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9" r:id="rId2"/>
    <p:sldId id="897" r:id="rId3"/>
    <p:sldId id="1294" r:id="rId4"/>
    <p:sldId id="256" r:id="rId5"/>
    <p:sldId id="896" r:id="rId6"/>
    <p:sldId id="1308" r:id="rId7"/>
    <p:sldId id="1309" r:id="rId8"/>
    <p:sldId id="1303" r:id="rId9"/>
    <p:sldId id="878" r:id="rId10"/>
    <p:sldId id="895" r:id="rId11"/>
    <p:sldId id="1295" r:id="rId12"/>
    <p:sldId id="1304" r:id="rId13"/>
    <p:sldId id="1305" r:id="rId14"/>
    <p:sldId id="1306" r:id="rId15"/>
    <p:sldId id="893" r:id="rId16"/>
    <p:sldId id="1307" r:id="rId17"/>
    <p:sldId id="459" r:id="rId18"/>
    <p:sldId id="8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9C"/>
    <a:srgbClr val="3A58A4"/>
    <a:srgbClr val="FFFFFF"/>
    <a:srgbClr val="5AA2AE"/>
    <a:srgbClr val="9B69BC"/>
    <a:srgbClr val="6699FF"/>
    <a:srgbClr val="864DAD"/>
    <a:srgbClr val="404A5C"/>
    <a:srgbClr val="230871"/>
    <a:srgbClr val="57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55F21-09E8-41A6-8F47-0B8B78BCF142}" v="13" dt="2021-11-04T16:37:58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89072" autoAdjust="0"/>
  </p:normalViewPr>
  <p:slideViewPr>
    <p:cSldViewPr snapToGrid="0">
      <p:cViewPr varScale="1">
        <p:scale>
          <a:sx n="103" d="100"/>
          <a:sy n="103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umassmemorial.org\umass\NICUResearch\Implementation%20Project\Data%20Analysis\Enrollment\RHO%20Enrollment%20RunCha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massmemorial.org\umass\NICUResearch\Implementation%20Project\Data%20Analysis\Problems%20Log\RHO%20Implementation%20Log%20of%20Problem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massmemorial.org\umass\NICUResearch\Implementation%20Project\Data%20Analysis\Deviation%20Types\Deviation%20Types%201.3.202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umassmemorial.org\umass\NICUResearch\Implementation%20Project\Program%20Planning\Monthly%20Site%20Reports\Monthly%20Reports%20Excels\6.%20Compliance%20(1.3.22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2549C"/>
                </a:solidFill>
                <a:latin typeface="Apple Braille"/>
                <a:ea typeface="+mn-ea"/>
                <a:cs typeface="+mn-cs"/>
              </a:defRPr>
            </a:pPr>
            <a:r>
              <a:rPr lang="en-US" sz="4000" b="0" dirty="0">
                <a:solidFill>
                  <a:srgbClr val="22549C"/>
                </a:solidFill>
              </a:rPr>
              <a:t>Site Start Up Progress</a:t>
            </a:r>
          </a:p>
        </c:rich>
      </c:tx>
      <c:layout>
        <c:manualLayout>
          <c:xMode val="edge"/>
          <c:yMode val="edge"/>
          <c:x val="0.32849909776902891"/>
          <c:y val="4.128921292829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2549C"/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8922244094484"/>
          <c:y val="0.28270697534657707"/>
          <c:w val="0.63334219160104988"/>
          <c:h val="0.65681806890198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Simplified!$B$1</c:f>
              <c:strCache>
                <c:ptCount val="1"/>
                <c:pt idx="0">
                  <c:v>Executed Contract</c:v>
                </c:pt>
              </c:strCache>
            </c:strRef>
          </c:tx>
          <c:spPr>
            <a:solidFill>
              <a:srgbClr val="BC73F3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8-49B9-8684-A511D8D81DDC}"/>
              </c:ext>
            </c:extLst>
          </c:dPt>
          <c:dPt>
            <c:idx val="1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58-49B9-8684-A511D8D81DDC}"/>
              </c:ext>
            </c:extLst>
          </c:dPt>
          <c:dPt>
            <c:idx val="5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58-49B9-8684-A511D8D81DDC}"/>
              </c:ext>
            </c:extLst>
          </c:dPt>
          <c:dPt>
            <c:idx val="7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58-49B9-8684-A511D8D81DDC}"/>
              </c:ext>
            </c:extLst>
          </c:dPt>
          <c:dPt>
            <c:idx val="9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58-49B9-8684-A511D8D81DDC}"/>
              </c:ext>
            </c:extLst>
          </c:dPt>
          <c:dPt>
            <c:idx val="10"/>
            <c:invertIfNegative val="0"/>
            <c:bubble3D val="0"/>
            <c:spPr>
              <a:solidFill>
                <a:srgbClr val="BC73F3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Simplified!$B$2:$B$15</c:f>
              <c:numCache>
                <c:formatCode>0%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58-49B9-8684-A511D8D81DDC}"/>
            </c:ext>
          </c:extLst>
        </c:ser>
        <c:ser>
          <c:idx val="1"/>
          <c:order val="1"/>
          <c:tx>
            <c:strRef>
              <c:f>Simplified!$C$1</c:f>
              <c:strCache>
                <c:ptCount val="1"/>
                <c:pt idx="0">
                  <c:v>IRB Approval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58-49B9-8684-A511D8D81DDC}"/>
              </c:ext>
            </c:extLst>
          </c:dPt>
          <c:dPt>
            <c:idx val="3"/>
            <c:invertIfNegative val="0"/>
            <c:bubble3D val="0"/>
            <c:spPr>
              <a:solidFill>
                <a:srgbClr val="7F8FA9">
                  <a:lumMod val="20000"/>
                  <a:lumOff val="80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rgbClr val="7F8FA9">
                  <a:lumMod val="20000"/>
                  <a:lumOff val="80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A58-4183-AB67-AD1EEDDB0DE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58-49B9-8684-A511D8D81D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58-49B9-8684-A511D8D81DD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Simplified!$C$2:$C$15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558-49B9-8684-A511D8D81DDC}"/>
            </c:ext>
          </c:extLst>
        </c:ser>
        <c:ser>
          <c:idx val="2"/>
          <c:order val="2"/>
          <c:tx>
            <c:strRef>
              <c:f>Simplified!$D$1</c:f>
              <c:strCache>
                <c:ptCount val="1"/>
                <c:pt idx="0">
                  <c:v>Equipment Available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6699FF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Simplified!$D$2:$D$15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58-49B9-8684-A511D8D8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403471"/>
        <c:axId val="1476385999"/>
      </c:barChart>
      <c:catAx>
        <c:axId val="147640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ple Braille"/>
                <a:ea typeface="+mn-ea"/>
                <a:cs typeface="+mn-cs"/>
              </a:defRPr>
            </a:pPr>
            <a:endParaRPr lang="en-US"/>
          </a:p>
        </c:txPr>
        <c:crossAx val="1476385999"/>
        <c:crosses val="autoZero"/>
        <c:auto val="1"/>
        <c:lblAlgn val="ctr"/>
        <c:lblOffset val="100"/>
        <c:noMultiLvlLbl val="0"/>
      </c:catAx>
      <c:valAx>
        <c:axId val="147638599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764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936351706035"/>
          <c:y val="0.20698616347359344"/>
          <c:w val="0.75808511573779835"/>
          <c:h val="5.5209793459519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Apple Braille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/>
              <a:t>Recorded Home Oximetry Program</a:t>
            </a:r>
            <a:r>
              <a:rPr lang="en-US" sz="2400" baseline="0"/>
              <a:t> </a:t>
            </a:r>
            <a:r>
              <a:rPr lang="en-US" sz="2400"/>
              <a:t>Implementation Trial</a:t>
            </a:r>
            <a:r>
              <a:rPr lang="en-US" sz="2400" baseline="0"/>
              <a:t> </a:t>
            </a:r>
            <a:r>
              <a:rPr lang="en-US" sz="2400"/>
              <a:t>Enrollment</a:t>
            </a:r>
          </a:p>
          <a:p>
            <a:pPr>
              <a:defRPr/>
            </a:pPr>
            <a:r>
              <a:rPr lang="en-US" sz="1800"/>
              <a:t>(July 2021 to Present)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'Participants Enrolled c Char'!$B$1</c:f>
              <c:strCache>
                <c:ptCount val="1"/>
                <c:pt idx="0">
                  <c:v>Participants Enrolled</c:v>
                </c:pt>
              </c:strCache>
            </c:strRef>
          </c:tx>
          <c:spPr>
            <a:ln w="508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6606791338582773E-3"/>
                  <c:y val="3.98677515117746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BCH &amp; MGH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0C-4CF4-ADD4-325E74A7A5F4}"/>
                </c:ext>
              </c:extLst>
            </c:dLbl>
            <c:dLbl>
              <c:idx val="1"/>
              <c:layout>
                <c:manualLayout>
                  <c:x val="-5.7291666666666664E-2"/>
                  <c:y val="-8.51851976064738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UMB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0C-4CF4-ADD4-325E74A7A5F4}"/>
                </c:ext>
              </c:extLst>
            </c:dLbl>
            <c:dLbl>
              <c:idx val="4"/>
              <c:layout>
                <c:manualLayout>
                  <c:x val="-9.0190944881889765E-2"/>
                  <c:y val="-0.13576467421473815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prstClr val="black"/>
                        </a:solidFill>
                      </a:rPr>
                      <a:t>ACH, RCH &amp; MFCH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0C-4CF4-ADD4-325E74A7A5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Char'!$B$2:$B$7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0C-4CF4-ADD4-325E74A7A5F4}"/>
            </c:ext>
          </c:extLst>
        </c:ser>
        <c:ser>
          <c:idx val="1"/>
          <c:order val="1"/>
          <c:tx>
            <c:strRef>
              <c:f>'Participants Enrolled c Char'!$C$1</c:f>
              <c:strCache>
                <c:ptCount val="1"/>
                <c:pt idx="0">
                  <c:v>UCL</c:v>
                </c:pt>
              </c:strCache>
            </c:strRef>
          </c:tx>
          <c:spPr>
            <a:ln w="15875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7347867283468301"/>
                  <c:y val="-3.11742555376904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20C-4CF4-ADD4-325E74A7A5F4}"/>
                </c:ext>
              </c:extLst>
            </c:dLbl>
            <c:dLbl>
              <c:idx val="2"/>
              <c:layout>
                <c:manualLayout>
                  <c:x val="0.47973572834645656"/>
                  <c:y val="-3.3853898199751917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C-4CF4-ADD4-325E74A7A5F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Char'!$C$2:$C$7</c:f>
              <c:numCache>
                <c:formatCode>0.00</c:formatCode>
                <c:ptCount val="6"/>
                <c:pt idx="0">
                  <c:v>8.196152422706632</c:v>
                </c:pt>
                <c:pt idx="1">
                  <c:v>8.196152422706632</c:v>
                </c:pt>
                <c:pt idx="2">
                  <c:v>8.196152422706632</c:v>
                </c:pt>
                <c:pt idx="3">
                  <c:v>8.196152422706632</c:v>
                </c:pt>
                <c:pt idx="4">
                  <c:v>8.196152422706632</c:v>
                </c:pt>
                <c:pt idx="5">
                  <c:v>8.196152422706632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20C-4CF4-ADD4-325E74A7A5F4}"/>
            </c:ext>
          </c:extLst>
        </c:ser>
        <c:ser>
          <c:idx val="2"/>
          <c:order val="2"/>
          <c:tx>
            <c:strRef>
              <c:f>'Participants Enrolled c Char'!$D$1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Char'!$D$2:$D$6</c:f>
              <c:numCache>
                <c:formatCode>0.00</c:formatCode>
                <c:ptCount val="5"/>
                <c:pt idx="0">
                  <c:v>6.4641016151377544</c:v>
                </c:pt>
                <c:pt idx="1">
                  <c:v>6.4641016151377544</c:v>
                </c:pt>
                <c:pt idx="2">
                  <c:v>6.4641016151377544</c:v>
                </c:pt>
                <c:pt idx="3">
                  <c:v>6.4641016151377544</c:v>
                </c:pt>
                <c:pt idx="4">
                  <c:v>6.4641016151377544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20C-4CF4-ADD4-325E74A7A5F4}"/>
            </c:ext>
          </c:extLst>
        </c:ser>
        <c:ser>
          <c:idx val="3"/>
          <c:order val="3"/>
          <c:tx>
            <c:strRef>
              <c:f>'Participants Enrolled c Char'!$E$1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Char'!$E$2:$E$6</c:f>
              <c:numCache>
                <c:formatCode>0.00</c:formatCode>
                <c:ptCount val="5"/>
                <c:pt idx="0">
                  <c:v>4.7320508075688767</c:v>
                </c:pt>
                <c:pt idx="1">
                  <c:v>4.7320508075688767</c:v>
                </c:pt>
                <c:pt idx="2">
                  <c:v>4.7320508075688767</c:v>
                </c:pt>
                <c:pt idx="3">
                  <c:v>4.7320508075688767</c:v>
                </c:pt>
                <c:pt idx="4" formatCode="General">
                  <c:v>4.7320508075688767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0C-4CF4-ADD4-325E74A7A5F4}"/>
            </c:ext>
          </c:extLst>
        </c:ser>
        <c:ser>
          <c:idx val="4"/>
          <c:order val="4"/>
          <c:tx>
            <c:strRef>
              <c:f>'Participants Enrolled c Char'!$F$1</c:f>
              <c:strCache>
                <c:ptCount val="1"/>
                <c:pt idx="0">
                  <c:v>Average</c:v>
                </c:pt>
              </c:strCache>
            </c:strRef>
          </c:tx>
          <c:spPr>
            <a:ln w="4445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789390583989501"/>
                  <c:y val="-3.66523821307060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20C-4CF4-ADD4-325E74A7A5F4}"/>
                </c:ext>
              </c:extLst>
            </c:dLbl>
            <c:dLbl>
              <c:idx val="2"/>
              <c:layout>
                <c:manualLayout>
                  <c:x val="0.48015321522309712"/>
                  <c:y val="-3.818737798007844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C-4CF4-ADD4-325E74A7A5F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Char'!$F$2:$F$7</c:f>
              <c:numCache>
                <c:formatCode>0.00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0C-4CF4-ADD4-325E74A7A5F4}"/>
            </c:ext>
          </c:extLst>
        </c:ser>
        <c:ser>
          <c:idx val="5"/>
          <c:order val="5"/>
          <c:tx>
            <c:strRef>
              <c:f>'Participants Enrolled c Char'!$G$1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Char'!$G$2:$G$6</c:f>
              <c:numCache>
                <c:formatCode>0.00</c:formatCode>
                <c:ptCount val="5"/>
                <c:pt idx="0">
                  <c:v>1.2679491924311228</c:v>
                </c:pt>
                <c:pt idx="1">
                  <c:v>1.2679491924311228</c:v>
                </c:pt>
                <c:pt idx="2">
                  <c:v>1.2679491924311228</c:v>
                </c:pt>
                <c:pt idx="3">
                  <c:v>1.2679491924311228</c:v>
                </c:pt>
                <c:pt idx="4">
                  <c:v>1.2679491924311228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20C-4CF4-ADD4-325E74A7A5F4}"/>
            </c:ext>
          </c:extLst>
        </c:ser>
        <c:ser>
          <c:idx val="6"/>
          <c:order val="6"/>
          <c:tx>
            <c:strRef>
              <c:f>'Participants Enrolled c Char'!$H$1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5B9BD5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Char'!$H$2:$H$6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20C-4CF4-ADD4-325E74A7A5F4}"/>
            </c:ext>
          </c:extLst>
        </c:ser>
        <c:ser>
          <c:idx val="7"/>
          <c:order val="7"/>
          <c:tx>
            <c:strRef>
              <c:f>'Participants Enrolled c Char'!$I$1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Char'!$I$2:$I$6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20C-4CF4-ADD4-325E74A7A5F4}"/>
            </c:ext>
          </c:extLst>
        </c:ser>
        <c:ser>
          <c:idx val="8"/>
          <c:order val="8"/>
          <c:tx>
            <c:strRef>
              <c:f>'Participants Enrolled c Char'!$K$1</c:f>
              <c:strCache>
                <c:ptCount val="1"/>
                <c:pt idx="0">
                  <c:v>Projected Enrollment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44145603674540668"/>
                  <c:y val="-0.531807309974819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Projected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20C-4CF4-ADD4-325E74A7A5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Char'!$A$2:$A$7</c:f>
              <c:strCache>
                <c:ptCount val="6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</c:strCache>
            </c:strRef>
          </c:cat>
          <c:val>
            <c:numRef>
              <c:f>'Participants Enrolled c Char'!$K$2:$K$7</c:f>
              <c:numCache>
                <c:formatCode>General</c:formatCode>
                <c:ptCount val="6"/>
                <c:pt idx="0">
                  <c:v>3.8</c:v>
                </c:pt>
                <c:pt idx="1">
                  <c:v>4.3</c:v>
                </c:pt>
                <c:pt idx="2">
                  <c:v>4.3</c:v>
                </c:pt>
                <c:pt idx="3">
                  <c:v>14.9</c:v>
                </c:pt>
                <c:pt idx="4">
                  <c:v>14.9</c:v>
                </c:pt>
                <c:pt idx="5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20C-4CF4-ADD4-325E74A7A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508960"/>
        <c:axId val="1912527264"/>
      </c:lineChart>
      <c:catAx>
        <c:axId val="19125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NICU Discharge Month -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27264"/>
        <c:crosses val="autoZero"/>
        <c:auto val="0"/>
        <c:lblAlgn val="ctr"/>
        <c:lblOffset val="100"/>
        <c:noMultiLvlLbl val="0"/>
      </c:catAx>
      <c:valAx>
        <c:axId val="1912527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Participants Followed</a:t>
                </a:r>
                <a:r>
                  <a:rPr lang="en-US" baseline="0"/>
                  <a:t> by the RHO Program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2022695066979725E-3"/>
              <c:y val="0.1078391778817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1250896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Recorded Home Oximetry Implementation Trial</a:t>
            </a:r>
            <a:r>
              <a:rPr lang="en-US" sz="2400" baseline="0"/>
              <a:t> Related Barriers and Problems</a:t>
            </a:r>
            <a:endParaRPr lang="en-US" sz="2400"/>
          </a:p>
        </c:rich>
      </c:tx>
      <c:layout>
        <c:manualLayout>
          <c:xMode val="edge"/>
          <c:yMode val="edge"/>
          <c:x val="0.1429244703842249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147378994763152E-2"/>
          <c:y val="0.16680605260215833"/>
          <c:w val="0.8550535237584459"/>
          <c:h val="0.680155696131023"/>
        </c:manualLayout>
      </c:layout>
      <c:lineChart>
        <c:grouping val="standard"/>
        <c:varyColors val="0"/>
        <c:ser>
          <c:idx val="0"/>
          <c:order val="0"/>
          <c:tx>
            <c:strRef>
              <c:f>'Problem Count c Chart'!$B$1</c:f>
              <c:strCache>
                <c:ptCount val="1"/>
                <c:pt idx="0">
                  <c:v>Problem Count</c:v>
                </c:pt>
              </c:strCache>
            </c:strRef>
          </c:tx>
          <c:spPr>
            <a:ln w="3175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Chart'!$B$2:$B$7</c:f>
              <c:numCache>
                <c:formatCode>General</c:formatCode>
                <c:ptCount val="6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9E-4534-9E00-1A6D6A7BE27D}"/>
            </c:ext>
          </c:extLst>
        </c:ser>
        <c:ser>
          <c:idx val="1"/>
          <c:order val="1"/>
          <c:tx>
            <c:strRef>
              <c:f>'Problem Count c Chart'!$C$1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0666016439747807"/>
                  <c:y val="-2.54614056344048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9E-4534-9E00-1A6D6A7BE27D}"/>
                </c:ext>
              </c:extLst>
            </c:dLbl>
            <c:dLbl>
              <c:idx val="2"/>
              <c:layout>
                <c:manualLayout>
                  <c:x val="0.44850791080281421"/>
                  <c:y val="-1.8319370823798139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E-4534-9E00-1A6D6A7BE2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Chart'!$C$2:$C$7</c:f>
              <c:numCache>
                <c:formatCode>0.00</c:formatCode>
                <c:ptCount val="6"/>
                <c:pt idx="0">
                  <c:v>8.196152422706632</c:v>
                </c:pt>
                <c:pt idx="1">
                  <c:v>8.196152422706632</c:v>
                </c:pt>
                <c:pt idx="2">
                  <c:v>8.196152422706632</c:v>
                </c:pt>
                <c:pt idx="3">
                  <c:v>8.196152422706632</c:v>
                </c:pt>
                <c:pt idx="4" formatCode="General">
                  <c:v>8.196152422706632</c:v>
                </c:pt>
                <c:pt idx="5" formatCode="General">
                  <c:v>8.196152422706632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9E-4534-9E00-1A6D6A7BE27D}"/>
            </c:ext>
          </c:extLst>
        </c:ser>
        <c:ser>
          <c:idx val="2"/>
          <c:order val="2"/>
          <c:tx>
            <c:strRef>
              <c:f>'Problem Count c Chart'!$D$1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Chart'!$D$2:$D$7</c:f>
              <c:numCache>
                <c:formatCode>0.00</c:formatCode>
                <c:ptCount val="6"/>
                <c:pt idx="0">
                  <c:v>6.4641016151377544</c:v>
                </c:pt>
                <c:pt idx="1">
                  <c:v>6.4641016151377544</c:v>
                </c:pt>
                <c:pt idx="2">
                  <c:v>6.4641016151377544</c:v>
                </c:pt>
                <c:pt idx="3">
                  <c:v>6.4641016151377544</c:v>
                </c:pt>
                <c:pt idx="4" formatCode="General">
                  <c:v>6.4641016151377544</c:v>
                </c:pt>
                <c:pt idx="5" formatCode="General">
                  <c:v>6.4641016151377544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9E-4534-9E00-1A6D6A7BE27D}"/>
            </c:ext>
          </c:extLst>
        </c:ser>
        <c:ser>
          <c:idx val="3"/>
          <c:order val="3"/>
          <c:tx>
            <c:strRef>
              <c:f>'Problem Count c Chart'!$E$1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Chart'!$E$2:$E$7</c:f>
              <c:numCache>
                <c:formatCode>0.00</c:formatCode>
                <c:ptCount val="6"/>
                <c:pt idx="0">
                  <c:v>4.7320508075688767</c:v>
                </c:pt>
                <c:pt idx="1">
                  <c:v>4.7320508075688767</c:v>
                </c:pt>
                <c:pt idx="2">
                  <c:v>4.7320508075688767</c:v>
                </c:pt>
                <c:pt idx="3">
                  <c:v>4.7320508075688767</c:v>
                </c:pt>
                <c:pt idx="4" formatCode="General">
                  <c:v>4.7320508075688767</c:v>
                </c:pt>
                <c:pt idx="5" formatCode="General">
                  <c:v>4.7320508075688767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9E-4534-9E00-1A6D6A7BE27D}"/>
            </c:ext>
          </c:extLst>
        </c:ser>
        <c:ser>
          <c:idx val="4"/>
          <c:order val="4"/>
          <c:tx>
            <c:strRef>
              <c:f>'Problem Count c Chart'!$F$1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4925">
              <a:solidFill>
                <a:srgbClr val="5AA2AE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51932730637527125"/>
                  <c:y val="-2.73339733298104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9E-4534-9E00-1A6D6A7BE27D}"/>
                </c:ext>
              </c:extLst>
            </c:dLbl>
            <c:dLbl>
              <c:idx val="2"/>
              <c:layout>
                <c:manualLayout>
                  <c:x val="0.45459805237844919"/>
                  <c:y val="-2.5111432960565679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9E-4534-9E00-1A6D6A7BE2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Chart'!$F$2:$F$7</c:f>
              <c:numCache>
                <c:formatCode>0.00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C9E-4534-9E00-1A6D6A7BE27D}"/>
            </c:ext>
          </c:extLst>
        </c:ser>
        <c:ser>
          <c:idx val="5"/>
          <c:order val="5"/>
          <c:tx>
            <c:strRef>
              <c:f>'Problem Count c Chart'!$G$1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Chart'!$G$2:$G$7</c:f>
              <c:numCache>
                <c:formatCode>0.00</c:formatCode>
                <c:ptCount val="6"/>
                <c:pt idx="0">
                  <c:v>1.2679491924311228</c:v>
                </c:pt>
                <c:pt idx="1">
                  <c:v>1.2679491924311228</c:v>
                </c:pt>
                <c:pt idx="2">
                  <c:v>1.2679491924311228</c:v>
                </c:pt>
                <c:pt idx="3">
                  <c:v>1.2679491924311228</c:v>
                </c:pt>
                <c:pt idx="4" formatCode="General">
                  <c:v>1.2679491924311228</c:v>
                </c:pt>
                <c:pt idx="5" formatCode="General">
                  <c:v>1.2679491924311228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C9E-4534-9E00-1A6D6A7BE27D}"/>
            </c:ext>
          </c:extLst>
        </c:ser>
        <c:ser>
          <c:idx val="6"/>
          <c:order val="6"/>
          <c:tx>
            <c:strRef>
              <c:f>'Problem Count c Chart'!$H$1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Chart'!$H$2:$H$7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C9E-4534-9E00-1A6D6A7BE27D}"/>
            </c:ext>
          </c:extLst>
        </c:ser>
        <c:ser>
          <c:idx val="7"/>
          <c:order val="7"/>
          <c:tx>
            <c:strRef>
              <c:f>'Problem Count c Chart'!$I$1</c:f>
              <c:strCache>
                <c:ptCount val="1"/>
                <c:pt idx="0">
                  <c:v>LCL</c:v>
                </c:pt>
              </c:strCache>
            </c:strRef>
          </c:tx>
          <c:spPr>
            <a:ln w="2540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'Problem Count c Chart'!$A$2:$A$7</c:f>
              <c:numCache>
                <c:formatCode>mmm\-yy</c:formatCode>
                <c:ptCount val="6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</c:numCache>
            </c:numRef>
          </c:cat>
          <c:val>
            <c:numRef>
              <c:f>'Problem Count c Chart'!$I$2:$I$7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C9E-4534-9E00-1A6D6A7BE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56495"/>
        <c:axId val="1611154415"/>
      </c:lineChart>
      <c:catAx>
        <c:axId val="16111564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Implementation</a:t>
                </a:r>
                <a:r>
                  <a:rPr lang="en-US" sz="1600" baseline="0"/>
                  <a:t> </a:t>
                </a:r>
                <a:r>
                  <a:rPr lang="en-US" sz="1600"/>
                  <a:t>Month-Year</a:t>
                </a:r>
              </a:p>
            </c:rich>
          </c:tx>
          <c:layout>
            <c:manualLayout>
              <c:xMode val="edge"/>
              <c:yMode val="edge"/>
              <c:x val="0.42289291526352651"/>
              <c:y val="0.92649987931874123"/>
            </c:manualLayout>
          </c:layout>
          <c:overlay val="0"/>
        </c:title>
        <c:numFmt formatCode="mmm\-yy" sourceLinked="1"/>
        <c:majorTickMark val="out"/>
        <c:minorTickMark val="none"/>
        <c:tickLblPos val="nextTo"/>
        <c:crossAx val="1611154415"/>
        <c:crosses val="autoZero"/>
        <c:auto val="0"/>
        <c:lblAlgn val="ctr"/>
        <c:lblOffset val="100"/>
        <c:noMultiLvlLbl val="0"/>
      </c:catAx>
      <c:valAx>
        <c:axId val="16111544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Barrier or Problem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11156495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553395669291345E-2"/>
          <c:y val="0.22112160979877515"/>
          <c:w val="0.36572424540682413"/>
          <c:h val="0.650176436278798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4B-4ABA-8EB9-A58F63519368}"/>
              </c:ext>
            </c:extLst>
          </c:dPt>
          <c:dPt>
            <c:idx val="1"/>
            <c:bubble3D val="0"/>
            <c:spPr>
              <a:pattFill prst="pct90">
                <a:fgClr>
                  <a:schemeClr val="accent2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4B-4ABA-8EB9-A58F63519368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3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4B-4ABA-8EB9-A58F63519368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4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4B-4ABA-8EB9-A58F63519368}"/>
              </c:ext>
            </c:extLst>
          </c:dPt>
          <c:dPt>
            <c:idx val="4"/>
            <c:bubble3D val="0"/>
            <c:spPr>
              <a:pattFill prst="pct9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4B-4ABA-8EB9-A58F63519368}"/>
              </c:ext>
            </c:extLst>
          </c:dPt>
          <c:dPt>
            <c:idx val="5"/>
            <c:bubble3D val="0"/>
            <c:spPr>
              <a:pattFill prst="pct90">
                <a:fgClr>
                  <a:schemeClr val="accent6">
                    <a:lumMod val="5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4B-4ABA-8EB9-A58F63519368}"/>
              </c:ext>
            </c:extLst>
          </c:dPt>
          <c:dPt>
            <c:idx val="6"/>
            <c:bubble3D val="0"/>
            <c:spPr>
              <a:pattFill prst="pct90">
                <a:fgClr>
                  <a:schemeClr val="accent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84B-4ABA-8EB9-A58F635193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84B-4ABA-8EB9-A58F6351936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84B-4ABA-8EB9-A58F6351936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84B-4ABA-8EB9-A58F6351936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84B-4ABA-8EB9-A58F63519368}"/>
              </c:ext>
            </c:extLst>
          </c:dPt>
          <c:dPt>
            <c:idx val="1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84B-4ABA-8EB9-A58F6351936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84B-4ABA-8EB9-A58F6351936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84B-4ABA-8EB9-A58F63519368}"/>
                </c:ext>
              </c:extLst>
            </c:dLbl>
            <c:dLbl>
              <c:idx val="11"/>
              <c:layout>
                <c:manualLayout>
                  <c:x val="2.5311900528562963E-2"/>
                  <c:y val="-3.643509266951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145623494243773E-2"/>
                      <c:h val="4.0778625100019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E84B-4ABA-8EB9-A58F63519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Graph!$A$2:$A$13</c:f>
              <c:strCache>
                <c:ptCount val="12"/>
                <c:pt idx="0">
                  <c:v>Technological barrier with SafetyNet connection (no data captured)</c:v>
                </c:pt>
                <c:pt idx="1">
                  <c:v>Wi-Fi connectivity issues (no data captured)</c:v>
                </c:pt>
                <c:pt idx="2">
                  <c:v>Patient not connected to oximeter (no data captured)</c:v>
                </c:pt>
                <c:pt idx="3">
                  <c:v>Damaged equipment: probes, cord etc. (no data captured)</c:v>
                </c:pt>
                <c:pt idx="4">
                  <c:v>Wrong device provided (no data captured)</c:v>
                </c:pt>
                <c:pt idx="5">
                  <c:v>Currently Admitted (no data captured)</c:v>
                </c:pt>
                <c:pt idx="6">
                  <c:v>No data captured, reason unknown</c:v>
                </c:pt>
                <c:pt idx="7">
                  <c:v>Provider did not follow guideline suggestion</c:v>
                </c:pt>
                <c:pt idx="8">
                  <c:v>Did not meet minimum time but change in flow rate occurred anyway</c:v>
                </c:pt>
                <c:pt idx="9">
                  <c:v>Data was not analyzed at set time</c:v>
                </c:pt>
                <c:pt idx="10">
                  <c:v>Parent felt uncomfortable changing flow rate</c:v>
                </c:pt>
                <c:pt idx="11">
                  <c:v>Parent titrated flow rates</c:v>
                </c:pt>
              </c:strCache>
            </c:strRef>
          </c:cat>
          <c:val>
            <c:numRef>
              <c:f>Graph!$B$2:$B$13</c:f>
              <c:numCache>
                <c:formatCode>General</c:formatCode>
                <c:ptCount val="12"/>
                <c:pt idx="0">
                  <c:v>35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2</c:v>
                </c:pt>
                <c:pt idx="6">
                  <c:v>27</c:v>
                </c:pt>
                <c:pt idx="7">
                  <c:v>28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84B-4ABA-8EB9-A58F635193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ysClr val="window" lastClr="FFFFFF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961663385826773"/>
          <c:y val="0.19228608923884513"/>
          <c:w val="0.47708554790026247"/>
          <c:h val="0.71373490813648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 Compliance with the Recorded Home Oximetry Algorithm Across All Implementation Sites</a:t>
            </a:r>
          </a:p>
        </c:rich>
      </c:tx>
      <c:layout>
        <c:manualLayout>
          <c:xMode val="edge"/>
          <c:yMode val="edge"/>
          <c:x val="0.11943903221585501"/>
          <c:y val="2.98666641581804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211286089238849E-2"/>
          <c:y val="0.19813739018268636"/>
          <c:w val="0.81148302165354336"/>
          <c:h val="0.6678731408573928"/>
        </c:manualLayout>
      </c:layout>
      <c:lineChart>
        <c:grouping val="standard"/>
        <c:varyColors val="0"/>
        <c:ser>
          <c:idx val="0"/>
          <c:order val="0"/>
          <c:tx>
            <c:strRef>
              <c:f>'Compliance Research Meeting'!$B$1</c:f>
              <c:strCache>
                <c:ptCount val="1"/>
                <c:pt idx="0">
                  <c:v>Percent Compliance</c:v>
                </c:pt>
              </c:strCache>
            </c:strRef>
          </c:tx>
          <c:spPr>
            <a:ln w="381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38100">
                <a:solidFill>
                  <a:srgbClr val="864DAD"/>
                </a:solidFill>
                <a:prstDash val="solid"/>
              </a:ln>
            </c:spPr>
          </c:marker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Meeting'!$B$2:$B$7</c:f>
              <c:numCache>
                <c:formatCode>0%</c:formatCode>
                <c:ptCount val="6"/>
                <c:pt idx="0">
                  <c:v>0.66666666666666674</c:v>
                </c:pt>
                <c:pt idx="1">
                  <c:v>0.94117647058823528</c:v>
                </c:pt>
                <c:pt idx="2">
                  <c:v>0.92307692307692313</c:v>
                </c:pt>
                <c:pt idx="3">
                  <c:v>0.9</c:v>
                </c:pt>
                <c:pt idx="4">
                  <c:v>0.91</c:v>
                </c:pt>
                <c:pt idx="5">
                  <c:v>0.97802197802197799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DA-4FC6-A312-DAC6723B2A42}"/>
            </c:ext>
          </c:extLst>
        </c:ser>
        <c:ser>
          <c:idx val="1"/>
          <c:order val="1"/>
          <c:tx>
            <c:strRef>
              <c:f>'Compliance Research Meeting'!$C$1</c:f>
              <c:strCache>
                <c:ptCount val="1"/>
                <c:pt idx="0">
                  <c:v>UCL</c:v>
                </c:pt>
              </c:strCache>
            </c:strRef>
          </c:tx>
          <c:spPr>
            <a:ln w="25400">
              <a:solidFill>
                <a:srgbClr val="9CC7CE"/>
              </a:solidFill>
              <a:prstDash val="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7987786532501E-2"/>
                  <c:y val="-2.02185803659117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DA-4FC6-A312-DAC6723B2A42}"/>
                </c:ext>
              </c:extLst>
            </c:dLbl>
            <c:dLbl>
              <c:idx val="2"/>
              <c:layout>
                <c:manualLayout>
                  <c:x val="-1.4667987786532501E-2"/>
                  <c:y val="-2.0218580365911728E-2"/>
                </c:manualLayout>
              </c:layout>
              <c:numFmt formatCode="0.000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A-4FC6-A312-DAC6723B2A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Meeting'!$C$2:$C$7</c:f>
              <c:numCache>
                <c:formatCode>0.0000</c:formatCode>
                <c:ptCount val="6"/>
                <c:pt idx="0">
                  <c:v>1.0959431300725417</c:v>
                </c:pt>
                <c:pt idx="1">
                  <c:v>1.0959431300725417</c:v>
                </c:pt>
                <c:pt idx="2">
                  <c:v>1.0959431300725417</c:v>
                </c:pt>
                <c:pt idx="3">
                  <c:v>1.0959431300725417</c:v>
                </c:pt>
                <c:pt idx="4">
                  <c:v>1.0959431300725417</c:v>
                </c:pt>
                <c:pt idx="5">
                  <c:v>1.0959431300725417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DA-4FC6-A312-DAC6723B2A42}"/>
            </c:ext>
          </c:extLst>
        </c:ser>
        <c:ser>
          <c:idx val="2"/>
          <c:order val="2"/>
          <c:tx>
            <c:strRef>
              <c:f>'Compliance Research Meeting'!$D$1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Meeting'!$D$2:$D$7</c:f>
              <c:numCache>
                <c:formatCode>0%</c:formatCode>
                <c:ptCount val="6"/>
                <c:pt idx="0">
                  <c:v>1.026125533290239</c:v>
                </c:pt>
                <c:pt idx="1">
                  <c:v>1.026125533290239</c:v>
                </c:pt>
                <c:pt idx="2">
                  <c:v>1.026125533290239</c:v>
                </c:pt>
                <c:pt idx="3">
                  <c:v>1.026125533290239</c:v>
                </c:pt>
                <c:pt idx="4" formatCode="0.0000">
                  <c:v>1.026125533290239</c:v>
                </c:pt>
                <c:pt idx="5" formatCode="0.0000">
                  <c:v>1.026125533290239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0DA-4FC6-A312-DAC6723B2A42}"/>
            </c:ext>
          </c:extLst>
        </c:ser>
        <c:ser>
          <c:idx val="3"/>
          <c:order val="3"/>
          <c:tx>
            <c:strRef>
              <c:f>'Compliance Research Meeting'!$E$1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Meeting'!$E$2:$E$7</c:f>
              <c:numCache>
                <c:formatCode>0%</c:formatCode>
                <c:ptCount val="6"/>
                <c:pt idx="0">
                  <c:v>0.95630793650793633</c:v>
                </c:pt>
                <c:pt idx="1">
                  <c:v>0.95630793650793633</c:v>
                </c:pt>
                <c:pt idx="2">
                  <c:v>0.95630793650793633</c:v>
                </c:pt>
                <c:pt idx="3">
                  <c:v>0.95630793650793633</c:v>
                </c:pt>
                <c:pt idx="4" formatCode="0.0000">
                  <c:v>0.95630793650793633</c:v>
                </c:pt>
                <c:pt idx="5" formatCode="0.0000">
                  <c:v>0.95630793650793633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DA-4FC6-A312-DAC6723B2A42}"/>
            </c:ext>
          </c:extLst>
        </c:ser>
        <c:ser>
          <c:idx val="4"/>
          <c:order val="4"/>
          <c:tx>
            <c:strRef>
              <c:f>'Compliance Research Meeting'!$F$1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8100">
              <a:solidFill>
                <a:srgbClr val="5AA2AE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5709645669291339E-2"/>
                  <c:y val="2.9781423155438903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entury Gothic" panose="020B0502020202020204" pitchFamily="34" charset="0"/>
                      </a:rPr>
                      <a:t>CL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0DA-4FC6-A312-DAC6723B2A42}"/>
                </c:ext>
              </c:extLst>
            </c:dLbl>
            <c:dLbl>
              <c:idx val="2"/>
              <c:layout>
                <c:manualLayout>
                  <c:x val="-1.6751312335958005E-2"/>
                  <c:y val="2.792957130358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A-4FC6-A312-DAC6723B2A4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Meeting'!$F$2:$F$7</c:f>
              <c:numCache>
                <c:formatCode>0%</c:formatCode>
                <c:ptCount val="6"/>
                <c:pt idx="0">
                  <c:v>0.88649033972563374</c:v>
                </c:pt>
                <c:pt idx="1">
                  <c:v>0.88649033972563374</c:v>
                </c:pt>
                <c:pt idx="2">
                  <c:v>0.88649033972563374</c:v>
                </c:pt>
                <c:pt idx="3">
                  <c:v>0.88649033972563374</c:v>
                </c:pt>
                <c:pt idx="4">
                  <c:v>0.88649033972563374</c:v>
                </c:pt>
                <c:pt idx="5">
                  <c:v>0.88649033972563374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0DA-4FC6-A312-DAC6723B2A42}"/>
            </c:ext>
          </c:extLst>
        </c:ser>
        <c:ser>
          <c:idx val="5"/>
          <c:order val="5"/>
          <c:tx>
            <c:strRef>
              <c:f>'Compliance Research Meeting'!$G$1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Meeting'!$G$2:$G$7</c:f>
              <c:numCache>
                <c:formatCode>0%</c:formatCode>
                <c:ptCount val="6"/>
                <c:pt idx="0">
                  <c:v>0.81667274294333114</c:v>
                </c:pt>
                <c:pt idx="1">
                  <c:v>0.81667274294333114</c:v>
                </c:pt>
                <c:pt idx="2">
                  <c:v>0.81667274294333114</c:v>
                </c:pt>
                <c:pt idx="3">
                  <c:v>0.81667274294333114</c:v>
                </c:pt>
                <c:pt idx="4" formatCode="0.0000">
                  <c:v>0.81667274294333114</c:v>
                </c:pt>
                <c:pt idx="5" formatCode="0.0000">
                  <c:v>0.81667274294333114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0DA-4FC6-A312-DAC6723B2A42}"/>
            </c:ext>
          </c:extLst>
        </c:ser>
        <c:ser>
          <c:idx val="6"/>
          <c:order val="6"/>
          <c:tx>
            <c:strRef>
              <c:f>'Compliance Research Meeting'!$H$1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Meeting'!$H$2:$H$7</c:f>
              <c:numCache>
                <c:formatCode>0%</c:formatCode>
                <c:ptCount val="6"/>
                <c:pt idx="0">
                  <c:v>0.74685514616102844</c:v>
                </c:pt>
                <c:pt idx="1">
                  <c:v>0.74685514616102844</c:v>
                </c:pt>
                <c:pt idx="2">
                  <c:v>0.74685514616102844</c:v>
                </c:pt>
                <c:pt idx="3">
                  <c:v>0.74685514616102844</c:v>
                </c:pt>
                <c:pt idx="4" formatCode="0.0000">
                  <c:v>0.74685514616102844</c:v>
                </c:pt>
                <c:pt idx="5" formatCode="0.0000">
                  <c:v>0.74685514616102844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0DA-4FC6-A312-DAC6723B2A42}"/>
            </c:ext>
          </c:extLst>
        </c:ser>
        <c:ser>
          <c:idx val="7"/>
          <c:order val="7"/>
          <c:tx>
            <c:strRef>
              <c:f>'Compliance Research Meeting'!$I$1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9CC7CE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7987786532501E-2"/>
                  <c:y val="-2.02185803659118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LCL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0DA-4FC6-A312-DAC6723B2A42}"/>
                </c:ext>
              </c:extLst>
            </c:dLbl>
            <c:dLbl>
              <c:idx val="2"/>
              <c:layout>
                <c:manualLayout>
                  <c:x val="-1.4667987786532501E-2"/>
                  <c:y val="-2.021858036591180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DA-4FC6-A312-DAC6723B2A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Meeting'!$A$2:$A$7</c:f>
              <c:strCache>
                <c:ptCount val="6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</c:strCache>
            </c:strRef>
          </c:cat>
          <c:val>
            <c:numRef>
              <c:f>'Compliance Research Meeting'!$I$2:$I$7</c:f>
              <c:numCache>
                <c:formatCode>0%</c:formatCode>
                <c:ptCount val="6"/>
                <c:pt idx="0">
                  <c:v>0.67703754937872584</c:v>
                </c:pt>
                <c:pt idx="1">
                  <c:v>0.67703754937872584</c:v>
                </c:pt>
                <c:pt idx="2">
                  <c:v>0.67703754937872584</c:v>
                </c:pt>
                <c:pt idx="3">
                  <c:v>0.67703754937872584</c:v>
                </c:pt>
                <c:pt idx="4" formatCode="0.0000">
                  <c:v>0.67703754937872584</c:v>
                </c:pt>
                <c:pt idx="5" formatCode="0.0000">
                  <c:v>0.67703754937872584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0DA-4FC6-A312-DAC6723B2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202864"/>
        <c:axId val="632200368"/>
      </c:lineChart>
      <c:catAx>
        <c:axId val="63220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Report Month, (N=Total number of reports for that month)</a:t>
                </a:r>
              </a:p>
            </c:rich>
          </c:tx>
          <c:layout>
            <c:manualLayout>
              <c:xMode val="edge"/>
              <c:yMode val="edge"/>
              <c:x val="0.30718979658792644"/>
              <c:y val="0.935411636045494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32200368"/>
        <c:crosses val="autoZero"/>
        <c:auto val="0"/>
        <c:lblAlgn val="ctr"/>
        <c:lblOffset val="100"/>
        <c:noMultiLvlLbl val="0"/>
      </c:catAx>
      <c:valAx>
        <c:axId val="632200368"/>
        <c:scaling>
          <c:orientation val="minMax"/>
          <c:max val="1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Compliance with the RHO Algorithm</a:t>
                </a:r>
              </a:p>
            </c:rich>
          </c:tx>
          <c:layout>
            <c:manualLayout>
              <c:xMode val="edge"/>
              <c:yMode val="edge"/>
              <c:x val="1.2810695538057743E-2"/>
              <c:y val="0.31070428696412949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632202864"/>
        <c:crosses val="autoZero"/>
        <c:crossBetween val="midCat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</c:spPr>
  <c:txPr>
    <a:bodyPr/>
    <a:lstStyle/>
    <a:p>
      <a:pPr>
        <a:defRPr sz="1400">
          <a:latin typeface="+mn-lt"/>
        </a:defRPr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Feb - Mar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>
              <a:latin typeface="Apple Braille"/>
            </a:rPr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Mar - 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site training</a:t>
          </a:r>
        </a:p>
        <a:p>
          <a:r>
            <a:rPr lang="en-US" sz="1600" dirty="0">
              <a:latin typeface="Apple Braille"/>
            </a:rPr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May - Aug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Jun 2021 - Feb 2022 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Aug 2022 - Feb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</a:t>
          </a:r>
          <a:r>
            <a:rPr lang="en-US" sz="1600" baseline="0" dirty="0">
              <a:latin typeface="Apple Braille"/>
            </a:rPr>
            <a:t> 33% of eligible families</a:t>
          </a:r>
          <a:endParaRPr lang="en-US" sz="1600" dirty="0">
            <a:latin typeface="Apple Braille"/>
          </a:endParaRPr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18-month implementation</a:t>
          </a:r>
        </a:p>
        <a:p>
          <a:r>
            <a:rPr lang="en-US" sz="1600" dirty="0">
              <a:latin typeface="Apple Braille"/>
            </a:rPr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>
        <a:solidFill>
          <a:srgbClr val="9B69BC"/>
        </a:solidFill>
        <a:ln>
          <a:solidFill>
            <a:srgbClr val="864DAD"/>
          </a:solidFill>
        </a:ln>
      </dgm:spPr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 custLinFactNeighborX="-9431" custLinFactNeighborY="1339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 custLinFactNeighborX="-1761" custLinFactNeighborY="1339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 custLinFactX="-58000" custLinFactNeighborX="-100000"/>
      <dgm:spPr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075656"/>
          <a:ext cx="1139613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3921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835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32431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Baseline data collection begins</a:t>
          </a:r>
        </a:p>
      </dsp:txBody>
      <dsp:txXfrm>
        <a:off x="432431" y="846867"/>
        <a:ext cx="2370471" cy="1228788"/>
      </dsp:txXfrm>
    </dsp:sp>
    <dsp:sp modelId="{8ACCE123-C989-46C1-B7FD-FA50ABEC947C}">
      <dsp:nvSpPr>
        <dsp:cNvPr id="0" name=""/>
        <dsp:cNvSpPr/>
      </dsp:nvSpPr>
      <dsp:spPr>
        <a:xfrm>
          <a:off x="432431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Mar 2021</a:t>
          </a:r>
        </a:p>
      </dsp:txBody>
      <dsp:txXfrm>
        <a:off x="432431" y="415131"/>
        <a:ext cx="2370471" cy="431736"/>
      </dsp:txXfrm>
    </dsp:sp>
    <dsp:sp modelId="{6B04496D-97D5-4C4A-A362-7B46786429CD}">
      <dsp:nvSpPr>
        <dsp:cNvPr id="0" name=""/>
        <dsp:cNvSpPr/>
      </dsp:nvSpPr>
      <dsp:spPr>
        <a:xfrm>
          <a:off x="216563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77707" y="2036799"/>
          <a:ext cx="77712" cy="77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87047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20961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55557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monthly phone calls</a:t>
          </a:r>
        </a:p>
      </dsp:txBody>
      <dsp:txXfrm>
        <a:off x="1855557" y="2075656"/>
        <a:ext cx="2370471" cy="1228788"/>
      </dsp:txXfrm>
    </dsp:sp>
    <dsp:sp modelId="{70F61D89-6BB6-4218-9167-C918FE0DE744}">
      <dsp:nvSpPr>
        <dsp:cNvPr id="0" name=""/>
        <dsp:cNvSpPr/>
      </dsp:nvSpPr>
      <dsp:spPr>
        <a:xfrm>
          <a:off x="1855557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Mar - May 2021</a:t>
          </a:r>
        </a:p>
      </dsp:txBody>
      <dsp:txXfrm>
        <a:off x="1855557" y="3304444"/>
        <a:ext cx="2370471" cy="431736"/>
      </dsp:txXfrm>
    </dsp:sp>
    <dsp:sp modelId="{AD7225F6-4D24-4251-9B85-9788DA7BA9E8}">
      <dsp:nvSpPr>
        <dsp:cNvPr id="0" name=""/>
        <dsp:cNvSpPr/>
      </dsp:nvSpPr>
      <dsp:spPr>
        <a:xfrm>
          <a:off x="1639689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600832" y="2036799"/>
          <a:ext cx="77712" cy="77712"/>
        </a:xfrm>
        <a:prstGeom prst="ellipse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910172" y="478357"/>
          <a:ext cx="305283" cy="305283"/>
        </a:xfrm>
        <a:prstGeom prst="teardrop">
          <a:avLst>
            <a:gd name="adj" fmla="val 115000"/>
          </a:avLst>
        </a:prstGeom>
        <a:solidFill>
          <a:srgbClr val="9B69BC"/>
        </a:solidFill>
        <a:ln w="12700" cap="flat" cmpd="sng" algn="ctr">
          <a:solidFill>
            <a:srgbClr val="864DA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44087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78683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Complete site training</a:t>
          </a:r>
        </a:p>
      </dsp:txBody>
      <dsp:txXfrm>
        <a:off x="3278683" y="846867"/>
        <a:ext cx="2370471" cy="1228788"/>
      </dsp:txXfrm>
    </dsp:sp>
    <dsp:sp modelId="{AB197FB0-0F12-4A59-9F3F-1C31859ED54E}">
      <dsp:nvSpPr>
        <dsp:cNvPr id="0" name=""/>
        <dsp:cNvSpPr/>
      </dsp:nvSpPr>
      <dsp:spPr>
        <a:xfrm>
          <a:off x="3278683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May - Aug 2021</a:t>
          </a:r>
        </a:p>
      </dsp:txBody>
      <dsp:txXfrm>
        <a:off x="3278683" y="415131"/>
        <a:ext cx="2370471" cy="431736"/>
      </dsp:txXfrm>
    </dsp:sp>
    <dsp:sp modelId="{838DE1A9-11F3-4AAE-80B5-CEC31C2EBA92}">
      <dsp:nvSpPr>
        <dsp:cNvPr id="0" name=""/>
        <dsp:cNvSpPr/>
      </dsp:nvSpPr>
      <dsp:spPr>
        <a:xfrm>
          <a:off x="3062814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3023958" y="2036799"/>
          <a:ext cx="77712" cy="77712"/>
        </a:xfrm>
        <a:prstGeom prst="ellipse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92581" y="3373451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26496" y="3407366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60064" y="208143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Begin providing monthly feedback reports</a:t>
          </a:r>
        </a:p>
      </dsp:txBody>
      <dsp:txXfrm>
        <a:off x="4660064" y="2081436"/>
        <a:ext cx="2370471" cy="1228788"/>
      </dsp:txXfrm>
    </dsp:sp>
    <dsp:sp modelId="{68394D26-8440-41C4-AC42-3F023E27A06C}">
      <dsp:nvSpPr>
        <dsp:cNvPr id="0" name=""/>
        <dsp:cNvSpPr/>
      </dsp:nvSpPr>
      <dsp:spPr>
        <a:xfrm>
          <a:off x="4660064" y="3310225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Jun 2021 - Feb 2022 </a:t>
          </a:r>
        </a:p>
      </dsp:txBody>
      <dsp:txXfrm>
        <a:off x="4660064" y="3310225"/>
        <a:ext cx="2370471" cy="431736"/>
      </dsp:txXfrm>
    </dsp:sp>
    <dsp:sp modelId="{31D18754-3FB0-480E-B467-70CFFAB18868}">
      <dsp:nvSpPr>
        <dsp:cNvPr id="0" name=""/>
        <dsp:cNvSpPr/>
      </dsp:nvSpPr>
      <dsp:spPr>
        <a:xfrm>
          <a:off x="4429060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90204" y="2036799"/>
          <a:ext cx="77712" cy="77712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756424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90338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124934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</a:t>
          </a:r>
          <a:r>
            <a:rPr lang="en-US" sz="1600" kern="1200" baseline="0" dirty="0">
              <a:latin typeface="Apple Braille"/>
            </a:rPr>
            <a:t> 33% of eligible families</a:t>
          </a:r>
          <a:endParaRPr lang="en-US" sz="1600" kern="1200" dirty="0">
            <a:latin typeface="Apple Braille"/>
          </a:endParaRPr>
        </a:p>
      </dsp:txBody>
      <dsp:txXfrm>
        <a:off x="6124934" y="846867"/>
        <a:ext cx="2370471" cy="1228788"/>
      </dsp:txXfrm>
    </dsp:sp>
    <dsp:sp modelId="{3CECF23A-E6F6-46C6-907D-BB154266792C}">
      <dsp:nvSpPr>
        <dsp:cNvPr id="0" name=""/>
        <dsp:cNvSpPr/>
      </dsp:nvSpPr>
      <dsp:spPr>
        <a:xfrm>
          <a:off x="6124934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2022</a:t>
          </a:r>
        </a:p>
      </dsp:txBody>
      <dsp:txXfrm>
        <a:off x="6124934" y="415131"/>
        <a:ext cx="2370471" cy="431736"/>
      </dsp:txXfrm>
    </dsp:sp>
    <dsp:sp modelId="{4B37F2D2-9961-40C5-BAC9-D2269F0B19F6}">
      <dsp:nvSpPr>
        <dsp:cNvPr id="0" name=""/>
        <dsp:cNvSpPr/>
      </dsp:nvSpPr>
      <dsp:spPr>
        <a:xfrm>
          <a:off x="5909066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870210" y="2036799"/>
          <a:ext cx="77712" cy="77712"/>
        </a:xfrm>
        <a:prstGeom prst="ellips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179550" y="3367670"/>
          <a:ext cx="305283" cy="305283"/>
        </a:xfrm>
        <a:prstGeom prst="teardrop">
          <a:avLst>
            <a:gd name="adj" fmla="val 115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213464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548060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66% of eligible families</a:t>
          </a:r>
        </a:p>
      </dsp:txBody>
      <dsp:txXfrm>
        <a:off x="7548060" y="2075656"/>
        <a:ext cx="2370471" cy="1228788"/>
      </dsp:txXfrm>
    </dsp:sp>
    <dsp:sp modelId="{EA538D56-5C65-43EA-81D0-CD1E5CBC9F59}">
      <dsp:nvSpPr>
        <dsp:cNvPr id="0" name=""/>
        <dsp:cNvSpPr/>
      </dsp:nvSpPr>
      <dsp:spPr>
        <a:xfrm>
          <a:off x="7548060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Aug 2022 - Feb 2023</a:t>
          </a:r>
        </a:p>
      </dsp:txBody>
      <dsp:txXfrm>
        <a:off x="7548060" y="3304444"/>
        <a:ext cx="2370471" cy="431736"/>
      </dsp:txXfrm>
    </dsp:sp>
    <dsp:sp modelId="{ECA352F1-FDE4-445A-939C-CF4C3A4444A0}">
      <dsp:nvSpPr>
        <dsp:cNvPr id="0" name=""/>
        <dsp:cNvSpPr/>
      </dsp:nvSpPr>
      <dsp:spPr>
        <a:xfrm>
          <a:off x="7332192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293335" y="2036799"/>
          <a:ext cx="77712" cy="77712"/>
        </a:xfrm>
        <a:prstGeom prst="ellipse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602675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3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636590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971186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100% of eligible families</a:t>
          </a:r>
        </a:p>
      </dsp:txBody>
      <dsp:txXfrm>
        <a:off x="8971186" y="846867"/>
        <a:ext cx="2370471" cy="1228788"/>
      </dsp:txXfrm>
    </dsp:sp>
    <dsp:sp modelId="{733C4DBA-1274-416A-BCC8-352957253BAF}">
      <dsp:nvSpPr>
        <dsp:cNvPr id="0" name=""/>
        <dsp:cNvSpPr/>
      </dsp:nvSpPr>
      <dsp:spPr>
        <a:xfrm>
          <a:off x="8971186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2023</a:t>
          </a:r>
        </a:p>
      </dsp:txBody>
      <dsp:txXfrm>
        <a:off x="8971186" y="415131"/>
        <a:ext cx="2370471" cy="431736"/>
      </dsp:txXfrm>
    </dsp:sp>
    <dsp:sp modelId="{9DF81F3D-7400-484B-BB6C-DB4BE4FA9774}">
      <dsp:nvSpPr>
        <dsp:cNvPr id="0" name=""/>
        <dsp:cNvSpPr/>
      </dsp:nvSpPr>
      <dsp:spPr>
        <a:xfrm>
          <a:off x="8755317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716461" y="2036799"/>
          <a:ext cx="77712" cy="77712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0.21792</cdr:x>
      <cdr:y>0.90266</cdr:y>
    </cdr:from>
    <cdr:to>
      <cdr:x>0.39967</cdr:x>
      <cdr:y>0.92727</cdr:y>
    </cdr:to>
    <cdr:sp macro="" textlink="">
      <cdr:nvSpPr>
        <cdr:cNvPr id="9" name="TextBox 18">
          <a:extLst xmlns:a="http://schemas.openxmlformats.org/drawingml/2006/main">
            <a:ext uri="{FF2B5EF4-FFF2-40B4-BE49-F238E27FC236}">
              <a16:creationId xmlns:a16="http://schemas.microsoft.com/office/drawing/2014/main" id="{E91E2A33-A560-4EAD-88C4-A9A77B8B4E4F}"/>
            </a:ext>
          </a:extLst>
        </cdr:cNvPr>
        <cdr:cNvSpPr txBox="1"/>
      </cdr:nvSpPr>
      <cdr:spPr>
        <a:xfrm xmlns:a="http://schemas.openxmlformats.org/drawingml/2006/main">
          <a:off x="2656895" y="5897229"/>
          <a:ext cx="2215895" cy="160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ysClr val="windowText" lastClr="000000"/>
              </a:solidFill>
            </a:rPr>
            <a:t>Contract under</a:t>
          </a:r>
          <a:r>
            <a:rPr lang="en-US" sz="1100" b="1" baseline="0" dirty="0">
              <a:solidFill>
                <a:sysClr val="windowText" lastClr="000000"/>
              </a:solidFill>
            </a:rPr>
            <a:t> review at the site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0.13755</cdr:x>
      <cdr:y>0.37328</cdr:y>
    </cdr:from>
    <cdr:to>
      <cdr:x>0.16115</cdr:x>
      <cdr:y>0.41885</cdr:y>
    </cdr:to>
    <cdr:pic>
      <cdr:nvPicPr>
        <cdr:cNvPr id="6" name="Graphic 9" descr="Checkbox Crossed with solid fill">
          <a:extLst xmlns:a="http://schemas.openxmlformats.org/drawingml/2006/main">
            <a:ext uri="{FF2B5EF4-FFF2-40B4-BE49-F238E27FC236}">
              <a16:creationId xmlns:a16="http://schemas.microsoft.com/office/drawing/2014/main" id="{18FCB23E-6359-41BC-B824-BB1A4748EA0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76965" y="2501903"/>
          <a:ext cx="287794" cy="30546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0.89079</cdr:x>
      <cdr:y>0.06282</cdr:y>
    </cdr:from>
    <cdr:to>
      <cdr:x>0.96989</cdr:x>
      <cdr:y>0.13636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02C3DF24-DCFC-4562-ACB0-59662AD4A897}"/>
            </a:ext>
          </a:extLst>
        </cdr:cNvPr>
        <cdr:cNvSpPr/>
      </cdr:nvSpPr>
      <cdr:spPr>
        <a:xfrm xmlns:a="http://schemas.openxmlformats.org/drawingml/2006/main">
          <a:off x="10860538" y="430822"/>
          <a:ext cx="964317" cy="504360"/>
        </a:xfrm>
        <a:prstGeom xmlns:a="http://schemas.openxmlformats.org/drawingml/2006/main" prst="upArrow">
          <a:avLst>
            <a:gd name="adj1" fmla="val 50000"/>
            <a:gd name="adj2" fmla="val 50000"/>
          </a:avLst>
        </a:prstGeom>
        <a:solidFill xmlns:a="http://schemas.openxmlformats.org/drawingml/2006/main">
          <a:srgbClr val="9B69BC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9B69BC"/>
            </a:solidFill>
          </a:endParaRPr>
        </a:p>
      </cdr:txBody>
    </cdr:sp>
  </cdr:relSizeAnchor>
  <cdr:relSizeAnchor xmlns:cdr="http://schemas.openxmlformats.org/drawingml/2006/chartDrawing">
    <cdr:from>
      <cdr:x>0.87799</cdr:x>
      <cdr:y>0.08119</cdr:y>
    </cdr:from>
    <cdr:to>
      <cdr:x>0.98196</cdr:x>
      <cdr:y>0.16835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67C8CFF3-B27C-4168-A97D-D87E901063D6}"/>
            </a:ext>
          </a:extLst>
        </cdr:cNvPr>
        <cdr:cNvSpPr txBox="1"/>
      </cdr:nvSpPr>
      <cdr:spPr>
        <a:xfrm xmlns:a="http://schemas.openxmlformats.org/drawingml/2006/main">
          <a:off x="10704409" y="556799"/>
          <a:ext cx="1267602" cy="5977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Goal</a:t>
          </a:r>
        </a:p>
      </cdr:txBody>
    </cdr:sp>
  </cdr:relSizeAnchor>
  <cdr:relSizeAnchor xmlns:cdr="http://schemas.openxmlformats.org/drawingml/2006/chartDrawing">
    <cdr:from>
      <cdr:x>0.10852</cdr:x>
      <cdr:y>0.26278</cdr:y>
    </cdr:from>
    <cdr:to>
      <cdr:x>0.27946</cdr:x>
      <cdr:y>0.32478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3CC572-0F36-4BD3-BBF1-DB6DC8EF52D2}"/>
            </a:ext>
          </a:extLst>
        </cdr:cNvPr>
        <cdr:cNvSpPr txBox="1"/>
      </cdr:nvSpPr>
      <cdr:spPr>
        <a:xfrm xmlns:a="http://schemas.openxmlformats.org/drawingml/2006/main">
          <a:off x="1323109" y="1802111"/>
          <a:ext cx="2084100" cy="425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GOAL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8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8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1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51913"/>
            <a:ext cx="1769329" cy="7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28489" y="6228720"/>
            <a:ext cx="1033712" cy="47747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2ACEF-0CB4-42AE-BCD8-E224EE21F0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6" y="6245090"/>
            <a:ext cx="2126708" cy="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massmed.edu/rho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1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  <a:latin typeface="Apple Braille"/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r>
              <a:rPr lang="en-US" dirty="0">
                <a:solidFill>
                  <a:srgbClr val="22549C"/>
                </a:solidFill>
                <a:latin typeface="Apple Braille"/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44510"/>
            <a:ext cx="9144000" cy="49397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January 6, 2021</a:t>
            </a:r>
          </a:p>
        </p:txBody>
      </p:sp>
      <p:sp>
        <p:nvSpPr>
          <p:cNvPr id="5" name="AutoShape 2" descr="UMass Chan Medical School logo">
            <a:extLst>
              <a:ext uri="{FF2B5EF4-FFF2-40B4-BE49-F238E27FC236}">
                <a16:creationId xmlns:a16="http://schemas.microsoft.com/office/drawing/2014/main" id="{4BFAA469-2923-496A-9472-AF4D6DC9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28B4055A-E11E-461D-ABC3-8FF1AF9C9A58" descr="Icon&#10;&#10;Description automatically generated with low confidence">
            <a:extLst>
              <a:ext uri="{FF2B5EF4-FFF2-40B4-BE49-F238E27FC236}">
                <a16:creationId xmlns:a16="http://schemas.microsoft.com/office/drawing/2014/main" id="{674E0169-0CD1-4EF4-AF31-8D834030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3934564"/>
            <a:ext cx="4628353" cy="21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631E-4014-4427-86EB-CFCFDADF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Implementation Related Problems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21347FF-F2DC-4202-B0C1-7EA5BB09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38834"/>
              </p:ext>
            </p:extLst>
          </p:nvPr>
        </p:nvGraphicFramePr>
        <p:xfrm>
          <a:off x="0" y="75670"/>
          <a:ext cx="12191999" cy="678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Arrow: Up 3">
            <a:extLst>
              <a:ext uri="{FF2B5EF4-FFF2-40B4-BE49-F238E27FC236}">
                <a16:creationId xmlns:a16="http://schemas.microsoft.com/office/drawing/2014/main" id="{7BE712DB-0EAB-49B4-831A-A832389E8085}"/>
              </a:ext>
            </a:extLst>
          </p:cNvPr>
          <p:cNvSpPr/>
          <p:nvPr/>
        </p:nvSpPr>
        <p:spPr>
          <a:xfrm rot="10800000">
            <a:off x="10751622" y="75670"/>
            <a:ext cx="1021278" cy="574752"/>
          </a:xfrm>
          <a:prstGeom prst="upArrow">
            <a:avLst/>
          </a:prstGeom>
          <a:solidFill>
            <a:srgbClr val="9B69BC"/>
          </a:solidFill>
          <a:ln>
            <a:solidFill>
              <a:srgbClr val="9B6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B69B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38ABC-ECB2-44A5-A965-D26AAC1D4C82}"/>
              </a:ext>
            </a:extLst>
          </p:cNvPr>
          <p:cNvSpPr txBox="1"/>
          <p:nvPr/>
        </p:nvSpPr>
        <p:spPr>
          <a:xfrm>
            <a:off x="10989128" y="207270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9914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1A09-C106-455D-BE83-785BF443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RAD 97 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03F85-2CBD-45A8-8492-59CB523E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942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make sure that the light of the wi-fi symbol is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</a:p>
          <a:p>
            <a:r>
              <a:rPr lang="en-US" dirty="0"/>
              <a:t>If it is </a:t>
            </a:r>
            <a:r>
              <a:rPr lang="en-US" b="1" dirty="0">
                <a:solidFill>
                  <a:schemeClr val="accent3"/>
                </a:solidFill>
              </a:rPr>
              <a:t>blue</a:t>
            </a:r>
            <a:r>
              <a:rPr lang="en-US" dirty="0"/>
              <a:t>         </a:t>
            </a:r>
            <a:r>
              <a:rPr lang="en-US"/>
              <a:t>, either:</a:t>
            </a:r>
            <a:endParaRPr lang="en-US" dirty="0"/>
          </a:p>
          <a:p>
            <a:pPr lvl="1"/>
            <a:r>
              <a:rPr lang="en-US" dirty="0"/>
              <a:t>the device is not configured to our SafetyNet</a:t>
            </a:r>
          </a:p>
          <a:p>
            <a:pPr lvl="1"/>
            <a:r>
              <a:rPr lang="en-US" dirty="0"/>
              <a:t>the device is connected to Guest Network</a:t>
            </a:r>
          </a:p>
          <a:p>
            <a:pPr lvl="1"/>
            <a:r>
              <a:rPr lang="en-US" dirty="0"/>
              <a:t>the Wi-Fi signal is too low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22549C"/>
                </a:solidFill>
              </a:rPr>
              <a:t>Solution</a:t>
            </a:r>
          </a:p>
          <a:p>
            <a:pPr>
              <a:buFontTx/>
              <a:buChar char="-"/>
            </a:pPr>
            <a:r>
              <a:rPr lang="en-US" dirty="0"/>
              <a:t>The providing homecare company should contact their local Masimo account manager for assistance </a:t>
            </a:r>
          </a:p>
          <a:p>
            <a:pPr>
              <a:buFontTx/>
              <a:buChar char="-"/>
            </a:pPr>
            <a:r>
              <a:rPr lang="en-US" dirty="0"/>
              <a:t>If the issue persists, let the RHO Leadership know and we will contact Masimo’s leadership</a:t>
            </a:r>
          </a:p>
        </p:txBody>
      </p:sp>
      <p:pic>
        <p:nvPicPr>
          <p:cNvPr id="8" name="Graphic 8" descr="Wi Fi">
            <a:extLst>
              <a:ext uri="{FF2B5EF4-FFF2-40B4-BE49-F238E27FC236}">
                <a16:creationId xmlns:a16="http://schemas.microsoft.com/office/drawing/2014/main" id="{7B21833A-740D-4B92-96A7-E5CACA12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8534" y="1719147"/>
            <a:ext cx="914400" cy="914400"/>
          </a:xfrm>
          <a:prstGeom prst="rect">
            <a:avLst/>
          </a:prstGeom>
        </p:spPr>
      </p:pic>
      <p:pic>
        <p:nvPicPr>
          <p:cNvPr id="9" name="Graphic 14" descr="Wi Fi">
            <a:extLst>
              <a:ext uri="{FF2B5EF4-FFF2-40B4-BE49-F238E27FC236}">
                <a16:creationId xmlns:a16="http://schemas.microsoft.com/office/drawing/2014/main" id="{9FE251D7-EE7B-4300-B012-EFE821D8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7888" y="128795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796DD8-5B09-4F2E-92CF-23CB3D3641AB}"/>
              </a:ext>
            </a:extLst>
          </p:cNvPr>
          <p:cNvCxnSpPr>
            <a:cxnSpLocks/>
          </p:cNvCxnSpPr>
          <p:nvPr/>
        </p:nvCxnSpPr>
        <p:spPr>
          <a:xfrm flipH="1">
            <a:off x="2711691" y="1942305"/>
            <a:ext cx="468086" cy="4680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64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6D044-3902-4CD3-8840-A8A185EA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Troubleshooting Guides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F60BDE-F651-4CD9-8A32-DBA5D064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7500" cy="3724275"/>
          </a:xfrm>
        </p:spPr>
        <p:txBody>
          <a:bodyPr/>
          <a:lstStyle/>
          <a:p>
            <a:r>
              <a:rPr lang="en-US" dirty="0"/>
              <a:t>We will disseminate troubleshooting guides for homecare companies and sites following this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EF725-EEF7-48BC-ACA2-9BC20BDEE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56" y="872334"/>
            <a:ext cx="3742830" cy="51133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57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B7DE-14C7-4074-B9BB-56F6E3A2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Oxygen Flow Rate Variations Between Sites</a:t>
            </a:r>
          </a:p>
        </p:txBody>
      </p:sp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362D5BA7-55E9-40A7-8B21-38AB1AAD8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281237"/>
            <a:ext cx="5181600" cy="2914650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D55AD1F-0D21-4457-9CB1-633CF8848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RHO program at UMass has been operating within set oxygen flow rate parameters</a:t>
            </a:r>
          </a:p>
          <a:p>
            <a:r>
              <a:rPr lang="en-US" dirty="0"/>
              <a:t>Need to decide on the protocol for infants on &lt;125 cc/min flow rate close to discharge:</a:t>
            </a:r>
          </a:p>
          <a:p>
            <a:pPr marL="457200" lvl="1" indent="0">
              <a:buNone/>
            </a:pPr>
            <a:r>
              <a:rPr lang="en-US" b="1" dirty="0"/>
              <a:t>a) </a:t>
            </a:r>
            <a:r>
              <a:rPr lang="en-US" dirty="0"/>
              <a:t>Cannot participate</a:t>
            </a:r>
          </a:p>
          <a:p>
            <a:pPr marL="457200" lvl="1" indent="0">
              <a:buNone/>
            </a:pPr>
            <a:r>
              <a:rPr lang="en-US" b="1" dirty="0"/>
              <a:t>b) </a:t>
            </a:r>
            <a:r>
              <a:rPr lang="en-US" dirty="0"/>
              <a:t>Increase the flow rate to 125 cc/min at discharge</a:t>
            </a:r>
          </a:p>
          <a:p>
            <a:pPr marL="457200" lvl="1" indent="0">
              <a:buNone/>
            </a:pPr>
            <a:r>
              <a:rPr lang="en-US" b="1" dirty="0"/>
              <a:t>c) </a:t>
            </a:r>
            <a:r>
              <a:rPr lang="en-US" dirty="0"/>
              <a:t>Accommodate &lt;125 cc/min flow rate in the protocol</a:t>
            </a:r>
          </a:p>
        </p:txBody>
      </p:sp>
    </p:spTree>
    <p:extLst>
      <p:ext uri="{BB962C8B-B14F-4D97-AF65-F5344CB8AC3E}">
        <p14:creationId xmlns:p14="http://schemas.microsoft.com/office/powerpoint/2010/main" val="82001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00AA-C404-4D99-81C7-8B1D9D03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Responses to Bi-Weekly 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5C37-CEDE-45D7-9C8D-94ECF405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292" y="1559169"/>
            <a:ext cx="4771294" cy="4092331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following the algorithm’s determination, you only need to respond with one letter.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Weaned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Maintained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Increased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not following the algorithm’s determination, please type the appropriate letter and a reason for not following the algorithm’s determination.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don’t receive a response we will ask for clarification on the subsequent email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37209-8C24-4D6A-96A4-8C294094A706}"/>
              </a:ext>
            </a:extLst>
          </p:cNvPr>
          <p:cNvSpPr txBox="1"/>
          <p:nvPr/>
        </p:nvSpPr>
        <p:spPr>
          <a:xfrm>
            <a:off x="6274255" y="1374503"/>
            <a:ext cx="22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from UMass: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0CB2-FE1C-4B8F-9DEC-E74AC9120E09}"/>
              </a:ext>
            </a:extLst>
          </p:cNvPr>
          <p:cNvSpPr txBox="1"/>
          <p:nvPr/>
        </p:nvSpPr>
        <p:spPr>
          <a:xfrm>
            <a:off x="6274254" y="4581803"/>
            <a:ext cx="22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from a Site: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79F832-6387-4521-ABCC-52ECA045A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13" y="1836181"/>
            <a:ext cx="4636161" cy="2603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2BDBFA-F4BF-4662-B210-C03543748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13" y="4951135"/>
            <a:ext cx="2802107" cy="11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2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6785BF-679A-4B4B-A51E-497F39BCF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75359"/>
              </p:ext>
            </p:extLst>
          </p:nvPr>
        </p:nvGraphicFramePr>
        <p:xfrm>
          <a:off x="0" y="0"/>
          <a:ext cx="120373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1234713-A3A7-4FBF-AA5F-81E63AA1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Deviation Types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052A3A-1A64-4E08-8518-1C8A8115C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985870"/>
              </p:ext>
            </p:extLst>
          </p:nvPr>
        </p:nvGraphicFramePr>
        <p:xfrm>
          <a:off x="6348942" y="197597"/>
          <a:ext cx="2263587" cy="979581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028219">
                  <a:extLst>
                    <a:ext uri="{9D8B030D-6E8A-4147-A177-3AD203B41FA5}">
                      <a16:colId xmlns:a16="http://schemas.microsoft.com/office/drawing/2014/main" val="2303536900"/>
                    </a:ext>
                  </a:extLst>
                </a:gridCol>
                <a:gridCol w="1235368">
                  <a:extLst>
                    <a:ext uri="{9D8B030D-6E8A-4147-A177-3AD203B41FA5}">
                      <a16:colId xmlns:a16="http://schemas.microsoft.com/office/drawing/2014/main" val="3512593492"/>
                    </a:ext>
                  </a:extLst>
                </a:gridCol>
              </a:tblGrid>
              <a:tr h="636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Reports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F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Reports with Deviation(s)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EC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28997"/>
                  </a:ext>
                </a:extLst>
              </a:tr>
              <a:tr h="342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 (33%)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8938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6536C37-E21D-4518-AECC-85058CC2DC2D}"/>
              </a:ext>
            </a:extLst>
          </p:cNvPr>
          <p:cNvSpPr/>
          <p:nvPr/>
        </p:nvSpPr>
        <p:spPr>
          <a:xfrm>
            <a:off x="6362590" y="1219200"/>
            <a:ext cx="5401781" cy="3060405"/>
          </a:xfrm>
          <a:prstGeom prst="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4622D-8146-4BF1-BA47-4DA05A5B7C27}"/>
              </a:ext>
            </a:extLst>
          </p:cNvPr>
          <p:cNvSpPr txBox="1"/>
          <p:nvPr/>
        </p:nvSpPr>
        <p:spPr>
          <a:xfrm>
            <a:off x="5843059" y="1320800"/>
            <a:ext cx="461665" cy="2281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No Data Captured</a:t>
            </a:r>
          </a:p>
        </p:txBody>
      </p:sp>
    </p:spTree>
    <p:extLst>
      <p:ext uri="{BB962C8B-B14F-4D97-AF65-F5344CB8AC3E}">
        <p14:creationId xmlns:p14="http://schemas.microsoft.com/office/powerpoint/2010/main" val="101642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798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18BD65-C8DF-4454-AFF7-DC7C2D308DC6}"/>
              </a:ext>
            </a:extLst>
          </p:cNvPr>
          <p:cNvCxnSpPr>
            <a:cxnSpLocks/>
          </p:cNvCxnSpPr>
          <p:nvPr/>
        </p:nvCxnSpPr>
        <p:spPr>
          <a:xfrm>
            <a:off x="1019735" y="2131074"/>
            <a:ext cx="984080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9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938-E533-4DCF-BC31-BA3E991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2549C"/>
                </a:solidFill>
              </a:rPr>
              <a:t>RHO 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58BE-5038-4E5A-A5A5-17A1708C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814732"/>
            <a:ext cx="3912583" cy="4281268"/>
          </a:xfrm>
        </p:spPr>
        <p:txBody>
          <a:bodyPr>
            <a:normAutofit/>
          </a:bodyPr>
          <a:lstStyle/>
          <a:p>
            <a:r>
              <a:rPr lang="en-US" sz="1600" dirty="0"/>
              <a:t>All resources, including training documents, the RHO manual, and other templates can be found on the RHO website at </a:t>
            </a:r>
            <a:r>
              <a:rPr lang="en-US" sz="1600" dirty="0">
                <a:hlinkClick r:id="rId2"/>
              </a:rPr>
              <a:t>www.umassmed.edu/rho-program</a:t>
            </a:r>
            <a:r>
              <a:rPr lang="en-US" sz="1600" dirty="0"/>
              <a:t> </a:t>
            </a:r>
          </a:p>
          <a:p>
            <a:r>
              <a:rPr lang="en-US" sz="1600" dirty="0"/>
              <a:t>Navigate to “Member Login” and log in with the following credentials to access the documents</a:t>
            </a:r>
          </a:p>
          <a:p>
            <a:pPr lvl="1"/>
            <a:r>
              <a:rPr lang="en-US" sz="1600" dirty="0"/>
              <a:t>Username: RHO </a:t>
            </a:r>
          </a:p>
          <a:p>
            <a:pPr lvl="1"/>
            <a:r>
              <a:rPr lang="en-US" sz="1600" dirty="0"/>
              <a:t>Password: Oximetry14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76E4-28B2-40DC-9E88-74466B3F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606462"/>
            <a:ext cx="6045576" cy="2901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E5655F-BA7F-4EA7-8D34-2FFC27963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3780810"/>
            <a:ext cx="6044184" cy="1792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5819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256" y="483129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22549C"/>
                </a:solidFill>
                <a:latin typeface="Apple Braille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2244" y="2023533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Questions or Comments?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106573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331E-9E5C-4691-AD21-C416E78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RHO Program Implementation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158E5-B38E-46B3-9ABB-16BDBD11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46601"/>
              </p:ext>
            </p:extLst>
          </p:nvPr>
        </p:nvGraphicFramePr>
        <p:xfrm>
          <a:off x="474133" y="1690688"/>
          <a:ext cx="1139613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594" y="2108384"/>
            <a:ext cx="366384" cy="366384"/>
          </a:xfrm>
          <a:prstGeom prst="rect">
            <a:avLst/>
          </a:prstGeom>
        </p:spPr>
      </p:pic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764" y="4984120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602" y="4984120"/>
            <a:ext cx="366384" cy="366384"/>
          </a:xfrm>
          <a:prstGeom prst="rect">
            <a:avLst/>
          </a:prstGeom>
        </p:spPr>
      </p:pic>
      <p:pic>
        <p:nvPicPr>
          <p:cNvPr id="8" name="Graphic 6" descr="Checkmark">
            <a:extLst>
              <a:ext uri="{FF2B5EF4-FFF2-40B4-BE49-F238E27FC236}">
                <a16:creationId xmlns:a16="http://schemas.microsoft.com/office/drawing/2014/main" id="{B975234D-A8B2-4E5E-A864-609F42D51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2288" y="2108384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B94A78-3071-4042-BDFD-D0F97279A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206221"/>
              </p:ext>
            </p:extLst>
          </p:nvPr>
        </p:nvGraphicFramePr>
        <p:xfrm>
          <a:off x="0" y="155522"/>
          <a:ext cx="12192000" cy="670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E83792-81D0-4D9F-98FF-4AB0FD45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08"/>
              </p:ext>
            </p:extLst>
          </p:nvPr>
        </p:nvGraphicFramePr>
        <p:xfrm>
          <a:off x="464060" y="547342"/>
          <a:ext cx="306544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954881284"/>
                    </a:ext>
                  </a:extLst>
                </a:gridCol>
                <a:gridCol w="2833351">
                  <a:extLst>
                    <a:ext uri="{9D8B030D-6E8A-4147-A177-3AD203B41FA5}">
                      <a16:colId xmlns:a16="http://schemas.microsoft.com/office/drawing/2014/main" val="843391210"/>
                    </a:ext>
                  </a:extLst>
                </a:gridCol>
              </a:tblGrid>
              <a:tr h="1650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0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Activated but not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49595"/>
                  </a:ext>
                </a:extLst>
              </a:tr>
              <a:tr h="2796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Patient identified, not yet enrolled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7597"/>
                  </a:ext>
                </a:extLst>
              </a:tr>
            </a:tbl>
          </a:graphicData>
        </a:graphic>
      </p:graphicFrame>
      <p:pic>
        <p:nvPicPr>
          <p:cNvPr id="28" name="Graphic 7" descr="Checkbox Checked with solid fill">
            <a:extLst>
              <a:ext uri="{FF2B5EF4-FFF2-40B4-BE49-F238E27FC236}">
                <a16:creationId xmlns:a16="http://schemas.microsoft.com/office/drawing/2014/main" id="{1DD9C7D9-D9D4-4C00-B429-3E8F37F6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432" y="2371716"/>
            <a:ext cx="266700" cy="266700"/>
          </a:xfrm>
          <a:prstGeom prst="rect">
            <a:avLst/>
          </a:prstGeom>
        </p:spPr>
      </p:pic>
      <p:pic>
        <p:nvPicPr>
          <p:cNvPr id="30" name="Graphic 12" descr="Checkbox Checked with solid fill">
            <a:extLst>
              <a:ext uri="{FF2B5EF4-FFF2-40B4-BE49-F238E27FC236}">
                <a16:creationId xmlns:a16="http://schemas.microsoft.com/office/drawing/2014/main" id="{6AE4BF56-367A-4171-B8A0-52FEAFBDA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351" y="3946343"/>
            <a:ext cx="266700" cy="266700"/>
          </a:xfrm>
          <a:prstGeom prst="rect">
            <a:avLst/>
          </a:prstGeom>
        </p:spPr>
      </p:pic>
      <p:pic>
        <p:nvPicPr>
          <p:cNvPr id="31" name="Graphic 13" descr="Checkbox Checked with solid fill">
            <a:extLst>
              <a:ext uri="{FF2B5EF4-FFF2-40B4-BE49-F238E27FC236}">
                <a16:creationId xmlns:a16="http://schemas.microsoft.com/office/drawing/2014/main" id="{5CC4421C-E56C-4781-A11C-50449E18B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15" y="5827378"/>
            <a:ext cx="260350" cy="2667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61A98073-96E0-4331-9022-66537A0AE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34" y="573100"/>
            <a:ext cx="266700" cy="266700"/>
          </a:xfrm>
          <a:prstGeom prst="rect">
            <a:avLst/>
          </a:prstGeom>
        </p:spPr>
      </p:pic>
      <p:pic>
        <p:nvPicPr>
          <p:cNvPr id="9" name="Graphic 9" descr="Checkbox Crossed with solid fill">
            <a:extLst>
              <a:ext uri="{FF2B5EF4-FFF2-40B4-BE49-F238E27FC236}">
                <a16:creationId xmlns:a16="http://schemas.microsoft.com/office/drawing/2014/main" id="{DCEBA085-F208-4808-BE39-F31219050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819" y="865558"/>
            <a:ext cx="287794" cy="305460"/>
          </a:xfrm>
          <a:prstGeom prst="rect">
            <a:avLst/>
          </a:prstGeom>
        </p:spPr>
      </p:pic>
      <p:pic>
        <p:nvPicPr>
          <p:cNvPr id="10" name="Picture 9" descr="Question free icon">
            <a:extLst>
              <a:ext uri="{FF2B5EF4-FFF2-40B4-BE49-F238E27FC236}">
                <a16:creationId xmlns:a16="http://schemas.microsoft.com/office/drawing/2014/main" id="{170C1A15-F4B9-41E6-A7B8-AA7EA54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" y="1233470"/>
            <a:ext cx="146961" cy="1527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7" descr="Checkbox Checked with solid fill">
            <a:extLst>
              <a:ext uri="{FF2B5EF4-FFF2-40B4-BE49-F238E27FC236}">
                <a16:creationId xmlns:a16="http://schemas.microsoft.com/office/drawing/2014/main" id="{A6047539-A722-4EBD-A68C-ED93C98D2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829" y="2049631"/>
            <a:ext cx="266700" cy="266700"/>
          </a:xfrm>
          <a:prstGeom prst="rect">
            <a:avLst/>
          </a:prstGeom>
        </p:spPr>
      </p:pic>
      <p:pic>
        <p:nvPicPr>
          <p:cNvPr id="15" name="Graphic 12" descr="Checkbox Checked with solid fill">
            <a:extLst>
              <a:ext uri="{FF2B5EF4-FFF2-40B4-BE49-F238E27FC236}">
                <a16:creationId xmlns:a16="http://schemas.microsoft.com/office/drawing/2014/main" id="{A8E899ED-A38A-4DA0-8F1B-480FA84F4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7333" y="3633951"/>
            <a:ext cx="266700" cy="266700"/>
          </a:xfrm>
          <a:prstGeom prst="rect">
            <a:avLst/>
          </a:prstGeom>
        </p:spPr>
      </p:pic>
      <p:pic>
        <p:nvPicPr>
          <p:cNvPr id="16" name="Graphic 12" descr="Checkbox Checked with solid fill">
            <a:extLst>
              <a:ext uri="{FF2B5EF4-FFF2-40B4-BE49-F238E27FC236}">
                <a16:creationId xmlns:a16="http://schemas.microsoft.com/office/drawing/2014/main" id="{C3119CA3-3219-4FC0-8CF6-2209D36B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5998" y="5213251"/>
            <a:ext cx="266700" cy="266700"/>
          </a:xfrm>
          <a:prstGeom prst="rect">
            <a:avLst/>
          </a:prstGeom>
        </p:spPr>
      </p:pic>
      <p:pic>
        <p:nvPicPr>
          <p:cNvPr id="20" name="Graphic 9" descr="Checkbox Crossed with solid fill">
            <a:extLst>
              <a:ext uri="{FF2B5EF4-FFF2-40B4-BE49-F238E27FC236}">
                <a16:creationId xmlns:a16="http://schemas.microsoft.com/office/drawing/2014/main" id="{18FCB23E-6359-41BC-B824-BB1A4748EA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2146" y="3309482"/>
            <a:ext cx="287794" cy="305460"/>
          </a:xfrm>
          <a:prstGeom prst="rect">
            <a:avLst/>
          </a:prstGeom>
        </p:spPr>
      </p:pic>
      <p:pic>
        <p:nvPicPr>
          <p:cNvPr id="21" name="Graphic 9" descr="Checkbox Crossed with solid fill">
            <a:extLst>
              <a:ext uri="{FF2B5EF4-FFF2-40B4-BE49-F238E27FC236}">
                <a16:creationId xmlns:a16="http://schemas.microsoft.com/office/drawing/2014/main" id="{35DA3A18-9C9E-494B-9F4D-654BD9017E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3436" y="4560364"/>
            <a:ext cx="287794" cy="3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42CD4C-536B-4F41-994D-0C8196A59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93" y="178306"/>
            <a:ext cx="7744251" cy="65817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F822A2-E516-4399-9254-C1B6BD85D2AC}"/>
              </a:ext>
            </a:extLst>
          </p:cNvPr>
          <p:cNvSpPr/>
          <p:nvPr/>
        </p:nvSpPr>
        <p:spPr>
          <a:xfrm>
            <a:off x="11117766" y="6467708"/>
            <a:ext cx="312236" cy="3791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456006"/>
            <a:ext cx="4065856" cy="2685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RHO Implementation Trial Consort Diagram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17F2F-272B-4466-8FD3-828C271522C8}"/>
              </a:ext>
            </a:extLst>
          </p:cNvPr>
          <p:cNvSpPr txBox="1"/>
          <p:nvPr/>
        </p:nvSpPr>
        <p:spPr>
          <a:xfrm>
            <a:off x="9722734" y="6175320"/>
            <a:ext cx="23612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Average HOT Duration: </a:t>
            </a:r>
            <a:r>
              <a:rPr lang="en-US" sz="1600" dirty="0"/>
              <a:t>52±29</a:t>
            </a:r>
          </a:p>
        </p:txBody>
      </p:sp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6B49B3-C152-4B4F-93C2-E18B872A9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837469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FB884758-9E66-4A4B-847C-31833D9022DF}"/>
              </a:ext>
            </a:extLst>
          </p:cNvPr>
          <p:cNvSpPr/>
          <p:nvPr/>
        </p:nvSpPr>
        <p:spPr>
          <a:xfrm>
            <a:off x="10703166" y="176726"/>
            <a:ext cx="1021278" cy="574752"/>
          </a:xfrm>
          <a:prstGeom prst="upArrow">
            <a:avLst/>
          </a:prstGeom>
          <a:solidFill>
            <a:srgbClr val="9B6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49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544D5A-14B0-49AD-B516-1551CDC9D0FF}"/>
              </a:ext>
            </a:extLst>
          </p:cNvPr>
          <p:cNvSpPr txBox="1"/>
          <p:nvPr/>
        </p:nvSpPr>
        <p:spPr>
          <a:xfrm>
            <a:off x="10940673" y="357938"/>
            <a:ext cx="546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7702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DE5-975C-4546-8E14-838F458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Projected vs. Actual Enrollment Into the RHO Program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200B70-7BCD-4F1F-AC1C-A013F87B9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76652"/>
              </p:ext>
            </p:extLst>
          </p:nvPr>
        </p:nvGraphicFramePr>
        <p:xfrm>
          <a:off x="1598277" y="1856943"/>
          <a:ext cx="8729210" cy="3899620"/>
        </p:xfrm>
        <a:graphic>
          <a:graphicData uri="http://schemas.openxmlformats.org/drawingml/2006/table">
            <a:tbl>
              <a:tblPr/>
              <a:tblGrid>
                <a:gridCol w="2861733">
                  <a:extLst>
                    <a:ext uri="{9D8B030D-6E8A-4147-A177-3AD203B41FA5}">
                      <a16:colId xmlns:a16="http://schemas.microsoft.com/office/drawing/2014/main" val="2766548434"/>
                    </a:ext>
                  </a:extLst>
                </a:gridCol>
                <a:gridCol w="2436695">
                  <a:extLst>
                    <a:ext uri="{9D8B030D-6E8A-4147-A177-3AD203B41FA5}">
                      <a16:colId xmlns:a16="http://schemas.microsoft.com/office/drawing/2014/main" val="2828492376"/>
                    </a:ext>
                  </a:extLst>
                </a:gridCol>
                <a:gridCol w="1804687">
                  <a:extLst>
                    <a:ext uri="{9D8B030D-6E8A-4147-A177-3AD203B41FA5}">
                      <a16:colId xmlns:a16="http://schemas.microsoft.com/office/drawing/2014/main" val="2772231100"/>
                    </a:ext>
                  </a:extLst>
                </a:gridCol>
                <a:gridCol w="1626095">
                  <a:extLst>
                    <a:ext uri="{9D8B030D-6E8A-4147-A177-3AD203B41FA5}">
                      <a16:colId xmlns:a16="http://schemas.microsoft.com/office/drawing/2014/main" val="3577447931"/>
                    </a:ext>
                  </a:extLst>
                </a:gridCol>
              </a:tblGrid>
              <a:tr h="34583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Year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Month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per Month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59449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1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610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877843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80161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6094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583347"/>
                  </a:ext>
                </a:extLst>
              </a:tr>
              <a:tr h="24877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378312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122913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610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95289"/>
                  </a:ext>
                </a:extLst>
              </a:tr>
              <a:tr h="264616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32486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1700"/>
                  </a:ext>
                </a:extLst>
              </a:tr>
              <a:tr h="26929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Children's Hospital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20346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84652"/>
                  </a:ext>
                </a:extLst>
              </a:tr>
              <a:tr h="23431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40476"/>
                  </a:ext>
                </a:extLst>
              </a:tr>
              <a:tr h="25977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459597"/>
                  </a:ext>
                </a:extLst>
              </a:tr>
              <a:tr h="19227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9209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  <a:endParaRPr lang="en-US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221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3" marR="7623" marT="7623" marB="0" anchor="ctr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9147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1802B30-29CC-4D41-8419-435DF8AE0708}"/>
              </a:ext>
            </a:extLst>
          </p:cNvPr>
          <p:cNvSpPr txBox="1"/>
          <p:nvPr/>
        </p:nvSpPr>
        <p:spPr>
          <a:xfrm>
            <a:off x="3861955" y="5922818"/>
            <a:ext cx="44680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*Only showing sites with executed contracts</a:t>
            </a:r>
          </a:p>
        </p:txBody>
      </p:sp>
    </p:spTree>
    <p:extLst>
      <p:ext uri="{BB962C8B-B14F-4D97-AF65-F5344CB8AC3E}">
        <p14:creationId xmlns:p14="http://schemas.microsoft.com/office/powerpoint/2010/main" val="249365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C21-C526-4C58-805F-E4AA42D3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549C"/>
                </a:solidFill>
              </a:rPr>
              <a:t>Barriers to Enrollment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8570B-8CCA-45E4-A1E9-628A6EC77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51533" cy="3825875"/>
          </a:xfrm>
        </p:spPr>
        <p:txBody>
          <a:bodyPr/>
          <a:lstStyle/>
          <a:p>
            <a:r>
              <a:rPr lang="en-US" dirty="0"/>
              <a:t>What are some of the barriers your teams are facing for enrollment?</a:t>
            </a:r>
          </a:p>
          <a:p>
            <a:r>
              <a:rPr lang="en-US" dirty="0"/>
              <a:t>Has the demographic of infants going home on HOT changed? </a:t>
            </a:r>
          </a:p>
          <a:p>
            <a:r>
              <a:rPr lang="en-US" dirty="0"/>
              <a:t>Screening Logs:</a:t>
            </a:r>
          </a:p>
          <a:p>
            <a:pPr lvl="1"/>
            <a:r>
              <a:rPr lang="en-US" dirty="0"/>
              <a:t>Please ensure your site is screening all potential eligible infants discharged home on respiratory support</a:t>
            </a:r>
          </a:p>
        </p:txBody>
      </p:sp>
    </p:spTree>
    <p:extLst>
      <p:ext uri="{BB962C8B-B14F-4D97-AF65-F5344CB8AC3E}">
        <p14:creationId xmlns:p14="http://schemas.microsoft.com/office/powerpoint/2010/main" val="29748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CD2A-7766-4C2A-906F-3E289D37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22549C"/>
                </a:solidFill>
              </a:rPr>
              <a:t>REDCap</a:t>
            </a:r>
            <a:r>
              <a:rPr lang="en-US" dirty="0">
                <a:solidFill>
                  <a:srgbClr val="22549C"/>
                </a:solidFill>
              </a:rPr>
              <a:t> User Access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34BD-33AC-41CB-B4E1-0717F50B7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825875"/>
          </a:xfrm>
        </p:spPr>
        <p:txBody>
          <a:bodyPr/>
          <a:lstStyle/>
          <a:p>
            <a:r>
              <a:rPr lang="en-US" sz="2800" dirty="0"/>
              <a:t>9/14 sites have access to their Data Access Group (DAG)</a:t>
            </a:r>
          </a:p>
          <a:p>
            <a:r>
              <a:rPr lang="en-US" dirty="0"/>
              <a:t>6/6 enrolling sites have access to their DAG</a:t>
            </a:r>
          </a:p>
          <a:p>
            <a:r>
              <a:rPr lang="en-US" dirty="0"/>
              <a:t>5/6 enrolling sites filled out demographic forms for their patients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7DFE2-A712-4F12-8C0C-C1E02621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43" y="3552324"/>
            <a:ext cx="4073340" cy="27069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AC539-06C3-4298-9295-421E0CB763B8}"/>
              </a:ext>
            </a:extLst>
          </p:cNvPr>
          <p:cNvCxnSpPr>
            <a:cxnSpLocks/>
          </p:cNvCxnSpPr>
          <p:nvPr/>
        </p:nvCxnSpPr>
        <p:spPr>
          <a:xfrm>
            <a:off x="3014133" y="5024338"/>
            <a:ext cx="69364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36178-E914-4030-9D5D-B4DC0E38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7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Implementation Related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0794A-5C37-4AE7-91A6-43897BED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25" y="1164221"/>
            <a:ext cx="7644425" cy="56937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07EBA3-A895-4D6E-BCEB-29947B6116BA}"/>
              </a:ext>
            </a:extLst>
          </p:cNvPr>
          <p:cNvSpPr/>
          <p:nvPr/>
        </p:nvSpPr>
        <p:spPr>
          <a:xfrm>
            <a:off x="2885080" y="3895014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0056C-8E41-4531-91BA-3CB793428D44}"/>
              </a:ext>
            </a:extLst>
          </p:cNvPr>
          <p:cNvSpPr/>
          <p:nvPr/>
        </p:nvSpPr>
        <p:spPr>
          <a:xfrm>
            <a:off x="2875555" y="4993569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C9F3F-9741-4E78-9B28-0134F7AA66A1}"/>
              </a:ext>
            </a:extLst>
          </p:cNvPr>
          <p:cNvSpPr/>
          <p:nvPr/>
        </p:nvSpPr>
        <p:spPr>
          <a:xfrm>
            <a:off x="4137547" y="5898107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F6BE2-BF8C-4FDF-8A04-44D0807DA476}"/>
              </a:ext>
            </a:extLst>
          </p:cNvPr>
          <p:cNvSpPr/>
          <p:nvPr/>
        </p:nvSpPr>
        <p:spPr>
          <a:xfrm>
            <a:off x="4137550" y="4778998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DDD38-7971-41BA-A0EA-D01ECE91F65F}"/>
              </a:ext>
            </a:extLst>
          </p:cNvPr>
          <p:cNvSpPr/>
          <p:nvPr/>
        </p:nvSpPr>
        <p:spPr>
          <a:xfrm>
            <a:off x="4128022" y="6561470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DC028-B269-40C7-9491-A2AE87329190}"/>
              </a:ext>
            </a:extLst>
          </p:cNvPr>
          <p:cNvSpPr/>
          <p:nvPr/>
        </p:nvSpPr>
        <p:spPr>
          <a:xfrm>
            <a:off x="6011343" y="4347665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C3D69-B333-477F-BB3C-151EF2B95896}"/>
              </a:ext>
            </a:extLst>
          </p:cNvPr>
          <p:cNvSpPr/>
          <p:nvPr/>
        </p:nvSpPr>
        <p:spPr>
          <a:xfrm>
            <a:off x="6011417" y="5898114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1C4A2-2C73-475B-A6B2-910CD54D1A44}"/>
              </a:ext>
            </a:extLst>
          </p:cNvPr>
          <p:cNvSpPr/>
          <p:nvPr/>
        </p:nvSpPr>
        <p:spPr>
          <a:xfrm>
            <a:off x="6011343" y="6561469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29559-2B39-47B9-B016-719B5DE7C7D8}"/>
              </a:ext>
            </a:extLst>
          </p:cNvPr>
          <p:cNvSpPr/>
          <p:nvPr/>
        </p:nvSpPr>
        <p:spPr>
          <a:xfrm>
            <a:off x="7862106" y="4788523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69178-DFDC-4667-A7FD-1E4FFCCC1B50}"/>
              </a:ext>
            </a:extLst>
          </p:cNvPr>
          <p:cNvSpPr/>
          <p:nvPr/>
        </p:nvSpPr>
        <p:spPr>
          <a:xfrm>
            <a:off x="7871631" y="5886733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4297D5-F1CA-4B5F-9151-3053DD11D984}"/>
              </a:ext>
            </a:extLst>
          </p:cNvPr>
          <p:cNvSpPr/>
          <p:nvPr/>
        </p:nvSpPr>
        <p:spPr>
          <a:xfrm>
            <a:off x="9103622" y="5001680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C9A83F-74DD-45BF-B152-C24EB9E7CCDE}"/>
              </a:ext>
            </a:extLst>
          </p:cNvPr>
          <p:cNvSpPr/>
          <p:nvPr/>
        </p:nvSpPr>
        <p:spPr>
          <a:xfrm>
            <a:off x="9094097" y="3679990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D698A-F717-4CDB-BDA4-695A786E9E4B}"/>
              </a:ext>
            </a:extLst>
          </p:cNvPr>
          <p:cNvSpPr/>
          <p:nvPr/>
        </p:nvSpPr>
        <p:spPr>
          <a:xfrm>
            <a:off x="9099499" y="4118596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70BA7-A9A5-4D26-BA48-D76A5E647CA6}"/>
              </a:ext>
            </a:extLst>
          </p:cNvPr>
          <p:cNvSpPr/>
          <p:nvPr/>
        </p:nvSpPr>
        <p:spPr>
          <a:xfrm>
            <a:off x="4137547" y="4347019"/>
            <a:ext cx="66874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25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F2DAD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F2DAD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50B493"/>
    </a:accent1>
    <a:accent2>
      <a:srgbClr val="F3A447"/>
    </a:accent2>
    <a:accent3>
      <a:srgbClr val="E7BC29"/>
    </a:accent3>
    <a:accent4>
      <a:srgbClr val="D092A7"/>
    </a:accent4>
    <a:accent5>
      <a:srgbClr val="7153A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3F2DAD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762</Words>
  <Application>Microsoft Office PowerPoint</Application>
  <PresentationFormat>Widescreen</PresentationFormat>
  <Paragraphs>185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Apple Braille</vt:lpstr>
      <vt:lpstr>Arial</vt:lpstr>
      <vt:lpstr>Calibri</vt:lpstr>
      <vt:lpstr>Calibri Light</vt:lpstr>
      <vt:lpstr>Century Gothic</vt:lpstr>
      <vt:lpstr>1_Office Theme</vt:lpstr>
      <vt:lpstr>The Recorded Home Oximetry (RHO) Program  Monthly Investigator Meeting</vt:lpstr>
      <vt:lpstr>RHO Program Implementation Timeline</vt:lpstr>
      <vt:lpstr>PowerPoint Presentation</vt:lpstr>
      <vt:lpstr>RHO Implementation Trial Consort Diagram</vt:lpstr>
      <vt:lpstr>PowerPoint Presentation</vt:lpstr>
      <vt:lpstr>Projected vs. Actual Enrollment Into the RHO Program</vt:lpstr>
      <vt:lpstr>Barriers to Enrollment </vt:lpstr>
      <vt:lpstr>REDCap User Access Groups</vt:lpstr>
      <vt:lpstr>Implementation Related Problems</vt:lpstr>
      <vt:lpstr>Implementation Related Problems</vt:lpstr>
      <vt:lpstr>RAD 97 Configuration</vt:lpstr>
      <vt:lpstr>Troubleshooting Guides</vt:lpstr>
      <vt:lpstr>Oxygen Flow Rate Variations Between Sites</vt:lpstr>
      <vt:lpstr>Responses to Bi-Weekly emails</vt:lpstr>
      <vt:lpstr>Deviation Types </vt:lpstr>
      <vt:lpstr>PowerPoint Presentation</vt:lpstr>
      <vt:lpstr>RHO Program Website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Crystal</cp:lastModifiedBy>
  <cp:revision>201</cp:revision>
  <dcterms:created xsi:type="dcterms:W3CDTF">2021-03-31T16:28:55Z</dcterms:created>
  <dcterms:modified xsi:type="dcterms:W3CDTF">2022-01-10T16:41:28Z</dcterms:modified>
</cp:coreProperties>
</file>