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9" r:id="rId2"/>
    <p:sldId id="845" r:id="rId3"/>
    <p:sldId id="842" r:id="rId4"/>
    <p:sldId id="844" r:id="rId5"/>
    <p:sldId id="857" r:id="rId6"/>
    <p:sldId id="858" r:id="rId7"/>
    <p:sldId id="884" r:id="rId8"/>
    <p:sldId id="873" r:id="rId9"/>
    <p:sldId id="859" r:id="rId10"/>
    <p:sldId id="256" r:id="rId11"/>
    <p:sldId id="885" r:id="rId12"/>
    <p:sldId id="879" r:id="rId13"/>
    <p:sldId id="886" r:id="rId14"/>
    <p:sldId id="878" r:id="rId15"/>
    <p:sldId id="887" r:id="rId16"/>
    <p:sldId id="871" r:id="rId17"/>
    <p:sldId id="888" r:id="rId18"/>
    <p:sldId id="889" r:id="rId19"/>
    <p:sldId id="891" r:id="rId20"/>
    <p:sldId id="892" r:id="rId21"/>
    <p:sldId id="890" r:id="rId22"/>
    <p:sldId id="459" r:id="rId23"/>
    <p:sldId id="8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78"/>
    <a:srgbClr val="230871"/>
    <a:srgbClr val="404A5C"/>
    <a:srgbClr val="84929E"/>
    <a:srgbClr val="5F5775"/>
    <a:srgbClr val="3A58A4"/>
    <a:srgbClr val="447D8D"/>
    <a:srgbClr val="121835"/>
    <a:srgbClr val="362746"/>
    <a:srgbClr val="697C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1067" autoAdjust="0"/>
  </p:normalViewPr>
  <p:slideViewPr>
    <p:cSldViewPr snapToGrid="0">
      <p:cViewPr varScale="1">
        <p:scale>
          <a:sx n="87" d="100"/>
          <a:sy n="87" d="100"/>
        </p:scale>
        <p:origin x="57"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600" b="1" dirty="0"/>
              <a:t>Figure 2A. Trend of Oxygen Weaning by Starting Initial Flow Rate (N=26)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2390251806038834"/>
          <c:y val="0.18808699795180273"/>
          <c:w val="0.84253579808777956"/>
          <c:h val="0.52497950572650598"/>
        </c:manualLayout>
      </c:layout>
      <c:scatterChart>
        <c:scatterStyle val="lineMarker"/>
        <c:varyColors val="0"/>
        <c:ser>
          <c:idx val="0"/>
          <c:order val="0"/>
          <c:tx>
            <c:strRef>
              <c:f>'Fig2A_Trend by episode'!$B$1</c:f>
              <c:strCache>
                <c:ptCount val="1"/>
                <c:pt idx="0">
                  <c:v>Low start (Level=2)</c:v>
                </c:pt>
              </c:strCache>
            </c:strRef>
          </c:tx>
          <c:spPr>
            <a:ln w="19050" cap="rnd">
              <a:noFill/>
              <a:round/>
            </a:ln>
            <a:effectLst/>
          </c:spPr>
          <c:marker>
            <c:symbol val="circle"/>
            <c:size val="3"/>
            <c:spPr>
              <a:noFill/>
              <a:ln w="9525">
                <a:solidFill>
                  <a:schemeClr val="tx1"/>
                </a:solidFill>
              </a:ln>
              <a:effectLst/>
            </c:spPr>
          </c:marker>
          <c:xVal>
            <c:numRef>
              <c:f>'Fig2A_Trend by episode'!$A$2:$A$51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'Fig2A_Trend by episode'!$B$2:$B$51</c:f>
              <c:numCache>
                <c:formatCode>0.00</c:formatCode>
                <c:ptCount val="50"/>
                <c:pt idx="0">
                  <c:v>2</c:v>
                </c:pt>
                <c:pt idx="1">
                  <c:v>1.8823529000000001</c:v>
                </c:pt>
                <c:pt idx="2">
                  <c:v>1.8823529000000001</c:v>
                </c:pt>
                <c:pt idx="3">
                  <c:v>1.4117647</c:v>
                </c:pt>
                <c:pt idx="4">
                  <c:v>1.1176470999999999</c:v>
                </c:pt>
                <c:pt idx="5">
                  <c:v>0.8823529</c:v>
                </c:pt>
                <c:pt idx="6">
                  <c:v>0.76470590000000005</c:v>
                </c:pt>
                <c:pt idx="7">
                  <c:v>0.64705880000000005</c:v>
                </c:pt>
                <c:pt idx="8">
                  <c:v>0.47058820000000001</c:v>
                </c:pt>
                <c:pt idx="9">
                  <c:v>0.47058820000000001</c:v>
                </c:pt>
                <c:pt idx="10">
                  <c:v>0.47058820000000001</c:v>
                </c:pt>
                <c:pt idx="11">
                  <c:v>0.47058820000000001</c:v>
                </c:pt>
                <c:pt idx="12">
                  <c:v>0.47058820000000001</c:v>
                </c:pt>
                <c:pt idx="13">
                  <c:v>0.41176469999999998</c:v>
                </c:pt>
                <c:pt idx="14">
                  <c:v>0.35294120000000001</c:v>
                </c:pt>
                <c:pt idx="15">
                  <c:v>0.35294120000000001</c:v>
                </c:pt>
                <c:pt idx="16">
                  <c:v>0.35294120000000001</c:v>
                </c:pt>
                <c:pt idx="17">
                  <c:v>0.47058820000000001</c:v>
                </c:pt>
                <c:pt idx="18">
                  <c:v>0.47058820000000001</c:v>
                </c:pt>
                <c:pt idx="19">
                  <c:v>0.47058820000000001</c:v>
                </c:pt>
                <c:pt idx="20">
                  <c:v>0.47058820000000001</c:v>
                </c:pt>
                <c:pt idx="21">
                  <c:v>0.47058820000000001</c:v>
                </c:pt>
                <c:pt idx="22">
                  <c:v>0.47058820000000001</c:v>
                </c:pt>
                <c:pt idx="23">
                  <c:v>0.29411759999999998</c:v>
                </c:pt>
                <c:pt idx="24">
                  <c:v>0.23529410000000001</c:v>
                </c:pt>
                <c:pt idx="25">
                  <c:v>0.23529410000000001</c:v>
                </c:pt>
                <c:pt idx="26">
                  <c:v>0.17647060000000001</c:v>
                </c:pt>
                <c:pt idx="27">
                  <c:v>0.17647060000000001</c:v>
                </c:pt>
                <c:pt idx="28">
                  <c:v>0.1176471</c:v>
                </c:pt>
                <c:pt idx="29">
                  <c:v>5.8823500000000001E-2</c:v>
                </c:pt>
                <c:pt idx="30">
                  <c:v>5.8823500000000001E-2</c:v>
                </c:pt>
                <c:pt idx="31">
                  <c:v>5.8823500000000001E-2</c:v>
                </c:pt>
                <c:pt idx="32">
                  <c:v>0</c:v>
                </c:pt>
                <c:pt idx="33">
                  <c:v>5.8823500000000001E-2</c:v>
                </c:pt>
                <c:pt idx="34">
                  <c:v>5.8823500000000001E-2</c:v>
                </c:pt>
                <c:pt idx="35">
                  <c:v>5.8823500000000001E-2</c:v>
                </c:pt>
                <c:pt idx="36">
                  <c:v>5.8823500000000001E-2</c:v>
                </c:pt>
                <c:pt idx="37">
                  <c:v>5.8823500000000001E-2</c:v>
                </c:pt>
                <c:pt idx="38">
                  <c:v>5.8823500000000001E-2</c:v>
                </c:pt>
                <c:pt idx="39">
                  <c:v>5.8823500000000001E-2</c:v>
                </c:pt>
                <c:pt idx="40" formatCode="General">
                  <c:v>5.8823500000000001E-2</c:v>
                </c:pt>
                <c:pt idx="41" formatCode="General">
                  <c:v>5.8823500000000001E-2</c:v>
                </c:pt>
                <c:pt idx="42" formatCode="General">
                  <c:v>5.8823500000000001E-2</c:v>
                </c:pt>
                <c:pt idx="43" formatCode="General">
                  <c:v>5.8823500000000001E-2</c:v>
                </c:pt>
                <c:pt idx="44" formatCode="General">
                  <c:v>5.8823500000000001E-2</c:v>
                </c:pt>
                <c:pt idx="45" formatCode="General">
                  <c:v>5.8823500000000001E-2</c:v>
                </c:pt>
                <c:pt idx="46" formatCode="General">
                  <c:v>5.8823500000000001E-2</c:v>
                </c:pt>
                <c:pt idx="47" formatCode="General">
                  <c:v>5.8823500000000001E-2</c:v>
                </c:pt>
                <c:pt idx="48" formatCode="General">
                  <c:v>5.8823500000000001E-2</c:v>
                </c:pt>
                <c:pt idx="49" formatCode="General">
                  <c:v>5.8823500000000001E-2</c:v>
                </c:pt>
              </c:numCache>
            </c:numRef>
          </c:yVal>
          <c:smooth val="0"/>
          <c:extLst>
            <c:ext xmlns:c16="http://schemas.microsoft.com/office/drawing/2014/chart" uri="{C3380CC4-5D6E-409C-BE32-E72D297353CC}">
              <c16:uniqueId val="{00000000-EA6B-42B9-AC34-FDDF86CE9321}"/>
            </c:ext>
          </c:extLst>
        </c:ser>
        <c:ser>
          <c:idx val="1"/>
          <c:order val="1"/>
          <c:tx>
            <c:strRef>
              <c:f>'Fig2A_Trend by episode'!$C$1</c:f>
              <c:strCache>
                <c:ptCount val="1"/>
                <c:pt idx="0">
                  <c:v>High start (Level=3 or 4)</c:v>
                </c:pt>
              </c:strCache>
            </c:strRef>
          </c:tx>
          <c:spPr>
            <a:ln w="19050" cap="rnd">
              <a:noFill/>
              <a:round/>
            </a:ln>
            <a:effectLst/>
          </c:spPr>
          <c:marker>
            <c:symbol val="diamond"/>
            <c:size val="5"/>
            <c:spPr>
              <a:solidFill>
                <a:schemeClr val="tx1"/>
              </a:solidFill>
              <a:ln w="9525">
                <a:noFill/>
              </a:ln>
              <a:effectLst/>
            </c:spPr>
          </c:marker>
          <c:xVal>
            <c:numRef>
              <c:f>'Fig2A_Trend by episode'!$A$2:$A$51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'Fig2A_Trend by episode'!$C$2:$C$51</c:f>
              <c:numCache>
                <c:formatCode>0.00</c:formatCode>
                <c:ptCount val="50"/>
                <c:pt idx="0">
                  <c:v>3.4444444000000001</c:v>
                </c:pt>
                <c:pt idx="1">
                  <c:v>3.4444444000000001</c:v>
                </c:pt>
                <c:pt idx="2">
                  <c:v>3.1111111</c:v>
                </c:pt>
                <c:pt idx="3">
                  <c:v>2.5555555999999999</c:v>
                </c:pt>
                <c:pt idx="4">
                  <c:v>2.1111111</c:v>
                </c:pt>
                <c:pt idx="5">
                  <c:v>2.1111111</c:v>
                </c:pt>
                <c:pt idx="6">
                  <c:v>2.1111111</c:v>
                </c:pt>
                <c:pt idx="7">
                  <c:v>1.8888889</c:v>
                </c:pt>
                <c:pt idx="8">
                  <c:v>1.6666666999999999</c:v>
                </c:pt>
                <c:pt idx="9">
                  <c:v>1.4444444000000001</c:v>
                </c:pt>
                <c:pt idx="10">
                  <c:v>1.2222222</c:v>
                </c:pt>
                <c:pt idx="11">
                  <c:v>1.2222222</c:v>
                </c:pt>
                <c:pt idx="12">
                  <c:v>1.2222222</c:v>
                </c:pt>
                <c:pt idx="13">
                  <c:v>1.1111111</c:v>
                </c:pt>
                <c:pt idx="14">
                  <c:v>1.2222222</c:v>
                </c:pt>
                <c:pt idx="15">
                  <c:v>1.1111111</c:v>
                </c:pt>
                <c:pt idx="16">
                  <c:v>1</c:v>
                </c:pt>
                <c:pt idx="17">
                  <c:v>0.88888889999999998</c:v>
                </c:pt>
                <c:pt idx="18">
                  <c:v>1</c:v>
                </c:pt>
                <c:pt idx="19">
                  <c:v>1</c:v>
                </c:pt>
                <c:pt idx="20">
                  <c:v>0.77777779999999996</c:v>
                </c:pt>
                <c:pt idx="21">
                  <c:v>0.66666669999999995</c:v>
                </c:pt>
                <c:pt idx="22">
                  <c:v>0.55555560000000004</c:v>
                </c:pt>
                <c:pt idx="23">
                  <c:v>0.55555560000000004</c:v>
                </c:pt>
                <c:pt idx="24">
                  <c:v>0.44444440000000002</c:v>
                </c:pt>
                <c:pt idx="25">
                  <c:v>0.44444440000000002</c:v>
                </c:pt>
                <c:pt idx="26">
                  <c:v>0.3333333</c:v>
                </c:pt>
                <c:pt idx="27">
                  <c:v>0.3333333</c:v>
                </c:pt>
                <c:pt idx="28">
                  <c:v>0.44444440000000002</c:v>
                </c:pt>
                <c:pt idx="29">
                  <c:v>0.44444440000000002</c:v>
                </c:pt>
                <c:pt idx="30">
                  <c:v>0.55555560000000004</c:v>
                </c:pt>
                <c:pt idx="31">
                  <c:v>0.44444440000000002</c:v>
                </c:pt>
                <c:pt idx="32">
                  <c:v>0.44444440000000002</c:v>
                </c:pt>
                <c:pt idx="33">
                  <c:v>0.3333333</c:v>
                </c:pt>
                <c:pt idx="34">
                  <c:v>0.1111111</c:v>
                </c:pt>
                <c:pt idx="35">
                  <c:v>0.1111111</c:v>
                </c:pt>
                <c:pt idx="36">
                  <c:v>0.1111111</c:v>
                </c:pt>
                <c:pt idx="37">
                  <c:v>0.1111111</c:v>
                </c:pt>
                <c:pt idx="38">
                  <c:v>0.1111111</c:v>
                </c:pt>
                <c:pt idx="39">
                  <c:v>0.1111111</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numCache>
            </c:numRef>
          </c:yVal>
          <c:smooth val="0"/>
          <c:extLst>
            <c:ext xmlns:c16="http://schemas.microsoft.com/office/drawing/2014/chart" uri="{C3380CC4-5D6E-409C-BE32-E72D297353CC}">
              <c16:uniqueId val="{00000001-EA6B-42B9-AC34-FDDF86CE9321}"/>
            </c:ext>
          </c:extLst>
        </c:ser>
        <c:ser>
          <c:idx val="2"/>
          <c:order val="2"/>
          <c:tx>
            <c:strRef>
              <c:f>'Fig2A_Trend by episode'!$D$1</c:f>
              <c:strCache>
                <c:ptCount val="1"/>
                <c:pt idx="0">
                  <c:v>Trend for low start</c:v>
                </c:pt>
              </c:strCache>
            </c:strRef>
          </c:tx>
          <c:spPr>
            <a:ln w="19050" cap="rnd">
              <a:solidFill>
                <a:schemeClr val="tx1"/>
              </a:solidFill>
              <a:prstDash val="sysDash"/>
              <a:round/>
            </a:ln>
            <a:effectLst/>
          </c:spPr>
          <c:marker>
            <c:symbol val="none"/>
          </c:marker>
          <c:xVal>
            <c:numRef>
              <c:f>'Fig2A_Trend by episode'!$A$2:$A$51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'Fig2A_Trend by episode'!$D$2:$D$51</c:f>
              <c:numCache>
                <c:formatCode>0.00</c:formatCode>
                <c:ptCount val="50"/>
                <c:pt idx="0">
                  <c:v>1.7974000000000001</c:v>
                </c:pt>
                <c:pt idx="1">
                  <c:v>1.4800079060216011</c:v>
                </c:pt>
                <c:pt idx="2">
                  <c:v>1.2943454330188726</c:v>
                </c:pt>
                <c:pt idx="3">
                  <c:v>1.1626158120432022</c:v>
                </c:pt>
                <c:pt idx="4">
                  <c:v>1.0604383798964256</c:v>
                </c:pt>
                <c:pt idx="5">
                  <c:v>0.97695333904047377</c:v>
                </c:pt>
                <c:pt idx="6">
                  <c:v>0.90636774274757226</c:v>
                </c:pt>
                <c:pt idx="7">
                  <c:v>0.84522371806480334</c:v>
                </c:pt>
                <c:pt idx="8">
                  <c:v>0.79129086603774512</c:v>
                </c:pt>
                <c:pt idx="9">
                  <c:v>0.74304628591802646</c:v>
                </c:pt>
                <c:pt idx="10">
                  <c:v>0.6994037545856262</c:v>
                </c:pt>
                <c:pt idx="11">
                  <c:v>0.65956124506207492</c:v>
                </c:pt>
                <c:pt idx="12">
                  <c:v>0.62290968921836254</c:v>
                </c:pt>
                <c:pt idx="13">
                  <c:v>0.5889756487691733</c:v>
                </c:pt>
                <c:pt idx="14">
                  <c:v>0.55738381291529815</c:v>
                </c:pt>
                <c:pt idx="15">
                  <c:v>0.52783162408640449</c:v>
                </c:pt>
                <c:pt idx="16">
                  <c:v>0.50007160975665887</c:v>
                </c:pt>
                <c:pt idx="17">
                  <c:v>0.47389877205934638</c:v>
                </c:pt>
                <c:pt idx="18">
                  <c:v>0.44914139143968712</c:v>
                </c:pt>
                <c:pt idx="19">
                  <c:v>0.42565419193962772</c:v>
                </c:pt>
                <c:pt idx="20">
                  <c:v>0.40331317576644476</c:v>
                </c:pt>
                <c:pt idx="21">
                  <c:v>0.38201166060722724</c:v>
                </c:pt>
                <c:pt idx="22">
                  <c:v>0.36165719852604261</c:v>
                </c:pt>
                <c:pt idx="23">
                  <c:v>0.34216915108367574</c:v>
                </c:pt>
                <c:pt idx="24">
                  <c:v>0.32347675979285118</c:v>
                </c:pt>
                <c:pt idx="25">
                  <c:v>0.30551759523996358</c:v>
                </c:pt>
                <c:pt idx="26">
                  <c:v>0.28823629905661785</c:v>
                </c:pt>
                <c:pt idx="27">
                  <c:v>0.27158355479077434</c:v>
                </c:pt>
                <c:pt idx="28">
                  <c:v>0.25551523944919374</c:v>
                </c:pt>
                <c:pt idx="29">
                  <c:v>0.23999171893689919</c:v>
                </c:pt>
                <c:pt idx="30">
                  <c:v>0.22497725906625177</c:v>
                </c:pt>
                <c:pt idx="31">
                  <c:v>0.21043953010800531</c:v>
                </c:pt>
                <c:pt idx="32">
                  <c:v>0.19634918760449893</c:v>
                </c:pt>
                <c:pt idx="33">
                  <c:v>0.18267951577825992</c:v>
                </c:pt>
                <c:pt idx="34">
                  <c:v>0.16940612264399779</c:v>
                </c:pt>
                <c:pt idx="35">
                  <c:v>0.15650667808094743</c:v>
                </c:pt>
                <c:pt idx="36">
                  <c:v>0.14396068780020999</c:v>
                </c:pt>
                <c:pt idx="37">
                  <c:v>0.13174929746128816</c:v>
                </c:pt>
                <c:pt idx="38">
                  <c:v>0.11985512223723527</c:v>
                </c:pt>
                <c:pt idx="39">
                  <c:v>0.10826209796122876</c:v>
                </c:pt>
                <c:pt idx="40">
                  <c:v>9.6955350656097616E-2</c:v>
                </c:pt>
                <c:pt idx="41">
                  <c:v>8.5921081788045806E-2</c:v>
                </c:pt>
                <c:pt idx="42">
                  <c:v>7.5146467023917918E-2</c:v>
                </c:pt>
                <c:pt idx="43">
                  <c:v>6.4619566628828506E-2</c:v>
                </c:pt>
                <c:pt idx="44">
                  <c:v>5.4329245934170878E-2</c:v>
                </c:pt>
                <c:pt idx="45">
                  <c:v>4.4265104547643652E-2</c:v>
                </c:pt>
                <c:pt idx="46">
                  <c:v>3.4417413176964562E-2</c:v>
                </c:pt>
                <c:pt idx="47">
                  <c:v>2.4777057105276779E-2</c:v>
                </c:pt>
                <c:pt idx="48">
                  <c:v>1.5335485495144408E-2</c:v>
                </c:pt>
                <c:pt idx="49">
                  <c:v>6.084665814452217E-3</c:v>
                </c:pt>
              </c:numCache>
            </c:numRef>
          </c:yVal>
          <c:smooth val="0"/>
          <c:extLst>
            <c:ext xmlns:c16="http://schemas.microsoft.com/office/drawing/2014/chart" uri="{C3380CC4-5D6E-409C-BE32-E72D297353CC}">
              <c16:uniqueId val="{00000002-EA6B-42B9-AC34-FDDF86CE9321}"/>
            </c:ext>
          </c:extLst>
        </c:ser>
        <c:ser>
          <c:idx val="3"/>
          <c:order val="3"/>
          <c:tx>
            <c:strRef>
              <c:f>'Fig2A_Trend by episode'!$E$1</c:f>
              <c:strCache>
                <c:ptCount val="1"/>
                <c:pt idx="0">
                  <c:v>Trend for high start</c:v>
                </c:pt>
              </c:strCache>
            </c:strRef>
          </c:tx>
          <c:spPr>
            <a:ln w="19050" cap="rnd">
              <a:solidFill>
                <a:schemeClr val="tx1"/>
              </a:solidFill>
              <a:round/>
            </a:ln>
            <a:effectLst/>
          </c:spPr>
          <c:marker>
            <c:symbol val="none"/>
          </c:marker>
          <c:xVal>
            <c:numRef>
              <c:f>'Fig2A_Trend by episode'!$A$2:$A$51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'Fig2A_Trend by episode'!$E$2:$E$51</c:f>
              <c:numCache>
                <c:formatCode>0.00</c:formatCode>
                <c:ptCount val="50"/>
                <c:pt idx="0">
                  <c:v>3.7078000000000002</c:v>
                </c:pt>
                <c:pt idx="1">
                  <c:v>3.0526372849347401</c:v>
                </c:pt>
                <c:pt idx="2">
                  <c:v>2.6693916647509028</c:v>
                </c:pt>
                <c:pt idx="3">
                  <c:v>2.3974745698694795</c:v>
                </c:pt>
                <c:pt idx="4">
                  <c:v>2.1865592851672888</c:v>
                </c:pt>
                <c:pt idx="5">
                  <c:v>2.0142289496856427</c:v>
                </c:pt>
                <c:pt idx="6">
                  <c:v>1.8685257271129183</c:v>
                </c:pt>
                <c:pt idx="7">
                  <c:v>1.7423118548042196</c:v>
                </c:pt>
                <c:pt idx="8">
                  <c:v>1.6309833295018055</c:v>
                </c:pt>
                <c:pt idx="9">
                  <c:v>1.5313965701020282</c:v>
                </c:pt>
                <c:pt idx="10">
                  <c:v>1.4413093881509802</c:v>
                </c:pt>
                <c:pt idx="11">
                  <c:v>1.3590662346203821</c:v>
                </c:pt>
                <c:pt idx="12">
                  <c:v>1.2834098673273555</c:v>
                </c:pt>
                <c:pt idx="13">
                  <c:v>1.2133630120476577</c:v>
                </c:pt>
                <c:pt idx="14">
                  <c:v>1.1481509499181914</c:v>
                </c:pt>
                <c:pt idx="15">
                  <c:v>1.0871491397389594</c:v>
                </c:pt>
                <c:pt idx="16">
                  <c:v>1.0298467471980646</c:v>
                </c:pt>
                <c:pt idx="17">
                  <c:v>0.97582061443654555</c:v>
                </c:pt>
                <c:pt idx="18">
                  <c:v>0.92471627689188063</c:v>
                </c:pt>
                <c:pt idx="19">
                  <c:v>0.87623385503676787</c:v>
                </c:pt>
                <c:pt idx="20">
                  <c:v>0.83011739186382072</c:v>
                </c:pt>
                <c:pt idx="21">
                  <c:v>0.78614667308571962</c:v>
                </c:pt>
                <c:pt idx="22">
                  <c:v>0.7441308671037683</c:v>
                </c:pt>
                <c:pt idx="23">
                  <c:v>0.70390351955512154</c:v>
                </c:pt>
                <c:pt idx="24">
                  <c:v>0.6653185703345772</c:v>
                </c:pt>
                <c:pt idx="25">
                  <c:v>0.62824715226209538</c:v>
                </c:pt>
                <c:pt idx="26">
                  <c:v>0.59257499425270854</c:v>
                </c:pt>
                <c:pt idx="27">
                  <c:v>0.55820029698239759</c:v>
                </c:pt>
                <c:pt idx="28">
                  <c:v>0.52503198149678498</c:v>
                </c:pt>
                <c:pt idx="29">
                  <c:v>0.49298823485293086</c:v>
                </c:pt>
                <c:pt idx="30">
                  <c:v>0.46199529432064024</c:v>
                </c:pt>
                <c:pt idx="31">
                  <c:v>0.43198642467369885</c:v>
                </c:pt>
                <c:pt idx="32">
                  <c:v>0.40290105290188305</c:v>
                </c:pt>
                <c:pt idx="33">
                  <c:v>0.37468403213280443</c:v>
                </c:pt>
                <c:pt idx="34">
                  <c:v>0.34728501228020647</c:v>
                </c:pt>
                <c:pt idx="35">
                  <c:v>0.32065789937128497</c:v>
                </c:pt>
                <c:pt idx="36">
                  <c:v>0.29476038896867962</c:v>
                </c:pt>
                <c:pt idx="37">
                  <c:v>0.26955356182662049</c:v>
                </c:pt>
                <c:pt idx="38">
                  <c:v>0.24500153207825859</c:v>
                </c:pt>
                <c:pt idx="39">
                  <c:v>0.22107113997150774</c:v>
                </c:pt>
                <c:pt idx="40">
                  <c:v>0.19773168255108819</c:v>
                </c:pt>
                <c:pt idx="41">
                  <c:v>0.17495467679856036</c:v>
                </c:pt>
                <c:pt idx="42">
                  <c:v>0.15271365064644504</c:v>
                </c:pt>
                <c:pt idx="43">
                  <c:v>0.13098395802045992</c:v>
                </c:pt>
                <c:pt idx="44">
                  <c:v>0.10974261466909407</c:v>
                </c:pt>
                <c:pt idx="45">
                  <c:v>8.896815203850772E-2</c:v>
                </c:pt>
                <c:pt idx="46">
                  <c:v>6.8640486863653205E-2</c:v>
                </c:pt>
                <c:pt idx="47">
                  <c:v>4.87408044898614E-2</c:v>
                </c:pt>
                <c:pt idx="48">
                  <c:v>2.9251454225836193E-2</c:v>
                </c:pt>
                <c:pt idx="49">
                  <c:v>1.0155855269316838E-2</c:v>
                </c:pt>
              </c:numCache>
            </c:numRef>
          </c:yVal>
          <c:smooth val="0"/>
          <c:extLst>
            <c:ext xmlns:c16="http://schemas.microsoft.com/office/drawing/2014/chart" uri="{C3380CC4-5D6E-409C-BE32-E72D297353CC}">
              <c16:uniqueId val="{00000003-EA6B-42B9-AC34-FDDF86CE9321}"/>
            </c:ext>
          </c:extLst>
        </c:ser>
        <c:dLbls>
          <c:showLegendKey val="0"/>
          <c:showVal val="0"/>
          <c:showCatName val="0"/>
          <c:showSerName val="0"/>
          <c:showPercent val="0"/>
          <c:showBubbleSize val="0"/>
        </c:dLbls>
        <c:axId val="1441209008"/>
        <c:axId val="1439342128"/>
      </c:scatterChart>
      <c:valAx>
        <c:axId val="1441209008"/>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a:t>Epoch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39342128"/>
        <c:crosses val="autoZero"/>
        <c:crossBetween val="midCat"/>
      </c:valAx>
      <c:valAx>
        <c:axId val="1439342128"/>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sz="1200"/>
                  <a:t>O2 Support Level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41209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600" b="1" dirty="0"/>
              <a:t>Figure 2B. Rate of Declining in Oxygen Flow Rate by Starting Initial Flow Rate (N=26)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9012270341207349"/>
          <c:y val="0.15616842105263157"/>
          <c:w val="0.76665507436570424"/>
          <c:h val="0.56055399917115623"/>
        </c:manualLayout>
      </c:layout>
      <c:scatterChart>
        <c:scatterStyle val="smoothMarker"/>
        <c:varyColors val="0"/>
        <c:ser>
          <c:idx val="0"/>
          <c:order val="0"/>
          <c:tx>
            <c:strRef>
              <c:f>'Fig2B_rate of declining'!$K$1</c:f>
              <c:strCache>
                <c:ptCount val="1"/>
                <c:pt idx="0">
                  <c:v>Low start (Starting O2 support level=2)</c:v>
                </c:pt>
              </c:strCache>
            </c:strRef>
          </c:tx>
          <c:spPr>
            <a:ln w="19050" cap="rnd">
              <a:solidFill>
                <a:schemeClr val="tx1"/>
              </a:solidFill>
              <a:prstDash val="sysDash"/>
              <a:round/>
            </a:ln>
            <a:effectLst/>
          </c:spPr>
          <c:marker>
            <c:symbol val="none"/>
          </c:marker>
          <c:xVal>
            <c:numRef>
              <c:f>'Fig2B_rate of declining'!$J$2:$J$51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'Fig2B_rate of declining'!$K$2:$K$51</c:f>
              <c:numCache>
                <c:formatCode>0.00</c:formatCode>
                <c:ptCount val="50"/>
                <c:pt idx="0">
                  <c:v>0.45789999999999997</c:v>
                </c:pt>
                <c:pt idx="1">
                  <c:v>0.22894999999999999</c:v>
                </c:pt>
                <c:pt idx="2">
                  <c:v>0.15263333333333332</c:v>
                </c:pt>
                <c:pt idx="3">
                  <c:v>0.11447499999999999</c:v>
                </c:pt>
                <c:pt idx="4">
                  <c:v>9.1579999999999995E-2</c:v>
                </c:pt>
                <c:pt idx="5">
                  <c:v>7.6316666666666658E-2</c:v>
                </c:pt>
                <c:pt idx="6">
                  <c:v>6.5414285714285716E-2</c:v>
                </c:pt>
                <c:pt idx="7">
                  <c:v>5.7237499999999997E-2</c:v>
                </c:pt>
                <c:pt idx="8">
                  <c:v>5.0877777777777772E-2</c:v>
                </c:pt>
                <c:pt idx="9">
                  <c:v>4.5789999999999997E-2</c:v>
                </c:pt>
                <c:pt idx="10">
                  <c:v>4.1627272727272728E-2</c:v>
                </c:pt>
                <c:pt idx="11">
                  <c:v>3.8158333333333329E-2</c:v>
                </c:pt>
                <c:pt idx="12">
                  <c:v>3.5223076923076919E-2</c:v>
                </c:pt>
                <c:pt idx="13">
                  <c:v>3.2707142857142858E-2</c:v>
                </c:pt>
                <c:pt idx="14">
                  <c:v>3.0526666666666664E-2</c:v>
                </c:pt>
                <c:pt idx="15">
                  <c:v>2.8618749999999998E-2</c:v>
                </c:pt>
                <c:pt idx="16">
                  <c:v>2.6935294117647057E-2</c:v>
                </c:pt>
                <c:pt idx="17">
                  <c:v>2.5438888888888886E-2</c:v>
                </c:pt>
                <c:pt idx="18">
                  <c:v>2.41E-2</c:v>
                </c:pt>
                <c:pt idx="19">
                  <c:v>2.2894999999999999E-2</c:v>
                </c:pt>
                <c:pt idx="20">
                  <c:v>2.1804761904761903E-2</c:v>
                </c:pt>
                <c:pt idx="21">
                  <c:v>2.0813636363636364E-2</c:v>
                </c:pt>
                <c:pt idx="22">
                  <c:v>1.9908695652173913E-2</c:v>
                </c:pt>
                <c:pt idx="23">
                  <c:v>1.9079166666666664E-2</c:v>
                </c:pt>
                <c:pt idx="24">
                  <c:v>1.8315999999999999E-2</c:v>
                </c:pt>
                <c:pt idx="25">
                  <c:v>1.761153846153846E-2</c:v>
                </c:pt>
                <c:pt idx="26">
                  <c:v>1.6959259259259257E-2</c:v>
                </c:pt>
                <c:pt idx="27">
                  <c:v>1.6353571428571429E-2</c:v>
                </c:pt>
                <c:pt idx="28">
                  <c:v>1.5789655172413791E-2</c:v>
                </c:pt>
                <c:pt idx="29">
                  <c:v>1.5263333333333332E-2</c:v>
                </c:pt>
                <c:pt idx="30">
                  <c:v>1.4770967741935483E-2</c:v>
                </c:pt>
                <c:pt idx="31">
                  <c:v>1.4309374999999999E-2</c:v>
                </c:pt>
                <c:pt idx="32">
                  <c:v>1.3875757575757574E-2</c:v>
                </c:pt>
                <c:pt idx="33">
                  <c:v>1.3467647058823529E-2</c:v>
                </c:pt>
                <c:pt idx="34">
                  <c:v>1.3082857142857143E-2</c:v>
                </c:pt>
                <c:pt idx="35">
                  <c:v>1.2719444444444443E-2</c:v>
                </c:pt>
                <c:pt idx="36">
                  <c:v>1.2375675675675674E-2</c:v>
                </c:pt>
                <c:pt idx="37">
                  <c:v>1.205E-2</c:v>
                </c:pt>
                <c:pt idx="38">
                  <c:v>1.1741025641025641E-2</c:v>
                </c:pt>
                <c:pt idx="39">
                  <c:v>1.1447499999999999E-2</c:v>
                </c:pt>
                <c:pt idx="40">
                  <c:v>1.1168292682926829E-2</c:v>
                </c:pt>
                <c:pt idx="41">
                  <c:v>1.0902380952380952E-2</c:v>
                </c:pt>
                <c:pt idx="42">
                  <c:v>1.0648837209302325E-2</c:v>
                </c:pt>
                <c:pt idx="43">
                  <c:v>1.0406818181818182E-2</c:v>
                </c:pt>
                <c:pt idx="44">
                  <c:v>1.0175555555555556E-2</c:v>
                </c:pt>
                <c:pt idx="45">
                  <c:v>9.9543478260869563E-3</c:v>
                </c:pt>
                <c:pt idx="46">
                  <c:v>9.7425531914893618E-3</c:v>
                </c:pt>
                <c:pt idx="47">
                  <c:v>9.5395833333333322E-3</c:v>
                </c:pt>
                <c:pt idx="48">
                  <c:v>9.344897959183673E-3</c:v>
                </c:pt>
                <c:pt idx="49">
                  <c:v>9.1579999999999995E-3</c:v>
                </c:pt>
              </c:numCache>
            </c:numRef>
          </c:yVal>
          <c:smooth val="1"/>
          <c:extLst>
            <c:ext xmlns:c16="http://schemas.microsoft.com/office/drawing/2014/chart" uri="{C3380CC4-5D6E-409C-BE32-E72D297353CC}">
              <c16:uniqueId val="{00000000-D582-496E-9951-C3369DBA5FAF}"/>
            </c:ext>
          </c:extLst>
        </c:ser>
        <c:ser>
          <c:idx val="1"/>
          <c:order val="1"/>
          <c:tx>
            <c:strRef>
              <c:f>'Fig2B_rate of declining'!$L$1</c:f>
              <c:strCache>
                <c:ptCount val="1"/>
                <c:pt idx="0">
                  <c:v>High start (3 or 4)</c:v>
                </c:pt>
              </c:strCache>
            </c:strRef>
          </c:tx>
          <c:spPr>
            <a:ln w="19050" cap="rnd">
              <a:solidFill>
                <a:schemeClr val="tx1"/>
              </a:solidFill>
              <a:round/>
            </a:ln>
            <a:effectLst/>
          </c:spPr>
          <c:marker>
            <c:symbol val="none"/>
          </c:marker>
          <c:xVal>
            <c:numRef>
              <c:f>'Fig2B_rate of declining'!$J$2:$J$51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'Fig2B_rate of declining'!$L$2:$L$51</c:f>
              <c:numCache>
                <c:formatCode>0.00</c:formatCode>
                <c:ptCount val="50"/>
                <c:pt idx="0">
                  <c:v>0.94520000000000004</c:v>
                </c:pt>
                <c:pt idx="1">
                  <c:v>0.47260000000000002</c:v>
                </c:pt>
                <c:pt idx="2">
                  <c:v>0.31506666666666666</c:v>
                </c:pt>
                <c:pt idx="3">
                  <c:v>0.23630000000000001</c:v>
                </c:pt>
                <c:pt idx="4">
                  <c:v>0.18904000000000001</c:v>
                </c:pt>
                <c:pt idx="5">
                  <c:v>0.15753333333333333</c:v>
                </c:pt>
                <c:pt idx="6">
                  <c:v>0.13502857142857144</c:v>
                </c:pt>
                <c:pt idx="7">
                  <c:v>0.11815000000000001</c:v>
                </c:pt>
                <c:pt idx="8">
                  <c:v>0.10502222222222223</c:v>
                </c:pt>
                <c:pt idx="9">
                  <c:v>9.4520000000000007E-2</c:v>
                </c:pt>
                <c:pt idx="10">
                  <c:v>8.5927272727272727E-2</c:v>
                </c:pt>
                <c:pt idx="11">
                  <c:v>7.8766666666666665E-2</c:v>
                </c:pt>
                <c:pt idx="12">
                  <c:v>7.2707692307692307E-2</c:v>
                </c:pt>
                <c:pt idx="13">
                  <c:v>6.7514285714285721E-2</c:v>
                </c:pt>
                <c:pt idx="14">
                  <c:v>6.3013333333333338E-2</c:v>
                </c:pt>
                <c:pt idx="15">
                  <c:v>5.9075000000000003E-2</c:v>
                </c:pt>
                <c:pt idx="16">
                  <c:v>5.5600000000000004E-2</c:v>
                </c:pt>
                <c:pt idx="17">
                  <c:v>5.2511111111111113E-2</c:v>
                </c:pt>
                <c:pt idx="18">
                  <c:v>4.974736842105263E-2</c:v>
                </c:pt>
                <c:pt idx="19">
                  <c:v>4.7260000000000003E-2</c:v>
                </c:pt>
                <c:pt idx="20">
                  <c:v>4.5009523809523812E-2</c:v>
                </c:pt>
                <c:pt idx="21">
                  <c:v>4.2963636363636364E-2</c:v>
                </c:pt>
                <c:pt idx="22">
                  <c:v>4.1095652173913047E-2</c:v>
                </c:pt>
                <c:pt idx="23">
                  <c:v>3.9383333333333333E-2</c:v>
                </c:pt>
                <c:pt idx="24">
                  <c:v>3.7808000000000001E-2</c:v>
                </c:pt>
                <c:pt idx="25">
                  <c:v>3.6353846153846153E-2</c:v>
                </c:pt>
                <c:pt idx="26">
                  <c:v>3.5007407407407411E-2</c:v>
                </c:pt>
                <c:pt idx="27">
                  <c:v>3.3757142857142861E-2</c:v>
                </c:pt>
                <c:pt idx="28">
                  <c:v>3.2593103448275866E-2</c:v>
                </c:pt>
                <c:pt idx="29">
                  <c:v>3.1506666666666669E-2</c:v>
                </c:pt>
                <c:pt idx="30">
                  <c:v>3.0490322580645164E-2</c:v>
                </c:pt>
                <c:pt idx="31">
                  <c:v>2.9537500000000001E-2</c:v>
                </c:pt>
                <c:pt idx="32">
                  <c:v>2.8642424242424244E-2</c:v>
                </c:pt>
                <c:pt idx="33">
                  <c:v>2.7800000000000002E-2</c:v>
                </c:pt>
                <c:pt idx="34">
                  <c:v>2.7005714285714286E-2</c:v>
                </c:pt>
                <c:pt idx="35">
                  <c:v>2.6255555555555556E-2</c:v>
                </c:pt>
                <c:pt idx="36">
                  <c:v>2.5545945945945947E-2</c:v>
                </c:pt>
                <c:pt idx="37">
                  <c:v>2.4873684210526315E-2</c:v>
                </c:pt>
                <c:pt idx="38">
                  <c:v>2.4235897435897436E-2</c:v>
                </c:pt>
                <c:pt idx="39">
                  <c:v>2.3630000000000002E-2</c:v>
                </c:pt>
                <c:pt idx="40">
                  <c:v>2.3053658536585368E-2</c:v>
                </c:pt>
                <c:pt idx="41">
                  <c:v>2.2504761904761906E-2</c:v>
                </c:pt>
                <c:pt idx="42">
                  <c:v>2.198139534883721E-2</c:v>
                </c:pt>
                <c:pt idx="43">
                  <c:v>2.1481818181818182E-2</c:v>
                </c:pt>
                <c:pt idx="44">
                  <c:v>2.1004444444444444E-2</c:v>
                </c:pt>
                <c:pt idx="45">
                  <c:v>2.0547826086956524E-2</c:v>
                </c:pt>
                <c:pt idx="46">
                  <c:v>2.0110638297872342E-2</c:v>
                </c:pt>
                <c:pt idx="47">
                  <c:v>1.9691666666666666E-2</c:v>
                </c:pt>
                <c:pt idx="48">
                  <c:v>1.9289795918367349E-2</c:v>
                </c:pt>
                <c:pt idx="49">
                  <c:v>1.8904000000000001E-2</c:v>
                </c:pt>
              </c:numCache>
            </c:numRef>
          </c:yVal>
          <c:smooth val="1"/>
          <c:extLst>
            <c:ext xmlns:c16="http://schemas.microsoft.com/office/drawing/2014/chart" uri="{C3380CC4-5D6E-409C-BE32-E72D297353CC}">
              <c16:uniqueId val="{00000001-D582-496E-9951-C3369DBA5FAF}"/>
            </c:ext>
          </c:extLst>
        </c:ser>
        <c:dLbls>
          <c:showLegendKey val="0"/>
          <c:showVal val="0"/>
          <c:showCatName val="0"/>
          <c:showSerName val="0"/>
          <c:showPercent val="0"/>
          <c:showBubbleSize val="0"/>
        </c:dLbls>
        <c:axId val="1837412736"/>
        <c:axId val="1439342544"/>
      </c:scatterChart>
      <c:valAx>
        <c:axId val="1837412736"/>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Episode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39342544"/>
        <c:crosses val="autoZero"/>
        <c:crossBetween val="midCat"/>
      </c:valAx>
      <c:valAx>
        <c:axId val="143934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Rate of declining (support level per episode)</a:t>
                </a:r>
              </a:p>
            </c:rich>
          </c:tx>
          <c:layout>
            <c:manualLayout>
              <c:xMode val="edge"/>
              <c:yMode val="edge"/>
              <c:x val="3.7779493249618309E-2"/>
              <c:y val="0.105878249744894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374127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accent0_2" csCatId="mainScheme" phldr="1"/>
      <dgm:spPr/>
      <dgm:t>
        <a:bodyPr/>
        <a:lstStyle/>
        <a:p>
          <a:endParaRPr lang="en-US"/>
        </a:p>
      </dgm:t>
    </dgm:pt>
    <dgm:pt modelId="{FF4209CF-897B-41C3-9C7B-36141C2F9FA7}">
      <dgm:prSet custT="1"/>
      <dgm:spPr/>
      <dgm:t>
        <a:bodyPr/>
        <a:lstStyle/>
        <a:p>
          <a:pPr>
            <a:defRPr b="1"/>
          </a:pPr>
          <a:r>
            <a:rPr lang="en-US" sz="2000" dirty="0"/>
            <a:t>February 2021</a:t>
          </a:r>
        </a:p>
      </dgm:t>
    </dgm:pt>
    <dgm:pt modelId="{636887E1-4B45-43AF-992D-D3A9E50B9BB6}" type="parTrans" cxnId="{8B83B681-1F2A-450F-938E-CE5CD0C7EE1F}">
      <dgm:prSet/>
      <dgm:spPr/>
      <dgm:t>
        <a:bodyPr/>
        <a:lstStyle/>
        <a:p>
          <a:endParaRPr lang="en-US"/>
        </a:p>
      </dgm:t>
    </dgm:pt>
    <dgm:pt modelId="{A12BB6C7-6B24-460B-9D2A-B32840F59D97}" type="sibTrans" cxnId="{8B83B681-1F2A-450F-938E-CE5CD0C7EE1F}">
      <dgm:prSet/>
      <dgm:spPr/>
      <dgm:t>
        <a:bodyPr/>
        <a:lstStyle/>
        <a:p>
          <a:endParaRPr lang="en-US"/>
        </a:p>
      </dgm:t>
    </dgm:pt>
    <dgm:pt modelId="{C920E2F2-9D15-419D-A16B-B81FB13A2A72}">
      <dgm:prSet custT="1"/>
      <dgm:spPr/>
      <dgm:t>
        <a:bodyPr/>
        <a:lstStyle/>
        <a:p>
          <a:r>
            <a:rPr lang="en-US" sz="1600" dirty="0"/>
            <a:t>Baseline data collection begins</a:t>
          </a:r>
        </a:p>
      </dgm:t>
    </dgm:pt>
    <dgm:pt modelId="{3A008A4E-28FE-4C14-BA26-D059283A3F70}" type="parTrans" cxnId="{0F24F962-F3ED-4C13-8D1C-BC7E0C36E19E}">
      <dgm:prSet/>
      <dgm:spPr/>
      <dgm:t>
        <a:bodyPr/>
        <a:lstStyle/>
        <a:p>
          <a:endParaRPr lang="en-US"/>
        </a:p>
      </dgm:t>
    </dgm:pt>
    <dgm:pt modelId="{73BBCCE6-CD57-46A2-B8DF-B73E20257120}" type="sibTrans" cxnId="{0F24F962-F3ED-4C13-8D1C-BC7E0C36E19E}">
      <dgm:prSet/>
      <dgm:spPr/>
      <dgm:t>
        <a:bodyPr/>
        <a:lstStyle/>
        <a:p>
          <a:endParaRPr lang="en-US"/>
        </a:p>
      </dgm:t>
    </dgm:pt>
    <dgm:pt modelId="{30F50C3E-E689-4749-B2DE-A380B36249A8}">
      <dgm:prSet/>
      <dgm:spPr/>
      <dgm:t>
        <a:bodyPr/>
        <a:lstStyle/>
        <a:p>
          <a:pPr>
            <a:defRPr b="1"/>
          </a:pPr>
          <a:r>
            <a:rPr lang="en-US" dirty="0"/>
            <a:t>March 2021</a:t>
          </a:r>
        </a:p>
      </dgm:t>
    </dgm:pt>
    <dgm:pt modelId="{79677494-5720-431C-A698-ACF70BE9A8D5}" type="parTrans" cxnId="{A9192DD4-91A4-4241-AECC-05B1BA21FB2F}">
      <dgm:prSet/>
      <dgm:spPr/>
      <dgm:t>
        <a:bodyPr/>
        <a:lstStyle/>
        <a:p>
          <a:endParaRPr lang="en-US"/>
        </a:p>
      </dgm:t>
    </dgm:pt>
    <dgm:pt modelId="{73E9C396-E906-41ED-A398-EE101353F0BC}" type="sibTrans" cxnId="{A9192DD4-91A4-4241-AECC-05B1BA21FB2F}">
      <dgm:prSet/>
      <dgm:spPr/>
      <dgm:t>
        <a:bodyPr/>
        <a:lstStyle/>
        <a:p>
          <a:endParaRPr lang="en-US"/>
        </a:p>
      </dgm:t>
    </dgm:pt>
    <dgm:pt modelId="{DFA8BDC1-000A-475E-A75A-BD2BB9C56ACF}">
      <dgm:prSet custT="1"/>
      <dgm:spPr/>
      <dgm:t>
        <a:bodyPr/>
        <a:lstStyle/>
        <a:p>
          <a:r>
            <a:rPr lang="en-US" sz="1600" dirty="0"/>
            <a:t>Initiate site training</a:t>
          </a:r>
        </a:p>
        <a:p>
          <a:r>
            <a:rPr lang="en-US" sz="1600" dirty="0"/>
            <a:t>Initiate monthly phone calls</a:t>
          </a:r>
        </a:p>
      </dgm:t>
    </dgm:pt>
    <dgm:pt modelId="{19722879-946B-4D66-8A52-C6BEA38A9DA0}" type="parTrans" cxnId="{CCCCE647-ECF4-4654-B8E7-9FE60C1D51E7}">
      <dgm:prSet/>
      <dgm:spPr/>
      <dgm:t>
        <a:bodyPr/>
        <a:lstStyle/>
        <a:p>
          <a:endParaRPr lang="en-US"/>
        </a:p>
      </dgm:t>
    </dgm:pt>
    <dgm:pt modelId="{2C6A2DD0-ADFB-44FC-9705-00A34D924646}" type="sibTrans" cxnId="{CCCCE647-ECF4-4654-B8E7-9FE60C1D51E7}">
      <dgm:prSet/>
      <dgm:spPr/>
      <dgm:t>
        <a:bodyPr/>
        <a:lstStyle/>
        <a:p>
          <a:endParaRPr lang="en-US"/>
        </a:p>
      </dgm:t>
    </dgm:pt>
    <dgm:pt modelId="{6E58BA53-F355-4967-9B63-A00F41C48057}">
      <dgm:prSet custT="1"/>
      <dgm:spPr/>
      <dgm:t>
        <a:bodyPr/>
        <a:lstStyle/>
        <a:p>
          <a:pPr>
            <a:defRPr b="1"/>
          </a:pPr>
          <a:r>
            <a:rPr lang="en-US" sz="2000" dirty="0"/>
            <a:t>May 2021</a:t>
          </a:r>
        </a:p>
      </dgm:t>
    </dgm:pt>
    <dgm:pt modelId="{866049F6-DEB5-4EF6-9589-E32CA661F227}" type="parTrans" cxnId="{7AB5F3E5-3E61-4F77-8C6B-8E185F6AEF2D}">
      <dgm:prSet/>
      <dgm:spPr/>
      <dgm:t>
        <a:bodyPr/>
        <a:lstStyle/>
        <a:p>
          <a:endParaRPr lang="en-US"/>
        </a:p>
      </dgm:t>
    </dgm:pt>
    <dgm:pt modelId="{99B84BCA-0ED4-4115-8CDC-E7F06D48D951}" type="sibTrans" cxnId="{7AB5F3E5-3E61-4F77-8C6B-8E185F6AEF2D}">
      <dgm:prSet/>
      <dgm:spPr/>
      <dgm:t>
        <a:bodyPr/>
        <a:lstStyle/>
        <a:p>
          <a:endParaRPr lang="en-US"/>
        </a:p>
      </dgm:t>
    </dgm:pt>
    <dgm:pt modelId="{72A1968C-76A3-4D00-9A42-590C912CFB47}">
      <dgm:prSet/>
      <dgm:spPr/>
      <dgm:t>
        <a:bodyPr/>
        <a:lstStyle/>
        <a:p>
          <a:pPr>
            <a:defRPr b="1"/>
          </a:pPr>
          <a:r>
            <a:rPr lang="en-US" dirty="0"/>
            <a:t>June-August 2021</a:t>
          </a:r>
        </a:p>
      </dgm:t>
    </dgm:pt>
    <dgm:pt modelId="{D3D1D918-D5B7-4804-A86F-0DFC06837AD7}" type="parTrans" cxnId="{BC25D242-6587-43C8-9620-FDC1D78E985F}">
      <dgm:prSet/>
      <dgm:spPr/>
      <dgm:t>
        <a:bodyPr/>
        <a:lstStyle/>
        <a:p>
          <a:endParaRPr lang="en-US"/>
        </a:p>
      </dgm:t>
    </dgm:pt>
    <dgm:pt modelId="{EF672C74-B96C-4FED-B1A7-C0958A1B07F7}" type="sibTrans" cxnId="{BC25D242-6587-43C8-9620-FDC1D78E985F}">
      <dgm:prSet/>
      <dgm:spPr/>
      <dgm:t>
        <a:bodyPr/>
        <a:lstStyle/>
        <a:p>
          <a:endParaRPr lang="en-US"/>
        </a:p>
      </dgm:t>
    </dgm:pt>
    <dgm:pt modelId="{6E3D9C8D-B89D-40B2-9D51-EE76FF68D5EF}">
      <dgm:prSet/>
      <dgm:spPr/>
      <dgm:t>
        <a:bodyPr/>
        <a:lstStyle/>
        <a:p>
          <a:pPr>
            <a:defRPr b="1"/>
          </a:pPr>
          <a:r>
            <a:rPr lang="en-US" dirty="0"/>
            <a:t>February 2022</a:t>
          </a:r>
        </a:p>
      </dgm:t>
    </dgm:pt>
    <dgm:pt modelId="{D975CEFD-F858-477E-A5E9-1830253CB0A9}" type="parTrans" cxnId="{435D5E81-2E9F-44F1-B776-8A74B850F8BA}">
      <dgm:prSet/>
      <dgm:spPr/>
      <dgm:t>
        <a:bodyPr/>
        <a:lstStyle/>
        <a:p>
          <a:endParaRPr lang="en-US"/>
        </a:p>
      </dgm:t>
    </dgm:pt>
    <dgm:pt modelId="{07B5105F-9A04-4A1C-8D22-027DFEBC5D20}" type="sibTrans" cxnId="{435D5E81-2E9F-44F1-B776-8A74B850F8BA}">
      <dgm:prSet/>
      <dgm:spPr/>
      <dgm:t>
        <a:bodyPr/>
        <a:lstStyle/>
        <a:p>
          <a:endParaRPr lang="en-US"/>
        </a:p>
      </dgm:t>
    </dgm:pt>
    <dgm:pt modelId="{004FD863-8742-4B7A-890B-410BB99E8CE2}">
      <dgm:prSet/>
      <dgm:spPr/>
      <dgm:t>
        <a:bodyPr/>
        <a:lstStyle/>
        <a:p>
          <a:pPr>
            <a:defRPr b="1"/>
          </a:pPr>
          <a:r>
            <a:rPr lang="en-US" dirty="0"/>
            <a:t>August 2022</a:t>
          </a:r>
        </a:p>
      </dgm:t>
    </dgm:pt>
    <dgm:pt modelId="{98BDAC9A-0C9C-4B46-8C84-8B6D74D41F3D}" type="parTrans" cxnId="{980AC300-D7AF-4E11-A14D-1917E88142A5}">
      <dgm:prSet/>
      <dgm:spPr/>
      <dgm:t>
        <a:bodyPr/>
        <a:lstStyle/>
        <a:p>
          <a:endParaRPr lang="en-US"/>
        </a:p>
      </dgm:t>
    </dgm:pt>
    <dgm:pt modelId="{B922D27B-6E97-46EB-91E5-95FC8F215DC2}" type="sibTrans" cxnId="{980AC300-D7AF-4E11-A14D-1917E88142A5}">
      <dgm:prSet/>
      <dgm:spPr/>
      <dgm:t>
        <a:bodyPr/>
        <a:lstStyle/>
        <a:p>
          <a:endParaRPr lang="en-US"/>
        </a:p>
      </dgm:t>
    </dgm:pt>
    <dgm:pt modelId="{246EDE87-043A-4612-A7BF-7468786F88CF}">
      <dgm:prSet custT="1"/>
      <dgm:spPr/>
      <dgm:t>
        <a:bodyPr/>
        <a:lstStyle/>
        <a:p>
          <a:r>
            <a:rPr lang="en-US" sz="1600" dirty="0"/>
            <a:t>Complete site training</a:t>
          </a:r>
        </a:p>
      </dgm:t>
    </dgm:pt>
    <dgm:pt modelId="{0B2E93BF-52C2-49D0-B34E-1DA10E75249E}" type="parTrans" cxnId="{A99B4531-0C72-44FE-A922-CC5805AA2821}">
      <dgm:prSet/>
      <dgm:spPr/>
      <dgm:t>
        <a:bodyPr/>
        <a:lstStyle/>
        <a:p>
          <a:endParaRPr lang="en-US"/>
        </a:p>
      </dgm:t>
    </dgm:pt>
    <dgm:pt modelId="{7C1D9968-3BAA-4DB2-B7B4-27016B64019A}" type="sibTrans" cxnId="{A99B4531-0C72-44FE-A922-CC5805AA2821}">
      <dgm:prSet/>
      <dgm:spPr/>
      <dgm:t>
        <a:bodyPr/>
        <a:lstStyle/>
        <a:p>
          <a:endParaRPr lang="en-US"/>
        </a:p>
      </dgm:t>
    </dgm:pt>
    <dgm:pt modelId="{8995A71E-D61A-4E56-9F91-86016F03DC78}">
      <dgm:prSet custT="1"/>
      <dgm:spPr/>
      <dgm:t>
        <a:bodyPr/>
        <a:lstStyle/>
        <a:p>
          <a:r>
            <a:rPr lang="en-US" sz="1600" dirty="0"/>
            <a:t>Reach</a:t>
          </a:r>
          <a:r>
            <a:rPr lang="en-US" sz="1600" baseline="0" dirty="0"/>
            <a:t> 33% of eligible families</a:t>
          </a:r>
          <a:endParaRPr lang="en-US" sz="1600" dirty="0"/>
        </a:p>
      </dgm:t>
    </dgm:pt>
    <dgm:pt modelId="{A2A6E964-6563-474D-9A1E-4F4E1BD30299}" type="parTrans" cxnId="{B38C9FA6-D46B-4595-8E97-4DC7CCB1E3D7}">
      <dgm:prSet/>
      <dgm:spPr/>
      <dgm:t>
        <a:bodyPr/>
        <a:lstStyle/>
        <a:p>
          <a:endParaRPr lang="en-US"/>
        </a:p>
      </dgm:t>
    </dgm:pt>
    <dgm:pt modelId="{79F147E7-CF3A-495B-9436-3A64FCE213B7}" type="sibTrans" cxnId="{B38C9FA6-D46B-4595-8E97-4DC7CCB1E3D7}">
      <dgm:prSet/>
      <dgm:spPr/>
      <dgm:t>
        <a:bodyPr/>
        <a:lstStyle/>
        <a:p>
          <a:endParaRPr lang="en-US"/>
        </a:p>
      </dgm:t>
    </dgm:pt>
    <dgm:pt modelId="{874EE52E-2A22-4545-94B0-B9726F8F119D}">
      <dgm:prSet custT="1"/>
      <dgm:spPr/>
      <dgm:t>
        <a:bodyPr/>
        <a:lstStyle/>
        <a:p>
          <a:r>
            <a:rPr lang="en-US" sz="1600" dirty="0"/>
            <a:t>Reach 66% of eligible families</a:t>
          </a:r>
        </a:p>
      </dgm:t>
    </dgm:pt>
    <dgm:pt modelId="{7D8A8210-C524-4EDF-BCDC-906B5375CFDA}" type="parTrans" cxnId="{490F1B52-FCDC-45FB-8AA2-5E4266F3702F}">
      <dgm:prSet/>
      <dgm:spPr/>
      <dgm:t>
        <a:bodyPr/>
        <a:lstStyle/>
        <a:p>
          <a:endParaRPr lang="en-US"/>
        </a:p>
      </dgm:t>
    </dgm:pt>
    <dgm:pt modelId="{3F876D99-D3B7-4252-9AFF-BF92312051F1}" type="sibTrans" cxnId="{490F1B52-FCDC-45FB-8AA2-5E4266F3702F}">
      <dgm:prSet/>
      <dgm:spPr/>
      <dgm:t>
        <a:bodyPr/>
        <a:lstStyle/>
        <a:p>
          <a:endParaRPr lang="en-US"/>
        </a:p>
      </dgm:t>
    </dgm:pt>
    <dgm:pt modelId="{8B88D7A2-C2DF-4500-9143-4D039D03ACD8}">
      <dgm:prSet/>
      <dgm:spPr/>
      <dgm:t>
        <a:bodyPr/>
        <a:lstStyle/>
        <a:p>
          <a:pPr>
            <a:defRPr b="1"/>
          </a:pPr>
          <a:r>
            <a:rPr lang="en-US" dirty="0"/>
            <a:t>February 2023</a:t>
          </a:r>
        </a:p>
      </dgm:t>
    </dgm:pt>
    <dgm:pt modelId="{70463623-B836-40AA-85C5-C907B74DA79B}" type="parTrans" cxnId="{225AB961-3C94-4D1B-8760-C3AFD6F1125F}">
      <dgm:prSet/>
      <dgm:spPr/>
      <dgm:t>
        <a:bodyPr/>
        <a:lstStyle/>
        <a:p>
          <a:endParaRPr lang="en-US"/>
        </a:p>
      </dgm:t>
    </dgm:pt>
    <dgm:pt modelId="{E5D10410-EEBD-4AA3-AC52-D766A374848D}" type="sibTrans" cxnId="{225AB961-3C94-4D1B-8760-C3AFD6F1125F}">
      <dgm:prSet/>
      <dgm:spPr/>
      <dgm:t>
        <a:bodyPr/>
        <a:lstStyle/>
        <a:p>
          <a:endParaRPr lang="en-US"/>
        </a:p>
      </dgm:t>
    </dgm:pt>
    <dgm:pt modelId="{8CF83719-CF7F-487D-BA2B-0B18F4CA5EEA}">
      <dgm:prSet custT="1"/>
      <dgm:spPr/>
      <dgm:t>
        <a:bodyPr/>
        <a:lstStyle/>
        <a:p>
          <a:r>
            <a:rPr lang="en-US" sz="1600" dirty="0"/>
            <a:t>Reach 100% of eligible families</a:t>
          </a:r>
        </a:p>
      </dgm:t>
    </dgm:pt>
    <dgm:pt modelId="{AA5CF355-2155-4045-B7FC-181375FF2BCB}" type="parTrans" cxnId="{FDC9FD64-6255-41B1-9731-31CC90C3D369}">
      <dgm:prSet/>
      <dgm:spPr/>
      <dgm:t>
        <a:bodyPr/>
        <a:lstStyle/>
        <a:p>
          <a:endParaRPr lang="en-US"/>
        </a:p>
      </dgm:t>
    </dgm:pt>
    <dgm:pt modelId="{0FDC7EDB-1D88-447F-A13B-B8E18EFE23D6}" type="sibTrans" cxnId="{FDC9FD64-6255-41B1-9731-31CC90C3D369}">
      <dgm:prSet/>
      <dgm:spPr/>
      <dgm:t>
        <a:bodyPr/>
        <a:lstStyle/>
        <a:p>
          <a:endParaRPr lang="en-US"/>
        </a:p>
      </dgm:t>
    </dgm:pt>
    <dgm:pt modelId="{F5013EDC-A2F9-4FE9-B1F1-1403E2C6577A}">
      <dgm:prSet custT="1"/>
      <dgm:spPr/>
      <dgm:t>
        <a:bodyPr/>
        <a:lstStyle/>
        <a:p>
          <a:r>
            <a:rPr lang="en-US" sz="1600" dirty="0"/>
            <a:t>Initiate 18-month implementation</a:t>
          </a:r>
        </a:p>
        <a:p>
          <a:r>
            <a:rPr lang="en-US" sz="1600" dirty="0"/>
            <a:t>Begin providing monthly feedback reports</a:t>
          </a:r>
        </a:p>
      </dgm:t>
    </dgm:pt>
    <dgm:pt modelId="{1A0A09F8-A077-4064-9D2E-FA977CA984A2}" type="parTrans" cxnId="{F318267E-67DF-460C-99C2-50039D80D0E8}">
      <dgm:prSet/>
      <dgm:spPr/>
      <dgm:t>
        <a:bodyPr/>
        <a:lstStyle/>
        <a:p>
          <a:endParaRPr lang="en-US"/>
        </a:p>
      </dgm:t>
    </dgm:pt>
    <dgm:pt modelId="{768C02F2-2A16-464F-8B30-45A62CF5452C}" type="sibTrans" cxnId="{F318267E-67DF-460C-99C2-50039D80D0E8}">
      <dgm:prSet/>
      <dgm:spPr/>
      <dgm:t>
        <a:bodyPr/>
        <a:lstStyle/>
        <a:p>
          <a:endParaRPr lang="en-US"/>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accent2">
            <a:lumMod val="20000"/>
            <a:lumOff val="80000"/>
            <a:alpha val="9000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dk2">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accent4">
            <a:lumMod val="20000"/>
            <a:lumOff val="80000"/>
            <a:alpha val="9000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dk2">
              <a:hueOff val="0"/>
              <a:satOff val="0"/>
              <a:lumOff val="0"/>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dgm:pt>
    <dgm:pt modelId="{EF143EFB-B190-4E5C-A5AE-C4FBCD50B752}" type="pres">
      <dgm:prSet presAssocID="{6E58BA53-F355-4967-9B63-A00F41C48057}" presName="Ellipse" presStyleLbl="fgAcc1" presStyleIdx="3" presStyleCnt="8"/>
      <dgm:spPr>
        <a:solidFill>
          <a:schemeClr val="accent2">
            <a:lumMod val="40000"/>
            <a:lumOff val="60000"/>
            <a:alpha val="9000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dk2">
              <a:hueOff val="0"/>
              <a:satOff val="0"/>
              <a:lumOff val="0"/>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dgm:spPr/>
    </dgm:pt>
    <dgm:pt modelId="{C4BB4EC8-1530-4A54-A2A3-DD9B2823FACC}" type="pres">
      <dgm:prSet presAssocID="{72A1968C-76A3-4D00-9A42-590C912CFB47}" presName="Ellipse" presStyleLbl="fgAcc1" presStyleIdx="4" presStyleCnt="8"/>
      <dgm:spPr>
        <a:solidFill>
          <a:schemeClr val="accent4">
            <a:lumMod val="40000"/>
            <a:lumOff val="60000"/>
            <a:alpha val="9000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dgm:spPr>
        <a:noFill/>
        <a:ln w="12700" cap="flat" cmpd="sng" algn="ctr">
          <a:solidFill>
            <a:schemeClr val="dk2">
              <a:hueOff val="0"/>
              <a:satOff val="0"/>
              <a:lumOff val="0"/>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accent2">
            <a:lumMod val="60000"/>
            <a:lumOff val="40000"/>
            <a:alpha val="9000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dk2">
              <a:hueOff val="0"/>
              <a:satOff val="0"/>
              <a:lumOff val="0"/>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dgm:pt>
    <dgm:pt modelId="{2737BDA6-CDB5-4F9A-A91D-CDEA90DBE6A4}" type="pres">
      <dgm:prSet presAssocID="{004FD863-8742-4B7A-890B-410BB99E8CE2}" presName="Ellipse" presStyleLbl="fgAcc1" presStyleIdx="6" presStyleCnt="8"/>
      <dgm:spPr>
        <a:solidFill>
          <a:schemeClr val="accent4">
            <a:lumMod val="60000"/>
            <a:lumOff val="40000"/>
            <a:alpha val="9000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dk2">
              <a:hueOff val="0"/>
              <a:satOff val="0"/>
              <a:lumOff val="0"/>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dgm:pt>
    <dgm:pt modelId="{A8B7CFA5-DD90-474A-A36B-395831F4D63F}" type="pres">
      <dgm:prSet presAssocID="{8B88D7A2-C2DF-4500-9143-4D039D03ACD8}" presName="Ellipse" presStyleLbl="fgAcc1" presStyleIdx="7" presStyleCnt="8"/>
      <dgm:spPr>
        <a:solidFill>
          <a:schemeClr val="accent2">
            <a:alpha val="9000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dk2">
              <a:hueOff val="0"/>
              <a:satOff val="0"/>
              <a:lumOff val="0"/>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accent0_2" csCatId="mainScheme" phldr="1"/>
      <dgm:spPr/>
      <dgm:t>
        <a:bodyPr/>
        <a:lstStyle/>
        <a:p>
          <a:endParaRPr lang="en-US"/>
        </a:p>
      </dgm:t>
    </dgm:pt>
    <dgm:pt modelId="{FF4209CF-897B-41C3-9C7B-36141C2F9FA7}">
      <dgm:prSet custT="1"/>
      <dgm:spPr/>
      <dgm:t>
        <a:bodyPr/>
        <a:lstStyle/>
        <a:p>
          <a:pPr>
            <a:defRPr b="1"/>
          </a:pPr>
          <a:r>
            <a:rPr lang="en-US" sz="2000" dirty="0"/>
            <a:t>March 2021</a:t>
          </a:r>
        </a:p>
      </dgm:t>
    </dgm:pt>
    <dgm:pt modelId="{636887E1-4B45-43AF-992D-D3A9E50B9BB6}" type="parTrans" cxnId="{8B83B681-1F2A-450F-938E-CE5CD0C7EE1F}">
      <dgm:prSet/>
      <dgm:spPr/>
      <dgm:t>
        <a:bodyPr/>
        <a:lstStyle/>
        <a:p>
          <a:endParaRPr lang="en-US" sz="1600"/>
        </a:p>
      </dgm:t>
    </dgm:pt>
    <dgm:pt modelId="{A12BB6C7-6B24-460B-9D2A-B32840F59D97}" type="sibTrans" cxnId="{8B83B681-1F2A-450F-938E-CE5CD0C7EE1F}">
      <dgm:prSet/>
      <dgm:spPr/>
      <dgm:t>
        <a:bodyPr/>
        <a:lstStyle/>
        <a:p>
          <a:endParaRPr lang="en-US" sz="1600"/>
        </a:p>
      </dgm:t>
    </dgm:pt>
    <dgm:pt modelId="{C920E2F2-9D15-419D-A16B-B81FB13A2A72}">
      <dgm:prSet custT="1"/>
      <dgm:spPr/>
      <dgm:t>
        <a:bodyPr/>
        <a:lstStyle/>
        <a:p>
          <a:r>
            <a:rPr lang="en-US" sz="1600" dirty="0"/>
            <a:t>Baseline data collection begins</a:t>
          </a:r>
        </a:p>
      </dgm:t>
    </dgm:pt>
    <dgm:pt modelId="{3A008A4E-28FE-4C14-BA26-D059283A3F70}" type="parTrans" cxnId="{0F24F962-F3ED-4C13-8D1C-BC7E0C36E19E}">
      <dgm:prSet/>
      <dgm:spPr/>
      <dgm:t>
        <a:bodyPr/>
        <a:lstStyle/>
        <a:p>
          <a:endParaRPr lang="en-US" sz="1600"/>
        </a:p>
      </dgm:t>
    </dgm:pt>
    <dgm:pt modelId="{73BBCCE6-CD57-46A2-B8DF-B73E20257120}" type="sibTrans" cxnId="{0F24F962-F3ED-4C13-8D1C-BC7E0C36E19E}">
      <dgm:prSet/>
      <dgm:spPr/>
      <dgm:t>
        <a:bodyPr/>
        <a:lstStyle/>
        <a:p>
          <a:endParaRPr lang="en-US" sz="1600"/>
        </a:p>
      </dgm:t>
    </dgm:pt>
    <dgm:pt modelId="{30F50C3E-E689-4749-B2DE-A380B36249A8}">
      <dgm:prSet custT="1"/>
      <dgm:spPr/>
      <dgm:t>
        <a:bodyPr/>
        <a:lstStyle/>
        <a:p>
          <a:pPr>
            <a:defRPr b="1"/>
          </a:pPr>
          <a:r>
            <a:rPr lang="en-US" sz="1900" dirty="0"/>
            <a:t>May 2021</a:t>
          </a:r>
        </a:p>
      </dgm:t>
    </dgm:pt>
    <dgm:pt modelId="{79677494-5720-431C-A698-ACF70BE9A8D5}" type="parTrans" cxnId="{A9192DD4-91A4-4241-AECC-05B1BA21FB2F}">
      <dgm:prSet/>
      <dgm:spPr/>
      <dgm:t>
        <a:bodyPr/>
        <a:lstStyle/>
        <a:p>
          <a:endParaRPr lang="en-US" sz="1600"/>
        </a:p>
      </dgm:t>
    </dgm:pt>
    <dgm:pt modelId="{73E9C396-E906-41ED-A398-EE101353F0BC}" type="sibTrans" cxnId="{A9192DD4-91A4-4241-AECC-05B1BA21FB2F}">
      <dgm:prSet/>
      <dgm:spPr/>
      <dgm:t>
        <a:bodyPr/>
        <a:lstStyle/>
        <a:p>
          <a:endParaRPr lang="en-US" sz="1600"/>
        </a:p>
      </dgm:t>
    </dgm:pt>
    <dgm:pt modelId="{DFA8BDC1-000A-475E-A75A-BD2BB9C56ACF}">
      <dgm:prSet custT="1"/>
      <dgm:spPr/>
      <dgm:t>
        <a:bodyPr/>
        <a:lstStyle/>
        <a:p>
          <a:r>
            <a:rPr lang="en-US" sz="1600" dirty="0"/>
            <a:t>Initiate site training</a:t>
          </a:r>
        </a:p>
      </dgm:t>
    </dgm:pt>
    <dgm:pt modelId="{19722879-946B-4D66-8A52-C6BEA38A9DA0}" type="parTrans" cxnId="{CCCCE647-ECF4-4654-B8E7-9FE60C1D51E7}">
      <dgm:prSet/>
      <dgm:spPr/>
      <dgm:t>
        <a:bodyPr/>
        <a:lstStyle/>
        <a:p>
          <a:endParaRPr lang="en-US" sz="1600"/>
        </a:p>
      </dgm:t>
    </dgm:pt>
    <dgm:pt modelId="{2C6A2DD0-ADFB-44FC-9705-00A34D924646}" type="sibTrans" cxnId="{CCCCE647-ECF4-4654-B8E7-9FE60C1D51E7}">
      <dgm:prSet/>
      <dgm:spPr/>
      <dgm:t>
        <a:bodyPr/>
        <a:lstStyle/>
        <a:p>
          <a:endParaRPr lang="en-US" sz="1600"/>
        </a:p>
      </dgm:t>
    </dgm:pt>
    <dgm:pt modelId="{6E58BA53-F355-4967-9B63-A00F41C48057}">
      <dgm:prSet custT="1"/>
      <dgm:spPr/>
      <dgm:t>
        <a:bodyPr/>
        <a:lstStyle/>
        <a:p>
          <a:pPr>
            <a:defRPr b="1"/>
          </a:pPr>
          <a:r>
            <a:rPr lang="en-US" sz="2000" dirty="0"/>
            <a:t>August 2021</a:t>
          </a:r>
        </a:p>
      </dgm:t>
    </dgm:pt>
    <dgm:pt modelId="{866049F6-DEB5-4EF6-9589-E32CA661F227}" type="parTrans" cxnId="{7AB5F3E5-3E61-4F77-8C6B-8E185F6AEF2D}">
      <dgm:prSet/>
      <dgm:spPr/>
      <dgm:t>
        <a:bodyPr/>
        <a:lstStyle/>
        <a:p>
          <a:endParaRPr lang="en-US" sz="1600"/>
        </a:p>
      </dgm:t>
    </dgm:pt>
    <dgm:pt modelId="{99B84BCA-0ED4-4115-8CDC-E7F06D48D951}" type="sibTrans" cxnId="{7AB5F3E5-3E61-4F77-8C6B-8E185F6AEF2D}">
      <dgm:prSet/>
      <dgm:spPr/>
      <dgm:t>
        <a:bodyPr/>
        <a:lstStyle/>
        <a:p>
          <a:endParaRPr lang="en-US" sz="1600"/>
        </a:p>
      </dgm:t>
    </dgm:pt>
    <dgm:pt modelId="{72A1968C-76A3-4D00-9A42-590C912CFB47}">
      <dgm:prSet custT="1"/>
      <dgm:spPr/>
      <dgm:t>
        <a:bodyPr/>
        <a:lstStyle/>
        <a:p>
          <a:pPr>
            <a:defRPr b="1"/>
          </a:pPr>
          <a:r>
            <a:rPr lang="en-US" sz="1900" dirty="0"/>
            <a:t>December 2021-February 2022</a:t>
          </a:r>
        </a:p>
      </dgm:t>
    </dgm:pt>
    <dgm:pt modelId="{D3D1D918-D5B7-4804-A86F-0DFC06837AD7}" type="parTrans" cxnId="{BC25D242-6587-43C8-9620-FDC1D78E985F}">
      <dgm:prSet/>
      <dgm:spPr/>
      <dgm:t>
        <a:bodyPr/>
        <a:lstStyle/>
        <a:p>
          <a:endParaRPr lang="en-US" sz="1600"/>
        </a:p>
      </dgm:t>
    </dgm:pt>
    <dgm:pt modelId="{EF672C74-B96C-4FED-B1A7-C0958A1B07F7}" type="sibTrans" cxnId="{BC25D242-6587-43C8-9620-FDC1D78E985F}">
      <dgm:prSet/>
      <dgm:spPr/>
      <dgm:t>
        <a:bodyPr/>
        <a:lstStyle/>
        <a:p>
          <a:endParaRPr lang="en-US" sz="1600"/>
        </a:p>
      </dgm:t>
    </dgm:pt>
    <dgm:pt modelId="{6E3D9C8D-B89D-40B2-9D51-EE76FF68D5EF}">
      <dgm:prSet custT="1"/>
      <dgm:spPr/>
      <dgm:t>
        <a:bodyPr/>
        <a:lstStyle/>
        <a:p>
          <a:pPr>
            <a:defRPr b="1"/>
          </a:pPr>
          <a:r>
            <a:rPr lang="en-US" sz="2000" dirty="0"/>
            <a:t>August 2022</a:t>
          </a:r>
        </a:p>
      </dgm:t>
    </dgm:pt>
    <dgm:pt modelId="{D975CEFD-F858-477E-A5E9-1830253CB0A9}" type="parTrans" cxnId="{435D5E81-2E9F-44F1-B776-8A74B850F8BA}">
      <dgm:prSet/>
      <dgm:spPr/>
      <dgm:t>
        <a:bodyPr/>
        <a:lstStyle/>
        <a:p>
          <a:endParaRPr lang="en-US" sz="1600"/>
        </a:p>
      </dgm:t>
    </dgm:pt>
    <dgm:pt modelId="{07B5105F-9A04-4A1C-8D22-027DFEBC5D20}" type="sibTrans" cxnId="{435D5E81-2E9F-44F1-B776-8A74B850F8BA}">
      <dgm:prSet/>
      <dgm:spPr/>
      <dgm:t>
        <a:bodyPr/>
        <a:lstStyle/>
        <a:p>
          <a:endParaRPr lang="en-US" sz="1600"/>
        </a:p>
      </dgm:t>
    </dgm:pt>
    <dgm:pt modelId="{004FD863-8742-4B7A-890B-410BB99E8CE2}">
      <dgm:prSet custT="1"/>
      <dgm:spPr/>
      <dgm:t>
        <a:bodyPr/>
        <a:lstStyle/>
        <a:p>
          <a:pPr>
            <a:defRPr b="1"/>
          </a:pPr>
          <a:r>
            <a:rPr lang="en-US" sz="2000" dirty="0"/>
            <a:t>February</a:t>
          </a:r>
          <a:r>
            <a:rPr lang="en-US" sz="1900" dirty="0"/>
            <a:t> 2023</a:t>
          </a:r>
        </a:p>
      </dgm:t>
    </dgm:pt>
    <dgm:pt modelId="{98BDAC9A-0C9C-4B46-8C84-8B6D74D41F3D}" type="parTrans" cxnId="{980AC300-D7AF-4E11-A14D-1917E88142A5}">
      <dgm:prSet/>
      <dgm:spPr/>
      <dgm:t>
        <a:bodyPr/>
        <a:lstStyle/>
        <a:p>
          <a:endParaRPr lang="en-US" sz="1600"/>
        </a:p>
      </dgm:t>
    </dgm:pt>
    <dgm:pt modelId="{B922D27B-6E97-46EB-91E5-95FC8F215DC2}" type="sibTrans" cxnId="{980AC300-D7AF-4E11-A14D-1917E88142A5}">
      <dgm:prSet/>
      <dgm:spPr/>
      <dgm:t>
        <a:bodyPr/>
        <a:lstStyle/>
        <a:p>
          <a:endParaRPr lang="en-US" sz="1600"/>
        </a:p>
      </dgm:t>
    </dgm:pt>
    <dgm:pt modelId="{246EDE87-043A-4612-A7BF-7468786F88CF}">
      <dgm:prSet custT="1"/>
      <dgm:spPr/>
      <dgm:t>
        <a:bodyPr/>
        <a:lstStyle/>
        <a:p>
          <a:r>
            <a:rPr lang="en-US" sz="1600" dirty="0"/>
            <a:t>Complete site training</a:t>
          </a:r>
        </a:p>
      </dgm:t>
    </dgm:pt>
    <dgm:pt modelId="{0B2E93BF-52C2-49D0-B34E-1DA10E75249E}" type="parTrans" cxnId="{A99B4531-0C72-44FE-A922-CC5805AA2821}">
      <dgm:prSet/>
      <dgm:spPr/>
      <dgm:t>
        <a:bodyPr/>
        <a:lstStyle/>
        <a:p>
          <a:endParaRPr lang="en-US" sz="1600"/>
        </a:p>
      </dgm:t>
    </dgm:pt>
    <dgm:pt modelId="{7C1D9968-3BAA-4DB2-B7B4-27016B64019A}" type="sibTrans" cxnId="{A99B4531-0C72-44FE-A922-CC5805AA2821}">
      <dgm:prSet/>
      <dgm:spPr/>
      <dgm:t>
        <a:bodyPr/>
        <a:lstStyle/>
        <a:p>
          <a:endParaRPr lang="en-US" sz="1600"/>
        </a:p>
      </dgm:t>
    </dgm:pt>
    <dgm:pt modelId="{8995A71E-D61A-4E56-9F91-86016F03DC78}">
      <dgm:prSet custT="1"/>
      <dgm:spPr/>
      <dgm:t>
        <a:bodyPr/>
        <a:lstStyle/>
        <a:p>
          <a:r>
            <a:rPr lang="en-US" sz="1600" dirty="0"/>
            <a:t>Reach</a:t>
          </a:r>
          <a:r>
            <a:rPr lang="en-US" sz="1600" baseline="0" dirty="0"/>
            <a:t> 33% of eligible families</a:t>
          </a:r>
          <a:endParaRPr lang="en-US" sz="1600" dirty="0"/>
        </a:p>
      </dgm:t>
    </dgm:pt>
    <dgm:pt modelId="{A2A6E964-6563-474D-9A1E-4F4E1BD30299}" type="parTrans" cxnId="{B38C9FA6-D46B-4595-8E97-4DC7CCB1E3D7}">
      <dgm:prSet/>
      <dgm:spPr/>
      <dgm:t>
        <a:bodyPr/>
        <a:lstStyle/>
        <a:p>
          <a:endParaRPr lang="en-US" sz="1600"/>
        </a:p>
      </dgm:t>
    </dgm:pt>
    <dgm:pt modelId="{79F147E7-CF3A-495B-9436-3A64FCE213B7}" type="sibTrans" cxnId="{B38C9FA6-D46B-4595-8E97-4DC7CCB1E3D7}">
      <dgm:prSet/>
      <dgm:spPr/>
      <dgm:t>
        <a:bodyPr/>
        <a:lstStyle/>
        <a:p>
          <a:endParaRPr lang="en-US" sz="1600"/>
        </a:p>
      </dgm:t>
    </dgm:pt>
    <dgm:pt modelId="{874EE52E-2A22-4545-94B0-B9726F8F119D}">
      <dgm:prSet custT="1"/>
      <dgm:spPr/>
      <dgm:t>
        <a:bodyPr/>
        <a:lstStyle/>
        <a:p>
          <a:r>
            <a:rPr lang="en-US" sz="1600" dirty="0"/>
            <a:t>Reach 66% of eligible families</a:t>
          </a:r>
        </a:p>
      </dgm:t>
    </dgm:pt>
    <dgm:pt modelId="{7D8A8210-C524-4EDF-BCDC-906B5375CFDA}" type="parTrans" cxnId="{490F1B52-FCDC-45FB-8AA2-5E4266F3702F}">
      <dgm:prSet/>
      <dgm:spPr/>
      <dgm:t>
        <a:bodyPr/>
        <a:lstStyle/>
        <a:p>
          <a:endParaRPr lang="en-US" sz="1600"/>
        </a:p>
      </dgm:t>
    </dgm:pt>
    <dgm:pt modelId="{3F876D99-D3B7-4252-9AFF-BF92312051F1}" type="sibTrans" cxnId="{490F1B52-FCDC-45FB-8AA2-5E4266F3702F}">
      <dgm:prSet/>
      <dgm:spPr/>
      <dgm:t>
        <a:bodyPr/>
        <a:lstStyle/>
        <a:p>
          <a:endParaRPr lang="en-US" sz="1600"/>
        </a:p>
      </dgm:t>
    </dgm:pt>
    <dgm:pt modelId="{8B88D7A2-C2DF-4500-9143-4D039D03ACD8}">
      <dgm:prSet custT="1"/>
      <dgm:spPr/>
      <dgm:t>
        <a:bodyPr/>
        <a:lstStyle/>
        <a:p>
          <a:pPr>
            <a:defRPr b="1"/>
          </a:pPr>
          <a:r>
            <a:rPr lang="en-US" sz="1900" dirty="0"/>
            <a:t>August </a:t>
          </a:r>
          <a:r>
            <a:rPr lang="en-US" sz="2000" dirty="0"/>
            <a:t>2023</a:t>
          </a:r>
          <a:endParaRPr lang="en-US" sz="1900" dirty="0"/>
        </a:p>
      </dgm:t>
    </dgm:pt>
    <dgm:pt modelId="{70463623-B836-40AA-85C5-C907B74DA79B}" type="parTrans" cxnId="{225AB961-3C94-4D1B-8760-C3AFD6F1125F}">
      <dgm:prSet/>
      <dgm:spPr/>
      <dgm:t>
        <a:bodyPr/>
        <a:lstStyle/>
        <a:p>
          <a:endParaRPr lang="en-US" sz="1600"/>
        </a:p>
      </dgm:t>
    </dgm:pt>
    <dgm:pt modelId="{E5D10410-EEBD-4AA3-AC52-D766A374848D}" type="sibTrans" cxnId="{225AB961-3C94-4D1B-8760-C3AFD6F1125F}">
      <dgm:prSet/>
      <dgm:spPr/>
      <dgm:t>
        <a:bodyPr/>
        <a:lstStyle/>
        <a:p>
          <a:endParaRPr lang="en-US" sz="1600"/>
        </a:p>
      </dgm:t>
    </dgm:pt>
    <dgm:pt modelId="{8CF83719-CF7F-487D-BA2B-0B18F4CA5EEA}">
      <dgm:prSet custT="1"/>
      <dgm:spPr/>
      <dgm:t>
        <a:bodyPr/>
        <a:lstStyle/>
        <a:p>
          <a:r>
            <a:rPr lang="en-US" sz="1600" dirty="0"/>
            <a:t>Reach 100% of eligible families</a:t>
          </a:r>
        </a:p>
      </dgm:t>
    </dgm:pt>
    <dgm:pt modelId="{AA5CF355-2155-4045-B7FC-181375FF2BCB}" type="parTrans" cxnId="{FDC9FD64-6255-41B1-9731-31CC90C3D369}">
      <dgm:prSet/>
      <dgm:spPr/>
      <dgm:t>
        <a:bodyPr/>
        <a:lstStyle/>
        <a:p>
          <a:endParaRPr lang="en-US" sz="1600"/>
        </a:p>
      </dgm:t>
    </dgm:pt>
    <dgm:pt modelId="{0FDC7EDB-1D88-447F-A13B-B8E18EFE23D6}" type="sibTrans" cxnId="{FDC9FD64-6255-41B1-9731-31CC90C3D369}">
      <dgm:prSet/>
      <dgm:spPr/>
      <dgm:t>
        <a:bodyPr/>
        <a:lstStyle/>
        <a:p>
          <a:endParaRPr lang="en-US" sz="1600"/>
        </a:p>
      </dgm:t>
    </dgm:pt>
    <dgm:pt modelId="{F5013EDC-A2F9-4FE9-B1F1-1403E2C6577A}">
      <dgm:prSet custT="1"/>
      <dgm:spPr/>
      <dgm:t>
        <a:bodyPr/>
        <a:lstStyle/>
        <a:p>
          <a:r>
            <a:rPr lang="en-US" sz="1600" dirty="0"/>
            <a:t>Initiate 18-month implementation</a:t>
          </a:r>
        </a:p>
        <a:p>
          <a:r>
            <a:rPr lang="en-US" sz="1600" dirty="0"/>
            <a:t>Begin providing monthly feedback reports</a:t>
          </a:r>
        </a:p>
      </dgm:t>
    </dgm:pt>
    <dgm:pt modelId="{1A0A09F8-A077-4064-9D2E-FA977CA984A2}" type="parTrans" cxnId="{F318267E-67DF-460C-99C2-50039D80D0E8}">
      <dgm:prSet/>
      <dgm:spPr/>
      <dgm:t>
        <a:bodyPr/>
        <a:lstStyle/>
        <a:p>
          <a:endParaRPr lang="en-US" sz="1600"/>
        </a:p>
      </dgm:t>
    </dgm:pt>
    <dgm:pt modelId="{768C02F2-2A16-464F-8B30-45A62CF5452C}" type="sibTrans" cxnId="{F318267E-67DF-460C-99C2-50039D80D0E8}">
      <dgm:prSet/>
      <dgm:spPr/>
      <dgm:t>
        <a:bodyPr/>
        <a:lstStyle/>
        <a:p>
          <a:endParaRPr lang="en-US" sz="1600"/>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accent1">
            <a:lumMod val="20000"/>
            <a:lumOff val="80000"/>
            <a:alpha val="90000"/>
          </a:schemeClr>
        </a:solidFill>
        <a:ln w="12700" cap="flat" cmpd="sng" algn="ctr">
          <a:solidFill>
            <a:schemeClr val="accent1">
              <a:lumMod val="20000"/>
              <a:lumOff val="80000"/>
            </a:schemeClr>
          </a:solid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dk2">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accent1">
            <a:lumMod val="40000"/>
            <a:lumOff val="60000"/>
            <a:alpha val="90000"/>
          </a:schemeClr>
        </a:solidFill>
        <a:ln w="12700" cap="flat" cmpd="sng" algn="ctr">
          <a:solidFill>
            <a:schemeClr val="accent5">
              <a:lumMod val="20000"/>
              <a:lumOff val="80000"/>
            </a:schemeClr>
          </a:solid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dk2">
              <a:hueOff val="0"/>
              <a:satOff val="0"/>
              <a:lumOff val="0"/>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dgm:pt>
    <dgm:pt modelId="{EF143EFB-B190-4E5C-A5AE-C4FBCD50B752}" type="pres">
      <dgm:prSet presAssocID="{6E58BA53-F355-4967-9B63-A00F41C48057}" presName="Ellipse" presStyleLbl="fgAcc1" presStyleIdx="3" presStyleCnt="8"/>
      <dgm:spPr>
        <a:solidFill>
          <a:schemeClr val="accent1">
            <a:lumMod val="60000"/>
            <a:lumOff val="40000"/>
            <a:alpha val="90000"/>
          </a:schemeClr>
        </a:solidFill>
        <a:ln w="12700" cap="flat" cmpd="sng" algn="ctr">
          <a:solidFill>
            <a:schemeClr val="accent1">
              <a:lumMod val="40000"/>
              <a:lumOff val="60000"/>
            </a:schemeClr>
          </a:solid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dk2">
              <a:hueOff val="0"/>
              <a:satOff val="0"/>
              <a:lumOff val="0"/>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620" custLinFactNeighborY="310"/>
      <dgm:spPr/>
    </dgm:pt>
    <dgm:pt modelId="{C4BB4EC8-1530-4A54-A2A3-DD9B2823FACC}" type="pres">
      <dgm:prSet presAssocID="{72A1968C-76A3-4D00-9A42-590C912CFB47}" presName="Ellipse" presStyleLbl="fgAcc1" presStyleIdx="4" presStyleCnt="8"/>
      <dgm:spPr>
        <a:solidFill>
          <a:schemeClr val="accent5">
            <a:lumMod val="60000"/>
            <a:lumOff val="40000"/>
            <a:alpha val="90000"/>
          </a:schemeClr>
        </a:solidFill>
        <a:ln w="12700" cap="flat" cmpd="sng" algn="ctr">
          <a:solidFill>
            <a:schemeClr val="accent5">
              <a:lumMod val="40000"/>
              <a:lumOff val="60000"/>
            </a:schemeClr>
          </a:solid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dgm:spPr>
        <a:noFill/>
        <a:ln w="12700" cap="flat" cmpd="sng" algn="ctr">
          <a:solidFill>
            <a:schemeClr val="dk2">
              <a:hueOff val="0"/>
              <a:satOff val="0"/>
              <a:lumOff val="0"/>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custLinFactNeighborX="0"/>
      <dgm:spPr/>
    </dgm:pt>
    <dgm:pt modelId="{8CAF6538-A283-4F1B-8A46-58D31863A555}" type="pres">
      <dgm:prSet presAssocID="{6E3D9C8D-B89D-40B2-9D51-EE76FF68D5EF}" presName="Ellipse" presStyleLbl="fgAcc1" presStyleIdx="5" presStyleCnt="8"/>
      <dgm:spPr>
        <a:solidFill>
          <a:schemeClr val="accent1">
            <a:lumMod val="75000"/>
            <a:alpha val="90000"/>
          </a:schemeClr>
        </a:solidFill>
        <a:ln w="12700" cap="flat" cmpd="sng" algn="ctr">
          <a:solidFill>
            <a:schemeClr val="accent1">
              <a:lumMod val="60000"/>
              <a:lumOff val="40000"/>
            </a:schemeClr>
          </a:solid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dk2">
              <a:hueOff val="0"/>
              <a:satOff val="0"/>
              <a:lumOff val="0"/>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custLinFactNeighborX="3133" custLinFactNeighborY="3133"/>
      <dgm:spPr/>
    </dgm:pt>
    <dgm:pt modelId="{2737BDA6-CDB5-4F9A-A91D-CDEA90DBE6A4}" type="pres">
      <dgm:prSet presAssocID="{004FD863-8742-4B7A-890B-410BB99E8CE2}" presName="Ellipse" presStyleLbl="fgAcc1" presStyleIdx="6" presStyleCnt="8"/>
      <dgm:spPr>
        <a:solidFill>
          <a:schemeClr val="accent5">
            <a:lumMod val="75000"/>
            <a:alpha val="90000"/>
          </a:schemeClr>
        </a:solidFill>
        <a:ln w="12700" cap="flat" cmpd="sng" algn="ctr">
          <a:solidFill>
            <a:schemeClr val="accent5">
              <a:lumMod val="60000"/>
              <a:lumOff val="40000"/>
            </a:schemeClr>
          </a:solid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dk2">
              <a:hueOff val="0"/>
              <a:satOff val="0"/>
              <a:lumOff val="0"/>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custLinFactNeighborX="2823"/>
      <dgm:spPr/>
    </dgm:pt>
    <dgm:pt modelId="{A8B7CFA5-DD90-474A-A36B-395831F4D63F}" type="pres">
      <dgm:prSet presAssocID="{8B88D7A2-C2DF-4500-9143-4D039D03ACD8}" presName="Ellipse" presStyleLbl="fgAcc1" presStyleIdx="7" presStyleCnt="8"/>
      <dgm:spPr>
        <a:solidFill>
          <a:schemeClr val="accent1">
            <a:lumMod val="50000"/>
            <a:alpha val="90000"/>
          </a:schemeClr>
        </a:solidFill>
        <a:ln w="12700" cap="flat" cmpd="sng" algn="ctr">
          <a:solidFill>
            <a:schemeClr val="accent1">
              <a:lumMod val="75000"/>
            </a:schemeClr>
          </a:solid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custScaleX="97555">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dk2">
              <a:hueOff val="0"/>
              <a:satOff val="0"/>
              <a:lumOff val="0"/>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2F9A9-24C7-4D29-938A-C309C41FB57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F8D995ED-59D7-4932-833D-F1E9F0579E6D}">
      <dgm:prSet/>
      <dgm:spPr>
        <a:ln w="19050">
          <a:solidFill>
            <a:srgbClr val="002060"/>
          </a:solidFill>
        </a:ln>
      </dgm:spPr>
      <dgm:t>
        <a:bodyPr/>
        <a:lstStyle/>
        <a:p>
          <a:r>
            <a:rPr lang="en-US" dirty="0"/>
            <a:t>Please screen all potentially eligible babies in </a:t>
          </a:r>
          <a:r>
            <a:rPr lang="en-US" dirty="0" err="1"/>
            <a:t>REDCap</a:t>
          </a:r>
          <a:r>
            <a:rPr lang="en-US" dirty="0"/>
            <a:t> once your site goes live</a:t>
          </a:r>
        </a:p>
      </dgm:t>
    </dgm:pt>
    <dgm:pt modelId="{B73C7739-F57A-47CE-8F5A-3C414D0D1032}" type="parTrans" cxnId="{FB93C73C-04B9-477C-B617-995D5E668F0D}">
      <dgm:prSet/>
      <dgm:spPr/>
      <dgm:t>
        <a:bodyPr/>
        <a:lstStyle/>
        <a:p>
          <a:endParaRPr lang="en-US"/>
        </a:p>
      </dgm:t>
    </dgm:pt>
    <dgm:pt modelId="{F882DB4C-A187-40FC-9AAC-F9613CC70A2E}" type="sibTrans" cxnId="{FB93C73C-04B9-477C-B617-995D5E668F0D}">
      <dgm:prSet/>
      <dgm:spPr/>
      <dgm:t>
        <a:bodyPr/>
        <a:lstStyle/>
        <a:p>
          <a:endParaRPr lang="en-US"/>
        </a:p>
      </dgm:t>
    </dgm:pt>
    <dgm:pt modelId="{F9B8E9C5-C106-4D91-A1EC-B626DBBBFDE2}">
      <dgm:prSet/>
      <dgm:spPr>
        <a:ln w="19050">
          <a:solidFill>
            <a:srgbClr val="002060"/>
          </a:solidFill>
        </a:ln>
      </dgm:spPr>
      <dgm:t>
        <a:bodyPr/>
        <a:lstStyle/>
        <a:p>
          <a:r>
            <a:rPr lang="en-US" dirty="0"/>
            <a:t>This is important for the accuracy of the consort diagram and monthly reports</a:t>
          </a:r>
        </a:p>
      </dgm:t>
    </dgm:pt>
    <dgm:pt modelId="{4A9B1C7D-8A4A-4B6A-9872-3FD08D65F957}" type="parTrans" cxnId="{6275429F-CA89-4416-98FB-399402DE4A8D}">
      <dgm:prSet/>
      <dgm:spPr/>
      <dgm:t>
        <a:bodyPr/>
        <a:lstStyle/>
        <a:p>
          <a:endParaRPr lang="en-US"/>
        </a:p>
      </dgm:t>
    </dgm:pt>
    <dgm:pt modelId="{9356F4B2-AD72-4916-87DB-F5EED91D0D89}" type="sibTrans" cxnId="{6275429F-CA89-4416-98FB-399402DE4A8D}">
      <dgm:prSet/>
      <dgm:spPr/>
      <dgm:t>
        <a:bodyPr/>
        <a:lstStyle/>
        <a:p>
          <a:endParaRPr lang="en-US"/>
        </a:p>
      </dgm:t>
    </dgm:pt>
    <dgm:pt modelId="{68C12DDB-0574-41BD-B211-EB05D6E1E755}" type="pres">
      <dgm:prSet presAssocID="{7D42F9A9-24C7-4D29-938A-C309C41FB57D}" presName="hierChild1" presStyleCnt="0">
        <dgm:presLayoutVars>
          <dgm:chPref val="1"/>
          <dgm:dir/>
          <dgm:animOne val="branch"/>
          <dgm:animLvl val="lvl"/>
          <dgm:resizeHandles/>
        </dgm:presLayoutVars>
      </dgm:prSet>
      <dgm:spPr/>
    </dgm:pt>
    <dgm:pt modelId="{CEDC1DCC-50D6-4F1C-AFCE-519E21DA1DCF}" type="pres">
      <dgm:prSet presAssocID="{F8D995ED-59D7-4932-833D-F1E9F0579E6D}" presName="hierRoot1" presStyleCnt="0"/>
      <dgm:spPr/>
    </dgm:pt>
    <dgm:pt modelId="{42B02C5B-9FC5-4499-89F4-468C50218A2D}" type="pres">
      <dgm:prSet presAssocID="{F8D995ED-59D7-4932-833D-F1E9F0579E6D}" presName="composite" presStyleCnt="0"/>
      <dgm:spPr/>
    </dgm:pt>
    <dgm:pt modelId="{852435B5-9682-4003-AF3E-6653EA0C9042}" type="pres">
      <dgm:prSet presAssocID="{F8D995ED-59D7-4932-833D-F1E9F0579E6D}" presName="background" presStyleLbl="node0" presStyleIdx="0" presStyleCnt="2"/>
      <dgm:spPr>
        <a:ln>
          <a:solidFill>
            <a:srgbClr val="002060"/>
          </a:solidFill>
        </a:ln>
      </dgm:spPr>
    </dgm:pt>
    <dgm:pt modelId="{5B11A72E-CF7E-415A-9F0C-A9D652665A37}" type="pres">
      <dgm:prSet presAssocID="{F8D995ED-59D7-4932-833D-F1E9F0579E6D}" presName="text" presStyleLbl="fgAcc0" presStyleIdx="0" presStyleCnt="2" custScaleX="150233">
        <dgm:presLayoutVars>
          <dgm:chPref val="3"/>
        </dgm:presLayoutVars>
      </dgm:prSet>
      <dgm:spPr/>
    </dgm:pt>
    <dgm:pt modelId="{CD8F8E30-D570-48A0-B222-5DCFD7D3D75D}" type="pres">
      <dgm:prSet presAssocID="{F8D995ED-59D7-4932-833D-F1E9F0579E6D}" presName="hierChild2" presStyleCnt="0"/>
      <dgm:spPr/>
    </dgm:pt>
    <dgm:pt modelId="{D79316F8-B07C-4BE0-A0B7-A02A664CCB49}" type="pres">
      <dgm:prSet presAssocID="{F9B8E9C5-C106-4D91-A1EC-B626DBBBFDE2}" presName="hierRoot1" presStyleCnt="0"/>
      <dgm:spPr/>
    </dgm:pt>
    <dgm:pt modelId="{0EAB6A97-629E-4BC0-9B15-680EEC1844ED}" type="pres">
      <dgm:prSet presAssocID="{F9B8E9C5-C106-4D91-A1EC-B626DBBBFDE2}" presName="composite" presStyleCnt="0"/>
      <dgm:spPr/>
    </dgm:pt>
    <dgm:pt modelId="{F102B866-B29C-4E47-AD80-E2E503913D80}" type="pres">
      <dgm:prSet presAssocID="{F9B8E9C5-C106-4D91-A1EC-B626DBBBFDE2}" presName="background" presStyleLbl="node0" presStyleIdx="1" presStyleCnt="2"/>
      <dgm:spPr>
        <a:ln>
          <a:solidFill>
            <a:srgbClr val="002060"/>
          </a:solidFill>
        </a:ln>
      </dgm:spPr>
    </dgm:pt>
    <dgm:pt modelId="{5813EE21-1BE4-4CD5-A283-99D2380C2833}" type="pres">
      <dgm:prSet presAssocID="{F9B8E9C5-C106-4D91-A1EC-B626DBBBFDE2}" presName="text" presStyleLbl="fgAcc0" presStyleIdx="1" presStyleCnt="2" custScaleX="157805" custLinFactNeighborX="-572" custLinFactNeighborY="267">
        <dgm:presLayoutVars>
          <dgm:chPref val="3"/>
        </dgm:presLayoutVars>
      </dgm:prSet>
      <dgm:spPr/>
    </dgm:pt>
    <dgm:pt modelId="{63A8BB0B-EF7C-4CB3-99E6-A80DE4617F50}" type="pres">
      <dgm:prSet presAssocID="{F9B8E9C5-C106-4D91-A1EC-B626DBBBFDE2}" presName="hierChild2" presStyleCnt="0"/>
      <dgm:spPr/>
    </dgm:pt>
  </dgm:ptLst>
  <dgm:cxnLst>
    <dgm:cxn modelId="{30F4EF2C-93CC-43AE-A3EB-1659B14C52C1}" type="presOf" srcId="{7D42F9A9-24C7-4D29-938A-C309C41FB57D}" destId="{68C12DDB-0574-41BD-B211-EB05D6E1E755}" srcOrd="0" destOrd="0" presId="urn:microsoft.com/office/officeart/2005/8/layout/hierarchy1"/>
    <dgm:cxn modelId="{FB93C73C-04B9-477C-B617-995D5E668F0D}" srcId="{7D42F9A9-24C7-4D29-938A-C309C41FB57D}" destId="{F8D995ED-59D7-4932-833D-F1E9F0579E6D}" srcOrd="0" destOrd="0" parTransId="{B73C7739-F57A-47CE-8F5A-3C414D0D1032}" sibTransId="{F882DB4C-A187-40FC-9AAC-F9613CC70A2E}"/>
    <dgm:cxn modelId="{23C0905F-C2A9-49DF-A55C-55CDFE88975F}" type="presOf" srcId="{F8D995ED-59D7-4932-833D-F1E9F0579E6D}" destId="{5B11A72E-CF7E-415A-9F0C-A9D652665A37}" srcOrd="0" destOrd="0" presId="urn:microsoft.com/office/officeart/2005/8/layout/hierarchy1"/>
    <dgm:cxn modelId="{6275429F-CA89-4416-98FB-399402DE4A8D}" srcId="{7D42F9A9-24C7-4D29-938A-C309C41FB57D}" destId="{F9B8E9C5-C106-4D91-A1EC-B626DBBBFDE2}" srcOrd="1" destOrd="0" parTransId="{4A9B1C7D-8A4A-4B6A-9872-3FD08D65F957}" sibTransId="{9356F4B2-AD72-4916-87DB-F5EED91D0D89}"/>
    <dgm:cxn modelId="{F84D36CE-098B-498A-9887-45098FF48A49}" type="presOf" srcId="{F9B8E9C5-C106-4D91-A1EC-B626DBBBFDE2}" destId="{5813EE21-1BE4-4CD5-A283-99D2380C2833}" srcOrd="0" destOrd="0" presId="urn:microsoft.com/office/officeart/2005/8/layout/hierarchy1"/>
    <dgm:cxn modelId="{F9270E1A-4C87-4AC6-BF5F-0DF37051CB05}" type="presParOf" srcId="{68C12DDB-0574-41BD-B211-EB05D6E1E755}" destId="{CEDC1DCC-50D6-4F1C-AFCE-519E21DA1DCF}" srcOrd="0" destOrd="0" presId="urn:microsoft.com/office/officeart/2005/8/layout/hierarchy1"/>
    <dgm:cxn modelId="{3EA94805-3480-4227-83D2-93FF7F0B5C53}" type="presParOf" srcId="{CEDC1DCC-50D6-4F1C-AFCE-519E21DA1DCF}" destId="{42B02C5B-9FC5-4499-89F4-468C50218A2D}" srcOrd="0" destOrd="0" presId="urn:microsoft.com/office/officeart/2005/8/layout/hierarchy1"/>
    <dgm:cxn modelId="{CCB70ABD-EBCD-4C60-99CE-B78AC3998AFA}" type="presParOf" srcId="{42B02C5B-9FC5-4499-89F4-468C50218A2D}" destId="{852435B5-9682-4003-AF3E-6653EA0C9042}" srcOrd="0" destOrd="0" presId="urn:microsoft.com/office/officeart/2005/8/layout/hierarchy1"/>
    <dgm:cxn modelId="{1CA1744D-B6A4-4442-8124-247894EF5F3D}" type="presParOf" srcId="{42B02C5B-9FC5-4499-89F4-468C50218A2D}" destId="{5B11A72E-CF7E-415A-9F0C-A9D652665A37}" srcOrd="1" destOrd="0" presId="urn:microsoft.com/office/officeart/2005/8/layout/hierarchy1"/>
    <dgm:cxn modelId="{9E9F552E-8D43-4B69-8251-3F19767043F3}" type="presParOf" srcId="{CEDC1DCC-50D6-4F1C-AFCE-519E21DA1DCF}" destId="{CD8F8E30-D570-48A0-B222-5DCFD7D3D75D}" srcOrd="1" destOrd="0" presId="urn:microsoft.com/office/officeart/2005/8/layout/hierarchy1"/>
    <dgm:cxn modelId="{335F7464-2AD6-4054-9F6E-067A7E3497A6}" type="presParOf" srcId="{68C12DDB-0574-41BD-B211-EB05D6E1E755}" destId="{D79316F8-B07C-4BE0-A0B7-A02A664CCB49}" srcOrd="1" destOrd="0" presId="urn:microsoft.com/office/officeart/2005/8/layout/hierarchy1"/>
    <dgm:cxn modelId="{761F193D-595E-4F9F-811D-ADFDC871BA3A}" type="presParOf" srcId="{D79316F8-B07C-4BE0-A0B7-A02A664CCB49}" destId="{0EAB6A97-629E-4BC0-9B15-680EEC1844ED}" srcOrd="0" destOrd="0" presId="urn:microsoft.com/office/officeart/2005/8/layout/hierarchy1"/>
    <dgm:cxn modelId="{AB69CE97-9D9D-4F28-BE99-9C043EF44CF6}" type="presParOf" srcId="{0EAB6A97-629E-4BC0-9B15-680EEC1844ED}" destId="{F102B866-B29C-4E47-AD80-E2E503913D80}" srcOrd="0" destOrd="0" presId="urn:microsoft.com/office/officeart/2005/8/layout/hierarchy1"/>
    <dgm:cxn modelId="{F2151053-6D63-4ED4-B393-C75E85344345}" type="presParOf" srcId="{0EAB6A97-629E-4BC0-9B15-680EEC1844ED}" destId="{5813EE21-1BE4-4CD5-A283-99D2380C2833}" srcOrd="1" destOrd="0" presId="urn:microsoft.com/office/officeart/2005/8/layout/hierarchy1"/>
    <dgm:cxn modelId="{8A0CEBBC-461C-48AB-A357-931CFFD0F566}" type="presParOf" srcId="{D79316F8-B07C-4BE0-A0B7-A02A664CCB49}" destId="{63A8BB0B-EF7C-4CB3-99E6-A80DE4617F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65124"/>
          <a:ext cx="11062010" cy="0"/>
        </a:xfrm>
        <a:prstGeom prst="lin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4403" y="475930"/>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8146" y="509672"/>
          <a:ext cx="236250" cy="236250"/>
        </a:xfrm>
        <a:prstGeom prst="ellipse">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1043" y="842570"/>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Baseline data collection begins</a:t>
          </a:r>
        </a:p>
      </dsp:txBody>
      <dsp:txXfrm>
        <a:off x="431043" y="842570"/>
        <a:ext cx="2300775" cy="1222553"/>
      </dsp:txXfrm>
    </dsp:sp>
    <dsp:sp modelId="{8ACCE123-C989-46C1-B7FD-FA50ABEC947C}">
      <dsp:nvSpPr>
        <dsp:cNvPr id="0" name=""/>
        <dsp:cNvSpPr/>
      </dsp:nvSpPr>
      <dsp:spPr>
        <a:xfrm>
          <a:off x="431043" y="413024"/>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February 2021</a:t>
          </a:r>
        </a:p>
      </dsp:txBody>
      <dsp:txXfrm>
        <a:off x="431043" y="413024"/>
        <a:ext cx="2300775" cy="429545"/>
      </dsp:txXfrm>
    </dsp:sp>
    <dsp:sp modelId="{6B04496D-97D5-4C4A-A362-7B46786429CD}">
      <dsp:nvSpPr>
        <dsp:cNvPr id="0" name=""/>
        <dsp:cNvSpPr/>
      </dsp:nvSpPr>
      <dsp:spPr>
        <a:xfrm>
          <a:off x="216271" y="842570"/>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611"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45569" y="3350582"/>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479311" y="3384325"/>
          <a:ext cx="236250" cy="236250"/>
        </a:xfrm>
        <a:prstGeom prst="ellipse">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12209" y="2065124"/>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site training</a:t>
          </a:r>
        </a:p>
        <a:p>
          <a:pPr marL="0" lvl="0" indent="0" algn="l" defTabSz="711200">
            <a:lnSpc>
              <a:spcPct val="90000"/>
            </a:lnSpc>
            <a:spcBef>
              <a:spcPct val="0"/>
            </a:spcBef>
            <a:spcAft>
              <a:spcPct val="35000"/>
            </a:spcAft>
            <a:buNone/>
          </a:pPr>
          <a:r>
            <a:rPr lang="en-US" sz="1600" kern="1200" dirty="0"/>
            <a:t>Initiate monthly phone calls</a:t>
          </a:r>
        </a:p>
      </dsp:txBody>
      <dsp:txXfrm>
        <a:off x="1812209" y="2065124"/>
        <a:ext cx="2300775" cy="1222553"/>
      </dsp:txXfrm>
    </dsp:sp>
    <dsp:sp modelId="{70F61D89-6BB6-4218-9167-C918FE0DE744}">
      <dsp:nvSpPr>
        <dsp:cNvPr id="0" name=""/>
        <dsp:cNvSpPr/>
      </dsp:nvSpPr>
      <dsp:spPr>
        <a:xfrm>
          <a:off x="1812209" y="3287677"/>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March 2021</a:t>
          </a:r>
        </a:p>
      </dsp:txBody>
      <dsp:txXfrm>
        <a:off x="1812209" y="3287677"/>
        <a:ext cx="2300775" cy="429545"/>
      </dsp:txXfrm>
    </dsp:sp>
    <dsp:sp modelId="{AD7225F6-4D24-4251-9B85-9788DA7BA9E8}">
      <dsp:nvSpPr>
        <dsp:cNvPr id="0" name=""/>
        <dsp:cNvSpPr/>
      </dsp:nvSpPr>
      <dsp:spPr>
        <a:xfrm>
          <a:off x="1597436" y="2065124"/>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558777"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826735" y="475930"/>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860477" y="509672"/>
          <a:ext cx="236250" cy="236250"/>
        </a:xfrm>
        <a:prstGeom prst="ellipse">
          <a:avLst/>
        </a:prstGeom>
        <a:solidFill>
          <a:schemeClr val="accent2">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193375" y="842570"/>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Complete site training</a:t>
          </a:r>
        </a:p>
      </dsp:txBody>
      <dsp:txXfrm>
        <a:off x="3193375" y="842570"/>
        <a:ext cx="2300775" cy="1222553"/>
      </dsp:txXfrm>
    </dsp:sp>
    <dsp:sp modelId="{AB197FB0-0F12-4A59-9F3F-1C31859ED54E}">
      <dsp:nvSpPr>
        <dsp:cNvPr id="0" name=""/>
        <dsp:cNvSpPr/>
      </dsp:nvSpPr>
      <dsp:spPr>
        <a:xfrm>
          <a:off x="3193375" y="413024"/>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2021</a:t>
          </a:r>
        </a:p>
      </dsp:txBody>
      <dsp:txXfrm>
        <a:off x="3193375" y="413024"/>
        <a:ext cx="2300775" cy="429545"/>
      </dsp:txXfrm>
    </dsp:sp>
    <dsp:sp modelId="{838DE1A9-11F3-4AAE-80B5-CEC31C2EBA92}">
      <dsp:nvSpPr>
        <dsp:cNvPr id="0" name=""/>
        <dsp:cNvSpPr/>
      </dsp:nvSpPr>
      <dsp:spPr>
        <a:xfrm>
          <a:off x="2978602" y="842570"/>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2939943"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07900" y="3350582"/>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241643" y="3384325"/>
          <a:ext cx="236250" cy="236250"/>
        </a:xfrm>
        <a:prstGeom prst="ellipse">
          <a:avLst/>
        </a:prstGeom>
        <a:solidFill>
          <a:schemeClr val="accent4">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574541" y="2065124"/>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18-month implementation</a:t>
          </a:r>
        </a:p>
        <a:p>
          <a:pPr marL="0" lvl="0" indent="0" algn="l" defTabSz="711200">
            <a:lnSpc>
              <a:spcPct val="90000"/>
            </a:lnSpc>
            <a:spcBef>
              <a:spcPct val="0"/>
            </a:spcBef>
            <a:spcAft>
              <a:spcPct val="35000"/>
            </a:spcAft>
            <a:buNone/>
          </a:pPr>
          <a:r>
            <a:rPr lang="en-US" sz="1600" kern="1200" dirty="0"/>
            <a:t>Begin providing monthly feedback reports</a:t>
          </a:r>
        </a:p>
      </dsp:txBody>
      <dsp:txXfrm>
        <a:off x="4574541" y="2065124"/>
        <a:ext cx="2300775" cy="1222553"/>
      </dsp:txXfrm>
    </dsp:sp>
    <dsp:sp modelId="{68394D26-8440-41C4-AC42-3F023E27A06C}">
      <dsp:nvSpPr>
        <dsp:cNvPr id="0" name=""/>
        <dsp:cNvSpPr/>
      </dsp:nvSpPr>
      <dsp:spPr>
        <a:xfrm>
          <a:off x="4574541" y="3287677"/>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June-August 2021</a:t>
          </a:r>
        </a:p>
      </dsp:txBody>
      <dsp:txXfrm>
        <a:off x="4574541" y="3287677"/>
        <a:ext cx="2300775" cy="429545"/>
      </dsp:txXfrm>
    </dsp:sp>
    <dsp:sp modelId="{31D18754-3FB0-480E-B467-70CFFAB18868}">
      <dsp:nvSpPr>
        <dsp:cNvPr id="0" name=""/>
        <dsp:cNvSpPr/>
      </dsp:nvSpPr>
      <dsp:spPr>
        <a:xfrm>
          <a:off x="4359768" y="2065124"/>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21109"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589066" y="475930"/>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622809" y="509672"/>
          <a:ext cx="236250" cy="236250"/>
        </a:xfrm>
        <a:prstGeom prst="ellipse">
          <a:avLst/>
        </a:prstGeom>
        <a:solidFill>
          <a:schemeClr val="accent2">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5955707" y="842570"/>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a:t>
          </a:r>
          <a:r>
            <a:rPr lang="en-US" sz="1600" kern="1200" baseline="0" dirty="0"/>
            <a:t> 33% of eligible families</a:t>
          </a:r>
          <a:endParaRPr lang="en-US" sz="1600" kern="1200" dirty="0"/>
        </a:p>
      </dsp:txBody>
      <dsp:txXfrm>
        <a:off x="5955707" y="842570"/>
        <a:ext cx="2300775" cy="1222553"/>
      </dsp:txXfrm>
    </dsp:sp>
    <dsp:sp modelId="{3CECF23A-E6F6-46C6-907D-BB154266792C}">
      <dsp:nvSpPr>
        <dsp:cNvPr id="0" name=""/>
        <dsp:cNvSpPr/>
      </dsp:nvSpPr>
      <dsp:spPr>
        <a:xfrm>
          <a:off x="5955707" y="413024"/>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February 2022</a:t>
          </a:r>
        </a:p>
      </dsp:txBody>
      <dsp:txXfrm>
        <a:off x="5955707" y="413024"/>
        <a:ext cx="2300775" cy="429545"/>
      </dsp:txXfrm>
    </dsp:sp>
    <dsp:sp modelId="{4B37F2D2-9961-40C5-BAC9-D2269F0B19F6}">
      <dsp:nvSpPr>
        <dsp:cNvPr id="0" name=""/>
        <dsp:cNvSpPr/>
      </dsp:nvSpPr>
      <dsp:spPr>
        <a:xfrm>
          <a:off x="5740934" y="842570"/>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702274"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6970232" y="3350582"/>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003974" y="3384325"/>
          <a:ext cx="236250" cy="236250"/>
        </a:xfrm>
        <a:prstGeom prst="ellipse">
          <a:avLst/>
        </a:prstGeom>
        <a:solidFill>
          <a:schemeClr val="accent4">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336872" y="2065124"/>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Reach 66% of eligible families</a:t>
          </a:r>
        </a:p>
      </dsp:txBody>
      <dsp:txXfrm>
        <a:off x="7336872" y="2065124"/>
        <a:ext cx="2300775" cy="1222553"/>
      </dsp:txXfrm>
    </dsp:sp>
    <dsp:sp modelId="{EA538D56-5C65-43EA-81D0-CD1E5CBC9F59}">
      <dsp:nvSpPr>
        <dsp:cNvPr id="0" name=""/>
        <dsp:cNvSpPr/>
      </dsp:nvSpPr>
      <dsp:spPr>
        <a:xfrm>
          <a:off x="7336872" y="3287677"/>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2022</a:t>
          </a:r>
        </a:p>
      </dsp:txBody>
      <dsp:txXfrm>
        <a:off x="7336872" y="3287677"/>
        <a:ext cx="2300775" cy="429545"/>
      </dsp:txXfrm>
    </dsp:sp>
    <dsp:sp modelId="{ECA352F1-FDE4-445A-939C-CF4C3A4444A0}">
      <dsp:nvSpPr>
        <dsp:cNvPr id="0" name=""/>
        <dsp:cNvSpPr/>
      </dsp:nvSpPr>
      <dsp:spPr>
        <a:xfrm>
          <a:off x="7122099" y="2065124"/>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083440"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351398" y="475930"/>
          <a:ext cx="303734" cy="303734"/>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385140" y="509672"/>
          <a:ext cx="236250" cy="236250"/>
        </a:xfrm>
        <a:prstGeom prst="ellipse">
          <a:avLst/>
        </a:prstGeom>
        <a:solidFill>
          <a:schemeClr val="accent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718038" y="842570"/>
          <a:ext cx="2300775" cy="12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 100% of eligible families</a:t>
          </a:r>
        </a:p>
      </dsp:txBody>
      <dsp:txXfrm>
        <a:off x="8718038" y="842570"/>
        <a:ext cx="2300775" cy="1222553"/>
      </dsp:txXfrm>
    </dsp:sp>
    <dsp:sp modelId="{733C4DBA-1274-416A-BCC8-352957253BAF}">
      <dsp:nvSpPr>
        <dsp:cNvPr id="0" name=""/>
        <dsp:cNvSpPr/>
      </dsp:nvSpPr>
      <dsp:spPr>
        <a:xfrm>
          <a:off x="8718038" y="413024"/>
          <a:ext cx="2300775" cy="42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February 2023</a:t>
          </a:r>
        </a:p>
      </dsp:txBody>
      <dsp:txXfrm>
        <a:off x="8718038" y="413024"/>
        <a:ext cx="2300775" cy="429545"/>
      </dsp:txXfrm>
    </dsp:sp>
    <dsp:sp modelId="{9DF81F3D-7400-484B-BB6C-DB4BE4FA9774}">
      <dsp:nvSpPr>
        <dsp:cNvPr id="0" name=""/>
        <dsp:cNvSpPr/>
      </dsp:nvSpPr>
      <dsp:spPr>
        <a:xfrm>
          <a:off x="8503265" y="842570"/>
          <a:ext cx="0" cy="12225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464606" y="2026464"/>
          <a:ext cx="77318" cy="77318"/>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133600"/>
          <a:ext cx="11224590" cy="0"/>
        </a:xfrm>
        <a:prstGeom prst="lin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7135" y="491711"/>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101996" y="526572"/>
          <a:ext cx="244083" cy="244083"/>
        </a:xfrm>
        <a:prstGeom prst="ellipse">
          <a:avLst/>
        </a:prstGeom>
        <a:solidFill>
          <a:schemeClr val="accent1">
            <a:lumMod val="20000"/>
            <a:lumOff val="80000"/>
            <a:alpha val="9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45932"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Baseline data collection begins</a:t>
          </a:r>
        </a:p>
      </dsp:txBody>
      <dsp:txXfrm>
        <a:off x="445932" y="870508"/>
        <a:ext cx="2334442" cy="1263091"/>
      </dsp:txXfrm>
    </dsp:sp>
    <dsp:sp modelId="{8ACCE123-C989-46C1-B7FD-FA50ABEC947C}">
      <dsp:nvSpPr>
        <dsp:cNvPr id="0" name=""/>
        <dsp:cNvSpPr/>
      </dsp:nvSpPr>
      <dsp:spPr>
        <a:xfrm>
          <a:off x="445932"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March 2021</a:t>
          </a:r>
        </a:p>
      </dsp:txBody>
      <dsp:txXfrm>
        <a:off x="445932" y="426719"/>
        <a:ext cx="2334442" cy="443788"/>
      </dsp:txXfrm>
    </dsp:sp>
    <dsp:sp modelId="{6B04496D-97D5-4C4A-A362-7B46786429CD}">
      <dsp:nvSpPr>
        <dsp:cNvPr id="0" name=""/>
        <dsp:cNvSpPr/>
      </dsp:nvSpPr>
      <dsp:spPr>
        <a:xfrm>
          <a:off x="224038" y="870508"/>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84097"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68422" y="3461682"/>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03283" y="3496543"/>
          <a:ext cx="244083" cy="244083"/>
        </a:xfrm>
        <a:prstGeom prst="ellipse">
          <a:avLst/>
        </a:prstGeom>
        <a:solidFill>
          <a:schemeClr val="accent1">
            <a:lumMod val="40000"/>
            <a:lumOff val="60000"/>
            <a:alpha val="9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47219"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site training</a:t>
          </a:r>
        </a:p>
      </dsp:txBody>
      <dsp:txXfrm>
        <a:off x="1847219" y="2133600"/>
        <a:ext cx="2334442" cy="1263091"/>
      </dsp:txXfrm>
    </dsp:sp>
    <dsp:sp modelId="{70F61D89-6BB6-4218-9167-C918FE0DE744}">
      <dsp:nvSpPr>
        <dsp:cNvPr id="0" name=""/>
        <dsp:cNvSpPr/>
      </dsp:nvSpPr>
      <dsp:spPr>
        <a:xfrm>
          <a:off x="1847219"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May 2021</a:t>
          </a:r>
        </a:p>
      </dsp:txBody>
      <dsp:txXfrm>
        <a:off x="1847219" y="3396691"/>
        <a:ext cx="2334442" cy="443788"/>
      </dsp:txXfrm>
    </dsp:sp>
    <dsp:sp modelId="{AD7225F6-4D24-4251-9B85-9788DA7BA9E8}">
      <dsp:nvSpPr>
        <dsp:cNvPr id="0" name=""/>
        <dsp:cNvSpPr/>
      </dsp:nvSpPr>
      <dsp:spPr>
        <a:xfrm>
          <a:off x="1625325" y="2133600"/>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585384"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869708" y="491711"/>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04569" y="526572"/>
          <a:ext cx="244083" cy="244083"/>
        </a:xfrm>
        <a:prstGeom prst="ellipse">
          <a:avLst/>
        </a:prstGeom>
        <a:solidFill>
          <a:schemeClr val="accent1">
            <a:lumMod val="60000"/>
            <a:lumOff val="40000"/>
            <a:alpha val="9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48506"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Complete site training</a:t>
          </a:r>
        </a:p>
      </dsp:txBody>
      <dsp:txXfrm>
        <a:off x="3248506" y="870508"/>
        <a:ext cx="2334442" cy="1263091"/>
      </dsp:txXfrm>
    </dsp:sp>
    <dsp:sp modelId="{AB197FB0-0F12-4A59-9F3F-1C31859ED54E}">
      <dsp:nvSpPr>
        <dsp:cNvPr id="0" name=""/>
        <dsp:cNvSpPr/>
      </dsp:nvSpPr>
      <dsp:spPr>
        <a:xfrm>
          <a:off x="3248506"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2021</a:t>
          </a:r>
        </a:p>
      </dsp:txBody>
      <dsp:txXfrm>
        <a:off x="3248506" y="426719"/>
        <a:ext cx="2334442" cy="443788"/>
      </dsp:txXfrm>
    </dsp:sp>
    <dsp:sp modelId="{838DE1A9-11F3-4AAE-80B5-CEC31C2EBA92}">
      <dsp:nvSpPr>
        <dsp:cNvPr id="0" name=""/>
        <dsp:cNvSpPr/>
      </dsp:nvSpPr>
      <dsp:spPr>
        <a:xfrm>
          <a:off x="3026611" y="870508"/>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2986670"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73747" y="3463058"/>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08608" y="3497919"/>
          <a:ext cx="244083" cy="244083"/>
        </a:xfrm>
        <a:prstGeom prst="ellipse">
          <a:avLst/>
        </a:prstGeom>
        <a:solidFill>
          <a:schemeClr val="accent5">
            <a:lumMod val="60000"/>
            <a:lumOff val="40000"/>
            <a:alpha val="9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49792"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18-month implementation</a:t>
          </a:r>
        </a:p>
        <a:p>
          <a:pPr marL="0" lvl="0" indent="0" algn="l" defTabSz="711200">
            <a:lnSpc>
              <a:spcPct val="90000"/>
            </a:lnSpc>
            <a:spcBef>
              <a:spcPct val="0"/>
            </a:spcBef>
            <a:spcAft>
              <a:spcPct val="35000"/>
            </a:spcAft>
            <a:buNone/>
          </a:pPr>
          <a:r>
            <a:rPr lang="en-US" sz="1600" kern="1200" dirty="0"/>
            <a:t>Begin providing monthly feedback reports</a:t>
          </a:r>
        </a:p>
      </dsp:txBody>
      <dsp:txXfrm>
        <a:off x="4649792" y="2133600"/>
        <a:ext cx="2334442" cy="1263091"/>
      </dsp:txXfrm>
    </dsp:sp>
    <dsp:sp modelId="{68394D26-8440-41C4-AC42-3F023E27A06C}">
      <dsp:nvSpPr>
        <dsp:cNvPr id="0" name=""/>
        <dsp:cNvSpPr/>
      </dsp:nvSpPr>
      <dsp:spPr>
        <a:xfrm>
          <a:off x="4649792"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December 2021-February 2022</a:t>
          </a:r>
        </a:p>
      </dsp:txBody>
      <dsp:txXfrm>
        <a:off x="4649792" y="3396691"/>
        <a:ext cx="2334442" cy="443788"/>
      </dsp:txXfrm>
    </dsp:sp>
    <dsp:sp modelId="{31D18754-3FB0-480E-B467-70CFFAB18868}">
      <dsp:nvSpPr>
        <dsp:cNvPr id="0" name=""/>
        <dsp:cNvSpPr/>
      </dsp:nvSpPr>
      <dsp:spPr>
        <a:xfrm>
          <a:off x="4427898" y="2133600"/>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87957"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672282" y="491711"/>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07143" y="526572"/>
          <a:ext cx="244083" cy="244083"/>
        </a:xfrm>
        <a:prstGeom prst="ellipse">
          <a:avLst/>
        </a:prstGeom>
        <a:solidFill>
          <a:schemeClr val="accent1">
            <a:lumMod val="75000"/>
            <a:alpha val="9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051079"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a:t>
          </a:r>
          <a:r>
            <a:rPr lang="en-US" sz="1600" kern="1200" baseline="0" dirty="0"/>
            <a:t> 33% of eligible families</a:t>
          </a:r>
          <a:endParaRPr lang="en-US" sz="1600" kern="1200" dirty="0"/>
        </a:p>
      </dsp:txBody>
      <dsp:txXfrm>
        <a:off x="6051079" y="870508"/>
        <a:ext cx="2334442" cy="1263091"/>
      </dsp:txXfrm>
    </dsp:sp>
    <dsp:sp modelId="{3CECF23A-E6F6-46C6-907D-BB154266792C}">
      <dsp:nvSpPr>
        <dsp:cNvPr id="0" name=""/>
        <dsp:cNvSpPr/>
      </dsp:nvSpPr>
      <dsp:spPr>
        <a:xfrm>
          <a:off x="6051079"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2022</a:t>
          </a:r>
        </a:p>
      </dsp:txBody>
      <dsp:txXfrm>
        <a:off x="6051079" y="426719"/>
        <a:ext cx="2334442" cy="443788"/>
      </dsp:txXfrm>
    </dsp:sp>
    <dsp:sp modelId="{4B37F2D2-9961-40C5-BAC9-D2269F0B19F6}">
      <dsp:nvSpPr>
        <dsp:cNvPr id="0" name=""/>
        <dsp:cNvSpPr/>
      </dsp:nvSpPr>
      <dsp:spPr>
        <a:xfrm>
          <a:off x="5829185" y="870508"/>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789244"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087472" y="3475586"/>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122334" y="3510447"/>
          <a:ext cx="244083" cy="244083"/>
        </a:xfrm>
        <a:prstGeom prst="ellipse">
          <a:avLst/>
        </a:prstGeom>
        <a:solidFill>
          <a:schemeClr val="accent5">
            <a:lumMod val="75000"/>
            <a:alpha val="9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452366"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Reach 66% of eligible families</a:t>
          </a:r>
        </a:p>
      </dsp:txBody>
      <dsp:txXfrm>
        <a:off x="7452366" y="2133600"/>
        <a:ext cx="2334442" cy="1263091"/>
      </dsp:txXfrm>
    </dsp:sp>
    <dsp:sp modelId="{EA538D56-5C65-43EA-81D0-CD1E5CBC9F59}">
      <dsp:nvSpPr>
        <dsp:cNvPr id="0" name=""/>
        <dsp:cNvSpPr/>
      </dsp:nvSpPr>
      <dsp:spPr>
        <a:xfrm>
          <a:off x="7452366"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February</a:t>
          </a:r>
          <a:r>
            <a:rPr lang="en-US" sz="1900" kern="1200" dirty="0"/>
            <a:t> 2023</a:t>
          </a:r>
        </a:p>
      </dsp:txBody>
      <dsp:txXfrm>
        <a:off x="7452366" y="3396691"/>
        <a:ext cx="2334442" cy="443788"/>
      </dsp:txXfrm>
    </dsp:sp>
    <dsp:sp modelId="{ECA352F1-FDE4-445A-939C-CF4C3A4444A0}">
      <dsp:nvSpPr>
        <dsp:cNvPr id="0" name=""/>
        <dsp:cNvSpPr/>
      </dsp:nvSpPr>
      <dsp:spPr>
        <a:xfrm>
          <a:off x="7230472" y="2133600"/>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190531"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487383" y="491711"/>
          <a:ext cx="313806" cy="313806"/>
        </a:xfrm>
        <a:prstGeom prst="teardrop">
          <a:avLst>
            <a:gd name="adj" fmla="val 11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522245" y="526572"/>
          <a:ext cx="244083" cy="244083"/>
        </a:xfrm>
        <a:prstGeom prst="ellipse">
          <a:avLst/>
        </a:prstGeom>
        <a:solidFill>
          <a:schemeClr val="accent1">
            <a:lumMod val="50000"/>
            <a:alpha val="9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882191" y="870508"/>
          <a:ext cx="2277365"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 100% of eligible families</a:t>
          </a:r>
        </a:p>
      </dsp:txBody>
      <dsp:txXfrm>
        <a:off x="8882191" y="870508"/>
        <a:ext cx="2277365" cy="1263091"/>
      </dsp:txXfrm>
    </dsp:sp>
    <dsp:sp modelId="{733C4DBA-1274-416A-BCC8-352957253BAF}">
      <dsp:nvSpPr>
        <dsp:cNvPr id="0" name=""/>
        <dsp:cNvSpPr/>
      </dsp:nvSpPr>
      <dsp:spPr>
        <a:xfrm>
          <a:off x="8882191" y="426719"/>
          <a:ext cx="2277365"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August </a:t>
          </a:r>
          <a:r>
            <a:rPr lang="en-US" sz="2000" kern="1200" dirty="0"/>
            <a:t>2023</a:t>
          </a:r>
          <a:endParaRPr lang="en-US" sz="1900" kern="1200" dirty="0"/>
        </a:p>
      </dsp:txBody>
      <dsp:txXfrm>
        <a:off x="8882191" y="426719"/>
        <a:ext cx="2277365" cy="443788"/>
      </dsp:txXfrm>
    </dsp:sp>
    <dsp:sp modelId="{9DF81F3D-7400-484B-BB6C-DB4BE4FA9774}">
      <dsp:nvSpPr>
        <dsp:cNvPr id="0" name=""/>
        <dsp:cNvSpPr/>
      </dsp:nvSpPr>
      <dsp:spPr>
        <a:xfrm>
          <a:off x="8631758" y="870508"/>
          <a:ext cx="0" cy="1263091"/>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591817" y="2093659"/>
          <a:ext cx="79881" cy="79881"/>
        </a:xfrm>
        <a:prstGeom prst="ellipse">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35B5-9682-4003-AF3E-6653EA0C9042}">
      <dsp:nvSpPr>
        <dsp:cNvPr id="0" name=""/>
        <dsp:cNvSpPr/>
      </dsp:nvSpPr>
      <dsp:spPr>
        <a:xfrm>
          <a:off x="4673" y="144387"/>
          <a:ext cx="4623663" cy="1954315"/>
        </a:xfrm>
        <a:prstGeom prst="roundRect">
          <a:avLst>
            <a:gd name="adj" fmla="val 10000"/>
          </a:avLst>
        </a:prstGeom>
        <a:solidFill>
          <a:schemeClr val="accen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B11A72E-CF7E-415A-9F0C-A9D652665A37}">
      <dsp:nvSpPr>
        <dsp:cNvPr id="0" name=""/>
        <dsp:cNvSpPr/>
      </dsp:nvSpPr>
      <dsp:spPr>
        <a:xfrm>
          <a:off x="346635" y="469252"/>
          <a:ext cx="4623663" cy="1954315"/>
        </a:xfrm>
        <a:prstGeom prst="roundRect">
          <a:avLst>
            <a:gd name="adj" fmla="val 10000"/>
          </a:avLst>
        </a:prstGeom>
        <a:solidFill>
          <a:schemeClr val="lt1">
            <a:alpha val="90000"/>
            <a:hueOff val="0"/>
            <a:satOff val="0"/>
            <a:lumOff val="0"/>
            <a:alphaOff val="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Please screen all potentially eligible babies in </a:t>
          </a:r>
          <a:r>
            <a:rPr lang="en-US" sz="2900" kern="1200" dirty="0" err="1"/>
            <a:t>REDCap</a:t>
          </a:r>
          <a:r>
            <a:rPr lang="en-US" sz="2900" kern="1200" dirty="0"/>
            <a:t> once your site goes live</a:t>
          </a:r>
        </a:p>
      </dsp:txBody>
      <dsp:txXfrm>
        <a:off x="403875" y="526492"/>
        <a:ext cx="4509183" cy="1839835"/>
      </dsp:txXfrm>
    </dsp:sp>
    <dsp:sp modelId="{F102B866-B29C-4E47-AD80-E2E503913D80}">
      <dsp:nvSpPr>
        <dsp:cNvPr id="0" name=""/>
        <dsp:cNvSpPr/>
      </dsp:nvSpPr>
      <dsp:spPr>
        <a:xfrm>
          <a:off x="5294656" y="149605"/>
          <a:ext cx="4856703" cy="1954315"/>
        </a:xfrm>
        <a:prstGeom prst="roundRect">
          <a:avLst>
            <a:gd name="adj" fmla="val 10000"/>
          </a:avLst>
        </a:prstGeom>
        <a:solidFill>
          <a:schemeClr val="accen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13EE21-1BE4-4CD5-A283-99D2380C2833}">
      <dsp:nvSpPr>
        <dsp:cNvPr id="0" name=""/>
        <dsp:cNvSpPr/>
      </dsp:nvSpPr>
      <dsp:spPr>
        <a:xfrm>
          <a:off x="5636619" y="474470"/>
          <a:ext cx="4856703" cy="1954315"/>
        </a:xfrm>
        <a:prstGeom prst="roundRect">
          <a:avLst>
            <a:gd name="adj" fmla="val 10000"/>
          </a:avLst>
        </a:prstGeom>
        <a:solidFill>
          <a:schemeClr val="lt1">
            <a:alpha val="90000"/>
            <a:hueOff val="0"/>
            <a:satOff val="0"/>
            <a:lumOff val="0"/>
            <a:alphaOff val="0"/>
          </a:schemeClr>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This is important for the accuracy of the consort diagram and monthly reports</a:t>
          </a:r>
        </a:p>
      </dsp:txBody>
      <dsp:txXfrm>
        <a:off x="5693859" y="531710"/>
        <a:ext cx="4742223" cy="1839835"/>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0.49514</cdr:x>
      <cdr:y>0.40632</cdr:y>
    </cdr:from>
    <cdr:to>
      <cdr:x>0.74236</cdr:x>
      <cdr:y>0.52211</cdr:y>
    </cdr:to>
    <cdr:sp macro="" textlink="">
      <cdr:nvSpPr>
        <cdr:cNvPr id="2" name="TextBox 1">
          <a:extLst xmlns:a="http://schemas.openxmlformats.org/drawingml/2006/main">
            <a:ext uri="{FF2B5EF4-FFF2-40B4-BE49-F238E27FC236}">
              <a16:creationId xmlns:a16="http://schemas.microsoft.com/office/drawing/2014/main" id="{01DADB22-CCA7-4D68-98E1-F79392E912E2}"/>
            </a:ext>
          </a:extLst>
        </cdr:cNvPr>
        <cdr:cNvSpPr txBox="1"/>
      </cdr:nvSpPr>
      <cdr:spPr>
        <a:xfrm xmlns:a="http://schemas.openxmlformats.org/drawingml/2006/main">
          <a:off x="2263775" y="1225550"/>
          <a:ext cx="1130300"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p&lt;.0001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52125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181041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18</a:t>
            </a:fld>
            <a:endParaRPr lang="en-US"/>
          </a:p>
        </p:txBody>
      </p:sp>
    </p:spTree>
    <p:extLst>
      <p:ext uri="{BB962C8B-B14F-4D97-AF65-F5344CB8AC3E}">
        <p14:creationId xmlns:p14="http://schemas.microsoft.com/office/powerpoint/2010/main" val="324005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138847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23</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58036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291926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70799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396755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28085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343990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4498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rot="1386557">
            <a:off x="88900" y="130175"/>
            <a:ext cx="672905" cy="647700"/>
          </a:xfrm>
          <a:prstGeom prst="rect">
            <a:avLst/>
          </a:prstGeom>
        </p:spPr>
      </p:pic>
      <p:pic>
        <p:nvPicPr>
          <p:cNvPr id="9" name="Picture 8"/>
          <p:cNvPicPr>
            <a:picLocks noChangeAspect="1"/>
          </p:cNvPicPr>
          <p:nvPr userDrawn="1"/>
        </p:nvPicPr>
        <p:blipFill>
          <a:blip r:embed="rId13"/>
          <a:stretch>
            <a:fillRect/>
          </a:stretch>
        </p:blipFill>
        <p:spPr>
          <a:xfrm rot="20335130">
            <a:off x="11304685" y="5502572"/>
            <a:ext cx="672905" cy="6477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BE9679D-733A-794A-B3CE-2C18B9D719D8}" type="datetimeFigureOut">
              <a:rPr lang="en-US" smtClean="0"/>
              <a:pPr/>
              <a:t>10/12/2021</a:t>
            </a:fld>
            <a:endParaRPr lang="en-US" dirty="0"/>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900" y="5675313"/>
            <a:ext cx="24145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3"/>
          <a:stretch>
            <a:fillRect/>
          </a:stretch>
        </p:blipFill>
        <p:spPr>
          <a:xfrm rot="1178224">
            <a:off x="135555" y="1696478"/>
            <a:ext cx="245389" cy="236198"/>
          </a:xfrm>
          <a:prstGeom prst="rect">
            <a:avLst/>
          </a:prstGeom>
        </p:spPr>
      </p:pic>
      <p:pic>
        <p:nvPicPr>
          <p:cNvPr id="13" name="Picture 12"/>
          <p:cNvPicPr>
            <a:picLocks noChangeAspect="1"/>
          </p:cNvPicPr>
          <p:nvPr userDrawn="1"/>
        </p:nvPicPr>
        <p:blipFill>
          <a:blip r:embed="rId13"/>
          <a:stretch>
            <a:fillRect/>
          </a:stretch>
        </p:blipFill>
        <p:spPr>
          <a:xfrm rot="20335130">
            <a:off x="11547549" y="3476957"/>
            <a:ext cx="189882" cy="182770"/>
          </a:xfrm>
          <a:prstGeom prst="rect">
            <a:avLst/>
          </a:prstGeom>
        </p:spPr>
      </p:pic>
      <p:pic>
        <p:nvPicPr>
          <p:cNvPr id="14" name="Picture 13"/>
          <p:cNvPicPr>
            <a:picLocks noChangeAspect="1"/>
          </p:cNvPicPr>
          <p:nvPr userDrawn="1"/>
        </p:nvPicPr>
        <p:blipFill>
          <a:blip r:embed="rId13"/>
          <a:stretch>
            <a:fillRect/>
          </a:stretch>
        </p:blipFill>
        <p:spPr>
          <a:xfrm rot="20335130">
            <a:off x="347097" y="2192732"/>
            <a:ext cx="109106" cy="105019"/>
          </a:xfrm>
          <a:prstGeom prst="rect">
            <a:avLst/>
          </a:prstGeom>
        </p:spPr>
      </p:pic>
      <p:pic>
        <p:nvPicPr>
          <p:cNvPr id="15" name="Picture 14"/>
          <p:cNvPicPr>
            <a:picLocks noChangeAspect="1"/>
          </p:cNvPicPr>
          <p:nvPr userDrawn="1"/>
        </p:nvPicPr>
        <p:blipFill>
          <a:blip r:embed="rId13"/>
          <a:stretch>
            <a:fillRect/>
          </a:stretch>
        </p:blipFill>
        <p:spPr>
          <a:xfrm rot="20335130">
            <a:off x="11808773" y="4123832"/>
            <a:ext cx="109106" cy="105019"/>
          </a:xfrm>
          <a:prstGeom prst="rect">
            <a:avLst/>
          </a:prstGeom>
        </p:spPr>
      </p:pic>
      <p:pic>
        <p:nvPicPr>
          <p:cNvPr id="16" name="Picture 15"/>
          <p:cNvPicPr>
            <a:picLocks noChangeAspect="1"/>
          </p:cNvPicPr>
          <p:nvPr userDrawn="1"/>
        </p:nvPicPr>
        <p:blipFill>
          <a:blip r:embed="rId13"/>
          <a:stretch>
            <a:fillRect/>
          </a:stretch>
        </p:blipFill>
        <p:spPr>
          <a:xfrm rot="1178224">
            <a:off x="11617399" y="3867602"/>
            <a:ext cx="91079" cy="87668"/>
          </a:xfrm>
          <a:prstGeom prst="rect">
            <a:avLst/>
          </a:prstGeom>
        </p:spPr>
      </p:pic>
      <p:pic>
        <p:nvPicPr>
          <p:cNvPr id="17" name="Picture 16"/>
          <p:cNvPicPr>
            <a:picLocks noChangeAspect="1"/>
          </p:cNvPicPr>
          <p:nvPr userDrawn="1"/>
        </p:nvPicPr>
        <p:blipFill>
          <a:blip r:embed="rId13"/>
          <a:stretch>
            <a:fillRect/>
          </a:stretch>
        </p:blipFill>
        <p:spPr>
          <a:xfrm rot="1178224">
            <a:off x="115084" y="2612090"/>
            <a:ext cx="91079" cy="87668"/>
          </a:xfrm>
          <a:prstGeom prst="rect">
            <a:avLst/>
          </a:prstGeom>
        </p:spPr>
      </p:pic>
      <p:pic>
        <p:nvPicPr>
          <p:cNvPr id="20" name="Picture 19"/>
          <p:cNvPicPr>
            <a:picLocks noChangeAspect="1"/>
          </p:cNvPicPr>
          <p:nvPr userDrawn="1"/>
        </p:nvPicPr>
        <p:blipFill>
          <a:blip r:embed="rId13"/>
          <a:stretch>
            <a:fillRect/>
          </a:stretch>
        </p:blipFill>
        <p:spPr>
          <a:xfrm rot="20335130">
            <a:off x="497956" y="3729791"/>
            <a:ext cx="189882" cy="182770"/>
          </a:xfrm>
          <a:prstGeom prst="rect">
            <a:avLst/>
          </a:prstGeom>
        </p:spPr>
      </p:pic>
      <p:pic>
        <p:nvPicPr>
          <p:cNvPr id="21" name="Picture 20"/>
          <p:cNvPicPr>
            <a:picLocks noChangeAspect="1"/>
          </p:cNvPicPr>
          <p:nvPr userDrawn="1"/>
        </p:nvPicPr>
        <p:blipFill>
          <a:blip r:embed="rId13"/>
          <a:stretch>
            <a:fillRect/>
          </a:stretch>
        </p:blipFill>
        <p:spPr>
          <a:xfrm rot="20335130">
            <a:off x="283597" y="4148532"/>
            <a:ext cx="109106" cy="105019"/>
          </a:xfrm>
          <a:prstGeom prst="rect">
            <a:avLst/>
          </a:prstGeom>
        </p:spPr>
      </p:pic>
      <p:pic>
        <p:nvPicPr>
          <p:cNvPr id="22" name="Picture 21"/>
          <p:cNvPicPr>
            <a:picLocks noChangeAspect="1"/>
          </p:cNvPicPr>
          <p:nvPr userDrawn="1"/>
        </p:nvPicPr>
        <p:blipFill>
          <a:blip r:embed="rId13"/>
          <a:stretch>
            <a:fillRect/>
          </a:stretch>
        </p:blipFill>
        <p:spPr>
          <a:xfrm rot="1178224">
            <a:off x="457984" y="4542490"/>
            <a:ext cx="91079" cy="87668"/>
          </a:xfrm>
          <a:prstGeom prst="rect">
            <a:avLst/>
          </a:prstGeom>
        </p:spPr>
      </p:pic>
      <p:pic>
        <p:nvPicPr>
          <p:cNvPr id="23" name="Picture 22"/>
          <p:cNvPicPr>
            <a:picLocks noChangeAspect="1"/>
          </p:cNvPicPr>
          <p:nvPr userDrawn="1"/>
        </p:nvPicPr>
        <p:blipFill>
          <a:blip r:embed="rId13"/>
          <a:stretch>
            <a:fillRect/>
          </a:stretch>
        </p:blipFill>
        <p:spPr>
          <a:xfrm rot="1178224">
            <a:off x="11444020" y="757343"/>
            <a:ext cx="245389" cy="236198"/>
          </a:xfrm>
          <a:prstGeom prst="rect">
            <a:avLst/>
          </a:prstGeom>
        </p:spPr>
      </p:pic>
      <p:pic>
        <p:nvPicPr>
          <p:cNvPr id="24" name="Picture 23"/>
          <p:cNvPicPr>
            <a:picLocks noChangeAspect="1"/>
          </p:cNvPicPr>
          <p:nvPr userDrawn="1"/>
        </p:nvPicPr>
        <p:blipFill>
          <a:blip r:embed="rId13"/>
          <a:stretch>
            <a:fillRect/>
          </a:stretch>
        </p:blipFill>
        <p:spPr>
          <a:xfrm rot="1178224">
            <a:off x="11718999" y="1238702"/>
            <a:ext cx="91079" cy="87668"/>
          </a:xfrm>
          <a:prstGeom prst="rect">
            <a:avLst/>
          </a:prstGeom>
        </p:spPr>
      </p:pic>
      <p:pic>
        <p:nvPicPr>
          <p:cNvPr id="25" name="Picture 24"/>
          <p:cNvPicPr>
            <a:picLocks noChangeAspect="1"/>
          </p:cNvPicPr>
          <p:nvPr userDrawn="1"/>
        </p:nvPicPr>
        <p:blipFill>
          <a:blip r:embed="rId13"/>
          <a:stretch>
            <a:fillRect/>
          </a:stretch>
        </p:blipFill>
        <p:spPr>
          <a:xfrm rot="20335130">
            <a:off x="11605573" y="1596532"/>
            <a:ext cx="109106" cy="105019"/>
          </a:xfrm>
          <a:prstGeom prst="rect">
            <a:avLst/>
          </a:prstGeom>
        </p:spPr>
      </p:pic>
      <p:pic>
        <p:nvPicPr>
          <p:cNvPr id="26" name="Picture 25"/>
          <p:cNvPicPr>
            <a:picLocks noChangeAspect="1"/>
          </p:cNvPicPr>
          <p:nvPr userDrawn="1"/>
        </p:nvPicPr>
        <p:blipFill>
          <a:blip r:embed="rId13"/>
          <a:stretch>
            <a:fillRect/>
          </a:stretch>
        </p:blipFill>
        <p:spPr>
          <a:xfrm rot="20335130">
            <a:off x="11802497" y="1862532"/>
            <a:ext cx="109106" cy="105019"/>
          </a:xfrm>
          <a:prstGeom prst="rect">
            <a:avLst/>
          </a:prstGeom>
        </p:spPr>
      </p:pic>
      <p:pic>
        <p:nvPicPr>
          <p:cNvPr id="27" name="Picture 26"/>
          <p:cNvPicPr>
            <a:picLocks noChangeAspect="1"/>
          </p:cNvPicPr>
          <p:nvPr userDrawn="1"/>
        </p:nvPicPr>
        <p:blipFill>
          <a:blip r:embed="rId13"/>
          <a:stretch>
            <a:fillRect/>
          </a:stretch>
        </p:blipFill>
        <p:spPr>
          <a:xfrm rot="20335130">
            <a:off x="11605573" y="6270132"/>
            <a:ext cx="109106" cy="105019"/>
          </a:xfrm>
          <a:prstGeom prst="rect">
            <a:avLst/>
          </a:prstGeom>
        </p:spPr>
      </p:pic>
      <p:pic>
        <p:nvPicPr>
          <p:cNvPr id="28" name="Picture 27"/>
          <p:cNvPicPr>
            <a:picLocks noChangeAspect="1"/>
          </p:cNvPicPr>
          <p:nvPr userDrawn="1"/>
        </p:nvPicPr>
        <p:blipFill>
          <a:blip r:embed="rId13"/>
          <a:stretch>
            <a:fillRect/>
          </a:stretch>
        </p:blipFill>
        <p:spPr>
          <a:xfrm rot="20335130">
            <a:off x="11948473" y="6346332"/>
            <a:ext cx="109106" cy="105019"/>
          </a:xfrm>
          <a:prstGeom prst="rect">
            <a:avLst/>
          </a:prstGeom>
        </p:spPr>
      </p:pic>
      <p:pic>
        <p:nvPicPr>
          <p:cNvPr id="29" name="Picture 28"/>
          <p:cNvPicPr>
            <a:picLocks noChangeAspect="1"/>
          </p:cNvPicPr>
          <p:nvPr userDrawn="1"/>
        </p:nvPicPr>
        <p:blipFill>
          <a:blip r:embed="rId15"/>
          <a:stretch>
            <a:fillRect/>
          </a:stretch>
        </p:blipFill>
        <p:spPr>
          <a:xfrm>
            <a:off x="10078212" y="6220147"/>
            <a:ext cx="1275588" cy="488022"/>
          </a:xfrm>
          <a:prstGeom prst="rect">
            <a:avLst/>
          </a:prstGeom>
        </p:spPr>
      </p:pic>
      <p:pic>
        <p:nvPicPr>
          <p:cNvPr id="30" name="Picture 29"/>
          <p:cNvPicPr>
            <a:picLocks noChangeAspect="1"/>
          </p:cNvPicPr>
          <p:nvPr userDrawn="1"/>
        </p:nvPicPr>
        <p:blipFill>
          <a:blip r:embed="rId16"/>
          <a:stretch>
            <a:fillRect/>
          </a:stretch>
        </p:blipFill>
        <p:spPr>
          <a:xfrm>
            <a:off x="8930326" y="6230692"/>
            <a:ext cx="1033712" cy="477476"/>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CD7BA7E2-50EC-497C-8BBE-096473D52E8E"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46964"/>
            <a:ext cx="9144000" cy="2387600"/>
          </a:xfrm>
        </p:spPr>
        <p:txBody>
          <a:bodyPr>
            <a:normAutofit fontScale="90000"/>
          </a:bodyPr>
          <a:lstStyle/>
          <a:p>
            <a:r>
              <a:rPr lang="en-US" dirty="0">
                <a:solidFill>
                  <a:srgbClr val="22549C"/>
                </a:solidFill>
              </a:rPr>
              <a:t>The Recorded Home Oximetry (RHO) Program</a:t>
            </a:r>
            <a:br>
              <a:rPr lang="en-US" dirty="0">
                <a:solidFill>
                  <a:srgbClr val="22549C"/>
                </a:solidFill>
              </a:rPr>
            </a:br>
            <a:br>
              <a:rPr lang="en-US" dirty="0">
                <a:solidFill>
                  <a:srgbClr val="22549C"/>
                </a:solidFill>
              </a:rPr>
            </a:br>
            <a:r>
              <a:rPr lang="en-US" dirty="0">
                <a:solidFill>
                  <a:srgbClr val="22549C"/>
                </a:solidFill>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075177"/>
            <a:ext cx="9144000" cy="493973"/>
          </a:xfrm>
        </p:spPr>
        <p:txBody>
          <a:bodyPr/>
          <a:lstStyle/>
          <a:p>
            <a:r>
              <a:rPr lang="en-US" dirty="0"/>
              <a:t>October 7, 2021</a:t>
            </a:r>
          </a:p>
        </p:txBody>
      </p:sp>
      <p:pic>
        <p:nvPicPr>
          <p:cNvPr id="4" name="Picture 3">
            <a:extLst>
              <a:ext uri="{FF2B5EF4-FFF2-40B4-BE49-F238E27FC236}">
                <a16:creationId xmlns:a16="http://schemas.microsoft.com/office/drawing/2014/main" id="{C5432DAB-A120-4AA5-9D49-1284A618B86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4757" y="4168992"/>
            <a:ext cx="3722485" cy="1671757"/>
          </a:xfrm>
          <a:prstGeom prst="rect">
            <a:avLst/>
          </a:prstGeom>
          <a:noFill/>
          <a:ln>
            <a:noFill/>
          </a:ln>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822A2-E516-4399-9254-C1B6BD85D2AC}"/>
              </a:ext>
            </a:extLst>
          </p:cNvPr>
          <p:cNvSpPr/>
          <p:nvPr/>
        </p:nvSpPr>
        <p:spPr>
          <a:xfrm>
            <a:off x="11117766" y="6467708"/>
            <a:ext cx="312236" cy="379141"/>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78CBB4-A62B-416E-AAB2-190B73999083}"/>
              </a:ext>
            </a:extLst>
          </p:cNvPr>
          <p:cNvPicPr>
            <a:picLocks noChangeAspect="1"/>
          </p:cNvPicPr>
          <p:nvPr/>
        </p:nvPicPr>
        <p:blipFill>
          <a:blip r:embed="rId3"/>
          <a:stretch>
            <a:fillRect/>
          </a:stretch>
        </p:blipFill>
        <p:spPr>
          <a:xfrm>
            <a:off x="3586170" y="60213"/>
            <a:ext cx="8511877" cy="6711935"/>
          </a:xfrm>
          <a:prstGeom prst="rect">
            <a:avLst/>
          </a:prstGeom>
        </p:spPr>
      </p:pic>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065856" cy="2685024"/>
          </a:xfrm>
        </p:spPr>
        <p:txBody>
          <a:bodyPr>
            <a:normAutofit/>
          </a:bodyPr>
          <a:lstStyle/>
          <a:p>
            <a:r>
              <a:rPr lang="en-US" dirty="0"/>
              <a:t>RHO Implementation Trial Consort Diagram</a:t>
            </a:r>
          </a:p>
        </p:txBody>
      </p:sp>
    </p:spTree>
    <p:extLst>
      <p:ext uri="{BB962C8B-B14F-4D97-AF65-F5344CB8AC3E}">
        <p14:creationId xmlns:p14="http://schemas.microsoft.com/office/powerpoint/2010/main" val="162569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4B0C-A746-41BA-B68D-2F99813F9489}"/>
              </a:ext>
            </a:extLst>
          </p:cNvPr>
          <p:cNvSpPr>
            <a:spLocks noGrp="1"/>
          </p:cNvSpPr>
          <p:nvPr>
            <p:ph type="title"/>
          </p:nvPr>
        </p:nvSpPr>
        <p:spPr/>
        <p:txBody>
          <a:bodyPr/>
          <a:lstStyle/>
          <a:p>
            <a:r>
              <a:rPr lang="en-US" dirty="0" err="1"/>
              <a:t>REDCap</a:t>
            </a:r>
            <a:r>
              <a:rPr lang="en-US" dirty="0"/>
              <a:t> User Access Groups</a:t>
            </a:r>
          </a:p>
        </p:txBody>
      </p:sp>
      <p:sp>
        <p:nvSpPr>
          <p:cNvPr id="3" name="Content Placeholder 2">
            <a:extLst>
              <a:ext uri="{FF2B5EF4-FFF2-40B4-BE49-F238E27FC236}">
                <a16:creationId xmlns:a16="http://schemas.microsoft.com/office/drawing/2014/main" id="{7A836186-1C82-480D-91F2-5F6FCFD07602}"/>
              </a:ext>
            </a:extLst>
          </p:cNvPr>
          <p:cNvSpPr>
            <a:spLocks noGrp="1"/>
          </p:cNvSpPr>
          <p:nvPr>
            <p:ph sz="half" idx="1"/>
          </p:nvPr>
        </p:nvSpPr>
        <p:spPr>
          <a:xfrm>
            <a:off x="838200" y="1669511"/>
            <a:ext cx="10181492" cy="3825875"/>
          </a:xfrm>
        </p:spPr>
        <p:txBody>
          <a:bodyPr/>
          <a:lstStyle/>
          <a:p>
            <a:r>
              <a:rPr lang="en-US" dirty="0"/>
              <a:t>Everyone who will be responsible for data entry in </a:t>
            </a:r>
            <a:r>
              <a:rPr lang="en-US" dirty="0" err="1"/>
              <a:t>REDCap</a:t>
            </a:r>
            <a:r>
              <a:rPr lang="en-US" dirty="0"/>
              <a:t> needs to complete a </a:t>
            </a:r>
            <a:r>
              <a:rPr lang="en-US" dirty="0" err="1"/>
              <a:t>REDCap</a:t>
            </a:r>
            <a:r>
              <a:rPr lang="en-US" dirty="0"/>
              <a:t> user request </a:t>
            </a:r>
          </a:p>
          <a:p>
            <a:r>
              <a:rPr lang="en-US" dirty="0"/>
              <a:t>The instructions on how to request an account are available on our website </a:t>
            </a:r>
          </a:p>
        </p:txBody>
      </p:sp>
      <p:pic>
        <p:nvPicPr>
          <p:cNvPr id="6" name="Picture 5">
            <a:extLst>
              <a:ext uri="{FF2B5EF4-FFF2-40B4-BE49-F238E27FC236}">
                <a16:creationId xmlns:a16="http://schemas.microsoft.com/office/drawing/2014/main" id="{17CF45C9-D92C-4559-A82D-40D25903B18B}"/>
              </a:ext>
            </a:extLst>
          </p:cNvPr>
          <p:cNvPicPr>
            <a:picLocks noChangeAspect="1"/>
          </p:cNvPicPr>
          <p:nvPr/>
        </p:nvPicPr>
        <p:blipFill>
          <a:blip r:embed="rId3"/>
          <a:stretch>
            <a:fillRect/>
          </a:stretch>
        </p:blipFill>
        <p:spPr>
          <a:xfrm>
            <a:off x="2737793" y="3328641"/>
            <a:ext cx="7218144" cy="3369049"/>
          </a:xfrm>
          <a:prstGeom prst="rect">
            <a:avLst/>
          </a:prstGeom>
          <a:ln w="19050">
            <a:solidFill>
              <a:srgbClr val="002060"/>
            </a:solidFill>
          </a:ln>
        </p:spPr>
      </p:pic>
      <p:cxnSp>
        <p:nvCxnSpPr>
          <p:cNvPr id="8" name="Straight Arrow Connector 7">
            <a:extLst>
              <a:ext uri="{FF2B5EF4-FFF2-40B4-BE49-F238E27FC236}">
                <a16:creationId xmlns:a16="http://schemas.microsoft.com/office/drawing/2014/main" id="{A57DF3EC-DC8F-4496-AC1C-E1CB2BC1114F}"/>
              </a:ext>
            </a:extLst>
          </p:cNvPr>
          <p:cNvCxnSpPr/>
          <p:nvPr/>
        </p:nvCxnSpPr>
        <p:spPr>
          <a:xfrm>
            <a:off x="4059044" y="6367349"/>
            <a:ext cx="170613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2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6C9E-223C-4EB1-83D7-154CA64A6A7A}"/>
              </a:ext>
            </a:extLst>
          </p:cNvPr>
          <p:cNvSpPr>
            <a:spLocks noGrp="1"/>
          </p:cNvSpPr>
          <p:nvPr>
            <p:ph type="title"/>
          </p:nvPr>
        </p:nvSpPr>
        <p:spPr/>
        <p:txBody>
          <a:bodyPr anchor="ctr">
            <a:normAutofit/>
          </a:bodyPr>
          <a:lstStyle/>
          <a:p>
            <a:r>
              <a:rPr lang="en-US" dirty="0"/>
              <a:t>Screening and Eligibility</a:t>
            </a:r>
          </a:p>
        </p:txBody>
      </p:sp>
      <p:graphicFrame>
        <p:nvGraphicFramePr>
          <p:cNvPr id="5" name="Content Placeholder 2">
            <a:extLst>
              <a:ext uri="{FF2B5EF4-FFF2-40B4-BE49-F238E27FC236}">
                <a16:creationId xmlns:a16="http://schemas.microsoft.com/office/drawing/2014/main" id="{EA6D696E-849D-4096-B239-1313A851378F}"/>
              </a:ext>
            </a:extLst>
          </p:cNvPr>
          <p:cNvGraphicFramePr>
            <a:graphicFrameLocks noGrp="1"/>
          </p:cNvGraphicFramePr>
          <p:nvPr>
            <p:ph idx="1"/>
            <p:extLst>
              <p:ext uri="{D42A27DB-BD31-4B8C-83A1-F6EECF244321}">
                <p14:modId xmlns:p14="http://schemas.microsoft.com/office/powerpoint/2010/main" val="610525286"/>
              </p:ext>
            </p:extLst>
          </p:nvPr>
        </p:nvGraphicFramePr>
        <p:xfrm>
          <a:off x="838200" y="1491089"/>
          <a:ext cx="10515600" cy="2567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CE1A4FE6-0278-4C65-8C4A-738B6E548F89}"/>
              </a:ext>
            </a:extLst>
          </p:cNvPr>
          <p:cNvCxnSpPr>
            <a:cxnSpLocks/>
          </p:cNvCxnSpPr>
          <p:nvPr/>
        </p:nvCxnSpPr>
        <p:spPr>
          <a:xfrm>
            <a:off x="2988526" y="3914078"/>
            <a:ext cx="0" cy="1338146"/>
          </a:xfrm>
          <a:prstGeom prst="line">
            <a:avLst/>
          </a:prstGeom>
          <a:ln w="28575">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231EAB0-B2DC-458D-835C-73AD2E1C0288}"/>
              </a:ext>
            </a:extLst>
          </p:cNvPr>
          <p:cNvCxnSpPr/>
          <p:nvPr/>
        </p:nvCxnSpPr>
        <p:spPr>
          <a:xfrm>
            <a:off x="2977375" y="5252224"/>
            <a:ext cx="992458" cy="0"/>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64671898-E25C-49CB-B996-45203C71D2D2}"/>
              </a:ext>
            </a:extLst>
          </p:cNvPr>
          <p:cNvPicPr>
            <a:picLocks noChangeAspect="1"/>
          </p:cNvPicPr>
          <p:nvPr/>
        </p:nvPicPr>
        <p:blipFill>
          <a:blip r:embed="rId8"/>
          <a:stretch>
            <a:fillRect/>
          </a:stretch>
        </p:blipFill>
        <p:spPr>
          <a:xfrm>
            <a:off x="3980984" y="4181705"/>
            <a:ext cx="3837096" cy="2515170"/>
          </a:xfrm>
          <a:prstGeom prst="rect">
            <a:avLst/>
          </a:prstGeom>
          <a:ln w="19050">
            <a:noFill/>
          </a:ln>
        </p:spPr>
      </p:pic>
      <p:sp>
        <p:nvSpPr>
          <p:cNvPr id="15" name="Rectangle 14">
            <a:extLst>
              <a:ext uri="{FF2B5EF4-FFF2-40B4-BE49-F238E27FC236}">
                <a16:creationId xmlns:a16="http://schemas.microsoft.com/office/drawing/2014/main" id="{B1023DAE-7CD3-45C8-BCCB-05E811F96C3C}"/>
              </a:ext>
            </a:extLst>
          </p:cNvPr>
          <p:cNvSpPr/>
          <p:nvPr/>
        </p:nvSpPr>
        <p:spPr>
          <a:xfrm>
            <a:off x="4103649" y="5140712"/>
            <a:ext cx="1795346" cy="226199"/>
          </a:xfrm>
          <a:prstGeom prst="rect">
            <a:avLst/>
          </a:prstGeom>
          <a:noFill/>
          <a:ln w="1905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w="19050">
                <a:solidFill>
                  <a:srgbClr val="002060"/>
                </a:solidFill>
              </a:ln>
            </a:endParaRPr>
          </a:p>
        </p:txBody>
      </p:sp>
    </p:spTree>
    <p:extLst>
      <p:ext uri="{BB962C8B-B14F-4D97-AF65-F5344CB8AC3E}">
        <p14:creationId xmlns:p14="http://schemas.microsoft.com/office/powerpoint/2010/main" val="134473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DD91-0B76-4985-9764-7935A725F9E3}"/>
              </a:ext>
            </a:extLst>
          </p:cNvPr>
          <p:cNvSpPr>
            <a:spLocks noGrp="1"/>
          </p:cNvSpPr>
          <p:nvPr>
            <p:ph type="title"/>
          </p:nvPr>
        </p:nvSpPr>
        <p:spPr/>
        <p:txBody>
          <a:bodyPr/>
          <a:lstStyle/>
          <a:p>
            <a:r>
              <a:rPr lang="en-US" dirty="0"/>
              <a:t>Baseline Data </a:t>
            </a:r>
          </a:p>
        </p:txBody>
      </p:sp>
      <p:sp>
        <p:nvSpPr>
          <p:cNvPr id="3" name="Content Placeholder 2">
            <a:extLst>
              <a:ext uri="{FF2B5EF4-FFF2-40B4-BE49-F238E27FC236}">
                <a16:creationId xmlns:a16="http://schemas.microsoft.com/office/drawing/2014/main" id="{97E56F11-50BF-4F8D-92B7-457119F324BA}"/>
              </a:ext>
            </a:extLst>
          </p:cNvPr>
          <p:cNvSpPr>
            <a:spLocks noGrp="1"/>
          </p:cNvSpPr>
          <p:nvPr>
            <p:ph idx="1"/>
          </p:nvPr>
        </p:nvSpPr>
        <p:spPr>
          <a:xfrm>
            <a:off x="913356" y="1460811"/>
            <a:ext cx="4598096" cy="4237462"/>
          </a:xfrm>
        </p:spPr>
        <p:txBody>
          <a:bodyPr/>
          <a:lstStyle/>
          <a:p>
            <a:r>
              <a:rPr lang="en-US" dirty="0"/>
              <a:t>Please send us baseline data once your site has received IRB approval</a:t>
            </a:r>
          </a:p>
          <a:p>
            <a:r>
              <a:rPr lang="en-US" dirty="0"/>
              <a:t>Baseline data will be used in your site's monthly reports</a:t>
            </a:r>
          </a:p>
          <a:p>
            <a:r>
              <a:rPr lang="en-US" dirty="0"/>
              <a:t>Monthly reports will start 3-months after your first patient is enrolled</a:t>
            </a:r>
          </a:p>
        </p:txBody>
      </p:sp>
      <p:pic>
        <p:nvPicPr>
          <p:cNvPr id="7" name="Picture 6">
            <a:extLst>
              <a:ext uri="{FF2B5EF4-FFF2-40B4-BE49-F238E27FC236}">
                <a16:creationId xmlns:a16="http://schemas.microsoft.com/office/drawing/2014/main" id="{FBA726DC-A5C9-48BA-9DA0-A3003BB0D7E3}"/>
              </a:ext>
            </a:extLst>
          </p:cNvPr>
          <p:cNvPicPr>
            <a:picLocks noChangeAspect="1"/>
          </p:cNvPicPr>
          <p:nvPr/>
        </p:nvPicPr>
        <p:blipFill>
          <a:blip r:embed="rId3"/>
          <a:stretch>
            <a:fillRect/>
          </a:stretch>
        </p:blipFill>
        <p:spPr>
          <a:xfrm>
            <a:off x="6680550" y="1460811"/>
            <a:ext cx="3123998" cy="4061197"/>
          </a:xfrm>
          <a:prstGeom prst="rect">
            <a:avLst/>
          </a:prstGeom>
          <a:ln w="12700">
            <a:solidFill>
              <a:srgbClr val="002060"/>
            </a:solidFill>
          </a:ln>
        </p:spPr>
      </p:pic>
      <p:pic>
        <p:nvPicPr>
          <p:cNvPr id="1026" name="Picture 2">
            <a:extLst>
              <a:ext uri="{FF2B5EF4-FFF2-40B4-BE49-F238E27FC236}">
                <a16:creationId xmlns:a16="http://schemas.microsoft.com/office/drawing/2014/main" id="{A1C1C1AB-3819-4BCA-A049-64952FC14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122" y="4945928"/>
            <a:ext cx="362902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3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838200" y="191470"/>
            <a:ext cx="10515600" cy="1325563"/>
          </a:xfrm>
        </p:spPr>
        <p:txBody>
          <a:bodyPr anchor="ctr">
            <a:normAutofit/>
          </a:bodyPr>
          <a:lstStyle/>
          <a:p>
            <a:r>
              <a:rPr lang="en-US" dirty="0"/>
              <a:t>Implementation Related Problems</a:t>
            </a:r>
          </a:p>
        </p:txBody>
      </p:sp>
      <p:sp>
        <p:nvSpPr>
          <p:cNvPr id="9" name="Text Placeholder 3">
            <a:extLst>
              <a:ext uri="{FF2B5EF4-FFF2-40B4-BE49-F238E27FC236}">
                <a16:creationId xmlns:a16="http://schemas.microsoft.com/office/drawing/2014/main" id="{492886F2-CC58-47D8-9D94-7EA358596284}"/>
              </a:ext>
            </a:extLst>
          </p:cNvPr>
          <p:cNvSpPr>
            <a:spLocks noGrp="1"/>
          </p:cNvSpPr>
          <p:nvPr>
            <p:ph sz="half" idx="1"/>
          </p:nvPr>
        </p:nvSpPr>
        <p:spPr>
          <a:xfrm>
            <a:off x="838200" y="1825625"/>
            <a:ext cx="3410415" cy="3825875"/>
          </a:xfrm>
        </p:spPr>
        <p:txBody>
          <a:bodyPr>
            <a:normAutofit/>
          </a:bodyPr>
          <a:lstStyle/>
          <a:p>
            <a:pPr marL="285750" indent="-285750">
              <a:buFont typeface="Arial" panose="020B0604020202020204" pitchFamily="34" charset="0"/>
              <a:buChar char="•"/>
            </a:pPr>
            <a:r>
              <a:rPr lang="en-US" dirty="0"/>
              <a:t>The goal is to identify problems early and avoid the same problems at other sites</a:t>
            </a:r>
          </a:p>
        </p:txBody>
      </p:sp>
      <p:pic>
        <p:nvPicPr>
          <p:cNvPr id="3" name="Picture 2">
            <a:extLst>
              <a:ext uri="{FF2B5EF4-FFF2-40B4-BE49-F238E27FC236}">
                <a16:creationId xmlns:a16="http://schemas.microsoft.com/office/drawing/2014/main" id="{87F5F78B-0B28-497C-AC08-77864CD9FC89}"/>
              </a:ext>
            </a:extLst>
          </p:cNvPr>
          <p:cNvPicPr>
            <a:picLocks noChangeAspect="1"/>
          </p:cNvPicPr>
          <p:nvPr/>
        </p:nvPicPr>
        <p:blipFill rotWithShape="1">
          <a:blip r:embed="rId3"/>
          <a:srcRect l="1257" t="4160" r="1194"/>
          <a:stretch/>
        </p:blipFill>
        <p:spPr>
          <a:xfrm>
            <a:off x="4013354" y="1284557"/>
            <a:ext cx="7340446" cy="5560389"/>
          </a:xfrm>
          <a:prstGeom prst="rect">
            <a:avLst/>
          </a:prstGeom>
          <a:noFill/>
        </p:spPr>
      </p:pic>
    </p:spTree>
    <p:extLst>
      <p:ext uri="{BB962C8B-B14F-4D97-AF65-F5344CB8AC3E}">
        <p14:creationId xmlns:p14="http://schemas.microsoft.com/office/powerpoint/2010/main" val="417702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8DCFB5-0D96-4C5E-923F-A22AA33E9FE3}"/>
              </a:ext>
            </a:extLst>
          </p:cNvPr>
          <p:cNvPicPr>
            <a:picLocks noChangeAspect="1"/>
          </p:cNvPicPr>
          <p:nvPr/>
        </p:nvPicPr>
        <p:blipFill rotWithShape="1">
          <a:blip r:embed="rId3"/>
          <a:srcRect l="1257" t="4160" r="1194" b="56908"/>
          <a:stretch/>
        </p:blipFill>
        <p:spPr>
          <a:xfrm>
            <a:off x="1943875" y="438411"/>
            <a:ext cx="7340446" cy="2258743"/>
          </a:xfrm>
          <a:prstGeom prst="rect">
            <a:avLst/>
          </a:prstGeom>
          <a:noFill/>
        </p:spPr>
      </p:pic>
      <p:sp>
        <p:nvSpPr>
          <p:cNvPr id="6" name="Rectangle 5">
            <a:extLst>
              <a:ext uri="{FF2B5EF4-FFF2-40B4-BE49-F238E27FC236}">
                <a16:creationId xmlns:a16="http://schemas.microsoft.com/office/drawing/2014/main" id="{E4F06ABE-8797-4756-A723-C2A51041E7C9}"/>
              </a:ext>
            </a:extLst>
          </p:cNvPr>
          <p:cNvSpPr/>
          <p:nvPr/>
        </p:nvSpPr>
        <p:spPr>
          <a:xfrm>
            <a:off x="1508492" y="1805090"/>
            <a:ext cx="1436914" cy="15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BC8AF1-1DD7-4F3A-AAC2-860D0B3C990D}"/>
              </a:ext>
            </a:extLst>
          </p:cNvPr>
          <p:cNvSpPr/>
          <p:nvPr/>
        </p:nvSpPr>
        <p:spPr>
          <a:xfrm>
            <a:off x="2945406" y="2684628"/>
            <a:ext cx="1436914" cy="15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321614-B1FD-4851-A982-4D9073D8DEF9}"/>
              </a:ext>
            </a:extLst>
          </p:cNvPr>
          <p:cNvSpPr/>
          <p:nvPr/>
        </p:nvSpPr>
        <p:spPr>
          <a:xfrm>
            <a:off x="4950465" y="2666350"/>
            <a:ext cx="1436914" cy="15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A9BC86-5AAA-4A5D-B107-BE1F37CA3D95}"/>
              </a:ext>
            </a:extLst>
          </p:cNvPr>
          <p:cNvSpPr/>
          <p:nvPr/>
        </p:nvSpPr>
        <p:spPr>
          <a:xfrm>
            <a:off x="6740495" y="2666349"/>
            <a:ext cx="1436914" cy="15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FBE4046-67AD-4B88-A333-A8069D3EC6E5}"/>
              </a:ext>
            </a:extLst>
          </p:cNvPr>
          <p:cNvSpPr/>
          <p:nvPr/>
        </p:nvSpPr>
        <p:spPr>
          <a:xfrm>
            <a:off x="8085478" y="1805090"/>
            <a:ext cx="1436914" cy="151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DA1470A-3A32-4834-A677-ACE0EFBA67AA}"/>
              </a:ext>
            </a:extLst>
          </p:cNvPr>
          <p:cNvSpPr txBox="1"/>
          <p:nvPr/>
        </p:nvSpPr>
        <p:spPr>
          <a:xfrm>
            <a:off x="8392438" y="1933510"/>
            <a:ext cx="216178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575778"/>
                </a:solidFill>
              </a:rPr>
              <a:t>Homecare company reset the device to factory setting which wiped its configuration to our SafetyNet</a:t>
            </a:r>
          </a:p>
        </p:txBody>
      </p:sp>
      <p:sp>
        <p:nvSpPr>
          <p:cNvPr id="12" name="TextBox 11">
            <a:extLst>
              <a:ext uri="{FF2B5EF4-FFF2-40B4-BE49-F238E27FC236}">
                <a16:creationId xmlns:a16="http://schemas.microsoft.com/office/drawing/2014/main" id="{E44B08BC-FF27-4221-A292-8415B4CC17F8}"/>
              </a:ext>
            </a:extLst>
          </p:cNvPr>
          <p:cNvSpPr txBox="1"/>
          <p:nvPr/>
        </p:nvSpPr>
        <p:spPr>
          <a:xfrm>
            <a:off x="7007488" y="2876677"/>
            <a:ext cx="181083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447D8D"/>
                </a:solidFill>
              </a:rPr>
              <a:t>DCC was not informed about patient discharged on HOT</a:t>
            </a:r>
          </a:p>
          <a:p>
            <a:pPr marL="285750" indent="-285750">
              <a:buFont typeface="Arial" panose="020B0604020202020204" pitchFamily="34" charset="0"/>
              <a:buChar char="•"/>
            </a:pPr>
            <a:endParaRPr lang="en-US" sz="1600" dirty="0">
              <a:solidFill>
                <a:srgbClr val="447D8D"/>
              </a:solidFill>
            </a:endParaRPr>
          </a:p>
          <a:p>
            <a:pPr marL="285750" indent="-285750">
              <a:buFont typeface="Arial" panose="020B0604020202020204" pitchFamily="34" charset="0"/>
              <a:buChar char="•"/>
            </a:pPr>
            <a:r>
              <a:rPr lang="en-US" sz="1600" dirty="0">
                <a:solidFill>
                  <a:srgbClr val="447D8D"/>
                </a:solidFill>
              </a:rPr>
              <a:t>Wrong Oximeter Serial# provided</a:t>
            </a:r>
          </a:p>
        </p:txBody>
      </p:sp>
      <p:sp>
        <p:nvSpPr>
          <p:cNvPr id="13" name="TextBox 12">
            <a:extLst>
              <a:ext uri="{FF2B5EF4-FFF2-40B4-BE49-F238E27FC236}">
                <a16:creationId xmlns:a16="http://schemas.microsoft.com/office/drawing/2014/main" id="{D36BF388-7C9E-4CE9-A65B-C333C1A3D384}"/>
              </a:ext>
            </a:extLst>
          </p:cNvPr>
          <p:cNvSpPr txBox="1"/>
          <p:nvPr/>
        </p:nvSpPr>
        <p:spPr>
          <a:xfrm>
            <a:off x="5029569" y="2944340"/>
            <a:ext cx="197791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3A58A4"/>
                </a:solidFill>
              </a:rPr>
              <a:t>The patient received the device from a homecare company that doesn’t participate with the RHO program</a:t>
            </a:r>
          </a:p>
          <a:p>
            <a:pPr marL="285750" indent="-285750">
              <a:buFont typeface="Arial" panose="020B0604020202020204" pitchFamily="34" charset="0"/>
              <a:buChar char="•"/>
            </a:pPr>
            <a:endParaRPr lang="en-US" sz="1600" dirty="0">
              <a:solidFill>
                <a:srgbClr val="3A58A4"/>
              </a:solidFill>
            </a:endParaRPr>
          </a:p>
          <a:p>
            <a:pPr marL="285750" indent="-285750">
              <a:buFont typeface="Arial" panose="020B0604020202020204" pitchFamily="34" charset="0"/>
              <a:buChar char="•"/>
            </a:pPr>
            <a:r>
              <a:rPr lang="en-US" sz="1600" dirty="0">
                <a:solidFill>
                  <a:srgbClr val="3A58A4"/>
                </a:solidFill>
              </a:rPr>
              <a:t>The home care company didn’t train their staff on the RHO program</a:t>
            </a:r>
          </a:p>
          <a:p>
            <a:endParaRPr lang="en-US" sz="1600" dirty="0">
              <a:solidFill>
                <a:srgbClr val="3A58A4"/>
              </a:solidFill>
            </a:endParaRPr>
          </a:p>
        </p:txBody>
      </p:sp>
      <p:sp>
        <p:nvSpPr>
          <p:cNvPr id="14" name="TextBox 13">
            <a:extLst>
              <a:ext uri="{FF2B5EF4-FFF2-40B4-BE49-F238E27FC236}">
                <a16:creationId xmlns:a16="http://schemas.microsoft.com/office/drawing/2014/main" id="{DD110BF9-105F-47DD-8D7E-99A07D2DD0A7}"/>
              </a:ext>
            </a:extLst>
          </p:cNvPr>
          <p:cNvSpPr txBox="1"/>
          <p:nvPr/>
        </p:nvSpPr>
        <p:spPr>
          <a:xfrm>
            <a:off x="3185383" y="2791862"/>
            <a:ext cx="156094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5F5775"/>
                </a:solidFill>
              </a:rPr>
              <a:t>The probes stopped working</a:t>
            </a:r>
          </a:p>
          <a:p>
            <a:pPr marL="285750" indent="-285750">
              <a:buFont typeface="Arial" panose="020B0604020202020204" pitchFamily="34" charset="0"/>
              <a:buChar char="•"/>
            </a:pPr>
            <a:endParaRPr lang="en-US" sz="1600" dirty="0">
              <a:solidFill>
                <a:srgbClr val="5F5775"/>
              </a:solidFill>
            </a:endParaRPr>
          </a:p>
          <a:p>
            <a:pPr marL="285750" indent="-285750">
              <a:buFont typeface="Arial" panose="020B0604020202020204" pitchFamily="34" charset="0"/>
              <a:buChar char="•"/>
            </a:pPr>
            <a:r>
              <a:rPr lang="en-US" sz="1600" dirty="0">
                <a:solidFill>
                  <a:srgbClr val="5F5775"/>
                </a:solidFill>
              </a:rPr>
              <a:t>Defective cord</a:t>
            </a:r>
          </a:p>
        </p:txBody>
      </p:sp>
      <p:sp>
        <p:nvSpPr>
          <p:cNvPr id="15" name="TextBox 14">
            <a:extLst>
              <a:ext uri="{FF2B5EF4-FFF2-40B4-BE49-F238E27FC236}">
                <a16:creationId xmlns:a16="http://schemas.microsoft.com/office/drawing/2014/main" id="{B9557FF4-F18E-4B82-BC10-9ADA50B01689}"/>
              </a:ext>
            </a:extLst>
          </p:cNvPr>
          <p:cNvSpPr txBox="1"/>
          <p:nvPr/>
        </p:nvSpPr>
        <p:spPr>
          <a:xfrm>
            <a:off x="1703669" y="1910882"/>
            <a:ext cx="161632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404A5C"/>
                </a:solidFill>
              </a:rPr>
              <a:t>The family didn't have Wi-Fi</a:t>
            </a:r>
          </a:p>
        </p:txBody>
      </p:sp>
    </p:spTree>
    <p:extLst>
      <p:ext uri="{BB962C8B-B14F-4D97-AF65-F5344CB8AC3E}">
        <p14:creationId xmlns:p14="http://schemas.microsoft.com/office/powerpoint/2010/main" val="305136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F608-8FE8-4CA2-A238-FBC8CA3E8FA7}"/>
              </a:ext>
            </a:extLst>
          </p:cNvPr>
          <p:cNvSpPr>
            <a:spLocks noGrp="1"/>
          </p:cNvSpPr>
          <p:nvPr>
            <p:ph type="title"/>
          </p:nvPr>
        </p:nvSpPr>
        <p:spPr/>
        <p:txBody>
          <a:bodyPr/>
          <a:lstStyle/>
          <a:p>
            <a:r>
              <a:rPr lang="en-US" dirty="0"/>
              <a:t>Site Communication</a:t>
            </a:r>
          </a:p>
        </p:txBody>
      </p:sp>
      <p:sp>
        <p:nvSpPr>
          <p:cNvPr id="5" name="Content Placeholder 4">
            <a:extLst>
              <a:ext uri="{FF2B5EF4-FFF2-40B4-BE49-F238E27FC236}">
                <a16:creationId xmlns:a16="http://schemas.microsoft.com/office/drawing/2014/main" id="{AD297132-84EF-4D84-A90D-3235DBD5DAF2}"/>
              </a:ext>
            </a:extLst>
          </p:cNvPr>
          <p:cNvSpPr>
            <a:spLocks noGrp="1"/>
          </p:cNvSpPr>
          <p:nvPr>
            <p:ph idx="1"/>
          </p:nvPr>
        </p:nvSpPr>
        <p:spPr>
          <a:xfrm>
            <a:off x="545432" y="1447800"/>
            <a:ext cx="3797968" cy="4524375"/>
          </a:xfrm>
        </p:spPr>
        <p:txBody>
          <a:bodyPr>
            <a:normAutofit/>
          </a:bodyPr>
          <a:lstStyle/>
          <a:p>
            <a:pPr lvl="1"/>
            <a:r>
              <a:rPr lang="en-US" sz="2800" dirty="0"/>
              <a:t>Once the oximeter is delivered, assign RHO ID and notify the data coordinating center </a:t>
            </a:r>
            <a:r>
              <a:rPr lang="en-US" sz="2800" b="1" i="1" u="sng" dirty="0">
                <a:solidFill>
                  <a:schemeClr val="accent5"/>
                </a:solidFill>
              </a:rPr>
              <a:t>prior</a:t>
            </a:r>
            <a:r>
              <a:rPr lang="en-US" sz="2800" b="1" dirty="0">
                <a:solidFill>
                  <a:schemeClr val="accent5"/>
                </a:solidFill>
              </a:rPr>
              <a:t> to NICU discharge </a:t>
            </a:r>
          </a:p>
          <a:p>
            <a:pPr lvl="1"/>
            <a:r>
              <a:rPr lang="en-US" sz="2800" b="1" dirty="0"/>
              <a:t>Point Personnel: 	</a:t>
            </a:r>
            <a:r>
              <a:rPr lang="en-US" sz="2800" dirty="0"/>
              <a:t>Heather White &amp; 	Maria Matoshi</a:t>
            </a:r>
          </a:p>
        </p:txBody>
      </p:sp>
      <p:sp>
        <p:nvSpPr>
          <p:cNvPr id="6" name="Content Placeholder 2">
            <a:extLst>
              <a:ext uri="{FF2B5EF4-FFF2-40B4-BE49-F238E27FC236}">
                <a16:creationId xmlns:a16="http://schemas.microsoft.com/office/drawing/2014/main" id="{07845B8E-ECDD-445C-9ACC-A023911DC9CF}"/>
              </a:ext>
            </a:extLst>
          </p:cNvPr>
          <p:cNvSpPr txBox="1">
            <a:spLocks/>
          </p:cNvSpPr>
          <p:nvPr/>
        </p:nvSpPr>
        <p:spPr>
          <a:xfrm>
            <a:off x="4572000" y="1462088"/>
            <a:ext cx="6553200" cy="4524375"/>
          </a:xfrm>
          <a:prstGeom prst="rect">
            <a:avLst/>
          </a:prstGeom>
          <a:ln>
            <a:solidFill>
              <a:schemeClr val="accent5">
                <a:lumMod val="50000"/>
              </a:schemeClr>
            </a:solidFill>
          </a:ln>
        </p:spPr>
        <p:txBody>
          <a:bodyPr vert="horz" lIns="91440" tIns="45720" rIns="91440" bIns="45720" rtlCol="0">
            <a:normAutofit/>
          </a:bodyPr>
          <a:lstStyle>
            <a:lvl1pPr marL="228600" indent="-182880" algn="l" defTabSz="914400" rtl="0" eaLnBrk="1" latinLnBrk="0" hangingPunct="1">
              <a:lnSpc>
                <a:spcPct val="90000"/>
              </a:lnSpc>
              <a:spcBef>
                <a:spcPts val="1400"/>
              </a:spcBef>
              <a:buClrTx/>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Tx/>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Tx/>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Tx/>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Tx/>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Hello [insert name of DCC contact],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We have an upcoming home oxygen discharge that will be followed by [</a:t>
            </a:r>
            <a:r>
              <a:rPr kumimoji="0" lang="en-US" sz="2200" b="1" i="0" u="none" strike="noStrike" kern="1200" cap="none" spc="0" normalizeH="0" baseline="0" noProof="0" dirty="0">
                <a:ln>
                  <a:noFill/>
                </a:ln>
                <a:effectLst/>
                <a:uLnTx/>
                <a:uFillTx/>
                <a:latin typeface="Calibri" panose="020F0502020204030204"/>
                <a:ea typeface="+mn-ea"/>
                <a:cs typeface="+mn-cs"/>
              </a:rPr>
              <a:t>name of pulmonologist or site name</a:t>
            </a:r>
            <a:r>
              <a:rPr kumimoji="0" lang="en-US" sz="2200" b="0" i="0" u="none" strike="noStrike" kern="1200" cap="none" spc="0" normalizeH="0" baseline="0" noProof="0" dirty="0">
                <a:ln>
                  <a:noFill/>
                </a:ln>
                <a:effectLst/>
                <a:uLnTx/>
                <a:uFillTx/>
                <a:latin typeface="Calibri" panose="020F0502020204030204"/>
                <a:ea typeface="+mn-ea"/>
                <a:cs typeface="+mn-cs"/>
              </a:rPr>
              <a:t>] on [</a:t>
            </a:r>
            <a:r>
              <a:rPr kumimoji="0" lang="en-US" sz="2200" b="1" i="0" u="none" strike="noStrike" kern="1200" cap="none" spc="0" normalizeH="0" baseline="0" noProof="0" dirty="0">
                <a:ln>
                  <a:noFill/>
                </a:ln>
                <a:effectLst/>
                <a:uLnTx/>
                <a:uFillTx/>
                <a:latin typeface="Calibri" panose="020F0502020204030204"/>
                <a:ea typeface="+mn-ea"/>
                <a:cs typeface="+mn-cs"/>
              </a:rPr>
              <a:t>anticipated discharge date</a:t>
            </a:r>
            <a:r>
              <a:rPr kumimoji="0" lang="en-US" sz="2200" b="0" i="0" u="none" strike="noStrike" kern="1200" cap="none" spc="0" normalizeH="0" baseline="0" noProof="0" dirty="0">
                <a:ln>
                  <a:noFill/>
                </a:ln>
                <a:effectLst/>
                <a:uLnTx/>
                <a:uFillTx/>
                <a:latin typeface="Calibri" panose="020F0502020204030204"/>
                <a:ea typeface="+mn-ea"/>
                <a:cs typeface="+mn-cs"/>
              </a:rPr>
              <a:t>]. Their ID number is [</a:t>
            </a:r>
            <a:r>
              <a:rPr kumimoji="0" lang="en-US" sz="2200" b="1" i="0" u="none" strike="noStrike" kern="1200" cap="none" spc="0" normalizeH="0" baseline="0" noProof="0" dirty="0">
                <a:ln>
                  <a:noFill/>
                </a:ln>
                <a:effectLst/>
                <a:uLnTx/>
                <a:uFillTx/>
                <a:latin typeface="Calibri" panose="020F0502020204030204"/>
                <a:ea typeface="+mn-ea"/>
                <a:cs typeface="+mn-cs"/>
              </a:rPr>
              <a:t>ID number</a:t>
            </a:r>
            <a:r>
              <a:rPr kumimoji="0" lang="en-US" sz="2200" b="0" i="0" u="none" strike="noStrike" kern="1200" cap="none" spc="0" normalizeH="0" baseline="0" noProof="0" dirty="0">
                <a:ln>
                  <a:noFill/>
                </a:ln>
                <a:effectLst/>
                <a:uLnTx/>
                <a:uFillTx/>
                <a:latin typeface="Calibri" panose="020F0502020204030204"/>
                <a:ea typeface="+mn-ea"/>
                <a:cs typeface="+mn-cs"/>
              </a:rPr>
              <a:t>] and their oximeter serial number is [</a:t>
            </a:r>
            <a:r>
              <a:rPr kumimoji="0" lang="en-US" sz="2200" b="1" i="0" u="none" strike="noStrike" kern="1200" cap="none" spc="0" normalizeH="0" baseline="0" noProof="0" dirty="0">
                <a:ln>
                  <a:noFill/>
                </a:ln>
                <a:effectLst/>
                <a:uLnTx/>
                <a:uFillTx/>
                <a:latin typeface="Calibri" panose="020F0502020204030204"/>
                <a:ea typeface="+mn-ea"/>
                <a:cs typeface="+mn-cs"/>
              </a:rPr>
              <a:t>oximeter serial number</a:t>
            </a:r>
            <a:r>
              <a:rPr kumimoji="0" lang="en-US" sz="2200" b="0" i="0" u="none" strike="noStrike" kern="1200" cap="none" spc="0" normalizeH="0" baseline="0" noProof="0" dirty="0">
                <a:ln>
                  <a:noFill/>
                </a:ln>
                <a:effectLst/>
                <a:uLnTx/>
                <a:uFillTx/>
                <a:latin typeface="Calibri" panose="020F0502020204030204"/>
                <a:ea typeface="+mn-ea"/>
                <a:cs typeface="+mn-cs"/>
              </a:rPr>
              <a: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Parents [</a:t>
            </a:r>
            <a:r>
              <a:rPr kumimoji="0" lang="en-US" sz="2200" b="1" i="0" u="none" strike="noStrike" kern="1200" cap="none" spc="0" normalizeH="0" baseline="0" noProof="0" dirty="0">
                <a:ln>
                  <a:noFill/>
                </a:ln>
                <a:effectLst/>
                <a:uLnTx/>
                <a:uFillTx/>
                <a:latin typeface="Calibri" panose="020F0502020204030204"/>
                <a:ea typeface="+mn-ea"/>
                <a:cs typeface="+mn-cs"/>
              </a:rPr>
              <a:t>did/did not</a:t>
            </a:r>
            <a:r>
              <a:rPr kumimoji="0" lang="en-US" sz="2200" b="0" i="0" u="none" strike="noStrike" kern="1200" cap="none" spc="0" normalizeH="0" baseline="0" noProof="0" dirty="0">
                <a:ln>
                  <a:noFill/>
                </a:ln>
                <a:effectLst/>
                <a:uLnTx/>
                <a:uFillTx/>
                <a:latin typeface="Calibri" panose="020F0502020204030204"/>
                <a:ea typeface="+mn-ea"/>
                <a:cs typeface="+mn-cs"/>
              </a:rPr>
              <a:t>] opt out of their child’s data being collected as part of the RHO implementation project. This patient [</a:t>
            </a:r>
            <a:r>
              <a:rPr kumimoji="0" lang="en-US" sz="2200" b="1" i="0" u="none" strike="noStrike" kern="1200" cap="none" spc="0" normalizeH="0" baseline="0" noProof="0" dirty="0">
                <a:ln>
                  <a:noFill/>
                </a:ln>
                <a:effectLst/>
                <a:uLnTx/>
                <a:uFillTx/>
                <a:latin typeface="Calibri" panose="020F0502020204030204"/>
                <a:ea typeface="+mn-ea"/>
                <a:cs typeface="+mn-cs"/>
              </a:rPr>
              <a:t>is/is not</a:t>
            </a:r>
            <a:r>
              <a:rPr kumimoji="0" lang="en-US" sz="2200" b="0" i="0" u="none" strike="noStrike" kern="1200" cap="none" spc="0" normalizeH="0" baseline="0" noProof="0" dirty="0">
                <a:ln>
                  <a:noFill/>
                </a:ln>
                <a:effectLst/>
                <a:uLnTx/>
                <a:uFillTx/>
                <a:latin typeface="Calibri" panose="020F0502020204030204"/>
                <a:ea typeface="+mn-ea"/>
                <a:cs typeface="+mn-cs"/>
              </a:rPr>
              <a:t>] diagnosed with PPHN.</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Best,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[insert name here]</a:t>
            </a:r>
          </a:p>
          <a:p>
            <a:pPr marL="0" marR="0" lvl="0" indent="0" algn="l" defTabSz="914400" rtl="0" eaLnBrk="1" fontAlgn="auto" latinLnBrk="0" hangingPunct="1">
              <a:lnSpc>
                <a:spcPct val="90000"/>
              </a:lnSpc>
              <a:spcBef>
                <a:spcPts val="0"/>
              </a:spcBef>
              <a:spcAft>
                <a:spcPts val="0"/>
              </a:spcAft>
              <a:buClrTx/>
              <a:buSzPct val="80000"/>
              <a:buFont typeface="Corbel"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14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D491-C5DC-495C-B11B-75C99889EC7B}"/>
              </a:ext>
            </a:extLst>
          </p:cNvPr>
          <p:cNvSpPr>
            <a:spLocks noGrp="1"/>
          </p:cNvSpPr>
          <p:nvPr>
            <p:ph type="title"/>
          </p:nvPr>
        </p:nvSpPr>
        <p:spPr/>
        <p:txBody>
          <a:bodyPr/>
          <a:lstStyle/>
          <a:p>
            <a:r>
              <a:rPr lang="en-US" dirty="0"/>
              <a:t>Parent Advisory Board Meeting</a:t>
            </a:r>
          </a:p>
        </p:txBody>
      </p:sp>
      <p:sp>
        <p:nvSpPr>
          <p:cNvPr id="3" name="Content Placeholder 2">
            <a:extLst>
              <a:ext uri="{FF2B5EF4-FFF2-40B4-BE49-F238E27FC236}">
                <a16:creationId xmlns:a16="http://schemas.microsoft.com/office/drawing/2014/main" id="{18E97F96-0D3F-4386-912A-9F60360B06C4}"/>
              </a:ext>
            </a:extLst>
          </p:cNvPr>
          <p:cNvSpPr>
            <a:spLocks noGrp="1"/>
          </p:cNvSpPr>
          <p:nvPr>
            <p:ph idx="1"/>
          </p:nvPr>
        </p:nvSpPr>
        <p:spPr>
          <a:xfrm>
            <a:off x="838200" y="1825625"/>
            <a:ext cx="5791200" cy="3724275"/>
          </a:xfrm>
        </p:spPr>
        <p:txBody>
          <a:bodyPr>
            <a:normAutofit lnSpcReduction="10000"/>
          </a:bodyPr>
          <a:lstStyle/>
          <a:p>
            <a:r>
              <a:rPr lang="en-US" sz="2400" dirty="0"/>
              <a:t>Bi-annual Parent Advisory Board meeting was held on 9/27/2021</a:t>
            </a: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Agenda Items: </a:t>
            </a:r>
          </a:p>
          <a:p>
            <a:pPr lvl="2">
              <a:spcBef>
                <a:spcPts val="0"/>
              </a:spcBef>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RHO Implementation </a:t>
            </a:r>
            <a:r>
              <a:rPr lang="en-US" sz="2400" dirty="0">
                <a:effectLst/>
                <a:latin typeface="Calibri" panose="020F0502020204030204" pitchFamily="34" charset="0"/>
                <a:ea typeface="Times New Roman" panose="02020603050405020304" pitchFamily="18" charset="0"/>
              </a:rPr>
              <a:t>progress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lvl="2">
              <a:spcBef>
                <a:spcPts val="0"/>
              </a:spcBef>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Family Expectations of Weaning</a:t>
            </a:r>
          </a:p>
          <a:p>
            <a:pPr lvl="2">
              <a:spcBef>
                <a:spcPts val="0"/>
              </a:spcBef>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Family Communication </a:t>
            </a:r>
          </a:p>
          <a:p>
            <a:pPr lvl="2">
              <a:spcBef>
                <a:spcPts val="0"/>
              </a:spcBef>
              <a:buFontTx/>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Disseminating the RHO Program</a:t>
            </a:r>
          </a:p>
          <a:p>
            <a:pPr>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PAB Suggestions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Informational Brochure (including data and numbers)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Invitation to Virtual Music Classes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Facebook support group</a:t>
            </a:r>
          </a:p>
          <a:p>
            <a:pPr lvl="1">
              <a:spcBef>
                <a:spcPts val="0"/>
              </a:spcBef>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0B9561F-A1C0-48FA-8179-E207D561A412}"/>
              </a:ext>
            </a:extLst>
          </p:cNvPr>
          <p:cNvPicPr>
            <a:picLocks noChangeAspect="1"/>
          </p:cNvPicPr>
          <p:nvPr/>
        </p:nvPicPr>
        <p:blipFill>
          <a:blip r:embed="rId2"/>
          <a:stretch>
            <a:fillRect/>
          </a:stretch>
        </p:blipFill>
        <p:spPr>
          <a:xfrm>
            <a:off x="7153836" y="1825625"/>
            <a:ext cx="4801450" cy="3724275"/>
          </a:xfrm>
          <a:prstGeom prst="rect">
            <a:avLst/>
          </a:prstGeom>
        </p:spPr>
      </p:pic>
      <p:sp>
        <p:nvSpPr>
          <p:cNvPr id="6" name="TextBox 5">
            <a:extLst>
              <a:ext uri="{FF2B5EF4-FFF2-40B4-BE49-F238E27FC236}">
                <a16:creationId xmlns:a16="http://schemas.microsoft.com/office/drawing/2014/main" id="{5E631A54-D167-4518-8EDD-4E7134F35C00}"/>
              </a:ext>
            </a:extLst>
          </p:cNvPr>
          <p:cNvSpPr txBox="1"/>
          <p:nvPr/>
        </p:nvSpPr>
        <p:spPr>
          <a:xfrm>
            <a:off x="7608089" y="1506022"/>
            <a:ext cx="3892943" cy="369332"/>
          </a:xfrm>
          <a:prstGeom prst="rect">
            <a:avLst/>
          </a:prstGeom>
          <a:noFill/>
        </p:spPr>
        <p:txBody>
          <a:bodyPr wrap="square">
            <a:spAutoFit/>
          </a:bodyPr>
          <a:lstStyle/>
          <a:p>
            <a:r>
              <a:rPr lang="en-US" sz="1800" b="1" dirty="0">
                <a:solidFill>
                  <a:srgbClr val="230871"/>
                </a:solidFill>
              </a:rPr>
              <a:t>New parent brochure coming soon!</a:t>
            </a:r>
          </a:p>
        </p:txBody>
      </p:sp>
    </p:spTree>
    <p:extLst>
      <p:ext uri="{BB962C8B-B14F-4D97-AF65-F5344CB8AC3E}">
        <p14:creationId xmlns:p14="http://schemas.microsoft.com/office/powerpoint/2010/main" val="307451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981-59FA-4B80-9486-A964A34AA3A3}"/>
              </a:ext>
            </a:extLst>
          </p:cNvPr>
          <p:cNvSpPr>
            <a:spLocks noGrp="1"/>
          </p:cNvSpPr>
          <p:nvPr>
            <p:ph type="title"/>
          </p:nvPr>
        </p:nvSpPr>
        <p:spPr/>
        <p:txBody>
          <a:bodyPr>
            <a:normAutofit/>
          </a:bodyPr>
          <a:lstStyle/>
          <a:p>
            <a:r>
              <a:rPr lang="en-US" sz="4000" dirty="0"/>
              <a:t>Weaning Trajectory and Rate of Change in Weaning HOT by Initial Starting Flow Rate</a:t>
            </a:r>
          </a:p>
        </p:txBody>
      </p:sp>
      <p:graphicFrame>
        <p:nvGraphicFramePr>
          <p:cNvPr id="5" name="Content Placeholder 5">
            <a:extLst>
              <a:ext uri="{FF2B5EF4-FFF2-40B4-BE49-F238E27FC236}">
                <a16:creationId xmlns:a16="http://schemas.microsoft.com/office/drawing/2014/main" id="{DE49291D-C3C0-4059-9AC6-D3FC0A83756A}"/>
              </a:ext>
            </a:extLst>
          </p:cNvPr>
          <p:cNvGraphicFramePr>
            <a:graphicFrameLocks/>
          </p:cNvGraphicFramePr>
          <p:nvPr>
            <p:extLst>
              <p:ext uri="{D42A27DB-BD31-4B8C-83A1-F6EECF244321}">
                <p14:modId xmlns:p14="http://schemas.microsoft.com/office/powerpoint/2010/main" val="1461832552"/>
              </p:ext>
            </p:extLst>
          </p:nvPr>
        </p:nvGraphicFramePr>
        <p:xfrm>
          <a:off x="0" y="1976722"/>
          <a:ext cx="5888024" cy="3658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a:extLst>
              <a:ext uri="{FF2B5EF4-FFF2-40B4-BE49-F238E27FC236}">
                <a16:creationId xmlns:a16="http://schemas.microsoft.com/office/drawing/2014/main" id="{E5ABE37C-DAED-454C-9343-5AB61AEBC7FD}"/>
              </a:ext>
            </a:extLst>
          </p:cNvPr>
          <p:cNvGraphicFramePr>
            <a:graphicFrameLocks/>
          </p:cNvGraphicFramePr>
          <p:nvPr>
            <p:extLst>
              <p:ext uri="{D42A27DB-BD31-4B8C-83A1-F6EECF244321}">
                <p14:modId xmlns:p14="http://schemas.microsoft.com/office/powerpoint/2010/main" val="1275974382"/>
              </p:ext>
            </p:extLst>
          </p:nvPr>
        </p:nvGraphicFramePr>
        <p:xfrm>
          <a:off x="5888024" y="1976721"/>
          <a:ext cx="6303976" cy="36583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25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122B1F-9956-474F-80A0-3E034483A71C}"/>
              </a:ext>
            </a:extLst>
          </p:cNvPr>
          <p:cNvGraphicFramePr>
            <a:graphicFrameLocks noGrp="1"/>
          </p:cNvGraphicFramePr>
          <p:nvPr>
            <p:extLst>
              <p:ext uri="{D42A27DB-BD31-4B8C-83A1-F6EECF244321}">
                <p14:modId xmlns:p14="http://schemas.microsoft.com/office/powerpoint/2010/main" val="2103659948"/>
              </p:ext>
            </p:extLst>
          </p:nvPr>
        </p:nvGraphicFramePr>
        <p:xfrm>
          <a:off x="308919" y="172995"/>
          <a:ext cx="11467072" cy="6524371"/>
        </p:xfrm>
        <a:graphic>
          <a:graphicData uri="http://schemas.openxmlformats.org/drawingml/2006/table">
            <a:tbl>
              <a:tblPr firstRow="1" firstCol="1" bandRow="1"/>
              <a:tblGrid>
                <a:gridCol w="1762167">
                  <a:extLst>
                    <a:ext uri="{9D8B030D-6E8A-4147-A177-3AD203B41FA5}">
                      <a16:colId xmlns:a16="http://schemas.microsoft.com/office/drawing/2014/main" val="4288168958"/>
                    </a:ext>
                  </a:extLst>
                </a:gridCol>
                <a:gridCol w="2465491">
                  <a:extLst>
                    <a:ext uri="{9D8B030D-6E8A-4147-A177-3AD203B41FA5}">
                      <a16:colId xmlns:a16="http://schemas.microsoft.com/office/drawing/2014/main" val="299022350"/>
                    </a:ext>
                  </a:extLst>
                </a:gridCol>
                <a:gridCol w="480690">
                  <a:extLst>
                    <a:ext uri="{9D8B030D-6E8A-4147-A177-3AD203B41FA5}">
                      <a16:colId xmlns:a16="http://schemas.microsoft.com/office/drawing/2014/main" val="3921948969"/>
                    </a:ext>
                  </a:extLst>
                </a:gridCol>
                <a:gridCol w="480690">
                  <a:extLst>
                    <a:ext uri="{9D8B030D-6E8A-4147-A177-3AD203B41FA5}">
                      <a16:colId xmlns:a16="http://schemas.microsoft.com/office/drawing/2014/main" val="566908377"/>
                    </a:ext>
                  </a:extLst>
                </a:gridCol>
                <a:gridCol w="480690">
                  <a:extLst>
                    <a:ext uri="{9D8B030D-6E8A-4147-A177-3AD203B41FA5}">
                      <a16:colId xmlns:a16="http://schemas.microsoft.com/office/drawing/2014/main" val="1310274022"/>
                    </a:ext>
                  </a:extLst>
                </a:gridCol>
                <a:gridCol w="627023">
                  <a:extLst>
                    <a:ext uri="{9D8B030D-6E8A-4147-A177-3AD203B41FA5}">
                      <a16:colId xmlns:a16="http://schemas.microsoft.com/office/drawing/2014/main" val="2924749711"/>
                    </a:ext>
                  </a:extLst>
                </a:gridCol>
                <a:gridCol w="480690">
                  <a:extLst>
                    <a:ext uri="{9D8B030D-6E8A-4147-A177-3AD203B41FA5}">
                      <a16:colId xmlns:a16="http://schemas.microsoft.com/office/drawing/2014/main" val="367694201"/>
                    </a:ext>
                  </a:extLst>
                </a:gridCol>
                <a:gridCol w="480690">
                  <a:extLst>
                    <a:ext uri="{9D8B030D-6E8A-4147-A177-3AD203B41FA5}">
                      <a16:colId xmlns:a16="http://schemas.microsoft.com/office/drawing/2014/main" val="4011690943"/>
                    </a:ext>
                  </a:extLst>
                </a:gridCol>
                <a:gridCol w="480690">
                  <a:extLst>
                    <a:ext uri="{9D8B030D-6E8A-4147-A177-3AD203B41FA5}">
                      <a16:colId xmlns:a16="http://schemas.microsoft.com/office/drawing/2014/main" val="3128335921"/>
                    </a:ext>
                  </a:extLst>
                </a:gridCol>
                <a:gridCol w="627023">
                  <a:extLst>
                    <a:ext uri="{9D8B030D-6E8A-4147-A177-3AD203B41FA5}">
                      <a16:colId xmlns:a16="http://schemas.microsoft.com/office/drawing/2014/main" val="1076168131"/>
                    </a:ext>
                  </a:extLst>
                </a:gridCol>
                <a:gridCol w="480690">
                  <a:extLst>
                    <a:ext uri="{9D8B030D-6E8A-4147-A177-3AD203B41FA5}">
                      <a16:colId xmlns:a16="http://schemas.microsoft.com/office/drawing/2014/main" val="2529537980"/>
                    </a:ext>
                  </a:extLst>
                </a:gridCol>
                <a:gridCol w="480690">
                  <a:extLst>
                    <a:ext uri="{9D8B030D-6E8A-4147-A177-3AD203B41FA5}">
                      <a16:colId xmlns:a16="http://schemas.microsoft.com/office/drawing/2014/main" val="918058386"/>
                    </a:ext>
                  </a:extLst>
                </a:gridCol>
                <a:gridCol w="480690">
                  <a:extLst>
                    <a:ext uri="{9D8B030D-6E8A-4147-A177-3AD203B41FA5}">
                      <a16:colId xmlns:a16="http://schemas.microsoft.com/office/drawing/2014/main" val="259080008"/>
                    </a:ext>
                  </a:extLst>
                </a:gridCol>
                <a:gridCol w="551445">
                  <a:extLst>
                    <a:ext uri="{9D8B030D-6E8A-4147-A177-3AD203B41FA5}">
                      <a16:colId xmlns:a16="http://schemas.microsoft.com/office/drawing/2014/main" val="3975041432"/>
                    </a:ext>
                  </a:extLst>
                </a:gridCol>
                <a:gridCol w="627023">
                  <a:extLst>
                    <a:ext uri="{9D8B030D-6E8A-4147-A177-3AD203B41FA5}">
                      <a16:colId xmlns:a16="http://schemas.microsoft.com/office/drawing/2014/main" val="3174537666"/>
                    </a:ext>
                  </a:extLst>
                </a:gridCol>
                <a:gridCol w="480690">
                  <a:extLst>
                    <a:ext uri="{9D8B030D-6E8A-4147-A177-3AD203B41FA5}">
                      <a16:colId xmlns:a16="http://schemas.microsoft.com/office/drawing/2014/main" val="3816751333"/>
                    </a:ext>
                  </a:extLst>
                </a:gridCol>
              </a:tblGrid>
              <a:tr h="351510">
                <a:tc gridSpan="16">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Table 3. Rate Ratio of Lack of Improvement in Oxygen Weaning</a:t>
                      </a:r>
                      <a:endParaRPr lang="en-US" sz="1800" b="0" i="0" u="none" strike="noStrike">
                        <a:effectLst/>
                        <a:latin typeface="Arial" panose="020B0604020202020204" pitchFamily="34" charset="0"/>
                      </a:endParaRPr>
                    </a:p>
                  </a:txBody>
                  <a:tcPr marL="81278" marR="81278" marT="40639" marB="40639">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1190536"/>
                  </a:ext>
                </a:extLst>
              </a:tr>
              <a:tr h="351510">
                <a:tc gridSpan="16">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Poisson Regression Model (N=26)</a:t>
                      </a:r>
                      <a:endParaRPr lang="en-US" sz="1800" b="0" i="0" u="none" strike="noStrike">
                        <a:effectLst/>
                        <a:latin typeface="Arial" panose="020B0604020202020204" pitchFamily="34" charset="0"/>
                      </a:endParaRPr>
                    </a:p>
                  </a:txBody>
                  <a:tcPr marL="81278" marR="81278" marT="40639" marB="40639">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894140"/>
                  </a:ext>
                </a:extLst>
              </a:tr>
              <a:tr h="351510">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factor</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Category</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RR</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CL</a:t>
                      </a:r>
                      <a:endParaRPr lang="en-US" sz="1800" b="0" i="0" u="none" strike="noStrike">
                        <a:effectLst/>
                        <a:latin typeface="Arial" panose="020B0604020202020204" pitchFamily="34" charset="0"/>
                      </a:endParaRPr>
                    </a:p>
                  </a:txBody>
                  <a:tcPr marL="81278" marR="81278" marT="40639" marB="40639">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RR</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CL</a:t>
                      </a:r>
                      <a:endParaRPr lang="en-US" sz="1800" b="0" i="0" u="none" strike="noStrike">
                        <a:effectLst/>
                        <a:latin typeface="Arial" panose="020B0604020202020204" pitchFamily="34" charset="0"/>
                      </a:endParaRPr>
                    </a:p>
                  </a:txBody>
                  <a:tcPr marL="81278" marR="81278" marT="40639" marB="40639">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VIF</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RR</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CL</a:t>
                      </a:r>
                      <a:endParaRPr lang="en-US" sz="1800" b="0" i="0" u="none" strike="noStrike">
                        <a:effectLst/>
                        <a:latin typeface="Arial" panose="020B0604020202020204" pitchFamily="34" charset="0"/>
                      </a:endParaRPr>
                    </a:p>
                  </a:txBody>
                  <a:tcPr marL="81278" marR="81278" marT="40639" marB="40639">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VIF</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423325584"/>
                  </a:ext>
                </a:extLst>
              </a:tr>
              <a:tr h="351510">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Univariate analysis</a:t>
                      </a:r>
                      <a:endParaRPr lang="en-US" sz="1800" b="0" i="0" u="none" strike="noStrike">
                        <a:effectLst/>
                        <a:latin typeface="Arial" panose="020B0604020202020204" pitchFamily="34" charset="0"/>
                      </a:endParaRPr>
                    </a:p>
                  </a:txBody>
                  <a:tcPr marL="81278" marR="81278" marT="40639" marB="406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Multivariate analysis (full model)</a:t>
                      </a:r>
                      <a:endParaRPr lang="en-US" sz="1800" b="0" i="0" u="none" strike="noStrike">
                        <a:effectLst/>
                        <a:latin typeface="Arial" panose="020B0604020202020204" pitchFamily="34" charset="0"/>
                      </a:endParaRPr>
                    </a:p>
                  </a:txBody>
                  <a:tcPr marL="81278" marR="81278" marT="40639" marB="406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Multivariate analysis (reduced model)</a:t>
                      </a:r>
                      <a:endParaRPr lang="en-US" sz="1800" b="0" i="0" u="none" strike="noStrike">
                        <a:effectLst/>
                        <a:latin typeface="Arial" panose="020B0604020202020204" pitchFamily="34" charset="0"/>
                      </a:endParaRPr>
                    </a:p>
                  </a:txBody>
                  <a:tcPr marL="81278" marR="81278" marT="40639" marB="40639">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0923360"/>
                  </a:ext>
                </a:extLst>
              </a:tr>
              <a:tr h="367069">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Starting O2 flowrate level</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vs Low</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2.39</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0.0025</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0.60</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1.82</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0.37</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757511"/>
                  </a:ext>
                </a:extLst>
              </a:tr>
              <a:tr h="367069">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Sex</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Female vs Male</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1.89</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2.69</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0.0004</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0.69</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4.41</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extLst>
                  <a:ext uri="{0D108BD9-81ED-4DB2-BD59-A6C34878D82A}">
                    <a16:rowId xmlns:a16="http://schemas.microsoft.com/office/drawing/2014/main" val="4169549157"/>
                  </a:ext>
                </a:extLst>
              </a:tr>
              <a:tr h="459781">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 at birth (weeks, reversed)</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Continuous defined for each week younger</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0.0030</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2.60</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8879921"/>
                  </a:ext>
                </a:extLst>
              </a:tr>
              <a:tr h="257964">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SGA</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0.0182</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7.42</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0.0050</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1.86</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2.81</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4.81</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0.0002</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094681359"/>
                  </a:ext>
                </a:extLst>
              </a:tr>
              <a:tr h="421280">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Steroid for BPD (Inpatient)</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2.17</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4.71</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0.64</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0.27</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algn="l" fontAlgn="ctr">
                        <a:lnSpc>
                          <a:spcPct val="107000"/>
                        </a:lnSpc>
                        <a:spcBef>
                          <a:spcPts val="0"/>
                        </a:spcBef>
                        <a:spcAft>
                          <a:spcPts val="0"/>
                        </a:spcAft>
                      </a:pP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extLst>
                  <a:ext uri="{0D108BD9-81ED-4DB2-BD59-A6C34878D82A}">
                    <a16:rowId xmlns:a16="http://schemas.microsoft.com/office/drawing/2014/main" val="320139830"/>
                  </a:ext>
                </a:extLst>
              </a:tr>
              <a:tr h="257964">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Severe BPD</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2.31</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9.09</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0.0237</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3.07</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0.0018</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116488"/>
                  </a:ext>
                </a:extLst>
              </a:tr>
              <a:tr h="257964">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Adverse events</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4.36</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2.18</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8.74</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2.97</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a:t>
                      </a:r>
                      <a:endParaRPr lang="en-US" sz="1800" b="0" i="0" u="none" strike="noStrike">
                        <a:effectLst/>
                        <a:latin typeface="Arial" panose="020B0604020202020204" pitchFamily="34" charset="0"/>
                      </a:endParaRPr>
                    </a:p>
                  </a:txBody>
                  <a:tcPr marL="60959" marR="60959" marT="8467"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877422579"/>
                  </a:ext>
                </a:extLst>
              </a:tr>
              <a:tr h="257964">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Co-sleeping</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3.48</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0.0015</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4.39</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9.30</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0.0001</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5.86</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3.27</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10.49</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&lt;.0001</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1800" b="0" i="0" u="none" strike="noStrike">
                        <a:effectLst/>
                        <a:latin typeface="Arial" panose="020B0604020202020204" pitchFamily="34" charset="0"/>
                      </a:endParaRPr>
                    </a:p>
                  </a:txBody>
                  <a:tcPr marL="60959" marR="60959" marT="8467" marB="0" anchor="ctr">
                    <a:lnL>
                      <a:noFill/>
                    </a:lnL>
                    <a:lnR>
                      <a:noFill/>
                    </a:lnR>
                    <a:lnT>
                      <a:noFill/>
                    </a:lnT>
                    <a:lnB>
                      <a:noFill/>
                    </a:lnB>
                    <a:solidFill>
                      <a:schemeClr val="bg1"/>
                    </a:solidFill>
                  </a:tcPr>
                </a:tc>
                <a:extLst>
                  <a:ext uri="{0D108BD9-81ED-4DB2-BD59-A6C34878D82A}">
                    <a16:rowId xmlns:a16="http://schemas.microsoft.com/office/drawing/2014/main" val="1463996944"/>
                  </a:ext>
                </a:extLst>
              </a:tr>
              <a:tr h="257964">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Reflux medication</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vs No</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3.94</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0.0274</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0.69</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1.46</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US" sz="1800" b="0" i="0" u="none" strike="noStrike">
                        <a:effectLst/>
                        <a:latin typeface="Arial" panose="020B0604020202020204" pitchFamily="34" charset="0"/>
                      </a:endParaRPr>
                    </a:p>
                  </a:txBody>
                  <a:tcPr marL="60959" marR="60959" marT="84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0959" marR="60959" marT="8467"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1900230"/>
                  </a:ext>
                </a:extLst>
              </a:tr>
              <a:tr h="553328">
                <a:tc gridSpan="16">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Outcome variable is lack of improvement in oxygen weaning, that is, the sum of the number of times that O2 flowrate increased from one epoch to the next epoch, and that of no changes in 4 consecutive epochs. The sum was capped at 20.</a:t>
                      </a:r>
                      <a:endParaRPr lang="en-US" sz="1800" b="0" i="0" u="none" strike="noStrike">
                        <a:effectLst/>
                        <a:latin typeface="Arial" panose="020B0604020202020204" pitchFamily="34" charset="0"/>
                      </a:endParaRPr>
                    </a:p>
                  </a:txBody>
                  <a:tcPr marL="81278" marR="81278" marT="40639" marB="40639">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9553978"/>
                  </a:ext>
                </a:extLst>
              </a:tr>
              <a:tr h="553328">
                <a:tc gridSpan="16">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Rate ratio (OR) is the ratio of the mean number of the outcome variable for a category vs that for the reference category. In case the covariate is a continuous variable, RR indicates the change in the mean number of the outcome variable corresponding to one unit increase in the covariate.</a:t>
                      </a:r>
                      <a:endParaRPr lang="en-US" sz="1800" b="0" i="0" u="none" strike="noStrike">
                        <a:effectLst/>
                        <a:latin typeface="Arial" panose="020B0604020202020204" pitchFamily="34" charset="0"/>
                      </a:endParaRPr>
                    </a:p>
                  </a:txBody>
                  <a:tcPr marL="81278" marR="81278" marT="40639" marB="40639">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5437022"/>
                  </a:ext>
                </a:extLst>
              </a:tr>
              <a:tr h="553328">
                <a:tc gridSpan="16">
                  <a:txBody>
                    <a:bodyPr/>
                    <a:lstStyle/>
                    <a:p>
                      <a:pPr marL="0" marR="0" algn="l" fontAlgn="ctr">
                        <a:lnSpc>
                          <a:spcPct val="107000"/>
                        </a:lnSpc>
                        <a:spcBef>
                          <a:spcPts val="0"/>
                        </a:spcBef>
                        <a:spcAft>
                          <a:spcPts val="0"/>
                        </a:spcAft>
                      </a:pPr>
                      <a:r>
                        <a:rPr lang="en-US" sz="105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VIF=variance inflation factor. It is an indicator of the degree of multicolinearity for a covariate with all other covariates in the model. It is always ≥1. A high value of VIF for a covariate is a sign of distorting the effects (parameter estimates) of all other covariates in the model. An ideal value of VIF is &lt;2.5.</a:t>
                      </a:r>
                      <a:endParaRPr lang="en-US" sz="1800" b="0" i="0" u="none" strike="noStrike">
                        <a:effectLst/>
                        <a:latin typeface="Arial" panose="020B0604020202020204" pitchFamily="34" charset="0"/>
                      </a:endParaRPr>
                    </a:p>
                  </a:txBody>
                  <a:tcPr marL="81278" marR="81278" marT="40639" marB="40639">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8976215"/>
                  </a:ext>
                </a:extLst>
              </a:tr>
              <a:tr h="553328">
                <a:tc gridSpan="16">
                  <a:txBody>
                    <a:bodyPr/>
                    <a:lstStyle/>
                    <a:p>
                      <a:pPr marL="0" marR="0" algn="l" fontAlgn="ctr">
                        <a:lnSpc>
                          <a:spcPct val="107000"/>
                        </a:lnSpc>
                        <a:spcBef>
                          <a:spcPts val="0"/>
                        </a:spcBef>
                        <a:spcAft>
                          <a:spcPts val="0"/>
                        </a:spcAft>
                      </a:pPr>
                      <a:r>
                        <a:rPr lang="en-US" sz="105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SGA=small for gestational age at birth,</a:t>
                      </a:r>
                      <a:r>
                        <a:rPr lang="en-US" sz="105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defined as being born less than the 10</a:t>
                      </a:r>
                      <a:r>
                        <a:rPr lang="en-US" sz="1050" b="0" i="0" u="none" strike="noStrike"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05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percentile for weight on the Fenton Preterm Growth Curve; BPD=Bronchopulmonary Dysplasia; adverse events include ???.</a:t>
                      </a:r>
                      <a:endParaRPr lang="en-US" sz="1800" b="0" i="0" u="none" strike="noStrike" dirty="0">
                        <a:effectLst/>
                        <a:latin typeface="Arial" panose="020B0604020202020204" pitchFamily="34" charset="0"/>
                      </a:endParaRPr>
                    </a:p>
                  </a:txBody>
                  <a:tcPr marL="81278" marR="81278" marT="40639" marB="40639">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3031783"/>
                  </a:ext>
                </a:extLst>
              </a:tr>
            </a:tbl>
          </a:graphicData>
        </a:graphic>
      </p:graphicFrame>
    </p:spTree>
    <p:extLst>
      <p:ext uri="{BB962C8B-B14F-4D97-AF65-F5344CB8AC3E}">
        <p14:creationId xmlns:p14="http://schemas.microsoft.com/office/powerpoint/2010/main" val="129286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E1D9-863F-4F6D-910A-C43FDD01E24A}"/>
              </a:ext>
            </a:extLst>
          </p:cNvPr>
          <p:cNvSpPr>
            <a:spLocks noGrp="1"/>
          </p:cNvSpPr>
          <p:nvPr>
            <p:ph type="title"/>
          </p:nvPr>
        </p:nvSpPr>
        <p:spPr/>
        <p:txBody>
          <a:bodyPr/>
          <a:lstStyle/>
          <a:p>
            <a:r>
              <a:rPr lang="en-US" dirty="0"/>
              <a:t>Site Selection for Implementation Waves</a:t>
            </a:r>
          </a:p>
        </p:txBody>
      </p:sp>
      <p:sp>
        <p:nvSpPr>
          <p:cNvPr id="4" name="Content Placeholder 3">
            <a:extLst>
              <a:ext uri="{FF2B5EF4-FFF2-40B4-BE49-F238E27FC236}">
                <a16:creationId xmlns:a16="http://schemas.microsoft.com/office/drawing/2014/main" id="{8FD9ED73-FB35-4EA6-882A-74D4C795E0CB}"/>
              </a:ext>
            </a:extLst>
          </p:cNvPr>
          <p:cNvSpPr>
            <a:spLocks noGrp="1"/>
          </p:cNvSpPr>
          <p:nvPr>
            <p:ph sz="half" idx="1"/>
          </p:nvPr>
        </p:nvSpPr>
        <p:spPr>
          <a:ln>
            <a:solidFill>
              <a:schemeClr val="tx1"/>
            </a:solidFill>
          </a:ln>
        </p:spPr>
        <p:txBody>
          <a:bodyPr>
            <a:normAutofit fontScale="85000" lnSpcReduction="20000"/>
          </a:bodyPr>
          <a:lstStyle/>
          <a:p>
            <a:pPr marL="0" indent="0" algn="ctr">
              <a:lnSpc>
                <a:spcPct val="120000"/>
              </a:lnSpc>
              <a:buNone/>
            </a:pPr>
            <a:r>
              <a:rPr lang="en-US" sz="3400" u="sng" dirty="0"/>
              <a:t>Wave 1</a:t>
            </a:r>
          </a:p>
          <a:p>
            <a:pPr marL="0" indent="0" algn="ctr">
              <a:lnSpc>
                <a:spcPct val="120000"/>
              </a:lnSpc>
              <a:buNone/>
            </a:pPr>
            <a:r>
              <a:rPr lang="en-US" dirty="0"/>
              <a:t>Dartmouth Hitchcock Medical Center</a:t>
            </a:r>
          </a:p>
          <a:p>
            <a:pPr marL="0" indent="0" algn="ctr">
              <a:buNone/>
            </a:pPr>
            <a:r>
              <a:rPr lang="en-US" dirty="0"/>
              <a:t>Boston Children’s Hospital</a:t>
            </a:r>
          </a:p>
          <a:p>
            <a:pPr marL="0" indent="0" algn="ctr">
              <a:buNone/>
            </a:pPr>
            <a:r>
              <a:rPr lang="en-US" dirty="0"/>
              <a:t>Massachusetts General Hospital</a:t>
            </a:r>
          </a:p>
          <a:p>
            <a:pPr marL="0" indent="0" algn="ctr">
              <a:buNone/>
            </a:pPr>
            <a:r>
              <a:rPr lang="en-US" dirty="0"/>
              <a:t>Maria </a:t>
            </a:r>
            <a:r>
              <a:rPr lang="en-US"/>
              <a:t>Fareri</a:t>
            </a:r>
            <a:r>
              <a:rPr lang="en-US" dirty="0"/>
              <a:t> Children’s Hospital</a:t>
            </a:r>
          </a:p>
          <a:p>
            <a:pPr marL="0" indent="0" algn="ctr">
              <a:buNone/>
            </a:pPr>
            <a:r>
              <a:rPr lang="en-US" dirty="0"/>
              <a:t>University of Maryland</a:t>
            </a:r>
          </a:p>
          <a:p>
            <a:pPr marL="0" indent="0" algn="ctr">
              <a:buNone/>
            </a:pPr>
            <a:r>
              <a:rPr lang="en-US" dirty="0"/>
              <a:t>Vanderbilt</a:t>
            </a:r>
          </a:p>
        </p:txBody>
      </p:sp>
      <p:sp>
        <p:nvSpPr>
          <p:cNvPr id="5" name="Content Placeholder 4">
            <a:extLst>
              <a:ext uri="{FF2B5EF4-FFF2-40B4-BE49-F238E27FC236}">
                <a16:creationId xmlns:a16="http://schemas.microsoft.com/office/drawing/2014/main" id="{8866A181-94B7-4450-9718-7021B377FD39}"/>
              </a:ext>
            </a:extLst>
          </p:cNvPr>
          <p:cNvSpPr>
            <a:spLocks noGrp="1"/>
          </p:cNvSpPr>
          <p:nvPr>
            <p:ph sz="half" idx="2"/>
          </p:nvPr>
        </p:nvSpPr>
        <p:spPr>
          <a:xfrm>
            <a:off x="6172200" y="1825625"/>
            <a:ext cx="5181600" cy="3825875"/>
          </a:xfrm>
          <a:ln>
            <a:solidFill>
              <a:schemeClr val="tx1"/>
            </a:solidFill>
          </a:ln>
        </p:spPr>
        <p:txBody>
          <a:bodyPr>
            <a:normAutofit fontScale="85000" lnSpcReduction="20000"/>
          </a:bodyPr>
          <a:lstStyle/>
          <a:p>
            <a:pPr marL="0" indent="0" algn="ctr">
              <a:lnSpc>
                <a:spcPct val="120000"/>
              </a:lnSpc>
              <a:buNone/>
            </a:pPr>
            <a:r>
              <a:rPr lang="en-US" sz="3400" u="sng" dirty="0"/>
              <a:t>Wave 2</a:t>
            </a:r>
          </a:p>
          <a:p>
            <a:pPr marL="0" indent="0" algn="ctr">
              <a:lnSpc>
                <a:spcPct val="120000"/>
              </a:lnSpc>
              <a:buNone/>
            </a:pPr>
            <a:r>
              <a:rPr lang="en-US" dirty="0"/>
              <a:t>Arkansas Children’s Hospital</a:t>
            </a:r>
          </a:p>
          <a:p>
            <a:pPr marL="0" indent="0" algn="ctr">
              <a:buNone/>
            </a:pPr>
            <a:r>
              <a:rPr lang="en-US" dirty="0"/>
              <a:t>Children’s Hospital of Philadelphia</a:t>
            </a:r>
          </a:p>
          <a:p>
            <a:pPr marL="0" indent="0" algn="ctr">
              <a:buNone/>
            </a:pPr>
            <a:r>
              <a:rPr lang="en-US" dirty="0"/>
              <a:t>Cincinnati Children’s Hospital</a:t>
            </a:r>
          </a:p>
          <a:p>
            <a:pPr marL="0" indent="0" algn="ctr">
              <a:buNone/>
            </a:pPr>
            <a:r>
              <a:rPr lang="en-US" dirty="0"/>
              <a:t>National Jewish Health</a:t>
            </a:r>
          </a:p>
          <a:p>
            <a:pPr marL="0" indent="0" algn="ctr">
              <a:buNone/>
            </a:pPr>
            <a:r>
              <a:rPr lang="en-US" dirty="0"/>
              <a:t>Nationwide Children’s Hospital</a:t>
            </a:r>
          </a:p>
          <a:p>
            <a:pPr marL="0" indent="0" algn="ctr">
              <a:buNone/>
            </a:pPr>
            <a:r>
              <a:rPr lang="en-US" dirty="0"/>
              <a:t>Peyton Manning Children’s Hospital</a:t>
            </a:r>
          </a:p>
          <a:p>
            <a:pPr marL="0" indent="0" algn="ctr">
              <a:buNone/>
            </a:pPr>
            <a:r>
              <a:rPr lang="en-US" dirty="0"/>
              <a:t>University of California, San Diego</a:t>
            </a:r>
          </a:p>
          <a:p>
            <a:pPr marL="0" indent="0" algn="ctr">
              <a:buNone/>
            </a:pPr>
            <a:r>
              <a:rPr lang="en-US" dirty="0"/>
              <a:t>University of Kentucky </a:t>
            </a:r>
          </a:p>
        </p:txBody>
      </p:sp>
    </p:spTree>
    <p:extLst>
      <p:ext uri="{BB962C8B-B14F-4D97-AF65-F5344CB8AC3E}">
        <p14:creationId xmlns:p14="http://schemas.microsoft.com/office/powerpoint/2010/main" val="43314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49DA-F77A-4111-B0E1-8A667E44564A}"/>
              </a:ext>
            </a:extLst>
          </p:cNvPr>
          <p:cNvSpPr>
            <a:spLocks noGrp="1"/>
          </p:cNvSpPr>
          <p:nvPr>
            <p:ph type="title"/>
          </p:nvPr>
        </p:nvSpPr>
        <p:spPr>
          <a:xfrm>
            <a:off x="838200" y="365125"/>
            <a:ext cx="10515600" cy="1325563"/>
          </a:xfrm>
        </p:spPr>
        <p:txBody>
          <a:bodyPr anchor="ctr">
            <a:normAutofit/>
          </a:bodyPr>
          <a:lstStyle/>
          <a:p>
            <a:r>
              <a:rPr lang="en-US" dirty="0"/>
              <a:t>Virtual Music Class for Families with Children on Home Oxygen</a:t>
            </a:r>
          </a:p>
        </p:txBody>
      </p:sp>
      <p:sp>
        <p:nvSpPr>
          <p:cNvPr id="3" name="Content Placeholder 2">
            <a:extLst>
              <a:ext uri="{FF2B5EF4-FFF2-40B4-BE49-F238E27FC236}">
                <a16:creationId xmlns:a16="http://schemas.microsoft.com/office/drawing/2014/main" id="{14A3F9E3-56EE-4475-8680-F32BDEB3C976}"/>
              </a:ext>
            </a:extLst>
          </p:cNvPr>
          <p:cNvSpPr>
            <a:spLocks noGrp="1"/>
          </p:cNvSpPr>
          <p:nvPr>
            <p:ph sz="half" idx="1"/>
          </p:nvPr>
        </p:nvSpPr>
        <p:spPr>
          <a:xfrm>
            <a:off x="976737" y="1690688"/>
            <a:ext cx="3002139" cy="3413640"/>
          </a:xfrm>
        </p:spPr>
        <p:txBody>
          <a:bodyPr>
            <a:normAutofit fontScale="77500" lnSpcReduction="20000"/>
          </a:bodyPr>
          <a:lstStyle/>
          <a:p>
            <a:r>
              <a:rPr lang="en-US" dirty="0"/>
              <a:t>Monthly music class at UMass </a:t>
            </a:r>
          </a:p>
          <a:p>
            <a:r>
              <a:rPr lang="en-US" dirty="0"/>
              <a:t>Parent recommendation to start a virtual music class with parents led discussion for all families at participating sites</a:t>
            </a:r>
          </a:p>
          <a:p>
            <a:r>
              <a:rPr lang="en-US" dirty="0"/>
              <a:t>Source of information from peer mentors</a:t>
            </a:r>
          </a:p>
        </p:txBody>
      </p:sp>
      <p:pic>
        <p:nvPicPr>
          <p:cNvPr id="5" name="Picture 4">
            <a:extLst>
              <a:ext uri="{FF2B5EF4-FFF2-40B4-BE49-F238E27FC236}">
                <a16:creationId xmlns:a16="http://schemas.microsoft.com/office/drawing/2014/main" id="{7E2B4F99-422E-47F7-A2B6-2C09F18457FC}"/>
              </a:ext>
            </a:extLst>
          </p:cNvPr>
          <p:cNvPicPr>
            <a:picLocks noChangeAspect="1"/>
          </p:cNvPicPr>
          <p:nvPr/>
        </p:nvPicPr>
        <p:blipFill>
          <a:blip r:embed="rId2"/>
          <a:stretch>
            <a:fillRect/>
          </a:stretch>
        </p:blipFill>
        <p:spPr>
          <a:xfrm>
            <a:off x="7311636" y="1253331"/>
            <a:ext cx="3372286" cy="4351338"/>
          </a:xfrm>
          <a:prstGeom prst="rect">
            <a:avLst/>
          </a:prstGeom>
          <a:noFill/>
        </p:spPr>
      </p:pic>
      <p:pic>
        <p:nvPicPr>
          <p:cNvPr id="7" name="Picture 6">
            <a:extLst>
              <a:ext uri="{FF2B5EF4-FFF2-40B4-BE49-F238E27FC236}">
                <a16:creationId xmlns:a16="http://schemas.microsoft.com/office/drawing/2014/main" id="{86186A77-D365-4EA7-B935-583743DB0988}"/>
              </a:ext>
            </a:extLst>
          </p:cNvPr>
          <p:cNvPicPr>
            <a:picLocks noChangeAspect="1"/>
          </p:cNvPicPr>
          <p:nvPr/>
        </p:nvPicPr>
        <p:blipFill>
          <a:blip r:embed="rId3"/>
          <a:stretch>
            <a:fillRect/>
          </a:stretch>
        </p:blipFill>
        <p:spPr>
          <a:xfrm>
            <a:off x="3811415" y="4098706"/>
            <a:ext cx="4875385" cy="2691032"/>
          </a:xfrm>
          <a:prstGeom prst="rect">
            <a:avLst/>
          </a:prstGeom>
        </p:spPr>
      </p:pic>
    </p:spTree>
    <p:extLst>
      <p:ext uri="{BB962C8B-B14F-4D97-AF65-F5344CB8AC3E}">
        <p14:creationId xmlns:p14="http://schemas.microsoft.com/office/powerpoint/2010/main" val="75108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10E7-EB5A-4DA7-86A4-BB836FAC79FA}"/>
              </a:ext>
            </a:extLst>
          </p:cNvPr>
          <p:cNvSpPr>
            <a:spLocks noGrp="1"/>
          </p:cNvSpPr>
          <p:nvPr>
            <p:ph type="title"/>
          </p:nvPr>
        </p:nvSpPr>
        <p:spPr/>
        <p:txBody>
          <a:bodyPr/>
          <a:lstStyle/>
          <a:p>
            <a:r>
              <a:rPr lang="en-US" dirty="0"/>
              <a:t>Parent Advisory Board Participation</a:t>
            </a:r>
          </a:p>
        </p:txBody>
      </p:sp>
      <p:sp>
        <p:nvSpPr>
          <p:cNvPr id="3" name="Content Placeholder 2">
            <a:extLst>
              <a:ext uri="{FF2B5EF4-FFF2-40B4-BE49-F238E27FC236}">
                <a16:creationId xmlns:a16="http://schemas.microsoft.com/office/drawing/2014/main" id="{531C9C06-9EEF-4595-AF88-0E1C90302C7E}"/>
              </a:ext>
            </a:extLst>
          </p:cNvPr>
          <p:cNvSpPr>
            <a:spLocks noGrp="1"/>
          </p:cNvSpPr>
          <p:nvPr>
            <p:ph idx="1"/>
          </p:nvPr>
        </p:nvSpPr>
        <p:spPr>
          <a:xfrm>
            <a:off x="1207168" y="1841667"/>
            <a:ext cx="4888832" cy="3724275"/>
          </a:xfrm>
        </p:spPr>
        <p:txBody>
          <a:bodyPr>
            <a:normAutofit/>
          </a:bodyPr>
          <a:lstStyle/>
          <a:p>
            <a:r>
              <a:rPr lang="en-US" sz="3200" dirty="0"/>
              <a:t>Our goal is to have at least one family from each site to join the RHO Program Parent Advisory Board</a:t>
            </a:r>
          </a:p>
          <a:p>
            <a:r>
              <a:rPr lang="en-US" sz="3200" dirty="0"/>
              <a:t>Start thinking of families at your sites that may want to join our PAB</a:t>
            </a:r>
          </a:p>
        </p:txBody>
      </p:sp>
      <p:pic>
        <p:nvPicPr>
          <p:cNvPr id="5" name="Graphic 4" descr="Family with two children outline">
            <a:extLst>
              <a:ext uri="{FF2B5EF4-FFF2-40B4-BE49-F238E27FC236}">
                <a16:creationId xmlns:a16="http://schemas.microsoft.com/office/drawing/2014/main" id="{998AC5AB-E110-4510-BF02-64101B7911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8526" y="1690688"/>
            <a:ext cx="3336758" cy="3336758"/>
          </a:xfrm>
          <a:prstGeom prst="rect">
            <a:avLst/>
          </a:prstGeom>
        </p:spPr>
      </p:pic>
    </p:spTree>
    <p:extLst>
      <p:ext uri="{BB962C8B-B14F-4D97-AF65-F5344CB8AC3E}">
        <p14:creationId xmlns:p14="http://schemas.microsoft.com/office/powerpoint/2010/main" val="263892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002060"/>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919216" y="343693"/>
            <a:ext cx="4960938" cy="1325563"/>
          </a:xfrm>
        </p:spPr>
        <p:txBody>
          <a:bodyPr vert="horz" lIns="91440" tIns="45720" rIns="91440" bIns="45720" rtlCol="0" anchor="ctr">
            <a:normAutofit/>
          </a:bodyPr>
          <a:lstStyle/>
          <a:p>
            <a:r>
              <a:rPr lang="en-US" sz="4800" kern="1200" dirty="0">
                <a:solidFill>
                  <a:schemeClr val="accent5"/>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1041797" y="2057749"/>
            <a:ext cx="4933950" cy="4351337"/>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242762"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6D56-953A-464B-9CCA-40BD43A69E9B}"/>
              </a:ext>
            </a:extLst>
          </p:cNvPr>
          <p:cNvSpPr>
            <a:spLocks noGrp="1"/>
          </p:cNvSpPr>
          <p:nvPr>
            <p:ph type="title"/>
          </p:nvPr>
        </p:nvSpPr>
        <p:spPr/>
        <p:txBody>
          <a:bodyPr/>
          <a:lstStyle/>
          <a:p>
            <a:r>
              <a:rPr lang="en-US" dirty="0"/>
              <a:t>RHO Program Implementation Timeline: Wave 1 Sites</a:t>
            </a:r>
          </a:p>
        </p:txBody>
      </p:sp>
      <p:graphicFrame>
        <p:nvGraphicFramePr>
          <p:cNvPr id="4" name="Content Placeholder 2">
            <a:extLst>
              <a:ext uri="{FF2B5EF4-FFF2-40B4-BE49-F238E27FC236}">
                <a16:creationId xmlns:a16="http://schemas.microsoft.com/office/drawing/2014/main" id="{6983A9CD-47B3-4042-854D-AD8C050E30FD}"/>
              </a:ext>
            </a:extLst>
          </p:cNvPr>
          <p:cNvGraphicFramePr>
            <a:graphicFrameLocks noGrp="1"/>
          </p:cNvGraphicFramePr>
          <p:nvPr>
            <p:ph idx="1"/>
            <p:extLst>
              <p:ext uri="{D42A27DB-BD31-4B8C-83A1-F6EECF244321}">
                <p14:modId xmlns:p14="http://schemas.microsoft.com/office/powerpoint/2010/main" val="1655801926"/>
              </p:ext>
            </p:extLst>
          </p:nvPr>
        </p:nvGraphicFramePr>
        <p:xfrm>
          <a:off x="524107" y="1690689"/>
          <a:ext cx="11062010" cy="4130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a:extLst>
              <a:ext uri="{FF2B5EF4-FFF2-40B4-BE49-F238E27FC236}">
                <a16:creationId xmlns:a16="http://schemas.microsoft.com/office/drawing/2014/main" id="{ECE0D8BD-2FA4-4CE9-89B5-2401697B53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9641" y="4984119"/>
            <a:ext cx="366384" cy="366384"/>
          </a:xfrm>
          <a:prstGeom prst="rect">
            <a:avLst/>
          </a:prstGeom>
        </p:spPr>
      </p:pic>
      <p:pic>
        <p:nvPicPr>
          <p:cNvPr id="6" name="Graphic 5" descr="Checkmark">
            <a:extLst>
              <a:ext uri="{FF2B5EF4-FFF2-40B4-BE49-F238E27FC236}">
                <a16:creationId xmlns:a16="http://schemas.microsoft.com/office/drawing/2014/main" id="{82241990-2771-467E-9C9D-04D1F265F2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4944" y="2102136"/>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55363" y="2102136"/>
            <a:ext cx="366384" cy="366384"/>
          </a:xfrm>
          <a:prstGeom prst="rect">
            <a:avLst/>
          </a:prstGeom>
        </p:spPr>
      </p:pic>
    </p:spTree>
    <p:extLst>
      <p:ext uri="{BB962C8B-B14F-4D97-AF65-F5344CB8AC3E}">
        <p14:creationId xmlns:p14="http://schemas.microsoft.com/office/powerpoint/2010/main" val="254204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6D56-953A-464B-9CCA-40BD43A69E9B}"/>
              </a:ext>
            </a:extLst>
          </p:cNvPr>
          <p:cNvSpPr>
            <a:spLocks noGrp="1"/>
          </p:cNvSpPr>
          <p:nvPr>
            <p:ph type="title"/>
          </p:nvPr>
        </p:nvSpPr>
        <p:spPr/>
        <p:txBody>
          <a:bodyPr/>
          <a:lstStyle/>
          <a:p>
            <a:r>
              <a:rPr lang="en-US" dirty="0"/>
              <a:t>RHO Program Implementation Timeline: Wave 2 Sites</a:t>
            </a:r>
          </a:p>
        </p:txBody>
      </p:sp>
      <p:graphicFrame>
        <p:nvGraphicFramePr>
          <p:cNvPr id="4" name="Content Placeholder 2">
            <a:extLst>
              <a:ext uri="{FF2B5EF4-FFF2-40B4-BE49-F238E27FC236}">
                <a16:creationId xmlns:a16="http://schemas.microsoft.com/office/drawing/2014/main" id="{6983A9CD-47B3-4042-854D-AD8C050E30FD}"/>
              </a:ext>
            </a:extLst>
          </p:cNvPr>
          <p:cNvGraphicFramePr>
            <a:graphicFrameLocks noGrp="1"/>
          </p:cNvGraphicFramePr>
          <p:nvPr>
            <p:ph idx="1"/>
            <p:extLst>
              <p:ext uri="{D42A27DB-BD31-4B8C-83A1-F6EECF244321}">
                <p14:modId xmlns:p14="http://schemas.microsoft.com/office/powerpoint/2010/main" val="1970964335"/>
              </p:ext>
            </p:extLst>
          </p:nvPr>
        </p:nvGraphicFramePr>
        <p:xfrm>
          <a:off x="596349" y="1577009"/>
          <a:ext cx="1122459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a:extLst>
              <a:ext uri="{FF2B5EF4-FFF2-40B4-BE49-F238E27FC236}">
                <a16:creationId xmlns:a16="http://schemas.microsoft.com/office/drawing/2014/main" id="{888FF9D9-0672-4D91-83F5-C486C27D03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7947" y="4987978"/>
            <a:ext cx="366384" cy="366384"/>
          </a:xfrm>
          <a:prstGeom prst="rect">
            <a:avLst/>
          </a:prstGeom>
        </p:spPr>
      </p:pic>
    </p:spTree>
    <p:extLst>
      <p:ext uri="{BB962C8B-B14F-4D97-AF65-F5344CB8AC3E}">
        <p14:creationId xmlns:p14="http://schemas.microsoft.com/office/powerpoint/2010/main" val="170986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0FE9-119A-864D-B806-2227950B7CBF}"/>
              </a:ext>
            </a:extLst>
          </p:cNvPr>
          <p:cNvSpPr>
            <a:spLocks noGrp="1"/>
          </p:cNvSpPr>
          <p:nvPr>
            <p:ph type="title"/>
          </p:nvPr>
        </p:nvSpPr>
        <p:spPr/>
        <p:txBody>
          <a:bodyPr/>
          <a:lstStyle/>
          <a:p>
            <a:r>
              <a:rPr lang="en-US" dirty="0"/>
              <a:t>Site Training Planning</a:t>
            </a:r>
          </a:p>
        </p:txBody>
      </p:sp>
      <p:sp>
        <p:nvSpPr>
          <p:cNvPr id="6" name="Content Placeholder 5">
            <a:extLst>
              <a:ext uri="{FF2B5EF4-FFF2-40B4-BE49-F238E27FC236}">
                <a16:creationId xmlns:a16="http://schemas.microsoft.com/office/drawing/2014/main" id="{9FC79A2C-F561-7745-B3EB-7D7B6FECEFB0}"/>
              </a:ext>
            </a:extLst>
          </p:cNvPr>
          <p:cNvSpPr>
            <a:spLocks noGrp="1"/>
          </p:cNvSpPr>
          <p:nvPr>
            <p:ph sz="half" idx="1"/>
          </p:nvPr>
        </p:nvSpPr>
        <p:spPr>
          <a:xfrm>
            <a:off x="838200" y="1554481"/>
            <a:ext cx="10172178" cy="4097020"/>
          </a:xfrm>
        </p:spPr>
        <p:txBody>
          <a:bodyPr>
            <a:normAutofit/>
          </a:bodyPr>
          <a:lstStyle/>
          <a:p>
            <a:r>
              <a:rPr lang="en-US" dirty="0"/>
              <a:t>12/14 site trainings completed </a:t>
            </a:r>
          </a:p>
          <a:p>
            <a:r>
              <a:rPr lang="en-US" dirty="0"/>
              <a:t>The remaining should be scheduled in October</a:t>
            </a:r>
          </a:p>
          <a:p>
            <a:r>
              <a:rPr lang="en-US" dirty="0"/>
              <a:t>Please let Heather know your availability</a:t>
            </a:r>
          </a:p>
        </p:txBody>
      </p:sp>
    </p:spTree>
    <p:extLst>
      <p:ext uri="{BB962C8B-B14F-4D97-AF65-F5344CB8AC3E}">
        <p14:creationId xmlns:p14="http://schemas.microsoft.com/office/powerpoint/2010/main" val="145769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51CF-0474-428F-A501-EECA4A887EE3}"/>
              </a:ext>
            </a:extLst>
          </p:cNvPr>
          <p:cNvSpPr>
            <a:spLocks noGrp="1"/>
          </p:cNvSpPr>
          <p:nvPr>
            <p:ph type="title"/>
          </p:nvPr>
        </p:nvSpPr>
        <p:spPr/>
        <p:txBody>
          <a:bodyPr/>
          <a:lstStyle/>
          <a:p>
            <a:r>
              <a:rPr lang="en-US" dirty="0"/>
              <a:t>Updates on IRB Approval</a:t>
            </a:r>
          </a:p>
        </p:txBody>
      </p:sp>
      <p:sp>
        <p:nvSpPr>
          <p:cNvPr id="3" name="Content Placeholder 2">
            <a:extLst>
              <a:ext uri="{FF2B5EF4-FFF2-40B4-BE49-F238E27FC236}">
                <a16:creationId xmlns:a16="http://schemas.microsoft.com/office/drawing/2014/main" id="{F26A26A9-0FD4-45D5-B6FA-1E9A9893B12E}"/>
              </a:ext>
            </a:extLst>
          </p:cNvPr>
          <p:cNvSpPr>
            <a:spLocks noGrp="1"/>
          </p:cNvSpPr>
          <p:nvPr>
            <p:ph idx="1"/>
          </p:nvPr>
        </p:nvSpPr>
        <p:spPr>
          <a:xfrm>
            <a:off x="838200" y="1825625"/>
            <a:ext cx="8097253" cy="3724275"/>
          </a:xfrm>
        </p:spPr>
        <p:txBody>
          <a:bodyPr/>
          <a:lstStyle/>
          <a:p>
            <a:r>
              <a:rPr lang="en-US" dirty="0"/>
              <a:t>UMass IRB has initiated site specific approval letters</a:t>
            </a:r>
          </a:p>
          <a:p>
            <a:r>
              <a:rPr lang="en-US" dirty="0"/>
              <a:t>Heather sent emails to approved sites</a:t>
            </a:r>
          </a:p>
          <a:p>
            <a:r>
              <a:rPr lang="en-US" dirty="0"/>
              <a:t>Please work on getting your IRBs to review and determine their willingness to cede approval</a:t>
            </a:r>
          </a:p>
        </p:txBody>
      </p:sp>
      <p:pic>
        <p:nvPicPr>
          <p:cNvPr id="5" name="Picture 4">
            <a:extLst>
              <a:ext uri="{FF2B5EF4-FFF2-40B4-BE49-F238E27FC236}">
                <a16:creationId xmlns:a16="http://schemas.microsoft.com/office/drawing/2014/main" id="{75D4FC3D-79EC-451A-8D01-387017B2D469}"/>
              </a:ext>
            </a:extLst>
          </p:cNvPr>
          <p:cNvPicPr>
            <a:picLocks noChangeAspect="1"/>
          </p:cNvPicPr>
          <p:nvPr/>
        </p:nvPicPr>
        <p:blipFill>
          <a:blip r:embed="rId2"/>
          <a:stretch>
            <a:fillRect/>
          </a:stretch>
        </p:blipFill>
        <p:spPr>
          <a:xfrm>
            <a:off x="4755615" y="4074289"/>
            <a:ext cx="7274043" cy="2659541"/>
          </a:xfrm>
          <a:prstGeom prst="rect">
            <a:avLst/>
          </a:prstGeom>
          <a:ln w="19050">
            <a:solidFill>
              <a:srgbClr val="002060"/>
            </a:solidFill>
          </a:ln>
        </p:spPr>
      </p:pic>
    </p:spTree>
    <p:extLst>
      <p:ext uri="{BB962C8B-B14F-4D97-AF65-F5344CB8AC3E}">
        <p14:creationId xmlns:p14="http://schemas.microsoft.com/office/powerpoint/2010/main" val="252426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6E8B-B61A-4031-A9AC-3B1E17521B74}"/>
              </a:ext>
            </a:extLst>
          </p:cNvPr>
          <p:cNvSpPr>
            <a:spLocks noGrp="1"/>
          </p:cNvSpPr>
          <p:nvPr>
            <p:ph type="title"/>
          </p:nvPr>
        </p:nvSpPr>
        <p:spPr/>
        <p:txBody>
          <a:bodyPr/>
          <a:lstStyle/>
          <a:p>
            <a:r>
              <a:rPr lang="en-US" dirty="0"/>
              <a:t>RAD 97s Count</a:t>
            </a:r>
          </a:p>
        </p:txBody>
      </p:sp>
      <p:sp>
        <p:nvSpPr>
          <p:cNvPr id="3" name="Content Placeholder 2">
            <a:extLst>
              <a:ext uri="{FF2B5EF4-FFF2-40B4-BE49-F238E27FC236}">
                <a16:creationId xmlns:a16="http://schemas.microsoft.com/office/drawing/2014/main" id="{DC15FE36-197C-4158-9033-019E41BFB7BB}"/>
              </a:ext>
            </a:extLst>
          </p:cNvPr>
          <p:cNvSpPr>
            <a:spLocks noGrp="1"/>
          </p:cNvSpPr>
          <p:nvPr>
            <p:ph idx="1"/>
          </p:nvPr>
        </p:nvSpPr>
        <p:spPr/>
        <p:txBody>
          <a:bodyPr/>
          <a:lstStyle/>
          <a:p>
            <a:r>
              <a:rPr lang="en-US" dirty="0"/>
              <a:t>We are working with Masimo to get accurate counts of RAD 97s from each home care company</a:t>
            </a:r>
          </a:p>
          <a:p>
            <a:r>
              <a:rPr lang="en-US" dirty="0"/>
              <a:t>Once the counts are received from Masimo we will email each site with their available home care’s and number of devices </a:t>
            </a:r>
          </a:p>
        </p:txBody>
      </p:sp>
      <p:pic>
        <p:nvPicPr>
          <p:cNvPr id="4" name="Content Placeholder 7">
            <a:extLst>
              <a:ext uri="{FF2B5EF4-FFF2-40B4-BE49-F238E27FC236}">
                <a16:creationId xmlns:a16="http://schemas.microsoft.com/office/drawing/2014/main" id="{FEC36A94-3293-4685-B992-8E77FC6A4174}"/>
              </a:ext>
            </a:extLst>
          </p:cNvPr>
          <p:cNvPicPr>
            <a:picLocks noChangeAspect="1"/>
          </p:cNvPicPr>
          <p:nvPr/>
        </p:nvPicPr>
        <p:blipFill>
          <a:blip r:embed="rId2"/>
          <a:stretch>
            <a:fillRect/>
          </a:stretch>
        </p:blipFill>
        <p:spPr>
          <a:xfrm>
            <a:off x="3624147" y="3532707"/>
            <a:ext cx="4730278" cy="2578466"/>
          </a:xfrm>
          <a:prstGeom prst="rect">
            <a:avLst/>
          </a:prstGeom>
        </p:spPr>
      </p:pic>
    </p:spTree>
    <p:extLst>
      <p:ext uri="{BB962C8B-B14F-4D97-AF65-F5344CB8AC3E}">
        <p14:creationId xmlns:p14="http://schemas.microsoft.com/office/powerpoint/2010/main" val="228211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9CA1-D702-4D3F-96E4-867FBF544197}"/>
              </a:ext>
            </a:extLst>
          </p:cNvPr>
          <p:cNvSpPr>
            <a:spLocks noGrp="1"/>
          </p:cNvSpPr>
          <p:nvPr>
            <p:ph type="title"/>
          </p:nvPr>
        </p:nvSpPr>
        <p:spPr/>
        <p:txBody>
          <a:bodyPr/>
          <a:lstStyle/>
          <a:p>
            <a:r>
              <a:rPr lang="en-US" dirty="0"/>
              <a:t>Regulatory Documents</a:t>
            </a:r>
          </a:p>
        </p:txBody>
      </p:sp>
      <p:sp>
        <p:nvSpPr>
          <p:cNvPr id="3" name="Content Placeholder 2">
            <a:extLst>
              <a:ext uri="{FF2B5EF4-FFF2-40B4-BE49-F238E27FC236}">
                <a16:creationId xmlns:a16="http://schemas.microsoft.com/office/drawing/2014/main" id="{1A7127A1-E27A-4357-81FA-E8494DADC910}"/>
              </a:ext>
            </a:extLst>
          </p:cNvPr>
          <p:cNvSpPr>
            <a:spLocks noGrp="1"/>
          </p:cNvSpPr>
          <p:nvPr>
            <p:ph idx="1"/>
          </p:nvPr>
        </p:nvSpPr>
        <p:spPr/>
        <p:txBody>
          <a:bodyPr>
            <a:normAutofit/>
          </a:bodyPr>
          <a:lstStyle/>
          <a:p>
            <a:pPr marL="0" indent="0">
              <a:buNone/>
            </a:pPr>
            <a:r>
              <a:rPr lang="en-US" u="sng" dirty="0"/>
              <a:t>CITI Certificates</a:t>
            </a:r>
          </a:p>
          <a:p>
            <a:r>
              <a:rPr lang="en-US" dirty="0"/>
              <a:t>As the lead site we are required to have both Human Subject Research and Good Clinical Practice CITI certificates for each member of your site’s research team. </a:t>
            </a:r>
          </a:p>
          <a:p>
            <a:pPr lvl="1"/>
            <a:r>
              <a:rPr lang="en-US" dirty="0"/>
              <a:t>7/14 sites have completed this requirement</a:t>
            </a:r>
          </a:p>
          <a:p>
            <a:pPr lvl="1"/>
            <a:r>
              <a:rPr lang="en-US" dirty="0"/>
              <a:t>7/14 haven’t sent all </a:t>
            </a:r>
            <a:r>
              <a:rPr lang="en-US"/>
              <a:t>CITI certificates</a:t>
            </a:r>
            <a:endParaRPr lang="en-US" dirty="0"/>
          </a:p>
          <a:p>
            <a:endParaRPr lang="en-US" u="sng" dirty="0"/>
          </a:p>
          <a:p>
            <a:endParaRPr lang="en-US" dirty="0"/>
          </a:p>
        </p:txBody>
      </p:sp>
      <p:pic>
        <p:nvPicPr>
          <p:cNvPr id="5" name="Picture 4" descr="Logo, company name&#10;&#10;Description automatically generated">
            <a:extLst>
              <a:ext uri="{FF2B5EF4-FFF2-40B4-BE49-F238E27FC236}">
                <a16:creationId xmlns:a16="http://schemas.microsoft.com/office/drawing/2014/main" id="{D6BF2E4C-4634-480A-9912-A66975C027E2}"/>
              </a:ext>
            </a:extLst>
          </p:cNvPr>
          <p:cNvPicPr>
            <a:picLocks noChangeAspect="1"/>
          </p:cNvPicPr>
          <p:nvPr/>
        </p:nvPicPr>
        <p:blipFill>
          <a:blip r:embed="rId3"/>
          <a:stretch>
            <a:fillRect/>
          </a:stretch>
        </p:blipFill>
        <p:spPr>
          <a:xfrm>
            <a:off x="8429495" y="3687762"/>
            <a:ext cx="2320487" cy="1208088"/>
          </a:xfrm>
          <a:prstGeom prst="rect">
            <a:avLst/>
          </a:prstGeom>
        </p:spPr>
      </p:pic>
    </p:spTree>
    <p:extLst>
      <p:ext uri="{BB962C8B-B14F-4D97-AF65-F5344CB8AC3E}">
        <p14:creationId xmlns:p14="http://schemas.microsoft.com/office/powerpoint/2010/main" val="135217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B9463648-1217-4E6E-839A-8716750415C6}"/>
              </a:ext>
            </a:extLst>
          </p:cNvPr>
          <p:cNvGraphicFramePr>
            <a:graphicFrameLocks noGrp="1"/>
          </p:cNvGraphicFramePr>
          <p:nvPr>
            <p:extLst>
              <p:ext uri="{D42A27DB-BD31-4B8C-83A1-F6EECF244321}">
                <p14:modId xmlns:p14="http://schemas.microsoft.com/office/powerpoint/2010/main" val="2515588706"/>
              </p:ext>
            </p:extLst>
          </p:nvPr>
        </p:nvGraphicFramePr>
        <p:xfrm>
          <a:off x="0" y="1030037"/>
          <a:ext cx="12192000" cy="5837285"/>
        </p:xfrm>
        <a:graphic>
          <a:graphicData uri="http://schemas.openxmlformats.org/drawingml/2006/table">
            <a:tbl>
              <a:tblPr/>
              <a:tblGrid>
                <a:gridCol w="1795346">
                  <a:extLst>
                    <a:ext uri="{9D8B030D-6E8A-4147-A177-3AD203B41FA5}">
                      <a16:colId xmlns:a16="http://schemas.microsoft.com/office/drawing/2014/main" val="696061502"/>
                    </a:ext>
                  </a:extLst>
                </a:gridCol>
                <a:gridCol w="1182030">
                  <a:extLst>
                    <a:ext uri="{9D8B030D-6E8A-4147-A177-3AD203B41FA5}">
                      <a16:colId xmlns:a16="http://schemas.microsoft.com/office/drawing/2014/main" val="166215196"/>
                    </a:ext>
                  </a:extLst>
                </a:gridCol>
                <a:gridCol w="880946">
                  <a:extLst>
                    <a:ext uri="{9D8B030D-6E8A-4147-A177-3AD203B41FA5}">
                      <a16:colId xmlns:a16="http://schemas.microsoft.com/office/drawing/2014/main" val="3299129967"/>
                    </a:ext>
                  </a:extLst>
                </a:gridCol>
                <a:gridCol w="981307">
                  <a:extLst>
                    <a:ext uri="{9D8B030D-6E8A-4147-A177-3AD203B41FA5}">
                      <a16:colId xmlns:a16="http://schemas.microsoft.com/office/drawing/2014/main" val="2365206152"/>
                    </a:ext>
                  </a:extLst>
                </a:gridCol>
                <a:gridCol w="981308">
                  <a:extLst>
                    <a:ext uri="{9D8B030D-6E8A-4147-A177-3AD203B41FA5}">
                      <a16:colId xmlns:a16="http://schemas.microsoft.com/office/drawing/2014/main" val="263986900"/>
                    </a:ext>
                  </a:extLst>
                </a:gridCol>
                <a:gridCol w="1672683">
                  <a:extLst>
                    <a:ext uri="{9D8B030D-6E8A-4147-A177-3AD203B41FA5}">
                      <a16:colId xmlns:a16="http://schemas.microsoft.com/office/drawing/2014/main" val="258795675"/>
                    </a:ext>
                  </a:extLst>
                </a:gridCol>
                <a:gridCol w="869795">
                  <a:extLst>
                    <a:ext uri="{9D8B030D-6E8A-4147-A177-3AD203B41FA5}">
                      <a16:colId xmlns:a16="http://schemas.microsoft.com/office/drawing/2014/main" val="2576103739"/>
                    </a:ext>
                  </a:extLst>
                </a:gridCol>
                <a:gridCol w="1081668">
                  <a:extLst>
                    <a:ext uri="{9D8B030D-6E8A-4147-A177-3AD203B41FA5}">
                      <a16:colId xmlns:a16="http://schemas.microsoft.com/office/drawing/2014/main" val="4276955008"/>
                    </a:ext>
                  </a:extLst>
                </a:gridCol>
                <a:gridCol w="1650380">
                  <a:extLst>
                    <a:ext uri="{9D8B030D-6E8A-4147-A177-3AD203B41FA5}">
                      <a16:colId xmlns:a16="http://schemas.microsoft.com/office/drawing/2014/main" val="4015638217"/>
                    </a:ext>
                  </a:extLst>
                </a:gridCol>
                <a:gridCol w="1096537">
                  <a:extLst>
                    <a:ext uri="{9D8B030D-6E8A-4147-A177-3AD203B41FA5}">
                      <a16:colId xmlns:a16="http://schemas.microsoft.com/office/drawing/2014/main" val="3678849710"/>
                    </a:ext>
                  </a:extLst>
                </a:gridCol>
              </a:tblGrid>
              <a:tr h="473086">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Site Name</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Contract Executed</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err="1">
                          <a:solidFill>
                            <a:srgbClr val="FFFFFF"/>
                          </a:solidFill>
                          <a:effectLst/>
                          <a:latin typeface="Calibri" panose="020F0502020204030204" pitchFamily="34" charset="0"/>
                          <a:cs typeface="Calibri" panose="020F0502020204030204" pitchFamily="34" charset="0"/>
                        </a:rPr>
                        <a:t>cIRB</a:t>
                      </a:r>
                      <a:r>
                        <a:rPr lang="en-US" sz="1400" b="1" i="0" u="none" strike="noStrike" dirty="0">
                          <a:solidFill>
                            <a:srgbClr val="FFFFFF"/>
                          </a:solidFill>
                          <a:effectLst/>
                          <a:latin typeface="Calibri" panose="020F0502020204030204" pitchFamily="34" charset="0"/>
                          <a:cs typeface="Calibri" panose="020F0502020204030204" pitchFamily="34" charset="0"/>
                        </a:rPr>
                        <a:t> Approval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Local IRB Approval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Regulatory Documents</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err="1">
                          <a:solidFill>
                            <a:srgbClr val="FFFFFF"/>
                          </a:solidFill>
                          <a:effectLst/>
                          <a:latin typeface="Calibri" panose="020F0502020204030204" pitchFamily="34" charset="0"/>
                          <a:cs typeface="Calibri" panose="020F0502020204030204" pitchFamily="34" charset="0"/>
                        </a:rPr>
                        <a:t>pSite</a:t>
                      </a:r>
                      <a:r>
                        <a:rPr lang="en-US" sz="1400" b="1" i="0" u="none" strike="noStrike" dirty="0">
                          <a:solidFill>
                            <a:srgbClr val="FFFFFF"/>
                          </a:solidFill>
                          <a:effectLst/>
                          <a:latin typeface="Calibri" panose="020F0502020204030204" pitchFamily="34" charset="0"/>
                          <a:cs typeface="Calibri" panose="020F0502020204030204" pitchFamily="34" charset="0"/>
                        </a:rPr>
                        <a:t> Communication Plan Agreement</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err="1">
                          <a:solidFill>
                            <a:srgbClr val="FFFFFF"/>
                          </a:solidFill>
                          <a:effectLst/>
                          <a:latin typeface="Calibri" panose="020F0502020204030204" pitchFamily="34" charset="0"/>
                          <a:cs typeface="Calibri" panose="020F0502020204030204" pitchFamily="34" charset="0"/>
                        </a:rPr>
                        <a:t>REDCap</a:t>
                      </a:r>
                      <a:r>
                        <a:rPr lang="en-US" sz="1400" b="1" i="0" u="none" strike="noStrike" dirty="0">
                          <a:solidFill>
                            <a:srgbClr val="FFFFFF"/>
                          </a:solidFill>
                          <a:effectLst/>
                          <a:latin typeface="Calibri" panose="020F0502020204030204" pitchFamily="34" charset="0"/>
                          <a:cs typeface="Calibri" panose="020F0502020204030204" pitchFamily="34" charset="0"/>
                        </a:rPr>
                        <a:t> Access</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Site Training Completed</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Site Implementation Date</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fontAlgn="b">
                        <a:spcBef>
                          <a:spcPts val="0"/>
                        </a:spcBef>
                        <a:spcAft>
                          <a:spcPts val="0"/>
                        </a:spcAft>
                      </a:pPr>
                      <a:r>
                        <a:rPr lang="en-US" sz="1400" b="1" i="0" u="none" strike="noStrike" dirty="0">
                          <a:solidFill>
                            <a:srgbClr val="FFFFFF"/>
                          </a:solidFill>
                          <a:effectLst/>
                          <a:latin typeface="Calibri" panose="020F0502020204030204" pitchFamily="34" charset="0"/>
                          <a:cs typeface="Calibri" panose="020F0502020204030204" pitchFamily="34" charset="0"/>
                        </a:rPr>
                        <a:t>Downloading Schedule</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286507396"/>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Boston Children's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M/T</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94152582"/>
                  </a:ext>
                </a:extLst>
              </a:tr>
              <a:tr h="291557">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Dartmouth-Hitchcock </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ED7D31"/>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T/F</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1359580"/>
                  </a:ext>
                </a:extLst>
              </a:tr>
              <a:tr h="291557">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Maria </a:t>
                      </a:r>
                      <a:r>
                        <a:rPr lang="en-US" sz="1400" b="0" i="0" u="none" strike="noStrike" dirty="0" err="1">
                          <a:solidFill>
                            <a:srgbClr val="000000"/>
                          </a:solidFill>
                          <a:effectLst/>
                          <a:latin typeface="Calibri" panose="020F0502020204030204" pitchFamily="34" charset="0"/>
                          <a:cs typeface="Calibri" panose="020F0502020204030204" pitchFamily="34" charset="0"/>
                        </a:rPr>
                        <a:t>Fareri</a:t>
                      </a:r>
                      <a:r>
                        <a:rPr lang="en-US" sz="1400" b="0" i="0" u="none" strike="noStrike" dirty="0">
                          <a:solidFill>
                            <a:srgbClr val="000000"/>
                          </a:solidFill>
                          <a:effectLst/>
                          <a:latin typeface="Calibri" panose="020F0502020204030204" pitchFamily="34" charset="0"/>
                          <a:cs typeface="Calibri" panose="020F0502020204030204" pitchFamily="34" charset="0"/>
                        </a:rPr>
                        <a:t> Children's</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M/T</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39462660"/>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Massachusetts General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M/T</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3387270"/>
                  </a:ext>
                </a:extLst>
              </a:tr>
              <a:tr h="291557">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University of Maryland</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M/T</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79344025"/>
                  </a:ext>
                </a:extLst>
              </a:tr>
              <a:tr h="291557">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Vanderbilt</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6/1/2021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T/F</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5363081"/>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Arkansas Children's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08796566"/>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Children's Hospital of Phil. </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a:solidFill>
                            <a:srgbClr val="ED7D31"/>
                          </a:solidFill>
                          <a:effectLst/>
                          <a:latin typeface="Calibri" panose="020F0502020204030204" pitchFamily="34" charset="0"/>
                          <a:cs typeface="Calibri" panose="020F0502020204030204" pitchFamily="34" charset="0"/>
                        </a:rPr>
                        <a:t>ᴏ</a:t>
                      </a:r>
                      <a:endParaRPr lang="en-US" sz="1400" b="0" i="0" u="none" strike="noStrike">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7413207"/>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Cincinnati Children's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chemeClr val="accent2"/>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ED7D31"/>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FF0000"/>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51181428"/>
                  </a:ext>
                </a:extLst>
              </a:tr>
              <a:tr h="291557">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National Jewish Health</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ED7D31"/>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5300748"/>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Nationwide Children's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ED7D31"/>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0463318"/>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Peyton Manning Children's Hospital </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3623197"/>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U. of California, San Diego</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a:solidFill>
                            <a:srgbClr val="ED7D31"/>
                          </a:solidFill>
                          <a:effectLst/>
                          <a:latin typeface="Calibri" panose="020F0502020204030204" pitchFamily="34" charset="0"/>
                          <a:cs typeface="Calibri" panose="020F0502020204030204" pitchFamily="34" charset="0"/>
                        </a:rPr>
                        <a:t>ᴏ</a:t>
                      </a:r>
                      <a:endParaRPr lang="en-US" sz="1400" b="0" i="0" u="none" strike="noStrike">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1" i="0" u="none" strike="noStrike" dirty="0">
                          <a:solidFill>
                            <a:srgbClr val="70AD47"/>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7707825"/>
                  </a:ext>
                </a:extLst>
              </a:tr>
              <a:tr h="425230">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U. of Kentucky Children's Hospital</a:t>
                      </a:r>
                      <a:endParaRPr lang="en-US" sz="32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70AD47"/>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ED7D31"/>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FF0000"/>
                          </a:solidFill>
                          <a:effectLst/>
                          <a:latin typeface="Calibri" panose="020F0502020204030204" pitchFamily="34" charset="0"/>
                        </a:rPr>
                        <a:t>ᴏ</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ED7D31"/>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1" i="0" u="none" strike="noStrike" dirty="0">
                          <a:solidFill>
                            <a:srgbClr val="FF0000"/>
                          </a:solidFill>
                          <a:effectLst/>
                          <a:latin typeface="Calibri" panose="020F0502020204030204" pitchFamily="34" charset="0"/>
                          <a:cs typeface="Calibri" panose="020F0502020204030204" pitchFamily="34" charset="0"/>
                        </a:rPr>
                        <a:t>ᴏ</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8/1/2021</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TBD</a:t>
                      </a:r>
                      <a:endParaRPr lang="en-US" sz="1400" b="0" i="0" u="none" strike="noStrike" dirty="0">
                        <a:effectLst/>
                        <a:latin typeface="Calibri" panose="020F0502020204030204" pitchFamily="34" charset="0"/>
                        <a:cs typeface="Calibri" panose="020F0502020204030204" pitchFamily="34" charset="0"/>
                      </a:endParaRPr>
                    </a:p>
                  </a:txBody>
                  <a:tcPr marL="7326" marR="7326" marT="732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8064222"/>
                  </a:ext>
                </a:extLst>
              </a:tr>
            </a:tbl>
          </a:graphicData>
        </a:graphic>
      </p:graphicFrame>
      <p:sp>
        <p:nvSpPr>
          <p:cNvPr id="2" name="Title 1">
            <a:extLst>
              <a:ext uri="{FF2B5EF4-FFF2-40B4-BE49-F238E27FC236}">
                <a16:creationId xmlns:a16="http://schemas.microsoft.com/office/drawing/2014/main" id="{A970A87A-EAE6-4F3E-87A7-88248B537D21}"/>
              </a:ext>
            </a:extLst>
          </p:cNvPr>
          <p:cNvSpPr>
            <a:spLocks noGrp="1"/>
          </p:cNvSpPr>
          <p:nvPr>
            <p:ph type="title"/>
          </p:nvPr>
        </p:nvSpPr>
        <p:spPr>
          <a:xfrm>
            <a:off x="838200" y="135247"/>
            <a:ext cx="10515600" cy="994453"/>
          </a:xfrm>
        </p:spPr>
        <p:txBody>
          <a:bodyPr anchor="ctr">
            <a:normAutofit/>
          </a:bodyPr>
          <a:lstStyle/>
          <a:p>
            <a:r>
              <a:rPr lang="en-US" dirty="0"/>
              <a:t>Site Progress on Implementation Start-Up</a:t>
            </a:r>
          </a:p>
        </p:txBody>
      </p:sp>
    </p:spTree>
    <p:extLst>
      <p:ext uri="{BB962C8B-B14F-4D97-AF65-F5344CB8AC3E}">
        <p14:creationId xmlns:p14="http://schemas.microsoft.com/office/powerpoint/2010/main" val="2290795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5579</TotalTime>
  <Words>1591</Words>
  <Application>Microsoft Office PowerPoint</Application>
  <PresentationFormat>Widescreen</PresentationFormat>
  <Paragraphs>452</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Apple Braille</vt:lpstr>
      <vt:lpstr>Arial</vt:lpstr>
      <vt:lpstr>Calibri</vt:lpstr>
      <vt:lpstr>Calibri Light</vt:lpstr>
      <vt:lpstr>Corbel</vt:lpstr>
      <vt:lpstr>1_Office Theme</vt:lpstr>
      <vt:lpstr>The Recorded Home Oximetry (RHO) Program  Monthly Investigator Meeting</vt:lpstr>
      <vt:lpstr>Site Selection for Implementation Waves</vt:lpstr>
      <vt:lpstr>RHO Program Implementation Timeline: Wave 1 Sites</vt:lpstr>
      <vt:lpstr>RHO Program Implementation Timeline: Wave 2 Sites</vt:lpstr>
      <vt:lpstr>Site Training Planning</vt:lpstr>
      <vt:lpstr>Updates on IRB Approval</vt:lpstr>
      <vt:lpstr>RAD 97s Count</vt:lpstr>
      <vt:lpstr>Regulatory Documents</vt:lpstr>
      <vt:lpstr>Site Progress on Implementation Start-Up</vt:lpstr>
      <vt:lpstr>RHO Implementation Trial Consort Diagram</vt:lpstr>
      <vt:lpstr>REDCap User Access Groups</vt:lpstr>
      <vt:lpstr>Screening and Eligibility</vt:lpstr>
      <vt:lpstr>Baseline Data </vt:lpstr>
      <vt:lpstr>Implementation Related Problems</vt:lpstr>
      <vt:lpstr>PowerPoint Presentation</vt:lpstr>
      <vt:lpstr>Site Communication</vt:lpstr>
      <vt:lpstr>Parent Advisory Board Meeting</vt:lpstr>
      <vt:lpstr>Weaning Trajectory and Rate of Change in Weaning HOT by Initial Starting Flow Rate</vt:lpstr>
      <vt:lpstr>PowerPoint Presentation</vt:lpstr>
      <vt:lpstr>Virtual Music Class for Families with Children on Home Oxygen</vt:lpstr>
      <vt:lpstr>Parent Advisory Board Participation</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Matoshi, Maria</cp:lastModifiedBy>
  <cp:revision>101</cp:revision>
  <dcterms:created xsi:type="dcterms:W3CDTF">2021-03-31T16:28:55Z</dcterms:created>
  <dcterms:modified xsi:type="dcterms:W3CDTF">2021-10-12T13:35:18Z</dcterms:modified>
</cp:coreProperties>
</file>