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9" r:id="rId2"/>
    <p:sldId id="897" r:id="rId3"/>
    <p:sldId id="859" r:id="rId4"/>
    <p:sldId id="256" r:id="rId5"/>
    <p:sldId id="896" r:id="rId6"/>
    <p:sldId id="898" r:id="rId7"/>
    <p:sldId id="899" r:id="rId8"/>
    <p:sldId id="879" r:id="rId9"/>
    <p:sldId id="885" r:id="rId10"/>
    <p:sldId id="886" r:id="rId11"/>
    <p:sldId id="894" r:id="rId12"/>
    <p:sldId id="878" r:id="rId13"/>
    <p:sldId id="895" r:id="rId14"/>
    <p:sldId id="893" r:id="rId15"/>
    <p:sldId id="890" r:id="rId16"/>
    <p:sldId id="459" r:id="rId17"/>
    <p:sldId id="8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9BC"/>
    <a:srgbClr val="5AA2AE"/>
    <a:srgbClr val="230871"/>
    <a:srgbClr val="575778"/>
    <a:srgbClr val="404A5C"/>
    <a:srgbClr val="84929E"/>
    <a:srgbClr val="5F5775"/>
    <a:srgbClr val="3A58A4"/>
    <a:srgbClr val="447D8D"/>
    <a:srgbClr val="121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55F21-09E8-41A6-8F47-0B8B78BCF142}" v="13" dt="2021-11-04T16:37:58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1067" autoAdjust="0"/>
  </p:normalViewPr>
  <p:slideViewPr>
    <p:cSldViewPr snapToGrid="0">
      <p:cViewPr varScale="1">
        <p:scale>
          <a:sx n="87" d="100"/>
          <a:sy n="87" d="100"/>
        </p:scale>
        <p:origin x="57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Motorina" userId="bf84710e30e4b2e9" providerId="LiveId" clId="{E0D55F21-09E8-41A6-8F47-0B8B78BCF142}"/>
    <pc:docChg chg="modSld">
      <pc:chgData name="Maria Motorina" userId="bf84710e30e4b2e9" providerId="LiveId" clId="{E0D55F21-09E8-41A6-8F47-0B8B78BCF142}" dt="2021-11-04T16:37:58.882" v="17"/>
      <pc:docMkLst>
        <pc:docMk/>
      </pc:docMkLst>
      <pc:sldChg chg="modSp">
        <pc:chgData name="Maria Motorina" userId="bf84710e30e4b2e9" providerId="LiveId" clId="{E0D55F21-09E8-41A6-8F47-0B8B78BCF142}" dt="2021-11-04T16:37:58.882" v="17"/>
        <pc:sldMkLst>
          <pc:docMk/>
          <pc:sldMk cId="229079540" sldId="859"/>
        </pc:sldMkLst>
        <pc:graphicFrameChg chg="mod">
          <ac:chgData name="Maria Motorina" userId="bf84710e30e4b2e9" providerId="LiveId" clId="{E0D55F21-09E8-41A6-8F47-0B8B78BCF142}" dt="2021-11-04T16:37:58.882" v="17"/>
          <ac:graphicFrameMkLst>
            <pc:docMk/>
            <pc:sldMk cId="229079540" sldId="859"/>
            <ac:graphicFrameMk id="13" creationId="{B9463648-1217-4E6E-839A-8716750415C6}"/>
          </ac:graphicFrameMkLst>
        </pc:graphicFrameChg>
      </pc:sldChg>
      <pc:sldChg chg="modSp mod">
        <pc:chgData name="Maria Motorina" userId="bf84710e30e4b2e9" providerId="LiveId" clId="{E0D55F21-09E8-41A6-8F47-0B8B78BCF142}" dt="2021-11-04T13:51:39.308" v="1" actId="1076"/>
        <pc:sldMkLst>
          <pc:docMk/>
          <pc:sldMk cId="4177025476" sldId="878"/>
        </pc:sldMkLst>
        <pc:picChg chg="mod">
          <ac:chgData name="Maria Motorina" userId="bf84710e30e4b2e9" providerId="LiveId" clId="{E0D55F21-09E8-41A6-8F47-0B8B78BCF142}" dt="2021-11-04T13:51:39.308" v="1" actId="1076"/>
          <ac:picMkLst>
            <pc:docMk/>
            <pc:sldMk cId="4177025476" sldId="878"/>
            <ac:picMk id="4" creationId="{4A361A97-E74D-4413-B820-6CD324A31B78}"/>
          </ac:picMkLst>
        </pc:picChg>
      </pc:sldChg>
      <pc:sldChg chg="modSp mod">
        <pc:chgData name="Maria Motorina" userId="bf84710e30e4b2e9" providerId="LiveId" clId="{E0D55F21-09E8-41A6-8F47-0B8B78BCF142}" dt="2021-11-04T14:05:58.247" v="6" actId="1076"/>
        <pc:sldMkLst>
          <pc:docMk/>
          <pc:sldMk cId="2939833258" sldId="886"/>
        </pc:sldMkLst>
        <pc:picChg chg="mod">
          <ac:chgData name="Maria Motorina" userId="bf84710e30e4b2e9" providerId="LiveId" clId="{E0D55F21-09E8-41A6-8F47-0B8B78BCF142}" dt="2021-11-04T14:05:58.247" v="6" actId="1076"/>
          <ac:picMkLst>
            <pc:docMk/>
            <pc:sldMk cId="2939833258" sldId="886"/>
            <ac:picMk id="7" creationId="{FBA726DC-A5C9-48BA-9DA0-A3003BB0D7E3}"/>
          </ac:picMkLst>
        </pc:picChg>
        <pc:picChg chg="mod">
          <ac:chgData name="Maria Motorina" userId="bf84710e30e4b2e9" providerId="LiveId" clId="{E0D55F21-09E8-41A6-8F47-0B8B78BCF142}" dt="2021-11-04T14:05:51.153" v="5" actId="1076"/>
          <ac:picMkLst>
            <pc:docMk/>
            <pc:sldMk cId="2939833258" sldId="886"/>
            <ac:picMk id="1026" creationId="{A1C1C1AB-3819-4BCA-A049-64952FC14F25}"/>
          </ac:picMkLst>
        </pc:picChg>
      </pc:sldChg>
      <pc:sldChg chg="addSp modSp mod">
        <pc:chgData name="Maria Motorina" userId="bf84710e30e4b2e9" providerId="LiveId" clId="{E0D55F21-09E8-41A6-8F47-0B8B78BCF142}" dt="2021-11-04T16:23:38.295" v="16" actId="1076"/>
        <pc:sldMkLst>
          <pc:docMk/>
          <pc:sldMk cId="399149345" sldId="895"/>
        </pc:sldMkLst>
        <pc:spChg chg="add mod">
          <ac:chgData name="Maria Motorina" userId="bf84710e30e4b2e9" providerId="LiveId" clId="{E0D55F21-09E8-41A6-8F47-0B8B78BCF142}" dt="2021-11-04T16:23:33.258" v="15" actId="688"/>
          <ac:spMkLst>
            <pc:docMk/>
            <pc:sldMk cId="399149345" sldId="895"/>
            <ac:spMk id="4" creationId="{7BE712DB-0EAB-49B4-831A-A832389E8085}"/>
          </ac:spMkLst>
        </pc:spChg>
        <pc:spChg chg="add mod">
          <ac:chgData name="Maria Motorina" userId="bf84710e30e4b2e9" providerId="LiveId" clId="{E0D55F21-09E8-41A6-8F47-0B8B78BCF142}" dt="2021-11-04T16:23:38.295" v="16" actId="1076"/>
          <ac:spMkLst>
            <pc:docMk/>
            <pc:sldMk cId="399149345" sldId="895"/>
            <ac:spMk id="6" creationId="{6C738ABC-ECB2-44A5-A965-D26AAC1D4C82}"/>
          </ac:spMkLst>
        </pc:spChg>
        <pc:graphicFrameChg chg="mod">
          <ac:chgData name="Maria Motorina" userId="bf84710e30e4b2e9" providerId="LiveId" clId="{E0D55F21-09E8-41A6-8F47-0B8B78BCF142}" dt="2021-11-04T15:23:39.827" v="11"/>
          <ac:graphicFrameMkLst>
            <pc:docMk/>
            <pc:sldMk cId="399149345" sldId="895"/>
            <ac:graphicFrameMk id="5" creationId="{321347FF-F2DC-4202-B0C1-7EA5BB098931}"/>
          </ac:graphicFrameMkLst>
        </pc:graphicFrameChg>
      </pc:sldChg>
      <pc:sldChg chg="modSp">
        <pc:chgData name="Maria Motorina" userId="bf84710e30e4b2e9" providerId="LiveId" clId="{E0D55F21-09E8-41A6-8F47-0B8B78BCF142}" dt="2021-11-04T13:53:23.346" v="4"/>
        <pc:sldMkLst>
          <pc:docMk/>
          <pc:sldMk cId="3770243371" sldId="896"/>
        </pc:sldMkLst>
        <pc:graphicFrameChg chg="mod">
          <ac:chgData name="Maria Motorina" userId="bf84710e30e4b2e9" providerId="LiveId" clId="{E0D55F21-09E8-41A6-8F47-0B8B78BCF142}" dt="2021-11-04T13:53:23.346" v="4"/>
          <ac:graphicFrameMkLst>
            <pc:docMk/>
            <pc:sldMk cId="3770243371" sldId="896"/>
            <ac:graphicFrameMk id="6" creationId="{656B49B3-C152-4B4F-93C2-E18B872A997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assmemorial.org\umass\NICUResearch\Implementation%20Project\Data%20Analysis\Problems%20Log\RHO%20Implementation%20Log%20of%20Problem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assmemorial.org\umass\NICUResearch\Implementation%20Project\Data%20Analysis\Deviation%20Types\Deviation%20Types%2011.01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RHO Program Implementation Enrollment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846290596323137E-2"/>
          <c:y val="0.10446848754436555"/>
          <c:w val="0.89187789108347759"/>
          <c:h val="0.76524263674712578"/>
        </c:manualLayout>
      </c:layout>
      <c:lineChart>
        <c:grouping val="standard"/>
        <c:varyColors val="0"/>
        <c:ser>
          <c:idx val="0"/>
          <c:order val="0"/>
          <c:tx>
            <c:strRef>
              <c:f>'Participants Enrolled c Char'!$B$1</c:f>
              <c:strCache>
                <c:ptCount val="1"/>
                <c:pt idx="0">
                  <c:v>Participants Enrolled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9.9127053816331825E-3"/>
                  <c:y val="-7.76887070572529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BCH &amp; MGH initiated enrollment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459-48F1-B1A8-86CB61FEAD6D}"/>
                </c:ext>
              </c:extLst>
            </c:dLbl>
            <c:dLbl>
              <c:idx val="1"/>
              <c:layout>
                <c:manualLayout>
                  <c:x val="-9.0155945649736627E-2"/>
                  <c:y val="-0.1579485224797691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Maryland initiated enrollment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459-48F1-B1A8-86CB61FEAD6D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59-48F1-B1A8-86CB61FEAD6D}"/>
            </c:ext>
          </c:extLst>
        </c:ser>
        <c:ser>
          <c:idx val="1"/>
          <c:order val="1"/>
          <c:tx>
            <c:strRef>
              <c:f>'Participants Enrolled c Char'!$C$1</c:f>
              <c:strCache>
                <c:ptCount val="1"/>
                <c:pt idx="0">
                  <c:v>UCL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2746728383029096"/>
                  <c:y val="-2.826838194220527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459-48F1-B1A8-86CB61FEAD6D}"/>
                </c:ext>
              </c:extLst>
            </c:dLbl>
            <c:dLbl>
              <c:idx val="2"/>
              <c:layout>
                <c:manualLayout>
                  <c:x val="0.27624283402209954"/>
                  <c:y val="-2.9090064465138343E-2"/>
                </c:manualLayout>
              </c:layout>
              <c:numFmt formatCode="0.0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59-48F1-B1A8-86CB61FEA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Char'!$C$2:$C$5</c:f>
              <c:numCache>
                <c:formatCode>0.00</c:formatCode>
                <c:ptCount val="4"/>
                <c:pt idx="0">
                  <c:v>7.7249371855330997</c:v>
                </c:pt>
                <c:pt idx="1">
                  <c:v>7.7249371855330997</c:v>
                </c:pt>
                <c:pt idx="2">
                  <c:v>7.7249371855330997</c:v>
                </c:pt>
                <c:pt idx="3">
                  <c:v>7.7249371855330997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59-48F1-B1A8-86CB61FEAD6D}"/>
            </c:ext>
          </c:extLst>
        </c:ser>
        <c:ser>
          <c:idx val="2"/>
          <c:order val="2"/>
          <c:tx>
            <c:strRef>
              <c:f>'Participants Enrolled c Char'!$D$1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A5A5A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Char'!$D$2:$D$5</c:f>
              <c:numCache>
                <c:formatCode>0.00</c:formatCode>
                <c:ptCount val="4"/>
                <c:pt idx="0">
                  <c:v>6.0666247903553998</c:v>
                </c:pt>
                <c:pt idx="1">
                  <c:v>6.0666247903553998</c:v>
                </c:pt>
                <c:pt idx="2">
                  <c:v>6.0666247903553998</c:v>
                </c:pt>
                <c:pt idx="3">
                  <c:v>6.0666247903553998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59-48F1-B1A8-86CB61FEAD6D}"/>
            </c:ext>
          </c:extLst>
        </c:ser>
        <c:ser>
          <c:idx val="3"/>
          <c:order val="3"/>
          <c:tx>
            <c:strRef>
              <c:f>'Participants Enrolled c Char'!$E$1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FFC00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Char'!$E$2:$E$5</c:f>
              <c:numCache>
                <c:formatCode>0.00</c:formatCode>
                <c:ptCount val="4"/>
                <c:pt idx="0">
                  <c:v>4.4083123951776999</c:v>
                </c:pt>
                <c:pt idx="1">
                  <c:v>4.4083123951776999</c:v>
                </c:pt>
                <c:pt idx="2">
                  <c:v>4.4083123951776999</c:v>
                </c:pt>
                <c:pt idx="3">
                  <c:v>4.4083123951776999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9-48F1-B1A8-86CB61FEAD6D}"/>
            </c:ext>
          </c:extLst>
        </c:ser>
        <c:ser>
          <c:idx val="4"/>
          <c:order val="4"/>
          <c:tx>
            <c:strRef>
              <c:f>'Participants Enrolled c Char'!$F$1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0.29683539852761381"/>
                  <c:y val="2.641192876568931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459-48F1-B1A8-86CB61FEAD6D}"/>
                </c:ext>
              </c:extLst>
            </c:dLbl>
            <c:dLbl>
              <c:idx val="2"/>
              <c:layout>
                <c:manualLayout>
                  <c:x val="-0.56641473798410547"/>
                  <c:y val="2.8750239541537641E-2"/>
                </c:manualLayout>
              </c:layout>
              <c:numFmt formatCode="0.0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59-48F1-B1A8-86CB61FEA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Char'!$F$2:$F$5</c:f>
              <c:numCache>
                <c:formatCode>0.00</c:formatCode>
                <c:ptCount val="4"/>
                <c:pt idx="0">
                  <c:v>2.75</c:v>
                </c:pt>
                <c:pt idx="1">
                  <c:v>2.75</c:v>
                </c:pt>
                <c:pt idx="2">
                  <c:v>2.75</c:v>
                </c:pt>
                <c:pt idx="3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459-48F1-B1A8-86CB61FEAD6D}"/>
            </c:ext>
          </c:extLst>
        </c:ser>
        <c:ser>
          <c:idx val="5"/>
          <c:order val="5"/>
          <c:tx>
            <c:strRef>
              <c:f>'Participants Enrolled c Char'!$G$1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0AD47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Char'!$G$2:$G$5</c:f>
              <c:numCache>
                <c:formatCode>0.00</c:formatCode>
                <c:ptCount val="4"/>
                <c:pt idx="0">
                  <c:v>1.0916876048223001</c:v>
                </c:pt>
                <c:pt idx="1">
                  <c:v>1.0916876048223001</c:v>
                </c:pt>
                <c:pt idx="2">
                  <c:v>1.0916876048223001</c:v>
                </c:pt>
                <c:pt idx="3">
                  <c:v>1.0916876048223001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459-48F1-B1A8-86CB61FEAD6D}"/>
            </c:ext>
          </c:extLst>
        </c:ser>
        <c:ser>
          <c:idx val="6"/>
          <c:order val="6"/>
          <c:tx>
            <c:strRef>
              <c:f>'Participants Enrolled c Char'!$H$1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5B9BD5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Char'!$H$2:$H$5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459-48F1-B1A8-86CB61FEAD6D}"/>
            </c:ext>
          </c:extLst>
        </c:ser>
        <c:ser>
          <c:idx val="7"/>
          <c:order val="7"/>
          <c:tx>
            <c:strRef>
              <c:f>'Participants Enrolled c Char'!$I$1</c:f>
              <c:strCache>
                <c:ptCount val="1"/>
                <c:pt idx="0">
                  <c:v>LCL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Char'!$I$2:$I$5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459-48F1-B1A8-86CB61FEAD6D}"/>
            </c:ext>
          </c:extLst>
        </c:ser>
        <c:ser>
          <c:idx val="8"/>
          <c:order val="8"/>
          <c:tx>
            <c:strRef>
              <c:f>'Participants Enrolled c Char'!$K$1</c:f>
              <c:strCache>
                <c:ptCount val="1"/>
                <c:pt idx="0">
                  <c:v>Projected Enrollment</c:v>
                </c:pt>
              </c:strCache>
            </c:strRef>
          </c:tx>
          <c:spPr>
            <a:ln>
              <a:solidFill>
                <a:srgbClr val="00808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29624723154990518"/>
                  <c:y val="-3.12570614392951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Projected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459-48F1-B1A8-86CB61FEAD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Char'!$A$2:$A$5</c:f>
              <c:strCache>
                <c:ptCount val="4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</c:strCache>
            </c:strRef>
          </c:cat>
          <c:val>
            <c:numRef>
              <c:f>'Participants Enrolled c Char'!$K$2:$K$5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459-48F1-B1A8-86CB61FEA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508960"/>
        <c:axId val="1912527264"/>
      </c:lineChart>
      <c:catAx>
        <c:axId val="191250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Enrollment Month -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2527264"/>
        <c:crosses val="autoZero"/>
        <c:auto val="0"/>
        <c:lblAlgn val="ctr"/>
        <c:lblOffset val="100"/>
        <c:noMultiLvlLbl val="0"/>
      </c:catAx>
      <c:valAx>
        <c:axId val="1912527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Participants Enrolled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2508960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'Problem Count c Chart'!$B$1</c:f>
              <c:strCache>
                <c:ptCount val="1"/>
                <c:pt idx="0">
                  <c:v>Problem Count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000080"/>
              </a:solidFill>
              <a:ln w="25400">
                <a:solidFill>
                  <a:srgbClr val="000080"/>
                </a:solidFill>
                <a:prstDash val="solid"/>
              </a:ln>
            </c:spPr>
          </c:marker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7-41AE-919F-AAD3762CB2D0}"/>
            </c:ext>
          </c:extLst>
        </c:ser>
        <c:ser>
          <c:idx val="1"/>
          <c:order val="1"/>
          <c:tx>
            <c:strRef>
              <c:f>'Problem Count c Chart'!$C$1</c:f>
              <c:strCache>
                <c:ptCount val="1"/>
                <c:pt idx="0">
                  <c:v>UCL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3359542123708525"/>
                  <c:y val="-3.7383855334029603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/>
                      <a:t>UCL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E7-41AE-919F-AAD3762CB2D0}"/>
                </c:ext>
              </c:extLst>
            </c:dLbl>
            <c:dLbl>
              <c:idx val="2"/>
              <c:layout>
                <c:manualLayout>
                  <c:x val="-1.466797141686769E-2"/>
                  <c:y val="-3.810225659199455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E7-41AE-919F-AAD3762CB2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Chart'!$C$2:$C$5</c:f>
              <c:numCache>
                <c:formatCode>0.00</c:formatCode>
                <c:ptCount val="4"/>
                <c:pt idx="0">
                  <c:v>7.2434164902525691</c:v>
                </c:pt>
                <c:pt idx="1">
                  <c:v>7.2434164902525691</c:v>
                </c:pt>
                <c:pt idx="2">
                  <c:v>7.2434164902525691</c:v>
                </c:pt>
                <c:pt idx="3">
                  <c:v>7.2434164902525691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E7-41AE-919F-AAD3762CB2D0}"/>
            </c:ext>
          </c:extLst>
        </c:ser>
        <c:ser>
          <c:idx val="2"/>
          <c:order val="2"/>
          <c:tx>
            <c:strRef>
              <c:f>'Problem Count c Chart'!$D$1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Chart'!$D$2:$D$5</c:f>
              <c:numCache>
                <c:formatCode>0.00</c:formatCode>
                <c:ptCount val="4"/>
                <c:pt idx="0">
                  <c:v>5.66227766016838</c:v>
                </c:pt>
                <c:pt idx="1">
                  <c:v>5.66227766016838</c:v>
                </c:pt>
                <c:pt idx="2">
                  <c:v>5.66227766016838</c:v>
                </c:pt>
                <c:pt idx="3">
                  <c:v>5.66227766016838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E7-41AE-919F-AAD3762CB2D0}"/>
            </c:ext>
          </c:extLst>
        </c:ser>
        <c:ser>
          <c:idx val="3"/>
          <c:order val="3"/>
          <c:tx>
            <c:strRef>
              <c:f>'Problem Count c Chart'!$E$1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Chart'!$E$2:$E$5</c:f>
              <c:numCache>
                <c:formatCode>0.00</c:formatCode>
                <c:ptCount val="4"/>
                <c:pt idx="0">
                  <c:v>4.08113883008419</c:v>
                </c:pt>
                <c:pt idx="1">
                  <c:v>4.08113883008419</c:v>
                </c:pt>
                <c:pt idx="2">
                  <c:v>4.08113883008419</c:v>
                </c:pt>
                <c:pt idx="3">
                  <c:v>4.08113883008419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FE7-41AE-919F-AAD3762CB2D0}"/>
            </c:ext>
          </c:extLst>
        </c:ser>
        <c:ser>
          <c:idx val="4"/>
          <c:order val="4"/>
          <c:tx>
            <c:strRef>
              <c:f>'Problem Count c Chart'!$F$1</c:f>
              <c:strCache>
                <c:ptCount val="1"/>
                <c:pt idx="0">
                  <c:v>Average</c:v>
                </c:pt>
              </c:strCache>
            </c:strRef>
          </c:tx>
          <c:spPr>
            <a:ln w="25400">
              <a:solidFill>
                <a:srgbClr val="5AA2AE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354990669518912"/>
                  <c:y val="-3.7383855334029541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/>
                      <a:t>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FE7-41AE-919F-AAD3762CB2D0}"/>
                </c:ext>
              </c:extLst>
            </c:dLbl>
            <c:dLbl>
              <c:idx val="2"/>
              <c:layout>
                <c:manualLayout>
                  <c:x val="-1.466797141686769E-2"/>
                  <c:y val="-3.512163066054906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E7-41AE-919F-AAD3762CB2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Chart'!$F$2:$F$5</c:f>
              <c:numCache>
                <c:formatCode>0.00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FE7-41AE-919F-AAD3762CB2D0}"/>
            </c:ext>
          </c:extLst>
        </c:ser>
        <c:ser>
          <c:idx val="5"/>
          <c:order val="5"/>
          <c:tx>
            <c:strRef>
              <c:f>'Problem Count c Chart'!$G$1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Chart'!$G$2:$G$5</c:f>
              <c:numCache>
                <c:formatCode>0.00</c:formatCode>
                <c:ptCount val="4"/>
                <c:pt idx="0">
                  <c:v>0.91886116991581024</c:v>
                </c:pt>
                <c:pt idx="1">
                  <c:v>0.91886116991581024</c:v>
                </c:pt>
                <c:pt idx="2">
                  <c:v>0.91886116991581024</c:v>
                </c:pt>
                <c:pt idx="3">
                  <c:v>0.91886116991581024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FE7-41AE-919F-AAD3762CB2D0}"/>
            </c:ext>
          </c:extLst>
        </c:ser>
        <c:ser>
          <c:idx val="6"/>
          <c:order val="6"/>
          <c:tx>
            <c:strRef>
              <c:f>'Problem Count c Chart'!$H$1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Chart'!$H$2:$H$5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FE7-41AE-919F-AAD3762CB2D0}"/>
            </c:ext>
          </c:extLst>
        </c:ser>
        <c:ser>
          <c:idx val="7"/>
          <c:order val="7"/>
          <c:tx>
            <c:strRef>
              <c:f>'Problem Count c Chart'!$I$1</c:f>
              <c:strCache>
                <c:ptCount val="1"/>
                <c:pt idx="0">
                  <c:v>LCL</c:v>
                </c:pt>
              </c:strCache>
            </c:strRef>
          </c:tx>
          <c:spPr>
            <a:ln w="2540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'Problem Count c Chart'!$A$2:$A$5</c:f>
              <c:numCache>
                <c:formatCode>mmm\-yy</c:formatCode>
                <c:ptCount val="4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</c:numCache>
            </c:numRef>
          </c:cat>
          <c:val>
            <c:numRef>
              <c:f>'Problem Count c Chart'!$I$2:$I$5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FE7-41AE-919F-AAD3762CB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156495"/>
        <c:axId val="1611154415"/>
      </c:lineChart>
      <c:catAx>
        <c:axId val="161115649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Month-Year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11154415"/>
        <c:crosses val="autoZero"/>
        <c:auto val="0"/>
        <c:lblAlgn val="ctr"/>
        <c:lblOffset val="100"/>
        <c:noMultiLvlLbl val="0"/>
      </c:catAx>
      <c:valAx>
        <c:axId val="1611154415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Problem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11156495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72493591607309E-2"/>
          <c:y val="0.15948100827019265"/>
          <c:w val="0.35315740112194444"/>
          <c:h val="0.769196284266221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B-4242-B05B-24A953729B7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B-4242-B05B-24A953729B74}"/>
              </c:ext>
            </c:extLst>
          </c:dPt>
          <c:dPt>
            <c:idx val="2"/>
            <c:bubble3D val="0"/>
            <c:spPr>
              <a:solidFill>
                <a:srgbClr val="4F4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2B-4242-B05B-24A953729B7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B-4242-B05B-24A953729B7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2B-4242-B05B-24A953729B7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2B-4242-B05B-24A953729B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2B-4242-B05B-24A953729B74}"/>
              </c:ext>
            </c:extLst>
          </c:dPt>
          <c:dLbls>
            <c:dLbl>
              <c:idx val="6"/>
              <c:layout>
                <c:manualLayout>
                  <c:x val="8.1076232566797569E-3"/>
                  <c:y val="-3.64357175018394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45623404731618E-2"/>
                      <c:h val="6.4407252440725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32B-4242-B05B-24A953729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Graph!$A$2:$A$8</c:f>
              <c:strCache>
                <c:ptCount val="7"/>
                <c:pt idx="0">
                  <c:v>Provider did not follow guideline suggestion</c:v>
                </c:pt>
                <c:pt idx="1">
                  <c:v>Did not meet minimum time but change in flow rate occurred anyway</c:v>
                </c:pt>
                <c:pt idx="2">
                  <c:v>Technological barrier with SafetyNet connection</c:v>
                </c:pt>
                <c:pt idx="3">
                  <c:v>Data was no analyzed at set time</c:v>
                </c:pt>
                <c:pt idx="4">
                  <c:v>No data was captured (patient not connected to oximeter or set up to Wi-Fi)</c:v>
                </c:pt>
                <c:pt idx="5">
                  <c:v>Parent felt uncomfortable changing flow rate</c:v>
                </c:pt>
                <c:pt idx="6">
                  <c:v>Parent self-weaned</c:v>
                </c:pt>
              </c:strCache>
            </c:strRef>
          </c:cat>
          <c:val>
            <c:numRef>
              <c:f>Graph!$B$2:$B$8</c:f>
              <c:numCache>
                <c:formatCode>General</c:formatCode>
                <c:ptCount val="7"/>
                <c:pt idx="0">
                  <c:v>20</c:v>
                </c:pt>
                <c:pt idx="1">
                  <c:v>0</c:v>
                </c:pt>
                <c:pt idx="2">
                  <c:v>17</c:v>
                </c:pt>
                <c:pt idx="3">
                  <c:v>0</c:v>
                </c:pt>
                <c:pt idx="4">
                  <c:v>36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2B-4242-B05B-24A953729B7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55870822738412"/>
          <c:y val="0.15467606483530563"/>
          <c:w val="0.48333556515358594"/>
          <c:h val="0.76373494108215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2000" dirty="0"/>
            <a:t>Feb - Mar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/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/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/>
            <a:t>Mar - 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/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/>
            <a:t>Initiate site training</a:t>
          </a:r>
        </a:p>
        <a:p>
          <a:r>
            <a:rPr lang="en-US" sz="1600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/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2000" dirty="0"/>
            <a:t>May - Aug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/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2000" dirty="0"/>
            <a:t>Jun 2021 - Feb 2022 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/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/>
            <a:t>Feb - Aug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/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/>
            <a:t>Aug 2022 - Feb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/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/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/>
            <a:t>Reach</a:t>
          </a:r>
          <a:r>
            <a:rPr lang="en-US" sz="1600" baseline="0" dirty="0"/>
            <a:t> 33% of eligible families</a:t>
          </a:r>
          <a:endParaRPr lang="en-US" sz="1600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/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/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/>
            <a:t>Feb - Aug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/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/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/>
            <a:t>Initiate 18-month implementation</a:t>
          </a:r>
        </a:p>
        <a:p>
          <a:r>
            <a:rPr lang="en-US" sz="1600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5">
            <a:hueOff val="-1225557"/>
            <a:satOff val="-1705"/>
            <a:lumOff val="-65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5">
            <a:hueOff val="-2451115"/>
            <a:satOff val="-3409"/>
            <a:lumOff val="-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5">
            <a:hueOff val="-3676672"/>
            <a:satOff val="-5114"/>
            <a:lumOff val="-1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 custLinFactNeighborX="-9431" custLinFactNeighborY="1339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 custLinFactNeighborX="-1761" custLinFactNeighborY="1339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 custLinFactX="-58000" custLinFactNeighborX="-100000"/>
      <dgm:spPr>
        <a:noFill/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5">
            <a:hueOff val="-4902230"/>
            <a:satOff val="-6819"/>
            <a:lumOff val="-261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5">
            <a:hueOff val="-6127787"/>
            <a:satOff val="-8523"/>
            <a:lumOff val="-326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2F9A9-24C7-4D29-938A-C309C41FB57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995ED-59D7-4932-833D-F1E9F0579E6D}">
      <dgm:prSet/>
      <dgm:spPr>
        <a:ln w="19050">
          <a:solidFill>
            <a:srgbClr val="002060"/>
          </a:solidFill>
        </a:ln>
      </dgm:spPr>
      <dgm:t>
        <a:bodyPr/>
        <a:lstStyle/>
        <a:p>
          <a:r>
            <a:rPr lang="en-US" dirty="0"/>
            <a:t>Please screen all potentially eligible babies in </a:t>
          </a:r>
          <a:r>
            <a:rPr lang="en-US" dirty="0" err="1"/>
            <a:t>REDCap</a:t>
          </a:r>
          <a:r>
            <a:rPr lang="en-US" dirty="0"/>
            <a:t> once your site goes live</a:t>
          </a:r>
        </a:p>
      </dgm:t>
    </dgm:pt>
    <dgm:pt modelId="{B73C7739-F57A-47CE-8F5A-3C414D0D1032}" type="parTrans" cxnId="{FB93C73C-04B9-477C-B617-995D5E668F0D}">
      <dgm:prSet/>
      <dgm:spPr/>
      <dgm:t>
        <a:bodyPr/>
        <a:lstStyle/>
        <a:p>
          <a:endParaRPr lang="en-US"/>
        </a:p>
      </dgm:t>
    </dgm:pt>
    <dgm:pt modelId="{F882DB4C-A187-40FC-9AAC-F9613CC70A2E}" type="sibTrans" cxnId="{FB93C73C-04B9-477C-B617-995D5E668F0D}">
      <dgm:prSet/>
      <dgm:spPr/>
      <dgm:t>
        <a:bodyPr/>
        <a:lstStyle/>
        <a:p>
          <a:endParaRPr lang="en-US"/>
        </a:p>
      </dgm:t>
    </dgm:pt>
    <dgm:pt modelId="{F9B8E9C5-C106-4D91-A1EC-B626DBBBFDE2}">
      <dgm:prSet/>
      <dgm:spPr>
        <a:ln w="19050">
          <a:solidFill>
            <a:srgbClr val="002060"/>
          </a:solidFill>
        </a:ln>
      </dgm:spPr>
      <dgm:t>
        <a:bodyPr/>
        <a:lstStyle/>
        <a:p>
          <a:r>
            <a:rPr lang="en-US" dirty="0"/>
            <a:t>This is important for the accuracy of the consort diagram and monthly reports</a:t>
          </a:r>
        </a:p>
      </dgm:t>
    </dgm:pt>
    <dgm:pt modelId="{4A9B1C7D-8A4A-4B6A-9872-3FD08D65F957}" type="parTrans" cxnId="{6275429F-CA89-4416-98FB-399402DE4A8D}">
      <dgm:prSet/>
      <dgm:spPr/>
      <dgm:t>
        <a:bodyPr/>
        <a:lstStyle/>
        <a:p>
          <a:endParaRPr lang="en-US"/>
        </a:p>
      </dgm:t>
    </dgm:pt>
    <dgm:pt modelId="{9356F4B2-AD72-4916-87DB-F5EED91D0D89}" type="sibTrans" cxnId="{6275429F-CA89-4416-98FB-399402DE4A8D}">
      <dgm:prSet/>
      <dgm:spPr/>
      <dgm:t>
        <a:bodyPr/>
        <a:lstStyle/>
        <a:p>
          <a:endParaRPr lang="en-US"/>
        </a:p>
      </dgm:t>
    </dgm:pt>
    <dgm:pt modelId="{68C12DDB-0574-41BD-B211-EB05D6E1E755}" type="pres">
      <dgm:prSet presAssocID="{7D42F9A9-24C7-4D29-938A-C309C41FB5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C1DCC-50D6-4F1C-AFCE-519E21DA1DCF}" type="pres">
      <dgm:prSet presAssocID="{F8D995ED-59D7-4932-833D-F1E9F0579E6D}" presName="hierRoot1" presStyleCnt="0"/>
      <dgm:spPr/>
    </dgm:pt>
    <dgm:pt modelId="{42B02C5B-9FC5-4499-89F4-468C50218A2D}" type="pres">
      <dgm:prSet presAssocID="{F8D995ED-59D7-4932-833D-F1E9F0579E6D}" presName="composite" presStyleCnt="0"/>
      <dgm:spPr/>
    </dgm:pt>
    <dgm:pt modelId="{852435B5-9682-4003-AF3E-6653EA0C9042}" type="pres">
      <dgm:prSet presAssocID="{F8D995ED-59D7-4932-833D-F1E9F0579E6D}" presName="background" presStyleLbl="node0" presStyleIdx="0" presStyleCnt="2"/>
      <dgm:spPr>
        <a:ln>
          <a:solidFill>
            <a:srgbClr val="002060"/>
          </a:solidFill>
        </a:ln>
      </dgm:spPr>
    </dgm:pt>
    <dgm:pt modelId="{5B11A72E-CF7E-415A-9F0C-A9D652665A37}" type="pres">
      <dgm:prSet presAssocID="{F8D995ED-59D7-4932-833D-F1E9F0579E6D}" presName="text" presStyleLbl="fgAcc0" presStyleIdx="0" presStyleCnt="2" custScaleX="150233">
        <dgm:presLayoutVars>
          <dgm:chPref val="3"/>
        </dgm:presLayoutVars>
      </dgm:prSet>
      <dgm:spPr/>
    </dgm:pt>
    <dgm:pt modelId="{CD8F8E30-D570-48A0-B222-5DCFD7D3D75D}" type="pres">
      <dgm:prSet presAssocID="{F8D995ED-59D7-4932-833D-F1E9F0579E6D}" presName="hierChild2" presStyleCnt="0"/>
      <dgm:spPr/>
    </dgm:pt>
    <dgm:pt modelId="{D79316F8-B07C-4BE0-A0B7-A02A664CCB49}" type="pres">
      <dgm:prSet presAssocID="{F9B8E9C5-C106-4D91-A1EC-B626DBBBFDE2}" presName="hierRoot1" presStyleCnt="0"/>
      <dgm:spPr/>
    </dgm:pt>
    <dgm:pt modelId="{0EAB6A97-629E-4BC0-9B15-680EEC1844ED}" type="pres">
      <dgm:prSet presAssocID="{F9B8E9C5-C106-4D91-A1EC-B626DBBBFDE2}" presName="composite" presStyleCnt="0"/>
      <dgm:spPr/>
    </dgm:pt>
    <dgm:pt modelId="{F102B866-B29C-4E47-AD80-E2E503913D80}" type="pres">
      <dgm:prSet presAssocID="{F9B8E9C5-C106-4D91-A1EC-B626DBBBFDE2}" presName="background" presStyleLbl="node0" presStyleIdx="1" presStyleCnt="2"/>
      <dgm:spPr>
        <a:ln>
          <a:solidFill>
            <a:srgbClr val="002060"/>
          </a:solidFill>
        </a:ln>
      </dgm:spPr>
    </dgm:pt>
    <dgm:pt modelId="{5813EE21-1BE4-4CD5-A283-99D2380C2833}" type="pres">
      <dgm:prSet presAssocID="{F9B8E9C5-C106-4D91-A1EC-B626DBBBFDE2}" presName="text" presStyleLbl="fgAcc0" presStyleIdx="1" presStyleCnt="2" custScaleX="157805" custLinFactNeighborX="-572" custLinFactNeighborY="267">
        <dgm:presLayoutVars>
          <dgm:chPref val="3"/>
        </dgm:presLayoutVars>
      </dgm:prSet>
      <dgm:spPr/>
    </dgm:pt>
    <dgm:pt modelId="{63A8BB0B-EF7C-4CB3-99E6-A80DE4617F50}" type="pres">
      <dgm:prSet presAssocID="{F9B8E9C5-C106-4D91-A1EC-B626DBBBFDE2}" presName="hierChild2" presStyleCnt="0"/>
      <dgm:spPr/>
    </dgm:pt>
  </dgm:ptLst>
  <dgm:cxnLst>
    <dgm:cxn modelId="{30F4EF2C-93CC-43AE-A3EB-1659B14C52C1}" type="presOf" srcId="{7D42F9A9-24C7-4D29-938A-C309C41FB57D}" destId="{68C12DDB-0574-41BD-B211-EB05D6E1E755}" srcOrd="0" destOrd="0" presId="urn:microsoft.com/office/officeart/2005/8/layout/hierarchy1"/>
    <dgm:cxn modelId="{FB93C73C-04B9-477C-B617-995D5E668F0D}" srcId="{7D42F9A9-24C7-4D29-938A-C309C41FB57D}" destId="{F8D995ED-59D7-4932-833D-F1E9F0579E6D}" srcOrd="0" destOrd="0" parTransId="{B73C7739-F57A-47CE-8F5A-3C414D0D1032}" sibTransId="{F882DB4C-A187-40FC-9AAC-F9613CC70A2E}"/>
    <dgm:cxn modelId="{23C0905F-C2A9-49DF-A55C-55CDFE88975F}" type="presOf" srcId="{F8D995ED-59D7-4932-833D-F1E9F0579E6D}" destId="{5B11A72E-CF7E-415A-9F0C-A9D652665A37}" srcOrd="0" destOrd="0" presId="urn:microsoft.com/office/officeart/2005/8/layout/hierarchy1"/>
    <dgm:cxn modelId="{6275429F-CA89-4416-98FB-399402DE4A8D}" srcId="{7D42F9A9-24C7-4D29-938A-C309C41FB57D}" destId="{F9B8E9C5-C106-4D91-A1EC-B626DBBBFDE2}" srcOrd="1" destOrd="0" parTransId="{4A9B1C7D-8A4A-4B6A-9872-3FD08D65F957}" sibTransId="{9356F4B2-AD72-4916-87DB-F5EED91D0D89}"/>
    <dgm:cxn modelId="{F84D36CE-098B-498A-9887-45098FF48A49}" type="presOf" srcId="{F9B8E9C5-C106-4D91-A1EC-B626DBBBFDE2}" destId="{5813EE21-1BE4-4CD5-A283-99D2380C2833}" srcOrd="0" destOrd="0" presId="urn:microsoft.com/office/officeart/2005/8/layout/hierarchy1"/>
    <dgm:cxn modelId="{F9270E1A-4C87-4AC6-BF5F-0DF37051CB05}" type="presParOf" srcId="{68C12DDB-0574-41BD-B211-EB05D6E1E755}" destId="{CEDC1DCC-50D6-4F1C-AFCE-519E21DA1DCF}" srcOrd="0" destOrd="0" presId="urn:microsoft.com/office/officeart/2005/8/layout/hierarchy1"/>
    <dgm:cxn modelId="{3EA94805-3480-4227-83D2-93FF7F0B5C53}" type="presParOf" srcId="{CEDC1DCC-50D6-4F1C-AFCE-519E21DA1DCF}" destId="{42B02C5B-9FC5-4499-89F4-468C50218A2D}" srcOrd="0" destOrd="0" presId="urn:microsoft.com/office/officeart/2005/8/layout/hierarchy1"/>
    <dgm:cxn modelId="{CCB70ABD-EBCD-4C60-99CE-B78AC3998AFA}" type="presParOf" srcId="{42B02C5B-9FC5-4499-89F4-468C50218A2D}" destId="{852435B5-9682-4003-AF3E-6653EA0C9042}" srcOrd="0" destOrd="0" presId="urn:microsoft.com/office/officeart/2005/8/layout/hierarchy1"/>
    <dgm:cxn modelId="{1CA1744D-B6A4-4442-8124-247894EF5F3D}" type="presParOf" srcId="{42B02C5B-9FC5-4499-89F4-468C50218A2D}" destId="{5B11A72E-CF7E-415A-9F0C-A9D652665A37}" srcOrd="1" destOrd="0" presId="urn:microsoft.com/office/officeart/2005/8/layout/hierarchy1"/>
    <dgm:cxn modelId="{9E9F552E-8D43-4B69-8251-3F19767043F3}" type="presParOf" srcId="{CEDC1DCC-50D6-4F1C-AFCE-519E21DA1DCF}" destId="{CD8F8E30-D570-48A0-B222-5DCFD7D3D75D}" srcOrd="1" destOrd="0" presId="urn:microsoft.com/office/officeart/2005/8/layout/hierarchy1"/>
    <dgm:cxn modelId="{335F7464-2AD6-4054-9F6E-067A7E3497A6}" type="presParOf" srcId="{68C12DDB-0574-41BD-B211-EB05D6E1E755}" destId="{D79316F8-B07C-4BE0-A0B7-A02A664CCB49}" srcOrd="1" destOrd="0" presId="urn:microsoft.com/office/officeart/2005/8/layout/hierarchy1"/>
    <dgm:cxn modelId="{761F193D-595E-4F9F-811D-ADFDC871BA3A}" type="presParOf" srcId="{D79316F8-B07C-4BE0-A0B7-A02A664CCB49}" destId="{0EAB6A97-629E-4BC0-9B15-680EEC1844ED}" srcOrd="0" destOrd="0" presId="urn:microsoft.com/office/officeart/2005/8/layout/hierarchy1"/>
    <dgm:cxn modelId="{AB69CE97-9D9D-4F28-BE99-9C043EF44CF6}" type="presParOf" srcId="{0EAB6A97-629E-4BC0-9B15-680EEC1844ED}" destId="{F102B866-B29C-4E47-AD80-E2E503913D80}" srcOrd="0" destOrd="0" presId="urn:microsoft.com/office/officeart/2005/8/layout/hierarchy1"/>
    <dgm:cxn modelId="{F2151053-6D63-4ED4-B393-C75E85344345}" type="presParOf" srcId="{0EAB6A97-629E-4BC0-9B15-680EEC1844ED}" destId="{5813EE21-1BE4-4CD5-A283-99D2380C2833}" srcOrd="1" destOrd="0" presId="urn:microsoft.com/office/officeart/2005/8/layout/hierarchy1"/>
    <dgm:cxn modelId="{8A0CEBBC-461C-48AB-A357-931CFFD0F566}" type="presParOf" srcId="{D79316F8-B07C-4BE0-A0B7-A02A664CCB49}" destId="{63A8BB0B-EF7C-4CB3-99E6-A80DE4617F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075656"/>
          <a:ext cx="1139613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3921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835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32431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Baseline data collection begins</a:t>
          </a:r>
        </a:p>
      </dsp:txBody>
      <dsp:txXfrm>
        <a:off x="432431" y="846867"/>
        <a:ext cx="2370471" cy="1228788"/>
      </dsp:txXfrm>
    </dsp:sp>
    <dsp:sp modelId="{8ACCE123-C989-46C1-B7FD-FA50ABEC947C}">
      <dsp:nvSpPr>
        <dsp:cNvPr id="0" name=""/>
        <dsp:cNvSpPr/>
      </dsp:nvSpPr>
      <dsp:spPr>
        <a:xfrm>
          <a:off x="432431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Feb - Mar 2021</a:t>
          </a:r>
        </a:p>
      </dsp:txBody>
      <dsp:txXfrm>
        <a:off x="432431" y="415131"/>
        <a:ext cx="2370471" cy="431736"/>
      </dsp:txXfrm>
    </dsp:sp>
    <dsp:sp modelId="{6B04496D-97D5-4C4A-A362-7B46786429CD}">
      <dsp:nvSpPr>
        <dsp:cNvPr id="0" name=""/>
        <dsp:cNvSpPr/>
      </dsp:nvSpPr>
      <dsp:spPr>
        <a:xfrm>
          <a:off x="216563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77707" y="2036799"/>
          <a:ext cx="77712" cy="77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87047" y="3367670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20961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55557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site training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monthly phone calls</a:t>
          </a:r>
        </a:p>
      </dsp:txBody>
      <dsp:txXfrm>
        <a:off x="1855557" y="2075656"/>
        <a:ext cx="2370471" cy="1228788"/>
      </dsp:txXfrm>
    </dsp:sp>
    <dsp:sp modelId="{70F61D89-6BB6-4218-9167-C918FE0DE744}">
      <dsp:nvSpPr>
        <dsp:cNvPr id="0" name=""/>
        <dsp:cNvSpPr/>
      </dsp:nvSpPr>
      <dsp:spPr>
        <a:xfrm>
          <a:off x="1855557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Mar - May 2021</a:t>
          </a:r>
        </a:p>
      </dsp:txBody>
      <dsp:txXfrm>
        <a:off x="1855557" y="3304444"/>
        <a:ext cx="2370471" cy="431736"/>
      </dsp:txXfrm>
    </dsp:sp>
    <dsp:sp modelId="{AD7225F6-4D24-4251-9B85-9788DA7BA9E8}">
      <dsp:nvSpPr>
        <dsp:cNvPr id="0" name=""/>
        <dsp:cNvSpPr/>
      </dsp:nvSpPr>
      <dsp:spPr>
        <a:xfrm>
          <a:off x="1639689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600832" y="2036799"/>
          <a:ext cx="77712" cy="77712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910172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44087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78683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site training</a:t>
          </a:r>
        </a:p>
      </dsp:txBody>
      <dsp:txXfrm>
        <a:off x="3278683" y="846867"/>
        <a:ext cx="2370471" cy="1228788"/>
      </dsp:txXfrm>
    </dsp:sp>
    <dsp:sp modelId="{AB197FB0-0F12-4A59-9F3F-1C31859ED54E}">
      <dsp:nvSpPr>
        <dsp:cNvPr id="0" name=""/>
        <dsp:cNvSpPr/>
      </dsp:nvSpPr>
      <dsp:spPr>
        <a:xfrm>
          <a:off x="3278683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May - Aug 2021</a:t>
          </a:r>
        </a:p>
      </dsp:txBody>
      <dsp:txXfrm>
        <a:off x="3278683" y="415131"/>
        <a:ext cx="2370471" cy="431736"/>
      </dsp:txXfrm>
    </dsp:sp>
    <dsp:sp modelId="{838DE1A9-11F3-4AAE-80B5-CEC31C2EBA92}">
      <dsp:nvSpPr>
        <dsp:cNvPr id="0" name=""/>
        <dsp:cNvSpPr/>
      </dsp:nvSpPr>
      <dsp:spPr>
        <a:xfrm>
          <a:off x="3062814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3023958" y="2036799"/>
          <a:ext cx="77712" cy="77712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92581" y="3373451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26496" y="3407366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60064" y="208143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providing monthly feedback reports</a:t>
          </a:r>
        </a:p>
      </dsp:txBody>
      <dsp:txXfrm>
        <a:off x="4660064" y="2081436"/>
        <a:ext cx="2370471" cy="1228788"/>
      </dsp:txXfrm>
    </dsp:sp>
    <dsp:sp modelId="{68394D26-8440-41C4-AC42-3F023E27A06C}">
      <dsp:nvSpPr>
        <dsp:cNvPr id="0" name=""/>
        <dsp:cNvSpPr/>
      </dsp:nvSpPr>
      <dsp:spPr>
        <a:xfrm>
          <a:off x="4660064" y="3310225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Jun 2021 - Feb 2022 </a:t>
          </a:r>
        </a:p>
      </dsp:txBody>
      <dsp:txXfrm>
        <a:off x="4660064" y="3310225"/>
        <a:ext cx="2370471" cy="431736"/>
      </dsp:txXfrm>
    </dsp:sp>
    <dsp:sp modelId="{31D18754-3FB0-480E-B467-70CFFAB18868}">
      <dsp:nvSpPr>
        <dsp:cNvPr id="0" name=""/>
        <dsp:cNvSpPr/>
      </dsp:nvSpPr>
      <dsp:spPr>
        <a:xfrm>
          <a:off x="4429060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90204" y="2036799"/>
          <a:ext cx="77712" cy="77712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756424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90338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124934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</a:t>
          </a:r>
          <a:r>
            <a:rPr lang="en-US" sz="1600" kern="1200" baseline="0" dirty="0"/>
            <a:t> 33% of eligible families</a:t>
          </a:r>
          <a:endParaRPr lang="en-US" sz="1600" kern="1200" dirty="0"/>
        </a:p>
      </dsp:txBody>
      <dsp:txXfrm>
        <a:off x="6124934" y="846867"/>
        <a:ext cx="2370471" cy="1228788"/>
      </dsp:txXfrm>
    </dsp:sp>
    <dsp:sp modelId="{3CECF23A-E6F6-46C6-907D-BB154266792C}">
      <dsp:nvSpPr>
        <dsp:cNvPr id="0" name=""/>
        <dsp:cNvSpPr/>
      </dsp:nvSpPr>
      <dsp:spPr>
        <a:xfrm>
          <a:off x="6124934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Feb - Aug 2022</a:t>
          </a:r>
        </a:p>
      </dsp:txBody>
      <dsp:txXfrm>
        <a:off x="6124934" y="415131"/>
        <a:ext cx="2370471" cy="431736"/>
      </dsp:txXfrm>
    </dsp:sp>
    <dsp:sp modelId="{4B37F2D2-9961-40C5-BAC9-D2269F0B19F6}">
      <dsp:nvSpPr>
        <dsp:cNvPr id="0" name=""/>
        <dsp:cNvSpPr/>
      </dsp:nvSpPr>
      <dsp:spPr>
        <a:xfrm>
          <a:off x="5909066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870210" y="2036799"/>
          <a:ext cx="77712" cy="77712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179550" y="3367670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213464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548060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66% of eligible families</a:t>
          </a:r>
        </a:p>
      </dsp:txBody>
      <dsp:txXfrm>
        <a:off x="7548060" y="2075656"/>
        <a:ext cx="2370471" cy="1228788"/>
      </dsp:txXfrm>
    </dsp:sp>
    <dsp:sp modelId="{EA538D56-5C65-43EA-81D0-CD1E5CBC9F59}">
      <dsp:nvSpPr>
        <dsp:cNvPr id="0" name=""/>
        <dsp:cNvSpPr/>
      </dsp:nvSpPr>
      <dsp:spPr>
        <a:xfrm>
          <a:off x="7548060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Aug 2022 - Feb 2023</a:t>
          </a:r>
        </a:p>
      </dsp:txBody>
      <dsp:txXfrm>
        <a:off x="7548060" y="3304444"/>
        <a:ext cx="2370471" cy="431736"/>
      </dsp:txXfrm>
    </dsp:sp>
    <dsp:sp modelId="{ECA352F1-FDE4-445A-939C-CF4C3A4444A0}">
      <dsp:nvSpPr>
        <dsp:cNvPr id="0" name=""/>
        <dsp:cNvSpPr/>
      </dsp:nvSpPr>
      <dsp:spPr>
        <a:xfrm>
          <a:off x="7332192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293335" y="2036799"/>
          <a:ext cx="77712" cy="77712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602675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636590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971186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100% of eligible families</a:t>
          </a:r>
        </a:p>
      </dsp:txBody>
      <dsp:txXfrm>
        <a:off x="8971186" y="846867"/>
        <a:ext cx="2370471" cy="1228788"/>
      </dsp:txXfrm>
    </dsp:sp>
    <dsp:sp modelId="{733C4DBA-1274-416A-BCC8-352957253BAF}">
      <dsp:nvSpPr>
        <dsp:cNvPr id="0" name=""/>
        <dsp:cNvSpPr/>
      </dsp:nvSpPr>
      <dsp:spPr>
        <a:xfrm>
          <a:off x="8971186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Feb - Aug 2023</a:t>
          </a:r>
        </a:p>
      </dsp:txBody>
      <dsp:txXfrm>
        <a:off x="8971186" y="415131"/>
        <a:ext cx="2370471" cy="431736"/>
      </dsp:txXfrm>
    </dsp:sp>
    <dsp:sp modelId="{9DF81F3D-7400-484B-BB6C-DB4BE4FA9774}">
      <dsp:nvSpPr>
        <dsp:cNvPr id="0" name=""/>
        <dsp:cNvSpPr/>
      </dsp:nvSpPr>
      <dsp:spPr>
        <a:xfrm>
          <a:off x="8755317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716461" y="2036799"/>
          <a:ext cx="77712" cy="7771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35B5-9682-4003-AF3E-6653EA0C9042}">
      <dsp:nvSpPr>
        <dsp:cNvPr id="0" name=""/>
        <dsp:cNvSpPr/>
      </dsp:nvSpPr>
      <dsp:spPr>
        <a:xfrm>
          <a:off x="4673" y="144387"/>
          <a:ext cx="4623663" cy="195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11A72E-CF7E-415A-9F0C-A9D652665A37}">
      <dsp:nvSpPr>
        <dsp:cNvPr id="0" name=""/>
        <dsp:cNvSpPr/>
      </dsp:nvSpPr>
      <dsp:spPr>
        <a:xfrm>
          <a:off x="346635" y="469252"/>
          <a:ext cx="4623663" cy="1954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Please screen all potentially eligible babies in </a:t>
          </a:r>
          <a:r>
            <a:rPr lang="en-US" sz="2900" kern="1200" dirty="0" err="1"/>
            <a:t>REDCap</a:t>
          </a:r>
          <a:r>
            <a:rPr lang="en-US" sz="2900" kern="1200" dirty="0"/>
            <a:t> once your site goes live</a:t>
          </a:r>
        </a:p>
      </dsp:txBody>
      <dsp:txXfrm>
        <a:off x="403875" y="526492"/>
        <a:ext cx="4509183" cy="1839835"/>
      </dsp:txXfrm>
    </dsp:sp>
    <dsp:sp modelId="{F102B866-B29C-4E47-AD80-E2E503913D80}">
      <dsp:nvSpPr>
        <dsp:cNvPr id="0" name=""/>
        <dsp:cNvSpPr/>
      </dsp:nvSpPr>
      <dsp:spPr>
        <a:xfrm>
          <a:off x="5294656" y="149605"/>
          <a:ext cx="4856703" cy="195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13EE21-1BE4-4CD5-A283-99D2380C2833}">
      <dsp:nvSpPr>
        <dsp:cNvPr id="0" name=""/>
        <dsp:cNvSpPr/>
      </dsp:nvSpPr>
      <dsp:spPr>
        <a:xfrm>
          <a:off x="5636619" y="474470"/>
          <a:ext cx="4856703" cy="1954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This is important for the accuracy of the consort diagram and monthly reports</a:t>
          </a:r>
        </a:p>
      </dsp:txBody>
      <dsp:txXfrm>
        <a:off x="5693859" y="531710"/>
        <a:ext cx="4742223" cy="183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44.5 days av </a:t>
            </a:r>
            <a:r>
              <a:rPr lang="en-US" dirty="0"/>
              <a:t>O2 duration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386557">
            <a:off x="88900" y="130175"/>
            <a:ext cx="672905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304685" y="5502572"/>
            <a:ext cx="672905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951913"/>
            <a:ext cx="1769329" cy="7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35555" y="1696478"/>
            <a:ext cx="245389" cy="236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547549" y="3476957"/>
            <a:ext cx="189882" cy="182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347097" y="2192732"/>
            <a:ext cx="109106" cy="105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8773" y="4123832"/>
            <a:ext cx="109106" cy="10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617399" y="3867602"/>
            <a:ext cx="91079" cy="87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5084" y="2612090"/>
            <a:ext cx="91079" cy="87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497956" y="3729791"/>
            <a:ext cx="189882" cy="182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283597" y="4148532"/>
            <a:ext cx="109106" cy="10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457984" y="4542490"/>
            <a:ext cx="91079" cy="876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444020" y="757343"/>
            <a:ext cx="245389" cy="236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718999" y="1238702"/>
            <a:ext cx="91079" cy="8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1596532"/>
            <a:ext cx="109106" cy="1050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2497" y="1862532"/>
            <a:ext cx="109106" cy="105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948473" y="6346332"/>
            <a:ext cx="109106" cy="105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28489" y="6228720"/>
            <a:ext cx="1033712" cy="47747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F2ACEF-0CB4-42AE-BCD8-E224EE21F0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6" y="6245090"/>
            <a:ext cx="2126708" cy="4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CD7BA7E2-50EC-497C-8BBE-096473D52E8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massmed.edu/rho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9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</a:rPr>
            </a:br>
            <a:br>
              <a:rPr lang="en-US" dirty="0">
                <a:solidFill>
                  <a:srgbClr val="22549C"/>
                </a:solidFill>
              </a:rPr>
            </a:br>
            <a:r>
              <a:rPr lang="en-US" dirty="0">
                <a:solidFill>
                  <a:srgbClr val="22549C"/>
                </a:solidFill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75177"/>
            <a:ext cx="9144000" cy="493973"/>
          </a:xfrm>
        </p:spPr>
        <p:txBody>
          <a:bodyPr/>
          <a:lstStyle/>
          <a:p>
            <a:r>
              <a:rPr lang="en-US" dirty="0"/>
              <a:t>November 4,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32DAB-A120-4AA5-9D49-1284A618B867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57" y="4168992"/>
            <a:ext cx="3722485" cy="16717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UMass Chan Medical School logo">
            <a:extLst>
              <a:ext uri="{FF2B5EF4-FFF2-40B4-BE49-F238E27FC236}">
                <a16:creationId xmlns:a16="http://schemas.microsoft.com/office/drawing/2014/main" id="{4BFAA469-2923-496A-9472-AF4D6DC9E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DD91-0B76-4985-9764-7935A725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6F11-50BF-4F8D-92B7-457119F3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56" y="1460811"/>
            <a:ext cx="4598096" cy="42374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send us baseline data once your site has received IRB approval</a:t>
            </a:r>
          </a:p>
          <a:p>
            <a:r>
              <a:rPr lang="en-US" dirty="0"/>
              <a:t>Baseline data will be used in your site's monthly reports</a:t>
            </a:r>
          </a:p>
          <a:p>
            <a:r>
              <a:rPr lang="en-US" dirty="0"/>
              <a:t>Monthly reports will start 3 months after your first patient is enrolled</a:t>
            </a:r>
          </a:p>
          <a:p>
            <a:r>
              <a:rPr lang="en-US" dirty="0"/>
              <a:t>Baseline data also includes non-VON variables for outpatient follow-up </a:t>
            </a:r>
          </a:p>
          <a:p>
            <a:pPr lvl="1"/>
            <a:r>
              <a:rPr lang="en-US" dirty="0"/>
              <a:t>HOT Duration</a:t>
            </a:r>
          </a:p>
          <a:p>
            <a:pPr lvl="1"/>
            <a:r>
              <a:rPr lang="en-US" dirty="0"/>
              <a:t>Adverse Events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A726DC-A5C9-48BA-9DA0-A3003BB0D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782" y="1126212"/>
            <a:ext cx="3123998" cy="4061197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1C1C1AB-3819-4BCA-A049-64952FC14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24" y="5485000"/>
            <a:ext cx="36290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3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1411-E3EC-4EEF-9049-BB7469EA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Baseline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765E-6E52-45D3-A0D5-0D954C262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862"/>
            <a:ext cx="10515600" cy="372427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use your VON query to determine the children who went home on HOT to supply their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baseline data (outpatient data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collected by VON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alibri" panose="020F0502020204030204" pitchFamily="34" charset="0"/>
              </a:rPr>
              <a:t>The instructions and operational definitions are available on our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7D6EA-2050-4886-8DD7-CF4B597F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774" y="3700703"/>
            <a:ext cx="8740483" cy="2995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671AA3-5505-4F3B-B148-E3170124B6A3}"/>
              </a:ext>
            </a:extLst>
          </p:cNvPr>
          <p:cNvCxnSpPr>
            <a:cxnSpLocks/>
          </p:cNvCxnSpPr>
          <p:nvPr/>
        </p:nvCxnSpPr>
        <p:spPr>
          <a:xfrm>
            <a:off x="5774265" y="4929554"/>
            <a:ext cx="1074647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7D014D-1339-4FE8-97F4-148EA7E6B500}"/>
              </a:ext>
            </a:extLst>
          </p:cNvPr>
          <p:cNvCxnSpPr>
            <a:cxnSpLocks/>
          </p:cNvCxnSpPr>
          <p:nvPr/>
        </p:nvCxnSpPr>
        <p:spPr>
          <a:xfrm>
            <a:off x="5774266" y="6351109"/>
            <a:ext cx="1074647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1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36178-E914-4030-9D5D-B4DC0E38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7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Implementation Related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1A97-E74D-4413-B820-6CD324A3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07" y="1233910"/>
            <a:ext cx="7577573" cy="55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2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631E-4014-4427-86EB-CFCFDADF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Implementation Related Problems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1347FF-F2DC-4202-B0C1-7EA5BB09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80185"/>
              </p:ext>
            </p:extLst>
          </p:nvPr>
        </p:nvGraphicFramePr>
        <p:xfrm>
          <a:off x="1701800" y="1428750"/>
          <a:ext cx="8788400" cy="426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rrow: Up 3">
            <a:extLst>
              <a:ext uri="{FF2B5EF4-FFF2-40B4-BE49-F238E27FC236}">
                <a16:creationId xmlns:a16="http://schemas.microsoft.com/office/drawing/2014/main" id="{7BE712DB-0EAB-49B4-831A-A832389E8085}"/>
              </a:ext>
            </a:extLst>
          </p:cNvPr>
          <p:cNvSpPr/>
          <p:nvPr/>
        </p:nvSpPr>
        <p:spPr>
          <a:xfrm rot="10800000">
            <a:off x="10129652" y="468351"/>
            <a:ext cx="1021278" cy="574752"/>
          </a:xfrm>
          <a:prstGeom prst="upArrow">
            <a:avLst/>
          </a:prstGeom>
          <a:solidFill>
            <a:srgbClr val="9B69BC"/>
          </a:solidFill>
          <a:ln>
            <a:solidFill>
              <a:srgbClr val="9B6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69B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38ABC-ECB2-44A5-A965-D26AAC1D4C82}"/>
              </a:ext>
            </a:extLst>
          </p:cNvPr>
          <p:cNvSpPr txBox="1"/>
          <p:nvPr/>
        </p:nvSpPr>
        <p:spPr>
          <a:xfrm>
            <a:off x="10367158" y="599951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9914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4713-A3A7-4FBF-AA5F-81E63AA1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 Types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3A866-482B-4F3A-80EE-C2ABB71C9334}"/>
              </a:ext>
            </a:extLst>
          </p:cNvPr>
          <p:cNvSpPr txBox="1"/>
          <p:nvPr/>
        </p:nvSpPr>
        <p:spPr>
          <a:xfrm>
            <a:off x="5977467" y="5877467"/>
            <a:ext cx="26040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on 11-01-2021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6785BF-679A-4B4B-A51E-497F39BCF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5042"/>
              </p:ext>
            </p:extLst>
          </p:nvPr>
        </p:nvGraphicFramePr>
        <p:xfrm>
          <a:off x="660400" y="1152524"/>
          <a:ext cx="10693399" cy="490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42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10E7-EB5A-4DA7-86A4-BB836FAC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Advisory Board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9C06-9EEF-4595-AF88-0E1C9030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168" y="1841667"/>
            <a:ext cx="4888832" cy="3724275"/>
          </a:xfrm>
        </p:spPr>
        <p:txBody>
          <a:bodyPr>
            <a:normAutofit/>
          </a:bodyPr>
          <a:lstStyle/>
          <a:p>
            <a:r>
              <a:rPr lang="en-US" sz="3200" dirty="0"/>
              <a:t>Our goal is to have at least one family from each site to join the RHO Program Parent Advisory Board</a:t>
            </a:r>
          </a:p>
          <a:p>
            <a:r>
              <a:rPr lang="en-US" sz="3200" dirty="0"/>
              <a:t>Start thinking of families at your sites that may want to join our PAB</a:t>
            </a:r>
          </a:p>
        </p:txBody>
      </p:sp>
      <p:pic>
        <p:nvPicPr>
          <p:cNvPr id="5" name="Graphic 4" descr="Family with two children outline">
            <a:extLst>
              <a:ext uri="{FF2B5EF4-FFF2-40B4-BE49-F238E27FC236}">
                <a16:creationId xmlns:a16="http://schemas.microsoft.com/office/drawing/2014/main" id="{998AC5AB-E110-4510-BF02-64101B79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8526" y="1690688"/>
            <a:ext cx="3336758" cy="33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4938-E533-4DCF-BC31-BA3E9914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RHO Program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58BE-5038-4E5A-A5A5-17A1708C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1814732"/>
            <a:ext cx="3912583" cy="4281268"/>
          </a:xfrm>
        </p:spPr>
        <p:txBody>
          <a:bodyPr>
            <a:normAutofit/>
          </a:bodyPr>
          <a:lstStyle/>
          <a:p>
            <a:r>
              <a:rPr lang="en-US" sz="1600" dirty="0"/>
              <a:t>All resources, including training documents, the RHO manual, and other templates can be found on the RHO website at </a:t>
            </a:r>
            <a:r>
              <a:rPr lang="en-US" sz="1600" dirty="0">
                <a:hlinkClick r:id="rId2"/>
              </a:rPr>
              <a:t>www.umassmed.edu/rho-program</a:t>
            </a:r>
            <a:r>
              <a:rPr lang="en-US" sz="1600" dirty="0"/>
              <a:t> </a:t>
            </a:r>
          </a:p>
          <a:p>
            <a:r>
              <a:rPr lang="en-US" sz="1600" dirty="0"/>
              <a:t>Navigate to “Member Login” and log in with the following credentials to access the documents</a:t>
            </a:r>
          </a:p>
          <a:p>
            <a:pPr lvl="1"/>
            <a:r>
              <a:rPr lang="en-US" sz="1600" dirty="0"/>
              <a:t>Username: RHO </a:t>
            </a:r>
          </a:p>
          <a:p>
            <a:pPr lvl="1"/>
            <a:r>
              <a:rPr lang="en-US" sz="1600" dirty="0"/>
              <a:t>Password: Oximetry14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76E4-28B2-40DC-9E88-74466B3FB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606462"/>
            <a:ext cx="6045576" cy="29018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E5655F-BA7F-4EA7-8D34-2FFC27963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3780810"/>
            <a:ext cx="6044184" cy="179209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4581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483129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accent5"/>
                </a:solidFill>
                <a:latin typeface="Apple Braille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244" y="2023533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Questions or Comments?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242762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331E-9E5C-4691-AD21-C416E784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158E5-B38E-46B3-9ABB-16BDBD114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527172"/>
              </p:ext>
            </p:extLst>
          </p:nvPr>
        </p:nvGraphicFramePr>
        <p:xfrm>
          <a:off x="474133" y="1690688"/>
          <a:ext cx="11396134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8594" y="2108384"/>
            <a:ext cx="366384" cy="366384"/>
          </a:xfrm>
          <a:prstGeom prst="rect">
            <a:avLst/>
          </a:prstGeom>
        </p:spPr>
      </p:pic>
      <p:pic>
        <p:nvPicPr>
          <p:cNvPr id="6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9764" y="4984120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602" y="4984120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9463648-1217-4E6E-839A-871675041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89150"/>
              </p:ext>
            </p:extLst>
          </p:nvPr>
        </p:nvGraphicFramePr>
        <p:xfrm>
          <a:off x="0" y="1030037"/>
          <a:ext cx="12192000" cy="5837285"/>
        </p:xfrm>
        <a:graphic>
          <a:graphicData uri="http://schemas.openxmlformats.org/drawingml/2006/table">
            <a:tbl>
              <a:tblPr/>
              <a:tblGrid>
                <a:gridCol w="1795346">
                  <a:extLst>
                    <a:ext uri="{9D8B030D-6E8A-4147-A177-3AD203B41FA5}">
                      <a16:colId xmlns:a16="http://schemas.microsoft.com/office/drawing/2014/main" val="696061502"/>
                    </a:ext>
                  </a:extLst>
                </a:gridCol>
                <a:gridCol w="1182030">
                  <a:extLst>
                    <a:ext uri="{9D8B030D-6E8A-4147-A177-3AD203B41FA5}">
                      <a16:colId xmlns:a16="http://schemas.microsoft.com/office/drawing/2014/main" val="166215196"/>
                    </a:ext>
                  </a:extLst>
                </a:gridCol>
                <a:gridCol w="880946">
                  <a:extLst>
                    <a:ext uri="{9D8B030D-6E8A-4147-A177-3AD203B41FA5}">
                      <a16:colId xmlns:a16="http://schemas.microsoft.com/office/drawing/2014/main" val="3299129967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2365206152"/>
                    </a:ext>
                  </a:extLst>
                </a:gridCol>
                <a:gridCol w="981308">
                  <a:extLst>
                    <a:ext uri="{9D8B030D-6E8A-4147-A177-3AD203B41FA5}">
                      <a16:colId xmlns:a16="http://schemas.microsoft.com/office/drawing/2014/main" val="263986900"/>
                    </a:ext>
                  </a:extLst>
                </a:gridCol>
                <a:gridCol w="1672683">
                  <a:extLst>
                    <a:ext uri="{9D8B030D-6E8A-4147-A177-3AD203B41FA5}">
                      <a16:colId xmlns:a16="http://schemas.microsoft.com/office/drawing/2014/main" val="258795675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2576103739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4276955008"/>
                    </a:ext>
                  </a:extLst>
                </a:gridCol>
                <a:gridCol w="1650380">
                  <a:extLst>
                    <a:ext uri="{9D8B030D-6E8A-4147-A177-3AD203B41FA5}">
                      <a16:colId xmlns:a16="http://schemas.microsoft.com/office/drawing/2014/main" val="4015638217"/>
                    </a:ext>
                  </a:extLst>
                </a:gridCol>
                <a:gridCol w="1096537">
                  <a:extLst>
                    <a:ext uri="{9D8B030D-6E8A-4147-A177-3AD203B41FA5}">
                      <a16:colId xmlns:a16="http://schemas.microsoft.com/office/drawing/2014/main" val="3678849710"/>
                    </a:ext>
                  </a:extLst>
                </a:gridCol>
              </a:tblGrid>
              <a:tr h="47308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Site Name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 Executed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cIRB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Approval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IRB Approval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Regulatory Documents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pSite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Communication Plan Agreement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REDCap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Access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Site Training Completed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Site Implementation Date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Downloading Schedule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07396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 Children's Hospital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M/T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52582"/>
                  </a:ext>
                </a:extLst>
              </a:tr>
              <a:tr h="29155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Dartmouth-Hitchcock 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T/F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59580"/>
                  </a:ext>
                </a:extLst>
              </a:tr>
              <a:tr h="29155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Fareri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Children's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M/T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62660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 General Hospital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M/T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87270"/>
                  </a:ext>
                </a:extLst>
              </a:tr>
              <a:tr h="29155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Maryland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M/T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44025"/>
                  </a:ext>
                </a:extLst>
              </a:tr>
              <a:tr h="29155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Vanderbilt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T/F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63081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 Children's Hospital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96566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Children's Hospital of Phil. 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13207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Cincinnati Children's Hospital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81428"/>
                  </a:ext>
                </a:extLst>
              </a:tr>
              <a:tr h="29155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Jewish Health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00748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Nationwide Children's Hospital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63318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Peyton Manning Children's Hospital 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23197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 of California, San Diego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07825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 of Kentucky Children's Hospital</a:t>
                      </a:r>
                      <a:endParaRPr lang="en-US" sz="3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ᴏ</a:t>
                      </a:r>
                      <a:endParaRPr lang="en-US" sz="14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8/1/2021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TBD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6" marR="7326" marT="732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6422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70A87A-EAE6-4F3E-87A7-88248B53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47"/>
            <a:ext cx="10515600" cy="994453"/>
          </a:xfrm>
        </p:spPr>
        <p:txBody>
          <a:bodyPr anchor="ctr">
            <a:normAutofit/>
          </a:bodyPr>
          <a:lstStyle/>
          <a:p>
            <a:r>
              <a:rPr lang="en-US" dirty="0"/>
              <a:t>Site Progress on Implementation Start-Up</a:t>
            </a:r>
          </a:p>
        </p:txBody>
      </p:sp>
    </p:spTree>
    <p:extLst>
      <p:ext uri="{BB962C8B-B14F-4D97-AF65-F5344CB8AC3E}">
        <p14:creationId xmlns:p14="http://schemas.microsoft.com/office/powerpoint/2010/main" val="22907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F822A2-E516-4399-9254-C1B6BD85D2AC}"/>
              </a:ext>
            </a:extLst>
          </p:cNvPr>
          <p:cNvSpPr/>
          <p:nvPr/>
        </p:nvSpPr>
        <p:spPr>
          <a:xfrm>
            <a:off x="11117766" y="6467708"/>
            <a:ext cx="312236" cy="379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3B4DA-5DA9-4E78-962E-F2D61896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330" y="2447"/>
            <a:ext cx="8409403" cy="6844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1013D-E96F-4211-A07B-7CC4F739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1456006"/>
            <a:ext cx="4065856" cy="2685024"/>
          </a:xfrm>
        </p:spPr>
        <p:txBody>
          <a:bodyPr>
            <a:normAutofit/>
          </a:bodyPr>
          <a:lstStyle/>
          <a:p>
            <a:r>
              <a:rPr lang="en-US" dirty="0"/>
              <a:t>RHO Implementation Trial Consort Diagram</a:t>
            </a:r>
          </a:p>
        </p:txBody>
      </p:sp>
    </p:spTree>
    <p:extLst>
      <p:ext uri="{BB962C8B-B14F-4D97-AF65-F5344CB8AC3E}">
        <p14:creationId xmlns:p14="http://schemas.microsoft.com/office/powerpoint/2010/main" val="16256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6B49B3-C152-4B4F-93C2-E18B872A9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899880"/>
              </p:ext>
            </p:extLst>
          </p:nvPr>
        </p:nvGraphicFramePr>
        <p:xfrm>
          <a:off x="877330" y="284205"/>
          <a:ext cx="10565027" cy="570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2DC824B6-9469-48FB-9F38-F388F5A5A529}"/>
              </a:ext>
            </a:extLst>
          </p:cNvPr>
          <p:cNvSpPr/>
          <p:nvPr/>
        </p:nvSpPr>
        <p:spPr>
          <a:xfrm>
            <a:off x="10129652" y="468351"/>
            <a:ext cx="1021278" cy="574752"/>
          </a:xfrm>
          <a:prstGeom prst="upArrow">
            <a:avLst/>
          </a:prstGeom>
          <a:solidFill>
            <a:srgbClr val="9B69BC"/>
          </a:solidFill>
          <a:ln>
            <a:solidFill>
              <a:srgbClr val="9B6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69B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F5BB5-C157-4AA2-915B-C0DF7BD172C5}"/>
              </a:ext>
            </a:extLst>
          </p:cNvPr>
          <p:cNvSpPr txBox="1"/>
          <p:nvPr/>
        </p:nvSpPr>
        <p:spPr>
          <a:xfrm>
            <a:off x="10367158" y="726473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77024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F5CE-3043-433B-99FC-4AFA7861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366" cy="1325563"/>
          </a:xfrm>
        </p:spPr>
        <p:txBody>
          <a:bodyPr/>
          <a:lstStyle/>
          <a:p>
            <a:r>
              <a:rPr lang="en-US" dirty="0"/>
              <a:t>Projected vs. Actual Enrollment Into the RHO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A810B-0A14-429A-9356-EB7F2AE43A91}"/>
              </a:ext>
            </a:extLst>
          </p:cNvPr>
          <p:cNvSpPr txBox="1"/>
          <p:nvPr/>
        </p:nvSpPr>
        <p:spPr>
          <a:xfrm>
            <a:off x="3913281" y="5885418"/>
            <a:ext cx="34446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*Only showing IRB approved sites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FF6D8E-4D96-4C5F-9F0D-51F436213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977055"/>
              </p:ext>
            </p:extLst>
          </p:nvPr>
        </p:nvGraphicFramePr>
        <p:xfrm>
          <a:off x="1162050" y="1887537"/>
          <a:ext cx="8947151" cy="3532186"/>
        </p:xfrm>
        <a:graphic>
          <a:graphicData uri="http://schemas.openxmlformats.org/drawingml/2006/table">
            <a:tbl>
              <a:tblPr/>
              <a:tblGrid>
                <a:gridCol w="2748887">
                  <a:extLst>
                    <a:ext uri="{9D8B030D-6E8A-4147-A177-3AD203B41FA5}">
                      <a16:colId xmlns:a16="http://schemas.microsoft.com/office/drawing/2014/main" val="2394532293"/>
                    </a:ext>
                  </a:extLst>
                </a:gridCol>
                <a:gridCol w="1599096">
                  <a:extLst>
                    <a:ext uri="{9D8B030D-6E8A-4147-A177-3AD203B41FA5}">
                      <a16:colId xmlns:a16="http://schemas.microsoft.com/office/drawing/2014/main" val="3730564098"/>
                    </a:ext>
                  </a:extLst>
                </a:gridCol>
                <a:gridCol w="1514188">
                  <a:extLst>
                    <a:ext uri="{9D8B030D-6E8A-4147-A177-3AD203B41FA5}">
                      <a16:colId xmlns:a16="http://schemas.microsoft.com/office/drawing/2014/main" val="1672069272"/>
                    </a:ext>
                  </a:extLst>
                </a:gridCol>
                <a:gridCol w="1542490">
                  <a:extLst>
                    <a:ext uri="{9D8B030D-6E8A-4147-A177-3AD203B41FA5}">
                      <a16:colId xmlns:a16="http://schemas.microsoft.com/office/drawing/2014/main" val="2140432486"/>
                    </a:ext>
                  </a:extLst>
                </a:gridCol>
                <a:gridCol w="1542490">
                  <a:extLst>
                    <a:ext uri="{9D8B030D-6E8A-4147-A177-3AD203B41FA5}">
                      <a16:colId xmlns:a16="http://schemas.microsoft.com/office/drawing/2014/main" val="1290354137"/>
                    </a:ext>
                  </a:extLst>
                </a:gridCol>
              </a:tblGrid>
              <a:tr h="504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IRB Approved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per 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07352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1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40248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Boston Children's Hospital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26815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70705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Fareri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Children's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983818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Massachusetts General Hospital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0316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64145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Vanderbilt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7/21/2021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7581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2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82481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550832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2067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11898"/>
                  </a:ext>
                </a:extLst>
              </a:tr>
              <a:tr h="252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45803"/>
                  </a:ext>
                </a:extLst>
              </a:tr>
            </a:tbl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CA00C7A4-9A55-45C0-B4F3-F9EA623DA374}"/>
              </a:ext>
            </a:extLst>
          </p:cNvPr>
          <p:cNvSpPr txBox="1"/>
          <p:nvPr/>
        </p:nvSpPr>
        <p:spPr>
          <a:xfrm>
            <a:off x="7481455" y="1142781"/>
            <a:ext cx="45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Sites IRB Approved: </a:t>
            </a:r>
            <a:r>
              <a:rPr lang="en-US" dirty="0"/>
              <a:t>10/14 (71%)</a:t>
            </a:r>
          </a:p>
          <a:p>
            <a:r>
              <a:rPr lang="en-US" b="1" dirty="0"/>
              <a:t>Sites IRB Approved &amp; Enrolling:</a:t>
            </a:r>
            <a:r>
              <a:rPr lang="en-US" dirty="0"/>
              <a:t> 3/10 (30%)</a:t>
            </a:r>
          </a:p>
        </p:txBody>
      </p:sp>
    </p:spTree>
    <p:extLst>
      <p:ext uri="{BB962C8B-B14F-4D97-AF65-F5344CB8AC3E}">
        <p14:creationId xmlns:p14="http://schemas.microsoft.com/office/powerpoint/2010/main" val="354623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473B-12F3-4202-8B55-EAFE1E9B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1CC3-7A4B-452B-8A12-BE7FEA066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the barriers your teams are facing for enrollment?</a:t>
            </a:r>
          </a:p>
          <a:p>
            <a:r>
              <a:rPr lang="en-US" dirty="0"/>
              <a:t>Project goal is to reach 33% of all eligible families by February 2022</a:t>
            </a:r>
          </a:p>
          <a:p>
            <a:pPr lvl="1"/>
            <a:r>
              <a:rPr lang="en-US" dirty="0"/>
              <a:t>At this point, approximately 40 infants should have been followed by the RHO program</a:t>
            </a:r>
          </a:p>
          <a:p>
            <a:r>
              <a:rPr lang="en-US" dirty="0"/>
              <a:t>Will not know reach without sites screening logs</a:t>
            </a:r>
          </a:p>
          <a:p>
            <a:pPr lvl="1"/>
            <a:r>
              <a:rPr lang="en-US" dirty="0"/>
              <a:t>Please ensure your site is screening all potential eligible infants being discharged home on respiratory support</a:t>
            </a:r>
          </a:p>
        </p:txBody>
      </p:sp>
    </p:spTree>
    <p:extLst>
      <p:ext uri="{BB962C8B-B14F-4D97-AF65-F5344CB8AC3E}">
        <p14:creationId xmlns:p14="http://schemas.microsoft.com/office/powerpoint/2010/main" val="111421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6C9E-223C-4EB1-83D7-154CA64A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Screening and Eligibility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6D696E-849D-4096-B239-1313A8513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25286"/>
              </p:ext>
            </p:extLst>
          </p:nvPr>
        </p:nvGraphicFramePr>
        <p:xfrm>
          <a:off x="838200" y="1491089"/>
          <a:ext cx="10515600" cy="256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1A4FE6-0278-4C65-8C4A-738B6E548F89}"/>
              </a:ext>
            </a:extLst>
          </p:cNvPr>
          <p:cNvCxnSpPr>
            <a:cxnSpLocks/>
          </p:cNvCxnSpPr>
          <p:nvPr/>
        </p:nvCxnSpPr>
        <p:spPr>
          <a:xfrm>
            <a:off x="2988526" y="3914078"/>
            <a:ext cx="0" cy="133814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31EAB0-B2DC-458D-835C-73AD2E1C0288}"/>
              </a:ext>
            </a:extLst>
          </p:cNvPr>
          <p:cNvCxnSpPr/>
          <p:nvPr/>
        </p:nvCxnSpPr>
        <p:spPr>
          <a:xfrm>
            <a:off x="2977375" y="5252224"/>
            <a:ext cx="99245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4671898-E25C-49CB-B996-45203C71D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984" y="4181705"/>
            <a:ext cx="3837096" cy="2515170"/>
          </a:xfrm>
          <a:prstGeom prst="rect">
            <a:avLst/>
          </a:prstGeom>
          <a:ln w="19050"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023DAE-7CD3-45C8-BCCB-05E811F96C3C}"/>
              </a:ext>
            </a:extLst>
          </p:cNvPr>
          <p:cNvSpPr/>
          <p:nvPr/>
        </p:nvSpPr>
        <p:spPr>
          <a:xfrm>
            <a:off x="4103649" y="5140712"/>
            <a:ext cx="1795346" cy="226199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473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4B0C-A746-41BA-B68D-2F99813F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REDCap</a:t>
            </a:r>
            <a:r>
              <a:rPr lang="en-US" dirty="0"/>
              <a:t> User Access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6186-1C82-480D-91F2-5F6FCFD07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9511"/>
            <a:ext cx="10181492" cy="2242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Everyone who will be responsible for data entry in </a:t>
            </a:r>
            <a:r>
              <a:rPr lang="en-US" dirty="0" err="1"/>
              <a:t>REDCap</a:t>
            </a:r>
            <a:r>
              <a:rPr lang="en-US" dirty="0"/>
              <a:t> needs to complete a </a:t>
            </a:r>
            <a:r>
              <a:rPr lang="en-US" dirty="0" err="1"/>
              <a:t>REDCap</a:t>
            </a:r>
            <a:r>
              <a:rPr lang="en-US" dirty="0"/>
              <a:t> user request </a:t>
            </a:r>
          </a:p>
          <a:p>
            <a:r>
              <a:rPr lang="en-US" dirty="0"/>
              <a:t>9/14 sites have gotten their access to our </a:t>
            </a:r>
            <a:r>
              <a:rPr lang="en-US" dirty="0" err="1"/>
              <a:t>REDCap</a:t>
            </a:r>
            <a:r>
              <a:rPr lang="en-US" dirty="0"/>
              <a:t>. Thank you!</a:t>
            </a:r>
          </a:p>
          <a:p>
            <a:r>
              <a:rPr lang="en-US" dirty="0"/>
              <a:t>The instructions on how to request your account are available on our website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F45C9-D92C-4559-A82D-40D25903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57" y="3687330"/>
            <a:ext cx="6010845" cy="280554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7DF3EC-DC8F-4496-AC1C-E1CB2BC1114F}"/>
              </a:ext>
            </a:extLst>
          </p:cNvPr>
          <p:cNvCxnSpPr>
            <a:cxnSpLocks/>
          </p:cNvCxnSpPr>
          <p:nvPr/>
        </p:nvCxnSpPr>
        <p:spPr>
          <a:xfrm>
            <a:off x="3964819" y="6223746"/>
            <a:ext cx="1074647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270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846</Words>
  <Application>Microsoft Office PowerPoint</Application>
  <PresentationFormat>Widescreen</PresentationFormat>
  <Paragraphs>301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Apple Braille</vt:lpstr>
      <vt:lpstr>Arial</vt:lpstr>
      <vt:lpstr>Calibri</vt:lpstr>
      <vt:lpstr>Calibri Light</vt:lpstr>
      <vt:lpstr>1_Office Theme</vt:lpstr>
      <vt:lpstr>The Recorded Home Oximetry (RHO) Program  Monthly Investigator Meeting</vt:lpstr>
      <vt:lpstr>RHO Program Implementation Timeline</vt:lpstr>
      <vt:lpstr>Site Progress on Implementation Start-Up</vt:lpstr>
      <vt:lpstr>RHO Implementation Trial Consort Diagram</vt:lpstr>
      <vt:lpstr>PowerPoint Presentation</vt:lpstr>
      <vt:lpstr>Projected vs. Actual Enrollment Into the RHO Program</vt:lpstr>
      <vt:lpstr>Barriers to Enrollment</vt:lpstr>
      <vt:lpstr>Screening and Eligibility</vt:lpstr>
      <vt:lpstr>REDCap User Access Groups</vt:lpstr>
      <vt:lpstr>Baseline Data </vt:lpstr>
      <vt:lpstr>Additional Baseline Data</vt:lpstr>
      <vt:lpstr>Implementation Related Problems</vt:lpstr>
      <vt:lpstr>Implementation Related Problems</vt:lpstr>
      <vt:lpstr>Deviation Types </vt:lpstr>
      <vt:lpstr>Parent Advisory Board Participation</vt:lpstr>
      <vt:lpstr>RHO Program Website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Maria Motorina</cp:lastModifiedBy>
  <cp:revision>140</cp:revision>
  <dcterms:created xsi:type="dcterms:W3CDTF">2021-03-31T16:28:55Z</dcterms:created>
  <dcterms:modified xsi:type="dcterms:W3CDTF">2021-11-04T16:38:00Z</dcterms:modified>
</cp:coreProperties>
</file>