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9" r:id="rId2"/>
    <p:sldId id="897" r:id="rId3"/>
    <p:sldId id="1294" r:id="rId4"/>
    <p:sldId id="256" r:id="rId5"/>
    <p:sldId id="896" r:id="rId6"/>
    <p:sldId id="885" r:id="rId7"/>
    <p:sldId id="1303" r:id="rId8"/>
    <p:sldId id="878" r:id="rId9"/>
    <p:sldId id="895" r:id="rId10"/>
    <p:sldId id="1301" r:id="rId11"/>
    <p:sldId id="1300" r:id="rId12"/>
    <p:sldId id="1295" r:id="rId13"/>
    <p:sldId id="893" r:id="rId14"/>
    <p:sldId id="1299" r:id="rId15"/>
    <p:sldId id="1302" r:id="rId16"/>
    <p:sldId id="459" r:id="rId17"/>
    <p:sldId id="8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9C"/>
    <a:srgbClr val="3A58A4"/>
    <a:srgbClr val="9B69BC"/>
    <a:srgbClr val="864DAD"/>
    <a:srgbClr val="404A5C"/>
    <a:srgbClr val="5AA2AE"/>
    <a:srgbClr val="230871"/>
    <a:srgbClr val="575778"/>
    <a:srgbClr val="84929E"/>
    <a:srgbClr val="5F5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55F21-09E8-41A6-8F47-0B8B78BCF142}" v="13" dt="2021-11-04T16:37:58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77143" autoAdjust="0"/>
  </p:normalViewPr>
  <p:slideViewPr>
    <p:cSldViewPr snapToGrid="0">
      <p:cViewPr varScale="1">
        <p:scale>
          <a:sx n="57" d="100"/>
          <a:sy n="57" d="100"/>
        </p:scale>
        <p:origin x="7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assmemorial.org\umass\NICUResearch\Implementation%20Project\Data%20Analysis\Consort%20Diagram\Enrollment%20RunChar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assmemorial.org\umass\NICUResearch\Implementation%20Project\Data%20Analysis\Problems%20Log\RHO%20Implementation%20Log%20of%20Problem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assmemorial.org\umass\NICUResearch\Implementation%20Project\Data%20Analysis\Deviation%20Types\Deviation%20Types%2011.01.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assmemorial.org\umass\NICUResearch\Implementation%20Project\Program%20Planning\Monthly%20Site%20Reports\Monthly%20Reports%20Excels\6.%20Compliance%20(11.1.21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rgbClr val="22549C"/>
                </a:solidFill>
                <a:latin typeface="Apple Braille"/>
                <a:ea typeface="+mn-ea"/>
                <a:cs typeface="+mn-cs"/>
              </a:defRPr>
            </a:pPr>
            <a:r>
              <a:rPr lang="en-US" sz="4000" b="0" dirty="0">
                <a:solidFill>
                  <a:srgbClr val="22549C"/>
                </a:solidFill>
              </a:rPr>
              <a:t>Site Start Up Progress</a:t>
            </a:r>
          </a:p>
        </c:rich>
      </c:tx>
      <c:layout>
        <c:manualLayout>
          <c:xMode val="edge"/>
          <c:yMode val="edge"/>
          <c:x val="0.32849909776902891"/>
          <c:y val="4.128921292829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22549C"/>
              </a:solidFill>
              <a:latin typeface="Apple Braille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8922244094484"/>
          <c:y val="0.28270697534657707"/>
          <c:w val="0.63334219160104988"/>
          <c:h val="0.656818068901989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Simplified!$B$1</c:f>
              <c:strCache>
                <c:ptCount val="1"/>
                <c:pt idx="0">
                  <c:v>Executed Contract</c:v>
                </c:pt>
              </c:strCache>
            </c:strRef>
          </c:tx>
          <c:spPr>
            <a:solidFill>
              <a:srgbClr val="BC73F3"/>
            </a:solidFill>
            <a:ln w="285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73F3">
                  <a:alpha val="15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58-49B9-8684-A511D8D81DDC}"/>
              </c:ext>
            </c:extLst>
          </c:dPt>
          <c:dPt>
            <c:idx val="1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58-49B9-8684-A511D8D81DDC}"/>
              </c:ext>
            </c:extLst>
          </c:dPt>
          <c:dPt>
            <c:idx val="4"/>
            <c:invertIfNegative val="0"/>
            <c:bubble3D val="0"/>
            <c:spPr>
              <a:solidFill>
                <a:srgbClr val="BC73F3">
                  <a:alpha val="15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58-49B9-8684-A511D8D81DDC}"/>
              </c:ext>
            </c:extLst>
          </c:dPt>
          <c:dPt>
            <c:idx val="5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58-49B9-8684-A511D8D81DDC}"/>
              </c:ext>
            </c:extLst>
          </c:dPt>
          <c:dPt>
            <c:idx val="6"/>
            <c:invertIfNegative val="0"/>
            <c:bubble3D val="0"/>
            <c:spPr>
              <a:solidFill>
                <a:srgbClr val="BC73F3">
                  <a:alpha val="15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58-49B9-8684-A511D8D81DDC}"/>
              </c:ext>
            </c:extLst>
          </c:dPt>
          <c:dPt>
            <c:idx val="7"/>
            <c:invertIfNegative val="0"/>
            <c:bubble3D val="0"/>
            <c:spPr>
              <a:solidFill>
                <a:srgbClr val="BC73F3">
                  <a:alpha val="15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58-49B9-8684-A511D8D81DDC}"/>
              </c:ext>
            </c:extLst>
          </c:dPt>
          <c:dPt>
            <c:idx val="9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58-49B9-8684-A511D8D81DDC}"/>
              </c:ext>
            </c:extLst>
          </c:dPt>
          <c:dPt>
            <c:idx val="10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Simplified!$B$2:$B$15</c:f>
              <c:numCache>
                <c:formatCode>0%</c:formatCode>
                <c:ptCount val="1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558-49B9-8684-A511D8D81DDC}"/>
            </c:ext>
          </c:extLst>
        </c:ser>
        <c:ser>
          <c:idx val="1"/>
          <c:order val="1"/>
          <c:tx>
            <c:strRef>
              <c:f>Simplified!$C$1</c:f>
              <c:strCache>
                <c:ptCount val="1"/>
                <c:pt idx="0">
                  <c:v>IRB Approval</c:v>
                </c:pt>
              </c:strCache>
            </c:strRef>
          </c:tx>
          <c:spPr>
            <a:solidFill>
              <a:schemeClr val="accent3"/>
            </a:solidFill>
            <a:ln w="28575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558-49B9-8684-A511D8D81DDC}"/>
              </c:ext>
            </c:extLst>
          </c:dPt>
          <c:dPt>
            <c:idx val="3"/>
            <c:invertIfNegative val="0"/>
            <c:bubble3D val="0"/>
            <c:spPr>
              <a:solidFill>
                <a:srgbClr val="7F8FA9">
                  <a:lumMod val="20000"/>
                  <a:lumOff val="80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558-49B9-8684-A511D8D81DD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558-49B9-8684-A511D8D81DDC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558-49B9-8684-A511D8D81DDC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558-49B9-8684-A511D8D81DDC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Simplified!$C$2:$C$15</c:f>
              <c:numCache>
                <c:formatCode>0%</c:formatCode>
                <c:ptCount val="14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0.33333333333333331</c:v>
                </c:pt>
                <c:pt idx="12">
                  <c:v>0.33333333333333331</c:v>
                </c:pt>
                <c:pt idx="1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558-49B9-8684-A511D8D81DDC}"/>
            </c:ext>
          </c:extLst>
        </c:ser>
        <c:ser>
          <c:idx val="2"/>
          <c:order val="2"/>
          <c:tx>
            <c:strRef>
              <c:f>Simplified!$D$1</c:f>
              <c:strCache>
                <c:ptCount val="1"/>
                <c:pt idx="0">
                  <c:v>Equipment Available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D9E6FF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Simplified!$D$2:$D$15</c:f>
              <c:numCache>
                <c:formatCode>0%</c:formatCode>
                <c:ptCount val="14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0.33333333333333331</c:v>
                </c:pt>
                <c:pt idx="12">
                  <c:v>0.33333333333333331</c:v>
                </c:pt>
                <c:pt idx="1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558-49B9-8684-A511D8D8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6403471"/>
        <c:axId val="1476385999"/>
      </c:barChart>
      <c:catAx>
        <c:axId val="1476403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ple Braille"/>
                <a:ea typeface="+mn-ea"/>
                <a:cs typeface="+mn-cs"/>
              </a:defRPr>
            </a:pPr>
            <a:endParaRPr lang="en-US"/>
          </a:p>
        </c:txPr>
        <c:crossAx val="1476385999"/>
        <c:crosses val="autoZero"/>
        <c:auto val="1"/>
        <c:lblAlgn val="ctr"/>
        <c:lblOffset val="100"/>
        <c:noMultiLvlLbl val="0"/>
      </c:catAx>
      <c:valAx>
        <c:axId val="147638599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47640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7936351706035"/>
          <c:y val="0.20698616347359344"/>
          <c:w val="0.75808511573779835"/>
          <c:h val="5.5209793459519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ple Braille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Apple Braille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Recorded Home Oximetry Program</a:t>
            </a:r>
            <a:r>
              <a:rPr lang="en-US" sz="2400" baseline="0" dirty="0"/>
              <a:t> </a:t>
            </a:r>
            <a:r>
              <a:rPr lang="en-US" sz="2400" dirty="0"/>
              <a:t>Implementation Trial</a:t>
            </a:r>
            <a:r>
              <a:rPr lang="en-US" sz="2400" baseline="0" dirty="0"/>
              <a:t> </a:t>
            </a:r>
            <a:r>
              <a:rPr lang="en-US" sz="2400" dirty="0"/>
              <a:t>Enrollment</a:t>
            </a:r>
          </a:p>
          <a:p>
            <a:pPr>
              <a:defRPr/>
            </a:pPr>
            <a:r>
              <a:rPr lang="en-US" sz="1800" dirty="0"/>
              <a:t>(July 2021 to Present)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'Participants Enrolled c Char'!$B$1</c:f>
              <c:strCache>
                <c:ptCount val="1"/>
                <c:pt idx="0">
                  <c:v>Participants Enrolled</c:v>
                </c:pt>
              </c:strCache>
            </c:strRef>
          </c:tx>
          <c:spPr>
            <a:ln w="50800">
              <a:solidFill>
                <a:srgbClr val="9B69BC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9B69BC"/>
              </a:solidFill>
              <a:ln w="25400">
                <a:solidFill>
                  <a:srgbClr val="9B69BC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7142857142857143E-3"/>
                  <c:y val="6.02380941087721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BCH &amp; MGH initiated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EE-47A5-BC5E-BB779B8323AB}"/>
                </c:ext>
              </c:extLst>
            </c:dLbl>
            <c:dLbl>
              <c:idx val="1"/>
              <c:layout>
                <c:manualLayout>
                  <c:x val="-8.6458333333333331E-2"/>
                  <c:y val="-0.112962962962962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UMB initiated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EE-47A5-BC5E-BB779B8323AB}"/>
                </c:ext>
              </c:extLst>
            </c:dLbl>
            <c:dLbl>
              <c:idx val="4"/>
              <c:layout>
                <c:manualLayout>
                  <c:x val="-1.3107611548556431E-2"/>
                  <c:y val="0.180902012248468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ACH, RCH &amp; MFCH initiated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1EE-47A5-BC5E-BB779B8323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'Participants Enrolled c Char'!$A$2:$A$7</c:f>
              <c:strCache>
                <c:ptCount val="5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</c:strCache>
            </c:strRef>
          </c:cat>
          <c:val>
            <c:numRef>
              <c:f>'Participants Enrolled c Char'!$B$2:$B$6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EE-47A5-BC5E-BB779B8323AB}"/>
            </c:ext>
          </c:extLst>
        </c:ser>
        <c:ser>
          <c:idx val="1"/>
          <c:order val="1"/>
          <c:tx>
            <c:strRef>
              <c:f>'Participants Enrolled c Char'!$C$1</c:f>
              <c:strCache>
                <c:ptCount val="1"/>
                <c:pt idx="0">
                  <c:v>UCL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2746728383029096"/>
                  <c:y val="-2.826838194220527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1EE-47A5-BC5E-BB779B8323AB}"/>
                </c:ext>
              </c:extLst>
            </c:dLbl>
            <c:dLbl>
              <c:idx val="2"/>
              <c:layout>
                <c:manualLayout>
                  <c:x val="0.37657399401614533"/>
                  <c:y val="-2.619017985748283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EE-47A5-BC5E-BB779B832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Char'!$A$2:$A$7</c:f>
              <c:strCache>
                <c:ptCount val="5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</c:strCache>
            </c:strRef>
          </c:cat>
          <c:val>
            <c:numRef>
              <c:f>'Participants Enrolled c Char'!$C$2:$C$6</c:f>
              <c:numCache>
                <c:formatCode>0.00</c:formatCode>
                <c:ptCount val="5"/>
                <c:pt idx="0">
                  <c:v>8.5665631459994955</c:v>
                </c:pt>
                <c:pt idx="1">
                  <c:v>8.5665631459994955</c:v>
                </c:pt>
                <c:pt idx="2">
                  <c:v>8.5665631459994955</c:v>
                </c:pt>
                <c:pt idx="3">
                  <c:v>8.5665631459994955</c:v>
                </c:pt>
                <c:pt idx="4" formatCode="General">
                  <c:v>8.5665631459994955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EE-47A5-BC5E-BB779B8323AB}"/>
            </c:ext>
          </c:extLst>
        </c:ser>
        <c:ser>
          <c:idx val="2"/>
          <c:order val="2"/>
          <c:tx>
            <c:strRef>
              <c:f>'Participants Enrolled c Char'!$D$1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A5A5A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Char'!$A$2:$A$7</c:f>
              <c:strCache>
                <c:ptCount val="5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</c:strCache>
            </c:strRef>
          </c:cat>
          <c:val>
            <c:numRef>
              <c:f>'Participants Enrolled c Char'!$D$2:$D$6</c:f>
              <c:numCache>
                <c:formatCode>0.00</c:formatCode>
                <c:ptCount val="5"/>
                <c:pt idx="0">
                  <c:v>6.777708763999664</c:v>
                </c:pt>
                <c:pt idx="1">
                  <c:v>6.777708763999664</c:v>
                </c:pt>
                <c:pt idx="2">
                  <c:v>6.777708763999664</c:v>
                </c:pt>
                <c:pt idx="3">
                  <c:v>6.777708763999664</c:v>
                </c:pt>
                <c:pt idx="4" formatCode="General">
                  <c:v>6.777708763999664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1EE-47A5-BC5E-BB779B8323AB}"/>
            </c:ext>
          </c:extLst>
        </c:ser>
        <c:ser>
          <c:idx val="3"/>
          <c:order val="3"/>
          <c:tx>
            <c:strRef>
              <c:f>'Participants Enrolled c Char'!$E$1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FFC00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Char'!$A$2:$A$7</c:f>
              <c:strCache>
                <c:ptCount val="5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</c:strCache>
            </c:strRef>
          </c:cat>
          <c:val>
            <c:numRef>
              <c:f>'Participants Enrolled c Char'!$E$2:$E$6</c:f>
              <c:numCache>
                <c:formatCode>0.00</c:formatCode>
                <c:ptCount val="5"/>
                <c:pt idx="0">
                  <c:v>4.9888543819998317</c:v>
                </c:pt>
                <c:pt idx="1">
                  <c:v>4.9888543819998317</c:v>
                </c:pt>
                <c:pt idx="2">
                  <c:v>4.9888543819998317</c:v>
                </c:pt>
                <c:pt idx="3">
                  <c:v>4.9888543819998317</c:v>
                </c:pt>
                <c:pt idx="4" formatCode="General">
                  <c:v>4.9888543819998317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1EE-47A5-BC5E-BB779B8323AB}"/>
            </c:ext>
          </c:extLst>
        </c:ser>
        <c:ser>
          <c:idx val="4"/>
          <c:order val="4"/>
          <c:tx>
            <c:strRef>
              <c:f>'Participants Enrolled c Char'!$F$1</c:f>
              <c:strCache>
                <c:ptCount val="1"/>
                <c:pt idx="0">
                  <c:v>Average</c:v>
                </c:pt>
              </c:strCache>
            </c:strRef>
          </c:tx>
          <c:spPr>
            <a:ln w="38100">
              <a:solidFill>
                <a:schemeClr val="accent5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3310576607611548"/>
                  <c:y val="-2.368941382327209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CL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23958333333333E-2"/>
                      <c:h val="2.238888888888888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C1EE-47A5-BC5E-BB779B8323AB}"/>
                </c:ext>
              </c:extLst>
            </c:dLbl>
            <c:dLbl>
              <c:idx val="2"/>
              <c:layout>
                <c:manualLayout>
                  <c:x val="0.37911154855643031"/>
                  <c:y val="-2.707640711577719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EE-47A5-BC5E-BB779B832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Char'!$A$2:$A$7</c:f>
              <c:strCache>
                <c:ptCount val="5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</c:strCache>
            </c:strRef>
          </c:cat>
          <c:val>
            <c:numRef>
              <c:f>'Participants Enrolled c Char'!$F$2:$F$6</c:f>
              <c:numCache>
                <c:formatCode>0.00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3.2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1EE-47A5-BC5E-BB779B8323AB}"/>
            </c:ext>
          </c:extLst>
        </c:ser>
        <c:ser>
          <c:idx val="5"/>
          <c:order val="5"/>
          <c:tx>
            <c:strRef>
              <c:f>'Participants Enrolled c Char'!$G$1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0AD47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Char'!$A$2:$A$7</c:f>
              <c:strCache>
                <c:ptCount val="5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</c:strCache>
            </c:strRef>
          </c:cat>
          <c:val>
            <c:numRef>
              <c:f>'Participants Enrolled c Char'!$G$2:$G$6</c:f>
              <c:numCache>
                <c:formatCode>0.00</c:formatCode>
                <c:ptCount val="5"/>
                <c:pt idx="0">
                  <c:v>1.4111456180001685</c:v>
                </c:pt>
                <c:pt idx="1">
                  <c:v>1.4111456180001685</c:v>
                </c:pt>
                <c:pt idx="2">
                  <c:v>1.4111456180001685</c:v>
                </c:pt>
                <c:pt idx="3">
                  <c:v>1.4111456180001685</c:v>
                </c:pt>
                <c:pt idx="4" formatCode="General">
                  <c:v>1.4111456180001685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1EE-47A5-BC5E-BB779B8323AB}"/>
            </c:ext>
          </c:extLst>
        </c:ser>
        <c:ser>
          <c:idx val="6"/>
          <c:order val="6"/>
          <c:tx>
            <c:strRef>
              <c:f>'Participants Enrolled c Char'!$H$1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5B9BD5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Char'!$A$2:$A$7</c:f>
              <c:strCache>
                <c:ptCount val="5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</c:strCache>
            </c:strRef>
          </c:cat>
          <c:val>
            <c:numRef>
              <c:f>'Participants Enrolled c Char'!$H$2:$H$6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1EE-47A5-BC5E-BB779B8323AB}"/>
            </c:ext>
          </c:extLst>
        </c:ser>
        <c:ser>
          <c:idx val="7"/>
          <c:order val="7"/>
          <c:tx>
            <c:strRef>
              <c:f>'Participants Enrolled c Char'!$I$1</c:f>
              <c:strCache>
                <c:ptCount val="1"/>
                <c:pt idx="0">
                  <c:v>LCL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cat>
            <c:strRef>
              <c:f>'Participants Enrolled c Char'!$A$2:$A$7</c:f>
              <c:strCache>
                <c:ptCount val="5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</c:strCache>
            </c:strRef>
          </c:cat>
          <c:val>
            <c:numRef>
              <c:f>'Participants Enrolled c Char'!$I$2:$I$6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1EE-47A5-BC5E-BB779B8323AB}"/>
            </c:ext>
          </c:extLst>
        </c:ser>
        <c:ser>
          <c:idx val="8"/>
          <c:order val="8"/>
          <c:tx>
            <c:strRef>
              <c:f>'Participants Enrolled c Char'!$K$1</c:f>
              <c:strCache>
                <c:ptCount val="1"/>
                <c:pt idx="0">
                  <c:v>Projected Enrollment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0.46853937007874003"/>
                  <c:y val="-0.472547973170020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Projected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1EE-47A5-BC5E-BB779B8323A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Char'!$A$2:$A$7</c:f>
              <c:strCache>
                <c:ptCount val="5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</c:strCache>
            </c:strRef>
          </c:cat>
          <c:val>
            <c:numRef>
              <c:f>'Participants Enrolled c Char'!$K$2:$K$6</c:f>
              <c:numCache>
                <c:formatCode>General</c:formatCode>
                <c:ptCount val="5"/>
                <c:pt idx="0">
                  <c:v>3.8</c:v>
                </c:pt>
                <c:pt idx="1">
                  <c:v>4.3</c:v>
                </c:pt>
                <c:pt idx="2">
                  <c:v>4.3</c:v>
                </c:pt>
                <c:pt idx="3">
                  <c:v>14.9</c:v>
                </c:pt>
                <c:pt idx="4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1EE-47A5-BC5E-BB779B832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2508960"/>
        <c:axId val="1912527264"/>
      </c:lineChart>
      <c:catAx>
        <c:axId val="191250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NICU Discharge Month -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12527264"/>
        <c:crosses val="autoZero"/>
        <c:auto val="0"/>
        <c:lblAlgn val="ctr"/>
        <c:lblOffset val="100"/>
        <c:noMultiLvlLbl val="0"/>
      </c:catAx>
      <c:valAx>
        <c:axId val="1912527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Participants Followed</a:t>
                </a:r>
                <a:r>
                  <a:rPr lang="en-US" baseline="0"/>
                  <a:t> by the RHO Program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12508960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Recorded</a:t>
            </a:r>
            <a:r>
              <a:rPr lang="en-US" sz="2400" baseline="0" dirty="0"/>
              <a:t> Home Oximetry </a:t>
            </a:r>
            <a:r>
              <a:rPr lang="en-US" sz="2400" dirty="0"/>
              <a:t>Implementation Trial Related Barriers and Problems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816026902887144E-2"/>
          <c:y val="0.12814829396325458"/>
          <c:w val="0.89318659776902887"/>
          <c:h val="0.7520058326042578"/>
        </c:manualLayout>
      </c:layout>
      <c:lineChart>
        <c:grouping val="standard"/>
        <c:varyColors val="0"/>
        <c:ser>
          <c:idx val="0"/>
          <c:order val="0"/>
          <c:tx>
            <c:strRef>
              <c:f>'Problem Count c Chart'!$B$1</c:f>
              <c:strCache>
                <c:ptCount val="1"/>
                <c:pt idx="0">
                  <c:v>Problem Count</c:v>
                </c:pt>
              </c:strCache>
            </c:strRef>
          </c:tx>
          <c:spPr>
            <a:ln w="57150" cap="rnd" cmpd="sng" algn="ctr">
              <a:solidFill>
                <a:srgbClr val="864DAD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57150" cap="flat" cmpd="sng" algn="ctr">
                <a:solidFill>
                  <a:srgbClr val="864DAD"/>
                </a:solidFill>
                <a:prstDash val="solid"/>
                <a:round/>
              </a:ln>
              <a:effectLst/>
            </c:spPr>
          </c:marker>
          <c:cat>
            <c:numRef>
              <c:f>'Problem Count c Chart'!$A$2:$A$6</c:f>
              <c:numCache>
                <c:formatCode>mmm\-yy</c:formatCode>
                <c:ptCount val="5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</c:numCache>
            </c:numRef>
          </c:cat>
          <c:val>
            <c:numRef>
              <c:f>'Problem Count c Chart'!$B$2:$B$6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6E-4D5D-A3CD-B31C1D1F66CA}"/>
            </c:ext>
          </c:extLst>
        </c:ser>
        <c:ser>
          <c:idx val="1"/>
          <c:order val="1"/>
          <c:tx>
            <c:strRef>
              <c:f>'Problem Count c Chart'!$C$1</c:f>
              <c:strCache>
                <c:ptCount val="1"/>
                <c:pt idx="0">
                  <c:v>UCL</c:v>
                </c:pt>
              </c:strCache>
            </c:strRef>
          </c:tx>
          <c:spPr>
            <a:ln w="15875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4087499999999988"/>
                  <c:y val="-2.437591134441529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UCL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6E-4D5D-A3CD-B31C1D1F66CA}"/>
                </c:ext>
              </c:extLst>
            </c:dLbl>
            <c:dLbl>
              <c:idx val="2"/>
              <c:layout>
                <c:manualLayout>
                  <c:x val="0.35905479002624657"/>
                  <c:y val="-2.5454943132108502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6E-4D5D-A3CD-B31C1D1F6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Chart'!$A$2:$A$6</c:f>
              <c:numCache>
                <c:formatCode>mmm\-yy</c:formatCode>
                <c:ptCount val="5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</c:numCache>
            </c:numRef>
          </c:cat>
          <c:val>
            <c:numRef>
              <c:f>'Problem Count c Chart'!$C$2:$C$6</c:f>
              <c:numCache>
                <c:formatCode>0.00</c:formatCode>
                <c:ptCount val="5"/>
                <c:pt idx="0">
                  <c:v>8.196152422706632</c:v>
                </c:pt>
                <c:pt idx="1">
                  <c:v>8.196152422706632</c:v>
                </c:pt>
                <c:pt idx="2">
                  <c:v>8.196152422706632</c:v>
                </c:pt>
                <c:pt idx="3">
                  <c:v>8.196152422706632</c:v>
                </c:pt>
                <c:pt idx="4" formatCode="General">
                  <c:v>8.196152422706632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6E-4D5D-A3CD-B31C1D1F66CA}"/>
            </c:ext>
          </c:extLst>
        </c:ser>
        <c:ser>
          <c:idx val="2"/>
          <c:order val="2"/>
          <c:tx>
            <c:strRef>
              <c:f>'Problem Count c Chart'!$D$1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297FD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Chart'!$A$2:$A$6</c:f>
              <c:numCache>
                <c:formatCode>mmm\-yy</c:formatCode>
                <c:ptCount val="5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</c:numCache>
            </c:numRef>
          </c:cat>
          <c:val>
            <c:numRef>
              <c:f>'Problem Count c Chart'!$D$2:$D$6</c:f>
              <c:numCache>
                <c:formatCode>0.00</c:formatCode>
                <c:ptCount val="5"/>
                <c:pt idx="0">
                  <c:v>6.4641016151377544</c:v>
                </c:pt>
                <c:pt idx="1">
                  <c:v>6.4641016151377544</c:v>
                </c:pt>
                <c:pt idx="2">
                  <c:v>6.4641016151377544</c:v>
                </c:pt>
                <c:pt idx="3">
                  <c:v>6.4641016151377544</c:v>
                </c:pt>
                <c:pt idx="4" formatCode="General">
                  <c:v>6.4641016151377544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96E-4D5D-A3CD-B31C1D1F66CA}"/>
            </c:ext>
          </c:extLst>
        </c:ser>
        <c:ser>
          <c:idx val="3"/>
          <c:order val="3"/>
          <c:tx>
            <c:strRef>
              <c:f>'Problem Count c Chart'!$E$1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F8FA9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Chart'!$A$2:$A$6</c:f>
              <c:numCache>
                <c:formatCode>mmm\-yy</c:formatCode>
                <c:ptCount val="5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</c:numCache>
            </c:numRef>
          </c:cat>
          <c:val>
            <c:numRef>
              <c:f>'Problem Count c Chart'!$E$2:$E$6</c:f>
              <c:numCache>
                <c:formatCode>0.00</c:formatCode>
                <c:ptCount val="5"/>
                <c:pt idx="0">
                  <c:v>4.7320508075688767</c:v>
                </c:pt>
                <c:pt idx="1">
                  <c:v>4.7320508075688767</c:v>
                </c:pt>
                <c:pt idx="2">
                  <c:v>4.7320508075688767</c:v>
                </c:pt>
                <c:pt idx="3">
                  <c:v>4.7320508075688767</c:v>
                </c:pt>
                <c:pt idx="4" formatCode="General">
                  <c:v>4.7320508075688767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6E-4D5D-A3CD-B31C1D1F66CA}"/>
            </c:ext>
          </c:extLst>
        </c:ser>
        <c:ser>
          <c:idx val="4"/>
          <c:order val="4"/>
          <c:tx>
            <c:strRef>
              <c:f>'Problem Count c Chart'!$F$1</c:f>
              <c:strCache>
                <c:ptCount val="1"/>
                <c:pt idx="0">
                  <c:v>Average</c:v>
                </c:pt>
              </c:strCache>
            </c:strRef>
          </c:tx>
          <c:spPr>
            <a:ln w="38100" cap="rnd" cmpd="sng" algn="ctr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2097920767716532"/>
                  <c:y val="-3.060192475940507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057332677165343E-2"/>
                      <c:h val="4.72777777777777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796E-4D5D-A3CD-B31C1D1F66CA}"/>
                </c:ext>
              </c:extLst>
            </c:dLbl>
            <c:dLbl>
              <c:idx val="2"/>
              <c:layout>
                <c:manualLayout>
                  <c:x val="0.34432033300524933"/>
                  <c:y val="-3.126582093904935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2.6</a:t>
                    </a:r>
                  </a:p>
                </c:rich>
              </c:tx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6149934383199E-2"/>
                      <c:h val="7.788888888888888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796E-4D5D-A3CD-B31C1D1F6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Chart'!$A$2:$A$6</c:f>
              <c:numCache>
                <c:formatCode>mmm\-yy</c:formatCode>
                <c:ptCount val="5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</c:numCache>
            </c:numRef>
          </c:cat>
          <c:val>
            <c:numRef>
              <c:f>'Problem Count c Chart'!$F$2:$F$6</c:f>
              <c:numCache>
                <c:formatCode>0.00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96E-4D5D-A3CD-B31C1D1F66CA}"/>
            </c:ext>
          </c:extLst>
        </c:ser>
        <c:ser>
          <c:idx val="5"/>
          <c:order val="5"/>
          <c:tx>
            <c:strRef>
              <c:f>'Problem Count c Chart'!$G$1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9D90A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Chart'!$A$2:$A$6</c:f>
              <c:numCache>
                <c:formatCode>mmm\-yy</c:formatCode>
                <c:ptCount val="5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</c:numCache>
            </c:numRef>
          </c:cat>
          <c:val>
            <c:numRef>
              <c:f>'Problem Count c Chart'!$G$2:$G$6</c:f>
              <c:numCache>
                <c:formatCode>0.00</c:formatCode>
                <c:ptCount val="5"/>
                <c:pt idx="0">
                  <c:v>1.2679491924311228</c:v>
                </c:pt>
                <c:pt idx="1">
                  <c:v>1.2679491924311228</c:v>
                </c:pt>
                <c:pt idx="2">
                  <c:v>1.2679491924311228</c:v>
                </c:pt>
                <c:pt idx="3">
                  <c:v>1.2679491924311228</c:v>
                </c:pt>
                <c:pt idx="4" formatCode="General">
                  <c:v>1.2679491924311228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96E-4D5D-A3CD-B31C1D1F66CA}"/>
            </c:ext>
          </c:extLst>
        </c:ser>
        <c:ser>
          <c:idx val="6"/>
          <c:order val="6"/>
          <c:tx>
            <c:strRef>
              <c:f>'Problem Count c Chart'!$H$1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A66AC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Chart'!$A$2:$A$6</c:f>
              <c:numCache>
                <c:formatCode>mmm\-yy</c:formatCode>
                <c:ptCount val="5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</c:numCache>
            </c:numRef>
          </c:cat>
          <c:val>
            <c:numRef>
              <c:f>'Problem Count c Chart'!$H$2:$H$6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96E-4D5D-A3CD-B31C1D1F66CA}"/>
            </c:ext>
          </c:extLst>
        </c:ser>
        <c:ser>
          <c:idx val="7"/>
          <c:order val="7"/>
          <c:tx>
            <c:strRef>
              <c:f>'Problem Count c Chart'!$I$1</c:f>
              <c:strCache>
                <c:ptCount val="1"/>
                <c:pt idx="0">
                  <c:v>LCL</c:v>
                </c:pt>
              </c:strCache>
            </c:strRef>
          </c:tx>
          <c:spPr>
            <a:ln w="19050" cap="rnd" cmpd="sng" algn="ctr">
              <a:solidFill>
                <a:schemeClr val="accent2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'Problem Count c Chart'!$A$2:$A$6</c:f>
              <c:numCache>
                <c:formatCode>mmm\-yy</c:formatCode>
                <c:ptCount val="5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</c:numCache>
            </c:numRef>
          </c:cat>
          <c:val>
            <c:numRef>
              <c:f>'Problem Count c Chart'!$I$2:$I$6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96E-4D5D-A3CD-B31C1D1F6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156495"/>
        <c:axId val="1611154415"/>
      </c:lineChart>
      <c:catAx>
        <c:axId val="16111564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RHO Implementation</a:t>
                </a:r>
                <a:r>
                  <a:rPr lang="en-US" baseline="0" dirty="0"/>
                  <a:t> </a:t>
                </a:r>
                <a:r>
                  <a:rPr lang="en-US" dirty="0"/>
                  <a:t>Month-Year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154415"/>
        <c:crosses val="autoZero"/>
        <c:auto val="0"/>
        <c:lblAlgn val="ctr"/>
        <c:lblOffset val="100"/>
        <c:noMultiLvlLbl val="0"/>
      </c:catAx>
      <c:valAx>
        <c:axId val="16111544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Barrier or Problem Count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341702099737532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156495"/>
        <c:crosses val="autoZero"/>
        <c:crossBetween val="midCat"/>
      </c:valAx>
      <c:spPr>
        <a:noFill/>
        <a:ln w="25400"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72493591607309E-2"/>
          <c:y val="0.15948100827019265"/>
          <c:w val="0.35315740112194444"/>
          <c:h val="0.7691962842662215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2B-4242-B05B-24A953729B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2B-4242-B05B-24A953729B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2B-4242-B05B-24A953729B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2B-4242-B05B-24A953729B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2B-4242-B05B-24A953729B74}"/>
              </c:ext>
            </c:extLst>
          </c:dPt>
          <c:dPt>
            <c:idx val="5"/>
            <c:bubble3D val="0"/>
            <c:spPr>
              <a:solidFill>
                <a:srgbClr val="9B69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2B-4242-B05B-24A953729B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2B-4242-B05B-24A953729B74}"/>
              </c:ext>
            </c:extLst>
          </c:dPt>
          <c:dLbls>
            <c:dLbl>
              <c:idx val="6"/>
              <c:layout>
                <c:manualLayout>
                  <c:x val="8.1076232566797569E-3"/>
                  <c:y val="-3.64357175018394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45623404731618E-2"/>
                      <c:h val="6.4407252440725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32B-4242-B05B-24A953729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Graph!$A$2:$A$8</c:f>
              <c:strCache>
                <c:ptCount val="7"/>
                <c:pt idx="0">
                  <c:v>Provider did not follow guideline suggestion</c:v>
                </c:pt>
                <c:pt idx="1">
                  <c:v>Did not meet minimum time but change in flow rate occurred anyway</c:v>
                </c:pt>
                <c:pt idx="2">
                  <c:v>Technological barrier with SafetyNet connection</c:v>
                </c:pt>
                <c:pt idx="3">
                  <c:v>Data was not analyzed at set time</c:v>
                </c:pt>
                <c:pt idx="4">
                  <c:v>No data was captured (patient not connected to oximeter or set up to Wi-Fi)</c:v>
                </c:pt>
                <c:pt idx="5">
                  <c:v>Parent felt uncomfortable changing flow rate</c:v>
                </c:pt>
                <c:pt idx="6">
                  <c:v>Parent titrated flow rates</c:v>
                </c:pt>
              </c:strCache>
            </c:strRef>
          </c:cat>
          <c:val>
            <c:numRef>
              <c:f>Graph!$B$2:$B$8</c:f>
              <c:numCache>
                <c:formatCode>General</c:formatCode>
                <c:ptCount val="7"/>
                <c:pt idx="0">
                  <c:v>25</c:v>
                </c:pt>
                <c:pt idx="1">
                  <c:v>0</c:v>
                </c:pt>
                <c:pt idx="2">
                  <c:v>26</c:v>
                </c:pt>
                <c:pt idx="3">
                  <c:v>0</c:v>
                </c:pt>
                <c:pt idx="4">
                  <c:v>54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2B-4242-B05B-24A953729B7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55870822738412"/>
          <c:y val="0.15467606483530563"/>
          <c:w val="0.48333556515358594"/>
          <c:h val="0.76373494108215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Percent Compliance with the Recorded</a:t>
            </a:r>
            <a:r>
              <a:rPr lang="en-US" sz="2000" baseline="0" dirty="0"/>
              <a:t> Home </a:t>
            </a:r>
            <a:r>
              <a:rPr lang="en-US" sz="2000" dirty="0"/>
              <a:t>Oximetry Algorithm Across All Implementation Sites</a:t>
            </a:r>
          </a:p>
        </c:rich>
      </c:tx>
      <c:layout>
        <c:manualLayout>
          <c:xMode val="edge"/>
          <c:yMode val="edge"/>
          <c:x val="0.13794466690355567"/>
          <c:y val="6.3336923903317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465772859473652E-2"/>
          <c:y val="0.19813739018268636"/>
          <c:w val="0.84926455983542593"/>
          <c:h val="0.63325778989164816"/>
        </c:manualLayout>
      </c:layout>
      <c:lineChart>
        <c:grouping val="standard"/>
        <c:varyColors val="0"/>
        <c:ser>
          <c:idx val="0"/>
          <c:order val="0"/>
          <c:tx>
            <c:strRef>
              <c:f>'Overall Percent Complia XmR '!$B$1</c:f>
              <c:strCache>
                <c:ptCount val="1"/>
                <c:pt idx="0">
                  <c:v>Percent Compliance</c:v>
                </c:pt>
              </c:strCache>
            </c:strRef>
          </c:tx>
          <c:spPr>
            <a:ln w="57150" cap="rnd" cmpd="sng" algn="ctr">
              <a:solidFill>
                <a:srgbClr val="864DAD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57150" cap="flat" cmpd="sng" algn="ctr">
                <a:solidFill>
                  <a:srgbClr val="864DAD"/>
                </a:solidFill>
                <a:prstDash val="solid"/>
                <a:round/>
              </a:ln>
              <a:effectLst/>
            </c:spPr>
          </c:marker>
          <c:cat>
            <c:strRef>
              <c:f>'Overall Percent Complia XmR '!$A$2:$A$6</c:f>
              <c:strCache>
                <c:ptCount val="5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</c:strCache>
            </c:strRef>
          </c:cat>
          <c:val>
            <c:numRef>
              <c:f>'Overall Percent Complia XmR '!$B$2:$B$6</c:f>
              <c:numCache>
                <c:formatCode>0%</c:formatCode>
                <c:ptCount val="5"/>
                <c:pt idx="0">
                  <c:v>0.66666666666666674</c:v>
                </c:pt>
                <c:pt idx="1">
                  <c:v>0.94117647058823528</c:v>
                </c:pt>
                <c:pt idx="2">
                  <c:v>0.92307692307692313</c:v>
                </c:pt>
                <c:pt idx="3">
                  <c:v>0.9</c:v>
                </c:pt>
                <c:pt idx="4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7-4299-9CFB-89890A863037}"/>
            </c:ext>
          </c:extLst>
        </c:ser>
        <c:ser>
          <c:idx val="1"/>
          <c:order val="1"/>
          <c:tx>
            <c:strRef>
              <c:f>'Overall Percent Complia XmR '!$C$1</c:f>
              <c:strCache>
                <c:ptCount val="1"/>
                <c:pt idx="0">
                  <c:v>UCL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67987786532501E-2"/>
                  <c:y val="-2.021858036591172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UCL</a:t>
                    </a: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67-4299-9CFB-89890A863037}"/>
                </c:ext>
              </c:extLst>
            </c:dLbl>
            <c:dLbl>
              <c:idx val="2"/>
              <c:layout>
                <c:manualLayout>
                  <c:x val="-1.4667987786532501E-2"/>
                  <c:y val="-2.0218580365911728E-2"/>
                </c:manualLayout>
              </c:layout>
              <c:numFmt formatCode="0.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67-4299-9CFB-89890A863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'Overall Percent Complia XmR '!$A$2:$A$6</c:f>
              <c:strCache>
                <c:ptCount val="5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</c:strCache>
            </c:strRef>
          </c:cat>
          <c:val>
            <c:numRef>
              <c:f>'Overall Percent Complia XmR '!$C$2:$C$6</c:f>
              <c:numCache>
                <c:formatCode>0.0000</c:formatCode>
                <c:ptCount val="5"/>
                <c:pt idx="0">
                  <c:v>1.1500925087983911</c:v>
                </c:pt>
                <c:pt idx="1">
                  <c:v>1.1500925087983911</c:v>
                </c:pt>
                <c:pt idx="2">
                  <c:v>1.1500925087983911</c:v>
                </c:pt>
                <c:pt idx="3">
                  <c:v>1.1500925087983911</c:v>
                </c:pt>
                <c:pt idx="4">
                  <c:v>1.1500925087983911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67-4299-9CFB-89890A863037}"/>
            </c:ext>
          </c:extLst>
        </c:ser>
        <c:ser>
          <c:idx val="2"/>
          <c:order val="2"/>
          <c:tx>
            <c:strRef>
              <c:f>'Overall Percent Complia XmR 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297FD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'Overall Percent Complia XmR '!$A$2:$A$6</c:f>
              <c:strCache>
                <c:ptCount val="5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</c:strCache>
            </c:strRef>
          </c:cat>
          <c:val>
            <c:numRef>
              <c:f>'Overall Percent Complia XmR '!$D$2:$D$6</c:f>
              <c:numCache>
                <c:formatCode>0%</c:formatCode>
                <c:ptCount val="5"/>
                <c:pt idx="0">
                  <c:v>1.0567896765543825</c:v>
                </c:pt>
                <c:pt idx="1">
                  <c:v>1.0567896765543825</c:v>
                </c:pt>
                <c:pt idx="2">
                  <c:v>1.0567896765543825</c:v>
                </c:pt>
                <c:pt idx="3">
                  <c:v>1.0567896765543825</c:v>
                </c:pt>
                <c:pt idx="4" formatCode="0.0000">
                  <c:v>1.0567896765543825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67-4299-9CFB-89890A863037}"/>
            </c:ext>
          </c:extLst>
        </c:ser>
        <c:ser>
          <c:idx val="3"/>
          <c:order val="3"/>
          <c:tx>
            <c:strRef>
              <c:f>'Overall Percent Complia XmR 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F8FA9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'Overall Percent Complia XmR '!$A$2:$A$6</c:f>
              <c:strCache>
                <c:ptCount val="5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</c:strCache>
            </c:strRef>
          </c:cat>
          <c:val>
            <c:numRef>
              <c:f>'Overall Percent Complia XmR '!$E$2:$E$6</c:f>
              <c:numCache>
                <c:formatCode>0%</c:formatCode>
                <c:ptCount val="5"/>
                <c:pt idx="0">
                  <c:v>0.96348684431037379</c:v>
                </c:pt>
                <c:pt idx="1">
                  <c:v>0.96348684431037379</c:v>
                </c:pt>
                <c:pt idx="2">
                  <c:v>0.96348684431037379</c:v>
                </c:pt>
                <c:pt idx="3">
                  <c:v>0.96348684431037379</c:v>
                </c:pt>
                <c:pt idx="4" formatCode="0.0000">
                  <c:v>0.96348684431037379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67-4299-9CFB-89890A863037}"/>
            </c:ext>
          </c:extLst>
        </c:ser>
        <c:ser>
          <c:idx val="4"/>
          <c:order val="4"/>
          <c:tx>
            <c:strRef>
              <c:f>'Overall Percent Complia XmR '!$F$1</c:f>
              <c:strCache>
                <c:ptCount val="1"/>
                <c:pt idx="0">
                  <c:v>Average</c:v>
                </c:pt>
              </c:strCache>
            </c:strRef>
          </c:tx>
          <c:spPr>
            <a:ln w="38100" cap="rnd" cmpd="sng" algn="ctr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9347773896635003"/>
                  <c:y val="2.852496720751801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n-lt"/>
                      </a:rPr>
                      <a:t>CL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067-4299-9CFB-89890A863037}"/>
                </c:ext>
              </c:extLst>
            </c:dLbl>
            <c:dLbl>
              <c:idx val="2"/>
              <c:layout>
                <c:manualLayout>
                  <c:x val="0.3411026362452948"/>
                  <c:y val="2.8524967207518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67-4299-9CFB-89890A86303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'Overall Percent Complia XmR '!$A$2:$A$6</c:f>
              <c:strCache>
                <c:ptCount val="5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</c:strCache>
            </c:strRef>
          </c:cat>
          <c:val>
            <c:numRef>
              <c:f>'Overall Percent Complia XmR '!$F$2:$F$6</c:f>
              <c:numCache>
                <c:formatCode>0%</c:formatCode>
                <c:ptCount val="5"/>
                <c:pt idx="0">
                  <c:v>0.87018401206636509</c:v>
                </c:pt>
                <c:pt idx="1">
                  <c:v>0.87018401206636509</c:v>
                </c:pt>
                <c:pt idx="2">
                  <c:v>0.87018401206636509</c:v>
                </c:pt>
                <c:pt idx="3">
                  <c:v>0.87018401206636509</c:v>
                </c:pt>
                <c:pt idx="4">
                  <c:v>0.87018401206636509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067-4299-9CFB-89890A863037}"/>
            </c:ext>
          </c:extLst>
        </c:ser>
        <c:ser>
          <c:idx val="5"/>
          <c:order val="5"/>
          <c:tx>
            <c:strRef>
              <c:f>'Overall Percent Complia XmR 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9D90A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'Overall Percent Complia XmR '!$A$2:$A$6</c:f>
              <c:strCache>
                <c:ptCount val="5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</c:strCache>
            </c:strRef>
          </c:cat>
          <c:val>
            <c:numRef>
              <c:f>'Overall Percent Complia XmR '!$G$2:$G$6</c:f>
              <c:numCache>
                <c:formatCode>0%</c:formatCode>
                <c:ptCount val="5"/>
                <c:pt idx="0">
                  <c:v>0.77688117982235638</c:v>
                </c:pt>
                <c:pt idx="1">
                  <c:v>0.77688117982235638</c:v>
                </c:pt>
                <c:pt idx="2">
                  <c:v>0.77688117982235638</c:v>
                </c:pt>
                <c:pt idx="3">
                  <c:v>0.77688117982235638</c:v>
                </c:pt>
                <c:pt idx="4" formatCode="0.0000">
                  <c:v>0.77688117982235638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067-4299-9CFB-89890A863037}"/>
            </c:ext>
          </c:extLst>
        </c:ser>
        <c:ser>
          <c:idx val="6"/>
          <c:order val="6"/>
          <c:tx>
            <c:strRef>
              <c:f>'Overall Percent Complia XmR 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A66AC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'Overall Percent Complia XmR '!$A$2:$A$6</c:f>
              <c:strCache>
                <c:ptCount val="5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</c:strCache>
            </c:strRef>
          </c:cat>
          <c:val>
            <c:numRef>
              <c:f>'Overall Percent Complia XmR '!$H$2:$H$6</c:f>
              <c:numCache>
                <c:formatCode>0%</c:formatCode>
                <c:ptCount val="5"/>
                <c:pt idx="0">
                  <c:v>0.68357834757834768</c:v>
                </c:pt>
                <c:pt idx="1">
                  <c:v>0.68357834757834768</c:v>
                </c:pt>
                <c:pt idx="2">
                  <c:v>0.68357834757834768</c:v>
                </c:pt>
                <c:pt idx="3">
                  <c:v>0.68357834757834768</c:v>
                </c:pt>
                <c:pt idx="4" formatCode="0.0000">
                  <c:v>0.68357834757834768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067-4299-9CFB-89890A863037}"/>
            </c:ext>
          </c:extLst>
        </c:ser>
        <c:ser>
          <c:idx val="7"/>
          <c:order val="7"/>
          <c:tx>
            <c:strRef>
              <c:f>'Overall Percent Complia XmR '!$I$1</c:f>
              <c:strCache>
                <c:ptCount val="1"/>
                <c:pt idx="0">
                  <c:v>LCL</c:v>
                </c:pt>
              </c:strCache>
            </c:strRef>
          </c:tx>
          <c:spPr>
            <a:ln w="1270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9783207003215799"/>
                  <c:y val="-2.215255120484771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LCL</a:t>
                    </a: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067-4299-9CFB-89890A863037}"/>
                </c:ext>
              </c:extLst>
            </c:dLbl>
            <c:dLbl>
              <c:idx val="2"/>
              <c:layout>
                <c:manualLayout>
                  <c:x val="0.34679038277480173"/>
                  <c:y val="-2.215255120484771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67-4299-9CFB-89890A863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'Overall Percent Complia XmR '!$A$2:$A$6</c:f>
              <c:strCache>
                <c:ptCount val="5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</c:strCache>
            </c:strRef>
          </c:cat>
          <c:val>
            <c:numRef>
              <c:f>'Overall Percent Complia XmR '!$I$2:$I$6</c:f>
              <c:numCache>
                <c:formatCode>0%</c:formatCode>
                <c:ptCount val="5"/>
                <c:pt idx="0">
                  <c:v>0.59027551533433908</c:v>
                </c:pt>
                <c:pt idx="1">
                  <c:v>0.59027551533433908</c:v>
                </c:pt>
                <c:pt idx="2">
                  <c:v>0.59027551533433908</c:v>
                </c:pt>
                <c:pt idx="3">
                  <c:v>0.59027551533433908</c:v>
                </c:pt>
                <c:pt idx="4" formatCode="0.0000">
                  <c:v>0.59027551533433908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067-4299-9CFB-89890A863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202864"/>
        <c:axId val="632200368"/>
      </c:lineChart>
      <c:catAx>
        <c:axId val="632202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Report Month, (N=Total number of reports for that month)</a:t>
                </a:r>
              </a:p>
            </c:rich>
          </c:tx>
          <c:layout>
            <c:manualLayout>
              <c:xMode val="edge"/>
              <c:yMode val="edge"/>
              <c:x val="0.28775679222529615"/>
              <c:y val="0.905063093074904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200368"/>
        <c:crosses val="autoZero"/>
        <c:auto val="0"/>
        <c:lblAlgn val="ctr"/>
        <c:lblOffset val="100"/>
        <c:noMultiLvlLbl val="0"/>
      </c:catAx>
      <c:valAx>
        <c:axId val="632200368"/>
        <c:scaling>
          <c:orientation val="minMax"/>
          <c:max val="1"/>
          <c:min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Percent Compliance with Algorithm</a:t>
                </a:r>
              </a:p>
            </c:rich>
          </c:tx>
          <c:layout>
            <c:manualLayout>
              <c:xMode val="edge"/>
              <c:yMode val="edge"/>
              <c:x val="1.1248934649682961E-2"/>
              <c:y val="0.286008155255004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202864"/>
        <c:crosses val="autoZero"/>
        <c:crossBetween val="midCat"/>
      </c:valAx>
      <c:spPr>
        <a:solidFill>
          <a:schemeClr val="lt1"/>
        </a:solidFill>
        <a:ln w="3175" cap="flat" cmpd="sng" algn="ctr">
          <a:noFill/>
          <a:prstDash val="solid"/>
          <a:miter lim="800000"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Feb - Mar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C920E2F2-9D15-419D-A16B-B81FB13A2A72}">
      <dgm:prSet custT="1"/>
      <dgm:spPr/>
      <dgm:t>
        <a:bodyPr/>
        <a:lstStyle/>
        <a:p>
          <a:r>
            <a:rPr lang="en-US" sz="1600" dirty="0">
              <a:latin typeface="Apple Braille"/>
            </a:rPr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Mar - May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DFA8BDC1-000A-475E-A75A-BD2BB9C56ACF}">
      <dgm:prSet custT="1"/>
      <dgm:spPr/>
      <dgm:t>
        <a:bodyPr/>
        <a:lstStyle/>
        <a:p>
          <a:r>
            <a:rPr lang="en-US" sz="1600" dirty="0">
              <a:latin typeface="Apple Braille"/>
            </a:rPr>
            <a:t>Initiate site training</a:t>
          </a:r>
        </a:p>
        <a:p>
          <a:r>
            <a:rPr lang="en-US" sz="1600" dirty="0">
              <a:latin typeface="Apple Braille"/>
            </a:rPr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6E58BA53-F355-4967-9B63-A00F41C4805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May - Aug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2A1968C-76A3-4D00-9A42-590C912CFB4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Jun 2021 - Feb 2022 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Feb - Aug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Aug 2022 - Feb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246EDE87-043A-4612-A7BF-7468786F88CF}">
      <dgm:prSet custT="1"/>
      <dgm:spPr/>
      <dgm:t>
        <a:bodyPr/>
        <a:lstStyle/>
        <a:p>
          <a:r>
            <a:rPr lang="en-US" sz="1600" dirty="0">
              <a:latin typeface="Apple Braille"/>
            </a:rPr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995A71E-D61A-4E56-9F91-86016F03DC78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</a:t>
          </a:r>
          <a:r>
            <a:rPr lang="en-US" sz="1600" baseline="0" dirty="0">
              <a:latin typeface="Apple Braille"/>
            </a:rPr>
            <a:t> 33% of eligible families</a:t>
          </a:r>
          <a:endParaRPr lang="en-US" sz="1600" dirty="0">
            <a:latin typeface="Apple Braille"/>
          </a:endParaRPr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74EE52E-2A22-4545-94B0-B9726F8F119D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Feb - Aug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CF83719-CF7F-487D-BA2B-0B18F4CA5EEA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F5013EDC-A2F9-4FE9-B1F1-1403E2C6577A}">
      <dgm:prSet custT="1"/>
      <dgm:spPr/>
      <dgm:t>
        <a:bodyPr/>
        <a:lstStyle/>
        <a:p>
          <a:r>
            <a:rPr lang="en-US" sz="1600" dirty="0">
              <a:latin typeface="Apple Braille"/>
            </a:rPr>
            <a:t>Initiate 18-month implementation</a:t>
          </a:r>
        </a:p>
        <a:p>
          <a:r>
            <a:rPr lang="en-US" sz="1600" dirty="0">
              <a:latin typeface="Apple Braille"/>
            </a:rPr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5">
            <a:hueOff val="1001784"/>
            <a:satOff val="-4397"/>
            <a:lumOff val="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5">
            <a:hueOff val="2003568"/>
            <a:satOff val="-8793"/>
            <a:lumOff val="26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>
        <a:solidFill>
          <a:srgbClr val="9B69BC"/>
        </a:solidFill>
        <a:ln>
          <a:solidFill>
            <a:srgbClr val="864DAD"/>
          </a:solidFill>
        </a:ln>
      </dgm:spPr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5">
            <a:hueOff val="3005351"/>
            <a:satOff val="-13190"/>
            <a:lumOff val="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 custLinFactNeighborX="-9431" custLinFactNeighborY="1339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 custLinFactNeighborX="-1761" custLinFactNeighborY="1339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 custLinFactX="-58000" custLinFactNeighborX="-100000"/>
      <dgm:spPr>
        <a:noFill/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5">
            <a:hueOff val="4007135"/>
            <a:satOff val="-17587"/>
            <a:lumOff val="52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5">
            <a:hueOff val="5008919"/>
            <a:satOff val="-21983"/>
            <a:lumOff val="65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5">
            <a:hueOff val="6010703"/>
            <a:satOff val="-26380"/>
            <a:lumOff val="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>
        <a:solidFill>
          <a:schemeClr val="accent3"/>
        </a:solidFill>
        <a:ln>
          <a:solidFill>
            <a:schemeClr val="accent3">
              <a:lumMod val="75000"/>
            </a:schemeClr>
          </a:solidFill>
        </a:ln>
      </dgm:spPr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075656"/>
          <a:ext cx="1139613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3921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835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32431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Baseline data collection begins</a:t>
          </a:r>
        </a:p>
      </dsp:txBody>
      <dsp:txXfrm>
        <a:off x="432431" y="846867"/>
        <a:ext cx="2370471" cy="1228788"/>
      </dsp:txXfrm>
    </dsp:sp>
    <dsp:sp modelId="{8ACCE123-C989-46C1-B7FD-FA50ABEC947C}">
      <dsp:nvSpPr>
        <dsp:cNvPr id="0" name=""/>
        <dsp:cNvSpPr/>
      </dsp:nvSpPr>
      <dsp:spPr>
        <a:xfrm>
          <a:off x="432431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Mar 2021</a:t>
          </a:r>
        </a:p>
      </dsp:txBody>
      <dsp:txXfrm>
        <a:off x="432431" y="415131"/>
        <a:ext cx="2370471" cy="431736"/>
      </dsp:txXfrm>
    </dsp:sp>
    <dsp:sp modelId="{6B04496D-97D5-4C4A-A362-7B46786429CD}">
      <dsp:nvSpPr>
        <dsp:cNvPr id="0" name=""/>
        <dsp:cNvSpPr/>
      </dsp:nvSpPr>
      <dsp:spPr>
        <a:xfrm>
          <a:off x="216563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77707" y="2036799"/>
          <a:ext cx="77712" cy="777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87047" y="3367670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20961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55557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site training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monthly phone calls</a:t>
          </a:r>
        </a:p>
      </dsp:txBody>
      <dsp:txXfrm>
        <a:off x="1855557" y="2075656"/>
        <a:ext cx="2370471" cy="1228788"/>
      </dsp:txXfrm>
    </dsp:sp>
    <dsp:sp modelId="{70F61D89-6BB6-4218-9167-C918FE0DE744}">
      <dsp:nvSpPr>
        <dsp:cNvPr id="0" name=""/>
        <dsp:cNvSpPr/>
      </dsp:nvSpPr>
      <dsp:spPr>
        <a:xfrm>
          <a:off x="1855557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Mar - May 2021</a:t>
          </a:r>
        </a:p>
      </dsp:txBody>
      <dsp:txXfrm>
        <a:off x="1855557" y="3304444"/>
        <a:ext cx="2370471" cy="431736"/>
      </dsp:txXfrm>
    </dsp:sp>
    <dsp:sp modelId="{AD7225F6-4D24-4251-9B85-9788DA7BA9E8}">
      <dsp:nvSpPr>
        <dsp:cNvPr id="0" name=""/>
        <dsp:cNvSpPr/>
      </dsp:nvSpPr>
      <dsp:spPr>
        <a:xfrm>
          <a:off x="1639689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600832" y="2036799"/>
          <a:ext cx="77712" cy="77712"/>
        </a:xfrm>
        <a:prstGeom prst="ellipse">
          <a:avLst/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910172" y="478357"/>
          <a:ext cx="305283" cy="305283"/>
        </a:xfrm>
        <a:prstGeom prst="teardrop">
          <a:avLst>
            <a:gd name="adj" fmla="val 115000"/>
          </a:avLst>
        </a:prstGeom>
        <a:solidFill>
          <a:srgbClr val="9B69BC"/>
        </a:solidFill>
        <a:ln w="12700" cap="flat" cmpd="sng" algn="ctr">
          <a:solidFill>
            <a:srgbClr val="864DA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44087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78683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Complete site training</a:t>
          </a:r>
        </a:p>
      </dsp:txBody>
      <dsp:txXfrm>
        <a:off x="3278683" y="846867"/>
        <a:ext cx="2370471" cy="1228788"/>
      </dsp:txXfrm>
    </dsp:sp>
    <dsp:sp modelId="{AB197FB0-0F12-4A59-9F3F-1C31859ED54E}">
      <dsp:nvSpPr>
        <dsp:cNvPr id="0" name=""/>
        <dsp:cNvSpPr/>
      </dsp:nvSpPr>
      <dsp:spPr>
        <a:xfrm>
          <a:off x="3278683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May - Aug 2021</a:t>
          </a:r>
        </a:p>
      </dsp:txBody>
      <dsp:txXfrm>
        <a:off x="3278683" y="415131"/>
        <a:ext cx="2370471" cy="431736"/>
      </dsp:txXfrm>
    </dsp:sp>
    <dsp:sp modelId="{838DE1A9-11F3-4AAE-80B5-CEC31C2EBA92}">
      <dsp:nvSpPr>
        <dsp:cNvPr id="0" name=""/>
        <dsp:cNvSpPr/>
      </dsp:nvSpPr>
      <dsp:spPr>
        <a:xfrm>
          <a:off x="3062814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3023958" y="2036799"/>
          <a:ext cx="77712" cy="77712"/>
        </a:xfrm>
        <a:prstGeom prst="ellipse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92581" y="3373451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26496" y="3407366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60064" y="208143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18-month implementation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Begin providing monthly feedback reports</a:t>
          </a:r>
        </a:p>
      </dsp:txBody>
      <dsp:txXfrm>
        <a:off x="4660064" y="2081436"/>
        <a:ext cx="2370471" cy="1228788"/>
      </dsp:txXfrm>
    </dsp:sp>
    <dsp:sp modelId="{68394D26-8440-41C4-AC42-3F023E27A06C}">
      <dsp:nvSpPr>
        <dsp:cNvPr id="0" name=""/>
        <dsp:cNvSpPr/>
      </dsp:nvSpPr>
      <dsp:spPr>
        <a:xfrm>
          <a:off x="4660064" y="3310225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Jun 2021 - Feb 2022 </a:t>
          </a:r>
        </a:p>
      </dsp:txBody>
      <dsp:txXfrm>
        <a:off x="4660064" y="3310225"/>
        <a:ext cx="2370471" cy="431736"/>
      </dsp:txXfrm>
    </dsp:sp>
    <dsp:sp modelId="{31D18754-3FB0-480E-B467-70CFFAB18868}">
      <dsp:nvSpPr>
        <dsp:cNvPr id="0" name=""/>
        <dsp:cNvSpPr/>
      </dsp:nvSpPr>
      <dsp:spPr>
        <a:xfrm>
          <a:off x="4429060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90204" y="2036799"/>
          <a:ext cx="77712" cy="77712"/>
        </a:xfrm>
        <a:prstGeom prst="ellipse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756424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90338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124934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</a:t>
          </a:r>
          <a:r>
            <a:rPr lang="en-US" sz="1600" kern="1200" baseline="0" dirty="0">
              <a:latin typeface="Apple Braille"/>
            </a:rPr>
            <a:t> 33% of eligible families</a:t>
          </a:r>
          <a:endParaRPr lang="en-US" sz="1600" kern="1200" dirty="0">
            <a:latin typeface="Apple Braille"/>
          </a:endParaRPr>
        </a:p>
      </dsp:txBody>
      <dsp:txXfrm>
        <a:off x="6124934" y="846867"/>
        <a:ext cx="2370471" cy="1228788"/>
      </dsp:txXfrm>
    </dsp:sp>
    <dsp:sp modelId="{3CECF23A-E6F6-46C6-907D-BB154266792C}">
      <dsp:nvSpPr>
        <dsp:cNvPr id="0" name=""/>
        <dsp:cNvSpPr/>
      </dsp:nvSpPr>
      <dsp:spPr>
        <a:xfrm>
          <a:off x="6124934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Aug 2022</a:t>
          </a:r>
        </a:p>
      </dsp:txBody>
      <dsp:txXfrm>
        <a:off x="6124934" y="415131"/>
        <a:ext cx="2370471" cy="431736"/>
      </dsp:txXfrm>
    </dsp:sp>
    <dsp:sp modelId="{4B37F2D2-9961-40C5-BAC9-D2269F0B19F6}">
      <dsp:nvSpPr>
        <dsp:cNvPr id="0" name=""/>
        <dsp:cNvSpPr/>
      </dsp:nvSpPr>
      <dsp:spPr>
        <a:xfrm>
          <a:off x="5909066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870210" y="2036799"/>
          <a:ext cx="77712" cy="77712"/>
        </a:xfrm>
        <a:prstGeom prst="ellipse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179550" y="3367670"/>
          <a:ext cx="305283" cy="305283"/>
        </a:xfrm>
        <a:prstGeom prst="teardrop">
          <a:avLst>
            <a:gd name="adj" fmla="val 115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213464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548060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 66% of eligible families</a:t>
          </a:r>
        </a:p>
      </dsp:txBody>
      <dsp:txXfrm>
        <a:off x="7548060" y="2075656"/>
        <a:ext cx="2370471" cy="1228788"/>
      </dsp:txXfrm>
    </dsp:sp>
    <dsp:sp modelId="{EA538D56-5C65-43EA-81D0-CD1E5CBC9F59}">
      <dsp:nvSpPr>
        <dsp:cNvPr id="0" name=""/>
        <dsp:cNvSpPr/>
      </dsp:nvSpPr>
      <dsp:spPr>
        <a:xfrm>
          <a:off x="7548060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Aug 2022 - Feb 2023</a:t>
          </a:r>
        </a:p>
      </dsp:txBody>
      <dsp:txXfrm>
        <a:off x="7548060" y="3304444"/>
        <a:ext cx="2370471" cy="431736"/>
      </dsp:txXfrm>
    </dsp:sp>
    <dsp:sp modelId="{ECA352F1-FDE4-445A-939C-CF4C3A4444A0}">
      <dsp:nvSpPr>
        <dsp:cNvPr id="0" name=""/>
        <dsp:cNvSpPr/>
      </dsp:nvSpPr>
      <dsp:spPr>
        <a:xfrm>
          <a:off x="7332192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293335" y="2036799"/>
          <a:ext cx="77712" cy="77712"/>
        </a:xfrm>
        <a:prstGeom prst="ellipse">
          <a:avLst/>
        </a:prstGeom>
        <a:solidFill>
          <a:schemeClr val="accent5">
            <a:hueOff val="5008919"/>
            <a:satOff val="-21983"/>
            <a:lumOff val="65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602675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3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636590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971186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 100% of eligible families</a:t>
          </a:r>
        </a:p>
      </dsp:txBody>
      <dsp:txXfrm>
        <a:off x="8971186" y="846867"/>
        <a:ext cx="2370471" cy="1228788"/>
      </dsp:txXfrm>
    </dsp:sp>
    <dsp:sp modelId="{733C4DBA-1274-416A-BCC8-352957253BAF}">
      <dsp:nvSpPr>
        <dsp:cNvPr id="0" name=""/>
        <dsp:cNvSpPr/>
      </dsp:nvSpPr>
      <dsp:spPr>
        <a:xfrm>
          <a:off x="8971186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Aug 2023</a:t>
          </a:r>
        </a:p>
      </dsp:txBody>
      <dsp:txXfrm>
        <a:off x="8971186" y="415131"/>
        <a:ext cx="2370471" cy="431736"/>
      </dsp:txXfrm>
    </dsp:sp>
    <dsp:sp modelId="{9DF81F3D-7400-484B-BB6C-DB4BE4FA9774}">
      <dsp:nvSpPr>
        <dsp:cNvPr id="0" name=""/>
        <dsp:cNvSpPr/>
      </dsp:nvSpPr>
      <dsp:spPr>
        <a:xfrm>
          <a:off x="8755317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716461" y="2036799"/>
          <a:ext cx="77712" cy="77712"/>
        </a:xfrm>
        <a:prstGeom prst="ellips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0.60577</cdr:x>
      <cdr:y>0.3856</cdr:y>
    </cdr:from>
    <cdr:to>
      <cdr:x>0.85298</cdr:x>
      <cdr:y>0.41094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94B0F91E-1FE7-43A0-A75E-9BF32DE7E952}"/>
            </a:ext>
          </a:extLst>
        </cdr:cNvPr>
        <cdr:cNvSpPr txBox="1"/>
      </cdr:nvSpPr>
      <cdr:spPr>
        <a:xfrm xmlns:a="http://schemas.openxmlformats.org/drawingml/2006/main">
          <a:off x="7385584" y="2584495"/>
          <a:ext cx="3013984" cy="1698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baseline="0" dirty="0">
              <a:solidFill>
                <a:sysClr val="windowText" lastClr="000000"/>
              </a:solidFill>
            </a:rPr>
            <a:t>CHOP homecare doesn't have RAD 97s</a:t>
          </a:r>
          <a:endParaRPr lang="en-US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0.21693</cdr:x>
      <cdr:y>0.71465</cdr:y>
    </cdr:from>
    <cdr:to>
      <cdr:x>0.40609</cdr:x>
      <cdr:y>0.73926</cdr:y>
    </cdr:to>
    <cdr:sp macro="" textlink="">
      <cdr:nvSpPr>
        <cdr:cNvPr id="5" name="TextBox 18">
          <a:extLst xmlns:a="http://schemas.openxmlformats.org/drawingml/2006/main">
            <a:ext uri="{FF2B5EF4-FFF2-40B4-BE49-F238E27FC236}">
              <a16:creationId xmlns:a16="http://schemas.microsoft.com/office/drawing/2014/main" id="{8C5F0E72-6A4B-4B69-8DF1-C0F85E544C9C}"/>
            </a:ext>
          </a:extLst>
        </cdr:cNvPr>
        <cdr:cNvSpPr txBox="1"/>
      </cdr:nvSpPr>
      <cdr:spPr>
        <a:xfrm xmlns:a="http://schemas.openxmlformats.org/drawingml/2006/main">
          <a:off x="2644831" y="4789920"/>
          <a:ext cx="2306238" cy="1649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ysClr val="windowText" lastClr="000000"/>
              </a:solidFill>
            </a:rPr>
            <a:t>Contract under</a:t>
          </a:r>
          <a:r>
            <a:rPr lang="en-US" sz="1100" b="1" baseline="0" dirty="0">
              <a:solidFill>
                <a:sysClr val="windowText" lastClr="000000"/>
              </a:solidFill>
            </a:rPr>
            <a:t> review at the site</a:t>
          </a:r>
          <a:endParaRPr lang="en-US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0.21792</cdr:x>
      <cdr:y>0.90266</cdr:y>
    </cdr:from>
    <cdr:to>
      <cdr:x>0.39967</cdr:x>
      <cdr:y>0.92727</cdr:y>
    </cdr:to>
    <cdr:sp macro="" textlink="">
      <cdr:nvSpPr>
        <cdr:cNvPr id="9" name="TextBox 18">
          <a:extLst xmlns:a="http://schemas.openxmlformats.org/drawingml/2006/main">
            <a:ext uri="{FF2B5EF4-FFF2-40B4-BE49-F238E27FC236}">
              <a16:creationId xmlns:a16="http://schemas.microsoft.com/office/drawing/2014/main" id="{E91E2A33-A560-4EAD-88C4-A9A77B8B4E4F}"/>
            </a:ext>
          </a:extLst>
        </cdr:cNvPr>
        <cdr:cNvSpPr txBox="1"/>
      </cdr:nvSpPr>
      <cdr:spPr>
        <a:xfrm xmlns:a="http://schemas.openxmlformats.org/drawingml/2006/main">
          <a:off x="2656895" y="5897229"/>
          <a:ext cx="2215895" cy="160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ysClr val="windowText" lastClr="000000"/>
              </a:solidFill>
            </a:rPr>
            <a:t>Contract under</a:t>
          </a:r>
          <a:r>
            <a:rPr lang="en-US" sz="1100" b="1" baseline="0" dirty="0">
              <a:solidFill>
                <a:sysClr val="windowText" lastClr="000000"/>
              </a:solidFill>
            </a:rPr>
            <a:t> review at the site</a:t>
          </a:r>
          <a:endParaRPr lang="en-US" sz="11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0.88552</cdr:x>
      <cdr:y>0.01928</cdr:y>
    </cdr:from>
    <cdr:to>
      <cdr:x>0.96928</cdr:x>
      <cdr:y>0.10308</cdr:y>
    </cdr:to>
    <cdr:sp macro="" textlink="">
      <cdr:nvSpPr>
        <cdr:cNvPr id="3" name="Arrow: Up 2">
          <a:extLst xmlns:a="http://schemas.openxmlformats.org/drawingml/2006/main">
            <a:ext uri="{FF2B5EF4-FFF2-40B4-BE49-F238E27FC236}">
              <a16:creationId xmlns:a16="http://schemas.microsoft.com/office/drawing/2014/main" id="{9FF8FFB5-1F42-4B85-89DD-489B3E402126}"/>
            </a:ext>
          </a:extLst>
        </cdr:cNvPr>
        <cdr:cNvSpPr/>
      </cdr:nvSpPr>
      <cdr:spPr>
        <a:xfrm xmlns:a="http://schemas.openxmlformats.org/drawingml/2006/main" rot="10800000">
          <a:off x="10796211" y="132195"/>
          <a:ext cx="1021278" cy="574752"/>
        </a:xfrm>
        <a:prstGeom xmlns:a="http://schemas.openxmlformats.org/drawingml/2006/main" prst="upArrow">
          <a:avLst/>
        </a:prstGeom>
        <a:solidFill xmlns:a="http://schemas.openxmlformats.org/drawingml/2006/main">
          <a:srgbClr val="9B69BC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rgbClr val="9B69BC"/>
            </a:solidFill>
          </a:endParaRPr>
        </a:p>
      </cdr:txBody>
    </cdr:sp>
  </cdr:relSizeAnchor>
  <cdr:relSizeAnchor xmlns:cdr="http://schemas.openxmlformats.org/drawingml/2006/chartDrawing">
    <cdr:from>
      <cdr:x>0.905</cdr:x>
      <cdr:y>0.04098</cdr:y>
    </cdr:from>
    <cdr:to>
      <cdr:x>0.95247</cdr:x>
      <cdr:y>0.08695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8B7255AA-1BED-441A-BD8D-17C687363BBF}"/>
            </a:ext>
          </a:extLst>
        </cdr:cNvPr>
        <cdr:cNvSpPr txBox="1"/>
      </cdr:nvSpPr>
      <cdr:spPr>
        <a:xfrm xmlns:a="http://schemas.openxmlformats.org/drawingml/2006/main">
          <a:off x="10287689" y="247003"/>
          <a:ext cx="53963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Goal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0.88546</cdr:x>
      <cdr:y>0.03508</cdr:y>
    </cdr:from>
    <cdr:to>
      <cdr:x>0.96941</cdr:x>
      <cdr:y>0.1216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3E1EB125-2D25-413C-8040-F8631F89880A}"/>
            </a:ext>
          </a:extLst>
        </cdr:cNvPr>
        <cdr:cNvGrpSpPr/>
      </cdr:nvGrpSpPr>
      <cdr:grpSpPr>
        <a:xfrm xmlns:a="http://schemas.openxmlformats.org/drawingml/2006/main">
          <a:off x="10795527" y="240579"/>
          <a:ext cx="1023519" cy="593354"/>
          <a:chOff x="10185822" y="270016"/>
          <a:chExt cx="952155" cy="505040"/>
        </a:xfrm>
      </cdr:grpSpPr>
      <cdr:sp macro="" textlink="">
        <cdr:nvSpPr>
          <cdr:cNvPr id="5" name="Arrow: Up 4">
            <a:extLst xmlns:a="http://schemas.openxmlformats.org/drawingml/2006/main">
              <a:ext uri="{FF2B5EF4-FFF2-40B4-BE49-F238E27FC236}">
                <a16:creationId xmlns:a16="http://schemas.microsoft.com/office/drawing/2014/main" id="{CAF7E4E3-13B7-4114-A441-36F46A8F96A4}"/>
              </a:ext>
            </a:extLst>
          </cdr:cNvPr>
          <cdr:cNvSpPr/>
        </cdr:nvSpPr>
        <cdr:spPr>
          <a:xfrm xmlns:a="http://schemas.openxmlformats.org/drawingml/2006/main">
            <a:off x="10185822" y="270016"/>
            <a:ext cx="952155" cy="505040"/>
          </a:xfrm>
          <a:prstGeom xmlns:a="http://schemas.openxmlformats.org/drawingml/2006/main" prst="upArrow">
            <a:avLst/>
          </a:prstGeom>
          <a:solidFill xmlns:a="http://schemas.openxmlformats.org/drawingml/2006/main">
            <a:srgbClr val="9B69BC"/>
          </a:solidFill>
          <a:ln xmlns:a="http://schemas.openxmlformats.org/drawingml/2006/main">
            <a:solidFill>
              <a:srgbClr val="7030A0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US">
              <a:solidFill>
                <a:srgbClr val="9B69BC"/>
              </a:solidFill>
            </a:endParaRPr>
          </a:p>
        </cdr:txBody>
      </cdr:sp>
      <cdr:sp macro="" textlink="">
        <cdr:nvSpPr>
          <cdr:cNvPr id="6" name="TextBox 8">
            <a:extLst xmlns:a="http://schemas.openxmlformats.org/drawingml/2006/main">
              <a:ext uri="{FF2B5EF4-FFF2-40B4-BE49-F238E27FC236}">
                <a16:creationId xmlns:a16="http://schemas.microsoft.com/office/drawing/2014/main" id="{799FB2DB-D074-40A2-9CB0-B70F0D93A17F}"/>
              </a:ext>
            </a:extLst>
          </cdr:cNvPr>
          <cdr:cNvSpPr txBox="1"/>
        </cdr:nvSpPr>
        <cdr:spPr>
          <a:xfrm xmlns:a="http://schemas.openxmlformats.org/drawingml/2006/main">
            <a:off x="10378191" y="435943"/>
            <a:ext cx="539622" cy="27704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</cdr:txBody>
      </cdr:sp>
    </cdr:grpSp>
  </cdr:relSizeAnchor>
  <cdr:relSizeAnchor xmlns:cdr="http://schemas.openxmlformats.org/drawingml/2006/chartDrawing">
    <cdr:from>
      <cdr:x>0.09778</cdr:x>
      <cdr:y>0.26835</cdr:y>
    </cdr:from>
    <cdr:to>
      <cdr:x>0.18703</cdr:x>
      <cdr:y>0.30211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A997118-FF60-4855-B136-7C81683DA6DC}"/>
            </a:ext>
          </a:extLst>
        </cdr:cNvPr>
        <cdr:cNvSpPr txBox="1"/>
      </cdr:nvSpPr>
      <cdr:spPr>
        <a:xfrm xmlns:a="http://schemas.openxmlformats.org/drawingml/2006/main">
          <a:off x="1192192" y="1840376"/>
          <a:ext cx="1088021" cy="231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GOAL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1C0B-A3F3-AF48-B158-A340B9EEE66D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1A50-7381-E240-BB84-858C28C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5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48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8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11/4/2021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951913"/>
            <a:ext cx="1769329" cy="7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628489" y="6228720"/>
            <a:ext cx="1033712" cy="47747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F2ACEF-0CB4-42AE-BCD8-E224EE21F0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6" y="6245090"/>
            <a:ext cx="2126708" cy="4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umassmed.edu/rho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12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  <a:latin typeface="Apple Braille"/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  <a:latin typeface="Apple Braille"/>
              </a:rPr>
            </a:br>
            <a:br>
              <a:rPr lang="en-US" dirty="0">
                <a:solidFill>
                  <a:srgbClr val="22549C"/>
                </a:solidFill>
                <a:latin typeface="Apple Braille"/>
              </a:rPr>
            </a:br>
            <a:r>
              <a:rPr lang="en-US" dirty="0">
                <a:solidFill>
                  <a:srgbClr val="22549C"/>
                </a:solidFill>
                <a:latin typeface="Apple Braille"/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44510"/>
            <a:ext cx="9144000" cy="49397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December 2, 2021</a:t>
            </a:r>
          </a:p>
        </p:txBody>
      </p:sp>
      <p:sp>
        <p:nvSpPr>
          <p:cNvPr id="5" name="AutoShape 2" descr="UMass Chan Medical School logo">
            <a:extLst>
              <a:ext uri="{FF2B5EF4-FFF2-40B4-BE49-F238E27FC236}">
                <a16:creationId xmlns:a16="http://schemas.microsoft.com/office/drawing/2014/main" id="{4BFAA469-2923-496A-9472-AF4D6DC9E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28B4055A-E11E-461D-ABC3-8FF1AF9C9A58" descr="Icon&#10;&#10;Description automatically generated with low confidence">
            <a:extLst>
              <a:ext uri="{FF2B5EF4-FFF2-40B4-BE49-F238E27FC236}">
                <a16:creationId xmlns:a16="http://schemas.microsoft.com/office/drawing/2014/main" id="{674E0169-0CD1-4EF4-AF31-8D834030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900" y="3934564"/>
            <a:ext cx="4628353" cy="21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43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48F4-0A96-4218-9D24-2B005FBE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Before Going Live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6E402-60EF-4B21-B41C-338282B2D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consistent barrier to implementation has been home care companies not being prepared for “Go-Live”</a:t>
            </a:r>
          </a:p>
          <a:p>
            <a:r>
              <a:rPr lang="en-US" dirty="0"/>
              <a:t>When your first implementation baby is identified please reach out to your home care companies and notify them that your site is anticipating your first patient that will need a configured RAD 97</a:t>
            </a:r>
          </a:p>
        </p:txBody>
      </p:sp>
    </p:spTree>
    <p:extLst>
      <p:ext uri="{BB962C8B-B14F-4D97-AF65-F5344CB8AC3E}">
        <p14:creationId xmlns:p14="http://schemas.microsoft.com/office/powerpoint/2010/main" val="203610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98D3-EE5F-48B8-B2F6-F93BD7AF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Relationship with Homecare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DF49C-8F15-4127-A98F-F17E2BF60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1364" cy="3825875"/>
          </a:xfrm>
        </p:spPr>
        <p:txBody>
          <a:bodyPr>
            <a:normAutofit/>
          </a:bodyPr>
          <a:lstStyle/>
          <a:p>
            <a:r>
              <a:rPr lang="en-US" sz="3200" dirty="0"/>
              <a:t>What is your current relationship with homecare companies?</a:t>
            </a:r>
          </a:p>
          <a:p>
            <a:r>
              <a:rPr lang="en-US" sz="3200" dirty="0"/>
              <a:t>Who on your team contacts homecare companies regarding troubleshooting issues?</a:t>
            </a:r>
          </a:p>
        </p:txBody>
      </p:sp>
      <p:pic>
        <p:nvPicPr>
          <p:cNvPr id="12" name="Graphic 11" descr="Call center outline">
            <a:extLst>
              <a:ext uri="{FF2B5EF4-FFF2-40B4-BE49-F238E27FC236}">
                <a16:creationId xmlns:a16="http://schemas.microsoft.com/office/drawing/2014/main" id="{9987AEB5-DD10-4D40-905B-A74104252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9814" y="1690688"/>
            <a:ext cx="2508869" cy="25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46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1A09-C106-455D-BE83-785BF443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RAD 97 Configuration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503F85-2CBD-45A8-8492-59CB523E0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Please make sure that the light of the wi-fi symbol is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</a:p>
          <a:p>
            <a:r>
              <a:rPr lang="en-US" dirty="0"/>
              <a:t>If it is </a:t>
            </a:r>
            <a:r>
              <a:rPr lang="en-US" b="1" dirty="0">
                <a:solidFill>
                  <a:schemeClr val="accent3"/>
                </a:solidFill>
              </a:rPr>
              <a:t>blue</a:t>
            </a:r>
            <a:r>
              <a:rPr lang="en-US" dirty="0"/>
              <a:t>         – the device is not configured to our SafetyNet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22549C"/>
                </a:solidFill>
              </a:rPr>
              <a:t>Solution</a:t>
            </a:r>
          </a:p>
          <a:p>
            <a:pPr>
              <a:buFontTx/>
              <a:buChar char="-"/>
            </a:pPr>
            <a:r>
              <a:rPr lang="en-US" dirty="0"/>
              <a:t>The providing homecare company should contact their local Masimo account manager for assistance </a:t>
            </a:r>
          </a:p>
          <a:p>
            <a:pPr>
              <a:buFontTx/>
              <a:buChar char="-"/>
            </a:pPr>
            <a:r>
              <a:rPr lang="en-US" dirty="0"/>
              <a:t>If the issue persists, let the RHO Leadership know and we will contact Masimo’s leadership</a:t>
            </a:r>
          </a:p>
        </p:txBody>
      </p:sp>
      <p:pic>
        <p:nvPicPr>
          <p:cNvPr id="8" name="Graphic 8" descr="Wi Fi">
            <a:extLst>
              <a:ext uri="{FF2B5EF4-FFF2-40B4-BE49-F238E27FC236}">
                <a16:creationId xmlns:a16="http://schemas.microsoft.com/office/drawing/2014/main" id="{7B21833A-740D-4B92-96A7-E5CACA12B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042" y="1948808"/>
            <a:ext cx="914400" cy="914400"/>
          </a:xfrm>
          <a:prstGeom prst="rect">
            <a:avLst/>
          </a:prstGeom>
        </p:spPr>
      </p:pic>
      <p:pic>
        <p:nvPicPr>
          <p:cNvPr id="9" name="Graphic 14" descr="Wi Fi">
            <a:extLst>
              <a:ext uri="{FF2B5EF4-FFF2-40B4-BE49-F238E27FC236}">
                <a16:creationId xmlns:a16="http://schemas.microsoft.com/office/drawing/2014/main" id="{9FE251D7-EE7B-4300-B012-EFE821D8A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9319" y="1485106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96DD8-5B09-4F2E-92CF-23CB3D3641AB}"/>
              </a:ext>
            </a:extLst>
          </p:cNvPr>
          <p:cNvCxnSpPr>
            <a:cxnSpLocks/>
          </p:cNvCxnSpPr>
          <p:nvPr/>
        </p:nvCxnSpPr>
        <p:spPr>
          <a:xfrm flipH="1">
            <a:off x="2817199" y="2165463"/>
            <a:ext cx="468086" cy="4680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64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4713-A3A7-4FBF-AA5F-81E63AA1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Deviation Types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3A866-482B-4F3A-80EE-C2ABB71C9334}"/>
              </a:ext>
            </a:extLst>
          </p:cNvPr>
          <p:cNvSpPr txBox="1"/>
          <p:nvPr/>
        </p:nvSpPr>
        <p:spPr>
          <a:xfrm>
            <a:off x="5977467" y="5877467"/>
            <a:ext cx="26040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on 11-29-2021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6785BF-679A-4B4B-A51E-497F39BCF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623958"/>
              </p:ext>
            </p:extLst>
          </p:nvPr>
        </p:nvGraphicFramePr>
        <p:xfrm>
          <a:off x="660400" y="1152524"/>
          <a:ext cx="10693399" cy="490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642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0E721D-E152-4324-8263-B62F5A8790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639741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5AB944-375E-470A-8B57-BBE7250DB125}"/>
              </a:ext>
            </a:extLst>
          </p:cNvPr>
          <p:cNvCxnSpPr/>
          <p:nvPr/>
        </p:nvCxnSpPr>
        <p:spPr>
          <a:xfrm>
            <a:off x="1006997" y="2071868"/>
            <a:ext cx="10359342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09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F5B0-3BFC-462F-9884-83558624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RHO NICU Graduate Music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113E9-955E-4256-8787-FBD522EE2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site families will be invited to the UMass NICU Graduate Music Class starting January 2022</a:t>
            </a:r>
          </a:p>
          <a:p>
            <a:r>
              <a:rPr lang="en-US" dirty="0"/>
              <a:t>Flyer will be disseminated to sites following this meeting</a:t>
            </a:r>
          </a:p>
          <a:p>
            <a:r>
              <a:rPr lang="en-US" dirty="0"/>
              <a:t>Share with families with oxygen dependent infants </a:t>
            </a:r>
          </a:p>
          <a:p>
            <a:r>
              <a:rPr lang="en-US" dirty="0"/>
              <a:t>The family led discussion is monitored by Dr. Rhein and Heather (will do break out groups if participation is large enough)</a:t>
            </a:r>
          </a:p>
        </p:txBody>
      </p:sp>
    </p:spTree>
    <p:extLst>
      <p:ext uri="{BB962C8B-B14F-4D97-AF65-F5344CB8AC3E}">
        <p14:creationId xmlns:p14="http://schemas.microsoft.com/office/powerpoint/2010/main" val="375534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4938-E533-4DCF-BC31-BA3E9914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2549C"/>
                </a:solidFill>
              </a:rPr>
              <a:t>RHO Program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58BE-5038-4E5A-A5A5-17A1708C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1814732"/>
            <a:ext cx="3912583" cy="4281268"/>
          </a:xfrm>
        </p:spPr>
        <p:txBody>
          <a:bodyPr>
            <a:normAutofit/>
          </a:bodyPr>
          <a:lstStyle/>
          <a:p>
            <a:r>
              <a:rPr lang="en-US" sz="1600" dirty="0"/>
              <a:t>All resources, including training documents, the RHO manual, and other templates can be found on the RHO website at </a:t>
            </a:r>
            <a:r>
              <a:rPr lang="en-US" sz="1600" dirty="0">
                <a:hlinkClick r:id="rId2"/>
              </a:rPr>
              <a:t>www.umassmed.edu/rho-program</a:t>
            </a:r>
            <a:r>
              <a:rPr lang="en-US" sz="1600" dirty="0"/>
              <a:t> </a:t>
            </a:r>
          </a:p>
          <a:p>
            <a:r>
              <a:rPr lang="en-US" sz="1600" dirty="0"/>
              <a:t>Navigate to “Member Login” and log in with the following credentials to access the documents</a:t>
            </a:r>
          </a:p>
          <a:p>
            <a:pPr lvl="1"/>
            <a:r>
              <a:rPr lang="en-US" sz="1600" dirty="0"/>
              <a:t>Username: RHO </a:t>
            </a:r>
          </a:p>
          <a:p>
            <a:pPr lvl="1"/>
            <a:r>
              <a:rPr lang="en-US" sz="1600" dirty="0"/>
              <a:t>Password: Oximetry14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776E4-28B2-40DC-9E88-74466B3FB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606462"/>
            <a:ext cx="6045576" cy="29018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E5655F-BA7F-4EA7-8D34-2FFC27963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3780810"/>
            <a:ext cx="6044184" cy="179209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4581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56" y="483129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22549C"/>
                </a:solidFill>
                <a:latin typeface="Apple Braille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2244" y="2023533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Questions or Comments?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106573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81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331E-9E5C-4691-AD21-C416E784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2549C"/>
                </a:solidFill>
              </a:rPr>
              <a:t>RHO Program Implementation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0158E5-B38E-46B3-9ABB-16BDBD114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546601"/>
              </p:ext>
            </p:extLst>
          </p:nvPr>
        </p:nvGraphicFramePr>
        <p:xfrm>
          <a:off x="474133" y="1690688"/>
          <a:ext cx="11396134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8594" y="2108384"/>
            <a:ext cx="366384" cy="366384"/>
          </a:xfrm>
          <a:prstGeom prst="rect">
            <a:avLst/>
          </a:prstGeom>
        </p:spPr>
      </p:pic>
      <p:pic>
        <p:nvPicPr>
          <p:cNvPr id="6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9764" y="4984120"/>
            <a:ext cx="366384" cy="36638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4602" y="4984120"/>
            <a:ext cx="366384" cy="366384"/>
          </a:xfrm>
          <a:prstGeom prst="rect">
            <a:avLst/>
          </a:prstGeom>
        </p:spPr>
      </p:pic>
      <p:pic>
        <p:nvPicPr>
          <p:cNvPr id="8" name="Graphic 6" descr="Checkmark">
            <a:extLst>
              <a:ext uri="{FF2B5EF4-FFF2-40B4-BE49-F238E27FC236}">
                <a16:creationId xmlns:a16="http://schemas.microsoft.com/office/drawing/2014/main" id="{B975234D-A8B2-4E5E-A864-609F42D51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2288" y="2108384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CB94A78-3071-4042-BDFD-D0F97279A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789377"/>
              </p:ext>
            </p:extLst>
          </p:nvPr>
        </p:nvGraphicFramePr>
        <p:xfrm>
          <a:off x="0" y="155522"/>
          <a:ext cx="12192000" cy="670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E83792-81D0-4D9F-98FF-4AB0FD452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08"/>
              </p:ext>
            </p:extLst>
          </p:nvPr>
        </p:nvGraphicFramePr>
        <p:xfrm>
          <a:off x="464060" y="547342"/>
          <a:ext cx="306544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93">
                  <a:extLst>
                    <a:ext uri="{9D8B030D-6E8A-4147-A177-3AD203B41FA5}">
                      <a16:colId xmlns:a16="http://schemas.microsoft.com/office/drawing/2014/main" val="3954881284"/>
                    </a:ext>
                  </a:extLst>
                </a:gridCol>
                <a:gridCol w="2833351">
                  <a:extLst>
                    <a:ext uri="{9D8B030D-6E8A-4147-A177-3AD203B41FA5}">
                      <a16:colId xmlns:a16="http://schemas.microsoft.com/office/drawing/2014/main" val="843391210"/>
                    </a:ext>
                  </a:extLst>
                </a:gridCol>
              </a:tblGrid>
              <a:tr h="1650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Enrolling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0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Activated but not enrolling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49595"/>
                  </a:ext>
                </a:extLst>
              </a:tr>
              <a:tr h="2796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Patient identified, not yet enrolled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37597"/>
                  </a:ext>
                </a:extLst>
              </a:tr>
            </a:tbl>
          </a:graphicData>
        </a:graphic>
      </p:graphicFrame>
      <p:pic>
        <p:nvPicPr>
          <p:cNvPr id="28" name="Graphic 7" descr="Checkbox Checked with solid fill">
            <a:extLst>
              <a:ext uri="{FF2B5EF4-FFF2-40B4-BE49-F238E27FC236}">
                <a16:creationId xmlns:a16="http://schemas.microsoft.com/office/drawing/2014/main" id="{1DD9C7D9-D9D4-4C00-B429-3E8F37F6A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432" y="2371716"/>
            <a:ext cx="266700" cy="266700"/>
          </a:xfrm>
          <a:prstGeom prst="rect">
            <a:avLst/>
          </a:prstGeom>
        </p:spPr>
      </p:pic>
      <p:pic>
        <p:nvPicPr>
          <p:cNvPr id="30" name="Graphic 12" descr="Checkbox Checked with solid fill">
            <a:extLst>
              <a:ext uri="{FF2B5EF4-FFF2-40B4-BE49-F238E27FC236}">
                <a16:creationId xmlns:a16="http://schemas.microsoft.com/office/drawing/2014/main" id="{6AE4BF56-367A-4171-B8A0-52FEAFBDA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351" y="3946343"/>
            <a:ext cx="266700" cy="266700"/>
          </a:xfrm>
          <a:prstGeom prst="rect">
            <a:avLst/>
          </a:prstGeom>
        </p:spPr>
      </p:pic>
      <p:pic>
        <p:nvPicPr>
          <p:cNvPr id="31" name="Graphic 13" descr="Checkbox Checked with solid fill">
            <a:extLst>
              <a:ext uri="{FF2B5EF4-FFF2-40B4-BE49-F238E27FC236}">
                <a16:creationId xmlns:a16="http://schemas.microsoft.com/office/drawing/2014/main" id="{5CC4421C-E56C-4781-A11C-50449E18B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15" y="5827378"/>
            <a:ext cx="260350" cy="266700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61A98073-96E0-4331-9022-66537A0AE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034" y="573100"/>
            <a:ext cx="266700" cy="266700"/>
          </a:xfrm>
          <a:prstGeom prst="rect">
            <a:avLst/>
          </a:prstGeom>
        </p:spPr>
      </p:pic>
      <p:pic>
        <p:nvPicPr>
          <p:cNvPr id="9" name="Graphic 9" descr="Checkbox Crossed with solid fill">
            <a:extLst>
              <a:ext uri="{FF2B5EF4-FFF2-40B4-BE49-F238E27FC236}">
                <a16:creationId xmlns:a16="http://schemas.microsoft.com/office/drawing/2014/main" id="{DCEBA085-F208-4808-BE39-F31219050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819" y="865558"/>
            <a:ext cx="287794" cy="305460"/>
          </a:xfrm>
          <a:prstGeom prst="rect">
            <a:avLst/>
          </a:prstGeom>
        </p:spPr>
      </p:pic>
      <p:pic>
        <p:nvPicPr>
          <p:cNvPr id="10" name="Picture 9" descr="Question free icon">
            <a:extLst>
              <a:ext uri="{FF2B5EF4-FFF2-40B4-BE49-F238E27FC236}">
                <a16:creationId xmlns:a16="http://schemas.microsoft.com/office/drawing/2014/main" id="{170C1A15-F4B9-41E6-A7B8-AA7EA549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" y="1233470"/>
            <a:ext cx="146961" cy="1527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7" descr="Checkbox Checked with solid fill">
            <a:extLst>
              <a:ext uri="{FF2B5EF4-FFF2-40B4-BE49-F238E27FC236}">
                <a16:creationId xmlns:a16="http://schemas.microsoft.com/office/drawing/2014/main" id="{A6047539-A722-4EBD-A68C-ED93C98D2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5829" y="2049631"/>
            <a:ext cx="266700" cy="2667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4916166-B1FA-4E44-9389-A9E0B9B0FB2E}"/>
              </a:ext>
            </a:extLst>
          </p:cNvPr>
          <p:cNvSpPr txBox="1"/>
          <p:nvPr/>
        </p:nvSpPr>
        <p:spPr>
          <a:xfrm>
            <a:off x="2644863" y="4004211"/>
            <a:ext cx="2306206" cy="160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ysClr val="windowText" lastClr="000000"/>
                </a:solidFill>
              </a:rPr>
              <a:t>Contract under review at the site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916166-B1FA-4E44-9389-A9E0B9B0FB2E}"/>
              </a:ext>
            </a:extLst>
          </p:cNvPr>
          <p:cNvSpPr txBox="1"/>
          <p:nvPr/>
        </p:nvSpPr>
        <p:spPr>
          <a:xfrm>
            <a:off x="2644863" y="4323174"/>
            <a:ext cx="2306206" cy="160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ysClr val="windowText" lastClr="000000"/>
                </a:solidFill>
              </a:rPr>
              <a:t>Contract under review at the site</a:t>
            </a:r>
          </a:p>
        </p:txBody>
      </p:sp>
      <p:pic>
        <p:nvPicPr>
          <p:cNvPr id="15" name="Graphic 12" descr="Checkbox Checked with solid fill">
            <a:extLst>
              <a:ext uri="{FF2B5EF4-FFF2-40B4-BE49-F238E27FC236}">
                <a16:creationId xmlns:a16="http://schemas.microsoft.com/office/drawing/2014/main" id="{A8E899ED-A38A-4DA0-8F1B-480FA84F4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7333" y="3633951"/>
            <a:ext cx="266700" cy="266700"/>
          </a:xfrm>
          <a:prstGeom prst="rect">
            <a:avLst/>
          </a:prstGeom>
        </p:spPr>
      </p:pic>
      <p:pic>
        <p:nvPicPr>
          <p:cNvPr id="16" name="Graphic 12" descr="Checkbox Checked with solid fill">
            <a:extLst>
              <a:ext uri="{FF2B5EF4-FFF2-40B4-BE49-F238E27FC236}">
                <a16:creationId xmlns:a16="http://schemas.microsoft.com/office/drawing/2014/main" id="{C3119CA3-3219-4FC0-8CF6-2209D36B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5998" y="5213251"/>
            <a:ext cx="266700" cy="266700"/>
          </a:xfrm>
          <a:prstGeom prst="rect">
            <a:avLst/>
          </a:prstGeom>
        </p:spPr>
      </p:pic>
      <p:pic>
        <p:nvPicPr>
          <p:cNvPr id="20" name="Graphic 9" descr="Checkbox Crossed with solid fill">
            <a:extLst>
              <a:ext uri="{FF2B5EF4-FFF2-40B4-BE49-F238E27FC236}">
                <a16:creationId xmlns:a16="http://schemas.microsoft.com/office/drawing/2014/main" id="{18FCB23E-6359-41BC-B824-BB1A4748E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2146" y="3309482"/>
            <a:ext cx="287794" cy="305460"/>
          </a:xfrm>
          <a:prstGeom prst="rect">
            <a:avLst/>
          </a:prstGeom>
        </p:spPr>
      </p:pic>
      <p:pic>
        <p:nvPicPr>
          <p:cNvPr id="21" name="Graphic 9" descr="Checkbox Crossed with solid fill">
            <a:extLst>
              <a:ext uri="{FF2B5EF4-FFF2-40B4-BE49-F238E27FC236}">
                <a16:creationId xmlns:a16="http://schemas.microsoft.com/office/drawing/2014/main" id="{35DA3A18-9C9E-494B-9F4D-654BD9017E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436" y="4560364"/>
            <a:ext cx="287794" cy="3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3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A251F0-8B72-4CA6-9FF8-5BEC9AB19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54" y="103188"/>
            <a:ext cx="7256116" cy="66800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F822A2-E516-4399-9254-C1B6BD85D2AC}"/>
              </a:ext>
            </a:extLst>
          </p:cNvPr>
          <p:cNvSpPr/>
          <p:nvPr/>
        </p:nvSpPr>
        <p:spPr>
          <a:xfrm>
            <a:off x="11117766" y="6467708"/>
            <a:ext cx="312236" cy="3791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013D-E96F-4211-A07B-7CC4F739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1456006"/>
            <a:ext cx="4065856" cy="2685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2549C"/>
                </a:solidFill>
              </a:rPr>
              <a:t>RHO Implementation Trial Consort Diagram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17F2F-272B-4466-8FD3-828C271522C8}"/>
              </a:ext>
            </a:extLst>
          </p:cNvPr>
          <p:cNvSpPr txBox="1"/>
          <p:nvPr/>
        </p:nvSpPr>
        <p:spPr>
          <a:xfrm>
            <a:off x="9722734" y="6175320"/>
            <a:ext cx="23612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Average HOT Duration: </a:t>
            </a:r>
            <a:r>
              <a:rPr lang="en-US" sz="1600" dirty="0"/>
              <a:t>61±29</a:t>
            </a:r>
          </a:p>
        </p:txBody>
      </p:sp>
    </p:spTree>
    <p:extLst>
      <p:ext uri="{BB962C8B-B14F-4D97-AF65-F5344CB8AC3E}">
        <p14:creationId xmlns:p14="http://schemas.microsoft.com/office/powerpoint/2010/main" val="162569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56B49B3-C152-4B4F-93C2-E18B872A9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361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2DC824B6-9469-48FB-9F38-F388F5A5A529}"/>
              </a:ext>
            </a:extLst>
          </p:cNvPr>
          <p:cNvSpPr/>
          <p:nvPr/>
        </p:nvSpPr>
        <p:spPr>
          <a:xfrm>
            <a:off x="10601566" y="481526"/>
            <a:ext cx="1021278" cy="574752"/>
          </a:xfrm>
          <a:prstGeom prst="upArrow">
            <a:avLst/>
          </a:prstGeom>
          <a:solidFill>
            <a:srgbClr val="9B6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549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F5BB5-C157-4AA2-915B-C0DF7BD172C5}"/>
              </a:ext>
            </a:extLst>
          </p:cNvPr>
          <p:cNvSpPr txBox="1"/>
          <p:nvPr/>
        </p:nvSpPr>
        <p:spPr>
          <a:xfrm>
            <a:off x="10839073" y="662738"/>
            <a:ext cx="54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77024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4B0C-A746-41BA-B68D-2F99813F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22549C"/>
                </a:solidFill>
              </a:rPr>
              <a:t>REDCap</a:t>
            </a:r>
            <a:r>
              <a:rPr lang="en-US" dirty="0">
                <a:solidFill>
                  <a:srgbClr val="22549C"/>
                </a:solidFill>
              </a:rPr>
              <a:t> User Access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36186-1C82-480D-91F2-5F6FCFD07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9511"/>
            <a:ext cx="10515600" cy="2242089"/>
          </a:xfrm>
        </p:spPr>
        <p:txBody>
          <a:bodyPr>
            <a:normAutofit/>
          </a:bodyPr>
          <a:lstStyle/>
          <a:p>
            <a:r>
              <a:rPr lang="en-US" sz="2400" dirty="0"/>
              <a:t>Everyone who will be responsible for data entry in </a:t>
            </a:r>
            <a:r>
              <a:rPr lang="en-US" sz="2400" dirty="0" err="1"/>
              <a:t>REDCap</a:t>
            </a:r>
            <a:r>
              <a:rPr lang="en-US" sz="2400" dirty="0"/>
              <a:t> needs to complete a </a:t>
            </a:r>
            <a:r>
              <a:rPr lang="en-US" sz="2400" dirty="0" err="1"/>
              <a:t>REDCap</a:t>
            </a:r>
            <a:r>
              <a:rPr lang="en-US" sz="2400" dirty="0"/>
              <a:t> user request </a:t>
            </a:r>
          </a:p>
          <a:p>
            <a:r>
              <a:rPr lang="en-US" sz="2400" dirty="0"/>
              <a:t>If you don’t log into your </a:t>
            </a:r>
            <a:r>
              <a:rPr lang="en-US" sz="2400" dirty="0" err="1"/>
              <a:t>REDCap</a:t>
            </a:r>
            <a:r>
              <a:rPr lang="en-US" sz="2400" dirty="0"/>
              <a:t> account for longer than 90 days your account will be suspended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F45C9-D92C-4559-A82D-40D25903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466" y="3687330"/>
            <a:ext cx="6010845" cy="280554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7DF3EC-DC8F-4496-AC1C-E1CB2BC1114F}"/>
              </a:ext>
            </a:extLst>
          </p:cNvPr>
          <p:cNvCxnSpPr>
            <a:cxnSpLocks/>
          </p:cNvCxnSpPr>
          <p:nvPr/>
        </p:nvCxnSpPr>
        <p:spPr>
          <a:xfrm>
            <a:off x="4104519" y="6209673"/>
            <a:ext cx="1074647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62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CD2A-7766-4C2A-906F-3E289D37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22549C"/>
                </a:solidFill>
              </a:rPr>
              <a:t>REDCap</a:t>
            </a:r>
            <a:r>
              <a:rPr lang="en-US" dirty="0">
                <a:solidFill>
                  <a:srgbClr val="22549C"/>
                </a:solidFill>
              </a:rPr>
              <a:t> User Access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34BD-33AC-41CB-B4E1-0717F50B7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825875"/>
          </a:xfrm>
        </p:spPr>
        <p:txBody>
          <a:bodyPr/>
          <a:lstStyle/>
          <a:p>
            <a:r>
              <a:rPr lang="en-US" sz="2800"/>
              <a:t>9/14 </a:t>
            </a:r>
            <a:r>
              <a:rPr lang="en-US" sz="2800" dirty="0"/>
              <a:t>sites have access to their Data Access Group (DAG)</a:t>
            </a:r>
          </a:p>
          <a:p>
            <a:r>
              <a:rPr lang="en-US" dirty="0"/>
              <a:t>6/6 enrolling sites have access to their DAG</a:t>
            </a:r>
          </a:p>
          <a:p>
            <a:r>
              <a:rPr lang="en-US" dirty="0"/>
              <a:t>4/6 enrolling sites filled out demographic forms for their patients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7DFE2-A712-4F12-8C0C-C1E02621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043" y="3552324"/>
            <a:ext cx="4073340" cy="270696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AC539-06C3-4298-9295-421E0CB763B8}"/>
              </a:ext>
            </a:extLst>
          </p:cNvPr>
          <p:cNvCxnSpPr>
            <a:cxnSpLocks/>
          </p:cNvCxnSpPr>
          <p:nvPr/>
        </p:nvCxnSpPr>
        <p:spPr>
          <a:xfrm>
            <a:off x="3014133" y="5024338"/>
            <a:ext cx="69364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3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36178-E914-4030-9D5D-B4DC0E38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7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2549C"/>
                </a:solidFill>
              </a:rPr>
              <a:t>Implementation Related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3EC1C-8E15-487A-BB2C-C8709564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868" y="1128383"/>
            <a:ext cx="7611559" cy="56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2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631E-4014-4427-86EB-CFCFDADF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Implementation Related Problems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BE712DB-0EAB-49B4-831A-A832389E8085}"/>
              </a:ext>
            </a:extLst>
          </p:cNvPr>
          <p:cNvSpPr/>
          <p:nvPr/>
        </p:nvSpPr>
        <p:spPr>
          <a:xfrm rot="10800000">
            <a:off x="10129652" y="468351"/>
            <a:ext cx="1021278" cy="574752"/>
          </a:xfrm>
          <a:prstGeom prst="upArrow">
            <a:avLst/>
          </a:prstGeom>
          <a:solidFill>
            <a:srgbClr val="9B69BC"/>
          </a:solidFill>
          <a:ln>
            <a:solidFill>
              <a:srgbClr val="9B6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69B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38ABC-ECB2-44A5-A965-D26AAC1D4C82}"/>
              </a:ext>
            </a:extLst>
          </p:cNvPr>
          <p:cNvSpPr txBox="1"/>
          <p:nvPr/>
        </p:nvSpPr>
        <p:spPr>
          <a:xfrm>
            <a:off x="10367158" y="599951"/>
            <a:ext cx="54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8FDBEFB-973C-47D0-93D8-38E7E1C81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09951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493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F2DAD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6794</TotalTime>
  <Words>602</Words>
  <Application>Microsoft Office PowerPoint</Application>
  <PresentationFormat>Widescreen</PresentationFormat>
  <Paragraphs>106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Apple Braille</vt:lpstr>
      <vt:lpstr>Arial</vt:lpstr>
      <vt:lpstr>Calibri</vt:lpstr>
      <vt:lpstr>Calibri Light</vt:lpstr>
      <vt:lpstr>1_Office Theme</vt:lpstr>
      <vt:lpstr>The Recorded Home Oximetry (RHO) Program  Monthly Investigator Meeting</vt:lpstr>
      <vt:lpstr>RHO Program Implementation Timeline</vt:lpstr>
      <vt:lpstr>PowerPoint Presentation</vt:lpstr>
      <vt:lpstr>RHO Implementation Trial Consort Diagram</vt:lpstr>
      <vt:lpstr>PowerPoint Presentation</vt:lpstr>
      <vt:lpstr>REDCap User Access Groups</vt:lpstr>
      <vt:lpstr>REDCap User Access Groups</vt:lpstr>
      <vt:lpstr>Implementation Related Problems</vt:lpstr>
      <vt:lpstr>Implementation Related Problems</vt:lpstr>
      <vt:lpstr>Before Going Live</vt:lpstr>
      <vt:lpstr>Relationship with Homecare Companies</vt:lpstr>
      <vt:lpstr>RAD 97 Configuration</vt:lpstr>
      <vt:lpstr>Deviation Types </vt:lpstr>
      <vt:lpstr>PowerPoint Presentation</vt:lpstr>
      <vt:lpstr>RHO NICU Graduate Music Class</vt:lpstr>
      <vt:lpstr>RHO Program Website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White, Heather</dc:creator>
  <cp:lastModifiedBy>Matoshi, Maria</cp:lastModifiedBy>
  <cp:revision>171</cp:revision>
  <dcterms:created xsi:type="dcterms:W3CDTF">2021-03-31T16:28:55Z</dcterms:created>
  <dcterms:modified xsi:type="dcterms:W3CDTF">2021-12-03T13:52:23Z</dcterms:modified>
</cp:coreProperties>
</file>