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4.xml" ContentType="application/vnd.openxmlformats-officedocument.drawingml.chartshapes+xml"/>
  <Override PartName="/ppt/notesSlides/notesSlide11.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drawings/drawing5.xml" ContentType="application/vnd.openxmlformats-officedocument.drawingml.chartshapes+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89" r:id="rId2"/>
    <p:sldId id="897" r:id="rId3"/>
    <p:sldId id="1294" r:id="rId4"/>
    <p:sldId id="256" r:id="rId5"/>
    <p:sldId id="896" r:id="rId6"/>
    <p:sldId id="1308" r:id="rId7"/>
    <p:sldId id="1309" r:id="rId8"/>
    <p:sldId id="1313" r:id="rId9"/>
    <p:sldId id="1317" r:id="rId10"/>
    <p:sldId id="1314" r:id="rId11"/>
    <p:sldId id="1303" r:id="rId12"/>
    <p:sldId id="878" r:id="rId13"/>
    <p:sldId id="895" r:id="rId14"/>
    <p:sldId id="1295" r:id="rId15"/>
    <p:sldId id="1315" r:id="rId16"/>
    <p:sldId id="1305" r:id="rId17"/>
    <p:sldId id="1316" r:id="rId18"/>
    <p:sldId id="1306" r:id="rId19"/>
    <p:sldId id="893" r:id="rId20"/>
    <p:sldId id="1307" r:id="rId21"/>
    <p:sldId id="1310" r:id="rId22"/>
    <p:sldId id="1311" r:id="rId23"/>
    <p:sldId id="459" r:id="rId24"/>
    <p:sldId id="83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49C"/>
    <a:srgbClr val="3A58A4"/>
    <a:srgbClr val="FFFFFF"/>
    <a:srgbClr val="5AA2AE"/>
    <a:srgbClr val="9B69BC"/>
    <a:srgbClr val="6699FF"/>
    <a:srgbClr val="864DAD"/>
    <a:srgbClr val="404A5C"/>
    <a:srgbClr val="230871"/>
    <a:srgbClr val="5757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D55F21-09E8-41A6-8F47-0B8B78BCF142}" v="13" dt="2021-11-04T16:37:58.8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17" autoAdjust="0"/>
    <p:restoredTop sz="89065" autoAdjust="0"/>
  </p:normalViewPr>
  <p:slideViewPr>
    <p:cSldViewPr snapToGrid="0">
      <p:cViewPr varScale="1">
        <p:scale>
          <a:sx n="103" d="100"/>
          <a:sy n="103" d="100"/>
        </p:scale>
        <p:origin x="336" y="96"/>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umassmemorial.org\umass\NICUResearch\Implementation%20Project\Data%20Analysis\Problems%20Log\RHO%20Implementation%20Log%20of%20Problems.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4.xml"/><Relationship Id="rId4" Type="http://schemas.openxmlformats.org/officeDocument/2006/relationships/oleObject" Target="file:///\\umassmemorial.org\umass\NICUResearch\Implementation%20Project\Data%20Analysis\Deviation%20Types\Deviation%20Types%201.3.2022.xlsx" TargetMode="Externa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umassmemorial.org\umass\NICUResearch\Implementation%20Project\Program%20Planning\Monthly%20Site%20Reports\Monthly%20Reports%20Excels\6.%20Compliance%20(2.8.22).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600" b="0" i="0" u="none" strike="noStrike" kern="1200" spc="0" baseline="0">
                <a:solidFill>
                  <a:srgbClr val="22549C"/>
                </a:solidFill>
                <a:latin typeface="Apple Braille"/>
                <a:ea typeface="+mn-ea"/>
                <a:cs typeface="+mn-cs"/>
              </a:defRPr>
            </a:pPr>
            <a:r>
              <a:rPr lang="en-US" sz="4000" b="0" dirty="0">
                <a:solidFill>
                  <a:srgbClr val="22549C"/>
                </a:solidFill>
              </a:rPr>
              <a:t>Site Start Up Progress</a:t>
            </a:r>
          </a:p>
        </c:rich>
      </c:tx>
      <c:layout>
        <c:manualLayout>
          <c:xMode val="edge"/>
          <c:yMode val="edge"/>
          <c:x val="0.32849909776902891"/>
          <c:y val="4.1289212928295016E-2"/>
        </c:manualLayout>
      </c:layout>
      <c:overlay val="0"/>
      <c:spPr>
        <a:noFill/>
        <a:ln>
          <a:noFill/>
        </a:ln>
        <a:effectLst/>
      </c:spPr>
      <c:txPr>
        <a:bodyPr rot="0" spcFirstLastPara="1" vertOverflow="ellipsis" vert="horz" wrap="square" anchor="ctr" anchorCtr="1"/>
        <a:lstStyle/>
        <a:p>
          <a:pPr>
            <a:defRPr sz="3600" b="0" i="0" u="none" strike="noStrike" kern="1200" spc="0" baseline="0">
              <a:solidFill>
                <a:srgbClr val="22549C"/>
              </a:solidFill>
              <a:latin typeface="Apple Braille"/>
              <a:ea typeface="+mn-ea"/>
              <a:cs typeface="+mn-cs"/>
            </a:defRPr>
          </a:pPr>
          <a:endParaRPr lang="en-US"/>
        </a:p>
      </c:txPr>
    </c:title>
    <c:autoTitleDeleted val="0"/>
    <c:plotArea>
      <c:layout>
        <c:manualLayout>
          <c:layoutTarget val="inner"/>
          <c:xMode val="edge"/>
          <c:yMode val="edge"/>
          <c:x val="0.20868922244094484"/>
          <c:y val="0.28270697534657707"/>
          <c:w val="0.63334219160104988"/>
          <c:h val="0.65681806890198957"/>
        </c:manualLayout>
      </c:layout>
      <c:barChart>
        <c:barDir val="bar"/>
        <c:grouping val="stacked"/>
        <c:varyColors val="0"/>
        <c:ser>
          <c:idx val="0"/>
          <c:order val="0"/>
          <c:tx>
            <c:strRef>
              <c:f>Simplified!$B$1</c:f>
              <c:strCache>
                <c:ptCount val="1"/>
                <c:pt idx="0">
                  <c:v>Executed Contract</c:v>
                </c:pt>
              </c:strCache>
            </c:strRef>
          </c:tx>
          <c:spPr>
            <a:solidFill>
              <a:srgbClr val="BC73F3"/>
            </a:solidFill>
            <a:ln w="28575">
              <a:noFill/>
            </a:ln>
            <a:effectLst/>
          </c:spPr>
          <c:invertIfNegative val="0"/>
          <c:dPt>
            <c:idx val="0"/>
            <c:invertIfNegative val="0"/>
            <c:bubble3D val="0"/>
            <c:spPr>
              <a:solidFill>
                <a:srgbClr val="BC73F3">
                  <a:alpha val="15000"/>
                </a:srgbClr>
              </a:solidFill>
              <a:ln w="28575">
                <a:noFill/>
              </a:ln>
              <a:effectLst/>
            </c:spPr>
            <c:extLst>
              <c:ext xmlns:c16="http://schemas.microsoft.com/office/drawing/2014/chart" uri="{C3380CC4-5D6E-409C-BE32-E72D297353CC}">
                <c16:uniqueId val="{00000001-1558-49B9-8684-A511D8D81DDC}"/>
              </c:ext>
            </c:extLst>
          </c:dPt>
          <c:dPt>
            <c:idx val="1"/>
            <c:invertIfNegative val="0"/>
            <c:bubble3D val="0"/>
            <c:spPr>
              <a:solidFill>
                <a:srgbClr val="BC73F3"/>
              </a:solidFill>
              <a:ln w="28575">
                <a:noFill/>
              </a:ln>
              <a:effectLst/>
            </c:spPr>
            <c:extLst>
              <c:ext xmlns:c16="http://schemas.microsoft.com/office/drawing/2014/chart" uri="{C3380CC4-5D6E-409C-BE32-E72D297353CC}">
                <c16:uniqueId val="{00000003-1558-49B9-8684-A511D8D81DDC}"/>
              </c:ext>
            </c:extLst>
          </c:dPt>
          <c:dPt>
            <c:idx val="4"/>
            <c:invertIfNegative val="0"/>
            <c:bubble3D val="0"/>
            <c:spPr>
              <a:solidFill>
                <a:srgbClr val="BC73F3"/>
              </a:solidFill>
              <a:ln w="28575">
                <a:noFill/>
              </a:ln>
              <a:effectLst/>
            </c:spPr>
            <c:extLst>
              <c:ext xmlns:c16="http://schemas.microsoft.com/office/drawing/2014/chart" uri="{C3380CC4-5D6E-409C-BE32-E72D297353CC}">
                <c16:uniqueId val="{00000005-1558-49B9-8684-A511D8D81DDC}"/>
              </c:ext>
            </c:extLst>
          </c:dPt>
          <c:dPt>
            <c:idx val="5"/>
            <c:invertIfNegative val="0"/>
            <c:bubble3D val="0"/>
            <c:spPr>
              <a:solidFill>
                <a:srgbClr val="BC73F3"/>
              </a:solidFill>
              <a:ln w="28575">
                <a:noFill/>
              </a:ln>
              <a:effectLst/>
            </c:spPr>
            <c:extLst>
              <c:ext xmlns:c16="http://schemas.microsoft.com/office/drawing/2014/chart" uri="{C3380CC4-5D6E-409C-BE32-E72D297353CC}">
                <c16:uniqueId val="{00000007-1558-49B9-8684-A511D8D81DDC}"/>
              </c:ext>
            </c:extLst>
          </c:dPt>
          <c:dPt>
            <c:idx val="6"/>
            <c:invertIfNegative val="0"/>
            <c:bubble3D val="0"/>
            <c:spPr>
              <a:solidFill>
                <a:srgbClr val="BC73F3"/>
              </a:solidFill>
              <a:ln w="28575">
                <a:noFill/>
              </a:ln>
              <a:effectLst/>
            </c:spPr>
            <c:extLst>
              <c:ext xmlns:c16="http://schemas.microsoft.com/office/drawing/2014/chart" uri="{C3380CC4-5D6E-409C-BE32-E72D297353CC}">
                <c16:uniqueId val="{00000009-1558-49B9-8684-A511D8D81DDC}"/>
              </c:ext>
            </c:extLst>
          </c:dPt>
          <c:dPt>
            <c:idx val="7"/>
            <c:invertIfNegative val="0"/>
            <c:bubble3D val="0"/>
            <c:spPr>
              <a:solidFill>
                <a:srgbClr val="BC73F3"/>
              </a:solidFill>
              <a:ln w="28575">
                <a:noFill/>
              </a:ln>
              <a:effectLst/>
            </c:spPr>
            <c:extLst>
              <c:ext xmlns:c16="http://schemas.microsoft.com/office/drawing/2014/chart" uri="{C3380CC4-5D6E-409C-BE32-E72D297353CC}">
                <c16:uniqueId val="{0000000B-1558-49B9-8684-A511D8D81DDC}"/>
              </c:ext>
            </c:extLst>
          </c:dPt>
          <c:dPt>
            <c:idx val="9"/>
            <c:invertIfNegative val="0"/>
            <c:bubble3D val="0"/>
            <c:spPr>
              <a:solidFill>
                <a:srgbClr val="BC73F3"/>
              </a:solidFill>
              <a:ln w="28575">
                <a:noFill/>
              </a:ln>
              <a:effectLst/>
            </c:spPr>
            <c:extLst>
              <c:ext xmlns:c16="http://schemas.microsoft.com/office/drawing/2014/chart" uri="{C3380CC4-5D6E-409C-BE32-E72D297353CC}">
                <c16:uniqueId val="{0000000D-1558-49B9-8684-A511D8D81DDC}"/>
              </c:ext>
            </c:extLst>
          </c:dPt>
          <c:dPt>
            <c:idx val="10"/>
            <c:invertIfNegative val="0"/>
            <c:bubble3D val="0"/>
            <c:spPr>
              <a:solidFill>
                <a:srgbClr val="BC73F3"/>
              </a:solidFill>
              <a:ln w="28575">
                <a:noFill/>
              </a:ln>
              <a:effectLst/>
            </c:spPr>
            <c:extLst>
              <c:ext xmlns:c16="http://schemas.microsoft.com/office/drawing/2014/chart" uri="{C3380CC4-5D6E-409C-BE32-E72D297353CC}">
                <c16:uniqueId val="{0000000F-1558-49B9-8684-A511D8D81DDC}"/>
              </c:ext>
            </c:extLst>
          </c:dPt>
          <c:cat>
            <c:strRef>
              <c:f>Simplified!$A$2:$A$15</c:f>
              <c:strCache>
                <c:ptCount val="14"/>
                <c:pt idx="0">
                  <c:v>Vanderbilt</c:v>
                </c:pt>
                <c:pt idx="1">
                  <c:v>Maryland</c:v>
                </c:pt>
                <c:pt idx="2">
                  <c:v>Kentucky</c:v>
                </c:pt>
                <c:pt idx="3">
                  <c:v>San Diego</c:v>
                </c:pt>
                <c:pt idx="4">
                  <c:v>Peyton Manning</c:v>
                </c:pt>
                <c:pt idx="5">
                  <c:v>Nationwide</c:v>
                </c:pt>
                <c:pt idx="6">
                  <c:v>Colorado</c:v>
                </c:pt>
                <c:pt idx="7">
                  <c:v>MGH</c:v>
                </c:pt>
                <c:pt idx="8">
                  <c:v>New York</c:v>
                </c:pt>
                <c:pt idx="9">
                  <c:v>Dartmouth</c:v>
                </c:pt>
                <c:pt idx="10">
                  <c:v>Cincinnati</c:v>
                </c:pt>
                <c:pt idx="11">
                  <c:v>CHOP</c:v>
                </c:pt>
                <c:pt idx="12">
                  <c:v>BCH</c:v>
                </c:pt>
                <c:pt idx="13">
                  <c:v>Arkansas</c:v>
                </c:pt>
              </c:strCache>
            </c:strRef>
          </c:cat>
          <c:val>
            <c:numRef>
              <c:f>Simplified!$B$2:$B$15</c:f>
              <c:numCache>
                <c:formatCode>0%</c:formatCode>
                <c:ptCount val="14"/>
                <c:pt idx="0">
                  <c:v>0.33</c:v>
                </c:pt>
                <c:pt idx="1">
                  <c:v>0.33</c:v>
                </c:pt>
                <c:pt idx="2">
                  <c:v>0.33</c:v>
                </c:pt>
                <c:pt idx="3">
                  <c:v>0.33</c:v>
                </c:pt>
                <c:pt idx="4">
                  <c:v>0.33</c:v>
                </c:pt>
                <c:pt idx="5">
                  <c:v>0.33</c:v>
                </c:pt>
                <c:pt idx="6">
                  <c:v>0.33</c:v>
                </c:pt>
                <c:pt idx="7">
                  <c:v>0.33</c:v>
                </c:pt>
                <c:pt idx="8">
                  <c:v>0.33</c:v>
                </c:pt>
                <c:pt idx="9">
                  <c:v>0.33</c:v>
                </c:pt>
                <c:pt idx="10">
                  <c:v>0.33</c:v>
                </c:pt>
                <c:pt idx="11">
                  <c:v>0.33</c:v>
                </c:pt>
                <c:pt idx="12">
                  <c:v>0.33</c:v>
                </c:pt>
                <c:pt idx="13">
                  <c:v>0.33</c:v>
                </c:pt>
              </c:numCache>
            </c:numRef>
          </c:val>
          <c:extLst>
            <c:ext xmlns:c16="http://schemas.microsoft.com/office/drawing/2014/chart" uri="{C3380CC4-5D6E-409C-BE32-E72D297353CC}">
              <c16:uniqueId val="{00000010-1558-49B9-8684-A511D8D81DDC}"/>
            </c:ext>
          </c:extLst>
        </c:ser>
        <c:ser>
          <c:idx val="1"/>
          <c:order val="1"/>
          <c:tx>
            <c:strRef>
              <c:f>Simplified!$C$1</c:f>
              <c:strCache>
                <c:ptCount val="1"/>
                <c:pt idx="0">
                  <c:v>IRB Approval</c:v>
                </c:pt>
              </c:strCache>
            </c:strRef>
          </c:tx>
          <c:spPr>
            <a:solidFill>
              <a:schemeClr val="accent3"/>
            </a:solidFill>
            <a:ln w="28575">
              <a:noFill/>
            </a:ln>
            <a:effectLst/>
          </c:spPr>
          <c:invertIfNegative val="0"/>
          <c:dPt>
            <c:idx val="2"/>
            <c:invertIfNegative val="0"/>
            <c:bubble3D val="0"/>
            <c:spPr>
              <a:solidFill>
                <a:schemeClr val="bg2"/>
              </a:solidFill>
              <a:ln w="28575">
                <a:noFill/>
              </a:ln>
              <a:effectLst/>
            </c:spPr>
            <c:extLst>
              <c:ext xmlns:c16="http://schemas.microsoft.com/office/drawing/2014/chart" uri="{C3380CC4-5D6E-409C-BE32-E72D297353CC}">
                <c16:uniqueId val="{00000012-1558-49B9-8684-A511D8D81DDC}"/>
              </c:ext>
            </c:extLst>
          </c:dPt>
          <c:dPt>
            <c:idx val="3"/>
            <c:invertIfNegative val="0"/>
            <c:bubble3D val="0"/>
            <c:spPr>
              <a:solidFill>
                <a:sysClr val="window" lastClr="FFFFFF">
                  <a:lumMod val="65000"/>
                </a:sysClr>
              </a:solidFill>
              <a:ln w="28575">
                <a:noFill/>
              </a:ln>
              <a:effectLst/>
            </c:spPr>
            <c:extLst>
              <c:ext xmlns:c16="http://schemas.microsoft.com/office/drawing/2014/chart" uri="{C3380CC4-5D6E-409C-BE32-E72D297353CC}">
                <c16:uniqueId val="{00000014-1558-49B9-8684-A511D8D81DDC}"/>
              </c:ext>
            </c:extLst>
          </c:dPt>
          <c:dPt>
            <c:idx val="4"/>
            <c:invertIfNegative val="0"/>
            <c:bubble3D val="0"/>
            <c:spPr>
              <a:solidFill>
                <a:schemeClr val="bg2"/>
              </a:solidFill>
              <a:ln w="28575">
                <a:noFill/>
              </a:ln>
              <a:effectLst/>
            </c:spPr>
            <c:extLst>
              <c:ext xmlns:c16="http://schemas.microsoft.com/office/drawing/2014/chart" uri="{C3380CC4-5D6E-409C-BE32-E72D297353CC}">
                <c16:uniqueId val="{00000016-1558-49B9-8684-A511D8D81DDC}"/>
              </c:ext>
            </c:extLst>
          </c:dPt>
          <c:dPt>
            <c:idx val="6"/>
            <c:invertIfNegative val="0"/>
            <c:bubble3D val="0"/>
            <c:spPr>
              <a:solidFill>
                <a:srgbClr val="7F8FA9">
                  <a:lumMod val="20000"/>
                  <a:lumOff val="80000"/>
                </a:srgbClr>
              </a:solidFill>
              <a:ln w="28575">
                <a:noFill/>
              </a:ln>
              <a:effectLst/>
            </c:spPr>
            <c:extLst>
              <c:ext xmlns:c16="http://schemas.microsoft.com/office/drawing/2014/chart" uri="{C3380CC4-5D6E-409C-BE32-E72D297353CC}">
                <c16:uniqueId val="{0000001E-1A58-4183-AB67-AD1EEDDB0DE3}"/>
              </c:ext>
            </c:extLst>
          </c:dPt>
          <c:dPt>
            <c:idx val="10"/>
            <c:invertIfNegative val="0"/>
            <c:bubble3D val="0"/>
            <c:spPr>
              <a:solidFill>
                <a:schemeClr val="bg2"/>
              </a:solidFill>
              <a:ln w="28575">
                <a:noFill/>
              </a:ln>
              <a:effectLst/>
            </c:spPr>
            <c:extLst>
              <c:ext xmlns:c16="http://schemas.microsoft.com/office/drawing/2014/chart" uri="{C3380CC4-5D6E-409C-BE32-E72D297353CC}">
                <c16:uniqueId val="{00000018-1558-49B9-8684-A511D8D81DDC}"/>
              </c:ext>
            </c:extLst>
          </c:dPt>
          <c:dPt>
            <c:idx val="11"/>
            <c:invertIfNegative val="0"/>
            <c:bubble3D val="0"/>
            <c:spPr>
              <a:solidFill>
                <a:schemeClr val="bg2">
                  <a:lumMod val="75000"/>
                </a:schemeClr>
              </a:solidFill>
              <a:ln w="28575">
                <a:noFill/>
              </a:ln>
              <a:effectLst/>
            </c:spPr>
            <c:extLst>
              <c:ext xmlns:c16="http://schemas.microsoft.com/office/drawing/2014/chart" uri="{C3380CC4-5D6E-409C-BE32-E72D297353CC}">
                <c16:uniqueId val="{0000001A-1558-49B9-8684-A511D8D81DDC}"/>
              </c:ext>
            </c:extLst>
          </c:dPt>
          <c:dPt>
            <c:idx val="13"/>
            <c:invertIfNegative val="0"/>
            <c:bubble3D val="0"/>
            <c:spPr>
              <a:solidFill>
                <a:sysClr val="window" lastClr="FFFFFF">
                  <a:lumMod val="65000"/>
                </a:sysClr>
              </a:solidFill>
              <a:ln w="28575">
                <a:noFill/>
              </a:ln>
              <a:effectLst/>
            </c:spPr>
            <c:extLst>
              <c:ext xmlns:c16="http://schemas.microsoft.com/office/drawing/2014/chart" uri="{C3380CC4-5D6E-409C-BE32-E72D297353CC}">
                <c16:uniqueId val="{0000001C-1558-49B9-8684-A511D8D81DDC}"/>
              </c:ext>
            </c:extLst>
          </c:dPt>
          <c:cat>
            <c:strRef>
              <c:f>Simplified!$A$2:$A$15</c:f>
              <c:strCache>
                <c:ptCount val="14"/>
                <c:pt idx="0">
                  <c:v>Vanderbilt</c:v>
                </c:pt>
                <c:pt idx="1">
                  <c:v>Maryland</c:v>
                </c:pt>
                <c:pt idx="2">
                  <c:v>Kentucky</c:v>
                </c:pt>
                <c:pt idx="3">
                  <c:v>San Diego</c:v>
                </c:pt>
                <c:pt idx="4">
                  <c:v>Peyton Manning</c:v>
                </c:pt>
                <c:pt idx="5">
                  <c:v>Nationwide</c:v>
                </c:pt>
                <c:pt idx="6">
                  <c:v>Colorado</c:v>
                </c:pt>
                <c:pt idx="7">
                  <c:v>MGH</c:v>
                </c:pt>
                <c:pt idx="8">
                  <c:v>New York</c:v>
                </c:pt>
                <c:pt idx="9">
                  <c:v>Dartmouth</c:v>
                </c:pt>
                <c:pt idx="10">
                  <c:v>Cincinnati</c:v>
                </c:pt>
                <c:pt idx="11">
                  <c:v>CHOP</c:v>
                </c:pt>
                <c:pt idx="12">
                  <c:v>BCH</c:v>
                </c:pt>
                <c:pt idx="13">
                  <c:v>Arkansas</c:v>
                </c:pt>
              </c:strCache>
            </c:strRef>
          </c:cat>
          <c:val>
            <c:numRef>
              <c:f>Simplified!$C$2:$C$15</c:f>
              <c:numCache>
                <c:formatCode>0%</c:formatCode>
                <c:ptCount val="14"/>
                <c:pt idx="0">
                  <c:v>0.33333333333333331</c:v>
                </c:pt>
                <c:pt idx="1">
                  <c:v>0.33333333333333331</c:v>
                </c:pt>
                <c:pt idx="2">
                  <c:v>0.33333333333333331</c:v>
                </c:pt>
                <c:pt idx="3">
                  <c:v>0.33333333333333331</c:v>
                </c:pt>
                <c:pt idx="4">
                  <c:v>0.33333333333333331</c:v>
                </c:pt>
                <c:pt idx="5">
                  <c:v>0.33333333333333331</c:v>
                </c:pt>
                <c:pt idx="6">
                  <c:v>0.33333333333333331</c:v>
                </c:pt>
                <c:pt idx="7">
                  <c:v>0.33333333333333331</c:v>
                </c:pt>
                <c:pt idx="8">
                  <c:v>0.33333333333333331</c:v>
                </c:pt>
                <c:pt idx="9">
                  <c:v>0.33333333333333331</c:v>
                </c:pt>
                <c:pt idx="10">
                  <c:v>0.33333333333333331</c:v>
                </c:pt>
                <c:pt idx="11">
                  <c:v>0.33333333333333331</c:v>
                </c:pt>
                <c:pt idx="12">
                  <c:v>0.33333333333333331</c:v>
                </c:pt>
                <c:pt idx="13">
                  <c:v>0.33333333333333331</c:v>
                </c:pt>
              </c:numCache>
            </c:numRef>
          </c:val>
          <c:extLst>
            <c:ext xmlns:c16="http://schemas.microsoft.com/office/drawing/2014/chart" uri="{C3380CC4-5D6E-409C-BE32-E72D297353CC}">
              <c16:uniqueId val="{0000001D-1558-49B9-8684-A511D8D81DDC}"/>
            </c:ext>
          </c:extLst>
        </c:ser>
        <c:ser>
          <c:idx val="2"/>
          <c:order val="2"/>
          <c:tx>
            <c:strRef>
              <c:f>Simplified!$D$1</c:f>
              <c:strCache>
                <c:ptCount val="1"/>
                <c:pt idx="0">
                  <c:v>Equipment Available</c:v>
                </c:pt>
              </c:strCache>
            </c:strRef>
          </c:tx>
          <c:spPr>
            <a:solidFill>
              <a:srgbClr val="6699FF"/>
            </a:solidFill>
            <a:ln w="28575">
              <a:noFill/>
            </a:ln>
            <a:effectLst/>
          </c:spPr>
          <c:invertIfNegative val="0"/>
          <c:dPt>
            <c:idx val="11"/>
            <c:invertIfNegative val="0"/>
            <c:bubble3D val="0"/>
            <c:spPr>
              <a:solidFill>
                <a:srgbClr val="6699FF"/>
              </a:solidFill>
              <a:ln w="28575">
                <a:noFill/>
              </a:ln>
              <a:effectLst/>
            </c:spPr>
            <c:extLst>
              <c:ext xmlns:c16="http://schemas.microsoft.com/office/drawing/2014/chart" uri="{C3380CC4-5D6E-409C-BE32-E72D297353CC}">
                <c16:uniqueId val="{0000001F-1558-49B9-8684-A511D8D81DDC}"/>
              </c:ext>
            </c:extLst>
          </c:dPt>
          <c:cat>
            <c:strRef>
              <c:f>Simplified!$A$2:$A$15</c:f>
              <c:strCache>
                <c:ptCount val="14"/>
                <c:pt idx="0">
                  <c:v>Vanderbilt</c:v>
                </c:pt>
                <c:pt idx="1">
                  <c:v>Maryland</c:v>
                </c:pt>
                <c:pt idx="2">
                  <c:v>Kentucky</c:v>
                </c:pt>
                <c:pt idx="3">
                  <c:v>San Diego</c:v>
                </c:pt>
                <c:pt idx="4">
                  <c:v>Peyton Manning</c:v>
                </c:pt>
                <c:pt idx="5">
                  <c:v>Nationwide</c:v>
                </c:pt>
                <c:pt idx="6">
                  <c:v>Colorado</c:v>
                </c:pt>
                <c:pt idx="7">
                  <c:v>MGH</c:v>
                </c:pt>
                <c:pt idx="8">
                  <c:v>New York</c:v>
                </c:pt>
                <c:pt idx="9">
                  <c:v>Dartmouth</c:v>
                </c:pt>
                <c:pt idx="10">
                  <c:v>Cincinnati</c:v>
                </c:pt>
                <c:pt idx="11">
                  <c:v>CHOP</c:v>
                </c:pt>
                <c:pt idx="12">
                  <c:v>BCH</c:v>
                </c:pt>
                <c:pt idx="13">
                  <c:v>Arkansas</c:v>
                </c:pt>
              </c:strCache>
            </c:strRef>
          </c:cat>
          <c:val>
            <c:numRef>
              <c:f>Simplified!$D$2:$D$15</c:f>
              <c:numCache>
                <c:formatCode>0%</c:formatCode>
                <c:ptCount val="14"/>
                <c:pt idx="0">
                  <c:v>0.33333333333333331</c:v>
                </c:pt>
                <c:pt idx="1">
                  <c:v>0.33333333333333331</c:v>
                </c:pt>
                <c:pt idx="2">
                  <c:v>0.33333333333333331</c:v>
                </c:pt>
                <c:pt idx="3">
                  <c:v>0.33333333333333331</c:v>
                </c:pt>
                <c:pt idx="4">
                  <c:v>0.33333333333333331</c:v>
                </c:pt>
                <c:pt idx="5">
                  <c:v>0.33333333333333331</c:v>
                </c:pt>
                <c:pt idx="6">
                  <c:v>0.33333333333333331</c:v>
                </c:pt>
                <c:pt idx="7">
                  <c:v>0.33333333333333331</c:v>
                </c:pt>
                <c:pt idx="8">
                  <c:v>0.33333333333333331</c:v>
                </c:pt>
                <c:pt idx="9">
                  <c:v>0.33333333333333331</c:v>
                </c:pt>
                <c:pt idx="10">
                  <c:v>0.33333333333333331</c:v>
                </c:pt>
                <c:pt idx="11">
                  <c:v>0.33333333333333331</c:v>
                </c:pt>
                <c:pt idx="12">
                  <c:v>0.33333333333333331</c:v>
                </c:pt>
                <c:pt idx="13">
                  <c:v>0.33333333333333331</c:v>
                </c:pt>
              </c:numCache>
            </c:numRef>
          </c:val>
          <c:extLst>
            <c:ext xmlns:c16="http://schemas.microsoft.com/office/drawing/2014/chart" uri="{C3380CC4-5D6E-409C-BE32-E72D297353CC}">
              <c16:uniqueId val="{00000020-1558-49B9-8684-A511D8D81DDC}"/>
            </c:ext>
          </c:extLst>
        </c:ser>
        <c:dLbls>
          <c:showLegendKey val="0"/>
          <c:showVal val="0"/>
          <c:showCatName val="0"/>
          <c:showSerName val="0"/>
          <c:showPercent val="0"/>
          <c:showBubbleSize val="0"/>
        </c:dLbls>
        <c:gapWidth val="150"/>
        <c:overlap val="100"/>
        <c:axId val="1476403471"/>
        <c:axId val="1476385999"/>
      </c:barChart>
      <c:catAx>
        <c:axId val="14764034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pple Braille"/>
                <a:ea typeface="+mn-ea"/>
                <a:cs typeface="+mn-cs"/>
              </a:defRPr>
            </a:pPr>
            <a:endParaRPr lang="en-US"/>
          </a:p>
        </c:txPr>
        <c:crossAx val="1476385999"/>
        <c:crosses val="autoZero"/>
        <c:auto val="1"/>
        <c:lblAlgn val="ctr"/>
        <c:lblOffset val="100"/>
        <c:noMultiLvlLbl val="0"/>
      </c:catAx>
      <c:valAx>
        <c:axId val="1476385999"/>
        <c:scaling>
          <c:orientation val="minMax"/>
          <c:max val="1"/>
        </c:scaling>
        <c:delete val="1"/>
        <c:axPos val="b"/>
        <c:numFmt formatCode="0%" sourceLinked="1"/>
        <c:majorTickMark val="none"/>
        <c:minorTickMark val="none"/>
        <c:tickLblPos val="nextTo"/>
        <c:crossAx val="1476403471"/>
        <c:crosses val="autoZero"/>
        <c:crossBetween val="between"/>
      </c:valAx>
      <c:spPr>
        <a:noFill/>
        <a:ln>
          <a:noFill/>
        </a:ln>
        <a:effectLst/>
      </c:spPr>
    </c:plotArea>
    <c:legend>
      <c:legendPos val="b"/>
      <c:layout>
        <c:manualLayout>
          <c:xMode val="edge"/>
          <c:yMode val="edge"/>
          <c:x val="0.13577936351706035"/>
          <c:y val="0.20698616347359344"/>
          <c:w val="0.75808511573779835"/>
          <c:h val="5.520979345951984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pple Braille"/>
              <a:ea typeface="+mn-ea"/>
              <a:cs typeface="+mn-cs"/>
            </a:defRPr>
          </a:pPr>
          <a:endParaRPr lang="en-US"/>
        </a:p>
      </c:txPr>
    </c:legend>
    <c:plotVisOnly val="1"/>
    <c:dispBlanksAs val="gap"/>
    <c:showDLblsOverMax val="0"/>
  </c:chart>
  <c:spPr>
    <a:solidFill>
      <a:sysClr val="window" lastClr="FFFFFF"/>
    </a:solidFill>
    <a:ln>
      <a:noFill/>
    </a:ln>
    <a:effectLst/>
  </c:spPr>
  <c:txPr>
    <a:bodyPr/>
    <a:lstStyle/>
    <a:p>
      <a:pPr>
        <a:defRPr sz="1400">
          <a:latin typeface="Apple Braille"/>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a:t>Recorded Home Oximetry Program</a:t>
            </a:r>
            <a:r>
              <a:rPr lang="en-US" sz="2400" baseline="0"/>
              <a:t> </a:t>
            </a:r>
            <a:r>
              <a:rPr lang="en-US" sz="2400"/>
              <a:t>Implementation Trial</a:t>
            </a:r>
            <a:r>
              <a:rPr lang="en-US" sz="2400" baseline="0"/>
              <a:t> </a:t>
            </a:r>
            <a:r>
              <a:rPr lang="en-US" sz="2400"/>
              <a:t>Enrollment</a:t>
            </a:r>
          </a:p>
          <a:p>
            <a:pPr>
              <a:defRPr/>
            </a:pPr>
            <a:r>
              <a:rPr lang="en-US" sz="1800"/>
              <a:t>(July 2021 to Present)</a:t>
            </a:r>
          </a:p>
        </c:rich>
      </c:tx>
      <c:layout>
        <c:manualLayout>
          <c:xMode val="edge"/>
          <c:yMode val="edge"/>
          <c:x val="0.10150332718802073"/>
          <c:y val="1.4529665572861238E-2"/>
        </c:manualLayout>
      </c:layout>
      <c:overlay val="0"/>
    </c:title>
    <c:autoTitleDeleted val="0"/>
    <c:plotArea>
      <c:layout/>
      <c:lineChart>
        <c:grouping val="standard"/>
        <c:varyColors val="0"/>
        <c:ser>
          <c:idx val="0"/>
          <c:order val="0"/>
          <c:tx>
            <c:strRef>
              <c:f>'Participants Enrolled c Char'!$B$1</c:f>
              <c:strCache>
                <c:ptCount val="1"/>
                <c:pt idx="0">
                  <c:v>Participants Enrolled</c:v>
                </c:pt>
              </c:strCache>
            </c:strRef>
          </c:tx>
          <c:spPr>
            <a:ln w="50800">
              <a:solidFill>
                <a:srgbClr val="864DAD"/>
              </a:solidFill>
              <a:prstDash val="solid"/>
            </a:ln>
            <a:effectLst/>
          </c:spPr>
          <c:marker>
            <c:symbol val="circle"/>
            <c:size val="6"/>
            <c:spPr>
              <a:solidFill>
                <a:srgbClr val="864DAD"/>
              </a:solidFill>
              <a:ln w="25400">
                <a:solidFill>
                  <a:srgbClr val="864DAD"/>
                </a:solidFill>
                <a:prstDash val="solid"/>
              </a:ln>
            </c:spPr>
          </c:marker>
          <c:dLbls>
            <c:dLbl>
              <c:idx val="0"/>
              <c:layout>
                <c:manualLayout>
                  <c:x val="-5.7142857142857143E-3"/>
                  <c:y val="6.0238094108772136E-2"/>
                </c:manualLayout>
              </c:layout>
              <c:tx>
                <c:rich>
                  <a:bodyPr wrap="square" lIns="38100" tIns="19050" rIns="38100" bIns="19050" anchor="ctr">
                    <a:spAutoFit/>
                  </a:bodyPr>
                  <a:lstStyle/>
                  <a:p>
                    <a:pPr>
                      <a:defRPr sz="1200">
                        <a:solidFill>
                          <a:schemeClr val="dk1"/>
                        </a:solidFill>
                        <a:latin typeface="+mn-lt"/>
                        <a:ea typeface="+mn-ea"/>
                        <a:cs typeface="+mn-cs"/>
                      </a:defRPr>
                    </a:pPr>
                    <a:r>
                      <a:rPr lang="en-US" sz="1200"/>
                      <a:t>BCH &amp; MGH initiated enrollment</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854-4132-96A9-DDC5613166A0}"/>
                </c:ext>
              </c:extLst>
            </c:dLbl>
            <c:dLbl>
              <c:idx val="1"/>
              <c:layout>
                <c:manualLayout>
                  <c:x val="0"/>
                  <c:y val="-2.4444444115425748E-2"/>
                </c:manualLayout>
              </c:layout>
              <c:tx>
                <c:rich>
                  <a:bodyPr wrap="square" lIns="38100" tIns="19050" rIns="38100" bIns="19050" anchor="ctr">
                    <a:spAutoFit/>
                  </a:bodyPr>
                  <a:lstStyle/>
                  <a:p>
                    <a:pPr>
                      <a:defRPr sz="1200">
                        <a:solidFill>
                          <a:schemeClr val="dk1"/>
                        </a:solidFill>
                        <a:latin typeface="+mn-lt"/>
                        <a:ea typeface="+mn-ea"/>
                        <a:cs typeface="+mn-cs"/>
                      </a:defRPr>
                    </a:pPr>
                    <a:r>
                      <a:rPr lang="en-US" sz="1200"/>
                      <a:t>UMB enrollment</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854-4132-96A9-DDC5613166A0}"/>
                </c:ext>
              </c:extLst>
            </c:dLbl>
            <c:dLbl>
              <c:idx val="4"/>
              <c:layout>
                <c:manualLayout>
                  <c:x val="4.239771361103096E-3"/>
                  <c:y val="1.5572783961601939E-3"/>
                </c:manualLayout>
              </c:layout>
              <c:tx>
                <c:rich>
                  <a:bodyPr wrap="square" lIns="38100" tIns="19050" rIns="38100" bIns="19050" anchor="ctr">
                    <a:spAutoFit/>
                  </a:bodyPr>
                  <a:lstStyle/>
                  <a:p>
                    <a:pPr>
                      <a:defRPr sz="1200">
                        <a:solidFill>
                          <a:schemeClr val="dk1"/>
                        </a:solidFill>
                        <a:latin typeface="+mn-lt"/>
                        <a:ea typeface="+mn-ea"/>
                        <a:cs typeface="+mn-cs"/>
                      </a:defRPr>
                    </a:pPr>
                    <a:r>
                      <a:rPr lang="en-US" sz="1200" b="0" i="0" u="none" strike="noStrike" kern="1200" baseline="0" dirty="0">
                        <a:solidFill>
                          <a:prstClr val="black"/>
                        </a:solidFill>
                      </a:rPr>
                      <a:t>ACH, RCH &amp; MFCH initiated enrollment</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854-4132-96A9-DDC5613166A0}"/>
                </c:ext>
              </c:extLst>
            </c:dLbl>
            <c:spPr>
              <a:noFill/>
              <a:ln>
                <a:noFill/>
              </a:ln>
              <a:effectLst/>
            </c:spPr>
            <c:txPr>
              <a:bodyPr wrap="square" lIns="38100" tIns="19050" rIns="38100" bIns="19050" anchor="ctr">
                <a:spAutoFit/>
              </a:bodyPr>
              <a:lstStyle/>
              <a:p>
                <a:pPr>
                  <a:defRPr sz="140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'Participants Enrolled c Char'!$A$2:$A$9</c:f>
              <c:strCache>
                <c:ptCount val="8"/>
                <c:pt idx="0">
                  <c:v>Jul-21</c:v>
                </c:pt>
                <c:pt idx="1">
                  <c:v>Aug-21</c:v>
                </c:pt>
                <c:pt idx="2">
                  <c:v>Sep-21</c:v>
                </c:pt>
                <c:pt idx="3">
                  <c:v>Oct-21</c:v>
                </c:pt>
                <c:pt idx="4">
                  <c:v>Nov-21</c:v>
                </c:pt>
                <c:pt idx="5">
                  <c:v>Dec-21</c:v>
                </c:pt>
                <c:pt idx="6">
                  <c:v>Jan-22</c:v>
                </c:pt>
                <c:pt idx="7">
                  <c:v>Feb-22</c:v>
                </c:pt>
              </c:strCache>
            </c:strRef>
          </c:cat>
          <c:val>
            <c:numRef>
              <c:f>'Participants Enrolled c Char'!$B$2:$B$9</c:f>
              <c:numCache>
                <c:formatCode>General</c:formatCode>
                <c:ptCount val="8"/>
                <c:pt idx="0">
                  <c:v>3</c:v>
                </c:pt>
                <c:pt idx="1">
                  <c:v>3</c:v>
                </c:pt>
                <c:pt idx="2">
                  <c:v>1</c:v>
                </c:pt>
                <c:pt idx="3">
                  <c:v>5</c:v>
                </c:pt>
                <c:pt idx="4">
                  <c:v>5</c:v>
                </c:pt>
                <c:pt idx="5">
                  <c:v>1</c:v>
                </c:pt>
                <c:pt idx="6">
                  <c:v>5</c:v>
                </c:pt>
                <c:pt idx="7">
                  <c:v>1</c:v>
                </c:pt>
              </c:numCache>
            </c:numRef>
          </c:val>
          <c:smooth val="0"/>
          <c:extLst>
            <c:ext xmlns:c16="http://schemas.microsoft.com/office/drawing/2014/chart" uri="{C3380CC4-5D6E-409C-BE32-E72D297353CC}">
              <c16:uniqueId val="{00000003-3854-4132-96A9-DDC5613166A0}"/>
            </c:ext>
          </c:extLst>
        </c:ser>
        <c:ser>
          <c:idx val="1"/>
          <c:order val="1"/>
          <c:tx>
            <c:strRef>
              <c:f>'Participants Enrolled c Char'!$C$1</c:f>
              <c:strCache>
                <c:ptCount val="1"/>
                <c:pt idx="0">
                  <c:v>UCL</c:v>
                </c:pt>
              </c:strCache>
            </c:strRef>
          </c:tx>
          <c:spPr>
            <a:ln w="15875">
              <a:solidFill>
                <a:srgbClr val="7F8FA9"/>
              </a:solidFill>
              <a:prstDash val="solid"/>
            </a:ln>
            <a:effectLst/>
          </c:spPr>
          <c:marker>
            <c:symbol val="none"/>
          </c:marker>
          <c:dLbls>
            <c:dLbl>
              <c:idx val="1"/>
              <c:layout>
                <c:manualLayout>
                  <c:x val="0.74488574475065605"/>
                  <c:y val="-2.5533265690379427E-2"/>
                </c:manualLayout>
              </c:layout>
              <c:tx>
                <c:rich>
                  <a:bodyPr/>
                  <a:lstStyle/>
                  <a:p>
                    <a:pPr>
                      <a:defRPr/>
                    </a:pPr>
                    <a:r>
                      <a:rPr lang="en-US"/>
                      <a:t>UCL</a:t>
                    </a:r>
                  </a:p>
                </c:rich>
              </c:tx>
              <c:numFmt formatCode="#,##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854-4132-96A9-DDC5613166A0}"/>
                </c:ext>
              </c:extLst>
            </c:dLbl>
            <c:dLbl>
              <c:idx val="2"/>
              <c:layout>
                <c:manualLayout>
                  <c:x val="0.58179289698162728"/>
                  <c:y val="-2.5506319059071081E-2"/>
                </c:manualLayout>
              </c:layout>
              <c:numFmt formatCode="#,##0.0" sourceLinked="0"/>
              <c:spPr>
                <a:noFill/>
                <a:ln>
                  <a:noFill/>
                </a:ln>
                <a:effectLs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854-4132-96A9-DDC5613166A0}"/>
                </c:ext>
              </c:extLst>
            </c:dLbl>
            <c:numFmt formatCode="#,##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'Participants Enrolled c Char'!$A$2:$A$9</c:f>
              <c:strCache>
                <c:ptCount val="8"/>
                <c:pt idx="0">
                  <c:v>Jul-21</c:v>
                </c:pt>
                <c:pt idx="1">
                  <c:v>Aug-21</c:v>
                </c:pt>
                <c:pt idx="2">
                  <c:v>Sep-21</c:v>
                </c:pt>
                <c:pt idx="3">
                  <c:v>Oct-21</c:v>
                </c:pt>
                <c:pt idx="4">
                  <c:v>Nov-21</c:v>
                </c:pt>
                <c:pt idx="5">
                  <c:v>Dec-21</c:v>
                </c:pt>
                <c:pt idx="6">
                  <c:v>Jan-22</c:v>
                </c:pt>
                <c:pt idx="7">
                  <c:v>Feb-22</c:v>
                </c:pt>
              </c:strCache>
            </c:strRef>
          </c:cat>
          <c:val>
            <c:numRef>
              <c:f>'Participants Enrolled c Char'!$C$2:$C$9</c:f>
              <c:numCache>
                <c:formatCode>0.00</c:formatCode>
                <c:ptCount val="8"/>
                <c:pt idx="0">
                  <c:v>8.196152422706632</c:v>
                </c:pt>
                <c:pt idx="1">
                  <c:v>8.196152422706632</c:v>
                </c:pt>
                <c:pt idx="2">
                  <c:v>8.196152422706632</c:v>
                </c:pt>
                <c:pt idx="3">
                  <c:v>8.196152422706632</c:v>
                </c:pt>
                <c:pt idx="4">
                  <c:v>8.196152422706632</c:v>
                </c:pt>
                <c:pt idx="5">
                  <c:v>8.196152422706632</c:v>
                </c:pt>
                <c:pt idx="6" formatCode="General">
                  <c:v>8.196152422706632</c:v>
                </c:pt>
                <c:pt idx="7" formatCode="General">
                  <c:v>8.196152422706632</c:v>
                </c:pt>
              </c:numCache>
            </c:numRef>
          </c:val>
          <c:smooth val="0"/>
          <c:extLst>
            <c:ext xmlns:c16="http://schemas.microsoft.com/office/drawing/2014/chart" uri="{C3380CC4-5D6E-409C-BE32-E72D297353CC}">
              <c16:uniqueId val="{00000006-3854-4132-96A9-DDC5613166A0}"/>
            </c:ext>
          </c:extLst>
        </c:ser>
        <c:ser>
          <c:idx val="2"/>
          <c:order val="2"/>
          <c:tx>
            <c:strRef>
              <c:f>'Participants Enrolled c Char'!$D$1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A5A5A5">
                      <a:shade val="76000"/>
                    </a:srgbClr>
                  </a:solidFill>
                  <a:prstDash val="solid"/>
                  <a:round/>
                </a14:hiddenLine>
              </a:ext>
            </a:extLst>
          </c:spPr>
          <c:marker>
            <c:symbol val="none"/>
          </c:marker>
          <c:cat>
            <c:strRef>
              <c:f>'Participants Enrolled c Char'!$A$2:$A$9</c:f>
              <c:strCache>
                <c:ptCount val="8"/>
                <c:pt idx="0">
                  <c:v>Jul-21</c:v>
                </c:pt>
                <c:pt idx="1">
                  <c:v>Aug-21</c:v>
                </c:pt>
                <c:pt idx="2">
                  <c:v>Sep-21</c:v>
                </c:pt>
                <c:pt idx="3">
                  <c:v>Oct-21</c:v>
                </c:pt>
                <c:pt idx="4">
                  <c:v>Nov-21</c:v>
                </c:pt>
                <c:pt idx="5">
                  <c:v>Dec-21</c:v>
                </c:pt>
                <c:pt idx="6">
                  <c:v>Jan-22</c:v>
                </c:pt>
                <c:pt idx="7">
                  <c:v>Feb-22</c:v>
                </c:pt>
              </c:strCache>
            </c:strRef>
          </c:cat>
          <c:val>
            <c:numRef>
              <c:f>'Participants Enrolled c Char'!$D$2:$D$6</c:f>
              <c:numCache>
                <c:formatCode>0.00</c:formatCode>
                <c:ptCount val="5"/>
                <c:pt idx="0">
                  <c:v>6.4641016151377544</c:v>
                </c:pt>
                <c:pt idx="1">
                  <c:v>6.4641016151377544</c:v>
                </c:pt>
                <c:pt idx="2">
                  <c:v>6.4641016151377544</c:v>
                </c:pt>
                <c:pt idx="3">
                  <c:v>6.4641016151377544</c:v>
                </c:pt>
                <c:pt idx="4">
                  <c:v>6.4641016151377544</c:v>
                </c:pt>
              </c:numCache>
            </c:numRef>
          </c:val>
          <c:smooth val="0"/>
          <c:extLst>
            <c:ext xmlns:c16="http://schemas.microsoft.com/office/drawing/2014/chart" uri="{C3380CC4-5D6E-409C-BE32-E72D297353CC}">
              <c16:uniqueId val="{00000007-3854-4132-96A9-DDC5613166A0}"/>
            </c:ext>
          </c:extLst>
        </c:ser>
        <c:ser>
          <c:idx val="3"/>
          <c:order val="3"/>
          <c:tx>
            <c:strRef>
              <c:f>'Participants Enrolled c Char'!$E$1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FFC000">
                      <a:shade val="76000"/>
                    </a:srgbClr>
                  </a:solidFill>
                  <a:prstDash val="solid"/>
                  <a:round/>
                </a14:hiddenLine>
              </a:ext>
            </a:extLst>
          </c:spPr>
          <c:marker>
            <c:symbol val="none"/>
          </c:marker>
          <c:cat>
            <c:strRef>
              <c:f>'Participants Enrolled c Char'!$A$2:$A$9</c:f>
              <c:strCache>
                <c:ptCount val="8"/>
                <c:pt idx="0">
                  <c:v>Jul-21</c:v>
                </c:pt>
                <c:pt idx="1">
                  <c:v>Aug-21</c:v>
                </c:pt>
                <c:pt idx="2">
                  <c:v>Sep-21</c:v>
                </c:pt>
                <c:pt idx="3">
                  <c:v>Oct-21</c:v>
                </c:pt>
                <c:pt idx="4">
                  <c:v>Nov-21</c:v>
                </c:pt>
                <c:pt idx="5">
                  <c:v>Dec-21</c:v>
                </c:pt>
                <c:pt idx="6">
                  <c:v>Jan-22</c:v>
                </c:pt>
                <c:pt idx="7">
                  <c:v>Feb-22</c:v>
                </c:pt>
              </c:strCache>
            </c:strRef>
          </c:cat>
          <c:val>
            <c:numRef>
              <c:f>'Participants Enrolled c Char'!$E$2:$E$6</c:f>
              <c:numCache>
                <c:formatCode>0.00</c:formatCode>
                <c:ptCount val="5"/>
                <c:pt idx="0">
                  <c:v>4.7320508075688767</c:v>
                </c:pt>
                <c:pt idx="1">
                  <c:v>4.7320508075688767</c:v>
                </c:pt>
                <c:pt idx="2">
                  <c:v>4.7320508075688767</c:v>
                </c:pt>
                <c:pt idx="3">
                  <c:v>4.7320508075688767</c:v>
                </c:pt>
                <c:pt idx="4" formatCode="General">
                  <c:v>4.7320508075688767</c:v>
                </c:pt>
              </c:numCache>
            </c:numRef>
          </c:val>
          <c:smooth val="0"/>
          <c:extLst>
            <c:ext xmlns:c16="http://schemas.microsoft.com/office/drawing/2014/chart" uri="{C3380CC4-5D6E-409C-BE32-E72D297353CC}">
              <c16:uniqueId val="{00000008-3854-4132-96A9-DDC5613166A0}"/>
            </c:ext>
          </c:extLst>
        </c:ser>
        <c:ser>
          <c:idx val="4"/>
          <c:order val="4"/>
          <c:tx>
            <c:strRef>
              <c:f>'Participants Enrolled c Char'!$F$1</c:f>
              <c:strCache>
                <c:ptCount val="1"/>
                <c:pt idx="0">
                  <c:v>Average</c:v>
                </c:pt>
              </c:strCache>
            </c:strRef>
          </c:tx>
          <c:spPr>
            <a:ln w="44450">
              <a:solidFill>
                <a:schemeClr val="accent5"/>
              </a:solidFill>
              <a:prstDash val="sysDash"/>
            </a:ln>
            <a:effectLst/>
          </c:spPr>
          <c:marker>
            <c:symbol val="none"/>
          </c:marker>
          <c:dLbls>
            <c:dLbl>
              <c:idx val="1"/>
              <c:layout>
                <c:manualLayout>
                  <c:x val="0.75293749999999982"/>
                  <c:y val="-3.1011278941903506E-2"/>
                </c:manualLayout>
              </c:layout>
              <c:tx>
                <c:rich>
                  <a:bodyPr/>
                  <a:lstStyle/>
                  <a:p>
                    <a:pPr>
                      <a:defRPr/>
                    </a:pPr>
                    <a:r>
                      <a:rPr lang="en-US"/>
                      <a:t>CL</a:t>
                    </a:r>
                  </a:p>
                </c:rich>
              </c:tx>
              <c:numFmt formatCode="#,##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3854-4132-96A9-DDC5613166A0}"/>
                </c:ext>
              </c:extLst>
            </c:dLbl>
            <c:dLbl>
              <c:idx val="2"/>
              <c:layout>
                <c:manualLayout>
                  <c:x val="0.58915657808398947"/>
                  <c:y val="-2.8785664865931024E-2"/>
                </c:manualLayout>
              </c:layout>
              <c:numFmt formatCode="#,##0.0" sourceLinked="0"/>
              <c:spPr>
                <a:noFill/>
                <a:ln>
                  <a:noFill/>
                </a:ln>
                <a:effectLs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854-4132-96A9-DDC5613166A0}"/>
                </c:ext>
              </c:extLst>
            </c:dLbl>
            <c:numFmt formatCode="#,##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'Participants Enrolled c Char'!$A$2:$A$9</c:f>
              <c:strCache>
                <c:ptCount val="8"/>
                <c:pt idx="0">
                  <c:v>Jul-21</c:v>
                </c:pt>
                <c:pt idx="1">
                  <c:v>Aug-21</c:v>
                </c:pt>
                <c:pt idx="2">
                  <c:v>Sep-21</c:v>
                </c:pt>
                <c:pt idx="3">
                  <c:v>Oct-21</c:v>
                </c:pt>
                <c:pt idx="4">
                  <c:v>Nov-21</c:v>
                </c:pt>
                <c:pt idx="5">
                  <c:v>Dec-21</c:v>
                </c:pt>
                <c:pt idx="6">
                  <c:v>Jan-22</c:v>
                </c:pt>
                <c:pt idx="7">
                  <c:v>Feb-22</c:v>
                </c:pt>
              </c:strCache>
            </c:strRef>
          </c:cat>
          <c:val>
            <c:numRef>
              <c:f>'Participants Enrolled c Char'!$F$2:$F$9</c:f>
              <c:numCache>
                <c:formatCode>0.00</c:formatCode>
                <c:ptCount val="8"/>
                <c:pt idx="0">
                  <c:v>3</c:v>
                </c:pt>
                <c:pt idx="1">
                  <c:v>3</c:v>
                </c:pt>
                <c:pt idx="2">
                  <c:v>3</c:v>
                </c:pt>
                <c:pt idx="3">
                  <c:v>3</c:v>
                </c:pt>
                <c:pt idx="4">
                  <c:v>3</c:v>
                </c:pt>
                <c:pt idx="5">
                  <c:v>3</c:v>
                </c:pt>
                <c:pt idx="6">
                  <c:v>3</c:v>
                </c:pt>
                <c:pt idx="7">
                  <c:v>3</c:v>
                </c:pt>
              </c:numCache>
            </c:numRef>
          </c:val>
          <c:smooth val="0"/>
          <c:extLst>
            <c:ext xmlns:c16="http://schemas.microsoft.com/office/drawing/2014/chart" uri="{C3380CC4-5D6E-409C-BE32-E72D297353CC}">
              <c16:uniqueId val="{0000000B-3854-4132-96A9-DDC5613166A0}"/>
            </c:ext>
          </c:extLst>
        </c:ser>
        <c:ser>
          <c:idx val="5"/>
          <c:order val="5"/>
          <c:tx>
            <c:strRef>
              <c:f>'Participants Enrolled c Char'!$G$1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70AD47">
                      <a:shade val="76000"/>
                    </a:srgbClr>
                  </a:solidFill>
                  <a:prstDash val="solid"/>
                  <a:round/>
                </a14:hiddenLine>
              </a:ext>
            </a:extLst>
          </c:spPr>
          <c:marker>
            <c:symbol val="none"/>
          </c:marker>
          <c:cat>
            <c:strRef>
              <c:f>'Participants Enrolled c Char'!$A$2:$A$9</c:f>
              <c:strCache>
                <c:ptCount val="8"/>
                <c:pt idx="0">
                  <c:v>Jul-21</c:v>
                </c:pt>
                <c:pt idx="1">
                  <c:v>Aug-21</c:v>
                </c:pt>
                <c:pt idx="2">
                  <c:v>Sep-21</c:v>
                </c:pt>
                <c:pt idx="3">
                  <c:v>Oct-21</c:v>
                </c:pt>
                <c:pt idx="4">
                  <c:v>Nov-21</c:v>
                </c:pt>
                <c:pt idx="5">
                  <c:v>Dec-21</c:v>
                </c:pt>
                <c:pt idx="6">
                  <c:v>Jan-22</c:v>
                </c:pt>
                <c:pt idx="7">
                  <c:v>Feb-22</c:v>
                </c:pt>
              </c:strCache>
            </c:strRef>
          </c:cat>
          <c:val>
            <c:numRef>
              <c:f>'Participants Enrolled c Char'!$G$2:$G$6</c:f>
              <c:numCache>
                <c:formatCode>0.00</c:formatCode>
                <c:ptCount val="5"/>
                <c:pt idx="0">
                  <c:v>1.2679491924311228</c:v>
                </c:pt>
                <c:pt idx="1">
                  <c:v>1.2679491924311228</c:v>
                </c:pt>
                <c:pt idx="2">
                  <c:v>1.2679491924311228</c:v>
                </c:pt>
                <c:pt idx="3">
                  <c:v>1.2679491924311228</c:v>
                </c:pt>
                <c:pt idx="4">
                  <c:v>1.2679491924311228</c:v>
                </c:pt>
              </c:numCache>
            </c:numRef>
          </c:val>
          <c:smooth val="0"/>
          <c:extLst>
            <c:ext xmlns:c16="http://schemas.microsoft.com/office/drawing/2014/chart" uri="{C3380CC4-5D6E-409C-BE32-E72D297353CC}">
              <c16:uniqueId val="{0000000C-3854-4132-96A9-DDC5613166A0}"/>
            </c:ext>
          </c:extLst>
        </c:ser>
        <c:ser>
          <c:idx val="6"/>
          <c:order val="6"/>
          <c:tx>
            <c:strRef>
              <c:f>'Participants Enrolled c Char'!$H$1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5B9BD5">
                      <a:tint val="77000"/>
                    </a:srgbClr>
                  </a:solidFill>
                  <a:prstDash val="solid"/>
                  <a:round/>
                </a14:hiddenLine>
              </a:ext>
            </a:extLst>
          </c:spPr>
          <c:marker>
            <c:symbol val="none"/>
          </c:marker>
          <c:cat>
            <c:strRef>
              <c:f>'Participants Enrolled c Char'!$A$2:$A$9</c:f>
              <c:strCache>
                <c:ptCount val="8"/>
                <c:pt idx="0">
                  <c:v>Jul-21</c:v>
                </c:pt>
                <c:pt idx="1">
                  <c:v>Aug-21</c:v>
                </c:pt>
                <c:pt idx="2">
                  <c:v>Sep-21</c:v>
                </c:pt>
                <c:pt idx="3">
                  <c:v>Oct-21</c:v>
                </c:pt>
                <c:pt idx="4">
                  <c:v>Nov-21</c:v>
                </c:pt>
                <c:pt idx="5">
                  <c:v>Dec-21</c:v>
                </c:pt>
                <c:pt idx="6">
                  <c:v>Jan-22</c:v>
                </c:pt>
                <c:pt idx="7">
                  <c:v>Feb-22</c:v>
                </c:pt>
              </c:strCache>
            </c:strRef>
          </c:cat>
          <c:val>
            <c:numRef>
              <c:f>'Participants Enrolled c Char'!$H$2:$H$6</c:f>
              <c:numCache>
                <c:formatCode>0.00</c:formatCode>
                <c:ptCount val="5"/>
                <c:pt idx="0">
                  <c:v>0</c:v>
                </c:pt>
                <c:pt idx="1">
                  <c:v>0</c:v>
                </c:pt>
                <c:pt idx="2">
                  <c:v>0</c:v>
                </c:pt>
                <c:pt idx="3">
                  <c:v>0</c:v>
                </c:pt>
                <c:pt idx="4">
                  <c:v>0</c:v>
                </c:pt>
              </c:numCache>
            </c:numRef>
          </c:val>
          <c:smooth val="0"/>
          <c:extLst>
            <c:ext xmlns:c16="http://schemas.microsoft.com/office/drawing/2014/chart" uri="{C3380CC4-5D6E-409C-BE32-E72D297353CC}">
              <c16:uniqueId val="{0000000D-3854-4132-96A9-DDC5613166A0}"/>
            </c:ext>
          </c:extLst>
        </c:ser>
        <c:ser>
          <c:idx val="7"/>
          <c:order val="7"/>
          <c:tx>
            <c:strRef>
              <c:f>'Participants Enrolled c Char'!$I$1</c:f>
              <c:strCache>
                <c:ptCount val="1"/>
                <c:pt idx="0">
                  <c:v>LCL</c:v>
                </c:pt>
              </c:strCache>
            </c:strRef>
          </c:tx>
          <c:spPr>
            <a:ln w="19050">
              <a:solidFill>
                <a:srgbClr val="7F8FA9"/>
              </a:solidFill>
              <a:prstDash val="sysDash"/>
            </a:ln>
            <a:effectLst/>
          </c:spPr>
          <c:marker>
            <c:symbol val="none"/>
          </c:marker>
          <c:cat>
            <c:strRef>
              <c:f>'Participants Enrolled c Char'!$A$2:$A$9</c:f>
              <c:strCache>
                <c:ptCount val="8"/>
                <c:pt idx="0">
                  <c:v>Jul-21</c:v>
                </c:pt>
                <c:pt idx="1">
                  <c:v>Aug-21</c:v>
                </c:pt>
                <c:pt idx="2">
                  <c:v>Sep-21</c:v>
                </c:pt>
                <c:pt idx="3">
                  <c:v>Oct-21</c:v>
                </c:pt>
                <c:pt idx="4">
                  <c:v>Nov-21</c:v>
                </c:pt>
                <c:pt idx="5">
                  <c:v>Dec-21</c:v>
                </c:pt>
                <c:pt idx="6">
                  <c:v>Jan-22</c:v>
                </c:pt>
                <c:pt idx="7">
                  <c:v>Feb-22</c:v>
                </c:pt>
              </c:strCache>
            </c:strRef>
          </c:cat>
          <c:val>
            <c:numRef>
              <c:f>'Participants Enrolled c Char'!$I$2:$I$6</c:f>
              <c:numCache>
                <c:formatCode>0.00</c:formatCode>
                <c:ptCount val="5"/>
                <c:pt idx="0">
                  <c:v>0</c:v>
                </c:pt>
                <c:pt idx="1">
                  <c:v>0</c:v>
                </c:pt>
                <c:pt idx="2">
                  <c:v>0</c:v>
                </c:pt>
                <c:pt idx="3">
                  <c:v>0</c:v>
                </c:pt>
                <c:pt idx="4">
                  <c:v>0</c:v>
                </c:pt>
              </c:numCache>
            </c:numRef>
          </c:val>
          <c:smooth val="0"/>
          <c:extLst>
            <c:ext xmlns:c16="http://schemas.microsoft.com/office/drawing/2014/chart" uri="{C3380CC4-5D6E-409C-BE32-E72D297353CC}">
              <c16:uniqueId val="{0000000E-3854-4132-96A9-DDC5613166A0}"/>
            </c:ext>
          </c:extLst>
        </c:ser>
        <c:ser>
          <c:idx val="8"/>
          <c:order val="8"/>
          <c:tx>
            <c:strRef>
              <c:f>'Participants Enrolled c Char'!$K$1</c:f>
              <c:strCache>
                <c:ptCount val="1"/>
                <c:pt idx="0">
                  <c:v>Projected Enrollment</c:v>
                </c:pt>
              </c:strCache>
            </c:strRef>
          </c:tx>
          <c:spPr>
            <a:ln w="44450">
              <a:solidFill>
                <a:schemeClr val="accent5">
                  <a:lumMod val="75000"/>
                </a:schemeClr>
              </a:solidFill>
              <a:prstDash val="solid"/>
            </a:ln>
          </c:spPr>
          <c:marker>
            <c:symbol val="none"/>
          </c:marker>
          <c:dLbls>
            <c:dLbl>
              <c:idx val="1"/>
              <c:layout>
                <c:manualLayout>
                  <c:x val="0.42791436992271975"/>
                  <c:y val="-0.41884426151495757"/>
                </c:manualLayout>
              </c:layout>
              <c:tx>
                <c:rich>
                  <a:bodyPr/>
                  <a:lstStyle/>
                  <a:p>
                    <a:r>
                      <a:rPr lang="en-US"/>
                      <a:t>Projected Enrollment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3854-4132-96A9-DDC5613166A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'Participants Enrolled c Char'!$A$2:$A$9</c:f>
              <c:strCache>
                <c:ptCount val="8"/>
                <c:pt idx="0">
                  <c:v>Jul-21</c:v>
                </c:pt>
                <c:pt idx="1">
                  <c:v>Aug-21</c:v>
                </c:pt>
                <c:pt idx="2">
                  <c:v>Sep-21</c:v>
                </c:pt>
                <c:pt idx="3">
                  <c:v>Oct-21</c:v>
                </c:pt>
                <c:pt idx="4">
                  <c:v>Nov-21</c:v>
                </c:pt>
                <c:pt idx="5">
                  <c:v>Dec-21</c:v>
                </c:pt>
                <c:pt idx="6">
                  <c:v>Jan-22</c:v>
                </c:pt>
                <c:pt idx="7">
                  <c:v>Feb-22</c:v>
                </c:pt>
              </c:strCache>
            </c:strRef>
          </c:cat>
          <c:val>
            <c:numRef>
              <c:f>'Participants Enrolled c Char'!$K$2:$K$9</c:f>
              <c:numCache>
                <c:formatCode>General</c:formatCode>
                <c:ptCount val="8"/>
                <c:pt idx="0">
                  <c:v>3.8</c:v>
                </c:pt>
                <c:pt idx="1">
                  <c:v>4.3</c:v>
                </c:pt>
                <c:pt idx="2">
                  <c:v>4.3</c:v>
                </c:pt>
                <c:pt idx="3">
                  <c:v>14.9</c:v>
                </c:pt>
                <c:pt idx="4">
                  <c:v>14.9</c:v>
                </c:pt>
                <c:pt idx="5">
                  <c:v>14.9</c:v>
                </c:pt>
                <c:pt idx="6">
                  <c:v>14.9</c:v>
                </c:pt>
                <c:pt idx="7">
                  <c:v>14.9</c:v>
                </c:pt>
              </c:numCache>
            </c:numRef>
          </c:val>
          <c:smooth val="0"/>
          <c:extLst>
            <c:ext xmlns:c16="http://schemas.microsoft.com/office/drawing/2014/chart" uri="{C3380CC4-5D6E-409C-BE32-E72D297353CC}">
              <c16:uniqueId val="{00000010-3854-4132-96A9-DDC5613166A0}"/>
            </c:ext>
          </c:extLst>
        </c:ser>
        <c:dLbls>
          <c:showLegendKey val="0"/>
          <c:showVal val="0"/>
          <c:showCatName val="0"/>
          <c:showSerName val="0"/>
          <c:showPercent val="0"/>
          <c:showBubbleSize val="0"/>
        </c:dLbls>
        <c:marker val="1"/>
        <c:smooth val="0"/>
        <c:axId val="1912508960"/>
        <c:axId val="1912527264"/>
      </c:lineChart>
      <c:catAx>
        <c:axId val="1912508960"/>
        <c:scaling>
          <c:orientation val="minMax"/>
        </c:scaling>
        <c:delete val="0"/>
        <c:axPos val="b"/>
        <c:title>
          <c:tx>
            <c:rich>
              <a:bodyPr/>
              <a:lstStyle/>
              <a:p>
                <a:pPr>
                  <a:defRPr/>
                </a:pPr>
                <a:r>
                  <a:rPr lang="en-US"/>
                  <a:t>NICU Discharge Month - Year</a:t>
                </a:r>
              </a:p>
            </c:rich>
          </c:tx>
          <c:layout>
            <c:manualLayout>
              <c:xMode val="edge"/>
              <c:yMode val="edge"/>
              <c:x val="0.42480109908136482"/>
              <c:y val="0.95094188100219557"/>
            </c:manualLayout>
          </c:layout>
          <c:overlay val="0"/>
        </c:title>
        <c:numFmt formatCode="General" sourceLinked="1"/>
        <c:majorTickMark val="out"/>
        <c:minorTickMark val="none"/>
        <c:tickLblPos val="nextTo"/>
        <c:crossAx val="1912527264"/>
        <c:crosses val="autoZero"/>
        <c:auto val="0"/>
        <c:lblAlgn val="ctr"/>
        <c:lblOffset val="100"/>
        <c:noMultiLvlLbl val="0"/>
      </c:catAx>
      <c:valAx>
        <c:axId val="1912527264"/>
        <c:scaling>
          <c:orientation val="minMax"/>
        </c:scaling>
        <c:delete val="0"/>
        <c:axPos val="l"/>
        <c:title>
          <c:tx>
            <c:rich>
              <a:bodyPr/>
              <a:lstStyle/>
              <a:p>
                <a:pPr>
                  <a:defRPr sz="1400"/>
                </a:pPr>
                <a:r>
                  <a:rPr lang="en-US" sz="1400"/>
                  <a:t>Participants Followed</a:t>
                </a:r>
                <a:r>
                  <a:rPr lang="en-US" sz="1400" baseline="0"/>
                  <a:t> by the RHO Program</a:t>
                </a:r>
                <a:endParaRPr lang="en-US" sz="1400"/>
              </a:p>
            </c:rich>
          </c:tx>
          <c:layout>
            <c:manualLayout>
              <c:xMode val="edge"/>
              <c:yMode val="edge"/>
              <c:x val="8.1504121668650505E-3"/>
              <c:y val="0.19809564307025179"/>
            </c:manualLayout>
          </c:layout>
          <c:overlay val="0"/>
        </c:title>
        <c:numFmt formatCode="General" sourceLinked="1"/>
        <c:majorTickMark val="out"/>
        <c:minorTickMark val="none"/>
        <c:tickLblPos val="nextTo"/>
        <c:crossAx val="1912508960"/>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noFill/>
      <a:prstDash val="solid"/>
      <a:miter lim="800000"/>
    </a:ln>
    <a:effectLst/>
  </c:spPr>
  <c:txPr>
    <a:bodyPr/>
    <a:lstStyle/>
    <a:p>
      <a:pPr>
        <a:defRPr sz="1400">
          <a:solidFill>
            <a:schemeClr val="dk1"/>
          </a:solidFill>
          <a:latin typeface="+mn-lt"/>
          <a:ea typeface="+mn-ea"/>
          <a:cs typeface="+mn-cs"/>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a:t>Recorded Home Oximetry Implementation Trial</a:t>
            </a:r>
            <a:r>
              <a:rPr lang="en-US" sz="2400" baseline="0"/>
              <a:t> Related Barriers and Problems</a:t>
            </a:r>
            <a:endParaRPr lang="en-US" sz="2400"/>
          </a:p>
        </c:rich>
      </c:tx>
      <c:layout>
        <c:manualLayout>
          <c:xMode val="edge"/>
          <c:yMode val="edge"/>
          <c:x val="0.13022760826771651"/>
          <c:y val="3.9638294886989542E-2"/>
        </c:manualLayout>
      </c:layout>
      <c:overlay val="0"/>
    </c:title>
    <c:autoTitleDeleted val="0"/>
    <c:plotArea>
      <c:layout>
        <c:manualLayout>
          <c:layoutTarget val="inner"/>
          <c:xMode val="edge"/>
          <c:yMode val="edge"/>
          <c:x val="9.6147378994763152E-2"/>
          <c:y val="0.16680605260215833"/>
          <c:w val="0.8550535237584459"/>
          <c:h val="0.680155696131023"/>
        </c:manualLayout>
      </c:layout>
      <c:lineChart>
        <c:grouping val="standard"/>
        <c:varyColors val="0"/>
        <c:ser>
          <c:idx val="0"/>
          <c:order val="0"/>
          <c:tx>
            <c:strRef>
              <c:f>'Problem Count c Chart'!$B$1</c:f>
              <c:strCache>
                <c:ptCount val="1"/>
                <c:pt idx="0">
                  <c:v>Problem Count</c:v>
                </c:pt>
              </c:strCache>
            </c:strRef>
          </c:tx>
          <c:spPr>
            <a:ln w="38100">
              <a:solidFill>
                <a:srgbClr val="864DAD"/>
              </a:solidFill>
              <a:prstDash val="solid"/>
            </a:ln>
            <a:effectLst/>
          </c:spPr>
          <c:marker>
            <c:symbol val="circle"/>
            <c:size val="6"/>
            <c:spPr>
              <a:solidFill>
                <a:srgbClr val="864DAD"/>
              </a:solidFill>
              <a:ln w="38100">
                <a:solidFill>
                  <a:srgbClr val="864DAD"/>
                </a:solidFill>
                <a:prstDash val="solid"/>
              </a:ln>
            </c:spPr>
          </c:marker>
          <c:cat>
            <c:numRef>
              <c:f>'Problem Count c Chart'!$A$2:$A$9</c:f>
              <c:numCache>
                <c:formatCode>mmm\-yy</c:formatCode>
                <c:ptCount val="8"/>
                <c:pt idx="0">
                  <c:v>44378</c:v>
                </c:pt>
                <c:pt idx="1">
                  <c:v>44409</c:v>
                </c:pt>
                <c:pt idx="2">
                  <c:v>44440</c:v>
                </c:pt>
                <c:pt idx="3">
                  <c:v>44470</c:v>
                </c:pt>
                <c:pt idx="4">
                  <c:v>44501</c:v>
                </c:pt>
                <c:pt idx="5">
                  <c:v>44531</c:v>
                </c:pt>
                <c:pt idx="6">
                  <c:v>44562</c:v>
                </c:pt>
                <c:pt idx="7">
                  <c:v>44593</c:v>
                </c:pt>
              </c:numCache>
            </c:numRef>
          </c:cat>
          <c:val>
            <c:numRef>
              <c:f>'Problem Count c Chart'!$B$2:$B$9</c:f>
              <c:numCache>
                <c:formatCode>General</c:formatCode>
                <c:ptCount val="8"/>
                <c:pt idx="0">
                  <c:v>1</c:v>
                </c:pt>
                <c:pt idx="1">
                  <c:v>6</c:v>
                </c:pt>
                <c:pt idx="2">
                  <c:v>2</c:v>
                </c:pt>
                <c:pt idx="3">
                  <c:v>1</c:v>
                </c:pt>
                <c:pt idx="4">
                  <c:v>6</c:v>
                </c:pt>
                <c:pt idx="5">
                  <c:v>4</c:v>
                </c:pt>
                <c:pt idx="6">
                  <c:v>5</c:v>
                </c:pt>
                <c:pt idx="7">
                  <c:v>7</c:v>
                </c:pt>
              </c:numCache>
            </c:numRef>
          </c:val>
          <c:smooth val="0"/>
          <c:extLst>
            <c:ext xmlns:c16="http://schemas.microsoft.com/office/drawing/2014/chart" uri="{C3380CC4-5D6E-409C-BE32-E72D297353CC}">
              <c16:uniqueId val="{00000000-1E31-41DC-BF28-244E6810D461}"/>
            </c:ext>
          </c:extLst>
        </c:ser>
        <c:ser>
          <c:idx val="1"/>
          <c:order val="1"/>
          <c:tx>
            <c:strRef>
              <c:f>'Problem Count c Chart'!$C$1</c:f>
              <c:strCache>
                <c:ptCount val="1"/>
                <c:pt idx="0">
                  <c:v>UCL</c:v>
                </c:pt>
              </c:strCache>
            </c:strRef>
          </c:tx>
          <c:spPr>
            <a:ln w="28575">
              <a:solidFill>
                <a:srgbClr val="7F8FA9"/>
              </a:solidFill>
              <a:prstDash val="solid"/>
            </a:ln>
            <a:effectLst/>
          </c:spPr>
          <c:marker>
            <c:symbol val="none"/>
          </c:marker>
          <c:dLbls>
            <c:dLbl>
              <c:idx val="1"/>
              <c:layout>
                <c:manualLayout>
                  <c:x val="0.72228518700787403"/>
                  <c:y val="-2.356576280193096E-2"/>
                </c:manualLayout>
              </c:layout>
              <c:tx>
                <c:rich>
                  <a:bodyPr/>
                  <a:lstStyle/>
                  <a:p>
                    <a:pPr>
                      <a:defRPr/>
                    </a:pPr>
                    <a:r>
                      <a:rPr lang="en-US"/>
                      <a:t>UCL</a:t>
                    </a:r>
                  </a:p>
                </c:rich>
              </c:tx>
              <c:numFmt formatCode="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E31-41DC-BF28-244E6810D461}"/>
                </c:ext>
              </c:extLst>
            </c:dLbl>
            <c:dLbl>
              <c:idx val="2"/>
              <c:layout>
                <c:manualLayout>
                  <c:x val="0.56517454068241468"/>
                  <c:y val="-2.199487116718267E-2"/>
                </c:manualLayout>
              </c:layout>
              <c:numFmt formatCode="0.0" sourceLinked="0"/>
              <c:spPr>
                <a:noFill/>
                <a:ln>
                  <a:noFill/>
                </a:ln>
                <a:effectLs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E31-41DC-BF28-244E6810D46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'Problem Count c Chart'!$A$2:$A$9</c:f>
              <c:numCache>
                <c:formatCode>mmm\-yy</c:formatCode>
                <c:ptCount val="8"/>
                <c:pt idx="0">
                  <c:v>44378</c:v>
                </c:pt>
                <c:pt idx="1">
                  <c:v>44409</c:v>
                </c:pt>
                <c:pt idx="2">
                  <c:v>44440</c:v>
                </c:pt>
                <c:pt idx="3">
                  <c:v>44470</c:v>
                </c:pt>
                <c:pt idx="4">
                  <c:v>44501</c:v>
                </c:pt>
                <c:pt idx="5">
                  <c:v>44531</c:v>
                </c:pt>
                <c:pt idx="6">
                  <c:v>44562</c:v>
                </c:pt>
                <c:pt idx="7">
                  <c:v>44593</c:v>
                </c:pt>
              </c:numCache>
            </c:numRef>
          </c:cat>
          <c:val>
            <c:numRef>
              <c:f>'Problem Count c Chart'!$C$2:$C$9</c:f>
              <c:numCache>
                <c:formatCode>0.00</c:formatCode>
                <c:ptCount val="8"/>
                <c:pt idx="0">
                  <c:v>10</c:v>
                </c:pt>
                <c:pt idx="1">
                  <c:v>10</c:v>
                </c:pt>
                <c:pt idx="2">
                  <c:v>10</c:v>
                </c:pt>
                <c:pt idx="3">
                  <c:v>10</c:v>
                </c:pt>
                <c:pt idx="4" formatCode="General">
                  <c:v>10</c:v>
                </c:pt>
                <c:pt idx="5" formatCode="General">
                  <c:v>10</c:v>
                </c:pt>
                <c:pt idx="6" formatCode="General">
                  <c:v>10</c:v>
                </c:pt>
                <c:pt idx="7" formatCode="General">
                  <c:v>10</c:v>
                </c:pt>
              </c:numCache>
            </c:numRef>
          </c:val>
          <c:smooth val="0"/>
          <c:extLst>
            <c:ext xmlns:c16="http://schemas.microsoft.com/office/drawing/2014/chart" uri="{C3380CC4-5D6E-409C-BE32-E72D297353CC}">
              <c16:uniqueId val="{00000003-1E31-41DC-BF28-244E6810D461}"/>
            </c:ext>
          </c:extLst>
        </c:ser>
        <c:ser>
          <c:idx val="2"/>
          <c:order val="2"/>
          <c:tx>
            <c:strRef>
              <c:f>'Problem Count c Chart'!$D$1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297FD5">
                      <a:shade val="76000"/>
                    </a:srgbClr>
                  </a:solidFill>
                  <a:prstDash val="solid"/>
                  <a:round/>
                </a14:hiddenLine>
              </a:ext>
            </a:extLst>
          </c:spPr>
          <c:marker>
            <c:symbol val="none"/>
          </c:marker>
          <c:cat>
            <c:numRef>
              <c:f>'Problem Count c Chart'!$A$2:$A$9</c:f>
              <c:numCache>
                <c:formatCode>mmm\-yy</c:formatCode>
                <c:ptCount val="8"/>
                <c:pt idx="0">
                  <c:v>44378</c:v>
                </c:pt>
                <c:pt idx="1">
                  <c:v>44409</c:v>
                </c:pt>
                <c:pt idx="2">
                  <c:v>44440</c:v>
                </c:pt>
                <c:pt idx="3">
                  <c:v>44470</c:v>
                </c:pt>
                <c:pt idx="4">
                  <c:v>44501</c:v>
                </c:pt>
                <c:pt idx="5">
                  <c:v>44531</c:v>
                </c:pt>
                <c:pt idx="6">
                  <c:v>44562</c:v>
                </c:pt>
                <c:pt idx="7">
                  <c:v>44593</c:v>
                </c:pt>
              </c:numCache>
            </c:numRef>
          </c:cat>
          <c:val>
            <c:numRef>
              <c:f>'Problem Count c Chart'!$D$2:$D$9</c:f>
              <c:numCache>
                <c:formatCode>0.00</c:formatCode>
                <c:ptCount val="8"/>
                <c:pt idx="0">
                  <c:v>8</c:v>
                </c:pt>
                <c:pt idx="1">
                  <c:v>8</c:v>
                </c:pt>
                <c:pt idx="2">
                  <c:v>8</c:v>
                </c:pt>
                <c:pt idx="3">
                  <c:v>8</c:v>
                </c:pt>
                <c:pt idx="4" formatCode="General">
                  <c:v>8</c:v>
                </c:pt>
                <c:pt idx="5" formatCode="General">
                  <c:v>8</c:v>
                </c:pt>
                <c:pt idx="6" formatCode="General">
                  <c:v>8</c:v>
                </c:pt>
                <c:pt idx="7" formatCode="General">
                  <c:v>8</c:v>
                </c:pt>
              </c:numCache>
            </c:numRef>
          </c:val>
          <c:smooth val="0"/>
          <c:extLst>
            <c:ext xmlns:c16="http://schemas.microsoft.com/office/drawing/2014/chart" uri="{C3380CC4-5D6E-409C-BE32-E72D297353CC}">
              <c16:uniqueId val="{00000004-1E31-41DC-BF28-244E6810D461}"/>
            </c:ext>
          </c:extLst>
        </c:ser>
        <c:ser>
          <c:idx val="3"/>
          <c:order val="3"/>
          <c:tx>
            <c:strRef>
              <c:f>'Problem Count c Chart'!$E$1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7F8FA9">
                      <a:shade val="76000"/>
                    </a:srgbClr>
                  </a:solidFill>
                  <a:prstDash val="solid"/>
                  <a:round/>
                </a14:hiddenLine>
              </a:ext>
            </a:extLst>
          </c:spPr>
          <c:marker>
            <c:symbol val="none"/>
          </c:marker>
          <c:cat>
            <c:numRef>
              <c:f>'Problem Count c Chart'!$A$2:$A$9</c:f>
              <c:numCache>
                <c:formatCode>mmm\-yy</c:formatCode>
                <c:ptCount val="8"/>
                <c:pt idx="0">
                  <c:v>44378</c:v>
                </c:pt>
                <c:pt idx="1">
                  <c:v>44409</c:v>
                </c:pt>
                <c:pt idx="2">
                  <c:v>44440</c:v>
                </c:pt>
                <c:pt idx="3">
                  <c:v>44470</c:v>
                </c:pt>
                <c:pt idx="4">
                  <c:v>44501</c:v>
                </c:pt>
                <c:pt idx="5">
                  <c:v>44531</c:v>
                </c:pt>
                <c:pt idx="6">
                  <c:v>44562</c:v>
                </c:pt>
                <c:pt idx="7">
                  <c:v>44593</c:v>
                </c:pt>
              </c:numCache>
            </c:numRef>
          </c:cat>
          <c:val>
            <c:numRef>
              <c:f>'Problem Count c Chart'!$E$2:$E$9</c:f>
              <c:numCache>
                <c:formatCode>0.00</c:formatCode>
                <c:ptCount val="8"/>
                <c:pt idx="0">
                  <c:v>6</c:v>
                </c:pt>
                <c:pt idx="1">
                  <c:v>6</c:v>
                </c:pt>
                <c:pt idx="2">
                  <c:v>6</c:v>
                </c:pt>
                <c:pt idx="3">
                  <c:v>6</c:v>
                </c:pt>
                <c:pt idx="4" formatCode="General">
                  <c:v>6</c:v>
                </c:pt>
                <c:pt idx="5" formatCode="General">
                  <c:v>6</c:v>
                </c:pt>
                <c:pt idx="6" formatCode="General">
                  <c:v>6</c:v>
                </c:pt>
                <c:pt idx="7" formatCode="General">
                  <c:v>6</c:v>
                </c:pt>
              </c:numCache>
            </c:numRef>
          </c:val>
          <c:smooth val="0"/>
          <c:extLst>
            <c:ext xmlns:c16="http://schemas.microsoft.com/office/drawing/2014/chart" uri="{C3380CC4-5D6E-409C-BE32-E72D297353CC}">
              <c16:uniqueId val="{00000005-1E31-41DC-BF28-244E6810D461}"/>
            </c:ext>
          </c:extLst>
        </c:ser>
        <c:ser>
          <c:idx val="4"/>
          <c:order val="4"/>
          <c:tx>
            <c:strRef>
              <c:f>'Problem Count c Chart'!$F$1</c:f>
              <c:strCache>
                <c:ptCount val="1"/>
                <c:pt idx="0">
                  <c:v>Average</c:v>
                </c:pt>
              </c:strCache>
            </c:strRef>
          </c:tx>
          <c:spPr>
            <a:ln w="34925">
              <a:solidFill>
                <a:srgbClr val="5AA2AE"/>
              </a:solidFill>
              <a:prstDash val="sysDash"/>
            </a:ln>
            <a:effectLst/>
          </c:spPr>
          <c:marker>
            <c:symbol val="none"/>
          </c:marker>
          <c:dLbls>
            <c:dLbl>
              <c:idx val="1"/>
              <c:layout>
                <c:manualLayout>
                  <c:x val="0.72453567913385808"/>
                  <c:y val="-2.5461460612773261E-2"/>
                </c:manualLayout>
              </c:layout>
              <c:tx>
                <c:rich>
                  <a:bodyPr/>
                  <a:lstStyle/>
                  <a:p>
                    <a:pPr>
                      <a:defRPr/>
                    </a:pPr>
                    <a:r>
                      <a:rPr lang="en-US" dirty="0"/>
                      <a:t>CL</a:t>
                    </a:r>
                  </a:p>
                </c:rich>
              </c:tx>
              <c:numFmt formatCode="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E31-41DC-BF28-244E6810D461}"/>
                </c:ext>
              </c:extLst>
            </c:dLbl>
            <c:dLbl>
              <c:idx val="2"/>
              <c:layout>
                <c:manualLayout>
                  <c:x val="0.56918134842519685"/>
                  <c:y val="-2.1320032600031645E-2"/>
                </c:manualLayout>
              </c:layout>
              <c:numFmt formatCode="0.0" sourceLinked="0"/>
              <c:spPr>
                <a:noFill/>
                <a:ln>
                  <a:noFill/>
                </a:ln>
                <a:effectLs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E31-41DC-BF28-244E6810D46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'Problem Count c Chart'!$A$2:$A$9</c:f>
              <c:numCache>
                <c:formatCode>mmm\-yy</c:formatCode>
                <c:ptCount val="8"/>
                <c:pt idx="0">
                  <c:v>44378</c:v>
                </c:pt>
                <c:pt idx="1">
                  <c:v>44409</c:v>
                </c:pt>
                <c:pt idx="2">
                  <c:v>44440</c:v>
                </c:pt>
                <c:pt idx="3">
                  <c:v>44470</c:v>
                </c:pt>
                <c:pt idx="4">
                  <c:v>44501</c:v>
                </c:pt>
                <c:pt idx="5">
                  <c:v>44531</c:v>
                </c:pt>
                <c:pt idx="6">
                  <c:v>44562</c:v>
                </c:pt>
                <c:pt idx="7">
                  <c:v>44593</c:v>
                </c:pt>
              </c:numCache>
            </c:numRef>
          </c:cat>
          <c:val>
            <c:numRef>
              <c:f>'Problem Count c Chart'!$F$2:$F$9</c:f>
              <c:numCache>
                <c:formatCode>0.00</c:formatCode>
                <c:ptCount val="8"/>
                <c:pt idx="0">
                  <c:v>4</c:v>
                </c:pt>
                <c:pt idx="1">
                  <c:v>4</c:v>
                </c:pt>
                <c:pt idx="2">
                  <c:v>4</c:v>
                </c:pt>
                <c:pt idx="3">
                  <c:v>4</c:v>
                </c:pt>
                <c:pt idx="4">
                  <c:v>4</c:v>
                </c:pt>
                <c:pt idx="5">
                  <c:v>4</c:v>
                </c:pt>
                <c:pt idx="6" formatCode="General">
                  <c:v>4</c:v>
                </c:pt>
                <c:pt idx="7" formatCode="General">
                  <c:v>4</c:v>
                </c:pt>
              </c:numCache>
            </c:numRef>
          </c:val>
          <c:smooth val="0"/>
          <c:extLst>
            <c:ext xmlns:c16="http://schemas.microsoft.com/office/drawing/2014/chart" uri="{C3380CC4-5D6E-409C-BE32-E72D297353CC}">
              <c16:uniqueId val="{00000008-1E31-41DC-BF28-244E6810D461}"/>
            </c:ext>
          </c:extLst>
        </c:ser>
        <c:ser>
          <c:idx val="5"/>
          <c:order val="5"/>
          <c:tx>
            <c:strRef>
              <c:f>'Problem Count c Chart'!$G$1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9D90A0">
                      <a:shade val="76000"/>
                    </a:srgbClr>
                  </a:solidFill>
                  <a:prstDash val="solid"/>
                  <a:round/>
                </a14:hiddenLine>
              </a:ext>
            </a:extLst>
          </c:spPr>
          <c:marker>
            <c:symbol val="none"/>
          </c:marker>
          <c:cat>
            <c:numRef>
              <c:f>'Problem Count c Chart'!$A$2:$A$9</c:f>
              <c:numCache>
                <c:formatCode>mmm\-yy</c:formatCode>
                <c:ptCount val="8"/>
                <c:pt idx="0">
                  <c:v>44378</c:v>
                </c:pt>
                <c:pt idx="1">
                  <c:v>44409</c:v>
                </c:pt>
                <c:pt idx="2">
                  <c:v>44440</c:v>
                </c:pt>
                <c:pt idx="3">
                  <c:v>44470</c:v>
                </c:pt>
                <c:pt idx="4">
                  <c:v>44501</c:v>
                </c:pt>
                <c:pt idx="5">
                  <c:v>44531</c:v>
                </c:pt>
                <c:pt idx="6">
                  <c:v>44562</c:v>
                </c:pt>
                <c:pt idx="7">
                  <c:v>44593</c:v>
                </c:pt>
              </c:numCache>
            </c:numRef>
          </c:cat>
          <c:val>
            <c:numRef>
              <c:f>'Problem Count c Chart'!$G$2:$G$9</c:f>
              <c:numCache>
                <c:formatCode>0.00</c:formatCode>
                <c:ptCount val="8"/>
                <c:pt idx="0">
                  <c:v>2</c:v>
                </c:pt>
                <c:pt idx="1">
                  <c:v>2</c:v>
                </c:pt>
                <c:pt idx="2">
                  <c:v>2</c:v>
                </c:pt>
                <c:pt idx="3">
                  <c:v>2</c:v>
                </c:pt>
                <c:pt idx="4" formatCode="General">
                  <c:v>2</c:v>
                </c:pt>
                <c:pt idx="5" formatCode="General">
                  <c:v>2</c:v>
                </c:pt>
                <c:pt idx="6" formatCode="General">
                  <c:v>2</c:v>
                </c:pt>
                <c:pt idx="7" formatCode="General">
                  <c:v>2</c:v>
                </c:pt>
              </c:numCache>
            </c:numRef>
          </c:val>
          <c:smooth val="0"/>
          <c:extLst>
            <c:ext xmlns:c16="http://schemas.microsoft.com/office/drawing/2014/chart" uri="{C3380CC4-5D6E-409C-BE32-E72D297353CC}">
              <c16:uniqueId val="{00000009-1E31-41DC-BF28-244E6810D461}"/>
            </c:ext>
          </c:extLst>
        </c:ser>
        <c:ser>
          <c:idx val="6"/>
          <c:order val="6"/>
          <c:tx>
            <c:strRef>
              <c:f>'Problem Count c Chart'!$H$1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4A66AC">
                      <a:tint val="77000"/>
                    </a:srgbClr>
                  </a:solidFill>
                  <a:prstDash val="solid"/>
                  <a:round/>
                </a14:hiddenLine>
              </a:ext>
            </a:extLst>
          </c:spPr>
          <c:marker>
            <c:symbol val="none"/>
          </c:marker>
          <c:cat>
            <c:numRef>
              <c:f>'Problem Count c Chart'!$A$2:$A$9</c:f>
              <c:numCache>
                <c:formatCode>mmm\-yy</c:formatCode>
                <c:ptCount val="8"/>
                <c:pt idx="0">
                  <c:v>44378</c:v>
                </c:pt>
                <c:pt idx="1">
                  <c:v>44409</c:v>
                </c:pt>
                <c:pt idx="2">
                  <c:v>44440</c:v>
                </c:pt>
                <c:pt idx="3">
                  <c:v>44470</c:v>
                </c:pt>
                <c:pt idx="4">
                  <c:v>44501</c:v>
                </c:pt>
                <c:pt idx="5">
                  <c:v>44531</c:v>
                </c:pt>
                <c:pt idx="6">
                  <c:v>44562</c:v>
                </c:pt>
                <c:pt idx="7">
                  <c:v>44593</c:v>
                </c:pt>
              </c:numCache>
            </c:numRef>
          </c:cat>
          <c:val>
            <c:numRef>
              <c:f>'Problem Count c Chart'!$H$2:$H$9</c:f>
              <c:numCache>
                <c:formatCode>0.00</c:formatCode>
                <c:ptCount val="8"/>
                <c:pt idx="0">
                  <c:v>0</c:v>
                </c:pt>
                <c:pt idx="1">
                  <c:v>0</c:v>
                </c:pt>
                <c:pt idx="2">
                  <c:v>0</c:v>
                </c:pt>
                <c:pt idx="3">
                  <c:v>0</c:v>
                </c:pt>
                <c:pt idx="4" formatCode="General">
                  <c:v>0</c:v>
                </c:pt>
                <c:pt idx="5" formatCode="General">
                  <c:v>0</c:v>
                </c:pt>
                <c:pt idx="6" formatCode="General">
                  <c:v>0</c:v>
                </c:pt>
                <c:pt idx="7" formatCode="General">
                  <c:v>0</c:v>
                </c:pt>
              </c:numCache>
            </c:numRef>
          </c:val>
          <c:smooth val="0"/>
          <c:extLst>
            <c:ext xmlns:c16="http://schemas.microsoft.com/office/drawing/2014/chart" uri="{C3380CC4-5D6E-409C-BE32-E72D297353CC}">
              <c16:uniqueId val="{0000000A-1E31-41DC-BF28-244E6810D461}"/>
            </c:ext>
          </c:extLst>
        </c:ser>
        <c:ser>
          <c:idx val="7"/>
          <c:order val="7"/>
          <c:tx>
            <c:strRef>
              <c:f>'Problem Count c Chart'!$I$1</c:f>
              <c:strCache>
                <c:ptCount val="1"/>
                <c:pt idx="0">
                  <c:v>LCL</c:v>
                </c:pt>
              </c:strCache>
            </c:strRef>
          </c:tx>
          <c:spPr>
            <a:ln w="25400">
              <a:solidFill>
                <a:srgbClr val="7F8FA9"/>
              </a:solidFill>
              <a:prstDash val="sysDash"/>
            </a:ln>
            <a:effectLst/>
          </c:spPr>
          <c:marker>
            <c:symbol val="none"/>
          </c:marker>
          <c:cat>
            <c:numRef>
              <c:f>'Problem Count c Chart'!$A$2:$A$9</c:f>
              <c:numCache>
                <c:formatCode>mmm\-yy</c:formatCode>
                <c:ptCount val="8"/>
                <c:pt idx="0">
                  <c:v>44378</c:v>
                </c:pt>
                <c:pt idx="1">
                  <c:v>44409</c:v>
                </c:pt>
                <c:pt idx="2">
                  <c:v>44440</c:v>
                </c:pt>
                <c:pt idx="3">
                  <c:v>44470</c:v>
                </c:pt>
                <c:pt idx="4">
                  <c:v>44501</c:v>
                </c:pt>
                <c:pt idx="5">
                  <c:v>44531</c:v>
                </c:pt>
                <c:pt idx="6">
                  <c:v>44562</c:v>
                </c:pt>
                <c:pt idx="7">
                  <c:v>44593</c:v>
                </c:pt>
              </c:numCache>
            </c:numRef>
          </c:cat>
          <c:val>
            <c:numRef>
              <c:f>'Problem Count c Chart'!$I$2:$I$9</c:f>
              <c:numCache>
                <c:formatCode>0.00</c:formatCode>
                <c:ptCount val="8"/>
                <c:pt idx="0">
                  <c:v>0</c:v>
                </c:pt>
                <c:pt idx="1">
                  <c:v>0</c:v>
                </c:pt>
                <c:pt idx="2">
                  <c:v>0</c:v>
                </c:pt>
                <c:pt idx="3">
                  <c:v>0</c:v>
                </c:pt>
                <c:pt idx="4" formatCode="General">
                  <c:v>0</c:v>
                </c:pt>
                <c:pt idx="5" formatCode="General">
                  <c:v>0</c:v>
                </c:pt>
                <c:pt idx="6" formatCode="General">
                  <c:v>0</c:v>
                </c:pt>
                <c:pt idx="7" formatCode="General">
                  <c:v>0</c:v>
                </c:pt>
              </c:numCache>
            </c:numRef>
          </c:val>
          <c:smooth val="0"/>
          <c:extLst>
            <c:ext xmlns:c16="http://schemas.microsoft.com/office/drawing/2014/chart" uri="{C3380CC4-5D6E-409C-BE32-E72D297353CC}">
              <c16:uniqueId val="{0000000B-1E31-41DC-BF28-244E6810D461}"/>
            </c:ext>
          </c:extLst>
        </c:ser>
        <c:dLbls>
          <c:showLegendKey val="0"/>
          <c:showVal val="0"/>
          <c:showCatName val="0"/>
          <c:showSerName val="0"/>
          <c:showPercent val="0"/>
          <c:showBubbleSize val="0"/>
        </c:dLbls>
        <c:marker val="1"/>
        <c:smooth val="0"/>
        <c:axId val="1611156495"/>
        <c:axId val="1611154415"/>
      </c:lineChart>
      <c:catAx>
        <c:axId val="1611156495"/>
        <c:scaling>
          <c:orientation val="minMax"/>
        </c:scaling>
        <c:delete val="0"/>
        <c:axPos val="b"/>
        <c:title>
          <c:tx>
            <c:rich>
              <a:bodyPr/>
              <a:lstStyle/>
              <a:p>
                <a:pPr>
                  <a:defRPr sz="1600"/>
                </a:pPr>
                <a:r>
                  <a:rPr lang="en-US" sz="1600"/>
                  <a:t>Implementation</a:t>
                </a:r>
                <a:r>
                  <a:rPr lang="en-US" sz="1600" baseline="0"/>
                  <a:t> </a:t>
                </a:r>
                <a:r>
                  <a:rPr lang="en-US" sz="1600"/>
                  <a:t>Month-Year</a:t>
                </a:r>
              </a:p>
            </c:rich>
          </c:tx>
          <c:layout>
            <c:manualLayout>
              <c:xMode val="edge"/>
              <c:yMode val="edge"/>
              <c:x val="0.39896309055118112"/>
              <c:y val="0.93123751750161954"/>
            </c:manualLayout>
          </c:layout>
          <c:overlay val="0"/>
        </c:title>
        <c:numFmt formatCode="mmm\-yy" sourceLinked="1"/>
        <c:majorTickMark val="out"/>
        <c:minorTickMark val="none"/>
        <c:tickLblPos val="nextTo"/>
        <c:crossAx val="1611154415"/>
        <c:crosses val="autoZero"/>
        <c:auto val="0"/>
        <c:lblAlgn val="ctr"/>
        <c:lblOffset val="100"/>
        <c:noMultiLvlLbl val="0"/>
      </c:catAx>
      <c:valAx>
        <c:axId val="1611154415"/>
        <c:scaling>
          <c:orientation val="minMax"/>
        </c:scaling>
        <c:delete val="0"/>
        <c:axPos val="l"/>
        <c:title>
          <c:tx>
            <c:rich>
              <a:bodyPr/>
              <a:lstStyle/>
              <a:p>
                <a:pPr>
                  <a:defRPr sz="1600"/>
                </a:pPr>
                <a:r>
                  <a:rPr lang="en-US" sz="1600"/>
                  <a:t>Barrier or Problem Count</a:t>
                </a:r>
              </a:p>
            </c:rich>
          </c:tx>
          <c:layout>
            <c:manualLayout>
              <c:xMode val="edge"/>
              <c:yMode val="edge"/>
              <c:x val="2.017011154855643E-2"/>
              <c:y val="0.30166507945511378"/>
            </c:manualLayout>
          </c:layout>
          <c:overlay val="0"/>
        </c:title>
        <c:numFmt formatCode="General" sourceLinked="1"/>
        <c:majorTickMark val="out"/>
        <c:minorTickMark val="none"/>
        <c:tickLblPos val="nextTo"/>
        <c:crossAx val="1611156495"/>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noFill/>
      <a:prstDash val="solid"/>
      <a:miter lim="800000"/>
    </a:ln>
    <a:effectLst/>
  </c:spPr>
  <c:txPr>
    <a:bodyPr/>
    <a:lstStyle/>
    <a:p>
      <a:pPr>
        <a:defRPr sz="1400">
          <a:solidFill>
            <a:schemeClr val="dk1"/>
          </a:solidFill>
          <a:latin typeface="+mn-lt"/>
          <a:ea typeface="+mn-ea"/>
          <a:cs typeface="+mn-cs"/>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47674691031878E-2"/>
          <c:y val="0.27316009837424476"/>
          <c:w val="0.34153503986845968"/>
          <c:h val="0.60407969885677382"/>
        </c:manualLayout>
      </c:layout>
      <c:pieChart>
        <c:varyColors val="1"/>
        <c:ser>
          <c:idx val="0"/>
          <c:order val="0"/>
          <c:dPt>
            <c:idx val="0"/>
            <c:bubble3D val="0"/>
            <c:spPr>
              <a:pattFill prst="pct90">
                <a:fgClr>
                  <a:schemeClr val="accent1"/>
                </a:fgClr>
                <a:bgClr>
                  <a:schemeClr val="bg1"/>
                </a:bgClr>
              </a:pattFill>
              <a:ln w="19050">
                <a:noFill/>
              </a:ln>
              <a:effectLst/>
            </c:spPr>
            <c:extLst>
              <c:ext xmlns:c16="http://schemas.microsoft.com/office/drawing/2014/chart" uri="{C3380CC4-5D6E-409C-BE32-E72D297353CC}">
                <c16:uniqueId val="{00000001-68B4-4C3B-8152-3F04FBF9504C}"/>
              </c:ext>
            </c:extLst>
          </c:dPt>
          <c:dPt>
            <c:idx val="1"/>
            <c:bubble3D val="0"/>
            <c:spPr>
              <a:pattFill prst="pct90">
                <a:fgClr>
                  <a:schemeClr val="accent2"/>
                </a:fgClr>
                <a:bgClr>
                  <a:schemeClr val="bg1"/>
                </a:bgClr>
              </a:pattFill>
              <a:ln w="19050">
                <a:solidFill>
                  <a:schemeClr val="lt1"/>
                </a:solidFill>
              </a:ln>
              <a:effectLst/>
            </c:spPr>
            <c:extLst>
              <c:ext xmlns:c16="http://schemas.microsoft.com/office/drawing/2014/chart" uri="{C3380CC4-5D6E-409C-BE32-E72D297353CC}">
                <c16:uniqueId val="{00000003-68B4-4C3B-8152-3F04FBF9504C}"/>
              </c:ext>
            </c:extLst>
          </c:dPt>
          <c:dPt>
            <c:idx val="2"/>
            <c:bubble3D val="0"/>
            <c:spPr>
              <a:pattFill prst="pct90">
                <a:fgClr>
                  <a:schemeClr val="accent3"/>
                </a:fgClr>
                <a:bgClr>
                  <a:schemeClr val="bg1"/>
                </a:bgClr>
              </a:pattFill>
              <a:ln w="19050">
                <a:solidFill>
                  <a:schemeClr val="lt1"/>
                </a:solidFill>
              </a:ln>
              <a:effectLst/>
            </c:spPr>
            <c:extLst>
              <c:ext xmlns:c16="http://schemas.microsoft.com/office/drawing/2014/chart" uri="{C3380CC4-5D6E-409C-BE32-E72D297353CC}">
                <c16:uniqueId val="{00000005-68B4-4C3B-8152-3F04FBF9504C}"/>
              </c:ext>
            </c:extLst>
          </c:dPt>
          <c:dPt>
            <c:idx val="3"/>
            <c:bubble3D val="0"/>
            <c:spPr>
              <a:pattFill prst="pct90">
                <a:fgClr>
                  <a:schemeClr val="accent4"/>
                </a:fgClr>
                <a:bgClr>
                  <a:schemeClr val="bg1"/>
                </a:bgClr>
              </a:pattFill>
              <a:ln w="19050">
                <a:solidFill>
                  <a:schemeClr val="lt1"/>
                </a:solidFill>
              </a:ln>
              <a:effectLst/>
            </c:spPr>
            <c:extLst>
              <c:ext xmlns:c16="http://schemas.microsoft.com/office/drawing/2014/chart" uri="{C3380CC4-5D6E-409C-BE32-E72D297353CC}">
                <c16:uniqueId val="{00000007-68B4-4C3B-8152-3F04FBF9504C}"/>
              </c:ext>
            </c:extLst>
          </c:dPt>
          <c:dPt>
            <c:idx val="4"/>
            <c:bubble3D val="0"/>
            <c:spPr>
              <a:pattFill prst="pct90">
                <a:fgClr>
                  <a:schemeClr val="accent6">
                    <a:lumMod val="75000"/>
                  </a:schemeClr>
                </a:fgClr>
                <a:bgClr>
                  <a:schemeClr val="bg1"/>
                </a:bgClr>
              </a:pattFill>
              <a:ln w="19050">
                <a:solidFill>
                  <a:schemeClr val="lt1"/>
                </a:solidFill>
              </a:ln>
              <a:effectLst/>
            </c:spPr>
            <c:extLst>
              <c:ext xmlns:c16="http://schemas.microsoft.com/office/drawing/2014/chart" uri="{C3380CC4-5D6E-409C-BE32-E72D297353CC}">
                <c16:uniqueId val="{00000009-68B4-4C3B-8152-3F04FBF9504C}"/>
              </c:ext>
            </c:extLst>
          </c:dPt>
          <c:dPt>
            <c:idx val="5"/>
            <c:bubble3D val="0"/>
            <c:spPr>
              <a:pattFill prst="pct90">
                <a:fgClr>
                  <a:schemeClr val="accent6">
                    <a:lumMod val="50000"/>
                  </a:schemeClr>
                </a:fgClr>
                <a:bgClr>
                  <a:schemeClr val="bg1"/>
                </a:bgClr>
              </a:pattFill>
              <a:ln w="19050">
                <a:solidFill>
                  <a:schemeClr val="lt1"/>
                </a:solidFill>
              </a:ln>
              <a:effectLst/>
            </c:spPr>
            <c:extLst>
              <c:ext xmlns:c16="http://schemas.microsoft.com/office/drawing/2014/chart" uri="{C3380CC4-5D6E-409C-BE32-E72D297353CC}">
                <c16:uniqueId val="{0000000B-68B4-4C3B-8152-3F04FBF9504C}"/>
              </c:ext>
            </c:extLst>
          </c:dPt>
          <c:dPt>
            <c:idx val="6"/>
            <c:bubble3D val="0"/>
            <c:spPr>
              <a:pattFill prst="pct90">
                <a:fgClr>
                  <a:schemeClr val="accent5"/>
                </a:fgClr>
                <a:bgClr>
                  <a:schemeClr val="bg1"/>
                </a:bgClr>
              </a:pattFill>
              <a:ln w="19050">
                <a:solidFill>
                  <a:schemeClr val="lt1"/>
                </a:solidFill>
              </a:ln>
              <a:effectLst/>
            </c:spPr>
            <c:extLst>
              <c:ext xmlns:c16="http://schemas.microsoft.com/office/drawing/2014/chart" uri="{C3380CC4-5D6E-409C-BE32-E72D297353CC}">
                <c16:uniqueId val="{0000000D-68B4-4C3B-8152-3F04FBF9504C}"/>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68B4-4C3B-8152-3F04FBF9504C}"/>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68B4-4C3B-8152-3F04FBF9504C}"/>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68B4-4C3B-8152-3F04FBF9504C}"/>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68B4-4C3B-8152-3F04FBF9504C}"/>
              </c:ext>
            </c:extLst>
          </c:dPt>
          <c:dPt>
            <c:idx val="11"/>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17-68B4-4C3B-8152-3F04FBF9504C}"/>
              </c:ext>
            </c:extLst>
          </c:dPt>
          <c:dPt>
            <c:idx val="12"/>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19-68B4-4C3B-8152-3F04FBF9504C}"/>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extLst>
                <c:ext xmlns:c16="http://schemas.microsoft.com/office/drawing/2014/chart" uri="{C3380CC4-5D6E-409C-BE32-E72D297353CC}">
                  <c16:uniqueId val="{00000001-68B4-4C3B-8152-3F04FBF9504C}"/>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extLst>
                <c:ext xmlns:c16="http://schemas.microsoft.com/office/drawing/2014/chart" uri="{C3380CC4-5D6E-409C-BE32-E72D297353CC}">
                  <c16:uniqueId val="{00000005-68B4-4C3B-8152-3F04FBF9504C}"/>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extLst>
                <c:ext xmlns:c16="http://schemas.microsoft.com/office/drawing/2014/chart" uri="{C3380CC4-5D6E-409C-BE32-E72D297353CC}">
                  <c16:uniqueId val="{00000007-68B4-4C3B-8152-3F04FBF9504C}"/>
                </c:ext>
              </c:extLst>
            </c:dLbl>
            <c:dLbl>
              <c:idx val="5"/>
              <c:layout>
                <c:manualLayout>
                  <c:x val="-1.2490835790374759E-2"/>
                  <c:y val="-1.1333650175313463E-3"/>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68B4-4C3B-8152-3F04FBF9504C}"/>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extLst>
                <c:ext xmlns:c16="http://schemas.microsoft.com/office/drawing/2014/chart" uri="{C3380CC4-5D6E-409C-BE32-E72D297353CC}">
                  <c16:uniqueId val="{0000000D-68B4-4C3B-8152-3F04FBF9504C}"/>
                </c:ext>
              </c:extLst>
            </c:dLbl>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extLst>
                <c:ext xmlns:c16="http://schemas.microsoft.com/office/drawing/2014/chart" uri="{C3380CC4-5D6E-409C-BE32-E72D297353CC}">
                  <c16:uniqueId val="{0000000F-68B4-4C3B-8152-3F04FBF9504C}"/>
                </c:ext>
              </c:extLst>
            </c:dLbl>
            <c:dLbl>
              <c:idx val="9"/>
              <c:delete val="1"/>
              <c:extLst>
                <c:ext xmlns:c15="http://schemas.microsoft.com/office/drawing/2012/chart" uri="{CE6537A1-D6FC-4f65-9D91-7224C49458BB}"/>
                <c:ext xmlns:c16="http://schemas.microsoft.com/office/drawing/2014/chart" uri="{C3380CC4-5D6E-409C-BE32-E72D297353CC}">
                  <c16:uniqueId val="{00000013-68B4-4C3B-8152-3F04FBF9504C}"/>
                </c:ext>
              </c:extLst>
            </c:dLbl>
            <c:dLbl>
              <c:idx val="1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extLst>
                <c:ext xmlns:c16="http://schemas.microsoft.com/office/drawing/2014/chart" uri="{C3380CC4-5D6E-409C-BE32-E72D297353CC}">
                  <c16:uniqueId val="{00000015-68B4-4C3B-8152-3F04FBF9504C}"/>
                </c:ext>
              </c:extLst>
            </c:dLbl>
            <c:dLbl>
              <c:idx val="11"/>
              <c:layout>
                <c:manualLayout>
                  <c:x val="2.5311900528562963E-2"/>
                  <c:y val="-3.64350926695119E-3"/>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15:layout>
                    <c:manualLayout>
                      <c:w val="6.0145623494243773E-2"/>
                      <c:h val="4.0778625100019915E-2"/>
                    </c:manualLayout>
                  </c15:layout>
                </c:ext>
                <c:ext xmlns:c16="http://schemas.microsoft.com/office/drawing/2014/chart" uri="{C3380CC4-5D6E-409C-BE32-E72D297353CC}">
                  <c16:uniqueId val="{00000017-68B4-4C3B-8152-3F04FBF9504C}"/>
                </c:ext>
              </c:extLst>
            </c:dLbl>
            <c:dLbl>
              <c:idx val="12"/>
              <c:layout>
                <c:manualLayout>
                  <c:x val="9.8463644333505879E-3"/>
                  <c:y val="5.6816093990852114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9-68B4-4C3B-8152-3F04FBF9504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noFill/>
                  <a:round/>
                </a:ln>
                <a:effectLst/>
              </c:spPr>
            </c:leaderLines>
            <c:extLst>
              <c:ext xmlns:c15="http://schemas.microsoft.com/office/drawing/2012/chart" uri="{CE6537A1-D6FC-4f65-9D91-7224C49458BB}"/>
            </c:extLst>
          </c:dLbls>
          <c:cat>
            <c:strRef>
              <c:f>Graph!$A$2:$A$14</c:f>
              <c:strCache>
                <c:ptCount val="13"/>
                <c:pt idx="0">
                  <c:v>Technological barrier with SafetyNet connection (no data captured)</c:v>
                </c:pt>
                <c:pt idx="1">
                  <c:v>Wi-Fi connectivity issues (no data captured)</c:v>
                </c:pt>
                <c:pt idx="2">
                  <c:v>Patient not connected to oximeter (no data captured)</c:v>
                </c:pt>
                <c:pt idx="3">
                  <c:v>Damaged equipment: probes, cord etc. (no data captured)</c:v>
                </c:pt>
                <c:pt idx="4">
                  <c:v>Wrong device provided (no data captured)</c:v>
                </c:pt>
                <c:pt idx="5">
                  <c:v>Currently Admitted (no data captured)</c:v>
                </c:pt>
                <c:pt idx="6">
                  <c:v>No data captured, reason unknown</c:v>
                </c:pt>
                <c:pt idx="7">
                  <c:v>Provider did not follow guideline suggestion</c:v>
                </c:pt>
                <c:pt idx="8">
                  <c:v>Did not meet minimum time but change in flow rate occurred anyway</c:v>
                </c:pt>
                <c:pt idx="9">
                  <c:v>Data was not analyzed at set time</c:v>
                </c:pt>
                <c:pt idx="10">
                  <c:v>Parent felt uncomfortable changing flow rate</c:v>
                </c:pt>
                <c:pt idx="11">
                  <c:v>Parent titrated flow rates</c:v>
                </c:pt>
                <c:pt idx="12">
                  <c:v>Unable to get in contact with parents to provide recommendation</c:v>
                </c:pt>
              </c:strCache>
            </c:strRef>
          </c:cat>
          <c:val>
            <c:numRef>
              <c:f>Graph!$B$2:$B$14</c:f>
              <c:numCache>
                <c:formatCode>General</c:formatCode>
                <c:ptCount val="13"/>
                <c:pt idx="0">
                  <c:v>44</c:v>
                </c:pt>
                <c:pt idx="1">
                  <c:v>19</c:v>
                </c:pt>
                <c:pt idx="2">
                  <c:v>15</c:v>
                </c:pt>
                <c:pt idx="3">
                  <c:v>18</c:v>
                </c:pt>
                <c:pt idx="4">
                  <c:v>6</c:v>
                </c:pt>
                <c:pt idx="5">
                  <c:v>4</c:v>
                </c:pt>
                <c:pt idx="6">
                  <c:v>42</c:v>
                </c:pt>
                <c:pt idx="7">
                  <c:v>35</c:v>
                </c:pt>
                <c:pt idx="8">
                  <c:v>1</c:v>
                </c:pt>
                <c:pt idx="9">
                  <c:v>0</c:v>
                </c:pt>
                <c:pt idx="10">
                  <c:v>9</c:v>
                </c:pt>
                <c:pt idx="11">
                  <c:v>7</c:v>
                </c:pt>
                <c:pt idx="12">
                  <c:v>8</c:v>
                </c:pt>
              </c:numCache>
            </c:numRef>
          </c:val>
          <c:extLst>
            <c:ext xmlns:c16="http://schemas.microsoft.com/office/drawing/2014/chart" uri="{C3380CC4-5D6E-409C-BE32-E72D297353CC}">
              <c16:uniqueId val="{0000001A-68B4-4C3B-8152-3F04FBF9504C}"/>
            </c:ext>
          </c:extLst>
        </c:ser>
        <c:dLbls>
          <c:dLblPos val="bestFit"/>
          <c:showLegendKey val="0"/>
          <c:showVal val="1"/>
          <c:showCatName val="0"/>
          <c:showSerName val="0"/>
          <c:showPercent val="0"/>
          <c:showBubbleSize val="0"/>
          <c:showLeaderLines val="1"/>
        </c:dLbls>
        <c:firstSliceAng val="0"/>
      </c:pieChart>
      <c:spPr>
        <a:solidFill>
          <a:sysClr val="window" lastClr="FFFFFF"/>
        </a:solidFill>
        <a:ln>
          <a:noFill/>
        </a:ln>
        <a:effectLst/>
      </c:spPr>
    </c:plotArea>
    <c:legend>
      <c:legendPos val="r"/>
      <c:layout>
        <c:manualLayout>
          <c:xMode val="edge"/>
          <c:yMode val="edge"/>
          <c:x val="0.53669638098527128"/>
          <c:y val="0.20311370936504991"/>
          <c:w val="0.39034740954230945"/>
          <c:h val="0.47331097425499929"/>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1" i="0">
                <a:solidFill>
                  <a:srgbClr val="595959"/>
                </a:solidFill>
                <a:latin typeface="Century Gothic" panose="020B0502020202020204" pitchFamily="34" charset="0"/>
              </a:defRPr>
            </a:pPr>
            <a:r>
              <a:rPr lang="en-US" sz="1400" b="1" i="0" dirty="0">
                <a:solidFill>
                  <a:srgbClr val="595959"/>
                </a:solidFill>
                <a:latin typeface="Century Gothic" panose="020B0502020202020204" pitchFamily="34" charset="0"/>
              </a:rPr>
              <a:t>Percent Compliance with the Recorded Home Oximetry Algorithm Across All Implementation Sites</a:t>
            </a:r>
          </a:p>
        </c:rich>
      </c:tx>
      <c:layout>
        <c:manualLayout>
          <c:xMode val="edge"/>
          <c:yMode val="edge"/>
          <c:x val="0.1119794970691974"/>
          <c:y val="5.8427617706725193E-2"/>
        </c:manualLayout>
      </c:layout>
      <c:overlay val="0"/>
    </c:title>
    <c:autoTitleDeleted val="0"/>
    <c:plotArea>
      <c:layout>
        <c:manualLayout>
          <c:layoutTarget val="inner"/>
          <c:xMode val="edge"/>
          <c:yMode val="edge"/>
          <c:x val="0.11962795733232"/>
          <c:y val="0.19813739018268636"/>
          <c:w val="0.77606637831985703"/>
          <c:h val="0.62898430412730255"/>
        </c:manualLayout>
      </c:layout>
      <c:lineChart>
        <c:grouping val="standard"/>
        <c:varyColors val="0"/>
        <c:ser>
          <c:idx val="0"/>
          <c:order val="0"/>
          <c:tx>
            <c:strRef>
              <c:f>'Compliance Research Meeting'!$B$1</c:f>
              <c:strCache>
                <c:ptCount val="1"/>
                <c:pt idx="0">
                  <c:v>Percent Compliance</c:v>
                </c:pt>
              </c:strCache>
            </c:strRef>
          </c:tx>
          <c:spPr>
            <a:ln w="28575">
              <a:solidFill>
                <a:srgbClr val="864DAD"/>
              </a:solidFill>
              <a:prstDash val="solid"/>
            </a:ln>
            <a:effectLst/>
          </c:spPr>
          <c:marker>
            <c:symbol val="circle"/>
            <c:size val="6"/>
            <c:spPr>
              <a:solidFill>
                <a:srgbClr val="864DAD"/>
              </a:solidFill>
              <a:ln w="28575">
                <a:solidFill>
                  <a:srgbClr val="864DAD"/>
                </a:solidFill>
                <a:prstDash val="solid"/>
              </a:ln>
            </c:spPr>
          </c:marker>
          <c:cat>
            <c:strRef>
              <c:f>'Compliance Research Meeting'!$A$2:$A$9</c:f>
              <c:strCache>
                <c:ptCount val="8"/>
                <c:pt idx="0">
                  <c:v>Jul. 2021 (n=15)</c:v>
                </c:pt>
                <c:pt idx="1">
                  <c:v>Aug. 2021 (n=51)</c:v>
                </c:pt>
                <c:pt idx="2">
                  <c:v>Sept. 2021 (n=65)</c:v>
                </c:pt>
                <c:pt idx="3">
                  <c:v>Oct. 2021 (n=63)</c:v>
                </c:pt>
                <c:pt idx="4">
                  <c:v>Nov. 2021 (n=75)</c:v>
                </c:pt>
                <c:pt idx="5">
                  <c:v>Dec. 2021 (n=91)</c:v>
                </c:pt>
                <c:pt idx="6">
                  <c:v>Jan. 2022 (n=88)</c:v>
                </c:pt>
                <c:pt idx="7">
                  <c:v>Feb. 2022 (n=75)</c:v>
                </c:pt>
              </c:strCache>
            </c:strRef>
          </c:cat>
          <c:val>
            <c:numRef>
              <c:f>'Compliance Research Meeting'!$B$2:$B$9</c:f>
              <c:numCache>
                <c:formatCode>0%</c:formatCode>
                <c:ptCount val="8"/>
                <c:pt idx="0">
                  <c:v>0.66666666666666674</c:v>
                </c:pt>
                <c:pt idx="1">
                  <c:v>0.94117647058823528</c:v>
                </c:pt>
                <c:pt idx="2">
                  <c:v>0.92307692307692313</c:v>
                </c:pt>
                <c:pt idx="3">
                  <c:v>0.9</c:v>
                </c:pt>
                <c:pt idx="4">
                  <c:v>0.91</c:v>
                </c:pt>
                <c:pt idx="5">
                  <c:v>0.97802197802197799</c:v>
                </c:pt>
                <c:pt idx="6">
                  <c:v>0.96590909090909094</c:v>
                </c:pt>
                <c:pt idx="7">
                  <c:v>0.94666666666666666</c:v>
                </c:pt>
              </c:numCache>
            </c:numRef>
          </c:val>
          <c:smooth val="0"/>
          <c:extLst>
            <c:ext xmlns:c16="http://schemas.microsoft.com/office/drawing/2014/chart" uri="{C3380CC4-5D6E-409C-BE32-E72D297353CC}">
              <c16:uniqueId val="{00000000-5AD8-45AB-842A-50F165CAFD6B}"/>
            </c:ext>
          </c:extLst>
        </c:ser>
        <c:ser>
          <c:idx val="1"/>
          <c:order val="1"/>
          <c:tx>
            <c:strRef>
              <c:f>'Compliance Research Meeting'!$C$1</c:f>
              <c:strCache>
                <c:ptCount val="1"/>
                <c:pt idx="0">
                  <c:v>UCL</c:v>
                </c:pt>
              </c:strCache>
            </c:strRef>
          </c:tx>
          <c:spPr>
            <a:ln w="25400">
              <a:solidFill>
                <a:srgbClr val="9CC7CE"/>
              </a:solidFill>
              <a:prstDash val="dash"/>
            </a:ln>
            <a:effectLst/>
          </c:spPr>
          <c:marker>
            <c:symbol val="none"/>
          </c:marker>
          <c:dLbls>
            <c:dLbl>
              <c:idx val="1"/>
              <c:layout>
                <c:manualLayout>
                  <c:x val="-1.4667987786532501E-2"/>
                  <c:y val="-2.0218580365911728E-2"/>
                </c:manualLayout>
              </c:layout>
              <c:tx>
                <c:rich>
                  <a:bodyPr wrap="square" lIns="38100" tIns="19050" rIns="38100" bIns="19050" anchor="ctr">
                    <a:spAutoFit/>
                  </a:bodyPr>
                  <a:lstStyle/>
                  <a:p>
                    <a:pPr>
                      <a:defRPr/>
                    </a:pPr>
                    <a:r>
                      <a:rPr lang="en-US"/>
                      <a:t>UCL</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AD8-45AB-842A-50F165CAFD6B}"/>
                </c:ext>
              </c:extLst>
            </c:dLbl>
            <c:dLbl>
              <c:idx val="2"/>
              <c:layout>
                <c:manualLayout>
                  <c:x val="-1.4667987786532501E-2"/>
                  <c:y val="-2.0218580365911728E-2"/>
                </c:manualLayout>
              </c:layout>
              <c:numFmt formatCode="0.00000" sourceLinked="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D8-45AB-842A-50F165CAFD6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'Compliance Research Meeting'!$A$2:$A$9</c:f>
              <c:strCache>
                <c:ptCount val="8"/>
                <c:pt idx="0">
                  <c:v>Jul. 2021 (n=15)</c:v>
                </c:pt>
                <c:pt idx="1">
                  <c:v>Aug. 2021 (n=51)</c:v>
                </c:pt>
                <c:pt idx="2">
                  <c:v>Sept. 2021 (n=65)</c:v>
                </c:pt>
                <c:pt idx="3">
                  <c:v>Oct. 2021 (n=63)</c:v>
                </c:pt>
                <c:pt idx="4">
                  <c:v>Nov. 2021 (n=75)</c:v>
                </c:pt>
                <c:pt idx="5">
                  <c:v>Dec. 2021 (n=91)</c:v>
                </c:pt>
                <c:pt idx="6">
                  <c:v>Jan. 2022 (n=88)</c:v>
                </c:pt>
                <c:pt idx="7">
                  <c:v>Feb. 2022 (n=75)</c:v>
                </c:pt>
              </c:strCache>
            </c:strRef>
          </c:cat>
          <c:val>
            <c:numRef>
              <c:f>'Compliance Research Meeting'!$C$2:$C$9</c:f>
              <c:numCache>
                <c:formatCode>0.0000</c:formatCode>
                <c:ptCount val="8"/>
                <c:pt idx="0">
                  <c:v>1.0654638787682904</c:v>
                </c:pt>
                <c:pt idx="1">
                  <c:v>1.0654638787682904</c:v>
                </c:pt>
                <c:pt idx="2">
                  <c:v>1.0654638787682904</c:v>
                </c:pt>
                <c:pt idx="3">
                  <c:v>1.0654638787682904</c:v>
                </c:pt>
                <c:pt idx="4">
                  <c:v>1.0654638787682904</c:v>
                </c:pt>
                <c:pt idx="5">
                  <c:v>1.0654638787682904</c:v>
                </c:pt>
                <c:pt idx="6">
                  <c:v>1.0654638787682904</c:v>
                </c:pt>
                <c:pt idx="7">
                  <c:v>1.0654638787682904</c:v>
                </c:pt>
              </c:numCache>
            </c:numRef>
          </c:val>
          <c:smooth val="0"/>
          <c:extLst>
            <c:ext xmlns:c16="http://schemas.microsoft.com/office/drawing/2014/chart" uri="{C3380CC4-5D6E-409C-BE32-E72D297353CC}">
              <c16:uniqueId val="{00000003-5AD8-45AB-842A-50F165CAFD6B}"/>
            </c:ext>
          </c:extLst>
        </c:ser>
        <c:ser>
          <c:idx val="2"/>
          <c:order val="2"/>
          <c:tx>
            <c:strRef>
              <c:f>'Compliance Research Meeting'!$D$1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297FD5">
                      <a:shade val="76000"/>
                    </a:srgbClr>
                  </a:solidFill>
                  <a:prstDash val="solid"/>
                  <a:round/>
                </a14:hiddenLine>
              </a:ext>
            </a:extLst>
          </c:spPr>
          <c:marker>
            <c:symbol val="none"/>
          </c:marker>
          <c:cat>
            <c:strRef>
              <c:f>'Compliance Research Meeting'!$A$2:$A$9</c:f>
              <c:strCache>
                <c:ptCount val="8"/>
                <c:pt idx="0">
                  <c:v>Jul. 2021 (n=15)</c:v>
                </c:pt>
                <c:pt idx="1">
                  <c:v>Aug. 2021 (n=51)</c:v>
                </c:pt>
                <c:pt idx="2">
                  <c:v>Sept. 2021 (n=65)</c:v>
                </c:pt>
                <c:pt idx="3">
                  <c:v>Oct. 2021 (n=63)</c:v>
                </c:pt>
                <c:pt idx="4">
                  <c:v>Nov. 2021 (n=75)</c:v>
                </c:pt>
                <c:pt idx="5">
                  <c:v>Dec. 2021 (n=91)</c:v>
                </c:pt>
                <c:pt idx="6">
                  <c:v>Jan. 2022 (n=88)</c:v>
                </c:pt>
                <c:pt idx="7">
                  <c:v>Feb. 2022 (n=75)</c:v>
                </c:pt>
              </c:strCache>
            </c:strRef>
          </c:cat>
          <c:val>
            <c:numRef>
              <c:f>'Compliance Research Meeting'!$D$2:$D$9</c:f>
              <c:numCache>
                <c:formatCode>0%</c:formatCode>
                <c:ptCount val="8"/>
                <c:pt idx="0">
                  <c:v>1.0116224940092586</c:v>
                </c:pt>
                <c:pt idx="1">
                  <c:v>1.0116224940092586</c:v>
                </c:pt>
                <c:pt idx="2">
                  <c:v>1.0116224940092586</c:v>
                </c:pt>
                <c:pt idx="3">
                  <c:v>1.0116224940092586</c:v>
                </c:pt>
                <c:pt idx="4" formatCode="0.0000">
                  <c:v>1.0116224940092586</c:v>
                </c:pt>
                <c:pt idx="5" formatCode="0.0000">
                  <c:v>1.0116224940092586</c:v>
                </c:pt>
                <c:pt idx="6" formatCode="0.0000">
                  <c:v>1.0116224940092586</c:v>
                </c:pt>
                <c:pt idx="7" formatCode="0.0000">
                  <c:v>1.0116224940092586</c:v>
                </c:pt>
              </c:numCache>
            </c:numRef>
          </c:val>
          <c:smooth val="0"/>
          <c:extLst>
            <c:ext xmlns:c16="http://schemas.microsoft.com/office/drawing/2014/chart" uri="{C3380CC4-5D6E-409C-BE32-E72D297353CC}">
              <c16:uniqueId val="{00000004-5AD8-45AB-842A-50F165CAFD6B}"/>
            </c:ext>
          </c:extLst>
        </c:ser>
        <c:ser>
          <c:idx val="3"/>
          <c:order val="3"/>
          <c:tx>
            <c:strRef>
              <c:f>'Compliance Research Meeting'!$E$1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7F8FA9">
                      <a:shade val="76000"/>
                    </a:srgbClr>
                  </a:solidFill>
                  <a:prstDash val="solid"/>
                  <a:round/>
                </a14:hiddenLine>
              </a:ext>
            </a:extLst>
          </c:spPr>
          <c:marker>
            <c:symbol val="none"/>
          </c:marker>
          <c:cat>
            <c:strRef>
              <c:f>'Compliance Research Meeting'!$A$2:$A$9</c:f>
              <c:strCache>
                <c:ptCount val="8"/>
                <c:pt idx="0">
                  <c:v>Jul. 2021 (n=15)</c:v>
                </c:pt>
                <c:pt idx="1">
                  <c:v>Aug. 2021 (n=51)</c:v>
                </c:pt>
                <c:pt idx="2">
                  <c:v>Sept. 2021 (n=65)</c:v>
                </c:pt>
                <c:pt idx="3">
                  <c:v>Oct. 2021 (n=63)</c:v>
                </c:pt>
                <c:pt idx="4">
                  <c:v>Nov. 2021 (n=75)</c:v>
                </c:pt>
                <c:pt idx="5">
                  <c:v>Dec. 2021 (n=91)</c:v>
                </c:pt>
                <c:pt idx="6">
                  <c:v>Jan. 2022 (n=88)</c:v>
                </c:pt>
                <c:pt idx="7">
                  <c:v>Feb. 2022 (n=75)</c:v>
                </c:pt>
              </c:strCache>
            </c:strRef>
          </c:cat>
          <c:val>
            <c:numRef>
              <c:f>'Compliance Research Meeting'!$E$2:$E$9</c:f>
              <c:numCache>
                <c:formatCode>0%</c:formatCode>
                <c:ptCount val="8"/>
                <c:pt idx="0">
                  <c:v>0.95778110925022675</c:v>
                </c:pt>
                <c:pt idx="1">
                  <c:v>0.95778110925022675</c:v>
                </c:pt>
                <c:pt idx="2">
                  <c:v>0.95778110925022675</c:v>
                </c:pt>
                <c:pt idx="3">
                  <c:v>0.95778110925022675</c:v>
                </c:pt>
                <c:pt idx="4" formatCode="0.0000">
                  <c:v>0.95778110925022675</c:v>
                </c:pt>
                <c:pt idx="5" formatCode="0.0000">
                  <c:v>0.95778110925022675</c:v>
                </c:pt>
                <c:pt idx="6" formatCode="0.0000">
                  <c:v>0.95778110925022675</c:v>
                </c:pt>
                <c:pt idx="7" formatCode="0.0000">
                  <c:v>0.95778110925022675</c:v>
                </c:pt>
              </c:numCache>
            </c:numRef>
          </c:val>
          <c:smooth val="0"/>
          <c:extLst>
            <c:ext xmlns:c16="http://schemas.microsoft.com/office/drawing/2014/chart" uri="{C3380CC4-5D6E-409C-BE32-E72D297353CC}">
              <c16:uniqueId val="{00000005-5AD8-45AB-842A-50F165CAFD6B}"/>
            </c:ext>
          </c:extLst>
        </c:ser>
        <c:ser>
          <c:idx val="4"/>
          <c:order val="4"/>
          <c:tx>
            <c:strRef>
              <c:f>'Compliance Research Meeting'!$F$1</c:f>
              <c:strCache>
                <c:ptCount val="1"/>
                <c:pt idx="0">
                  <c:v>Average</c:v>
                </c:pt>
              </c:strCache>
            </c:strRef>
          </c:tx>
          <c:spPr>
            <a:ln w="19050">
              <a:solidFill>
                <a:schemeClr val="accent5"/>
              </a:solidFill>
              <a:prstDash val="sysDash"/>
            </a:ln>
            <a:effectLst/>
          </c:spPr>
          <c:marker>
            <c:symbol val="none"/>
          </c:marker>
          <c:dLbls>
            <c:dLbl>
              <c:idx val="1"/>
              <c:layout>
                <c:manualLayout>
                  <c:x val="0.65464419065946855"/>
                  <c:y val="2.8416515372104663E-2"/>
                </c:manualLayout>
              </c:layout>
              <c:tx>
                <c:rich>
                  <a:bodyPr/>
                  <a:lstStyle/>
                  <a:p>
                    <a:r>
                      <a:rPr lang="en-US">
                        <a:latin typeface="Century Gothic" panose="020B0502020202020204" pitchFamily="34" charset="0"/>
                      </a:rPr>
                      <a:t>CL</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5AD8-45AB-842A-50F165CAFD6B}"/>
                </c:ext>
              </c:extLst>
            </c:dLbl>
            <c:dLbl>
              <c:idx val="2"/>
              <c:layout>
                <c:manualLayout>
                  <c:x val="0.50590815418205326"/>
                  <c:y val="2.8416515372104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AD8-45AB-842A-50F165CAFD6B}"/>
                </c:ext>
              </c:extLst>
            </c:dLbl>
            <c:numFmt formatCode="0%" sourceLinked="0"/>
            <c:spPr>
              <a:noFill/>
              <a:ln>
                <a:noFill/>
              </a:ln>
              <a:effectLst/>
            </c:spPr>
            <c:txPr>
              <a:bodyPr wrap="square" lIns="38100" tIns="19050" rIns="38100" bIns="19050" anchor="ctr">
                <a:spAutoFit/>
              </a:bodyPr>
              <a:lstStyle/>
              <a:p>
                <a:pPr>
                  <a:defRPr>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'Compliance Research Meeting'!$A$2:$A$9</c:f>
              <c:strCache>
                <c:ptCount val="8"/>
                <c:pt idx="0">
                  <c:v>Jul. 2021 (n=15)</c:v>
                </c:pt>
                <c:pt idx="1">
                  <c:v>Aug. 2021 (n=51)</c:v>
                </c:pt>
                <c:pt idx="2">
                  <c:v>Sept. 2021 (n=65)</c:v>
                </c:pt>
                <c:pt idx="3">
                  <c:v>Oct. 2021 (n=63)</c:v>
                </c:pt>
                <c:pt idx="4">
                  <c:v>Nov. 2021 (n=75)</c:v>
                </c:pt>
                <c:pt idx="5">
                  <c:v>Dec. 2021 (n=91)</c:v>
                </c:pt>
                <c:pt idx="6">
                  <c:v>Jan. 2022 (n=88)</c:v>
                </c:pt>
                <c:pt idx="7">
                  <c:v>Feb. 2022 (n=75)</c:v>
                </c:pt>
              </c:strCache>
            </c:strRef>
          </c:cat>
          <c:val>
            <c:numRef>
              <c:f>'Compliance Research Meeting'!$F$2:$F$9</c:f>
              <c:numCache>
                <c:formatCode>0%</c:formatCode>
                <c:ptCount val="8"/>
                <c:pt idx="0">
                  <c:v>0.90393972449119497</c:v>
                </c:pt>
                <c:pt idx="1">
                  <c:v>0.90393972449119497</c:v>
                </c:pt>
                <c:pt idx="2">
                  <c:v>0.90393972449119497</c:v>
                </c:pt>
                <c:pt idx="3">
                  <c:v>0.90393972449119497</c:v>
                </c:pt>
                <c:pt idx="4">
                  <c:v>0.90393972449119497</c:v>
                </c:pt>
                <c:pt idx="5">
                  <c:v>0.90393972449119497</c:v>
                </c:pt>
                <c:pt idx="6" formatCode="0.0000">
                  <c:v>0.90393972449119497</c:v>
                </c:pt>
                <c:pt idx="7" formatCode="0.0000">
                  <c:v>0.90393972449119497</c:v>
                </c:pt>
              </c:numCache>
            </c:numRef>
          </c:val>
          <c:smooth val="0"/>
          <c:extLst>
            <c:ext xmlns:c16="http://schemas.microsoft.com/office/drawing/2014/chart" uri="{C3380CC4-5D6E-409C-BE32-E72D297353CC}">
              <c16:uniqueId val="{00000008-5AD8-45AB-842A-50F165CAFD6B}"/>
            </c:ext>
          </c:extLst>
        </c:ser>
        <c:ser>
          <c:idx val="5"/>
          <c:order val="5"/>
          <c:tx>
            <c:strRef>
              <c:f>'Compliance Research Meeting'!$G$1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9D90A0">
                      <a:shade val="76000"/>
                    </a:srgbClr>
                  </a:solidFill>
                  <a:prstDash val="solid"/>
                  <a:round/>
                </a14:hiddenLine>
              </a:ext>
            </a:extLst>
          </c:spPr>
          <c:marker>
            <c:symbol val="none"/>
          </c:marker>
          <c:cat>
            <c:strRef>
              <c:f>'Compliance Research Meeting'!$A$2:$A$9</c:f>
              <c:strCache>
                <c:ptCount val="8"/>
                <c:pt idx="0">
                  <c:v>Jul. 2021 (n=15)</c:v>
                </c:pt>
                <c:pt idx="1">
                  <c:v>Aug. 2021 (n=51)</c:v>
                </c:pt>
                <c:pt idx="2">
                  <c:v>Sept. 2021 (n=65)</c:v>
                </c:pt>
                <c:pt idx="3">
                  <c:v>Oct. 2021 (n=63)</c:v>
                </c:pt>
                <c:pt idx="4">
                  <c:v>Nov. 2021 (n=75)</c:v>
                </c:pt>
                <c:pt idx="5">
                  <c:v>Dec. 2021 (n=91)</c:v>
                </c:pt>
                <c:pt idx="6">
                  <c:v>Jan. 2022 (n=88)</c:v>
                </c:pt>
                <c:pt idx="7">
                  <c:v>Feb. 2022 (n=75)</c:v>
                </c:pt>
              </c:strCache>
            </c:strRef>
          </c:cat>
          <c:val>
            <c:numRef>
              <c:f>'Compliance Research Meeting'!$G$2:$G$9</c:f>
              <c:numCache>
                <c:formatCode>0%</c:formatCode>
                <c:ptCount val="8"/>
                <c:pt idx="0">
                  <c:v>0.8500983397321632</c:v>
                </c:pt>
                <c:pt idx="1">
                  <c:v>0.8500983397321632</c:v>
                </c:pt>
                <c:pt idx="2">
                  <c:v>0.8500983397321632</c:v>
                </c:pt>
                <c:pt idx="3">
                  <c:v>0.8500983397321632</c:v>
                </c:pt>
                <c:pt idx="4" formatCode="0.0000">
                  <c:v>0.8500983397321632</c:v>
                </c:pt>
                <c:pt idx="5" formatCode="0.0000">
                  <c:v>0.8500983397321632</c:v>
                </c:pt>
                <c:pt idx="6" formatCode="0.0000">
                  <c:v>0.8500983397321632</c:v>
                </c:pt>
                <c:pt idx="7" formatCode="0.0000">
                  <c:v>0.8500983397321632</c:v>
                </c:pt>
              </c:numCache>
            </c:numRef>
          </c:val>
          <c:smooth val="0"/>
          <c:extLst>
            <c:ext xmlns:c16="http://schemas.microsoft.com/office/drawing/2014/chart" uri="{C3380CC4-5D6E-409C-BE32-E72D297353CC}">
              <c16:uniqueId val="{00000009-5AD8-45AB-842A-50F165CAFD6B}"/>
            </c:ext>
          </c:extLst>
        </c:ser>
        <c:ser>
          <c:idx val="6"/>
          <c:order val="6"/>
          <c:tx>
            <c:strRef>
              <c:f>'Compliance Research Meeting'!$H$1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4A66AC">
                      <a:tint val="77000"/>
                    </a:srgbClr>
                  </a:solidFill>
                  <a:prstDash val="solid"/>
                  <a:round/>
                </a14:hiddenLine>
              </a:ext>
            </a:extLst>
          </c:spPr>
          <c:marker>
            <c:symbol val="none"/>
          </c:marker>
          <c:cat>
            <c:strRef>
              <c:f>'Compliance Research Meeting'!$A$2:$A$9</c:f>
              <c:strCache>
                <c:ptCount val="8"/>
                <c:pt idx="0">
                  <c:v>Jul. 2021 (n=15)</c:v>
                </c:pt>
                <c:pt idx="1">
                  <c:v>Aug. 2021 (n=51)</c:v>
                </c:pt>
                <c:pt idx="2">
                  <c:v>Sept. 2021 (n=65)</c:v>
                </c:pt>
                <c:pt idx="3">
                  <c:v>Oct. 2021 (n=63)</c:v>
                </c:pt>
                <c:pt idx="4">
                  <c:v>Nov. 2021 (n=75)</c:v>
                </c:pt>
                <c:pt idx="5">
                  <c:v>Dec. 2021 (n=91)</c:v>
                </c:pt>
                <c:pt idx="6">
                  <c:v>Jan. 2022 (n=88)</c:v>
                </c:pt>
                <c:pt idx="7">
                  <c:v>Feb. 2022 (n=75)</c:v>
                </c:pt>
              </c:strCache>
            </c:strRef>
          </c:cat>
          <c:val>
            <c:numRef>
              <c:f>'Compliance Research Meeting'!$H$2:$H$9</c:f>
              <c:numCache>
                <c:formatCode>0%</c:formatCode>
                <c:ptCount val="8"/>
                <c:pt idx="0">
                  <c:v>0.79625695497313143</c:v>
                </c:pt>
                <c:pt idx="1">
                  <c:v>0.79625695497313143</c:v>
                </c:pt>
                <c:pt idx="2">
                  <c:v>0.79625695497313143</c:v>
                </c:pt>
                <c:pt idx="3">
                  <c:v>0.79625695497313143</c:v>
                </c:pt>
                <c:pt idx="4" formatCode="0.0000">
                  <c:v>0.79625695497313143</c:v>
                </c:pt>
                <c:pt idx="5" formatCode="0.0000">
                  <c:v>0.79625695497313143</c:v>
                </c:pt>
                <c:pt idx="6" formatCode="0.0000">
                  <c:v>0.79625695497313143</c:v>
                </c:pt>
                <c:pt idx="7" formatCode="0.0000">
                  <c:v>0.79625695497313143</c:v>
                </c:pt>
              </c:numCache>
            </c:numRef>
          </c:val>
          <c:smooth val="0"/>
          <c:extLst>
            <c:ext xmlns:c16="http://schemas.microsoft.com/office/drawing/2014/chart" uri="{C3380CC4-5D6E-409C-BE32-E72D297353CC}">
              <c16:uniqueId val="{0000000A-5AD8-45AB-842A-50F165CAFD6B}"/>
            </c:ext>
          </c:extLst>
        </c:ser>
        <c:ser>
          <c:idx val="7"/>
          <c:order val="7"/>
          <c:tx>
            <c:strRef>
              <c:f>'Compliance Research Meeting'!$I$1</c:f>
              <c:strCache>
                <c:ptCount val="1"/>
                <c:pt idx="0">
                  <c:v>LCL</c:v>
                </c:pt>
              </c:strCache>
            </c:strRef>
          </c:tx>
          <c:spPr>
            <a:ln w="28575">
              <a:solidFill>
                <a:srgbClr val="9CC7CE"/>
              </a:solidFill>
              <a:prstDash val="solid"/>
            </a:ln>
            <a:effectLst/>
          </c:spPr>
          <c:marker>
            <c:symbol val="none"/>
          </c:marker>
          <c:dLbls>
            <c:dLbl>
              <c:idx val="1"/>
              <c:layout>
                <c:manualLayout>
                  <c:x val="0.65464419065946855"/>
                  <c:y val="2.4187371710425537E-2"/>
                </c:manualLayout>
              </c:layout>
              <c:tx>
                <c:rich>
                  <a:bodyPr wrap="square" lIns="38100" tIns="19050" rIns="38100" bIns="19050" anchor="ctr">
                    <a:spAutoFit/>
                  </a:bodyPr>
                  <a:lstStyle/>
                  <a:p>
                    <a:pPr>
                      <a:defRPr>
                        <a:latin typeface="Century Gothic" panose="020B0502020202020204" pitchFamily="34" charset="0"/>
                      </a:defRPr>
                    </a:pPr>
                    <a:r>
                      <a:rPr lang="en-US">
                        <a:latin typeface="Century Gothic" panose="020B0502020202020204" pitchFamily="34" charset="0"/>
                      </a:rPr>
                      <a:t>LCL</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5AD8-45AB-842A-50F165CAFD6B}"/>
                </c:ext>
              </c:extLst>
            </c:dLbl>
            <c:dLbl>
              <c:idx val="2"/>
              <c:layout>
                <c:manualLayout>
                  <c:x val="0.50375255945049657"/>
                  <c:y val="2.4187371710425537E-2"/>
                </c:manualLayout>
              </c:layout>
              <c:numFmt formatCode="0%" sourceLinked="0"/>
              <c:spPr>
                <a:noFill/>
                <a:ln>
                  <a:noFill/>
                </a:ln>
                <a:effectLst/>
              </c:spPr>
              <c:txPr>
                <a:bodyPr wrap="square" lIns="38100" tIns="19050" rIns="38100" bIns="19050" anchor="ctr">
                  <a:spAutoFit/>
                </a:bodyPr>
                <a:lstStyle/>
                <a:p>
                  <a:pPr>
                    <a:defRPr>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AD8-45AB-842A-50F165CAFD6B}"/>
                </c:ext>
              </c:extLst>
            </c:dLbl>
            <c:spPr>
              <a:noFill/>
              <a:ln>
                <a:noFill/>
              </a:ln>
              <a:effectLst/>
            </c:spPr>
            <c:txPr>
              <a:bodyPr wrap="square" lIns="38100" tIns="19050" rIns="38100" bIns="19050" anchor="ctr">
                <a:spAutoFit/>
              </a:bodyPr>
              <a:lstStyle/>
              <a:p>
                <a:pPr>
                  <a:defRPr>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'Compliance Research Meeting'!$A$2:$A$9</c:f>
              <c:strCache>
                <c:ptCount val="8"/>
                <c:pt idx="0">
                  <c:v>Jul. 2021 (n=15)</c:v>
                </c:pt>
                <c:pt idx="1">
                  <c:v>Aug. 2021 (n=51)</c:v>
                </c:pt>
                <c:pt idx="2">
                  <c:v>Sept. 2021 (n=65)</c:v>
                </c:pt>
                <c:pt idx="3">
                  <c:v>Oct. 2021 (n=63)</c:v>
                </c:pt>
                <c:pt idx="4">
                  <c:v>Nov. 2021 (n=75)</c:v>
                </c:pt>
                <c:pt idx="5">
                  <c:v>Dec. 2021 (n=91)</c:v>
                </c:pt>
                <c:pt idx="6">
                  <c:v>Jan. 2022 (n=88)</c:v>
                </c:pt>
                <c:pt idx="7">
                  <c:v>Feb. 2022 (n=75)</c:v>
                </c:pt>
              </c:strCache>
            </c:strRef>
          </c:cat>
          <c:val>
            <c:numRef>
              <c:f>'Compliance Research Meeting'!$I$2:$I$9</c:f>
              <c:numCache>
                <c:formatCode>0%</c:formatCode>
                <c:ptCount val="8"/>
                <c:pt idx="0">
                  <c:v>0.74241557021409954</c:v>
                </c:pt>
                <c:pt idx="1">
                  <c:v>0.74241557021409954</c:v>
                </c:pt>
                <c:pt idx="2">
                  <c:v>0.74241557021409954</c:v>
                </c:pt>
                <c:pt idx="3">
                  <c:v>0.74241557021409954</c:v>
                </c:pt>
                <c:pt idx="4" formatCode="0.0000">
                  <c:v>0.74241557021409954</c:v>
                </c:pt>
                <c:pt idx="5" formatCode="0.0000">
                  <c:v>0.74241557021409954</c:v>
                </c:pt>
                <c:pt idx="6" formatCode="0.0000">
                  <c:v>0.74241557021409954</c:v>
                </c:pt>
                <c:pt idx="7" formatCode="0.0000">
                  <c:v>0.74241557021409954</c:v>
                </c:pt>
              </c:numCache>
            </c:numRef>
          </c:val>
          <c:smooth val="0"/>
          <c:extLst>
            <c:ext xmlns:c16="http://schemas.microsoft.com/office/drawing/2014/chart" uri="{C3380CC4-5D6E-409C-BE32-E72D297353CC}">
              <c16:uniqueId val="{0000000D-5AD8-45AB-842A-50F165CAFD6B}"/>
            </c:ext>
          </c:extLst>
        </c:ser>
        <c:dLbls>
          <c:showLegendKey val="0"/>
          <c:showVal val="0"/>
          <c:showCatName val="0"/>
          <c:showSerName val="0"/>
          <c:showPercent val="0"/>
          <c:showBubbleSize val="0"/>
        </c:dLbls>
        <c:marker val="1"/>
        <c:smooth val="0"/>
        <c:axId val="632202864"/>
        <c:axId val="632200368"/>
      </c:lineChart>
      <c:catAx>
        <c:axId val="632202864"/>
        <c:scaling>
          <c:orientation val="minMax"/>
        </c:scaling>
        <c:delete val="0"/>
        <c:axPos val="b"/>
        <c:title>
          <c:tx>
            <c:rich>
              <a:bodyPr/>
              <a:lstStyle/>
              <a:p>
                <a:pPr>
                  <a:defRPr sz="1100" b="1" i="0">
                    <a:solidFill>
                      <a:srgbClr val="000000"/>
                    </a:solidFill>
                    <a:latin typeface="Century Gothic" panose="020B0502020202020204" pitchFamily="34" charset="0"/>
                  </a:defRPr>
                </a:pPr>
                <a:r>
                  <a:rPr lang="en-US" sz="1100" b="1" i="0">
                    <a:solidFill>
                      <a:srgbClr val="000000"/>
                    </a:solidFill>
                    <a:latin typeface="Century Gothic" panose="020B0502020202020204" pitchFamily="34" charset="0"/>
                  </a:rPr>
                  <a:t>Report Month, (N=Total number of reports for that month)</a:t>
                </a:r>
              </a:p>
            </c:rich>
          </c:tx>
          <c:layout>
            <c:manualLayout>
              <c:xMode val="edge"/>
              <c:yMode val="edge"/>
              <c:x val="0.34470352976939977"/>
              <c:y val="0.93260343419785463"/>
            </c:manualLayout>
          </c:layout>
          <c:overlay val="0"/>
        </c:title>
        <c:numFmt formatCode="General" sourceLinked="1"/>
        <c:majorTickMark val="out"/>
        <c:minorTickMark val="none"/>
        <c:tickLblPos val="nextTo"/>
        <c:txPr>
          <a:bodyPr/>
          <a:lstStyle/>
          <a:p>
            <a:pPr>
              <a:defRPr sz="1000">
                <a:latin typeface="Century Gothic" panose="020B0502020202020204" pitchFamily="34" charset="0"/>
              </a:defRPr>
            </a:pPr>
            <a:endParaRPr lang="en-US"/>
          </a:p>
        </c:txPr>
        <c:crossAx val="632200368"/>
        <c:crosses val="autoZero"/>
        <c:auto val="0"/>
        <c:lblAlgn val="ctr"/>
        <c:lblOffset val="100"/>
        <c:noMultiLvlLbl val="0"/>
      </c:catAx>
      <c:valAx>
        <c:axId val="632200368"/>
        <c:scaling>
          <c:orientation val="minMax"/>
          <c:max val="1"/>
          <c:min val="0.4"/>
        </c:scaling>
        <c:delete val="0"/>
        <c:axPos val="l"/>
        <c:title>
          <c:tx>
            <c:rich>
              <a:bodyPr/>
              <a:lstStyle/>
              <a:p>
                <a:pPr>
                  <a:defRPr sz="1100" b="1" i="0">
                    <a:solidFill>
                      <a:srgbClr val="000000"/>
                    </a:solidFill>
                    <a:latin typeface="Century Gothic" panose="020B0502020202020204" pitchFamily="34" charset="0"/>
                  </a:defRPr>
                </a:pPr>
                <a:r>
                  <a:rPr lang="en-US" sz="1100" b="1" i="0">
                    <a:solidFill>
                      <a:srgbClr val="000000"/>
                    </a:solidFill>
                    <a:latin typeface="Century Gothic" panose="020B0502020202020204" pitchFamily="34" charset="0"/>
                  </a:rPr>
                  <a:t>Percent Compliance with the RHO Algorithm</a:t>
                </a:r>
              </a:p>
            </c:rich>
          </c:tx>
          <c:layout>
            <c:manualLayout>
              <c:xMode val="edge"/>
              <c:yMode val="edge"/>
              <c:x val="3.7852922413610927E-2"/>
              <c:y val="0.23924465496181782"/>
            </c:manualLayout>
          </c:layout>
          <c:overlay val="0"/>
        </c:title>
        <c:numFmt formatCode="0%" sourceLinked="1"/>
        <c:majorTickMark val="out"/>
        <c:minorTickMark val="none"/>
        <c:tickLblPos val="nextTo"/>
        <c:txPr>
          <a:bodyPr/>
          <a:lstStyle/>
          <a:p>
            <a:pPr>
              <a:defRPr sz="1000">
                <a:latin typeface="Century Gothic" panose="020B0502020202020204" pitchFamily="34" charset="0"/>
              </a:defRPr>
            </a:pPr>
            <a:endParaRPr lang="en-US"/>
          </a:p>
        </c:txPr>
        <c:crossAx val="632202864"/>
        <c:crosses val="autoZero"/>
        <c:crossBetween val="midCat"/>
      </c:valAx>
      <c:spPr>
        <a:noFill/>
        <a:ln>
          <a:noFill/>
        </a:ln>
        <a:effectLst/>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02CEED-0108-44FE-A671-AF753BDBF99E}" type="doc">
      <dgm:prSet loTypeId="urn:microsoft.com/office/officeart/2017/3/layout/DropPinTimeline" loCatId="process" qsTypeId="urn:microsoft.com/office/officeart/2005/8/quickstyle/simple1" qsCatId="simple" csTypeId="urn:microsoft.com/office/officeart/2005/8/colors/colorful5" csCatId="colorful" phldr="1"/>
      <dgm:spPr/>
      <dgm:t>
        <a:bodyPr/>
        <a:lstStyle/>
        <a:p>
          <a:endParaRPr lang="en-US"/>
        </a:p>
      </dgm:t>
    </dgm:pt>
    <dgm:pt modelId="{FF4209CF-897B-41C3-9C7B-36141C2F9FA7}">
      <dgm:prSet custT="1"/>
      <dgm:spPr/>
      <dgm:t>
        <a:bodyPr/>
        <a:lstStyle/>
        <a:p>
          <a:pPr>
            <a:defRPr b="1"/>
          </a:pPr>
          <a:r>
            <a:rPr lang="en-US" sz="2000" dirty="0">
              <a:latin typeface="Apple Braille"/>
            </a:rPr>
            <a:t>Feb - Mar 2021</a:t>
          </a:r>
        </a:p>
      </dgm:t>
    </dgm:pt>
    <dgm:pt modelId="{636887E1-4B45-43AF-992D-D3A9E50B9BB6}" type="parTrans" cxnId="{8B83B681-1F2A-450F-938E-CE5CD0C7EE1F}">
      <dgm:prSet/>
      <dgm:spPr/>
      <dgm:t>
        <a:bodyPr/>
        <a:lstStyle/>
        <a:p>
          <a:endParaRPr lang="en-US">
            <a:latin typeface="Apple Braille"/>
          </a:endParaRPr>
        </a:p>
      </dgm:t>
    </dgm:pt>
    <dgm:pt modelId="{A12BB6C7-6B24-460B-9D2A-B32840F59D97}" type="sibTrans" cxnId="{8B83B681-1F2A-450F-938E-CE5CD0C7EE1F}">
      <dgm:prSet/>
      <dgm:spPr/>
      <dgm:t>
        <a:bodyPr/>
        <a:lstStyle/>
        <a:p>
          <a:endParaRPr lang="en-US">
            <a:latin typeface="Apple Braille"/>
          </a:endParaRPr>
        </a:p>
      </dgm:t>
    </dgm:pt>
    <dgm:pt modelId="{C920E2F2-9D15-419D-A16B-B81FB13A2A72}">
      <dgm:prSet custT="1"/>
      <dgm:spPr/>
      <dgm:t>
        <a:bodyPr/>
        <a:lstStyle/>
        <a:p>
          <a:r>
            <a:rPr lang="en-US" sz="1600" dirty="0">
              <a:latin typeface="Apple Braille"/>
            </a:rPr>
            <a:t>Baseline data collection begins</a:t>
          </a:r>
        </a:p>
      </dgm:t>
    </dgm:pt>
    <dgm:pt modelId="{3A008A4E-28FE-4C14-BA26-D059283A3F70}" type="parTrans" cxnId="{0F24F962-F3ED-4C13-8D1C-BC7E0C36E19E}">
      <dgm:prSet/>
      <dgm:spPr/>
      <dgm:t>
        <a:bodyPr/>
        <a:lstStyle/>
        <a:p>
          <a:endParaRPr lang="en-US">
            <a:latin typeface="Apple Braille"/>
          </a:endParaRPr>
        </a:p>
      </dgm:t>
    </dgm:pt>
    <dgm:pt modelId="{73BBCCE6-CD57-46A2-B8DF-B73E20257120}" type="sibTrans" cxnId="{0F24F962-F3ED-4C13-8D1C-BC7E0C36E19E}">
      <dgm:prSet/>
      <dgm:spPr/>
      <dgm:t>
        <a:bodyPr/>
        <a:lstStyle/>
        <a:p>
          <a:endParaRPr lang="en-US">
            <a:latin typeface="Apple Braille"/>
          </a:endParaRPr>
        </a:p>
      </dgm:t>
    </dgm:pt>
    <dgm:pt modelId="{30F50C3E-E689-4749-B2DE-A380B36249A8}">
      <dgm:prSet/>
      <dgm:spPr/>
      <dgm:t>
        <a:bodyPr/>
        <a:lstStyle/>
        <a:p>
          <a:pPr>
            <a:defRPr b="1"/>
          </a:pPr>
          <a:r>
            <a:rPr lang="en-US" dirty="0">
              <a:latin typeface="Apple Braille"/>
            </a:rPr>
            <a:t>Mar - May 2021</a:t>
          </a:r>
        </a:p>
      </dgm:t>
    </dgm:pt>
    <dgm:pt modelId="{79677494-5720-431C-A698-ACF70BE9A8D5}" type="parTrans" cxnId="{A9192DD4-91A4-4241-AECC-05B1BA21FB2F}">
      <dgm:prSet/>
      <dgm:spPr/>
      <dgm:t>
        <a:bodyPr/>
        <a:lstStyle/>
        <a:p>
          <a:endParaRPr lang="en-US">
            <a:latin typeface="Apple Braille"/>
          </a:endParaRPr>
        </a:p>
      </dgm:t>
    </dgm:pt>
    <dgm:pt modelId="{73E9C396-E906-41ED-A398-EE101353F0BC}" type="sibTrans" cxnId="{A9192DD4-91A4-4241-AECC-05B1BA21FB2F}">
      <dgm:prSet/>
      <dgm:spPr/>
      <dgm:t>
        <a:bodyPr/>
        <a:lstStyle/>
        <a:p>
          <a:endParaRPr lang="en-US">
            <a:latin typeface="Apple Braille"/>
          </a:endParaRPr>
        </a:p>
      </dgm:t>
    </dgm:pt>
    <dgm:pt modelId="{DFA8BDC1-000A-475E-A75A-BD2BB9C56ACF}">
      <dgm:prSet custT="1"/>
      <dgm:spPr/>
      <dgm:t>
        <a:bodyPr/>
        <a:lstStyle/>
        <a:p>
          <a:r>
            <a:rPr lang="en-US" sz="1600" dirty="0">
              <a:latin typeface="Apple Braille"/>
            </a:rPr>
            <a:t>Initiate site training</a:t>
          </a:r>
        </a:p>
        <a:p>
          <a:r>
            <a:rPr lang="en-US" sz="1600" dirty="0">
              <a:latin typeface="Apple Braille"/>
            </a:rPr>
            <a:t>Initiate monthly phone calls</a:t>
          </a:r>
        </a:p>
      </dgm:t>
    </dgm:pt>
    <dgm:pt modelId="{19722879-946B-4D66-8A52-C6BEA38A9DA0}" type="parTrans" cxnId="{CCCCE647-ECF4-4654-B8E7-9FE60C1D51E7}">
      <dgm:prSet/>
      <dgm:spPr/>
      <dgm:t>
        <a:bodyPr/>
        <a:lstStyle/>
        <a:p>
          <a:endParaRPr lang="en-US">
            <a:latin typeface="Apple Braille"/>
          </a:endParaRPr>
        </a:p>
      </dgm:t>
    </dgm:pt>
    <dgm:pt modelId="{2C6A2DD0-ADFB-44FC-9705-00A34D924646}" type="sibTrans" cxnId="{CCCCE647-ECF4-4654-B8E7-9FE60C1D51E7}">
      <dgm:prSet/>
      <dgm:spPr/>
      <dgm:t>
        <a:bodyPr/>
        <a:lstStyle/>
        <a:p>
          <a:endParaRPr lang="en-US">
            <a:latin typeface="Apple Braille"/>
          </a:endParaRPr>
        </a:p>
      </dgm:t>
    </dgm:pt>
    <dgm:pt modelId="{6E58BA53-F355-4967-9B63-A00F41C48057}">
      <dgm:prSet custT="1"/>
      <dgm:spPr/>
      <dgm:t>
        <a:bodyPr/>
        <a:lstStyle/>
        <a:p>
          <a:pPr>
            <a:defRPr b="1"/>
          </a:pPr>
          <a:r>
            <a:rPr lang="en-US" sz="2000" dirty="0">
              <a:latin typeface="Apple Braille"/>
            </a:rPr>
            <a:t>May - Aug 2021</a:t>
          </a:r>
        </a:p>
      </dgm:t>
    </dgm:pt>
    <dgm:pt modelId="{866049F6-DEB5-4EF6-9589-E32CA661F227}" type="parTrans" cxnId="{7AB5F3E5-3E61-4F77-8C6B-8E185F6AEF2D}">
      <dgm:prSet/>
      <dgm:spPr/>
      <dgm:t>
        <a:bodyPr/>
        <a:lstStyle/>
        <a:p>
          <a:endParaRPr lang="en-US">
            <a:latin typeface="Apple Braille"/>
          </a:endParaRPr>
        </a:p>
      </dgm:t>
    </dgm:pt>
    <dgm:pt modelId="{99B84BCA-0ED4-4115-8CDC-E7F06D48D951}" type="sibTrans" cxnId="{7AB5F3E5-3E61-4F77-8C6B-8E185F6AEF2D}">
      <dgm:prSet/>
      <dgm:spPr/>
      <dgm:t>
        <a:bodyPr/>
        <a:lstStyle/>
        <a:p>
          <a:endParaRPr lang="en-US">
            <a:latin typeface="Apple Braille"/>
          </a:endParaRPr>
        </a:p>
      </dgm:t>
    </dgm:pt>
    <dgm:pt modelId="{72A1968C-76A3-4D00-9A42-590C912CFB47}">
      <dgm:prSet custT="1"/>
      <dgm:spPr/>
      <dgm:t>
        <a:bodyPr/>
        <a:lstStyle/>
        <a:p>
          <a:pPr>
            <a:defRPr b="1"/>
          </a:pPr>
          <a:r>
            <a:rPr lang="en-US" sz="2000" dirty="0">
              <a:latin typeface="Apple Braille"/>
            </a:rPr>
            <a:t>Jun 2021 - Feb 2022 </a:t>
          </a:r>
        </a:p>
      </dgm:t>
    </dgm:pt>
    <dgm:pt modelId="{D3D1D918-D5B7-4804-A86F-0DFC06837AD7}" type="parTrans" cxnId="{BC25D242-6587-43C8-9620-FDC1D78E985F}">
      <dgm:prSet/>
      <dgm:spPr/>
      <dgm:t>
        <a:bodyPr/>
        <a:lstStyle/>
        <a:p>
          <a:endParaRPr lang="en-US">
            <a:latin typeface="Apple Braille"/>
          </a:endParaRPr>
        </a:p>
      </dgm:t>
    </dgm:pt>
    <dgm:pt modelId="{EF672C74-B96C-4FED-B1A7-C0958A1B07F7}" type="sibTrans" cxnId="{BC25D242-6587-43C8-9620-FDC1D78E985F}">
      <dgm:prSet/>
      <dgm:spPr/>
      <dgm:t>
        <a:bodyPr/>
        <a:lstStyle/>
        <a:p>
          <a:endParaRPr lang="en-US">
            <a:latin typeface="Apple Braille"/>
          </a:endParaRPr>
        </a:p>
      </dgm:t>
    </dgm:pt>
    <dgm:pt modelId="{6E3D9C8D-B89D-40B2-9D51-EE76FF68D5EF}">
      <dgm:prSet/>
      <dgm:spPr/>
      <dgm:t>
        <a:bodyPr/>
        <a:lstStyle/>
        <a:p>
          <a:pPr>
            <a:defRPr b="1"/>
          </a:pPr>
          <a:r>
            <a:rPr lang="en-US" dirty="0">
              <a:latin typeface="Apple Braille"/>
            </a:rPr>
            <a:t>Feb - Aug 2022</a:t>
          </a:r>
        </a:p>
      </dgm:t>
    </dgm:pt>
    <dgm:pt modelId="{D975CEFD-F858-477E-A5E9-1830253CB0A9}" type="parTrans" cxnId="{435D5E81-2E9F-44F1-B776-8A74B850F8BA}">
      <dgm:prSet/>
      <dgm:spPr/>
      <dgm:t>
        <a:bodyPr/>
        <a:lstStyle/>
        <a:p>
          <a:endParaRPr lang="en-US">
            <a:latin typeface="Apple Braille"/>
          </a:endParaRPr>
        </a:p>
      </dgm:t>
    </dgm:pt>
    <dgm:pt modelId="{07B5105F-9A04-4A1C-8D22-027DFEBC5D20}" type="sibTrans" cxnId="{435D5E81-2E9F-44F1-B776-8A74B850F8BA}">
      <dgm:prSet/>
      <dgm:spPr/>
      <dgm:t>
        <a:bodyPr/>
        <a:lstStyle/>
        <a:p>
          <a:endParaRPr lang="en-US">
            <a:latin typeface="Apple Braille"/>
          </a:endParaRPr>
        </a:p>
      </dgm:t>
    </dgm:pt>
    <dgm:pt modelId="{004FD863-8742-4B7A-890B-410BB99E8CE2}">
      <dgm:prSet/>
      <dgm:spPr/>
      <dgm:t>
        <a:bodyPr/>
        <a:lstStyle/>
        <a:p>
          <a:pPr>
            <a:defRPr b="1"/>
          </a:pPr>
          <a:r>
            <a:rPr lang="en-US" dirty="0">
              <a:latin typeface="Apple Braille"/>
            </a:rPr>
            <a:t>Aug 2022 - Feb 2023</a:t>
          </a:r>
        </a:p>
      </dgm:t>
    </dgm:pt>
    <dgm:pt modelId="{98BDAC9A-0C9C-4B46-8C84-8B6D74D41F3D}" type="parTrans" cxnId="{980AC300-D7AF-4E11-A14D-1917E88142A5}">
      <dgm:prSet/>
      <dgm:spPr/>
      <dgm:t>
        <a:bodyPr/>
        <a:lstStyle/>
        <a:p>
          <a:endParaRPr lang="en-US">
            <a:latin typeface="Apple Braille"/>
          </a:endParaRPr>
        </a:p>
      </dgm:t>
    </dgm:pt>
    <dgm:pt modelId="{B922D27B-6E97-46EB-91E5-95FC8F215DC2}" type="sibTrans" cxnId="{980AC300-D7AF-4E11-A14D-1917E88142A5}">
      <dgm:prSet/>
      <dgm:spPr/>
      <dgm:t>
        <a:bodyPr/>
        <a:lstStyle/>
        <a:p>
          <a:endParaRPr lang="en-US">
            <a:latin typeface="Apple Braille"/>
          </a:endParaRPr>
        </a:p>
      </dgm:t>
    </dgm:pt>
    <dgm:pt modelId="{246EDE87-043A-4612-A7BF-7468786F88CF}">
      <dgm:prSet custT="1"/>
      <dgm:spPr/>
      <dgm:t>
        <a:bodyPr/>
        <a:lstStyle/>
        <a:p>
          <a:r>
            <a:rPr lang="en-US" sz="1600" dirty="0">
              <a:latin typeface="Apple Braille"/>
            </a:rPr>
            <a:t>Complete site training</a:t>
          </a:r>
        </a:p>
      </dgm:t>
    </dgm:pt>
    <dgm:pt modelId="{0B2E93BF-52C2-49D0-B34E-1DA10E75249E}" type="parTrans" cxnId="{A99B4531-0C72-44FE-A922-CC5805AA2821}">
      <dgm:prSet/>
      <dgm:spPr/>
      <dgm:t>
        <a:bodyPr/>
        <a:lstStyle/>
        <a:p>
          <a:endParaRPr lang="en-US">
            <a:latin typeface="Apple Braille"/>
          </a:endParaRPr>
        </a:p>
      </dgm:t>
    </dgm:pt>
    <dgm:pt modelId="{7C1D9968-3BAA-4DB2-B7B4-27016B64019A}" type="sibTrans" cxnId="{A99B4531-0C72-44FE-A922-CC5805AA2821}">
      <dgm:prSet/>
      <dgm:spPr/>
      <dgm:t>
        <a:bodyPr/>
        <a:lstStyle/>
        <a:p>
          <a:endParaRPr lang="en-US">
            <a:latin typeface="Apple Braille"/>
          </a:endParaRPr>
        </a:p>
      </dgm:t>
    </dgm:pt>
    <dgm:pt modelId="{8995A71E-D61A-4E56-9F91-86016F03DC78}">
      <dgm:prSet custT="1"/>
      <dgm:spPr/>
      <dgm:t>
        <a:bodyPr/>
        <a:lstStyle/>
        <a:p>
          <a:r>
            <a:rPr lang="en-US" sz="1600" dirty="0">
              <a:latin typeface="Apple Braille"/>
            </a:rPr>
            <a:t>Reach</a:t>
          </a:r>
          <a:r>
            <a:rPr lang="en-US" sz="1600" baseline="0" dirty="0">
              <a:latin typeface="Apple Braille"/>
            </a:rPr>
            <a:t> 33% of eligible families</a:t>
          </a:r>
          <a:endParaRPr lang="en-US" sz="1600" dirty="0">
            <a:latin typeface="Apple Braille"/>
          </a:endParaRPr>
        </a:p>
      </dgm:t>
    </dgm:pt>
    <dgm:pt modelId="{A2A6E964-6563-474D-9A1E-4F4E1BD30299}" type="parTrans" cxnId="{B38C9FA6-D46B-4595-8E97-4DC7CCB1E3D7}">
      <dgm:prSet/>
      <dgm:spPr/>
      <dgm:t>
        <a:bodyPr/>
        <a:lstStyle/>
        <a:p>
          <a:endParaRPr lang="en-US">
            <a:latin typeface="Apple Braille"/>
          </a:endParaRPr>
        </a:p>
      </dgm:t>
    </dgm:pt>
    <dgm:pt modelId="{79F147E7-CF3A-495B-9436-3A64FCE213B7}" type="sibTrans" cxnId="{B38C9FA6-D46B-4595-8E97-4DC7CCB1E3D7}">
      <dgm:prSet/>
      <dgm:spPr/>
      <dgm:t>
        <a:bodyPr/>
        <a:lstStyle/>
        <a:p>
          <a:endParaRPr lang="en-US">
            <a:latin typeface="Apple Braille"/>
          </a:endParaRPr>
        </a:p>
      </dgm:t>
    </dgm:pt>
    <dgm:pt modelId="{874EE52E-2A22-4545-94B0-B9726F8F119D}">
      <dgm:prSet custT="1"/>
      <dgm:spPr/>
      <dgm:t>
        <a:bodyPr/>
        <a:lstStyle/>
        <a:p>
          <a:r>
            <a:rPr lang="en-US" sz="1600" dirty="0">
              <a:latin typeface="Apple Braille"/>
            </a:rPr>
            <a:t>Reach 66% of eligible families</a:t>
          </a:r>
        </a:p>
      </dgm:t>
    </dgm:pt>
    <dgm:pt modelId="{7D8A8210-C524-4EDF-BCDC-906B5375CFDA}" type="parTrans" cxnId="{490F1B52-FCDC-45FB-8AA2-5E4266F3702F}">
      <dgm:prSet/>
      <dgm:spPr/>
      <dgm:t>
        <a:bodyPr/>
        <a:lstStyle/>
        <a:p>
          <a:endParaRPr lang="en-US">
            <a:latin typeface="Apple Braille"/>
          </a:endParaRPr>
        </a:p>
      </dgm:t>
    </dgm:pt>
    <dgm:pt modelId="{3F876D99-D3B7-4252-9AFF-BF92312051F1}" type="sibTrans" cxnId="{490F1B52-FCDC-45FB-8AA2-5E4266F3702F}">
      <dgm:prSet/>
      <dgm:spPr/>
      <dgm:t>
        <a:bodyPr/>
        <a:lstStyle/>
        <a:p>
          <a:endParaRPr lang="en-US">
            <a:latin typeface="Apple Braille"/>
          </a:endParaRPr>
        </a:p>
      </dgm:t>
    </dgm:pt>
    <dgm:pt modelId="{8B88D7A2-C2DF-4500-9143-4D039D03ACD8}">
      <dgm:prSet/>
      <dgm:spPr/>
      <dgm:t>
        <a:bodyPr/>
        <a:lstStyle/>
        <a:p>
          <a:pPr>
            <a:defRPr b="1"/>
          </a:pPr>
          <a:r>
            <a:rPr lang="en-US" dirty="0">
              <a:latin typeface="Apple Braille"/>
            </a:rPr>
            <a:t>Feb - Aug 2023</a:t>
          </a:r>
        </a:p>
      </dgm:t>
    </dgm:pt>
    <dgm:pt modelId="{70463623-B836-40AA-85C5-C907B74DA79B}" type="parTrans" cxnId="{225AB961-3C94-4D1B-8760-C3AFD6F1125F}">
      <dgm:prSet/>
      <dgm:spPr/>
      <dgm:t>
        <a:bodyPr/>
        <a:lstStyle/>
        <a:p>
          <a:endParaRPr lang="en-US">
            <a:latin typeface="Apple Braille"/>
          </a:endParaRPr>
        </a:p>
      </dgm:t>
    </dgm:pt>
    <dgm:pt modelId="{E5D10410-EEBD-4AA3-AC52-D766A374848D}" type="sibTrans" cxnId="{225AB961-3C94-4D1B-8760-C3AFD6F1125F}">
      <dgm:prSet/>
      <dgm:spPr/>
      <dgm:t>
        <a:bodyPr/>
        <a:lstStyle/>
        <a:p>
          <a:endParaRPr lang="en-US">
            <a:latin typeface="Apple Braille"/>
          </a:endParaRPr>
        </a:p>
      </dgm:t>
    </dgm:pt>
    <dgm:pt modelId="{8CF83719-CF7F-487D-BA2B-0B18F4CA5EEA}">
      <dgm:prSet custT="1"/>
      <dgm:spPr/>
      <dgm:t>
        <a:bodyPr/>
        <a:lstStyle/>
        <a:p>
          <a:r>
            <a:rPr lang="en-US" sz="1600" dirty="0">
              <a:latin typeface="Apple Braille"/>
            </a:rPr>
            <a:t>Reach 100% of eligible families</a:t>
          </a:r>
        </a:p>
      </dgm:t>
    </dgm:pt>
    <dgm:pt modelId="{AA5CF355-2155-4045-B7FC-181375FF2BCB}" type="parTrans" cxnId="{FDC9FD64-6255-41B1-9731-31CC90C3D369}">
      <dgm:prSet/>
      <dgm:spPr/>
      <dgm:t>
        <a:bodyPr/>
        <a:lstStyle/>
        <a:p>
          <a:endParaRPr lang="en-US">
            <a:latin typeface="Apple Braille"/>
          </a:endParaRPr>
        </a:p>
      </dgm:t>
    </dgm:pt>
    <dgm:pt modelId="{0FDC7EDB-1D88-447F-A13B-B8E18EFE23D6}" type="sibTrans" cxnId="{FDC9FD64-6255-41B1-9731-31CC90C3D369}">
      <dgm:prSet/>
      <dgm:spPr/>
      <dgm:t>
        <a:bodyPr/>
        <a:lstStyle/>
        <a:p>
          <a:endParaRPr lang="en-US">
            <a:latin typeface="Apple Braille"/>
          </a:endParaRPr>
        </a:p>
      </dgm:t>
    </dgm:pt>
    <dgm:pt modelId="{F5013EDC-A2F9-4FE9-B1F1-1403E2C6577A}">
      <dgm:prSet custT="1"/>
      <dgm:spPr/>
      <dgm:t>
        <a:bodyPr/>
        <a:lstStyle/>
        <a:p>
          <a:r>
            <a:rPr lang="en-US" sz="1600" dirty="0">
              <a:latin typeface="Apple Braille"/>
            </a:rPr>
            <a:t>Initiate 18-month implementation</a:t>
          </a:r>
        </a:p>
        <a:p>
          <a:r>
            <a:rPr lang="en-US" sz="1600" dirty="0">
              <a:latin typeface="Apple Braille"/>
            </a:rPr>
            <a:t>Begin providing monthly feedback reports</a:t>
          </a:r>
        </a:p>
      </dgm:t>
    </dgm:pt>
    <dgm:pt modelId="{1A0A09F8-A077-4064-9D2E-FA977CA984A2}" type="parTrans" cxnId="{F318267E-67DF-460C-99C2-50039D80D0E8}">
      <dgm:prSet/>
      <dgm:spPr/>
      <dgm:t>
        <a:bodyPr/>
        <a:lstStyle/>
        <a:p>
          <a:endParaRPr lang="en-US">
            <a:latin typeface="Apple Braille"/>
          </a:endParaRPr>
        </a:p>
      </dgm:t>
    </dgm:pt>
    <dgm:pt modelId="{768C02F2-2A16-464F-8B30-45A62CF5452C}" type="sibTrans" cxnId="{F318267E-67DF-460C-99C2-50039D80D0E8}">
      <dgm:prSet/>
      <dgm:spPr/>
      <dgm:t>
        <a:bodyPr/>
        <a:lstStyle/>
        <a:p>
          <a:endParaRPr lang="en-US">
            <a:latin typeface="Apple Braille"/>
          </a:endParaRPr>
        </a:p>
      </dgm:t>
    </dgm:pt>
    <dgm:pt modelId="{AA5AE18C-5131-48F0-939A-03E97B27110C}" type="pres">
      <dgm:prSet presAssocID="{0D02CEED-0108-44FE-A671-AF753BDBF99E}" presName="root" presStyleCnt="0">
        <dgm:presLayoutVars>
          <dgm:chMax/>
          <dgm:chPref/>
          <dgm:animLvl val="lvl"/>
        </dgm:presLayoutVars>
      </dgm:prSet>
      <dgm:spPr/>
    </dgm:pt>
    <dgm:pt modelId="{B8948FD1-18A7-45C2-A481-DD5E0A807A1E}" type="pres">
      <dgm:prSet presAssocID="{0D02CEED-0108-44FE-A671-AF753BDBF99E}" presName="divider" presStyleLbl="fgAcc1" presStyleIdx="0" presStyleCnt="8"/>
      <dgm:spPr>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gm:spPr>
    </dgm:pt>
    <dgm:pt modelId="{700938DD-F76A-4D50-868F-4C8D87440D46}" type="pres">
      <dgm:prSet presAssocID="{0D02CEED-0108-44FE-A671-AF753BDBF99E}" presName="nodes" presStyleCnt="0">
        <dgm:presLayoutVars>
          <dgm:chMax/>
          <dgm:chPref/>
          <dgm:animLvl val="lvl"/>
        </dgm:presLayoutVars>
      </dgm:prSet>
      <dgm:spPr/>
    </dgm:pt>
    <dgm:pt modelId="{A1F750BC-9994-45E0-A9CF-86B92D5F7F6C}" type="pres">
      <dgm:prSet presAssocID="{FF4209CF-897B-41C3-9C7B-36141C2F9FA7}" presName="composite" presStyleCnt="0"/>
      <dgm:spPr/>
    </dgm:pt>
    <dgm:pt modelId="{238F01CB-479C-41E3-8900-7314A786B78A}" type="pres">
      <dgm:prSet presAssocID="{FF4209CF-897B-41C3-9C7B-36141C2F9FA7}" presName="ConnectorPoint" presStyleLbl="lnNode1" presStyleIdx="0" presStyleCnt="7"/>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AE6BDCE2-A162-4196-9BB7-9C1308772D59}" type="pres">
      <dgm:prSet presAssocID="{FF4209CF-897B-41C3-9C7B-36141C2F9FA7}" presName="DropPinPlaceHolder" presStyleCnt="0"/>
      <dgm:spPr/>
    </dgm:pt>
    <dgm:pt modelId="{167E3E17-B58C-41D1-8499-C06998BF2A76}" type="pres">
      <dgm:prSet presAssocID="{FF4209CF-897B-41C3-9C7B-36141C2F9FA7}" presName="DropPin" presStyleLbl="alignNode1" presStyleIdx="0" presStyleCnt="7"/>
      <dgm:spPr/>
    </dgm:pt>
    <dgm:pt modelId="{656C4663-7C4C-4A05-9B8E-FBE765EE6C51}" type="pres">
      <dgm:prSet presAssocID="{FF4209CF-897B-41C3-9C7B-36141C2F9FA7}" presName="Ellipse" presStyleLbl="fgAcc1" presStyleIdx="1" presStyleCnt="8"/>
      <dgm:spPr>
        <a:solidFill>
          <a:schemeClr val="lt1">
            <a:alpha val="90000"/>
            <a:hueOff val="0"/>
            <a:satOff val="0"/>
            <a:lumOff val="0"/>
            <a:alphaOff val="0"/>
          </a:schemeClr>
        </a:solidFill>
        <a:ln w="12700" cap="flat" cmpd="sng" algn="ctr">
          <a:noFill/>
          <a:prstDash val="solid"/>
          <a:miter lim="800000"/>
        </a:ln>
        <a:effectLst/>
      </dgm:spPr>
    </dgm:pt>
    <dgm:pt modelId="{A668A97B-124A-45A1-8381-E3227BD85FE8}" type="pres">
      <dgm:prSet presAssocID="{FF4209CF-897B-41C3-9C7B-36141C2F9FA7}" presName="L2TextContainer" presStyleLbl="revTx" presStyleIdx="0" presStyleCnt="14">
        <dgm:presLayoutVars>
          <dgm:bulletEnabled val="1"/>
        </dgm:presLayoutVars>
      </dgm:prSet>
      <dgm:spPr/>
    </dgm:pt>
    <dgm:pt modelId="{8ACCE123-C989-46C1-B7FD-FA50ABEC947C}" type="pres">
      <dgm:prSet presAssocID="{FF4209CF-897B-41C3-9C7B-36141C2F9FA7}" presName="L1TextContainer" presStyleLbl="revTx" presStyleIdx="1" presStyleCnt="14">
        <dgm:presLayoutVars>
          <dgm:chMax val="1"/>
          <dgm:chPref val="1"/>
          <dgm:bulletEnabled val="1"/>
        </dgm:presLayoutVars>
      </dgm:prSet>
      <dgm:spPr/>
    </dgm:pt>
    <dgm:pt modelId="{6B04496D-97D5-4C4A-A362-7B46786429CD}" type="pres">
      <dgm:prSet presAssocID="{FF4209CF-897B-41C3-9C7B-36141C2F9FA7}" presName="ConnectLine" presStyleLbl="sibTrans1D1" presStyleIdx="0" presStyleCnt="7"/>
      <dgm:spPr>
        <a:noFill/>
        <a:ln w="12700" cap="flat" cmpd="sng" algn="ctr">
          <a:solidFill>
            <a:schemeClr val="accent5">
              <a:hueOff val="0"/>
              <a:satOff val="0"/>
              <a:lumOff val="0"/>
              <a:alphaOff val="0"/>
            </a:schemeClr>
          </a:solidFill>
          <a:prstDash val="dash"/>
          <a:miter lim="800000"/>
        </a:ln>
        <a:effectLst/>
      </dgm:spPr>
    </dgm:pt>
    <dgm:pt modelId="{DC265F4C-AB2A-4F80-98A7-82FC502E49D2}" type="pres">
      <dgm:prSet presAssocID="{FF4209CF-897B-41C3-9C7B-36141C2F9FA7}" presName="EmptyPlaceHolder" presStyleCnt="0"/>
      <dgm:spPr/>
    </dgm:pt>
    <dgm:pt modelId="{754E7C17-53C2-4829-8008-302721475D49}" type="pres">
      <dgm:prSet presAssocID="{A12BB6C7-6B24-460B-9D2A-B32840F59D97}" presName="spaceBetweenRectangles" presStyleCnt="0"/>
      <dgm:spPr/>
    </dgm:pt>
    <dgm:pt modelId="{D0F1C883-D090-4B68-9E55-4455ACC389A3}" type="pres">
      <dgm:prSet presAssocID="{30F50C3E-E689-4749-B2DE-A380B36249A8}" presName="composite" presStyleCnt="0"/>
      <dgm:spPr/>
    </dgm:pt>
    <dgm:pt modelId="{2B2928D1-331D-4A9F-A1F9-2C95098F0786}" type="pres">
      <dgm:prSet presAssocID="{30F50C3E-E689-4749-B2DE-A380B36249A8}" presName="ConnectorPoint" presStyleLbl="lnNode1" presStyleIdx="1" presStyleCnt="7"/>
      <dgm:spPr>
        <a:solidFill>
          <a:schemeClr val="accent5">
            <a:hueOff val="1001784"/>
            <a:satOff val="-4397"/>
            <a:lumOff val="1307"/>
            <a:alphaOff val="0"/>
          </a:schemeClr>
        </a:solidFill>
        <a:ln w="6350" cap="flat" cmpd="sng" algn="ctr">
          <a:solidFill>
            <a:schemeClr val="lt1">
              <a:hueOff val="0"/>
              <a:satOff val="0"/>
              <a:lumOff val="0"/>
              <a:alphaOff val="0"/>
            </a:schemeClr>
          </a:solidFill>
          <a:prstDash val="solid"/>
          <a:miter lim="800000"/>
        </a:ln>
        <a:effectLst/>
      </dgm:spPr>
    </dgm:pt>
    <dgm:pt modelId="{DB44936C-DFAC-455D-B978-61D277C6C060}" type="pres">
      <dgm:prSet presAssocID="{30F50C3E-E689-4749-B2DE-A380B36249A8}" presName="DropPinPlaceHolder" presStyleCnt="0"/>
      <dgm:spPr/>
    </dgm:pt>
    <dgm:pt modelId="{5B4579F9-026B-48AE-A6CF-911AC4DA134A}" type="pres">
      <dgm:prSet presAssocID="{30F50C3E-E689-4749-B2DE-A380B36249A8}" presName="DropPin" presStyleLbl="alignNode1" presStyleIdx="1" presStyleCnt="7"/>
      <dgm:spPr/>
    </dgm:pt>
    <dgm:pt modelId="{24F66197-6C48-45AF-BAAB-2D8BE1C9A9BC}" type="pres">
      <dgm:prSet presAssocID="{30F50C3E-E689-4749-B2DE-A380B36249A8}" presName="Ellipse" presStyleLbl="fgAcc1" presStyleIdx="2" presStyleCnt="8"/>
      <dgm:spPr>
        <a:solidFill>
          <a:schemeClr val="lt1">
            <a:alpha val="90000"/>
            <a:hueOff val="0"/>
            <a:satOff val="0"/>
            <a:lumOff val="0"/>
            <a:alphaOff val="0"/>
          </a:schemeClr>
        </a:solidFill>
        <a:ln w="12700" cap="flat" cmpd="sng" algn="ctr">
          <a:noFill/>
          <a:prstDash val="solid"/>
          <a:miter lim="800000"/>
        </a:ln>
        <a:effectLst/>
      </dgm:spPr>
    </dgm:pt>
    <dgm:pt modelId="{7BAC1B5F-7FCA-4765-AF5D-DD5BC6F6B2AA}" type="pres">
      <dgm:prSet presAssocID="{30F50C3E-E689-4749-B2DE-A380B36249A8}" presName="L2TextContainer" presStyleLbl="revTx" presStyleIdx="2" presStyleCnt="14">
        <dgm:presLayoutVars>
          <dgm:bulletEnabled val="1"/>
        </dgm:presLayoutVars>
      </dgm:prSet>
      <dgm:spPr/>
    </dgm:pt>
    <dgm:pt modelId="{70F61D89-6BB6-4218-9167-C918FE0DE744}" type="pres">
      <dgm:prSet presAssocID="{30F50C3E-E689-4749-B2DE-A380B36249A8}" presName="L1TextContainer" presStyleLbl="revTx" presStyleIdx="3" presStyleCnt="14">
        <dgm:presLayoutVars>
          <dgm:chMax val="1"/>
          <dgm:chPref val="1"/>
          <dgm:bulletEnabled val="1"/>
        </dgm:presLayoutVars>
      </dgm:prSet>
      <dgm:spPr/>
    </dgm:pt>
    <dgm:pt modelId="{AD7225F6-4D24-4251-9B85-9788DA7BA9E8}" type="pres">
      <dgm:prSet presAssocID="{30F50C3E-E689-4749-B2DE-A380B36249A8}" presName="ConnectLine" presStyleLbl="sibTrans1D1" presStyleIdx="1" presStyleCnt="7"/>
      <dgm:spPr>
        <a:noFill/>
        <a:ln w="12700" cap="flat" cmpd="sng" algn="ctr">
          <a:solidFill>
            <a:schemeClr val="accent5">
              <a:hueOff val="1001784"/>
              <a:satOff val="-4397"/>
              <a:lumOff val="1307"/>
              <a:alphaOff val="0"/>
            </a:schemeClr>
          </a:solidFill>
          <a:prstDash val="dash"/>
          <a:miter lim="800000"/>
        </a:ln>
        <a:effectLst/>
      </dgm:spPr>
    </dgm:pt>
    <dgm:pt modelId="{6E112FE5-DCFD-429F-9844-F15CBD865E08}" type="pres">
      <dgm:prSet presAssocID="{30F50C3E-E689-4749-B2DE-A380B36249A8}" presName="EmptyPlaceHolder" presStyleCnt="0"/>
      <dgm:spPr/>
    </dgm:pt>
    <dgm:pt modelId="{5DA9DD93-A953-4CB9-B9A4-BF931E9C12E6}" type="pres">
      <dgm:prSet presAssocID="{73E9C396-E906-41ED-A398-EE101353F0BC}" presName="spaceBetweenRectangles" presStyleCnt="0"/>
      <dgm:spPr/>
    </dgm:pt>
    <dgm:pt modelId="{D8EB1EAC-BC62-4758-84E0-E82104E83F70}" type="pres">
      <dgm:prSet presAssocID="{6E58BA53-F355-4967-9B63-A00F41C48057}" presName="composite" presStyleCnt="0"/>
      <dgm:spPr/>
    </dgm:pt>
    <dgm:pt modelId="{66F58FA4-B1A2-4296-A653-65832C552FA6}" type="pres">
      <dgm:prSet presAssocID="{6E58BA53-F355-4967-9B63-A00F41C48057}" presName="ConnectorPoint" presStyleLbl="lnNode1" presStyleIdx="2" presStyleCnt="7"/>
      <dgm:spPr>
        <a:solidFill>
          <a:schemeClr val="accent5">
            <a:hueOff val="2003568"/>
            <a:satOff val="-8793"/>
            <a:lumOff val="2614"/>
            <a:alphaOff val="0"/>
          </a:schemeClr>
        </a:solidFill>
        <a:ln w="6350" cap="flat" cmpd="sng" algn="ctr">
          <a:solidFill>
            <a:schemeClr val="lt1">
              <a:hueOff val="0"/>
              <a:satOff val="0"/>
              <a:lumOff val="0"/>
              <a:alphaOff val="0"/>
            </a:schemeClr>
          </a:solidFill>
          <a:prstDash val="solid"/>
          <a:miter lim="800000"/>
        </a:ln>
        <a:effectLst/>
      </dgm:spPr>
    </dgm:pt>
    <dgm:pt modelId="{AC39DCDB-B9E6-4AD7-B175-07B1191197DE}" type="pres">
      <dgm:prSet presAssocID="{6E58BA53-F355-4967-9B63-A00F41C48057}" presName="DropPinPlaceHolder" presStyleCnt="0"/>
      <dgm:spPr/>
    </dgm:pt>
    <dgm:pt modelId="{4DE32D6A-4F15-4BD8-8A04-E92DEB66879A}" type="pres">
      <dgm:prSet presAssocID="{6E58BA53-F355-4967-9B63-A00F41C48057}" presName="DropPin" presStyleLbl="alignNode1" presStyleIdx="2" presStyleCnt="7"/>
      <dgm:spPr>
        <a:solidFill>
          <a:srgbClr val="9B69BC"/>
        </a:solidFill>
        <a:ln>
          <a:solidFill>
            <a:srgbClr val="864DAD"/>
          </a:solidFill>
        </a:ln>
      </dgm:spPr>
    </dgm:pt>
    <dgm:pt modelId="{EF143EFB-B190-4E5C-A5AE-C4FBCD50B752}" type="pres">
      <dgm:prSet presAssocID="{6E58BA53-F355-4967-9B63-A00F41C48057}" presName="Ellipse" presStyleLbl="fgAcc1" presStyleIdx="3" presStyleCnt="8"/>
      <dgm:spPr>
        <a:solidFill>
          <a:schemeClr val="lt1">
            <a:alpha val="90000"/>
            <a:hueOff val="0"/>
            <a:satOff val="0"/>
            <a:lumOff val="0"/>
            <a:alphaOff val="0"/>
          </a:schemeClr>
        </a:solidFill>
        <a:ln w="12700" cap="flat" cmpd="sng" algn="ctr">
          <a:noFill/>
          <a:prstDash val="solid"/>
          <a:miter lim="800000"/>
        </a:ln>
        <a:effectLst/>
      </dgm:spPr>
    </dgm:pt>
    <dgm:pt modelId="{9FAD0447-C579-42AF-9CEF-D4C617799519}" type="pres">
      <dgm:prSet presAssocID="{6E58BA53-F355-4967-9B63-A00F41C48057}" presName="L2TextContainer" presStyleLbl="revTx" presStyleIdx="4" presStyleCnt="14">
        <dgm:presLayoutVars>
          <dgm:bulletEnabled val="1"/>
        </dgm:presLayoutVars>
      </dgm:prSet>
      <dgm:spPr/>
    </dgm:pt>
    <dgm:pt modelId="{AB197FB0-0F12-4A59-9F3F-1C31859ED54E}" type="pres">
      <dgm:prSet presAssocID="{6E58BA53-F355-4967-9B63-A00F41C48057}" presName="L1TextContainer" presStyleLbl="revTx" presStyleIdx="5" presStyleCnt="14">
        <dgm:presLayoutVars>
          <dgm:chMax val="1"/>
          <dgm:chPref val="1"/>
          <dgm:bulletEnabled val="1"/>
        </dgm:presLayoutVars>
      </dgm:prSet>
      <dgm:spPr/>
    </dgm:pt>
    <dgm:pt modelId="{838DE1A9-11F3-4AAE-80B5-CEC31C2EBA92}" type="pres">
      <dgm:prSet presAssocID="{6E58BA53-F355-4967-9B63-A00F41C48057}" presName="ConnectLine" presStyleLbl="sibTrans1D1" presStyleIdx="2" presStyleCnt="7"/>
      <dgm:spPr>
        <a:noFill/>
        <a:ln w="12700" cap="flat" cmpd="sng" algn="ctr">
          <a:solidFill>
            <a:schemeClr val="accent5">
              <a:hueOff val="2003568"/>
              <a:satOff val="-8793"/>
              <a:lumOff val="2614"/>
              <a:alphaOff val="0"/>
            </a:schemeClr>
          </a:solidFill>
          <a:prstDash val="dash"/>
          <a:miter lim="800000"/>
        </a:ln>
        <a:effectLst/>
      </dgm:spPr>
    </dgm:pt>
    <dgm:pt modelId="{33AB1B38-8BC6-42F7-A510-636B61ED7820}" type="pres">
      <dgm:prSet presAssocID="{6E58BA53-F355-4967-9B63-A00F41C48057}" presName="EmptyPlaceHolder" presStyleCnt="0"/>
      <dgm:spPr/>
    </dgm:pt>
    <dgm:pt modelId="{62792BF9-29FD-4D4A-8A65-8D65D1F97700}" type="pres">
      <dgm:prSet presAssocID="{99B84BCA-0ED4-4115-8CDC-E7F06D48D951}" presName="spaceBetweenRectangles" presStyleCnt="0"/>
      <dgm:spPr/>
    </dgm:pt>
    <dgm:pt modelId="{F82BC95B-14E4-4AFE-AD17-1415B67F5EB0}" type="pres">
      <dgm:prSet presAssocID="{72A1968C-76A3-4D00-9A42-590C912CFB47}" presName="composite" presStyleCnt="0"/>
      <dgm:spPr/>
    </dgm:pt>
    <dgm:pt modelId="{4882ED51-DF7B-418B-AED9-24BC8B93AFC5}" type="pres">
      <dgm:prSet presAssocID="{72A1968C-76A3-4D00-9A42-590C912CFB47}" presName="ConnectorPoint" presStyleLbl="lnNode1" presStyleIdx="3" presStyleCnt="7"/>
      <dgm:spPr>
        <a:solidFill>
          <a:schemeClr val="accent5">
            <a:hueOff val="3005351"/>
            <a:satOff val="-13190"/>
            <a:lumOff val="3921"/>
            <a:alphaOff val="0"/>
          </a:schemeClr>
        </a:solidFill>
        <a:ln w="6350" cap="flat" cmpd="sng" algn="ctr">
          <a:solidFill>
            <a:schemeClr val="lt1">
              <a:hueOff val="0"/>
              <a:satOff val="0"/>
              <a:lumOff val="0"/>
              <a:alphaOff val="0"/>
            </a:schemeClr>
          </a:solidFill>
          <a:prstDash val="solid"/>
          <a:miter lim="800000"/>
        </a:ln>
        <a:effectLst/>
      </dgm:spPr>
    </dgm:pt>
    <dgm:pt modelId="{6330EC7A-332D-40DD-8E48-E0E442C37C4D}" type="pres">
      <dgm:prSet presAssocID="{72A1968C-76A3-4D00-9A42-590C912CFB47}" presName="DropPinPlaceHolder" presStyleCnt="0"/>
      <dgm:spPr/>
    </dgm:pt>
    <dgm:pt modelId="{CF7B6860-6C29-4C93-8B53-A1443FBFD924}" type="pres">
      <dgm:prSet presAssocID="{72A1968C-76A3-4D00-9A42-590C912CFB47}" presName="DropPin" presStyleLbl="alignNode1" presStyleIdx="3" presStyleCnt="7" custLinFactNeighborX="-9431" custLinFactNeighborY="1339"/>
      <dgm:spPr/>
    </dgm:pt>
    <dgm:pt modelId="{C4BB4EC8-1530-4A54-A2A3-DD9B2823FACC}" type="pres">
      <dgm:prSet presAssocID="{72A1968C-76A3-4D00-9A42-590C912CFB47}" presName="Ellipse" presStyleLbl="fgAcc1" presStyleIdx="4" presStyleCnt="8"/>
      <dgm:spPr>
        <a:solidFill>
          <a:schemeClr val="lt1">
            <a:alpha val="90000"/>
            <a:hueOff val="0"/>
            <a:satOff val="0"/>
            <a:lumOff val="0"/>
            <a:alphaOff val="0"/>
          </a:schemeClr>
        </a:solidFill>
        <a:ln w="12700" cap="flat" cmpd="sng" algn="ctr">
          <a:noFill/>
          <a:prstDash val="solid"/>
          <a:miter lim="800000"/>
        </a:ln>
        <a:effectLst/>
      </dgm:spPr>
    </dgm:pt>
    <dgm:pt modelId="{154B02D3-1CDF-4469-B4C7-38635369252C}" type="pres">
      <dgm:prSet presAssocID="{72A1968C-76A3-4D00-9A42-590C912CFB47}" presName="L2TextContainer" presStyleLbl="revTx" presStyleIdx="6" presStyleCnt="14">
        <dgm:presLayoutVars>
          <dgm:bulletEnabled val="1"/>
        </dgm:presLayoutVars>
      </dgm:prSet>
      <dgm:spPr/>
    </dgm:pt>
    <dgm:pt modelId="{68394D26-8440-41C4-AC42-3F023E27A06C}" type="pres">
      <dgm:prSet presAssocID="{72A1968C-76A3-4D00-9A42-590C912CFB47}" presName="L1TextContainer" presStyleLbl="revTx" presStyleIdx="7" presStyleCnt="14" custLinFactNeighborX="-1761" custLinFactNeighborY="1339">
        <dgm:presLayoutVars>
          <dgm:chMax val="1"/>
          <dgm:chPref val="1"/>
          <dgm:bulletEnabled val="1"/>
        </dgm:presLayoutVars>
      </dgm:prSet>
      <dgm:spPr/>
    </dgm:pt>
    <dgm:pt modelId="{31D18754-3FB0-480E-B467-70CFFAB18868}" type="pres">
      <dgm:prSet presAssocID="{72A1968C-76A3-4D00-9A42-590C912CFB47}" presName="ConnectLine" presStyleLbl="sibTrans1D1" presStyleIdx="3" presStyleCnt="7" custLinFactX="-58000" custLinFactNeighborX="-100000"/>
      <dgm:spPr>
        <a:noFill/>
        <a:ln w="12700" cap="flat" cmpd="sng" algn="ctr">
          <a:solidFill>
            <a:schemeClr val="accent5">
              <a:hueOff val="3005351"/>
              <a:satOff val="-13190"/>
              <a:lumOff val="3921"/>
              <a:alphaOff val="0"/>
            </a:schemeClr>
          </a:solidFill>
          <a:prstDash val="dash"/>
          <a:miter lim="800000"/>
        </a:ln>
        <a:effectLst/>
      </dgm:spPr>
    </dgm:pt>
    <dgm:pt modelId="{0B25005D-1EC1-4EFB-B23D-F5B77D9B663F}" type="pres">
      <dgm:prSet presAssocID="{72A1968C-76A3-4D00-9A42-590C912CFB47}" presName="EmptyPlaceHolder" presStyleCnt="0"/>
      <dgm:spPr/>
    </dgm:pt>
    <dgm:pt modelId="{026845EA-1148-4825-8A55-80324AC0D262}" type="pres">
      <dgm:prSet presAssocID="{EF672C74-B96C-4FED-B1A7-C0958A1B07F7}" presName="spaceBetweenRectangles" presStyleCnt="0"/>
      <dgm:spPr/>
    </dgm:pt>
    <dgm:pt modelId="{4CBDA321-891C-46CD-9AA1-B2FBD145BFAF}" type="pres">
      <dgm:prSet presAssocID="{6E3D9C8D-B89D-40B2-9D51-EE76FF68D5EF}" presName="composite" presStyleCnt="0"/>
      <dgm:spPr/>
    </dgm:pt>
    <dgm:pt modelId="{C22833B4-9465-41AF-82D4-44B62729B815}" type="pres">
      <dgm:prSet presAssocID="{6E3D9C8D-B89D-40B2-9D51-EE76FF68D5EF}" presName="ConnectorPoint" presStyleLbl="lnNode1" presStyleIdx="4" presStyleCnt="7"/>
      <dgm:spPr>
        <a:solidFill>
          <a:schemeClr val="accent5">
            <a:hueOff val="4007135"/>
            <a:satOff val="-17587"/>
            <a:lumOff val="5229"/>
            <a:alphaOff val="0"/>
          </a:schemeClr>
        </a:solidFill>
        <a:ln w="6350" cap="flat" cmpd="sng" algn="ctr">
          <a:solidFill>
            <a:schemeClr val="lt1">
              <a:hueOff val="0"/>
              <a:satOff val="0"/>
              <a:lumOff val="0"/>
              <a:alphaOff val="0"/>
            </a:schemeClr>
          </a:solidFill>
          <a:prstDash val="solid"/>
          <a:miter lim="800000"/>
        </a:ln>
        <a:effectLst/>
      </dgm:spPr>
    </dgm:pt>
    <dgm:pt modelId="{69B587A6-E0D0-413B-918D-383E182DD505}" type="pres">
      <dgm:prSet presAssocID="{6E3D9C8D-B89D-40B2-9D51-EE76FF68D5EF}" presName="DropPinPlaceHolder" presStyleCnt="0"/>
      <dgm:spPr/>
    </dgm:pt>
    <dgm:pt modelId="{9A98CBEA-4C17-4A96-9670-E14F274BC309}" type="pres">
      <dgm:prSet presAssocID="{6E3D9C8D-B89D-40B2-9D51-EE76FF68D5EF}" presName="DropPin" presStyleLbl="alignNode1" presStyleIdx="4" presStyleCnt="7"/>
      <dgm:spPr/>
    </dgm:pt>
    <dgm:pt modelId="{8CAF6538-A283-4F1B-8A46-58D31863A555}" type="pres">
      <dgm:prSet presAssocID="{6E3D9C8D-B89D-40B2-9D51-EE76FF68D5EF}" presName="Ellipse" presStyleLbl="fgAcc1" presStyleIdx="5" presStyleCnt="8"/>
      <dgm:spPr>
        <a:solidFill>
          <a:schemeClr val="lt1">
            <a:alpha val="90000"/>
            <a:hueOff val="0"/>
            <a:satOff val="0"/>
            <a:lumOff val="0"/>
            <a:alphaOff val="0"/>
          </a:schemeClr>
        </a:solidFill>
        <a:ln w="12700" cap="flat" cmpd="sng" algn="ctr">
          <a:noFill/>
          <a:prstDash val="solid"/>
          <a:miter lim="800000"/>
        </a:ln>
        <a:effectLst/>
      </dgm:spPr>
    </dgm:pt>
    <dgm:pt modelId="{F899B51D-C1EA-4D3E-B50E-BDC51632BBFA}" type="pres">
      <dgm:prSet presAssocID="{6E3D9C8D-B89D-40B2-9D51-EE76FF68D5EF}" presName="L2TextContainer" presStyleLbl="revTx" presStyleIdx="8" presStyleCnt="14">
        <dgm:presLayoutVars>
          <dgm:bulletEnabled val="1"/>
        </dgm:presLayoutVars>
      </dgm:prSet>
      <dgm:spPr/>
    </dgm:pt>
    <dgm:pt modelId="{3CECF23A-E6F6-46C6-907D-BB154266792C}" type="pres">
      <dgm:prSet presAssocID="{6E3D9C8D-B89D-40B2-9D51-EE76FF68D5EF}" presName="L1TextContainer" presStyleLbl="revTx" presStyleIdx="9" presStyleCnt="14">
        <dgm:presLayoutVars>
          <dgm:chMax val="1"/>
          <dgm:chPref val="1"/>
          <dgm:bulletEnabled val="1"/>
        </dgm:presLayoutVars>
      </dgm:prSet>
      <dgm:spPr/>
    </dgm:pt>
    <dgm:pt modelId="{4B37F2D2-9961-40C5-BAC9-D2269F0B19F6}" type="pres">
      <dgm:prSet presAssocID="{6E3D9C8D-B89D-40B2-9D51-EE76FF68D5EF}" presName="ConnectLine" presStyleLbl="sibTrans1D1" presStyleIdx="4" presStyleCnt="7"/>
      <dgm:spPr>
        <a:noFill/>
        <a:ln w="12700" cap="flat" cmpd="sng" algn="ctr">
          <a:solidFill>
            <a:schemeClr val="accent5">
              <a:hueOff val="4007135"/>
              <a:satOff val="-17587"/>
              <a:lumOff val="5229"/>
              <a:alphaOff val="0"/>
            </a:schemeClr>
          </a:solidFill>
          <a:prstDash val="dash"/>
          <a:miter lim="800000"/>
        </a:ln>
        <a:effectLst/>
      </dgm:spPr>
    </dgm:pt>
    <dgm:pt modelId="{228BB714-703E-4D7C-B9A9-0A25B8731791}" type="pres">
      <dgm:prSet presAssocID="{6E3D9C8D-B89D-40B2-9D51-EE76FF68D5EF}" presName="EmptyPlaceHolder" presStyleCnt="0"/>
      <dgm:spPr/>
    </dgm:pt>
    <dgm:pt modelId="{0DE9D098-EABA-4129-B6ED-CF18B57CCAA1}" type="pres">
      <dgm:prSet presAssocID="{07B5105F-9A04-4A1C-8D22-027DFEBC5D20}" presName="spaceBetweenRectangles" presStyleCnt="0"/>
      <dgm:spPr/>
    </dgm:pt>
    <dgm:pt modelId="{77CCF7C9-8154-44D5-B23C-DB9B0FD7DCA5}" type="pres">
      <dgm:prSet presAssocID="{004FD863-8742-4B7A-890B-410BB99E8CE2}" presName="composite" presStyleCnt="0"/>
      <dgm:spPr/>
    </dgm:pt>
    <dgm:pt modelId="{92095B8D-3D85-4FD4-9F2B-78BAF6768072}" type="pres">
      <dgm:prSet presAssocID="{004FD863-8742-4B7A-890B-410BB99E8CE2}" presName="ConnectorPoint" presStyleLbl="lnNode1" presStyleIdx="5" presStyleCnt="7"/>
      <dgm:spPr>
        <a:solidFill>
          <a:schemeClr val="accent5">
            <a:hueOff val="5008919"/>
            <a:satOff val="-21983"/>
            <a:lumOff val="6536"/>
            <a:alphaOff val="0"/>
          </a:schemeClr>
        </a:solidFill>
        <a:ln w="6350" cap="flat" cmpd="sng" algn="ctr">
          <a:solidFill>
            <a:schemeClr val="lt1">
              <a:hueOff val="0"/>
              <a:satOff val="0"/>
              <a:lumOff val="0"/>
              <a:alphaOff val="0"/>
            </a:schemeClr>
          </a:solidFill>
          <a:prstDash val="solid"/>
          <a:miter lim="800000"/>
        </a:ln>
        <a:effectLst/>
      </dgm:spPr>
    </dgm:pt>
    <dgm:pt modelId="{B43E8A74-4268-4ACF-BECA-CAF50CCFB602}" type="pres">
      <dgm:prSet presAssocID="{004FD863-8742-4B7A-890B-410BB99E8CE2}" presName="DropPinPlaceHolder" presStyleCnt="0"/>
      <dgm:spPr/>
    </dgm:pt>
    <dgm:pt modelId="{07518C91-B2D0-4903-A372-7F6DED0409BC}" type="pres">
      <dgm:prSet presAssocID="{004FD863-8742-4B7A-890B-410BB99E8CE2}" presName="DropPin" presStyleLbl="alignNode1" presStyleIdx="5" presStyleCnt="7"/>
      <dgm:spPr>
        <a:solidFill>
          <a:schemeClr val="tx2">
            <a:lumMod val="60000"/>
            <a:lumOff val="40000"/>
          </a:schemeClr>
        </a:solidFill>
        <a:ln>
          <a:solidFill>
            <a:schemeClr val="tx2">
              <a:lumMod val="60000"/>
              <a:lumOff val="40000"/>
            </a:schemeClr>
          </a:solidFill>
        </a:ln>
      </dgm:spPr>
    </dgm:pt>
    <dgm:pt modelId="{2737BDA6-CDB5-4F9A-A91D-CDEA90DBE6A4}" type="pres">
      <dgm:prSet presAssocID="{004FD863-8742-4B7A-890B-410BB99E8CE2}" presName="Ellipse" presStyleLbl="fgAcc1" presStyleIdx="6" presStyleCnt="8"/>
      <dgm:spPr>
        <a:solidFill>
          <a:schemeClr val="lt1">
            <a:alpha val="90000"/>
            <a:hueOff val="0"/>
            <a:satOff val="0"/>
            <a:lumOff val="0"/>
            <a:alphaOff val="0"/>
          </a:schemeClr>
        </a:solidFill>
        <a:ln w="12700" cap="flat" cmpd="sng" algn="ctr">
          <a:noFill/>
          <a:prstDash val="solid"/>
          <a:miter lim="800000"/>
        </a:ln>
        <a:effectLst/>
      </dgm:spPr>
    </dgm:pt>
    <dgm:pt modelId="{A699EEB1-3540-4867-99BC-B957BFEEBA38}" type="pres">
      <dgm:prSet presAssocID="{004FD863-8742-4B7A-890B-410BB99E8CE2}" presName="L2TextContainer" presStyleLbl="revTx" presStyleIdx="10" presStyleCnt="14">
        <dgm:presLayoutVars>
          <dgm:bulletEnabled val="1"/>
        </dgm:presLayoutVars>
      </dgm:prSet>
      <dgm:spPr/>
    </dgm:pt>
    <dgm:pt modelId="{EA538D56-5C65-43EA-81D0-CD1E5CBC9F59}" type="pres">
      <dgm:prSet presAssocID="{004FD863-8742-4B7A-890B-410BB99E8CE2}" presName="L1TextContainer" presStyleLbl="revTx" presStyleIdx="11" presStyleCnt="14">
        <dgm:presLayoutVars>
          <dgm:chMax val="1"/>
          <dgm:chPref val="1"/>
          <dgm:bulletEnabled val="1"/>
        </dgm:presLayoutVars>
      </dgm:prSet>
      <dgm:spPr/>
    </dgm:pt>
    <dgm:pt modelId="{ECA352F1-FDE4-445A-939C-CF4C3A4444A0}" type="pres">
      <dgm:prSet presAssocID="{004FD863-8742-4B7A-890B-410BB99E8CE2}" presName="ConnectLine" presStyleLbl="sibTrans1D1" presStyleIdx="5" presStyleCnt="7"/>
      <dgm:spPr>
        <a:noFill/>
        <a:ln w="12700" cap="flat" cmpd="sng" algn="ctr">
          <a:solidFill>
            <a:schemeClr val="accent5">
              <a:hueOff val="5008919"/>
              <a:satOff val="-21983"/>
              <a:lumOff val="6536"/>
              <a:alphaOff val="0"/>
            </a:schemeClr>
          </a:solidFill>
          <a:prstDash val="dash"/>
          <a:miter lim="800000"/>
        </a:ln>
        <a:effectLst/>
      </dgm:spPr>
    </dgm:pt>
    <dgm:pt modelId="{24E1B9BB-F421-479A-91FF-8F38B437BE14}" type="pres">
      <dgm:prSet presAssocID="{004FD863-8742-4B7A-890B-410BB99E8CE2}" presName="EmptyPlaceHolder" presStyleCnt="0"/>
      <dgm:spPr/>
    </dgm:pt>
    <dgm:pt modelId="{533B7DB3-9B62-4EC9-9116-35F5C6964E06}" type="pres">
      <dgm:prSet presAssocID="{B922D27B-6E97-46EB-91E5-95FC8F215DC2}" presName="spaceBetweenRectangles" presStyleCnt="0"/>
      <dgm:spPr/>
    </dgm:pt>
    <dgm:pt modelId="{EE5E0515-15F7-43D7-93FD-0AF89C971BD9}" type="pres">
      <dgm:prSet presAssocID="{8B88D7A2-C2DF-4500-9143-4D039D03ACD8}" presName="composite" presStyleCnt="0"/>
      <dgm:spPr/>
    </dgm:pt>
    <dgm:pt modelId="{05EB9770-2809-4C3B-9E53-5C53C82F25D8}" type="pres">
      <dgm:prSet presAssocID="{8B88D7A2-C2DF-4500-9143-4D039D03ACD8}" presName="ConnectorPoint" presStyleLbl="lnNode1" presStyleIdx="6" presStyleCnt="7"/>
      <dgm:spPr>
        <a:solidFill>
          <a:schemeClr val="accent5">
            <a:hueOff val="6010703"/>
            <a:satOff val="-26380"/>
            <a:lumOff val="7843"/>
            <a:alphaOff val="0"/>
          </a:schemeClr>
        </a:solidFill>
        <a:ln w="6350" cap="flat" cmpd="sng" algn="ctr">
          <a:solidFill>
            <a:schemeClr val="lt1">
              <a:hueOff val="0"/>
              <a:satOff val="0"/>
              <a:lumOff val="0"/>
              <a:alphaOff val="0"/>
            </a:schemeClr>
          </a:solidFill>
          <a:prstDash val="solid"/>
          <a:miter lim="800000"/>
        </a:ln>
        <a:effectLst/>
      </dgm:spPr>
    </dgm:pt>
    <dgm:pt modelId="{A8B1F634-B2B0-4AFA-9188-ED9AD5A26CEB}" type="pres">
      <dgm:prSet presAssocID="{8B88D7A2-C2DF-4500-9143-4D039D03ACD8}" presName="DropPinPlaceHolder" presStyleCnt="0"/>
      <dgm:spPr/>
    </dgm:pt>
    <dgm:pt modelId="{B5AC1D3A-1AFE-48F0-9740-7F7DEAE125D6}" type="pres">
      <dgm:prSet presAssocID="{8B88D7A2-C2DF-4500-9143-4D039D03ACD8}" presName="DropPin" presStyleLbl="alignNode1" presStyleIdx="6" presStyleCnt="7"/>
      <dgm:spPr>
        <a:solidFill>
          <a:schemeClr val="accent3"/>
        </a:solidFill>
        <a:ln>
          <a:solidFill>
            <a:schemeClr val="accent3">
              <a:lumMod val="75000"/>
            </a:schemeClr>
          </a:solidFill>
        </a:ln>
      </dgm:spPr>
    </dgm:pt>
    <dgm:pt modelId="{A8B7CFA5-DD90-474A-A36B-395831F4D63F}" type="pres">
      <dgm:prSet presAssocID="{8B88D7A2-C2DF-4500-9143-4D039D03ACD8}" presName="Ellipse" presStyleLbl="fgAcc1" presStyleIdx="7" presStyleCnt="8"/>
      <dgm:spPr>
        <a:solidFill>
          <a:schemeClr val="lt1">
            <a:alpha val="90000"/>
            <a:hueOff val="0"/>
            <a:satOff val="0"/>
            <a:lumOff val="0"/>
            <a:alphaOff val="0"/>
          </a:schemeClr>
        </a:solidFill>
        <a:ln w="12700" cap="flat" cmpd="sng" algn="ctr">
          <a:noFill/>
          <a:prstDash val="solid"/>
          <a:miter lim="800000"/>
        </a:ln>
        <a:effectLst/>
      </dgm:spPr>
    </dgm:pt>
    <dgm:pt modelId="{27C5D1BF-8375-4F2F-8F69-62C5DD498D86}" type="pres">
      <dgm:prSet presAssocID="{8B88D7A2-C2DF-4500-9143-4D039D03ACD8}" presName="L2TextContainer" presStyleLbl="revTx" presStyleIdx="12" presStyleCnt="14">
        <dgm:presLayoutVars>
          <dgm:bulletEnabled val="1"/>
        </dgm:presLayoutVars>
      </dgm:prSet>
      <dgm:spPr/>
    </dgm:pt>
    <dgm:pt modelId="{733C4DBA-1274-416A-BCC8-352957253BAF}" type="pres">
      <dgm:prSet presAssocID="{8B88D7A2-C2DF-4500-9143-4D039D03ACD8}" presName="L1TextContainer" presStyleLbl="revTx" presStyleIdx="13" presStyleCnt="14">
        <dgm:presLayoutVars>
          <dgm:chMax val="1"/>
          <dgm:chPref val="1"/>
          <dgm:bulletEnabled val="1"/>
        </dgm:presLayoutVars>
      </dgm:prSet>
      <dgm:spPr/>
    </dgm:pt>
    <dgm:pt modelId="{9DF81F3D-7400-484B-BB6C-DB4BE4FA9774}" type="pres">
      <dgm:prSet presAssocID="{8B88D7A2-C2DF-4500-9143-4D039D03ACD8}" presName="ConnectLine" presStyleLbl="sibTrans1D1" presStyleIdx="6" presStyleCnt="7"/>
      <dgm:spPr>
        <a:noFill/>
        <a:ln w="12700" cap="flat" cmpd="sng" algn="ctr">
          <a:solidFill>
            <a:schemeClr val="accent5">
              <a:hueOff val="6010703"/>
              <a:satOff val="-26380"/>
              <a:lumOff val="7843"/>
              <a:alphaOff val="0"/>
            </a:schemeClr>
          </a:solidFill>
          <a:prstDash val="dash"/>
          <a:miter lim="800000"/>
        </a:ln>
        <a:effectLst/>
      </dgm:spPr>
    </dgm:pt>
    <dgm:pt modelId="{D5B6C68E-E469-4661-AD1A-9C848B07625A}" type="pres">
      <dgm:prSet presAssocID="{8B88D7A2-C2DF-4500-9143-4D039D03ACD8}" presName="EmptyPlaceHolder" presStyleCnt="0"/>
      <dgm:spPr/>
    </dgm:pt>
  </dgm:ptLst>
  <dgm:cxnLst>
    <dgm:cxn modelId="{980AC300-D7AF-4E11-A14D-1917E88142A5}" srcId="{0D02CEED-0108-44FE-A671-AF753BDBF99E}" destId="{004FD863-8742-4B7A-890B-410BB99E8CE2}" srcOrd="5" destOrd="0" parTransId="{98BDAC9A-0C9C-4B46-8C84-8B6D74D41F3D}" sibTransId="{B922D27B-6E97-46EB-91E5-95FC8F215DC2}"/>
    <dgm:cxn modelId="{75437C1E-4B8C-4EDF-9B2F-1990936020B3}" type="presOf" srcId="{72A1968C-76A3-4D00-9A42-590C912CFB47}" destId="{68394D26-8440-41C4-AC42-3F023E27A06C}" srcOrd="0" destOrd="0" presId="urn:microsoft.com/office/officeart/2017/3/layout/DropPinTimeline"/>
    <dgm:cxn modelId="{A99B4531-0C72-44FE-A922-CC5805AA2821}" srcId="{6E58BA53-F355-4967-9B63-A00F41C48057}" destId="{246EDE87-043A-4612-A7BF-7468786F88CF}" srcOrd="0" destOrd="0" parTransId="{0B2E93BF-52C2-49D0-B34E-1DA10E75249E}" sibTransId="{7C1D9968-3BAA-4DB2-B7B4-27016B64019A}"/>
    <dgm:cxn modelId="{225AB961-3C94-4D1B-8760-C3AFD6F1125F}" srcId="{0D02CEED-0108-44FE-A671-AF753BDBF99E}" destId="{8B88D7A2-C2DF-4500-9143-4D039D03ACD8}" srcOrd="6" destOrd="0" parTransId="{70463623-B836-40AA-85C5-C907B74DA79B}" sibTransId="{E5D10410-EEBD-4AA3-AC52-D766A374848D}"/>
    <dgm:cxn modelId="{BC25D242-6587-43C8-9620-FDC1D78E985F}" srcId="{0D02CEED-0108-44FE-A671-AF753BDBF99E}" destId="{72A1968C-76A3-4D00-9A42-590C912CFB47}" srcOrd="3" destOrd="0" parTransId="{D3D1D918-D5B7-4804-A86F-0DFC06837AD7}" sibTransId="{EF672C74-B96C-4FED-B1A7-C0958A1B07F7}"/>
    <dgm:cxn modelId="{0F24F962-F3ED-4C13-8D1C-BC7E0C36E19E}" srcId="{FF4209CF-897B-41C3-9C7B-36141C2F9FA7}" destId="{C920E2F2-9D15-419D-A16B-B81FB13A2A72}" srcOrd="0" destOrd="0" parTransId="{3A008A4E-28FE-4C14-BA26-D059283A3F70}" sibTransId="{73BBCCE6-CD57-46A2-B8DF-B73E20257120}"/>
    <dgm:cxn modelId="{FDC9FD64-6255-41B1-9731-31CC90C3D369}" srcId="{8B88D7A2-C2DF-4500-9143-4D039D03ACD8}" destId="{8CF83719-CF7F-487D-BA2B-0B18F4CA5EEA}" srcOrd="0" destOrd="0" parTransId="{AA5CF355-2155-4045-B7FC-181375FF2BCB}" sibTransId="{0FDC7EDB-1D88-447F-A13B-B8E18EFE23D6}"/>
    <dgm:cxn modelId="{7C54A546-88F2-49DE-874B-BAE51B3F7AD6}" type="presOf" srcId="{004FD863-8742-4B7A-890B-410BB99E8CE2}" destId="{EA538D56-5C65-43EA-81D0-CD1E5CBC9F59}" srcOrd="0" destOrd="0" presId="urn:microsoft.com/office/officeart/2017/3/layout/DropPinTimeline"/>
    <dgm:cxn modelId="{CCCCE647-ECF4-4654-B8E7-9FE60C1D51E7}" srcId="{30F50C3E-E689-4749-B2DE-A380B36249A8}" destId="{DFA8BDC1-000A-475E-A75A-BD2BB9C56ACF}" srcOrd="0" destOrd="0" parTransId="{19722879-946B-4D66-8A52-C6BEA38A9DA0}" sibTransId="{2C6A2DD0-ADFB-44FC-9705-00A34D924646}"/>
    <dgm:cxn modelId="{D3BD5971-E190-4357-978B-F75ECD7B74B2}" type="presOf" srcId="{FF4209CF-897B-41C3-9C7B-36141C2F9FA7}" destId="{8ACCE123-C989-46C1-B7FD-FA50ABEC947C}" srcOrd="0" destOrd="0" presId="urn:microsoft.com/office/officeart/2017/3/layout/DropPinTimeline"/>
    <dgm:cxn modelId="{490F1B52-FCDC-45FB-8AA2-5E4266F3702F}" srcId="{004FD863-8742-4B7A-890B-410BB99E8CE2}" destId="{874EE52E-2A22-4545-94B0-B9726F8F119D}" srcOrd="0" destOrd="0" parTransId="{7D8A8210-C524-4EDF-BCDC-906B5375CFDA}" sibTransId="{3F876D99-D3B7-4252-9AFF-BF92312051F1}"/>
    <dgm:cxn modelId="{E72A0156-84A0-426F-98BF-6CD9AD297291}" type="presOf" srcId="{6E58BA53-F355-4967-9B63-A00F41C48057}" destId="{AB197FB0-0F12-4A59-9F3F-1C31859ED54E}" srcOrd="0" destOrd="0" presId="urn:microsoft.com/office/officeart/2017/3/layout/DropPinTimeline"/>
    <dgm:cxn modelId="{F318267E-67DF-460C-99C2-50039D80D0E8}" srcId="{72A1968C-76A3-4D00-9A42-590C912CFB47}" destId="{F5013EDC-A2F9-4FE9-B1F1-1403E2C6577A}" srcOrd="0" destOrd="0" parTransId="{1A0A09F8-A077-4064-9D2E-FA977CA984A2}" sibTransId="{768C02F2-2A16-464F-8B30-45A62CF5452C}"/>
    <dgm:cxn modelId="{435D5E81-2E9F-44F1-B776-8A74B850F8BA}" srcId="{0D02CEED-0108-44FE-A671-AF753BDBF99E}" destId="{6E3D9C8D-B89D-40B2-9D51-EE76FF68D5EF}" srcOrd="4" destOrd="0" parTransId="{D975CEFD-F858-477E-A5E9-1830253CB0A9}" sibTransId="{07B5105F-9A04-4A1C-8D22-027DFEBC5D20}"/>
    <dgm:cxn modelId="{8B83B681-1F2A-450F-938E-CE5CD0C7EE1F}" srcId="{0D02CEED-0108-44FE-A671-AF753BDBF99E}" destId="{FF4209CF-897B-41C3-9C7B-36141C2F9FA7}" srcOrd="0" destOrd="0" parTransId="{636887E1-4B45-43AF-992D-D3A9E50B9BB6}" sibTransId="{A12BB6C7-6B24-460B-9D2A-B32840F59D97}"/>
    <dgm:cxn modelId="{86660E97-D8C5-4A12-9039-A9593EFF74DE}" type="presOf" srcId="{6E3D9C8D-B89D-40B2-9D51-EE76FF68D5EF}" destId="{3CECF23A-E6F6-46C6-907D-BB154266792C}" srcOrd="0" destOrd="0" presId="urn:microsoft.com/office/officeart/2017/3/layout/DropPinTimeline"/>
    <dgm:cxn modelId="{5B81BFA3-D0FB-497A-8F9B-D98DBC76DA1B}" type="presOf" srcId="{C920E2F2-9D15-419D-A16B-B81FB13A2A72}" destId="{A668A97B-124A-45A1-8381-E3227BD85FE8}" srcOrd="0" destOrd="0" presId="urn:microsoft.com/office/officeart/2017/3/layout/DropPinTimeline"/>
    <dgm:cxn modelId="{B38C9FA6-D46B-4595-8E97-4DC7CCB1E3D7}" srcId="{6E3D9C8D-B89D-40B2-9D51-EE76FF68D5EF}" destId="{8995A71E-D61A-4E56-9F91-86016F03DC78}" srcOrd="0" destOrd="0" parTransId="{A2A6E964-6563-474D-9A1E-4F4E1BD30299}" sibTransId="{79F147E7-CF3A-495B-9436-3A64FCE213B7}"/>
    <dgm:cxn modelId="{4448C7BB-0197-4234-B032-71ADEF117C6E}" type="presOf" srcId="{8CF83719-CF7F-487D-BA2B-0B18F4CA5EEA}" destId="{27C5D1BF-8375-4F2F-8F69-62C5DD498D86}" srcOrd="0" destOrd="0" presId="urn:microsoft.com/office/officeart/2017/3/layout/DropPinTimeline"/>
    <dgm:cxn modelId="{B91937BF-6AEB-40EE-BE3F-3675FFA40B0B}" type="presOf" srcId="{8B88D7A2-C2DF-4500-9143-4D039D03ACD8}" destId="{733C4DBA-1274-416A-BCC8-352957253BAF}" srcOrd="0" destOrd="0" presId="urn:microsoft.com/office/officeart/2017/3/layout/DropPinTimeline"/>
    <dgm:cxn modelId="{A9192DD4-91A4-4241-AECC-05B1BA21FB2F}" srcId="{0D02CEED-0108-44FE-A671-AF753BDBF99E}" destId="{30F50C3E-E689-4749-B2DE-A380B36249A8}" srcOrd="1" destOrd="0" parTransId="{79677494-5720-431C-A698-ACF70BE9A8D5}" sibTransId="{73E9C396-E906-41ED-A398-EE101353F0BC}"/>
    <dgm:cxn modelId="{CC3094D4-91A6-4BD2-9028-DE9E0191AC4E}" type="presOf" srcId="{874EE52E-2A22-4545-94B0-B9726F8F119D}" destId="{A699EEB1-3540-4867-99BC-B957BFEEBA38}" srcOrd="0" destOrd="0" presId="urn:microsoft.com/office/officeart/2017/3/layout/DropPinTimeline"/>
    <dgm:cxn modelId="{0060FBDB-07F0-4E06-A19E-6E02AECD941E}" type="presOf" srcId="{30F50C3E-E689-4749-B2DE-A380B36249A8}" destId="{70F61D89-6BB6-4218-9167-C918FE0DE744}" srcOrd="0" destOrd="0" presId="urn:microsoft.com/office/officeart/2017/3/layout/DropPinTimeline"/>
    <dgm:cxn modelId="{1D7625DE-0A04-480A-B39D-C06CD9603E96}" type="presOf" srcId="{246EDE87-043A-4612-A7BF-7468786F88CF}" destId="{9FAD0447-C579-42AF-9CEF-D4C617799519}" srcOrd="0" destOrd="0" presId="urn:microsoft.com/office/officeart/2017/3/layout/DropPinTimeline"/>
    <dgm:cxn modelId="{E65036E3-1BCC-4BF5-8B37-E080B1B3C825}" type="presOf" srcId="{8995A71E-D61A-4E56-9F91-86016F03DC78}" destId="{F899B51D-C1EA-4D3E-B50E-BDC51632BBFA}" srcOrd="0" destOrd="0" presId="urn:microsoft.com/office/officeart/2017/3/layout/DropPinTimeline"/>
    <dgm:cxn modelId="{7D18D3E4-FE16-4DDE-A884-FA47E1F64A4B}" type="presOf" srcId="{F5013EDC-A2F9-4FE9-B1F1-1403E2C6577A}" destId="{154B02D3-1CDF-4469-B4C7-38635369252C}" srcOrd="0" destOrd="0" presId="urn:microsoft.com/office/officeart/2017/3/layout/DropPinTimeline"/>
    <dgm:cxn modelId="{7AB5F3E5-3E61-4F77-8C6B-8E185F6AEF2D}" srcId="{0D02CEED-0108-44FE-A671-AF753BDBF99E}" destId="{6E58BA53-F355-4967-9B63-A00F41C48057}" srcOrd="2" destOrd="0" parTransId="{866049F6-DEB5-4EF6-9589-E32CA661F227}" sibTransId="{99B84BCA-0ED4-4115-8CDC-E7F06D48D951}"/>
    <dgm:cxn modelId="{F1B75DEE-9215-472B-AC66-18C40059FB11}" type="presOf" srcId="{DFA8BDC1-000A-475E-A75A-BD2BB9C56ACF}" destId="{7BAC1B5F-7FCA-4765-AF5D-DD5BC6F6B2AA}" srcOrd="0" destOrd="0" presId="urn:microsoft.com/office/officeart/2017/3/layout/DropPinTimeline"/>
    <dgm:cxn modelId="{9471B1F0-1126-41A9-AE1C-9E570D0E230C}" type="presOf" srcId="{0D02CEED-0108-44FE-A671-AF753BDBF99E}" destId="{AA5AE18C-5131-48F0-939A-03E97B27110C}" srcOrd="0" destOrd="0" presId="urn:microsoft.com/office/officeart/2017/3/layout/DropPinTimeline"/>
    <dgm:cxn modelId="{761EC77B-87A8-426F-AC38-EB1D58B5F420}" type="presParOf" srcId="{AA5AE18C-5131-48F0-939A-03E97B27110C}" destId="{B8948FD1-18A7-45C2-A481-DD5E0A807A1E}" srcOrd="0" destOrd="0" presId="urn:microsoft.com/office/officeart/2017/3/layout/DropPinTimeline"/>
    <dgm:cxn modelId="{E3200C66-CF02-47C0-933F-23BE94B0EC58}" type="presParOf" srcId="{AA5AE18C-5131-48F0-939A-03E97B27110C}" destId="{700938DD-F76A-4D50-868F-4C8D87440D46}" srcOrd="1" destOrd="0" presId="urn:microsoft.com/office/officeart/2017/3/layout/DropPinTimeline"/>
    <dgm:cxn modelId="{74B9342A-9311-4A5D-B240-BAFE316EF43C}" type="presParOf" srcId="{700938DD-F76A-4D50-868F-4C8D87440D46}" destId="{A1F750BC-9994-45E0-A9CF-86B92D5F7F6C}" srcOrd="0" destOrd="0" presId="urn:microsoft.com/office/officeart/2017/3/layout/DropPinTimeline"/>
    <dgm:cxn modelId="{C18CE77D-1B6D-4D4A-B1D9-175DD4192509}" type="presParOf" srcId="{A1F750BC-9994-45E0-A9CF-86B92D5F7F6C}" destId="{238F01CB-479C-41E3-8900-7314A786B78A}" srcOrd="0" destOrd="0" presId="urn:microsoft.com/office/officeart/2017/3/layout/DropPinTimeline"/>
    <dgm:cxn modelId="{F5DD1450-B294-4F0A-A4B8-75F4A884A5BD}" type="presParOf" srcId="{A1F750BC-9994-45E0-A9CF-86B92D5F7F6C}" destId="{AE6BDCE2-A162-4196-9BB7-9C1308772D59}" srcOrd="1" destOrd="0" presId="urn:microsoft.com/office/officeart/2017/3/layout/DropPinTimeline"/>
    <dgm:cxn modelId="{808CF40A-1702-4CDB-99AD-ECF49C43E447}" type="presParOf" srcId="{AE6BDCE2-A162-4196-9BB7-9C1308772D59}" destId="{167E3E17-B58C-41D1-8499-C06998BF2A76}" srcOrd="0" destOrd="0" presId="urn:microsoft.com/office/officeart/2017/3/layout/DropPinTimeline"/>
    <dgm:cxn modelId="{E9439032-5D36-4EC1-89DA-BABF884FA2C4}" type="presParOf" srcId="{AE6BDCE2-A162-4196-9BB7-9C1308772D59}" destId="{656C4663-7C4C-4A05-9B8E-FBE765EE6C51}" srcOrd="1" destOrd="0" presId="urn:microsoft.com/office/officeart/2017/3/layout/DropPinTimeline"/>
    <dgm:cxn modelId="{50E5584C-E6C8-4F3A-9AA6-37F87A9B8504}" type="presParOf" srcId="{A1F750BC-9994-45E0-A9CF-86B92D5F7F6C}" destId="{A668A97B-124A-45A1-8381-E3227BD85FE8}" srcOrd="2" destOrd="0" presId="urn:microsoft.com/office/officeart/2017/3/layout/DropPinTimeline"/>
    <dgm:cxn modelId="{8DD7F78B-7AA8-45A6-933C-5C6885288396}" type="presParOf" srcId="{A1F750BC-9994-45E0-A9CF-86B92D5F7F6C}" destId="{8ACCE123-C989-46C1-B7FD-FA50ABEC947C}" srcOrd="3" destOrd="0" presId="urn:microsoft.com/office/officeart/2017/3/layout/DropPinTimeline"/>
    <dgm:cxn modelId="{78FB845F-5190-4001-9083-C7FE3CD1FBBF}" type="presParOf" srcId="{A1F750BC-9994-45E0-A9CF-86B92D5F7F6C}" destId="{6B04496D-97D5-4C4A-A362-7B46786429CD}" srcOrd="4" destOrd="0" presId="urn:microsoft.com/office/officeart/2017/3/layout/DropPinTimeline"/>
    <dgm:cxn modelId="{F5490606-5200-4E7B-878F-D72D660A44B6}" type="presParOf" srcId="{A1F750BC-9994-45E0-A9CF-86B92D5F7F6C}" destId="{DC265F4C-AB2A-4F80-98A7-82FC502E49D2}" srcOrd="5" destOrd="0" presId="urn:microsoft.com/office/officeart/2017/3/layout/DropPinTimeline"/>
    <dgm:cxn modelId="{DED1B865-88BD-4928-82F9-35A661A5FD32}" type="presParOf" srcId="{700938DD-F76A-4D50-868F-4C8D87440D46}" destId="{754E7C17-53C2-4829-8008-302721475D49}" srcOrd="1" destOrd="0" presId="urn:microsoft.com/office/officeart/2017/3/layout/DropPinTimeline"/>
    <dgm:cxn modelId="{40FE7D9D-9AF0-47D8-9D4E-149CB637B0EE}" type="presParOf" srcId="{700938DD-F76A-4D50-868F-4C8D87440D46}" destId="{D0F1C883-D090-4B68-9E55-4455ACC389A3}" srcOrd="2" destOrd="0" presId="urn:microsoft.com/office/officeart/2017/3/layout/DropPinTimeline"/>
    <dgm:cxn modelId="{D4174DD4-394D-41FA-87BC-2299C3C90457}" type="presParOf" srcId="{D0F1C883-D090-4B68-9E55-4455ACC389A3}" destId="{2B2928D1-331D-4A9F-A1F9-2C95098F0786}" srcOrd="0" destOrd="0" presId="urn:microsoft.com/office/officeart/2017/3/layout/DropPinTimeline"/>
    <dgm:cxn modelId="{877713CE-4B33-420E-834C-316D0637CC6B}" type="presParOf" srcId="{D0F1C883-D090-4B68-9E55-4455ACC389A3}" destId="{DB44936C-DFAC-455D-B978-61D277C6C060}" srcOrd="1" destOrd="0" presId="urn:microsoft.com/office/officeart/2017/3/layout/DropPinTimeline"/>
    <dgm:cxn modelId="{5D513BFB-A723-4D9B-A654-05A1032254EA}" type="presParOf" srcId="{DB44936C-DFAC-455D-B978-61D277C6C060}" destId="{5B4579F9-026B-48AE-A6CF-911AC4DA134A}" srcOrd="0" destOrd="0" presId="urn:microsoft.com/office/officeart/2017/3/layout/DropPinTimeline"/>
    <dgm:cxn modelId="{CF8EB422-AEF9-4DB5-A9DC-F4587148AA4F}" type="presParOf" srcId="{DB44936C-DFAC-455D-B978-61D277C6C060}" destId="{24F66197-6C48-45AF-BAAB-2D8BE1C9A9BC}" srcOrd="1" destOrd="0" presId="urn:microsoft.com/office/officeart/2017/3/layout/DropPinTimeline"/>
    <dgm:cxn modelId="{2154210F-80AD-4037-96A4-3B6A9ECCED91}" type="presParOf" srcId="{D0F1C883-D090-4B68-9E55-4455ACC389A3}" destId="{7BAC1B5F-7FCA-4765-AF5D-DD5BC6F6B2AA}" srcOrd="2" destOrd="0" presId="urn:microsoft.com/office/officeart/2017/3/layout/DropPinTimeline"/>
    <dgm:cxn modelId="{D771236B-707F-4E5B-BBAD-19F9E8A3493A}" type="presParOf" srcId="{D0F1C883-D090-4B68-9E55-4455ACC389A3}" destId="{70F61D89-6BB6-4218-9167-C918FE0DE744}" srcOrd="3" destOrd="0" presId="urn:microsoft.com/office/officeart/2017/3/layout/DropPinTimeline"/>
    <dgm:cxn modelId="{7070679D-6F50-4BC5-BFA5-508728B9EC55}" type="presParOf" srcId="{D0F1C883-D090-4B68-9E55-4455ACC389A3}" destId="{AD7225F6-4D24-4251-9B85-9788DA7BA9E8}" srcOrd="4" destOrd="0" presId="urn:microsoft.com/office/officeart/2017/3/layout/DropPinTimeline"/>
    <dgm:cxn modelId="{13556A26-2C08-418F-BFFE-0E2C25E3FE3C}" type="presParOf" srcId="{D0F1C883-D090-4B68-9E55-4455ACC389A3}" destId="{6E112FE5-DCFD-429F-9844-F15CBD865E08}" srcOrd="5" destOrd="0" presId="urn:microsoft.com/office/officeart/2017/3/layout/DropPinTimeline"/>
    <dgm:cxn modelId="{EFD91ADD-3B7B-4E2D-88B5-235B4F982198}" type="presParOf" srcId="{700938DD-F76A-4D50-868F-4C8D87440D46}" destId="{5DA9DD93-A953-4CB9-B9A4-BF931E9C12E6}" srcOrd="3" destOrd="0" presId="urn:microsoft.com/office/officeart/2017/3/layout/DropPinTimeline"/>
    <dgm:cxn modelId="{54A2D320-3472-4321-984A-990DE46C5CA9}" type="presParOf" srcId="{700938DD-F76A-4D50-868F-4C8D87440D46}" destId="{D8EB1EAC-BC62-4758-84E0-E82104E83F70}" srcOrd="4" destOrd="0" presId="urn:microsoft.com/office/officeart/2017/3/layout/DropPinTimeline"/>
    <dgm:cxn modelId="{913DA96A-416A-49D1-ADE8-C48457C5F02B}" type="presParOf" srcId="{D8EB1EAC-BC62-4758-84E0-E82104E83F70}" destId="{66F58FA4-B1A2-4296-A653-65832C552FA6}" srcOrd="0" destOrd="0" presId="urn:microsoft.com/office/officeart/2017/3/layout/DropPinTimeline"/>
    <dgm:cxn modelId="{15002F26-B564-481A-A9CD-6CB6AC991AF5}" type="presParOf" srcId="{D8EB1EAC-BC62-4758-84E0-E82104E83F70}" destId="{AC39DCDB-B9E6-4AD7-B175-07B1191197DE}" srcOrd="1" destOrd="0" presId="urn:microsoft.com/office/officeart/2017/3/layout/DropPinTimeline"/>
    <dgm:cxn modelId="{48E32DF5-D971-45C3-A885-38F8890BDAC6}" type="presParOf" srcId="{AC39DCDB-B9E6-4AD7-B175-07B1191197DE}" destId="{4DE32D6A-4F15-4BD8-8A04-E92DEB66879A}" srcOrd="0" destOrd="0" presId="urn:microsoft.com/office/officeart/2017/3/layout/DropPinTimeline"/>
    <dgm:cxn modelId="{B66FF195-1C17-473C-B4F5-AC683A3D6B96}" type="presParOf" srcId="{AC39DCDB-B9E6-4AD7-B175-07B1191197DE}" destId="{EF143EFB-B190-4E5C-A5AE-C4FBCD50B752}" srcOrd="1" destOrd="0" presId="urn:microsoft.com/office/officeart/2017/3/layout/DropPinTimeline"/>
    <dgm:cxn modelId="{345DEEF1-30A4-4DB1-9220-10292F2D4677}" type="presParOf" srcId="{D8EB1EAC-BC62-4758-84E0-E82104E83F70}" destId="{9FAD0447-C579-42AF-9CEF-D4C617799519}" srcOrd="2" destOrd="0" presId="urn:microsoft.com/office/officeart/2017/3/layout/DropPinTimeline"/>
    <dgm:cxn modelId="{A009DB5C-FE1B-47B0-BF4B-6F47BAB13340}" type="presParOf" srcId="{D8EB1EAC-BC62-4758-84E0-E82104E83F70}" destId="{AB197FB0-0F12-4A59-9F3F-1C31859ED54E}" srcOrd="3" destOrd="0" presId="urn:microsoft.com/office/officeart/2017/3/layout/DropPinTimeline"/>
    <dgm:cxn modelId="{B385F700-0A1F-4A47-A6CC-E56D1E1BBDF0}" type="presParOf" srcId="{D8EB1EAC-BC62-4758-84E0-E82104E83F70}" destId="{838DE1A9-11F3-4AAE-80B5-CEC31C2EBA92}" srcOrd="4" destOrd="0" presId="urn:microsoft.com/office/officeart/2017/3/layout/DropPinTimeline"/>
    <dgm:cxn modelId="{F13BAE59-7F00-436D-AB36-264956509256}" type="presParOf" srcId="{D8EB1EAC-BC62-4758-84E0-E82104E83F70}" destId="{33AB1B38-8BC6-42F7-A510-636B61ED7820}" srcOrd="5" destOrd="0" presId="urn:microsoft.com/office/officeart/2017/3/layout/DropPinTimeline"/>
    <dgm:cxn modelId="{7311C61E-CA32-4E19-9F1A-CA62F492F023}" type="presParOf" srcId="{700938DD-F76A-4D50-868F-4C8D87440D46}" destId="{62792BF9-29FD-4D4A-8A65-8D65D1F97700}" srcOrd="5" destOrd="0" presId="urn:microsoft.com/office/officeart/2017/3/layout/DropPinTimeline"/>
    <dgm:cxn modelId="{BD6A1BDB-878E-4BE1-A42F-2642B52EA906}" type="presParOf" srcId="{700938DD-F76A-4D50-868F-4C8D87440D46}" destId="{F82BC95B-14E4-4AFE-AD17-1415B67F5EB0}" srcOrd="6" destOrd="0" presId="urn:microsoft.com/office/officeart/2017/3/layout/DropPinTimeline"/>
    <dgm:cxn modelId="{0661D554-3CCC-4A9F-9097-7AA65AA1DC60}" type="presParOf" srcId="{F82BC95B-14E4-4AFE-AD17-1415B67F5EB0}" destId="{4882ED51-DF7B-418B-AED9-24BC8B93AFC5}" srcOrd="0" destOrd="0" presId="urn:microsoft.com/office/officeart/2017/3/layout/DropPinTimeline"/>
    <dgm:cxn modelId="{A4928184-CFB0-4DF1-8D26-CCDDD613F9AB}" type="presParOf" srcId="{F82BC95B-14E4-4AFE-AD17-1415B67F5EB0}" destId="{6330EC7A-332D-40DD-8E48-E0E442C37C4D}" srcOrd="1" destOrd="0" presId="urn:microsoft.com/office/officeart/2017/3/layout/DropPinTimeline"/>
    <dgm:cxn modelId="{0C13E548-E403-4E03-A845-DB57B969E404}" type="presParOf" srcId="{6330EC7A-332D-40DD-8E48-E0E442C37C4D}" destId="{CF7B6860-6C29-4C93-8B53-A1443FBFD924}" srcOrd="0" destOrd="0" presId="urn:microsoft.com/office/officeart/2017/3/layout/DropPinTimeline"/>
    <dgm:cxn modelId="{0DDDB523-2247-4587-B0D5-9F1C376A2CE6}" type="presParOf" srcId="{6330EC7A-332D-40DD-8E48-E0E442C37C4D}" destId="{C4BB4EC8-1530-4A54-A2A3-DD9B2823FACC}" srcOrd="1" destOrd="0" presId="urn:microsoft.com/office/officeart/2017/3/layout/DropPinTimeline"/>
    <dgm:cxn modelId="{6C1722DA-C5A8-456A-8F46-F6D63555E231}" type="presParOf" srcId="{F82BC95B-14E4-4AFE-AD17-1415B67F5EB0}" destId="{154B02D3-1CDF-4469-B4C7-38635369252C}" srcOrd="2" destOrd="0" presId="urn:microsoft.com/office/officeart/2017/3/layout/DropPinTimeline"/>
    <dgm:cxn modelId="{71CB6544-C386-47DB-B404-727BD098C409}" type="presParOf" srcId="{F82BC95B-14E4-4AFE-AD17-1415B67F5EB0}" destId="{68394D26-8440-41C4-AC42-3F023E27A06C}" srcOrd="3" destOrd="0" presId="urn:microsoft.com/office/officeart/2017/3/layout/DropPinTimeline"/>
    <dgm:cxn modelId="{00904ED8-96E3-45C0-AEA0-875F16C34C41}" type="presParOf" srcId="{F82BC95B-14E4-4AFE-AD17-1415B67F5EB0}" destId="{31D18754-3FB0-480E-B467-70CFFAB18868}" srcOrd="4" destOrd="0" presId="urn:microsoft.com/office/officeart/2017/3/layout/DropPinTimeline"/>
    <dgm:cxn modelId="{16BFF934-E4EE-4AE9-A6AB-16647082BB39}" type="presParOf" srcId="{F82BC95B-14E4-4AFE-AD17-1415B67F5EB0}" destId="{0B25005D-1EC1-4EFB-B23D-F5B77D9B663F}" srcOrd="5" destOrd="0" presId="urn:microsoft.com/office/officeart/2017/3/layout/DropPinTimeline"/>
    <dgm:cxn modelId="{23ED1420-20DF-4D4B-8FCF-2D411E61772F}" type="presParOf" srcId="{700938DD-F76A-4D50-868F-4C8D87440D46}" destId="{026845EA-1148-4825-8A55-80324AC0D262}" srcOrd="7" destOrd="0" presId="urn:microsoft.com/office/officeart/2017/3/layout/DropPinTimeline"/>
    <dgm:cxn modelId="{3CA072A0-55E4-47CC-9F7B-94F77C92A633}" type="presParOf" srcId="{700938DD-F76A-4D50-868F-4C8D87440D46}" destId="{4CBDA321-891C-46CD-9AA1-B2FBD145BFAF}" srcOrd="8" destOrd="0" presId="urn:microsoft.com/office/officeart/2017/3/layout/DropPinTimeline"/>
    <dgm:cxn modelId="{0683AEEC-6A7A-458D-85C9-174ADBAD80B9}" type="presParOf" srcId="{4CBDA321-891C-46CD-9AA1-B2FBD145BFAF}" destId="{C22833B4-9465-41AF-82D4-44B62729B815}" srcOrd="0" destOrd="0" presId="urn:microsoft.com/office/officeart/2017/3/layout/DropPinTimeline"/>
    <dgm:cxn modelId="{1DCB4D79-91C3-4FB9-AEE3-2CEA5CA799B9}" type="presParOf" srcId="{4CBDA321-891C-46CD-9AA1-B2FBD145BFAF}" destId="{69B587A6-E0D0-413B-918D-383E182DD505}" srcOrd="1" destOrd="0" presId="urn:microsoft.com/office/officeart/2017/3/layout/DropPinTimeline"/>
    <dgm:cxn modelId="{813B4FDB-C22F-4067-9084-8DE9AF8EC274}" type="presParOf" srcId="{69B587A6-E0D0-413B-918D-383E182DD505}" destId="{9A98CBEA-4C17-4A96-9670-E14F274BC309}" srcOrd="0" destOrd="0" presId="urn:microsoft.com/office/officeart/2017/3/layout/DropPinTimeline"/>
    <dgm:cxn modelId="{FC42A1C8-D462-443E-9CE3-F284BD050693}" type="presParOf" srcId="{69B587A6-E0D0-413B-918D-383E182DD505}" destId="{8CAF6538-A283-4F1B-8A46-58D31863A555}" srcOrd="1" destOrd="0" presId="urn:microsoft.com/office/officeart/2017/3/layout/DropPinTimeline"/>
    <dgm:cxn modelId="{B53B0DD2-4266-4DF1-8D47-E04A4F0F564F}" type="presParOf" srcId="{4CBDA321-891C-46CD-9AA1-B2FBD145BFAF}" destId="{F899B51D-C1EA-4D3E-B50E-BDC51632BBFA}" srcOrd="2" destOrd="0" presId="urn:microsoft.com/office/officeart/2017/3/layout/DropPinTimeline"/>
    <dgm:cxn modelId="{95F19855-5E5C-478B-948D-8870F506FD40}" type="presParOf" srcId="{4CBDA321-891C-46CD-9AA1-B2FBD145BFAF}" destId="{3CECF23A-E6F6-46C6-907D-BB154266792C}" srcOrd="3" destOrd="0" presId="urn:microsoft.com/office/officeart/2017/3/layout/DropPinTimeline"/>
    <dgm:cxn modelId="{EE0E2763-A755-47C9-BED5-CA5CA3331BB1}" type="presParOf" srcId="{4CBDA321-891C-46CD-9AA1-B2FBD145BFAF}" destId="{4B37F2D2-9961-40C5-BAC9-D2269F0B19F6}" srcOrd="4" destOrd="0" presId="urn:microsoft.com/office/officeart/2017/3/layout/DropPinTimeline"/>
    <dgm:cxn modelId="{859A98C7-8909-4962-A211-03EEB40A7C7D}" type="presParOf" srcId="{4CBDA321-891C-46CD-9AA1-B2FBD145BFAF}" destId="{228BB714-703E-4D7C-B9A9-0A25B8731791}" srcOrd="5" destOrd="0" presId="urn:microsoft.com/office/officeart/2017/3/layout/DropPinTimeline"/>
    <dgm:cxn modelId="{284DA96B-5807-4679-B1CC-5D1B64BC3BF4}" type="presParOf" srcId="{700938DD-F76A-4D50-868F-4C8D87440D46}" destId="{0DE9D098-EABA-4129-B6ED-CF18B57CCAA1}" srcOrd="9" destOrd="0" presId="urn:microsoft.com/office/officeart/2017/3/layout/DropPinTimeline"/>
    <dgm:cxn modelId="{CBB06C0C-CB8A-4C8D-98CF-7428D578500A}" type="presParOf" srcId="{700938DD-F76A-4D50-868F-4C8D87440D46}" destId="{77CCF7C9-8154-44D5-B23C-DB9B0FD7DCA5}" srcOrd="10" destOrd="0" presId="urn:microsoft.com/office/officeart/2017/3/layout/DropPinTimeline"/>
    <dgm:cxn modelId="{9F210A0A-5469-45FE-BC6D-58FF4EDF0632}" type="presParOf" srcId="{77CCF7C9-8154-44D5-B23C-DB9B0FD7DCA5}" destId="{92095B8D-3D85-4FD4-9F2B-78BAF6768072}" srcOrd="0" destOrd="0" presId="urn:microsoft.com/office/officeart/2017/3/layout/DropPinTimeline"/>
    <dgm:cxn modelId="{D1984A8D-B2F7-480F-B884-3BCEDB7F1994}" type="presParOf" srcId="{77CCF7C9-8154-44D5-B23C-DB9B0FD7DCA5}" destId="{B43E8A74-4268-4ACF-BECA-CAF50CCFB602}" srcOrd="1" destOrd="0" presId="urn:microsoft.com/office/officeart/2017/3/layout/DropPinTimeline"/>
    <dgm:cxn modelId="{B5021546-6903-4E31-BB1F-546016612246}" type="presParOf" srcId="{B43E8A74-4268-4ACF-BECA-CAF50CCFB602}" destId="{07518C91-B2D0-4903-A372-7F6DED0409BC}" srcOrd="0" destOrd="0" presId="urn:microsoft.com/office/officeart/2017/3/layout/DropPinTimeline"/>
    <dgm:cxn modelId="{63CC4C38-9297-4EC0-AE60-6031C4526FB0}" type="presParOf" srcId="{B43E8A74-4268-4ACF-BECA-CAF50CCFB602}" destId="{2737BDA6-CDB5-4F9A-A91D-CDEA90DBE6A4}" srcOrd="1" destOrd="0" presId="urn:microsoft.com/office/officeart/2017/3/layout/DropPinTimeline"/>
    <dgm:cxn modelId="{7AB6519D-ACCC-43B6-9AB5-A58A149BC565}" type="presParOf" srcId="{77CCF7C9-8154-44D5-B23C-DB9B0FD7DCA5}" destId="{A699EEB1-3540-4867-99BC-B957BFEEBA38}" srcOrd="2" destOrd="0" presId="urn:microsoft.com/office/officeart/2017/3/layout/DropPinTimeline"/>
    <dgm:cxn modelId="{433485FA-68DE-4F2B-BE61-5379F0C7A636}" type="presParOf" srcId="{77CCF7C9-8154-44D5-B23C-DB9B0FD7DCA5}" destId="{EA538D56-5C65-43EA-81D0-CD1E5CBC9F59}" srcOrd="3" destOrd="0" presId="urn:microsoft.com/office/officeart/2017/3/layout/DropPinTimeline"/>
    <dgm:cxn modelId="{DF61BF66-0D3B-450F-9A33-E1D4092CDCD7}" type="presParOf" srcId="{77CCF7C9-8154-44D5-B23C-DB9B0FD7DCA5}" destId="{ECA352F1-FDE4-445A-939C-CF4C3A4444A0}" srcOrd="4" destOrd="0" presId="urn:microsoft.com/office/officeart/2017/3/layout/DropPinTimeline"/>
    <dgm:cxn modelId="{59A720B0-DE26-42FC-B8DB-52952F747C8B}" type="presParOf" srcId="{77CCF7C9-8154-44D5-B23C-DB9B0FD7DCA5}" destId="{24E1B9BB-F421-479A-91FF-8F38B437BE14}" srcOrd="5" destOrd="0" presId="urn:microsoft.com/office/officeart/2017/3/layout/DropPinTimeline"/>
    <dgm:cxn modelId="{F7DC5318-540E-48B2-B1D8-72641FE0B6AB}" type="presParOf" srcId="{700938DD-F76A-4D50-868F-4C8D87440D46}" destId="{533B7DB3-9B62-4EC9-9116-35F5C6964E06}" srcOrd="11" destOrd="0" presId="urn:microsoft.com/office/officeart/2017/3/layout/DropPinTimeline"/>
    <dgm:cxn modelId="{142A29A9-CBEB-4E8C-875E-1E981AD9F844}" type="presParOf" srcId="{700938DD-F76A-4D50-868F-4C8D87440D46}" destId="{EE5E0515-15F7-43D7-93FD-0AF89C971BD9}" srcOrd="12" destOrd="0" presId="urn:microsoft.com/office/officeart/2017/3/layout/DropPinTimeline"/>
    <dgm:cxn modelId="{EA3F238A-EBA0-460D-B384-24A51BAFC227}" type="presParOf" srcId="{EE5E0515-15F7-43D7-93FD-0AF89C971BD9}" destId="{05EB9770-2809-4C3B-9E53-5C53C82F25D8}" srcOrd="0" destOrd="0" presId="urn:microsoft.com/office/officeart/2017/3/layout/DropPinTimeline"/>
    <dgm:cxn modelId="{A943A846-A03B-451F-9649-FBD4D40DBAE5}" type="presParOf" srcId="{EE5E0515-15F7-43D7-93FD-0AF89C971BD9}" destId="{A8B1F634-B2B0-4AFA-9188-ED9AD5A26CEB}" srcOrd="1" destOrd="0" presId="urn:microsoft.com/office/officeart/2017/3/layout/DropPinTimeline"/>
    <dgm:cxn modelId="{E1030E5F-6501-42B9-BA0D-E850253E8EA2}" type="presParOf" srcId="{A8B1F634-B2B0-4AFA-9188-ED9AD5A26CEB}" destId="{B5AC1D3A-1AFE-48F0-9740-7F7DEAE125D6}" srcOrd="0" destOrd="0" presId="urn:microsoft.com/office/officeart/2017/3/layout/DropPinTimeline"/>
    <dgm:cxn modelId="{C3D4D892-FE00-4169-B38E-B2A7DD67C06C}" type="presParOf" srcId="{A8B1F634-B2B0-4AFA-9188-ED9AD5A26CEB}" destId="{A8B7CFA5-DD90-474A-A36B-395831F4D63F}" srcOrd="1" destOrd="0" presId="urn:microsoft.com/office/officeart/2017/3/layout/DropPinTimeline"/>
    <dgm:cxn modelId="{5AAA3EF2-8330-416C-892A-286D4C50B5CC}" type="presParOf" srcId="{EE5E0515-15F7-43D7-93FD-0AF89C971BD9}" destId="{27C5D1BF-8375-4F2F-8F69-62C5DD498D86}" srcOrd="2" destOrd="0" presId="urn:microsoft.com/office/officeart/2017/3/layout/DropPinTimeline"/>
    <dgm:cxn modelId="{D89785A1-6A84-4373-916A-2ADB28F8ABA0}" type="presParOf" srcId="{EE5E0515-15F7-43D7-93FD-0AF89C971BD9}" destId="{733C4DBA-1274-416A-BCC8-352957253BAF}" srcOrd="3" destOrd="0" presId="urn:microsoft.com/office/officeart/2017/3/layout/DropPinTimeline"/>
    <dgm:cxn modelId="{6B9202AE-D2A1-4614-BD63-7DA8B04F8CA1}" type="presParOf" srcId="{EE5E0515-15F7-43D7-93FD-0AF89C971BD9}" destId="{9DF81F3D-7400-484B-BB6C-DB4BE4FA9774}" srcOrd="4" destOrd="0" presId="urn:microsoft.com/office/officeart/2017/3/layout/DropPinTimeline"/>
    <dgm:cxn modelId="{F40236B4-2451-436C-AF36-771422F91DED}" type="presParOf" srcId="{EE5E0515-15F7-43D7-93FD-0AF89C971BD9}" destId="{D5B6C68E-E469-4661-AD1A-9C848B07625A}"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48FD1-18A7-45C2-A481-DD5E0A807A1E}">
      <dsp:nvSpPr>
        <dsp:cNvPr id="0" name=""/>
        <dsp:cNvSpPr/>
      </dsp:nvSpPr>
      <dsp:spPr>
        <a:xfrm>
          <a:off x="0" y="2075656"/>
          <a:ext cx="11396134" cy="0"/>
        </a:xfrm>
        <a:prstGeom prst="line">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167E3E17-B58C-41D1-8499-C06998BF2A76}">
      <dsp:nvSpPr>
        <dsp:cNvPr id="0" name=""/>
        <dsp:cNvSpPr/>
      </dsp:nvSpPr>
      <dsp:spPr>
        <a:xfrm rot="8100000">
          <a:off x="63921" y="478357"/>
          <a:ext cx="305283" cy="305283"/>
        </a:xfrm>
        <a:prstGeom prst="teardrop">
          <a:avLst>
            <a:gd name="adj" fmla="val 115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6C4663-7C4C-4A05-9B8E-FBE765EE6C51}">
      <dsp:nvSpPr>
        <dsp:cNvPr id="0" name=""/>
        <dsp:cNvSpPr/>
      </dsp:nvSpPr>
      <dsp:spPr>
        <a:xfrm>
          <a:off x="97835"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668A97B-124A-45A1-8381-E3227BD85FE8}">
      <dsp:nvSpPr>
        <dsp:cNvPr id="0" name=""/>
        <dsp:cNvSpPr/>
      </dsp:nvSpPr>
      <dsp:spPr>
        <a:xfrm>
          <a:off x="432431"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Baseline data collection begins</a:t>
          </a:r>
        </a:p>
      </dsp:txBody>
      <dsp:txXfrm>
        <a:off x="432431" y="846867"/>
        <a:ext cx="2370471" cy="1228788"/>
      </dsp:txXfrm>
    </dsp:sp>
    <dsp:sp modelId="{8ACCE123-C989-46C1-B7FD-FA50ABEC947C}">
      <dsp:nvSpPr>
        <dsp:cNvPr id="0" name=""/>
        <dsp:cNvSpPr/>
      </dsp:nvSpPr>
      <dsp:spPr>
        <a:xfrm>
          <a:off x="432431"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Feb - Mar 2021</a:t>
          </a:r>
        </a:p>
      </dsp:txBody>
      <dsp:txXfrm>
        <a:off x="432431" y="415131"/>
        <a:ext cx="2370471" cy="431736"/>
      </dsp:txXfrm>
    </dsp:sp>
    <dsp:sp modelId="{6B04496D-97D5-4C4A-A362-7B46786429CD}">
      <dsp:nvSpPr>
        <dsp:cNvPr id="0" name=""/>
        <dsp:cNvSpPr/>
      </dsp:nvSpPr>
      <dsp:spPr>
        <a:xfrm>
          <a:off x="216563" y="846867"/>
          <a:ext cx="0" cy="1228788"/>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38F01CB-479C-41E3-8900-7314A786B78A}">
      <dsp:nvSpPr>
        <dsp:cNvPr id="0" name=""/>
        <dsp:cNvSpPr/>
      </dsp:nvSpPr>
      <dsp:spPr>
        <a:xfrm>
          <a:off x="177707" y="2036799"/>
          <a:ext cx="77712" cy="77712"/>
        </a:xfrm>
        <a:prstGeom prst="ellipse">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4579F9-026B-48AE-A6CF-911AC4DA134A}">
      <dsp:nvSpPr>
        <dsp:cNvPr id="0" name=""/>
        <dsp:cNvSpPr/>
      </dsp:nvSpPr>
      <dsp:spPr>
        <a:xfrm rot="18900000">
          <a:off x="1487047" y="3367670"/>
          <a:ext cx="305283" cy="305283"/>
        </a:xfrm>
        <a:prstGeom prst="teardrop">
          <a:avLst>
            <a:gd name="adj" fmla="val 115000"/>
          </a:avLst>
        </a:prstGeom>
        <a:solidFill>
          <a:schemeClr val="accent5">
            <a:hueOff val="1001784"/>
            <a:satOff val="-4397"/>
            <a:lumOff val="1307"/>
            <a:alphaOff val="0"/>
          </a:schemeClr>
        </a:solidFill>
        <a:ln w="12700" cap="flat" cmpd="sng" algn="ctr">
          <a:solidFill>
            <a:schemeClr val="accent5">
              <a:hueOff val="1001784"/>
              <a:satOff val="-4397"/>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F66197-6C48-45AF-BAAB-2D8BE1C9A9BC}">
      <dsp:nvSpPr>
        <dsp:cNvPr id="0" name=""/>
        <dsp:cNvSpPr/>
      </dsp:nvSpPr>
      <dsp:spPr>
        <a:xfrm>
          <a:off x="1520961" y="3401585"/>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BAC1B5F-7FCA-4765-AF5D-DD5BC6F6B2AA}">
      <dsp:nvSpPr>
        <dsp:cNvPr id="0" name=""/>
        <dsp:cNvSpPr/>
      </dsp:nvSpPr>
      <dsp:spPr>
        <a:xfrm>
          <a:off x="1855557" y="2075656"/>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latin typeface="Apple Braille"/>
            </a:rPr>
            <a:t>Initiate site training</a:t>
          </a:r>
        </a:p>
        <a:p>
          <a:pPr marL="0" lvl="0" indent="0" algn="l" defTabSz="711200">
            <a:lnSpc>
              <a:spcPct val="90000"/>
            </a:lnSpc>
            <a:spcBef>
              <a:spcPct val="0"/>
            </a:spcBef>
            <a:spcAft>
              <a:spcPct val="35000"/>
            </a:spcAft>
            <a:buNone/>
          </a:pPr>
          <a:r>
            <a:rPr lang="en-US" sz="1600" kern="1200" dirty="0">
              <a:latin typeface="Apple Braille"/>
            </a:rPr>
            <a:t>Initiate monthly phone calls</a:t>
          </a:r>
        </a:p>
      </dsp:txBody>
      <dsp:txXfrm>
        <a:off x="1855557" y="2075656"/>
        <a:ext cx="2370471" cy="1228788"/>
      </dsp:txXfrm>
    </dsp:sp>
    <dsp:sp modelId="{70F61D89-6BB6-4218-9167-C918FE0DE744}">
      <dsp:nvSpPr>
        <dsp:cNvPr id="0" name=""/>
        <dsp:cNvSpPr/>
      </dsp:nvSpPr>
      <dsp:spPr>
        <a:xfrm>
          <a:off x="1855557" y="3304444"/>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Mar - May 2021</a:t>
          </a:r>
        </a:p>
      </dsp:txBody>
      <dsp:txXfrm>
        <a:off x="1855557" y="3304444"/>
        <a:ext cx="2370471" cy="431736"/>
      </dsp:txXfrm>
    </dsp:sp>
    <dsp:sp modelId="{AD7225F6-4D24-4251-9B85-9788DA7BA9E8}">
      <dsp:nvSpPr>
        <dsp:cNvPr id="0" name=""/>
        <dsp:cNvSpPr/>
      </dsp:nvSpPr>
      <dsp:spPr>
        <a:xfrm>
          <a:off x="1639689" y="2075656"/>
          <a:ext cx="0" cy="1228788"/>
        </a:xfrm>
        <a:prstGeom prst="line">
          <a:avLst/>
        </a:prstGeom>
        <a:noFill/>
        <a:ln w="12700" cap="flat" cmpd="sng" algn="ctr">
          <a:solidFill>
            <a:schemeClr val="accent5">
              <a:hueOff val="1001784"/>
              <a:satOff val="-4397"/>
              <a:lumOff val="1307"/>
              <a:alphaOff val="0"/>
            </a:schemeClr>
          </a:solidFill>
          <a:prstDash val="dash"/>
          <a:miter lim="800000"/>
        </a:ln>
        <a:effectLst/>
      </dsp:spPr>
      <dsp:style>
        <a:lnRef idx="1">
          <a:scrgbClr r="0" g="0" b="0"/>
        </a:lnRef>
        <a:fillRef idx="0">
          <a:scrgbClr r="0" g="0" b="0"/>
        </a:fillRef>
        <a:effectRef idx="0">
          <a:scrgbClr r="0" g="0" b="0"/>
        </a:effectRef>
        <a:fontRef idx="minor"/>
      </dsp:style>
    </dsp:sp>
    <dsp:sp modelId="{2B2928D1-331D-4A9F-A1F9-2C95098F0786}">
      <dsp:nvSpPr>
        <dsp:cNvPr id="0" name=""/>
        <dsp:cNvSpPr/>
      </dsp:nvSpPr>
      <dsp:spPr>
        <a:xfrm>
          <a:off x="1600832" y="2036799"/>
          <a:ext cx="77712" cy="77712"/>
        </a:xfrm>
        <a:prstGeom prst="ellipse">
          <a:avLst/>
        </a:prstGeom>
        <a:solidFill>
          <a:schemeClr val="accent5">
            <a:hueOff val="1001784"/>
            <a:satOff val="-4397"/>
            <a:lumOff val="1307"/>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E32D6A-4F15-4BD8-8A04-E92DEB66879A}">
      <dsp:nvSpPr>
        <dsp:cNvPr id="0" name=""/>
        <dsp:cNvSpPr/>
      </dsp:nvSpPr>
      <dsp:spPr>
        <a:xfrm rot="8100000">
          <a:off x="2910172" y="478357"/>
          <a:ext cx="305283" cy="305283"/>
        </a:xfrm>
        <a:prstGeom prst="teardrop">
          <a:avLst>
            <a:gd name="adj" fmla="val 115000"/>
          </a:avLst>
        </a:prstGeom>
        <a:solidFill>
          <a:srgbClr val="9B69BC"/>
        </a:solidFill>
        <a:ln w="12700" cap="flat" cmpd="sng" algn="ctr">
          <a:solidFill>
            <a:srgbClr val="864DAD"/>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143EFB-B190-4E5C-A5AE-C4FBCD50B752}">
      <dsp:nvSpPr>
        <dsp:cNvPr id="0" name=""/>
        <dsp:cNvSpPr/>
      </dsp:nvSpPr>
      <dsp:spPr>
        <a:xfrm>
          <a:off x="2944087"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FAD0447-C579-42AF-9CEF-D4C617799519}">
      <dsp:nvSpPr>
        <dsp:cNvPr id="0" name=""/>
        <dsp:cNvSpPr/>
      </dsp:nvSpPr>
      <dsp:spPr>
        <a:xfrm>
          <a:off x="3278683"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Complete site training</a:t>
          </a:r>
        </a:p>
      </dsp:txBody>
      <dsp:txXfrm>
        <a:off x="3278683" y="846867"/>
        <a:ext cx="2370471" cy="1228788"/>
      </dsp:txXfrm>
    </dsp:sp>
    <dsp:sp modelId="{AB197FB0-0F12-4A59-9F3F-1C31859ED54E}">
      <dsp:nvSpPr>
        <dsp:cNvPr id="0" name=""/>
        <dsp:cNvSpPr/>
      </dsp:nvSpPr>
      <dsp:spPr>
        <a:xfrm>
          <a:off x="3278683"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May - Aug 2021</a:t>
          </a:r>
        </a:p>
      </dsp:txBody>
      <dsp:txXfrm>
        <a:off x="3278683" y="415131"/>
        <a:ext cx="2370471" cy="431736"/>
      </dsp:txXfrm>
    </dsp:sp>
    <dsp:sp modelId="{838DE1A9-11F3-4AAE-80B5-CEC31C2EBA92}">
      <dsp:nvSpPr>
        <dsp:cNvPr id="0" name=""/>
        <dsp:cNvSpPr/>
      </dsp:nvSpPr>
      <dsp:spPr>
        <a:xfrm>
          <a:off x="3062814" y="846867"/>
          <a:ext cx="0" cy="1228788"/>
        </a:xfrm>
        <a:prstGeom prst="line">
          <a:avLst/>
        </a:prstGeom>
        <a:noFill/>
        <a:ln w="12700" cap="flat" cmpd="sng" algn="ctr">
          <a:solidFill>
            <a:schemeClr val="accent5">
              <a:hueOff val="2003568"/>
              <a:satOff val="-8793"/>
              <a:lumOff val="2614"/>
              <a:alphaOff val="0"/>
            </a:schemeClr>
          </a:solidFill>
          <a:prstDash val="dash"/>
          <a:miter lim="800000"/>
        </a:ln>
        <a:effectLst/>
      </dsp:spPr>
      <dsp:style>
        <a:lnRef idx="1">
          <a:scrgbClr r="0" g="0" b="0"/>
        </a:lnRef>
        <a:fillRef idx="0">
          <a:scrgbClr r="0" g="0" b="0"/>
        </a:fillRef>
        <a:effectRef idx="0">
          <a:scrgbClr r="0" g="0" b="0"/>
        </a:effectRef>
        <a:fontRef idx="minor"/>
      </dsp:style>
    </dsp:sp>
    <dsp:sp modelId="{66F58FA4-B1A2-4296-A653-65832C552FA6}">
      <dsp:nvSpPr>
        <dsp:cNvPr id="0" name=""/>
        <dsp:cNvSpPr/>
      </dsp:nvSpPr>
      <dsp:spPr>
        <a:xfrm>
          <a:off x="3023958" y="2036799"/>
          <a:ext cx="77712" cy="77712"/>
        </a:xfrm>
        <a:prstGeom prst="ellipse">
          <a:avLst/>
        </a:prstGeom>
        <a:solidFill>
          <a:schemeClr val="accent5">
            <a:hueOff val="2003568"/>
            <a:satOff val="-8793"/>
            <a:lumOff val="2614"/>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7B6860-6C29-4C93-8B53-A1443FBFD924}">
      <dsp:nvSpPr>
        <dsp:cNvPr id="0" name=""/>
        <dsp:cNvSpPr/>
      </dsp:nvSpPr>
      <dsp:spPr>
        <a:xfrm rot="18900000">
          <a:off x="4292581" y="3373451"/>
          <a:ext cx="305283" cy="305283"/>
        </a:xfrm>
        <a:prstGeom prst="teardrop">
          <a:avLst>
            <a:gd name="adj" fmla="val 115000"/>
          </a:avLst>
        </a:prstGeom>
        <a:solidFill>
          <a:schemeClr val="accent5">
            <a:hueOff val="3005351"/>
            <a:satOff val="-13190"/>
            <a:lumOff val="3921"/>
            <a:alphaOff val="0"/>
          </a:schemeClr>
        </a:solidFill>
        <a:ln w="12700" cap="flat" cmpd="sng" algn="ctr">
          <a:solidFill>
            <a:schemeClr val="accent5">
              <a:hueOff val="3005351"/>
              <a:satOff val="-13190"/>
              <a:lumOff val="39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BB4EC8-1530-4A54-A2A3-DD9B2823FACC}">
      <dsp:nvSpPr>
        <dsp:cNvPr id="0" name=""/>
        <dsp:cNvSpPr/>
      </dsp:nvSpPr>
      <dsp:spPr>
        <a:xfrm>
          <a:off x="4326496" y="3407366"/>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54B02D3-1CDF-4469-B4C7-38635369252C}">
      <dsp:nvSpPr>
        <dsp:cNvPr id="0" name=""/>
        <dsp:cNvSpPr/>
      </dsp:nvSpPr>
      <dsp:spPr>
        <a:xfrm>
          <a:off x="4660064" y="2081436"/>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latin typeface="Apple Braille"/>
            </a:rPr>
            <a:t>Initiate 18-month implementation</a:t>
          </a:r>
        </a:p>
        <a:p>
          <a:pPr marL="0" lvl="0" indent="0" algn="l" defTabSz="711200">
            <a:lnSpc>
              <a:spcPct val="90000"/>
            </a:lnSpc>
            <a:spcBef>
              <a:spcPct val="0"/>
            </a:spcBef>
            <a:spcAft>
              <a:spcPct val="35000"/>
            </a:spcAft>
            <a:buNone/>
          </a:pPr>
          <a:r>
            <a:rPr lang="en-US" sz="1600" kern="1200" dirty="0">
              <a:latin typeface="Apple Braille"/>
            </a:rPr>
            <a:t>Begin providing monthly feedback reports</a:t>
          </a:r>
        </a:p>
      </dsp:txBody>
      <dsp:txXfrm>
        <a:off x="4660064" y="2081436"/>
        <a:ext cx="2370471" cy="1228788"/>
      </dsp:txXfrm>
    </dsp:sp>
    <dsp:sp modelId="{68394D26-8440-41C4-AC42-3F023E27A06C}">
      <dsp:nvSpPr>
        <dsp:cNvPr id="0" name=""/>
        <dsp:cNvSpPr/>
      </dsp:nvSpPr>
      <dsp:spPr>
        <a:xfrm>
          <a:off x="4660064" y="3310225"/>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Jun 2021 - Feb 2022 </a:t>
          </a:r>
        </a:p>
      </dsp:txBody>
      <dsp:txXfrm>
        <a:off x="4660064" y="3310225"/>
        <a:ext cx="2370471" cy="431736"/>
      </dsp:txXfrm>
    </dsp:sp>
    <dsp:sp modelId="{31D18754-3FB0-480E-B467-70CFFAB18868}">
      <dsp:nvSpPr>
        <dsp:cNvPr id="0" name=""/>
        <dsp:cNvSpPr/>
      </dsp:nvSpPr>
      <dsp:spPr>
        <a:xfrm>
          <a:off x="4429060" y="2075656"/>
          <a:ext cx="0" cy="1228788"/>
        </a:xfrm>
        <a:prstGeom prst="line">
          <a:avLst/>
        </a:prstGeom>
        <a:noFill/>
        <a:ln w="12700" cap="flat" cmpd="sng" algn="ctr">
          <a:solidFill>
            <a:schemeClr val="accent5">
              <a:hueOff val="3005351"/>
              <a:satOff val="-13190"/>
              <a:lumOff val="3921"/>
              <a:alphaOff val="0"/>
            </a:schemeClr>
          </a:solidFill>
          <a:prstDash val="dash"/>
          <a:miter lim="800000"/>
        </a:ln>
        <a:effectLst/>
      </dsp:spPr>
      <dsp:style>
        <a:lnRef idx="1">
          <a:scrgbClr r="0" g="0" b="0"/>
        </a:lnRef>
        <a:fillRef idx="0">
          <a:scrgbClr r="0" g="0" b="0"/>
        </a:fillRef>
        <a:effectRef idx="0">
          <a:scrgbClr r="0" g="0" b="0"/>
        </a:effectRef>
        <a:fontRef idx="minor"/>
      </dsp:style>
    </dsp:sp>
    <dsp:sp modelId="{4882ED51-DF7B-418B-AED9-24BC8B93AFC5}">
      <dsp:nvSpPr>
        <dsp:cNvPr id="0" name=""/>
        <dsp:cNvSpPr/>
      </dsp:nvSpPr>
      <dsp:spPr>
        <a:xfrm>
          <a:off x="4390204" y="2036799"/>
          <a:ext cx="77712" cy="77712"/>
        </a:xfrm>
        <a:prstGeom prst="ellipse">
          <a:avLst/>
        </a:prstGeom>
        <a:solidFill>
          <a:schemeClr val="accent5">
            <a:hueOff val="3005351"/>
            <a:satOff val="-13190"/>
            <a:lumOff val="3921"/>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98CBEA-4C17-4A96-9670-E14F274BC309}">
      <dsp:nvSpPr>
        <dsp:cNvPr id="0" name=""/>
        <dsp:cNvSpPr/>
      </dsp:nvSpPr>
      <dsp:spPr>
        <a:xfrm rot="8100000">
          <a:off x="5756424" y="478357"/>
          <a:ext cx="305283" cy="305283"/>
        </a:xfrm>
        <a:prstGeom prst="teardrop">
          <a:avLst>
            <a:gd name="adj" fmla="val 115000"/>
          </a:avLst>
        </a:prstGeom>
        <a:solidFill>
          <a:schemeClr val="accent5">
            <a:hueOff val="4007135"/>
            <a:satOff val="-17587"/>
            <a:lumOff val="5229"/>
            <a:alphaOff val="0"/>
          </a:schemeClr>
        </a:solidFill>
        <a:ln w="12700" cap="flat" cmpd="sng" algn="ctr">
          <a:solidFill>
            <a:schemeClr val="accent5">
              <a:hueOff val="4007135"/>
              <a:satOff val="-17587"/>
              <a:lumOff val="52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AF6538-A283-4F1B-8A46-58D31863A555}">
      <dsp:nvSpPr>
        <dsp:cNvPr id="0" name=""/>
        <dsp:cNvSpPr/>
      </dsp:nvSpPr>
      <dsp:spPr>
        <a:xfrm>
          <a:off x="5790338"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899B51D-C1EA-4D3E-B50E-BDC51632BBFA}">
      <dsp:nvSpPr>
        <dsp:cNvPr id="0" name=""/>
        <dsp:cNvSpPr/>
      </dsp:nvSpPr>
      <dsp:spPr>
        <a:xfrm>
          <a:off x="6124934"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Reach</a:t>
          </a:r>
          <a:r>
            <a:rPr lang="en-US" sz="1600" kern="1200" baseline="0" dirty="0">
              <a:latin typeface="Apple Braille"/>
            </a:rPr>
            <a:t> 33% of eligible families</a:t>
          </a:r>
          <a:endParaRPr lang="en-US" sz="1600" kern="1200" dirty="0">
            <a:latin typeface="Apple Braille"/>
          </a:endParaRPr>
        </a:p>
      </dsp:txBody>
      <dsp:txXfrm>
        <a:off x="6124934" y="846867"/>
        <a:ext cx="2370471" cy="1228788"/>
      </dsp:txXfrm>
    </dsp:sp>
    <dsp:sp modelId="{3CECF23A-E6F6-46C6-907D-BB154266792C}">
      <dsp:nvSpPr>
        <dsp:cNvPr id="0" name=""/>
        <dsp:cNvSpPr/>
      </dsp:nvSpPr>
      <dsp:spPr>
        <a:xfrm>
          <a:off x="6124934"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Feb - Aug 2022</a:t>
          </a:r>
        </a:p>
      </dsp:txBody>
      <dsp:txXfrm>
        <a:off x="6124934" y="415131"/>
        <a:ext cx="2370471" cy="431736"/>
      </dsp:txXfrm>
    </dsp:sp>
    <dsp:sp modelId="{4B37F2D2-9961-40C5-BAC9-D2269F0B19F6}">
      <dsp:nvSpPr>
        <dsp:cNvPr id="0" name=""/>
        <dsp:cNvSpPr/>
      </dsp:nvSpPr>
      <dsp:spPr>
        <a:xfrm>
          <a:off x="5909066" y="846867"/>
          <a:ext cx="0" cy="1228788"/>
        </a:xfrm>
        <a:prstGeom prst="line">
          <a:avLst/>
        </a:prstGeom>
        <a:noFill/>
        <a:ln w="12700" cap="flat" cmpd="sng" algn="ctr">
          <a:solidFill>
            <a:schemeClr val="accent5">
              <a:hueOff val="4007135"/>
              <a:satOff val="-17587"/>
              <a:lumOff val="5229"/>
              <a:alphaOff val="0"/>
            </a:schemeClr>
          </a:solidFill>
          <a:prstDash val="dash"/>
          <a:miter lim="800000"/>
        </a:ln>
        <a:effectLst/>
      </dsp:spPr>
      <dsp:style>
        <a:lnRef idx="1">
          <a:scrgbClr r="0" g="0" b="0"/>
        </a:lnRef>
        <a:fillRef idx="0">
          <a:scrgbClr r="0" g="0" b="0"/>
        </a:fillRef>
        <a:effectRef idx="0">
          <a:scrgbClr r="0" g="0" b="0"/>
        </a:effectRef>
        <a:fontRef idx="minor"/>
      </dsp:style>
    </dsp:sp>
    <dsp:sp modelId="{C22833B4-9465-41AF-82D4-44B62729B815}">
      <dsp:nvSpPr>
        <dsp:cNvPr id="0" name=""/>
        <dsp:cNvSpPr/>
      </dsp:nvSpPr>
      <dsp:spPr>
        <a:xfrm>
          <a:off x="5870210" y="2036799"/>
          <a:ext cx="77712" cy="77712"/>
        </a:xfrm>
        <a:prstGeom prst="ellipse">
          <a:avLst/>
        </a:prstGeom>
        <a:solidFill>
          <a:schemeClr val="accent5">
            <a:hueOff val="4007135"/>
            <a:satOff val="-17587"/>
            <a:lumOff val="5229"/>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518C91-B2D0-4903-A372-7F6DED0409BC}">
      <dsp:nvSpPr>
        <dsp:cNvPr id="0" name=""/>
        <dsp:cNvSpPr/>
      </dsp:nvSpPr>
      <dsp:spPr>
        <a:xfrm rot="18900000">
          <a:off x="7179550" y="3367670"/>
          <a:ext cx="305283" cy="305283"/>
        </a:xfrm>
        <a:prstGeom prst="teardrop">
          <a:avLst>
            <a:gd name="adj" fmla="val 115000"/>
          </a:avLst>
        </a:prstGeom>
        <a:solidFill>
          <a:schemeClr val="tx2">
            <a:lumMod val="60000"/>
            <a:lumOff val="40000"/>
          </a:schemeClr>
        </a:solidFill>
        <a:ln w="12700" cap="flat" cmpd="sng" algn="ctr">
          <a:solidFill>
            <a:schemeClr val="tx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37BDA6-CDB5-4F9A-A91D-CDEA90DBE6A4}">
      <dsp:nvSpPr>
        <dsp:cNvPr id="0" name=""/>
        <dsp:cNvSpPr/>
      </dsp:nvSpPr>
      <dsp:spPr>
        <a:xfrm>
          <a:off x="7213464" y="3401585"/>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699EEB1-3540-4867-99BC-B957BFEEBA38}">
      <dsp:nvSpPr>
        <dsp:cNvPr id="0" name=""/>
        <dsp:cNvSpPr/>
      </dsp:nvSpPr>
      <dsp:spPr>
        <a:xfrm>
          <a:off x="7548060" y="2075656"/>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latin typeface="Apple Braille"/>
            </a:rPr>
            <a:t>Reach 66% of eligible families</a:t>
          </a:r>
        </a:p>
      </dsp:txBody>
      <dsp:txXfrm>
        <a:off x="7548060" y="2075656"/>
        <a:ext cx="2370471" cy="1228788"/>
      </dsp:txXfrm>
    </dsp:sp>
    <dsp:sp modelId="{EA538D56-5C65-43EA-81D0-CD1E5CBC9F59}">
      <dsp:nvSpPr>
        <dsp:cNvPr id="0" name=""/>
        <dsp:cNvSpPr/>
      </dsp:nvSpPr>
      <dsp:spPr>
        <a:xfrm>
          <a:off x="7548060" y="3304444"/>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Aug 2022 - Feb 2023</a:t>
          </a:r>
        </a:p>
      </dsp:txBody>
      <dsp:txXfrm>
        <a:off x="7548060" y="3304444"/>
        <a:ext cx="2370471" cy="431736"/>
      </dsp:txXfrm>
    </dsp:sp>
    <dsp:sp modelId="{ECA352F1-FDE4-445A-939C-CF4C3A4444A0}">
      <dsp:nvSpPr>
        <dsp:cNvPr id="0" name=""/>
        <dsp:cNvSpPr/>
      </dsp:nvSpPr>
      <dsp:spPr>
        <a:xfrm>
          <a:off x="7332192" y="2075656"/>
          <a:ext cx="0" cy="1228788"/>
        </a:xfrm>
        <a:prstGeom prst="line">
          <a:avLst/>
        </a:prstGeom>
        <a:noFill/>
        <a:ln w="12700" cap="flat" cmpd="sng" algn="ctr">
          <a:solidFill>
            <a:schemeClr val="accent5">
              <a:hueOff val="5008919"/>
              <a:satOff val="-21983"/>
              <a:lumOff val="6536"/>
              <a:alphaOff val="0"/>
            </a:schemeClr>
          </a:solidFill>
          <a:prstDash val="dash"/>
          <a:miter lim="800000"/>
        </a:ln>
        <a:effectLst/>
      </dsp:spPr>
      <dsp:style>
        <a:lnRef idx="1">
          <a:scrgbClr r="0" g="0" b="0"/>
        </a:lnRef>
        <a:fillRef idx="0">
          <a:scrgbClr r="0" g="0" b="0"/>
        </a:fillRef>
        <a:effectRef idx="0">
          <a:scrgbClr r="0" g="0" b="0"/>
        </a:effectRef>
        <a:fontRef idx="minor"/>
      </dsp:style>
    </dsp:sp>
    <dsp:sp modelId="{92095B8D-3D85-4FD4-9F2B-78BAF6768072}">
      <dsp:nvSpPr>
        <dsp:cNvPr id="0" name=""/>
        <dsp:cNvSpPr/>
      </dsp:nvSpPr>
      <dsp:spPr>
        <a:xfrm>
          <a:off x="7293335" y="2036799"/>
          <a:ext cx="77712" cy="77712"/>
        </a:xfrm>
        <a:prstGeom prst="ellipse">
          <a:avLst/>
        </a:prstGeom>
        <a:solidFill>
          <a:schemeClr val="accent5">
            <a:hueOff val="5008919"/>
            <a:satOff val="-21983"/>
            <a:lumOff val="6536"/>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AC1D3A-1AFE-48F0-9740-7F7DEAE125D6}">
      <dsp:nvSpPr>
        <dsp:cNvPr id="0" name=""/>
        <dsp:cNvSpPr/>
      </dsp:nvSpPr>
      <dsp:spPr>
        <a:xfrm rot="8100000">
          <a:off x="8602675" y="478357"/>
          <a:ext cx="305283" cy="305283"/>
        </a:xfrm>
        <a:prstGeom prst="teardrop">
          <a:avLst>
            <a:gd name="adj" fmla="val 115000"/>
          </a:avLst>
        </a:prstGeom>
        <a:solidFill>
          <a:schemeClr val="accent3"/>
        </a:solidFill>
        <a:ln w="127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B7CFA5-DD90-474A-A36B-395831F4D63F}">
      <dsp:nvSpPr>
        <dsp:cNvPr id="0" name=""/>
        <dsp:cNvSpPr/>
      </dsp:nvSpPr>
      <dsp:spPr>
        <a:xfrm>
          <a:off x="8636590"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7C5D1BF-8375-4F2F-8F69-62C5DD498D86}">
      <dsp:nvSpPr>
        <dsp:cNvPr id="0" name=""/>
        <dsp:cNvSpPr/>
      </dsp:nvSpPr>
      <dsp:spPr>
        <a:xfrm>
          <a:off x="8971186"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Reach 100% of eligible families</a:t>
          </a:r>
        </a:p>
      </dsp:txBody>
      <dsp:txXfrm>
        <a:off x="8971186" y="846867"/>
        <a:ext cx="2370471" cy="1228788"/>
      </dsp:txXfrm>
    </dsp:sp>
    <dsp:sp modelId="{733C4DBA-1274-416A-BCC8-352957253BAF}">
      <dsp:nvSpPr>
        <dsp:cNvPr id="0" name=""/>
        <dsp:cNvSpPr/>
      </dsp:nvSpPr>
      <dsp:spPr>
        <a:xfrm>
          <a:off x="8971186"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Feb - Aug 2023</a:t>
          </a:r>
        </a:p>
      </dsp:txBody>
      <dsp:txXfrm>
        <a:off x="8971186" y="415131"/>
        <a:ext cx="2370471" cy="431736"/>
      </dsp:txXfrm>
    </dsp:sp>
    <dsp:sp modelId="{9DF81F3D-7400-484B-BB6C-DB4BE4FA9774}">
      <dsp:nvSpPr>
        <dsp:cNvPr id="0" name=""/>
        <dsp:cNvSpPr/>
      </dsp:nvSpPr>
      <dsp:spPr>
        <a:xfrm>
          <a:off x="8755317" y="846867"/>
          <a:ext cx="0" cy="1228788"/>
        </a:xfrm>
        <a:prstGeom prst="line">
          <a:avLst/>
        </a:prstGeom>
        <a:noFill/>
        <a:ln w="12700" cap="flat" cmpd="sng" algn="ctr">
          <a:solidFill>
            <a:schemeClr val="accent5">
              <a:hueOff val="6010703"/>
              <a:satOff val="-26380"/>
              <a:lumOff val="7843"/>
              <a:alphaOff val="0"/>
            </a:schemeClr>
          </a:solidFill>
          <a:prstDash val="dash"/>
          <a:miter lim="800000"/>
        </a:ln>
        <a:effectLst/>
      </dsp:spPr>
      <dsp:style>
        <a:lnRef idx="1">
          <a:scrgbClr r="0" g="0" b="0"/>
        </a:lnRef>
        <a:fillRef idx="0">
          <a:scrgbClr r="0" g="0" b="0"/>
        </a:fillRef>
        <a:effectRef idx="0">
          <a:scrgbClr r="0" g="0" b="0"/>
        </a:effectRef>
        <a:fontRef idx="minor"/>
      </dsp:style>
    </dsp:sp>
    <dsp:sp modelId="{05EB9770-2809-4C3B-9E53-5C53C82F25D8}">
      <dsp:nvSpPr>
        <dsp:cNvPr id="0" name=""/>
        <dsp:cNvSpPr/>
      </dsp:nvSpPr>
      <dsp:spPr>
        <a:xfrm>
          <a:off x="8716461" y="2036799"/>
          <a:ext cx="77712" cy="77712"/>
        </a:xfrm>
        <a:prstGeom prst="ellipse">
          <a:avLst/>
        </a:prstGeom>
        <a:solidFill>
          <a:schemeClr val="accent5">
            <a:hueOff val="6010703"/>
            <a:satOff val="-26380"/>
            <a:lumOff val="784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image" Target="../media/image8.png"/></Relationships>
</file>

<file path=ppt/drawings/drawing1.xml><?xml version="1.0" encoding="utf-8"?>
<c:userShapes xmlns:c="http://schemas.openxmlformats.org/drawingml/2006/chart">
  <cdr:relSizeAnchor xmlns:cdr="http://schemas.openxmlformats.org/drawingml/2006/chartDrawing">
    <cdr:from>
      <cdr:x>0.21792</cdr:x>
      <cdr:y>0.90266</cdr:y>
    </cdr:from>
    <cdr:to>
      <cdr:x>0.39967</cdr:x>
      <cdr:y>0.92727</cdr:y>
    </cdr:to>
    <cdr:sp macro="" textlink="">
      <cdr:nvSpPr>
        <cdr:cNvPr id="9" name="TextBox 18">
          <a:extLst xmlns:a="http://schemas.openxmlformats.org/drawingml/2006/main">
            <a:ext uri="{FF2B5EF4-FFF2-40B4-BE49-F238E27FC236}">
              <a16:creationId xmlns:a16="http://schemas.microsoft.com/office/drawing/2014/main" id="{E91E2A33-A560-4EAD-88C4-A9A77B8B4E4F}"/>
            </a:ext>
          </a:extLst>
        </cdr:cNvPr>
        <cdr:cNvSpPr txBox="1"/>
      </cdr:nvSpPr>
      <cdr:spPr>
        <a:xfrm xmlns:a="http://schemas.openxmlformats.org/drawingml/2006/main">
          <a:off x="2656895" y="5897229"/>
          <a:ext cx="2215895" cy="16076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100" b="1" dirty="0">
              <a:solidFill>
                <a:sysClr val="windowText" lastClr="000000"/>
              </a:solidFill>
            </a:rPr>
            <a:t>Contract under</a:t>
          </a:r>
          <a:r>
            <a:rPr lang="en-US" sz="1100" b="1" baseline="0" dirty="0">
              <a:solidFill>
                <a:sysClr val="windowText" lastClr="000000"/>
              </a:solidFill>
            </a:rPr>
            <a:t> review at the site</a:t>
          </a:r>
          <a:endParaRPr lang="en-US" sz="1100" b="1" dirty="0">
            <a:solidFill>
              <a:sysClr val="windowText" lastClr="000000"/>
            </a:solidFill>
          </a:endParaRPr>
        </a:p>
      </cdr:txBody>
    </cdr:sp>
  </cdr:relSizeAnchor>
  <cdr:relSizeAnchor xmlns:cdr="http://schemas.openxmlformats.org/drawingml/2006/chartDrawing">
    <cdr:from>
      <cdr:x>0.14228</cdr:x>
      <cdr:y>0.38017</cdr:y>
    </cdr:from>
    <cdr:to>
      <cdr:x>0.16415</cdr:x>
      <cdr:y>0.41996</cdr:y>
    </cdr:to>
    <cdr:pic>
      <cdr:nvPicPr>
        <cdr:cNvPr id="4" name="Graphic 7" descr="Checkbox Checked with solid fill">
          <a:extLst xmlns:a="http://schemas.openxmlformats.org/drawingml/2006/main">
            <a:ext uri="{FF2B5EF4-FFF2-40B4-BE49-F238E27FC236}">
              <a16:creationId xmlns:a16="http://schemas.microsoft.com/office/drawing/2014/main" id="{1DD9C7D9-D9D4-4C00-B429-3E8F37F6A28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1734651" y="2548072"/>
          <a:ext cx="266700" cy="266700"/>
        </a:xfrm>
        <a:prstGeom xmlns:a="http://schemas.openxmlformats.org/drawingml/2006/main" prst="rect">
          <a:avLst/>
        </a:prstGeom>
      </cdr:spPr>
    </cdr:pic>
  </cdr:relSizeAnchor>
  <cdr:relSizeAnchor xmlns:cdr="http://schemas.openxmlformats.org/drawingml/2006/chartDrawing">
    <cdr:from>
      <cdr:x>0.10837</cdr:x>
      <cdr:y>0.47279</cdr:y>
    </cdr:from>
    <cdr:to>
      <cdr:x>0.13025</cdr:x>
      <cdr:y>0.51258</cdr:y>
    </cdr:to>
    <cdr:pic>
      <cdr:nvPicPr>
        <cdr:cNvPr id="5" name="Graphic 12" descr="Checkbox Checked with solid fill">
          <a:extLst xmlns:a="http://schemas.openxmlformats.org/drawingml/2006/main">
            <a:ext uri="{FF2B5EF4-FFF2-40B4-BE49-F238E27FC236}">
              <a16:creationId xmlns:a16="http://schemas.microsoft.com/office/drawing/2014/main" id="{6AE4BF56-367A-4171-B8A0-52FEAFBDA66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1321253" y="3168856"/>
          <a:ext cx="266700" cy="266700"/>
        </a:xfrm>
        <a:prstGeom xmlns:a="http://schemas.openxmlformats.org/drawingml/2006/main" prst="rect">
          <a:avLst/>
        </a:prstGeom>
      </cdr:spPr>
    </cdr:pic>
  </cdr:relSizeAnchor>
  <cdr:relSizeAnchor xmlns:cdr="http://schemas.openxmlformats.org/drawingml/2006/chartDrawing">
    <cdr:from>
      <cdr:x>0.10955</cdr:x>
      <cdr:y>0.89807</cdr:y>
    </cdr:from>
    <cdr:to>
      <cdr:x>0.13091</cdr:x>
      <cdr:y>0.93786</cdr:y>
    </cdr:to>
    <cdr:pic>
      <cdr:nvPicPr>
        <cdr:cNvPr id="6" name="Graphic 13" descr="Checkbox Checked with solid fill">
          <a:extLst xmlns:a="http://schemas.openxmlformats.org/drawingml/2006/main">
            <a:ext uri="{FF2B5EF4-FFF2-40B4-BE49-F238E27FC236}">
              <a16:creationId xmlns:a16="http://schemas.microsoft.com/office/drawing/2014/main" id="{5CC4421C-E56C-4781-A11C-50449E18B26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1335654" y="6019283"/>
          <a:ext cx="260350" cy="266700"/>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0.88184</cdr:x>
      <cdr:y>0.01692</cdr:y>
    </cdr:from>
    <cdr:to>
      <cdr:x>0.98021</cdr:x>
      <cdr:y>0.14462</cdr:y>
    </cdr:to>
    <cdr:sp macro="" textlink="">
      <cdr:nvSpPr>
        <cdr:cNvPr id="2" name="Arrow: Up 1">
          <a:extLst xmlns:a="http://schemas.openxmlformats.org/drawingml/2006/main">
            <a:ext uri="{FF2B5EF4-FFF2-40B4-BE49-F238E27FC236}">
              <a16:creationId xmlns:a16="http://schemas.microsoft.com/office/drawing/2014/main" id="{446711CB-5A94-4034-84E1-95A8F0B59774}"/>
            </a:ext>
          </a:extLst>
        </cdr:cNvPr>
        <cdr:cNvSpPr/>
      </cdr:nvSpPr>
      <cdr:spPr>
        <a:xfrm xmlns:a="http://schemas.openxmlformats.org/drawingml/2006/main">
          <a:off x="10647509" y="114301"/>
          <a:ext cx="1187735" cy="862444"/>
        </a:xfrm>
        <a:prstGeom xmlns:a="http://schemas.openxmlformats.org/drawingml/2006/main" prst="upArrow">
          <a:avLst/>
        </a:prstGeom>
        <a:solidFill xmlns:a="http://schemas.openxmlformats.org/drawingml/2006/main">
          <a:srgbClr val="9B69BC"/>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549C"/>
            </a:solidFill>
            <a:effectLst/>
            <a:uLnTx/>
            <a:uFillTx/>
            <a:latin typeface="Calibri"/>
            <a:ea typeface="+mn-ea"/>
            <a:cs typeface="+mn-cs"/>
          </a:endParaRPr>
        </a:p>
      </cdr:txBody>
    </cdr:sp>
  </cdr:relSizeAnchor>
  <cdr:relSizeAnchor xmlns:cdr="http://schemas.openxmlformats.org/drawingml/2006/chartDrawing">
    <cdr:from>
      <cdr:x>0.89845</cdr:x>
      <cdr:y>0.06383</cdr:y>
    </cdr:from>
    <cdr:to>
      <cdr:x>0.96041</cdr:x>
      <cdr:y>0.11395</cdr:y>
    </cdr:to>
    <cdr:sp macro="" textlink="">
      <cdr:nvSpPr>
        <cdr:cNvPr id="3" name="TextBox 6">
          <a:extLst xmlns:a="http://schemas.openxmlformats.org/drawingml/2006/main">
            <a:ext uri="{FF2B5EF4-FFF2-40B4-BE49-F238E27FC236}">
              <a16:creationId xmlns:a16="http://schemas.microsoft.com/office/drawing/2014/main" id="{D21A0E35-1079-482E-A497-F69BAE62E890}"/>
            </a:ext>
          </a:extLst>
        </cdr:cNvPr>
        <cdr:cNvSpPr txBox="1"/>
      </cdr:nvSpPr>
      <cdr:spPr>
        <a:xfrm xmlns:a="http://schemas.openxmlformats.org/drawingml/2006/main">
          <a:off x="10848109" y="431105"/>
          <a:ext cx="748145"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Goal</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0.89134</cdr:x>
      <cdr:y>0.04481</cdr:y>
    </cdr:from>
    <cdr:to>
      <cdr:x>0.97509</cdr:x>
      <cdr:y>0.15022</cdr:y>
    </cdr:to>
    <cdr:sp macro="" textlink="">
      <cdr:nvSpPr>
        <cdr:cNvPr id="2" name="Arrow: Up 1">
          <a:extLst xmlns:a="http://schemas.openxmlformats.org/drawingml/2006/main">
            <a:ext uri="{FF2B5EF4-FFF2-40B4-BE49-F238E27FC236}">
              <a16:creationId xmlns:a16="http://schemas.microsoft.com/office/drawing/2014/main" id="{6AFBDE80-62A4-4200-BFDD-7A79A7276933}"/>
            </a:ext>
          </a:extLst>
        </cdr:cNvPr>
        <cdr:cNvSpPr/>
      </cdr:nvSpPr>
      <cdr:spPr>
        <a:xfrm xmlns:a="http://schemas.openxmlformats.org/drawingml/2006/main" rot="10800000">
          <a:off x="10780800" y="276998"/>
          <a:ext cx="1012882" cy="651652"/>
        </a:xfrm>
        <a:prstGeom xmlns:a="http://schemas.openxmlformats.org/drawingml/2006/main" prst="upArrow">
          <a:avLst/>
        </a:prstGeom>
        <a:solidFill xmlns:a="http://schemas.openxmlformats.org/drawingml/2006/main">
          <a:srgbClr val="9B69BC"/>
        </a:solidFill>
        <a:ln xmlns:a="http://schemas.openxmlformats.org/drawingml/2006/main">
          <a:solidFill>
            <a:srgbClr val="7030A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solidFill>
              <a:srgbClr val="9B69BC"/>
            </a:solidFill>
          </a:endParaRPr>
        </a:p>
      </cdr:txBody>
    </cdr:sp>
  </cdr:relSizeAnchor>
  <cdr:relSizeAnchor xmlns:cdr="http://schemas.openxmlformats.org/drawingml/2006/chartDrawing">
    <cdr:from>
      <cdr:x>0.90062</cdr:x>
      <cdr:y>0.06303</cdr:y>
    </cdr:from>
    <cdr:to>
      <cdr:x>0.965</cdr:x>
      <cdr:y>0.11604</cdr:y>
    </cdr:to>
    <cdr:sp macro="" textlink="">
      <cdr:nvSpPr>
        <cdr:cNvPr id="3" name="TextBox 8">
          <a:extLst xmlns:a="http://schemas.openxmlformats.org/drawingml/2006/main">
            <a:ext uri="{FF2B5EF4-FFF2-40B4-BE49-F238E27FC236}">
              <a16:creationId xmlns:a16="http://schemas.microsoft.com/office/drawing/2014/main" id="{EE92D944-452F-4937-8217-31D738E4D892}"/>
            </a:ext>
          </a:extLst>
        </cdr:cNvPr>
        <cdr:cNvSpPr txBox="1"/>
      </cdr:nvSpPr>
      <cdr:spPr>
        <a:xfrm xmlns:a="http://schemas.openxmlformats.org/drawingml/2006/main">
          <a:off x="10696480" y="365958"/>
          <a:ext cx="764694"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400" b="1" dirty="0">
              <a:solidFill>
                <a:schemeClr val="bg1"/>
              </a:solidFill>
              <a:latin typeface="Arial" panose="020B0604020202020204" pitchFamily="34" charset="0"/>
              <a:cs typeface="Arial" panose="020B0604020202020204" pitchFamily="34" charset="0"/>
            </a:rPr>
            <a:t>Goal</a:t>
          </a:r>
        </a:p>
      </cdr:txBody>
    </cdr:sp>
  </cdr:relSizeAnchor>
</c:userShapes>
</file>

<file path=ppt/drawings/drawing4.xml><?xml version="1.0" encoding="utf-8"?>
<c:userShapes xmlns:c="http://schemas.openxmlformats.org/drawingml/2006/chart">
  <cdr:relSizeAnchor xmlns:cdr="http://schemas.openxmlformats.org/drawingml/2006/chartDrawing">
    <cdr:from>
      <cdr:x>0.50388</cdr:x>
      <cdr:y>0.1755</cdr:y>
    </cdr:from>
    <cdr:to>
      <cdr:x>0.53791</cdr:x>
      <cdr:y>0.48278</cdr:y>
    </cdr:to>
    <cdr:sp macro="" textlink="">
      <cdr:nvSpPr>
        <cdr:cNvPr id="2" name="TextBox 4">
          <a:extLst xmlns:a="http://schemas.openxmlformats.org/drawingml/2006/main">
            <a:ext uri="{FF2B5EF4-FFF2-40B4-BE49-F238E27FC236}">
              <a16:creationId xmlns:a16="http://schemas.microsoft.com/office/drawing/2014/main" id="{ACE76831-4B67-4FD9-B57C-C464B98CCD97}"/>
            </a:ext>
          </a:extLst>
        </cdr:cNvPr>
        <cdr:cNvSpPr txBox="1"/>
      </cdr:nvSpPr>
      <cdr:spPr>
        <a:xfrm xmlns:a="http://schemas.openxmlformats.org/drawingml/2006/main">
          <a:off x="6069705" y="1277238"/>
          <a:ext cx="409867" cy="2236354"/>
        </a:xfrm>
        <a:prstGeom xmlns:a="http://schemas.openxmlformats.org/drawingml/2006/main" prst="rect">
          <a:avLst/>
        </a:prstGeom>
        <a:noFill xmlns:a="http://schemas.openxmlformats.org/drawingml/2006/main"/>
      </cdr:spPr>
      <cdr:txBody>
        <a:bodyPr xmlns:a="http://schemas.openxmlformats.org/drawingml/2006/main" vert="vert270"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t>No Data Captured</a:t>
          </a:r>
        </a:p>
      </cdr:txBody>
    </cdr:sp>
  </cdr:relSizeAnchor>
  <cdr:relSizeAnchor xmlns:cdr="http://schemas.openxmlformats.org/drawingml/2006/chartDrawing">
    <cdr:from>
      <cdr:x>0.53714</cdr:x>
      <cdr:y>0.20159</cdr:y>
    </cdr:from>
    <cdr:to>
      <cdr:x>0.93029</cdr:x>
      <cdr:y>0.45513</cdr:y>
    </cdr:to>
    <cdr:sp macro="" textlink="">
      <cdr:nvSpPr>
        <cdr:cNvPr id="3" name="Rectangle 2">
          <a:extLst xmlns:a="http://schemas.openxmlformats.org/drawingml/2006/main">
            <a:ext uri="{FF2B5EF4-FFF2-40B4-BE49-F238E27FC236}">
              <a16:creationId xmlns:a16="http://schemas.microsoft.com/office/drawing/2014/main" id="{935CE131-38D4-40BE-8976-8E9FF3B46EA9}"/>
            </a:ext>
          </a:extLst>
        </cdr:cNvPr>
        <cdr:cNvSpPr/>
      </cdr:nvSpPr>
      <cdr:spPr>
        <a:xfrm xmlns:a="http://schemas.openxmlformats.org/drawingml/2006/main">
          <a:off x="6470241" y="1467179"/>
          <a:ext cx="4735825" cy="1845190"/>
        </a:xfrm>
        <a:prstGeom xmlns:a="http://schemas.openxmlformats.org/drawingml/2006/main" prst="rect">
          <a:avLst/>
        </a:prstGeom>
        <a:noFill xmlns:a="http://schemas.openxmlformats.org/drawingml/2006/main"/>
        <a:ln xmlns:a="http://schemas.openxmlformats.org/drawingml/2006/main" w="28575" cap="flat" cmpd="sng" algn="ctr">
          <a:solidFill>
            <a:schemeClr val="dk1"/>
          </a:solidFill>
          <a:prstDash val="solid"/>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0.50214</cdr:x>
      <cdr:y>0.66733</cdr:y>
    </cdr:from>
    <cdr:to>
      <cdr:x>1</cdr:x>
      <cdr:y>1</cdr:y>
    </cdr:to>
    <cdr:sp macro="" textlink="">
      <cdr:nvSpPr>
        <cdr:cNvPr id="4" name="Rectangle 3">
          <a:extLst xmlns:a="http://schemas.openxmlformats.org/drawingml/2006/main">
            <a:ext uri="{FF2B5EF4-FFF2-40B4-BE49-F238E27FC236}">
              <a16:creationId xmlns:a16="http://schemas.microsoft.com/office/drawing/2014/main" id="{4ABA3CBE-FE9F-4969-85F7-462A082EDC06}"/>
            </a:ext>
          </a:extLst>
        </cdr:cNvPr>
        <cdr:cNvSpPr/>
      </cdr:nvSpPr>
      <cdr:spPr>
        <a:xfrm xmlns:a="http://schemas.openxmlformats.org/drawingml/2006/main">
          <a:off x="6048711" y="4856777"/>
          <a:ext cx="5997109" cy="2421102"/>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0.53791</cdr:x>
      <cdr:y>0.68247</cdr:y>
    </cdr:from>
    <cdr:to>
      <cdr:x>0.97289</cdr:x>
      <cdr:y>0.97862</cdr:y>
    </cdr:to>
    <cdr:sp macro="" textlink="">
      <cdr:nvSpPr>
        <cdr:cNvPr id="5" name="TextBox 2">
          <a:extLst xmlns:a="http://schemas.openxmlformats.org/drawingml/2006/main">
            <a:ext uri="{FF2B5EF4-FFF2-40B4-BE49-F238E27FC236}">
              <a16:creationId xmlns:a16="http://schemas.microsoft.com/office/drawing/2014/main" id="{7C92B23D-EDC8-4B4E-8B97-D4760F54C681}"/>
            </a:ext>
          </a:extLst>
        </cdr:cNvPr>
        <cdr:cNvSpPr txBox="1"/>
      </cdr:nvSpPr>
      <cdr:spPr>
        <a:xfrm xmlns:a="http://schemas.openxmlformats.org/drawingml/2006/main">
          <a:off x="6479572" y="4966932"/>
          <a:ext cx="5239671" cy="21553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dirty="0">
            <a:latin typeface="+mn-lt"/>
          </a:endParaRPr>
        </a:p>
        <a:p xmlns:a="http://schemas.openxmlformats.org/drawingml/2006/main">
          <a:r>
            <a:rPr lang="en-US" dirty="0">
              <a:latin typeface="+mn-lt"/>
            </a:rPr>
            <a:t>• Where a majority of our deviations are coming from technological barriers with the SafetyNet, we are working closely with Masimo to help resolve this issue and hopefully eliminate this category all together. </a:t>
          </a:r>
        </a:p>
        <a:p xmlns:a="http://schemas.openxmlformats.org/drawingml/2006/main">
          <a:r>
            <a:rPr lang="en-US" sz="1100" dirty="0">
              <a:latin typeface="+mn-lt"/>
            </a:rPr>
            <a:t> </a:t>
          </a:r>
        </a:p>
        <a:p xmlns:a="http://schemas.openxmlformats.org/drawingml/2006/main">
          <a:r>
            <a:rPr lang="en-US" dirty="0">
              <a:latin typeface="+mn-lt"/>
            </a:rPr>
            <a:t>• To help specify and minimize the “No data captured, reason unknown” category, please be sure to provide an explanation as to why no data was captured when responding to the bi-weekly emails. This would further help us address those issues we may not be aware of and properly document the reoccurring issues.</a:t>
          </a:r>
          <a:endParaRPr lang="en-US" sz="1100" dirty="0">
            <a:latin typeface="+mn-lt"/>
          </a:endParaRPr>
        </a:p>
        <a:p xmlns:a="http://schemas.openxmlformats.org/drawingml/2006/main">
          <a:endParaRPr lang="en-US" sz="1100" dirty="0">
            <a:latin typeface="+mn-lt"/>
          </a:endParaRPr>
        </a:p>
      </cdr:txBody>
    </cdr:sp>
  </cdr:relSizeAnchor>
  <cdr:relSizeAnchor xmlns:cdr="http://schemas.openxmlformats.org/drawingml/2006/chartDrawing">
    <cdr:from>
      <cdr:x>0.53791</cdr:x>
      <cdr:y>0.7</cdr:y>
    </cdr:from>
    <cdr:to>
      <cdr:x>0.97933</cdr:x>
      <cdr:y>0.91795</cdr:y>
    </cdr:to>
    <cdr:sp macro="" textlink="">
      <cdr:nvSpPr>
        <cdr:cNvPr id="6" name="Rectangle 5">
          <a:extLst xmlns:a="http://schemas.openxmlformats.org/drawingml/2006/main">
            <a:ext uri="{FF2B5EF4-FFF2-40B4-BE49-F238E27FC236}">
              <a16:creationId xmlns:a16="http://schemas.microsoft.com/office/drawing/2014/main" id="{E505B845-F378-4B96-ACB0-7D47652631C1}"/>
            </a:ext>
          </a:extLst>
        </cdr:cNvPr>
        <cdr:cNvSpPr/>
      </cdr:nvSpPr>
      <cdr:spPr>
        <a:xfrm xmlns:a="http://schemas.openxmlformats.org/drawingml/2006/main">
          <a:off x="6479572" y="5094516"/>
          <a:ext cx="5317209" cy="1586204"/>
        </a:xfrm>
        <a:prstGeom xmlns:a="http://schemas.openxmlformats.org/drawingml/2006/main" prst="rect">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0.84862</cdr:x>
      <cdr:y>0.05043</cdr:y>
    </cdr:from>
    <cdr:to>
      <cdr:x>0.93298</cdr:x>
      <cdr:y>0.16538</cdr:y>
    </cdr:to>
    <cdr:sp macro="" textlink="">
      <cdr:nvSpPr>
        <cdr:cNvPr id="5" name="Arrow: Up 4">
          <a:extLst xmlns:a="http://schemas.openxmlformats.org/drawingml/2006/main">
            <a:ext uri="{FF2B5EF4-FFF2-40B4-BE49-F238E27FC236}">
              <a16:creationId xmlns:a16="http://schemas.microsoft.com/office/drawing/2014/main" id="{02C3DF24-DCFC-4562-ACB0-59662AD4A897}"/>
            </a:ext>
          </a:extLst>
        </cdr:cNvPr>
        <cdr:cNvSpPr/>
      </cdr:nvSpPr>
      <cdr:spPr>
        <a:xfrm xmlns:a="http://schemas.openxmlformats.org/drawingml/2006/main">
          <a:off x="9999518" y="302877"/>
          <a:ext cx="994063" cy="690385"/>
        </a:xfrm>
        <a:prstGeom xmlns:a="http://schemas.openxmlformats.org/drawingml/2006/main" prst="upArrow">
          <a:avLst/>
        </a:prstGeom>
        <a:solidFill xmlns:a="http://schemas.openxmlformats.org/drawingml/2006/main">
          <a:srgbClr val="9B69BC"/>
        </a:solidFill>
        <a:ln xmlns:a="http://schemas.openxmlformats.org/drawingml/2006/main">
          <a:solidFill>
            <a:srgbClr val="7030A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solidFill>
              <a:srgbClr val="9B69BC"/>
            </a:solidFill>
          </a:endParaRPr>
        </a:p>
      </cdr:txBody>
    </cdr:sp>
  </cdr:relSizeAnchor>
  <cdr:relSizeAnchor xmlns:cdr="http://schemas.openxmlformats.org/drawingml/2006/chartDrawing">
    <cdr:from>
      <cdr:x>0.84774</cdr:x>
      <cdr:y>0.09445</cdr:y>
    </cdr:from>
    <cdr:to>
      <cdr:x>0.93298</cdr:x>
      <cdr:y>0.14057</cdr:y>
    </cdr:to>
    <cdr:sp macro="" textlink="">
      <cdr:nvSpPr>
        <cdr:cNvPr id="6" name="TextBox 8">
          <a:extLst xmlns:a="http://schemas.openxmlformats.org/drawingml/2006/main">
            <a:ext uri="{FF2B5EF4-FFF2-40B4-BE49-F238E27FC236}">
              <a16:creationId xmlns:a16="http://schemas.microsoft.com/office/drawing/2014/main" id="{67C8CFF3-B27C-4168-A97D-D87E901063D6}"/>
            </a:ext>
          </a:extLst>
        </cdr:cNvPr>
        <cdr:cNvSpPr txBox="1"/>
      </cdr:nvSpPr>
      <cdr:spPr>
        <a:xfrm xmlns:a="http://schemas.openxmlformats.org/drawingml/2006/main">
          <a:off x="9989128" y="567234"/>
          <a:ext cx="1004454"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solidFill>
                <a:schemeClr val="bg1"/>
              </a:solidFill>
              <a:latin typeface="Arial" panose="020B0604020202020204" pitchFamily="34" charset="0"/>
              <a:cs typeface="Arial" panose="020B0604020202020204" pitchFamily="34" charset="0"/>
            </a:rPr>
            <a:t>Goal</a:t>
          </a:r>
        </a:p>
      </cdr:txBody>
    </cdr:sp>
  </cdr:relSizeAnchor>
  <cdr:relSizeAnchor xmlns:cdr="http://schemas.openxmlformats.org/drawingml/2006/chartDrawing">
    <cdr:from>
      <cdr:x>0.1139</cdr:x>
      <cdr:y>0.23407</cdr:y>
    </cdr:from>
    <cdr:to>
      <cdr:x>0.17932</cdr:x>
      <cdr:y>0.2927</cdr:y>
    </cdr:to>
    <cdr:sp macro="" textlink="">
      <cdr:nvSpPr>
        <cdr:cNvPr id="4" name="TextBox 1">
          <a:extLst xmlns:a="http://schemas.openxmlformats.org/drawingml/2006/main">
            <a:ext uri="{FF2B5EF4-FFF2-40B4-BE49-F238E27FC236}">
              <a16:creationId xmlns:a16="http://schemas.microsoft.com/office/drawing/2014/main" id="{583CC572-0F36-4BD3-BBF1-DB6DC8EF52D2}"/>
            </a:ext>
          </a:extLst>
        </cdr:cNvPr>
        <cdr:cNvSpPr txBox="1"/>
      </cdr:nvSpPr>
      <cdr:spPr>
        <a:xfrm xmlns:a="http://schemas.openxmlformats.org/drawingml/2006/main">
          <a:off x="1342148" y="1405830"/>
          <a:ext cx="770825" cy="3520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GOAL</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E1C0B-A3F3-AF48-B158-A340B9EEE66D}" type="datetimeFigureOut">
              <a:rPr lang="en-US" smtClean="0"/>
              <a:t>3/11/2022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601A50-7381-E240-BB84-858C28C3500E}" type="slidenum">
              <a:rPr lang="en-US" smtClean="0"/>
              <a:t>‹#›</a:t>
            </a:fld>
            <a:endParaRPr lang="en-US"/>
          </a:p>
        </p:txBody>
      </p:sp>
    </p:spTree>
    <p:extLst>
      <p:ext uri="{BB962C8B-B14F-4D97-AF65-F5344CB8AC3E}">
        <p14:creationId xmlns:p14="http://schemas.microsoft.com/office/powerpoint/2010/main" val="3345412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a:t>
            </a:fld>
            <a:endParaRPr lang="en-US"/>
          </a:p>
        </p:txBody>
      </p:sp>
    </p:spTree>
    <p:extLst>
      <p:ext uri="{BB962C8B-B14F-4D97-AF65-F5344CB8AC3E}">
        <p14:creationId xmlns:p14="http://schemas.microsoft.com/office/powerpoint/2010/main" val="2295564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19</a:t>
            </a:fld>
            <a:endParaRPr lang="en-US"/>
          </a:p>
        </p:txBody>
      </p:sp>
    </p:spTree>
    <p:extLst>
      <p:ext uri="{BB962C8B-B14F-4D97-AF65-F5344CB8AC3E}">
        <p14:creationId xmlns:p14="http://schemas.microsoft.com/office/powerpoint/2010/main" val="1431648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20</a:t>
            </a:fld>
            <a:endParaRPr lang="en-US"/>
          </a:p>
        </p:txBody>
      </p:sp>
    </p:spTree>
    <p:extLst>
      <p:ext uri="{BB962C8B-B14F-4D97-AF65-F5344CB8AC3E}">
        <p14:creationId xmlns:p14="http://schemas.microsoft.com/office/powerpoint/2010/main" val="1803898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E000F-5157-5940-B632-56936CA00891}" type="slidenum">
              <a:rPr lang="en-US" smtClean="0"/>
              <a:pPr/>
              <a:t>24</a:t>
            </a:fld>
            <a:endParaRPr lang="en-US" dirty="0"/>
          </a:p>
        </p:txBody>
      </p:sp>
    </p:spTree>
    <p:extLst>
      <p:ext uri="{BB962C8B-B14F-4D97-AF65-F5344CB8AC3E}">
        <p14:creationId xmlns:p14="http://schemas.microsoft.com/office/powerpoint/2010/main" val="530059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3</a:t>
            </a:fld>
            <a:endParaRPr lang="en-US"/>
          </a:p>
        </p:txBody>
      </p:sp>
    </p:spTree>
    <p:extLst>
      <p:ext uri="{BB962C8B-B14F-4D97-AF65-F5344CB8AC3E}">
        <p14:creationId xmlns:p14="http://schemas.microsoft.com/office/powerpoint/2010/main" val="997579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4</a:t>
            </a:fld>
            <a:endParaRPr lang="en-US"/>
          </a:p>
        </p:txBody>
      </p:sp>
    </p:spTree>
    <p:extLst>
      <p:ext uri="{BB962C8B-B14F-4D97-AF65-F5344CB8AC3E}">
        <p14:creationId xmlns:p14="http://schemas.microsoft.com/office/powerpoint/2010/main" val="1176406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5</a:t>
            </a:fld>
            <a:endParaRPr lang="en-US"/>
          </a:p>
        </p:txBody>
      </p:sp>
    </p:spTree>
    <p:extLst>
      <p:ext uri="{BB962C8B-B14F-4D97-AF65-F5344CB8AC3E}">
        <p14:creationId xmlns:p14="http://schemas.microsoft.com/office/powerpoint/2010/main" val="566456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6</a:t>
            </a:fld>
            <a:endParaRPr lang="en-US"/>
          </a:p>
        </p:txBody>
      </p:sp>
    </p:spTree>
    <p:extLst>
      <p:ext uri="{BB962C8B-B14F-4D97-AF65-F5344CB8AC3E}">
        <p14:creationId xmlns:p14="http://schemas.microsoft.com/office/powerpoint/2010/main" val="1417346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12</a:t>
            </a:fld>
            <a:endParaRPr lang="en-US"/>
          </a:p>
        </p:txBody>
      </p:sp>
    </p:spTree>
    <p:extLst>
      <p:ext uri="{BB962C8B-B14F-4D97-AF65-F5344CB8AC3E}">
        <p14:creationId xmlns:p14="http://schemas.microsoft.com/office/powerpoint/2010/main" val="44986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13</a:t>
            </a:fld>
            <a:endParaRPr lang="en-US"/>
          </a:p>
        </p:txBody>
      </p:sp>
    </p:spTree>
    <p:extLst>
      <p:ext uri="{BB962C8B-B14F-4D97-AF65-F5344CB8AC3E}">
        <p14:creationId xmlns:p14="http://schemas.microsoft.com/office/powerpoint/2010/main" val="1495039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16</a:t>
            </a:fld>
            <a:endParaRPr lang="en-US"/>
          </a:p>
        </p:txBody>
      </p:sp>
    </p:spTree>
    <p:extLst>
      <p:ext uri="{BB962C8B-B14F-4D97-AF65-F5344CB8AC3E}">
        <p14:creationId xmlns:p14="http://schemas.microsoft.com/office/powerpoint/2010/main" val="2478093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18</a:t>
            </a:fld>
            <a:endParaRPr lang="en-US"/>
          </a:p>
        </p:txBody>
      </p:sp>
    </p:spTree>
    <p:extLst>
      <p:ext uri="{BB962C8B-B14F-4D97-AF65-F5344CB8AC3E}">
        <p14:creationId xmlns:p14="http://schemas.microsoft.com/office/powerpoint/2010/main" val="3412398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200" b="1">
                <a:solidFill>
                  <a:srgbClr val="0070C0"/>
                </a:solidFill>
                <a:latin typeface="Apple Braille" charset="0"/>
                <a:ea typeface="Apple Braille" charset="0"/>
                <a:cs typeface="Apple Braille"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Apple Braille" charset="0"/>
                <a:ea typeface="Apple Braille" charset="0"/>
                <a:cs typeface="Apple Braille"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E9679D-733A-794A-B3CE-2C18B9D719D8}" type="datetimeFigureOut">
              <a:rPr lang="en-US" smtClean="0"/>
              <a:pPr/>
              <a:t>3/11/2022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697785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9679D-733A-794A-B3CE-2C18B9D719D8}" type="datetimeFigureOut">
              <a:rPr lang="en-US" smtClean="0"/>
              <a:pPr/>
              <a:t>3/11/2022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772965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rgbClr val="0070C0"/>
                </a:solidFill>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2482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9679D-733A-794A-B3CE-2C18B9D719D8}" type="datetimeFigureOut">
              <a:rPr lang="en-US" smtClean="0"/>
              <a:pPr/>
              <a:t>3/11/2022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4055311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9679D-733A-794A-B3CE-2C18B9D719D8}" type="datetimeFigureOut">
              <a:rPr lang="en-US" smtClean="0"/>
              <a:pPr/>
              <a:t>3/11/2022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536598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200" b="1">
                <a:solidFill>
                  <a:srgbClr val="0070C0"/>
                </a:solidFill>
                <a:latin typeface="Apple Braille" charset="0"/>
                <a:ea typeface="Apple Braille" charset="0"/>
                <a:cs typeface="Apple Braille"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023937"/>
          </a:xfrm>
        </p:spPr>
        <p:txBody>
          <a:bodyPr/>
          <a:lstStyle>
            <a:lvl1pPr marL="0" indent="0">
              <a:buNone/>
              <a:defRPr sz="2400">
                <a:solidFill>
                  <a:schemeClr val="tx1"/>
                </a:solidFill>
                <a:latin typeface="Apple Braille" charset="0"/>
                <a:ea typeface="Apple Braille" charset="0"/>
                <a:cs typeface="Apple Braille"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E9679D-733A-794A-B3CE-2C18B9D719D8}" type="datetimeFigureOut">
              <a:rPr lang="en-US" smtClean="0"/>
              <a:pPr/>
              <a:t>3/11/2022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418965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3825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E9679D-733A-794A-B3CE-2C18B9D719D8}" type="datetimeFigureOut">
              <a:rPr lang="en-US" smtClean="0"/>
              <a:pPr/>
              <a:t>3/11/2022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812380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368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E9679D-733A-794A-B3CE-2C18B9D719D8}" type="datetimeFigureOut">
              <a:rPr lang="en-US" smtClean="0"/>
              <a:pPr/>
              <a:t>3/11/2022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2178324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Date Placeholder 2"/>
          <p:cNvSpPr>
            <a:spLocks noGrp="1"/>
          </p:cNvSpPr>
          <p:nvPr>
            <p:ph type="dt" sz="half" idx="10"/>
          </p:nvPr>
        </p:nvSpPr>
        <p:spPr/>
        <p:txBody>
          <a:bodyPr/>
          <a:lstStyle/>
          <a:p>
            <a:fld id="{3BE9679D-733A-794A-B3CE-2C18B9D719D8}" type="datetimeFigureOut">
              <a:rPr lang="en-US" smtClean="0"/>
              <a:pPr/>
              <a:t>3/11/2022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277151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E9679D-733A-794A-B3CE-2C18B9D719D8}" type="datetimeFigureOut">
              <a:rPr lang="en-US" smtClean="0"/>
              <a:pPr/>
              <a:t>3/11/2022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3088559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70C0"/>
                </a:solidFill>
                <a:latin typeface="Apple Braille" charset="0"/>
                <a:ea typeface="Apple Braille" charset="0"/>
                <a:cs typeface="Apple Braille"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E9679D-733A-794A-B3CE-2C18B9D719D8}" type="datetimeFigureOut">
              <a:rPr lang="en-US" smtClean="0"/>
              <a:pPr/>
              <a:t>3/11/2022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4007738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70C0"/>
                </a:solidFill>
                <a:latin typeface="Apple Braille" charset="0"/>
                <a:ea typeface="Apple Braille" charset="0"/>
                <a:cs typeface="Apple Braille"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E9679D-733A-794A-B3CE-2C18B9D719D8}" type="datetimeFigureOut">
              <a:rPr lang="en-US" smtClean="0"/>
              <a:pPr/>
              <a:t>3/11/2022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2925680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37242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363353" y="5784959"/>
            <a:ext cx="128111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11/4/2021</a:t>
            </a:r>
          </a:p>
        </p:txBody>
      </p:sp>
      <p:sp>
        <p:nvSpPr>
          <p:cNvPr id="5" name="Footer Placeholder 4"/>
          <p:cNvSpPr>
            <a:spLocks noGrp="1"/>
          </p:cNvSpPr>
          <p:nvPr>
            <p:ph type="ftr" sz="quarter" idx="3"/>
          </p:nvPr>
        </p:nvSpPr>
        <p:spPr>
          <a:xfrm>
            <a:off x="3659507" y="634304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82300" y="5784959"/>
            <a:ext cx="4517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4AFB4-3BD4-F549-8DE9-D392F9D1A76B}" type="slidenum">
              <a:rPr lang="en-US" smtClean="0"/>
              <a:pPr/>
              <a:t>‹#›</a:t>
            </a:fld>
            <a:endParaRPr lang="en-US" dirty="0"/>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8900" y="5951913"/>
            <a:ext cx="1769329" cy="75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userDrawn="1"/>
        </p:nvPicPr>
        <p:blipFill>
          <a:blip r:embed="rId14"/>
          <a:stretch>
            <a:fillRect/>
          </a:stretch>
        </p:blipFill>
        <p:spPr>
          <a:xfrm rot="20335130">
            <a:off x="11605573" y="6270132"/>
            <a:ext cx="109106" cy="105019"/>
          </a:xfrm>
          <a:prstGeom prst="rect">
            <a:avLst/>
          </a:prstGeom>
        </p:spPr>
      </p:pic>
      <p:pic>
        <p:nvPicPr>
          <p:cNvPr id="30" name="Picture 29"/>
          <p:cNvPicPr>
            <a:picLocks noChangeAspect="1"/>
          </p:cNvPicPr>
          <p:nvPr userDrawn="1"/>
        </p:nvPicPr>
        <p:blipFill>
          <a:blip r:embed="rId15"/>
          <a:stretch>
            <a:fillRect/>
          </a:stretch>
        </p:blipFill>
        <p:spPr>
          <a:xfrm>
            <a:off x="8628489" y="6228720"/>
            <a:ext cx="1033712" cy="477476"/>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id="{13F2ACEF-0CB4-42AE-BCD8-E224EE21F0B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728706" y="6245090"/>
            <a:ext cx="2126708" cy="488977"/>
          </a:xfrm>
          <a:prstGeom prst="rect">
            <a:avLst/>
          </a:prstGeom>
        </p:spPr>
      </p:pic>
    </p:spTree>
    <p:extLst>
      <p:ext uri="{BB962C8B-B14F-4D97-AF65-F5344CB8AC3E}">
        <p14:creationId xmlns:p14="http://schemas.microsoft.com/office/powerpoint/2010/main" val="1844442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umassmed.edu/rho-program"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hart" Target="../charts/chart1.xml"/><Relationship Id="rId7" Type="http://schemas.openxmlformats.org/officeDocument/2006/relationships/image" Target="../media/image11.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31804-C984-8641-9FEE-69EC9C464194}"/>
              </a:ext>
            </a:extLst>
          </p:cNvPr>
          <p:cNvSpPr>
            <a:spLocks noGrp="1"/>
          </p:cNvSpPr>
          <p:nvPr>
            <p:ph type="ctrTitle"/>
          </p:nvPr>
        </p:nvSpPr>
        <p:spPr>
          <a:xfrm>
            <a:off x="1524000" y="1501244"/>
            <a:ext cx="9144000" cy="2387600"/>
          </a:xfrm>
        </p:spPr>
        <p:txBody>
          <a:bodyPr>
            <a:normAutofit fontScale="90000"/>
          </a:bodyPr>
          <a:lstStyle/>
          <a:p>
            <a:r>
              <a:rPr lang="en-US" dirty="0">
                <a:solidFill>
                  <a:srgbClr val="22549C"/>
                </a:solidFill>
                <a:latin typeface="Apple Braille"/>
              </a:rPr>
              <a:t>The Recorded Home Oximetry (RHO) Program</a:t>
            </a:r>
            <a:br>
              <a:rPr lang="en-US" dirty="0">
                <a:solidFill>
                  <a:srgbClr val="22549C"/>
                </a:solidFill>
                <a:latin typeface="Apple Braille"/>
              </a:rPr>
            </a:br>
            <a:br>
              <a:rPr lang="en-US" dirty="0">
                <a:solidFill>
                  <a:srgbClr val="22549C"/>
                </a:solidFill>
                <a:latin typeface="Apple Braille"/>
              </a:rPr>
            </a:br>
            <a:r>
              <a:rPr lang="en-US" dirty="0">
                <a:solidFill>
                  <a:srgbClr val="22549C"/>
                </a:solidFill>
                <a:latin typeface="Apple Braille"/>
              </a:rPr>
              <a:t>Monthly Investigator Meeting</a:t>
            </a:r>
          </a:p>
        </p:txBody>
      </p:sp>
      <p:sp>
        <p:nvSpPr>
          <p:cNvPr id="3" name="Subtitle 2">
            <a:extLst>
              <a:ext uri="{FF2B5EF4-FFF2-40B4-BE49-F238E27FC236}">
                <a16:creationId xmlns:a16="http://schemas.microsoft.com/office/drawing/2014/main" id="{BCBDE9F5-0D33-824E-8673-05ED460BABBC}"/>
              </a:ext>
            </a:extLst>
          </p:cNvPr>
          <p:cNvSpPr>
            <a:spLocks noGrp="1"/>
          </p:cNvSpPr>
          <p:nvPr>
            <p:ph type="subTitle" idx="1"/>
          </p:nvPr>
        </p:nvSpPr>
        <p:spPr>
          <a:xfrm>
            <a:off x="1524000" y="6244510"/>
            <a:ext cx="9144000" cy="493973"/>
          </a:xfrm>
        </p:spPr>
        <p:txBody>
          <a:bodyPr/>
          <a:lstStyle/>
          <a:p>
            <a:r>
              <a:rPr lang="en-US" b="1" dirty="0">
                <a:solidFill>
                  <a:schemeClr val="accent3">
                    <a:lumMod val="50000"/>
                  </a:schemeClr>
                </a:solidFill>
              </a:rPr>
              <a:t>March 3, 2022</a:t>
            </a:r>
          </a:p>
        </p:txBody>
      </p:sp>
      <p:sp>
        <p:nvSpPr>
          <p:cNvPr id="5" name="AutoShape 2" descr="UMass Chan Medical School logo">
            <a:extLst>
              <a:ext uri="{FF2B5EF4-FFF2-40B4-BE49-F238E27FC236}">
                <a16:creationId xmlns:a16="http://schemas.microsoft.com/office/drawing/2014/main" id="{4BFAA469-2923-496A-9472-AF4D6DC9E9A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28B4055A-E11E-461D-ABC3-8FF1AF9C9A58" descr="Icon&#10;&#10;Description automatically generated with low confidence">
            <a:extLst>
              <a:ext uri="{FF2B5EF4-FFF2-40B4-BE49-F238E27FC236}">
                <a16:creationId xmlns:a16="http://schemas.microsoft.com/office/drawing/2014/main" id="{674E0169-0CD1-4EF4-AF31-8D834030F7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152900" y="3934564"/>
            <a:ext cx="4628353" cy="2140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2434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C3785-465A-4002-9FFC-2FDCA70DDDC1}"/>
              </a:ext>
            </a:extLst>
          </p:cNvPr>
          <p:cNvSpPr>
            <a:spLocks noGrp="1"/>
          </p:cNvSpPr>
          <p:nvPr>
            <p:ph type="title"/>
          </p:nvPr>
        </p:nvSpPr>
        <p:spPr>
          <a:xfrm>
            <a:off x="760444" y="187845"/>
            <a:ext cx="10515600" cy="735887"/>
          </a:xfrm>
        </p:spPr>
        <p:txBody>
          <a:bodyPr>
            <a:normAutofit fontScale="90000"/>
          </a:bodyPr>
          <a:lstStyle/>
          <a:p>
            <a:r>
              <a:rPr lang="en-US" sz="4800" dirty="0">
                <a:solidFill>
                  <a:srgbClr val="22549C"/>
                </a:solidFill>
              </a:rPr>
              <a:t>Upcoming Modifications to the </a:t>
            </a:r>
            <a:r>
              <a:rPr lang="en-US" sz="4800" dirty="0" err="1">
                <a:solidFill>
                  <a:srgbClr val="22549C"/>
                </a:solidFill>
              </a:rPr>
              <a:t>REDCap</a:t>
            </a:r>
            <a:endParaRPr lang="en-US" sz="4800" dirty="0">
              <a:solidFill>
                <a:srgbClr val="22549C"/>
              </a:solidFill>
            </a:endParaRPr>
          </a:p>
        </p:txBody>
      </p:sp>
      <p:sp>
        <p:nvSpPr>
          <p:cNvPr id="3" name="Content Placeholder 2">
            <a:extLst>
              <a:ext uri="{FF2B5EF4-FFF2-40B4-BE49-F238E27FC236}">
                <a16:creationId xmlns:a16="http://schemas.microsoft.com/office/drawing/2014/main" id="{FFC62C4A-AC61-4AB3-8639-BEB740ABBEA2}"/>
              </a:ext>
            </a:extLst>
          </p:cNvPr>
          <p:cNvSpPr>
            <a:spLocks noGrp="1"/>
          </p:cNvSpPr>
          <p:nvPr>
            <p:ph sz="half" idx="1"/>
          </p:nvPr>
        </p:nvSpPr>
        <p:spPr>
          <a:xfrm>
            <a:off x="550506" y="1101012"/>
            <a:ext cx="10935477" cy="4833256"/>
          </a:xfrm>
        </p:spPr>
        <p:txBody>
          <a:bodyPr>
            <a:normAutofit/>
          </a:bodyPr>
          <a:lstStyle/>
          <a:p>
            <a:r>
              <a:rPr lang="en-US" sz="2400" b="1" u="sng" dirty="0"/>
              <a:t>PPHN-specific medication therapy</a:t>
            </a:r>
          </a:p>
          <a:p>
            <a:pPr lvl="1"/>
            <a:r>
              <a:rPr lang="en-US" sz="2000" dirty="0"/>
              <a:t>The total number of infants excluded due to PPHN specific medication therapy at the time of enrollment isn’t being captured accurately in the project’s </a:t>
            </a:r>
            <a:r>
              <a:rPr lang="en-US" sz="2000" dirty="0" err="1"/>
              <a:t>REDCap</a:t>
            </a:r>
            <a:r>
              <a:rPr lang="en-US" sz="2000" dirty="0"/>
              <a:t> </a:t>
            </a:r>
          </a:p>
          <a:p>
            <a:pPr lvl="1"/>
            <a:r>
              <a:rPr lang="en-US" sz="2000" dirty="0"/>
              <a:t>To ensure this information is properly documented for future analysis, we’ve included a follow-up question to the </a:t>
            </a:r>
            <a:r>
              <a:rPr lang="en-US" sz="2000" u="sng" dirty="0"/>
              <a:t>first exclusion criteria</a:t>
            </a:r>
            <a:r>
              <a:rPr lang="en-US" sz="2000" dirty="0"/>
              <a:t> </a:t>
            </a:r>
          </a:p>
          <a:p>
            <a:pPr lvl="1"/>
            <a:r>
              <a:rPr lang="en-US" sz="2000" dirty="0"/>
              <a:t>If the patient is being excluded for PPHN specific medication therapy, select “Yes” to the first exclusion criteria which will then display the follow-up question regarding their PPHN medication status</a:t>
            </a:r>
          </a:p>
          <a:p>
            <a:r>
              <a:rPr lang="en-US" sz="2400" b="1" u="sng" dirty="0"/>
              <a:t>RAD 97 Alarm Parameters </a:t>
            </a:r>
          </a:p>
          <a:p>
            <a:pPr lvl="1"/>
            <a:r>
              <a:rPr lang="en-US" sz="2000" dirty="0"/>
              <a:t>Dr. </a:t>
            </a:r>
            <a:r>
              <a:rPr lang="en-US" sz="2000" dirty="0" err="1"/>
              <a:t>Demouro</a:t>
            </a:r>
            <a:r>
              <a:rPr lang="en-US" sz="2000" dirty="0"/>
              <a:t> would like to obtain alarm parameter data for an additional project</a:t>
            </a:r>
          </a:p>
          <a:p>
            <a:pPr lvl="1"/>
            <a:r>
              <a:rPr lang="en-US" sz="2000" dirty="0"/>
              <a:t>Do sites follow set guidelines for parameters? </a:t>
            </a:r>
          </a:p>
          <a:p>
            <a:r>
              <a:rPr lang="en-US" sz="2000" b="1" dirty="0"/>
              <a:t>Are there any other modifications, additions, and/or suggestions you would like to propose for the </a:t>
            </a:r>
            <a:r>
              <a:rPr lang="en-US" sz="2000" b="1" dirty="0" err="1"/>
              <a:t>REDCap</a:t>
            </a:r>
            <a:r>
              <a:rPr lang="en-US" sz="2000" b="1" dirty="0"/>
              <a:t>? </a:t>
            </a:r>
            <a:endParaRPr lang="en-US" sz="2400" b="1" dirty="0"/>
          </a:p>
          <a:p>
            <a:pPr lvl="1"/>
            <a:endParaRPr lang="en-US" dirty="0"/>
          </a:p>
          <a:p>
            <a:pPr lvl="1"/>
            <a:endParaRPr lang="en-US" dirty="0"/>
          </a:p>
          <a:p>
            <a:pPr marL="457200" lvl="1" indent="0">
              <a:buNone/>
            </a:pPr>
            <a:endParaRPr lang="en-US" dirty="0"/>
          </a:p>
        </p:txBody>
      </p:sp>
    </p:spTree>
    <p:extLst>
      <p:ext uri="{BB962C8B-B14F-4D97-AF65-F5344CB8AC3E}">
        <p14:creationId xmlns:p14="http://schemas.microsoft.com/office/powerpoint/2010/main" val="1860853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BCD2A-7766-4C2A-906F-3E289D37ABBC}"/>
              </a:ext>
            </a:extLst>
          </p:cNvPr>
          <p:cNvSpPr>
            <a:spLocks noGrp="1"/>
          </p:cNvSpPr>
          <p:nvPr>
            <p:ph type="title"/>
          </p:nvPr>
        </p:nvSpPr>
        <p:spPr/>
        <p:txBody>
          <a:bodyPr/>
          <a:lstStyle/>
          <a:p>
            <a:pPr algn="ctr"/>
            <a:r>
              <a:rPr lang="en-US" dirty="0" err="1">
                <a:solidFill>
                  <a:srgbClr val="22549C"/>
                </a:solidFill>
              </a:rPr>
              <a:t>REDCap</a:t>
            </a:r>
            <a:r>
              <a:rPr lang="en-US" dirty="0">
                <a:solidFill>
                  <a:srgbClr val="22549C"/>
                </a:solidFill>
              </a:rPr>
              <a:t> User Access Groups</a:t>
            </a:r>
            <a:endParaRPr lang="en-US" dirty="0"/>
          </a:p>
        </p:txBody>
      </p:sp>
      <p:sp>
        <p:nvSpPr>
          <p:cNvPr id="3" name="Content Placeholder 2">
            <a:extLst>
              <a:ext uri="{FF2B5EF4-FFF2-40B4-BE49-F238E27FC236}">
                <a16:creationId xmlns:a16="http://schemas.microsoft.com/office/drawing/2014/main" id="{03CE34BD-33AC-41CB-B4E1-0717F50B70E4}"/>
              </a:ext>
            </a:extLst>
          </p:cNvPr>
          <p:cNvSpPr>
            <a:spLocks noGrp="1"/>
          </p:cNvSpPr>
          <p:nvPr>
            <p:ph sz="half" idx="1"/>
          </p:nvPr>
        </p:nvSpPr>
        <p:spPr>
          <a:xfrm>
            <a:off x="838199" y="1825625"/>
            <a:ext cx="10515599" cy="3825875"/>
          </a:xfrm>
        </p:spPr>
        <p:txBody>
          <a:bodyPr/>
          <a:lstStyle/>
          <a:p>
            <a:r>
              <a:rPr lang="en-US" dirty="0"/>
              <a:t>11</a:t>
            </a:r>
            <a:r>
              <a:rPr lang="en-US" sz="2800" dirty="0"/>
              <a:t>/14 sites have access to their Data Access Group (DAG)</a:t>
            </a:r>
          </a:p>
          <a:p>
            <a:r>
              <a:rPr lang="en-US" dirty="0"/>
              <a:t>10/10 enrolling sites have access to their DAG</a:t>
            </a:r>
          </a:p>
          <a:p>
            <a:r>
              <a:rPr lang="en-US" dirty="0"/>
              <a:t>9/10 enrolling sites filled out demographic forms for their patients</a:t>
            </a:r>
          </a:p>
        </p:txBody>
      </p:sp>
      <p:pic>
        <p:nvPicPr>
          <p:cNvPr id="6" name="Picture 5">
            <a:extLst>
              <a:ext uri="{FF2B5EF4-FFF2-40B4-BE49-F238E27FC236}">
                <a16:creationId xmlns:a16="http://schemas.microsoft.com/office/drawing/2014/main" id="{9DF7DFE2-A712-4F12-8C0C-C1E02621837B}"/>
              </a:ext>
            </a:extLst>
          </p:cNvPr>
          <p:cNvPicPr>
            <a:picLocks noChangeAspect="1"/>
          </p:cNvPicPr>
          <p:nvPr/>
        </p:nvPicPr>
        <p:blipFill>
          <a:blip r:embed="rId2"/>
          <a:stretch>
            <a:fillRect/>
          </a:stretch>
        </p:blipFill>
        <p:spPr>
          <a:xfrm>
            <a:off x="3847043" y="3552324"/>
            <a:ext cx="4073340" cy="2706966"/>
          </a:xfrm>
          <a:prstGeom prst="rect">
            <a:avLst/>
          </a:prstGeom>
          <a:ln w="6350">
            <a:solidFill>
              <a:schemeClr val="tx1"/>
            </a:solidFill>
          </a:ln>
        </p:spPr>
      </p:pic>
      <p:cxnSp>
        <p:nvCxnSpPr>
          <p:cNvPr id="7" name="Straight Arrow Connector 6">
            <a:extLst>
              <a:ext uri="{FF2B5EF4-FFF2-40B4-BE49-F238E27FC236}">
                <a16:creationId xmlns:a16="http://schemas.microsoft.com/office/drawing/2014/main" id="{0F5AC539-06C3-4298-9295-421E0CB763B8}"/>
              </a:ext>
            </a:extLst>
          </p:cNvPr>
          <p:cNvCxnSpPr>
            <a:cxnSpLocks/>
          </p:cNvCxnSpPr>
          <p:nvPr/>
        </p:nvCxnSpPr>
        <p:spPr>
          <a:xfrm>
            <a:off x="3014133" y="5024338"/>
            <a:ext cx="693646"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5637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0F08D603-2DC8-4081-A52C-E2E91FAE511A}"/>
              </a:ext>
            </a:extLst>
          </p:cNvPr>
          <p:cNvPicPr>
            <a:picLocks noChangeAspect="1"/>
          </p:cNvPicPr>
          <p:nvPr/>
        </p:nvPicPr>
        <p:blipFill>
          <a:blip r:embed="rId3"/>
          <a:stretch>
            <a:fillRect/>
          </a:stretch>
        </p:blipFill>
        <p:spPr>
          <a:xfrm>
            <a:off x="2356230" y="837152"/>
            <a:ext cx="7330250" cy="5878716"/>
          </a:xfrm>
          <a:prstGeom prst="rect">
            <a:avLst/>
          </a:prstGeom>
        </p:spPr>
      </p:pic>
      <p:sp>
        <p:nvSpPr>
          <p:cNvPr id="7" name="Title 1">
            <a:extLst>
              <a:ext uri="{FF2B5EF4-FFF2-40B4-BE49-F238E27FC236}">
                <a16:creationId xmlns:a16="http://schemas.microsoft.com/office/drawing/2014/main" id="{A1336178-E914-4030-9D5D-B4DC0E387AE4}"/>
              </a:ext>
            </a:extLst>
          </p:cNvPr>
          <p:cNvSpPr>
            <a:spLocks noGrp="1"/>
          </p:cNvSpPr>
          <p:nvPr>
            <p:ph type="title"/>
          </p:nvPr>
        </p:nvSpPr>
        <p:spPr>
          <a:xfrm>
            <a:off x="819539" y="53476"/>
            <a:ext cx="9593424" cy="1092182"/>
          </a:xfrm>
        </p:spPr>
        <p:txBody>
          <a:bodyPr anchor="ctr">
            <a:normAutofit/>
          </a:bodyPr>
          <a:lstStyle/>
          <a:p>
            <a:pPr algn="ctr"/>
            <a:r>
              <a:rPr lang="en-US" dirty="0">
                <a:solidFill>
                  <a:srgbClr val="22549C"/>
                </a:solidFill>
              </a:rPr>
              <a:t>Implementation Related Problems</a:t>
            </a:r>
          </a:p>
        </p:txBody>
      </p:sp>
      <p:sp>
        <p:nvSpPr>
          <p:cNvPr id="5" name="Rectangle 4">
            <a:extLst>
              <a:ext uri="{FF2B5EF4-FFF2-40B4-BE49-F238E27FC236}">
                <a16:creationId xmlns:a16="http://schemas.microsoft.com/office/drawing/2014/main" id="{FE07EBA3-A895-4D6E-BCEB-29947B6116BA}"/>
              </a:ext>
            </a:extLst>
          </p:cNvPr>
          <p:cNvSpPr/>
          <p:nvPr/>
        </p:nvSpPr>
        <p:spPr>
          <a:xfrm>
            <a:off x="2731279" y="3576110"/>
            <a:ext cx="576577" cy="191069"/>
          </a:xfrm>
          <a:prstGeom prst="rect">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790056C-8E41-4531-91BA-3CB793428D44}"/>
              </a:ext>
            </a:extLst>
          </p:cNvPr>
          <p:cNvSpPr/>
          <p:nvPr/>
        </p:nvSpPr>
        <p:spPr>
          <a:xfrm>
            <a:off x="2721947" y="3802907"/>
            <a:ext cx="576578" cy="199926"/>
          </a:xfrm>
          <a:prstGeom prst="rect">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BC9F3F-9741-4E78-9B28-0134F7AA66A1}"/>
              </a:ext>
            </a:extLst>
          </p:cNvPr>
          <p:cNvSpPr/>
          <p:nvPr/>
        </p:nvSpPr>
        <p:spPr>
          <a:xfrm>
            <a:off x="3768896" y="4686450"/>
            <a:ext cx="583743" cy="191069"/>
          </a:xfrm>
          <a:prstGeom prst="rect">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0F6BE2-BF8C-4FDF-8A04-44D0807DA476}"/>
              </a:ext>
            </a:extLst>
          </p:cNvPr>
          <p:cNvSpPr/>
          <p:nvPr/>
        </p:nvSpPr>
        <p:spPr>
          <a:xfrm>
            <a:off x="3779975" y="4460961"/>
            <a:ext cx="554002" cy="191069"/>
          </a:xfrm>
          <a:prstGeom prst="rect">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6BDDD38-7971-41BA-A0EA-D01ECE91F65F}"/>
              </a:ext>
            </a:extLst>
          </p:cNvPr>
          <p:cNvSpPr/>
          <p:nvPr/>
        </p:nvSpPr>
        <p:spPr>
          <a:xfrm>
            <a:off x="3770644" y="5762290"/>
            <a:ext cx="579828" cy="191069"/>
          </a:xfrm>
          <a:prstGeom prst="rect">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CFDC028-B269-40C7-9491-A2AE87329190}"/>
              </a:ext>
            </a:extLst>
          </p:cNvPr>
          <p:cNvSpPr/>
          <p:nvPr/>
        </p:nvSpPr>
        <p:spPr>
          <a:xfrm>
            <a:off x="5085895" y="4258483"/>
            <a:ext cx="623302" cy="181338"/>
          </a:xfrm>
          <a:prstGeom prst="rect">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E8C3D69-B333-477F-BB3C-151EF2B95896}"/>
              </a:ext>
            </a:extLst>
          </p:cNvPr>
          <p:cNvSpPr/>
          <p:nvPr/>
        </p:nvSpPr>
        <p:spPr>
          <a:xfrm>
            <a:off x="5083387" y="6212443"/>
            <a:ext cx="623302" cy="181338"/>
          </a:xfrm>
          <a:prstGeom prst="rect">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D71C4A2-2C73-475B-A6B2-910CD54D1A44}"/>
              </a:ext>
            </a:extLst>
          </p:cNvPr>
          <p:cNvSpPr/>
          <p:nvPr/>
        </p:nvSpPr>
        <p:spPr>
          <a:xfrm>
            <a:off x="6627130" y="4675389"/>
            <a:ext cx="583743" cy="217012"/>
          </a:xfrm>
          <a:prstGeom prst="rect">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F29559-2B39-47B9-B016-719B5DE7C7D8}"/>
              </a:ext>
            </a:extLst>
          </p:cNvPr>
          <p:cNvSpPr/>
          <p:nvPr/>
        </p:nvSpPr>
        <p:spPr>
          <a:xfrm>
            <a:off x="7633245" y="4015607"/>
            <a:ext cx="576577" cy="213549"/>
          </a:xfrm>
          <a:prstGeom prst="rect">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A269178-DFDC-4667-A7FD-1E4FFCCC1B50}"/>
              </a:ext>
            </a:extLst>
          </p:cNvPr>
          <p:cNvSpPr/>
          <p:nvPr/>
        </p:nvSpPr>
        <p:spPr>
          <a:xfrm>
            <a:off x="6621713" y="5764848"/>
            <a:ext cx="583743" cy="217012"/>
          </a:xfrm>
          <a:prstGeom prst="rect">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C4297D5-F1CA-4B5F-9151-3053DD11D984}"/>
              </a:ext>
            </a:extLst>
          </p:cNvPr>
          <p:cNvSpPr/>
          <p:nvPr/>
        </p:nvSpPr>
        <p:spPr>
          <a:xfrm>
            <a:off x="8706320" y="4453587"/>
            <a:ext cx="583743" cy="190596"/>
          </a:xfrm>
          <a:prstGeom prst="rect">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1C9A83F-74DD-45BF-B152-C24EB9E7CCDE}"/>
              </a:ext>
            </a:extLst>
          </p:cNvPr>
          <p:cNvSpPr/>
          <p:nvPr/>
        </p:nvSpPr>
        <p:spPr>
          <a:xfrm>
            <a:off x="7623914" y="3357178"/>
            <a:ext cx="576577" cy="191069"/>
          </a:xfrm>
          <a:prstGeom prst="rect">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D8D698A-F717-4CDB-BDA4-695A786E9E4B}"/>
              </a:ext>
            </a:extLst>
          </p:cNvPr>
          <p:cNvSpPr/>
          <p:nvPr/>
        </p:nvSpPr>
        <p:spPr>
          <a:xfrm>
            <a:off x="7623914" y="3564854"/>
            <a:ext cx="576577" cy="191069"/>
          </a:xfrm>
          <a:prstGeom prst="rect">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6B70BA7-A9A5-4D26-BA48-D76A5E647CA6}"/>
              </a:ext>
            </a:extLst>
          </p:cNvPr>
          <p:cNvSpPr/>
          <p:nvPr/>
        </p:nvSpPr>
        <p:spPr>
          <a:xfrm>
            <a:off x="3766729" y="4239421"/>
            <a:ext cx="567248" cy="191069"/>
          </a:xfrm>
          <a:prstGeom prst="rect">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D4D889F-0490-4B42-96EE-FC9A8FB95977}"/>
              </a:ext>
            </a:extLst>
          </p:cNvPr>
          <p:cNvSpPr/>
          <p:nvPr/>
        </p:nvSpPr>
        <p:spPr>
          <a:xfrm flipH="1">
            <a:off x="2745300" y="4029230"/>
            <a:ext cx="576576" cy="199926"/>
          </a:xfrm>
          <a:prstGeom prst="rect">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CD92EDE-C967-4D65-969C-A0923EAB85A6}"/>
              </a:ext>
            </a:extLst>
          </p:cNvPr>
          <p:cNvSpPr/>
          <p:nvPr/>
        </p:nvSpPr>
        <p:spPr>
          <a:xfrm>
            <a:off x="2714782" y="4879370"/>
            <a:ext cx="583743" cy="199926"/>
          </a:xfrm>
          <a:prstGeom prst="rect">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4531D0A-FE9E-42F0-8F76-C29A9354D463}"/>
              </a:ext>
            </a:extLst>
          </p:cNvPr>
          <p:cNvSpPr/>
          <p:nvPr/>
        </p:nvSpPr>
        <p:spPr>
          <a:xfrm>
            <a:off x="2735048" y="5532206"/>
            <a:ext cx="583743" cy="220753"/>
          </a:xfrm>
          <a:prstGeom prst="rect">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63D9BF-81A5-4292-B996-9F1C7468BF35}"/>
              </a:ext>
            </a:extLst>
          </p:cNvPr>
          <p:cNvSpPr/>
          <p:nvPr/>
        </p:nvSpPr>
        <p:spPr>
          <a:xfrm>
            <a:off x="3779976" y="6425603"/>
            <a:ext cx="554002" cy="191069"/>
          </a:xfrm>
          <a:prstGeom prst="rect">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C9008FF-7F73-4026-9C6A-13EF5B4A9614}"/>
              </a:ext>
            </a:extLst>
          </p:cNvPr>
          <p:cNvSpPr/>
          <p:nvPr/>
        </p:nvSpPr>
        <p:spPr>
          <a:xfrm>
            <a:off x="7629661" y="4890680"/>
            <a:ext cx="583743" cy="220753"/>
          </a:xfrm>
          <a:prstGeom prst="rect">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D8BEDE1-F392-415F-AC7E-6F365168ADE8}"/>
              </a:ext>
            </a:extLst>
          </p:cNvPr>
          <p:cNvSpPr/>
          <p:nvPr/>
        </p:nvSpPr>
        <p:spPr>
          <a:xfrm>
            <a:off x="8701674" y="5551916"/>
            <a:ext cx="583743" cy="220753"/>
          </a:xfrm>
          <a:prstGeom prst="rect">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7025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9592C01E-28BE-4B66-855F-E4EA811AAB74}"/>
              </a:ext>
            </a:extLst>
          </p:cNvPr>
          <p:cNvGraphicFramePr>
            <a:graphicFrameLocks/>
          </p:cNvGraphicFramePr>
          <p:nvPr>
            <p:extLst>
              <p:ext uri="{D42A27DB-BD31-4B8C-83A1-F6EECF244321}">
                <p14:modId xmlns:p14="http://schemas.microsoft.com/office/powerpoint/2010/main" val="4246791999"/>
              </p:ext>
            </p:extLst>
          </p:nvPr>
        </p:nvGraphicFramePr>
        <p:xfrm>
          <a:off x="0" y="158621"/>
          <a:ext cx="12192000" cy="66993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149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B1A09-C106-455D-BE83-785BF443D31F}"/>
              </a:ext>
            </a:extLst>
          </p:cNvPr>
          <p:cNvSpPr>
            <a:spLocks noGrp="1"/>
          </p:cNvSpPr>
          <p:nvPr>
            <p:ph type="title"/>
          </p:nvPr>
        </p:nvSpPr>
        <p:spPr>
          <a:xfrm>
            <a:off x="735564" y="141969"/>
            <a:ext cx="10515600" cy="1325563"/>
          </a:xfrm>
        </p:spPr>
        <p:txBody>
          <a:bodyPr>
            <a:normAutofit/>
          </a:bodyPr>
          <a:lstStyle/>
          <a:p>
            <a:r>
              <a:rPr lang="en-US" sz="4000" dirty="0">
                <a:solidFill>
                  <a:srgbClr val="22549C"/>
                </a:solidFill>
              </a:rPr>
              <a:t>RAD 97 Configuration</a:t>
            </a:r>
          </a:p>
        </p:txBody>
      </p:sp>
      <p:sp>
        <p:nvSpPr>
          <p:cNvPr id="5" name="Content Placeholder 4">
            <a:extLst>
              <a:ext uri="{FF2B5EF4-FFF2-40B4-BE49-F238E27FC236}">
                <a16:creationId xmlns:a16="http://schemas.microsoft.com/office/drawing/2014/main" id="{A3503F85-2CBD-45A8-8492-59CB523E0EB6}"/>
              </a:ext>
            </a:extLst>
          </p:cNvPr>
          <p:cNvSpPr>
            <a:spLocks noGrp="1"/>
          </p:cNvSpPr>
          <p:nvPr>
            <p:ph idx="1"/>
          </p:nvPr>
        </p:nvSpPr>
        <p:spPr>
          <a:xfrm>
            <a:off x="576942" y="1079001"/>
            <a:ext cx="10674221" cy="4836607"/>
          </a:xfrm>
        </p:spPr>
        <p:txBody>
          <a:bodyPr>
            <a:noAutofit/>
          </a:bodyPr>
          <a:lstStyle/>
          <a:p>
            <a:r>
              <a:rPr lang="en-US" sz="1600" dirty="0"/>
              <a:t>Please make sure that the light of the wi-fi symbol is </a:t>
            </a:r>
            <a:r>
              <a:rPr lang="en-US" sz="1600" b="1" dirty="0">
                <a:solidFill>
                  <a:srgbClr val="00B050"/>
                </a:solidFill>
              </a:rPr>
              <a:t>green</a:t>
            </a:r>
          </a:p>
          <a:p>
            <a:r>
              <a:rPr lang="en-US" sz="1600" dirty="0"/>
              <a:t>If it is </a:t>
            </a:r>
            <a:r>
              <a:rPr lang="en-US" sz="1600" b="1" dirty="0">
                <a:solidFill>
                  <a:schemeClr val="accent3"/>
                </a:solidFill>
              </a:rPr>
              <a:t>blue</a:t>
            </a:r>
            <a:r>
              <a:rPr lang="en-US" sz="1600" dirty="0"/>
              <a:t>         , either:</a:t>
            </a:r>
          </a:p>
          <a:p>
            <a:pPr lvl="1"/>
            <a:r>
              <a:rPr lang="en-US" sz="1600" dirty="0"/>
              <a:t>the device is not configured to our SafetyNet</a:t>
            </a:r>
          </a:p>
          <a:p>
            <a:pPr lvl="1"/>
            <a:r>
              <a:rPr lang="en-US" sz="1600" dirty="0"/>
              <a:t>the device is connected to Guest Network</a:t>
            </a:r>
          </a:p>
          <a:p>
            <a:pPr lvl="1"/>
            <a:r>
              <a:rPr lang="en-US" sz="1600" dirty="0"/>
              <a:t>the Wi-Fi signal is too low</a:t>
            </a:r>
          </a:p>
          <a:p>
            <a:r>
              <a:rPr lang="en-US" sz="1600" b="1" u="sng" dirty="0">
                <a:solidFill>
                  <a:srgbClr val="22549C"/>
                </a:solidFill>
              </a:rPr>
              <a:t>Solution</a:t>
            </a:r>
          </a:p>
          <a:p>
            <a:pPr lvl="1"/>
            <a:r>
              <a:rPr lang="en-US" sz="1600" dirty="0"/>
              <a:t>The providing homecare company should contact their local Masimo account manager for assistance </a:t>
            </a:r>
          </a:p>
          <a:p>
            <a:pPr lvl="1"/>
            <a:r>
              <a:rPr lang="en-US" sz="1600" dirty="0"/>
              <a:t>If the issue persists, let the RHO Leadership know and we will contact Masimo’s leadership</a:t>
            </a:r>
          </a:p>
          <a:p>
            <a:r>
              <a:rPr lang="en-US" sz="1600" b="1" u="sng" dirty="0"/>
              <a:t>How to verify the device is properly configured:</a:t>
            </a:r>
          </a:p>
          <a:p>
            <a:pPr lvl="1"/>
            <a:r>
              <a:rPr lang="en-US" sz="1600" dirty="0"/>
              <a:t>Tap on the Wi-Fi icon </a:t>
            </a:r>
          </a:p>
          <a:p>
            <a:pPr lvl="1"/>
            <a:r>
              <a:rPr lang="en-US" sz="1600" dirty="0"/>
              <a:t>Tap on the “I” icon next to the selected network </a:t>
            </a:r>
          </a:p>
          <a:p>
            <a:pPr lvl="1"/>
            <a:r>
              <a:rPr lang="en-US" sz="1600" dirty="0"/>
              <a:t>Scroll to “destination IP address”</a:t>
            </a:r>
          </a:p>
          <a:p>
            <a:pPr lvl="2"/>
            <a:r>
              <a:rPr lang="en-US" sz="1600" dirty="0"/>
              <a:t>The destination IP address should be </a:t>
            </a:r>
            <a:r>
              <a:rPr lang="en-US" sz="1600" b="1" dirty="0">
                <a:solidFill>
                  <a:srgbClr val="000000"/>
                </a:solidFill>
                <a:effectLst/>
                <a:ea typeface="Times New Roman" panose="02020603050405020304" pitchFamily="18" charset="0"/>
              </a:rPr>
              <a:t>66.9.45.156</a:t>
            </a:r>
            <a:r>
              <a:rPr lang="en-US" sz="1600" dirty="0">
                <a:solidFill>
                  <a:srgbClr val="000000"/>
                </a:solidFill>
                <a:effectLst/>
                <a:ea typeface="Times New Roman" panose="02020603050405020304" pitchFamily="18" charset="0"/>
              </a:rPr>
              <a:t> </a:t>
            </a:r>
          </a:p>
          <a:p>
            <a:pPr lvl="2"/>
            <a:r>
              <a:rPr lang="en-US" sz="1600" dirty="0">
                <a:solidFill>
                  <a:srgbClr val="000000"/>
                </a:solidFill>
              </a:rPr>
              <a:t>If the IP address differs from the one stated above, then the device isn’t properly configured to the UMass PSN and you would need to contact your local Masimo account manager for further instructions </a:t>
            </a:r>
            <a:endParaRPr lang="en-US" sz="1600" dirty="0"/>
          </a:p>
        </p:txBody>
      </p:sp>
      <p:pic>
        <p:nvPicPr>
          <p:cNvPr id="8" name="Graphic 8" descr="Wi Fi">
            <a:extLst>
              <a:ext uri="{FF2B5EF4-FFF2-40B4-BE49-F238E27FC236}">
                <a16:creationId xmlns:a16="http://schemas.microsoft.com/office/drawing/2014/main" id="{7B21833A-740D-4B92-96A7-E5CACA12BA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3931" y="1175980"/>
            <a:ext cx="683449" cy="683449"/>
          </a:xfrm>
          <a:prstGeom prst="rect">
            <a:avLst/>
          </a:prstGeom>
        </p:spPr>
      </p:pic>
      <p:pic>
        <p:nvPicPr>
          <p:cNvPr id="9" name="Graphic 14" descr="Wi Fi">
            <a:extLst>
              <a:ext uri="{FF2B5EF4-FFF2-40B4-BE49-F238E27FC236}">
                <a16:creationId xmlns:a16="http://schemas.microsoft.com/office/drawing/2014/main" id="{9FE251D7-EE7B-4300-B012-EFE821D8A6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51640" y="942392"/>
            <a:ext cx="625484" cy="625484"/>
          </a:xfrm>
          <a:prstGeom prst="rect">
            <a:avLst/>
          </a:prstGeom>
        </p:spPr>
      </p:pic>
      <p:cxnSp>
        <p:nvCxnSpPr>
          <p:cNvPr id="10" name="Straight Connector 9">
            <a:extLst>
              <a:ext uri="{FF2B5EF4-FFF2-40B4-BE49-F238E27FC236}">
                <a16:creationId xmlns:a16="http://schemas.microsoft.com/office/drawing/2014/main" id="{AC796DD8-5B09-4F2E-92CF-23CB3D3641AB}"/>
              </a:ext>
            </a:extLst>
          </p:cNvPr>
          <p:cNvCxnSpPr>
            <a:cxnSpLocks/>
          </p:cNvCxnSpPr>
          <p:nvPr/>
        </p:nvCxnSpPr>
        <p:spPr>
          <a:xfrm flipH="1">
            <a:off x="1887088" y="1359218"/>
            <a:ext cx="277614" cy="27705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645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2BD63-B56E-489D-893F-D0F9C61C6445}"/>
              </a:ext>
            </a:extLst>
          </p:cNvPr>
          <p:cNvSpPr>
            <a:spLocks noGrp="1"/>
          </p:cNvSpPr>
          <p:nvPr>
            <p:ph type="title"/>
          </p:nvPr>
        </p:nvSpPr>
        <p:spPr/>
        <p:txBody>
          <a:bodyPr/>
          <a:lstStyle/>
          <a:p>
            <a:r>
              <a:rPr lang="en-US" dirty="0"/>
              <a:t>Homecare Company Readiness </a:t>
            </a:r>
          </a:p>
        </p:txBody>
      </p:sp>
      <p:sp>
        <p:nvSpPr>
          <p:cNvPr id="3" name="Content Placeholder 2">
            <a:extLst>
              <a:ext uri="{FF2B5EF4-FFF2-40B4-BE49-F238E27FC236}">
                <a16:creationId xmlns:a16="http://schemas.microsoft.com/office/drawing/2014/main" id="{0186F9BE-85D7-4B56-B1B6-BCD0CF80CA6C}"/>
              </a:ext>
            </a:extLst>
          </p:cNvPr>
          <p:cNvSpPr>
            <a:spLocks noGrp="1"/>
          </p:cNvSpPr>
          <p:nvPr>
            <p:ph idx="1"/>
          </p:nvPr>
        </p:nvSpPr>
        <p:spPr>
          <a:xfrm>
            <a:off x="838200" y="1548883"/>
            <a:ext cx="10515600" cy="4097938"/>
          </a:xfrm>
        </p:spPr>
        <p:txBody>
          <a:bodyPr/>
          <a:lstStyle/>
          <a:p>
            <a:r>
              <a:rPr lang="en-US" dirty="0"/>
              <a:t>Please make sure to give your homecare companies at least a week’s notice when there is a potential discharge as a new site coming onboard to ensure RAD 97 availability at time of discharge </a:t>
            </a:r>
          </a:p>
          <a:p>
            <a:r>
              <a:rPr lang="en-US" dirty="0"/>
              <a:t>If your current homecare companies do not carry RAD 97’s or participate in the RHO program, please make sure to seek out homecare companies who do to ensure all eligible infants who can be followed are followed by the RHO program </a:t>
            </a:r>
          </a:p>
          <a:p>
            <a:endParaRPr lang="en-US" dirty="0"/>
          </a:p>
          <a:p>
            <a:endParaRPr lang="en-US" dirty="0"/>
          </a:p>
          <a:p>
            <a:endParaRPr lang="en-US" dirty="0"/>
          </a:p>
        </p:txBody>
      </p:sp>
    </p:spTree>
    <p:extLst>
      <p:ext uri="{BB962C8B-B14F-4D97-AF65-F5344CB8AC3E}">
        <p14:creationId xmlns:p14="http://schemas.microsoft.com/office/powerpoint/2010/main" val="1589826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BB7DE-14C7-4074-B9BB-56F6E3A2EAAA}"/>
              </a:ext>
            </a:extLst>
          </p:cNvPr>
          <p:cNvSpPr>
            <a:spLocks noGrp="1"/>
          </p:cNvSpPr>
          <p:nvPr>
            <p:ph type="title"/>
          </p:nvPr>
        </p:nvSpPr>
        <p:spPr>
          <a:xfrm>
            <a:off x="838200" y="365125"/>
            <a:ext cx="10515600" cy="1325563"/>
          </a:xfrm>
        </p:spPr>
        <p:txBody>
          <a:bodyPr anchor="ctr">
            <a:normAutofit/>
          </a:bodyPr>
          <a:lstStyle/>
          <a:p>
            <a:r>
              <a:rPr lang="en-US" dirty="0">
                <a:solidFill>
                  <a:srgbClr val="22549C"/>
                </a:solidFill>
              </a:rPr>
              <a:t>Oxygen Flow Rate Variations Between Sites</a:t>
            </a:r>
          </a:p>
        </p:txBody>
      </p:sp>
      <p:pic>
        <p:nvPicPr>
          <p:cNvPr id="4" name="Content Placeholder 3" descr="Timeline&#10;&#10;Description automatically generated">
            <a:extLst>
              <a:ext uri="{FF2B5EF4-FFF2-40B4-BE49-F238E27FC236}">
                <a16:creationId xmlns:a16="http://schemas.microsoft.com/office/drawing/2014/main" id="{362D5BA7-55E9-40A7-8B21-38AB1AAD8834}"/>
              </a:ext>
            </a:extLst>
          </p:cNvPr>
          <p:cNvPicPr>
            <a:picLocks noGrp="1" noChangeAspect="1"/>
          </p:cNvPicPr>
          <p:nvPr>
            <p:ph sz="half" idx="1"/>
          </p:nvPr>
        </p:nvPicPr>
        <p:blipFill>
          <a:blip r:embed="rId3"/>
          <a:stretch>
            <a:fillRect/>
          </a:stretch>
        </p:blipFill>
        <p:spPr>
          <a:xfrm>
            <a:off x="6172200" y="2391369"/>
            <a:ext cx="5232307" cy="2333203"/>
          </a:xfrm>
          <a:prstGeom prst="rect">
            <a:avLst/>
          </a:prstGeom>
          <a:noFill/>
        </p:spPr>
      </p:pic>
      <p:sp>
        <p:nvSpPr>
          <p:cNvPr id="5" name="TextBox 4">
            <a:extLst>
              <a:ext uri="{FF2B5EF4-FFF2-40B4-BE49-F238E27FC236}">
                <a16:creationId xmlns:a16="http://schemas.microsoft.com/office/drawing/2014/main" id="{DBE01F91-D576-4343-B25D-F5D6A1A01C79}"/>
              </a:ext>
            </a:extLst>
          </p:cNvPr>
          <p:cNvSpPr txBox="1"/>
          <p:nvPr/>
        </p:nvSpPr>
        <p:spPr>
          <a:xfrm>
            <a:off x="585971" y="1830727"/>
            <a:ext cx="5232307" cy="3477875"/>
          </a:xfrm>
          <a:prstGeom prst="rect">
            <a:avLst/>
          </a:prstGeom>
          <a:noFill/>
        </p:spPr>
        <p:txBody>
          <a:bodyPr wrap="square" rtlCol="0">
            <a:spAutoFit/>
          </a:bodyPr>
          <a:lstStyle/>
          <a:p>
            <a:pPr marL="342900" indent="-342900">
              <a:buFont typeface="Arial" panose="020B0604020202020204" pitchFamily="34" charset="0"/>
              <a:buChar char="•"/>
            </a:pPr>
            <a:r>
              <a:rPr lang="en-US" sz="2000" dirty="0"/>
              <a:t>The RHO program at UMass has been operating within set oxygen flow rate parameters</a:t>
            </a:r>
          </a:p>
          <a:p>
            <a:pPr marL="342900" indent="-342900">
              <a:buFont typeface="Arial" panose="020B0604020202020204" pitchFamily="34" charset="0"/>
              <a:buChar char="•"/>
            </a:pPr>
            <a:r>
              <a:rPr lang="en-US" sz="2000" dirty="0"/>
              <a:t>Due to an increase in variation of flow rates at discharge across all active sites, standardization is required at this time for future analysis purposes</a:t>
            </a:r>
          </a:p>
          <a:p>
            <a:pPr marL="342900" indent="-342900">
              <a:buFont typeface="Arial" panose="020B0604020202020204" pitchFamily="34" charset="0"/>
              <a:buChar char="•"/>
            </a:pPr>
            <a:r>
              <a:rPr lang="en-US" sz="2000" dirty="0"/>
              <a:t>An email will be sent out to all sites outlining how we will manage those infant’s who are discharged on a flow rate outside of the set RHO parameters moving forward</a:t>
            </a:r>
            <a:endParaRPr lang="en-US" sz="2400" dirty="0"/>
          </a:p>
        </p:txBody>
      </p:sp>
    </p:spTree>
    <p:extLst>
      <p:ext uri="{BB962C8B-B14F-4D97-AF65-F5344CB8AC3E}">
        <p14:creationId xmlns:p14="http://schemas.microsoft.com/office/powerpoint/2010/main" val="820019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FED62-4BED-F447-BC98-6C0797DA5721}"/>
              </a:ext>
            </a:extLst>
          </p:cNvPr>
          <p:cNvSpPr>
            <a:spLocks noGrp="1"/>
          </p:cNvSpPr>
          <p:nvPr>
            <p:ph type="title"/>
          </p:nvPr>
        </p:nvSpPr>
        <p:spPr/>
        <p:txBody>
          <a:bodyPr/>
          <a:lstStyle/>
          <a:p>
            <a:r>
              <a:rPr lang="en-US" dirty="0"/>
              <a:t>Management of Infants Discharged on Less than 125cc/min</a:t>
            </a:r>
          </a:p>
        </p:txBody>
      </p:sp>
      <p:sp>
        <p:nvSpPr>
          <p:cNvPr id="3" name="Content Placeholder 2">
            <a:extLst>
              <a:ext uri="{FF2B5EF4-FFF2-40B4-BE49-F238E27FC236}">
                <a16:creationId xmlns:a16="http://schemas.microsoft.com/office/drawing/2014/main" id="{7BBE0C76-0EEB-F94D-B5D2-F732D514DC2B}"/>
              </a:ext>
            </a:extLst>
          </p:cNvPr>
          <p:cNvSpPr>
            <a:spLocks noGrp="1"/>
          </p:cNvSpPr>
          <p:nvPr>
            <p:ph idx="1"/>
          </p:nvPr>
        </p:nvSpPr>
        <p:spPr/>
        <p:txBody>
          <a:bodyPr>
            <a:normAutofit/>
          </a:bodyPr>
          <a:lstStyle/>
          <a:p>
            <a:r>
              <a:rPr lang="en-US" dirty="0"/>
              <a:t>They will be enrolled, but encouraged to increase up to 125cc/min at time of discharge</a:t>
            </a:r>
          </a:p>
          <a:p>
            <a:r>
              <a:rPr lang="en-US" dirty="0"/>
              <a:t>If a patient is being managed on less than 125 cc/min and their bi-weekly oximetry report suggests an increase or a wean, the recommendation will be to increase or wean to a flowrate that is in accordance with the algorithm </a:t>
            </a:r>
          </a:p>
          <a:p>
            <a:r>
              <a:rPr lang="en-US" dirty="0"/>
              <a:t>If a patient is being managed on less than 125cc/min any wean below 125cc/min will not be counted as a “wean” in data analysis</a:t>
            </a:r>
          </a:p>
        </p:txBody>
      </p:sp>
    </p:spTree>
    <p:extLst>
      <p:ext uri="{BB962C8B-B14F-4D97-AF65-F5344CB8AC3E}">
        <p14:creationId xmlns:p14="http://schemas.microsoft.com/office/powerpoint/2010/main" val="3473685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D00AA-C404-4D99-81C7-8B1D9D03E2F2}"/>
              </a:ext>
            </a:extLst>
          </p:cNvPr>
          <p:cNvSpPr>
            <a:spLocks noGrp="1"/>
          </p:cNvSpPr>
          <p:nvPr>
            <p:ph type="title"/>
          </p:nvPr>
        </p:nvSpPr>
        <p:spPr/>
        <p:txBody>
          <a:bodyPr/>
          <a:lstStyle/>
          <a:p>
            <a:r>
              <a:rPr lang="en-US" dirty="0">
                <a:solidFill>
                  <a:srgbClr val="22549C"/>
                </a:solidFill>
              </a:rPr>
              <a:t>Responses to Bi-Weekly emails</a:t>
            </a:r>
          </a:p>
        </p:txBody>
      </p:sp>
      <p:sp>
        <p:nvSpPr>
          <p:cNvPr id="3" name="Content Placeholder 2">
            <a:extLst>
              <a:ext uri="{FF2B5EF4-FFF2-40B4-BE49-F238E27FC236}">
                <a16:creationId xmlns:a16="http://schemas.microsoft.com/office/drawing/2014/main" id="{84AC5C37-CEDE-45D7-9C8D-94ECF405FD57}"/>
              </a:ext>
            </a:extLst>
          </p:cNvPr>
          <p:cNvSpPr>
            <a:spLocks noGrp="1"/>
          </p:cNvSpPr>
          <p:nvPr>
            <p:ph sz="half" idx="1"/>
          </p:nvPr>
        </p:nvSpPr>
        <p:spPr>
          <a:xfrm>
            <a:off x="961292" y="1559169"/>
            <a:ext cx="4771294" cy="4092331"/>
          </a:xfrm>
        </p:spPr>
        <p:txBody>
          <a:bodyPr>
            <a:normAutofit fontScale="92500" lnSpcReduction="10000"/>
          </a:bodyPr>
          <a:lstStyle/>
          <a:p>
            <a:pPr marL="0" marR="0" indent="0">
              <a:spcBef>
                <a:spcPts val="0"/>
              </a:spcBef>
              <a:spcAft>
                <a:spcPts val="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If you are following the algorithm’s determination, you only need to respond with one letter.</a:t>
            </a:r>
          </a:p>
          <a:p>
            <a:pPr marL="0" marR="0" indent="0">
              <a:spcBef>
                <a:spcPts val="0"/>
              </a:spcBef>
              <a:spcAft>
                <a:spcPts val="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A</a:t>
            </a:r>
            <a:r>
              <a:rPr lang="en-US" sz="2000" dirty="0">
                <a:effectLst/>
                <a:latin typeface="Calibri" panose="020F0502020204030204" pitchFamily="34" charset="0"/>
                <a:ea typeface="Calibri" panose="020F0502020204030204" pitchFamily="34" charset="0"/>
                <a:cs typeface="Times New Roman" panose="02020603050405020304" pitchFamily="18" charset="0"/>
              </a:rPr>
              <a:t> – Weaned</a:t>
            </a:r>
          </a:p>
          <a:p>
            <a:pPr marL="0" marR="0" indent="0">
              <a:spcBef>
                <a:spcPts val="0"/>
              </a:spcBef>
              <a:spcAft>
                <a:spcPts val="0"/>
              </a:spcAft>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B</a:t>
            </a:r>
            <a:r>
              <a:rPr lang="en-US" sz="2000" dirty="0">
                <a:effectLst/>
                <a:latin typeface="Calibri" panose="020F0502020204030204" pitchFamily="34" charset="0"/>
                <a:ea typeface="Calibri" panose="020F0502020204030204" pitchFamily="34" charset="0"/>
                <a:cs typeface="Times New Roman" panose="02020603050405020304" pitchFamily="18" charset="0"/>
              </a:rPr>
              <a:t> – Maintained</a:t>
            </a:r>
          </a:p>
          <a:p>
            <a:pPr marL="0" marR="0" indent="0">
              <a:spcBef>
                <a:spcPts val="0"/>
              </a:spcBef>
              <a:spcAft>
                <a:spcPts val="0"/>
              </a:spcAft>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C</a:t>
            </a:r>
            <a:r>
              <a:rPr lang="en-US" sz="2000" dirty="0">
                <a:effectLst/>
                <a:latin typeface="Calibri" panose="020F0502020204030204" pitchFamily="34" charset="0"/>
                <a:ea typeface="Calibri" panose="020F0502020204030204" pitchFamily="34" charset="0"/>
                <a:cs typeface="Times New Roman" panose="02020603050405020304" pitchFamily="18" charset="0"/>
              </a:rPr>
              <a:t> – Increased </a:t>
            </a:r>
          </a:p>
          <a:p>
            <a:pPr marL="0" marR="0" indent="0">
              <a:spcBef>
                <a:spcPts val="0"/>
              </a:spcBef>
              <a:spcAft>
                <a:spcPts val="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If you are not following the algorithm’s determination, please type the appropriate letter and a reason for not following the algorithm’s determination. </a:t>
            </a:r>
          </a:p>
          <a:p>
            <a:pPr marL="0" marR="0" indent="0">
              <a:spcBef>
                <a:spcPts val="0"/>
              </a:spcBef>
              <a:spcAft>
                <a:spcPts val="0"/>
              </a:spcAft>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000" dirty="0">
                <a:latin typeface="Calibri" panose="020F0502020204030204" pitchFamily="34" charset="0"/>
                <a:ea typeface="Calibri" panose="020F0502020204030204" pitchFamily="34" charset="0"/>
                <a:cs typeface="Times New Roman" panose="02020603050405020304" pitchFamily="18" charset="0"/>
              </a:rPr>
              <a:t>To ensure proper documentation of the data, please be sure to respond to the bi-weekly emails. If we don’t receive a response, we will ask for clarification on the subsequent email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B9637209-8C24-4D6A-96A4-8C294094A706}"/>
              </a:ext>
            </a:extLst>
          </p:cNvPr>
          <p:cNvSpPr txBox="1"/>
          <p:nvPr/>
        </p:nvSpPr>
        <p:spPr>
          <a:xfrm>
            <a:off x="6274255" y="1374503"/>
            <a:ext cx="2268937" cy="369332"/>
          </a:xfrm>
          <a:prstGeom prst="rect">
            <a:avLst/>
          </a:prstGeom>
          <a:noFill/>
        </p:spPr>
        <p:txBody>
          <a:bodyPr wrap="square" rtlCol="0">
            <a:spAutoFit/>
          </a:bodyPr>
          <a:lstStyle/>
          <a:p>
            <a:r>
              <a:rPr lang="en-US" u="sng" dirty="0">
                <a:effectLst>
                  <a:outerShdw blurRad="38100" dist="38100" dir="2700000" algn="tl">
                    <a:srgbClr val="000000">
                      <a:alpha val="43137"/>
                    </a:srgbClr>
                  </a:outerShdw>
                </a:effectLst>
              </a:rPr>
              <a:t>Email from UMass:</a:t>
            </a:r>
          </a:p>
        </p:txBody>
      </p:sp>
      <p:sp>
        <p:nvSpPr>
          <p:cNvPr id="13" name="TextBox 12">
            <a:extLst>
              <a:ext uri="{FF2B5EF4-FFF2-40B4-BE49-F238E27FC236}">
                <a16:creationId xmlns:a16="http://schemas.microsoft.com/office/drawing/2014/main" id="{1DCF0CB2-FE1C-4B8F-9DEC-E74AC9120E09}"/>
              </a:ext>
            </a:extLst>
          </p:cNvPr>
          <p:cNvSpPr txBox="1"/>
          <p:nvPr/>
        </p:nvSpPr>
        <p:spPr>
          <a:xfrm>
            <a:off x="6274254" y="4581803"/>
            <a:ext cx="2268937" cy="369332"/>
          </a:xfrm>
          <a:prstGeom prst="rect">
            <a:avLst/>
          </a:prstGeom>
          <a:noFill/>
        </p:spPr>
        <p:txBody>
          <a:bodyPr wrap="square" rtlCol="0">
            <a:spAutoFit/>
          </a:bodyPr>
          <a:lstStyle/>
          <a:p>
            <a:r>
              <a:rPr lang="en-US" u="sng" dirty="0">
                <a:effectLst>
                  <a:outerShdw blurRad="38100" dist="38100" dir="2700000" algn="tl">
                    <a:srgbClr val="000000">
                      <a:alpha val="43137"/>
                    </a:srgbClr>
                  </a:outerShdw>
                </a:effectLst>
              </a:rPr>
              <a:t>Response from a Site:</a:t>
            </a:r>
          </a:p>
        </p:txBody>
      </p:sp>
      <p:pic>
        <p:nvPicPr>
          <p:cNvPr id="15" name="Picture 14">
            <a:extLst>
              <a:ext uri="{FF2B5EF4-FFF2-40B4-BE49-F238E27FC236}">
                <a16:creationId xmlns:a16="http://schemas.microsoft.com/office/drawing/2014/main" id="{3379F832-6387-4521-ABCC-52ECA045A463}"/>
              </a:ext>
            </a:extLst>
          </p:cNvPr>
          <p:cNvPicPr>
            <a:picLocks noChangeAspect="1"/>
          </p:cNvPicPr>
          <p:nvPr/>
        </p:nvPicPr>
        <p:blipFill>
          <a:blip r:embed="rId3"/>
          <a:stretch>
            <a:fillRect/>
          </a:stretch>
        </p:blipFill>
        <p:spPr>
          <a:xfrm>
            <a:off x="6365213" y="1836181"/>
            <a:ext cx="4636161" cy="2603045"/>
          </a:xfrm>
          <a:prstGeom prst="rect">
            <a:avLst/>
          </a:prstGeom>
        </p:spPr>
      </p:pic>
      <p:pic>
        <p:nvPicPr>
          <p:cNvPr id="17" name="Picture 16">
            <a:extLst>
              <a:ext uri="{FF2B5EF4-FFF2-40B4-BE49-F238E27FC236}">
                <a16:creationId xmlns:a16="http://schemas.microsoft.com/office/drawing/2014/main" id="{432BDBFA-F4BF-4662-B210-C035437486AE}"/>
              </a:ext>
            </a:extLst>
          </p:cNvPr>
          <p:cNvPicPr>
            <a:picLocks noChangeAspect="1"/>
          </p:cNvPicPr>
          <p:nvPr/>
        </p:nvPicPr>
        <p:blipFill>
          <a:blip r:embed="rId4"/>
          <a:stretch>
            <a:fillRect/>
          </a:stretch>
        </p:blipFill>
        <p:spPr>
          <a:xfrm>
            <a:off x="6365213" y="4951135"/>
            <a:ext cx="2802107" cy="1182965"/>
          </a:xfrm>
          <a:prstGeom prst="rect">
            <a:avLst/>
          </a:prstGeom>
        </p:spPr>
      </p:pic>
    </p:spTree>
    <p:extLst>
      <p:ext uri="{BB962C8B-B14F-4D97-AF65-F5344CB8AC3E}">
        <p14:creationId xmlns:p14="http://schemas.microsoft.com/office/powerpoint/2010/main" val="3437622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34713-A3A7-4FBF-AA5F-81E63AA1AF7A}"/>
              </a:ext>
            </a:extLst>
          </p:cNvPr>
          <p:cNvSpPr>
            <a:spLocks noGrp="1"/>
          </p:cNvSpPr>
          <p:nvPr>
            <p:ph type="title"/>
          </p:nvPr>
        </p:nvSpPr>
        <p:spPr>
          <a:xfrm>
            <a:off x="838200" y="155575"/>
            <a:ext cx="10515600" cy="1325563"/>
          </a:xfrm>
        </p:spPr>
        <p:txBody>
          <a:bodyPr/>
          <a:lstStyle/>
          <a:p>
            <a:r>
              <a:rPr lang="en-US" dirty="0">
                <a:solidFill>
                  <a:srgbClr val="22549C"/>
                </a:solidFill>
              </a:rPr>
              <a:t>Deviation Types </a:t>
            </a:r>
          </a:p>
        </p:txBody>
      </p:sp>
      <p:graphicFrame>
        <p:nvGraphicFramePr>
          <p:cNvPr id="9" name="Chart 8">
            <a:extLst>
              <a:ext uri="{FF2B5EF4-FFF2-40B4-BE49-F238E27FC236}">
                <a16:creationId xmlns:a16="http://schemas.microsoft.com/office/drawing/2014/main" id="{4E7CB340-2449-48D9-897A-B2CD8EC0A8F2}"/>
              </a:ext>
            </a:extLst>
          </p:cNvPr>
          <p:cNvGraphicFramePr>
            <a:graphicFrameLocks/>
          </p:cNvGraphicFramePr>
          <p:nvPr>
            <p:extLst>
              <p:ext uri="{D42A27DB-BD31-4B8C-83A1-F6EECF244321}">
                <p14:modId xmlns:p14="http://schemas.microsoft.com/office/powerpoint/2010/main" val="736216405"/>
              </p:ext>
            </p:extLst>
          </p:nvPr>
        </p:nvGraphicFramePr>
        <p:xfrm>
          <a:off x="-130629" y="-345234"/>
          <a:ext cx="12045820" cy="72778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a:extLst>
              <a:ext uri="{FF2B5EF4-FFF2-40B4-BE49-F238E27FC236}">
                <a16:creationId xmlns:a16="http://schemas.microsoft.com/office/drawing/2014/main" id="{BA052A3A-1A64-4E08-8518-1C8A8115CBC9}"/>
              </a:ext>
            </a:extLst>
          </p:cNvPr>
          <p:cNvGraphicFramePr>
            <a:graphicFrameLocks noGrp="1"/>
          </p:cNvGraphicFramePr>
          <p:nvPr>
            <p:extLst>
              <p:ext uri="{D42A27DB-BD31-4B8C-83A1-F6EECF244321}">
                <p14:modId xmlns:p14="http://schemas.microsoft.com/office/powerpoint/2010/main" val="1530880687"/>
              </p:ext>
            </p:extLst>
          </p:nvPr>
        </p:nvGraphicFramePr>
        <p:xfrm>
          <a:off x="6348943" y="197597"/>
          <a:ext cx="2076600" cy="642157"/>
        </p:xfrm>
        <a:graphic>
          <a:graphicData uri="http://schemas.openxmlformats.org/drawingml/2006/table">
            <a:tbl>
              <a:tblPr>
                <a:tableStyleId>{85BE263C-DBD7-4A20-BB59-AAB30ACAA65A}</a:tableStyleId>
              </a:tblPr>
              <a:tblGrid>
                <a:gridCol w="943281">
                  <a:extLst>
                    <a:ext uri="{9D8B030D-6E8A-4147-A177-3AD203B41FA5}">
                      <a16:colId xmlns:a16="http://schemas.microsoft.com/office/drawing/2014/main" val="2303536900"/>
                    </a:ext>
                  </a:extLst>
                </a:gridCol>
                <a:gridCol w="1133319">
                  <a:extLst>
                    <a:ext uri="{9D8B030D-6E8A-4147-A177-3AD203B41FA5}">
                      <a16:colId xmlns:a16="http://schemas.microsoft.com/office/drawing/2014/main" val="3512593492"/>
                    </a:ext>
                  </a:extLst>
                </a:gridCol>
              </a:tblGrid>
              <a:tr h="417568">
                <a:tc>
                  <a:txBody>
                    <a:bodyPr/>
                    <a:lstStyle/>
                    <a:p>
                      <a:pPr algn="ctr" fontAlgn="ctr"/>
                      <a:r>
                        <a:rPr lang="en-US" sz="1200" b="1" u="none" strike="noStrike" dirty="0">
                          <a:solidFill>
                            <a:schemeClr val="tx1"/>
                          </a:solidFill>
                          <a:effectLst/>
                          <a:latin typeface="Calibri" panose="020F0502020204030204" pitchFamily="34" charset="0"/>
                          <a:cs typeface="Calibri" panose="020F0502020204030204" pitchFamily="34" charset="0"/>
                        </a:rPr>
                        <a:t>Total Reports</a:t>
                      </a:r>
                      <a:endParaRPr lang="en-US" sz="12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solidFill>
                      <a:srgbClr val="DECFE9"/>
                    </a:solidFill>
                  </a:tcPr>
                </a:tc>
                <a:tc>
                  <a:txBody>
                    <a:bodyPr/>
                    <a:lstStyle/>
                    <a:p>
                      <a:pPr algn="ctr" fontAlgn="ctr"/>
                      <a:r>
                        <a:rPr lang="en-US" sz="1200" b="1" u="none" strike="noStrike" dirty="0">
                          <a:solidFill>
                            <a:schemeClr val="tx1"/>
                          </a:solidFill>
                          <a:effectLst/>
                          <a:latin typeface="Calibri" panose="020F0502020204030204" pitchFamily="34" charset="0"/>
                          <a:cs typeface="Calibri" panose="020F0502020204030204" pitchFamily="34" charset="0"/>
                        </a:rPr>
                        <a:t>Reports with Deviation(s)</a:t>
                      </a:r>
                      <a:endParaRPr lang="en-US" sz="12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solidFill>
                      <a:srgbClr val="DECFE9"/>
                    </a:solidFill>
                  </a:tcPr>
                </a:tc>
                <a:extLst>
                  <a:ext uri="{0D108BD9-81ED-4DB2-BD59-A6C34878D82A}">
                    <a16:rowId xmlns:a16="http://schemas.microsoft.com/office/drawing/2014/main" val="3456728997"/>
                  </a:ext>
                </a:extLst>
              </a:tr>
              <a:tr h="224589">
                <a:tc>
                  <a:txBody>
                    <a:bodyPr/>
                    <a:lstStyle/>
                    <a:p>
                      <a:pPr algn="ctr" fontAlgn="ctr"/>
                      <a:r>
                        <a:rPr lang="en-US" sz="1200" b="0" i="0" u="none" strike="noStrike" dirty="0">
                          <a:solidFill>
                            <a:schemeClr val="tx1"/>
                          </a:solidFill>
                          <a:effectLst/>
                          <a:latin typeface="Calibri" panose="020F0502020204030204" pitchFamily="34" charset="0"/>
                          <a:cs typeface="Calibri" panose="020F0502020204030204" pitchFamily="34" charset="0"/>
                        </a:rPr>
                        <a:t>520</a:t>
                      </a:r>
                    </a:p>
                  </a:txBody>
                  <a:tcPr marL="9525" marR="9525" marT="9525" marB="0" anchor="ctr"/>
                </a:tc>
                <a:tc>
                  <a:txBody>
                    <a:bodyPr/>
                    <a:lstStyle/>
                    <a:p>
                      <a:pPr algn="ctr" fontAlgn="ctr"/>
                      <a:r>
                        <a:rPr lang="en-US" sz="1200" b="0" u="none" strike="noStrike" dirty="0">
                          <a:solidFill>
                            <a:schemeClr val="tx1"/>
                          </a:solidFill>
                          <a:effectLst/>
                          <a:latin typeface="Calibri" panose="020F0502020204030204" pitchFamily="34" charset="0"/>
                          <a:cs typeface="Calibri" panose="020F0502020204030204" pitchFamily="34" charset="0"/>
                        </a:rPr>
                        <a:t>190 (37%)</a:t>
                      </a:r>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4011893821"/>
                  </a:ext>
                </a:extLst>
              </a:tr>
            </a:tbl>
          </a:graphicData>
        </a:graphic>
      </p:graphicFrame>
    </p:spTree>
    <p:extLst>
      <p:ext uri="{BB962C8B-B14F-4D97-AF65-F5344CB8AC3E}">
        <p14:creationId xmlns:p14="http://schemas.microsoft.com/office/powerpoint/2010/main" val="1016422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9331E-9E5C-4691-AD21-C416E784EB04}"/>
              </a:ext>
            </a:extLst>
          </p:cNvPr>
          <p:cNvSpPr>
            <a:spLocks noGrp="1"/>
          </p:cNvSpPr>
          <p:nvPr>
            <p:ph type="title"/>
          </p:nvPr>
        </p:nvSpPr>
        <p:spPr/>
        <p:txBody>
          <a:bodyPr/>
          <a:lstStyle/>
          <a:p>
            <a:pPr algn="ctr"/>
            <a:r>
              <a:rPr lang="en-US" dirty="0">
                <a:solidFill>
                  <a:srgbClr val="22549C"/>
                </a:solidFill>
              </a:rPr>
              <a:t>RHO Program Implementation Timeline</a:t>
            </a:r>
          </a:p>
        </p:txBody>
      </p:sp>
      <p:graphicFrame>
        <p:nvGraphicFramePr>
          <p:cNvPr id="5" name="Content Placeholder 2">
            <a:extLst>
              <a:ext uri="{FF2B5EF4-FFF2-40B4-BE49-F238E27FC236}">
                <a16:creationId xmlns:a16="http://schemas.microsoft.com/office/drawing/2014/main" id="{060158E5-B38E-46B3-9ABB-16BDBD114D35}"/>
              </a:ext>
            </a:extLst>
          </p:cNvPr>
          <p:cNvGraphicFramePr>
            <a:graphicFrameLocks noGrp="1"/>
          </p:cNvGraphicFramePr>
          <p:nvPr>
            <p:ph idx="1"/>
            <p:extLst>
              <p:ext uri="{D42A27DB-BD31-4B8C-83A1-F6EECF244321}">
                <p14:modId xmlns:p14="http://schemas.microsoft.com/office/powerpoint/2010/main" val="3552546601"/>
              </p:ext>
            </p:extLst>
          </p:nvPr>
        </p:nvGraphicFramePr>
        <p:xfrm>
          <a:off x="474133" y="1690688"/>
          <a:ext cx="11396134" cy="4151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Graphic 6" descr="Checkmark">
            <a:extLst>
              <a:ext uri="{FF2B5EF4-FFF2-40B4-BE49-F238E27FC236}">
                <a16:creationId xmlns:a16="http://schemas.microsoft.com/office/drawing/2014/main" id="{09B07206-1ABF-48A4-9320-063FB3118BC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78594" y="2108384"/>
            <a:ext cx="366384" cy="366384"/>
          </a:xfrm>
          <a:prstGeom prst="rect">
            <a:avLst/>
          </a:prstGeom>
        </p:spPr>
      </p:pic>
      <p:pic>
        <p:nvPicPr>
          <p:cNvPr id="6" name="Graphic 6" descr="Checkmark">
            <a:extLst>
              <a:ext uri="{FF2B5EF4-FFF2-40B4-BE49-F238E27FC236}">
                <a16:creationId xmlns:a16="http://schemas.microsoft.com/office/drawing/2014/main" id="{09B07206-1ABF-48A4-9320-063FB3118BC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9764" y="4984120"/>
            <a:ext cx="366384" cy="366384"/>
          </a:xfrm>
          <a:prstGeom prst="rect">
            <a:avLst/>
          </a:prstGeom>
        </p:spPr>
      </p:pic>
      <p:pic>
        <p:nvPicPr>
          <p:cNvPr id="7" name="Graphic 6" descr="Checkmark">
            <a:extLst>
              <a:ext uri="{FF2B5EF4-FFF2-40B4-BE49-F238E27FC236}">
                <a16:creationId xmlns:a16="http://schemas.microsoft.com/office/drawing/2014/main" id="{09B07206-1ABF-48A4-9320-063FB3118BC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04602" y="4984120"/>
            <a:ext cx="366384" cy="366384"/>
          </a:xfrm>
          <a:prstGeom prst="rect">
            <a:avLst/>
          </a:prstGeom>
        </p:spPr>
      </p:pic>
      <p:pic>
        <p:nvPicPr>
          <p:cNvPr id="8" name="Graphic 6" descr="Checkmark">
            <a:extLst>
              <a:ext uri="{FF2B5EF4-FFF2-40B4-BE49-F238E27FC236}">
                <a16:creationId xmlns:a16="http://schemas.microsoft.com/office/drawing/2014/main" id="{B975234D-A8B2-4E5E-A864-609F42D5146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42288" y="2108384"/>
            <a:ext cx="366384" cy="366384"/>
          </a:xfrm>
          <a:prstGeom prst="rect">
            <a:avLst/>
          </a:prstGeom>
        </p:spPr>
      </p:pic>
    </p:spTree>
    <p:extLst>
      <p:ext uri="{BB962C8B-B14F-4D97-AF65-F5344CB8AC3E}">
        <p14:creationId xmlns:p14="http://schemas.microsoft.com/office/powerpoint/2010/main" val="3551813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DE856F3E-6B1B-43B4-8825-D15309D67EEA}"/>
              </a:ext>
            </a:extLst>
          </p:cNvPr>
          <p:cNvGraphicFramePr>
            <a:graphicFrameLocks/>
          </p:cNvGraphicFramePr>
          <p:nvPr>
            <p:extLst>
              <p:ext uri="{D42A27DB-BD31-4B8C-83A1-F6EECF244321}">
                <p14:modId xmlns:p14="http://schemas.microsoft.com/office/powerpoint/2010/main" val="1211868662"/>
              </p:ext>
            </p:extLst>
          </p:nvPr>
        </p:nvGraphicFramePr>
        <p:xfrm>
          <a:off x="204354" y="122573"/>
          <a:ext cx="11783291" cy="6005944"/>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a:extLst>
              <a:ext uri="{FF2B5EF4-FFF2-40B4-BE49-F238E27FC236}">
                <a16:creationId xmlns:a16="http://schemas.microsoft.com/office/drawing/2014/main" id="{D918BD65-C8DF-4454-AFF7-DC7C2D308DC6}"/>
              </a:ext>
            </a:extLst>
          </p:cNvPr>
          <p:cNvCxnSpPr>
            <a:cxnSpLocks/>
          </p:cNvCxnSpPr>
          <p:nvPr/>
        </p:nvCxnSpPr>
        <p:spPr>
          <a:xfrm>
            <a:off x="1607564" y="1869816"/>
            <a:ext cx="9187954"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0097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CF027-D847-493F-AC68-96B07BE0F268}"/>
              </a:ext>
            </a:extLst>
          </p:cNvPr>
          <p:cNvSpPr>
            <a:spLocks noGrp="1"/>
          </p:cNvSpPr>
          <p:nvPr>
            <p:ph type="title"/>
          </p:nvPr>
        </p:nvSpPr>
        <p:spPr>
          <a:xfrm>
            <a:off x="763555" y="94537"/>
            <a:ext cx="10515600" cy="1325563"/>
          </a:xfrm>
        </p:spPr>
        <p:txBody>
          <a:bodyPr/>
          <a:lstStyle/>
          <a:p>
            <a:pPr algn="ctr"/>
            <a:r>
              <a:rPr lang="en-US" dirty="0"/>
              <a:t>Parent Advisory Board Meeting</a:t>
            </a:r>
          </a:p>
        </p:txBody>
      </p:sp>
      <p:sp>
        <p:nvSpPr>
          <p:cNvPr id="3" name="Content Placeholder 2">
            <a:extLst>
              <a:ext uri="{FF2B5EF4-FFF2-40B4-BE49-F238E27FC236}">
                <a16:creationId xmlns:a16="http://schemas.microsoft.com/office/drawing/2014/main" id="{274BA6A9-DCF1-48E1-B7B2-E973806957CD}"/>
              </a:ext>
            </a:extLst>
          </p:cNvPr>
          <p:cNvSpPr txBox="1">
            <a:spLocks/>
          </p:cNvSpPr>
          <p:nvPr/>
        </p:nvSpPr>
        <p:spPr>
          <a:xfrm>
            <a:off x="383145" y="1473508"/>
            <a:ext cx="6417035" cy="415545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t>Bi-annual Parent Advisory Board meeting will be held on </a:t>
            </a:r>
          </a:p>
          <a:p>
            <a:pPr>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Agenda Items: </a:t>
            </a:r>
          </a:p>
          <a:p>
            <a:pPr lvl="2">
              <a:spcBef>
                <a:spcPts val="0"/>
              </a:spcBef>
              <a:buFontTx/>
              <a:buChar char="-"/>
            </a:pPr>
            <a:r>
              <a:rPr lang="en-US" sz="2400" dirty="0">
                <a:latin typeface="Calibri" panose="020F0502020204030204" pitchFamily="34" charset="0"/>
                <a:ea typeface="Calibri" panose="020F0502020204030204" pitchFamily="34" charset="0"/>
                <a:cs typeface="Times New Roman" panose="02020603050405020304" pitchFamily="18" charset="0"/>
              </a:rPr>
              <a:t>RHO Implementation </a:t>
            </a:r>
            <a:r>
              <a:rPr lang="en-US" sz="2400" dirty="0">
                <a:latin typeface="Calibri" panose="020F0502020204030204" pitchFamily="34" charset="0"/>
                <a:ea typeface="Times New Roman" panose="02020603050405020304" pitchFamily="18" charset="0"/>
              </a:rPr>
              <a:t>progress </a:t>
            </a:r>
            <a:r>
              <a:rPr lang="en-US" sz="2400" dirty="0">
                <a:latin typeface="Calibri" panose="020F0502020204030204" pitchFamily="34" charset="0"/>
                <a:ea typeface="Calibri" panose="020F0502020204030204" pitchFamily="34" charset="0"/>
                <a:cs typeface="Times New Roman" panose="02020603050405020304" pitchFamily="18" charset="0"/>
              </a:rPr>
              <a:t> </a:t>
            </a:r>
          </a:p>
          <a:p>
            <a:pPr lvl="2">
              <a:spcBef>
                <a:spcPts val="0"/>
              </a:spcBef>
              <a:buFontTx/>
              <a:buChar char="-"/>
            </a:pPr>
            <a:r>
              <a:rPr lang="en-US" sz="2400" dirty="0">
                <a:latin typeface="Calibri" panose="020F0502020204030204" pitchFamily="34" charset="0"/>
                <a:ea typeface="Calibri" panose="020F0502020204030204" pitchFamily="34" charset="0"/>
                <a:cs typeface="Times New Roman" panose="02020603050405020304" pitchFamily="18" charset="0"/>
              </a:rPr>
              <a:t>Family Expectations of Weaning</a:t>
            </a:r>
          </a:p>
          <a:p>
            <a:pPr lvl="2">
              <a:spcBef>
                <a:spcPts val="0"/>
              </a:spcBef>
              <a:buFontTx/>
              <a:buChar char="-"/>
            </a:pPr>
            <a:r>
              <a:rPr lang="en-US" sz="2400" dirty="0">
                <a:latin typeface="Calibri" panose="020F0502020204030204" pitchFamily="34" charset="0"/>
                <a:ea typeface="Calibri" panose="020F0502020204030204" pitchFamily="34" charset="0"/>
                <a:cs typeface="Times New Roman" panose="02020603050405020304" pitchFamily="18" charset="0"/>
              </a:rPr>
              <a:t>Family Communication </a:t>
            </a:r>
          </a:p>
          <a:p>
            <a:pPr lvl="2">
              <a:spcBef>
                <a:spcPts val="0"/>
              </a:spcBef>
              <a:buFontTx/>
              <a:buChar char="-"/>
            </a:pPr>
            <a:r>
              <a:rPr lang="en-US" sz="2400" dirty="0">
                <a:latin typeface="Calibri" panose="020F0502020204030204" pitchFamily="34" charset="0"/>
                <a:ea typeface="Calibri" panose="020F0502020204030204" pitchFamily="34" charset="0"/>
                <a:cs typeface="Times New Roman" panose="02020603050405020304" pitchFamily="18" charset="0"/>
              </a:rPr>
              <a:t>Disseminating the RHO Program</a:t>
            </a:r>
          </a:p>
          <a:p>
            <a:pPr>
              <a:spcBef>
                <a:spcPts val="0"/>
              </a:spcBef>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PAB Suggestions</a:t>
            </a:r>
          </a:p>
          <a:p>
            <a:pPr lvl="1">
              <a:spcBef>
                <a:spcPts val="0"/>
              </a:spcBef>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Informational Brochure (including data and numbers)</a:t>
            </a:r>
          </a:p>
          <a:p>
            <a:pPr lvl="1">
              <a:spcBef>
                <a:spcPts val="0"/>
              </a:spcBef>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Invitation to Virtual Music Classes</a:t>
            </a:r>
          </a:p>
          <a:p>
            <a:pPr lvl="1">
              <a:spcBef>
                <a:spcPts val="0"/>
              </a:spcBef>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Facebook support group</a:t>
            </a:r>
          </a:p>
          <a:p>
            <a:pPr lvl="1">
              <a:spcBef>
                <a:spcPts val="0"/>
              </a:spcBef>
              <a:buFont typeface="Arial" panose="020B0604020202020204" pitchFamily="34" charset="0"/>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lvl="1" indent="0">
              <a:spcBef>
                <a:spcPts val="0"/>
              </a:spcBef>
              <a:buNone/>
            </a:pPr>
            <a:r>
              <a:rPr lang="en-US" b="1" dirty="0">
                <a:latin typeface="Calibri" panose="020F0502020204030204" pitchFamily="34" charset="0"/>
                <a:ea typeface="Calibri" panose="020F0502020204030204" pitchFamily="34" charset="0"/>
                <a:cs typeface="Times New Roman" panose="02020603050405020304" pitchFamily="18" charset="0"/>
              </a:rPr>
              <a:t>*Please be sure to notify Heather of families who would be interested in joining</a:t>
            </a:r>
          </a:p>
        </p:txBody>
      </p:sp>
      <p:pic>
        <p:nvPicPr>
          <p:cNvPr id="4" name="Picture 3">
            <a:extLst>
              <a:ext uri="{FF2B5EF4-FFF2-40B4-BE49-F238E27FC236}">
                <a16:creationId xmlns:a16="http://schemas.microsoft.com/office/drawing/2014/main" id="{6AB6180D-5CD8-4CE1-977F-8A62D5A593BF}"/>
              </a:ext>
            </a:extLst>
          </p:cNvPr>
          <p:cNvPicPr>
            <a:picLocks noChangeAspect="1"/>
          </p:cNvPicPr>
          <p:nvPr/>
        </p:nvPicPr>
        <p:blipFill>
          <a:blip r:embed="rId2"/>
          <a:stretch>
            <a:fillRect/>
          </a:stretch>
        </p:blipFill>
        <p:spPr>
          <a:xfrm>
            <a:off x="6815618" y="1508671"/>
            <a:ext cx="5145129" cy="3987059"/>
          </a:xfrm>
          <a:prstGeom prst="rect">
            <a:avLst/>
          </a:prstGeom>
        </p:spPr>
      </p:pic>
    </p:spTree>
    <p:extLst>
      <p:ext uri="{BB962C8B-B14F-4D97-AF65-F5344CB8AC3E}">
        <p14:creationId xmlns:p14="http://schemas.microsoft.com/office/powerpoint/2010/main" val="3850310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E798A-5A25-4A9D-9B78-D4C988BCC8FD}"/>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dirty="0">
                <a:latin typeface="Apple Braille" charset="0"/>
                <a:ea typeface="Apple Braille" charset="0"/>
                <a:cs typeface="Apple Braille" charset="0"/>
              </a:rPr>
              <a:t>Invoici</a:t>
            </a:r>
            <a:r>
              <a:rPr lang="en-US" dirty="0"/>
              <a:t>n</a:t>
            </a:r>
            <a:r>
              <a:rPr lang="en-US" kern="1200" dirty="0">
                <a:latin typeface="Apple Braille" charset="0"/>
                <a:ea typeface="Apple Braille" charset="0"/>
                <a:cs typeface="Apple Braille" charset="0"/>
              </a:rPr>
              <a:t>g/ Subcontracts </a:t>
            </a:r>
          </a:p>
        </p:txBody>
      </p:sp>
      <p:sp>
        <p:nvSpPr>
          <p:cNvPr id="3" name="TextBox 2">
            <a:extLst>
              <a:ext uri="{FF2B5EF4-FFF2-40B4-BE49-F238E27FC236}">
                <a16:creationId xmlns:a16="http://schemas.microsoft.com/office/drawing/2014/main" id="{E1A547B0-E849-4C94-9FDE-0A612778CFDA}"/>
              </a:ext>
            </a:extLst>
          </p:cNvPr>
          <p:cNvSpPr txBox="1"/>
          <p:nvPr/>
        </p:nvSpPr>
        <p:spPr>
          <a:xfrm>
            <a:off x="754223" y="1517715"/>
            <a:ext cx="5833107" cy="4089983"/>
          </a:xfrm>
          <a:prstGeom prst="rect">
            <a:avLst/>
          </a:prstGeom>
        </p:spPr>
        <p:txBody>
          <a:bodyPr vert="horz" lIns="91440" tIns="45720" rIns="91440" bIns="45720" rtlCol="0">
            <a:normAutofit/>
          </a:bodyPr>
          <a:lstStyle/>
          <a:p>
            <a:pPr marL="285750" indent="-228600">
              <a:lnSpc>
                <a:spcPct val="90000"/>
              </a:lnSpc>
              <a:spcAft>
                <a:spcPts val="600"/>
              </a:spcAft>
              <a:buFont typeface="Arial"/>
              <a:buChar char="•"/>
            </a:pPr>
            <a:r>
              <a:rPr lang="en-US" sz="2400" dirty="0"/>
              <a:t>Our grants office will be reaching out to all sites for invoices </a:t>
            </a:r>
          </a:p>
          <a:p>
            <a:pPr marL="285750" indent="-228600">
              <a:lnSpc>
                <a:spcPct val="90000"/>
              </a:lnSpc>
              <a:spcAft>
                <a:spcPts val="600"/>
              </a:spcAft>
              <a:buFont typeface="Arial"/>
              <a:buChar char="•"/>
            </a:pPr>
            <a:r>
              <a:rPr lang="en-US" sz="2400" dirty="0"/>
              <a:t>Please notify Heather who will be the primary delegate at your site</a:t>
            </a:r>
          </a:p>
          <a:p>
            <a:pPr marL="285750" indent="-228600">
              <a:lnSpc>
                <a:spcPct val="90000"/>
              </a:lnSpc>
              <a:spcAft>
                <a:spcPts val="600"/>
              </a:spcAft>
              <a:buFont typeface="Arial"/>
              <a:buChar char="•"/>
            </a:pPr>
            <a:r>
              <a:rPr lang="en-US" sz="2400" dirty="0"/>
              <a:t>If you have not received funds for the year 1 subcontract, please be sure to submit an invoice to our grant’s office as soon as possible</a:t>
            </a:r>
          </a:p>
          <a:p>
            <a:pPr marL="285750" indent="-228600">
              <a:lnSpc>
                <a:spcPct val="90000"/>
              </a:lnSpc>
              <a:spcAft>
                <a:spcPts val="600"/>
              </a:spcAft>
              <a:buFont typeface="Arial"/>
              <a:buChar char="•"/>
            </a:pPr>
            <a:r>
              <a:rPr lang="en-US" sz="2400" dirty="0"/>
              <a:t>Year 2 subcontract funds will be sent out to all sites in the upcoming weeks</a:t>
            </a:r>
            <a:endParaRPr lang="en-US" sz="2800" dirty="0"/>
          </a:p>
          <a:p>
            <a:pPr marL="285750" indent="-228600">
              <a:lnSpc>
                <a:spcPct val="90000"/>
              </a:lnSpc>
              <a:spcAft>
                <a:spcPts val="600"/>
              </a:spcAft>
              <a:buFont typeface="Arial"/>
              <a:buChar char="•"/>
            </a:pPr>
            <a:endParaRPr lang="en-US" sz="2800" dirty="0"/>
          </a:p>
        </p:txBody>
      </p:sp>
      <p:pic>
        <p:nvPicPr>
          <p:cNvPr id="5" name="Graphic 4" descr="Bank check with solid fill">
            <a:extLst>
              <a:ext uri="{FF2B5EF4-FFF2-40B4-BE49-F238E27FC236}">
                <a16:creationId xmlns:a16="http://schemas.microsoft.com/office/drawing/2014/main" id="{F86F5E0B-067A-7A44-8A73-EB4ECA2C41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61771" y="1102859"/>
            <a:ext cx="4351338" cy="4351338"/>
          </a:xfrm>
          <a:prstGeom prst="rect">
            <a:avLst/>
          </a:prstGeom>
        </p:spPr>
      </p:pic>
    </p:spTree>
    <p:extLst>
      <p:ext uri="{BB962C8B-B14F-4D97-AF65-F5344CB8AC3E}">
        <p14:creationId xmlns:p14="http://schemas.microsoft.com/office/powerpoint/2010/main" val="2869788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B4938-E533-4DCF-BC31-BA3E991484DA}"/>
              </a:ext>
            </a:extLst>
          </p:cNvPr>
          <p:cNvSpPr>
            <a:spLocks noGrp="1"/>
          </p:cNvSpPr>
          <p:nvPr>
            <p:ph type="title"/>
          </p:nvPr>
        </p:nvSpPr>
        <p:spPr>
          <a:xfrm>
            <a:off x="7558564" y="609600"/>
            <a:ext cx="3912583" cy="1356360"/>
          </a:xfrm>
        </p:spPr>
        <p:txBody>
          <a:bodyPr>
            <a:normAutofit/>
          </a:bodyPr>
          <a:lstStyle/>
          <a:p>
            <a:r>
              <a:rPr lang="en-US" sz="3200" dirty="0">
                <a:solidFill>
                  <a:srgbClr val="22549C"/>
                </a:solidFill>
              </a:rPr>
              <a:t>RHO Program Website</a:t>
            </a:r>
          </a:p>
        </p:txBody>
      </p:sp>
      <p:sp>
        <p:nvSpPr>
          <p:cNvPr id="3" name="Content Placeholder 2">
            <a:extLst>
              <a:ext uri="{FF2B5EF4-FFF2-40B4-BE49-F238E27FC236}">
                <a16:creationId xmlns:a16="http://schemas.microsoft.com/office/drawing/2014/main" id="{EFC958BE-5038-4E5A-A5A5-17A1708CCF9B}"/>
              </a:ext>
            </a:extLst>
          </p:cNvPr>
          <p:cNvSpPr>
            <a:spLocks noGrp="1"/>
          </p:cNvSpPr>
          <p:nvPr>
            <p:ph idx="1"/>
          </p:nvPr>
        </p:nvSpPr>
        <p:spPr>
          <a:xfrm>
            <a:off x="7558564" y="1814732"/>
            <a:ext cx="3912583" cy="4281268"/>
          </a:xfrm>
        </p:spPr>
        <p:txBody>
          <a:bodyPr>
            <a:normAutofit/>
          </a:bodyPr>
          <a:lstStyle/>
          <a:p>
            <a:r>
              <a:rPr lang="en-US" sz="1600" dirty="0"/>
              <a:t>All resources, including training documents, the RHO manual, and other templates can be found on the RHO website at </a:t>
            </a:r>
            <a:r>
              <a:rPr lang="en-US" sz="1600" dirty="0">
                <a:hlinkClick r:id="rId2"/>
              </a:rPr>
              <a:t>www.umassmed.edu/rho-program</a:t>
            </a:r>
            <a:r>
              <a:rPr lang="en-US" sz="1600" dirty="0"/>
              <a:t> </a:t>
            </a:r>
          </a:p>
          <a:p>
            <a:r>
              <a:rPr lang="en-US" sz="1600" dirty="0"/>
              <a:t>Navigate to “Member Login” and log in with the following credentials to access the documents</a:t>
            </a:r>
          </a:p>
          <a:p>
            <a:pPr lvl="1"/>
            <a:r>
              <a:rPr lang="en-US" sz="1600" dirty="0"/>
              <a:t>Username: RHO </a:t>
            </a:r>
          </a:p>
          <a:p>
            <a:pPr lvl="1"/>
            <a:r>
              <a:rPr lang="en-US" sz="1600" dirty="0"/>
              <a:t>Password: Oximetry14</a:t>
            </a:r>
          </a:p>
        </p:txBody>
      </p:sp>
      <p:pic>
        <p:nvPicPr>
          <p:cNvPr id="5" name="Picture 4">
            <a:extLst>
              <a:ext uri="{FF2B5EF4-FFF2-40B4-BE49-F238E27FC236}">
                <a16:creationId xmlns:a16="http://schemas.microsoft.com/office/drawing/2014/main" id="{BF1776E4-28B2-40DC-9E88-74466B3FBE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064" y="606462"/>
            <a:ext cx="6045576" cy="2901875"/>
          </a:xfrm>
          <a:prstGeom prst="rect">
            <a:avLst/>
          </a:prstGeom>
          <a:ln>
            <a:solidFill>
              <a:srgbClr val="002060"/>
            </a:solidFill>
          </a:ln>
        </p:spPr>
      </p:pic>
      <p:pic>
        <p:nvPicPr>
          <p:cNvPr id="9" name="Picture 8" descr="Graphical user interface, text, application&#10;&#10;Description automatically generated">
            <a:extLst>
              <a:ext uri="{FF2B5EF4-FFF2-40B4-BE49-F238E27FC236}">
                <a16:creationId xmlns:a16="http://schemas.microsoft.com/office/drawing/2014/main" id="{B5E5655F-BA7F-4EA7-8D34-2FFC279637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064" y="3780810"/>
            <a:ext cx="6044184" cy="1792094"/>
          </a:xfrm>
          <a:prstGeom prst="rect">
            <a:avLst/>
          </a:prstGeom>
          <a:ln>
            <a:solidFill>
              <a:srgbClr val="002060"/>
            </a:solidFill>
          </a:ln>
        </p:spPr>
      </p:pic>
    </p:spTree>
    <p:extLst>
      <p:ext uri="{BB962C8B-B14F-4D97-AF65-F5344CB8AC3E}">
        <p14:creationId xmlns:p14="http://schemas.microsoft.com/office/powerpoint/2010/main" val="3445819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FCFE-8BF3-47DF-8600-C90A99F2C11C}"/>
              </a:ext>
            </a:extLst>
          </p:cNvPr>
          <p:cNvSpPr>
            <a:spLocks noGrp="1"/>
          </p:cNvSpPr>
          <p:nvPr>
            <p:ph type="title" idx="4294967295"/>
          </p:nvPr>
        </p:nvSpPr>
        <p:spPr>
          <a:xfrm>
            <a:off x="925256" y="483129"/>
            <a:ext cx="4960938" cy="1325563"/>
          </a:xfrm>
        </p:spPr>
        <p:txBody>
          <a:bodyPr vert="horz" lIns="91440" tIns="45720" rIns="91440" bIns="45720" rtlCol="0" anchor="ctr">
            <a:normAutofit/>
          </a:bodyPr>
          <a:lstStyle/>
          <a:p>
            <a:r>
              <a:rPr lang="en-US" sz="4800" kern="1200" dirty="0">
                <a:solidFill>
                  <a:srgbClr val="22549C"/>
                </a:solidFill>
                <a:latin typeface="Apple Braille"/>
              </a:rPr>
              <a:t>Closing Thoughts</a:t>
            </a:r>
          </a:p>
        </p:txBody>
      </p:sp>
      <p:sp>
        <p:nvSpPr>
          <p:cNvPr id="3" name="Content Placeholder 2">
            <a:extLst>
              <a:ext uri="{FF2B5EF4-FFF2-40B4-BE49-F238E27FC236}">
                <a16:creationId xmlns:a16="http://schemas.microsoft.com/office/drawing/2014/main" id="{A8CB2F41-8EC1-4DB4-AD9C-CCB83EC3F39A}"/>
              </a:ext>
            </a:extLst>
          </p:cNvPr>
          <p:cNvSpPr>
            <a:spLocks noGrp="1"/>
          </p:cNvSpPr>
          <p:nvPr>
            <p:ph idx="4294967295"/>
          </p:nvPr>
        </p:nvSpPr>
        <p:spPr>
          <a:xfrm>
            <a:off x="952244" y="2023533"/>
            <a:ext cx="4933950" cy="4351338"/>
          </a:xfrm>
        </p:spPr>
        <p:txBody>
          <a:bodyPr vert="horz" lIns="91440" tIns="45720" rIns="91440" bIns="45720" rtlCol="0">
            <a:normAutofit/>
          </a:bodyPr>
          <a:lstStyle/>
          <a:p>
            <a:pPr marL="0" indent="0">
              <a:buNone/>
            </a:pPr>
            <a:r>
              <a:rPr lang="en-US" dirty="0"/>
              <a:t>Questions or Comments?</a:t>
            </a:r>
          </a:p>
          <a:p>
            <a:pPr>
              <a:buFont typeface="Arial" panose="020B0604020202020204" pitchFamily="34" charset="0"/>
              <a:buChar char="•"/>
            </a:pPr>
            <a:endParaRPr lang="en-US" dirty="0"/>
          </a:p>
          <a:p>
            <a:pPr>
              <a:buFont typeface="Arial" panose="020B0604020202020204" pitchFamily="34" charset="0"/>
              <a:buChar char="•"/>
            </a:pPr>
            <a:endParaRPr lang="en-US" dirty="0"/>
          </a:p>
          <a:p>
            <a:pPr marL="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DF3306D3-EB66-434D-A8F5-730C5CC83A19}"/>
              </a:ext>
            </a:extLst>
          </p:cNvPr>
          <p:cNvPicPr>
            <a:picLocks noChangeAspect="1"/>
          </p:cNvPicPr>
          <p:nvPr/>
        </p:nvPicPr>
        <p:blipFill rotWithShape="1">
          <a:blip r:embed="rId3"/>
          <a:srcRect t="12939" r="-2" b="18153"/>
          <a:stretch/>
        </p:blipFill>
        <p:spPr>
          <a:xfrm>
            <a:off x="5106573" y="3161897"/>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pic>
        <p:nvPicPr>
          <p:cNvPr id="6" name="Picture 5">
            <a:extLst>
              <a:ext uri="{FF2B5EF4-FFF2-40B4-BE49-F238E27FC236}">
                <a16:creationId xmlns:a16="http://schemas.microsoft.com/office/drawing/2014/main" id="{885083F9-7817-4045-B1AC-6FF596D0D307}"/>
              </a:ext>
            </a:extLst>
          </p:cNvPr>
          <p:cNvPicPr>
            <a:picLocks noChangeAspect="1"/>
          </p:cNvPicPr>
          <p:nvPr/>
        </p:nvPicPr>
        <p:blipFill rotWithShape="1">
          <a:blip r:embed="rId4"/>
          <a:srcRect t="12605" r="-2" b="39318"/>
          <a:stretch/>
        </p:blipFill>
        <p:spPr>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5" name="Picture 4">
            <a:extLst>
              <a:ext uri="{FF2B5EF4-FFF2-40B4-BE49-F238E27FC236}">
                <a16:creationId xmlns:a16="http://schemas.microsoft.com/office/drawing/2014/main" id="{3015CBFC-2C8B-4C22-A4C2-EA03F425C07C}"/>
              </a:ext>
            </a:extLst>
          </p:cNvPr>
          <p:cNvPicPr>
            <a:picLocks noChangeAspect="1"/>
          </p:cNvPicPr>
          <p:nvPr/>
        </p:nvPicPr>
        <p:blipFill rotWithShape="1">
          <a:blip r:embed="rId5"/>
          <a:srcRect l="3670" r="13549" b="4"/>
          <a:stretch/>
        </p:blipFill>
        <p:spPr>
          <a:xfrm>
            <a:off x="9933462" y="1825625"/>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Tree>
    <p:extLst>
      <p:ext uri="{BB962C8B-B14F-4D97-AF65-F5344CB8AC3E}">
        <p14:creationId xmlns:p14="http://schemas.microsoft.com/office/powerpoint/2010/main" val="1151812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ACB94A78-3071-4042-BDFD-D0F97279ACAD}"/>
              </a:ext>
            </a:extLst>
          </p:cNvPr>
          <p:cNvGraphicFramePr>
            <a:graphicFrameLocks/>
          </p:cNvGraphicFramePr>
          <p:nvPr>
            <p:extLst>
              <p:ext uri="{D42A27DB-BD31-4B8C-83A1-F6EECF244321}">
                <p14:modId xmlns:p14="http://schemas.microsoft.com/office/powerpoint/2010/main" val="375631444"/>
              </p:ext>
            </p:extLst>
          </p:nvPr>
        </p:nvGraphicFramePr>
        <p:xfrm>
          <a:off x="0" y="155522"/>
          <a:ext cx="12192000" cy="67024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2">
            <a:extLst>
              <a:ext uri="{FF2B5EF4-FFF2-40B4-BE49-F238E27FC236}">
                <a16:creationId xmlns:a16="http://schemas.microsoft.com/office/drawing/2014/main" id="{AEE83792-81D0-4D9F-98FF-4AB0FD452EFB}"/>
              </a:ext>
            </a:extLst>
          </p:cNvPr>
          <p:cNvGraphicFramePr>
            <a:graphicFrameLocks noGrp="1"/>
          </p:cNvGraphicFramePr>
          <p:nvPr>
            <p:extLst>
              <p:ext uri="{D42A27DB-BD31-4B8C-83A1-F6EECF244321}">
                <p14:modId xmlns:p14="http://schemas.microsoft.com/office/powerpoint/2010/main" val="30870008"/>
              </p:ext>
            </p:extLst>
          </p:nvPr>
        </p:nvGraphicFramePr>
        <p:xfrm>
          <a:off x="464060" y="547342"/>
          <a:ext cx="3065444" cy="914400"/>
        </p:xfrm>
        <a:graphic>
          <a:graphicData uri="http://schemas.openxmlformats.org/drawingml/2006/table">
            <a:tbl>
              <a:tblPr firstRow="1" bandRow="1">
                <a:tableStyleId>{5940675A-B579-460E-94D1-54222C63F5DA}</a:tableStyleId>
              </a:tblPr>
              <a:tblGrid>
                <a:gridCol w="232093">
                  <a:extLst>
                    <a:ext uri="{9D8B030D-6E8A-4147-A177-3AD203B41FA5}">
                      <a16:colId xmlns:a16="http://schemas.microsoft.com/office/drawing/2014/main" val="3954881284"/>
                    </a:ext>
                  </a:extLst>
                </a:gridCol>
                <a:gridCol w="2833351">
                  <a:extLst>
                    <a:ext uri="{9D8B030D-6E8A-4147-A177-3AD203B41FA5}">
                      <a16:colId xmlns:a16="http://schemas.microsoft.com/office/drawing/2014/main" val="843391210"/>
                    </a:ext>
                  </a:extLst>
                </a:gridCol>
              </a:tblGrid>
              <a:tr h="165008">
                <a:tc>
                  <a:txBody>
                    <a:bodyPr/>
                    <a:lstStyle/>
                    <a:p>
                      <a:endParaRPr lang="en-US" sz="1400" dirty="0"/>
                    </a:p>
                  </a:txBody>
                  <a:tcPr>
                    <a:lnL w="1270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r>
                        <a:rPr lang="en-US" sz="1400" dirty="0"/>
                        <a:t>-  Enrolling</a:t>
                      </a:r>
                    </a:p>
                  </a:txBody>
                  <a:tcPr>
                    <a:lnL w="12700" cap="flat" cmpd="sng" algn="ctr">
                      <a:no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625809968"/>
                  </a:ext>
                </a:extLst>
              </a:tr>
              <a:tr h="0">
                <a:tc>
                  <a:txBody>
                    <a:bodyPr/>
                    <a:lstStyle/>
                    <a:p>
                      <a:endParaRPr lang="en-US" sz="1400"/>
                    </a:p>
                  </a:txBody>
                  <a:tcPr>
                    <a:lnL w="1270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r>
                        <a:rPr lang="en-US" sz="1400" dirty="0"/>
                        <a:t>-  Activated but not enrolling</a:t>
                      </a:r>
                    </a:p>
                  </a:txBody>
                  <a:tcPr>
                    <a:lnL w="12700" cap="flat" cmpd="sng" algn="ctr">
                      <a:no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181749595"/>
                  </a:ext>
                </a:extLst>
              </a:tr>
              <a:tr h="279620">
                <a:tc>
                  <a:txBody>
                    <a:bodyPr/>
                    <a:lstStyle/>
                    <a:p>
                      <a:endParaRPr lang="en-US" sz="1400"/>
                    </a:p>
                  </a:txBody>
                  <a:tcPr>
                    <a:lnL w="1270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r>
                        <a:rPr lang="en-US" sz="1400" dirty="0"/>
                        <a:t>-  Patient identified, not yet enrolled</a:t>
                      </a:r>
                    </a:p>
                  </a:txBody>
                  <a:tcPr>
                    <a:lnL w="12700" cap="flat" cmpd="sng" algn="ctr">
                      <a:no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106137597"/>
                  </a:ext>
                </a:extLst>
              </a:tr>
            </a:tbl>
          </a:graphicData>
        </a:graphic>
      </p:graphicFrame>
      <p:pic>
        <p:nvPicPr>
          <p:cNvPr id="28" name="Graphic 7" descr="Checkbox Checked with solid fill">
            <a:extLst>
              <a:ext uri="{FF2B5EF4-FFF2-40B4-BE49-F238E27FC236}">
                <a16:creationId xmlns:a16="http://schemas.microsoft.com/office/drawing/2014/main" id="{1DD9C7D9-D9D4-4C00-B429-3E8F37F6A28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92432" y="2371716"/>
            <a:ext cx="266700" cy="266700"/>
          </a:xfrm>
          <a:prstGeom prst="rect">
            <a:avLst/>
          </a:prstGeom>
        </p:spPr>
      </p:pic>
      <p:pic>
        <p:nvPicPr>
          <p:cNvPr id="30" name="Graphic 12" descr="Checkbox Checked with solid fill">
            <a:extLst>
              <a:ext uri="{FF2B5EF4-FFF2-40B4-BE49-F238E27FC236}">
                <a16:creationId xmlns:a16="http://schemas.microsoft.com/office/drawing/2014/main" id="{6AE4BF56-367A-4171-B8A0-52FEAFBDA66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32351" y="3946343"/>
            <a:ext cx="266700" cy="266700"/>
          </a:xfrm>
          <a:prstGeom prst="rect">
            <a:avLst/>
          </a:prstGeom>
        </p:spPr>
      </p:pic>
      <p:pic>
        <p:nvPicPr>
          <p:cNvPr id="31" name="Graphic 13" descr="Checkbox Checked with solid fill">
            <a:extLst>
              <a:ext uri="{FF2B5EF4-FFF2-40B4-BE49-F238E27FC236}">
                <a16:creationId xmlns:a16="http://schemas.microsoft.com/office/drawing/2014/main" id="{5CC4421C-E56C-4781-A11C-50449E18B26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16615" y="5827378"/>
            <a:ext cx="260350" cy="266700"/>
          </a:xfrm>
          <a:prstGeom prst="rect">
            <a:avLst/>
          </a:prstGeom>
        </p:spPr>
      </p:pic>
      <p:pic>
        <p:nvPicPr>
          <p:cNvPr id="8" name="Graphic 7" descr="Checkbox Checked with solid fill">
            <a:extLst>
              <a:ext uri="{FF2B5EF4-FFF2-40B4-BE49-F238E27FC236}">
                <a16:creationId xmlns:a16="http://schemas.microsoft.com/office/drawing/2014/main" id="{61A98073-96E0-4331-9022-66537A0AEFD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8034" y="573100"/>
            <a:ext cx="266700" cy="266700"/>
          </a:xfrm>
          <a:prstGeom prst="rect">
            <a:avLst/>
          </a:prstGeom>
        </p:spPr>
      </p:pic>
      <p:pic>
        <p:nvPicPr>
          <p:cNvPr id="9" name="Graphic 9" descr="Checkbox Crossed with solid fill">
            <a:extLst>
              <a:ext uri="{FF2B5EF4-FFF2-40B4-BE49-F238E27FC236}">
                <a16:creationId xmlns:a16="http://schemas.microsoft.com/office/drawing/2014/main" id="{DCEBA085-F208-4808-BE39-F31219050E8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9819" y="865558"/>
            <a:ext cx="287794" cy="305460"/>
          </a:xfrm>
          <a:prstGeom prst="rect">
            <a:avLst/>
          </a:prstGeom>
        </p:spPr>
      </p:pic>
      <p:pic>
        <p:nvPicPr>
          <p:cNvPr id="10" name="Picture 9" descr="Question free icon">
            <a:extLst>
              <a:ext uri="{FF2B5EF4-FFF2-40B4-BE49-F238E27FC236}">
                <a16:creationId xmlns:a16="http://schemas.microsoft.com/office/drawing/2014/main" id="{170C1A15-F4B9-41E6-A7B8-AA7EA549136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0235" y="1233470"/>
            <a:ext cx="146961" cy="152732"/>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pic>
        <p:nvPicPr>
          <p:cNvPr id="14" name="Graphic 7" descr="Checkbox Checked with solid fill">
            <a:extLst>
              <a:ext uri="{FF2B5EF4-FFF2-40B4-BE49-F238E27FC236}">
                <a16:creationId xmlns:a16="http://schemas.microsoft.com/office/drawing/2014/main" id="{A6047539-A722-4EBD-A68C-ED93C98D2B6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65829" y="2049631"/>
            <a:ext cx="266700" cy="266700"/>
          </a:xfrm>
          <a:prstGeom prst="rect">
            <a:avLst/>
          </a:prstGeom>
        </p:spPr>
      </p:pic>
      <p:pic>
        <p:nvPicPr>
          <p:cNvPr id="15" name="Graphic 12" descr="Checkbox Checked with solid fill">
            <a:extLst>
              <a:ext uri="{FF2B5EF4-FFF2-40B4-BE49-F238E27FC236}">
                <a16:creationId xmlns:a16="http://schemas.microsoft.com/office/drawing/2014/main" id="{A8E899ED-A38A-4DA0-8F1B-480FA84F417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7333" y="3633951"/>
            <a:ext cx="266700" cy="266700"/>
          </a:xfrm>
          <a:prstGeom prst="rect">
            <a:avLst/>
          </a:prstGeom>
        </p:spPr>
      </p:pic>
      <p:pic>
        <p:nvPicPr>
          <p:cNvPr id="16" name="Graphic 12" descr="Checkbox Checked with solid fill">
            <a:extLst>
              <a:ext uri="{FF2B5EF4-FFF2-40B4-BE49-F238E27FC236}">
                <a16:creationId xmlns:a16="http://schemas.microsoft.com/office/drawing/2014/main" id="{C3119CA3-3219-4FC0-8CF6-2209D36BEFB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85998" y="5213251"/>
            <a:ext cx="266700" cy="266700"/>
          </a:xfrm>
          <a:prstGeom prst="rect">
            <a:avLst/>
          </a:prstGeom>
        </p:spPr>
      </p:pic>
      <p:pic>
        <p:nvPicPr>
          <p:cNvPr id="18" name="Graphic 12" descr="Checkbox Checked with solid fill">
            <a:extLst>
              <a:ext uri="{FF2B5EF4-FFF2-40B4-BE49-F238E27FC236}">
                <a16:creationId xmlns:a16="http://schemas.microsoft.com/office/drawing/2014/main" id="{C8FD144D-7069-46C8-86DE-F4FCD93E457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2648" y="4562563"/>
            <a:ext cx="266700" cy="266700"/>
          </a:xfrm>
          <a:prstGeom prst="rect">
            <a:avLst/>
          </a:prstGeom>
        </p:spPr>
      </p:pic>
    </p:spTree>
    <p:extLst>
      <p:ext uri="{BB962C8B-B14F-4D97-AF65-F5344CB8AC3E}">
        <p14:creationId xmlns:p14="http://schemas.microsoft.com/office/powerpoint/2010/main" val="1537837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F822A2-E516-4399-9254-C1B6BD85D2AC}"/>
              </a:ext>
            </a:extLst>
          </p:cNvPr>
          <p:cNvSpPr/>
          <p:nvPr/>
        </p:nvSpPr>
        <p:spPr>
          <a:xfrm>
            <a:off x="11117766" y="6467708"/>
            <a:ext cx="312236" cy="379141"/>
          </a:xfrm>
          <a:prstGeom prst="rect">
            <a:avLst/>
          </a:prstGeom>
          <a:ln>
            <a:solidFill>
              <a:schemeClr val="bg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F1013D-E96F-4211-A07B-7CC4F7398425}"/>
              </a:ext>
            </a:extLst>
          </p:cNvPr>
          <p:cNvSpPr>
            <a:spLocks noGrp="1"/>
          </p:cNvSpPr>
          <p:nvPr>
            <p:ph type="title"/>
          </p:nvPr>
        </p:nvSpPr>
        <p:spPr>
          <a:xfrm>
            <a:off x="761998" y="1456006"/>
            <a:ext cx="4065856" cy="2685024"/>
          </a:xfrm>
        </p:spPr>
        <p:txBody>
          <a:bodyPr>
            <a:normAutofit/>
          </a:bodyPr>
          <a:lstStyle/>
          <a:p>
            <a:r>
              <a:rPr lang="en-US" dirty="0">
                <a:solidFill>
                  <a:srgbClr val="22549C"/>
                </a:solidFill>
              </a:rPr>
              <a:t>RHO Implementation Trial Consort Diagram</a:t>
            </a:r>
          </a:p>
        </p:txBody>
      </p:sp>
      <p:pic>
        <p:nvPicPr>
          <p:cNvPr id="7" name="Picture 6">
            <a:extLst>
              <a:ext uri="{FF2B5EF4-FFF2-40B4-BE49-F238E27FC236}">
                <a16:creationId xmlns:a16="http://schemas.microsoft.com/office/drawing/2014/main" id="{CBBFCDB1-CAA4-470C-824A-8480F7B27F95}"/>
              </a:ext>
            </a:extLst>
          </p:cNvPr>
          <p:cNvPicPr>
            <a:picLocks noChangeAspect="1"/>
          </p:cNvPicPr>
          <p:nvPr/>
        </p:nvPicPr>
        <p:blipFill>
          <a:blip r:embed="rId3"/>
          <a:stretch>
            <a:fillRect/>
          </a:stretch>
        </p:blipFill>
        <p:spPr>
          <a:xfrm>
            <a:off x="4641242" y="591841"/>
            <a:ext cx="7227998" cy="6168254"/>
          </a:xfrm>
          <a:prstGeom prst="rect">
            <a:avLst/>
          </a:prstGeom>
        </p:spPr>
      </p:pic>
      <p:sp>
        <p:nvSpPr>
          <p:cNvPr id="3" name="TextBox 2">
            <a:extLst>
              <a:ext uri="{FF2B5EF4-FFF2-40B4-BE49-F238E27FC236}">
                <a16:creationId xmlns:a16="http://schemas.microsoft.com/office/drawing/2014/main" id="{A5617F2F-272B-4466-8FD3-828C271522C8}"/>
              </a:ext>
            </a:extLst>
          </p:cNvPr>
          <p:cNvSpPr txBox="1"/>
          <p:nvPr/>
        </p:nvSpPr>
        <p:spPr>
          <a:xfrm>
            <a:off x="9722734" y="6175320"/>
            <a:ext cx="2361236" cy="584775"/>
          </a:xfrm>
          <a:prstGeom prst="rect">
            <a:avLst/>
          </a:prstGeom>
          <a:solidFill>
            <a:schemeClr val="tx2">
              <a:lumMod val="20000"/>
              <a:lumOff val="80000"/>
            </a:schemeClr>
          </a:solidFill>
        </p:spPr>
        <p:txBody>
          <a:bodyPr wrap="square" rtlCol="0">
            <a:spAutoFit/>
          </a:bodyPr>
          <a:lstStyle/>
          <a:p>
            <a:pPr algn="ctr"/>
            <a:r>
              <a:rPr lang="en-US" sz="1600" b="1" u="sng" dirty="0"/>
              <a:t>Average HOT Duration: </a:t>
            </a:r>
            <a:r>
              <a:rPr lang="en-US" sz="1600" dirty="0"/>
              <a:t>59±34</a:t>
            </a:r>
          </a:p>
        </p:txBody>
      </p:sp>
    </p:spTree>
    <p:extLst>
      <p:ext uri="{BB962C8B-B14F-4D97-AF65-F5344CB8AC3E}">
        <p14:creationId xmlns:p14="http://schemas.microsoft.com/office/powerpoint/2010/main" val="1625695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93248CA9-D982-4711-B6D2-9591AED03B4F}"/>
              </a:ext>
            </a:extLst>
          </p:cNvPr>
          <p:cNvGraphicFramePr>
            <a:graphicFrameLocks/>
          </p:cNvGraphicFramePr>
          <p:nvPr>
            <p:extLst>
              <p:ext uri="{D42A27DB-BD31-4B8C-83A1-F6EECF244321}">
                <p14:modId xmlns:p14="http://schemas.microsoft.com/office/powerpoint/2010/main" val="3642821247"/>
              </p:ext>
            </p:extLst>
          </p:nvPr>
        </p:nvGraphicFramePr>
        <p:xfrm>
          <a:off x="0" y="51954"/>
          <a:ext cx="12192000" cy="67540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0243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F5DE5-975C-4546-8E14-838F4585299E}"/>
              </a:ext>
            </a:extLst>
          </p:cNvPr>
          <p:cNvSpPr>
            <a:spLocks noGrp="1"/>
          </p:cNvSpPr>
          <p:nvPr>
            <p:ph type="title"/>
          </p:nvPr>
        </p:nvSpPr>
        <p:spPr>
          <a:xfrm>
            <a:off x="595602" y="1"/>
            <a:ext cx="10190584" cy="750516"/>
          </a:xfrm>
        </p:spPr>
        <p:txBody>
          <a:bodyPr anchor="ctr">
            <a:normAutofit/>
          </a:bodyPr>
          <a:lstStyle/>
          <a:p>
            <a:pPr algn="ctr"/>
            <a:r>
              <a:rPr lang="en-US" sz="3200" dirty="0">
                <a:solidFill>
                  <a:srgbClr val="22549C"/>
                </a:solidFill>
              </a:rPr>
              <a:t>Projected vs. Actual Enrollment Into the RHO Program</a:t>
            </a:r>
          </a:p>
        </p:txBody>
      </p:sp>
      <p:graphicFrame>
        <p:nvGraphicFramePr>
          <p:cNvPr id="7" name="Table 6">
            <a:extLst>
              <a:ext uri="{FF2B5EF4-FFF2-40B4-BE49-F238E27FC236}">
                <a16:creationId xmlns:a16="http://schemas.microsoft.com/office/drawing/2014/main" id="{6A200B70-7BCD-4F1F-AC1C-A013F87B93EB}"/>
              </a:ext>
            </a:extLst>
          </p:cNvPr>
          <p:cNvGraphicFramePr>
            <a:graphicFrameLocks noGrp="1"/>
          </p:cNvGraphicFramePr>
          <p:nvPr>
            <p:extLst>
              <p:ext uri="{D42A27DB-BD31-4B8C-83A1-F6EECF244321}">
                <p14:modId xmlns:p14="http://schemas.microsoft.com/office/powerpoint/2010/main" val="508047675"/>
              </p:ext>
            </p:extLst>
          </p:nvPr>
        </p:nvGraphicFramePr>
        <p:xfrm>
          <a:off x="1297547" y="737113"/>
          <a:ext cx="8816837" cy="5121968"/>
        </p:xfrm>
        <a:graphic>
          <a:graphicData uri="http://schemas.openxmlformats.org/drawingml/2006/table">
            <a:tbl>
              <a:tblPr/>
              <a:tblGrid>
                <a:gridCol w="2105884">
                  <a:extLst>
                    <a:ext uri="{9D8B030D-6E8A-4147-A177-3AD203B41FA5}">
                      <a16:colId xmlns:a16="http://schemas.microsoft.com/office/drawing/2014/main" val="2766548434"/>
                    </a:ext>
                  </a:extLst>
                </a:gridCol>
                <a:gridCol w="1793108">
                  <a:extLst>
                    <a:ext uri="{9D8B030D-6E8A-4147-A177-3AD203B41FA5}">
                      <a16:colId xmlns:a16="http://schemas.microsoft.com/office/drawing/2014/main" val="2828492376"/>
                    </a:ext>
                  </a:extLst>
                </a:gridCol>
                <a:gridCol w="1328027">
                  <a:extLst>
                    <a:ext uri="{9D8B030D-6E8A-4147-A177-3AD203B41FA5}">
                      <a16:colId xmlns:a16="http://schemas.microsoft.com/office/drawing/2014/main" val="2772231100"/>
                    </a:ext>
                  </a:extLst>
                </a:gridCol>
                <a:gridCol w="1196606">
                  <a:extLst>
                    <a:ext uri="{9D8B030D-6E8A-4147-A177-3AD203B41FA5}">
                      <a16:colId xmlns:a16="http://schemas.microsoft.com/office/drawing/2014/main" val="3577447931"/>
                    </a:ext>
                  </a:extLst>
                </a:gridCol>
                <a:gridCol w="1196606">
                  <a:extLst>
                    <a:ext uri="{9D8B030D-6E8A-4147-A177-3AD203B41FA5}">
                      <a16:colId xmlns:a16="http://schemas.microsoft.com/office/drawing/2014/main" val="3690184227"/>
                    </a:ext>
                  </a:extLst>
                </a:gridCol>
                <a:gridCol w="1196606">
                  <a:extLst>
                    <a:ext uri="{9D8B030D-6E8A-4147-A177-3AD203B41FA5}">
                      <a16:colId xmlns:a16="http://schemas.microsoft.com/office/drawing/2014/main" val="1261096337"/>
                    </a:ext>
                  </a:extLst>
                </a:gridCol>
              </a:tblGrid>
              <a:tr h="369248">
                <a:tc>
                  <a:txBody>
                    <a:bodyPr/>
                    <a:lstStyle/>
                    <a:p>
                      <a:pPr algn="ctr" fontAlgn="ctr">
                        <a:spcBef>
                          <a:spcPts val="0"/>
                        </a:spcBef>
                        <a:spcAft>
                          <a:spcPts val="0"/>
                        </a:spcAft>
                      </a:pPr>
                      <a:r>
                        <a:rPr lang="en-US" sz="1200" b="1" i="0" u="none" strike="noStrike" dirty="0">
                          <a:solidFill>
                            <a:srgbClr val="FFFFFF"/>
                          </a:solidFill>
                          <a:effectLst/>
                          <a:latin typeface="Calibri" panose="020F0502020204030204" pitchFamily="34" charset="0"/>
                        </a:rPr>
                        <a:t>Site Name</a:t>
                      </a:r>
                      <a:endParaRPr lang="en-US" sz="1200" b="0" i="0" u="none" strike="noStrike" dirty="0">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4B52AB"/>
                    </a:solidFill>
                  </a:tcPr>
                </a:tc>
                <a:tc>
                  <a:txBody>
                    <a:bodyPr/>
                    <a:lstStyle/>
                    <a:p>
                      <a:pPr algn="ctr" fontAlgn="ctr">
                        <a:spcBef>
                          <a:spcPts val="0"/>
                        </a:spcBef>
                        <a:spcAft>
                          <a:spcPts val="0"/>
                        </a:spcAft>
                      </a:pPr>
                      <a:r>
                        <a:rPr lang="en-US" sz="1200" b="1" i="0" u="none" strike="noStrike" dirty="0">
                          <a:solidFill>
                            <a:srgbClr val="FFFFFF"/>
                          </a:solidFill>
                          <a:effectLst/>
                          <a:latin typeface="Calibri" panose="020F0502020204030204" pitchFamily="34" charset="0"/>
                        </a:rPr>
                        <a:t>Estimate per Year</a:t>
                      </a:r>
                      <a:endParaRPr lang="en-US" sz="1200" b="0" i="0" u="none" strike="noStrike" dirty="0">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4B52AB"/>
                    </a:solidFill>
                  </a:tcPr>
                </a:tc>
                <a:tc>
                  <a:txBody>
                    <a:bodyPr/>
                    <a:lstStyle/>
                    <a:p>
                      <a:pPr algn="ctr" fontAlgn="ctr">
                        <a:spcBef>
                          <a:spcPts val="0"/>
                        </a:spcBef>
                        <a:spcAft>
                          <a:spcPts val="0"/>
                        </a:spcAft>
                      </a:pPr>
                      <a:r>
                        <a:rPr lang="en-US" sz="1200" b="1" i="0" u="none" strike="noStrike" dirty="0">
                          <a:solidFill>
                            <a:srgbClr val="FFFFFF"/>
                          </a:solidFill>
                          <a:effectLst/>
                          <a:latin typeface="Calibri" panose="020F0502020204030204" pitchFamily="34" charset="0"/>
                        </a:rPr>
                        <a:t>Estimate per Month</a:t>
                      </a:r>
                      <a:endParaRPr lang="en-US" sz="1200" b="0" i="0" u="none" strike="noStrike" dirty="0">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4B52AB"/>
                    </a:solidFill>
                  </a:tcPr>
                </a:tc>
                <a:tc>
                  <a:txBody>
                    <a:bodyPr/>
                    <a:lstStyle/>
                    <a:p>
                      <a:pPr algn="ctr" fontAlgn="ctr">
                        <a:spcBef>
                          <a:spcPts val="0"/>
                        </a:spcBef>
                        <a:spcAft>
                          <a:spcPts val="0"/>
                        </a:spcAft>
                      </a:pPr>
                      <a:r>
                        <a:rPr lang="en-US" sz="1200" b="1" i="0" u="none" strike="noStrike" dirty="0">
                          <a:solidFill>
                            <a:srgbClr val="FFFFFF"/>
                          </a:solidFill>
                          <a:effectLst/>
                          <a:latin typeface="Calibri" panose="020F0502020204030204" pitchFamily="34" charset="0"/>
                        </a:rPr>
                        <a:t>Current per Month</a:t>
                      </a:r>
                      <a:endParaRPr lang="en-US" sz="1200" b="0" i="0" u="none" strike="noStrike" dirty="0">
                        <a:effectLst/>
                        <a:latin typeface="Arial" panose="020B0604020202020204" pitchFamily="34" charset="0"/>
                      </a:endParaRP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4B52AB"/>
                    </a:solidFill>
                  </a:tcPr>
                </a:tc>
                <a:tc>
                  <a:txBody>
                    <a:bodyPr/>
                    <a:lstStyle/>
                    <a:p>
                      <a:pPr algn="ctr" fontAlgn="ctr">
                        <a:spcBef>
                          <a:spcPts val="0"/>
                        </a:spcBef>
                        <a:spcAft>
                          <a:spcPts val="0"/>
                        </a:spcAft>
                      </a:pPr>
                      <a:r>
                        <a:rPr lang="en-US" sz="1200" b="1" i="0" u="none" strike="noStrike" dirty="0">
                          <a:solidFill>
                            <a:schemeClr val="bg1"/>
                          </a:solidFill>
                          <a:effectLst/>
                          <a:latin typeface="+mn-lt"/>
                        </a:rPr>
                        <a:t>Eligible  to Date</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4B52AB"/>
                    </a:solidFill>
                  </a:tcPr>
                </a:tc>
                <a:tc>
                  <a:txBody>
                    <a:bodyPr/>
                    <a:lstStyle/>
                    <a:p>
                      <a:pPr algn="ctr" fontAlgn="ctr">
                        <a:spcBef>
                          <a:spcPts val="0"/>
                        </a:spcBef>
                        <a:spcAft>
                          <a:spcPts val="0"/>
                        </a:spcAft>
                      </a:pPr>
                      <a:r>
                        <a:rPr lang="en-US" sz="1200" b="1" i="0" u="none" strike="noStrike" dirty="0">
                          <a:solidFill>
                            <a:schemeClr val="bg1"/>
                          </a:solidFill>
                          <a:effectLst/>
                          <a:latin typeface="+mn-lt"/>
                        </a:rPr>
                        <a:t>Followed to Date</a:t>
                      </a:r>
                    </a:p>
                    <a:p>
                      <a:pPr algn="ctr" fontAlgn="ctr">
                        <a:spcBef>
                          <a:spcPts val="0"/>
                        </a:spcBef>
                        <a:spcAft>
                          <a:spcPts val="0"/>
                        </a:spcAft>
                      </a:pPr>
                      <a:r>
                        <a:rPr lang="en-US" sz="1200" b="1" i="0" u="none" strike="noStrike" dirty="0">
                          <a:solidFill>
                            <a:schemeClr val="bg1"/>
                          </a:solidFill>
                          <a:effectLst/>
                          <a:latin typeface="+mn-lt"/>
                        </a:rPr>
                        <a:t>N(%) </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4B52AB"/>
                    </a:solidFill>
                  </a:tcPr>
                </a:tc>
                <a:extLst>
                  <a:ext uri="{0D108BD9-81ED-4DB2-BD59-A6C34878D82A}">
                    <a16:rowId xmlns:a16="http://schemas.microsoft.com/office/drawing/2014/main" val="1920859449"/>
                  </a:ext>
                </a:extLst>
              </a:tr>
              <a:tr h="273804">
                <a:tc>
                  <a:txBody>
                    <a:bodyPr/>
                    <a:lstStyle/>
                    <a:p>
                      <a:pPr algn="l" fontAlgn="ctr">
                        <a:spcBef>
                          <a:spcPts val="0"/>
                        </a:spcBef>
                        <a:spcAft>
                          <a:spcPts val="0"/>
                        </a:spcAft>
                      </a:pPr>
                      <a:r>
                        <a:rPr lang="en-US" sz="1200" b="1" i="0" u="none" strike="noStrike">
                          <a:solidFill>
                            <a:srgbClr val="000000"/>
                          </a:solidFill>
                          <a:effectLst/>
                          <a:latin typeface="Calibri" panose="020F0502020204030204" pitchFamily="34" charset="0"/>
                        </a:rPr>
                        <a:t>WAVE 1</a:t>
                      </a:r>
                      <a:endParaRPr lang="en-US" sz="1200" b="0" i="0" u="none" strike="noStrike">
                        <a:effectLst/>
                        <a:latin typeface="Arial" panose="020B0604020202020204" pitchFamily="34" charset="0"/>
                      </a:endParaRPr>
                    </a:p>
                  </a:txBody>
                  <a:tcPr marL="68610"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9296CF"/>
                    </a:solidFill>
                  </a:tcPr>
                </a:tc>
                <a:tc>
                  <a:txBody>
                    <a:bodyPr/>
                    <a:lstStyle/>
                    <a:p>
                      <a:pPr algn="ctr" fontAlgn="ctr">
                        <a:spcBef>
                          <a:spcPts val="0"/>
                        </a:spcBef>
                        <a:spcAft>
                          <a:spcPts val="0"/>
                        </a:spcAft>
                      </a:pPr>
                      <a:r>
                        <a:rPr lang="en-US" sz="1200" b="1" i="0" u="none" strike="noStrike">
                          <a:solidFill>
                            <a:srgbClr val="000000"/>
                          </a:solidFill>
                          <a:effectLst/>
                          <a:latin typeface="Calibri" panose="020F0502020204030204" pitchFamily="34" charset="0"/>
                        </a:rPr>
                        <a:t> </a:t>
                      </a:r>
                      <a:endParaRPr lang="en-US" sz="1200" b="0" i="0" u="none" strike="noStrike">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9296CF"/>
                    </a:solidFill>
                  </a:tcPr>
                </a:tc>
                <a:tc>
                  <a:txBody>
                    <a:bodyPr/>
                    <a:lstStyle/>
                    <a:p>
                      <a:pPr algn="ctr" fontAlgn="ctr">
                        <a:spcBef>
                          <a:spcPts val="0"/>
                        </a:spcBef>
                        <a:spcAft>
                          <a:spcPts val="0"/>
                        </a:spcAft>
                      </a:pPr>
                      <a:r>
                        <a:rPr lang="en-US" sz="1200" b="1" i="0" u="none" strike="noStrike" dirty="0">
                          <a:solidFill>
                            <a:srgbClr val="000000"/>
                          </a:solidFill>
                          <a:effectLst/>
                          <a:latin typeface="Calibri" panose="020F0502020204030204" pitchFamily="34" charset="0"/>
                        </a:rPr>
                        <a:t> </a:t>
                      </a:r>
                      <a:endParaRPr lang="en-US" sz="1200" b="0" i="0" u="none" strike="noStrike" dirty="0">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9296CF"/>
                    </a:solidFill>
                  </a:tcPr>
                </a:tc>
                <a:tc>
                  <a:txBody>
                    <a:bodyPr/>
                    <a:lstStyle/>
                    <a:p>
                      <a:pPr algn="ctr" fontAlgn="ctr">
                        <a:spcBef>
                          <a:spcPts val="0"/>
                        </a:spcBef>
                        <a:spcAft>
                          <a:spcPts val="0"/>
                        </a:spcAft>
                      </a:pPr>
                      <a:r>
                        <a:rPr lang="en-US" sz="1200" b="1" i="0" u="none" strike="noStrike">
                          <a:solidFill>
                            <a:srgbClr val="000000"/>
                          </a:solidFill>
                          <a:effectLst/>
                          <a:latin typeface="Calibri" panose="020F0502020204030204" pitchFamily="34" charset="0"/>
                        </a:rPr>
                        <a:t> </a:t>
                      </a:r>
                      <a:endParaRPr lang="en-US" sz="1200" b="0" i="0" u="none" strike="noStrike">
                        <a:effectLst/>
                        <a:latin typeface="Arial" panose="020B0604020202020204" pitchFamily="34" charset="0"/>
                      </a:endParaRP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9296CF"/>
                    </a:solidFill>
                  </a:tcPr>
                </a:tc>
                <a:tc>
                  <a:txBody>
                    <a:bodyPr/>
                    <a:lstStyle/>
                    <a:p>
                      <a:pPr algn="ctr" fontAlgn="ctr">
                        <a:spcBef>
                          <a:spcPts val="0"/>
                        </a:spcBef>
                        <a:spcAft>
                          <a:spcPts val="0"/>
                        </a:spcAft>
                      </a:pPr>
                      <a:endParaRPr lang="en-US" sz="1200" b="0" i="0" u="none" strike="noStrike" dirty="0">
                        <a:solidFill>
                          <a:schemeClr val="bg1"/>
                        </a:solidFill>
                        <a:effectLst/>
                        <a:latin typeface="+mn-lt"/>
                      </a:endParaRP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9296CF"/>
                    </a:solidFill>
                  </a:tcPr>
                </a:tc>
                <a:tc>
                  <a:txBody>
                    <a:bodyPr/>
                    <a:lstStyle/>
                    <a:p>
                      <a:pPr algn="ctr" fontAlgn="ctr">
                        <a:spcBef>
                          <a:spcPts val="0"/>
                        </a:spcBef>
                        <a:spcAft>
                          <a:spcPts val="0"/>
                        </a:spcAft>
                      </a:pPr>
                      <a:endParaRPr lang="en-US" sz="1200" b="0" i="0" u="none" strike="noStrike" dirty="0">
                        <a:solidFill>
                          <a:schemeClr val="bg1"/>
                        </a:solidFill>
                        <a:effectLst/>
                        <a:latin typeface="+mn-lt"/>
                      </a:endParaRP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9296CF"/>
                    </a:solidFill>
                  </a:tcPr>
                </a:tc>
                <a:extLst>
                  <a:ext uri="{0D108BD9-81ED-4DB2-BD59-A6C34878D82A}">
                    <a16:rowId xmlns:a16="http://schemas.microsoft.com/office/drawing/2014/main" val="4062877843"/>
                  </a:ext>
                </a:extLst>
              </a:tr>
              <a:tr h="318506">
                <a:tc>
                  <a:txBody>
                    <a:bodyPr/>
                    <a:lstStyle/>
                    <a:p>
                      <a:pPr algn="l" fontAlgn="ctr">
                        <a:spcBef>
                          <a:spcPts val="0"/>
                        </a:spcBef>
                        <a:spcAft>
                          <a:spcPts val="0"/>
                        </a:spcAft>
                      </a:pPr>
                      <a:r>
                        <a:rPr lang="en-US" sz="1200" b="0" i="0" u="none" strike="noStrike" dirty="0">
                          <a:solidFill>
                            <a:srgbClr val="000000"/>
                          </a:solidFill>
                          <a:effectLst/>
                          <a:latin typeface="Calibri" panose="020F0502020204030204" pitchFamily="34" charset="0"/>
                        </a:rPr>
                        <a:t>Boston Children's Hospital</a:t>
                      </a:r>
                      <a:endParaRPr lang="en-US" sz="1200" b="0" i="0" u="none" strike="noStrike" dirty="0">
                        <a:effectLst/>
                        <a:latin typeface="Arial" panose="020B0604020202020204" pitchFamily="34" charset="0"/>
                      </a:endParaRPr>
                    </a:p>
                  </a:txBody>
                  <a:tcPr marL="137221"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a:solidFill>
                            <a:srgbClr val="000000"/>
                          </a:solidFill>
                          <a:effectLst/>
                          <a:latin typeface="Calibri" panose="020F0502020204030204" pitchFamily="34" charset="0"/>
                        </a:rPr>
                        <a:t>40</a:t>
                      </a:r>
                      <a:endParaRPr lang="en-US" sz="1200" b="0" i="0" u="none" strike="noStrike">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rgbClr val="000000"/>
                          </a:solidFill>
                          <a:effectLst/>
                          <a:latin typeface="Calibri" panose="020F0502020204030204" pitchFamily="34" charset="0"/>
                        </a:rPr>
                        <a:t>3.3</a:t>
                      </a:r>
                      <a:endParaRPr lang="en-US" sz="1200" b="0" i="0" u="none" strike="noStrike" dirty="0">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rgbClr val="000000"/>
                          </a:solidFill>
                          <a:effectLst/>
                          <a:latin typeface="Calibri" panose="020F0502020204030204" pitchFamily="34" charset="0"/>
                        </a:rPr>
                        <a:t>0.8</a:t>
                      </a:r>
                      <a:endParaRPr lang="en-US" sz="1200" b="0" i="0" u="none" strike="noStrike" dirty="0">
                        <a:effectLst/>
                        <a:latin typeface="Arial" panose="020B0604020202020204" pitchFamily="34" charset="0"/>
                      </a:endParaRP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chemeClr val="tx1"/>
                          </a:solidFill>
                          <a:effectLst/>
                          <a:latin typeface="+mn-lt"/>
                        </a:rPr>
                        <a:t>7</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chemeClr val="tx1"/>
                          </a:solidFill>
                          <a:effectLst/>
                          <a:latin typeface="+mn-lt"/>
                        </a:rPr>
                        <a:t>6 (86)</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extLst>
                  <a:ext uri="{0D108BD9-81ED-4DB2-BD59-A6C34878D82A}">
                    <a16:rowId xmlns:a16="http://schemas.microsoft.com/office/drawing/2014/main" val="2194280161"/>
                  </a:ext>
                </a:extLst>
              </a:tr>
              <a:tr h="273804">
                <a:tc>
                  <a:txBody>
                    <a:bodyPr/>
                    <a:lstStyle/>
                    <a:p>
                      <a:pPr algn="l" fontAlgn="ctr">
                        <a:spcBef>
                          <a:spcPts val="0"/>
                        </a:spcBef>
                        <a:spcAft>
                          <a:spcPts val="0"/>
                        </a:spcAft>
                      </a:pPr>
                      <a:r>
                        <a:rPr lang="en-US" sz="1200" b="0" i="0" u="none" strike="noStrike">
                          <a:solidFill>
                            <a:srgbClr val="000000"/>
                          </a:solidFill>
                          <a:effectLst/>
                          <a:latin typeface="Calibri" panose="020F0502020204030204" pitchFamily="34" charset="0"/>
                        </a:rPr>
                        <a:t>Dartmouth-Hitchcock </a:t>
                      </a:r>
                      <a:endParaRPr lang="en-US" sz="1200" b="0" i="0" u="none" strike="noStrike">
                        <a:effectLst/>
                        <a:latin typeface="Arial" panose="020B0604020202020204" pitchFamily="34" charset="0"/>
                      </a:endParaRPr>
                    </a:p>
                  </a:txBody>
                  <a:tcPr marL="137221"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a:solidFill>
                            <a:srgbClr val="000000"/>
                          </a:solidFill>
                          <a:effectLst/>
                          <a:latin typeface="Calibri" panose="020F0502020204030204" pitchFamily="34" charset="0"/>
                        </a:rPr>
                        <a:t>20</a:t>
                      </a:r>
                      <a:endParaRPr lang="en-US" sz="1200" b="0" i="0" u="none" strike="noStrike">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a:solidFill>
                            <a:srgbClr val="000000"/>
                          </a:solidFill>
                          <a:effectLst/>
                          <a:latin typeface="Calibri" panose="020F0502020204030204" pitchFamily="34" charset="0"/>
                        </a:rPr>
                        <a:t>1.7</a:t>
                      </a:r>
                      <a:endParaRPr lang="en-US" sz="1200" b="0" i="0" u="none" strike="noStrike">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rgbClr val="000000"/>
                          </a:solidFill>
                          <a:effectLst/>
                          <a:latin typeface="Calibri" panose="020F0502020204030204" pitchFamily="34" charset="0"/>
                        </a:rPr>
                        <a:t>0.0</a:t>
                      </a:r>
                      <a:endParaRPr lang="en-US" sz="1200" b="0" i="0" u="none" strike="noStrike" dirty="0">
                        <a:effectLst/>
                        <a:latin typeface="Arial" panose="020B0604020202020204" pitchFamily="34" charset="0"/>
                      </a:endParaRP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chemeClr val="tx1"/>
                          </a:solidFill>
                          <a:effectLst/>
                          <a:latin typeface="+mn-lt"/>
                        </a:rPr>
                        <a:t>0</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chemeClr val="tx1"/>
                          </a:solidFill>
                          <a:effectLst/>
                          <a:latin typeface="+mn-lt"/>
                        </a:rPr>
                        <a:t>0</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extLst>
                  <a:ext uri="{0D108BD9-81ED-4DB2-BD59-A6C34878D82A}">
                    <a16:rowId xmlns:a16="http://schemas.microsoft.com/office/drawing/2014/main" val="237816094"/>
                  </a:ext>
                </a:extLst>
              </a:tr>
              <a:tr h="273804">
                <a:tc>
                  <a:txBody>
                    <a:bodyPr/>
                    <a:lstStyle/>
                    <a:p>
                      <a:pPr algn="l" fontAlgn="ctr">
                        <a:spcBef>
                          <a:spcPts val="0"/>
                        </a:spcBef>
                        <a:spcAft>
                          <a:spcPts val="0"/>
                        </a:spcAft>
                      </a:pPr>
                      <a:r>
                        <a:rPr lang="en-US" sz="1200" b="0" i="0" u="none" strike="noStrike" dirty="0">
                          <a:solidFill>
                            <a:srgbClr val="000000"/>
                          </a:solidFill>
                          <a:effectLst/>
                          <a:latin typeface="Calibri" panose="020F0502020204030204" pitchFamily="34" charset="0"/>
                        </a:rPr>
                        <a:t>Maria </a:t>
                      </a:r>
                      <a:r>
                        <a:rPr lang="en-US" sz="1200" b="0" i="0" u="none" strike="noStrike" dirty="0" err="1">
                          <a:solidFill>
                            <a:srgbClr val="000000"/>
                          </a:solidFill>
                          <a:effectLst/>
                          <a:latin typeface="Calibri" panose="020F0502020204030204" pitchFamily="34" charset="0"/>
                        </a:rPr>
                        <a:t>Fareri</a:t>
                      </a:r>
                      <a:r>
                        <a:rPr lang="en-US" sz="1200" b="0" i="0" u="none" strike="noStrike" dirty="0">
                          <a:solidFill>
                            <a:srgbClr val="000000"/>
                          </a:solidFill>
                          <a:effectLst/>
                          <a:latin typeface="Calibri" panose="020F0502020204030204" pitchFamily="34" charset="0"/>
                        </a:rPr>
                        <a:t> Children's</a:t>
                      </a:r>
                      <a:endParaRPr lang="en-US" sz="1200" b="0" i="0" u="none" strike="noStrike" dirty="0">
                        <a:effectLst/>
                        <a:latin typeface="Arial" panose="020B0604020202020204" pitchFamily="34" charset="0"/>
                      </a:endParaRPr>
                    </a:p>
                  </a:txBody>
                  <a:tcPr marL="137221"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a:solidFill>
                            <a:srgbClr val="000000"/>
                          </a:solidFill>
                          <a:effectLst/>
                          <a:latin typeface="Calibri" panose="020F0502020204030204" pitchFamily="34" charset="0"/>
                        </a:rPr>
                        <a:t>14</a:t>
                      </a:r>
                      <a:endParaRPr lang="en-US" sz="1200" b="0" i="0" u="none" strike="noStrike">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rgbClr val="000000"/>
                          </a:solidFill>
                          <a:effectLst/>
                          <a:latin typeface="Calibri" panose="020F0502020204030204" pitchFamily="34" charset="0"/>
                        </a:rPr>
                        <a:t>1.2</a:t>
                      </a:r>
                      <a:endParaRPr lang="en-US" sz="1200" b="0" i="0" u="none" strike="noStrike" dirty="0">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rgbClr val="000000"/>
                          </a:solidFill>
                          <a:effectLst/>
                          <a:latin typeface="Calibri" panose="020F0502020204030204" pitchFamily="34" charset="0"/>
                        </a:rPr>
                        <a:t>0.7</a:t>
                      </a:r>
                      <a:endParaRPr lang="en-US" sz="1200" b="0" i="0" u="none" strike="noStrike" dirty="0">
                        <a:effectLst/>
                        <a:latin typeface="Arial" panose="020B0604020202020204" pitchFamily="34" charset="0"/>
                      </a:endParaRP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chemeClr val="tx1"/>
                          </a:solidFill>
                          <a:effectLst/>
                          <a:latin typeface="+mn-lt"/>
                        </a:rPr>
                        <a:t>2</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chemeClr val="tx1"/>
                          </a:solidFill>
                          <a:effectLst/>
                          <a:latin typeface="+mn-lt"/>
                        </a:rPr>
                        <a:t>2 (100)</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extLst>
                  <a:ext uri="{0D108BD9-81ED-4DB2-BD59-A6C34878D82A}">
                    <a16:rowId xmlns:a16="http://schemas.microsoft.com/office/drawing/2014/main" val="3909583347"/>
                  </a:ext>
                </a:extLst>
              </a:tr>
              <a:tr h="369248">
                <a:tc>
                  <a:txBody>
                    <a:bodyPr/>
                    <a:lstStyle/>
                    <a:p>
                      <a:pPr algn="l" fontAlgn="ctr">
                        <a:spcBef>
                          <a:spcPts val="0"/>
                        </a:spcBef>
                        <a:spcAft>
                          <a:spcPts val="0"/>
                        </a:spcAft>
                      </a:pPr>
                      <a:r>
                        <a:rPr lang="en-US" sz="1200" b="0" i="0" u="none" strike="noStrike" dirty="0">
                          <a:solidFill>
                            <a:srgbClr val="000000"/>
                          </a:solidFill>
                          <a:effectLst/>
                          <a:latin typeface="Calibri" panose="020F0502020204030204" pitchFamily="34" charset="0"/>
                        </a:rPr>
                        <a:t>Massachusetts General Hospital</a:t>
                      </a:r>
                      <a:endParaRPr lang="en-US" sz="1200" b="0" i="0" u="none" strike="noStrike" dirty="0">
                        <a:effectLst/>
                        <a:latin typeface="Arial" panose="020B0604020202020204" pitchFamily="34" charset="0"/>
                      </a:endParaRPr>
                    </a:p>
                  </a:txBody>
                  <a:tcPr marL="137221"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a:solidFill>
                            <a:srgbClr val="000000"/>
                          </a:solidFill>
                          <a:effectLst/>
                          <a:latin typeface="Calibri" panose="020F0502020204030204" pitchFamily="34" charset="0"/>
                        </a:rPr>
                        <a:t>13</a:t>
                      </a:r>
                      <a:endParaRPr lang="en-US" sz="1200" b="0" i="0" u="none" strike="noStrike">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rgbClr val="000000"/>
                          </a:solidFill>
                          <a:effectLst/>
                          <a:latin typeface="Calibri" panose="020F0502020204030204" pitchFamily="34" charset="0"/>
                        </a:rPr>
                        <a:t>1.1</a:t>
                      </a:r>
                      <a:endParaRPr lang="en-US" sz="1200" b="0" i="0" u="none" strike="noStrike" dirty="0">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rgbClr val="000000"/>
                          </a:solidFill>
                          <a:effectLst/>
                          <a:latin typeface="Calibri" panose="020F0502020204030204" pitchFamily="34" charset="0"/>
                        </a:rPr>
                        <a:t>0.4</a:t>
                      </a:r>
                      <a:endParaRPr lang="en-US" sz="1200" b="0" i="0" u="none" strike="noStrike" dirty="0">
                        <a:effectLst/>
                        <a:latin typeface="Arial" panose="020B0604020202020204" pitchFamily="34" charset="0"/>
                      </a:endParaRP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chemeClr val="tx1"/>
                          </a:solidFill>
                          <a:effectLst/>
                          <a:latin typeface="+mn-lt"/>
                        </a:rPr>
                        <a:t>3</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chemeClr val="tx1"/>
                          </a:solidFill>
                          <a:effectLst/>
                          <a:latin typeface="+mn-lt"/>
                        </a:rPr>
                        <a:t>3 (100)</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extLst>
                  <a:ext uri="{0D108BD9-81ED-4DB2-BD59-A6C34878D82A}">
                    <a16:rowId xmlns:a16="http://schemas.microsoft.com/office/drawing/2014/main" val="2652378312"/>
                  </a:ext>
                </a:extLst>
              </a:tr>
              <a:tr h="273804">
                <a:tc>
                  <a:txBody>
                    <a:bodyPr/>
                    <a:lstStyle/>
                    <a:p>
                      <a:pPr algn="l" fontAlgn="ctr">
                        <a:spcBef>
                          <a:spcPts val="0"/>
                        </a:spcBef>
                        <a:spcAft>
                          <a:spcPts val="0"/>
                        </a:spcAft>
                      </a:pPr>
                      <a:r>
                        <a:rPr lang="en-US" sz="1200" b="0" i="0" u="none" strike="noStrike" dirty="0">
                          <a:solidFill>
                            <a:srgbClr val="000000"/>
                          </a:solidFill>
                          <a:effectLst/>
                          <a:latin typeface="Calibri" panose="020F0502020204030204" pitchFamily="34" charset="0"/>
                        </a:rPr>
                        <a:t>University of Maryland</a:t>
                      </a:r>
                      <a:endParaRPr lang="en-US" sz="1200" b="0" i="0" u="none" strike="noStrike" dirty="0">
                        <a:effectLst/>
                        <a:latin typeface="Arial" panose="020B0604020202020204" pitchFamily="34" charset="0"/>
                      </a:endParaRPr>
                    </a:p>
                  </a:txBody>
                  <a:tcPr marL="137221"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a:solidFill>
                            <a:srgbClr val="000000"/>
                          </a:solidFill>
                          <a:effectLst/>
                          <a:latin typeface="Calibri" panose="020F0502020204030204" pitchFamily="34" charset="0"/>
                        </a:rPr>
                        <a:t>20</a:t>
                      </a:r>
                      <a:endParaRPr lang="en-US" sz="1200" b="0" i="0" u="none" strike="noStrike">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a:solidFill>
                            <a:srgbClr val="000000"/>
                          </a:solidFill>
                          <a:effectLst/>
                          <a:latin typeface="Calibri" panose="020F0502020204030204" pitchFamily="34" charset="0"/>
                        </a:rPr>
                        <a:t>1.7</a:t>
                      </a:r>
                      <a:endParaRPr lang="en-US" sz="1200" b="0" i="0" u="none" strike="noStrike">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rgbClr val="000000"/>
                          </a:solidFill>
                          <a:effectLst/>
                          <a:latin typeface="Calibri" panose="020F0502020204030204" pitchFamily="34" charset="0"/>
                        </a:rPr>
                        <a:t>1.2</a:t>
                      </a:r>
                      <a:endParaRPr lang="en-US" sz="1200" b="0" i="0" u="none" strike="noStrike" dirty="0">
                        <a:effectLst/>
                        <a:latin typeface="Arial" panose="020B0604020202020204" pitchFamily="34" charset="0"/>
                      </a:endParaRP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chemeClr val="tx1"/>
                          </a:solidFill>
                          <a:effectLst/>
                          <a:latin typeface="+mn-lt"/>
                        </a:rPr>
                        <a:t>9</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chemeClr val="tx1"/>
                          </a:solidFill>
                          <a:effectLst/>
                          <a:latin typeface="+mn-lt"/>
                        </a:rPr>
                        <a:t>7 (78)</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extLst>
                  <a:ext uri="{0D108BD9-81ED-4DB2-BD59-A6C34878D82A}">
                    <a16:rowId xmlns:a16="http://schemas.microsoft.com/office/drawing/2014/main" val="4008122913"/>
                  </a:ext>
                </a:extLst>
              </a:tr>
              <a:tr h="273804">
                <a:tc>
                  <a:txBody>
                    <a:bodyPr/>
                    <a:lstStyle/>
                    <a:p>
                      <a:pPr algn="l" fontAlgn="ctr">
                        <a:spcBef>
                          <a:spcPts val="0"/>
                        </a:spcBef>
                        <a:spcAft>
                          <a:spcPts val="0"/>
                        </a:spcAft>
                      </a:pPr>
                      <a:r>
                        <a:rPr lang="en-US" sz="1200" b="1" i="0" u="none" strike="noStrike" dirty="0">
                          <a:solidFill>
                            <a:srgbClr val="000000"/>
                          </a:solidFill>
                          <a:effectLst/>
                          <a:latin typeface="Calibri" panose="020F0502020204030204" pitchFamily="34" charset="0"/>
                        </a:rPr>
                        <a:t>WAVE 2</a:t>
                      </a:r>
                      <a:endParaRPr lang="en-US" sz="1200" b="0" i="0" u="none" strike="noStrike" dirty="0">
                        <a:effectLst/>
                        <a:latin typeface="Arial" panose="020B0604020202020204" pitchFamily="34" charset="0"/>
                      </a:endParaRPr>
                    </a:p>
                  </a:txBody>
                  <a:tcPr marL="68610"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9296CF"/>
                    </a:solidFill>
                  </a:tcPr>
                </a:tc>
                <a:tc>
                  <a:txBody>
                    <a:bodyPr/>
                    <a:lstStyle/>
                    <a:p>
                      <a:pPr algn="ctr" fontAlgn="ctr">
                        <a:spcBef>
                          <a:spcPts val="0"/>
                        </a:spcBef>
                        <a:spcAft>
                          <a:spcPts val="0"/>
                        </a:spcAft>
                      </a:pPr>
                      <a:r>
                        <a:rPr lang="en-US" sz="1200" b="1" i="0" u="none" strike="noStrike">
                          <a:solidFill>
                            <a:srgbClr val="000000"/>
                          </a:solidFill>
                          <a:effectLst/>
                          <a:latin typeface="Calibri" panose="020F0502020204030204" pitchFamily="34" charset="0"/>
                        </a:rPr>
                        <a:t> </a:t>
                      </a:r>
                      <a:endParaRPr lang="en-US" sz="1200" b="0" i="0" u="none" strike="noStrike">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9296CF"/>
                    </a:solidFill>
                  </a:tcPr>
                </a:tc>
                <a:tc>
                  <a:txBody>
                    <a:bodyPr/>
                    <a:lstStyle/>
                    <a:p>
                      <a:pPr algn="ctr" fontAlgn="ctr">
                        <a:spcBef>
                          <a:spcPts val="0"/>
                        </a:spcBef>
                        <a:spcAft>
                          <a:spcPts val="0"/>
                        </a:spcAft>
                      </a:pPr>
                      <a:r>
                        <a:rPr lang="en-US" sz="1200" b="1" i="0" u="none" strike="noStrike">
                          <a:solidFill>
                            <a:srgbClr val="000000"/>
                          </a:solidFill>
                          <a:effectLst/>
                          <a:latin typeface="Calibri" panose="020F0502020204030204" pitchFamily="34" charset="0"/>
                        </a:rPr>
                        <a:t> </a:t>
                      </a:r>
                      <a:endParaRPr lang="en-US" sz="1200" b="0" i="0" u="none" strike="noStrike">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9296CF"/>
                    </a:solidFill>
                  </a:tcPr>
                </a:tc>
                <a:tc>
                  <a:txBody>
                    <a:bodyPr/>
                    <a:lstStyle/>
                    <a:p>
                      <a:pPr algn="ctr" fontAlgn="ctr">
                        <a:spcBef>
                          <a:spcPts val="0"/>
                        </a:spcBef>
                        <a:spcAft>
                          <a:spcPts val="0"/>
                        </a:spcAft>
                      </a:pPr>
                      <a:r>
                        <a:rPr lang="en-US" sz="1200" b="0" i="0" u="none" strike="noStrike" dirty="0">
                          <a:solidFill>
                            <a:srgbClr val="000000"/>
                          </a:solidFill>
                          <a:effectLst/>
                          <a:latin typeface="Calibri" panose="020F0502020204030204" pitchFamily="34" charset="0"/>
                        </a:rPr>
                        <a:t> </a:t>
                      </a:r>
                      <a:endParaRPr lang="en-US" sz="1200" b="0" i="0" u="none" strike="noStrike" dirty="0">
                        <a:effectLst/>
                        <a:latin typeface="Arial" panose="020B0604020202020204" pitchFamily="34" charset="0"/>
                      </a:endParaRP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9296CF"/>
                    </a:solidFill>
                  </a:tcPr>
                </a:tc>
                <a:tc>
                  <a:txBody>
                    <a:bodyPr/>
                    <a:lstStyle/>
                    <a:p>
                      <a:pPr algn="ctr" fontAlgn="ctr">
                        <a:spcBef>
                          <a:spcPts val="0"/>
                        </a:spcBef>
                        <a:spcAft>
                          <a:spcPts val="0"/>
                        </a:spcAft>
                      </a:pPr>
                      <a:endParaRPr lang="en-US" sz="1200" b="0" i="0" u="none" strike="noStrike" dirty="0">
                        <a:solidFill>
                          <a:schemeClr val="tx1"/>
                        </a:solidFill>
                        <a:effectLst/>
                        <a:latin typeface="+mn-lt"/>
                      </a:endParaRP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9296CF"/>
                    </a:solidFill>
                  </a:tcPr>
                </a:tc>
                <a:tc>
                  <a:txBody>
                    <a:bodyPr/>
                    <a:lstStyle/>
                    <a:p>
                      <a:pPr algn="ctr" fontAlgn="ctr">
                        <a:spcBef>
                          <a:spcPts val="0"/>
                        </a:spcBef>
                        <a:spcAft>
                          <a:spcPts val="0"/>
                        </a:spcAft>
                      </a:pPr>
                      <a:endParaRPr lang="en-US" sz="1200" b="0" i="0" u="none" strike="noStrike" dirty="0">
                        <a:solidFill>
                          <a:schemeClr val="tx1"/>
                        </a:solidFill>
                        <a:effectLst/>
                        <a:latin typeface="+mn-lt"/>
                      </a:endParaRP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9296CF"/>
                    </a:solidFill>
                  </a:tcPr>
                </a:tc>
                <a:extLst>
                  <a:ext uri="{0D108BD9-81ED-4DB2-BD59-A6C34878D82A}">
                    <a16:rowId xmlns:a16="http://schemas.microsoft.com/office/drawing/2014/main" val="825395289"/>
                  </a:ext>
                </a:extLst>
              </a:tr>
              <a:tr h="318506">
                <a:tc>
                  <a:txBody>
                    <a:bodyPr/>
                    <a:lstStyle/>
                    <a:p>
                      <a:pPr algn="l" fontAlgn="ctr">
                        <a:spcBef>
                          <a:spcPts val="0"/>
                        </a:spcBef>
                        <a:spcAft>
                          <a:spcPts val="0"/>
                        </a:spcAft>
                      </a:pPr>
                      <a:r>
                        <a:rPr lang="en-US" sz="1200" b="0" i="0" u="none" strike="noStrike" dirty="0">
                          <a:solidFill>
                            <a:srgbClr val="000000"/>
                          </a:solidFill>
                          <a:effectLst/>
                          <a:latin typeface="Calibri" panose="020F0502020204030204" pitchFamily="34" charset="0"/>
                        </a:rPr>
                        <a:t>Arkansas Children's Hospital</a:t>
                      </a:r>
                      <a:endParaRPr lang="en-US" sz="1200" b="0" i="0" u="none" strike="noStrike" dirty="0">
                        <a:effectLst/>
                        <a:latin typeface="Arial" panose="020B0604020202020204" pitchFamily="34" charset="0"/>
                      </a:endParaRPr>
                    </a:p>
                  </a:txBody>
                  <a:tcPr marL="137221"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rgbClr val="000000"/>
                          </a:solidFill>
                          <a:effectLst/>
                          <a:latin typeface="Calibri" panose="020F0502020204030204" pitchFamily="34" charset="0"/>
                        </a:rPr>
                        <a:t>48</a:t>
                      </a:r>
                      <a:endParaRPr lang="en-US" sz="1200" b="0" i="0" u="none" strike="noStrike" dirty="0">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a:solidFill>
                            <a:srgbClr val="000000"/>
                          </a:solidFill>
                          <a:effectLst/>
                          <a:latin typeface="Calibri" panose="020F0502020204030204" pitchFamily="34" charset="0"/>
                        </a:rPr>
                        <a:t>4.0</a:t>
                      </a:r>
                      <a:endParaRPr lang="en-US" sz="1200" b="0" i="0" u="none" strike="noStrike">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rgbClr val="000000"/>
                          </a:solidFill>
                          <a:effectLst/>
                          <a:latin typeface="Calibri" panose="020F0502020204030204" pitchFamily="34" charset="0"/>
                        </a:rPr>
                        <a:t>0.8</a:t>
                      </a:r>
                      <a:endParaRPr lang="en-US" sz="1200" b="0" i="0" u="none" strike="noStrike" dirty="0">
                        <a:effectLst/>
                        <a:latin typeface="Arial" panose="020B0604020202020204" pitchFamily="34" charset="0"/>
                      </a:endParaRP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chemeClr val="tx1"/>
                          </a:solidFill>
                          <a:effectLst/>
                          <a:latin typeface="+mn-lt"/>
                        </a:rPr>
                        <a:t>3</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chemeClr val="tx1"/>
                          </a:solidFill>
                          <a:effectLst/>
                          <a:latin typeface="+mn-lt"/>
                        </a:rPr>
                        <a:t>3 (100)</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extLst>
                  <a:ext uri="{0D108BD9-81ED-4DB2-BD59-A6C34878D82A}">
                    <a16:rowId xmlns:a16="http://schemas.microsoft.com/office/drawing/2014/main" val="3642432486"/>
                  </a:ext>
                </a:extLst>
              </a:tr>
              <a:tr h="318506">
                <a:tc>
                  <a:txBody>
                    <a:bodyPr/>
                    <a:lstStyle/>
                    <a:p>
                      <a:pPr algn="l" fontAlgn="ctr">
                        <a:spcBef>
                          <a:spcPts val="0"/>
                        </a:spcBef>
                        <a:spcAft>
                          <a:spcPts val="0"/>
                        </a:spcAft>
                      </a:pPr>
                      <a:r>
                        <a:rPr lang="en-US" sz="1200" b="0" i="0" u="none" strike="noStrike" dirty="0">
                          <a:solidFill>
                            <a:srgbClr val="000000"/>
                          </a:solidFill>
                          <a:effectLst/>
                          <a:latin typeface="Calibri" panose="020F0502020204030204" pitchFamily="34" charset="0"/>
                        </a:rPr>
                        <a:t>Children's Hospital of Phil. </a:t>
                      </a:r>
                      <a:endParaRPr lang="en-US" sz="1200" b="0" i="0" u="none" strike="noStrike" dirty="0">
                        <a:effectLst/>
                        <a:latin typeface="Arial" panose="020B0604020202020204" pitchFamily="34" charset="0"/>
                      </a:endParaRPr>
                    </a:p>
                  </a:txBody>
                  <a:tcPr marL="137221"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a:solidFill>
                            <a:srgbClr val="000000"/>
                          </a:solidFill>
                          <a:effectLst/>
                          <a:latin typeface="Calibri" panose="020F0502020204030204" pitchFamily="34" charset="0"/>
                        </a:rPr>
                        <a:t>50</a:t>
                      </a:r>
                      <a:endParaRPr lang="en-US" sz="1200" b="0" i="0" u="none" strike="noStrike">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a:solidFill>
                            <a:srgbClr val="000000"/>
                          </a:solidFill>
                          <a:effectLst/>
                          <a:latin typeface="Calibri" panose="020F0502020204030204" pitchFamily="34" charset="0"/>
                        </a:rPr>
                        <a:t>4.2</a:t>
                      </a:r>
                      <a:endParaRPr lang="en-US" sz="1200" b="0" i="0" u="none" strike="noStrike">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rgbClr val="000000"/>
                          </a:solidFill>
                          <a:effectLst/>
                          <a:latin typeface="Calibri" panose="020F0502020204030204" pitchFamily="34" charset="0"/>
                        </a:rPr>
                        <a:t>0.0</a:t>
                      </a:r>
                      <a:endParaRPr lang="en-US" sz="1200" b="0" i="0" u="none" strike="noStrike" dirty="0">
                        <a:effectLst/>
                        <a:latin typeface="Arial" panose="020B0604020202020204" pitchFamily="34" charset="0"/>
                      </a:endParaRP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chemeClr val="tx1"/>
                          </a:solidFill>
                          <a:effectLst/>
                          <a:latin typeface="+mn-lt"/>
                        </a:rPr>
                        <a:t>5</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chemeClr val="tx1"/>
                          </a:solidFill>
                          <a:effectLst/>
                          <a:latin typeface="+mn-lt"/>
                        </a:rPr>
                        <a:t>0</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extLst>
                  <a:ext uri="{0D108BD9-81ED-4DB2-BD59-A6C34878D82A}">
                    <a16:rowId xmlns:a16="http://schemas.microsoft.com/office/drawing/2014/main" val="164321700"/>
                  </a:ext>
                </a:extLst>
              </a:tr>
              <a:tr h="342340">
                <a:tc>
                  <a:txBody>
                    <a:bodyPr/>
                    <a:lstStyle/>
                    <a:p>
                      <a:pPr algn="l" fontAlgn="ctr">
                        <a:spcBef>
                          <a:spcPts val="0"/>
                        </a:spcBef>
                        <a:spcAft>
                          <a:spcPts val="0"/>
                        </a:spcAft>
                      </a:pPr>
                      <a:r>
                        <a:rPr lang="en-US" sz="1200" b="0" i="0" u="none" strike="noStrike" dirty="0">
                          <a:solidFill>
                            <a:srgbClr val="000000"/>
                          </a:solidFill>
                          <a:effectLst/>
                          <a:latin typeface="Calibri" panose="020F0502020204030204" pitchFamily="34" charset="0"/>
                        </a:rPr>
                        <a:t>Cincinnati Children's Hospital</a:t>
                      </a:r>
                      <a:endParaRPr lang="en-US" sz="1200" b="0" i="0" u="none" strike="noStrike" dirty="0">
                        <a:effectLst/>
                        <a:latin typeface="Arial" panose="020B0604020202020204" pitchFamily="34" charset="0"/>
                      </a:endParaRPr>
                    </a:p>
                  </a:txBody>
                  <a:tcPr marL="137221"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rgbClr val="000000"/>
                          </a:solidFill>
                          <a:effectLst/>
                          <a:latin typeface="Calibri" panose="020F0502020204030204" pitchFamily="34" charset="0"/>
                        </a:rPr>
                        <a:t>50</a:t>
                      </a:r>
                      <a:endParaRPr lang="en-US" sz="1200" b="0" i="0" u="none" strike="noStrike" dirty="0">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rgbClr val="000000"/>
                          </a:solidFill>
                          <a:effectLst/>
                          <a:latin typeface="Calibri" panose="020F0502020204030204" pitchFamily="34" charset="0"/>
                        </a:rPr>
                        <a:t>4.2</a:t>
                      </a:r>
                      <a:endParaRPr lang="en-US" sz="1200" b="0" i="0" u="none" strike="noStrike" dirty="0">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rgbClr val="000000"/>
                          </a:solidFill>
                          <a:effectLst/>
                          <a:latin typeface="Calibri" panose="020F0502020204030204" pitchFamily="34" charset="0"/>
                        </a:rPr>
                        <a:t>0.0</a:t>
                      </a:r>
                      <a:endParaRPr lang="en-US" sz="1200" b="0" i="0" u="none" strike="noStrike" dirty="0">
                        <a:effectLst/>
                        <a:latin typeface="Arial" panose="020B0604020202020204" pitchFamily="34" charset="0"/>
                      </a:endParaRP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chemeClr val="tx1"/>
                          </a:solidFill>
                          <a:effectLst/>
                          <a:latin typeface="+mn-lt"/>
                        </a:rPr>
                        <a:t>0</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chemeClr val="tx1"/>
                          </a:solidFill>
                          <a:effectLst/>
                          <a:latin typeface="+mn-lt"/>
                        </a:rPr>
                        <a:t>0</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extLst>
                  <a:ext uri="{0D108BD9-81ED-4DB2-BD59-A6C34878D82A}">
                    <a16:rowId xmlns:a16="http://schemas.microsoft.com/office/drawing/2014/main" val="547120346"/>
                  </a:ext>
                </a:extLst>
              </a:tr>
              <a:tr h="273804">
                <a:tc>
                  <a:txBody>
                    <a:bodyPr/>
                    <a:lstStyle/>
                    <a:p>
                      <a:pPr algn="l" fontAlgn="ctr">
                        <a:spcBef>
                          <a:spcPts val="0"/>
                        </a:spcBef>
                        <a:spcAft>
                          <a:spcPts val="0"/>
                        </a:spcAft>
                      </a:pPr>
                      <a:r>
                        <a:rPr lang="en-US" sz="1200" b="0" i="0" u="none" strike="noStrike">
                          <a:solidFill>
                            <a:srgbClr val="000000"/>
                          </a:solidFill>
                          <a:effectLst/>
                          <a:latin typeface="Calibri" panose="020F0502020204030204" pitchFamily="34" charset="0"/>
                        </a:rPr>
                        <a:t>National Jewish Health</a:t>
                      </a:r>
                      <a:endParaRPr lang="en-US" sz="1200" b="0" i="0" u="none" strike="noStrike">
                        <a:effectLst/>
                        <a:latin typeface="Arial" panose="020B0604020202020204" pitchFamily="34" charset="0"/>
                      </a:endParaRPr>
                    </a:p>
                  </a:txBody>
                  <a:tcPr marL="137221"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rgbClr val="000000"/>
                          </a:solidFill>
                          <a:effectLst/>
                          <a:latin typeface="Calibri" panose="020F0502020204030204" pitchFamily="34" charset="0"/>
                        </a:rPr>
                        <a:t>250</a:t>
                      </a:r>
                      <a:endParaRPr lang="en-US" sz="1200" b="0" i="0" u="none" strike="noStrike" dirty="0">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a:solidFill>
                            <a:srgbClr val="000000"/>
                          </a:solidFill>
                          <a:effectLst/>
                          <a:latin typeface="Calibri" panose="020F0502020204030204" pitchFamily="34" charset="0"/>
                        </a:rPr>
                        <a:t>20.8</a:t>
                      </a:r>
                      <a:endParaRPr lang="en-US" sz="1200" b="0" i="0" u="none" strike="noStrike">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rgbClr val="000000"/>
                          </a:solidFill>
                          <a:effectLst/>
                          <a:latin typeface="Calibri" panose="020F0502020204030204" pitchFamily="34" charset="0"/>
                        </a:rPr>
                        <a:t>0.0</a:t>
                      </a:r>
                      <a:endParaRPr lang="en-US" sz="1200" b="0" i="0" u="none" strike="noStrike" dirty="0">
                        <a:effectLst/>
                        <a:latin typeface="Arial" panose="020B0604020202020204" pitchFamily="34" charset="0"/>
                      </a:endParaRP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chemeClr val="tx1"/>
                          </a:solidFill>
                          <a:effectLst/>
                          <a:latin typeface="+mn-lt"/>
                        </a:rPr>
                        <a:t>0</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chemeClr val="tx1"/>
                          </a:solidFill>
                          <a:effectLst/>
                          <a:latin typeface="+mn-lt"/>
                        </a:rPr>
                        <a:t>0</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extLst>
                  <a:ext uri="{0D108BD9-81ED-4DB2-BD59-A6C34878D82A}">
                    <a16:rowId xmlns:a16="http://schemas.microsoft.com/office/drawing/2014/main" val="3867784652"/>
                  </a:ext>
                </a:extLst>
              </a:tr>
              <a:tr h="369248">
                <a:tc>
                  <a:txBody>
                    <a:bodyPr/>
                    <a:lstStyle/>
                    <a:p>
                      <a:pPr algn="l" fontAlgn="ctr">
                        <a:spcBef>
                          <a:spcPts val="0"/>
                        </a:spcBef>
                        <a:spcAft>
                          <a:spcPts val="0"/>
                        </a:spcAft>
                      </a:pPr>
                      <a:r>
                        <a:rPr lang="en-US" sz="1200" b="0" i="0" u="none" strike="noStrike">
                          <a:solidFill>
                            <a:srgbClr val="000000"/>
                          </a:solidFill>
                          <a:effectLst/>
                          <a:latin typeface="Calibri" panose="020F0502020204030204" pitchFamily="34" charset="0"/>
                        </a:rPr>
                        <a:t>Nationwide Children's Hospital</a:t>
                      </a:r>
                      <a:endParaRPr lang="en-US" sz="1200" b="0" i="0" u="none" strike="noStrike">
                        <a:effectLst/>
                        <a:latin typeface="Arial" panose="020B0604020202020204" pitchFamily="34" charset="0"/>
                      </a:endParaRPr>
                    </a:p>
                  </a:txBody>
                  <a:tcPr marL="137221"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rgbClr val="000000"/>
                          </a:solidFill>
                          <a:effectLst/>
                          <a:latin typeface="Calibri" panose="020F0502020204030204" pitchFamily="34" charset="0"/>
                        </a:rPr>
                        <a:t>Not Provided</a:t>
                      </a:r>
                      <a:endParaRPr lang="en-US" sz="1200" b="0" i="0" u="none" strike="noStrike" dirty="0">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rgbClr val="000000"/>
                          </a:solidFill>
                          <a:effectLst/>
                          <a:latin typeface="Calibri" panose="020F0502020204030204" pitchFamily="34" charset="0"/>
                        </a:rPr>
                        <a:t>Not Provided</a:t>
                      </a:r>
                      <a:endParaRPr lang="en-US" sz="1200" b="0" i="0" u="none" strike="noStrike" dirty="0">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rgbClr val="000000"/>
                          </a:solidFill>
                          <a:effectLst/>
                          <a:latin typeface="Calibri" panose="020F0502020204030204" pitchFamily="34" charset="0"/>
                        </a:rPr>
                        <a:t>0.0</a:t>
                      </a:r>
                      <a:endParaRPr lang="en-US" sz="1200" b="0" i="0" u="none" strike="noStrike" dirty="0">
                        <a:effectLst/>
                        <a:latin typeface="Arial" panose="020B0604020202020204" pitchFamily="34" charset="0"/>
                      </a:endParaRP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chemeClr val="tx1"/>
                          </a:solidFill>
                          <a:effectLst/>
                          <a:latin typeface="+mn-lt"/>
                        </a:rPr>
                        <a:t>0</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chemeClr val="tx1"/>
                          </a:solidFill>
                          <a:effectLst/>
                          <a:latin typeface="+mn-lt"/>
                        </a:rPr>
                        <a:t>0</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extLst>
                  <a:ext uri="{0D108BD9-81ED-4DB2-BD59-A6C34878D82A}">
                    <a16:rowId xmlns:a16="http://schemas.microsoft.com/office/drawing/2014/main" val="2822540476"/>
                  </a:ext>
                </a:extLst>
              </a:tr>
              <a:tr h="369248">
                <a:tc>
                  <a:txBody>
                    <a:bodyPr/>
                    <a:lstStyle/>
                    <a:p>
                      <a:pPr algn="l" fontAlgn="ctr">
                        <a:spcBef>
                          <a:spcPts val="0"/>
                        </a:spcBef>
                        <a:spcAft>
                          <a:spcPts val="0"/>
                        </a:spcAft>
                      </a:pPr>
                      <a:r>
                        <a:rPr lang="en-US" sz="1200" b="0" i="0" u="none" strike="noStrike">
                          <a:solidFill>
                            <a:srgbClr val="000000"/>
                          </a:solidFill>
                          <a:effectLst/>
                          <a:latin typeface="Calibri" panose="020F0502020204030204" pitchFamily="34" charset="0"/>
                        </a:rPr>
                        <a:t>Peyton Manning Children's Hospital </a:t>
                      </a:r>
                      <a:endParaRPr lang="en-US" sz="1200" b="0" i="0" u="none" strike="noStrike">
                        <a:effectLst/>
                        <a:latin typeface="Arial" panose="020B0604020202020204" pitchFamily="34" charset="0"/>
                      </a:endParaRPr>
                    </a:p>
                  </a:txBody>
                  <a:tcPr marL="137221"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a:solidFill>
                            <a:srgbClr val="000000"/>
                          </a:solidFill>
                          <a:effectLst/>
                          <a:latin typeface="Calibri" panose="020F0502020204030204" pitchFamily="34" charset="0"/>
                        </a:rPr>
                        <a:t>25</a:t>
                      </a:r>
                      <a:endParaRPr lang="en-US" sz="1200" b="0" i="0" u="none" strike="noStrike">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rgbClr val="000000"/>
                          </a:solidFill>
                          <a:effectLst/>
                          <a:latin typeface="Calibri" panose="020F0502020204030204" pitchFamily="34" charset="0"/>
                        </a:rPr>
                        <a:t>2.1</a:t>
                      </a:r>
                      <a:endParaRPr lang="en-US" sz="1200" b="0" i="0" u="none" strike="noStrike" dirty="0">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rgbClr val="000000"/>
                          </a:solidFill>
                          <a:effectLst/>
                          <a:latin typeface="Calibri" panose="020F0502020204030204" pitchFamily="34" charset="0"/>
                        </a:rPr>
                        <a:t>0.0</a:t>
                      </a:r>
                      <a:endParaRPr lang="en-US" sz="1200" b="0" i="0" u="none" strike="noStrike" dirty="0">
                        <a:effectLst/>
                        <a:latin typeface="Arial" panose="020B0604020202020204" pitchFamily="34" charset="0"/>
                      </a:endParaRP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chemeClr val="tx1"/>
                          </a:solidFill>
                          <a:effectLst/>
                          <a:latin typeface="+mn-lt"/>
                        </a:rPr>
                        <a:t>0</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chemeClr val="tx1"/>
                          </a:solidFill>
                          <a:effectLst/>
                          <a:latin typeface="+mn-lt"/>
                        </a:rPr>
                        <a:t>0</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extLst>
                  <a:ext uri="{0D108BD9-81ED-4DB2-BD59-A6C34878D82A}">
                    <a16:rowId xmlns:a16="http://schemas.microsoft.com/office/drawing/2014/main" val="2909459597"/>
                  </a:ext>
                </a:extLst>
              </a:tr>
              <a:tr h="318506">
                <a:tc>
                  <a:txBody>
                    <a:bodyPr/>
                    <a:lstStyle/>
                    <a:p>
                      <a:pPr algn="l" fontAlgn="ctr">
                        <a:spcBef>
                          <a:spcPts val="0"/>
                        </a:spcBef>
                        <a:spcAft>
                          <a:spcPts val="0"/>
                        </a:spcAft>
                      </a:pPr>
                      <a:r>
                        <a:rPr lang="en-US" sz="1200" b="0" i="0" u="none" strike="noStrike">
                          <a:solidFill>
                            <a:srgbClr val="000000"/>
                          </a:solidFill>
                          <a:effectLst/>
                          <a:latin typeface="Calibri" panose="020F0502020204030204" pitchFamily="34" charset="0"/>
                        </a:rPr>
                        <a:t>U. of California, San Diego</a:t>
                      </a:r>
                      <a:endParaRPr lang="en-US" sz="1200" b="0" i="0" u="none" strike="noStrike">
                        <a:effectLst/>
                        <a:latin typeface="Arial" panose="020B0604020202020204" pitchFamily="34" charset="0"/>
                      </a:endParaRPr>
                    </a:p>
                  </a:txBody>
                  <a:tcPr marL="137221"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a:solidFill>
                            <a:srgbClr val="000000"/>
                          </a:solidFill>
                          <a:effectLst/>
                          <a:latin typeface="Calibri" panose="020F0502020204030204" pitchFamily="34" charset="0"/>
                        </a:rPr>
                        <a:t>65</a:t>
                      </a:r>
                      <a:endParaRPr lang="en-US" sz="1200" b="0" i="0" u="none" strike="noStrike">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rgbClr val="000000"/>
                          </a:solidFill>
                          <a:effectLst/>
                          <a:latin typeface="Calibri" panose="020F0502020204030204" pitchFamily="34" charset="0"/>
                        </a:rPr>
                        <a:t>5.4</a:t>
                      </a:r>
                      <a:endParaRPr lang="en-US" sz="1200" b="0" i="0" u="none" strike="noStrike" dirty="0">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rgbClr val="000000"/>
                          </a:solidFill>
                          <a:effectLst/>
                          <a:latin typeface="Calibri" panose="020F0502020204030204" pitchFamily="34" charset="0"/>
                        </a:rPr>
                        <a:t>1.0</a:t>
                      </a:r>
                      <a:endParaRPr lang="en-US" sz="1200" b="0" i="0" u="none" strike="noStrike" dirty="0">
                        <a:effectLst/>
                        <a:latin typeface="Arial" panose="020B0604020202020204" pitchFamily="34" charset="0"/>
                      </a:endParaRP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chemeClr val="tx1"/>
                          </a:solidFill>
                          <a:effectLst/>
                          <a:latin typeface="+mn-lt"/>
                        </a:rPr>
                        <a:t>4</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chemeClr val="tx1"/>
                          </a:solidFill>
                          <a:effectLst/>
                          <a:latin typeface="+mn-lt"/>
                        </a:rPr>
                        <a:t>3 (75)</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extLst>
                  <a:ext uri="{0D108BD9-81ED-4DB2-BD59-A6C34878D82A}">
                    <a16:rowId xmlns:a16="http://schemas.microsoft.com/office/drawing/2014/main" val="3710479209"/>
                  </a:ext>
                </a:extLst>
              </a:tr>
              <a:tr h="369248">
                <a:tc>
                  <a:txBody>
                    <a:bodyPr/>
                    <a:lstStyle/>
                    <a:p>
                      <a:pPr algn="l" fontAlgn="ctr">
                        <a:spcBef>
                          <a:spcPts val="0"/>
                        </a:spcBef>
                        <a:spcAft>
                          <a:spcPts val="0"/>
                        </a:spcAft>
                      </a:pPr>
                      <a:r>
                        <a:rPr lang="en-US" sz="1200" b="0" i="0" u="none" strike="noStrike">
                          <a:solidFill>
                            <a:srgbClr val="000000"/>
                          </a:solidFill>
                          <a:effectLst/>
                          <a:latin typeface="Calibri" panose="020F0502020204030204" pitchFamily="34" charset="0"/>
                        </a:rPr>
                        <a:t>U. of Kentucky Children's Hospital</a:t>
                      </a:r>
                      <a:endParaRPr lang="en-US" sz="1200" b="0" i="0" u="none" strike="noStrike">
                        <a:effectLst/>
                        <a:latin typeface="Arial" panose="020B0604020202020204" pitchFamily="34" charset="0"/>
                      </a:endParaRPr>
                    </a:p>
                  </a:txBody>
                  <a:tcPr marL="137221"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rgbClr val="000000"/>
                          </a:solidFill>
                          <a:effectLst/>
                          <a:latin typeface="Calibri" panose="020F0502020204030204" pitchFamily="34" charset="0"/>
                        </a:rPr>
                        <a:t>50</a:t>
                      </a:r>
                      <a:endParaRPr lang="en-US" sz="1200" b="0" i="0" u="none" strike="noStrike" dirty="0">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rgbClr val="000000"/>
                          </a:solidFill>
                          <a:effectLst/>
                          <a:latin typeface="Calibri" panose="020F0502020204030204" pitchFamily="34" charset="0"/>
                        </a:rPr>
                        <a:t>4.2</a:t>
                      </a:r>
                      <a:endParaRPr lang="en-US" sz="1200" b="0" i="0" u="none" strike="noStrike" dirty="0">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rgbClr val="000000"/>
                          </a:solidFill>
                          <a:effectLst/>
                          <a:latin typeface="Calibri" panose="020F0502020204030204" pitchFamily="34" charset="0"/>
                        </a:rPr>
                        <a:t>0.0</a:t>
                      </a:r>
                      <a:endParaRPr lang="en-US" sz="1200" b="0" i="0" u="none" strike="noStrike" dirty="0">
                        <a:effectLst/>
                        <a:latin typeface="Arial" panose="020B0604020202020204" pitchFamily="34" charset="0"/>
                      </a:endParaRP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chemeClr val="tx1"/>
                          </a:solidFill>
                          <a:effectLst/>
                          <a:latin typeface="+mn-lt"/>
                        </a:rPr>
                        <a:t>0</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chemeClr val="tx1"/>
                          </a:solidFill>
                          <a:effectLst/>
                          <a:latin typeface="+mn-lt"/>
                        </a:rPr>
                        <a:t>0</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5914711"/>
                  </a:ext>
                </a:extLst>
              </a:tr>
            </a:tbl>
          </a:graphicData>
        </a:graphic>
      </p:graphicFrame>
      <p:sp>
        <p:nvSpPr>
          <p:cNvPr id="9" name="TextBox 8">
            <a:extLst>
              <a:ext uri="{FF2B5EF4-FFF2-40B4-BE49-F238E27FC236}">
                <a16:creationId xmlns:a16="http://schemas.microsoft.com/office/drawing/2014/main" id="{31802B30-29CC-4D41-8419-435DF8AE0708}"/>
              </a:ext>
            </a:extLst>
          </p:cNvPr>
          <p:cNvSpPr txBox="1"/>
          <p:nvPr/>
        </p:nvSpPr>
        <p:spPr>
          <a:xfrm>
            <a:off x="3463664" y="6120887"/>
            <a:ext cx="479392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t>*Only showing sites with executed contracts</a:t>
            </a:r>
          </a:p>
        </p:txBody>
      </p:sp>
    </p:spTree>
    <p:extLst>
      <p:ext uri="{BB962C8B-B14F-4D97-AF65-F5344CB8AC3E}">
        <p14:creationId xmlns:p14="http://schemas.microsoft.com/office/powerpoint/2010/main" val="2493656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86C21-C526-4C58-805F-E4AA42D3A5CB}"/>
              </a:ext>
            </a:extLst>
          </p:cNvPr>
          <p:cNvSpPr>
            <a:spLocks noGrp="1"/>
          </p:cNvSpPr>
          <p:nvPr>
            <p:ph type="title"/>
          </p:nvPr>
        </p:nvSpPr>
        <p:spPr/>
        <p:txBody>
          <a:bodyPr/>
          <a:lstStyle/>
          <a:p>
            <a:r>
              <a:rPr lang="en-US" dirty="0">
                <a:solidFill>
                  <a:srgbClr val="22549C"/>
                </a:solidFill>
              </a:rPr>
              <a:t>Barriers to Enrollment </a:t>
            </a:r>
          </a:p>
        </p:txBody>
      </p:sp>
      <p:sp>
        <p:nvSpPr>
          <p:cNvPr id="3" name="Content Placeholder 2">
            <a:extLst>
              <a:ext uri="{FF2B5EF4-FFF2-40B4-BE49-F238E27FC236}">
                <a16:creationId xmlns:a16="http://schemas.microsoft.com/office/drawing/2014/main" id="{9728570B-8CCA-45E4-A1E9-628A6EC779FE}"/>
              </a:ext>
            </a:extLst>
          </p:cNvPr>
          <p:cNvSpPr>
            <a:spLocks noGrp="1"/>
          </p:cNvSpPr>
          <p:nvPr>
            <p:ph sz="half" idx="1"/>
          </p:nvPr>
        </p:nvSpPr>
        <p:spPr>
          <a:xfrm>
            <a:off x="838199" y="1690689"/>
            <a:ext cx="10151533" cy="3960812"/>
          </a:xfrm>
        </p:spPr>
        <p:txBody>
          <a:bodyPr/>
          <a:lstStyle/>
          <a:p>
            <a:r>
              <a:rPr lang="en-US" b="1" u="sng" dirty="0"/>
              <a:t>Screening Logs:</a:t>
            </a:r>
          </a:p>
          <a:p>
            <a:pPr lvl="1"/>
            <a:r>
              <a:rPr lang="en-US" dirty="0"/>
              <a:t>Please ensure your site is screening </a:t>
            </a:r>
            <a:r>
              <a:rPr lang="en-US" b="1" dirty="0"/>
              <a:t>ALL</a:t>
            </a:r>
            <a:r>
              <a:rPr lang="en-US" dirty="0"/>
              <a:t> potentially eligible infants discharged home on </a:t>
            </a:r>
            <a:r>
              <a:rPr lang="en-US" i="1" dirty="0"/>
              <a:t>respiratory support </a:t>
            </a:r>
            <a:r>
              <a:rPr lang="en-US" dirty="0"/>
              <a:t>despite their participation status in the RHO program</a:t>
            </a:r>
          </a:p>
          <a:p>
            <a:pPr lvl="1"/>
            <a:r>
              <a:rPr lang="en-US" dirty="0"/>
              <a:t>Completion of the screening form in </a:t>
            </a:r>
            <a:r>
              <a:rPr lang="en-US" dirty="0" err="1"/>
              <a:t>REDCap</a:t>
            </a:r>
            <a:r>
              <a:rPr lang="en-US" dirty="0"/>
              <a:t> is essential in the accuracy of the overall denominator and ensuring all eligible infants are captured across all sites </a:t>
            </a:r>
          </a:p>
          <a:p>
            <a:pPr lvl="1"/>
            <a:r>
              <a:rPr lang="en-US" dirty="0"/>
              <a:t>Proper completion of the screening form would further aid in providing an accurate reach of the RHO program- </a:t>
            </a:r>
            <a:r>
              <a:rPr lang="en-US" i="1" u="sng" dirty="0"/>
              <a:t>a primary outcome of the implementation trial </a:t>
            </a:r>
          </a:p>
          <a:p>
            <a:pPr lvl="1"/>
            <a:endParaRPr lang="en-US" b="1" dirty="0"/>
          </a:p>
        </p:txBody>
      </p:sp>
    </p:spTree>
    <p:extLst>
      <p:ext uri="{BB962C8B-B14F-4D97-AF65-F5344CB8AC3E}">
        <p14:creationId xmlns:p14="http://schemas.microsoft.com/office/powerpoint/2010/main" val="297489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A974F-7DEB-4B9F-A303-D3DEB050E132}"/>
              </a:ext>
            </a:extLst>
          </p:cNvPr>
          <p:cNvSpPr>
            <a:spLocks noGrp="1"/>
          </p:cNvSpPr>
          <p:nvPr>
            <p:ph type="title"/>
          </p:nvPr>
        </p:nvSpPr>
        <p:spPr>
          <a:xfrm>
            <a:off x="709127" y="274670"/>
            <a:ext cx="10515600" cy="931830"/>
          </a:xfrm>
        </p:spPr>
        <p:txBody>
          <a:bodyPr/>
          <a:lstStyle/>
          <a:p>
            <a:r>
              <a:rPr lang="en-US" dirty="0">
                <a:solidFill>
                  <a:srgbClr val="22549C"/>
                </a:solidFill>
              </a:rPr>
              <a:t>Barriers to Enrollment Continued</a:t>
            </a:r>
          </a:p>
        </p:txBody>
      </p:sp>
      <p:sp>
        <p:nvSpPr>
          <p:cNvPr id="3" name="Content Placeholder 2">
            <a:extLst>
              <a:ext uri="{FF2B5EF4-FFF2-40B4-BE49-F238E27FC236}">
                <a16:creationId xmlns:a16="http://schemas.microsoft.com/office/drawing/2014/main" id="{F48B05C0-C866-4662-ADBD-62CA280CE24B}"/>
              </a:ext>
            </a:extLst>
          </p:cNvPr>
          <p:cNvSpPr>
            <a:spLocks noGrp="1"/>
          </p:cNvSpPr>
          <p:nvPr>
            <p:ph sz="half" idx="1"/>
          </p:nvPr>
        </p:nvSpPr>
        <p:spPr>
          <a:xfrm>
            <a:off x="838200" y="1380931"/>
            <a:ext cx="10386527" cy="4270569"/>
          </a:xfrm>
        </p:spPr>
        <p:txBody>
          <a:bodyPr>
            <a:normAutofit/>
          </a:bodyPr>
          <a:lstStyle/>
          <a:p>
            <a:r>
              <a:rPr lang="en-US" b="1" u="sng" dirty="0"/>
              <a:t>Demographic Forms:</a:t>
            </a:r>
          </a:p>
          <a:p>
            <a:pPr lvl="1"/>
            <a:r>
              <a:rPr lang="en-US" dirty="0"/>
              <a:t>Please ensure your site is filling-out demographic forms for ALL eligible infants discharged on supplemental oxygen despite their participation status in the RHO program </a:t>
            </a:r>
          </a:p>
          <a:p>
            <a:pPr lvl="1"/>
            <a:r>
              <a:rPr lang="en-US" dirty="0"/>
              <a:t>The following forms should be completed in the project’s </a:t>
            </a:r>
            <a:r>
              <a:rPr lang="en-US" dirty="0" err="1"/>
              <a:t>REDCap</a:t>
            </a:r>
            <a:r>
              <a:rPr lang="en-US" dirty="0"/>
              <a:t> for infants who are eligible but aren’t followed by the program but opt-in to data collection</a:t>
            </a:r>
          </a:p>
          <a:p>
            <a:pPr marL="914400" lvl="2" indent="0">
              <a:buNone/>
            </a:pPr>
            <a:r>
              <a:rPr lang="en-US" b="1" dirty="0"/>
              <a:t>1</a:t>
            </a:r>
            <a:r>
              <a:rPr lang="en-US" dirty="0"/>
              <a:t>. Screening and Eligibility form </a:t>
            </a:r>
          </a:p>
          <a:p>
            <a:pPr marL="914400" lvl="2" indent="0">
              <a:buNone/>
            </a:pPr>
            <a:r>
              <a:rPr lang="en-US" b="1" dirty="0"/>
              <a:t>2</a:t>
            </a:r>
            <a:r>
              <a:rPr lang="en-US" dirty="0"/>
              <a:t>. Demographics form</a:t>
            </a:r>
          </a:p>
          <a:p>
            <a:pPr marL="914400" lvl="2" indent="0">
              <a:buNone/>
            </a:pPr>
            <a:r>
              <a:rPr lang="en-US" b="1" dirty="0"/>
              <a:t>3</a:t>
            </a:r>
            <a:r>
              <a:rPr lang="en-US" dirty="0"/>
              <a:t>. Implementation Discharge form (essential to obtain HOT duration on ALL eligible infants for future analysis)</a:t>
            </a:r>
          </a:p>
          <a:p>
            <a:pPr marL="914400" lvl="2" indent="0">
              <a:buNone/>
            </a:pPr>
            <a:r>
              <a:rPr lang="en-US" b="1" dirty="0"/>
              <a:t>4</a:t>
            </a:r>
            <a:r>
              <a:rPr lang="en-US" dirty="0"/>
              <a:t>. Adverse Events form</a:t>
            </a:r>
          </a:p>
          <a:p>
            <a:pPr lvl="2"/>
            <a:endParaRPr lang="en-US" dirty="0"/>
          </a:p>
        </p:txBody>
      </p:sp>
    </p:spTree>
    <p:extLst>
      <p:ext uri="{BB962C8B-B14F-4D97-AF65-F5344CB8AC3E}">
        <p14:creationId xmlns:p14="http://schemas.microsoft.com/office/powerpoint/2010/main" val="2512224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115A6-CDEE-184E-802E-B1F402BD2D42}"/>
              </a:ext>
            </a:extLst>
          </p:cNvPr>
          <p:cNvSpPr>
            <a:spLocks noGrp="1"/>
          </p:cNvSpPr>
          <p:nvPr>
            <p:ph type="title"/>
          </p:nvPr>
        </p:nvSpPr>
        <p:spPr/>
        <p:txBody>
          <a:bodyPr/>
          <a:lstStyle/>
          <a:p>
            <a:r>
              <a:rPr lang="en-US" dirty="0"/>
              <a:t>Inactive Sites</a:t>
            </a:r>
          </a:p>
        </p:txBody>
      </p:sp>
      <p:sp>
        <p:nvSpPr>
          <p:cNvPr id="3" name="Content Placeholder 2">
            <a:extLst>
              <a:ext uri="{FF2B5EF4-FFF2-40B4-BE49-F238E27FC236}">
                <a16:creationId xmlns:a16="http://schemas.microsoft.com/office/drawing/2014/main" id="{4C8B68F1-2A0A-374B-B331-DB44D12DE52E}"/>
              </a:ext>
            </a:extLst>
          </p:cNvPr>
          <p:cNvSpPr>
            <a:spLocks noGrp="1"/>
          </p:cNvSpPr>
          <p:nvPr>
            <p:ph idx="1"/>
          </p:nvPr>
        </p:nvSpPr>
        <p:spPr/>
        <p:txBody>
          <a:bodyPr/>
          <a:lstStyle/>
          <a:p>
            <a:r>
              <a:rPr lang="en-US" dirty="0"/>
              <a:t>We are now one year into the project period, and 7 months into when 33% of patients across ALL sites are to being reached/followed by the RHO Program</a:t>
            </a:r>
          </a:p>
          <a:p>
            <a:r>
              <a:rPr lang="en-US" dirty="0"/>
              <a:t>Any site who is still inactive will start to receive weekly inquiries on their start-up status</a:t>
            </a:r>
          </a:p>
        </p:txBody>
      </p:sp>
    </p:spTree>
    <p:extLst>
      <p:ext uri="{BB962C8B-B14F-4D97-AF65-F5344CB8AC3E}">
        <p14:creationId xmlns:p14="http://schemas.microsoft.com/office/powerpoint/2010/main" val="3684297559"/>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3F2DAD"/>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MASS Stars" id="{219D4B20-28A3-B846-B947-0ADB79787B4B}" vid="{473A25FD-859A-8E4F-B556-2F95E0657F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3">
    <a:dk1>
      <a:sysClr val="windowText" lastClr="000000"/>
    </a:dk1>
    <a:lt1>
      <a:sysClr val="window" lastClr="FFFFFF"/>
    </a:lt1>
    <a:dk2>
      <a:srgbClr val="444D26"/>
    </a:dk2>
    <a:lt2>
      <a:srgbClr val="FEFAC9"/>
    </a:lt2>
    <a:accent1>
      <a:srgbClr val="50B493"/>
    </a:accent1>
    <a:accent2>
      <a:srgbClr val="F3A447"/>
    </a:accent2>
    <a:accent3>
      <a:srgbClr val="E7BC29"/>
    </a:accent3>
    <a:accent4>
      <a:srgbClr val="D092A7"/>
    </a:accent4>
    <a:accent5>
      <a:srgbClr val="7153A0"/>
    </a:accent5>
    <a:accent6>
      <a:srgbClr val="809EC2"/>
    </a:accent6>
    <a:hlink>
      <a:srgbClr val="8E58B6"/>
    </a:hlink>
    <a:folHlink>
      <a:srgbClr val="7F6F6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1">
    <a:dk1>
      <a:sysClr val="windowText" lastClr="000000"/>
    </a:dk1>
    <a:lt1>
      <a:sysClr val="window" lastClr="FFFFFF"/>
    </a:lt1>
    <a:dk2>
      <a:srgbClr val="3F2DAD"/>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9060</TotalTime>
  <Words>1614</Words>
  <Application>Microsoft Office PowerPoint</Application>
  <PresentationFormat>Widescreen</PresentationFormat>
  <Paragraphs>266</Paragraphs>
  <Slides>24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Apple Braille</vt:lpstr>
      <vt:lpstr>Arial</vt:lpstr>
      <vt:lpstr>Calibri</vt:lpstr>
      <vt:lpstr>Calibri Light</vt:lpstr>
      <vt:lpstr>Century Gothic</vt:lpstr>
      <vt:lpstr>1_Office Theme</vt:lpstr>
      <vt:lpstr>The Recorded Home Oximetry (RHO) Program  Monthly Investigator Meeting</vt:lpstr>
      <vt:lpstr>RHO Program Implementation Timeline</vt:lpstr>
      <vt:lpstr>PowerPoint Presentation</vt:lpstr>
      <vt:lpstr>RHO Implementation Trial Consort Diagram</vt:lpstr>
      <vt:lpstr>PowerPoint Presentation</vt:lpstr>
      <vt:lpstr>Projected vs. Actual Enrollment Into the RHO Program</vt:lpstr>
      <vt:lpstr>Barriers to Enrollment </vt:lpstr>
      <vt:lpstr>Barriers to Enrollment Continued</vt:lpstr>
      <vt:lpstr>Inactive Sites</vt:lpstr>
      <vt:lpstr>Upcoming Modifications to the REDCap</vt:lpstr>
      <vt:lpstr>REDCap User Access Groups</vt:lpstr>
      <vt:lpstr>Implementation Related Problems</vt:lpstr>
      <vt:lpstr>PowerPoint Presentation</vt:lpstr>
      <vt:lpstr>RAD 97 Configuration</vt:lpstr>
      <vt:lpstr>Homecare Company Readiness </vt:lpstr>
      <vt:lpstr>Oxygen Flow Rate Variations Between Sites</vt:lpstr>
      <vt:lpstr>Management of Infants Discharged on Less than 125cc/min</vt:lpstr>
      <vt:lpstr>Responses to Bi-Weekly emails</vt:lpstr>
      <vt:lpstr>Deviation Types </vt:lpstr>
      <vt:lpstr>PowerPoint Presentation</vt:lpstr>
      <vt:lpstr>Parent Advisory Board Meeting</vt:lpstr>
      <vt:lpstr>Invoicing/ Subcontracts </vt:lpstr>
      <vt:lpstr>RHO Program Website</vt:lpstr>
      <vt:lpstr>Closing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Recorded Home Oximetry (RHO) Program  Monthly Investigator Meeting</dc:title>
  <dc:creator>White, Heather</dc:creator>
  <cp:lastModifiedBy>Vasquez, Crystal</cp:lastModifiedBy>
  <cp:revision>325</cp:revision>
  <dcterms:created xsi:type="dcterms:W3CDTF">2021-03-31T16:28:55Z</dcterms:created>
  <dcterms:modified xsi:type="dcterms:W3CDTF">2022-03-11T21:27:19Z</dcterms:modified>
</cp:coreProperties>
</file>