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9" r:id="rId2"/>
    <p:sldId id="832" r:id="rId3"/>
    <p:sldId id="845" r:id="rId4"/>
    <p:sldId id="842" r:id="rId5"/>
    <p:sldId id="844" r:id="rId6"/>
    <p:sldId id="857" r:id="rId7"/>
    <p:sldId id="833" r:id="rId8"/>
    <p:sldId id="834" r:id="rId9"/>
    <p:sldId id="846" r:id="rId10"/>
    <p:sldId id="852" r:id="rId11"/>
    <p:sldId id="847" r:id="rId12"/>
    <p:sldId id="851" r:id="rId13"/>
    <p:sldId id="853" r:id="rId14"/>
    <p:sldId id="848" r:id="rId15"/>
    <p:sldId id="256" r:id="rId16"/>
    <p:sldId id="849" r:id="rId17"/>
    <p:sldId id="850" r:id="rId18"/>
    <p:sldId id="257" r:id="rId19"/>
    <p:sldId id="854" r:id="rId20"/>
    <p:sldId id="855" r:id="rId21"/>
    <p:sldId id="856" r:id="rId22"/>
    <p:sldId id="8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ocuments\UMass\RHO%20Home%20Care%20Compani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_q\t550mf6s11z4gv4pzjjrgt_40000gp\T\com.microsoft.Outlook\Outlook%20Temp\wean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_q\t550mf6s11z4gv4pzjjrgt_40000gp\T\com.microsoft.Outlook\Outlook%20Temp\wean0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Available Home Care Companies Providing RAD 97s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Sheet1!$A$28:$B$28</c:f>
              <c:strCache>
                <c:ptCount val="2"/>
                <c:pt idx="0">
                  <c:v>RAD 97 Available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Sheet1!$C$27:$O$27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Sheet1!$C$28:$O$28</c:f>
              <c:numCache>
                <c:formatCode>General</c:formatCode>
                <c:ptCount val="13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0-D545-8A12-62014B65A82A}"/>
            </c:ext>
          </c:extLst>
        </c:ser>
        <c:ser>
          <c:idx val="1"/>
          <c:order val="1"/>
          <c:tx>
            <c:strRef>
              <c:f>Sheet1!$A$29:$B$29</c:f>
              <c:strCache>
                <c:ptCount val="2"/>
                <c:pt idx="0">
                  <c:v>RAD 97 Unavailable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Sheet1!$C$27:$O$27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Sheet1!$C$29:$O$29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5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0-D545-8A12-62014B65A82A}"/>
            </c:ext>
          </c:extLst>
        </c:ser>
        <c:ser>
          <c:idx val="2"/>
          <c:order val="2"/>
          <c:tx>
            <c:strRef>
              <c:f>Sheet1!$A$30:$B$30</c:f>
              <c:strCache>
                <c:ptCount val="2"/>
                <c:pt idx="0">
                  <c:v>Unknown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Sheet1!$C$27:$O$27</c:f>
              <c:strCache>
                <c:ptCount val="13"/>
                <c:pt idx="0">
                  <c:v>Dartmouth-Hitchcock Medical Center</c:v>
                </c:pt>
                <c:pt idx="1">
                  <c:v>Vanderbilt University Medical Center</c:v>
                </c:pt>
                <c:pt idx="2">
                  <c:v>National Jewish Health for Kids, Denver</c:v>
                </c:pt>
                <c:pt idx="3">
                  <c:v>Children's Hospital of Philadelphia</c:v>
                </c:pt>
                <c:pt idx="4">
                  <c:v>Massachusetts General Hospital</c:v>
                </c:pt>
                <c:pt idx="5">
                  <c:v>Boston Children's Hospital</c:v>
                </c:pt>
                <c:pt idx="6">
                  <c:v>Arkansas Children's Hospital</c:v>
                </c:pt>
                <c:pt idx="7">
                  <c:v>Nationwide Children's Hospital</c:v>
                </c:pt>
                <c:pt idx="8">
                  <c:v>University of Maryland Baltimore</c:v>
                </c:pt>
                <c:pt idx="9">
                  <c:v>University of California, San Diego</c:v>
                </c:pt>
                <c:pt idx="10">
                  <c:v>Maria Fareri Children's Hospital</c:v>
                </c:pt>
                <c:pt idx="11">
                  <c:v>Cincinnati Children's Hospital</c:v>
                </c:pt>
                <c:pt idx="12">
                  <c:v>St. Vincent Neightborhood Hospital</c:v>
                </c:pt>
              </c:strCache>
            </c:strRef>
          </c:cat>
          <c:val>
            <c:numRef>
              <c:f>Sheet1!$C$30:$O$30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80-D545-8A12-62014B65A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3181135"/>
        <c:axId val="613123039"/>
      </c:barChart>
      <c:catAx>
        <c:axId val="61318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123039"/>
        <c:crosses val="autoZero"/>
        <c:auto val="1"/>
        <c:lblAlgn val="ctr"/>
        <c:lblOffset val="100"/>
        <c:noMultiLvlLbl val="0"/>
      </c:catAx>
      <c:valAx>
        <c:axId val="61312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Home Care Companies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18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58423556430449"/>
          <c:y val="0.23789496583197367"/>
          <c:w val="0.17016576443569553"/>
          <c:h val="0.55615010285876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Figure 2A: Trend of Oxygen Weaning by Starting Initial Flow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'Fig1_Trend by episode'!$B$1</c:f>
              <c:strCache>
                <c:ptCount val="1"/>
                <c:pt idx="0">
                  <c:v>Low start (Level=2)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'Fig1_Trend by episode'!$A$2:$A$51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'Fig1_Trend by episode'!$B$2:$B$51</c:f>
              <c:numCache>
                <c:formatCode>0.00</c:formatCode>
                <c:ptCount val="50"/>
                <c:pt idx="0">
                  <c:v>2</c:v>
                </c:pt>
                <c:pt idx="1">
                  <c:v>1.8666666999999999</c:v>
                </c:pt>
                <c:pt idx="2">
                  <c:v>1.8666666999999999</c:v>
                </c:pt>
                <c:pt idx="3">
                  <c:v>1.4</c:v>
                </c:pt>
                <c:pt idx="4">
                  <c:v>1.0666667000000001</c:v>
                </c:pt>
                <c:pt idx="5">
                  <c:v>0.93333330000000003</c:v>
                </c:pt>
                <c:pt idx="6">
                  <c:v>0.8</c:v>
                </c:pt>
                <c:pt idx="7">
                  <c:v>0.66666669999999995</c:v>
                </c:pt>
                <c:pt idx="8">
                  <c:v>0.53333330000000001</c:v>
                </c:pt>
                <c:pt idx="9">
                  <c:v>0.53333330000000001</c:v>
                </c:pt>
                <c:pt idx="10">
                  <c:v>0.53333330000000001</c:v>
                </c:pt>
                <c:pt idx="11">
                  <c:v>0.53333330000000001</c:v>
                </c:pt>
                <c:pt idx="12">
                  <c:v>0.53333330000000001</c:v>
                </c:pt>
                <c:pt idx="13">
                  <c:v>0.46666669999999999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0.53333330000000001</c:v>
                </c:pt>
                <c:pt idx="18">
                  <c:v>0.53333330000000001</c:v>
                </c:pt>
                <c:pt idx="19">
                  <c:v>0.53333330000000001</c:v>
                </c:pt>
                <c:pt idx="20">
                  <c:v>0.53333330000000001</c:v>
                </c:pt>
                <c:pt idx="21">
                  <c:v>0.53333330000000001</c:v>
                </c:pt>
                <c:pt idx="22">
                  <c:v>0.53333330000000001</c:v>
                </c:pt>
                <c:pt idx="23">
                  <c:v>0.3333333</c:v>
                </c:pt>
                <c:pt idx="24">
                  <c:v>0.26666669999999998</c:v>
                </c:pt>
                <c:pt idx="25">
                  <c:v>0.26666669999999998</c:v>
                </c:pt>
                <c:pt idx="26">
                  <c:v>0.2</c:v>
                </c:pt>
                <c:pt idx="27">
                  <c:v>0.2</c:v>
                </c:pt>
                <c:pt idx="28">
                  <c:v>0.13333329999999999</c:v>
                </c:pt>
                <c:pt idx="29">
                  <c:v>6.6666699999999995E-2</c:v>
                </c:pt>
                <c:pt idx="30">
                  <c:v>6.6666699999999995E-2</c:v>
                </c:pt>
                <c:pt idx="31">
                  <c:v>6.6666699999999995E-2</c:v>
                </c:pt>
                <c:pt idx="32">
                  <c:v>0</c:v>
                </c:pt>
                <c:pt idx="33">
                  <c:v>6.6666699999999995E-2</c:v>
                </c:pt>
                <c:pt idx="34">
                  <c:v>6.6666699999999995E-2</c:v>
                </c:pt>
                <c:pt idx="35">
                  <c:v>6.6666699999999995E-2</c:v>
                </c:pt>
                <c:pt idx="36">
                  <c:v>6.6666699999999995E-2</c:v>
                </c:pt>
                <c:pt idx="37">
                  <c:v>6.6666699999999995E-2</c:v>
                </c:pt>
                <c:pt idx="38">
                  <c:v>6.6666699999999995E-2</c:v>
                </c:pt>
                <c:pt idx="39">
                  <c:v>6.6666699999999995E-2</c:v>
                </c:pt>
                <c:pt idx="40" formatCode="General">
                  <c:v>6.6666699999999995E-2</c:v>
                </c:pt>
                <c:pt idx="41" formatCode="General">
                  <c:v>6.6666699999999995E-2</c:v>
                </c:pt>
                <c:pt idx="42" formatCode="General">
                  <c:v>6.6666699999999995E-2</c:v>
                </c:pt>
                <c:pt idx="43" formatCode="General">
                  <c:v>6.6666699999999995E-2</c:v>
                </c:pt>
                <c:pt idx="44" formatCode="General">
                  <c:v>6.6666699999999995E-2</c:v>
                </c:pt>
                <c:pt idx="45" formatCode="General">
                  <c:v>6.6666699999999995E-2</c:v>
                </c:pt>
                <c:pt idx="46" formatCode="General">
                  <c:v>6.6666699999999995E-2</c:v>
                </c:pt>
                <c:pt idx="47" formatCode="General">
                  <c:v>6.6666699999999995E-2</c:v>
                </c:pt>
                <c:pt idx="48" formatCode="General">
                  <c:v>6.6666699999999995E-2</c:v>
                </c:pt>
                <c:pt idx="49" formatCode="General">
                  <c:v>6.6666699999999995E-2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7A-FB46-9988-F731C24A7649}"/>
            </c:ext>
          </c:extLst>
        </c:ser>
        <c:ser>
          <c:idx val="1"/>
          <c:order val="1"/>
          <c:tx>
            <c:strRef>
              <c:f>'Fig1_Trend by episode'!$C$1</c:f>
              <c:strCache>
                <c:ptCount val="1"/>
                <c:pt idx="0">
                  <c:v>High start (Level=3 or 4)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'Fig1_Trend by episode'!$A$2:$A$51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'Fig1_Trend by episode'!$C$2:$C$51</c:f>
              <c:numCache>
                <c:formatCode>0.00</c:formatCode>
                <c:ptCount val="50"/>
                <c:pt idx="0">
                  <c:v>3.2857143</c:v>
                </c:pt>
                <c:pt idx="1">
                  <c:v>3.2857143</c:v>
                </c:pt>
                <c:pt idx="2">
                  <c:v>3</c:v>
                </c:pt>
                <c:pt idx="3">
                  <c:v>2.4285714</c:v>
                </c:pt>
                <c:pt idx="4">
                  <c:v>2</c:v>
                </c:pt>
                <c:pt idx="5">
                  <c:v>2.1428571000000001</c:v>
                </c:pt>
                <c:pt idx="6">
                  <c:v>2.1428571000000001</c:v>
                </c:pt>
                <c:pt idx="7">
                  <c:v>1.8571428999999999</c:v>
                </c:pt>
                <c:pt idx="8">
                  <c:v>1.8571428999999999</c:v>
                </c:pt>
                <c:pt idx="9">
                  <c:v>1.8571428999999999</c:v>
                </c:pt>
                <c:pt idx="10">
                  <c:v>1.5714286</c:v>
                </c:pt>
                <c:pt idx="11">
                  <c:v>1.5714286</c:v>
                </c:pt>
                <c:pt idx="12">
                  <c:v>1.5714286</c:v>
                </c:pt>
                <c:pt idx="13">
                  <c:v>1.4285714</c:v>
                </c:pt>
                <c:pt idx="14">
                  <c:v>1.5714286</c:v>
                </c:pt>
                <c:pt idx="15">
                  <c:v>1.4285714</c:v>
                </c:pt>
                <c:pt idx="16">
                  <c:v>1.2857143</c:v>
                </c:pt>
                <c:pt idx="17">
                  <c:v>1.1428571000000001</c:v>
                </c:pt>
                <c:pt idx="18">
                  <c:v>1.2857143</c:v>
                </c:pt>
                <c:pt idx="19">
                  <c:v>1.2857143</c:v>
                </c:pt>
                <c:pt idx="20">
                  <c:v>1</c:v>
                </c:pt>
                <c:pt idx="21">
                  <c:v>0.85714290000000004</c:v>
                </c:pt>
                <c:pt idx="22">
                  <c:v>0.71428570000000002</c:v>
                </c:pt>
                <c:pt idx="23">
                  <c:v>0.71428570000000002</c:v>
                </c:pt>
                <c:pt idx="24">
                  <c:v>0.57142859999999995</c:v>
                </c:pt>
                <c:pt idx="25">
                  <c:v>0.57142859999999995</c:v>
                </c:pt>
                <c:pt idx="26">
                  <c:v>0.42857139999999999</c:v>
                </c:pt>
                <c:pt idx="27">
                  <c:v>0.42857139999999999</c:v>
                </c:pt>
                <c:pt idx="28">
                  <c:v>0.57142859999999995</c:v>
                </c:pt>
                <c:pt idx="29">
                  <c:v>0.57142859999999995</c:v>
                </c:pt>
                <c:pt idx="30">
                  <c:v>0.71428570000000002</c:v>
                </c:pt>
                <c:pt idx="31">
                  <c:v>0.57142859999999995</c:v>
                </c:pt>
                <c:pt idx="32">
                  <c:v>0.57142859999999995</c:v>
                </c:pt>
                <c:pt idx="33">
                  <c:v>0.42857139999999999</c:v>
                </c:pt>
                <c:pt idx="34">
                  <c:v>0.14285709999999999</c:v>
                </c:pt>
                <c:pt idx="35">
                  <c:v>0.14285709999999999</c:v>
                </c:pt>
                <c:pt idx="36">
                  <c:v>0.14285709999999999</c:v>
                </c:pt>
                <c:pt idx="37">
                  <c:v>0.14285709999999999</c:v>
                </c:pt>
                <c:pt idx="38">
                  <c:v>0.14285709999999999</c:v>
                </c:pt>
                <c:pt idx="39">
                  <c:v>0.14285709999999999</c:v>
                </c:pt>
                <c:pt idx="40" formatCode="General">
                  <c:v>0</c:v>
                </c:pt>
                <c:pt idx="41" formatCode="General">
                  <c:v>0</c:v>
                </c:pt>
                <c:pt idx="42" formatCode="General">
                  <c:v>0</c:v>
                </c:pt>
                <c:pt idx="43" formatCode="General">
                  <c:v>0</c:v>
                </c:pt>
                <c:pt idx="44" formatCode="General">
                  <c:v>0</c:v>
                </c:pt>
                <c:pt idx="45" formatCode="General">
                  <c:v>0</c:v>
                </c:pt>
                <c:pt idx="46" formatCode="General">
                  <c:v>0</c:v>
                </c:pt>
                <c:pt idx="47" formatCode="General">
                  <c:v>0</c:v>
                </c:pt>
                <c:pt idx="48" formatCode="General">
                  <c:v>0</c:v>
                </c:pt>
                <c:pt idx="49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7A-FB46-9988-F731C24A7649}"/>
            </c:ext>
          </c:extLst>
        </c:ser>
        <c:ser>
          <c:idx val="2"/>
          <c:order val="2"/>
          <c:tx>
            <c:strRef>
              <c:f>'Fig1_Trend by episode'!$D$1</c:f>
              <c:strCache>
                <c:ptCount val="1"/>
                <c:pt idx="0">
                  <c:v>Trend for low start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'Fig1_Trend by episode'!$A$2:$A$51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'Fig1_Trend by episode'!$D$2:$D$51</c:f>
              <c:numCache>
                <c:formatCode>0.00</c:formatCode>
                <c:ptCount val="50"/>
                <c:pt idx="0">
                  <c:v>1.833</c:v>
                </c:pt>
                <c:pt idx="1">
                  <c:v>1.5122114848368573</c:v>
                </c:pt>
                <c:pt idx="2">
                  <c:v>1.3245622328043987</c:v>
                </c:pt>
                <c:pt idx="3">
                  <c:v>1.1914229696737146</c:v>
                </c:pt>
                <c:pt idx="4">
                  <c:v>1.0881521341254983</c:v>
                </c:pt>
                <c:pt idx="5">
                  <c:v>1.003773717641256</c:v>
                </c:pt>
                <c:pt idx="6">
                  <c:v>0.93243278301720101</c:v>
                </c:pt>
                <c:pt idx="7">
                  <c:v>0.87063445451057198</c:v>
                </c:pt>
                <c:pt idx="8">
                  <c:v>0.81612446560879759</c:v>
                </c:pt>
                <c:pt idx="9">
                  <c:v>0.76736361896235561</c:v>
                </c:pt>
                <c:pt idx="10">
                  <c:v>0.7232540677489141</c:v>
                </c:pt>
                <c:pt idx="11">
                  <c:v>0.68298520247811334</c:v>
                </c:pt>
                <c:pt idx="12">
                  <c:v>0.64594143736680087</c:v>
                </c:pt>
                <c:pt idx="13">
                  <c:v>0.61164426785405834</c:v>
                </c:pt>
                <c:pt idx="14">
                  <c:v>0.5797143669298972</c:v>
                </c:pt>
                <c:pt idx="15">
                  <c:v>0.54984593934742931</c:v>
                </c:pt>
                <c:pt idx="16">
                  <c:v>0.52178886437078309</c:v>
                </c:pt>
                <c:pt idx="17">
                  <c:v>0.49533595044565515</c:v>
                </c:pt>
                <c:pt idx="18">
                  <c:v>0.47031364044177137</c:v>
                </c:pt>
                <c:pt idx="19">
                  <c:v>0.44657510379921295</c:v>
                </c:pt>
                <c:pt idx="20">
                  <c:v>0.42399501582159993</c:v>
                </c:pt>
                <c:pt idx="21">
                  <c:v>0.40246555258577121</c:v>
                </c:pt>
                <c:pt idx="22">
                  <c:v>0.38189327686798946</c:v>
                </c:pt>
                <c:pt idx="23">
                  <c:v>0.36219668731497068</c:v>
                </c:pt>
                <c:pt idx="24">
                  <c:v>0.3433042682509968</c:v>
                </c:pt>
                <c:pt idx="25">
                  <c:v>0.32515292220365799</c:v>
                </c:pt>
                <c:pt idx="26">
                  <c:v>0.30768669841319651</c:v>
                </c:pt>
                <c:pt idx="27">
                  <c:v>0.29085575269091568</c:v>
                </c:pt>
                <c:pt idx="28">
                  <c:v>0.2746154898822597</c:v>
                </c:pt>
                <c:pt idx="29">
                  <c:v>0.25892585176675453</c:v>
                </c:pt>
                <c:pt idx="30">
                  <c:v>0.24375072176427426</c:v>
                </c:pt>
                <c:pt idx="31">
                  <c:v>0.22905742418428665</c:v>
                </c:pt>
                <c:pt idx="32">
                  <c:v>0.21481630055331302</c:v>
                </c:pt>
                <c:pt idx="33">
                  <c:v>0.20100034920764043</c:v>
                </c:pt>
                <c:pt idx="34">
                  <c:v>0.18758491714269954</c:v>
                </c:pt>
                <c:pt idx="35">
                  <c:v>0.17454743528251226</c:v>
                </c:pt>
                <c:pt idx="36">
                  <c:v>0.16186719002825289</c:v>
                </c:pt>
                <c:pt idx="37">
                  <c:v>0.14952512527862871</c:v>
                </c:pt>
                <c:pt idx="38">
                  <c:v>0.1375036701711998</c:v>
                </c:pt>
                <c:pt idx="39">
                  <c:v>0.12578658863607028</c:v>
                </c:pt>
                <c:pt idx="40">
                  <c:v>0.1143588475292463</c:v>
                </c:pt>
                <c:pt idx="41">
                  <c:v>0.10320650065845705</c:v>
                </c:pt>
                <c:pt idx="42">
                  <c:v>9.2316586457019234E-2</c:v>
                </c:pt>
                <c:pt idx="43">
                  <c:v>8.1677037422628773E-2</c:v>
                </c:pt>
                <c:pt idx="44">
                  <c:v>7.127659973429612E-2</c:v>
                </c:pt>
                <c:pt idx="45">
                  <c:v>6.1104761704846799E-2</c:v>
                </c:pt>
                <c:pt idx="46">
                  <c:v>5.1151689928584876E-2</c:v>
                </c:pt>
                <c:pt idx="47">
                  <c:v>4.1408172151828015E-2</c:v>
                </c:pt>
                <c:pt idx="48">
                  <c:v>3.1865566034402049E-2</c:v>
                </c:pt>
                <c:pt idx="49">
                  <c:v>2.251575308785414E-2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97A-FB46-9988-F731C24A7649}"/>
            </c:ext>
          </c:extLst>
        </c:ser>
        <c:ser>
          <c:idx val="3"/>
          <c:order val="3"/>
          <c:tx>
            <c:strRef>
              <c:f>'Fig1_Trend by episode'!$E$1</c:f>
              <c:strCache>
                <c:ptCount val="1"/>
                <c:pt idx="0">
                  <c:v>Trend for high start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'Fig1_Trend by episode'!$A$2:$A$51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'Fig1_Trend by episode'!$E$2:$E$51</c:f>
              <c:numCache>
                <c:formatCode>0.00</c:formatCode>
                <c:ptCount val="50"/>
                <c:pt idx="0">
                  <c:v>3.8273999999999999</c:v>
                </c:pt>
                <c:pt idx="1">
                  <c:v>3.1631570568694043</c:v>
                </c:pt>
                <c:pt idx="2">
                  <c:v>2.7745998437693506</c:v>
                </c:pt>
                <c:pt idx="3">
                  <c:v>2.4989141137388087</c:v>
                </c:pt>
                <c:pt idx="4">
                  <c:v>2.2850756485144017</c:v>
                </c:pt>
                <c:pt idx="5">
                  <c:v>2.110356900638755</c:v>
                </c:pt>
                <c:pt idx="6">
                  <c:v>1.9626343041602934</c:v>
                </c:pt>
                <c:pt idx="7">
                  <c:v>1.8346711706082133</c:v>
                </c:pt>
                <c:pt idx="8">
                  <c:v>1.7217996875387009</c:v>
                </c:pt>
                <c:pt idx="9">
                  <c:v>1.6208327053838056</c:v>
                </c:pt>
                <c:pt idx="10">
                  <c:v>1.5294969600773214</c:v>
                </c:pt>
                <c:pt idx="11">
                  <c:v>1.4461139575081594</c:v>
                </c:pt>
                <c:pt idx="12">
                  <c:v>1.3694090307446094</c:v>
                </c:pt>
                <c:pt idx="13">
                  <c:v>1.2983913610296978</c:v>
                </c:pt>
                <c:pt idx="14">
                  <c:v>1.2322754922837518</c:v>
                </c:pt>
                <c:pt idx="15">
                  <c:v>1.1704282274776177</c:v>
                </c:pt>
                <c:pt idx="16">
                  <c:v>1.1123316523909279</c:v>
                </c:pt>
                <c:pt idx="17">
                  <c:v>1.0575567444081055</c:v>
                </c:pt>
                <c:pt idx="18">
                  <c:v>1.0057441262648001</c:v>
                </c:pt>
                <c:pt idx="19">
                  <c:v>0.95658976225321024</c:v>
                </c:pt>
                <c:pt idx="20">
                  <c:v>0.9098341479296439</c:v>
                </c:pt>
                <c:pt idx="21">
                  <c:v>0.86525401694672532</c:v>
                </c:pt>
                <c:pt idx="22">
                  <c:v>0.82265589287509577</c:v>
                </c:pt>
                <c:pt idx="23">
                  <c:v>0.78187101437756379</c:v>
                </c:pt>
                <c:pt idx="24">
                  <c:v>0.74275129702880371</c:v>
                </c:pt>
                <c:pt idx="25">
                  <c:v>0.70516608761401378</c:v>
                </c:pt>
                <c:pt idx="26">
                  <c:v>0.66899953130805168</c:v>
                </c:pt>
                <c:pt idx="27">
                  <c:v>0.63414841789910215</c:v>
                </c:pt>
                <c:pt idx="28">
                  <c:v>0.60052040612396174</c:v>
                </c:pt>
                <c:pt idx="29">
                  <c:v>0.56803254915315615</c:v>
                </c:pt>
                <c:pt idx="30">
                  <c:v>0.53661006194188432</c:v>
                </c:pt>
                <c:pt idx="31">
                  <c:v>0.50618528434702204</c:v>
                </c:pt>
                <c:pt idx="32">
                  <c:v>0.47669680384667212</c:v>
                </c:pt>
                <c:pt idx="33">
                  <c:v>0.44808870926033229</c:v>
                </c:pt>
                <c:pt idx="34">
                  <c:v>0.42030995267469518</c:v>
                </c:pt>
                <c:pt idx="35">
                  <c:v>0.39331380127750992</c:v>
                </c:pt>
                <c:pt idx="36">
                  <c:v>0.3670573643130397</c:v>
                </c:pt>
                <c:pt idx="37">
                  <c:v>0.34150118313420452</c:v>
                </c:pt>
                <c:pt idx="38">
                  <c:v>0.31660887451395991</c:v>
                </c:pt>
                <c:pt idx="39">
                  <c:v>0.29234681912261462</c:v>
                </c:pt>
                <c:pt idx="40">
                  <c:v>0.26868388847726177</c:v>
                </c:pt>
                <c:pt idx="41">
                  <c:v>0.24559120479904784</c:v>
                </c:pt>
                <c:pt idx="42">
                  <c:v>0.22304192913085874</c:v>
                </c:pt>
                <c:pt idx="43">
                  <c:v>0.20101107381613037</c:v>
                </c:pt>
                <c:pt idx="44">
                  <c:v>0.17947533605310251</c:v>
                </c:pt>
                <c:pt idx="45">
                  <c:v>0.15841294974450015</c:v>
                </c:pt>
                <c:pt idx="46">
                  <c:v>0.13780355328125116</c:v>
                </c:pt>
                <c:pt idx="47">
                  <c:v>0.11762807124696817</c:v>
                </c:pt>
                <c:pt idx="48">
                  <c:v>9.7868608320586636E-2</c:v>
                </c:pt>
                <c:pt idx="49">
                  <c:v>7.8508353898208094E-2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97A-FB46-9988-F731C24A7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1209008"/>
        <c:axId val="1439342128"/>
      </c:scatterChart>
      <c:valAx>
        <c:axId val="1441209008"/>
        <c:scaling>
          <c:orientation val="minMax"/>
          <c:max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Recording Data </a:t>
                </a:r>
                <a:r>
                  <a:rPr lang="en-US" dirty="0" err="1"/>
                  <a:t>Epoch</a:t>
                </a:r>
                <a:r>
                  <a:rPr lang="en-US" baseline="30000" dirty="0" err="1"/>
                  <a:t>a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342128"/>
        <c:crosses val="autoZero"/>
        <c:crossBetween val="midCat"/>
      </c:valAx>
      <c:valAx>
        <c:axId val="143934212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O2 Support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209008"/>
        <c:crosses val="autoZero"/>
        <c:crossBetween val="midCat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Figure 2B: Rate of Decline in Oxygen Flow Rate by Starting Initial Flow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12272860251184"/>
          <c:y val="0.21710031759172005"/>
          <c:w val="0.76665507436570424"/>
          <c:h val="0.560553999171156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'Fig2_rate of declining'!$K$1</c:f>
              <c:strCache>
                <c:ptCount val="1"/>
                <c:pt idx="0">
                  <c:v>Low start (Starting O2 support level=2)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'Fig2_rate of declining'!$J$2:$J$51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'Fig2_rate of declining'!$K$2:$K$51</c:f>
              <c:numCache>
                <c:formatCode>0.00</c:formatCode>
                <c:ptCount val="50"/>
                <c:pt idx="0">
                  <c:v>0.46279999999999999</c:v>
                </c:pt>
                <c:pt idx="1">
                  <c:v>0.23139999999999999</c:v>
                </c:pt>
                <c:pt idx="2">
                  <c:v>0.15426666666666666</c:v>
                </c:pt>
                <c:pt idx="3">
                  <c:v>0.1157</c:v>
                </c:pt>
                <c:pt idx="4">
                  <c:v>9.2560000000000003E-2</c:v>
                </c:pt>
                <c:pt idx="5">
                  <c:v>7.7133333333333332E-2</c:v>
                </c:pt>
                <c:pt idx="6">
                  <c:v>6.6114285714285709E-2</c:v>
                </c:pt>
                <c:pt idx="7">
                  <c:v>5.7849999999999999E-2</c:v>
                </c:pt>
                <c:pt idx="8">
                  <c:v>5.1422222222222223E-2</c:v>
                </c:pt>
                <c:pt idx="9">
                  <c:v>4.6280000000000002E-2</c:v>
                </c:pt>
                <c:pt idx="10">
                  <c:v>4.2072727272727269E-2</c:v>
                </c:pt>
                <c:pt idx="11">
                  <c:v>3.8566666666666666E-2</c:v>
                </c:pt>
                <c:pt idx="12">
                  <c:v>3.56E-2</c:v>
                </c:pt>
                <c:pt idx="13">
                  <c:v>3.3057142857142854E-2</c:v>
                </c:pt>
                <c:pt idx="14">
                  <c:v>3.0853333333333333E-2</c:v>
                </c:pt>
                <c:pt idx="15">
                  <c:v>2.8924999999999999E-2</c:v>
                </c:pt>
                <c:pt idx="16">
                  <c:v>2.7223529411764705E-2</c:v>
                </c:pt>
                <c:pt idx="17">
                  <c:v>2.5711111111111112E-2</c:v>
                </c:pt>
                <c:pt idx="18">
                  <c:v>2.4357894736842106E-2</c:v>
                </c:pt>
                <c:pt idx="19">
                  <c:v>2.3140000000000001E-2</c:v>
                </c:pt>
                <c:pt idx="20">
                  <c:v>2.2038095238095239E-2</c:v>
                </c:pt>
                <c:pt idx="21">
                  <c:v>2.1036363636363634E-2</c:v>
                </c:pt>
                <c:pt idx="22">
                  <c:v>2.0121739130434781E-2</c:v>
                </c:pt>
                <c:pt idx="23">
                  <c:v>1.9283333333333333E-2</c:v>
                </c:pt>
                <c:pt idx="24">
                  <c:v>1.8512000000000001E-2</c:v>
                </c:pt>
                <c:pt idx="25">
                  <c:v>1.78E-2</c:v>
                </c:pt>
                <c:pt idx="26">
                  <c:v>1.7140740740740741E-2</c:v>
                </c:pt>
                <c:pt idx="27">
                  <c:v>1.6528571428571427E-2</c:v>
                </c:pt>
                <c:pt idx="28">
                  <c:v>1.5958620689655173E-2</c:v>
                </c:pt>
                <c:pt idx="29">
                  <c:v>1.5426666666666667E-2</c:v>
                </c:pt>
                <c:pt idx="30">
                  <c:v>1.4929032258064516E-2</c:v>
                </c:pt>
                <c:pt idx="31">
                  <c:v>1.44625E-2</c:v>
                </c:pt>
                <c:pt idx="32">
                  <c:v>1.4024242424242423E-2</c:v>
                </c:pt>
                <c:pt idx="33">
                  <c:v>1.3611764705882353E-2</c:v>
                </c:pt>
                <c:pt idx="34">
                  <c:v>1.3222857142857142E-2</c:v>
                </c:pt>
                <c:pt idx="35">
                  <c:v>1.2855555555555556E-2</c:v>
                </c:pt>
                <c:pt idx="36">
                  <c:v>1.2508108108108108E-2</c:v>
                </c:pt>
                <c:pt idx="37">
                  <c:v>1.2178947368421053E-2</c:v>
                </c:pt>
                <c:pt idx="38">
                  <c:v>1.1866666666666666E-2</c:v>
                </c:pt>
                <c:pt idx="39">
                  <c:v>1.157E-2</c:v>
                </c:pt>
                <c:pt idx="40">
                  <c:v>1.128780487804878E-2</c:v>
                </c:pt>
                <c:pt idx="41">
                  <c:v>1.1019047619047619E-2</c:v>
                </c:pt>
                <c:pt idx="42">
                  <c:v>1.0762790697674418E-2</c:v>
                </c:pt>
                <c:pt idx="43">
                  <c:v>1.0518181818181817E-2</c:v>
                </c:pt>
                <c:pt idx="44">
                  <c:v>1.0284444444444445E-2</c:v>
                </c:pt>
                <c:pt idx="45">
                  <c:v>1.006086956521739E-2</c:v>
                </c:pt>
                <c:pt idx="46">
                  <c:v>9.8468085106382976E-3</c:v>
                </c:pt>
                <c:pt idx="47">
                  <c:v>9.6416666666666664E-3</c:v>
                </c:pt>
                <c:pt idx="48">
                  <c:v>9.4448979591836724E-3</c:v>
                </c:pt>
                <c:pt idx="49">
                  <c:v>9.2560000000000003E-3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28D-2A4B-AC60-84D2820020BD}"/>
            </c:ext>
          </c:extLst>
        </c:ser>
        <c:ser>
          <c:idx val="1"/>
          <c:order val="1"/>
          <c:tx>
            <c:strRef>
              <c:f>'Fig2_rate of declining'!$L$1</c:f>
              <c:strCache>
                <c:ptCount val="1"/>
                <c:pt idx="0">
                  <c:v>High start (3 or 4)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'Fig2_rate of declining'!$J$2:$J$51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'Fig2_rate of declining'!$L$2:$L$51</c:f>
              <c:numCache>
                <c:formatCode>0.00</c:formatCode>
                <c:ptCount val="50"/>
                <c:pt idx="0">
                  <c:v>0.96830000000000005</c:v>
                </c:pt>
                <c:pt idx="1">
                  <c:v>0.48415000000000002</c:v>
                </c:pt>
                <c:pt idx="2">
                  <c:v>0.3227666666666667</c:v>
                </c:pt>
                <c:pt idx="3">
                  <c:v>0.24207500000000001</c:v>
                </c:pt>
                <c:pt idx="4">
                  <c:v>0.19366</c:v>
                </c:pt>
                <c:pt idx="5">
                  <c:v>0.16138333333333335</c:v>
                </c:pt>
                <c:pt idx="6">
                  <c:v>0.13832857142857144</c:v>
                </c:pt>
                <c:pt idx="7">
                  <c:v>0.12103750000000001</c:v>
                </c:pt>
                <c:pt idx="8">
                  <c:v>0.1075888888888889</c:v>
                </c:pt>
                <c:pt idx="9">
                  <c:v>9.6829999999999999E-2</c:v>
                </c:pt>
                <c:pt idx="10">
                  <c:v>8.8027272727272732E-2</c:v>
                </c:pt>
                <c:pt idx="11">
                  <c:v>8.0691666666666675E-2</c:v>
                </c:pt>
                <c:pt idx="12">
                  <c:v>7.4484615384615385E-2</c:v>
                </c:pt>
                <c:pt idx="13">
                  <c:v>6.916428571428572E-2</c:v>
                </c:pt>
                <c:pt idx="14">
                  <c:v>6.4553333333333338E-2</c:v>
                </c:pt>
                <c:pt idx="15">
                  <c:v>6.0518750000000003E-2</c:v>
                </c:pt>
                <c:pt idx="16">
                  <c:v>5.695882352941177E-2</c:v>
                </c:pt>
                <c:pt idx="17">
                  <c:v>5.379444444444445E-2</c:v>
                </c:pt>
                <c:pt idx="18">
                  <c:v>5.0963157894736842E-2</c:v>
                </c:pt>
                <c:pt idx="19">
                  <c:v>4.8415E-2</c:v>
                </c:pt>
                <c:pt idx="20">
                  <c:v>4.6109523809523809E-2</c:v>
                </c:pt>
                <c:pt idx="21">
                  <c:v>4.4013636363636366E-2</c:v>
                </c:pt>
                <c:pt idx="22">
                  <c:v>4.2100000000000005E-2</c:v>
                </c:pt>
                <c:pt idx="23">
                  <c:v>4.0345833333333338E-2</c:v>
                </c:pt>
                <c:pt idx="24">
                  <c:v>3.8732000000000003E-2</c:v>
                </c:pt>
                <c:pt idx="25">
                  <c:v>3.7242307692307693E-2</c:v>
                </c:pt>
                <c:pt idx="26">
                  <c:v>3.5862962962962965E-2</c:v>
                </c:pt>
                <c:pt idx="27">
                  <c:v>3.458214285714286E-2</c:v>
                </c:pt>
                <c:pt idx="28">
                  <c:v>3.3389655172413796E-2</c:v>
                </c:pt>
                <c:pt idx="29">
                  <c:v>3.2276666666666669E-2</c:v>
                </c:pt>
                <c:pt idx="30">
                  <c:v>3.1235483870967744E-2</c:v>
                </c:pt>
                <c:pt idx="31">
                  <c:v>3.0259375000000002E-2</c:v>
                </c:pt>
                <c:pt idx="32">
                  <c:v>2.9342424242424243E-2</c:v>
                </c:pt>
                <c:pt idx="33">
                  <c:v>2.8479411764705885E-2</c:v>
                </c:pt>
                <c:pt idx="34">
                  <c:v>2.7665714285714287E-2</c:v>
                </c:pt>
                <c:pt idx="35">
                  <c:v>2.6897222222222225E-2</c:v>
                </c:pt>
                <c:pt idx="36">
                  <c:v>2.617027027027027E-2</c:v>
                </c:pt>
                <c:pt idx="37">
                  <c:v>2.5481578947368421E-2</c:v>
                </c:pt>
                <c:pt idx="38">
                  <c:v>2.482820512820513E-2</c:v>
                </c:pt>
                <c:pt idx="39">
                  <c:v>2.42075E-2</c:v>
                </c:pt>
                <c:pt idx="40">
                  <c:v>2.3617073170731709E-2</c:v>
                </c:pt>
                <c:pt idx="41">
                  <c:v>2.3054761904761904E-2</c:v>
                </c:pt>
                <c:pt idx="42">
                  <c:v>2.2518604651162791E-2</c:v>
                </c:pt>
                <c:pt idx="43">
                  <c:v>2.2006818181818183E-2</c:v>
                </c:pt>
                <c:pt idx="44">
                  <c:v>2.1517777777777778E-2</c:v>
                </c:pt>
                <c:pt idx="45">
                  <c:v>2.1050000000000003E-2</c:v>
                </c:pt>
                <c:pt idx="46">
                  <c:v>2.0602127659574469E-2</c:v>
                </c:pt>
                <c:pt idx="47">
                  <c:v>2.0172916666666669E-2</c:v>
                </c:pt>
                <c:pt idx="48">
                  <c:v>1.976122448979592E-2</c:v>
                </c:pt>
                <c:pt idx="49">
                  <c:v>1.9366000000000001E-2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28D-2A4B-AC60-84D282002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7412736"/>
        <c:axId val="1439342544"/>
      </c:scatterChart>
      <c:valAx>
        <c:axId val="1837412736"/>
        <c:scaling>
          <c:orientation val="minMax"/>
          <c:max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Recording Data </a:t>
                </a:r>
                <a:r>
                  <a:rPr lang="en-US" dirty="0" err="1"/>
                  <a:t>Epoch</a:t>
                </a:r>
                <a:r>
                  <a:rPr lang="en-US" baseline="30000" dirty="0" err="1"/>
                  <a:t>a</a:t>
                </a:r>
                <a:endParaRPr lang="en-US" baseline="30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342544"/>
        <c:crosses val="autoZero"/>
        <c:crossBetween val="midCat"/>
      </c:valAx>
      <c:valAx>
        <c:axId val="143934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of declining (support level per episode)</a:t>
                </a:r>
              </a:p>
            </c:rich>
          </c:tx>
          <c:layout>
            <c:manualLayout>
              <c:xMode val="edge"/>
              <c:yMode val="edge"/>
              <c:x val="6.9938303981568348E-2"/>
              <c:y val="0.141883441243569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412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/>
      <dgm:spPr/>
      <dgm:t>
        <a:bodyPr/>
        <a:lstStyle/>
        <a:p>
          <a:pPr>
            <a:defRPr b="1"/>
          </a:pPr>
          <a:r>
            <a:rPr lang="en-US" dirty="0"/>
            <a:t>February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/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/>
        </a:p>
      </dgm:t>
    </dgm:pt>
    <dgm:pt modelId="{C920E2F2-9D15-419D-A16B-B81FB13A2A72}">
      <dgm:prSet/>
      <dgm:spPr/>
      <dgm:t>
        <a:bodyPr/>
        <a:lstStyle/>
        <a:p>
          <a:r>
            <a:rPr lang="en-US" dirty="0"/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/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/>
        </a:p>
      </dgm:t>
    </dgm:pt>
    <dgm:pt modelId="{30F50C3E-E689-4749-B2DE-A380B36249A8}">
      <dgm:prSet/>
      <dgm:spPr/>
      <dgm:t>
        <a:bodyPr/>
        <a:lstStyle/>
        <a:p>
          <a:pPr>
            <a:defRPr b="1"/>
          </a:pPr>
          <a:r>
            <a:rPr lang="en-US" dirty="0"/>
            <a:t>March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/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/>
        </a:p>
      </dgm:t>
    </dgm:pt>
    <dgm:pt modelId="{DFA8BDC1-000A-475E-A75A-BD2BB9C56ACF}">
      <dgm:prSet/>
      <dgm:spPr/>
      <dgm:t>
        <a:bodyPr/>
        <a:lstStyle/>
        <a:p>
          <a:r>
            <a:rPr lang="en-US" dirty="0"/>
            <a:t>Initiate site training</a:t>
          </a:r>
        </a:p>
        <a:p>
          <a:r>
            <a:rPr lang="en-US" dirty="0"/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/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/>
        </a:p>
      </dgm:t>
    </dgm:pt>
    <dgm:pt modelId="{6E58BA53-F355-4967-9B63-A00F41C48057}">
      <dgm:prSet/>
      <dgm:spPr/>
      <dgm:t>
        <a:bodyPr/>
        <a:lstStyle/>
        <a:p>
          <a:pPr>
            <a:defRPr b="1"/>
          </a:pPr>
          <a:r>
            <a:rPr lang="en-US" dirty="0"/>
            <a:t>May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/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/>
        </a:p>
      </dgm:t>
    </dgm:pt>
    <dgm:pt modelId="{72A1968C-76A3-4D00-9A42-590C912CFB47}">
      <dgm:prSet/>
      <dgm:spPr/>
      <dgm:t>
        <a:bodyPr/>
        <a:lstStyle/>
        <a:p>
          <a:pPr>
            <a:defRPr b="1"/>
          </a:pPr>
          <a:r>
            <a:rPr lang="en-US" dirty="0"/>
            <a:t>June-August 2021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/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/>
        </a:p>
      </dgm:t>
    </dgm:pt>
    <dgm:pt modelId="{6E3D9C8D-B89D-40B2-9D51-EE76FF68D5EF}">
      <dgm:prSet/>
      <dgm:spPr/>
      <dgm:t>
        <a:bodyPr/>
        <a:lstStyle/>
        <a:p>
          <a:pPr>
            <a:defRPr b="1"/>
          </a:pPr>
          <a:r>
            <a:rPr lang="en-US" dirty="0"/>
            <a:t>February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/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/>
        </a:p>
      </dgm:t>
    </dgm:pt>
    <dgm:pt modelId="{004FD863-8742-4B7A-890B-410BB99E8CE2}">
      <dgm:prSet/>
      <dgm:spPr/>
      <dgm:t>
        <a:bodyPr/>
        <a:lstStyle/>
        <a:p>
          <a:pPr>
            <a:defRPr b="1"/>
          </a:pPr>
          <a:r>
            <a:rPr lang="en-US" dirty="0"/>
            <a:t>August 2022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/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/>
        </a:p>
      </dgm:t>
    </dgm:pt>
    <dgm:pt modelId="{246EDE87-043A-4612-A7BF-7468786F88CF}">
      <dgm:prSet/>
      <dgm:spPr/>
      <dgm:t>
        <a:bodyPr/>
        <a:lstStyle/>
        <a:p>
          <a:r>
            <a:rPr lang="en-US" dirty="0"/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/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/>
        </a:p>
      </dgm:t>
    </dgm:pt>
    <dgm:pt modelId="{8995A71E-D61A-4E56-9F91-86016F03DC78}">
      <dgm:prSet/>
      <dgm:spPr/>
      <dgm:t>
        <a:bodyPr/>
        <a:lstStyle/>
        <a:p>
          <a:r>
            <a:rPr lang="en-US" dirty="0"/>
            <a:t>Reach</a:t>
          </a:r>
          <a:r>
            <a:rPr lang="en-US" baseline="0" dirty="0"/>
            <a:t> 33% of eligible families</a:t>
          </a:r>
          <a:endParaRPr lang="en-US" dirty="0"/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/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/>
        </a:p>
      </dgm:t>
    </dgm:pt>
    <dgm:pt modelId="{874EE52E-2A22-4545-94B0-B9726F8F119D}">
      <dgm:prSet/>
      <dgm:spPr/>
      <dgm:t>
        <a:bodyPr/>
        <a:lstStyle/>
        <a:p>
          <a:r>
            <a:rPr lang="en-US" dirty="0"/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/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/>
        </a:p>
      </dgm:t>
    </dgm:pt>
    <dgm:pt modelId="{8B88D7A2-C2DF-4500-9143-4D039D03ACD8}">
      <dgm:prSet/>
      <dgm:spPr/>
      <dgm:t>
        <a:bodyPr/>
        <a:lstStyle/>
        <a:p>
          <a:pPr>
            <a:defRPr b="1"/>
          </a:pPr>
          <a:r>
            <a:rPr lang="en-US" dirty="0"/>
            <a:t>February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/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/>
        </a:p>
      </dgm:t>
    </dgm:pt>
    <dgm:pt modelId="{8CF83719-CF7F-487D-BA2B-0B18F4CA5EEA}">
      <dgm:prSet/>
      <dgm:spPr/>
      <dgm:t>
        <a:bodyPr/>
        <a:lstStyle/>
        <a:p>
          <a:r>
            <a:rPr lang="en-US" dirty="0"/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/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/>
        </a:p>
      </dgm:t>
    </dgm:pt>
    <dgm:pt modelId="{F5013EDC-A2F9-4FE9-B1F1-1403E2C6577A}">
      <dgm:prSet/>
      <dgm:spPr/>
      <dgm:t>
        <a:bodyPr/>
        <a:lstStyle/>
        <a:p>
          <a:r>
            <a:rPr lang="en-US" dirty="0"/>
            <a:t>Initiate 18-month implementation</a:t>
          </a:r>
        </a:p>
        <a:p>
          <a:r>
            <a:rPr lang="en-US" dirty="0"/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/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/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/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/>
      <dgm:spPr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/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/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 custT="1"/>
      <dgm:spPr/>
      <dgm:t>
        <a:bodyPr/>
        <a:lstStyle/>
        <a:p>
          <a:pPr>
            <a:defRPr b="1"/>
          </a:pPr>
          <a:r>
            <a:rPr lang="en-US" sz="1600" dirty="0"/>
            <a:t>March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 sz="1600"/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 sz="1600"/>
        </a:p>
      </dgm:t>
    </dgm:pt>
    <dgm:pt modelId="{C920E2F2-9D15-419D-A16B-B81FB13A2A72}">
      <dgm:prSet custT="1"/>
      <dgm:spPr/>
      <dgm:t>
        <a:bodyPr/>
        <a:lstStyle/>
        <a:p>
          <a:r>
            <a:rPr lang="en-US" sz="1600" dirty="0"/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 sz="1600"/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 sz="1600"/>
        </a:p>
      </dgm:t>
    </dgm:pt>
    <dgm:pt modelId="{30F50C3E-E689-4749-B2DE-A380B36249A8}">
      <dgm:prSet custT="1"/>
      <dgm:spPr/>
      <dgm:t>
        <a:bodyPr/>
        <a:lstStyle/>
        <a:p>
          <a:pPr>
            <a:defRPr b="1"/>
          </a:pPr>
          <a:r>
            <a:rPr lang="en-US" sz="1600" dirty="0"/>
            <a:t>May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 sz="1600"/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 sz="1600"/>
        </a:p>
      </dgm:t>
    </dgm:pt>
    <dgm:pt modelId="{DFA8BDC1-000A-475E-A75A-BD2BB9C56ACF}">
      <dgm:prSet custT="1"/>
      <dgm:spPr/>
      <dgm:t>
        <a:bodyPr/>
        <a:lstStyle/>
        <a:p>
          <a:r>
            <a:rPr lang="en-US" sz="1600" dirty="0"/>
            <a:t>Initiate site training</a:t>
          </a:r>
        </a:p>
        <a:p>
          <a:r>
            <a:rPr lang="en-US" sz="1600" dirty="0"/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 sz="1600"/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 sz="1600"/>
        </a:p>
      </dgm:t>
    </dgm:pt>
    <dgm:pt modelId="{6E58BA53-F355-4967-9B63-A00F41C48057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 sz="1600"/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 sz="1600"/>
        </a:p>
      </dgm:t>
    </dgm:pt>
    <dgm:pt modelId="{72A1968C-76A3-4D00-9A42-590C912CFB47}">
      <dgm:prSet custT="1"/>
      <dgm:spPr/>
      <dgm:t>
        <a:bodyPr/>
        <a:lstStyle/>
        <a:p>
          <a:pPr>
            <a:defRPr b="1"/>
          </a:pPr>
          <a:r>
            <a:rPr lang="en-US" sz="1600" dirty="0"/>
            <a:t>December 2021-February 2022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 sz="1600"/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 sz="1600"/>
        </a:p>
      </dgm:t>
    </dgm:pt>
    <dgm:pt modelId="{6E3D9C8D-B89D-40B2-9D51-EE76FF68D5EF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 sz="1600"/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 sz="1600"/>
        </a:p>
      </dgm:t>
    </dgm:pt>
    <dgm:pt modelId="{004FD863-8742-4B7A-890B-410BB99E8CE2}">
      <dgm:prSet custT="1"/>
      <dgm:spPr/>
      <dgm:t>
        <a:bodyPr/>
        <a:lstStyle/>
        <a:p>
          <a:pPr>
            <a:defRPr b="1"/>
          </a:pPr>
          <a:r>
            <a:rPr lang="en-US" sz="1600" dirty="0"/>
            <a:t>February 2023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 sz="1600"/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 sz="1600"/>
        </a:p>
      </dgm:t>
    </dgm:pt>
    <dgm:pt modelId="{246EDE87-043A-4612-A7BF-7468786F88CF}">
      <dgm:prSet custT="1"/>
      <dgm:spPr/>
      <dgm:t>
        <a:bodyPr/>
        <a:lstStyle/>
        <a:p>
          <a:r>
            <a:rPr lang="en-US" sz="1600" dirty="0"/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 sz="1600"/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 sz="1600"/>
        </a:p>
      </dgm:t>
    </dgm:pt>
    <dgm:pt modelId="{8995A71E-D61A-4E56-9F91-86016F03DC78}">
      <dgm:prSet custT="1"/>
      <dgm:spPr/>
      <dgm:t>
        <a:bodyPr/>
        <a:lstStyle/>
        <a:p>
          <a:r>
            <a:rPr lang="en-US" sz="1600" dirty="0"/>
            <a:t>Reach</a:t>
          </a:r>
          <a:r>
            <a:rPr lang="en-US" sz="1600" baseline="0" dirty="0"/>
            <a:t> 33% of eligible families</a:t>
          </a:r>
          <a:endParaRPr lang="en-US" sz="1600" dirty="0"/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 sz="1600"/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 sz="1600"/>
        </a:p>
      </dgm:t>
    </dgm:pt>
    <dgm:pt modelId="{874EE52E-2A22-4545-94B0-B9726F8F119D}">
      <dgm:prSet custT="1"/>
      <dgm:spPr/>
      <dgm:t>
        <a:bodyPr/>
        <a:lstStyle/>
        <a:p>
          <a:r>
            <a:rPr lang="en-US" sz="1600" dirty="0"/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 sz="1600"/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 sz="1600"/>
        </a:p>
      </dgm:t>
    </dgm:pt>
    <dgm:pt modelId="{8B88D7A2-C2DF-4500-9143-4D039D03ACD8}">
      <dgm:prSet custT="1"/>
      <dgm:spPr/>
      <dgm:t>
        <a:bodyPr/>
        <a:lstStyle/>
        <a:p>
          <a:pPr>
            <a:defRPr b="1"/>
          </a:pPr>
          <a:r>
            <a:rPr lang="en-US" sz="1600" dirty="0"/>
            <a:t>August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 sz="1600"/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 sz="1600"/>
        </a:p>
      </dgm:t>
    </dgm:pt>
    <dgm:pt modelId="{8CF83719-CF7F-487D-BA2B-0B18F4CA5EEA}">
      <dgm:prSet custT="1"/>
      <dgm:spPr/>
      <dgm:t>
        <a:bodyPr/>
        <a:lstStyle/>
        <a:p>
          <a:r>
            <a:rPr lang="en-US" sz="1600" dirty="0"/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 sz="1600"/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 sz="1600"/>
        </a:p>
      </dgm:t>
    </dgm:pt>
    <dgm:pt modelId="{F5013EDC-A2F9-4FE9-B1F1-1403E2C6577A}">
      <dgm:prSet custT="1"/>
      <dgm:spPr/>
      <dgm:t>
        <a:bodyPr/>
        <a:lstStyle/>
        <a:p>
          <a:r>
            <a:rPr lang="en-US" sz="1600" dirty="0"/>
            <a:t>Initiate 18-month implementation</a:t>
          </a:r>
        </a:p>
        <a:p>
          <a:r>
            <a:rPr lang="en-US" sz="1600" dirty="0"/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 sz="1600"/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 sz="1600"/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/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/>
      <dgm:spPr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/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/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1862137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6703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97129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397306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Baseline data collection begins</a:t>
          </a:r>
        </a:p>
      </dsp:txBody>
      <dsp:txXfrm>
        <a:off x="397306" y="759752"/>
        <a:ext cx="2183272" cy="1102385"/>
      </dsp:txXfrm>
    </dsp:sp>
    <dsp:sp modelId="{8ACCE123-C989-46C1-B7FD-FA50ABEC947C}">
      <dsp:nvSpPr>
        <dsp:cNvPr id="0" name=""/>
        <dsp:cNvSpPr/>
      </dsp:nvSpPr>
      <dsp:spPr>
        <a:xfrm>
          <a:off x="397306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2021</a:t>
          </a:r>
        </a:p>
      </dsp:txBody>
      <dsp:txXfrm>
        <a:off x="397306" y="372427"/>
        <a:ext cx="2183272" cy="387324"/>
      </dsp:txXfrm>
    </dsp:sp>
    <dsp:sp modelId="{6B04496D-97D5-4C4A-A362-7B46786429CD}">
      <dsp:nvSpPr>
        <dsp:cNvPr id="0" name=""/>
        <dsp:cNvSpPr/>
      </dsp:nvSpPr>
      <dsp:spPr>
        <a:xfrm>
          <a:off x="203643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68784" y="1827278"/>
          <a:ext cx="69718" cy="69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377568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407994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708170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site training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monthly phone calls</a:t>
          </a:r>
        </a:p>
      </dsp:txBody>
      <dsp:txXfrm>
        <a:off x="1708170" y="1862137"/>
        <a:ext cx="2183272" cy="1102385"/>
      </dsp:txXfrm>
    </dsp:sp>
    <dsp:sp modelId="{70F61D89-6BB6-4218-9167-C918FE0DE744}">
      <dsp:nvSpPr>
        <dsp:cNvPr id="0" name=""/>
        <dsp:cNvSpPr/>
      </dsp:nvSpPr>
      <dsp:spPr>
        <a:xfrm>
          <a:off x="1708170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March 2021</a:t>
          </a:r>
        </a:p>
      </dsp:txBody>
      <dsp:txXfrm>
        <a:off x="1708170" y="2964522"/>
        <a:ext cx="2183272" cy="387324"/>
      </dsp:txXfrm>
    </dsp:sp>
    <dsp:sp modelId="{AD7225F6-4D24-4251-9B85-9788DA7BA9E8}">
      <dsp:nvSpPr>
        <dsp:cNvPr id="0" name=""/>
        <dsp:cNvSpPr/>
      </dsp:nvSpPr>
      <dsp:spPr>
        <a:xfrm>
          <a:off x="1514508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479649" y="1827278"/>
          <a:ext cx="69718" cy="69718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688433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718858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019035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Complete site training</a:t>
          </a:r>
        </a:p>
      </dsp:txBody>
      <dsp:txXfrm>
        <a:off x="3019035" y="759752"/>
        <a:ext cx="2183272" cy="1102385"/>
      </dsp:txXfrm>
    </dsp:sp>
    <dsp:sp modelId="{AB197FB0-0F12-4A59-9F3F-1C31859ED54E}">
      <dsp:nvSpPr>
        <dsp:cNvPr id="0" name=""/>
        <dsp:cNvSpPr/>
      </dsp:nvSpPr>
      <dsp:spPr>
        <a:xfrm>
          <a:off x="3019035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May 2021</a:t>
          </a:r>
        </a:p>
      </dsp:txBody>
      <dsp:txXfrm>
        <a:off x="3019035" y="372427"/>
        <a:ext cx="2183272" cy="387324"/>
      </dsp:txXfrm>
    </dsp:sp>
    <dsp:sp modelId="{838DE1A9-11F3-4AAE-80B5-CEC31C2EBA92}">
      <dsp:nvSpPr>
        <dsp:cNvPr id="0" name=""/>
        <dsp:cNvSpPr/>
      </dsp:nvSpPr>
      <dsp:spPr>
        <a:xfrm>
          <a:off x="2825373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2790513" y="1827278"/>
          <a:ext cx="69718" cy="69718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3999297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029723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329899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Initiate 18-month implementation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Begin providing monthly feedback reports</a:t>
          </a:r>
        </a:p>
      </dsp:txBody>
      <dsp:txXfrm>
        <a:off x="4329899" y="1862137"/>
        <a:ext cx="2183272" cy="1102385"/>
      </dsp:txXfrm>
    </dsp:sp>
    <dsp:sp modelId="{68394D26-8440-41C4-AC42-3F023E27A06C}">
      <dsp:nvSpPr>
        <dsp:cNvPr id="0" name=""/>
        <dsp:cNvSpPr/>
      </dsp:nvSpPr>
      <dsp:spPr>
        <a:xfrm>
          <a:off x="4329899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June-August 2021</a:t>
          </a:r>
        </a:p>
      </dsp:txBody>
      <dsp:txXfrm>
        <a:off x="4329899" y="2964522"/>
        <a:ext cx="2183272" cy="387324"/>
      </dsp:txXfrm>
    </dsp:sp>
    <dsp:sp modelId="{31D18754-3FB0-480E-B467-70CFFAB18868}">
      <dsp:nvSpPr>
        <dsp:cNvPr id="0" name=""/>
        <dsp:cNvSpPr/>
      </dsp:nvSpPr>
      <dsp:spPr>
        <a:xfrm>
          <a:off x="4136237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100738" y="1827278"/>
          <a:ext cx="69718" cy="6971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310162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340588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5640764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</a:t>
          </a:r>
          <a:r>
            <a:rPr lang="en-US" sz="1400" kern="1200" baseline="0" dirty="0"/>
            <a:t> 33% of eligible families</a:t>
          </a:r>
          <a:endParaRPr lang="en-US" sz="1400" kern="1200" dirty="0"/>
        </a:p>
      </dsp:txBody>
      <dsp:txXfrm>
        <a:off x="5640764" y="759752"/>
        <a:ext cx="2183272" cy="1102385"/>
      </dsp:txXfrm>
    </dsp:sp>
    <dsp:sp modelId="{3CECF23A-E6F6-46C6-907D-BB154266792C}">
      <dsp:nvSpPr>
        <dsp:cNvPr id="0" name=""/>
        <dsp:cNvSpPr/>
      </dsp:nvSpPr>
      <dsp:spPr>
        <a:xfrm>
          <a:off x="5640764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2022</a:t>
          </a:r>
        </a:p>
      </dsp:txBody>
      <dsp:txXfrm>
        <a:off x="5640764" y="372427"/>
        <a:ext cx="2183272" cy="387324"/>
      </dsp:txXfrm>
    </dsp:sp>
    <dsp:sp modelId="{4B37F2D2-9961-40C5-BAC9-D2269F0B19F6}">
      <dsp:nvSpPr>
        <dsp:cNvPr id="0" name=""/>
        <dsp:cNvSpPr/>
      </dsp:nvSpPr>
      <dsp:spPr>
        <a:xfrm>
          <a:off x="5447102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411603" y="1827278"/>
          <a:ext cx="69718" cy="69718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6621027" y="3021245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6651452" y="3051670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6951629" y="1862137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 66% of eligible families</a:t>
          </a:r>
        </a:p>
      </dsp:txBody>
      <dsp:txXfrm>
        <a:off x="6951629" y="1862137"/>
        <a:ext cx="2183272" cy="1102385"/>
      </dsp:txXfrm>
    </dsp:sp>
    <dsp:sp modelId="{EA538D56-5C65-43EA-81D0-CD1E5CBC9F59}">
      <dsp:nvSpPr>
        <dsp:cNvPr id="0" name=""/>
        <dsp:cNvSpPr/>
      </dsp:nvSpPr>
      <dsp:spPr>
        <a:xfrm>
          <a:off x="6951629" y="2964522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August 2022</a:t>
          </a:r>
        </a:p>
      </dsp:txBody>
      <dsp:txXfrm>
        <a:off x="6951629" y="2964522"/>
        <a:ext cx="2183272" cy="387324"/>
      </dsp:txXfrm>
    </dsp:sp>
    <dsp:sp modelId="{ECA352F1-FDE4-445A-939C-CF4C3A4444A0}">
      <dsp:nvSpPr>
        <dsp:cNvPr id="0" name=""/>
        <dsp:cNvSpPr/>
      </dsp:nvSpPr>
      <dsp:spPr>
        <a:xfrm>
          <a:off x="6757966" y="1862137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6722467" y="1827278"/>
          <a:ext cx="69718" cy="69718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7931891" y="429149"/>
          <a:ext cx="273879" cy="273879"/>
        </a:xfrm>
        <a:prstGeom prst="teardrop">
          <a:avLst>
            <a:gd name="adj" fmla="val 11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7962317" y="459575"/>
          <a:ext cx="213028" cy="2130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262493" y="759752"/>
          <a:ext cx="2183272" cy="110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Reach 100% of eligible families</a:t>
          </a:r>
        </a:p>
      </dsp:txBody>
      <dsp:txXfrm>
        <a:off x="8262493" y="759752"/>
        <a:ext cx="2183272" cy="1102385"/>
      </dsp:txXfrm>
    </dsp:sp>
    <dsp:sp modelId="{733C4DBA-1274-416A-BCC8-352957253BAF}">
      <dsp:nvSpPr>
        <dsp:cNvPr id="0" name=""/>
        <dsp:cNvSpPr/>
      </dsp:nvSpPr>
      <dsp:spPr>
        <a:xfrm>
          <a:off x="8262493" y="372427"/>
          <a:ext cx="2183272" cy="38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February 2023</a:t>
          </a:r>
        </a:p>
      </dsp:txBody>
      <dsp:txXfrm>
        <a:off x="8262493" y="372427"/>
        <a:ext cx="2183272" cy="387324"/>
      </dsp:txXfrm>
    </dsp:sp>
    <dsp:sp modelId="{9DF81F3D-7400-484B-BB6C-DB4BE4FA9774}">
      <dsp:nvSpPr>
        <dsp:cNvPr id="0" name=""/>
        <dsp:cNvSpPr/>
      </dsp:nvSpPr>
      <dsp:spPr>
        <a:xfrm>
          <a:off x="8068831" y="759752"/>
          <a:ext cx="0" cy="1102385"/>
        </a:xfrm>
        <a:prstGeom prst="line">
          <a:avLst/>
        </a:prstGeom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033332" y="1827278"/>
          <a:ext cx="69718" cy="6971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2133600"/>
          <a:ext cx="1122459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7135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101996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445932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Baseline data collection begins</a:t>
          </a:r>
        </a:p>
      </dsp:txBody>
      <dsp:txXfrm>
        <a:off x="445932" y="870508"/>
        <a:ext cx="2334442" cy="1263091"/>
      </dsp:txXfrm>
    </dsp:sp>
    <dsp:sp modelId="{8ACCE123-C989-46C1-B7FD-FA50ABEC947C}">
      <dsp:nvSpPr>
        <dsp:cNvPr id="0" name=""/>
        <dsp:cNvSpPr/>
      </dsp:nvSpPr>
      <dsp:spPr>
        <a:xfrm>
          <a:off x="445932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March 2021</a:t>
          </a:r>
        </a:p>
      </dsp:txBody>
      <dsp:txXfrm>
        <a:off x="445932" y="426719"/>
        <a:ext cx="2334442" cy="443788"/>
      </dsp:txXfrm>
    </dsp:sp>
    <dsp:sp modelId="{6B04496D-97D5-4C4A-A362-7B46786429CD}">
      <dsp:nvSpPr>
        <dsp:cNvPr id="0" name=""/>
        <dsp:cNvSpPr/>
      </dsp:nvSpPr>
      <dsp:spPr>
        <a:xfrm>
          <a:off x="224038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84097" y="2093659"/>
          <a:ext cx="79881" cy="798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468422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503283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847219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site training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monthly phone calls</a:t>
          </a:r>
        </a:p>
      </dsp:txBody>
      <dsp:txXfrm>
        <a:off x="1847219" y="2133600"/>
        <a:ext cx="2334442" cy="1263091"/>
      </dsp:txXfrm>
    </dsp:sp>
    <dsp:sp modelId="{70F61D89-6BB6-4218-9167-C918FE0DE744}">
      <dsp:nvSpPr>
        <dsp:cNvPr id="0" name=""/>
        <dsp:cNvSpPr/>
      </dsp:nvSpPr>
      <dsp:spPr>
        <a:xfrm>
          <a:off x="1847219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May 2021</a:t>
          </a:r>
        </a:p>
      </dsp:txBody>
      <dsp:txXfrm>
        <a:off x="1847219" y="3396691"/>
        <a:ext cx="2334442" cy="443788"/>
      </dsp:txXfrm>
    </dsp:sp>
    <dsp:sp modelId="{AD7225F6-4D24-4251-9B85-9788DA7BA9E8}">
      <dsp:nvSpPr>
        <dsp:cNvPr id="0" name=""/>
        <dsp:cNvSpPr/>
      </dsp:nvSpPr>
      <dsp:spPr>
        <a:xfrm>
          <a:off x="1625325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585384" y="2093659"/>
          <a:ext cx="79881" cy="79881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869708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904569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248506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site training</a:t>
          </a:r>
        </a:p>
      </dsp:txBody>
      <dsp:txXfrm>
        <a:off x="3248506" y="870508"/>
        <a:ext cx="2334442" cy="1263091"/>
      </dsp:txXfrm>
    </dsp:sp>
    <dsp:sp modelId="{AB197FB0-0F12-4A59-9F3F-1C31859ED54E}">
      <dsp:nvSpPr>
        <dsp:cNvPr id="0" name=""/>
        <dsp:cNvSpPr/>
      </dsp:nvSpPr>
      <dsp:spPr>
        <a:xfrm>
          <a:off x="3248506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2021</a:t>
          </a:r>
        </a:p>
      </dsp:txBody>
      <dsp:txXfrm>
        <a:off x="3248506" y="426719"/>
        <a:ext cx="2334442" cy="443788"/>
      </dsp:txXfrm>
    </dsp:sp>
    <dsp:sp modelId="{838DE1A9-11F3-4AAE-80B5-CEC31C2EBA92}">
      <dsp:nvSpPr>
        <dsp:cNvPr id="0" name=""/>
        <dsp:cNvSpPr/>
      </dsp:nvSpPr>
      <dsp:spPr>
        <a:xfrm>
          <a:off x="3026611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2986670" y="2093659"/>
          <a:ext cx="79881" cy="7988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4270995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305856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649792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Initiate 18-month implementation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providing monthly feedback reports</a:t>
          </a:r>
        </a:p>
      </dsp:txBody>
      <dsp:txXfrm>
        <a:off x="4649792" y="2133600"/>
        <a:ext cx="2334442" cy="1263091"/>
      </dsp:txXfrm>
    </dsp:sp>
    <dsp:sp modelId="{68394D26-8440-41C4-AC42-3F023E27A06C}">
      <dsp:nvSpPr>
        <dsp:cNvPr id="0" name=""/>
        <dsp:cNvSpPr/>
      </dsp:nvSpPr>
      <dsp:spPr>
        <a:xfrm>
          <a:off x="4649792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December 2021-February 2022</a:t>
          </a:r>
        </a:p>
      </dsp:txBody>
      <dsp:txXfrm>
        <a:off x="4649792" y="3396691"/>
        <a:ext cx="2334442" cy="443788"/>
      </dsp:txXfrm>
    </dsp:sp>
    <dsp:sp modelId="{31D18754-3FB0-480E-B467-70CFFAB18868}">
      <dsp:nvSpPr>
        <dsp:cNvPr id="0" name=""/>
        <dsp:cNvSpPr/>
      </dsp:nvSpPr>
      <dsp:spPr>
        <a:xfrm>
          <a:off x="4427898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387957" y="2093659"/>
          <a:ext cx="79881" cy="79881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672282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707143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6051079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</a:t>
          </a:r>
          <a:r>
            <a:rPr lang="en-US" sz="1600" kern="1200" baseline="0" dirty="0"/>
            <a:t> 33% of eligible families</a:t>
          </a:r>
          <a:endParaRPr lang="en-US" sz="1600" kern="1200" dirty="0"/>
        </a:p>
      </dsp:txBody>
      <dsp:txXfrm>
        <a:off x="6051079" y="870508"/>
        <a:ext cx="2334442" cy="1263091"/>
      </dsp:txXfrm>
    </dsp:sp>
    <dsp:sp modelId="{3CECF23A-E6F6-46C6-907D-BB154266792C}">
      <dsp:nvSpPr>
        <dsp:cNvPr id="0" name=""/>
        <dsp:cNvSpPr/>
      </dsp:nvSpPr>
      <dsp:spPr>
        <a:xfrm>
          <a:off x="6051079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2022</a:t>
          </a:r>
        </a:p>
      </dsp:txBody>
      <dsp:txXfrm>
        <a:off x="6051079" y="426719"/>
        <a:ext cx="2334442" cy="443788"/>
      </dsp:txXfrm>
    </dsp:sp>
    <dsp:sp modelId="{4B37F2D2-9961-40C5-BAC9-D2269F0B19F6}">
      <dsp:nvSpPr>
        <dsp:cNvPr id="0" name=""/>
        <dsp:cNvSpPr/>
      </dsp:nvSpPr>
      <dsp:spPr>
        <a:xfrm>
          <a:off x="5829185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789244" y="2093659"/>
          <a:ext cx="79881" cy="7988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7073569" y="3461682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7108430" y="3496543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7452366" y="2133600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66% of eligible families</a:t>
          </a:r>
        </a:p>
      </dsp:txBody>
      <dsp:txXfrm>
        <a:off x="7452366" y="2133600"/>
        <a:ext cx="2334442" cy="1263091"/>
      </dsp:txXfrm>
    </dsp:sp>
    <dsp:sp modelId="{EA538D56-5C65-43EA-81D0-CD1E5CBC9F59}">
      <dsp:nvSpPr>
        <dsp:cNvPr id="0" name=""/>
        <dsp:cNvSpPr/>
      </dsp:nvSpPr>
      <dsp:spPr>
        <a:xfrm>
          <a:off x="7452366" y="3396691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February 2023</a:t>
          </a:r>
        </a:p>
      </dsp:txBody>
      <dsp:txXfrm>
        <a:off x="7452366" y="3396691"/>
        <a:ext cx="2334442" cy="443788"/>
      </dsp:txXfrm>
    </dsp:sp>
    <dsp:sp modelId="{ECA352F1-FDE4-445A-939C-CF4C3A4444A0}">
      <dsp:nvSpPr>
        <dsp:cNvPr id="0" name=""/>
        <dsp:cNvSpPr/>
      </dsp:nvSpPr>
      <dsp:spPr>
        <a:xfrm>
          <a:off x="7230472" y="2133600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7190531" y="2093659"/>
          <a:ext cx="79881" cy="79881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8474855" y="491711"/>
          <a:ext cx="313806" cy="313806"/>
        </a:xfrm>
        <a:prstGeom prst="teardrop">
          <a:avLst>
            <a:gd name="adj" fmla="val 115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8509716" y="526572"/>
          <a:ext cx="244083" cy="24408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853653" y="870508"/>
          <a:ext cx="2334442" cy="126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100% of eligible families</a:t>
          </a:r>
        </a:p>
      </dsp:txBody>
      <dsp:txXfrm>
        <a:off x="8853653" y="870508"/>
        <a:ext cx="2334442" cy="1263091"/>
      </dsp:txXfrm>
    </dsp:sp>
    <dsp:sp modelId="{733C4DBA-1274-416A-BCC8-352957253BAF}">
      <dsp:nvSpPr>
        <dsp:cNvPr id="0" name=""/>
        <dsp:cNvSpPr/>
      </dsp:nvSpPr>
      <dsp:spPr>
        <a:xfrm>
          <a:off x="8853653" y="426719"/>
          <a:ext cx="2334442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2023</a:t>
          </a:r>
        </a:p>
      </dsp:txBody>
      <dsp:txXfrm>
        <a:off x="8853653" y="426719"/>
        <a:ext cx="2334442" cy="443788"/>
      </dsp:txXfrm>
    </dsp:sp>
    <dsp:sp modelId="{9DF81F3D-7400-484B-BB6C-DB4BE4FA9774}">
      <dsp:nvSpPr>
        <dsp:cNvPr id="0" name=""/>
        <dsp:cNvSpPr/>
      </dsp:nvSpPr>
      <dsp:spPr>
        <a:xfrm>
          <a:off x="8631758" y="870508"/>
          <a:ext cx="0" cy="1263091"/>
        </a:xfrm>
        <a:prstGeom prst="line">
          <a:avLst/>
        </a:prstGeom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591817" y="2093659"/>
          <a:ext cx="79881" cy="7988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0.13594</cdr:x>
      <cdr:y>0.41351</cdr:y>
    </cdr:from>
    <cdr:to>
      <cdr:x>0.78281</cdr:x>
      <cdr:y>0.41351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367648E-5DDF-7143-A084-52C717F920EB}"/>
            </a:ext>
          </a:extLst>
        </cdr:cNvPr>
        <cdr:cNvCxnSpPr/>
      </cdr:nvCxnSpPr>
      <cdr:spPr>
        <a:xfrm xmlns:a="http://schemas.openxmlformats.org/drawingml/2006/main">
          <a:off x="1657350" y="2185988"/>
          <a:ext cx="78867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0.88242</cdr:x>
      <cdr:y>0.74324</cdr:y>
    </cdr:from>
    <cdr:to>
      <cdr:x>0.97734</cdr:x>
      <cdr:y>0.82973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8E130FD-8C24-F345-B7CA-8BEA8CD80739}"/>
            </a:ext>
          </a:extLst>
        </cdr:cNvPr>
        <cdr:cNvSpPr txBox="1"/>
      </cdr:nvSpPr>
      <cdr:spPr>
        <a:xfrm xmlns:a="http://schemas.openxmlformats.org/drawingml/2006/main">
          <a:off x="10758488" y="3929063"/>
          <a:ext cx="1157287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>
                  <a:lumMod val="65000"/>
                  <a:lumOff val="35000"/>
                </a:schemeClr>
              </a:solidFill>
            </a:rPr>
            <a:t>Goal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0.74945</cdr:x>
      <cdr:y>0.60573</cdr:y>
    </cdr:from>
    <cdr:to>
      <cdr:x>0.99667</cdr:x>
      <cdr:y>0.72152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DADB22-CCA7-4D68-98E1-F79392E912E2}"/>
            </a:ext>
          </a:extLst>
        </cdr:cNvPr>
        <cdr:cNvSpPr txBox="1"/>
      </cdr:nvSpPr>
      <cdr:spPr>
        <a:xfrm xmlns:a="http://schemas.openxmlformats.org/drawingml/2006/main">
          <a:off x="4469308" y="2777559"/>
          <a:ext cx="1474291" cy="530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p&lt;.0001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1C0B-A3F3-AF48-B158-A340B9EEE66D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1A50-7381-E240-BB84-858C28C3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E000F-5157-5940-B632-56936CA0089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4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3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8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386557">
            <a:off x="88900" y="130175"/>
            <a:ext cx="672905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304685" y="5502572"/>
            <a:ext cx="672905" cy="647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3353" y="5784959"/>
            <a:ext cx="128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679D-733A-794A-B3CE-2C18B9D719D8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9507" y="6343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2300" y="5784959"/>
            <a:ext cx="45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75313"/>
            <a:ext cx="24145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35555" y="1696478"/>
            <a:ext cx="245389" cy="236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547549" y="3476957"/>
            <a:ext cx="189882" cy="182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347097" y="2192732"/>
            <a:ext cx="109106" cy="105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8773" y="4123832"/>
            <a:ext cx="109106" cy="10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617399" y="3867602"/>
            <a:ext cx="91079" cy="87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5084" y="2612090"/>
            <a:ext cx="91079" cy="876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497956" y="3729791"/>
            <a:ext cx="189882" cy="1827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283597" y="4148532"/>
            <a:ext cx="109106" cy="105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457984" y="4542490"/>
            <a:ext cx="91079" cy="876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444020" y="757343"/>
            <a:ext cx="245389" cy="2361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178224">
            <a:off x="11718999" y="1238702"/>
            <a:ext cx="91079" cy="876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1596532"/>
            <a:ext cx="109106" cy="1050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802497" y="1862532"/>
            <a:ext cx="109106" cy="1050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605573" y="6270132"/>
            <a:ext cx="109106" cy="1050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0335130">
            <a:off x="11948473" y="6346332"/>
            <a:ext cx="109106" cy="1050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78212" y="6220147"/>
            <a:ext cx="1275588" cy="4880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930326" y="6230692"/>
            <a:ext cx="1033712" cy="4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CD7BA7E2-50EC-497C-8BBE-096473D52E8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irb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1804-C984-8641-9FEE-69EC9C46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69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549C"/>
                </a:solidFill>
              </a:rPr>
              <a:t>The Recorded Home Oximetry (RHO) Program</a:t>
            </a:r>
            <a:br>
              <a:rPr lang="en-US" dirty="0">
                <a:solidFill>
                  <a:srgbClr val="22549C"/>
                </a:solidFill>
              </a:rPr>
            </a:br>
            <a:br>
              <a:rPr lang="en-US" dirty="0">
                <a:solidFill>
                  <a:srgbClr val="22549C"/>
                </a:solidFill>
              </a:rPr>
            </a:br>
            <a:r>
              <a:rPr lang="en-US" dirty="0">
                <a:solidFill>
                  <a:srgbClr val="22549C"/>
                </a:solidFill>
              </a:rPr>
              <a:t>Monthly Investigator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DE9F5-0D33-824E-8673-05ED460B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7063"/>
            <a:ext cx="9144000" cy="493973"/>
          </a:xfrm>
        </p:spPr>
        <p:txBody>
          <a:bodyPr/>
          <a:lstStyle/>
          <a:p>
            <a:r>
              <a:rPr lang="en-US" dirty="0"/>
              <a:t>April 1, 2021</a:t>
            </a:r>
          </a:p>
        </p:txBody>
      </p:sp>
    </p:spTree>
    <p:extLst>
      <p:ext uri="{BB962C8B-B14F-4D97-AF65-F5344CB8AC3E}">
        <p14:creationId xmlns:p14="http://schemas.microsoft.com/office/powerpoint/2010/main" val="258243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2B3C-0356-6E4E-9951-41535F0A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Care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FBFD-DFFB-5F49-80CB-0097B8A6A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Masimo will help ensure that each implementation site has 2-3 available home care companies providing RAD 97s</a:t>
            </a:r>
          </a:p>
          <a:p>
            <a:r>
              <a:rPr lang="en-US" dirty="0"/>
              <a:t>Licenses will be provided through grant funds</a:t>
            </a:r>
          </a:p>
          <a:p>
            <a:r>
              <a:rPr lang="en-US" dirty="0"/>
              <a:t>Available Trade-Ins available</a:t>
            </a:r>
          </a:p>
          <a:p>
            <a:r>
              <a:rPr lang="en-US" dirty="0"/>
              <a:t>Home Care’s will be contacted by Masimo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1896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63EAE-2FE0-4BC8-8C03-6EB9882B0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of Real World RHO Implementation Data</a:t>
            </a:r>
          </a:p>
        </p:txBody>
      </p:sp>
      <p:pic>
        <p:nvPicPr>
          <p:cNvPr id="4" name="Picture 3" descr="cid:CD7BA7E2-50EC-497C-8BBE-096473D52E8E">
            <a:extLst>
              <a:ext uri="{FF2B5EF4-FFF2-40B4-BE49-F238E27FC236}">
                <a16:creationId xmlns:a16="http://schemas.microsoft.com/office/drawing/2014/main" id="{7986C44F-76C1-4761-90B1-2E9288643358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39" y="3856038"/>
            <a:ext cx="4764121" cy="213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53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3990-70A1-4E6A-ABB3-54E2A073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07105" cy="3613317"/>
          </a:xfrm>
        </p:spPr>
        <p:txBody>
          <a:bodyPr>
            <a:normAutofit fontScale="90000"/>
          </a:bodyPr>
          <a:lstStyle/>
          <a:p>
            <a:r>
              <a:rPr lang="en-US"/>
              <a:t>Average Home Oxygen Duration in the Literature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426E92-3A69-4EB2-B9AB-3DC57009A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8232" y="365125"/>
            <a:ext cx="7965143" cy="5827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6FB8B5-562C-4A11-9198-CA7CD9560A26}"/>
              </a:ext>
            </a:extLst>
          </p:cNvPr>
          <p:cNvSpPr txBox="1"/>
          <p:nvPr/>
        </p:nvSpPr>
        <p:spPr>
          <a:xfrm>
            <a:off x="8233068" y="5782998"/>
            <a:ext cx="317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Wong et al. 2021</a:t>
            </a:r>
          </a:p>
        </p:txBody>
      </p:sp>
    </p:spTree>
    <p:extLst>
      <p:ext uri="{BB962C8B-B14F-4D97-AF65-F5344CB8AC3E}">
        <p14:creationId xmlns:p14="http://schemas.microsoft.com/office/powerpoint/2010/main" val="185535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75C8-8117-A54B-9BFD-9C1EB4DD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Weaning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E896-9FD9-D74F-A48E-30FAAE4BC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Durations of HOT are variable due to variability in practice</a:t>
            </a:r>
          </a:p>
          <a:p>
            <a:r>
              <a:rPr lang="en-US" dirty="0"/>
              <a:t>Of the available literature the average duration of HOT is 6.6 months (min 2 months; max 13.5 months)</a:t>
            </a:r>
          </a:p>
          <a:p>
            <a:r>
              <a:rPr lang="en-US" dirty="0"/>
              <a:t>Most literature agrees preterm infants will be on HOT till 9-12 months corrected age</a:t>
            </a:r>
          </a:p>
        </p:txBody>
      </p:sp>
    </p:spTree>
    <p:extLst>
      <p:ext uri="{BB962C8B-B14F-4D97-AF65-F5344CB8AC3E}">
        <p14:creationId xmlns:p14="http://schemas.microsoft.com/office/powerpoint/2010/main" val="397301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9366-8AD2-4BE4-8B53-908C4752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Weaning Trajectory Using RHO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3D63E-5680-455D-A6E1-E84C6C643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Prospective cohort study</a:t>
            </a:r>
          </a:p>
          <a:p>
            <a:r>
              <a:rPr lang="en-US" dirty="0"/>
              <a:t>Goal to evaluate weaning trajectory using RHO and to identify risk factors associated with infants requiring increases in flow rate</a:t>
            </a:r>
          </a:p>
          <a:p>
            <a:r>
              <a:rPr lang="en-US" dirty="0"/>
              <a:t>Evaluate total duration of home oxygen using RHO</a:t>
            </a:r>
          </a:p>
        </p:txBody>
      </p:sp>
    </p:spTree>
    <p:extLst>
      <p:ext uri="{BB962C8B-B14F-4D97-AF65-F5344CB8AC3E}">
        <p14:creationId xmlns:p14="http://schemas.microsoft.com/office/powerpoint/2010/main" val="251281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43671-2CDD-264D-BDCF-F716D7B7B3F1}"/>
              </a:ext>
            </a:extLst>
          </p:cNvPr>
          <p:cNvSpPr txBox="1"/>
          <p:nvPr/>
        </p:nvSpPr>
        <p:spPr>
          <a:xfrm>
            <a:off x="3533634" y="1867865"/>
            <a:ext cx="3792071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Infants Discharged Home on Oxygen from the UMMMC NICU from June 2019 to December 2020</a:t>
            </a:r>
          </a:p>
          <a:p>
            <a:pPr algn="ctr"/>
            <a:r>
              <a:rPr lang="en-US" sz="1600" dirty="0"/>
              <a:t>N= 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6B883-AAA3-AF40-87FA-8D9AC102D5FD}"/>
              </a:ext>
            </a:extLst>
          </p:cNvPr>
          <p:cNvSpPr txBox="1"/>
          <p:nvPr/>
        </p:nvSpPr>
        <p:spPr>
          <a:xfrm>
            <a:off x="7325706" y="3139559"/>
            <a:ext cx="3079376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Excluded</a:t>
            </a:r>
          </a:p>
          <a:p>
            <a:r>
              <a:rPr lang="en-US" sz="1600" dirty="0"/>
              <a:t>1- Craniofacial Anomaly</a:t>
            </a:r>
          </a:p>
          <a:p>
            <a:r>
              <a:rPr lang="en-US" sz="1600" dirty="0"/>
              <a:t>4- Still weaning from oxygen using the RHO program </a:t>
            </a:r>
          </a:p>
          <a:p>
            <a:r>
              <a:rPr lang="en-US" sz="1600" dirty="0"/>
              <a:t>1- Transferred care to another institution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D5DE2-B65D-5A40-B526-6A999396A865}"/>
              </a:ext>
            </a:extLst>
          </p:cNvPr>
          <p:cNvSpPr txBox="1"/>
          <p:nvPr/>
        </p:nvSpPr>
        <p:spPr>
          <a:xfrm>
            <a:off x="3987052" y="5324773"/>
            <a:ext cx="288523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Infants Weaned Through the RHO Program</a:t>
            </a:r>
          </a:p>
          <a:p>
            <a:pPr algn="ctr"/>
            <a:r>
              <a:rPr lang="en-US" sz="1600" dirty="0"/>
              <a:t>N= 22</a:t>
            </a:r>
          </a:p>
          <a:p>
            <a:pPr algn="ctr"/>
            <a:r>
              <a:rPr lang="en-US" sz="1600" dirty="0"/>
              <a:t>*2 Received follow-up at BCH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8236C4-98A0-1F46-8917-DB6BABC6B2F9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5429670" y="2975861"/>
            <a:ext cx="0" cy="2348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1DD563-6562-FA47-BB29-EB63A641CFA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429670" y="3955167"/>
            <a:ext cx="1896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73ABFA5-63E7-6545-BCB6-85B8F4CA979B}"/>
              </a:ext>
            </a:extLst>
          </p:cNvPr>
          <p:cNvSpPr txBox="1"/>
          <p:nvPr/>
        </p:nvSpPr>
        <p:spPr>
          <a:xfrm>
            <a:off x="1660712" y="1389680"/>
            <a:ext cx="1180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1</a:t>
            </a:r>
            <a:r>
              <a:rPr lang="en-US" dirty="0"/>
              <a:t>. Consort Diagram of Infants Followed by the RHO Program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509A3D-05F8-F84E-B586-0E89C8BD6566}"/>
              </a:ext>
            </a:extLst>
          </p:cNvPr>
          <p:cNvSpPr txBox="1">
            <a:spLocks/>
          </p:cNvSpPr>
          <p:nvPr/>
        </p:nvSpPr>
        <p:spPr>
          <a:xfrm>
            <a:off x="809625" y="-447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pPr algn="l"/>
            <a:r>
              <a:rPr lang="en-US" dirty="0"/>
              <a:t>Prospective Cohort at UMass</a:t>
            </a:r>
          </a:p>
        </p:txBody>
      </p:sp>
    </p:spTree>
    <p:extLst>
      <p:ext uri="{BB962C8B-B14F-4D97-AF65-F5344CB8AC3E}">
        <p14:creationId xmlns:p14="http://schemas.microsoft.com/office/powerpoint/2010/main" val="14568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C19B-6976-4320-AB49-B6307F65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Cohort Demographics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3CF3D3-CF49-40DA-BDD5-0EE46FCE29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519970"/>
              </p:ext>
            </p:extLst>
          </p:nvPr>
        </p:nvGraphicFramePr>
        <p:xfrm>
          <a:off x="5405862" y="623119"/>
          <a:ext cx="6019332" cy="56007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31192">
                  <a:extLst>
                    <a:ext uri="{9D8B030D-6E8A-4147-A177-3AD203B41FA5}">
                      <a16:colId xmlns:a16="http://schemas.microsoft.com/office/drawing/2014/main" val="2281837039"/>
                    </a:ext>
                  </a:extLst>
                </a:gridCol>
                <a:gridCol w="364151">
                  <a:extLst>
                    <a:ext uri="{9D8B030D-6E8A-4147-A177-3AD203B41FA5}">
                      <a16:colId xmlns:a16="http://schemas.microsoft.com/office/drawing/2014/main" val="4082950825"/>
                    </a:ext>
                  </a:extLst>
                </a:gridCol>
                <a:gridCol w="364151">
                  <a:extLst>
                    <a:ext uri="{9D8B030D-6E8A-4147-A177-3AD203B41FA5}">
                      <a16:colId xmlns:a16="http://schemas.microsoft.com/office/drawing/2014/main" val="3698831420"/>
                    </a:ext>
                  </a:extLst>
                </a:gridCol>
                <a:gridCol w="1630975">
                  <a:extLst>
                    <a:ext uri="{9D8B030D-6E8A-4147-A177-3AD203B41FA5}">
                      <a16:colId xmlns:a16="http://schemas.microsoft.com/office/drawing/2014/main" val="3461821259"/>
                    </a:ext>
                  </a:extLst>
                </a:gridCol>
                <a:gridCol w="1528863">
                  <a:extLst>
                    <a:ext uri="{9D8B030D-6E8A-4147-A177-3AD203B41FA5}">
                      <a16:colId xmlns:a16="http://schemas.microsoft.com/office/drawing/2014/main" val="949370301"/>
                    </a:ext>
                  </a:extLst>
                </a:gridCol>
              </a:tblGrid>
              <a:tr h="145298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Table 1. Demographics of Infants Followed by the RHO Program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65089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Infants Followed by the RHO Program (N=22)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815044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 (%)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37697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Sex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3724159674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Male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50%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3778790823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Race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2586194985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White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73%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757628622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Black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739181592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Other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2817814638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Hispanic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1659317513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Multiplicity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1270420727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Singleton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59%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3054102687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Twin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41%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2641362420"/>
                  </a:ext>
                </a:extLst>
              </a:tr>
              <a:tr h="14529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Small for Gestational Age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833599913"/>
                  </a:ext>
                </a:extLst>
              </a:tr>
              <a:tr h="14529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BPD Diagnosis at 36 0/7 wk CGA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82331925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Moderate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64%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298478545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Severe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36%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1909141165"/>
                  </a:ext>
                </a:extLst>
              </a:tr>
              <a:tr h="14529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Oral Steroids for BPD Prophylaxis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50%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4220499008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Inhaled Steroids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3430770666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PDA, by confirmed ECHO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73%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3211532683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PDA Ligation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225103533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Pulmonary Hypertension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18%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1211954788"/>
                  </a:ext>
                </a:extLst>
              </a:tr>
              <a:tr h="14529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Initial O2 Requirement at Discharge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3374944486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≤125 cc/min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68%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2661216833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250 cc/min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4182840972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≥500 cc/min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2376686279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Public Insurance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68%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3594989358"/>
                  </a:ext>
                </a:extLst>
              </a:tr>
              <a:tr h="145298"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Mean ± SD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165083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Birth Weight, 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1028.2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551.0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1857048028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Gestational Age, wk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26.7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3.3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1418046705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Maternal Age at Birth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29.4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7.1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3193479886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Length of NICU Stay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90.1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37.6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2855292633"/>
                  </a:ext>
                </a:extLst>
              </a:tr>
              <a:tr h="14529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Corrected Gestational Age at Discharge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39.9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3.3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689368150"/>
                  </a:ext>
                </a:extLst>
              </a:tr>
              <a:tr h="14529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NICU Days on Ventilator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8.6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2206200821"/>
                  </a:ext>
                </a:extLst>
              </a:tr>
              <a:tr h="145298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Last day on Positive Pressure Ventilation, CGA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35.9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3.5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83" marR="18483" marT="0" marB="0" anchor="b"/>
                </a:tc>
                <a:extLst>
                  <a:ext uri="{0D108BD9-81ED-4DB2-BD59-A6C34878D82A}">
                    <a16:rowId xmlns:a16="http://schemas.microsoft.com/office/drawing/2014/main" val="229334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06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79C9-E159-4BE4-ABB3-93AE3F84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Home Oxygen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C008C87-8600-4300-9515-7917078E2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639969"/>
              </p:ext>
            </p:extLst>
          </p:nvPr>
        </p:nvGraphicFramePr>
        <p:xfrm>
          <a:off x="2383352" y="2156555"/>
          <a:ext cx="7425295" cy="2757616"/>
        </p:xfrm>
        <a:graphic>
          <a:graphicData uri="http://schemas.openxmlformats.org/drawingml/2006/table">
            <a:tbl>
              <a:tblPr firstRow="1" firstCol="1" bandRow="1"/>
              <a:tblGrid>
                <a:gridCol w="2474569">
                  <a:extLst>
                    <a:ext uri="{9D8B030D-6E8A-4147-A177-3AD203B41FA5}">
                      <a16:colId xmlns:a16="http://schemas.microsoft.com/office/drawing/2014/main" val="289590068"/>
                    </a:ext>
                  </a:extLst>
                </a:gridCol>
                <a:gridCol w="2167233">
                  <a:extLst>
                    <a:ext uri="{9D8B030D-6E8A-4147-A177-3AD203B41FA5}">
                      <a16:colId xmlns:a16="http://schemas.microsoft.com/office/drawing/2014/main" val="3433883212"/>
                    </a:ext>
                  </a:extLst>
                </a:gridCol>
                <a:gridCol w="2783493">
                  <a:extLst>
                    <a:ext uri="{9D8B030D-6E8A-4147-A177-3AD203B41FA5}">
                      <a16:colId xmlns:a16="http://schemas.microsoft.com/office/drawing/2014/main" val="2386043169"/>
                    </a:ext>
                  </a:extLst>
                </a:gridCol>
              </a:tblGrid>
              <a:tr h="689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Duration, Median*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Duration, Mean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SD*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786146"/>
                  </a:ext>
                </a:extLst>
              </a:tr>
              <a:tr h="3447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Infants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 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353460"/>
                  </a:ext>
                </a:extLst>
              </a:tr>
              <a:tr h="689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Flow Rate at Discharge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167559"/>
                  </a:ext>
                </a:extLst>
              </a:tr>
              <a:tr h="3447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100-150 cc/min</a:t>
                      </a:r>
                      <a:r>
                        <a:rPr lang="en-US" sz="20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000633"/>
                  </a:ext>
                </a:extLst>
              </a:tr>
              <a:tr h="3447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200- 300 cc/min</a:t>
                      </a:r>
                      <a:r>
                        <a:rPr lang="en-US" sz="20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82740"/>
                  </a:ext>
                </a:extLst>
              </a:tr>
              <a:tr h="34470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cc/min</a:t>
                      </a:r>
                      <a:r>
                        <a:rPr lang="en-US" sz="2000" b="1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72219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A87737A-630E-426D-A369-F2D5742B95C2}"/>
              </a:ext>
            </a:extLst>
          </p:cNvPr>
          <p:cNvSpPr/>
          <p:nvPr/>
        </p:nvSpPr>
        <p:spPr>
          <a:xfrm>
            <a:off x="2383352" y="1690688"/>
            <a:ext cx="7425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2. Median and Mean Duration of Home Oxygen by Initial Flow Rate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632F4-FB11-46C9-B8C7-2CF2A0BE0C82}"/>
              </a:ext>
            </a:extLst>
          </p:cNvPr>
          <p:cNvSpPr/>
          <p:nvPr/>
        </p:nvSpPr>
        <p:spPr>
          <a:xfrm>
            <a:off x="2383352" y="4914171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*Duration in months corrected age</a:t>
            </a:r>
          </a:p>
          <a:p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initial flow rate start</a:t>
            </a:r>
          </a:p>
          <a:p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initial flow rate start</a:t>
            </a:r>
          </a:p>
        </p:txBody>
      </p:sp>
    </p:spTree>
    <p:extLst>
      <p:ext uri="{BB962C8B-B14F-4D97-AF65-F5344CB8AC3E}">
        <p14:creationId xmlns:p14="http://schemas.microsoft.com/office/powerpoint/2010/main" val="428328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E8AB85-C9EE-4EBC-A464-12B13131AF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314764"/>
              </p:ext>
            </p:extLst>
          </p:nvPr>
        </p:nvGraphicFramePr>
        <p:xfrm>
          <a:off x="139148" y="1095471"/>
          <a:ext cx="5943599" cy="4585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2C5E4E-3C65-4418-A0AD-0EF4E2807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303046"/>
              </p:ext>
            </p:extLst>
          </p:nvPr>
        </p:nvGraphicFramePr>
        <p:xfrm>
          <a:off x="6082747" y="1095471"/>
          <a:ext cx="5963479" cy="4585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447A4C-CF9E-F141-9D5F-7B64178B4CDE}"/>
              </a:ext>
            </a:extLst>
          </p:cNvPr>
          <p:cNvSpPr txBox="1"/>
          <p:nvPr/>
        </p:nvSpPr>
        <p:spPr>
          <a:xfrm>
            <a:off x="2758108" y="5680918"/>
            <a:ext cx="1190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2 Data Epochs equals one calendar week</a:t>
            </a:r>
            <a:endParaRPr lang="en-US" baseline="30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202963-673F-D04D-A46B-46C55651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7" y="-1181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Weaning Trajectory and Rate of Change in Weaning HOT by Initial Starting Flow Rate</a:t>
            </a:r>
          </a:p>
        </p:txBody>
      </p:sp>
    </p:spTree>
    <p:extLst>
      <p:ext uri="{BB962C8B-B14F-4D97-AF65-F5344CB8AC3E}">
        <p14:creationId xmlns:p14="http://schemas.microsoft.com/office/powerpoint/2010/main" val="127390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82193A-664F-2842-849F-CA0682A22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85581"/>
              </p:ext>
            </p:extLst>
          </p:nvPr>
        </p:nvGraphicFramePr>
        <p:xfrm>
          <a:off x="1325561" y="571501"/>
          <a:ext cx="9604375" cy="4807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1962">
                  <a:extLst>
                    <a:ext uri="{9D8B030D-6E8A-4147-A177-3AD203B41FA5}">
                      <a16:colId xmlns:a16="http://schemas.microsoft.com/office/drawing/2014/main" val="141106443"/>
                    </a:ext>
                  </a:extLst>
                </a:gridCol>
                <a:gridCol w="2221962">
                  <a:extLst>
                    <a:ext uri="{9D8B030D-6E8A-4147-A177-3AD203B41FA5}">
                      <a16:colId xmlns:a16="http://schemas.microsoft.com/office/drawing/2014/main" val="3188022463"/>
                    </a:ext>
                  </a:extLst>
                </a:gridCol>
                <a:gridCol w="1286447">
                  <a:extLst>
                    <a:ext uri="{9D8B030D-6E8A-4147-A177-3AD203B41FA5}">
                      <a16:colId xmlns:a16="http://schemas.microsoft.com/office/drawing/2014/main" val="2362557915"/>
                    </a:ext>
                  </a:extLst>
                </a:gridCol>
                <a:gridCol w="968501">
                  <a:extLst>
                    <a:ext uri="{9D8B030D-6E8A-4147-A177-3AD203B41FA5}">
                      <a16:colId xmlns:a16="http://schemas.microsoft.com/office/drawing/2014/main" val="2246968032"/>
                    </a:ext>
                  </a:extLst>
                </a:gridCol>
                <a:gridCol w="968501">
                  <a:extLst>
                    <a:ext uri="{9D8B030D-6E8A-4147-A177-3AD203B41FA5}">
                      <a16:colId xmlns:a16="http://schemas.microsoft.com/office/drawing/2014/main" val="2926521213"/>
                    </a:ext>
                  </a:extLst>
                </a:gridCol>
                <a:gridCol w="968501">
                  <a:extLst>
                    <a:ext uri="{9D8B030D-6E8A-4147-A177-3AD203B41FA5}">
                      <a16:colId xmlns:a16="http://schemas.microsoft.com/office/drawing/2014/main" val="904816468"/>
                    </a:ext>
                  </a:extLst>
                </a:gridCol>
                <a:gridCol w="968501">
                  <a:extLst>
                    <a:ext uri="{9D8B030D-6E8A-4147-A177-3AD203B41FA5}">
                      <a16:colId xmlns:a16="http://schemas.microsoft.com/office/drawing/2014/main" val="3119506061"/>
                    </a:ext>
                  </a:extLst>
                </a:gridCol>
              </a:tblGrid>
              <a:tr h="760227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Table 4. Rate Ratio of Requiring a Flow Increase or Maintain in Oxygen Flow Rate While Weaning (Poisson Regression Model)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964955"/>
                  </a:ext>
                </a:extLst>
              </a:tr>
              <a:tr h="3706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 type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Risk factor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Category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95% CL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3283849"/>
                  </a:ext>
                </a:extLst>
              </a:tr>
              <a:tr h="370632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Univariate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Starting O2 flowrate level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vs Low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1.83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8939415"/>
                  </a:ext>
                </a:extLst>
              </a:tr>
              <a:tr h="413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 vs Female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3248772"/>
                  </a:ext>
                </a:extLst>
              </a:tr>
              <a:tr h="370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GA at birth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Continuous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&lt;.0001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6499929"/>
                  </a:ext>
                </a:extLst>
              </a:tr>
              <a:tr h="370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SGA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 vs 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0.0256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8768528"/>
                  </a:ext>
                </a:extLst>
              </a:tr>
              <a:tr h="370632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Multivariate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Starting O2 flowrate level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High vs Low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5755701"/>
                  </a:ext>
                </a:extLst>
              </a:tr>
              <a:tr h="413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Male vs Female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1.31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5663754"/>
                  </a:ext>
                </a:extLst>
              </a:tr>
              <a:tr h="370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GA at birth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Continuous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&lt;.0001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2759704"/>
                  </a:ext>
                </a:extLst>
              </a:tr>
              <a:tr h="370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SGA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 vs 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&lt;.0001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3728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14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2E62-46F1-D24F-8ECA-FA0A982E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27D30-CE77-E744-8CE1-47EF52BEC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Roll-Call</a:t>
            </a:r>
          </a:p>
        </p:txBody>
      </p:sp>
    </p:spTree>
    <p:extLst>
      <p:ext uri="{BB962C8B-B14F-4D97-AF65-F5344CB8AC3E}">
        <p14:creationId xmlns:p14="http://schemas.microsoft.com/office/powerpoint/2010/main" val="1439098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0438-6DDD-4B4E-B219-4587B292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AD536-5441-0647-891B-877B992E1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the original RHO trial findings the RHO Program significantly shortens duration of home oxygen therapy</a:t>
            </a:r>
          </a:p>
          <a:p>
            <a:r>
              <a:rPr lang="en-US" dirty="0"/>
              <a:t>SGA infants are at a higher likelihood of requiring an increase while weaning from HOT</a:t>
            </a:r>
          </a:p>
          <a:p>
            <a:r>
              <a:rPr lang="en-US" dirty="0"/>
              <a:t>Lower birth weight is associated with higher chances of increases or prolonged maintains on the same flow rate</a:t>
            </a:r>
          </a:p>
          <a:p>
            <a:r>
              <a:rPr lang="en-US" dirty="0"/>
              <a:t>Higher N is needed to confirm results</a:t>
            </a:r>
          </a:p>
        </p:txBody>
      </p:sp>
    </p:spTree>
    <p:extLst>
      <p:ext uri="{BB962C8B-B14F-4D97-AF65-F5344CB8AC3E}">
        <p14:creationId xmlns:p14="http://schemas.microsoft.com/office/powerpoint/2010/main" val="2170087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C727-181B-F541-ADF6-ED5C63F1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1D2F-FD87-FE49-9B1B-55C1D04F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092575"/>
          </a:xfrm>
        </p:spPr>
        <p:txBody>
          <a:bodyPr/>
          <a:lstStyle/>
          <a:p>
            <a:r>
              <a:rPr lang="en-US" dirty="0"/>
              <a:t>UMass prophylactically will increase some infants to higher flow rates for discharge which may have impacted the trajectory curve represented</a:t>
            </a:r>
          </a:p>
          <a:p>
            <a:r>
              <a:rPr lang="en-US" dirty="0"/>
              <a:t>More follow-up variables are needed to understand impact of additional treatment therapies (reflux, inhaled steroids etc.)</a:t>
            </a:r>
          </a:p>
        </p:txBody>
      </p:sp>
    </p:spTree>
    <p:extLst>
      <p:ext uri="{BB962C8B-B14F-4D97-AF65-F5344CB8AC3E}">
        <p14:creationId xmlns:p14="http://schemas.microsoft.com/office/powerpoint/2010/main" val="406790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FCFE-8BF3-47DF-8600-C90A99F2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56" y="323660"/>
            <a:ext cx="49609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F41-8EC1-4DB4-AD9C-CCB83EC3F3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0226" y="1500780"/>
            <a:ext cx="493395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Questions and Comments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306D3-EB66-434D-A8F5-730C5CC8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9" r="-2" b="18153"/>
          <a:stretch/>
        </p:blipFill>
        <p:spPr>
          <a:xfrm>
            <a:off x="5242762" y="3161897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83F9-7817-4045-B1AC-6FF596D0D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5" r="-2" b="3931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5CBFC-2C8B-4C22-A4C2-EA03F425C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0" r="13549" b="4"/>
          <a:stretch/>
        </p:blipFill>
        <p:spPr>
          <a:xfrm>
            <a:off x="9933462" y="1825625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81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E1D9-863F-4F6D-910A-C43FDD01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Selection for Implementation Waves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9ED73-FB35-4EA6-882A-74D4C795E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u="sng" dirty="0"/>
              <a:t>Wave 1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Dartmouth Hitchcock Medical Center</a:t>
            </a:r>
          </a:p>
          <a:p>
            <a:pPr marL="0" indent="0" algn="ctr">
              <a:buNone/>
            </a:pPr>
            <a:r>
              <a:rPr lang="en-US" dirty="0"/>
              <a:t>Boston Children’s Hospital</a:t>
            </a:r>
          </a:p>
          <a:p>
            <a:pPr marL="0" indent="0" algn="ctr">
              <a:buNone/>
            </a:pPr>
            <a:r>
              <a:rPr lang="en-US" dirty="0"/>
              <a:t>Massachusetts General Hospital</a:t>
            </a:r>
          </a:p>
          <a:p>
            <a:pPr marL="0" indent="0" algn="ctr">
              <a:buNone/>
            </a:pPr>
            <a:r>
              <a:rPr lang="en-US" dirty="0"/>
              <a:t>Maria </a:t>
            </a:r>
            <a:r>
              <a:rPr lang="en-US" dirty="0" err="1"/>
              <a:t>Fereri</a:t>
            </a:r>
            <a:r>
              <a:rPr lang="en-US" dirty="0"/>
              <a:t> Children’s Hospital</a:t>
            </a:r>
          </a:p>
          <a:p>
            <a:pPr marL="0" indent="0" algn="ctr">
              <a:buNone/>
            </a:pPr>
            <a:r>
              <a:rPr lang="en-US" dirty="0"/>
              <a:t>University of Maryland</a:t>
            </a:r>
          </a:p>
          <a:p>
            <a:pPr marL="0" indent="0" algn="ctr">
              <a:buNone/>
            </a:pPr>
            <a:r>
              <a:rPr lang="en-US" dirty="0"/>
              <a:t>Vanderbilt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66A181-94B7-4450-9718-7021B377F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587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u="sng" dirty="0"/>
              <a:t>Wave 2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Arkansas Children’s Hospital</a:t>
            </a:r>
          </a:p>
          <a:p>
            <a:pPr marL="0" indent="0" algn="ctr">
              <a:buNone/>
            </a:pPr>
            <a:r>
              <a:rPr lang="en-US" dirty="0"/>
              <a:t>Children’s Hospital of Philadelphia</a:t>
            </a:r>
          </a:p>
          <a:p>
            <a:pPr marL="0" indent="0" algn="ctr">
              <a:buNone/>
            </a:pPr>
            <a:r>
              <a:rPr lang="en-US" dirty="0"/>
              <a:t>Cincinnati Children’s Hospital</a:t>
            </a:r>
          </a:p>
          <a:p>
            <a:pPr marL="0" indent="0" algn="ctr">
              <a:buNone/>
            </a:pPr>
            <a:r>
              <a:rPr lang="en-US" dirty="0"/>
              <a:t>National Jewish Health</a:t>
            </a:r>
          </a:p>
          <a:p>
            <a:pPr marL="0" indent="0" algn="ctr">
              <a:buNone/>
            </a:pPr>
            <a:r>
              <a:rPr lang="en-US" dirty="0"/>
              <a:t>Nationwide Children’s Hospital</a:t>
            </a:r>
          </a:p>
          <a:p>
            <a:pPr marL="0" indent="0" algn="ctr">
              <a:buNone/>
            </a:pPr>
            <a:r>
              <a:rPr lang="en-US" dirty="0"/>
              <a:t>St. Vincent Neighborhood Hospital</a:t>
            </a:r>
          </a:p>
          <a:p>
            <a:pPr marL="0" indent="0" algn="ctr">
              <a:buNone/>
            </a:pPr>
            <a:r>
              <a:rPr lang="en-US" dirty="0"/>
              <a:t>University of California, San Diego</a:t>
            </a:r>
          </a:p>
          <a:p>
            <a:pPr marL="0" indent="0" algn="ctr">
              <a:buNone/>
            </a:pPr>
            <a:r>
              <a:rPr lang="en-US" dirty="0"/>
              <a:t>University of Kentucky </a:t>
            </a:r>
          </a:p>
        </p:txBody>
      </p:sp>
    </p:spTree>
    <p:extLst>
      <p:ext uri="{BB962C8B-B14F-4D97-AF65-F5344CB8AC3E}">
        <p14:creationId xmlns:p14="http://schemas.microsoft.com/office/powerpoint/2010/main" val="43314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D56-953A-464B-9CCA-40BD43A6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Program Implementation Timeline: Wave 1 Sites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983A9CD-47B3-4042-854D-AD8C050E30F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ECE0D8BD-2FA4-4CE9-89B5-2401697B5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0002" y="4747364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6D56-953A-464B-9CCA-40BD43A6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 Program Implementation Timeline: Wave 2 Sites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983A9CD-47B3-4042-854D-AD8C050E3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634093"/>
              </p:ext>
            </p:extLst>
          </p:nvPr>
        </p:nvGraphicFramePr>
        <p:xfrm>
          <a:off x="596349" y="1577009"/>
          <a:ext cx="1122459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86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AD0FE9-119A-864D-B806-2227950B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Training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79A2C-F561-7745-B3EB-7D7B6FECEF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5/6 Wave 1 Site Visits Scheduled</a:t>
            </a:r>
          </a:p>
          <a:p>
            <a:pPr lvl="1"/>
            <a:r>
              <a:rPr lang="en-US" dirty="0"/>
              <a:t>COVID Travel restrictions, UMass verifying limitations</a:t>
            </a:r>
          </a:p>
          <a:p>
            <a:pPr lvl="1"/>
            <a:r>
              <a:rPr lang="en-US" dirty="0"/>
              <a:t>If your site requires special testing or quarantine reach out to Heather</a:t>
            </a:r>
          </a:p>
          <a:p>
            <a:r>
              <a:rPr lang="en-US" dirty="0"/>
              <a:t>Starting to plan Wave 2 Visits</a:t>
            </a:r>
          </a:p>
          <a:p>
            <a:r>
              <a:rPr lang="en-US" dirty="0"/>
              <a:t>Masimo coordinating times to meet with sites identified home care companies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744E2E-3C30-EB4F-95E2-2D75E03AD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3443" y="3276738"/>
            <a:ext cx="3866322" cy="21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4019-1656-4631-9BA8-72C79A8E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IRB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5078-06C0-4EBB-B3E1-6315AF24E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Umass</a:t>
            </a:r>
            <a:r>
              <a:rPr lang="en-US" dirty="0"/>
              <a:t> IRB will serve as the IRB of record for this trial- approved!</a:t>
            </a:r>
          </a:p>
          <a:p>
            <a:r>
              <a:rPr lang="en-US" dirty="0"/>
              <a:t>Sites to start reliance process </a:t>
            </a:r>
          </a:p>
          <a:p>
            <a:pPr lvl="1"/>
            <a:r>
              <a:rPr lang="en-US" dirty="0"/>
              <a:t>Heather and Lindsey to help sites with process at each site as they do differ</a:t>
            </a:r>
          </a:p>
          <a:p>
            <a:pPr lvl="1"/>
            <a:r>
              <a:rPr lang="en-US" dirty="0"/>
              <a:t>Contact team with any questions or local IRB concerns</a:t>
            </a:r>
          </a:p>
          <a:p>
            <a:r>
              <a:rPr lang="en-US" dirty="0"/>
              <a:t>Heather will serve as the liaison between IRB’s</a:t>
            </a:r>
          </a:p>
          <a:p>
            <a:pPr lvl="1"/>
            <a:r>
              <a:rPr lang="en-US" dirty="0"/>
              <a:t>Reach out with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321550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7A10-E34A-4F83-95B2-CB82DD5A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IRB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6935FA-DCDD-483F-B376-063B2AB17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5"/>
            <a:ext cx="6741428" cy="33880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C6095-5E1A-4E39-AB9A-1C27ED20C549}"/>
              </a:ext>
            </a:extLst>
          </p:cNvPr>
          <p:cNvSpPr txBox="1"/>
          <p:nvPr/>
        </p:nvSpPr>
        <p:spPr>
          <a:xfrm>
            <a:off x="7956884" y="1690688"/>
            <a:ext cx="3396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Items to be Uploaded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Site modified “Fact Sheet”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Protocol reviewed by 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35FAA-0558-4052-82B7-B712F04E6925}"/>
              </a:ext>
            </a:extLst>
          </p:cNvPr>
          <p:cNvSpPr/>
          <p:nvPr/>
        </p:nvSpPr>
        <p:spPr>
          <a:xfrm>
            <a:off x="7956884" y="4271468"/>
            <a:ext cx="2216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https://smartirb.org/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61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B93D-1CC4-4B54-B162-027AC384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Home Care Companies Providing Masimo RAD 97s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BECF6A8-16C8-A046-BF95-567588E0D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560057"/>
              </p:ext>
            </p:extLst>
          </p:nvPr>
        </p:nvGraphicFramePr>
        <p:xfrm>
          <a:off x="0" y="1571625"/>
          <a:ext cx="12192000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5B698E-BA02-0643-A417-E2A91E303A49}"/>
              </a:ext>
            </a:extLst>
          </p:cNvPr>
          <p:cNvCxnSpPr>
            <a:cxnSpLocks/>
          </p:cNvCxnSpPr>
          <p:nvPr/>
        </p:nvCxnSpPr>
        <p:spPr>
          <a:xfrm>
            <a:off x="10158412" y="5715000"/>
            <a:ext cx="342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0880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 Stars" id="{219D4B20-28A3-B846-B947-0ADB79787B4B}" vid="{473A25FD-859A-8E4F-B556-2F95E0657F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1111</Words>
  <Application>Microsoft Office PowerPoint</Application>
  <PresentationFormat>Widescreen</PresentationFormat>
  <Paragraphs>293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Apple Braille</vt:lpstr>
      <vt:lpstr>Arial</vt:lpstr>
      <vt:lpstr>Calibri</vt:lpstr>
      <vt:lpstr>Calibri Light</vt:lpstr>
      <vt:lpstr>1_Office Theme</vt:lpstr>
      <vt:lpstr>The Recorded Home Oximetry (RHO) Program  Monthly Investigator Meeting</vt:lpstr>
      <vt:lpstr>Attendance </vt:lpstr>
      <vt:lpstr>Site Selection for Implementation Waves</vt:lpstr>
      <vt:lpstr>RHO Program Implementation Timeline: Wave 1 Sites</vt:lpstr>
      <vt:lpstr>RHO Program Implementation Timeline: Wave 2 Sites</vt:lpstr>
      <vt:lpstr>Site Training Planning</vt:lpstr>
      <vt:lpstr>IRB Approval</vt:lpstr>
      <vt:lpstr>SMART IRB</vt:lpstr>
      <vt:lpstr>Home Care Companies Providing Masimo RAD 97s</vt:lpstr>
      <vt:lpstr>Home Care Plan</vt:lpstr>
      <vt:lpstr>Analysis of Real World RHO Implementation Data</vt:lpstr>
      <vt:lpstr>Average Home Oxygen Duration in the Literature</vt:lpstr>
      <vt:lpstr>Current Weaning Strategies</vt:lpstr>
      <vt:lpstr>Oxygen Weaning Trajectory Using RHO</vt:lpstr>
      <vt:lpstr>PowerPoint Presentation</vt:lpstr>
      <vt:lpstr>Cohort Demographics</vt:lpstr>
      <vt:lpstr>Duration of Home Oxygen </vt:lpstr>
      <vt:lpstr>Weaning Trajectory and Rate of Change in Weaning HOT by Initial Starting Flow Rate</vt:lpstr>
      <vt:lpstr>PowerPoint Presentation</vt:lpstr>
      <vt:lpstr>Conclusions</vt:lpstr>
      <vt:lpstr>Future Directions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Recorded Home Oximetry (RHO) Program  Monthly Investigator Meeting</dc:title>
  <dc:creator>White, Heather</dc:creator>
  <cp:lastModifiedBy>White, Heather</cp:lastModifiedBy>
  <cp:revision>12</cp:revision>
  <dcterms:created xsi:type="dcterms:W3CDTF">2021-03-31T16:28:55Z</dcterms:created>
  <dcterms:modified xsi:type="dcterms:W3CDTF">2021-04-07T14:25:43Z</dcterms:modified>
</cp:coreProperties>
</file>