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9" r:id="rId2"/>
    <p:sldId id="897" r:id="rId3"/>
    <p:sldId id="1294" r:id="rId4"/>
    <p:sldId id="256" r:id="rId5"/>
    <p:sldId id="896" r:id="rId6"/>
    <p:sldId id="1308" r:id="rId7"/>
    <p:sldId id="1309" r:id="rId8"/>
    <p:sldId id="1313" r:id="rId9"/>
    <p:sldId id="1317" r:id="rId10"/>
    <p:sldId id="1318" r:id="rId11"/>
    <p:sldId id="1314" r:id="rId12"/>
    <p:sldId id="1303" r:id="rId13"/>
    <p:sldId id="878" r:id="rId14"/>
    <p:sldId id="895" r:id="rId15"/>
    <p:sldId id="893" r:id="rId16"/>
    <p:sldId id="1307" r:id="rId17"/>
    <p:sldId id="1319" r:id="rId18"/>
    <p:sldId id="1315" r:id="rId19"/>
    <p:sldId id="1321" r:id="rId20"/>
    <p:sldId id="1323" r:id="rId21"/>
    <p:sldId id="1322" r:id="rId22"/>
    <p:sldId id="1324" r:id="rId23"/>
    <p:sldId id="1320" r:id="rId24"/>
    <p:sldId id="1311" r:id="rId25"/>
    <p:sldId id="459" r:id="rId26"/>
    <p:sldId id="831" r:id="rId27"/>
    <p:sldId id="1295" r:id="rId28"/>
    <p:sldId id="1305" r:id="rId29"/>
    <p:sldId id="1316" r:id="rId30"/>
    <p:sldId id="1310" r:id="rId31"/>
    <p:sldId id="1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49C"/>
    <a:srgbClr val="3A58A4"/>
    <a:srgbClr val="FFFFFF"/>
    <a:srgbClr val="5AA2AE"/>
    <a:srgbClr val="9B69BC"/>
    <a:srgbClr val="6699FF"/>
    <a:srgbClr val="864DAD"/>
    <a:srgbClr val="404A5C"/>
    <a:srgbClr val="230871"/>
    <a:srgbClr val="5757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D55F21-09E8-41A6-8F47-0B8B78BCF142}" v="13" dt="2021-11-04T16:37:58.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89065" autoAdjust="0"/>
  </p:normalViewPr>
  <p:slideViewPr>
    <p:cSldViewPr snapToGrid="0">
      <p:cViewPr varScale="1">
        <p:scale>
          <a:sx n="61" d="100"/>
          <a:sy n="61" d="100"/>
        </p:scale>
        <p:origin x="156" y="7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umassmemorial.org\umass\NICUResearch\Implementation%20Project\Data%20Analysis\Enrollment\RHO%20Enrollment%20RunChar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umassmemorial.org\umass\NICUResearch\Implementation%20Project\Data%20Analysis\Problems%20Log\RHO%20Implementation%20Log%20of%20Problem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umassmemorial.org\umass\NICUResearch\Implementation%20Project\Data%20Analysis\Deviation%20Types\Deviation%20Types%201.3.2022.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umassmemorial.org\umass\NICUResearch\Implementation%20Project\Program%20Planning\Monthly%20Site%20Reports\Monthly%20Reports%20Excels\6.%20Compliance%20(3.7.2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r>
              <a:rPr lang="en-US" sz="4000" b="0" dirty="0">
                <a:solidFill>
                  <a:srgbClr val="22549C"/>
                </a:solidFill>
              </a:rPr>
              <a:t>Site Start Up Progress</a:t>
            </a:r>
          </a:p>
        </c:rich>
      </c:tx>
      <c:layout>
        <c:manualLayout>
          <c:xMode val="edge"/>
          <c:yMode val="edge"/>
          <c:x val="0.32849909776902891"/>
          <c:y val="4.1289212928295016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endParaRPr lang="en-US"/>
        </a:p>
      </c:txPr>
    </c:title>
    <c:autoTitleDeleted val="0"/>
    <c:plotArea>
      <c:layout>
        <c:manualLayout>
          <c:layoutTarget val="inner"/>
          <c:xMode val="edge"/>
          <c:yMode val="edge"/>
          <c:x val="0.20868922244094484"/>
          <c:y val="0.28270697534657707"/>
          <c:w val="0.63334219160104988"/>
          <c:h val="0.65681806890198957"/>
        </c:manualLayout>
      </c:layout>
      <c:barChart>
        <c:barDir val="bar"/>
        <c:grouping val="stacked"/>
        <c:varyColors val="0"/>
        <c:ser>
          <c:idx val="0"/>
          <c:order val="0"/>
          <c:tx>
            <c:strRef>
              <c:f>Simplified!$B$1</c:f>
              <c:strCache>
                <c:ptCount val="1"/>
                <c:pt idx="0">
                  <c:v>Executed Contract</c:v>
                </c:pt>
              </c:strCache>
            </c:strRef>
          </c:tx>
          <c:spPr>
            <a:solidFill>
              <a:srgbClr val="BC73F3"/>
            </a:solidFill>
            <a:ln w="28575">
              <a:noFill/>
            </a:ln>
            <a:effectLst/>
          </c:spPr>
          <c:invertIfNegative val="0"/>
          <c:dPt>
            <c:idx val="0"/>
            <c:invertIfNegative val="0"/>
            <c:bubble3D val="0"/>
            <c:spPr>
              <a:solidFill>
                <a:srgbClr val="BC73F3">
                  <a:alpha val="15000"/>
                </a:srgbClr>
              </a:solidFill>
              <a:ln w="28575">
                <a:noFill/>
              </a:ln>
              <a:effectLst/>
            </c:spPr>
            <c:extLst>
              <c:ext xmlns:c16="http://schemas.microsoft.com/office/drawing/2014/chart" uri="{C3380CC4-5D6E-409C-BE32-E72D297353CC}">
                <c16:uniqueId val="{00000001-1558-49B9-8684-A511D8D81DDC}"/>
              </c:ext>
            </c:extLst>
          </c:dPt>
          <c:dPt>
            <c:idx val="1"/>
            <c:invertIfNegative val="0"/>
            <c:bubble3D val="0"/>
            <c:spPr>
              <a:solidFill>
                <a:srgbClr val="BC73F3"/>
              </a:solidFill>
              <a:ln w="28575">
                <a:noFill/>
              </a:ln>
              <a:effectLst/>
            </c:spPr>
            <c:extLst>
              <c:ext xmlns:c16="http://schemas.microsoft.com/office/drawing/2014/chart" uri="{C3380CC4-5D6E-409C-BE32-E72D297353CC}">
                <c16:uniqueId val="{00000003-1558-49B9-8684-A511D8D81DDC}"/>
              </c:ext>
            </c:extLst>
          </c:dPt>
          <c:dPt>
            <c:idx val="4"/>
            <c:invertIfNegative val="0"/>
            <c:bubble3D val="0"/>
            <c:spPr>
              <a:solidFill>
                <a:srgbClr val="BC73F3"/>
              </a:solidFill>
              <a:ln w="28575">
                <a:noFill/>
              </a:ln>
              <a:effectLst/>
            </c:spPr>
            <c:extLst>
              <c:ext xmlns:c16="http://schemas.microsoft.com/office/drawing/2014/chart" uri="{C3380CC4-5D6E-409C-BE32-E72D297353CC}">
                <c16:uniqueId val="{00000005-1558-49B9-8684-A511D8D81DDC}"/>
              </c:ext>
            </c:extLst>
          </c:dPt>
          <c:dPt>
            <c:idx val="5"/>
            <c:invertIfNegative val="0"/>
            <c:bubble3D val="0"/>
            <c:spPr>
              <a:solidFill>
                <a:srgbClr val="BC73F3"/>
              </a:solidFill>
              <a:ln w="28575">
                <a:noFill/>
              </a:ln>
              <a:effectLst/>
            </c:spPr>
            <c:extLst>
              <c:ext xmlns:c16="http://schemas.microsoft.com/office/drawing/2014/chart" uri="{C3380CC4-5D6E-409C-BE32-E72D297353CC}">
                <c16:uniqueId val="{00000007-1558-49B9-8684-A511D8D81DDC}"/>
              </c:ext>
            </c:extLst>
          </c:dPt>
          <c:dPt>
            <c:idx val="6"/>
            <c:invertIfNegative val="0"/>
            <c:bubble3D val="0"/>
            <c:spPr>
              <a:solidFill>
                <a:srgbClr val="BC73F3"/>
              </a:solidFill>
              <a:ln w="28575">
                <a:noFill/>
              </a:ln>
              <a:effectLst/>
            </c:spPr>
            <c:extLst>
              <c:ext xmlns:c16="http://schemas.microsoft.com/office/drawing/2014/chart" uri="{C3380CC4-5D6E-409C-BE32-E72D297353CC}">
                <c16:uniqueId val="{00000009-1558-49B9-8684-A511D8D81DDC}"/>
              </c:ext>
            </c:extLst>
          </c:dPt>
          <c:dPt>
            <c:idx val="7"/>
            <c:invertIfNegative val="0"/>
            <c:bubble3D val="0"/>
            <c:spPr>
              <a:solidFill>
                <a:srgbClr val="BC73F3"/>
              </a:solidFill>
              <a:ln w="28575">
                <a:noFill/>
              </a:ln>
              <a:effectLst/>
            </c:spPr>
            <c:extLst>
              <c:ext xmlns:c16="http://schemas.microsoft.com/office/drawing/2014/chart" uri="{C3380CC4-5D6E-409C-BE32-E72D297353CC}">
                <c16:uniqueId val="{0000000B-1558-49B9-8684-A511D8D81DDC}"/>
              </c:ext>
            </c:extLst>
          </c:dPt>
          <c:dPt>
            <c:idx val="9"/>
            <c:invertIfNegative val="0"/>
            <c:bubble3D val="0"/>
            <c:spPr>
              <a:solidFill>
                <a:srgbClr val="BC73F3"/>
              </a:solidFill>
              <a:ln w="28575">
                <a:noFill/>
              </a:ln>
              <a:effectLst/>
            </c:spPr>
            <c:extLst>
              <c:ext xmlns:c16="http://schemas.microsoft.com/office/drawing/2014/chart" uri="{C3380CC4-5D6E-409C-BE32-E72D297353CC}">
                <c16:uniqueId val="{0000000D-1558-49B9-8684-A511D8D81DDC}"/>
              </c:ext>
            </c:extLst>
          </c:dPt>
          <c:dPt>
            <c:idx val="10"/>
            <c:invertIfNegative val="0"/>
            <c:bubble3D val="0"/>
            <c:spPr>
              <a:solidFill>
                <a:srgbClr val="BC73F3"/>
              </a:solidFill>
              <a:ln w="28575">
                <a:noFill/>
              </a:ln>
              <a:effectLst/>
            </c:spPr>
            <c:extLst>
              <c:ext xmlns:c16="http://schemas.microsoft.com/office/drawing/2014/chart" uri="{C3380CC4-5D6E-409C-BE32-E72D297353CC}">
                <c16:uniqueId val="{0000000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Simplified!$B$2:$B$15</c:f>
              <c:numCache>
                <c:formatCode>0%</c:formatCode>
                <c:ptCount val="14"/>
                <c:pt idx="0">
                  <c:v>0.33</c:v>
                </c:pt>
                <c:pt idx="1">
                  <c:v>0.33</c:v>
                </c:pt>
                <c:pt idx="2">
                  <c:v>0.33</c:v>
                </c:pt>
                <c:pt idx="3">
                  <c:v>0.33</c:v>
                </c:pt>
                <c:pt idx="4">
                  <c:v>0.33</c:v>
                </c:pt>
                <c:pt idx="5">
                  <c:v>0.33</c:v>
                </c:pt>
                <c:pt idx="6">
                  <c:v>0.33</c:v>
                </c:pt>
                <c:pt idx="7">
                  <c:v>0.33</c:v>
                </c:pt>
                <c:pt idx="8">
                  <c:v>0.33</c:v>
                </c:pt>
                <c:pt idx="9">
                  <c:v>0.33</c:v>
                </c:pt>
                <c:pt idx="10">
                  <c:v>0.33</c:v>
                </c:pt>
                <c:pt idx="11">
                  <c:v>0.33</c:v>
                </c:pt>
                <c:pt idx="12">
                  <c:v>0.33</c:v>
                </c:pt>
                <c:pt idx="13">
                  <c:v>0.33</c:v>
                </c:pt>
              </c:numCache>
            </c:numRef>
          </c:val>
          <c:extLst>
            <c:ext xmlns:c16="http://schemas.microsoft.com/office/drawing/2014/chart" uri="{C3380CC4-5D6E-409C-BE32-E72D297353CC}">
              <c16:uniqueId val="{00000010-1558-49B9-8684-A511D8D81DDC}"/>
            </c:ext>
          </c:extLst>
        </c:ser>
        <c:ser>
          <c:idx val="1"/>
          <c:order val="1"/>
          <c:tx>
            <c:strRef>
              <c:f>Simplified!$C$1</c:f>
              <c:strCache>
                <c:ptCount val="1"/>
                <c:pt idx="0">
                  <c:v>IRB Approval</c:v>
                </c:pt>
              </c:strCache>
            </c:strRef>
          </c:tx>
          <c:spPr>
            <a:solidFill>
              <a:schemeClr val="accent3"/>
            </a:solidFill>
            <a:ln w="28575">
              <a:noFill/>
            </a:ln>
            <a:effectLst/>
          </c:spPr>
          <c:invertIfNegative val="0"/>
          <c:dPt>
            <c:idx val="2"/>
            <c:invertIfNegative val="0"/>
            <c:bubble3D val="0"/>
            <c:spPr>
              <a:solidFill>
                <a:schemeClr val="bg2"/>
              </a:solidFill>
              <a:ln w="28575">
                <a:noFill/>
              </a:ln>
              <a:effectLst/>
            </c:spPr>
            <c:extLst>
              <c:ext xmlns:c16="http://schemas.microsoft.com/office/drawing/2014/chart" uri="{C3380CC4-5D6E-409C-BE32-E72D297353CC}">
                <c16:uniqueId val="{00000012-1558-49B9-8684-A511D8D81DDC}"/>
              </c:ext>
            </c:extLst>
          </c:dPt>
          <c:dPt>
            <c:idx val="3"/>
            <c:invertIfNegative val="0"/>
            <c:bubble3D val="0"/>
            <c:spPr>
              <a:solidFill>
                <a:sysClr val="window" lastClr="FFFFFF">
                  <a:lumMod val="65000"/>
                </a:sysClr>
              </a:solidFill>
              <a:ln w="28575">
                <a:noFill/>
              </a:ln>
              <a:effectLst/>
            </c:spPr>
            <c:extLst>
              <c:ext xmlns:c16="http://schemas.microsoft.com/office/drawing/2014/chart" uri="{C3380CC4-5D6E-409C-BE32-E72D297353CC}">
                <c16:uniqueId val="{00000014-1558-49B9-8684-A511D8D81DDC}"/>
              </c:ext>
            </c:extLst>
          </c:dPt>
          <c:dPt>
            <c:idx val="4"/>
            <c:invertIfNegative val="0"/>
            <c:bubble3D val="0"/>
            <c:spPr>
              <a:solidFill>
                <a:schemeClr val="bg2"/>
              </a:solidFill>
              <a:ln w="28575">
                <a:noFill/>
              </a:ln>
              <a:effectLst/>
            </c:spPr>
            <c:extLst>
              <c:ext xmlns:c16="http://schemas.microsoft.com/office/drawing/2014/chart" uri="{C3380CC4-5D6E-409C-BE32-E72D297353CC}">
                <c16:uniqueId val="{00000016-1558-49B9-8684-A511D8D81DDC}"/>
              </c:ext>
            </c:extLst>
          </c:dPt>
          <c:dPt>
            <c:idx val="6"/>
            <c:invertIfNegative val="0"/>
            <c:bubble3D val="0"/>
            <c:spPr>
              <a:solidFill>
                <a:srgbClr val="7F8FA9">
                  <a:lumMod val="20000"/>
                  <a:lumOff val="80000"/>
                </a:srgbClr>
              </a:solidFill>
              <a:ln w="28575">
                <a:noFill/>
              </a:ln>
              <a:effectLst/>
            </c:spPr>
            <c:extLst>
              <c:ext xmlns:c16="http://schemas.microsoft.com/office/drawing/2014/chart" uri="{C3380CC4-5D6E-409C-BE32-E72D297353CC}">
                <c16:uniqueId val="{0000001E-1A58-4183-AB67-AD1EEDDB0DE3}"/>
              </c:ext>
            </c:extLst>
          </c:dPt>
          <c:dPt>
            <c:idx val="10"/>
            <c:invertIfNegative val="0"/>
            <c:bubble3D val="0"/>
            <c:spPr>
              <a:solidFill>
                <a:schemeClr val="bg2"/>
              </a:solidFill>
              <a:ln w="28575">
                <a:noFill/>
              </a:ln>
              <a:effectLst/>
            </c:spPr>
            <c:extLst>
              <c:ext xmlns:c16="http://schemas.microsoft.com/office/drawing/2014/chart" uri="{C3380CC4-5D6E-409C-BE32-E72D297353CC}">
                <c16:uniqueId val="{00000018-1558-49B9-8684-A511D8D81DDC}"/>
              </c:ext>
            </c:extLst>
          </c:dPt>
          <c:dPt>
            <c:idx val="11"/>
            <c:invertIfNegative val="0"/>
            <c:bubble3D val="0"/>
            <c:spPr>
              <a:solidFill>
                <a:schemeClr val="bg2">
                  <a:lumMod val="75000"/>
                </a:schemeClr>
              </a:solidFill>
              <a:ln w="28575">
                <a:noFill/>
              </a:ln>
              <a:effectLst/>
            </c:spPr>
            <c:extLst>
              <c:ext xmlns:c16="http://schemas.microsoft.com/office/drawing/2014/chart" uri="{C3380CC4-5D6E-409C-BE32-E72D297353CC}">
                <c16:uniqueId val="{0000001A-1558-49B9-8684-A511D8D81DDC}"/>
              </c:ext>
            </c:extLst>
          </c:dPt>
          <c:dPt>
            <c:idx val="13"/>
            <c:invertIfNegative val="0"/>
            <c:bubble3D val="0"/>
            <c:spPr>
              <a:solidFill>
                <a:sysClr val="window" lastClr="FFFFFF">
                  <a:lumMod val="65000"/>
                </a:sysClr>
              </a:solidFill>
              <a:ln w="28575">
                <a:noFill/>
              </a:ln>
              <a:effectLst/>
            </c:spPr>
            <c:extLst>
              <c:ext xmlns:c16="http://schemas.microsoft.com/office/drawing/2014/chart" uri="{C3380CC4-5D6E-409C-BE32-E72D297353CC}">
                <c16:uniqueId val="{0000001C-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Simplified!$C$2:$C$15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1D-1558-49B9-8684-A511D8D81DDC}"/>
            </c:ext>
          </c:extLst>
        </c:ser>
        <c:ser>
          <c:idx val="2"/>
          <c:order val="2"/>
          <c:tx>
            <c:strRef>
              <c:f>Simplified!$D$1</c:f>
              <c:strCache>
                <c:ptCount val="1"/>
                <c:pt idx="0">
                  <c:v>Equipment Available</c:v>
                </c:pt>
              </c:strCache>
            </c:strRef>
          </c:tx>
          <c:spPr>
            <a:solidFill>
              <a:srgbClr val="6699FF"/>
            </a:solidFill>
            <a:ln w="28575">
              <a:noFill/>
            </a:ln>
            <a:effectLst/>
          </c:spPr>
          <c:invertIfNegative val="0"/>
          <c:dPt>
            <c:idx val="11"/>
            <c:invertIfNegative val="0"/>
            <c:bubble3D val="0"/>
            <c:spPr>
              <a:solidFill>
                <a:srgbClr val="6699FF"/>
              </a:solidFill>
              <a:ln w="28575">
                <a:noFill/>
              </a:ln>
              <a:effectLst/>
            </c:spPr>
            <c:extLst>
              <c:ext xmlns:c16="http://schemas.microsoft.com/office/drawing/2014/chart" uri="{C3380CC4-5D6E-409C-BE32-E72D297353CC}">
                <c16:uniqueId val="{0000001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Simplified!$D$2:$D$15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20-1558-49B9-8684-A511D8D81DDC}"/>
            </c:ext>
          </c:extLst>
        </c:ser>
        <c:dLbls>
          <c:showLegendKey val="0"/>
          <c:showVal val="0"/>
          <c:showCatName val="0"/>
          <c:showSerName val="0"/>
          <c:showPercent val="0"/>
          <c:showBubbleSize val="0"/>
        </c:dLbls>
        <c:gapWidth val="150"/>
        <c:overlap val="100"/>
        <c:axId val="1476403471"/>
        <c:axId val="1476385999"/>
      </c:barChart>
      <c:catAx>
        <c:axId val="1476403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crossAx val="1476385999"/>
        <c:crosses val="autoZero"/>
        <c:auto val="1"/>
        <c:lblAlgn val="ctr"/>
        <c:lblOffset val="100"/>
        <c:noMultiLvlLbl val="0"/>
      </c:catAx>
      <c:valAx>
        <c:axId val="1476385999"/>
        <c:scaling>
          <c:orientation val="minMax"/>
          <c:max val="1"/>
        </c:scaling>
        <c:delete val="1"/>
        <c:axPos val="b"/>
        <c:numFmt formatCode="0%" sourceLinked="1"/>
        <c:majorTickMark val="none"/>
        <c:minorTickMark val="none"/>
        <c:tickLblPos val="nextTo"/>
        <c:crossAx val="1476403471"/>
        <c:crosses val="autoZero"/>
        <c:crossBetween val="between"/>
      </c:valAx>
      <c:spPr>
        <a:noFill/>
        <a:ln>
          <a:noFill/>
        </a:ln>
        <a:effectLst/>
      </c:spPr>
    </c:plotArea>
    <c:legend>
      <c:legendPos val="b"/>
      <c:layout>
        <c:manualLayout>
          <c:xMode val="edge"/>
          <c:yMode val="edge"/>
          <c:x val="0.13577936351706035"/>
          <c:y val="0.20698616347359344"/>
          <c:w val="0.75808511573779835"/>
          <c:h val="5.5209793459519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400">
          <a:latin typeface="Apple Braille"/>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a:t>Recorded Home Oximetry Program</a:t>
            </a:r>
            <a:r>
              <a:rPr lang="en-US" sz="2400" baseline="0"/>
              <a:t> </a:t>
            </a:r>
            <a:r>
              <a:rPr lang="en-US" sz="2400"/>
              <a:t>Implementation Trial</a:t>
            </a:r>
            <a:r>
              <a:rPr lang="en-US" sz="2400" baseline="0"/>
              <a:t> </a:t>
            </a:r>
            <a:r>
              <a:rPr lang="en-US" sz="2400"/>
              <a:t>Enrollment</a:t>
            </a:r>
          </a:p>
          <a:p>
            <a:pPr>
              <a:defRPr/>
            </a:pPr>
            <a:r>
              <a:rPr lang="en-US" sz="1800"/>
              <a:t>(July 2021 to Present)</a:t>
            </a:r>
          </a:p>
        </c:rich>
      </c:tx>
      <c:layout>
        <c:manualLayout>
          <c:xMode val="edge"/>
          <c:yMode val="edge"/>
          <c:x val="0.1327533628608924"/>
          <c:y val="2.2051079856637994E-2"/>
        </c:manualLayout>
      </c:layout>
      <c:overlay val="0"/>
    </c:title>
    <c:autoTitleDeleted val="0"/>
    <c:plotArea>
      <c:layout>
        <c:manualLayout>
          <c:layoutTarget val="inner"/>
          <c:xMode val="edge"/>
          <c:yMode val="edge"/>
          <c:x val="8.5027887139107597E-2"/>
          <c:y val="0.21998519119745352"/>
          <c:w val="0.875581691658466"/>
          <c:h val="0.57545662397854302"/>
        </c:manualLayout>
      </c:layout>
      <c:lineChart>
        <c:grouping val="standard"/>
        <c:varyColors val="0"/>
        <c:ser>
          <c:idx val="0"/>
          <c:order val="0"/>
          <c:tx>
            <c:strRef>
              <c:f>'Participants Enrolled c Char'!$B$1</c:f>
              <c:strCache>
                <c:ptCount val="1"/>
                <c:pt idx="0">
                  <c:v>Participants Enrolled</c:v>
                </c:pt>
              </c:strCache>
            </c:strRef>
          </c:tx>
          <c:spPr>
            <a:ln w="50800">
              <a:solidFill>
                <a:srgbClr val="864DAD"/>
              </a:solidFill>
              <a:prstDash val="solid"/>
            </a:ln>
            <a:effectLst/>
          </c:spPr>
          <c:marker>
            <c:symbol val="circle"/>
            <c:size val="6"/>
            <c:spPr>
              <a:solidFill>
                <a:srgbClr val="864DAD"/>
              </a:solidFill>
              <a:ln w="25400">
                <a:solidFill>
                  <a:srgbClr val="864DAD"/>
                </a:solidFill>
                <a:prstDash val="solid"/>
              </a:ln>
            </c:spPr>
          </c:marker>
          <c:dLbls>
            <c:dLbl>
              <c:idx val="0"/>
              <c:layout>
                <c:manualLayout>
                  <c:x val="-4.6726541994750658E-3"/>
                  <c:y val="7.1520209011101427E-2"/>
                </c:manualLayout>
              </c:layout>
              <c:tx>
                <c:rich>
                  <a:bodyPr/>
                  <a:lstStyle/>
                  <a:p>
                    <a:r>
                      <a:rPr lang="en-US"/>
                      <a:t>BCH &amp; MGH initiated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6B2-4CE9-8E7C-885538C45578}"/>
                </c:ext>
              </c:extLst>
            </c:dLbl>
            <c:dLbl>
              <c:idx val="1"/>
              <c:layout>
                <c:manualLayout>
                  <c:x val="2.6041666666666668E-2"/>
                  <c:y val="-9.4017092751637488E-3"/>
                </c:manualLayout>
              </c:layout>
              <c:tx>
                <c:rich>
                  <a:bodyPr/>
                  <a:lstStyle/>
                  <a:p>
                    <a:r>
                      <a:rPr lang="en-US"/>
                      <a:t>UMB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6B2-4CE9-8E7C-885538C45578}"/>
                </c:ext>
              </c:extLst>
            </c:dLbl>
            <c:dLbl>
              <c:idx val="4"/>
              <c:layout>
                <c:manualLayout>
                  <c:x val="-0.14019094488188977"/>
                  <c:y val="0.11249744784309243"/>
                </c:manualLayout>
              </c:layout>
              <c:tx>
                <c:rich>
                  <a:bodyPr/>
                  <a:lstStyle/>
                  <a:p>
                    <a:r>
                      <a:rPr lang="en-US" sz="1200" b="0" i="0" u="none" strike="noStrike" kern="1200" baseline="0" dirty="0">
                        <a:solidFill>
                          <a:prstClr val="black"/>
                        </a:solidFill>
                      </a:rPr>
                      <a:t>ACH, RCH &amp; MFCH initiated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6B2-4CE9-8E7C-885538C45578}"/>
                </c:ext>
              </c:extLst>
            </c:dLbl>
            <c:spPr>
              <a:noFill/>
              <a:ln>
                <a:noFill/>
              </a:ln>
              <a:effectLst/>
            </c:spPr>
            <c:txPr>
              <a:bodyPr wrap="square" lIns="38100" tIns="19050" rIns="38100" bIns="19050" anchor="ctr">
                <a:spAutoFit/>
              </a:bodyPr>
              <a:lstStyle/>
              <a:p>
                <a:pPr>
                  <a:defRPr sz="1200">
                    <a:solidFill>
                      <a:schemeClr val="dk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Char'!$B$2:$B$10</c:f>
              <c:numCache>
                <c:formatCode>General</c:formatCode>
                <c:ptCount val="9"/>
                <c:pt idx="0">
                  <c:v>3</c:v>
                </c:pt>
                <c:pt idx="1">
                  <c:v>3</c:v>
                </c:pt>
                <c:pt idx="2">
                  <c:v>1</c:v>
                </c:pt>
                <c:pt idx="3">
                  <c:v>5</c:v>
                </c:pt>
                <c:pt idx="4">
                  <c:v>5</c:v>
                </c:pt>
                <c:pt idx="5">
                  <c:v>1</c:v>
                </c:pt>
                <c:pt idx="6">
                  <c:v>8</c:v>
                </c:pt>
                <c:pt idx="7">
                  <c:v>3</c:v>
                </c:pt>
                <c:pt idx="8">
                  <c:v>8</c:v>
                </c:pt>
              </c:numCache>
            </c:numRef>
          </c:val>
          <c:smooth val="0"/>
          <c:extLst>
            <c:ext xmlns:c16="http://schemas.microsoft.com/office/drawing/2014/chart" uri="{C3380CC4-5D6E-409C-BE32-E72D297353CC}">
              <c16:uniqueId val="{00000003-76B2-4CE9-8E7C-885538C45578}"/>
            </c:ext>
          </c:extLst>
        </c:ser>
        <c:ser>
          <c:idx val="1"/>
          <c:order val="1"/>
          <c:tx>
            <c:strRef>
              <c:f>'Participants Enrolled c Char'!$C$1</c:f>
              <c:strCache>
                <c:ptCount val="1"/>
                <c:pt idx="0">
                  <c:v>UCL</c:v>
                </c:pt>
              </c:strCache>
            </c:strRef>
          </c:tx>
          <c:spPr>
            <a:ln w="15875">
              <a:solidFill>
                <a:srgbClr val="7F8FA9"/>
              </a:solidFill>
              <a:prstDash val="solid"/>
            </a:ln>
            <a:effectLst/>
          </c:spPr>
          <c:marker>
            <c:symbol val="none"/>
          </c:marker>
          <c:dLbls>
            <c:dLbl>
              <c:idx val="1"/>
              <c:layout>
                <c:manualLayout>
                  <c:x val="0.52620956364829397"/>
                  <c:y val="-2.5618547681539809E-2"/>
                </c:manualLayout>
              </c:layout>
              <c:tx>
                <c:rich>
                  <a:bodyPr/>
                  <a:lstStyle/>
                  <a:p>
                    <a:pPr>
                      <a:defRPr/>
                    </a:pPr>
                    <a:r>
                      <a:rPr lang="en-US"/>
                      <a:t>UCL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6B2-4CE9-8E7C-885538C45578}"/>
                </c:ext>
              </c:extLst>
            </c:dLbl>
            <c:dLbl>
              <c:idx val="2"/>
              <c:layout>
                <c:manualLayout>
                  <c:x val="0.49637623031496064"/>
                  <c:y val="-2.5648731408573929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B2-4CE9-8E7C-885538C45578}"/>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Char'!$C$2:$C$10</c:f>
              <c:numCache>
                <c:formatCode>0.00</c:formatCode>
                <c:ptCount val="9"/>
                <c:pt idx="0">
                  <c:v>10.193873641409329</c:v>
                </c:pt>
                <c:pt idx="1">
                  <c:v>10.193873641409329</c:v>
                </c:pt>
                <c:pt idx="2">
                  <c:v>10.193873641409329</c:v>
                </c:pt>
                <c:pt idx="3">
                  <c:v>10.193873641409329</c:v>
                </c:pt>
                <c:pt idx="4">
                  <c:v>10.193873641409329</c:v>
                </c:pt>
                <c:pt idx="5">
                  <c:v>10.193873641409329</c:v>
                </c:pt>
                <c:pt idx="6" formatCode="General">
                  <c:v>10.193873641409329</c:v>
                </c:pt>
                <c:pt idx="7" formatCode="General">
                  <c:v>10.193873641409329</c:v>
                </c:pt>
                <c:pt idx="8" formatCode="General">
                  <c:v>10.193873641409329</c:v>
                </c:pt>
              </c:numCache>
            </c:numRef>
          </c:val>
          <c:smooth val="0"/>
          <c:extLst>
            <c:ext xmlns:c16="http://schemas.microsoft.com/office/drawing/2014/chart" uri="{C3380CC4-5D6E-409C-BE32-E72D297353CC}">
              <c16:uniqueId val="{00000006-76B2-4CE9-8E7C-885538C45578}"/>
            </c:ext>
          </c:extLst>
        </c:ser>
        <c:ser>
          <c:idx val="2"/>
          <c:order val="2"/>
          <c:tx>
            <c:strRef>
              <c:f>'Participants Enrolled c Char'!$D$1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Char'!$D$2:$D$6</c:f>
              <c:numCache>
                <c:formatCode>0.00</c:formatCode>
                <c:ptCount val="5"/>
                <c:pt idx="0">
                  <c:v>8.1662861313099242</c:v>
                </c:pt>
                <c:pt idx="1">
                  <c:v>8.1662861313099242</c:v>
                </c:pt>
                <c:pt idx="2">
                  <c:v>8.1662861313099242</c:v>
                </c:pt>
                <c:pt idx="3">
                  <c:v>8.1662861313099242</c:v>
                </c:pt>
                <c:pt idx="4">
                  <c:v>8.1662861313099242</c:v>
                </c:pt>
              </c:numCache>
            </c:numRef>
          </c:val>
          <c:smooth val="0"/>
          <c:extLst>
            <c:ext xmlns:c16="http://schemas.microsoft.com/office/drawing/2014/chart" uri="{C3380CC4-5D6E-409C-BE32-E72D297353CC}">
              <c16:uniqueId val="{00000007-76B2-4CE9-8E7C-885538C45578}"/>
            </c:ext>
          </c:extLst>
        </c:ser>
        <c:ser>
          <c:idx val="3"/>
          <c:order val="3"/>
          <c:tx>
            <c:strRef>
              <c:f>'Participants Enrolled c Char'!$E$1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Char'!$E$2:$E$6</c:f>
              <c:numCache>
                <c:formatCode>0.00</c:formatCode>
                <c:ptCount val="5"/>
                <c:pt idx="0">
                  <c:v>6.1386986212105175</c:v>
                </c:pt>
                <c:pt idx="1">
                  <c:v>6.1386986212105175</c:v>
                </c:pt>
                <c:pt idx="2">
                  <c:v>6.1386986212105175</c:v>
                </c:pt>
                <c:pt idx="3">
                  <c:v>6.1386986212105175</c:v>
                </c:pt>
                <c:pt idx="4" formatCode="General">
                  <c:v>6.1386986212105175</c:v>
                </c:pt>
              </c:numCache>
            </c:numRef>
          </c:val>
          <c:smooth val="0"/>
          <c:extLst>
            <c:ext xmlns:c16="http://schemas.microsoft.com/office/drawing/2014/chart" uri="{C3380CC4-5D6E-409C-BE32-E72D297353CC}">
              <c16:uniqueId val="{00000008-76B2-4CE9-8E7C-885538C45578}"/>
            </c:ext>
          </c:extLst>
        </c:ser>
        <c:ser>
          <c:idx val="4"/>
          <c:order val="4"/>
          <c:tx>
            <c:strRef>
              <c:f>'Participants Enrolled c Char'!$F$1</c:f>
              <c:strCache>
                <c:ptCount val="1"/>
                <c:pt idx="0">
                  <c:v>Average</c:v>
                </c:pt>
              </c:strCache>
            </c:strRef>
          </c:tx>
          <c:spPr>
            <a:ln w="44450">
              <a:solidFill>
                <a:schemeClr val="accent5"/>
              </a:solidFill>
              <a:prstDash val="sysDash"/>
            </a:ln>
            <a:effectLst/>
          </c:spPr>
          <c:marker>
            <c:symbol val="none"/>
          </c:marker>
          <c:dLbls>
            <c:dLbl>
              <c:idx val="1"/>
              <c:layout>
                <c:manualLayout>
                  <c:x val="0.53518905839895015"/>
                  <c:y val="-3.1096821230679566E-2"/>
                </c:manualLayout>
              </c:layout>
              <c:tx>
                <c:rich>
                  <a:bodyPr/>
                  <a:lstStyle/>
                  <a:p>
                    <a:pPr>
                      <a:defRPr/>
                    </a:pPr>
                    <a:r>
                      <a:rPr lang="en-US" dirty="0"/>
                      <a:t>CL</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6B2-4CE9-8E7C-885538C45578}"/>
                </c:ext>
              </c:extLst>
            </c:dLbl>
            <c:dLbl>
              <c:idx val="2"/>
              <c:layout>
                <c:manualLayout>
                  <c:x val="0.51225959645669294"/>
                  <c:y val="-3.4483668708078154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B2-4CE9-8E7C-885538C45578}"/>
                </c:ext>
              </c:extLst>
            </c:dLbl>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Char'!$F$2:$F$10</c:f>
              <c:numCache>
                <c:formatCode>0.00</c:formatCode>
                <c:ptCount val="9"/>
                <c:pt idx="0">
                  <c:v>4.1111111111111107</c:v>
                </c:pt>
                <c:pt idx="1">
                  <c:v>4.1111111111111107</c:v>
                </c:pt>
                <c:pt idx="2">
                  <c:v>4.1111111111111107</c:v>
                </c:pt>
                <c:pt idx="3">
                  <c:v>4.1111111111111107</c:v>
                </c:pt>
                <c:pt idx="4">
                  <c:v>4.1111111111111107</c:v>
                </c:pt>
                <c:pt idx="5">
                  <c:v>4.1111111111111107</c:v>
                </c:pt>
                <c:pt idx="6">
                  <c:v>4.1111111111111107</c:v>
                </c:pt>
                <c:pt idx="7">
                  <c:v>4.1111111111111107</c:v>
                </c:pt>
                <c:pt idx="8">
                  <c:v>4.1111111111111107</c:v>
                </c:pt>
              </c:numCache>
            </c:numRef>
          </c:val>
          <c:smooth val="0"/>
          <c:extLst>
            <c:ext xmlns:c16="http://schemas.microsoft.com/office/drawing/2014/chart" uri="{C3380CC4-5D6E-409C-BE32-E72D297353CC}">
              <c16:uniqueId val="{0000000B-76B2-4CE9-8E7C-885538C45578}"/>
            </c:ext>
          </c:extLst>
        </c:ser>
        <c:ser>
          <c:idx val="5"/>
          <c:order val="5"/>
          <c:tx>
            <c:strRef>
              <c:f>'Participants Enrolled c Char'!$G$1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Char'!$G$2:$G$6</c:f>
              <c:numCache>
                <c:formatCode>0.00</c:formatCode>
                <c:ptCount val="5"/>
                <c:pt idx="0">
                  <c:v>2.0835236010117044</c:v>
                </c:pt>
                <c:pt idx="1">
                  <c:v>2.0835236010117044</c:v>
                </c:pt>
                <c:pt idx="2">
                  <c:v>2.0835236010117044</c:v>
                </c:pt>
                <c:pt idx="3">
                  <c:v>2.0835236010117044</c:v>
                </c:pt>
                <c:pt idx="4">
                  <c:v>2.0835236010117044</c:v>
                </c:pt>
              </c:numCache>
            </c:numRef>
          </c:val>
          <c:smooth val="0"/>
          <c:extLst>
            <c:ext xmlns:c16="http://schemas.microsoft.com/office/drawing/2014/chart" uri="{C3380CC4-5D6E-409C-BE32-E72D297353CC}">
              <c16:uniqueId val="{0000000C-76B2-4CE9-8E7C-885538C45578}"/>
            </c:ext>
          </c:extLst>
        </c:ser>
        <c:ser>
          <c:idx val="6"/>
          <c:order val="6"/>
          <c:tx>
            <c:strRef>
              <c:f>'Participants Enrolled c Char'!$H$1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5B9BD5">
                      <a:tint val="77000"/>
                    </a:srgbClr>
                  </a:solidFill>
                  <a:prstDash val="solid"/>
                  <a:round/>
                </a14:hiddenLine>
              </a:ext>
            </a:extLst>
          </c:spPr>
          <c:marker>
            <c:symbol val="none"/>
          </c:marker>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Char'!$H$2:$H$6</c:f>
              <c:numCache>
                <c:formatCode>0.00</c:formatCode>
                <c:ptCount val="5"/>
                <c:pt idx="0">
                  <c:v>5.593609091229812E-2</c:v>
                </c:pt>
                <c:pt idx="1">
                  <c:v>5.593609091229812E-2</c:v>
                </c:pt>
                <c:pt idx="2">
                  <c:v>5.593609091229812E-2</c:v>
                </c:pt>
                <c:pt idx="3">
                  <c:v>5.593609091229812E-2</c:v>
                </c:pt>
                <c:pt idx="4">
                  <c:v>5.593609091229812E-2</c:v>
                </c:pt>
              </c:numCache>
            </c:numRef>
          </c:val>
          <c:smooth val="0"/>
          <c:extLst>
            <c:ext xmlns:c16="http://schemas.microsoft.com/office/drawing/2014/chart" uri="{C3380CC4-5D6E-409C-BE32-E72D297353CC}">
              <c16:uniqueId val="{0000000D-76B2-4CE9-8E7C-885538C45578}"/>
            </c:ext>
          </c:extLst>
        </c:ser>
        <c:ser>
          <c:idx val="7"/>
          <c:order val="7"/>
          <c:tx>
            <c:strRef>
              <c:f>'Participants Enrolled c Char'!$I$1</c:f>
              <c:strCache>
                <c:ptCount val="1"/>
                <c:pt idx="0">
                  <c:v>LCL</c:v>
                </c:pt>
              </c:strCache>
            </c:strRef>
          </c:tx>
          <c:spPr>
            <a:ln w="19050">
              <a:solidFill>
                <a:srgbClr val="7F8FA9"/>
              </a:solidFill>
              <a:prstDash val="sysDash"/>
            </a:ln>
            <a:effectLst/>
          </c:spPr>
          <c:marker>
            <c:symbol val="none"/>
          </c:marker>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Char'!$I$2:$I$6</c:f>
              <c:numCache>
                <c:formatCode>0.00</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E-76B2-4CE9-8E7C-885538C45578}"/>
            </c:ext>
          </c:extLst>
        </c:ser>
        <c:ser>
          <c:idx val="8"/>
          <c:order val="8"/>
          <c:tx>
            <c:strRef>
              <c:f>'Participants Enrolled c Char'!$K$1</c:f>
              <c:strCache>
                <c:ptCount val="1"/>
                <c:pt idx="0">
                  <c:v>Projected Enrollment</c:v>
                </c:pt>
              </c:strCache>
            </c:strRef>
          </c:tx>
          <c:spPr>
            <a:ln w="44450">
              <a:solidFill>
                <a:schemeClr val="accent5">
                  <a:lumMod val="75000"/>
                </a:schemeClr>
              </a:solidFill>
              <a:prstDash val="solid"/>
            </a:ln>
          </c:spPr>
          <c:marker>
            <c:symbol val="none"/>
          </c:marker>
          <c:dLbls>
            <c:dLbl>
              <c:idx val="1"/>
              <c:layout>
                <c:manualLayout>
                  <c:x val="0.42791436992271975"/>
                  <c:y val="-0.41884426151495757"/>
                </c:manualLayout>
              </c:layout>
              <c:tx>
                <c:rich>
                  <a:bodyPr/>
                  <a:lstStyle/>
                  <a:p>
                    <a:r>
                      <a:rPr lang="en-US"/>
                      <a:t>Projected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6B2-4CE9-8E7C-885538C455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'Participants Enrolled c Char'!$A$2:$A$10</c:f>
              <c:strCache>
                <c:ptCount val="9"/>
                <c:pt idx="0">
                  <c:v>Jul-21</c:v>
                </c:pt>
                <c:pt idx="1">
                  <c:v>Aug-21</c:v>
                </c:pt>
                <c:pt idx="2">
                  <c:v>Sep-21</c:v>
                </c:pt>
                <c:pt idx="3">
                  <c:v>Oct-21</c:v>
                </c:pt>
                <c:pt idx="4">
                  <c:v>Nov-21</c:v>
                </c:pt>
                <c:pt idx="5">
                  <c:v>Dec-21</c:v>
                </c:pt>
                <c:pt idx="6">
                  <c:v>Jan-22</c:v>
                </c:pt>
                <c:pt idx="7">
                  <c:v>Feb-22</c:v>
                </c:pt>
                <c:pt idx="8">
                  <c:v>Mar-22</c:v>
                </c:pt>
              </c:strCache>
            </c:strRef>
          </c:cat>
          <c:val>
            <c:numRef>
              <c:f>'Participants Enrolled c Char'!$K$2:$K$10</c:f>
              <c:numCache>
                <c:formatCode>General</c:formatCode>
                <c:ptCount val="9"/>
                <c:pt idx="0">
                  <c:v>3.8</c:v>
                </c:pt>
                <c:pt idx="1">
                  <c:v>4.3</c:v>
                </c:pt>
                <c:pt idx="2">
                  <c:v>4.3</c:v>
                </c:pt>
                <c:pt idx="3">
                  <c:v>14.9</c:v>
                </c:pt>
                <c:pt idx="4">
                  <c:v>14.9</c:v>
                </c:pt>
                <c:pt idx="5">
                  <c:v>14.9</c:v>
                </c:pt>
                <c:pt idx="6">
                  <c:v>14.9</c:v>
                </c:pt>
                <c:pt idx="7">
                  <c:v>14.9</c:v>
                </c:pt>
                <c:pt idx="8">
                  <c:v>14.9</c:v>
                </c:pt>
              </c:numCache>
            </c:numRef>
          </c:val>
          <c:smooth val="0"/>
          <c:extLst>
            <c:ext xmlns:c16="http://schemas.microsoft.com/office/drawing/2014/chart" uri="{C3380CC4-5D6E-409C-BE32-E72D297353CC}">
              <c16:uniqueId val="{00000010-76B2-4CE9-8E7C-885538C45578}"/>
            </c:ext>
          </c:extLst>
        </c:ser>
        <c:dLbls>
          <c:showLegendKey val="0"/>
          <c:showVal val="0"/>
          <c:showCatName val="0"/>
          <c:showSerName val="0"/>
          <c:showPercent val="0"/>
          <c:showBubbleSize val="0"/>
        </c:dLbls>
        <c:marker val="1"/>
        <c:smooth val="0"/>
        <c:axId val="1912508960"/>
        <c:axId val="1912527264"/>
      </c:lineChart>
      <c:catAx>
        <c:axId val="1912508960"/>
        <c:scaling>
          <c:orientation val="minMax"/>
        </c:scaling>
        <c:delete val="0"/>
        <c:axPos val="b"/>
        <c:title>
          <c:tx>
            <c:rich>
              <a:bodyPr/>
              <a:lstStyle/>
              <a:p>
                <a:pPr>
                  <a:defRPr/>
                </a:pPr>
                <a:r>
                  <a:rPr lang="en-US"/>
                  <a:t>NICU Discharge Month - Year</a:t>
                </a:r>
              </a:p>
            </c:rich>
          </c:tx>
          <c:layout>
            <c:manualLayout>
              <c:xMode val="edge"/>
              <c:yMode val="edge"/>
              <c:x val="0.43035252624671916"/>
              <c:y val="0.90187999416739573"/>
            </c:manualLayout>
          </c:layout>
          <c:overlay val="0"/>
        </c:title>
        <c:numFmt formatCode="General" sourceLinked="1"/>
        <c:majorTickMark val="out"/>
        <c:minorTickMark val="none"/>
        <c:tickLblPos val="nextTo"/>
        <c:crossAx val="1912527264"/>
        <c:crosses val="autoZero"/>
        <c:auto val="0"/>
        <c:lblAlgn val="ctr"/>
        <c:lblOffset val="100"/>
        <c:noMultiLvlLbl val="0"/>
      </c:catAx>
      <c:valAx>
        <c:axId val="1912527264"/>
        <c:scaling>
          <c:orientation val="minMax"/>
        </c:scaling>
        <c:delete val="0"/>
        <c:axPos val="l"/>
        <c:title>
          <c:tx>
            <c:rich>
              <a:bodyPr/>
              <a:lstStyle/>
              <a:p>
                <a:pPr>
                  <a:defRPr/>
                </a:pPr>
                <a:r>
                  <a:rPr lang="en-US"/>
                  <a:t>Participants Followed</a:t>
                </a:r>
                <a:r>
                  <a:rPr lang="en-US" baseline="0"/>
                  <a:t> by the RHO Program</a:t>
                </a:r>
                <a:endParaRPr lang="en-US"/>
              </a:p>
            </c:rich>
          </c:tx>
          <c:layout>
            <c:manualLayout>
              <c:xMode val="edge"/>
              <c:yMode val="edge"/>
              <c:x val="1.1285597112860892E-2"/>
              <c:y val="0.24698453130110332"/>
            </c:manualLayout>
          </c:layout>
          <c:overlay val="0"/>
        </c:title>
        <c:numFmt formatCode="General" sourceLinked="1"/>
        <c:majorTickMark val="out"/>
        <c:minorTickMark val="none"/>
        <c:tickLblPos val="nextTo"/>
        <c:crossAx val="19125089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Recorded Home Oximetry Implementation Trial</a:t>
            </a:r>
            <a:r>
              <a:rPr lang="en-US" sz="1800" baseline="0"/>
              <a:t> Related Barriers and Problems</a:t>
            </a:r>
            <a:endParaRPr lang="en-US" sz="1800"/>
          </a:p>
        </c:rich>
      </c:tx>
      <c:layout>
        <c:manualLayout>
          <c:xMode val="edge"/>
          <c:yMode val="edge"/>
          <c:x val="0.15210260826771652"/>
          <c:y val="4.8860451041835742E-2"/>
        </c:manualLayout>
      </c:layout>
      <c:overlay val="0"/>
    </c:title>
    <c:autoTitleDeleted val="0"/>
    <c:plotArea>
      <c:layout>
        <c:manualLayout>
          <c:layoutTarget val="inner"/>
          <c:xMode val="edge"/>
          <c:yMode val="edge"/>
          <c:x val="9.5105725065616792E-2"/>
          <c:y val="0.16863423534013511"/>
          <c:w val="0.8550535237584459"/>
          <c:h val="0.680155696131023"/>
        </c:manualLayout>
      </c:layout>
      <c:lineChart>
        <c:grouping val="standard"/>
        <c:varyColors val="0"/>
        <c:ser>
          <c:idx val="0"/>
          <c:order val="0"/>
          <c:tx>
            <c:strRef>
              <c:f>'Problem Count c Chart'!$B$1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Chart'!$B$2:$B$10</c:f>
              <c:numCache>
                <c:formatCode>General</c:formatCode>
                <c:ptCount val="9"/>
                <c:pt idx="0">
                  <c:v>1</c:v>
                </c:pt>
                <c:pt idx="1">
                  <c:v>6</c:v>
                </c:pt>
                <c:pt idx="2">
                  <c:v>2</c:v>
                </c:pt>
                <c:pt idx="3">
                  <c:v>1</c:v>
                </c:pt>
                <c:pt idx="4">
                  <c:v>6</c:v>
                </c:pt>
                <c:pt idx="5">
                  <c:v>4</c:v>
                </c:pt>
                <c:pt idx="6">
                  <c:v>5</c:v>
                </c:pt>
                <c:pt idx="7">
                  <c:v>8</c:v>
                </c:pt>
                <c:pt idx="8">
                  <c:v>5</c:v>
                </c:pt>
              </c:numCache>
            </c:numRef>
          </c:val>
          <c:smooth val="0"/>
          <c:extLst>
            <c:ext xmlns:c16="http://schemas.microsoft.com/office/drawing/2014/chart" uri="{C3380CC4-5D6E-409C-BE32-E72D297353CC}">
              <c16:uniqueId val="{00000000-D203-442C-BE7A-A1963161EE30}"/>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62957685367454064"/>
                  <c:y val="-2.1706672910851547E-2"/>
                </c:manualLayout>
              </c:layout>
              <c:tx>
                <c:rich>
                  <a:bodyPr/>
                  <a:lstStyle/>
                  <a:p>
                    <a:pPr>
                      <a:defRPr/>
                    </a:pPr>
                    <a:r>
                      <a:rPr lang="en-US"/>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03-442C-BE7A-A1963161EE30}"/>
                </c:ext>
              </c:extLst>
            </c:dLbl>
            <c:dLbl>
              <c:idx val="2"/>
              <c:layout>
                <c:manualLayout>
                  <c:x val="0.59538287401574808"/>
                  <c:y val="-2.3927172463381198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03-442C-BE7A-A1963161EE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Chart'!$C$2:$C$10</c:f>
              <c:numCache>
                <c:formatCode>0.00</c:formatCode>
                <c:ptCount val="9"/>
                <c:pt idx="0">
                  <c:v>10.3866362251912</c:v>
                </c:pt>
                <c:pt idx="1">
                  <c:v>10.3866362251912</c:v>
                </c:pt>
                <c:pt idx="2">
                  <c:v>10.3866362251912</c:v>
                </c:pt>
                <c:pt idx="3">
                  <c:v>10.3866362251912</c:v>
                </c:pt>
                <c:pt idx="4" formatCode="General">
                  <c:v>10.3866362251912</c:v>
                </c:pt>
                <c:pt idx="5" formatCode="General">
                  <c:v>10.3866362251912</c:v>
                </c:pt>
                <c:pt idx="6" formatCode="General">
                  <c:v>10.3866362251912</c:v>
                </c:pt>
                <c:pt idx="7" formatCode="General">
                  <c:v>10.3866362251912</c:v>
                </c:pt>
                <c:pt idx="8" formatCode="General">
                  <c:v>10.3866362251912</c:v>
                </c:pt>
              </c:numCache>
            </c:numRef>
          </c:val>
          <c:smooth val="0"/>
          <c:extLst>
            <c:ext xmlns:c16="http://schemas.microsoft.com/office/drawing/2014/chart" uri="{C3380CC4-5D6E-409C-BE32-E72D297353CC}">
              <c16:uniqueId val="{00000003-D203-442C-BE7A-A1963161EE30}"/>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Chart'!$D$2:$D$10</c:f>
              <c:numCache>
                <c:formatCode>0.00</c:formatCode>
                <c:ptCount val="9"/>
                <c:pt idx="0">
                  <c:v>8.3318315575348727</c:v>
                </c:pt>
                <c:pt idx="1">
                  <c:v>8.3318315575348727</c:v>
                </c:pt>
                <c:pt idx="2">
                  <c:v>8.3318315575348727</c:v>
                </c:pt>
                <c:pt idx="3">
                  <c:v>8.3318315575348727</c:v>
                </c:pt>
                <c:pt idx="4" formatCode="General">
                  <c:v>8.3318315575348727</c:v>
                </c:pt>
                <c:pt idx="5" formatCode="General">
                  <c:v>8.3318315575348727</c:v>
                </c:pt>
                <c:pt idx="6" formatCode="General">
                  <c:v>8.3318315575348727</c:v>
                </c:pt>
                <c:pt idx="7" formatCode="General">
                  <c:v>8.3318315575348727</c:v>
                </c:pt>
                <c:pt idx="8" formatCode="General">
                  <c:v>8.3318315575348727</c:v>
                </c:pt>
              </c:numCache>
            </c:numRef>
          </c:val>
          <c:smooth val="0"/>
          <c:extLst>
            <c:ext xmlns:c16="http://schemas.microsoft.com/office/drawing/2014/chart" uri="{C3380CC4-5D6E-409C-BE32-E72D297353CC}">
              <c16:uniqueId val="{00000004-D203-442C-BE7A-A1963161EE30}"/>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Chart'!$E$2:$E$10</c:f>
              <c:numCache>
                <c:formatCode>0.00</c:formatCode>
                <c:ptCount val="9"/>
                <c:pt idx="0">
                  <c:v>6.277026889878548</c:v>
                </c:pt>
                <c:pt idx="1">
                  <c:v>6.277026889878548</c:v>
                </c:pt>
                <c:pt idx="2">
                  <c:v>6.277026889878548</c:v>
                </c:pt>
                <c:pt idx="3">
                  <c:v>6.277026889878548</c:v>
                </c:pt>
                <c:pt idx="4" formatCode="General">
                  <c:v>6.277026889878548</c:v>
                </c:pt>
                <c:pt idx="5" formatCode="General">
                  <c:v>6.277026889878548</c:v>
                </c:pt>
                <c:pt idx="6" formatCode="General">
                  <c:v>6.277026889878548</c:v>
                </c:pt>
                <c:pt idx="7" formatCode="General">
                  <c:v>6.277026889878548</c:v>
                </c:pt>
                <c:pt idx="8" formatCode="General">
                  <c:v>6.277026889878548</c:v>
                </c:pt>
              </c:numCache>
            </c:numRef>
          </c:val>
          <c:smooth val="0"/>
          <c:extLst>
            <c:ext xmlns:c16="http://schemas.microsoft.com/office/drawing/2014/chart" uri="{C3380CC4-5D6E-409C-BE32-E72D297353CC}">
              <c16:uniqueId val="{00000005-D203-442C-BE7A-A1963161EE30}"/>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62661901246719143"/>
                  <c:y val="-2.1706672910851547E-2"/>
                </c:manualLayout>
              </c:layout>
              <c:tx>
                <c:rich>
                  <a:bodyPr/>
                  <a:lstStyle/>
                  <a:p>
                    <a:pPr>
                      <a:defRPr/>
                    </a:pPr>
                    <a:r>
                      <a:rPr lang="en-US"/>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203-442C-BE7A-A1963161EE30}"/>
                </c:ext>
              </c:extLst>
            </c:dLbl>
            <c:dLbl>
              <c:idx val="2"/>
              <c:layout>
                <c:manualLayout>
                  <c:x val="0.59522301509186348"/>
                  <c:y val="-2.1356620122063172E-2"/>
                </c:manualLayout>
              </c:layout>
              <c:numFmt formatCode="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03-442C-BE7A-A1963161EE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Chart'!$F$2:$F$10</c:f>
              <c:numCache>
                <c:formatCode>0.00</c:formatCode>
                <c:ptCount val="9"/>
                <c:pt idx="0">
                  <c:v>4.2222222222222223</c:v>
                </c:pt>
                <c:pt idx="1">
                  <c:v>4.2222222222222223</c:v>
                </c:pt>
                <c:pt idx="2">
                  <c:v>4.2222222222222223</c:v>
                </c:pt>
                <c:pt idx="3">
                  <c:v>4.2222222222222223</c:v>
                </c:pt>
                <c:pt idx="4">
                  <c:v>4.2222222222222223</c:v>
                </c:pt>
                <c:pt idx="5">
                  <c:v>4.2222222222222223</c:v>
                </c:pt>
                <c:pt idx="6" formatCode="General">
                  <c:v>4.2222222222222223</c:v>
                </c:pt>
                <c:pt idx="7" formatCode="General">
                  <c:v>4.2222222222222223</c:v>
                </c:pt>
                <c:pt idx="8" formatCode="General">
                  <c:v>4.2222222222222223</c:v>
                </c:pt>
              </c:numCache>
            </c:numRef>
          </c:val>
          <c:smooth val="0"/>
          <c:extLst>
            <c:ext xmlns:c16="http://schemas.microsoft.com/office/drawing/2014/chart" uri="{C3380CC4-5D6E-409C-BE32-E72D297353CC}">
              <c16:uniqueId val="{00000008-D203-442C-BE7A-A1963161EE30}"/>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Chart'!$G$2:$G$10</c:f>
              <c:numCache>
                <c:formatCode>0.00</c:formatCode>
                <c:ptCount val="9"/>
                <c:pt idx="0">
                  <c:v>2.1674175545658967</c:v>
                </c:pt>
                <c:pt idx="1">
                  <c:v>2.1674175545658967</c:v>
                </c:pt>
                <c:pt idx="2">
                  <c:v>2.1674175545658967</c:v>
                </c:pt>
                <c:pt idx="3">
                  <c:v>2.1674175545658967</c:v>
                </c:pt>
                <c:pt idx="4" formatCode="General">
                  <c:v>2.1674175545658967</c:v>
                </c:pt>
                <c:pt idx="5" formatCode="General">
                  <c:v>2.1674175545658967</c:v>
                </c:pt>
                <c:pt idx="6" formatCode="General">
                  <c:v>2.1674175545658967</c:v>
                </c:pt>
                <c:pt idx="7" formatCode="General">
                  <c:v>2.1674175545658967</c:v>
                </c:pt>
                <c:pt idx="8" formatCode="General">
                  <c:v>2.1674175545658967</c:v>
                </c:pt>
              </c:numCache>
            </c:numRef>
          </c:val>
          <c:smooth val="0"/>
          <c:extLst>
            <c:ext xmlns:c16="http://schemas.microsoft.com/office/drawing/2014/chart" uri="{C3380CC4-5D6E-409C-BE32-E72D297353CC}">
              <c16:uniqueId val="{00000009-D203-442C-BE7A-A1963161EE30}"/>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Chart'!$H$2:$H$10</c:f>
              <c:numCache>
                <c:formatCode>0.00</c:formatCode>
                <c:ptCount val="9"/>
                <c:pt idx="0">
                  <c:v>0.11261288690957105</c:v>
                </c:pt>
                <c:pt idx="1">
                  <c:v>0.11261288690957105</c:v>
                </c:pt>
                <c:pt idx="2">
                  <c:v>0.11261288690957105</c:v>
                </c:pt>
                <c:pt idx="3">
                  <c:v>0.11261288690957105</c:v>
                </c:pt>
                <c:pt idx="4" formatCode="General">
                  <c:v>0.11261288690957105</c:v>
                </c:pt>
                <c:pt idx="5" formatCode="General">
                  <c:v>0.11261288690957105</c:v>
                </c:pt>
                <c:pt idx="6" formatCode="General">
                  <c:v>0.11261288690957105</c:v>
                </c:pt>
                <c:pt idx="7" formatCode="General">
                  <c:v>0.11261288690957105</c:v>
                </c:pt>
                <c:pt idx="8" formatCode="General">
                  <c:v>0.11261288690957105</c:v>
                </c:pt>
              </c:numCache>
            </c:numRef>
          </c:val>
          <c:smooth val="0"/>
          <c:extLst>
            <c:ext xmlns:c16="http://schemas.microsoft.com/office/drawing/2014/chart" uri="{C3380CC4-5D6E-409C-BE32-E72D297353CC}">
              <c16:uniqueId val="{0000000A-D203-442C-BE7A-A1963161EE30}"/>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Chart'!$A$2:$A$10</c:f>
              <c:numCache>
                <c:formatCode>mmm\-yy</c:formatCode>
                <c:ptCount val="9"/>
                <c:pt idx="0">
                  <c:v>44378</c:v>
                </c:pt>
                <c:pt idx="1">
                  <c:v>44409</c:v>
                </c:pt>
                <c:pt idx="2">
                  <c:v>44440</c:v>
                </c:pt>
                <c:pt idx="3">
                  <c:v>44470</c:v>
                </c:pt>
                <c:pt idx="4">
                  <c:v>44501</c:v>
                </c:pt>
                <c:pt idx="5">
                  <c:v>44531</c:v>
                </c:pt>
                <c:pt idx="6">
                  <c:v>44562</c:v>
                </c:pt>
                <c:pt idx="7">
                  <c:v>44593</c:v>
                </c:pt>
                <c:pt idx="8">
                  <c:v>44621</c:v>
                </c:pt>
              </c:numCache>
            </c:numRef>
          </c:cat>
          <c:val>
            <c:numRef>
              <c:f>'Problem Count c Chart'!$I$2:$I$10</c:f>
              <c:numCache>
                <c:formatCode>0.00</c:formatCode>
                <c:ptCount val="9"/>
                <c:pt idx="0">
                  <c:v>0</c:v>
                </c:pt>
                <c:pt idx="1">
                  <c:v>0</c:v>
                </c:pt>
                <c:pt idx="2">
                  <c:v>0</c:v>
                </c:pt>
                <c:pt idx="3">
                  <c:v>0</c:v>
                </c:pt>
                <c:pt idx="4" formatCode="General">
                  <c:v>0</c:v>
                </c:pt>
                <c:pt idx="5" formatCode="General">
                  <c:v>0</c:v>
                </c:pt>
                <c:pt idx="6" formatCode="General">
                  <c:v>0</c:v>
                </c:pt>
                <c:pt idx="7" formatCode="General">
                  <c:v>0</c:v>
                </c:pt>
                <c:pt idx="8" formatCode="General">
                  <c:v>0</c:v>
                </c:pt>
              </c:numCache>
            </c:numRef>
          </c:val>
          <c:smooth val="0"/>
          <c:extLst>
            <c:ext xmlns:c16="http://schemas.microsoft.com/office/drawing/2014/chart" uri="{C3380CC4-5D6E-409C-BE32-E72D297353CC}">
              <c16:uniqueId val="{0000000B-D203-442C-BE7A-A1963161EE30}"/>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title>
          <c:tx>
            <c:rich>
              <a:bodyPr/>
              <a:lstStyle/>
              <a:p>
                <a:pPr>
                  <a:defRPr sz="1600"/>
                </a:pPr>
                <a:r>
                  <a:rPr lang="en-US" sz="1600"/>
                  <a:t>Implementation</a:t>
                </a:r>
                <a:r>
                  <a:rPr lang="en-US" sz="1600" baseline="0"/>
                  <a:t> </a:t>
                </a:r>
                <a:r>
                  <a:rPr lang="en-US" sz="1600"/>
                  <a:t>Month-Year</a:t>
                </a:r>
              </a:p>
            </c:rich>
          </c:tx>
          <c:layout>
            <c:manualLayout>
              <c:xMode val="edge"/>
              <c:yMode val="edge"/>
              <c:x val="0.41560121391076116"/>
              <c:y val="0.92853527447065598"/>
            </c:manualLayout>
          </c:layout>
          <c:overlay val="0"/>
        </c:title>
        <c:numFmt formatCode="mmm\-yy" sourceLinked="1"/>
        <c:majorTickMark val="out"/>
        <c:minorTickMark val="none"/>
        <c:tickLblPos val="nextTo"/>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layout>
            <c:manualLayout>
              <c:xMode val="edge"/>
              <c:yMode val="edge"/>
              <c:x val="2.613869750656168E-2"/>
              <c:y val="0.32389196022761707"/>
            </c:manualLayout>
          </c:layout>
          <c:overlay val="0"/>
        </c:title>
        <c:numFmt formatCode="General" sourceLinked="1"/>
        <c:majorTickMark val="out"/>
        <c:minorTickMark val="none"/>
        <c:tickLblPos val="nextTo"/>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190862860892387E-2"/>
          <c:y val="0.16275328083989501"/>
          <c:w val="0.24682455708661416"/>
          <c:h val="0.43879921259842519"/>
        </c:manualLayout>
      </c:layout>
      <c:pieChart>
        <c:varyColors val="1"/>
        <c:ser>
          <c:idx val="0"/>
          <c:order val="0"/>
          <c:dPt>
            <c:idx val="0"/>
            <c:bubble3D val="0"/>
            <c:spPr>
              <a:pattFill prst="pct5">
                <a:fgClr>
                  <a:schemeClr val="bg1"/>
                </a:fgClr>
                <a:bgClr>
                  <a:srgbClr val="A8C8E6"/>
                </a:bgClr>
              </a:pattFill>
              <a:ln w="19050">
                <a:noFill/>
              </a:ln>
              <a:effectLst/>
            </c:spPr>
            <c:extLst>
              <c:ext xmlns:c16="http://schemas.microsoft.com/office/drawing/2014/chart" uri="{C3380CC4-5D6E-409C-BE32-E72D297353CC}">
                <c16:uniqueId val="{00000001-8670-45A2-A578-4D965C10FDBE}"/>
              </c:ext>
            </c:extLst>
          </c:dPt>
          <c:dPt>
            <c:idx val="1"/>
            <c:bubble3D val="0"/>
            <c:spPr>
              <a:pattFill prst="pct5">
                <a:fgClr>
                  <a:schemeClr val="bg1"/>
                </a:fgClr>
                <a:bgClr>
                  <a:srgbClr val="92C6DE"/>
                </a:bgClr>
              </a:pattFill>
              <a:ln w="19050">
                <a:solidFill>
                  <a:schemeClr val="lt1"/>
                </a:solidFill>
              </a:ln>
              <a:effectLst/>
            </c:spPr>
            <c:extLst>
              <c:ext xmlns:c16="http://schemas.microsoft.com/office/drawing/2014/chart" uri="{C3380CC4-5D6E-409C-BE32-E72D297353CC}">
                <c16:uniqueId val="{00000003-8670-45A2-A578-4D965C10FDBE}"/>
              </c:ext>
            </c:extLst>
          </c:dPt>
          <c:dPt>
            <c:idx val="2"/>
            <c:bubble3D val="0"/>
            <c:spPr>
              <a:pattFill prst="pct5">
                <a:fgClr>
                  <a:schemeClr val="bg1"/>
                </a:fgClr>
                <a:bgClr>
                  <a:srgbClr val="56C3F4"/>
                </a:bgClr>
              </a:pattFill>
              <a:ln w="19050">
                <a:solidFill>
                  <a:schemeClr val="lt1"/>
                </a:solidFill>
              </a:ln>
              <a:effectLst/>
            </c:spPr>
            <c:extLst>
              <c:ext xmlns:c16="http://schemas.microsoft.com/office/drawing/2014/chart" uri="{C3380CC4-5D6E-409C-BE32-E72D297353CC}">
                <c16:uniqueId val="{00000005-8670-45A2-A578-4D965C10FDBE}"/>
              </c:ext>
            </c:extLst>
          </c:dPt>
          <c:dPt>
            <c:idx val="3"/>
            <c:bubble3D val="0"/>
            <c:explosion val="1"/>
            <c:spPr>
              <a:pattFill prst="pct5">
                <a:fgClr>
                  <a:schemeClr val="bg1"/>
                </a:fgClr>
                <a:bgClr>
                  <a:srgbClr val="0099CC"/>
                </a:bgClr>
              </a:pattFill>
              <a:ln w="19050">
                <a:solidFill>
                  <a:schemeClr val="lt1"/>
                </a:solidFill>
              </a:ln>
              <a:effectLst/>
            </c:spPr>
            <c:extLst>
              <c:ext xmlns:c16="http://schemas.microsoft.com/office/drawing/2014/chart" uri="{C3380CC4-5D6E-409C-BE32-E72D297353CC}">
                <c16:uniqueId val="{00000007-8670-45A2-A578-4D965C10FDBE}"/>
              </c:ext>
            </c:extLst>
          </c:dPt>
          <c:dPt>
            <c:idx val="4"/>
            <c:bubble3D val="0"/>
            <c:spPr>
              <a:pattFill prst="pct5">
                <a:fgClr>
                  <a:schemeClr val="bg1"/>
                </a:fgClr>
                <a:bgClr>
                  <a:srgbClr val="4288B8"/>
                </a:bgClr>
              </a:pattFill>
              <a:ln w="19050">
                <a:solidFill>
                  <a:schemeClr val="lt1"/>
                </a:solidFill>
              </a:ln>
              <a:effectLst/>
            </c:spPr>
            <c:extLst>
              <c:ext xmlns:c16="http://schemas.microsoft.com/office/drawing/2014/chart" uri="{C3380CC4-5D6E-409C-BE32-E72D297353CC}">
                <c16:uniqueId val="{00000009-8670-45A2-A578-4D965C10FDBE}"/>
              </c:ext>
            </c:extLst>
          </c:dPt>
          <c:dPt>
            <c:idx val="5"/>
            <c:bubble3D val="0"/>
            <c:spPr>
              <a:pattFill prst="pct5">
                <a:fgClr>
                  <a:schemeClr val="bg1"/>
                </a:fgClr>
                <a:bgClr>
                  <a:srgbClr val="005782"/>
                </a:bgClr>
              </a:pattFill>
              <a:ln w="19050">
                <a:solidFill>
                  <a:schemeClr val="lt1"/>
                </a:solidFill>
              </a:ln>
              <a:effectLst/>
            </c:spPr>
            <c:extLst>
              <c:ext xmlns:c16="http://schemas.microsoft.com/office/drawing/2014/chart" uri="{C3380CC4-5D6E-409C-BE32-E72D297353CC}">
                <c16:uniqueId val="{0000000B-8670-45A2-A578-4D965C10FDBE}"/>
              </c:ext>
            </c:extLst>
          </c:dPt>
          <c:dPt>
            <c:idx val="6"/>
            <c:bubble3D val="0"/>
            <c:explosion val="1"/>
            <c:spPr>
              <a:pattFill prst="pct5">
                <a:fgClr>
                  <a:schemeClr val="bg1"/>
                </a:fgClr>
                <a:bgClr>
                  <a:srgbClr val="314965"/>
                </a:bgClr>
              </a:pattFill>
              <a:ln w="19050">
                <a:solidFill>
                  <a:schemeClr val="lt1"/>
                </a:solidFill>
              </a:ln>
              <a:effectLst/>
            </c:spPr>
            <c:extLst>
              <c:ext xmlns:c16="http://schemas.microsoft.com/office/drawing/2014/chart" uri="{C3380CC4-5D6E-409C-BE32-E72D297353CC}">
                <c16:uniqueId val="{0000000D-8670-45A2-A578-4D965C10FDBE}"/>
              </c:ext>
            </c:extLst>
          </c:dPt>
          <c:dPt>
            <c:idx val="7"/>
            <c:bubble3D val="0"/>
            <c:spPr>
              <a:solidFill>
                <a:srgbClr val="5A9074"/>
              </a:solidFill>
              <a:ln w="19050">
                <a:solidFill>
                  <a:schemeClr val="lt1"/>
                </a:solidFill>
              </a:ln>
              <a:effectLst/>
            </c:spPr>
            <c:extLst>
              <c:ext xmlns:c16="http://schemas.microsoft.com/office/drawing/2014/chart" uri="{C3380CC4-5D6E-409C-BE32-E72D297353CC}">
                <c16:uniqueId val="{0000000F-8670-45A2-A578-4D965C10FDBE}"/>
              </c:ext>
            </c:extLst>
          </c:dPt>
          <c:dPt>
            <c:idx val="8"/>
            <c:bubble3D val="0"/>
            <c:spPr>
              <a:solidFill>
                <a:srgbClr val="8680AC"/>
              </a:solidFill>
              <a:ln w="19050">
                <a:solidFill>
                  <a:schemeClr val="lt1"/>
                </a:solidFill>
              </a:ln>
              <a:effectLst/>
            </c:spPr>
            <c:extLst>
              <c:ext xmlns:c16="http://schemas.microsoft.com/office/drawing/2014/chart" uri="{C3380CC4-5D6E-409C-BE32-E72D297353CC}">
                <c16:uniqueId val="{00000011-8670-45A2-A578-4D965C10FDB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670-45A2-A578-4D965C10FDBE}"/>
              </c:ext>
            </c:extLst>
          </c:dPt>
          <c:dPt>
            <c:idx val="10"/>
            <c:bubble3D val="0"/>
            <c:spPr>
              <a:solidFill>
                <a:srgbClr val="F6BC66"/>
              </a:solidFill>
              <a:ln w="19050">
                <a:solidFill>
                  <a:schemeClr val="lt1"/>
                </a:solidFill>
              </a:ln>
              <a:effectLst/>
            </c:spPr>
            <c:extLst>
              <c:ext xmlns:c16="http://schemas.microsoft.com/office/drawing/2014/chart" uri="{C3380CC4-5D6E-409C-BE32-E72D297353CC}">
                <c16:uniqueId val="{00000015-8670-45A2-A578-4D965C10FDBE}"/>
              </c:ext>
            </c:extLst>
          </c:dPt>
          <c:dPt>
            <c:idx val="11"/>
            <c:bubble3D val="0"/>
            <c:spPr>
              <a:solidFill>
                <a:srgbClr val="EDD261"/>
              </a:solidFill>
              <a:ln w="19050">
                <a:solidFill>
                  <a:schemeClr val="lt1"/>
                </a:solidFill>
              </a:ln>
              <a:effectLst/>
            </c:spPr>
            <c:extLst>
              <c:ext xmlns:c16="http://schemas.microsoft.com/office/drawing/2014/chart" uri="{C3380CC4-5D6E-409C-BE32-E72D297353CC}">
                <c16:uniqueId val="{00000017-8670-45A2-A578-4D965C10FDBE}"/>
              </c:ext>
            </c:extLst>
          </c:dPt>
          <c:dPt>
            <c:idx val="1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19-8670-45A2-A578-4D965C10FDBE}"/>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1-8670-45A2-A578-4D965C10FDB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3-8670-45A2-A578-4D965C10FDBE}"/>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5-8670-45A2-A578-4D965C10FDBE}"/>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7-8670-45A2-A578-4D965C10FDBE}"/>
                </c:ext>
              </c:extLst>
            </c:dLbl>
            <c:dLbl>
              <c:idx val="4"/>
              <c:layout>
                <c:manualLayout>
                  <c:x val="3.564919619422572E-3"/>
                  <c:y val="-6.979388932628997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670-45A2-A578-4D965C10FDBE}"/>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extLst>
                <c:ext xmlns:c16="http://schemas.microsoft.com/office/drawing/2014/chart" uri="{C3380CC4-5D6E-409C-BE32-E72D297353CC}">
                  <c16:uniqueId val="{0000000D-8670-45A2-A578-4D965C10FDBE}"/>
                </c:ext>
              </c:extLst>
            </c:dLbl>
            <c:dLbl>
              <c:idx val="9"/>
              <c:delete val="1"/>
              <c:extLst>
                <c:ext xmlns:c15="http://schemas.microsoft.com/office/drawing/2012/chart" uri="{CE6537A1-D6FC-4f65-9D91-7224C49458BB}"/>
                <c:ext xmlns:c16="http://schemas.microsoft.com/office/drawing/2014/chart" uri="{C3380CC4-5D6E-409C-BE32-E72D297353CC}">
                  <c16:uniqueId val="{00000013-8670-45A2-A578-4D965C10FDBE}"/>
                </c:ext>
              </c:extLst>
            </c:dLbl>
            <c:dLbl>
              <c:idx val="11"/>
              <c:layout>
                <c:manualLayout>
                  <c:x val="2.0103592519685031E-2"/>
                  <c:y val="1.307724783574576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6.0145623494243773E-2"/>
                      <c:h val="4.0778625100019915E-2"/>
                    </c:manualLayout>
                  </c15:layout>
                </c:ext>
                <c:ext xmlns:c16="http://schemas.microsoft.com/office/drawing/2014/chart" uri="{C3380CC4-5D6E-409C-BE32-E72D297353CC}">
                  <c16:uniqueId val="{00000017-8670-45A2-A578-4D965C10FD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noFill/>
                  <a:round/>
                </a:ln>
                <a:effectLst/>
              </c:spPr>
            </c:leaderLines>
            <c:extLst>
              <c:ext xmlns:c15="http://schemas.microsoft.com/office/drawing/2012/chart" uri="{CE6537A1-D6FC-4f65-9D91-7224C49458BB}"/>
            </c:extLst>
          </c:dLbls>
          <c:cat>
            <c:strRef>
              <c:f>Graph!$A$2:$A$14</c:f>
              <c:strCache>
                <c:ptCount val="13"/>
                <c:pt idx="0">
                  <c:v>Technological barrier with SafetyNet connection (no data captured)</c:v>
                </c:pt>
                <c:pt idx="1">
                  <c:v>Wi-Fi connectivity issues (no data captured)</c:v>
                </c:pt>
                <c:pt idx="2">
                  <c:v>Patient not connected to oximeter (no data captured)</c:v>
                </c:pt>
                <c:pt idx="3">
                  <c:v>Damaged equipment: probes, cord etc. (no data captured)</c:v>
                </c:pt>
                <c:pt idx="4">
                  <c:v>Wrong device provided (no data captured)</c:v>
                </c:pt>
                <c:pt idx="5">
                  <c:v>Currently Admitted (no data captured)</c:v>
                </c:pt>
                <c:pt idx="6">
                  <c:v>No data captured, reason unknown</c:v>
                </c:pt>
                <c:pt idx="7">
                  <c:v>Provider did not follow guideline suggestion</c:v>
                </c:pt>
                <c:pt idx="8">
                  <c:v>Did not meet minimum time but change in flow rate occurred anyway</c:v>
                </c:pt>
                <c:pt idx="9">
                  <c:v>Data was not analyzed at set time</c:v>
                </c:pt>
                <c:pt idx="10">
                  <c:v>Parent felt uncomfortable changing flow rate</c:v>
                </c:pt>
                <c:pt idx="11">
                  <c:v>Parent titrated flow rates</c:v>
                </c:pt>
                <c:pt idx="12">
                  <c:v>Unable to get in contact with parents to provide recommendation</c:v>
                </c:pt>
              </c:strCache>
            </c:strRef>
          </c:cat>
          <c:val>
            <c:numRef>
              <c:f>Graph!$B$2:$B$14</c:f>
              <c:numCache>
                <c:formatCode>General</c:formatCode>
                <c:ptCount val="13"/>
                <c:pt idx="0">
                  <c:v>45</c:v>
                </c:pt>
                <c:pt idx="1">
                  <c:v>26</c:v>
                </c:pt>
                <c:pt idx="2">
                  <c:v>15</c:v>
                </c:pt>
                <c:pt idx="3">
                  <c:v>23</c:v>
                </c:pt>
                <c:pt idx="4">
                  <c:v>6</c:v>
                </c:pt>
                <c:pt idx="5">
                  <c:v>4</c:v>
                </c:pt>
                <c:pt idx="6">
                  <c:v>51</c:v>
                </c:pt>
                <c:pt idx="7">
                  <c:v>52</c:v>
                </c:pt>
                <c:pt idx="8">
                  <c:v>2</c:v>
                </c:pt>
                <c:pt idx="9">
                  <c:v>0</c:v>
                </c:pt>
                <c:pt idx="10">
                  <c:v>19</c:v>
                </c:pt>
                <c:pt idx="11">
                  <c:v>9</c:v>
                </c:pt>
                <c:pt idx="12">
                  <c:v>11</c:v>
                </c:pt>
              </c:numCache>
            </c:numRef>
          </c:val>
          <c:extLst>
            <c:ext xmlns:c16="http://schemas.microsoft.com/office/drawing/2014/chart" uri="{C3380CC4-5D6E-409C-BE32-E72D297353CC}">
              <c16:uniqueId val="{0000001A-8670-45A2-A578-4D965C10FDBE}"/>
            </c:ext>
          </c:extLst>
        </c:ser>
        <c:dLbls>
          <c:dLblPos val="bestFit"/>
          <c:showLegendKey val="0"/>
          <c:showVal val="1"/>
          <c:showCatName val="0"/>
          <c:showSerName val="0"/>
          <c:showPercent val="0"/>
          <c:showBubbleSize val="0"/>
          <c:showLeaderLines val="1"/>
        </c:dLbls>
        <c:firstSliceAng val="0"/>
      </c:pieChart>
      <c:spPr>
        <a:solidFill>
          <a:sysClr val="window" lastClr="FFFFFF"/>
        </a:solidFill>
        <a:ln>
          <a:noFill/>
        </a:ln>
        <a:effectLst/>
      </c:spPr>
    </c:plotArea>
    <c:legend>
      <c:legendPos val="r"/>
      <c:layout>
        <c:manualLayout>
          <c:xMode val="edge"/>
          <c:yMode val="edge"/>
          <c:x val="0.58032086614173217"/>
          <c:y val="0.16479031787693202"/>
          <c:w val="0.38646054790026246"/>
          <c:h val="0.7079031787693205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a:solidFill>
                  <a:srgbClr val="595959"/>
                </a:solidFill>
                <a:latin typeface="Century Gothic" panose="020B0502020202020204" pitchFamily="34" charset="0"/>
              </a:defRPr>
            </a:pPr>
            <a:r>
              <a:rPr lang="en-US" sz="1600" b="1" i="0">
                <a:solidFill>
                  <a:srgbClr val="595959"/>
                </a:solidFill>
                <a:latin typeface="Century Gothic" panose="020B0502020202020204" pitchFamily="34" charset="0"/>
              </a:rPr>
              <a:t>Percent Compliance with the RHO Algorithm Across All Implementation Sites</a:t>
            </a:r>
          </a:p>
        </c:rich>
      </c:tx>
      <c:layout>
        <c:manualLayout>
          <c:xMode val="edge"/>
          <c:yMode val="edge"/>
          <c:x val="0.1419926338448714"/>
          <c:y val="7.4058686163999327E-2"/>
        </c:manualLayout>
      </c:layout>
      <c:overlay val="0"/>
    </c:title>
    <c:autoTitleDeleted val="0"/>
    <c:plotArea>
      <c:layout>
        <c:manualLayout>
          <c:layoutTarget val="inner"/>
          <c:xMode val="edge"/>
          <c:yMode val="edge"/>
          <c:x val="0.11962795733232"/>
          <c:y val="0.19813739018268636"/>
          <c:w val="0.82981318032920304"/>
          <c:h val="0.62898430412730255"/>
        </c:manualLayout>
      </c:layout>
      <c:lineChart>
        <c:grouping val="standard"/>
        <c:varyColors val="0"/>
        <c:ser>
          <c:idx val="0"/>
          <c:order val="0"/>
          <c:tx>
            <c:strRef>
              <c:f>'Overall Percent Complia XmR '!$B$1</c:f>
              <c:strCache>
                <c:ptCount val="1"/>
                <c:pt idx="0">
                  <c:v>Percent Compliance</c:v>
                </c:pt>
              </c:strCache>
            </c:strRef>
          </c:tx>
          <c:spPr>
            <a:ln w="25400">
              <a:solidFill>
                <a:schemeClr val="accent5">
                  <a:lumMod val="75000"/>
                </a:schemeClr>
              </a:solidFill>
              <a:prstDash val="solid"/>
            </a:ln>
            <a:effectLst/>
          </c:spPr>
          <c:marker>
            <c:symbol val="circle"/>
            <c:size val="6"/>
            <c:spPr>
              <a:solidFill>
                <a:schemeClr val="accent5"/>
              </a:solidFill>
              <a:ln w="25400">
                <a:solidFill>
                  <a:schemeClr val="accent5">
                    <a:lumMod val="75000"/>
                  </a:schemeClr>
                </a:solidFill>
                <a:prstDash val="solid"/>
              </a:ln>
            </c:spPr>
          </c:marker>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'!$B$2:$B$10</c:f>
              <c:numCache>
                <c:formatCode>0%</c:formatCode>
                <c:ptCount val="9"/>
                <c:pt idx="0">
                  <c:v>0.66666666666666674</c:v>
                </c:pt>
                <c:pt idx="1">
                  <c:v>0.94117647058823528</c:v>
                </c:pt>
                <c:pt idx="2">
                  <c:v>0.92307692307692313</c:v>
                </c:pt>
                <c:pt idx="3">
                  <c:v>0.9</c:v>
                </c:pt>
                <c:pt idx="4">
                  <c:v>0.91</c:v>
                </c:pt>
                <c:pt idx="5">
                  <c:v>0.98</c:v>
                </c:pt>
                <c:pt idx="6">
                  <c:v>0.96</c:v>
                </c:pt>
                <c:pt idx="7">
                  <c:v>0.93</c:v>
                </c:pt>
                <c:pt idx="8">
                  <c:v>0.84</c:v>
                </c:pt>
              </c:numCache>
            </c:numRef>
          </c:val>
          <c:smooth val="0"/>
          <c:extLst>
            <c:ext xmlns:c16="http://schemas.microsoft.com/office/drawing/2014/chart" uri="{C3380CC4-5D6E-409C-BE32-E72D297353CC}">
              <c16:uniqueId val="{00000000-EDF2-42C3-B2E8-E621227FCCFD}"/>
            </c:ext>
          </c:extLst>
        </c:ser>
        <c:ser>
          <c:idx val="1"/>
          <c:order val="1"/>
          <c:tx>
            <c:strRef>
              <c:f>'Overall Percent Complia XmR '!$C$1</c:f>
              <c:strCache>
                <c:ptCount val="1"/>
                <c:pt idx="0">
                  <c:v>UCL</c:v>
                </c:pt>
              </c:strCache>
            </c:strRef>
          </c:tx>
          <c:spPr>
            <a:ln w="25400">
              <a:solidFill>
                <a:srgbClr val="9CC7CE"/>
              </a:solidFill>
              <a:prstDash val="dash"/>
            </a:ln>
            <a:effectLst/>
          </c:spPr>
          <c:marker>
            <c:symbol val="none"/>
          </c:marker>
          <c:dLbls>
            <c:dLbl>
              <c:idx val="1"/>
              <c:layout>
                <c:manualLayout>
                  <c:x val="-1.4667987786532501E-2"/>
                  <c:y val="-2.0218580365911728E-2"/>
                </c:manualLayout>
              </c:layout>
              <c:tx>
                <c:rich>
                  <a:bodyPr wrap="square" lIns="38100" tIns="19050" rIns="38100" bIns="19050" anchor="ctr">
                    <a:spAutoFit/>
                  </a:bodyPr>
                  <a:lstStyle/>
                  <a:p>
                    <a:pPr>
                      <a:defRPr/>
                    </a:pPr>
                    <a:r>
                      <a:rPr lang="en-US"/>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DF2-42C3-B2E8-E621227FCCFD}"/>
                </c:ext>
              </c:extLst>
            </c:dLbl>
            <c:dLbl>
              <c:idx val="2"/>
              <c:layout>
                <c:manualLayout>
                  <c:x val="-1.4667987786532501E-2"/>
                  <c:y val="-2.0218580365911728E-2"/>
                </c:manualLayout>
              </c:layout>
              <c:numFmt formatCode="0.000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F2-42C3-B2E8-E621227FCC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'!$C$2:$C$10</c:f>
              <c:numCache>
                <c:formatCode>0.0000</c:formatCode>
                <c:ptCount val="9"/>
                <c:pt idx="0">
                  <c:v>1.0726623596447125</c:v>
                </c:pt>
                <c:pt idx="1">
                  <c:v>1.0726623596447125</c:v>
                </c:pt>
                <c:pt idx="2">
                  <c:v>1.0726623596447125</c:v>
                </c:pt>
                <c:pt idx="3">
                  <c:v>1.0726623596447125</c:v>
                </c:pt>
                <c:pt idx="4">
                  <c:v>1.0726623596447125</c:v>
                </c:pt>
                <c:pt idx="5">
                  <c:v>1.0726623596447125</c:v>
                </c:pt>
                <c:pt idx="6">
                  <c:v>1.0726623596447125</c:v>
                </c:pt>
                <c:pt idx="7">
                  <c:v>1.0726623596447125</c:v>
                </c:pt>
                <c:pt idx="8">
                  <c:v>1.0726623596447125</c:v>
                </c:pt>
              </c:numCache>
            </c:numRef>
          </c:val>
          <c:smooth val="0"/>
          <c:extLst>
            <c:ext xmlns:c16="http://schemas.microsoft.com/office/drawing/2014/chart" uri="{C3380CC4-5D6E-409C-BE32-E72D297353CC}">
              <c16:uniqueId val="{00000003-EDF2-42C3-B2E8-E621227FCCFD}"/>
            </c:ext>
          </c:extLst>
        </c:ser>
        <c:ser>
          <c:idx val="2"/>
          <c:order val="2"/>
          <c:tx>
            <c:strRef>
              <c:f>'Overall Percent Complia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'!$D$2:$D$10</c:f>
              <c:numCache>
                <c:formatCode>0%</c:formatCode>
                <c:ptCount val="9"/>
                <c:pt idx="0">
                  <c:v>1.0132904642198759</c:v>
                </c:pt>
                <c:pt idx="1">
                  <c:v>1.0132904642198759</c:v>
                </c:pt>
                <c:pt idx="2">
                  <c:v>1.0132904642198759</c:v>
                </c:pt>
                <c:pt idx="3">
                  <c:v>1.0132904642198759</c:v>
                </c:pt>
                <c:pt idx="4" formatCode="0.0000">
                  <c:v>1.0132904642198759</c:v>
                </c:pt>
                <c:pt idx="5" formatCode="0.0000">
                  <c:v>1.0132904642198759</c:v>
                </c:pt>
                <c:pt idx="6" formatCode="0.0000">
                  <c:v>1.0132904642198759</c:v>
                </c:pt>
                <c:pt idx="7" formatCode="0.0000">
                  <c:v>1.0132904642198759</c:v>
                </c:pt>
                <c:pt idx="8" formatCode="0.0000">
                  <c:v>1.0132904642198759</c:v>
                </c:pt>
              </c:numCache>
            </c:numRef>
          </c:val>
          <c:smooth val="0"/>
          <c:extLst>
            <c:ext xmlns:c16="http://schemas.microsoft.com/office/drawing/2014/chart" uri="{C3380CC4-5D6E-409C-BE32-E72D297353CC}">
              <c16:uniqueId val="{00000004-EDF2-42C3-B2E8-E621227FCCFD}"/>
            </c:ext>
          </c:extLst>
        </c:ser>
        <c:ser>
          <c:idx val="3"/>
          <c:order val="3"/>
          <c:tx>
            <c:strRef>
              <c:f>'Overall Percent Complia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'!$E$2:$E$10</c:f>
              <c:numCache>
                <c:formatCode>0%</c:formatCode>
                <c:ptCount val="9"/>
                <c:pt idx="0">
                  <c:v>0.95391856879503933</c:v>
                </c:pt>
                <c:pt idx="1">
                  <c:v>0.95391856879503933</c:v>
                </c:pt>
                <c:pt idx="2">
                  <c:v>0.95391856879503933</c:v>
                </c:pt>
                <c:pt idx="3">
                  <c:v>0.95391856879503933</c:v>
                </c:pt>
                <c:pt idx="4" formatCode="0.0000">
                  <c:v>0.95391856879503933</c:v>
                </c:pt>
                <c:pt idx="5" formatCode="0.0000">
                  <c:v>0.95391856879503933</c:v>
                </c:pt>
                <c:pt idx="6" formatCode="0.0000">
                  <c:v>0.95391856879503933</c:v>
                </c:pt>
                <c:pt idx="7" formatCode="0.0000">
                  <c:v>0.95391856879503933</c:v>
                </c:pt>
                <c:pt idx="8" formatCode="0.0000">
                  <c:v>0.95391856879503933</c:v>
                </c:pt>
              </c:numCache>
            </c:numRef>
          </c:val>
          <c:smooth val="0"/>
          <c:extLst>
            <c:ext xmlns:c16="http://schemas.microsoft.com/office/drawing/2014/chart" uri="{C3380CC4-5D6E-409C-BE32-E72D297353CC}">
              <c16:uniqueId val="{00000005-EDF2-42C3-B2E8-E621227FCCFD}"/>
            </c:ext>
          </c:extLst>
        </c:ser>
        <c:ser>
          <c:idx val="4"/>
          <c:order val="4"/>
          <c:tx>
            <c:strRef>
              <c:f>'Overall Percent Complia XmR '!$F$1</c:f>
              <c:strCache>
                <c:ptCount val="1"/>
                <c:pt idx="0">
                  <c:v>Average</c:v>
                </c:pt>
              </c:strCache>
            </c:strRef>
          </c:tx>
          <c:spPr>
            <a:ln w="28575">
              <a:solidFill>
                <a:srgbClr val="ACA2E7"/>
              </a:solidFill>
              <a:prstDash val="sysDash"/>
            </a:ln>
            <a:effectLst/>
          </c:spPr>
          <c:marker>
            <c:symbol val="none"/>
          </c:marker>
          <c:dLbls>
            <c:dLbl>
              <c:idx val="1"/>
              <c:layout>
                <c:manualLayout>
                  <c:x val="-1.4668023554150759E-2"/>
                  <c:y val="2.3973416650747179E-2"/>
                </c:manualLayout>
              </c:layout>
              <c:tx>
                <c:rich>
                  <a:bodyPr/>
                  <a:lstStyle/>
                  <a:p>
                    <a:r>
                      <a:rPr lang="en-US">
                        <a:latin typeface="Century Gothic" panose="020B0502020202020204" pitchFamily="34" charset="0"/>
                      </a:rPr>
                      <a:t>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DF2-42C3-B2E8-E621227FCCFD}"/>
                </c:ext>
              </c:extLst>
            </c:dLbl>
            <c:dLbl>
              <c:idx val="2"/>
              <c:layout>
                <c:manualLayout>
                  <c:x val="-2.2561791375619165E-2"/>
                  <c:y val="2.3973416650747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F2-42C3-B2E8-E621227FCCFD}"/>
                </c:ext>
              </c:extLst>
            </c:dLbl>
            <c:numFmt formatCode="0%" sourceLinked="0"/>
            <c:spPr>
              <a:noFill/>
              <a:ln>
                <a:noFill/>
              </a:ln>
              <a:effectLst/>
            </c:spPr>
            <c:txPr>
              <a:bodyPr wrap="square" lIns="38100" tIns="19050" rIns="38100" bIns="19050" anchor="ctr">
                <a:spAutoFit/>
              </a:bodyPr>
              <a:lstStyle/>
              <a:p>
                <a:pPr>
                  <a:defRPr>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'!$F$2:$F$10</c:f>
              <c:numCache>
                <c:formatCode>0%</c:formatCode>
                <c:ptCount val="9"/>
                <c:pt idx="0">
                  <c:v>0.89454667337020277</c:v>
                </c:pt>
                <c:pt idx="1">
                  <c:v>0.89454667337020277</c:v>
                </c:pt>
                <c:pt idx="2">
                  <c:v>0.89454667337020277</c:v>
                </c:pt>
                <c:pt idx="3">
                  <c:v>0.89454667337020277</c:v>
                </c:pt>
                <c:pt idx="4">
                  <c:v>0.89454667337020277</c:v>
                </c:pt>
                <c:pt idx="5">
                  <c:v>0.89454667337020277</c:v>
                </c:pt>
                <c:pt idx="6" formatCode="0.0000">
                  <c:v>0.89454667337020277</c:v>
                </c:pt>
                <c:pt idx="7" formatCode="0.0000">
                  <c:v>0.89454667337020277</c:v>
                </c:pt>
                <c:pt idx="8" formatCode="0.0000">
                  <c:v>0.89454667337020277</c:v>
                </c:pt>
              </c:numCache>
            </c:numRef>
          </c:val>
          <c:smooth val="0"/>
          <c:extLst>
            <c:ext xmlns:c16="http://schemas.microsoft.com/office/drawing/2014/chart" uri="{C3380CC4-5D6E-409C-BE32-E72D297353CC}">
              <c16:uniqueId val="{00000008-EDF2-42C3-B2E8-E621227FCCFD}"/>
            </c:ext>
          </c:extLst>
        </c:ser>
        <c:ser>
          <c:idx val="5"/>
          <c:order val="5"/>
          <c:tx>
            <c:strRef>
              <c:f>'Overall Percent Complia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'!$G$2:$G$10</c:f>
              <c:numCache>
                <c:formatCode>0%</c:formatCode>
                <c:ptCount val="9"/>
                <c:pt idx="0">
                  <c:v>0.83517477794536621</c:v>
                </c:pt>
                <c:pt idx="1">
                  <c:v>0.83517477794536621</c:v>
                </c:pt>
                <c:pt idx="2">
                  <c:v>0.83517477794536621</c:v>
                </c:pt>
                <c:pt idx="3">
                  <c:v>0.83517477794536621</c:v>
                </c:pt>
                <c:pt idx="4" formatCode="0.0000">
                  <c:v>0.83517477794536621</c:v>
                </c:pt>
                <c:pt idx="5" formatCode="0.0000">
                  <c:v>0.83517477794536621</c:v>
                </c:pt>
                <c:pt idx="6" formatCode="0.0000">
                  <c:v>0.83517477794536621</c:v>
                </c:pt>
                <c:pt idx="7" formatCode="0.0000">
                  <c:v>0.83517477794536621</c:v>
                </c:pt>
                <c:pt idx="8" formatCode="0.0000">
                  <c:v>0.83517477794536621</c:v>
                </c:pt>
              </c:numCache>
            </c:numRef>
          </c:val>
          <c:smooth val="0"/>
          <c:extLst>
            <c:ext xmlns:c16="http://schemas.microsoft.com/office/drawing/2014/chart" uri="{C3380CC4-5D6E-409C-BE32-E72D297353CC}">
              <c16:uniqueId val="{00000009-EDF2-42C3-B2E8-E621227FCCFD}"/>
            </c:ext>
          </c:extLst>
        </c:ser>
        <c:ser>
          <c:idx val="6"/>
          <c:order val="6"/>
          <c:tx>
            <c:strRef>
              <c:f>'Overall Percent Complia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'!$H$2:$H$10</c:f>
              <c:numCache>
                <c:formatCode>0%</c:formatCode>
                <c:ptCount val="9"/>
                <c:pt idx="0">
                  <c:v>0.77580288252052965</c:v>
                </c:pt>
                <c:pt idx="1">
                  <c:v>0.77580288252052965</c:v>
                </c:pt>
                <c:pt idx="2">
                  <c:v>0.77580288252052965</c:v>
                </c:pt>
                <c:pt idx="3">
                  <c:v>0.77580288252052965</c:v>
                </c:pt>
                <c:pt idx="4" formatCode="0.0000">
                  <c:v>0.77580288252052965</c:v>
                </c:pt>
                <c:pt idx="5" formatCode="0.0000">
                  <c:v>0.77580288252052965</c:v>
                </c:pt>
                <c:pt idx="6" formatCode="0.0000">
                  <c:v>0.77580288252052965</c:v>
                </c:pt>
                <c:pt idx="7" formatCode="0.0000">
                  <c:v>0.77580288252052965</c:v>
                </c:pt>
                <c:pt idx="8" formatCode="0.0000">
                  <c:v>0.77580288252052965</c:v>
                </c:pt>
              </c:numCache>
            </c:numRef>
          </c:val>
          <c:smooth val="0"/>
          <c:extLst>
            <c:ext xmlns:c16="http://schemas.microsoft.com/office/drawing/2014/chart" uri="{C3380CC4-5D6E-409C-BE32-E72D297353CC}">
              <c16:uniqueId val="{0000000A-EDF2-42C3-B2E8-E621227FCCFD}"/>
            </c:ext>
          </c:extLst>
        </c:ser>
        <c:ser>
          <c:idx val="7"/>
          <c:order val="7"/>
          <c:tx>
            <c:strRef>
              <c:f>'Overall Percent Complia XmR '!$I$1</c:f>
              <c:strCache>
                <c:ptCount val="1"/>
                <c:pt idx="0">
                  <c:v>LCL</c:v>
                </c:pt>
              </c:strCache>
            </c:strRef>
          </c:tx>
          <c:spPr>
            <a:ln w="25400">
              <a:solidFill>
                <a:srgbClr val="9CC7CE"/>
              </a:solidFill>
              <a:prstDash val="dash"/>
            </a:ln>
            <a:effectLst/>
          </c:spPr>
          <c:marker>
            <c:symbol val="none"/>
          </c:marker>
          <c:dLbls>
            <c:dLbl>
              <c:idx val="1"/>
              <c:layout>
                <c:manualLayout>
                  <c:x val="-1.4667987786532501E-2"/>
                  <c:y val="-2.0218580365911801E-2"/>
                </c:manualLayout>
              </c:layout>
              <c:tx>
                <c:rich>
                  <a:bodyPr wrap="square" lIns="38100" tIns="19050" rIns="38100" bIns="19050" anchor="ctr">
                    <a:spAutoFit/>
                  </a:bodyPr>
                  <a:lstStyle/>
                  <a:p>
                    <a:pPr>
                      <a:defRPr>
                        <a:latin typeface="Century Gothic" panose="020B0502020202020204" pitchFamily="34" charset="0"/>
                      </a:defRPr>
                    </a:pPr>
                    <a:r>
                      <a:rPr lang="en-US">
                        <a:latin typeface="Century Gothic" panose="020B0502020202020204" pitchFamily="34" charset="0"/>
                      </a:rPr>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DF2-42C3-B2E8-E621227FCCFD}"/>
                </c:ext>
              </c:extLst>
            </c:dLbl>
            <c:dLbl>
              <c:idx val="2"/>
              <c:layout>
                <c:manualLayout>
                  <c:x val="-1.4667987786532501E-2"/>
                  <c:y val="-2.0218580365911801E-2"/>
                </c:manualLayout>
              </c:layout>
              <c:numFmt formatCode="0%" sourceLinked="0"/>
              <c:spPr>
                <a:noFill/>
                <a:ln>
                  <a:noFill/>
                </a:ln>
                <a:effectLst/>
              </c:spPr>
              <c:txPr>
                <a:bodyPr wrap="square" lIns="38100" tIns="19050" rIns="38100" bIns="19050" anchor="ctr">
                  <a:spAutoFit/>
                </a:bodyPr>
                <a:lstStyle/>
                <a:p>
                  <a:pPr>
                    <a:defRPr>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F2-42C3-B2E8-E621227FCCFD}"/>
                </c:ext>
              </c:extLst>
            </c:dLbl>
            <c:spPr>
              <a:noFill/>
              <a:ln>
                <a:noFill/>
              </a:ln>
              <a:effectLst/>
            </c:spPr>
            <c:txPr>
              <a:bodyPr wrap="square" lIns="38100" tIns="19050" rIns="38100" bIns="19050" anchor="ctr">
                <a:spAutoFit/>
              </a:bodyPr>
              <a:lstStyle/>
              <a:p>
                <a:pPr>
                  <a:defRPr>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Percent Complia XmR '!$A$2:$A$10</c:f>
              <c:strCache>
                <c:ptCount val="9"/>
                <c:pt idx="0">
                  <c:v>Jul. 2021 
(n=15)</c:v>
                </c:pt>
                <c:pt idx="1">
                  <c:v>Aug. 2021 
(n=51)</c:v>
                </c:pt>
                <c:pt idx="2">
                  <c:v>Sept. 2021 
(n=65)</c:v>
                </c:pt>
                <c:pt idx="3">
                  <c:v>Oct. 2021 
(n=63)</c:v>
                </c:pt>
                <c:pt idx="4">
                  <c:v>Nov. 2021 
(n=75)</c:v>
                </c:pt>
                <c:pt idx="5">
                  <c:v>Dec. 2021
(n=91)</c:v>
                </c:pt>
                <c:pt idx="6">
                  <c:v>Jan. 2022
(n=93)</c:v>
                </c:pt>
                <c:pt idx="7">
                  <c:v>Feb. 2022 
(n=122)</c:v>
                </c:pt>
                <c:pt idx="8">
                  <c:v>Mar. 2022
(n=137)</c:v>
                </c:pt>
              </c:strCache>
            </c:strRef>
          </c:cat>
          <c:val>
            <c:numRef>
              <c:f>'Overall Percent Complia XmR '!$I$2:$I$10</c:f>
              <c:numCache>
                <c:formatCode>0%</c:formatCode>
                <c:ptCount val="9"/>
                <c:pt idx="0">
                  <c:v>0.71643098709569297</c:v>
                </c:pt>
                <c:pt idx="1">
                  <c:v>0.71643098709569297</c:v>
                </c:pt>
                <c:pt idx="2">
                  <c:v>0.71643098709569297</c:v>
                </c:pt>
                <c:pt idx="3">
                  <c:v>0.71643098709569297</c:v>
                </c:pt>
                <c:pt idx="4" formatCode="0.0000">
                  <c:v>0.71643098709569297</c:v>
                </c:pt>
                <c:pt idx="5" formatCode="0.0000">
                  <c:v>0.71643098709569297</c:v>
                </c:pt>
                <c:pt idx="6" formatCode="0.0000">
                  <c:v>0.71643098709569297</c:v>
                </c:pt>
                <c:pt idx="7" formatCode="0.0000">
                  <c:v>0.71643098709569297</c:v>
                </c:pt>
                <c:pt idx="8" formatCode="0.0000">
                  <c:v>0.71643098709569297</c:v>
                </c:pt>
              </c:numCache>
            </c:numRef>
          </c:val>
          <c:smooth val="0"/>
          <c:extLst>
            <c:ext xmlns:c16="http://schemas.microsoft.com/office/drawing/2014/chart" uri="{C3380CC4-5D6E-409C-BE32-E72D297353CC}">
              <c16:uniqueId val="{0000000D-EDF2-42C3-B2E8-E621227FCCFD}"/>
            </c:ext>
          </c:extLst>
        </c:ser>
        <c:dLbls>
          <c:showLegendKey val="0"/>
          <c:showVal val="0"/>
          <c:showCatName val="0"/>
          <c:showSerName val="0"/>
          <c:showPercent val="0"/>
          <c:showBubbleSize val="0"/>
        </c:dLbls>
        <c:marker val="1"/>
        <c:smooth val="0"/>
        <c:axId val="632202864"/>
        <c:axId val="632200368"/>
      </c:lineChart>
      <c:catAx>
        <c:axId val="632202864"/>
        <c:scaling>
          <c:orientation val="minMax"/>
        </c:scaling>
        <c:delete val="0"/>
        <c:axPos val="b"/>
        <c:title>
          <c:tx>
            <c:rich>
              <a:bodyPr/>
              <a:lstStyle/>
              <a:p>
                <a:pPr>
                  <a:defRPr sz="1100" b="1" i="0">
                    <a:solidFill>
                      <a:srgbClr val="000000"/>
                    </a:solidFill>
                    <a:latin typeface="Century Gothic" panose="020B0502020202020204" pitchFamily="34" charset="0"/>
                  </a:defRPr>
                </a:pPr>
                <a:r>
                  <a:rPr lang="en-US" sz="1100" b="1" i="0">
                    <a:solidFill>
                      <a:srgbClr val="000000"/>
                    </a:solidFill>
                    <a:latin typeface="Century Gothic" panose="020B0502020202020204" pitchFamily="34" charset="0"/>
                  </a:rPr>
                  <a:t>Report Month, (N=Total number of reports for that month)</a:t>
                </a:r>
              </a:p>
            </c:rich>
          </c:tx>
          <c:layout>
            <c:manualLayout>
              <c:xMode val="edge"/>
              <c:yMode val="edge"/>
              <c:x val="0.36403482172737839"/>
              <c:y val="0.94674543962079871"/>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en-US"/>
          </a:p>
        </c:txPr>
        <c:crossAx val="632200368"/>
        <c:crosses val="autoZero"/>
        <c:auto val="0"/>
        <c:lblAlgn val="ctr"/>
        <c:lblOffset val="100"/>
        <c:noMultiLvlLbl val="0"/>
      </c:catAx>
      <c:valAx>
        <c:axId val="632200368"/>
        <c:scaling>
          <c:orientation val="minMax"/>
          <c:max val="1"/>
          <c:min val="0.4"/>
        </c:scaling>
        <c:delete val="0"/>
        <c:axPos val="l"/>
        <c:title>
          <c:tx>
            <c:rich>
              <a:bodyPr/>
              <a:lstStyle/>
              <a:p>
                <a:pPr>
                  <a:defRPr sz="1200" b="1" i="0">
                    <a:solidFill>
                      <a:srgbClr val="000000"/>
                    </a:solidFill>
                    <a:latin typeface="Century Gothic" panose="020B0502020202020204" pitchFamily="34" charset="0"/>
                  </a:defRPr>
                </a:pPr>
                <a:r>
                  <a:rPr lang="en-US" sz="1200" b="1" i="0">
                    <a:solidFill>
                      <a:srgbClr val="000000"/>
                    </a:solidFill>
                    <a:latin typeface="Century Gothic" panose="020B0502020202020204" pitchFamily="34" charset="0"/>
                  </a:rPr>
                  <a:t>Percent Compliance</a:t>
                </a:r>
              </a:p>
            </c:rich>
          </c:tx>
          <c:layout>
            <c:manualLayout>
              <c:xMode val="edge"/>
              <c:yMode val="edge"/>
              <c:x val="3.3450840073595847E-2"/>
              <c:y val="0.3541807811111935"/>
            </c:manualLayout>
          </c:layout>
          <c:overlay val="0"/>
        </c:title>
        <c:numFmt formatCode="0%" sourceLinked="1"/>
        <c:majorTickMark val="out"/>
        <c:minorTickMark val="none"/>
        <c:tickLblPos val="nextTo"/>
        <c:txPr>
          <a:bodyPr/>
          <a:lstStyle/>
          <a:p>
            <a:pPr>
              <a:defRPr>
                <a:latin typeface="Century Gothic" panose="020B0502020202020204" pitchFamily="34" charset="0"/>
              </a:defRPr>
            </a:pPr>
            <a:endParaRPr lang="en-US"/>
          </a:p>
        </c:txPr>
        <c:crossAx val="632202864"/>
        <c:crosses val="autoZero"/>
        <c:crossBetween val="midCat"/>
      </c:valAx>
      <c:spPr>
        <a:solidFill>
          <a:schemeClr val="lt1"/>
        </a:solidFill>
        <a:ln w="3175" cap="flat" cmpd="sng" algn="ctr">
          <a:solidFill>
            <a:sysClr val="windowText" lastClr="000000"/>
          </a:solidFill>
          <a:prstDash val="solid"/>
          <a:miter lim="800000"/>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NICU Length of Stay for All Babies Followed by the RHO Program</a:t>
            </a:r>
          </a:p>
          <a:p>
            <a:pPr>
              <a:defRPr/>
            </a:pPr>
            <a:r>
              <a:rPr lang="en-US"/>
              <a:t>(July 2021 to Present)</a:t>
            </a:r>
          </a:p>
        </c:rich>
      </c:tx>
      <c:overlay val="0"/>
    </c:title>
    <c:autoTitleDeleted val="0"/>
    <c:plotArea>
      <c:layout/>
      <c:lineChart>
        <c:grouping val="standard"/>
        <c:varyColors val="0"/>
        <c:ser>
          <c:idx val="0"/>
          <c:order val="0"/>
          <c:tx>
            <c:strRef>
              <c:f>'LOS Q  XmR '!$B$1</c:f>
              <c:strCache>
                <c:ptCount val="1"/>
              </c:strCache>
            </c:strRef>
          </c:tx>
          <c:spPr>
            <a:ln w="57150">
              <a:solidFill>
                <a:srgbClr val="242852"/>
              </a:solidFill>
              <a:prstDash val="solid"/>
            </a:ln>
            <a:effectLst/>
          </c:spPr>
          <c:marker>
            <c:symbol val="circle"/>
            <c:size val="6"/>
            <c:spPr>
              <a:solidFill>
                <a:srgbClr val="000000"/>
              </a:solidFill>
              <a:ln w="57150">
                <a:solidFill>
                  <a:srgbClr val="000000"/>
                </a:solidFill>
                <a:prstDash val="solid"/>
              </a:ln>
            </c:spPr>
          </c:marker>
          <c:cat>
            <c:strRef>
              <c:f>'LOS Q  XmR '!$A$2:$A$4</c:f>
              <c:strCache>
                <c:ptCount val="3"/>
                <c:pt idx="0">
                  <c:v>Q3 2021 (n=4)</c:v>
                </c:pt>
                <c:pt idx="1">
                  <c:v>Q4 2021 (n=9)</c:v>
                </c:pt>
                <c:pt idx="2">
                  <c:v>Q1 2022 (n=14)</c:v>
                </c:pt>
              </c:strCache>
            </c:strRef>
          </c:cat>
          <c:val>
            <c:numRef>
              <c:f>'LOS Q  XmR '!$B$2:$B$4</c:f>
              <c:numCache>
                <c:formatCode>0</c:formatCode>
                <c:ptCount val="3"/>
                <c:pt idx="0">
                  <c:v>145.5</c:v>
                </c:pt>
                <c:pt idx="1">
                  <c:v>111.44444444444444</c:v>
                </c:pt>
                <c:pt idx="2">
                  <c:v>98.307692307692307</c:v>
                </c:pt>
              </c:numCache>
            </c:numRef>
          </c:val>
          <c:smooth val="0"/>
          <c:extLst>
            <c:ext xmlns:c16="http://schemas.microsoft.com/office/drawing/2014/chart" uri="{C3380CC4-5D6E-409C-BE32-E72D297353CC}">
              <c16:uniqueId val="{00000000-B041-4B26-B124-88BAE91337B0}"/>
            </c:ext>
          </c:extLst>
        </c:ser>
        <c:ser>
          <c:idx val="1"/>
          <c:order val="1"/>
          <c:tx>
            <c:strRef>
              <c:f>'LOS Q  XmR '!$C$1</c:f>
              <c:strCache>
                <c:ptCount val="1"/>
                <c:pt idx="0">
                  <c:v>UCL</c:v>
                </c:pt>
              </c:strCache>
            </c:strRef>
          </c:tx>
          <c:spPr>
            <a:ln w="12700">
              <a:solidFill>
                <a:srgbClr val="FF0000"/>
              </a:solidFill>
              <a:prstDash val="dash"/>
            </a:ln>
            <a:effectLst/>
          </c:spPr>
          <c:marker>
            <c:symbol val="none"/>
          </c:marker>
          <c:dLbls>
            <c:dLbl>
              <c:idx val="1"/>
              <c:layout>
                <c:manualLayout>
                  <c:x val="0.33083128499801179"/>
                  <c:y val="-4.0305290972864852E-2"/>
                </c:manualLayout>
              </c:layout>
              <c:tx>
                <c:rich>
                  <a:bodyPr/>
                  <a:lstStyle/>
                  <a:p>
                    <a:pPr>
                      <a:defRPr/>
                    </a:pPr>
                    <a:r>
                      <a:rPr lang="en-US" dirty="0"/>
                      <a:t>181</a:t>
                    </a:r>
                  </a:p>
                </c:rich>
              </c:tx>
              <c:numFmt formatCode="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041-4B26-B124-88BAE91337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'LOS Q  XmR '!$A$2:$A$4</c:f>
              <c:strCache>
                <c:ptCount val="3"/>
                <c:pt idx="0">
                  <c:v>Q3 2021 (n=4)</c:v>
                </c:pt>
                <c:pt idx="1">
                  <c:v>Q4 2021 (n=9)</c:v>
                </c:pt>
                <c:pt idx="2">
                  <c:v>Q1 2022 (n=14)</c:v>
                </c:pt>
              </c:strCache>
            </c:strRef>
          </c:cat>
          <c:val>
            <c:numRef>
              <c:f>'LOS Q  XmR '!$C$2:$C$4</c:f>
              <c:numCache>
                <c:formatCode>0</c:formatCode>
                <c:ptCount val="3"/>
                <c:pt idx="0">
                  <c:v>181.18314814814818</c:v>
                </c:pt>
                <c:pt idx="1">
                  <c:v>181.18314814814818</c:v>
                </c:pt>
                <c:pt idx="2">
                  <c:v>181.18314814814818</c:v>
                </c:pt>
              </c:numCache>
            </c:numRef>
          </c:val>
          <c:smooth val="0"/>
          <c:extLst>
            <c:ext xmlns:c16="http://schemas.microsoft.com/office/drawing/2014/chart" uri="{C3380CC4-5D6E-409C-BE32-E72D297353CC}">
              <c16:uniqueId val="{00000002-B041-4B26-B124-88BAE91337B0}"/>
            </c:ext>
          </c:extLst>
        </c:ser>
        <c:ser>
          <c:idx val="2"/>
          <c:order val="2"/>
          <c:tx>
            <c:strRef>
              <c:f>'LOS Q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'LOS Q  XmR '!$A$2:$A$4</c:f>
              <c:strCache>
                <c:ptCount val="3"/>
                <c:pt idx="0">
                  <c:v>Q3 2021 (n=4)</c:v>
                </c:pt>
                <c:pt idx="1">
                  <c:v>Q4 2021 (n=9)</c:v>
                </c:pt>
                <c:pt idx="2">
                  <c:v>Q1 2022 (n=14)</c:v>
                </c:pt>
              </c:strCache>
            </c:strRef>
          </c:cat>
          <c:val>
            <c:numRef>
              <c:f>'LOS Q  XmR '!$D$2:$D$4</c:f>
              <c:numCache>
                <c:formatCode>0.000</c:formatCode>
                <c:ptCount val="3"/>
                <c:pt idx="0">
                  <c:v>160.26122507122508</c:v>
                </c:pt>
                <c:pt idx="1">
                  <c:v>160.26122507122508</c:v>
                </c:pt>
                <c:pt idx="2">
                  <c:v>160.26122507122508</c:v>
                </c:pt>
              </c:numCache>
            </c:numRef>
          </c:val>
          <c:smooth val="0"/>
          <c:extLst>
            <c:ext xmlns:c16="http://schemas.microsoft.com/office/drawing/2014/chart" uri="{C3380CC4-5D6E-409C-BE32-E72D297353CC}">
              <c16:uniqueId val="{00000003-B041-4B26-B124-88BAE91337B0}"/>
            </c:ext>
          </c:extLst>
        </c:ser>
        <c:ser>
          <c:idx val="3"/>
          <c:order val="3"/>
          <c:tx>
            <c:strRef>
              <c:f>'LOS Q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'LOS Q  XmR '!$A$2:$A$4</c:f>
              <c:strCache>
                <c:ptCount val="3"/>
                <c:pt idx="0">
                  <c:v>Q3 2021 (n=4)</c:v>
                </c:pt>
                <c:pt idx="1">
                  <c:v>Q4 2021 (n=9)</c:v>
                </c:pt>
                <c:pt idx="2">
                  <c:v>Q1 2022 (n=14)</c:v>
                </c:pt>
              </c:strCache>
            </c:strRef>
          </c:cat>
          <c:val>
            <c:numRef>
              <c:f>'LOS Q  XmR '!$E$2:$E$4</c:f>
              <c:numCache>
                <c:formatCode>0.000</c:formatCode>
                <c:ptCount val="3"/>
                <c:pt idx="0">
                  <c:v>139.33930199430199</c:v>
                </c:pt>
                <c:pt idx="1">
                  <c:v>139.33930199430199</c:v>
                </c:pt>
                <c:pt idx="2">
                  <c:v>139.33930199430199</c:v>
                </c:pt>
              </c:numCache>
            </c:numRef>
          </c:val>
          <c:smooth val="0"/>
          <c:extLst>
            <c:ext xmlns:c16="http://schemas.microsoft.com/office/drawing/2014/chart" uri="{C3380CC4-5D6E-409C-BE32-E72D297353CC}">
              <c16:uniqueId val="{00000004-B041-4B26-B124-88BAE91337B0}"/>
            </c:ext>
          </c:extLst>
        </c:ser>
        <c:ser>
          <c:idx val="4"/>
          <c:order val="4"/>
          <c:tx>
            <c:strRef>
              <c:f>'LOS Q  XmR '!$F$1</c:f>
              <c:strCache>
                <c:ptCount val="1"/>
                <c:pt idx="0">
                  <c:v>Average</c:v>
                </c:pt>
              </c:strCache>
            </c:strRef>
          </c:tx>
          <c:spPr>
            <a:ln w="25400">
              <a:solidFill>
                <a:srgbClr val="5AA2AE"/>
              </a:solidFill>
              <a:prstDash val="lgDash"/>
            </a:ln>
            <a:effectLst/>
          </c:spPr>
          <c:marker>
            <c:symbol val="none"/>
          </c:marker>
          <c:dLbls>
            <c:dLbl>
              <c:idx val="1"/>
              <c:layout>
                <c:manualLayout>
                  <c:x val="0.32975000234136009"/>
                  <c:y val="-4.484363182334633E-2"/>
                </c:manualLayout>
              </c:layout>
              <c:tx>
                <c:rich>
                  <a:bodyPr/>
                  <a:lstStyle/>
                  <a:p>
                    <a:pPr>
                      <a:defRPr/>
                    </a:pPr>
                    <a:r>
                      <a:rPr lang="en-US" dirty="0"/>
                      <a:t>118 Days</a:t>
                    </a:r>
                  </a:p>
                </c:rich>
              </c:tx>
              <c:numFmt formatCode="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041-4B26-B124-88BAE91337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'LOS Q  XmR '!$A$2:$A$4</c:f>
              <c:strCache>
                <c:ptCount val="3"/>
                <c:pt idx="0">
                  <c:v>Q3 2021 (n=4)</c:v>
                </c:pt>
                <c:pt idx="1">
                  <c:v>Q4 2021 (n=9)</c:v>
                </c:pt>
                <c:pt idx="2">
                  <c:v>Q1 2022 (n=14)</c:v>
                </c:pt>
              </c:strCache>
            </c:strRef>
          </c:cat>
          <c:val>
            <c:numRef>
              <c:f>'LOS Q  XmR '!$F$2:$F$4</c:f>
              <c:numCache>
                <c:formatCode>0</c:formatCode>
                <c:ptCount val="3"/>
                <c:pt idx="0">
                  <c:v>118.41737891737893</c:v>
                </c:pt>
                <c:pt idx="1">
                  <c:v>118.41737891737893</c:v>
                </c:pt>
                <c:pt idx="2">
                  <c:v>118.41737891737893</c:v>
                </c:pt>
              </c:numCache>
            </c:numRef>
          </c:val>
          <c:smooth val="0"/>
          <c:extLst>
            <c:ext xmlns:c16="http://schemas.microsoft.com/office/drawing/2014/chart" uri="{C3380CC4-5D6E-409C-BE32-E72D297353CC}">
              <c16:uniqueId val="{00000006-B041-4B26-B124-88BAE91337B0}"/>
            </c:ext>
          </c:extLst>
        </c:ser>
        <c:ser>
          <c:idx val="5"/>
          <c:order val="5"/>
          <c:tx>
            <c:strRef>
              <c:f>'LOS Q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'LOS Q  XmR '!$A$2:$A$4</c:f>
              <c:strCache>
                <c:ptCount val="3"/>
                <c:pt idx="0">
                  <c:v>Q3 2021 (n=4)</c:v>
                </c:pt>
                <c:pt idx="1">
                  <c:v>Q4 2021 (n=9)</c:v>
                </c:pt>
                <c:pt idx="2">
                  <c:v>Q1 2022 (n=14)</c:v>
                </c:pt>
              </c:strCache>
            </c:strRef>
          </c:cat>
          <c:val>
            <c:numRef>
              <c:f>'LOS Q  XmR '!$G$2:$G$4</c:f>
              <c:numCache>
                <c:formatCode>0.000</c:formatCode>
                <c:ptCount val="3"/>
                <c:pt idx="0">
                  <c:v>97.495455840455847</c:v>
                </c:pt>
                <c:pt idx="1">
                  <c:v>97.495455840455847</c:v>
                </c:pt>
                <c:pt idx="2">
                  <c:v>97.495455840455847</c:v>
                </c:pt>
              </c:numCache>
            </c:numRef>
          </c:val>
          <c:smooth val="0"/>
          <c:extLst>
            <c:ext xmlns:c16="http://schemas.microsoft.com/office/drawing/2014/chart" uri="{C3380CC4-5D6E-409C-BE32-E72D297353CC}">
              <c16:uniqueId val="{00000007-B041-4B26-B124-88BAE91337B0}"/>
            </c:ext>
          </c:extLst>
        </c:ser>
        <c:ser>
          <c:idx val="6"/>
          <c:order val="6"/>
          <c:tx>
            <c:strRef>
              <c:f>'LOS Q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'LOS Q  XmR '!$A$2:$A$4</c:f>
              <c:strCache>
                <c:ptCount val="3"/>
                <c:pt idx="0">
                  <c:v>Q3 2021 (n=4)</c:v>
                </c:pt>
                <c:pt idx="1">
                  <c:v>Q4 2021 (n=9)</c:v>
                </c:pt>
                <c:pt idx="2">
                  <c:v>Q1 2022 (n=14)</c:v>
                </c:pt>
              </c:strCache>
            </c:strRef>
          </c:cat>
          <c:val>
            <c:numRef>
              <c:f>'LOS Q  XmR '!$H$2:$H$4</c:f>
              <c:numCache>
                <c:formatCode>0.000</c:formatCode>
                <c:ptCount val="3"/>
                <c:pt idx="0">
                  <c:v>76.573532763532768</c:v>
                </c:pt>
                <c:pt idx="1">
                  <c:v>76.573532763532768</c:v>
                </c:pt>
                <c:pt idx="2">
                  <c:v>76.573532763532768</c:v>
                </c:pt>
              </c:numCache>
            </c:numRef>
          </c:val>
          <c:smooth val="0"/>
          <c:extLst>
            <c:ext xmlns:c16="http://schemas.microsoft.com/office/drawing/2014/chart" uri="{C3380CC4-5D6E-409C-BE32-E72D297353CC}">
              <c16:uniqueId val="{00000008-B041-4B26-B124-88BAE91337B0}"/>
            </c:ext>
          </c:extLst>
        </c:ser>
        <c:ser>
          <c:idx val="7"/>
          <c:order val="7"/>
          <c:tx>
            <c:strRef>
              <c:f>'LOS Q  XmR '!$I$1</c:f>
              <c:strCache>
                <c:ptCount val="1"/>
                <c:pt idx="0">
                  <c:v>LCL</c:v>
                </c:pt>
              </c:strCache>
            </c:strRef>
          </c:tx>
          <c:spPr>
            <a:ln w="12700">
              <a:solidFill>
                <a:srgbClr val="FF0000"/>
              </a:solidFill>
              <a:prstDash val="dash"/>
            </a:ln>
            <a:effectLst/>
          </c:spPr>
          <c:marker>
            <c:symbol val="none"/>
          </c:marker>
          <c:dLbls>
            <c:dLbl>
              <c:idx val="1"/>
              <c:layout>
                <c:manualLayout>
                  <c:x val="0.33515641562461951"/>
                  <c:y val="4.5923185186283702E-2"/>
                </c:manualLayout>
              </c:layout>
              <c:tx>
                <c:rich>
                  <a:bodyPr/>
                  <a:lstStyle/>
                  <a:p>
                    <a:pPr>
                      <a:defRPr/>
                    </a:pPr>
                    <a:r>
                      <a:rPr lang="en-US" dirty="0"/>
                      <a:t>56</a:t>
                    </a:r>
                  </a:p>
                </c:rich>
              </c:tx>
              <c:numFmt formatCode="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041-4B26-B124-88BAE91337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'LOS Q  XmR '!$A$2:$A$4</c:f>
              <c:strCache>
                <c:ptCount val="3"/>
                <c:pt idx="0">
                  <c:v>Q3 2021 (n=4)</c:v>
                </c:pt>
                <c:pt idx="1">
                  <c:v>Q4 2021 (n=9)</c:v>
                </c:pt>
                <c:pt idx="2">
                  <c:v>Q1 2022 (n=14)</c:v>
                </c:pt>
              </c:strCache>
            </c:strRef>
          </c:cat>
          <c:val>
            <c:numRef>
              <c:f>'LOS Q  XmR '!$I$2:$I$4</c:f>
              <c:numCache>
                <c:formatCode>0.000</c:formatCode>
                <c:ptCount val="3"/>
                <c:pt idx="0">
                  <c:v>55.651609686609689</c:v>
                </c:pt>
                <c:pt idx="1">
                  <c:v>55.651609686609689</c:v>
                </c:pt>
                <c:pt idx="2">
                  <c:v>55.651609686609689</c:v>
                </c:pt>
              </c:numCache>
            </c:numRef>
          </c:val>
          <c:smooth val="0"/>
          <c:extLst>
            <c:ext xmlns:c16="http://schemas.microsoft.com/office/drawing/2014/chart" uri="{C3380CC4-5D6E-409C-BE32-E72D297353CC}">
              <c16:uniqueId val="{0000000A-B041-4B26-B124-88BAE91337B0}"/>
            </c:ext>
          </c:extLst>
        </c:ser>
        <c:dLbls>
          <c:showLegendKey val="0"/>
          <c:showVal val="0"/>
          <c:showCatName val="0"/>
          <c:showSerName val="0"/>
          <c:showPercent val="0"/>
          <c:showBubbleSize val="0"/>
        </c:dLbls>
        <c:marker val="1"/>
        <c:smooth val="0"/>
        <c:axId val="772100600"/>
        <c:axId val="772100928"/>
      </c:lineChart>
      <c:catAx>
        <c:axId val="772100600"/>
        <c:scaling>
          <c:orientation val="minMax"/>
        </c:scaling>
        <c:delete val="0"/>
        <c:axPos val="b"/>
        <c:title>
          <c:tx>
            <c:rich>
              <a:bodyPr/>
              <a:lstStyle/>
              <a:p>
                <a:pPr>
                  <a:defRPr/>
                </a:pPr>
                <a:r>
                  <a:rPr lang="en-US"/>
                  <a:t>NICU Discharge Quarter</a:t>
                </a:r>
              </a:p>
            </c:rich>
          </c:tx>
          <c:overlay val="0"/>
        </c:title>
        <c:numFmt formatCode="General" sourceLinked="1"/>
        <c:majorTickMark val="out"/>
        <c:minorTickMark val="none"/>
        <c:tickLblPos val="nextTo"/>
        <c:crossAx val="772100928"/>
        <c:crosses val="autoZero"/>
        <c:auto val="0"/>
        <c:lblAlgn val="ctr"/>
        <c:lblOffset val="100"/>
        <c:noMultiLvlLbl val="0"/>
      </c:catAx>
      <c:valAx>
        <c:axId val="772100928"/>
        <c:scaling>
          <c:orientation val="minMax"/>
          <c:min val="34.725000000000001"/>
        </c:scaling>
        <c:delete val="0"/>
        <c:axPos val="l"/>
        <c:title>
          <c:tx>
            <c:rich>
              <a:bodyPr/>
              <a:lstStyle/>
              <a:p>
                <a:pPr>
                  <a:defRPr/>
                </a:pPr>
                <a:r>
                  <a:rPr lang="en-US"/>
                  <a:t>NICU Length of Stay (days)</a:t>
                </a:r>
              </a:p>
            </c:rich>
          </c:tx>
          <c:overlay val="0"/>
        </c:title>
        <c:numFmt formatCode="0" sourceLinked="1"/>
        <c:majorTickMark val="out"/>
        <c:minorTickMark val="none"/>
        <c:tickLblPos val="nextTo"/>
        <c:crossAx val="77210060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r>
              <a:rPr lang="en-US"/>
              <a:t>Average Corrected Gestational Age at NICU Discharge for All Infants Followed by the RHO Program</a:t>
            </a:r>
          </a:p>
          <a:p>
            <a:pPr>
              <a:defRPr/>
            </a:pPr>
            <a:r>
              <a:rPr lang="en-US"/>
              <a:t>(July 2021 to Present)</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'AVG CGA Discharge  XmR '!$B$1</c:f>
              <c:strCache>
                <c:ptCount val="1"/>
              </c:strCache>
            </c:strRef>
          </c:tx>
          <c:spPr>
            <a:ln w="57150" cap="rnd" cmpd="sng" algn="ctr">
              <a:solidFill>
                <a:schemeClr val="accent1"/>
              </a:solidFill>
              <a:prstDash val="solid"/>
              <a:round/>
            </a:ln>
            <a:effectLst/>
          </c:spPr>
          <c:marker>
            <c:symbol val="circle"/>
            <c:size val="6"/>
            <c:spPr>
              <a:solidFill>
                <a:schemeClr val="accent1"/>
              </a:solidFill>
              <a:ln w="57150" cap="flat" cmpd="sng" algn="ctr">
                <a:solidFill>
                  <a:schemeClr val="accent1"/>
                </a:solidFill>
                <a:prstDash val="solid"/>
                <a:round/>
              </a:ln>
              <a:effectLst/>
            </c:spPr>
          </c:marker>
          <c:cat>
            <c:strRef>
              <c:f>'AVG CGA Discharge  XmR '!$A$2:$A$4</c:f>
              <c:strCache>
                <c:ptCount val="3"/>
                <c:pt idx="0">
                  <c:v>Q3 2021 (n=4)</c:v>
                </c:pt>
                <c:pt idx="1">
                  <c:v>Q4 2021 (n=9)</c:v>
                </c:pt>
                <c:pt idx="2">
                  <c:v>Q1 2022 (n=14)</c:v>
                </c:pt>
              </c:strCache>
            </c:strRef>
          </c:cat>
          <c:val>
            <c:numRef>
              <c:f>'AVG CGA Discharge  XmR '!$B$2:$B$4</c:f>
              <c:numCache>
                <c:formatCode>0.0</c:formatCode>
                <c:ptCount val="3"/>
                <c:pt idx="0">
                  <c:v>46.392857142857139</c:v>
                </c:pt>
                <c:pt idx="1">
                  <c:v>42.142857142857146</c:v>
                </c:pt>
                <c:pt idx="2">
                  <c:v>41.173469387755105</c:v>
                </c:pt>
              </c:numCache>
            </c:numRef>
          </c:val>
          <c:smooth val="0"/>
          <c:extLst>
            <c:ext xmlns:c16="http://schemas.microsoft.com/office/drawing/2014/chart" uri="{C3380CC4-5D6E-409C-BE32-E72D297353CC}">
              <c16:uniqueId val="{00000000-8588-443F-AAC5-77DEA18AB2BA}"/>
            </c:ext>
          </c:extLst>
        </c:ser>
        <c:ser>
          <c:idx val="1"/>
          <c:order val="1"/>
          <c:tx>
            <c:strRef>
              <c:f>'AVG CGA Discharge  XmR '!$C$1</c:f>
              <c:strCache>
                <c:ptCount val="1"/>
                <c:pt idx="0">
                  <c:v>UCL</c:v>
                </c:pt>
              </c:strCache>
            </c:strRef>
          </c:tx>
          <c:spPr>
            <a:ln w="19050" cap="rnd" cmpd="sng" algn="ctr">
              <a:solidFill>
                <a:schemeClr val="accent3"/>
              </a:solidFill>
              <a:prstDash val="solid"/>
              <a:round/>
            </a:ln>
            <a:effectLst/>
          </c:spPr>
          <c:marker>
            <c:symbol val="none"/>
          </c:marker>
          <c:dLbls>
            <c:dLbl>
              <c:idx val="1"/>
              <c:layout>
                <c:manualLayout>
                  <c:x val="0.34155820607151682"/>
                  <c:y val="-3.5728328259568225E-2"/>
                </c:manualLayout>
              </c:layout>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50 1/7</a:t>
                    </a:r>
                  </a:p>
                </c:rich>
              </c:tx>
              <c:numFmt formatCode="0.0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588-443F-AAC5-77DEA18AB2B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CGA Discharge  XmR '!$A$2:$A$4</c:f>
              <c:strCache>
                <c:ptCount val="3"/>
                <c:pt idx="0">
                  <c:v>Q3 2021 (n=4)</c:v>
                </c:pt>
                <c:pt idx="1">
                  <c:v>Q4 2021 (n=9)</c:v>
                </c:pt>
                <c:pt idx="2">
                  <c:v>Q1 2022 (n=14)</c:v>
                </c:pt>
              </c:strCache>
            </c:strRef>
          </c:cat>
          <c:val>
            <c:numRef>
              <c:f>'AVG CGA Discharge  XmR '!$C$2:$C$4</c:f>
              <c:numCache>
                <c:formatCode>0.0</c:formatCode>
                <c:ptCount val="3"/>
                <c:pt idx="0">
                  <c:v>50.17818027210884</c:v>
                </c:pt>
                <c:pt idx="1">
                  <c:v>50.17818027210884</c:v>
                </c:pt>
                <c:pt idx="2">
                  <c:v>50.17818027210884</c:v>
                </c:pt>
              </c:numCache>
            </c:numRef>
          </c:val>
          <c:smooth val="0"/>
          <c:extLst>
            <c:ext xmlns:c16="http://schemas.microsoft.com/office/drawing/2014/chart" uri="{C3380CC4-5D6E-409C-BE32-E72D297353CC}">
              <c16:uniqueId val="{00000002-8588-443F-AAC5-77DEA18AB2BA}"/>
            </c:ext>
          </c:extLst>
        </c:ser>
        <c:ser>
          <c:idx val="2"/>
          <c:order val="2"/>
          <c:tx>
            <c:strRef>
              <c:f>'AVG CGA Discharge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'AVG CGA Discharge  XmR '!$A$2:$A$4</c:f>
              <c:strCache>
                <c:ptCount val="3"/>
                <c:pt idx="0">
                  <c:v>Q3 2021 (n=4)</c:v>
                </c:pt>
                <c:pt idx="1">
                  <c:v>Q4 2021 (n=9)</c:v>
                </c:pt>
                <c:pt idx="2">
                  <c:v>Q1 2022 (n=14)</c:v>
                </c:pt>
              </c:strCache>
            </c:strRef>
          </c:cat>
          <c:val>
            <c:numRef>
              <c:f>'AVG CGA Discharge  XmR '!$D$2:$D$4</c:f>
              <c:numCache>
                <c:formatCode>0.000</c:formatCode>
                <c:ptCount val="3"/>
                <c:pt idx="0">
                  <c:v>47.864251700680271</c:v>
                </c:pt>
                <c:pt idx="1">
                  <c:v>47.864251700680271</c:v>
                </c:pt>
                <c:pt idx="2">
                  <c:v>47.864251700680271</c:v>
                </c:pt>
              </c:numCache>
            </c:numRef>
          </c:val>
          <c:smooth val="0"/>
          <c:extLst>
            <c:ext xmlns:c16="http://schemas.microsoft.com/office/drawing/2014/chart" uri="{C3380CC4-5D6E-409C-BE32-E72D297353CC}">
              <c16:uniqueId val="{00000003-8588-443F-AAC5-77DEA18AB2BA}"/>
            </c:ext>
          </c:extLst>
        </c:ser>
        <c:ser>
          <c:idx val="3"/>
          <c:order val="3"/>
          <c:tx>
            <c:strRef>
              <c:f>'AVG CGA Discharge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'AVG CGA Discharge  XmR '!$A$2:$A$4</c:f>
              <c:strCache>
                <c:ptCount val="3"/>
                <c:pt idx="0">
                  <c:v>Q3 2021 (n=4)</c:v>
                </c:pt>
                <c:pt idx="1">
                  <c:v>Q4 2021 (n=9)</c:v>
                </c:pt>
                <c:pt idx="2">
                  <c:v>Q1 2022 (n=14)</c:v>
                </c:pt>
              </c:strCache>
            </c:strRef>
          </c:cat>
          <c:val>
            <c:numRef>
              <c:f>'AVG CGA Discharge  XmR '!$E$2:$E$4</c:f>
              <c:numCache>
                <c:formatCode>0.000</c:formatCode>
                <c:ptCount val="3"/>
                <c:pt idx="0">
                  <c:v>45.550323129251701</c:v>
                </c:pt>
                <c:pt idx="1">
                  <c:v>45.550323129251701</c:v>
                </c:pt>
                <c:pt idx="2">
                  <c:v>45.550323129251701</c:v>
                </c:pt>
              </c:numCache>
            </c:numRef>
          </c:val>
          <c:smooth val="0"/>
          <c:extLst>
            <c:ext xmlns:c16="http://schemas.microsoft.com/office/drawing/2014/chart" uri="{C3380CC4-5D6E-409C-BE32-E72D297353CC}">
              <c16:uniqueId val="{00000004-8588-443F-AAC5-77DEA18AB2BA}"/>
            </c:ext>
          </c:extLst>
        </c:ser>
        <c:ser>
          <c:idx val="4"/>
          <c:order val="4"/>
          <c:tx>
            <c:strRef>
              <c:f>'AVG CGA Discharge  XmR '!$F$1</c:f>
              <c:strCache>
                <c:ptCount val="1"/>
                <c:pt idx="0">
                  <c:v>Average</c:v>
                </c:pt>
              </c:strCache>
            </c:strRef>
          </c:tx>
          <c:spPr>
            <a:ln w="38100" cap="rnd" cmpd="sng" algn="ctr">
              <a:solidFill>
                <a:schemeClr val="accent3">
                  <a:lumMod val="60000"/>
                </a:schemeClr>
              </a:solidFill>
              <a:prstDash val="sysDash"/>
              <a:round/>
            </a:ln>
            <a:effectLst/>
          </c:spPr>
          <c:marker>
            <c:symbol val="none"/>
          </c:marker>
          <c:dLbls>
            <c:dLbl>
              <c:idx val="1"/>
              <c:layout>
                <c:manualLayout>
                  <c:x val="0.34264239940350588"/>
                  <c:y val="-4.2593858647919383E-2"/>
                </c:manualLayout>
              </c:layout>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43 2/7 Weeks CGA</a:t>
                    </a:r>
                  </a:p>
                </c:rich>
              </c:tx>
              <c:numFmt formatCode="0.0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588-443F-AAC5-77DEA18AB2B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CGA Discharge  XmR '!$A$2:$A$4</c:f>
              <c:strCache>
                <c:ptCount val="3"/>
                <c:pt idx="0">
                  <c:v>Q3 2021 (n=4)</c:v>
                </c:pt>
                <c:pt idx="1">
                  <c:v>Q4 2021 (n=9)</c:v>
                </c:pt>
                <c:pt idx="2">
                  <c:v>Q1 2022 (n=14)</c:v>
                </c:pt>
              </c:strCache>
            </c:strRef>
          </c:cat>
          <c:val>
            <c:numRef>
              <c:f>'AVG CGA Discharge  XmR '!$F$2:$F$4</c:f>
              <c:numCache>
                <c:formatCode>0.0</c:formatCode>
                <c:ptCount val="3"/>
                <c:pt idx="0">
                  <c:v>43.236394557823132</c:v>
                </c:pt>
                <c:pt idx="1">
                  <c:v>43.236394557823132</c:v>
                </c:pt>
                <c:pt idx="2">
                  <c:v>43.236394557823132</c:v>
                </c:pt>
              </c:numCache>
            </c:numRef>
          </c:val>
          <c:smooth val="0"/>
          <c:extLst>
            <c:ext xmlns:c16="http://schemas.microsoft.com/office/drawing/2014/chart" uri="{C3380CC4-5D6E-409C-BE32-E72D297353CC}">
              <c16:uniqueId val="{00000006-8588-443F-AAC5-77DEA18AB2BA}"/>
            </c:ext>
          </c:extLst>
        </c:ser>
        <c:ser>
          <c:idx val="5"/>
          <c:order val="5"/>
          <c:tx>
            <c:strRef>
              <c:f>'AVG CGA Discharge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'AVG CGA Discharge  XmR '!$A$2:$A$4</c:f>
              <c:strCache>
                <c:ptCount val="3"/>
                <c:pt idx="0">
                  <c:v>Q3 2021 (n=4)</c:v>
                </c:pt>
                <c:pt idx="1">
                  <c:v>Q4 2021 (n=9)</c:v>
                </c:pt>
                <c:pt idx="2">
                  <c:v>Q1 2022 (n=14)</c:v>
                </c:pt>
              </c:strCache>
            </c:strRef>
          </c:cat>
          <c:val>
            <c:numRef>
              <c:f>'AVG CGA Discharge  XmR '!$G$2:$G$4</c:f>
              <c:numCache>
                <c:formatCode>0.000</c:formatCode>
                <c:ptCount val="3"/>
                <c:pt idx="0">
                  <c:v>40.922465986394563</c:v>
                </c:pt>
                <c:pt idx="1">
                  <c:v>40.922465986394563</c:v>
                </c:pt>
                <c:pt idx="2">
                  <c:v>40.922465986394563</c:v>
                </c:pt>
              </c:numCache>
            </c:numRef>
          </c:val>
          <c:smooth val="0"/>
          <c:extLst>
            <c:ext xmlns:c16="http://schemas.microsoft.com/office/drawing/2014/chart" uri="{C3380CC4-5D6E-409C-BE32-E72D297353CC}">
              <c16:uniqueId val="{00000007-8588-443F-AAC5-77DEA18AB2BA}"/>
            </c:ext>
          </c:extLst>
        </c:ser>
        <c:ser>
          <c:idx val="6"/>
          <c:order val="6"/>
          <c:tx>
            <c:strRef>
              <c:f>'AVG CGA Discharge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'AVG CGA Discharge  XmR '!$A$2:$A$4</c:f>
              <c:strCache>
                <c:ptCount val="3"/>
                <c:pt idx="0">
                  <c:v>Q3 2021 (n=4)</c:v>
                </c:pt>
                <c:pt idx="1">
                  <c:v>Q4 2021 (n=9)</c:v>
                </c:pt>
                <c:pt idx="2">
                  <c:v>Q1 2022 (n=14)</c:v>
                </c:pt>
              </c:strCache>
            </c:strRef>
          </c:cat>
          <c:val>
            <c:numRef>
              <c:f>'AVG CGA Discharge  XmR '!$H$2:$H$4</c:f>
              <c:numCache>
                <c:formatCode>0.000</c:formatCode>
                <c:ptCount val="3"/>
                <c:pt idx="0">
                  <c:v>38.608537414965994</c:v>
                </c:pt>
                <c:pt idx="1">
                  <c:v>38.608537414965994</c:v>
                </c:pt>
                <c:pt idx="2">
                  <c:v>38.608537414965994</c:v>
                </c:pt>
              </c:numCache>
            </c:numRef>
          </c:val>
          <c:smooth val="0"/>
          <c:extLst>
            <c:ext xmlns:c16="http://schemas.microsoft.com/office/drawing/2014/chart" uri="{C3380CC4-5D6E-409C-BE32-E72D297353CC}">
              <c16:uniqueId val="{00000008-8588-443F-AAC5-77DEA18AB2BA}"/>
            </c:ext>
          </c:extLst>
        </c:ser>
        <c:ser>
          <c:idx val="7"/>
          <c:order val="7"/>
          <c:tx>
            <c:strRef>
              <c:f>'AVG CGA Discharge  XmR '!$I$1</c:f>
              <c:strCache>
                <c:ptCount val="1"/>
                <c:pt idx="0">
                  <c:v>LCL</c:v>
                </c:pt>
              </c:strCache>
            </c:strRef>
          </c:tx>
          <c:spPr>
            <a:ln w="19050" cap="rnd" cmpd="sng" algn="ctr">
              <a:solidFill>
                <a:schemeClr val="accent3">
                  <a:lumMod val="80000"/>
                  <a:lumOff val="20000"/>
                </a:schemeClr>
              </a:solidFill>
              <a:prstDash val="solid"/>
              <a:round/>
            </a:ln>
            <a:effectLst/>
          </c:spPr>
          <c:marker>
            <c:symbol val="none"/>
          </c:marker>
          <c:dLbls>
            <c:dLbl>
              <c:idx val="1"/>
              <c:layout>
                <c:manualLayout>
                  <c:x val="-0.41629293298882736"/>
                  <c:y val="3.5215485753393921E-2"/>
                </c:manualLayout>
              </c:layout>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36 3/7</a:t>
                    </a:r>
                  </a:p>
                </c:rich>
              </c:tx>
              <c:numFmt formatCode="0.00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588-443F-AAC5-77DEA18AB2B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CGA Discharge  XmR '!$A$2:$A$4</c:f>
              <c:strCache>
                <c:ptCount val="3"/>
                <c:pt idx="0">
                  <c:v>Q3 2021 (n=4)</c:v>
                </c:pt>
                <c:pt idx="1">
                  <c:v>Q4 2021 (n=9)</c:v>
                </c:pt>
                <c:pt idx="2">
                  <c:v>Q1 2022 (n=14)</c:v>
                </c:pt>
              </c:strCache>
            </c:strRef>
          </c:cat>
          <c:val>
            <c:numRef>
              <c:f>'AVG CGA Discharge  XmR '!$I$2:$I$4</c:f>
              <c:numCache>
                <c:formatCode>0.000</c:formatCode>
                <c:ptCount val="3"/>
                <c:pt idx="0">
                  <c:v>36.294608843537425</c:v>
                </c:pt>
                <c:pt idx="1">
                  <c:v>36.294608843537425</c:v>
                </c:pt>
                <c:pt idx="2">
                  <c:v>36.294608843537425</c:v>
                </c:pt>
              </c:numCache>
            </c:numRef>
          </c:val>
          <c:smooth val="0"/>
          <c:extLst>
            <c:ext xmlns:c16="http://schemas.microsoft.com/office/drawing/2014/chart" uri="{C3380CC4-5D6E-409C-BE32-E72D297353CC}">
              <c16:uniqueId val="{0000000A-8588-443F-AAC5-77DEA18AB2BA}"/>
            </c:ext>
          </c:extLst>
        </c:ser>
        <c:dLbls>
          <c:showLegendKey val="0"/>
          <c:showVal val="0"/>
          <c:showCatName val="0"/>
          <c:showSerName val="0"/>
          <c:showPercent val="0"/>
          <c:showBubbleSize val="0"/>
        </c:dLbls>
        <c:marker val="1"/>
        <c:smooth val="0"/>
        <c:axId val="626477224"/>
        <c:axId val="626478208"/>
      </c:lineChart>
      <c:catAx>
        <c:axId val="62647722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NICU Discharge Quarter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26478208"/>
        <c:crosses val="autoZero"/>
        <c:auto val="0"/>
        <c:lblAlgn val="ctr"/>
        <c:lblOffset val="100"/>
        <c:noMultiLvlLbl val="0"/>
      </c:catAx>
      <c:valAx>
        <c:axId val="626478208"/>
        <c:scaling>
          <c:orientation val="minMax"/>
          <c:min val="33.980000000000004"/>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AVG CGA Discharge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26477224"/>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6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Average Home Oxygen Duration for All Infants Followed by the RHO Program</a:t>
            </a:r>
          </a:p>
          <a:p>
            <a:pPr>
              <a:defRPr/>
            </a:pPr>
            <a:r>
              <a:rPr lang="en-US"/>
              <a:t>(July 2021 to Present)</a:t>
            </a:r>
          </a:p>
        </c:rich>
      </c:tx>
      <c:overlay val="0"/>
    </c:title>
    <c:autoTitleDeleted val="0"/>
    <c:plotArea>
      <c:layout/>
      <c:lineChart>
        <c:grouping val="standard"/>
        <c:varyColors val="0"/>
        <c:ser>
          <c:idx val="0"/>
          <c:order val="0"/>
          <c:tx>
            <c:strRef>
              <c:f>'Duration Q Average Dura XmR '!$B$1</c:f>
              <c:strCache>
                <c:ptCount val="1"/>
                <c:pt idx="0">
                  <c:v>Average Duration</c:v>
                </c:pt>
              </c:strCache>
            </c:strRef>
          </c:tx>
          <c:spPr>
            <a:ln w="57150">
              <a:solidFill>
                <a:srgbClr val="242852"/>
              </a:solidFill>
              <a:prstDash val="solid"/>
            </a:ln>
            <a:effectLst/>
          </c:spPr>
          <c:marker>
            <c:symbol val="circle"/>
            <c:size val="6"/>
            <c:spPr>
              <a:solidFill>
                <a:srgbClr val="000000"/>
              </a:solidFill>
              <a:ln w="57150">
                <a:solidFill>
                  <a:srgbClr val="000000"/>
                </a:solidFill>
                <a:prstDash val="solid"/>
              </a:ln>
            </c:spPr>
          </c:marker>
          <c:cat>
            <c:strRef>
              <c:f>'Duration Q Average Dura XmR '!$A$2:$A$4</c:f>
              <c:strCache>
                <c:ptCount val="3"/>
                <c:pt idx="0">
                  <c:v>Q3 2021 (n=4)</c:v>
                </c:pt>
                <c:pt idx="1">
                  <c:v>Q4 2021 (n=8/9)</c:v>
                </c:pt>
                <c:pt idx="2">
                  <c:v>Q1 2022 (n=1/14)</c:v>
                </c:pt>
              </c:strCache>
            </c:strRef>
          </c:cat>
          <c:val>
            <c:numRef>
              <c:f>'Duration Q Average Dura XmR '!$B$2:$B$4</c:f>
              <c:numCache>
                <c:formatCode>0.0</c:formatCode>
                <c:ptCount val="3"/>
                <c:pt idx="0">
                  <c:v>90.5</c:v>
                </c:pt>
                <c:pt idx="1">
                  <c:v>51.375</c:v>
                </c:pt>
                <c:pt idx="2">
                  <c:v>28</c:v>
                </c:pt>
              </c:numCache>
            </c:numRef>
          </c:val>
          <c:smooth val="0"/>
          <c:extLst>
            <c:ext xmlns:c16="http://schemas.microsoft.com/office/drawing/2014/chart" uri="{C3380CC4-5D6E-409C-BE32-E72D297353CC}">
              <c16:uniqueId val="{00000000-8427-4FCD-B614-326B672E7BAB}"/>
            </c:ext>
          </c:extLst>
        </c:ser>
        <c:ser>
          <c:idx val="1"/>
          <c:order val="1"/>
          <c:tx>
            <c:strRef>
              <c:f>'Duration Q Average Dura XmR '!$C$1</c:f>
              <c:strCache>
                <c:ptCount val="1"/>
                <c:pt idx="0">
                  <c:v>UCL</c:v>
                </c:pt>
              </c:strCache>
            </c:strRef>
          </c:tx>
          <c:spPr>
            <a:ln w="12700">
              <a:solidFill>
                <a:srgbClr val="FF0000"/>
              </a:solidFill>
              <a:prstDash val="dash"/>
            </a:ln>
            <a:effectLst/>
          </c:spPr>
          <c:marker>
            <c:symbol val="none"/>
          </c:marker>
          <c:dLbls>
            <c:dLbl>
              <c:idx val="1"/>
              <c:layout>
                <c:manualLayout>
                  <c:x val="0.33806166267255389"/>
                  <c:y val="-4.0251556726502491E-2"/>
                </c:manualLayout>
              </c:layout>
              <c:tx>
                <c:rich>
                  <a:bodyPr/>
                  <a:lstStyle/>
                  <a:p>
                    <a:pPr>
                      <a:defRPr/>
                    </a:pPr>
                    <a:r>
                      <a:rPr lang="en-US" dirty="0"/>
                      <a:t>139.7</a:t>
                    </a:r>
                  </a:p>
                </c:rich>
              </c:tx>
              <c:numFmt formatCode="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427-4FCD-B614-326B672E7B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Q Average Dura XmR '!$A$2:$A$4</c:f>
              <c:strCache>
                <c:ptCount val="3"/>
                <c:pt idx="0">
                  <c:v>Q3 2021 (n=4)</c:v>
                </c:pt>
                <c:pt idx="1">
                  <c:v>Q4 2021 (n=8/9)</c:v>
                </c:pt>
                <c:pt idx="2">
                  <c:v>Q1 2022 (n=1/14)</c:v>
                </c:pt>
              </c:strCache>
            </c:strRef>
          </c:cat>
          <c:val>
            <c:numRef>
              <c:f>'Duration Q Average Dura XmR '!$C$2:$C$4</c:f>
              <c:numCache>
                <c:formatCode>0.000</c:formatCode>
                <c:ptCount val="3"/>
                <c:pt idx="0">
                  <c:v>139.75</c:v>
                </c:pt>
                <c:pt idx="1">
                  <c:v>139.75</c:v>
                </c:pt>
                <c:pt idx="2">
                  <c:v>139.75</c:v>
                </c:pt>
              </c:numCache>
            </c:numRef>
          </c:val>
          <c:smooth val="0"/>
          <c:extLst>
            <c:ext xmlns:c16="http://schemas.microsoft.com/office/drawing/2014/chart" uri="{C3380CC4-5D6E-409C-BE32-E72D297353CC}">
              <c16:uniqueId val="{00000002-8427-4FCD-B614-326B672E7BAB}"/>
            </c:ext>
          </c:extLst>
        </c:ser>
        <c:ser>
          <c:idx val="2"/>
          <c:order val="2"/>
          <c:tx>
            <c:strRef>
              <c:f>'Duration Q Average Dura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'Duration Q Average Dura XmR '!$A$2:$A$4</c:f>
              <c:strCache>
                <c:ptCount val="3"/>
                <c:pt idx="0">
                  <c:v>Q3 2021 (n=4)</c:v>
                </c:pt>
                <c:pt idx="1">
                  <c:v>Q4 2021 (n=8/9)</c:v>
                </c:pt>
                <c:pt idx="2">
                  <c:v>Q1 2022 (n=1/14)</c:v>
                </c:pt>
              </c:strCache>
            </c:strRef>
          </c:cat>
          <c:val>
            <c:numRef>
              <c:f>'Duration Q Average Dura XmR '!$D$2:$D$4</c:f>
              <c:numCache>
                <c:formatCode>0.000</c:formatCode>
                <c:ptCount val="3"/>
                <c:pt idx="0">
                  <c:v>112.04166666666667</c:v>
                </c:pt>
                <c:pt idx="1">
                  <c:v>112.04166666666667</c:v>
                </c:pt>
                <c:pt idx="2">
                  <c:v>112.04166666666667</c:v>
                </c:pt>
              </c:numCache>
            </c:numRef>
          </c:val>
          <c:smooth val="0"/>
          <c:extLst>
            <c:ext xmlns:c16="http://schemas.microsoft.com/office/drawing/2014/chart" uri="{C3380CC4-5D6E-409C-BE32-E72D297353CC}">
              <c16:uniqueId val="{00000003-8427-4FCD-B614-326B672E7BAB}"/>
            </c:ext>
          </c:extLst>
        </c:ser>
        <c:ser>
          <c:idx val="3"/>
          <c:order val="3"/>
          <c:tx>
            <c:strRef>
              <c:f>'Duration Q Average Dura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'Duration Q Average Dura XmR '!$A$2:$A$4</c:f>
              <c:strCache>
                <c:ptCount val="3"/>
                <c:pt idx="0">
                  <c:v>Q3 2021 (n=4)</c:v>
                </c:pt>
                <c:pt idx="1">
                  <c:v>Q4 2021 (n=8/9)</c:v>
                </c:pt>
                <c:pt idx="2">
                  <c:v>Q1 2022 (n=1/14)</c:v>
                </c:pt>
              </c:strCache>
            </c:strRef>
          </c:cat>
          <c:val>
            <c:numRef>
              <c:f>'Duration Q Average Dura XmR '!$E$2:$E$4</c:f>
              <c:numCache>
                <c:formatCode>0.000</c:formatCode>
                <c:ptCount val="3"/>
                <c:pt idx="0">
                  <c:v>84.333333333333343</c:v>
                </c:pt>
                <c:pt idx="1">
                  <c:v>84.333333333333343</c:v>
                </c:pt>
                <c:pt idx="2">
                  <c:v>84.333333333333343</c:v>
                </c:pt>
              </c:numCache>
            </c:numRef>
          </c:val>
          <c:smooth val="0"/>
          <c:extLst>
            <c:ext xmlns:c16="http://schemas.microsoft.com/office/drawing/2014/chart" uri="{C3380CC4-5D6E-409C-BE32-E72D297353CC}">
              <c16:uniqueId val="{00000004-8427-4FCD-B614-326B672E7BAB}"/>
            </c:ext>
          </c:extLst>
        </c:ser>
        <c:ser>
          <c:idx val="4"/>
          <c:order val="4"/>
          <c:tx>
            <c:strRef>
              <c:f>'Duration Q Average Dura XmR '!$F$1</c:f>
              <c:strCache>
                <c:ptCount val="1"/>
                <c:pt idx="0">
                  <c:v>Average</c:v>
                </c:pt>
              </c:strCache>
            </c:strRef>
          </c:tx>
          <c:spPr>
            <a:ln w="25400">
              <a:solidFill>
                <a:srgbClr val="5AA2AE"/>
              </a:solidFill>
              <a:prstDash val="lgDash"/>
            </a:ln>
            <a:effectLst/>
          </c:spPr>
          <c:marker>
            <c:symbol val="none"/>
          </c:marker>
          <c:dLbls>
            <c:dLbl>
              <c:idx val="1"/>
              <c:layout>
                <c:manualLayout>
                  <c:x val="0.32822448390313075"/>
                  <c:y val="-4.0251556726502491E-2"/>
                </c:manualLayout>
              </c:layout>
              <c:tx>
                <c:rich>
                  <a:bodyPr/>
                  <a:lstStyle/>
                  <a:p>
                    <a:pPr>
                      <a:defRPr/>
                    </a:pPr>
                    <a:r>
                      <a:rPr lang="en-US" dirty="0"/>
                      <a:t>56.6 Days</a:t>
                    </a:r>
                  </a:p>
                </c:rich>
              </c:tx>
              <c:numFmt formatCode="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427-4FCD-B614-326B672E7B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Q Average Dura XmR '!$A$2:$A$4</c:f>
              <c:strCache>
                <c:ptCount val="3"/>
                <c:pt idx="0">
                  <c:v>Q3 2021 (n=4)</c:v>
                </c:pt>
                <c:pt idx="1">
                  <c:v>Q4 2021 (n=8/9)</c:v>
                </c:pt>
                <c:pt idx="2">
                  <c:v>Q1 2022 (n=1/14)</c:v>
                </c:pt>
              </c:strCache>
            </c:strRef>
          </c:cat>
          <c:val>
            <c:numRef>
              <c:f>'Duration Q Average Dura XmR '!$F$2:$F$4</c:f>
              <c:numCache>
                <c:formatCode>0.0</c:formatCode>
                <c:ptCount val="3"/>
                <c:pt idx="0">
                  <c:v>56.625</c:v>
                </c:pt>
                <c:pt idx="1">
                  <c:v>56.625</c:v>
                </c:pt>
                <c:pt idx="2">
                  <c:v>56.625</c:v>
                </c:pt>
              </c:numCache>
            </c:numRef>
          </c:val>
          <c:smooth val="0"/>
          <c:extLst>
            <c:ext xmlns:c16="http://schemas.microsoft.com/office/drawing/2014/chart" uri="{C3380CC4-5D6E-409C-BE32-E72D297353CC}">
              <c16:uniqueId val="{00000006-8427-4FCD-B614-326B672E7BAB}"/>
            </c:ext>
          </c:extLst>
        </c:ser>
        <c:ser>
          <c:idx val="5"/>
          <c:order val="5"/>
          <c:tx>
            <c:strRef>
              <c:f>'Duration Q Average Dura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'Duration Q Average Dura XmR '!$A$2:$A$4</c:f>
              <c:strCache>
                <c:ptCount val="3"/>
                <c:pt idx="0">
                  <c:v>Q3 2021 (n=4)</c:v>
                </c:pt>
                <c:pt idx="1">
                  <c:v>Q4 2021 (n=8/9)</c:v>
                </c:pt>
                <c:pt idx="2">
                  <c:v>Q1 2022 (n=1/14)</c:v>
                </c:pt>
              </c:strCache>
            </c:strRef>
          </c:cat>
          <c:val>
            <c:numRef>
              <c:f>'Duration Q Average Dura XmR '!$G$2:$G$4</c:f>
              <c:numCache>
                <c:formatCode>0.000</c:formatCode>
                <c:ptCount val="3"/>
                <c:pt idx="0">
                  <c:v>28.916666666666664</c:v>
                </c:pt>
                <c:pt idx="1">
                  <c:v>28.916666666666664</c:v>
                </c:pt>
                <c:pt idx="2">
                  <c:v>28.916666666666664</c:v>
                </c:pt>
              </c:numCache>
            </c:numRef>
          </c:val>
          <c:smooth val="0"/>
          <c:extLst>
            <c:ext xmlns:c16="http://schemas.microsoft.com/office/drawing/2014/chart" uri="{C3380CC4-5D6E-409C-BE32-E72D297353CC}">
              <c16:uniqueId val="{00000007-8427-4FCD-B614-326B672E7BAB}"/>
            </c:ext>
          </c:extLst>
        </c:ser>
        <c:ser>
          <c:idx val="6"/>
          <c:order val="6"/>
          <c:tx>
            <c:strRef>
              <c:f>'Duration Q Average Dura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'Duration Q Average Dura XmR '!$A$2:$A$4</c:f>
              <c:strCache>
                <c:ptCount val="3"/>
                <c:pt idx="0">
                  <c:v>Q3 2021 (n=4)</c:v>
                </c:pt>
                <c:pt idx="1">
                  <c:v>Q4 2021 (n=8/9)</c:v>
                </c:pt>
                <c:pt idx="2">
                  <c:v>Q1 2022 (n=1/14)</c:v>
                </c:pt>
              </c:strCache>
            </c:strRef>
          </c:cat>
          <c:val>
            <c:numRef>
              <c:f>'Duration Q Average Dura XmR '!$H$2:$H$4</c:f>
              <c:numCache>
                <c:formatCode>0.000</c:formatCode>
                <c:ptCount val="3"/>
                <c:pt idx="0">
                  <c:v>1.2083333333333286</c:v>
                </c:pt>
                <c:pt idx="1">
                  <c:v>1.2083333333333286</c:v>
                </c:pt>
                <c:pt idx="2">
                  <c:v>1.2083333333333286</c:v>
                </c:pt>
              </c:numCache>
            </c:numRef>
          </c:val>
          <c:smooth val="0"/>
          <c:extLst>
            <c:ext xmlns:c16="http://schemas.microsoft.com/office/drawing/2014/chart" uri="{C3380CC4-5D6E-409C-BE32-E72D297353CC}">
              <c16:uniqueId val="{00000008-8427-4FCD-B614-326B672E7BAB}"/>
            </c:ext>
          </c:extLst>
        </c:ser>
        <c:ser>
          <c:idx val="7"/>
          <c:order val="7"/>
          <c:tx>
            <c:strRef>
              <c:f>'Duration Q Average Dura XmR '!$I$1</c:f>
              <c:strCache>
                <c:ptCount val="1"/>
                <c:pt idx="0">
                  <c:v>LCL</c:v>
                </c:pt>
              </c:strCache>
            </c:strRef>
          </c:tx>
          <c:spPr>
            <a:ln w="12700">
              <a:solidFill>
                <a:srgbClr val="FF0000"/>
              </a:solidFill>
              <a:prstDash val="dash"/>
            </a:ln>
            <a:effectLst/>
          </c:spPr>
          <c:marker>
            <c:symbol val="none"/>
          </c:marker>
          <c:dLbls>
            <c:dLbl>
              <c:idx val="1"/>
              <c:layout>
                <c:manualLayout>
                  <c:x val="-2.9192982972330792E-2"/>
                  <c:y val="-4.0251569137695856E-2"/>
                </c:manualLayout>
              </c:layout>
              <c:numFmt formatCode="0.0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27-4FCD-B614-326B672E7BA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'Duration Q Average Dura XmR '!$A$2:$A$4</c:f>
              <c:strCache>
                <c:ptCount val="3"/>
                <c:pt idx="0">
                  <c:v>Q3 2021 (n=4)</c:v>
                </c:pt>
                <c:pt idx="1">
                  <c:v>Q4 2021 (n=8/9)</c:v>
                </c:pt>
                <c:pt idx="2">
                  <c:v>Q1 2022 (n=1/14)</c:v>
                </c:pt>
              </c:strCache>
            </c:strRef>
          </c:cat>
          <c:val>
            <c:numRef>
              <c:f>'Duration Q Average Dura XmR '!$I$2:$I$4</c:f>
              <c:numCache>
                <c:formatCode>0.000</c:formatCode>
                <c:ptCount val="3"/>
                <c:pt idx="0">
                  <c:v>-26.5</c:v>
                </c:pt>
                <c:pt idx="1">
                  <c:v>-26.5</c:v>
                </c:pt>
                <c:pt idx="2">
                  <c:v>-26.5</c:v>
                </c:pt>
              </c:numCache>
            </c:numRef>
          </c:val>
          <c:smooth val="0"/>
          <c:extLst>
            <c:ext xmlns:c16="http://schemas.microsoft.com/office/drawing/2014/chart" uri="{C3380CC4-5D6E-409C-BE32-E72D297353CC}">
              <c16:uniqueId val="{0000000A-8427-4FCD-B614-326B672E7BAB}"/>
            </c:ext>
          </c:extLst>
        </c:ser>
        <c:dLbls>
          <c:showLegendKey val="0"/>
          <c:showVal val="0"/>
          <c:showCatName val="0"/>
          <c:showSerName val="0"/>
          <c:showPercent val="0"/>
          <c:showBubbleSize val="0"/>
        </c:dLbls>
        <c:marker val="1"/>
        <c:smooth val="0"/>
        <c:axId val="775280272"/>
        <c:axId val="775280600"/>
      </c:lineChart>
      <c:catAx>
        <c:axId val="775280272"/>
        <c:scaling>
          <c:orientation val="minMax"/>
        </c:scaling>
        <c:delete val="0"/>
        <c:axPos val="b"/>
        <c:title>
          <c:tx>
            <c:rich>
              <a:bodyPr/>
              <a:lstStyle/>
              <a:p>
                <a:pPr>
                  <a:defRPr/>
                </a:pPr>
                <a:r>
                  <a:rPr lang="en-US"/>
                  <a:t>NICU Discharge Quarter</a:t>
                </a:r>
              </a:p>
            </c:rich>
          </c:tx>
          <c:overlay val="0"/>
        </c:title>
        <c:numFmt formatCode="General" sourceLinked="1"/>
        <c:majorTickMark val="out"/>
        <c:minorTickMark val="none"/>
        <c:tickLblPos val="nextTo"/>
        <c:crossAx val="775280600"/>
        <c:crossesAt val="-40"/>
        <c:auto val="0"/>
        <c:lblAlgn val="ctr"/>
        <c:lblOffset val="100"/>
        <c:noMultiLvlLbl val="0"/>
      </c:catAx>
      <c:valAx>
        <c:axId val="775280600"/>
        <c:scaling>
          <c:orientation val="minMax"/>
          <c:min val="0"/>
        </c:scaling>
        <c:delete val="0"/>
        <c:axPos val="l"/>
        <c:title>
          <c:tx>
            <c:rich>
              <a:bodyPr/>
              <a:lstStyle/>
              <a:p>
                <a:pPr>
                  <a:defRPr/>
                </a:pPr>
                <a:r>
                  <a:rPr lang="en-US"/>
                  <a:t>Duration Q Average Duration</a:t>
                </a:r>
              </a:p>
            </c:rich>
          </c:tx>
          <c:overlay val="0"/>
        </c:title>
        <c:numFmt formatCode="0.0" sourceLinked="1"/>
        <c:majorTickMark val="out"/>
        <c:minorTickMark val="none"/>
        <c:tickLblPos val="nextTo"/>
        <c:crossAx val="775280272"/>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6.png"/></Relationships>
</file>

<file path=ppt/drawings/drawing1.xml><?xml version="1.0" encoding="utf-8"?>
<c:userShapes xmlns:c="http://schemas.openxmlformats.org/drawingml/2006/chart">
  <cdr:relSizeAnchor xmlns:cdr="http://schemas.openxmlformats.org/drawingml/2006/chartDrawing">
    <cdr:from>
      <cdr:x>0.21792</cdr:x>
      <cdr:y>0.90266</cdr:y>
    </cdr:from>
    <cdr:to>
      <cdr:x>0.39967</cdr:x>
      <cdr:y>0.92727</cdr:y>
    </cdr:to>
    <cdr:sp macro="" textlink="">
      <cdr:nvSpPr>
        <cdr:cNvPr id="9" name="TextBox 18">
          <a:extLst xmlns:a="http://schemas.openxmlformats.org/drawingml/2006/main">
            <a:ext uri="{FF2B5EF4-FFF2-40B4-BE49-F238E27FC236}">
              <a16:creationId xmlns:a16="http://schemas.microsoft.com/office/drawing/2014/main" id="{E91E2A33-A560-4EAD-88C4-A9A77B8B4E4F}"/>
            </a:ext>
          </a:extLst>
        </cdr:cNvPr>
        <cdr:cNvSpPr txBox="1"/>
      </cdr:nvSpPr>
      <cdr:spPr>
        <a:xfrm xmlns:a="http://schemas.openxmlformats.org/drawingml/2006/main">
          <a:off x="2656895" y="5897229"/>
          <a:ext cx="2215895" cy="1607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dirty="0">
              <a:solidFill>
                <a:sysClr val="windowText" lastClr="000000"/>
              </a:solidFill>
            </a:rPr>
            <a:t>Contract under</a:t>
          </a:r>
          <a:r>
            <a:rPr lang="en-US" sz="1100" b="1" baseline="0" dirty="0">
              <a:solidFill>
                <a:sysClr val="windowText" lastClr="000000"/>
              </a:solidFill>
            </a:rPr>
            <a:t> review at the site</a:t>
          </a:r>
          <a:endParaRPr lang="en-US" sz="1100" b="1" dirty="0">
            <a:solidFill>
              <a:sysClr val="windowText" lastClr="000000"/>
            </a:solidFill>
          </a:endParaRPr>
        </a:p>
      </cdr:txBody>
    </cdr:sp>
  </cdr:relSizeAnchor>
  <cdr:relSizeAnchor xmlns:cdr="http://schemas.openxmlformats.org/drawingml/2006/chartDrawing">
    <cdr:from>
      <cdr:x>0.14228</cdr:x>
      <cdr:y>0.38017</cdr:y>
    </cdr:from>
    <cdr:to>
      <cdr:x>0.16415</cdr:x>
      <cdr:y>0.41996</cdr:y>
    </cdr:to>
    <cdr:pic>
      <cdr:nvPicPr>
        <cdr:cNvPr id="4" name="Graphic 7" descr="Checkbox Checked with solid fill">
          <a:extLst xmlns:a="http://schemas.openxmlformats.org/drawingml/2006/main">
            <a:ext uri="{FF2B5EF4-FFF2-40B4-BE49-F238E27FC236}">
              <a16:creationId xmlns:a16="http://schemas.microsoft.com/office/drawing/2014/main" id="{1DD9C7D9-D9D4-4C00-B429-3E8F37F6A2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734651" y="2548072"/>
          <a:ext cx="266700" cy="266700"/>
        </a:xfrm>
        <a:prstGeom xmlns:a="http://schemas.openxmlformats.org/drawingml/2006/main" prst="rect">
          <a:avLst/>
        </a:prstGeom>
      </cdr:spPr>
    </cdr:pic>
  </cdr:relSizeAnchor>
  <cdr:relSizeAnchor xmlns:cdr="http://schemas.openxmlformats.org/drawingml/2006/chartDrawing">
    <cdr:from>
      <cdr:x>0.10837</cdr:x>
      <cdr:y>0.47279</cdr:y>
    </cdr:from>
    <cdr:to>
      <cdr:x>0.13025</cdr:x>
      <cdr:y>0.51258</cdr:y>
    </cdr:to>
    <cdr:pic>
      <cdr:nvPicPr>
        <cdr:cNvPr id="5" name="Graphic 12" descr="Checkbox Checked with solid fill">
          <a:extLst xmlns:a="http://schemas.openxmlformats.org/drawingml/2006/main">
            <a:ext uri="{FF2B5EF4-FFF2-40B4-BE49-F238E27FC236}">
              <a16:creationId xmlns:a16="http://schemas.microsoft.com/office/drawing/2014/main" id="{6AE4BF56-367A-4171-B8A0-52FEAFBDA66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21253" y="3168856"/>
          <a:ext cx="266700" cy="266700"/>
        </a:xfrm>
        <a:prstGeom xmlns:a="http://schemas.openxmlformats.org/drawingml/2006/main" prst="rect">
          <a:avLst/>
        </a:prstGeom>
      </cdr:spPr>
    </cdr:pic>
  </cdr:relSizeAnchor>
  <cdr:relSizeAnchor xmlns:cdr="http://schemas.openxmlformats.org/drawingml/2006/chartDrawing">
    <cdr:from>
      <cdr:x>0.10955</cdr:x>
      <cdr:y>0.89807</cdr:y>
    </cdr:from>
    <cdr:to>
      <cdr:x>0.13091</cdr:x>
      <cdr:y>0.93786</cdr:y>
    </cdr:to>
    <cdr:pic>
      <cdr:nvPicPr>
        <cdr:cNvPr id="6" name="Graphic 13" descr="Checkbox Checked with solid fill">
          <a:extLst xmlns:a="http://schemas.openxmlformats.org/drawingml/2006/main">
            <a:ext uri="{FF2B5EF4-FFF2-40B4-BE49-F238E27FC236}">
              <a16:creationId xmlns:a16="http://schemas.microsoft.com/office/drawing/2014/main" id="{5CC4421C-E56C-4781-A11C-50449E18B26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35654" y="6019283"/>
          <a:ext cx="260350" cy="2667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0.58337</cdr:x>
      <cdr:y>0.1697</cdr:y>
    </cdr:from>
    <cdr:to>
      <cdr:x>0.95486</cdr:x>
      <cdr:y>0.53401</cdr:y>
    </cdr:to>
    <cdr:sp macro="" textlink="">
      <cdr:nvSpPr>
        <cdr:cNvPr id="3" name="Rectangle 2">
          <a:extLst xmlns:a="http://schemas.openxmlformats.org/drawingml/2006/main">
            <a:ext uri="{FF2B5EF4-FFF2-40B4-BE49-F238E27FC236}">
              <a16:creationId xmlns:a16="http://schemas.microsoft.com/office/drawing/2014/main" id="{DB3D2717-B962-4231-B013-D73B9AC14B09}"/>
            </a:ext>
          </a:extLst>
        </cdr:cNvPr>
        <cdr:cNvSpPr/>
      </cdr:nvSpPr>
      <cdr:spPr>
        <a:xfrm xmlns:a="http://schemas.openxmlformats.org/drawingml/2006/main">
          <a:off x="7112442" y="1163803"/>
          <a:ext cx="4529206" cy="2498438"/>
        </a:xfrm>
        <a:prstGeom xmlns:a="http://schemas.openxmlformats.org/drawingml/2006/main" prst="rect">
          <a:avLst/>
        </a:prstGeom>
        <a:noFill xmlns:a="http://schemas.openxmlformats.org/drawingml/2006/main"/>
        <a:ln xmlns:a="http://schemas.openxmlformats.org/drawingml/2006/main" w="28575" cap="flat" cmpd="sng" algn="ctr">
          <a:solidFill>
            <a:schemeClr val="dk1"/>
          </a:solid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0.54276</cdr:x>
      <cdr:y>0.16627</cdr:y>
    </cdr:from>
    <cdr:to>
      <cdr:x>0.57558</cdr:x>
      <cdr:y>0.5</cdr:y>
    </cdr:to>
    <cdr:sp macro="" textlink="">
      <cdr:nvSpPr>
        <cdr:cNvPr id="5" name="TextBox 4">
          <a:extLst xmlns:a="http://schemas.openxmlformats.org/drawingml/2006/main">
            <a:ext uri="{FF2B5EF4-FFF2-40B4-BE49-F238E27FC236}">
              <a16:creationId xmlns:a16="http://schemas.microsoft.com/office/drawing/2014/main" id="{5309196D-921D-4418-B9E7-CCCB3A372F79}"/>
            </a:ext>
          </a:extLst>
        </cdr:cNvPr>
        <cdr:cNvSpPr txBox="1"/>
      </cdr:nvSpPr>
      <cdr:spPr>
        <a:xfrm xmlns:a="http://schemas.openxmlformats.org/drawingml/2006/main">
          <a:off x="6617327" y="1140280"/>
          <a:ext cx="400141" cy="2288720"/>
        </a:xfrm>
        <a:prstGeom xmlns:a="http://schemas.openxmlformats.org/drawingml/2006/main" prst="rect">
          <a:avLst/>
        </a:prstGeom>
        <a:noFill xmlns:a="http://schemas.openxmlformats.org/drawingml/2006/main"/>
      </cdr:spPr>
      <cdr:txBody>
        <a:bodyPr xmlns:a="http://schemas.openxmlformats.org/drawingml/2006/main" vert="vert270"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No Data Captured</a:t>
          </a:r>
        </a:p>
      </cdr:txBody>
    </cdr:sp>
  </cdr:relSizeAnchor>
  <cdr:relSizeAnchor xmlns:cdr="http://schemas.openxmlformats.org/drawingml/2006/chartDrawing">
    <cdr:from>
      <cdr:x>0.25977</cdr:x>
      <cdr:y>0.45463</cdr:y>
    </cdr:from>
    <cdr:to>
      <cdr:x>0.54948</cdr:x>
      <cdr:y>0.98939</cdr:y>
    </cdr:to>
    <cdr:pic>
      <cdr:nvPicPr>
        <cdr:cNvPr id="2" name="chart">
          <a:extLst xmlns:a="http://schemas.openxmlformats.org/drawingml/2006/main">
            <a:ext uri="{FF2B5EF4-FFF2-40B4-BE49-F238E27FC236}">
              <a16:creationId xmlns:a16="http://schemas.microsoft.com/office/drawing/2014/main" id="{D043CEFF-A4D2-4DC0-9792-53BFC092398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67107" y="3117883"/>
          <a:ext cx="3532108" cy="3667381"/>
        </a:xfrm>
        <a:prstGeom xmlns:a="http://schemas.openxmlformats.org/drawingml/2006/main" prst="rect">
          <a:avLst/>
        </a:prstGeom>
      </cdr:spPr>
    </cdr:pic>
  </cdr:relSizeAnchor>
  <cdr:relSizeAnchor xmlns:cdr="http://schemas.openxmlformats.org/drawingml/2006/chartDrawing">
    <cdr:from>
      <cdr:x>0.25014</cdr:x>
      <cdr:y>0.12727</cdr:y>
    </cdr:from>
    <cdr:to>
      <cdr:x>0.46235</cdr:x>
      <cdr:y>0.30303</cdr:y>
    </cdr:to>
    <cdr:sp macro="" textlink="">
      <cdr:nvSpPr>
        <cdr:cNvPr id="4" name="TextBox 3">
          <a:extLst xmlns:a="http://schemas.openxmlformats.org/drawingml/2006/main">
            <a:ext uri="{FF2B5EF4-FFF2-40B4-BE49-F238E27FC236}">
              <a16:creationId xmlns:a16="http://schemas.microsoft.com/office/drawing/2014/main" id="{E902F0E5-971E-4E6E-9D0A-28E200722AD6}"/>
            </a:ext>
          </a:extLst>
        </cdr:cNvPr>
        <cdr:cNvSpPr txBox="1"/>
      </cdr:nvSpPr>
      <cdr:spPr>
        <a:xfrm xmlns:a="http://schemas.openxmlformats.org/drawingml/2006/main">
          <a:off x="3049684" y="872837"/>
          <a:ext cx="2587336" cy="12053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u="sng" dirty="0"/>
            <a:t>This month:</a:t>
          </a:r>
        </a:p>
        <a:p xmlns:a="http://schemas.openxmlformats.org/drawingml/2006/main">
          <a:r>
            <a:rPr lang="en-US" dirty="0"/>
            <a:t>      - Total: 263</a:t>
          </a:r>
        </a:p>
        <a:p xmlns:a="http://schemas.openxmlformats.org/drawingml/2006/main">
          <a:r>
            <a:rPr lang="en-US" dirty="0"/>
            <a:t>      -  New to Date : 55</a:t>
          </a:r>
        </a:p>
        <a:p xmlns:a="http://schemas.openxmlformats.org/drawingml/2006/main">
          <a:endParaRPr lang="en-US" dirty="0"/>
        </a:p>
        <a:p xmlns:a="http://schemas.openxmlformats.org/drawingml/2006/main">
          <a:r>
            <a:rPr lang="en-US" b="1" dirty="0"/>
            <a:t>Most Frequent: “Provider not following guideline” – 17 new deviations  </a:t>
          </a:r>
        </a:p>
        <a:p xmlns:a="http://schemas.openxmlformats.org/drawingml/2006/main">
          <a:endParaRPr lang="en-US" dirty="0"/>
        </a:p>
      </cdr:txBody>
    </cdr:sp>
  </cdr:relSizeAnchor>
  <cdr:relSizeAnchor xmlns:cdr="http://schemas.openxmlformats.org/drawingml/2006/chartDrawing">
    <cdr:from>
      <cdr:x>0.43736</cdr:x>
      <cdr:y>0.46356</cdr:y>
    </cdr:from>
    <cdr:to>
      <cdr:x>0.56264</cdr:x>
      <cdr:y>0.56053</cdr:y>
    </cdr:to>
    <cdr:sp macro="" textlink="">
      <cdr:nvSpPr>
        <cdr:cNvPr id="6" name="TextBox 5">
          <a:extLst xmlns:a="http://schemas.openxmlformats.org/drawingml/2006/main">
            <a:ext uri="{FF2B5EF4-FFF2-40B4-BE49-F238E27FC236}">
              <a16:creationId xmlns:a16="http://schemas.microsoft.com/office/drawing/2014/main" id="{AA341991-35FA-40C8-A3D3-4E6F5BC60A9A}"/>
            </a:ext>
          </a:extLst>
        </cdr:cNvPr>
        <cdr:cNvSpPr txBox="1"/>
      </cdr:nvSpPr>
      <cdr:spPr>
        <a:xfrm xmlns:a="http://schemas.openxmlformats.org/drawingml/2006/main">
          <a:off x="5332268" y="3179098"/>
          <a:ext cx="1527464" cy="665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u="sng" dirty="0"/>
            <a:t>Last month:</a:t>
          </a:r>
        </a:p>
        <a:p xmlns:a="http://schemas.openxmlformats.org/drawingml/2006/main">
          <a:r>
            <a:rPr lang="en-US" dirty="0"/>
            <a:t>      - Total: 208</a:t>
          </a:r>
          <a:endParaRPr lang="en-US" sz="1100" b="1" u="sng" dirty="0"/>
        </a:p>
      </cdr:txBody>
    </cdr:sp>
  </cdr:relSizeAnchor>
</c:userShapes>
</file>

<file path=ppt/drawings/drawing3.xml><?xml version="1.0" encoding="utf-8"?>
<c:userShapes xmlns:c="http://schemas.openxmlformats.org/drawingml/2006/chart">
  <cdr:relSizeAnchor xmlns:cdr="http://schemas.openxmlformats.org/drawingml/2006/chartDrawing">
    <cdr:from>
      <cdr:x>0.91386</cdr:x>
      <cdr:y>0.03977</cdr:y>
    </cdr:from>
    <cdr:to>
      <cdr:x>0.98385</cdr:x>
      <cdr:y>0.15057</cdr:y>
    </cdr:to>
    <cdr:sp macro="" textlink="">
      <cdr:nvSpPr>
        <cdr:cNvPr id="2" name="Arrow: Down 1">
          <a:extLst xmlns:a="http://schemas.openxmlformats.org/drawingml/2006/main">
            <a:ext uri="{FF2B5EF4-FFF2-40B4-BE49-F238E27FC236}">
              <a16:creationId xmlns:a16="http://schemas.microsoft.com/office/drawing/2014/main" id="{96374DEF-0541-41B6-8F93-6C98D9B031D8}"/>
            </a:ext>
          </a:extLst>
        </cdr:cNvPr>
        <cdr:cNvSpPr/>
      </cdr:nvSpPr>
      <cdr:spPr>
        <a:xfrm xmlns:a="http://schemas.openxmlformats.org/drawingml/2006/main">
          <a:off x="10704785" y="220717"/>
          <a:ext cx="819807" cy="614855"/>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26</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28</a:t>
            </a:fld>
            <a:endParaRPr lang="en-US"/>
          </a:p>
        </p:txBody>
      </p:sp>
    </p:spTree>
    <p:extLst>
      <p:ext uri="{BB962C8B-B14F-4D97-AF65-F5344CB8AC3E}">
        <p14:creationId xmlns:p14="http://schemas.microsoft.com/office/powerpoint/2010/main" val="247809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31</a:t>
            </a:fld>
            <a:endParaRPr lang="en-US"/>
          </a:p>
        </p:txBody>
      </p:sp>
    </p:spTree>
    <p:extLst>
      <p:ext uri="{BB962C8B-B14F-4D97-AF65-F5344CB8AC3E}">
        <p14:creationId xmlns:p14="http://schemas.microsoft.com/office/powerpoint/2010/main" val="341239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99757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6</a:t>
            </a:fld>
            <a:endParaRPr lang="en-US"/>
          </a:p>
        </p:txBody>
      </p:sp>
    </p:spTree>
    <p:extLst>
      <p:ext uri="{BB962C8B-B14F-4D97-AF65-F5344CB8AC3E}">
        <p14:creationId xmlns:p14="http://schemas.microsoft.com/office/powerpoint/2010/main" val="141734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14</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15</a:t>
            </a:fld>
            <a:endParaRPr lang="en-US"/>
          </a:p>
        </p:txBody>
      </p:sp>
    </p:spTree>
    <p:extLst>
      <p:ext uri="{BB962C8B-B14F-4D97-AF65-F5344CB8AC3E}">
        <p14:creationId xmlns:p14="http://schemas.microsoft.com/office/powerpoint/2010/main" val="143164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16</a:t>
            </a:fld>
            <a:endParaRPr lang="en-US"/>
          </a:p>
        </p:txBody>
      </p:sp>
    </p:spTree>
    <p:extLst>
      <p:ext uri="{BB962C8B-B14F-4D97-AF65-F5344CB8AC3E}">
        <p14:creationId xmlns:p14="http://schemas.microsoft.com/office/powerpoint/2010/main" val="180389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April 7, 2022</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3FC6-A055-4CCB-AFC8-C5D078E87BBD}"/>
              </a:ext>
            </a:extLst>
          </p:cNvPr>
          <p:cNvSpPr>
            <a:spLocks noGrp="1"/>
          </p:cNvSpPr>
          <p:nvPr>
            <p:ph type="title"/>
          </p:nvPr>
        </p:nvSpPr>
        <p:spPr>
          <a:xfrm>
            <a:off x="759314" y="52186"/>
            <a:ext cx="10515600" cy="1325563"/>
          </a:xfrm>
        </p:spPr>
        <p:txBody>
          <a:bodyPr/>
          <a:lstStyle/>
          <a:p>
            <a:r>
              <a:rPr lang="en-US" dirty="0"/>
              <a:t>Baseline Data </a:t>
            </a:r>
          </a:p>
        </p:txBody>
      </p:sp>
      <p:sp>
        <p:nvSpPr>
          <p:cNvPr id="3" name="Content Placeholder 2">
            <a:extLst>
              <a:ext uri="{FF2B5EF4-FFF2-40B4-BE49-F238E27FC236}">
                <a16:creationId xmlns:a16="http://schemas.microsoft.com/office/drawing/2014/main" id="{29DACCEE-0405-49BB-BD6B-94449328DC26}"/>
              </a:ext>
            </a:extLst>
          </p:cNvPr>
          <p:cNvSpPr>
            <a:spLocks noGrp="1"/>
          </p:cNvSpPr>
          <p:nvPr>
            <p:ph idx="1"/>
          </p:nvPr>
        </p:nvSpPr>
        <p:spPr>
          <a:xfrm>
            <a:off x="838200" y="1340427"/>
            <a:ext cx="10515600" cy="4209473"/>
          </a:xfrm>
        </p:spPr>
        <p:txBody>
          <a:bodyPr>
            <a:normAutofit/>
          </a:bodyPr>
          <a:lstStyle/>
          <a:p>
            <a:r>
              <a:rPr lang="en-US" sz="3600" dirty="0"/>
              <a:t>As a reminder, all sites are required to submit their VON and Additional baseline data </a:t>
            </a:r>
          </a:p>
          <a:p>
            <a:r>
              <a:rPr lang="en-US" sz="3600" dirty="0"/>
              <a:t>Templates and instructions on how to extract and format the data can be found on the RHO website</a:t>
            </a:r>
          </a:p>
          <a:p>
            <a:r>
              <a:rPr lang="en-US" sz="3600" dirty="0"/>
              <a:t>2/14 sites have submitted both sets of baseline data</a:t>
            </a:r>
          </a:p>
          <a:p>
            <a:r>
              <a:rPr lang="en-US" sz="3600" dirty="0"/>
              <a:t>Please reach out to Heather or Crystal with any questions </a:t>
            </a:r>
          </a:p>
        </p:txBody>
      </p:sp>
    </p:spTree>
    <p:extLst>
      <p:ext uri="{BB962C8B-B14F-4D97-AF65-F5344CB8AC3E}">
        <p14:creationId xmlns:p14="http://schemas.microsoft.com/office/powerpoint/2010/main" val="99008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3785-465A-4002-9FFC-2FDCA70DDDC1}"/>
              </a:ext>
            </a:extLst>
          </p:cNvPr>
          <p:cNvSpPr>
            <a:spLocks noGrp="1"/>
          </p:cNvSpPr>
          <p:nvPr>
            <p:ph type="title"/>
          </p:nvPr>
        </p:nvSpPr>
        <p:spPr>
          <a:xfrm>
            <a:off x="760444" y="187845"/>
            <a:ext cx="10515600" cy="735887"/>
          </a:xfrm>
        </p:spPr>
        <p:txBody>
          <a:bodyPr>
            <a:normAutofit fontScale="90000"/>
          </a:bodyPr>
          <a:lstStyle/>
          <a:p>
            <a:r>
              <a:rPr lang="en-US" sz="4800" dirty="0">
                <a:solidFill>
                  <a:srgbClr val="22549C"/>
                </a:solidFill>
              </a:rPr>
              <a:t>Upcoming IRB Submission </a:t>
            </a:r>
          </a:p>
        </p:txBody>
      </p:sp>
      <p:sp>
        <p:nvSpPr>
          <p:cNvPr id="3" name="Content Placeholder 2">
            <a:extLst>
              <a:ext uri="{FF2B5EF4-FFF2-40B4-BE49-F238E27FC236}">
                <a16:creationId xmlns:a16="http://schemas.microsoft.com/office/drawing/2014/main" id="{FFC62C4A-AC61-4AB3-8639-BEB740ABBEA2}"/>
              </a:ext>
            </a:extLst>
          </p:cNvPr>
          <p:cNvSpPr>
            <a:spLocks noGrp="1"/>
          </p:cNvSpPr>
          <p:nvPr>
            <p:ph sz="half" idx="1"/>
          </p:nvPr>
        </p:nvSpPr>
        <p:spPr>
          <a:xfrm>
            <a:off x="287657" y="1262283"/>
            <a:ext cx="11461173" cy="4333433"/>
          </a:xfrm>
        </p:spPr>
        <p:txBody>
          <a:bodyPr>
            <a:normAutofit/>
          </a:bodyPr>
          <a:lstStyle/>
          <a:p>
            <a:pPr lvl="1"/>
            <a:r>
              <a:rPr lang="en-US" sz="3600" dirty="0"/>
              <a:t>Heather is working on the IRB submission for the Family Engagement Pre and Post Implementation survey’s </a:t>
            </a:r>
          </a:p>
          <a:p>
            <a:pPr lvl="1"/>
            <a:r>
              <a:rPr lang="en-US" sz="3600" dirty="0"/>
              <a:t>Once we receive IRB approval, we will send an email to all sites with all appropriate documents to submit to your IRB </a:t>
            </a:r>
          </a:p>
          <a:p>
            <a:pPr lvl="1"/>
            <a:r>
              <a:rPr lang="en-US" sz="3600" dirty="0"/>
              <a:t>Please reach out to Heather with any questions </a:t>
            </a:r>
          </a:p>
          <a:p>
            <a:pPr lvl="1"/>
            <a:endParaRPr lang="en-US" sz="2800" dirty="0"/>
          </a:p>
          <a:p>
            <a:pPr marL="457200" lvl="1" indent="0">
              <a:buNone/>
            </a:pPr>
            <a:endParaRPr lang="en-US" sz="2800" dirty="0"/>
          </a:p>
        </p:txBody>
      </p:sp>
    </p:spTree>
    <p:extLst>
      <p:ext uri="{BB962C8B-B14F-4D97-AF65-F5344CB8AC3E}">
        <p14:creationId xmlns:p14="http://schemas.microsoft.com/office/powerpoint/2010/main" val="186085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CD2A-7766-4C2A-906F-3E289D37ABBC}"/>
              </a:ext>
            </a:extLst>
          </p:cNvPr>
          <p:cNvSpPr>
            <a:spLocks noGrp="1"/>
          </p:cNvSpPr>
          <p:nvPr>
            <p:ph type="title"/>
          </p:nvPr>
        </p:nvSpPr>
        <p:spPr/>
        <p:txBody>
          <a:bodyPr/>
          <a:lstStyle/>
          <a:p>
            <a:pPr algn="ctr"/>
            <a:r>
              <a:rPr lang="en-US" dirty="0" err="1">
                <a:solidFill>
                  <a:srgbClr val="22549C"/>
                </a:solidFill>
              </a:rPr>
              <a:t>REDCap</a:t>
            </a:r>
            <a:r>
              <a:rPr lang="en-US" dirty="0">
                <a:solidFill>
                  <a:srgbClr val="22549C"/>
                </a:solidFill>
              </a:rPr>
              <a:t> User Access Groups</a:t>
            </a:r>
            <a:endParaRPr lang="en-US" dirty="0"/>
          </a:p>
        </p:txBody>
      </p:sp>
      <p:sp>
        <p:nvSpPr>
          <p:cNvPr id="3" name="Content Placeholder 2">
            <a:extLst>
              <a:ext uri="{FF2B5EF4-FFF2-40B4-BE49-F238E27FC236}">
                <a16:creationId xmlns:a16="http://schemas.microsoft.com/office/drawing/2014/main" id="{03CE34BD-33AC-41CB-B4E1-0717F50B70E4}"/>
              </a:ext>
            </a:extLst>
          </p:cNvPr>
          <p:cNvSpPr>
            <a:spLocks noGrp="1"/>
          </p:cNvSpPr>
          <p:nvPr>
            <p:ph sz="half" idx="1"/>
          </p:nvPr>
        </p:nvSpPr>
        <p:spPr>
          <a:xfrm>
            <a:off x="838199" y="1825625"/>
            <a:ext cx="10515599" cy="3825875"/>
          </a:xfrm>
        </p:spPr>
        <p:txBody>
          <a:bodyPr/>
          <a:lstStyle/>
          <a:p>
            <a:r>
              <a:rPr lang="en-US" dirty="0"/>
              <a:t>11</a:t>
            </a:r>
            <a:r>
              <a:rPr lang="en-US" sz="2800" dirty="0"/>
              <a:t>/14 sites have access to their Data Access Group (DAG)</a:t>
            </a:r>
          </a:p>
          <a:p>
            <a:r>
              <a:rPr lang="en-US" dirty="0"/>
              <a:t>10/10 enrolling sites have access to their DAG</a:t>
            </a:r>
          </a:p>
          <a:p>
            <a:r>
              <a:rPr lang="en-US" dirty="0"/>
              <a:t>9/10 enrolling sites filled out demographic forms for their patients</a:t>
            </a:r>
          </a:p>
        </p:txBody>
      </p:sp>
      <p:pic>
        <p:nvPicPr>
          <p:cNvPr id="6" name="Picture 5">
            <a:extLst>
              <a:ext uri="{FF2B5EF4-FFF2-40B4-BE49-F238E27FC236}">
                <a16:creationId xmlns:a16="http://schemas.microsoft.com/office/drawing/2014/main" id="{9DF7DFE2-A712-4F12-8C0C-C1E02621837B}"/>
              </a:ext>
            </a:extLst>
          </p:cNvPr>
          <p:cNvPicPr>
            <a:picLocks noChangeAspect="1"/>
          </p:cNvPicPr>
          <p:nvPr/>
        </p:nvPicPr>
        <p:blipFill>
          <a:blip r:embed="rId2"/>
          <a:stretch>
            <a:fillRect/>
          </a:stretch>
        </p:blipFill>
        <p:spPr>
          <a:xfrm>
            <a:off x="3847043" y="3552324"/>
            <a:ext cx="4073340" cy="2706966"/>
          </a:xfrm>
          <a:prstGeom prst="rect">
            <a:avLst/>
          </a:prstGeom>
          <a:ln w="6350">
            <a:solidFill>
              <a:schemeClr val="tx1"/>
            </a:solidFill>
          </a:ln>
        </p:spPr>
      </p:pic>
      <p:cxnSp>
        <p:nvCxnSpPr>
          <p:cNvPr id="7" name="Straight Arrow Connector 6">
            <a:extLst>
              <a:ext uri="{FF2B5EF4-FFF2-40B4-BE49-F238E27FC236}">
                <a16:creationId xmlns:a16="http://schemas.microsoft.com/office/drawing/2014/main" id="{0F5AC539-06C3-4298-9295-421E0CB763B8}"/>
              </a:ext>
            </a:extLst>
          </p:cNvPr>
          <p:cNvCxnSpPr>
            <a:cxnSpLocks/>
          </p:cNvCxnSpPr>
          <p:nvPr/>
        </p:nvCxnSpPr>
        <p:spPr>
          <a:xfrm>
            <a:off x="3014133" y="5024338"/>
            <a:ext cx="69364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637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7C14-DEE9-4EAA-9CAB-883203FE8445}"/>
              </a:ext>
            </a:extLst>
          </p:cNvPr>
          <p:cNvPicPr>
            <a:picLocks noChangeAspect="1"/>
          </p:cNvPicPr>
          <p:nvPr/>
        </p:nvPicPr>
        <p:blipFill>
          <a:blip r:embed="rId3"/>
          <a:stretch>
            <a:fillRect/>
          </a:stretch>
        </p:blipFill>
        <p:spPr>
          <a:xfrm>
            <a:off x="2277932" y="889883"/>
            <a:ext cx="7387079" cy="5839993"/>
          </a:xfrm>
          <a:prstGeom prst="rect">
            <a:avLst/>
          </a:prstGeom>
        </p:spPr>
      </p:pic>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819539" y="53476"/>
            <a:ext cx="9593424" cy="1092182"/>
          </a:xfrm>
        </p:spPr>
        <p:txBody>
          <a:bodyPr anchor="ctr">
            <a:normAutofit/>
          </a:bodyPr>
          <a:lstStyle/>
          <a:p>
            <a:pPr algn="ctr"/>
            <a:r>
              <a:rPr lang="en-US" dirty="0">
                <a:solidFill>
                  <a:srgbClr val="22549C"/>
                </a:solidFill>
              </a:rPr>
              <a:t>Implementation Related Problems</a:t>
            </a:r>
          </a:p>
        </p:txBody>
      </p:sp>
      <p:sp>
        <p:nvSpPr>
          <p:cNvPr id="5" name="Rectangle 4">
            <a:extLst>
              <a:ext uri="{FF2B5EF4-FFF2-40B4-BE49-F238E27FC236}">
                <a16:creationId xmlns:a16="http://schemas.microsoft.com/office/drawing/2014/main" id="{FE07EBA3-A895-4D6E-BCEB-29947B6116BA}"/>
              </a:ext>
            </a:extLst>
          </p:cNvPr>
          <p:cNvSpPr/>
          <p:nvPr/>
        </p:nvSpPr>
        <p:spPr>
          <a:xfrm>
            <a:off x="2684624" y="3566779"/>
            <a:ext cx="576577"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90056C-8E41-4531-91BA-3CB793428D44}"/>
              </a:ext>
            </a:extLst>
          </p:cNvPr>
          <p:cNvSpPr/>
          <p:nvPr/>
        </p:nvSpPr>
        <p:spPr>
          <a:xfrm>
            <a:off x="2684623" y="3793576"/>
            <a:ext cx="576578" cy="19992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BC9F3F-9741-4E78-9B28-0134F7AA66A1}"/>
              </a:ext>
            </a:extLst>
          </p:cNvPr>
          <p:cNvSpPr/>
          <p:nvPr/>
        </p:nvSpPr>
        <p:spPr>
          <a:xfrm>
            <a:off x="3694248" y="4658457"/>
            <a:ext cx="583743"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0F6BE2-BF8C-4FDF-8A04-44D0807DA476}"/>
              </a:ext>
            </a:extLst>
          </p:cNvPr>
          <p:cNvSpPr/>
          <p:nvPr/>
        </p:nvSpPr>
        <p:spPr>
          <a:xfrm>
            <a:off x="3705327" y="4432968"/>
            <a:ext cx="554002"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BDDD38-7971-41BA-A0EA-D01ECE91F65F}"/>
              </a:ext>
            </a:extLst>
          </p:cNvPr>
          <p:cNvSpPr/>
          <p:nvPr/>
        </p:nvSpPr>
        <p:spPr>
          <a:xfrm>
            <a:off x="3705327" y="5734297"/>
            <a:ext cx="579828"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FDC028-B269-40C7-9491-A2AE87329190}"/>
              </a:ext>
            </a:extLst>
          </p:cNvPr>
          <p:cNvSpPr/>
          <p:nvPr/>
        </p:nvSpPr>
        <p:spPr>
          <a:xfrm>
            <a:off x="5151212" y="4239821"/>
            <a:ext cx="623302" cy="181338"/>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8C3D69-B333-477F-BB3C-151EF2B95896}"/>
              </a:ext>
            </a:extLst>
          </p:cNvPr>
          <p:cNvSpPr/>
          <p:nvPr/>
        </p:nvSpPr>
        <p:spPr>
          <a:xfrm>
            <a:off x="5158035" y="6175119"/>
            <a:ext cx="623302" cy="181338"/>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D71C4A2-2C73-475B-A6B2-910CD54D1A44}"/>
              </a:ext>
            </a:extLst>
          </p:cNvPr>
          <p:cNvSpPr/>
          <p:nvPr/>
        </p:nvSpPr>
        <p:spPr>
          <a:xfrm>
            <a:off x="6673785" y="4656727"/>
            <a:ext cx="583743" cy="217012"/>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29559-2B39-47B9-B016-719B5DE7C7D8}"/>
              </a:ext>
            </a:extLst>
          </p:cNvPr>
          <p:cNvSpPr/>
          <p:nvPr/>
        </p:nvSpPr>
        <p:spPr>
          <a:xfrm>
            <a:off x="7670569" y="4015607"/>
            <a:ext cx="576577" cy="21354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A269178-DFDC-4667-A7FD-1E4FFCCC1B50}"/>
              </a:ext>
            </a:extLst>
          </p:cNvPr>
          <p:cNvSpPr/>
          <p:nvPr/>
        </p:nvSpPr>
        <p:spPr>
          <a:xfrm>
            <a:off x="6659037" y="5736855"/>
            <a:ext cx="621160" cy="188511"/>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C4297D5-F1CA-4B5F-9151-3053DD11D984}"/>
              </a:ext>
            </a:extLst>
          </p:cNvPr>
          <p:cNvSpPr/>
          <p:nvPr/>
        </p:nvSpPr>
        <p:spPr>
          <a:xfrm>
            <a:off x="8724982" y="4453587"/>
            <a:ext cx="583743" cy="19059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1C9A83F-74DD-45BF-B152-C24EB9E7CCDE}"/>
              </a:ext>
            </a:extLst>
          </p:cNvPr>
          <p:cNvSpPr/>
          <p:nvPr/>
        </p:nvSpPr>
        <p:spPr>
          <a:xfrm>
            <a:off x="7679900" y="3366509"/>
            <a:ext cx="576577"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8D698A-F717-4CDB-BDA4-695A786E9E4B}"/>
              </a:ext>
            </a:extLst>
          </p:cNvPr>
          <p:cNvSpPr/>
          <p:nvPr/>
        </p:nvSpPr>
        <p:spPr>
          <a:xfrm>
            <a:off x="7679900" y="3555523"/>
            <a:ext cx="576577"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6B70BA7-A9A5-4D26-BA48-D76A5E647CA6}"/>
              </a:ext>
            </a:extLst>
          </p:cNvPr>
          <p:cNvSpPr/>
          <p:nvPr/>
        </p:nvSpPr>
        <p:spPr>
          <a:xfrm>
            <a:off x="3701412" y="4239421"/>
            <a:ext cx="567248"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4D889F-0490-4B42-96EE-FC9A8FB95977}"/>
              </a:ext>
            </a:extLst>
          </p:cNvPr>
          <p:cNvSpPr/>
          <p:nvPr/>
        </p:nvSpPr>
        <p:spPr>
          <a:xfrm flipH="1">
            <a:off x="2679983" y="4019899"/>
            <a:ext cx="576576" cy="19992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D92EDE-C967-4D65-969C-A0923EAB85A6}"/>
              </a:ext>
            </a:extLst>
          </p:cNvPr>
          <p:cNvSpPr/>
          <p:nvPr/>
        </p:nvSpPr>
        <p:spPr>
          <a:xfrm>
            <a:off x="2677458" y="4870039"/>
            <a:ext cx="583743" cy="19992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531D0A-FE9E-42F0-8F76-C29A9354D463}"/>
              </a:ext>
            </a:extLst>
          </p:cNvPr>
          <p:cNvSpPr/>
          <p:nvPr/>
        </p:nvSpPr>
        <p:spPr>
          <a:xfrm>
            <a:off x="2679062" y="5504213"/>
            <a:ext cx="583743" cy="220753"/>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63D9BF-81A5-4292-B996-9F1C7468BF35}"/>
              </a:ext>
            </a:extLst>
          </p:cNvPr>
          <p:cNvSpPr/>
          <p:nvPr/>
        </p:nvSpPr>
        <p:spPr>
          <a:xfrm>
            <a:off x="3705328" y="6369617"/>
            <a:ext cx="554002"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C9008FF-7F73-4026-9C6A-13EF5B4A9614}"/>
              </a:ext>
            </a:extLst>
          </p:cNvPr>
          <p:cNvSpPr/>
          <p:nvPr/>
        </p:nvSpPr>
        <p:spPr>
          <a:xfrm>
            <a:off x="7676316" y="4862687"/>
            <a:ext cx="583743" cy="220753"/>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8BEDE1-F392-415F-AC7E-6F365168ADE8}"/>
              </a:ext>
            </a:extLst>
          </p:cNvPr>
          <p:cNvSpPr/>
          <p:nvPr/>
        </p:nvSpPr>
        <p:spPr>
          <a:xfrm>
            <a:off x="8738998" y="5523923"/>
            <a:ext cx="583743" cy="220753"/>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09DF800-2C06-4221-8ABD-55779554DC37}"/>
              </a:ext>
            </a:extLst>
          </p:cNvPr>
          <p:cNvSpPr/>
          <p:nvPr/>
        </p:nvSpPr>
        <p:spPr>
          <a:xfrm>
            <a:off x="3706685" y="4876174"/>
            <a:ext cx="583743"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963C782-9276-4768-8AF3-CA2AABA8AD1C}"/>
              </a:ext>
            </a:extLst>
          </p:cNvPr>
          <p:cNvSpPr/>
          <p:nvPr/>
        </p:nvSpPr>
        <p:spPr>
          <a:xfrm>
            <a:off x="5150846" y="5751995"/>
            <a:ext cx="621160" cy="191069"/>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2CED33-D27D-44FF-8806-A5C293FDF7FA}"/>
              </a:ext>
            </a:extLst>
          </p:cNvPr>
          <p:cNvSpPr/>
          <p:nvPr/>
        </p:nvSpPr>
        <p:spPr>
          <a:xfrm>
            <a:off x="8738656" y="4029229"/>
            <a:ext cx="583743" cy="190596"/>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702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311048879"/>
              </p:ext>
            </p:extLst>
          </p:nvPr>
        </p:nvGraphicFramePr>
        <p:xfrm>
          <a:off x="1" y="0"/>
          <a:ext cx="12192000" cy="6764694"/>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Up 2">
            <a:extLst>
              <a:ext uri="{FF2B5EF4-FFF2-40B4-BE49-F238E27FC236}">
                <a16:creationId xmlns:a16="http://schemas.microsoft.com/office/drawing/2014/main" id="{66FAE9A3-5905-4FCD-8687-B2F3A52119F1}"/>
              </a:ext>
            </a:extLst>
          </p:cNvPr>
          <p:cNvSpPr/>
          <p:nvPr/>
        </p:nvSpPr>
        <p:spPr>
          <a:xfrm rot="10800000">
            <a:off x="10080827" y="257758"/>
            <a:ext cx="1021080" cy="706182"/>
          </a:xfrm>
          <a:prstGeom prst="upArrow">
            <a:avLst/>
          </a:prstGeom>
          <a:solidFill>
            <a:srgbClr val="9B69B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rgbClr val="9B69BC"/>
              </a:solidFill>
            </a:endParaRPr>
          </a:p>
        </p:txBody>
      </p:sp>
      <p:sp>
        <p:nvSpPr>
          <p:cNvPr id="4" name="TextBox 8">
            <a:extLst>
              <a:ext uri="{FF2B5EF4-FFF2-40B4-BE49-F238E27FC236}">
                <a16:creationId xmlns:a16="http://schemas.microsoft.com/office/drawing/2014/main" id="{7025EC23-7C31-4281-9C55-5D32A9E5CE84}"/>
              </a:ext>
            </a:extLst>
          </p:cNvPr>
          <p:cNvSpPr txBox="1"/>
          <p:nvPr/>
        </p:nvSpPr>
        <p:spPr>
          <a:xfrm>
            <a:off x="10193969" y="379821"/>
            <a:ext cx="784921" cy="35513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latin typeface="Arial" panose="020B0604020202020204" pitchFamily="34" charset="0"/>
                <a:cs typeface="Arial" panose="020B0604020202020204" pitchFamily="34" charset="0"/>
              </a:rPr>
              <a:t>Goal</a:t>
            </a:r>
          </a:p>
        </p:txBody>
      </p:sp>
    </p:spTree>
    <p:extLst>
      <p:ext uri="{BB962C8B-B14F-4D97-AF65-F5344CB8AC3E}">
        <p14:creationId xmlns:p14="http://schemas.microsoft.com/office/powerpoint/2010/main" val="39914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0EFB64E-2379-4D5B-90A0-D3640E308E35}"/>
              </a:ext>
            </a:extLst>
          </p:cNvPr>
          <p:cNvGraphicFramePr>
            <a:graphicFrameLocks/>
          </p:cNvGraphicFramePr>
          <p:nvPr>
            <p:extLst>
              <p:ext uri="{D42A27DB-BD31-4B8C-83A1-F6EECF244321}">
                <p14:modId xmlns:p14="http://schemas.microsoft.com/office/powerpoint/2010/main" val="123494508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1234713-A3A7-4FBF-AA5F-81E63AA1AF7A}"/>
              </a:ext>
            </a:extLst>
          </p:cNvPr>
          <p:cNvSpPr>
            <a:spLocks noGrp="1"/>
          </p:cNvSpPr>
          <p:nvPr>
            <p:ph type="title"/>
          </p:nvPr>
        </p:nvSpPr>
        <p:spPr>
          <a:xfrm>
            <a:off x="1141318" y="0"/>
            <a:ext cx="4334691" cy="872837"/>
          </a:xfrm>
        </p:spPr>
        <p:txBody>
          <a:bodyPr>
            <a:normAutofit/>
          </a:bodyPr>
          <a:lstStyle/>
          <a:p>
            <a:r>
              <a:rPr lang="en-US" sz="4000" dirty="0">
                <a:solidFill>
                  <a:srgbClr val="22549C"/>
                </a:solidFill>
              </a:rPr>
              <a:t>Deviation Types </a:t>
            </a:r>
          </a:p>
        </p:txBody>
      </p:sp>
      <p:graphicFrame>
        <p:nvGraphicFramePr>
          <p:cNvPr id="8" name="Table 7">
            <a:extLst>
              <a:ext uri="{FF2B5EF4-FFF2-40B4-BE49-F238E27FC236}">
                <a16:creationId xmlns:a16="http://schemas.microsoft.com/office/drawing/2014/main" id="{BA052A3A-1A64-4E08-8518-1C8A8115CBC9}"/>
              </a:ext>
            </a:extLst>
          </p:cNvPr>
          <p:cNvGraphicFramePr>
            <a:graphicFrameLocks noGrp="1"/>
          </p:cNvGraphicFramePr>
          <p:nvPr>
            <p:extLst>
              <p:ext uri="{D42A27DB-BD31-4B8C-83A1-F6EECF244321}">
                <p14:modId xmlns:p14="http://schemas.microsoft.com/office/powerpoint/2010/main" val="363697302"/>
              </p:ext>
            </p:extLst>
          </p:nvPr>
        </p:nvGraphicFramePr>
        <p:xfrm>
          <a:off x="7074527" y="230680"/>
          <a:ext cx="2076600" cy="642157"/>
        </p:xfrm>
        <a:graphic>
          <a:graphicData uri="http://schemas.openxmlformats.org/drawingml/2006/table">
            <a:tbl>
              <a:tblPr>
                <a:tableStyleId>{85BE263C-DBD7-4A20-BB59-AAB30ACAA65A}</a:tableStyleId>
              </a:tblPr>
              <a:tblGrid>
                <a:gridCol w="943281">
                  <a:extLst>
                    <a:ext uri="{9D8B030D-6E8A-4147-A177-3AD203B41FA5}">
                      <a16:colId xmlns:a16="http://schemas.microsoft.com/office/drawing/2014/main" val="2303536900"/>
                    </a:ext>
                  </a:extLst>
                </a:gridCol>
                <a:gridCol w="1133319">
                  <a:extLst>
                    <a:ext uri="{9D8B030D-6E8A-4147-A177-3AD203B41FA5}">
                      <a16:colId xmlns:a16="http://schemas.microsoft.com/office/drawing/2014/main" val="3512593492"/>
                    </a:ext>
                  </a:extLst>
                </a:gridCol>
              </a:tblGrid>
              <a:tr h="417568">
                <a:tc>
                  <a:txBody>
                    <a:bodyPr/>
                    <a:lstStyle/>
                    <a:p>
                      <a:pPr algn="ctr" fontAlgn="ctr"/>
                      <a:r>
                        <a:rPr lang="en-US" sz="1200" b="1" u="none" strike="noStrike" dirty="0">
                          <a:solidFill>
                            <a:schemeClr val="tx1"/>
                          </a:solidFill>
                          <a:effectLst/>
                          <a:latin typeface="Calibri" panose="020F0502020204030204" pitchFamily="34" charset="0"/>
                          <a:cs typeface="Calibri" panose="020F0502020204030204" pitchFamily="34" charset="0"/>
                        </a:rPr>
                        <a:t>Total Reports</a:t>
                      </a:r>
                      <a:endParaRPr lang="en-US" sz="12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DECFE9"/>
                    </a:solidFill>
                  </a:tcPr>
                </a:tc>
                <a:tc>
                  <a:txBody>
                    <a:bodyPr/>
                    <a:lstStyle/>
                    <a:p>
                      <a:pPr algn="ctr" fontAlgn="ctr"/>
                      <a:r>
                        <a:rPr lang="en-US" sz="1200" b="1" u="none" strike="noStrike" dirty="0">
                          <a:solidFill>
                            <a:schemeClr val="tx1"/>
                          </a:solidFill>
                          <a:effectLst/>
                          <a:latin typeface="Calibri" panose="020F0502020204030204" pitchFamily="34" charset="0"/>
                          <a:cs typeface="Calibri" panose="020F0502020204030204" pitchFamily="34" charset="0"/>
                        </a:rPr>
                        <a:t>Reports with Deviation(s)</a:t>
                      </a:r>
                      <a:endParaRPr lang="en-US" sz="1200" b="1"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solidFill>
                      <a:srgbClr val="DECFE9"/>
                    </a:solidFill>
                  </a:tcPr>
                </a:tc>
                <a:extLst>
                  <a:ext uri="{0D108BD9-81ED-4DB2-BD59-A6C34878D82A}">
                    <a16:rowId xmlns:a16="http://schemas.microsoft.com/office/drawing/2014/main" val="3456728997"/>
                  </a:ext>
                </a:extLst>
              </a:tr>
              <a:tr h="224589">
                <a:tc>
                  <a:txBody>
                    <a:bodyPr/>
                    <a:lstStyle/>
                    <a:p>
                      <a:pPr algn="ctr" fontAlgn="ctr"/>
                      <a:r>
                        <a:rPr lang="en-US" sz="1200" b="0" i="0" u="none" strike="noStrike" dirty="0">
                          <a:solidFill>
                            <a:schemeClr val="tx1"/>
                          </a:solidFill>
                          <a:effectLst/>
                          <a:latin typeface="Calibri" panose="020F0502020204030204" pitchFamily="34" charset="0"/>
                          <a:cs typeface="Calibri" panose="020F0502020204030204" pitchFamily="34" charset="0"/>
                        </a:rPr>
                        <a:t>723</a:t>
                      </a:r>
                    </a:p>
                  </a:txBody>
                  <a:tcPr marL="9525" marR="9525" marT="9525" marB="0" anchor="ctr"/>
                </a:tc>
                <a:tc>
                  <a:txBody>
                    <a:bodyPr/>
                    <a:lstStyle/>
                    <a:p>
                      <a:pPr algn="ctr" fontAlgn="ctr"/>
                      <a:r>
                        <a:rPr lang="en-US" sz="1200" b="0" u="none" strike="noStrike" dirty="0">
                          <a:solidFill>
                            <a:schemeClr val="tx1"/>
                          </a:solidFill>
                          <a:effectLst/>
                          <a:latin typeface="Calibri" panose="020F0502020204030204" pitchFamily="34" charset="0"/>
                          <a:cs typeface="Calibri" panose="020F0502020204030204" pitchFamily="34" charset="0"/>
                        </a:rPr>
                        <a:t>263 (36%)</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11893821"/>
                  </a:ext>
                </a:extLst>
              </a:tr>
            </a:tbl>
          </a:graphicData>
        </a:graphic>
      </p:graphicFrame>
    </p:spTree>
    <p:extLst>
      <p:ext uri="{BB962C8B-B14F-4D97-AF65-F5344CB8AC3E}">
        <p14:creationId xmlns:p14="http://schemas.microsoft.com/office/powerpoint/2010/main" val="101642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348554"/>
              </p:ext>
            </p:extLst>
          </p:nvPr>
        </p:nvGraphicFramePr>
        <p:xfrm>
          <a:off x="464975" y="223936"/>
          <a:ext cx="11262049" cy="574765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D918BD65-C8DF-4454-AFF7-DC7C2D308DC6}"/>
              </a:ext>
            </a:extLst>
          </p:cNvPr>
          <p:cNvCxnSpPr>
            <a:cxnSpLocks/>
          </p:cNvCxnSpPr>
          <p:nvPr/>
        </p:nvCxnSpPr>
        <p:spPr>
          <a:xfrm>
            <a:off x="1838673" y="1972453"/>
            <a:ext cx="9339400"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 name="Arrow: Up 4">
            <a:extLst>
              <a:ext uri="{FF2B5EF4-FFF2-40B4-BE49-F238E27FC236}">
                <a16:creationId xmlns:a16="http://schemas.microsoft.com/office/drawing/2014/main" id="{FB346029-477A-481F-86DB-EC5C46531A0F}"/>
              </a:ext>
            </a:extLst>
          </p:cNvPr>
          <p:cNvSpPr/>
          <p:nvPr/>
        </p:nvSpPr>
        <p:spPr>
          <a:xfrm>
            <a:off x="10184034" y="407811"/>
            <a:ext cx="994039" cy="690383"/>
          </a:xfrm>
          <a:prstGeom prst="upArrow">
            <a:avLst/>
          </a:prstGeom>
          <a:solidFill>
            <a:srgbClr val="9B69BC"/>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rgbClr val="9B69BC"/>
              </a:solidFill>
            </a:endParaRPr>
          </a:p>
        </p:txBody>
      </p:sp>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spTree>
    <p:extLst>
      <p:ext uri="{BB962C8B-B14F-4D97-AF65-F5344CB8AC3E}">
        <p14:creationId xmlns:p14="http://schemas.microsoft.com/office/powerpoint/2010/main" val="111009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4D50-9C89-4342-868D-B2DE33AA7A7D}"/>
              </a:ext>
            </a:extLst>
          </p:cNvPr>
          <p:cNvSpPr>
            <a:spLocks noGrp="1"/>
          </p:cNvSpPr>
          <p:nvPr>
            <p:ph type="title"/>
          </p:nvPr>
        </p:nvSpPr>
        <p:spPr>
          <a:xfrm>
            <a:off x="389553" y="147446"/>
            <a:ext cx="11412894" cy="894507"/>
          </a:xfrm>
        </p:spPr>
        <p:txBody>
          <a:bodyPr>
            <a:normAutofit/>
          </a:bodyPr>
          <a:lstStyle/>
          <a:p>
            <a:pPr algn="ctr"/>
            <a:r>
              <a:rPr lang="en-US" sz="4000" dirty="0"/>
              <a:t>Most Recent Reoccurring Monitor Issues</a:t>
            </a:r>
          </a:p>
        </p:txBody>
      </p:sp>
      <p:sp>
        <p:nvSpPr>
          <p:cNvPr id="3" name="TextBox 2">
            <a:extLst>
              <a:ext uri="{FF2B5EF4-FFF2-40B4-BE49-F238E27FC236}">
                <a16:creationId xmlns:a16="http://schemas.microsoft.com/office/drawing/2014/main" id="{9C526413-0B1A-469B-BC5E-6332149A98DC}"/>
              </a:ext>
            </a:extLst>
          </p:cNvPr>
          <p:cNvSpPr txBox="1"/>
          <p:nvPr/>
        </p:nvSpPr>
        <p:spPr>
          <a:xfrm>
            <a:off x="326571" y="1184987"/>
            <a:ext cx="11187404" cy="5078313"/>
          </a:xfrm>
          <a:prstGeom prst="rect">
            <a:avLst/>
          </a:prstGeom>
          <a:noFill/>
        </p:spPr>
        <p:txBody>
          <a:bodyPr wrap="square" rtlCol="0">
            <a:spAutoFit/>
          </a:bodyPr>
          <a:lstStyle/>
          <a:p>
            <a:r>
              <a:rPr lang="en-US" b="1" u="sng" dirty="0"/>
              <a:t>Damaged Equipment/ Monitor Switch-outs</a:t>
            </a:r>
          </a:p>
          <a:p>
            <a:pPr marL="285750" indent="-285750">
              <a:buFont typeface="Arial" panose="020B0604020202020204" pitchFamily="34" charset="0"/>
              <a:buChar char="•"/>
            </a:pPr>
            <a:r>
              <a:rPr lang="en-US" dirty="0"/>
              <a:t>There has been an increase in the frequency of equipment related issues across all active sites within the last month. We’ve brought this to Masimo’s attention and are working with them to identify possible contributing  factors </a:t>
            </a:r>
          </a:p>
          <a:p>
            <a:endParaRPr lang="en-US" b="1" u="sng" dirty="0"/>
          </a:p>
          <a:p>
            <a:r>
              <a:rPr lang="en-US" b="1" u="sng" dirty="0"/>
              <a:t>Probe Related Issues </a:t>
            </a:r>
          </a:p>
          <a:p>
            <a:pPr marL="285750" indent="-285750">
              <a:buFont typeface="Arial" panose="020B0604020202020204" pitchFamily="34" charset="0"/>
              <a:buChar char="•"/>
            </a:pPr>
            <a:r>
              <a:rPr lang="en-US" dirty="0"/>
              <a:t>Many families have been running out of probes and have been experiencing probe issues </a:t>
            </a:r>
          </a:p>
          <a:p>
            <a:pPr marL="285750" indent="-285750">
              <a:buFont typeface="Arial" panose="020B0604020202020204" pitchFamily="34" charset="0"/>
              <a:buChar char="•"/>
            </a:pPr>
            <a:r>
              <a:rPr lang="en-US" dirty="0"/>
              <a:t>There is currently a national shortage of probes</a:t>
            </a:r>
          </a:p>
          <a:p>
            <a:pPr marL="285750" indent="-285750">
              <a:buFont typeface="Arial" panose="020B0604020202020204" pitchFamily="34" charset="0"/>
              <a:buChar char="•"/>
            </a:pPr>
            <a:r>
              <a:rPr lang="en-US" dirty="0"/>
              <a:t>Families only receive 4 per month on average across states – this is different practice than in the NICU </a:t>
            </a:r>
          </a:p>
          <a:p>
            <a:pPr marL="742950" lvl="1" indent="-285750">
              <a:buFont typeface="Arial" panose="020B0604020202020204" pitchFamily="34" charset="0"/>
              <a:buChar char="•"/>
            </a:pPr>
            <a:r>
              <a:rPr lang="en-US" dirty="0"/>
              <a:t>We are working on a fact sheet to disseminate to sites and families on how to preserve the probes for longer use</a:t>
            </a:r>
          </a:p>
          <a:p>
            <a:pPr marL="285750" indent="-285750">
              <a:buFont typeface="Arial" panose="020B0604020202020204" pitchFamily="34" charset="0"/>
              <a:buChar char="•"/>
            </a:pPr>
            <a:endParaRPr lang="en-US" dirty="0"/>
          </a:p>
          <a:p>
            <a:r>
              <a:rPr lang="en-US" b="1" u="sng" dirty="0"/>
              <a:t>Contacting Parents to Provide Recommendation</a:t>
            </a:r>
          </a:p>
          <a:p>
            <a:pPr marL="285750" indent="-285750">
              <a:buFont typeface="Arial" panose="020B0604020202020204" pitchFamily="34" charset="0"/>
              <a:buChar char="•"/>
            </a:pPr>
            <a:r>
              <a:rPr lang="en-US" dirty="0"/>
              <a:t>Several sites have consistently not been able to get in contact with families to provide a recommendation </a:t>
            </a:r>
          </a:p>
          <a:p>
            <a:pPr marL="742950" lvl="1" indent="-285750">
              <a:buFont typeface="Arial" panose="020B0604020202020204" pitchFamily="34" charset="0"/>
              <a:buChar char="•"/>
            </a:pPr>
            <a:r>
              <a:rPr lang="en-US" dirty="0"/>
              <a:t>Are there any trends/ characteristics that are notable among these families?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lvl="1"/>
            <a:endParaRPr lang="en-US" dirty="0"/>
          </a:p>
        </p:txBody>
      </p:sp>
    </p:spTree>
    <p:extLst>
      <p:ext uri="{BB962C8B-B14F-4D97-AF65-F5344CB8AC3E}">
        <p14:creationId xmlns:p14="http://schemas.microsoft.com/office/powerpoint/2010/main" val="2223369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BD63-B56E-489D-893F-D0F9C61C6445}"/>
              </a:ext>
            </a:extLst>
          </p:cNvPr>
          <p:cNvSpPr>
            <a:spLocks noGrp="1"/>
          </p:cNvSpPr>
          <p:nvPr>
            <p:ph type="title"/>
          </p:nvPr>
        </p:nvSpPr>
        <p:spPr/>
        <p:txBody>
          <a:bodyPr/>
          <a:lstStyle/>
          <a:p>
            <a:r>
              <a:rPr lang="en-US" dirty="0"/>
              <a:t>Homecare Company Readiness </a:t>
            </a:r>
          </a:p>
        </p:txBody>
      </p:sp>
      <p:sp>
        <p:nvSpPr>
          <p:cNvPr id="3" name="Content Placeholder 2">
            <a:extLst>
              <a:ext uri="{FF2B5EF4-FFF2-40B4-BE49-F238E27FC236}">
                <a16:creationId xmlns:a16="http://schemas.microsoft.com/office/drawing/2014/main" id="{0186F9BE-85D7-4B56-B1B6-BCD0CF80CA6C}"/>
              </a:ext>
            </a:extLst>
          </p:cNvPr>
          <p:cNvSpPr>
            <a:spLocks noGrp="1"/>
          </p:cNvSpPr>
          <p:nvPr>
            <p:ph idx="1"/>
          </p:nvPr>
        </p:nvSpPr>
        <p:spPr>
          <a:xfrm>
            <a:off x="838200" y="1548883"/>
            <a:ext cx="10515600" cy="4097938"/>
          </a:xfrm>
        </p:spPr>
        <p:txBody>
          <a:bodyPr/>
          <a:lstStyle/>
          <a:p>
            <a:r>
              <a:rPr lang="en-US" dirty="0"/>
              <a:t>Please make sure to give your homecare companies at least a week’s notice when there is a potential discharge as a new site coming onboard to ensure RAD 97 availability at time of discharge </a:t>
            </a:r>
          </a:p>
          <a:p>
            <a:r>
              <a:rPr lang="en-US" dirty="0"/>
              <a:t>If your current homecare companies do not carry RAD 97’s or participate in the RHO program, please make sure to seek out homecare companies who do to ensure all eligible infants who can be followed are followed by the RHO program </a:t>
            </a:r>
          </a:p>
          <a:p>
            <a:endParaRPr lang="en-US" dirty="0"/>
          </a:p>
          <a:p>
            <a:endParaRPr lang="en-US" dirty="0"/>
          </a:p>
          <a:p>
            <a:endParaRPr lang="en-US" dirty="0"/>
          </a:p>
        </p:txBody>
      </p:sp>
    </p:spTree>
    <p:extLst>
      <p:ext uri="{BB962C8B-B14F-4D97-AF65-F5344CB8AC3E}">
        <p14:creationId xmlns:p14="http://schemas.microsoft.com/office/powerpoint/2010/main" val="158982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9D82-F160-42D6-8886-6AF69B359970}"/>
              </a:ext>
            </a:extLst>
          </p:cNvPr>
          <p:cNvSpPr>
            <a:spLocks noGrp="1"/>
          </p:cNvSpPr>
          <p:nvPr>
            <p:ph type="ctrTitle"/>
          </p:nvPr>
        </p:nvSpPr>
        <p:spPr/>
        <p:txBody>
          <a:bodyPr/>
          <a:lstStyle/>
          <a:p>
            <a:r>
              <a:rPr lang="en-US" dirty="0"/>
              <a:t>Progress and Outcomes of the Program To-Date</a:t>
            </a:r>
          </a:p>
        </p:txBody>
      </p:sp>
    </p:spTree>
    <p:extLst>
      <p:ext uri="{BB962C8B-B14F-4D97-AF65-F5344CB8AC3E}">
        <p14:creationId xmlns:p14="http://schemas.microsoft.com/office/powerpoint/2010/main" val="271185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2288" y="2108384"/>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9885B8B-9FAB-4E89-9397-8C969DCC0A8A}"/>
              </a:ext>
            </a:extLst>
          </p:cNvPr>
          <p:cNvGraphicFramePr>
            <a:graphicFrameLocks/>
          </p:cNvGraphicFramePr>
          <p:nvPr>
            <p:extLst>
              <p:ext uri="{D42A27DB-BD31-4B8C-83A1-F6EECF244321}">
                <p14:modId xmlns:p14="http://schemas.microsoft.com/office/powerpoint/2010/main" val="2832775986"/>
              </p:ext>
            </p:extLst>
          </p:nvPr>
        </p:nvGraphicFramePr>
        <p:xfrm>
          <a:off x="141890" y="157655"/>
          <a:ext cx="11745310" cy="5596759"/>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Down 2">
            <a:extLst>
              <a:ext uri="{FF2B5EF4-FFF2-40B4-BE49-F238E27FC236}">
                <a16:creationId xmlns:a16="http://schemas.microsoft.com/office/drawing/2014/main" id="{E6518B6A-4A61-4B91-B3C4-A27F43256C99}"/>
              </a:ext>
            </a:extLst>
          </p:cNvPr>
          <p:cNvSpPr/>
          <p:nvPr/>
        </p:nvSpPr>
        <p:spPr>
          <a:xfrm>
            <a:off x="10720552" y="409903"/>
            <a:ext cx="1040524" cy="693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4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D706BE4-0E4D-42D7-905C-C6688E39801F}"/>
              </a:ext>
            </a:extLst>
          </p:cNvPr>
          <p:cNvGraphicFramePr>
            <a:graphicFrameLocks/>
          </p:cNvGraphicFramePr>
          <p:nvPr>
            <p:extLst>
              <p:ext uri="{D42A27DB-BD31-4B8C-83A1-F6EECF244321}">
                <p14:modId xmlns:p14="http://schemas.microsoft.com/office/powerpoint/2010/main" val="1593353730"/>
              </p:ext>
            </p:extLst>
          </p:nvPr>
        </p:nvGraphicFramePr>
        <p:xfrm>
          <a:off x="141891" y="236483"/>
          <a:ext cx="11713778" cy="5549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0641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B440E9E-9B4F-419C-B445-6B5EFB713A2C}"/>
              </a:ext>
            </a:extLst>
          </p:cNvPr>
          <p:cNvGraphicFramePr>
            <a:graphicFrameLocks/>
          </p:cNvGraphicFramePr>
          <p:nvPr>
            <p:extLst>
              <p:ext uri="{D42A27DB-BD31-4B8C-83A1-F6EECF244321}">
                <p14:modId xmlns:p14="http://schemas.microsoft.com/office/powerpoint/2010/main" val="3838443709"/>
              </p:ext>
            </p:extLst>
          </p:nvPr>
        </p:nvGraphicFramePr>
        <p:xfrm>
          <a:off x="236483" y="220717"/>
          <a:ext cx="11619185" cy="5644055"/>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Down 2">
            <a:extLst>
              <a:ext uri="{FF2B5EF4-FFF2-40B4-BE49-F238E27FC236}">
                <a16:creationId xmlns:a16="http://schemas.microsoft.com/office/drawing/2014/main" id="{932CBAAA-438F-4283-8FAC-0177318E8423}"/>
              </a:ext>
            </a:extLst>
          </p:cNvPr>
          <p:cNvSpPr/>
          <p:nvPr/>
        </p:nvSpPr>
        <p:spPr>
          <a:xfrm>
            <a:off x="10625959" y="236483"/>
            <a:ext cx="1103586" cy="756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82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B7E3-46B1-4194-938C-7F9DF09B6B25}"/>
              </a:ext>
            </a:extLst>
          </p:cNvPr>
          <p:cNvSpPr>
            <a:spLocks noGrp="1"/>
          </p:cNvSpPr>
          <p:nvPr>
            <p:ph type="title"/>
          </p:nvPr>
        </p:nvSpPr>
        <p:spPr>
          <a:xfrm>
            <a:off x="371669" y="130629"/>
            <a:ext cx="10515600" cy="1325563"/>
          </a:xfrm>
        </p:spPr>
        <p:txBody>
          <a:bodyPr/>
          <a:lstStyle/>
          <a:p>
            <a:pPr algn="ctr"/>
            <a:r>
              <a:rPr lang="en-US" dirty="0"/>
              <a:t>Parent Advisory Board Meeting Update</a:t>
            </a:r>
          </a:p>
        </p:txBody>
      </p:sp>
      <p:sp>
        <p:nvSpPr>
          <p:cNvPr id="3" name="TextBox 2">
            <a:extLst>
              <a:ext uri="{FF2B5EF4-FFF2-40B4-BE49-F238E27FC236}">
                <a16:creationId xmlns:a16="http://schemas.microsoft.com/office/drawing/2014/main" id="{3F41513B-A583-4923-AFC4-FBFD4581626C}"/>
              </a:ext>
            </a:extLst>
          </p:cNvPr>
          <p:cNvSpPr txBox="1"/>
          <p:nvPr/>
        </p:nvSpPr>
        <p:spPr>
          <a:xfrm>
            <a:off x="371669" y="1522122"/>
            <a:ext cx="11168743" cy="3785652"/>
          </a:xfrm>
          <a:prstGeom prst="rect">
            <a:avLst/>
          </a:prstGeom>
          <a:noFill/>
        </p:spPr>
        <p:txBody>
          <a:bodyPr wrap="square" rtlCol="0">
            <a:spAutoFit/>
          </a:bodyPr>
          <a:lstStyle/>
          <a:p>
            <a:r>
              <a:rPr lang="en-US" sz="2400" b="1" u="sng" dirty="0"/>
              <a:t>Key Points/Parent Suggestions </a:t>
            </a:r>
          </a:p>
          <a:p>
            <a:pPr marL="285750" indent="-285750">
              <a:buFont typeface="Arial" panose="020B0604020202020204" pitchFamily="34" charset="0"/>
              <a:buChar char="•"/>
            </a:pPr>
            <a:r>
              <a:rPr lang="en-US" sz="2400" dirty="0"/>
              <a:t>Families who took part in the program strongly preferred the twice a week downloads and check-ins, especially within the first month of NICU discharge  </a:t>
            </a:r>
          </a:p>
          <a:p>
            <a:pPr marL="742950" lvl="1" indent="-285750">
              <a:buFont typeface="Arial" panose="020B0604020202020204" pitchFamily="34" charset="0"/>
              <a:buChar char="•"/>
            </a:pPr>
            <a:r>
              <a:rPr lang="en-US" sz="2400" dirty="0"/>
              <a:t>They expressed that it provided reassurance and gave them peace of mind to have someone to turn to for questions, concerns, and issues</a:t>
            </a:r>
          </a:p>
          <a:p>
            <a:pPr marL="285750" indent="-285750">
              <a:buFont typeface="Arial" panose="020B0604020202020204" pitchFamily="34" charset="0"/>
              <a:buChar char="•"/>
            </a:pPr>
            <a:r>
              <a:rPr lang="en-US" sz="2400" dirty="0"/>
              <a:t>Suggested creating mixed media resource toolkit for parents (</a:t>
            </a:r>
            <a:r>
              <a:rPr lang="en-US" sz="2400" dirty="0" err="1"/>
              <a:t>i.e</a:t>
            </a:r>
            <a:r>
              <a:rPr lang="en-US" sz="2400" dirty="0"/>
              <a:t> troubleshooting guides, FAQs sheet, tips etc.)</a:t>
            </a:r>
          </a:p>
          <a:p>
            <a:pPr marL="285750" indent="-285750">
              <a:buFont typeface="Arial" panose="020B0604020202020204" pitchFamily="34" charset="0"/>
              <a:buChar char="•"/>
            </a:pPr>
            <a:r>
              <a:rPr lang="en-US" sz="2400" dirty="0"/>
              <a:t>Discussion around the family engagement pre and post parent survey</a:t>
            </a:r>
          </a:p>
          <a:p>
            <a:r>
              <a:rPr lang="en-US" sz="2400" dirty="0"/>
              <a:t> </a:t>
            </a:r>
          </a:p>
          <a:p>
            <a:endParaRPr lang="en-US" sz="2400" dirty="0"/>
          </a:p>
        </p:txBody>
      </p:sp>
    </p:spTree>
    <p:extLst>
      <p:ext uri="{BB962C8B-B14F-4D97-AF65-F5344CB8AC3E}">
        <p14:creationId xmlns:p14="http://schemas.microsoft.com/office/powerpoint/2010/main" val="306555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798A-5A25-4A9D-9B78-D4C988BCC8F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a:latin typeface="Apple Braille" charset="0"/>
                <a:ea typeface="Apple Braille" charset="0"/>
                <a:cs typeface="Apple Braille" charset="0"/>
              </a:rPr>
              <a:t>Invoici</a:t>
            </a:r>
            <a:r>
              <a:rPr lang="en-US" dirty="0"/>
              <a:t>n</a:t>
            </a:r>
            <a:r>
              <a:rPr lang="en-US" kern="1200" dirty="0">
                <a:latin typeface="Apple Braille" charset="0"/>
                <a:ea typeface="Apple Braille" charset="0"/>
                <a:cs typeface="Apple Braille" charset="0"/>
              </a:rPr>
              <a:t>g/ Subcontracts </a:t>
            </a:r>
          </a:p>
        </p:txBody>
      </p:sp>
      <p:sp>
        <p:nvSpPr>
          <p:cNvPr id="3" name="TextBox 2">
            <a:extLst>
              <a:ext uri="{FF2B5EF4-FFF2-40B4-BE49-F238E27FC236}">
                <a16:creationId xmlns:a16="http://schemas.microsoft.com/office/drawing/2014/main" id="{E1A547B0-E849-4C94-9FDE-0A612778CFDA}"/>
              </a:ext>
            </a:extLst>
          </p:cNvPr>
          <p:cNvSpPr txBox="1"/>
          <p:nvPr/>
        </p:nvSpPr>
        <p:spPr>
          <a:xfrm>
            <a:off x="754223" y="1517715"/>
            <a:ext cx="5833107" cy="4089983"/>
          </a:xfrm>
          <a:prstGeom prst="rect">
            <a:avLst/>
          </a:prstGeom>
        </p:spPr>
        <p:txBody>
          <a:bodyPr vert="horz" lIns="91440" tIns="45720" rIns="91440" bIns="45720" rtlCol="0">
            <a:normAutofit/>
          </a:bodyPr>
          <a:lstStyle/>
          <a:p>
            <a:pPr marL="285750" indent="-228600">
              <a:lnSpc>
                <a:spcPct val="90000"/>
              </a:lnSpc>
              <a:spcAft>
                <a:spcPts val="600"/>
              </a:spcAft>
              <a:buFont typeface="Arial"/>
              <a:buChar char="•"/>
            </a:pPr>
            <a:r>
              <a:rPr lang="en-US" sz="2400" dirty="0"/>
              <a:t>YR02 contracts have been sent to almost all participating sites</a:t>
            </a:r>
          </a:p>
          <a:p>
            <a:pPr marL="285750" indent="-228600">
              <a:lnSpc>
                <a:spcPct val="90000"/>
              </a:lnSpc>
              <a:spcAft>
                <a:spcPts val="600"/>
              </a:spcAft>
              <a:buFont typeface="Arial"/>
              <a:buChar char="•"/>
            </a:pPr>
            <a:r>
              <a:rPr lang="en-US" sz="2400" dirty="0"/>
              <a:t>Please notify Heather who will be the primary delegate</a:t>
            </a:r>
          </a:p>
          <a:p>
            <a:pPr marL="285750" indent="-228600">
              <a:lnSpc>
                <a:spcPct val="90000"/>
              </a:lnSpc>
              <a:spcAft>
                <a:spcPts val="600"/>
              </a:spcAft>
              <a:buFont typeface="Arial"/>
              <a:buChar char="•"/>
            </a:pPr>
            <a:r>
              <a:rPr lang="en-US" sz="2400" dirty="0"/>
              <a:t>If you have not received funds for YR01, please be sure to submit an invoice to our grant’s office as soon as possible</a:t>
            </a:r>
          </a:p>
        </p:txBody>
      </p:sp>
      <p:pic>
        <p:nvPicPr>
          <p:cNvPr id="5" name="Graphic 4" descr="Bank check with solid fill">
            <a:extLst>
              <a:ext uri="{FF2B5EF4-FFF2-40B4-BE49-F238E27FC236}">
                <a16:creationId xmlns:a16="http://schemas.microsoft.com/office/drawing/2014/main" id="{F86F5E0B-067A-7A44-8A73-EB4ECA2C41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1771" y="1102859"/>
            <a:ext cx="4351338" cy="4351338"/>
          </a:xfrm>
          <a:prstGeom prst="rect">
            <a:avLst/>
          </a:prstGeom>
        </p:spPr>
      </p:pic>
    </p:spTree>
    <p:extLst>
      <p:ext uri="{BB962C8B-B14F-4D97-AF65-F5344CB8AC3E}">
        <p14:creationId xmlns:p14="http://schemas.microsoft.com/office/powerpoint/2010/main" val="2869788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1A09-C106-455D-BE83-785BF443D31F}"/>
              </a:ext>
            </a:extLst>
          </p:cNvPr>
          <p:cNvSpPr>
            <a:spLocks noGrp="1"/>
          </p:cNvSpPr>
          <p:nvPr>
            <p:ph type="title"/>
          </p:nvPr>
        </p:nvSpPr>
        <p:spPr>
          <a:xfrm>
            <a:off x="735564" y="141969"/>
            <a:ext cx="10515600" cy="1325563"/>
          </a:xfrm>
        </p:spPr>
        <p:txBody>
          <a:bodyPr>
            <a:normAutofit/>
          </a:bodyPr>
          <a:lstStyle/>
          <a:p>
            <a:r>
              <a:rPr lang="en-US" sz="4000" dirty="0">
                <a:solidFill>
                  <a:srgbClr val="22549C"/>
                </a:solidFill>
              </a:rPr>
              <a:t>RAD 97 Configuration</a:t>
            </a:r>
          </a:p>
        </p:txBody>
      </p:sp>
      <p:sp>
        <p:nvSpPr>
          <p:cNvPr id="5" name="Content Placeholder 4">
            <a:extLst>
              <a:ext uri="{FF2B5EF4-FFF2-40B4-BE49-F238E27FC236}">
                <a16:creationId xmlns:a16="http://schemas.microsoft.com/office/drawing/2014/main" id="{A3503F85-2CBD-45A8-8492-59CB523E0EB6}"/>
              </a:ext>
            </a:extLst>
          </p:cNvPr>
          <p:cNvSpPr>
            <a:spLocks noGrp="1"/>
          </p:cNvSpPr>
          <p:nvPr>
            <p:ph idx="1"/>
          </p:nvPr>
        </p:nvSpPr>
        <p:spPr>
          <a:xfrm>
            <a:off x="576942" y="1079001"/>
            <a:ext cx="10674221" cy="4836607"/>
          </a:xfrm>
        </p:spPr>
        <p:txBody>
          <a:bodyPr>
            <a:noAutofit/>
          </a:bodyPr>
          <a:lstStyle/>
          <a:p>
            <a:r>
              <a:rPr lang="en-US" sz="1600" dirty="0"/>
              <a:t>Please make sure that the light of the wi-fi symbol is </a:t>
            </a:r>
            <a:r>
              <a:rPr lang="en-US" sz="1600" b="1" dirty="0">
                <a:solidFill>
                  <a:srgbClr val="00B050"/>
                </a:solidFill>
              </a:rPr>
              <a:t>green</a:t>
            </a:r>
          </a:p>
          <a:p>
            <a:r>
              <a:rPr lang="en-US" sz="1600" dirty="0"/>
              <a:t>If it is </a:t>
            </a:r>
            <a:r>
              <a:rPr lang="en-US" sz="1600" b="1" dirty="0">
                <a:solidFill>
                  <a:schemeClr val="accent3"/>
                </a:solidFill>
              </a:rPr>
              <a:t>blue</a:t>
            </a:r>
            <a:r>
              <a:rPr lang="en-US" sz="1600" dirty="0"/>
              <a:t>         , either:</a:t>
            </a:r>
          </a:p>
          <a:p>
            <a:pPr lvl="1"/>
            <a:r>
              <a:rPr lang="en-US" sz="1600" dirty="0"/>
              <a:t>the device is not configured to our SafetyNet</a:t>
            </a:r>
          </a:p>
          <a:p>
            <a:pPr lvl="1"/>
            <a:r>
              <a:rPr lang="en-US" sz="1600" dirty="0"/>
              <a:t>the device is connected to Guest Network</a:t>
            </a:r>
          </a:p>
          <a:p>
            <a:pPr lvl="1"/>
            <a:r>
              <a:rPr lang="en-US" sz="1600" dirty="0"/>
              <a:t>the Wi-Fi signal is too low</a:t>
            </a:r>
          </a:p>
          <a:p>
            <a:r>
              <a:rPr lang="en-US" sz="1600" b="1" u="sng" dirty="0">
                <a:solidFill>
                  <a:srgbClr val="22549C"/>
                </a:solidFill>
              </a:rPr>
              <a:t>Solution</a:t>
            </a:r>
          </a:p>
          <a:p>
            <a:pPr lvl="1"/>
            <a:r>
              <a:rPr lang="en-US" sz="1600" dirty="0"/>
              <a:t>The providing homecare company should contact their local Masimo account manager for assistance </a:t>
            </a:r>
          </a:p>
          <a:p>
            <a:pPr lvl="1"/>
            <a:r>
              <a:rPr lang="en-US" sz="1600" dirty="0"/>
              <a:t>If the issue persists, let the RHO Leadership know and we will contact Masimo’s leadership</a:t>
            </a:r>
          </a:p>
          <a:p>
            <a:r>
              <a:rPr lang="en-US" sz="1600" b="1" u="sng" dirty="0"/>
              <a:t>How to verify the device is properly configured:</a:t>
            </a:r>
          </a:p>
          <a:p>
            <a:pPr lvl="1"/>
            <a:r>
              <a:rPr lang="en-US" sz="1600" dirty="0"/>
              <a:t>Tap on the Wi-Fi icon </a:t>
            </a:r>
          </a:p>
          <a:p>
            <a:pPr lvl="1"/>
            <a:r>
              <a:rPr lang="en-US" sz="1600" dirty="0"/>
              <a:t>Tap on the “I” icon next to the selected network </a:t>
            </a:r>
          </a:p>
          <a:p>
            <a:pPr lvl="1"/>
            <a:r>
              <a:rPr lang="en-US" sz="1600" dirty="0"/>
              <a:t>Scroll to “destination IP address”</a:t>
            </a:r>
          </a:p>
          <a:p>
            <a:pPr lvl="2"/>
            <a:r>
              <a:rPr lang="en-US" sz="1600" dirty="0"/>
              <a:t>The destination IP address should be </a:t>
            </a:r>
            <a:r>
              <a:rPr lang="en-US" sz="1600" b="1" dirty="0">
                <a:solidFill>
                  <a:srgbClr val="000000"/>
                </a:solidFill>
                <a:effectLst/>
                <a:ea typeface="Times New Roman" panose="02020603050405020304" pitchFamily="18" charset="0"/>
              </a:rPr>
              <a:t>66.9.45.156</a:t>
            </a:r>
            <a:r>
              <a:rPr lang="en-US" sz="1600" dirty="0">
                <a:solidFill>
                  <a:srgbClr val="000000"/>
                </a:solidFill>
                <a:effectLst/>
                <a:ea typeface="Times New Roman" panose="02020603050405020304" pitchFamily="18" charset="0"/>
              </a:rPr>
              <a:t> </a:t>
            </a:r>
          </a:p>
          <a:p>
            <a:pPr lvl="2"/>
            <a:r>
              <a:rPr lang="en-US" sz="1600" dirty="0">
                <a:solidFill>
                  <a:srgbClr val="000000"/>
                </a:solidFill>
              </a:rPr>
              <a:t>If the IP address differs from the one stated above, then the device isn’t properly configured to the UMass PSN and you would need to contact your local Masimo account manager for further instructions </a:t>
            </a:r>
            <a:endParaRPr lang="en-US" sz="1600" dirty="0"/>
          </a:p>
        </p:txBody>
      </p:sp>
      <p:pic>
        <p:nvPicPr>
          <p:cNvPr id="8" name="Graphic 8" descr="Wi Fi">
            <a:extLst>
              <a:ext uri="{FF2B5EF4-FFF2-40B4-BE49-F238E27FC236}">
                <a16:creationId xmlns:a16="http://schemas.microsoft.com/office/drawing/2014/main" id="{7B21833A-740D-4B92-96A7-E5CACA12BA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3931" y="1175980"/>
            <a:ext cx="683449" cy="683449"/>
          </a:xfrm>
          <a:prstGeom prst="rect">
            <a:avLst/>
          </a:prstGeom>
        </p:spPr>
      </p:pic>
      <p:pic>
        <p:nvPicPr>
          <p:cNvPr id="9" name="Graphic 14" descr="Wi Fi">
            <a:extLst>
              <a:ext uri="{FF2B5EF4-FFF2-40B4-BE49-F238E27FC236}">
                <a16:creationId xmlns:a16="http://schemas.microsoft.com/office/drawing/2014/main" id="{9FE251D7-EE7B-4300-B012-EFE821D8A6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640" y="942392"/>
            <a:ext cx="625484" cy="625484"/>
          </a:xfrm>
          <a:prstGeom prst="rect">
            <a:avLst/>
          </a:prstGeom>
        </p:spPr>
      </p:pic>
      <p:cxnSp>
        <p:nvCxnSpPr>
          <p:cNvPr id="10" name="Straight Connector 9">
            <a:extLst>
              <a:ext uri="{FF2B5EF4-FFF2-40B4-BE49-F238E27FC236}">
                <a16:creationId xmlns:a16="http://schemas.microsoft.com/office/drawing/2014/main" id="{AC796DD8-5B09-4F2E-92CF-23CB3D3641AB}"/>
              </a:ext>
            </a:extLst>
          </p:cNvPr>
          <p:cNvCxnSpPr>
            <a:cxnSpLocks/>
          </p:cNvCxnSpPr>
          <p:nvPr/>
        </p:nvCxnSpPr>
        <p:spPr>
          <a:xfrm flipH="1">
            <a:off x="1887088" y="1359218"/>
            <a:ext cx="277614" cy="2770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4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B7DE-14C7-4074-B9BB-56F6E3A2EAAA}"/>
              </a:ext>
            </a:extLst>
          </p:cNvPr>
          <p:cNvSpPr>
            <a:spLocks noGrp="1"/>
          </p:cNvSpPr>
          <p:nvPr>
            <p:ph type="title"/>
          </p:nvPr>
        </p:nvSpPr>
        <p:spPr>
          <a:xfrm>
            <a:off x="838200" y="365125"/>
            <a:ext cx="10515600" cy="1325563"/>
          </a:xfrm>
        </p:spPr>
        <p:txBody>
          <a:bodyPr anchor="ctr">
            <a:normAutofit/>
          </a:bodyPr>
          <a:lstStyle/>
          <a:p>
            <a:r>
              <a:rPr lang="en-US" dirty="0">
                <a:solidFill>
                  <a:srgbClr val="22549C"/>
                </a:solidFill>
              </a:rPr>
              <a:t>Oxygen Flow Rate Variations Between Sites</a:t>
            </a:r>
          </a:p>
        </p:txBody>
      </p:sp>
      <p:pic>
        <p:nvPicPr>
          <p:cNvPr id="4" name="Content Placeholder 3" descr="Timeline&#10;&#10;Description automatically generated">
            <a:extLst>
              <a:ext uri="{FF2B5EF4-FFF2-40B4-BE49-F238E27FC236}">
                <a16:creationId xmlns:a16="http://schemas.microsoft.com/office/drawing/2014/main" id="{362D5BA7-55E9-40A7-8B21-38AB1AAD8834}"/>
              </a:ext>
            </a:extLst>
          </p:cNvPr>
          <p:cNvPicPr>
            <a:picLocks noGrp="1" noChangeAspect="1"/>
          </p:cNvPicPr>
          <p:nvPr>
            <p:ph sz="half" idx="1"/>
          </p:nvPr>
        </p:nvPicPr>
        <p:blipFill>
          <a:blip r:embed="rId3"/>
          <a:stretch>
            <a:fillRect/>
          </a:stretch>
        </p:blipFill>
        <p:spPr>
          <a:xfrm>
            <a:off x="6172200" y="2391369"/>
            <a:ext cx="5232307" cy="2333203"/>
          </a:xfrm>
          <a:prstGeom prst="rect">
            <a:avLst/>
          </a:prstGeom>
          <a:noFill/>
        </p:spPr>
      </p:pic>
      <p:sp>
        <p:nvSpPr>
          <p:cNvPr id="5" name="TextBox 4">
            <a:extLst>
              <a:ext uri="{FF2B5EF4-FFF2-40B4-BE49-F238E27FC236}">
                <a16:creationId xmlns:a16="http://schemas.microsoft.com/office/drawing/2014/main" id="{DBE01F91-D576-4343-B25D-F5D6A1A01C79}"/>
              </a:ext>
            </a:extLst>
          </p:cNvPr>
          <p:cNvSpPr txBox="1"/>
          <p:nvPr/>
        </p:nvSpPr>
        <p:spPr>
          <a:xfrm>
            <a:off x="585971" y="1830727"/>
            <a:ext cx="5232307"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RHO program at UMass has been operating within set oxygen flow rate parameters</a:t>
            </a:r>
          </a:p>
          <a:p>
            <a:pPr marL="342900" indent="-342900">
              <a:buFont typeface="Arial" panose="020B0604020202020204" pitchFamily="34" charset="0"/>
              <a:buChar char="•"/>
            </a:pPr>
            <a:r>
              <a:rPr lang="en-US" sz="2000" dirty="0"/>
              <a:t>Due to an increase in variation of flow rates at discharge across all active sites, standardization is required at this time for future analysis purposes</a:t>
            </a:r>
          </a:p>
          <a:p>
            <a:pPr marL="342900" indent="-342900">
              <a:buFont typeface="Arial" panose="020B0604020202020204" pitchFamily="34" charset="0"/>
              <a:buChar char="•"/>
            </a:pPr>
            <a:r>
              <a:rPr lang="en-US" sz="2000" dirty="0"/>
              <a:t>An email will be sent out to all sites outlining how we will manage those infant’s who are discharged on a flow rate outside of the set RHO parameters moving forward</a:t>
            </a:r>
            <a:endParaRPr lang="en-US" sz="2400" dirty="0"/>
          </a:p>
        </p:txBody>
      </p:sp>
    </p:spTree>
    <p:extLst>
      <p:ext uri="{BB962C8B-B14F-4D97-AF65-F5344CB8AC3E}">
        <p14:creationId xmlns:p14="http://schemas.microsoft.com/office/powerpoint/2010/main" val="82001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ED62-4BED-F447-BC98-6C0797DA5721}"/>
              </a:ext>
            </a:extLst>
          </p:cNvPr>
          <p:cNvSpPr>
            <a:spLocks noGrp="1"/>
          </p:cNvSpPr>
          <p:nvPr>
            <p:ph type="title"/>
          </p:nvPr>
        </p:nvSpPr>
        <p:spPr/>
        <p:txBody>
          <a:bodyPr/>
          <a:lstStyle/>
          <a:p>
            <a:r>
              <a:rPr lang="en-US" dirty="0"/>
              <a:t>Management of Infants Discharged on Less than 125cc/min</a:t>
            </a:r>
          </a:p>
        </p:txBody>
      </p:sp>
      <p:sp>
        <p:nvSpPr>
          <p:cNvPr id="3" name="Content Placeholder 2">
            <a:extLst>
              <a:ext uri="{FF2B5EF4-FFF2-40B4-BE49-F238E27FC236}">
                <a16:creationId xmlns:a16="http://schemas.microsoft.com/office/drawing/2014/main" id="{7BBE0C76-0EEB-F94D-B5D2-F732D514DC2B}"/>
              </a:ext>
            </a:extLst>
          </p:cNvPr>
          <p:cNvSpPr>
            <a:spLocks noGrp="1"/>
          </p:cNvSpPr>
          <p:nvPr>
            <p:ph idx="1"/>
          </p:nvPr>
        </p:nvSpPr>
        <p:spPr/>
        <p:txBody>
          <a:bodyPr>
            <a:normAutofit/>
          </a:bodyPr>
          <a:lstStyle/>
          <a:p>
            <a:r>
              <a:rPr lang="en-US" dirty="0"/>
              <a:t>They will be enrolled, but encouraged to increase up to 125cc/min at time of discharge</a:t>
            </a:r>
          </a:p>
          <a:p>
            <a:r>
              <a:rPr lang="en-US" dirty="0"/>
              <a:t>If a patient is being managed on less than 125 cc/min and their bi-weekly oximetry report suggests an increase or a wean, the recommendation will be to increase or wean to a flowrate that is in accordance with the algorithm </a:t>
            </a:r>
          </a:p>
          <a:p>
            <a:r>
              <a:rPr lang="en-US" dirty="0"/>
              <a:t>If a patient is being managed on less than 125cc/min any wean below 125cc/min will not be counted as a “wean” in data analysis</a:t>
            </a:r>
          </a:p>
        </p:txBody>
      </p:sp>
    </p:spTree>
    <p:extLst>
      <p:ext uri="{BB962C8B-B14F-4D97-AF65-F5344CB8AC3E}">
        <p14:creationId xmlns:p14="http://schemas.microsoft.com/office/powerpoint/2010/main" val="347368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ACB94A78-3071-4042-BDFD-D0F97279ACAD}"/>
              </a:ext>
            </a:extLst>
          </p:cNvPr>
          <p:cNvGraphicFramePr>
            <a:graphicFrameLocks/>
          </p:cNvGraphicFramePr>
          <p:nvPr>
            <p:extLst>
              <p:ext uri="{D42A27DB-BD31-4B8C-83A1-F6EECF244321}">
                <p14:modId xmlns:p14="http://schemas.microsoft.com/office/powerpoint/2010/main" val="375631444"/>
              </p:ext>
            </p:extLst>
          </p:nvPr>
        </p:nvGraphicFramePr>
        <p:xfrm>
          <a:off x="0" y="155522"/>
          <a:ext cx="12192000" cy="6702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
            <a:extLst>
              <a:ext uri="{FF2B5EF4-FFF2-40B4-BE49-F238E27FC236}">
                <a16:creationId xmlns:a16="http://schemas.microsoft.com/office/drawing/2014/main" id="{AEE83792-81D0-4D9F-98FF-4AB0FD452EFB}"/>
              </a:ext>
            </a:extLst>
          </p:cNvPr>
          <p:cNvGraphicFramePr>
            <a:graphicFrameLocks noGrp="1"/>
          </p:cNvGraphicFramePr>
          <p:nvPr>
            <p:extLst>
              <p:ext uri="{D42A27DB-BD31-4B8C-83A1-F6EECF244321}">
                <p14:modId xmlns:p14="http://schemas.microsoft.com/office/powerpoint/2010/main" val="30870008"/>
              </p:ext>
            </p:extLst>
          </p:nvPr>
        </p:nvGraphicFramePr>
        <p:xfrm>
          <a:off x="464060" y="547342"/>
          <a:ext cx="3065444" cy="914400"/>
        </p:xfrm>
        <a:graphic>
          <a:graphicData uri="http://schemas.openxmlformats.org/drawingml/2006/table">
            <a:tbl>
              <a:tblPr firstRow="1" bandRow="1">
                <a:tableStyleId>{5940675A-B579-460E-94D1-54222C63F5DA}</a:tableStyleId>
              </a:tblPr>
              <a:tblGrid>
                <a:gridCol w="232093">
                  <a:extLst>
                    <a:ext uri="{9D8B030D-6E8A-4147-A177-3AD203B41FA5}">
                      <a16:colId xmlns:a16="http://schemas.microsoft.com/office/drawing/2014/main" val="3954881284"/>
                    </a:ext>
                  </a:extLst>
                </a:gridCol>
                <a:gridCol w="2833351">
                  <a:extLst>
                    <a:ext uri="{9D8B030D-6E8A-4147-A177-3AD203B41FA5}">
                      <a16:colId xmlns:a16="http://schemas.microsoft.com/office/drawing/2014/main" val="843391210"/>
                    </a:ext>
                  </a:extLst>
                </a:gridCol>
              </a:tblGrid>
              <a:tr h="165008">
                <a:tc>
                  <a:txBody>
                    <a:bodyPr/>
                    <a:lstStyle/>
                    <a:p>
                      <a:endParaRPr lang="en-US" sz="1400" dirty="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809968"/>
                  </a:ext>
                </a:extLst>
              </a:tr>
              <a:tr h="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Activated but not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81749595"/>
                  </a:ext>
                </a:extLst>
              </a:tr>
              <a:tr h="27962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Patient identified, not yet enrolled</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06137597"/>
                  </a:ext>
                </a:extLst>
              </a:tr>
            </a:tbl>
          </a:graphicData>
        </a:graphic>
      </p:graphicFrame>
      <p:pic>
        <p:nvPicPr>
          <p:cNvPr id="28" name="Graphic 7" descr="Checkbox Checked with solid fill">
            <a:extLst>
              <a:ext uri="{FF2B5EF4-FFF2-40B4-BE49-F238E27FC236}">
                <a16:creationId xmlns:a16="http://schemas.microsoft.com/office/drawing/2014/main" id="{1DD9C7D9-D9D4-4C00-B429-3E8F37F6A2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2432" y="2371716"/>
            <a:ext cx="266700" cy="266700"/>
          </a:xfrm>
          <a:prstGeom prst="rect">
            <a:avLst/>
          </a:prstGeom>
        </p:spPr>
      </p:pic>
      <p:pic>
        <p:nvPicPr>
          <p:cNvPr id="30" name="Graphic 12" descr="Checkbox Checked with solid fill">
            <a:extLst>
              <a:ext uri="{FF2B5EF4-FFF2-40B4-BE49-F238E27FC236}">
                <a16:creationId xmlns:a16="http://schemas.microsoft.com/office/drawing/2014/main" id="{6AE4BF56-367A-4171-B8A0-52FEAFBDA6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351" y="3946343"/>
            <a:ext cx="266700" cy="266700"/>
          </a:xfrm>
          <a:prstGeom prst="rect">
            <a:avLst/>
          </a:prstGeom>
        </p:spPr>
      </p:pic>
      <p:pic>
        <p:nvPicPr>
          <p:cNvPr id="31" name="Graphic 13" descr="Checkbox Checked with solid fill">
            <a:extLst>
              <a:ext uri="{FF2B5EF4-FFF2-40B4-BE49-F238E27FC236}">
                <a16:creationId xmlns:a16="http://schemas.microsoft.com/office/drawing/2014/main" id="{5CC4421C-E56C-4781-A11C-50449E18B2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615" y="5827378"/>
            <a:ext cx="260350" cy="266700"/>
          </a:xfrm>
          <a:prstGeom prst="rect">
            <a:avLst/>
          </a:prstGeom>
        </p:spPr>
      </p:pic>
      <p:pic>
        <p:nvPicPr>
          <p:cNvPr id="8" name="Graphic 7" descr="Checkbox Checked with solid fill">
            <a:extLst>
              <a:ext uri="{FF2B5EF4-FFF2-40B4-BE49-F238E27FC236}">
                <a16:creationId xmlns:a16="http://schemas.microsoft.com/office/drawing/2014/main" id="{61A98073-96E0-4331-9022-66537A0AEF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034" y="573100"/>
            <a:ext cx="266700" cy="266700"/>
          </a:xfrm>
          <a:prstGeom prst="rect">
            <a:avLst/>
          </a:prstGeom>
        </p:spPr>
      </p:pic>
      <p:pic>
        <p:nvPicPr>
          <p:cNvPr id="9" name="Graphic 9" descr="Checkbox Crossed with solid fill">
            <a:extLst>
              <a:ext uri="{FF2B5EF4-FFF2-40B4-BE49-F238E27FC236}">
                <a16:creationId xmlns:a16="http://schemas.microsoft.com/office/drawing/2014/main" id="{DCEBA085-F208-4808-BE39-F31219050E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819" y="865558"/>
            <a:ext cx="287794" cy="305460"/>
          </a:xfrm>
          <a:prstGeom prst="rect">
            <a:avLst/>
          </a:prstGeom>
        </p:spPr>
      </p:pic>
      <p:pic>
        <p:nvPicPr>
          <p:cNvPr id="10" name="Picture 9" descr="Question free icon">
            <a:extLst>
              <a:ext uri="{FF2B5EF4-FFF2-40B4-BE49-F238E27FC236}">
                <a16:creationId xmlns:a16="http://schemas.microsoft.com/office/drawing/2014/main" id="{170C1A15-F4B9-41E6-A7B8-AA7EA54913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235" y="1233470"/>
            <a:ext cx="146961" cy="1527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4" name="Graphic 7" descr="Checkbox Checked with solid fill">
            <a:extLst>
              <a:ext uri="{FF2B5EF4-FFF2-40B4-BE49-F238E27FC236}">
                <a16:creationId xmlns:a16="http://schemas.microsoft.com/office/drawing/2014/main" id="{A6047539-A722-4EBD-A68C-ED93C98D2B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5829" y="2049631"/>
            <a:ext cx="266700" cy="266700"/>
          </a:xfrm>
          <a:prstGeom prst="rect">
            <a:avLst/>
          </a:prstGeom>
        </p:spPr>
      </p:pic>
      <p:pic>
        <p:nvPicPr>
          <p:cNvPr id="15" name="Graphic 12" descr="Checkbox Checked with solid fill">
            <a:extLst>
              <a:ext uri="{FF2B5EF4-FFF2-40B4-BE49-F238E27FC236}">
                <a16:creationId xmlns:a16="http://schemas.microsoft.com/office/drawing/2014/main" id="{A8E899ED-A38A-4DA0-8F1B-480FA84F41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7333" y="3633951"/>
            <a:ext cx="266700" cy="266700"/>
          </a:xfrm>
          <a:prstGeom prst="rect">
            <a:avLst/>
          </a:prstGeom>
        </p:spPr>
      </p:pic>
      <p:pic>
        <p:nvPicPr>
          <p:cNvPr id="16" name="Graphic 12" descr="Checkbox Checked with solid fill">
            <a:extLst>
              <a:ext uri="{FF2B5EF4-FFF2-40B4-BE49-F238E27FC236}">
                <a16:creationId xmlns:a16="http://schemas.microsoft.com/office/drawing/2014/main" id="{C3119CA3-3219-4FC0-8CF6-2209D36BEF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5998" y="5213251"/>
            <a:ext cx="266700" cy="266700"/>
          </a:xfrm>
          <a:prstGeom prst="rect">
            <a:avLst/>
          </a:prstGeom>
        </p:spPr>
      </p:pic>
      <p:pic>
        <p:nvPicPr>
          <p:cNvPr id="18" name="Graphic 12" descr="Checkbox Checked with solid fill">
            <a:extLst>
              <a:ext uri="{FF2B5EF4-FFF2-40B4-BE49-F238E27FC236}">
                <a16:creationId xmlns:a16="http://schemas.microsoft.com/office/drawing/2014/main" id="{C8FD144D-7069-46C8-86DE-F4FCD93E45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2648" y="4562563"/>
            <a:ext cx="266700" cy="266700"/>
          </a:xfrm>
          <a:prstGeom prst="rect">
            <a:avLst/>
          </a:prstGeom>
        </p:spPr>
      </p:pic>
    </p:spTree>
    <p:extLst>
      <p:ext uri="{BB962C8B-B14F-4D97-AF65-F5344CB8AC3E}">
        <p14:creationId xmlns:p14="http://schemas.microsoft.com/office/powerpoint/2010/main" val="153783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F027-D847-493F-AC68-96B07BE0F268}"/>
              </a:ext>
            </a:extLst>
          </p:cNvPr>
          <p:cNvSpPr>
            <a:spLocks noGrp="1"/>
          </p:cNvSpPr>
          <p:nvPr>
            <p:ph type="title"/>
          </p:nvPr>
        </p:nvSpPr>
        <p:spPr>
          <a:xfrm>
            <a:off x="763555" y="94537"/>
            <a:ext cx="10515600" cy="1325563"/>
          </a:xfrm>
        </p:spPr>
        <p:txBody>
          <a:bodyPr/>
          <a:lstStyle/>
          <a:p>
            <a:pPr algn="ctr"/>
            <a:r>
              <a:rPr lang="en-US" dirty="0"/>
              <a:t>Parent Advisory Board Meeting</a:t>
            </a:r>
          </a:p>
        </p:txBody>
      </p:sp>
      <p:sp>
        <p:nvSpPr>
          <p:cNvPr id="3" name="Content Placeholder 2">
            <a:extLst>
              <a:ext uri="{FF2B5EF4-FFF2-40B4-BE49-F238E27FC236}">
                <a16:creationId xmlns:a16="http://schemas.microsoft.com/office/drawing/2014/main" id="{274BA6A9-DCF1-48E1-B7B2-E973806957CD}"/>
              </a:ext>
            </a:extLst>
          </p:cNvPr>
          <p:cNvSpPr txBox="1">
            <a:spLocks/>
          </p:cNvSpPr>
          <p:nvPr/>
        </p:nvSpPr>
        <p:spPr>
          <a:xfrm>
            <a:off x="383145" y="1473508"/>
            <a:ext cx="6417035" cy="41554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Bi-annual Parent Advisory Board meeting will be held on </a:t>
            </a:r>
          </a:p>
          <a:p>
            <a:pPr>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Agenda Items: </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RHO Implementation </a:t>
            </a:r>
            <a:r>
              <a:rPr lang="en-US" sz="2400" dirty="0">
                <a:latin typeface="Calibri" panose="020F0502020204030204" pitchFamily="34" charset="0"/>
                <a:ea typeface="Times New Roman" panose="02020603050405020304" pitchFamily="18" charset="0"/>
              </a:rPr>
              <a:t>progress </a:t>
            </a:r>
            <a:r>
              <a:rPr lang="en-US" sz="2400" dirty="0">
                <a:latin typeface="Calibri" panose="020F0502020204030204" pitchFamily="34" charset="0"/>
                <a:ea typeface="Calibri" panose="020F0502020204030204" pitchFamily="34" charset="0"/>
                <a:cs typeface="Times New Roman" panose="02020603050405020304" pitchFamily="18" charset="0"/>
              </a:rPr>
              <a:t> </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Family Expectations of Weaning</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Family Communication </a:t>
            </a:r>
          </a:p>
          <a:p>
            <a:pPr lvl="2">
              <a:spcBef>
                <a:spcPts val="0"/>
              </a:spcBef>
              <a:buFontTx/>
              <a:buChar char="-"/>
            </a:pPr>
            <a:r>
              <a:rPr lang="en-US" sz="2400" dirty="0">
                <a:latin typeface="Calibri" panose="020F0502020204030204" pitchFamily="34" charset="0"/>
                <a:ea typeface="Calibri" panose="020F0502020204030204" pitchFamily="34" charset="0"/>
                <a:cs typeface="Times New Roman" panose="02020603050405020304" pitchFamily="18" charset="0"/>
              </a:rPr>
              <a:t>Disseminating the RHO Program</a:t>
            </a:r>
          </a:p>
          <a:p>
            <a:pPr>
              <a:spcBef>
                <a:spcPts val="0"/>
              </a:spcBef>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PAB Suggestions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Informational Brochure (including data and numbers)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Invitation to Virtual Music Classes</a:t>
            </a:r>
          </a:p>
          <a:p>
            <a:pPr lvl="1">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Facebook support group</a:t>
            </a:r>
          </a:p>
          <a:p>
            <a:pPr lvl="1">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*Please be sure to notify Heather of families who would be interested in joining</a:t>
            </a:r>
          </a:p>
        </p:txBody>
      </p:sp>
      <p:pic>
        <p:nvPicPr>
          <p:cNvPr id="4" name="Picture 3">
            <a:extLst>
              <a:ext uri="{FF2B5EF4-FFF2-40B4-BE49-F238E27FC236}">
                <a16:creationId xmlns:a16="http://schemas.microsoft.com/office/drawing/2014/main" id="{6AB6180D-5CD8-4CE1-977F-8A62D5A593BF}"/>
              </a:ext>
            </a:extLst>
          </p:cNvPr>
          <p:cNvPicPr>
            <a:picLocks noChangeAspect="1"/>
          </p:cNvPicPr>
          <p:nvPr/>
        </p:nvPicPr>
        <p:blipFill>
          <a:blip r:embed="rId2"/>
          <a:stretch>
            <a:fillRect/>
          </a:stretch>
        </p:blipFill>
        <p:spPr>
          <a:xfrm>
            <a:off x="6815618" y="1508671"/>
            <a:ext cx="5145129" cy="3987059"/>
          </a:xfrm>
          <a:prstGeom prst="rect">
            <a:avLst/>
          </a:prstGeom>
        </p:spPr>
      </p:pic>
    </p:spTree>
    <p:extLst>
      <p:ext uri="{BB962C8B-B14F-4D97-AF65-F5344CB8AC3E}">
        <p14:creationId xmlns:p14="http://schemas.microsoft.com/office/powerpoint/2010/main" val="3850310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00AA-C404-4D99-81C7-8B1D9D03E2F2}"/>
              </a:ext>
            </a:extLst>
          </p:cNvPr>
          <p:cNvSpPr>
            <a:spLocks noGrp="1"/>
          </p:cNvSpPr>
          <p:nvPr>
            <p:ph type="title"/>
          </p:nvPr>
        </p:nvSpPr>
        <p:spPr/>
        <p:txBody>
          <a:bodyPr/>
          <a:lstStyle/>
          <a:p>
            <a:r>
              <a:rPr lang="en-US" dirty="0">
                <a:solidFill>
                  <a:srgbClr val="22549C"/>
                </a:solidFill>
              </a:rPr>
              <a:t>Responses to Bi-Weekly emails</a:t>
            </a:r>
          </a:p>
        </p:txBody>
      </p:sp>
      <p:sp>
        <p:nvSpPr>
          <p:cNvPr id="3" name="Content Placeholder 2">
            <a:extLst>
              <a:ext uri="{FF2B5EF4-FFF2-40B4-BE49-F238E27FC236}">
                <a16:creationId xmlns:a16="http://schemas.microsoft.com/office/drawing/2014/main" id="{84AC5C37-CEDE-45D7-9C8D-94ECF405FD57}"/>
              </a:ext>
            </a:extLst>
          </p:cNvPr>
          <p:cNvSpPr>
            <a:spLocks noGrp="1"/>
          </p:cNvSpPr>
          <p:nvPr>
            <p:ph sz="half" idx="1"/>
          </p:nvPr>
        </p:nvSpPr>
        <p:spPr>
          <a:xfrm>
            <a:off x="961292" y="1559169"/>
            <a:ext cx="4771294" cy="4092331"/>
          </a:xfrm>
        </p:spPr>
        <p:txBody>
          <a:bodyPr>
            <a:normAutofit fontScale="92500" lnSpcReduction="10000"/>
          </a:bodyPr>
          <a:lstStyle/>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you are following the algorithm’s determination, you only need to respond with one letter.</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 – Weaned</a:t>
            </a: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a:t>
            </a:r>
            <a:r>
              <a:rPr lang="en-US" sz="2000" dirty="0">
                <a:effectLst/>
                <a:latin typeface="Calibri" panose="020F0502020204030204" pitchFamily="34" charset="0"/>
                <a:ea typeface="Calibri" panose="020F0502020204030204" pitchFamily="34" charset="0"/>
                <a:cs typeface="Times New Roman" panose="02020603050405020304" pitchFamily="18" charset="0"/>
              </a:rPr>
              <a:t> – Maintained</a:t>
            </a:r>
          </a:p>
          <a:p>
            <a:pPr marL="0" marR="0" indent="0">
              <a:spcBef>
                <a:spcPts val="0"/>
              </a:spcBef>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a:t>
            </a:r>
            <a:r>
              <a:rPr lang="en-US" sz="2000" dirty="0">
                <a:effectLst/>
                <a:latin typeface="Calibri" panose="020F0502020204030204" pitchFamily="34" charset="0"/>
                <a:ea typeface="Calibri" panose="020F0502020204030204" pitchFamily="34" charset="0"/>
                <a:cs typeface="Times New Roman" panose="02020603050405020304" pitchFamily="18" charset="0"/>
              </a:rPr>
              <a:t> – Increased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you are not following the algorithm’s determination, please type the appropriate letter and a reason for not following the algorithm’s determination. </a:t>
            </a: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dirty="0">
                <a:latin typeface="Calibri" panose="020F0502020204030204" pitchFamily="34" charset="0"/>
                <a:ea typeface="Calibri" panose="020F0502020204030204" pitchFamily="34" charset="0"/>
                <a:cs typeface="Times New Roman" panose="02020603050405020304" pitchFamily="18" charset="0"/>
              </a:rPr>
              <a:t>To ensure proper documentation of the data, please be sure to respond to the bi-weekly emails. If we don’t receive a response, we will ask for clarification on the subsequent email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9637209-8C24-4D6A-96A4-8C294094A706}"/>
              </a:ext>
            </a:extLst>
          </p:cNvPr>
          <p:cNvSpPr txBox="1"/>
          <p:nvPr/>
        </p:nvSpPr>
        <p:spPr>
          <a:xfrm>
            <a:off x="6274255" y="1374503"/>
            <a:ext cx="2268937" cy="369332"/>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Email from UMass:</a:t>
            </a:r>
          </a:p>
        </p:txBody>
      </p:sp>
      <p:sp>
        <p:nvSpPr>
          <p:cNvPr id="13" name="TextBox 12">
            <a:extLst>
              <a:ext uri="{FF2B5EF4-FFF2-40B4-BE49-F238E27FC236}">
                <a16:creationId xmlns:a16="http://schemas.microsoft.com/office/drawing/2014/main" id="{1DCF0CB2-FE1C-4B8F-9DEC-E74AC9120E09}"/>
              </a:ext>
            </a:extLst>
          </p:cNvPr>
          <p:cNvSpPr txBox="1"/>
          <p:nvPr/>
        </p:nvSpPr>
        <p:spPr>
          <a:xfrm>
            <a:off x="6274254" y="4581803"/>
            <a:ext cx="2268937" cy="369332"/>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Response from a Site:</a:t>
            </a:r>
          </a:p>
        </p:txBody>
      </p:sp>
      <p:pic>
        <p:nvPicPr>
          <p:cNvPr id="15" name="Picture 14">
            <a:extLst>
              <a:ext uri="{FF2B5EF4-FFF2-40B4-BE49-F238E27FC236}">
                <a16:creationId xmlns:a16="http://schemas.microsoft.com/office/drawing/2014/main" id="{3379F832-6387-4521-ABCC-52ECA045A463}"/>
              </a:ext>
            </a:extLst>
          </p:cNvPr>
          <p:cNvPicPr>
            <a:picLocks noChangeAspect="1"/>
          </p:cNvPicPr>
          <p:nvPr/>
        </p:nvPicPr>
        <p:blipFill>
          <a:blip r:embed="rId3"/>
          <a:stretch>
            <a:fillRect/>
          </a:stretch>
        </p:blipFill>
        <p:spPr>
          <a:xfrm>
            <a:off x="6365213" y="1836181"/>
            <a:ext cx="4636161" cy="2603045"/>
          </a:xfrm>
          <a:prstGeom prst="rect">
            <a:avLst/>
          </a:prstGeom>
        </p:spPr>
      </p:pic>
      <p:pic>
        <p:nvPicPr>
          <p:cNvPr id="17" name="Picture 16">
            <a:extLst>
              <a:ext uri="{FF2B5EF4-FFF2-40B4-BE49-F238E27FC236}">
                <a16:creationId xmlns:a16="http://schemas.microsoft.com/office/drawing/2014/main" id="{432BDBFA-F4BF-4662-B210-C035437486AE}"/>
              </a:ext>
            </a:extLst>
          </p:cNvPr>
          <p:cNvPicPr>
            <a:picLocks noChangeAspect="1"/>
          </p:cNvPicPr>
          <p:nvPr/>
        </p:nvPicPr>
        <p:blipFill>
          <a:blip r:embed="rId4"/>
          <a:stretch>
            <a:fillRect/>
          </a:stretch>
        </p:blipFill>
        <p:spPr>
          <a:xfrm>
            <a:off x="6365213" y="4951135"/>
            <a:ext cx="2802107" cy="1182965"/>
          </a:xfrm>
          <a:prstGeom prst="rect">
            <a:avLst/>
          </a:prstGeom>
        </p:spPr>
      </p:pic>
    </p:spTree>
    <p:extLst>
      <p:ext uri="{BB962C8B-B14F-4D97-AF65-F5344CB8AC3E}">
        <p14:creationId xmlns:p14="http://schemas.microsoft.com/office/powerpoint/2010/main" val="343762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F822A2-E516-4399-9254-C1B6BD85D2AC}"/>
              </a:ext>
            </a:extLst>
          </p:cNvPr>
          <p:cNvSpPr/>
          <p:nvPr/>
        </p:nvSpPr>
        <p:spPr>
          <a:xfrm>
            <a:off x="11117766" y="6467708"/>
            <a:ext cx="312236" cy="379141"/>
          </a:xfrm>
          <a:prstGeom prst="rect">
            <a:avLst/>
          </a:prstGeom>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065856" cy="2685024"/>
          </a:xfrm>
        </p:spPr>
        <p:txBody>
          <a:bodyPr>
            <a:normAutofit/>
          </a:bodyPr>
          <a:lstStyle/>
          <a:p>
            <a:r>
              <a:rPr lang="en-US" dirty="0">
                <a:solidFill>
                  <a:srgbClr val="22549C"/>
                </a:solidFill>
              </a:rPr>
              <a:t>RHO Implementation Trial Consort Diagram</a:t>
            </a:r>
          </a:p>
        </p:txBody>
      </p:sp>
      <p:pic>
        <p:nvPicPr>
          <p:cNvPr id="7" name="Picture 6">
            <a:extLst>
              <a:ext uri="{FF2B5EF4-FFF2-40B4-BE49-F238E27FC236}">
                <a16:creationId xmlns:a16="http://schemas.microsoft.com/office/drawing/2014/main" id="{68E9CF91-9F91-4766-87C3-DA5E2D3C9D91}"/>
              </a:ext>
            </a:extLst>
          </p:cNvPr>
          <p:cNvPicPr>
            <a:picLocks noChangeAspect="1"/>
          </p:cNvPicPr>
          <p:nvPr/>
        </p:nvPicPr>
        <p:blipFill>
          <a:blip r:embed="rId3"/>
          <a:stretch>
            <a:fillRect/>
          </a:stretch>
        </p:blipFill>
        <p:spPr>
          <a:xfrm>
            <a:off x="4495800" y="11151"/>
            <a:ext cx="7960798" cy="6748944"/>
          </a:xfrm>
          <a:prstGeom prst="rect">
            <a:avLst/>
          </a:prstGeom>
        </p:spPr>
      </p:pic>
      <p:sp>
        <p:nvSpPr>
          <p:cNvPr id="3" name="TextBox 2">
            <a:extLst>
              <a:ext uri="{FF2B5EF4-FFF2-40B4-BE49-F238E27FC236}">
                <a16:creationId xmlns:a16="http://schemas.microsoft.com/office/drawing/2014/main" id="{A5617F2F-272B-4466-8FD3-828C271522C8}"/>
              </a:ext>
            </a:extLst>
          </p:cNvPr>
          <p:cNvSpPr txBox="1"/>
          <p:nvPr/>
        </p:nvSpPr>
        <p:spPr>
          <a:xfrm>
            <a:off x="9722734" y="6175320"/>
            <a:ext cx="2361236"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r>
              <a:rPr lang="en-US" sz="1600" dirty="0"/>
              <a:t>62±38</a:t>
            </a:r>
          </a:p>
        </p:txBody>
      </p:sp>
    </p:spTree>
    <p:extLst>
      <p:ext uri="{BB962C8B-B14F-4D97-AF65-F5344CB8AC3E}">
        <p14:creationId xmlns:p14="http://schemas.microsoft.com/office/powerpoint/2010/main" val="162569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56B49B3-C152-4B4F-93C2-E18B872A9971}"/>
              </a:ext>
            </a:extLst>
          </p:cNvPr>
          <p:cNvGraphicFramePr>
            <a:graphicFrameLocks/>
          </p:cNvGraphicFramePr>
          <p:nvPr>
            <p:extLst>
              <p:ext uri="{D42A27DB-BD31-4B8C-83A1-F6EECF244321}">
                <p14:modId xmlns:p14="http://schemas.microsoft.com/office/powerpoint/2010/main" val="2083711985"/>
              </p:ext>
            </p:extLst>
          </p:nvPr>
        </p:nvGraphicFramePr>
        <p:xfrm>
          <a:off x="-21081"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Arrow: Up 3">
            <a:extLst>
              <a:ext uri="{FF2B5EF4-FFF2-40B4-BE49-F238E27FC236}">
                <a16:creationId xmlns:a16="http://schemas.microsoft.com/office/drawing/2014/main" id="{BE99C2EE-E116-457E-898F-4F3D630B51CD}"/>
              </a:ext>
            </a:extLst>
          </p:cNvPr>
          <p:cNvSpPr/>
          <p:nvPr/>
        </p:nvSpPr>
        <p:spPr>
          <a:xfrm>
            <a:off x="10741437" y="356151"/>
            <a:ext cx="1199327" cy="862498"/>
          </a:xfrm>
          <a:prstGeom prst="upArrow">
            <a:avLst/>
          </a:prstGeom>
          <a:solidFill>
            <a:srgbClr val="9B6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549C"/>
              </a:solidFill>
              <a:effectLst/>
              <a:uLnTx/>
              <a:uFillTx/>
              <a:latin typeface="Calibri"/>
              <a:ea typeface="+mn-ea"/>
              <a:cs typeface="+mn-cs"/>
            </a:endParaRPr>
          </a:p>
        </p:txBody>
      </p:sp>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024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F5DE5-975C-4546-8E14-838F4585299E}"/>
              </a:ext>
            </a:extLst>
          </p:cNvPr>
          <p:cNvSpPr>
            <a:spLocks noGrp="1"/>
          </p:cNvSpPr>
          <p:nvPr>
            <p:ph type="title"/>
          </p:nvPr>
        </p:nvSpPr>
        <p:spPr>
          <a:xfrm>
            <a:off x="595602" y="1"/>
            <a:ext cx="10190584" cy="750516"/>
          </a:xfrm>
        </p:spPr>
        <p:txBody>
          <a:bodyPr anchor="ctr">
            <a:normAutofit/>
          </a:bodyPr>
          <a:lstStyle/>
          <a:p>
            <a:pPr algn="ctr"/>
            <a:r>
              <a:rPr lang="en-US" sz="3200" dirty="0">
                <a:solidFill>
                  <a:srgbClr val="22549C"/>
                </a:solidFill>
              </a:rPr>
              <a:t>Projected vs. Actual Enrollment Into the RHO Program</a:t>
            </a:r>
          </a:p>
        </p:txBody>
      </p:sp>
      <p:graphicFrame>
        <p:nvGraphicFramePr>
          <p:cNvPr id="7" name="Table 6">
            <a:extLst>
              <a:ext uri="{FF2B5EF4-FFF2-40B4-BE49-F238E27FC236}">
                <a16:creationId xmlns:a16="http://schemas.microsoft.com/office/drawing/2014/main" id="{6A200B70-7BCD-4F1F-AC1C-A013F87B93EB}"/>
              </a:ext>
            </a:extLst>
          </p:cNvPr>
          <p:cNvGraphicFramePr>
            <a:graphicFrameLocks noGrp="1"/>
          </p:cNvGraphicFramePr>
          <p:nvPr>
            <p:extLst>
              <p:ext uri="{D42A27DB-BD31-4B8C-83A1-F6EECF244321}">
                <p14:modId xmlns:p14="http://schemas.microsoft.com/office/powerpoint/2010/main" val="254205500"/>
              </p:ext>
            </p:extLst>
          </p:nvPr>
        </p:nvGraphicFramePr>
        <p:xfrm>
          <a:off x="1297547" y="737113"/>
          <a:ext cx="8816839" cy="5394903"/>
        </p:xfrm>
        <a:graphic>
          <a:graphicData uri="http://schemas.openxmlformats.org/drawingml/2006/table">
            <a:tbl>
              <a:tblPr/>
              <a:tblGrid>
                <a:gridCol w="1854231">
                  <a:extLst>
                    <a:ext uri="{9D8B030D-6E8A-4147-A177-3AD203B41FA5}">
                      <a16:colId xmlns:a16="http://schemas.microsoft.com/office/drawing/2014/main" val="2766548434"/>
                    </a:ext>
                  </a:extLst>
                </a:gridCol>
                <a:gridCol w="1578832">
                  <a:extLst>
                    <a:ext uri="{9D8B030D-6E8A-4147-A177-3AD203B41FA5}">
                      <a16:colId xmlns:a16="http://schemas.microsoft.com/office/drawing/2014/main" val="2828492376"/>
                    </a:ext>
                  </a:extLst>
                </a:gridCol>
                <a:gridCol w="1169328">
                  <a:extLst>
                    <a:ext uri="{9D8B030D-6E8A-4147-A177-3AD203B41FA5}">
                      <a16:colId xmlns:a16="http://schemas.microsoft.com/office/drawing/2014/main" val="2772231100"/>
                    </a:ext>
                  </a:extLst>
                </a:gridCol>
                <a:gridCol w="1053612">
                  <a:extLst>
                    <a:ext uri="{9D8B030D-6E8A-4147-A177-3AD203B41FA5}">
                      <a16:colId xmlns:a16="http://schemas.microsoft.com/office/drawing/2014/main" val="3577447931"/>
                    </a:ext>
                  </a:extLst>
                </a:gridCol>
                <a:gridCol w="1053612">
                  <a:extLst>
                    <a:ext uri="{9D8B030D-6E8A-4147-A177-3AD203B41FA5}">
                      <a16:colId xmlns:a16="http://schemas.microsoft.com/office/drawing/2014/main" val="3690184227"/>
                    </a:ext>
                  </a:extLst>
                </a:gridCol>
                <a:gridCol w="1053612">
                  <a:extLst>
                    <a:ext uri="{9D8B030D-6E8A-4147-A177-3AD203B41FA5}">
                      <a16:colId xmlns:a16="http://schemas.microsoft.com/office/drawing/2014/main" val="3512249205"/>
                    </a:ext>
                  </a:extLst>
                </a:gridCol>
                <a:gridCol w="1053612">
                  <a:extLst>
                    <a:ext uri="{9D8B030D-6E8A-4147-A177-3AD203B41FA5}">
                      <a16:colId xmlns:a16="http://schemas.microsoft.com/office/drawing/2014/main" val="1261096337"/>
                    </a:ext>
                  </a:extLst>
                </a:gridCol>
              </a:tblGrid>
              <a:tr h="369248">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Site Name</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Estimate per Year</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Estimate per Month</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rgbClr val="FFFFFF"/>
                          </a:solidFill>
                          <a:effectLst/>
                          <a:latin typeface="Calibri" panose="020F0502020204030204" pitchFamily="34" charset="0"/>
                        </a:rPr>
                        <a:t>Current per Month</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chemeClr val="bg1"/>
                          </a:solidFill>
                          <a:effectLst/>
                          <a:latin typeface="+mn-lt"/>
                        </a:rPr>
                        <a:t>Eligible  to Date</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chemeClr val="bg1"/>
                          </a:solidFill>
                          <a:effectLst/>
                          <a:latin typeface="+mn-lt"/>
                        </a:rPr>
                        <a:t>Eligible to be Followed but Excluded </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tc>
                  <a:txBody>
                    <a:bodyPr/>
                    <a:lstStyle/>
                    <a:p>
                      <a:pPr algn="ctr" fontAlgn="ctr">
                        <a:spcBef>
                          <a:spcPts val="0"/>
                        </a:spcBef>
                        <a:spcAft>
                          <a:spcPts val="0"/>
                        </a:spcAft>
                      </a:pPr>
                      <a:r>
                        <a:rPr lang="en-US" sz="1200" b="1" i="0" u="none" strike="noStrike" dirty="0">
                          <a:solidFill>
                            <a:schemeClr val="bg1"/>
                          </a:solidFill>
                          <a:effectLst/>
                          <a:latin typeface="+mn-lt"/>
                        </a:rPr>
                        <a:t>Followed to Date</a:t>
                      </a:r>
                    </a:p>
                    <a:p>
                      <a:pPr algn="ctr" fontAlgn="ctr">
                        <a:spcBef>
                          <a:spcPts val="0"/>
                        </a:spcBef>
                        <a:spcAft>
                          <a:spcPts val="0"/>
                        </a:spcAft>
                      </a:pPr>
                      <a:r>
                        <a:rPr lang="en-US" sz="1200" b="1" i="0" u="none" strike="noStrike" dirty="0">
                          <a:solidFill>
                            <a:schemeClr val="bg1"/>
                          </a:solidFill>
                          <a:effectLst/>
                          <a:latin typeface="+mn-lt"/>
                        </a:rPr>
                        <a:t>N(%) </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4B52AB"/>
                    </a:solidFill>
                  </a:tcPr>
                </a:tc>
                <a:extLst>
                  <a:ext uri="{0D108BD9-81ED-4DB2-BD59-A6C34878D82A}">
                    <a16:rowId xmlns:a16="http://schemas.microsoft.com/office/drawing/2014/main" val="1920859449"/>
                  </a:ext>
                </a:extLst>
              </a:tr>
              <a:tr h="273804">
                <a:tc>
                  <a:txBody>
                    <a:bodyPr/>
                    <a:lstStyle/>
                    <a:p>
                      <a:pPr algn="l" fontAlgn="ctr">
                        <a:spcBef>
                          <a:spcPts val="0"/>
                        </a:spcBef>
                        <a:spcAft>
                          <a:spcPts val="0"/>
                        </a:spcAft>
                      </a:pPr>
                      <a:r>
                        <a:rPr lang="en-US" sz="1200" b="1" i="0" u="none" strike="noStrike">
                          <a:solidFill>
                            <a:srgbClr val="000000"/>
                          </a:solidFill>
                          <a:effectLst/>
                          <a:latin typeface="Calibri" panose="020F0502020204030204" pitchFamily="34" charset="0"/>
                        </a:rPr>
                        <a:t>WAVE 1</a:t>
                      </a:r>
                      <a:endParaRPr lang="en-US" sz="1200" b="0" i="0" u="none" strike="noStrike">
                        <a:effectLst/>
                        <a:latin typeface="Arial" panose="020B0604020202020204" pitchFamily="34" charset="0"/>
                      </a:endParaRPr>
                    </a:p>
                  </a:txBody>
                  <a:tcPr marL="68610"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bg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bg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bg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extLst>
                  <a:ext uri="{0D108BD9-81ED-4DB2-BD59-A6C34878D82A}">
                    <a16:rowId xmlns:a16="http://schemas.microsoft.com/office/drawing/2014/main" val="4062877843"/>
                  </a:ext>
                </a:extLst>
              </a:tr>
              <a:tr h="318506">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Boston Children's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40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3.3</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0.7</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7</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1</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6 (86)</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2194280161"/>
                  </a:ext>
                </a:extLst>
              </a:tr>
              <a:tr h="273804">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Dartmouth-Hitchcock </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1.7</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0.8</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5</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5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237816094"/>
                  </a:ext>
                </a:extLst>
              </a:tr>
              <a:tr h="273804">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Maria </a:t>
                      </a:r>
                      <a:r>
                        <a:rPr lang="en-US" sz="1200" b="0" i="0" u="none" strike="noStrike" dirty="0" err="1">
                          <a:solidFill>
                            <a:srgbClr val="000000"/>
                          </a:solidFill>
                          <a:effectLst/>
                          <a:latin typeface="Calibri" panose="020F0502020204030204" pitchFamily="34" charset="0"/>
                        </a:rPr>
                        <a:t>Fareri</a:t>
                      </a:r>
                      <a:r>
                        <a:rPr lang="en-US" sz="1200" b="0" i="0" u="none" strike="noStrike" dirty="0">
                          <a:solidFill>
                            <a:srgbClr val="000000"/>
                          </a:solidFill>
                          <a:effectLst/>
                          <a:latin typeface="Calibri" panose="020F0502020204030204" pitchFamily="34" charset="0"/>
                        </a:rPr>
                        <a:t> Children's</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14</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1.2</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0.4</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2</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2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3909583347"/>
                  </a:ext>
                </a:extLst>
              </a:tr>
              <a:tr h="369248">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Massachusetts General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13</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1.1</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0.6</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5</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5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2652378312"/>
                  </a:ext>
                </a:extLst>
              </a:tr>
              <a:tr h="273804">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University of Maryland</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1.7</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1.2</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11</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2</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9 (82)</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4008122913"/>
                  </a:ext>
                </a:extLst>
              </a:tr>
              <a:tr h="273804">
                <a:tc>
                  <a:txBody>
                    <a:bodyPr/>
                    <a:lstStyle/>
                    <a:p>
                      <a:pPr algn="l" fontAlgn="ctr">
                        <a:spcBef>
                          <a:spcPts val="0"/>
                        </a:spcBef>
                        <a:spcAft>
                          <a:spcPts val="0"/>
                        </a:spcAft>
                      </a:pPr>
                      <a:r>
                        <a:rPr lang="en-US" sz="1200" b="1" i="0" u="none" strike="noStrike" dirty="0">
                          <a:solidFill>
                            <a:srgbClr val="000000"/>
                          </a:solidFill>
                          <a:effectLst/>
                          <a:latin typeface="Calibri" panose="020F0502020204030204" pitchFamily="34" charset="0"/>
                        </a:rPr>
                        <a:t>WAVE 2</a:t>
                      </a:r>
                      <a:endParaRPr lang="en-US" sz="1200" b="0" i="0" u="none" strike="noStrike" dirty="0">
                        <a:effectLst/>
                        <a:latin typeface="Arial" panose="020B0604020202020204" pitchFamily="34" charset="0"/>
                      </a:endParaRPr>
                    </a:p>
                  </a:txBody>
                  <a:tcPr marL="68610"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1" i="0" u="none" strike="noStrike">
                          <a:solidFill>
                            <a:srgbClr val="000000"/>
                          </a:solidFill>
                          <a:effectLst/>
                          <a:latin typeface="Calibri" panose="020F0502020204030204" pitchFamily="34" charset="0"/>
                        </a:rPr>
                        <a:t> </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 </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tx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tx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tc>
                  <a:txBody>
                    <a:bodyPr/>
                    <a:lstStyle/>
                    <a:p>
                      <a:pPr algn="ctr" fontAlgn="ctr">
                        <a:spcBef>
                          <a:spcPts val="0"/>
                        </a:spcBef>
                        <a:spcAft>
                          <a:spcPts val="0"/>
                        </a:spcAft>
                      </a:pPr>
                      <a:endParaRPr lang="en-US" sz="1200" b="0" i="0" u="none" strike="noStrike" dirty="0">
                        <a:solidFill>
                          <a:schemeClr val="tx1"/>
                        </a:solidFill>
                        <a:effectLst/>
                        <a:latin typeface="+mn-lt"/>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9296CF"/>
                    </a:solidFill>
                  </a:tcPr>
                </a:tc>
                <a:extLst>
                  <a:ext uri="{0D108BD9-81ED-4DB2-BD59-A6C34878D82A}">
                    <a16:rowId xmlns:a16="http://schemas.microsoft.com/office/drawing/2014/main" val="825395289"/>
                  </a:ext>
                </a:extLst>
              </a:tr>
              <a:tr h="318506">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Arkansas Children's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48</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4.0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0.4</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3642432486"/>
                  </a:ext>
                </a:extLst>
              </a:tr>
              <a:tr h="318506">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Children's Hospital of Phil. </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50</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4.2</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5</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5</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164321700"/>
                  </a:ext>
                </a:extLst>
              </a:tr>
              <a:tr h="342340">
                <a:tc>
                  <a:txBody>
                    <a:bodyPr/>
                    <a:lstStyle/>
                    <a:p>
                      <a:pPr algn="l" fontAlgn="ctr">
                        <a:spcBef>
                          <a:spcPts val="0"/>
                        </a:spcBef>
                        <a:spcAft>
                          <a:spcPts val="0"/>
                        </a:spcAft>
                      </a:pPr>
                      <a:r>
                        <a:rPr lang="en-US" sz="1200" b="0" i="0" u="none" strike="noStrike" dirty="0">
                          <a:solidFill>
                            <a:srgbClr val="000000"/>
                          </a:solidFill>
                          <a:effectLst/>
                          <a:latin typeface="Calibri" panose="020F0502020204030204" pitchFamily="34" charset="0"/>
                        </a:rPr>
                        <a:t>Cincinnati Children's Hospital</a:t>
                      </a:r>
                      <a:endParaRPr lang="en-US" sz="1200" b="0" i="0" u="none" strike="noStrike" dirty="0">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50</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4.2</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547120346"/>
                  </a:ext>
                </a:extLst>
              </a:tr>
              <a:tr h="273804">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National Jewish Health</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250</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20.8</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3867784652"/>
                  </a:ext>
                </a:extLst>
              </a:tr>
              <a:tr h="369248">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Nationwide Children's Hospital</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Not Provided</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Not Provided</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0.5</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3 (100)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2822540476"/>
                  </a:ext>
                </a:extLst>
              </a:tr>
              <a:tr h="369248">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Peyton Manning Children's Hospital </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25</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2.1</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tcPr>
                </a:tc>
                <a:extLst>
                  <a:ext uri="{0D108BD9-81ED-4DB2-BD59-A6C34878D82A}">
                    <a16:rowId xmlns:a16="http://schemas.microsoft.com/office/drawing/2014/main" val="2909459597"/>
                  </a:ext>
                </a:extLst>
              </a:tr>
              <a:tr h="318506">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U. of California, San Diego</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a:solidFill>
                            <a:srgbClr val="000000"/>
                          </a:solidFill>
                          <a:effectLst/>
                          <a:latin typeface="Calibri" panose="020F0502020204030204" pitchFamily="34" charset="0"/>
                        </a:rPr>
                        <a:t>65</a:t>
                      </a:r>
                      <a:endParaRPr lang="en-US" sz="1200" b="0" i="0" u="none" strike="noStrike">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5.4</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0.8</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5</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1</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tc>
                  <a:txBody>
                    <a:bodyPr/>
                    <a:lstStyle/>
                    <a:p>
                      <a:pPr algn="ctr" fontAlgn="ctr">
                        <a:spcBef>
                          <a:spcPts val="0"/>
                        </a:spcBef>
                        <a:spcAft>
                          <a:spcPts val="0"/>
                        </a:spcAft>
                      </a:pPr>
                      <a:r>
                        <a:rPr lang="en-US" sz="1200" b="0" i="0" u="none" strike="noStrike" dirty="0">
                          <a:solidFill>
                            <a:schemeClr val="tx1"/>
                          </a:solidFill>
                          <a:effectLst/>
                          <a:latin typeface="+mn-lt"/>
                        </a:rPr>
                        <a:t>4 (80)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5B62B7"/>
                      </a:solidFill>
                      <a:prstDash val="solid"/>
                      <a:round/>
                      <a:headEnd type="none" w="med" len="med"/>
                      <a:tailEnd type="none" w="med" len="med"/>
                    </a:lnB>
                    <a:solidFill>
                      <a:srgbClr val="DAE0EF"/>
                    </a:solidFill>
                  </a:tcPr>
                </a:tc>
                <a:extLst>
                  <a:ext uri="{0D108BD9-81ED-4DB2-BD59-A6C34878D82A}">
                    <a16:rowId xmlns:a16="http://schemas.microsoft.com/office/drawing/2014/main" val="3710479209"/>
                  </a:ext>
                </a:extLst>
              </a:tr>
              <a:tr h="369248">
                <a:tc>
                  <a:txBody>
                    <a:bodyPr/>
                    <a:lstStyle/>
                    <a:p>
                      <a:pPr algn="l" fontAlgn="ctr">
                        <a:spcBef>
                          <a:spcPts val="0"/>
                        </a:spcBef>
                        <a:spcAft>
                          <a:spcPts val="0"/>
                        </a:spcAft>
                      </a:pPr>
                      <a:r>
                        <a:rPr lang="en-US" sz="1200" b="0" i="0" u="none" strike="noStrike">
                          <a:solidFill>
                            <a:srgbClr val="000000"/>
                          </a:solidFill>
                          <a:effectLst/>
                          <a:latin typeface="Calibri" panose="020F0502020204030204" pitchFamily="34" charset="0"/>
                        </a:rPr>
                        <a:t>U. of Kentucky Children's Hospital</a:t>
                      </a:r>
                      <a:endParaRPr lang="en-US" sz="1200" b="0" i="0" u="none" strike="noStrike">
                        <a:effectLst/>
                        <a:latin typeface="Arial" panose="020B0604020202020204" pitchFamily="34" charset="0"/>
                      </a:endParaRPr>
                    </a:p>
                  </a:txBody>
                  <a:tcPr marL="137221"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50</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6350" cap="flat" cmpd="sng" algn="ctr">
                      <a:solidFill>
                        <a:srgbClr val="5B62B7"/>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4.2</a:t>
                      </a:r>
                      <a:endParaRPr lang="en-US" sz="1200" b="0" i="0" u="none" strike="noStrike" dirty="0">
                        <a:effectLst/>
                        <a:latin typeface="Arial" panose="020B0604020202020204" pitchFamily="34" charset="0"/>
                      </a:endParaRPr>
                    </a:p>
                  </a:txBody>
                  <a:tcPr marL="7623" marR="7623" marT="7623" marB="0" anchor="ctr">
                    <a:lnL w="6350" cap="flat" cmpd="sng" algn="ctr">
                      <a:solidFill>
                        <a:srgbClr val="5B62B7"/>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rgbClr val="000000"/>
                          </a:solidFill>
                          <a:effectLst/>
                          <a:latin typeface="Calibri" panose="020F0502020204030204" pitchFamily="34" charset="0"/>
                        </a:rPr>
                        <a:t>0.0</a:t>
                      </a:r>
                      <a:endParaRPr lang="en-US" sz="1200" b="0" i="0" u="none" strike="noStrike" dirty="0">
                        <a:effectLst/>
                        <a:latin typeface="Arial" panose="020B0604020202020204" pitchFamily="34" charset="0"/>
                      </a:endParaRP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200" b="0" i="0" u="none" strike="noStrike" dirty="0">
                          <a:solidFill>
                            <a:schemeClr val="tx1"/>
                          </a:solidFill>
                          <a:effectLst/>
                          <a:latin typeface="+mn-lt"/>
                        </a:rPr>
                        <a:t>0</a:t>
                      </a:r>
                    </a:p>
                  </a:txBody>
                  <a:tcPr marL="7623" marR="7623" marT="7623" marB="0" anchor="ctr">
                    <a:lnL w="12700" cap="flat" cmpd="sng" algn="ctr">
                      <a:solidFill>
                        <a:schemeClr val="tx2">
                          <a:lumMod val="40000"/>
                          <a:lumOff val="6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5B62B7"/>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914711"/>
                  </a:ext>
                </a:extLst>
              </a:tr>
            </a:tbl>
          </a:graphicData>
        </a:graphic>
      </p:graphicFrame>
      <p:sp>
        <p:nvSpPr>
          <p:cNvPr id="9" name="TextBox 8">
            <a:extLst>
              <a:ext uri="{FF2B5EF4-FFF2-40B4-BE49-F238E27FC236}">
                <a16:creationId xmlns:a16="http://schemas.microsoft.com/office/drawing/2014/main" id="{31802B30-29CC-4D41-8419-435DF8AE0708}"/>
              </a:ext>
            </a:extLst>
          </p:cNvPr>
          <p:cNvSpPr txBox="1"/>
          <p:nvPr/>
        </p:nvSpPr>
        <p:spPr>
          <a:xfrm>
            <a:off x="3463664" y="6120887"/>
            <a:ext cx="479392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t>*Only showing sites with executed contracts</a:t>
            </a:r>
          </a:p>
        </p:txBody>
      </p:sp>
    </p:spTree>
    <p:extLst>
      <p:ext uri="{BB962C8B-B14F-4D97-AF65-F5344CB8AC3E}">
        <p14:creationId xmlns:p14="http://schemas.microsoft.com/office/powerpoint/2010/main" val="249365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6C21-C526-4C58-805F-E4AA42D3A5CB}"/>
              </a:ext>
            </a:extLst>
          </p:cNvPr>
          <p:cNvSpPr>
            <a:spLocks noGrp="1"/>
          </p:cNvSpPr>
          <p:nvPr>
            <p:ph type="title"/>
          </p:nvPr>
        </p:nvSpPr>
        <p:spPr>
          <a:xfrm>
            <a:off x="474132" y="136525"/>
            <a:ext cx="10515600" cy="1325563"/>
          </a:xfrm>
        </p:spPr>
        <p:txBody>
          <a:bodyPr/>
          <a:lstStyle/>
          <a:p>
            <a:r>
              <a:rPr lang="en-US" dirty="0">
                <a:solidFill>
                  <a:srgbClr val="22549C"/>
                </a:solidFill>
              </a:rPr>
              <a:t>Barriers to Enrollment </a:t>
            </a:r>
          </a:p>
        </p:txBody>
      </p:sp>
      <p:sp>
        <p:nvSpPr>
          <p:cNvPr id="3" name="Content Placeholder 2">
            <a:extLst>
              <a:ext uri="{FF2B5EF4-FFF2-40B4-BE49-F238E27FC236}">
                <a16:creationId xmlns:a16="http://schemas.microsoft.com/office/drawing/2014/main" id="{9728570B-8CCA-45E4-A1E9-628A6EC779FE}"/>
              </a:ext>
            </a:extLst>
          </p:cNvPr>
          <p:cNvSpPr>
            <a:spLocks noGrp="1"/>
          </p:cNvSpPr>
          <p:nvPr>
            <p:ph sz="half" idx="1"/>
          </p:nvPr>
        </p:nvSpPr>
        <p:spPr>
          <a:xfrm>
            <a:off x="656165" y="1462088"/>
            <a:ext cx="10151533" cy="3960812"/>
          </a:xfrm>
        </p:spPr>
        <p:txBody>
          <a:bodyPr/>
          <a:lstStyle/>
          <a:p>
            <a:r>
              <a:rPr lang="en-US" b="1" u="sng" dirty="0"/>
              <a:t>Screening Logs:</a:t>
            </a:r>
          </a:p>
          <a:p>
            <a:pPr lvl="1"/>
            <a:r>
              <a:rPr lang="en-US" dirty="0"/>
              <a:t>Please ensure your site is screening </a:t>
            </a:r>
            <a:r>
              <a:rPr lang="en-US" b="1" dirty="0"/>
              <a:t>ALL</a:t>
            </a:r>
            <a:r>
              <a:rPr lang="en-US" dirty="0"/>
              <a:t> potentially eligible infants discharged home on </a:t>
            </a:r>
            <a:r>
              <a:rPr lang="en-US" i="1" dirty="0"/>
              <a:t>respiratory support </a:t>
            </a:r>
            <a:r>
              <a:rPr lang="en-US" dirty="0"/>
              <a:t>despite their participation status in the RHO program</a:t>
            </a:r>
          </a:p>
          <a:p>
            <a:pPr lvl="1"/>
            <a:r>
              <a:rPr lang="en-US" dirty="0"/>
              <a:t>Completion of the screening form in </a:t>
            </a:r>
            <a:r>
              <a:rPr lang="en-US" dirty="0" err="1"/>
              <a:t>REDCap</a:t>
            </a:r>
            <a:r>
              <a:rPr lang="en-US" dirty="0"/>
              <a:t> is essential in the accuracy of the overall denominator and ensuring all eligible infants are captured across all sites </a:t>
            </a:r>
          </a:p>
          <a:p>
            <a:pPr lvl="1"/>
            <a:r>
              <a:rPr lang="en-US" dirty="0"/>
              <a:t>Proper completion of the screening form would further aid in providing an accurate reach of the RHO program- </a:t>
            </a:r>
            <a:r>
              <a:rPr lang="en-US" i="1" u="sng" dirty="0"/>
              <a:t>a primary outcome of the implementation trial </a:t>
            </a:r>
          </a:p>
          <a:p>
            <a:pPr lvl="1"/>
            <a:endParaRPr lang="en-US" b="1" dirty="0"/>
          </a:p>
        </p:txBody>
      </p:sp>
    </p:spTree>
    <p:extLst>
      <p:ext uri="{BB962C8B-B14F-4D97-AF65-F5344CB8AC3E}">
        <p14:creationId xmlns:p14="http://schemas.microsoft.com/office/powerpoint/2010/main" val="29748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A974F-7DEB-4B9F-A303-D3DEB050E132}"/>
              </a:ext>
            </a:extLst>
          </p:cNvPr>
          <p:cNvSpPr>
            <a:spLocks noGrp="1"/>
          </p:cNvSpPr>
          <p:nvPr>
            <p:ph type="title"/>
          </p:nvPr>
        </p:nvSpPr>
        <p:spPr>
          <a:xfrm>
            <a:off x="779318" y="96870"/>
            <a:ext cx="10515600" cy="931830"/>
          </a:xfrm>
        </p:spPr>
        <p:txBody>
          <a:bodyPr/>
          <a:lstStyle/>
          <a:p>
            <a:r>
              <a:rPr lang="en-US" dirty="0">
                <a:solidFill>
                  <a:srgbClr val="22549C"/>
                </a:solidFill>
              </a:rPr>
              <a:t>Barriers to Enrollment Continued</a:t>
            </a:r>
          </a:p>
        </p:txBody>
      </p:sp>
      <p:sp>
        <p:nvSpPr>
          <p:cNvPr id="3" name="Content Placeholder 2">
            <a:extLst>
              <a:ext uri="{FF2B5EF4-FFF2-40B4-BE49-F238E27FC236}">
                <a16:creationId xmlns:a16="http://schemas.microsoft.com/office/drawing/2014/main" id="{F48B05C0-C866-4662-ADBD-62CA280CE24B}"/>
              </a:ext>
            </a:extLst>
          </p:cNvPr>
          <p:cNvSpPr>
            <a:spLocks noGrp="1"/>
          </p:cNvSpPr>
          <p:nvPr>
            <p:ph sz="half" idx="1"/>
          </p:nvPr>
        </p:nvSpPr>
        <p:spPr>
          <a:xfrm>
            <a:off x="166255" y="1028700"/>
            <a:ext cx="11741727" cy="5122718"/>
          </a:xfrm>
        </p:spPr>
        <p:txBody>
          <a:bodyPr>
            <a:normAutofit/>
          </a:bodyPr>
          <a:lstStyle/>
          <a:p>
            <a:r>
              <a:rPr lang="en-US" b="1" u="sng" dirty="0"/>
              <a:t>Demographic Forms:</a:t>
            </a:r>
          </a:p>
          <a:p>
            <a:pPr lvl="1"/>
            <a:r>
              <a:rPr lang="en-US" dirty="0"/>
              <a:t>Please ensure your site is filling-out demographic forms for ALL eligible infants discharged on supplemental oxygen despite their participation status in the RHO program </a:t>
            </a:r>
          </a:p>
          <a:p>
            <a:pPr lvl="1"/>
            <a:r>
              <a:rPr lang="en-US" dirty="0"/>
              <a:t>Completion of the demographics form is essential for the individualized monthly site reports, which are sent out to all active sites at the beginning of each month</a:t>
            </a:r>
          </a:p>
          <a:p>
            <a:pPr lvl="1"/>
            <a:r>
              <a:rPr lang="en-US" dirty="0"/>
              <a:t>The following forms should be completed in the project’s </a:t>
            </a:r>
            <a:r>
              <a:rPr lang="en-US" dirty="0" err="1"/>
              <a:t>REDCap</a:t>
            </a:r>
            <a:r>
              <a:rPr lang="en-US" dirty="0"/>
              <a:t> for infants who are eligible but aren’t followed by the program but opt-in to data collection</a:t>
            </a:r>
          </a:p>
          <a:p>
            <a:pPr marL="914400" lvl="2" indent="0">
              <a:buNone/>
            </a:pPr>
            <a:r>
              <a:rPr lang="en-US" b="1" dirty="0"/>
              <a:t>1</a:t>
            </a:r>
            <a:r>
              <a:rPr lang="en-US" dirty="0"/>
              <a:t>. Screening and Eligibility form </a:t>
            </a:r>
          </a:p>
          <a:p>
            <a:pPr marL="914400" lvl="2" indent="0">
              <a:buNone/>
            </a:pPr>
            <a:r>
              <a:rPr lang="en-US" b="1" dirty="0"/>
              <a:t>2</a:t>
            </a:r>
            <a:r>
              <a:rPr lang="en-US" dirty="0"/>
              <a:t>. Demographics form</a:t>
            </a:r>
          </a:p>
          <a:p>
            <a:pPr marL="914400" lvl="2" indent="0">
              <a:buNone/>
            </a:pPr>
            <a:r>
              <a:rPr lang="en-US" b="1" dirty="0"/>
              <a:t>3</a:t>
            </a:r>
            <a:r>
              <a:rPr lang="en-US" dirty="0"/>
              <a:t>. Implementation Discharge form (essential to obtain HOT duration on ALL eligible infants for future analysis)</a:t>
            </a:r>
          </a:p>
          <a:p>
            <a:pPr marL="914400" lvl="2" indent="0">
              <a:buNone/>
            </a:pPr>
            <a:r>
              <a:rPr lang="en-US" b="1" dirty="0"/>
              <a:t>4</a:t>
            </a:r>
            <a:r>
              <a:rPr lang="en-US" dirty="0"/>
              <a:t>. Adverse Events form</a:t>
            </a:r>
          </a:p>
          <a:p>
            <a:pPr lvl="2"/>
            <a:endParaRPr lang="en-US" dirty="0"/>
          </a:p>
        </p:txBody>
      </p:sp>
    </p:spTree>
    <p:extLst>
      <p:ext uri="{BB962C8B-B14F-4D97-AF65-F5344CB8AC3E}">
        <p14:creationId xmlns:p14="http://schemas.microsoft.com/office/powerpoint/2010/main" val="251222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15A6-CDEE-184E-802E-B1F402BD2D42}"/>
              </a:ext>
            </a:extLst>
          </p:cNvPr>
          <p:cNvSpPr>
            <a:spLocks noGrp="1"/>
          </p:cNvSpPr>
          <p:nvPr>
            <p:ph type="title"/>
          </p:nvPr>
        </p:nvSpPr>
        <p:spPr/>
        <p:txBody>
          <a:bodyPr/>
          <a:lstStyle/>
          <a:p>
            <a:r>
              <a:rPr lang="en-US" dirty="0"/>
              <a:t>Inactive Sites</a:t>
            </a:r>
          </a:p>
        </p:txBody>
      </p:sp>
      <p:sp>
        <p:nvSpPr>
          <p:cNvPr id="3" name="Content Placeholder 2">
            <a:extLst>
              <a:ext uri="{FF2B5EF4-FFF2-40B4-BE49-F238E27FC236}">
                <a16:creationId xmlns:a16="http://schemas.microsoft.com/office/drawing/2014/main" id="{4C8B68F1-2A0A-374B-B331-DB44D12DE52E}"/>
              </a:ext>
            </a:extLst>
          </p:cNvPr>
          <p:cNvSpPr>
            <a:spLocks noGrp="1"/>
          </p:cNvSpPr>
          <p:nvPr>
            <p:ph idx="1"/>
          </p:nvPr>
        </p:nvSpPr>
        <p:spPr/>
        <p:txBody>
          <a:bodyPr/>
          <a:lstStyle/>
          <a:p>
            <a:r>
              <a:rPr lang="en-US" dirty="0"/>
              <a:t>We are now one year into the project period, and 7 months into when 33% of patients across ALL sites are to being reached/followed by the RHO Program</a:t>
            </a:r>
          </a:p>
          <a:p>
            <a:r>
              <a:rPr lang="en-US" dirty="0"/>
              <a:t>Any site who is still inactive will start to receive weekly inquiries on their start-up status</a:t>
            </a:r>
          </a:p>
        </p:txBody>
      </p:sp>
    </p:spTree>
    <p:extLst>
      <p:ext uri="{BB962C8B-B14F-4D97-AF65-F5344CB8AC3E}">
        <p14:creationId xmlns:p14="http://schemas.microsoft.com/office/powerpoint/2010/main" val="3684297559"/>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444D26"/>
    </a:dk2>
    <a:lt2>
      <a:srgbClr val="FEFAC9"/>
    </a:lt2>
    <a:accent1>
      <a:srgbClr val="50B493"/>
    </a:accent1>
    <a:accent2>
      <a:srgbClr val="F3A447"/>
    </a:accent2>
    <a:accent3>
      <a:srgbClr val="E7BC29"/>
    </a:accent3>
    <a:accent4>
      <a:srgbClr val="D092A7"/>
    </a:accent4>
    <a:accent5>
      <a:srgbClr val="7153A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9592</TotalTime>
  <Words>1944</Words>
  <Application>Microsoft Office PowerPoint</Application>
  <PresentationFormat>Widescreen</PresentationFormat>
  <Paragraphs>334</Paragraphs>
  <Slides>31</Slides>
  <Notes>12</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PowerPoint Presentation</vt:lpstr>
      <vt:lpstr>RHO Implementation Trial Consort Diagram</vt:lpstr>
      <vt:lpstr>PowerPoint Presentation</vt:lpstr>
      <vt:lpstr>Projected vs. Actual Enrollment Into the RHO Program</vt:lpstr>
      <vt:lpstr>Barriers to Enrollment </vt:lpstr>
      <vt:lpstr>Barriers to Enrollment Continued</vt:lpstr>
      <vt:lpstr>Inactive Sites</vt:lpstr>
      <vt:lpstr>Baseline Data </vt:lpstr>
      <vt:lpstr>Upcoming IRB Submission </vt:lpstr>
      <vt:lpstr>REDCap User Access Groups</vt:lpstr>
      <vt:lpstr>Implementation Related Problems</vt:lpstr>
      <vt:lpstr>PowerPoint Presentation</vt:lpstr>
      <vt:lpstr>Deviation Types </vt:lpstr>
      <vt:lpstr>PowerPoint Presentation</vt:lpstr>
      <vt:lpstr>Most Recent Reoccurring Monitor Issues</vt:lpstr>
      <vt:lpstr>Homecare Company Readiness </vt:lpstr>
      <vt:lpstr>Progress and Outcomes of the Program To-Date</vt:lpstr>
      <vt:lpstr>PowerPoint Presentation</vt:lpstr>
      <vt:lpstr>PowerPoint Presentation</vt:lpstr>
      <vt:lpstr>PowerPoint Presentation</vt:lpstr>
      <vt:lpstr>Parent Advisory Board Meeting Update</vt:lpstr>
      <vt:lpstr>Invoicing/ Subcontracts </vt:lpstr>
      <vt:lpstr>RHO Program Website</vt:lpstr>
      <vt:lpstr>Closing Thoughts</vt:lpstr>
      <vt:lpstr>RAD 97 Configuration</vt:lpstr>
      <vt:lpstr>Oxygen Flow Rate Variations Between Sites</vt:lpstr>
      <vt:lpstr>Management of Infants Discharged on Less than 125cc/min</vt:lpstr>
      <vt:lpstr>Parent Advisory Board Meeting</vt:lpstr>
      <vt:lpstr>Responses to Bi-Weekly emails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White, Heather</cp:lastModifiedBy>
  <cp:revision>384</cp:revision>
  <dcterms:created xsi:type="dcterms:W3CDTF">2021-03-31T16:28:55Z</dcterms:created>
  <dcterms:modified xsi:type="dcterms:W3CDTF">2022-04-07T13:39:13Z</dcterms:modified>
</cp:coreProperties>
</file>