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9" r:id="rId2"/>
    <p:sldId id="845" r:id="rId3"/>
    <p:sldId id="842" r:id="rId4"/>
    <p:sldId id="844" r:id="rId5"/>
    <p:sldId id="857" r:id="rId6"/>
    <p:sldId id="858" r:id="rId7"/>
    <p:sldId id="861" r:id="rId8"/>
    <p:sldId id="846" r:id="rId9"/>
    <p:sldId id="859" r:id="rId10"/>
    <p:sldId id="860" r:id="rId11"/>
    <p:sldId id="421" r:id="rId12"/>
    <p:sldId id="863" r:id="rId13"/>
    <p:sldId id="864" r:id="rId14"/>
    <p:sldId id="8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6" autoAdjust="0"/>
    <p:restoredTop sz="75772"/>
  </p:normalViewPr>
  <p:slideViewPr>
    <p:cSldViewPr snapToGrid="0">
      <p:cViewPr varScale="1">
        <p:scale>
          <a:sx n="83" d="100"/>
          <a:sy n="83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user/Documents/UMass/RHO%20Home%20Care%20Compani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Available Home Care Companies Providing RAD 97s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Sheet1!$A$31:$B$31</c:f>
              <c:strCache>
                <c:ptCount val="2"/>
                <c:pt idx="0">
                  <c:v>RAD 97 Available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Sheet1!$C$30:$O$30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Sheet1!$C$31:$O$31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F-1142-B6B3-2320137C93C5}"/>
            </c:ext>
          </c:extLst>
        </c:ser>
        <c:ser>
          <c:idx val="1"/>
          <c:order val="1"/>
          <c:tx>
            <c:strRef>
              <c:f>Sheet1!$A$32:$B$32</c:f>
              <c:strCache>
                <c:ptCount val="2"/>
                <c:pt idx="0">
                  <c:v>RAD 97 Unavailable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Sheet1!$C$30:$O$30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Sheet1!$C$32:$O$32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5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F-1142-B6B3-2320137C93C5}"/>
            </c:ext>
          </c:extLst>
        </c:ser>
        <c:ser>
          <c:idx val="2"/>
          <c:order val="2"/>
          <c:tx>
            <c:strRef>
              <c:f>Sheet1!$A$33:$B$33</c:f>
              <c:strCache>
                <c:ptCount val="2"/>
                <c:pt idx="0">
                  <c:v>Unknown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Sheet1!$C$30:$O$30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Sheet1!$C$33:$O$33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6F-1142-B6B3-2320137C9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3181135"/>
        <c:axId val="613123039"/>
      </c:barChart>
      <c:catAx>
        <c:axId val="61318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123039"/>
        <c:crosses val="autoZero"/>
        <c:auto val="1"/>
        <c:lblAlgn val="ctr"/>
        <c:lblOffset val="100"/>
        <c:noMultiLvlLbl val="0"/>
      </c:catAx>
      <c:valAx>
        <c:axId val="61312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Home Care Companies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18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/>
      <dgm:spPr/>
      <dgm:t>
        <a:bodyPr/>
        <a:lstStyle/>
        <a:p>
          <a:pPr>
            <a:defRPr b="1"/>
          </a:pPr>
          <a:r>
            <a:rPr lang="en-US" dirty="0"/>
            <a:t>February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/>
        </a:p>
      </dgm:t>
    </dgm:pt>
    <dgm:pt modelId="{C920E2F2-9D15-419D-A16B-B81FB13A2A72}">
      <dgm:prSet/>
      <dgm:spPr/>
      <dgm:t>
        <a:bodyPr/>
        <a:lstStyle/>
        <a:p>
          <a:r>
            <a:rPr lang="en-US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/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/>
            <a:t>March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/>
        </a:p>
      </dgm:t>
    </dgm:pt>
    <dgm:pt modelId="{DFA8BDC1-000A-475E-A75A-BD2BB9C56ACF}">
      <dgm:prSet/>
      <dgm:spPr/>
      <dgm:t>
        <a:bodyPr/>
        <a:lstStyle/>
        <a:p>
          <a:r>
            <a:rPr lang="en-US" dirty="0"/>
            <a:t>Initiate site training</a:t>
          </a:r>
        </a:p>
        <a:p>
          <a:r>
            <a:rPr lang="en-US" dirty="0"/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/>
        </a:p>
      </dgm:t>
    </dgm:pt>
    <dgm:pt modelId="{6E58BA53-F355-4967-9B63-A00F41C48057}">
      <dgm:prSet/>
      <dgm:spPr/>
      <dgm:t>
        <a:bodyPr/>
        <a:lstStyle/>
        <a:p>
          <a:pPr>
            <a:defRPr b="1"/>
          </a:pPr>
          <a:r>
            <a:rPr lang="en-US" dirty="0"/>
            <a:t>May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/>
        </a:p>
      </dgm:t>
    </dgm:pt>
    <dgm:pt modelId="{72A1968C-76A3-4D00-9A42-590C912CFB47}">
      <dgm:prSet/>
      <dgm:spPr/>
      <dgm:t>
        <a:bodyPr/>
        <a:lstStyle/>
        <a:p>
          <a:pPr>
            <a:defRPr b="1"/>
          </a:pPr>
          <a:r>
            <a:rPr lang="en-US" dirty="0"/>
            <a:t>June-August 2021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/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/>
            <a:t>February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/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/>
            <a:t>August 2022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/>
        </a:p>
      </dgm:t>
    </dgm:pt>
    <dgm:pt modelId="{246EDE87-043A-4612-A7BF-7468786F88CF}">
      <dgm:prSet/>
      <dgm:spPr/>
      <dgm:t>
        <a:bodyPr/>
        <a:lstStyle/>
        <a:p>
          <a:r>
            <a:rPr lang="en-US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/>
        </a:p>
      </dgm:t>
    </dgm:pt>
    <dgm:pt modelId="{8995A71E-D61A-4E56-9F91-86016F03DC78}">
      <dgm:prSet/>
      <dgm:spPr/>
      <dgm:t>
        <a:bodyPr/>
        <a:lstStyle/>
        <a:p>
          <a:r>
            <a:rPr lang="en-US" dirty="0"/>
            <a:t>Reach</a:t>
          </a:r>
          <a:r>
            <a:rPr lang="en-US" baseline="0" dirty="0"/>
            <a:t> 33% of eligible families</a:t>
          </a:r>
          <a:endParaRPr lang="en-US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/>
        </a:p>
      </dgm:t>
    </dgm:pt>
    <dgm:pt modelId="{874EE52E-2A22-4545-94B0-B9726F8F119D}">
      <dgm:prSet/>
      <dgm:spPr/>
      <dgm:t>
        <a:bodyPr/>
        <a:lstStyle/>
        <a:p>
          <a:r>
            <a:rPr lang="en-US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/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/>
            <a:t>February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/>
        </a:p>
      </dgm:t>
    </dgm:pt>
    <dgm:pt modelId="{8CF83719-CF7F-487D-BA2B-0B18F4CA5EEA}">
      <dgm:prSet/>
      <dgm:spPr/>
      <dgm:t>
        <a:bodyPr/>
        <a:lstStyle/>
        <a:p>
          <a:r>
            <a:rPr lang="en-US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/>
        </a:p>
      </dgm:t>
    </dgm:pt>
    <dgm:pt modelId="{F5013EDC-A2F9-4FE9-B1F1-1403E2C6577A}">
      <dgm:prSet/>
      <dgm:spPr/>
      <dgm:t>
        <a:bodyPr/>
        <a:lstStyle/>
        <a:p>
          <a:r>
            <a:rPr lang="en-US" dirty="0"/>
            <a:t>Initiate 18-month implementation</a:t>
          </a:r>
        </a:p>
        <a:p>
          <a:r>
            <a:rPr lang="en-US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/>
      <dgm:spPr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 custT="1"/>
      <dgm:spPr/>
      <dgm:t>
        <a:bodyPr/>
        <a:lstStyle/>
        <a:p>
          <a:pPr>
            <a:defRPr b="1"/>
          </a:pPr>
          <a:r>
            <a:rPr lang="en-US" sz="1600" dirty="0"/>
            <a:t>March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 sz="1600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 sz="1600"/>
        </a:p>
      </dgm:t>
    </dgm:pt>
    <dgm:pt modelId="{C920E2F2-9D15-419D-A16B-B81FB13A2A72}">
      <dgm:prSet custT="1"/>
      <dgm:spPr/>
      <dgm:t>
        <a:bodyPr/>
        <a:lstStyle/>
        <a:p>
          <a:r>
            <a:rPr lang="en-US" sz="1600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 sz="1600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 sz="1600"/>
        </a:p>
      </dgm:t>
    </dgm:pt>
    <dgm:pt modelId="{30F50C3E-E689-4749-B2DE-A380B36249A8}">
      <dgm:prSet custT="1"/>
      <dgm:spPr/>
      <dgm:t>
        <a:bodyPr/>
        <a:lstStyle/>
        <a:p>
          <a:pPr>
            <a:defRPr b="1"/>
          </a:pPr>
          <a:r>
            <a:rPr lang="en-US" sz="1600" dirty="0"/>
            <a:t>May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 sz="1600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 sz="1600"/>
        </a:p>
      </dgm:t>
    </dgm:pt>
    <dgm:pt modelId="{DFA8BDC1-000A-475E-A75A-BD2BB9C56ACF}">
      <dgm:prSet custT="1"/>
      <dgm:spPr/>
      <dgm:t>
        <a:bodyPr/>
        <a:lstStyle/>
        <a:p>
          <a:r>
            <a:rPr lang="en-US" sz="1600" dirty="0"/>
            <a:t>Initiate site training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 sz="1600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 sz="1600"/>
        </a:p>
      </dgm:t>
    </dgm:pt>
    <dgm:pt modelId="{6E58BA53-F355-4967-9B63-A00F41C48057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 sz="1600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 sz="1600"/>
        </a:p>
      </dgm:t>
    </dgm:pt>
    <dgm:pt modelId="{72A1968C-76A3-4D00-9A42-590C912CFB47}">
      <dgm:prSet custT="1"/>
      <dgm:spPr/>
      <dgm:t>
        <a:bodyPr/>
        <a:lstStyle/>
        <a:p>
          <a:pPr>
            <a:defRPr b="1"/>
          </a:pPr>
          <a:r>
            <a:rPr lang="en-US" sz="1600" dirty="0"/>
            <a:t>December 2021-February 2022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 sz="1600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 sz="1600"/>
        </a:p>
      </dgm:t>
    </dgm:pt>
    <dgm:pt modelId="{6E3D9C8D-B89D-40B2-9D51-EE76FF68D5EF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 sz="1600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 sz="1600"/>
        </a:p>
      </dgm:t>
    </dgm:pt>
    <dgm:pt modelId="{004FD863-8742-4B7A-890B-410BB99E8CE2}">
      <dgm:prSet custT="1"/>
      <dgm:spPr/>
      <dgm:t>
        <a:bodyPr/>
        <a:lstStyle/>
        <a:p>
          <a:pPr>
            <a:defRPr b="1"/>
          </a:pPr>
          <a:r>
            <a:rPr lang="en-US" sz="1600" dirty="0"/>
            <a:t>February 2023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 sz="1600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 sz="1600"/>
        </a:p>
      </dgm:t>
    </dgm:pt>
    <dgm:pt modelId="{246EDE87-043A-4612-A7BF-7468786F88CF}">
      <dgm:prSet custT="1"/>
      <dgm:spPr/>
      <dgm:t>
        <a:bodyPr/>
        <a:lstStyle/>
        <a:p>
          <a:r>
            <a:rPr lang="en-US" sz="1600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 sz="1600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 sz="1600"/>
        </a:p>
      </dgm:t>
    </dgm:pt>
    <dgm:pt modelId="{8995A71E-D61A-4E56-9F91-86016F03DC78}">
      <dgm:prSet custT="1"/>
      <dgm:spPr/>
      <dgm:t>
        <a:bodyPr/>
        <a:lstStyle/>
        <a:p>
          <a:r>
            <a:rPr lang="en-US" sz="1600" dirty="0"/>
            <a:t>Reach</a:t>
          </a:r>
          <a:r>
            <a:rPr lang="en-US" sz="1600" baseline="0" dirty="0"/>
            <a:t> 33% of eligible families</a:t>
          </a:r>
          <a:endParaRPr lang="en-US" sz="1600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 sz="1600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 sz="1600"/>
        </a:p>
      </dgm:t>
    </dgm:pt>
    <dgm:pt modelId="{874EE52E-2A22-4545-94B0-B9726F8F119D}">
      <dgm:prSet custT="1"/>
      <dgm:spPr/>
      <dgm:t>
        <a:bodyPr/>
        <a:lstStyle/>
        <a:p>
          <a:r>
            <a:rPr lang="en-US" sz="1600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 sz="1600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 sz="1600"/>
        </a:p>
      </dgm:t>
    </dgm:pt>
    <dgm:pt modelId="{8B88D7A2-C2DF-4500-9143-4D039D03ACD8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 sz="1600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 sz="1600"/>
        </a:p>
      </dgm:t>
    </dgm:pt>
    <dgm:pt modelId="{8CF83719-CF7F-487D-BA2B-0B18F4CA5EEA}">
      <dgm:prSet custT="1"/>
      <dgm:spPr/>
      <dgm:t>
        <a:bodyPr/>
        <a:lstStyle/>
        <a:p>
          <a:r>
            <a:rPr lang="en-US" sz="1600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 sz="1600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 sz="1600"/>
        </a:p>
      </dgm:t>
    </dgm:pt>
    <dgm:pt modelId="{F5013EDC-A2F9-4FE9-B1F1-1403E2C6577A}">
      <dgm:prSet custT="1"/>
      <dgm:spPr/>
      <dgm:t>
        <a:bodyPr/>
        <a:lstStyle/>
        <a:p>
          <a:r>
            <a:rPr lang="en-US" sz="1600" dirty="0"/>
            <a:t>Initiate 18-month implementation</a:t>
          </a:r>
        </a:p>
        <a:p>
          <a:r>
            <a:rPr lang="en-US" sz="1600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 sz="1600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 sz="1600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/>
      <dgm:spPr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DF0E3-42B8-4D8B-B469-D846DB5293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F8940-5E55-4F13-8066-18DA05C52453}">
      <dgm:prSet/>
      <dgm:spPr/>
      <dgm:t>
        <a:bodyPr/>
        <a:lstStyle/>
        <a:p>
          <a:r>
            <a:rPr lang="en-US" b="1" dirty="0"/>
            <a:t>Pre-Implementation Data</a:t>
          </a:r>
          <a:endParaRPr lang="en-US" dirty="0"/>
        </a:p>
      </dgm:t>
    </dgm:pt>
    <dgm:pt modelId="{F1FA5186-FE34-4DC7-BBBF-B5263B6B2DC4}" type="parTrans" cxnId="{6F93E5DB-3DC1-4EF9-A515-B54B888FFF06}">
      <dgm:prSet/>
      <dgm:spPr/>
      <dgm:t>
        <a:bodyPr/>
        <a:lstStyle/>
        <a:p>
          <a:endParaRPr lang="en-US"/>
        </a:p>
      </dgm:t>
    </dgm:pt>
    <dgm:pt modelId="{710ABED7-D0B8-4888-9A66-5F8B59B2ACEA}" type="sibTrans" cxnId="{6F93E5DB-3DC1-4EF9-A515-B54B888FFF06}">
      <dgm:prSet/>
      <dgm:spPr/>
      <dgm:t>
        <a:bodyPr/>
        <a:lstStyle/>
        <a:p>
          <a:endParaRPr lang="en-US"/>
        </a:p>
      </dgm:t>
    </dgm:pt>
    <dgm:pt modelId="{2469EE4F-850B-49B3-9D3C-29BD6A48D4FF}">
      <dgm:prSet/>
      <dgm:spPr/>
      <dgm:t>
        <a:bodyPr/>
        <a:lstStyle/>
        <a:p>
          <a:r>
            <a:rPr lang="en-US" b="0" dirty="0"/>
            <a:t>Goal to send VON and additional outpatient variable data within </a:t>
          </a:r>
          <a:r>
            <a:rPr lang="en-US" dirty="0"/>
            <a:t>3 months of implementation go-live</a:t>
          </a:r>
        </a:p>
      </dgm:t>
    </dgm:pt>
    <dgm:pt modelId="{E393FBB2-95B8-4FE7-BE2D-08EF3A2B8BF8}" type="parTrans" cxnId="{F5BF5F83-D845-424B-9675-ABB5D955E8B7}">
      <dgm:prSet/>
      <dgm:spPr/>
      <dgm:t>
        <a:bodyPr/>
        <a:lstStyle/>
        <a:p>
          <a:endParaRPr lang="en-US"/>
        </a:p>
      </dgm:t>
    </dgm:pt>
    <dgm:pt modelId="{782F7B3E-C4A0-4139-A2AA-20DFF6294B53}" type="sibTrans" cxnId="{F5BF5F83-D845-424B-9675-ABB5D955E8B7}">
      <dgm:prSet/>
      <dgm:spPr/>
      <dgm:t>
        <a:bodyPr/>
        <a:lstStyle/>
        <a:p>
          <a:endParaRPr lang="en-US"/>
        </a:p>
      </dgm:t>
    </dgm:pt>
    <dgm:pt modelId="{DAD4B789-0973-4D2D-82C6-EA2D859A477F}">
      <dgm:prSet/>
      <dgm:spPr/>
      <dgm:t>
        <a:bodyPr/>
        <a:lstStyle/>
        <a:p>
          <a:r>
            <a:rPr lang="en-US" b="1" dirty="0"/>
            <a:t>Implementation Data</a:t>
          </a:r>
          <a:endParaRPr lang="en-US" dirty="0"/>
        </a:p>
      </dgm:t>
    </dgm:pt>
    <dgm:pt modelId="{A39E732C-0E98-43B0-9F9A-40D97D3702A8}" type="parTrans" cxnId="{985A382D-17B2-4F3C-904B-27599AB31D6A}">
      <dgm:prSet/>
      <dgm:spPr/>
      <dgm:t>
        <a:bodyPr/>
        <a:lstStyle/>
        <a:p>
          <a:endParaRPr lang="en-US"/>
        </a:p>
      </dgm:t>
    </dgm:pt>
    <dgm:pt modelId="{8DFF2649-2685-40C9-BA91-C31C760B3A9D}" type="sibTrans" cxnId="{985A382D-17B2-4F3C-904B-27599AB31D6A}">
      <dgm:prSet/>
      <dgm:spPr/>
      <dgm:t>
        <a:bodyPr/>
        <a:lstStyle/>
        <a:p>
          <a:endParaRPr lang="en-US"/>
        </a:p>
      </dgm:t>
    </dgm:pt>
    <dgm:pt modelId="{DBE3AA1E-541E-4FFD-BAF0-1E277151C2D0}">
      <dgm:prSet/>
      <dgm:spPr/>
      <dgm:t>
        <a:bodyPr/>
        <a:lstStyle/>
        <a:p>
          <a:r>
            <a:rPr lang="en-US" b="1" dirty="0"/>
            <a:t>Screening and Eligibility</a:t>
          </a:r>
          <a:r>
            <a:rPr lang="en-US" dirty="0"/>
            <a:t>: Prior to NICU discharge</a:t>
          </a:r>
        </a:p>
      </dgm:t>
    </dgm:pt>
    <dgm:pt modelId="{54D56B81-59E6-45F6-8DAD-E3D177A7085F}" type="parTrans" cxnId="{AAE9F6E7-F760-4B0C-9F88-0FE05E3C54F3}">
      <dgm:prSet/>
      <dgm:spPr/>
      <dgm:t>
        <a:bodyPr/>
        <a:lstStyle/>
        <a:p>
          <a:endParaRPr lang="en-US"/>
        </a:p>
      </dgm:t>
    </dgm:pt>
    <dgm:pt modelId="{CD288521-A77E-4181-9004-8111D8153EDF}" type="sibTrans" cxnId="{AAE9F6E7-F760-4B0C-9F88-0FE05E3C54F3}">
      <dgm:prSet/>
      <dgm:spPr/>
      <dgm:t>
        <a:bodyPr/>
        <a:lstStyle/>
        <a:p>
          <a:endParaRPr lang="en-US"/>
        </a:p>
      </dgm:t>
    </dgm:pt>
    <dgm:pt modelId="{8CD4B991-159C-45D9-B835-7A2CDA5D5E1C}">
      <dgm:prSet/>
      <dgm:spPr/>
      <dgm:t>
        <a:bodyPr/>
        <a:lstStyle/>
        <a:p>
          <a:r>
            <a:rPr lang="en-US" b="1" dirty="0"/>
            <a:t>Demographics</a:t>
          </a:r>
          <a:r>
            <a:rPr lang="en-US" dirty="0"/>
            <a:t>: At or around time of NICU discharge</a:t>
          </a:r>
        </a:p>
      </dgm:t>
    </dgm:pt>
    <dgm:pt modelId="{6C0C4CF1-3042-48C6-AE06-8058C7C3F1EA}" type="parTrans" cxnId="{C8428081-FB1B-4E84-A1DB-7FADD460ADE4}">
      <dgm:prSet/>
      <dgm:spPr/>
      <dgm:t>
        <a:bodyPr/>
        <a:lstStyle/>
        <a:p>
          <a:endParaRPr lang="en-US"/>
        </a:p>
      </dgm:t>
    </dgm:pt>
    <dgm:pt modelId="{1719B0EE-BE9E-410A-A00F-1FD0EC27DF4F}" type="sibTrans" cxnId="{C8428081-FB1B-4E84-A1DB-7FADD460ADE4}">
      <dgm:prSet/>
      <dgm:spPr/>
      <dgm:t>
        <a:bodyPr/>
        <a:lstStyle/>
        <a:p>
          <a:endParaRPr lang="en-US"/>
        </a:p>
      </dgm:t>
    </dgm:pt>
    <dgm:pt modelId="{870F418C-9208-434F-8F74-5A74E5C097EA}">
      <dgm:prSet/>
      <dgm:spPr/>
      <dgm:t>
        <a:bodyPr/>
        <a:lstStyle/>
        <a:p>
          <a:r>
            <a:rPr lang="en-US" b="1"/>
            <a:t>Home Oximetry Data Form</a:t>
          </a:r>
          <a:r>
            <a:rPr lang="en-US"/>
            <a:t>: In real-time by your site’s DCC</a:t>
          </a:r>
        </a:p>
      </dgm:t>
    </dgm:pt>
    <dgm:pt modelId="{B894FD5B-9EDA-4733-85BD-090231BFE72A}" type="parTrans" cxnId="{B6C26EE8-9467-410E-ACE4-77308018CEF3}">
      <dgm:prSet/>
      <dgm:spPr/>
      <dgm:t>
        <a:bodyPr/>
        <a:lstStyle/>
        <a:p>
          <a:endParaRPr lang="en-US"/>
        </a:p>
      </dgm:t>
    </dgm:pt>
    <dgm:pt modelId="{4F0C835D-CB72-4F46-9BA0-0D1C9E76940E}" type="sibTrans" cxnId="{B6C26EE8-9467-410E-ACE4-77308018CEF3}">
      <dgm:prSet/>
      <dgm:spPr/>
      <dgm:t>
        <a:bodyPr/>
        <a:lstStyle/>
        <a:p>
          <a:endParaRPr lang="en-US"/>
        </a:p>
      </dgm:t>
    </dgm:pt>
    <dgm:pt modelId="{1601BA08-A56E-4F2F-B47E-07BA1505D693}">
      <dgm:prSet/>
      <dgm:spPr/>
      <dgm:t>
        <a:bodyPr/>
        <a:lstStyle/>
        <a:p>
          <a:r>
            <a:rPr lang="en-US" b="1"/>
            <a:t>Adverse Events</a:t>
          </a:r>
          <a:r>
            <a:rPr lang="en-US"/>
            <a:t>: Upon learning of adverse event</a:t>
          </a:r>
        </a:p>
      </dgm:t>
    </dgm:pt>
    <dgm:pt modelId="{AB61EEB2-5CB9-49D2-9F18-31D967054771}" type="parTrans" cxnId="{F05E16ED-1EC9-4D0D-8659-40AEE607DA00}">
      <dgm:prSet/>
      <dgm:spPr/>
      <dgm:t>
        <a:bodyPr/>
        <a:lstStyle/>
        <a:p>
          <a:endParaRPr lang="en-US"/>
        </a:p>
      </dgm:t>
    </dgm:pt>
    <dgm:pt modelId="{A3806E43-B39E-40CE-8513-70412538DBA4}" type="sibTrans" cxnId="{F05E16ED-1EC9-4D0D-8659-40AEE607DA00}">
      <dgm:prSet/>
      <dgm:spPr/>
      <dgm:t>
        <a:bodyPr/>
        <a:lstStyle/>
        <a:p>
          <a:endParaRPr lang="en-US"/>
        </a:p>
      </dgm:t>
    </dgm:pt>
    <dgm:pt modelId="{BA9CDDEA-DC6E-4EDB-A34E-1883B63C711C}">
      <dgm:prSet/>
      <dgm:spPr/>
      <dgm:t>
        <a:bodyPr/>
        <a:lstStyle/>
        <a:p>
          <a:r>
            <a:rPr lang="en-US" b="1"/>
            <a:t>Implementation Discharge</a:t>
          </a:r>
          <a:r>
            <a:rPr lang="en-US"/>
            <a:t>: Upon HOT discontinuation </a:t>
          </a:r>
        </a:p>
      </dgm:t>
    </dgm:pt>
    <dgm:pt modelId="{C92F0FD1-A657-42EB-92D0-DC27CFCF9EC4}" type="parTrans" cxnId="{5738031C-2FBB-4B00-AA82-F044DDD50CB2}">
      <dgm:prSet/>
      <dgm:spPr/>
      <dgm:t>
        <a:bodyPr/>
        <a:lstStyle/>
        <a:p>
          <a:endParaRPr lang="en-US"/>
        </a:p>
      </dgm:t>
    </dgm:pt>
    <dgm:pt modelId="{350DC47A-44B8-4C19-A46E-13FDFD72F62E}" type="sibTrans" cxnId="{5738031C-2FBB-4B00-AA82-F044DDD50CB2}">
      <dgm:prSet/>
      <dgm:spPr/>
      <dgm:t>
        <a:bodyPr/>
        <a:lstStyle/>
        <a:p>
          <a:endParaRPr lang="en-US"/>
        </a:p>
      </dgm:t>
    </dgm:pt>
    <dgm:pt modelId="{5B38935F-8DD3-483E-BDF0-CD519F2855DE}">
      <dgm:prSet/>
      <dgm:spPr/>
      <dgm:t>
        <a:bodyPr/>
        <a:lstStyle/>
        <a:p>
          <a:r>
            <a:rPr lang="en-US" dirty="0"/>
            <a:t>Emailed to UMass RHO Study Team</a:t>
          </a:r>
        </a:p>
      </dgm:t>
    </dgm:pt>
    <dgm:pt modelId="{69CB9A29-0603-47B7-B3C1-6111FB180BEB}" type="parTrans" cxnId="{0EF37274-6862-4F56-A9E8-DB7AA02DEB95}">
      <dgm:prSet/>
      <dgm:spPr/>
      <dgm:t>
        <a:bodyPr/>
        <a:lstStyle/>
        <a:p>
          <a:endParaRPr lang="en-US"/>
        </a:p>
      </dgm:t>
    </dgm:pt>
    <dgm:pt modelId="{344A350A-CF28-4E81-A622-3F23EC8C15E6}" type="sibTrans" cxnId="{0EF37274-6862-4F56-A9E8-DB7AA02DEB95}">
      <dgm:prSet/>
      <dgm:spPr/>
      <dgm:t>
        <a:bodyPr/>
        <a:lstStyle/>
        <a:p>
          <a:endParaRPr lang="en-US"/>
        </a:p>
      </dgm:t>
    </dgm:pt>
    <dgm:pt modelId="{50BD7CB7-FF8F-4B61-89FC-67CB9F467FFE}">
      <dgm:prSet/>
      <dgm:spPr/>
      <dgm:t>
        <a:bodyPr/>
        <a:lstStyle/>
        <a:p>
          <a:r>
            <a:rPr lang="en-US" dirty="0"/>
            <a:t>Uploaded into RHO </a:t>
          </a:r>
          <a:r>
            <a:rPr lang="en-US" dirty="0" err="1"/>
            <a:t>REDCap</a:t>
          </a:r>
          <a:r>
            <a:rPr lang="en-US" dirty="0"/>
            <a:t> through DAG</a:t>
          </a:r>
        </a:p>
      </dgm:t>
    </dgm:pt>
    <dgm:pt modelId="{7A70CCD7-E61F-41F4-B03A-589650B9798D}" type="parTrans" cxnId="{61D91210-1EA6-4FBC-BB06-3E3EFE302AEC}">
      <dgm:prSet/>
      <dgm:spPr/>
      <dgm:t>
        <a:bodyPr/>
        <a:lstStyle/>
        <a:p>
          <a:endParaRPr lang="en-US"/>
        </a:p>
      </dgm:t>
    </dgm:pt>
    <dgm:pt modelId="{B1C88072-57ED-4FFE-9FCD-FA7FA87A1A16}" type="sibTrans" cxnId="{61D91210-1EA6-4FBC-BB06-3E3EFE302AEC}">
      <dgm:prSet/>
      <dgm:spPr/>
      <dgm:t>
        <a:bodyPr/>
        <a:lstStyle/>
        <a:p>
          <a:endParaRPr lang="en-US"/>
        </a:p>
      </dgm:t>
    </dgm:pt>
    <dgm:pt modelId="{6B6A4CBE-1032-4711-AD6F-83B1440A27E9}" type="pres">
      <dgm:prSet presAssocID="{F0CDF0E3-42B8-4D8B-B469-D846DB5293E5}" presName="Name0" presStyleCnt="0">
        <dgm:presLayoutVars>
          <dgm:dir/>
          <dgm:animLvl val="lvl"/>
          <dgm:resizeHandles val="exact"/>
        </dgm:presLayoutVars>
      </dgm:prSet>
      <dgm:spPr/>
    </dgm:pt>
    <dgm:pt modelId="{4CC0D2B6-8E75-4FCC-A5EB-F8224CC22194}" type="pres">
      <dgm:prSet presAssocID="{9ACF8940-5E55-4F13-8066-18DA05C52453}" presName="composite" presStyleCnt="0"/>
      <dgm:spPr/>
    </dgm:pt>
    <dgm:pt modelId="{B9E17FB3-75D3-418D-8826-ACA6006F2221}" type="pres">
      <dgm:prSet presAssocID="{9ACF8940-5E55-4F13-8066-18DA05C5245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424A75-38A4-4F4C-8694-5C81C5C68879}" type="pres">
      <dgm:prSet presAssocID="{9ACF8940-5E55-4F13-8066-18DA05C52453}" presName="desTx" presStyleLbl="alignAccFollowNode1" presStyleIdx="0" presStyleCnt="2">
        <dgm:presLayoutVars>
          <dgm:bulletEnabled val="1"/>
        </dgm:presLayoutVars>
      </dgm:prSet>
      <dgm:spPr/>
    </dgm:pt>
    <dgm:pt modelId="{409A6579-11BB-4A57-827C-EB72E51B8133}" type="pres">
      <dgm:prSet presAssocID="{710ABED7-D0B8-4888-9A66-5F8B59B2ACEA}" presName="space" presStyleCnt="0"/>
      <dgm:spPr/>
    </dgm:pt>
    <dgm:pt modelId="{EBE30D3F-5302-476E-B240-30B873325211}" type="pres">
      <dgm:prSet presAssocID="{DAD4B789-0973-4D2D-82C6-EA2D859A477F}" presName="composite" presStyleCnt="0"/>
      <dgm:spPr/>
    </dgm:pt>
    <dgm:pt modelId="{EEC988B3-A587-4174-BE2F-A103156E63A3}" type="pres">
      <dgm:prSet presAssocID="{DAD4B789-0973-4D2D-82C6-EA2D859A477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1112E6E-3CCB-4143-BE14-61C6EC19005F}" type="pres">
      <dgm:prSet presAssocID="{DAD4B789-0973-4D2D-82C6-EA2D859A477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ED5630E-B4A9-4878-8D33-73C99D4B1CB5}" type="presOf" srcId="{BA9CDDEA-DC6E-4EDB-A34E-1883B63C711C}" destId="{F1112E6E-3CCB-4143-BE14-61C6EC19005F}" srcOrd="0" destOrd="5" presId="urn:microsoft.com/office/officeart/2005/8/layout/hList1"/>
    <dgm:cxn modelId="{61D91210-1EA6-4FBC-BB06-3E3EFE302AEC}" srcId="{DAD4B789-0973-4D2D-82C6-EA2D859A477F}" destId="{50BD7CB7-FF8F-4B61-89FC-67CB9F467FFE}" srcOrd="0" destOrd="0" parTransId="{7A70CCD7-E61F-41F4-B03A-589650B9798D}" sibTransId="{B1C88072-57ED-4FFE-9FCD-FA7FA87A1A16}"/>
    <dgm:cxn modelId="{5738031C-2FBB-4B00-AA82-F044DDD50CB2}" srcId="{DAD4B789-0973-4D2D-82C6-EA2D859A477F}" destId="{BA9CDDEA-DC6E-4EDB-A34E-1883B63C711C}" srcOrd="5" destOrd="0" parTransId="{C92F0FD1-A657-42EB-92D0-DC27CFCF9EC4}" sibTransId="{350DC47A-44B8-4C19-A46E-13FDFD72F62E}"/>
    <dgm:cxn modelId="{20769E25-6D95-4B5D-9566-BC2822719396}" type="presOf" srcId="{8CD4B991-159C-45D9-B835-7A2CDA5D5E1C}" destId="{F1112E6E-3CCB-4143-BE14-61C6EC19005F}" srcOrd="0" destOrd="2" presId="urn:microsoft.com/office/officeart/2005/8/layout/hList1"/>
    <dgm:cxn modelId="{B28D4B26-0DB4-4AAD-87DE-BB7D7A7467B6}" type="presOf" srcId="{F0CDF0E3-42B8-4D8B-B469-D846DB5293E5}" destId="{6B6A4CBE-1032-4711-AD6F-83B1440A27E9}" srcOrd="0" destOrd="0" presId="urn:microsoft.com/office/officeart/2005/8/layout/hList1"/>
    <dgm:cxn modelId="{C6A9FE2B-86EB-402D-AFC6-264416C1CC37}" type="presOf" srcId="{DAD4B789-0973-4D2D-82C6-EA2D859A477F}" destId="{EEC988B3-A587-4174-BE2F-A103156E63A3}" srcOrd="0" destOrd="0" presId="urn:microsoft.com/office/officeart/2005/8/layout/hList1"/>
    <dgm:cxn modelId="{985A382D-17B2-4F3C-904B-27599AB31D6A}" srcId="{F0CDF0E3-42B8-4D8B-B469-D846DB5293E5}" destId="{DAD4B789-0973-4D2D-82C6-EA2D859A477F}" srcOrd="1" destOrd="0" parTransId="{A39E732C-0E98-43B0-9F9A-40D97D3702A8}" sibTransId="{8DFF2649-2685-40C9-BA91-C31C760B3A9D}"/>
    <dgm:cxn modelId="{137A9D48-53E2-4199-9C89-502FA8305E81}" type="presOf" srcId="{1601BA08-A56E-4F2F-B47E-07BA1505D693}" destId="{F1112E6E-3CCB-4143-BE14-61C6EC19005F}" srcOrd="0" destOrd="4" presId="urn:microsoft.com/office/officeart/2005/8/layout/hList1"/>
    <dgm:cxn modelId="{0EF37274-6862-4F56-A9E8-DB7AA02DEB95}" srcId="{9ACF8940-5E55-4F13-8066-18DA05C52453}" destId="{5B38935F-8DD3-483E-BDF0-CD519F2855DE}" srcOrd="0" destOrd="0" parTransId="{69CB9A29-0603-47B7-B3C1-6111FB180BEB}" sibTransId="{344A350A-CF28-4E81-A622-3F23EC8C15E6}"/>
    <dgm:cxn modelId="{38B87E7D-7A65-4F0F-A973-A95FC72EC86D}" type="presOf" srcId="{870F418C-9208-434F-8F74-5A74E5C097EA}" destId="{F1112E6E-3CCB-4143-BE14-61C6EC19005F}" srcOrd="0" destOrd="3" presId="urn:microsoft.com/office/officeart/2005/8/layout/hList1"/>
    <dgm:cxn modelId="{C8428081-FB1B-4E84-A1DB-7FADD460ADE4}" srcId="{DAD4B789-0973-4D2D-82C6-EA2D859A477F}" destId="{8CD4B991-159C-45D9-B835-7A2CDA5D5E1C}" srcOrd="2" destOrd="0" parTransId="{6C0C4CF1-3042-48C6-AE06-8058C7C3F1EA}" sibTransId="{1719B0EE-BE9E-410A-A00F-1FD0EC27DF4F}"/>
    <dgm:cxn modelId="{F5BF5F83-D845-424B-9675-ABB5D955E8B7}" srcId="{9ACF8940-5E55-4F13-8066-18DA05C52453}" destId="{2469EE4F-850B-49B3-9D3C-29BD6A48D4FF}" srcOrd="1" destOrd="0" parTransId="{E393FBB2-95B8-4FE7-BE2D-08EF3A2B8BF8}" sibTransId="{782F7B3E-C4A0-4139-A2AA-20DFF6294B53}"/>
    <dgm:cxn modelId="{C38876A7-5C8D-48F4-A4ED-2D47CA55D29B}" type="presOf" srcId="{5B38935F-8DD3-483E-BDF0-CD519F2855DE}" destId="{D8424A75-38A4-4F4C-8694-5C81C5C68879}" srcOrd="0" destOrd="0" presId="urn:microsoft.com/office/officeart/2005/8/layout/hList1"/>
    <dgm:cxn modelId="{F9D2E0C4-C920-47F7-99A2-9513E2FEBC04}" type="presOf" srcId="{9ACF8940-5E55-4F13-8066-18DA05C52453}" destId="{B9E17FB3-75D3-418D-8826-ACA6006F2221}" srcOrd="0" destOrd="0" presId="urn:microsoft.com/office/officeart/2005/8/layout/hList1"/>
    <dgm:cxn modelId="{42CCB0C6-2041-45E7-8573-2D268128FD78}" type="presOf" srcId="{50BD7CB7-FF8F-4B61-89FC-67CB9F467FFE}" destId="{F1112E6E-3CCB-4143-BE14-61C6EC19005F}" srcOrd="0" destOrd="0" presId="urn:microsoft.com/office/officeart/2005/8/layout/hList1"/>
    <dgm:cxn modelId="{6F93E5DB-3DC1-4EF9-A515-B54B888FFF06}" srcId="{F0CDF0E3-42B8-4D8B-B469-D846DB5293E5}" destId="{9ACF8940-5E55-4F13-8066-18DA05C52453}" srcOrd="0" destOrd="0" parTransId="{F1FA5186-FE34-4DC7-BBBF-B5263B6B2DC4}" sibTransId="{710ABED7-D0B8-4888-9A66-5F8B59B2ACEA}"/>
    <dgm:cxn modelId="{B77A5DE3-1957-493C-AE5E-DAD141965583}" type="presOf" srcId="{DBE3AA1E-541E-4FFD-BAF0-1E277151C2D0}" destId="{F1112E6E-3CCB-4143-BE14-61C6EC19005F}" srcOrd="0" destOrd="1" presId="urn:microsoft.com/office/officeart/2005/8/layout/hList1"/>
    <dgm:cxn modelId="{AAE9F6E7-F760-4B0C-9F88-0FE05E3C54F3}" srcId="{DAD4B789-0973-4D2D-82C6-EA2D859A477F}" destId="{DBE3AA1E-541E-4FFD-BAF0-1E277151C2D0}" srcOrd="1" destOrd="0" parTransId="{54D56B81-59E6-45F6-8DAD-E3D177A7085F}" sibTransId="{CD288521-A77E-4181-9004-8111D8153EDF}"/>
    <dgm:cxn modelId="{B6C26EE8-9467-410E-ACE4-77308018CEF3}" srcId="{DAD4B789-0973-4D2D-82C6-EA2D859A477F}" destId="{870F418C-9208-434F-8F74-5A74E5C097EA}" srcOrd="3" destOrd="0" parTransId="{B894FD5B-9EDA-4733-85BD-090231BFE72A}" sibTransId="{4F0C835D-CB72-4F46-9BA0-0D1C9E76940E}"/>
    <dgm:cxn modelId="{F05E16ED-1EC9-4D0D-8659-40AEE607DA00}" srcId="{DAD4B789-0973-4D2D-82C6-EA2D859A477F}" destId="{1601BA08-A56E-4F2F-B47E-07BA1505D693}" srcOrd="4" destOrd="0" parTransId="{AB61EEB2-5CB9-49D2-9F18-31D967054771}" sibTransId="{A3806E43-B39E-40CE-8513-70412538DBA4}"/>
    <dgm:cxn modelId="{A4A1D4F2-FEAD-4EE5-B36A-946240697E41}" type="presOf" srcId="{2469EE4F-850B-49B3-9D3C-29BD6A48D4FF}" destId="{D8424A75-38A4-4F4C-8694-5C81C5C68879}" srcOrd="0" destOrd="1" presId="urn:microsoft.com/office/officeart/2005/8/layout/hList1"/>
    <dgm:cxn modelId="{4BF76B68-6347-4F4D-A92B-56DF240F2C4A}" type="presParOf" srcId="{6B6A4CBE-1032-4711-AD6F-83B1440A27E9}" destId="{4CC0D2B6-8E75-4FCC-A5EB-F8224CC22194}" srcOrd="0" destOrd="0" presId="urn:microsoft.com/office/officeart/2005/8/layout/hList1"/>
    <dgm:cxn modelId="{03CA4D87-E944-4825-80E9-C6385AA97F32}" type="presParOf" srcId="{4CC0D2B6-8E75-4FCC-A5EB-F8224CC22194}" destId="{B9E17FB3-75D3-418D-8826-ACA6006F2221}" srcOrd="0" destOrd="0" presId="urn:microsoft.com/office/officeart/2005/8/layout/hList1"/>
    <dgm:cxn modelId="{0C61E8ED-0235-43A9-81F1-A96394A18513}" type="presParOf" srcId="{4CC0D2B6-8E75-4FCC-A5EB-F8224CC22194}" destId="{D8424A75-38A4-4F4C-8694-5C81C5C68879}" srcOrd="1" destOrd="0" presId="urn:microsoft.com/office/officeart/2005/8/layout/hList1"/>
    <dgm:cxn modelId="{0814FF6D-97F3-4289-A6BE-8821094981CF}" type="presParOf" srcId="{6B6A4CBE-1032-4711-AD6F-83B1440A27E9}" destId="{409A6579-11BB-4A57-827C-EB72E51B8133}" srcOrd="1" destOrd="0" presId="urn:microsoft.com/office/officeart/2005/8/layout/hList1"/>
    <dgm:cxn modelId="{516E3F95-B3A7-4868-8792-5240B1411348}" type="presParOf" srcId="{6B6A4CBE-1032-4711-AD6F-83B1440A27E9}" destId="{EBE30D3F-5302-476E-B240-30B873325211}" srcOrd="2" destOrd="0" presId="urn:microsoft.com/office/officeart/2005/8/layout/hList1"/>
    <dgm:cxn modelId="{BE653A9F-11AB-4E52-9727-E5F2BA4A7D3D}" type="presParOf" srcId="{EBE30D3F-5302-476E-B240-30B873325211}" destId="{EEC988B3-A587-4174-BE2F-A103156E63A3}" srcOrd="0" destOrd="0" presId="urn:microsoft.com/office/officeart/2005/8/layout/hList1"/>
    <dgm:cxn modelId="{32AF22F4-F97D-4450-8CAF-93B4B408023F}" type="presParOf" srcId="{EBE30D3F-5302-476E-B240-30B873325211}" destId="{F1112E6E-3CCB-4143-BE14-61C6EC1900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CDF0E3-42B8-4D8B-B469-D846DB5293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F8940-5E55-4F13-8066-18DA05C52453}">
      <dgm:prSet/>
      <dgm:spPr/>
      <dgm:t>
        <a:bodyPr/>
        <a:lstStyle/>
        <a:p>
          <a:r>
            <a:rPr lang="en-US" b="1" dirty="0"/>
            <a:t>Pre-Implementation Data</a:t>
          </a:r>
          <a:endParaRPr lang="en-US" dirty="0"/>
        </a:p>
      </dgm:t>
    </dgm:pt>
    <dgm:pt modelId="{F1FA5186-FE34-4DC7-BBBF-B5263B6B2DC4}" type="parTrans" cxnId="{6F93E5DB-3DC1-4EF9-A515-B54B888FFF06}">
      <dgm:prSet/>
      <dgm:spPr/>
      <dgm:t>
        <a:bodyPr/>
        <a:lstStyle/>
        <a:p>
          <a:endParaRPr lang="en-US"/>
        </a:p>
      </dgm:t>
    </dgm:pt>
    <dgm:pt modelId="{710ABED7-D0B8-4888-9A66-5F8B59B2ACEA}" type="sibTrans" cxnId="{6F93E5DB-3DC1-4EF9-A515-B54B888FFF06}">
      <dgm:prSet/>
      <dgm:spPr/>
      <dgm:t>
        <a:bodyPr/>
        <a:lstStyle/>
        <a:p>
          <a:endParaRPr lang="en-US"/>
        </a:p>
      </dgm:t>
    </dgm:pt>
    <dgm:pt modelId="{2469EE4F-850B-49B3-9D3C-29BD6A48D4FF}">
      <dgm:prSet/>
      <dgm:spPr/>
      <dgm:t>
        <a:bodyPr/>
        <a:lstStyle/>
        <a:p>
          <a:r>
            <a:rPr lang="en-US" b="0" dirty="0"/>
            <a:t>Goal to send VON and additional outpatient variable data within </a:t>
          </a:r>
          <a:r>
            <a:rPr lang="en-US" dirty="0"/>
            <a:t>3 months of implementation go-live</a:t>
          </a:r>
        </a:p>
      </dgm:t>
    </dgm:pt>
    <dgm:pt modelId="{E393FBB2-95B8-4FE7-BE2D-08EF3A2B8BF8}" type="parTrans" cxnId="{F5BF5F83-D845-424B-9675-ABB5D955E8B7}">
      <dgm:prSet/>
      <dgm:spPr/>
      <dgm:t>
        <a:bodyPr/>
        <a:lstStyle/>
        <a:p>
          <a:endParaRPr lang="en-US"/>
        </a:p>
      </dgm:t>
    </dgm:pt>
    <dgm:pt modelId="{782F7B3E-C4A0-4139-A2AA-20DFF6294B53}" type="sibTrans" cxnId="{F5BF5F83-D845-424B-9675-ABB5D955E8B7}">
      <dgm:prSet/>
      <dgm:spPr/>
      <dgm:t>
        <a:bodyPr/>
        <a:lstStyle/>
        <a:p>
          <a:endParaRPr lang="en-US"/>
        </a:p>
      </dgm:t>
    </dgm:pt>
    <dgm:pt modelId="{DAD4B789-0973-4D2D-82C6-EA2D859A477F}">
      <dgm:prSet/>
      <dgm:spPr/>
      <dgm:t>
        <a:bodyPr/>
        <a:lstStyle/>
        <a:p>
          <a:r>
            <a:rPr lang="en-US" b="1" dirty="0"/>
            <a:t>Implementation Data</a:t>
          </a:r>
          <a:endParaRPr lang="en-US" dirty="0"/>
        </a:p>
      </dgm:t>
    </dgm:pt>
    <dgm:pt modelId="{A39E732C-0E98-43B0-9F9A-40D97D3702A8}" type="parTrans" cxnId="{985A382D-17B2-4F3C-904B-27599AB31D6A}">
      <dgm:prSet/>
      <dgm:spPr/>
      <dgm:t>
        <a:bodyPr/>
        <a:lstStyle/>
        <a:p>
          <a:endParaRPr lang="en-US"/>
        </a:p>
      </dgm:t>
    </dgm:pt>
    <dgm:pt modelId="{8DFF2649-2685-40C9-BA91-C31C760B3A9D}" type="sibTrans" cxnId="{985A382D-17B2-4F3C-904B-27599AB31D6A}">
      <dgm:prSet/>
      <dgm:spPr/>
      <dgm:t>
        <a:bodyPr/>
        <a:lstStyle/>
        <a:p>
          <a:endParaRPr lang="en-US"/>
        </a:p>
      </dgm:t>
    </dgm:pt>
    <dgm:pt modelId="{DBE3AA1E-541E-4FFD-BAF0-1E277151C2D0}">
      <dgm:prSet/>
      <dgm:spPr/>
      <dgm:t>
        <a:bodyPr/>
        <a:lstStyle/>
        <a:p>
          <a:r>
            <a:rPr lang="en-US" b="1" dirty="0"/>
            <a:t>Screening and Eligibility</a:t>
          </a:r>
          <a:r>
            <a:rPr lang="en-US" dirty="0"/>
            <a:t>: Prior to NICU discharge</a:t>
          </a:r>
        </a:p>
      </dgm:t>
    </dgm:pt>
    <dgm:pt modelId="{54D56B81-59E6-45F6-8DAD-E3D177A7085F}" type="parTrans" cxnId="{AAE9F6E7-F760-4B0C-9F88-0FE05E3C54F3}">
      <dgm:prSet/>
      <dgm:spPr/>
      <dgm:t>
        <a:bodyPr/>
        <a:lstStyle/>
        <a:p>
          <a:endParaRPr lang="en-US"/>
        </a:p>
      </dgm:t>
    </dgm:pt>
    <dgm:pt modelId="{CD288521-A77E-4181-9004-8111D8153EDF}" type="sibTrans" cxnId="{AAE9F6E7-F760-4B0C-9F88-0FE05E3C54F3}">
      <dgm:prSet/>
      <dgm:spPr/>
      <dgm:t>
        <a:bodyPr/>
        <a:lstStyle/>
        <a:p>
          <a:endParaRPr lang="en-US"/>
        </a:p>
      </dgm:t>
    </dgm:pt>
    <dgm:pt modelId="{8CD4B991-159C-45D9-B835-7A2CDA5D5E1C}">
      <dgm:prSet/>
      <dgm:spPr/>
      <dgm:t>
        <a:bodyPr/>
        <a:lstStyle/>
        <a:p>
          <a:r>
            <a:rPr lang="en-US" b="1" dirty="0"/>
            <a:t>Demographics</a:t>
          </a:r>
          <a:r>
            <a:rPr lang="en-US" dirty="0"/>
            <a:t>: At or around time of NICU discharge</a:t>
          </a:r>
        </a:p>
      </dgm:t>
    </dgm:pt>
    <dgm:pt modelId="{6C0C4CF1-3042-48C6-AE06-8058C7C3F1EA}" type="parTrans" cxnId="{C8428081-FB1B-4E84-A1DB-7FADD460ADE4}">
      <dgm:prSet/>
      <dgm:spPr/>
      <dgm:t>
        <a:bodyPr/>
        <a:lstStyle/>
        <a:p>
          <a:endParaRPr lang="en-US"/>
        </a:p>
      </dgm:t>
    </dgm:pt>
    <dgm:pt modelId="{1719B0EE-BE9E-410A-A00F-1FD0EC27DF4F}" type="sibTrans" cxnId="{C8428081-FB1B-4E84-A1DB-7FADD460ADE4}">
      <dgm:prSet/>
      <dgm:spPr/>
      <dgm:t>
        <a:bodyPr/>
        <a:lstStyle/>
        <a:p>
          <a:endParaRPr lang="en-US"/>
        </a:p>
      </dgm:t>
    </dgm:pt>
    <dgm:pt modelId="{870F418C-9208-434F-8F74-5A74E5C097EA}">
      <dgm:prSet/>
      <dgm:spPr/>
      <dgm:t>
        <a:bodyPr/>
        <a:lstStyle/>
        <a:p>
          <a:r>
            <a:rPr lang="en-US" b="1"/>
            <a:t>Home Oximetry Data Form</a:t>
          </a:r>
          <a:r>
            <a:rPr lang="en-US"/>
            <a:t>: In real-time by your site’s DCC</a:t>
          </a:r>
        </a:p>
      </dgm:t>
    </dgm:pt>
    <dgm:pt modelId="{B894FD5B-9EDA-4733-85BD-090231BFE72A}" type="parTrans" cxnId="{B6C26EE8-9467-410E-ACE4-77308018CEF3}">
      <dgm:prSet/>
      <dgm:spPr/>
      <dgm:t>
        <a:bodyPr/>
        <a:lstStyle/>
        <a:p>
          <a:endParaRPr lang="en-US"/>
        </a:p>
      </dgm:t>
    </dgm:pt>
    <dgm:pt modelId="{4F0C835D-CB72-4F46-9BA0-0D1C9E76940E}" type="sibTrans" cxnId="{B6C26EE8-9467-410E-ACE4-77308018CEF3}">
      <dgm:prSet/>
      <dgm:spPr/>
      <dgm:t>
        <a:bodyPr/>
        <a:lstStyle/>
        <a:p>
          <a:endParaRPr lang="en-US"/>
        </a:p>
      </dgm:t>
    </dgm:pt>
    <dgm:pt modelId="{1601BA08-A56E-4F2F-B47E-07BA1505D693}">
      <dgm:prSet/>
      <dgm:spPr/>
      <dgm:t>
        <a:bodyPr/>
        <a:lstStyle/>
        <a:p>
          <a:r>
            <a:rPr lang="en-US" b="1"/>
            <a:t>Adverse Events</a:t>
          </a:r>
          <a:r>
            <a:rPr lang="en-US"/>
            <a:t>: Upon learning of adverse event</a:t>
          </a:r>
        </a:p>
      </dgm:t>
    </dgm:pt>
    <dgm:pt modelId="{AB61EEB2-5CB9-49D2-9F18-31D967054771}" type="parTrans" cxnId="{F05E16ED-1EC9-4D0D-8659-40AEE607DA00}">
      <dgm:prSet/>
      <dgm:spPr/>
      <dgm:t>
        <a:bodyPr/>
        <a:lstStyle/>
        <a:p>
          <a:endParaRPr lang="en-US"/>
        </a:p>
      </dgm:t>
    </dgm:pt>
    <dgm:pt modelId="{A3806E43-B39E-40CE-8513-70412538DBA4}" type="sibTrans" cxnId="{F05E16ED-1EC9-4D0D-8659-40AEE607DA00}">
      <dgm:prSet/>
      <dgm:spPr/>
      <dgm:t>
        <a:bodyPr/>
        <a:lstStyle/>
        <a:p>
          <a:endParaRPr lang="en-US"/>
        </a:p>
      </dgm:t>
    </dgm:pt>
    <dgm:pt modelId="{BA9CDDEA-DC6E-4EDB-A34E-1883B63C711C}">
      <dgm:prSet/>
      <dgm:spPr/>
      <dgm:t>
        <a:bodyPr/>
        <a:lstStyle/>
        <a:p>
          <a:r>
            <a:rPr lang="en-US" b="1"/>
            <a:t>Implementation Discharge</a:t>
          </a:r>
          <a:r>
            <a:rPr lang="en-US"/>
            <a:t>: Upon HOT discontinuation </a:t>
          </a:r>
        </a:p>
      </dgm:t>
    </dgm:pt>
    <dgm:pt modelId="{C92F0FD1-A657-42EB-92D0-DC27CFCF9EC4}" type="parTrans" cxnId="{5738031C-2FBB-4B00-AA82-F044DDD50CB2}">
      <dgm:prSet/>
      <dgm:spPr/>
      <dgm:t>
        <a:bodyPr/>
        <a:lstStyle/>
        <a:p>
          <a:endParaRPr lang="en-US"/>
        </a:p>
      </dgm:t>
    </dgm:pt>
    <dgm:pt modelId="{350DC47A-44B8-4C19-A46E-13FDFD72F62E}" type="sibTrans" cxnId="{5738031C-2FBB-4B00-AA82-F044DDD50CB2}">
      <dgm:prSet/>
      <dgm:spPr/>
      <dgm:t>
        <a:bodyPr/>
        <a:lstStyle/>
        <a:p>
          <a:endParaRPr lang="en-US"/>
        </a:p>
      </dgm:t>
    </dgm:pt>
    <dgm:pt modelId="{5B38935F-8DD3-483E-BDF0-CD519F2855DE}">
      <dgm:prSet/>
      <dgm:spPr/>
      <dgm:t>
        <a:bodyPr/>
        <a:lstStyle/>
        <a:p>
          <a:r>
            <a:rPr lang="en-US" dirty="0"/>
            <a:t>Emailed to UMass RHO Study Team</a:t>
          </a:r>
        </a:p>
      </dgm:t>
    </dgm:pt>
    <dgm:pt modelId="{69CB9A29-0603-47B7-B3C1-6111FB180BEB}" type="parTrans" cxnId="{0EF37274-6862-4F56-A9E8-DB7AA02DEB95}">
      <dgm:prSet/>
      <dgm:spPr/>
      <dgm:t>
        <a:bodyPr/>
        <a:lstStyle/>
        <a:p>
          <a:endParaRPr lang="en-US"/>
        </a:p>
      </dgm:t>
    </dgm:pt>
    <dgm:pt modelId="{344A350A-CF28-4E81-A622-3F23EC8C15E6}" type="sibTrans" cxnId="{0EF37274-6862-4F56-A9E8-DB7AA02DEB95}">
      <dgm:prSet/>
      <dgm:spPr/>
      <dgm:t>
        <a:bodyPr/>
        <a:lstStyle/>
        <a:p>
          <a:endParaRPr lang="en-US"/>
        </a:p>
      </dgm:t>
    </dgm:pt>
    <dgm:pt modelId="{50BD7CB7-FF8F-4B61-89FC-67CB9F467FFE}">
      <dgm:prSet/>
      <dgm:spPr/>
      <dgm:t>
        <a:bodyPr/>
        <a:lstStyle/>
        <a:p>
          <a:r>
            <a:rPr lang="en-US" dirty="0"/>
            <a:t>Uploaded into RHO </a:t>
          </a:r>
          <a:r>
            <a:rPr lang="en-US" dirty="0" err="1"/>
            <a:t>REDCap</a:t>
          </a:r>
          <a:r>
            <a:rPr lang="en-US" dirty="0"/>
            <a:t> through DAG</a:t>
          </a:r>
        </a:p>
      </dgm:t>
    </dgm:pt>
    <dgm:pt modelId="{7A70CCD7-E61F-41F4-B03A-589650B9798D}" type="parTrans" cxnId="{61D91210-1EA6-4FBC-BB06-3E3EFE302AEC}">
      <dgm:prSet/>
      <dgm:spPr/>
      <dgm:t>
        <a:bodyPr/>
        <a:lstStyle/>
        <a:p>
          <a:endParaRPr lang="en-US"/>
        </a:p>
      </dgm:t>
    </dgm:pt>
    <dgm:pt modelId="{B1C88072-57ED-4FFE-9FCD-FA7FA87A1A16}" type="sibTrans" cxnId="{61D91210-1EA6-4FBC-BB06-3E3EFE302AEC}">
      <dgm:prSet/>
      <dgm:spPr/>
      <dgm:t>
        <a:bodyPr/>
        <a:lstStyle/>
        <a:p>
          <a:endParaRPr lang="en-US"/>
        </a:p>
      </dgm:t>
    </dgm:pt>
    <dgm:pt modelId="{6B6A4CBE-1032-4711-AD6F-83B1440A27E9}" type="pres">
      <dgm:prSet presAssocID="{F0CDF0E3-42B8-4D8B-B469-D846DB5293E5}" presName="Name0" presStyleCnt="0">
        <dgm:presLayoutVars>
          <dgm:dir/>
          <dgm:animLvl val="lvl"/>
          <dgm:resizeHandles val="exact"/>
        </dgm:presLayoutVars>
      </dgm:prSet>
      <dgm:spPr/>
    </dgm:pt>
    <dgm:pt modelId="{4CC0D2B6-8E75-4FCC-A5EB-F8224CC22194}" type="pres">
      <dgm:prSet presAssocID="{9ACF8940-5E55-4F13-8066-18DA05C52453}" presName="composite" presStyleCnt="0"/>
      <dgm:spPr/>
    </dgm:pt>
    <dgm:pt modelId="{B9E17FB3-75D3-418D-8826-ACA6006F2221}" type="pres">
      <dgm:prSet presAssocID="{9ACF8940-5E55-4F13-8066-18DA05C5245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424A75-38A4-4F4C-8694-5C81C5C68879}" type="pres">
      <dgm:prSet presAssocID="{9ACF8940-5E55-4F13-8066-18DA05C52453}" presName="desTx" presStyleLbl="alignAccFollowNode1" presStyleIdx="0" presStyleCnt="2">
        <dgm:presLayoutVars>
          <dgm:bulletEnabled val="1"/>
        </dgm:presLayoutVars>
      </dgm:prSet>
      <dgm:spPr/>
    </dgm:pt>
    <dgm:pt modelId="{409A6579-11BB-4A57-827C-EB72E51B8133}" type="pres">
      <dgm:prSet presAssocID="{710ABED7-D0B8-4888-9A66-5F8B59B2ACEA}" presName="space" presStyleCnt="0"/>
      <dgm:spPr/>
    </dgm:pt>
    <dgm:pt modelId="{EBE30D3F-5302-476E-B240-30B873325211}" type="pres">
      <dgm:prSet presAssocID="{DAD4B789-0973-4D2D-82C6-EA2D859A477F}" presName="composite" presStyleCnt="0"/>
      <dgm:spPr/>
    </dgm:pt>
    <dgm:pt modelId="{EEC988B3-A587-4174-BE2F-A103156E63A3}" type="pres">
      <dgm:prSet presAssocID="{DAD4B789-0973-4D2D-82C6-EA2D859A477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1112E6E-3CCB-4143-BE14-61C6EC19005F}" type="pres">
      <dgm:prSet presAssocID="{DAD4B789-0973-4D2D-82C6-EA2D859A477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ED5630E-B4A9-4878-8D33-73C99D4B1CB5}" type="presOf" srcId="{BA9CDDEA-DC6E-4EDB-A34E-1883B63C711C}" destId="{F1112E6E-3CCB-4143-BE14-61C6EC19005F}" srcOrd="0" destOrd="5" presId="urn:microsoft.com/office/officeart/2005/8/layout/hList1"/>
    <dgm:cxn modelId="{61D91210-1EA6-4FBC-BB06-3E3EFE302AEC}" srcId="{DAD4B789-0973-4D2D-82C6-EA2D859A477F}" destId="{50BD7CB7-FF8F-4B61-89FC-67CB9F467FFE}" srcOrd="0" destOrd="0" parTransId="{7A70CCD7-E61F-41F4-B03A-589650B9798D}" sibTransId="{B1C88072-57ED-4FFE-9FCD-FA7FA87A1A16}"/>
    <dgm:cxn modelId="{5738031C-2FBB-4B00-AA82-F044DDD50CB2}" srcId="{DAD4B789-0973-4D2D-82C6-EA2D859A477F}" destId="{BA9CDDEA-DC6E-4EDB-A34E-1883B63C711C}" srcOrd="5" destOrd="0" parTransId="{C92F0FD1-A657-42EB-92D0-DC27CFCF9EC4}" sibTransId="{350DC47A-44B8-4C19-A46E-13FDFD72F62E}"/>
    <dgm:cxn modelId="{20769E25-6D95-4B5D-9566-BC2822719396}" type="presOf" srcId="{8CD4B991-159C-45D9-B835-7A2CDA5D5E1C}" destId="{F1112E6E-3CCB-4143-BE14-61C6EC19005F}" srcOrd="0" destOrd="2" presId="urn:microsoft.com/office/officeart/2005/8/layout/hList1"/>
    <dgm:cxn modelId="{B28D4B26-0DB4-4AAD-87DE-BB7D7A7467B6}" type="presOf" srcId="{F0CDF0E3-42B8-4D8B-B469-D846DB5293E5}" destId="{6B6A4CBE-1032-4711-AD6F-83B1440A27E9}" srcOrd="0" destOrd="0" presId="urn:microsoft.com/office/officeart/2005/8/layout/hList1"/>
    <dgm:cxn modelId="{C6A9FE2B-86EB-402D-AFC6-264416C1CC37}" type="presOf" srcId="{DAD4B789-0973-4D2D-82C6-EA2D859A477F}" destId="{EEC988B3-A587-4174-BE2F-A103156E63A3}" srcOrd="0" destOrd="0" presId="urn:microsoft.com/office/officeart/2005/8/layout/hList1"/>
    <dgm:cxn modelId="{985A382D-17B2-4F3C-904B-27599AB31D6A}" srcId="{F0CDF0E3-42B8-4D8B-B469-D846DB5293E5}" destId="{DAD4B789-0973-4D2D-82C6-EA2D859A477F}" srcOrd="1" destOrd="0" parTransId="{A39E732C-0E98-43B0-9F9A-40D97D3702A8}" sibTransId="{8DFF2649-2685-40C9-BA91-C31C760B3A9D}"/>
    <dgm:cxn modelId="{137A9D48-53E2-4199-9C89-502FA8305E81}" type="presOf" srcId="{1601BA08-A56E-4F2F-B47E-07BA1505D693}" destId="{F1112E6E-3CCB-4143-BE14-61C6EC19005F}" srcOrd="0" destOrd="4" presId="urn:microsoft.com/office/officeart/2005/8/layout/hList1"/>
    <dgm:cxn modelId="{0EF37274-6862-4F56-A9E8-DB7AA02DEB95}" srcId="{9ACF8940-5E55-4F13-8066-18DA05C52453}" destId="{5B38935F-8DD3-483E-BDF0-CD519F2855DE}" srcOrd="0" destOrd="0" parTransId="{69CB9A29-0603-47B7-B3C1-6111FB180BEB}" sibTransId="{344A350A-CF28-4E81-A622-3F23EC8C15E6}"/>
    <dgm:cxn modelId="{38B87E7D-7A65-4F0F-A973-A95FC72EC86D}" type="presOf" srcId="{870F418C-9208-434F-8F74-5A74E5C097EA}" destId="{F1112E6E-3CCB-4143-BE14-61C6EC19005F}" srcOrd="0" destOrd="3" presId="urn:microsoft.com/office/officeart/2005/8/layout/hList1"/>
    <dgm:cxn modelId="{C8428081-FB1B-4E84-A1DB-7FADD460ADE4}" srcId="{DAD4B789-0973-4D2D-82C6-EA2D859A477F}" destId="{8CD4B991-159C-45D9-B835-7A2CDA5D5E1C}" srcOrd="2" destOrd="0" parTransId="{6C0C4CF1-3042-48C6-AE06-8058C7C3F1EA}" sibTransId="{1719B0EE-BE9E-410A-A00F-1FD0EC27DF4F}"/>
    <dgm:cxn modelId="{F5BF5F83-D845-424B-9675-ABB5D955E8B7}" srcId="{9ACF8940-5E55-4F13-8066-18DA05C52453}" destId="{2469EE4F-850B-49B3-9D3C-29BD6A48D4FF}" srcOrd="1" destOrd="0" parTransId="{E393FBB2-95B8-4FE7-BE2D-08EF3A2B8BF8}" sibTransId="{782F7B3E-C4A0-4139-A2AA-20DFF6294B53}"/>
    <dgm:cxn modelId="{C38876A7-5C8D-48F4-A4ED-2D47CA55D29B}" type="presOf" srcId="{5B38935F-8DD3-483E-BDF0-CD519F2855DE}" destId="{D8424A75-38A4-4F4C-8694-5C81C5C68879}" srcOrd="0" destOrd="0" presId="urn:microsoft.com/office/officeart/2005/8/layout/hList1"/>
    <dgm:cxn modelId="{F9D2E0C4-C920-47F7-99A2-9513E2FEBC04}" type="presOf" srcId="{9ACF8940-5E55-4F13-8066-18DA05C52453}" destId="{B9E17FB3-75D3-418D-8826-ACA6006F2221}" srcOrd="0" destOrd="0" presId="urn:microsoft.com/office/officeart/2005/8/layout/hList1"/>
    <dgm:cxn modelId="{42CCB0C6-2041-45E7-8573-2D268128FD78}" type="presOf" srcId="{50BD7CB7-FF8F-4B61-89FC-67CB9F467FFE}" destId="{F1112E6E-3CCB-4143-BE14-61C6EC19005F}" srcOrd="0" destOrd="0" presId="urn:microsoft.com/office/officeart/2005/8/layout/hList1"/>
    <dgm:cxn modelId="{6F93E5DB-3DC1-4EF9-A515-B54B888FFF06}" srcId="{F0CDF0E3-42B8-4D8B-B469-D846DB5293E5}" destId="{9ACF8940-5E55-4F13-8066-18DA05C52453}" srcOrd="0" destOrd="0" parTransId="{F1FA5186-FE34-4DC7-BBBF-B5263B6B2DC4}" sibTransId="{710ABED7-D0B8-4888-9A66-5F8B59B2ACEA}"/>
    <dgm:cxn modelId="{B77A5DE3-1957-493C-AE5E-DAD141965583}" type="presOf" srcId="{DBE3AA1E-541E-4FFD-BAF0-1E277151C2D0}" destId="{F1112E6E-3CCB-4143-BE14-61C6EC19005F}" srcOrd="0" destOrd="1" presId="urn:microsoft.com/office/officeart/2005/8/layout/hList1"/>
    <dgm:cxn modelId="{AAE9F6E7-F760-4B0C-9F88-0FE05E3C54F3}" srcId="{DAD4B789-0973-4D2D-82C6-EA2D859A477F}" destId="{DBE3AA1E-541E-4FFD-BAF0-1E277151C2D0}" srcOrd="1" destOrd="0" parTransId="{54D56B81-59E6-45F6-8DAD-E3D177A7085F}" sibTransId="{CD288521-A77E-4181-9004-8111D8153EDF}"/>
    <dgm:cxn modelId="{B6C26EE8-9467-410E-ACE4-77308018CEF3}" srcId="{DAD4B789-0973-4D2D-82C6-EA2D859A477F}" destId="{870F418C-9208-434F-8F74-5A74E5C097EA}" srcOrd="3" destOrd="0" parTransId="{B894FD5B-9EDA-4733-85BD-090231BFE72A}" sibTransId="{4F0C835D-CB72-4F46-9BA0-0D1C9E76940E}"/>
    <dgm:cxn modelId="{F05E16ED-1EC9-4D0D-8659-40AEE607DA00}" srcId="{DAD4B789-0973-4D2D-82C6-EA2D859A477F}" destId="{1601BA08-A56E-4F2F-B47E-07BA1505D693}" srcOrd="4" destOrd="0" parTransId="{AB61EEB2-5CB9-49D2-9F18-31D967054771}" sibTransId="{A3806E43-B39E-40CE-8513-70412538DBA4}"/>
    <dgm:cxn modelId="{A4A1D4F2-FEAD-4EE5-B36A-946240697E41}" type="presOf" srcId="{2469EE4F-850B-49B3-9D3C-29BD6A48D4FF}" destId="{D8424A75-38A4-4F4C-8694-5C81C5C68879}" srcOrd="0" destOrd="1" presId="urn:microsoft.com/office/officeart/2005/8/layout/hList1"/>
    <dgm:cxn modelId="{4BF76B68-6347-4F4D-A92B-56DF240F2C4A}" type="presParOf" srcId="{6B6A4CBE-1032-4711-AD6F-83B1440A27E9}" destId="{4CC0D2B6-8E75-4FCC-A5EB-F8224CC22194}" srcOrd="0" destOrd="0" presId="urn:microsoft.com/office/officeart/2005/8/layout/hList1"/>
    <dgm:cxn modelId="{03CA4D87-E944-4825-80E9-C6385AA97F32}" type="presParOf" srcId="{4CC0D2B6-8E75-4FCC-A5EB-F8224CC22194}" destId="{B9E17FB3-75D3-418D-8826-ACA6006F2221}" srcOrd="0" destOrd="0" presId="urn:microsoft.com/office/officeart/2005/8/layout/hList1"/>
    <dgm:cxn modelId="{0C61E8ED-0235-43A9-81F1-A96394A18513}" type="presParOf" srcId="{4CC0D2B6-8E75-4FCC-A5EB-F8224CC22194}" destId="{D8424A75-38A4-4F4C-8694-5C81C5C68879}" srcOrd="1" destOrd="0" presId="urn:microsoft.com/office/officeart/2005/8/layout/hList1"/>
    <dgm:cxn modelId="{0814FF6D-97F3-4289-A6BE-8821094981CF}" type="presParOf" srcId="{6B6A4CBE-1032-4711-AD6F-83B1440A27E9}" destId="{409A6579-11BB-4A57-827C-EB72E51B8133}" srcOrd="1" destOrd="0" presId="urn:microsoft.com/office/officeart/2005/8/layout/hList1"/>
    <dgm:cxn modelId="{516E3F95-B3A7-4868-8792-5240B1411348}" type="presParOf" srcId="{6B6A4CBE-1032-4711-AD6F-83B1440A27E9}" destId="{EBE30D3F-5302-476E-B240-30B873325211}" srcOrd="2" destOrd="0" presId="urn:microsoft.com/office/officeart/2005/8/layout/hList1"/>
    <dgm:cxn modelId="{BE653A9F-11AB-4E52-9727-E5F2BA4A7D3D}" type="presParOf" srcId="{EBE30D3F-5302-476E-B240-30B873325211}" destId="{EEC988B3-A587-4174-BE2F-A103156E63A3}" srcOrd="0" destOrd="0" presId="urn:microsoft.com/office/officeart/2005/8/layout/hList1"/>
    <dgm:cxn modelId="{32AF22F4-F97D-4450-8CAF-93B4B408023F}" type="presParOf" srcId="{EBE30D3F-5302-476E-B240-30B873325211}" destId="{F1112E6E-3CCB-4143-BE14-61C6EC1900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186213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6703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97129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397306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Baseline data collection begins</a:t>
          </a:r>
        </a:p>
      </dsp:txBody>
      <dsp:txXfrm>
        <a:off x="397306" y="759752"/>
        <a:ext cx="2183272" cy="1102385"/>
      </dsp:txXfrm>
    </dsp:sp>
    <dsp:sp modelId="{8ACCE123-C989-46C1-B7FD-FA50ABEC947C}">
      <dsp:nvSpPr>
        <dsp:cNvPr id="0" name=""/>
        <dsp:cNvSpPr/>
      </dsp:nvSpPr>
      <dsp:spPr>
        <a:xfrm>
          <a:off x="397306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2021</a:t>
          </a:r>
        </a:p>
      </dsp:txBody>
      <dsp:txXfrm>
        <a:off x="397306" y="372427"/>
        <a:ext cx="2183272" cy="387324"/>
      </dsp:txXfrm>
    </dsp:sp>
    <dsp:sp modelId="{6B04496D-97D5-4C4A-A362-7B46786429CD}">
      <dsp:nvSpPr>
        <dsp:cNvPr id="0" name=""/>
        <dsp:cNvSpPr/>
      </dsp:nvSpPr>
      <dsp:spPr>
        <a:xfrm>
          <a:off x="203643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68784" y="1827278"/>
          <a:ext cx="69718" cy="69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377568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407994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708170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site training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monthly phone calls</a:t>
          </a:r>
        </a:p>
      </dsp:txBody>
      <dsp:txXfrm>
        <a:off x="1708170" y="1862137"/>
        <a:ext cx="2183272" cy="1102385"/>
      </dsp:txXfrm>
    </dsp:sp>
    <dsp:sp modelId="{70F61D89-6BB6-4218-9167-C918FE0DE744}">
      <dsp:nvSpPr>
        <dsp:cNvPr id="0" name=""/>
        <dsp:cNvSpPr/>
      </dsp:nvSpPr>
      <dsp:spPr>
        <a:xfrm>
          <a:off x="1708170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March 2021</a:t>
          </a:r>
        </a:p>
      </dsp:txBody>
      <dsp:txXfrm>
        <a:off x="1708170" y="2964522"/>
        <a:ext cx="2183272" cy="387324"/>
      </dsp:txXfrm>
    </dsp:sp>
    <dsp:sp modelId="{AD7225F6-4D24-4251-9B85-9788DA7BA9E8}">
      <dsp:nvSpPr>
        <dsp:cNvPr id="0" name=""/>
        <dsp:cNvSpPr/>
      </dsp:nvSpPr>
      <dsp:spPr>
        <a:xfrm>
          <a:off x="1514508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479649" y="1827278"/>
          <a:ext cx="69718" cy="69718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688433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718858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019035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Complete site training</a:t>
          </a:r>
        </a:p>
      </dsp:txBody>
      <dsp:txXfrm>
        <a:off x="3019035" y="759752"/>
        <a:ext cx="2183272" cy="1102385"/>
      </dsp:txXfrm>
    </dsp:sp>
    <dsp:sp modelId="{AB197FB0-0F12-4A59-9F3F-1C31859ED54E}">
      <dsp:nvSpPr>
        <dsp:cNvPr id="0" name=""/>
        <dsp:cNvSpPr/>
      </dsp:nvSpPr>
      <dsp:spPr>
        <a:xfrm>
          <a:off x="3019035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May 2021</a:t>
          </a:r>
        </a:p>
      </dsp:txBody>
      <dsp:txXfrm>
        <a:off x="3019035" y="372427"/>
        <a:ext cx="2183272" cy="387324"/>
      </dsp:txXfrm>
    </dsp:sp>
    <dsp:sp modelId="{838DE1A9-11F3-4AAE-80B5-CEC31C2EBA92}">
      <dsp:nvSpPr>
        <dsp:cNvPr id="0" name=""/>
        <dsp:cNvSpPr/>
      </dsp:nvSpPr>
      <dsp:spPr>
        <a:xfrm>
          <a:off x="2825373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2790513" y="1827278"/>
          <a:ext cx="69718" cy="6971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3999297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029723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329899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18-month implementation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Begin providing monthly feedback reports</a:t>
          </a:r>
        </a:p>
      </dsp:txBody>
      <dsp:txXfrm>
        <a:off x="4329899" y="1862137"/>
        <a:ext cx="2183272" cy="1102385"/>
      </dsp:txXfrm>
    </dsp:sp>
    <dsp:sp modelId="{68394D26-8440-41C4-AC42-3F023E27A06C}">
      <dsp:nvSpPr>
        <dsp:cNvPr id="0" name=""/>
        <dsp:cNvSpPr/>
      </dsp:nvSpPr>
      <dsp:spPr>
        <a:xfrm>
          <a:off x="4329899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June-August 2021</a:t>
          </a:r>
        </a:p>
      </dsp:txBody>
      <dsp:txXfrm>
        <a:off x="4329899" y="2964522"/>
        <a:ext cx="2183272" cy="387324"/>
      </dsp:txXfrm>
    </dsp:sp>
    <dsp:sp modelId="{31D18754-3FB0-480E-B467-70CFFAB18868}">
      <dsp:nvSpPr>
        <dsp:cNvPr id="0" name=""/>
        <dsp:cNvSpPr/>
      </dsp:nvSpPr>
      <dsp:spPr>
        <a:xfrm>
          <a:off x="4136237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100738" y="1827278"/>
          <a:ext cx="69718" cy="6971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310162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340588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5640764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</a:t>
          </a:r>
          <a:r>
            <a:rPr lang="en-US" sz="1400" kern="1200" baseline="0" dirty="0"/>
            <a:t> 33% of eligible families</a:t>
          </a:r>
          <a:endParaRPr lang="en-US" sz="1400" kern="1200" dirty="0"/>
        </a:p>
      </dsp:txBody>
      <dsp:txXfrm>
        <a:off x="5640764" y="759752"/>
        <a:ext cx="2183272" cy="1102385"/>
      </dsp:txXfrm>
    </dsp:sp>
    <dsp:sp modelId="{3CECF23A-E6F6-46C6-907D-BB154266792C}">
      <dsp:nvSpPr>
        <dsp:cNvPr id="0" name=""/>
        <dsp:cNvSpPr/>
      </dsp:nvSpPr>
      <dsp:spPr>
        <a:xfrm>
          <a:off x="5640764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2022</a:t>
          </a:r>
        </a:p>
      </dsp:txBody>
      <dsp:txXfrm>
        <a:off x="5640764" y="372427"/>
        <a:ext cx="2183272" cy="387324"/>
      </dsp:txXfrm>
    </dsp:sp>
    <dsp:sp modelId="{4B37F2D2-9961-40C5-BAC9-D2269F0B19F6}">
      <dsp:nvSpPr>
        <dsp:cNvPr id="0" name=""/>
        <dsp:cNvSpPr/>
      </dsp:nvSpPr>
      <dsp:spPr>
        <a:xfrm>
          <a:off x="5447102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411603" y="1827278"/>
          <a:ext cx="69718" cy="69718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6621027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6651452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6951629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 66% of eligible families</a:t>
          </a:r>
        </a:p>
      </dsp:txBody>
      <dsp:txXfrm>
        <a:off x="6951629" y="1862137"/>
        <a:ext cx="2183272" cy="1102385"/>
      </dsp:txXfrm>
    </dsp:sp>
    <dsp:sp modelId="{EA538D56-5C65-43EA-81D0-CD1E5CBC9F59}">
      <dsp:nvSpPr>
        <dsp:cNvPr id="0" name=""/>
        <dsp:cNvSpPr/>
      </dsp:nvSpPr>
      <dsp:spPr>
        <a:xfrm>
          <a:off x="6951629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August 2022</a:t>
          </a:r>
        </a:p>
      </dsp:txBody>
      <dsp:txXfrm>
        <a:off x="6951629" y="2964522"/>
        <a:ext cx="2183272" cy="387324"/>
      </dsp:txXfrm>
    </dsp:sp>
    <dsp:sp modelId="{ECA352F1-FDE4-445A-939C-CF4C3A4444A0}">
      <dsp:nvSpPr>
        <dsp:cNvPr id="0" name=""/>
        <dsp:cNvSpPr/>
      </dsp:nvSpPr>
      <dsp:spPr>
        <a:xfrm>
          <a:off x="6757966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6722467" y="1827278"/>
          <a:ext cx="69718" cy="69718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7931891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7962317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262493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 100% of eligible families</a:t>
          </a:r>
        </a:p>
      </dsp:txBody>
      <dsp:txXfrm>
        <a:off x="8262493" y="759752"/>
        <a:ext cx="2183272" cy="1102385"/>
      </dsp:txXfrm>
    </dsp:sp>
    <dsp:sp modelId="{733C4DBA-1274-416A-BCC8-352957253BAF}">
      <dsp:nvSpPr>
        <dsp:cNvPr id="0" name=""/>
        <dsp:cNvSpPr/>
      </dsp:nvSpPr>
      <dsp:spPr>
        <a:xfrm>
          <a:off x="8262493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2023</a:t>
          </a:r>
        </a:p>
      </dsp:txBody>
      <dsp:txXfrm>
        <a:off x="8262493" y="372427"/>
        <a:ext cx="2183272" cy="387324"/>
      </dsp:txXfrm>
    </dsp:sp>
    <dsp:sp modelId="{9DF81F3D-7400-484B-BB6C-DB4BE4FA9774}">
      <dsp:nvSpPr>
        <dsp:cNvPr id="0" name=""/>
        <dsp:cNvSpPr/>
      </dsp:nvSpPr>
      <dsp:spPr>
        <a:xfrm>
          <a:off x="8068831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033332" y="1827278"/>
          <a:ext cx="69718" cy="6971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2133600"/>
          <a:ext cx="1122459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7135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101996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445932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Baseline data collection begins</a:t>
          </a:r>
        </a:p>
      </dsp:txBody>
      <dsp:txXfrm>
        <a:off x="445932" y="870508"/>
        <a:ext cx="2334442" cy="1263091"/>
      </dsp:txXfrm>
    </dsp:sp>
    <dsp:sp modelId="{8ACCE123-C989-46C1-B7FD-FA50ABEC947C}">
      <dsp:nvSpPr>
        <dsp:cNvPr id="0" name=""/>
        <dsp:cNvSpPr/>
      </dsp:nvSpPr>
      <dsp:spPr>
        <a:xfrm>
          <a:off x="445932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March 2021</a:t>
          </a:r>
        </a:p>
      </dsp:txBody>
      <dsp:txXfrm>
        <a:off x="445932" y="426719"/>
        <a:ext cx="2334442" cy="443788"/>
      </dsp:txXfrm>
    </dsp:sp>
    <dsp:sp modelId="{6B04496D-97D5-4C4A-A362-7B46786429CD}">
      <dsp:nvSpPr>
        <dsp:cNvPr id="0" name=""/>
        <dsp:cNvSpPr/>
      </dsp:nvSpPr>
      <dsp:spPr>
        <a:xfrm>
          <a:off x="224038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84097" y="2093659"/>
          <a:ext cx="79881" cy="798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468422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503283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847219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site training</a:t>
          </a:r>
        </a:p>
      </dsp:txBody>
      <dsp:txXfrm>
        <a:off x="1847219" y="2133600"/>
        <a:ext cx="2334442" cy="1263091"/>
      </dsp:txXfrm>
    </dsp:sp>
    <dsp:sp modelId="{70F61D89-6BB6-4218-9167-C918FE0DE744}">
      <dsp:nvSpPr>
        <dsp:cNvPr id="0" name=""/>
        <dsp:cNvSpPr/>
      </dsp:nvSpPr>
      <dsp:spPr>
        <a:xfrm>
          <a:off x="1847219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May 2021</a:t>
          </a:r>
        </a:p>
      </dsp:txBody>
      <dsp:txXfrm>
        <a:off x="1847219" y="3396691"/>
        <a:ext cx="2334442" cy="443788"/>
      </dsp:txXfrm>
    </dsp:sp>
    <dsp:sp modelId="{AD7225F6-4D24-4251-9B85-9788DA7BA9E8}">
      <dsp:nvSpPr>
        <dsp:cNvPr id="0" name=""/>
        <dsp:cNvSpPr/>
      </dsp:nvSpPr>
      <dsp:spPr>
        <a:xfrm>
          <a:off x="1625325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585384" y="2093659"/>
          <a:ext cx="79881" cy="79881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869708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904569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248506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site training</a:t>
          </a:r>
        </a:p>
      </dsp:txBody>
      <dsp:txXfrm>
        <a:off x="3248506" y="870508"/>
        <a:ext cx="2334442" cy="1263091"/>
      </dsp:txXfrm>
    </dsp:sp>
    <dsp:sp modelId="{AB197FB0-0F12-4A59-9F3F-1C31859ED54E}">
      <dsp:nvSpPr>
        <dsp:cNvPr id="0" name=""/>
        <dsp:cNvSpPr/>
      </dsp:nvSpPr>
      <dsp:spPr>
        <a:xfrm>
          <a:off x="3248506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2021</a:t>
          </a:r>
        </a:p>
      </dsp:txBody>
      <dsp:txXfrm>
        <a:off x="3248506" y="426719"/>
        <a:ext cx="2334442" cy="443788"/>
      </dsp:txXfrm>
    </dsp:sp>
    <dsp:sp modelId="{838DE1A9-11F3-4AAE-80B5-CEC31C2EBA92}">
      <dsp:nvSpPr>
        <dsp:cNvPr id="0" name=""/>
        <dsp:cNvSpPr/>
      </dsp:nvSpPr>
      <dsp:spPr>
        <a:xfrm>
          <a:off x="3026611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2986670" y="2093659"/>
          <a:ext cx="79881" cy="7988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4270995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305856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649792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18-month implementation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providing monthly feedback reports</a:t>
          </a:r>
        </a:p>
      </dsp:txBody>
      <dsp:txXfrm>
        <a:off x="4649792" y="2133600"/>
        <a:ext cx="2334442" cy="1263091"/>
      </dsp:txXfrm>
    </dsp:sp>
    <dsp:sp modelId="{68394D26-8440-41C4-AC42-3F023E27A06C}">
      <dsp:nvSpPr>
        <dsp:cNvPr id="0" name=""/>
        <dsp:cNvSpPr/>
      </dsp:nvSpPr>
      <dsp:spPr>
        <a:xfrm>
          <a:off x="4649792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December 2021-February 2022</a:t>
          </a:r>
        </a:p>
      </dsp:txBody>
      <dsp:txXfrm>
        <a:off x="4649792" y="3396691"/>
        <a:ext cx="2334442" cy="443788"/>
      </dsp:txXfrm>
    </dsp:sp>
    <dsp:sp modelId="{31D18754-3FB0-480E-B467-70CFFAB18868}">
      <dsp:nvSpPr>
        <dsp:cNvPr id="0" name=""/>
        <dsp:cNvSpPr/>
      </dsp:nvSpPr>
      <dsp:spPr>
        <a:xfrm>
          <a:off x="4427898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387957" y="2093659"/>
          <a:ext cx="79881" cy="7988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672282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707143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6051079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</a:t>
          </a:r>
          <a:r>
            <a:rPr lang="en-US" sz="1600" kern="1200" baseline="0" dirty="0"/>
            <a:t> 33% of eligible families</a:t>
          </a:r>
          <a:endParaRPr lang="en-US" sz="1600" kern="1200" dirty="0"/>
        </a:p>
      </dsp:txBody>
      <dsp:txXfrm>
        <a:off x="6051079" y="870508"/>
        <a:ext cx="2334442" cy="1263091"/>
      </dsp:txXfrm>
    </dsp:sp>
    <dsp:sp modelId="{3CECF23A-E6F6-46C6-907D-BB154266792C}">
      <dsp:nvSpPr>
        <dsp:cNvPr id="0" name=""/>
        <dsp:cNvSpPr/>
      </dsp:nvSpPr>
      <dsp:spPr>
        <a:xfrm>
          <a:off x="6051079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2022</a:t>
          </a:r>
        </a:p>
      </dsp:txBody>
      <dsp:txXfrm>
        <a:off x="6051079" y="426719"/>
        <a:ext cx="2334442" cy="443788"/>
      </dsp:txXfrm>
    </dsp:sp>
    <dsp:sp modelId="{4B37F2D2-9961-40C5-BAC9-D2269F0B19F6}">
      <dsp:nvSpPr>
        <dsp:cNvPr id="0" name=""/>
        <dsp:cNvSpPr/>
      </dsp:nvSpPr>
      <dsp:spPr>
        <a:xfrm>
          <a:off x="5829185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789244" y="2093659"/>
          <a:ext cx="79881" cy="7988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7073569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7108430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7452366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66% of eligible families</a:t>
          </a:r>
        </a:p>
      </dsp:txBody>
      <dsp:txXfrm>
        <a:off x="7452366" y="2133600"/>
        <a:ext cx="2334442" cy="1263091"/>
      </dsp:txXfrm>
    </dsp:sp>
    <dsp:sp modelId="{EA538D56-5C65-43EA-81D0-CD1E5CBC9F59}">
      <dsp:nvSpPr>
        <dsp:cNvPr id="0" name=""/>
        <dsp:cNvSpPr/>
      </dsp:nvSpPr>
      <dsp:spPr>
        <a:xfrm>
          <a:off x="7452366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February 2023</a:t>
          </a:r>
        </a:p>
      </dsp:txBody>
      <dsp:txXfrm>
        <a:off x="7452366" y="3396691"/>
        <a:ext cx="2334442" cy="443788"/>
      </dsp:txXfrm>
    </dsp:sp>
    <dsp:sp modelId="{ECA352F1-FDE4-445A-939C-CF4C3A4444A0}">
      <dsp:nvSpPr>
        <dsp:cNvPr id="0" name=""/>
        <dsp:cNvSpPr/>
      </dsp:nvSpPr>
      <dsp:spPr>
        <a:xfrm>
          <a:off x="7230472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7190531" y="2093659"/>
          <a:ext cx="79881" cy="79881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8474855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8509716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853653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100% of eligible families</a:t>
          </a:r>
        </a:p>
      </dsp:txBody>
      <dsp:txXfrm>
        <a:off x="8853653" y="870508"/>
        <a:ext cx="2334442" cy="1263091"/>
      </dsp:txXfrm>
    </dsp:sp>
    <dsp:sp modelId="{733C4DBA-1274-416A-BCC8-352957253BAF}">
      <dsp:nvSpPr>
        <dsp:cNvPr id="0" name=""/>
        <dsp:cNvSpPr/>
      </dsp:nvSpPr>
      <dsp:spPr>
        <a:xfrm>
          <a:off x="8853653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2023</a:t>
          </a:r>
        </a:p>
      </dsp:txBody>
      <dsp:txXfrm>
        <a:off x="8853653" y="426719"/>
        <a:ext cx="2334442" cy="443788"/>
      </dsp:txXfrm>
    </dsp:sp>
    <dsp:sp modelId="{9DF81F3D-7400-484B-BB6C-DB4BE4FA9774}">
      <dsp:nvSpPr>
        <dsp:cNvPr id="0" name=""/>
        <dsp:cNvSpPr/>
      </dsp:nvSpPr>
      <dsp:spPr>
        <a:xfrm>
          <a:off x="8631758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591817" y="2093659"/>
          <a:ext cx="79881" cy="7988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17FB3-75D3-418D-8826-ACA6006F2221}">
      <dsp:nvSpPr>
        <dsp:cNvPr id="0" name=""/>
        <dsp:cNvSpPr/>
      </dsp:nvSpPr>
      <dsp:spPr>
        <a:xfrm>
          <a:off x="51" y="69106"/>
          <a:ext cx="491378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Pre-Implementation Data</a:t>
          </a:r>
          <a:endParaRPr lang="en-US" sz="2000" kern="1200" dirty="0"/>
        </a:p>
      </dsp:txBody>
      <dsp:txXfrm>
        <a:off x="51" y="69106"/>
        <a:ext cx="4913783" cy="576000"/>
      </dsp:txXfrm>
    </dsp:sp>
    <dsp:sp modelId="{D8424A75-38A4-4F4C-8694-5C81C5C68879}">
      <dsp:nvSpPr>
        <dsp:cNvPr id="0" name=""/>
        <dsp:cNvSpPr/>
      </dsp:nvSpPr>
      <dsp:spPr>
        <a:xfrm>
          <a:off x="51" y="645106"/>
          <a:ext cx="4913783" cy="3637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Emailed to UMass RHO Study Team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Goal to send VON and additional outpatient variable data within </a:t>
          </a:r>
          <a:r>
            <a:rPr lang="en-US" sz="2000" kern="1200" dirty="0"/>
            <a:t>3 months of implementation go-live</a:t>
          </a:r>
        </a:p>
      </dsp:txBody>
      <dsp:txXfrm>
        <a:off x="51" y="645106"/>
        <a:ext cx="4913783" cy="3637124"/>
      </dsp:txXfrm>
    </dsp:sp>
    <dsp:sp modelId="{EEC988B3-A587-4174-BE2F-A103156E63A3}">
      <dsp:nvSpPr>
        <dsp:cNvPr id="0" name=""/>
        <dsp:cNvSpPr/>
      </dsp:nvSpPr>
      <dsp:spPr>
        <a:xfrm>
          <a:off x="5601764" y="69106"/>
          <a:ext cx="491378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Implementation Data</a:t>
          </a:r>
          <a:endParaRPr lang="en-US" sz="2000" kern="1200" dirty="0"/>
        </a:p>
      </dsp:txBody>
      <dsp:txXfrm>
        <a:off x="5601764" y="69106"/>
        <a:ext cx="4913783" cy="576000"/>
      </dsp:txXfrm>
    </dsp:sp>
    <dsp:sp modelId="{F1112E6E-3CCB-4143-BE14-61C6EC19005F}">
      <dsp:nvSpPr>
        <dsp:cNvPr id="0" name=""/>
        <dsp:cNvSpPr/>
      </dsp:nvSpPr>
      <dsp:spPr>
        <a:xfrm>
          <a:off x="5601764" y="645106"/>
          <a:ext cx="4913783" cy="3637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Uploaded into RHO </a:t>
          </a:r>
          <a:r>
            <a:rPr lang="en-US" sz="2000" kern="1200" dirty="0" err="1"/>
            <a:t>REDCap</a:t>
          </a:r>
          <a:r>
            <a:rPr lang="en-US" sz="2000" kern="1200" dirty="0"/>
            <a:t> through DAG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Screening and Eligibility</a:t>
          </a:r>
          <a:r>
            <a:rPr lang="en-US" sz="2000" kern="1200" dirty="0"/>
            <a:t>: Prior to NICU discharge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Demographics</a:t>
          </a:r>
          <a:r>
            <a:rPr lang="en-US" sz="2000" kern="1200" dirty="0"/>
            <a:t>: At or around time of NICU discharge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/>
            <a:t>Home Oximetry Data Form</a:t>
          </a:r>
          <a:r>
            <a:rPr lang="en-US" sz="2000" kern="1200"/>
            <a:t>: In real-time by your site’s DCC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/>
            <a:t>Adverse Events</a:t>
          </a:r>
          <a:r>
            <a:rPr lang="en-US" sz="2000" kern="1200"/>
            <a:t>: Upon learning of adverse event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/>
            <a:t>Implementation Discharge</a:t>
          </a:r>
          <a:r>
            <a:rPr lang="en-US" sz="2000" kern="1200"/>
            <a:t>: Upon HOT discontinuation </a:t>
          </a:r>
        </a:p>
      </dsp:txBody>
      <dsp:txXfrm>
        <a:off x="5601764" y="645106"/>
        <a:ext cx="4913783" cy="3637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17FB3-75D3-418D-8826-ACA6006F2221}">
      <dsp:nvSpPr>
        <dsp:cNvPr id="0" name=""/>
        <dsp:cNvSpPr/>
      </dsp:nvSpPr>
      <dsp:spPr>
        <a:xfrm>
          <a:off x="51" y="69106"/>
          <a:ext cx="491378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Pre-Implementation Data</a:t>
          </a:r>
          <a:endParaRPr lang="en-US" sz="2000" kern="1200" dirty="0"/>
        </a:p>
      </dsp:txBody>
      <dsp:txXfrm>
        <a:off x="51" y="69106"/>
        <a:ext cx="4913783" cy="576000"/>
      </dsp:txXfrm>
    </dsp:sp>
    <dsp:sp modelId="{D8424A75-38A4-4F4C-8694-5C81C5C68879}">
      <dsp:nvSpPr>
        <dsp:cNvPr id="0" name=""/>
        <dsp:cNvSpPr/>
      </dsp:nvSpPr>
      <dsp:spPr>
        <a:xfrm>
          <a:off x="51" y="645106"/>
          <a:ext cx="4913783" cy="3637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Emailed to UMass RHO Study Team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Goal to send VON and additional outpatient variable data within </a:t>
          </a:r>
          <a:r>
            <a:rPr lang="en-US" sz="2000" kern="1200" dirty="0"/>
            <a:t>3 months of implementation go-live</a:t>
          </a:r>
        </a:p>
      </dsp:txBody>
      <dsp:txXfrm>
        <a:off x="51" y="645106"/>
        <a:ext cx="4913783" cy="3637124"/>
      </dsp:txXfrm>
    </dsp:sp>
    <dsp:sp modelId="{EEC988B3-A587-4174-BE2F-A103156E63A3}">
      <dsp:nvSpPr>
        <dsp:cNvPr id="0" name=""/>
        <dsp:cNvSpPr/>
      </dsp:nvSpPr>
      <dsp:spPr>
        <a:xfrm>
          <a:off x="5601764" y="69106"/>
          <a:ext cx="491378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Implementation Data</a:t>
          </a:r>
          <a:endParaRPr lang="en-US" sz="2000" kern="1200" dirty="0"/>
        </a:p>
      </dsp:txBody>
      <dsp:txXfrm>
        <a:off x="5601764" y="69106"/>
        <a:ext cx="4913783" cy="576000"/>
      </dsp:txXfrm>
    </dsp:sp>
    <dsp:sp modelId="{F1112E6E-3CCB-4143-BE14-61C6EC19005F}">
      <dsp:nvSpPr>
        <dsp:cNvPr id="0" name=""/>
        <dsp:cNvSpPr/>
      </dsp:nvSpPr>
      <dsp:spPr>
        <a:xfrm>
          <a:off x="5601764" y="645106"/>
          <a:ext cx="4913783" cy="36371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Uploaded into RHO </a:t>
          </a:r>
          <a:r>
            <a:rPr lang="en-US" sz="2000" kern="1200" dirty="0" err="1"/>
            <a:t>REDCap</a:t>
          </a:r>
          <a:r>
            <a:rPr lang="en-US" sz="2000" kern="1200" dirty="0"/>
            <a:t> through DAG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Screening and Eligibility</a:t>
          </a:r>
          <a:r>
            <a:rPr lang="en-US" sz="2000" kern="1200" dirty="0"/>
            <a:t>: Prior to NICU discharge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Demographics</a:t>
          </a:r>
          <a:r>
            <a:rPr lang="en-US" sz="2000" kern="1200" dirty="0"/>
            <a:t>: At or around time of NICU discharge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/>
            <a:t>Home Oximetry Data Form</a:t>
          </a:r>
          <a:r>
            <a:rPr lang="en-US" sz="2000" kern="1200"/>
            <a:t>: In real-time by your site’s DCC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/>
            <a:t>Adverse Events</a:t>
          </a:r>
          <a:r>
            <a:rPr lang="en-US" sz="2000" kern="1200"/>
            <a:t>: Upon learning of adverse event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/>
            <a:t>Implementation Discharge</a:t>
          </a:r>
          <a:r>
            <a:rPr lang="en-US" sz="2000" kern="1200"/>
            <a:t>: Upon HOT discontinuation </a:t>
          </a:r>
        </a:p>
      </dsp:txBody>
      <dsp:txXfrm>
        <a:off x="5601764" y="645106"/>
        <a:ext cx="4913783" cy="363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0.11825</cdr:x>
      <cdr:y>0.45898</cdr:y>
    </cdr:from>
    <cdr:to>
      <cdr:x>0.78021</cdr:x>
      <cdr:y>0.45898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E1D608D-0B82-B349-9C70-6A6AD924E613}"/>
            </a:ext>
          </a:extLst>
        </cdr:cNvPr>
        <cdr:cNvCxnSpPr/>
      </cdr:nvCxnSpPr>
      <cdr:spPr>
        <a:xfrm xmlns:a="http://schemas.openxmlformats.org/drawingml/2006/main">
          <a:off x="1425845" y="2596757"/>
          <a:ext cx="7981627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1C0B-A3F3-AF48-B158-A340B9EEE66D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1A50-7381-E240-BB84-858C28C3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supplying the timeline and dates forms are to be collected in monthly site reports</a:t>
            </a:r>
          </a:p>
          <a:p>
            <a:r>
              <a:rPr lang="en-US" dirty="0"/>
              <a:t>Adverse events are to be followed for 6-months post discontinuation of 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3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000F-5157-5940-B632-56936CA008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4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3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386557">
            <a:off x="88900" y="130175"/>
            <a:ext cx="672905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304685" y="5502572"/>
            <a:ext cx="672905" cy="647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3353" y="5784959"/>
            <a:ext cx="128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679D-733A-794A-B3CE-2C18B9D719D8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507" y="6343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300" y="5784959"/>
            <a:ext cx="45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75313"/>
            <a:ext cx="24145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35555" y="1696478"/>
            <a:ext cx="245389" cy="236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547549" y="3476957"/>
            <a:ext cx="189882" cy="182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347097" y="2192732"/>
            <a:ext cx="109106" cy="105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8773" y="4123832"/>
            <a:ext cx="109106" cy="10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617399" y="3867602"/>
            <a:ext cx="91079" cy="87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5084" y="2612090"/>
            <a:ext cx="91079" cy="87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497956" y="3729791"/>
            <a:ext cx="189882" cy="1827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283597" y="4148532"/>
            <a:ext cx="109106" cy="105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457984" y="4542490"/>
            <a:ext cx="91079" cy="876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444020" y="757343"/>
            <a:ext cx="245389" cy="2361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718999" y="1238702"/>
            <a:ext cx="91079" cy="876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1596532"/>
            <a:ext cx="109106" cy="1050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2497" y="1862532"/>
            <a:ext cx="109106" cy="1050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6270132"/>
            <a:ext cx="109106" cy="1050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948473" y="6346332"/>
            <a:ext cx="109106" cy="1050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78212" y="6220147"/>
            <a:ext cx="1275588" cy="4880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930326" y="6230692"/>
            <a:ext cx="1033712" cy="4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1804-C984-8641-9FEE-69EC9C4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69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549C"/>
                </a:solidFill>
              </a:rPr>
              <a:t>The Recorded Home Oximetry (RHO) Program</a:t>
            </a:r>
            <a:br>
              <a:rPr lang="en-US" dirty="0">
                <a:solidFill>
                  <a:srgbClr val="22549C"/>
                </a:solidFill>
              </a:rPr>
            </a:br>
            <a:br>
              <a:rPr lang="en-US" dirty="0">
                <a:solidFill>
                  <a:srgbClr val="22549C"/>
                </a:solidFill>
              </a:rPr>
            </a:br>
            <a:r>
              <a:rPr lang="en-US" dirty="0">
                <a:solidFill>
                  <a:srgbClr val="22549C"/>
                </a:solidFill>
              </a:rPr>
              <a:t>Monthly Investigator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9F5-0D33-824E-8673-05ED460B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7063"/>
            <a:ext cx="9144000" cy="493973"/>
          </a:xfrm>
        </p:spPr>
        <p:txBody>
          <a:bodyPr/>
          <a:lstStyle/>
          <a:p>
            <a:r>
              <a:rPr lang="en-US" dirty="0"/>
              <a:t>July 1, 2021</a:t>
            </a:r>
          </a:p>
        </p:txBody>
      </p:sp>
    </p:spTree>
    <p:extLst>
      <p:ext uri="{BB962C8B-B14F-4D97-AF65-F5344CB8AC3E}">
        <p14:creationId xmlns:p14="http://schemas.microsoft.com/office/powerpoint/2010/main" val="258243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173F-3A73-416B-8CAB-E06AAFFE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REDCap</a:t>
            </a:r>
            <a:r>
              <a:rPr lang="en-US" dirty="0"/>
              <a:t> User Access Groups</a:t>
            </a:r>
          </a:p>
        </p:txBody>
      </p:sp>
      <p:pic>
        <p:nvPicPr>
          <p:cNvPr id="6" name="Graphic 5" descr="Business Growth with solid fill">
            <a:extLst>
              <a:ext uri="{FF2B5EF4-FFF2-40B4-BE49-F238E27FC236}">
                <a16:creationId xmlns:a16="http://schemas.microsoft.com/office/drawing/2014/main" id="{569AEA85-8249-1E42-B9F3-DBA4D5052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6062" y="1825625"/>
            <a:ext cx="3825875" cy="38258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DAF5E-C5CD-4B6D-90DD-2529BED0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Please notify Lindsey and Heather once you have been granted UMass </a:t>
            </a:r>
            <a:r>
              <a:rPr lang="en-US" dirty="0" err="1"/>
              <a:t>REDCap</a:t>
            </a:r>
            <a:r>
              <a:rPr lang="en-US" dirty="0"/>
              <a:t> approval to be added to your site’s data access group</a:t>
            </a:r>
          </a:p>
        </p:txBody>
      </p:sp>
    </p:spTree>
    <p:extLst>
      <p:ext uri="{BB962C8B-B14F-4D97-AF65-F5344CB8AC3E}">
        <p14:creationId xmlns:p14="http://schemas.microsoft.com/office/powerpoint/2010/main" val="396282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501C-D2A9-D245-885D-89C35C72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Timing of Data Collection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5EA051-134A-4269-A056-709EC521E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20857"/>
              </p:ext>
            </p:extLst>
          </p:nvPr>
        </p:nvGraphicFramePr>
        <p:xfrm>
          <a:off x="838200" y="144271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79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501C-D2A9-D245-885D-89C35C72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Timing of Data Collection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5EA051-134A-4269-A056-709EC521EF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4271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Up Arrow 2">
            <a:extLst>
              <a:ext uri="{FF2B5EF4-FFF2-40B4-BE49-F238E27FC236}">
                <a16:creationId xmlns:a16="http://schemas.microsoft.com/office/drawing/2014/main" id="{5B24B54E-CC6F-1741-A338-48D71B5DB923}"/>
              </a:ext>
            </a:extLst>
          </p:cNvPr>
          <p:cNvSpPr/>
          <p:nvPr/>
        </p:nvSpPr>
        <p:spPr>
          <a:xfrm>
            <a:off x="6571281" y="5579389"/>
            <a:ext cx="883403" cy="65092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74508-F79E-5148-9649-7856E0A51885}"/>
              </a:ext>
            </a:extLst>
          </p:cNvPr>
          <p:cNvSpPr txBox="1"/>
          <p:nvPr/>
        </p:nvSpPr>
        <p:spPr>
          <a:xfrm>
            <a:off x="4928460" y="6308209"/>
            <a:ext cx="41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6-months post-discontinuation of HOT</a:t>
            </a:r>
          </a:p>
        </p:txBody>
      </p:sp>
    </p:spTree>
    <p:extLst>
      <p:ext uri="{BB962C8B-B14F-4D97-AF65-F5344CB8AC3E}">
        <p14:creationId xmlns:p14="http://schemas.microsoft.com/office/powerpoint/2010/main" val="100118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CCE4BC-AF8C-954F-9EFF-6FD96CB2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Weaning Increments and Decrements of the RHO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091A4D-092F-D741-85FF-5F38B639F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>
            <a:normAutofit/>
          </a:bodyPr>
          <a:lstStyle/>
          <a:p>
            <a:r>
              <a:rPr lang="en-US" dirty="0"/>
              <a:t>Oxygen flow rates will be weaned in 50% decrements (or increased  50% increments)</a:t>
            </a:r>
          </a:p>
          <a:p>
            <a:r>
              <a:rPr lang="en-US" dirty="0"/>
              <a:t>What are your sites normal titrations?</a:t>
            </a:r>
          </a:p>
          <a:p>
            <a:r>
              <a:rPr lang="en-US" dirty="0"/>
              <a:t>Sprints?</a:t>
            </a:r>
          </a:p>
          <a:p>
            <a:r>
              <a:rPr lang="en-US" dirty="0"/>
              <a:t>Lowest comfortable continuous oxygen flow rate?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EC6C9BB-A4C6-9E4C-9F7F-91032098E4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15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CFE-8BF3-47DF-8600-C90A99F2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56" y="323660"/>
            <a:ext cx="49609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F41-8EC1-4DB4-AD9C-CCB83EC3F3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0226" y="1500780"/>
            <a:ext cx="4933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Questions and Comments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306D3-EB66-434D-A8F5-730C5CC8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9" r="-2" b="18153"/>
          <a:stretch/>
        </p:blipFill>
        <p:spPr>
          <a:xfrm>
            <a:off x="5242762" y="3161897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83F9-7817-4045-B1AC-6FF596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5" r="-2" b="3931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CBFC-2C8B-4C22-A4C2-EA03F425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" r="13549" b="4"/>
          <a:stretch/>
        </p:blipFill>
        <p:spPr>
          <a:xfrm>
            <a:off x="9933462" y="1825625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81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E1D9-863F-4F6D-910A-C43FDD01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 for Implementation Waves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9ED73-FB35-4EA6-882A-74D4C795E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u="sng" dirty="0"/>
              <a:t>Wave 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Dartmouth Hitchcock Medical Center</a:t>
            </a:r>
          </a:p>
          <a:p>
            <a:pPr marL="0" indent="0" algn="ctr">
              <a:buNone/>
            </a:pPr>
            <a:r>
              <a:rPr lang="en-US" dirty="0"/>
              <a:t>Boston Children’s Hospital</a:t>
            </a:r>
          </a:p>
          <a:p>
            <a:pPr marL="0" indent="0" algn="ctr">
              <a:buNone/>
            </a:pPr>
            <a:r>
              <a:rPr lang="en-US" dirty="0"/>
              <a:t>Massachusetts General Hospital</a:t>
            </a:r>
          </a:p>
          <a:p>
            <a:pPr marL="0" indent="0" algn="ctr">
              <a:buNone/>
            </a:pPr>
            <a:r>
              <a:rPr lang="en-US" dirty="0"/>
              <a:t>Maria </a:t>
            </a:r>
            <a:r>
              <a:rPr lang="en-US" dirty="0" err="1"/>
              <a:t>Fereri</a:t>
            </a:r>
            <a:r>
              <a:rPr lang="en-US" dirty="0"/>
              <a:t> Children’s Hospital</a:t>
            </a:r>
          </a:p>
          <a:p>
            <a:pPr marL="0" indent="0" algn="ctr">
              <a:buNone/>
            </a:pPr>
            <a:r>
              <a:rPr lang="en-US" dirty="0"/>
              <a:t>University of Maryland</a:t>
            </a:r>
          </a:p>
          <a:p>
            <a:pPr marL="0" indent="0" algn="ctr">
              <a:buNone/>
            </a:pPr>
            <a:r>
              <a:rPr lang="en-US" dirty="0"/>
              <a:t>Vanderbilt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66A181-94B7-4450-9718-7021B377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587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u="sng" dirty="0"/>
              <a:t>Wave 2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Arkansas Children’s Hospital</a:t>
            </a:r>
          </a:p>
          <a:p>
            <a:pPr marL="0" indent="0" algn="ctr">
              <a:buNone/>
            </a:pPr>
            <a:r>
              <a:rPr lang="en-US" dirty="0"/>
              <a:t>Children’s Hospital of Philadelphia</a:t>
            </a:r>
          </a:p>
          <a:p>
            <a:pPr marL="0" indent="0" algn="ctr">
              <a:buNone/>
            </a:pPr>
            <a:r>
              <a:rPr lang="en-US" dirty="0"/>
              <a:t>Cincinnati Children’s Hospital</a:t>
            </a:r>
          </a:p>
          <a:p>
            <a:pPr marL="0" indent="0" algn="ctr">
              <a:buNone/>
            </a:pPr>
            <a:r>
              <a:rPr lang="en-US" dirty="0"/>
              <a:t>National Jewish Health</a:t>
            </a:r>
          </a:p>
          <a:p>
            <a:pPr marL="0" indent="0" algn="ctr">
              <a:buNone/>
            </a:pPr>
            <a:r>
              <a:rPr lang="en-US" dirty="0"/>
              <a:t>Nationwide Children’s Hospital</a:t>
            </a:r>
          </a:p>
          <a:p>
            <a:pPr marL="0" indent="0" algn="ctr">
              <a:buNone/>
            </a:pPr>
            <a:r>
              <a:rPr lang="en-US" dirty="0"/>
              <a:t>Peyton Manning Children’s Hospital</a:t>
            </a:r>
          </a:p>
          <a:p>
            <a:pPr marL="0" indent="0" algn="ctr">
              <a:buNone/>
            </a:pPr>
            <a:r>
              <a:rPr lang="en-US" dirty="0"/>
              <a:t>University of California, San Diego</a:t>
            </a:r>
          </a:p>
          <a:p>
            <a:pPr marL="0" indent="0" algn="ctr">
              <a:buNone/>
            </a:pPr>
            <a:r>
              <a:rPr lang="en-US" dirty="0"/>
              <a:t>University of Kentucky </a:t>
            </a:r>
          </a:p>
        </p:txBody>
      </p:sp>
    </p:spTree>
    <p:extLst>
      <p:ext uri="{BB962C8B-B14F-4D97-AF65-F5344CB8AC3E}">
        <p14:creationId xmlns:p14="http://schemas.microsoft.com/office/powerpoint/2010/main" val="43314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D56-953A-464B-9CCA-40BD43A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Timeline: Wave 1 Sites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983A9CD-47B3-4042-854D-AD8C050E30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ECE0D8BD-2FA4-4CE9-89B5-2401697B5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002" y="4747364"/>
            <a:ext cx="366384" cy="366384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82241990-2771-467E-9C9D-04D1F265F2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3002" y="2102136"/>
            <a:ext cx="366384" cy="36638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63109" y="2102136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D56-953A-464B-9CCA-40BD43A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Timeline: Wave 2 Sites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983A9CD-47B3-4042-854D-AD8C050E3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363597"/>
              </p:ext>
            </p:extLst>
          </p:nvPr>
        </p:nvGraphicFramePr>
        <p:xfrm>
          <a:off x="596349" y="1577009"/>
          <a:ext cx="1122459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888FF9D9-0672-4D91-83F5-C486C27D03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9888" y="4914607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6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D0FE9-119A-864D-B806-2227950B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Training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79A2C-F561-7745-B3EB-7D7B6FECE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4481"/>
            <a:ext cx="5181600" cy="40970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Wave 1 Site Visits Completed</a:t>
            </a:r>
          </a:p>
          <a:p>
            <a:r>
              <a:rPr lang="en-US" dirty="0"/>
              <a:t>2/8 Wave 2 Visits Completed</a:t>
            </a:r>
          </a:p>
          <a:p>
            <a:r>
              <a:rPr lang="en-US" dirty="0"/>
              <a:t>4/8 Wave 2 Site Visits Scheduled</a:t>
            </a:r>
          </a:p>
          <a:p>
            <a:r>
              <a:rPr lang="en-US" dirty="0"/>
              <a:t>Masimo coordinating times to meet with sites identified home care companies</a:t>
            </a:r>
          </a:p>
          <a:p>
            <a:pPr lvl="1"/>
            <a:r>
              <a:rPr lang="en-US" dirty="0"/>
              <a:t>Heather has also been conducting information sessions with each site’s designated home care companies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744E2E-3C30-EB4F-95E2-2D75E03AD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3443" y="3276738"/>
            <a:ext cx="3866322" cy="21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51CF-0474-428F-A501-EECA4A88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on IRB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A26A9-0FD4-45D5-B6FA-1E9A9893B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delay in SMART IRB submissions of wave 2 sites please start the process with your IRB’s now</a:t>
            </a:r>
          </a:p>
          <a:p>
            <a:r>
              <a:rPr lang="en-US" dirty="0"/>
              <a:t>If your IRB is requiring written informed consent- do not cede approval to UMMS</a:t>
            </a:r>
          </a:p>
          <a:p>
            <a:r>
              <a:rPr lang="en-US" dirty="0"/>
              <a:t>If referring hospitals are to provide VON data separate IRB will be executed- Heather working on protocol</a:t>
            </a:r>
          </a:p>
          <a:p>
            <a:r>
              <a:rPr lang="en-US" dirty="0" err="1"/>
              <a:t>pSite</a:t>
            </a:r>
            <a:r>
              <a:rPr lang="en-US" dirty="0"/>
              <a:t> forms will be disseminated once individual site IRB has ceded approval </a:t>
            </a:r>
          </a:p>
        </p:txBody>
      </p:sp>
    </p:spTree>
    <p:extLst>
      <p:ext uri="{BB962C8B-B14F-4D97-AF65-F5344CB8AC3E}">
        <p14:creationId xmlns:p14="http://schemas.microsoft.com/office/powerpoint/2010/main" val="252426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424E-1100-4910-A9DF-CA43BDD2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168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Questions or concerns regarding IRB approval?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4FA3A-EBB0-4596-B0BB-30978B2A1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Site specific problems we can help with?</a:t>
            </a:r>
          </a:p>
        </p:txBody>
      </p:sp>
    </p:spTree>
    <p:extLst>
      <p:ext uri="{BB962C8B-B14F-4D97-AF65-F5344CB8AC3E}">
        <p14:creationId xmlns:p14="http://schemas.microsoft.com/office/powerpoint/2010/main" val="58817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B93D-1CC4-4B54-B162-027AC384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Home Care Companies Providing Masimo RAD 97s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5B698E-BA02-0643-A417-E2A91E303A49}"/>
              </a:ext>
            </a:extLst>
          </p:cNvPr>
          <p:cNvCxnSpPr>
            <a:cxnSpLocks/>
          </p:cNvCxnSpPr>
          <p:nvPr/>
        </p:nvCxnSpPr>
        <p:spPr>
          <a:xfrm>
            <a:off x="10158412" y="5715000"/>
            <a:ext cx="342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ECF6A8-16C8-A046-BF95-567588E0D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145185"/>
              </p:ext>
            </p:extLst>
          </p:nvPr>
        </p:nvGraphicFramePr>
        <p:xfrm>
          <a:off x="-1" y="1200328"/>
          <a:ext cx="12057681" cy="565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E7745A-B267-4F3B-8A27-E771D119D2AA}"/>
              </a:ext>
            </a:extLst>
          </p:cNvPr>
          <p:cNvSpPr txBox="1"/>
          <p:nvPr/>
        </p:nvSpPr>
        <p:spPr>
          <a:xfrm>
            <a:off x="9735149" y="1719788"/>
            <a:ext cx="209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57% of sites have met the target amount of home cares!</a:t>
            </a:r>
          </a:p>
        </p:txBody>
      </p:sp>
    </p:spTree>
    <p:extLst>
      <p:ext uri="{BB962C8B-B14F-4D97-AF65-F5344CB8AC3E}">
        <p14:creationId xmlns:p14="http://schemas.microsoft.com/office/powerpoint/2010/main" val="362308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A87A-EAE6-4F3E-87A7-88248B53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322859" cy="765654"/>
          </a:xfrm>
        </p:spPr>
        <p:txBody>
          <a:bodyPr>
            <a:normAutofit/>
          </a:bodyPr>
          <a:lstStyle/>
          <a:p>
            <a:r>
              <a:rPr lang="en-US" sz="3600" dirty="0"/>
              <a:t>Site Progress on Implementation Start-Up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FE5481A-43B0-42D2-A454-1BC66E859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036047"/>
              </p:ext>
            </p:extLst>
          </p:nvPr>
        </p:nvGraphicFramePr>
        <p:xfrm>
          <a:off x="125507" y="632012"/>
          <a:ext cx="11940986" cy="6119431"/>
        </p:xfrm>
        <a:graphic>
          <a:graphicData uri="http://schemas.openxmlformats.org/drawingml/2006/table">
            <a:tbl>
              <a:tblPr/>
              <a:tblGrid>
                <a:gridCol w="2096262">
                  <a:extLst>
                    <a:ext uri="{9D8B030D-6E8A-4147-A177-3AD203B41FA5}">
                      <a16:colId xmlns:a16="http://schemas.microsoft.com/office/drawing/2014/main" val="1466784319"/>
                    </a:ext>
                  </a:extLst>
                </a:gridCol>
                <a:gridCol w="947462">
                  <a:extLst>
                    <a:ext uri="{9D8B030D-6E8A-4147-A177-3AD203B41FA5}">
                      <a16:colId xmlns:a16="http://schemas.microsoft.com/office/drawing/2014/main" val="743336286"/>
                    </a:ext>
                  </a:extLst>
                </a:gridCol>
                <a:gridCol w="722440">
                  <a:extLst>
                    <a:ext uri="{9D8B030D-6E8A-4147-A177-3AD203B41FA5}">
                      <a16:colId xmlns:a16="http://schemas.microsoft.com/office/drawing/2014/main" val="3353534915"/>
                    </a:ext>
                  </a:extLst>
                </a:gridCol>
                <a:gridCol w="1006678">
                  <a:extLst>
                    <a:ext uri="{9D8B030D-6E8A-4147-A177-3AD203B41FA5}">
                      <a16:colId xmlns:a16="http://schemas.microsoft.com/office/drawing/2014/main" val="3305926375"/>
                    </a:ext>
                  </a:extLst>
                </a:gridCol>
                <a:gridCol w="1199133">
                  <a:extLst>
                    <a:ext uri="{9D8B030D-6E8A-4147-A177-3AD203B41FA5}">
                      <a16:colId xmlns:a16="http://schemas.microsoft.com/office/drawing/2014/main" val="796088063"/>
                    </a:ext>
                  </a:extLst>
                </a:gridCol>
                <a:gridCol w="1729119">
                  <a:extLst>
                    <a:ext uri="{9D8B030D-6E8A-4147-A177-3AD203B41FA5}">
                      <a16:colId xmlns:a16="http://schemas.microsoft.com/office/drawing/2014/main" val="3679218119"/>
                    </a:ext>
                  </a:extLst>
                </a:gridCol>
                <a:gridCol w="1255388">
                  <a:extLst>
                    <a:ext uri="{9D8B030D-6E8A-4147-A177-3AD203B41FA5}">
                      <a16:colId xmlns:a16="http://schemas.microsoft.com/office/drawing/2014/main" val="1945347695"/>
                    </a:ext>
                  </a:extLst>
                </a:gridCol>
                <a:gridCol w="1083987">
                  <a:extLst>
                    <a:ext uri="{9D8B030D-6E8A-4147-A177-3AD203B41FA5}">
                      <a16:colId xmlns:a16="http://schemas.microsoft.com/office/drawing/2014/main" val="4255223993"/>
                    </a:ext>
                  </a:extLst>
                </a:gridCol>
                <a:gridCol w="739877">
                  <a:extLst>
                    <a:ext uri="{9D8B030D-6E8A-4147-A177-3AD203B41FA5}">
                      <a16:colId xmlns:a16="http://schemas.microsoft.com/office/drawing/2014/main" val="521040097"/>
                    </a:ext>
                  </a:extLst>
                </a:gridCol>
                <a:gridCol w="1160640">
                  <a:extLst>
                    <a:ext uri="{9D8B030D-6E8A-4147-A177-3AD203B41FA5}">
                      <a16:colId xmlns:a16="http://schemas.microsoft.com/office/drawing/2014/main" val="1942829615"/>
                    </a:ext>
                  </a:extLst>
                </a:gridCol>
              </a:tblGrid>
              <a:tr h="895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Contract Executed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cIRB Approval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Local IRB Approval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Regulatory Documents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pSite Communication Plan Agreement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Training Completed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Implementation Date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First Enrollment Date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Downloading Schedule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34726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18929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Dartmouth-Hitchcock 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T/F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86455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Fareri Children's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813256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 General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68877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70565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Vanderbilit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T/F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11585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357066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Hospital of Phil. 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22220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Cincinatti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837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Jewish Health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00132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91472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Peyton Manning Children's Hospital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84549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California, San Diego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29328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Kentucky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53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795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Stars" id="{219D4B20-28A3-B846-B947-0ADB79787B4B}" vid="{473A25FD-859A-8E4F-B556-2F95E0657F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4488</TotalTime>
  <Words>825</Words>
  <Application>Microsoft Macintosh PowerPoint</Application>
  <PresentationFormat>Widescreen</PresentationFormat>
  <Paragraphs>244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Apple Braille</vt:lpstr>
      <vt:lpstr>Arial</vt:lpstr>
      <vt:lpstr>Calibri</vt:lpstr>
      <vt:lpstr>Calibri Light</vt:lpstr>
      <vt:lpstr>1_Office Theme</vt:lpstr>
      <vt:lpstr>The Recorded Home Oximetry (RHO) Program  Monthly Investigator Meeting</vt:lpstr>
      <vt:lpstr>Site Selection for Implementation Waves</vt:lpstr>
      <vt:lpstr>RHO Program Implementation Timeline: Wave 1 Sites</vt:lpstr>
      <vt:lpstr>RHO Program Implementation Timeline: Wave 2 Sites</vt:lpstr>
      <vt:lpstr>Site Training Planning</vt:lpstr>
      <vt:lpstr>Updates on IRB Approval</vt:lpstr>
      <vt:lpstr>Questions or concerns regarding IRB approval?</vt:lpstr>
      <vt:lpstr>Home Care Companies Providing Masimo RAD 97s</vt:lpstr>
      <vt:lpstr>Site Progress on Implementation Start-Up</vt:lpstr>
      <vt:lpstr>REDCap User Access Groups</vt:lpstr>
      <vt:lpstr>Timing of Data Collection</vt:lpstr>
      <vt:lpstr>Timing of Data Collection</vt:lpstr>
      <vt:lpstr>Weaning Increments and Decrements of the RHO Program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Recorded Home Oximetry (RHO) Program  Monthly Investigator Meeting</dc:title>
  <dc:creator>White, Heather</dc:creator>
  <cp:lastModifiedBy>White, Heather</cp:lastModifiedBy>
  <cp:revision>24</cp:revision>
  <dcterms:created xsi:type="dcterms:W3CDTF">2021-03-31T16:28:55Z</dcterms:created>
  <dcterms:modified xsi:type="dcterms:W3CDTF">2021-07-01T03:09:32Z</dcterms:modified>
</cp:coreProperties>
</file>