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9" r:id="rId2"/>
    <p:sldId id="845" r:id="rId3"/>
    <p:sldId id="842" r:id="rId4"/>
    <p:sldId id="844" r:id="rId5"/>
    <p:sldId id="857" r:id="rId6"/>
    <p:sldId id="858" r:id="rId7"/>
    <p:sldId id="861" r:id="rId8"/>
    <p:sldId id="846" r:id="rId9"/>
    <p:sldId id="859" r:id="rId10"/>
    <p:sldId id="860" r:id="rId11"/>
    <p:sldId id="256" r:id="rId12"/>
    <p:sldId id="865" r:id="rId13"/>
    <p:sldId id="866" r:id="rId14"/>
    <p:sldId id="867" r:id="rId15"/>
    <p:sldId id="868" r:id="rId16"/>
    <p:sldId id="869" r:id="rId17"/>
    <p:sldId id="8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6" autoAdjust="0"/>
    <p:restoredTop sz="75821"/>
  </p:normalViewPr>
  <p:slideViewPr>
    <p:cSldViewPr snapToGrid="0">
      <p:cViewPr varScale="1">
        <p:scale>
          <a:sx n="86" d="100"/>
          <a:sy n="86" d="100"/>
        </p:scale>
        <p:origin x="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Available Home Care Companies Providing RAD 97s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Sheet1!$A$34:$B$34</c:f>
              <c:strCache>
                <c:ptCount val="2"/>
                <c:pt idx="0">
                  <c:v>RAD 97 Available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Sheet1!$C$33:$O$33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Sheet1!$C$34:$O$34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0-4627-B2E7-FA40A5FA3713}"/>
            </c:ext>
          </c:extLst>
        </c:ser>
        <c:ser>
          <c:idx val="1"/>
          <c:order val="1"/>
          <c:tx>
            <c:strRef>
              <c:f>Sheet1!$A$35:$B$35</c:f>
              <c:strCache>
                <c:ptCount val="2"/>
                <c:pt idx="0">
                  <c:v>RAD 97 Unavailable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Sheet1!$C$33:$O$33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Sheet1!$C$35:$O$35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0-4627-B2E7-FA40A5FA3713}"/>
            </c:ext>
          </c:extLst>
        </c:ser>
        <c:ser>
          <c:idx val="2"/>
          <c:order val="2"/>
          <c:tx>
            <c:strRef>
              <c:f>Sheet1!$A$36:$B$36</c:f>
              <c:strCache>
                <c:ptCount val="2"/>
                <c:pt idx="0">
                  <c:v>Unknown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Sheet1!$C$33:$O$33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Sheet1!$C$36:$O$36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D0-4627-B2E7-FA40A5FA3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6400352"/>
        <c:axId val="1776407424"/>
      </c:barChart>
      <c:catAx>
        <c:axId val="17764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407424"/>
        <c:crosses val="autoZero"/>
        <c:auto val="1"/>
        <c:lblAlgn val="ctr"/>
        <c:lblOffset val="100"/>
        <c:noMultiLvlLbl val="0"/>
      </c:catAx>
      <c:valAx>
        <c:axId val="177640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Home Care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40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/>
      <dgm:spPr/>
      <dgm:t>
        <a:bodyPr/>
        <a:lstStyle/>
        <a:p>
          <a:pPr>
            <a:defRPr b="1"/>
          </a:pPr>
          <a:r>
            <a:rPr lang="en-US" dirty="0"/>
            <a:t>February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/>
        </a:p>
      </dgm:t>
    </dgm:pt>
    <dgm:pt modelId="{C920E2F2-9D15-419D-A16B-B81FB13A2A72}">
      <dgm:prSet/>
      <dgm:spPr/>
      <dgm:t>
        <a:bodyPr/>
        <a:lstStyle/>
        <a:p>
          <a:r>
            <a:rPr lang="en-US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/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/>
            <a:t>March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/>
        </a:p>
      </dgm:t>
    </dgm:pt>
    <dgm:pt modelId="{DFA8BDC1-000A-475E-A75A-BD2BB9C56ACF}">
      <dgm:prSet/>
      <dgm:spPr/>
      <dgm:t>
        <a:bodyPr/>
        <a:lstStyle/>
        <a:p>
          <a:r>
            <a:rPr lang="en-US" dirty="0"/>
            <a:t>Initiate site training</a:t>
          </a:r>
        </a:p>
        <a:p>
          <a:r>
            <a:rPr lang="en-US" dirty="0"/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/>
        </a:p>
      </dgm:t>
    </dgm:pt>
    <dgm:pt modelId="{6E58BA53-F355-4967-9B63-A00F41C48057}">
      <dgm:prSet/>
      <dgm:spPr/>
      <dgm:t>
        <a:bodyPr/>
        <a:lstStyle/>
        <a:p>
          <a:pPr>
            <a:defRPr b="1"/>
          </a:pPr>
          <a:r>
            <a:rPr lang="en-US" dirty="0"/>
            <a:t>May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/>
        </a:p>
      </dgm:t>
    </dgm:pt>
    <dgm:pt modelId="{72A1968C-76A3-4D00-9A42-590C912CFB47}">
      <dgm:prSet/>
      <dgm:spPr/>
      <dgm:t>
        <a:bodyPr/>
        <a:lstStyle/>
        <a:p>
          <a:pPr>
            <a:defRPr b="1"/>
          </a:pPr>
          <a:r>
            <a:rPr lang="en-US" dirty="0"/>
            <a:t>June-August 2021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/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/>
            <a:t>February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/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/>
            <a:t>August 2022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/>
        </a:p>
      </dgm:t>
    </dgm:pt>
    <dgm:pt modelId="{246EDE87-043A-4612-A7BF-7468786F88CF}">
      <dgm:prSet/>
      <dgm:spPr/>
      <dgm:t>
        <a:bodyPr/>
        <a:lstStyle/>
        <a:p>
          <a:r>
            <a:rPr lang="en-US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/>
        </a:p>
      </dgm:t>
    </dgm:pt>
    <dgm:pt modelId="{8995A71E-D61A-4E56-9F91-86016F03DC78}">
      <dgm:prSet/>
      <dgm:spPr/>
      <dgm:t>
        <a:bodyPr/>
        <a:lstStyle/>
        <a:p>
          <a:r>
            <a:rPr lang="en-US" dirty="0"/>
            <a:t>Reach</a:t>
          </a:r>
          <a:r>
            <a:rPr lang="en-US" baseline="0" dirty="0"/>
            <a:t> 33% of eligible families</a:t>
          </a:r>
          <a:endParaRPr lang="en-US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/>
        </a:p>
      </dgm:t>
    </dgm:pt>
    <dgm:pt modelId="{874EE52E-2A22-4545-94B0-B9726F8F119D}">
      <dgm:prSet/>
      <dgm:spPr/>
      <dgm:t>
        <a:bodyPr/>
        <a:lstStyle/>
        <a:p>
          <a:r>
            <a:rPr lang="en-US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/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/>
            <a:t>February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/>
        </a:p>
      </dgm:t>
    </dgm:pt>
    <dgm:pt modelId="{8CF83719-CF7F-487D-BA2B-0B18F4CA5EEA}">
      <dgm:prSet/>
      <dgm:spPr/>
      <dgm:t>
        <a:bodyPr/>
        <a:lstStyle/>
        <a:p>
          <a:r>
            <a:rPr lang="en-US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/>
        </a:p>
      </dgm:t>
    </dgm:pt>
    <dgm:pt modelId="{F5013EDC-A2F9-4FE9-B1F1-1403E2C6577A}">
      <dgm:prSet/>
      <dgm:spPr/>
      <dgm:t>
        <a:bodyPr/>
        <a:lstStyle/>
        <a:p>
          <a:r>
            <a:rPr lang="en-US" dirty="0"/>
            <a:t>Initiate 18-month implementation</a:t>
          </a:r>
        </a:p>
        <a:p>
          <a:r>
            <a:rPr lang="en-US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 custT="1"/>
      <dgm:spPr/>
      <dgm:t>
        <a:bodyPr/>
        <a:lstStyle/>
        <a:p>
          <a:pPr>
            <a:defRPr b="1"/>
          </a:pPr>
          <a:r>
            <a:rPr lang="en-US" sz="1600" dirty="0"/>
            <a:t>March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 sz="1600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 sz="1600"/>
        </a:p>
      </dgm:t>
    </dgm:pt>
    <dgm:pt modelId="{C920E2F2-9D15-419D-A16B-B81FB13A2A72}">
      <dgm:prSet custT="1"/>
      <dgm:spPr/>
      <dgm:t>
        <a:bodyPr/>
        <a:lstStyle/>
        <a:p>
          <a:r>
            <a:rPr lang="en-US" sz="1600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 sz="1600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 sz="1600"/>
        </a:p>
      </dgm:t>
    </dgm:pt>
    <dgm:pt modelId="{30F50C3E-E689-4749-B2DE-A380B36249A8}">
      <dgm:prSet custT="1"/>
      <dgm:spPr/>
      <dgm:t>
        <a:bodyPr/>
        <a:lstStyle/>
        <a:p>
          <a:pPr>
            <a:defRPr b="1"/>
          </a:pPr>
          <a:r>
            <a:rPr lang="en-US" sz="1600" dirty="0"/>
            <a:t>May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 sz="1600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 sz="1600"/>
        </a:p>
      </dgm:t>
    </dgm:pt>
    <dgm:pt modelId="{DFA8BDC1-000A-475E-A75A-BD2BB9C56ACF}">
      <dgm:prSet custT="1"/>
      <dgm:spPr/>
      <dgm:t>
        <a:bodyPr/>
        <a:lstStyle/>
        <a:p>
          <a:r>
            <a:rPr lang="en-US" sz="1600" dirty="0"/>
            <a:t>Initiate site training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 sz="1600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 sz="1600"/>
        </a:p>
      </dgm:t>
    </dgm:pt>
    <dgm:pt modelId="{6E58BA53-F355-4967-9B63-A00F41C48057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 sz="1600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 sz="1600"/>
        </a:p>
      </dgm:t>
    </dgm:pt>
    <dgm:pt modelId="{72A1968C-76A3-4D00-9A42-590C912CFB47}">
      <dgm:prSet custT="1"/>
      <dgm:spPr/>
      <dgm:t>
        <a:bodyPr/>
        <a:lstStyle/>
        <a:p>
          <a:pPr>
            <a:defRPr b="1"/>
          </a:pPr>
          <a:r>
            <a:rPr lang="en-US" sz="1600" dirty="0"/>
            <a:t>December 2021-February 2022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 sz="1600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 sz="1600"/>
        </a:p>
      </dgm:t>
    </dgm:pt>
    <dgm:pt modelId="{6E3D9C8D-B89D-40B2-9D51-EE76FF68D5EF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 sz="1600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 sz="1600"/>
        </a:p>
      </dgm:t>
    </dgm:pt>
    <dgm:pt modelId="{004FD863-8742-4B7A-890B-410BB99E8CE2}">
      <dgm:prSet custT="1"/>
      <dgm:spPr/>
      <dgm:t>
        <a:bodyPr/>
        <a:lstStyle/>
        <a:p>
          <a:pPr>
            <a:defRPr b="1"/>
          </a:pPr>
          <a:r>
            <a:rPr lang="en-US" sz="1600" dirty="0"/>
            <a:t>February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 sz="1600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 sz="1600"/>
        </a:p>
      </dgm:t>
    </dgm:pt>
    <dgm:pt modelId="{246EDE87-043A-4612-A7BF-7468786F88CF}">
      <dgm:prSet custT="1"/>
      <dgm:spPr/>
      <dgm:t>
        <a:bodyPr/>
        <a:lstStyle/>
        <a:p>
          <a:r>
            <a:rPr lang="en-US" sz="1600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 sz="1600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 sz="1600"/>
        </a:p>
      </dgm:t>
    </dgm:pt>
    <dgm:pt modelId="{8995A71E-D61A-4E56-9F91-86016F03DC78}">
      <dgm:prSet custT="1"/>
      <dgm:spPr/>
      <dgm:t>
        <a:bodyPr/>
        <a:lstStyle/>
        <a:p>
          <a:r>
            <a:rPr lang="en-US" sz="1600" dirty="0"/>
            <a:t>Reach</a:t>
          </a:r>
          <a:r>
            <a:rPr lang="en-US" sz="1600" baseline="0" dirty="0"/>
            <a:t> 33% of eligible families</a:t>
          </a:r>
          <a:endParaRPr lang="en-US" sz="1600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 sz="1600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 sz="1600"/>
        </a:p>
      </dgm:t>
    </dgm:pt>
    <dgm:pt modelId="{874EE52E-2A22-4545-94B0-B9726F8F119D}">
      <dgm:prSet custT="1"/>
      <dgm:spPr/>
      <dgm:t>
        <a:bodyPr/>
        <a:lstStyle/>
        <a:p>
          <a:r>
            <a:rPr lang="en-US" sz="1600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 sz="1600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 sz="1600"/>
        </a:p>
      </dgm:t>
    </dgm:pt>
    <dgm:pt modelId="{8B88D7A2-C2DF-4500-9143-4D039D03ACD8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 sz="1600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 sz="1600"/>
        </a:p>
      </dgm:t>
    </dgm:pt>
    <dgm:pt modelId="{8CF83719-CF7F-487D-BA2B-0B18F4CA5EEA}">
      <dgm:prSet custT="1"/>
      <dgm:spPr/>
      <dgm:t>
        <a:bodyPr/>
        <a:lstStyle/>
        <a:p>
          <a:r>
            <a:rPr lang="en-US" sz="1600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 sz="1600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 sz="1600"/>
        </a:p>
      </dgm:t>
    </dgm:pt>
    <dgm:pt modelId="{F5013EDC-A2F9-4FE9-B1F1-1403E2C6577A}">
      <dgm:prSet custT="1"/>
      <dgm:spPr/>
      <dgm:t>
        <a:bodyPr/>
        <a:lstStyle/>
        <a:p>
          <a:r>
            <a:rPr lang="en-US" sz="1600" dirty="0"/>
            <a:t>Initiate 18-month implementation</a:t>
          </a:r>
        </a:p>
        <a:p>
          <a:r>
            <a:rPr lang="en-US" sz="1600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 sz="1600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 sz="1600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186213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670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129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397306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Baseline data collection begins</a:t>
          </a:r>
        </a:p>
      </dsp:txBody>
      <dsp:txXfrm>
        <a:off x="397306" y="759752"/>
        <a:ext cx="2183272" cy="1102385"/>
      </dsp:txXfrm>
    </dsp:sp>
    <dsp:sp modelId="{8ACCE123-C989-46C1-B7FD-FA50ABEC947C}">
      <dsp:nvSpPr>
        <dsp:cNvPr id="0" name=""/>
        <dsp:cNvSpPr/>
      </dsp:nvSpPr>
      <dsp:spPr>
        <a:xfrm>
          <a:off x="397306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2021</a:t>
          </a:r>
        </a:p>
      </dsp:txBody>
      <dsp:txXfrm>
        <a:off x="397306" y="372427"/>
        <a:ext cx="2183272" cy="387324"/>
      </dsp:txXfrm>
    </dsp:sp>
    <dsp:sp modelId="{6B04496D-97D5-4C4A-A362-7B46786429CD}">
      <dsp:nvSpPr>
        <dsp:cNvPr id="0" name=""/>
        <dsp:cNvSpPr/>
      </dsp:nvSpPr>
      <dsp:spPr>
        <a:xfrm>
          <a:off x="20364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68784" y="1827278"/>
          <a:ext cx="69718" cy="69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377568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407994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708170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site training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monthly phone calls</a:t>
          </a:r>
        </a:p>
      </dsp:txBody>
      <dsp:txXfrm>
        <a:off x="1708170" y="1862137"/>
        <a:ext cx="2183272" cy="1102385"/>
      </dsp:txXfrm>
    </dsp:sp>
    <dsp:sp modelId="{70F61D89-6BB6-4218-9167-C918FE0DE744}">
      <dsp:nvSpPr>
        <dsp:cNvPr id="0" name=""/>
        <dsp:cNvSpPr/>
      </dsp:nvSpPr>
      <dsp:spPr>
        <a:xfrm>
          <a:off x="1708170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March 2021</a:t>
          </a:r>
        </a:p>
      </dsp:txBody>
      <dsp:txXfrm>
        <a:off x="1708170" y="2964522"/>
        <a:ext cx="2183272" cy="387324"/>
      </dsp:txXfrm>
    </dsp:sp>
    <dsp:sp modelId="{AD7225F6-4D24-4251-9B85-9788DA7BA9E8}">
      <dsp:nvSpPr>
        <dsp:cNvPr id="0" name=""/>
        <dsp:cNvSpPr/>
      </dsp:nvSpPr>
      <dsp:spPr>
        <a:xfrm>
          <a:off x="1514508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479649" y="1827278"/>
          <a:ext cx="69718" cy="69718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68843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71885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019035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Complete site training</a:t>
          </a:r>
        </a:p>
      </dsp:txBody>
      <dsp:txXfrm>
        <a:off x="3019035" y="759752"/>
        <a:ext cx="2183272" cy="1102385"/>
      </dsp:txXfrm>
    </dsp:sp>
    <dsp:sp modelId="{AB197FB0-0F12-4A59-9F3F-1C31859ED54E}">
      <dsp:nvSpPr>
        <dsp:cNvPr id="0" name=""/>
        <dsp:cNvSpPr/>
      </dsp:nvSpPr>
      <dsp:spPr>
        <a:xfrm>
          <a:off x="3019035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May 2021</a:t>
          </a:r>
        </a:p>
      </dsp:txBody>
      <dsp:txXfrm>
        <a:off x="3019035" y="372427"/>
        <a:ext cx="2183272" cy="387324"/>
      </dsp:txXfrm>
    </dsp:sp>
    <dsp:sp modelId="{838DE1A9-11F3-4AAE-80B5-CEC31C2EBA92}">
      <dsp:nvSpPr>
        <dsp:cNvPr id="0" name=""/>
        <dsp:cNvSpPr/>
      </dsp:nvSpPr>
      <dsp:spPr>
        <a:xfrm>
          <a:off x="282537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790513" y="1827278"/>
          <a:ext cx="69718" cy="6971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399929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029723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32989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18-month implementation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Begin providing monthly feedback reports</a:t>
          </a:r>
        </a:p>
      </dsp:txBody>
      <dsp:txXfrm>
        <a:off x="4329899" y="1862137"/>
        <a:ext cx="2183272" cy="1102385"/>
      </dsp:txXfrm>
    </dsp:sp>
    <dsp:sp modelId="{68394D26-8440-41C4-AC42-3F023E27A06C}">
      <dsp:nvSpPr>
        <dsp:cNvPr id="0" name=""/>
        <dsp:cNvSpPr/>
      </dsp:nvSpPr>
      <dsp:spPr>
        <a:xfrm>
          <a:off x="432989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June-August 2021</a:t>
          </a:r>
        </a:p>
      </dsp:txBody>
      <dsp:txXfrm>
        <a:off x="4329899" y="2964522"/>
        <a:ext cx="2183272" cy="387324"/>
      </dsp:txXfrm>
    </dsp:sp>
    <dsp:sp modelId="{31D18754-3FB0-480E-B467-70CFFAB18868}">
      <dsp:nvSpPr>
        <dsp:cNvPr id="0" name=""/>
        <dsp:cNvSpPr/>
      </dsp:nvSpPr>
      <dsp:spPr>
        <a:xfrm>
          <a:off x="4136237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100738" y="1827278"/>
          <a:ext cx="69718" cy="6971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310162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34058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5640764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</a:t>
          </a:r>
          <a:r>
            <a:rPr lang="en-US" sz="1400" kern="1200" baseline="0" dirty="0"/>
            <a:t> 33% of eligible families</a:t>
          </a:r>
          <a:endParaRPr lang="en-US" sz="1400" kern="1200" dirty="0"/>
        </a:p>
      </dsp:txBody>
      <dsp:txXfrm>
        <a:off x="5640764" y="759752"/>
        <a:ext cx="2183272" cy="1102385"/>
      </dsp:txXfrm>
    </dsp:sp>
    <dsp:sp modelId="{3CECF23A-E6F6-46C6-907D-BB154266792C}">
      <dsp:nvSpPr>
        <dsp:cNvPr id="0" name=""/>
        <dsp:cNvSpPr/>
      </dsp:nvSpPr>
      <dsp:spPr>
        <a:xfrm>
          <a:off x="5640764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2022</a:t>
          </a:r>
        </a:p>
      </dsp:txBody>
      <dsp:txXfrm>
        <a:off x="5640764" y="372427"/>
        <a:ext cx="2183272" cy="387324"/>
      </dsp:txXfrm>
    </dsp:sp>
    <dsp:sp modelId="{4B37F2D2-9961-40C5-BAC9-D2269F0B19F6}">
      <dsp:nvSpPr>
        <dsp:cNvPr id="0" name=""/>
        <dsp:cNvSpPr/>
      </dsp:nvSpPr>
      <dsp:spPr>
        <a:xfrm>
          <a:off x="5447102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411603" y="1827278"/>
          <a:ext cx="69718" cy="69718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662102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6651452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695162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66% of eligible families</a:t>
          </a:r>
        </a:p>
      </dsp:txBody>
      <dsp:txXfrm>
        <a:off x="6951629" y="1862137"/>
        <a:ext cx="2183272" cy="1102385"/>
      </dsp:txXfrm>
    </dsp:sp>
    <dsp:sp modelId="{EA538D56-5C65-43EA-81D0-CD1E5CBC9F59}">
      <dsp:nvSpPr>
        <dsp:cNvPr id="0" name=""/>
        <dsp:cNvSpPr/>
      </dsp:nvSpPr>
      <dsp:spPr>
        <a:xfrm>
          <a:off x="695162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August 2022</a:t>
          </a:r>
        </a:p>
      </dsp:txBody>
      <dsp:txXfrm>
        <a:off x="6951629" y="2964522"/>
        <a:ext cx="2183272" cy="387324"/>
      </dsp:txXfrm>
    </dsp:sp>
    <dsp:sp modelId="{ECA352F1-FDE4-445A-939C-CF4C3A4444A0}">
      <dsp:nvSpPr>
        <dsp:cNvPr id="0" name=""/>
        <dsp:cNvSpPr/>
      </dsp:nvSpPr>
      <dsp:spPr>
        <a:xfrm>
          <a:off x="6757966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6722467" y="1827278"/>
          <a:ext cx="69718" cy="69718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7931891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7962317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262493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100% of eligible families</a:t>
          </a:r>
        </a:p>
      </dsp:txBody>
      <dsp:txXfrm>
        <a:off x="8262493" y="759752"/>
        <a:ext cx="2183272" cy="1102385"/>
      </dsp:txXfrm>
    </dsp:sp>
    <dsp:sp modelId="{733C4DBA-1274-416A-BCC8-352957253BAF}">
      <dsp:nvSpPr>
        <dsp:cNvPr id="0" name=""/>
        <dsp:cNvSpPr/>
      </dsp:nvSpPr>
      <dsp:spPr>
        <a:xfrm>
          <a:off x="8262493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2023</a:t>
          </a:r>
        </a:p>
      </dsp:txBody>
      <dsp:txXfrm>
        <a:off x="8262493" y="372427"/>
        <a:ext cx="2183272" cy="387324"/>
      </dsp:txXfrm>
    </dsp:sp>
    <dsp:sp modelId="{9DF81F3D-7400-484B-BB6C-DB4BE4FA9774}">
      <dsp:nvSpPr>
        <dsp:cNvPr id="0" name=""/>
        <dsp:cNvSpPr/>
      </dsp:nvSpPr>
      <dsp:spPr>
        <a:xfrm>
          <a:off x="8068831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033332" y="1827278"/>
          <a:ext cx="69718" cy="6971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133600"/>
          <a:ext cx="1122459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713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10199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45932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Baseline data collection begins</a:t>
          </a:r>
        </a:p>
      </dsp:txBody>
      <dsp:txXfrm>
        <a:off x="445932" y="870508"/>
        <a:ext cx="2334442" cy="1263091"/>
      </dsp:txXfrm>
    </dsp:sp>
    <dsp:sp modelId="{8ACCE123-C989-46C1-B7FD-FA50ABEC947C}">
      <dsp:nvSpPr>
        <dsp:cNvPr id="0" name=""/>
        <dsp:cNvSpPr/>
      </dsp:nvSpPr>
      <dsp:spPr>
        <a:xfrm>
          <a:off x="445932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March 2021</a:t>
          </a:r>
        </a:p>
      </dsp:txBody>
      <dsp:txXfrm>
        <a:off x="445932" y="426719"/>
        <a:ext cx="2334442" cy="443788"/>
      </dsp:txXfrm>
    </dsp:sp>
    <dsp:sp modelId="{6B04496D-97D5-4C4A-A362-7B46786429CD}">
      <dsp:nvSpPr>
        <dsp:cNvPr id="0" name=""/>
        <dsp:cNvSpPr/>
      </dsp:nvSpPr>
      <dsp:spPr>
        <a:xfrm>
          <a:off x="22403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84097" y="2093659"/>
          <a:ext cx="79881" cy="798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68422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03283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47219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site training</a:t>
          </a:r>
        </a:p>
      </dsp:txBody>
      <dsp:txXfrm>
        <a:off x="1847219" y="2133600"/>
        <a:ext cx="2334442" cy="1263091"/>
      </dsp:txXfrm>
    </dsp:sp>
    <dsp:sp modelId="{70F61D89-6BB6-4218-9167-C918FE0DE744}">
      <dsp:nvSpPr>
        <dsp:cNvPr id="0" name=""/>
        <dsp:cNvSpPr/>
      </dsp:nvSpPr>
      <dsp:spPr>
        <a:xfrm>
          <a:off x="1847219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May 2021</a:t>
          </a:r>
        </a:p>
      </dsp:txBody>
      <dsp:txXfrm>
        <a:off x="1847219" y="3396691"/>
        <a:ext cx="2334442" cy="443788"/>
      </dsp:txXfrm>
    </dsp:sp>
    <dsp:sp modelId="{AD7225F6-4D24-4251-9B85-9788DA7BA9E8}">
      <dsp:nvSpPr>
        <dsp:cNvPr id="0" name=""/>
        <dsp:cNvSpPr/>
      </dsp:nvSpPr>
      <dsp:spPr>
        <a:xfrm>
          <a:off x="1625325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585384" y="2093659"/>
          <a:ext cx="79881" cy="79881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869708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04569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48506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site training</a:t>
          </a:r>
        </a:p>
      </dsp:txBody>
      <dsp:txXfrm>
        <a:off x="3248506" y="870508"/>
        <a:ext cx="2334442" cy="1263091"/>
      </dsp:txXfrm>
    </dsp:sp>
    <dsp:sp modelId="{AB197FB0-0F12-4A59-9F3F-1C31859ED54E}">
      <dsp:nvSpPr>
        <dsp:cNvPr id="0" name=""/>
        <dsp:cNvSpPr/>
      </dsp:nvSpPr>
      <dsp:spPr>
        <a:xfrm>
          <a:off x="3248506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2021</a:t>
          </a:r>
        </a:p>
      </dsp:txBody>
      <dsp:txXfrm>
        <a:off x="3248506" y="426719"/>
        <a:ext cx="2334442" cy="443788"/>
      </dsp:txXfrm>
    </dsp:sp>
    <dsp:sp modelId="{838DE1A9-11F3-4AAE-80B5-CEC31C2EBA92}">
      <dsp:nvSpPr>
        <dsp:cNvPr id="0" name=""/>
        <dsp:cNvSpPr/>
      </dsp:nvSpPr>
      <dsp:spPr>
        <a:xfrm>
          <a:off x="3026611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986670" y="2093659"/>
          <a:ext cx="79881" cy="7988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70995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05856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49792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18-month implementation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providing monthly feedback reports</a:t>
          </a:r>
        </a:p>
      </dsp:txBody>
      <dsp:txXfrm>
        <a:off x="4649792" y="2133600"/>
        <a:ext cx="2334442" cy="1263091"/>
      </dsp:txXfrm>
    </dsp:sp>
    <dsp:sp modelId="{68394D26-8440-41C4-AC42-3F023E27A06C}">
      <dsp:nvSpPr>
        <dsp:cNvPr id="0" name=""/>
        <dsp:cNvSpPr/>
      </dsp:nvSpPr>
      <dsp:spPr>
        <a:xfrm>
          <a:off x="4649792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December 2021-February 2022</a:t>
          </a:r>
        </a:p>
      </dsp:txBody>
      <dsp:txXfrm>
        <a:off x="4649792" y="3396691"/>
        <a:ext cx="2334442" cy="443788"/>
      </dsp:txXfrm>
    </dsp:sp>
    <dsp:sp modelId="{31D18754-3FB0-480E-B467-70CFFAB18868}">
      <dsp:nvSpPr>
        <dsp:cNvPr id="0" name=""/>
        <dsp:cNvSpPr/>
      </dsp:nvSpPr>
      <dsp:spPr>
        <a:xfrm>
          <a:off x="4427898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87957" y="2093659"/>
          <a:ext cx="79881" cy="7988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672282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07143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051079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</a:t>
          </a:r>
          <a:r>
            <a:rPr lang="en-US" sz="1600" kern="1200" baseline="0" dirty="0"/>
            <a:t> 33% of eligible families</a:t>
          </a:r>
          <a:endParaRPr lang="en-US" sz="1600" kern="1200" dirty="0"/>
        </a:p>
      </dsp:txBody>
      <dsp:txXfrm>
        <a:off x="6051079" y="870508"/>
        <a:ext cx="2334442" cy="1263091"/>
      </dsp:txXfrm>
    </dsp:sp>
    <dsp:sp modelId="{3CECF23A-E6F6-46C6-907D-BB154266792C}">
      <dsp:nvSpPr>
        <dsp:cNvPr id="0" name=""/>
        <dsp:cNvSpPr/>
      </dsp:nvSpPr>
      <dsp:spPr>
        <a:xfrm>
          <a:off x="6051079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2022</a:t>
          </a:r>
        </a:p>
      </dsp:txBody>
      <dsp:txXfrm>
        <a:off x="6051079" y="426719"/>
        <a:ext cx="2334442" cy="443788"/>
      </dsp:txXfrm>
    </dsp:sp>
    <dsp:sp modelId="{4B37F2D2-9961-40C5-BAC9-D2269F0B19F6}">
      <dsp:nvSpPr>
        <dsp:cNvPr id="0" name=""/>
        <dsp:cNvSpPr/>
      </dsp:nvSpPr>
      <dsp:spPr>
        <a:xfrm>
          <a:off x="5829185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789244" y="2093659"/>
          <a:ext cx="79881" cy="7988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073569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108430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452366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66% of eligible families</a:t>
          </a:r>
        </a:p>
      </dsp:txBody>
      <dsp:txXfrm>
        <a:off x="7452366" y="2133600"/>
        <a:ext cx="2334442" cy="1263091"/>
      </dsp:txXfrm>
    </dsp:sp>
    <dsp:sp modelId="{EA538D56-5C65-43EA-81D0-CD1E5CBC9F59}">
      <dsp:nvSpPr>
        <dsp:cNvPr id="0" name=""/>
        <dsp:cNvSpPr/>
      </dsp:nvSpPr>
      <dsp:spPr>
        <a:xfrm>
          <a:off x="7452366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February 2023</a:t>
          </a:r>
        </a:p>
      </dsp:txBody>
      <dsp:txXfrm>
        <a:off x="7452366" y="3396691"/>
        <a:ext cx="2334442" cy="443788"/>
      </dsp:txXfrm>
    </dsp:sp>
    <dsp:sp modelId="{ECA352F1-FDE4-445A-939C-CF4C3A4444A0}">
      <dsp:nvSpPr>
        <dsp:cNvPr id="0" name=""/>
        <dsp:cNvSpPr/>
      </dsp:nvSpPr>
      <dsp:spPr>
        <a:xfrm>
          <a:off x="7230472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190531" y="2093659"/>
          <a:ext cx="79881" cy="79881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47485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50971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853653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100% of eligible families</a:t>
          </a:r>
        </a:p>
      </dsp:txBody>
      <dsp:txXfrm>
        <a:off x="8853653" y="870508"/>
        <a:ext cx="2334442" cy="1263091"/>
      </dsp:txXfrm>
    </dsp:sp>
    <dsp:sp modelId="{733C4DBA-1274-416A-BCC8-352957253BAF}">
      <dsp:nvSpPr>
        <dsp:cNvPr id="0" name=""/>
        <dsp:cNvSpPr/>
      </dsp:nvSpPr>
      <dsp:spPr>
        <a:xfrm>
          <a:off x="8853653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2023</a:t>
          </a:r>
        </a:p>
      </dsp:txBody>
      <dsp:txXfrm>
        <a:off x="8853653" y="426719"/>
        <a:ext cx="2334442" cy="443788"/>
      </dsp:txXfrm>
    </dsp:sp>
    <dsp:sp modelId="{9DF81F3D-7400-484B-BB6C-DB4BE4FA9774}">
      <dsp:nvSpPr>
        <dsp:cNvPr id="0" name=""/>
        <dsp:cNvSpPr/>
      </dsp:nvSpPr>
      <dsp:spPr>
        <a:xfrm>
          <a:off x="863175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591817" y="2093659"/>
          <a:ext cx="79881" cy="7988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1C0B-A3F3-AF48-B158-A340B9EEE66D}" type="datetimeFigureOut">
              <a:rPr lang="en-US" smtClean="0"/>
              <a:t>8/6/21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1A50-7381-E240-BB84-858C28C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4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386557">
            <a:off x="88900" y="130175"/>
            <a:ext cx="672905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304685" y="5502572"/>
            <a:ext cx="672905" cy="647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679D-733A-794A-B3CE-2C18B9D719D8}" type="datetimeFigureOut">
              <a:rPr lang="en-US" smtClean="0"/>
              <a:pPr/>
              <a:t>8/6/21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75313"/>
            <a:ext cx="24145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35555" y="1696478"/>
            <a:ext cx="245389" cy="236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547549" y="3476957"/>
            <a:ext cx="189882" cy="182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347097" y="2192732"/>
            <a:ext cx="109106" cy="105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8773" y="4123832"/>
            <a:ext cx="109106" cy="10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617399" y="3867602"/>
            <a:ext cx="91079" cy="87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5084" y="2612090"/>
            <a:ext cx="91079" cy="87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497956" y="3729791"/>
            <a:ext cx="189882" cy="182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283597" y="4148532"/>
            <a:ext cx="109106" cy="105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457984" y="4542490"/>
            <a:ext cx="91079" cy="876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444020" y="757343"/>
            <a:ext cx="245389" cy="2361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718999" y="1238702"/>
            <a:ext cx="91079" cy="87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1596532"/>
            <a:ext cx="109106" cy="1050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2497" y="1862532"/>
            <a:ext cx="109106" cy="1050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948473" y="6346332"/>
            <a:ext cx="109106" cy="1050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78212" y="6220147"/>
            <a:ext cx="1275588" cy="4880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930326" y="6230692"/>
            <a:ext cx="1033712" cy="4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CD7BA7E2-50EC-497C-8BBE-096473D52E8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9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</a:rPr>
            </a:br>
            <a:br>
              <a:rPr lang="en-US" dirty="0">
                <a:solidFill>
                  <a:srgbClr val="22549C"/>
                </a:solidFill>
              </a:rPr>
            </a:br>
            <a:r>
              <a:rPr lang="en-US" dirty="0">
                <a:solidFill>
                  <a:srgbClr val="22549C"/>
                </a:solidFill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75177"/>
            <a:ext cx="9144000" cy="493973"/>
          </a:xfrm>
        </p:spPr>
        <p:txBody>
          <a:bodyPr/>
          <a:lstStyle/>
          <a:p>
            <a:r>
              <a:rPr lang="en-US" dirty="0"/>
              <a:t>July 1,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32DAB-A120-4AA5-9D49-1284A618B867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57" y="4168992"/>
            <a:ext cx="3722485" cy="1671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43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173F-3A73-416B-8CAB-E06AAFFE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REDCap</a:t>
            </a:r>
            <a:r>
              <a:rPr lang="en-US" dirty="0"/>
              <a:t> User Access Groups</a:t>
            </a:r>
          </a:p>
        </p:txBody>
      </p:sp>
      <p:pic>
        <p:nvPicPr>
          <p:cNvPr id="6" name="Graphic 5" descr="Business Growth with solid fill">
            <a:extLst>
              <a:ext uri="{FF2B5EF4-FFF2-40B4-BE49-F238E27FC236}">
                <a16:creationId xmlns:a16="http://schemas.microsoft.com/office/drawing/2014/main" id="{569AEA85-8249-1E42-B9F3-DBA4D5052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6062" y="1825625"/>
            <a:ext cx="3825875" cy="3825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AF5E-C5CD-4B6D-90DD-2529BED0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Please notify Lindsey and Heather once you have been granted UMass </a:t>
            </a:r>
            <a:r>
              <a:rPr lang="en-US" dirty="0" err="1"/>
              <a:t>REDCap</a:t>
            </a:r>
            <a:r>
              <a:rPr lang="en-US" dirty="0"/>
              <a:t> approval to be added to your site’s data access group</a:t>
            </a:r>
          </a:p>
        </p:txBody>
      </p:sp>
    </p:spTree>
    <p:extLst>
      <p:ext uri="{BB962C8B-B14F-4D97-AF65-F5344CB8AC3E}">
        <p14:creationId xmlns:p14="http://schemas.microsoft.com/office/powerpoint/2010/main" val="396282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A7385D-6C63-4993-B3CA-D1207908FA6E}"/>
              </a:ext>
            </a:extLst>
          </p:cNvPr>
          <p:cNvSpPr txBox="1"/>
          <p:nvPr/>
        </p:nvSpPr>
        <p:spPr>
          <a:xfrm>
            <a:off x="4626428" y="1554901"/>
            <a:ext cx="29391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Total Screened </a:t>
            </a:r>
          </a:p>
          <a:p>
            <a:pPr algn="ctr"/>
            <a:r>
              <a:rPr lang="en-US" dirty="0"/>
              <a:t>N=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D4EC3-04F4-43E5-957B-A72709CE5F8B}"/>
              </a:ext>
            </a:extLst>
          </p:cNvPr>
          <p:cNvSpPr txBox="1"/>
          <p:nvPr/>
        </p:nvSpPr>
        <p:spPr>
          <a:xfrm>
            <a:off x="4626427" y="3853216"/>
            <a:ext cx="293914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Total Sent Home on RAD 97 Oximeter </a:t>
            </a:r>
          </a:p>
          <a:p>
            <a:pPr algn="ctr"/>
            <a:r>
              <a:rPr lang="en-US" dirty="0"/>
              <a:t>N= 5 (100%)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AEE71-D3DA-4155-957B-AF026EB509B1}"/>
              </a:ext>
            </a:extLst>
          </p:cNvPr>
          <p:cNvSpPr txBox="1"/>
          <p:nvPr/>
        </p:nvSpPr>
        <p:spPr>
          <a:xfrm>
            <a:off x="2664590" y="5639221"/>
            <a:ext cx="17901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Total Opt-In </a:t>
            </a:r>
          </a:p>
          <a:p>
            <a:pPr algn="ctr"/>
            <a:r>
              <a:rPr lang="en-US" dirty="0"/>
              <a:t>N= 2 (100%)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B63E6-8CA5-4382-8DB5-03FB2BA229A0}"/>
              </a:ext>
            </a:extLst>
          </p:cNvPr>
          <p:cNvSpPr txBox="1"/>
          <p:nvPr/>
        </p:nvSpPr>
        <p:spPr>
          <a:xfrm>
            <a:off x="7657150" y="5639220"/>
            <a:ext cx="19503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Total Opt-Out </a:t>
            </a:r>
          </a:p>
          <a:p>
            <a:pPr algn="ctr"/>
            <a:r>
              <a:rPr lang="en-US" dirty="0"/>
              <a:t>N= 0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E4F327B-0C18-49AC-911E-9CDBCE5812C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4396487" y="3939708"/>
            <a:ext cx="862675" cy="25363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DD9EF55-0040-49DF-8B2F-88973E49F4C4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16200000" flipH="1">
            <a:off x="6932835" y="3939709"/>
            <a:ext cx="862674" cy="253634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F1013D-E96F-4211-A07B-7CC4F739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Implementation Trial Consort Diagram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B621D1-4238-4AB8-91F5-752D9470C584}"/>
              </a:ext>
            </a:extLst>
          </p:cNvPr>
          <p:cNvSpPr txBox="1"/>
          <p:nvPr/>
        </p:nvSpPr>
        <p:spPr>
          <a:xfrm>
            <a:off x="5200940" y="2565559"/>
            <a:ext cx="17901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Total Sent Home on Oxygen </a:t>
            </a:r>
          </a:p>
          <a:p>
            <a:pPr algn="ctr"/>
            <a:r>
              <a:rPr lang="en-US" dirty="0"/>
              <a:t>N= 5 (100%)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C717CD-FFA0-4AF5-8928-F794A2D3A723}"/>
              </a:ext>
            </a:extLst>
          </p:cNvPr>
          <p:cNvCxnSpPr>
            <a:stCxn id="4" idx="2"/>
            <a:endCxn id="23" idx="0"/>
          </p:cNvCxnSpPr>
          <p:nvPr/>
        </p:nvCxnSpPr>
        <p:spPr>
          <a:xfrm flipH="1">
            <a:off x="6095999" y="2201232"/>
            <a:ext cx="1" cy="364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73FB9D-1CAD-42B1-B678-15336ACC649F}"/>
              </a:ext>
            </a:extLst>
          </p:cNvPr>
          <p:cNvCxnSpPr>
            <a:stCxn id="23" idx="2"/>
            <a:endCxn id="5" idx="0"/>
          </p:cNvCxnSpPr>
          <p:nvPr/>
        </p:nvCxnSpPr>
        <p:spPr>
          <a:xfrm>
            <a:off x="6095999" y="3488889"/>
            <a:ext cx="0" cy="364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69EFBCD-2419-44A6-962B-D997FD65C2A6}"/>
              </a:ext>
            </a:extLst>
          </p:cNvPr>
          <p:cNvSpPr txBox="1"/>
          <p:nvPr/>
        </p:nvSpPr>
        <p:spPr>
          <a:xfrm>
            <a:off x="5120802" y="5630676"/>
            <a:ext cx="19503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Not Yet Enrolled</a:t>
            </a:r>
          </a:p>
          <a:p>
            <a:pPr algn="ctr"/>
            <a:r>
              <a:rPr lang="en-US" dirty="0"/>
              <a:t>N= 3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912CD6-1742-474D-83C9-4DE2FDF721F9}"/>
              </a:ext>
            </a:extLst>
          </p:cNvPr>
          <p:cNvCxnSpPr>
            <a:cxnSpLocks/>
          </p:cNvCxnSpPr>
          <p:nvPr/>
        </p:nvCxnSpPr>
        <p:spPr>
          <a:xfrm>
            <a:off x="6096701" y="5207882"/>
            <a:ext cx="0" cy="422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9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C821-73EF-4B53-850B-3ADCF645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Patient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E33C-18B1-46AB-B891-9A124470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Families should be informed of the RHO Program and how their child’s oxygen will be managed </a:t>
            </a:r>
            <a:r>
              <a:rPr lang="en-US" i="1" u="sng" dirty="0"/>
              <a:t>prior</a:t>
            </a:r>
            <a:r>
              <a:rPr lang="en-US" dirty="0"/>
              <a:t> to going home</a:t>
            </a:r>
          </a:p>
          <a:p>
            <a:r>
              <a:rPr lang="en-US" dirty="0"/>
              <a:t>You can use the Parent Brochure in our resources</a:t>
            </a:r>
          </a:p>
          <a:p>
            <a:r>
              <a:rPr lang="en-US" dirty="0"/>
              <a:t>Managing expectations of weaning has come up as a concern at active sites</a:t>
            </a:r>
          </a:p>
        </p:txBody>
      </p:sp>
    </p:spTree>
    <p:extLst>
      <p:ext uri="{BB962C8B-B14F-4D97-AF65-F5344CB8AC3E}">
        <p14:creationId xmlns:p14="http://schemas.microsoft.com/office/powerpoint/2010/main" val="165811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FB30-2C55-4A21-AF46-2B863658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57"/>
            <a:ext cx="10515600" cy="1325563"/>
          </a:xfrm>
        </p:spPr>
        <p:txBody>
          <a:bodyPr/>
          <a:lstStyle/>
          <a:p>
            <a:r>
              <a:rPr lang="en-US" dirty="0"/>
              <a:t>Common Parent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F85C5-34F8-4CCB-8581-C25A39EA6A21}"/>
              </a:ext>
            </a:extLst>
          </p:cNvPr>
          <p:cNvSpPr txBox="1"/>
          <p:nvPr/>
        </p:nvSpPr>
        <p:spPr>
          <a:xfrm>
            <a:off x="1107583" y="2234297"/>
            <a:ext cx="4717961" cy="2389406"/>
          </a:xfrm>
          <a:prstGeom prst="cloudCallou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long will my child be on home oxygen using the RHO Program to wean?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0F881-792B-4322-ADA3-CBC1FA9D5E46}"/>
              </a:ext>
            </a:extLst>
          </p:cNvPr>
          <p:cNvSpPr txBox="1"/>
          <p:nvPr/>
        </p:nvSpPr>
        <p:spPr>
          <a:xfrm>
            <a:off x="7018985" y="1027906"/>
            <a:ext cx="3794976" cy="163449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will be up to the child when they wean- recorded oximetry provides an objective assessment of the child’s readiness to wean or need for more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0E4C9-A852-4F75-8881-D37135FFA12E}"/>
              </a:ext>
            </a:extLst>
          </p:cNvPr>
          <p:cNvSpPr txBox="1"/>
          <p:nvPr/>
        </p:nvSpPr>
        <p:spPr>
          <a:xfrm>
            <a:off x="7018985" y="2942162"/>
            <a:ext cx="3794976" cy="1940957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current literature describes upwards of 12-month durations of HOT</a:t>
            </a:r>
          </a:p>
          <a:p>
            <a:r>
              <a:rPr lang="en-US" dirty="0"/>
              <a:t>-The RHO trial found that infants utilizing RHO weaned in 78 days on average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541B2-44DD-44D8-9379-41D7F0CB0AED}"/>
              </a:ext>
            </a:extLst>
          </p:cNvPr>
          <p:cNvSpPr txBox="1"/>
          <p:nvPr/>
        </p:nvSpPr>
        <p:spPr>
          <a:xfrm>
            <a:off x="6958884" y="5164911"/>
            <a:ext cx="3794976" cy="1021556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Weaning is not always a step-down process- increases are still considered playing by the play book</a:t>
            </a:r>
          </a:p>
        </p:txBody>
      </p:sp>
    </p:spTree>
    <p:extLst>
      <p:ext uri="{BB962C8B-B14F-4D97-AF65-F5344CB8AC3E}">
        <p14:creationId xmlns:p14="http://schemas.microsoft.com/office/powerpoint/2010/main" val="78174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FB30-2C55-4A21-AF46-2B863658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57"/>
            <a:ext cx="10515600" cy="1325563"/>
          </a:xfrm>
        </p:spPr>
        <p:txBody>
          <a:bodyPr/>
          <a:lstStyle/>
          <a:p>
            <a:r>
              <a:rPr lang="en-US" dirty="0"/>
              <a:t>Common Parent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F85C5-34F8-4CCB-8581-C25A39EA6A21}"/>
              </a:ext>
            </a:extLst>
          </p:cNvPr>
          <p:cNvSpPr txBox="1"/>
          <p:nvPr/>
        </p:nvSpPr>
        <p:spPr>
          <a:xfrm>
            <a:off x="1107583" y="2234297"/>
            <a:ext cx="4717961" cy="1827193"/>
          </a:xfrm>
          <a:prstGeom prst="cloudCallou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oximeter never alarms, how can it be </a:t>
            </a:r>
            <a:r>
              <a:rPr lang="en-US" sz="2400"/>
              <a:t>an increase?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0F881-792B-4322-ADA3-CBC1FA9D5E46}"/>
              </a:ext>
            </a:extLst>
          </p:cNvPr>
          <p:cNvSpPr txBox="1"/>
          <p:nvPr/>
        </p:nvSpPr>
        <p:spPr>
          <a:xfrm>
            <a:off x="6958884" y="1712412"/>
            <a:ext cx="3794976" cy="715089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Alarm parameters are set to alarm below 90% SpO2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0E4C9-A852-4F75-8881-D37135FFA12E}"/>
              </a:ext>
            </a:extLst>
          </p:cNvPr>
          <p:cNvSpPr txBox="1"/>
          <p:nvPr/>
        </p:nvSpPr>
        <p:spPr>
          <a:xfrm>
            <a:off x="7018985" y="2942162"/>
            <a:ext cx="3794976" cy="163449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RHO algorithm is conservative, meaning our threshold is set to 93% SpO2. Anytime spent between 90-93% the oximeter is not alarming but contributing to time below 93%.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541B2-44DD-44D8-9379-41D7F0CB0AED}"/>
              </a:ext>
            </a:extLst>
          </p:cNvPr>
          <p:cNvSpPr txBox="1"/>
          <p:nvPr/>
        </p:nvSpPr>
        <p:spPr>
          <a:xfrm>
            <a:off x="6958884" y="5062002"/>
            <a:ext cx="3794976" cy="1021556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Too much time below 93% SpO2 will contribute to the recommendation to increase the child’s flow rate</a:t>
            </a:r>
          </a:p>
        </p:txBody>
      </p:sp>
    </p:spTree>
    <p:extLst>
      <p:ext uri="{BB962C8B-B14F-4D97-AF65-F5344CB8AC3E}">
        <p14:creationId xmlns:p14="http://schemas.microsoft.com/office/powerpoint/2010/main" val="276696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FB30-2C55-4A21-AF46-2B863658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57"/>
            <a:ext cx="10515600" cy="1325563"/>
          </a:xfrm>
        </p:spPr>
        <p:txBody>
          <a:bodyPr/>
          <a:lstStyle/>
          <a:p>
            <a:r>
              <a:rPr lang="en-US" dirty="0"/>
              <a:t>Common Parent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F85C5-34F8-4CCB-8581-C25A39EA6A21}"/>
              </a:ext>
            </a:extLst>
          </p:cNvPr>
          <p:cNvSpPr txBox="1"/>
          <p:nvPr/>
        </p:nvSpPr>
        <p:spPr>
          <a:xfrm>
            <a:off x="899123" y="1185246"/>
            <a:ext cx="5212535" cy="3513832"/>
          </a:xfrm>
          <a:prstGeom prst="cloudCallou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oximeter is constantly alarming due to poor signal and artifact, is this contributing to their oximetry analysis?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0F881-792B-4322-ADA3-CBC1FA9D5E46}"/>
              </a:ext>
            </a:extLst>
          </p:cNvPr>
          <p:cNvSpPr txBox="1"/>
          <p:nvPr/>
        </p:nvSpPr>
        <p:spPr>
          <a:xfrm>
            <a:off x="7018985" y="2584617"/>
            <a:ext cx="3794976" cy="715089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No, the RAD 97 and data export report will kick out artifact.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0E4C9-A852-4F75-8881-D37135FFA12E}"/>
              </a:ext>
            </a:extLst>
          </p:cNvPr>
          <p:cNvSpPr txBox="1"/>
          <p:nvPr/>
        </p:nvSpPr>
        <p:spPr>
          <a:xfrm>
            <a:off x="7018985" y="4085162"/>
            <a:ext cx="3794976" cy="1021556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is possible that some artifact creeps into the report, but not enough to impact the recommendation. </a:t>
            </a:r>
          </a:p>
        </p:txBody>
      </p:sp>
    </p:spTree>
    <p:extLst>
      <p:ext uri="{BB962C8B-B14F-4D97-AF65-F5344CB8AC3E}">
        <p14:creationId xmlns:p14="http://schemas.microsoft.com/office/powerpoint/2010/main" val="4843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57A0-CD22-481F-9492-A2A1FBB9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7"/>
            <a:ext cx="10515600" cy="1325563"/>
          </a:xfrm>
        </p:spPr>
        <p:txBody>
          <a:bodyPr/>
          <a:lstStyle/>
          <a:p>
            <a:r>
              <a:rPr lang="en-US" dirty="0"/>
              <a:t>What Data are we Seeing?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D0CF6-30BD-4E3E-B43F-ED447BCF6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6062"/>
            <a:ext cx="3411071" cy="38258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Artifact data is kicked out</a:t>
            </a:r>
          </a:p>
          <a:p>
            <a:r>
              <a:rPr lang="en-US" dirty="0"/>
              <a:t>Averaging time set to 12-seconds</a:t>
            </a:r>
          </a:p>
          <a:p>
            <a:r>
              <a:rPr lang="en-US" dirty="0"/>
              <a:t>Heather meeting with Masimo engineers to understand algorithm better for kicking out artifact</a:t>
            </a:r>
          </a:p>
          <a:p>
            <a:r>
              <a:rPr lang="en-US" dirty="0"/>
              <a:t>Will improve python analysis program based off discussion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01C78C-C009-47F8-AF76-5E71208D69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8553" y="1379620"/>
            <a:ext cx="7291903" cy="491360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76DDC4A-66D3-4376-84B6-C12FC6BA58AE}"/>
              </a:ext>
            </a:extLst>
          </p:cNvPr>
          <p:cNvSpPr/>
          <p:nvPr/>
        </p:nvSpPr>
        <p:spPr>
          <a:xfrm>
            <a:off x="9883035" y="4885150"/>
            <a:ext cx="538619" cy="486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56" y="323660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226" y="1500780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Questions and Comments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242762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81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E1D9-863F-4F6D-910A-C43FDD01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for Implementation Waves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9ED73-FB35-4EA6-882A-74D4C795E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Dartmouth Hitchcock Medical Center</a:t>
            </a:r>
          </a:p>
          <a:p>
            <a:pPr marL="0" indent="0" algn="ctr">
              <a:buNone/>
            </a:pPr>
            <a:r>
              <a:rPr lang="en-US" dirty="0"/>
              <a:t>Boston Children’s Hospital</a:t>
            </a:r>
          </a:p>
          <a:p>
            <a:pPr marL="0" indent="0" algn="ctr">
              <a:buNone/>
            </a:pPr>
            <a:r>
              <a:rPr lang="en-US" dirty="0"/>
              <a:t>Massachusetts General Hospital</a:t>
            </a:r>
          </a:p>
          <a:p>
            <a:pPr marL="0" indent="0" algn="ctr">
              <a:buNone/>
            </a:pPr>
            <a:r>
              <a:rPr lang="en-US" dirty="0"/>
              <a:t>Maria </a:t>
            </a:r>
            <a:r>
              <a:rPr lang="en-US" dirty="0" err="1"/>
              <a:t>Fereri</a:t>
            </a:r>
            <a:r>
              <a:rPr lang="en-US" dirty="0"/>
              <a:t> Children’s Hospital</a:t>
            </a:r>
          </a:p>
          <a:p>
            <a:pPr marL="0" indent="0" algn="ctr">
              <a:buNone/>
            </a:pPr>
            <a:r>
              <a:rPr lang="en-US" dirty="0"/>
              <a:t>University of Maryland</a:t>
            </a:r>
          </a:p>
          <a:p>
            <a:pPr marL="0" indent="0" algn="ctr">
              <a:buNone/>
            </a:pPr>
            <a:r>
              <a:rPr lang="en-US" dirty="0"/>
              <a:t>Vanderbilt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66A181-94B7-4450-9718-7021B377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587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2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Arkansas Children’s Hospital</a:t>
            </a:r>
          </a:p>
          <a:p>
            <a:pPr marL="0" indent="0" algn="ctr">
              <a:buNone/>
            </a:pPr>
            <a:r>
              <a:rPr lang="en-US" dirty="0"/>
              <a:t>Children’s Hospital of Philadelphia</a:t>
            </a:r>
          </a:p>
          <a:p>
            <a:pPr marL="0" indent="0" algn="ctr">
              <a:buNone/>
            </a:pPr>
            <a:r>
              <a:rPr lang="en-US" dirty="0"/>
              <a:t>Cincinnati Children’s Hospital</a:t>
            </a:r>
          </a:p>
          <a:p>
            <a:pPr marL="0" indent="0" algn="ctr">
              <a:buNone/>
            </a:pPr>
            <a:r>
              <a:rPr lang="en-US" dirty="0"/>
              <a:t>National Jewish Health</a:t>
            </a:r>
          </a:p>
          <a:p>
            <a:pPr marL="0" indent="0" algn="ctr">
              <a:buNone/>
            </a:pPr>
            <a:r>
              <a:rPr lang="en-US" dirty="0"/>
              <a:t>Nationwide Children’s Hospital</a:t>
            </a:r>
          </a:p>
          <a:p>
            <a:pPr marL="0" indent="0" algn="ctr">
              <a:buNone/>
            </a:pPr>
            <a:r>
              <a:rPr lang="en-US" dirty="0"/>
              <a:t>Peyton Manning Children’s Hospital</a:t>
            </a:r>
          </a:p>
          <a:p>
            <a:pPr marL="0" indent="0" algn="ctr">
              <a:buNone/>
            </a:pPr>
            <a:r>
              <a:rPr lang="en-US" dirty="0"/>
              <a:t>University of California, San Diego</a:t>
            </a:r>
          </a:p>
          <a:p>
            <a:pPr marL="0" indent="0" algn="ctr">
              <a:buNone/>
            </a:pPr>
            <a:r>
              <a:rPr lang="en-US" dirty="0"/>
              <a:t>University of Kentucky </a:t>
            </a:r>
          </a:p>
        </p:txBody>
      </p:sp>
    </p:spTree>
    <p:extLst>
      <p:ext uri="{BB962C8B-B14F-4D97-AF65-F5344CB8AC3E}">
        <p14:creationId xmlns:p14="http://schemas.microsoft.com/office/powerpoint/2010/main" val="43314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1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ECE0D8BD-2FA4-4CE9-89B5-2401697B5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02" y="4747364"/>
            <a:ext cx="366384" cy="366384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82241990-2771-467E-9C9D-04D1F265F2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3002" y="2102136"/>
            <a:ext cx="366384" cy="36638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3109" y="2102136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2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63597"/>
              </p:ext>
            </p:extLst>
          </p:nvPr>
        </p:nvGraphicFramePr>
        <p:xfrm>
          <a:off x="596349" y="1577009"/>
          <a:ext cx="1122459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888FF9D9-0672-4D91-83F5-C486C27D03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9888" y="4914607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6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D0FE9-119A-864D-B806-2227950B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Training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79A2C-F561-7745-B3EB-7D7B6FECE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4481"/>
            <a:ext cx="5181600" cy="40970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Wave 1 Site Visits Completed</a:t>
            </a:r>
          </a:p>
          <a:p>
            <a:r>
              <a:rPr lang="en-US" dirty="0"/>
              <a:t>4/8 Wave 2 Visits Completed</a:t>
            </a:r>
          </a:p>
          <a:p>
            <a:r>
              <a:rPr lang="en-US" dirty="0"/>
              <a:t>6/8 Wave 2 Site Visits Scheduled</a:t>
            </a:r>
          </a:p>
          <a:p>
            <a:r>
              <a:rPr lang="en-US" dirty="0"/>
              <a:t>Masimo coordinating times to meet with sites identified home care companies</a:t>
            </a:r>
          </a:p>
          <a:p>
            <a:pPr lvl="1"/>
            <a:r>
              <a:rPr lang="en-US" dirty="0"/>
              <a:t>Heather has also been conducting information sessions with each site’s designated home care companies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744E2E-3C30-EB4F-95E2-2D75E03AD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3443" y="3276738"/>
            <a:ext cx="3866322" cy="21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51CF-0474-428F-A501-EECA4A88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on IRB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A26A9-0FD4-45D5-B6FA-1E9A9893B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delay in SMART IRB submissions of wave 2 sites please start the process with your IRB’s now</a:t>
            </a:r>
          </a:p>
          <a:p>
            <a:r>
              <a:rPr lang="en-US" dirty="0"/>
              <a:t>SMART IRB for Wave 2 sites open! </a:t>
            </a:r>
          </a:p>
          <a:p>
            <a:r>
              <a:rPr lang="en-US" dirty="0"/>
              <a:t>Please reach out to Heather with any questions</a:t>
            </a:r>
          </a:p>
        </p:txBody>
      </p:sp>
    </p:spTree>
    <p:extLst>
      <p:ext uri="{BB962C8B-B14F-4D97-AF65-F5344CB8AC3E}">
        <p14:creationId xmlns:p14="http://schemas.microsoft.com/office/powerpoint/2010/main" val="252426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424E-1100-4910-A9DF-CA43BDD2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168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Questions or concerns regarding IRB approval?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4FA3A-EBB0-4596-B0BB-30978B2A1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Site specific problems we can help with?</a:t>
            </a:r>
          </a:p>
        </p:txBody>
      </p:sp>
    </p:spTree>
    <p:extLst>
      <p:ext uri="{BB962C8B-B14F-4D97-AF65-F5344CB8AC3E}">
        <p14:creationId xmlns:p14="http://schemas.microsoft.com/office/powerpoint/2010/main" val="58817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B93D-1CC4-4B54-B162-027AC384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Home Care Companies Providing Masimo RAD 97s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ECF6A8-16C8-A046-BF95-567588E0D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596417"/>
              </p:ext>
            </p:extLst>
          </p:nvPr>
        </p:nvGraphicFramePr>
        <p:xfrm>
          <a:off x="366794" y="1325562"/>
          <a:ext cx="11404496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E7745A-B267-4F3B-8A27-E771D119D2AA}"/>
              </a:ext>
            </a:extLst>
          </p:cNvPr>
          <p:cNvSpPr txBox="1"/>
          <p:nvPr/>
        </p:nvSpPr>
        <p:spPr>
          <a:xfrm>
            <a:off x="9974994" y="1603878"/>
            <a:ext cx="209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100% of sites have met the target amount of home cares!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E0A9F-461D-4B3B-81C8-837F3CDF8777}"/>
              </a:ext>
            </a:extLst>
          </p:cNvPr>
          <p:cNvCxnSpPr/>
          <p:nvPr/>
        </p:nvCxnSpPr>
        <p:spPr>
          <a:xfrm>
            <a:off x="1493949" y="4430332"/>
            <a:ext cx="84810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8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A87A-EAE6-4F3E-87A7-88248B53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322859" cy="765654"/>
          </a:xfrm>
        </p:spPr>
        <p:txBody>
          <a:bodyPr>
            <a:normAutofit/>
          </a:bodyPr>
          <a:lstStyle/>
          <a:p>
            <a:r>
              <a:rPr lang="en-US" sz="3600" dirty="0"/>
              <a:t>Site Progress on Implementation Start-Up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FE5481A-43B0-42D2-A454-1BC66E859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315800"/>
              </p:ext>
            </p:extLst>
          </p:nvPr>
        </p:nvGraphicFramePr>
        <p:xfrm>
          <a:off x="125507" y="632012"/>
          <a:ext cx="11940986" cy="6119431"/>
        </p:xfrm>
        <a:graphic>
          <a:graphicData uri="http://schemas.openxmlformats.org/drawingml/2006/table">
            <a:tbl>
              <a:tblPr/>
              <a:tblGrid>
                <a:gridCol w="2096262">
                  <a:extLst>
                    <a:ext uri="{9D8B030D-6E8A-4147-A177-3AD203B41FA5}">
                      <a16:colId xmlns:a16="http://schemas.microsoft.com/office/drawing/2014/main" val="1466784319"/>
                    </a:ext>
                  </a:extLst>
                </a:gridCol>
                <a:gridCol w="947462">
                  <a:extLst>
                    <a:ext uri="{9D8B030D-6E8A-4147-A177-3AD203B41FA5}">
                      <a16:colId xmlns:a16="http://schemas.microsoft.com/office/drawing/2014/main" val="743336286"/>
                    </a:ext>
                  </a:extLst>
                </a:gridCol>
                <a:gridCol w="722440">
                  <a:extLst>
                    <a:ext uri="{9D8B030D-6E8A-4147-A177-3AD203B41FA5}">
                      <a16:colId xmlns:a16="http://schemas.microsoft.com/office/drawing/2014/main" val="3353534915"/>
                    </a:ext>
                  </a:extLst>
                </a:gridCol>
                <a:gridCol w="1006678">
                  <a:extLst>
                    <a:ext uri="{9D8B030D-6E8A-4147-A177-3AD203B41FA5}">
                      <a16:colId xmlns:a16="http://schemas.microsoft.com/office/drawing/2014/main" val="3305926375"/>
                    </a:ext>
                  </a:extLst>
                </a:gridCol>
                <a:gridCol w="1199133">
                  <a:extLst>
                    <a:ext uri="{9D8B030D-6E8A-4147-A177-3AD203B41FA5}">
                      <a16:colId xmlns:a16="http://schemas.microsoft.com/office/drawing/2014/main" val="796088063"/>
                    </a:ext>
                  </a:extLst>
                </a:gridCol>
                <a:gridCol w="1729119">
                  <a:extLst>
                    <a:ext uri="{9D8B030D-6E8A-4147-A177-3AD203B41FA5}">
                      <a16:colId xmlns:a16="http://schemas.microsoft.com/office/drawing/2014/main" val="3679218119"/>
                    </a:ext>
                  </a:extLst>
                </a:gridCol>
                <a:gridCol w="1255388">
                  <a:extLst>
                    <a:ext uri="{9D8B030D-6E8A-4147-A177-3AD203B41FA5}">
                      <a16:colId xmlns:a16="http://schemas.microsoft.com/office/drawing/2014/main" val="1945347695"/>
                    </a:ext>
                  </a:extLst>
                </a:gridCol>
                <a:gridCol w="1083987">
                  <a:extLst>
                    <a:ext uri="{9D8B030D-6E8A-4147-A177-3AD203B41FA5}">
                      <a16:colId xmlns:a16="http://schemas.microsoft.com/office/drawing/2014/main" val="4255223993"/>
                    </a:ext>
                  </a:extLst>
                </a:gridCol>
                <a:gridCol w="739877">
                  <a:extLst>
                    <a:ext uri="{9D8B030D-6E8A-4147-A177-3AD203B41FA5}">
                      <a16:colId xmlns:a16="http://schemas.microsoft.com/office/drawing/2014/main" val="521040097"/>
                    </a:ext>
                  </a:extLst>
                </a:gridCol>
                <a:gridCol w="1160640">
                  <a:extLst>
                    <a:ext uri="{9D8B030D-6E8A-4147-A177-3AD203B41FA5}">
                      <a16:colId xmlns:a16="http://schemas.microsoft.com/office/drawing/2014/main" val="1942829615"/>
                    </a:ext>
                  </a:extLst>
                </a:gridCol>
              </a:tblGrid>
              <a:tr h="895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Contract Executed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cIRB Approval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Local IRB Approval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Regulatory Documents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pSite Communication Plan Agreement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Training Completed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Implementation Date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First Enrollment Date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Downloading Schedule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34726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7/8/2021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18929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Dartmouth-Hitchcock 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T/F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86455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Fareri Children's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13256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 General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7/7/2021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68877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M/T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70565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Vanderbilit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T/F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11585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357066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of Phil. 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22220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Cincinatti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837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Jewish Health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00132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91472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Peyton Manning Children's Hospital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84549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California, San Diego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29328"/>
                  </a:ext>
                </a:extLst>
              </a:tr>
              <a:tr h="373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Kentucky Children's Hospital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8/1/2021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53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795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4778</TotalTime>
  <Words>927</Words>
  <Application>Microsoft Macintosh PowerPoint</Application>
  <PresentationFormat>Widescreen</PresentationFormat>
  <Paragraphs>254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Apple Braille</vt:lpstr>
      <vt:lpstr>Arial</vt:lpstr>
      <vt:lpstr>Calibri</vt:lpstr>
      <vt:lpstr>Calibri Light</vt:lpstr>
      <vt:lpstr>1_Office Theme</vt:lpstr>
      <vt:lpstr>The Recorded Home Oximetry (RHO) Program  Monthly Investigator Meeting</vt:lpstr>
      <vt:lpstr>Site Selection for Implementation Waves</vt:lpstr>
      <vt:lpstr>RHO Program Implementation Timeline: Wave 1 Sites</vt:lpstr>
      <vt:lpstr>RHO Program Implementation Timeline: Wave 2 Sites</vt:lpstr>
      <vt:lpstr>Site Training Planning</vt:lpstr>
      <vt:lpstr>Updates on IRB Approval</vt:lpstr>
      <vt:lpstr>Questions or concerns regarding IRB approval?</vt:lpstr>
      <vt:lpstr>Home Care Companies Providing Masimo RAD 97s</vt:lpstr>
      <vt:lpstr>Site Progress on Implementation Start-Up</vt:lpstr>
      <vt:lpstr>REDCap User Access Groups</vt:lpstr>
      <vt:lpstr>RHO Implementation Trial Consort Diagram</vt:lpstr>
      <vt:lpstr>RHO Patient Education</vt:lpstr>
      <vt:lpstr>Common Parent Questions</vt:lpstr>
      <vt:lpstr>Common Parent Questions</vt:lpstr>
      <vt:lpstr>Common Parent Questions</vt:lpstr>
      <vt:lpstr>What Data are we Seeing?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White, Heather</dc:creator>
  <cp:lastModifiedBy>White, Heather</cp:lastModifiedBy>
  <cp:revision>39</cp:revision>
  <dcterms:created xsi:type="dcterms:W3CDTF">2021-03-31T16:28:55Z</dcterms:created>
  <dcterms:modified xsi:type="dcterms:W3CDTF">2021-08-06T22:27:56Z</dcterms:modified>
</cp:coreProperties>
</file>