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288" r:id="rId4"/>
    <p:sldId id="832" r:id="rId5"/>
    <p:sldId id="845" r:id="rId6"/>
    <p:sldId id="842" r:id="rId7"/>
    <p:sldId id="844" r:id="rId8"/>
    <p:sldId id="838" r:id="rId9"/>
    <p:sldId id="836" r:id="rId10"/>
    <p:sldId id="837" r:id="rId11"/>
    <p:sldId id="846" r:id="rId12"/>
    <p:sldId id="847" r:id="rId13"/>
    <p:sldId id="848" r:id="rId14"/>
    <p:sldId id="839" r:id="rId15"/>
    <p:sldId id="849" r:id="rId16"/>
    <p:sldId id="831" r:id="rId17"/>
    <p:sldId id="257" r:id="rId18"/>
    <p:sldId id="258" r:id="rId19"/>
    <p:sldId id="289" r:id="rId20"/>
    <p:sldId id="291" r:id="rId21"/>
    <p:sldId id="260" r:id="rId22"/>
    <p:sldId id="259" r:id="rId23"/>
    <p:sldId id="385" r:id="rId24"/>
    <p:sldId id="386" r:id="rId25"/>
    <p:sldId id="387" r:id="rId26"/>
    <p:sldId id="835" r:id="rId27"/>
    <p:sldId id="389" r:id="rId28"/>
    <p:sldId id="388" r:id="rId29"/>
    <p:sldId id="378" r:id="rId30"/>
    <p:sldId id="840" r:id="rId31"/>
    <p:sldId id="833" r:id="rId32"/>
    <p:sldId id="391" r:id="rId33"/>
    <p:sldId id="392" r:id="rId34"/>
    <p:sldId id="393" r:id="rId35"/>
    <p:sldId id="394" r:id="rId36"/>
    <p:sldId id="829" r:id="rId37"/>
    <p:sldId id="830" r:id="rId38"/>
    <p:sldId id="834" r:id="rId39"/>
    <p:sldId id="84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sey Simoncini" initials="LS" lastIdx="1" clrIdx="0">
    <p:extLst>
      <p:ext uri="{19B8F6BF-5375-455C-9EA6-DF929625EA0E}">
        <p15:presenceInfo xmlns:p15="http://schemas.microsoft.com/office/powerpoint/2012/main" userId="S-1-5-21-1021441493-1983897303-1052350511-23854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22549C"/>
    <a:srgbClr val="4ADCD2"/>
    <a:srgbClr val="335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6" autoAdjust="0"/>
    <p:restoredTop sz="94163" autoAdjust="0"/>
  </p:normalViewPr>
  <p:slideViewPr>
    <p:cSldViewPr snapToGrid="0" snapToObjects="1">
      <p:cViewPr varScale="1">
        <p:scale>
          <a:sx n="109" d="100"/>
          <a:sy n="109" d="100"/>
        </p:scale>
        <p:origin x="68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5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hiteH1\AppData\Local\Microsoft\Windows\INetCache\Content.Outlook\VDNIE3AV\Meeting%20Figures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Is your site a VON center?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2E75B6"/>
            </a:solidFill>
            <a:ln>
              <a:noFill/>
            </a:ln>
            <a:effectLst/>
          </c:spPr>
          <c:invertIfNegative val="0"/>
          <c:cat>
            <c:strRef>
              <c:f>'VON Center &amp; HOT Data'!$A$18:$A$21</c:f>
              <c:strCache>
                <c:ptCount val="4"/>
                <c:pt idx="0">
                  <c:v>Yes</c:v>
                </c:pt>
                <c:pt idx="1">
                  <c:v>No</c:v>
                </c:pt>
                <c:pt idx="2">
                  <c:v>Unknown</c:v>
                </c:pt>
                <c:pt idx="3">
                  <c:v>No Response</c:v>
                </c:pt>
              </c:strCache>
            </c:strRef>
          </c:cat>
          <c:val>
            <c:numRef>
              <c:f>'VON Center &amp; HOT Data'!$B$18:$B$21</c:f>
              <c:numCache>
                <c:formatCode>General</c:formatCode>
                <c:ptCount val="4"/>
                <c:pt idx="0">
                  <c:v>12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92-4B9F-8FAC-70CA099BD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8169352"/>
        <c:axId val="528170664"/>
      </c:barChart>
      <c:catAx>
        <c:axId val="528169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170664"/>
        <c:crosses val="autoZero"/>
        <c:auto val="1"/>
        <c:lblAlgn val="ctr"/>
        <c:lblOffset val="100"/>
        <c:noMultiLvlLbl val="0"/>
      </c:catAx>
      <c:valAx>
        <c:axId val="528170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Number of Sites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169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2E75B6"/>
      </a:solidFill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ysClr val="windowText" lastClr="000000"/>
                </a:solidFill>
              </a:rPr>
              <a:t>Does your site have pulmonary follow-up data available?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2E75B6"/>
            </a:solidFill>
            <a:ln>
              <a:noFill/>
            </a:ln>
            <a:effectLst/>
          </c:spPr>
          <c:invertIfNegative val="0"/>
          <c:cat>
            <c:strRef>
              <c:f>'VON Center &amp; HOT Data'!$A$18:$A$21</c:f>
              <c:strCache>
                <c:ptCount val="4"/>
                <c:pt idx="0">
                  <c:v>Yes</c:v>
                </c:pt>
                <c:pt idx="1">
                  <c:v>No</c:v>
                </c:pt>
                <c:pt idx="2">
                  <c:v>Unknown</c:v>
                </c:pt>
                <c:pt idx="3">
                  <c:v>No Response</c:v>
                </c:pt>
              </c:strCache>
            </c:strRef>
          </c:cat>
          <c:val>
            <c:numRef>
              <c:f>'VON Center &amp; HOT Data'!$D$18:$D$21</c:f>
              <c:numCache>
                <c:formatCode>General</c:formatCode>
                <c:ptCount val="4"/>
                <c:pt idx="0">
                  <c:v>8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E8-4628-B012-A8973A683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6391704"/>
        <c:axId val="226388424"/>
      </c:barChart>
      <c:catAx>
        <c:axId val="226391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388424"/>
        <c:crosses val="autoZero"/>
        <c:auto val="1"/>
        <c:lblAlgn val="ctr"/>
        <c:lblOffset val="100"/>
        <c:noMultiLvlLbl val="0"/>
      </c:catAx>
      <c:valAx>
        <c:axId val="226388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Number</a:t>
                </a:r>
                <a:r>
                  <a:rPr lang="en-US" baseline="0" dirty="0"/>
                  <a:t> of Sites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391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2E75B6"/>
      </a:solidFill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500"/>
              <a:t>Homecare Companies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ADCD2"/>
            </a:solidFill>
            <a:ln>
              <a:noFill/>
            </a:ln>
            <a:effectLst/>
          </c:spPr>
          <c:invertIfNegative val="0"/>
          <c:cat>
            <c:strRef>
              <c:f>'Homecare Companies'!$B$17:$B$22</c:f>
              <c:strCache>
                <c:ptCount val="6"/>
                <c:pt idx="0">
                  <c:v>Bioscrip</c:v>
                </c:pt>
                <c:pt idx="1">
                  <c:v>Lincare</c:v>
                </c:pt>
                <c:pt idx="2">
                  <c:v>Apria</c:v>
                </c:pt>
                <c:pt idx="3">
                  <c:v>Promptcare</c:v>
                </c:pt>
                <c:pt idx="4">
                  <c:v>Other</c:v>
                </c:pt>
                <c:pt idx="5">
                  <c:v>No Response</c:v>
                </c:pt>
              </c:strCache>
            </c:strRef>
          </c:cat>
          <c:val>
            <c:numRef>
              <c:f>'Homecare Companies'!$C$17:$C$22</c:f>
              <c:numCache>
                <c:formatCode>General</c:formatCode>
                <c:ptCount val="6"/>
                <c:pt idx="0">
                  <c:v>3</c:v>
                </c:pt>
                <c:pt idx="1">
                  <c:v>4</c:v>
                </c:pt>
                <c:pt idx="2">
                  <c:v>6</c:v>
                </c:pt>
                <c:pt idx="3">
                  <c:v>6</c:v>
                </c:pt>
                <c:pt idx="4">
                  <c:v>12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D0-4A05-A128-CBA9DF8B47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6860560"/>
        <c:axId val="706861216"/>
      </c:barChart>
      <c:catAx>
        <c:axId val="70686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861216"/>
        <c:crosses val="autoZero"/>
        <c:auto val="1"/>
        <c:lblAlgn val="ctr"/>
        <c:lblOffset val="100"/>
        <c:noMultiLvlLbl val="0"/>
      </c:catAx>
      <c:valAx>
        <c:axId val="70686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 dirty="0"/>
                  <a:t>Number of Sites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86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Clinic Follow-Up Schedule for Infants on HOT</a:t>
            </a:r>
          </a:p>
        </c:rich>
      </c:tx>
      <c:layout>
        <c:manualLayout>
          <c:xMode val="edge"/>
          <c:yMode val="edge"/>
          <c:x val="0.14369444444444449"/>
          <c:y val="4.629629629629630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0B-4FF0-BA92-149AFF7AB802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0B-4FF0-BA92-149AFF7AB802}"/>
              </c:ext>
            </c:extLst>
          </c:dPt>
          <c:dPt>
            <c:idx val="2"/>
            <c:bubble3D val="0"/>
            <c:spPr>
              <a:solidFill>
                <a:srgbClr val="33529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0B-4FF0-BA92-149AFF7AB802}"/>
              </c:ext>
            </c:extLst>
          </c:dPt>
          <c:cat>
            <c:strRef>
              <c:f>'Follow-Up Schedule'!$A$2:$A$4</c:f>
              <c:strCache>
                <c:ptCount val="3"/>
                <c:pt idx="0">
                  <c:v>Monthly</c:v>
                </c:pt>
                <c:pt idx="1">
                  <c:v>No Structured Schedule</c:v>
                </c:pt>
                <c:pt idx="2">
                  <c:v>Haven't Responded </c:v>
                </c:pt>
              </c:strCache>
            </c:strRef>
          </c:cat>
          <c:val>
            <c:numRef>
              <c:f>'Follow-Up Schedule'!$B$2:$B$4</c:f>
              <c:numCache>
                <c:formatCode>General</c:formatCode>
                <c:ptCount val="3"/>
                <c:pt idx="0">
                  <c:v>28.571428571428569</c:v>
                </c:pt>
                <c:pt idx="1">
                  <c:v>7.1428571428571415</c:v>
                </c:pt>
                <c:pt idx="2">
                  <c:v>64.285714285714292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E0B-4FF0-BA92-149AFF7AB8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Average Corrected Gestational Age at NICU Discharge for Infants Born Less than or Equal to 32 0/7 Weeks at Birth Discharged on Home Oxygen Therapy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9880067406647867E-2"/>
          <c:y val="0.15867508218001039"/>
          <c:w val="0.89577128954061802"/>
          <c:h val="0.60122347050585057"/>
        </c:manualLayout>
      </c:layout>
      <c:lineChart>
        <c:grouping val="standard"/>
        <c:varyColors val="0"/>
        <c:ser>
          <c:idx val="0"/>
          <c:order val="0"/>
          <c:tx>
            <c:strRef>
              <c:f>'DC PMA'!$B$1</c:f>
              <c:strCache>
                <c:ptCount val="1"/>
                <c:pt idx="0">
                  <c:v>DC PMA</c:v>
                </c:pt>
              </c:strCache>
            </c:strRef>
          </c:tx>
          <c:spPr>
            <a:ln w="57150">
              <a:solidFill>
                <a:srgbClr val="002060"/>
              </a:solidFill>
              <a:prstDash val="solid"/>
            </a:ln>
            <a:effectLst/>
          </c:spPr>
          <c:marker>
            <c:symbol val="square"/>
            <c:size val="6"/>
            <c:spPr>
              <a:solidFill>
                <a:srgbClr val="002060"/>
              </a:solidFill>
              <a:ln w="57150">
                <a:solidFill>
                  <a:srgbClr val="002060"/>
                </a:solidFill>
                <a:prstDash val="solid"/>
              </a:ln>
            </c:spPr>
          </c:marker>
          <c:dPt>
            <c:idx val="0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0-F2D0-4AA4-9A32-E6962B845427}"/>
              </c:ext>
            </c:extLst>
          </c:dPt>
          <c:dPt>
            <c:idx val="1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1-F2D0-4AA4-9A32-E6962B845427}"/>
              </c:ext>
            </c:extLst>
          </c:dPt>
          <c:dPt>
            <c:idx val="2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2-F2D0-4AA4-9A32-E6962B845427}"/>
              </c:ext>
            </c:extLst>
          </c:dPt>
          <c:dPt>
            <c:idx val="3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3-F2D0-4AA4-9A32-E6962B845427}"/>
              </c:ext>
            </c:extLst>
          </c:dPt>
          <c:dPt>
            <c:idx val="4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4-F2D0-4AA4-9A32-E6962B845427}"/>
              </c:ext>
            </c:extLst>
          </c:dPt>
          <c:dPt>
            <c:idx val="5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5-F2D0-4AA4-9A32-E6962B845427}"/>
              </c:ext>
            </c:extLst>
          </c:dPt>
          <c:dPt>
            <c:idx val="7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6-F2D0-4AA4-9A32-E6962B845427}"/>
              </c:ext>
            </c:extLst>
          </c:dPt>
          <c:dPt>
            <c:idx val="8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7-F2D0-4AA4-9A32-E6962B845427}"/>
              </c:ext>
            </c:extLst>
          </c:dPt>
          <c:dPt>
            <c:idx val="9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8-F2D0-4AA4-9A32-E6962B845427}"/>
              </c:ext>
            </c:extLst>
          </c:dPt>
          <c:dPt>
            <c:idx val="10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9-F2D0-4AA4-9A32-E6962B845427}"/>
              </c:ext>
            </c:extLst>
          </c:dPt>
          <c:dPt>
            <c:idx val="11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A-F2D0-4AA4-9A32-E6962B845427}"/>
              </c:ext>
            </c:extLst>
          </c:dPt>
          <c:dPt>
            <c:idx val="12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B-F2D0-4AA4-9A32-E6962B845427}"/>
              </c:ext>
            </c:extLst>
          </c:dPt>
          <c:dPt>
            <c:idx val="13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C-F2D0-4AA4-9A32-E6962B845427}"/>
              </c:ext>
            </c:extLst>
          </c:dPt>
          <c:dPt>
            <c:idx val="14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D-F2D0-4AA4-9A32-E6962B845427}"/>
              </c:ext>
            </c:extLst>
          </c:dPt>
          <c:dPt>
            <c:idx val="15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E-F2D0-4AA4-9A32-E6962B845427}"/>
              </c:ext>
            </c:extLst>
          </c:dPt>
          <c:dPt>
            <c:idx val="16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F-F2D0-4AA4-9A32-E6962B845427}"/>
              </c:ext>
            </c:extLst>
          </c:dPt>
          <c:dPt>
            <c:idx val="17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10-F2D0-4AA4-9A32-E6962B845427}"/>
              </c:ext>
            </c:extLst>
          </c:dPt>
          <c:dPt>
            <c:idx val="18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11-F2D0-4AA4-9A32-E6962B845427}"/>
              </c:ext>
            </c:extLst>
          </c:dPt>
          <c:dPt>
            <c:idx val="19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12-F2D0-4AA4-9A32-E6962B845427}"/>
              </c:ext>
            </c:extLst>
          </c:dPt>
          <c:dPt>
            <c:idx val="20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13-F2D0-4AA4-9A32-E6962B845427}"/>
              </c:ext>
            </c:extLst>
          </c:dPt>
          <c:cat>
            <c:strRef>
              <c:f>'DC PMA'!$A$2:$A$25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 </c:v>
                </c:pt>
              </c:strCache>
            </c:strRef>
          </c:cat>
          <c:val>
            <c:numRef>
              <c:f>'DC PMA'!$B$2:$B$25</c:f>
              <c:numCache>
                <c:formatCode>#\ ?/?</c:formatCode>
                <c:ptCount val="24"/>
                <c:pt idx="0">
                  <c:v>46.857142857142847</c:v>
                </c:pt>
                <c:pt idx="1">
                  <c:v>45.285714285714285</c:v>
                </c:pt>
                <c:pt idx="2">
                  <c:v>50.428571428571438</c:v>
                </c:pt>
                <c:pt idx="3">
                  <c:v>43.857142857142847</c:v>
                </c:pt>
                <c:pt idx="4">
                  <c:v>46.095238095238102</c:v>
                </c:pt>
                <c:pt idx="5">
                  <c:v>45.571428571428555</c:v>
                </c:pt>
                <c:pt idx="6">
                  <c:v>38.285714285714285</c:v>
                </c:pt>
                <c:pt idx="7">
                  <c:v>43.714285714285715</c:v>
                </c:pt>
                <c:pt idx="8">
                  <c:v>41.571428571428555</c:v>
                </c:pt>
                <c:pt idx="9">
                  <c:v>40.971428571428568</c:v>
                </c:pt>
                <c:pt idx="10">
                  <c:v>39.428571428571431</c:v>
                </c:pt>
                <c:pt idx="11">
                  <c:v>39.000000000000007</c:v>
                </c:pt>
                <c:pt idx="12">
                  <c:v>38.035714285714285</c:v>
                </c:pt>
                <c:pt idx="13">
                  <c:v>39.80952380952381</c:v>
                </c:pt>
                <c:pt idx="14">
                  <c:v>40.375</c:v>
                </c:pt>
                <c:pt idx="15">
                  <c:v>39.828571428571429</c:v>
                </c:pt>
                <c:pt idx="16">
                  <c:v>40.803571428571431</c:v>
                </c:pt>
                <c:pt idx="17">
                  <c:v>38.800000000000011</c:v>
                </c:pt>
                <c:pt idx="18">
                  <c:v>40.095238095238102</c:v>
                </c:pt>
                <c:pt idx="19">
                  <c:v>39.228571428571442</c:v>
                </c:pt>
                <c:pt idx="20">
                  <c:v>36.428571428571438</c:v>
                </c:pt>
                <c:pt idx="21">
                  <c:v>45.428571428571438</c:v>
                </c:pt>
                <c:pt idx="22">
                  <c:v>39.428571428571438</c:v>
                </c:pt>
                <c:pt idx="23">
                  <c:v>38.428571428571438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F2D0-4AA4-9A32-E6962B845427}"/>
            </c:ext>
          </c:extLst>
        </c:ser>
        <c:ser>
          <c:idx val="1"/>
          <c:order val="1"/>
          <c:tx>
            <c:strRef>
              <c:f>'DC PMA'!$C$1</c:f>
              <c:strCache>
                <c:ptCount val="1"/>
                <c:pt idx="0">
                  <c:v>UCL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6001E-2"/>
                  <c:y val="-2.022222151453292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2D0-4AA4-9A32-E6962B845427}"/>
                </c:ext>
              </c:extLst>
            </c:dLbl>
            <c:dLbl>
              <c:idx val="21"/>
              <c:layout>
                <c:manualLayout>
                  <c:x val="-1.4671503873046081E-2"/>
                  <c:y val="-2.022222151453292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47 0/7</a:t>
                    </a:r>
                  </a:p>
                </c:rich>
              </c:tx>
              <c:numFmt formatCode="0.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2D0-4AA4-9A32-E6962B84542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'DC PMA'!$A$2:$A$25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 </c:v>
                </c:pt>
              </c:strCache>
            </c:strRef>
          </c:cat>
          <c:val>
            <c:numRef>
              <c:f>'DC PMA'!$C$2:$C$25</c:f>
              <c:numCache>
                <c:formatCode>0.000</c:formatCode>
                <c:ptCount val="24"/>
                <c:pt idx="0">
                  <c:v>51.572502164502168</c:v>
                </c:pt>
                <c:pt idx="1">
                  <c:v>51.572502164502168</c:v>
                </c:pt>
                <c:pt idx="2">
                  <c:v>51.572502164502168</c:v>
                </c:pt>
                <c:pt idx="3">
                  <c:v>51.572502164502168</c:v>
                </c:pt>
                <c:pt idx="4">
                  <c:v>51.572502164502168</c:v>
                </c:pt>
                <c:pt idx="5">
                  <c:v>51.572502164502168</c:v>
                </c:pt>
                <c:pt idx="6">
                  <c:v>51.572502164502168</c:v>
                </c:pt>
                <c:pt idx="7">
                  <c:v>51.572502164502168</c:v>
                </c:pt>
                <c:pt idx="8">
                  <c:v>51.572502164502168</c:v>
                </c:pt>
                <c:pt idx="9">
                  <c:v>51.572502164502168</c:v>
                </c:pt>
                <c:pt idx="10">
                  <c:v>46.858216450216432</c:v>
                </c:pt>
                <c:pt idx="11">
                  <c:v>46.858216450216432</c:v>
                </c:pt>
                <c:pt idx="12">
                  <c:v>46.858216450216432</c:v>
                </c:pt>
                <c:pt idx="13">
                  <c:v>46.858216450216432</c:v>
                </c:pt>
                <c:pt idx="14">
                  <c:v>46.858216450216432</c:v>
                </c:pt>
                <c:pt idx="15">
                  <c:v>46.858216450216432</c:v>
                </c:pt>
                <c:pt idx="16">
                  <c:v>46.858216450216432</c:v>
                </c:pt>
                <c:pt idx="17">
                  <c:v>46.858216450216432</c:v>
                </c:pt>
                <c:pt idx="18">
                  <c:v>46.858216450216432</c:v>
                </c:pt>
                <c:pt idx="19">
                  <c:v>46.858216450216432</c:v>
                </c:pt>
                <c:pt idx="20">
                  <c:v>46.858216450216432</c:v>
                </c:pt>
                <c:pt idx="21">
                  <c:v>46.858216450216432</c:v>
                </c:pt>
                <c:pt idx="22">
                  <c:v>46.858216450216432</c:v>
                </c:pt>
                <c:pt idx="23">
                  <c:v>46.858216450216432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F2D0-4AA4-9A32-E6962B845427}"/>
            </c:ext>
          </c:extLst>
        </c:ser>
        <c:ser>
          <c:idx val="2"/>
          <c:order val="2"/>
          <c:tx>
            <c:strRef>
              <c:f>'DC PMA'!$D$1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'DC PMA'!$A$2:$A$25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 </c:v>
                </c:pt>
              </c:strCache>
            </c:strRef>
          </c:cat>
          <c:val>
            <c:numRef>
              <c:f>'DC PMA'!$D$2:$D$25</c:f>
              <c:numCache>
                <c:formatCode>0.000</c:formatCode>
                <c:ptCount val="24"/>
                <c:pt idx="0">
                  <c:v>49.143572871572879</c:v>
                </c:pt>
                <c:pt idx="1">
                  <c:v>49.143572871572879</c:v>
                </c:pt>
                <c:pt idx="2">
                  <c:v>49.143572871572879</c:v>
                </c:pt>
                <c:pt idx="3">
                  <c:v>49.143572871572879</c:v>
                </c:pt>
                <c:pt idx="4">
                  <c:v>49.143572871572879</c:v>
                </c:pt>
                <c:pt idx="5">
                  <c:v>49.143572871572879</c:v>
                </c:pt>
                <c:pt idx="6">
                  <c:v>49.143572871572879</c:v>
                </c:pt>
                <c:pt idx="7">
                  <c:v>49.143572871572879</c:v>
                </c:pt>
                <c:pt idx="8">
                  <c:v>49.143572871572879</c:v>
                </c:pt>
                <c:pt idx="9">
                  <c:v>49.143572871572879</c:v>
                </c:pt>
                <c:pt idx="10">
                  <c:v>44.429287157287142</c:v>
                </c:pt>
                <c:pt idx="11">
                  <c:v>44.429287157287142</c:v>
                </c:pt>
                <c:pt idx="12">
                  <c:v>44.429287157287142</c:v>
                </c:pt>
                <c:pt idx="13">
                  <c:v>44.429287157287142</c:v>
                </c:pt>
                <c:pt idx="14">
                  <c:v>44.429287157287142</c:v>
                </c:pt>
                <c:pt idx="15">
                  <c:v>44.429287157287142</c:v>
                </c:pt>
                <c:pt idx="16">
                  <c:v>44.429287157287142</c:v>
                </c:pt>
                <c:pt idx="17">
                  <c:v>44.429287157287142</c:v>
                </c:pt>
                <c:pt idx="18">
                  <c:v>44.429287157287142</c:v>
                </c:pt>
                <c:pt idx="19">
                  <c:v>44.429287157287142</c:v>
                </c:pt>
                <c:pt idx="20">
                  <c:v>44.429287157287142</c:v>
                </c:pt>
                <c:pt idx="21">
                  <c:v>44.429287157287142</c:v>
                </c:pt>
                <c:pt idx="22">
                  <c:v>44.429287157287142</c:v>
                </c:pt>
                <c:pt idx="23">
                  <c:v>44.429287157287142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F2D0-4AA4-9A32-E6962B845427}"/>
            </c:ext>
          </c:extLst>
        </c:ser>
        <c:ser>
          <c:idx val="3"/>
          <c:order val="3"/>
          <c:tx>
            <c:strRef>
              <c:f>'DC PMA'!$E$1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'DC PMA'!$A$2:$A$25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 </c:v>
                </c:pt>
              </c:strCache>
            </c:strRef>
          </c:cat>
          <c:val>
            <c:numRef>
              <c:f>'DC PMA'!$E$2:$E$25</c:f>
              <c:numCache>
                <c:formatCode>0.000</c:formatCode>
                <c:ptCount val="24"/>
                <c:pt idx="0">
                  <c:v>46.71464357864356</c:v>
                </c:pt>
                <c:pt idx="1">
                  <c:v>46.71464357864356</c:v>
                </c:pt>
                <c:pt idx="2">
                  <c:v>46.71464357864356</c:v>
                </c:pt>
                <c:pt idx="3">
                  <c:v>46.71464357864356</c:v>
                </c:pt>
                <c:pt idx="4">
                  <c:v>46.71464357864356</c:v>
                </c:pt>
                <c:pt idx="5">
                  <c:v>46.71464357864356</c:v>
                </c:pt>
                <c:pt idx="6">
                  <c:v>46.71464357864356</c:v>
                </c:pt>
                <c:pt idx="7">
                  <c:v>46.71464357864356</c:v>
                </c:pt>
                <c:pt idx="8">
                  <c:v>46.71464357864356</c:v>
                </c:pt>
                <c:pt idx="9">
                  <c:v>46.71464357864356</c:v>
                </c:pt>
                <c:pt idx="10">
                  <c:v>42.000357864357866</c:v>
                </c:pt>
                <c:pt idx="11">
                  <c:v>42.000357864357866</c:v>
                </c:pt>
                <c:pt idx="12">
                  <c:v>42.000357864357866</c:v>
                </c:pt>
                <c:pt idx="13">
                  <c:v>42.000357864357866</c:v>
                </c:pt>
                <c:pt idx="14">
                  <c:v>42.000357864357866</c:v>
                </c:pt>
                <c:pt idx="15">
                  <c:v>42.000357864357866</c:v>
                </c:pt>
                <c:pt idx="16">
                  <c:v>42.000357864357866</c:v>
                </c:pt>
                <c:pt idx="17">
                  <c:v>42.000357864357866</c:v>
                </c:pt>
                <c:pt idx="18">
                  <c:v>42.000357864357866</c:v>
                </c:pt>
                <c:pt idx="19">
                  <c:v>42.000357864357866</c:v>
                </c:pt>
                <c:pt idx="20">
                  <c:v>42.000357864357866</c:v>
                </c:pt>
                <c:pt idx="21">
                  <c:v>42.000357864357866</c:v>
                </c:pt>
                <c:pt idx="22">
                  <c:v>42.000357864357866</c:v>
                </c:pt>
                <c:pt idx="23">
                  <c:v>42.000357864357866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F2D0-4AA4-9A32-E6962B845427}"/>
            </c:ext>
          </c:extLst>
        </c:ser>
        <c:ser>
          <c:idx val="4"/>
          <c:order val="4"/>
          <c:tx>
            <c:strRef>
              <c:f>'DC PMA'!$F$1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>
              <a:solidFill>
                <a:srgbClr val="00FFFF"/>
              </a:solidFill>
              <a:prstDash val="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4.8248852284893109E-3"/>
                  <c:y val="-2.0222293314974767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CL</a:t>
                    </a:r>
                  </a:p>
                </c:rich>
              </c:tx>
              <c:numFmt formatCode="0.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2D0-4AA4-9A32-E6962B845427}"/>
                </c:ext>
              </c:extLst>
            </c:dLbl>
            <c:dLbl>
              <c:idx val="10"/>
              <c:layout>
                <c:manualLayout>
                  <c:x val="-0.24673011320096891"/>
                  <c:y val="0.1295320534886104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October 1, 2016: CHILD Clinic Started at UMMMC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2D0-4AA4-9A32-E6962B845427}"/>
                </c:ext>
              </c:extLst>
            </c:dLbl>
            <c:dLbl>
              <c:idx val="15"/>
              <c:layout>
                <c:manualLayout>
                  <c:x val="-9.8901234796383505E-2"/>
                  <c:y val="-0.2368702488655086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January 1, 2018: RHO Guidelines Initiated: Parental choice to use RHO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2D0-4AA4-9A32-E6962B845427}"/>
                </c:ext>
              </c:extLst>
            </c:dLbl>
            <c:dLbl>
              <c:idx val="19"/>
              <c:layout>
                <c:manualLayout>
                  <c:x val="-0.15011659023476942"/>
                  <c:y val="0.1262867313771294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June 1, 2019: RHO Guidelines Initiated as SOC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2D0-4AA4-9A32-E6962B845427}"/>
                </c:ext>
              </c:extLst>
            </c:dLbl>
            <c:dLbl>
              <c:idx val="21"/>
              <c:layout>
                <c:manualLayout>
                  <c:x val="-1.3588363509085903E-2"/>
                  <c:y val="3.192029918516319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39 3/7</a:t>
                    </a:r>
                  </a:p>
                </c:rich>
              </c:tx>
              <c:numFmt formatCode="0.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2D0-4AA4-9A32-E6962B84542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'DC PMA'!$A$2:$A$25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 </c:v>
                </c:pt>
              </c:strCache>
            </c:strRef>
          </c:cat>
          <c:val>
            <c:numRef>
              <c:f>'DC PMA'!$F$2:$F$25</c:f>
              <c:numCache>
                <c:formatCode>#\ ?/?</c:formatCode>
                <c:ptCount val="24"/>
                <c:pt idx="0">
                  <c:v>44.285714285714285</c:v>
                </c:pt>
                <c:pt idx="1">
                  <c:v>44.285714285714285</c:v>
                </c:pt>
                <c:pt idx="2">
                  <c:v>44.285714285714285</c:v>
                </c:pt>
                <c:pt idx="3">
                  <c:v>44.285714285714285</c:v>
                </c:pt>
                <c:pt idx="4">
                  <c:v>44.285714285714285</c:v>
                </c:pt>
                <c:pt idx="5">
                  <c:v>44.285714285714285</c:v>
                </c:pt>
                <c:pt idx="6">
                  <c:v>44.285714285714285</c:v>
                </c:pt>
                <c:pt idx="7">
                  <c:v>44.285714285714285</c:v>
                </c:pt>
                <c:pt idx="8">
                  <c:v>44.285714285714285</c:v>
                </c:pt>
                <c:pt idx="9">
                  <c:v>44.285714285714285</c:v>
                </c:pt>
                <c:pt idx="10">
                  <c:v>39.571428571428555</c:v>
                </c:pt>
                <c:pt idx="11">
                  <c:v>39.571428571428555</c:v>
                </c:pt>
                <c:pt idx="12">
                  <c:v>39.571428571428555</c:v>
                </c:pt>
                <c:pt idx="13">
                  <c:v>39.571428571428555</c:v>
                </c:pt>
                <c:pt idx="14">
                  <c:v>39.571428571428555</c:v>
                </c:pt>
                <c:pt idx="15">
                  <c:v>39.571428571428555</c:v>
                </c:pt>
                <c:pt idx="16">
                  <c:v>39.571428571428555</c:v>
                </c:pt>
                <c:pt idx="17">
                  <c:v>39.571428571428555</c:v>
                </c:pt>
                <c:pt idx="18">
                  <c:v>39.571428571428555</c:v>
                </c:pt>
                <c:pt idx="19">
                  <c:v>39.571428571428555</c:v>
                </c:pt>
                <c:pt idx="20">
                  <c:v>39.571428571428555</c:v>
                </c:pt>
                <c:pt idx="21">
                  <c:v>39.571428571428555</c:v>
                </c:pt>
                <c:pt idx="22">
                  <c:v>39.571428571428555</c:v>
                </c:pt>
                <c:pt idx="23">
                  <c:v>39.571428571428555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F2D0-4AA4-9A32-E6962B845427}"/>
            </c:ext>
          </c:extLst>
        </c:ser>
        <c:ser>
          <c:idx val="5"/>
          <c:order val="5"/>
          <c:tx>
            <c:strRef>
              <c:f>'DC PMA'!$G$1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'DC PMA'!$A$2:$A$25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 </c:v>
                </c:pt>
              </c:strCache>
            </c:strRef>
          </c:cat>
          <c:val>
            <c:numRef>
              <c:f>'DC PMA'!$G$2:$G$25</c:f>
              <c:numCache>
                <c:formatCode>0.000</c:formatCode>
                <c:ptCount val="24"/>
                <c:pt idx="0">
                  <c:v>41.856784992784981</c:v>
                </c:pt>
                <c:pt idx="1">
                  <c:v>41.856784992784981</c:v>
                </c:pt>
                <c:pt idx="2">
                  <c:v>41.856784992784981</c:v>
                </c:pt>
                <c:pt idx="3">
                  <c:v>41.856784992784981</c:v>
                </c:pt>
                <c:pt idx="4">
                  <c:v>41.856784992784981</c:v>
                </c:pt>
                <c:pt idx="5">
                  <c:v>41.856784992784981</c:v>
                </c:pt>
                <c:pt idx="6">
                  <c:v>41.856784992784981</c:v>
                </c:pt>
                <c:pt idx="7">
                  <c:v>41.856784992784981</c:v>
                </c:pt>
                <c:pt idx="8">
                  <c:v>41.856784992784981</c:v>
                </c:pt>
                <c:pt idx="9">
                  <c:v>41.856784992784981</c:v>
                </c:pt>
                <c:pt idx="10">
                  <c:v>37.142499278499272</c:v>
                </c:pt>
                <c:pt idx="11">
                  <c:v>37.142499278499272</c:v>
                </c:pt>
                <c:pt idx="12">
                  <c:v>37.142499278499272</c:v>
                </c:pt>
                <c:pt idx="13">
                  <c:v>37.142499278499272</c:v>
                </c:pt>
                <c:pt idx="14">
                  <c:v>37.142499278499272</c:v>
                </c:pt>
                <c:pt idx="15">
                  <c:v>37.142499278499272</c:v>
                </c:pt>
                <c:pt idx="16">
                  <c:v>37.142499278499272</c:v>
                </c:pt>
                <c:pt idx="17">
                  <c:v>37.142499278499272</c:v>
                </c:pt>
                <c:pt idx="18">
                  <c:v>37.142499278499272</c:v>
                </c:pt>
                <c:pt idx="19">
                  <c:v>37.142499278499272</c:v>
                </c:pt>
                <c:pt idx="20">
                  <c:v>37.142499278499272</c:v>
                </c:pt>
                <c:pt idx="21">
                  <c:v>37.142499278499272</c:v>
                </c:pt>
                <c:pt idx="22">
                  <c:v>37.142499278499272</c:v>
                </c:pt>
                <c:pt idx="23">
                  <c:v>37.142499278499272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F2D0-4AA4-9A32-E6962B845427}"/>
            </c:ext>
          </c:extLst>
        </c:ser>
        <c:ser>
          <c:idx val="6"/>
          <c:order val="6"/>
          <c:tx>
            <c:strRef>
              <c:f>'DC PMA'!$H$1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'DC PMA'!$A$2:$A$25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 </c:v>
                </c:pt>
              </c:strCache>
            </c:strRef>
          </c:cat>
          <c:val>
            <c:numRef>
              <c:f>'DC PMA'!$H$2:$H$25</c:f>
              <c:numCache>
                <c:formatCode>0.000</c:formatCode>
                <c:ptCount val="24"/>
                <c:pt idx="0">
                  <c:v>39.427855699855698</c:v>
                </c:pt>
                <c:pt idx="1">
                  <c:v>39.427855699855698</c:v>
                </c:pt>
                <c:pt idx="2">
                  <c:v>39.427855699855698</c:v>
                </c:pt>
                <c:pt idx="3">
                  <c:v>39.427855699855698</c:v>
                </c:pt>
                <c:pt idx="4">
                  <c:v>39.427855699855698</c:v>
                </c:pt>
                <c:pt idx="5">
                  <c:v>39.427855699855698</c:v>
                </c:pt>
                <c:pt idx="6">
                  <c:v>39.427855699855698</c:v>
                </c:pt>
                <c:pt idx="7">
                  <c:v>39.427855699855698</c:v>
                </c:pt>
                <c:pt idx="8">
                  <c:v>39.427855699855698</c:v>
                </c:pt>
                <c:pt idx="9">
                  <c:v>39.427855699855698</c:v>
                </c:pt>
                <c:pt idx="10">
                  <c:v>34.713569985569983</c:v>
                </c:pt>
                <c:pt idx="11">
                  <c:v>34.713569985569983</c:v>
                </c:pt>
                <c:pt idx="12">
                  <c:v>34.713569985569983</c:v>
                </c:pt>
                <c:pt idx="13">
                  <c:v>34.713569985569983</c:v>
                </c:pt>
                <c:pt idx="14">
                  <c:v>34.713569985569983</c:v>
                </c:pt>
                <c:pt idx="15">
                  <c:v>34.713569985569983</c:v>
                </c:pt>
                <c:pt idx="16">
                  <c:v>34.713569985569983</c:v>
                </c:pt>
                <c:pt idx="17">
                  <c:v>34.713569985569983</c:v>
                </c:pt>
                <c:pt idx="18">
                  <c:v>34.713569985569983</c:v>
                </c:pt>
                <c:pt idx="19">
                  <c:v>34.713569985569983</c:v>
                </c:pt>
                <c:pt idx="20">
                  <c:v>34.713569985569983</c:v>
                </c:pt>
                <c:pt idx="21">
                  <c:v>34.713569985569983</c:v>
                </c:pt>
                <c:pt idx="22">
                  <c:v>34.713569985569983</c:v>
                </c:pt>
                <c:pt idx="23">
                  <c:v>34.713569985569983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F2D0-4AA4-9A32-E6962B845427}"/>
            </c:ext>
          </c:extLst>
        </c:ser>
        <c:ser>
          <c:idx val="7"/>
          <c:order val="7"/>
          <c:tx>
            <c:strRef>
              <c:f>'DC PMA'!$I$1</c:f>
              <c:strCache>
                <c:ptCount val="1"/>
                <c:pt idx="0">
                  <c:v>LCL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6001E-2"/>
                  <c:y val="-2.022222151453292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LCL</a:t>
                    </a:r>
                  </a:p>
                </c:rich>
              </c:tx>
              <c:numFmt formatCode="0.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2D0-4AA4-9A32-E6962B845427}"/>
                </c:ext>
              </c:extLst>
            </c:dLbl>
            <c:dLbl>
              <c:idx val="21"/>
              <c:layout>
                <c:manualLayout>
                  <c:x val="-1.4671503873046081E-2"/>
                  <c:y val="-2.022222151453292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32 2/7</a:t>
                    </a:r>
                  </a:p>
                </c:rich>
              </c:tx>
              <c:numFmt formatCode="0.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2D0-4AA4-9A32-E6962B84542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'DC PMA'!$A$2:$A$25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 </c:v>
                </c:pt>
              </c:strCache>
            </c:strRef>
          </c:cat>
          <c:val>
            <c:numRef>
              <c:f>'DC PMA'!$I$2:$I$25</c:f>
              <c:numCache>
                <c:formatCode>0.000</c:formatCode>
                <c:ptCount val="24"/>
                <c:pt idx="0">
                  <c:v>36.998926406926401</c:v>
                </c:pt>
                <c:pt idx="1">
                  <c:v>36.998926406926401</c:v>
                </c:pt>
                <c:pt idx="2">
                  <c:v>36.998926406926401</c:v>
                </c:pt>
                <c:pt idx="3">
                  <c:v>36.998926406926401</c:v>
                </c:pt>
                <c:pt idx="4">
                  <c:v>36.998926406926401</c:v>
                </c:pt>
                <c:pt idx="5">
                  <c:v>36.998926406926401</c:v>
                </c:pt>
                <c:pt idx="6">
                  <c:v>36.998926406926401</c:v>
                </c:pt>
                <c:pt idx="7">
                  <c:v>36.998926406926401</c:v>
                </c:pt>
                <c:pt idx="8">
                  <c:v>36.998926406926401</c:v>
                </c:pt>
                <c:pt idx="9">
                  <c:v>36.998926406926401</c:v>
                </c:pt>
                <c:pt idx="10">
                  <c:v>32.284640692640671</c:v>
                </c:pt>
                <c:pt idx="11">
                  <c:v>32.284640692640671</c:v>
                </c:pt>
                <c:pt idx="12">
                  <c:v>32.284640692640671</c:v>
                </c:pt>
                <c:pt idx="13">
                  <c:v>32.284640692640671</c:v>
                </c:pt>
                <c:pt idx="14">
                  <c:v>32.284640692640671</c:v>
                </c:pt>
                <c:pt idx="15">
                  <c:v>32.284640692640671</c:v>
                </c:pt>
                <c:pt idx="16">
                  <c:v>32.284640692640671</c:v>
                </c:pt>
                <c:pt idx="17">
                  <c:v>32.284640692640671</c:v>
                </c:pt>
                <c:pt idx="18">
                  <c:v>32.284640692640671</c:v>
                </c:pt>
                <c:pt idx="19">
                  <c:v>32.284640692640671</c:v>
                </c:pt>
                <c:pt idx="20">
                  <c:v>32.284640692640671</c:v>
                </c:pt>
                <c:pt idx="21">
                  <c:v>32.284640692640671</c:v>
                </c:pt>
                <c:pt idx="22">
                  <c:v>32.284640692640671</c:v>
                </c:pt>
                <c:pt idx="23">
                  <c:v>32.284640692640671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F2D0-4AA4-9A32-E6962B8454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468224"/>
        <c:axId val="164470144"/>
      </c:lineChart>
      <c:catAx>
        <c:axId val="164468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Birth Quarter (N= Total</a:t>
                </a:r>
                <a:r>
                  <a:rPr lang="en-US" baseline="0" dirty="0"/>
                  <a:t> patients born in quarter discharged on HOT)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4470144"/>
        <c:crosses val="autoZero"/>
        <c:auto val="0"/>
        <c:lblAlgn val="ctr"/>
        <c:lblOffset val="100"/>
        <c:noMultiLvlLbl val="0"/>
      </c:catAx>
      <c:valAx>
        <c:axId val="164470144"/>
        <c:scaling>
          <c:orientation val="minMax"/>
          <c:min val="3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DC PMA</a:t>
                </a:r>
              </a:p>
            </c:rich>
          </c:tx>
          <c:overlay val="0"/>
        </c:title>
        <c:numFmt formatCode="#\ ?/?" sourceLinked="1"/>
        <c:majorTickMark val="out"/>
        <c:minorTickMark val="none"/>
        <c:tickLblPos val="nextTo"/>
        <c:crossAx val="164468224"/>
        <c:crosses val="autoZero"/>
        <c:crossBetween val="midCat"/>
      </c:valAx>
      <c:spPr>
        <a:noFill/>
        <a:ln w="25400">
          <a:noFill/>
        </a:ln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Average NICU Length of Stay for Infants Born Less than or Equal to 32 0/7 Weeks Discharged on Home Oxygen Therapy from UMass Memorial Medical Center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'Avg LOS'!$B$1</c:f>
              <c:strCache>
                <c:ptCount val="1"/>
                <c:pt idx="0">
                  <c:v>Avg LOS</c:v>
                </c:pt>
              </c:strCache>
            </c:strRef>
          </c:tx>
          <c:spPr>
            <a:ln w="57150">
              <a:solidFill>
                <a:srgbClr val="000080"/>
              </a:solidFill>
              <a:prstDash val="solid"/>
            </a:ln>
            <a:effectLst/>
          </c:spPr>
          <c:marker>
            <c:symbol val="square"/>
            <c:size val="6"/>
            <c:spPr>
              <a:solidFill>
                <a:srgbClr val="000080"/>
              </a:solidFill>
              <a:ln w="57150"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10"/>
              <c:layout>
                <c:manualLayout>
                  <c:x val="-9.1983284051108088E-2"/>
                  <c:y val="-0.1753586072263355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October 1, 2016: CHILD Clinic Started at UMMMC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6E-4237-B6BF-4779770A9EAD}"/>
                </c:ext>
              </c:extLst>
            </c:dLbl>
            <c:dLbl>
              <c:idx val="15"/>
              <c:layout>
                <c:manualLayout>
                  <c:x val="-7.890070811832374E-2"/>
                  <c:y val="0.1606944544029079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January 1, 2018: RHO Guidelines Initiated, Parental choice to use RHO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6E-4237-B6BF-4779770A9EA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'Avg LOS'!$A$2:$A$25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</c:strCache>
            </c:strRef>
          </c:cat>
          <c:val>
            <c:numRef>
              <c:f>'Avg LOS'!$B$2:$B$25</c:f>
              <c:numCache>
                <c:formatCode>0</c:formatCode>
                <c:ptCount val="24"/>
                <c:pt idx="0">
                  <c:v>126.5</c:v>
                </c:pt>
                <c:pt idx="1">
                  <c:v>94.5</c:v>
                </c:pt>
                <c:pt idx="2">
                  <c:v>136.66666666666663</c:v>
                </c:pt>
                <c:pt idx="3">
                  <c:v>97</c:v>
                </c:pt>
                <c:pt idx="4">
                  <c:v>126.66666666666667</c:v>
                </c:pt>
                <c:pt idx="5">
                  <c:v>123</c:v>
                </c:pt>
                <c:pt idx="6">
                  <c:v>51</c:v>
                </c:pt>
                <c:pt idx="7">
                  <c:v>124</c:v>
                </c:pt>
                <c:pt idx="8">
                  <c:v>128.5</c:v>
                </c:pt>
                <c:pt idx="9">
                  <c:v>102.2</c:v>
                </c:pt>
                <c:pt idx="10">
                  <c:v>93</c:v>
                </c:pt>
                <c:pt idx="11">
                  <c:v>82.624999999999986</c:v>
                </c:pt>
                <c:pt idx="12">
                  <c:v>58.25</c:v>
                </c:pt>
                <c:pt idx="13">
                  <c:v>79.333333333333314</c:v>
                </c:pt>
                <c:pt idx="14">
                  <c:v>99</c:v>
                </c:pt>
                <c:pt idx="15">
                  <c:v>92.4</c:v>
                </c:pt>
                <c:pt idx="16">
                  <c:v>86.75</c:v>
                </c:pt>
                <c:pt idx="17">
                  <c:v>82.8</c:v>
                </c:pt>
                <c:pt idx="18">
                  <c:v>100</c:v>
                </c:pt>
                <c:pt idx="19">
                  <c:v>80.2</c:v>
                </c:pt>
                <c:pt idx="20">
                  <c:v>62</c:v>
                </c:pt>
                <c:pt idx="21">
                  <c:v>151.5</c:v>
                </c:pt>
                <c:pt idx="22">
                  <c:v>92</c:v>
                </c:pt>
                <c:pt idx="23">
                  <c:v>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D6E-4237-B6BF-4779770A9EAD}"/>
            </c:ext>
          </c:extLst>
        </c:ser>
        <c:ser>
          <c:idx val="1"/>
          <c:order val="1"/>
          <c:tx>
            <c:strRef>
              <c:f>'Avg LOS'!$C$1</c:f>
              <c:strCache>
                <c:ptCount val="1"/>
                <c:pt idx="0">
                  <c:v>UCL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5975E-2"/>
                  <c:y val="-2.022222151453292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6E-4237-B6BF-4779770A9EAD}"/>
                </c:ext>
              </c:extLst>
            </c:dLbl>
            <c:dLbl>
              <c:idx val="21"/>
              <c:layout>
                <c:manualLayout>
                  <c:x val="-1.4671503873045975E-2"/>
                  <c:y val="-2.022222151453292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162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6E-4237-B6BF-4779770A9EA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'Avg LOS'!$A$2:$A$25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</c:strCache>
            </c:strRef>
          </c:cat>
          <c:val>
            <c:numRef>
              <c:f>'Avg LOS'!$C$2:$C$25</c:f>
              <c:numCache>
                <c:formatCode>0.0000</c:formatCode>
                <c:ptCount val="24"/>
                <c:pt idx="0">
                  <c:v>186.93896969696971</c:v>
                </c:pt>
                <c:pt idx="1">
                  <c:v>186.93896969696971</c:v>
                </c:pt>
                <c:pt idx="2">
                  <c:v>186.93896969696971</c:v>
                </c:pt>
                <c:pt idx="3">
                  <c:v>186.93896969696971</c:v>
                </c:pt>
                <c:pt idx="4">
                  <c:v>186.93896969696971</c:v>
                </c:pt>
                <c:pt idx="5">
                  <c:v>186.93896969696971</c:v>
                </c:pt>
                <c:pt idx="6">
                  <c:v>186.93896969696971</c:v>
                </c:pt>
                <c:pt idx="7">
                  <c:v>186.93896969696971</c:v>
                </c:pt>
                <c:pt idx="8">
                  <c:v>186.93896969696971</c:v>
                </c:pt>
                <c:pt idx="9">
                  <c:v>186.93896969696971</c:v>
                </c:pt>
                <c:pt idx="10">
                  <c:v>161.93896969696971</c:v>
                </c:pt>
                <c:pt idx="11">
                  <c:v>161.93896969696971</c:v>
                </c:pt>
                <c:pt idx="12">
                  <c:v>161.93896969696971</c:v>
                </c:pt>
                <c:pt idx="13">
                  <c:v>161.93896969696971</c:v>
                </c:pt>
                <c:pt idx="14">
                  <c:v>161.93896969696971</c:v>
                </c:pt>
                <c:pt idx="15">
                  <c:v>161.93896969696971</c:v>
                </c:pt>
                <c:pt idx="16">
                  <c:v>161.93896969696971</c:v>
                </c:pt>
                <c:pt idx="17">
                  <c:v>161.93896969696971</c:v>
                </c:pt>
                <c:pt idx="18">
                  <c:v>161.93896969696971</c:v>
                </c:pt>
                <c:pt idx="19">
                  <c:v>161.93896969696971</c:v>
                </c:pt>
                <c:pt idx="20">
                  <c:v>161.93896969696971</c:v>
                </c:pt>
                <c:pt idx="21">
                  <c:v>161.93896969696971</c:v>
                </c:pt>
                <c:pt idx="22">
                  <c:v>161.93896969696971</c:v>
                </c:pt>
                <c:pt idx="23">
                  <c:v>161.93896969696971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D6E-4237-B6BF-4779770A9EAD}"/>
            </c:ext>
          </c:extLst>
        </c:ser>
        <c:ser>
          <c:idx val="2"/>
          <c:order val="2"/>
          <c:tx>
            <c:strRef>
              <c:f>'Avg LOS'!$D$1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'Avg LOS'!$A$2:$A$25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</c:strCache>
            </c:strRef>
          </c:cat>
          <c:val>
            <c:numRef>
              <c:f>'Avg LOS'!$D$2:$D$25</c:f>
              <c:numCache>
                <c:formatCode>0.0000</c:formatCode>
                <c:ptCount val="24"/>
                <c:pt idx="0">
                  <c:v>161.6259797979798</c:v>
                </c:pt>
                <c:pt idx="1">
                  <c:v>161.6259797979798</c:v>
                </c:pt>
                <c:pt idx="2">
                  <c:v>161.6259797979798</c:v>
                </c:pt>
                <c:pt idx="3">
                  <c:v>161.6259797979798</c:v>
                </c:pt>
                <c:pt idx="4">
                  <c:v>161.6259797979798</c:v>
                </c:pt>
                <c:pt idx="5">
                  <c:v>161.6259797979798</c:v>
                </c:pt>
                <c:pt idx="6">
                  <c:v>161.6259797979798</c:v>
                </c:pt>
                <c:pt idx="7">
                  <c:v>161.6259797979798</c:v>
                </c:pt>
                <c:pt idx="8">
                  <c:v>161.6259797979798</c:v>
                </c:pt>
                <c:pt idx="9">
                  <c:v>161.6259797979798</c:v>
                </c:pt>
                <c:pt idx="10">
                  <c:v>136.6259797979798</c:v>
                </c:pt>
                <c:pt idx="11">
                  <c:v>136.6259797979798</c:v>
                </c:pt>
                <c:pt idx="12">
                  <c:v>136.6259797979798</c:v>
                </c:pt>
                <c:pt idx="13">
                  <c:v>136.6259797979798</c:v>
                </c:pt>
                <c:pt idx="14">
                  <c:v>136.6259797979798</c:v>
                </c:pt>
                <c:pt idx="15">
                  <c:v>136.6259797979798</c:v>
                </c:pt>
                <c:pt idx="16">
                  <c:v>136.6259797979798</c:v>
                </c:pt>
                <c:pt idx="17">
                  <c:v>136.6259797979798</c:v>
                </c:pt>
                <c:pt idx="18">
                  <c:v>136.6259797979798</c:v>
                </c:pt>
                <c:pt idx="19">
                  <c:v>136.6259797979798</c:v>
                </c:pt>
                <c:pt idx="20">
                  <c:v>136.6259797979798</c:v>
                </c:pt>
                <c:pt idx="21">
                  <c:v>136.6259797979798</c:v>
                </c:pt>
                <c:pt idx="22">
                  <c:v>136.6259797979798</c:v>
                </c:pt>
                <c:pt idx="23">
                  <c:v>136.6259797979798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D6E-4237-B6BF-4779770A9EAD}"/>
            </c:ext>
          </c:extLst>
        </c:ser>
        <c:ser>
          <c:idx val="3"/>
          <c:order val="3"/>
          <c:tx>
            <c:strRef>
              <c:f>'Avg LOS'!$E$1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'Avg LOS'!$A$2:$A$25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</c:strCache>
            </c:strRef>
          </c:cat>
          <c:val>
            <c:numRef>
              <c:f>'Avg LOS'!$E$2:$E$25</c:f>
              <c:numCache>
                <c:formatCode>0.0000</c:formatCode>
                <c:ptCount val="24"/>
                <c:pt idx="0">
                  <c:v>136.31298989898991</c:v>
                </c:pt>
                <c:pt idx="1">
                  <c:v>136.31298989898991</c:v>
                </c:pt>
                <c:pt idx="2">
                  <c:v>136.31298989898991</c:v>
                </c:pt>
                <c:pt idx="3">
                  <c:v>136.31298989898991</c:v>
                </c:pt>
                <c:pt idx="4">
                  <c:v>136.31298989898991</c:v>
                </c:pt>
                <c:pt idx="5">
                  <c:v>136.31298989898991</c:v>
                </c:pt>
                <c:pt idx="6">
                  <c:v>136.31298989898991</c:v>
                </c:pt>
                <c:pt idx="7">
                  <c:v>136.31298989898991</c:v>
                </c:pt>
                <c:pt idx="8">
                  <c:v>136.31298989898991</c:v>
                </c:pt>
                <c:pt idx="9">
                  <c:v>136.31298989898991</c:v>
                </c:pt>
                <c:pt idx="10">
                  <c:v>111.31298989898988</c:v>
                </c:pt>
                <c:pt idx="11">
                  <c:v>111.31298989898988</c:v>
                </c:pt>
                <c:pt idx="12">
                  <c:v>111.31298989898988</c:v>
                </c:pt>
                <c:pt idx="13">
                  <c:v>111.31298989898988</c:v>
                </c:pt>
                <c:pt idx="14">
                  <c:v>111.31298989898988</c:v>
                </c:pt>
                <c:pt idx="15">
                  <c:v>111.31298989898988</c:v>
                </c:pt>
                <c:pt idx="16">
                  <c:v>111.31298989898988</c:v>
                </c:pt>
                <c:pt idx="17">
                  <c:v>111.31298989898988</c:v>
                </c:pt>
                <c:pt idx="18">
                  <c:v>111.31298989898988</c:v>
                </c:pt>
                <c:pt idx="19">
                  <c:v>111.31298989898988</c:v>
                </c:pt>
                <c:pt idx="20">
                  <c:v>111.31298989898988</c:v>
                </c:pt>
                <c:pt idx="21">
                  <c:v>111.31298989898988</c:v>
                </c:pt>
                <c:pt idx="22">
                  <c:v>111.31298989898988</c:v>
                </c:pt>
                <c:pt idx="23">
                  <c:v>111.31298989898988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D6E-4237-B6BF-4779770A9EAD}"/>
            </c:ext>
          </c:extLst>
        </c:ser>
        <c:ser>
          <c:idx val="4"/>
          <c:order val="4"/>
          <c:tx>
            <c:strRef>
              <c:f>'Avg LOS'!$F$1</c:f>
              <c:strCache>
                <c:ptCount val="1"/>
                <c:pt idx="0">
                  <c:v>Average</c:v>
                </c:pt>
              </c:strCache>
            </c:strRef>
          </c:tx>
          <c:spPr>
            <a:ln w="38100">
              <a:solidFill>
                <a:srgbClr val="00FFFF"/>
              </a:solidFill>
              <a:prstDash val="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5975E-2"/>
                  <c:y val="-2.0222221514533005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CL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D6E-4237-B6BF-4779770A9EAD}"/>
                </c:ext>
              </c:extLst>
            </c:dLbl>
            <c:dLbl>
              <c:idx val="19"/>
              <c:layout>
                <c:manualLayout>
                  <c:x val="-0.12416065641741872"/>
                  <c:y val="-0.167910447761194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June 1, 2019: RHO Guidelines Initiated as Standard of Care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D6E-4237-B6BF-4779770A9EAD}"/>
                </c:ext>
              </c:extLst>
            </c:dLbl>
            <c:dLbl>
              <c:idx val="21"/>
              <c:layout>
                <c:manualLayout>
                  <c:x val="-2.243158135931653E-2"/>
                  <c:y val="2.952902808790693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86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D6E-4237-B6BF-4779770A9EA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'Avg LOS'!$A$2:$A$25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</c:strCache>
            </c:strRef>
          </c:cat>
          <c:val>
            <c:numRef>
              <c:f>'Avg LOS'!$F$2:$F$25</c:f>
              <c:numCache>
                <c:formatCode>0</c:formatCode>
                <c:ptCount val="24"/>
                <c:pt idx="0">
                  <c:v>111</c:v>
                </c:pt>
                <c:pt idx="1">
                  <c:v>111</c:v>
                </c:pt>
                <c:pt idx="2">
                  <c:v>111</c:v>
                </c:pt>
                <c:pt idx="3">
                  <c:v>111</c:v>
                </c:pt>
                <c:pt idx="4">
                  <c:v>111</c:v>
                </c:pt>
                <c:pt idx="5">
                  <c:v>111</c:v>
                </c:pt>
                <c:pt idx="6">
                  <c:v>111</c:v>
                </c:pt>
                <c:pt idx="7">
                  <c:v>111</c:v>
                </c:pt>
                <c:pt idx="8">
                  <c:v>111</c:v>
                </c:pt>
                <c:pt idx="9">
                  <c:v>111</c:v>
                </c:pt>
                <c:pt idx="10">
                  <c:v>86</c:v>
                </c:pt>
                <c:pt idx="11">
                  <c:v>86</c:v>
                </c:pt>
                <c:pt idx="12">
                  <c:v>86</c:v>
                </c:pt>
                <c:pt idx="13">
                  <c:v>86</c:v>
                </c:pt>
                <c:pt idx="14">
                  <c:v>86</c:v>
                </c:pt>
                <c:pt idx="15">
                  <c:v>86</c:v>
                </c:pt>
                <c:pt idx="16">
                  <c:v>86</c:v>
                </c:pt>
                <c:pt idx="17">
                  <c:v>86</c:v>
                </c:pt>
                <c:pt idx="18">
                  <c:v>86</c:v>
                </c:pt>
                <c:pt idx="19">
                  <c:v>86</c:v>
                </c:pt>
                <c:pt idx="20">
                  <c:v>86</c:v>
                </c:pt>
                <c:pt idx="21">
                  <c:v>86</c:v>
                </c:pt>
                <c:pt idx="22">
                  <c:v>86</c:v>
                </c:pt>
                <c:pt idx="23">
                  <c:v>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D6E-4237-B6BF-4779770A9EAD}"/>
            </c:ext>
          </c:extLst>
        </c:ser>
        <c:ser>
          <c:idx val="5"/>
          <c:order val="5"/>
          <c:tx>
            <c:strRef>
              <c:f>'Avg LOS'!$G$1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'Avg LOS'!$A$2:$A$25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</c:strCache>
            </c:strRef>
          </c:cat>
          <c:val>
            <c:numRef>
              <c:f>'Avg LOS'!$G$2:$G$25</c:f>
              <c:numCache>
                <c:formatCode>0.0000</c:formatCode>
                <c:ptCount val="24"/>
                <c:pt idx="0">
                  <c:v>85.687010101010102</c:v>
                </c:pt>
                <c:pt idx="1">
                  <c:v>85.687010101010102</c:v>
                </c:pt>
                <c:pt idx="2">
                  <c:v>85.687010101010102</c:v>
                </c:pt>
                <c:pt idx="3">
                  <c:v>85.687010101010102</c:v>
                </c:pt>
                <c:pt idx="4">
                  <c:v>85.687010101010102</c:v>
                </c:pt>
                <c:pt idx="5">
                  <c:v>85.687010101010102</c:v>
                </c:pt>
                <c:pt idx="6">
                  <c:v>85.687010101010102</c:v>
                </c:pt>
                <c:pt idx="7">
                  <c:v>85.687010101010102</c:v>
                </c:pt>
                <c:pt idx="8">
                  <c:v>85.687010101010102</c:v>
                </c:pt>
                <c:pt idx="9">
                  <c:v>85.687010101010102</c:v>
                </c:pt>
                <c:pt idx="10">
                  <c:v>60.687010101010095</c:v>
                </c:pt>
                <c:pt idx="11">
                  <c:v>60.687010101010095</c:v>
                </c:pt>
                <c:pt idx="12">
                  <c:v>60.687010101010095</c:v>
                </c:pt>
                <c:pt idx="13">
                  <c:v>60.687010101010095</c:v>
                </c:pt>
                <c:pt idx="14">
                  <c:v>60.687010101010095</c:v>
                </c:pt>
                <c:pt idx="15">
                  <c:v>60.687010101010095</c:v>
                </c:pt>
                <c:pt idx="16">
                  <c:v>60.687010101010095</c:v>
                </c:pt>
                <c:pt idx="17">
                  <c:v>60.687010101010095</c:v>
                </c:pt>
                <c:pt idx="18">
                  <c:v>60.687010101010095</c:v>
                </c:pt>
                <c:pt idx="19">
                  <c:v>60.687010101010095</c:v>
                </c:pt>
                <c:pt idx="20">
                  <c:v>60.687010101010095</c:v>
                </c:pt>
                <c:pt idx="21">
                  <c:v>60.687010101010095</c:v>
                </c:pt>
                <c:pt idx="22">
                  <c:v>60.687010101010095</c:v>
                </c:pt>
                <c:pt idx="23">
                  <c:v>60.687010101010095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D6E-4237-B6BF-4779770A9EAD}"/>
            </c:ext>
          </c:extLst>
        </c:ser>
        <c:ser>
          <c:idx val="6"/>
          <c:order val="6"/>
          <c:tx>
            <c:strRef>
              <c:f>'Avg LOS'!$H$1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'Avg LOS'!$A$2:$A$25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</c:strCache>
            </c:strRef>
          </c:cat>
          <c:val>
            <c:numRef>
              <c:f>'Avg LOS'!$H$2:$H$25</c:f>
              <c:numCache>
                <c:formatCode>0.0000</c:formatCode>
                <c:ptCount val="24"/>
                <c:pt idx="0">
                  <c:v>60.374020202020205</c:v>
                </c:pt>
                <c:pt idx="1">
                  <c:v>60.374020202020205</c:v>
                </c:pt>
                <c:pt idx="2">
                  <c:v>60.374020202020205</c:v>
                </c:pt>
                <c:pt idx="3">
                  <c:v>60.374020202020205</c:v>
                </c:pt>
                <c:pt idx="4">
                  <c:v>60.374020202020205</c:v>
                </c:pt>
                <c:pt idx="5">
                  <c:v>60.374020202020205</c:v>
                </c:pt>
                <c:pt idx="6">
                  <c:v>60.374020202020205</c:v>
                </c:pt>
                <c:pt idx="7">
                  <c:v>60.374020202020205</c:v>
                </c:pt>
                <c:pt idx="8">
                  <c:v>60.374020202020205</c:v>
                </c:pt>
                <c:pt idx="9">
                  <c:v>60.374020202020205</c:v>
                </c:pt>
                <c:pt idx="10">
                  <c:v>35.374020202020205</c:v>
                </c:pt>
                <c:pt idx="11">
                  <c:v>35.374020202020205</c:v>
                </c:pt>
                <c:pt idx="12">
                  <c:v>35.374020202020205</c:v>
                </c:pt>
                <c:pt idx="13">
                  <c:v>35.374020202020205</c:v>
                </c:pt>
                <c:pt idx="14">
                  <c:v>35.374020202020205</c:v>
                </c:pt>
                <c:pt idx="15">
                  <c:v>35.374020202020205</c:v>
                </c:pt>
                <c:pt idx="16">
                  <c:v>35.374020202020205</c:v>
                </c:pt>
                <c:pt idx="17">
                  <c:v>35.374020202020205</c:v>
                </c:pt>
                <c:pt idx="18">
                  <c:v>35.374020202020205</c:v>
                </c:pt>
                <c:pt idx="19">
                  <c:v>35.374020202020205</c:v>
                </c:pt>
                <c:pt idx="20">
                  <c:v>35.374020202020205</c:v>
                </c:pt>
                <c:pt idx="21">
                  <c:v>35.374020202020205</c:v>
                </c:pt>
                <c:pt idx="22">
                  <c:v>35.374020202020205</c:v>
                </c:pt>
                <c:pt idx="23">
                  <c:v>35.374020202020205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D6E-4237-B6BF-4779770A9EAD}"/>
            </c:ext>
          </c:extLst>
        </c:ser>
        <c:ser>
          <c:idx val="7"/>
          <c:order val="7"/>
          <c:tx>
            <c:strRef>
              <c:f>'Avg LOS'!$I$1</c:f>
              <c:strCache>
                <c:ptCount val="1"/>
                <c:pt idx="0">
                  <c:v>LCL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5975E-2"/>
                  <c:y val="-2.022222151453308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LCL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D6E-4237-B6BF-4779770A9EAD}"/>
                </c:ext>
              </c:extLst>
            </c:dLbl>
            <c:dLbl>
              <c:idx val="21"/>
              <c:layout>
                <c:manualLayout>
                  <c:x val="-1.4671503873046081E-2"/>
                  <c:y val="-2.022222151453308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10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D6E-4237-B6BF-4779770A9EA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'Avg LOS'!$A$2:$A$25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</c:strCache>
            </c:strRef>
          </c:cat>
          <c:val>
            <c:numRef>
              <c:f>'Avg LOS'!$I$2:$I$25</c:f>
              <c:numCache>
                <c:formatCode>0.0000</c:formatCode>
                <c:ptCount val="24"/>
                <c:pt idx="0">
                  <c:v>35.061030303030307</c:v>
                </c:pt>
                <c:pt idx="1">
                  <c:v>35.061030303030307</c:v>
                </c:pt>
                <c:pt idx="2">
                  <c:v>35.061030303030307</c:v>
                </c:pt>
                <c:pt idx="3">
                  <c:v>35.061030303030307</c:v>
                </c:pt>
                <c:pt idx="4">
                  <c:v>35.061030303030307</c:v>
                </c:pt>
                <c:pt idx="5">
                  <c:v>35.061030303030307</c:v>
                </c:pt>
                <c:pt idx="6">
                  <c:v>35.061030303030307</c:v>
                </c:pt>
                <c:pt idx="7">
                  <c:v>35.061030303030307</c:v>
                </c:pt>
                <c:pt idx="8">
                  <c:v>35.061030303030307</c:v>
                </c:pt>
                <c:pt idx="9">
                  <c:v>35.061030303030307</c:v>
                </c:pt>
                <c:pt idx="10">
                  <c:v>10.061030303030307</c:v>
                </c:pt>
                <c:pt idx="11">
                  <c:v>10.061030303030307</c:v>
                </c:pt>
                <c:pt idx="12">
                  <c:v>10.061030303030307</c:v>
                </c:pt>
                <c:pt idx="13">
                  <c:v>10.061030303030307</c:v>
                </c:pt>
                <c:pt idx="14">
                  <c:v>10.061030303030307</c:v>
                </c:pt>
                <c:pt idx="15">
                  <c:v>10.061030303030307</c:v>
                </c:pt>
                <c:pt idx="16">
                  <c:v>10.061030303030307</c:v>
                </c:pt>
                <c:pt idx="17">
                  <c:v>10.061030303030307</c:v>
                </c:pt>
                <c:pt idx="18">
                  <c:v>10.061030303030307</c:v>
                </c:pt>
                <c:pt idx="19">
                  <c:v>10.061030303030307</c:v>
                </c:pt>
                <c:pt idx="20">
                  <c:v>10.061030303030307</c:v>
                </c:pt>
                <c:pt idx="21">
                  <c:v>10.061030303030307</c:v>
                </c:pt>
                <c:pt idx="22">
                  <c:v>10.061030303030307</c:v>
                </c:pt>
                <c:pt idx="23">
                  <c:v>10.061030303030307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2D6E-4237-B6BF-4779770A9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918528"/>
        <c:axId val="198920448"/>
      </c:lineChart>
      <c:catAx>
        <c:axId val="198918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Birth Quarter (N= Total patients born in quarter discharged on HOT)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98920448"/>
        <c:crossesAt val="-50"/>
        <c:auto val="0"/>
        <c:lblAlgn val="ctr"/>
        <c:lblOffset val="100"/>
        <c:noMultiLvlLbl val="0"/>
      </c:catAx>
      <c:valAx>
        <c:axId val="19892044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Avg LOS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crossAx val="198918528"/>
        <c:crosses val="autoZero"/>
        <c:crossBetween val="midCat"/>
      </c:valAx>
      <c:spPr>
        <a:noFill/>
        <a:ln w="25400">
          <a:noFill/>
        </a:ln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Average Home Oxygen Therapy Duration for Infants Born Less than or Equal to 32 0/7 Weeks Discharged from the UMass Memorial Medical Center NICU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'HOT Duration'!$B$1</c:f>
              <c:strCache>
                <c:ptCount val="1"/>
                <c:pt idx="0">
                  <c:v>HOT Duration</c:v>
                </c:pt>
              </c:strCache>
            </c:strRef>
          </c:tx>
          <c:spPr>
            <a:ln w="57150">
              <a:solidFill>
                <a:srgbClr val="002060"/>
              </a:solidFill>
              <a:prstDash val="solid"/>
            </a:ln>
            <a:effectLst/>
          </c:spPr>
          <c:marker>
            <c:symbol val="square"/>
            <c:size val="6"/>
            <c:spPr>
              <a:solidFill>
                <a:srgbClr val="000080"/>
              </a:solidFill>
              <a:ln w="57150">
                <a:solidFill>
                  <a:srgbClr val="002060"/>
                </a:solidFill>
                <a:prstDash val="solid"/>
              </a:ln>
            </c:spPr>
          </c:marker>
          <c:dLbls>
            <c:dLbl>
              <c:idx val="8"/>
              <c:layout>
                <c:manualLayout>
                  <c:x val="5.9663254353048853E-2"/>
                  <c:y val="3.836840071987859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January 2018: RHO Guidelines Initiated:</a:t>
                    </a:r>
                    <a:r>
                      <a:rPr lang="en-US" baseline="0"/>
                      <a:t> Parental choice to use RHO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E2-4755-B240-44698757DECC}"/>
                </c:ext>
              </c:extLst>
            </c:dLbl>
            <c:dLbl>
              <c:idx val="12"/>
              <c:layout>
                <c:manualLayout>
                  <c:x val="-0.10796887712102132"/>
                  <c:y val="9.035980663501351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May 2019: RHO Guidelines Implemented as SOC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5E2-4755-B240-44698757DECC}"/>
                </c:ext>
              </c:extLst>
            </c:dLbl>
            <c:spPr>
              <a:solidFill>
                <a:schemeClr val="lt1"/>
              </a:solidFill>
              <a:ln w="22225" cap="rnd" cmpd="sng" algn="ctr">
                <a:noFill/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'HOT Duration'!$A$2:$A$19</c:f>
              <c:strCache>
                <c:ptCount val="18"/>
                <c:pt idx="0">
                  <c:v>Q1 2016 (n=2)</c:v>
                </c:pt>
                <c:pt idx="1">
                  <c:v>Q2 2016 (n=2)</c:v>
                </c:pt>
                <c:pt idx="2">
                  <c:v>Q3 2016 (n=5)</c:v>
                </c:pt>
                <c:pt idx="3">
                  <c:v>Q4 2016 (n=8)</c:v>
                </c:pt>
                <c:pt idx="4">
                  <c:v>Q1 2017 (n=8)</c:v>
                </c:pt>
                <c:pt idx="5">
                  <c:v>Q2 2017 (n=4)</c:v>
                </c:pt>
                <c:pt idx="6">
                  <c:v>Q3 2017 (n=6)</c:v>
                </c:pt>
                <c:pt idx="7">
                  <c:v>Q4 2017 (n=8)</c:v>
                </c:pt>
                <c:pt idx="8">
                  <c:v>Q1 2018 (n=5)</c:v>
                </c:pt>
                <c:pt idx="9">
                  <c:v>Q2 2018 (n=8)</c:v>
                </c:pt>
                <c:pt idx="10">
                  <c:v>Q3 2018 (n=5)</c:v>
                </c:pt>
                <c:pt idx="11">
                  <c:v>Q4 2018 (n=3) </c:v>
                </c:pt>
                <c:pt idx="12">
                  <c:v>Q2 2019 (n=5)</c:v>
                </c:pt>
                <c:pt idx="13">
                  <c:v>Q3 2019 (n=1)</c:v>
                </c:pt>
                <c:pt idx="14">
                  <c:v>Q4 2019 (n=2)</c:v>
                </c:pt>
                <c:pt idx="15">
                  <c:v>Q1 2020 (n=1)</c:v>
                </c:pt>
                <c:pt idx="16">
                  <c:v>Q2 2020 (n=1)</c:v>
                </c:pt>
                <c:pt idx="17">
                  <c:v>Q3 2020 (n=1)</c:v>
                </c:pt>
              </c:strCache>
            </c:strRef>
          </c:cat>
          <c:val>
            <c:numRef>
              <c:f>'HOT Duration'!$B$2:$B$19</c:f>
              <c:numCache>
                <c:formatCode>0.0</c:formatCode>
                <c:ptCount val="18"/>
                <c:pt idx="0">
                  <c:v>31</c:v>
                </c:pt>
                <c:pt idx="1">
                  <c:v>57.5</c:v>
                </c:pt>
                <c:pt idx="2">
                  <c:v>77.2</c:v>
                </c:pt>
                <c:pt idx="3">
                  <c:v>182</c:v>
                </c:pt>
                <c:pt idx="4">
                  <c:v>106.42857142857142</c:v>
                </c:pt>
                <c:pt idx="5">
                  <c:v>52.66666666666665</c:v>
                </c:pt>
                <c:pt idx="6">
                  <c:v>116.66666666666667</c:v>
                </c:pt>
                <c:pt idx="7">
                  <c:v>56</c:v>
                </c:pt>
                <c:pt idx="8">
                  <c:v>171</c:v>
                </c:pt>
                <c:pt idx="9">
                  <c:v>92.75</c:v>
                </c:pt>
                <c:pt idx="10">
                  <c:v>86.8</c:v>
                </c:pt>
                <c:pt idx="11">
                  <c:v>61</c:v>
                </c:pt>
                <c:pt idx="12">
                  <c:v>18.399999999999999</c:v>
                </c:pt>
                <c:pt idx="13">
                  <c:v>18</c:v>
                </c:pt>
                <c:pt idx="14">
                  <c:v>92.3</c:v>
                </c:pt>
                <c:pt idx="15">
                  <c:v>102</c:v>
                </c:pt>
                <c:pt idx="16">
                  <c:v>30</c:v>
                </c:pt>
                <c:pt idx="17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E2-4755-B240-44698757DECC}"/>
            </c:ext>
          </c:extLst>
        </c:ser>
        <c:ser>
          <c:idx val="1"/>
          <c:order val="1"/>
          <c:tx>
            <c:strRef>
              <c:f>'HOT Duration'!$C$1</c:f>
              <c:strCache>
                <c:ptCount val="1"/>
                <c:pt idx="0">
                  <c:v>UCL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5975E-2"/>
                  <c:y val="-2.022222151453294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E2-4755-B240-44698757DECC}"/>
                </c:ext>
              </c:extLst>
            </c:dLbl>
            <c:dLbl>
              <c:idx val="14"/>
              <c:layout>
                <c:manualLayout>
                  <c:x val="-1.4671503873045975E-2"/>
                  <c:y val="-2.0222221514532946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5E2-4755-B240-44698757DEC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'HOT Duration'!$A$2:$A$19</c:f>
              <c:strCache>
                <c:ptCount val="18"/>
                <c:pt idx="0">
                  <c:v>Q1 2016 (n=2)</c:v>
                </c:pt>
                <c:pt idx="1">
                  <c:v>Q2 2016 (n=2)</c:v>
                </c:pt>
                <c:pt idx="2">
                  <c:v>Q3 2016 (n=5)</c:v>
                </c:pt>
                <c:pt idx="3">
                  <c:v>Q4 2016 (n=8)</c:v>
                </c:pt>
                <c:pt idx="4">
                  <c:v>Q1 2017 (n=8)</c:v>
                </c:pt>
                <c:pt idx="5">
                  <c:v>Q2 2017 (n=4)</c:v>
                </c:pt>
                <c:pt idx="6">
                  <c:v>Q3 2017 (n=6)</c:v>
                </c:pt>
                <c:pt idx="7">
                  <c:v>Q4 2017 (n=8)</c:v>
                </c:pt>
                <c:pt idx="8">
                  <c:v>Q1 2018 (n=5)</c:v>
                </c:pt>
                <c:pt idx="9">
                  <c:v>Q2 2018 (n=8)</c:v>
                </c:pt>
                <c:pt idx="10">
                  <c:v>Q3 2018 (n=5)</c:v>
                </c:pt>
                <c:pt idx="11">
                  <c:v>Q4 2018 (n=3) </c:v>
                </c:pt>
                <c:pt idx="12">
                  <c:v>Q2 2019 (n=5)</c:v>
                </c:pt>
                <c:pt idx="13">
                  <c:v>Q3 2019 (n=1)</c:v>
                </c:pt>
                <c:pt idx="14">
                  <c:v>Q4 2019 (n=2)</c:v>
                </c:pt>
                <c:pt idx="15">
                  <c:v>Q1 2020 (n=1)</c:v>
                </c:pt>
                <c:pt idx="16">
                  <c:v>Q2 2020 (n=1)</c:v>
                </c:pt>
                <c:pt idx="17">
                  <c:v>Q3 2020 (n=1)</c:v>
                </c:pt>
              </c:strCache>
            </c:strRef>
          </c:cat>
          <c:val>
            <c:numRef>
              <c:f>'HOT Duration'!$C$2:$C$19</c:f>
              <c:numCache>
                <c:formatCode>0.0</c:formatCode>
                <c:ptCount val="18"/>
                <c:pt idx="0">
                  <c:v>223.34133333333341</c:v>
                </c:pt>
                <c:pt idx="1">
                  <c:v>223.34133333333341</c:v>
                </c:pt>
                <c:pt idx="2">
                  <c:v>223.34133333333341</c:v>
                </c:pt>
                <c:pt idx="3">
                  <c:v>223.34133333333341</c:v>
                </c:pt>
                <c:pt idx="4">
                  <c:v>223.34133333333341</c:v>
                </c:pt>
                <c:pt idx="5">
                  <c:v>223.34133333333341</c:v>
                </c:pt>
                <c:pt idx="6">
                  <c:v>202.94133333333343</c:v>
                </c:pt>
                <c:pt idx="7">
                  <c:v>202.94133333333343</c:v>
                </c:pt>
                <c:pt idx="8">
                  <c:v>202.94133333333343</c:v>
                </c:pt>
                <c:pt idx="9">
                  <c:v>202.94133333333343</c:v>
                </c:pt>
                <c:pt idx="10">
                  <c:v>202.94133333333343</c:v>
                </c:pt>
                <c:pt idx="11">
                  <c:v>202.94133333333343</c:v>
                </c:pt>
                <c:pt idx="12">
                  <c:v>202.94133333333343</c:v>
                </c:pt>
                <c:pt idx="13">
                  <c:v>202.94133333333343</c:v>
                </c:pt>
                <c:pt idx="14">
                  <c:v>202.94133333333343</c:v>
                </c:pt>
                <c:pt idx="15">
                  <c:v>202.94133333333343</c:v>
                </c:pt>
                <c:pt idx="16">
                  <c:v>202.94133333333343</c:v>
                </c:pt>
                <c:pt idx="17">
                  <c:v>202.94133333333343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5E2-4755-B240-44698757DECC}"/>
            </c:ext>
          </c:extLst>
        </c:ser>
        <c:ser>
          <c:idx val="2"/>
          <c:order val="2"/>
          <c:tx>
            <c:strRef>
              <c:f>'HOT Duration'!$D$1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0.10571952551433332"/>
                  <c:y val="0.3077117739462622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October 2016: CHILD Clinic Started at UMMMC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5E2-4755-B240-44698757DECC}"/>
                </c:ext>
              </c:extLst>
            </c:dLbl>
            <c:spPr>
              <a:solidFill>
                <a:schemeClr val="lt1"/>
              </a:solidFill>
              <a:ln w="22225" cap="rnd" cmpd="sng" algn="ctr">
                <a:noFill/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'HOT Duration'!$A$2:$A$19</c:f>
              <c:strCache>
                <c:ptCount val="18"/>
                <c:pt idx="0">
                  <c:v>Q1 2016 (n=2)</c:v>
                </c:pt>
                <c:pt idx="1">
                  <c:v>Q2 2016 (n=2)</c:v>
                </c:pt>
                <c:pt idx="2">
                  <c:v>Q3 2016 (n=5)</c:v>
                </c:pt>
                <c:pt idx="3">
                  <c:v>Q4 2016 (n=8)</c:v>
                </c:pt>
                <c:pt idx="4">
                  <c:v>Q1 2017 (n=8)</c:v>
                </c:pt>
                <c:pt idx="5">
                  <c:v>Q2 2017 (n=4)</c:v>
                </c:pt>
                <c:pt idx="6">
                  <c:v>Q3 2017 (n=6)</c:v>
                </c:pt>
                <c:pt idx="7">
                  <c:v>Q4 2017 (n=8)</c:v>
                </c:pt>
                <c:pt idx="8">
                  <c:v>Q1 2018 (n=5)</c:v>
                </c:pt>
                <c:pt idx="9">
                  <c:v>Q2 2018 (n=8)</c:v>
                </c:pt>
                <c:pt idx="10">
                  <c:v>Q3 2018 (n=5)</c:v>
                </c:pt>
                <c:pt idx="11">
                  <c:v>Q4 2018 (n=3) </c:v>
                </c:pt>
                <c:pt idx="12">
                  <c:v>Q2 2019 (n=5)</c:v>
                </c:pt>
                <c:pt idx="13">
                  <c:v>Q3 2019 (n=1)</c:v>
                </c:pt>
                <c:pt idx="14">
                  <c:v>Q4 2019 (n=2)</c:v>
                </c:pt>
                <c:pt idx="15">
                  <c:v>Q1 2020 (n=1)</c:v>
                </c:pt>
                <c:pt idx="16">
                  <c:v>Q2 2020 (n=1)</c:v>
                </c:pt>
                <c:pt idx="17">
                  <c:v>Q3 2020 (n=1)</c:v>
                </c:pt>
              </c:strCache>
            </c:strRef>
          </c:cat>
          <c:val>
            <c:numRef>
              <c:f>'HOT Duration'!$D$2:$D$19</c:f>
              <c:numCache>
                <c:formatCode>0.0</c:formatCode>
                <c:ptCount val="18"/>
                <c:pt idx="0">
                  <c:v>178.59422222222221</c:v>
                </c:pt>
                <c:pt idx="1">
                  <c:v>178.59422222222221</c:v>
                </c:pt>
                <c:pt idx="2">
                  <c:v>178.59422222222221</c:v>
                </c:pt>
                <c:pt idx="3">
                  <c:v>178.59422222222221</c:v>
                </c:pt>
                <c:pt idx="4">
                  <c:v>178.59422222222221</c:v>
                </c:pt>
                <c:pt idx="5">
                  <c:v>178.59422222222221</c:v>
                </c:pt>
                <c:pt idx="6">
                  <c:v>158.19422222222221</c:v>
                </c:pt>
                <c:pt idx="7">
                  <c:v>158.19422222222221</c:v>
                </c:pt>
                <c:pt idx="8">
                  <c:v>158.19422222222221</c:v>
                </c:pt>
                <c:pt idx="9">
                  <c:v>158.19422222222221</c:v>
                </c:pt>
                <c:pt idx="10">
                  <c:v>158.19422222222221</c:v>
                </c:pt>
                <c:pt idx="11">
                  <c:v>158.19422222222221</c:v>
                </c:pt>
                <c:pt idx="12">
                  <c:v>158.19422222222221</c:v>
                </c:pt>
                <c:pt idx="13">
                  <c:v>158.19422222222221</c:v>
                </c:pt>
                <c:pt idx="14">
                  <c:v>158.19422222222221</c:v>
                </c:pt>
                <c:pt idx="15">
                  <c:v>158.19422222222221</c:v>
                </c:pt>
                <c:pt idx="16">
                  <c:v>158.19422222222221</c:v>
                </c:pt>
                <c:pt idx="17">
                  <c:v>158.19422222222221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5E2-4755-B240-44698757DECC}"/>
            </c:ext>
          </c:extLst>
        </c:ser>
        <c:ser>
          <c:idx val="3"/>
          <c:order val="3"/>
          <c:tx>
            <c:strRef>
              <c:f>'HOT Duration'!$E$1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'HOT Duration'!$A$2:$A$19</c:f>
              <c:strCache>
                <c:ptCount val="18"/>
                <c:pt idx="0">
                  <c:v>Q1 2016 (n=2)</c:v>
                </c:pt>
                <c:pt idx="1">
                  <c:v>Q2 2016 (n=2)</c:v>
                </c:pt>
                <c:pt idx="2">
                  <c:v>Q3 2016 (n=5)</c:v>
                </c:pt>
                <c:pt idx="3">
                  <c:v>Q4 2016 (n=8)</c:v>
                </c:pt>
                <c:pt idx="4">
                  <c:v>Q1 2017 (n=8)</c:v>
                </c:pt>
                <c:pt idx="5">
                  <c:v>Q2 2017 (n=4)</c:v>
                </c:pt>
                <c:pt idx="6">
                  <c:v>Q3 2017 (n=6)</c:v>
                </c:pt>
                <c:pt idx="7">
                  <c:v>Q4 2017 (n=8)</c:v>
                </c:pt>
                <c:pt idx="8">
                  <c:v>Q1 2018 (n=5)</c:v>
                </c:pt>
                <c:pt idx="9">
                  <c:v>Q2 2018 (n=8)</c:v>
                </c:pt>
                <c:pt idx="10">
                  <c:v>Q3 2018 (n=5)</c:v>
                </c:pt>
                <c:pt idx="11">
                  <c:v>Q4 2018 (n=3) </c:v>
                </c:pt>
                <c:pt idx="12">
                  <c:v>Q2 2019 (n=5)</c:v>
                </c:pt>
                <c:pt idx="13">
                  <c:v>Q3 2019 (n=1)</c:v>
                </c:pt>
                <c:pt idx="14">
                  <c:v>Q4 2019 (n=2)</c:v>
                </c:pt>
                <c:pt idx="15">
                  <c:v>Q1 2020 (n=1)</c:v>
                </c:pt>
                <c:pt idx="16">
                  <c:v>Q2 2020 (n=1)</c:v>
                </c:pt>
                <c:pt idx="17">
                  <c:v>Q3 2020 (n=1)</c:v>
                </c:pt>
              </c:strCache>
            </c:strRef>
          </c:cat>
          <c:val>
            <c:numRef>
              <c:f>'HOT Duration'!$E$2:$E$19</c:f>
              <c:numCache>
                <c:formatCode>0.0</c:formatCode>
                <c:ptCount val="18"/>
                <c:pt idx="0">
                  <c:v>133.8471111111111</c:v>
                </c:pt>
                <c:pt idx="1">
                  <c:v>133.8471111111111</c:v>
                </c:pt>
                <c:pt idx="2">
                  <c:v>133.8471111111111</c:v>
                </c:pt>
                <c:pt idx="3">
                  <c:v>133.8471111111111</c:v>
                </c:pt>
                <c:pt idx="4">
                  <c:v>133.8471111111111</c:v>
                </c:pt>
                <c:pt idx="5">
                  <c:v>133.8471111111111</c:v>
                </c:pt>
                <c:pt idx="6">
                  <c:v>113.44711111111114</c:v>
                </c:pt>
                <c:pt idx="7">
                  <c:v>113.44711111111114</c:v>
                </c:pt>
                <c:pt idx="8">
                  <c:v>113.44711111111114</c:v>
                </c:pt>
                <c:pt idx="9">
                  <c:v>113.44711111111114</c:v>
                </c:pt>
                <c:pt idx="10">
                  <c:v>113.44711111111114</c:v>
                </c:pt>
                <c:pt idx="11">
                  <c:v>113.44711111111114</c:v>
                </c:pt>
                <c:pt idx="12">
                  <c:v>113.44711111111114</c:v>
                </c:pt>
                <c:pt idx="13">
                  <c:v>113.44711111111114</c:v>
                </c:pt>
                <c:pt idx="14">
                  <c:v>113.44711111111114</c:v>
                </c:pt>
                <c:pt idx="15">
                  <c:v>113.44711111111114</c:v>
                </c:pt>
                <c:pt idx="16">
                  <c:v>113.44711111111114</c:v>
                </c:pt>
                <c:pt idx="17">
                  <c:v>113.44711111111114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5E2-4755-B240-44698757DECC}"/>
            </c:ext>
          </c:extLst>
        </c:ser>
        <c:ser>
          <c:idx val="4"/>
          <c:order val="4"/>
          <c:tx>
            <c:strRef>
              <c:f>'HOT Duration'!$F$1</c:f>
              <c:strCache>
                <c:ptCount val="1"/>
                <c:pt idx="0">
                  <c:v>Average</c:v>
                </c:pt>
              </c:strCache>
            </c:strRef>
          </c:tx>
          <c:spPr>
            <a:ln w="38100">
              <a:solidFill>
                <a:srgbClr val="00FFFF"/>
              </a:solidFill>
              <a:prstDash val="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5.066115439735399E-2"/>
                  <c:y val="-2.99908409500106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CL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5E2-4755-B240-44698757DECC}"/>
                </c:ext>
              </c:extLst>
            </c:dLbl>
            <c:dLbl>
              <c:idx val="14"/>
              <c:layout>
                <c:manualLayout>
                  <c:x val="9.3297348430674359E-2"/>
                  <c:y val="-3.7317311758254937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5E2-4755-B240-44698757DEC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'HOT Duration'!$A$2:$A$19</c:f>
              <c:strCache>
                <c:ptCount val="18"/>
                <c:pt idx="0">
                  <c:v>Q1 2016 (n=2)</c:v>
                </c:pt>
                <c:pt idx="1">
                  <c:v>Q2 2016 (n=2)</c:v>
                </c:pt>
                <c:pt idx="2">
                  <c:v>Q3 2016 (n=5)</c:v>
                </c:pt>
                <c:pt idx="3">
                  <c:v>Q4 2016 (n=8)</c:v>
                </c:pt>
                <c:pt idx="4">
                  <c:v>Q1 2017 (n=8)</c:v>
                </c:pt>
                <c:pt idx="5">
                  <c:v>Q2 2017 (n=4)</c:v>
                </c:pt>
                <c:pt idx="6">
                  <c:v>Q3 2017 (n=6)</c:v>
                </c:pt>
                <c:pt idx="7">
                  <c:v>Q4 2017 (n=8)</c:v>
                </c:pt>
                <c:pt idx="8">
                  <c:v>Q1 2018 (n=5)</c:v>
                </c:pt>
                <c:pt idx="9">
                  <c:v>Q2 2018 (n=8)</c:v>
                </c:pt>
                <c:pt idx="10">
                  <c:v>Q3 2018 (n=5)</c:v>
                </c:pt>
                <c:pt idx="11">
                  <c:v>Q4 2018 (n=3) </c:v>
                </c:pt>
                <c:pt idx="12">
                  <c:v>Q2 2019 (n=5)</c:v>
                </c:pt>
                <c:pt idx="13">
                  <c:v>Q3 2019 (n=1)</c:v>
                </c:pt>
                <c:pt idx="14">
                  <c:v>Q4 2019 (n=2)</c:v>
                </c:pt>
                <c:pt idx="15">
                  <c:v>Q1 2020 (n=1)</c:v>
                </c:pt>
                <c:pt idx="16">
                  <c:v>Q2 2020 (n=1)</c:v>
                </c:pt>
                <c:pt idx="17">
                  <c:v>Q3 2020 (n=1)</c:v>
                </c:pt>
              </c:strCache>
            </c:strRef>
          </c:cat>
          <c:val>
            <c:numRef>
              <c:f>'HOT Duration'!$F$2:$F$19</c:f>
              <c:numCache>
                <c:formatCode>0.0</c:formatCode>
                <c:ptCount val="18"/>
                <c:pt idx="0">
                  <c:v>89.1</c:v>
                </c:pt>
                <c:pt idx="1">
                  <c:v>89.1</c:v>
                </c:pt>
                <c:pt idx="2">
                  <c:v>89.1</c:v>
                </c:pt>
                <c:pt idx="3">
                  <c:v>89.1</c:v>
                </c:pt>
                <c:pt idx="4">
                  <c:v>89.1</c:v>
                </c:pt>
                <c:pt idx="5">
                  <c:v>89.1</c:v>
                </c:pt>
                <c:pt idx="6">
                  <c:v>68.7</c:v>
                </c:pt>
                <c:pt idx="7">
                  <c:v>68.7</c:v>
                </c:pt>
                <c:pt idx="8">
                  <c:v>68.7</c:v>
                </c:pt>
                <c:pt idx="9">
                  <c:v>68.7</c:v>
                </c:pt>
                <c:pt idx="10">
                  <c:v>68.7</c:v>
                </c:pt>
                <c:pt idx="11">
                  <c:v>68.7</c:v>
                </c:pt>
                <c:pt idx="12">
                  <c:v>68.7</c:v>
                </c:pt>
                <c:pt idx="13">
                  <c:v>68.7</c:v>
                </c:pt>
                <c:pt idx="14">
                  <c:v>68.7</c:v>
                </c:pt>
                <c:pt idx="15">
                  <c:v>68.7</c:v>
                </c:pt>
                <c:pt idx="16">
                  <c:v>68.7</c:v>
                </c:pt>
                <c:pt idx="17">
                  <c:v>68.7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5E2-4755-B240-44698757DECC}"/>
            </c:ext>
          </c:extLst>
        </c:ser>
        <c:ser>
          <c:idx val="5"/>
          <c:order val="5"/>
          <c:tx>
            <c:strRef>
              <c:f>'HOT Duration'!$G$1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'HOT Duration'!$A$2:$A$19</c:f>
              <c:strCache>
                <c:ptCount val="18"/>
                <c:pt idx="0">
                  <c:v>Q1 2016 (n=2)</c:v>
                </c:pt>
                <c:pt idx="1">
                  <c:v>Q2 2016 (n=2)</c:v>
                </c:pt>
                <c:pt idx="2">
                  <c:v>Q3 2016 (n=5)</c:v>
                </c:pt>
                <c:pt idx="3">
                  <c:v>Q4 2016 (n=8)</c:v>
                </c:pt>
                <c:pt idx="4">
                  <c:v>Q1 2017 (n=8)</c:v>
                </c:pt>
                <c:pt idx="5">
                  <c:v>Q2 2017 (n=4)</c:v>
                </c:pt>
                <c:pt idx="6">
                  <c:v>Q3 2017 (n=6)</c:v>
                </c:pt>
                <c:pt idx="7">
                  <c:v>Q4 2017 (n=8)</c:v>
                </c:pt>
                <c:pt idx="8">
                  <c:v>Q1 2018 (n=5)</c:v>
                </c:pt>
                <c:pt idx="9">
                  <c:v>Q2 2018 (n=8)</c:v>
                </c:pt>
                <c:pt idx="10">
                  <c:v>Q3 2018 (n=5)</c:v>
                </c:pt>
                <c:pt idx="11">
                  <c:v>Q4 2018 (n=3) </c:v>
                </c:pt>
                <c:pt idx="12">
                  <c:v>Q2 2019 (n=5)</c:v>
                </c:pt>
                <c:pt idx="13">
                  <c:v>Q3 2019 (n=1)</c:v>
                </c:pt>
                <c:pt idx="14">
                  <c:v>Q4 2019 (n=2)</c:v>
                </c:pt>
                <c:pt idx="15">
                  <c:v>Q1 2020 (n=1)</c:v>
                </c:pt>
                <c:pt idx="16">
                  <c:v>Q2 2020 (n=1)</c:v>
                </c:pt>
                <c:pt idx="17">
                  <c:v>Q3 2020 (n=1)</c:v>
                </c:pt>
              </c:strCache>
            </c:strRef>
          </c:cat>
          <c:val>
            <c:numRef>
              <c:f>'HOT Duration'!$G$2:$G$19</c:f>
              <c:numCache>
                <c:formatCode>0.0</c:formatCode>
                <c:ptCount val="18"/>
                <c:pt idx="0">
                  <c:v>44.352888888888877</c:v>
                </c:pt>
                <c:pt idx="1">
                  <c:v>44.352888888888877</c:v>
                </c:pt>
                <c:pt idx="2">
                  <c:v>44.352888888888877</c:v>
                </c:pt>
                <c:pt idx="3">
                  <c:v>44.352888888888877</c:v>
                </c:pt>
                <c:pt idx="4">
                  <c:v>44.352888888888877</c:v>
                </c:pt>
                <c:pt idx="5">
                  <c:v>44.352888888888877</c:v>
                </c:pt>
                <c:pt idx="6">
                  <c:v>23.952888888888889</c:v>
                </c:pt>
                <c:pt idx="7">
                  <c:v>23.952888888888889</c:v>
                </c:pt>
                <c:pt idx="8">
                  <c:v>23.952888888888889</c:v>
                </c:pt>
                <c:pt idx="9">
                  <c:v>23.952888888888889</c:v>
                </c:pt>
                <c:pt idx="10">
                  <c:v>23.952888888888889</c:v>
                </c:pt>
                <c:pt idx="11">
                  <c:v>23.952888888888889</c:v>
                </c:pt>
                <c:pt idx="12">
                  <c:v>23.952888888888889</c:v>
                </c:pt>
                <c:pt idx="13">
                  <c:v>23.952888888888889</c:v>
                </c:pt>
                <c:pt idx="14">
                  <c:v>23.952888888888889</c:v>
                </c:pt>
                <c:pt idx="15">
                  <c:v>23.952888888888889</c:v>
                </c:pt>
                <c:pt idx="16">
                  <c:v>23.952888888888889</c:v>
                </c:pt>
                <c:pt idx="17">
                  <c:v>23.952888888888889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E5E2-4755-B240-44698757DECC}"/>
            </c:ext>
          </c:extLst>
        </c:ser>
        <c:ser>
          <c:idx val="6"/>
          <c:order val="6"/>
          <c:tx>
            <c:strRef>
              <c:f>'HOT Duration'!$H$1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'HOT Duration'!$A$2:$A$19</c:f>
              <c:strCache>
                <c:ptCount val="18"/>
                <c:pt idx="0">
                  <c:v>Q1 2016 (n=2)</c:v>
                </c:pt>
                <c:pt idx="1">
                  <c:v>Q2 2016 (n=2)</c:v>
                </c:pt>
                <c:pt idx="2">
                  <c:v>Q3 2016 (n=5)</c:v>
                </c:pt>
                <c:pt idx="3">
                  <c:v>Q4 2016 (n=8)</c:v>
                </c:pt>
                <c:pt idx="4">
                  <c:v>Q1 2017 (n=8)</c:v>
                </c:pt>
                <c:pt idx="5">
                  <c:v>Q2 2017 (n=4)</c:v>
                </c:pt>
                <c:pt idx="6">
                  <c:v>Q3 2017 (n=6)</c:v>
                </c:pt>
                <c:pt idx="7">
                  <c:v>Q4 2017 (n=8)</c:v>
                </c:pt>
                <c:pt idx="8">
                  <c:v>Q1 2018 (n=5)</c:v>
                </c:pt>
                <c:pt idx="9">
                  <c:v>Q2 2018 (n=8)</c:v>
                </c:pt>
                <c:pt idx="10">
                  <c:v>Q3 2018 (n=5)</c:v>
                </c:pt>
                <c:pt idx="11">
                  <c:v>Q4 2018 (n=3) </c:v>
                </c:pt>
                <c:pt idx="12">
                  <c:v>Q2 2019 (n=5)</c:v>
                </c:pt>
                <c:pt idx="13">
                  <c:v>Q3 2019 (n=1)</c:v>
                </c:pt>
                <c:pt idx="14">
                  <c:v>Q4 2019 (n=2)</c:v>
                </c:pt>
                <c:pt idx="15">
                  <c:v>Q1 2020 (n=1)</c:v>
                </c:pt>
                <c:pt idx="16">
                  <c:v>Q2 2020 (n=1)</c:v>
                </c:pt>
                <c:pt idx="17">
                  <c:v>Q3 2020 (n=1)</c:v>
                </c:pt>
              </c:strCache>
            </c:strRef>
          </c:cat>
          <c:val>
            <c:numRef>
              <c:f>'HOT Duration'!$H$2:$H$19</c:f>
              <c:numCache>
                <c:formatCode>0.0</c:formatCode>
                <c:ptCount val="18"/>
                <c:pt idx="0">
                  <c:v>-0.3942222222222399</c:v>
                </c:pt>
                <c:pt idx="1">
                  <c:v>-0.3942222222222399</c:v>
                </c:pt>
                <c:pt idx="2">
                  <c:v>-0.3942222222222399</c:v>
                </c:pt>
                <c:pt idx="3">
                  <c:v>-0.3942222222222399</c:v>
                </c:pt>
                <c:pt idx="4">
                  <c:v>-0.3942222222222399</c:v>
                </c:pt>
                <c:pt idx="5">
                  <c:v>-0.3942222222222399</c:v>
                </c:pt>
                <c:pt idx="6">
                  <c:v>-20.794222222222224</c:v>
                </c:pt>
                <c:pt idx="7">
                  <c:v>-20.794222222222224</c:v>
                </c:pt>
                <c:pt idx="8">
                  <c:v>-20.794222222222224</c:v>
                </c:pt>
                <c:pt idx="9">
                  <c:v>-20.794222222222224</c:v>
                </c:pt>
                <c:pt idx="10">
                  <c:v>-20.794222222222224</c:v>
                </c:pt>
                <c:pt idx="11">
                  <c:v>-20.794222222222224</c:v>
                </c:pt>
                <c:pt idx="12">
                  <c:v>-20.794222222222224</c:v>
                </c:pt>
                <c:pt idx="13">
                  <c:v>-20.794222222222224</c:v>
                </c:pt>
                <c:pt idx="14">
                  <c:v>-20.794222222222224</c:v>
                </c:pt>
                <c:pt idx="15">
                  <c:v>-20.794222222222224</c:v>
                </c:pt>
                <c:pt idx="16">
                  <c:v>-20.794222222222224</c:v>
                </c:pt>
                <c:pt idx="17">
                  <c:v>-20.794222222222224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E5E2-4755-B240-44698757DECC}"/>
            </c:ext>
          </c:extLst>
        </c:ser>
        <c:ser>
          <c:idx val="7"/>
          <c:order val="7"/>
          <c:tx>
            <c:strRef>
              <c:f>'HOT Duration'!$I$1</c:f>
              <c:strCache>
                <c:ptCount val="1"/>
                <c:pt idx="0">
                  <c:v>LCL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5975E-2"/>
                  <c:y val="-2.022222151453308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LCL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5E2-4755-B240-44698757DECC}"/>
                </c:ext>
              </c:extLst>
            </c:dLbl>
            <c:dLbl>
              <c:idx val="14"/>
              <c:layout>
                <c:manualLayout>
                  <c:x val="-1.4671503873045975E-2"/>
                  <c:y val="-2.0222221514533081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5E2-4755-B240-44698757DEC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'HOT Duration'!$A$2:$A$19</c:f>
              <c:strCache>
                <c:ptCount val="18"/>
                <c:pt idx="0">
                  <c:v>Q1 2016 (n=2)</c:v>
                </c:pt>
                <c:pt idx="1">
                  <c:v>Q2 2016 (n=2)</c:v>
                </c:pt>
                <c:pt idx="2">
                  <c:v>Q3 2016 (n=5)</c:v>
                </c:pt>
                <c:pt idx="3">
                  <c:v>Q4 2016 (n=8)</c:v>
                </c:pt>
                <c:pt idx="4">
                  <c:v>Q1 2017 (n=8)</c:v>
                </c:pt>
                <c:pt idx="5">
                  <c:v>Q2 2017 (n=4)</c:v>
                </c:pt>
                <c:pt idx="6">
                  <c:v>Q3 2017 (n=6)</c:v>
                </c:pt>
                <c:pt idx="7">
                  <c:v>Q4 2017 (n=8)</c:v>
                </c:pt>
                <c:pt idx="8">
                  <c:v>Q1 2018 (n=5)</c:v>
                </c:pt>
                <c:pt idx="9">
                  <c:v>Q2 2018 (n=8)</c:v>
                </c:pt>
                <c:pt idx="10">
                  <c:v>Q3 2018 (n=5)</c:v>
                </c:pt>
                <c:pt idx="11">
                  <c:v>Q4 2018 (n=3) </c:v>
                </c:pt>
                <c:pt idx="12">
                  <c:v>Q2 2019 (n=5)</c:v>
                </c:pt>
                <c:pt idx="13">
                  <c:v>Q3 2019 (n=1)</c:v>
                </c:pt>
                <c:pt idx="14">
                  <c:v>Q4 2019 (n=2)</c:v>
                </c:pt>
                <c:pt idx="15">
                  <c:v>Q1 2020 (n=1)</c:v>
                </c:pt>
                <c:pt idx="16">
                  <c:v>Q2 2020 (n=1)</c:v>
                </c:pt>
                <c:pt idx="17">
                  <c:v>Q3 2020 (n=1)</c:v>
                </c:pt>
              </c:strCache>
            </c:strRef>
          </c:cat>
          <c:val>
            <c:numRef>
              <c:f>'HOT Duration'!$I$2:$I$19</c:f>
              <c:numCache>
                <c:formatCode>0.0</c:formatCode>
                <c:ptCount val="18"/>
                <c:pt idx="0">
                  <c:v>-45.141333333333364</c:v>
                </c:pt>
                <c:pt idx="1">
                  <c:v>-45.141333333333364</c:v>
                </c:pt>
                <c:pt idx="2">
                  <c:v>-45.141333333333364</c:v>
                </c:pt>
                <c:pt idx="3">
                  <c:v>-45.141333333333364</c:v>
                </c:pt>
                <c:pt idx="4">
                  <c:v>-45.141333333333364</c:v>
                </c:pt>
                <c:pt idx="5">
                  <c:v>-45.141333333333364</c:v>
                </c:pt>
                <c:pt idx="6">
                  <c:v>-65.541333333333355</c:v>
                </c:pt>
                <c:pt idx="7">
                  <c:v>-65.541333333333355</c:v>
                </c:pt>
                <c:pt idx="8">
                  <c:v>-65.541333333333355</c:v>
                </c:pt>
                <c:pt idx="9">
                  <c:v>-65.541333333333355</c:v>
                </c:pt>
                <c:pt idx="10">
                  <c:v>-65.541333333333355</c:v>
                </c:pt>
                <c:pt idx="11">
                  <c:v>-65.541333333333355</c:v>
                </c:pt>
                <c:pt idx="12">
                  <c:v>-65.541333333333355</c:v>
                </c:pt>
                <c:pt idx="13">
                  <c:v>-65.541333333333355</c:v>
                </c:pt>
                <c:pt idx="14">
                  <c:v>-65.541333333333355</c:v>
                </c:pt>
                <c:pt idx="15">
                  <c:v>-65.541333333333355</c:v>
                </c:pt>
                <c:pt idx="16">
                  <c:v>-65.541333333333355</c:v>
                </c:pt>
                <c:pt idx="17">
                  <c:v>-65.541333333333355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E5E2-4755-B240-44698757DE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592384"/>
        <c:axId val="198623232"/>
      </c:lineChart>
      <c:catAx>
        <c:axId val="1985923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Birth Quarter (N= Total infants born in quarter discharged on HOT)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98623232"/>
        <c:crossesAt val="-100"/>
        <c:auto val="0"/>
        <c:lblAlgn val="ctr"/>
        <c:lblOffset val="100"/>
        <c:noMultiLvlLbl val="0"/>
      </c:catAx>
      <c:valAx>
        <c:axId val="1986232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HOT Duration- days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198592384"/>
        <c:crosses val="autoZero"/>
        <c:crossBetween val="midCat"/>
      </c:valAx>
      <c:spPr>
        <a:noFill/>
        <a:ln w="25400">
          <a:noFill/>
        </a:ln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Average Respiratory Related Adverse Events While Weaning from Home Oxygen Therapy for Infants Born Less than or Equal to 32 0/7 Weeks Discharged from UMMMC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'Average Respiratory Related 13'!$B$1</c:f>
              <c:strCache>
                <c:ptCount val="1"/>
                <c:pt idx="0">
                  <c:v>Average Respiratory Related Aes</c:v>
                </c:pt>
              </c:strCache>
            </c:strRef>
          </c:tx>
          <c:spPr>
            <a:ln w="38100">
              <a:solidFill>
                <a:srgbClr val="002060"/>
              </a:solidFill>
              <a:prstDash val="solid"/>
            </a:ln>
            <a:effectLst/>
          </c:spPr>
          <c:marker>
            <c:symbol val="square"/>
            <c:size val="6"/>
            <c:spPr>
              <a:solidFill>
                <a:srgbClr val="002060"/>
              </a:solidFill>
              <a:ln w="38100">
                <a:solidFill>
                  <a:srgbClr val="002060"/>
                </a:solidFill>
                <a:prstDash val="solid"/>
              </a:ln>
            </c:spPr>
          </c:marker>
          <c:dPt>
            <c:idx val="3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0-74CA-4A9A-9F6F-FC4C1C1820D4}"/>
              </c:ext>
            </c:extLst>
          </c:dPt>
          <c:dPt>
            <c:idx val="4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1-74CA-4A9A-9F6F-FC4C1C1820D4}"/>
              </c:ext>
            </c:extLst>
          </c:dPt>
          <c:dPt>
            <c:idx val="19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2-74CA-4A9A-9F6F-FC4C1C1820D4}"/>
              </c:ext>
            </c:extLst>
          </c:dPt>
          <c:dPt>
            <c:idx val="20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3-74CA-4A9A-9F6F-FC4C1C1820D4}"/>
              </c:ext>
            </c:extLst>
          </c:dPt>
          <c:dPt>
            <c:idx val="21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4-74CA-4A9A-9F6F-FC4C1C1820D4}"/>
              </c:ext>
            </c:extLst>
          </c:dPt>
          <c:dPt>
            <c:idx val="22"/>
            <c:marker>
              <c:symbol val="diamond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5-74CA-4A9A-9F6F-FC4C1C1820D4}"/>
              </c:ext>
            </c:extLst>
          </c:dPt>
          <c:dLbls>
            <c:dLbl>
              <c:idx val="10"/>
              <c:layout>
                <c:manualLayout>
                  <c:x val="-8.2101333644109903E-2"/>
                  <c:y val="-7.814902195460632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October 2016: CHILD Clinic Started at UMMMC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CA-4A9A-9F6F-FC4C1C1820D4}"/>
                </c:ext>
              </c:extLst>
            </c:dLbl>
            <c:dLbl>
              <c:idx val="15"/>
              <c:layout>
                <c:manualLayout>
                  <c:x val="-4.0488328920383058E-2"/>
                  <c:y val="-0.2002568687586785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January 2018: RHO Guidelines Initiated: Parental choice to utilize RHO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CA-4A9A-9F6F-FC4C1C1820D4}"/>
                </c:ext>
              </c:extLst>
            </c:dLbl>
            <c:dLbl>
              <c:idx val="19"/>
              <c:layout>
                <c:manualLayout>
                  <c:x val="-1.7994812853503538E-2"/>
                  <c:y val="-0.2588686352246333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May 2019: RHO Implemented as SOC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CA-4A9A-9F6F-FC4C1C1820D4}"/>
                </c:ext>
              </c:extLst>
            </c:dLbl>
            <c:spPr>
              <a:solidFill>
                <a:schemeClr val="lt1"/>
              </a:solidFill>
              <a:ln w="22225" cap="rnd" cmpd="sng" algn="ctr">
                <a:solidFill>
                  <a:schemeClr val="dk1"/>
                </a:solidFill>
                <a:prstDash val="solid"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'Average Respiratory Related 13'!$A$2:$A$26</c:f>
              <c:strCache>
                <c:ptCount val="25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  <c:pt idx="24">
                  <c:v>Q3 2020 (n=3)</c:v>
                </c:pt>
              </c:strCache>
            </c:strRef>
          </c:cat>
          <c:val>
            <c:numRef>
              <c:f>'Average Respiratory Related 13'!$B$2:$B$26</c:f>
              <c:numCache>
                <c:formatCode>0.00</c:formatCode>
                <c:ptCount val="25"/>
                <c:pt idx="0">
                  <c:v>0.66666666666666663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2.3333333333333335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0.5</c:v>
                </c:pt>
                <c:pt idx="9">
                  <c:v>0.2</c:v>
                </c:pt>
                <c:pt idx="10">
                  <c:v>1.125</c:v>
                </c:pt>
                <c:pt idx="11">
                  <c:v>0.1428571428571429</c:v>
                </c:pt>
                <c:pt idx="12">
                  <c:v>0</c:v>
                </c:pt>
                <c:pt idx="13">
                  <c:v>0.33333333333333331</c:v>
                </c:pt>
                <c:pt idx="14">
                  <c:v>0</c:v>
                </c:pt>
                <c:pt idx="15">
                  <c:v>1.25</c:v>
                </c:pt>
                <c:pt idx="16">
                  <c:v>0.5</c:v>
                </c:pt>
                <c:pt idx="17">
                  <c:v>0.60000000000000009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0.33000000000000007</c:v>
                </c:pt>
                <c:pt idx="23">
                  <c:v>0</c:v>
                </c:pt>
                <c:pt idx="24">
                  <c:v>0.33000000000000007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4CA-4A9A-9F6F-FC4C1C1820D4}"/>
            </c:ext>
          </c:extLst>
        </c:ser>
        <c:ser>
          <c:idx val="1"/>
          <c:order val="1"/>
          <c:tx>
            <c:strRef>
              <c:f>'Average Respiratory Related 13'!$C$1</c:f>
              <c:strCache>
                <c:ptCount val="1"/>
                <c:pt idx="0">
                  <c:v>UCL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5975E-2"/>
                  <c:y val="-2.022222151453297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CA-4A9A-9F6F-FC4C1C1820D4}"/>
                </c:ext>
              </c:extLst>
            </c:dLbl>
            <c:dLbl>
              <c:idx val="21"/>
              <c:layout>
                <c:manualLayout>
                  <c:x val="-1.4671503873046081E-2"/>
                  <c:y val="-2.022222151453297E-2"/>
                </c:manualLayout>
              </c:layout>
              <c:numFmt formatCode="0.0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4CA-4A9A-9F6F-FC4C1C1820D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'Average Respiratory Related 13'!$A$2:$A$26</c:f>
              <c:strCache>
                <c:ptCount val="25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  <c:pt idx="24">
                  <c:v>Q3 2020 (n=3)</c:v>
                </c:pt>
              </c:strCache>
            </c:strRef>
          </c:cat>
          <c:val>
            <c:numRef>
              <c:f>'Average Respiratory Related 13'!$C$2:$C$26</c:f>
              <c:numCache>
                <c:formatCode>0.00</c:formatCode>
                <c:ptCount val="25"/>
                <c:pt idx="0">
                  <c:v>2.0228000000000002</c:v>
                </c:pt>
                <c:pt idx="1">
                  <c:v>2.0228000000000002</c:v>
                </c:pt>
                <c:pt idx="2">
                  <c:v>2.0228000000000002</c:v>
                </c:pt>
                <c:pt idx="3">
                  <c:v>2.0228000000000002</c:v>
                </c:pt>
                <c:pt idx="4">
                  <c:v>2.0228000000000002</c:v>
                </c:pt>
                <c:pt idx="5">
                  <c:v>2.0228000000000002</c:v>
                </c:pt>
                <c:pt idx="6">
                  <c:v>2.0228000000000002</c:v>
                </c:pt>
                <c:pt idx="7">
                  <c:v>2.0228000000000002</c:v>
                </c:pt>
                <c:pt idx="8">
                  <c:v>2.0228000000000002</c:v>
                </c:pt>
                <c:pt idx="9">
                  <c:v>2.0228000000000002</c:v>
                </c:pt>
                <c:pt idx="10">
                  <c:v>1.7228000000000001</c:v>
                </c:pt>
                <c:pt idx="11">
                  <c:v>1.7228000000000001</c:v>
                </c:pt>
                <c:pt idx="12">
                  <c:v>1.7228000000000001</c:v>
                </c:pt>
                <c:pt idx="13">
                  <c:v>1.7228000000000001</c:v>
                </c:pt>
                <c:pt idx="14">
                  <c:v>1.7228000000000001</c:v>
                </c:pt>
                <c:pt idx="15">
                  <c:v>1.7228000000000001</c:v>
                </c:pt>
                <c:pt idx="16">
                  <c:v>1.7228000000000001</c:v>
                </c:pt>
                <c:pt idx="17">
                  <c:v>1.7228000000000001</c:v>
                </c:pt>
                <c:pt idx="18">
                  <c:v>1.7228000000000001</c:v>
                </c:pt>
                <c:pt idx="19">
                  <c:v>1.7228000000000001</c:v>
                </c:pt>
                <c:pt idx="20">
                  <c:v>1.7228000000000001</c:v>
                </c:pt>
                <c:pt idx="21">
                  <c:v>1.7228000000000001</c:v>
                </c:pt>
                <c:pt idx="22">
                  <c:v>1.7228000000000001</c:v>
                </c:pt>
                <c:pt idx="23">
                  <c:v>1.7228000000000001</c:v>
                </c:pt>
                <c:pt idx="24">
                  <c:v>1.7228000000000001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74CA-4A9A-9F6F-FC4C1C1820D4}"/>
            </c:ext>
          </c:extLst>
        </c:ser>
        <c:ser>
          <c:idx val="2"/>
          <c:order val="2"/>
          <c:tx>
            <c:strRef>
              <c:f>'Average Respiratory Related 13'!$D$1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'Average Respiratory Related 13'!$A$2:$A$26</c:f>
              <c:strCache>
                <c:ptCount val="25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  <c:pt idx="24">
                  <c:v>Q3 2020 (n=3)</c:v>
                </c:pt>
              </c:strCache>
            </c:strRef>
          </c:cat>
          <c:val>
            <c:numRef>
              <c:f>'Average Respiratory Related 13'!$D$2:$D$26</c:f>
              <c:numCache>
                <c:formatCode>0.00</c:formatCode>
                <c:ptCount val="25"/>
                <c:pt idx="0">
                  <c:v>1.571866666666667</c:v>
                </c:pt>
                <c:pt idx="1">
                  <c:v>1.571866666666667</c:v>
                </c:pt>
                <c:pt idx="2">
                  <c:v>1.571866666666667</c:v>
                </c:pt>
                <c:pt idx="3">
                  <c:v>1.571866666666667</c:v>
                </c:pt>
                <c:pt idx="4">
                  <c:v>1.571866666666667</c:v>
                </c:pt>
                <c:pt idx="5">
                  <c:v>1.571866666666667</c:v>
                </c:pt>
                <c:pt idx="6">
                  <c:v>1.571866666666667</c:v>
                </c:pt>
                <c:pt idx="7">
                  <c:v>1.571866666666667</c:v>
                </c:pt>
                <c:pt idx="8">
                  <c:v>1.571866666666667</c:v>
                </c:pt>
                <c:pt idx="9">
                  <c:v>1.571866666666667</c:v>
                </c:pt>
                <c:pt idx="10">
                  <c:v>1.2718666666666667</c:v>
                </c:pt>
                <c:pt idx="11">
                  <c:v>1.2718666666666667</c:v>
                </c:pt>
                <c:pt idx="12">
                  <c:v>1.2718666666666667</c:v>
                </c:pt>
                <c:pt idx="13">
                  <c:v>1.2718666666666667</c:v>
                </c:pt>
                <c:pt idx="14">
                  <c:v>1.2718666666666667</c:v>
                </c:pt>
                <c:pt idx="15">
                  <c:v>1.2718666666666667</c:v>
                </c:pt>
                <c:pt idx="16">
                  <c:v>1.2718666666666667</c:v>
                </c:pt>
                <c:pt idx="17">
                  <c:v>1.2718666666666667</c:v>
                </c:pt>
                <c:pt idx="18">
                  <c:v>1.2718666666666667</c:v>
                </c:pt>
                <c:pt idx="19">
                  <c:v>1.2718666666666667</c:v>
                </c:pt>
                <c:pt idx="20">
                  <c:v>1.2718666666666667</c:v>
                </c:pt>
                <c:pt idx="21">
                  <c:v>1.2718666666666667</c:v>
                </c:pt>
                <c:pt idx="22">
                  <c:v>1.2718666666666667</c:v>
                </c:pt>
                <c:pt idx="23">
                  <c:v>1.2718666666666667</c:v>
                </c:pt>
                <c:pt idx="24">
                  <c:v>1.2718666666666667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74CA-4A9A-9F6F-FC4C1C1820D4}"/>
            </c:ext>
          </c:extLst>
        </c:ser>
        <c:ser>
          <c:idx val="3"/>
          <c:order val="3"/>
          <c:tx>
            <c:strRef>
              <c:f>'Average Respiratory Related 13'!$E$1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'Average Respiratory Related 13'!$A$2:$A$26</c:f>
              <c:strCache>
                <c:ptCount val="25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  <c:pt idx="24">
                  <c:v>Q3 2020 (n=3)</c:v>
                </c:pt>
              </c:strCache>
            </c:strRef>
          </c:cat>
          <c:val>
            <c:numRef>
              <c:f>'Average Respiratory Related 13'!$E$2:$E$26</c:f>
              <c:numCache>
                <c:formatCode>0.00</c:formatCode>
                <c:ptCount val="25"/>
                <c:pt idx="0">
                  <c:v>1.1209333333333338</c:v>
                </c:pt>
                <c:pt idx="1">
                  <c:v>1.1209333333333338</c:v>
                </c:pt>
                <c:pt idx="2">
                  <c:v>1.1209333333333338</c:v>
                </c:pt>
                <c:pt idx="3">
                  <c:v>1.1209333333333338</c:v>
                </c:pt>
                <c:pt idx="4">
                  <c:v>1.1209333333333338</c:v>
                </c:pt>
                <c:pt idx="5">
                  <c:v>1.1209333333333338</c:v>
                </c:pt>
                <c:pt idx="6">
                  <c:v>1.1209333333333338</c:v>
                </c:pt>
                <c:pt idx="7">
                  <c:v>1.1209333333333338</c:v>
                </c:pt>
                <c:pt idx="8">
                  <c:v>1.1209333333333338</c:v>
                </c:pt>
                <c:pt idx="9">
                  <c:v>1.1209333333333338</c:v>
                </c:pt>
                <c:pt idx="10">
                  <c:v>0.82093333333333363</c:v>
                </c:pt>
                <c:pt idx="11">
                  <c:v>0.82093333333333363</c:v>
                </c:pt>
                <c:pt idx="12">
                  <c:v>0.82093333333333363</c:v>
                </c:pt>
                <c:pt idx="13">
                  <c:v>0.82093333333333363</c:v>
                </c:pt>
                <c:pt idx="14">
                  <c:v>0.82093333333333363</c:v>
                </c:pt>
                <c:pt idx="15">
                  <c:v>0.82093333333333363</c:v>
                </c:pt>
                <c:pt idx="16">
                  <c:v>0.82093333333333363</c:v>
                </c:pt>
                <c:pt idx="17">
                  <c:v>0.82093333333333363</c:v>
                </c:pt>
                <c:pt idx="18">
                  <c:v>0.82093333333333363</c:v>
                </c:pt>
                <c:pt idx="19">
                  <c:v>0.82093333333333363</c:v>
                </c:pt>
                <c:pt idx="20">
                  <c:v>0.82093333333333363</c:v>
                </c:pt>
                <c:pt idx="21">
                  <c:v>0.82093333333333363</c:v>
                </c:pt>
                <c:pt idx="22">
                  <c:v>0.82093333333333363</c:v>
                </c:pt>
                <c:pt idx="23">
                  <c:v>0.82093333333333363</c:v>
                </c:pt>
                <c:pt idx="24">
                  <c:v>0.82093333333333363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74CA-4A9A-9F6F-FC4C1C1820D4}"/>
            </c:ext>
          </c:extLst>
        </c:ser>
        <c:ser>
          <c:idx val="4"/>
          <c:order val="4"/>
          <c:tx>
            <c:strRef>
              <c:f>'Average Respiratory Related 13'!$F$1</c:f>
              <c:strCache>
                <c:ptCount val="1"/>
                <c:pt idx="0">
                  <c:v>Average</c:v>
                </c:pt>
              </c:strCache>
            </c:strRef>
          </c:tx>
          <c:spPr>
            <a:ln w="38100">
              <a:solidFill>
                <a:srgbClr val="00FFFF"/>
              </a:solidFill>
              <a:prstDash val="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6040368953882365E-2"/>
                  <c:y val="-2.022221320568488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CL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4CA-4A9A-9F6F-FC4C1C1820D4}"/>
                </c:ext>
              </c:extLst>
            </c:dLbl>
            <c:dLbl>
              <c:idx val="21"/>
              <c:layout>
                <c:manualLayout>
                  <c:x val="-1.4671503873046081E-2"/>
                  <c:y val="-2.0222221514532929E-2"/>
                </c:manualLayout>
              </c:layout>
              <c:numFmt formatCode="0.0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4CA-4A9A-9F6F-FC4C1C1820D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'Average Respiratory Related 13'!$A$2:$A$26</c:f>
              <c:strCache>
                <c:ptCount val="25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  <c:pt idx="24">
                  <c:v>Q3 2020 (n=3)</c:v>
                </c:pt>
              </c:strCache>
            </c:strRef>
          </c:cat>
          <c:val>
            <c:numRef>
              <c:f>'Average Respiratory Related 13'!$F$2:$F$26</c:f>
              <c:numCache>
                <c:formatCode>0.00</c:formatCode>
                <c:ptCount val="25"/>
                <c:pt idx="0">
                  <c:v>0.67000000000000015</c:v>
                </c:pt>
                <c:pt idx="1">
                  <c:v>0.67000000000000015</c:v>
                </c:pt>
                <c:pt idx="2">
                  <c:v>0.67000000000000015</c:v>
                </c:pt>
                <c:pt idx="3">
                  <c:v>0.67000000000000015</c:v>
                </c:pt>
                <c:pt idx="4">
                  <c:v>0.67000000000000015</c:v>
                </c:pt>
                <c:pt idx="5">
                  <c:v>0.67000000000000015</c:v>
                </c:pt>
                <c:pt idx="6">
                  <c:v>0.67000000000000015</c:v>
                </c:pt>
                <c:pt idx="7">
                  <c:v>0.67000000000000015</c:v>
                </c:pt>
                <c:pt idx="8">
                  <c:v>0.67000000000000015</c:v>
                </c:pt>
                <c:pt idx="9">
                  <c:v>0.67000000000000015</c:v>
                </c:pt>
                <c:pt idx="10">
                  <c:v>0.37000000000000005</c:v>
                </c:pt>
                <c:pt idx="11">
                  <c:v>0.37000000000000005</c:v>
                </c:pt>
                <c:pt idx="12">
                  <c:v>0.37000000000000005</c:v>
                </c:pt>
                <c:pt idx="13">
                  <c:v>0.37000000000000005</c:v>
                </c:pt>
                <c:pt idx="14">
                  <c:v>0.37000000000000005</c:v>
                </c:pt>
                <c:pt idx="15">
                  <c:v>0.37000000000000005</c:v>
                </c:pt>
                <c:pt idx="16">
                  <c:v>0.37000000000000005</c:v>
                </c:pt>
                <c:pt idx="17">
                  <c:v>0.37000000000000005</c:v>
                </c:pt>
                <c:pt idx="18">
                  <c:v>0.37000000000000005</c:v>
                </c:pt>
                <c:pt idx="19">
                  <c:v>0.37000000000000005</c:v>
                </c:pt>
                <c:pt idx="20">
                  <c:v>0.37000000000000005</c:v>
                </c:pt>
                <c:pt idx="21">
                  <c:v>0.37000000000000005</c:v>
                </c:pt>
                <c:pt idx="22">
                  <c:v>0.37000000000000005</c:v>
                </c:pt>
                <c:pt idx="23">
                  <c:v>0.37000000000000005</c:v>
                </c:pt>
                <c:pt idx="24">
                  <c:v>0.37000000000000005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74CA-4A9A-9F6F-FC4C1C1820D4}"/>
            </c:ext>
          </c:extLst>
        </c:ser>
        <c:ser>
          <c:idx val="5"/>
          <c:order val="5"/>
          <c:tx>
            <c:strRef>
              <c:f>'Average Respiratory Related 13'!$G$1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'Average Respiratory Related 13'!$A$2:$A$26</c:f>
              <c:strCache>
                <c:ptCount val="25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  <c:pt idx="24">
                  <c:v>Q3 2020 (n=3)</c:v>
                </c:pt>
              </c:strCache>
            </c:strRef>
          </c:cat>
          <c:val>
            <c:numRef>
              <c:f>'Average Respiratory Related 13'!$G$2:$G$26</c:f>
              <c:numCache>
                <c:formatCode>0.00</c:formatCode>
                <c:ptCount val="25"/>
                <c:pt idx="0">
                  <c:v>0.2190666666666666</c:v>
                </c:pt>
                <c:pt idx="1">
                  <c:v>0.2190666666666666</c:v>
                </c:pt>
                <c:pt idx="2">
                  <c:v>0.2190666666666666</c:v>
                </c:pt>
                <c:pt idx="3">
                  <c:v>0.2190666666666666</c:v>
                </c:pt>
                <c:pt idx="4">
                  <c:v>0.2190666666666666</c:v>
                </c:pt>
                <c:pt idx="5">
                  <c:v>0.2190666666666666</c:v>
                </c:pt>
                <c:pt idx="6">
                  <c:v>0.2190666666666666</c:v>
                </c:pt>
                <c:pt idx="7">
                  <c:v>0.2190666666666666</c:v>
                </c:pt>
                <c:pt idx="8">
                  <c:v>0.2190666666666666</c:v>
                </c:pt>
                <c:pt idx="9">
                  <c:v>0.2190666666666666</c:v>
                </c:pt>
                <c:pt idx="10">
                  <c:v>-8.0933333333333468E-2</c:v>
                </c:pt>
                <c:pt idx="11">
                  <c:v>-8.0933333333333468E-2</c:v>
                </c:pt>
                <c:pt idx="12">
                  <c:v>-8.0933333333333468E-2</c:v>
                </c:pt>
                <c:pt idx="13">
                  <c:v>-8.0933333333333468E-2</c:v>
                </c:pt>
                <c:pt idx="14">
                  <c:v>-8.0933333333333468E-2</c:v>
                </c:pt>
                <c:pt idx="15">
                  <c:v>-8.0933333333333468E-2</c:v>
                </c:pt>
                <c:pt idx="16">
                  <c:v>-8.0933333333333468E-2</c:v>
                </c:pt>
                <c:pt idx="17">
                  <c:v>-8.0933333333333468E-2</c:v>
                </c:pt>
                <c:pt idx="18">
                  <c:v>-8.0933333333333468E-2</c:v>
                </c:pt>
                <c:pt idx="19">
                  <c:v>-8.0933333333333468E-2</c:v>
                </c:pt>
                <c:pt idx="20">
                  <c:v>-8.0933333333333468E-2</c:v>
                </c:pt>
                <c:pt idx="21">
                  <c:v>-8.0933333333333468E-2</c:v>
                </c:pt>
                <c:pt idx="22">
                  <c:v>-8.0933333333333468E-2</c:v>
                </c:pt>
                <c:pt idx="23">
                  <c:v>-8.0933333333333468E-2</c:v>
                </c:pt>
                <c:pt idx="24">
                  <c:v>-8.0933333333333468E-2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74CA-4A9A-9F6F-FC4C1C1820D4}"/>
            </c:ext>
          </c:extLst>
        </c:ser>
        <c:ser>
          <c:idx val="6"/>
          <c:order val="6"/>
          <c:tx>
            <c:strRef>
              <c:f>'Average Respiratory Related 13'!$H$1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'Average Respiratory Related 13'!$A$2:$A$26</c:f>
              <c:strCache>
                <c:ptCount val="25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  <c:pt idx="24">
                  <c:v>Q3 2020 (n=3)</c:v>
                </c:pt>
              </c:strCache>
            </c:strRef>
          </c:cat>
          <c:val>
            <c:numRef>
              <c:f>'Average Respiratory Related 13'!$H$2:$H$26</c:f>
              <c:numCache>
                <c:formatCode>0.00</c:formatCode>
                <c:ptCount val="25"/>
                <c:pt idx="0">
                  <c:v>-0.23186666666666689</c:v>
                </c:pt>
                <c:pt idx="1">
                  <c:v>-0.23186666666666689</c:v>
                </c:pt>
                <c:pt idx="2">
                  <c:v>-0.23186666666666689</c:v>
                </c:pt>
                <c:pt idx="3">
                  <c:v>-0.23186666666666689</c:v>
                </c:pt>
                <c:pt idx="4">
                  <c:v>-0.23186666666666689</c:v>
                </c:pt>
                <c:pt idx="5">
                  <c:v>-0.23186666666666689</c:v>
                </c:pt>
                <c:pt idx="6">
                  <c:v>-0.23186666666666689</c:v>
                </c:pt>
                <c:pt idx="7">
                  <c:v>-0.23186666666666689</c:v>
                </c:pt>
                <c:pt idx="8">
                  <c:v>-0.23186666666666689</c:v>
                </c:pt>
                <c:pt idx="9">
                  <c:v>-0.23186666666666689</c:v>
                </c:pt>
                <c:pt idx="10">
                  <c:v>-0.53186666666666682</c:v>
                </c:pt>
                <c:pt idx="11">
                  <c:v>-0.53186666666666682</c:v>
                </c:pt>
                <c:pt idx="12">
                  <c:v>-0.53186666666666682</c:v>
                </c:pt>
                <c:pt idx="13">
                  <c:v>-0.53186666666666682</c:v>
                </c:pt>
                <c:pt idx="14">
                  <c:v>-0.53186666666666682</c:v>
                </c:pt>
                <c:pt idx="15">
                  <c:v>-0.53186666666666682</c:v>
                </c:pt>
                <c:pt idx="16">
                  <c:v>-0.53186666666666682</c:v>
                </c:pt>
                <c:pt idx="17">
                  <c:v>-0.53186666666666682</c:v>
                </c:pt>
                <c:pt idx="18">
                  <c:v>-0.53186666666666682</c:v>
                </c:pt>
                <c:pt idx="19">
                  <c:v>-0.53186666666666682</c:v>
                </c:pt>
                <c:pt idx="20">
                  <c:v>-0.53186666666666682</c:v>
                </c:pt>
                <c:pt idx="21">
                  <c:v>-0.53186666666666682</c:v>
                </c:pt>
                <c:pt idx="22">
                  <c:v>-0.53186666666666682</c:v>
                </c:pt>
                <c:pt idx="23">
                  <c:v>-0.53186666666666682</c:v>
                </c:pt>
                <c:pt idx="24">
                  <c:v>-0.53186666666666682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74CA-4A9A-9F6F-FC4C1C1820D4}"/>
            </c:ext>
          </c:extLst>
        </c:ser>
        <c:ser>
          <c:idx val="7"/>
          <c:order val="7"/>
          <c:tx>
            <c:strRef>
              <c:f>'Average Respiratory Related 13'!$I$1</c:f>
              <c:strCache>
                <c:ptCount val="1"/>
                <c:pt idx="0">
                  <c:v>LCL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5975E-2"/>
                  <c:y val="-2.022222151453292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LCL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4CA-4A9A-9F6F-FC4C1C1820D4}"/>
                </c:ext>
              </c:extLst>
            </c:dLbl>
            <c:dLbl>
              <c:idx val="21"/>
              <c:layout>
                <c:manualLayout>
                  <c:x val="-1.4671503873046081E-2"/>
                  <c:y val="-2.0222221514532929E-2"/>
                </c:manualLayout>
              </c:layout>
              <c:numFmt formatCode="0.0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4CA-4A9A-9F6F-FC4C1C1820D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'Average Respiratory Related 13'!$A$2:$A$26</c:f>
              <c:strCache>
                <c:ptCount val="25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  <c:pt idx="24">
                  <c:v>Q3 2020 (n=3)</c:v>
                </c:pt>
              </c:strCache>
            </c:strRef>
          </c:cat>
          <c:val>
            <c:numRef>
              <c:f>'Average Respiratory Related 13'!$I$2:$I$26</c:f>
              <c:numCache>
                <c:formatCode>0.00</c:formatCode>
                <c:ptCount val="25"/>
                <c:pt idx="0">
                  <c:v>-0.68280000000000052</c:v>
                </c:pt>
                <c:pt idx="1">
                  <c:v>-0.68280000000000052</c:v>
                </c:pt>
                <c:pt idx="2">
                  <c:v>-0.68280000000000052</c:v>
                </c:pt>
                <c:pt idx="3">
                  <c:v>-0.68280000000000052</c:v>
                </c:pt>
                <c:pt idx="4">
                  <c:v>-0.68280000000000052</c:v>
                </c:pt>
                <c:pt idx="5">
                  <c:v>-0.68280000000000052</c:v>
                </c:pt>
                <c:pt idx="6">
                  <c:v>-0.68280000000000052</c:v>
                </c:pt>
                <c:pt idx="7">
                  <c:v>-0.68280000000000052</c:v>
                </c:pt>
                <c:pt idx="8">
                  <c:v>-0.68280000000000052</c:v>
                </c:pt>
                <c:pt idx="9">
                  <c:v>-0.68280000000000052</c:v>
                </c:pt>
                <c:pt idx="10">
                  <c:v>-0.98280000000000045</c:v>
                </c:pt>
                <c:pt idx="11">
                  <c:v>-0.98280000000000045</c:v>
                </c:pt>
                <c:pt idx="12">
                  <c:v>-0.98280000000000045</c:v>
                </c:pt>
                <c:pt idx="13">
                  <c:v>-0.98280000000000045</c:v>
                </c:pt>
                <c:pt idx="14">
                  <c:v>-0.98280000000000045</c:v>
                </c:pt>
                <c:pt idx="15">
                  <c:v>-0.98280000000000045</c:v>
                </c:pt>
                <c:pt idx="16">
                  <c:v>-0.98280000000000045</c:v>
                </c:pt>
                <c:pt idx="17">
                  <c:v>-0.98280000000000045</c:v>
                </c:pt>
                <c:pt idx="18">
                  <c:v>-0.98280000000000045</c:v>
                </c:pt>
                <c:pt idx="19">
                  <c:v>-0.98280000000000045</c:v>
                </c:pt>
                <c:pt idx="20">
                  <c:v>-0.98280000000000045</c:v>
                </c:pt>
                <c:pt idx="21">
                  <c:v>-0.98280000000000045</c:v>
                </c:pt>
                <c:pt idx="22">
                  <c:v>-0.98280000000000045</c:v>
                </c:pt>
                <c:pt idx="23">
                  <c:v>-0.98280000000000045</c:v>
                </c:pt>
                <c:pt idx="24">
                  <c:v>-0.98280000000000045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74CA-4A9A-9F6F-FC4C1C1820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110144"/>
        <c:axId val="209112064"/>
      </c:lineChart>
      <c:catAx>
        <c:axId val="2091101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Birth Quarter (N=Total infants born in quarter discahrged on HOT)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9112064"/>
        <c:crossesAt val="-1"/>
        <c:auto val="0"/>
        <c:lblAlgn val="ctr"/>
        <c:lblOffset val="100"/>
        <c:noMultiLvlLbl val="0"/>
      </c:catAx>
      <c:valAx>
        <c:axId val="209112064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Average Respiratory Related Aes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209110144"/>
        <c:crosses val="autoZero"/>
        <c:crossBetween val="midCat"/>
      </c:valAx>
      <c:spPr>
        <a:noFill/>
        <a:ln w="25400">
          <a:noFill/>
        </a:ln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05T12:42:15.482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2CEED-0108-44FE-A671-AF753BDBF99E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F4209CF-897B-41C3-9C7B-36141C2F9FA7}">
      <dgm:prSet/>
      <dgm:spPr/>
      <dgm:t>
        <a:bodyPr/>
        <a:lstStyle/>
        <a:p>
          <a:pPr>
            <a:defRPr b="1"/>
          </a:pPr>
          <a:r>
            <a:rPr lang="en-US" dirty="0"/>
            <a:t>February 2021</a:t>
          </a:r>
        </a:p>
      </dgm:t>
    </dgm:pt>
    <dgm:pt modelId="{636887E1-4B45-43AF-992D-D3A9E50B9BB6}" type="parTrans" cxnId="{8B83B681-1F2A-450F-938E-CE5CD0C7EE1F}">
      <dgm:prSet/>
      <dgm:spPr/>
      <dgm:t>
        <a:bodyPr/>
        <a:lstStyle/>
        <a:p>
          <a:endParaRPr lang="en-US"/>
        </a:p>
      </dgm:t>
    </dgm:pt>
    <dgm:pt modelId="{A12BB6C7-6B24-460B-9D2A-B32840F59D97}" type="sibTrans" cxnId="{8B83B681-1F2A-450F-938E-CE5CD0C7EE1F}">
      <dgm:prSet/>
      <dgm:spPr/>
      <dgm:t>
        <a:bodyPr/>
        <a:lstStyle/>
        <a:p>
          <a:endParaRPr lang="en-US"/>
        </a:p>
      </dgm:t>
    </dgm:pt>
    <dgm:pt modelId="{C920E2F2-9D15-419D-A16B-B81FB13A2A72}">
      <dgm:prSet/>
      <dgm:spPr/>
      <dgm:t>
        <a:bodyPr/>
        <a:lstStyle/>
        <a:p>
          <a:r>
            <a:rPr lang="en-US" dirty="0"/>
            <a:t>Baseline data collection begins</a:t>
          </a:r>
        </a:p>
      </dgm:t>
    </dgm:pt>
    <dgm:pt modelId="{3A008A4E-28FE-4C14-BA26-D059283A3F70}" type="parTrans" cxnId="{0F24F962-F3ED-4C13-8D1C-BC7E0C36E19E}">
      <dgm:prSet/>
      <dgm:spPr/>
      <dgm:t>
        <a:bodyPr/>
        <a:lstStyle/>
        <a:p>
          <a:endParaRPr lang="en-US"/>
        </a:p>
      </dgm:t>
    </dgm:pt>
    <dgm:pt modelId="{73BBCCE6-CD57-46A2-B8DF-B73E20257120}" type="sibTrans" cxnId="{0F24F962-F3ED-4C13-8D1C-BC7E0C36E19E}">
      <dgm:prSet/>
      <dgm:spPr/>
      <dgm:t>
        <a:bodyPr/>
        <a:lstStyle/>
        <a:p>
          <a:endParaRPr lang="en-US"/>
        </a:p>
      </dgm:t>
    </dgm:pt>
    <dgm:pt modelId="{30F50C3E-E689-4749-B2DE-A380B36249A8}">
      <dgm:prSet/>
      <dgm:spPr/>
      <dgm:t>
        <a:bodyPr/>
        <a:lstStyle/>
        <a:p>
          <a:pPr>
            <a:defRPr b="1"/>
          </a:pPr>
          <a:r>
            <a:rPr lang="en-US" dirty="0"/>
            <a:t>March 2021</a:t>
          </a:r>
        </a:p>
      </dgm:t>
    </dgm:pt>
    <dgm:pt modelId="{79677494-5720-431C-A698-ACF70BE9A8D5}" type="parTrans" cxnId="{A9192DD4-91A4-4241-AECC-05B1BA21FB2F}">
      <dgm:prSet/>
      <dgm:spPr/>
      <dgm:t>
        <a:bodyPr/>
        <a:lstStyle/>
        <a:p>
          <a:endParaRPr lang="en-US"/>
        </a:p>
      </dgm:t>
    </dgm:pt>
    <dgm:pt modelId="{73E9C396-E906-41ED-A398-EE101353F0BC}" type="sibTrans" cxnId="{A9192DD4-91A4-4241-AECC-05B1BA21FB2F}">
      <dgm:prSet/>
      <dgm:spPr/>
      <dgm:t>
        <a:bodyPr/>
        <a:lstStyle/>
        <a:p>
          <a:endParaRPr lang="en-US"/>
        </a:p>
      </dgm:t>
    </dgm:pt>
    <dgm:pt modelId="{DFA8BDC1-000A-475E-A75A-BD2BB9C56ACF}">
      <dgm:prSet/>
      <dgm:spPr/>
      <dgm:t>
        <a:bodyPr/>
        <a:lstStyle/>
        <a:p>
          <a:r>
            <a:rPr lang="en-US" dirty="0"/>
            <a:t>Initiate site training</a:t>
          </a:r>
        </a:p>
        <a:p>
          <a:r>
            <a:rPr lang="en-US" dirty="0"/>
            <a:t>Initiate monthly phone calls</a:t>
          </a:r>
        </a:p>
      </dgm:t>
    </dgm:pt>
    <dgm:pt modelId="{19722879-946B-4D66-8A52-C6BEA38A9DA0}" type="parTrans" cxnId="{CCCCE647-ECF4-4654-B8E7-9FE60C1D51E7}">
      <dgm:prSet/>
      <dgm:spPr/>
      <dgm:t>
        <a:bodyPr/>
        <a:lstStyle/>
        <a:p>
          <a:endParaRPr lang="en-US"/>
        </a:p>
      </dgm:t>
    </dgm:pt>
    <dgm:pt modelId="{2C6A2DD0-ADFB-44FC-9705-00A34D924646}" type="sibTrans" cxnId="{CCCCE647-ECF4-4654-B8E7-9FE60C1D51E7}">
      <dgm:prSet/>
      <dgm:spPr/>
      <dgm:t>
        <a:bodyPr/>
        <a:lstStyle/>
        <a:p>
          <a:endParaRPr lang="en-US"/>
        </a:p>
      </dgm:t>
    </dgm:pt>
    <dgm:pt modelId="{6E58BA53-F355-4967-9B63-A00F41C48057}">
      <dgm:prSet/>
      <dgm:spPr/>
      <dgm:t>
        <a:bodyPr/>
        <a:lstStyle/>
        <a:p>
          <a:pPr>
            <a:defRPr b="1"/>
          </a:pPr>
          <a:r>
            <a:rPr lang="en-US" dirty="0"/>
            <a:t>May 2021</a:t>
          </a:r>
        </a:p>
      </dgm:t>
    </dgm:pt>
    <dgm:pt modelId="{866049F6-DEB5-4EF6-9589-E32CA661F227}" type="parTrans" cxnId="{7AB5F3E5-3E61-4F77-8C6B-8E185F6AEF2D}">
      <dgm:prSet/>
      <dgm:spPr/>
      <dgm:t>
        <a:bodyPr/>
        <a:lstStyle/>
        <a:p>
          <a:endParaRPr lang="en-US"/>
        </a:p>
      </dgm:t>
    </dgm:pt>
    <dgm:pt modelId="{99B84BCA-0ED4-4115-8CDC-E7F06D48D951}" type="sibTrans" cxnId="{7AB5F3E5-3E61-4F77-8C6B-8E185F6AEF2D}">
      <dgm:prSet/>
      <dgm:spPr/>
      <dgm:t>
        <a:bodyPr/>
        <a:lstStyle/>
        <a:p>
          <a:endParaRPr lang="en-US"/>
        </a:p>
      </dgm:t>
    </dgm:pt>
    <dgm:pt modelId="{72A1968C-76A3-4D00-9A42-590C912CFB47}">
      <dgm:prSet/>
      <dgm:spPr/>
      <dgm:t>
        <a:bodyPr/>
        <a:lstStyle/>
        <a:p>
          <a:pPr>
            <a:defRPr b="1"/>
          </a:pPr>
          <a:r>
            <a:rPr lang="en-US" dirty="0"/>
            <a:t>June-August 2021</a:t>
          </a:r>
        </a:p>
      </dgm:t>
    </dgm:pt>
    <dgm:pt modelId="{D3D1D918-D5B7-4804-A86F-0DFC06837AD7}" type="parTrans" cxnId="{BC25D242-6587-43C8-9620-FDC1D78E985F}">
      <dgm:prSet/>
      <dgm:spPr/>
      <dgm:t>
        <a:bodyPr/>
        <a:lstStyle/>
        <a:p>
          <a:endParaRPr lang="en-US"/>
        </a:p>
      </dgm:t>
    </dgm:pt>
    <dgm:pt modelId="{EF672C74-B96C-4FED-B1A7-C0958A1B07F7}" type="sibTrans" cxnId="{BC25D242-6587-43C8-9620-FDC1D78E985F}">
      <dgm:prSet/>
      <dgm:spPr/>
      <dgm:t>
        <a:bodyPr/>
        <a:lstStyle/>
        <a:p>
          <a:endParaRPr lang="en-US"/>
        </a:p>
      </dgm:t>
    </dgm:pt>
    <dgm:pt modelId="{6E3D9C8D-B89D-40B2-9D51-EE76FF68D5EF}">
      <dgm:prSet/>
      <dgm:spPr/>
      <dgm:t>
        <a:bodyPr/>
        <a:lstStyle/>
        <a:p>
          <a:pPr>
            <a:defRPr b="1"/>
          </a:pPr>
          <a:r>
            <a:rPr lang="en-US" dirty="0"/>
            <a:t>February 2022</a:t>
          </a:r>
        </a:p>
      </dgm:t>
    </dgm:pt>
    <dgm:pt modelId="{D975CEFD-F858-477E-A5E9-1830253CB0A9}" type="parTrans" cxnId="{435D5E81-2E9F-44F1-B776-8A74B850F8BA}">
      <dgm:prSet/>
      <dgm:spPr/>
      <dgm:t>
        <a:bodyPr/>
        <a:lstStyle/>
        <a:p>
          <a:endParaRPr lang="en-US"/>
        </a:p>
      </dgm:t>
    </dgm:pt>
    <dgm:pt modelId="{07B5105F-9A04-4A1C-8D22-027DFEBC5D20}" type="sibTrans" cxnId="{435D5E81-2E9F-44F1-B776-8A74B850F8BA}">
      <dgm:prSet/>
      <dgm:spPr/>
      <dgm:t>
        <a:bodyPr/>
        <a:lstStyle/>
        <a:p>
          <a:endParaRPr lang="en-US"/>
        </a:p>
      </dgm:t>
    </dgm:pt>
    <dgm:pt modelId="{004FD863-8742-4B7A-890B-410BB99E8CE2}">
      <dgm:prSet/>
      <dgm:spPr/>
      <dgm:t>
        <a:bodyPr/>
        <a:lstStyle/>
        <a:p>
          <a:pPr>
            <a:defRPr b="1"/>
          </a:pPr>
          <a:r>
            <a:rPr lang="en-US" dirty="0"/>
            <a:t>August 2022</a:t>
          </a:r>
        </a:p>
      </dgm:t>
    </dgm:pt>
    <dgm:pt modelId="{98BDAC9A-0C9C-4B46-8C84-8B6D74D41F3D}" type="parTrans" cxnId="{980AC300-D7AF-4E11-A14D-1917E88142A5}">
      <dgm:prSet/>
      <dgm:spPr/>
      <dgm:t>
        <a:bodyPr/>
        <a:lstStyle/>
        <a:p>
          <a:endParaRPr lang="en-US"/>
        </a:p>
      </dgm:t>
    </dgm:pt>
    <dgm:pt modelId="{B922D27B-6E97-46EB-91E5-95FC8F215DC2}" type="sibTrans" cxnId="{980AC300-D7AF-4E11-A14D-1917E88142A5}">
      <dgm:prSet/>
      <dgm:spPr/>
      <dgm:t>
        <a:bodyPr/>
        <a:lstStyle/>
        <a:p>
          <a:endParaRPr lang="en-US"/>
        </a:p>
      </dgm:t>
    </dgm:pt>
    <dgm:pt modelId="{246EDE87-043A-4612-A7BF-7468786F88CF}">
      <dgm:prSet/>
      <dgm:spPr/>
      <dgm:t>
        <a:bodyPr/>
        <a:lstStyle/>
        <a:p>
          <a:r>
            <a:rPr lang="en-US" dirty="0"/>
            <a:t>Complete site training</a:t>
          </a:r>
        </a:p>
      </dgm:t>
    </dgm:pt>
    <dgm:pt modelId="{0B2E93BF-52C2-49D0-B34E-1DA10E75249E}" type="parTrans" cxnId="{A99B4531-0C72-44FE-A922-CC5805AA2821}">
      <dgm:prSet/>
      <dgm:spPr/>
      <dgm:t>
        <a:bodyPr/>
        <a:lstStyle/>
        <a:p>
          <a:endParaRPr lang="en-US"/>
        </a:p>
      </dgm:t>
    </dgm:pt>
    <dgm:pt modelId="{7C1D9968-3BAA-4DB2-B7B4-27016B64019A}" type="sibTrans" cxnId="{A99B4531-0C72-44FE-A922-CC5805AA2821}">
      <dgm:prSet/>
      <dgm:spPr/>
      <dgm:t>
        <a:bodyPr/>
        <a:lstStyle/>
        <a:p>
          <a:endParaRPr lang="en-US"/>
        </a:p>
      </dgm:t>
    </dgm:pt>
    <dgm:pt modelId="{8995A71E-D61A-4E56-9F91-86016F03DC78}">
      <dgm:prSet/>
      <dgm:spPr/>
      <dgm:t>
        <a:bodyPr/>
        <a:lstStyle/>
        <a:p>
          <a:r>
            <a:rPr lang="en-US" dirty="0"/>
            <a:t>Reach</a:t>
          </a:r>
          <a:r>
            <a:rPr lang="en-US" baseline="0" dirty="0"/>
            <a:t> 33% of eligible families</a:t>
          </a:r>
          <a:endParaRPr lang="en-US" dirty="0"/>
        </a:p>
      </dgm:t>
    </dgm:pt>
    <dgm:pt modelId="{A2A6E964-6563-474D-9A1E-4F4E1BD30299}" type="parTrans" cxnId="{B38C9FA6-D46B-4595-8E97-4DC7CCB1E3D7}">
      <dgm:prSet/>
      <dgm:spPr/>
      <dgm:t>
        <a:bodyPr/>
        <a:lstStyle/>
        <a:p>
          <a:endParaRPr lang="en-US"/>
        </a:p>
      </dgm:t>
    </dgm:pt>
    <dgm:pt modelId="{79F147E7-CF3A-495B-9436-3A64FCE213B7}" type="sibTrans" cxnId="{B38C9FA6-D46B-4595-8E97-4DC7CCB1E3D7}">
      <dgm:prSet/>
      <dgm:spPr/>
      <dgm:t>
        <a:bodyPr/>
        <a:lstStyle/>
        <a:p>
          <a:endParaRPr lang="en-US"/>
        </a:p>
      </dgm:t>
    </dgm:pt>
    <dgm:pt modelId="{874EE52E-2A22-4545-94B0-B9726F8F119D}">
      <dgm:prSet/>
      <dgm:spPr/>
      <dgm:t>
        <a:bodyPr/>
        <a:lstStyle/>
        <a:p>
          <a:r>
            <a:rPr lang="en-US" dirty="0"/>
            <a:t>Reach 66% of eligible families</a:t>
          </a:r>
        </a:p>
      </dgm:t>
    </dgm:pt>
    <dgm:pt modelId="{7D8A8210-C524-4EDF-BCDC-906B5375CFDA}" type="parTrans" cxnId="{490F1B52-FCDC-45FB-8AA2-5E4266F3702F}">
      <dgm:prSet/>
      <dgm:spPr/>
      <dgm:t>
        <a:bodyPr/>
        <a:lstStyle/>
        <a:p>
          <a:endParaRPr lang="en-US"/>
        </a:p>
      </dgm:t>
    </dgm:pt>
    <dgm:pt modelId="{3F876D99-D3B7-4252-9AFF-BF92312051F1}" type="sibTrans" cxnId="{490F1B52-FCDC-45FB-8AA2-5E4266F3702F}">
      <dgm:prSet/>
      <dgm:spPr/>
      <dgm:t>
        <a:bodyPr/>
        <a:lstStyle/>
        <a:p>
          <a:endParaRPr lang="en-US"/>
        </a:p>
      </dgm:t>
    </dgm:pt>
    <dgm:pt modelId="{8B88D7A2-C2DF-4500-9143-4D039D03ACD8}">
      <dgm:prSet/>
      <dgm:spPr/>
      <dgm:t>
        <a:bodyPr/>
        <a:lstStyle/>
        <a:p>
          <a:pPr>
            <a:defRPr b="1"/>
          </a:pPr>
          <a:r>
            <a:rPr lang="en-US" dirty="0"/>
            <a:t>February 2023</a:t>
          </a:r>
        </a:p>
      </dgm:t>
    </dgm:pt>
    <dgm:pt modelId="{70463623-B836-40AA-85C5-C907B74DA79B}" type="parTrans" cxnId="{225AB961-3C94-4D1B-8760-C3AFD6F1125F}">
      <dgm:prSet/>
      <dgm:spPr/>
      <dgm:t>
        <a:bodyPr/>
        <a:lstStyle/>
        <a:p>
          <a:endParaRPr lang="en-US"/>
        </a:p>
      </dgm:t>
    </dgm:pt>
    <dgm:pt modelId="{E5D10410-EEBD-4AA3-AC52-D766A374848D}" type="sibTrans" cxnId="{225AB961-3C94-4D1B-8760-C3AFD6F1125F}">
      <dgm:prSet/>
      <dgm:spPr/>
      <dgm:t>
        <a:bodyPr/>
        <a:lstStyle/>
        <a:p>
          <a:endParaRPr lang="en-US"/>
        </a:p>
      </dgm:t>
    </dgm:pt>
    <dgm:pt modelId="{8CF83719-CF7F-487D-BA2B-0B18F4CA5EEA}">
      <dgm:prSet/>
      <dgm:spPr/>
      <dgm:t>
        <a:bodyPr/>
        <a:lstStyle/>
        <a:p>
          <a:r>
            <a:rPr lang="en-US" dirty="0"/>
            <a:t>Reach 100% of eligible families</a:t>
          </a:r>
        </a:p>
      </dgm:t>
    </dgm:pt>
    <dgm:pt modelId="{AA5CF355-2155-4045-B7FC-181375FF2BCB}" type="parTrans" cxnId="{FDC9FD64-6255-41B1-9731-31CC90C3D369}">
      <dgm:prSet/>
      <dgm:spPr/>
      <dgm:t>
        <a:bodyPr/>
        <a:lstStyle/>
        <a:p>
          <a:endParaRPr lang="en-US"/>
        </a:p>
      </dgm:t>
    </dgm:pt>
    <dgm:pt modelId="{0FDC7EDB-1D88-447F-A13B-B8E18EFE23D6}" type="sibTrans" cxnId="{FDC9FD64-6255-41B1-9731-31CC90C3D369}">
      <dgm:prSet/>
      <dgm:spPr/>
      <dgm:t>
        <a:bodyPr/>
        <a:lstStyle/>
        <a:p>
          <a:endParaRPr lang="en-US"/>
        </a:p>
      </dgm:t>
    </dgm:pt>
    <dgm:pt modelId="{F5013EDC-A2F9-4FE9-B1F1-1403E2C6577A}">
      <dgm:prSet/>
      <dgm:spPr/>
      <dgm:t>
        <a:bodyPr/>
        <a:lstStyle/>
        <a:p>
          <a:r>
            <a:rPr lang="en-US" dirty="0"/>
            <a:t>Initiate 18-month implementation</a:t>
          </a:r>
        </a:p>
        <a:p>
          <a:r>
            <a:rPr lang="en-US" dirty="0"/>
            <a:t>Begin providing monthly feedback reports</a:t>
          </a:r>
        </a:p>
      </dgm:t>
    </dgm:pt>
    <dgm:pt modelId="{1A0A09F8-A077-4064-9D2E-FA977CA984A2}" type="parTrans" cxnId="{F318267E-67DF-460C-99C2-50039D80D0E8}">
      <dgm:prSet/>
      <dgm:spPr/>
      <dgm:t>
        <a:bodyPr/>
        <a:lstStyle/>
        <a:p>
          <a:endParaRPr lang="en-US"/>
        </a:p>
      </dgm:t>
    </dgm:pt>
    <dgm:pt modelId="{768C02F2-2A16-464F-8B30-45A62CF5452C}" type="sibTrans" cxnId="{F318267E-67DF-460C-99C2-50039D80D0E8}">
      <dgm:prSet/>
      <dgm:spPr/>
      <dgm:t>
        <a:bodyPr/>
        <a:lstStyle/>
        <a:p>
          <a:endParaRPr lang="en-US"/>
        </a:p>
      </dgm:t>
    </dgm:pt>
    <dgm:pt modelId="{AA5AE18C-5131-48F0-939A-03E97B27110C}" type="pres">
      <dgm:prSet presAssocID="{0D02CEED-0108-44FE-A671-AF753BDBF99E}" presName="root" presStyleCnt="0">
        <dgm:presLayoutVars>
          <dgm:chMax/>
          <dgm:chPref/>
          <dgm:animLvl val="lvl"/>
        </dgm:presLayoutVars>
      </dgm:prSet>
      <dgm:spPr/>
    </dgm:pt>
    <dgm:pt modelId="{B8948FD1-18A7-45C2-A481-DD5E0A807A1E}" type="pres">
      <dgm:prSet presAssocID="{0D02CEED-0108-44FE-A671-AF753BDBF99E}" presName="divider" presStyleLbl="fgAcc1" presStyleIdx="0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700938DD-F76A-4D50-868F-4C8D87440D46}" type="pres">
      <dgm:prSet presAssocID="{0D02CEED-0108-44FE-A671-AF753BDBF99E}" presName="nodes" presStyleCnt="0">
        <dgm:presLayoutVars>
          <dgm:chMax/>
          <dgm:chPref/>
          <dgm:animLvl val="lvl"/>
        </dgm:presLayoutVars>
      </dgm:prSet>
      <dgm:spPr/>
    </dgm:pt>
    <dgm:pt modelId="{A1F750BC-9994-45E0-A9CF-86B92D5F7F6C}" type="pres">
      <dgm:prSet presAssocID="{FF4209CF-897B-41C3-9C7B-36141C2F9FA7}" presName="composite" presStyleCnt="0"/>
      <dgm:spPr/>
    </dgm:pt>
    <dgm:pt modelId="{238F01CB-479C-41E3-8900-7314A786B78A}" type="pres">
      <dgm:prSet presAssocID="{FF4209CF-897B-41C3-9C7B-36141C2F9FA7}" presName="ConnectorPoint" presStyleLbl="lnNode1" presStyleIdx="0" presStyleCnt="7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E6BDCE2-A162-4196-9BB7-9C1308772D59}" type="pres">
      <dgm:prSet presAssocID="{FF4209CF-897B-41C3-9C7B-36141C2F9FA7}" presName="DropPinPlaceHolder" presStyleCnt="0"/>
      <dgm:spPr/>
    </dgm:pt>
    <dgm:pt modelId="{167E3E17-B58C-41D1-8499-C06998BF2A76}" type="pres">
      <dgm:prSet presAssocID="{FF4209CF-897B-41C3-9C7B-36141C2F9FA7}" presName="DropPin" presStyleLbl="alignNode1" presStyleIdx="0" presStyleCnt="7"/>
      <dgm:spPr/>
    </dgm:pt>
    <dgm:pt modelId="{656C4663-7C4C-4A05-9B8E-FBE765EE6C51}" type="pres">
      <dgm:prSet presAssocID="{FF4209CF-897B-41C3-9C7B-36141C2F9FA7}" presName="Ellipse" presStyleLbl="fgAcc1" presStyleIdx="1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668A97B-124A-45A1-8381-E3227BD85FE8}" type="pres">
      <dgm:prSet presAssocID="{FF4209CF-897B-41C3-9C7B-36141C2F9FA7}" presName="L2TextContainer" presStyleLbl="revTx" presStyleIdx="0" presStyleCnt="14">
        <dgm:presLayoutVars>
          <dgm:bulletEnabled val="1"/>
        </dgm:presLayoutVars>
      </dgm:prSet>
      <dgm:spPr/>
    </dgm:pt>
    <dgm:pt modelId="{8ACCE123-C989-46C1-B7FD-FA50ABEC947C}" type="pres">
      <dgm:prSet presAssocID="{FF4209CF-897B-41C3-9C7B-36141C2F9FA7}" presName="L1TextContainer" presStyleLbl="revTx" presStyleIdx="1" presStyleCnt="14">
        <dgm:presLayoutVars>
          <dgm:chMax val="1"/>
          <dgm:chPref val="1"/>
          <dgm:bulletEnabled val="1"/>
        </dgm:presLayoutVars>
      </dgm:prSet>
      <dgm:spPr/>
    </dgm:pt>
    <dgm:pt modelId="{6B04496D-97D5-4C4A-A362-7B46786429CD}" type="pres">
      <dgm:prSet presAssocID="{FF4209CF-897B-41C3-9C7B-36141C2F9FA7}" presName="ConnectLine" presStyleLbl="sibTrans1D1" presStyleIdx="0" presStyleCnt="7"/>
      <dgm:spPr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C265F4C-AB2A-4F80-98A7-82FC502E49D2}" type="pres">
      <dgm:prSet presAssocID="{FF4209CF-897B-41C3-9C7B-36141C2F9FA7}" presName="EmptyPlaceHolder" presStyleCnt="0"/>
      <dgm:spPr/>
    </dgm:pt>
    <dgm:pt modelId="{754E7C17-53C2-4829-8008-302721475D49}" type="pres">
      <dgm:prSet presAssocID="{A12BB6C7-6B24-460B-9D2A-B32840F59D97}" presName="spaceBetweenRectangles" presStyleCnt="0"/>
      <dgm:spPr/>
    </dgm:pt>
    <dgm:pt modelId="{D0F1C883-D090-4B68-9E55-4455ACC389A3}" type="pres">
      <dgm:prSet presAssocID="{30F50C3E-E689-4749-B2DE-A380B36249A8}" presName="composite" presStyleCnt="0"/>
      <dgm:spPr/>
    </dgm:pt>
    <dgm:pt modelId="{2B2928D1-331D-4A9F-A1F9-2C95098F0786}" type="pres">
      <dgm:prSet presAssocID="{30F50C3E-E689-4749-B2DE-A380B36249A8}" presName="ConnectorPoint" presStyleLbl="lnNode1" presStyleIdx="1" presStyleCnt="7"/>
      <dgm:spPr>
        <a:solidFill>
          <a:schemeClr val="accent4">
            <a:hueOff val="1732615"/>
            <a:satOff val="-7995"/>
            <a:lumOff val="29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B44936C-DFAC-455D-B978-61D277C6C060}" type="pres">
      <dgm:prSet presAssocID="{30F50C3E-E689-4749-B2DE-A380B36249A8}" presName="DropPinPlaceHolder" presStyleCnt="0"/>
      <dgm:spPr/>
    </dgm:pt>
    <dgm:pt modelId="{5B4579F9-026B-48AE-A6CF-911AC4DA134A}" type="pres">
      <dgm:prSet presAssocID="{30F50C3E-E689-4749-B2DE-A380B36249A8}" presName="DropPin" presStyleLbl="alignNode1" presStyleIdx="1" presStyleCnt="7"/>
      <dgm:spPr/>
    </dgm:pt>
    <dgm:pt modelId="{24F66197-6C48-45AF-BAAB-2D8BE1C9A9BC}" type="pres">
      <dgm:prSet presAssocID="{30F50C3E-E689-4749-B2DE-A380B36249A8}" presName="Ellipse" presStyleLbl="fgAcc1" presStyleIdx="2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BAC1B5F-7FCA-4765-AF5D-DD5BC6F6B2AA}" type="pres">
      <dgm:prSet presAssocID="{30F50C3E-E689-4749-B2DE-A380B36249A8}" presName="L2TextContainer" presStyleLbl="revTx" presStyleIdx="2" presStyleCnt="14">
        <dgm:presLayoutVars>
          <dgm:bulletEnabled val="1"/>
        </dgm:presLayoutVars>
      </dgm:prSet>
      <dgm:spPr/>
    </dgm:pt>
    <dgm:pt modelId="{70F61D89-6BB6-4218-9167-C918FE0DE744}" type="pres">
      <dgm:prSet presAssocID="{30F50C3E-E689-4749-B2DE-A380B36249A8}" presName="L1TextContainer" presStyleLbl="revTx" presStyleIdx="3" presStyleCnt="14">
        <dgm:presLayoutVars>
          <dgm:chMax val="1"/>
          <dgm:chPref val="1"/>
          <dgm:bulletEnabled val="1"/>
        </dgm:presLayoutVars>
      </dgm:prSet>
      <dgm:spPr/>
    </dgm:pt>
    <dgm:pt modelId="{AD7225F6-4D24-4251-9B85-9788DA7BA9E8}" type="pres">
      <dgm:prSet presAssocID="{30F50C3E-E689-4749-B2DE-A380B36249A8}" presName="ConnectLine" presStyleLbl="sibTrans1D1" presStyleIdx="1" presStyleCnt="7"/>
      <dgm:spPr>
        <a:noFill/>
        <a:ln w="1270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dash"/>
          <a:miter lim="800000"/>
        </a:ln>
        <a:effectLst/>
      </dgm:spPr>
    </dgm:pt>
    <dgm:pt modelId="{6E112FE5-DCFD-429F-9844-F15CBD865E08}" type="pres">
      <dgm:prSet presAssocID="{30F50C3E-E689-4749-B2DE-A380B36249A8}" presName="EmptyPlaceHolder" presStyleCnt="0"/>
      <dgm:spPr/>
    </dgm:pt>
    <dgm:pt modelId="{5DA9DD93-A953-4CB9-B9A4-BF931E9C12E6}" type="pres">
      <dgm:prSet presAssocID="{73E9C396-E906-41ED-A398-EE101353F0BC}" presName="spaceBetweenRectangles" presStyleCnt="0"/>
      <dgm:spPr/>
    </dgm:pt>
    <dgm:pt modelId="{D8EB1EAC-BC62-4758-84E0-E82104E83F70}" type="pres">
      <dgm:prSet presAssocID="{6E58BA53-F355-4967-9B63-A00F41C48057}" presName="composite" presStyleCnt="0"/>
      <dgm:spPr/>
    </dgm:pt>
    <dgm:pt modelId="{66F58FA4-B1A2-4296-A653-65832C552FA6}" type="pres">
      <dgm:prSet presAssocID="{6E58BA53-F355-4967-9B63-A00F41C48057}" presName="ConnectorPoint" presStyleLbl="lnNode1" presStyleIdx="2" presStyleCnt="7"/>
      <dgm:spPr>
        <a:solidFill>
          <a:schemeClr val="accent4">
            <a:hueOff val="3465231"/>
            <a:satOff val="-15989"/>
            <a:lumOff val="58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C39DCDB-B9E6-4AD7-B175-07B1191197DE}" type="pres">
      <dgm:prSet presAssocID="{6E58BA53-F355-4967-9B63-A00F41C48057}" presName="DropPinPlaceHolder" presStyleCnt="0"/>
      <dgm:spPr/>
    </dgm:pt>
    <dgm:pt modelId="{4DE32D6A-4F15-4BD8-8A04-E92DEB66879A}" type="pres">
      <dgm:prSet presAssocID="{6E58BA53-F355-4967-9B63-A00F41C48057}" presName="DropPin" presStyleLbl="alignNode1" presStyleIdx="2" presStyleCnt="7"/>
      <dgm:spPr/>
    </dgm:pt>
    <dgm:pt modelId="{EF143EFB-B190-4E5C-A5AE-C4FBCD50B752}" type="pres">
      <dgm:prSet presAssocID="{6E58BA53-F355-4967-9B63-A00F41C48057}" presName="Ellipse" presStyleLbl="fgAcc1" presStyleIdx="3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FAD0447-C579-42AF-9CEF-D4C617799519}" type="pres">
      <dgm:prSet presAssocID="{6E58BA53-F355-4967-9B63-A00F41C48057}" presName="L2TextContainer" presStyleLbl="revTx" presStyleIdx="4" presStyleCnt="14">
        <dgm:presLayoutVars>
          <dgm:bulletEnabled val="1"/>
        </dgm:presLayoutVars>
      </dgm:prSet>
      <dgm:spPr/>
    </dgm:pt>
    <dgm:pt modelId="{AB197FB0-0F12-4A59-9F3F-1C31859ED54E}" type="pres">
      <dgm:prSet presAssocID="{6E58BA53-F355-4967-9B63-A00F41C48057}" presName="L1TextContainer" presStyleLbl="revTx" presStyleIdx="5" presStyleCnt="14">
        <dgm:presLayoutVars>
          <dgm:chMax val="1"/>
          <dgm:chPref val="1"/>
          <dgm:bulletEnabled val="1"/>
        </dgm:presLayoutVars>
      </dgm:prSet>
      <dgm:spPr/>
    </dgm:pt>
    <dgm:pt modelId="{838DE1A9-11F3-4AAE-80B5-CEC31C2EBA92}" type="pres">
      <dgm:prSet presAssocID="{6E58BA53-F355-4967-9B63-A00F41C48057}" presName="ConnectLine" presStyleLbl="sibTrans1D1" presStyleIdx="2" presStyleCnt="7"/>
      <dgm:spPr>
        <a:noFill/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dash"/>
          <a:miter lim="800000"/>
        </a:ln>
        <a:effectLst/>
      </dgm:spPr>
    </dgm:pt>
    <dgm:pt modelId="{33AB1B38-8BC6-42F7-A510-636B61ED7820}" type="pres">
      <dgm:prSet presAssocID="{6E58BA53-F355-4967-9B63-A00F41C48057}" presName="EmptyPlaceHolder" presStyleCnt="0"/>
      <dgm:spPr/>
    </dgm:pt>
    <dgm:pt modelId="{62792BF9-29FD-4D4A-8A65-8D65D1F97700}" type="pres">
      <dgm:prSet presAssocID="{99B84BCA-0ED4-4115-8CDC-E7F06D48D951}" presName="spaceBetweenRectangles" presStyleCnt="0"/>
      <dgm:spPr/>
    </dgm:pt>
    <dgm:pt modelId="{F82BC95B-14E4-4AFE-AD17-1415B67F5EB0}" type="pres">
      <dgm:prSet presAssocID="{72A1968C-76A3-4D00-9A42-590C912CFB47}" presName="composite" presStyleCnt="0"/>
      <dgm:spPr/>
    </dgm:pt>
    <dgm:pt modelId="{4882ED51-DF7B-418B-AED9-24BC8B93AFC5}" type="pres">
      <dgm:prSet presAssocID="{72A1968C-76A3-4D00-9A42-590C912CFB47}" presName="ConnectorPoint" presStyleLbl="lnNode1" presStyleIdx="3" presStyleCnt="7"/>
      <dgm:spPr>
        <a:solidFill>
          <a:schemeClr val="accent4">
            <a:hueOff val="5197846"/>
            <a:satOff val="-23984"/>
            <a:lumOff val="88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330EC7A-332D-40DD-8E48-E0E442C37C4D}" type="pres">
      <dgm:prSet presAssocID="{72A1968C-76A3-4D00-9A42-590C912CFB47}" presName="DropPinPlaceHolder" presStyleCnt="0"/>
      <dgm:spPr/>
    </dgm:pt>
    <dgm:pt modelId="{CF7B6860-6C29-4C93-8B53-A1443FBFD924}" type="pres">
      <dgm:prSet presAssocID="{72A1968C-76A3-4D00-9A42-590C912CFB47}" presName="DropPin" presStyleLbl="alignNode1" presStyleIdx="3" presStyleCnt="7"/>
      <dgm:spPr/>
    </dgm:pt>
    <dgm:pt modelId="{C4BB4EC8-1530-4A54-A2A3-DD9B2823FACC}" type="pres">
      <dgm:prSet presAssocID="{72A1968C-76A3-4D00-9A42-590C912CFB47}" presName="Ellipse" presStyleLbl="fgAcc1" presStyleIdx="4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54B02D3-1CDF-4469-B4C7-38635369252C}" type="pres">
      <dgm:prSet presAssocID="{72A1968C-76A3-4D00-9A42-590C912CFB47}" presName="L2TextContainer" presStyleLbl="revTx" presStyleIdx="6" presStyleCnt="14">
        <dgm:presLayoutVars>
          <dgm:bulletEnabled val="1"/>
        </dgm:presLayoutVars>
      </dgm:prSet>
      <dgm:spPr/>
    </dgm:pt>
    <dgm:pt modelId="{68394D26-8440-41C4-AC42-3F023E27A06C}" type="pres">
      <dgm:prSet presAssocID="{72A1968C-76A3-4D00-9A42-590C912CFB47}" presName="L1TextContainer" presStyleLbl="revTx" presStyleIdx="7" presStyleCnt="14">
        <dgm:presLayoutVars>
          <dgm:chMax val="1"/>
          <dgm:chPref val="1"/>
          <dgm:bulletEnabled val="1"/>
        </dgm:presLayoutVars>
      </dgm:prSet>
      <dgm:spPr/>
    </dgm:pt>
    <dgm:pt modelId="{31D18754-3FB0-480E-B467-70CFFAB18868}" type="pres">
      <dgm:prSet presAssocID="{72A1968C-76A3-4D00-9A42-590C912CFB47}" presName="ConnectLine" presStyleLbl="sibTrans1D1" presStyleIdx="3" presStyleCnt="7"/>
      <dgm:spPr>
        <a:noFill/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dash"/>
          <a:miter lim="800000"/>
        </a:ln>
        <a:effectLst/>
      </dgm:spPr>
    </dgm:pt>
    <dgm:pt modelId="{0B25005D-1EC1-4EFB-B23D-F5B77D9B663F}" type="pres">
      <dgm:prSet presAssocID="{72A1968C-76A3-4D00-9A42-590C912CFB47}" presName="EmptyPlaceHolder" presStyleCnt="0"/>
      <dgm:spPr/>
    </dgm:pt>
    <dgm:pt modelId="{026845EA-1148-4825-8A55-80324AC0D262}" type="pres">
      <dgm:prSet presAssocID="{EF672C74-B96C-4FED-B1A7-C0958A1B07F7}" presName="spaceBetweenRectangles" presStyleCnt="0"/>
      <dgm:spPr/>
    </dgm:pt>
    <dgm:pt modelId="{4CBDA321-891C-46CD-9AA1-B2FBD145BFAF}" type="pres">
      <dgm:prSet presAssocID="{6E3D9C8D-B89D-40B2-9D51-EE76FF68D5EF}" presName="composite" presStyleCnt="0"/>
      <dgm:spPr/>
    </dgm:pt>
    <dgm:pt modelId="{C22833B4-9465-41AF-82D4-44B62729B815}" type="pres">
      <dgm:prSet presAssocID="{6E3D9C8D-B89D-40B2-9D51-EE76FF68D5EF}" presName="ConnectorPoint" presStyleLbl="lnNode1" presStyleIdx="4" presStyleCnt="7"/>
      <dgm:spPr>
        <a:solidFill>
          <a:schemeClr val="accent4">
            <a:hueOff val="6930461"/>
            <a:satOff val="-31979"/>
            <a:lumOff val="117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9B587A6-E0D0-413B-918D-383E182DD505}" type="pres">
      <dgm:prSet presAssocID="{6E3D9C8D-B89D-40B2-9D51-EE76FF68D5EF}" presName="DropPinPlaceHolder" presStyleCnt="0"/>
      <dgm:spPr/>
    </dgm:pt>
    <dgm:pt modelId="{9A98CBEA-4C17-4A96-9670-E14F274BC309}" type="pres">
      <dgm:prSet presAssocID="{6E3D9C8D-B89D-40B2-9D51-EE76FF68D5EF}" presName="DropPin" presStyleLbl="alignNode1" presStyleIdx="4" presStyleCnt="7"/>
      <dgm:spPr/>
    </dgm:pt>
    <dgm:pt modelId="{8CAF6538-A283-4F1B-8A46-58D31863A555}" type="pres">
      <dgm:prSet presAssocID="{6E3D9C8D-B89D-40B2-9D51-EE76FF68D5EF}" presName="Ellipse" presStyleLbl="fgAcc1" presStyleIdx="5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899B51D-C1EA-4D3E-B50E-BDC51632BBFA}" type="pres">
      <dgm:prSet presAssocID="{6E3D9C8D-B89D-40B2-9D51-EE76FF68D5EF}" presName="L2TextContainer" presStyleLbl="revTx" presStyleIdx="8" presStyleCnt="14">
        <dgm:presLayoutVars>
          <dgm:bulletEnabled val="1"/>
        </dgm:presLayoutVars>
      </dgm:prSet>
      <dgm:spPr/>
    </dgm:pt>
    <dgm:pt modelId="{3CECF23A-E6F6-46C6-907D-BB154266792C}" type="pres">
      <dgm:prSet presAssocID="{6E3D9C8D-B89D-40B2-9D51-EE76FF68D5EF}" presName="L1TextContainer" presStyleLbl="revTx" presStyleIdx="9" presStyleCnt="14">
        <dgm:presLayoutVars>
          <dgm:chMax val="1"/>
          <dgm:chPref val="1"/>
          <dgm:bulletEnabled val="1"/>
        </dgm:presLayoutVars>
      </dgm:prSet>
      <dgm:spPr/>
    </dgm:pt>
    <dgm:pt modelId="{4B37F2D2-9961-40C5-BAC9-D2269F0B19F6}" type="pres">
      <dgm:prSet presAssocID="{6E3D9C8D-B89D-40B2-9D51-EE76FF68D5EF}" presName="ConnectLine" presStyleLbl="sibTrans1D1" presStyleIdx="4" presStyleCnt="7"/>
      <dgm:spPr>
        <a:noFill/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dash"/>
          <a:miter lim="800000"/>
        </a:ln>
        <a:effectLst/>
      </dgm:spPr>
    </dgm:pt>
    <dgm:pt modelId="{228BB714-703E-4D7C-B9A9-0A25B8731791}" type="pres">
      <dgm:prSet presAssocID="{6E3D9C8D-B89D-40B2-9D51-EE76FF68D5EF}" presName="EmptyPlaceHolder" presStyleCnt="0"/>
      <dgm:spPr/>
    </dgm:pt>
    <dgm:pt modelId="{0DE9D098-EABA-4129-B6ED-CF18B57CCAA1}" type="pres">
      <dgm:prSet presAssocID="{07B5105F-9A04-4A1C-8D22-027DFEBC5D20}" presName="spaceBetweenRectangles" presStyleCnt="0"/>
      <dgm:spPr/>
    </dgm:pt>
    <dgm:pt modelId="{77CCF7C9-8154-44D5-B23C-DB9B0FD7DCA5}" type="pres">
      <dgm:prSet presAssocID="{004FD863-8742-4B7A-890B-410BB99E8CE2}" presName="composite" presStyleCnt="0"/>
      <dgm:spPr/>
    </dgm:pt>
    <dgm:pt modelId="{92095B8D-3D85-4FD4-9F2B-78BAF6768072}" type="pres">
      <dgm:prSet presAssocID="{004FD863-8742-4B7A-890B-410BB99E8CE2}" presName="ConnectorPoint" presStyleLbl="lnNode1" presStyleIdx="5" presStyleCnt="7"/>
      <dgm:spPr>
        <a:solidFill>
          <a:schemeClr val="accent4">
            <a:hueOff val="8663077"/>
            <a:satOff val="-39973"/>
            <a:lumOff val="147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43E8A74-4268-4ACF-BECA-CAF50CCFB602}" type="pres">
      <dgm:prSet presAssocID="{004FD863-8742-4B7A-890B-410BB99E8CE2}" presName="DropPinPlaceHolder" presStyleCnt="0"/>
      <dgm:spPr/>
    </dgm:pt>
    <dgm:pt modelId="{07518C91-B2D0-4903-A372-7F6DED0409BC}" type="pres">
      <dgm:prSet presAssocID="{004FD863-8742-4B7A-890B-410BB99E8CE2}" presName="DropPin" presStyleLbl="alignNode1" presStyleIdx="5" presStyleCnt="7"/>
      <dgm:spPr/>
    </dgm:pt>
    <dgm:pt modelId="{2737BDA6-CDB5-4F9A-A91D-CDEA90DBE6A4}" type="pres">
      <dgm:prSet presAssocID="{004FD863-8742-4B7A-890B-410BB99E8CE2}" presName="Ellipse" presStyleLbl="fgAcc1" presStyleIdx="6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699EEB1-3540-4867-99BC-B957BFEEBA38}" type="pres">
      <dgm:prSet presAssocID="{004FD863-8742-4B7A-890B-410BB99E8CE2}" presName="L2TextContainer" presStyleLbl="revTx" presStyleIdx="10" presStyleCnt="14">
        <dgm:presLayoutVars>
          <dgm:bulletEnabled val="1"/>
        </dgm:presLayoutVars>
      </dgm:prSet>
      <dgm:spPr/>
    </dgm:pt>
    <dgm:pt modelId="{EA538D56-5C65-43EA-81D0-CD1E5CBC9F59}" type="pres">
      <dgm:prSet presAssocID="{004FD863-8742-4B7A-890B-410BB99E8CE2}" presName="L1TextContainer" presStyleLbl="revTx" presStyleIdx="11" presStyleCnt="14">
        <dgm:presLayoutVars>
          <dgm:chMax val="1"/>
          <dgm:chPref val="1"/>
          <dgm:bulletEnabled val="1"/>
        </dgm:presLayoutVars>
      </dgm:prSet>
      <dgm:spPr/>
    </dgm:pt>
    <dgm:pt modelId="{ECA352F1-FDE4-445A-939C-CF4C3A4444A0}" type="pres">
      <dgm:prSet presAssocID="{004FD863-8742-4B7A-890B-410BB99E8CE2}" presName="ConnectLine" presStyleLbl="sibTrans1D1" presStyleIdx="5" presStyleCnt="7"/>
      <dgm:spPr>
        <a:noFill/>
        <a:ln w="1270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dash"/>
          <a:miter lim="800000"/>
        </a:ln>
        <a:effectLst/>
      </dgm:spPr>
    </dgm:pt>
    <dgm:pt modelId="{24E1B9BB-F421-479A-91FF-8F38B437BE14}" type="pres">
      <dgm:prSet presAssocID="{004FD863-8742-4B7A-890B-410BB99E8CE2}" presName="EmptyPlaceHolder" presStyleCnt="0"/>
      <dgm:spPr/>
    </dgm:pt>
    <dgm:pt modelId="{533B7DB3-9B62-4EC9-9116-35F5C6964E06}" type="pres">
      <dgm:prSet presAssocID="{B922D27B-6E97-46EB-91E5-95FC8F215DC2}" presName="spaceBetweenRectangles" presStyleCnt="0"/>
      <dgm:spPr/>
    </dgm:pt>
    <dgm:pt modelId="{EE5E0515-15F7-43D7-93FD-0AF89C971BD9}" type="pres">
      <dgm:prSet presAssocID="{8B88D7A2-C2DF-4500-9143-4D039D03ACD8}" presName="composite" presStyleCnt="0"/>
      <dgm:spPr/>
    </dgm:pt>
    <dgm:pt modelId="{05EB9770-2809-4C3B-9E53-5C53C82F25D8}" type="pres">
      <dgm:prSet presAssocID="{8B88D7A2-C2DF-4500-9143-4D039D03ACD8}" presName="ConnectorPoint" presStyleLbl="lnNode1" presStyleIdx="6" presStyleCnt="7"/>
      <dgm:spPr>
        <a:solidFill>
          <a:schemeClr val="accent4">
            <a:hueOff val="10395692"/>
            <a:satOff val="-47968"/>
            <a:lumOff val="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8B1F634-B2B0-4AFA-9188-ED9AD5A26CEB}" type="pres">
      <dgm:prSet presAssocID="{8B88D7A2-C2DF-4500-9143-4D039D03ACD8}" presName="DropPinPlaceHolder" presStyleCnt="0"/>
      <dgm:spPr/>
    </dgm:pt>
    <dgm:pt modelId="{B5AC1D3A-1AFE-48F0-9740-7F7DEAE125D6}" type="pres">
      <dgm:prSet presAssocID="{8B88D7A2-C2DF-4500-9143-4D039D03ACD8}" presName="DropPin" presStyleLbl="alignNode1" presStyleIdx="6" presStyleCnt="7"/>
      <dgm:spPr/>
    </dgm:pt>
    <dgm:pt modelId="{A8B7CFA5-DD90-474A-A36B-395831F4D63F}" type="pres">
      <dgm:prSet presAssocID="{8B88D7A2-C2DF-4500-9143-4D039D03ACD8}" presName="Ellipse" presStyleLbl="fgAcc1" presStyleIdx="7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27C5D1BF-8375-4F2F-8F69-62C5DD498D86}" type="pres">
      <dgm:prSet presAssocID="{8B88D7A2-C2DF-4500-9143-4D039D03ACD8}" presName="L2TextContainer" presStyleLbl="revTx" presStyleIdx="12" presStyleCnt="14">
        <dgm:presLayoutVars>
          <dgm:bulletEnabled val="1"/>
        </dgm:presLayoutVars>
      </dgm:prSet>
      <dgm:spPr/>
    </dgm:pt>
    <dgm:pt modelId="{733C4DBA-1274-416A-BCC8-352957253BAF}" type="pres">
      <dgm:prSet presAssocID="{8B88D7A2-C2DF-4500-9143-4D039D03ACD8}" presName="L1TextContainer" presStyleLbl="revTx" presStyleIdx="13" presStyleCnt="14">
        <dgm:presLayoutVars>
          <dgm:chMax val="1"/>
          <dgm:chPref val="1"/>
          <dgm:bulletEnabled val="1"/>
        </dgm:presLayoutVars>
      </dgm:prSet>
      <dgm:spPr/>
    </dgm:pt>
    <dgm:pt modelId="{9DF81F3D-7400-484B-BB6C-DB4BE4FA9774}" type="pres">
      <dgm:prSet presAssocID="{8B88D7A2-C2DF-4500-9143-4D039D03ACD8}" presName="ConnectLine" presStyleLbl="sibTrans1D1" presStyleIdx="6" presStyleCnt="7"/>
      <dgm:spPr>
        <a:noFill/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dash"/>
          <a:miter lim="800000"/>
        </a:ln>
        <a:effectLst/>
      </dgm:spPr>
    </dgm:pt>
    <dgm:pt modelId="{D5B6C68E-E469-4661-AD1A-9C848B07625A}" type="pres">
      <dgm:prSet presAssocID="{8B88D7A2-C2DF-4500-9143-4D039D03ACD8}" presName="EmptyPlaceHolder" presStyleCnt="0"/>
      <dgm:spPr/>
    </dgm:pt>
  </dgm:ptLst>
  <dgm:cxnLst>
    <dgm:cxn modelId="{980AC300-D7AF-4E11-A14D-1917E88142A5}" srcId="{0D02CEED-0108-44FE-A671-AF753BDBF99E}" destId="{004FD863-8742-4B7A-890B-410BB99E8CE2}" srcOrd="5" destOrd="0" parTransId="{98BDAC9A-0C9C-4B46-8C84-8B6D74D41F3D}" sibTransId="{B922D27B-6E97-46EB-91E5-95FC8F215DC2}"/>
    <dgm:cxn modelId="{75437C1E-4B8C-4EDF-9B2F-1990936020B3}" type="presOf" srcId="{72A1968C-76A3-4D00-9A42-590C912CFB47}" destId="{68394D26-8440-41C4-AC42-3F023E27A06C}" srcOrd="0" destOrd="0" presId="urn:microsoft.com/office/officeart/2017/3/layout/DropPinTimeline"/>
    <dgm:cxn modelId="{A99B4531-0C72-44FE-A922-CC5805AA2821}" srcId="{6E58BA53-F355-4967-9B63-A00F41C48057}" destId="{246EDE87-043A-4612-A7BF-7468786F88CF}" srcOrd="0" destOrd="0" parTransId="{0B2E93BF-52C2-49D0-B34E-1DA10E75249E}" sibTransId="{7C1D9968-3BAA-4DB2-B7B4-27016B64019A}"/>
    <dgm:cxn modelId="{225AB961-3C94-4D1B-8760-C3AFD6F1125F}" srcId="{0D02CEED-0108-44FE-A671-AF753BDBF99E}" destId="{8B88D7A2-C2DF-4500-9143-4D039D03ACD8}" srcOrd="6" destOrd="0" parTransId="{70463623-B836-40AA-85C5-C907B74DA79B}" sibTransId="{E5D10410-EEBD-4AA3-AC52-D766A374848D}"/>
    <dgm:cxn modelId="{BC25D242-6587-43C8-9620-FDC1D78E985F}" srcId="{0D02CEED-0108-44FE-A671-AF753BDBF99E}" destId="{72A1968C-76A3-4D00-9A42-590C912CFB47}" srcOrd="3" destOrd="0" parTransId="{D3D1D918-D5B7-4804-A86F-0DFC06837AD7}" sibTransId="{EF672C74-B96C-4FED-B1A7-C0958A1B07F7}"/>
    <dgm:cxn modelId="{0F24F962-F3ED-4C13-8D1C-BC7E0C36E19E}" srcId="{FF4209CF-897B-41C3-9C7B-36141C2F9FA7}" destId="{C920E2F2-9D15-419D-A16B-B81FB13A2A72}" srcOrd="0" destOrd="0" parTransId="{3A008A4E-28FE-4C14-BA26-D059283A3F70}" sibTransId="{73BBCCE6-CD57-46A2-B8DF-B73E20257120}"/>
    <dgm:cxn modelId="{FDC9FD64-6255-41B1-9731-31CC90C3D369}" srcId="{8B88D7A2-C2DF-4500-9143-4D039D03ACD8}" destId="{8CF83719-CF7F-487D-BA2B-0B18F4CA5EEA}" srcOrd="0" destOrd="0" parTransId="{AA5CF355-2155-4045-B7FC-181375FF2BCB}" sibTransId="{0FDC7EDB-1D88-447F-A13B-B8E18EFE23D6}"/>
    <dgm:cxn modelId="{7C54A546-88F2-49DE-874B-BAE51B3F7AD6}" type="presOf" srcId="{004FD863-8742-4B7A-890B-410BB99E8CE2}" destId="{EA538D56-5C65-43EA-81D0-CD1E5CBC9F59}" srcOrd="0" destOrd="0" presId="urn:microsoft.com/office/officeart/2017/3/layout/DropPinTimeline"/>
    <dgm:cxn modelId="{CCCCE647-ECF4-4654-B8E7-9FE60C1D51E7}" srcId="{30F50C3E-E689-4749-B2DE-A380B36249A8}" destId="{DFA8BDC1-000A-475E-A75A-BD2BB9C56ACF}" srcOrd="0" destOrd="0" parTransId="{19722879-946B-4D66-8A52-C6BEA38A9DA0}" sibTransId="{2C6A2DD0-ADFB-44FC-9705-00A34D924646}"/>
    <dgm:cxn modelId="{D3BD5971-E190-4357-978B-F75ECD7B74B2}" type="presOf" srcId="{FF4209CF-897B-41C3-9C7B-36141C2F9FA7}" destId="{8ACCE123-C989-46C1-B7FD-FA50ABEC947C}" srcOrd="0" destOrd="0" presId="urn:microsoft.com/office/officeart/2017/3/layout/DropPinTimeline"/>
    <dgm:cxn modelId="{490F1B52-FCDC-45FB-8AA2-5E4266F3702F}" srcId="{004FD863-8742-4B7A-890B-410BB99E8CE2}" destId="{874EE52E-2A22-4545-94B0-B9726F8F119D}" srcOrd="0" destOrd="0" parTransId="{7D8A8210-C524-4EDF-BCDC-906B5375CFDA}" sibTransId="{3F876D99-D3B7-4252-9AFF-BF92312051F1}"/>
    <dgm:cxn modelId="{E72A0156-84A0-426F-98BF-6CD9AD297291}" type="presOf" srcId="{6E58BA53-F355-4967-9B63-A00F41C48057}" destId="{AB197FB0-0F12-4A59-9F3F-1C31859ED54E}" srcOrd="0" destOrd="0" presId="urn:microsoft.com/office/officeart/2017/3/layout/DropPinTimeline"/>
    <dgm:cxn modelId="{F318267E-67DF-460C-99C2-50039D80D0E8}" srcId="{72A1968C-76A3-4D00-9A42-590C912CFB47}" destId="{F5013EDC-A2F9-4FE9-B1F1-1403E2C6577A}" srcOrd="0" destOrd="0" parTransId="{1A0A09F8-A077-4064-9D2E-FA977CA984A2}" sibTransId="{768C02F2-2A16-464F-8B30-45A62CF5452C}"/>
    <dgm:cxn modelId="{435D5E81-2E9F-44F1-B776-8A74B850F8BA}" srcId="{0D02CEED-0108-44FE-A671-AF753BDBF99E}" destId="{6E3D9C8D-B89D-40B2-9D51-EE76FF68D5EF}" srcOrd="4" destOrd="0" parTransId="{D975CEFD-F858-477E-A5E9-1830253CB0A9}" sibTransId="{07B5105F-9A04-4A1C-8D22-027DFEBC5D20}"/>
    <dgm:cxn modelId="{8B83B681-1F2A-450F-938E-CE5CD0C7EE1F}" srcId="{0D02CEED-0108-44FE-A671-AF753BDBF99E}" destId="{FF4209CF-897B-41C3-9C7B-36141C2F9FA7}" srcOrd="0" destOrd="0" parTransId="{636887E1-4B45-43AF-992D-D3A9E50B9BB6}" sibTransId="{A12BB6C7-6B24-460B-9D2A-B32840F59D97}"/>
    <dgm:cxn modelId="{86660E97-D8C5-4A12-9039-A9593EFF74DE}" type="presOf" srcId="{6E3D9C8D-B89D-40B2-9D51-EE76FF68D5EF}" destId="{3CECF23A-E6F6-46C6-907D-BB154266792C}" srcOrd="0" destOrd="0" presId="urn:microsoft.com/office/officeart/2017/3/layout/DropPinTimeline"/>
    <dgm:cxn modelId="{5B81BFA3-D0FB-497A-8F9B-D98DBC76DA1B}" type="presOf" srcId="{C920E2F2-9D15-419D-A16B-B81FB13A2A72}" destId="{A668A97B-124A-45A1-8381-E3227BD85FE8}" srcOrd="0" destOrd="0" presId="urn:microsoft.com/office/officeart/2017/3/layout/DropPinTimeline"/>
    <dgm:cxn modelId="{B38C9FA6-D46B-4595-8E97-4DC7CCB1E3D7}" srcId="{6E3D9C8D-B89D-40B2-9D51-EE76FF68D5EF}" destId="{8995A71E-D61A-4E56-9F91-86016F03DC78}" srcOrd="0" destOrd="0" parTransId="{A2A6E964-6563-474D-9A1E-4F4E1BD30299}" sibTransId="{79F147E7-CF3A-495B-9436-3A64FCE213B7}"/>
    <dgm:cxn modelId="{4448C7BB-0197-4234-B032-71ADEF117C6E}" type="presOf" srcId="{8CF83719-CF7F-487D-BA2B-0B18F4CA5EEA}" destId="{27C5D1BF-8375-4F2F-8F69-62C5DD498D86}" srcOrd="0" destOrd="0" presId="urn:microsoft.com/office/officeart/2017/3/layout/DropPinTimeline"/>
    <dgm:cxn modelId="{B91937BF-6AEB-40EE-BE3F-3675FFA40B0B}" type="presOf" srcId="{8B88D7A2-C2DF-4500-9143-4D039D03ACD8}" destId="{733C4DBA-1274-416A-BCC8-352957253BAF}" srcOrd="0" destOrd="0" presId="urn:microsoft.com/office/officeart/2017/3/layout/DropPinTimeline"/>
    <dgm:cxn modelId="{A9192DD4-91A4-4241-AECC-05B1BA21FB2F}" srcId="{0D02CEED-0108-44FE-A671-AF753BDBF99E}" destId="{30F50C3E-E689-4749-B2DE-A380B36249A8}" srcOrd="1" destOrd="0" parTransId="{79677494-5720-431C-A698-ACF70BE9A8D5}" sibTransId="{73E9C396-E906-41ED-A398-EE101353F0BC}"/>
    <dgm:cxn modelId="{CC3094D4-91A6-4BD2-9028-DE9E0191AC4E}" type="presOf" srcId="{874EE52E-2A22-4545-94B0-B9726F8F119D}" destId="{A699EEB1-3540-4867-99BC-B957BFEEBA38}" srcOrd="0" destOrd="0" presId="urn:microsoft.com/office/officeart/2017/3/layout/DropPinTimeline"/>
    <dgm:cxn modelId="{0060FBDB-07F0-4E06-A19E-6E02AECD941E}" type="presOf" srcId="{30F50C3E-E689-4749-B2DE-A380B36249A8}" destId="{70F61D89-6BB6-4218-9167-C918FE0DE744}" srcOrd="0" destOrd="0" presId="urn:microsoft.com/office/officeart/2017/3/layout/DropPinTimeline"/>
    <dgm:cxn modelId="{1D7625DE-0A04-480A-B39D-C06CD9603E96}" type="presOf" srcId="{246EDE87-043A-4612-A7BF-7468786F88CF}" destId="{9FAD0447-C579-42AF-9CEF-D4C617799519}" srcOrd="0" destOrd="0" presId="urn:microsoft.com/office/officeart/2017/3/layout/DropPinTimeline"/>
    <dgm:cxn modelId="{E65036E3-1BCC-4BF5-8B37-E080B1B3C825}" type="presOf" srcId="{8995A71E-D61A-4E56-9F91-86016F03DC78}" destId="{F899B51D-C1EA-4D3E-B50E-BDC51632BBFA}" srcOrd="0" destOrd="0" presId="urn:microsoft.com/office/officeart/2017/3/layout/DropPinTimeline"/>
    <dgm:cxn modelId="{7D18D3E4-FE16-4DDE-A884-FA47E1F64A4B}" type="presOf" srcId="{F5013EDC-A2F9-4FE9-B1F1-1403E2C6577A}" destId="{154B02D3-1CDF-4469-B4C7-38635369252C}" srcOrd="0" destOrd="0" presId="urn:microsoft.com/office/officeart/2017/3/layout/DropPinTimeline"/>
    <dgm:cxn modelId="{7AB5F3E5-3E61-4F77-8C6B-8E185F6AEF2D}" srcId="{0D02CEED-0108-44FE-A671-AF753BDBF99E}" destId="{6E58BA53-F355-4967-9B63-A00F41C48057}" srcOrd="2" destOrd="0" parTransId="{866049F6-DEB5-4EF6-9589-E32CA661F227}" sibTransId="{99B84BCA-0ED4-4115-8CDC-E7F06D48D951}"/>
    <dgm:cxn modelId="{F1B75DEE-9215-472B-AC66-18C40059FB11}" type="presOf" srcId="{DFA8BDC1-000A-475E-A75A-BD2BB9C56ACF}" destId="{7BAC1B5F-7FCA-4765-AF5D-DD5BC6F6B2AA}" srcOrd="0" destOrd="0" presId="urn:microsoft.com/office/officeart/2017/3/layout/DropPinTimeline"/>
    <dgm:cxn modelId="{9471B1F0-1126-41A9-AE1C-9E570D0E230C}" type="presOf" srcId="{0D02CEED-0108-44FE-A671-AF753BDBF99E}" destId="{AA5AE18C-5131-48F0-939A-03E97B27110C}" srcOrd="0" destOrd="0" presId="urn:microsoft.com/office/officeart/2017/3/layout/DropPinTimeline"/>
    <dgm:cxn modelId="{761EC77B-87A8-426F-AC38-EB1D58B5F420}" type="presParOf" srcId="{AA5AE18C-5131-48F0-939A-03E97B27110C}" destId="{B8948FD1-18A7-45C2-A481-DD5E0A807A1E}" srcOrd="0" destOrd="0" presId="urn:microsoft.com/office/officeart/2017/3/layout/DropPinTimeline"/>
    <dgm:cxn modelId="{E3200C66-CF02-47C0-933F-23BE94B0EC58}" type="presParOf" srcId="{AA5AE18C-5131-48F0-939A-03E97B27110C}" destId="{700938DD-F76A-4D50-868F-4C8D87440D46}" srcOrd="1" destOrd="0" presId="urn:microsoft.com/office/officeart/2017/3/layout/DropPinTimeline"/>
    <dgm:cxn modelId="{74B9342A-9311-4A5D-B240-BAFE316EF43C}" type="presParOf" srcId="{700938DD-F76A-4D50-868F-4C8D87440D46}" destId="{A1F750BC-9994-45E0-A9CF-86B92D5F7F6C}" srcOrd="0" destOrd="0" presId="urn:microsoft.com/office/officeart/2017/3/layout/DropPinTimeline"/>
    <dgm:cxn modelId="{C18CE77D-1B6D-4D4A-B1D9-175DD4192509}" type="presParOf" srcId="{A1F750BC-9994-45E0-A9CF-86B92D5F7F6C}" destId="{238F01CB-479C-41E3-8900-7314A786B78A}" srcOrd="0" destOrd="0" presId="urn:microsoft.com/office/officeart/2017/3/layout/DropPinTimeline"/>
    <dgm:cxn modelId="{F5DD1450-B294-4F0A-A4B8-75F4A884A5BD}" type="presParOf" srcId="{A1F750BC-9994-45E0-A9CF-86B92D5F7F6C}" destId="{AE6BDCE2-A162-4196-9BB7-9C1308772D59}" srcOrd="1" destOrd="0" presId="urn:microsoft.com/office/officeart/2017/3/layout/DropPinTimeline"/>
    <dgm:cxn modelId="{808CF40A-1702-4CDB-99AD-ECF49C43E447}" type="presParOf" srcId="{AE6BDCE2-A162-4196-9BB7-9C1308772D59}" destId="{167E3E17-B58C-41D1-8499-C06998BF2A76}" srcOrd="0" destOrd="0" presId="urn:microsoft.com/office/officeart/2017/3/layout/DropPinTimeline"/>
    <dgm:cxn modelId="{E9439032-5D36-4EC1-89DA-BABF884FA2C4}" type="presParOf" srcId="{AE6BDCE2-A162-4196-9BB7-9C1308772D59}" destId="{656C4663-7C4C-4A05-9B8E-FBE765EE6C51}" srcOrd="1" destOrd="0" presId="urn:microsoft.com/office/officeart/2017/3/layout/DropPinTimeline"/>
    <dgm:cxn modelId="{50E5584C-E6C8-4F3A-9AA6-37F87A9B8504}" type="presParOf" srcId="{A1F750BC-9994-45E0-A9CF-86B92D5F7F6C}" destId="{A668A97B-124A-45A1-8381-E3227BD85FE8}" srcOrd="2" destOrd="0" presId="urn:microsoft.com/office/officeart/2017/3/layout/DropPinTimeline"/>
    <dgm:cxn modelId="{8DD7F78B-7AA8-45A6-933C-5C6885288396}" type="presParOf" srcId="{A1F750BC-9994-45E0-A9CF-86B92D5F7F6C}" destId="{8ACCE123-C989-46C1-B7FD-FA50ABEC947C}" srcOrd="3" destOrd="0" presId="urn:microsoft.com/office/officeart/2017/3/layout/DropPinTimeline"/>
    <dgm:cxn modelId="{78FB845F-5190-4001-9083-C7FE3CD1FBBF}" type="presParOf" srcId="{A1F750BC-9994-45E0-A9CF-86B92D5F7F6C}" destId="{6B04496D-97D5-4C4A-A362-7B46786429CD}" srcOrd="4" destOrd="0" presId="urn:microsoft.com/office/officeart/2017/3/layout/DropPinTimeline"/>
    <dgm:cxn modelId="{F5490606-5200-4E7B-878F-D72D660A44B6}" type="presParOf" srcId="{A1F750BC-9994-45E0-A9CF-86B92D5F7F6C}" destId="{DC265F4C-AB2A-4F80-98A7-82FC502E49D2}" srcOrd="5" destOrd="0" presId="urn:microsoft.com/office/officeart/2017/3/layout/DropPinTimeline"/>
    <dgm:cxn modelId="{DED1B865-88BD-4928-82F9-35A661A5FD32}" type="presParOf" srcId="{700938DD-F76A-4D50-868F-4C8D87440D46}" destId="{754E7C17-53C2-4829-8008-302721475D49}" srcOrd="1" destOrd="0" presId="urn:microsoft.com/office/officeart/2017/3/layout/DropPinTimeline"/>
    <dgm:cxn modelId="{40FE7D9D-9AF0-47D8-9D4E-149CB637B0EE}" type="presParOf" srcId="{700938DD-F76A-4D50-868F-4C8D87440D46}" destId="{D0F1C883-D090-4B68-9E55-4455ACC389A3}" srcOrd="2" destOrd="0" presId="urn:microsoft.com/office/officeart/2017/3/layout/DropPinTimeline"/>
    <dgm:cxn modelId="{D4174DD4-394D-41FA-87BC-2299C3C90457}" type="presParOf" srcId="{D0F1C883-D090-4B68-9E55-4455ACC389A3}" destId="{2B2928D1-331D-4A9F-A1F9-2C95098F0786}" srcOrd="0" destOrd="0" presId="urn:microsoft.com/office/officeart/2017/3/layout/DropPinTimeline"/>
    <dgm:cxn modelId="{877713CE-4B33-420E-834C-316D0637CC6B}" type="presParOf" srcId="{D0F1C883-D090-4B68-9E55-4455ACC389A3}" destId="{DB44936C-DFAC-455D-B978-61D277C6C060}" srcOrd="1" destOrd="0" presId="urn:microsoft.com/office/officeart/2017/3/layout/DropPinTimeline"/>
    <dgm:cxn modelId="{5D513BFB-A723-4D9B-A654-05A1032254EA}" type="presParOf" srcId="{DB44936C-DFAC-455D-B978-61D277C6C060}" destId="{5B4579F9-026B-48AE-A6CF-911AC4DA134A}" srcOrd="0" destOrd="0" presId="urn:microsoft.com/office/officeart/2017/3/layout/DropPinTimeline"/>
    <dgm:cxn modelId="{CF8EB422-AEF9-4DB5-A9DC-F4587148AA4F}" type="presParOf" srcId="{DB44936C-DFAC-455D-B978-61D277C6C060}" destId="{24F66197-6C48-45AF-BAAB-2D8BE1C9A9BC}" srcOrd="1" destOrd="0" presId="urn:microsoft.com/office/officeart/2017/3/layout/DropPinTimeline"/>
    <dgm:cxn modelId="{2154210F-80AD-4037-96A4-3B6A9ECCED91}" type="presParOf" srcId="{D0F1C883-D090-4B68-9E55-4455ACC389A3}" destId="{7BAC1B5F-7FCA-4765-AF5D-DD5BC6F6B2AA}" srcOrd="2" destOrd="0" presId="urn:microsoft.com/office/officeart/2017/3/layout/DropPinTimeline"/>
    <dgm:cxn modelId="{D771236B-707F-4E5B-BBAD-19F9E8A3493A}" type="presParOf" srcId="{D0F1C883-D090-4B68-9E55-4455ACC389A3}" destId="{70F61D89-6BB6-4218-9167-C918FE0DE744}" srcOrd="3" destOrd="0" presId="urn:microsoft.com/office/officeart/2017/3/layout/DropPinTimeline"/>
    <dgm:cxn modelId="{7070679D-6F50-4BC5-BFA5-508728B9EC55}" type="presParOf" srcId="{D0F1C883-D090-4B68-9E55-4455ACC389A3}" destId="{AD7225F6-4D24-4251-9B85-9788DA7BA9E8}" srcOrd="4" destOrd="0" presId="urn:microsoft.com/office/officeart/2017/3/layout/DropPinTimeline"/>
    <dgm:cxn modelId="{13556A26-2C08-418F-BFFE-0E2C25E3FE3C}" type="presParOf" srcId="{D0F1C883-D090-4B68-9E55-4455ACC389A3}" destId="{6E112FE5-DCFD-429F-9844-F15CBD865E08}" srcOrd="5" destOrd="0" presId="urn:microsoft.com/office/officeart/2017/3/layout/DropPinTimeline"/>
    <dgm:cxn modelId="{EFD91ADD-3B7B-4E2D-88B5-235B4F982198}" type="presParOf" srcId="{700938DD-F76A-4D50-868F-4C8D87440D46}" destId="{5DA9DD93-A953-4CB9-B9A4-BF931E9C12E6}" srcOrd="3" destOrd="0" presId="urn:microsoft.com/office/officeart/2017/3/layout/DropPinTimeline"/>
    <dgm:cxn modelId="{54A2D320-3472-4321-984A-990DE46C5CA9}" type="presParOf" srcId="{700938DD-F76A-4D50-868F-4C8D87440D46}" destId="{D8EB1EAC-BC62-4758-84E0-E82104E83F70}" srcOrd="4" destOrd="0" presId="urn:microsoft.com/office/officeart/2017/3/layout/DropPinTimeline"/>
    <dgm:cxn modelId="{913DA96A-416A-49D1-ADE8-C48457C5F02B}" type="presParOf" srcId="{D8EB1EAC-BC62-4758-84E0-E82104E83F70}" destId="{66F58FA4-B1A2-4296-A653-65832C552FA6}" srcOrd="0" destOrd="0" presId="urn:microsoft.com/office/officeart/2017/3/layout/DropPinTimeline"/>
    <dgm:cxn modelId="{15002F26-B564-481A-A9CD-6CB6AC991AF5}" type="presParOf" srcId="{D8EB1EAC-BC62-4758-84E0-E82104E83F70}" destId="{AC39DCDB-B9E6-4AD7-B175-07B1191197DE}" srcOrd="1" destOrd="0" presId="urn:microsoft.com/office/officeart/2017/3/layout/DropPinTimeline"/>
    <dgm:cxn modelId="{48E32DF5-D971-45C3-A885-38F8890BDAC6}" type="presParOf" srcId="{AC39DCDB-B9E6-4AD7-B175-07B1191197DE}" destId="{4DE32D6A-4F15-4BD8-8A04-E92DEB66879A}" srcOrd="0" destOrd="0" presId="urn:microsoft.com/office/officeart/2017/3/layout/DropPinTimeline"/>
    <dgm:cxn modelId="{B66FF195-1C17-473C-B4F5-AC683A3D6B96}" type="presParOf" srcId="{AC39DCDB-B9E6-4AD7-B175-07B1191197DE}" destId="{EF143EFB-B190-4E5C-A5AE-C4FBCD50B752}" srcOrd="1" destOrd="0" presId="urn:microsoft.com/office/officeart/2017/3/layout/DropPinTimeline"/>
    <dgm:cxn modelId="{345DEEF1-30A4-4DB1-9220-10292F2D4677}" type="presParOf" srcId="{D8EB1EAC-BC62-4758-84E0-E82104E83F70}" destId="{9FAD0447-C579-42AF-9CEF-D4C617799519}" srcOrd="2" destOrd="0" presId="urn:microsoft.com/office/officeart/2017/3/layout/DropPinTimeline"/>
    <dgm:cxn modelId="{A009DB5C-FE1B-47B0-BF4B-6F47BAB13340}" type="presParOf" srcId="{D8EB1EAC-BC62-4758-84E0-E82104E83F70}" destId="{AB197FB0-0F12-4A59-9F3F-1C31859ED54E}" srcOrd="3" destOrd="0" presId="urn:microsoft.com/office/officeart/2017/3/layout/DropPinTimeline"/>
    <dgm:cxn modelId="{B385F700-0A1F-4A47-A6CC-E56D1E1BBDF0}" type="presParOf" srcId="{D8EB1EAC-BC62-4758-84E0-E82104E83F70}" destId="{838DE1A9-11F3-4AAE-80B5-CEC31C2EBA92}" srcOrd="4" destOrd="0" presId="urn:microsoft.com/office/officeart/2017/3/layout/DropPinTimeline"/>
    <dgm:cxn modelId="{F13BAE59-7F00-436D-AB36-264956509256}" type="presParOf" srcId="{D8EB1EAC-BC62-4758-84E0-E82104E83F70}" destId="{33AB1B38-8BC6-42F7-A510-636B61ED7820}" srcOrd="5" destOrd="0" presId="urn:microsoft.com/office/officeart/2017/3/layout/DropPinTimeline"/>
    <dgm:cxn modelId="{7311C61E-CA32-4E19-9F1A-CA62F492F023}" type="presParOf" srcId="{700938DD-F76A-4D50-868F-4C8D87440D46}" destId="{62792BF9-29FD-4D4A-8A65-8D65D1F97700}" srcOrd="5" destOrd="0" presId="urn:microsoft.com/office/officeart/2017/3/layout/DropPinTimeline"/>
    <dgm:cxn modelId="{BD6A1BDB-878E-4BE1-A42F-2642B52EA906}" type="presParOf" srcId="{700938DD-F76A-4D50-868F-4C8D87440D46}" destId="{F82BC95B-14E4-4AFE-AD17-1415B67F5EB0}" srcOrd="6" destOrd="0" presId="urn:microsoft.com/office/officeart/2017/3/layout/DropPinTimeline"/>
    <dgm:cxn modelId="{0661D554-3CCC-4A9F-9097-7AA65AA1DC60}" type="presParOf" srcId="{F82BC95B-14E4-4AFE-AD17-1415B67F5EB0}" destId="{4882ED51-DF7B-418B-AED9-24BC8B93AFC5}" srcOrd="0" destOrd="0" presId="urn:microsoft.com/office/officeart/2017/3/layout/DropPinTimeline"/>
    <dgm:cxn modelId="{A4928184-CFB0-4DF1-8D26-CCDDD613F9AB}" type="presParOf" srcId="{F82BC95B-14E4-4AFE-AD17-1415B67F5EB0}" destId="{6330EC7A-332D-40DD-8E48-E0E442C37C4D}" srcOrd="1" destOrd="0" presId="urn:microsoft.com/office/officeart/2017/3/layout/DropPinTimeline"/>
    <dgm:cxn modelId="{0C13E548-E403-4E03-A845-DB57B969E404}" type="presParOf" srcId="{6330EC7A-332D-40DD-8E48-E0E442C37C4D}" destId="{CF7B6860-6C29-4C93-8B53-A1443FBFD924}" srcOrd="0" destOrd="0" presId="urn:microsoft.com/office/officeart/2017/3/layout/DropPinTimeline"/>
    <dgm:cxn modelId="{0DDDB523-2247-4587-B0D5-9F1C376A2CE6}" type="presParOf" srcId="{6330EC7A-332D-40DD-8E48-E0E442C37C4D}" destId="{C4BB4EC8-1530-4A54-A2A3-DD9B2823FACC}" srcOrd="1" destOrd="0" presId="urn:microsoft.com/office/officeart/2017/3/layout/DropPinTimeline"/>
    <dgm:cxn modelId="{6C1722DA-C5A8-456A-8F46-F6D63555E231}" type="presParOf" srcId="{F82BC95B-14E4-4AFE-AD17-1415B67F5EB0}" destId="{154B02D3-1CDF-4469-B4C7-38635369252C}" srcOrd="2" destOrd="0" presId="urn:microsoft.com/office/officeart/2017/3/layout/DropPinTimeline"/>
    <dgm:cxn modelId="{71CB6544-C386-47DB-B404-727BD098C409}" type="presParOf" srcId="{F82BC95B-14E4-4AFE-AD17-1415B67F5EB0}" destId="{68394D26-8440-41C4-AC42-3F023E27A06C}" srcOrd="3" destOrd="0" presId="urn:microsoft.com/office/officeart/2017/3/layout/DropPinTimeline"/>
    <dgm:cxn modelId="{00904ED8-96E3-45C0-AEA0-875F16C34C41}" type="presParOf" srcId="{F82BC95B-14E4-4AFE-AD17-1415B67F5EB0}" destId="{31D18754-3FB0-480E-B467-70CFFAB18868}" srcOrd="4" destOrd="0" presId="urn:microsoft.com/office/officeart/2017/3/layout/DropPinTimeline"/>
    <dgm:cxn modelId="{16BFF934-E4EE-4AE9-A6AB-16647082BB39}" type="presParOf" srcId="{F82BC95B-14E4-4AFE-AD17-1415B67F5EB0}" destId="{0B25005D-1EC1-4EFB-B23D-F5B77D9B663F}" srcOrd="5" destOrd="0" presId="urn:microsoft.com/office/officeart/2017/3/layout/DropPinTimeline"/>
    <dgm:cxn modelId="{23ED1420-20DF-4D4B-8FCF-2D411E61772F}" type="presParOf" srcId="{700938DD-F76A-4D50-868F-4C8D87440D46}" destId="{026845EA-1148-4825-8A55-80324AC0D262}" srcOrd="7" destOrd="0" presId="urn:microsoft.com/office/officeart/2017/3/layout/DropPinTimeline"/>
    <dgm:cxn modelId="{3CA072A0-55E4-47CC-9F7B-94F77C92A633}" type="presParOf" srcId="{700938DD-F76A-4D50-868F-4C8D87440D46}" destId="{4CBDA321-891C-46CD-9AA1-B2FBD145BFAF}" srcOrd="8" destOrd="0" presId="urn:microsoft.com/office/officeart/2017/3/layout/DropPinTimeline"/>
    <dgm:cxn modelId="{0683AEEC-6A7A-458D-85C9-174ADBAD80B9}" type="presParOf" srcId="{4CBDA321-891C-46CD-9AA1-B2FBD145BFAF}" destId="{C22833B4-9465-41AF-82D4-44B62729B815}" srcOrd="0" destOrd="0" presId="urn:microsoft.com/office/officeart/2017/3/layout/DropPinTimeline"/>
    <dgm:cxn modelId="{1DCB4D79-91C3-4FB9-AEE3-2CEA5CA799B9}" type="presParOf" srcId="{4CBDA321-891C-46CD-9AA1-B2FBD145BFAF}" destId="{69B587A6-E0D0-413B-918D-383E182DD505}" srcOrd="1" destOrd="0" presId="urn:microsoft.com/office/officeart/2017/3/layout/DropPinTimeline"/>
    <dgm:cxn modelId="{813B4FDB-C22F-4067-9084-8DE9AF8EC274}" type="presParOf" srcId="{69B587A6-E0D0-413B-918D-383E182DD505}" destId="{9A98CBEA-4C17-4A96-9670-E14F274BC309}" srcOrd="0" destOrd="0" presId="urn:microsoft.com/office/officeart/2017/3/layout/DropPinTimeline"/>
    <dgm:cxn modelId="{FC42A1C8-D462-443E-9CE3-F284BD050693}" type="presParOf" srcId="{69B587A6-E0D0-413B-918D-383E182DD505}" destId="{8CAF6538-A283-4F1B-8A46-58D31863A555}" srcOrd="1" destOrd="0" presId="urn:microsoft.com/office/officeart/2017/3/layout/DropPinTimeline"/>
    <dgm:cxn modelId="{B53B0DD2-4266-4DF1-8D47-E04A4F0F564F}" type="presParOf" srcId="{4CBDA321-891C-46CD-9AA1-B2FBD145BFAF}" destId="{F899B51D-C1EA-4D3E-B50E-BDC51632BBFA}" srcOrd="2" destOrd="0" presId="urn:microsoft.com/office/officeart/2017/3/layout/DropPinTimeline"/>
    <dgm:cxn modelId="{95F19855-5E5C-478B-948D-8870F506FD40}" type="presParOf" srcId="{4CBDA321-891C-46CD-9AA1-B2FBD145BFAF}" destId="{3CECF23A-E6F6-46C6-907D-BB154266792C}" srcOrd="3" destOrd="0" presId="urn:microsoft.com/office/officeart/2017/3/layout/DropPinTimeline"/>
    <dgm:cxn modelId="{EE0E2763-A755-47C9-BED5-CA5CA3331BB1}" type="presParOf" srcId="{4CBDA321-891C-46CD-9AA1-B2FBD145BFAF}" destId="{4B37F2D2-9961-40C5-BAC9-D2269F0B19F6}" srcOrd="4" destOrd="0" presId="urn:microsoft.com/office/officeart/2017/3/layout/DropPinTimeline"/>
    <dgm:cxn modelId="{859A98C7-8909-4962-A211-03EEB40A7C7D}" type="presParOf" srcId="{4CBDA321-891C-46CD-9AA1-B2FBD145BFAF}" destId="{228BB714-703E-4D7C-B9A9-0A25B8731791}" srcOrd="5" destOrd="0" presId="urn:microsoft.com/office/officeart/2017/3/layout/DropPinTimeline"/>
    <dgm:cxn modelId="{284DA96B-5807-4679-B1CC-5D1B64BC3BF4}" type="presParOf" srcId="{700938DD-F76A-4D50-868F-4C8D87440D46}" destId="{0DE9D098-EABA-4129-B6ED-CF18B57CCAA1}" srcOrd="9" destOrd="0" presId="urn:microsoft.com/office/officeart/2017/3/layout/DropPinTimeline"/>
    <dgm:cxn modelId="{CBB06C0C-CB8A-4C8D-98CF-7428D578500A}" type="presParOf" srcId="{700938DD-F76A-4D50-868F-4C8D87440D46}" destId="{77CCF7C9-8154-44D5-B23C-DB9B0FD7DCA5}" srcOrd="10" destOrd="0" presId="urn:microsoft.com/office/officeart/2017/3/layout/DropPinTimeline"/>
    <dgm:cxn modelId="{9F210A0A-5469-45FE-BC6D-58FF4EDF0632}" type="presParOf" srcId="{77CCF7C9-8154-44D5-B23C-DB9B0FD7DCA5}" destId="{92095B8D-3D85-4FD4-9F2B-78BAF6768072}" srcOrd="0" destOrd="0" presId="urn:microsoft.com/office/officeart/2017/3/layout/DropPinTimeline"/>
    <dgm:cxn modelId="{D1984A8D-B2F7-480F-B884-3BCEDB7F1994}" type="presParOf" srcId="{77CCF7C9-8154-44D5-B23C-DB9B0FD7DCA5}" destId="{B43E8A74-4268-4ACF-BECA-CAF50CCFB602}" srcOrd="1" destOrd="0" presId="urn:microsoft.com/office/officeart/2017/3/layout/DropPinTimeline"/>
    <dgm:cxn modelId="{B5021546-6903-4E31-BB1F-546016612246}" type="presParOf" srcId="{B43E8A74-4268-4ACF-BECA-CAF50CCFB602}" destId="{07518C91-B2D0-4903-A372-7F6DED0409BC}" srcOrd="0" destOrd="0" presId="urn:microsoft.com/office/officeart/2017/3/layout/DropPinTimeline"/>
    <dgm:cxn modelId="{63CC4C38-9297-4EC0-AE60-6031C4526FB0}" type="presParOf" srcId="{B43E8A74-4268-4ACF-BECA-CAF50CCFB602}" destId="{2737BDA6-CDB5-4F9A-A91D-CDEA90DBE6A4}" srcOrd="1" destOrd="0" presId="urn:microsoft.com/office/officeart/2017/3/layout/DropPinTimeline"/>
    <dgm:cxn modelId="{7AB6519D-ACCC-43B6-9AB5-A58A149BC565}" type="presParOf" srcId="{77CCF7C9-8154-44D5-B23C-DB9B0FD7DCA5}" destId="{A699EEB1-3540-4867-99BC-B957BFEEBA38}" srcOrd="2" destOrd="0" presId="urn:microsoft.com/office/officeart/2017/3/layout/DropPinTimeline"/>
    <dgm:cxn modelId="{433485FA-68DE-4F2B-BE61-5379F0C7A636}" type="presParOf" srcId="{77CCF7C9-8154-44D5-B23C-DB9B0FD7DCA5}" destId="{EA538D56-5C65-43EA-81D0-CD1E5CBC9F59}" srcOrd="3" destOrd="0" presId="urn:microsoft.com/office/officeart/2017/3/layout/DropPinTimeline"/>
    <dgm:cxn modelId="{DF61BF66-0D3B-450F-9A33-E1D4092CDCD7}" type="presParOf" srcId="{77CCF7C9-8154-44D5-B23C-DB9B0FD7DCA5}" destId="{ECA352F1-FDE4-445A-939C-CF4C3A4444A0}" srcOrd="4" destOrd="0" presId="urn:microsoft.com/office/officeart/2017/3/layout/DropPinTimeline"/>
    <dgm:cxn modelId="{59A720B0-DE26-42FC-B8DB-52952F747C8B}" type="presParOf" srcId="{77CCF7C9-8154-44D5-B23C-DB9B0FD7DCA5}" destId="{24E1B9BB-F421-479A-91FF-8F38B437BE14}" srcOrd="5" destOrd="0" presId="urn:microsoft.com/office/officeart/2017/3/layout/DropPinTimeline"/>
    <dgm:cxn modelId="{F7DC5318-540E-48B2-B1D8-72641FE0B6AB}" type="presParOf" srcId="{700938DD-F76A-4D50-868F-4C8D87440D46}" destId="{533B7DB3-9B62-4EC9-9116-35F5C6964E06}" srcOrd="11" destOrd="0" presId="urn:microsoft.com/office/officeart/2017/3/layout/DropPinTimeline"/>
    <dgm:cxn modelId="{142A29A9-CBEB-4E8C-875E-1E981AD9F844}" type="presParOf" srcId="{700938DD-F76A-4D50-868F-4C8D87440D46}" destId="{EE5E0515-15F7-43D7-93FD-0AF89C971BD9}" srcOrd="12" destOrd="0" presId="urn:microsoft.com/office/officeart/2017/3/layout/DropPinTimeline"/>
    <dgm:cxn modelId="{EA3F238A-EBA0-460D-B384-24A51BAFC227}" type="presParOf" srcId="{EE5E0515-15F7-43D7-93FD-0AF89C971BD9}" destId="{05EB9770-2809-4C3B-9E53-5C53C82F25D8}" srcOrd="0" destOrd="0" presId="urn:microsoft.com/office/officeart/2017/3/layout/DropPinTimeline"/>
    <dgm:cxn modelId="{A943A846-A03B-451F-9649-FBD4D40DBAE5}" type="presParOf" srcId="{EE5E0515-15F7-43D7-93FD-0AF89C971BD9}" destId="{A8B1F634-B2B0-4AFA-9188-ED9AD5A26CEB}" srcOrd="1" destOrd="0" presId="urn:microsoft.com/office/officeart/2017/3/layout/DropPinTimeline"/>
    <dgm:cxn modelId="{E1030E5F-6501-42B9-BA0D-E850253E8EA2}" type="presParOf" srcId="{A8B1F634-B2B0-4AFA-9188-ED9AD5A26CEB}" destId="{B5AC1D3A-1AFE-48F0-9740-7F7DEAE125D6}" srcOrd="0" destOrd="0" presId="urn:microsoft.com/office/officeart/2017/3/layout/DropPinTimeline"/>
    <dgm:cxn modelId="{C3D4D892-FE00-4169-B38E-B2A7DD67C06C}" type="presParOf" srcId="{A8B1F634-B2B0-4AFA-9188-ED9AD5A26CEB}" destId="{A8B7CFA5-DD90-474A-A36B-395831F4D63F}" srcOrd="1" destOrd="0" presId="urn:microsoft.com/office/officeart/2017/3/layout/DropPinTimeline"/>
    <dgm:cxn modelId="{5AAA3EF2-8330-416C-892A-286D4C50B5CC}" type="presParOf" srcId="{EE5E0515-15F7-43D7-93FD-0AF89C971BD9}" destId="{27C5D1BF-8375-4F2F-8F69-62C5DD498D86}" srcOrd="2" destOrd="0" presId="urn:microsoft.com/office/officeart/2017/3/layout/DropPinTimeline"/>
    <dgm:cxn modelId="{D89785A1-6A84-4373-916A-2ADB28F8ABA0}" type="presParOf" srcId="{EE5E0515-15F7-43D7-93FD-0AF89C971BD9}" destId="{733C4DBA-1274-416A-BCC8-352957253BAF}" srcOrd="3" destOrd="0" presId="urn:microsoft.com/office/officeart/2017/3/layout/DropPinTimeline"/>
    <dgm:cxn modelId="{6B9202AE-D2A1-4614-BD63-7DA8B04F8CA1}" type="presParOf" srcId="{EE5E0515-15F7-43D7-93FD-0AF89C971BD9}" destId="{9DF81F3D-7400-484B-BB6C-DB4BE4FA9774}" srcOrd="4" destOrd="0" presId="urn:microsoft.com/office/officeart/2017/3/layout/DropPinTimeline"/>
    <dgm:cxn modelId="{F40236B4-2451-436C-AF36-771422F91DED}" type="presParOf" srcId="{EE5E0515-15F7-43D7-93FD-0AF89C971BD9}" destId="{D5B6C68E-E469-4661-AD1A-9C848B07625A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02CEED-0108-44FE-A671-AF753BDBF99E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F4209CF-897B-41C3-9C7B-36141C2F9FA7}">
      <dgm:prSet/>
      <dgm:spPr/>
      <dgm:t>
        <a:bodyPr/>
        <a:lstStyle/>
        <a:p>
          <a:pPr>
            <a:defRPr b="1"/>
          </a:pPr>
          <a:r>
            <a:rPr lang="en-US" dirty="0"/>
            <a:t>March 2021</a:t>
          </a:r>
        </a:p>
      </dgm:t>
    </dgm:pt>
    <dgm:pt modelId="{636887E1-4B45-43AF-992D-D3A9E50B9BB6}" type="parTrans" cxnId="{8B83B681-1F2A-450F-938E-CE5CD0C7EE1F}">
      <dgm:prSet/>
      <dgm:spPr/>
      <dgm:t>
        <a:bodyPr/>
        <a:lstStyle/>
        <a:p>
          <a:endParaRPr lang="en-US"/>
        </a:p>
      </dgm:t>
    </dgm:pt>
    <dgm:pt modelId="{A12BB6C7-6B24-460B-9D2A-B32840F59D97}" type="sibTrans" cxnId="{8B83B681-1F2A-450F-938E-CE5CD0C7EE1F}">
      <dgm:prSet/>
      <dgm:spPr/>
      <dgm:t>
        <a:bodyPr/>
        <a:lstStyle/>
        <a:p>
          <a:endParaRPr lang="en-US"/>
        </a:p>
      </dgm:t>
    </dgm:pt>
    <dgm:pt modelId="{C920E2F2-9D15-419D-A16B-B81FB13A2A72}">
      <dgm:prSet/>
      <dgm:spPr/>
      <dgm:t>
        <a:bodyPr/>
        <a:lstStyle/>
        <a:p>
          <a:r>
            <a:rPr lang="en-US" dirty="0"/>
            <a:t>Baseline data collection begins</a:t>
          </a:r>
        </a:p>
      </dgm:t>
    </dgm:pt>
    <dgm:pt modelId="{3A008A4E-28FE-4C14-BA26-D059283A3F70}" type="parTrans" cxnId="{0F24F962-F3ED-4C13-8D1C-BC7E0C36E19E}">
      <dgm:prSet/>
      <dgm:spPr/>
      <dgm:t>
        <a:bodyPr/>
        <a:lstStyle/>
        <a:p>
          <a:endParaRPr lang="en-US"/>
        </a:p>
      </dgm:t>
    </dgm:pt>
    <dgm:pt modelId="{73BBCCE6-CD57-46A2-B8DF-B73E20257120}" type="sibTrans" cxnId="{0F24F962-F3ED-4C13-8D1C-BC7E0C36E19E}">
      <dgm:prSet/>
      <dgm:spPr/>
      <dgm:t>
        <a:bodyPr/>
        <a:lstStyle/>
        <a:p>
          <a:endParaRPr lang="en-US"/>
        </a:p>
      </dgm:t>
    </dgm:pt>
    <dgm:pt modelId="{30F50C3E-E689-4749-B2DE-A380B36249A8}">
      <dgm:prSet/>
      <dgm:spPr/>
      <dgm:t>
        <a:bodyPr/>
        <a:lstStyle/>
        <a:p>
          <a:pPr>
            <a:defRPr b="1"/>
          </a:pPr>
          <a:r>
            <a:rPr lang="en-US" dirty="0"/>
            <a:t>June 2021</a:t>
          </a:r>
        </a:p>
      </dgm:t>
    </dgm:pt>
    <dgm:pt modelId="{79677494-5720-431C-A698-ACF70BE9A8D5}" type="parTrans" cxnId="{A9192DD4-91A4-4241-AECC-05B1BA21FB2F}">
      <dgm:prSet/>
      <dgm:spPr/>
      <dgm:t>
        <a:bodyPr/>
        <a:lstStyle/>
        <a:p>
          <a:endParaRPr lang="en-US"/>
        </a:p>
      </dgm:t>
    </dgm:pt>
    <dgm:pt modelId="{73E9C396-E906-41ED-A398-EE101353F0BC}" type="sibTrans" cxnId="{A9192DD4-91A4-4241-AECC-05B1BA21FB2F}">
      <dgm:prSet/>
      <dgm:spPr/>
      <dgm:t>
        <a:bodyPr/>
        <a:lstStyle/>
        <a:p>
          <a:endParaRPr lang="en-US"/>
        </a:p>
      </dgm:t>
    </dgm:pt>
    <dgm:pt modelId="{DFA8BDC1-000A-475E-A75A-BD2BB9C56ACF}">
      <dgm:prSet/>
      <dgm:spPr/>
      <dgm:t>
        <a:bodyPr/>
        <a:lstStyle/>
        <a:p>
          <a:r>
            <a:rPr lang="en-US" dirty="0"/>
            <a:t>Initiate site training</a:t>
          </a:r>
        </a:p>
        <a:p>
          <a:r>
            <a:rPr lang="en-US" dirty="0"/>
            <a:t>Initiate monthly phone calls</a:t>
          </a:r>
        </a:p>
      </dgm:t>
    </dgm:pt>
    <dgm:pt modelId="{19722879-946B-4D66-8A52-C6BEA38A9DA0}" type="parTrans" cxnId="{CCCCE647-ECF4-4654-B8E7-9FE60C1D51E7}">
      <dgm:prSet/>
      <dgm:spPr/>
      <dgm:t>
        <a:bodyPr/>
        <a:lstStyle/>
        <a:p>
          <a:endParaRPr lang="en-US"/>
        </a:p>
      </dgm:t>
    </dgm:pt>
    <dgm:pt modelId="{2C6A2DD0-ADFB-44FC-9705-00A34D924646}" type="sibTrans" cxnId="{CCCCE647-ECF4-4654-B8E7-9FE60C1D51E7}">
      <dgm:prSet/>
      <dgm:spPr/>
      <dgm:t>
        <a:bodyPr/>
        <a:lstStyle/>
        <a:p>
          <a:endParaRPr lang="en-US"/>
        </a:p>
      </dgm:t>
    </dgm:pt>
    <dgm:pt modelId="{6E58BA53-F355-4967-9B63-A00F41C48057}">
      <dgm:prSet/>
      <dgm:spPr/>
      <dgm:t>
        <a:bodyPr/>
        <a:lstStyle/>
        <a:p>
          <a:pPr>
            <a:defRPr b="1"/>
          </a:pPr>
          <a:r>
            <a:rPr lang="en-US" dirty="0"/>
            <a:t>August 2021</a:t>
          </a:r>
        </a:p>
      </dgm:t>
    </dgm:pt>
    <dgm:pt modelId="{866049F6-DEB5-4EF6-9589-E32CA661F227}" type="parTrans" cxnId="{7AB5F3E5-3E61-4F77-8C6B-8E185F6AEF2D}">
      <dgm:prSet/>
      <dgm:spPr/>
      <dgm:t>
        <a:bodyPr/>
        <a:lstStyle/>
        <a:p>
          <a:endParaRPr lang="en-US"/>
        </a:p>
      </dgm:t>
    </dgm:pt>
    <dgm:pt modelId="{99B84BCA-0ED4-4115-8CDC-E7F06D48D951}" type="sibTrans" cxnId="{7AB5F3E5-3E61-4F77-8C6B-8E185F6AEF2D}">
      <dgm:prSet/>
      <dgm:spPr/>
      <dgm:t>
        <a:bodyPr/>
        <a:lstStyle/>
        <a:p>
          <a:endParaRPr lang="en-US"/>
        </a:p>
      </dgm:t>
    </dgm:pt>
    <dgm:pt modelId="{72A1968C-76A3-4D00-9A42-590C912CFB47}">
      <dgm:prSet/>
      <dgm:spPr/>
      <dgm:t>
        <a:bodyPr/>
        <a:lstStyle/>
        <a:p>
          <a:pPr>
            <a:defRPr b="1"/>
          </a:pPr>
          <a:r>
            <a:rPr lang="en-US" dirty="0"/>
            <a:t>December 2021-February 2022</a:t>
          </a:r>
        </a:p>
      </dgm:t>
    </dgm:pt>
    <dgm:pt modelId="{D3D1D918-D5B7-4804-A86F-0DFC06837AD7}" type="parTrans" cxnId="{BC25D242-6587-43C8-9620-FDC1D78E985F}">
      <dgm:prSet/>
      <dgm:spPr/>
      <dgm:t>
        <a:bodyPr/>
        <a:lstStyle/>
        <a:p>
          <a:endParaRPr lang="en-US"/>
        </a:p>
      </dgm:t>
    </dgm:pt>
    <dgm:pt modelId="{EF672C74-B96C-4FED-B1A7-C0958A1B07F7}" type="sibTrans" cxnId="{BC25D242-6587-43C8-9620-FDC1D78E985F}">
      <dgm:prSet/>
      <dgm:spPr/>
      <dgm:t>
        <a:bodyPr/>
        <a:lstStyle/>
        <a:p>
          <a:endParaRPr lang="en-US"/>
        </a:p>
      </dgm:t>
    </dgm:pt>
    <dgm:pt modelId="{6E3D9C8D-B89D-40B2-9D51-EE76FF68D5EF}">
      <dgm:prSet/>
      <dgm:spPr/>
      <dgm:t>
        <a:bodyPr/>
        <a:lstStyle/>
        <a:p>
          <a:pPr>
            <a:defRPr b="1"/>
          </a:pPr>
          <a:r>
            <a:rPr lang="en-US" dirty="0"/>
            <a:t>August 2022</a:t>
          </a:r>
        </a:p>
      </dgm:t>
    </dgm:pt>
    <dgm:pt modelId="{D975CEFD-F858-477E-A5E9-1830253CB0A9}" type="parTrans" cxnId="{435D5E81-2E9F-44F1-B776-8A74B850F8BA}">
      <dgm:prSet/>
      <dgm:spPr/>
      <dgm:t>
        <a:bodyPr/>
        <a:lstStyle/>
        <a:p>
          <a:endParaRPr lang="en-US"/>
        </a:p>
      </dgm:t>
    </dgm:pt>
    <dgm:pt modelId="{07B5105F-9A04-4A1C-8D22-027DFEBC5D20}" type="sibTrans" cxnId="{435D5E81-2E9F-44F1-B776-8A74B850F8BA}">
      <dgm:prSet/>
      <dgm:spPr/>
      <dgm:t>
        <a:bodyPr/>
        <a:lstStyle/>
        <a:p>
          <a:endParaRPr lang="en-US"/>
        </a:p>
      </dgm:t>
    </dgm:pt>
    <dgm:pt modelId="{004FD863-8742-4B7A-890B-410BB99E8CE2}">
      <dgm:prSet/>
      <dgm:spPr/>
      <dgm:t>
        <a:bodyPr/>
        <a:lstStyle/>
        <a:p>
          <a:pPr>
            <a:defRPr b="1"/>
          </a:pPr>
          <a:r>
            <a:rPr lang="en-US" dirty="0"/>
            <a:t>February 2023</a:t>
          </a:r>
        </a:p>
      </dgm:t>
    </dgm:pt>
    <dgm:pt modelId="{98BDAC9A-0C9C-4B46-8C84-8B6D74D41F3D}" type="parTrans" cxnId="{980AC300-D7AF-4E11-A14D-1917E88142A5}">
      <dgm:prSet/>
      <dgm:spPr/>
      <dgm:t>
        <a:bodyPr/>
        <a:lstStyle/>
        <a:p>
          <a:endParaRPr lang="en-US"/>
        </a:p>
      </dgm:t>
    </dgm:pt>
    <dgm:pt modelId="{B922D27B-6E97-46EB-91E5-95FC8F215DC2}" type="sibTrans" cxnId="{980AC300-D7AF-4E11-A14D-1917E88142A5}">
      <dgm:prSet/>
      <dgm:spPr/>
      <dgm:t>
        <a:bodyPr/>
        <a:lstStyle/>
        <a:p>
          <a:endParaRPr lang="en-US"/>
        </a:p>
      </dgm:t>
    </dgm:pt>
    <dgm:pt modelId="{246EDE87-043A-4612-A7BF-7468786F88CF}">
      <dgm:prSet/>
      <dgm:spPr/>
      <dgm:t>
        <a:bodyPr/>
        <a:lstStyle/>
        <a:p>
          <a:r>
            <a:rPr lang="en-US" dirty="0"/>
            <a:t>Complete site training</a:t>
          </a:r>
        </a:p>
      </dgm:t>
    </dgm:pt>
    <dgm:pt modelId="{0B2E93BF-52C2-49D0-B34E-1DA10E75249E}" type="parTrans" cxnId="{A99B4531-0C72-44FE-A922-CC5805AA2821}">
      <dgm:prSet/>
      <dgm:spPr/>
      <dgm:t>
        <a:bodyPr/>
        <a:lstStyle/>
        <a:p>
          <a:endParaRPr lang="en-US"/>
        </a:p>
      </dgm:t>
    </dgm:pt>
    <dgm:pt modelId="{7C1D9968-3BAA-4DB2-B7B4-27016B64019A}" type="sibTrans" cxnId="{A99B4531-0C72-44FE-A922-CC5805AA2821}">
      <dgm:prSet/>
      <dgm:spPr/>
      <dgm:t>
        <a:bodyPr/>
        <a:lstStyle/>
        <a:p>
          <a:endParaRPr lang="en-US"/>
        </a:p>
      </dgm:t>
    </dgm:pt>
    <dgm:pt modelId="{8995A71E-D61A-4E56-9F91-86016F03DC78}">
      <dgm:prSet/>
      <dgm:spPr/>
      <dgm:t>
        <a:bodyPr/>
        <a:lstStyle/>
        <a:p>
          <a:r>
            <a:rPr lang="en-US" dirty="0"/>
            <a:t>Reach</a:t>
          </a:r>
          <a:r>
            <a:rPr lang="en-US" baseline="0" dirty="0"/>
            <a:t> 33% of eligible families</a:t>
          </a:r>
          <a:endParaRPr lang="en-US" dirty="0"/>
        </a:p>
      </dgm:t>
    </dgm:pt>
    <dgm:pt modelId="{A2A6E964-6563-474D-9A1E-4F4E1BD30299}" type="parTrans" cxnId="{B38C9FA6-D46B-4595-8E97-4DC7CCB1E3D7}">
      <dgm:prSet/>
      <dgm:spPr/>
      <dgm:t>
        <a:bodyPr/>
        <a:lstStyle/>
        <a:p>
          <a:endParaRPr lang="en-US"/>
        </a:p>
      </dgm:t>
    </dgm:pt>
    <dgm:pt modelId="{79F147E7-CF3A-495B-9436-3A64FCE213B7}" type="sibTrans" cxnId="{B38C9FA6-D46B-4595-8E97-4DC7CCB1E3D7}">
      <dgm:prSet/>
      <dgm:spPr/>
      <dgm:t>
        <a:bodyPr/>
        <a:lstStyle/>
        <a:p>
          <a:endParaRPr lang="en-US"/>
        </a:p>
      </dgm:t>
    </dgm:pt>
    <dgm:pt modelId="{874EE52E-2A22-4545-94B0-B9726F8F119D}">
      <dgm:prSet/>
      <dgm:spPr/>
      <dgm:t>
        <a:bodyPr/>
        <a:lstStyle/>
        <a:p>
          <a:r>
            <a:rPr lang="en-US" dirty="0"/>
            <a:t>Reach 66% of eligible families</a:t>
          </a:r>
        </a:p>
      </dgm:t>
    </dgm:pt>
    <dgm:pt modelId="{7D8A8210-C524-4EDF-BCDC-906B5375CFDA}" type="parTrans" cxnId="{490F1B52-FCDC-45FB-8AA2-5E4266F3702F}">
      <dgm:prSet/>
      <dgm:spPr/>
      <dgm:t>
        <a:bodyPr/>
        <a:lstStyle/>
        <a:p>
          <a:endParaRPr lang="en-US"/>
        </a:p>
      </dgm:t>
    </dgm:pt>
    <dgm:pt modelId="{3F876D99-D3B7-4252-9AFF-BF92312051F1}" type="sibTrans" cxnId="{490F1B52-FCDC-45FB-8AA2-5E4266F3702F}">
      <dgm:prSet/>
      <dgm:spPr/>
      <dgm:t>
        <a:bodyPr/>
        <a:lstStyle/>
        <a:p>
          <a:endParaRPr lang="en-US"/>
        </a:p>
      </dgm:t>
    </dgm:pt>
    <dgm:pt modelId="{8B88D7A2-C2DF-4500-9143-4D039D03ACD8}">
      <dgm:prSet/>
      <dgm:spPr/>
      <dgm:t>
        <a:bodyPr/>
        <a:lstStyle/>
        <a:p>
          <a:pPr>
            <a:defRPr b="1"/>
          </a:pPr>
          <a:r>
            <a:rPr lang="en-US" dirty="0"/>
            <a:t>August 2023</a:t>
          </a:r>
        </a:p>
      </dgm:t>
    </dgm:pt>
    <dgm:pt modelId="{70463623-B836-40AA-85C5-C907B74DA79B}" type="parTrans" cxnId="{225AB961-3C94-4D1B-8760-C3AFD6F1125F}">
      <dgm:prSet/>
      <dgm:spPr/>
      <dgm:t>
        <a:bodyPr/>
        <a:lstStyle/>
        <a:p>
          <a:endParaRPr lang="en-US"/>
        </a:p>
      </dgm:t>
    </dgm:pt>
    <dgm:pt modelId="{E5D10410-EEBD-4AA3-AC52-D766A374848D}" type="sibTrans" cxnId="{225AB961-3C94-4D1B-8760-C3AFD6F1125F}">
      <dgm:prSet/>
      <dgm:spPr/>
      <dgm:t>
        <a:bodyPr/>
        <a:lstStyle/>
        <a:p>
          <a:endParaRPr lang="en-US"/>
        </a:p>
      </dgm:t>
    </dgm:pt>
    <dgm:pt modelId="{8CF83719-CF7F-487D-BA2B-0B18F4CA5EEA}">
      <dgm:prSet/>
      <dgm:spPr/>
      <dgm:t>
        <a:bodyPr/>
        <a:lstStyle/>
        <a:p>
          <a:r>
            <a:rPr lang="en-US" dirty="0"/>
            <a:t>Reach 100% of eligible families</a:t>
          </a:r>
        </a:p>
      </dgm:t>
    </dgm:pt>
    <dgm:pt modelId="{AA5CF355-2155-4045-B7FC-181375FF2BCB}" type="parTrans" cxnId="{FDC9FD64-6255-41B1-9731-31CC90C3D369}">
      <dgm:prSet/>
      <dgm:spPr/>
      <dgm:t>
        <a:bodyPr/>
        <a:lstStyle/>
        <a:p>
          <a:endParaRPr lang="en-US"/>
        </a:p>
      </dgm:t>
    </dgm:pt>
    <dgm:pt modelId="{0FDC7EDB-1D88-447F-A13B-B8E18EFE23D6}" type="sibTrans" cxnId="{FDC9FD64-6255-41B1-9731-31CC90C3D369}">
      <dgm:prSet/>
      <dgm:spPr/>
      <dgm:t>
        <a:bodyPr/>
        <a:lstStyle/>
        <a:p>
          <a:endParaRPr lang="en-US"/>
        </a:p>
      </dgm:t>
    </dgm:pt>
    <dgm:pt modelId="{F5013EDC-A2F9-4FE9-B1F1-1403E2C6577A}">
      <dgm:prSet/>
      <dgm:spPr/>
      <dgm:t>
        <a:bodyPr/>
        <a:lstStyle/>
        <a:p>
          <a:r>
            <a:rPr lang="en-US" dirty="0"/>
            <a:t>Initiate 18-month implementation</a:t>
          </a:r>
        </a:p>
        <a:p>
          <a:r>
            <a:rPr lang="en-US" dirty="0"/>
            <a:t>Begin providing monthly feedback reports</a:t>
          </a:r>
        </a:p>
      </dgm:t>
    </dgm:pt>
    <dgm:pt modelId="{1A0A09F8-A077-4064-9D2E-FA977CA984A2}" type="parTrans" cxnId="{F318267E-67DF-460C-99C2-50039D80D0E8}">
      <dgm:prSet/>
      <dgm:spPr/>
      <dgm:t>
        <a:bodyPr/>
        <a:lstStyle/>
        <a:p>
          <a:endParaRPr lang="en-US"/>
        </a:p>
      </dgm:t>
    </dgm:pt>
    <dgm:pt modelId="{768C02F2-2A16-464F-8B30-45A62CF5452C}" type="sibTrans" cxnId="{F318267E-67DF-460C-99C2-50039D80D0E8}">
      <dgm:prSet/>
      <dgm:spPr/>
      <dgm:t>
        <a:bodyPr/>
        <a:lstStyle/>
        <a:p>
          <a:endParaRPr lang="en-US"/>
        </a:p>
      </dgm:t>
    </dgm:pt>
    <dgm:pt modelId="{AA5AE18C-5131-48F0-939A-03E97B27110C}" type="pres">
      <dgm:prSet presAssocID="{0D02CEED-0108-44FE-A671-AF753BDBF99E}" presName="root" presStyleCnt="0">
        <dgm:presLayoutVars>
          <dgm:chMax/>
          <dgm:chPref/>
          <dgm:animLvl val="lvl"/>
        </dgm:presLayoutVars>
      </dgm:prSet>
      <dgm:spPr/>
    </dgm:pt>
    <dgm:pt modelId="{B8948FD1-18A7-45C2-A481-DD5E0A807A1E}" type="pres">
      <dgm:prSet presAssocID="{0D02CEED-0108-44FE-A671-AF753BDBF99E}" presName="divider" presStyleLbl="fgAcc1" presStyleIdx="0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700938DD-F76A-4D50-868F-4C8D87440D46}" type="pres">
      <dgm:prSet presAssocID="{0D02CEED-0108-44FE-A671-AF753BDBF99E}" presName="nodes" presStyleCnt="0">
        <dgm:presLayoutVars>
          <dgm:chMax/>
          <dgm:chPref/>
          <dgm:animLvl val="lvl"/>
        </dgm:presLayoutVars>
      </dgm:prSet>
      <dgm:spPr/>
    </dgm:pt>
    <dgm:pt modelId="{A1F750BC-9994-45E0-A9CF-86B92D5F7F6C}" type="pres">
      <dgm:prSet presAssocID="{FF4209CF-897B-41C3-9C7B-36141C2F9FA7}" presName="composite" presStyleCnt="0"/>
      <dgm:spPr/>
    </dgm:pt>
    <dgm:pt modelId="{238F01CB-479C-41E3-8900-7314A786B78A}" type="pres">
      <dgm:prSet presAssocID="{FF4209CF-897B-41C3-9C7B-36141C2F9FA7}" presName="ConnectorPoint" presStyleLbl="lnNode1" presStyleIdx="0" presStyleCnt="7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E6BDCE2-A162-4196-9BB7-9C1308772D59}" type="pres">
      <dgm:prSet presAssocID="{FF4209CF-897B-41C3-9C7B-36141C2F9FA7}" presName="DropPinPlaceHolder" presStyleCnt="0"/>
      <dgm:spPr/>
    </dgm:pt>
    <dgm:pt modelId="{167E3E17-B58C-41D1-8499-C06998BF2A76}" type="pres">
      <dgm:prSet presAssocID="{FF4209CF-897B-41C3-9C7B-36141C2F9FA7}" presName="DropPin" presStyleLbl="alignNode1" presStyleIdx="0" presStyleCnt="7"/>
      <dgm:spPr/>
    </dgm:pt>
    <dgm:pt modelId="{656C4663-7C4C-4A05-9B8E-FBE765EE6C51}" type="pres">
      <dgm:prSet presAssocID="{FF4209CF-897B-41C3-9C7B-36141C2F9FA7}" presName="Ellipse" presStyleLbl="fgAcc1" presStyleIdx="1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668A97B-124A-45A1-8381-E3227BD85FE8}" type="pres">
      <dgm:prSet presAssocID="{FF4209CF-897B-41C3-9C7B-36141C2F9FA7}" presName="L2TextContainer" presStyleLbl="revTx" presStyleIdx="0" presStyleCnt="14">
        <dgm:presLayoutVars>
          <dgm:bulletEnabled val="1"/>
        </dgm:presLayoutVars>
      </dgm:prSet>
      <dgm:spPr/>
    </dgm:pt>
    <dgm:pt modelId="{8ACCE123-C989-46C1-B7FD-FA50ABEC947C}" type="pres">
      <dgm:prSet presAssocID="{FF4209CF-897B-41C3-9C7B-36141C2F9FA7}" presName="L1TextContainer" presStyleLbl="revTx" presStyleIdx="1" presStyleCnt="14">
        <dgm:presLayoutVars>
          <dgm:chMax val="1"/>
          <dgm:chPref val="1"/>
          <dgm:bulletEnabled val="1"/>
        </dgm:presLayoutVars>
      </dgm:prSet>
      <dgm:spPr/>
    </dgm:pt>
    <dgm:pt modelId="{6B04496D-97D5-4C4A-A362-7B46786429CD}" type="pres">
      <dgm:prSet presAssocID="{FF4209CF-897B-41C3-9C7B-36141C2F9FA7}" presName="ConnectLine" presStyleLbl="sibTrans1D1" presStyleIdx="0" presStyleCnt="7"/>
      <dgm:spPr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C265F4C-AB2A-4F80-98A7-82FC502E49D2}" type="pres">
      <dgm:prSet presAssocID="{FF4209CF-897B-41C3-9C7B-36141C2F9FA7}" presName="EmptyPlaceHolder" presStyleCnt="0"/>
      <dgm:spPr/>
    </dgm:pt>
    <dgm:pt modelId="{754E7C17-53C2-4829-8008-302721475D49}" type="pres">
      <dgm:prSet presAssocID="{A12BB6C7-6B24-460B-9D2A-B32840F59D97}" presName="spaceBetweenRectangles" presStyleCnt="0"/>
      <dgm:spPr/>
    </dgm:pt>
    <dgm:pt modelId="{D0F1C883-D090-4B68-9E55-4455ACC389A3}" type="pres">
      <dgm:prSet presAssocID="{30F50C3E-E689-4749-B2DE-A380B36249A8}" presName="composite" presStyleCnt="0"/>
      <dgm:spPr/>
    </dgm:pt>
    <dgm:pt modelId="{2B2928D1-331D-4A9F-A1F9-2C95098F0786}" type="pres">
      <dgm:prSet presAssocID="{30F50C3E-E689-4749-B2DE-A380B36249A8}" presName="ConnectorPoint" presStyleLbl="lnNode1" presStyleIdx="1" presStyleCnt="7"/>
      <dgm:spPr>
        <a:solidFill>
          <a:schemeClr val="accent4">
            <a:hueOff val="1732615"/>
            <a:satOff val="-7995"/>
            <a:lumOff val="29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B44936C-DFAC-455D-B978-61D277C6C060}" type="pres">
      <dgm:prSet presAssocID="{30F50C3E-E689-4749-B2DE-A380B36249A8}" presName="DropPinPlaceHolder" presStyleCnt="0"/>
      <dgm:spPr/>
    </dgm:pt>
    <dgm:pt modelId="{5B4579F9-026B-48AE-A6CF-911AC4DA134A}" type="pres">
      <dgm:prSet presAssocID="{30F50C3E-E689-4749-B2DE-A380B36249A8}" presName="DropPin" presStyleLbl="alignNode1" presStyleIdx="1" presStyleCnt="7"/>
      <dgm:spPr/>
    </dgm:pt>
    <dgm:pt modelId="{24F66197-6C48-45AF-BAAB-2D8BE1C9A9BC}" type="pres">
      <dgm:prSet presAssocID="{30F50C3E-E689-4749-B2DE-A380B36249A8}" presName="Ellipse" presStyleLbl="fgAcc1" presStyleIdx="2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BAC1B5F-7FCA-4765-AF5D-DD5BC6F6B2AA}" type="pres">
      <dgm:prSet presAssocID="{30F50C3E-E689-4749-B2DE-A380B36249A8}" presName="L2TextContainer" presStyleLbl="revTx" presStyleIdx="2" presStyleCnt="14">
        <dgm:presLayoutVars>
          <dgm:bulletEnabled val="1"/>
        </dgm:presLayoutVars>
      </dgm:prSet>
      <dgm:spPr/>
    </dgm:pt>
    <dgm:pt modelId="{70F61D89-6BB6-4218-9167-C918FE0DE744}" type="pres">
      <dgm:prSet presAssocID="{30F50C3E-E689-4749-B2DE-A380B36249A8}" presName="L1TextContainer" presStyleLbl="revTx" presStyleIdx="3" presStyleCnt="14">
        <dgm:presLayoutVars>
          <dgm:chMax val="1"/>
          <dgm:chPref val="1"/>
          <dgm:bulletEnabled val="1"/>
        </dgm:presLayoutVars>
      </dgm:prSet>
      <dgm:spPr/>
    </dgm:pt>
    <dgm:pt modelId="{AD7225F6-4D24-4251-9B85-9788DA7BA9E8}" type="pres">
      <dgm:prSet presAssocID="{30F50C3E-E689-4749-B2DE-A380B36249A8}" presName="ConnectLine" presStyleLbl="sibTrans1D1" presStyleIdx="1" presStyleCnt="7"/>
      <dgm:spPr>
        <a:noFill/>
        <a:ln w="1270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dash"/>
          <a:miter lim="800000"/>
        </a:ln>
        <a:effectLst/>
      </dgm:spPr>
    </dgm:pt>
    <dgm:pt modelId="{6E112FE5-DCFD-429F-9844-F15CBD865E08}" type="pres">
      <dgm:prSet presAssocID="{30F50C3E-E689-4749-B2DE-A380B36249A8}" presName="EmptyPlaceHolder" presStyleCnt="0"/>
      <dgm:spPr/>
    </dgm:pt>
    <dgm:pt modelId="{5DA9DD93-A953-4CB9-B9A4-BF931E9C12E6}" type="pres">
      <dgm:prSet presAssocID="{73E9C396-E906-41ED-A398-EE101353F0BC}" presName="spaceBetweenRectangles" presStyleCnt="0"/>
      <dgm:spPr/>
    </dgm:pt>
    <dgm:pt modelId="{D8EB1EAC-BC62-4758-84E0-E82104E83F70}" type="pres">
      <dgm:prSet presAssocID="{6E58BA53-F355-4967-9B63-A00F41C48057}" presName="composite" presStyleCnt="0"/>
      <dgm:spPr/>
    </dgm:pt>
    <dgm:pt modelId="{66F58FA4-B1A2-4296-A653-65832C552FA6}" type="pres">
      <dgm:prSet presAssocID="{6E58BA53-F355-4967-9B63-A00F41C48057}" presName="ConnectorPoint" presStyleLbl="lnNode1" presStyleIdx="2" presStyleCnt="7"/>
      <dgm:spPr>
        <a:solidFill>
          <a:schemeClr val="accent4">
            <a:hueOff val="3465231"/>
            <a:satOff val="-15989"/>
            <a:lumOff val="58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C39DCDB-B9E6-4AD7-B175-07B1191197DE}" type="pres">
      <dgm:prSet presAssocID="{6E58BA53-F355-4967-9B63-A00F41C48057}" presName="DropPinPlaceHolder" presStyleCnt="0"/>
      <dgm:spPr/>
    </dgm:pt>
    <dgm:pt modelId="{4DE32D6A-4F15-4BD8-8A04-E92DEB66879A}" type="pres">
      <dgm:prSet presAssocID="{6E58BA53-F355-4967-9B63-A00F41C48057}" presName="DropPin" presStyleLbl="alignNode1" presStyleIdx="2" presStyleCnt="7"/>
      <dgm:spPr/>
    </dgm:pt>
    <dgm:pt modelId="{EF143EFB-B190-4E5C-A5AE-C4FBCD50B752}" type="pres">
      <dgm:prSet presAssocID="{6E58BA53-F355-4967-9B63-A00F41C48057}" presName="Ellipse" presStyleLbl="fgAcc1" presStyleIdx="3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FAD0447-C579-42AF-9CEF-D4C617799519}" type="pres">
      <dgm:prSet presAssocID="{6E58BA53-F355-4967-9B63-A00F41C48057}" presName="L2TextContainer" presStyleLbl="revTx" presStyleIdx="4" presStyleCnt="14">
        <dgm:presLayoutVars>
          <dgm:bulletEnabled val="1"/>
        </dgm:presLayoutVars>
      </dgm:prSet>
      <dgm:spPr/>
    </dgm:pt>
    <dgm:pt modelId="{AB197FB0-0F12-4A59-9F3F-1C31859ED54E}" type="pres">
      <dgm:prSet presAssocID="{6E58BA53-F355-4967-9B63-A00F41C48057}" presName="L1TextContainer" presStyleLbl="revTx" presStyleIdx="5" presStyleCnt="14">
        <dgm:presLayoutVars>
          <dgm:chMax val="1"/>
          <dgm:chPref val="1"/>
          <dgm:bulletEnabled val="1"/>
        </dgm:presLayoutVars>
      </dgm:prSet>
      <dgm:spPr/>
    </dgm:pt>
    <dgm:pt modelId="{838DE1A9-11F3-4AAE-80B5-CEC31C2EBA92}" type="pres">
      <dgm:prSet presAssocID="{6E58BA53-F355-4967-9B63-A00F41C48057}" presName="ConnectLine" presStyleLbl="sibTrans1D1" presStyleIdx="2" presStyleCnt="7"/>
      <dgm:spPr>
        <a:noFill/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dash"/>
          <a:miter lim="800000"/>
        </a:ln>
        <a:effectLst/>
      </dgm:spPr>
    </dgm:pt>
    <dgm:pt modelId="{33AB1B38-8BC6-42F7-A510-636B61ED7820}" type="pres">
      <dgm:prSet presAssocID="{6E58BA53-F355-4967-9B63-A00F41C48057}" presName="EmptyPlaceHolder" presStyleCnt="0"/>
      <dgm:spPr/>
    </dgm:pt>
    <dgm:pt modelId="{62792BF9-29FD-4D4A-8A65-8D65D1F97700}" type="pres">
      <dgm:prSet presAssocID="{99B84BCA-0ED4-4115-8CDC-E7F06D48D951}" presName="spaceBetweenRectangles" presStyleCnt="0"/>
      <dgm:spPr/>
    </dgm:pt>
    <dgm:pt modelId="{F82BC95B-14E4-4AFE-AD17-1415B67F5EB0}" type="pres">
      <dgm:prSet presAssocID="{72A1968C-76A3-4D00-9A42-590C912CFB47}" presName="composite" presStyleCnt="0"/>
      <dgm:spPr/>
    </dgm:pt>
    <dgm:pt modelId="{4882ED51-DF7B-418B-AED9-24BC8B93AFC5}" type="pres">
      <dgm:prSet presAssocID="{72A1968C-76A3-4D00-9A42-590C912CFB47}" presName="ConnectorPoint" presStyleLbl="lnNode1" presStyleIdx="3" presStyleCnt="7"/>
      <dgm:spPr>
        <a:solidFill>
          <a:schemeClr val="accent4">
            <a:hueOff val="5197846"/>
            <a:satOff val="-23984"/>
            <a:lumOff val="88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330EC7A-332D-40DD-8E48-E0E442C37C4D}" type="pres">
      <dgm:prSet presAssocID="{72A1968C-76A3-4D00-9A42-590C912CFB47}" presName="DropPinPlaceHolder" presStyleCnt="0"/>
      <dgm:spPr/>
    </dgm:pt>
    <dgm:pt modelId="{CF7B6860-6C29-4C93-8B53-A1443FBFD924}" type="pres">
      <dgm:prSet presAssocID="{72A1968C-76A3-4D00-9A42-590C912CFB47}" presName="DropPin" presStyleLbl="alignNode1" presStyleIdx="3" presStyleCnt="7"/>
      <dgm:spPr/>
    </dgm:pt>
    <dgm:pt modelId="{C4BB4EC8-1530-4A54-A2A3-DD9B2823FACC}" type="pres">
      <dgm:prSet presAssocID="{72A1968C-76A3-4D00-9A42-590C912CFB47}" presName="Ellipse" presStyleLbl="fgAcc1" presStyleIdx="4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54B02D3-1CDF-4469-B4C7-38635369252C}" type="pres">
      <dgm:prSet presAssocID="{72A1968C-76A3-4D00-9A42-590C912CFB47}" presName="L2TextContainer" presStyleLbl="revTx" presStyleIdx="6" presStyleCnt="14">
        <dgm:presLayoutVars>
          <dgm:bulletEnabled val="1"/>
        </dgm:presLayoutVars>
      </dgm:prSet>
      <dgm:spPr/>
    </dgm:pt>
    <dgm:pt modelId="{68394D26-8440-41C4-AC42-3F023E27A06C}" type="pres">
      <dgm:prSet presAssocID="{72A1968C-76A3-4D00-9A42-590C912CFB47}" presName="L1TextContainer" presStyleLbl="revTx" presStyleIdx="7" presStyleCnt="14">
        <dgm:presLayoutVars>
          <dgm:chMax val="1"/>
          <dgm:chPref val="1"/>
          <dgm:bulletEnabled val="1"/>
        </dgm:presLayoutVars>
      </dgm:prSet>
      <dgm:spPr/>
    </dgm:pt>
    <dgm:pt modelId="{31D18754-3FB0-480E-B467-70CFFAB18868}" type="pres">
      <dgm:prSet presAssocID="{72A1968C-76A3-4D00-9A42-590C912CFB47}" presName="ConnectLine" presStyleLbl="sibTrans1D1" presStyleIdx="3" presStyleCnt="7"/>
      <dgm:spPr>
        <a:noFill/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dash"/>
          <a:miter lim="800000"/>
        </a:ln>
        <a:effectLst/>
      </dgm:spPr>
    </dgm:pt>
    <dgm:pt modelId="{0B25005D-1EC1-4EFB-B23D-F5B77D9B663F}" type="pres">
      <dgm:prSet presAssocID="{72A1968C-76A3-4D00-9A42-590C912CFB47}" presName="EmptyPlaceHolder" presStyleCnt="0"/>
      <dgm:spPr/>
    </dgm:pt>
    <dgm:pt modelId="{026845EA-1148-4825-8A55-80324AC0D262}" type="pres">
      <dgm:prSet presAssocID="{EF672C74-B96C-4FED-B1A7-C0958A1B07F7}" presName="spaceBetweenRectangles" presStyleCnt="0"/>
      <dgm:spPr/>
    </dgm:pt>
    <dgm:pt modelId="{4CBDA321-891C-46CD-9AA1-B2FBD145BFAF}" type="pres">
      <dgm:prSet presAssocID="{6E3D9C8D-B89D-40B2-9D51-EE76FF68D5EF}" presName="composite" presStyleCnt="0"/>
      <dgm:spPr/>
    </dgm:pt>
    <dgm:pt modelId="{C22833B4-9465-41AF-82D4-44B62729B815}" type="pres">
      <dgm:prSet presAssocID="{6E3D9C8D-B89D-40B2-9D51-EE76FF68D5EF}" presName="ConnectorPoint" presStyleLbl="lnNode1" presStyleIdx="4" presStyleCnt="7"/>
      <dgm:spPr>
        <a:solidFill>
          <a:schemeClr val="accent4">
            <a:hueOff val="6930461"/>
            <a:satOff val="-31979"/>
            <a:lumOff val="117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9B587A6-E0D0-413B-918D-383E182DD505}" type="pres">
      <dgm:prSet presAssocID="{6E3D9C8D-B89D-40B2-9D51-EE76FF68D5EF}" presName="DropPinPlaceHolder" presStyleCnt="0"/>
      <dgm:spPr/>
    </dgm:pt>
    <dgm:pt modelId="{9A98CBEA-4C17-4A96-9670-E14F274BC309}" type="pres">
      <dgm:prSet presAssocID="{6E3D9C8D-B89D-40B2-9D51-EE76FF68D5EF}" presName="DropPin" presStyleLbl="alignNode1" presStyleIdx="4" presStyleCnt="7"/>
      <dgm:spPr/>
    </dgm:pt>
    <dgm:pt modelId="{8CAF6538-A283-4F1B-8A46-58D31863A555}" type="pres">
      <dgm:prSet presAssocID="{6E3D9C8D-B89D-40B2-9D51-EE76FF68D5EF}" presName="Ellipse" presStyleLbl="fgAcc1" presStyleIdx="5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899B51D-C1EA-4D3E-B50E-BDC51632BBFA}" type="pres">
      <dgm:prSet presAssocID="{6E3D9C8D-B89D-40B2-9D51-EE76FF68D5EF}" presName="L2TextContainer" presStyleLbl="revTx" presStyleIdx="8" presStyleCnt="14">
        <dgm:presLayoutVars>
          <dgm:bulletEnabled val="1"/>
        </dgm:presLayoutVars>
      </dgm:prSet>
      <dgm:spPr/>
    </dgm:pt>
    <dgm:pt modelId="{3CECF23A-E6F6-46C6-907D-BB154266792C}" type="pres">
      <dgm:prSet presAssocID="{6E3D9C8D-B89D-40B2-9D51-EE76FF68D5EF}" presName="L1TextContainer" presStyleLbl="revTx" presStyleIdx="9" presStyleCnt="14">
        <dgm:presLayoutVars>
          <dgm:chMax val="1"/>
          <dgm:chPref val="1"/>
          <dgm:bulletEnabled val="1"/>
        </dgm:presLayoutVars>
      </dgm:prSet>
      <dgm:spPr/>
    </dgm:pt>
    <dgm:pt modelId="{4B37F2D2-9961-40C5-BAC9-D2269F0B19F6}" type="pres">
      <dgm:prSet presAssocID="{6E3D9C8D-B89D-40B2-9D51-EE76FF68D5EF}" presName="ConnectLine" presStyleLbl="sibTrans1D1" presStyleIdx="4" presStyleCnt="7"/>
      <dgm:spPr>
        <a:noFill/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dash"/>
          <a:miter lim="800000"/>
        </a:ln>
        <a:effectLst/>
      </dgm:spPr>
    </dgm:pt>
    <dgm:pt modelId="{228BB714-703E-4D7C-B9A9-0A25B8731791}" type="pres">
      <dgm:prSet presAssocID="{6E3D9C8D-B89D-40B2-9D51-EE76FF68D5EF}" presName="EmptyPlaceHolder" presStyleCnt="0"/>
      <dgm:spPr/>
    </dgm:pt>
    <dgm:pt modelId="{0DE9D098-EABA-4129-B6ED-CF18B57CCAA1}" type="pres">
      <dgm:prSet presAssocID="{07B5105F-9A04-4A1C-8D22-027DFEBC5D20}" presName="spaceBetweenRectangles" presStyleCnt="0"/>
      <dgm:spPr/>
    </dgm:pt>
    <dgm:pt modelId="{77CCF7C9-8154-44D5-B23C-DB9B0FD7DCA5}" type="pres">
      <dgm:prSet presAssocID="{004FD863-8742-4B7A-890B-410BB99E8CE2}" presName="composite" presStyleCnt="0"/>
      <dgm:spPr/>
    </dgm:pt>
    <dgm:pt modelId="{92095B8D-3D85-4FD4-9F2B-78BAF6768072}" type="pres">
      <dgm:prSet presAssocID="{004FD863-8742-4B7A-890B-410BB99E8CE2}" presName="ConnectorPoint" presStyleLbl="lnNode1" presStyleIdx="5" presStyleCnt="7"/>
      <dgm:spPr>
        <a:solidFill>
          <a:schemeClr val="accent4">
            <a:hueOff val="8663077"/>
            <a:satOff val="-39973"/>
            <a:lumOff val="147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43E8A74-4268-4ACF-BECA-CAF50CCFB602}" type="pres">
      <dgm:prSet presAssocID="{004FD863-8742-4B7A-890B-410BB99E8CE2}" presName="DropPinPlaceHolder" presStyleCnt="0"/>
      <dgm:spPr/>
    </dgm:pt>
    <dgm:pt modelId="{07518C91-B2D0-4903-A372-7F6DED0409BC}" type="pres">
      <dgm:prSet presAssocID="{004FD863-8742-4B7A-890B-410BB99E8CE2}" presName="DropPin" presStyleLbl="alignNode1" presStyleIdx="5" presStyleCnt="7"/>
      <dgm:spPr/>
    </dgm:pt>
    <dgm:pt modelId="{2737BDA6-CDB5-4F9A-A91D-CDEA90DBE6A4}" type="pres">
      <dgm:prSet presAssocID="{004FD863-8742-4B7A-890B-410BB99E8CE2}" presName="Ellipse" presStyleLbl="fgAcc1" presStyleIdx="6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699EEB1-3540-4867-99BC-B957BFEEBA38}" type="pres">
      <dgm:prSet presAssocID="{004FD863-8742-4B7A-890B-410BB99E8CE2}" presName="L2TextContainer" presStyleLbl="revTx" presStyleIdx="10" presStyleCnt="14">
        <dgm:presLayoutVars>
          <dgm:bulletEnabled val="1"/>
        </dgm:presLayoutVars>
      </dgm:prSet>
      <dgm:spPr/>
    </dgm:pt>
    <dgm:pt modelId="{EA538D56-5C65-43EA-81D0-CD1E5CBC9F59}" type="pres">
      <dgm:prSet presAssocID="{004FD863-8742-4B7A-890B-410BB99E8CE2}" presName="L1TextContainer" presStyleLbl="revTx" presStyleIdx="11" presStyleCnt="14">
        <dgm:presLayoutVars>
          <dgm:chMax val="1"/>
          <dgm:chPref val="1"/>
          <dgm:bulletEnabled val="1"/>
        </dgm:presLayoutVars>
      </dgm:prSet>
      <dgm:spPr/>
    </dgm:pt>
    <dgm:pt modelId="{ECA352F1-FDE4-445A-939C-CF4C3A4444A0}" type="pres">
      <dgm:prSet presAssocID="{004FD863-8742-4B7A-890B-410BB99E8CE2}" presName="ConnectLine" presStyleLbl="sibTrans1D1" presStyleIdx="5" presStyleCnt="7"/>
      <dgm:spPr>
        <a:noFill/>
        <a:ln w="1270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dash"/>
          <a:miter lim="800000"/>
        </a:ln>
        <a:effectLst/>
      </dgm:spPr>
    </dgm:pt>
    <dgm:pt modelId="{24E1B9BB-F421-479A-91FF-8F38B437BE14}" type="pres">
      <dgm:prSet presAssocID="{004FD863-8742-4B7A-890B-410BB99E8CE2}" presName="EmptyPlaceHolder" presStyleCnt="0"/>
      <dgm:spPr/>
    </dgm:pt>
    <dgm:pt modelId="{533B7DB3-9B62-4EC9-9116-35F5C6964E06}" type="pres">
      <dgm:prSet presAssocID="{B922D27B-6E97-46EB-91E5-95FC8F215DC2}" presName="spaceBetweenRectangles" presStyleCnt="0"/>
      <dgm:spPr/>
    </dgm:pt>
    <dgm:pt modelId="{EE5E0515-15F7-43D7-93FD-0AF89C971BD9}" type="pres">
      <dgm:prSet presAssocID="{8B88D7A2-C2DF-4500-9143-4D039D03ACD8}" presName="composite" presStyleCnt="0"/>
      <dgm:spPr/>
    </dgm:pt>
    <dgm:pt modelId="{05EB9770-2809-4C3B-9E53-5C53C82F25D8}" type="pres">
      <dgm:prSet presAssocID="{8B88D7A2-C2DF-4500-9143-4D039D03ACD8}" presName="ConnectorPoint" presStyleLbl="lnNode1" presStyleIdx="6" presStyleCnt="7"/>
      <dgm:spPr>
        <a:solidFill>
          <a:schemeClr val="accent4">
            <a:hueOff val="10395692"/>
            <a:satOff val="-47968"/>
            <a:lumOff val="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8B1F634-B2B0-4AFA-9188-ED9AD5A26CEB}" type="pres">
      <dgm:prSet presAssocID="{8B88D7A2-C2DF-4500-9143-4D039D03ACD8}" presName="DropPinPlaceHolder" presStyleCnt="0"/>
      <dgm:spPr/>
    </dgm:pt>
    <dgm:pt modelId="{B5AC1D3A-1AFE-48F0-9740-7F7DEAE125D6}" type="pres">
      <dgm:prSet presAssocID="{8B88D7A2-C2DF-4500-9143-4D039D03ACD8}" presName="DropPin" presStyleLbl="alignNode1" presStyleIdx="6" presStyleCnt="7"/>
      <dgm:spPr/>
    </dgm:pt>
    <dgm:pt modelId="{A8B7CFA5-DD90-474A-A36B-395831F4D63F}" type="pres">
      <dgm:prSet presAssocID="{8B88D7A2-C2DF-4500-9143-4D039D03ACD8}" presName="Ellipse" presStyleLbl="fgAcc1" presStyleIdx="7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27C5D1BF-8375-4F2F-8F69-62C5DD498D86}" type="pres">
      <dgm:prSet presAssocID="{8B88D7A2-C2DF-4500-9143-4D039D03ACD8}" presName="L2TextContainer" presStyleLbl="revTx" presStyleIdx="12" presStyleCnt="14">
        <dgm:presLayoutVars>
          <dgm:bulletEnabled val="1"/>
        </dgm:presLayoutVars>
      </dgm:prSet>
      <dgm:spPr/>
    </dgm:pt>
    <dgm:pt modelId="{733C4DBA-1274-416A-BCC8-352957253BAF}" type="pres">
      <dgm:prSet presAssocID="{8B88D7A2-C2DF-4500-9143-4D039D03ACD8}" presName="L1TextContainer" presStyleLbl="revTx" presStyleIdx="13" presStyleCnt="14">
        <dgm:presLayoutVars>
          <dgm:chMax val="1"/>
          <dgm:chPref val="1"/>
          <dgm:bulletEnabled val="1"/>
        </dgm:presLayoutVars>
      </dgm:prSet>
      <dgm:spPr/>
    </dgm:pt>
    <dgm:pt modelId="{9DF81F3D-7400-484B-BB6C-DB4BE4FA9774}" type="pres">
      <dgm:prSet presAssocID="{8B88D7A2-C2DF-4500-9143-4D039D03ACD8}" presName="ConnectLine" presStyleLbl="sibTrans1D1" presStyleIdx="6" presStyleCnt="7"/>
      <dgm:spPr>
        <a:noFill/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dash"/>
          <a:miter lim="800000"/>
        </a:ln>
        <a:effectLst/>
      </dgm:spPr>
    </dgm:pt>
    <dgm:pt modelId="{D5B6C68E-E469-4661-AD1A-9C848B07625A}" type="pres">
      <dgm:prSet presAssocID="{8B88D7A2-C2DF-4500-9143-4D039D03ACD8}" presName="EmptyPlaceHolder" presStyleCnt="0"/>
      <dgm:spPr/>
    </dgm:pt>
  </dgm:ptLst>
  <dgm:cxnLst>
    <dgm:cxn modelId="{980AC300-D7AF-4E11-A14D-1917E88142A5}" srcId="{0D02CEED-0108-44FE-A671-AF753BDBF99E}" destId="{004FD863-8742-4B7A-890B-410BB99E8CE2}" srcOrd="5" destOrd="0" parTransId="{98BDAC9A-0C9C-4B46-8C84-8B6D74D41F3D}" sibTransId="{B922D27B-6E97-46EB-91E5-95FC8F215DC2}"/>
    <dgm:cxn modelId="{75437C1E-4B8C-4EDF-9B2F-1990936020B3}" type="presOf" srcId="{72A1968C-76A3-4D00-9A42-590C912CFB47}" destId="{68394D26-8440-41C4-AC42-3F023E27A06C}" srcOrd="0" destOrd="0" presId="urn:microsoft.com/office/officeart/2017/3/layout/DropPinTimeline"/>
    <dgm:cxn modelId="{A99B4531-0C72-44FE-A922-CC5805AA2821}" srcId="{6E58BA53-F355-4967-9B63-A00F41C48057}" destId="{246EDE87-043A-4612-A7BF-7468786F88CF}" srcOrd="0" destOrd="0" parTransId="{0B2E93BF-52C2-49D0-B34E-1DA10E75249E}" sibTransId="{7C1D9968-3BAA-4DB2-B7B4-27016B64019A}"/>
    <dgm:cxn modelId="{225AB961-3C94-4D1B-8760-C3AFD6F1125F}" srcId="{0D02CEED-0108-44FE-A671-AF753BDBF99E}" destId="{8B88D7A2-C2DF-4500-9143-4D039D03ACD8}" srcOrd="6" destOrd="0" parTransId="{70463623-B836-40AA-85C5-C907B74DA79B}" sibTransId="{E5D10410-EEBD-4AA3-AC52-D766A374848D}"/>
    <dgm:cxn modelId="{BC25D242-6587-43C8-9620-FDC1D78E985F}" srcId="{0D02CEED-0108-44FE-A671-AF753BDBF99E}" destId="{72A1968C-76A3-4D00-9A42-590C912CFB47}" srcOrd="3" destOrd="0" parTransId="{D3D1D918-D5B7-4804-A86F-0DFC06837AD7}" sibTransId="{EF672C74-B96C-4FED-B1A7-C0958A1B07F7}"/>
    <dgm:cxn modelId="{0F24F962-F3ED-4C13-8D1C-BC7E0C36E19E}" srcId="{FF4209CF-897B-41C3-9C7B-36141C2F9FA7}" destId="{C920E2F2-9D15-419D-A16B-B81FB13A2A72}" srcOrd="0" destOrd="0" parTransId="{3A008A4E-28FE-4C14-BA26-D059283A3F70}" sibTransId="{73BBCCE6-CD57-46A2-B8DF-B73E20257120}"/>
    <dgm:cxn modelId="{FDC9FD64-6255-41B1-9731-31CC90C3D369}" srcId="{8B88D7A2-C2DF-4500-9143-4D039D03ACD8}" destId="{8CF83719-CF7F-487D-BA2B-0B18F4CA5EEA}" srcOrd="0" destOrd="0" parTransId="{AA5CF355-2155-4045-B7FC-181375FF2BCB}" sibTransId="{0FDC7EDB-1D88-447F-A13B-B8E18EFE23D6}"/>
    <dgm:cxn modelId="{7C54A546-88F2-49DE-874B-BAE51B3F7AD6}" type="presOf" srcId="{004FD863-8742-4B7A-890B-410BB99E8CE2}" destId="{EA538D56-5C65-43EA-81D0-CD1E5CBC9F59}" srcOrd="0" destOrd="0" presId="urn:microsoft.com/office/officeart/2017/3/layout/DropPinTimeline"/>
    <dgm:cxn modelId="{CCCCE647-ECF4-4654-B8E7-9FE60C1D51E7}" srcId="{30F50C3E-E689-4749-B2DE-A380B36249A8}" destId="{DFA8BDC1-000A-475E-A75A-BD2BB9C56ACF}" srcOrd="0" destOrd="0" parTransId="{19722879-946B-4D66-8A52-C6BEA38A9DA0}" sibTransId="{2C6A2DD0-ADFB-44FC-9705-00A34D924646}"/>
    <dgm:cxn modelId="{D3BD5971-E190-4357-978B-F75ECD7B74B2}" type="presOf" srcId="{FF4209CF-897B-41C3-9C7B-36141C2F9FA7}" destId="{8ACCE123-C989-46C1-B7FD-FA50ABEC947C}" srcOrd="0" destOrd="0" presId="urn:microsoft.com/office/officeart/2017/3/layout/DropPinTimeline"/>
    <dgm:cxn modelId="{490F1B52-FCDC-45FB-8AA2-5E4266F3702F}" srcId="{004FD863-8742-4B7A-890B-410BB99E8CE2}" destId="{874EE52E-2A22-4545-94B0-B9726F8F119D}" srcOrd="0" destOrd="0" parTransId="{7D8A8210-C524-4EDF-BCDC-906B5375CFDA}" sibTransId="{3F876D99-D3B7-4252-9AFF-BF92312051F1}"/>
    <dgm:cxn modelId="{E72A0156-84A0-426F-98BF-6CD9AD297291}" type="presOf" srcId="{6E58BA53-F355-4967-9B63-A00F41C48057}" destId="{AB197FB0-0F12-4A59-9F3F-1C31859ED54E}" srcOrd="0" destOrd="0" presId="urn:microsoft.com/office/officeart/2017/3/layout/DropPinTimeline"/>
    <dgm:cxn modelId="{F318267E-67DF-460C-99C2-50039D80D0E8}" srcId="{72A1968C-76A3-4D00-9A42-590C912CFB47}" destId="{F5013EDC-A2F9-4FE9-B1F1-1403E2C6577A}" srcOrd="0" destOrd="0" parTransId="{1A0A09F8-A077-4064-9D2E-FA977CA984A2}" sibTransId="{768C02F2-2A16-464F-8B30-45A62CF5452C}"/>
    <dgm:cxn modelId="{435D5E81-2E9F-44F1-B776-8A74B850F8BA}" srcId="{0D02CEED-0108-44FE-A671-AF753BDBF99E}" destId="{6E3D9C8D-B89D-40B2-9D51-EE76FF68D5EF}" srcOrd="4" destOrd="0" parTransId="{D975CEFD-F858-477E-A5E9-1830253CB0A9}" sibTransId="{07B5105F-9A04-4A1C-8D22-027DFEBC5D20}"/>
    <dgm:cxn modelId="{8B83B681-1F2A-450F-938E-CE5CD0C7EE1F}" srcId="{0D02CEED-0108-44FE-A671-AF753BDBF99E}" destId="{FF4209CF-897B-41C3-9C7B-36141C2F9FA7}" srcOrd="0" destOrd="0" parTransId="{636887E1-4B45-43AF-992D-D3A9E50B9BB6}" sibTransId="{A12BB6C7-6B24-460B-9D2A-B32840F59D97}"/>
    <dgm:cxn modelId="{86660E97-D8C5-4A12-9039-A9593EFF74DE}" type="presOf" srcId="{6E3D9C8D-B89D-40B2-9D51-EE76FF68D5EF}" destId="{3CECF23A-E6F6-46C6-907D-BB154266792C}" srcOrd="0" destOrd="0" presId="urn:microsoft.com/office/officeart/2017/3/layout/DropPinTimeline"/>
    <dgm:cxn modelId="{5B81BFA3-D0FB-497A-8F9B-D98DBC76DA1B}" type="presOf" srcId="{C920E2F2-9D15-419D-A16B-B81FB13A2A72}" destId="{A668A97B-124A-45A1-8381-E3227BD85FE8}" srcOrd="0" destOrd="0" presId="urn:microsoft.com/office/officeart/2017/3/layout/DropPinTimeline"/>
    <dgm:cxn modelId="{B38C9FA6-D46B-4595-8E97-4DC7CCB1E3D7}" srcId="{6E3D9C8D-B89D-40B2-9D51-EE76FF68D5EF}" destId="{8995A71E-D61A-4E56-9F91-86016F03DC78}" srcOrd="0" destOrd="0" parTransId="{A2A6E964-6563-474D-9A1E-4F4E1BD30299}" sibTransId="{79F147E7-CF3A-495B-9436-3A64FCE213B7}"/>
    <dgm:cxn modelId="{4448C7BB-0197-4234-B032-71ADEF117C6E}" type="presOf" srcId="{8CF83719-CF7F-487D-BA2B-0B18F4CA5EEA}" destId="{27C5D1BF-8375-4F2F-8F69-62C5DD498D86}" srcOrd="0" destOrd="0" presId="urn:microsoft.com/office/officeart/2017/3/layout/DropPinTimeline"/>
    <dgm:cxn modelId="{B91937BF-6AEB-40EE-BE3F-3675FFA40B0B}" type="presOf" srcId="{8B88D7A2-C2DF-4500-9143-4D039D03ACD8}" destId="{733C4DBA-1274-416A-BCC8-352957253BAF}" srcOrd="0" destOrd="0" presId="urn:microsoft.com/office/officeart/2017/3/layout/DropPinTimeline"/>
    <dgm:cxn modelId="{A9192DD4-91A4-4241-AECC-05B1BA21FB2F}" srcId="{0D02CEED-0108-44FE-A671-AF753BDBF99E}" destId="{30F50C3E-E689-4749-B2DE-A380B36249A8}" srcOrd="1" destOrd="0" parTransId="{79677494-5720-431C-A698-ACF70BE9A8D5}" sibTransId="{73E9C396-E906-41ED-A398-EE101353F0BC}"/>
    <dgm:cxn modelId="{CC3094D4-91A6-4BD2-9028-DE9E0191AC4E}" type="presOf" srcId="{874EE52E-2A22-4545-94B0-B9726F8F119D}" destId="{A699EEB1-3540-4867-99BC-B957BFEEBA38}" srcOrd="0" destOrd="0" presId="urn:microsoft.com/office/officeart/2017/3/layout/DropPinTimeline"/>
    <dgm:cxn modelId="{0060FBDB-07F0-4E06-A19E-6E02AECD941E}" type="presOf" srcId="{30F50C3E-E689-4749-B2DE-A380B36249A8}" destId="{70F61D89-6BB6-4218-9167-C918FE0DE744}" srcOrd="0" destOrd="0" presId="urn:microsoft.com/office/officeart/2017/3/layout/DropPinTimeline"/>
    <dgm:cxn modelId="{1D7625DE-0A04-480A-B39D-C06CD9603E96}" type="presOf" srcId="{246EDE87-043A-4612-A7BF-7468786F88CF}" destId="{9FAD0447-C579-42AF-9CEF-D4C617799519}" srcOrd="0" destOrd="0" presId="urn:microsoft.com/office/officeart/2017/3/layout/DropPinTimeline"/>
    <dgm:cxn modelId="{E65036E3-1BCC-4BF5-8B37-E080B1B3C825}" type="presOf" srcId="{8995A71E-D61A-4E56-9F91-86016F03DC78}" destId="{F899B51D-C1EA-4D3E-B50E-BDC51632BBFA}" srcOrd="0" destOrd="0" presId="urn:microsoft.com/office/officeart/2017/3/layout/DropPinTimeline"/>
    <dgm:cxn modelId="{7D18D3E4-FE16-4DDE-A884-FA47E1F64A4B}" type="presOf" srcId="{F5013EDC-A2F9-4FE9-B1F1-1403E2C6577A}" destId="{154B02D3-1CDF-4469-B4C7-38635369252C}" srcOrd="0" destOrd="0" presId="urn:microsoft.com/office/officeart/2017/3/layout/DropPinTimeline"/>
    <dgm:cxn modelId="{7AB5F3E5-3E61-4F77-8C6B-8E185F6AEF2D}" srcId="{0D02CEED-0108-44FE-A671-AF753BDBF99E}" destId="{6E58BA53-F355-4967-9B63-A00F41C48057}" srcOrd="2" destOrd="0" parTransId="{866049F6-DEB5-4EF6-9589-E32CA661F227}" sibTransId="{99B84BCA-0ED4-4115-8CDC-E7F06D48D951}"/>
    <dgm:cxn modelId="{F1B75DEE-9215-472B-AC66-18C40059FB11}" type="presOf" srcId="{DFA8BDC1-000A-475E-A75A-BD2BB9C56ACF}" destId="{7BAC1B5F-7FCA-4765-AF5D-DD5BC6F6B2AA}" srcOrd="0" destOrd="0" presId="urn:microsoft.com/office/officeart/2017/3/layout/DropPinTimeline"/>
    <dgm:cxn modelId="{9471B1F0-1126-41A9-AE1C-9E570D0E230C}" type="presOf" srcId="{0D02CEED-0108-44FE-A671-AF753BDBF99E}" destId="{AA5AE18C-5131-48F0-939A-03E97B27110C}" srcOrd="0" destOrd="0" presId="urn:microsoft.com/office/officeart/2017/3/layout/DropPinTimeline"/>
    <dgm:cxn modelId="{761EC77B-87A8-426F-AC38-EB1D58B5F420}" type="presParOf" srcId="{AA5AE18C-5131-48F0-939A-03E97B27110C}" destId="{B8948FD1-18A7-45C2-A481-DD5E0A807A1E}" srcOrd="0" destOrd="0" presId="urn:microsoft.com/office/officeart/2017/3/layout/DropPinTimeline"/>
    <dgm:cxn modelId="{E3200C66-CF02-47C0-933F-23BE94B0EC58}" type="presParOf" srcId="{AA5AE18C-5131-48F0-939A-03E97B27110C}" destId="{700938DD-F76A-4D50-868F-4C8D87440D46}" srcOrd="1" destOrd="0" presId="urn:microsoft.com/office/officeart/2017/3/layout/DropPinTimeline"/>
    <dgm:cxn modelId="{74B9342A-9311-4A5D-B240-BAFE316EF43C}" type="presParOf" srcId="{700938DD-F76A-4D50-868F-4C8D87440D46}" destId="{A1F750BC-9994-45E0-A9CF-86B92D5F7F6C}" srcOrd="0" destOrd="0" presId="urn:microsoft.com/office/officeart/2017/3/layout/DropPinTimeline"/>
    <dgm:cxn modelId="{C18CE77D-1B6D-4D4A-B1D9-175DD4192509}" type="presParOf" srcId="{A1F750BC-9994-45E0-A9CF-86B92D5F7F6C}" destId="{238F01CB-479C-41E3-8900-7314A786B78A}" srcOrd="0" destOrd="0" presId="urn:microsoft.com/office/officeart/2017/3/layout/DropPinTimeline"/>
    <dgm:cxn modelId="{F5DD1450-B294-4F0A-A4B8-75F4A884A5BD}" type="presParOf" srcId="{A1F750BC-9994-45E0-A9CF-86B92D5F7F6C}" destId="{AE6BDCE2-A162-4196-9BB7-9C1308772D59}" srcOrd="1" destOrd="0" presId="urn:microsoft.com/office/officeart/2017/3/layout/DropPinTimeline"/>
    <dgm:cxn modelId="{808CF40A-1702-4CDB-99AD-ECF49C43E447}" type="presParOf" srcId="{AE6BDCE2-A162-4196-9BB7-9C1308772D59}" destId="{167E3E17-B58C-41D1-8499-C06998BF2A76}" srcOrd="0" destOrd="0" presId="urn:microsoft.com/office/officeart/2017/3/layout/DropPinTimeline"/>
    <dgm:cxn modelId="{E9439032-5D36-4EC1-89DA-BABF884FA2C4}" type="presParOf" srcId="{AE6BDCE2-A162-4196-9BB7-9C1308772D59}" destId="{656C4663-7C4C-4A05-9B8E-FBE765EE6C51}" srcOrd="1" destOrd="0" presId="urn:microsoft.com/office/officeart/2017/3/layout/DropPinTimeline"/>
    <dgm:cxn modelId="{50E5584C-E6C8-4F3A-9AA6-37F87A9B8504}" type="presParOf" srcId="{A1F750BC-9994-45E0-A9CF-86B92D5F7F6C}" destId="{A668A97B-124A-45A1-8381-E3227BD85FE8}" srcOrd="2" destOrd="0" presId="urn:microsoft.com/office/officeart/2017/3/layout/DropPinTimeline"/>
    <dgm:cxn modelId="{8DD7F78B-7AA8-45A6-933C-5C6885288396}" type="presParOf" srcId="{A1F750BC-9994-45E0-A9CF-86B92D5F7F6C}" destId="{8ACCE123-C989-46C1-B7FD-FA50ABEC947C}" srcOrd="3" destOrd="0" presId="urn:microsoft.com/office/officeart/2017/3/layout/DropPinTimeline"/>
    <dgm:cxn modelId="{78FB845F-5190-4001-9083-C7FE3CD1FBBF}" type="presParOf" srcId="{A1F750BC-9994-45E0-A9CF-86B92D5F7F6C}" destId="{6B04496D-97D5-4C4A-A362-7B46786429CD}" srcOrd="4" destOrd="0" presId="urn:microsoft.com/office/officeart/2017/3/layout/DropPinTimeline"/>
    <dgm:cxn modelId="{F5490606-5200-4E7B-878F-D72D660A44B6}" type="presParOf" srcId="{A1F750BC-9994-45E0-A9CF-86B92D5F7F6C}" destId="{DC265F4C-AB2A-4F80-98A7-82FC502E49D2}" srcOrd="5" destOrd="0" presId="urn:microsoft.com/office/officeart/2017/3/layout/DropPinTimeline"/>
    <dgm:cxn modelId="{DED1B865-88BD-4928-82F9-35A661A5FD32}" type="presParOf" srcId="{700938DD-F76A-4D50-868F-4C8D87440D46}" destId="{754E7C17-53C2-4829-8008-302721475D49}" srcOrd="1" destOrd="0" presId="urn:microsoft.com/office/officeart/2017/3/layout/DropPinTimeline"/>
    <dgm:cxn modelId="{40FE7D9D-9AF0-47D8-9D4E-149CB637B0EE}" type="presParOf" srcId="{700938DD-F76A-4D50-868F-4C8D87440D46}" destId="{D0F1C883-D090-4B68-9E55-4455ACC389A3}" srcOrd="2" destOrd="0" presId="urn:microsoft.com/office/officeart/2017/3/layout/DropPinTimeline"/>
    <dgm:cxn modelId="{D4174DD4-394D-41FA-87BC-2299C3C90457}" type="presParOf" srcId="{D0F1C883-D090-4B68-9E55-4455ACC389A3}" destId="{2B2928D1-331D-4A9F-A1F9-2C95098F0786}" srcOrd="0" destOrd="0" presId="urn:microsoft.com/office/officeart/2017/3/layout/DropPinTimeline"/>
    <dgm:cxn modelId="{877713CE-4B33-420E-834C-316D0637CC6B}" type="presParOf" srcId="{D0F1C883-D090-4B68-9E55-4455ACC389A3}" destId="{DB44936C-DFAC-455D-B978-61D277C6C060}" srcOrd="1" destOrd="0" presId="urn:microsoft.com/office/officeart/2017/3/layout/DropPinTimeline"/>
    <dgm:cxn modelId="{5D513BFB-A723-4D9B-A654-05A1032254EA}" type="presParOf" srcId="{DB44936C-DFAC-455D-B978-61D277C6C060}" destId="{5B4579F9-026B-48AE-A6CF-911AC4DA134A}" srcOrd="0" destOrd="0" presId="urn:microsoft.com/office/officeart/2017/3/layout/DropPinTimeline"/>
    <dgm:cxn modelId="{CF8EB422-AEF9-4DB5-A9DC-F4587148AA4F}" type="presParOf" srcId="{DB44936C-DFAC-455D-B978-61D277C6C060}" destId="{24F66197-6C48-45AF-BAAB-2D8BE1C9A9BC}" srcOrd="1" destOrd="0" presId="urn:microsoft.com/office/officeart/2017/3/layout/DropPinTimeline"/>
    <dgm:cxn modelId="{2154210F-80AD-4037-96A4-3B6A9ECCED91}" type="presParOf" srcId="{D0F1C883-D090-4B68-9E55-4455ACC389A3}" destId="{7BAC1B5F-7FCA-4765-AF5D-DD5BC6F6B2AA}" srcOrd="2" destOrd="0" presId="urn:microsoft.com/office/officeart/2017/3/layout/DropPinTimeline"/>
    <dgm:cxn modelId="{D771236B-707F-4E5B-BBAD-19F9E8A3493A}" type="presParOf" srcId="{D0F1C883-D090-4B68-9E55-4455ACC389A3}" destId="{70F61D89-6BB6-4218-9167-C918FE0DE744}" srcOrd="3" destOrd="0" presId="urn:microsoft.com/office/officeart/2017/3/layout/DropPinTimeline"/>
    <dgm:cxn modelId="{7070679D-6F50-4BC5-BFA5-508728B9EC55}" type="presParOf" srcId="{D0F1C883-D090-4B68-9E55-4455ACC389A3}" destId="{AD7225F6-4D24-4251-9B85-9788DA7BA9E8}" srcOrd="4" destOrd="0" presId="urn:microsoft.com/office/officeart/2017/3/layout/DropPinTimeline"/>
    <dgm:cxn modelId="{13556A26-2C08-418F-BFFE-0E2C25E3FE3C}" type="presParOf" srcId="{D0F1C883-D090-4B68-9E55-4455ACC389A3}" destId="{6E112FE5-DCFD-429F-9844-F15CBD865E08}" srcOrd="5" destOrd="0" presId="urn:microsoft.com/office/officeart/2017/3/layout/DropPinTimeline"/>
    <dgm:cxn modelId="{EFD91ADD-3B7B-4E2D-88B5-235B4F982198}" type="presParOf" srcId="{700938DD-F76A-4D50-868F-4C8D87440D46}" destId="{5DA9DD93-A953-4CB9-B9A4-BF931E9C12E6}" srcOrd="3" destOrd="0" presId="urn:microsoft.com/office/officeart/2017/3/layout/DropPinTimeline"/>
    <dgm:cxn modelId="{54A2D320-3472-4321-984A-990DE46C5CA9}" type="presParOf" srcId="{700938DD-F76A-4D50-868F-4C8D87440D46}" destId="{D8EB1EAC-BC62-4758-84E0-E82104E83F70}" srcOrd="4" destOrd="0" presId="urn:microsoft.com/office/officeart/2017/3/layout/DropPinTimeline"/>
    <dgm:cxn modelId="{913DA96A-416A-49D1-ADE8-C48457C5F02B}" type="presParOf" srcId="{D8EB1EAC-BC62-4758-84E0-E82104E83F70}" destId="{66F58FA4-B1A2-4296-A653-65832C552FA6}" srcOrd="0" destOrd="0" presId="urn:microsoft.com/office/officeart/2017/3/layout/DropPinTimeline"/>
    <dgm:cxn modelId="{15002F26-B564-481A-A9CD-6CB6AC991AF5}" type="presParOf" srcId="{D8EB1EAC-BC62-4758-84E0-E82104E83F70}" destId="{AC39DCDB-B9E6-4AD7-B175-07B1191197DE}" srcOrd="1" destOrd="0" presId="urn:microsoft.com/office/officeart/2017/3/layout/DropPinTimeline"/>
    <dgm:cxn modelId="{48E32DF5-D971-45C3-A885-38F8890BDAC6}" type="presParOf" srcId="{AC39DCDB-B9E6-4AD7-B175-07B1191197DE}" destId="{4DE32D6A-4F15-4BD8-8A04-E92DEB66879A}" srcOrd="0" destOrd="0" presId="urn:microsoft.com/office/officeart/2017/3/layout/DropPinTimeline"/>
    <dgm:cxn modelId="{B66FF195-1C17-473C-B4F5-AC683A3D6B96}" type="presParOf" srcId="{AC39DCDB-B9E6-4AD7-B175-07B1191197DE}" destId="{EF143EFB-B190-4E5C-A5AE-C4FBCD50B752}" srcOrd="1" destOrd="0" presId="urn:microsoft.com/office/officeart/2017/3/layout/DropPinTimeline"/>
    <dgm:cxn modelId="{345DEEF1-30A4-4DB1-9220-10292F2D4677}" type="presParOf" srcId="{D8EB1EAC-BC62-4758-84E0-E82104E83F70}" destId="{9FAD0447-C579-42AF-9CEF-D4C617799519}" srcOrd="2" destOrd="0" presId="urn:microsoft.com/office/officeart/2017/3/layout/DropPinTimeline"/>
    <dgm:cxn modelId="{A009DB5C-FE1B-47B0-BF4B-6F47BAB13340}" type="presParOf" srcId="{D8EB1EAC-BC62-4758-84E0-E82104E83F70}" destId="{AB197FB0-0F12-4A59-9F3F-1C31859ED54E}" srcOrd="3" destOrd="0" presId="urn:microsoft.com/office/officeart/2017/3/layout/DropPinTimeline"/>
    <dgm:cxn modelId="{B385F700-0A1F-4A47-A6CC-E56D1E1BBDF0}" type="presParOf" srcId="{D8EB1EAC-BC62-4758-84E0-E82104E83F70}" destId="{838DE1A9-11F3-4AAE-80B5-CEC31C2EBA92}" srcOrd="4" destOrd="0" presId="urn:microsoft.com/office/officeart/2017/3/layout/DropPinTimeline"/>
    <dgm:cxn modelId="{F13BAE59-7F00-436D-AB36-264956509256}" type="presParOf" srcId="{D8EB1EAC-BC62-4758-84E0-E82104E83F70}" destId="{33AB1B38-8BC6-42F7-A510-636B61ED7820}" srcOrd="5" destOrd="0" presId="urn:microsoft.com/office/officeart/2017/3/layout/DropPinTimeline"/>
    <dgm:cxn modelId="{7311C61E-CA32-4E19-9F1A-CA62F492F023}" type="presParOf" srcId="{700938DD-F76A-4D50-868F-4C8D87440D46}" destId="{62792BF9-29FD-4D4A-8A65-8D65D1F97700}" srcOrd="5" destOrd="0" presId="urn:microsoft.com/office/officeart/2017/3/layout/DropPinTimeline"/>
    <dgm:cxn modelId="{BD6A1BDB-878E-4BE1-A42F-2642B52EA906}" type="presParOf" srcId="{700938DD-F76A-4D50-868F-4C8D87440D46}" destId="{F82BC95B-14E4-4AFE-AD17-1415B67F5EB0}" srcOrd="6" destOrd="0" presId="urn:microsoft.com/office/officeart/2017/3/layout/DropPinTimeline"/>
    <dgm:cxn modelId="{0661D554-3CCC-4A9F-9097-7AA65AA1DC60}" type="presParOf" srcId="{F82BC95B-14E4-4AFE-AD17-1415B67F5EB0}" destId="{4882ED51-DF7B-418B-AED9-24BC8B93AFC5}" srcOrd="0" destOrd="0" presId="urn:microsoft.com/office/officeart/2017/3/layout/DropPinTimeline"/>
    <dgm:cxn modelId="{A4928184-CFB0-4DF1-8D26-CCDDD613F9AB}" type="presParOf" srcId="{F82BC95B-14E4-4AFE-AD17-1415B67F5EB0}" destId="{6330EC7A-332D-40DD-8E48-E0E442C37C4D}" srcOrd="1" destOrd="0" presId="urn:microsoft.com/office/officeart/2017/3/layout/DropPinTimeline"/>
    <dgm:cxn modelId="{0C13E548-E403-4E03-A845-DB57B969E404}" type="presParOf" srcId="{6330EC7A-332D-40DD-8E48-E0E442C37C4D}" destId="{CF7B6860-6C29-4C93-8B53-A1443FBFD924}" srcOrd="0" destOrd="0" presId="urn:microsoft.com/office/officeart/2017/3/layout/DropPinTimeline"/>
    <dgm:cxn modelId="{0DDDB523-2247-4587-B0D5-9F1C376A2CE6}" type="presParOf" srcId="{6330EC7A-332D-40DD-8E48-E0E442C37C4D}" destId="{C4BB4EC8-1530-4A54-A2A3-DD9B2823FACC}" srcOrd="1" destOrd="0" presId="urn:microsoft.com/office/officeart/2017/3/layout/DropPinTimeline"/>
    <dgm:cxn modelId="{6C1722DA-C5A8-456A-8F46-F6D63555E231}" type="presParOf" srcId="{F82BC95B-14E4-4AFE-AD17-1415B67F5EB0}" destId="{154B02D3-1CDF-4469-B4C7-38635369252C}" srcOrd="2" destOrd="0" presId="urn:microsoft.com/office/officeart/2017/3/layout/DropPinTimeline"/>
    <dgm:cxn modelId="{71CB6544-C386-47DB-B404-727BD098C409}" type="presParOf" srcId="{F82BC95B-14E4-4AFE-AD17-1415B67F5EB0}" destId="{68394D26-8440-41C4-AC42-3F023E27A06C}" srcOrd="3" destOrd="0" presId="urn:microsoft.com/office/officeart/2017/3/layout/DropPinTimeline"/>
    <dgm:cxn modelId="{00904ED8-96E3-45C0-AEA0-875F16C34C41}" type="presParOf" srcId="{F82BC95B-14E4-4AFE-AD17-1415B67F5EB0}" destId="{31D18754-3FB0-480E-B467-70CFFAB18868}" srcOrd="4" destOrd="0" presId="urn:microsoft.com/office/officeart/2017/3/layout/DropPinTimeline"/>
    <dgm:cxn modelId="{16BFF934-E4EE-4AE9-A6AB-16647082BB39}" type="presParOf" srcId="{F82BC95B-14E4-4AFE-AD17-1415B67F5EB0}" destId="{0B25005D-1EC1-4EFB-B23D-F5B77D9B663F}" srcOrd="5" destOrd="0" presId="urn:microsoft.com/office/officeart/2017/3/layout/DropPinTimeline"/>
    <dgm:cxn modelId="{23ED1420-20DF-4D4B-8FCF-2D411E61772F}" type="presParOf" srcId="{700938DD-F76A-4D50-868F-4C8D87440D46}" destId="{026845EA-1148-4825-8A55-80324AC0D262}" srcOrd="7" destOrd="0" presId="urn:microsoft.com/office/officeart/2017/3/layout/DropPinTimeline"/>
    <dgm:cxn modelId="{3CA072A0-55E4-47CC-9F7B-94F77C92A633}" type="presParOf" srcId="{700938DD-F76A-4D50-868F-4C8D87440D46}" destId="{4CBDA321-891C-46CD-9AA1-B2FBD145BFAF}" srcOrd="8" destOrd="0" presId="urn:microsoft.com/office/officeart/2017/3/layout/DropPinTimeline"/>
    <dgm:cxn modelId="{0683AEEC-6A7A-458D-85C9-174ADBAD80B9}" type="presParOf" srcId="{4CBDA321-891C-46CD-9AA1-B2FBD145BFAF}" destId="{C22833B4-9465-41AF-82D4-44B62729B815}" srcOrd="0" destOrd="0" presId="urn:microsoft.com/office/officeart/2017/3/layout/DropPinTimeline"/>
    <dgm:cxn modelId="{1DCB4D79-91C3-4FB9-AEE3-2CEA5CA799B9}" type="presParOf" srcId="{4CBDA321-891C-46CD-9AA1-B2FBD145BFAF}" destId="{69B587A6-E0D0-413B-918D-383E182DD505}" srcOrd="1" destOrd="0" presId="urn:microsoft.com/office/officeart/2017/3/layout/DropPinTimeline"/>
    <dgm:cxn modelId="{813B4FDB-C22F-4067-9084-8DE9AF8EC274}" type="presParOf" srcId="{69B587A6-E0D0-413B-918D-383E182DD505}" destId="{9A98CBEA-4C17-4A96-9670-E14F274BC309}" srcOrd="0" destOrd="0" presId="urn:microsoft.com/office/officeart/2017/3/layout/DropPinTimeline"/>
    <dgm:cxn modelId="{FC42A1C8-D462-443E-9CE3-F284BD050693}" type="presParOf" srcId="{69B587A6-E0D0-413B-918D-383E182DD505}" destId="{8CAF6538-A283-4F1B-8A46-58D31863A555}" srcOrd="1" destOrd="0" presId="urn:microsoft.com/office/officeart/2017/3/layout/DropPinTimeline"/>
    <dgm:cxn modelId="{B53B0DD2-4266-4DF1-8D47-E04A4F0F564F}" type="presParOf" srcId="{4CBDA321-891C-46CD-9AA1-B2FBD145BFAF}" destId="{F899B51D-C1EA-4D3E-B50E-BDC51632BBFA}" srcOrd="2" destOrd="0" presId="urn:microsoft.com/office/officeart/2017/3/layout/DropPinTimeline"/>
    <dgm:cxn modelId="{95F19855-5E5C-478B-948D-8870F506FD40}" type="presParOf" srcId="{4CBDA321-891C-46CD-9AA1-B2FBD145BFAF}" destId="{3CECF23A-E6F6-46C6-907D-BB154266792C}" srcOrd="3" destOrd="0" presId="urn:microsoft.com/office/officeart/2017/3/layout/DropPinTimeline"/>
    <dgm:cxn modelId="{EE0E2763-A755-47C9-BED5-CA5CA3331BB1}" type="presParOf" srcId="{4CBDA321-891C-46CD-9AA1-B2FBD145BFAF}" destId="{4B37F2D2-9961-40C5-BAC9-D2269F0B19F6}" srcOrd="4" destOrd="0" presId="urn:microsoft.com/office/officeart/2017/3/layout/DropPinTimeline"/>
    <dgm:cxn modelId="{859A98C7-8909-4962-A211-03EEB40A7C7D}" type="presParOf" srcId="{4CBDA321-891C-46CD-9AA1-B2FBD145BFAF}" destId="{228BB714-703E-4D7C-B9A9-0A25B8731791}" srcOrd="5" destOrd="0" presId="urn:microsoft.com/office/officeart/2017/3/layout/DropPinTimeline"/>
    <dgm:cxn modelId="{284DA96B-5807-4679-B1CC-5D1B64BC3BF4}" type="presParOf" srcId="{700938DD-F76A-4D50-868F-4C8D87440D46}" destId="{0DE9D098-EABA-4129-B6ED-CF18B57CCAA1}" srcOrd="9" destOrd="0" presId="urn:microsoft.com/office/officeart/2017/3/layout/DropPinTimeline"/>
    <dgm:cxn modelId="{CBB06C0C-CB8A-4C8D-98CF-7428D578500A}" type="presParOf" srcId="{700938DD-F76A-4D50-868F-4C8D87440D46}" destId="{77CCF7C9-8154-44D5-B23C-DB9B0FD7DCA5}" srcOrd="10" destOrd="0" presId="urn:microsoft.com/office/officeart/2017/3/layout/DropPinTimeline"/>
    <dgm:cxn modelId="{9F210A0A-5469-45FE-BC6D-58FF4EDF0632}" type="presParOf" srcId="{77CCF7C9-8154-44D5-B23C-DB9B0FD7DCA5}" destId="{92095B8D-3D85-4FD4-9F2B-78BAF6768072}" srcOrd="0" destOrd="0" presId="urn:microsoft.com/office/officeart/2017/3/layout/DropPinTimeline"/>
    <dgm:cxn modelId="{D1984A8D-B2F7-480F-B884-3BCEDB7F1994}" type="presParOf" srcId="{77CCF7C9-8154-44D5-B23C-DB9B0FD7DCA5}" destId="{B43E8A74-4268-4ACF-BECA-CAF50CCFB602}" srcOrd="1" destOrd="0" presId="urn:microsoft.com/office/officeart/2017/3/layout/DropPinTimeline"/>
    <dgm:cxn modelId="{B5021546-6903-4E31-BB1F-546016612246}" type="presParOf" srcId="{B43E8A74-4268-4ACF-BECA-CAF50CCFB602}" destId="{07518C91-B2D0-4903-A372-7F6DED0409BC}" srcOrd="0" destOrd="0" presId="urn:microsoft.com/office/officeart/2017/3/layout/DropPinTimeline"/>
    <dgm:cxn modelId="{63CC4C38-9297-4EC0-AE60-6031C4526FB0}" type="presParOf" srcId="{B43E8A74-4268-4ACF-BECA-CAF50CCFB602}" destId="{2737BDA6-CDB5-4F9A-A91D-CDEA90DBE6A4}" srcOrd="1" destOrd="0" presId="urn:microsoft.com/office/officeart/2017/3/layout/DropPinTimeline"/>
    <dgm:cxn modelId="{7AB6519D-ACCC-43B6-9AB5-A58A149BC565}" type="presParOf" srcId="{77CCF7C9-8154-44D5-B23C-DB9B0FD7DCA5}" destId="{A699EEB1-3540-4867-99BC-B957BFEEBA38}" srcOrd="2" destOrd="0" presId="urn:microsoft.com/office/officeart/2017/3/layout/DropPinTimeline"/>
    <dgm:cxn modelId="{433485FA-68DE-4F2B-BE61-5379F0C7A636}" type="presParOf" srcId="{77CCF7C9-8154-44D5-B23C-DB9B0FD7DCA5}" destId="{EA538D56-5C65-43EA-81D0-CD1E5CBC9F59}" srcOrd="3" destOrd="0" presId="urn:microsoft.com/office/officeart/2017/3/layout/DropPinTimeline"/>
    <dgm:cxn modelId="{DF61BF66-0D3B-450F-9A33-E1D4092CDCD7}" type="presParOf" srcId="{77CCF7C9-8154-44D5-B23C-DB9B0FD7DCA5}" destId="{ECA352F1-FDE4-445A-939C-CF4C3A4444A0}" srcOrd="4" destOrd="0" presId="urn:microsoft.com/office/officeart/2017/3/layout/DropPinTimeline"/>
    <dgm:cxn modelId="{59A720B0-DE26-42FC-B8DB-52952F747C8B}" type="presParOf" srcId="{77CCF7C9-8154-44D5-B23C-DB9B0FD7DCA5}" destId="{24E1B9BB-F421-479A-91FF-8F38B437BE14}" srcOrd="5" destOrd="0" presId="urn:microsoft.com/office/officeart/2017/3/layout/DropPinTimeline"/>
    <dgm:cxn modelId="{F7DC5318-540E-48B2-B1D8-72641FE0B6AB}" type="presParOf" srcId="{700938DD-F76A-4D50-868F-4C8D87440D46}" destId="{533B7DB3-9B62-4EC9-9116-35F5C6964E06}" srcOrd="11" destOrd="0" presId="urn:microsoft.com/office/officeart/2017/3/layout/DropPinTimeline"/>
    <dgm:cxn modelId="{142A29A9-CBEB-4E8C-875E-1E981AD9F844}" type="presParOf" srcId="{700938DD-F76A-4D50-868F-4C8D87440D46}" destId="{EE5E0515-15F7-43D7-93FD-0AF89C971BD9}" srcOrd="12" destOrd="0" presId="urn:microsoft.com/office/officeart/2017/3/layout/DropPinTimeline"/>
    <dgm:cxn modelId="{EA3F238A-EBA0-460D-B384-24A51BAFC227}" type="presParOf" srcId="{EE5E0515-15F7-43D7-93FD-0AF89C971BD9}" destId="{05EB9770-2809-4C3B-9E53-5C53C82F25D8}" srcOrd="0" destOrd="0" presId="urn:microsoft.com/office/officeart/2017/3/layout/DropPinTimeline"/>
    <dgm:cxn modelId="{A943A846-A03B-451F-9649-FBD4D40DBAE5}" type="presParOf" srcId="{EE5E0515-15F7-43D7-93FD-0AF89C971BD9}" destId="{A8B1F634-B2B0-4AFA-9188-ED9AD5A26CEB}" srcOrd="1" destOrd="0" presId="urn:microsoft.com/office/officeart/2017/3/layout/DropPinTimeline"/>
    <dgm:cxn modelId="{E1030E5F-6501-42B9-BA0D-E850253E8EA2}" type="presParOf" srcId="{A8B1F634-B2B0-4AFA-9188-ED9AD5A26CEB}" destId="{B5AC1D3A-1AFE-48F0-9740-7F7DEAE125D6}" srcOrd="0" destOrd="0" presId="urn:microsoft.com/office/officeart/2017/3/layout/DropPinTimeline"/>
    <dgm:cxn modelId="{C3D4D892-FE00-4169-B38E-B2A7DD67C06C}" type="presParOf" srcId="{A8B1F634-B2B0-4AFA-9188-ED9AD5A26CEB}" destId="{A8B7CFA5-DD90-474A-A36B-395831F4D63F}" srcOrd="1" destOrd="0" presId="urn:microsoft.com/office/officeart/2017/3/layout/DropPinTimeline"/>
    <dgm:cxn modelId="{5AAA3EF2-8330-416C-892A-286D4C50B5CC}" type="presParOf" srcId="{EE5E0515-15F7-43D7-93FD-0AF89C971BD9}" destId="{27C5D1BF-8375-4F2F-8F69-62C5DD498D86}" srcOrd="2" destOrd="0" presId="urn:microsoft.com/office/officeart/2017/3/layout/DropPinTimeline"/>
    <dgm:cxn modelId="{D89785A1-6A84-4373-916A-2ADB28F8ABA0}" type="presParOf" srcId="{EE5E0515-15F7-43D7-93FD-0AF89C971BD9}" destId="{733C4DBA-1274-416A-BCC8-352957253BAF}" srcOrd="3" destOrd="0" presId="urn:microsoft.com/office/officeart/2017/3/layout/DropPinTimeline"/>
    <dgm:cxn modelId="{6B9202AE-D2A1-4614-BD63-7DA8B04F8CA1}" type="presParOf" srcId="{EE5E0515-15F7-43D7-93FD-0AF89C971BD9}" destId="{9DF81F3D-7400-484B-BB6C-DB4BE4FA9774}" srcOrd="4" destOrd="0" presId="urn:microsoft.com/office/officeart/2017/3/layout/DropPinTimeline"/>
    <dgm:cxn modelId="{F40236B4-2451-436C-AF36-771422F91DED}" type="presParOf" srcId="{EE5E0515-15F7-43D7-93FD-0AF89C971BD9}" destId="{D5B6C68E-E469-4661-AD1A-9C848B07625A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06464B-4BBB-435B-B549-DAE6C1306DED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1C3500F-119D-441B-9724-701A3E9EE8B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Currently, a third of preterm infants will require home oxygen therapy (HOT) after NICU discharge</a:t>
          </a:r>
        </a:p>
      </dgm:t>
    </dgm:pt>
    <dgm:pt modelId="{1CA39EA4-F77C-4802-9762-FA493101F846}" type="parTrans" cxnId="{6EDD9251-1496-491A-B1C0-F7D7D75CC2AD}">
      <dgm:prSet/>
      <dgm:spPr/>
      <dgm:t>
        <a:bodyPr/>
        <a:lstStyle/>
        <a:p>
          <a:endParaRPr lang="en-US"/>
        </a:p>
      </dgm:t>
    </dgm:pt>
    <dgm:pt modelId="{6B16E7CC-2790-4C4A-A24D-D5F2F83649B0}" type="sibTrans" cxnId="{6EDD9251-1496-491A-B1C0-F7D7D75CC2AD}">
      <dgm:prSet/>
      <dgm:spPr/>
      <dgm:t>
        <a:bodyPr/>
        <a:lstStyle/>
        <a:p>
          <a:endParaRPr lang="en-US"/>
        </a:p>
      </dgm:t>
    </dgm:pt>
    <dgm:pt modelId="{00DFE31B-454C-4BBA-857C-C81EE81E63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Including 60% of those born at gestational ages 23-24 weeks</a:t>
          </a:r>
        </a:p>
      </dgm:t>
    </dgm:pt>
    <dgm:pt modelId="{4179D63A-761D-42CB-908E-B00637FE0E26}" type="parTrans" cxnId="{F1E7D144-9FE5-4608-8233-F1FA3AC4CDF7}">
      <dgm:prSet/>
      <dgm:spPr/>
      <dgm:t>
        <a:bodyPr/>
        <a:lstStyle/>
        <a:p>
          <a:endParaRPr lang="en-US"/>
        </a:p>
      </dgm:t>
    </dgm:pt>
    <dgm:pt modelId="{ED69125B-F031-43BB-9A3E-34333215C344}" type="sibTrans" cxnId="{F1E7D144-9FE5-4608-8233-F1FA3AC4CDF7}">
      <dgm:prSet/>
      <dgm:spPr/>
      <dgm:t>
        <a:bodyPr/>
        <a:lstStyle/>
        <a:p>
          <a:endParaRPr lang="en-US"/>
        </a:p>
      </dgm:t>
    </dgm:pt>
    <dgm:pt modelId="{4105B059-2A92-4B68-911C-EF2B1FCC475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HOT provides a means of facilitating NICU discharge</a:t>
          </a:r>
        </a:p>
      </dgm:t>
    </dgm:pt>
    <dgm:pt modelId="{1BE64A7D-F2F1-4361-AFD7-319798CD2A74}" type="parTrans" cxnId="{0FBD5E55-1A00-4DDA-B396-F66E9E766775}">
      <dgm:prSet/>
      <dgm:spPr/>
      <dgm:t>
        <a:bodyPr/>
        <a:lstStyle/>
        <a:p>
          <a:endParaRPr lang="en-US"/>
        </a:p>
      </dgm:t>
    </dgm:pt>
    <dgm:pt modelId="{E86FFA95-96AD-4AD4-A0F4-2E268832E656}" type="sibTrans" cxnId="{0FBD5E55-1A00-4DDA-B396-F66E9E766775}">
      <dgm:prSet/>
      <dgm:spPr/>
      <dgm:t>
        <a:bodyPr/>
        <a:lstStyle/>
        <a:p>
          <a:endParaRPr lang="en-US"/>
        </a:p>
      </dgm:t>
    </dgm:pt>
    <dgm:pt modelId="{61852BE8-7B20-43E5-AC38-2A5761622F4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Use is highly variable due to lack in consensus based guidelines for safe management</a:t>
          </a:r>
        </a:p>
      </dgm:t>
    </dgm:pt>
    <dgm:pt modelId="{7F5B91F2-ED1B-4C88-ACF4-FB18BD6A5352}" type="parTrans" cxnId="{CDFBC237-DE2F-4E75-9A07-4179EE38D688}">
      <dgm:prSet/>
      <dgm:spPr/>
      <dgm:t>
        <a:bodyPr/>
        <a:lstStyle/>
        <a:p>
          <a:endParaRPr lang="en-US"/>
        </a:p>
      </dgm:t>
    </dgm:pt>
    <dgm:pt modelId="{F89C4EFD-B67C-4433-BDE1-DF50B2D3DD6E}" type="sibTrans" cxnId="{CDFBC237-DE2F-4E75-9A07-4179EE38D688}">
      <dgm:prSet/>
      <dgm:spPr/>
      <dgm:t>
        <a:bodyPr/>
        <a:lstStyle/>
        <a:p>
          <a:endParaRPr lang="en-US"/>
        </a:p>
      </dgm:t>
    </dgm:pt>
    <dgm:pt modelId="{C81F601B-94F2-451B-9822-3145B4709B6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The RHO trial was the first multicenter trial to evaluate any home oxygen therapy (HOT) weaning strategy</a:t>
          </a:r>
        </a:p>
      </dgm:t>
    </dgm:pt>
    <dgm:pt modelId="{A6BF11CD-2E28-4147-9294-E06165155D75}" type="parTrans" cxnId="{75903AA9-48F6-4B75-A39D-B85BF5D61E24}">
      <dgm:prSet/>
      <dgm:spPr/>
      <dgm:t>
        <a:bodyPr/>
        <a:lstStyle/>
        <a:p>
          <a:endParaRPr lang="en-US"/>
        </a:p>
      </dgm:t>
    </dgm:pt>
    <dgm:pt modelId="{E72ABD64-7A6B-40DE-BB28-F57262BACBE6}" type="sibTrans" cxnId="{75903AA9-48F6-4B75-A39D-B85BF5D61E24}">
      <dgm:prSet/>
      <dgm:spPr/>
      <dgm:t>
        <a:bodyPr/>
        <a:lstStyle/>
        <a:p>
          <a:endParaRPr lang="en-US"/>
        </a:p>
      </dgm:t>
    </dgm:pt>
    <dgm:pt modelId="{EF1716C4-977D-4178-B3BD-C97E830D5263}" type="pres">
      <dgm:prSet presAssocID="{E706464B-4BBB-435B-B549-DAE6C1306DED}" presName="root" presStyleCnt="0">
        <dgm:presLayoutVars>
          <dgm:dir/>
          <dgm:resizeHandles val="exact"/>
        </dgm:presLayoutVars>
      </dgm:prSet>
      <dgm:spPr/>
    </dgm:pt>
    <dgm:pt modelId="{09D95F59-D7CA-4205-BB5B-4516FF98A602}" type="pres">
      <dgm:prSet presAssocID="{D1C3500F-119D-441B-9724-701A3E9EE8BF}" presName="compNode" presStyleCnt="0"/>
      <dgm:spPr/>
    </dgm:pt>
    <dgm:pt modelId="{E2087548-1789-437D-93AD-79E475530986}" type="pres">
      <dgm:prSet presAssocID="{D1C3500F-119D-441B-9724-701A3E9EE8B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by"/>
        </a:ext>
      </dgm:extLst>
    </dgm:pt>
    <dgm:pt modelId="{F022F280-8FD1-4510-9A83-593E6BF5345D}" type="pres">
      <dgm:prSet presAssocID="{D1C3500F-119D-441B-9724-701A3E9EE8BF}" presName="iconSpace" presStyleCnt="0"/>
      <dgm:spPr/>
    </dgm:pt>
    <dgm:pt modelId="{B5A10A07-1860-4B32-934D-0F871CDEECDD}" type="pres">
      <dgm:prSet presAssocID="{D1C3500F-119D-441B-9724-701A3E9EE8BF}" presName="parTx" presStyleLbl="revTx" presStyleIdx="0" presStyleCnt="8">
        <dgm:presLayoutVars>
          <dgm:chMax val="0"/>
          <dgm:chPref val="0"/>
        </dgm:presLayoutVars>
      </dgm:prSet>
      <dgm:spPr/>
    </dgm:pt>
    <dgm:pt modelId="{D7A5E911-B0CC-41BF-AD27-0EA376DCF7D9}" type="pres">
      <dgm:prSet presAssocID="{D1C3500F-119D-441B-9724-701A3E9EE8BF}" presName="txSpace" presStyleCnt="0"/>
      <dgm:spPr/>
    </dgm:pt>
    <dgm:pt modelId="{65A59F7C-24FA-4F34-A9AF-1472063E4C00}" type="pres">
      <dgm:prSet presAssocID="{D1C3500F-119D-441B-9724-701A3E9EE8BF}" presName="desTx" presStyleLbl="revTx" presStyleIdx="1" presStyleCnt="8">
        <dgm:presLayoutVars/>
      </dgm:prSet>
      <dgm:spPr/>
    </dgm:pt>
    <dgm:pt modelId="{28CD4A93-63CA-4BA0-9AC5-AD9D5BA7AD77}" type="pres">
      <dgm:prSet presAssocID="{6B16E7CC-2790-4C4A-A24D-D5F2F83649B0}" presName="sibTrans" presStyleCnt="0"/>
      <dgm:spPr/>
    </dgm:pt>
    <dgm:pt modelId="{B58C3E93-7719-4FB9-9FE5-D1091A67AC53}" type="pres">
      <dgm:prSet presAssocID="{4105B059-2A92-4B68-911C-EF2B1FCC4755}" presName="compNode" presStyleCnt="0"/>
      <dgm:spPr/>
    </dgm:pt>
    <dgm:pt modelId="{687CCDE3-EF1E-4CC6-A24D-AEF3A429C98D}" type="pres">
      <dgm:prSet presAssocID="{4105B059-2A92-4B68-911C-EF2B1FCC475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8CC07BB8-8010-47D0-9774-836638E4D4F7}" type="pres">
      <dgm:prSet presAssocID="{4105B059-2A92-4B68-911C-EF2B1FCC4755}" presName="iconSpace" presStyleCnt="0"/>
      <dgm:spPr/>
    </dgm:pt>
    <dgm:pt modelId="{3708ACC9-65A8-4CAA-89E5-6295158B5F3F}" type="pres">
      <dgm:prSet presAssocID="{4105B059-2A92-4B68-911C-EF2B1FCC4755}" presName="parTx" presStyleLbl="revTx" presStyleIdx="2" presStyleCnt="8">
        <dgm:presLayoutVars>
          <dgm:chMax val="0"/>
          <dgm:chPref val="0"/>
        </dgm:presLayoutVars>
      </dgm:prSet>
      <dgm:spPr/>
    </dgm:pt>
    <dgm:pt modelId="{F0D7BF3E-7458-4223-B857-3064927B3407}" type="pres">
      <dgm:prSet presAssocID="{4105B059-2A92-4B68-911C-EF2B1FCC4755}" presName="txSpace" presStyleCnt="0"/>
      <dgm:spPr/>
    </dgm:pt>
    <dgm:pt modelId="{E25D8532-7ACE-4E92-9C6C-3A5C35370DB8}" type="pres">
      <dgm:prSet presAssocID="{4105B059-2A92-4B68-911C-EF2B1FCC4755}" presName="desTx" presStyleLbl="revTx" presStyleIdx="3" presStyleCnt="8">
        <dgm:presLayoutVars/>
      </dgm:prSet>
      <dgm:spPr/>
    </dgm:pt>
    <dgm:pt modelId="{C93E2D08-DC63-4C15-870F-E65292E8BF19}" type="pres">
      <dgm:prSet presAssocID="{E86FFA95-96AD-4AD4-A0F4-2E268832E656}" presName="sibTrans" presStyleCnt="0"/>
      <dgm:spPr/>
    </dgm:pt>
    <dgm:pt modelId="{20041A3D-1AC7-46A8-926D-46987984F58E}" type="pres">
      <dgm:prSet presAssocID="{61852BE8-7B20-43E5-AC38-2A5761622F48}" presName="compNode" presStyleCnt="0"/>
      <dgm:spPr/>
    </dgm:pt>
    <dgm:pt modelId="{00105285-2E31-43EB-ABF2-21C441704F9D}" type="pres">
      <dgm:prSet presAssocID="{61852BE8-7B20-43E5-AC38-2A5761622F4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E0D6AF2A-DE6B-4359-BE41-9CD6C0F9AEE2}" type="pres">
      <dgm:prSet presAssocID="{61852BE8-7B20-43E5-AC38-2A5761622F48}" presName="iconSpace" presStyleCnt="0"/>
      <dgm:spPr/>
    </dgm:pt>
    <dgm:pt modelId="{7E5D0294-7C1B-43A4-8BB2-7F7DCD475CCA}" type="pres">
      <dgm:prSet presAssocID="{61852BE8-7B20-43E5-AC38-2A5761622F48}" presName="parTx" presStyleLbl="revTx" presStyleIdx="4" presStyleCnt="8">
        <dgm:presLayoutVars>
          <dgm:chMax val="0"/>
          <dgm:chPref val="0"/>
        </dgm:presLayoutVars>
      </dgm:prSet>
      <dgm:spPr/>
    </dgm:pt>
    <dgm:pt modelId="{A636F80D-8ED5-4295-8E62-C023D0131F9A}" type="pres">
      <dgm:prSet presAssocID="{61852BE8-7B20-43E5-AC38-2A5761622F48}" presName="txSpace" presStyleCnt="0"/>
      <dgm:spPr/>
    </dgm:pt>
    <dgm:pt modelId="{5930E010-3106-4942-9D82-6D3BD3FACC9E}" type="pres">
      <dgm:prSet presAssocID="{61852BE8-7B20-43E5-AC38-2A5761622F48}" presName="desTx" presStyleLbl="revTx" presStyleIdx="5" presStyleCnt="8">
        <dgm:presLayoutVars/>
      </dgm:prSet>
      <dgm:spPr/>
    </dgm:pt>
    <dgm:pt modelId="{EDDA185B-1EF9-4A45-81C8-F7F9F8D7DC47}" type="pres">
      <dgm:prSet presAssocID="{F89C4EFD-B67C-4433-BDE1-DF50B2D3DD6E}" presName="sibTrans" presStyleCnt="0"/>
      <dgm:spPr/>
    </dgm:pt>
    <dgm:pt modelId="{A4037D3A-09CF-4F4E-BC14-45FF9C619832}" type="pres">
      <dgm:prSet presAssocID="{C81F601B-94F2-451B-9822-3145B4709B67}" presName="compNode" presStyleCnt="0"/>
      <dgm:spPr/>
    </dgm:pt>
    <dgm:pt modelId="{65223AA1-FF40-4660-A3A8-274A2B95F72F}" type="pres">
      <dgm:prSet presAssocID="{C81F601B-94F2-451B-9822-3145B4709B6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ngs"/>
        </a:ext>
      </dgm:extLst>
    </dgm:pt>
    <dgm:pt modelId="{8B0E5001-3B0F-46D8-8843-18590F9CE3DB}" type="pres">
      <dgm:prSet presAssocID="{C81F601B-94F2-451B-9822-3145B4709B67}" presName="iconSpace" presStyleCnt="0"/>
      <dgm:spPr/>
    </dgm:pt>
    <dgm:pt modelId="{031D1439-F90A-4756-91C2-495A58D62138}" type="pres">
      <dgm:prSet presAssocID="{C81F601B-94F2-451B-9822-3145B4709B67}" presName="parTx" presStyleLbl="revTx" presStyleIdx="6" presStyleCnt="8">
        <dgm:presLayoutVars>
          <dgm:chMax val="0"/>
          <dgm:chPref val="0"/>
        </dgm:presLayoutVars>
      </dgm:prSet>
      <dgm:spPr/>
    </dgm:pt>
    <dgm:pt modelId="{81BF882F-12D3-4C3C-BB55-AF66EA983D62}" type="pres">
      <dgm:prSet presAssocID="{C81F601B-94F2-451B-9822-3145B4709B67}" presName="txSpace" presStyleCnt="0"/>
      <dgm:spPr/>
    </dgm:pt>
    <dgm:pt modelId="{E89AE620-7E46-4473-A93A-F242272E2674}" type="pres">
      <dgm:prSet presAssocID="{C81F601B-94F2-451B-9822-3145B4709B67}" presName="desTx" presStyleLbl="revTx" presStyleIdx="7" presStyleCnt="8">
        <dgm:presLayoutVars/>
      </dgm:prSet>
      <dgm:spPr/>
    </dgm:pt>
  </dgm:ptLst>
  <dgm:cxnLst>
    <dgm:cxn modelId="{1019F224-E305-4E3E-8305-F398EA168BD4}" type="presOf" srcId="{00DFE31B-454C-4BBA-857C-C81EE81E6322}" destId="{65A59F7C-24FA-4F34-A9AF-1472063E4C00}" srcOrd="0" destOrd="0" presId="urn:microsoft.com/office/officeart/2018/2/layout/IconLabelDescriptionList"/>
    <dgm:cxn modelId="{B6B9D532-47DE-4401-936B-92C4DA002992}" type="presOf" srcId="{D1C3500F-119D-441B-9724-701A3E9EE8BF}" destId="{B5A10A07-1860-4B32-934D-0F871CDEECDD}" srcOrd="0" destOrd="0" presId="urn:microsoft.com/office/officeart/2018/2/layout/IconLabelDescriptionList"/>
    <dgm:cxn modelId="{CDFBC237-DE2F-4E75-9A07-4179EE38D688}" srcId="{E706464B-4BBB-435B-B549-DAE6C1306DED}" destId="{61852BE8-7B20-43E5-AC38-2A5761622F48}" srcOrd="2" destOrd="0" parTransId="{7F5B91F2-ED1B-4C88-ACF4-FB18BD6A5352}" sibTransId="{F89C4EFD-B67C-4433-BDE1-DF50B2D3DD6E}"/>
    <dgm:cxn modelId="{E869CA43-B774-4872-8D83-A112D82745A0}" type="presOf" srcId="{E706464B-4BBB-435B-B549-DAE6C1306DED}" destId="{EF1716C4-977D-4178-B3BD-C97E830D5263}" srcOrd="0" destOrd="0" presId="urn:microsoft.com/office/officeart/2018/2/layout/IconLabelDescriptionList"/>
    <dgm:cxn modelId="{F1E7D144-9FE5-4608-8233-F1FA3AC4CDF7}" srcId="{D1C3500F-119D-441B-9724-701A3E9EE8BF}" destId="{00DFE31B-454C-4BBA-857C-C81EE81E6322}" srcOrd="0" destOrd="0" parTransId="{4179D63A-761D-42CB-908E-B00637FE0E26}" sibTransId="{ED69125B-F031-43BB-9A3E-34333215C344}"/>
    <dgm:cxn modelId="{ED7DBA65-749E-4042-A3B8-F58DA14405BE}" type="presOf" srcId="{C81F601B-94F2-451B-9822-3145B4709B67}" destId="{031D1439-F90A-4756-91C2-495A58D62138}" srcOrd="0" destOrd="0" presId="urn:microsoft.com/office/officeart/2018/2/layout/IconLabelDescriptionList"/>
    <dgm:cxn modelId="{6EDD9251-1496-491A-B1C0-F7D7D75CC2AD}" srcId="{E706464B-4BBB-435B-B549-DAE6C1306DED}" destId="{D1C3500F-119D-441B-9724-701A3E9EE8BF}" srcOrd="0" destOrd="0" parTransId="{1CA39EA4-F77C-4802-9762-FA493101F846}" sibTransId="{6B16E7CC-2790-4C4A-A24D-D5F2F83649B0}"/>
    <dgm:cxn modelId="{0FBD5E55-1A00-4DDA-B396-F66E9E766775}" srcId="{E706464B-4BBB-435B-B549-DAE6C1306DED}" destId="{4105B059-2A92-4B68-911C-EF2B1FCC4755}" srcOrd="1" destOrd="0" parTransId="{1BE64A7D-F2F1-4361-AFD7-319798CD2A74}" sibTransId="{E86FFA95-96AD-4AD4-A0F4-2E268832E656}"/>
    <dgm:cxn modelId="{3AAAB379-1300-4D29-A833-F46BE819B478}" type="presOf" srcId="{61852BE8-7B20-43E5-AC38-2A5761622F48}" destId="{7E5D0294-7C1B-43A4-8BB2-7F7DCD475CCA}" srcOrd="0" destOrd="0" presId="urn:microsoft.com/office/officeart/2018/2/layout/IconLabelDescriptionList"/>
    <dgm:cxn modelId="{75903AA9-48F6-4B75-A39D-B85BF5D61E24}" srcId="{E706464B-4BBB-435B-B549-DAE6C1306DED}" destId="{C81F601B-94F2-451B-9822-3145B4709B67}" srcOrd="3" destOrd="0" parTransId="{A6BF11CD-2E28-4147-9294-E06165155D75}" sibTransId="{E72ABD64-7A6B-40DE-BB28-F57262BACBE6}"/>
    <dgm:cxn modelId="{587CFFBA-7FA7-4544-83BB-0792AFFB06C6}" type="presOf" srcId="{4105B059-2A92-4B68-911C-EF2B1FCC4755}" destId="{3708ACC9-65A8-4CAA-89E5-6295158B5F3F}" srcOrd="0" destOrd="0" presId="urn:microsoft.com/office/officeart/2018/2/layout/IconLabelDescriptionList"/>
    <dgm:cxn modelId="{DB36F12E-48C0-476C-9537-E1CCEBDF89B4}" type="presParOf" srcId="{EF1716C4-977D-4178-B3BD-C97E830D5263}" destId="{09D95F59-D7CA-4205-BB5B-4516FF98A602}" srcOrd="0" destOrd="0" presId="urn:microsoft.com/office/officeart/2018/2/layout/IconLabelDescriptionList"/>
    <dgm:cxn modelId="{7A164676-F3BD-4E91-A081-6E9E59D3AB25}" type="presParOf" srcId="{09D95F59-D7CA-4205-BB5B-4516FF98A602}" destId="{E2087548-1789-437D-93AD-79E475530986}" srcOrd="0" destOrd="0" presId="urn:microsoft.com/office/officeart/2018/2/layout/IconLabelDescriptionList"/>
    <dgm:cxn modelId="{71E6D856-C28C-4222-A6F5-FA8940375BC8}" type="presParOf" srcId="{09D95F59-D7CA-4205-BB5B-4516FF98A602}" destId="{F022F280-8FD1-4510-9A83-593E6BF5345D}" srcOrd="1" destOrd="0" presId="urn:microsoft.com/office/officeart/2018/2/layout/IconLabelDescriptionList"/>
    <dgm:cxn modelId="{A6D73B15-FCEE-4505-88E3-4AA4C10FCB60}" type="presParOf" srcId="{09D95F59-D7CA-4205-BB5B-4516FF98A602}" destId="{B5A10A07-1860-4B32-934D-0F871CDEECDD}" srcOrd="2" destOrd="0" presId="urn:microsoft.com/office/officeart/2018/2/layout/IconLabelDescriptionList"/>
    <dgm:cxn modelId="{5AD5E85B-D1A1-4091-96AC-B099E2331523}" type="presParOf" srcId="{09D95F59-D7CA-4205-BB5B-4516FF98A602}" destId="{D7A5E911-B0CC-41BF-AD27-0EA376DCF7D9}" srcOrd="3" destOrd="0" presId="urn:microsoft.com/office/officeart/2018/2/layout/IconLabelDescriptionList"/>
    <dgm:cxn modelId="{CF56C723-CF31-41FE-8981-BDEFCBA9BB92}" type="presParOf" srcId="{09D95F59-D7CA-4205-BB5B-4516FF98A602}" destId="{65A59F7C-24FA-4F34-A9AF-1472063E4C00}" srcOrd="4" destOrd="0" presId="urn:microsoft.com/office/officeart/2018/2/layout/IconLabelDescriptionList"/>
    <dgm:cxn modelId="{D1EF5436-38FC-4A82-98B1-57BAB9AE2AC1}" type="presParOf" srcId="{EF1716C4-977D-4178-B3BD-C97E830D5263}" destId="{28CD4A93-63CA-4BA0-9AC5-AD9D5BA7AD77}" srcOrd="1" destOrd="0" presId="urn:microsoft.com/office/officeart/2018/2/layout/IconLabelDescriptionList"/>
    <dgm:cxn modelId="{31A3DB69-1F7A-414D-B31A-3145194C742D}" type="presParOf" srcId="{EF1716C4-977D-4178-B3BD-C97E830D5263}" destId="{B58C3E93-7719-4FB9-9FE5-D1091A67AC53}" srcOrd="2" destOrd="0" presId="urn:microsoft.com/office/officeart/2018/2/layout/IconLabelDescriptionList"/>
    <dgm:cxn modelId="{6AE327AE-0277-4136-96A4-B400787685E5}" type="presParOf" srcId="{B58C3E93-7719-4FB9-9FE5-D1091A67AC53}" destId="{687CCDE3-EF1E-4CC6-A24D-AEF3A429C98D}" srcOrd="0" destOrd="0" presId="urn:microsoft.com/office/officeart/2018/2/layout/IconLabelDescriptionList"/>
    <dgm:cxn modelId="{56636C58-1E77-4B56-9D0F-A99AA6A71D28}" type="presParOf" srcId="{B58C3E93-7719-4FB9-9FE5-D1091A67AC53}" destId="{8CC07BB8-8010-47D0-9774-836638E4D4F7}" srcOrd="1" destOrd="0" presId="urn:microsoft.com/office/officeart/2018/2/layout/IconLabelDescriptionList"/>
    <dgm:cxn modelId="{DB13C23F-4612-490B-A881-1CA8FD7ABCDD}" type="presParOf" srcId="{B58C3E93-7719-4FB9-9FE5-D1091A67AC53}" destId="{3708ACC9-65A8-4CAA-89E5-6295158B5F3F}" srcOrd="2" destOrd="0" presId="urn:microsoft.com/office/officeart/2018/2/layout/IconLabelDescriptionList"/>
    <dgm:cxn modelId="{D4B07BA9-76CE-49B5-B4B8-0534E4F87540}" type="presParOf" srcId="{B58C3E93-7719-4FB9-9FE5-D1091A67AC53}" destId="{F0D7BF3E-7458-4223-B857-3064927B3407}" srcOrd="3" destOrd="0" presId="urn:microsoft.com/office/officeart/2018/2/layout/IconLabelDescriptionList"/>
    <dgm:cxn modelId="{95047632-E74C-4785-B727-F01334F95D46}" type="presParOf" srcId="{B58C3E93-7719-4FB9-9FE5-D1091A67AC53}" destId="{E25D8532-7ACE-4E92-9C6C-3A5C35370DB8}" srcOrd="4" destOrd="0" presId="urn:microsoft.com/office/officeart/2018/2/layout/IconLabelDescriptionList"/>
    <dgm:cxn modelId="{82974AF3-5EB3-42CB-B3CE-BC76D5F2A205}" type="presParOf" srcId="{EF1716C4-977D-4178-B3BD-C97E830D5263}" destId="{C93E2D08-DC63-4C15-870F-E65292E8BF19}" srcOrd="3" destOrd="0" presId="urn:microsoft.com/office/officeart/2018/2/layout/IconLabelDescriptionList"/>
    <dgm:cxn modelId="{AF3C3F7D-9BAE-4EA1-BE35-7C3A27755058}" type="presParOf" srcId="{EF1716C4-977D-4178-B3BD-C97E830D5263}" destId="{20041A3D-1AC7-46A8-926D-46987984F58E}" srcOrd="4" destOrd="0" presId="urn:microsoft.com/office/officeart/2018/2/layout/IconLabelDescriptionList"/>
    <dgm:cxn modelId="{9410FEF1-C4E2-4BF1-83C9-D9D54AD4CF39}" type="presParOf" srcId="{20041A3D-1AC7-46A8-926D-46987984F58E}" destId="{00105285-2E31-43EB-ABF2-21C441704F9D}" srcOrd="0" destOrd="0" presId="urn:microsoft.com/office/officeart/2018/2/layout/IconLabelDescriptionList"/>
    <dgm:cxn modelId="{DED6872E-32E9-4683-AD67-D457E8EF1270}" type="presParOf" srcId="{20041A3D-1AC7-46A8-926D-46987984F58E}" destId="{E0D6AF2A-DE6B-4359-BE41-9CD6C0F9AEE2}" srcOrd="1" destOrd="0" presId="urn:microsoft.com/office/officeart/2018/2/layout/IconLabelDescriptionList"/>
    <dgm:cxn modelId="{DB3D955D-AC50-4C0E-9332-97EB3F9CAD8F}" type="presParOf" srcId="{20041A3D-1AC7-46A8-926D-46987984F58E}" destId="{7E5D0294-7C1B-43A4-8BB2-7F7DCD475CCA}" srcOrd="2" destOrd="0" presId="urn:microsoft.com/office/officeart/2018/2/layout/IconLabelDescriptionList"/>
    <dgm:cxn modelId="{497A847E-0E16-481F-8F94-9B79C155E632}" type="presParOf" srcId="{20041A3D-1AC7-46A8-926D-46987984F58E}" destId="{A636F80D-8ED5-4295-8E62-C023D0131F9A}" srcOrd="3" destOrd="0" presId="urn:microsoft.com/office/officeart/2018/2/layout/IconLabelDescriptionList"/>
    <dgm:cxn modelId="{094C38F3-F8F0-44BB-99A7-F55AC5BC22F1}" type="presParOf" srcId="{20041A3D-1AC7-46A8-926D-46987984F58E}" destId="{5930E010-3106-4942-9D82-6D3BD3FACC9E}" srcOrd="4" destOrd="0" presId="urn:microsoft.com/office/officeart/2018/2/layout/IconLabelDescriptionList"/>
    <dgm:cxn modelId="{CBED2043-30FD-40C6-9F7B-67E3AA34629A}" type="presParOf" srcId="{EF1716C4-977D-4178-B3BD-C97E830D5263}" destId="{EDDA185B-1EF9-4A45-81C8-F7F9F8D7DC47}" srcOrd="5" destOrd="0" presId="urn:microsoft.com/office/officeart/2018/2/layout/IconLabelDescriptionList"/>
    <dgm:cxn modelId="{2332C219-0CCD-41EE-8BF1-4164807A3D16}" type="presParOf" srcId="{EF1716C4-977D-4178-B3BD-C97E830D5263}" destId="{A4037D3A-09CF-4F4E-BC14-45FF9C619832}" srcOrd="6" destOrd="0" presId="urn:microsoft.com/office/officeart/2018/2/layout/IconLabelDescriptionList"/>
    <dgm:cxn modelId="{FE8A8B1B-072C-454F-A70F-36999CA99292}" type="presParOf" srcId="{A4037D3A-09CF-4F4E-BC14-45FF9C619832}" destId="{65223AA1-FF40-4660-A3A8-274A2B95F72F}" srcOrd="0" destOrd="0" presId="urn:microsoft.com/office/officeart/2018/2/layout/IconLabelDescriptionList"/>
    <dgm:cxn modelId="{5E7B733E-7354-432E-9D47-7567D2DE2E4C}" type="presParOf" srcId="{A4037D3A-09CF-4F4E-BC14-45FF9C619832}" destId="{8B0E5001-3B0F-46D8-8843-18590F9CE3DB}" srcOrd="1" destOrd="0" presId="urn:microsoft.com/office/officeart/2018/2/layout/IconLabelDescriptionList"/>
    <dgm:cxn modelId="{49C13BD7-5C12-4056-8125-2CF4A404A860}" type="presParOf" srcId="{A4037D3A-09CF-4F4E-BC14-45FF9C619832}" destId="{031D1439-F90A-4756-91C2-495A58D62138}" srcOrd="2" destOrd="0" presId="urn:microsoft.com/office/officeart/2018/2/layout/IconLabelDescriptionList"/>
    <dgm:cxn modelId="{69910A45-99EF-4528-95CB-4E594657CECA}" type="presParOf" srcId="{A4037D3A-09CF-4F4E-BC14-45FF9C619832}" destId="{81BF882F-12D3-4C3C-BB55-AF66EA983D62}" srcOrd="3" destOrd="0" presId="urn:microsoft.com/office/officeart/2018/2/layout/IconLabelDescriptionList"/>
    <dgm:cxn modelId="{3955E795-40C2-4E4F-BF24-FC78136ECA3F}" type="presParOf" srcId="{A4037D3A-09CF-4F4E-BC14-45FF9C619832}" destId="{E89AE620-7E46-4473-A93A-F242272E267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02CEED-0108-44FE-A671-AF753BDBF99E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F4209CF-897B-41C3-9C7B-36141C2F9FA7}">
      <dgm:prSet/>
      <dgm:spPr/>
      <dgm:t>
        <a:bodyPr/>
        <a:lstStyle/>
        <a:p>
          <a:pPr>
            <a:defRPr b="1"/>
          </a:pPr>
          <a:r>
            <a:rPr lang="en-US" dirty="0"/>
            <a:t>November 2013</a:t>
          </a:r>
        </a:p>
      </dgm:t>
    </dgm:pt>
    <dgm:pt modelId="{636887E1-4B45-43AF-992D-D3A9E50B9BB6}" type="parTrans" cxnId="{8B83B681-1F2A-450F-938E-CE5CD0C7EE1F}">
      <dgm:prSet/>
      <dgm:spPr/>
      <dgm:t>
        <a:bodyPr/>
        <a:lstStyle/>
        <a:p>
          <a:endParaRPr lang="en-US"/>
        </a:p>
      </dgm:t>
    </dgm:pt>
    <dgm:pt modelId="{A12BB6C7-6B24-460B-9D2A-B32840F59D97}" type="sibTrans" cxnId="{8B83B681-1F2A-450F-938E-CE5CD0C7EE1F}">
      <dgm:prSet/>
      <dgm:spPr/>
      <dgm:t>
        <a:bodyPr/>
        <a:lstStyle/>
        <a:p>
          <a:endParaRPr lang="en-US"/>
        </a:p>
      </dgm:t>
    </dgm:pt>
    <dgm:pt modelId="{C920E2F2-9D15-419D-A16B-B81FB13A2A72}">
      <dgm:prSet/>
      <dgm:spPr/>
      <dgm:t>
        <a:bodyPr/>
        <a:lstStyle/>
        <a:p>
          <a:r>
            <a:rPr lang="en-US" dirty="0"/>
            <a:t>Enrollment begins for RHO Trial </a:t>
          </a:r>
        </a:p>
      </dgm:t>
    </dgm:pt>
    <dgm:pt modelId="{3A008A4E-28FE-4C14-BA26-D059283A3F70}" type="parTrans" cxnId="{0F24F962-F3ED-4C13-8D1C-BC7E0C36E19E}">
      <dgm:prSet/>
      <dgm:spPr/>
      <dgm:t>
        <a:bodyPr/>
        <a:lstStyle/>
        <a:p>
          <a:endParaRPr lang="en-US"/>
        </a:p>
      </dgm:t>
    </dgm:pt>
    <dgm:pt modelId="{73BBCCE6-CD57-46A2-B8DF-B73E20257120}" type="sibTrans" cxnId="{0F24F962-F3ED-4C13-8D1C-BC7E0C36E19E}">
      <dgm:prSet/>
      <dgm:spPr/>
      <dgm:t>
        <a:bodyPr/>
        <a:lstStyle/>
        <a:p>
          <a:endParaRPr lang="en-US"/>
        </a:p>
      </dgm:t>
    </dgm:pt>
    <dgm:pt modelId="{30F50C3E-E689-4749-B2DE-A380B36249A8}">
      <dgm:prSet/>
      <dgm:spPr/>
      <dgm:t>
        <a:bodyPr/>
        <a:lstStyle/>
        <a:p>
          <a:pPr>
            <a:defRPr b="1"/>
          </a:pPr>
          <a:r>
            <a:rPr lang="en-US" dirty="0"/>
            <a:t>December 2017</a:t>
          </a:r>
        </a:p>
      </dgm:t>
    </dgm:pt>
    <dgm:pt modelId="{79677494-5720-431C-A698-ACF70BE9A8D5}" type="parTrans" cxnId="{A9192DD4-91A4-4241-AECC-05B1BA21FB2F}">
      <dgm:prSet/>
      <dgm:spPr/>
      <dgm:t>
        <a:bodyPr/>
        <a:lstStyle/>
        <a:p>
          <a:endParaRPr lang="en-US"/>
        </a:p>
      </dgm:t>
    </dgm:pt>
    <dgm:pt modelId="{73E9C396-E906-41ED-A398-EE101353F0BC}" type="sibTrans" cxnId="{A9192DD4-91A4-4241-AECC-05B1BA21FB2F}">
      <dgm:prSet/>
      <dgm:spPr/>
      <dgm:t>
        <a:bodyPr/>
        <a:lstStyle/>
        <a:p>
          <a:endParaRPr lang="en-US"/>
        </a:p>
      </dgm:t>
    </dgm:pt>
    <dgm:pt modelId="{DFA8BDC1-000A-475E-A75A-BD2BB9C56ACF}">
      <dgm:prSet/>
      <dgm:spPr/>
      <dgm:t>
        <a:bodyPr/>
        <a:lstStyle/>
        <a:p>
          <a:r>
            <a:rPr lang="en-US" dirty="0"/>
            <a:t>Enrollment concludes for the RHO Trial (197 Participants Enrolled)</a:t>
          </a:r>
        </a:p>
      </dgm:t>
    </dgm:pt>
    <dgm:pt modelId="{19722879-946B-4D66-8A52-C6BEA38A9DA0}" type="parTrans" cxnId="{CCCCE647-ECF4-4654-B8E7-9FE60C1D51E7}">
      <dgm:prSet/>
      <dgm:spPr/>
      <dgm:t>
        <a:bodyPr/>
        <a:lstStyle/>
        <a:p>
          <a:endParaRPr lang="en-US"/>
        </a:p>
      </dgm:t>
    </dgm:pt>
    <dgm:pt modelId="{2C6A2DD0-ADFB-44FC-9705-00A34D924646}" type="sibTrans" cxnId="{CCCCE647-ECF4-4654-B8E7-9FE60C1D51E7}">
      <dgm:prSet/>
      <dgm:spPr/>
      <dgm:t>
        <a:bodyPr/>
        <a:lstStyle/>
        <a:p>
          <a:endParaRPr lang="en-US"/>
        </a:p>
      </dgm:t>
    </dgm:pt>
    <dgm:pt modelId="{6E58BA53-F355-4967-9B63-A00F41C48057}">
      <dgm:prSet/>
      <dgm:spPr/>
      <dgm:t>
        <a:bodyPr/>
        <a:lstStyle/>
        <a:p>
          <a:pPr>
            <a:defRPr b="1"/>
          </a:pPr>
          <a:r>
            <a:rPr lang="en-US" dirty="0"/>
            <a:t>January 2018</a:t>
          </a:r>
        </a:p>
      </dgm:t>
    </dgm:pt>
    <dgm:pt modelId="{866049F6-DEB5-4EF6-9589-E32CA661F227}" type="parTrans" cxnId="{7AB5F3E5-3E61-4F77-8C6B-8E185F6AEF2D}">
      <dgm:prSet/>
      <dgm:spPr/>
      <dgm:t>
        <a:bodyPr/>
        <a:lstStyle/>
        <a:p>
          <a:endParaRPr lang="en-US"/>
        </a:p>
      </dgm:t>
    </dgm:pt>
    <dgm:pt modelId="{99B84BCA-0ED4-4115-8CDC-E7F06D48D951}" type="sibTrans" cxnId="{7AB5F3E5-3E61-4F77-8C6B-8E185F6AEF2D}">
      <dgm:prSet/>
      <dgm:spPr/>
      <dgm:t>
        <a:bodyPr/>
        <a:lstStyle/>
        <a:p>
          <a:endParaRPr lang="en-US"/>
        </a:p>
      </dgm:t>
    </dgm:pt>
    <dgm:pt modelId="{72A1968C-76A3-4D00-9A42-590C912CFB47}">
      <dgm:prSet/>
      <dgm:spPr/>
      <dgm:t>
        <a:bodyPr/>
        <a:lstStyle/>
        <a:p>
          <a:pPr>
            <a:defRPr b="1"/>
          </a:pPr>
          <a:r>
            <a:rPr lang="en-US" dirty="0"/>
            <a:t>February 2019</a:t>
          </a:r>
        </a:p>
      </dgm:t>
    </dgm:pt>
    <dgm:pt modelId="{D3D1D918-D5B7-4804-A86F-0DFC06837AD7}" type="parTrans" cxnId="{BC25D242-6587-43C8-9620-FDC1D78E985F}">
      <dgm:prSet/>
      <dgm:spPr/>
      <dgm:t>
        <a:bodyPr/>
        <a:lstStyle/>
        <a:p>
          <a:endParaRPr lang="en-US"/>
        </a:p>
      </dgm:t>
    </dgm:pt>
    <dgm:pt modelId="{EF672C74-B96C-4FED-B1A7-C0958A1B07F7}" type="sibTrans" cxnId="{BC25D242-6587-43C8-9620-FDC1D78E985F}">
      <dgm:prSet/>
      <dgm:spPr/>
      <dgm:t>
        <a:bodyPr/>
        <a:lstStyle/>
        <a:p>
          <a:endParaRPr lang="en-US"/>
        </a:p>
      </dgm:t>
    </dgm:pt>
    <dgm:pt modelId="{6E3D9C8D-B89D-40B2-9D51-EE76FF68D5EF}">
      <dgm:prSet/>
      <dgm:spPr/>
      <dgm:t>
        <a:bodyPr/>
        <a:lstStyle/>
        <a:p>
          <a:pPr>
            <a:defRPr b="1"/>
          </a:pPr>
          <a:r>
            <a:rPr lang="en-US" dirty="0"/>
            <a:t>June 2019</a:t>
          </a:r>
        </a:p>
      </dgm:t>
    </dgm:pt>
    <dgm:pt modelId="{D975CEFD-F858-477E-A5E9-1830253CB0A9}" type="parTrans" cxnId="{435D5E81-2E9F-44F1-B776-8A74B850F8BA}">
      <dgm:prSet/>
      <dgm:spPr/>
      <dgm:t>
        <a:bodyPr/>
        <a:lstStyle/>
        <a:p>
          <a:endParaRPr lang="en-US"/>
        </a:p>
      </dgm:t>
    </dgm:pt>
    <dgm:pt modelId="{07B5105F-9A04-4A1C-8D22-027DFEBC5D20}" type="sibTrans" cxnId="{435D5E81-2E9F-44F1-B776-8A74B850F8BA}">
      <dgm:prSet/>
      <dgm:spPr/>
      <dgm:t>
        <a:bodyPr/>
        <a:lstStyle/>
        <a:p>
          <a:endParaRPr lang="en-US"/>
        </a:p>
      </dgm:t>
    </dgm:pt>
    <dgm:pt modelId="{004FD863-8742-4B7A-890B-410BB99E8CE2}">
      <dgm:prSet/>
      <dgm:spPr/>
      <dgm:t>
        <a:bodyPr/>
        <a:lstStyle/>
        <a:p>
          <a:pPr>
            <a:defRPr b="1"/>
          </a:pPr>
          <a:r>
            <a:rPr lang="en-US" dirty="0"/>
            <a:t>December 2019</a:t>
          </a:r>
        </a:p>
      </dgm:t>
    </dgm:pt>
    <dgm:pt modelId="{98BDAC9A-0C9C-4B46-8C84-8B6D74D41F3D}" type="parTrans" cxnId="{980AC300-D7AF-4E11-A14D-1917E88142A5}">
      <dgm:prSet/>
      <dgm:spPr/>
      <dgm:t>
        <a:bodyPr/>
        <a:lstStyle/>
        <a:p>
          <a:endParaRPr lang="en-US"/>
        </a:p>
      </dgm:t>
    </dgm:pt>
    <dgm:pt modelId="{B922D27B-6E97-46EB-91E5-95FC8F215DC2}" type="sibTrans" cxnId="{980AC300-D7AF-4E11-A14D-1917E88142A5}">
      <dgm:prSet/>
      <dgm:spPr/>
      <dgm:t>
        <a:bodyPr/>
        <a:lstStyle/>
        <a:p>
          <a:endParaRPr lang="en-US"/>
        </a:p>
      </dgm:t>
    </dgm:pt>
    <dgm:pt modelId="{31D666FF-CD9D-4A7A-9605-31CDEB76B95F}">
      <dgm:prSet/>
      <dgm:spPr/>
      <dgm:t>
        <a:bodyPr/>
        <a:lstStyle/>
        <a:p>
          <a:r>
            <a:rPr lang="en-US" dirty="0"/>
            <a:t>Follow-up of RHO patients concludes</a:t>
          </a:r>
        </a:p>
        <a:p>
          <a:endParaRPr lang="en-US" dirty="0"/>
        </a:p>
        <a:p>
          <a:r>
            <a:rPr lang="en-US" dirty="0"/>
            <a:t>Data analysis begins</a:t>
          </a:r>
        </a:p>
      </dgm:t>
    </dgm:pt>
    <dgm:pt modelId="{22553484-99EA-4E85-9060-3CCC50C816A6}" type="parTrans" cxnId="{656988C6-EB8B-461C-AF7B-DD7B918780F3}">
      <dgm:prSet/>
      <dgm:spPr/>
      <dgm:t>
        <a:bodyPr/>
        <a:lstStyle/>
        <a:p>
          <a:endParaRPr lang="en-US"/>
        </a:p>
      </dgm:t>
    </dgm:pt>
    <dgm:pt modelId="{997FD9ED-6F04-4D6B-A8F8-55213A5C379D}" type="sibTrans" cxnId="{656988C6-EB8B-461C-AF7B-DD7B918780F3}">
      <dgm:prSet/>
      <dgm:spPr/>
      <dgm:t>
        <a:bodyPr/>
        <a:lstStyle/>
        <a:p>
          <a:endParaRPr lang="en-US"/>
        </a:p>
      </dgm:t>
    </dgm:pt>
    <dgm:pt modelId="{246EDE87-043A-4612-A7BF-7468786F88CF}">
      <dgm:prSet/>
      <dgm:spPr/>
      <dgm:t>
        <a:bodyPr/>
        <a:lstStyle/>
        <a:p>
          <a:r>
            <a:rPr lang="en-US" dirty="0"/>
            <a:t>RHO</a:t>
          </a:r>
          <a:r>
            <a:rPr lang="en-US" baseline="0" dirty="0"/>
            <a:t> Program implemented as parental opt-in choice</a:t>
          </a:r>
          <a:endParaRPr lang="en-US" dirty="0"/>
        </a:p>
      </dgm:t>
    </dgm:pt>
    <dgm:pt modelId="{0B2E93BF-52C2-49D0-B34E-1DA10E75249E}" type="parTrans" cxnId="{A99B4531-0C72-44FE-A922-CC5805AA2821}">
      <dgm:prSet/>
      <dgm:spPr/>
      <dgm:t>
        <a:bodyPr/>
        <a:lstStyle/>
        <a:p>
          <a:endParaRPr lang="en-US"/>
        </a:p>
      </dgm:t>
    </dgm:pt>
    <dgm:pt modelId="{7C1D9968-3BAA-4DB2-B7B4-27016B64019A}" type="sibTrans" cxnId="{A99B4531-0C72-44FE-A922-CC5805AA2821}">
      <dgm:prSet/>
      <dgm:spPr/>
      <dgm:t>
        <a:bodyPr/>
        <a:lstStyle/>
        <a:p>
          <a:endParaRPr lang="en-US"/>
        </a:p>
      </dgm:t>
    </dgm:pt>
    <dgm:pt modelId="{8995A71E-D61A-4E56-9F91-86016F03DC78}">
      <dgm:prSet/>
      <dgm:spPr/>
      <dgm:t>
        <a:bodyPr/>
        <a:lstStyle/>
        <a:p>
          <a:r>
            <a:rPr lang="en-US" dirty="0"/>
            <a:t>RHO Program implemented as standard of care at UMass</a:t>
          </a:r>
        </a:p>
      </dgm:t>
    </dgm:pt>
    <dgm:pt modelId="{A2A6E964-6563-474D-9A1E-4F4E1BD30299}" type="parTrans" cxnId="{B38C9FA6-D46B-4595-8E97-4DC7CCB1E3D7}">
      <dgm:prSet/>
      <dgm:spPr/>
      <dgm:t>
        <a:bodyPr/>
        <a:lstStyle/>
        <a:p>
          <a:endParaRPr lang="en-US"/>
        </a:p>
      </dgm:t>
    </dgm:pt>
    <dgm:pt modelId="{79F147E7-CF3A-495B-9436-3A64FCE213B7}" type="sibTrans" cxnId="{B38C9FA6-D46B-4595-8E97-4DC7CCB1E3D7}">
      <dgm:prSet/>
      <dgm:spPr/>
      <dgm:t>
        <a:bodyPr/>
        <a:lstStyle/>
        <a:p>
          <a:endParaRPr lang="en-US"/>
        </a:p>
      </dgm:t>
    </dgm:pt>
    <dgm:pt modelId="{874EE52E-2A22-4545-94B0-B9726F8F119D}">
      <dgm:prSet/>
      <dgm:spPr/>
      <dgm:t>
        <a:bodyPr/>
        <a:lstStyle/>
        <a:p>
          <a:r>
            <a:rPr lang="en-US" dirty="0"/>
            <a:t>Implementation pilot at Boston Children’s Hospital at one referring NICU</a:t>
          </a:r>
        </a:p>
      </dgm:t>
    </dgm:pt>
    <dgm:pt modelId="{7D8A8210-C524-4EDF-BCDC-906B5375CFDA}" type="parTrans" cxnId="{490F1B52-FCDC-45FB-8AA2-5E4266F3702F}">
      <dgm:prSet/>
      <dgm:spPr/>
      <dgm:t>
        <a:bodyPr/>
        <a:lstStyle/>
        <a:p>
          <a:endParaRPr lang="en-US"/>
        </a:p>
      </dgm:t>
    </dgm:pt>
    <dgm:pt modelId="{3F876D99-D3B7-4252-9AFF-BF92312051F1}" type="sibTrans" cxnId="{490F1B52-FCDC-45FB-8AA2-5E4266F3702F}">
      <dgm:prSet/>
      <dgm:spPr/>
      <dgm:t>
        <a:bodyPr/>
        <a:lstStyle/>
        <a:p>
          <a:endParaRPr lang="en-US"/>
        </a:p>
      </dgm:t>
    </dgm:pt>
    <dgm:pt modelId="{8B88D7A2-C2DF-4500-9143-4D039D03ACD8}">
      <dgm:prSet/>
      <dgm:spPr/>
      <dgm:t>
        <a:bodyPr/>
        <a:lstStyle/>
        <a:p>
          <a:pPr>
            <a:defRPr b="1"/>
          </a:pPr>
          <a:r>
            <a:rPr lang="en-US" dirty="0"/>
            <a:t>September 2020</a:t>
          </a:r>
        </a:p>
      </dgm:t>
    </dgm:pt>
    <dgm:pt modelId="{70463623-B836-40AA-85C5-C907B74DA79B}" type="parTrans" cxnId="{225AB961-3C94-4D1B-8760-C3AFD6F1125F}">
      <dgm:prSet/>
      <dgm:spPr/>
      <dgm:t>
        <a:bodyPr/>
        <a:lstStyle/>
        <a:p>
          <a:endParaRPr lang="en-US"/>
        </a:p>
      </dgm:t>
    </dgm:pt>
    <dgm:pt modelId="{E5D10410-EEBD-4AA3-AC52-D766A374848D}" type="sibTrans" cxnId="{225AB961-3C94-4D1B-8760-C3AFD6F1125F}">
      <dgm:prSet/>
      <dgm:spPr/>
      <dgm:t>
        <a:bodyPr/>
        <a:lstStyle/>
        <a:p>
          <a:endParaRPr lang="en-US"/>
        </a:p>
      </dgm:t>
    </dgm:pt>
    <dgm:pt modelId="{8CF83719-CF7F-487D-BA2B-0B18F4CA5EEA}">
      <dgm:prSet/>
      <dgm:spPr/>
      <dgm:t>
        <a:bodyPr/>
        <a:lstStyle/>
        <a:p>
          <a:r>
            <a:rPr lang="en-US" dirty="0"/>
            <a:t>PCORI grant awarded for further widespread implementation</a:t>
          </a:r>
        </a:p>
        <a:p>
          <a:endParaRPr lang="en-US" dirty="0"/>
        </a:p>
      </dgm:t>
    </dgm:pt>
    <dgm:pt modelId="{AA5CF355-2155-4045-B7FC-181375FF2BCB}" type="parTrans" cxnId="{FDC9FD64-6255-41B1-9731-31CC90C3D369}">
      <dgm:prSet/>
      <dgm:spPr/>
      <dgm:t>
        <a:bodyPr/>
        <a:lstStyle/>
        <a:p>
          <a:endParaRPr lang="en-US"/>
        </a:p>
      </dgm:t>
    </dgm:pt>
    <dgm:pt modelId="{0FDC7EDB-1D88-447F-A13B-B8E18EFE23D6}" type="sibTrans" cxnId="{FDC9FD64-6255-41B1-9731-31CC90C3D369}">
      <dgm:prSet/>
      <dgm:spPr/>
      <dgm:t>
        <a:bodyPr/>
        <a:lstStyle/>
        <a:p>
          <a:endParaRPr lang="en-US"/>
        </a:p>
      </dgm:t>
    </dgm:pt>
    <dgm:pt modelId="{AA5AE18C-5131-48F0-939A-03E97B27110C}" type="pres">
      <dgm:prSet presAssocID="{0D02CEED-0108-44FE-A671-AF753BDBF99E}" presName="root" presStyleCnt="0">
        <dgm:presLayoutVars>
          <dgm:chMax/>
          <dgm:chPref/>
          <dgm:animLvl val="lvl"/>
        </dgm:presLayoutVars>
      </dgm:prSet>
      <dgm:spPr/>
    </dgm:pt>
    <dgm:pt modelId="{B8948FD1-18A7-45C2-A481-DD5E0A807A1E}" type="pres">
      <dgm:prSet presAssocID="{0D02CEED-0108-44FE-A671-AF753BDBF99E}" presName="divider" presStyleLbl="fgAcc1" presStyleIdx="0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700938DD-F76A-4D50-868F-4C8D87440D46}" type="pres">
      <dgm:prSet presAssocID="{0D02CEED-0108-44FE-A671-AF753BDBF99E}" presName="nodes" presStyleCnt="0">
        <dgm:presLayoutVars>
          <dgm:chMax/>
          <dgm:chPref/>
          <dgm:animLvl val="lvl"/>
        </dgm:presLayoutVars>
      </dgm:prSet>
      <dgm:spPr/>
    </dgm:pt>
    <dgm:pt modelId="{A1F750BC-9994-45E0-A9CF-86B92D5F7F6C}" type="pres">
      <dgm:prSet presAssocID="{FF4209CF-897B-41C3-9C7B-36141C2F9FA7}" presName="composite" presStyleCnt="0"/>
      <dgm:spPr/>
    </dgm:pt>
    <dgm:pt modelId="{238F01CB-479C-41E3-8900-7314A786B78A}" type="pres">
      <dgm:prSet presAssocID="{FF4209CF-897B-41C3-9C7B-36141C2F9FA7}" presName="ConnectorPoint" presStyleLbl="lnNode1" presStyleIdx="0" presStyleCnt="7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E6BDCE2-A162-4196-9BB7-9C1308772D59}" type="pres">
      <dgm:prSet presAssocID="{FF4209CF-897B-41C3-9C7B-36141C2F9FA7}" presName="DropPinPlaceHolder" presStyleCnt="0"/>
      <dgm:spPr/>
    </dgm:pt>
    <dgm:pt modelId="{167E3E17-B58C-41D1-8499-C06998BF2A76}" type="pres">
      <dgm:prSet presAssocID="{FF4209CF-897B-41C3-9C7B-36141C2F9FA7}" presName="DropPin" presStyleLbl="alignNode1" presStyleIdx="0" presStyleCnt="7"/>
      <dgm:spPr/>
    </dgm:pt>
    <dgm:pt modelId="{656C4663-7C4C-4A05-9B8E-FBE765EE6C51}" type="pres">
      <dgm:prSet presAssocID="{FF4209CF-897B-41C3-9C7B-36141C2F9FA7}" presName="Ellipse" presStyleLbl="fgAcc1" presStyleIdx="1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668A97B-124A-45A1-8381-E3227BD85FE8}" type="pres">
      <dgm:prSet presAssocID="{FF4209CF-897B-41C3-9C7B-36141C2F9FA7}" presName="L2TextContainer" presStyleLbl="revTx" presStyleIdx="0" presStyleCnt="14">
        <dgm:presLayoutVars>
          <dgm:bulletEnabled val="1"/>
        </dgm:presLayoutVars>
      </dgm:prSet>
      <dgm:spPr/>
    </dgm:pt>
    <dgm:pt modelId="{8ACCE123-C989-46C1-B7FD-FA50ABEC947C}" type="pres">
      <dgm:prSet presAssocID="{FF4209CF-897B-41C3-9C7B-36141C2F9FA7}" presName="L1TextContainer" presStyleLbl="revTx" presStyleIdx="1" presStyleCnt="14">
        <dgm:presLayoutVars>
          <dgm:chMax val="1"/>
          <dgm:chPref val="1"/>
          <dgm:bulletEnabled val="1"/>
        </dgm:presLayoutVars>
      </dgm:prSet>
      <dgm:spPr/>
    </dgm:pt>
    <dgm:pt modelId="{6B04496D-97D5-4C4A-A362-7B46786429CD}" type="pres">
      <dgm:prSet presAssocID="{FF4209CF-897B-41C3-9C7B-36141C2F9FA7}" presName="ConnectLine" presStyleLbl="sibTrans1D1" presStyleIdx="0" presStyleCnt="7"/>
      <dgm:spPr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C265F4C-AB2A-4F80-98A7-82FC502E49D2}" type="pres">
      <dgm:prSet presAssocID="{FF4209CF-897B-41C3-9C7B-36141C2F9FA7}" presName="EmptyPlaceHolder" presStyleCnt="0"/>
      <dgm:spPr/>
    </dgm:pt>
    <dgm:pt modelId="{754E7C17-53C2-4829-8008-302721475D49}" type="pres">
      <dgm:prSet presAssocID="{A12BB6C7-6B24-460B-9D2A-B32840F59D97}" presName="spaceBetweenRectangles" presStyleCnt="0"/>
      <dgm:spPr/>
    </dgm:pt>
    <dgm:pt modelId="{D0F1C883-D090-4B68-9E55-4455ACC389A3}" type="pres">
      <dgm:prSet presAssocID="{30F50C3E-E689-4749-B2DE-A380B36249A8}" presName="composite" presStyleCnt="0"/>
      <dgm:spPr/>
    </dgm:pt>
    <dgm:pt modelId="{2B2928D1-331D-4A9F-A1F9-2C95098F0786}" type="pres">
      <dgm:prSet presAssocID="{30F50C3E-E689-4749-B2DE-A380B36249A8}" presName="ConnectorPoint" presStyleLbl="lnNode1" presStyleIdx="1" presStyleCnt="7"/>
      <dgm:spPr>
        <a:solidFill>
          <a:schemeClr val="accent4">
            <a:hueOff val="1732615"/>
            <a:satOff val="-7995"/>
            <a:lumOff val="29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B44936C-DFAC-455D-B978-61D277C6C060}" type="pres">
      <dgm:prSet presAssocID="{30F50C3E-E689-4749-B2DE-A380B36249A8}" presName="DropPinPlaceHolder" presStyleCnt="0"/>
      <dgm:spPr/>
    </dgm:pt>
    <dgm:pt modelId="{5B4579F9-026B-48AE-A6CF-911AC4DA134A}" type="pres">
      <dgm:prSet presAssocID="{30F50C3E-E689-4749-B2DE-A380B36249A8}" presName="DropPin" presStyleLbl="alignNode1" presStyleIdx="1" presStyleCnt="7"/>
      <dgm:spPr/>
    </dgm:pt>
    <dgm:pt modelId="{24F66197-6C48-45AF-BAAB-2D8BE1C9A9BC}" type="pres">
      <dgm:prSet presAssocID="{30F50C3E-E689-4749-B2DE-A380B36249A8}" presName="Ellipse" presStyleLbl="fgAcc1" presStyleIdx="2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BAC1B5F-7FCA-4765-AF5D-DD5BC6F6B2AA}" type="pres">
      <dgm:prSet presAssocID="{30F50C3E-E689-4749-B2DE-A380B36249A8}" presName="L2TextContainer" presStyleLbl="revTx" presStyleIdx="2" presStyleCnt="14">
        <dgm:presLayoutVars>
          <dgm:bulletEnabled val="1"/>
        </dgm:presLayoutVars>
      </dgm:prSet>
      <dgm:spPr/>
    </dgm:pt>
    <dgm:pt modelId="{70F61D89-6BB6-4218-9167-C918FE0DE744}" type="pres">
      <dgm:prSet presAssocID="{30F50C3E-E689-4749-B2DE-A380B36249A8}" presName="L1TextContainer" presStyleLbl="revTx" presStyleIdx="3" presStyleCnt="14">
        <dgm:presLayoutVars>
          <dgm:chMax val="1"/>
          <dgm:chPref val="1"/>
          <dgm:bulletEnabled val="1"/>
        </dgm:presLayoutVars>
      </dgm:prSet>
      <dgm:spPr/>
    </dgm:pt>
    <dgm:pt modelId="{AD7225F6-4D24-4251-9B85-9788DA7BA9E8}" type="pres">
      <dgm:prSet presAssocID="{30F50C3E-E689-4749-B2DE-A380B36249A8}" presName="ConnectLine" presStyleLbl="sibTrans1D1" presStyleIdx="1" presStyleCnt="7"/>
      <dgm:spPr>
        <a:noFill/>
        <a:ln w="1270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dash"/>
          <a:miter lim="800000"/>
        </a:ln>
        <a:effectLst/>
      </dgm:spPr>
    </dgm:pt>
    <dgm:pt modelId="{6E112FE5-DCFD-429F-9844-F15CBD865E08}" type="pres">
      <dgm:prSet presAssocID="{30F50C3E-E689-4749-B2DE-A380B36249A8}" presName="EmptyPlaceHolder" presStyleCnt="0"/>
      <dgm:spPr/>
    </dgm:pt>
    <dgm:pt modelId="{5DA9DD93-A953-4CB9-B9A4-BF931E9C12E6}" type="pres">
      <dgm:prSet presAssocID="{73E9C396-E906-41ED-A398-EE101353F0BC}" presName="spaceBetweenRectangles" presStyleCnt="0"/>
      <dgm:spPr/>
    </dgm:pt>
    <dgm:pt modelId="{D8EB1EAC-BC62-4758-84E0-E82104E83F70}" type="pres">
      <dgm:prSet presAssocID="{6E58BA53-F355-4967-9B63-A00F41C48057}" presName="composite" presStyleCnt="0"/>
      <dgm:spPr/>
    </dgm:pt>
    <dgm:pt modelId="{66F58FA4-B1A2-4296-A653-65832C552FA6}" type="pres">
      <dgm:prSet presAssocID="{6E58BA53-F355-4967-9B63-A00F41C48057}" presName="ConnectorPoint" presStyleLbl="lnNode1" presStyleIdx="2" presStyleCnt="7"/>
      <dgm:spPr>
        <a:solidFill>
          <a:schemeClr val="accent4">
            <a:hueOff val="3465231"/>
            <a:satOff val="-15989"/>
            <a:lumOff val="58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C39DCDB-B9E6-4AD7-B175-07B1191197DE}" type="pres">
      <dgm:prSet presAssocID="{6E58BA53-F355-4967-9B63-A00F41C48057}" presName="DropPinPlaceHolder" presStyleCnt="0"/>
      <dgm:spPr/>
    </dgm:pt>
    <dgm:pt modelId="{4DE32D6A-4F15-4BD8-8A04-E92DEB66879A}" type="pres">
      <dgm:prSet presAssocID="{6E58BA53-F355-4967-9B63-A00F41C48057}" presName="DropPin" presStyleLbl="alignNode1" presStyleIdx="2" presStyleCnt="7"/>
      <dgm:spPr/>
    </dgm:pt>
    <dgm:pt modelId="{EF143EFB-B190-4E5C-A5AE-C4FBCD50B752}" type="pres">
      <dgm:prSet presAssocID="{6E58BA53-F355-4967-9B63-A00F41C48057}" presName="Ellipse" presStyleLbl="fgAcc1" presStyleIdx="3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FAD0447-C579-42AF-9CEF-D4C617799519}" type="pres">
      <dgm:prSet presAssocID="{6E58BA53-F355-4967-9B63-A00F41C48057}" presName="L2TextContainer" presStyleLbl="revTx" presStyleIdx="4" presStyleCnt="14">
        <dgm:presLayoutVars>
          <dgm:bulletEnabled val="1"/>
        </dgm:presLayoutVars>
      </dgm:prSet>
      <dgm:spPr/>
    </dgm:pt>
    <dgm:pt modelId="{AB197FB0-0F12-4A59-9F3F-1C31859ED54E}" type="pres">
      <dgm:prSet presAssocID="{6E58BA53-F355-4967-9B63-A00F41C48057}" presName="L1TextContainer" presStyleLbl="revTx" presStyleIdx="5" presStyleCnt="14">
        <dgm:presLayoutVars>
          <dgm:chMax val="1"/>
          <dgm:chPref val="1"/>
          <dgm:bulletEnabled val="1"/>
        </dgm:presLayoutVars>
      </dgm:prSet>
      <dgm:spPr/>
    </dgm:pt>
    <dgm:pt modelId="{838DE1A9-11F3-4AAE-80B5-CEC31C2EBA92}" type="pres">
      <dgm:prSet presAssocID="{6E58BA53-F355-4967-9B63-A00F41C48057}" presName="ConnectLine" presStyleLbl="sibTrans1D1" presStyleIdx="2" presStyleCnt="7"/>
      <dgm:spPr>
        <a:noFill/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dash"/>
          <a:miter lim="800000"/>
        </a:ln>
        <a:effectLst/>
      </dgm:spPr>
    </dgm:pt>
    <dgm:pt modelId="{33AB1B38-8BC6-42F7-A510-636B61ED7820}" type="pres">
      <dgm:prSet presAssocID="{6E58BA53-F355-4967-9B63-A00F41C48057}" presName="EmptyPlaceHolder" presStyleCnt="0"/>
      <dgm:spPr/>
    </dgm:pt>
    <dgm:pt modelId="{62792BF9-29FD-4D4A-8A65-8D65D1F97700}" type="pres">
      <dgm:prSet presAssocID="{99B84BCA-0ED4-4115-8CDC-E7F06D48D951}" presName="spaceBetweenRectangles" presStyleCnt="0"/>
      <dgm:spPr/>
    </dgm:pt>
    <dgm:pt modelId="{F82BC95B-14E4-4AFE-AD17-1415B67F5EB0}" type="pres">
      <dgm:prSet presAssocID="{72A1968C-76A3-4D00-9A42-590C912CFB47}" presName="composite" presStyleCnt="0"/>
      <dgm:spPr/>
    </dgm:pt>
    <dgm:pt modelId="{4882ED51-DF7B-418B-AED9-24BC8B93AFC5}" type="pres">
      <dgm:prSet presAssocID="{72A1968C-76A3-4D00-9A42-590C912CFB47}" presName="ConnectorPoint" presStyleLbl="lnNode1" presStyleIdx="3" presStyleCnt="7"/>
      <dgm:spPr>
        <a:solidFill>
          <a:schemeClr val="accent4">
            <a:hueOff val="5197846"/>
            <a:satOff val="-23984"/>
            <a:lumOff val="88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330EC7A-332D-40DD-8E48-E0E442C37C4D}" type="pres">
      <dgm:prSet presAssocID="{72A1968C-76A3-4D00-9A42-590C912CFB47}" presName="DropPinPlaceHolder" presStyleCnt="0"/>
      <dgm:spPr/>
    </dgm:pt>
    <dgm:pt modelId="{CF7B6860-6C29-4C93-8B53-A1443FBFD924}" type="pres">
      <dgm:prSet presAssocID="{72A1968C-76A3-4D00-9A42-590C912CFB47}" presName="DropPin" presStyleLbl="alignNode1" presStyleIdx="3" presStyleCnt="7"/>
      <dgm:spPr/>
    </dgm:pt>
    <dgm:pt modelId="{C4BB4EC8-1530-4A54-A2A3-DD9B2823FACC}" type="pres">
      <dgm:prSet presAssocID="{72A1968C-76A3-4D00-9A42-590C912CFB47}" presName="Ellipse" presStyleLbl="fgAcc1" presStyleIdx="4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54B02D3-1CDF-4469-B4C7-38635369252C}" type="pres">
      <dgm:prSet presAssocID="{72A1968C-76A3-4D00-9A42-590C912CFB47}" presName="L2TextContainer" presStyleLbl="revTx" presStyleIdx="6" presStyleCnt="14">
        <dgm:presLayoutVars>
          <dgm:bulletEnabled val="1"/>
        </dgm:presLayoutVars>
      </dgm:prSet>
      <dgm:spPr/>
    </dgm:pt>
    <dgm:pt modelId="{68394D26-8440-41C4-AC42-3F023E27A06C}" type="pres">
      <dgm:prSet presAssocID="{72A1968C-76A3-4D00-9A42-590C912CFB47}" presName="L1TextContainer" presStyleLbl="revTx" presStyleIdx="7" presStyleCnt="14">
        <dgm:presLayoutVars>
          <dgm:chMax val="1"/>
          <dgm:chPref val="1"/>
          <dgm:bulletEnabled val="1"/>
        </dgm:presLayoutVars>
      </dgm:prSet>
      <dgm:spPr/>
    </dgm:pt>
    <dgm:pt modelId="{31D18754-3FB0-480E-B467-70CFFAB18868}" type="pres">
      <dgm:prSet presAssocID="{72A1968C-76A3-4D00-9A42-590C912CFB47}" presName="ConnectLine" presStyleLbl="sibTrans1D1" presStyleIdx="3" presStyleCnt="7"/>
      <dgm:spPr>
        <a:noFill/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dash"/>
          <a:miter lim="800000"/>
        </a:ln>
        <a:effectLst/>
      </dgm:spPr>
    </dgm:pt>
    <dgm:pt modelId="{0B25005D-1EC1-4EFB-B23D-F5B77D9B663F}" type="pres">
      <dgm:prSet presAssocID="{72A1968C-76A3-4D00-9A42-590C912CFB47}" presName="EmptyPlaceHolder" presStyleCnt="0"/>
      <dgm:spPr/>
    </dgm:pt>
    <dgm:pt modelId="{026845EA-1148-4825-8A55-80324AC0D262}" type="pres">
      <dgm:prSet presAssocID="{EF672C74-B96C-4FED-B1A7-C0958A1B07F7}" presName="spaceBetweenRectangles" presStyleCnt="0"/>
      <dgm:spPr/>
    </dgm:pt>
    <dgm:pt modelId="{4CBDA321-891C-46CD-9AA1-B2FBD145BFAF}" type="pres">
      <dgm:prSet presAssocID="{6E3D9C8D-B89D-40B2-9D51-EE76FF68D5EF}" presName="composite" presStyleCnt="0"/>
      <dgm:spPr/>
    </dgm:pt>
    <dgm:pt modelId="{C22833B4-9465-41AF-82D4-44B62729B815}" type="pres">
      <dgm:prSet presAssocID="{6E3D9C8D-B89D-40B2-9D51-EE76FF68D5EF}" presName="ConnectorPoint" presStyleLbl="lnNode1" presStyleIdx="4" presStyleCnt="7"/>
      <dgm:spPr>
        <a:solidFill>
          <a:schemeClr val="accent4">
            <a:hueOff val="6930461"/>
            <a:satOff val="-31979"/>
            <a:lumOff val="117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9B587A6-E0D0-413B-918D-383E182DD505}" type="pres">
      <dgm:prSet presAssocID="{6E3D9C8D-B89D-40B2-9D51-EE76FF68D5EF}" presName="DropPinPlaceHolder" presStyleCnt="0"/>
      <dgm:spPr/>
    </dgm:pt>
    <dgm:pt modelId="{9A98CBEA-4C17-4A96-9670-E14F274BC309}" type="pres">
      <dgm:prSet presAssocID="{6E3D9C8D-B89D-40B2-9D51-EE76FF68D5EF}" presName="DropPin" presStyleLbl="alignNode1" presStyleIdx="4" presStyleCnt="7"/>
      <dgm:spPr/>
    </dgm:pt>
    <dgm:pt modelId="{8CAF6538-A283-4F1B-8A46-58D31863A555}" type="pres">
      <dgm:prSet presAssocID="{6E3D9C8D-B89D-40B2-9D51-EE76FF68D5EF}" presName="Ellipse" presStyleLbl="fgAcc1" presStyleIdx="5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899B51D-C1EA-4D3E-B50E-BDC51632BBFA}" type="pres">
      <dgm:prSet presAssocID="{6E3D9C8D-B89D-40B2-9D51-EE76FF68D5EF}" presName="L2TextContainer" presStyleLbl="revTx" presStyleIdx="8" presStyleCnt="14">
        <dgm:presLayoutVars>
          <dgm:bulletEnabled val="1"/>
        </dgm:presLayoutVars>
      </dgm:prSet>
      <dgm:spPr/>
    </dgm:pt>
    <dgm:pt modelId="{3CECF23A-E6F6-46C6-907D-BB154266792C}" type="pres">
      <dgm:prSet presAssocID="{6E3D9C8D-B89D-40B2-9D51-EE76FF68D5EF}" presName="L1TextContainer" presStyleLbl="revTx" presStyleIdx="9" presStyleCnt="14">
        <dgm:presLayoutVars>
          <dgm:chMax val="1"/>
          <dgm:chPref val="1"/>
          <dgm:bulletEnabled val="1"/>
        </dgm:presLayoutVars>
      </dgm:prSet>
      <dgm:spPr/>
    </dgm:pt>
    <dgm:pt modelId="{4B37F2D2-9961-40C5-BAC9-D2269F0B19F6}" type="pres">
      <dgm:prSet presAssocID="{6E3D9C8D-B89D-40B2-9D51-EE76FF68D5EF}" presName="ConnectLine" presStyleLbl="sibTrans1D1" presStyleIdx="4" presStyleCnt="7"/>
      <dgm:spPr>
        <a:noFill/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dash"/>
          <a:miter lim="800000"/>
        </a:ln>
        <a:effectLst/>
      </dgm:spPr>
    </dgm:pt>
    <dgm:pt modelId="{228BB714-703E-4D7C-B9A9-0A25B8731791}" type="pres">
      <dgm:prSet presAssocID="{6E3D9C8D-B89D-40B2-9D51-EE76FF68D5EF}" presName="EmptyPlaceHolder" presStyleCnt="0"/>
      <dgm:spPr/>
    </dgm:pt>
    <dgm:pt modelId="{0DE9D098-EABA-4129-B6ED-CF18B57CCAA1}" type="pres">
      <dgm:prSet presAssocID="{07B5105F-9A04-4A1C-8D22-027DFEBC5D20}" presName="spaceBetweenRectangles" presStyleCnt="0"/>
      <dgm:spPr/>
    </dgm:pt>
    <dgm:pt modelId="{77CCF7C9-8154-44D5-B23C-DB9B0FD7DCA5}" type="pres">
      <dgm:prSet presAssocID="{004FD863-8742-4B7A-890B-410BB99E8CE2}" presName="composite" presStyleCnt="0"/>
      <dgm:spPr/>
    </dgm:pt>
    <dgm:pt modelId="{92095B8D-3D85-4FD4-9F2B-78BAF6768072}" type="pres">
      <dgm:prSet presAssocID="{004FD863-8742-4B7A-890B-410BB99E8CE2}" presName="ConnectorPoint" presStyleLbl="lnNode1" presStyleIdx="5" presStyleCnt="7"/>
      <dgm:spPr>
        <a:solidFill>
          <a:schemeClr val="accent4">
            <a:hueOff val="8663077"/>
            <a:satOff val="-39973"/>
            <a:lumOff val="147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43E8A74-4268-4ACF-BECA-CAF50CCFB602}" type="pres">
      <dgm:prSet presAssocID="{004FD863-8742-4B7A-890B-410BB99E8CE2}" presName="DropPinPlaceHolder" presStyleCnt="0"/>
      <dgm:spPr/>
    </dgm:pt>
    <dgm:pt modelId="{07518C91-B2D0-4903-A372-7F6DED0409BC}" type="pres">
      <dgm:prSet presAssocID="{004FD863-8742-4B7A-890B-410BB99E8CE2}" presName="DropPin" presStyleLbl="alignNode1" presStyleIdx="5" presStyleCnt="7"/>
      <dgm:spPr/>
    </dgm:pt>
    <dgm:pt modelId="{2737BDA6-CDB5-4F9A-A91D-CDEA90DBE6A4}" type="pres">
      <dgm:prSet presAssocID="{004FD863-8742-4B7A-890B-410BB99E8CE2}" presName="Ellipse" presStyleLbl="fgAcc1" presStyleIdx="6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699EEB1-3540-4867-99BC-B957BFEEBA38}" type="pres">
      <dgm:prSet presAssocID="{004FD863-8742-4B7A-890B-410BB99E8CE2}" presName="L2TextContainer" presStyleLbl="revTx" presStyleIdx="10" presStyleCnt="14">
        <dgm:presLayoutVars>
          <dgm:bulletEnabled val="1"/>
        </dgm:presLayoutVars>
      </dgm:prSet>
      <dgm:spPr/>
    </dgm:pt>
    <dgm:pt modelId="{EA538D56-5C65-43EA-81D0-CD1E5CBC9F59}" type="pres">
      <dgm:prSet presAssocID="{004FD863-8742-4B7A-890B-410BB99E8CE2}" presName="L1TextContainer" presStyleLbl="revTx" presStyleIdx="11" presStyleCnt="14">
        <dgm:presLayoutVars>
          <dgm:chMax val="1"/>
          <dgm:chPref val="1"/>
          <dgm:bulletEnabled val="1"/>
        </dgm:presLayoutVars>
      </dgm:prSet>
      <dgm:spPr/>
    </dgm:pt>
    <dgm:pt modelId="{ECA352F1-FDE4-445A-939C-CF4C3A4444A0}" type="pres">
      <dgm:prSet presAssocID="{004FD863-8742-4B7A-890B-410BB99E8CE2}" presName="ConnectLine" presStyleLbl="sibTrans1D1" presStyleIdx="5" presStyleCnt="7"/>
      <dgm:spPr>
        <a:noFill/>
        <a:ln w="1270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dash"/>
          <a:miter lim="800000"/>
        </a:ln>
        <a:effectLst/>
      </dgm:spPr>
    </dgm:pt>
    <dgm:pt modelId="{24E1B9BB-F421-479A-91FF-8F38B437BE14}" type="pres">
      <dgm:prSet presAssocID="{004FD863-8742-4B7A-890B-410BB99E8CE2}" presName="EmptyPlaceHolder" presStyleCnt="0"/>
      <dgm:spPr/>
    </dgm:pt>
    <dgm:pt modelId="{533B7DB3-9B62-4EC9-9116-35F5C6964E06}" type="pres">
      <dgm:prSet presAssocID="{B922D27B-6E97-46EB-91E5-95FC8F215DC2}" presName="spaceBetweenRectangles" presStyleCnt="0"/>
      <dgm:spPr/>
    </dgm:pt>
    <dgm:pt modelId="{EE5E0515-15F7-43D7-93FD-0AF89C971BD9}" type="pres">
      <dgm:prSet presAssocID="{8B88D7A2-C2DF-4500-9143-4D039D03ACD8}" presName="composite" presStyleCnt="0"/>
      <dgm:spPr/>
    </dgm:pt>
    <dgm:pt modelId="{05EB9770-2809-4C3B-9E53-5C53C82F25D8}" type="pres">
      <dgm:prSet presAssocID="{8B88D7A2-C2DF-4500-9143-4D039D03ACD8}" presName="ConnectorPoint" presStyleLbl="lnNode1" presStyleIdx="6" presStyleCnt="7"/>
      <dgm:spPr>
        <a:solidFill>
          <a:schemeClr val="accent4">
            <a:hueOff val="10395692"/>
            <a:satOff val="-47968"/>
            <a:lumOff val="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8B1F634-B2B0-4AFA-9188-ED9AD5A26CEB}" type="pres">
      <dgm:prSet presAssocID="{8B88D7A2-C2DF-4500-9143-4D039D03ACD8}" presName="DropPinPlaceHolder" presStyleCnt="0"/>
      <dgm:spPr/>
    </dgm:pt>
    <dgm:pt modelId="{B5AC1D3A-1AFE-48F0-9740-7F7DEAE125D6}" type="pres">
      <dgm:prSet presAssocID="{8B88D7A2-C2DF-4500-9143-4D039D03ACD8}" presName="DropPin" presStyleLbl="alignNode1" presStyleIdx="6" presStyleCnt="7"/>
      <dgm:spPr/>
    </dgm:pt>
    <dgm:pt modelId="{A8B7CFA5-DD90-474A-A36B-395831F4D63F}" type="pres">
      <dgm:prSet presAssocID="{8B88D7A2-C2DF-4500-9143-4D039D03ACD8}" presName="Ellipse" presStyleLbl="fgAcc1" presStyleIdx="7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27C5D1BF-8375-4F2F-8F69-62C5DD498D86}" type="pres">
      <dgm:prSet presAssocID="{8B88D7A2-C2DF-4500-9143-4D039D03ACD8}" presName="L2TextContainer" presStyleLbl="revTx" presStyleIdx="12" presStyleCnt="14">
        <dgm:presLayoutVars>
          <dgm:bulletEnabled val="1"/>
        </dgm:presLayoutVars>
      </dgm:prSet>
      <dgm:spPr/>
    </dgm:pt>
    <dgm:pt modelId="{733C4DBA-1274-416A-BCC8-352957253BAF}" type="pres">
      <dgm:prSet presAssocID="{8B88D7A2-C2DF-4500-9143-4D039D03ACD8}" presName="L1TextContainer" presStyleLbl="revTx" presStyleIdx="13" presStyleCnt="14">
        <dgm:presLayoutVars>
          <dgm:chMax val="1"/>
          <dgm:chPref val="1"/>
          <dgm:bulletEnabled val="1"/>
        </dgm:presLayoutVars>
      </dgm:prSet>
      <dgm:spPr/>
    </dgm:pt>
    <dgm:pt modelId="{9DF81F3D-7400-484B-BB6C-DB4BE4FA9774}" type="pres">
      <dgm:prSet presAssocID="{8B88D7A2-C2DF-4500-9143-4D039D03ACD8}" presName="ConnectLine" presStyleLbl="sibTrans1D1" presStyleIdx="6" presStyleCnt="7"/>
      <dgm:spPr>
        <a:noFill/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dash"/>
          <a:miter lim="800000"/>
        </a:ln>
        <a:effectLst/>
      </dgm:spPr>
    </dgm:pt>
    <dgm:pt modelId="{D5B6C68E-E469-4661-AD1A-9C848B07625A}" type="pres">
      <dgm:prSet presAssocID="{8B88D7A2-C2DF-4500-9143-4D039D03ACD8}" presName="EmptyPlaceHolder" presStyleCnt="0"/>
      <dgm:spPr/>
    </dgm:pt>
  </dgm:ptLst>
  <dgm:cxnLst>
    <dgm:cxn modelId="{980AC300-D7AF-4E11-A14D-1917E88142A5}" srcId="{0D02CEED-0108-44FE-A671-AF753BDBF99E}" destId="{004FD863-8742-4B7A-890B-410BB99E8CE2}" srcOrd="5" destOrd="0" parTransId="{98BDAC9A-0C9C-4B46-8C84-8B6D74D41F3D}" sibTransId="{B922D27B-6E97-46EB-91E5-95FC8F215DC2}"/>
    <dgm:cxn modelId="{75437C1E-4B8C-4EDF-9B2F-1990936020B3}" type="presOf" srcId="{72A1968C-76A3-4D00-9A42-590C912CFB47}" destId="{68394D26-8440-41C4-AC42-3F023E27A06C}" srcOrd="0" destOrd="0" presId="urn:microsoft.com/office/officeart/2017/3/layout/DropPinTimeline"/>
    <dgm:cxn modelId="{A99B4531-0C72-44FE-A922-CC5805AA2821}" srcId="{6E58BA53-F355-4967-9B63-A00F41C48057}" destId="{246EDE87-043A-4612-A7BF-7468786F88CF}" srcOrd="0" destOrd="0" parTransId="{0B2E93BF-52C2-49D0-B34E-1DA10E75249E}" sibTransId="{7C1D9968-3BAA-4DB2-B7B4-27016B64019A}"/>
    <dgm:cxn modelId="{FDB8B95F-16ED-47AA-8250-0AD983C70E70}" type="presOf" srcId="{31D666FF-CD9D-4A7A-9605-31CDEB76B95F}" destId="{154B02D3-1CDF-4469-B4C7-38635369252C}" srcOrd="0" destOrd="0" presId="urn:microsoft.com/office/officeart/2017/3/layout/DropPinTimeline"/>
    <dgm:cxn modelId="{225AB961-3C94-4D1B-8760-C3AFD6F1125F}" srcId="{0D02CEED-0108-44FE-A671-AF753BDBF99E}" destId="{8B88D7A2-C2DF-4500-9143-4D039D03ACD8}" srcOrd="6" destOrd="0" parTransId="{70463623-B836-40AA-85C5-C907B74DA79B}" sibTransId="{E5D10410-EEBD-4AA3-AC52-D766A374848D}"/>
    <dgm:cxn modelId="{BC25D242-6587-43C8-9620-FDC1D78E985F}" srcId="{0D02CEED-0108-44FE-A671-AF753BDBF99E}" destId="{72A1968C-76A3-4D00-9A42-590C912CFB47}" srcOrd="3" destOrd="0" parTransId="{D3D1D918-D5B7-4804-A86F-0DFC06837AD7}" sibTransId="{EF672C74-B96C-4FED-B1A7-C0958A1B07F7}"/>
    <dgm:cxn modelId="{0F24F962-F3ED-4C13-8D1C-BC7E0C36E19E}" srcId="{FF4209CF-897B-41C3-9C7B-36141C2F9FA7}" destId="{C920E2F2-9D15-419D-A16B-B81FB13A2A72}" srcOrd="0" destOrd="0" parTransId="{3A008A4E-28FE-4C14-BA26-D059283A3F70}" sibTransId="{73BBCCE6-CD57-46A2-B8DF-B73E20257120}"/>
    <dgm:cxn modelId="{FDC9FD64-6255-41B1-9731-31CC90C3D369}" srcId="{8B88D7A2-C2DF-4500-9143-4D039D03ACD8}" destId="{8CF83719-CF7F-487D-BA2B-0B18F4CA5EEA}" srcOrd="0" destOrd="0" parTransId="{AA5CF355-2155-4045-B7FC-181375FF2BCB}" sibTransId="{0FDC7EDB-1D88-447F-A13B-B8E18EFE23D6}"/>
    <dgm:cxn modelId="{7C54A546-88F2-49DE-874B-BAE51B3F7AD6}" type="presOf" srcId="{004FD863-8742-4B7A-890B-410BB99E8CE2}" destId="{EA538D56-5C65-43EA-81D0-CD1E5CBC9F59}" srcOrd="0" destOrd="0" presId="urn:microsoft.com/office/officeart/2017/3/layout/DropPinTimeline"/>
    <dgm:cxn modelId="{CCCCE647-ECF4-4654-B8E7-9FE60C1D51E7}" srcId="{30F50C3E-E689-4749-B2DE-A380B36249A8}" destId="{DFA8BDC1-000A-475E-A75A-BD2BB9C56ACF}" srcOrd="0" destOrd="0" parTransId="{19722879-946B-4D66-8A52-C6BEA38A9DA0}" sibTransId="{2C6A2DD0-ADFB-44FC-9705-00A34D924646}"/>
    <dgm:cxn modelId="{D3BD5971-E190-4357-978B-F75ECD7B74B2}" type="presOf" srcId="{FF4209CF-897B-41C3-9C7B-36141C2F9FA7}" destId="{8ACCE123-C989-46C1-B7FD-FA50ABEC947C}" srcOrd="0" destOrd="0" presId="urn:microsoft.com/office/officeart/2017/3/layout/DropPinTimeline"/>
    <dgm:cxn modelId="{490F1B52-FCDC-45FB-8AA2-5E4266F3702F}" srcId="{004FD863-8742-4B7A-890B-410BB99E8CE2}" destId="{874EE52E-2A22-4545-94B0-B9726F8F119D}" srcOrd="0" destOrd="0" parTransId="{7D8A8210-C524-4EDF-BCDC-906B5375CFDA}" sibTransId="{3F876D99-D3B7-4252-9AFF-BF92312051F1}"/>
    <dgm:cxn modelId="{E72A0156-84A0-426F-98BF-6CD9AD297291}" type="presOf" srcId="{6E58BA53-F355-4967-9B63-A00F41C48057}" destId="{AB197FB0-0F12-4A59-9F3F-1C31859ED54E}" srcOrd="0" destOrd="0" presId="urn:microsoft.com/office/officeart/2017/3/layout/DropPinTimeline"/>
    <dgm:cxn modelId="{435D5E81-2E9F-44F1-B776-8A74B850F8BA}" srcId="{0D02CEED-0108-44FE-A671-AF753BDBF99E}" destId="{6E3D9C8D-B89D-40B2-9D51-EE76FF68D5EF}" srcOrd="4" destOrd="0" parTransId="{D975CEFD-F858-477E-A5E9-1830253CB0A9}" sibTransId="{07B5105F-9A04-4A1C-8D22-027DFEBC5D20}"/>
    <dgm:cxn modelId="{8B83B681-1F2A-450F-938E-CE5CD0C7EE1F}" srcId="{0D02CEED-0108-44FE-A671-AF753BDBF99E}" destId="{FF4209CF-897B-41C3-9C7B-36141C2F9FA7}" srcOrd="0" destOrd="0" parTransId="{636887E1-4B45-43AF-992D-D3A9E50B9BB6}" sibTransId="{A12BB6C7-6B24-460B-9D2A-B32840F59D97}"/>
    <dgm:cxn modelId="{86660E97-D8C5-4A12-9039-A9593EFF74DE}" type="presOf" srcId="{6E3D9C8D-B89D-40B2-9D51-EE76FF68D5EF}" destId="{3CECF23A-E6F6-46C6-907D-BB154266792C}" srcOrd="0" destOrd="0" presId="urn:microsoft.com/office/officeart/2017/3/layout/DropPinTimeline"/>
    <dgm:cxn modelId="{5B81BFA3-D0FB-497A-8F9B-D98DBC76DA1B}" type="presOf" srcId="{C920E2F2-9D15-419D-A16B-B81FB13A2A72}" destId="{A668A97B-124A-45A1-8381-E3227BD85FE8}" srcOrd="0" destOrd="0" presId="urn:microsoft.com/office/officeart/2017/3/layout/DropPinTimeline"/>
    <dgm:cxn modelId="{B38C9FA6-D46B-4595-8E97-4DC7CCB1E3D7}" srcId="{6E3D9C8D-B89D-40B2-9D51-EE76FF68D5EF}" destId="{8995A71E-D61A-4E56-9F91-86016F03DC78}" srcOrd="0" destOrd="0" parTransId="{A2A6E964-6563-474D-9A1E-4F4E1BD30299}" sibTransId="{79F147E7-CF3A-495B-9436-3A64FCE213B7}"/>
    <dgm:cxn modelId="{4448C7BB-0197-4234-B032-71ADEF117C6E}" type="presOf" srcId="{8CF83719-CF7F-487D-BA2B-0B18F4CA5EEA}" destId="{27C5D1BF-8375-4F2F-8F69-62C5DD498D86}" srcOrd="0" destOrd="0" presId="urn:microsoft.com/office/officeart/2017/3/layout/DropPinTimeline"/>
    <dgm:cxn modelId="{B91937BF-6AEB-40EE-BE3F-3675FFA40B0B}" type="presOf" srcId="{8B88D7A2-C2DF-4500-9143-4D039D03ACD8}" destId="{733C4DBA-1274-416A-BCC8-352957253BAF}" srcOrd="0" destOrd="0" presId="urn:microsoft.com/office/officeart/2017/3/layout/DropPinTimeline"/>
    <dgm:cxn modelId="{656988C6-EB8B-461C-AF7B-DD7B918780F3}" srcId="{72A1968C-76A3-4D00-9A42-590C912CFB47}" destId="{31D666FF-CD9D-4A7A-9605-31CDEB76B95F}" srcOrd="0" destOrd="0" parTransId="{22553484-99EA-4E85-9060-3CCC50C816A6}" sibTransId="{997FD9ED-6F04-4D6B-A8F8-55213A5C379D}"/>
    <dgm:cxn modelId="{A9192DD4-91A4-4241-AECC-05B1BA21FB2F}" srcId="{0D02CEED-0108-44FE-A671-AF753BDBF99E}" destId="{30F50C3E-E689-4749-B2DE-A380B36249A8}" srcOrd="1" destOrd="0" parTransId="{79677494-5720-431C-A698-ACF70BE9A8D5}" sibTransId="{73E9C396-E906-41ED-A398-EE101353F0BC}"/>
    <dgm:cxn modelId="{CC3094D4-91A6-4BD2-9028-DE9E0191AC4E}" type="presOf" srcId="{874EE52E-2A22-4545-94B0-B9726F8F119D}" destId="{A699EEB1-3540-4867-99BC-B957BFEEBA38}" srcOrd="0" destOrd="0" presId="urn:microsoft.com/office/officeart/2017/3/layout/DropPinTimeline"/>
    <dgm:cxn modelId="{0060FBDB-07F0-4E06-A19E-6E02AECD941E}" type="presOf" srcId="{30F50C3E-E689-4749-B2DE-A380B36249A8}" destId="{70F61D89-6BB6-4218-9167-C918FE0DE744}" srcOrd="0" destOrd="0" presId="urn:microsoft.com/office/officeart/2017/3/layout/DropPinTimeline"/>
    <dgm:cxn modelId="{1D7625DE-0A04-480A-B39D-C06CD9603E96}" type="presOf" srcId="{246EDE87-043A-4612-A7BF-7468786F88CF}" destId="{9FAD0447-C579-42AF-9CEF-D4C617799519}" srcOrd="0" destOrd="0" presId="urn:microsoft.com/office/officeart/2017/3/layout/DropPinTimeline"/>
    <dgm:cxn modelId="{E65036E3-1BCC-4BF5-8B37-E080B1B3C825}" type="presOf" srcId="{8995A71E-D61A-4E56-9F91-86016F03DC78}" destId="{F899B51D-C1EA-4D3E-B50E-BDC51632BBFA}" srcOrd="0" destOrd="0" presId="urn:microsoft.com/office/officeart/2017/3/layout/DropPinTimeline"/>
    <dgm:cxn modelId="{7AB5F3E5-3E61-4F77-8C6B-8E185F6AEF2D}" srcId="{0D02CEED-0108-44FE-A671-AF753BDBF99E}" destId="{6E58BA53-F355-4967-9B63-A00F41C48057}" srcOrd="2" destOrd="0" parTransId="{866049F6-DEB5-4EF6-9589-E32CA661F227}" sibTransId="{99B84BCA-0ED4-4115-8CDC-E7F06D48D951}"/>
    <dgm:cxn modelId="{F1B75DEE-9215-472B-AC66-18C40059FB11}" type="presOf" srcId="{DFA8BDC1-000A-475E-A75A-BD2BB9C56ACF}" destId="{7BAC1B5F-7FCA-4765-AF5D-DD5BC6F6B2AA}" srcOrd="0" destOrd="0" presId="urn:microsoft.com/office/officeart/2017/3/layout/DropPinTimeline"/>
    <dgm:cxn modelId="{9471B1F0-1126-41A9-AE1C-9E570D0E230C}" type="presOf" srcId="{0D02CEED-0108-44FE-A671-AF753BDBF99E}" destId="{AA5AE18C-5131-48F0-939A-03E97B27110C}" srcOrd="0" destOrd="0" presId="urn:microsoft.com/office/officeart/2017/3/layout/DropPinTimeline"/>
    <dgm:cxn modelId="{761EC77B-87A8-426F-AC38-EB1D58B5F420}" type="presParOf" srcId="{AA5AE18C-5131-48F0-939A-03E97B27110C}" destId="{B8948FD1-18A7-45C2-A481-DD5E0A807A1E}" srcOrd="0" destOrd="0" presId="urn:microsoft.com/office/officeart/2017/3/layout/DropPinTimeline"/>
    <dgm:cxn modelId="{E3200C66-CF02-47C0-933F-23BE94B0EC58}" type="presParOf" srcId="{AA5AE18C-5131-48F0-939A-03E97B27110C}" destId="{700938DD-F76A-4D50-868F-4C8D87440D46}" srcOrd="1" destOrd="0" presId="urn:microsoft.com/office/officeart/2017/3/layout/DropPinTimeline"/>
    <dgm:cxn modelId="{74B9342A-9311-4A5D-B240-BAFE316EF43C}" type="presParOf" srcId="{700938DD-F76A-4D50-868F-4C8D87440D46}" destId="{A1F750BC-9994-45E0-A9CF-86B92D5F7F6C}" srcOrd="0" destOrd="0" presId="urn:microsoft.com/office/officeart/2017/3/layout/DropPinTimeline"/>
    <dgm:cxn modelId="{C18CE77D-1B6D-4D4A-B1D9-175DD4192509}" type="presParOf" srcId="{A1F750BC-9994-45E0-A9CF-86B92D5F7F6C}" destId="{238F01CB-479C-41E3-8900-7314A786B78A}" srcOrd="0" destOrd="0" presId="urn:microsoft.com/office/officeart/2017/3/layout/DropPinTimeline"/>
    <dgm:cxn modelId="{F5DD1450-B294-4F0A-A4B8-75F4A884A5BD}" type="presParOf" srcId="{A1F750BC-9994-45E0-A9CF-86B92D5F7F6C}" destId="{AE6BDCE2-A162-4196-9BB7-9C1308772D59}" srcOrd="1" destOrd="0" presId="urn:microsoft.com/office/officeart/2017/3/layout/DropPinTimeline"/>
    <dgm:cxn modelId="{808CF40A-1702-4CDB-99AD-ECF49C43E447}" type="presParOf" srcId="{AE6BDCE2-A162-4196-9BB7-9C1308772D59}" destId="{167E3E17-B58C-41D1-8499-C06998BF2A76}" srcOrd="0" destOrd="0" presId="urn:microsoft.com/office/officeart/2017/3/layout/DropPinTimeline"/>
    <dgm:cxn modelId="{E9439032-5D36-4EC1-89DA-BABF884FA2C4}" type="presParOf" srcId="{AE6BDCE2-A162-4196-9BB7-9C1308772D59}" destId="{656C4663-7C4C-4A05-9B8E-FBE765EE6C51}" srcOrd="1" destOrd="0" presId="urn:microsoft.com/office/officeart/2017/3/layout/DropPinTimeline"/>
    <dgm:cxn modelId="{50E5584C-E6C8-4F3A-9AA6-37F87A9B8504}" type="presParOf" srcId="{A1F750BC-9994-45E0-A9CF-86B92D5F7F6C}" destId="{A668A97B-124A-45A1-8381-E3227BD85FE8}" srcOrd="2" destOrd="0" presId="urn:microsoft.com/office/officeart/2017/3/layout/DropPinTimeline"/>
    <dgm:cxn modelId="{8DD7F78B-7AA8-45A6-933C-5C6885288396}" type="presParOf" srcId="{A1F750BC-9994-45E0-A9CF-86B92D5F7F6C}" destId="{8ACCE123-C989-46C1-B7FD-FA50ABEC947C}" srcOrd="3" destOrd="0" presId="urn:microsoft.com/office/officeart/2017/3/layout/DropPinTimeline"/>
    <dgm:cxn modelId="{78FB845F-5190-4001-9083-C7FE3CD1FBBF}" type="presParOf" srcId="{A1F750BC-9994-45E0-A9CF-86B92D5F7F6C}" destId="{6B04496D-97D5-4C4A-A362-7B46786429CD}" srcOrd="4" destOrd="0" presId="urn:microsoft.com/office/officeart/2017/3/layout/DropPinTimeline"/>
    <dgm:cxn modelId="{F5490606-5200-4E7B-878F-D72D660A44B6}" type="presParOf" srcId="{A1F750BC-9994-45E0-A9CF-86B92D5F7F6C}" destId="{DC265F4C-AB2A-4F80-98A7-82FC502E49D2}" srcOrd="5" destOrd="0" presId="urn:microsoft.com/office/officeart/2017/3/layout/DropPinTimeline"/>
    <dgm:cxn modelId="{DED1B865-88BD-4928-82F9-35A661A5FD32}" type="presParOf" srcId="{700938DD-F76A-4D50-868F-4C8D87440D46}" destId="{754E7C17-53C2-4829-8008-302721475D49}" srcOrd="1" destOrd="0" presId="urn:microsoft.com/office/officeart/2017/3/layout/DropPinTimeline"/>
    <dgm:cxn modelId="{40FE7D9D-9AF0-47D8-9D4E-149CB637B0EE}" type="presParOf" srcId="{700938DD-F76A-4D50-868F-4C8D87440D46}" destId="{D0F1C883-D090-4B68-9E55-4455ACC389A3}" srcOrd="2" destOrd="0" presId="urn:microsoft.com/office/officeart/2017/3/layout/DropPinTimeline"/>
    <dgm:cxn modelId="{D4174DD4-394D-41FA-87BC-2299C3C90457}" type="presParOf" srcId="{D0F1C883-D090-4B68-9E55-4455ACC389A3}" destId="{2B2928D1-331D-4A9F-A1F9-2C95098F0786}" srcOrd="0" destOrd="0" presId="urn:microsoft.com/office/officeart/2017/3/layout/DropPinTimeline"/>
    <dgm:cxn modelId="{877713CE-4B33-420E-834C-316D0637CC6B}" type="presParOf" srcId="{D0F1C883-D090-4B68-9E55-4455ACC389A3}" destId="{DB44936C-DFAC-455D-B978-61D277C6C060}" srcOrd="1" destOrd="0" presId="urn:microsoft.com/office/officeart/2017/3/layout/DropPinTimeline"/>
    <dgm:cxn modelId="{5D513BFB-A723-4D9B-A654-05A1032254EA}" type="presParOf" srcId="{DB44936C-DFAC-455D-B978-61D277C6C060}" destId="{5B4579F9-026B-48AE-A6CF-911AC4DA134A}" srcOrd="0" destOrd="0" presId="urn:microsoft.com/office/officeart/2017/3/layout/DropPinTimeline"/>
    <dgm:cxn modelId="{CF8EB422-AEF9-4DB5-A9DC-F4587148AA4F}" type="presParOf" srcId="{DB44936C-DFAC-455D-B978-61D277C6C060}" destId="{24F66197-6C48-45AF-BAAB-2D8BE1C9A9BC}" srcOrd="1" destOrd="0" presId="urn:microsoft.com/office/officeart/2017/3/layout/DropPinTimeline"/>
    <dgm:cxn modelId="{2154210F-80AD-4037-96A4-3B6A9ECCED91}" type="presParOf" srcId="{D0F1C883-D090-4B68-9E55-4455ACC389A3}" destId="{7BAC1B5F-7FCA-4765-AF5D-DD5BC6F6B2AA}" srcOrd="2" destOrd="0" presId="urn:microsoft.com/office/officeart/2017/3/layout/DropPinTimeline"/>
    <dgm:cxn modelId="{D771236B-707F-4E5B-BBAD-19F9E8A3493A}" type="presParOf" srcId="{D0F1C883-D090-4B68-9E55-4455ACC389A3}" destId="{70F61D89-6BB6-4218-9167-C918FE0DE744}" srcOrd="3" destOrd="0" presId="urn:microsoft.com/office/officeart/2017/3/layout/DropPinTimeline"/>
    <dgm:cxn modelId="{7070679D-6F50-4BC5-BFA5-508728B9EC55}" type="presParOf" srcId="{D0F1C883-D090-4B68-9E55-4455ACC389A3}" destId="{AD7225F6-4D24-4251-9B85-9788DA7BA9E8}" srcOrd="4" destOrd="0" presId="urn:microsoft.com/office/officeart/2017/3/layout/DropPinTimeline"/>
    <dgm:cxn modelId="{13556A26-2C08-418F-BFFE-0E2C25E3FE3C}" type="presParOf" srcId="{D0F1C883-D090-4B68-9E55-4455ACC389A3}" destId="{6E112FE5-DCFD-429F-9844-F15CBD865E08}" srcOrd="5" destOrd="0" presId="urn:microsoft.com/office/officeart/2017/3/layout/DropPinTimeline"/>
    <dgm:cxn modelId="{EFD91ADD-3B7B-4E2D-88B5-235B4F982198}" type="presParOf" srcId="{700938DD-F76A-4D50-868F-4C8D87440D46}" destId="{5DA9DD93-A953-4CB9-B9A4-BF931E9C12E6}" srcOrd="3" destOrd="0" presId="urn:microsoft.com/office/officeart/2017/3/layout/DropPinTimeline"/>
    <dgm:cxn modelId="{54A2D320-3472-4321-984A-990DE46C5CA9}" type="presParOf" srcId="{700938DD-F76A-4D50-868F-4C8D87440D46}" destId="{D8EB1EAC-BC62-4758-84E0-E82104E83F70}" srcOrd="4" destOrd="0" presId="urn:microsoft.com/office/officeart/2017/3/layout/DropPinTimeline"/>
    <dgm:cxn modelId="{913DA96A-416A-49D1-ADE8-C48457C5F02B}" type="presParOf" srcId="{D8EB1EAC-BC62-4758-84E0-E82104E83F70}" destId="{66F58FA4-B1A2-4296-A653-65832C552FA6}" srcOrd="0" destOrd="0" presId="urn:microsoft.com/office/officeart/2017/3/layout/DropPinTimeline"/>
    <dgm:cxn modelId="{15002F26-B564-481A-A9CD-6CB6AC991AF5}" type="presParOf" srcId="{D8EB1EAC-BC62-4758-84E0-E82104E83F70}" destId="{AC39DCDB-B9E6-4AD7-B175-07B1191197DE}" srcOrd="1" destOrd="0" presId="urn:microsoft.com/office/officeart/2017/3/layout/DropPinTimeline"/>
    <dgm:cxn modelId="{48E32DF5-D971-45C3-A885-38F8890BDAC6}" type="presParOf" srcId="{AC39DCDB-B9E6-4AD7-B175-07B1191197DE}" destId="{4DE32D6A-4F15-4BD8-8A04-E92DEB66879A}" srcOrd="0" destOrd="0" presId="urn:microsoft.com/office/officeart/2017/3/layout/DropPinTimeline"/>
    <dgm:cxn modelId="{B66FF195-1C17-473C-B4F5-AC683A3D6B96}" type="presParOf" srcId="{AC39DCDB-B9E6-4AD7-B175-07B1191197DE}" destId="{EF143EFB-B190-4E5C-A5AE-C4FBCD50B752}" srcOrd="1" destOrd="0" presId="urn:microsoft.com/office/officeart/2017/3/layout/DropPinTimeline"/>
    <dgm:cxn modelId="{345DEEF1-30A4-4DB1-9220-10292F2D4677}" type="presParOf" srcId="{D8EB1EAC-BC62-4758-84E0-E82104E83F70}" destId="{9FAD0447-C579-42AF-9CEF-D4C617799519}" srcOrd="2" destOrd="0" presId="urn:microsoft.com/office/officeart/2017/3/layout/DropPinTimeline"/>
    <dgm:cxn modelId="{A009DB5C-FE1B-47B0-BF4B-6F47BAB13340}" type="presParOf" srcId="{D8EB1EAC-BC62-4758-84E0-E82104E83F70}" destId="{AB197FB0-0F12-4A59-9F3F-1C31859ED54E}" srcOrd="3" destOrd="0" presId="urn:microsoft.com/office/officeart/2017/3/layout/DropPinTimeline"/>
    <dgm:cxn modelId="{B385F700-0A1F-4A47-A6CC-E56D1E1BBDF0}" type="presParOf" srcId="{D8EB1EAC-BC62-4758-84E0-E82104E83F70}" destId="{838DE1A9-11F3-4AAE-80B5-CEC31C2EBA92}" srcOrd="4" destOrd="0" presId="urn:microsoft.com/office/officeart/2017/3/layout/DropPinTimeline"/>
    <dgm:cxn modelId="{F13BAE59-7F00-436D-AB36-264956509256}" type="presParOf" srcId="{D8EB1EAC-BC62-4758-84E0-E82104E83F70}" destId="{33AB1B38-8BC6-42F7-A510-636B61ED7820}" srcOrd="5" destOrd="0" presId="urn:microsoft.com/office/officeart/2017/3/layout/DropPinTimeline"/>
    <dgm:cxn modelId="{7311C61E-CA32-4E19-9F1A-CA62F492F023}" type="presParOf" srcId="{700938DD-F76A-4D50-868F-4C8D87440D46}" destId="{62792BF9-29FD-4D4A-8A65-8D65D1F97700}" srcOrd="5" destOrd="0" presId="urn:microsoft.com/office/officeart/2017/3/layout/DropPinTimeline"/>
    <dgm:cxn modelId="{BD6A1BDB-878E-4BE1-A42F-2642B52EA906}" type="presParOf" srcId="{700938DD-F76A-4D50-868F-4C8D87440D46}" destId="{F82BC95B-14E4-4AFE-AD17-1415B67F5EB0}" srcOrd="6" destOrd="0" presId="urn:microsoft.com/office/officeart/2017/3/layout/DropPinTimeline"/>
    <dgm:cxn modelId="{0661D554-3CCC-4A9F-9097-7AA65AA1DC60}" type="presParOf" srcId="{F82BC95B-14E4-4AFE-AD17-1415B67F5EB0}" destId="{4882ED51-DF7B-418B-AED9-24BC8B93AFC5}" srcOrd="0" destOrd="0" presId="urn:microsoft.com/office/officeart/2017/3/layout/DropPinTimeline"/>
    <dgm:cxn modelId="{A4928184-CFB0-4DF1-8D26-CCDDD613F9AB}" type="presParOf" srcId="{F82BC95B-14E4-4AFE-AD17-1415B67F5EB0}" destId="{6330EC7A-332D-40DD-8E48-E0E442C37C4D}" srcOrd="1" destOrd="0" presId="urn:microsoft.com/office/officeart/2017/3/layout/DropPinTimeline"/>
    <dgm:cxn modelId="{0C13E548-E403-4E03-A845-DB57B969E404}" type="presParOf" srcId="{6330EC7A-332D-40DD-8E48-E0E442C37C4D}" destId="{CF7B6860-6C29-4C93-8B53-A1443FBFD924}" srcOrd="0" destOrd="0" presId="urn:microsoft.com/office/officeart/2017/3/layout/DropPinTimeline"/>
    <dgm:cxn modelId="{0DDDB523-2247-4587-B0D5-9F1C376A2CE6}" type="presParOf" srcId="{6330EC7A-332D-40DD-8E48-E0E442C37C4D}" destId="{C4BB4EC8-1530-4A54-A2A3-DD9B2823FACC}" srcOrd="1" destOrd="0" presId="urn:microsoft.com/office/officeart/2017/3/layout/DropPinTimeline"/>
    <dgm:cxn modelId="{6C1722DA-C5A8-456A-8F46-F6D63555E231}" type="presParOf" srcId="{F82BC95B-14E4-4AFE-AD17-1415B67F5EB0}" destId="{154B02D3-1CDF-4469-B4C7-38635369252C}" srcOrd="2" destOrd="0" presId="urn:microsoft.com/office/officeart/2017/3/layout/DropPinTimeline"/>
    <dgm:cxn modelId="{71CB6544-C386-47DB-B404-727BD098C409}" type="presParOf" srcId="{F82BC95B-14E4-4AFE-AD17-1415B67F5EB0}" destId="{68394D26-8440-41C4-AC42-3F023E27A06C}" srcOrd="3" destOrd="0" presId="urn:microsoft.com/office/officeart/2017/3/layout/DropPinTimeline"/>
    <dgm:cxn modelId="{00904ED8-96E3-45C0-AEA0-875F16C34C41}" type="presParOf" srcId="{F82BC95B-14E4-4AFE-AD17-1415B67F5EB0}" destId="{31D18754-3FB0-480E-B467-70CFFAB18868}" srcOrd="4" destOrd="0" presId="urn:microsoft.com/office/officeart/2017/3/layout/DropPinTimeline"/>
    <dgm:cxn modelId="{16BFF934-E4EE-4AE9-A6AB-16647082BB39}" type="presParOf" srcId="{F82BC95B-14E4-4AFE-AD17-1415B67F5EB0}" destId="{0B25005D-1EC1-4EFB-B23D-F5B77D9B663F}" srcOrd="5" destOrd="0" presId="urn:microsoft.com/office/officeart/2017/3/layout/DropPinTimeline"/>
    <dgm:cxn modelId="{23ED1420-20DF-4D4B-8FCF-2D411E61772F}" type="presParOf" srcId="{700938DD-F76A-4D50-868F-4C8D87440D46}" destId="{026845EA-1148-4825-8A55-80324AC0D262}" srcOrd="7" destOrd="0" presId="urn:microsoft.com/office/officeart/2017/3/layout/DropPinTimeline"/>
    <dgm:cxn modelId="{3CA072A0-55E4-47CC-9F7B-94F77C92A633}" type="presParOf" srcId="{700938DD-F76A-4D50-868F-4C8D87440D46}" destId="{4CBDA321-891C-46CD-9AA1-B2FBD145BFAF}" srcOrd="8" destOrd="0" presId="urn:microsoft.com/office/officeart/2017/3/layout/DropPinTimeline"/>
    <dgm:cxn modelId="{0683AEEC-6A7A-458D-85C9-174ADBAD80B9}" type="presParOf" srcId="{4CBDA321-891C-46CD-9AA1-B2FBD145BFAF}" destId="{C22833B4-9465-41AF-82D4-44B62729B815}" srcOrd="0" destOrd="0" presId="urn:microsoft.com/office/officeart/2017/3/layout/DropPinTimeline"/>
    <dgm:cxn modelId="{1DCB4D79-91C3-4FB9-AEE3-2CEA5CA799B9}" type="presParOf" srcId="{4CBDA321-891C-46CD-9AA1-B2FBD145BFAF}" destId="{69B587A6-E0D0-413B-918D-383E182DD505}" srcOrd="1" destOrd="0" presId="urn:microsoft.com/office/officeart/2017/3/layout/DropPinTimeline"/>
    <dgm:cxn modelId="{813B4FDB-C22F-4067-9084-8DE9AF8EC274}" type="presParOf" srcId="{69B587A6-E0D0-413B-918D-383E182DD505}" destId="{9A98CBEA-4C17-4A96-9670-E14F274BC309}" srcOrd="0" destOrd="0" presId="urn:microsoft.com/office/officeart/2017/3/layout/DropPinTimeline"/>
    <dgm:cxn modelId="{FC42A1C8-D462-443E-9CE3-F284BD050693}" type="presParOf" srcId="{69B587A6-E0D0-413B-918D-383E182DD505}" destId="{8CAF6538-A283-4F1B-8A46-58D31863A555}" srcOrd="1" destOrd="0" presId="urn:microsoft.com/office/officeart/2017/3/layout/DropPinTimeline"/>
    <dgm:cxn modelId="{B53B0DD2-4266-4DF1-8D47-E04A4F0F564F}" type="presParOf" srcId="{4CBDA321-891C-46CD-9AA1-B2FBD145BFAF}" destId="{F899B51D-C1EA-4D3E-B50E-BDC51632BBFA}" srcOrd="2" destOrd="0" presId="urn:microsoft.com/office/officeart/2017/3/layout/DropPinTimeline"/>
    <dgm:cxn modelId="{95F19855-5E5C-478B-948D-8870F506FD40}" type="presParOf" srcId="{4CBDA321-891C-46CD-9AA1-B2FBD145BFAF}" destId="{3CECF23A-E6F6-46C6-907D-BB154266792C}" srcOrd="3" destOrd="0" presId="urn:microsoft.com/office/officeart/2017/3/layout/DropPinTimeline"/>
    <dgm:cxn modelId="{EE0E2763-A755-47C9-BED5-CA5CA3331BB1}" type="presParOf" srcId="{4CBDA321-891C-46CD-9AA1-B2FBD145BFAF}" destId="{4B37F2D2-9961-40C5-BAC9-D2269F0B19F6}" srcOrd="4" destOrd="0" presId="urn:microsoft.com/office/officeart/2017/3/layout/DropPinTimeline"/>
    <dgm:cxn modelId="{859A98C7-8909-4962-A211-03EEB40A7C7D}" type="presParOf" srcId="{4CBDA321-891C-46CD-9AA1-B2FBD145BFAF}" destId="{228BB714-703E-4D7C-B9A9-0A25B8731791}" srcOrd="5" destOrd="0" presId="urn:microsoft.com/office/officeart/2017/3/layout/DropPinTimeline"/>
    <dgm:cxn modelId="{284DA96B-5807-4679-B1CC-5D1B64BC3BF4}" type="presParOf" srcId="{700938DD-F76A-4D50-868F-4C8D87440D46}" destId="{0DE9D098-EABA-4129-B6ED-CF18B57CCAA1}" srcOrd="9" destOrd="0" presId="urn:microsoft.com/office/officeart/2017/3/layout/DropPinTimeline"/>
    <dgm:cxn modelId="{CBB06C0C-CB8A-4C8D-98CF-7428D578500A}" type="presParOf" srcId="{700938DD-F76A-4D50-868F-4C8D87440D46}" destId="{77CCF7C9-8154-44D5-B23C-DB9B0FD7DCA5}" srcOrd="10" destOrd="0" presId="urn:microsoft.com/office/officeart/2017/3/layout/DropPinTimeline"/>
    <dgm:cxn modelId="{9F210A0A-5469-45FE-BC6D-58FF4EDF0632}" type="presParOf" srcId="{77CCF7C9-8154-44D5-B23C-DB9B0FD7DCA5}" destId="{92095B8D-3D85-4FD4-9F2B-78BAF6768072}" srcOrd="0" destOrd="0" presId="urn:microsoft.com/office/officeart/2017/3/layout/DropPinTimeline"/>
    <dgm:cxn modelId="{D1984A8D-B2F7-480F-B884-3BCEDB7F1994}" type="presParOf" srcId="{77CCF7C9-8154-44D5-B23C-DB9B0FD7DCA5}" destId="{B43E8A74-4268-4ACF-BECA-CAF50CCFB602}" srcOrd="1" destOrd="0" presId="urn:microsoft.com/office/officeart/2017/3/layout/DropPinTimeline"/>
    <dgm:cxn modelId="{B5021546-6903-4E31-BB1F-546016612246}" type="presParOf" srcId="{B43E8A74-4268-4ACF-BECA-CAF50CCFB602}" destId="{07518C91-B2D0-4903-A372-7F6DED0409BC}" srcOrd="0" destOrd="0" presId="urn:microsoft.com/office/officeart/2017/3/layout/DropPinTimeline"/>
    <dgm:cxn modelId="{63CC4C38-9297-4EC0-AE60-6031C4526FB0}" type="presParOf" srcId="{B43E8A74-4268-4ACF-BECA-CAF50CCFB602}" destId="{2737BDA6-CDB5-4F9A-A91D-CDEA90DBE6A4}" srcOrd="1" destOrd="0" presId="urn:microsoft.com/office/officeart/2017/3/layout/DropPinTimeline"/>
    <dgm:cxn modelId="{7AB6519D-ACCC-43B6-9AB5-A58A149BC565}" type="presParOf" srcId="{77CCF7C9-8154-44D5-B23C-DB9B0FD7DCA5}" destId="{A699EEB1-3540-4867-99BC-B957BFEEBA38}" srcOrd="2" destOrd="0" presId="urn:microsoft.com/office/officeart/2017/3/layout/DropPinTimeline"/>
    <dgm:cxn modelId="{433485FA-68DE-4F2B-BE61-5379F0C7A636}" type="presParOf" srcId="{77CCF7C9-8154-44D5-B23C-DB9B0FD7DCA5}" destId="{EA538D56-5C65-43EA-81D0-CD1E5CBC9F59}" srcOrd="3" destOrd="0" presId="urn:microsoft.com/office/officeart/2017/3/layout/DropPinTimeline"/>
    <dgm:cxn modelId="{DF61BF66-0D3B-450F-9A33-E1D4092CDCD7}" type="presParOf" srcId="{77CCF7C9-8154-44D5-B23C-DB9B0FD7DCA5}" destId="{ECA352F1-FDE4-445A-939C-CF4C3A4444A0}" srcOrd="4" destOrd="0" presId="urn:microsoft.com/office/officeart/2017/3/layout/DropPinTimeline"/>
    <dgm:cxn modelId="{59A720B0-DE26-42FC-B8DB-52952F747C8B}" type="presParOf" srcId="{77CCF7C9-8154-44D5-B23C-DB9B0FD7DCA5}" destId="{24E1B9BB-F421-479A-91FF-8F38B437BE14}" srcOrd="5" destOrd="0" presId="urn:microsoft.com/office/officeart/2017/3/layout/DropPinTimeline"/>
    <dgm:cxn modelId="{F7DC5318-540E-48B2-B1D8-72641FE0B6AB}" type="presParOf" srcId="{700938DD-F76A-4D50-868F-4C8D87440D46}" destId="{533B7DB3-9B62-4EC9-9116-35F5C6964E06}" srcOrd="11" destOrd="0" presId="urn:microsoft.com/office/officeart/2017/3/layout/DropPinTimeline"/>
    <dgm:cxn modelId="{142A29A9-CBEB-4E8C-875E-1E981AD9F844}" type="presParOf" srcId="{700938DD-F76A-4D50-868F-4C8D87440D46}" destId="{EE5E0515-15F7-43D7-93FD-0AF89C971BD9}" srcOrd="12" destOrd="0" presId="urn:microsoft.com/office/officeart/2017/3/layout/DropPinTimeline"/>
    <dgm:cxn modelId="{EA3F238A-EBA0-460D-B384-24A51BAFC227}" type="presParOf" srcId="{EE5E0515-15F7-43D7-93FD-0AF89C971BD9}" destId="{05EB9770-2809-4C3B-9E53-5C53C82F25D8}" srcOrd="0" destOrd="0" presId="urn:microsoft.com/office/officeart/2017/3/layout/DropPinTimeline"/>
    <dgm:cxn modelId="{A943A846-A03B-451F-9649-FBD4D40DBAE5}" type="presParOf" srcId="{EE5E0515-15F7-43D7-93FD-0AF89C971BD9}" destId="{A8B1F634-B2B0-4AFA-9188-ED9AD5A26CEB}" srcOrd="1" destOrd="0" presId="urn:microsoft.com/office/officeart/2017/3/layout/DropPinTimeline"/>
    <dgm:cxn modelId="{E1030E5F-6501-42B9-BA0D-E850253E8EA2}" type="presParOf" srcId="{A8B1F634-B2B0-4AFA-9188-ED9AD5A26CEB}" destId="{B5AC1D3A-1AFE-48F0-9740-7F7DEAE125D6}" srcOrd="0" destOrd="0" presId="urn:microsoft.com/office/officeart/2017/3/layout/DropPinTimeline"/>
    <dgm:cxn modelId="{C3D4D892-FE00-4169-B38E-B2A7DD67C06C}" type="presParOf" srcId="{A8B1F634-B2B0-4AFA-9188-ED9AD5A26CEB}" destId="{A8B7CFA5-DD90-474A-A36B-395831F4D63F}" srcOrd="1" destOrd="0" presId="urn:microsoft.com/office/officeart/2017/3/layout/DropPinTimeline"/>
    <dgm:cxn modelId="{5AAA3EF2-8330-416C-892A-286D4C50B5CC}" type="presParOf" srcId="{EE5E0515-15F7-43D7-93FD-0AF89C971BD9}" destId="{27C5D1BF-8375-4F2F-8F69-62C5DD498D86}" srcOrd="2" destOrd="0" presId="urn:microsoft.com/office/officeart/2017/3/layout/DropPinTimeline"/>
    <dgm:cxn modelId="{D89785A1-6A84-4373-916A-2ADB28F8ABA0}" type="presParOf" srcId="{EE5E0515-15F7-43D7-93FD-0AF89C971BD9}" destId="{733C4DBA-1274-416A-BCC8-352957253BAF}" srcOrd="3" destOrd="0" presId="urn:microsoft.com/office/officeart/2017/3/layout/DropPinTimeline"/>
    <dgm:cxn modelId="{6B9202AE-D2A1-4614-BD63-7DA8B04F8CA1}" type="presParOf" srcId="{EE5E0515-15F7-43D7-93FD-0AF89C971BD9}" destId="{9DF81F3D-7400-484B-BB6C-DB4BE4FA9774}" srcOrd="4" destOrd="0" presId="urn:microsoft.com/office/officeart/2017/3/layout/DropPinTimeline"/>
    <dgm:cxn modelId="{F40236B4-2451-436C-AF36-771422F91DED}" type="presParOf" srcId="{EE5E0515-15F7-43D7-93FD-0AF89C971BD9}" destId="{D5B6C68E-E469-4661-AD1A-9C848B07625A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48FD1-18A7-45C2-A481-DD5E0A807A1E}">
      <dsp:nvSpPr>
        <dsp:cNvPr id="0" name=""/>
        <dsp:cNvSpPr/>
      </dsp:nvSpPr>
      <dsp:spPr>
        <a:xfrm>
          <a:off x="0" y="1862137"/>
          <a:ext cx="1051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E3E17-B58C-41D1-8499-C06998BF2A76}">
      <dsp:nvSpPr>
        <dsp:cNvPr id="0" name=""/>
        <dsp:cNvSpPr/>
      </dsp:nvSpPr>
      <dsp:spPr>
        <a:xfrm rot="8100000">
          <a:off x="66703" y="429149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C4663-7C4C-4A05-9B8E-FBE765EE6C51}">
      <dsp:nvSpPr>
        <dsp:cNvPr id="0" name=""/>
        <dsp:cNvSpPr/>
      </dsp:nvSpPr>
      <dsp:spPr>
        <a:xfrm>
          <a:off x="97129" y="459575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8A97B-124A-45A1-8381-E3227BD85FE8}">
      <dsp:nvSpPr>
        <dsp:cNvPr id="0" name=""/>
        <dsp:cNvSpPr/>
      </dsp:nvSpPr>
      <dsp:spPr>
        <a:xfrm>
          <a:off x="397306" y="759752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Baseline data collection begins</a:t>
          </a:r>
        </a:p>
      </dsp:txBody>
      <dsp:txXfrm>
        <a:off x="397306" y="759752"/>
        <a:ext cx="2183272" cy="1102385"/>
      </dsp:txXfrm>
    </dsp:sp>
    <dsp:sp modelId="{8ACCE123-C989-46C1-B7FD-FA50ABEC947C}">
      <dsp:nvSpPr>
        <dsp:cNvPr id="0" name=""/>
        <dsp:cNvSpPr/>
      </dsp:nvSpPr>
      <dsp:spPr>
        <a:xfrm>
          <a:off x="397306" y="372427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February 2021</a:t>
          </a:r>
        </a:p>
      </dsp:txBody>
      <dsp:txXfrm>
        <a:off x="397306" y="372427"/>
        <a:ext cx="2183272" cy="387324"/>
      </dsp:txXfrm>
    </dsp:sp>
    <dsp:sp modelId="{6B04496D-97D5-4C4A-A362-7B46786429CD}">
      <dsp:nvSpPr>
        <dsp:cNvPr id="0" name=""/>
        <dsp:cNvSpPr/>
      </dsp:nvSpPr>
      <dsp:spPr>
        <a:xfrm>
          <a:off x="203643" y="759752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F01CB-479C-41E3-8900-7314A786B78A}">
      <dsp:nvSpPr>
        <dsp:cNvPr id="0" name=""/>
        <dsp:cNvSpPr/>
      </dsp:nvSpPr>
      <dsp:spPr>
        <a:xfrm>
          <a:off x="168784" y="1827278"/>
          <a:ext cx="69718" cy="6971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579F9-026B-48AE-A6CF-911AC4DA134A}">
      <dsp:nvSpPr>
        <dsp:cNvPr id="0" name=""/>
        <dsp:cNvSpPr/>
      </dsp:nvSpPr>
      <dsp:spPr>
        <a:xfrm rot="18900000">
          <a:off x="1377568" y="3021245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 w="1270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66197-6C48-45AF-BAAB-2D8BE1C9A9BC}">
      <dsp:nvSpPr>
        <dsp:cNvPr id="0" name=""/>
        <dsp:cNvSpPr/>
      </dsp:nvSpPr>
      <dsp:spPr>
        <a:xfrm>
          <a:off x="1407994" y="3051670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AC1B5F-7FCA-4765-AF5D-DD5BC6F6B2AA}">
      <dsp:nvSpPr>
        <dsp:cNvPr id="0" name=""/>
        <dsp:cNvSpPr/>
      </dsp:nvSpPr>
      <dsp:spPr>
        <a:xfrm>
          <a:off x="1708170" y="1862137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Initiate site training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Initiate monthly phone calls</a:t>
          </a:r>
        </a:p>
      </dsp:txBody>
      <dsp:txXfrm>
        <a:off x="1708170" y="1862137"/>
        <a:ext cx="2183272" cy="1102385"/>
      </dsp:txXfrm>
    </dsp:sp>
    <dsp:sp modelId="{70F61D89-6BB6-4218-9167-C918FE0DE744}">
      <dsp:nvSpPr>
        <dsp:cNvPr id="0" name=""/>
        <dsp:cNvSpPr/>
      </dsp:nvSpPr>
      <dsp:spPr>
        <a:xfrm>
          <a:off x="1708170" y="2964522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March 2021</a:t>
          </a:r>
        </a:p>
      </dsp:txBody>
      <dsp:txXfrm>
        <a:off x="1708170" y="2964522"/>
        <a:ext cx="2183272" cy="387324"/>
      </dsp:txXfrm>
    </dsp:sp>
    <dsp:sp modelId="{AD7225F6-4D24-4251-9B85-9788DA7BA9E8}">
      <dsp:nvSpPr>
        <dsp:cNvPr id="0" name=""/>
        <dsp:cNvSpPr/>
      </dsp:nvSpPr>
      <dsp:spPr>
        <a:xfrm>
          <a:off x="1514508" y="1862137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928D1-331D-4A9F-A1F9-2C95098F0786}">
      <dsp:nvSpPr>
        <dsp:cNvPr id="0" name=""/>
        <dsp:cNvSpPr/>
      </dsp:nvSpPr>
      <dsp:spPr>
        <a:xfrm>
          <a:off x="1479649" y="1827278"/>
          <a:ext cx="69718" cy="69718"/>
        </a:xfrm>
        <a:prstGeom prst="ellipse">
          <a:avLst/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32D6A-4F15-4BD8-8A04-E92DEB66879A}">
      <dsp:nvSpPr>
        <dsp:cNvPr id="0" name=""/>
        <dsp:cNvSpPr/>
      </dsp:nvSpPr>
      <dsp:spPr>
        <a:xfrm rot="8100000">
          <a:off x="2688433" y="429149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43EFB-B190-4E5C-A5AE-C4FBCD50B752}">
      <dsp:nvSpPr>
        <dsp:cNvPr id="0" name=""/>
        <dsp:cNvSpPr/>
      </dsp:nvSpPr>
      <dsp:spPr>
        <a:xfrm>
          <a:off x="2718858" y="459575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D0447-C579-42AF-9CEF-D4C617799519}">
      <dsp:nvSpPr>
        <dsp:cNvPr id="0" name=""/>
        <dsp:cNvSpPr/>
      </dsp:nvSpPr>
      <dsp:spPr>
        <a:xfrm>
          <a:off x="3019035" y="759752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Complete site training</a:t>
          </a:r>
        </a:p>
      </dsp:txBody>
      <dsp:txXfrm>
        <a:off x="3019035" y="759752"/>
        <a:ext cx="2183272" cy="1102385"/>
      </dsp:txXfrm>
    </dsp:sp>
    <dsp:sp modelId="{AB197FB0-0F12-4A59-9F3F-1C31859ED54E}">
      <dsp:nvSpPr>
        <dsp:cNvPr id="0" name=""/>
        <dsp:cNvSpPr/>
      </dsp:nvSpPr>
      <dsp:spPr>
        <a:xfrm>
          <a:off x="3019035" y="372427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May 2021</a:t>
          </a:r>
        </a:p>
      </dsp:txBody>
      <dsp:txXfrm>
        <a:off x="3019035" y="372427"/>
        <a:ext cx="2183272" cy="387324"/>
      </dsp:txXfrm>
    </dsp:sp>
    <dsp:sp modelId="{838DE1A9-11F3-4AAE-80B5-CEC31C2EBA92}">
      <dsp:nvSpPr>
        <dsp:cNvPr id="0" name=""/>
        <dsp:cNvSpPr/>
      </dsp:nvSpPr>
      <dsp:spPr>
        <a:xfrm>
          <a:off x="2825373" y="759752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58FA4-B1A2-4296-A653-65832C552FA6}">
      <dsp:nvSpPr>
        <dsp:cNvPr id="0" name=""/>
        <dsp:cNvSpPr/>
      </dsp:nvSpPr>
      <dsp:spPr>
        <a:xfrm>
          <a:off x="2790513" y="1827278"/>
          <a:ext cx="69718" cy="69718"/>
        </a:xfrm>
        <a:prstGeom prst="ellips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B6860-6C29-4C93-8B53-A1443FBFD924}">
      <dsp:nvSpPr>
        <dsp:cNvPr id="0" name=""/>
        <dsp:cNvSpPr/>
      </dsp:nvSpPr>
      <dsp:spPr>
        <a:xfrm rot="18900000">
          <a:off x="3999297" y="3021245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B4EC8-1530-4A54-A2A3-DD9B2823FACC}">
      <dsp:nvSpPr>
        <dsp:cNvPr id="0" name=""/>
        <dsp:cNvSpPr/>
      </dsp:nvSpPr>
      <dsp:spPr>
        <a:xfrm>
          <a:off x="4029723" y="3051670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B02D3-1CDF-4469-B4C7-38635369252C}">
      <dsp:nvSpPr>
        <dsp:cNvPr id="0" name=""/>
        <dsp:cNvSpPr/>
      </dsp:nvSpPr>
      <dsp:spPr>
        <a:xfrm>
          <a:off x="4329899" y="1862137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Initiate 18-month implementation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Begin providing monthly feedback reports</a:t>
          </a:r>
        </a:p>
      </dsp:txBody>
      <dsp:txXfrm>
        <a:off x="4329899" y="1862137"/>
        <a:ext cx="2183272" cy="1102385"/>
      </dsp:txXfrm>
    </dsp:sp>
    <dsp:sp modelId="{68394D26-8440-41C4-AC42-3F023E27A06C}">
      <dsp:nvSpPr>
        <dsp:cNvPr id="0" name=""/>
        <dsp:cNvSpPr/>
      </dsp:nvSpPr>
      <dsp:spPr>
        <a:xfrm>
          <a:off x="4329899" y="2964522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June-August 2021</a:t>
          </a:r>
        </a:p>
      </dsp:txBody>
      <dsp:txXfrm>
        <a:off x="4329899" y="2964522"/>
        <a:ext cx="2183272" cy="387324"/>
      </dsp:txXfrm>
    </dsp:sp>
    <dsp:sp modelId="{31D18754-3FB0-480E-B467-70CFFAB18868}">
      <dsp:nvSpPr>
        <dsp:cNvPr id="0" name=""/>
        <dsp:cNvSpPr/>
      </dsp:nvSpPr>
      <dsp:spPr>
        <a:xfrm>
          <a:off x="4136237" y="1862137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2ED51-DF7B-418B-AED9-24BC8B93AFC5}">
      <dsp:nvSpPr>
        <dsp:cNvPr id="0" name=""/>
        <dsp:cNvSpPr/>
      </dsp:nvSpPr>
      <dsp:spPr>
        <a:xfrm>
          <a:off x="4100738" y="1827278"/>
          <a:ext cx="69718" cy="69718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8CBEA-4C17-4A96-9670-E14F274BC309}">
      <dsp:nvSpPr>
        <dsp:cNvPr id="0" name=""/>
        <dsp:cNvSpPr/>
      </dsp:nvSpPr>
      <dsp:spPr>
        <a:xfrm rot="8100000">
          <a:off x="5310162" y="429149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F6538-A283-4F1B-8A46-58D31863A555}">
      <dsp:nvSpPr>
        <dsp:cNvPr id="0" name=""/>
        <dsp:cNvSpPr/>
      </dsp:nvSpPr>
      <dsp:spPr>
        <a:xfrm>
          <a:off x="5340588" y="459575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9B51D-C1EA-4D3E-B50E-BDC51632BBFA}">
      <dsp:nvSpPr>
        <dsp:cNvPr id="0" name=""/>
        <dsp:cNvSpPr/>
      </dsp:nvSpPr>
      <dsp:spPr>
        <a:xfrm>
          <a:off x="5640764" y="759752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Reach</a:t>
          </a:r>
          <a:r>
            <a:rPr lang="en-US" sz="1400" kern="1200" baseline="0" dirty="0"/>
            <a:t> 33% of eligible families</a:t>
          </a:r>
          <a:endParaRPr lang="en-US" sz="1400" kern="1200" dirty="0"/>
        </a:p>
      </dsp:txBody>
      <dsp:txXfrm>
        <a:off x="5640764" y="759752"/>
        <a:ext cx="2183272" cy="1102385"/>
      </dsp:txXfrm>
    </dsp:sp>
    <dsp:sp modelId="{3CECF23A-E6F6-46C6-907D-BB154266792C}">
      <dsp:nvSpPr>
        <dsp:cNvPr id="0" name=""/>
        <dsp:cNvSpPr/>
      </dsp:nvSpPr>
      <dsp:spPr>
        <a:xfrm>
          <a:off x="5640764" y="372427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February 2022</a:t>
          </a:r>
        </a:p>
      </dsp:txBody>
      <dsp:txXfrm>
        <a:off x="5640764" y="372427"/>
        <a:ext cx="2183272" cy="387324"/>
      </dsp:txXfrm>
    </dsp:sp>
    <dsp:sp modelId="{4B37F2D2-9961-40C5-BAC9-D2269F0B19F6}">
      <dsp:nvSpPr>
        <dsp:cNvPr id="0" name=""/>
        <dsp:cNvSpPr/>
      </dsp:nvSpPr>
      <dsp:spPr>
        <a:xfrm>
          <a:off x="5447102" y="759752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833B4-9465-41AF-82D4-44B62729B815}">
      <dsp:nvSpPr>
        <dsp:cNvPr id="0" name=""/>
        <dsp:cNvSpPr/>
      </dsp:nvSpPr>
      <dsp:spPr>
        <a:xfrm>
          <a:off x="5411603" y="1827278"/>
          <a:ext cx="69718" cy="69718"/>
        </a:xfrm>
        <a:prstGeom prst="ellips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18C91-B2D0-4903-A372-7F6DED0409BC}">
      <dsp:nvSpPr>
        <dsp:cNvPr id="0" name=""/>
        <dsp:cNvSpPr/>
      </dsp:nvSpPr>
      <dsp:spPr>
        <a:xfrm rot="18900000">
          <a:off x="6621027" y="3021245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 w="1270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7BDA6-CDB5-4F9A-A91D-CDEA90DBE6A4}">
      <dsp:nvSpPr>
        <dsp:cNvPr id="0" name=""/>
        <dsp:cNvSpPr/>
      </dsp:nvSpPr>
      <dsp:spPr>
        <a:xfrm>
          <a:off x="6651452" y="3051670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9EEB1-3540-4867-99BC-B957BFEEBA38}">
      <dsp:nvSpPr>
        <dsp:cNvPr id="0" name=""/>
        <dsp:cNvSpPr/>
      </dsp:nvSpPr>
      <dsp:spPr>
        <a:xfrm>
          <a:off x="6951629" y="1862137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Reach 66% of eligible families</a:t>
          </a:r>
        </a:p>
      </dsp:txBody>
      <dsp:txXfrm>
        <a:off x="6951629" y="1862137"/>
        <a:ext cx="2183272" cy="1102385"/>
      </dsp:txXfrm>
    </dsp:sp>
    <dsp:sp modelId="{EA538D56-5C65-43EA-81D0-CD1E5CBC9F59}">
      <dsp:nvSpPr>
        <dsp:cNvPr id="0" name=""/>
        <dsp:cNvSpPr/>
      </dsp:nvSpPr>
      <dsp:spPr>
        <a:xfrm>
          <a:off x="6951629" y="2964522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August 2022</a:t>
          </a:r>
        </a:p>
      </dsp:txBody>
      <dsp:txXfrm>
        <a:off x="6951629" y="2964522"/>
        <a:ext cx="2183272" cy="387324"/>
      </dsp:txXfrm>
    </dsp:sp>
    <dsp:sp modelId="{ECA352F1-FDE4-445A-939C-CF4C3A4444A0}">
      <dsp:nvSpPr>
        <dsp:cNvPr id="0" name=""/>
        <dsp:cNvSpPr/>
      </dsp:nvSpPr>
      <dsp:spPr>
        <a:xfrm>
          <a:off x="6757966" y="1862137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095B8D-3D85-4FD4-9F2B-78BAF6768072}">
      <dsp:nvSpPr>
        <dsp:cNvPr id="0" name=""/>
        <dsp:cNvSpPr/>
      </dsp:nvSpPr>
      <dsp:spPr>
        <a:xfrm>
          <a:off x="6722467" y="1827278"/>
          <a:ext cx="69718" cy="69718"/>
        </a:xfrm>
        <a:prstGeom prst="ellipse">
          <a:avLst/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C1D3A-1AFE-48F0-9740-7F7DEAE125D6}">
      <dsp:nvSpPr>
        <dsp:cNvPr id="0" name=""/>
        <dsp:cNvSpPr/>
      </dsp:nvSpPr>
      <dsp:spPr>
        <a:xfrm rot="8100000">
          <a:off x="7931891" y="429149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7CFA5-DD90-474A-A36B-395831F4D63F}">
      <dsp:nvSpPr>
        <dsp:cNvPr id="0" name=""/>
        <dsp:cNvSpPr/>
      </dsp:nvSpPr>
      <dsp:spPr>
        <a:xfrm>
          <a:off x="7962317" y="459575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5D1BF-8375-4F2F-8F69-62C5DD498D86}">
      <dsp:nvSpPr>
        <dsp:cNvPr id="0" name=""/>
        <dsp:cNvSpPr/>
      </dsp:nvSpPr>
      <dsp:spPr>
        <a:xfrm>
          <a:off x="8262493" y="759752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Reach 100% of eligible families</a:t>
          </a:r>
        </a:p>
      </dsp:txBody>
      <dsp:txXfrm>
        <a:off x="8262493" y="759752"/>
        <a:ext cx="2183272" cy="1102385"/>
      </dsp:txXfrm>
    </dsp:sp>
    <dsp:sp modelId="{733C4DBA-1274-416A-BCC8-352957253BAF}">
      <dsp:nvSpPr>
        <dsp:cNvPr id="0" name=""/>
        <dsp:cNvSpPr/>
      </dsp:nvSpPr>
      <dsp:spPr>
        <a:xfrm>
          <a:off x="8262493" y="372427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February 2023</a:t>
          </a:r>
        </a:p>
      </dsp:txBody>
      <dsp:txXfrm>
        <a:off x="8262493" y="372427"/>
        <a:ext cx="2183272" cy="387324"/>
      </dsp:txXfrm>
    </dsp:sp>
    <dsp:sp modelId="{9DF81F3D-7400-484B-BB6C-DB4BE4FA9774}">
      <dsp:nvSpPr>
        <dsp:cNvPr id="0" name=""/>
        <dsp:cNvSpPr/>
      </dsp:nvSpPr>
      <dsp:spPr>
        <a:xfrm>
          <a:off x="8068831" y="759752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B9770-2809-4C3B-9E53-5C53C82F25D8}">
      <dsp:nvSpPr>
        <dsp:cNvPr id="0" name=""/>
        <dsp:cNvSpPr/>
      </dsp:nvSpPr>
      <dsp:spPr>
        <a:xfrm>
          <a:off x="8033332" y="1827278"/>
          <a:ext cx="69718" cy="69718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48FD1-18A7-45C2-A481-DD5E0A807A1E}">
      <dsp:nvSpPr>
        <dsp:cNvPr id="0" name=""/>
        <dsp:cNvSpPr/>
      </dsp:nvSpPr>
      <dsp:spPr>
        <a:xfrm>
          <a:off x="0" y="2133600"/>
          <a:ext cx="1122459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E3E17-B58C-41D1-8499-C06998BF2A76}">
      <dsp:nvSpPr>
        <dsp:cNvPr id="0" name=""/>
        <dsp:cNvSpPr/>
      </dsp:nvSpPr>
      <dsp:spPr>
        <a:xfrm rot="8100000">
          <a:off x="67135" y="491711"/>
          <a:ext cx="313806" cy="313806"/>
        </a:xfrm>
        <a:prstGeom prst="teardrop">
          <a:avLst>
            <a:gd name="adj" fmla="val 11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C4663-7C4C-4A05-9B8E-FBE765EE6C51}">
      <dsp:nvSpPr>
        <dsp:cNvPr id="0" name=""/>
        <dsp:cNvSpPr/>
      </dsp:nvSpPr>
      <dsp:spPr>
        <a:xfrm>
          <a:off x="101996" y="526572"/>
          <a:ext cx="244083" cy="244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8A97B-124A-45A1-8381-E3227BD85FE8}">
      <dsp:nvSpPr>
        <dsp:cNvPr id="0" name=""/>
        <dsp:cNvSpPr/>
      </dsp:nvSpPr>
      <dsp:spPr>
        <a:xfrm>
          <a:off x="445932" y="870508"/>
          <a:ext cx="2334442" cy="1263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Baseline data collection begins</a:t>
          </a:r>
        </a:p>
      </dsp:txBody>
      <dsp:txXfrm>
        <a:off x="445932" y="870508"/>
        <a:ext cx="2334442" cy="1263091"/>
      </dsp:txXfrm>
    </dsp:sp>
    <dsp:sp modelId="{8ACCE123-C989-46C1-B7FD-FA50ABEC947C}">
      <dsp:nvSpPr>
        <dsp:cNvPr id="0" name=""/>
        <dsp:cNvSpPr/>
      </dsp:nvSpPr>
      <dsp:spPr>
        <a:xfrm>
          <a:off x="445932" y="426719"/>
          <a:ext cx="2334442" cy="443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March 2021</a:t>
          </a:r>
        </a:p>
      </dsp:txBody>
      <dsp:txXfrm>
        <a:off x="445932" y="426719"/>
        <a:ext cx="2334442" cy="443788"/>
      </dsp:txXfrm>
    </dsp:sp>
    <dsp:sp modelId="{6B04496D-97D5-4C4A-A362-7B46786429CD}">
      <dsp:nvSpPr>
        <dsp:cNvPr id="0" name=""/>
        <dsp:cNvSpPr/>
      </dsp:nvSpPr>
      <dsp:spPr>
        <a:xfrm>
          <a:off x="224038" y="870508"/>
          <a:ext cx="0" cy="1263091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F01CB-479C-41E3-8900-7314A786B78A}">
      <dsp:nvSpPr>
        <dsp:cNvPr id="0" name=""/>
        <dsp:cNvSpPr/>
      </dsp:nvSpPr>
      <dsp:spPr>
        <a:xfrm>
          <a:off x="184097" y="2093659"/>
          <a:ext cx="79881" cy="7988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579F9-026B-48AE-A6CF-911AC4DA134A}">
      <dsp:nvSpPr>
        <dsp:cNvPr id="0" name=""/>
        <dsp:cNvSpPr/>
      </dsp:nvSpPr>
      <dsp:spPr>
        <a:xfrm rot="18900000">
          <a:off x="1468422" y="3461682"/>
          <a:ext cx="313806" cy="313806"/>
        </a:xfrm>
        <a:prstGeom prst="teardrop">
          <a:avLst>
            <a:gd name="adj" fmla="val 115000"/>
          </a:avLst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 w="1270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66197-6C48-45AF-BAAB-2D8BE1C9A9BC}">
      <dsp:nvSpPr>
        <dsp:cNvPr id="0" name=""/>
        <dsp:cNvSpPr/>
      </dsp:nvSpPr>
      <dsp:spPr>
        <a:xfrm>
          <a:off x="1503283" y="3496543"/>
          <a:ext cx="244083" cy="244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AC1B5F-7FCA-4765-AF5D-DD5BC6F6B2AA}">
      <dsp:nvSpPr>
        <dsp:cNvPr id="0" name=""/>
        <dsp:cNvSpPr/>
      </dsp:nvSpPr>
      <dsp:spPr>
        <a:xfrm>
          <a:off x="1847219" y="2133600"/>
          <a:ext cx="2334442" cy="1263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Initiate site training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Initiate monthly phone calls</a:t>
          </a:r>
        </a:p>
      </dsp:txBody>
      <dsp:txXfrm>
        <a:off x="1847219" y="2133600"/>
        <a:ext cx="2334442" cy="1263091"/>
      </dsp:txXfrm>
    </dsp:sp>
    <dsp:sp modelId="{70F61D89-6BB6-4218-9167-C918FE0DE744}">
      <dsp:nvSpPr>
        <dsp:cNvPr id="0" name=""/>
        <dsp:cNvSpPr/>
      </dsp:nvSpPr>
      <dsp:spPr>
        <a:xfrm>
          <a:off x="1847219" y="3396691"/>
          <a:ext cx="2334442" cy="443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June 2021</a:t>
          </a:r>
        </a:p>
      </dsp:txBody>
      <dsp:txXfrm>
        <a:off x="1847219" y="3396691"/>
        <a:ext cx="2334442" cy="443788"/>
      </dsp:txXfrm>
    </dsp:sp>
    <dsp:sp modelId="{AD7225F6-4D24-4251-9B85-9788DA7BA9E8}">
      <dsp:nvSpPr>
        <dsp:cNvPr id="0" name=""/>
        <dsp:cNvSpPr/>
      </dsp:nvSpPr>
      <dsp:spPr>
        <a:xfrm>
          <a:off x="1625325" y="2133600"/>
          <a:ext cx="0" cy="1263091"/>
        </a:xfrm>
        <a:prstGeom prst="line">
          <a:avLst/>
        </a:prstGeom>
        <a:noFill/>
        <a:ln w="1270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928D1-331D-4A9F-A1F9-2C95098F0786}">
      <dsp:nvSpPr>
        <dsp:cNvPr id="0" name=""/>
        <dsp:cNvSpPr/>
      </dsp:nvSpPr>
      <dsp:spPr>
        <a:xfrm>
          <a:off x="1585384" y="2093659"/>
          <a:ext cx="79881" cy="79881"/>
        </a:xfrm>
        <a:prstGeom prst="ellipse">
          <a:avLst/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32D6A-4F15-4BD8-8A04-E92DEB66879A}">
      <dsp:nvSpPr>
        <dsp:cNvPr id="0" name=""/>
        <dsp:cNvSpPr/>
      </dsp:nvSpPr>
      <dsp:spPr>
        <a:xfrm rot="8100000">
          <a:off x="2869708" y="491711"/>
          <a:ext cx="313806" cy="313806"/>
        </a:xfrm>
        <a:prstGeom prst="teardrop">
          <a:avLst>
            <a:gd name="adj" fmla="val 115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43EFB-B190-4E5C-A5AE-C4FBCD50B752}">
      <dsp:nvSpPr>
        <dsp:cNvPr id="0" name=""/>
        <dsp:cNvSpPr/>
      </dsp:nvSpPr>
      <dsp:spPr>
        <a:xfrm>
          <a:off x="2904569" y="526572"/>
          <a:ext cx="244083" cy="244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D0447-C579-42AF-9CEF-D4C617799519}">
      <dsp:nvSpPr>
        <dsp:cNvPr id="0" name=""/>
        <dsp:cNvSpPr/>
      </dsp:nvSpPr>
      <dsp:spPr>
        <a:xfrm>
          <a:off x="3248506" y="870508"/>
          <a:ext cx="2334442" cy="1263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Complete site training</a:t>
          </a:r>
        </a:p>
      </dsp:txBody>
      <dsp:txXfrm>
        <a:off x="3248506" y="870508"/>
        <a:ext cx="2334442" cy="1263091"/>
      </dsp:txXfrm>
    </dsp:sp>
    <dsp:sp modelId="{AB197FB0-0F12-4A59-9F3F-1C31859ED54E}">
      <dsp:nvSpPr>
        <dsp:cNvPr id="0" name=""/>
        <dsp:cNvSpPr/>
      </dsp:nvSpPr>
      <dsp:spPr>
        <a:xfrm>
          <a:off x="3248506" y="426719"/>
          <a:ext cx="2334442" cy="443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August 2021</a:t>
          </a:r>
        </a:p>
      </dsp:txBody>
      <dsp:txXfrm>
        <a:off x="3248506" y="426719"/>
        <a:ext cx="2334442" cy="443788"/>
      </dsp:txXfrm>
    </dsp:sp>
    <dsp:sp modelId="{838DE1A9-11F3-4AAE-80B5-CEC31C2EBA92}">
      <dsp:nvSpPr>
        <dsp:cNvPr id="0" name=""/>
        <dsp:cNvSpPr/>
      </dsp:nvSpPr>
      <dsp:spPr>
        <a:xfrm>
          <a:off x="3026611" y="870508"/>
          <a:ext cx="0" cy="1263091"/>
        </a:xfrm>
        <a:prstGeom prst="line">
          <a:avLst/>
        </a:prstGeom>
        <a:noFill/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58FA4-B1A2-4296-A653-65832C552FA6}">
      <dsp:nvSpPr>
        <dsp:cNvPr id="0" name=""/>
        <dsp:cNvSpPr/>
      </dsp:nvSpPr>
      <dsp:spPr>
        <a:xfrm>
          <a:off x="2986670" y="2093659"/>
          <a:ext cx="79881" cy="79881"/>
        </a:xfrm>
        <a:prstGeom prst="ellips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B6860-6C29-4C93-8B53-A1443FBFD924}">
      <dsp:nvSpPr>
        <dsp:cNvPr id="0" name=""/>
        <dsp:cNvSpPr/>
      </dsp:nvSpPr>
      <dsp:spPr>
        <a:xfrm rot="18900000">
          <a:off x="4270995" y="3461682"/>
          <a:ext cx="313806" cy="313806"/>
        </a:xfrm>
        <a:prstGeom prst="teardrop">
          <a:avLst>
            <a:gd name="adj" fmla="val 115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B4EC8-1530-4A54-A2A3-DD9B2823FACC}">
      <dsp:nvSpPr>
        <dsp:cNvPr id="0" name=""/>
        <dsp:cNvSpPr/>
      </dsp:nvSpPr>
      <dsp:spPr>
        <a:xfrm>
          <a:off x="4305856" y="3496543"/>
          <a:ext cx="244083" cy="244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B02D3-1CDF-4469-B4C7-38635369252C}">
      <dsp:nvSpPr>
        <dsp:cNvPr id="0" name=""/>
        <dsp:cNvSpPr/>
      </dsp:nvSpPr>
      <dsp:spPr>
        <a:xfrm>
          <a:off x="4649792" y="2133600"/>
          <a:ext cx="2334442" cy="1263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Initiate 18-month implementation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Begin providing monthly feedback reports</a:t>
          </a:r>
        </a:p>
      </dsp:txBody>
      <dsp:txXfrm>
        <a:off x="4649792" y="2133600"/>
        <a:ext cx="2334442" cy="1263091"/>
      </dsp:txXfrm>
    </dsp:sp>
    <dsp:sp modelId="{68394D26-8440-41C4-AC42-3F023E27A06C}">
      <dsp:nvSpPr>
        <dsp:cNvPr id="0" name=""/>
        <dsp:cNvSpPr/>
      </dsp:nvSpPr>
      <dsp:spPr>
        <a:xfrm>
          <a:off x="4649792" y="3396691"/>
          <a:ext cx="2334442" cy="443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December 2021-February 2022</a:t>
          </a:r>
        </a:p>
      </dsp:txBody>
      <dsp:txXfrm>
        <a:off x="4649792" y="3396691"/>
        <a:ext cx="2334442" cy="443788"/>
      </dsp:txXfrm>
    </dsp:sp>
    <dsp:sp modelId="{31D18754-3FB0-480E-B467-70CFFAB18868}">
      <dsp:nvSpPr>
        <dsp:cNvPr id="0" name=""/>
        <dsp:cNvSpPr/>
      </dsp:nvSpPr>
      <dsp:spPr>
        <a:xfrm>
          <a:off x="4427898" y="2133600"/>
          <a:ext cx="0" cy="1263091"/>
        </a:xfrm>
        <a:prstGeom prst="line">
          <a:avLst/>
        </a:prstGeom>
        <a:noFill/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2ED51-DF7B-418B-AED9-24BC8B93AFC5}">
      <dsp:nvSpPr>
        <dsp:cNvPr id="0" name=""/>
        <dsp:cNvSpPr/>
      </dsp:nvSpPr>
      <dsp:spPr>
        <a:xfrm>
          <a:off x="4387170" y="2093659"/>
          <a:ext cx="79881" cy="79881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8CBEA-4C17-4A96-9670-E14F274BC309}">
      <dsp:nvSpPr>
        <dsp:cNvPr id="0" name=""/>
        <dsp:cNvSpPr/>
      </dsp:nvSpPr>
      <dsp:spPr>
        <a:xfrm rot="8100000">
          <a:off x="5672282" y="491711"/>
          <a:ext cx="313806" cy="313806"/>
        </a:xfrm>
        <a:prstGeom prst="teardrop">
          <a:avLst>
            <a:gd name="adj" fmla="val 115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F6538-A283-4F1B-8A46-58D31863A555}">
      <dsp:nvSpPr>
        <dsp:cNvPr id="0" name=""/>
        <dsp:cNvSpPr/>
      </dsp:nvSpPr>
      <dsp:spPr>
        <a:xfrm>
          <a:off x="5707143" y="526572"/>
          <a:ext cx="244083" cy="244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9B51D-C1EA-4D3E-B50E-BDC51632BBFA}">
      <dsp:nvSpPr>
        <dsp:cNvPr id="0" name=""/>
        <dsp:cNvSpPr/>
      </dsp:nvSpPr>
      <dsp:spPr>
        <a:xfrm>
          <a:off x="6051079" y="870508"/>
          <a:ext cx="2334442" cy="1263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Reach</a:t>
          </a:r>
          <a:r>
            <a:rPr lang="en-US" sz="1100" kern="1200" baseline="0" dirty="0"/>
            <a:t> 33% of eligible families</a:t>
          </a:r>
          <a:endParaRPr lang="en-US" sz="1100" kern="1200" dirty="0"/>
        </a:p>
      </dsp:txBody>
      <dsp:txXfrm>
        <a:off x="6051079" y="870508"/>
        <a:ext cx="2334442" cy="1263091"/>
      </dsp:txXfrm>
    </dsp:sp>
    <dsp:sp modelId="{3CECF23A-E6F6-46C6-907D-BB154266792C}">
      <dsp:nvSpPr>
        <dsp:cNvPr id="0" name=""/>
        <dsp:cNvSpPr/>
      </dsp:nvSpPr>
      <dsp:spPr>
        <a:xfrm>
          <a:off x="6051079" y="426719"/>
          <a:ext cx="2334442" cy="443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August 2022</a:t>
          </a:r>
        </a:p>
      </dsp:txBody>
      <dsp:txXfrm>
        <a:off x="6051079" y="426719"/>
        <a:ext cx="2334442" cy="443788"/>
      </dsp:txXfrm>
    </dsp:sp>
    <dsp:sp modelId="{4B37F2D2-9961-40C5-BAC9-D2269F0B19F6}">
      <dsp:nvSpPr>
        <dsp:cNvPr id="0" name=""/>
        <dsp:cNvSpPr/>
      </dsp:nvSpPr>
      <dsp:spPr>
        <a:xfrm>
          <a:off x="5829185" y="870508"/>
          <a:ext cx="0" cy="1263091"/>
        </a:xfrm>
        <a:prstGeom prst="line">
          <a:avLst/>
        </a:prstGeom>
        <a:noFill/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833B4-9465-41AF-82D4-44B62729B815}">
      <dsp:nvSpPr>
        <dsp:cNvPr id="0" name=""/>
        <dsp:cNvSpPr/>
      </dsp:nvSpPr>
      <dsp:spPr>
        <a:xfrm>
          <a:off x="5788457" y="2093659"/>
          <a:ext cx="79881" cy="79881"/>
        </a:xfrm>
        <a:prstGeom prst="ellips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18C91-B2D0-4903-A372-7F6DED0409BC}">
      <dsp:nvSpPr>
        <dsp:cNvPr id="0" name=""/>
        <dsp:cNvSpPr/>
      </dsp:nvSpPr>
      <dsp:spPr>
        <a:xfrm rot="18900000">
          <a:off x="7073569" y="3461682"/>
          <a:ext cx="313806" cy="313806"/>
        </a:xfrm>
        <a:prstGeom prst="teardrop">
          <a:avLst>
            <a:gd name="adj" fmla="val 115000"/>
          </a:avLst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 w="1270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7BDA6-CDB5-4F9A-A91D-CDEA90DBE6A4}">
      <dsp:nvSpPr>
        <dsp:cNvPr id="0" name=""/>
        <dsp:cNvSpPr/>
      </dsp:nvSpPr>
      <dsp:spPr>
        <a:xfrm>
          <a:off x="7108430" y="3496543"/>
          <a:ext cx="244083" cy="244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9EEB1-3540-4867-99BC-B957BFEEBA38}">
      <dsp:nvSpPr>
        <dsp:cNvPr id="0" name=""/>
        <dsp:cNvSpPr/>
      </dsp:nvSpPr>
      <dsp:spPr>
        <a:xfrm>
          <a:off x="7452366" y="2133600"/>
          <a:ext cx="2334442" cy="1263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Reach 66% of eligible families</a:t>
          </a:r>
        </a:p>
      </dsp:txBody>
      <dsp:txXfrm>
        <a:off x="7452366" y="2133600"/>
        <a:ext cx="2334442" cy="1263091"/>
      </dsp:txXfrm>
    </dsp:sp>
    <dsp:sp modelId="{EA538D56-5C65-43EA-81D0-CD1E5CBC9F59}">
      <dsp:nvSpPr>
        <dsp:cNvPr id="0" name=""/>
        <dsp:cNvSpPr/>
      </dsp:nvSpPr>
      <dsp:spPr>
        <a:xfrm>
          <a:off x="7452366" y="3396691"/>
          <a:ext cx="2334442" cy="443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February 2023</a:t>
          </a:r>
        </a:p>
      </dsp:txBody>
      <dsp:txXfrm>
        <a:off x="7452366" y="3396691"/>
        <a:ext cx="2334442" cy="443788"/>
      </dsp:txXfrm>
    </dsp:sp>
    <dsp:sp modelId="{ECA352F1-FDE4-445A-939C-CF4C3A4444A0}">
      <dsp:nvSpPr>
        <dsp:cNvPr id="0" name=""/>
        <dsp:cNvSpPr/>
      </dsp:nvSpPr>
      <dsp:spPr>
        <a:xfrm>
          <a:off x="7230472" y="2133600"/>
          <a:ext cx="0" cy="1263091"/>
        </a:xfrm>
        <a:prstGeom prst="line">
          <a:avLst/>
        </a:prstGeom>
        <a:noFill/>
        <a:ln w="1270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095B8D-3D85-4FD4-9F2B-78BAF6768072}">
      <dsp:nvSpPr>
        <dsp:cNvPr id="0" name=""/>
        <dsp:cNvSpPr/>
      </dsp:nvSpPr>
      <dsp:spPr>
        <a:xfrm>
          <a:off x="7189744" y="2093659"/>
          <a:ext cx="79881" cy="79881"/>
        </a:xfrm>
        <a:prstGeom prst="ellipse">
          <a:avLst/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C1D3A-1AFE-48F0-9740-7F7DEAE125D6}">
      <dsp:nvSpPr>
        <dsp:cNvPr id="0" name=""/>
        <dsp:cNvSpPr/>
      </dsp:nvSpPr>
      <dsp:spPr>
        <a:xfrm rot="8100000">
          <a:off x="8474855" y="491711"/>
          <a:ext cx="313806" cy="313806"/>
        </a:xfrm>
        <a:prstGeom prst="teardrop">
          <a:avLst>
            <a:gd name="adj" fmla="val 115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7CFA5-DD90-474A-A36B-395831F4D63F}">
      <dsp:nvSpPr>
        <dsp:cNvPr id="0" name=""/>
        <dsp:cNvSpPr/>
      </dsp:nvSpPr>
      <dsp:spPr>
        <a:xfrm>
          <a:off x="8509716" y="526572"/>
          <a:ext cx="244083" cy="244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5D1BF-8375-4F2F-8F69-62C5DD498D86}">
      <dsp:nvSpPr>
        <dsp:cNvPr id="0" name=""/>
        <dsp:cNvSpPr/>
      </dsp:nvSpPr>
      <dsp:spPr>
        <a:xfrm>
          <a:off x="8853653" y="870508"/>
          <a:ext cx="2334442" cy="1263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Reach 100% of eligible families</a:t>
          </a:r>
        </a:p>
      </dsp:txBody>
      <dsp:txXfrm>
        <a:off x="8853653" y="870508"/>
        <a:ext cx="2334442" cy="1263091"/>
      </dsp:txXfrm>
    </dsp:sp>
    <dsp:sp modelId="{733C4DBA-1274-416A-BCC8-352957253BAF}">
      <dsp:nvSpPr>
        <dsp:cNvPr id="0" name=""/>
        <dsp:cNvSpPr/>
      </dsp:nvSpPr>
      <dsp:spPr>
        <a:xfrm>
          <a:off x="8853653" y="426719"/>
          <a:ext cx="2334442" cy="443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August 2023</a:t>
          </a:r>
        </a:p>
      </dsp:txBody>
      <dsp:txXfrm>
        <a:off x="8853653" y="426719"/>
        <a:ext cx="2334442" cy="443788"/>
      </dsp:txXfrm>
    </dsp:sp>
    <dsp:sp modelId="{9DF81F3D-7400-484B-BB6C-DB4BE4FA9774}">
      <dsp:nvSpPr>
        <dsp:cNvPr id="0" name=""/>
        <dsp:cNvSpPr/>
      </dsp:nvSpPr>
      <dsp:spPr>
        <a:xfrm>
          <a:off x="8631758" y="870508"/>
          <a:ext cx="0" cy="1263091"/>
        </a:xfrm>
        <a:prstGeom prst="line">
          <a:avLst/>
        </a:prstGeom>
        <a:noFill/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B9770-2809-4C3B-9E53-5C53C82F25D8}">
      <dsp:nvSpPr>
        <dsp:cNvPr id="0" name=""/>
        <dsp:cNvSpPr/>
      </dsp:nvSpPr>
      <dsp:spPr>
        <a:xfrm>
          <a:off x="8591031" y="2093659"/>
          <a:ext cx="79881" cy="79881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087548-1789-437D-93AD-79E475530986}">
      <dsp:nvSpPr>
        <dsp:cNvPr id="0" name=""/>
        <dsp:cNvSpPr/>
      </dsp:nvSpPr>
      <dsp:spPr>
        <a:xfrm>
          <a:off x="3198" y="997986"/>
          <a:ext cx="743449" cy="7434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10A07-1860-4B32-934D-0F871CDEECDD}">
      <dsp:nvSpPr>
        <dsp:cNvPr id="0" name=""/>
        <dsp:cNvSpPr/>
      </dsp:nvSpPr>
      <dsp:spPr>
        <a:xfrm>
          <a:off x="3198" y="1831628"/>
          <a:ext cx="2124140" cy="876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Currently, a third of preterm infants will require home oxygen therapy (HOT) after NICU discharge</a:t>
          </a:r>
        </a:p>
      </dsp:txBody>
      <dsp:txXfrm>
        <a:off x="3198" y="1831628"/>
        <a:ext cx="2124140" cy="876208"/>
      </dsp:txXfrm>
    </dsp:sp>
    <dsp:sp modelId="{65A59F7C-24FA-4F34-A9AF-1472063E4C00}">
      <dsp:nvSpPr>
        <dsp:cNvPr id="0" name=""/>
        <dsp:cNvSpPr/>
      </dsp:nvSpPr>
      <dsp:spPr>
        <a:xfrm>
          <a:off x="3198" y="2749786"/>
          <a:ext cx="2124140" cy="345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Including 60% of those born at gestational ages 23-24 weeks</a:t>
          </a:r>
        </a:p>
      </dsp:txBody>
      <dsp:txXfrm>
        <a:off x="3198" y="2749786"/>
        <a:ext cx="2124140" cy="345709"/>
      </dsp:txXfrm>
    </dsp:sp>
    <dsp:sp modelId="{687CCDE3-EF1E-4CC6-A24D-AEF3A429C98D}">
      <dsp:nvSpPr>
        <dsp:cNvPr id="0" name=""/>
        <dsp:cNvSpPr/>
      </dsp:nvSpPr>
      <dsp:spPr>
        <a:xfrm>
          <a:off x="2499063" y="997986"/>
          <a:ext cx="743449" cy="7434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08ACC9-65A8-4CAA-89E5-6295158B5F3F}">
      <dsp:nvSpPr>
        <dsp:cNvPr id="0" name=""/>
        <dsp:cNvSpPr/>
      </dsp:nvSpPr>
      <dsp:spPr>
        <a:xfrm>
          <a:off x="2499063" y="1831628"/>
          <a:ext cx="2124140" cy="876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HOT provides a means of facilitating NICU discharge</a:t>
          </a:r>
        </a:p>
      </dsp:txBody>
      <dsp:txXfrm>
        <a:off x="2499063" y="1831628"/>
        <a:ext cx="2124140" cy="876208"/>
      </dsp:txXfrm>
    </dsp:sp>
    <dsp:sp modelId="{E25D8532-7ACE-4E92-9C6C-3A5C35370DB8}">
      <dsp:nvSpPr>
        <dsp:cNvPr id="0" name=""/>
        <dsp:cNvSpPr/>
      </dsp:nvSpPr>
      <dsp:spPr>
        <a:xfrm>
          <a:off x="2499063" y="2749786"/>
          <a:ext cx="2124140" cy="345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105285-2E31-43EB-ABF2-21C441704F9D}">
      <dsp:nvSpPr>
        <dsp:cNvPr id="0" name=""/>
        <dsp:cNvSpPr/>
      </dsp:nvSpPr>
      <dsp:spPr>
        <a:xfrm>
          <a:off x="4994928" y="997986"/>
          <a:ext cx="743449" cy="7434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D0294-7C1B-43A4-8BB2-7F7DCD475CCA}">
      <dsp:nvSpPr>
        <dsp:cNvPr id="0" name=""/>
        <dsp:cNvSpPr/>
      </dsp:nvSpPr>
      <dsp:spPr>
        <a:xfrm>
          <a:off x="4994928" y="1831628"/>
          <a:ext cx="2124140" cy="876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Use is highly variable due to lack in consensus based guidelines for safe management</a:t>
          </a:r>
        </a:p>
      </dsp:txBody>
      <dsp:txXfrm>
        <a:off x="4994928" y="1831628"/>
        <a:ext cx="2124140" cy="876208"/>
      </dsp:txXfrm>
    </dsp:sp>
    <dsp:sp modelId="{5930E010-3106-4942-9D82-6D3BD3FACC9E}">
      <dsp:nvSpPr>
        <dsp:cNvPr id="0" name=""/>
        <dsp:cNvSpPr/>
      </dsp:nvSpPr>
      <dsp:spPr>
        <a:xfrm>
          <a:off x="4994928" y="2749786"/>
          <a:ext cx="2124140" cy="345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223AA1-FF40-4660-A3A8-274A2B95F72F}">
      <dsp:nvSpPr>
        <dsp:cNvPr id="0" name=""/>
        <dsp:cNvSpPr/>
      </dsp:nvSpPr>
      <dsp:spPr>
        <a:xfrm>
          <a:off x="7490794" y="997986"/>
          <a:ext cx="743449" cy="7434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1D1439-F90A-4756-91C2-495A58D62138}">
      <dsp:nvSpPr>
        <dsp:cNvPr id="0" name=""/>
        <dsp:cNvSpPr/>
      </dsp:nvSpPr>
      <dsp:spPr>
        <a:xfrm>
          <a:off x="7490794" y="1831628"/>
          <a:ext cx="2124140" cy="876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The RHO trial was the first multicenter trial to evaluate any home oxygen therapy (HOT) weaning strategy</a:t>
          </a:r>
        </a:p>
      </dsp:txBody>
      <dsp:txXfrm>
        <a:off x="7490794" y="1831628"/>
        <a:ext cx="2124140" cy="876208"/>
      </dsp:txXfrm>
    </dsp:sp>
    <dsp:sp modelId="{E89AE620-7E46-4473-A93A-F242272E2674}">
      <dsp:nvSpPr>
        <dsp:cNvPr id="0" name=""/>
        <dsp:cNvSpPr/>
      </dsp:nvSpPr>
      <dsp:spPr>
        <a:xfrm>
          <a:off x="7490794" y="2749786"/>
          <a:ext cx="2124140" cy="345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48FD1-18A7-45C2-A481-DD5E0A807A1E}">
      <dsp:nvSpPr>
        <dsp:cNvPr id="0" name=""/>
        <dsp:cNvSpPr/>
      </dsp:nvSpPr>
      <dsp:spPr>
        <a:xfrm>
          <a:off x="0" y="1862137"/>
          <a:ext cx="1051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E3E17-B58C-41D1-8499-C06998BF2A76}">
      <dsp:nvSpPr>
        <dsp:cNvPr id="0" name=""/>
        <dsp:cNvSpPr/>
      </dsp:nvSpPr>
      <dsp:spPr>
        <a:xfrm rot="8100000">
          <a:off x="66703" y="429149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C4663-7C4C-4A05-9B8E-FBE765EE6C51}">
      <dsp:nvSpPr>
        <dsp:cNvPr id="0" name=""/>
        <dsp:cNvSpPr/>
      </dsp:nvSpPr>
      <dsp:spPr>
        <a:xfrm>
          <a:off x="97129" y="459575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8A97B-124A-45A1-8381-E3227BD85FE8}">
      <dsp:nvSpPr>
        <dsp:cNvPr id="0" name=""/>
        <dsp:cNvSpPr/>
      </dsp:nvSpPr>
      <dsp:spPr>
        <a:xfrm>
          <a:off x="397306" y="759752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Enrollment begins for RHO Trial </a:t>
          </a:r>
        </a:p>
      </dsp:txBody>
      <dsp:txXfrm>
        <a:off x="397306" y="759752"/>
        <a:ext cx="2183272" cy="1102385"/>
      </dsp:txXfrm>
    </dsp:sp>
    <dsp:sp modelId="{8ACCE123-C989-46C1-B7FD-FA50ABEC947C}">
      <dsp:nvSpPr>
        <dsp:cNvPr id="0" name=""/>
        <dsp:cNvSpPr/>
      </dsp:nvSpPr>
      <dsp:spPr>
        <a:xfrm>
          <a:off x="397306" y="372427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November 2013</a:t>
          </a:r>
        </a:p>
      </dsp:txBody>
      <dsp:txXfrm>
        <a:off x="397306" y="372427"/>
        <a:ext cx="2183272" cy="387324"/>
      </dsp:txXfrm>
    </dsp:sp>
    <dsp:sp modelId="{6B04496D-97D5-4C4A-A362-7B46786429CD}">
      <dsp:nvSpPr>
        <dsp:cNvPr id="0" name=""/>
        <dsp:cNvSpPr/>
      </dsp:nvSpPr>
      <dsp:spPr>
        <a:xfrm>
          <a:off x="203643" y="759752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F01CB-479C-41E3-8900-7314A786B78A}">
      <dsp:nvSpPr>
        <dsp:cNvPr id="0" name=""/>
        <dsp:cNvSpPr/>
      </dsp:nvSpPr>
      <dsp:spPr>
        <a:xfrm>
          <a:off x="168784" y="1827278"/>
          <a:ext cx="69718" cy="6971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579F9-026B-48AE-A6CF-911AC4DA134A}">
      <dsp:nvSpPr>
        <dsp:cNvPr id="0" name=""/>
        <dsp:cNvSpPr/>
      </dsp:nvSpPr>
      <dsp:spPr>
        <a:xfrm rot="18900000">
          <a:off x="1377568" y="3021245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 w="1270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66197-6C48-45AF-BAAB-2D8BE1C9A9BC}">
      <dsp:nvSpPr>
        <dsp:cNvPr id="0" name=""/>
        <dsp:cNvSpPr/>
      </dsp:nvSpPr>
      <dsp:spPr>
        <a:xfrm>
          <a:off x="1407994" y="3051670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AC1B5F-7FCA-4765-AF5D-DD5BC6F6B2AA}">
      <dsp:nvSpPr>
        <dsp:cNvPr id="0" name=""/>
        <dsp:cNvSpPr/>
      </dsp:nvSpPr>
      <dsp:spPr>
        <a:xfrm>
          <a:off x="1708170" y="1862137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Enrollment concludes for the RHO Trial (197 Participants Enrolled)</a:t>
          </a:r>
        </a:p>
      </dsp:txBody>
      <dsp:txXfrm>
        <a:off x="1708170" y="1862137"/>
        <a:ext cx="2183272" cy="1102385"/>
      </dsp:txXfrm>
    </dsp:sp>
    <dsp:sp modelId="{70F61D89-6BB6-4218-9167-C918FE0DE744}">
      <dsp:nvSpPr>
        <dsp:cNvPr id="0" name=""/>
        <dsp:cNvSpPr/>
      </dsp:nvSpPr>
      <dsp:spPr>
        <a:xfrm>
          <a:off x="1708170" y="2964522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December 2017</a:t>
          </a:r>
        </a:p>
      </dsp:txBody>
      <dsp:txXfrm>
        <a:off x="1708170" y="2964522"/>
        <a:ext cx="2183272" cy="387324"/>
      </dsp:txXfrm>
    </dsp:sp>
    <dsp:sp modelId="{AD7225F6-4D24-4251-9B85-9788DA7BA9E8}">
      <dsp:nvSpPr>
        <dsp:cNvPr id="0" name=""/>
        <dsp:cNvSpPr/>
      </dsp:nvSpPr>
      <dsp:spPr>
        <a:xfrm>
          <a:off x="1514508" y="1862137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928D1-331D-4A9F-A1F9-2C95098F0786}">
      <dsp:nvSpPr>
        <dsp:cNvPr id="0" name=""/>
        <dsp:cNvSpPr/>
      </dsp:nvSpPr>
      <dsp:spPr>
        <a:xfrm>
          <a:off x="1479649" y="1827278"/>
          <a:ext cx="69718" cy="69718"/>
        </a:xfrm>
        <a:prstGeom prst="ellipse">
          <a:avLst/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32D6A-4F15-4BD8-8A04-E92DEB66879A}">
      <dsp:nvSpPr>
        <dsp:cNvPr id="0" name=""/>
        <dsp:cNvSpPr/>
      </dsp:nvSpPr>
      <dsp:spPr>
        <a:xfrm rot="8100000">
          <a:off x="2688433" y="429149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43EFB-B190-4E5C-A5AE-C4FBCD50B752}">
      <dsp:nvSpPr>
        <dsp:cNvPr id="0" name=""/>
        <dsp:cNvSpPr/>
      </dsp:nvSpPr>
      <dsp:spPr>
        <a:xfrm>
          <a:off x="2718858" y="459575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D0447-C579-42AF-9CEF-D4C617799519}">
      <dsp:nvSpPr>
        <dsp:cNvPr id="0" name=""/>
        <dsp:cNvSpPr/>
      </dsp:nvSpPr>
      <dsp:spPr>
        <a:xfrm>
          <a:off x="3019035" y="759752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RHO</a:t>
          </a:r>
          <a:r>
            <a:rPr lang="en-US" sz="1300" kern="1200" baseline="0" dirty="0"/>
            <a:t> Program implemented as parental opt-in choice</a:t>
          </a:r>
          <a:endParaRPr lang="en-US" sz="1300" kern="1200" dirty="0"/>
        </a:p>
      </dsp:txBody>
      <dsp:txXfrm>
        <a:off x="3019035" y="759752"/>
        <a:ext cx="2183272" cy="1102385"/>
      </dsp:txXfrm>
    </dsp:sp>
    <dsp:sp modelId="{AB197FB0-0F12-4A59-9F3F-1C31859ED54E}">
      <dsp:nvSpPr>
        <dsp:cNvPr id="0" name=""/>
        <dsp:cNvSpPr/>
      </dsp:nvSpPr>
      <dsp:spPr>
        <a:xfrm>
          <a:off x="3019035" y="372427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January 2018</a:t>
          </a:r>
        </a:p>
      </dsp:txBody>
      <dsp:txXfrm>
        <a:off x="3019035" y="372427"/>
        <a:ext cx="2183272" cy="387324"/>
      </dsp:txXfrm>
    </dsp:sp>
    <dsp:sp modelId="{838DE1A9-11F3-4AAE-80B5-CEC31C2EBA92}">
      <dsp:nvSpPr>
        <dsp:cNvPr id="0" name=""/>
        <dsp:cNvSpPr/>
      </dsp:nvSpPr>
      <dsp:spPr>
        <a:xfrm>
          <a:off x="2825373" y="759752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58FA4-B1A2-4296-A653-65832C552FA6}">
      <dsp:nvSpPr>
        <dsp:cNvPr id="0" name=""/>
        <dsp:cNvSpPr/>
      </dsp:nvSpPr>
      <dsp:spPr>
        <a:xfrm>
          <a:off x="2790513" y="1827278"/>
          <a:ext cx="69718" cy="69718"/>
        </a:xfrm>
        <a:prstGeom prst="ellips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B6860-6C29-4C93-8B53-A1443FBFD924}">
      <dsp:nvSpPr>
        <dsp:cNvPr id="0" name=""/>
        <dsp:cNvSpPr/>
      </dsp:nvSpPr>
      <dsp:spPr>
        <a:xfrm rot="18900000">
          <a:off x="3999297" y="3021245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B4EC8-1530-4A54-A2A3-DD9B2823FACC}">
      <dsp:nvSpPr>
        <dsp:cNvPr id="0" name=""/>
        <dsp:cNvSpPr/>
      </dsp:nvSpPr>
      <dsp:spPr>
        <a:xfrm>
          <a:off x="4029723" y="3051670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B02D3-1CDF-4469-B4C7-38635369252C}">
      <dsp:nvSpPr>
        <dsp:cNvPr id="0" name=""/>
        <dsp:cNvSpPr/>
      </dsp:nvSpPr>
      <dsp:spPr>
        <a:xfrm>
          <a:off x="4329899" y="1862137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Follow-up of RHO patients concludes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Data analysis begins</a:t>
          </a:r>
        </a:p>
      </dsp:txBody>
      <dsp:txXfrm>
        <a:off x="4329899" y="1862137"/>
        <a:ext cx="2183272" cy="1102385"/>
      </dsp:txXfrm>
    </dsp:sp>
    <dsp:sp modelId="{68394D26-8440-41C4-AC42-3F023E27A06C}">
      <dsp:nvSpPr>
        <dsp:cNvPr id="0" name=""/>
        <dsp:cNvSpPr/>
      </dsp:nvSpPr>
      <dsp:spPr>
        <a:xfrm>
          <a:off x="4329899" y="2964522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February 2019</a:t>
          </a:r>
        </a:p>
      </dsp:txBody>
      <dsp:txXfrm>
        <a:off x="4329899" y="2964522"/>
        <a:ext cx="2183272" cy="387324"/>
      </dsp:txXfrm>
    </dsp:sp>
    <dsp:sp modelId="{31D18754-3FB0-480E-B467-70CFFAB18868}">
      <dsp:nvSpPr>
        <dsp:cNvPr id="0" name=""/>
        <dsp:cNvSpPr/>
      </dsp:nvSpPr>
      <dsp:spPr>
        <a:xfrm>
          <a:off x="4136237" y="1862137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2ED51-DF7B-418B-AED9-24BC8B93AFC5}">
      <dsp:nvSpPr>
        <dsp:cNvPr id="0" name=""/>
        <dsp:cNvSpPr/>
      </dsp:nvSpPr>
      <dsp:spPr>
        <a:xfrm>
          <a:off x="4100738" y="1827278"/>
          <a:ext cx="69718" cy="69718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8CBEA-4C17-4A96-9670-E14F274BC309}">
      <dsp:nvSpPr>
        <dsp:cNvPr id="0" name=""/>
        <dsp:cNvSpPr/>
      </dsp:nvSpPr>
      <dsp:spPr>
        <a:xfrm rot="8100000">
          <a:off x="5310162" y="429149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F6538-A283-4F1B-8A46-58D31863A555}">
      <dsp:nvSpPr>
        <dsp:cNvPr id="0" name=""/>
        <dsp:cNvSpPr/>
      </dsp:nvSpPr>
      <dsp:spPr>
        <a:xfrm>
          <a:off x="5340588" y="459575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9B51D-C1EA-4D3E-B50E-BDC51632BBFA}">
      <dsp:nvSpPr>
        <dsp:cNvPr id="0" name=""/>
        <dsp:cNvSpPr/>
      </dsp:nvSpPr>
      <dsp:spPr>
        <a:xfrm>
          <a:off x="5640764" y="759752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RHO Program implemented as standard of care at UMass</a:t>
          </a:r>
        </a:p>
      </dsp:txBody>
      <dsp:txXfrm>
        <a:off x="5640764" y="759752"/>
        <a:ext cx="2183272" cy="1102385"/>
      </dsp:txXfrm>
    </dsp:sp>
    <dsp:sp modelId="{3CECF23A-E6F6-46C6-907D-BB154266792C}">
      <dsp:nvSpPr>
        <dsp:cNvPr id="0" name=""/>
        <dsp:cNvSpPr/>
      </dsp:nvSpPr>
      <dsp:spPr>
        <a:xfrm>
          <a:off x="5640764" y="372427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June 2019</a:t>
          </a:r>
        </a:p>
      </dsp:txBody>
      <dsp:txXfrm>
        <a:off x="5640764" y="372427"/>
        <a:ext cx="2183272" cy="387324"/>
      </dsp:txXfrm>
    </dsp:sp>
    <dsp:sp modelId="{4B37F2D2-9961-40C5-BAC9-D2269F0B19F6}">
      <dsp:nvSpPr>
        <dsp:cNvPr id="0" name=""/>
        <dsp:cNvSpPr/>
      </dsp:nvSpPr>
      <dsp:spPr>
        <a:xfrm>
          <a:off x="5447102" y="759752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833B4-9465-41AF-82D4-44B62729B815}">
      <dsp:nvSpPr>
        <dsp:cNvPr id="0" name=""/>
        <dsp:cNvSpPr/>
      </dsp:nvSpPr>
      <dsp:spPr>
        <a:xfrm>
          <a:off x="5411603" y="1827278"/>
          <a:ext cx="69718" cy="69718"/>
        </a:xfrm>
        <a:prstGeom prst="ellips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18C91-B2D0-4903-A372-7F6DED0409BC}">
      <dsp:nvSpPr>
        <dsp:cNvPr id="0" name=""/>
        <dsp:cNvSpPr/>
      </dsp:nvSpPr>
      <dsp:spPr>
        <a:xfrm rot="18900000">
          <a:off x="6621027" y="3021245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 w="1270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7BDA6-CDB5-4F9A-A91D-CDEA90DBE6A4}">
      <dsp:nvSpPr>
        <dsp:cNvPr id="0" name=""/>
        <dsp:cNvSpPr/>
      </dsp:nvSpPr>
      <dsp:spPr>
        <a:xfrm>
          <a:off x="6651452" y="3051670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9EEB1-3540-4867-99BC-B957BFEEBA38}">
      <dsp:nvSpPr>
        <dsp:cNvPr id="0" name=""/>
        <dsp:cNvSpPr/>
      </dsp:nvSpPr>
      <dsp:spPr>
        <a:xfrm>
          <a:off x="6951629" y="1862137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Implementation pilot at Boston Children’s Hospital at one referring NICU</a:t>
          </a:r>
        </a:p>
      </dsp:txBody>
      <dsp:txXfrm>
        <a:off x="6951629" y="1862137"/>
        <a:ext cx="2183272" cy="1102385"/>
      </dsp:txXfrm>
    </dsp:sp>
    <dsp:sp modelId="{EA538D56-5C65-43EA-81D0-CD1E5CBC9F59}">
      <dsp:nvSpPr>
        <dsp:cNvPr id="0" name=""/>
        <dsp:cNvSpPr/>
      </dsp:nvSpPr>
      <dsp:spPr>
        <a:xfrm>
          <a:off x="6951629" y="2964522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December 2019</a:t>
          </a:r>
        </a:p>
      </dsp:txBody>
      <dsp:txXfrm>
        <a:off x="6951629" y="2964522"/>
        <a:ext cx="2183272" cy="387324"/>
      </dsp:txXfrm>
    </dsp:sp>
    <dsp:sp modelId="{ECA352F1-FDE4-445A-939C-CF4C3A4444A0}">
      <dsp:nvSpPr>
        <dsp:cNvPr id="0" name=""/>
        <dsp:cNvSpPr/>
      </dsp:nvSpPr>
      <dsp:spPr>
        <a:xfrm>
          <a:off x="6757966" y="1862137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095B8D-3D85-4FD4-9F2B-78BAF6768072}">
      <dsp:nvSpPr>
        <dsp:cNvPr id="0" name=""/>
        <dsp:cNvSpPr/>
      </dsp:nvSpPr>
      <dsp:spPr>
        <a:xfrm>
          <a:off x="6722467" y="1827278"/>
          <a:ext cx="69718" cy="69718"/>
        </a:xfrm>
        <a:prstGeom prst="ellipse">
          <a:avLst/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C1D3A-1AFE-48F0-9740-7F7DEAE125D6}">
      <dsp:nvSpPr>
        <dsp:cNvPr id="0" name=""/>
        <dsp:cNvSpPr/>
      </dsp:nvSpPr>
      <dsp:spPr>
        <a:xfrm rot="8100000">
          <a:off x="7931891" y="429149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7CFA5-DD90-474A-A36B-395831F4D63F}">
      <dsp:nvSpPr>
        <dsp:cNvPr id="0" name=""/>
        <dsp:cNvSpPr/>
      </dsp:nvSpPr>
      <dsp:spPr>
        <a:xfrm>
          <a:off x="7962317" y="459575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5D1BF-8375-4F2F-8F69-62C5DD498D86}">
      <dsp:nvSpPr>
        <dsp:cNvPr id="0" name=""/>
        <dsp:cNvSpPr/>
      </dsp:nvSpPr>
      <dsp:spPr>
        <a:xfrm>
          <a:off x="8262493" y="759752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PCORI grant awarded for further widespread implementation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8262493" y="759752"/>
        <a:ext cx="2183272" cy="1102385"/>
      </dsp:txXfrm>
    </dsp:sp>
    <dsp:sp modelId="{733C4DBA-1274-416A-BCC8-352957253BAF}">
      <dsp:nvSpPr>
        <dsp:cNvPr id="0" name=""/>
        <dsp:cNvSpPr/>
      </dsp:nvSpPr>
      <dsp:spPr>
        <a:xfrm>
          <a:off x="8262493" y="372427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September 2020</a:t>
          </a:r>
        </a:p>
      </dsp:txBody>
      <dsp:txXfrm>
        <a:off x="8262493" y="372427"/>
        <a:ext cx="2183272" cy="387324"/>
      </dsp:txXfrm>
    </dsp:sp>
    <dsp:sp modelId="{9DF81F3D-7400-484B-BB6C-DB4BE4FA9774}">
      <dsp:nvSpPr>
        <dsp:cNvPr id="0" name=""/>
        <dsp:cNvSpPr/>
      </dsp:nvSpPr>
      <dsp:spPr>
        <a:xfrm>
          <a:off x="8068831" y="759752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B9770-2809-4C3B-9E53-5C53C82F25D8}">
      <dsp:nvSpPr>
        <dsp:cNvPr id="0" name=""/>
        <dsp:cNvSpPr/>
      </dsp:nvSpPr>
      <dsp:spPr>
        <a:xfrm>
          <a:off x="8033332" y="1827278"/>
          <a:ext cx="69718" cy="69718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0.1542</cdr:x>
      <cdr:y>0.44539</cdr:y>
    </cdr:from>
    <cdr:to>
      <cdr:x>0.22687</cdr:x>
      <cdr:y>0.49317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F7FEC54-1FE4-4102-BF95-2E6D6CF7DECB}"/>
            </a:ext>
          </a:extLst>
        </cdr:cNvPr>
        <cdr:cNvSpPr txBox="1"/>
      </cdr:nvSpPr>
      <cdr:spPr>
        <a:xfrm xmlns:a="http://schemas.openxmlformats.org/drawingml/2006/main">
          <a:off x="1808019" y="2712027"/>
          <a:ext cx="852054" cy="2909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44 2/7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0.13958</cdr:x>
      <cdr:y>0.42726</cdr:y>
    </cdr:from>
    <cdr:to>
      <cdr:x>0.18856</cdr:x>
      <cdr:y>0.47645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E02B172-93DB-4D59-8415-659FEC2A8180}"/>
            </a:ext>
          </a:extLst>
        </cdr:cNvPr>
        <cdr:cNvSpPr txBox="1"/>
      </cdr:nvSpPr>
      <cdr:spPr>
        <a:xfrm xmlns:a="http://schemas.openxmlformats.org/drawingml/2006/main">
          <a:off x="1599012" y="2617619"/>
          <a:ext cx="561109" cy="3013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111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0.123</cdr:x>
      <cdr:y>0.37829</cdr:y>
    </cdr:from>
    <cdr:to>
      <cdr:x>0.18583</cdr:x>
      <cdr:y>0.42913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7D959FF-7989-4BD7-A9B5-C20AD76E52DA}"/>
            </a:ext>
          </a:extLst>
        </cdr:cNvPr>
        <cdr:cNvSpPr txBox="1"/>
      </cdr:nvSpPr>
      <cdr:spPr>
        <a:xfrm xmlns:a="http://schemas.openxmlformats.org/drawingml/2006/main">
          <a:off x="1388953" y="1967206"/>
          <a:ext cx="709411" cy="2644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89.1</a:t>
          </a:r>
        </a:p>
      </cdr:txBody>
    </cdr:sp>
  </cdr:relSizeAnchor>
  <cdr:relSizeAnchor xmlns:cdr="http://schemas.openxmlformats.org/drawingml/2006/chartDrawing">
    <cdr:from>
      <cdr:x>0.93087</cdr:x>
      <cdr:y>0.01394</cdr:y>
    </cdr:from>
    <cdr:to>
      <cdr:x>1</cdr:x>
      <cdr:y>0.11381</cdr:y>
    </cdr:to>
    <cdr:sp macro="" textlink="">
      <cdr:nvSpPr>
        <cdr:cNvPr id="3" name="Arrow: Down 2">
          <a:extLst xmlns:a="http://schemas.openxmlformats.org/drawingml/2006/main">
            <a:ext uri="{FF2B5EF4-FFF2-40B4-BE49-F238E27FC236}">
              <a16:creationId xmlns:a16="http://schemas.microsoft.com/office/drawing/2014/main" id="{F4EBBD6E-3BD1-4058-81B5-5619DA2211D3}"/>
            </a:ext>
          </a:extLst>
        </cdr:cNvPr>
        <cdr:cNvSpPr/>
      </cdr:nvSpPr>
      <cdr:spPr>
        <a:xfrm xmlns:a="http://schemas.openxmlformats.org/drawingml/2006/main">
          <a:off x="11461133" y="83261"/>
          <a:ext cx="808383" cy="596348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2060"/>
        </a:solidFill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Gill Sans MT"/>
            <a:ea typeface="+mn-ea"/>
            <a:cs typeface="+mn-cs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0.11325</cdr:x>
      <cdr:y>0.51546</cdr:y>
    </cdr:from>
    <cdr:to>
      <cdr:x>0.16398</cdr:x>
      <cdr:y>0.57266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3F8876B-136F-4636-8589-D3889E8EA31E}"/>
            </a:ext>
          </a:extLst>
        </cdr:cNvPr>
        <cdr:cNvSpPr txBox="1"/>
      </cdr:nvSpPr>
      <cdr:spPr>
        <a:xfrm xmlns:a="http://schemas.openxmlformats.org/drawingml/2006/main">
          <a:off x="1278785" y="2680548"/>
          <a:ext cx="572877" cy="2974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.60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187DC-AE67-7948-9BFB-15219A15E9BF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E000F-5157-5940-B632-56936CA00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93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91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26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73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861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3CBD30-4202-4A11-BDCC-E79F66EB477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50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649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15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73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200" b="1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pple Braille" charset="0"/>
                <a:ea typeface="Apple Braille" charset="0"/>
                <a:cs typeface="Apple Braill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36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23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2482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582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F993A-C570-46CA-8C7F-1562C50B2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FE6E8E-8B08-4F01-A4A8-354739850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6268C-D061-40D5-B03D-28A3319F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C37A3-97FD-4D6E-9C35-67866704A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9D7A6-53AE-402E-B240-DA226B9AE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92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A8877-D2B1-444D-AB1D-99275ECC3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B0FBB-DC62-408D-ADD9-87A308CA4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E6767-7FF9-4306-BC62-C80FF89D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09A10-FB37-44BB-AD2E-E8CC3052E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946B5-D2B1-4168-A5CF-38BC6623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1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4DECA-67B2-46E1-A694-DC3B256CD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33C0B-E758-4701-AA19-E2FE8A824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54762-A07B-47BF-A0E6-BEC8B53B7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C1D79-0016-4B24-970A-C6D56B597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6A595-D2AE-4928-9266-D6CBC050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76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73755-3DA4-48AD-BCA9-5CC7CE8AB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CD5B9-A1FD-460A-BFE0-C2C6F94BE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A3877-0795-4BCF-B14D-A6479F6C6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00690-77C2-404C-80A4-C80E8E615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E31AD-3088-48EE-8772-8208C53A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B7BBD-A9C4-4614-B965-92F65528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2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530C0-C40A-495A-8FD6-CF74021E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882C6-D184-4168-9CDF-1661CA103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867F4-0091-4ED5-8412-1026D495A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BBD9D6-19D7-471A-8286-9CADF31479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202BA-905A-4571-AA2F-A910A60540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AF0871-B0DB-4065-91FB-A9872DBC0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7E80DD-FE08-41BB-9CCF-D62A92B67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87AA27-E6A0-44FB-BA7E-C31E7462C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44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E6668-B23E-458A-A674-30EC362AC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F616F6-D470-48DB-9FA1-8231E1656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29F8B-0156-42D9-B985-CFCCD28F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D13164-DB87-439C-90DF-3141F531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00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608C7B-77B0-4574-8116-F80C76D1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A5F53B-FE89-4745-A4D8-C545086BE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2E172-3F35-44F0-9FF1-4B8EC9D0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98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05F5A-5B59-4F02-8BBF-F551DDF6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A10AE-9442-40F9-8127-16637464F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851CF-A65B-4024-9FD3-8D4FEE7C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6D8270-F8ED-4116-BB4A-1348A3FBA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39526-CE7B-4710-AA0C-BD09A54DF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9AE57-AB59-4B56-BA50-7BFEDC11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35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976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8D435-4D10-4ADB-A7B6-038D80AA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7CFD7-EAA7-4A3C-9EAA-E087287B0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699F6-1E13-4897-8A09-9FF4A9DEB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F4421-9EEC-4531-800C-45BA79874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4C001-1197-468A-8145-6D9F54900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BD6CE-D1B4-4F0F-92A8-16AAD0784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27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DFBDB-D096-4601-B2A2-47DAE9A1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1A6A71-D16F-4376-B700-28D58A67F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64FED-A3FD-4EEE-93D6-AFB970DF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E85A7-79E8-48B3-85BA-6C9FFDBD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E959E-1B92-49DB-8232-5AE6B15F6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53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7A5C4F-0FBD-472F-9652-8B7179D3DE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3B945F-D28F-46F8-BFF2-538CE469B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88AD5-712F-4741-88A1-EA8D9E8F1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02BA3-795E-46F5-9849-28F0270F9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6A8DD-6AE0-4DAD-9F14-AF8677703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76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4AD6-74AC-467C-A641-A97A250D76AF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17BB-3A8A-416F-B166-835BFF1E1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38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4AD6-74AC-467C-A641-A97A250D76AF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17BB-3A8A-416F-B166-835BFF1E1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37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4AD6-74AC-467C-A641-A97A250D76AF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17BB-3A8A-416F-B166-835BFF1E1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81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4AD6-74AC-467C-A641-A97A250D76AF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17BB-3A8A-416F-B166-835BFF1E1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87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4AD6-74AC-467C-A641-A97A250D76AF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17BB-3A8A-416F-B166-835BFF1E1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43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4AD6-74AC-467C-A641-A97A250D76AF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17BB-3A8A-416F-B166-835BFF1E1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09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4AD6-74AC-467C-A641-A97A250D76AF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17BB-3A8A-416F-B166-835BFF1E1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26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 b="1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0239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175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4AD6-74AC-467C-A641-A97A250D76AF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17BB-3A8A-416F-B166-835BFF1E1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55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4AD6-74AC-467C-A641-A97A250D76AF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17BB-3A8A-416F-B166-835BFF1E1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54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4AD6-74AC-467C-A641-A97A250D76AF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17BB-3A8A-416F-B166-835BFF1E1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33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4AD6-74AC-467C-A641-A97A250D76AF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17BB-3A8A-416F-B166-835BFF1E1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46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25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10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36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92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8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7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787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6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386557">
            <a:off x="88900" y="130175"/>
            <a:ext cx="672905" cy="64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11304685" y="5502572"/>
            <a:ext cx="672905" cy="6477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2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63353" y="5784959"/>
            <a:ext cx="1281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9679D-733A-794A-B3CE-2C18B9D719D8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9507" y="63430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82300" y="5784959"/>
            <a:ext cx="451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675313"/>
            <a:ext cx="241458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178224">
            <a:off x="135555" y="1696478"/>
            <a:ext cx="245389" cy="2361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11547549" y="3476957"/>
            <a:ext cx="189882" cy="1827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347097" y="2192732"/>
            <a:ext cx="109106" cy="105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11808773" y="4123832"/>
            <a:ext cx="109106" cy="1050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178224">
            <a:off x="11617399" y="3867602"/>
            <a:ext cx="91079" cy="87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178224">
            <a:off x="115084" y="2612090"/>
            <a:ext cx="91079" cy="876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497956" y="3729791"/>
            <a:ext cx="189882" cy="1827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283597" y="4148532"/>
            <a:ext cx="109106" cy="1050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178224">
            <a:off x="457984" y="4542490"/>
            <a:ext cx="91079" cy="876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178224">
            <a:off x="11444020" y="757343"/>
            <a:ext cx="245389" cy="2361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178224">
            <a:off x="11718999" y="1238702"/>
            <a:ext cx="91079" cy="876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11605573" y="1596532"/>
            <a:ext cx="109106" cy="1050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11802497" y="1862532"/>
            <a:ext cx="109106" cy="1050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11605573" y="6270132"/>
            <a:ext cx="109106" cy="1050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11948473" y="6346332"/>
            <a:ext cx="109106" cy="1050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078212" y="6220147"/>
            <a:ext cx="1275588" cy="48802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30326" y="6230692"/>
            <a:ext cx="1033712" cy="47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0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E7E06-8545-424A-BBC3-98DDE9FFA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F0B1A-D7CE-41A7-A4A1-0BF8C55DC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51C95-1FC7-4729-B7C3-058566728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248BC-10CC-4BE8-8C0E-B60CAABF6FB7}" type="datetimeFigureOut">
              <a:rPr lang="en-US" smtClean="0"/>
              <a:pPr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E41A6-D3E5-4774-9332-5E8246E4A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70ECF-3369-4C55-889E-A5F920B5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4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94AD6-74AC-467C-A641-A97A250D76AF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617BB-3A8A-416F-B166-835BFF1E1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4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7.svg"/><Relationship Id="rId21" Type="http://schemas.openxmlformats.org/officeDocument/2006/relationships/image" Target="../media/image25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4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31804-C984-8641-9FEE-69EC9C464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4696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2549C"/>
                </a:solidFill>
              </a:rPr>
              <a:t>The Recorded Home Oximetry (RHO) Program</a:t>
            </a:r>
            <a:br>
              <a:rPr lang="en-US" dirty="0">
                <a:solidFill>
                  <a:srgbClr val="22549C"/>
                </a:solidFill>
              </a:rPr>
            </a:br>
            <a:br>
              <a:rPr lang="en-US" dirty="0">
                <a:solidFill>
                  <a:srgbClr val="22549C"/>
                </a:solidFill>
              </a:rPr>
            </a:br>
            <a:r>
              <a:rPr lang="en-US" dirty="0">
                <a:solidFill>
                  <a:srgbClr val="22549C"/>
                </a:solidFill>
              </a:rPr>
              <a:t>Monthly Investigator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DE9F5-0D33-824E-8673-05ED460BA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17063"/>
            <a:ext cx="9144000" cy="493973"/>
          </a:xfrm>
        </p:spPr>
        <p:txBody>
          <a:bodyPr/>
          <a:lstStyle/>
          <a:p>
            <a:r>
              <a:rPr lang="en-US" dirty="0"/>
              <a:t>January 7, 2021</a:t>
            </a:r>
          </a:p>
        </p:txBody>
      </p:sp>
    </p:spTree>
    <p:extLst>
      <p:ext uri="{BB962C8B-B14F-4D97-AF65-F5344CB8AC3E}">
        <p14:creationId xmlns:p14="http://schemas.microsoft.com/office/powerpoint/2010/main" val="2263518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Top Corners Rounded 57">
            <a:extLst>
              <a:ext uri="{FF2B5EF4-FFF2-40B4-BE49-F238E27FC236}">
                <a16:creationId xmlns:a16="http://schemas.microsoft.com/office/drawing/2014/main" id="{D34FD0BB-9EB2-4E9E-B91A-AEC965A5F4B5}"/>
              </a:ext>
            </a:extLst>
          </p:cNvPr>
          <p:cNvSpPr/>
          <p:nvPr/>
        </p:nvSpPr>
        <p:spPr>
          <a:xfrm>
            <a:off x="9318481" y="1923929"/>
            <a:ext cx="2775424" cy="605789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: Top Corners Rounded 51">
            <a:extLst>
              <a:ext uri="{FF2B5EF4-FFF2-40B4-BE49-F238E27FC236}">
                <a16:creationId xmlns:a16="http://schemas.microsoft.com/office/drawing/2014/main" id="{F375697E-A373-4C80-9A04-4DC215C96563}"/>
              </a:ext>
            </a:extLst>
          </p:cNvPr>
          <p:cNvSpPr/>
          <p:nvPr/>
        </p:nvSpPr>
        <p:spPr>
          <a:xfrm>
            <a:off x="6252933" y="5121392"/>
            <a:ext cx="2775424" cy="605789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: Top Corners Rounded 50">
            <a:extLst>
              <a:ext uri="{FF2B5EF4-FFF2-40B4-BE49-F238E27FC236}">
                <a16:creationId xmlns:a16="http://schemas.microsoft.com/office/drawing/2014/main" id="{C0EA93D1-52A3-4F3F-B880-7FD203E19AF4}"/>
              </a:ext>
            </a:extLst>
          </p:cNvPr>
          <p:cNvSpPr/>
          <p:nvPr/>
        </p:nvSpPr>
        <p:spPr>
          <a:xfrm>
            <a:off x="6236361" y="3497103"/>
            <a:ext cx="2775424" cy="605789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Top Corners Rounded 49">
            <a:extLst>
              <a:ext uri="{FF2B5EF4-FFF2-40B4-BE49-F238E27FC236}">
                <a16:creationId xmlns:a16="http://schemas.microsoft.com/office/drawing/2014/main" id="{256B1C76-37DD-4556-9384-BDD991528BBA}"/>
              </a:ext>
            </a:extLst>
          </p:cNvPr>
          <p:cNvSpPr/>
          <p:nvPr/>
        </p:nvSpPr>
        <p:spPr>
          <a:xfrm>
            <a:off x="6236361" y="1232772"/>
            <a:ext cx="2775424" cy="605789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Top Corners Rounded 34">
            <a:extLst>
              <a:ext uri="{FF2B5EF4-FFF2-40B4-BE49-F238E27FC236}">
                <a16:creationId xmlns:a16="http://schemas.microsoft.com/office/drawing/2014/main" id="{4A4BCA91-091C-4614-A037-1BE331555C29}"/>
              </a:ext>
            </a:extLst>
          </p:cNvPr>
          <p:cNvSpPr/>
          <p:nvPr/>
        </p:nvSpPr>
        <p:spPr>
          <a:xfrm>
            <a:off x="3124639" y="3360740"/>
            <a:ext cx="2486942" cy="605789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002AB349-173A-4006-A22E-1D2F7D201466}"/>
              </a:ext>
            </a:extLst>
          </p:cNvPr>
          <p:cNvSpPr/>
          <p:nvPr/>
        </p:nvSpPr>
        <p:spPr>
          <a:xfrm>
            <a:off x="3016224" y="1255068"/>
            <a:ext cx="2596973" cy="605789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id="{BCE14145-501C-4E0C-95B6-F75A0F54974F}"/>
              </a:ext>
            </a:extLst>
          </p:cNvPr>
          <p:cNvSpPr/>
          <p:nvPr/>
        </p:nvSpPr>
        <p:spPr>
          <a:xfrm>
            <a:off x="260669" y="4387688"/>
            <a:ext cx="2356326" cy="605789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145E1C16-F83D-4CBF-B0B9-369F5C1B6C38}"/>
              </a:ext>
            </a:extLst>
          </p:cNvPr>
          <p:cNvSpPr/>
          <p:nvPr/>
        </p:nvSpPr>
        <p:spPr>
          <a:xfrm>
            <a:off x="260669" y="2755105"/>
            <a:ext cx="2356327" cy="605789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5420C2CF-09E1-494C-B300-56426A3F9272}"/>
              </a:ext>
            </a:extLst>
          </p:cNvPr>
          <p:cNvSpPr/>
          <p:nvPr/>
        </p:nvSpPr>
        <p:spPr>
          <a:xfrm>
            <a:off x="260669" y="1232773"/>
            <a:ext cx="2356327" cy="605789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61DC2F-19D0-4B15-ACCA-88A57353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4577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How the RHO Program Can Impact Healthcare for Preterm Infants on Home Oxygen Therapy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7A13C2-EE25-4159-A62E-709627A1F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964" y="513398"/>
            <a:ext cx="5157787" cy="44577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RHO BENEFITS FOR PATIENTS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1A90CD-C21A-49EA-AA1B-E720E5ED8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0669" y="3058001"/>
            <a:ext cx="2356326" cy="1483994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02060"/>
                </a:solidFill>
              </a:rPr>
              <a:t>Increased Parental Bonding</a:t>
            </a:r>
          </a:p>
          <a:p>
            <a:pPr marL="0" indent="0">
              <a:buNone/>
            </a:pPr>
            <a:r>
              <a:rPr lang="en-US" sz="1200" dirty="0"/>
              <a:t>With earlier NICU discharge, the infant has reduced LOS which may lead to increased bonding with family and improved neurodevelopmental outcomes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2FF1A0-882E-485B-875C-9A4BB1C8E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36532" y="502206"/>
            <a:ext cx="5183188" cy="44577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RHO BENEFITS FOR PAYERS AND PROVIDERS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CF097472-0E44-4002-A3AE-3CDA4A71BB84}"/>
              </a:ext>
            </a:extLst>
          </p:cNvPr>
          <p:cNvSpPr txBox="1">
            <a:spLocks/>
          </p:cNvSpPr>
          <p:nvPr/>
        </p:nvSpPr>
        <p:spPr>
          <a:xfrm>
            <a:off x="260669" y="1535668"/>
            <a:ext cx="2356327" cy="148399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Decreased NICU LOS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RHO Program allows for early NICU discharge because of a structured outpatient management strategy for weaning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E4187337-759F-4434-832D-D2C2E37C3758}"/>
              </a:ext>
            </a:extLst>
          </p:cNvPr>
          <p:cNvSpPr txBox="1">
            <a:spLocks/>
          </p:cNvSpPr>
          <p:nvPr/>
        </p:nvSpPr>
        <p:spPr>
          <a:xfrm>
            <a:off x="260669" y="4658911"/>
            <a:ext cx="2356326" cy="148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Shorter Home Oxygen Duration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RHO trial proved a 22% shorter duration of home oxygen therapy in the intervention arm. Duration was further decreased with increased reporting frequency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BC8F7BAB-CF33-4E34-8937-347E1DE661DD}"/>
              </a:ext>
            </a:extLst>
          </p:cNvPr>
          <p:cNvSpPr txBox="1">
            <a:spLocks/>
          </p:cNvSpPr>
          <p:nvPr/>
        </p:nvSpPr>
        <p:spPr>
          <a:xfrm>
            <a:off x="6257642" y="1516382"/>
            <a:ext cx="2775424" cy="1884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Costs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NICU admission length of stays for infants whose last discharge delaying factor is an oxygen requirement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patient readmissions and lengthy patient stays by utilizing remote patient monitoring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duration of home oxygen therapy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1BE55C2C-8C1D-4DC6-B8F0-B68A36810013}"/>
              </a:ext>
            </a:extLst>
          </p:cNvPr>
          <p:cNvSpPr txBox="1">
            <a:spLocks/>
          </p:cNvSpPr>
          <p:nvPr/>
        </p:nvSpPr>
        <p:spPr>
          <a:xfrm>
            <a:off x="6252933" y="3884332"/>
            <a:ext cx="2775424" cy="12020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Recovery of Lost Revenue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Remote patient monitoring and telehealth can help to improve overall patient experience and the appointment follow-up rate, reducing patient attrition and no-shows</a:t>
            </a:r>
          </a:p>
        </p:txBody>
      </p:sp>
      <p:pic>
        <p:nvPicPr>
          <p:cNvPr id="18" name="Graphic 17" descr="Hospital">
            <a:extLst>
              <a:ext uri="{FF2B5EF4-FFF2-40B4-BE49-F238E27FC236}">
                <a16:creationId xmlns:a16="http://schemas.microsoft.com/office/drawing/2014/main" id="{6746306E-CF65-4B26-9F74-B73BBB3D6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8670" y="1111489"/>
            <a:ext cx="802165" cy="802165"/>
          </a:xfrm>
          <a:prstGeom prst="rect">
            <a:avLst/>
          </a:prstGeom>
        </p:spPr>
      </p:pic>
      <p:pic>
        <p:nvPicPr>
          <p:cNvPr id="22" name="Graphic 21" descr="Woman changing Baby">
            <a:extLst>
              <a:ext uri="{FF2B5EF4-FFF2-40B4-BE49-F238E27FC236}">
                <a16:creationId xmlns:a16="http://schemas.microsoft.com/office/drawing/2014/main" id="{B9FD5679-8B49-4208-922D-4DF4221E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6027" y="2755105"/>
            <a:ext cx="601338" cy="601338"/>
          </a:xfrm>
          <a:prstGeom prst="rect">
            <a:avLst/>
          </a:prstGeom>
        </p:spPr>
      </p:pic>
      <p:pic>
        <p:nvPicPr>
          <p:cNvPr id="25" name="Graphic 24" descr="Downward trend">
            <a:extLst>
              <a:ext uri="{FF2B5EF4-FFF2-40B4-BE49-F238E27FC236}">
                <a16:creationId xmlns:a16="http://schemas.microsoft.com/office/drawing/2014/main" id="{B8A84F65-8F05-4DF7-9A43-022569811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5046" y="4424471"/>
            <a:ext cx="605789" cy="605789"/>
          </a:xfrm>
          <a:prstGeom prst="rect">
            <a:avLst/>
          </a:prstGeom>
        </p:spPr>
      </p:pic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D121EB7A-ED30-48BE-9E12-F59C5B6C40F6}"/>
              </a:ext>
            </a:extLst>
          </p:cNvPr>
          <p:cNvSpPr txBox="1">
            <a:spLocks/>
          </p:cNvSpPr>
          <p:nvPr/>
        </p:nvSpPr>
        <p:spPr>
          <a:xfrm>
            <a:off x="3074858" y="1556195"/>
            <a:ext cx="2292883" cy="148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Accessible Healthcare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Bi-weekly (every Monday and Thursday) check-in’s with healthcare team can help patients access high-quality care quickly, regardless of geographic location to the medical center</a:t>
            </a:r>
          </a:p>
        </p:txBody>
      </p:sp>
      <p:pic>
        <p:nvPicPr>
          <p:cNvPr id="29" name="Graphic 28" descr="Doctor">
            <a:extLst>
              <a:ext uri="{FF2B5EF4-FFF2-40B4-BE49-F238E27FC236}">
                <a16:creationId xmlns:a16="http://schemas.microsoft.com/office/drawing/2014/main" id="{20CBD10E-8C60-4B29-87ED-6297B9E4DD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00529" y="1268731"/>
            <a:ext cx="592126" cy="592126"/>
          </a:xfrm>
          <a:prstGeom prst="rect">
            <a:avLst/>
          </a:prstGeom>
        </p:spPr>
      </p:pic>
      <p:sp>
        <p:nvSpPr>
          <p:cNvPr id="34" name="Content Placeholder 9">
            <a:extLst>
              <a:ext uri="{FF2B5EF4-FFF2-40B4-BE49-F238E27FC236}">
                <a16:creationId xmlns:a16="http://schemas.microsoft.com/office/drawing/2014/main" id="{35611000-2AEC-4CD6-BC31-DB50E9CA3C38}"/>
              </a:ext>
            </a:extLst>
          </p:cNvPr>
          <p:cNvSpPr txBox="1">
            <a:spLocks/>
          </p:cNvSpPr>
          <p:nvPr/>
        </p:nvSpPr>
        <p:spPr>
          <a:xfrm>
            <a:off x="3120116" y="3743363"/>
            <a:ext cx="2581765" cy="14839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Risk of Infection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RHO program provides a mean of telehealth which provides a contactless solution to triage and treat patients remotely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Remote visits decrease the infection risk for this vulnerable population</a:t>
            </a:r>
          </a:p>
        </p:txBody>
      </p:sp>
      <p:sp>
        <p:nvSpPr>
          <p:cNvPr id="49" name="Content Placeholder 9">
            <a:extLst>
              <a:ext uri="{FF2B5EF4-FFF2-40B4-BE49-F238E27FC236}">
                <a16:creationId xmlns:a16="http://schemas.microsoft.com/office/drawing/2014/main" id="{8A3BF3D2-8212-427A-ACF0-DBD6B4EC40C3}"/>
              </a:ext>
            </a:extLst>
          </p:cNvPr>
          <p:cNvSpPr txBox="1">
            <a:spLocks/>
          </p:cNvSpPr>
          <p:nvPr/>
        </p:nvSpPr>
        <p:spPr>
          <a:xfrm>
            <a:off x="6252933" y="5502424"/>
            <a:ext cx="2775424" cy="12020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Telemedicine Programs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showing widespread generalizability the RHO program provides an opportunity for new telemedicine and remote patient monitoring programs to be created in different patient cohorts</a:t>
            </a:r>
          </a:p>
        </p:txBody>
      </p:sp>
      <p:sp>
        <p:nvSpPr>
          <p:cNvPr id="61" name="Content Placeholder 9">
            <a:extLst>
              <a:ext uri="{FF2B5EF4-FFF2-40B4-BE49-F238E27FC236}">
                <a16:creationId xmlns:a16="http://schemas.microsoft.com/office/drawing/2014/main" id="{50437DFF-CF37-4416-9709-82B7F2C81DD2}"/>
              </a:ext>
            </a:extLst>
          </p:cNvPr>
          <p:cNvSpPr txBox="1">
            <a:spLocks/>
          </p:cNvSpPr>
          <p:nvPr/>
        </p:nvSpPr>
        <p:spPr>
          <a:xfrm>
            <a:off x="9303775" y="2260394"/>
            <a:ext cx="2707245" cy="1739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Preventative Medicine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bi-weekly check-in’s the RHO program can prevent and in real-time monitor respiratory illness or other medical issues, and prevent them from becoming larger expenses (reduce adverse event rate)</a:t>
            </a:r>
          </a:p>
        </p:txBody>
      </p:sp>
      <p:pic>
        <p:nvPicPr>
          <p:cNvPr id="64" name="Graphic 63" descr="Bar graph with downward trend">
            <a:extLst>
              <a:ext uri="{FF2B5EF4-FFF2-40B4-BE49-F238E27FC236}">
                <a16:creationId xmlns:a16="http://schemas.microsoft.com/office/drawing/2014/main" id="{688AE75A-1A87-4CB3-AD74-E6A2441DDA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25070" y="1098912"/>
            <a:ext cx="743700" cy="743700"/>
          </a:xfrm>
          <a:prstGeom prst="rect">
            <a:avLst/>
          </a:prstGeom>
        </p:spPr>
      </p:pic>
      <p:pic>
        <p:nvPicPr>
          <p:cNvPr id="68" name="Graphic 67" descr="Open hand">
            <a:extLst>
              <a:ext uri="{FF2B5EF4-FFF2-40B4-BE49-F238E27FC236}">
                <a16:creationId xmlns:a16="http://schemas.microsoft.com/office/drawing/2014/main" id="{D3544AE0-68C7-40F9-9221-13399680CD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99144" y="3666761"/>
            <a:ext cx="720927" cy="720927"/>
          </a:xfrm>
          <a:prstGeom prst="rect">
            <a:avLst/>
          </a:prstGeom>
        </p:spPr>
      </p:pic>
      <p:pic>
        <p:nvPicPr>
          <p:cNvPr id="72" name="Graphic 71" descr="Dollar">
            <a:extLst>
              <a:ext uri="{FF2B5EF4-FFF2-40B4-BE49-F238E27FC236}">
                <a16:creationId xmlns:a16="http://schemas.microsoft.com/office/drawing/2014/main" id="{3C38C7BD-1962-425D-9894-7C7A44536C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01774" y="3618472"/>
            <a:ext cx="299768" cy="299768"/>
          </a:xfrm>
          <a:prstGeom prst="rect">
            <a:avLst/>
          </a:prstGeom>
        </p:spPr>
      </p:pic>
      <p:pic>
        <p:nvPicPr>
          <p:cNvPr id="73" name="Graphic 72" descr="Dollar">
            <a:extLst>
              <a:ext uri="{FF2B5EF4-FFF2-40B4-BE49-F238E27FC236}">
                <a16:creationId xmlns:a16="http://schemas.microsoft.com/office/drawing/2014/main" id="{1850B9AC-1981-4031-88FD-85409675FB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82848" y="3700331"/>
            <a:ext cx="299768" cy="299768"/>
          </a:xfrm>
          <a:prstGeom prst="rect">
            <a:avLst/>
          </a:prstGeom>
        </p:spPr>
      </p:pic>
      <p:pic>
        <p:nvPicPr>
          <p:cNvPr id="74" name="Graphic 73" descr="Dollar">
            <a:extLst>
              <a:ext uri="{FF2B5EF4-FFF2-40B4-BE49-F238E27FC236}">
                <a16:creationId xmlns:a16="http://schemas.microsoft.com/office/drawing/2014/main" id="{88114FBA-3953-41A0-A56C-4721CD43B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80791" y="3434471"/>
            <a:ext cx="299768" cy="299768"/>
          </a:xfrm>
          <a:prstGeom prst="rect">
            <a:avLst/>
          </a:prstGeom>
        </p:spPr>
      </p:pic>
      <p:pic>
        <p:nvPicPr>
          <p:cNvPr id="76" name="Graphic 75" descr="Business Growth">
            <a:extLst>
              <a:ext uri="{FF2B5EF4-FFF2-40B4-BE49-F238E27FC236}">
                <a16:creationId xmlns:a16="http://schemas.microsoft.com/office/drawing/2014/main" id="{2801B3A0-37E7-4CFC-9532-46F880FE43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51658" y="5236480"/>
            <a:ext cx="676468" cy="676468"/>
          </a:xfrm>
          <a:prstGeom prst="rect">
            <a:avLst/>
          </a:prstGeom>
        </p:spPr>
      </p:pic>
      <p:pic>
        <p:nvPicPr>
          <p:cNvPr id="78" name="Graphic 77" descr="Stethoscope">
            <a:extLst>
              <a:ext uri="{FF2B5EF4-FFF2-40B4-BE49-F238E27FC236}">
                <a16:creationId xmlns:a16="http://schemas.microsoft.com/office/drawing/2014/main" id="{E5B0B782-E670-411C-9853-D4ACB51460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702731" y="2201217"/>
            <a:ext cx="553888" cy="553888"/>
          </a:xfrm>
          <a:prstGeom prst="rect">
            <a:avLst/>
          </a:prstGeom>
        </p:spPr>
      </p:pic>
      <p:pic>
        <p:nvPicPr>
          <p:cNvPr id="80" name="Graphic 79" descr="Lungs">
            <a:extLst>
              <a:ext uri="{FF2B5EF4-FFF2-40B4-BE49-F238E27FC236}">
                <a16:creationId xmlns:a16="http://schemas.microsoft.com/office/drawing/2014/main" id="{579D966B-E7D9-4992-BEA2-EDDF09EA74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199984" y="3523338"/>
            <a:ext cx="592671" cy="592671"/>
          </a:xfrm>
          <a:prstGeom prst="rect">
            <a:avLst/>
          </a:prstGeom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B075BF5-22BE-4EDA-9416-B558C34D8663}"/>
              </a:ext>
            </a:extLst>
          </p:cNvPr>
          <p:cNvCxnSpPr>
            <a:cxnSpLocks/>
          </p:cNvCxnSpPr>
          <p:nvPr/>
        </p:nvCxnSpPr>
        <p:spPr>
          <a:xfrm>
            <a:off x="5958840" y="445771"/>
            <a:ext cx="0" cy="6400779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itle 5">
            <a:extLst>
              <a:ext uri="{FF2B5EF4-FFF2-40B4-BE49-F238E27FC236}">
                <a16:creationId xmlns:a16="http://schemas.microsoft.com/office/drawing/2014/main" id="{F726AF9F-CFAC-4969-8043-B5F68C3F0E7F}"/>
              </a:ext>
            </a:extLst>
          </p:cNvPr>
          <p:cNvSpPr txBox="1">
            <a:spLocks/>
          </p:cNvSpPr>
          <p:nvPr/>
        </p:nvSpPr>
        <p:spPr>
          <a:xfrm>
            <a:off x="0" y="6704478"/>
            <a:ext cx="12192000" cy="1420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3612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B6CCC5-D353-4D2F-8067-5DDA8476671E}"/>
              </a:ext>
            </a:extLst>
          </p:cNvPr>
          <p:cNvSpPr txBox="1"/>
          <p:nvPr/>
        </p:nvSpPr>
        <p:spPr>
          <a:xfrm>
            <a:off x="806541" y="593389"/>
            <a:ext cx="3291840" cy="374904"/>
          </a:xfrm>
          <a:prstGeom prst="roundRect">
            <a:avLst/>
          </a:prstGeom>
          <a:solidFill>
            <a:srgbClr val="16537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Decrease NICU Length of Stay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87E8B7-4628-4F7F-B34A-52223366F86E}"/>
              </a:ext>
            </a:extLst>
          </p:cNvPr>
          <p:cNvSpPr txBox="1"/>
          <p:nvPr/>
        </p:nvSpPr>
        <p:spPr>
          <a:xfrm>
            <a:off x="95874" y="593390"/>
            <a:ext cx="544830" cy="6119914"/>
          </a:xfrm>
          <a:prstGeom prst="roundRect">
            <a:avLst/>
          </a:prstGeom>
          <a:solidFill>
            <a:schemeClr val="accent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Impact on Stakeholders</a:t>
            </a:r>
          </a:p>
        </p:txBody>
      </p:sp>
      <p:sp>
        <p:nvSpPr>
          <p:cNvPr id="5" name="Minus Sign 4">
            <a:extLst>
              <a:ext uri="{FF2B5EF4-FFF2-40B4-BE49-F238E27FC236}">
                <a16:creationId xmlns:a16="http://schemas.microsoft.com/office/drawing/2014/main" id="{63FE16ED-323A-4EEF-9CCB-B57C8F7EBEB6}"/>
              </a:ext>
            </a:extLst>
          </p:cNvPr>
          <p:cNvSpPr/>
          <p:nvPr/>
        </p:nvSpPr>
        <p:spPr>
          <a:xfrm>
            <a:off x="690801" y="1460618"/>
            <a:ext cx="265430" cy="203200"/>
          </a:xfrm>
          <a:prstGeom prst="mathMinus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E0DF1CFD-9B43-4467-BE14-1EE4B2424572}"/>
              </a:ext>
            </a:extLst>
          </p:cNvPr>
          <p:cNvSpPr/>
          <p:nvPr/>
        </p:nvSpPr>
        <p:spPr>
          <a:xfrm>
            <a:off x="686748" y="1962390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us Sign 6">
            <a:extLst>
              <a:ext uri="{FF2B5EF4-FFF2-40B4-BE49-F238E27FC236}">
                <a16:creationId xmlns:a16="http://schemas.microsoft.com/office/drawing/2014/main" id="{B5DCE5F5-7D45-48FD-A5EF-E6D04EF3EE76}"/>
              </a:ext>
            </a:extLst>
          </p:cNvPr>
          <p:cNvSpPr/>
          <p:nvPr/>
        </p:nvSpPr>
        <p:spPr>
          <a:xfrm>
            <a:off x="691824" y="2492607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us Sign 7">
            <a:extLst>
              <a:ext uri="{FF2B5EF4-FFF2-40B4-BE49-F238E27FC236}">
                <a16:creationId xmlns:a16="http://schemas.microsoft.com/office/drawing/2014/main" id="{F3E4179E-5D58-4576-B11B-35B4CB5BCF84}"/>
              </a:ext>
            </a:extLst>
          </p:cNvPr>
          <p:cNvSpPr/>
          <p:nvPr/>
        </p:nvSpPr>
        <p:spPr>
          <a:xfrm>
            <a:off x="675549" y="2952265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711C5F-4361-4445-899B-8C561389E018}"/>
              </a:ext>
            </a:extLst>
          </p:cNvPr>
          <p:cNvSpPr txBox="1"/>
          <p:nvPr/>
        </p:nvSpPr>
        <p:spPr>
          <a:xfrm>
            <a:off x="4261214" y="593390"/>
            <a:ext cx="3846739" cy="374571"/>
          </a:xfrm>
          <a:prstGeom prst="roundRect">
            <a:avLst/>
          </a:prstGeom>
          <a:solidFill>
            <a:srgbClr val="16537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Increased Family and Provider Interaction</a:t>
            </a:r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61D31650-7B2A-40EE-BF97-6AB136E46B19}"/>
              </a:ext>
            </a:extLst>
          </p:cNvPr>
          <p:cNvSpPr/>
          <p:nvPr/>
        </p:nvSpPr>
        <p:spPr>
          <a:xfrm>
            <a:off x="4443628" y="1469579"/>
            <a:ext cx="265430" cy="203200"/>
          </a:xfrm>
          <a:prstGeom prst="mathMinus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677B45D2-DD2A-4F62-8BE1-BAFE6B7CBF58}"/>
              </a:ext>
            </a:extLst>
          </p:cNvPr>
          <p:cNvSpPr/>
          <p:nvPr/>
        </p:nvSpPr>
        <p:spPr>
          <a:xfrm>
            <a:off x="4443628" y="1971197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066DBE00-7977-4E61-B4C3-2AB4CA000AB5}"/>
              </a:ext>
            </a:extLst>
          </p:cNvPr>
          <p:cNvSpPr/>
          <p:nvPr/>
        </p:nvSpPr>
        <p:spPr>
          <a:xfrm>
            <a:off x="4443628" y="2494435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64D8502A-F45D-46F5-A703-153312EA521D}"/>
              </a:ext>
            </a:extLst>
          </p:cNvPr>
          <p:cNvSpPr/>
          <p:nvPr/>
        </p:nvSpPr>
        <p:spPr>
          <a:xfrm>
            <a:off x="4450244" y="3017847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B8A702-A5D4-49C7-9170-6975FEDD3050}"/>
              </a:ext>
            </a:extLst>
          </p:cNvPr>
          <p:cNvSpPr txBox="1"/>
          <p:nvPr/>
        </p:nvSpPr>
        <p:spPr>
          <a:xfrm>
            <a:off x="8273143" y="587384"/>
            <a:ext cx="3849624" cy="374571"/>
          </a:xfrm>
          <a:prstGeom prst="roundRect">
            <a:avLst/>
          </a:prstGeom>
          <a:solidFill>
            <a:srgbClr val="16537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Decrease in Home Oxygen Duration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2FEE70-81E9-4284-A36E-EF2DD262401E}"/>
              </a:ext>
            </a:extLst>
          </p:cNvPr>
          <p:cNvSpPr txBox="1"/>
          <p:nvPr/>
        </p:nvSpPr>
        <p:spPr>
          <a:xfrm>
            <a:off x="806540" y="3636647"/>
            <a:ext cx="7301411" cy="374571"/>
          </a:xfrm>
          <a:prstGeom prst="roundRect">
            <a:avLst/>
          </a:prstGeom>
          <a:solidFill>
            <a:srgbClr val="16537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Remote Patient Monitoring</a:t>
            </a: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5B9442D6-607E-4056-801C-0980667DC3A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36920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Impact of RHO on Stakeholders</a:t>
            </a:r>
          </a:p>
        </p:txBody>
      </p:sp>
      <p:sp>
        <p:nvSpPr>
          <p:cNvPr id="21" name="Plus Sign 20">
            <a:extLst>
              <a:ext uri="{FF2B5EF4-FFF2-40B4-BE49-F238E27FC236}">
                <a16:creationId xmlns:a16="http://schemas.microsoft.com/office/drawing/2014/main" id="{4AFA1C38-26DF-4716-8B96-036FEB65587A}"/>
              </a:ext>
            </a:extLst>
          </p:cNvPr>
          <p:cNvSpPr/>
          <p:nvPr/>
        </p:nvSpPr>
        <p:spPr>
          <a:xfrm>
            <a:off x="694238" y="4528456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37AAF6AF-5F03-4FCE-AF14-BD5D210D1391}"/>
              </a:ext>
            </a:extLst>
          </p:cNvPr>
          <p:cNvSpPr/>
          <p:nvPr/>
        </p:nvSpPr>
        <p:spPr>
          <a:xfrm>
            <a:off x="684894" y="5738527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7F4FCBD8-655D-432A-9E53-1F085AF6F6EC}"/>
              </a:ext>
            </a:extLst>
          </p:cNvPr>
          <p:cNvSpPr/>
          <p:nvPr/>
        </p:nvSpPr>
        <p:spPr>
          <a:xfrm>
            <a:off x="4445661" y="5006557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6C6FA812-5331-4FF0-8731-2C29927259C5}"/>
              </a:ext>
            </a:extLst>
          </p:cNvPr>
          <p:cNvSpPr/>
          <p:nvPr/>
        </p:nvSpPr>
        <p:spPr>
          <a:xfrm>
            <a:off x="4445661" y="5535932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EDF37928-8F94-41DD-90B1-F1D42D903F78}"/>
              </a:ext>
            </a:extLst>
          </p:cNvPr>
          <p:cNvSpPr/>
          <p:nvPr/>
        </p:nvSpPr>
        <p:spPr>
          <a:xfrm>
            <a:off x="4430504" y="6061410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A8110445-322D-4EC7-9AFD-3792E9A97239}"/>
              </a:ext>
            </a:extLst>
          </p:cNvPr>
          <p:cNvSpPr/>
          <p:nvPr/>
        </p:nvSpPr>
        <p:spPr>
          <a:xfrm>
            <a:off x="684894" y="5245217"/>
            <a:ext cx="265430" cy="203200"/>
          </a:xfrm>
          <a:prstGeom prst="mathMinus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inus Sign 26">
            <a:extLst>
              <a:ext uri="{FF2B5EF4-FFF2-40B4-BE49-F238E27FC236}">
                <a16:creationId xmlns:a16="http://schemas.microsoft.com/office/drawing/2014/main" id="{CC726DB0-C3F6-42DC-832C-7612FBE44C59}"/>
              </a:ext>
            </a:extLst>
          </p:cNvPr>
          <p:cNvSpPr/>
          <p:nvPr/>
        </p:nvSpPr>
        <p:spPr>
          <a:xfrm>
            <a:off x="4447971" y="4522495"/>
            <a:ext cx="265430" cy="203200"/>
          </a:xfrm>
          <a:prstGeom prst="mathMinus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8E8080F9-D183-44D9-9D92-DFB157299177}"/>
              </a:ext>
            </a:extLst>
          </p:cNvPr>
          <p:cNvSpPr/>
          <p:nvPr/>
        </p:nvSpPr>
        <p:spPr>
          <a:xfrm>
            <a:off x="691824" y="6242497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EFB2D0E1-F72F-4945-B089-456F3620ECFD}"/>
              </a:ext>
            </a:extLst>
          </p:cNvPr>
          <p:cNvSpPr/>
          <p:nvPr/>
        </p:nvSpPr>
        <p:spPr>
          <a:xfrm>
            <a:off x="8279623" y="2026392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7417F0DC-896B-4C48-B33E-BF85B8DF013E}"/>
              </a:ext>
            </a:extLst>
          </p:cNvPr>
          <p:cNvSpPr/>
          <p:nvPr/>
        </p:nvSpPr>
        <p:spPr>
          <a:xfrm>
            <a:off x="8279623" y="2508399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9DEA2139-636A-4FF3-9774-6AA15B34B95E}"/>
              </a:ext>
            </a:extLst>
          </p:cNvPr>
          <p:cNvSpPr/>
          <p:nvPr/>
        </p:nvSpPr>
        <p:spPr>
          <a:xfrm>
            <a:off x="8273143" y="2964981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E34E14C7-A588-4391-981C-A6EE7D820099}"/>
              </a:ext>
            </a:extLst>
          </p:cNvPr>
          <p:cNvSpPr/>
          <p:nvPr/>
        </p:nvSpPr>
        <p:spPr>
          <a:xfrm>
            <a:off x="8279623" y="1460618"/>
            <a:ext cx="265430" cy="203200"/>
          </a:xfrm>
          <a:prstGeom prst="mathMinus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CF28DD-2DF6-4EED-BC3D-FA0C0AC4C2D8}"/>
              </a:ext>
            </a:extLst>
          </p:cNvPr>
          <p:cNvSpPr txBox="1"/>
          <p:nvPr/>
        </p:nvSpPr>
        <p:spPr>
          <a:xfrm>
            <a:off x="8308331" y="3631422"/>
            <a:ext cx="3779248" cy="374571"/>
          </a:xfrm>
          <a:prstGeom prst="roundRect">
            <a:avLst/>
          </a:prstGeom>
          <a:solidFill>
            <a:srgbClr val="16537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Increased Patient Satisfaction</a:t>
            </a:r>
          </a:p>
        </p:txBody>
      </p:sp>
      <p:sp>
        <p:nvSpPr>
          <p:cNvPr id="35" name="Plus Sign 34">
            <a:extLst>
              <a:ext uri="{FF2B5EF4-FFF2-40B4-BE49-F238E27FC236}">
                <a16:creationId xmlns:a16="http://schemas.microsoft.com/office/drawing/2014/main" id="{C2BE23EC-EDD0-4D71-AB0B-EC72BD0F5D3C}"/>
              </a:ext>
            </a:extLst>
          </p:cNvPr>
          <p:cNvSpPr/>
          <p:nvPr/>
        </p:nvSpPr>
        <p:spPr>
          <a:xfrm>
            <a:off x="8267195" y="4522495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lus Sign 35">
            <a:extLst>
              <a:ext uri="{FF2B5EF4-FFF2-40B4-BE49-F238E27FC236}">
                <a16:creationId xmlns:a16="http://schemas.microsoft.com/office/drawing/2014/main" id="{03EA5418-A116-4C46-AFB4-34C368F8205E}"/>
              </a:ext>
            </a:extLst>
          </p:cNvPr>
          <p:cNvSpPr/>
          <p:nvPr/>
        </p:nvSpPr>
        <p:spPr>
          <a:xfrm>
            <a:off x="8279623" y="5021158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lus Sign 36">
            <a:extLst>
              <a:ext uri="{FF2B5EF4-FFF2-40B4-BE49-F238E27FC236}">
                <a16:creationId xmlns:a16="http://schemas.microsoft.com/office/drawing/2014/main" id="{3D71FE93-F6B8-4365-A386-0E79327E757C}"/>
              </a:ext>
            </a:extLst>
          </p:cNvPr>
          <p:cNvSpPr/>
          <p:nvPr/>
        </p:nvSpPr>
        <p:spPr>
          <a:xfrm>
            <a:off x="8279623" y="5537286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lus Sign 37">
            <a:extLst>
              <a:ext uri="{FF2B5EF4-FFF2-40B4-BE49-F238E27FC236}">
                <a16:creationId xmlns:a16="http://schemas.microsoft.com/office/drawing/2014/main" id="{FB827B50-EF98-4BB0-AC54-CECD8E3DB349}"/>
              </a:ext>
            </a:extLst>
          </p:cNvPr>
          <p:cNvSpPr/>
          <p:nvPr/>
        </p:nvSpPr>
        <p:spPr>
          <a:xfrm>
            <a:off x="8312609" y="6053414"/>
            <a:ext cx="265430" cy="203200"/>
          </a:xfrm>
          <a:prstGeom prst="mathPlu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65457FF2-BE34-4805-9378-F1D9975E42C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61777" y="1042082"/>
          <a:ext cx="3133600" cy="23902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5299">
                  <a:extLst>
                    <a:ext uri="{9D8B030D-6E8A-4147-A177-3AD203B41FA5}">
                      <a16:colId xmlns:a16="http://schemas.microsoft.com/office/drawing/2014/main" val="1181678036"/>
                    </a:ext>
                  </a:extLst>
                </a:gridCol>
                <a:gridCol w="1828301">
                  <a:extLst>
                    <a:ext uri="{9D8B030D-6E8A-4147-A177-3AD203B41FA5}">
                      <a16:colId xmlns:a16="http://schemas.microsoft.com/office/drawing/2014/main" val="1366173568"/>
                    </a:ext>
                  </a:extLst>
                </a:gridCol>
              </a:tblGrid>
              <a:tr h="3690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Stakeholder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Effect on Stakeholder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04061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Hospital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Decrease in revenue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2836372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Payor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Decrease in cost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13208683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Family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Increase in parental bonding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29657511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Family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Decrease parental stress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7542584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67722D02-3871-45CF-A693-6F6D65886BF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66735" y="1044645"/>
          <a:ext cx="3282839" cy="24159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464">
                  <a:extLst>
                    <a:ext uri="{9D8B030D-6E8A-4147-A177-3AD203B41FA5}">
                      <a16:colId xmlns:a16="http://schemas.microsoft.com/office/drawing/2014/main" val="1181678036"/>
                    </a:ext>
                  </a:extLst>
                </a:gridCol>
                <a:gridCol w="1915375">
                  <a:extLst>
                    <a:ext uri="{9D8B030D-6E8A-4147-A177-3AD203B41FA5}">
                      <a16:colId xmlns:a16="http://schemas.microsoft.com/office/drawing/2014/main" val="1366173568"/>
                    </a:ext>
                  </a:extLst>
                </a:gridCol>
              </a:tblGrid>
              <a:tr h="3690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Stakeholder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Effect on Stakeholder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04061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Hospital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Increase in workload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2836372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Payor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Decrease in rehospitalization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13208683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Family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Increase in parental reassurance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29657511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Family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Decrease parental stress and anxiety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7542584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D1E9E651-2639-4ED0-94DB-DD07C04911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545053" y="1048320"/>
          <a:ext cx="3551073" cy="24159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2033">
                  <a:extLst>
                    <a:ext uri="{9D8B030D-6E8A-4147-A177-3AD203B41FA5}">
                      <a16:colId xmlns:a16="http://schemas.microsoft.com/office/drawing/2014/main" val="1181678036"/>
                    </a:ext>
                  </a:extLst>
                </a:gridCol>
                <a:gridCol w="1849040">
                  <a:extLst>
                    <a:ext uri="{9D8B030D-6E8A-4147-A177-3AD203B41FA5}">
                      <a16:colId xmlns:a16="http://schemas.microsoft.com/office/drawing/2014/main" val="1366173568"/>
                    </a:ext>
                  </a:extLst>
                </a:gridCol>
              </a:tblGrid>
              <a:tr h="3690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Stakeholder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Effect on Stakeholder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04061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Home Medical Supply Company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Decrease in revenue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2836372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Payor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Decrease in costs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13208683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Family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Decrease in parental stress and anxiety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29657511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Home Medical Supply Company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Increase in patient referrals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7542584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0CF2CFB1-7564-4A25-9AD2-DD0469753A0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40979" y="4080133"/>
          <a:ext cx="3282839" cy="26293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464">
                  <a:extLst>
                    <a:ext uri="{9D8B030D-6E8A-4147-A177-3AD203B41FA5}">
                      <a16:colId xmlns:a16="http://schemas.microsoft.com/office/drawing/2014/main" val="1181678036"/>
                    </a:ext>
                  </a:extLst>
                </a:gridCol>
                <a:gridCol w="1915375">
                  <a:extLst>
                    <a:ext uri="{9D8B030D-6E8A-4147-A177-3AD203B41FA5}">
                      <a16:colId xmlns:a16="http://schemas.microsoft.com/office/drawing/2014/main" val="1366173568"/>
                    </a:ext>
                  </a:extLst>
                </a:gridCol>
              </a:tblGrid>
              <a:tr h="3690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Stakeholder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Effect on Stakeholder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04061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Home Medical Supply Company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Decreased visits to home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2836372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Hospital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Increase in workload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13208683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Family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Increased monitoring and reassurance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29657511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Hospital &amp; Payor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Increased patient satisfaction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7542584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44C5729B-1DBB-4481-96D7-C94D41C62F3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62483" y="4080133"/>
          <a:ext cx="3282839" cy="24159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464">
                  <a:extLst>
                    <a:ext uri="{9D8B030D-6E8A-4147-A177-3AD203B41FA5}">
                      <a16:colId xmlns:a16="http://schemas.microsoft.com/office/drawing/2014/main" val="1181678036"/>
                    </a:ext>
                  </a:extLst>
                </a:gridCol>
                <a:gridCol w="1915375">
                  <a:extLst>
                    <a:ext uri="{9D8B030D-6E8A-4147-A177-3AD203B41FA5}">
                      <a16:colId xmlns:a16="http://schemas.microsoft.com/office/drawing/2014/main" val="1366173568"/>
                    </a:ext>
                  </a:extLst>
                </a:gridCol>
              </a:tblGrid>
              <a:tr h="3690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Stakeholder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Effect on Stakeholder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04061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Hospital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Need to employ data analyst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2836372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Payor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Decrease in cost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13208683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Family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Decrease in respiratory related adverse events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29657511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Payor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Increase in preventative medicine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7542584"/>
                  </a:ext>
                </a:extLst>
              </a:tr>
            </a:tbl>
          </a:graphicData>
        </a:graphic>
      </p:graphicFrame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3D593A6A-EB15-4EC5-BF3D-FC8DD17481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583987" y="4080133"/>
          <a:ext cx="3538780" cy="23645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4076">
                  <a:extLst>
                    <a:ext uri="{9D8B030D-6E8A-4147-A177-3AD203B41FA5}">
                      <a16:colId xmlns:a16="http://schemas.microsoft.com/office/drawing/2014/main" val="1181678036"/>
                    </a:ext>
                  </a:extLst>
                </a:gridCol>
                <a:gridCol w="2064704">
                  <a:extLst>
                    <a:ext uri="{9D8B030D-6E8A-4147-A177-3AD203B41FA5}">
                      <a16:colId xmlns:a16="http://schemas.microsoft.com/office/drawing/2014/main" val="1366173568"/>
                    </a:ext>
                  </a:extLst>
                </a:gridCol>
              </a:tblGrid>
              <a:tr h="3690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Stakeholder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Effect on Stakeholder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04061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Payor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Improved follow-up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2836372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Family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Positive patient/provider relationship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13208683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Hospital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Improved follow-up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29657511"/>
                  </a:ext>
                </a:extLst>
              </a:tr>
              <a:tr h="492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Hospital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Decreased attrition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7542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0295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Quality Improvement Study at the site level</a:t>
            </a:r>
          </a:p>
          <a:p>
            <a:r>
              <a:rPr lang="en-US" dirty="0"/>
              <a:t>Implementation data to be collected in </a:t>
            </a:r>
            <a:r>
              <a:rPr lang="en-US" dirty="0" err="1"/>
              <a:t>REDCap</a:t>
            </a:r>
            <a:r>
              <a:rPr lang="en-US" dirty="0"/>
              <a:t> by sites</a:t>
            </a:r>
          </a:p>
          <a:p>
            <a:r>
              <a:rPr lang="en-US" dirty="0"/>
              <a:t>Monthly data reports will be provided to sites for ongoing improvement and identification of facilitators and barriers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Data to be collected</a:t>
            </a:r>
          </a:p>
          <a:p>
            <a:pPr lvl="1"/>
            <a:r>
              <a:rPr lang="en-US" dirty="0"/>
              <a:t>NICU demographics</a:t>
            </a:r>
          </a:p>
          <a:p>
            <a:pPr lvl="1"/>
            <a:r>
              <a:rPr lang="en-US" dirty="0"/>
              <a:t>Length of stay</a:t>
            </a:r>
          </a:p>
          <a:p>
            <a:pPr lvl="1"/>
            <a:r>
              <a:rPr lang="en-US" dirty="0"/>
              <a:t>Compliance with RHO algorithm</a:t>
            </a:r>
          </a:p>
          <a:p>
            <a:pPr lvl="1"/>
            <a:r>
              <a:rPr lang="en-US" dirty="0"/>
              <a:t>HOT duration</a:t>
            </a:r>
          </a:p>
          <a:p>
            <a:pPr lvl="1"/>
            <a:r>
              <a:rPr lang="en-US" dirty="0"/>
              <a:t>Adverse events 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3E1B4-1AA4-DC4A-A061-5D4440AC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Status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25788-6478-1C42-AB50-FA8FBF0DD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PCORI to finalize and execute contract with UMass in next two weeks</a:t>
            </a:r>
          </a:p>
          <a:p>
            <a:r>
              <a:rPr lang="en-US" dirty="0"/>
              <a:t>Heather and Jane Erickson will be in contact with sites to execute site contracts and DUA’s</a:t>
            </a:r>
          </a:p>
          <a:p>
            <a:r>
              <a:rPr lang="en-US" dirty="0"/>
              <a:t>IRB approval pending</a:t>
            </a:r>
          </a:p>
        </p:txBody>
      </p:sp>
    </p:spTree>
    <p:extLst>
      <p:ext uri="{BB962C8B-B14F-4D97-AF65-F5344CB8AC3E}">
        <p14:creationId xmlns:p14="http://schemas.microsoft.com/office/powerpoint/2010/main" val="191797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0FCFE-8BF3-47DF-8600-C90A99F2C1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5256" y="323660"/>
            <a:ext cx="49609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Closing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B2F41-8EC1-4DB4-AD9C-CCB83EC3F3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0226" y="1500780"/>
            <a:ext cx="493395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Questions and Comments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3306D3-EB66-434D-A8F5-730C5CC83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39" r="-2" b="18153"/>
          <a:stretch/>
        </p:blipFill>
        <p:spPr>
          <a:xfrm>
            <a:off x="5242762" y="3161897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5083F9-7817-4045-B1AC-6FF596D0D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05" r="-2" b="39318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15CBFC-2C8B-4C22-A4C2-EA03F425C0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0" r="13549" b="4"/>
          <a:stretch/>
        </p:blipFill>
        <p:spPr>
          <a:xfrm>
            <a:off x="9933462" y="1825625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4726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CABFE-5CE1-4EA1-862D-CC9A1745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History and Background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E9AE58E-6FA4-48A7-BD77-8083653538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2620488"/>
              </p:ext>
            </p:extLst>
          </p:nvPr>
        </p:nvGraphicFramePr>
        <p:xfrm>
          <a:off x="1286934" y="1382259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3985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8AB0B-3172-4A3C-896A-13E44BD0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RHO Trial</a:t>
            </a:r>
            <a:br>
              <a:rPr lang="en-US" dirty="0"/>
            </a:br>
            <a:r>
              <a:rPr lang="en-US" sz="1600" dirty="0"/>
              <a:t>(Enrollment from December 2014- December 2017)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B2E0-0145-435E-9970-0D857AD53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6971"/>
            <a:ext cx="5697071" cy="408734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Methods</a:t>
            </a:r>
          </a:p>
          <a:p>
            <a:pPr lvl="1"/>
            <a:r>
              <a:rPr lang="en-US" dirty="0"/>
              <a:t>The RHO Trial was a multicenter, unblinded, randomized trial (2014-2018) in 9 academic centers, to evaluate the effect of RHO on duration of HOT, patient safety, and family experience compared to routine monthly clinic-based HOT management without RHO. </a:t>
            </a:r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Time to discontinue HOT was 22% shorter in RHO infants (78.1 ± 6.4 days) versus the standard care group (100.1 ± 8.0 days, p=0.03)</a:t>
            </a:r>
          </a:p>
          <a:p>
            <a:pPr lvl="1"/>
            <a:r>
              <a:rPr lang="en-US" dirty="0"/>
              <a:t>Respective median times were 71 and 90 days</a:t>
            </a:r>
          </a:p>
          <a:p>
            <a:pPr lvl="1"/>
            <a:r>
              <a:rPr lang="en-US" dirty="0"/>
              <a:t>HOT duration was shorter for participants sending more frequent RHO data reports (10.3% shorter duration for each additional report provided per month, 95% CI -15.2 to -5.3%, p=0.0001)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45B7D-82F3-410B-83EB-72C06FE7E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270" y="983923"/>
            <a:ext cx="5459505" cy="44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37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04120-4E77-41BD-8481-7673D788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651390-8062-41D3-90A4-0CADC367F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1402"/>
            <a:ext cx="9991165" cy="35165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914DE5-68B3-4CBA-98D9-9563C4DE1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542" y="202549"/>
            <a:ext cx="8686800" cy="29762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A3FCF-6B8C-4C9A-8D3B-14F97A02C1F7}"/>
              </a:ext>
            </a:extLst>
          </p:cNvPr>
          <p:cNvSpPr txBox="1"/>
          <p:nvPr/>
        </p:nvSpPr>
        <p:spPr>
          <a:xfrm>
            <a:off x="8139020" y="6470785"/>
            <a:ext cx="19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Rhein et al. 2020</a:t>
            </a:r>
          </a:p>
        </p:txBody>
      </p:sp>
    </p:spTree>
    <p:extLst>
      <p:ext uri="{BB962C8B-B14F-4D97-AF65-F5344CB8AC3E}">
        <p14:creationId xmlns:p14="http://schemas.microsoft.com/office/powerpoint/2010/main" val="911565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D08457E-A70D-4DBC-8DB6-80404A422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reports, shorter duration of HOT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69A77BC1-4253-46F8-8FE8-D9F32E4CEAC4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 cstate="print"/>
          <a:stretch/>
        </p:blipFill>
        <p:spPr>
          <a:xfrm>
            <a:off x="6019800" y="1827934"/>
            <a:ext cx="5181600" cy="337026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B1DDC08-E20B-4CAE-8372-7225AFAC2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0600" y="1659804"/>
            <a:ext cx="5181600" cy="4351338"/>
          </a:xfrm>
        </p:spPr>
        <p:txBody>
          <a:bodyPr/>
          <a:lstStyle/>
          <a:p>
            <a:r>
              <a:rPr lang="en-US" dirty="0"/>
              <a:t>Duration of HOT was shorter for those participants sending more frequent reports</a:t>
            </a:r>
          </a:p>
          <a:p>
            <a:r>
              <a:rPr lang="en-US" dirty="0"/>
              <a:t>10.3% shorter duration for each additional report provided per month</a:t>
            </a:r>
          </a:p>
        </p:txBody>
      </p:sp>
    </p:spTree>
    <p:extLst>
      <p:ext uri="{BB962C8B-B14F-4D97-AF65-F5344CB8AC3E}">
        <p14:creationId xmlns:p14="http://schemas.microsoft.com/office/powerpoint/2010/main" val="1001614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96D56-953A-464B-9CCA-40BD43A69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RHO Implementation at UMass Medical Children’s Medical Center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6983A9CD-47B3-4042-854D-AD8C050E3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0341138"/>
              </p:ext>
            </p:extLst>
          </p:nvPr>
        </p:nvGraphicFramePr>
        <p:xfrm>
          <a:off x="838200" y="1825625"/>
          <a:ext cx="10515600" cy="3724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phic 5" descr="Stars">
            <a:extLst>
              <a:ext uri="{FF2B5EF4-FFF2-40B4-BE49-F238E27FC236}">
                <a16:creationId xmlns:a16="http://schemas.microsoft.com/office/drawing/2014/main" id="{6E7379AA-E038-4F9B-B605-DBB6F94EBF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8327" y="1995055"/>
            <a:ext cx="627206" cy="627206"/>
          </a:xfrm>
          <a:prstGeom prst="rect">
            <a:avLst/>
          </a:prstGeom>
        </p:spPr>
      </p:pic>
      <p:pic>
        <p:nvPicPr>
          <p:cNvPr id="7" name="Graphic 6" descr="Stars">
            <a:extLst>
              <a:ext uri="{FF2B5EF4-FFF2-40B4-BE49-F238E27FC236}">
                <a16:creationId xmlns:a16="http://schemas.microsoft.com/office/drawing/2014/main" id="{61661C86-3FCA-44DC-9F80-39B89E0444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60873" y="4525385"/>
            <a:ext cx="627206" cy="62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28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12E62-46F1-D24F-8ECA-FA0A982E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27D30-CE77-E744-8CE1-47EF52BEC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RHO UMass Team Introductions</a:t>
            </a:r>
          </a:p>
          <a:p>
            <a:pPr lvl="1"/>
            <a:r>
              <a:rPr lang="en-US" dirty="0"/>
              <a:t>Welcome Maria</a:t>
            </a:r>
          </a:p>
          <a:p>
            <a:r>
              <a:rPr lang="en-US" dirty="0"/>
              <a:t>Site Roll-Call</a:t>
            </a:r>
          </a:p>
        </p:txBody>
      </p:sp>
    </p:spTree>
    <p:extLst>
      <p:ext uri="{BB962C8B-B14F-4D97-AF65-F5344CB8AC3E}">
        <p14:creationId xmlns:p14="http://schemas.microsoft.com/office/powerpoint/2010/main" val="1439098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9B086-F1F1-42B9-A021-65489763A4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2519" y="400075"/>
            <a:ext cx="11029950" cy="9874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Apple Braille"/>
              </a:rPr>
              <a:t>Old RHO Method vs. New RHO Method Using the SafetyNet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1B992-181D-4C8F-8A4E-55627A77B3A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38212" y="2058593"/>
            <a:ext cx="5157788" cy="92710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Infants had to wear two monitors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Parents had to take active steps in order to receive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Sensitive technology meant a lot of troubleshooting for parents</a:t>
            </a:r>
          </a:p>
        </p:txBody>
      </p:sp>
      <p:pic>
        <p:nvPicPr>
          <p:cNvPr id="4098" name="Picture 2" descr="0d88302b-cb79-4f56-b4b6-de37d5f4a1d8@namprd10">
            <a:extLst>
              <a:ext uri="{FF2B5EF4-FFF2-40B4-BE49-F238E27FC236}">
                <a16:creationId xmlns:a16="http://schemas.microsoft.com/office/drawing/2014/main" id="{D9E3B411-C9CF-468E-8FCD-C2167ACD5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2" t="25365" r="15986" b="-3147"/>
          <a:stretch/>
        </p:blipFill>
        <p:spPr bwMode="auto">
          <a:xfrm>
            <a:off x="1811817" y="3150882"/>
            <a:ext cx="3107126" cy="261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28E55C-970C-4C0C-9EAC-4D8F3AF6A64C}"/>
              </a:ext>
            </a:extLst>
          </p:cNvPr>
          <p:cNvSpPr txBox="1">
            <a:spLocks/>
          </p:cNvSpPr>
          <p:nvPr/>
        </p:nvSpPr>
        <p:spPr>
          <a:xfrm>
            <a:off x="6970220" y="2058593"/>
            <a:ext cx="5157787" cy="9360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Infants only need to wear one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Parents involvement is limited and decreases the burden of home oxygen therapy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Remote troubleshooting through SafetyNet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EDDDF9-8D53-4847-9E18-44A04363CE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r="12029"/>
          <a:stretch/>
        </p:blipFill>
        <p:spPr>
          <a:xfrm rot="5400000">
            <a:off x="7733072" y="3544105"/>
            <a:ext cx="2421370" cy="163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04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latin typeface="Apple Braille"/>
              </a:rPr>
              <a:t>Simplified Data Transfer with the </a:t>
            </a:r>
            <a:r>
              <a:rPr lang="en-US" dirty="0" err="1">
                <a:latin typeface="Apple Braille"/>
              </a:rPr>
              <a:t>SafetyNET</a:t>
            </a:r>
            <a:r>
              <a:rPr lang="en-US" dirty="0">
                <a:latin typeface="Apple Braille"/>
              </a:rPr>
              <a:t> and RAD 97 Oximeters</a:t>
            </a:r>
            <a:endParaRPr lang="en-US" sz="3094" dirty="0">
              <a:latin typeface="Apple Braille"/>
            </a:endParaRPr>
          </a:p>
        </p:txBody>
      </p:sp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078" y="2438115"/>
            <a:ext cx="2028981" cy="270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oogle Shape;225;p36">
            <a:extLst>
              <a:ext uri="{FF2B5EF4-FFF2-40B4-BE49-F238E27FC236}">
                <a16:creationId xmlns:a16="http://schemas.microsoft.com/office/drawing/2014/main" id="{6FACF42F-931C-439D-AB7F-BCE5BA3EDFA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9276"/>
          <a:stretch/>
        </p:blipFill>
        <p:spPr>
          <a:xfrm>
            <a:off x="4818819" y="2401603"/>
            <a:ext cx="1371893" cy="27053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9F63D9A6-8714-42D1-A755-23AACDE82E19}"/>
              </a:ext>
            </a:extLst>
          </p:cNvPr>
          <p:cNvSpPr/>
          <p:nvPr/>
        </p:nvSpPr>
        <p:spPr>
          <a:xfrm>
            <a:off x="3583331" y="3511039"/>
            <a:ext cx="556689" cy="316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ACF03E-8D2D-43FB-8721-A78EEE41F009}"/>
              </a:ext>
            </a:extLst>
          </p:cNvPr>
          <p:cNvSpPr txBox="1"/>
          <p:nvPr/>
        </p:nvSpPr>
        <p:spPr>
          <a:xfrm>
            <a:off x="2881328" y="5295998"/>
            <a:ext cx="7178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Parents are no longer required to make proactive efforts to enable data transfer.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46DA911-2FC1-4674-8301-012DB85F7A5E}"/>
              </a:ext>
            </a:extLst>
          </p:cNvPr>
          <p:cNvSpPr/>
          <p:nvPr/>
        </p:nvSpPr>
        <p:spPr>
          <a:xfrm>
            <a:off x="6685938" y="3499883"/>
            <a:ext cx="720090" cy="338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6db03eee-8e19-47b0-8172-ee81966274bf@namprd10">
            <a:extLst>
              <a:ext uri="{FF2B5EF4-FFF2-40B4-BE49-F238E27FC236}">
                <a16:creationId xmlns:a16="http://schemas.microsoft.com/office/drawing/2014/main" id="{07B2C7D5-055B-4B4A-A3FD-0BEEDEFB7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t="16297" r="3688" b="9907"/>
          <a:stretch/>
        </p:blipFill>
        <p:spPr bwMode="auto">
          <a:xfrm>
            <a:off x="7903714" y="2574943"/>
            <a:ext cx="3400442" cy="200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96917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D13FD-06C1-4A3D-823F-697BB123B22A}"/>
              </a:ext>
            </a:extLst>
          </p:cNvPr>
          <p:cNvSpPr txBox="1"/>
          <p:nvPr/>
        </p:nvSpPr>
        <p:spPr>
          <a:xfrm>
            <a:off x="593253" y="3425294"/>
            <a:ext cx="3397924" cy="2800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RAD 97- Recorded Home Oximetry Monitoring</a:t>
            </a:r>
          </a:p>
        </p:txBody>
      </p:sp>
      <p:pic>
        <p:nvPicPr>
          <p:cNvPr id="1029" name="Picture 5" descr="48cfd1bc-3f01-40ab-b825-f460a27ee321@namprd10">
            <a:extLst>
              <a:ext uri="{FF2B5EF4-FFF2-40B4-BE49-F238E27FC236}">
                <a16:creationId xmlns:a16="http://schemas.microsoft.com/office/drawing/2014/main" id="{92AE4DF6-E561-44D5-8E1E-4615AF8F6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t="24580" r="45685" b="42016"/>
          <a:stretch/>
        </p:blipFill>
        <p:spPr bwMode="auto">
          <a:xfrm>
            <a:off x="1163946" y="354330"/>
            <a:ext cx="3397924" cy="251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ba398318-2fc4-4dd6-883f-3929d139b9c8@namprd10">
            <a:extLst>
              <a:ext uri="{FF2B5EF4-FFF2-40B4-BE49-F238E27FC236}">
                <a16:creationId xmlns:a16="http://schemas.microsoft.com/office/drawing/2014/main" id="{44F2CB06-2DE6-4106-9D6E-2495968DF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7" b="4084"/>
          <a:stretch/>
        </p:blipFill>
        <p:spPr bwMode="auto">
          <a:xfrm>
            <a:off x="1163946" y="3124554"/>
            <a:ext cx="3397923" cy="219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0F95F2-4E23-4BA0-89A2-1A9A7ACBC09F}"/>
              </a:ext>
            </a:extLst>
          </p:cNvPr>
          <p:cNvSpPr txBox="1"/>
          <p:nvPr/>
        </p:nvSpPr>
        <p:spPr>
          <a:xfrm>
            <a:off x="4988688" y="754441"/>
            <a:ext cx="6437335" cy="5471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2"/>
                </a:solidFill>
              </a:rPr>
              <a:t>Single Monitoring View: Allows the provider to see trends in %SpO2, PR bpm, and Pi in real time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2"/>
                </a:solidFill>
              </a:rPr>
              <a:t>*Can change alarm parameters if needed from afar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2"/>
                </a:solidFill>
              </a:rPr>
              <a:t> Bi-weekly downloading of recorded home oximetry data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C68466-56A6-41C6-9EDB-82D9AE8EA462}"/>
              </a:ext>
            </a:extLst>
          </p:cNvPr>
          <p:cNvSpPr txBox="1"/>
          <p:nvPr/>
        </p:nvSpPr>
        <p:spPr>
          <a:xfrm>
            <a:off x="1163946" y="2453402"/>
            <a:ext cx="3397924" cy="41105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100" dirty="0">
                <a:solidFill>
                  <a:srgbClr val="FFFFFF"/>
                </a:solidFill>
              </a:rPr>
              <a:t>The SafetyNet also allows providers to monitor multiple babies at once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EAE20-74B6-4932-9ADE-EB817F7C235D}"/>
              </a:ext>
            </a:extLst>
          </p:cNvPr>
          <p:cNvSpPr txBox="1"/>
          <p:nvPr/>
        </p:nvSpPr>
        <p:spPr>
          <a:xfrm>
            <a:off x="4652010" y="354330"/>
            <a:ext cx="67094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pple Braille"/>
              </a:rPr>
              <a:t>In Office Monitoring of Recorded Home Oximetry</a:t>
            </a:r>
          </a:p>
        </p:txBody>
      </p:sp>
    </p:spTree>
    <p:extLst>
      <p:ext uri="{BB962C8B-B14F-4D97-AF65-F5344CB8AC3E}">
        <p14:creationId xmlns:p14="http://schemas.microsoft.com/office/powerpoint/2010/main" val="813214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E076CC-5EC5-4DBD-99FD-FE5294F89F1E}"/>
              </a:ext>
            </a:extLst>
          </p:cNvPr>
          <p:cNvSpPr txBox="1"/>
          <p:nvPr/>
        </p:nvSpPr>
        <p:spPr>
          <a:xfrm>
            <a:off x="110165" y="1255306"/>
            <a:ext cx="2291510" cy="817245"/>
          </a:xfrm>
          <a:prstGeom prst="roundRect">
            <a:avLst/>
          </a:prstGeom>
          <a:solidFill>
            <a:srgbClr val="4ADCD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Premature Infant Identified as Needing Home Oxygen Therapy (HOT)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3326E1-775C-4776-857C-03AF62759D9E}"/>
              </a:ext>
            </a:extLst>
          </p:cNvPr>
          <p:cNvSpPr txBox="1"/>
          <p:nvPr/>
        </p:nvSpPr>
        <p:spPr>
          <a:xfrm>
            <a:off x="682454" y="2902668"/>
            <a:ext cx="1123721" cy="638473"/>
          </a:xfrm>
          <a:prstGeom prst="round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Care Company Notified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62919D-D08E-400C-811B-5D22A500C268}"/>
              </a:ext>
            </a:extLst>
          </p:cNvPr>
          <p:cNvSpPr txBox="1"/>
          <p:nvPr/>
        </p:nvSpPr>
        <p:spPr>
          <a:xfrm>
            <a:off x="98560" y="4028803"/>
            <a:ext cx="2291510" cy="2043113"/>
          </a:xfrm>
          <a:prstGeom prst="roundRect">
            <a:avLst/>
          </a:prstGeom>
          <a:solidFill>
            <a:srgbClr val="4ADCD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NICU Discharge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Discharged on HOT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rate determined by NICU team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Care Company completes HOT teaching and provides transmission capable oximeter and all necessary equipment determined by clinical care team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team contacts UMMMC for discharge plans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E8A9C2-5FF7-46B9-BD63-74EACD05FE4C}"/>
              </a:ext>
            </a:extLst>
          </p:cNvPr>
          <p:cNvSpPr txBox="1"/>
          <p:nvPr/>
        </p:nvSpPr>
        <p:spPr>
          <a:xfrm>
            <a:off x="2837430" y="4420399"/>
            <a:ext cx="2291510" cy="91940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Outpatient Pulmonary Visit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Adverse Event Report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 Assessment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83B72C-99D2-4CFF-84CA-E668B8682948}"/>
              </a:ext>
            </a:extLst>
          </p:cNvPr>
          <p:cNvSpPr txBox="1"/>
          <p:nvPr/>
        </p:nvSpPr>
        <p:spPr>
          <a:xfrm>
            <a:off x="5659474" y="4420399"/>
            <a:ext cx="2291510" cy="91940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Monthly Pulmonary Visits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Until HOT is Discontinued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Adverse Event Report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 Assessment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E0201-280B-4191-9AFE-918A6F557488}"/>
              </a:ext>
            </a:extLst>
          </p:cNvPr>
          <p:cNvSpPr txBox="1"/>
          <p:nvPr/>
        </p:nvSpPr>
        <p:spPr>
          <a:xfrm>
            <a:off x="7109554" y="1597436"/>
            <a:ext cx="2107894" cy="917079"/>
          </a:xfrm>
          <a:prstGeom prst="flowChartDecision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 Discontinued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9B60D5-C554-4E32-89AD-297875B06174}"/>
              </a:ext>
            </a:extLst>
          </p:cNvPr>
          <p:cNvSpPr txBox="1"/>
          <p:nvPr/>
        </p:nvSpPr>
        <p:spPr>
          <a:xfrm>
            <a:off x="9790325" y="1382103"/>
            <a:ext cx="2291510" cy="681038"/>
          </a:xfrm>
          <a:prstGeom prst="roundRect">
            <a:avLst/>
          </a:prstGeom>
          <a:solidFill>
            <a:srgbClr val="39E37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Month Post-Wean Visit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Adverse Event Report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 Assessment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1012DB-40EF-4065-AA7F-2FBEA335D60C}"/>
              </a:ext>
            </a:extLst>
          </p:cNvPr>
          <p:cNvSpPr txBox="1"/>
          <p:nvPr/>
        </p:nvSpPr>
        <p:spPr>
          <a:xfrm>
            <a:off x="9790327" y="2729576"/>
            <a:ext cx="2291510" cy="510778"/>
          </a:xfrm>
          <a:prstGeom prst="roundRect">
            <a:avLst/>
          </a:prstGeom>
          <a:solidFill>
            <a:srgbClr val="39E37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Month Post-Wean Visit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 Assessment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71481C-177C-4E18-A400-16E855D08A4B}"/>
              </a:ext>
            </a:extLst>
          </p:cNvPr>
          <p:cNvSpPr txBox="1"/>
          <p:nvPr/>
        </p:nvSpPr>
        <p:spPr>
          <a:xfrm>
            <a:off x="9790325" y="4128424"/>
            <a:ext cx="2291510" cy="817245"/>
          </a:xfrm>
          <a:prstGeom prst="roundRect">
            <a:avLst/>
          </a:prstGeom>
          <a:solidFill>
            <a:srgbClr val="39E37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 into normal CHILD Clinic Visit Schedule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*Dependent on age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842389E-71E9-4FC0-868A-A9AD18566A7B}"/>
              </a:ext>
            </a:extLst>
          </p:cNvPr>
          <p:cNvCxnSpPr>
            <a:cxnSpLocks/>
          </p:cNvCxnSpPr>
          <p:nvPr/>
        </p:nvCxnSpPr>
        <p:spPr>
          <a:xfrm>
            <a:off x="1255916" y="2063397"/>
            <a:ext cx="1" cy="796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AF0F06D-901E-42F3-BC5D-A1E0A314BE8F}"/>
              </a:ext>
            </a:extLst>
          </p:cNvPr>
          <p:cNvCxnSpPr/>
          <p:nvPr/>
        </p:nvCxnSpPr>
        <p:spPr>
          <a:xfrm>
            <a:off x="1255916" y="3590513"/>
            <a:ext cx="1" cy="413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4B8BFED-3F7B-4D5D-8D50-3E63294E55AB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2390070" y="4880100"/>
            <a:ext cx="447360" cy="170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4B94918-2281-4DBC-941F-0FD2B9B0A6DE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5128940" y="4880100"/>
            <a:ext cx="5305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7F2A5BB7-3E01-4816-AA07-FDB46478662E}"/>
              </a:ext>
            </a:extLst>
          </p:cNvPr>
          <p:cNvCxnSpPr>
            <a:stCxn id="7" idx="0"/>
            <a:endCxn id="11" idx="1"/>
          </p:cNvCxnSpPr>
          <p:nvPr/>
        </p:nvCxnSpPr>
        <p:spPr>
          <a:xfrm rot="5400000" flipH="1" flipV="1">
            <a:off x="4364158" y="1675004"/>
            <a:ext cx="2364423" cy="312636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80C74841-693A-4892-9481-CBD0B669ABAE}"/>
              </a:ext>
            </a:extLst>
          </p:cNvPr>
          <p:cNvCxnSpPr>
            <a:stCxn id="8" idx="0"/>
            <a:endCxn id="11" idx="2"/>
          </p:cNvCxnSpPr>
          <p:nvPr/>
        </p:nvCxnSpPr>
        <p:spPr>
          <a:xfrm rot="5400000" flipH="1" flipV="1">
            <a:off x="6531423" y="2788321"/>
            <a:ext cx="1905884" cy="135827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02E82FCF-2348-4267-B35D-941FC02B02E4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 flipV="1">
            <a:off x="9217448" y="1722622"/>
            <a:ext cx="572877" cy="33335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DE120D8-E6AB-40C4-A2DF-8201DF829E49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10936080" y="2063141"/>
            <a:ext cx="2" cy="666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4AADA73-8FCF-4E4F-914B-A48305818E66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 flipH="1">
            <a:off x="10936080" y="3240354"/>
            <a:ext cx="2" cy="888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F316B38-78D6-407A-9D59-9DEF53EAED3B}"/>
              </a:ext>
            </a:extLst>
          </p:cNvPr>
          <p:cNvSpPr txBox="1"/>
          <p:nvPr/>
        </p:nvSpPr>
        <p:spPr>
          <a:xfrm>
            <a:off x="151082" y="70530"/>
            <a:ext cx="2291510" cy="1039356"/>
          </a:xfrm>
          <a:prstGeom prst="rightArrow">
            <a:avLst/>
          </a:prstGeom>
          <a:noFill/>
          <a:ln w="28575">
            <a:solidFill>
              <a:srgbClr val="4ADCD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Neonatal Intensive Care Unit (NICU) Admission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CB5B817-6B35-4C47-AD73-5178F9AB5D69}"/>
              </a:ext>
            </a:extLst>
          </p:cNvPr>
          <p:cNvSpPr txBox="1"/>
          <p:nvPr/>
        </p:nvSpPr>
        <p:spPr>
          <a:xfrm>
            <a:off x="2520176" y="66988"/>
            <a:ext cx="6791092" cy="1039356"/>
          </a:xfrm>
          <a:prstGeom prst="rightArrow">
            <a:avLst/>
          </a:prstGeom>
          <a:noFill/>
          <a:ln w="28575">
            <a:solidFill>
              <a:srgbClr val="2F559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Outpatient Pediatric Pulmonary Follow 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(RHO Management)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670E3B2-1CC5-4DB1-8960-0D4071D019F2}"/>
              </a:ext>
            </a:extLst>
          </p:cNvPr>
          <p:cNvSpPr txBox="1"/>
          <p:nvPr/>
        </p:nvSpPr>
        <p:spPr>
          <a:xfrm>
            <a:off x="9393108" y="66988"/>
            <a:ext cx="2688727" cy="1039356"/>
          </a:xfrm>
          <a:prstGeom prst="rightArrow">
            <a:avLst/>
          </a:prstGeom>
          <a:noFill/>
          <a:ln w="28575">
            <a:solidFill>
              <a:srgbClr val="39E37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Follow-Up Period After HOT Discontinuation</a:t>
            </a:r>
          </a:p>
        </p:txBody>
      </p:sp>
      <p:sp>
        <p:nvSpPr>
          <p:cNvPr id="60" name="Star: 5 Points 59">
            <a:extLst>
              <a:ext uri="{FF2B5EF4-FFF2-40B4-BE49-F238E27FC236}">
                <a16:creationId xmlns:a16="http://schemas.microsoft.com/office/drawing/2014/main" id="{BC6F52AC-D545-477F-8BA9-0C40DFDEC1A6}"/>
              </a:ext>
            </a:extLst>
          </p:cNvPr>
          <p:cNvSpPr/>
          <p:nvPr/>
        </p:nvSpPr>
        <p:spPr>
          <a:xfrm>
            <a:off x="2428271" y="4787169"/>
            <a:ext cx="287785" cy="356122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Star: 5 Points 60">
            <a:extLst>
              <a:ext uri="{FF2B5EF4-FFF2-40B4-BE49-F238E27FC236}">
                <a16:creationId xmlns:a16="http://schemas.microsoft.com/office/drawing/2014/main" id="{6376D586-61E5-44BA-9F3F-083759587A9A}"/>
              </a:ext>
            </a:extLst>
          </p:cNvPr>
          <p:cNvSpPr/>
          <p:nvPr/>
        </p:nvSpPr>
        <p:spPr>
          <a:xfrm>
            <a:off x="3839292" y="3031068"/>
            <a:ext cx="287785" cy="356122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Star: 5 Points 61">
            <a:extLst>
              <a:ext uri="{FF2B5EF4-FFF2-40B4-BE49-F238E27FC236}">
                <a16:creationId xmlns:a16="http://schemas.microsoft.com/office/drawing/2014/main" id="{4A8DBA09-D9EB-48CC-B86E-3889C783D6C6}"/>
              </a:ext>
            </a:extLst>
          </p:cNvPr>
          <p:cNvSpPr/>
          <p:nvPr/>
        </p:nvSpPr>
        <p:spPr>
          <a:xfrm>
            <a:off x="5227797" y="4683809"/>
            <a:ext cx="287785" cy="356122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Star: 5 Points 62">
            <a:extLst>
              <a:ext uri="{FF2B5EF4-FFF2-40B4-BE49-F238E27FC236}">
                <a16:creationId xmlns:a16="http://schemas.microsoft.com/office/drawing/2014/main" id="{657CC947-C0BB-46A9-8B69-41EF46E32911}"/>
              </a:ext>
            </a:extLst>
          </p:cNvPr>
          <p:cNvSpPr/>
          <p:nvPr/>
        </p:nvSpPr>
        <p:spPr>
          <a:xfrm>
            <a:off x="7474676" y="3279699"/>
            <a:ext cx="287785" cy="356122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Star: 5 Points 63">
            <a:extLst>
              <a:ext uri="{FF2B5EF4-FFF2-40B4-BE49-F238E27FC236}">
                <a16:creationId xmlns:a16="http://schemas.microsoft.com/office/drawing/2014/main" id="{18B437D3-BA9D-4D4E-994E-E727F4AAEB23}"/>
              </a:ext>
            </a:extLst>
          </p:cNvPr>
          <p:cNvSpPr/>
          <p:nvPr/>
        </p:nvSpPr>
        <p:spPr>
          <a:xfrm>
            <a:off x="5515582" y="1841062"/>
            <a:ext cx="287785" cy="356122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Star: 5 Points 64">
            <a:extLst>
              <a:ext uri="{FF2B5EF4-FFF2-40B4-BE49-F238E27FC236}">
                <a16:creationId xmlns:a16="http://schemas.microsoft.com/office/drawing/2014/main" id="{A64C92C2-4482-493F-8C92-7F64E80F092D}"/>
              </a:ext>
            </a:extLst>
          </p:cNvPr>
          <p:cNvSpPr/>
          <p:nvPr/>
        </p:nvSpPr>
        <p:spPr>
          <a:xfrm>
            <a:off x="482446" y="6295173"/>
            <a:ext cx="287785" cy="356122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7381625-E2E7-4CFE-A816-11F04EACDF4C}"/>
              </a:ext>
            </a:extLst>
          </p:cNvPr>
          <p:cNvSpPr txBox="1"/>
          <p:nvPr/>
        </p:nvSpPr>
        <p:spPr>
          <a:xfrm>
            <a:off x="830566" y="6150114"/>
            <a:ext cx="1427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Recorded Home Oximetry (RHO) transmitted bi-weekly  to UMMMC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9A55AEA-F0A8-47CC-8E19-4D5FC6223C85}"/>
              </a:ext>
            </a:extLst>
          </p:cNvPr>
          <p:cNvSpPr/>
          <p:nvPr/>
        </p:nvSpPr>
        <p:spPr>
          <a:xfrm>
            <a:off x="2520176" y="5431150"/>
            <a:ext cx="9561659" cy="75994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2445DA-79D9-4DE5-81FF-88683A6AA75F}"/>
              </a:ext>
            </a:extLst>
          </p:cNvPr>
          <p:cNvSpPr txBox="1"/>
          <p:nvPr/>
        </p:nvSpPr>
        <p:spPr>
          <a:xfrm>
            <a:off x="2716056" y="5692264"/>
            <a:ext cx="8735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 Sites to Complete Data Collection for Enrolled Subjects: NICU Discharge up until 6-months post discontinuation of HOT</a:t>
            </a:r>
          </a:p>
        </p:txBody>
      </p:sp>
    </p:spTree>
    <p:extLst>
      <p:ext uri="{BB962C8B-B14F-4D97-AF65-F5344CB8AC3E}">
        <p14:creationId xmlns:p14="http://schemas.microsoft.com/office/powerpoint/2010/main" val="561491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1E9A-4B19-465F-B729-EB8DA2018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Follow-up Schedules for Infants on HOT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D7882-722B-456E-96CD-902B063823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 are some current follow-up guidelines at participating sites?</a:t>
            </a:r>
          </a:p>
          <a:p>
            <a:r>
              <a:rPr lang="en-US" dirty="0"/>
              <a:t>Thoughts on Monthly Follow-up schedule being proposed?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45BDA3E-14E5-4F1F-8DDA-E17A6267C0E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88481183"/>
              </p:ext>
            </p:extLst>
          </p:nvPr>
        </p:nvGraphicFramePr>
        <p:xfrm>
          <a:off x="6172200" y="1229938"/>
          <a:ext cx="5181600" cy="4398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77023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2942D-C2DD-447B-93C1-8EFA30B567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7341" y="260928"/>
            <a:ext cx="6432550" cy="8335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0070C0"/>
                </a:solidFill>
                <a:latin typeface="Apple Braille"/>
              </a:rPr>
              <a:t>RHO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2AD00-6675-46D4-9C9D-181EB1D2959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07341" y="1492632"/>
            <a:ext cx="4040187" cy="3670300"/>
          </a:xfrm>
        </p:spPr>
        <p:txBody>
          <a:bodyPr vert="horz" lIns="0" tIns="45720" rIns="0" bIns="45720" rtlCol="0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Email notification will always state what the current flow rate is and the RHO determination by the algorithm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Provider has the right to not follow the algorithm as long as it is justified (recent respiratory infection, poor weight gain etc.)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30644BD-4E1A-4D49-BB6E-D911C972E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064022"/>
              </p:ext>
            </p:extLst>
          </p:nvPr>
        </p:nvGraphicFramePr>
        <p:xfrm>
          <a:off x="5047528" y="807916"/>
          <a:ext cx="6190624" cy="524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094347">
                  <a:extLst>
                    <a:ext uri="{9D8B030D-6E8A-4147-A177-3AD203B41FA5}">
                      <a16:colId xmlns:a16="http://schemas.microsoft.com/office/drawing/2014/main" val="4262154827"/>
                    </a:ext>
                  </a:extLst>
                </a:gridCol>
                <a:gridCol w="3096277">
                  <a:extLst>
                    <a:ext uri="{9D8B030D-6E8A-4147-A177-3AD203B41FA5}">
                      <a16:colId xmlns:a16="http://schemas.microsoft.com/office/drawing/2014/main" val="2692512916"/>
                    </a:ext>
                  </a:extLst>
                </a:gridCol>
              </a:tblGrid>
              <a:tr h="3414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LFNC WEANING PARAMETERS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020491"/>
                  </a:ext>
                </a:extLst>
              </a:tr>
              <a:tr h="4854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RHO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OXYGEN MANAGEMENT ARM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359658"/>
                  </a:ext>
                </a:extLst>
              </a:tr>
              <a:tr h="10754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CRITERIA FOR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INCREASING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O2 FLOW RATE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INABILITY TO MAINTAIN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O2 SAT &gt;93% </a:t>
                      </a:r>
                      <a:r>
                        <a:rPr lang="en-US" sz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&gt;95% OF RECORDED TIME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217662"/>
                  </a:ext>
                </a:extLst>
              </a:tr>
              <a:tr h="16899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CRITERIA FOR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MAINTAINING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CURRENT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O2 FLOW RATE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ABILITY TO MAINTAIN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O2 SAT &gt;93% </a:t>
                      </a:r>
                      <a:r>
                        <a:rPr lang="en-US" sz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&gt;=95% OF RECORDED TIME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BUT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UNABLE TO MAINTAIN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O2 SAT &gt;96%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&gt;=95% OF RECORDED TIME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465984"/>
                  </a:ext>
                </a:extLst>
              </a:tr>
              <a:tr h="921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CRITERIA FOR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WEANING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O2 FLOW RATE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ABILITY TO MAINTAIN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O2 SAT &gt;96%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&gt;=95% OF RECORDED TIME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481043"/>
                  </a:ext>
                </a:extLst>
              </a:tr>
              <a:tr h="72818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 Clinical pass and fail will be determined per clinic assessment of oximeter alarms and infant status.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** RHO pass and fail will be determined by assessment of recorded oximetry.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1039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22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9A48F-C4A4-4C51-AB6C-84C529E26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Bi-Weekly RHO Downloads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(Monday and Thursdays)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69B0F-5088-4EC4-BA4A-54B5649B9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solidFill>
                  <a:srgbClr val="0070C0"/>
                </a:solidFill>
                <a:latin typeface="Apple Braille"/>
              </a:rPr>
              <a:t>Workflow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5ECB1-9454-4327-BA51-7C58D6ACD4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RHO data is downloaded Monday and Thursday by Data Coordinating Center (</a:t>
            </a:r>
            <a:r>
              <a:rPr lang="en-US" dirty="0" err="1"/>
              <a:t>Umass</a:t>
            </a:r>
            <a:r>
              <a:rPr lang="en-US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Results provided to the provider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Families contacted with data results by pulmonary team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B06AD-0277-4839-9AF0-6AB515E95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0" dirty="0">
                <a:solidFill>
                  <a:srgbClr val="0070C0"/>
                </a:solidFill>
                <a:latin typeface="Apple Braille"/>
              </a:rPr>
              <a:t>Sample email text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81A0033-D5BA-41DF-87EF-C6CEFC807A6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84887" y="2512421"/>
            <a:ext cx="5357813" cy="266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6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298443" y="4739471"/>
          <a:ext cx="7766304" cy="2072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472">
                  <a:extLst>
                    <a:ext uri="{9D8B030D-6E8A-4147-A177-3AD203B41FA5}">
                      <a16:colId xmlns:a16="http://schemas.microsoft.com/office/drawing/2014/main" val="215049952"/>
                    </a:ext>
                  </a:extLst>
                </a:gridCol>
                <a:gridCol w="1109472">
                  <a:extLst>
                    <a:ext uri="{9D8B030D-6E8A-4147-A177-3AD203B41FA5}">
                      <a16:colId xmlns:a16="http://schemas.microsoft.com/office/drawing/2014/main" val="4100418114"/>
                    </a:ext>
                  </a:extLst>
                </a:gridCol>
                <a:gridCol w="1109472">
                  <a:extLst>
                    <a:ext uri="{9D8B030D-6E8A-4147-A177-3AD203B41FA5}">
                      <a16:colId xmlns:a16="http://schemas.microsoft.com/office/drawing/2014/main" val="620495206"/>
                    </a:ext>
                  </a:extLst>
                </a:gridCol>
                <a:gridCol w="1109472">
                  <a:extLst>
                    <a:ext uri="{9D8B030D-6E8A-4147-A177-3AD203B41FA5}">
                      <a16:colId xmlns:a16="http://schemas.microsoft.com/office/drawing/2014/main" val="3523816709"/>
                    </a:ext>
                  </a:extLst>
                </a:gridCol>
                <a:gridCol w="1109472">
                  <a:extLst>
                    <a:ext uri="{9D8B030D-6E8A-4147-A177-3AD203B41FA5}">
                      <a16:colId xmlns:a16="http://schemas.microsoft.com/office/drawing/2014/main" val="1690879280"/>
                    </a:ext>
                  </a:extLst>
                </a:gridCol>
                <a:gridCol w="1109472">
                  <a:extLst>
                    <a:ext uri="{9D8B030D-6E8A-4147-A177-3AD203B41FA5}">
                      <a16:colId xmlns:a16="http://schemas.microsoft.com/office/drawing/2014/main" val="3676810656"/>
                    </a:ext>
                  </a:extLst>
                </a:gridCol>
                <a:gridCol w="1109472">
                  <a:extLst>
                    <a:ext uri="{9D8B030D-6E8A-4147-A177-3AD203B41FA5}">
                      <a16:colId xmlns:a16="http://schemas.microsoft.com/office/drawing/2014/main" val="1839813324"/>
                    </a:ext>
                  </a:extLst>
                </a:gridCol>
              </a:tblGrid>
              <a:tr h="999328">
                <a:tc>
                  <a:txBody>
                    <a:bodyPr/>
                    <a:lstStyle/>
                    <a:p>
                      <a:r>
                        <a:rPr lang="en-US" sz="1700" dirty="0"/>
                        <a:t>Minutes Valid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Mean</a:t>
                      </a:r>
                    </a:p>
                    <a:p>
                      <a:r>
                        <a:rPr lang="en-US" sz="1700" dirty="0"/>
                        <a:t>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Minimum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Maximum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 below 93%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 below 90%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 below 96% SpO2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65222083"/>
                  </a:ext>
                </a:extLst>
              </a:tr>
              <a:tr h="357770">
                <a:tc>
                  <a:txBody>
                    <a:bodyPr/>
                    <a:lstStyle/>
                    <a:p>
                      <a:r>
                        <a:rPr lang="en-US" sz="1700" dirty="0"/>
                        <a:t>1922.2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98.6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79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100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225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86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4116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4212265232"/>
                  </a:ext>
                </a:extLst>
              </a:tr>
              <a:tr h="357770">
                <a:tc>
                  <a:txBody>
                    <a:bodyPr/>
                    <a:lstStyle/>
                    <a:p>
                      <a:r>
                        <a:rPr lang="en-US" sz="1700" dirty="0"/>
                        <a:t>96.11*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Minutes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3.75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1.433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68.6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378556894"/>
                  </a:ext>
                </a:extLst>
              </a:tr>
              <a:tr h="357770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%time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b="1" dirty="0"/>
                        <a:t>0.195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0.074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b="1" dirty="0"/>
                        <a:t>3.569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5053364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88338" y="3571947"/>
            <a:ext cx="1377695" cy="446884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 defTabSz="410730" hangingPunct="0"/>
            <a:r>
              <a:rPr lang="en-US" sz="2400" b="1" kern="0" dirty="0">
                <a:solidFill>
                  <a:prstClr val="black"/>
                </a:solidFill>
                <a:latin typeface="Calibri"/>
                <a:sym typeface="Helvetica Light"/>
              </a:rPr>
              <a:t>Maintain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298443" y="2480225"/>
          <a:ext cx="7702296" cy="2183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3820">
                  <a:extLst>
                    <a:ext uri="{9D8B030D-6E8A-4147-A177-3AD203B41FA5}">
                      <a16:colId xmlns:a16="http://schemas.microsoft.com/office/drawing/2014/main" val="3934373310"/>
                    </a:ext>
                  </a:extLst>
                </a:gridCol>
                <a:gridCol w="1099746">
                  <a:extLst>
                    <a:ext uri="{9D8B030D-6E8A-4147-A177-3AD203B41FA5}">
                      <a16:colId xmlns:a16="http://schemas.microsoft.com/office/drawing/2014/main" val="386575064"/>
                    </a:ext>
                  </a:extLst>
                </a:gridCol>
                <a:gridCol w="1099746">
                  <a:extLst>
                    <a:ext uri="{9D8B030D-6E8A-4147-A177-3AD203B41FA5}">
                      <a16:colId xmlns:a16="http://schemas.microsoft.com/office/drawing/2014/main" val="3032993325"/>
                    </a:ext>
                  </a:extLst>
                </a:gridCol>
                <a:gridCol w="1099746">
                  <a:extLst>
                    <a:ext uri="{9D8B030D-6E8A-4147-A177-3AD203B41FA5}">
                      <a16:colId xmlns:a16="http://schemas.microsoft.com/office/drawing/2014/main" val="4006404454"/>
                    </a:ext>
                  </a:extLst>
                </a:gridCol>
                <a:gridCol w="1099746">
                  <a:extLst>
                    <a:ext uri="{9D8B030D-6E8A-4147-A177-3AD203B41FA5}">
                      <a16:colId xmlns:a16="http://schemas.microsoft.com/office/drawing/2014/main" val="641888601"/>
                    </a:ext>
                  </a:extLst>
                </a:gridCol>
                <a:gridCol w="1099746">
                  <a:extLst>
                    <a:ext uri="{9D8B030D-6E8A-4147-A177-3AD203B41FA5}">
                      <a16:colId xmlns:a16="http://schemas.microsoft.com/office/drawing/2014/main" val="2830054349"/>
                    </a:ext>
                  </a:extLst>
                </a:gridCol>
                <a:gridCol w="1099746">
                  <a:extLst>
                    <a:ext uri="{9D8B030D-6E8A-4147-A177-3AD203B41FA5}">
                      <a16:colId xmlns:a16="http://schemas.microsoft.com/office/drawing/2014/main" val="3812415582"/>
                    </a:ext>
                  </a:extLst>
                </a:gridCol>
              </a:tblGrid>
              <a:tr h="1052754">
                <a:tc>
                  <a:txBody>
                    <a:bodyPr/>
                    <a:lstStyle/>
                    <a:p>
                      <a:r>
                        <a:rPr lang="en-US" sz="1700" dirty="0"/>
                        <a:t>Minutes Valid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Mean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Minimum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Maximum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 below 93%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</a:t>
                      </a:r>
                      <a:r>
                        <a:rPr lang="en-US" sz="1700" baseline="0" dirty="0"/>
                        <a:t> below 90% SpO2</a:t>
                      </a:r>
                      <a:endParaRPr lang="en-US" sz="17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</a:t>
                      </a:r>
                      <a:r>
                        <a:rPr lang="en-US" sz="1700" baseline="0" dirty="0"/>
                        <a:t> below 96% SpO2</a:t>
                      </a:r>
                      <a:endParaRPr lang="en-US" sz="17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170260372"/>
                  </a:ext>
                </a:extLst>
              </a:tr>
              <a:tr h="376897">
                <a:tc>
                  <a:txBody>
                    <a:bodyPr/>
                    <a:lstStyle/>
                    <a:p>
                      <a:r>
                        <a:rPr lang="en-US" sz="1700" dirty="0"/>
                        <a:t>1739.5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96.8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78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100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2997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1091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16951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935982370"/>
                  </a:ext>
                </a:extLst>
              </a:tr>
              <a:tr h="376897">
                <a:tc>
                  <a:txBody>
                    <a:bodyPr/>
                    <a:lstStyle/>
                    <a:p>
                      <a:r>
                        <a:rPr lang="en-US" sz="1700" dirty="0"/>
                        <a:t>86.975*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Minutes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49.95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18.183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282.517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501862443"/>
                  </a:ext>
                </a:extLst>
              </a:tr>
              <a:tr h="376897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%time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b="1" dirty="0"/>
                        <a:t>2.872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1.045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b="1" dirty="0"/>
                        <a:t>16.241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04739676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298443" y="70781"/>
          <a:ext cx="7702296" cy="2333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328">
                  <a:extLst>
                    <a:ext uri="{9D8B030D-6E8A-4147-A177-3AD203B41FA5}">
                      <a16:colId xmlns:a16="http://schemas.microsoft.com/office/drawing/2014/main" val="2913263065"/>
                    </a:ext>
                  </a:extLst>
                </a:gridCol>
                <a:gridCol w="1100328">
                  <a:extLst>
                    <a:ext uri="{9D8B030D-6E8A-4147-A177-3AD203B41FA5}">
                      <a16:colId xmlns:a16="http://schemas.microsoft.com/office/drawing/2014/main" val="4175201146"/>
                    </a:ext>
                  </a:extLst>
                </a:gridCol>
                <a:gridCol w="1100328">
                  <a:extLst>
                    <a:ext uri="{9D8B030D-6E8A-4147-A177-3AD203B41FA5}">
                      <a16:colId xmlns:a16="http://schemas.microsoft.com/office/drawing/2014/main" val="1280981621"/>
                    </a:ext>
                  </a:extLst>
                </a:gridCol>
                <a:gridCol w="1100328">
                  <a:extLst>
                    <a:ext uri="{9D8B030D-6E8A-4147-A177-3AD203B41FA5}">
                      <a16:colId xmlns:a16="http://schemas.microsoft.com/office/drawing/2014/main" val="1838915790"/>
                    </a:ext>
                  </a:extLst>
                </a:gridCol>
                <a:gridCol w="1100328">
                  <a:extLst>
                    <a:ext uri="{9D8B030D-6E8A-4147-A177-3AD203B41FA5}">
                      <a16:colId xmlns:a16="http://schemas.microsoft.com/office/drawing/2014/main" val="414413330"/>
                    </a:ext>
                  </a:extLst>
                </a:gridCol>
                <a:gridCol w="1100328">
                  <a:extLst>
                    <a:ext uri="{9D8B030D-6E8A-4147-A177-3AD203B41FA5}">
                      <a16:colId xmlns:a16="http://schemas.microsoft.com/office/drawing/2014/main" val="3581934847"/>
                    </a:ext>
                  </a:extLst>
                </a:gridCol>
                <a:gridCol w="1100328">
                  <a:extLst>
                    <a:ext uri="{9D8B030D-6E8A-4147-A177-3AD203B41FA5}">
                      <a16:colId xmlns:a16="http://schemas.microsoft.com/office/drawing/2014/main" val="1599656152"/>
                    </a:ext>
                  </a:extLst>
                </a:gridCol>
              </a:tblGrid>
              <a:tr h="1234672">
                <a:tc>
                  <a:txBody>
                    <a:bodyPr/>
                    <a:lstStyle/>
                    <a:p>
                      <a:r>
                        <a:rPr lang="en-US" sz="1700" dirty="0"/>
                        <a:t>Minutes Valid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Mean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Minimum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Maximum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 below 93%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 below 90%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 below</a:t>
                      </a:r>
                      <a:r>
                        <a:rPr lang="en-US" sz="1700" baseline="0" dirty="0"/>
                        <a:t> 96% SpO2</a:t>
                      </a:r>
                      <a:endParaRPr lang="en-US" sz="17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434933093"/>
                  </a:ext>
                </a:extLst>
              </a:tr>
              <a:tr h="374226">
                <a:tc>
                  <a:txBody>
                    <a:bodyPr/>
                    <a:lstStyle/>
                    <a:p>
                      <a:r>
                        <a:rPr lang="en-US" sz="1700" dirty="0"/>
                        <a:t>1802.8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95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74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100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9466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2238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60128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912756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en-US" sz="1700" dirty="0"/>
                        <a:t>90.14*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Minutes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157.767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37.3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1002.133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55697308"/>
                  </a:ext>
                </a:extLst>
              </a:tr>
              <a:tr h="374226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%time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b="1" dirty="0"/>
                        <a:t>8.751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2.069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b="1" dirty="0"/>
                        <a:t>55.588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1548352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88338" y="1014161"/>
            <a:ext cx="1271016" cy="446884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 defTabSz="410730" hangingPunct="0"/>
            <a:r>
              <a:rPr lang="en-US" sz="2400" b="1" kern="0" dirty="0">
                <a:solidFill>
                  <a:prstClr val="black"/>
                </a:solidFill>
                <a:latin typeface="Calibri"/>
                <a:sym typeface="Helvetica Light"/>
              </a:rPr>
              <a:t>Increase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8443" y="6525001"/>
            <a:ext cx="1536192" cy="262218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 defTabSz="410730" hangingPunct="0"/>
            <a:r>
              <a:rPr lang="en-US" sz="1200" kern="0" dirty="0">
                <a:solidFill>
                  <a:srgbClr val="000000"/>
                </a:solidFill>
                <a:latin typeface="Calibri"/>
                <a:sym typeface="Helvetica Light"/>
              </a:rPr>
              <a:t>* 5% of total time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95017" y="5648926"/>
            <a:ext cx="1271016" cy="446884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 defTabSz="410730" hangingPunct="0"/>
            <a:r>
              <a:rPr lang="en-US" sz="2400" b="1" kern="0" dirty="0">
                <a:solidFill>
                  <a:prstClr val="black"/>
                </a:solidFill>
                <a:latin typeface="Calibri"/>
                <a:sym typeface="Helvetica Light"/>
              </a:rPr>
              <a:t>Wean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83235D-7E52-405C-86A3-ECF354BF425B}"/>
              </a:ext>
            </a:extLst>
          </p:cNvPr>
          <p:cNvSpPr txBox="1"/>
          <p:nvPr/>
        </p:nvSpPr>
        <p:spPr>
          <a:xfrm>
            <a:off x="812293" y="12908"/>
            <a:ext cx="3486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RHO Recording Analysis</a:t>
            </a:r>
          </a:p>
        </p:txBody>
      </p:sp>
    </p:spTree>
    <p:extLst>
      <p:ext uri="{BB962C8B-B14F-4D97-AF65-F5344CB8AC3E}">
        <p14:creationId xmlns:p14="http://schemas.microsoft.com/office/powerpoint/2010/main" val="2588425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 and Billing of RHO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UMASS documents each contact with family in EMR as telephone encounter</a:t>
            </a:r>
          </a:p>
          <a:p>
            <a:r>
              <a:rPr lang="en-US" dirty="0"/>
              <a:t>Potential billing opportunities with new telemedicine codes made available by </a:t>
            </a:r>
            <a:r>
              <a:rPr lang="en-US" dirty="0" err="1"/>
              <a:t>payors</a:t>
            </a:r>
            <a:endParaRPr lang="en-US" dirty="0"/>
          </a:p>
          <a:p>
            <a:r>
              <a:rPr lang="en-US" dirty="0"/>
              <a:t>UMASS team piloting a billing schedule for implementation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999FF-B58D-304A-9364-72AFB9DC10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 of the RHO Program at UMass </a:t>
            </a:r>
          </a:p>
        </p:txBody>
      </p:sp>
    </p:spTree>
    <p:extLst>
      <p:ext uri="{BB962C8B-B14F-4D97-AF65-F5344CB8AC3E}">
        <p14:creationId xmlns:p14="http://schemas.microsoft.com/office/powerpoint/2010/main" val="3139379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E1D9-863F-4F6D-910A-C43FDD01E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Selection for Implementation Waves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9ED73-FB35-4EA6-882A-74D4C795E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400" u="sng" dirty="0"/>
              <a:t>Wave 1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dirty="0"/>
              <a:t>Dartmouth Hitchcock Medical Center</a:t>
            </a:r>
          </a:p>
          <a:p>
            <a:pPr marL="0" indent="0" algn="ctr">
              <a:buNone/>
            </a:pPr>
            <a:r>
              <a:rPr lang="en-US" dirty="0"/>
              <a:t>Boston Children’s Hospital</a:t>
            </a:r>
          </a:p>
          <a:p>
            <a:pPr marL="0" indent="0" algn="ctr">
              <a:buNone/>
            </a:pPr>
            <a:r>
              <a:rPr lang="en-US" dirty="0"/>
              <a:t>Massachusetts General Hospital</a:t>
            </a:r>
          </a:p>
          <a:p>
            <a:pPr marL="0" indent="0" algn="ctr">
              <a:buNone/>
            </a:pPr>
            <a:r>
              <a:rPr lang="en-US" dirty="0"/>
              <a:t>Maria </a:t>
            </a:r>
            <a:r>
              <a:rPr lang="en-US" dirty="0" err="1"/>
              <a:t>Fereri</a:t>
            </a:r>
            <a:r>
              <a:rPr lang="en-US" dirty="0"/>
              <a:t> Children’s Hospital</a:t>
            </a:r>
          </a:p>
          <a:p>
            <a:pPr marL="0" indent="0" algn="ctr">
              <a:buNone/>
            </a:pPr>
            <a:r>
              <a:rPr lang="en-US" dirty="0"/>
              <a:t>University of Maryland</a:t>
            </a:r>
          </a:p>
          <a:p>
            <a:pPr marL="0" indent="0" algn="ctr">
              <a:buNone/>
            </a:pPr>
            <a:r>
              <a:rPr lang="en-US" dirty="0"/>
              <a:t>University of Kentucky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66A181-94B7-4450-9718-7021B377F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25875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400" u="sng" dirty="0"/>
              <a:t>Wave 2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dirty="0"/>
              <a:t>Arkansas Children’s Hospital</a:t>
            </a:r>
          </a:p>
          <a:p>
            <a:pPr marL="0" indent="0" algn="ctr">
              <a:buNone/>
            </a:pPr>
            <a:r>
              <a:rPr lang="en-US" dirty="0"/>
              <a:t>Children’s Hospital of Philadelphia</a:t>
            </a:r>
          </a:p>
          <a:p>
            <a:pPr marL="0" indent="0" algn="ctr">
              <a:buNone/>
            </a:pPr>
            <a:r>
              <a:rPr lang="en-US" dirty="0"/>
              <a:t>Cincinnati Children’s Hospital</a:t>
            </a:r>
          </a:p>
          <a:p>
            <a:pPr marL="0" indent="0" algn="ctr">
              <a:buNone/>
            </a:pPr>
            <a:r>
              <a:rPr lang="en-US" dirty="0"/>
              <a:t>National Jewish Health</a:t>
            </a:r>
          </a:p>
          <a:p>
            <a:pPr marL="0" indent="0" algn="ctr">
              <a:buNone/>
            </a:pPr>
            <a:r>
              <a:rPr lang="en-US" dirty="0"/>
              <a:t>Nationwide Children’s Hospital</a:t>
            </a:r>
          </a:p>
          <a:p>
            <a:pPr marL="0" indent="0" algn="ctr">
              <a:buNone/>
            </a:pPr>
            <a:r>
              <a:rPr lang="en-US" dirty="0"/>
              <a:t>St. Vincent Neighborhood Hospital</a:t>
            </a:r>
          </a:p>
          <a:p>
            <a:pPr marL="0" indent="0" algn="ctr">
              <a:buNone/>
            </a:pPr>
            <a:r>
              <a:rPr lang="en-US" dirty="0"/>
              <a:t>University of California, San Diego</a:t>
            </a:r>
          </a:p>
          <a:p>
            <a:pPr marL="0" indent="0" algn="ctr">
              <a:buNone/>
            </a:pPr>
            <a:r>
              <a:rPr lang="en-US" dirty="0"/>
              <a:t>Vanderbilt</a:t>
            </a:r>
          </a:p>
        </p:txBody>
      </p:sp>
    </p:spTree>
    <p:extLst>
      <p:ext uri="{BB962C8B-B14F-4D97-AF65-F5344CB8AC3E}">
        <p14:creationId xmlns:p14="http://schemas.microsoft.com/office/powerpoint/2010/main" val="433144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Down 5">
            <a:extLst>
              <a:ext uri="{FF2B5EF4-FFF2-40B4-BE49-F238E27FC236}">
                <a16:creationId xmlns:a16="http://schemas.microsoft.com/office/drawing/2014/main" id="{6B31E77E-1792-430B-AAC1-A34653B28DE7}"/>
              </a:ext>
            </a:extLst>
          </p:cNvPr>
          <p:cNvSpPr/>
          <p:nvPr/>
        </p:nvSpPr>
        <p:spPr>
          <a:xfrm>
            <a:off x="10768081" y="281775"/>
            <a:ext cx="955343" cy="647425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C79120-6137-42C9-AC60-3C9CE2CE60D2}"/>
              </a:ext>
            </a:extLst>
          </p:cNvPr>
          <p:cNvSpPr txBox="1"/>
          <p:nvPr/>
        </p:nvSpPr>
        <p:spPr>
          <a:xfrm>
            <a:off x="10969635" y="464717"/>
            <a:ext cx="5522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Goal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2EA1B64-6185-4CC8-8871-B54438C169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9551479"/>
              </p:ext>
            </p:extLst>
          </p:nvPr>
        </p:nvGraphicFramePr>
        <p:xfrm>
          <a:off x="-7716" y="127323"/>
          <a:ext cx="12199716" cy="602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8522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160BE38-5CA7-4CE5-92FB-39BBA8A79F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6719989"/>
              </p:ext>
            </p:extLst>
          </p:nvPr>
        </p:nvGraphicFramePr>
        <p:xfrm>
          <a:off x="485058" y="-41367"/>
          <a:ext cx="11166615" cy="6054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rrow: Down 2">
            <a:extLst>
              <a:ext uri="{FF2B5EF4-FFF2-40B4-BE49-F238E27FC236}">
                <a16:creationId xmlns:a16="http://schemas.microsoft.com/office/drawing/2014/main" id="{3F4FA1D7-F3B6-4016-92B2-513A351174BD}"/>
              </a:ext>
            </a:extLst>
          </p:cNvPr>
          <p:cNvSpPr/>
          <p:nvPr/>
        </p:nvSpPr>
        <p:spPr>
          <a:xfrm>
            <a:off x="10898559" y="148208"/>
            <a:ext cx="808383" cy="596348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353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355041F-F94E-46E9-83FB-55763E72BE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0834258"/>
              </p:ext>
            </p:extLst>
          </p:nvPr>
        </p:nvGraphicFramePr>
        <p:xfrm>
          <a:off x="248885" y="0"/>
          <a:ext cx="11694229" cy="5971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9549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7C91320-3385-4CD9-AB98-C46C0411B7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0444720"/>
              </p:ext>
            </p:extLst>
          </p:nvPr>
        </p:nvGraphicFramePr>
        <p:xfrm>
          <a:off x="446532" y="7274"/>
          <a:ext cx="11292143" cy="6160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0144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38595-822C-4414-89A8-60CB851FB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Widespread Implementation of the RHO Program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51FE0E-A5D9-4D5E-ABA7-686D49B2F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52563"/>
            <a:ext cx="5157787" cy="823912"/>
          </a:xfrm>
        </p:spPr>
        <p:txBody>
          <a:bodyPr/>
          <a:lstStyle/>
          <a:p>
            <a:r>
              <a:rPr lang="en-US" dirty="0"/>
              <a:t>Implementation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E4176-BBD2-4663-AAF1-4040F5FD2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76475"/>
            <a:ext cx="5157787" cy="30368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PCORI Funded grant to implement RHO at 14 academic medical centers across the U.S. </a:t>
            </a:r>
          </a:p>
          <a:p>
            <a:r>
              <a:rPr lang="en-US" dirty="0"/>
              <a:t>Site specific adaptations to optimize implementation</a:t>
            </a:r>
          </a:p>
          <a:p>
            <a:r>
              <a:rPr lang="en-US" dirty="0"/>
              <a:t>Creation of additional Data Coordinating Centers (Dartmouth Hitchcock Medical Center)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E0703E-7863-4CED-9350-7C24E1B71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1452563"/>
            <a:ext cx="5183188" cy="823912"/>
          </a:xfrm>
        </p:spPr>
        <p:txBody>
          <a:bodyPr/>
          <a:lstStyle/>
          <a:p>
            <a:r>
              <a:rPr lang="en-US" dirty="0"/>
              <a:t>Study Specific Aims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048CB2-03B5-434B-BCE5-43FDBD3B32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2276475"/>
            <a:ext cx="5183188" cy="418229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(1) Test the implementation of the RHO program in 12 diverse medical systems; </a:t>
            </a:r>
          </a:p>
          <a:p>
            <a:pPr marL="0" indent="0">
              <a:buNone/>
            </a:pPr>
            <a:r>
              <a:rPr lang="en-US" dirty="0"/>
              <a:t>(2) Test the hypothesis that implementation of RHO will be associated with: </a:t>
            </a:r>
          </a:p>
          <a:p>
            <a:pPr marL="0" indent="0">
              <a:buNone/>
            </a:pPr>
            <a:r>
              <a:rPr lang="en-US" dirty="0"/>
              <a:t>	(a) increased number of sites offering RHO and 	number of patients utilizing RHO; </a:t>
            </a:r>
          </a:p>
          <a:p>
            <a:pPr marL="0" indent="0">
              <a:buNone/>
            </a:pPr>
            <a:r>
              <a:rPr lang="en-US" dirty="0"/>
              <a:t>	(b) reductions in duration of HOT in infants utilizing RHO and 	decreased NIUC LOS; </a:t>
            </a:r>
          </a:p>
          <a:p>
            <a:pPr marL="0" indent="0">
              <a:buNone/>
            </a:pPr>
            <a:r>
              <a:rPr lang="en-US" dirty="0"/>
              <a:t>	(c) increased number of neonatologists utilizing HOT 	and 	number of patients offered HOT; </a:t>
            </a:r>
          </a:p>
          <a:p>
            <a:pPr marL="0" indent="0">
              <a:buNone/>
            </a:pPr>
            <a:r>
              <a:rPr lang="en-US" dirty="0"/>
              <a:t>	(d) Specific determinants will affect implementation; and </a:t>
            </a:r>
          </a:p>
          <a:p>
            <a:pPr marL="0" indent="0">
              <a:buNone/>
            </a:pPr>
            <a:r>
              <a:rPr lang="en-US" dirty="0"/>
              <a:t>	(e) sustained 	compliance, including increased providers and 	DME companies using RHO as standard care</a:t>
            </a:r>
          </a:p>
          <a:p>
            <a:pPr marL="0" indent="0">
              <a:buNone/>
            </a:pPr>
            <a:r>
              <a:rPr lang="en-US" dirty="0"/>
              <a:t>(3) Identify the recipient factors: Organizational characteristics, (i.e. </a:t>
            </a:r>
            <a:r>
              <a:rPr lang="en-US" dirty="0" err="1"/>
              <a:t>cohorted</a:t>
            </a:r>
            <a:r>
              <a:rPr lang="en-US" dirty="0"/>
              <a:t> NICU follow-up program versus general pediatric pulmonary clinic), and Patient/family characteristics, (i.e. socio-demographic characteristics, disease burden of prematurity, and parental knowledge and beliefs) that predict variation in the adoption of RHO across sites, to inform iterative improvements and future widespread dissemination. </a:t>
            </a:r>
          </a:p>
        </p:txBody>
      </p:sp>
    </p:spTree>
    <p:extLst>
      <p:ext uri="{BB962C8B-B14F-4D97-AF65-F5344CB8AC3E}">
        <p14:creationId xmlns:p14="http://schemas.microsoft.com/office/powerpoint/2010/main" val="3593325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D60E7BC8-0B3D-47F0-8036-D48BCBD8BBA6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64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50A909-C531-CE41-8A46-E23F0CF1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Oximeter Averaging Time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08122C-3D37-C647-BD6A-420FD6112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Neonatal Profile on RAD 97 is 12 second averaging time and display time</a:t>
            </a:r>
          </a:p>
          <a:p>
            <a:r>
              <a:rPr lang="en-US" dirty="0"/>
              <a:t>Thoughts on averaging time?</a:t>
            </a:r>
          </a:p>
          <a:p>
            <a:r>
              <a:rPr lang="en-US" dirty="0"/>
              <a:t>Should the averaging time outpatient be the same as inpatient?</a:t>
            </a:r>
          </a:p>
        </p:txBody>
      </p:sp>
    </p:spTree>
    <p:extLst>
      <p:ext uri="{BB962C8B-B14F-4D97-AF65-F5344CB8AC3E}">
        <p14:creationId xmlns:p14="http://schemas.microsoft.com/office/powerpoint/2010/main" val="3827759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Questions about </a:t>
            </a:r>
            <a:r>
              <a:rPr lang="en-US" dirty="0" err="1"/>
              <a:t>Generalizability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my patient doesn’t have WIFI</a:t>
            </a:r>
          </a:p>
          <a:p>
            <a:pPr lvl="1"/>
            <a:r>
              <a:rPr lang="en-US" dirty="0"/>
              <a:t>100% (35) patients followed by the RHO program have had WIFI in the home</a:t>
            </a:r>
          </a:p>
          <a:p>
            <a:r>
              <a:rPr lang="en-US" dirty="0"/>
              <a:t>Heath equity concerns</a:t>
            </a:r>
          </a:p>
          <a:p>
            <a:pPr lvl="1"/>
            <a:r>
              <a:rPr lang="en-US" dirty="0"/>
              <a:t>Nearly 45% of all patients that have been successfully weaned utilizing RHO have identified as low-socioeconomic status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96D56-953A-464B-9CCA-40BD43A69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RHO Program Implementation Timeline: Wave 1 Sites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6983A9CD-47B3-4042-854D-AD8C050E3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2243891"/>
              </p:ext>
            </p:extLst>
          </p:nvPr>
        </p:nvGraphicFramePr>
        <p:xfrm>
          <a:off x="838200" y="1825625"/>
          <a:ext cx="10515600" cy="3724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2041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96D56-953A-464B-9CCA-40BD43A69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RHO Program Implementation Timeline: Wave 2 Sites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6983A9CD-47B3-4042-854D-AD8C050E3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474066"/>
              </p:ext>
            </p:extLst>
          </p:nvPr>
        </p:nvGraphicFramePr>
        <p:xfrm>
          <a:off x="596349" y="1577009"/>
          <a:ext cx="1122459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9861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Baseline 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3724275"/>
          </a:xfrm>
        </p:spPr>
        <p:txBody>
          <a:bodyPr/>
          <a:lstStyle/>
          <a:p>
            <a:r>
              <a:rPr lang="en-US" dirty="0"/>
              <a:t>One year of baseline information from all participating sites</a:t>
            </a:r>
          </a:p>
          <a:p>
            <a:r>
              <a:rPr lang="en-US" dirty="0"/>
              <a:t>NICU demographics to be collected from VON</a:t>
            </a:r>
          </a:p>
          <a:p>
            <a:r>
              <a:rPr lang="en-US" dirty="0"/>
              <a:t>Do sites currently already collect information on HOT duration or adverse events?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51CB3F3-A85F-46E2-8FFC-9EF8875C4F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9230256"/>
              </p:ext>
            </p:extLst>
          </p:nvPr>
        </p:nvGraphicFramePr>
        <p:xfrm>
          <a:off x="6693877" y="51166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19D128F-ABE5-4E7D-A4F1-B718635AB1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426760"/>
              </p:ext>
            </p:extLst>
          </p:nvPr>
        </p:nvGraphicFramePr>
        <p:xfrm>
          <a:off x="6693877" y="340017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Document 26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D8E6E-AE44-4CA1-8BE0-E1588A1E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Site Survey Responses: Homecare Companies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D9C4936-4AD5-44F0-932B-B95F23CEE7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9859295"/>
              </p:ext>
            </p:extLst>
          </p:nvPr>
        </p:nvGraphicFramePr>
        <p:xfrm>
          <a:off x="4086225" y="640080"/>
          <a:ext cx="7347537" cy="5578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7112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Responses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599" y="1458452"/>
            <a:ext cx="8524461" cy="4351338"/>
          </a:xfrm>
        </p:spPr>
        <p:txBody>
          <a:bodyPr>
            <a:normAutofit/>
          </a:bodyPr>
          <a:lstStyle/>
          <a:p>
            <a:r>
              <a:rPr lang="en-US" dirty="0"/>
              <a:t>Site Initiation Survey Sent out on October 28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86% of survey’s returned</a:t>
            </a:r>
          </a:p>
          <a:p>
            <a:r>
              <a:rPr lang="en-US" dirty="0"/>
              <a:t>All survey responses are due by January 11</a:t>
            </a:r>
            <a:r>
              <a:rPr lang="en-US" baseline="30000" dirty="0"/>
              <a:t>th </a:t>
            </a:r>
            <a:endParaRPr lang="en-US" dirty="0"/>
          </a:p>
          <a:p>
            <a:r>
              <a:rPr lang="en-US" dirty="0"/>
              <a:t>Responses necessary to move forward with onboarding necessary home care companies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AD0FE9-119A-864D-B806-2227950B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Involvement of Home Care Companies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C79A2C-F561-7745-B3EB-7D7B6FECEF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Limitations due to COVID-19</a:t>
            </a:r>
          </a:p>
          <a:p>
            <a:r>
              <a:rPr lang="en-US" dirty="0"/>
              <a:t>Buy-in concerns</a:t>
            </a:r>
          </a:p>
          <a:p>
            <a:r>
              <a:rPr lang="en-US" dirty="0"/>
              <a:t>Steps UMass and Masimo are taking to help ensure DME companies can provide RAD-97’s as SOC</a:t>
            </a:r>
          </a:p>
          <a:p>
            <a:pPr lvl="1"/>
            <a:r>
              <a:rPr lang="en-US" dirty="0" err="1"/>
              <a:t>Bioscrip</a:t>
            </a:r>
            <a:r>
              <a:rPr lang="en-US" dirty="0"/>
              <a:t>, Community Surgical and </a:t>
            </a:r>
            <a:r>
              <a:rPr lang="en-US" dirty="0" err="1"/>
              <a:t>PromptCare</a:t>
            </a:r>
            <a:r>
              <a:rPr lang="en-US" dirty="0"/>
              <a:t> already providing</a:t>
            </a:r>
          </a:p>
          <a:p>
            <a:r>
              <a:rPr lang="en-US" dirty="0"/>
              <a:t>Discussions with local DME’s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744E2E-3C30-EB4F-95E2-2D75E03AD2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5"/>
            <a:ext cx="5181600" cy="282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69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ASS Stars" id="{219D4B20-28A3-B846-B947-0ADB79787B4B}" vid="{473A25FD-859A-8E4F-B556-2F95E0657F6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2419</Words>
  <Application>Microsoft Office PowerPoint</Application>
  <PresentationFormat>Widescreen</PresentationFormat>
  <Paragraphs>468</Paragraphs>
  <Slides>37</Slides>
  <Notes>8</Notes>
  <HiddenSlides>23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Apple Braille</vt:lpstr>
      <vt:lpstr>Arial</vt:lpstr>
      <vt:lpstr>Calibri</vt:lpstr>
      <vt:lpstr>Calibri Light</vt:lpstr>
      <vt:lpstr>Gill Sans MT</vt:lpstr>
      <vt:lpstr>Helvetica Light</vt:lpstr>
      <vt:lpstr>Times New Roman</vt:lpstr>
      <vt:lpstr>Wingdings</vt:lpstr>
      <vt:lpstr>Wingdings 2</vt:lpstr>
      <vt:lpstr>Office Theme</vt:lpstr>
      <vt:lpstr>1_Office Theme</vt:lpstr>
      <vt:lpstr>2_Office Theme</vt:lpstr>
      <vt:lpstr>The Recorded Home Oximetry (RHO) Program  Monthly Investigator Meeting</vt:lpstr>
      <vt:lpstr>Re-Introductions</vt:lpstr>
      <vt:lpstr>Site Selection for Implementation Waves</vt:lpstr>
      <vt:lpstr>RHO Program Implementation Timeline: Wave 1 Sites</vt:lpstr>
      <vt:lpstr>RHO Program Implementation Timeline: Wave 2 Sites</vt:lpstr>
      <vt:lpstr>Baseline Data Collection</vt:lpstr>
      <vt:lpstr>Site Survey Responses: Homecare Companies</vt:lpstr>
      <vt:lpstr>Survey Responses </vt:lpstr>
      <vt:lpstr>Involvement of Home Care Companies</vt:lpstr>
      <vt:lpstr>How the RHO Program Can Impact Healthcare for Preterm Infants on Home Oxygen Therapy</vt:lpstr>
      <vt:lpstr>PowerPoint Presentation</vt:lpstr>
      <vt:lpstr>Proposed Data Collection</vt:lpstr>
      <vt:lpstr>Project Status Updates</vt:lpstr>
      <vt:lpstr>Closing Thoughts</vt:lpstr>
      <vt:lpstr>History and Background</vt:lpstr>
      <vt:lpstr>The RHO Trial (Enrollment from December 2014- December 2017)</vt:lpstr>
      <vt:lpstr>Results</vt:lpstr>
      <vt:lpstr>More reports, shorter duration of HOT</vt:lpstr>
      <vt:lpstr>RHO Implementation at UMass Medical Children’s Medical Center</vt:lpstr>
      <vt:lpstr>Old RHO Method vs. New RHO Method Using the SafetyNet System</vt:lpstr>
      <vt:lpstr>Simplified Data Transfer with the SafetyNET and RAD 97 Oximeters</vt:lpstr>
      <vt:lpstr>PowerPoint Presentation</vt:lpstr>
      <vt:lpstr>PowerPoint Presentation</vt:lpstr>
      <vt:lpstr>Structured Follow-up Schedules for Infants on HOT</vt:lpstr>
      <vt:lpstr>RHO Algorithm</vt:lpstr>
      <vt:lpstr>Bi-Weekly RHO Downloads (Monday and Thursdays)</vt:lpstr>
      <vt:lpstr>PowerPoint Presentation</vt:lpstr>
      <vt:lpstr>Documentation and Billing of RHO</vt:lpstr>
      <vt:lpstr>Results of the RHO Program at UMass </vt:lpstr>
      <vt:lpstr>PowerPoint Presentation</vt:lpstr>
      <vt:lpstr>PowerPoint Presentation</vt:lpstr>
      <vt:lpstr>PowerPoint Presentation</vt:lpstr>
      <vt:lpstr>PowerPoint Presentation</vt:lpstr>
      <vt:lpstr>Further Widespread Implementation of the RHO Program</vt:lpstr>
      <vt:lpstr>PowerPoint Presentation</vt:lpstr>
      <vt:lpstr>Oximeter Averaging Time</vt:lpstr>
      <vt:lpstr>Common Questions about Generalizability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Recorded Home Oximetry (RHO) Program  Investigator Meeting</dc:title>
  <dc:creator>Simoncini, Lindsey</dc:creator>
  <cp:lastModifiedBy>Simoncini, Lindsey</cp:lastModifiedBy>
  <cp:revision>7</cp:revision>
  <dcterms:created xsi:type="dcterms:W3CDTF">2021-01-05T21:15:59Z</dcterms:created>
  <dcterms:modified xsi:type="dcterms:W3CDTF">2021-01-07T20:06:28Z</dcterms:modified>
</cp:coreProperties>
</file>