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88" r:id="rId3"/>
    <p:sldId id="832" r:id="rId4"/>
    <p:sldId id="257" r:id="rId5"/>
    <p:sldId id="258" r:id="rId6"/>
    <p:sldId id="289" r:id="rId7"/>
    <p:sldId id="291" r:id="rId8"/>
    <p:sldId id="260" r:id="rId9"/>
    <p:sldId id="259" r:id="rId10"/>
    <p:sldId id="385" r:id="rId11"/>
    <p:sldId id="386" r:id="rId12"/>
    <p:sldId id="387" r:id="rId13"/>
    <p:sldId id="835" r:id="rId14"/>
    <p:sldId id="389" r:id="rId15"/>
    <p:sldId id="388" r:id="rId16"/>
    <p:sldId id="378" r:id="rId17"/>
    <p:sldId id="840" r:id="rId18"/>
    <p:sldId id="833" r:id="rId19"/>
    <p:sldId id="391" r:id="rId20"/>
    <p:sldId id="392" r:id="rId21"/>
    <p:sldId id="393" r:id="rId22"/>
    <p:sldId id="394" r:id="rId23"/>
    <p:sldId id="829" r:id="rId24"/>
    <p:sldId id="830" r:id="rId25"/>
    <p:sldId id="834" r:id="rId26"/>
    <p:sldId id="841" r:id="rId27"/>
    <p:sldId id="838" r:id="rId28"/>
    <p:sldId id="839" r:id="rId29"/>
    <p:sldId id="837" r:id="rId30"/>
    <p:sldId id="836" r:id="rId31"/>
    <p:sldId id="8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549C"/>
    <a:srgbClr val="4ADCD2"/>
    <a:srgbClr val="2E75B6"/>
    <a:srgbClr val="3352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6" autoAdjust="0"/>
    <p:restoredTop sz="96837" autoAdjust="0"/>
  </p:normalViewPr>
  <p:slideViewPr>
    <p:cSldViewPr snapToGrid="0" snapToObjects="1">
      <p:cViewPr>
        <p:scale>
          <a:sx n="80" d="100"/>
          <a:sy n="80" d="100"/>
        </p:scale>
        <p:origin x="-49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WhiteH1\AppData\Local\Microsoft\Windows\INetCache\Content.Outlook\VDNIE3AV\Meeting%20Figure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Office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umassmemorial.org\umass\NICUResearch\Implementation%20Project\Investigator%20Meetings\Kick%20Off%20Meeting\Meeting%20Figur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massmemorial.org\umass\NICUResearch\Implementation%20Project\Investigator%20Meetings\Kick%20Off%20Meeting\Meeting%20Figure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Clinic Follow-Up Schedule for Infants on HOT</a:t>
            </a:r>
          </a:p>
        </c:rich>
      </c:tx>
      <c:layout>
        <c:manualLayout>
          <c:xMode val="edge"/>
          <c:yMode val="edge"/>
          <c:x val="0.14369444444444449"/>
          <c:y val="4.6296296296296308E-2"/>
        </c:manualLayout>
      </c:layout>
      <c:spPr>
        <a:noFill/>
        <a:ln>
          <a:noFill/>
        </a:ln>
        <a:effectLst/>
      </c:spPr>
    </c:title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0B-4FF0-BA92-149AFF7AB802}"/>
              </c:ext>
            </c:extLst>
          </c:dPt>
          <c:dPt>
            <c:idx val="1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0B-4FF0-BA92-149AFF7AB802}"/>
              </c:ext>
            </c:extLst>
          </c:dPt>
          <c:dPt>
            <c:idx val="2"/>
            <c:spPr>
              <a:solidFill>
                <a:srgbClr val="33529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0B-4FF0-BA92-149AFF7AB802}"/>
              </c:ext>
            </c:extLst>
          </c:dPt>
          <c:cat>
            <c:strRef>
              <c:f>'Follow-Up Schedule'!$A$2:$A$4</c:f>
              <c:strCache>
                <c:ptCount val="3"/>
                <c:pt idx="0">
                  <c:v>Monthly</c:v>
                </c:pt>
                <c:pt idx="1">
                  <c:v>No Structured Schedule</c:v>
                </c:pt>
                <c:pt idx="2">
                  <c:v>Haven't Responded </c:v>
                </c:pt>
              </c:strCache>
            </c:strRef>
          </c:cat>
          <c:val>
            <c:numRef>
              <c:f>'Follow-Up Schedule'!$B$2:$B$4</c:f>
              <c:numCache>
                <c:formatCode>General</c:formatCode>
                <c:ptCount val="3"/>
                <c:pt idx="0">
                  <c:v>28.571428571428569</c:v>
                </c:pt>
                <c:pt idx="1">
                  <c:v>7.1428571428571415</c:v>
                </c:pt>
                <c:pt idx="2">
                  <c:v>64.285714285714292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E0B-4FF0-BA92-149AFF7AB802}"/>
            </c:ext>
          </c:extLst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Current Homecare Companies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2E75B6"/>
            </a:solidFill>
            <a:ln>
              <a:noFill/>
            </a:ln>
            <a:effectLst/>
          </c:spPr>
          <c:cat>
            <c:strRef>
              <c:f>('RecordedOximetrySite_DATA_2020-'!$L$1,'RecordedOximetrySite_DATA_2020-'!$N$1,'RecordedOximetrySite_DATA_2020-'!$O$1,'RecordedOximetrySite_DATA_2020-'!$U$1,'RecordedOximetrySite_DATA_2020-'!$Z$1,'RecordedOximetrySite_DATA_2020-'!$AA$1)</c:f>
              <c:strCache>
                <c:ptCount val="6"/>
                <c:pt idx="0">
                  <c:v>Bioscript</c:v>
                </c:pt>
                <c:pt idx="1">
                  <c:v>Apria</c:v>
                </c:pt>
                <c:pt idx="2">
                  <c:v>Promptcare</c:v>
                </c:pt>
                <c:pt idx="3">
                  <c:v>Community Surgical</c:v>
                </c:pt>
                <c:pt idx="4">
                  <c:v>Keene Medical </c:v>
                </c:pt>
                <c:pt idx="5">
                  <c:v>Major Medical</c:v>
                </c:pt>
              </c:strCache>
            </c:strRef>
          </c:cat>
          <c:val>
            <c:numRef>
              <c:f>('RecordedOximetrySite_DATA_2020-'!$L$10,'RecordedOximetrySite_DATA_2020-'!$N$10,'RecordedOximetrySite_DATA_2020-'!$O$10,'RecordedOximetrySite_DATA_2020-'!$U$10,'RecordedOximetrySite_DATA_2020-'!$Z$10,'RecordedOximetrySite_DATA_2020-'!$AA$10)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31-4711-AE18-2C1F0E0243F2}"/>
            </c:ext>
          </c:extLst>
        </c:ser>
        <c:dLbls/>
        <c:gapWidth val="219"/>
        <c:overlap val="-27"/>
        <c:axId val="210782464"/>
        <c:axId val="210788352"/>
      </c:barChart>
      <c:catAx>
        <c:axId val="210782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88352"/>
        <c:crosses val="autoZero"/>
        <c:auto val="1"/>
        <c:lblAlgn val="ctr"/>
        <c:lblOffset val="100"/>
      </c:catAx>
      <c:valAx>
        <c:axId val="210788352"/>
        <c:scaling>
          <c:orientation val="minMax"/>
          <c:max val="4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824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Average Corrected Gestational Age at NICU Discharge for Infants Born Less than or Equal to 32 0/7 Weeks at Birth Discharged on Home Oxygen Therapy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9880067406647867E-2"/>
          <c:y val="0.15867508218001039"/>
          <c:w val="0.89577128954061802"/>
          <c:h val="0.60122347050585057"/>
        </c:manualLayout>
      </c:layout>
      <c:lineChart>
        <c:grouping val="standard"/>
        <c:ser>
          <c:idx val="0"/>
          <c:order val="0"/>
          <c:tx>
            <c:strRef>
              <c:f>'DC PMA'!$B$1</c:f>
              <c:strCache>
                <c:ptCount val="1"/>
                <c:pt idx="0">
                  <c:v>DC PMA</c:v>
                </c:pt>
              </c:strCache>
            </c:strRef>
          </c:tx>
          <c:spPr>
            <a:ln w="5715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2060"/>
              </a:solidFill>
              <a:ln w="57150">
                <a:solidFill>
                  <a:srgbClr val="002060"/>
                </a:solidFill>
                <a:prstDash val="solid"/>
              </a:ln>
            </c:spPr>
          </c:marker>
          <c:dPt>
            <c:idx val="0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F2D0-4AA4-9A32-E6962B845427}"/>
              </c:ext>
            </c:extLst>
          </c:dPt>
          <c:dPt>
            <c:idx val="1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F2D0-4AA4-9A32-E6962B845427}"/>
              </c:ext>
            </c:extLst>
          </c:dPt>
          <c:dPt>
            <c:idx val="2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F2D0-4AA4-9A32-E6962B845427}"/>
              </c:ext>
            </c:extLst>
          </c:dPt>
          <c:dPt>
            <c:idx val="3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F2D0-4AA4-9A32-E6962B845427}"/>
              </c:ext>
            </c:extLst>
          </c:dPt>
          <c:dPt>
            <c:idx val="4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F2D0-4AA4-9A32-E6962B845427}"/>
              </c:ext>
            </c:extLst>
          </c:dPt>
          <c:dPt>
            <c:idx val="5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5-F2D0-4AA4-9A32-E6962B845427}"/>
              </c:ext>
            </c:extLst>
          </c:dPt>
          <c:dPt>
            <c:idx val="7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6-F2D0-4AA4-9A32-E6962B845427}"/>
              </c:ext>
            </c:extLst>
          </c:dPt>
          <c:dPt>
            <c:idx val="8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7-F2D0-4AA4-9A32-E6962B845427}"/>
              </c:ext>
            </c:extLst>
          </c:dPt>
          <c:dPt>
            <c:idx val="9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8-F2D0-4AA4-9A32-E6962B845427}"/>
              </c:ext>
            </c:extLst>
          </c:dPt>
          <c:dPt>
            <c:idx val="10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9-F2D0-4AA4-9A32-E6962B845427}"/>
              </c:ext>
            </c:extLst>
          </c:dPt>
          <c:dPt>
            <c:idx val="11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A-F2D0-4AA4-9A32-E6962B845427}"/>
              </c:ext>
            </c:extLst>
          </c:dPt>
          <c:dPt>
            <c:idx val="12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B-F2D0-4AA4-9A32-E6962B845427}"/>
              </c:ext>
            </c:extLst>
          </c:dPt>
          <c:dPt>
            <c:idx val="13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C-F2D0-4AA4-9A32-E6962B845427}"/>
              </c:ext>
            </c:extLst>
          </c:dPt>
          <c:dPt>
            <c:idx val="14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D-F2D0-4AA4-9A32-E6962B845427}"/>
              </c:ext>
            </c:extLst>
          </c:dPt>
          <c:dPt>
            <c:idx val="15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E-F2D0-4AA4-9A32-E6962B845427}"/>
              </c:ext>
            </c:extLst>
          </c:dPt>
          <c:dPt>
            <c:idx val="16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F-F2D0-4AA4-9A32-E6962B845427}"/>
              </c:ext>
            </c:extLst>
          </c:dPt>
          <c:dPt>
            <c:idx val="17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10-F2D0-4AA4-9A32-E6962B845427}"/>
              </c:ext>
            </c:extLst>
          </c:dPt>
          <c:dPt>
            <c:idx val="18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11-F2D0-4AA4-9A32-E6962B845427}"/>
              </c:ext>
            </c:extLst>
          </c:dPt>
          <c:dPt>
            <c:idx val="19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12-F2D0-4AA4-9A32-E6962B845427}"/>
              </c:ext>
            </c:extLst>
          </c:dPt>
          <c:dPt>
            <c:idx val="20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13-F2D0-4AA4-9A32-E6962B845427}"/>
              </c:ext>
            </c:extLst>
          </c:dPt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PMA'!$B$2:$B$25</c:f>
              <c:numCache>
                <c:formatCode>#\ ?/?</c:formatCode>
                <c:ptCount val="24"/>
                <c:pt idx="0">
                  <c:v>46.857142857142847</c:v>
                </c:pt>
                <c:pt idx="1">
                  <c:v>45.285714285714285</c:v>
                </c:pt>
                <c:pt idx="2">
                  <c:v>50.428571428571438</c:v>
                </c:pt>
                <c:pt idx="3">
                  <c:v>43.857142857142847</c:v>
                </c:pt>
                <c:pt idx="4">
                  <c:v>46.095238095238102</c:v>
                </c:pt>
                <c:pt idx="5">
                  <c:v>45.571428571428555</c:v>
                </c:pt>
                <c:pt idx="6">
                  <c:v>38.285714285714285</c:v>
                </c:pt>
                <c:pt idx="7">
                  <c:v>43.714285714285715</c:v>
                </c:pt>
                <c:pt idx="8">
                  <c:v>41.571428571428555</c:v>
                </c:pt>
                <c:pt idx="9">
                  <c:v>40.971428571428568</c:v>
                </c:pt>
                <c:pt idx="10">
                  <c:v>39.428571428571431</c:v>
                </c:pt>
                <c:pt idx="11">
                  <c:v>39.000000000000007</c:v>
                </c:pt>
                <c:pt idx="12">
                  <c:v>38.035714285714285</c:v>
                </c:pt>
                <c:pt idx="13">
                  <c:v>39.80952380952381</c:v>
                </c:pt>
                <c:pt idx="14">
                  <c:v>40.375</c:v>
                </c:pt>
                <c:pt idx="15">
                  <c:v>39.828571428571429</c:v>
                </c:pt>
                <c:pt idx="16">
                  <c:v>40.803571428571431</c:v>
                </c:pt>
                <c:pt idx="17">
                  <c:v>38.800000000000011</c:v>
                </c:pt>
                <c:pt idx="18">
                  <c:v>40.095238095238102</c:v>
                </c:pt>
                <c:pt idx="19">
                  <c:v>39.228571428571442</c:v>
                </c:pt>
                <c:pt idx="20">
                  <c:v>36.428571428571438</c:v>
                </c:pt>
                <c:pt idx="21">
                  <c:v>45.428571428571438</c:v>
                </c:pt>
                <c:pt idx="22">
                  <c:v>39.428571428571438</c:v>
                </c:pt>
                <c:pt idx="23">
                  <c:v>38.428571428571438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2D0-4AA4-9A32-E6962B845427}"/>
            </c:ext>
          </c:extLst>
        </c:ser>
        <c:ser>
          <c:idx val="1"/>
          <c:order val="1"/>
          <c:tx>
            <c:strRef>
              <c:f>'DC PMA'!$C$1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600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D0-4AA4-9A32-E6962B845427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47 0/7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D0-4AA4-9A32-E6962B845427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PMA'!$C$2:$C$25</c:f>
              <c:numCache>
                <c:formatCode>0.000</c:formatCode>
                <c:ptCount val="24"/>
                <c:pt idx="0">
                  <c:v>51.572502164502168</c:v>
                </c:pt>
                <c:pt idx="1">
                  <c:v>51.572502164502168</c:v>
                </c:pt>
                <c:pt idx="2">
                  <c:v>51.572502164502168</c:v>
                </c:pt>
                <c:pt idx="3">
                  <c:v>51.572502164502168</c:v>
                </c:pt>
                <c:pt idx="4">
                  <c:v>51.572502164502168</c:v>
                </c:pt>
                <c:pt idx="5">
                  <c:v>51.572502164502168</c:v>
                </c:pt>
                <c:pt idx="6">
                  <c:v>51.572502164502168</c:v>
                </c:pt>
                <c:pt idx="7">
                  <c:v>51.572502164502168</c:v>
                </c:pt>
                <c:pt idx="8">
                  <c:v>51.572502164502168</c:v>
                </c:pt>
                <c:pt idx="9">
                  <c:v>51.572502164502168</c:v>
                </c:pt>
                <c:pt idx="10">
                  <c:v>46.858216450216432</c:v>
                </c:pt>
                <c:pt idx="11">
                  <c:v>46.858216450216432</c:v>
                </c:pt>
                <c:pt idx="12">
                  <c:v>46.858216450216432</c:v>
                </c:pt>
                <c:pt idx="13">
                  <c:v>46.858216450216432</c:v>
                </c:pt>
                <c:pt idx="14">
                  <c:v>46.858216450216432</c:v>
                </c:pt>
                <c:pt idx="15">
                  <c:v>46.858216450216432</c:v>
                </c:pt>
                <c:pt idx="16">
                  <c:v>46.858216450216432</c:v>
                </c:pt>
                <c:pt idx="17">
                  <c:v>46.858216450216432</c:v>
                </c:pt>
                <c:pt idx="18">
                  <c:v>46.858216450216432</c:v>
                </c:pt>
                <c:pt idx="19">
                  <c:v>46.858216450216432</c:v>
                </c:pt>
                <c:pt idx="20">
                  <c:v>46.858216450216432</c:v>
                </c:pt>
                <c:pt idx="21">
                  <c:v>46.858216450216432</c:v>
                </c:pt>
                <c:pt idx="22">
                  <c:v>46.858216450216432</c:v>
                </c:pt>
                <c:pt idx="23">
                  <c:v>46.858216450216432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2D0-4AA4-9A32-E6962B845427}"/>
            </c:ext>
          </c:extLst>
        </c:ser>
        <c:ser>
          <c:idx val="2"/>
          <c:order val="2"/>
          <c:tx>
            <c:strRef>
              <c:f>'DC PMA'!$D$1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PMA'!$D$2:$D$25</c:f>
              <c:numCache>
                <c:formatCode>0.000</c:formatCode>
                <c:ptCount val="24"/>
                <c:pt idx="0">
                  <c:v>49.143572871572879</c:v>
                </c:pt>
                <c:pt idx="1">
                  <c:v>49.143572871572879</c:v>
                </c:pt>
                <c:pt idx="2">
                  <c:v>49.143572871572879</c:v>
                </c:pt>
                <c:pt idx="3">
                  <c:v>49.143572871572879</c:v>
                </c:pt>
                <c:pt idx="4">
                  <c:v>49.143572871572879</c:v>
                </c:pt>
                <c:pt idx="5">
                  <c:v>49.143572871572879</c:v>
                </c:pt>
                <c:pt idx="6">
                  <c:v>49.143572871572879</c:v>
                </c:pt>
                <c:pt idx="7">
                  <c:v>49.143572871572879</c:v>
                </c:pt>
                <c:pt idx="8">
                  <c:v>49.143572871572879</c:v>
                </c:pt>
                <c:pt idx="9">
                  <c:v>49.143572871572879</c:v>
                </c:pt>
                <c:pt idx="10">
                  <c:v>44.429287157287142</c:v>
                </c:pt>
                <c:pt idx="11">
                  <c:v>44.429287157287142</c:v>
                </c:pt>
                <c:pt idx="12">
                  <c:v>44.429287157287142</c:v>
                </c:pt>
                <c:pt idx="13">
                  <c:v>44.429287157287142</c:v>
                </c:pt>
                <c:pt idx="14">
                  <c:v>44.429287157287142</c:v>
                </c:pt>
                <c:pt idx="15">
                  <c:v>44.429287157287142</c:v>
                </c:pt>
                <c:pt idx="16">
                  <c:v>44.429287157287142</c:v>
                </c:pt>
                <c:pt idx="17">
                  <c:v>44.429287157287142</c:v>
                </c:pt>
                <c:pt idx="18">
                  <c:v>44.429287157287142</c:v>
                </c:pt>
                <c:pt idx="19">
                  <c:v>44.429287157287142</c:v>
                </c:pt>
                <c:pt idx="20">
                  <c:v>44.429287157287142</c:v>
                </c:pt>
                <c:pt idx="21">
                  <c:v>44.429287157287142</c:v>
                </c:pt>
                <c:pt idx="22">
                  <c:v>44.429287157287142</c:v>
                </c:pt>
                <c:pt idx="23">
                  <c:v>44.429287157287142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2D0-4AA4-9A32-E6962B845427}"/>
            </c:ext>
          </c:extLst>
        </c:ser>
        <c:ser>
          <c:idx val="3"/>
          <c:order val="3"/>
          <c:tx>
            <c:strRef>
              <c:f>'DC PMA'!$E$1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PMA'!$E$2:$E$25</c:f>
              <c:numCache>
                <c:formatCode>0.000</c:formatCode>
                <c:ptCount val="24"/>
                <c:pt idx="0">
                  <c:v>46.71464357864356</c:v>
                </c:pt>
                <c:pt idx="1">
                  <c:v>46.71464357864356</c:v>
                </c:pt>
                <c:pt idx="2">
                  <c:v>46.71464357864356</c:v>
                </c:pt>
                <c:pt idx="3">
                  <c:v>46.71464357864356</c:v>
                </c:pt>
                <c:pt idx="4">
                  <c:v>46.71464357864356</c:v>
                </c:pt>
                <c:pt idx="5">
                  <c:v>46.71464357864356</c:v>
                </c:pt>
                <c:pt idx="6">
                  <c:v>46.71464357864356</c:v>
                </c:pt>
                <c:pt idx="7">
                  <c:v>46.71464357864356</c:v>
                </c:pt>
                <c:pt idx="8">
                  <c:v>46.71464357864356</c:v>
                </c:pt>
                <c:pt idx="9">
                  <c:v>46.71464357864356</c:v>
                </c:pt>
                <c:pt idx="10">
                  <c:v>42.000357864357866</c:v>
                </c:pt>
                <c:pt idx="11">
                  <c:v>42.000357864357866</c:v>
                </c:pt>
                <c:pt idx="12">
                  <c:v>42.000357864357866</c:v>
                </c:pt>
                <c:pt idx="13">
                  <c:v>42.000357864357866</c:v>
                </c:pt>
                <c:pt idx="14">
                  <c:v>42.000357864357866</c:v>
                </c:pt>
                <c:pt idx="15">
                  <c:v>42.000357864357866</c:v>
                </c:pt>
                <c:pt idx="16">
                  <c:v>42.000357864357866</c:v>
                </c:pt>
                <c:pt idx="17">
                  <c:v>42.000357864357866</c:v>
                </c:pt>
                <c:pt idx="18">
                  <c:v>42.000357864357866</c:v>
                </c:pt>
                <c:pt idx="19">
                  <c:v>42.000357864357866</c:v>
                </c:pt>
                <c:pt idx="20">
                  <c:v>42.000357864357866</c:v>
                </c:pt>
                <c:pt idx="21">
                  <c:v>42.000357864357866</c:v>
                </c:pt>
                <c:pt idx="22">
                  <c:v>42.000357864357866</c:v>
                </c:pt>
                <c:pt idx="23">
                  <c:v>42.000357864357866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2D0-4AA4-9A32-E6962B845427}"/>
            </c:ext>
          </c:extLst>
        </c:ser>
        <c:ser>
          <c:idx val="4"/>
          <c:order val="4"/>
          <c:tx>
            <c:strRef>
              <c:f>'DC PMA'!$F$1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4.8248852284893109E-3"/>
                  <c:y val="-2.022229331497476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D0-4AA4-9A32-E6962B845427}"/>
                </c:ext>
              </c:extLst>
            </c:dLbl>
            <c:dLbl>
              <c:idx val="10"/>
              <c:layout>
                <c:manualLayout>
                  <c:x val="-0.24673011320096891"/>
                  <c:y val="0.129532053488610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1, 2016: CHILD Clinic Started at UMMMC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D0-4AA4-9A32-E6962B845427}"/>
                </c:ext>
              </c:extLst>
            </c:dLbl>
            <c:dLbl>
              <c:idx val="15"/>
              <c:layout>
                <c:manualLayout>
                  <c:x val="-9.8901234796383505E-2"/>
                  <c:y val="-0.2368702488655086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1, 2018: RHO Guidelines Initiated: Parental choice to use RHO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D0-4AA4-9A32-E6962B845427}"/>
                </c:ext>
              </c:extLst>
            </c:dLbl>
            <c:dLbl>
              <c:idx val="19"/>
              <c:layout>
                <c:manualLayout>
                  <c:x val="-0.15011659023476942"/>
                  <c:y val="0.1262867313771294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June 1, 2019: RHO Guidelines Initiated as SOC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D0-4AA4-9A32-E6962B845427}"/>
                </c:ext>
              </c:extLst>
            </c:dLbl>
            <c:dLbl>
              <c:idx val="21"/>
              <c:layout>
                <c:manualLayout>
                  <c:x val="-1.3588363509085903E-2"/>
                  <c:y val="3.192029918516319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39 3/7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D0-4AA4-9A32-E6962B845427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PMA'!$F$2:$F$25</c:f>
              <c:numCache>
                <c:formatCode>#\ ?/?</c:formatCode>
                <c:ptCount val="24"/>
                <c:pt idx="0">
                  <c:v>44.285714285714285</c:v>
                </c:pt>
                <c:pt idx="1">
                  <c:v>44.285714285714285</c:v>
                </c:pt>
                <c:pt idx="2">
                  <c:v>44.285714285714285</c:v>
                </c:pt>
                <c:pt idx="3">
                  <c:v>44.285714285714285</c:v>
                </c:pt>
                <c:pt idx="4">
                  <c:v>44.285714285714285</c:v>
                </c:pt>
                <c:pt idx="5">
                  <c:v>44.285714285714285</c:v>
                </c:pt>
                <c:pt idx="6">
                  <c:v>44.285714285714285</c:v>
                </c:pt>
                <c:pt idx="7">
                  <c:v>44.285714285714285</c:v>
                </c:pt>
                <c:pt idx="8">
                  <c:v>44.285714285714285</c:v>
                </c:pt>
                <c:pt idx="9">
                  <c:v>44.285714285714285</c:v>
                </c:pt>
                <c:pt idx="10">
                  <c:v>39.571428571428555</c:v>
                </c:pt>
                <c:pt idx="11">
                  <c:v>39.571428571428555</c:v>
                </c:pt>
                <c:pt idx="12">
                  <c:v>39.571428571428555</c:v>
                </c:pt>
                <c:pt idx="13">
                  <c:v>39.571428571428555</c:v>
                </c:pt>
                <c:pt idx="14">
                  <c:v>39.571428571428555</c:v>
                </c:pt>
                <c:pt idx="15">
                  <c:v>39.571428571428555</c:v>
                </c:pt>
                <c:pt idx="16">
                  <c:v>39.571428571428555</c:v>
                </c:pt>
                <c:pt idx="17">
                  <c:v>39.571428571428555</c:v>
                </c:pt>
                <c:pt idx="18">
                  <c:v>39.571428571428555</c:v>
                </c:pt>
                <c:pt idx="19">
                  <c:v>39.571428571428555</c:v>
                </c:pt>
                <c:pt idx="20">
                  <c:v>39.571428571428555</c:v>
                </c:pt>
                <c:pt idx="21">
                  <c:v>39.571428571428555</c:v>
                </c:pt>
                <c:pt idx="22">
                  <c:v>39.571428571428555</c:v>
                </c:pt>
                <c:pt idx="23">
                  <c:v>39.571428571428555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2D0-4AA4-9A32-E6962B845427}"/>
            </c:ext>
          </c:extLst>
        </c:ser>
        <c:ser>
          <c:idx val="5"/>
          <c:order val="5"/>
          <c:tx>
            <c:strRef>
              <c:f>'DC PMA'!$G$1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PMA'!$G$2:$G$25</c:f>
              <c:numCache>
                <c:formatCode>0.000</c:formatCode>
                <c:ptCount val="24"/>
                <c:pt idx="0">
                  <c:v>41.856784992784981</c:v>
                </c:pt>
                <c:pt idx="1">
                  <c:v>41.856784992784981</c:v>
                </c:pt>
                <c:pt idx="2">
                  <c:v>41.856784992784981</c:v>
                </c:pt>
                <c:pt idx="3">
                  <c:v>41.856784992784981</c:v>
                </c:pt>
                <c:pt idx="4">
                  <c:v>41.856784992784981</c:v>
                </c:pt>
                <c:pt idx="5">
                  <c:v>41.856784992784981</c:v>
                </c:pt>
                <c:pt idx="6">
                  <c:v>41.856784992784981</c:v>
                </c:pt>
                <c:pt idx="7">
                  <c:v>41.856784992784981</c:v>
                </c:pt>
                <c:pt idx="8">
                  <c:v>41.856784992784981</c:v>
                </c:pt>
                <c:pt idx="9">
                  <c:v>41.856784992784981</c:v>
                </c:pt>
                <c:pt idx="10">
                  <c:v>37.142499278499272</c:v>
                </c:pt>
                <c:pt idx="11">
                  <c:v>37.142499278499272</c:v>
                </c:pt>
                <c:pt idx="12">
                  <c:v>37.142499278499272</c:v>
                </c:pt>
                <c:pt idx="13">
                  <c:v>37.142499278499272</c:v>
                </c:pt>
                <c:pt idx="14">
                  <c:v>37.142499278499272</c:v>
                </c:pt>
                <c:pt idx="15">
                  <c:v>37.142499278499272</c:v>
                </c:pt>
                <c:pt idx="16">
                  <c:v>37.142499278499272</c:v>
                </c:pt>
                <c:pt idx="17">
                  <c:v>37.142499278499272</c:v>
                </c:pt>
                <c:pt idx="18">
                  <c:v>37.142499278499272</c:v>
                </c:pt>
                <c:pt idx="19">
                  <c:v>37.142499278499272</c:v>
                </c:pt>
                <c:pt idx="20">
                  <c:v>37.142499278499272</c:v>
                </c:pt>
                <c:pt idx="21">
                  <c:v>37.142499278499272</c:v>
                </c:pt>
                <c:pt idx="22">
                  <c:v>37.142499278499272</c:v>
                </c:pt>
                <c:pt idx="23">
                  <c:v>37.142499278499272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2D0-4AA4-9A32-E6962B845427}"/>
            </c:ext>
          </c:extLst>
        </c:ser>
        <c:ser>
          <c:idx val="6"/>
          <c:order val="6"/>
          <c:tx>
            <c:strRef>
              <c:f>'DC PMA'!$H$1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PMA'!$H$2:$H$25</c:f>
              <c:numCache>
                <c:formatCode>0.000</c:formatCode>
                <c:ptCount val="24"/>
                <c:pt idx="0">
                  <c:v>39.427855699855698</c:v>
                </c:pt>
                <c:pt idx="1">
                  <c:v>39.427855699855698</c:v>
                </c:pt>
                <c:pt idx="2">
                  <c:v>39.427855699855698</c:v>
                </c:pt>
                <c:pt idx="3">
                  <c:v>39.427855699855698</c:v>
                </c:pt>
                <c:pt idx="4">
                  <c:v>39.427855699855698</c:v>
                </c:pt>
                <c:pt idx="5">
                  <c:v>39.427855699855698</c:v>
                </c:pt>
                <c:pt idx="6">
                  <c:v>39.427855699855698</c:v>
                </c:pt>
                <c:pt idx="7">
                  <c:v>39.427855699855698</c:v>
                </c:pt>
                <c:pt idx="8">
                  <c:v>39.427855699855698</c:v>
                </c:pt>
                <c:pt idx="9">
                  <c:v>39.427855699855698</c:v>
                </c:pt>
                <c:pt idx="10">
                  <c:v>34.713569985569983</c:v>
                </c:pt>
                <c:pt idx="11">
                  <c:v>34.713569985569983</c:v>
                </c:pt>
                <c:pt idx="12">
                  <c:v>34.713569985569983</c:v>
                </c:pt>
                <c:pt idx="13">
                  <c:v>34.713569985569983</c:v>
                </c:pt>
                <c:pt idx="14">
                  <c:v>34.713569985569983</c:v>
                </c:pt>
                <c:pt idx="15">
                  <c:v>34.713569985569983</c:v>
                </c:pt>
                <c:pt idx="16">
                  <c:v>34.713569985569983</c:v>
                </c:pt>
                <c:pt idx="17">
                  <c:v>34.713569985569983</c:v>
                </c:pt>
                <c:pt idx="18">
                  <c:v>34.713569985569983</c:v>
                </c:pt>
                <c:pt idx="19">
                  <c:v>34.713569985569983</c:v>
                </c:pt>
                <c:pt idx="20">
                  <c:v>34.713569985569983</c:v>
                </c:pt>
                <c:pt idx="21">
                  <c:v>34.713569985569983</c:v>
                </c:pt>
                <c:pt idx="22">
                  <c:v>34.713569985569983</c:v>
                </c:pt>
                <c:pt idx="23">
                  <c:v>34.713569985569983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F2D0-4AA4-9A32-E6962B845427}"/>
            </c:ext>
          </c:extLst>
        </c:ser>
        <c:ser>
          <c:idx val="7"/>
          <c:order val="7"/>
          <c:tx>
            <c:strRef>
              <c:f>'DC PMA'!$I$1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600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D0-4AA4-9A32-E6962B845427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32 2/7</a:t>
                    </a:r>
                  </a:p>
                </c:rich>
              </c:tx>
              <c:numFmt formatCode="0.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D0-4AA4-9A32-E6962B845427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'DC PMA'!$A$2:$A$25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 </c:v>
                </c:pt>
              </c:strCache>
            </c:strRef>
          </c:cat>
          <c:val>
            <c:numRef>
              <c:f>'DC PMA'!$I$2:$I$25</c:f>
              <c:numCache>
                <c:formatCode>0.000</c:formatCode>
                <c:ptCount val="24"/>
                <c:pt idx="0">
                  <c:v>36.998926406926401</c:v>
                </c:pt>
                <c:pt idx="1">
                  <c:v>36.998926406926401</c:v>
                </c:pt>
                <c:pt idx="2">
                  <c:v>36.998926406926401</c:v>
                </c:pt>
                <c:pt idx="3">
                  <c:v>36.998926406926401</c:v>
                </c:pt>
                <c:pt idx="4">
                  <c:v>36.998926406926401</c:v>
                </c:pt>
                <c:pt idx="5">
                  <c:v>36.998926406926401</c:v>
                </c:pt>
                <c:pt idx="6">
                  <c:v>36.998926406926401</c:v>
                </c:pt>
                <c:pt idx="7">
                  <c:v>36.998926406926401</c:v>
                </c:pt>
                <c:pt idx="8">
                  <c:v>36.998926406926401</c:v>
                </c:pt>
                <c:pt idx="9">
                  <c:v>36.998926406926401</c:v>
                </c:pt>
                <c:pt idx="10">
                  <c:v>32.284640692640671</c:v>
                </c:pt>
                <c:pt idx="11">
                  <c:v>32.284640692640671</c:v>
                </c:pt>
                <c:pt idx="12">
                  <c:v>32.284640692640671</c:v>
                </c:pt>
                <c:pt idx="13">
                  <c:v>32.284640692640671</c:v>
                </c:pt>
                <c:pt idx="14">
                  <c:v>32.284640692640671</c:v>
                </c:pt>
                <c:pt idx="15">
                  <c:v>32.284640692640671</c:v>
                </c:pt>
                <c:pt idx="16">
                  <c:v>32.284640692640671</c:v>
                </c:pt>
                <c:pt idx="17">
                  <c:v>32.284640692640671</c:v>
                </c:pt>
                <c:pt idx="18">
                  <c:v>32.284640692640671</c:v>
                </c:pt>
                <c:pt idx="19">
                  <c:v>32.284640692640671</c:v>
                </c:pt>
                <c:pt idx="20">
                  <c:v>32.284640692640671</c:v>
                </c:pt>
                <c:pt idx="21">
                  <c:v>32.284640692640671</c:v>
                </c:pt>
                <c:pt idx="22">
                  <c:v>32.284640692640671</c:v>
                </c:pt>
                <c:pt idx="23">
                  <c:v>32.284640692640671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F2D0-4AA4-9A32-E6962B845427}"/>
            </c:ext>
          </c:extLst>
        </c:ser>
        <c:dLbls/>
        <c:marker val="1"/>
        <c:axId val="164468224"/>
        <c:axId val="164470144"/>
      </c:lineChart>
      <c:catAx>
        <c:axId val="164468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Birth Quarter (N= Total</a:t>
                </a:r>
                <a:r>
                  <a:rPr lang="en-US" baseline="0" dirty="0"/>
                  <a:t> patients born in quarter discharged on HOT)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164470144"/>
        <c:crosses val="autoZero"/>
        <c:lblAlgn val="ctr"/>
        <c:lblOffset val="100"/>
      </c:catAx>
      <c:valAx>
        <c:axId val="164470144"/>
        <c:scaling>
          <c:orientation val="minMax"/>
          <c:min val="31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DC PMA</a:t>
                </a:r>
              </a:p>
            </c:rich>
          </c:tx>
          <c:layout/>
        </c:title>
        <c:numFmt formatCode="#\ ?/?" sourceLinked="1"/>
        <c:tickLblPos val="nextTo"/>
        <c:crossAx val="164468224"/>
        <c:crosses val="autoZero"/>
        <c:crossBetween val="midCat"/>
      </c:valAx>
      <c:spPr>
        <a:noFill/>
        <a:ln w="25400">
          <a:noFill/>
        </a:ln>
      </c:spPr>
    </c:plotArea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Average NICU Length of Stay for Infants Born Less than or Equal to 32 0/7 Weeks Discharged on Home Oxygen Therapy from UMass Memorial Medical Center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'Avg LOS'!$B$1</c:f>
              <c:strCache>
                <c:ptCount val="1"/>
                <c:pt idx="0">
                  <c:v>Avg LOS</c:v>
                </c:pt>
              </c:strCache>
            </c:strRef>
          </c:tx>
          <c:spPr>
            <a:ln w="57150">
              <a:solidFill>
                <a:srgbClr val="00008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57150"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10"/>
              <c:layout>
                <c:manualLayout>
                  <c:x val="-9.1983284051108088E-2"/>
                  <c:y val="-0.175358607226335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1, 2016: CHILD Clinic Started at UMMMC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6E-4237-B6BF-4779770A9EAD}"/>
                </c:ext>
              </c:extLst>
            </c:dLbl>
            <c:dLbl>
              <c:idx val="15"/>
              <c:layout>
                <c:manualLayout>
                  <c:x val="-7.890070811832374E-2"/>
                  <c:y val="0.1606944544029079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1, 2018: RHO Guidelines Initiated, Parental choice to use RHO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6E-4237-B6BF-4779770A9EAD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LOS'!$B$2:$B$25</c:f>
              <c:numCache>
                <c:formatCode>0</c:formatCode>
                <c:ptCount val="24"/>
                <c:pt idx="0">
                  <c:v>126.5</c:v>
                </c:pt>
                <c:pt idx="1">
                  <c:v>94.5</c:v>
                </c:pt>
                <c:pt idx="2">
                  <c:v>136.66666666666663</c:v>
                </c:pt>
                <c:pt idx="3">
                  <c:v>97</c:v>
                </c:pt>
                <c:pt idx="4">
                  <c:v>126.66666666666667</c:v>
                </c:pt>
                <c:pt idx="5">
                  <c:v>123</c:v>
                </c:pt>
                <c:pt idx="6">
                  <c:v>51</c:v>
                </c:pt>
                <c:pt idx="7">
                  <c:v>124</c:v>
                </c:pt>
                <c:pt idx="8">
                  <c:v>128.5</c:v>
                </c:pt>
                <c:pt idx="9">
                  <c:v>102.2</c:v>
                </c:pt>
                <c:pt idx="10">
                  <c:v>93</c:v>
                </c:pt>
                <c:pt idx="11">
                  <c:v>82.624999999999986</c:v>
                </c:pt>
                <c:pt idx="12">
                  <c:v>58.25</c:v>
                </c:pt>
                <c:pt idx="13">
                  <c:v>79.333333333333314</c:v>
                </c:pt>
                <c:pt idx="14">
                  <c:v>99</c:v>
                </c:pt>
                <c:pt idx="15">
                  <c:v>92.4</c:v>
                </c:pt>
                <c:pt idx="16">
                  <c:v>86.75</c:v>
                </c:pt>
                <c:pt idx="17">
                  <c:v>82.8</c:v>
                </c:pt>
                <c:pt idx="18">
                  <c:v>100</c:v>
                </c:pt>
                <c:pt idx="19">
                  <c:v>80.2</c:v>
                </c:pt>
                <c:pt idx="20">
                  <c:v>62</c:v>
                </c:pt>
                <c:pt idx="21">
                  <c:v>151.5</c:v>
                </c:pt>
                <c:pt idx="22">
                  <c:v>92</c:v>
                </c:pt>
                <c:pt idx="23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6E-4237-B6BF-4779770A9EAD}"/>
            </c:ext>
          </c:extLst>
        </c:ser>
        <c:ser>
          <c:idx val="1"/>
          <c:order val="1"/>
          <c:tx>
            <c:strRef>
              <c:f>'Avg LOS'!$C$1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6E-4237-B6BF-4779770A9EAD}"/>
                </c:ext>
              </c:extLst>
            </c:dLbl>
            <c:dLbl>
              <c:idx val="2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162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6E-4237-B6BF-4779770A9EAD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LOS'!$C$2:$C$25</c:f>
              <c:numCache>
                <c:formatCode>0.0000</c:formatCode>
                <c:ptCount val="24"/>
                <c:pt idx="0">
                  <c:v>186.93896969696971</c:v>
                </c:pt>
                <c:pt idx="1">
                  <c:v>186.93896969696971</c:v>
                </c:pt>
                <c:pt idx="2">
                  <c:v>186.93896969696971</c:v>
                </c:pt>
                <c:pt idx="3">
                  <c:v>186.93896969696971</c:v>
                </c:pt>
                <c:pt idx="4">
                  <c:v>186.93896969696971</c:v>
                </c:pt>
                <c:pt idx="5">
                  <c:v>186.93896969696971</c:v>
                </c:pt>
                <c:pt idx="6">
                  <c:v>186.93896969696971</c:v>
                </c:pt>
                <c:pt idx="7">
                  <c:v>186.93896969696971</c:v>
                </c:pt>
                <c:pt idx="8">
                  <c:v>186.93896969696971</c:v>
                </c:pt>
                <c:pt idx="9">
                  <c:v>186.93896969696971</c:v>
                </c:pt>
                <c:pt idx="10">
                  <c:v>161.93896969696971</c:v>
                </c:pt>
                <c:pt idx="11">
                  <c:v>161.93896969696971</c:v>
                </c:pt>
                <c:pt idx="12">
                  <c:v>161.93896969696971</c:v>
                </c:pt>
                <c:pt idx="13">
                  <c:v>161.93896969696971</c:v>
                </c:pt>
                <c:pt idx="14">
                  <c:v>161.93896969696971</c:v>
                </c:pt>
                <c:pt idx="15">
                  <c:v>161.93896969696971</c:v>
                </c:pt>
                <c:pt idx="16">
                  <c:v>161.93896969696971</c:v>
                </c:pt>
                <c:pt idx="17">
                  <c:v>161.93896969696971</c:v>
                </c:pt>
                <c:pt idx="18">
                  <c:v>161.93896969696971</c:v>
                </c:pt>
                <c:pt idx="19">
                  <c:v>161.93896969696971</c:v>
                </c:pt>
                <c:pt idx="20">
                  <c:v>161.93896969696971</c:v>
                </c:pt>
                <c:pt idx="21">
                  <c:v>161.93896969696971</c:v>
                </c:pt>
                <c:pt idx="22">
                  <c:v>161.93896969696971</c:v>
                </c:pt>
                <c:pt idx="23">
                  <c:v>161.93896969696971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6E-4237-B6BF-4779770A9EAD}"/>
            </c:ext>
          </c:extLst>
        </c:ser>
        <c:ser>
          <c:idx val="2"/>
          <c:order val="2"/>
          <c:tx>
            <c:strRef>
              <c:f>'Avg LOS'!$D$1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LOS'!$D$2:$D$25</c:f>
              <c:numCache>
                <c:formatCode>0.0000</c:formatCode>
                <c:ptCount val="24"/>
                <c:pt idx="0">
                  <c:v>161.6259797979798</c:v>
                </c:pt>
                <c:pt idx="1">
                  <c:v>161.6259797979798</c:v>
                </c:pt>
                <c:pt idx="2">
                  <c:v>161.6259797979798</c:v>
                </c:pt>
                <c:pt idx="3">
                  <c:v>161.6259797979798</c:v>
                </c:pt>
                <c:pt idx="4">
                  <c:v>161.6259797979798</c:v>
                </c:pt>
                <c:pt idx="5">
                  <c:v>161.6259797979798</c:v>
                </c:pt>
                <c:pt idx="6">
                  <c:v>161.6259797979798</c:v>
                </c:pt>
                <c:pt idx="7">
                  <c:v>161.6259797979798</c:v>
                </c:pt>
                <c:pt idx="8">
                  <c:v>161.6259797979798</c:v>
                </c:pt>
                <c:pt idx="9">
                  <c:v>161.6259797979798</c:v>
                </c:pt>
                <c:pt idx="10">
                  <c:v>136.6259797979798</c:v>
                </c:pt>
                <c:pt idx="11">
                  <c:v>136.6259797979798</c:v>
                </c:pt>
                <c:pt idx="12">
                  <c:v>136.6259797979798</c:v>
                </c:pt>
                <c:pt idx="13">
                  <c:v>136.6259797979798</c:v>
                </c:pt>
                <c:pt idx="14">
                  <c:v>136.6259797979798</c:v>
                </c:pt>
                <c:pt idx="15">
                  <c:v>136.6259797979798</c:v>
                </c:pt>
                <c:pt idx="16">
                  <c:v>136.6259797979798</c:v>
                </c:pt>
                <c:pt idx="17">
                  <c:v>136.6259797979798</c:v>
                </c:pt>
                <c:pt idx="18">
                  <c:v>136.6259797979798</c:v>
                </c:pt>
                <c:pt idx="19">
                  <c:v>136.6259797979798</c:v>
                </c:pt>
                <c:pt idx="20">
                  <c:v>136.6259797979798</c:v>
                </c:pt>
                <c:pt idx="21">
                  <c:v>136.6259797979798</c:v>
                </c:pt>
                <c:pt idx="22">
                  <c:v>136.6259797979798</c:v>
                </c:pt>
                <c:pt idx="23">
                  <c:v>136.6259797979798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6E-4237-B6BF-4779770A9EAD}"/>
            </c:ext>
          </c:extLst>
        </c:ser>
        <c:ser>
          <c:idx val="3"/>
          <c:order val="3"/>
          <c:tx>
            <c:strRef>
              <c:f>'Avg LOS'!$E$1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LOS'!$E$2:$E$25</c:f>
              <c:numCache>
                <c:formatCode>0.0000</c:formatCode>
                <c:ptCount val="24"/>
                <c:pt idx="0">
                  <c:v>136.31298989898991</c:v>
                </c:pt>
                <c:pt idx="1">
                  <c:v>136.31298989898991</c:v>
                </c:pt>
                <c:pt idx="2">
                  <c:v>136.31298989898991</c:v>
                </c:pt>
                <c:pt idx="3">
                  <c:v>136.31298989898991</c:v>
                </c:pt>
                <c:pt idx="4">
                  <c:v>136.31298989898991</c:v>
                </c:pt>
                <c:pt idx="5">
                  <c:v>136.31298989898991</c:v>
                </c:pt>
                <c:pt idx="6">
                  <c:v>136.31298989898991</c:v>
                </c:pt>
                <c:pt idx="7">
                  <c:v>136.31298989898991</c:v>
                </c:pt>
                <c:pt idx="8">
                  <c:v>136.31298989898991</c:v>
                </c:pt>
                <c:pt idx="9">
                  <c:v>136.31298989898991</c:v>
                </c:pt>
                <c:pt idx="10">
                  <c:v>111.31298989898988</c:v>
                </c:pt>
                <c:pt idx="11">
                  <c:v>111.31298989898988</c:v>
                </c:pt>
                <c:pt idx="12">
                  <c:v>111.31298989898988</c:v>
                </c:pt>
                <c:pt idx="13">
                  <c:v>111.31298989898988</c:v>
                </c:pt>
                <c:pt idx="14">
                  <c:v>111.31298989898988</c:v>
                </c:pt>
                <c:pt idx="15">
                  <c:v>111.31298989898988</c:v>
                </c:pt>
                <c:pt idx="16">
                  <c:v>111.31298989898988</c:v>
                </c:pt>
                <c:pt idx="17">
                  <c:v>111.31298989898988</c:v>
                </c:pt>
                <c:pt idx="18">
                  <c:v>111.31298989898988</c:v>
                </c:pt>
                <c:pt idx="19">
                  <c:v>111.31298989898988</c:v>
                </c:pt>
                <c:pt idx="20">
                  <c:v>111.31298989898988</c:v>
                </c:pt>
                <c:pt idx="21">
                  <c:v>111.31298989898988</c:v>
                </c:pt>
                <c:pt idx="22">
                  <c:v>111.31298989898988</c:v>
                </c:pt>
                <c:pt idx="23">
                  <c:v>111.31298989898988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D6E-4237-B6BF-4779770A9EAD}"/>
            </c:ext>
          </c:extLst>
        </c:ser>
        <c:ser>
          <c:idx val="4"/>
          <c:order val="4"/>
          <c:tx>
            <c:strRef>
              <c:f>'Avg LOS'!$F$1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0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6E-4237-B6BF-4779770A9EAD}"/>
                </c:ext>
              </c:extLst>
            </c:dLbl>
            <c:dLbl>
              <c:idx val="19"/>
              <c:layout>
                <c:manualLayout>
                  <c:x val="-0.12416065641741872"/>
                  <c:y val="-0.167910447761194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June 1, 2019: RHO Guidelines Initiated as Standard of Care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6E-4237-B6BF-4779770A9EAD}"/>
                </c:ext>
              </c:extLst>
            </c:dLbl>
            <c:dLbl>
              <c:idx val="21"/>
              <c:layout>
                <c:manualLayout>
                  <c:x val="-2.243158135931653E-2"/>
                  <c:y val="2.952902808790693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86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6E-4237-B6BF-4779770A9EAD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LOS'!$F$2:$F$25</c:f>
              <c:numCache>
                <c:formatCode>0</c:formatCode>
                <c:ptCount val="24"/>
                <c:pt idx="0">
                  <c:v>111</c:v>
                </c:pt>
                <c:pt idx="1">
                  <c:v>111</c:v>
                </c:pt>
                <c:pt idx="2">
                  <c:v>111</c:v>
                </c:pt>
                <c:pt idx="3">
                  <c:v>111</c:v>
                </c:pt>
                <c:pt idx="4">
                  <c:v>111</c:v>
                </c:pt>
                <c:pt idx="5">
                  <c:v>111</c:v>
                </c:pt>
                <c:pt idx="6">
                  <c:v>111</c:v>
                </c:pt>
                <c:pt idx="7">
                  <c:v>111</c:v>
                </c:pt>
                <c:pt idx="8">
                  <c:v>111</c:v>
                </c:pt>
                <c:pt idx="9">
                  <c:v>111</c:v>
                </c:pt>
                <c:pt idx="10">
                  <c:v>86</c:v>
                </c:pt>
                <c:pt idx="11">
                  <c:v>86</c:v>
                </c:pt>
                <c:pt idx="12">
                  <c:v>86</c:v>
                </c:pt>
                <c:pt idx="13">
                  <c:v>86</c:v>
                </c:pt>
                <c:pt idx="14">
                  <c:v>86</c:v>
                </c:pt>
                <c:pt idx="15">
                  <c:v>86</c:v>
                </c:pt>
                <c:pt idx="16">
                  <c:v>86</c:v>
                </c:pt>
                <c:pt idx="17">
                  <c:v>86</c:v>
                </c:pt>
                <c:pt idx="18">
                  <c:v>86</c:v>
                </c:pt>
                <c:pt idx="19">
                  <c:v>86</c:v>
                </c:pt>
                <c:pt idx="20">
                  <c:v>86</c:v>
                </c:pt>
                <c:pt idx="21">
                  <c:v>86</c:v>
                </c:pt>
                <c:pt idx="22">
                  <c:v>86</c:v>
                </c:pt>
                <c:pt idx="23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D6E-4237-B6BF-4779770A9EAD}"/>
            </c:ext>
          </c:extLst>
        </c:ser>
        <c:ser>
          <c:idx val="5"/>
          <c:order val="5"/>
          <c:tx>
            <c:strRef>
              <c:f>'Avg LOS'!$G$1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LOS'!$G$2:$G$25</c:f>
              <c:numCache>
                <c:formatCode>0.0000</c:formatCode>
                <c:ptCount val="24"/>
                <c:pt idx="0">
                  <c:v>85.687010101010102</c:v>
                </c:pt>
                <c:pt idx="1">
                  <c:v>85.687010101010102</c:v>
                </c:pt>
                <c:pt idx="2">
                  <c:v>85.687010101010102</c:v>
                </c:pt>
                <c:pt idx="3">
                  <c:v>85.687010101010102</c:v>
                </c:pt>
                <c:pt idx="4">
                  <c:v>85.687010101010102</c:v>
                </c:pt>
                <c:pt idx="5">
                  <c:v>85.687010101010102</c:v>
                </c:pt>
                <c:pt idx="6">
                  <c:v>85.687010101010102</c:v>
                </c:pt>
                <c:pt idx="7">
                  <c:v>85.687010101010102</c:v>
                </c:pt>
                <c:pt idx="8">
                  <c:v>85.687010101010102</c:v>
                </c:pt>
                <c:pt idx="9">
                  <c:v>85.687010101010102</c:v>
                </c:pt>
                <c:pt idx="10">
                  <c:v>60.687010101010095</c:v>
                </c:pt>
                <c:pt idx="11">
                  <c:v>60.687010101010095</c:v>
                </c:pt>
                <c:pt idx="12">
                  <c:v>60.687010101010095</c:v>
                </c:pt>
                <c:pt idx="13">
                  <c:v>60.687010101010095</c:v>
                </c:pt>
                <c:pt idx="14">
                  <c:v>60.687010101010095</c:v>
                </c:pt>
                <c:pt idx="15">
                  <c:v>60.687010101010095</c:v>
                </c:pt>
                <c:pt idx="16">
                  <c:v>60.687010101010095</c:v>
                </c:pt>
                <c:pt idx="17">
                  <c:v>60.687010101010095</c:v>
                </c:pt>
                <c:pt idx="18">
                  <c:v>60.687010101010095</c:v>
                </c:pt>
                <c:pt idx="19">
                  <c:v>60.687010101010095</c:v>
                </c:pt>
                <c:pt idx="20">
                  <c:v>60.687010101010095</c:v>
                </c:pt>
                <c:pt idx="21">
                  <c:v>60.687010101010095</c:v>
                </c:pt>
                <c:pt idx="22">
                  <c:v>60.687010101010095</c:v>
                </c:pt>
                <c:pt idx="23">
                  <c:v>60.687010101010095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D6E-4237-B6BF-4779770A9EAD}"/>
            </c:ext>
          </c:extLst>
        </c:ser>
        <c:ser>
          <c:idx val="6"/>
          <c:order val="6"/>
          <c:tx>
            <c:strRef>
              <c:f>'Avg LOS'!$H$1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LOS'!$H$2:$H$25</c:f>
              <c:numCache>
                <c:formatCode>0.0000</c:formatCode>
                <c:ptCount val="24"/>
                <c:pt idx="0">
                  <c:v>60.374020202020205</c:v>
                </c:pt>
                <c:pt idx="1">
                  <c:v>60.374020202020205</c:v>
                </c:pt>
                <c:pt idx="2">
                  <c:v>60.374020202020205</c:v>
                </c:pt>
                <c:pt idx="3">
                  <c:v>60.374020202020205</c:v>
                </c:pt>
                <c:pt idx="4">
                  <c:v>60.374020202020205</c:v>
                </c:pt>
                <c:pt idx="5">
                  <c:v>60.374020202020205</c:v>
                </c:pt>
                <c:pt idx="6">
                  <c:v>60.374020202020205</c:v>
                </c:pt>
                <c:pt idx="7">
                  <c:v>60.374020202020205</c:v>
                </c:pt>
                <c:pt idx="8">
                  <c:v>60.374020202020205</c:v>
                </c:pt>
                <c:pt idx="9">
                  <c:v>60.374020202020205</c:v>
                </c:pt>
                <c:pt idx="10">
                  <c:v>35.374020202020205</c:v>
                </c:pt>
                <c:pt idx="11">
                  <c:v>35.374020202020205</c:v>
                </c:pt>
                <c:pt idx="12">
                  <c:v>35.374020202020205</c:v>
                </c:pt>
                <c:pt idx="13">
                  <c:v>35.374020202020205</c:v>
                </c:pt>
                <c:pt idx="14">
                  <c:v>35.374020202020205</c:v>
                </c:pt>
                <c:pt idx="15">
                  <c:v>35.374020202020205</c:v>
                </c:pt>
                <c:pt idx="16">
                  <c:v>35.374020202020205</c:v>
                </c:pt>
                <c:pt idx="17">
                  <c:v>35.374020202020205</c:v>
                </c:pt>
                <c:pt idx="18">
                  <c:v>35.374020202020205</c:v>
                </c:pt>
                <c:pt idx="19">
                  <c:v>35.374020202020205</c:v>
                </c:pt>
                <c:pt idx="20">
                  <c:v>35.374020202020205</c:v>
                </c:pt>
                <c:pt idx="21">
                  <c:v>35.374020202020205</c:v>
                </c:pt>
                <c:pt idx="22">
                  <c:v>35.374020202020205</c:v>
                </c:pt>
                <c:pt idx="23">
                  <c:v>35.374020202020205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D6E-4237-B6BF-4779770A9EAD}"/>
            </c:ext>
          </c:extLst>
        </c:ser>
        <c:ser>
          <c:idx val="7"/>
          <c:order val="7"/>
          <c:tx>
            <c:strRef>
              <c:f>'Avg LOS'!$I$1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D6E-4237-B6BF-4779770A9EAD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10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6E-4237-B6BF-4779770A9EAD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LOS'!$A$2:$A$25</c:f>
              <c:strCache>
                <c:ptCount val="24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</c:strCache>
            </c:strRef>
          </c:cat>
          <c:val>
            <c:numRef>
              <c:f>'Avg LOS'!$I$2:$I$25</c:f>
              <c:numCache>
                <c:formatCode>0.0000</c:formatCode>
                <c:ptCount val="24"/>
                <c:pt idx="0">
                  <c:v>35.061030303030307</c:v>
                </c:pt>
                <c:pt idx="1">
                  <c:v>35.061030303030307</c:v>
                </c:pt>
                <c:pt idx="2">
                  <c:v>35.061030303030307</c:v>
                </c:pt>
                <c:pt idx="3">
                  <c:v>35.061030303030307</c:v>
                </c:pt>
                <c:pt idx="4">
                  <c:v>35.061030303030307</c:v>
                </c:pt>
                <c:pt idx="5">
                  <c:v>35.061030303030307</c:v>
                </c:pt>
                <c:pt idx="6">
                  <c:v>35.061030303030307</c:v>
                </c:pt>
                <c:pt idx="7">
                  <c:v>35.061030303030307</c:v>
                </c:pt>
                <c:pt idx="8">
                  <c:v>35.061030303030307</c:v>
                </c:pt>
                <c:pt idx="9">
                  <c:v>35.061030303030307</c:v>
                </c:pt>
                <c:pt idx="10">
                  <c:v>10.061030303030307</c:v>
                </c:pt>
                <c:pt idx="11">
                  <c:v>10.061030303030307</c:v>
                </c:pt>
                <c:pt idx="12">
                  <c:v>10.061030303030307</c:v>
                </c:pt>
                <c:pt idx="13">
                  <c:v>10.061030303030307</c:v>
                </c:pt>
                <c:pt idx="14">
                  <c:v>10.061030303030307</c:v>
                </c:pt>
                <c:pt idx="15">
                  <c:v>10.061030303030307</c:v>
                </c:pt>
                <c:pt idx="16">
                  <c:v>10.061030303030307</c:v>
                </c:pt>
                <c:pt idx="17">
                  <c:v>10.061030303030307</c:v>
                </c:pt>
                <c:pt idx="18">
                  <c:v>10.061030303030307</c:v>
                </c:pt>
                <c:pt idx="19">
                  <c:v>10.061030303030307</c:v>
                </c:pt>
                <c:pt idx="20">
                  <c:v>10.061030303030307</c:v>
                </c:pt>
                <c:pt idx="21">
                  <c:v>10.061030303030307</c:v>
                </c:pt>
                <c:pt idx="22">
                  <c:v>10.061030303030307</c:v>
                </c:pt>
                <c:pt idx="23">
                  <c:v>10.061030303030307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2D6E-4237-B6BF-4779770A9EAD}"/>
            </c:ext>
          </c:extLst>
        </c:ser>
        <c:dLbls/>
        <c:marker val="1"/>
        <c:axId val="198918528"/>
        <c:axId val="198920448"/>
      </c:lineChart>
      <c:catAx>
        <c:axId val="1989185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 Total patients born in quarter discharged on HOT)</a:t>
                </a:r>
              </a:p>
            </c:rich>
          </c:tx>
          <c:layout/>
        </c:title>
        <c:numFmt formatCode="General" sourceLinked="1"/>
        <c:tickLblPos val="nextTo"/>
        <c:crossAx val="198920448"/>
        <c:crossesAt val="-50"/>
        <c:lblAlgn val="ctr"/>
        <c:lblOffset val="100"/>
      </c:catAx>
      <c:valAx>
        <c:axId val="1989204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Avg LOS</a:t>
                </a:r>
              </a:p>
            </c:rich>
          </c:tx>
          <c:layout/>
        </c:title>
        <c:numFmt formatCode="0" sourceLinked="1"/>
        <c:tickLblPos val="nextTo"/>
        <c:crossAx val="198918528"/>
        <c:crosses val="autoZero"/>
        <c:crossBetween val="midCat"/>
      </c:valAx>
      <c:spPr>
        <a:noFill/>
        <a:ln w="25400">
          <a:noFill/>
        </a:ln>
      </c:spPr>
    </c:plotArea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Average Home Oxygen Therapy Duration for Infants Born Less than or Equal to 32 0/7 Weeks Discharged from the UMass Memorial Medical Center NICU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'HOT Duration'!$B$1</c:f>
              <c:strCache>
                <c:ptCount val="1"/>
                <c:pt idx="0">
                  <c:v>HOT Duration</c:v>
                </c:pt>
              </c:strCache>
            </c:strRef>
          </c:tx>
          <c:spPr>
            <a:ln w="5715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57150">
                <a:solidFill>
                  <a:srgbClr val="002060"/>
                </a:solidFill>
                <a:prstDash val="solid"/>
              </a:ln>
            </c:spPr>
          </c:marker>
          <c:dLbls>
            <c:dLbl>
              <c:idx val="8"/>
              <c:layout>
                <c:manualLayout>
                  <c:x val="5.9663254353048853E-2"/>
                  <c:y val="3.83684007198785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2018: RHO Guidelines Initiated:</a:t>
                    </a:r>
                    <a:r>
                      <a:rPr lang="en-US" baseline="0"/>
                      <a:t> Parental choice to use RHO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E2-4755-B240-44698757DECC}"/>
                </c:ext>
              </c:extLst>
            </c:dLbl>
            <c:dLbl>
              <c:idx val="12"/>
              <c:layout>
                <c:manualLayout>
                  <c:x val="-0.10796887712102132"/>
                  <c:y val="9.03598066350135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May 2019: RHO Guidelines Implemented as SOC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E2-4755-B240-44698757DECC}"/>
                </c:ext>
              </c:extLst>
            </c:dLbl>
            <c:delete val="1"/>
            <c:spPr>
              <a:solidFill>
                <a:schemeClr val="lt1"/>
              </a:solidFill>
              <a:ln w="22225" cap="rnd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Duration'!$B$2:$B$19</c:f>
              <c:numCache>
                <c:formatCode>0.0</c:formatCode>
                <c:ptCount val="18"/>
                <c:pt idx="0">
                  <c:v>31</c:v>
                </c:pt>
                <c:pt idx="1">
                  <c:v>57.5</c:v>
                </c:pt>
                <c:pt idx="2">
                  <c:v>77.2</c:v>
                </c:pt>
                <c:pt idx="3">
                  <c:v>182</c:v>
                </c:pt>
                <c:pt idx="4">
                  <c:v>106.42857142857142</c:v>
                </c:pt>
                <c:pt idx="5">
                  <c:v>52.66666666666665</c:v>
                </c:pt>
                <c:pt idx="6">
                  <c:v>116.66666666666667</c:v>
                </c:pt>
                <c:pt idx="7">
                  <c:v>56</c:v>
                </c:pt>
                <c:pt idx="8">
                  <c:v>171</c:v>
                </c:pt>
                <c:pt idx="9">
                  <c:v>92.75</c:v>
                </c:pt>
                <c:pt idx="10">
                  <c:v>86.8</c:v>
                </c:pt>
                <c:pt idx="11">
                  <c:v>61</c:v>
                </c:pt>
                <c:pt idx="12">
                  <c:v>18.399999999999999</c:v>
                </c:pt>
                <c:pt idx="13">
                  <c:v>18</c:v>
                </c:pt>
                <c:pt idx="14">
                  <c:v>92.3</c:v>
                </c:pt>
                <c:pt idx="15">
                  <c:v>102</c:v>
                </c:pt>
                <c:pt idx="16">
                  <c:v>30</c:v>
                </c:pt>
                <c:pt idx="17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E2-4755-B240-44698757DECC}"/>
            </c:ext>
          </c:extLst>
        </c:ser>
        <c:ser>
          <c:idx val="1"/>
          <c:order val="1"/>
          <c:tx>
            <c:strRef>
              <c:f>'HOT Duration'!$C$1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4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E2-4755-B240-44698757DECC}"/>
                </c:ext>
              </c:extLst>
            </c:dLbl>
            <c:dLbl>
              <c:idx val="14"/>
              <c:layout>
                <c:manualLayout>
                  <c:x val="-1.4671503873045975E-2"/>
                  <c:y val="-2.0222221514532946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E2-4755-B240-44698757DECC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Duration'!$C$2:$C$19</c:f>
              <c:numCache>
                <c:formatCode>0.0</c:formatCode>
                <c:ptCount val="18"/>
                <c:pt idx="0">
                  <c:v>223.34133333333341</c:v>
                </c:pt>
                <c:pt idx="1">
                  <c:v>223.34133333333341</c:v>
                </c:pt>
                <c:pt idx="2">
                  <c:v>223.34133333333341</c:v>
                </c:pt>
                <c:pt idx="3">
                  <c:v>223.34133333333341</c:v>
                </c:pt>
                <c:pt idx="4">
                  <c:v>223.34133333333341</c:v>
                </c:pt>
                <c:pt idx="5">
                  <c:v>223.34133333333341</c:v>
                </c:pt>
                <c:pt idx="6">
                  <c:v>202.94133333333343</c:v>
                </c:pt>
                <c:pt idx="7">
                  <c:v>202.94133333333343</c:v>
                </c:pt>
                <c:pt idx="8">
                  <c:v>202.94133333333343</c:v>
                </c:pt>
                <c:pt idx="9">
                  <c:v>202.94133333333343</c:v>
                </c:pt>
                <c:pt idx="10">
                  <c:v>202.94133333333343</c:v>
                </c:pt>
                <c:pt idx="11">
                  <c:v>202.94133333333343</c:v>
                </c:pt>
                <c:pt idx="12">
                  <c:v>202.94133333333343</c:v>
                </c:pt>
                <c:pt idx="13">
                  <c:v>202.94133333333343</c:v>
                </c:pt>
                <c:pt idx="14">
                  <c:v>202.94133333333343</c:v>
                </c:pt>
                <c:pt idx="15">
                  <c:v>202.94133333333343</c:v>
                </c:pt>
                <c:pt idx="16">
                  <c:v>202.94133333333343</c:v>
                </c:pt>
                <c:pt idx="17">
                  <c:v>202.94133333333343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5E2-4755-B240-44698757DECC}"/>
            </c:ext>
          </c:extLst>
        </c:ser>
        <c:ser>
          <c:idx val="2"/>
          <c:order val="2"/>
          <c:tx>
            <c:strRef>
              <c:f>'HOT Duration'!$D$1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0.10571952551433332"/>
                  <c:y val="0.3077117739462622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2016: CHILD Clinic Started at UMMMC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E2-4755-B240-44698757DECC}"/>
                </c:ext>
              </c:extLst>
            </c:dLbl>
            <c:delete val="1"/>
            <c:spPr>
              <a:solidFill>
                <a:schemeClr val="lt1"/>
              </a:solidFill>
              <a:ln w="22225" cap="rnd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Duration'!$D$2:$D$19</c:f>
              <c:numCache>
                <c:formatCode>0.0</c:formatCode>
                <c:ptCount val="18"/>
                <c:pt idx="0">
                  <c:v>178.59422222222221</c:v>
                </c:pt>
                <c:pt idx="1">
                  <c:v>178.59422222222221</c:v>
                </c:pt>
                <c:pt idx="2">
                  <c:v>178.59422222222221</c:v>
                </c:pt>
                <c:pt idx="3">
                  <c:v>178.59422222222221</c:v>
                </c:pt>
                <c:pt idx="4">
                  <c:v>178.59422222222221</c:v>
                </c:pt>
                <c:pt idx="5">
                  <c:v>178.59422222222221</c:v>
                </c:pt>
                <c:pt idx="6">
                  <c:v>158.19422222222221</c:v>
                </c:pt>
                <c:pt idx="7">
                  <c:v>158.19422222222221</c:v>
                </c:pt>
                <c:pt idx="8">
                  <c:v>158.19422222222221</c:v>
                </c:pt>
                <c:pt idx="9">
                  <c:v>158.19422222222221</c:v>
                </c:pt>
                <c:pt idx="10">
                  <c:v>158.19422222222221</c:v>
                </c:pt>
                <c:pt idx="11">
                  <c:v>158.19422222222221</c:v>
                </c:pt>
                <c:pt idx="12">
                  <c:v>158.19422222222221</c:v>
                </c:pt>
                <c:pt idx="13">
                  <c:v>158.19422222222221</c:v>
                </c:pt>
                <c:pt idx="14">
                  <c:v>158.19422222222221</c:v>
                </c:pt>
                <c:pt idx="15">
                  <c:v>158.19422222222221</c:v>
                </c:pt>
                <c:pt idx="16">
                  <c:v>158.19422222222221</c:v>
                </c:pt>
                <c:pt idx="17">
                  <c:v>158.19422222222221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5E2-4755-B240-44698757DECC}"/>
            </c:ext>
          </c:extLst>
        </c:ser>
        <c:ser>
          <c:idx val="3"/>
          <c:order val="3"/>
          <c:tx>
            <c:strRef>
              <c:f>'HOT Duration'!$E$1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Duration'!$E$2:$E$19</c:f>
              <c:numCache>
                <c:formatCode>0.0</c:formatCode>
                <c:ptCount val="18"/>
                <c:pt idx="0">
                  <c:v>133.8471111111111</c:v>
                </c:pt>
                <c:pt idx="1">
                  <c:v>133.8471111111111</c:v>
                </c:pt>
                <c:pt idx="2">
                  <c:v>133.8471111111111</c:v>
                </c:pt>
                <c:pt idx="3">
                  <c:v>133.8471111111111</c:v>
                </c:pt>
                <c:pt idx="4">
                  <c:v>133.8471111111111</c:v>
                </c:pt>
                <c:pt idx="5">
                  <c:v>133.8471111111111</c:v>
                </c:pt>
                <c:pt idx="6">
                  <c:v>113.44711111111114</c:v>
                </c:pt>
                <c:pt idx="7">
                  <c:v>113.44711111111114</c:v>
                </c:pt>
                <c:pt idx="8">
                  <c:v>113.44711111111114</c:v>
                </c:pt>
                <c:pt idx="9">
                  <c:v>113.44711111111114</c:v>
                </c:pt>
                <c:pt idx="10">
                  <c:v>113.44711111111114</c:v>
                </c:pt>
                <c:pt idx="11">
                  <c:v>113.44711111111114</c:v>
                </c:pt>
                <c:pt idx="12">
                  <c:v>113.44711111111114</c:v>
                </c:pt>
                <c:pt idx="13">
                  <c:v>113.44711111111114</c:v>
                </c:pt>
                <c:pt idx="14">
                  <c:v>113.44711111111114</c:v>
                </c:pt>
                <c:pt idx="15">
                  <c:v>113.44711111111114</c:v>
                </c:pt>
                <c:pt idx="16">
                  <c:v>113.44711111111114</c:v>
                </c:pt>
                <c:pt idx="17">
                  <c:v>113.44711111111114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5E2-4755-B240-44698757DECC}"/>
            </c:ext>
          </c:extLst>
        </c:ser>
        <c:ser>
          <c:idx val="4"/>
          <c:order val="4"/>
          <c:tx>
            <c:strRef>
              <c:f>'HOT Duration'!$F$1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066115439735399E-2"/>
                  <c:y val="-2.99908409500106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E2-4755-B240-44698757DECC}"/>
                </c:ext>
              </c:extLst>
            </c:dLbl>
            <c:dLbl>
              <c:idx val="14"/>
              <c:layout>
                <c:manualLayout>
                  <c:x val="9.3297348430674359E-2"/>
                  <c:y val="-3.7317311758254937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E2-4755-B240-44698757DECC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Duration'!$F$2:$F$19</c:f>
              <c:numCache>
                <c:formatCode>0.0</c:formatCode>
                <c:ptCount val="18"/>
                <c:pt idx="0">
                  <c:v>89.1</c:v>
                </c:pt>
                <c:pt idx="1">
                  <c:v>89.1</c:v>
                </c:pt>
                <c:pt idx="2">
                  <c:v>89.1</c:v>
                </c:pt>
                <c:pt idx="3">
                  <c:v>89.1</c:v>
                </c:pt>
                <c:pt idx="4">
                  <c:v>89.1</c:v>
                </c:pt>
                <c:pt idx="5">
                  <c:v>89.1</c:v>
                </c:pt>
                <c:pt idx="6">
                  <c:v>68.7</c:v>
                </c:pt>
                <c:pt idx="7">
                  <c:v>68.7</c:v>
                </c:pt>
                <c:pt idx="8">
                  <c:v>68.7</c:v>
                </c:pt>
                <c:pt idx="9">
                  <c:v>68.7</c:v>
                </c:pt>
                <c:pt idx="10">
                  <c:v>68.7</c:v>
                </c:pt>
                <c:pt idx="11">
                  <c:v>68.7</c:v>
                </c:pt>
                <c:pt idx="12">
                  <c:v>68.7</c:v>
                </c:pt>
                <c:pt idx="13">
                  <c:v>68.7</c:v>
                </c:pt>
                <c:pt idx="14">
                  <c:v>68.7</c:v>
                </c:pt>
                <c:pt idx="15">
                  <c:v>68.7</c:v>
                </c:pt>
                <c:pt idx="16">
                  <c:v>68.7</c:v>
                </c:pt>
                <c:pt idx="17">
                  <c:v>68.7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5E2-4755-B240-44698757DECC}"/>
            </c:ext>
          </c:extLst>
        </c:ser>
        <c:ser>
          <c:idx val="5"/>
          <c:order val="5"/>
          <c:tx>
            <c:strRef>
              <c:f>'HOT Duration'!$G$1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Duration'!$G$2:$G$19</c:f>
              <c:numCache>
                <c:formatCode>0.0</c:formatCode>
                <c:ptCount val="18"/>
                <c:pt idx="0">
                  <c:v>44.352888888888877</c:v>
                </c:pt>
                <c:pt idx="1">
                  <c:v>44.352888888888877</c:v>
                </c:pt>
                <c:pt idx="2">
                  <c:v>44.352888888888877</c:v>
                </c:pt>
                <c:pt idx="3">
                  <c:v>44.352888888888877</c:v>
                </c:pt>
                <c:pt idx="4">
                  <c:v>44.352888888888877</c:v>
                </c:pt>
                <c:pt idx="5">
                  <c:v>44.352888888888877</c:v>
                </c:pt>
                <c:pt idx="6">
                  <c:v>23.952888888888889</c:v>
                </c:pt>
                <c:pt idx="7">
                  <c:v>23.952888888888889</c:v>
                </c:pt>
                <c:pt idx="8">
                  <c:v>23.952888888888889</c:v>
                </c:pt>
                <c:pt idx="9">
                  <c:v>23.952888888888889</c:v>
                </c:pt>
                <c:pt idx="10">
                  <c:v>23.952888888888889</c:v>
                </c:pt>
                <c:pt idx="11">
                  <c:v>23.952888888888889</c:v>
                </c:pt>
                <c:pt idx="12">
                  <c:v>23.952888888888889</c:v>
                </c:pt>
                <c:pt idx="13">
                  <c:v>23.952888888888889</c:v>
                </c:pt>
                <c:pt idx="14">
                  <c:v>23.952888888888889</c:v>
                </c:pt>
                <c:pt idx="15">
                  <c:v>23.952888888888889</c:v>
                </c:pt>
                <c:pt idx="16">
                  <c:v>23.952888888888889</c:v>
                </c:pt>
                <c:pt idx="17">
                  <c:v>23.952888888888889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5E2-4755-B240-44698757DECC}"/>
            </c:ext>
          </c:extLst>
        </c:ser>
        <c:ser>
          <c:idx val="6"/>
          <c:order val="6"/>
          <c:tx>
            <c:strRef>
              <c:f>'HOT Duration'!$H$1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Duration'!$H$2:$H$19</c:f>
              <c:numCache>
                <c:formatCode>0.0</c:formatCode>
                <c:ptCount val="18"/>
                <c:pt idx="0">
                  <c:v>-0.3942222222222399</c:v>
                </c:pt>
                <c:pt idx="1">
                  <c:v>-0.3942222222222399</c:v>
                </c:pt>
                <c:pt idx="2">
                  <c:v>-0.3942222222222399</c:v>
                </c:pt>
                <c:pt idx="3">
                  <c:v>-0.3942222222222399</c:v>
                </c:pt>
                <c:pt idx="4">
                  <c:v>-0.3942222222222399</c:v>
                </c:pt>
                <c:pt idx="5">
                  <c:v>-0.3942222222222399</c:v>
                </c:pt>
                <c:pt idx="6">
                  <c:v>-20.794222222222224</c:v>
                </c:pt>
                <c:pt idx="7">
                  <c:v>-20.794222222222224</c:v>
                </c:pt>
                <c:pt idx="8">
                  <c:v>-20.794222222222224</c:v>
                </c:pt>
                <c:pt idx="9">
                  <c:v>-20.794222222222224</c:v>
                </c:pt>
                <c:pt idx="10">
                  <c:v>-20.794222222222224</c:v>
                </c:pt>
                <c:pt idx="11">
                  <c:v>-20.794222222222224</c:v>
                </c:pt>
                <c:pt idx="12">
                  <c:v>-20.794222222222224</c:v>
                </c:pt>
                <c:pt idx="13">
                  <c:v>-20.794222222222224</c:v>
                </c:pt>
                <c:pt idx="14">
                  <c:v>-20.794222222222224</c:v>
                </c:pt>
                <c:pt idx="15">
                  <c:v>-20.794222222222224</c:v>
                </c:pt>
                <c:pt idx="16">
                  <c:v>-20.794222222222224</c:v>
                </c:pt>
                <c:pt idx="17">
                  <c:v>-20.794222222222224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E5E2-4755-B240-44698757DECC}"/>
            </c:ext>
          </c:extLst>
        </c:ser>
        <c:ser>
          <c:idx val="7"/>
          <c:order val="7"/>
          <c:tx>
            <c:strRef>
              <c:f>'HOT Duration'!$I$1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30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E2-4755-B240-44698757DECC}"/>
                </c:ext>
              </c:extLst>
            </c:dLbl>
            <c:dLbl>
              <c:idx val="14"/>
              <c:layout>
                <c:manualLayout>
                  <c:x val="-1.4671503873045975E-2"/>
                  <c:y val="-2.0222221514533081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E2-4755-B240-44698757DECC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'HOT Duration'!$A$2:$A$19</c:f>
              <c:strCache>
                <c:ptCount val="18"/>
                <c:pt idx="0">
                  <c:v>Q1 2016 (n=2)</c:v>
                </c:pt>
                <c:pt idx="1">
                  <c:v>Q2 2016 (n=2)</c:v>
                </c:pt>
                <c:pt idx="2">
                  <c:v>Q3 2016 (n=5)</c:v>
                </c:pt>
                <c:pt idx="3">
                  <c:v>Q4 2016 (n=8)</c:v>
                </c:pt>
                <c:pt idx="4">
                  <c:v>Q1 2017 (n=8)</c:v>
                </c:pt>
                <c:pt idx="5">
                  <c:v>Q2 2017 (n=4)</c:v>
                </c:pt>
                <c:pt idx="6">
                  <c:v>Q3 2017 (n=6)</c:v>
                </c:pt>
                <c:pt idx="7">
                  <c:v>Q4 2017 (n=8)</c:v>
                </c:pt>
                <c:pt idx="8">
                  <c:v>Q1 2018 (n=5)</c:v>
                </c:pt>
                <c:pt idx="9">
                  <c:v>Q2 2018 (n=8)</c:v>
                </c:pt>
                <c:pt idx="10">
                  <c:v>Q3 2018 (n=5)</c:v>
                </c:pt>
                <c:pt idx="11">
                  <c:v>Q4 2018 (n=3) </c:v>
                </c:pt>
                <c:pt idx="12">
                  <c:v>Q2 2019 (n=5)</c:v>
                </c:pt>
                <c:pt idx="13">
                  <c:v>Q3 2019 (n=1)</c:v>
                </c:pt>
                <c:pt idx="14">
                  <c:v>Q4 2019 (n=2)</c:v>
                </c:pt>
                <c:pt idx="15">
                  <c:v>Q1 2020 (n=1)</c:v>
                </c:pt>
                <c:pt idx="16">
                  <c:v>Q2 2020 (n=1)</c:v>
                </c:pt>
                <c:pt idx="17">
                  <c:v>Q3 2020 (n=1)</c:v>
                </c:pt>
              </c:strCache>
            </c:strRef>
          </c:cat>
          <c:val>
            <c:numRef>
              <c:f>'HOT Duration'!$I$2:$I$19</c:f>
              <c:numCache>
                <c:formatCode>0.0</c:formatCode>
                <c:ptCount val="18"/>
                <c:pt idx="0">
                  <c:v>-45.141333333333364</c:v>
                </c:pt>
                <c:pt idx="1">
                  <c:v>-45.141333333333364</c:v>
                </c:pt>
                <c:pt idx="2">
                  <c:v>-45.141333333333364</c:v>
                </c:pt>
                <c:pt idx="3">
                  <c:v>-45.141333333333364</c:v>
                </c:pt>
                <c:pt idx="4">
                  <c:v>-45.141333333333364</c:v>
                </c:pt>
                <c:pt idx="5">
                  <c:v>-45.141333333333364</c:v>
                </c:pt>
                <c:pt idx="6">
                  <c:v>-65.541333333333355</c:v>
                </c:pt>
                <c:pt idx="7">
                  <c:v>-65.541333333333355</c:v>
                </c:pt>
                <c:pt idx="8">
                  <c:v>-65.541333333333355</c:v>
                </c:pt>
                <c:pt idx="9">
                  <c:v>-65.541333333333355</c:v>
                </c:pt>
                <c:pt idx="10">
                  <c:v>-65.541333333333355</c:v>
                </c:pt>
                <c:pt idx="11">
                  <c:v>-65.541333333333355</c:v>
                </c:pt>
                <c:pt idx="12">
                  <c:v>-65.541333333333355</c:v>
                </c:pt>
                <c:pt idx="13">
                  <c:v>-65.541333333333355</c:v>
                </c:pt>
                <c:pt idx="14">
                  <c:v>-65.541333333333355</c:v>
                </c:pt>
                <c:pt idx="15">
                  <c:v>-65.541333333333355</c:v>
                </c:pt>
                <c:pt idx="16">
                  <c:v>-65.541333333333355</c:v>
                </c:pt>
                <c:pt idx="17">
                  <c:v>-65.541333333333355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E5E2-4755-B240-44698757DECC}"/>
            </c:ext>
          </c:extLst>
        </c:ser>
        <c:dLbls/>
        <c:marker val="1"/>
        <c:axId val="198592384"/>
        <c:axId val="198623232"/>
      </c:lineChart>
      <c:catAx>
        <c:axId val="198592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 Total infants born in quarter discharged on HOT)</a:t>
                </a:r>
              </a:p>
            </c:rich>
          </c:tx>
          <c:layout/>
        </c:title>
        <c:numFmt formatCode="General" sourceLinked="1"/>
        <c:tickLblPos val="nextTo"/>
        <c:crossAx val="198623232"/>
        <c:crossesAt val="-100"/>
        <c:lblAlgn val="ctr"/>
        <c:lblOffset val="100"/>
      </c:catAx>
      <c:valAx>
        <c:axId val="19862323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HOT Duration- days</a:t>
                </a:r>
              </a:p>
            </c:rich>
          </c:tx>
          <c:layout/>
        </c:title>
        <c:numFmt formatCode="0.0" sourceLinked="1"/>
        <c:tickLblPos val="nextTo"/>
        <c:crossAx val="198592384"/>
        <c:crosses val="autoZero"/>
        <c:crossBetween val="midCat"/>
      </c:valAx>
      <c:spPr>
        <a:noFill/>
        <a:ln w="25400">
          <a:noFill/>
        </a:ln>
      </c:spPr>
    </c:plotArea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Average Respiratory Related Adverse Events While Weaning from Home Oxygen Therapy for Infants Born Less than or Equal to 32 0/7 Weeks Discharged from UMMMC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'Average Respiratory Related 13'!$B$1</c:f>
              <c:strCache>
                <c:ptCount val="1"/>
                <c:pt idx="0">
                  <c:v>Average Respiratory Related Aes</c:v>
                </c:pt>
              </c:strCache>
            </c:strRef>
          </c:tx>
          <c:spPr>
            <a:ln w="38100">
              <a:solidFill>
                <a:srgbClr val="002060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2060"/>
              </a:solidFill>
              <a:ln w="38100">
                <a:solidFill>
                  <a:srgbClr val="002060"/>
                </a:solidFill>
                <a:prstDash val="solid"/>
              </a:ln>
            </c:spPr>
          </c:marker>
          <c:dPt>
            <c:idx val="3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74CA-4A9A-9F6F-FC4C1C1820D4}"/>
              </c:ext>
            </c:extLst>
          </c:dPt>
          <c:dPt>
            <c:idx val="4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A-4A9A-9F6F-FC4C1C1820D4}"/>
              </c:ext>
            </c:extLst>
          </c:dPt>
          <c:dPt>
            <c:idx val="19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74CA-4A9A-9F6F-FC4C1C1820D4}"/>
              </c:ext>
            </c:extLst>
          </c:dPt>
          <c:dPt>
            <c:idx val="20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A-4A9A-9F6F-FC4C1C1820D4}"/>
              </c:ext>
            </c:extLst>
          </c:dPt>
          <c:dPt>
            <c:idx val="21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74CA-4A9A-9F6F-FC4C1C1820D4}"/>
              </c:ext>
            </c:extLst>
          </c:dPt>
          <c:dPt>
            <c:idx val="22"/>
            <c:marker>
              <c:symbol val="diamond"/>
              <c:size val="6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5-74CA-4A9A-9F6F-FC4C1C1820D4}"/>
              </c:ext>
            </c:extLst>
          </c:dPt>
          <c:dLbls>
            <c:dLbl>
              <c:idx val="10"/>
              <c:layout>
                <c:manualLayout>
                  <c:x val="-8.2101333644109903E-2"/>
                  <c:y val="-7.81490219546063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October 2016: CHILD Clinic Started at UMMMC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CA-4A9A-9F6F-FC4C1C1820D4}"/>
                </c:ext>
              </c:extLst>
            </c:dLbl>
            <c:dLbl>
              <c:idx val="15"/>
              <c:layout>
                <c:manualLayout>
                  <c:x val="-4.0488328920383058E-2"/>
                  <c:y val="-0.200256868758678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January 2018: RHO Guidelines Initiated: Parental choice to utilize RHO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A-4A9A-9F6F-FC4C1C1820D4}"/>
                </c:ext>
              </c:extLst>
            </c:dLbl>
            <c:dLbl>
              <c:idx val="19"/>
              <c:layout>
                <c:manualLayout>
                  <c:x val="-1.7994812853503538E-2"/>
                  <c:y val="-0.258868635224633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May 2019: RHO Implemented as SOC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CA-4A9A-9F6F-FC4C1C1820D4}"/>
                </c:ext>
              </c:extLst>
            </c:dLbl>
            <c:delete val="1"/>
            <c:spPr>
              <a:solidFill>
                <a:schemeClr val="lt1"/>
              </a:solidFill>
              <a:ln w="22225" cap="rnd" cmpd="sng" algn="ctr">
                <a:solidFill>
                  <a:schemeClr val="dk1"/>
                </a:solidFill>
                <a:prstDash val="solid"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13'!$B$2:$B$26</c:f>
              <c:numCache>
                <c:formatCode>0.00</c:formatCode>
                <c:ptCount val="25"/>
                <c:pt idx="0">
                  <c:v>0.66666666666666663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2.3333333333333335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  <c:pt idx="9">
                  <c:v>0.2</c:v>
                </c:pt>
                <c:pt idx="10">
                  <c:v>1.125</c:v>
                </c:pt>
                <c:pt idx="11">
                  <c:v>0.1428571428571429</c:v>
                </c:pt>
                <c:pt idx="12">
                  <c:v>0</c:v>
                </c:pt>
                <c:pt idx="13">
                  <c:v>0.33333333333333331</c:v>
                </c:pt>
                <c:pt idx="14">
                  <c:v>0</c:v>
                </c:pt>
                <c:pt idx="15">
                  <c:v>1.25</c:v>
                </c:pt>
                <c:pt idx="16">
                  <c:v>0.5</c:v>
                </c:pt>
                <c:pt idx="17">
                  <c:v>0.60000000000000009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0.33000000000000007</c:v>
                </c:pt>
                <c:pt idx="23">
                  <c:v>0</c:v>
                </c:pt>
                <c:pt idx="24">
                  <c:v>0.33000000000000007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A-4A9A-9F6F-FC4C1C1820D4}"/>
            </c:ext>
          </c:extLst>
        </c:ser>
        <c:ser>
          <c:idx val="1"/>
          <c:order val="1"/>
          <c:tx>
            <c:strRef>
              <c:f>'Average Respiratory Related 13'!$C$1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7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CA-4A9A-9F6F-FC4C1C1820D4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13'!$C$2:$C$26</c:f>
              <c:numCache>
                <c:formatCode>0.00</c:formatCode>
                <c:ptCount val="25"/>
                <c:pt idx="0">
                  <c:v>2.0228000000000002</c:v>
                </c:pt>
                <c:pt idx="1">
                  <c:v>2.0228000000000002</c:v>
                </c:pt>
                <c:pt idx="2">
                  <c:v>2.0228000000000002</c:v>
                </c:pt>
                <c:pt idx="3">
                  <c:v>2.0228000000000002</c:v>
                </c:pt>
                <c:pt idx="4">
                  <c:v>2.0228000000000002</c:v>
                </c:pt>
                <c:pt idx="5">
                  <c:v>2.0228000000000002</c:v>
                </c:pt>
                <c:pt idx="6">
                  <c:v>2.0228000000000002</c:v>
                </c:pt>
                <c:pt idx="7">
                  <c:v>2.0228000000000002</c:v>
                </c:pt>
                <c:pt idx="8">
                  <c:v>2.0228000000000002</c:v>
                </c:pt>
                <c:pt idx="9">
                  <c:v>2.0228000000000002</c:v>
                </c:pt>
                <c:pt idx="10">
                  <c:v>1.7228000000000001</c:v>
                </c:pt>
                <c:pt idx="11">
                  <c:v>1.7228000000000001</c:v>
                </c:pt>
                <c:pt idx="12">
                  <c:v>1.7228000000000001</c:v>
                </c:pt>
                <c:pt idx="13">
                  <c:v>1.7228000000000001</c:v>
                </c:pt>
                <c:pt idx="14">
                  <c:v>1.7228000000000001</c:v>
                </c:pt>
                <c:pt idx="15">
                  <c:v>1.7228000000000001</c:v>
                </c:pt>
                <c:pt idx="16">
                  <c:v>1.7228000000000001</c:v>
                </c:pt>
                <c:pt idx="17">
                  <c:v>1.7228000000000001</c:v>
                </c:pt>
                <c:pt idx="18">
                  <c:v>1.7228000000000001</c:v>
                </c:pt>
                <c:pt idx="19">
                  <c:v>1.7228000000000001</c:v>
                </c:pt>
                <c:pt idx="20">
                  <c:v>1.7228000000000001</c:v>
                </c:pt>
                <c:pt idx="21">
                  <c:v>1.7228000000000001</c:v>
                </c:pt>
                <c:pt idx="22">
                  <c:v>1.7228000000000001</c:v>
                </c:pt>
                <c:pt idx="23">
                  <c:v>1.7228000000000001</c:v>
                </c:pt>
                <c:pt idx="24">
                  <c:v>1.7228000000000001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4CA-4A9A-9F6F-FC4C1C1820D4}"/>
            </c:ext>
          </c:extLst>
        </c:ser>
        <c:ser>
          <c:idx val="2"/>
          <c:order val="2"/>
          <c:tx>
            <c:strRef>
              <c:f>'Average Respiratory Related 13'!$D$1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13'!$D$2:$D$26</c:f>
              <c:numCache>
                <c:formatCode>0.00</c:formatCode>
                <c:ptCount val="25"/>
                <c:pt idx="0">
                  <c:v>1.571866666666667</c:v>
                </c:pt>
                <c:pt idx="1">
                  <c:v>1.571866666666667</c:v>
                </c:pt>
                <c:pt idx="2">
                  <c:v>1.571866666666667</c:v>
                </c:pt>
                <c:pt idx="3">
                  <c:v>1.571866666666667</c:v>
                </c:pt>
                <c:pt idx="4">
                  <c:v>1.571866666666667</c:v>
                </c:pt>
                <c:pt idx="5">
                  <c:v>1.571866666666667</c:v>
                </c:pt>
                <c:pt idx="6">
                  <c:v>1.571866666666667</c:v>
                </c:pt>
                <c:pt idx="7">
                  <c:v>1.571866666666667</c:v>
                </c:pt>
                <c:pt idx="8">
                  <c:v>1.571866666666667</c:v>
                </c:pt>
                <c:pt idx="9">
                  <c:v>1.571866666666667</c:v>
                </c:pt>
                <c:pt idx="10">
                  <c:v>1.2718666666666667</c:v>
                </c:pt>
                <c:pt idx="11">
                  <c:v>1.2718666666666667</c:v>
                </c:pt>
                <c:pt idx="12">
                  <c:v>1.2718666666666667</c:v>
                </c:pt>
                <c:pt idx="13">
                  <c:v>1.2718666666666667</c:v>
                </c:pt>
                <c:pt idx="14">
                  <c:v>1.2718666666666667</c:v>
                </c:pt>
                <c:pt idx="15">
                  <c:v>1.2718666666666667</c:v>
                </c:pt>
                <c:pt idx="16">
                  <c:v>1.2718666666666667</c:v>
                </c:pt>
                <c:pt idx="17">
                  <c:v>1.2718666666666667</c:v>
                </c:pt>
                <c:pt idx="18">
                  <c:v>1.2718666666666667</c:v>
                </c:pt>
                <c:pt idx="19">
                  <c:v>1.2718666666666667</c:v>
                </c:pt>
                <c:pt idx="20">
                  <c:v>1.2718666666666667</c:v>
                </c:pt>
                <c:pt idx="21">
                  <c:v>1.2718666666666667</c:v>
                </c:pt>
                <c:pt idx="22">
                  <c:v>1.2718666666666667</c:v>
                </c:pt>
                <c:pt idx="23">
                  <c:v>1.2718666666666667</c:v>
                </c:pt>
                <c:pt idx="24">
                  <c:v>1.2718666666666667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4CA-4A9A-9F6F-FC4C1C1820D4}"/>
            </c:ext>
          </c:extLst>
        </c:ser>
        <c:ser>
          <c:idx val="3"/>
          <c:order val="3"/>
          <c:tx>
            <c:strRef>
              <c:f>'Average Respiratory Related 13'!$E$1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13'!$E$2:$E$26</c:f>
              <c:numCache>
                <c:formatCode>0.00</c:formatCode>
                <c:ptCount val="25"/>
                <c:pt idx="0">
                  <c:v>1.1209333333333338</c:v>
                </c:pt>
                <c:pt idx="1">
                  <c:v>1.1209333333333338</c:v>
                </c:pt>
                <c:pt idx="2">
                  <c:v>1.1209333333333338</c:v>
                </c:pt>
                <c:pt idx="3">
                  <c:v>1.1209333333333338</c:v>
                </c:pt>
                <c:pt idx="4">
                  <c:v>1.1209333333333338</c:v>
                </c:pt>
                <c:pt idx="5">
                  <c:v>1.1209333333333338</c:v>
                </c:pt>
                <c:pt idx="6">
                  <c:v>1.1209333333333338</c:v>
                </c:pt>
                <c:pt idx="7">
                  <c:v>1.1209333333333338</c:v>
                </c:pt>
                <c:pt idx="8">
                  <c:v>1.1209333333333338</c:v>
                </c:pt>
                <c:pt idx="9">
                  <c:v>1.1209333333333338</c:v>
                </c:pt>
                <c:pt idx="10">
                  <c:v>0.82093333333333363</c:v>
                </c:pt>
                <c:pt idx="11">
                  <c:v>0.82093333333333363</c:v>
                </c:pt>
                <c:pt idx="12">
                  <c:v>0.82093333333333363</c:v>
                </c:pt>
                <c:pt idx="13">
                  <c:v>0.82093333333333363</c:v>
                </c:pt>
                <c:pt idx="14">
                  <c:v>0.82093333333333363</c:v>
                </c:pt>
                <c:pt idx="15">
                  <c:v>0.82093333333333363</c:v>
                </c:pt>
                <c:pt idx="16">
                  <c:v>0.82093333333333363</c:v>
                </c:pt>
                <c:pt idx="17">
                  <c:v>0.82093333333333363</c:v>
                </c:pt>
                <c:pt idx="18">
                  <c:v>0.82093333333333363</c:v>
                </c:pt>
                <c:pt idx="19">
                  <c:v>0.82093333333333363</c:v>
                </c:pt>
                <c:pt idx="20">
                  <c:v>0.82093333333333363</c:v>
                </c:pt>
                <c:pt idx="21">
                  <c:v>0.82093333333333363</c:v>
                </c:pt>
                <c:pt idx="22">
                  <c:v>0.82093333333333363</c:v>
                </c:pt>
                <c:pt idx="23">
                  <c:v>0.82093333333333363</c:v>
                </c:pt>
                <c:pt idx="24">
                  <c:v>0.82093333333333363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74CA-4A9A-9F6F-FC4C1C1820D4}"/>
            </c:ext>
          </c:extLst>
        </c:ser>
        <c:ser>
          <c:idx val="4"/>
          <c:order val="4"/>
          <c:tx>
            <c:strRef>
              <c:f>'Average Respiratory Related 13'!$F$1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00FFFF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040368953882365E-2"/>
                  <c:y val="-2.022221320568488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4CA-4A9A-9F6F-FC4C1C1820D4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13'!$F$2:$F$26</c:f>
              <c:numCache>
                <c:formatCode>0.00</c:formatCode>
                <c:ptCount val="25"/>
                <c:pt idx="0">
                  <c:v>0.67000000000000015</c:v>
                </c:pt>
                <c:pt idx="1">
                  <c:v>0.67000000000000015</c:v>
                </c:pt>
                <c:pt idx="2">
                  <c:v>0.67000000000000015</c:v>
                </c:pt>
                <c:pt idx="3">
                  <c:v>0.67000000000000015</c:v>
                </c:pt>
                <c:pt idx="4">
                  <c:v>0.67000000000000015</c:v>
                </c:pt>
                <c:pt idx="5">
                  <c:v>0.67000000000000015</c:v>
                </c:pt>
                <c:pt idx="6">
                  <c:v>0.67000000000000015</c:v>
                </c:pt>
                <c:pt idx="7">
                  <c:v>0.67000000000000015</c:v>
                </c:pt>
                <c:pt idx="8">
                  <c:v>0.67000000000000015</c:v>
                </c:pt>
                <c:pt idx="9">
                  <c:v>0.67000000000000015</c:v>
                </c:pt>
                <c:pt idx="10">
                  <c:v>0.37000000000000005</c:v>
                </c:pt>
                <c:pt idx="11">
                  <c:v>0.37000000000000005</c:v>
                </c:pt>
                <c:pt idx="12">
                  <c:v>0.37000000000000005</c:v>
                </c:pt>
                <c:pt idx="13">
                  <c:v>0.37000000000000005</c:v>
                </c:pt>
                <c:pt idx="14">
                  <c:v>0.37000000000000005</c:v>
                </c:pt>
                <c:pt idx="15">
                  <c:v>0.37000000000000005</c:v>
                </c:pt>
                <c:pt idx="16">
                  <c:v>0.37000000000000005</c:v>
                </c:pt>
                <c:pt idx="17">
                  <c:v>0.37000000000000005</c:v>
                </c:pt>
                <c:pt idx="18">
                  <c:v>0.37000000000000005</c:v>
                </c:pt>
                <c:pt idx="19">
                  <c:v>0.37000000000000005</c:v>
                </c:pt>
                <c:pt idx="20">
                  <c:v>0.37000000000000005</c:v>
                </c:pt>
                <c:pt idx="21">
                  <c:v>0.37000000000000005</c:v>
                </c:pt>
                <c:pt idx="22">
                  <c:v>0.37000000000000005</c:v>
                </c:pt>
                <c:pt idx="23">
                  <c:v>0.37000000000000005</c:v>
                </c:pt>
                <c:pt idx="24">
                  <c:v>0.37000000000000005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4CA-4A9A-9F6F-FC4C1C1820D4}"/>
            </c:ext>
          </c:extLst>
        </c:ser>
        <c:ser>
          <c:idx val="5"/>
          <c:order val="5"/>
          <c:tx>
            <c:strRef>
              <c:f>'Average Respiratory Related 13'!$G$1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13'!$G$2:$G$26</c:f>
              <c:numCache>
                <c:formatCode>0.00</c:formatCode>
                <c:ptCount val="25"/>
                <c:pt idx="0">
                  <c:v>0.2190666666666666</c:v>
                </c:pt>
                <c:pt idx="1">
                  <c:v>0.2190666666666666</c:v>
                </c:pt>
                <c:pt idx="2">
                  <c:v>0.2190666666666666</c:v>
                </c:pt>
                <c:pt idx="3">
                  <c:v>0.2190666666666666</c:v>
                </c:pt>
                <c:pt idx="4">
                  <c:v>0.2190666666666666</c:v>
                </c:pt>
                <c:pt idx="5">
                  <c:v>0.2190666666666666</c:v>
                </c:pt>
                <c:pt idx="6">
                  <c:v>0.2190666666666666</c:v>
                </c:pt>
                <c:pt idx="7">
                  <c:v>0.2190666666666666</c:v>
                </c:pt>
                <c:pt idx="8">
                  <c:v>0.2190666666666666</c:v>
                </c:pt>
                <c:pt idx="9">
                  <c:v>0.2190666666666666</c:v>
                </c:pt>
                <c:pt idx="10">
                  <c:v>-8.0933333333333468E-2</c:v>
                </c:pt>
                <c:pt idx="11">
                  <c:v>-8.0933333333333468E-2</c:v>
                </c:pt>
                <c:pt idx="12">
                  <c:v>-8.0933333333333468E-2</c:v>
                </c:pt>
                <c:pt idx="13">
                  <c:v>-8.0933333333333468E-2</c:v>
                </c:pt>
                <c:pt idx="14">
                  <c:v>-8.0933333333333468E-2</c:v>
                </c:pt>
                <c:pt idx="15">
                  <c:v>-8.0933333333333468E-2</c:v>
                </c:pt>
                <c:pt idx="16">
                  <c:v>-8.0933333333333468E-2</c:v>
                </c:pt>
                <c:pt idx="17">
                  <c:v>-8.0933333333333468E-2</c:v>
                </c:pt>
                <c:pt idx="18">
                  <c:v>-8.0933333333333468E-2</c:v>
                </c:pt>
                <c:pt idx="19">
                  <c:v>-8.0933333333333468E-2</c:v>
                </c:pt>
                <c:pt idx="20">
                  <c:v>-8.0933333333333468E-2</c:v>
                </c:pt>
                <c:pt idx="21">
                  <c:v>-8.0933333333333468E-2</c:v>
                </c:pt>
                <c:pt idx="22">
                  <c:v>-8.0933333333333468E-2</c:v>
                </c:pt>
                <c:pt idx="23">
                  <c:v>-8.0933333333333468E-2</c:v>
                </c:pt>
                <c:pt idx="24">
                  <c:v>-8.0933333333333468E-2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74CA-4A9A-9F6F-FC4C1C1820D4}"/>
            </c:ext>
          </c:extLst>
        </c:ser>
        <c:ser>
          <c:idx val="6"/>
          <c:order val="6"/>
          <c:tx>
            <c:strRef>
              <c:f>'Average Respiratory Related 13'!$H$1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13'!$H$2:$H$26</c:f>
              <c:numCache>
                <c:formatCode>0.00</c:formatCode>
                <c:ptCount val="25"/>
                <c:pt idx="0">
                  <c:v>-0.23186666666666689</c:v>
                </c:pt>
                <c:pt idx="1">
                  <c:v>-0.23186666666666689</c:v>
                </c:pt>
                <c:pt idx="2">
                  <c:v>-0.23186666666666689</c:v>
                </c:pt>
                <c:pt idx="3">
                  <c:v>-0.23186666666666689</c:v>
                </c:pt>
                <c:pt idx="4">
                  <c:v>-0.23186666666666689</c:v>
                </c:pt>
                <c:pt idx="5">
                  <c:v>-0.23186666666666689</c:v>
                </c:pt>
                <c:pt idx="6">
                  <c:v>-0.23186666666666689</c:v>
                </c:pt>
                <c:pt idx="7">
                  <c:v>-0.23186666666666689</c:v>
                </c:pt>
                <c:pt idx="8">
                  <c:v>-0.23186666666666689</c:v>
                </c:pt>
                <c:pt idx="9">
                  <c:v>-0.23186666666666689</c:v>
                </c:pt>
                <c:pt idx="10">
                  <c:v>-0.53186666666666682</c:v>
                </c:pt>
                <c:pt idx="11">
                  <c:v>-0.53186666666666682</c:v>
                </c:pt>
                <c:pt idx="12">
                  <c:v>-0.53186666666666682</c:v>
                </c:pt>
                <c:pt idx="13">
                  <c:v>-0.53186666666666682</c:v>
                </c:pt>
                <c:pt idx="14">
                  <c:v>-0.53186666666666682</c:v>
                </c:pt>
                <c:pt idx="15">
                  <c:v>-0.53186666666666682</c:v>
                </c:pt>
                <c:pt idx="16">
                  <c:v>-0.53186666666666682</c:v>
                </c:pt>
                <c:pt idx="17">
                  <c:v>-0.53186666666666682</c:v>
                </c:pt>
                <c:pt idx="18">
                  <c:v>-0.53186666666666682</c:v>
                </c:pt>
                <c:pt idx="19">
                  <c:v>-0.53186666666666682</c:v>
                </c:pt>
                <c:pt idx="20">
                  <c:v>-0.53186666666666682</c:v>
                </c:pt>
                <c:pt idx="21">
                  <c:v>-0.53186666666666682</c:v>
                </c:pt>
                <c:pt idx="22">
                  <c:v>-0.53186666666666682</c:v>
                </c:pt>
                <c:pt idx="23">
                  <c:v>-0.53186666666666682</c:v>
                </c:pt>
                <c:pt idx="24">
                  <c:v>-0.53186666666666682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74CA-4A9A-9F6F-FC4C1C1820D4}"/>
            </c:ext>
          </c:extLst>
        </c:ser>
        <c:ser>
          <c:idx val="7"/>
          <c:order val="7"/>
          <c:tx>
            <c:strRef>
              <c:f>'Average Respiratory Related 13'!$I$1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71503873045975E-2"/>
                  <c:y val="-2.022222151453292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4CA-4A9A-9F6F-FC4C1C1820D4}"/>
                </c:ext>
              </c:extLst>
            </c:dLbl>
            <c:dLbl>
              <c:idx val="21"/>
              <c:layout>
                <c:manualLayout>
                  <c:x val="-1.4671503873046081E-2"/>
                  <c:y val="-2.0222221514532929E-2"/>
                </c:manualLayout>
              </c:layout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4CA-4A9A-9F6F-FC4C1C1820D4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Respiratory Related 13'!$A$2:$A$26</c:f>
              <c:strCache>
                <c:ptCount val="25"/>
                <c:pt idx="0">
                  <c:v>Q1 2014 (n=3)</c:v>
                </c:pt>
                <c:pt idx="1">
                  <c:v>Q2 2014 (n=1)</c:v>
                </c:pt>
                <c:pt idx="2">
                  <c:v>Q4 2014 (n=3)</c:v>
                </c:pt>
                <c:pt idx="3">
                  <c:v>Q1 2015 (n=1)</c:v>
                </c:pt>
                <c:pt idx="4">
                  <c:v>Q2 2015 (n=3)</c:v>
                </c:pt>
                <c:pt idx="5">
                  <c:v>Q3 2015 (n=1)</c:v>
                </c:pt>
                <c:pt idx="6">
                  <c:v>Q4 2015 (n=1)</c:v>
                </c:pt>
                <c:pt idx="7">
                  <c:v>Q1 2016 (n=2)</c:v>
                </c:pt>
                <c:pt idx="8">
                  <c:v>Q2 2016 (n=2)</c:v>
                </c:pt>
                <c:pt idx="9">
                  <c:v>Q3 2016 (n=5)</c:v>
                </c:pt>
                <c:pt idx="10">
                  <c:v>Q4 2016 (n=8)</c:v>
                </c:pt>
                <c:pt idx="11">
                  <c:v>Q1 2017 (n=8)</c:v>
                </c:pt>
                <c:pt idx="12">
                  <c:v>Q2 2017 (n=4)</c:v>
                </c:pt>
                <c:pt idx="13">
                  <c:v>Q3 2017 (n=6)</c:v>
                </c:pt>
                <c:pt idx="14">
                  <c:v>Q4 2017 (n=8)</c:v>
                </c:pt>
                <c:pt idx="15">
                  <c:v>Q1 2018 (n=5)</c:v>
                </c:pt>
                <c:pt idx="16">
                  <c:v>Q2 2018 (n=8)</c:v>
                </c:pt>
                <c:pt idx="17">
                  <c:v>Q3 2018 (n=5)</c:v>
                </c:pt>
                <c:pt idx="18">
                  <c:v>Q4 2018 (n=3) </c:v>
                </c:pt>
                <c:pt idx="19">
                  <c:v>Q2 2019 (n=5)</c:v>
                </c:pt>
                <c:pt idx="20">
                  <c:v>Q3 2019 (n=1)</c:v>
                </c:pt>
                <c:pt idx="21">
                  <c:v>Q4 2019 (n=2)</c:v>
                </c:pt>
                <c:pt idx="22">
                  <c:v>Q1 2020 (n=3)</c:v>
                </c:pt>
                <c:pt idx="23">
                  <c:v>Q2 2020 (n=3)</c:v>
                </c:pt>
                <c:pt idx="24">
                  <c:v>Q3 2020 (n=3)</c:v>
                </c:pt>
              </c:strCache>
            </c:strRef>
          </c:cat>
          <c:val>
            <c:numRef>
              <c:f>'Average Respiratory Related 13'!$I$2:$I$26</c:f>
              <c:numCache>
                <c:formatCode>0.00</c:formatCode>
                <c:ptCount val="25"/>
                <c:pt idx="0">
                  <c:v>-0.68280000000000052</c:v>
                </c:pt>
                <c:pt idx="1">
                  <c:v>-0.68280000000000052</c:v>
                </c:pt>
                <c:pt idx="2">
                  <c:v>-0.68280000000000052</c:v>
                </c:pt>
                <c:pt idx="3">
                  <c:v>-0.68280000000000052</c:v>
                </c:pt>
                <c:pt idx="4">
                  <c:v>-0.68280000000000052</c:v>
                </c:pt>
                <c:pt idx="5">
                  <c:v>-0.68280000000000052</c:v>
                </c:pt>
                <c:pt idx="6">
                  <c:v>-0.68280000000000052</c:v>
                </c:pt>
                <c:pt idx="7">
                  <c:v>-0.68280000000000052</c:v>
                </c:pt>
                <c:pt idx="8">
                  <c:v>-0.68280000000000052</c:v>
                </c:pt>
                <c:pt idx="9">
                  <c:v>-0.68280000000000052</c:v>
                </c:pt>
                <c:pt idx="10">
                  <c:v>-0.98280000000000045</c:v>
                </c:pt>
                <c:pt idx="11">
                  <c:v>-0.98280000000000045</c:v>
                </c:pt>
                <c:pt idx="12">
                  <c:v>-0.98280000000000045</c:v>
                </c:pt>
                <c:pt idx="13">
                  <c:v>-0.98280000000000045</c:v>
                </c:pt>
                <c:pt idx="14">
                  <c:v>-0.98280000000000045</c:v>
                </c:pt>
                <c:pt idx="15">
                  <c:v>-0.98280000000000045</c:v>
                </c:pt>
                <c:pt idx="16">
                  <c:v>-0.98280000000000045</c:v>
                </c:pt>
                <c:pt idx="17">
                  <c:v>-0.98280000000000045</c:v>
                </c:pt>
                <c:pt idx="18">
                  <c:v>-0.98280000000000045</c:v>
                </c:pt>
                <c:pt idx="19">
                  <c:v>-0.98280000000000045</c:v>
                </c:pt>
                <c:pt idx="20">
                  <c:v>-0.98280000000000045</c:v>
                </c:pt>
                <c:pt idx="21">
                  <c:v>-0.98280000000000045</c:v>
                </c:pt>
                <c:pt idx="22">
                  <c:v>-0.98280000000000045</c:v>
                </c:pt>
                <c:pt idx="23">
                  <c:v>-0.98280000000000045</c:v>
                </c:pt>
                <c:pt idx="24">
                  <c:v>-0.98280000000000045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74CA-4A9A-9F6F-FC4C1C1820D4}"/>
            </c:ext>
          </c:extLst>
        </c:ser>
        <c:dLbls/>
        <c:marker val="1"/>
        <c:axId val="209110144"/>
        <c:axId val="209112064"/>
      </c:lineChart>
      <c:catAx>
        <c:axId val="209110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Quarter (N=Total infants born in quarter discahrged on HOT)</a:t>
                </a:r>
              </a:p>
            </c:rich>
          </c:tx>
          <c:layout/>
        </c:title>
        <c:numFmt formatCode="General" sourceLinked="1"/>
        <c:tickLblPos val="nextTo"/>
        <c:crossAx val="209112064"/>
        <c:crossesAt val="-1"/>
        <c:lblAlgn val="ctr"/>
        <c:lblOffset val="100"/>
      </c:catAx>
      <c:valAx>
        <c:axId val="209112064"/>
        <c:scaling>
          <c:orientation val="minMax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Respiratory Related Aes</a:t>
                </a:r>
              </a:p>
            </c:rich>
          </c:tx>
          <c:layout/>
        </c:title>
        <c:numFmt formatCode="0.00" sourceLinked="1"/>
        <c:tickLblPos val="nextTo"/>
        <c:crossAx val="209110144"/>
        <c:crosses val="autoZero"/>
        <c:crossBetween val="midCat"/>
      </c:valAx>
      <c:spPr>
        <a:noFill/>
        <a:ln w="25400">
          <a:noFill/>
        </a:ln>
      </c:spPr>
    </c:plotArea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600"/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Does Your</a:t>
            </a:r>
            <a:r>
              <a:rPr lang="en-US" baseline="0" dirty="0">
                <a:solidFill>
                  <a:srgbClr val="00B0F0"/>
                </a:solidFill>
              </a:rPr>
              <a:t> Center Already Collect HOT Duration Data?</a:t>
            </a:r>
            <a:endParaRPr lang="en-US" dirty="0">
              <a:solidFill>
                <a:srgbClr val="00B0F0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Site</c:v>
                </c:pt>
              </c:strCache>
            </c:strRef>
          </c:tx>
          <c:spPr>
            <a:solidFill>
              <a:srgbClr val="22549C"/>
            </a:solidFill>
          </c:spPr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8</c:v>
                </c:pt>
              </c:numCache>
            </c:numRef>
          </c:val>
        </c:ser>
        <c:axId val="89278720"/>
        <c:axId val="90841472"/>
      </c:barChart>
      <c:catAx>
        <c:axId val="892787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Response</a:t>
                </a:r>
              </a:p>
            </c:rich>
          </c:tx>
          <c:layout/>
        </c:title>
        <c:tickLblPos val="nextTo"/>
        <c:crossAx val="90841472"/>
        <c:crosses val="autoZero"/>
        <c:auto val="1"/>
        <c:lblAlgn val="ctr"/>
        <c:lblOffset val="100"/>
      </c:catAx>
      <c:valAx>
        <c:axId val="9084147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Sites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9278720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VON Center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22549C"/>
            </a:solidFill>
          </c:spPr>
          <c:cat>
            <c:strRef>
              <c:f>Sheet1!$A$10:$A$12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Sheet1!$B$10:$B$12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</c:ser>
        <c:axId val="89211264"/>
        <c:axId val="89257856"/>
      </c:barChart>
      <c:catAx>
        <c:axId val="892112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Response</a:t>
                </a:r>
              </a:p>
            </c:rich>
          </c:tx>
          <c:layout/>
        </c:title>
        <c:tickLblPos val="nextTo"/>
        <c:crossAx val="89257856"/>
        <c:crosses val="autoZero"/>
        <c:auto val="1"/>
        <c:lblAlgn val="ctr"/>
        <c:lblOffset val="100"/>
      </c:catAx>
      <c:valAx>
        <c:axId val="8925785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Sites</a:t>
                </a:r>
              </a:p>
            </c:rich>
          </c:tx>
          <c:layout/>
        </c:title>
        <c:numFmt formatCode="General" sourceLinked="1"/>
        <c:tickLblPos val="nextTo"/>
        <c:crossAx val="89211264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Home Oxygen Therapy Weaning Provider Specialty</a:t>
            </a:r>
            <a:r>
              <a:rPr lang="en-US" baseline="0" dirty="0"/>
              <a:t> </a:t>
            </a:r>
            <a:r>
              <a:rPr lang="en-US" dirty="0"/>
              <a:t>Responsibility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spPr>
            <a:solidFill>
              <a:srgbClr val="2E75B6"/>
            </a:solidFill>
          </c:spPr>
          <c:dPt>
            <c:idx val="0"/>
            <c:spPr>
              <a:solidFill>
                <a:srgbClr val="4ADCD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23-4A31-9681-4DECD2ECEEA6}"/>
              </c:ext>
            </c:extLst>
          </c:dPt>
          <c:dPt>
            <c:idx val="1"/>
            <c:spPr>
              <a:solidFill>
                <a:srgbClr val="2E75B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23-4A31-9681-4DECD2ECEEA6}"/>
              </c:ext>
            </c:extLst>
          </c:dPt>
          <c:cat>
            <c:strRef>
              <c:f>'RecordedOximetrySite_DATA_2020-'!$AG$1:$AH$1</c:f>
              <c:strCache>
                <c:ptCount val="2"/>
                <c:pt idx="0">
                  <c:v>Neonatologist</c:v>
                </c:pt>
                <c:pt idx="1">
                  <c:v>Pulmonologist</c:v>
                </c:pt>
              </c:strCache>
            </c:strRef>
          </c:cat>
          <c:val>
            <c:numRef>
              <c:f>('RecordedOximetrySite_DATA_2020-'!$AG$10,'RecordedOximetrySite_DATA_2020-'!$AH$10)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23-4A31-9681-4DECD2ECEEA6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Individuals Responsible for Receiving Oximetry Results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4ADCD2"/>
            </a:solidFill>
            <a:ln>
              <a:noFill/>
            </a:ln>
            <a:effectLst/>
          </c:spPr>
          <c:cat>
            <c:strRef>
              <c:f>'RecordedOximetrySite_DATA_2020-'!$F$1:$K$1</c:f>
              <c:strCache>
                <c:ptCount val="6"/>
                <c:pt idx="0">
                  <c:v>Nurse Practitioner</c:v>
                </c:pt>
                <c:pt idx="1">
                  <c:v>Physician Assistant</c:v>
                </c:pt>
                <c:pt idx="2">
                  <c:v>Pulmonologist</c:v>
                </c:pt>
                <c:pt idx="3">
                  <c:v>Neonatologist</c:v>
                </c:pt>
                <c:pt idx="4">
                  <c:v>Research Coordinator</c:v>
                </c:pt>
                <c:pt idx="5">
                  <c:v>Pulmonary Fellow</c:v>
                </c:pt>
              </c:strCache>
            </c:strRef>
          </c:cat>
          <c:val>
            <c:numRef>
              <c:f>'RecordedOximetrySite_DATA_2020-'!$F$10:$K$10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87-40F5-A5CE-F34E236CA02A}"/>
            </c:ext>
          </c:extLst>
        </c:ser>
        <c:dLbls/>
        <c:gapWidth val="219"/>
        <c:overlap val="-27"/>
        <c:axId val="210686336"/>
        <c:axId val="210687872"/>
      </c:barChart>
      <c:catAx>
        <c:axId val="2106863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87872"/>
        <c:crosses val="autoZero"/>
        <c:auto val="1"/>
        <c:lblAlgn val="ctr"/>
        <c:lblOffset val="100"/>
      </c:catAx>
      <c:valAx>
        <c:axId val="210687872"/>
        <c:scaling>
          <c:orientation val="minMax"/>
          <c:max val="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863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6464B-4BBB-435B-B549-DAE6C1306DE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1C3500F-119D-441B-9724-701A3E9EE8B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Currently, a third of preterm infants will require home oxygen therapy (HOT) after NICU discharge</a:t>
          </a:r>
        </a:p>
      </dgm:t>
    </dgm:pt>
    <dgm:pt modelId="{1CA39EA4-F77C-4802-9762-FA493101F846}" type="parTrans" cxnId="{6EDD9251-1496-491A-B1C0-F7D7D75CC2AD}">
      <dgm:prSet/>
      <dgm:spPr/>
      <dgm:t>
        <a:bodyPr/>
        <a:lstStyle/>
        <a:p>
          <a:endParaRPr lang="en-US"/>
        </a:p>
      </dgm:t>
    </dgm:pt>
    <dgm:pt modelId="{6B16E7CC-2790-4C4A-A24D-D5F2F83649B0}" type="sibTrans" cxnId="{6EDD9251-1496-491A-B1C0-F7D7D75CC2AD}">
      <dgm:prSet/>
      <dgm:spPr/>
      <dgm:t>
        <a:bodyPr/>
        <a:lstStyle/>
        <a:p>
          <a:endParaRPr lang="en-US"/>
        </a:p>
      </dgm:t>
    </dgm:pt>
    <dgm:pt modelId="{00DFE31B-454C-4BBA-857C-C81EE81E63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Including 60% of those born at gestational ages 23-24 weeks</a:t>
          </a:r>
        </a:p>
      </dgm:t>
    </dgm:pt>
    <dgm:pt modelId="{4179D63A-761D-42CB-908E-B00637FE0E26}" type="parTrans" cxnId="{F1E7D144-9FE5-4608-8233-F1FA3AC4CDF7}">
      <dgm:prSet/>
      <dgm:spPr/>
      <dgm:t>
        <a:bodyPr/>
        <a:lstStyle/>
        <a:p>
          <a:endParaRPr lang="en-US"/>
        </a:p>
      </dgm:t>
    </dgm:pt>
    <dgm:pt modelId="{ED69125B-F031-43BB-9A3E-34333215C344}" type="sibTrans" cxnId="{F1E7D144-9FE5-4608-8233-F1FA3AC4CDF7}">
      <dgm:prSet/>
      <dgm:spPr/>
      <dgm:t>
        <a:bodyPr/>
        <a:lstStyle/>
        <a:p>
          <a:endParaRPr lang="en-US"/>
        </a:p>
      </dgm:t>
    </dgm:pt>
    <dgm:pt modelId="{4105B059-2A92-4B68-911C-EF2B1FCC475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HOT provides a means of facilitating NICU discharge</a:t>
          </a:r>
        </a:p>
      </dgm:t>
    </dgm:pt>
    <dgm:pt modelId="{1BE64A7D-F2F1-4361-AFD7-319798CD2A74}" type="parTrans" cxnId="{0FBD5E55-1A00-4DDA-B396-F66E9E766775}">
      <dgm:prSet/>
      <dgm:spPr/>
      <dgm:t>
        <a:bodyPr/>
        <a:lstStyle/>
        <a:p>
          <a:endParaRPr lang="en-US"/>
        </a:p>
      </dgm:t>
    </dgm:pt>
    <dgm:pt modelId="{E86FFA95-96AD-4AD4-A0F4-2E268832E656}" type="sibTrans" cxnId="{0FBD5E55-1A00-4DDA-B396-F66E9E766775}">
      <dgm:prSet/>
      <dgm:spPr/>
      <dgm:t>
        <a:bodyPr/>
        <a:lstStyle/>
        <a:p>
          <a:endParaRPr lang="en-US"/>
        </a:p>
      </dgm:t>
    </dgm:pt>
    <dgm:pt modelId="{61852BE8-7B20-43E5-AC38-2A5761622F4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Use is highly variable due to lack in consensus based guidelines for safe management</a:t>
          </a:r>
        </a:p>
      </dgm:t>
    </dgm:pt>
    <dgm:pt modelId="{7F5B91F2-ED1B-4C88-ACF4-FB18BD6A5352}" type="parTrans" cxnId="{CDFBC237-DE2F-4E75-9A07-4179EE38D688}">
      <dgm:prSet/>
      <dgm:spPr/>
      <dgm:t>
        <a:bodyPr/>
        <a:lstStyle/>
        <a:p>
          <a:endParaRPr lang="en-US"/>
        </a:p>
      </dgm:t>
    </dgm:pt>
    <dgm:pt modelId="{F89C4EFD-B67C-4433-BDE1-DF50B2D3DD6E}" type="sibTrans" cxnId="{CDFBC237-DE2F-4E75-9A07-4179EE38D688}">
      <dgm:prSet/>
      <dgm:spPr/>
      <dgm:t>
        <a:bodyPr/>
        <a:lstStyle/>
        <a:p>
          <a:endParaRPr lang="en-US"/>
        </a:p>
      </dgm:t>
    </dgm:pt>
    <dgm:pt modelId="{C81F601B-94F2-451B-9822-3145B4709B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RHO trial was the first multicenter trial to evaluate any home oxygen therapy (HOT) weaning strategy</a:t>
          </a:r>
        </a:p>
      </dgm:t>
    </dgm:pt>
    <dgm:pt modelId="{A6BF11CD-2E28-4147-9294-E06165155D75}" type="parTrans" cxnId="{75903AA9-48F6-4B75-A39D-B85BF5D61E24}">
      <dgm:prSet/>
      <dgm:spPr/>
      <dgm:t>
        <a:bodyPr/>
        <a:lstStyle/>
        <a:p>
          <a:endParaRPr lang="en-US"/>
        </a:p>
      </dgm:t>
    </dgm:pt>
    <dgm:pt modelId="{E72ABD64-7A6B-40DE-BB28-F57262BACBE6}" type="sibTrans" cxnId="{75903AA9-48F6-4B75-A39D-B85BF5D61E24}">
      <dgm:prSet/>
      <dgm:spPr/>
      <dgm:t>
        <a:bodyPr/>
        <a:lstStyle/>
        <a:p>
          <a:endParaRPr lang="en-US"/>
        </a:p>
      </dgm:t>
    </dgm:pt>
    <dgm:pt modelId="{EF1716C4-977D-4178-B3BD-C97E830D5263}" type="pres">
      <dgm:prSet presAssocID="{E706464B-4BBB-435B-B549-DAE6C1306DE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D95F59-D7CA-4205-BB5B-4516FF98A602}" type="pres">
      <dgm:prSet presAssocID="{D1C3500F-119D-441B-9724-701A3E9EE8BF}" presName="compNode" presStyleCnt="0"/>
      <dgm:spPr/>
    </dgm:pt>
    <dgm:pt modelId="{E2087548-1789-437D-93AD-79E475530986}" type="pres">
      <dgm:prSet presAssocID="{D1C3500F-119D-441B-9724-701A3E9EE8B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aby"/>
        </a:ext>
      </dgm:extLst>
    </dgm:pt>
    <dgm:pt modelId="{F022F280-8FD1-4510-9A83-593E6BF5345D}" type="pres">
      <dgm:prSet presAssocID="{D1C3500F-119D-441B-9724-701A3E9EE8BF}" presName="iconSpace" presStyleCnt="0"/>
      <dgm:spPr/>
    </dgm:pt>
    <dgm:pt modelId="{B5A10A07-1860-4B32-934D-0F871CDEECDD}" type="pres">
      <dgm:prSet presAssocID="{D1C3500F-119D-441B-9724-701A3E9EE8BF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7A5E911-B0CC-41BF-AD27-0EA376DCF7D9}" type="pres">
      <dgm:prSet presAssocID="{D1C3500F-119D-441B-9724-701A3E9EE8BF}" presName="txSpace" presStyleCnt="0"/>
      <dgm:spPr/>
    </dgm:pt>
    <dgm:pt modelId="{65A59F7C-24FA-4F34-A9AF-1472063E4C00}" type="pres">
      <dgm:prSet presAssocID="{D1C3500F-119D-441B-9724-701A3E9EE8BF}" presName="desTx" presStyleLbl="revTx" presStyleIdx="1" presStyleCnt="8">
        <dgm:presLayoutVars/>
      </dgm:prSet>
      <dgm:spPr/>
      <dgm:t>
        <a:bodyPr/>
        <a:lstStyle/>
        <a:p>
          <a:endParaRPr lang="en-US"/>
        </a:p>
      </dgm:t>
    </dgm:pt>
    <dgm:pt modelId="{28CD4A93-63CA-4BA0-9AC5-AD9D5BA7AD77}" type="pres">
      <dgm:prSet presAssocID="{6B16E7CC-2790-4C4A-A24D-D5F2F83649B0}" presName="sibTrans" presStyleCnt="0"/>
      <dgm:spPr/>
    </dgm:pt>
    <dgm:pt modelId="{B58C3E93-7719-4FB9-9FE5-D1091A67AC53}" type="pres">
      <dgm:prSet presAssocID="{4105B059-2A92-4B68-911C-EF2B1FCC4755}" presName="compNode" presStyleCnt="0"/>
      <dgm:spPr/>
    </dgm:pt>
    <dgm:pt modelId="{687CCDE3-EF1E-4CC6-A24D-AEF3A429C98D}" type="pres">
      <dgm:prSet presAssocID="{4105B059-2A92-4B68-911C-EF2B1FCC475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octor"/>
        </a:ext>
      </dgm:extLst>
    </dgm:pt>
    <dgm:pt modelId="{8CC07BB8-8010-47D0-9774-836638E4D4F7}" type="pres">
      <dgm:prSet presAssocID="{4105B059-2A92-4B68-911C-EF2B1FCC4755}" presName="iconSpace" presStyleCnt="0"/>
      <dgm:spPr/>
    </dgm:pt>
    <dgm:pt modelId="{3708ACC9-65A8-4CAA-89E5-6295158B5F3F}" type="pres">
      <dgm:prSet presAssocID="{4105B059-2A92-4B68-911C-EF2B1FCC4755}" presName="parTx" presStyleLbl="revTx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0D7BF3E-7458-4223-B857-3064927B3407}" type="pres">
      <dgm:prSet presAssocID="{4105B059-2A92-4B68-911C-EF2B1FCC4755}" presName="txSpace" presStyleCnt="0"/>
      <dgm:spPr/>
    </dgm:pt>
    <dgm:pt modelId="{E25D8532-7ACE-4E92-9C6C-3A5C35370DB8}" type="pres">
      <dgm:prSet presAssocID="{4105B059-2A92-4B68-911C-EF2B1FCC4755}" presName="desTx" presStyleLbl="revTx" presStyleIdx="3" presStyleCnt="8">
        <dgm:presLayoutVars/>
      </dgm:prSet>
      <dgm:spPr/>
    </dgm:pt>
    <dgm:pt modelId="{C93E2D08-DC63-4C15-870F-E65292E8BF19}" type="pres">
      <dgm:prSet presAssocID="{E86FFA95-96AD-4AD4-A0F4-2E268832E656}" presName="sibTrans" presStyleCnt="0"/>
      <dgm:spPr/>
    </dgm:pt>
    <dgm:pt modelId="{20041A3D-1AC7-46A8-926D-46987984F58E}" type="pres">
      <dgm:prSet presAssocID="{61852BE8-7B20-43E5-AC38-2A5761622F48}" presName="compNode" presStyleCnt="0"/>
      <dgm:spPr/>
    </dgm:pt>
    <dgm:pt modelId="{00105285-2E31-43EB-ABF2-21C441704F9D}" type="pres">
      <dgm:prSet presAssocID="{61852BE8-7B20-43E5-AC38-2A5761622F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Warning"/>
        </a:ext>
      </dgm:extLst>
    </dgm:pt>
    <dgm:pt modelId="{E0D6AF2A-DE6B-4359-BE41-9CD6C0F9AEE2}" type="pres">
      <dgm:prSet presAssocID="{61852BE8-7B20-43E5-AC38-2A5761622F48}" presName="iconSpace" presStyleCnt="0"/>
      <dgm:spPr/>
    </dgm:pt>
    <dgm:pt modelId="{7E5D0294-7C1B-43A4-8BB2-7F7DCD475CCA}" type="pres">
      <dgm:prSet presAssocID="{61852BE8-7B20-43E5-AC38-2A5761622F48}" presName="parTx" presStyleLbl="revTx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636F80D-8ED5-4295-8E62-C023D0131F9A}" type="pres">
      <dgm:prSet presAssocID="{61852BE8-7B20-43E5-AC38-2A5761622F48}" presName="txSpace" presStyleCnt="0"/>
      <dgm:spPr/>
    </dgm:pt>
    <dgm:pt modelId="{5930E010-3106-4942-9D82-6D3BD3FACC9E}" type="pres">
      <dgm:prSet presAssocID="{61852BE8-7B20-43E5-AC38-2A5761622F48}" presName="desTx" presStyleLbl="revTx" presStyleIdx="5" presStyleCnt="8">
        <dgm:presLayoutVars/>
      </dgm:prSet>
      <dgm:spPr/>
    </dgm:pt>
    <dgm:pt modelId="{EDDA185B-1EF9-4A45-81C8-F7F9F8D7DC47}" type="pres">
      <dgm:prSet presAssocID="{F89C4EFD-B67C-4433-BDE1-DF50B2D3DD6E}" presName="sibTrans" presStyleCnt="0"/>
      <dgm:spPr/>
    </dgm:pt>
    <dgm:pt modelId="{A4037D3A-09CF-4F4E-BC14-45FF9C619832}" type="pres">
      <dgm:prSet presAssocID="{C81F601B-94F2-451B-9822-3145B4709B67}" presName="compNode" presStyleCnt="0"/>
      <dgm:spPr/>
    </dgm:pt>
    <dgm:pt modelId="{65223AA1-FF40-4660-A3A8-274A2B95F72F}" type="pres">
      <dgm:prSet presAssocID="{C81F601B-94F2-451B-9822-3145B4709B6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Lungs"/>
        </a:ext>
      </dgm:extLst>
    </dgm:pt>
    <dgm:pt modelId="{8B0E5001-3B0F-46D8-8843-18590F9CE3DB}" type="pres">
      <dgm:prSet presAssocID="{C81F601B-94F2-451B-9822-3145B4709B67}" presName="iconSpace" presStyleCnt="0"/>
      <dgm:spPr/>
    </dgm:pt>
    <dgm:pt modelId="{031D1439-F90A-4756-91C2-495A58D62138}" type="pres">
      <dgm:prSet presAssocID="{C81F601B-94F2-451B-9822-3145B4709B67}" presName="parTx" presStyleLbl="revTx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1BF882F-12D3-4C3C-BB55-AF66EA983D62}" type="pres">
      <dgm:prSet presAssocID="{C81F601B-94F2-451B-9822-3145B4709B67}" presName="txSpace" presStyleCnt="0"/>
      <dgm:spPr/>
    </dgm:pt>
    <dgm:pt modelId="{E89AE620-7E46-4473-A93A-F242272E2674}" type="pres">
      <dgm:prSet presAssocID="{C81F601B-94F2-451B-9822-3145B4709B67}" presName="desTx" presStyleLbl="revTx" presStyleIdx="7" presStyleCnt="8">
        <dgm:presLayoutVars/>
      </dgm:prSet>
      <dgm:spPr/>
    </dgm:pt>
  </dgm:ptLst>
  <dgm:cxnLst>
    <dgm:cxn modelId="{F1E7D144-9FE5-4608-8233-F1FA3AC4CDF7}" srcId="{D1C3500F-119D-441B-9724-701A3E9EE8BF}" destId="{00DFE31B-454C-4BBA-857C-C81EE81E6322}" srcOrd="0" destOrd="0" parTransId="{4179D63A-761D-42CB-908E-B00637FE0E26}" sibTransId="{ED69125B-F031-43BB-9A3E-34333215C344}"/>
    <dgm:cxn modelId="{1019F224-E305-4E3E-8305-F398EA168BD4}" type="presOf" srcId="{00DFE31B-454C-4BBA-857C-C81EE81E6322}" destId="{65A59F7C-24FA-4F34-A9AF-1472063E4C00}" srcOrd="0" destOrd="0" presId="urn:microsoft.com/office/officeart/2018/2/layout/IconLabelDescriptionList"/>
    <dgm:cxn modelId="{75903AA9-48F6-4B75-A39D-B85BF5D61E24}" srcId="{E706464B-4BBB-435B-B549-DAE6C1306DED}" destId="{C81F601B-94F2-451B-9822-3145B4709B67}" srcOrd="3" destOrd="0" parTransId="{A6BF11CD-2E28-4147-9294-E06165155D75}" sibTransId="{E72ABD64-7A6B-40DE-BB28-F57262BACBE6}"/>
    <dgm:cxn modelId="{ED7DBA65-749E-4042-A3B8-F58DA14405BE}" type="presOf" srcId="{C81F601B-94F2-451B-9822-3145B4709B67}" destId="{031D1439-F90A-4756-91C2-495A58D62138}" srcOrd="0" destOrd="0" presId="urn:microsoft.com/office/officeart/2018/2/layout/IconLabelDescriptionList"/>
    <dgm:cxn modelId="{B6B9D532-47DE-4401-936B-92C4DA002992}" type="presOf" srcId="{D1C3500F-119D-441B-9724-701A3E9EE8BF}" destId="{B5A10A07-1860-4B32-934D-0F871CDEECDD}" srcOrd="0" destOrd="0" presId="urn:microsoft.com/office/officeart/2018/2/layout/IconLabelDescriptionList"/>
    <dgm:cxn modelId="{587CFFBA-7FA7-4544-83BB-0792AFFB06C6}" type="presOf" srcId="{4105B059-2A92-4B68-911C-EF2B1FCC4755}" destId="{3708ACC9-65A8-4CAA-89E5-6295158B5F3F}" srcOrd="0" destOrd="0" presId="urn:microsoft.com/office/officeart/2018/2/layout/IconLabelDescriptionList"/>
    <dgm:cxn modelId="{6EDD9251-1496-491A-B1C0-F7D7D75CC2AD}" srcId="{E706464B-4BBB-435B-B549-DAE6C1306DED}" destId="{D1C3500F-119D-441B-9724-701A3E9EE8BF}" srcOrd="0" destOrd="0" parTransId="{1CA39EA4-F77C-4802-9762-FA493101F846}" sibTransId="{6B16E7CC-2790-4C4A-A24D-D5F2F83649B0}"/>
    <dgm:cxn modelId="{E869CA43-B774-4872-8D83-A112D82745A0}" type="presOf" srcId="{E706464B-4BBB-435B-B549-DAE6C1306DED}" destId="{EF1716C4-977D-4178-B3BD-C97E830D5263}" srcOrd="0" destOrd="0" presId="urn:microsoft.com/office/officeart/2018/2/layout/IconLabelDescriptionList"/>
    <dgm:cxn modelId="{0FBD5E55-1A00-4DDA-B396-F66E9E766775}" srcId="{E706464B-4BBB-435B-B549-DAE6C1306DED}" destId="{4105B059-2A92-4B68-911C-EF2B1FCC4755}" srcOrd="1" destOrd="0" parTransId="{1BE64A7D-F2F1-4361-AFD7-319798CD2A74}" sibTransId="{E86FFA95-96AD-4AD4-A0F4-2E268832E656}"/>
    <dgm:cxn modelId="{CDFBC237-DE2F-4E75-9A07-4179EE38D688}" srcId="{E706464B-4BBB-435B-B549-DAE6C1306DED}" destId="{61852BE8-7B20-43E5-AC38-2A5761622F48}" srcOrd="2" destOrd="0" parTransId="{7F5B91F2-ED1B-4C88-ACF4-FB18BD6A5352}" sibTransId="{F89C4EFD-B67C-4433-BDE1-DF50B2D3DD6E}"/>
    <dgm:cxn modelId="{3AAAB379-1300-4D29-A833-F46BE819B478}" type="presOf" srcId="{61852BE8-7B20-43E5-AC38-2A5761622F48}" destId="{7E5D0294-7C1B-43A4-8BB2-7F7DCD475CCA}" srcOrd="0" destOrd="0" presId="urn:microsoft.com/office/officeart/2018/2/layout/IconLabelDescriptionList"/>
    <dgm:cxn modelId="{DB36F12E-48C0-476C-9537-E1CCEBDF89B4}" type="presParOf" srcId="{EF1716C4-977D-4178-B3BD-C97E830D5263}" destId="{09D95F59-D7CA-4205-BB5B-4516FF98A602}" srcOrd="0" destOrd="0" presId="urn:microsoft.com/office/officeart/2018/2/layout/IconLabelDescriptionList"/>
    <dgm:cxn modelId="{7A164676-F3BD-4E91-A081-6E9E59D3AB25}" type="presParOf" srcId="{09D95F59-D7CA-4205-BB5B-4516FF98A602}" destId="{E2087548-1789-437D-93AD-79E475530986}" srcOrd="0" destOrd="0" presId="urn:microsoft.com/office/officeart/2018/2/layout/IconLabelDescriptionList"/>
    <dgm:cxn modelId="{71E6D856-C28C-4222-A6F5-FA8940375BC8}" type="presParOf" srcId="{09D95F59-D7CA-4205-BB5B-4516FF98A602}" destId="{F022F280-8FD1-4510-9A83-593E6BF5345D}" srcOrd="1" destOrd="0" presId="urn:microsoft.com/office/officeart/2018/2/layout/IconLabelDescriptionList"/>
    <dgm:cxn modelId="{A6D73B15-FCEE-4505-88E3-4AA4C10FCB60}" type="presParOf" srcId="{09D95F59-D7CA-4205-BB5B-4516FF98A602}" destId="{B5A10A07-1860-4B32-934D-0F871CDEECDD}" srcOrd="2" destOrd="0" presId="urn:microsoft.com/office/officeart/2018/2/layout/IconLabelDescriptionList"/>
    <dgm:cxn modelId="{5AD5E85B-D1A1-4091-96AC-B099E2331523}" type="presParOf" srcId="{09D95F59-D7CA-4205-BB5B-4516FF98A602}" destId="{D7A5E911-B0CC-41BF-AD27-0EA376DCF7D9}" srcOrd="3" destOrd="0" presId="urn:microsoft.com/office/officeart/2018/2/layout/IconLabelDescriptionList"/>
    <dgm:cxn modelId="{CF56C723-CF31-41FE-8981-BDEFCBA9BB92}" type="presParOf" srcId="{09D95F59-D7CA-4205-BB5B-4516FF98A602}" destId="{65A59F7C-24FA-4F34-A9AF-1472063E4C00}" srcOrd="4" destOrd="0" presId="urn:microsoft.com/office/officeart/2018/2/layout/IconLabelDescriptionList"/>
    <dgm:cxn modelId="{D1EF5436-38FC-4A82-98B1-57BAB9AE2AC1}" type="presParOf" srcId="{EF1716C4-977D-4178-B3BD-C97E830D5263}" destId="{28CD4A93-63CA-4BA0-9AC5-AD9D5BA7AD77}" srcOrd="1" destOrd="0" presId="urn:microsoft.com/office/officeart/2018/2/layout/IconLabelDescriptionList"/>
    <dgm:cxn modelId="{31A3DB69-1F7A-414D-B31A-3145194C742D}" type="presParOf" srcId="{EF1716C4-977D-4178-B3BD-C97E830D5263}" destId="{B58C3E93-7719-4FB9-9FE5-D1091A67AC53}" srcOrd="2" destOrd="0" presId="urn:microsoft.com/office/officeart/2018/2/layout/IconLabelDescriptionList"/>
    <dgm:cxn modelId="{6AE327AE-0277-4136-96A4-B400787685E5}" type="presParOf" srcId="{B58C3E93-7719-4FB9-9FE5-D1091A67AC53}" destId="{687CCDE3-EF1E-4CC6-A24D-AEF3A429C98D}" srcOrd="0" destOrd="0" presId="urn:microsoft.com/office/officeart/2018/2/layout/IconLabelDescriptionList"/>
    <dgm:cxn modelId="{56636C58-1E77-4B56-9D0F-A99AA6A71D28}" type="presParOf" srcId="{B58C3E93-7719-4FB9-9FE5-D1091A67AC53}" destId="{8CC07BB8-8010-47D0-9774-836638E4D4F7}" srcOrd="1" destOrd="0" presId="urn:microsoft.com/office/officeart/2018/2/layout/IconLabelDescriptionList"/>
    <dgm:cxn modelId="{DB13C23F-4612-490B-A881-1CA8FD7ABCDD}" type="presParOf" srcId="{B58C3E93-7719-4FB9-9FE5-D1091A67AC53}" destId="{3708ACC9-65A8-4CAA-89E5-6295158B5F3F}" srcOrd="2" destOrd="0" presId="urn:microsoft.com/office/officeart/2018/2/layout/IconLabelDescriptionList"/>
    <dgm:cxn modelId="{D4B07BA9-76CE-49B5-B4B8-0534E4F87540}" type="presParOf" srcId="{B58C3E93-7719-4FB9-9FE5-D1091A67AC53}" destId="{F0D7BF3E-7458-4223-B857-3064927B3407}" srcOrd="3" destOrd="0" presId="urn:microsoft.com/office/officeart/2018/2/layout/IconLabelDescriptionList"/>
    <dgm:cxn modelId="{95047632-E74C-4785-B727-F01334F95D46}" type="presParOf" srcId="{B58C3E93-7719-4FB9-9FE5-D1091A67AC53}" destId="{E25D8532-7ACE-4E92-9C6C-3A5C35370DB8}" srcOrd="4" destOrd="0" presId="urn:microsoft.com/office/officeart/2018/2/layout/IconLabelDescriptionList"/>
    <dgm:cxn modelId="{82974AF3-5EB3-42CB-B3CE-BC76D5F2A205}" type="presParOf" srcId="{EF1716C4-977D-4178-B3BD-C97E830D5263}" destId="{C93E2D08-DC63-4C15-870F-E65292E8BF19}" srcOrd="3" destOrd="0" presId="urn:microsoft.com/office/officeart/2018/2/layout/IconLabelDescriptionList"/>
    <dgm:cxn modelId="{AF3C3F7D-9BAE-4EA1-BE35-7C3A27755058}" type="presParOf" srcId="{EF1716C4-977D-4178-B3BD-C97E830D5263}" destId="{20041A3D-1AC7-46A8-926D-46987984F58E}" srcOrd="4" destOrd="0" presId="urn:microsoft.com/office/officeart/2018/2/layout/IconLabelDescriptionList"/>
    <dgm:cxn modelId="{9410FEF1-C4E2-4BF1-83C9-D9D54AD4CF39}" type="presParOf" srcId="{20041A3D-1AC7-46A8-926D-46987984F58E}" destId="{00105285-2E31-43EB-ABF2-21C441704F9D}" srcOrd="0" destOrd="0" presId="urn:microsoft.com/office/officeart/2018/2/layout/IconLabelDescriptionList"/>
    <dgm:cxn modelId="{DED6872E-32E9-4683-AD67-D457E8EF1270}" type="presParOf" srcId="{20041A3D-1AC7-46A8-926D-46987984F58E}" destId="{E0D6AF2A-DE6B-4359-BE41-9CD6C0F9AEE2}" srcOrd="1" destOrd="0" presId="urn:microsoft.com/office/officeart/2018/2/layout/IconLabelDescriptionList"/>
    <dgm:cxn modelId="{DB3D955D-AC50-4C0E-9332-97EB3F9CAD8F}" type="presParOf" srcId="{20041A3D-1AC7-46A8-926D-46987984F58E}" destId="{7E5D0294-7C1B-43A4-8BB2-7F7DCD475CCA}" srcOrd="2" destOrd="0" presId="urn:microsoft.com/office/officeart/2018/2/layout/IconLabelDescriptionList"/>
    <dgm:cxn modelId="{497A847E-0E16-481F-8F94-9B79C155E632}" type="presParOf" srcId="{20041A3D-1AC7-46A8-926D-46987984F58E}" destId="{A636F80D-8ED5-4295-8E62-C023D0131F9A}" srcOrd="3" destOrd="0" presId="urn:microsoft.com/office/officeart/2018/2/layout/IconLabelDescriptionList"/>
    <dgm:cxn modelId="{094C38F3-F8F0-44BB-99A7-F55AC5BC22F1}" type="presParOf" srcId="{20041A3D-1AC7-46A8-926D-46987984F58E}" destId="{5930E010-3106-4942-9D82-6D3BD3FACC9E}" srcOrd="4" destOrd="0" presId="urn:microsoft.com/office/officeart/2018/2/layout/IconLabelDescriptionList"/>
    <dgm:cxn modelId="{CBED2043-30FD-40C6-9F7B-67E3AA34629A}" type="presParOf" srcId="{EF1716C4-977D-4178-B3BD-C97E830D5263}" destId="{EDDA185B-1EF9-4A45-81C8-F7F9F8D7DC47}" srcOrd="5" destOrd="0" presId="urn:microsoft.com/office/officeart/2018/2/layout/IconLabelDescriptionList"/>
    <dgm:cxn modelId="{2332C219-0CCD-41EE-8BF1-4164807A3D16}" type="presParOf" srcId="{EF1716C4-977D-4178-B3BD-C97E830D5263}" destId="{A4037D3A-09CF-4F4E-BC14-45FF9C619832}" srcOrd="6" destOrd="0" presId="urn:microsoft.com/office/officeart/2018/2/layout/IconLabelDescriptionList"/>
    <dgm:cxn modelId="{FE8A8B1B-072C-454F-A70F-36999CA99292}" type="presParOf" srcId="{A4037D3A-09CF-4F4E-BC14-45FF9C619832}" destId="{65223AA1-FF40-4660-A3A8-274A2B95F72F}" srcOrd="0" destOrd="0" presId="urn:microsoft.com/office/officeart/2018/2/layout/IconLabelDescriptionList"/>
    <dgm:cxn modelId="{5E7B733E-7354-432E-9D47-7567D2DE2E4C}" type="presParOf" srcId="{A4037D3A-09CF-4F4E-BC14-45FF9C619832}" destId="{8B0E5001-3B0F-46D8-8843-18590F9CE3DB}" srcOrd="1" destOrd="0" presId="urn:microsoft.com/office/officeart/2018/2/layout/IconLabelDescriptionList"/>
    <dgm:cxn modelId="{49C13BD7-5C12-4056-8125-2CF4A404A860}" type="presParOf" srcId="{A4037D3A-09CF-4F4E-BC14-45FF9C619832}" destId="{031D1439-F90A-4756-91C2-495A58D62138}" srcOrd="2" destOrd="0" presId="urn:microsoft.com/office/officeart/2018/2/layout/IconLabelDescriptionList"/>
    <dgm:cxn modelId="{69910A45-99EF-4528-95CB-4E594657CECA}" type="presParOf" srcId="{A4037D3A-09CF-4F4E-BC14-45FF9C619832}" destId="{81BF882F-12D3-4C3C-BB55-AF66EA983D62}" srcOrd="3" destOrd="0" presId="urn:microsoft.com/office/officeart/2018/2/layout/IconLabelDescriptionList"/>
    <dgm:cxn modelId="{3955E795-40C2-4E4F-BF24-FC78136ECA3F}" type="presParOf" srcId="{A4037D3A-09CF-4F4E-BC14-45FF9C619832}" destId="{E89AE620-7E46-4473-A93A-F242272E267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/>
      <dgm:spPr/>
      <dgm:t>
        <a:bodyPr/>
        <a:lstStyle/>
        <a:p>
          <a:pPr>
            <a:defRPr b="1"/>
          </a:pPr>
          <a:r>
            <a:rPr lang="en-US" dirty="0"/>
            <a:t>November 2013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/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/>
        </a:p>
      </dgm:t>
    </dgm:pt>
    <dgm:pt modelId="{C920E2F2-9D15-419D-A16B-B81FB13A2A72}">
      <dgm:prSet/>
      <dgm:spPr/>
      <dgm:t>
        <a:bodyPr/>
        <a:lstStyle/>
        <a:p>
          <a:r>
            <a:rPr lang="en-US" dirty="0"/>
            <a:t>Enrollment begins for RHO Trial 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/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/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/>
            <a:t>December 2017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/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/>
        </a:p>
      </dgm:t>
    </dgm:pt>
    <dgm:pt modelId="{DFA8BDC1-000A-475E-A75A-BD2BB9C56ACF}">
      <dgm:prSet/>
      <dgm:spPr/>
      <dgm:t>
        <a:bodyPr/>
        <a:lstStyle/>
        <a:p>
          <a:r>
            <a:rPr lang="en-US" dirty="0"/>
            <a:t>Enrollment concludes for the RHO Trial (197 Participants Enrolled)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/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/>
        </a:p>
      </dgm:t>
    </dgm:pt>
    <dgm:pt modelId="{6E58BA53-F355-4967-9B63-A00F41C48057}">
      <dgm:prSet/>
      <dgm:spPr/>
      <dgm:t>
        <a:bodyPr/>
        <a:lstStyle/>
        <a:p>
          <a:pPr>
            <a:defRPr b="1"/>
          </a:pPr>
          <a:r>
            <a:rPr lang="en-US" dirty="0"/>
            <a:t>January 2018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/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/>
        </a:p>
      </dgm:t>
    </dgm:pt>
    <dgm:pt modelId="{72A1968C-76A3-4D00-9A42-590C912CFB47}">
      <dgm:prSet/>
      <dgm:spPr/>
      <dgm:t>
        <a:bodyPr/>
        <a:lstStyle/>
        <a:p>
          <a:pPr>
            <a:defRPr b="1"/>
          </a:pPr>
          <a:r>
            <a:rPr lang="en-US" dirty="0"/>
            <a:t>February 2019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/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/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/>
            <a:t>June 2019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/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/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/>
            <a:t>December 2019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/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/>
        </a:p>
      </dgm:t>
    </dgm:pt>
    <dgm:pt modelId="{31D666FF-CD9D-4A7A-9605-31CDEB76B95F}">
      <dgm:prSet/>
      <dgm:spPr/>
      <dgm:t>
        <a:bodyPr/>
        <a:lstStyle/>
        <a:p>
          <a:r>
            <a:rPr lang="en-US" dirty="0"/>
            <a:t>Follow-up of RHO patients concludes</a:t>
          </a:r>
        </a:p>
        <a:p>
          <a:endParaRPr lang="en-US" dirty="0"/>
        </a:p>
        <a:p>
          <a:r>
            <a:rPr lang="en-US" dirty="0"/>
            <a:t>Data analysis begins</a:t>
          </a:r>
        </a:p>
      </dgm:t>
    </dgm:pt>
    <dgm:pt modelId="{22553484-99EA-4E85-9060-3CCC50C816A6}" type="parTrans" cxnId="{656988C6-EB8B-461C-AF7B-DD7B918780F3}">
      <dgm:prSet/>
      <dgm:spPr/>
      <dgm:t>
        <a:bodyPr/>
        <a:lstStyle/>
        <a:p>
          <a:endParaRPr lang="en-US"/>
        </a:p>
      </dgm:t>
    </dgm:pt>
    <dgm:pt modelId="{997FD9ED-6F04-4D6B-A8F8-55213A5C379D}" type="sibTrans" cxnId="{656988C6-EB8B-461C-AF7B-DD7B918780F3}">
      <dgm:prSet/>
      <dgm:spPr/>
      <dgm:t>
        <a:bodyPr/>
        <a:lstStyle/>
        <a:p>
          <a:endParaRPr lang="en-US"/>
        </a:p>
      </dgm:t>
    </dgm:pt>
    <dgm:pt modelId="{246EDE87-043A-4612-A7BF-7468786F88CF}">
      <dgm:prSet/>
      <dgm:spPr/>
      <dgm:t>
        <a:bodyPr/>
        <a:lstStyle/>
        <a:p>
          <a:r>
            <a:rPr lang="en-US" dirty="0"/>
            <a:t>RHO</a:t>
          </a:r>
          <a:r>
            <a:rPr lang="en-US" baseline="0" dirty="0"/>
            <a:t> Program implemented as parental opt-in choice</a:t>
          </a:r>
          <a:endParaRPr lang="en-US" dirty="0"/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/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/>
        </a:p>
      </dgm:t>
    </dgm:pt>
    <dgm:pt modelId="{8995A71E-D61A-4E56-9F91-86016F03DC78}">
      <dgm:prSet/>
      <dgm:spPr/>
      <dgm:t>
        <a:bodyPr/>
        <a:lstStyle/>
        <a:p>
          <a:r>
            <a:rPr lang="en-US" dirty="0"/>
            <a:t>RHO Program implemented as standard of care at UMass</a:t>
          </a: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/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/>
        </a:p>
      </dgm:t>
    </dgm:pt>
    <dgm:pt modelId="{874EE52E-2A22-4545-94B0-B9726F8F119D}">
      <dgm:prSet/>
      <dgm:spPr/>
      <dgm:t>
        <a:bodyPr/>
        <a:lstStyle/>
        <a:p>
          <a:r>
            <a:rPr lang="en-US" dirty="0"/>
            <a:t>Implementation pilot at Boston Children’s Hospital at one referring NICU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/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/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/>
            <a:t>September 2020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/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/>
        </a:p>
      </dgm:t>
    </dgm:pt>
    <dgm:pt modelId="{8CF83719-CF7F-487D-BA2B-0B18F4CA5EEA}">
      <dgm:prSet/>
      <dgm:spPr/>
      <dgm:t>
        <a:bodyPr/>
        <a:lstStyle/>
        <a:p>
          <a:r>
            <a:rPr lang="en-US" dirty="0"/>
            <a:t>PCORI grant awarded for further widespread implementation</a:t>
          </a:r>
        </a:p>
        <a:p>
          <a:endParaRPr lang="en-US" dirty="0"/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/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/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/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394D26-8440-41C4-AC42-3F023E27A06C}" type="pres">
      <dgm:prSet presAssocID="{72A1968C-76A3-4D00-9A42-590C912CFB47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18754-3FB0-480E-B467-70CFFAB18868}" type="pres">
      <dgm:prSet presAssocID="{72A1968C-76A3-4D00-9A42-590C912CFB47}" presName="ConnectLine" presStyleLbl="sibTrans1D1" presStyleIdx="3" presStyleCnt="7"/>
      <dgm:spPr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/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/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656988C6-EB8B-461C-AF7B-DD7B918780F3}" srcId="{72A1968C-76A3-4D00-9A42-590C912CFB47}" destId="{31D666FF-CD9D-4A7A-9605-31CDEB76B95F}" srcOrd="0" destOrd="0" parTransId="{22553484-99EA-4E85-9060-3CCC50C816A6}" sibTransId="{997FD9ED-6F04-4D6B-A8F8-55213A5C379D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FDB8B95F-16ED-47AA-8250-0AD983C70E70}" type="presOf" srcId="{31D666FF-CD9D-4A7A-9605-31CDEB76B95F}" destId="{154B02D3-1CDF-4469-B4C7-38635369252C}" srcOrd="0" destOrd="0" presId="urn:microsoft.com/office/officeart/2017/3/layout/DropPinTimeline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087548-1789-437D-93AD-79E475530986}">
      <dsp:nvSpPr>
        <dsp:cNvPr id="0" name=""/>
        <dsp:cNvSpPr/>
      </dsp:nvSpPr>
      <dsp:spPr>
        <a:xfrm>
          <a:off x="3198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10A07-1860-4B32-934D-0F871CDEECDD}">
      <dsp:nvSpPr>
        <dsp:cNvPr id="0" name=""/>
        <dsp:cNvSpPr/>
      </dsp:nvSpPr>
      <dsp:spPr>
        <a:xfrm>
          <a:off x="3198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400" kern="1200"/>
            <a:t>Currently, a third of preterm infants will require home oxygen therapy (HOT) after NICU discharge</a:t>
          </a:r>
        </a:p>
      </dsp:txBody>
      <dsp:txXfrm>
        <a:off x="3198" y="1831628"/>
        <a:ext cx="2124140" cy="876208"/>
      </dsp:txXfrm>
    </dsp:sp>
    <dsp:sp modelId="{65A59F7C-24FA-4F34-A9AF-1472063E4C00}">
      <dsp:nvSpPr>
        <dsp:cNvPr id="0" name=""/>
        <dsp:cNvSpPr/>
      </dsp:nvSpPr>
      <dsp:spPr>
        <a:xfrm>
          <a:off x="3198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Including 60% of those born at gestational ages 23-24 weeks</a:t>
          </a:r>
        </a:p>
      </dsp:txBody>
      <dsp:txXfrm>
        <a:off x="3198" y="2749786"/>
        <a:ext cx="2124140" cy="345709"/>
      </dsp:txXfrm>
    </dsp:sp>
    <dsp:sp modelId="{687CCDE3-EF1E-4CC6-A24D-AEF3A429C98D}">
      <dsp:nvSpPr>
        <dsp:cNvPr id="0" name=""/>
        <dsp:cNvSpPr/>
      </dsp:nvSpPr>
      <dsp:spPr>
        <a:xfrm>
          <a:off x="2499063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8ACC9-65A8-4CAA-89E5-6295158B5F3F}">
      <dsp:nvSpPr>
        <dsp:cNvPr id="0" name=""/>
        <dsp:cNvSpPr/>
      </dsp:nvSpPr>
      <dsp:spPr>
        <a:xfrm>
          <a:off x="2499063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400" kern="1200"/>
            <a:t>HOT provides a means of facilitating NICU discharge</a:t>
          </a:r>
        </a:p>
      </dsp:txBody>
      <dsp:txXfrm>
        <a:off x="2499063" y="1831628"/>
        <a:ext cx="2124140" cy="876208"/>
      </dsp:txXfrm>
    </dsp:sp>
    <dsp:sp modelId="{E25D8532-7ACE-4E92-9C6C-3A5C35370DB8}">
      <dsp:nvSpPr>
        <dsp:cNvPr id="0" name=""/>
        <dsp:cNvSpPr/>
      </dsp:nvSpPr>
      <dsp:spPr>
        <a:xfrm>
          <a:off x="2499063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05285-2E31-43EB-ABF2-21C441704F9D}">
      <dsp:nvSpPr>
        <dsp:cNvPr id="0" name=""/>
        <dsp:cNvSpPr/>
      </dsp:nvSpPr>
      <dsp:spPr>
        <a:xfrm>
          <a:off x="4994928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D0294-7C1B-43A4-8BB2-7F7DCD475CCA}">
      <dsp:nvSpPr>
        <dsp:cNvPr id="0" name=""/>
        <dsp:cNvSpPr/>
      </dsp:nvSpPr>
      <dsp:spPr>
        <a:xfrm>
          <a:off x="4994928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400" kern="1200"/>
            <a:t>Use is highly variable due to lack in consensus based guidelines for safe management</a:t>
          </a:r>
        </a:p>
      </dsp:txBody>
      <dsp:txXfrm>
        <a:off x="4994928" y="1831628"/>
        <a:ext cx="2124140" cy="876208"/>
      </dsp:txXfrm>
    </dsp:sp>
    <dsp:sp modelId="{5930E010-3106-4942-9D82-6D3BD3FACC9E}">
      <dsp:nvSpPr>
        <dsp:cNvPr id="0" name=""/>
        <dsp:cNvSpPr/>
      </dsp:nvSpPr>
      <dsp:spPr>
        <a:xfrm>
          <a:off x="4994928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23AA1-FF40-4660-A3A8-274A2B95F72F}">
      <dsp:nvSpPr>
        <dsp:cNvPr id="0" name=""/>
        <dsp:cNvSpPr/>
      </dsp:nvSpPr>
      <dsp:spPr>
        <a:xfrm>
          <a:off x="7490794" y="997986"/>
          <a:ext cx="743449" cy="743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D1439-F90A-4756-91C2-495A58D62138}">
      <dsp:nvSpPr>
        <dsp:cNvPr id="0" name=""/>
        <dsp:cNvSpPr/>
      </dsp:nvSpPr>
      <dsp:spPr>
        <a:xfrm>
          <a:off x="7490794" y="1831628"/>
          <a:ext cx="2124140" cy="87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400" kern="1200"/>
            <a:t>The RHO trial was the first multicenter trial to evaluate any home oxygen therapy (HOT) weaning strategy</a:t>
          </a:r>
        </a:p>
      </dsp:txBody>
      <dsp:txXfrm>
        <a:off x="7490794" y="1831628"/>
        <a:ext cx="2124140" cy="876208"/>
      </dsp:txXfrm>
    </dsp:sp>
    <dsp:sp modelId="{E89AE620-7E46-4473-A93A-F242272E2674}">
      <dsp:nvSpPr>
        <dsp:cNvPr id="0" name=""/>
        <dsp:cNvSpPr/>
      </dsp:nvSpPr>
      <dsp:spPr>
        <a:xfrm>
          <a:off x="7490794" y="2749786"/>
          <a:ext cx="2124140" cy="34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1862137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670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129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397306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Enrollment begins for RHO Trial </a:t>
          </a:r>
        </a:p>
      </dsp:txBody>
      <dsp:txXfrm>
        <a:off x="397306" y="759752"/>
        <a:ext cx="2183272" cy="1102385"/>
      </dsp:txXfrm>
    </dsp:sp>
    <dsp:sp modelId="{8ACCE123-C989-46C1-B7FD-FA50ABEC947C}">
      <dsp:nvSpPr>
        <dsp:cNvPr id="0" name=""/>
        <dsp:cNvSpPr/>
      </dsp:nvSpPr>
      <dsp:spPr>
        <a:xfrm>
          <a:off x="397306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November 2013</a:t>
          </a:r>
        </a:p>
      </dsp:txBody>
      <dsp:txXfrm>
        <a:off x="397306" y="372427"/>
        <a:ext cx="2183272" cy="387324"/>
      </dsp:txXfrm>
    </dsp:sp>
    <dsp:sp modelId="{6B04496D-97D5-4C4A-A362-7B46786429CD}">
      <dsp:nvSpPr>
        <dsp:cNvPr id="0" name=""/>
        <dsp:cNvSpPr/>
      </dsp:nvSpPr>
      <dsp:spPr>
        <a:xfrm>
          <a:off x="20364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68784" y="1827278"/>
          <a:ext cx="69718" cy="697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377568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732616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6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407994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708170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Enrollment concludes for the RHO Trial (197 Participants Enrolled)</a:t>
          </a:r>
        </a:p>
      </dsp:txBody>
      <dsp:txXfrm>
        <a:off x="1708170" y="1862137"/>
        <a:ext cx="2183272" cy="1102385"/>
      </dsp:txXfrm>
    </dsp:sp>
    <dsp:sp modelId="{70F61D89-6BB6-4218-9167-C918FE0DE744}">
      <dsp:nvSpPr>
        <dsp:cNvPr id="0" name=""/>
        <dsp:cNvSpPr/>
      </dsp:nvSpPr>
      <dsp:spPr>
        <a:xfrm>
          <a:off x="1708170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December 2017</a:t>
          </a:r>
        </a:p>
      </dsp:txBody>
      <dsp:txXfrm>
        <a:off x="1708170" y="2964522"/>
        <a:ext cx="2183272" cy="387324"/>
      </dsp:txXfrm>
    </dsp:sp>
    <dsp:sp modelId="{AD7225F6-4D24-4251-9B85-9788DA7BA9E8}">
      <dsp:nvSpPr>
        <dsp:cNvPr id="0" name=""/>
        <dsp:cNvSpPr/>
      </dsp:nvSpPr>
      <dsp:spPr>
        <a:xfrm>
          <a:off x="1514508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479649" y="1827278"/>
          <a:ext cx="69718" cy="69718"/>
        </a:xfrm>
        <a:prstGeom prst="ellipse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688433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71885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019035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RHO</a:t>
          </a:r>
          <a:r>
            <a:rPr lang="en-US" sz="1300" kern="1200" baseline="0" dirty="0"/>
            <a:t> Program implemented as parental opt-in choice</a:t>
          </a:r>
          <a:endParaRPr lang="en-US" sz="1300" kern="1200" dirty="0"/>
        </a:p>
      </dsp:txBody>
      <dsp:txXfrm>
        <a:off x="3019035" y="759752"/>
        <a:ext cx="2183272" cy="1102385"/>
      </dsp:txXfrm>
    </dsp:sp>
    <dsp:sp modelId="{AB197FB0-0F12-4A59-9F3F-1C31859ED54E}">
      <dsp:nvSpPr>
        <dsp:cNvPr id="0" name=""/>
        <dsp:cNvSpPr/>
      </dsp:nvSpPr>
      <dsp:spPr>
        <a:xfrm>
          <a:off x="3019035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January 2018</a:t>
          </a:r>
        </a:p>
      </dsp:txBody>
      <dsp:txXfrm>
        <a:off x="3019035" y="372427"/>
        <a:ext cx="2183272" cy="387324"/>
      </dsp:txXfrm>
    </dsp:sp>
    <dsp:sp modelId="{838DE1A9-11F3-4AAE-80B5-CEC31C2EBA92}">
      <dsp:nvSpPr>
        <dsp:cNvPr id="0" name=""/>
        <dsp:cNvSpPr/>
      </dsp:nvSpPr>
      <dsp:spPr>
        <a:xfrm>
          <a:off x="2825373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2790513" y="1827278"/>
          <a:ext cx="69718" cy="69718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399929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029723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32989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Follow-up of RHO patients concludes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Data analysis begins</a:t>
          </a:r>
        </a:p>
      </dsp:txBody>
      <dsp:txXfrm>
        <a:off x="4329899" y="1862137"/>
        <a:ext cx="2183272" cy="1102385"/>
      </dsp:txXfrm>
    </dsp:sp>
    <dsp:sp modelId="{68394D26-8440-41C4-AC42-3F023E27A06C}">
      <dsp:nvSpPr>
        <dsp:cNvPr id="0" name=""/>
        <dsp:cNvSpPr/>
      </dsp:nvSpPr>
      <dsp:spPr>
        <a:xfrm>
          <a:off x="432989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February 2019</a:t>
          </a:r>
        </a:p>
      </dsp:txBody>
      <dsp:txXfrm>
        <a:off x="4329899" y="2964522"/>
        <a:ext cx="2183272" cy="387324"/>
      </dsp:txXfrm>
    </dsp:sp>
    <dsp:sp modelId="{31D18754-3FB0-480E-B467-70CFFAB18868}">
      <dsp:nvSpPr>
        <dsp:cNvPr id="0" name=""/>
        <dsp:cNvSpPr/>
      </dsp:nvSpPr>
      <dsp:spPr>
        <a:xfrm>
          <a:off x="4136237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100738" y="1827278"/>
          <a:ext cx="69718" cy="6971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310162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340588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5640764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RHO Program implemented as standard of care at UMass</a:t>
          </a:r>
        </a:p>
      </dsp:txBody>
      <dsp:txXfrm>
        <a:off x="5640764" y="759752"/>
        <a:ext cx="2183272" cy="1102385"/>
      </dsp:txXfrm>
    </dsp:sp>
    <dsp:sp modelId="{3CECF23A-E6F6-46C6-907D-BB154266792C}">
      <dsp:nvSpPr>
        <dsp:cNvPr id="0" name=""/>
        <dsp:cNvSpPr/>
      </dsp:nvSpPr>
      <dsp:spPr>
        <a:xfrm>
          <a:off x="5640764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June 2019</a:t>
          </a:r>
        </a:p>
      </dsp:txBody>
      <dsp:txXfrm>
        <a:off x="5640764" y="372427"/>
        <a:ext cx="2183272" cy="387324"/>
      </dsp:txXfrm>
    </dsp:sp>
    <dsp:sp modelId="{4B37F2D2-9961-40C5-BAC9-D2269F0B19F6}">
      <dsp:nvSpPr>
        <dsp:cNvPr id="0" name=""/>
        <dsp:cNvSpPr/>
      </dsp:nvSpPr>
      <dsp:spPr>
        <a:xfrm>
          <a:off x="5447102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411603" y="1827278"/>
          <a:ext cx="69718" cy="69718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6621027" y="3021245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8663078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8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6651452" y="3051670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6951629" y="1862137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Implementation pilot at Boston Children’s Hospital at one referring NICU</a:t>
          </a:r>
        </a:p>
      </dsp:txBody>
      <dsp:txXfrm>
        <a:off x="6951629" y="1862137"/>
        <a:ext cx="2183272" cy="1102385"/>
      </dsp:txXfrm>
    </dsp:sp>
    <dsp:sp modelId="{EA538D56-5C65-43EA-81D0-CD1E5CBC9F59}">
      <dsp:nvSpPr>
        <dsp:cNvPr id="0" name=""/>
        <dsp:cNvSpPr/>
      </dsp:nvSpPr>
      <dsp:spPr>
        <a:xfrm>
          <a:off x="6951629" y="2964522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December 2019</a:t>
          </a:r>
        </a:p>
      </dsp:txBody>
      <dsp:txXfrm>
        <a:off x="6951629" y="2964522"/>
        <a:ext cx="2183272" cy="387324"/>
      </dsp:txXfrm>
    </dsp:sp>
    <dsp:sp modelId="{ECA352F1-FDE4-445A-939C-CF4C3A4444A0}">
      <dsp:nvSpPr>
        <dsp:cNvPr id="0" name=""/>
        <dsp:cNvSpPr/>
      </dsp:nvSpPr>
      <dsp:spPr>
        <a:xfrm>
          <a:off x="6757966" y="1862137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6722467" y="1827278"/>
          <a:ext cx="69718" cy="69718"/>
        </a:xfrm>
        <a:prstGeom prst="ellipse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7931891" y="429149"/>
          <a:ext cx="273879" cy="273879"/>
        </a:xfrm>
        <a:prstGeom prst="teardrop">
          <a:avLst>
            <a:gd name="adj" fmla="val 115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7962317" y="459575"/>
          <a:ext cx="213028" cy="2130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262493" y="759752"/>
          <a:ext cx="2183272" cy="110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PCORI grant awarded for further widespread implementation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8262493" y="759752"/>
        <a:ext cx="2183272" cy="1102385"/>
      </dsp:txXfrm>
    </dsp:sp>
    <dsp:sp modelId="{733C4DBA-1274-416A-BCC8-352957253BAF}">
      <dsp:nvSpPr>
        <dsp:cNvPr id="0" name=""/>
        <dsp:cNvSpPr/>
      </dsp:nvSpPr>
      <dsp:spPr>
        <a:xfrm>
          <a:off x="8262493" y="372427"/>
          <a:ext cx="2183272" cy="38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700" kern="1200" dirty="0"/>
            <a:t>September 2020</a:t>
          </a:r>
        </a:p>
      </dsp:txBody>
      <dsp:txXfrm>
        <a:off x="8262493" y="372427"/>
        <a:ext cx="2183272" cy="387324"/>
      </dsp:txXfrm>
    </dsp:sp>
    <dsp:sp modelId="{9DF81F3D-7400-484B-BB6C-DB4BE4FA9774}">
      <dsp:nvSpPr>
        <dsp:cNvPr id="0" name=""/>
        <dsp:cNvSpPr/>
      </dsp:nvSpPr>
      <dsp:spPr>
        <a:xfrm>
          <a:off x="8068831" y="759752"/>
          <a:ext cx="0" cy="1102385"/>
        </a:xfrm>
        <a:prstGeom prst="line">
          <a:avLst/>
        </a:prstGeom>
        <a:noFill/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033332" y="1827278"/>
          <a:ext cx="69718" cy="6971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 xmlns="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0.1542</cdr:x>
      <cdr:y>0.44539</cdr:y>
    </cdr:from>
    <cdr:to>
      <cdr:x>0.22687</cdr:x>
      <cdr:y>0.49317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EF7FEC54-1FE4-4102-BF95-2E6D6CF7DECB}"/>
            </a:ext>
          </a:extLst>
        </cdr:cNvPr>
        <cdr:cNvSpPr txBox="1"/>
      </cdr:nvSpPr>
      <cdr:spPr>
        <a:xfrm xmlns:a="http://schemas.openxmlformats.org/drawingml/2006/main">
          <a:off x="1808019" y="2712027"/>
          <a:ext cx="852054" cy="290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44 2/7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0.13958</cdr:x>
      <cdr:y>0.42726</cdr:y>
    </cdr:from>
    <cdr:to>
      <cdr:x>0.18856</cdr:x>
      <cdr:y>0.47645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2E02B172-93DB-4D59-8415-659FEC2A8180}"/>
            </a:ext>
          </a:extLst>
        </cdr:cNvPr>
        <cdr:cNvSpPr txBox="1"/>
      </cdr:nvSpPr>
      <cdr:spPr>
        <a:xfrm xmlns:a="http://schemas.openxmlformats.org/drawingml/2006/main">
          <a:off x="1599012" y="2617619"/>
          <a:ext cx="561109" cy="301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111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</cdr:x>
      <cdr:y>0.37829</cdr:y>
    </cdr:from>
    <cdr:to>
      <cdr:x>0.18583</cdr:x>
      <cdr:y>0.42913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E7D959FF-7989-4BD7-A9B5-C20AD76E52DA}"/>
            </a:ext>
          </a:extLst>
        </cdr:cNvPr>
        <cdr:cNvSpPr txBox="1"/>
      </cdr:nvSpPr>
      <cdr:spPr>
        <a:xfrm xmlns:a="http://schemas.openxmlformats.org/drawingml/2006/main">
          <a:off x="1388953" y="1967206"/>
          <a:ext cx="709411" cy="264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89.1</a:t>
          </a:r>
        </a:p>
      </cdr:txBody>
    </cdr:sp>
  </cdr:relSizeAnchor>
  <cdr:relSizeAnchor xmlns:cdr="http://schemas.openxmlformats.org/drawingml/2006/chartDrawing">
    <cdr:from>
      <cdr:x>0.93087</cdr:x>
      <cdr:y>0.01394</cdr:y>
    </cdr:from>
    <cdr:to>
      <cdr:x>1</cdr:x>
      <cdr:y>0.11381</cdr:y>
    </cdr:to>
    <cdr:sp macro="" textlink="">
      <cdr:nvSpPr>
        <cdr:cNvPr id="3" name="Arrow: Down 2">
          <a:extLst xmlns:a="http://schemas.openxmlformats.org/drawingml/2006/main">
            <a:ext uri="{FF2B5EF4-FFF2-40B4-BE49-F238E27FC236}">
              <a16:creationId xmlns:a16="http://schemas.microsoft.com/office/drawing/2014/main" xmlns="" id="{F4EBBD6E-3BD1-4058-81B5-5619DA2211D3}"/>
            </a:ext>
          </a:extLst>
        </cdr:cNvPr>
        <cdr:cNvSpPr/>
      </cdr:nvSpPr>
      <cdr:spPr>
        <a:xfrm xmlns:a="http://schemas.openxmlformats.org/drawingml/2006/main">
          <a:off x="11461133" y="83261"/>
          <a:ext cx="808383" cy="59634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Gill Sans MT"/>
            <a:ea typeface="+mn-ea"/>
            <a:cs typeface="+mn-cs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0.11325</cdr:x>
      <cdr:y>0.51546</cdr:y>
    </cdr:from>
    <cdr:to>
      <cdr:x>0.16398</cdr:x>
      <cdr:y>0.57266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73F8876B-136F-4636-8589-D3889E8EA31E}"/>
            </a:ext>
          </a:extLst>
        </cdr:cNvPr>
        <cdr:cNvSpPr txBox="1"/>
      </cdr:nvSpPr>
      <cdr:spPr>
        <a:xfrm xmlns:a="http://schemas.openxmlformats.org/drawingml/2006/main">
          <a:off x="1278785" y="2680548"/>
          <a:ext cx="572877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.60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187DC-AE67-7948-9BFB-15219A15E9BF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000F-5157-5940-B632-56936CA00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409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142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37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486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3CBD30-4202-4A11-BDCC-E79F66EB477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575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4649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015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497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491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836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423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958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F993A-C570-46CA-8C7F-1562C50B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FE6E8E-8B08-4F01-A4A8-354739850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F6268C-D061-40D5-B03D-28A3319F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C37A3-97FD-4D6E-9C35-67866704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D9D7A6-53AE-402E-B240-DA226B9A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729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9A8877-D2B1-444D-AB1D-99275ECC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DB0FBB-DC62-408D-ADD9-87A308CA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3E6767-7FF9-4306-BC62-C80FF89D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09A10-FB37-44BB-AD2E-E8CC3052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946B5-D2B1-4168-A5CF-38BC6623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141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4DECA-67B2-46E1-A694-DC3B256C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233C0B-E758-4701-AA19-E2FE8A82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554762-A07B-47BF-A0E6-BEC8B53B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FC1D79-0016-4B24-970A-C6D56B59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6A595-D2AE-4928-9266-D6CBC050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77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473755-3DA4-48AD-BCA9-5CC7CE8A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ECD5B9-A1FD-460A-BFE0-C2C6F94BE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BA3877-0795-4BCF-B14D-A6479F6C6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500690-77C2-404C-80A4-C80E8E61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BE31AD-3088-48EE-8772-8208C53A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7B7BBD-A9C4-4614-B965-92F65528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42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530C0-C40A-495A-8FD6-CF74021E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C882C6-D184-4168-9CDF-1661CA10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F867F4-0091-4ED5-8412-1026D495A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BBD9D6-19D7-471A-8286-9CADF3147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202BA-905A-4571-AA2F-A910A6054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4AF0871-B0DB-4065-91FB-A9872DBC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7E80DD-FE08-41BB-9CCF-D62A92B6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87AA27-E6A0-44FB-BA7E-C31E7462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64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E6668-B23E-458A-A674-30EC362A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F616F6-D470-48DB-9FA1-8231E1656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529F8B-0156-42D9-B985-CFCCD28F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D13164-DB87-439C-90DF-3141F531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000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608C7B-77B0-4574-8116-F80C76D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BA5F53B-FE89-4745-A4D8-C545086B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C2E172-3F35-44F0-9FF1-4B8EC9D0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89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05F5A-5B59-4F02-8BBF-F551DDF6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A10AE-9442-40F9-8127-16637464F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2851CF-A65B-4024-9FD3-8D4FEE7C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6D8270-F8ED-4116-BB4A-1348A3FB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D39526-CE7B-4710-AA0C-BD09A54D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29AE57-AB59-4B56-BA50-7BFEDC11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93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976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8D435-4D10-4ADB-A7B6-038D80AA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47CFD7-EAA7-4A3C-9EAA-E087287B0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C699F6-1E13-4897-8A09-9FF4A9DEB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CF4421-9EEC-4531-800C-45BA7987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14C001-1197-468A-8145-6D9F5490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3BD6CE-D1B4-4F0F-92A8-16AAD078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6227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DFBDB-D096-4601-B2A2-47DAE9A1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1A6A71-D16F-4376-B700-28D58A67F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964FED-A3FD-4EEE-93D6-AFB970DF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E85A7-79E8-48B3-85BA-6C9FFDBD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E959E-1B92-49DB-8232-5AE6B15F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3653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7A5C4F-0FBD-472F-9652-8B7179D3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3B945F-D28F-46F8-BFF2-538CE469B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88AD5-712F-4741-88A1-EA8D9E8F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02BA3-795E-46F5-9849-28F0270F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36A8DD-6AE0-4DAD-9F14-AF867770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837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817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110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99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718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378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58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386557">
            <a:off x="88900" y="130175"/>
            <a:ext cx="672905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304685" y="5502572"/>
            <a:ext cx="672905" cy="647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679D-733A-794A-B3CE-2C18B9D719D8}" type="datetimeFigureOut">
              <a:rPr lang="en-US" smtClean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00" y="5675313"/>
            <a:ext cx="241458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35555" y="1696478"/>
            <a:ext cx="245389" cy="236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547549" y="3476957"/>
            <a:ext cx="189882" cy="182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347097" y="2192732"/>
            <a:ext cx="109106" cy="105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808773" y="4123832"/>
            <a:ext cx="109106" cy="1050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617399" y="3867602"/>
            <a:ext cx="91079" cy="87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5084" y="2612090"/>
            <a:ext cx="91079" cy="87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497956" y="3729791"/>
            <a:ext cx="189882" cy="1827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283597" y="4148532"/>
            <a:ext cx="109106" cy="105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457984" y="4542490"/>
            <a:ext cx="91079" cy="876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444020" y="757343"/>
            <a:ext cx="245389" cy="2361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78224">
            <a:off x="11718999" y="1238702"/>
            <a:ext cx="91079" cy="87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605573" y="1596532"/>
            <a:ext cx="109106" cy="105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802497" y="1862532"/>
            <a:ext cx="109106" cy="1050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0335130">
            <a:off x="11948473" y="6346332"/>
            <a:ext cx="109106" cy="105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78212" y="6220147"/>
            <a:ext cx="1275588" cy="4880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30326" y="6230692"/>
            <a:ext cx="1033712" cy="4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30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AE7E06-8545-424A-BBC3-98DDE9FF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BF0B1A-D7CE-41A7-A4A1-0BF8C55D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51C95-1FC7-4729-B7C3-058566728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48BC-10CC-4BE8-8C0E-B60CAABF6FB7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4E41A6-D3E5-4774-9332-5E8246E4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270ECF-3369-4C55-889E-A5F920B5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2A14-9176-4585-9CC1-303045AE5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4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69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</a:rPr>
            </a:br>
            <a:r>
              <a:rPr lang="en-US" dirty="0">
                <a:solidFill>
                  <a:srgbClr val="22549C"/>
                </a:solidFill>
              </a:rPr>
              <a:t/>
            </a:r>
            <a:br>
              <a:rPr lang="en-US" dirty="0">
                <a:solidFill>
                  <a:srgbClr val="22549C"/>
                </a:solidFill>
              </a:rPr>
            </a:br>
            <a:r>
              <a:rPr lang="en-US" dirty="0">
                <a:solidFill>
                  <a:srgbClr val="22549C"/>
                </a:solidFill>
              </a:rPr>
              <a:t>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7063"/>
            <a:ext cx="9144000" cy="493973"/>
          </a:xfrm>
        </p:spPr>
        <p:txBody>
          <a:bodyPr/>
          <a:lstStyle/>
          <a:p>
            <a:r>
              <a:rPr lang="en-US" dirty="0"/>
              <a:t>November 5, 2020</a:t>
            </a:r>
          </a:p>
        </p:txBody>
      </p:sp>
    </p:spTree>
    <p:extLst>
      <p:ext uri="{BB962C8B-B14F-4D97-AF65-F5344CB8AC3E}">
        <p14:creationId xmlns:p14="http://schemas.microsoft.com/office/powerpoint/2010/main" xmlns="" val="226351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DD13FD-06C1-4A3D-823F-697BB123B22A}"/>
              </a:ext>
            </a:extLst>
          </p:cNvPr>
          <p:cNvSpPr txBox="1"/>
          <p:nvPr/>
        </p:nvSpPr>
        <p:spPr>
          <a:xfrm>
            <a:off x="593253" y="3425294"/>
            <a:ext cx="3397924" cy="2800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 97- Recorded Home Oximetry Monitoring</a:t>
            </a:r>
          </a:p>
        </p:txBody>
      </p:sp>
      <p:pic>
        <p:nvPicPr>
          <p:cNvPr id="1029" name="Picture 5" descr="48cfd1bc-3f01-40ab-b825-f460a27ee321@namprd10">
            <a:extLst>
              <a:ext uri="{FF2B5EF4-FFF2-40B4-BE49-F238E27FC236}">
                <a16:creationId xmlns:a16="http://schemas.microsoft.com/office/drawing/2014/main" xmlns="" id="{92AE4DF6-E561-44D5-8E1E-4615AF8F6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01" t="24580" r="45685" b="42016"/>
          <a:stretch/>
        </p:blipFill>
        <p:spPr bwMode="auto">
          <a:xfrm>
            <a:off x="1163946" y="354330"/>
            <a:ext cx="3397924" cy="25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a398318-2fc4-4dd6-883f-3929d139b9c8@namprd10">
            <a:extLst>
              <a:ext uri="{FF2B5EF4-FFF2-40B4-BE49-F238E27FC236}">
                <a16:creationId xmlns:a16="http://schemas.microsoft.com/office/drawing/2014/main" xmlns="" id="{44F2CB06-2DE6-4106-9D6E-2495968DF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47" b="4084"/>
          <a:stretch/>
        </p:blipFill>
        <p:spPr bwMode="auto">
          <a:xfrm>
            <a:off x="1163946" y="3124554"/>
            <a:ext cx="3397923" cy="21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0F95F2-4E23-4BA0-89A2-1A9A7ACBC09F}"/>
              </a:ext>
            </a:extLst>
          </p:cNvPr>
          <p:cNvSpPr txBox="1"/>
          <p:nvPr/>
        </p:nvSpPr>
        <p:spPr>
          <a:xfrm>
            <a:off x="4988688" y="754441"/>
            <a:ext cx="6437335" cy="5471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Single Monitoring View: Allows the provider to see trends in %SpO2, PR bpm, and Pi in real time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*Can change alarm parameters if needed from afar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 Bi-weekly downloading of recorded home oximetry data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C68466-56A6-41C6-9EDB-82D9AE8EA462}"/>
              </a:ext>
            </a:extLst>
          </p:cNvPr>
          <p:cNvSpPr txBox="1"/>
          <p:nvPr/>
        </p:nvSpPr>
        <p:spPr>
          <a:xfrm>
            <a:off x="1163946" y="2453402"/>
            <a:ext cx="3397924" cy="41105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solidFill>
                  <a:srgbClr val="FFFFFF"/>
                </a:solidFill>
              </a:rPr>
              <a:t>The SafetyNet also allows providers to monitor multiple babies at once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BEAE20-74B6-4932-9ADE-EB817F7C235D}"/>
              </a:ext>
            </a:extLst>
          </p:cNvPr>
          <p:cNvSpPr txBox="1"/>
          <p:nvPr/>
        </p:nvSpPr>
        <p:spPr>
          <a:xfrm>
            <a:off x="4652010" y="354330"/>
            <a:ext cx="6709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pple Braille"/>
              </a:rPr>
              <a:t>In Office Monitoring of Recorded Home Oximetry</a:t>
            </a:r>
          </a:p>
        </p:txBody>
      </p:sp>
    </p:spTree>
    <p:extLst>
      <p:ext uri="{BB962C8B-B14F-4D97-AF65-F5344CB8AC3E}">
        <p14:creationId xmlns:p14="http://schemas.microsoft.com/office/powerpoint/2010/main" xmlns="" val="81321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E076CC-5EC5-4DBD-99FD-FE5294F89F1E}"/>
              </a:ext>
            </a:extLst>
          </p:cNvPr>
          <p:cNvSpPr txBox="1"/>
          <p:nvPr/>
        </p:nvSpPr>
        <p:spPr>
          <a:xfrm>
            <a:off x="110165" y="1255306"/>
            <a:ext cx="2291510" cy="817245"/>
          </a:xfrm>
          <a:prstGeom prst="roundRect">
            <a:avLst/>
          </a:prstGeom>
          <a:solidFill>
            <a:srgbClr val="4ADCD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Infant Identified as Needing Home Oxygen Therapy (HOT)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3326E1-775C-4776-857C-03AF62759D9E}"/>
              </a:ext>
            </a:extLst>
          </p:cNvPr>
          <p:cNvSpPr txBox="1"/>
          <p:nvPr/>
        </p:nvSpPr>
        <p:spPr>
          <a:xfrm>
            <a:off x="682454" y="2902668"/>
            <a:ext cx="1123721" cy="638473"/>
          </a:xfrm>
          <a:prstGeom prst="round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Care Company Notified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2919D-D08E-400C-811B-5D22A500C268}"/>
              </a:ext>
            </a:extLst>
          </p:cNvPr>
          <p:cNvSpPr txBox="1"/>
          <p:nvPr/>
        </p:nvSpPr>
        <p:spPr>
          <a:xfrm>
            <a:off x="98560" y="4028803"/>
            <a:ext cx="2291510" cy="2043113"/>
          </a:xfrm>
          <a:prstGeom prst="roundRect">
            <a:avLst/>
          </a:prstGeom>
          <a:solidFill>
            <a:srgbClr val="4ADCD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NICU Discharge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Discharged on HOT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rate determined by NICU team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Care Company completes HOT teaching and provides transmission capable oximeter and all necessary equipment determined by clinical care team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team contacts UMMMC for discharge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E8A9C2-5FF7-46B9-BD63-74EACD05FE4C}"/>
              </a:ext>
            </a:extLst>
          </p:cNvPr>
          <p:cNvSpPr txBox="1"/>
          <p:nvPr/>
        </p:nvSpPr>
        <p:spPr>
          <a:xfrm>
            <a:off x="2837430" y="4420399"/>
            <a:ext cx="2291510" cy="91940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Outpatient Pulmonary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83B72C-99D2-4CFF-84CA-E668B8682948}"/>
              </a:ext>
            </a:extLst>
          </p:cNvPr>
          <p:cNvSpPr txBox="1"/>
          <p:nvPr/>
        </p:nvSpPr>
        <p:spPr>
          <a:xfrm>
            <a:off x="5659474" y="4420399"/>
            <a:ext cx="2291510" cy="91940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 Pulmonary Visits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Until HOT is Discontinued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5E0201-280B-4191-9AFE-918A6F557488}"/>
              </a:ext>
            </a:extLst>
          </p:cNvPr>
          <p:cNvSpPr txBox="1"/>
          <p:nvPr/>
        </p:nvSpPr>
        <p:spPr>
          <a:xfrm>
            <a:off x="7109554" y="1597436"/>
            <a:ext cx="2107894" cy="917079"/>
          </a:xfrm>
          <a:prstGeom prst="flowChartDecision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Discontinued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9B60D5-C554-4E32-89AD-297875B06174}"/>
              </a:ext>
            </a:extLst>
          </p:cNvPr>
          <p:cNvSpPr txBox="1"/>
          <p:nvPr/>
        </p:nvSpPr>
        <p:spPr>
          <a:xfrm>
            <a:off x="9790325" y="1382103"/>
            <a:ext cx="2291510" cy="681038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Month Post-Wean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 Report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1012DB-40EF-4065-AA7F-2FBEA335D60C}"/>
              </a:ext>
            </a:extLst>
          </p:cNvPr>
          <p:cNvSpPr txBox="1"/>
          <p:nvPr/>
        </p:nvSpPr>
        <p:spPr>
          <a:xfrm>
            <a:off x="9790327" y="2729576"/>
            <a:ext cx="2291510" cy="510778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Month Post-Wean Visit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71481C-177C-4E18-A400-16E855D08A4B}"/>
              </a:ext>
            </a:extLst>
          </p:cNvPr>
          <p:cNvSpPr txBox="1"/>
          <p:nvPr/>
        </p:nvSpPr>
        <p:spPr>
          <a:xfrm>
            <a:off x="9790325" y="4128424"/>
            <a:ext cx="2291510" cy="817245"/>
          </a:xfrm>
          <a:prstGeom prst="roundRect">
            <a:avLst/>
          </a:prstGeom>
          <a:solidFill>
            <a:srgbClr val="39E37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into normal CHILD Clinic Visit Schedule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*Dependent on age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842389E-71E9-4FC0-868A-A9AD18566A7B}"/>
              </a:ext>
            </a:extLst>
          </p:cNvPr>
          <p:cNvCxnSpPr>
            <a:cxnSpLocks/>
          </p:cNvCxnSpPr>
          <p:nvPr/>
        </p:nvCxnSpPr>
        <p:spPr>
          <a:xfrm>
            <a:off x="1255916" y="2063397"/>
            <a:ext cx="1" cy="79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AF0F06D-901E-42F3-BC5D-A1E0A314BE8F}"/>
              </a:ext>
            </a:extLst>
          </p:cNvPr>
          <p:cNvCxnSpPr/>
          <p:nvPr/>
        </p:nvCxnSpPr>
        <p:spPr>
          <a:xfrm>
            <a:off x="1255916" y="3590513"/>
            <a:ext cx="1" cy="413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E4B8BFED-3F7B-4D5D-8D50-3E63294E55AB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2390070" y="4880100"/>
            <a:ext cx="447360" cy="17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B4B94918-2281-4DBC-941F-0FD2B9B0A6DE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128940" y="4880100"/>
            <a:ext cx="530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xmlns="" id="{7F2A5BB7-3E01-4816-AA07-FDB46478662E}"/>
              </a:ext>
            </a:extLst>
          </p:cNvPr>
          <p:cNvCxnSpPr>
            <a:stCxn id="7" idx="0"/>
            <a:endCxn id="11" idx="1"/>
          </p:cNvCxnSpPr>
          <p:nvPr/>
        </p:nvCxnSpPr>
        <p:spPr>
          <a:xfrm rot="5400000" flipH="1" flipV="1">
            <a:off x="4364158" y="1675004"/>
            <a:ext cx="2364423" cy="31263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xmlns="" id="{80C74841-693A-4892-9481-CBD0B669ABAE}"/>
              </a:ext>
            </a:extLst>
          </p:cNvPr>
          <p:cNvCxnSpPr>
            <a:stCxn id="8" idx="0"/>
            <a:endCxn id="11" idx="2"/>
          </p:cNvCxnSpPr>
          <p:nvPr/>
        </p:nvCxnSpPr>
        <p:spPr>
          <a:xfrm rot="5400000" flipH="1" flipV="1">
            <a:off x="6531423" y="2788321"/>
            <a:ext cx="1905884" cy="13582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xmlns="" id="{02E82FCF-2348-4267-B35D-941FC02B02E4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9217448" y="1722622"/>
            <a:ext cx="572877" cy="3333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4DE120D8-E6AB-40C4-A2DF-8201DF829E49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936080" y="2063141"/>
            <a:ext cx="2" cy="666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94AADA73-8FCF-4E4F-914B-A48305818E66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10936080" y="3240354"/>
            <a:ext cx="2" cy="888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F316B38-78D6-407A-9D59-9DEF53EAED3B}"/>
              </a:ext>
            </a:extLst>
          </p:cNvPr>
          <p:cNvSpPr txBox="1"/>
          <p:nvPr/>
        </p:nvSpPr>
        <p:spPr>
          <a:xfrm>
            <a:off x="151082" y="70530"/>
            <a:ext cx="2291510" cy="1039356"/>
          </a:xfrm>
          <a:prstGeom prst="rightArrow">
            <a:avLst/>
          </a:prstGeom>
          <a:noFill/>
          <a:ln w="28575">
            <a:solidFill>
              <a:srgbClr val="4ADCD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Neonatal Intensive Care Unit (NICU) Admission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CB5B817-6B35-4C47-AD73-5178F9AB5D69}"/>
              </a:ext>
            </a:extLst>
          </p:cNvPr>
          <p:cNvSpPr txBox="1"/>
          <p:nvPr/>
        </p:nvSpPr>
        <p:spPr>
          <a:xfrm>
            <a:off x="2520176" y="66988"/>
            <a:ext cx="6791092" cy="1039356"/>
          </a:xfrm>
          <a:prstGeom prst="rightArrow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Outpatient Pediatric Pulmonary Follow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(RHO Management)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670E3B2-1CC5-4DB1-8960-0D4071D019F2}"/>
              </a:ext>
            </a:extLst>
          </p:cNvPr>
          <p:cNvSpPr txBox="1"/>
          <p:nvPr/>
        </p:nvSpPr>
        <p:spPr>
          <a:xfrm>
            <a:off x="9393108" y="66988"/>
            <a:ext cx="2688727" cy="1039356"/>
          </a:xfrm>
          <a:prstGeom prst="rightArrow">
            <a:avLst/>
          </a:prstGeom>
          <a:noFill/>
          <a:ln w="28575">
            <a:solidFill>
              <a:srgbClr val="39E37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Follow-Up Period After HOT Discontinuation</a:t>
            </a: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xmlns="" id="{BC6F52AC-D545-477F-8BA9-0C40DFDEC1A6}"/>
              </a:ext>
            </a:extLst>
          </p:cNvPr>
          <p:cNvSpPr/>
          <p:nvPr/>
        </p:nvSpPr>
        <p:spPr>
          <a:xfrm>
            <a:off x="2428271" y="478716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xmlns="" id="{6376D586-61E5-44BA-9F3F-083759587A9A}"/>
              </a:ext>
            </a:extLst>
          </p:cNvPr>
          <p:cNvSpPr/>
          <p:nvPr/>
        </p:nvSpPr>
        <p:spPr>
          <a:xfrm>
            <a:off x="3839292" y="3031068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xmlns="" id="{4A8DBA09-D9EB-48CC-B86E-3889C783D6C6}"/>
              </a:ext>
            </a:extLst>
          </p:cNvPr>
          <p:cNvSpPr/>
          <p:nvPr/>
        </p:nvSpPr>
        <p:spPr>
          <a:xfrm>
            <a:off x="5227797" y="468380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xmlns="" id="{657CC947-C0BB-46A9-8B69-41EF46E32911}"/>
              </a:ext>
            </a:extLst>
          </p:cNvPr>
          <p:cNvSpPr/>
          <p:nvPr/>
        </p:nvSpPr>
        <p:spPr>
          <a:xfrm>
            <a:off x="7474676" y="3279699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xmlns="" id="{18B437D3-BA9D-4D4E-994E-E727F4AAEB23}"/>
              </a:ext>
            </a:extLst>
          </p:cNvPr>
          <p:cNvSpPr/>
          <p:nvPr/>
        </p:nvSpPr>
        <p:spPr>
          <a:xfrm>
            <a:off x="5515582" y="1841062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xmlns="" id="{A64C92C2-4482-493F-8C92-7F64E80F092D}"/>
              </a:ext>
            </a:extLst>
          </p:cNvPr>
          <p:cNvSpPr/>
          <p:nvPr/>
        </p:nvSpPr>
        <p:spPr>
          <a:xfrm>
            <a:off x="482446" y="6295173"/>
            <a:ext cx="287785" cy="356122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381625-E2E7-4CFE-A816-11F04EACDF4C}"/>
              </a:ext>
            </a:extLst>
          </p:cNvPr>
          <p:cNvSpPr txBox="1"/>
          <p:nvPr/>
        </p:nvSpPr>
        <p:spPr>
          <a:xfrm>
            <a:off x="830566" y="6150114"/>
            <a:ext cx="142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Recorded Home Oximetry (RHO) transmitted bi-weekly  to UMMMC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19A55AEA-F0A8-47CC-8E19-4D5FC6223C85}"/>
              </a:ext>
            </a:extLst>
          </p:cNvPr>
          <p:cNvSpPr/>
          <p:nvPr/>
        </p:nvSpPr>
        <p:spPr>
          <a:xfrm>
            <a:off x="2520176" y="5431150"/>
            <a:ext cx="9561659" cy="75994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2445DA-79D9-4DE5-81FF-88683A6AA75F}"/>
              </a:ext>
            </a:extLst>
          </p:cNvPr>
          <p:cNvSpPr txBox="1"/>
          <p:nvPr/>
        </p:nvSpPr>
        <p:spPr>
          <a:xfrm>
            <a:off x="2716056" y="5692264"/>
            <a:ext cx="8735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Sites to Complete Data Collection for Enrolled Subjects: NICU Discharge up until 6-months post discontinuation of HOT</a:t>
            </a:r>
          </a:p>
        </p:txBody>
      </p:sp>
    </p:spTree>
    <p:extLst>
      <p:ext uri="{BB962C8B-B14F-4D97-AF65-F5344CB8AC3E}">
        <p14:creationId xmlns:p14="http://schemas.microsoft.com/office/powerpoint/2010/main" xmlns="" val="56149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41E9A-4B19-465F-B729-EB8DA201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Follow-up Schedules for Infants on HOT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DD7882-722B-456E-96CD-902B063823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are some current follow-up guidelines at participating sites?</a:t>
            </a:r>
          </a:p>
          <a:p>
            <a:r>
              <a:rPr lang="en-US" dirty="0"/>
              <a:t>Thoughts on Monthly Follow-up schedule being proposed?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345BDA3E-14E5-4F1F-8DDA-E17A6267C0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188481183"/>
              </p:ext>
            </p:extLst>
          </p:nvPr>
        </p:nvGraphicFramePr>
        <p:xfrm>
          <a:off x="6172200" y="1229938"/>
          <a:ext cx="5181600" cy="439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07702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2942D-C2DD-447B-93C1-8EFA30B567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7341" y="260928"/>
            <a:ext cx="6432550" cy="833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pple Braille"/>
              </a:rPr>
              <a:t>RHO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72AD00-6675-46D4-9C9D-181EB1D2959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07341" y="1492632"/>
            <a:ext cx="4040187" cy="3670300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Email notification will always state what the current flow rate is and the RHO determination by the algorithm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Provider has the right to not follow the algorithm as long as it is justified (recent respiratory infection, poor weight gain etc.)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530644BD-4E1A-4D49-BB6E-D911C972E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3064022"/>
              </p:ext>
            </p:extLst>
          </p:nvPr>
        </p:nvGraphicFramePr>
        <p:xfrm>
          <a:off x="5047528" y="807916"/>
          <a:ext cx="6190624" cy="524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94347">
                  <a:extLst>
                    <a:ext uri="{9D8B030D-6E8A-4147-A177-3AD203B41FA5}">
                      <a16:colId xmlns:a16="http://schemas.microsoft.com/office/drawing/2014/main" xmlns="" val="4262154827"/>
                    </a:ext>
                  </a:extLst>
                </a:gridCol>
                <a:gridCol w="3096277">
                  <a:extLst>
                    <a:ext uri="{9D8B030D-6E8A-4147-A177-3AD203B41FA5}">
                      <a16:colId xmlns:a16="http://schemas.microsoft.com/office/drawing/2014/main" xmlns="" val="2692512916"/>
                    </a:ext>
                  </a:extLst>
                </a:gridCol>
              </a:tblGrid>
              <a:tr h="3414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LFNC WEANING PARAMETERS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0020491"/>
                  </a:ext>
                </a:extLst>
              </a:tr>
              <a:tr h="4854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RHO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OXYGEN MANAGEMENT ARM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359658"/>
                  </a:ext>
                </a:extLst>
              </a:tr>
              <a:tr h="1075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INCREASING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INABILITY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&gt;93%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&gt;95% OF RECORDED TIME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0217662"/>
                  </a:ext>
                </a:extLst>
              </a:tr>
              <a:tr h="16899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MAINTAINING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ABILITY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&gt;93%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UNABLE TO MAINTAIN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&gt;96%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23465984"/>
                  </a:ext>
                </a:extLst>
              </a:tr>
              <a:tr h="921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CRITERIA FOR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WEANING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FLOW RATE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ABILITY TO MAINTAIN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O2 SAT &gt;96%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&gt;=95% OF RECORDED TIME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1481043"/>
                  </a:ext>
                </a:extLst>
              </a:tr>
              <a:tr h="72818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Clinical pass and fail will be determined per clinic assessment of oximeter alarms and infant status.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 RHO pass and fail will be determined by assessment of recorded oximetry.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1039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32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9A48F-C4A4-4C51-AB6C-84C529E2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Bi-Weekly RHO Downloads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(Monday and Thursdays)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469B0F-5088-4EC4-BA4A-54B5649B9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  <a:latin typeface="Apple Braille"/>
              </a:rPr>
              <a:t>Workflow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25ECB1-9454-4327-BA51-7C58D6ACD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RHO data is downloaded Monday and Thursday by Data Coordinating Center (</a:t>
            </a:r>
            <a:r>
              <a:rPr lang="en-US" dirty="0" err="1"/>
              <a:t>Umass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Results provided to the provider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Families contacted with data results by pulmonary 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CDB06AD-0277-4839-9AF0-6AB515E95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  <a:latin typeface="Apple Braille"/>
              </a:rPr>
              <a:t>Sample email text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281A0033-D5BA-41DF-87EF-C6CEFC807A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84887" y="2512421"/>
            <a:ext cx="5357813" cy="26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11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298443" y="4739471"/>
          <a:ext cx="7766304" cy="207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472">
                  <a:extLst>
                    <a:ext uri="{9D8B030D-6E8A-4147-A177-3AD203B41FA5}">
                      <a16:colId xmlns:a16="http://schemas.microsoft.com/office/drawing/2014/main" xmlns="" val="215049952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4100418114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620495206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3523816709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1690879280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3676810656"/>
                    </a:ext>
                  </a:extLst>
                </a:gridCol>
                <a:gridCol w="1109472">
                  <a:extLst>
                    <a:ext uri="{9D8B030D-6E8A-4147-A177-3AD203B41FA5}">
                      <a16:colId xmlns:a16="http://schemas.microsoft.com/office/drawing/2014/main" xmlns="" val="1839813324"/>
                    </a:ext>
                  </a:extLst>
                </a:gridCol>
              </a:tblGrid>
              <a:tr h="999328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</a:t>
                      </a:r>
                    </a:p>
                    <a:p>
                      <a:r>
                        <a:rPr lang="en-US" sz="1700" dirty="0"/>
                        <a:t>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90%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96% SpO2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65222083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r>
                        <a:rPr lang="en-US" sz="1700" dirty="0"/>
                        <a:t>1922.2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98.6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225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86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4116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212265232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r>
                        <a:rPr lang="en-US" sz="1700" dirty="0"/>
                        <a:t>96.11*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3.75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1.433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68.6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378556894"/>
                  </a:ext>
                </a:extLst>
              </a:tr>
              <a:tr h="35777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0.195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0.074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3.569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053364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8338" y="3571947"/>
            <a:ext cx="1377695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Maintain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298443" y="2480225"/>
          <a:ext cx="7702296" cy="218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820">
                  <a:extLst>
                    <a:ext uri="{9D8B030D-6E8A-4147-A177-3AD203B41FA5}">
                      <a16:colId xmlns:a16="http://schemas.microsoft.com/office/drawing/2014/main" xmlns="" val="3934373310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386575064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3032993325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4006404454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641888601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2830054349"/>
                    </a:ext>
                  </a:extLst>
                </a:gridCol>
                <a:gridCol w="1099746">
                  <a:extLst>
                    <a:ext uri="{9D8B030D-6E8A-4147-A177-3AD203B41FA5}">
                      <a16:colId xmlns:a16="http://schemas.microsoft.com/office/drawing/2014/main" xmlns="" val="3812415582"/>
                    </a:ext>
                  </a:extLst>
                </a:gridCol>
              </a:tblGrid>
              <a:tr h="1052754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</a:t>
                      </a:r>
                      <a:r>
                        <a:rPr lang="en-US" sz="1700" baseline="0" dirty="0"/>
                        <a:t> below 90% SpO2</a:t>
                      </a:r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</a:t>
                      </a:r>
                      <a:r>
                        <a:rPr lang="en-US" sz="1700" baseline="0" dirty="0"/>
                        <a:t> below 96% SpO2</a:t>
                      </a:r>
                      <a:endParaRPr lang="en-US" sz="17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170260372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r>
                        <a:rPr lang="en-US" sz="1700" dirty="0"/>
                        <a:t>1739.5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96.8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2997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1091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16951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35982370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r>
                        <a:rPr lang="en-US" sz="1700" dirty="0"/>
                        <a:t>86.975*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49.95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18.183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282.517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01862443"/>
                  </a:ext>
                </a:extLst>
              </a:tr>
              <a:tr h="376897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2.872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1.045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16.241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04739676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298443" y="70781"/>
          <a:ext cx="7702296" cy="233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328">
                  <a:extLst>
                    <a:ext uri="{9D8B030D-6E8A-4147-A177-3AD203B41FA5}">
                      <a16:colId xmlns:a16="http://schemas.microsoft.com/office/drawing/2014/main" xmlns="" val="2913263065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4175201146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1280981621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1838915790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414413330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3581934847"/>
                    </a:ext>
                  </a:extLst>
                </a:gridCol>
                <a:gridCol w="1100328">
                  <a:extLst>
                    <a:ext uri="{9D8B030D-6E8A-4147-A177-3AD203B41FA5}">
                      <a16:colId xmlns:a16="http://schemas.microsoft.com/office/drawing/2014/main" xmlns="" val="1599656152"/>
                    </a:ext>
                  </a:extLst>
                </a:gridCol>
              </a:tblGrid>
              <a:tr h="1234672">
                <a:tc>
                  <a:txBody>
                    <a:bodyPr/>
                    <a:lstStyle/>
                    <a:p>
                      <a:r>
                        <a:rPr lang="en-US" sz="1700" dirty="0"/>
                        <a:t>Minutes Valid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Mean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Maximum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93%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 90% SpO2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Seconds below</a:t>
                      </a:r>
                      <a:r>
                        <a:rPr lang="en-US" sz="1700" baseline="0" dirty="0"/>
                        <a:t> 96% SpO2</a:t>
                      </a:r>
                      <a:endParaRPr lang="en-US" sz="17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434933093"/>
                  </a:ext>
                </a:extLst>
              </a:tr>
              <a:tr h="374226">
                <a:tc>
                  <a:txBody>
                    <a:bodyPr/>
                    <a:lstStyle/>
                    <a:p>
                      <a:r>
                        <a:rPr lang="en-US" sz="1700" dirty="0"/>
                        <a:t>1802.8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74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9466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2238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60128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12756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en-US" sz="1700" dirty="0"/>
                        <a:t>90.14*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Minutes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157.767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37.3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1002.133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55697308"/>
                  </a:ext>
                </a:extLst>
              </a:tr>
              <a:tr h="374226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%time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8.751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2.069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700" b="1" dirty="0"/>
                        <a:t>55.588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1548352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88338" y="1014161"/>
            <a:ext cx="1271016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Increase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8443" y="6525001"/>
            <a:ext cx="1536192" cy="262218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1200" kern="0" dirty="0">
                <a:solidFill>
                  <a:srgbClr val="000000"/>
                </a:solidFill>
                <a:latin typeface="Calibri"/>
                <a:sym typeface="Helvetica Light"/>
              </a:rPr>
              <a:t>* 5% of total 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5017" y="5648926"/>
            <a:ext cx="1271016" cy="446884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 defTabSz="410730" hangingPunct="0"/>
            <a:r>
              <a:rPr lang="en-US" sz="2400" b="1" kern="0" dirty="0">
                <a:solidFill>
                  <a:prstClr val="black"/>
                </a:solidFill>
                <a:latin typeface="Calibri"/>
                <a:sym typeface="Helvetica Light"/>
              </a:rPr>
              <a:t>Wean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83235D-7E52-405C-86A3-ECF354BF425B}"/>
              </a:ext>
            </a:extLst>
          </p:cNvPr>
          <p:cNvSpPr txBox="1"/>
          <p:nvPr/>
        </p:nvSpPr>
        <p:spPr>
          <a:xfrm>
            <a:off x="812293" y="12908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RHO Recording Analysis</a:t>
            </a:r>
          </a:p>
        </p:txBody>
      </p:sp>
    </p:spTree>
    <p:extLst>
      <p:ext uri="{BB962C8B-B14F-4D97-AF65-F5344CB8AC3E}">
        <p14:creationId xmlns:p14="http://schemas.microsoft.com/office/powerpoint/2010/main" xmlns="" val="258842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and Billing of RHO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UMASS documents each contact with family in EMR as telephone encounter</a:t>
            </a:r>
          </a:p>
          <a:p>
            <a:r>
              <a:rPr lang="en-US" dirty="0" smtClean="0"/>
              <a:t>Potential billing opportunities with new telemedicine codes made available by </a:t>
            </a:r>
            <a:r>
              <a:rPr lang="en-US" dirty="0" err="1" smtClean="0"/>
              <a:t>payors</a:t>
            </a:r>
            <a:endParaRPr lang="en-US" dirty="0" smtClean="0"/>
          </a:p>
          <a:p>
            <a:r>
              <a:rPr lang="en-US" dirty="0" smtClean="0"/>
              <a:t>UMASS team piloting a billing schedule for implementation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999FF-B58D-304A-9364-72AFB9DC1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of the RHO Program at UMass </a:t>
            </a:r>
          </a:p>
        </p:txBody>
      </p:sp>
    </p:spTree>
    <p:extLst>
      <p:ext uri="{BB962C8B-B14F-4D97-AF65-F5344CB8AC3E}">
        <p14:creationId xmlns:p14="http://schemas.microsoft.com/office/powerpoint/2010/main" xmlns="" val="3139379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6B31E77E-1792-430B-AAC1-A34653B28DE7}"/>
              </a:ext>
            </a:extLst>
          </p:cNvPr>
          <p:cNvSpPr/>
          <p:nvPr/>
        </p:nvSpPr>
        <p:spPr>
          <a:xfrm>
            <a:off x="10768081" y="281775"/>
            <a:ext cx="955343" cy="64742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C79120-6137-42C9-AC60-3C9CE2CE60D2}"/>
              </a:ext>
            </a:extLst>
          </p:cNvPr>
          <p:cNvSpPr txBox="1"/>
          <p:nvPr/>
        </p:nvSpPr>
        <p:spPr>
          <a:xfrm>
            <a:off x="10969635" y="464717"/>
            <a:ext cx="552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Goal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2EA1B64-6185-4CC8-8871-B54438C16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9551479"/>
              </p:ext>
            </p:extLst>
          </p:nvPr>
        </p:nvGraphicFramePr>
        <p:xfrm>
          <a:off x="-7716" y="127323"/>
          <a:ext cx="12199716" cy="60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22852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2160BE38-5CA7-4CE5-92FB-39BBA8A79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6719989"/>
              </p:ext>
            </p:extLst>
          </p:nvPr>
        </p:nvGraphicFramePr>
        <p:xfrm>
          <a:off x="485058" y="-41367"/>
          <a:ext cx="11166615" cy="605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3F4FA1D7-F3B6-4016-92B2-513A351174BD}"/>
              </a:ext>
            </a:extLst>
          </p:cNvPr>
          <p:cNvSpPr/>
          <p:nvPr/>
        </p:nvSpPr>
        <p:spPr>
          <a:xfrm>
            <a:off x="10898559" y="148208"/>
            <a:ext cx="808383" cy="59634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35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A12E62-46F1-D24F-8ECA-FA0A982E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727D30-CE77-E744-8CE1-47EF52BEC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RHO UMass Team Introductions</a:t>
            </a:r>
          </a:p>
          <a:p>
            <a:r>
              <a:rPr lang="en-US" dirty="0"/>
              <a:t>Site Introductions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43909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A355041F-F94E-46E9-83FB-55763E72B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0834258"/>
              </p:ext>
            </p:extLst>
          </p:nvPr>
        </p:nvGraphicFramePr>
        <p:xfrm>
          <a:off x="248885" y="0"/>
          <a:ext cx="11694229" cy="597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2954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37C91320-3385-4CD9-AB98-C46C0411B7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30444720"/>
              </p:ext>
            </p:extLst>
          </p:nvPr>
        </p:nvGraphicFramePr>
        <p:xfrm>
          <a:off x="446532" y="7274"/>
          <a:ext cx="11292143" cy="616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00144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438595-822C-4414-89A8-60CB851F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Widespread Implementation of the RHO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351FE0E-A5D9-4D5E-ABA7-686D49B2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/>
          <a:lstStyle/>
          <a:p>
            <a:r>
              <a:rPr lang="en-US" dirty="0"/>
              <a:t>Implementation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3E4176-BBD2-4663-AAF1-4040F5FD2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0368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PCORI Funded grant to implement RHO at 14 academic medical centers across the U.S. </a:t>
            </a:r>
          </a:p>
          <a:p>
            <a:r>
              <a:rPr lang="en-US" dirty="0"/>
              <a:t>Site specific adaptations to optimize implementation</a:t>
            </a:r>
          </a:p>
          <a:p>
            <a:r>
              <a:rPr lang="en-US" dirty="0"/>
              <a:t>Creation of additional Data Coordinating Centers (Dartmouth Hitchcock Medical Center)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3E0703E-7863-4CED-9350-7C24E1B71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452563"/>
            <a:ext cx="5183188" cy="823912"/>
          </a:xfrm>
        </p:spPr>
        <p:txBody>
          <a:bodyPr/>
          <a:lstStyle/>
          <a:p>
            <a:r>
              <a:rPr lang="en-US" dirty="0"/>
              <a:t>Study Specific Aims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2048CB2-03B5-434B-BCE5-43FDBD3B3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276475"/>
            <a:ext cx="5183188" cy="41822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(1) Test the implementation of the RHO program in 12 diverse medical systems; </a:t>
            </a:r>
          </a:p>
          <a:p>
            <a:pPr marL="0" indent="0">
              <a:buNone/>
            </a:pPr>
            <a:r>
              <a:rPr lang="en-US" dirty="0"/>
              <a:t>(2) Test the hypothesis that implementation of RHO will be associated with: </a:t>
            </a:r>
          </a:p>
          <a:p>
            <a:pPr marL="0" indent="0">
              <a:buNone/>
            </a:pPr>
            <a:r>
              <a:rPr lang="en-US" dirty="0"/>
              <a:t>	(a) increased number of sites offering RHO and 	number of patients utilizing RHO; </a:t>
            </a:r>
          </a:p>
          <a:p>
            <a:pPr marL="0" indent="0">
              <a:buNone/>
            </a:pPr>
            <a:r>
              <a:rPr lang="en-US" dirty="0"/>
              <a:t>	(b) reductions in duration of HOT in infants utilizing RHO and 	decreased NIUC LOS; </a:t>
            </a:r>
          </a:p>
          <a:p>
            <a:pPr marL="0" indent="0">
              <a:buNone/>
            </a:pPr>
            <a:r>
              <a:rPr lang="en-US" dirty="0"/>
              <a:t>	(c) increased number of neonatologists utilizing HOT 	and 	number of patients offered HOT; </a:t>
            </a:r>
          </a:p>
          <a:p>
            <a:pPr marL="0" indent="0">
              <a:buNone/>
            </a:pPr>
            <a:r>
              <a:rPr lang="en-US" dirty="0"/>
              <a:t>	(d) Specific determinants will affect implementation; and </a:t>
            </a:r>
          </a:p>
          <a:p>
            <a:pPr marL="0" indent="0">
              <a:buNone/>
            </a:pPr>
            <a:r>
              <a:rPr lang="en-US" dirty="0"/>
              <a:t>	(e) sustained 	compliance, including increased providers and 	DME companies using RHO as standard care</a:t>
            </a:r>
          </a:p>
          <a:p>
            <a:pPr marL="0" indent="0">
              <a:buNone/>
            </a:pPr>
            <a:r>
              <a:rPr lang="en-US" dirty="0"/>
              <a:t>(3) Identify the recipient factors: Organizational characteristics, (i.e. </a:t>
            </a:r>
            <a:r>
              <a:rPr lang="en-US" dirty="0" err="1"/>
              <a:t>cohorted</a:t>
            </a:r>
            <a:r>
              <a:rPr lang="en-US" dirty="0"/>
              <a:t> NICU follow-up program versus general pediatric pulmonary clinic), and Patient/family characteristics, (i.e. socio-demographic characteristics, disease burden of prematurity, and parental knowledge and beliefs) that predict variation in the adoption of RHO across sites, to inform iterative improvements and future widespread dissemination. </a:t>
            </a:r>
          </a:p>
        </p:txBody>
      </p:sp>
    </p:spTree>
    <p:extLst>
      <p:ext uri="{BB962C8B-B14F-4D97-AF65-F5344CB8AC3E}">
        <p14:creationId xmlns:p14="http://schemas.microsoft.com/office/powerpoint/2010/main" xmlns="" val="3593325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60E7BC8-0B3D-47F0-8036-D48BCBD8BBA6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864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950A909-C531-CE41-8A46-E23F0CF1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Oximeter Averaging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08122C-3D37-C647-BD6A-420FD611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Neonatal Profile on RAD 97 is 12 second averaging time and display time</a:t>
            </a:r>
          </a:p>
          <a:p>
            <a:r>
              <a:rPr lang="en-US" dirty="0"/>
              <a:t>Thoughts on averaging time?</a:t>
            </a:r>
          </a:p>
          <a:p>
            <a:r>
              <a:rPr lang="en-US" dirty="0"/>
              <a:t>Should the averaging time outpatient be the same as inpatient?</a:t>
            </a:r>
          </a:p>
        </p:txBody>
      </p:sp>
    </p:spTree>
    <p:extLst>
      <p:ext uri="{BB962C8B-B14F-4D97-AF65-F5344CB8AC3E}">
        <p14:creationId xmlns:p14="http://schemas.microsoft.com/office/powerpoint/2010/main" xmlns="" val="382775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Questions about </a:t>
            </a:r>
            <a:r>
              <a:rPr lang="en-US" dirty="0" err="1" smtClean="0"/>
              <a:t>Generalizability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my patient doesn’t have WIFI</a:t>
            </a:r>
          </a:p>
          <a:p>
            <a:pPr lvl="1"/>
            <a:r>
              <a:rPr lang="en-US" dirty="0" smtClean="0"/>
              <a:t>100% (35) patients followed by the RHO program have had WIFI in the home</a:t>
            </a:r>
          </a:p>
          <a:p>
            <a:r>
              <a:rPr lang="en-US" dirty="0" smtClean="0"/>
              <a:t>Heath equity concerns</a:t>
            </a:r>
          </a:p>
          <a:p>
            <a:pPr lvl="1"/>
            <a:r>
              <a:rPr lang="en-US" dirty="0" smtClean="0"/>
              <a:t>Nearly 45% of all patients that have been successfully weaned utilizing RHO have identified as low-socioeconomic status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45727" cy="3724275"/>
          </a:xfrm>
        </p:spPr>
        <p:txBody>
          <a:bodyPr/>
          <a:lstStyle/>
          <a:p>
            <a:r>
              <a:rPr lang="en-US" dirty="0" smtClean="0"/>
              <a:t>One year of baseline information from all participating sites</a:t>
            </a:r>
          </a:p>
          <a:p>
            <a:r>
              <a:rPr lang="en-US" dirty="0" smtClean="0"/>
              <a:t>NICU demographics to be collected from VON</a:t>
            </a:r>
          </a:p>
          <a:p>
            <a:r>
              <a:rPr lang="en-US" dirty="0" smtClean="0"/>
              <a:t>Do sites currently already collect information on HOT duration or adverse events?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6980711" y="33844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6980711" y="685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Quality Improvement Study at the site level</a:t>
            </a:r>
          </a:p>
          <a:p>
            <a:r>
              <a:rPr lang="en-US" dirty="0" smtClean="0"/>
              <a:t>Implementation data to be collected in </a:t>
            </a:r>
            <a:r>
              <a:rPr lang="en-US" dirty="0" err="1" smtClean="0"/>
              <a:t>REDCap</a:t>
            </a:r>
            <a:r>
              <a:rPr lang="en-US" dirty="0" smtClean="0"/>
              <a:t> by sites</a:t>
            </a:r>
          </a:p>
          <a:p>
            <a:r>
              <a:rPr lang="en-US" dirty="0" smtClean="0"/>
              <a:t>Monthly data reports will be provided to sites for ongoing improvement and identification to facilitators and barriers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Data to be collected</a:t>
            </a:r>
          </a:p>
          <a:p>
            <a:pPr lvl="1"/>
            <a:r>
              <a:rPr lang="en-US" dirty="0" smtClean="0"/>
              <a:t>NICU demographics</a:t>
            </a:r>
          </a:p>
          <a:p>
            <a:pPr lvl="1"/>
            <a:r>
              <a:rPr lang="en-US" dirty="0" smtClean="0"/>
              <a:t>Length of stay</a:t>
            </a:r>
          </a:p>
          <a:p>
            <a:pPr lvl="1"/>
            <a:r>
              <a:rPr lang="en-US" dirty="0" smtClean="0"/>
              <a:t>Compliance with RHO algorithm</a:t>
            </a:r>
          </a:p>
          <a:p>
            <a:pPr lvl="1"/>
            <a:r>
              <a:rPr lang="en-US" dirty="0" smtClean="0"/>
              <a:t>HOT duration</a:t>
            </a:r>
          </a:p>
          <a:p>
            <a:pPr lvl="1"/>
            <a:r>
              <a:rPr lang="en-US" dirty="0" smtClean="0"/>
              <a:t>Adverse events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Responses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5552090" y="2090057"/>
          <a:ext cx="5546835" cy="3098121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786642"/>
                <a:gridCol w="2478067"/>
                <a:gridCol w="1094959"/>
                <a:gridCol w="553243"/>
                <a:gridCol w="633924"/>
              </a:tblGrid>
              <a:tr h="554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/>
                        <a:t>Site Number</a:t>
                      </a:r>
                      <a:endParaRPr lang="en-US" sz="9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/>
                        <a:t>Site</a:t>
                      </a:r>
                      <a:endParaRPr lang="en-US" sz="9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/>
                        <a:t>PI</a:t>
                      </a:r>
                      <a:endParaRPr lang="en-US" sz="9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/>
                        <a:t>REDCap</a:t>
                      </a:r>
                      <a:r>
                        <a:rPr lang="en-US" sz="900" u="none" strike="noStrike" dirty="0"/>
                        <a:t> Survey Sent</a:t>
                      </a:r>
                      <a:endParaRPr lang="en-US" sz="9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/>
                        <a:t>Response To Survey</a:t>
                      </a:r>
                      <a:endParaRPr lang="en-US" sz="900" b="1" i="0" u="none" strike="noStrike" dirty="0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Arkansas Children's Hospital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Agarwal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Boston Children's Hospital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Sheils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Children's Hospital of Phil.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Fierro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Cincinnati Children's Hosp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Hysinger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Colorado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Gross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Dartmouth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Hartman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Maria Fareri Children's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Krishnan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Mass General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Nelson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Nationwide Children's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Shephard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St. Vincent Neighborhood Hosp, Indianapolis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Tauscher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U. of California, San Diego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Ryu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U. of Kentucky Children's Hosp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Abu Jawdeh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University of Maryland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Davis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  <a:tr h="181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1-14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Vanderbilt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Austin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/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/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79" marR="8079" marT="8079" marB="0" anchor="b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1458452"/>
            <a:ext cx="411579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Site Initiation Survey Sent out on October 28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50% of survey’s returned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6D8E6E-AE44-4CA1-8BE0-E1588A1E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790"/>
            <a:ext cx="10515600" cy="1325563"/>
          </a:xfrm>
        </p:spPr>
        <p:txBody>
          <a:bodyPr/>
          <a:lstStyle/>
          <a:p>
            <a:r>
              <a:rPr lang="en-US" dirty="0"/>
              <a:t>Initial Site Survey Responses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0E88D46-28B1-44EE-AD21-A1EE12CFC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5850911"/>
              </p:ext>
            </p:extLst>
          </p:nvPr>
        </p:nvGraphicFramePr>
        <p:xfrm>
          <a:off x="7079325" y="52027"/>
          <a:ext cx="4731327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40818101-2547-4B32-8F27-0DDAE010D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06019094"/>
              </p:ext>
            </p:extLst>
          </p:nvPr>
        </p:nvGraphicFramePr>
        <p:xfrm>
          <a:off x="2651760" y="3785943"/>
          <a:ext cx="6595110" cy="2991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6C334FC-80AB-41D5-A59E-5E5CCF9A4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2417379"/>
              </p:ext>
            </p:extLst>
          </p:nvPr>
        </p:nvGraphicFramePr>
        <p:xfrm>
          <a:off x="997526" y="1045802"/>
          <a:ext cx="5837613" cy="2478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Graphic 7" descr="Stars">
            <a:extLst>
              <a:ext uri="{FF2B5EF4-FFF2-40B4-BE49-F238E27FC236}">
                <a16:creationId xmlns:a16="http://schemas.microsoft.com/office/drawing/2014/main" xmlns="" id="{7AE68EAD-ABC3-4497-A409-095C880D2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15440" y="1646224"/>
            <a:ext cx="457200" cy="457200"/>
          </a:xfrm>
          <a:prstGeom prst="rect">
            <a:avLst/>
          </a:prstGeom>
        </p:spPr>
      </p:pic>
      <p:pic>
        <p:nvPicPr>
          <p:cNvPr id="9" name="Graphic 8" descr="Stars">
            <a:extLst>
              <a:ext uri="{FF2B5EF4-FFF2-40B4-BE49-F238E27FC236}">
                <a16:creationId xmlns:a16="http://schemas.microsoft.com/office/drawing/2014/main" xmlns="" id="{D750A510-71AE-481E-AD59-FD0B81A3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21974" y="1914165"/>
            <a:ext cx="457200" cy="457200"/>
          </a:xfrm>
          <a:prstGeom prst="rect">
            <a:avLst/>
          </a:prstGeom>
        </p:spPr>
      </p:pic>
      <p:pic>
        <p:nvPicPr>
          <p:cNvPr id="10" name="Graphic 9" descr="Stars">
            <a:extLst>
              <a:ext uri="{FF2B5EF4-FFF2-40B4-BE49-F238E27FC236}">
                <a16:creationId xmlns:a16="http://schemas.microsoft.com/office/drawing/2014/main" xmlns="" id="{1AB750F6-A107-487D-9D0C-5355DF078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91000" y="2255824"/>
            <a:ext cx="457200" cy="457200"/>
          </a:xfrm>
          <a:prstGeom prst="rect">
            <a:avLst/>
          </a:prstGeom>
        </p:spPr>
      </p:pic>
      <p:pic>
        <p:nvPicPr>
          <p:cNvPr id="11" name="Graphic 10" descr="Stars">
            <a:extLst>
              <a:ext uri="{FF2B5EF4-FFF2-40B4-BE49-F238E27FC236}">
                <a16:creationId xmlns:a16="http://schemas.microsoft.com/office/drawing/2014/main" xmlns="" id="{456402F2-820E-45DA-B6DA-CADBE9476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58240" y="3392824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FF9218-B0D7-4CEB-87CA-CFFEFB861FFC}"/>
              </a:ext>
            </a:extLst>
          </p:cNvPr>
          <p:cNvSpPr txBox="1"/>
          <p:nvPr/>
        </p:nvSpPr>
        <p:spPr>
          <a:xfrm>
            <a:off x="1615440" y="3524333"/>
            <a:ext cx="4735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Already provide RAD 97’s as Standard of Care</a:t>
            </a:r>
          </a:p>
        </p:txBody>
      </p:sp>
    </p:spTree>
    <p:extLst>
      <p:ext uri="{BB962C8B-B14F-4D97-AF65-F5344CB8AC3E}">
        <p14:creationId xmlns:p14="http://schemas.microsoft.com/office/powerpoint/2010/main" xmlns="" val="183711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CABFE-5CE1-4EA1-862D-CC9A1745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History and Background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E9AE58E-6FA4-48A7-BD77-808365353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42620488"/>
              </p:ext>
            </p:extLst>
          </p:nvPr>
        </p:nvGraphicFramePr>
        <p:xfrm>
          <a:off x="1286934" y="1382259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193985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5256" y="323660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226" y="1500780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Questions and Comments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242762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15472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8AB0B-3172-4A3C-896A-13E44BD0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RHO Trial</a:t>
            </a:r>
            <a:br>
              <a:rPr lang="en-US" dirty="0"/>
            </a:br>
            <a:r>
              <a:rPr lang="en-US" sz="1600" dirty="0"/>
              <a:t>(Enrollment from December 2014- December 2017)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99B2E0-0145-435E-9970-0D857AD53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971"/>
            <a:ext cx="5697071" cy="40873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Methods</a:t>
            </a:r>
          </a:p>
          <a:p>
            <a:pPr lvl="1"/>
            <a:r>
              <a:rPr lang="en-US" dirty="0"/>
              <a:t>The RHO Trial was a multicenter, unblinded, randomized trial (2014-2018) in 9 academic centers, to evaluate the effect of RHO on duration of HOT, patient safety, and family experience compared to routine monthly clinic-based HOT management without RHO. 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Time to discontinue HOT was 22% shorter in RHO infants (78.1 ± 6.4 days) versus the standard care group (100.1 ± 8.0 days, p=0.03)</a:t>
            </a:r>
          </a:p>
          <a:p>
            <a:pPr lvl="1"/>
            <a:r>
              <a:rPr lang="en-US" dirty="0"/>
              <a:t>Respective median times were 71 and 90 days</a:t>
            </a:r>
          </a:p>
          <a:p>
            <a:pPr lvl="1"/>
            <a:r>
              <a:rPr lang="en-US" dirty="0"/>
              <a:t>HOT duration was shorter for participants sending more frequent RHO data reports (10.3% shorter duration for each additional report provided per month, 95% CI -15.2 to -5.3%, p=0.0001)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A45B7D-82F3-410B-83EB-72C06FE7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70" y="983923"/>
            <a:ext cx="5459505" cy="44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03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04120-4E77-41BD-8481-7673D788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651390-8062-41D3-90A4-0CADC367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402"/>
            <a:ext cx="9991165" cy="3516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914DE5-68B3-4CBA-98D9-9563C4DE1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542" y="202549"/>
            <a:ext cx="8686800" cy="29762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AA3FCF-6B8C-4C9A-8D3B-14F97A02C1F7}"/>
              </a:ext>
            </a:extLst>
          </p:cNvPr>
          <p:cNvSpPr txBox="1"/>
          <p:nvPr/>
        </p:nvSpPr>
        <p:spPr>
          <a:xfrm>
            <a:off x="8139020" y="6470785"/>
            <a:ext cx="19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Rhein et al. 2020</a:t>
            </a:r>
          </a:p>
        </p:txBody>
      </p:sp>
    </p:spTree>
    <p:extLst>
      <p:ext uri="{BB962C8B-B14F-4D97-AF65-F5344CB8AC3E}">
        <p14:creationId xmlns:p14="http://schemas.microsoft.com/office/powerpoint/2010/main" xmlns="" val="91156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ED08457E-A70D-4DBC-8DB6-80404A42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reports, shorter duration of HOT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xmlns="" id="{69A77BC1-4253-46F8-8FE8-D9F32E4CEAC4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/>
          </a:blip>
          <a:stretch/>
        </p:blipFill>
        <p:spPr>
          <a:xfrm>
            <a:off x="6019800" y="1827934"/>
            <a:ext cx="5181600" cy="33702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DB1DDC08-E20B-4CAE-8372-7225AFAC2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1659804"/>
            <a:ext cx="5181600" cy="4351338"/>
          </a:xfrm>
        </p:spPr>
        <p:txBody>
          <a:bodyPr/>
          <a:lstStyle/>
          <a:p>
            <a:r>
              <a:rPr lang="en-US" dirty="0"/>
              <a:t>Duration of HOT was shorter for those participants sending more frequent reports</a:t>
            </a:r>
          </a:p>
          <a:p>
            <a:r>
              <a:rPr lang="en-US" dirty="0"/>
              <a:t>10.3% shorter duration for each additional report provided per month</a:t>
            </a:r>
          </a:p>
        </p:txBody>
      </p:sp>
    </p:spTree>
    <p:extLst>
      <p:ext uri="{BB962C8B-B14F-4D97-AF65-F5344CB8AC3E}">
        <p14:creationId xmlns:p14="http://schemas.microsoft.com/office/powerpoint/2010/main" xmlns="" val="100161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96D56-953A-464B-9CCA-40BD43A6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Implementation at UMass Medical Children’s Medical Center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xmlns="" id="{6983A9CD-47B3-4042-854D-AD8C050E3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50341138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Stars">
            <a:extLst>
              <a:ext uri="{FF2B5EF4-FFF2-40B4-BE49-F238E27FC236}">
                <a16:creationId xmlns:a16="http://schemas.microsoft.com/office/drawing/2014/main" xmlns="" id="{6E7379AA-E038-4F9B-B605-DBB6F94EB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98327" y="1995055"/>
            <a:ext cx="627206" cy="627206"/>
          </a:xfrm>
          <a:prstGeom prst="rect">
            <a:avLst/>
          </a:prstGeom>
        </p:spPr>
      </p:pic>
      <p:pic>
        <p:nvPicPr>
          <p:cNvPr id="7" name="Graphic 6" descr="Stars">
            <a:extLst>
              <a:ext uri="{FF2B5EF4-FFF2-40B4-BE49-F238E27FC236}">
                <a16:creationId xmlns:a16="http://schemas.microsoft.com/office/drawing/2014/main" xmlns="" id="{61661C86-3FCA-44DC-9F80-39B89E044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60873" y="4525385"/>
            <a:ext cx="627206" cy="6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62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9B086-F1F1-42B9-A021-65489763A4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519" y="400075"/>
            <a:ext cx="11029950" cy="9874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Apple Braille"/>
              </a:rPr>
              <a:t>Old RHO Method vs. New RHO Method Using the SafetyNet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91B992-181D-4C8F-8A4E-55627A77B3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38212" y="2058593"/>
            <a:ext cx="5157788" cy="9271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Infants had to wear two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Parents had to take active steps in order to receive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Sensitive technology meant a lot of troubleshooting for parents</a:t>
            </a:r>
          </a:p>
        </p:txBody>
      </p:sp>
      <p:pic>
        <p:nvPicPr>
          <p:cNvPr id="4098" name="Picture 2" descr="0d88302b-cb79-4f56-b4b6-de37d5f4a1d8@namprd10">
            <a:extLst>
              <a:ext uri="{FF2B5EF4-FFF2-40B4-BE49-F238E27FC236}">
                <a16:creationId xmlns:a16="http://schemas.microsoft.com/office/drawing/2014/main" xmlns="" id="{D9E3B411-C9CF-468E-8FCD-C2167ACD5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42" t="25365" r="15986" b="-3147"/>
          <a:stretch/>
        </p:blipFill>
        <p:spPr bwMode="auto">
          <a:xfrm>
            <a:off x="1811817" y="3150882"/>
            <a:ext cx="3107126" cy="26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228E55C-970C-4C0C-9EAC-4D8F3AF6A64C}"/>
              </a:ext>
            </a:extLst>
          </p:cNvPr>
          <p:cNvSpPr txBox="1">
            <a:spLocks/>
          </p:cNvSpPr>
          <p:nvPr/>
        </p:nvSpPr>
        <p:spPr>
          <a:xfrm>
            <a:off x="6970220" y="2058593"/>
            <a:ext cx="5157787" cy="936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Infants only need to wear one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Parents involvement is limited and decreases the burden of home oxygen therapy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troubleshooting through SafetyNet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EDDDF9-8D53-4847-9E18-44A04363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4" r="12029"/>
          <a:stretch/>
        </p:blipFill>
        <p:spPr>
          <a:xfrm rot="5400000">
            <a:off x="7733072" y="3544105"/>
            <a:ext cx="2421370" cy="16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80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latin typeface="Apple Braille"/>
              </a:rPr>
              <a:t>Simplified Data Transfer with the </a:t>
            </a:r>
            <a:r>
              <a:rPr lang="en-US" dirty="0" err="1">
                <a:latin typeface="Apple Braille"/>
              </a:rPr>
              <a:t>SafetyNET</a:t>
            </a:r>
            <a:r>
              <a:rPr lang="en-US" dirty="0">
                <a:latin typeface="Apple Braille"/>
              </a:rPr>
              <a:t> and RAD 97 Oximeters</a:t>
            </a:r>
            <a:endParaRPr lang="en-US" sz="3094" dirty="0">
              <a:latin typeface="Apple Braille"/>
            </a:endParaRP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078" y="2438115"/>
            <a:ext cx="2028981" cy="270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ogle Shape;225;p36">
            <a:extLst>
              <a:ext uri="{FF2B5EF4-FFF2-40B4-BE49-F238E27FC236}">
                <a16:creationId xmlns:a16="http://schemas.microsoft.com/office/drawing/2014/main" xmlns="" id="{6FACF42F-931C-439D-AB7F-BCE5BA3EDF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9276"/>
          <a:stretch/>
        </p:blipFill>
        <p:spPr>
          <a:xfrm>
            <a:off x="4818819" y="2401603"/>
            <a:ext cx="1371893" cy="2705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9F63D9A6-8714-42D1-A755-23AACDE82E19}"/>
              </a:ext>
            </a:extLst>
          </p:cNvPr>
          <p:cNvSpPr/>
          <p:nvPr/>
        </p:nvSpPr>
        <p:spPr>
          <a:xfrm>
            <a:off x="3583331" y="3511039"/>
            <a:ext cx="556689" cy="316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ACF03E-8D2D-43FB-8721-A78EEE41F009}"/>
              </a:ext>
            </a:extLst>
          </p:cNvPr>
          <p:cNvSpPr txBox="1"/>
          <p:nvPr/>
        </p:nvSpPr>
        <p:spPr>
          <a:xfrm>
            <a:off x="2881328" y="5295998"/>
            <a:ext cx="7178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Parents are no longer required to make proactive efforts to enable data transfer.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E46DA911-2FC1-4674-8301-012DB85F7A5E}"/>
              </a:ext>
            </a:extLst>
          </p:cNvPr>
          <p:cNvSpPr/>
          <p:nvPr/>
        </p:nvSpPr>
        <p:spPr>
          <a:xfrm>
            <a:off x="6685938" y="3499883"/>
            <a:ext cx="720090" cy="3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6db03eee-8e19-47b0-8172-ee81966274bf@namprd10">
            <a:extLst>
              <a:ext uri="{FF2B5EF4-FFF2-40B4-BE49-F238E27FC236}">
                <a16:creationId xmlns:a16="http://schemas.microsoft.com/office/drawing/2014/main" xmlns="" id="{07B2C7D5-055B-4B4A-A3FD-0BEEDEFB7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" t="16297" r="3688" b="9907"/>
          <a:stretch/>
        </p:blipFill>
        <p:spPr bwMode="auto">
          <a:xfrm>
            <a:off x="7903714" y="2574943"/>
            <a:ext cx="3400442" cy="20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496917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1803</Words>
  <Application>Microsoft Office PowerPoint</Application>
  <PresentationFormat>Custom</PresentationFormat>
  <Paragraphs>398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The Recorded Home Oximetry (RHO) Program  Investigator Meeting</vt:lpstr>
      <vt:lpstr>Introductions</vt:lpstr>
      <vt:lpstr>History and Background</vt:lpstr>
      <vt:lpstr>The RHO Trial (Enrollment from December 2014- December 2017)</vt:lpstr>
      <vt:lpstr>Results</vt:lpstr>
      <vt:lpstr>More reports, shorter duration of HOT</vt:lpstr>
      <vt:lpstr>RHO Implementation at UMass Medical Children’s Medical Center</vt:lpstr>
      <vt:lpstr>Old RHO Method vs. New RHO Method Using the SafetyNet System</vt:lpstr>
      <vt:lpstr>Simplified Data Transfer with the SafetyNET and RAD 97 Oximeters</vt:lpstr>
      <vt:lpstr>Slide 10</vt:lpstr>
      <vt:lpstr>Slide 11</vt:lpstr>
      <vt:lpstr>Structured Follow-up Schedules for Infants on HOT</vt:lpstr>
      <vt:lpstr>RHO Algorithm</vt:lpstr>
      <vt:lpstr>Bi-Weekly RHO Downloads (Monday and Thursdays)</vt:lpstr>
      <vt:lpstr>Slide 15</vt:lpstr>
      <vt:lpstr>Documentation and Billing of RHO</vt:lpstr>
      <vt:lpstr>Results of the RHO Program at UMass </vt:lpstr>
      <vt:lpstr>Slide 18</vt:lpstr>
      <vt:lpstr>Slide 19</vt:lpstr>
      <vt:lpstr>Slide 20</vt:lpstr>
      <vt:lpstr>Slide 21</vt:lpstr>
      <vt:lpstr>Further Widespread Implementation of the RHO Program</vt:lpstr>
      <vt:lpstr>Slide 23</vt:lpstr>
      <vt:lpstr>Oximeter Averaging Time</vt:lpstr>
      <vt:lpstr>Common Questions about Generalizability</vt:lpstr>
      <vt:lpstr>Baseline Data Collection</vt:lpstr>
      <vt:lpstr>Proposed Data Collection</vt:lpstr>
      <vt:lpstr>Survey Responses </vt:lpstr>
      <vt:lpstr>Initial Site Survey Responses</vt:lpstr>
      <vt:lpstr>Closing Thoughts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Investigator Meeting</dc:title>
  <dc:creator>White, Heather</dc:creator>
  <cp:lastModifiedBy>Administrator</cp:lastModifiedBy>
  <cp:revision>5</cp:revision>
  <dcterms:created xsi:type="dcterms:W3CDTF">2020-11-04T16:40:36Z</dcterms:created>
  <dcterms:modified xsi:type="dcterms:W3CDTF">2020-11-05T03:49:36Z</dcterms:modified>
</cp:coreProperties>
</file>