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5"/>
  </p:notesMasterIdLst>
  <p:sldIdLst>
    <p:sldId id="256" r:id="rId6"/>
    <p:sldId id="259" r:id="rId7"/>
    <p:sldId id="275" r:id="rId8"/>
    <p:sldId id="279" r:id="rId9"/>
    <p:sldId id="280" r:id="rId10"/>
    <p:sldId id="293" r:id="rId11"/>
    <p:sldId id="302" r:id="rId12"/>
    <p:sldId id="287" r:id="rId13"/>
    <p:sldId id="288" r:id="rId14"/>
    <p:sldId id="289" r:id="rId15"/>
    <p:sldId id="290" r:id="rId16"/>
    <p:sldId id="282" r:id="rId17"/>
    <p:sldId id="283" r:id="rId18"/>
    <p:sldId id="262" r:id="rId19"/>
    <p:sldId id="266" r:id="rId20"/>
    <p:sldId id="278" r:id="rId21"/>
    <p:sldId id="295" r:id="rId22"/>
    <p:sldId id="297" r:id="rId23"/>
    <p:sldId id="303" r:id="rId2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56" autoAdjust="0"/>
    <p:restoredTop sz="54047" autoAdjust="0"/>
  </p:normalViewPr>
  <p:slideViewPr>
    <p:cSldViewPr>
      <p:cViewPr varScale="1">
        <p:scale>
          <a:sx n="65" d="100"/>
          <a:sy n="65" d="100"/>
        </p:scale>
        <p:origin x="1120" y="20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12.jpeg"/></Relationships>
</file>

<file path=ppt/diagrams/_rels/data2.xml.rels><?xml version="1.0" encoding="UTF-8" standalone="yes"?>
<Relationships xmlns="http://schemas.openxmlformats.org/package/2006/relationships"><Relationship Id="rId1" Type="http://schemas.openxmlformats.org/officeDocument/2006/relationships/image" Target="../media/image12.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2.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2.jpe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E205BAB-2230-497C-B612-AF19F2AE8251}" type="doc">
      <dgm:prSet loTypeId="urn:microsoft.com/office/officeart/2005/8/layout/hList3" loCatId="list" qsTypeId="urn:microsoft.com/office/officeart/2005/8/quickstyle/simple1" qsCatId="simple" csTypeId="urn:microsoft.com/office/officeart/2005/8/colors/colorful4" csCatId="colorful" phldr="1"/>
      <dgm:spPr/>
      <dgm:t>
        <a:bodyPr/>
        <a:lstStyle/>
        <a:p>
          <a:endParaRPr lang="en-US"/>
        </a:p>
      </dgm:t>
    </dgm:pt>
    <dgm:pt modelId="{1992A25C-E2A8-4273-8293-57AC98EB71E0}">
      <dgm:prSet phldrT="[Text]"/>
      <dgm:spPr>
        <a:solidFill>
          <a:srgbClr val="005CB9"/>
        </a:solidFill>
      </dgm:spPr>
      <dgm:t>
        <a:bodyPr/>
        <a:lstStyle/>
        <a:p>
          <a:r>
            <a:rPr lang="en-US" dirty="0">
              <a:solidFill>
                <a:schemeClr val="bg1"/>
              </a:solidFill>
            </a:rPr>
            <a:t>First &amp; Second Years</a:t>
          </a:r>
        </a:p>
      </dgm:t>
    </dgm:pt>
    <dgm:pt modelId="{8A0BA669-7063-49E8-B871-04A695EB84CF}" type="parTrans" cxnId="{C5FA07D4-EF8C-4CC5-8AF0-D801C3C9ED0D}">
      <dgm:prSet/>
      <dgm:spPr/>
      <dgm:t>
        <a:bodyPr/>
        <a:lstStyle/>
        <a:p>
          <a:endParaRPr lang="en-US"/>
        </a:p>
      </dgm:t>
    </dgm:pt>
    <dgm:pt modelId="{DBC799EA-5860-4F97-AFC1-DC8E6A7C605A}" type="sibTrans" cxnId="{C5FA07D4-EF8C-4CC5-8AF0-D801C3C9ED0D}">
      <dgm:prSet/>
      <dgm:spPr/>
      <dgm:t>
        <a:bodyPr/>
        <a:lstStyle/>
        <a:p>
          <a:endParaRPr lang="en-US"/>
        </a:p>
      </dgm:t>
    </dgm:pt>
    <dgm:pt modelId="{7AC317E5-A2D4-4159-B7EC-7C56B2D19D72}">
      <dgm:prSet phldrT="[Text]"/>
      <dgm:spPr>
        <a:solidFill>
          <a:srgbClr val="005CB9"/>
        </a:solidFill>
      </dgm:spPr>
      <dgm:t>
        <a:bodyPr/>
        <a:lstStyle/>
        <a:p>
          <a:r>
            <a:rPr lang="en-US" dirty="0">
              <a:solidFill>
                <a:schemeClr val="bg1"/>
              </a:solidFill>
            </a:rPr>
            <a:t>Primarily in Worcester</a:t>
          </a:r>
        </a:p>
      </dgm:t>
    </dgm:pt>
    <dgm:pt modelId="{48DE8B41-856C-4EC8-81BD-D7394CA83923}" type="parTrans" cxnId="{D5CEBAA6-1C02-4C1F-B22B-BBBF923ED2B3}">
      <dgm:prSet/>
      <dgm:spPr/>
      <dgm:t>
        <a:bodyPr/>
        <a:lstStyle/>
        <a:p>
          <a:endParaRPr lang="en-US"/>
        </a:p>
      </dgm:t>
    </dgm:pt>
    <dgm:pt modelId="{C1ACBCA4-5FB7-435B-9836-93CD404803D1}" type="sibTrans" cxnId="{D5CEBAA6-1C02-4C1F-B22B-BBBF923ED2B3}">
      <dgm:prSet/>
      <dgm:spPr/>
      <dgm:t>
        <a:bodyPr/>
        <a:lstStyle/>
        <a:p>
          <a:endParaRPr lang="en-US"/>
        </a:p>
      </dgm:t>
    </dgm:pt>
    <dgm:pt modelId="{860AB64D-47F5-4845-9783-DA472606107A}">
      <dgm:prSet phldrT="[Text]"/>
      <dgm:spPr>
        <a:blipFill rotWithShape="0">
          <a:blip xmlns:r="http://schemas.openxmlformats.org/officeDocument/2006/relationships" r:embed="rId1"/>
          <a:tile tx="0" ty="0" sx="100000" sy="100000" flip="none" algn="tl"/>
        </a:blipFill>
      </dgm:spPr>
      <dgm:t>
        <a:bodyPr/>
        <a:lstStyle/>
        <a:p>
          <a:r>
            <a:rPr lang="en-US" dirty="0">
              <a:solidFill>
                <a:sysClr val="windowText" lastClr="000000"/>
              </a:solidFill>
            </a:rPr>
            <a:t>2-3 Wednesdays per month in Springfield </a:t>
          </a:r>
          <a:endParaRPr lang="en-US" i="1" dirty="0">
            <a:solidFill>
              <a:sysClr val="windowText" lastClr="000000"/>
            </a:solidFill>
          </a:endParaRPr>
        </a:p>
      </dgm:t>
    </dgm:pt>
    <dgm:pt modelId="{BEF05850-808C-4832-A5AE-77DE86A59929}" type="parTrans" cxnId="{8B97F8A5-777E-43B3-A1AA-42AD41D28FEE}">
      <dgm:prSet/>
      <dgm:spPr/>
      <dgm:t>
        <a:bodyPr/>
        <a:lstStyle/>
        <a:p>
          <a:endParaRPr lang="en-US"/>
        </a:p>
      </dgm:t>
    </dgm:pt>
    <dgm:pt modelId="{6E1435CB-8875-4A0E-8304-4F61563D775B}" type="sibTrans" cxnId="{8B97F8A5-777E-43B3-A1AA-42AD41D28FEE}">
      <dgm:prSet/>
      <dgm:spPr/>
      <dgm:t>
        <a:bodyPr/>
        <a:lstStyle/>
        <a:p>
          <a:endParaRPr lang="en-US"/>
        </a:p>
      </dgm:t>
    </dgm:pt>
    <dgm:pt modelId="{6A68A79A-DA1B-4008-8E79-258E98B1B931}">
      <dgm:prSet phldrT="[Text]"/>
      <dgm:spPr/>
      <dgm:t>
        <a:bodyPr/>
        <a:lstStyle/>
        <a:p>
          <a:endParaRPr lang="en-US" dirty="0"/>
        </a:p>
      </dgm:t>
    </dgm:pt>
    <dgm:pt modelId="{B7B232F3-CECC-4F25-9A04-14F65B0B1961}" type="parTrans" cxnId="{B5C37128-0E29-45AC-AEB5-5A862B705C4C}">
      <dgm:prSet/>
      <dgm:spPr/>
      <dgm:t>
        <a:bodyPr/>
        <a:lstStyle/>
        <a:p>
          <a:endParaRPr lang="en-US"/>
        </a:p>
      </dgm:t>
    </dgm:pt>
    <dgm:pt modelId="{78D148F4-07B9-44B6-9601-D6AFFB73347E}" type="sibTrans" cxnId="{B5C37128-0E29-45AC-AEB5-5A862B705C4C}">
      <dgm:prSet/>
      <dgm:spPr/>
      <dgm:t>
        <a:bodyPr/>
        <a:lstStyle/>
        <a:p>
          <a:endParaRPr lang="en-US"/>
        </a:p>
      </dgm:t>
    </dgm:pt>
    <dgm:pt modelId="{8F998BC3-DECF-4FAC-BB36-F74DA436B172}" type="pres">
      <dgm:prSet presAssocID="{5E205BAB-2230-497C-B612-AF19F2AE8251}" presName="composite" presStyleCnt="0">
        <dgm:presLayoutVars>
          <dgm:chMax val="1"/>
          <dgm:dir/>
          <dgm:resizeHandles val="exact"/>
        </dgm:presLayoutVars>
      </dgm:prSet>
      <dgm:spPr/>
    </dgm:pt>
    <dgm:pt modelId="{9187B5CB-9A8D-44B4-890C-BBE69F9A4322}" type="pres">
      <dgm:prSet presAssocID="{1992A25C-E2A8-4273-8293-57AC98EB71E0}" presName="roof" presStyleLbl="dkBgShp" presStyleIdx="0" presStyleCnt="2"/>
      <dgm:spPr/>
    </dgm:pt>
    <dgm:pt modelId="{402696F0-1F1E-443A-9A53-8935DB62FA24}" type="pres">
      <dgm:prSet presAssocID="{1992A25C-E2A8-4273-8293-57AC98EB71E0}" presName="pillars" presStyleCnt="0"/>
      <dgm:spPr/>
    </dgm:pt>
    <dgm:pt modelId="{7A12F761-C257-4DBB-85FB-027A8C2A9E38}" type="pres">
      <dgm:prSet presAssocID="{1992A25C-E2A8-4273-8293-57AC98EB71E0}" presName="pillar1" presStyleLbl="node1" presStyleIdx="0" presStyleCnt="2">
        <dgm:presLayoutVars>
          <dgm:bulletEnabled val="1"/>
        </dgm:presLayoutVars>
      </dgm:prSet>
      <dgm:spPr/>
    </dgm:pt>
    <dgm:pt modelId="{A85E1826-7AE0-4EAC-9383-8AE292FAF339}" type="pres">
      <dgm:prSet presAssocID="{860AB64D-47F5-4845-9783-DA472606107A}" presName="pillarX" presStyleLbl="node1" presStyleIdx="1" presStyleCnt="2" custScaleX="58696">
        <dgm:presLayoutVars>
          <dgm:bulletEnabled val="1"/>
        </dgm:presLayoutVars>
      </dgm:prSet>
      <dgm:spPr/>
    </dgm:pt>
    <dgm:pt modelId="{32C30DCF-BA00-4842-A12D-8B47102E70A6}" type="pres">
      <dgm:prSet presAssocID="{1992A25C-E2A8-4273-8293-57AC98EB71E0}" presName="base" presStyleLbl="dkBgShp" presStyleIdx="1" presStyleCnt="2"/>
      <dgm:spPr/>
    </dgm:pt>
  </dgm:ptLst>
  <dgm:cxnLst>
    <dgm:cxn modelId="{7D68D40F-214B-4A62-A37F-38CFC45D057D}" type="presOf" srcId="{7AC317E5-A2D4-4159-B7EC-7C56B2D19D72}" destId="{7A12F761-C257-4DBB-85FB-027A8C2A9E38}" srcOrd="0" destOrd="0" presId="urn:microsoft.com/office/officeart/2005/8/layout/hList3"/>
    <dgm:cxn modelId="{4970091B-AD86-4B82-AA4F-BE33ECE7083E}" type="presOf" srcId="{1992A25C-E2A8-4273-8293-57AC98EB71E0}" destId="{9187B5CB-9A8D-44B4-890C-BBE69F9A4322}" srcOrd="0" destOrd="0" presId="urn:microsoft.com/office/officeart/2005/8/layout/hList3"/>
    <dgm:cxn modelId="{B5C37128-0E29-45AC-AEB5-5A862B705C4C}" srcId="{5E205BAB-2230-497C-B612-AF19F2AE8251}" destId="{6A68A79A-DA1B-4008-8E79-258E98B1B931}" srcOrd="1" destOrd="0" parTransId="{B7B232F3-CECC-4F25-9A04-14F65B0B1961}" sibTransId="{78D148F4-07B9-44B6-9601-D6AFFB73347E}"/>
    <dgm:cxn modelId="{AB7E4329-3957-4E68-B4BB-EEBBC225C19B}" type="presOf" srcId="{860AB64D-47F5-4845-9783-DA472606107A}" destId="{A85E1826-7AE0-4EAC-9383-8AE292FAF339}" srcOrd="0" destOrd="0" presId="urn:microsoft.com/office/officeart/2005/8/layout/hList3"/>
    <dgm:cxn modelId="{2F94E752-B722-4250-86FA-356D4DB732D6}" type="presOf" srcId="{5E205BAB-2230-497C-B612-AF19F2AE8251}" destId="{8F998BC3-DECF-4FAC-BB36-F74DA436B172}" srcOrd="0" destOrd="0" presId="urn:microsoft.com/office/officeart/2005/8/layout/hList3"/>
    <dgm:cxn modelId="{8B97F8A5-777E-43B3-A1AA-42AD41D28FEE}" srcId="{1992A25C-E2A8-4273-8293-57AC98EB71E0}" destId="{860AB64D-47F5-4845-9783-DA472606107A}" srcOrd="1" destOrd="0" parTransId="{BEF05850-808C-4832-A5AE-77DE86A59929}" sibTransId="{6E1435CB-8875-4A0E-8304-4F61563D775B}"/>
    <dgm:cxn modelId="{D5CEBAA6-1C02-4C1F-B22B-BBBF923ED2B3}" srcId="{1992A25C-E2A8-4273-8293-57AC98EB71E0}" destId="{7AC317E5-A2D4-4159-B7EC-7C56B2D19D72}" srcOrd="0" destOrd="0" parTransId="{48DE8B41-856C-4EC8-81BD-D7394CA83923}" sibTransId="{C1ACBCA4-5FB7-435B-9836-93CD404803D1}"/>
    <dgm:cxn modelId="{C5FA07D4-EF8C-4CC5-8AF0-D801C3C9ED0D}" srcId="{5E205BAB-2230-497C-B612-AF19F2AE8251}" destId="{1992A25C-E2A8-4273-8293-57AC98EB71E0}" srcOrd="0" destOrd="0" parTransId="{8A0BA669-7063-49E8-B871-04A695EB84CF}" sibTransId="{DBC799EA-5860-4F97-AFC1-DC8E6A7C605A}"/>
    <dgm:cxn modelId="{020B9719-15D4-4E29-976F-B2B2F41E8B75}" type="presParOf" srcId="{8F998BC3-DECF-4FAC-BB36-F74DA436B172}" destId="{9187B5CB-9A8D-44B4-890C-BBE69F9A4322}" srcOrd="0" destOrd="0" presId="urn:microsoft.com/office/officeart/2005/8/layout/hList3"/>
    <dgm:cxn modelId="{1D6DC394-F583-41A0-9F79-71BA6D20E81A}" type="presParOf" srcId="{8F998BC3-DECF-4FAC-BB36-F74DA436B172}" destId="{402696F0-1F1E-443A-9A53-8935DB62FA24}" srcOrd="1" destOrd="0" presId="urn:microsoft.com/office/officeart/2005/8/layout/hList3"/>
    <dgm:cxn modelId="{7390FB49-10CC-4AC4-971F-3E2F967F87CD}" type="presParOf" srcId="{402696F0-1F1E-443A-9A53-8935DB62FA24}" destId="{7A12F761-C257-4DBB-85FB-027A8C2A9E38}" srcOrd="0" destOrd="0" presId="urn:microsoft.com/office/officeart/2005/8/layout/hList3"/>
    <dgm:cxn modelId="{8E5CB0FD-B9D6-4018-9FCC-59752A53750A}" type="presParOf" srcId="{402696F0-1F1E-443A-9A53-8935DB62FA24}" destId="{A85E1826-7AE0-4EAC-9383-8AE292FAF339}" srcOrd="1" destOrd="0" presId="urn:microsoft.com/office/officeart/2005/8/layout/hList3"/>
    <dgm:cxn modelId="{9BBAF72E-4473-49BF-AAD8-31AC03CA29AF}" type="presParOf" srcId="{8F998BC3-DECF-4FAC-BB36-F74DA436B172}" destId="{32C30DCF-BA00-4842-A12D-8B47102E70A6}"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205BAB-2230-497C-B612-AF19F2AE8251}" type="doc">
      <dgm:prSet loTypeId="urn:microsoft.com/office/officeart/2005/8/layout/hList3" loCatId="list" qsTypeId="urn:microsoft.com/office/officeart/2005/8/quickstyle/simple1" qsCatId="simple" csTypeId="urn:microsoft.com/office/officeart/2005/8/colors/colorful4" csCatId="colorful" phldr="1"/>
      <dgm:spPr/>
      <dgm:t>
        <a:bodyPr/>
        <a:lstStyle/>
        <a:p>
          <a:endParaRPr lang="en-US"/>
        </a:p>
      </dgm:t>
    </dgm:pt>
    <dgm:pt modelId="{1992A25C-E2A8-4273-8293-57AC98EB71E0}">
      <dgm:prSet phldrT="[Text]"/>
      <dgm:spPr>
        <a:blipFill rotWithShape="0">
          <a:blip xmlns:r="http://schemas.openxmlformats.org/officeDocument/2006/relationships" r:embed="rId1"/>
          <a:tile tx="0" ty="0" sx="100000" sy="100000" flip="none" algn="tl"/>
        </a:blipFill>
      </dgm:spPr>
      <dgm:t>
        <a:bodyPr/>
        <a:lstStyle/>
        <a:p>
          <a:r>
            <a:rPr lang="en-US" dirty="0">
              <a:solidFill>
                <a:sysClr val="windowText" lastClr="000000"/>
              </a:solidFill>
            </a:rPr>
            <a:t>Third &amp; Fourth Years: Clinical</a:t>
          </a:r>
        </a:p>
      </dgm:t>
    </dgm:pt>
    <dgm:pt modelId="{8A0BA669-7063-49E8-B871-04A695EB84CF}" type="parTrans" cxnId="{C5FA07D4-EF8C-4CC5-8AF0-D801C3C9ED0D}">
      <dgm:prSet/>
      <dgm:spPr/>
      <dgm:t>
        <a:bodyPr/>
        <a:lstStyle/>
        <a:p>
          <a:endParaRPr lang="en-US"/>
        </a:p>
      </dgm:t>
    </dgm:pt>
    <dgm:pt modelId="{DBC799EA-5860-4F97-AFC1-DC8E6A7C605A}" type="sibTrans" cxnId="{C5FA07D4-EF8C-4CC5-8AF0-D801C3C9ED0D}">
      <dgm:prSet/>
      <dgm:spPr/>
      <dgm:t>
        <a:bodyPr/>
        <a:lstStyle/>
        <a:p>
          <a:endParaRPr lang="en-US"/>
        </a:p>
      </dgm:t>
    </dgm:pt>
    <dgm:pt modelId="{7AC317E5-A2D4-4159-B7EC-7C56B2D19D72}">
      <dgm:prSet phldrT="[Text]"/>
      <dgm:spPr>
        <a:blipFill rotWithShape="0">
          <a:blip xmlns:r="http://schemas.openxmlformats.org/officeDocument/2006/relationships" r:embed="rId1"/>
          <a:tile tx="0" ty="0" sx="100000" sy="100000" flip="none" algn="tl"/>
        </a:blipFill>
      </dgm:spPr>
      <dgm:t>
        <a:bodyPr/>
        <a:lstStyle/>
        <a:p>
          <a:r>
            <a:rPr lang="en-US" dirty="0">
              <a:solidFill>
                <a:sysClr val="windowText" lastClr="000000"/>
              </a:solidFill>
            </a:rPr>
            <a:t>Primarily at Baystate</a:t>
          </a:r>
        </a:p>
      </dgm:t>
    </dgm:pt>
    <dgm:pt modelId="{48DE8B41-856C-4EC8-81BD-D7394CA83923}" type="parTrans" cxnId="{D5CEBAA6-1C02-4C1F-B22B-BBBF923ED2B3}">
      <dgm:prSet/>
      <dgm:spPr/>
      <dgm:t>
        <a:bodyPr/>
        <a:lstStyle/>
        <a:p>
          <a:endParaRPr lang="en-US"/>
        </a:p>
      </dgm:t>
    </dgm:pt>
    <dgm:pt modelId="{C1ACBCA4-5FB7-435B-9836-93CD404803D1}" type="sibTrans" cxnId="{D5CEBAA6-1C02-4C1F-B22B-BBBF923ED2B3}">
      <dgm:prSet/>
      <dgm:spPr/>
      <dgm:t>
        <a:bodyPr/>
        <a:lstStyle/>
        <a:p>
          <a:endParaRPr lang="en-US"/>
        </a:p>
      </dgm:t>
    </dgm:pt>
    <dgm:pt modelId="{860AB64D-47F5-4845-9783-DA472606107A}">
      <dgm:prSet phldrT="[Text]"/>
      <dgm:spPr>
        <a:solidFill>
          <a:srgbClr val="005CB9"/>
        </a:solidFill>
      </dgm:spPr>
      <dgm:t>
        <a:bodyPr/>
        <a:lstStyle/>
        <a:p>
          <a:r>
            <a:rPr lang="en-US" dirty="0">
              <a:solidFill>
                <a:schemeClr val="bg1"/>
              </a:solidFill>
            </a:rPr>
            <a:t>In Worcester on occasion</a:t>
          </a:r>
        </a:p>
      </dgm:t>
    </dgm:pt>
    <dgm:pt modelId="{BEF05850-808C-4832-A5AE-77DE86A59929}" type="parTrans" cxnId="{8B97F8A5-777E-43B3-A1AA-42AD41D28FEE}">
      <dgm:prSet/>
      <dgm:spPr/>
      <dgm:t>
        <a:bodyPr/>
        <a:lstStyle/>
        <a:p>
          <a:endParaRPr lang="en-US"/>
        </a:p>
      </dgm:t>
    </dgm:pt>
    <dgm:pt modelId="{6E1435CB-8875-4A0E-8304-4F61563D775B}" type="sibTrans" cxnId="{8B97F8A5-777E-43B3-A1AA-42AD41D28FEE}">
      <dgm:prSet/>
      <dgm:spPr/>
      <dgm:t>
        <a:bodyPr/>
        <a:lstStyle/>
        <a:p>
          <a:endParaRPr lang="en-US"/>
        </a:p>
      </dgm:t>
    </dgm:pt>
    <dgm:pt modelId="{6A68A79A-DA1B-4008-8E79-258E98B1B931}">
      <dgm:prSet phldrT="[Text]"/>
      <dgm:spPr/>
      <dgm:t>
        <a:bodyPr/>
        <a:lstStyle/>
        <a:p>
          <a:endParaRPr lang="en-US" dirty="0"/>
        </a:p>
      </dgm:t>
    </dgm:pt>
    <dgm:pt modelId="{B7B232F3-CECC-4F25-9A04-14F65B0B1961}" type="parTrans" cxnId="{B5C37128-0E29-45AC-AEB5-5A862B705C4C}">
      <dgm:prSet/>
      <dgm:spPr/>
      <dgm:t>
        <a:bodyPr/>
        <a:lstStyle/>
        <a:p>
          <a:endParaRPr lang="en-US"/>
        </a:p>
      </dgm:t>
    </dgm:pt>
    <dgm:pt modelId="{78D148F4-07B9-44B6-9601-D6AFFB73347E}" type="sibTrans" cxnId="{B5C37128-0E29-45AC-AEB5-5A862B705C4C}">
      <dgm:prSet/>
      <dgm:spPr/>
      <dgm:t>
        <a:bodyPr/>
        <a:lstStyle/>
        <a:p>
          <a:endParaRPr lang="en-US"/>
        </a:p>
      </dgm:t>
    </dgm:pt>
    <dgm:pt modelId="{8F998BC3-DECF-4FAC-BB36-F74DA436B172}" type="pres">
      <dgm:prSet presAssocID="{5E205BAB-2230-497C-B612-AF19F2AE8251}" presName="composite" presStyleCnt="0">
        <dgm:presLayoutVars>
          <dgm:chMax val="1"/>
          <dgm:dir/>
          <dgm:resizeHandles val="exact"/>
        </dgm:presLayoutVars>
      </dgm:prSet>
      <dgm:spPr/>
    </dgm:pt>
    <dgm:pt modelId="{9187B5CB-9A8D-44B4-890C-BBE69F9A4322}" type="pres">
      <dgm:prSet presAssocID="{1992A25C-E2A8-4273-8293-57AC98EB71E0}" presName="roof" presStyleLbl="dkBgShp" presStyleIdx="0" presStyleCnt="2"/>
      <dgm:spPr/>
    </dgm:pt>
    <dgm:pt modelId="{402696F0-1F1E-443A-9A53-8935DB62FA24}" type="pres">
      <dgm:prSet presAssocID="{1992A25C-E2A8-4273-8293-57AC98EB71E0}" presName="pillars" presStyleCnt="0"/>
      <dgm:spPr/>
    </dgm:pt>
    <dgm:pt modelId="{7A12F761-C257-4DBB-85FB-027A8C2A9E38}" type="pres">
      <dgm:prSet presAssocID="{1992A25C-E2A8-4273-8293-57AC98EB71E0}" presName="pillar1" presStyleLbl="node1" presStyleIdx="0" presStyleCnt="2" custScaleX="217502">
        <dgm:presLayoutVars>
          <dgm:bulletEnabled val="1"/>
        </dgm:presLayoutVars>
      </dgm:prSet>
      <dgm:spPr/>
    </dgm:pt>
    <dgm:pt modelId="{A85E1826-7AE0-4EAC-9383-8AE292FAF339}" type="pres">
      <dgm:prSet presAssocID="{860AB64D-47F5-4845-9783-DA472606107A}" presName="pillarX" presStyleLbl="node1" presStyleIdx="1" presStyleCnt="2">
        <dgm:presLayoutVars>
          <dgm:bulletEnabled val="1"/>
        </dgm:presLayoutVars>
      </dgm:prSet>
      <dgm:spPr/>
    </dgm:pt>
    <dgm:pt modelId="{32C30DCF-BA00-4842-A12D-8B47102E70A6}" type="pres">
      <dgm:prSet presAssocID="{1992A25C-E2A8-4273-8293-57AC98EB71E0}" presName="base" presStyleLbl="dkBgShp" presStyleIdx="1" presStyleCnt="2"/>
      <dgm:spPr/>
    </dgm:pt>
  </dgm:ptLst>
  <dgm:cxnLst>
    <dgm:cxn modelId="{B5178913-BAB4-4D04-B548-7D665F68AA9A}" type="presOf" srcId="{1992A25C-E2A8-4273-8293-57AC98EB71E0}" destId="{9187B5CB-9A8D-44B4-890C-BBE69F9A4322}" srcOrd="0" destOrd="0" presId="urn:microsoft.com/office/officeart/2005/8/layout/hList3"/>
    <dgm:cxn modelId="{B5C37128-0E29-45AC-AEB5-5A862B705C4C}" srcId="{5E205BAB-2230-497C-B612-AF19F2AE8251}" destId="{6A68A79A-DA1B-4008-8E79-258E98B1B931}" srcOrd="1" destOrd="0" parTransId="{B7B232F3-CECC-4F25-9A04-14F65B0B1961}" sibTransId="{78D148F4-07B9-44B6-9601-D6AFFB73347E}"/>
    <dgm:cxn modelId="{488C6548-03BB-4816-9FC8-04A2B6A2D509}" type="presOf" srcId="{7AC317E5-A2D4-4159-B7EC-7C56B2D19D72}" destId="{7A12F761-C257-4DBB-85FB-027A8C2A9E38}" srcOrd="0" destOrd="0" presId="urn:microsoft.com/office/officeart/2005/8/layout/hList3"/>
    <dgm:cxn modelId="{ECE01C5A-77AE-40A6-AEC3-BC5C697045EF}" type="presOf" srcId="{5E205BAB-2230-497C-B612-AF19F2AE8251}" destId="{8F998BC3-DECF-4FAC-BB36-F74DA436B172}" srcOrd="0" destOrd="0" presId="urn:microsoft.com/office/officeart/2005/8/layout/hList3"/>
    <dgm:cxn modelId="{8B97F8A5-777E-43B3-A1AA-42AD41D28FEE}" srcId="{1992A25C-E2A8-4273-8293-57AC98EB71E0}" destId="{860AB64D-47F5-4845-9783-DA472606107A}" srcOrd="1" destOrd="0" parTransId="{BEF05850-808C-4832-A5AE-77DE86A59929}" sibTransId="{6E1435CB-8875-4A0E-8304-4F61563D775B}"/>
    <dgm:cxn modelId="{D5CEBAA6-1C02-4C1F-B22B-BBBF923ED2B3}" srcId="{1992A25C-E2A8-4273-8293-57AC98EB71E0}" destId="{7AC317E5-A2D4-4159-B7EC-7C56B2D19D72}" srcOrd="0" destOrd="0" parTransId="{48DE8B41-856C-4EC8-81BD-D7394CA83923}" sibTransId="{C1ACBCA4-5FB7-435B-9836-93CD404803D1}"/>
    <dgm:cxn modelId="{08F15DAF-1462-43E7-A85F-E9BCC40358EB}" type="presOf" srcId="{860AB64D-47F5-4845-9783-DA472606107A}" destId="{A85E1826-7AE0-4EAC-9383-8AE292FAF339}" srcOrd="0" destOrd="0" presId="urn:microsoft.com/office/officeart/2005/8/layout/hList3"/>
    <dgm:cxn modelId="{C5FA07D4-EF8C-4CC5-8AF0-D801C3C9ED0D}" srcId="{5E205BAB-2230-497C-B612-AF19F2AE8251}" destId="{1992A25C-E2A8-4273-8293-57AC98EB71E0}" srcOrd="0" destOrd="0" parTransId="{8A0BA669-7063-49E8-B871-04A695EB84CF}" sibTransId="{DBC799EA-5860-4F97-AFC1-DC8E6A7C605A}"/>
    <dgm:cxn modelId="{83104E61-E4CD-43DD-952C-32953AA8B60E}" type="presParOf" srcId="{8F998BC3-DECF-4FAC-BB36-F74DA436B172}" destId="{9187B5CB-9A8D-44B4-890C-BBE69F9A4322}" srcOrd="0" destOrd="0" presId="urn:microsoft.com/office/officeart/2005/8/layout/hList3"/>
    <dgm:cxn modelId="{B8A77648-7EA5-4BDF-951C-75B9CE8ED44B}" type="presParOf" srcId="{8F998BC3-DECF-4FAC-BB36-F74DA436B172}" destId="{402696F0-1F1E-443A-9A53-8935DB62FA24}" srcOrd="1" destOrd="0" presId="urn:microsoft.com/office/officeart/2005/8/layout/hList3"/>
    <dgm:cxn modelId="{C4317516-F0C9-46E9-81FE-6F1843D7117D}" type="presParOf" srcId="{402696F0-1F1E-443A-9A53-8935DB62FA24}" destId="{7A12F761-C257-4DBB-85FB-027A8C2A9E38}" srcOrd="0" destOrd="0" presId="urn:microsoft.com/office/officeart/2005/8/layout/hList3"/>
    <dgm:cxn modelId="{383DABA5-6973-4E84-87DD-08C7913A9462}" type="presParOf" srcId="{402696F0-1F1E-443A-9A53-8935DB62FA24}" destId="{A85E1826-7AE0-4EAC-9383-8AE292FAF339}" srcOrd="1" destOrd="0" presId="urn:microsoft.com/office/officeart/2005/8/layout/hList3"/>
    <dgm:cxn modelId="{E136B5B7-A495-47FB-B49A-EE06DF88D872}" type="presParOf" srcId="{8F998BC3-DECF-4FAC-BB36-F74DA436B172}" destId="{32C30DCF-BA00-4842-A12D-8B47102E70A6}" srcOrd="2" destOrd="0" presId="urn:microsoft.com/office/officeart/2005/8/layout/h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AA2FB65-EA64-448E-9BDC-4DECDC0EE66A}" type="doc">
      <dgm:prSet loTypeId="urn:microsoft.com/office/officeart/2005/8/layout/radial3" loCatId="relationship" qsTypeId="urn:microsoft.com/office/officeart/2005/8/quickstyle/simple4" qsCatId="simple" csTypeId="urn:microsoft.com/office/officeart/2005/8/colors/colorful5" csCatId="colorful" phldr="1"/>
      <dgm:spPr/>
      <dgm:t>
        <a:bodyPr/>
        <a:lstStyle/>
        <a:p>
          <a:endParaRPr lang="en-US"/>
        </a:p>
      </dgm:t>
    </dgm:pt>
    <dgm:pt modelId="{A2CB1DB7-B040-4155-AFEE-4B6DAECD5FD4}">
      <dgm:prSet phldrT="[Text]"/>
      <dgm:spPr>
        <a:ln>
          <a:solidFill>
            <a:schemeClr val="accent1">
              <a:lumMod val="75000"/>
            </a:schemeClr>
          </a:solidFill>
        </a:ln>
      </dgm:spPr>
      <dgm:t>
        <a:bodyPr/>
        <a:lstStyle/>
        <a:p>
          <a:r>
            <a:rPr lang="en-US" dirty="0">
              <a:ln>
                <a:noFill/>
              </a:ln>
            </a:rPr>
            <a:t>Education</a:t>
          </a:r>
        </a:p>
      </dgm:t>
    </dgm:pt>
    <dgm:pt modelId="{F3B05E0A-9EE1-4AB4-A47B-78733FE58779}" type="parTrans" cxnId="{D9D03239-AE4A-4EE8-852E-7E3F9E1F2C48}">
      <dgm:prSet/>
      <dgm:spPr/>
      <dgm:t>
        <a:bodyPr/>
        <a:lstStyle/>
        <a:p>
          <a:endParaRPr lang="en-US">
            <a:ln>
              <a:noFill/>
            </a:ln>
          </a:endParaRPr>
        </a:p>
      </dgm:t>
    </dgm:pt>
    <dgm:pt modelId="{481F3581-3D06-45FF-B9CD-FAEF7199C8E8}" type="sibTrans" cxnId="{D9D03239-AE4A-4EE8-852E-7E3F9E1F2C48}">
      <dgm:prSet/>
      <dgm:spPr/>
      <dgm:t>
        <a:bodyPr/>
        <a:lstStyle/>
        <a:p>
          <a:endParaRPr lang="en-US">
            <a:ln>
              <a:noFill/>
            </a:ln>
          </a:endParaRPr>
        </a:p>
      </dgm:t>
    </dgm:pt>
    <dgm:pt modelId="{735D9687-5607-46CA-8446-C37E3892A198}">
      <dgm:prSet phldrT="[Text]"/>
      <dgm:spPr>
        <a:ln>
          <a:solidFill>
            <a:srgbClr val="40B4E5"/>
          </a:solidFill>
        </a:ln>
      </dgm:spPr>
      <dgm:t>
        <a:bodyPr/>
        <a:lstStyle/>
        <a:p>
          <a:r>
            <a:rPr lang="en-US" dirty="0">
              <a:ln>
                <a:noFill/>
              </a:ln>
            </a:rPr>
            <a:t>Medical Residency (10)</a:t>
          </a:r>
        </a:p>
      </dgm:t>
    </dgm:pt>
    <dgm:pt modelId="{99CE453E-2ABA-4D8D-A396-634C1F5CF996}" type="parTrans" cxnId="{8A84B7D5-2D33-4A24-A512-F8FAB3CA7515}">
      <dgm:prSet/>
      <dgm:spPr/>
      <dgm:t>
        <a:bodyPr/>
        <a:lstStyle/>
        <a:p>
          <a:endParaRPr lang="en-US">
            <a:ln>
              <a:noFill/>
            </a:ln>
          </a:endParaRPr>
        </a:p>
      </dgm:t>
    </dgm:pt>
    <dgm:pt modelId="{12F2D356-1D72-43CD-B630-7F8B0B3DE1F9}" type="sibTrans" cxnId="{8A84B7D5-2D33-4A24-A512-F8FAB3CA7515}">
      <dgm:prSet/>
      <dgm:spPr/>
      <dgm:t>
        <a:bodyPr/>
        <a:lstStyle/>
        <a:p>
          <a:endParaRPr lang="en-US">
            <a:ln>
              <a:noFill/>
            </a:ln>
          </a:endParaRPr>
        </a:p>
      </dgm:t>
    </dgm:pt>
    <dgm:pt modelId="{00285A02-0826-4A13-BC9D-4BE4D2B7C88A}">
      <dgm:prSet phldrT="[Text]"/>
      <dgm:spPr>
        <a:ln>
          <a:solidFill>
            <a:srgbClr val="63A70A"/>
          </a:solidFill>
        </a:ln>
      </dgm:spPr>
      <dgm:t>
        <a:bodyPr/>
        <a:lstStyle/>
        <a:p>
          <a:r>
            <a:rPr lang="en-US" dirty="0">
              <a:ln>
                <a:noFill/>
              </a:ln>
            </a:rPr>
            <a:t>RN Residency</a:t>
          </a:r>
        </a:p>
      </dgm:t>
    </dgm:pt>
    <dgm:pt modelId="{1899C250-77AE-4AB2-9104-ACCA81B2C3AC}" type="parTrans" cxnId="{08771B2F-6674-44D7-8160-DEF61FCF1445}">
      <dgm:prSet/>
      <dgm:spPr/>
      <dgm:t>
        <a:bodyPr/>
        <a:lstStyle/>
        <a:p>
          <a:endParaRPr lang="en-US">
            <a:ln>
              <a:noFill/>
            </a:ln>
          </a:endParaRPr>
        </a:p>
      </dgm:t>
    </dgm:pt>
    <dgm:pt modelId="{55B17EED-4158-4E81-B47C-ED798F3203D9}" type="sibTrans" cxnId="{08771B2F-6674-44D7-8160-DEF61FCF1445}">
      <dgm:prSet/>
      <dgm:spPr/>
      <dgm:t>
        <a:bodyPr/>
        <a:lstStyle/>
        <a:p>
          <a:endParaRPr lang="en-US">
            <a:ln>
              <a:noFill/>
            </a:ln>
          </a:endParaRPr>
        </a:p>
      </dgm:t>
    </dgm:pt>
    <dgm:pt modelId="{967ECF72-9FF8-4175-A959-E641470E5E7C}">
      <dgm:prSet phldrT="[Text]"/>
      <dgm:spPr>
        <a:ln>
          <a:solidFill>
            <a:srgbClr val="63A70A"/>
          </a:solidFill>
        </a:ln>
      </dgm:spPr>
      <dgm:t>
        <a:bodyPr/>
        <a:lstStyle/>
        <a:p>
          <a:r>
            <a:rPr lang="en-US" dirty="0">
              <a:ln>
                <a:noFill/>
              </a:ln>
            </a:rPr>
            <a:t>Pharmacy Residency</a:t>
          </a:r>
        </a:p>
      </dgm:t>
    </dgm:pt>
    <dgm:pt modelId="{65C96372-5E87-49A2-9A95-724C11D723E1}" type="parTrans" cxnId="{E75C18BA-9B9E-48F3-A6C8-966ED94BCE94}">
      <dgm:prSet/>
      <dgm:spPr/>
      <dgm:t>
        <a:bodyPr/>
        <a:lstStyle/>
        <a:p>
          <a:endParaRPr lang="en-US">
            <a:ln>
              <a:noFill/>
            </a:ln>
          </a:endParaRPr>
        </a:p>
      </dgm:t>
    </dgm:pt>
    <dgm:pt modelId="{D96E3073-EB8E-40C8-8E31-4444B069CD65}" type="sibTrans" cxnId="{E75C18BA-9B9E-48F3-A6C8-966ED94BCE94}">
      <dgm:prSet/>
      <dgm:spPr/>
      <dgm:t>
        <a:bodyPr/>
        <a:lstStyle/>
        <a:p>
          <a:endParaRPr lang="en-US">
            <a:ln>
              <a:noFill/>
            </a:ln>
          </a:endParaRPr>
        </a:p>
      </dgm:t>
    </dgm:pt>
    <dgm:pt modelId="{7403524A-64A7-477E-8D67-10F9CF4694D1}">
      <dgm:prSet phldrT="[Text]"/>
      <dgm:spPr>
        <a:ln>
          <a:solidFill>
            <a:srgbClr val="63A70A"/>
          </a:solidFill>
        </a:ln>
      </dgm:spPr>
      <dgm:t>
        <a:bodyPr/>
        <a:lstStyle/>
        <a:p>
          <a:r>
            <a:rPr lang="en-US" dirty="0">
              <a:ln>
                <a:noFill/>
              </a:ln>
            </a:rPr>
            <a:t>Hospitalist (APN &amp; PA) Residency</a:t>
          </a:r>
        </a:p>
      </dgm:t>
    </dgm:pt>
    <dgm:pt modelId="{0EB8955A-D268-4656-9272-22540ACC82FA}" type="parTrans" cxnId="{F74055F6-22D3-44D8-87E3-40D5988C94DE}">
      <dgm:prSet/>
      <dgm:spPr/>
      <dgm:t>
        <a:bodyPr/>
        <a:lstStyle/>
        <a:p>
          <a:endParaRPr lang="en-US">
            <a:ln>
              <a:noFill/>
            </a:ln>
          </a:endParaRPr>
        </a:p>
      </dgm:t>
    </dgm:pt>
    <dgm:pt modelId="{BEDED2A8-0359-4F8F-809E-0788C76D8E57}" type="sibTrans" cxnId="{F74055F6-22D3-44D8-87E3-40D5988C94DE}">
      <dgm:prSet/>
      <dgm:spPr/>
      <dgm:t>
        <a:bodyPr/>
        <a:lstStyle/>
        <a:p>
          <a:endParaRPr lang="en-US">
            <a:ln>
              <a:noFill/>
            </a:ln>
          </a:endParaRPr>
        </a:p>
      </dgm:t>
    </dgm:pt>
    <dgm:pt modelId="{74EF4FE2-7B7E-4909-B365-E21BCDB853B7}">
      <dgm:prSet phldrT="[Text]"/>
      <dgm:spPr>
        <a:ln>
          <a:solidFill>
            <a:schemeClr val="accent6">
              <a:lumMod val="75000"/>
            </a:schemeClr>
          </a:solidFill>
        </a:ln>
      </dgm:spPr>
      <dgm:t>
        <a:bodyPr/>
        <a:lstStyle/>
        <a:p>
          <a:r>
            <a:rPr lang="en-US" dirty="0">
              <a:ln>
                <a:noFill/>
              </a:ln>
            </a:rPr>
            <a:t>School of Midwifery</a:t>
          </a:r>
        </a:p>
      </dgm:t>
    </dgm:pt>
    <dgm:pt modelId="{A193F3EC-1BFE-4F3F-BBB4-D9A51F2508BB}" type="parTrans" cxnId="{78F0F776-D8E9-4FE1-9A39-93307B43F212}">
      <dgm:prSet/>
      <dgm:spPr/>
      <dgm:t>
        <a:bodyPr/>
        <a:lstStyle/>
        <a:p>
          <a:endParaRPr lang="en-US">
            <a:ln>
              <a:noFill/>
            </a:ln>
          </a:endParaRPr>
        </a:p>
      </dgm:t>
    </dgm:pt>
    <dgm:pt modelId="{05AABA66-A74D-40B2-B881-36410E97D797}" type="sibTrans" cxnId="{78F0F776-D8E9-4FE1-9A39-93307B43F212}">
      <dgm:prSet/>
      <dgm:spPr/>
      <dgm:t>
        <a:bodyPr/>
        <a:lstStyle/>
        <a:p>
          <a:endParaRPr lang="en-US">
            <a:ln>
              <a:noFill/>
            </a:ln>
          </a:endParaRPr>
        </a:p>
      </dgm:t>
    </dgm:pt>
    <dgm:pt modelId="{CEABF390-FF4E-4A17-94D6-4D632FF11AD3}">
      <dgm:prSet phldrT="[Text]"/>
      <dgm:spPr>
        <a:ln>
          <a:solidFill>
            <a:schemeClr val="accent6">
              <a:lumMod val="75000"/>
            </a:schemeClr>
          </a:solidFill>
        </a:ln>
      </dgm:spPr>
      <dgm:t>
        <a:bodyPr/>
        <a:lstStyle/>
        <a:p>
          <a:r>
            <a:rPr lang="en-US" dirty="0">
              <a:ln>
                <a:noFill/>
              </a:ln>
            </a:rPr>
            <a:t>Medical Students </a:t>
          </a:r>
        </a:p>
      </dgm:t>
    </dgm:pt>
    <dgm:pt modelId="{79115C7D-D568-4CDE-AA41-DB4CF6FF849B}" type="parTrans" cxnId="{E3CECA24-FF4F-41CC-A65A-BEF8445FCF26}">
      <dgm:prSet/>
      <dgm:spPr/>
      <dgm:t>
        <a:bodyPr/>
        <a:lstStyle/>
        <a:p>
          <a:endParaRPr lang="en-US">
            <a:ln>
              <a:noFill/>
            </a:ln>
          </a:endParaRPr>
        </a:p>
      </dgm:t>
    </dgm:pt>
    <dgm:pt modelId="{60EE3988-1A7B-4C28-8526-A73024E91190}" type="sibTrans" cxnId="{E3CECA24-FF4F-41CC-A65A-BEF8445FCF26}">
      <dgm:prSet/>
      <dgm:spPr/>
      <dgm:t>
        <a:bodyPr/>
        <a:lstStyle/>
        <a:p>
          <a:endParaRPr lang="en-US">
            <a:ln>
              <a:noFill/>
            </a:ln>
          </a:endParaRPr>
        </a:p>
      </dgm:t>
    </dgm:pt>
    <dgm:pt modelId="{8C2D4F27-D913-4E63-A3E2-6726473CF9E2}">
      <dgm:prSet/>
      <dgm:spPr>
        <a:ln>
          <a:solidFill>
            <a:srgbClr val="92D050"/>
          </a:solidFill>
        </a:ln>
      </dgm:spPr>
      <dgm:t>
        <a:bodyPr/>
        <a:lstStyle/>
        <a:p>
          <a:r>
            <a:rPr lang="en-US" dirty="0">
              <a:ln>
                <a:noFill/>
              </a:ln>
            </a:rPr>
            <a:t>Fellowships (23)</a:t>
          </a:r>
        </a:p>
      </dgm:t>
    </dgm:pt>
    <dgm:pt modelId="{34577EEE-3706-4689-B5B8-30865F6EA11C}" type="parTrans" cxnId="{5ECB0EA3-D628-4C34-B4CA-99BBD6961D5A}">
      <dgm:prSet/>
      <dgm:spPr/>
      <dgm:t>
        <a:bodyPr/>
        <a:lstStyle/>
        <a:p>
          <a:endParaRPr lang="en-US">
            <a:ln>
              <a:noFill/>
            </a:ln>
          </a:endParaRPr>
        </a:p>
      </dgm:t>
    </dgm:pt>
    <dgm:pt modelId="{C6A7DE27-8198-4DEB-8F8B-7F3EF97EFFFB}" type="sibTrans" cxnId="{5ECB0EA3-D628-4C34-B4CA-99BBD6961D5A}">
      <dgm:prSet/>
      <dgm:spPr/>
      <dgm:t>
        <a:bodyPr/>
        <a:lstStyle/>
        <a:p>
          <a:endParaRPr lang="en-US">
            <a:ln>
              <a:noFill/>
            </a:ln>
          </a:endParaRPr>
        </a:p>
      </dgm:t>
    </dgm:pt>
    <dgm:pt modelId="{9CB50C2E-6BB2-404D-8E7C-BE599AB7462F}" type="pres">
      <dgm:prSet presAssocID="{5AA2FB65-EA64-448E-9BDC-4DECDC0EE66A}" presName="composite" presStyleCnt="0">
        <dgm:presLayoutVars>
          <dgm:chMax val="1"/>
          <dgm:dir/>
          <dgm:resizeHandles val="exact"/>
        </dgm:presLayoutVars>
      </dgm:prSet>
      <dgm:spPr/>
    </dgm:pt>
    <dgm:pt modelId="{97973006-33AC-49EB-9891-AB128E93852B}" type="pres">
      <dgm:prSet presAssocID="{5AA2FB65-EA64-448E-9BDC-4DECDC0EE66A}" presName="radial" presStyleCnt="0">
        <dgm:presLayoutVars>
          <dgm:animLvl val="ctr"/>
        </dgm:presLayoutVars>
      </dgm:prSet>
      <dgm:spPr/>
    </dgm:pt>
    <dgm:pt modelId="{AF93C455-D057-4A08-B2BB-B9E891446199}" type="pres">
      <dgm:prSet presAssocID="{A2CB1DB7-B040-4155-AFEE-4B6DAECD5FD4}" presName="centerShape" presStyleLbl="vennNode1" presStyleIdx="0" presStyleCnt="8"/>
      <dgm:spPr/>
    </dgm:pt>
    <dgm:pt modelId="{4A706B15-B268-4688-B6A8-DD03E26D8D18}" type="pres">
      <dgm:prSet presAssocID="{735D9687-5607-46CA-8446-C37E3892A198}" presName="node" presStyleLbl="vennNode1" presStyleIdx="1" presStyleCnt="8" custScaleX="156479" custScaleY="120981" custRadScaleRad="90351" custRadScaleInc="-1754">
        <dgm:presLayoutVars>
          <dgm:bulletEnabled val="1"/>
        </dgm:presLayoutVars>
      </dgm:prSet>
      <dgm:spPr/>
    </dgm:pt>
    <dgm:pt modelId="{5F04C964-2BD2-46D3-AE3D-F254FC5EDA9B}" type="pres">
      <dgm:prSet presAssocID="{00285A02-0826-4A13-BC9D-4BE4D2B7C88A}" presName="node" presStyleLbl="vennNode1" presStyleIdx="2" presStyleCnt="8" custScaleX="146952" custScaleY="132781">
        <dgm:presLayoutVars>
          <dgm:bulletEnabled val="1"/>
        </dgm:presLayoutVars>
      </dgm:prSet>
      <dgm:spPr/>
    </dgm:pt>
    <dgm:pt modelId="{A78CEEC2-18EB-4A23-AFF0-24F76D72EFB3}" type="pres">
      <dgm:prSet presAssocID="{967ECF72-9FF8-4175-A959-E641470E5E7C}" presName="node" presStyleLbl="vennNode1" presStyleIdx="3" presStyleCnt="8" custScaleX="136083" custScaleY="138077">
        <dgm:presLayoutVars>
          <dgm:bulletEnabled val="1"/>
        </dgm:presLayoutVars>
      </dgm:prSet>
      <dgm:spPr/>
    </dgm:pt>
    <dgm:pt modelId="{6412D6D5-AD54-4BAA-B531-44B5C3BA72DC}" type="pres">
      <dgm:prSet presAssocID="{7403524A-64A7-477E-8D67-10F9CF4694D1}" presName="node" presStyleLbl="vennNode1" presStyleIdx="4" presStyleCnt="8" custScaleX="126017" custScaleY="111826">
        <dgm:presLayoutVars>
          <dgm:bulletEnabled val="1"/>
        </dgm:presLayoutVars>
      </dgm:prSet>
      <dgm:spPr/>
    </dgm:pt>
    <dgm:pt modelId="{020A1564-6620-4107-A30E-5CDE2EABCF09}" type="pres">
      <dgm:prSet presAssocID="{8C2D4F27-D913-4E63-A3E2-6726473CF9E2}" presName="node" presStyleLbl="vennNode1" presStyleIdx="5" presStyleCnt="8">
        <dgm:presLayoutVars>
          <dgm:bulletEnabled val="1"/>
        </dgm:presLayoutVars>
      </dgm:prSet>
      <dgm:spPr/>
    </dgm:pt>
    <dgm:pt modelId="{79A51235-EC4C-48C7-8B1B-E6D64163DD87}" type="pres">
      <dgm:prSet presAssocID="{74EF4FE2-7B7E-4909-B365-E21BCDB853B7}" presName="node" presStyleLbl="vennNode1" presStyleIdx="6" presStyleCnt="8" custScaleX="101168" custScaleY="98984" custRadScaleRad="104291" custRadScaleInc="-15928">
        <dgm:presLayoutVars>
          <dgm:bulletEnabled val="1"/>
        </dgm:presLayoutVars>
      </dgm:prSet>
      <dgm:spPr/>
    </dgm:pt>
    <dgm:pt modelId="{AFFCD3ED-5BD2-4413-B217-57BA523EF0BE}" type="pres">
      <dgm:prSet presAssocID="{CEABF390-FF4E-4A17-94D6-4D632FF11AD3}" presName="node" presStyleLbl="vennNode1" presStyleIdx="7" presStyleCnt="8" custScaleX="136161" custScaleY="121689" custRadScaleRad="99165" custRadScaleInc="1264">
        <dgm:presLayoutVars>
          <dgm:bulletEnabled val="1"/>
        </dgm:presLayoutVars>
      </dgm:prSet>
      <dgm:spPr/>
    </dgm:pt>
  </dgm:ptLst>
  <dgm:cxnLst>
    <dgm:cxn modelId="{45D19F0F-34F6-4CDB-8A3F-446D56506145}" type="presOf" srcId="{00285A02-0826-4A13-BC9D-4BE4D2B7C88A}" destId="{5F04C964-2BD2-46D3-AE3D-F254FC5EDA9B}" srcOrd="0" destOrd="0" presId="urn:microsoft.com/office/officeart/2005/8/layout/radial3"/>
    <dgm:cxn modelId="{494E5810-6412-42C0-86AE-74C47DC07A84}" type="presOf" srcId="{A2CB1DB7-B040-4155-AFEE-4B6DAECD5FD4}" destId="{AF93C455-D057-4A08-B2BB-B9E891446199}" srcOrd="0" destOrd="0" presId="urn:microsoft.com/office/officeart/2005/8/layout/radial3"/>
    <dgm:cxn modelId="{E3CECA24-FF4F-41CC-A65A-BEF8445FCF26}" srcId="{A2CB1DB7-B040-4155-AFEE-4B6DAECD5FD4}" destId="{CEABF390-FF4E-4A17-94D6-4D632FF11AD3}" srcOrd="6" destOrd="0" parTransId="{79115C7D-D568-4CDE-AA41-DB4CF6FF849B}" sibTransId="{60EE3988-1A7B-4C28-8526-A73024E91190}"/>
    <dgm:cxn modelId="{08771B2F-6674-44D7-8160-DEF61FCF1445}" srcId="{A2CB1DB7-B040-4155-AFEE-4B6DAECD5FD4}" destId="{00285A02-0826-4A13-BC9D-4BE4D2B7C88A}" srcOrd="1" destOrd="0" parTransId="{1899C250-77AE-4AB2-9104-ACCA81B2C3AC}" sibTransId="{55B17EED-4158-4E81-B47C-ED798F3203D9}"/>
    <dgm:cxn modelId="{D9D03239-AE4A-4EE8-852E-7E3F9E1F2C48}" srcId="{5AA2FB65-EA64-448E-9BDC-4DECDC0EE66A}" destId="{A2CB1DB7-B040-4155-AFEE-4B6DAECD5FD4}" srcOrd="0" destOrd="0" parTransId="{F3B05E0A-9EE1-4AB4-A47B-78733FE58779}" sibTransId="{481F3581-3D06-45FF-B9CD-FAEF7199C8E8}"/>
    <dgm:cxn modelId="{930A5651-FF82-4841-BEEC-2707D2F53397}" type="presOf" srcId="{5AA2FB65-EA64-448E-9BDC-4DECDC0EE66A}" destId="{9CB50C2E-6BB2-404D-8E7C-BE599AB7462F}" srcOrd="0" destOrd="0" presId="urn:microsoft.com/office/officeart/2005/8/layout/radial3"/>
    <dgm:cxn modelId="{92EFEA5A-5805-4BD4-B20A-C62CB3234F5E}" type="presOf" srcId="{735D9687-5607-46CA-8446-C37E3892A198}" destId="{4A706B15-B268-4688-B6A8-DD03E26D8D18}" srcOrd="0" destOrd="0" presId="urn:microsoft.com/office/officeart/2005/8/layout/radial3"/>
    <dgm:cxn modelId="{78F0F776-D8E9-4FE1-9A39-93307B43F212}" srcId="{A2CB1DB7-B040-4155-AFEE-4B6DAECD5FD4}" destId="{74EF4FE2-7B7E-4909-B365-E21BCDB853B7}" srcOrd="5" destOrd="0" parTransId="{A193F3EC-1BFE-4F3F-BBB4-D9A51F2508BB}" sibTransId="{05AABA66-A74D-40B2-B881-36410E97D797}"/>
    <dgm:cxn modelId="{2429BD7F-1504-45A7-99EC-92976C362701}" type="presOf" srcId="{CEABF390-FF4E-4A17-94D6-4D632FF11AD3}" destId="{AFFCD3ED-5BD2-4413-B217-57BA523EF0BE}" srcOrd="0" destOrd="0" presId="urn:microsoft.com/office/officeart/2005/8/layout/radial3"/>
    <dgm:cxn modelId="{79173AA1-1D01-4BD8-9B97-2B13BA5FCB06}" type="presOf" srcId="{7403524A-64A7-477E-8D67-10F9CF4694D1}" destId="{6412D6D5-AD54-4BAA-B531-44B5C3BA72DC}" srcOrd="0" destOrd="0" presId="urn:microsoft.com/office/officeart/2005/8/layout/radial3"/>
    <dgm:cxn modelId="{5ECB0EA3-D628-4C34-B4CA-99BBD6961D5A}" srcId="{A2CB1DB7-B040-4155-AFEE-4B6DAECD5FD4}" destId="{8C2D4F27-D913-4E63-A3E2-6726473CF9E2}" srcOrd="4" destOrd="0" parTransId="{34577EEE-3706-4689-B5B8-30865F6EA11C}" sibTransId="{C6A7DE27-8198-4DEB-8F8B-7F3EF97EFFFB}"/>
    <dgm:cxn modelId="{E75C18BA-9B9E-48F3-A6C8-966ED94BCE94}" srcId="{A2CB1DB7-B040-4155-AFEE-4B6DAECD5FD4}" destId="{967ECF72-9FF8-4175-A959-E641470E5E7C}" srcOrd="2" destOrd="0" parTransId="{65C96372-5E87-49A2-9A95-724C11D723E1}" sibTransId="{D96E3073-EB8E-40C8-8E31-4444B069CD65}"/>
    <dgm:cxn modelId="{C4D8AAC6-7A72-4270-880D-3A04A3826C4B}" type="presOf" srcId="{8C2D4F27-D913-4E63-A3E2-6726473CF9E2}" destId="{020A1564-6620-4107-A30E-5CDE2EABCF09}" srcOrd="0" destOrd="0" presId="urn:microsoft.com/office/officeart/2005/8/layout/radial3"/>
    <dgm:cxn modelId="{E455FDD3-84D9-4CEF-980F-C92B4C435AED}" type="presOf" srcId="{967ECF72-9FF8-4175-A959-E641470E5E7C}" destId="{A78CEEC2-18EB-4A23-AFF0-24F76D72EFB3}" srcOrd="0" destOrd="0" presId="urn:microsoft.com/office/officeart/2005/8/layout/radial3"/>
    <dgm:cxn modelId="{8A84B7D5-2D33-4A24-A512-F8FAB3CA7515}" srcId="{A2CB1DB7-B040-4155-AFEE-4B6DAECD5FD4}" destId="{735D9687-5607-46CA-8446-C37E3892A198}" srcOrd="0" destOrd="0" parTransId="{99CE453E-2ABA-4D8D-A396-634C1F5CF996}" sibTransId="{12F2D356-1D72-43CD-B630-7F8B0B3DE1F9}"/>
    <dgm:cxn modelId="{97641CE4-22DC-48AA-9D4E-1BF7AA3BE9DA}" type="presOf" srcId="{74EF4FE2-7B7E-4909-B365-E21BCDB853B7}" destId="{79A51235-EC4C-48C7-8B1B-E6D64163DD87}" srcOrd="0" destOrd="0" presId="urn:microsoft.com/office/officeart/2005/8/layout/radial3"/>
    <dgm:cxn modelId="{F74055F6-22D3-44D8-87E3-40D5988C94DE}" srcId="{A2CB1DB7-B040-4155-AFEE-4B6DAECD5FD4}" destId="{7403524A-64A7-477E-8D67-10F9CF4694D1}" srcOrd="3" destOrd="0" parTransId="{0EB8955A-D268-4656-9272-22540ACC82FA}" sibTransId="{BEDED2A8-0359-4F8F-809E-0788C76D8E57}"/>
    <dgm:cxn modelId="{9734266B-F517-4D05-8CE9-73F7C3F12B75}" type="presParOf" srcId="{9CB50C2E-6BB2-404D-8E7C-BE599AB7462F}" destId="{97973006-33AC-49EB-9891-AB128E93852B}" srcOrd="0" destOrd="0" presId="urn:microsoft.com/office/officeart/2005/8/layout/radial3"/>
    <dgm:cxn modelId="{8C903974-8AE8-4E27-90BA-5CE244A8EE31}" type="presParOf" srcId="{97973006-33AC-49EB-9891-AB128E93852B}" destId="{AF93C455-D057-4A08-B2BB-B9E891446199}" srcOrd="0" destOrd="0" presId="urn:microsoft.com/office/officeart/2005/8/layout/radial3"/>
    <dgm:cxn modelId="{DB8D88AF-1D6C-4C65-82B2-582A099B3BD3}" type="presParOf" srcId="{97973006-33AC-49EB-9891-AB128E93852B}" destId="{4A706B15-B268-4688-B6A8-DD03E26D8D18}" srcOrd="1" destOrd="0" presId="urn:microsoft.com/office/officeart/2005/8/layout/radial3"/>
    <dgm:cxn modelId="{18F42A00-C182-4E35-8E9A-2BE70D63315E}" type="presParOf" srcId="{97973006-33AC-49EB-9891-AB128E93852B}" destId="{5F04C964-2BD2-46D3-AE3D-F254FC5EDA9B}" srcOrd="2" destOrd="0" presId="urn:microsoft.com/office/officeart/2005/8/layout/radial3"/>
    <dgm:cxn modelId="{86B8528A-216D-4B6D-8545-1DD825099475}" type="presParOf" srcId="{97973006-33AC-49EB-9891-AB128E93852B}" destId="{A78CEEC2-18EB-4A23-AFF0-24F76D72EFB3}" srcOrd="3" destOrd="0" presId="urn:microsoft.com/office/officeart/2005/8/layout/radial3"/>
    <dgm:cxn modelId="{A4E8DB18-1CA8-4C0C-8EFE-0C21FCFB2F1C}" type="presParOf" srcId="{97973006-33AC-49EB-9891-AB128E93852B}" destId="{6412D6D5-AD54-4BAA-B531-44B5C3BA72DC}" srcOrd="4" destOrd="0" presId="urn:microsoft.com/office/officeart/2005/8/layout/radial3"/>
    <dgm:cxn modelId="{09388893-91DB-4C07-8226-1CF042F8C27E}" type="presParOf" srcId="{97973006-33AC-49EB-9891-AB128E93852B}" destId="{020A1564-6620-4107-A30E-5CDE2EABCF09}" srcOrd="5" destOrd="0" presId="urn:microsoft.com/office/officeart/2005/8/layout/radial3"/>
    <dgm:cxn modelId="{32BDAC64-8BD5-425D-9467-3EEE48673E49}" type="presParOf" srcId="{97973006-33AC-49EB-9891-AB128E93852B}" destId="{79A51235-EC4C-48C7-8B1B-E6D64163DD87}" srcOrd="6" destOrd="0" presId="urn:microsoft.com/office/officeart/2005/8/layout/radial3"/>
    <dgm:cxn modelId="{4D08A163-C084-4DA9-977D-9B8F4B99EE4F}" type="presParOf" srcId="{97973006-33AC-49EB-9891-AB128E93852B}" destId="{AFFCD3ED-5BD2-4413-B217-57BA523EF0BE}" srcOrd="7" destOrd="0" presId="urn:microsoft.com/office/officeart/2005/8/layout/radial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7B5CB-9A8D-44B4-890C-BBE69F9A4322}">
      <dsp:nvSpPr>
        <dsp:cNvPr id="0" name=""/>
        <dsp:cNvSpPr/>
      </dsp:nvSpPr>
      <dsp:spPr>
        <a:xfrm>
          <a:off x="0" y="0"/>
          <a:ext cx="8229600" cy="1357788"/>
        </a:xfrm>
        <a:prstGeom prst="rect">
          <a:avLst/>
        </a:prstGeom>
        <a:solidFill>
          <a:srgbClr val="005CB9"/>
        </a:solidFill>
        <a:ln>
          <a:noFill/>
        </a:ln>
        <a:effectLst/>
      </dsp:spPr>
      <dsp:style>
        <a:lnRef idx="0">
          <a:scrgbClr r="0" g="0" b="0"/>
        </a:lnRef>
        <a:fillRef idx="1">
          <a:scrgbClr r="0" g="0" b="0"/>
        </a:fillRef>
        <a:effectRef idx="0">
          <a:scrgbClr r="0" g="0" b="0"/>
        </a:effectRef>
        <a:fontRef idx="minor"/>
      </dsp:style>
      <dsp:txBody>
        <a:bodyPr spcFirstLastPara="0" vert="horz" wrap="square" lIns="236220" tIns="236220" rIns="236220" bIns="236220" numCol="1" spcCol="1270" anchor="ctr" anchorCtr="0">
          <a:noAutofit/>
        </a:bodyPr>
        <a:lstStyle/>
        <a:p>
          <a:pPr marL="0" lvl="0" indent="0" algn="ctr" defTabSz="2755900">
            <a:lnSpc>
              <a:spcPct val="90000"/>
            </a:lnSpc>
            <a:spcBef>
              <a:spcPct val="0"/>
            </a:spcBef>
            <a:spcAft>
              <a:spcPct val="35000"/>
            </a:spcAft>
            <a:buNone/>
          </a:pPr>
          <a:r>
            <a:rPr lang="en-US" sz="6200" kern="1200" dirty="0">
              <a:solidFill>
                <a:schemeClr val="bg1"/>
              </a:solidFill>
            </a:rPr>
            <a:t>First &amp; Second Years</a:t>
          </a:r>
        </a:p>
      </dsp:txBody>
      <dsp:txXfrm>
        <a:off x="0" y="0"/>
        <a:ext cx="8229600" cy="1357788"/>
      </dsp:txXfrm>
    </dsp:sp>
    <dsp:sp modelId="{7A12F761-C257-4DBB-85FB-027A8C2A9E38}">
      <dsp:nvSpPr>
        <dsp:cNvPr id="0" name=""/>
        <dsp:cNvSpPr/>
      </dsp:nvSpPr>
      <dsp:spPr>
        <a:xfrm>
          <a:off x="1650" y="1357788"/>
          <a:ext cx="5183683" cy="2851356"/>
        </a:xfrm>
        <a:prstGeom prst="rect">
          <a:avLst/>
        </a:prstGeom>
        <a:solidFill>
          <a:srgbClr val="005C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chemeClr val="bg1"/>
              </a:solidFill>
            </a:rPr>
            <a:t>Primarily in Worcester</a:t>
          </a:r>
        </a:p>
      </dsp:txBody>
      <dsp:txXfrm>
        <a:off x="1650" y="1357788"/>
        <a:ext cx="5183683" cy="2851356"/>
      </dsp:txXfrm>
    </dsp:sp>
    <dsp:sp modelId="{A85E1826-7AE0-4EAC-9383-8AE292FAF339}">
      <dsp:nvSpPr>
        <dsp:cNvPr id="0" name=""/>
        <dsp:cNvSpPr/>
      </dsp:nvSpPr>
      <dsp:spPr>
        <a:xfrm>
          <a:off x="5185334" y="1357788"/>
          <a:ext cx="3042614" cy="2851356"/>
        </a:xfrm>
        <a:prstGeom prst="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kern="1200" dirty="0">
              <a:solidFill>
                <a:sysClr val="windowText" lastClr="000000"/>
              </a:solidFill>
            </a:rPr>
            <a:t>2-3 Wednesdays per month in Springfield </a:t>
          </a:r>
          <a:endParaRPr lang="en-US" sz="4000" i="1" kern="1200" dirty="0">
            <a:solidFill>
              <a:sysClr val="windowText" lastClr="000000"/>
            </a:solidFill>
          </a:endParaRPr>
        </a:p>
      </dsp:txBody>
      <dsp:txXfrm>
        <a:off x="5185334" y="1357788"/>
        <a:ext cx="3042614" cy="2851356"/>
      </dsp:txXfrm>
    </dsp:sp>
    <dsp:sp modelId="{32C30DCF-BA00-4842-A12D-8B47102E70A6}">
      <dsp:nvSpPr>
        <dsp:cNvPr id="0" name=""/>
        <dsp:cNvSpPr/>
      </dsp:nvSpPr>
      <dsp:spPr>
        <a:xfrm>
          <a:off x="0" y="4209145"/>
          <a:ext cx="8229600" cy="316817"/>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87B5CB-9A8D-44B4-890C-BBE69F9A4322}">
      <dsp:nvSpPr>
        <dsp:cNvPr id="0" name=""/>
        <dsp:cNvSpPr/>
      </dsp:nvSpPr>
      <dsp:spPr>
        <a:xfrm>
          <a:off x="0" y="0"/>
          <a:ext cx="8229600" cy="1357788"/>
        </a:xfrm>
        <a:prstGeom prst="rect">
          <a:avLst/>
        </a:prstGeom>
        <a:blipFill rotWithShape="0">
          <a:blip xmlns:r="http://schemas.openxmlformats.org/officeDocument/2006/relationships" r:embed="rId1"/>
          <a:tile tx="0" ty="0" sx="100000" sy="100000" flip="none" algn="tl"/>
        </a:blipFill>
        <a:ln>
          <a:noFill/>
        </a:ln>
        <a:effectLst/>
      </dsp:spPr>
      <dsp:style>
        <a:lnRef idx="0">
          <a:scrgbClr r="0" g="0" b="0"/>
        </a:lnRef>
        <a:fillRef idx="1">
          <a:scrgbClr r="0" g="0" b="0"/>
        </a:fillRef>
        <a:effectRef idx="0">
          <a:scrgbClr r="0" g="0" b="0"/>
        </a:effectRef>
        <a:fontRef idx="minor"/>
      </dsp:style>
      <dsp:txBody>
        <a:bodyPr spcFirstLastPara="0" vert="horz" wrap="square" lIns="198120" tIns="198120" rIns="198120" bIns="198120" numCol="1" spcCol="1270" anchor="ctr" anchorCtr="0">
          <a:noAutofit/>
        </a:bodyPr>
        <a:lstStyle/>
        <a:p>
          <a:pPr marL="0" lvl="0" indent="0" algn="ctr" defTabSz="2311400">
            <a:lnSpc>
              <a:spcPct val="90000"/>
            </a:lnSpc>
            <a:spcBef>
              <a:spcPct val="0"/>
            </a:spcBef>
            <a:spcAft>
              <a:spcPct val="35000"/>
            </a:spcAft>
            <a:buNone/>
          </a:pPr>
          <a:r>
            <a:rPr lang="en-US" sz="5200" kern="1200" dirty="0">
              <a:solidFill>
                <a:sysClr val="windowText" lastClr="000000"/>
              </a:solidFill>
            </a:rPr>
            <a:t>Third &amp; Fourth Years: Clinical</a:t>
          </a:r>
        </a:p>
      </dsp:txBody>
      <dsp:txXfrm>
        <a:off x="0" y="0"/>
        <a:ext cx="8229600" cy="1357788"/>
      </dsp:txXfrm>
    </dsp:sp>
    <dsp:sp modelId="{7A12F761-C257-4DBB-85FB-027A8C2A9E38}">
      <dsp:nvSpPr>
        <dsp:cNvPr id="0" name=""/>
        <dsp:cNvSpPr/>
      </dsp:nvSpPr>
      <dsp:spPr>
        <a:xfrm>
          <a:off x="225" y="1357788"/>
          <a:ext cx="5637307" cy="2851356"/>
        </a:xfrm>
        <a:prstGeom prst="rect">
          <a:avLst/>
        </a:prstGeom>
        <a:blipFill rotWithShape="0">
          <a:blip xmlns:r="http://schemas.openxmlformats.org/officeDocument/2006/relationships" r:embed="rId1"/>
          <a:tile tx="0" ty="0" sx="100000" sy="100000" flip="none" algn="tl"/>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ysClr val="windowText" lastClr="000000"/>
              </a:solidFill>
            </a:rPr>
            <a:t>Primarily at Baystate</a:t>
          </a:r>
        </a:p>
      </dsp:txBody>
      <dsp:txXfrm>
        <a:off x="225" y="1357788"/>
        <a:ext cx="5637307" cy="2851356"/>
      </dsp:txXfrm>
    </dsp:sp>
    <dsp:sp modelId="{A85E1826-7AE0-4EAC-9383-8AE292FAF339}">
      <dsp:nvSpPr>
        <dsp:cNvPr id="0" name=""/>
        <dsp:cNvSpPr/>
      </dsp:nvSpPr>
      <dsp:spPr>
        <a:xfrm>
          <a:off x="5637532" y="1357788"/>
          <a:ext cx="2591841" cy="2851356"/>
        </a:xfrm>
        <a:prstGeom prst="rect">
          <a:avLst/>
        </a:prstGeom>
        <a:solidFill>
          <a:srgbClr val="005CB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ctr" defTabSz="1866900">
            <a:lnSpc>
              <a:spcPct val="90000"/>
            </a:lnSpc>
            <a:spcBef>
              <a:spcPct val="0"/>
            </a:spcBef>
            <a:spcAft>
              <a:spcPct val="35000"/>
            </a:spcAft>
            <a:buNone/>
          </a:pPr>
          <a:r>
            <a:rPr lang="en-US" sz="4200" kern="1200" dirty="0">
              <a:solidFill>
                <a:schemeClr val="bg1"/>
              </a:solidFill>
            </a:rPr>
            <a:t>In Worcester on occasion</a:t>
          </a:r>
        </a:p>
      </dsp:txBody>
      <dsp:txXfrm>
        <a:off x="5637532" y="1357788"/>
        <a:ext cx="2591841" cy="2851356"/>
      </dsp:txXfrm>
    </dsp:sp>
    <dsp:sp modelId="{32C30DCF-BA00-4842-A12D-8B47102E70A6}">
      <dsp:nvSpPr>
        <dsp:cNvPr id="0" name=""/>
        <dsp:cNvSpPr/>
      </dsp:nvSpPr>
      <dsp:spPr>
        <a:xfrm>
          <a:off x="0" y="4209145"/>
          <a:ext cx="8229600" cy="316817"/>
        </a:xfrm>
        <a:prstGeom prst="rect">
          <a:avLst/>
        </a:prstGeom>
        <a:solidFill>
          <a:schemeClr val="accent4">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3C455-D057-4A08-B2BB-B9E891446199}">
      <dsp:nvSpPr>
        <dsp:cNvPr id="0" name=""/>
        <dsp:cNvSpPr/>
      </dsp:nvSpPr>
      <dsp:spPr>
        <a:xfrm>
          <a:off x="2998426" y="1213143"/>
          <a:ext cx="2824410" cy="2824410"/>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solidFill>
            <a:schemeClr val="accent1">
              <a:lumMod val="75000"/>
            </a:schemeClr>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kern="1200" dirty="0">
              <a:ln>
                <a:noFill/>
              </a:ln>
            </a:rPr>
            <a:t>Education</a:t>
          </a:r>
        </a:p>
      </dsp:txBody>
      <dsp:txXfrm>
        <a:off x="3412051" y="1626768"/>
        <a:ext cx="1997160" cy="1997160"/>
      </dsp:txXfrm>
    </dsp:sp>
    <dsp:sp modelId="{4A706B15-B268-4688-B6A8-DD03E26D8D18}">
      <dsp:nvSpPr>
        <dsp:cNvPr id="0" name=""/>
        <dsp:cNvSpPr/>
      </dsp:nvSpPr>
      <dsp:spPr>
        <a:xfrm>
          <a:off x="3279551" y="108504"/>
          <a:ext cx="2209804" cy="1708500"/>
        </a:xfrm>
        <a:prstGeom prst="ellipse">
          <a:avLst/>
        </a:prstGeom>
        <a:gradFill rotWithShape="0">
          <a:gsLst>
            <a:gs pos="0">
              <a:schemeClr val="accent5">
                <a:alpha val="50000"/>
                <a:hueOff val="-1419125"/>
                <a:satOff val="5687"/>
                <a:lumOff val="1233"/>
                <a:alphaOff val="0"/>
                <a:shade val="51000"/>
                <a:satMod val="130000"/>
              </a:schemeClr>
            </a:gs>
            <a:gs pos="80000">
              <a:schemeClr val="accent5">
                <a:alpha val="50000"/>
                <a:hueOff val="-1419125"/>
                <a:satOff val="5687"/>
                <a:lumOff val="1233"/>
                <a:alphaOff val="0"/>
                <a:shade val="93000"/>
                <a:satMod val="130000"/>
              </a:schemeClr>
            </a:gs>
            <a:gs pos="100000">
              <a:schemeClr val="accent5">
                <a:alpha val="50000"/>
                <a:hueOff val="-1419125"/>
                <a:satOff val="5687"/>
                <a:lumOff val="1233"/>
                <a:alphaOff val="0"/>
                <a:shade val="94000"/>
                <a:satMod val="135000"/>
              </a:schemeClr>
            </a:gs>
          </a:gsLst>
          <a:lin ang="16200000" scaled="0"/>
        </a:gradFill>
        <a:ln>
          <a:solidFill>
            <a:srgbClr val="40B4E5"/>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Medical Residency (10)</a:t>
          </a:r>
        </a:p>
      </dsp:txBody>
      <dsp:txXfrm>
        <a:off x="3603169" y="358708"/>
        <a:ext cx="1562568" cy="1208092"/>
      </dsp:txXfrm>
    </dsp:sp>
    <dsp:sp modelId="{5F04C964-2BD2-46D3-AE3D-F254FC5EDA9B}">
      <dsp:nvSpPr>
        <dsp:cNvPr id="0" name=""/>
        <dsp:cNvSpPr/>
      </dsp:nvSpPr>
      <dsp:spPr>
        <a:xfrm>
          <a:off x="4811866" y="540321"/>
          <a:ext cx="2075263" cy="1875140"/>
        </a:xfrm>
        <a:prstGeom prst="ellipse">
          <a:avLst/>
        </a:prstGeom>
        <a:gradFill rotWithShape="0">
          <a:gsLst>
            <a:gs pos="0">
              <a:schemeClr val="accent5">
                <a:alpha val="50000"/>
                <a:hueOff val="-2838251"/>
                <a:satOff val="11375"/>
                <a:lumOff val="2465"/>
                <a:alphaOff val="0"/>
                <a:shade val="51000"/>
                <a:satMod val="130000"/>
              </a:schemeClr>
            </a:gs>
            <a:gs pos="80000">
              <a:schemeClr val="accent5">
                <a:alpha val="50000"/>
                <a:hueOff val="-2838251"/>
                <a:satOff val="11375"/>
                <a:lumOff val="2465"/>
                <a:alphaOff val="0"/>
                <a:shade val="93000"/>
                <a:satMod val="130000"/>
              </a:schemeClr>
            </a:gs>
            <a:gs pos="100000">
              <a:schemeClr val="accent5">
                <a:alpha val="50000"/>
                <a:hueOff val="-2838251"/>
                <a:satOff val="11375"/>
                <a:lumOff val="2465"/>
                <a:alphaOff val="0"/>
                <a:shade val="94000"/>
                <a:satMod val="135000"/>
              </a:schemeClr>
            </a:gs>
          </a:gsLst>
          <a:lin ang="16200000" scaled="0"/>
        </a:gradFill>
        <a:ln>
          <a:solidFill>
            <a:srgbClr val="63A70A"/>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RN Residency</a:t>
          </a:r>
        </a:p>
      </dsp:txBody>
      <dsp:txXfrm>
        <a:off x="5115781" y="814929"/>
        <a:ext cx="1467433" cy="1325924"/>
      </dsp:txXfrm>
    </dsp:sp>
    <dsp:sp modelId="{A78CEEC2-18EB-4A23-AFF0-24F76D72EFB3}">
      <dsp:nvSpPr>
        <dsp:cNvPr id="0" name=""/>
        <dsp:cNvSpPr/>
      </dsp:nvSpPr>
      <dsp:spPr>
        <a:xfrm>
          <a:off x="5243983" y="2059906"/>
          <a:ext cx="1921771" cy="1949930"/>
        </a:xfrm>
        <a:prstGeom prst="ellipse">
          <a:avLst/>
        </a:prstGeom>
        <a:gradFill rotWithShape="0">
          <a:gsLst>
            <a:gs pos="0">
              <a:schemeClr val="accent5">
                <a:alpha val="50000"/>
                <a:hueOff val="-4257376"/>
                <a:satOff val="17062"/>
                <a:lumOff val="3698"/>
                <a:alphaOff val="0"/>
                <a:shade val="51000"/>
                <a:satMod val="130000"/>
              </a:schemeClr>
            </a:gs>
            <a:gs pos="80000">
              <a:schemeClr val="accent5">
                <a:alpha val="50000"/>
                <a:hueOff val="-4257376"/>
                <a:satOff val="17062"/>
                <a:lumOff val="3698"/>
                <a:alphaOff val="0"/>
                <a:shade val="93000"/>
                <a:satMod val="130000"/>
              </a:schemeClr>
            </a:gs>
            <a:gs pos="100000">
              <a:schemeClr val="accent5">
                <a:alpha val="50000"/>
                <a:hueOff val="-4257376"/>
                <a:satOff val="17062"/>
                <a:lumOff val="3698"/>
                <a:alphaOff val="0"/>
                <a:shade val="94000"/>
                <a:satMod val="135000"/>
              </a:schemeClr>
            </a:gs>
          </a:gsLst>
          <a:lin ang="16200000" scaled="0"/>
        </a:gradFill>
        <a:ln>
          <a:solidFill>
            <a:srgbClr val="63A70A"/>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Pharmacy Residency</a:t>
          </a:r>
        </a:p>
      </dsp:txBody>
      <dsp:txXfrm>
        <a:off x="5525420" y="2345467"/>
        <a:ext cx="1358897" cy="1378808"/>
      </dsp:txXfrm>
    </dsp:sp>
    <dsp:sp modelId="{6412D6D5-AD54-4BAA-B531-44B5C3BA72DC}">
      <dsp:nvSpPr>
        <dsp:cNvPr id="0" name=""/>
        <dsp:cNvSpPr/>
      </dsp:nvSpPr>
      <dsp:spPr>
        <a:xfrm>
          <a:off x="4319333" y="3493866"/>
          <a:ext cx="1779618" cy="1579212"/>
        </a:xfrm>
        <a:prstGeom prst="ellipse">
          <a:avLst/>
        </a:prstGeom>
        <a:gradFill rotWithShape="0">
          <a:gsLst>
            <a:gs pos="0">
              <a:schemeClr val="accent5">
                <a:alpha val="50000"/>
                <a:hueOff val="-5676501"/>
                <a:satOff val="22749"/>
                <a:lumOff val="4930"/>
                <a:alphaOff val="0"/>
                <a:shade val="51000"/>
                <a:satMod val="130000"/>
              </a:schemeClr>
            </a:gs>
            <a:gs pos="80000">
              <a:schemeClr val="accent5">
                <a:alpha val="50000"/>
                <a:hueOff val="-5676501"/>
                <a:satOff val="22749"/>
                <a:lumOff val="4930"/>
                <a:alphaOff val="0"/>
                <a:shade val="93000"/>
                <a:satMod val="130000"/>
              </a:schemeClr>
            </a:gs>
            <a:gs pos="100000">
              <a:schemeClr val="accent5">
                <a:alpha val="50000"/>
                <a:hueOff val="-5676501"/>
                <a:satOff val="22749"/>
                <a:lumOff val="4930"/>
                <a:alphaOff val="0"/>
                <a:shade val="94000"/>
                <a:satMod val="135000"/>
              </a:schemeClr>
            </a:gs>
          </a:gsLst>
          <a:lin ang="16200000" scaled="0"/>
        </a:gradFill>
        <a:ln>
          <a:solidFill>
            <a:srgbClr val="63A70A"/>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Hospitalist (APN &amp; PA) Residency</a:t>
          </a:r>
        </a:p>
      </dsp:txBody>
      <dsp:txXfrm>
        <a:off x="4579952" y="3725136"/>
        <a:ext cx="1258380" cy="1116672"/>
      </dsp:txXfrm>
    </dsp:sp>
    <dsp:sp modelId="{020A1564-6620-4107-A30E-5CDE2EABCF09}">
      <dsp:nvSpPr>
        <dsp:cNvPr id="0" name=""/>
        <dsp:cNvSpPr/>
      </dsp:nvSpPr>
      <dsp:spPr>
        <a:xfrm>
          <a:off x="2906019" y="3577370"/>
          <a:ext cx="1412205" cy="1412205"/>
        </a:xfrm>
        <a:prstGeom prst="ellipse">
          <a:avLst/>
        </a:prstGeom>
        <a:gradFill rotWithShape="0">
          <a:gsLst>
            <a:gs pos="0">
              <a:schemeClr val="accent5">
                <a:alpha val="50000"/>
                <a:hueOff val="-7095626"/>
                <a:satOff val="28436"/>
                <a:lumOff val="6163"/>
                <a:alphaOff val="0"/>
                <a:shade val="51000"/>
                <a:satMod val="130000"/>
              </a:schemeClr>
            </a:gs>
            <a:gs pos="80000">
              <a:schemeClr val="accent5">
                <a:alpha val="50000"/>
                <a:hueOff val="-7095626"/>
                <a:satOff val="28436"/>
                <a:lumOff val="6163"/>
                <a:alphaOff val="0"/>
                <a:shade val="93000"/>
                <a:satMod val="130000"/>
              </a:schemeClr>
            </a:gs>
            <a:gs pos="100000">
              <a:schemeClr val="accent5">
                <a:alpha val="50000"/>
                <a:hueOff val="-7095626"/>
                <a:satOff val="28436"/>
                <a:lumOff val="6163"/>
                <a:alphaOff val="0"/>
                <a:shade val="94000"/>
                <a:satMod val="135000"/>
              </a:schemeClr>
            </a:gs>
          </a:gsLst>
          <a:lin ang="16200000" scaled="0"/>
        </a:gradFill>
        <a:ln>
          <a:solidFill>
            <a:srgbClr val="92D05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Fellowships (23)</a:t>
          </a:r>
        </a:p>
      </dsp:txBody>
      <dsp:txXfrm>
        <a:off x="3112832" y="3784183"/>
        <a:ext cx="998579" cy="998579"/>
      </dsp:txXfrm>
    </dsp:sp>
    <dsp:sp modelId="{79A51235-EC4C-48C7-8B1B-E6D64163DD87}">
      <dsp:nvSpPr>
        <dsp:cNvPr id="0" name=""/>
        <dsp:cNvSpPr/>
      </dsp:nvSpPr>
      <dsp:spPr>
        <a:xfrm>
          <a:off x="1905000" y="2615776"/>
          <a:ext cx="1428699" cy="1397857"/>
        </a:xfrm>
        <a:prstGeom prst="ellipse">
          <a:avLst/>
        </a:prstGeom>
        <a:gradFill rotWithShape="0">
          <a:gsLst>
            <a:gs pos="0">
              <a:schemeClr val="accent5">
                <a:alpha val="50000"/>
                <a:hueOff val="-8514751"/>
                <a:satOff val="34124"/>
                <a:lumOff val="7395"/>
                <a:alphaOff val="0"/>
                <a:shade val="51000"/>
                <a:satMod val="130000"/>
              </a:schemeClr>
            </a:gs>
            <a:gs pos="80000">
              <a:schemeClr val="accent5">
                <a:alpha val="50000"/>
                <a:hueOff val="-8514751"/>
                <a:satOff val="34124"/>
                <a:lumOff val="7395"/>
                <a:alphaOff val="0"/>
                <a:shade val="93000"/>
                <a:satMod val="130000"/>
              </a:schemeClr>
            </a:gs>
            <a:gs pos="100000">
              <a:schemeClr val="accent5">
                <a:alpha val="50000"/>
                <a:hueOff val="-8514751"/>
                <a:satOff val="34124"/>
                <a:lumOff val="7395"/>
                <a:alphaOff val="0"/>
                <a:shade val="94000"/>
                <a:satMod val="135000"/>
              </a:schemeClr>
            </a:gs>
          </a:gsLst>
          <a:lin ang="16200000" scaled="0"/>
        </a:gradFill>
        <a:ln>
          <a:solidFill>
            <a:schemeClr val="accent6">
              <a:lumMod val="75000"/>
            </a:schemeClr>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School of Midwifery</a:t>
          </a:r>
        </a:p>
      </dsp:txBody>
      <dsp:txXfrm>
        <a:off x="2114228" y="2820487"/>
        <a:ext cx="1010243" cy="988435"/>
      </dsp:txXfrm>
    </dsp:sp>
    <dsp:sp modelId="{AFFCD3ED-5BD2-4413-B217-57BA523EF0BE}">
      <dsp:nvSpPr>
        <dsp:cNvPr id="0" name=""/>
        <dsp:cNvSpPr/>
      </dsp:nvSpPr>
      <dsp:spPr>
        <a:xfrm>
          <a:off x="2035345" y="612108"/>
          <a:ext cx="1922872" cy="1718498"/>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solidFill>
            <a:schemeClr val="accent6">
              <a:lumMod val="75000"/>
            </a:schemeClr>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ln>
                <a:noFill/>
              </a:ln>
            </a:rPr>
            <a:t>Medical Students </a:t>
          </a:r>
        </a:p>
      </dsp:txBody>
      <dsp:txXfrm>
        <a:off x="2316943" y="863776"/>
        <a:ext cx="1359676" cy="1215162"/>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2B104E-5808-45A8-976E-03B22C61D286}" type="datetimeFigureOut">
              <a:rPr lang="en-US" smtClean="0"/>
              <a:t>7/27/23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3553CB34-8A6D-4F39-BFEC-6948741B2C0B}" type="slidenum">
              <a:rPr lang="en-US" smtClean="0"/>
              <a:t>‹#›</a:t>
            </a:fld>
            <a:endParaRPr lang="en-US"/>
          </a:p>
        </p:txBody>
      </p:sp>
    </p:spTree>
    <p:extLst>
      <p:ext uri="{BB962C8B-B14F-4D97-AF65-F5344CB8AC3E}">
        <p14:creationId xmlns:p14="http://schemas.microsoft.com/office/powerpoint/2010/main" val="3567584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3CB34-8A6D-4F39-BFEC-6948741B2C0B}" type="slidenum">
              <a:rPr lang="en-US" smtClean="0"/>
              <a:t>1</a:t>
            </a:fld>
            <a:endParaRPr lang="en-US"/>
          </a:p>
        </p:txBody>
      </p:sp>
    </p:spTree>
    <p:extLst>
      <p:ext uri="{BB962C8B-B14F-4D97-AF65-F5344CB8AC3E}">
        <p14:creationId xmlns:p14="http://schemas.microsoft.com/office/powerpoint/2010/main" val="31220592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exercise is conducted in an intradisciplinary fashion and facilitated by academic and community faculty.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3AD1A-5944-4E65-8A83-6E9F4809B4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0097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exercise concludes with an opportunity to debrief with our community faculty and reflect upon the experience.  Many of these experiential learning exercises are fundamental in helping develop a culture in which physicians are more sensitive to the challenges patients face.  </a:t>
            </a:r>
          </a:p>
          <a:p>
            <a:endParaRPr lang="en-US" dirty="0"/>
          </a:p>
          <a:p>
            <a:r>
              <a:rPr lang="en-US" dirty="0"/>
              <a:t>When I was an intern, I remember counseling a mother in the Ferber method, a strategy to help her teach her infant child how to comfort itself back to sleep. This method involves progressively moving yourself further away from the baby until you are reassuring the baby with your voice but you are outside the room. As I explain the technique, this mother nodded and smiled appreciatively. I remember feeling very satisfied with my counseling after the encounter.  Approximately 18 months later I had the opportunity to do a home visit with the visiting nurse to this same family who had just had another</a:t>
            </a:r>
            <a:r>
              <a:rPr lang="en-US" baseline="0" dirty="0"/>
              <a:t> baby.  As we entered their studio apartment, with the cooking area in one corner and several adjacent mattress In another corner, I realized there was no separate bedroom for the children.  I thought back to my counseling session and realize my </a:t>
            </a:r>
            <a:r>
              <a:rPr lang="en-US" baseline="0" dirty="0" err="1"/>
              <a:t>navte</a:t>
            </a:r>
            <a:r>
              <a:rPr lang="en-US" baseline="0" dirty="0"/>
              <a:t> in presuming they had a separate bedroom.  This mother had smiled politely to me as I explained the Ferber method. I had failed to create a safe enough environment in which this mother had sufficient agency to correct my errors.  By making this and countless other mistakes over my career, I have had to learn the hard way how to conduct a more patient centered interview.  Through PURCH, we hope to enculturate you from day one of medical school training how to better create empathetic, trusting, and welcoming environments for disadvantaged patients.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3AD1A-5944-4E65-8A83-6E9F4809B4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49531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3AD1A-5944-4E65-8A83-6E9F4809B4DC}" type="slidenum">
              <a:rPr lang="en-US" smtClean="0"/>
              <a:t>12</a:t>
            </a:fld>
            <a:endParaRPr lang="en-US"/>
          </a:p>
        </p:txBody>
      </p:sp>
    </p:spTree>
    <p:extLst>
      <p:ext uri="{BB962C8B-B14F-4D97-AF65-F5344CB8AC3E}">
        <p14:creationId xmlns:p14="http://schemas.microsoft.com/office/powerpoint/2010/main" val="26561380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3AD1A-5944-4E65-8A83-6E9F4809B4DC}" type="slidenum">
              <a:rPr lang="en-US" smtClean="0"/>
              <a:t>13</a:t>
            </a:fld>
            <a:endParaRPr lang="en-US"/>
          </a:p>
        </p:txBody>
      </p:sp>
    </p:spTree>
    <p:extLst>
      <p:ext uri="{BB962C8B-B14F-4D97-AF65-F5344CB8AC3E}">
        <p14:creationId xmlns:p14="http://schemas.microsoft.com/office/powerpoint/2010/main" val="2451674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Baystate health is a 5 hospital integrated not for profit health care system that is the largest health system in western Massachusetts.  Bay State serves patients in urban and rural settings in the region’s only level one trauma center and Level 3 NICU. It also provides the majority of health care in the city of Springfield through its 4 community health centers.  In many ways, it is very similar to the University of Massachusetts memorial healthcare system in Worcester, a multi hospital integrated health system. Both have comparably sized large primary teaching hospitals with approximately 750 beds and  38000 admissions per year at each institution.</a:t>
            </a:r>
          </a:p>
        </p:txBody>
      </p:sp>
      <p:sp>
        <p:nvSpPr>
          <p:cNvPr id="4" name="Slide Number Placeholder 3"/>
          <p:cNvSpPr>
            <a:spLocks noGrp="1"/>
          </p:cNvSpPr>
          <p:nvPr>
            <p:ph type="sldNum" sz="quarter" idx="10"/>
          </p:nvPr>
        </p:nvSpPr>
        <p:spPr/>
        <p:txBody>
          <a:bodyPr/>
          <a:lstStyle/>
          <a:p>
            <a:fld id="{A9A3AD1A-5944-4E65-8A83-6E9F4809B4DC}" type="slidenum">
              <a:rPr lang="en-US" smtClean="0"/>
              <a:t>14</a:t>
            </a:fld>
            <a:endParaRPr lang="en-US"/>
          </a:p>
        </p:txBody>
      </p:sp>
    </p:spTree>
    <p:extLst>
      <p:ext uri="{BB962C8B-B14F-4D97-AF65-F5344CB8AC3E}">
        <p14:creationId xmlns:p14="http://schemas.microsoft.com/office/powerpoint/2010/main" val="40549136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the primary Health System in the region, Bay State boasts one of the highest volume emergency departments in the northeast. Our large teaching hospital is home to 10 residencies and over 20 fellowships, training over 350 residents and fellows.</a:t>
            </a:r>
          </a:p>
        </p:txBody>
      </p:sp>
      <p:sp>
        <p:nvSpPr>
          <p:cNvPr id="4" name="Slide Number Placeholder 3"/>
          <p:cNvSpPr>
            <a:spLocks noGrp="1"/>
          </p:cNvSpPr>
          <p:nvPr>
            <p:ph type="sldNum" sz="quarter" idx="10"/>
          </p:nvPr>
        </p:nvSpPr>
        <p:spPr/>
        <p:txBody>
          <a:bodyPr/>
          <a:lstStyle/>
          <a:p>
            <a:fld id="{A9A3AD1A-5944-4E65-8A83-6E9F4809B4DC}" type="slidenum">
              <a:rPr lang="en-US" smtClean="0"/>
              <a:t>15</a:t>
            </a:fld>
            <a:endParaRPr lang="en-US"/>
          </a:p>
        </p:txBody>
      </p:sp>
    </p:spTree>
    <p:extLst>
      <p:ext uri="{BB962C8B-B14F-4D97-AF65-F5344CB8AC3E}">
        <p14:creationId xmlns:p14="http://schemas.microsoft.com/office/powerpoint/2010/main" val="27633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most of the past 50 years Bay State has been one of the primary teaching hospitals for the Tufts University School of Medicine. Approximately 5 years ago, Baystate changed it’s primary affiliation and became a University of Massachusetts medical school teaching hospital.  Of all the teaching hospitals Tufts students rotated through,   Baystate was frequently ranked at the top by Tufts students for the learning climate. We have been educating physicians for over 75 years, and there is a wonderful culture of teaching at Baystate Medical Center.  Bay State also has a very intimate learning climate. While the primary hospital in the health system is </a:t>
            </a:r>
            <a:r>
              <a:rPr lang="en-US" dirty="0" err="1"/>
              <a:t>comperable</a:t>
            </a:r>
            <a:r>
              <a:rPr lang="en-US" dirty="0"/>
              <a:t> to the University Hospital in the </a:t>
            </a:r>
            <a:r>
              <a:rPr lang="en-US" dirty="0" err="1"/>
              <a:t>Umass</a:t>
            </a:r>
            <a:r>
              <a:rPr lang="en-US" dirty="0"/>
              <a:t> health system, with comparable numbers of attendings and residents, there are far fewer students.  This allows Bay State to provide a particularly strong learning environment.  While the focus of the PURCH curriculum is the primary reason many students are interested in PURCH, the exceptional learning climate is a close second.</a:t>
            </a:r>
          </a:p>
        </p:txBody>
      </p:sp>
      <p:sp>
        <p:nvSpPr>
          <p:cNvPr id="4" name="Slide Number Placeholder 3"/>
          <p:cNvSpPr>
            <a:spLocks noGrp="1"/>
          </p:cNvSpPr>
          <p:nvPr>
            <p:ph type="sldNum" sz="quarter" idx="10"/>
          </p:nvPr>
        </p:nvSpPr>
        <p:spPr/>
        <p:txBody>
          <a:bodyPr/>
          <a:lstStyle/>
          <a:p>
            <a:fld id="{A9A3AD1A-5944-4E65-8A83-6E9F4809B4DC}" type="slidenum">
              <a:rPr lang="en-US" smtClean="0"/>
              <a:t>16</a:t>
            </a:fld>
            <a:endParaRPr lang="en-US"/>
          </a:p>
        </p:txBody>
      </p:sp>
    </p:spTree>
    <p:extLst>
      <p:ext uri="{BB962C8B-B14F-4D97-AF65-F5344CB8AC3E}">
        <p14:creationId xmlns:p14="http://schemas.microsoft.com/office/powerpoint/2010/main" val="33311570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A3AD1A-5944-4E65-8A83-6E9F4809B4DC}" type="slidenum">
              <a:rPr lang="en-US" smtClean="0"/>
              <a:t>17</a:t>
            </a:fld>
            <a:endParaRPr lang="en-US"/>
          </a:p>
        </p:txBody>
      </p:sp>
    </p:spTree>
    <p:extLst>
      <p:ext uri="{BB962C8B-B14F-4D97-AF65-F5344CB8AC3E}">
        <p14:creationId xmlns:p14="http://schemas.microsoft.com/office/powerpoint/2010/main" val="19757499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3AD1A-5944-4E65-8A83-6E9F4809B4DC}" type="slidenum">
              <a:rPr lang="en-US" smtClean="0"/>
              <a:t>18</a:t>
            </a:fld>
            <a:endParaRPr lang="en-US"/>
          </a:p>
        </p:txBody>
      </p:sp>
    </p:spTree>
    <p:extLst>
      <p:ext uri="{BB962C8B-B14F-4D97-AF65-F5344CB8AC3E}">
        <p14:creationId xmlns:p14="http://schemas.microsoft.com/office/powerpoint/2010/main" val="2077147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several resources that we will make available to you that we hope you will find helpful in your evaluation of PURCH program. The first of these is this welcome video in which I will give you an overview of PURCH as well as a brief introduction to Baystate Medical Center in Baystate health. For those invited to interview for PURCH, you will participate in 8 multiple mini interviews which will be followed by a Q&amp;A with faculty.  Finally, throughout the interview season, there will be several virtual coffee hour sessions where applicants can ask questions of current PURCH students.</a:t>
            </a:r>
          </a:p>
        </p:txBody>
      </p:sp>
      <p:sp>
        <p:nvSpPr>
          <p:cNvPr id="4" name="Slide Number Placeholder 3"/>
          <p:cNvSpPr>
            <a:spLocks noGrp="1"/>
          </p:cNvSpPr>
          <p:nvPr>
            <p:ph type="sldNum" sz="quarter" idx="10"/>
          </p:nvPr>
        </p:nvSpPr>
        <p:spPr/>
        <p:txBody>
          <a:bodyPr/>
          <a:lstStyle/>
          <a:p>
            <a:fld id="{A9A3AD1A-5944-4E65-8A83-6E9F4809B4DC}" type="slidenum">
              <a:rPr lang="en-US" smtClean="0"/>
              <a:t>2</a:t>
            </a:fld>
            <a:endParaRPr lang="en-US"/>
          </a:p>
        </p:txBody>
      </p:sp>
    </p:spTree>
    <p:extLst>
      <p:ext uri="{BB962C8B-B14F-4D97-AF65-F5344CB8AC3E}">
        <p14:creationId xmlns:p14="http://schemas.microsoft.com/office/powerpoint/2010/main" val="1298952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PURCH track allows a subset of University of Massachusetts medical school students the opportunity to focus from day one of medical school on </a:t>
            </a:r>
            <a:r>
              <a:rPr lang="en-US" sz="1800" dirty="0">
                <a:effectLst/>
                <a:latin typeface="Calibri" panose="020F0502020204030204" pitchFamily="34" charset="0"/>
                <a:ea typeface="Calibri" panose="020F0502020204030204" pitchFamily="34" charset="0"/>
                <a:cs typeface="Times New Roman" panose="02020603050405020304" pitchFamily="18" charset="0"/>
              </a:rPr>
              <a:t>how to optimally deliver care to patients in urban and rural communities.  This focus on patients who have historically been marginalized from the health care system is integrated into all aspects of your clinical skills training within the PURCH program.</a:t>
            </a:r>
            <a:endParaRPr lang="en-US" dirty="0"/>
          </a:p>
        </p:txBody>
      </p:sp>
      <p:sp>
        <p:nvSpPr>
          <p:cNvPr id="4" name="Slide Number Placeholder 3"/>
          <p:cNvSpPr>
            <a:spLocks noGrp="1"/>
          </p:cNvSpPr>
          <p:nvPr>
            <p:ph type="sldNum" sz="quarter" idx="10"/>
          </p:nvPr>
        </p:nvSpPr>
        <p:spPr/>
        <p:txBody>
          <a:bodyPr/>
          <a:lstStyle/>
          <a:p>
            <a:fld id="{A9A3AD1A-5944-4E65-8A83-6E9F4809B4DC}" type="slidenum">
              <a:rPr lang="en-US" smtClean="0"/>
              <a:t>3</a:t>
            </a:fld>
            <a:endParaRPr lang="en-US"/>
          </a:p>
        </p:txBody>
      </p:sp>
    </p:spTree>
    <p:extLst>
      <p:ext uri="{BB962C8B-B14F-4D97-AF65-F5344CB8AC3E}">
        <p14:creationId xmlns:p14="http://schemas.microsoft.com/office/powerpoint/2010/main" val="4183080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A3AD1A-5944-4E65-8A83-6E9F4809B4DC}" type="slidenum">
              <a:rPr lang="en-US" smtClean="0"/>
              <a:t>4</a:t>
            </a:fld>
            <a:endParaRPr lang="en-US"/>
          </a:p>
        </p:txBody>
      </p:sp>
    </p:spTree>
    <p:extLst>
      <p:ext uri="{BB962C8B-B14F-4D97-AF65-F5344CB8AC3E}">
        <p14:creationId xmlns:p14="http://schemas.microsoft.com/office/powerpoint/2010/main" val="23731874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design of the PURCH track included a series of discussions with the physician teaching faculty and a group of non physician community members from multiple agencies with whom we partner to improve the health of our communities. These community members make up our community faculty and many participate in an ongoing basis as standardized patients and discussion leaders in PURCH.  These design meetings lead to the PURCH guiding principles noted here.  These principles inform how we augment the curriculum. The result is a learning environment that allows you to be enculturated in a very different way that has traditionally been the case in medical training. </a:t>
            </a:r>
          </a:p>
        </p:txBody>
      </p:sp>
      <p:sp>
        <p:nvSpPr>
          <p:cNvPr id="4" name="Slide Number Placeholder 3"/>
          <p:cNvSpPr>
            <a:spLocks noGrp="1"/>
          </p:cNvSpPr>
          <p:nvPr>
            <p:ph type="sldNum" sz="quarter" idx="10"/>
          </p:nvPr>
        </p:nvSpPr>
        <p:spPr/>
        <p:txBody>
          <a:bodyPr/>
          <a:lstStyle/>
          <a:p>
            <a:fld id="{A9A3AD1A-5944-4E65-8A83-6E9F4809B4DC}" type="slidenum">
              <a:rPr lang="en-US" smtClean="0"/>
              <a:t>5</a:t>
            </a:fld>
            <a:endParaRPr lang="en-US"/>
          </a:p>
        </p:txBody>
      </p:sp>
    </p:spTree>
    <p:extLst>
      <p:ext uri="{BB962C8B-B14F-4D97-AF65-F5344CB8AC3E}">
        <p14:creationId xmlns:p14="http://schemas.microsoft.com/office/powerpoint/2010/main" val="27872030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take a moment to focus on 2 of these guiding principles : team oriented and leaders who can be led .  </a:t>
            </a:r>
          </a:p>
          <a:p>
            <a:r>
              <a:rPr lang="en-US" dirty="0"/>
              <a:t>When I reflect on my medical school training many decades ago , I was train in a very doctor centric model.   This model had the doctor and the patient in the center of the circle.  Later in my career, the model in most medical schools evolved to a model where the doctor and the patient were in the center of a circle and a team of supporting individuals  were available to assist this doctor/patient </a:t>
            </a:r>
            <a:r>
              <a:rPr lang="en-US" dirty="0" err="1"/>
              <a:t>diad</a:t>
            </a:r>
            <a:r>
              <a:rPr lang="en-US" dirty="0"/>
              <a:t>.   Today, most doctors continue to be trained in a fairly doctor centric culture.</a:t>
            </a:r>
          </a:p>
          <a:p>
            <a:endParaRPr lang="en-US" dirty="0"/>
          </a:p>
          <a:p>
            <a:r>
              <a:rPr lang="en-US" dirty="0"/>
              <a:t>Our community faculty challenged us to design a culture that is not so doctor centric.</a:t>
            </a:r>
          </a:p>
          <a:p>
            <a:endParaRPr lang="en-US" dirty="0"/>
          </a:p>
          <a:p>
            <a:r>
              <a:rPr lang="en-US" dirty="0"/>
              <a:t>From day one of medical school you will be trained in this model where the patient is in the center of the circle, and the doctor is but one member of the large support team.. Some of the time, the doctor is directing the team, but much of the time another team member is directing the care . Depending upon the problem at hand, this might be a social worker , a case manager, a nutritionist, or another member of the team.  , the doctor is a leader who can be lead.</a:t>
            </a:r>
          </a:p>
          <a:p>
            <a:endParaRPr lang="en-US" dirty="0"/>
          </a:p>
          <a:p>
            <a:pPr marL="0" marR="0">
              <a:lnSpc>
                <a:spcPct val="107000"/>
              </a:lnSpc>
              <a:spcBef>
                <a:spcPts val="0"/>
              </a:spcBef>
              <a:spcAft>
                <a:spcPts val="800"/>
              </a:spcAft>
            </a:pPr>
            <a:r>
              <a:rPr lang="en-US" dirty="0"/>
              <a:t>I want to give you a real world example of this. </a:t>
            </a:r>
            <a:r>
              <a:rPr lang="en-US" sz="1800" dirty="0">
                <a:effectLst/>
                <a:latin typeface="Calibri" panose="020F0502020204030204" pitchFamily="34" charset="0"/>
                <a:ea typeface="Calibri" panose="020F0502020204030204" pitchFamily="34" charset="0"/>
                <a:cs typeface="Times New Roman" panose="02020603050405020304" pitchFamily="18" charset="0"/>
              </a:rPr>
              <a:t>In the past I was precepting in a community Health Center in which I work and a resident came to tell me about a gentleman he was seeing. The gentleman had poorly controlled hypertension and diabetes. The resident went on to describe his plan regarding adjusting the patients hypertensive and diabetic regiments. As he wrapped up his presentation he shared that the patient was currently living in the Woods. We stop our discussion regarding medications and explored the issues around this gentleman’s current situation. It seems he had a family who was living nearby and he could not afford housing near this family member. He wanted to be closer to them so he chose 2 live in the Woods. It was clear to me that our plan to adjust this gentlemen’s medical regimens what’s the wrong plan. There are no refrigerators in the Woods in which the store insulin We needed to engage the help of a social worker. Until we could help this gentleman with this housing situation, we would likely have little success in helping him get his hypertension and diabetes under better control.</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Physicians need to be enculturated to think of themselves as leaders who can be led. We need to have the humility and the team skills to step out of the center of the circle and request the help of our colleagues when appropriate. This is particularly important when social determinants of health create barriers for the patients we serve.</a:t>
            </a:r>
          </a:p>
          <a:p>
            <a:endParaRPr lang="en-US" dirty="0"/>
          </a:p>
        </p:txBody>
      </p:sp>
      <p:sp>
        <p:nvSpPr>
          <p:cNvPr id="4" name="Slide Number Placeholder 3"/>
          <p:cNvSpPr>
            <a:spLocks noGrp="1"/>
          </p:cNvSpPr>
          <p:nvPr>
            <p:ph type="sldNum" sz="quarter" idx="10"/>
          </p:nvPr>
        </p:nvSpPr>
        <p:spPr/>
        <p:txBody>
          <a:bodyPr/>
          <a:lstStyle/>
          <a:p>
            <a:fld id="{A9A3AD1A-5944-4E65-8A83-6E9F4809B4DC}" type="slidenum">
              <a:rPr lang="en-US" smtClean="0"/>
              <a:t>6</a:t>
            </a:fld>
            <a:endParaRPr lang="en-US"/>
          </a:p>
        </p:txBody>
      </p:sp>
    </p:spTree>
    <p:extLst>
      <p:ext uri="{BB962C8B-B14F-4D97-AF65-F5344CB8AC3E}">
        <p14:creationId xmlns:p14="http://schemas.microsoft.com/office/powerpoint/2010/main" val="28068040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53CB34-8A6D-4F39-BFEC-6948741B2C0B}" type="slidenum">
              <a:rPr lang="en-US" smtClean="0"/>
              <a:t>7</a:t>
            </a:fld>
            <a:endParaRPr lang="en-US"/>
          </a:p>
        </p:txBody>
      </p:sp>
    </p:spTree>
    <p:extLst>
      <p:ext uri="{BB962C8B-B14F-4D97-AF65-F5344CB8AC3E}">
        <p14:creationId xmlns:p14="http://schemas.microsoft.com/office/powerpoint/2010/main" val="33489806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learning the basic skills of interviewing in unique settings such as a homeless shelter or the County jail not only allows you to develop these critical skills, but it allows you to confront and recognize your own biases.  Learning to take a social history and ask about substance</a:t>
            </a:r>
            <a:r>
              <a:rPr lang="en-US" baseline="0" dirty="0"/>
              <a:t> use</a:t>
            </a:r>
            <a:r>
              <a:rPr lang="en-US" dirty="0"/>
              <a:t> and mental health challenges is all the more powerful when speaking with individuals in</a:t>
            </a:r>
            <a:r>
              <a:rPr lang="en-US" baseline="0" dirty="0"/>
              <a:t> these s</a:t>
            </a:r>
            <a:r>
              <a:rPr lang="en-US" dirty="0"/>
              <a:t>ettings.  Nowhere more so than in our homeless shelters and our jails will you encounter individuals whose lives have been dramatically impacted by substance abuse and mental health disorders.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3AD1A-5944-4E65-8A83-6E9F4809B4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85319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several slides demonstrated an exercise called the poverty simulation. This is a powerful way in which students can spend an afternoon facing the challenges that many of our patients face on a daily basis</a:t>
            </a:r>
          </a:p>
        </p:txBody>
      </p:sp>
      <p:sp>
        <p:nvSpPr>
          <p:cNvPr id="4" name="Slide Number Placeholder 3"/>
          <p:cNvSpPr>
            <a:spLocks noGrp="1"/>
          </p:cNvSpPr>
          <p:nvPr>
            <p:ph type="sldNum" sz="quarter" idx="5"/>
          </p:nvPr>
        </p:nvSpPr>
        <p:spPr/>
        <p:txBody>
          <a:bodyPr/>
          <a:lstStyle/>
          <a:p>
            <a:fld id="{3553CB34-8A6D-4F39-BFEC-6948741B2C0B}" type="slidenum">
              <a:rPr lang="en-US" smtClean="0"/>
              <a:t>9</a:t>
            </a:fld>
            <a:endParaRPr lang="en-US"/>
          </a:p>
        </p:txBody>
      </p:sp>
    </p:spTree>
    <p:extLst>
      <p:ext uri="{BB962C8B-B14F-4D97-AF65-F5344CB8AC3E}">
        <p14:creationId xmlns:p14="http://schemas.microsoft.com/office/powerpoint/2010/main" val="24804642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1">
    <p:spTree>
      <p:nvGrpSpPr>
        <p:cNvPr id="1" name=""/>
        <p:cNvGrpSpPr/>
        <p:nvPr/>
      </p:nvGrpSpPr>
      <p:grpSpPr>
        <a:xfrm>
          <a:off x="0" y="0"/>
          <a:ext cx="0" cy="0"/>
          <a:chOff x="0" y="0"/>
          <a:chExt cx="0" cy="0"/>
        </a:xfrm>
      </p:grpSpPr>
      <p:sp>
        <p:nvSpPr>
          <p:cNvPr id="2" name="Title 1"/>
          <p:cNvSpPr>
            <a:spLocks noGrp="1"/>
          </p:cNvSpPr>
          <p:nvPr userDrawn="1">
            <p:ph type="ctrTitle"/>
          </p:nvPr>
        </p:nvSpPr>
        <p:spPr>
          <a:xfrm>
            <a:off x="533400" y="698044"/>
            <a:ext cx="7772400" cy="646331"/>
          </a:xfrm>
          <a:noFill/>
        </p:spPr>
        <p:txBody>
          <a:bodyPr wrap="square" rtlCol="0" anchor="b" anchorCtr="0">
            <a:spAutoFit/>
          </a:bodyPr>
          <a:lstStyle>
            <a:lvl1pPr>
              <a:defRPr lang="en-US" sz="3600">
                <a:solidFill>
                  <a:schemeClr val="tx1">
                    <a:lumMod val="75000"/>
                    <a:lumOff val="25000"/>
                  </a:schemeClr>
                </a:solidFill>
                <a:latin typeface="Calibri" panose="020F0502020204030204" pitchFamily="34" charset="0"/>
                <a:ea typeface="+mn-ea"/>
                <a:cs typeface="Microsoft Sans Serif" panose="020B0604020202020204" pitchFamily="34" charset="0"/>
              </a:defRPr>
            </a:lvl1pPr>
          </a:lstStyle>
          <a:p>
            <a:pPr marL="0" lvl="0" algn="l"/>
            <a:r>
              <a:rPr lang="en-US"/>
              <a:t>Click to edit Master title style</a:t>
            </a:r>
            <a:endParaRPr lang="en-US" dirty="0"/>
          </a:p>
        </p:txBody>
      </p:sp>
      <p:sp>
        <p:nvSpPr>
          <p:cNvPr id="3" name="Subtitle 2"/>
          <p:cNvSpPr>
            <a:spLocks noGrp="1"/>
          </p:cNvSpPr>
          <p:nvPr userDrawn="1">
            <p:ph type="subTitle" idx="1"/>
          </p:nvPr>
        </p:nvSpPr>
        <p:spPr>
          <a:xfrm>
            <a:off x="838200" y="1371600"/>
            <a:ext cx="7467600" cy="461665"/>
          </a:xfrm>
          <a:noFill/>
        </p:spPr>
        <p:txBody>
          <a:bodyPr wrap="square" rtlCol="0" anchor="b" anchorCtr="0">
            <a:spAutoFit/>
          </a:bodyPr>
          <a:lstStyle>
            <a:lvl1pPr marL="0" indent="0">
              <a:buNone/>
              <a:defRPr lang="en-US" sz="2400">
                <a:solidFill>
                  <a:schemeClr val="tx1">
                    <a:lumMod val="75000"/>
                    <a:lumOff val="25000"/>
                  </a:schemeClr>
                </a:solidFill>
                <a:latin typeface="Calibri" panose="020F0502020204030204" pitchFamily="34" charset="0"/>
                <a:ea typeface="+mn-ea"/>
                <a:cs typeface="Microsoft Sans Serif" panose="020B0604020202020204" pitchFamily="34" charset="0"/>
              </a:defRPr>
            </a:lvl1pPr>
          </a:lstStyle>
          <a:p>
            <a:pPr marL="0" lvl="0"/>
            <a:r>
              <a:rPr lang="en-US"/>
              <a:t>Click to edit Master subtitle style</a:t>
            </a:r>
          </a:p>
        </p:txBody>
      </p:sp>
      <p:sp>
        <p:nvSpPr>
          <p:cNvPr id="4" name="Date Placeholder 3"/>
          <p:cNvSpPr>
            <a:spLocks noGrp="1"/>
          </p:cNvSpPr>
          <p:nvPr userDrawn="1">
            <p:ph type="dt" sz="half" idx="10"/>
          </p:nvPr>
        </p:nvSpPr>
        <p:spPr>
          <a:xfrm>
            <a:off x="838200" y="6518276"/>
            <a:ext cx="1752600" cy="365125"/>
          </a:xfrm>
          <a:prstGeom prst="rect">
            <a:avLst/>
          </a:prstGeom>
        </p:spPr>
        <p:txBody>
          <a:bodyPr/>
          <a:lstStyle>
            <a:lvl1pPr>
              <a:defRPr>
                <a:latin typeface="Calibri" panose="020F0502020204030204" pitchFamily="34" charset="0"/>
                <a:ea typeface="Verdana" panose="020B0604030504040204" pitchFamily="34" charset="0"/>
                <a:cs typeface="Verdana" panose="020B0604030504040204" pitchFamily="34" charset="0"/>
              </a:defRPr>
            </a:lvl1pPr>
          </a:lstStyle>
          <a:p>
            <a:fld id="{A9AFDB6F-B0D0-4C9D-9CC2-91984F0EED0C}" type="datetime1">
              <a:rPr lang="en-US" smtClean="0">
                <a:solidFill>
                  <a:prstClr val="white">
                    <a:lumMod val="75000"/>
                  </a:prstClr>
                </a:solidFill>
              </a:rPr>
              <a:t>7/27/23</a:t>
            </a:fld>
            <a:endParaRPr lang="en-US" dirty="0">
              <a:solidFill>
                <a:prstClr val="white">
                  <a:lumMod val="75000"/>
                </a:prstClr>
              </a:solidFill>
            </a:endParaRPr>
          </a:p>
        </p:txBody>
      </p:sp>
      <p:sp>
        <p:nvSpPr>
          <p:cNvPr id="5" name="Footer Placeholder 4"/>
          <p:cNvSpPr>
            <a:spLocks noGrp="1"/>
          </p:cNvSpPr>
          <p:nvPr userDrawn="1">
            <p:ph type="ftr" sz="quarter" idx="11"/>
          </p:nvPr>
        </p:nvSpPr>
        <p:spPr>
          <a:xfrm>
            <a:off x="2743200" y="6518276"/>
            <a:ext cx="5334000" cy="365125"/>
          </a:xfrm>
          <a:prstGeom prst="rect">
            <a:avLst/>
          </a:prstGeom>
        </p:spPr>
        <p:txBody>
          <a:bodyPr/>
          <a:lstStyle>
            <a:lvl1pPr>
              <a:defRPr>
                <a:latin typeface="Calibri" panose="020F0502020204030204" pitchFamily="34" charset="0"/>
                <a:ea typeface="Verdana" panose="020B0604030504040204" pitchFamily="34" charset="0"/>
                <a:cs typeface="Verdana" panose="020B0604030504040204" pitchFamily="34" charset="0"/>
              </a:defRPr>
            </a:lvl1pPr>
          </a:lstStyle>
          <a:p>
            <a:endParaRPr lang="en-US" dirty="0">
              <a:solidFill>
                <a:prstClr val="white">
                  <a:lumMod val="75000"/>
                </a:prstClr>
              </a:solidFill>
            </a:endParaRPr>
          </a:p>
        </p:txBody>
      </p:sp>
      <p:sp>
        <p:nvSpPr>
          <p:cNvPr id="6" name="Slide Number Placeholder 5"/>
          <p:cNvSpPr>
            <a:spLocks noGrp="1"/>
          </p:cNvSpPr>
          <p:nvPr userDrawn="1">
            <p:ph type="sldNum" sz="quarter" idx="12"/>
          </p:nvPr>
        </p:nvSpPr>
        <p:spPr>
          <a:xfrm>
            <a:off x="8153400" y="6518276"/>
            <a:ext cx="914400" cy="365125"/>
          </a:xfrm>
          <a:prstGeom prst="rect">
            <a:avLst/>
          </a:prstGeom>
        </p:spPr>
        <p:txBody>
          <a:bodyPr/>
          <a:lstStyle>
            <a:lvl1pPr>
              <a:defRPr>
                <a:latin typeface="Calibri" panose="020F0502020204030204" pitchFamily="34" charset="0"/>
                <a:ea typeface="Verdana" panose="020B0604030504040204" pitchFamily="34" charset="0"/>
                <a:cs typeface="Verdana" panose="020B0604030504040204" pitchFamily="34" charset="0"/>
              </a:defRPr>
            </a:lvl1pPr>
          </a:lstStyle>
          <a:p>
            <a:fld id="{427B5E73-7EEA-4959-A01A-605019707380}" type="slidenum">
              <a:rPr lang="en-US">
                <a:solidFill>
                  <a:prstClr val="white">
                    <a:lumMod val="75000"/>
                  </a:prstClr>
                </a:solidFill>
              </a:rPr>
              <a:pPr/>
              <a:t>‹#›</a:t>
            </a:fld>
            <a:endParaRPr lang="en-US">
              <a:solidFill>
                <a:prstClr val="white">
                  <a:lumMod val="75000"/>
                </a:prstClr>
              </a:solidFill>
            </a:endParaRPr>
          </a:p>
        </p:txBody>
      </p:sp>
      <p:cxnSp>
        <p:nvCxnSpPr>
          <p:cNvPr id="14" name="Straight Connector 13"/>
          <p:cNvCxnSpPr/>
          <p:nvPr userDrawn="1"/>
        </p:nvCxnSpPr>
        <p:spPr>
          <a:xfrm>
            <a:off x="609600" y="1325613"/>
            <a:ext cx="76962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userDrawn="1">
            <p:ph type="body" sz="quarter" idx="13" hasCustomPrompt="1"/>
          </p:nvPr>
        </p:nvSpPr>
        <p:spPr>
          <a:xfrm>
            <a:off x="758951" y="2717800"/>
            <a:ext cx="7626098" cy="609600"/>
          </a:xfrm>
        </p:spPr>
        <p:txBody>
          <a:bodyPr anchor="t" anchorCtr="1">
            <a:normAutofit/>
          </a:bodyPr>
          <a:lstStyle>
            <a:lvl1pPr marL="0" indent="0" algn="ctr">
              <a:buNone/>
              <a:defRPr lang="en-US" sz="2400" b="1" kern="1200" dirty="0">
                <a:solidFill>
                  <a:schemeClr val="tx1">
                    <a:lumMod val="75000"/>
                    <a:lumOff val="25000"/>
                  </a:schemeClr>
                </a:solidFill>
                <a:latin typeface="Calibri" panose="020F0502020204030204" pitchFamily="34" charset="0"/>
                <a:ea typeface="+mn-ea"/>
                <a:cs typeface="Microsoft Sans Serif" panose="020B0604020202020204" pitchFamily="34" charset="0"/>
              </a:defRPr>
            </a:lvl1pPr>
          </a:lstStyle>
          <a:p>
            <a:pPr lvl="0"/>
            <a:r>
              <a:rPr lang="en-US" dirty="0"/>
              <a:t>Presenter Name</a:t>
            </a:r>
          </a:p>
        </p:txBody>
      </p:sp>
      <p:sp>
        <p:nvSpPr>
          <p:cNvPr id="20" name="Text Placeholder 19"/>
          <p:cNvSpPr>
            <a:spLocks noGrp="1"/>
          </p:cNvSpPr>
          <p:nvPr userDrawn="1">
            <p:ph type="body" sz="quarter" idx="14" hasCustomPrompt="1"/>
          </p:nvPr>
        </p:nvSpPr>
        <p:spPr>
          <a:xfrm>
            <a:off x="777240" y="3327400"/>
            <a:ext cx="7589520" cy="1219200"/>
          </a:xfrm>
        </p:spPr>
        <p:txBody>
          <a:bodyPr anchor="t" anchorCtr="1">
            <a:noAutofit/>
          </a:bodyPr>
          <a:lstStyle>
            <a:lvl1pPr marL="342900" indent="-342900" algn="ctr">
              <a:buNone/>
              <a:defRPr lang="en-US" sz="2000" b="1" kern="1200" dirty="0">
                <a:solidFill>
                  <a:schemeClr val="tx1">
                    <a:lumMod val="75000"/>
                    <a:lumOff val="25000"/>
                  </a:schemeClr>
                </a:solidFill>
                <a:latin typeface="Calibri" panose="020F0502020204030204" pitchFamily="34" charset="0"/>
                <a:ea typeface="+mn-ea"/>
                <a:cs typeface="Microsoft Sans Serif" panose="020B0604020202020204" pitchFamily="34" charset="0"/>
              </a:defRPr>
            </a:lvl1pPr>
          </a:lstStyle>
          <a:p>
            <a:pPr marL="0" lvl="0" indent="0" algn="ctr" defTabSz="914400" rtl="0" eaLnBrk="1" latinLnBrk="0" hangingPunct="1">
              <a:spcBef>
                <a:spcPct val="20000"/>
              </a:spcBef>
            </a:pPr>
            <a:r>
              <a:rPr lang="en-US" dirty="0"/>
              <a:t>Title/Department</a:t>
            </a:r>
          </a:p>
        </p:txBody>
      </p:sp>
      <p:grpSp>
        <p:nvGrpSpPr>
          <p:cNvPr id="13" name="Group 12"/>
          <p:cNvGrpSpPr/>
          <p:nvPr userDrawn="1"/>
        </p:nvGrpSpPr>
        <p:grpSpPr>
          <a:xfrm>
            <a:off x="-4763" y="5029200"/>
            <a:ext cx="9153526" cy="1828800"/>
            <a:chOff x="-4763" y="5029200"/>
            <a:chExt cx="9153526" cy="1828800"/>
          </a:xfrm>
        </p:grpSpPr>
        <p:sp>
          <p:nvSpPr>
            <p:cNvPr id="7" name="Rectangle 6"/>
            <p:cNvSpPr/>
            <p:nvPr userDrawn="1"/>
          </p:nvSpPr>
          <p:spPr>
            <a:xfrm>
              <a:off x="-4763" y="5029200"/>
              <a:ext cx="9153526" cy="1828800"/>
            </a:xfrm>
            <a:prstGeom prst="rect">
              <a:avLst/>
            </a:prstGeom>
            <a:solidFill>
              <a:srgbClr val="196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a typeface="Verdana" panose="020B0604030504040204" pitchFamily="34" charset="0"/>
                <a:cs typeface="Verdana" panose="020B0604030504040204" pitchFamily="34" charset="0"/>
              </a:endParaRPr>
            </a:p>
          </p:txBody>
        </p:sp>
        <p:pic>
          <p:nvPicPr>
            <p:cNvPr id="16" name="Picture 3" descr="E:\``Active Logo Files\08 - PNG\Baystate_Health_Advancing_Care_Enhancing_Lives_SideBySide_2L_wh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447800" y="5276562"/>
              <a:ext cx="6400800" cy="971838"/>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p:cNvSpPr/>
          <p:nvPr userDrawn="1"/>
        </p:nvSpPr>
        <p:spPr>
          <a:xfrm>
            <a:off x="0" y="5029200"/>
            <a:ext cx="182880" cy="1828800"/>
          </a:xfrm>
          <a:prstGeom prst="rect">
            <a:avLst/>
          </a:prstGeom>
          <a:solidFill>
            <a:srgbClr val="74A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
        <p:nvSpPr>
          <p:cNvPr id="17" name="Rectangle 16"/>
          <p:cNvSpPr/>
          <p:nvPr userDrawn="1"/>
        </p:nvSpPr>
        <p:spPr>
          <a:xfrm>
            <a:off x="259617" y="5029200"/>
            <a:ext cx="109728" cy="1828800"/>
          </a:xfrm>
          <a:prstGeom prst="rect">
            <a:avLst/>
          </a:prstGeom>
          <a:solidFill>
            <a:srgbClr val="5D9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
        <p:nvSpPr>
          <p:cNvPr id="19" name="Rectangle 18"/>
          <p:cNvSpPr/>
          <p:nvPr userDrawn="1"/>
        </p:nvSpPr>
        <p:spPr>
          <a:xfrm>
            <a:off x="461322" y="5029200"/>
            <a:ext cx="64008" cy="1828800"/>
          </a:xfrm>
          <a:prstGeom prst="rect">
            <a:avLst/>
          </a:prstGeom>
          <a:solidFill>
            <a:srgbClr val="488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03661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2"/>
          </p:nvPr>
        </p:nvSpPr>
        <p:spPr>
          <a:xfrm>
            <a:off x="3429000" y="6356352"/>
            <a:ext cx="11430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fld id="{9ABC3901-A521-4EE9-AE34-8D4CEC3E9BA7}" type="datetime1">
              <a:rPr lang="en-US" smtClean="0">
                <a:solidFill>
                  <a:prstClr val="white">
                    <a:lumMod val="75000"/>
                  </a:prstClr>
                </a:solidFill>
              </a:rPr>
              <a:t>7/27/23</a:t>
            </a:fld>
            <a:endParaRPr lang="en-US" dirty="0">
              <a:solidFill>
                <a:prstClr val="white">
                  <a:lumMod val="75000"/>
                </a:prstClr>
              </a:solidFill>
            </a:endParaRPr>
          </a:p>
        </p:txBody>
      </p:sp>
      <p:sp>
        <p:nvSpPr>
          <p:cNvPr id="8" name="Footer Placeholder 4"/>
          <p:cNvSpPr>
            <a:spLocks noGrp="1"/>
          </p:cNvSpPr>
          <p:nvPr>
            <p:ph type="ftr" sz="quarter" idx="3"/>
          </p:nvPr>
        </p:nvSpPr>
        <p:spPr>
          <a:xfrm>
            <a:off x="4648200" y="6356352"/>
            <a:ext cx="3352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endParaRPr lang="en-US" dirty="0">
              <a:solidFill>
                <a:prstClr val="white">
                  <a:lumMod val="75000"/>
                </a:prstClr>
              </a:solidFill>
            </a:endParaRPr>
          </a:p>
        </p:txBody>
      </p:sp>
      <p:sp>
        <p:nvSpPr>
          <p:cNvPr id="9" name="Slide Number Placeholder 5"/>
          <p:cNvSpPr>
            <a:spLocks noGrp="1"/>
          </p:cNvSpPr>
          <p:nvPr>
            <p:ph type="sldNum" sz="quarter" idx="4"/>
          </p:nvPr>
        </p:nvSpPr>
        <p:spPr>
          <a:xfrm>
            <a:off x="8077200" y="6356352"/>
            <a:ext cx="9906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E208A9CF-8AA0-449B-909F-140250E6D5C1}" type="slidenum">
              <a:rPr lang="en-US">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878559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2">
    <p:spTree>
      <p:nvGrpSpPr>
        <p:cNvPr id="1" name=""/>
        <p:cNvGrpSpPr/>
        <p:nvPr/>
      </p:nvGrpSpPr>
      <p:grpSpPr>
        <a:xfrm>
          <a:off x="0" y="0"/>
          <a:ext cx="0" cy="0"/>
          <a:chOff x="0" y="0"/>
          <a:chExt cx="0" cy="0"/>
        </a:xfrm>
      </p:grpSpPr>
      <p:sp>
        <p:nvSpPr>
          <p:cNvPr id="2" name="Title 1"/>
          <p:cNvSpPr>
            <a:spLocks noGrp="1"/>
          </p:cNvSpPr>
          <p:nvPr>
            <p:ph type="title"/>
          </p:nvPr>
        </p:nvSpPr>
        <p:spPr>
          <a:xfrm>
            <a:off x="457200" y="2473325"/>
            <a:ext cx="8229600" cy="1362075"/>
          </a:xfrm>
        </p:spPr>
        <p:txBody>
          <a:bodyPr anchor="t">
            <a:noAutofit/>
          </a:bodyPr>
          <a:lstStyle>
            <a:lvl1pPr algn="l">
              <a:defRPr sz="3200" b="1" cap="all"/>
            </a:lvl1pPr>
          </a:lstStyle>
          <a:p>
            <a:r>
              <a:rPr lang="en-US"/>
              <a:t>Click to edit Master title style</a:t>
            </a:r>
          </a:p>
        </p:txBody>
      </p:sp>
      <p:sp>
        <p:nvSpPr>
          <p:cNvPr id="3" name="Text Placeholder 2"/>
          <p:cNvSpPr>
            <a:spLocks noGrp="1"/>
          </p:cNvSpPr>
          <p:nvPr>
            <p:ph type="body" idx="1"/>
          </p:nvPr>
        </p:nvSpPr>
        <p:spPr>
          <a:xfrm>
            <a:off x="457200" y="973137"/>
            <a:ext cx="82296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3"/>
          <p:cNvSpPr>
            <a:spLocks noGrp="1"/>
          </p:cNvSpPr>
          <p:nvPr>
            <p:ph type="dt" sz="half" idx="2"/>
          </p:nvPr>
        </p:nvSpPr>
        <p:spPr>
          <a:xfrm>
            <a:off x="3429000" y="6356352"/>
            <a:ext cx="11430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fld id="{33A6D7B2-D3A4-461B-88FB-3BFB500DD208}" type="datetime1">
              <a:rPr lang="en-US" smtClean="0">
                <a:solidFill>
                  <a:prstClr val="white">
                    <a:lumMod val="75000"/>
                  </a:prstClr>
                </a:solidFill>
              </a:rPr>
              <a:t>7/27/23</a:t>
            </a:fld>
            <a:endParaRPr lang="en-US" dirty="0">
              <a:solidFill>
                <a:prstClr val="white">
                  <a:lumMod val="75000"/>
                </a:prstClr>
              </a:solidFill>
            </a:endParaRPr>
          </a:p>
        </p:txBody>
      </p:sp>
      <p:sp>
        <p:nvSpPr>
          <p:cNvPr id="8" name="Footer Placeholder 4"/>
          <p:cNvSpPr>
            <a:spLocks noGrp="1"/>
          </p:cNvSpPr>
          <p:nvPr>
            <p:ph type="ftr" sz="quarter" idx="3"/>
          </p:nvPr>
        </p:nvSpPr>
        <p:spPr>
          <a:xfrm>
            <a:off x="4648200" y="6356352"/>
            <a:ext cx="3352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endParaRPr lang="en-US" dirty="0">
              <a:solidFill>
                <a:prstClr val="white">
                  <a:lumMod val="75000"/>
                </a:prstClr>
              </a:solidFill>
            </a:endParaRPr>
          </a:p>
        </p:txBody>
      </p:sp>
      <p:sp>
        <p:nvSpPr>
          <p:cNvPr id="9" name="Slide Number Placeholder 5"/>
          <p:cNvSpPr>
            <a:spLocks noGrp="1"/>
          </p:cNvSpPr>
          <p:nvPr>
            <p:ph type="sldNum" sz="quarter" idx="4"/>
          </p:nvPr>
        </p:nvSpPr>
        <p:spPr>
          <a:xfrm>
            <a:off x="8077200" y="6356352"/>
            <a:ext cx="9906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E208A9CF-8AA0-449B-909F-140250E6D5C1}" type="slidenum">
              <a:rPr lang="en-US">
                <a:solidFill>
                  <a:prstClr val="white">
                    <a:lumMod val="75000"/>
                  </a:prstClr>
                </a:solidFill>
              </a:rPr>
              <a:pPr/>
              <a:t>‹#›</a:t>
            </a:fld>
            <a:endParaRPr lang="en-US" dirty="0">
              <a:solidFill>
                <a:prstClr val="white">
                  <a:lumMod val="75000"/>
                </a:prstClr>
              </a:solidFill>
            </a:endParaRPr>
          </a:p>
        </p:txBody>
      </p:sp>
      <p:cxnSp>
        <p:nvCxnSpPr>
          <p:cNvPr id="17" name="Straight Connector 16"/>
          <p:cNvCxnSpPr/>
          <p:nvPr userDrawn="1"/>
        </p:nvCxnSpPr>
        <p:spPr>
          <a:xfrm>
            <a:off x="457200" y="2490216"/>
            <a:ext cx="82296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Text Placeholder 17"/>
          <p:cNvSpPr>
            <a:spLocks noGrp="1"/>
          </p:cNvSpPr>
          <p:nvPr>
            <p:ph type="body" sz="quarter" idx="13" hasCustomPrompt="1"/>
          </p:nvPr>
        </p:nvSpPr>
        <p:spPr>
          <a:xfrm>
            <a:off x="758951" y="4343400"/>
            <a:ext cx="7626098" cy="609600"/>
          </a:xfrm>
        </p:spPr>
        <p:txBody>
          <a:bodyPr anchor="t" anchorCtr="1">
            <a:normAutofit/>
          </a:bodyPr>
          <a:lstStyle>
            <a:lvl1pPr marL="0" indent="0" algn="ctr">
              <a:buNone/>
              <a:defRPr lang="en-US" sz="2400" b="1" kern="1200" dirty="0">
                <a:solidFill>
                  <a:schemeClr val="tx1">
                    <a:lumMod val="75000"/>
                    <a:lumOff val="25000"/>
                  </a:schemeClr>
                </a:solidFill>
                <a:latin typeface="Calibri" panose="020F0502020204030204" pitchFamily="34" charset="0"/>
                <a:ea typeface="+mn-ea"/>
                <a:cs typeface="Microsoft Sans Serif" panose="020B0604020202020204" pitchFamily="34" charset="0"/>
              </a:defRPr>
            </a:lvl1pPr>
          </a:lstStyle>
          <a:p>
            <a:pPr lvl="0"/>
            <a:r>
              <a:rPr lang="en-US" dirty="0"/>
              <a:t>Presenter Name</a:t>
            </a:r>
          </a:p>
        </p:txBody>
      </p:sp>
      <p:sp>
        <p:nvSpPr>
          <p:cNvPr id="19" name="Text Placeholder 19"/>
          <p:cNvSpPr>
            <a:spLocks noGrp="1"/>
          </p:cNvSpPr>
          <p:nvPr>
            <p:ph type="body" sz="quarter" idx="14" hasCustomPrompt="1"/>
          </p:nvPr>
        </p:nvSpPr>
        <p:spPr>
          <a:xfrm>
            <a:off x="777240" y="4953000"/>
            <a:ext cx="7589520" cy="1219200"/>
          </a:xfrm>
        </p:spPr>
        <p:txBody>
          <a:bodyPr anchor="t" anchorCtr="1">
            <a:noAutofit/>
          </a:bodyPr>
          <a:lstStyle>
            <a:lvl1pPr marL="342900" indent="-342900" algn="ctr">
              <a:buNone/>
              <a:defRPr lang="en-US" sz="2000" b="1" kern="1200" dirty="0">
                <a:solidFill>
                  <a:schemeClr val="tx1">
                    <a:lumMod val="75000"/>
                    <a:lumOff val="25000"/>
                  </a:schemeClr>
                </a:solidFill>
                <a:latin typeface="Calibri" panose="020F0502020204030204" pitchFamily="34" charset="0"/>
                <a:ea typeface="+mn-ea"/>
                <a:cs typeface="Microsoft Sans Serif" panose="020B0604020202020204" pitchFamily="34" charset="0"/>
              </a:defRPr>
            </a:lvl1pPr>
          </a:lstStyle>
          <a:p>
            <a:pPr marL="0" lvl="0" indent="0" algn="ctr" defTabSz="914400" rtl="0" eaLnBrk="1" latinLnBrk="0" hangingPunct="1">
              <a:spcBef>
                <a:spcPct val="20000"/>
              </a:spcBef>
            </a:pPr>
            <a:r>
              <a:rPr lang="en-US" dirty="0"/>
              <a:t>Title/Department</a:t>
            </a:r>
          </a:p>
        </p:txBody>
      </p:sp>
      <p:sp>
        <p:nvSpPr>
          <p:cNvPr id="20" name="Rectangle 19"/>
          <p:cNvSpPr/>
          <p:nvPr userDrawn="1"/>
        </p:nvSpPr>
        <p:spPr>
          <a:xfrm>
            <a:off x="0" y="3048"/>
            <a:ext cx="9153526" cy="1216152"/>
          </a:xfrm>
          <a:prstGeom prst="rect">
            <a:avLst/>
          </a:prstGeom>
          <a:solidFill>
            <a:srgbClr val="196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a typeface="Verdana" panose="020B0604030504040204" pitchFamily="34" charset="0"/>
              <a:cs typeface="Verdana" panose="020B0604030504040204" pitchFamily="34" charset="0"/>
            </a:endParaRPr>
          </a:p>
        </p:txBody>
      </p:sp>
      <p:pic>
        <p:nvPicPr>
          <p:cNvPr id="26" name="Picture 3" descr="E:\``Active Logo Files\08 - PNG\Baystate_Health_Advancing_Care_Enhancing_Lives_SideBySide_1L_wh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28800" y="304800"/>
            <a:ext cx="5486400" cy="64163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p:cNvSpPr/>
          <p:nvPr userDrawn="1"/>
        </p:nvSpPr>
        <p:spPr>
          <a:xfrm>
            <a:off x="-4763" y="6720840"/>
            <a:ext cx="9153526" cy="137160"/>
          </a:xfrm>
          <a:prstGeom prst="rect">
            <a:avLst/>
          </a:prstGeom>
          <a:solidFill>
            <a:srgbClr val="196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a typeface="Verdana" panose="020B0604030504040204" pitchFamily="34" charset="0"/>
              <a:cs typeface="Verdana" panose="020B0604030504040204" pitchFamily="34" charset="0"/>
            </a:endParaRPr>
          </a:p>
        </p:txBody>
      </p:sp>
      <p:sp>
        <p:nvSpPr>
          <p:cNvPr id="21" name="Rectangle 20"/>
          <p:cNvSpPr/>
          <p:nvPr userDrawn="1"/>
        </p:nvSpPr>
        <p:spPr>
          <a:xfrm>
            <a:off x="0" y="0"/>
            <a:ext cx="182880" cy="1216152"/>
          </a:xfrm>
          <a:prstGeom prst="rect">
            <a:avLst/>
          </a:prstGeom>
          <a:solidFill>
            <a:srgbClr val="74A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
        <p:nvSpPr>
          <p:cNvPr id="28" name="Rectangle 27"/>
          <p:cNvSpPr/>
          <p:nvPr userDrawn="1"/>
        </p:nvSpPr>
        <p:spPr>
          <a:xfrm>
            <a:off x="259617" y="0"/>
            <a:ext cx="109728" cy="1216152"/>
          </a:xfrm>
          <a:prstGeom prst="rect">
            <a:avLst/>
          </a:prstGeom>
          <a:solidFill>
            <a:srgbClr val="5D9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
        <p:nvSpPr>
          <p:cNvPr id="29" name="Rectangle 28"/>
          <p:cNvSpPr/>
          <p:nvPr userDrawn="1"/>
        </p:nvSpPr>
        <p:spPr>
          <a:xfrm>
            <a:off x="461322" y="0"/>
            <a:ext cx="64008" cy="1216152"/>
          </a:xfrm>
          <a:prstGeom prst="rect">
            <a:avLst/>
          </a:prstGeom>
          <a:solidFill>
            <a:srgbClr val="488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0792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55725"/>
            <a:ext cx="4038600" cy="4714875"/>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55725"/>
            <a:ext cx="4038600" cy="4714875"/>
          </a:xfrm>
        </p:spPr>
        <p:txBody>
          <a:bodyPr>
            <a:normAutofit/>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p:cNvSpPr>
            <a:spLocks noGrp="1"/>
          </p:cNvSpPr>
          <p:nvPr>
            <p:ph type="dt" sz="half" idx="10"/>
          </p:nvPr>
        </p:nvSpPr>
        <p:spPr>
          <a:xfrm>
            <a:off x="3429000" y="6356352"/>
            <a:ext cx="11430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fld id="{1E77795F-A7D4-4F53-9ECC-1E7C5B69F985}" type="datetime1">
              <a:rPr lang="en-US" smtClean="0">
                <a:solidFill>
                  <a:prstClr val="white">
                    <a:lumMod val="75000"/>
                  </a:prstClr>
                </a:solidFill>
              </a:rPr>
              <a:t>7/27/23</a:t>
            </a:fld>
            <a:endParaRPr lang="en-US" dirty="0">
              <a:solidFill>
                <a:prstClr val="white">
                  <a:lumMod val="75000"/>
                </a:prstClr>
              </a:solidFill>
            </a:endParaRPr>
          </a:p>
        </p:txBody>
      </p:sp>
      <p:sp>
        <p:nvSpPr>
          <p:cNvPr id="9" name="Footer Placeholder 4"/>
          <p:cNvSpPr>
            <a:spLocks noGrp="1"/>
          </p:cNvSpPr>
          <p:nvPr>
            <p:ph type="ftr" sz="quarter" idx="3"/>
          </p:nvPr>
        </p:nvSpPr>
        <p:spPr>
          <a:xfrm>
            <a:off x="4648200" y="6356352"/>
            <a:ext cx="3352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endParaRPr lang="en-US" dirty="0">
              <a:solidFill>
                <a:prstClr val="white">
                  <a:lumMod val="75000"/>
                </a:prstClr>
              </a:solidFill>
            </a:endParaRPr>
          </a:p>
        </p:txBody>
      </p:sp>
      <p:sp>
        <p:nvSpPr>
          <p:cNvPr id="10" name="Slide Number Placeholder 5"/>
          <p:cNvSpPr>
            <a:spLocks noGrp="1"/>
          </p:cNvSpPr>
          <p:nvPr>
            <p:ph type="sldNum" sz="quarter" idx="4"/>
          </p:nvPr>
        </p:nvSpPr>
        <p:spPr>
          <a:xfrm>
            <a:off x="8077200" y="6356352"/>
            <a:ext cx="9906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E208A9CF-8AA0-449B-909F-140250E6D5C1}" type="slidenum">
              <a:rPr lang="en-US">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309141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Two Column #2">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normAutofit/>
          </a:bodyPr>
          <a:lstStyle>
            <a:lvl1pPr>
              <a:defRPr sz="2000" b="0"/>
            </a:lvl1pPr>
            <a:lvl2pPr>
              <a:defRPr sz="1800" b="0"/>
            </a:lvl2pPr>
            <a:lvl3pPr>
              <a:defRPr sz="1600" b="0"/>
            </a:lvl3pPr>
            <a:lvl4pPr>
              <a:defRPr sz="1400" b="0"/>
            </a:lvl4pPr>
            <a:lvl5pPr>
              <a:defRPr sz="1400" b="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normAutofit/>
          </a:bodyPr>
          <a:lstStyle>
            <a:lvl1pPr>
              <a:defRPr sz="2000" b="0"/>
            </a:lvl1pPr>
            <a:lvl2pPr>
              <a:defRPr sz="1800" b="0"/>
            </a:lvl2pPr>
            <a:lvl3pPr>
              <a:defRPr sz="1600" b="0"/>
            </a:lvl3pPr>
            <a:lvl4pPr>
              <a:defRPr sz="1400" b="0"/>
            </a:lvl4pPr>
            <a:lvl5pPr>
              <a:defRPr sz="1400" b="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10"/>
          </p:nvPr>
        </p:nvSpPr>
        <p:spPr>
          <a:xfrm>
            <a:off x="3429000" y="6356352"/>
            <a:ext cx="11430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fld id="{B5BCA6D0-D573-4B0A-B53B-212613E732D7}" type="datetime1">
              <a:rPr lang="en-US" smtClean="0">
                <a:solidFill>
                  <a:prstClr val="white">
                    <a:lumMod val="75000"/>
                  </a:prstClr>
                </a:solidFill>
              </a:rPr>
              <a:t>7/27/23</a:t>
            </a:fld>
            <a:endParaRPr lang="en-US" dirty="0">
              <a:solidFill>
                <a:prstClr val="white">
                  <a:lumMod val="75000"/>
                </a:prstClr>
              </a:solidFill>
            </a:endParaRPr>
          </a:p>
        </p:txBody>
      </p:sp>
      <p:sp>
        <p:nvSpPr>
          <p:cNvPr id="11" name="Footer Placeholder 4"/>
          <p:cNvSpPr>
            <a:spLocks noGrp="1"/>
          </p:cNvSpPr>
          <p:nvPr>
            <p:ph type="ftr" sz="quarter" idx="11"/>
          </p:nvPr>
        </p:nvSpPr>
        <p:spPr>
          <a:xfrm>
            <a:off x="4648200" y="6356352"/>
            <a:ext cx="3352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endParaRPr lang="en-US" dirty="0">
              <a:solidFill>
                <a:prstClr val="white">
                  <a:lumMod val="75000"/>
                </a:prstClr>
              </a:solidFill>
            </a:endParaRPr>
          </a:p>
        </p:txBody>
      </p:sp>
      <p:sp>
        <p:nvSpPr>
          <p:cNvPr id="12" name="Slide Number Placeholder 5"/>
          <p:cNvSpPr>
            <a:spLocks noGrp="1"/>
          </p:cNvSpPr>
          <p:nvPr>
            <p:ph type="sldNum" sz="quarter" idx="12"/>
          </p:nvPr>
        </p:nvSpPr>
        <p:spPr>
          <a:xfrm>
            <a:off x="8077200" y="6356352"/>
            <a:ext cx="9906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E208A9CF-8AA0-449B-909F-140250E6D5C1}" type="slidenum">
              <a:rPr lang="en-US">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8890861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Date Placeholder 3"/>
          <p:cNvSpPr>
            <a:spLocks noGrp="1"/>
          </p:cNvSpPr>
          <p:nvPr>
            <p:ph type="dt" sz="half" idx="2"/>
          </p:nvPr>
        </p:nvSpPr>
        <p:spPr>
          <a:xfrm>
            <a:off x="3429000" y="6356352"/>
            <a:ext cx="11430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fld id="{4F9B6068-3655-4506-8A53-E7250A3558E6}" type="datetime1">
              <a:rPr lang="en-US" smtClean="0">
                <a:solidFill>
                  <a:prstClr val="white">
                    <a:lumMod val="75000"/>
                  </a:prstClr>
                </a:solidFill>
              </a:rPr>
              <a:t>7/27/23</a:t>
            </a:fld>
            <a:endParaRPr lang="en-US" dirty="0">
              <a:solidFill>
                <a:prstClr val="white">
                  <a:lumMod val="75000"/>
                </a:prstClr>
              </a:solidFill>
            </a:endParaRPr>
          </a:p>
        </p:txBody>
      </p:sp>
      <p:sp>
        <p:nvSpPr>
          <p:cNvPr id="7" name="Footer Placeholder 4"/>
          <p:cNvSpPr>
            <a:spLocks noGrp="1"/>
          </p:cNvSpPr>
          <p:nvPr>
            <p:ph type="ftr" sz="quarter" idx="3"/>
          </p:nvPr>
        </p:nvSpPr>
        <p:spPr>
          <a:xfrm>
            <a:off x="4648200" y="6356352"/>
            <a:ext cx="3352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endParaRPr lang="en-US" dirty="0">
              <a:solidFill>
                <a:prstClr val="white">
                  <a:lumMod val="75000"/>
                </a:prstClr>
              </a:solidFill>
            </a:endParaRPr>
          </a:p>
        </p:txBody>
      </p:sp>
      <p:sp>
        <p:nvSpPr>
          <p:cNvPr id="8" name="Slide Number Placeholder 5"/>
          <p:cNvSpPr>
            <a:spLocks noGrp="1"/>
          </p:cNvSpPr>
          <p:nvPr>
            <p:ph type="sldNum" sz="quarter" idx="4"/>
          </p:nvPr>
        </p:nvSpPr>
        <p:spPr>
          <a:xfrm>
            <a:off x="8077200" y="6356352"/>
            <a:ext cx="9906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E208A9CF-8AA0-449B-909F-140250E6D5C1}" type="slidenum">
              <a:rPr lang="en-US">
                <a:solidFill>
                  <a:prstClr val="white">
                    <a:lumMod val="75000"/>
                  </a:prstClr>
                </a:solidFill>
              </a:rPr>
              <a:pPr/>
              <a:t>‹#›</a:t>
            </a:fld>
            <a:endParaRPr lang="en-US" dirty="0">
              <a:solidFill>
                <a:prstClr val="white">
                  <a:lumMod val="75000"/>
                </a:prstClr>
              </a:solidFill>
            </a:endParaRPr>
          </a:p>
        </p:txBody>
      </p:sp>
    </p:spTree>
    <p:extLst>
      <p:ext uri="{BB962C8B-B14F-4D97-AF65-F5344CB8AC3E}">
        <p14:creationId xmlns:p14="http://schemas.microsoft.com/office/powerpoint/2010/main" val="17261689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5" name="Rectangle 14"/>
          <p:cNvSpPr/>
          <p:nvPr userDrawn="1"/>
        </p:nvSpPr>
        <p:spPr>
          <a:xfrm>
            <a:off x="0" y="6309360"/>
            <a:ext cx="9153526" cy="548640"/>
          </a:xfrm>
          <a:prstGeom prst="rect">
            <a:avLst/>
          </a:prstGeom>
          <a:solidFill>
            <a:srgbClr val="196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a typeface="Verdana" panose="020B0604030504040204" pitchFamily="34" charset="0"/>
              <a:cs typeface="Verdana" panose="020B0604030504040204" pitchFamily="34" charset="0"/>
            </a:endParaRPr>
          </a:p>
        </p:txBody>
      </p:sp>
      <p:pic>
        <p:nvPicPr>
          <p:cNvPr id="16" name="Picture 3" descr="E:\``Active Logo Files\08 - PNG\Baystate_Health_Advancing_Care_Enhancing_Lives_SideBySide_1L_wht.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4632" y="6420222"/>
            <a:ext cx="2743200" cy="320819"/>
          </a:xfrm>
          <a:prstGeom prst="rect">
            <a:avLst/>
          </a:prstGeom>
          <a:noFill/>
          <a:extLst>
            <a:ext uri="{909E8E84-426E-40DD-AFC4-6F175D3DCCD1}">
              <a14:hiddenFill xmlns:a14="http://schemas.microsoft.com/office/drawing/2010/main">
                <a:solidFill>
                  <a:srgbClr val="FFFFFF"/>
                </a:solidFill>
              </a14:hiddenFill>
            </a:ext>
          </a:extLst>
        </p:spPr>
      </p:pic>
      <p:sp>
        <p:nvSpPr>
          <p:cNvPr id="5" name="Date Placeholder 3"/>
          <p:cNvSpPr>
            <a:spLocks noGrp="1"/>
          </p:cNvSpPr>
          <p:nvPr>
            <p:ph type="dt" sz="half" idx="2"/>
          </p:nvPr>
        </p:nvSpPr>
        <p:spPr>
          <a:xfrm>
            <a:off x="3429000" y="6356352"/>
            <a:ext cx="11430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fld id="{E2663E4A-73E4-48FE-A732-AA41FFC3C3AF}" type="datetime1">
              <a:rPr lang="en-US" smtClean="0">
                <a:solidFill>
                  <a:prstClr val="white">
                    <a:lumMod val="75000"/>
                  </a:prstClr>
                </a:solidFill>
              </a:rPr>
              <a:t>7/27/23</a:t>
            </a:fld>
            <a:endParaRPr lang="en-US" dirty="0">
              <a:solidFill>
                <a:prstClr val="white">
                  <a:lumMod val="75000"/>
                </a:prstClr>
              </a:solidFill>
            </a:endParaRPr>
          </a:p>
        </p:txBody>
      </p:sp>
      <p:sp>
        <p:nvSpPr>
          <p:cNvPr id="6" name="Footer Placeholder 4"/>
          <p:cNvSpPr>
            <a:spLocks noGrp="1"/>
          </p:cNvSpPr>
          <p:nvPr>
            <p:ph type="ftr" sz="quarter" idx="3"/>
          </p:nvPr>
        </p:nvSpPr>
        <p:spPr>
          <a:xfrm>
            <a:off x="4648200" y="6356352"/>
            <a:ext cx="3352800" cy="365125"/>
          </a:xfrm>
          <a:prstGeom prst="rect">
            <a:avLst/>
          </a:prstGeom>
        </p:spPr>
        <p:txBody>
          <a:bodyPr vert="horz" lIns="91440" tIns="45720" rIns="91440" bIns="45720" rtlCol="0" anchor="ctr"/>
          <a:lstStyle>
            <a:lvl1pPr algn="ctr">
              <a:defRPr sz="1200">
                <a:solidFill>
                  <a:schemeClr val="bg1">
                    <a:lumMod val="75000"/>
                  </a:schemeClr>
                </a:solidFill>
              </a:defRPr>
            </a:lvl1pPr>
          </a:lstStyle>
          <a:p>
            <a:endParaRPr lang="en-US" dirty="0">
              <a:solidFill>
                <a:prstClr val="white">
                  <a:lumMod val="75000"/>
                </a:prstClr>
              </a:solidFill>
            </a:endParaRPr>
          </a:p>
        </p:txBody>
      </p:sp>
      <p:sp>
        <p:nvSpPr>
          <p:cNvPr id="7" name="Slide Number Placeholder 5"/>
          <p:cNvSpPr>
            <a:spLocks noGrp="1"/>
          </p:cNvSpPr>
          <p:nvPr>
            <p:ph type="sldNum" sz="quarter" idx="4"/>
          </p:nvPr>
        </p:nvSpPr>
        <p:spPr>
          <a:xfrm>
            <a:off x="8077200" y="6356352"/>
            <a:ext cx="990600" cy="365125"/>
          </a:xfrm>
          <a:prstGeom prst="rect">
            <a:avLst/>
          </a:prstGeom>
        </p:spPr>
        <p:txBody>
          <a:bodyPr vert="horz" lIns="91440" tIns="45720" rIns="91440" bIns="45720" rtlCol="0" anchor="ctr"/>
          <a:lstStyle>
            <a:lvl1pPr algn="r">
              <a:defRPr sz="1200">
                <a:solidFill>
                  <a:schemeClr val="bg1">
                    <a:lumMod val="75000"/>
                  </a:schemeClr>
                </a:solidFill>
              </a:defRPr>
            </a:lvl1pPr>
          </a:lstStyle>
          <a:p>
            <a:fld id="{E208A9CF-8AA0-449B-909F-140250E6D5C1}" type="slidenum">
              <a:rPr lang="en-US">
                <a:solidFill>
                  <a:prstClr val="white">
                    <a:lumMod val="75000"/>
                  </a:prstClr>
                </a:solidFill>
              </a:rPr>
              <a:pPr/>
              <a:t>‹#›</a:t>
            </a:fld>
            <a:endParaRPr lang="en-US" dirty="0">
              <a:solidFill>
                <a:prstClr val="white">
                  <a:lumMod val="75000"/>
                </a:prstClr>
              </a:solidFill>
            </a:endParaRPr>
          </a:p>
        </p:txBody>
      </p:sp>
      <p:grpSp>
        <p:nvGrpSpPr>
          <p:cNvPr id="11" name="Group 10"/>
          <p:cNvGrpSpPr/>
          <p:nvPr userDrawn="1"/>
        </p:nvGrpSpPr>
        <p:grpSpPr>
          <a:xfrm>
            <a:off x="0" y="6309360"/>
            <a:ext cx="420143" cy="548640"/>
            <a:chOff x="0" y="6309360"/>
            <a:chExt cx="420143" cy="548640"/>
          </a:xfrm>
        </p:grpSpPr>
        <p:sp>
          <p:nvSpPr>
            <p:cNvPr id="12" name="Rectangle 11"/>
            <p:cNvSpPr/>
            <p:nvPr/>
          </p:nvSpPr>
          <p:spPr>
            <a:xfrm>
              <a:off x="0" y="6309360"/>
              <a:ext cx="146304" cy="548640"/>
            </a:xfrm>
            <a:prstGeom prst="rect">
              <a:avLst/>
            </a:prstGeom>
            <a:solidFill>
              <a:srgbClr val="74A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
          <p:nvSpPr>
            <p:cNvPr id="13" name="Rectangle 12"/>
            <p:cNvSpPr/>
            <p:nvPr/>
          </p:nvSpPr>
          <p:spPr>
            <a:xfrm>
              <a:off x="205567" y="6309360"/>
              <a:ext cx="91440" cy="548640"/>
            </a:xfrm>
            <a:prstGeom prst="rect">
              <a:avLst/>
            </a:prstGeom>
            <a:solidFill>
              <a:srgbClr val="5D9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
          <p:nvSpPr>
            <p:cNvPr id="14" name="Rectangle 13"/>
            <p:cNvSpPr/>
            <p:nvPr/>
          </p:nvSpPr>
          <p:spPr>
            <a:xfrm>
              <a:off x="365279" y="6309360"/>
              <a:ext cx="54864" cy="548640"/>
            </a:xfrm>
            <a:prstGeom prst="rect">
              <a:avLst/>
            </a:prstGeom>
            <a:solidFill>
              <a:srgbClr val="488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791121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7"/>
          <p:cNvSpPr/>
          <p:nvPr/>
        </p:nvSpPr>
        <p:spPr>
          <a:xfrm>
            <a:off x="0" y="6309360"/>
            <a:ext cx="9153526" cy="548640"/>
          </a:xfrm>
          <a:prstGeom prst="rect">
            <a:avLst/>
          </a:prstGeom>
          <a:solidFill>
            <a:srgbClr val="196D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a typeface="Verdana" panose="020B0604030504040204" pitchFamily="34" charset="0"/>
              <a:cs typeface="Verdana" panose="020B0604030504040204" pitchFamily="34" charset="0"/>
            </a:endParaRPr>
          </a:p>
        </p:txBody>
      </p:sp>
      <p:sp>
        <p:nvSpPr>
          <p:cNvPr id="14" name="Date Placeholder 3"/>
          <p:cNvSpPr>
            <a:spLocks noGrp="1"/>
          </p:cNvSpPr>
          <p:nvPr>
            <p:ph type="dt" sz="half" idx="2"/>
          </p:nvPr>
        </p:nvSpPr>
        <p:spPr>
          <a:xfrm>
            <a:off x="3429000" y="6356351"/>
            <a:ext cx="1143000" cy="365125"/>
          </a:xfrm>
          <a:prstGeom prst="rect">
            <a:avLst/>
          </a:prstGeom>
        </p:spPr>
        <p:txBody>
          <a:bodyPr vert="horz" lIns="91440" tIns="45720" rIns="91440" bIns="45720" rtlCol="0" anchor="ctr"/>
          <a:lstStyle>
            <a:lvl1pPr algn="ctr">
              <a:defRPr sz="1200">
                <a:solidFill>
                  <a:schemeClr val="bg1">
                    <a:lumMod val="75000"/>
                  </a:schemeClr>
                </a:solidFill>
                <a:latin typeface="Calibri" panose="020F0502020204030204" pitchFamily="34" charset="0"/>
                <a:ea typeface="Verdana" panose="020B0604030504040204" pitchFamily="34" charset="0"/>
                <a:cs typeface="Verdana" panose="020B0604030504040204" pitchFamily="34" charset="0"/>
              </a:defRPr>
            </a:lvl1pPr>
          </a:lstStyle>
          <a:p>
            <a:fld id="{3E61A07C-776F-4EC4-A23B-EF9EE2C94E65}" type="datetime1">
              <a:rPr lang="en-US" smtClean="0">
                <a:solidFill>
                  <a:prstClr val="white">
                    <a:lumMod val="75000"/>
                  </a:prstClr>
                </a:solidFill>
              </a:rPr>
              <a:t>7/27/23</a:t>
            </a:fld>
            <a:endParaRPr lang="en-US" dirty="0">
              <a:solidFill>
                <a:prstClr val="white">
                  <a:lumMod val="75000"/>
                </a:prstClr>
              </a:solidFill>
            </a:endParaRPr>
          </a:p>
        </p:txBody>
      </p:sp>
      <p:sp>
        <p:nvSpPr>
          <p:cNvPr id="15" name="Footer Placeholder 4"/>
          <p:cNvSpPr>
            <a:spLocks noGrp="1"/>
          </p:cNvSpPr>
          <p:nvPr>
            <p:ph type="ftr" sz="quarter" idx="3"/>
          </p:nvPr>
        </p:nvSpPr>
        <p:spPr>
          <a:xfrm>
            <a:off x="4648200" y="6356351"/>
            <a:ext cx="3352800" cy="365125"/>
          </a:xfrm>
          <a:prstGeom prst="rect">
            <a:avLst/>
          </a:prstGeom>
        </p:spPr>
        <p:txBody>
          <a:bodyPr vert="horz" lIns="91440" tIns="45720" rIns="91440" bIns="45720" rtlCol="0" anchor="ctr"/>
          <a:lstStyle>
            <a:lvl1pPr algn="ctr">
              <a:defRPr sz="1200">
                <a:solidFill>
                  <a:schemeClr val="bg1">
                    <a:lumMod val="75000"/>
                  </a:schemeClr>
                </a:solidFill>
                <a:latin typeface="Calibri" panose="020F0502020204030204" pitchFamily="34" charset="0"/>
                <a:ea typeface="Verdana" panose="020B0604030504040204" pitchFamily="34" charset="0"/>
                <a:cs typeface="Verdana" panose="020B0604030504040204" pitchFamily="34" charset="0"/>
              </a:defRPr>
            </a:lvl1pPr>
          </a:lstStyle>
          <a:p>
            <a:endParaRPr lang="en-US" dirty="0">
              <a:solidFill>
                <a:prstClr val="white">
                  <a:lumMod val="75000"/>
                </a:prstClr>
              </a:solidFill>
            </a:endParaRPr>
          </a:p>
        </p:txBody>
      </p:sp>
      <p:sp>
        <p:nvSpPr>
          <p:cNvPr id="16" name="Slide Number Placeholder 5"/>
          <p:cNvSpPr>
            <a:spLocks noGrp="1"/>
          </p:cNvSpPr>
          <p:nvPr>
            <p:ph type="sldNum" sz="quarter" idx="4"/>
          </p:nvPr>
        </p:nvSpPr>
        <p:spPr>
          <a:xfrm>
            <a:off x="8077200" y="6356351"/>
            <a:ext cx="990600" cy="365125"/>
          </a:xfrm>
          <a:prstGeom prst="rect">
            <a:avLst/>
          </a:prstGeom>
        </p:spPr>
        <p:txBody>
          <a:bodyPr vert="horz" lIns="91440" tIns="45720" rIns="91440" bIns="45720" rtlCol="0" anchor="ctr"/>
          <a:lstStyle>
            <a:lvl1pPr algn="r">
              <a:defRPr sz="1200">
                <a:solidFill>
                  <a:schemeClr val="bg1">
                    <a:lumMod val="75000"/>
                  </a:schemeClr>
                </a:solidFill>
                <a:latin typeface="Calibri" panose="020F0502020204030204" pitchFamily="34" charset="0"/>
                <a:ea typeface="Verdana" panose="020B0604030504040204" pitchFamily="34" charset="0"/>
                <a:cs typeface="Verdana" panose="020B0604030504040204" pitchFamily="34" charset="0"/>
              </a:defRPr>
            </a:lvl1pPr>
          </a:lstStyle>
          <a:p>
            <a:fld id="{E208A9CF-8AA0-449B-909F-140250E6D5C1}" type="slidenum">
              <a:rPr lang="en-US">
                <a:solidFill>
                  <a:prstClr val="white">
                    <a:lumMod val="75000"/>
                  </a:prstClr>
                </a:solidFill>
              </a:rPr>
              <a:pPr/>
              <a:t>‹#›</a:t>
            </a:fld>
            <a:endParaRPr lang="en-US" dirty="0">
              <a:solidFill>
                <a:prstClr val="white">
                  <a:lumMod val="75000"/>
                </a:prstClr>
              </a:solidFill>
            </a:endParaRPr>
          </a:p>
        </p:txBody>
      </p:sp>
      <p:cxnSp>
        <p:nvCxnSpPr>
          <p:cNvPr id="17" name="Straight Connector 16"/>
          <p:cNvCxnSpPr/>
          <p:nvPr/>
        </p:nvCxnSpPr>
        <p:spPr>
          <a:xfrm>
            <a:off x="457200" y="1295400"/>
            <a:ext cx="82296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18" name="Picture 3" descr="E:\``Active Logo Files\08 - PNG\Baystate_Health_Advancing_Care_Enhancing_Lives_SideBySide_1L_wht.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632" y="6420222"/>
            <a:ext cx="2743200" cy="320819"/>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0" y="6309360"/>
            <a:ext cx="420143" cy="548640"/>
            <a:chOff x="0" y="6309360"/>
            <a:chExt cx="420143" cy="548640"/>
          </a:xfrm>
        </p:grpSpPr>
        <p:sp>
          <p:nvSpPr>
            <p:cNvPr id="23" name="Rectangle 22"/>
            <p:cNvSpPr/>
            <p:nvPr/>
          </p:nvSpPr>
          <p:spPr>
            <a:xfrm>
              <a:off x="0" y="6309360"/>
              <a:ext cx="146304" cy="548640"/>
            </a:xfrm>
            <a:prstGeom prst="rect">
              <a:avLst/>
            </a:prstGeom>
            <a:solidFill>
              <a:srgbClr val="74A7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
          <p:nvSpPr>
            <p:cNvPr id="24" name="Rectangle 23"/>
            <p:cNvSpPr/>
            <p:nvPr/>
          </p:nvSpPr>
          <p:spPr>
            <a:xfrm>
              <a:off x="205567" y="6309360"/>
              <a:ext cx="91440" cy="548640"/>
            </a:xfrm>
            <a:prstGeom prst="rect">
              <a:avLst/>
            </a:prstGeom>
            <a:solidFill>
              <a:srgbClr val="5D99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sp>
          <p:nvSpPr>
            <p:cNvPr id="25" name="Rectangle 24"/>
            <p:cNvSpPr/>
            <p:nvPr/>
          </p:nvSpPr>
          <p:spPr>
            <a:xfrm>
              <a:off x="365279" y="6309360"/>
              <a:ext cx="54864" cy="548640"/>
            </a:xfrm>
            <a:prstGeom prst="rect">
              <a:avLst/>
            </a:prstGeom>
            <a:solidFill>
              <a:srgbClr val="488A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prstClr val="white"/>
                </a:solidFill>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883144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lvl1pPr algn="l" defTabSz="914400" rtl="0" eaLnBrk="1" latinLnBrk="0" hangingPunct="1">
        <a:spcBef>
          <a:spcPct val="0"/>
        </a:spcBef>
        <a:buNone/>
        <a:defRPr sz="4000" kern="1200">
          <a:solidFill>
            <a:schemeClr val="tx1">
              <a:lumMod val="75000"/>
              <a:lumOff val="25000"/>
            </a:schemeClr>
          </a:solidFill>
          <a:latin typeface="Calibri" panose="020F0502020204030204" pitchFamily="34" charset="0"/>
          <a:ea typeface="Verdana" panose="020B0604030504040204" pitchFamily="34" charset="0"/>
          <a:cs typeface="Verdana" panose="020B0604030504040204" pitchFamily="34" charset="0"/>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lumMod val="75000"/>
              <a:lumOff val="25000"/>
            </a:schemeClr>
          </a:solidFill>
          <a:latin typeface="Calibri" panose="020F0502020204030204" pitchFamily="34" charset="0"/>
          <a:ea typeface="Verdana" panose="020B0604030504040204" pitchFamily="34" charset="0"/>
          <a:cs typeface="Verdana" panose="020B060403050404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Calibri" panose="020F0502020204030204" pitchFamily="34" charset="0"/>
          <a:ea typeface="Verdana" panose="020B0604030504040204" pitchFamily="34" charset="0"/>
          <a:cs typeface="Verdana" panose="020B0604030504040204" pitchFamily="34"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Calibri" panose="020F0502020204030204" pitchFamily="34" charset="0"/>
          <a:ea typeface="Verdana" panose="020B0604030504040204" pitchFamily="34" charset="0"/>
          <a:cs typeface="Verdana" panose="020B060403050404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Verdana" panose="020B0604030504040204" pitchFamily="34" charset="0"/>
          <a:cs typeface="Verdana" panose="020B060403050404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Calibri" panose="020F0502020204030204" pitchFamily="34" charset="0"/>
          <a:ea typeface="Verdana" panose="020B0604030504040204" pitchFamily="34" charset="0"/>
          <a:cs typeface="Verdana" panose="020B060403050404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0.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1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1.xml"/><Relationship Id="rId11" Type="http://schemas.openxmlformats.org/officeDocument/2006/relationships/image" Target="../media/image13.png"/><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2.xml"/><Relationship Id="rId11" Type="http://schemas.openxmlformats.org/officeDocument/2006/relationships/image" Target="../media/image4.png"/><Relationship Id="rId5" Type="http://schemas.openxmlformats.org/officeDocument/2006/relationships/diagramData" Target="../diagrams/data2.xml"/><Relationship Id="rId10" Type="http://schemas.openxmlformats.org/officeDocument/2006/relationships/image" Target="../media/image5.png"/><Relationship Id="rId4" Type="http://schemas.openxmlformats.org/officeDocument/2006/relationships/notesSlide" Target="../notesSlides/notesSlide13.xml"/><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diagramLayout" Target="../diagrams/layout3.xml"/><Relationship Id="rId11" Type="http://schemas.openxmlformats.org/officeDocument/2006/relationships/image" Target="../media/image4.png"/><Relationship Id="rId5" Type="http://schemas.openxmlformats.org/officeDocument/2006/relationships/diagramData" Target="../diagrams/data3.xml"/><Relationship Id="rId10" Type="http://schemas.openxmlformats.org/officeDocument/2006/relationships/image" Target="../media/image5.png"/><Relationship Id="rId4" Type="http://schemas.openxmlformats.org/officeDocument/2006/relationships/notesSlide" Target="../notesSlides/notesSlide16.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7.m4a"/><Relationship Id="rId1" Type="http://schemas.openxmlformats.org/officeDocument/2006/relationships/audio" Target="NULL" TargetMode="External"/><Relationship Id="rId5" Type="http://schemas.openxmlformats.org/officeDocument/2006/relationships/image" Target="../media/image4.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8.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33400" y="1600199"/>
            <a:ext cx="8382000" cy="2286001"/>
          </a:xfrm>
        </p:spPr>
        <p:txBody>
          <a:bodyPr/>
          <a:lstStyle/>
          <a:p>
            <a:pPr algn="ctr"/>
            <a:r>
              <a:rPr lang="en-US" b="1" dirty="0"/>
              <a:t>Population–Based Urban and </a:t>
            </a:r>
            <a:br>
              <a:rPr lang="en-US" b="1" dirty="0"/>
            </a:br>
            <a:r>
              <a:rPr lang="en-US" b="1" dirty="0"/>
              <a:t>Rural Community Health </a:t>
            </a:r>
            <a:br>
              <a:rPr lang="en-US" b="1" dirty="0"/>
            </a:br>
            <a:r>
              <a:rPr lang="en-US" b="1" dirty="0"/>
              <a:t>(PURCH)</a:t>
            </a:r>
          </a:p>
        </p:txBody>
      </p:sp>
      <p:sp>
        <p:nvSpPr>
          <p:cNvPr id="7" name="Text Placeholder 6"/>
          <p:cNvSpPr>
            <a:spLocks noGrp="1"/>
          </p:cNvSpPr>
          <p:nvPr>
            <p:ph type="body" sz="quarter" idx="14"/>
          </p:nvPr>
        </p:nvSpPr>
        <p:spPr>
          <a:xfrm>
            <a:off x="746760" y="3657600"/>
            <a:ext cx="7589520" cy="1219200"/>
          </a:xfrm>
        </p:spPr>
        <p:txBody>
          <a:bodyPr/>
          <a:lstStyle/>
          <a:p>
            <a:endParaRPr lang="en-US" dirty="0"/>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b="8398"/>
          <a:stretch/>
        </p:blipFill>
        <p:spPr bwMode="auto">
          <a:xfrm>
            <a:off x="2041208" y="76200"/>
            <a:ext cx="5000625" cy="11517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Slide 1">
            <a:hlinkClick r:id="" action="ppaction://media"/>
            <a:extLst>
              <a:ext uri="{FF2B5EF4-FFF2-40B4-BE49-F238E27FC236}">
                <a16:creationId xmlns:a16="http://schemas.microsoft.com/office/drawing/2014/main" id="{7D31DD92-1C8A-454B-ACCE-DF983310F1D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4177" y="4391163"/>
            <a:ext cx="487363" cy="487363"/>
          </a:xfrm>
          <a:prstGeom prst="rect">
            <a:avLst/>
          </a:prstGeom>
        </p:spPr>
      </p:pic>
    </p:spTree>
    <p:extLst>
      <p:ext uri="{BB962C8B-B14F-4D97-AF65-F5344CB8AC3E}">
        <p14:creationId xmlns:p14="http://schemas.microsoft.com/office/powerpoint/2010/main" val="1164629998"/>
      </p:ext>
    </p:extLst>
  </p:cSld>
  <p:clrMapOvr>
    <a:masterClrMapping/>
  </p:clrMapOvr>
  <mc:AlternateContent xmlns:mc="http://schemas.openxmlformats.org/markup-compatibility/2006" xmlns:p14="http://schemas.microsoft.com/office/powerpoint/2010/main">
    <mc:Choice Requires="p14">
      <p:transition spd="slow" p14:dur="2000" advClick="0" advTm="15900"/>
    </mc:Choice>
    <mc:Fallback xmlns="">
      <p:transition spd="slow" advClick="0" advTm="15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32" objId="6"/>
        <p14:stopEvt time="15918" objId="6"/>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BMC UMMS - Baystate Admissions\Photos\Poverty Sim 2 20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 y="152400"/>
            <a:ext cx="9137649" cy="61002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06D88F79-850A-4FC8-A0C0-A5F37DF0C8FC}"/>
              </a:ext>
            </a:extLst>
          </p:cNvPr>
          <p:cNvPicPr>
            <a:picLocks noChangeAspect="1"/>
          </p:cNvPicPr>
          <p:nvPr>
            <a:audioFile r:link="rId1"/>
            <p:extLst>
              <p:ext uri="{DAA4B4D4-6D71-4841-9C94-3DE7FCFB9230}">
                <p14:media xmlns:p14="http://schemas.microsoft.com/office/powerpoint/2010/main" r:embed="rId2">
                  <p14:trim st="774" end="840.6916"/>
                </p14:media>
              </p:ext>
            </p:extLst>
          </p:nvPr>
        </p:nvPicPr>
        <p:blipFill>
          <a:blip r:embed="rId7"/>
          <a:stretch>
            <a:fillRect/>
          </a:stretch>
        </p:blipFill>
        <p:spPr>
          <a:xfrm>
            <a:off x="533400" y="5581538"/>
            <a:ext cx="487363" cy="487363"/>
          </a:xfrm>
          <a:prstGeom prst="rect">
            <a:avLst/>
          </a:prstGeom>
        </p:spPr>
      </p:pic>
    </p:spTree>
    <p:extLst>
      <p:ext uri="{BB962C8B-B14F-4D97-AF65-F5344CB8AC3E}">
        <p14:creationId xmlns:p14="http://schemas.microsoft.com/office/powerpoint/2010/main" val="652365082"/>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1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BMC UMMS - Baystate Admissions\Photos\Poverty Sim 3 20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164568"/>
            <a:ext cx="8991600" cy="60027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 11">
            <a:hlinkClick r:id="" action="ppaction://media"/>
            <a:extLst>
              <a:ext uri="{FF2B5EF4-FFF2-40B4-BE49-F238E27FC236}">
                <a16:creationId xmlns:a16="http://schemas.microsoft.com/office/drawing/2014/main" id="{F8E57824-DC79-4356-B310-9A59CDEC791B}"/>
              </a:ext>
            </a:extLst>
          </p:cNvPr>
          <p:cNvPicPr>
            <a:picLocks noChangeAspect="1"/>
          </p:cNvPicPr>
          <p:nvPr>
            <a:audioFile r:link="rId1"/>
            <p:extLst>
              <p:ext uri="{DAA4B4D4-6D71-4841-9C94-3DE7FCFB9230}">
                <p14:media xmlns:p14="http://schemas.microsoft.com/office/powerpoint/2010/main" r:embed="rId2">
                  <p14:trim end="57823.4013"/>
                </p14:media>
              </p:ext>
            </p:extLst>
          </p:nvPr>
        </p:nvPicPr>
        <p:blipFill>
          <a:blip r:embed="rId7"/>
          <a:stretch>
            <a:fillRect/>
          </a:stretch>
        </p:blipFill>
        <p:spPr>
          <a:xfrm>
            <a:off x="304800" y="5538871"/>
            <a:ext cx="487363" cy="487363"/>
          </a:xfrm>
          <a:prstGeom prst="rect">
            <a:avLst/>
          </a:prstGeom>
        </p:spPr>
      </p:pic>
    </p:spTree>
    <p:extLst>
      <p:ext uri="{BB962C8B-B14F-4D97-AF65-F5344CB8AC3E}">
        <p14:creationId xmlns:p14="http://schemas.microsoft.com/office/powerpoint/2010/main" val="150699766"/>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5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Logistics – Where am I?</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44604036"/>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Recording Jul 31, 2023 at 1:12:54 PM">
            <a:hlinkClick r:id="" action="ppaction://media"/>
            <a:extLst>
              <a:ext uri="{FF2B5EF4-FFF2-40B4-BE49-F238E27FC236}">
                <a16:creationId xmlns:a16="http://schemas.microsoft.com/office/drawing/2014/main" id="{690B4A98-CB3B-785D-8410-D02B8D643C3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77078" y="4851400"/>
            <a:ext cx="812800" cy="812800"/>
          </a:xfrm>
          <a:prstGeom prst="rect">
            <a:avLst/>
          </a:prstGeom>
        </p:spPr>
      </p:pic>
    </p:spTree>
    <p:extLst>
      <p:ext uri="{BB962C8B-B14F-4D97-AF65-F5344CB8AC3E}">
        <p14:creationId xmlns:p14="http://schemas.microsoft.com/office/powerpoint/2010/main" val="1620421215"/>
      </p:ext>
    </p:extLst>
  </p:cSld>
  <p:clrMapOvr>
    <a:masterClrMapping/>
  </p:clrMapOvr>
  <mc:AlternateContent xmlns:mc="http://schemas.openxmlformats.org/markup-compatibility/2006">
    <mc:Choice xmlns:p14="http://schemas.microsoft.com/office/powerpoint/2010/main" Requires="p14">
      <p:transition p14:dur="10" advTm="23000"/>
    </mc:Choice>
    <mc:Fallback>
      <p:transition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4" objId="3"/>
        <p14:stopEvt time="33986" objId="3"/>
      </p14:showEvt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Logistics – Where am I?</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70521569"/>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Slide 9">
            <a:hlinkClick r:id="" action="ppaction://media"/>
            <a:extLst>
              <a:ext uri="{FF2B5EF4-FFF2-40B4-BE49-F238E27FC236}">
                <a16:creationId xmlns:a16="http://schemas.microsoft.com/office/drawing/2014/main" id="{45B634D4-7DE3-44B3-A948-EA35545CE68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85800" y="5246914"/>
            <a:ext cx="487363" cy="487363"/>
          </a:xfrm>
          <a:prstGeom prst="rect">
            <a:avLst/>
          </a:prstGeom>
        </p:spPr>
      </p:pic>
    </p:spTree>
    <p:extLst>
      <p:ext uri="{BB962C8B-B14F-4D97-AF65-F5344CB8AC3E}">
        <p14:creationId xmlns:p14="http://schemas.microsoft.com/office/powerpoint/2010/main" val="2264786796"/>
      </p:ext>
    </p:extLst>
  </p:cSld>
  <p:clrMapOvr>
    <a:masterClrMapping/>
  </p:clrMapOvr>
  <mc:AlternateContent xmlns:mc="http://schemas.openxmlformats.org/markup-compatibility/2006" xmlns:p14="http://schemas.microsoft.com/office/powerpoint/2010/main">
    <mc:Choice Requires="p14">
      <p:transition p14:dur="10" advTm="53363"/>
    </mc:Choice>
    <mc:Fallback xmlns="">
      <p:transition advTm="53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4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8" objId="3"/>
        <p14:stopEvt time="53363" objId="3"/>
      </p14:showEvt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About Baystate Health</a:t>
            </a:r>
            <a:endParaRPr lang="en-US" dirty="0"/>
          </a:p>
        </p:txBody>
      </p:sp>
      <p:sp>
        <p:nvSpPr>
          <p:cNvPr id="3" name="Content Placeholder 2"/>
          <p:cNvSpPr>
            <a:spLocks noGrp="1"/>
          </p:cNvSpPr>
          <p:nvPr>
            <p:ph idx="1"/>
          </p:nvPr>
        </p:nvSpPr>
        <p:spPr>
          <a:xfrm>
            <a:off x="442003" y="1447800"/>
            <a:ext cx="8229600" cy="4525963"/>
          </a:xfrm>
        </p:spPr>
        <p:txBody>
          <a:bodyPr/>
          <a:lstStyle/>
          <a:p>
            <a:r>
              <a:rPr lang="en-US" dirty="0"/>
              <a:t>Baystate Health is an integrated health care delivery system serving over 850,000 people throughout western New England</a:t>
            </a:r>
          </a:p>
          <a:p>
            <a:endParaRPr lang="en-US" dirty="0"/>
          </a:p>
        </p:txBody>
      </p:sp>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3276600"/>
            <a:ext cx="6010275" cy="264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6372497"/>
            <a:ext cx="2408238"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 10">
            <a:hlinkClick r:id="" action="ppaction://media"/>
            <a:extLst>
              <a:ext uri="{FF2B5EF4-FFF2-40B4-BE49-F238E27FC236}">
                <a16:creationId xmlns:a16="http://schemas.microsoft.com/office/drawing/2014/main" id="{591D0D25-2435-4AF1-82BE-DDD8C4F3AF1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3120" y="5384800"/>
            <a:ext cx="487363" cy="487363"/>
          </a:xfrm>
          <a:prstGeom prst="rect">
            <a:avLst/>
          </a:prstGeom>
        </p:spPr>
      </p:pic>
    </p:spTree>
    <p:extLst>
      <p:ext uri="{BB962C8B-B14F-4D97-AF65-F5344CB8AC3E}">
        <p14:creationId xmlns:p14="http://schemas.microsoft.com/office/powerpoint/2010/main" val="50320240"/>
      </p:ext>
    </p:extLst>
  </p:cSld>
  <p:clrMapOvr>
    <a:masterClrMapping/>
  </p:clrMapOvr>
  <mc:AlternateContent xmlns:mc="http://schemas.openxmlformats.org/markup-compatibility/2006" xmlns:p14="http://schemas.microsoft.com/office/powerpoint/2010/main">
    <mc:Choice Requires="p14">
      <p:transition spd="slow" p14:dur="2000" advTm="40811"/>
    </mc:Choice>
    <mc:Fallback xmlns="">
      <p:transition spd="slow" advTm="40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1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8" objId="4"/>
        <p14:stopEvt time="40811"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Baystate Medical Center - Springfield</a:t>
            </a:r>
          </a:p>
        </p:txBody>
      </p:sp>
      <p:pic>
        <p:nvPicPr>
          <p:cNvPr id="614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76200" y="1371600"/>
            <a:ext cx="3323007"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3581400" y="1600200"/>
            <a:ext cx="5334000" cy="2862322"/>
          </a:xfrm>
          <a:prstGeom prst="rect">
            <a:avLst/>
          </a:prstGeom>
          <a:noFill/>
        </p:spPr>
        <p:txBody>
          <a:bodyPr wrap="square" rtlCol="0">
            <a:spAutoFit/>
          </a:bodyPr>
          <a:lstStyle/>
          <a:p>
            <a:r>
              <a:rPr lang="en-US" sz="2800" dirty="0"/>
              <a:t>Baystate Medical Center’s Emergency Department is the busiest in Massachusetts and one of the highest volume Emergency Departments in the northeast.</a:t>
            </a:r>
          </a:p>
          <a:p>
            <a:endParaRPr lang="en-US" sz="2800" dirty="0"/>
          </a:p>
          <a:p>
            <a:endParaRPr lang="en-US" sz="1200" dirty="0"/>
          </a:p>
        </p:txBody>
      </p:sp>
      <p:sp>
        <p:nvSpPr>
          <p:cNvPr id="5" name="TextBox 4"/>
          <p:cNvSpPr txBox="1"/>
          <p:nvPr/>
        </p:nvSpPr>
        <p:spPr>
          <a:xfrm>
            <a:off x="152400" y="3810000"/>
            <a:ext cx="87630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a:t>BMC provides training to over 350 residents and fellows in 10 residencies and 23 fellowship programs</a:t>
            </a:r>
          </a:p>
          <a:p>
            <a:pPr marL="457200" indent="-457200">
              <a:buFont typeface="Arial" panose="020B0604020202020204" pitchFamily="34" charset="0"/>
              <a:buChar char="•"/>
            </a:pPr>
            <a:r>
              <a:rPr lang="en-US" sz="2800" dirty="0"/>
              <a:t>BMC also provides education to Advanced Practitioners, Allied Health, Nursing and Pharmacy</a:t>
            </a:r>
          </a:p>
        </p:txBody>
      </p:sp>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Slide 11">
            <a:hlinkClick r:id="" action="ppaction://media"/>
            <a:extLst>
              <a:ext uri="{FF2B5EF4-FFF2-40B4-BE49-F238E27FC236}">
                <a16:creationId xmlns:a16="http://schemas.microsoft.com/office/drawing/2014/main" id="{6738E44D-1BB5-46F4-81B3-96C49F8FB3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4629" y="5736771"/>
            <a:ext cx="487363" cy="487363"/>
          </a:xfrm>
          <a:prstGeom prst="rect">
            <a:avLst/>
          </a:prstGeom>
        </p:spPr>
      </p:pic>
    </p:spTree>
    <p:extLst>
      <p:ext uri="{BB962C8B-B14F-4D97-AF65-F5344CB8AC3E}">
        <p14:creationId xmlns:p14="http://schemas.microsoft.com/office/powerpoint/2010/main" val="289498707"/>
      </p:ext>
    </p:extLst>
  </p:cSld>
  <p:clrMapOvr>
    <a:masterClrMapping/>
  </p:clrMapOvr>
  <mc:AlternateContent xmlns:mc="http://schemas.openxmlformats.org/markup-compatibility/2006" xmlns:p14="http://schemas.microsoft.com/office/powerpoint/2010/main">
    <mc:Choice Requires="p14">
      <p:transition spd="slow" p14:dur="2000" advTm="19772"/>
    </mc:Choice>
    <mc:Fallback xmlns="">
      <p:transition spd="slow" advTm="19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extLst>
    <p:ext uri="{E180D4A7-C9FB-4DFB-919C-405C955672EB}">
      <p14:showEvtLst xmlns:p14="http://schemas.microsoft.com/office/powerpoint/2010/main">
        <p14:playEvt time="49" objId="3"/>
        <p14:stopEvt time="19772" objId="3"/>
      </p14:showEvtLst>
    </p:ext>
  </p:extLs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pPr algn="ctr"/>
            <a:r>
              <a:rPr lang="en-US" sz="3600" b="1" dirty="0"/>
              <a:t>Educating Learners for over 75 years</a:t>
            </a:r>
          </a:p>
        </p:txBody>
      </p:sp>
      <p:graphicFrame>
        <p:nvGraphicFramePr>
          <p:cNvPr id="3" name="Diagram 2"/>
          <p:cNvGraphicFramePr/>
          <p:nvPr>
            <p:extLst>
              <p:ext uri="{D42A27DB-BD31-4B8C-83A1-F6EECF244321}">
                <p14:modId xmlns:p14="http://schemas.microsoft.com/office/powerpoint/2010/main" val="4236467811"/>
              </p:ext>
            </p:extLst>
          </p:nvPr>
        </p:nvGraphicFramePr>
        <p:xfrm>
          <a:off x="0" y="1384300"/>
          <a:ext cx="9067800" cy="5003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Oval 3"/>
          <p:cNvSpPr/>
          <p:nvPr/>
        </p:nvSpPr>
        <p:spPr>
          <a:xfrm>
            <a:off x="1143000" y="2819400"/>
            <a:ext cx="1219200" cy="1143000"/>
          </a:xfrm>
          <a:prstGeom prst="ellipse">
            <a:avLst/>
          </a:prstGeom>
          <a:solidFill>
            <a:srgbClr val="F37F4B">
              <a:alpha val="5400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PA Students</a:t>
            </a:r>
          </a:p>
        </p:txBody>
      </p:sp>
      <p:sp>
        <p:nvSpPr>
          <p:cNvPr id="5" name="Oval 4"/>
          <p:cNvSpPr/>
          <p:nvPr/>
        </p:nvSpPr>
        <p:spPr>
          <a:xfrm>
            <a:off x="838200" y="3886200"/>
            <a:ext cx="1295400" cy="1143000"/>
          </a:xfrm>
          <a:prstGeom prst="ellipse">
            <a:avLst/>
          </a:prstGeom>
          <a:solidFill>
            <a:srgbClr val="E1DE5C">
              <a:alpha val="39000"/>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NP </a:t>
            </a:r>
          </a:p>
          <a:p>
            <a:pPr algn="ctr"/>
            <a:r>
              <a:rPr lang="en-US" sz="1400" dirty="0">
                <a:solidFill>
                  <a:sysClr val="windowText" lastClr="000000"/>
                </a:solidFill>
              </a:rPr>
              <a:t>Students</a:t>
            </a:r>
          </a:p>
        </p:txBody>
      </p:sp>
      <p:sp>
        <p:nvSpPr>
          <p:cNvPr id="6" name="Oval 5"/>
          <p:cNvSpPr/>
          <p:nvPr/>
        </p:nvSpPr>
        <p:spPr>
          <a:xfrm>
            <a:off x="41564" y="3124200"/>
            <a:ext cx="1295400" cy="1143000"/>
          </a:xfrm>
          <a:prstGeom prst="ellipse">
            <a:avLst/>
          </a:prstGeom>
          <a:solidFill>
            <a:schemeClr val="accent6">
              <a:lumMod val="20000"/>
              <a:lumOff val="80000"/>
              <a:alpha val="54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ysClr val="windowText" lastClr="000000"/>
                </a:solidFill>
              </a:rPr>
              <a:t>Allied Health</a:t>
            </a:r>
          </a:p>
          <a:p>
            <a:pPr algn="ctr"/>
            <a:r>
              <a:rPr lang="en-US" sz="1400" dirty="0">
                <a:solidFill>
                  <a:sysClr val="windowText" lastClr="000000"/>
                </a:solidFill>
              </a:rPr>
              <a:t>Students</a:t>
            </a:r>
          </a:p>
        </p:txBody>
      </p:sp>
      <p:pic>
        <p:nvPicPr>
          <p:cNvPr id="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Slide 11">
            <a:hlinkClick r:id="" action="ppaction://media"/>
            <a:extLst>
              <a:ext uri="{FF2B5EF4-FFF2-40B4-BE49-F238E27FC236}">
                <a16:creationId xmlns:a16="http://schemas.microsoft.com/office/drawing/2014/main" id="{EB9D9A2E-6D60-43FF-812C-C59CA5177DF0}"/>
              </a:ext>
            </a:extLst>
          </p:cNvPr>
          <p:cNvPicPr>
            <a:picLocks noChangeAspect="1"/>
          </p:cNvPicPr>
          <p:nvPr>
            <a:audioFile r:link="rId1"/>
            <p:extLst>
              <p:ext uri="{DAA4B4D4-6D71-4841-9C94-3DE7FCFB9230}">
                <p14:media xmlns:p14="http://schemas.microsoft.com/office/powerpoint/2010/main" r:embed="rId2">
                  <p14:trim end="32061.6916"/>
                </p14:media>
              </p:ext>
            </p:extLst>
          </p:nvPr>
        </p:nvPicPr>
        <p:blipFill>
          <a:blip r:embed="rId11"/>
          <a:stretch>
            <a:fillRect/>
          </a:stretch>
        </p:blipFill>
        <p:spPr>
          <a:xfrm>
            <a:off x="350837" y="5670323"/>
            <a:ext cx="487363" cy="487363"/>
          </a:xfrm>
          <a:prstGeom prst="rect">
            <a:avLst/>
          </a:prstGeom>
        </p:spPr>
      </p:pic>
    </p:spTree>
    <p:extLst>
      <p:ext uri="{BB962C8B-B14F-4D97-AF65-F5344CB8AC3E}">
        <p14:creationId xmlns:p14="http://schemas.microsoft.com/office/powerpoint/2010/main" val="2499934335"/>
      </p:ext>
    </p:extLst>
  </p:cSld>
  <p:clrMapOvr>
    <a:masterClrMapping/>
  </p:clrMapOvr>
  <mc:AlternateContent xmlns:mc="http://schemas.openxmlformats.org/markup-compatibility/2006">
    <mc:Choice xmlns:p14="http://schemas.microsoft.com/office/powerpoint/2010/main" Requires="p14">
      <p:transition p14:dur="10" advTm="58359"/>
    </mc:Choice>
    <mc:Fallback>
      <p:transition advTm="583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1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extLst>
    <p:ext uri="{E180D4A7-C9FB-4DFB-919C-405C955672EB}">
      <p14:showEvtLst xmlns:p14="http://schemas.microsoft.com/office/powerpoint/2010/main">
        <p14:playEvt time="60" objId="8"/>
        <p14:stopEvt time="58359" objId="8"/>
      </p14:showEvt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Summary</a:t>
            </a:r>
          </a:p>
        </p:txBody>
      </p:sp>
      <p:sp>
        <p:nvSpPr>
          <p:cNvPr id="3" name="Content Placeholder 2"/>
          <p:cNvSpPr>
            <a:spLocks noGrp="1"/>
          </p:cNvSpPr>
          <p:nvPr>
            <p:ph idx="1"/>
          </p:nvPr>
        </p:nvSpPr>
        <p:spPr>
          <a:xfrm>
            <a:off x="457200" y="1447800"/>
            <a:ext cx="8229600" cy="4525963"/>
          </a:xfrm>
        </p:spPr>
        <p:txBody>
          <a:bodyPr>
            <a:noAutofit/>
          </a:bodyPr>
          <a:lstStyle/>
          <a:p>
            <a:r>
              <a:rPr lang="en-US" sz="3200" dirty="0"/>
              <a:t>The PURCH track offers a unique education that is team-based, integrated within the community and focused on healthcare disparities and population health</a:t>
            </a:r>
          </a:p>
          <a:p>
            <a:r>
              <a:rPr lang="en-US" sz="3200" dirty="0"/>
              <a:t>Baystate Health is a 5-hospital integrated health system where educating the provider of the future is a top priority</a:t>
            </a:r>
          </a:p>
          <a:p>
            <a:r>
              <a:rPr lang="en-US" sz="3200" dirty="0"/>
              <a:t>PURCH is based out of UMMS-Baystate, the first regional campus of UMass Medical School</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Recorded Sound">
            <a:hlinkClick r:id="" action="ppaction://media"/>
            <a:extLst>
              <a:ext uri="{FF2B5EF4-FFF2-40B4-BE49-F238E27FC236}">
                <a16:creationId xmlns:a16="http://schemas.microsoft.com/office/drawing/2014/main" id="{EA428384-D901-4C62-919D-2B8114C46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868345"/>
            <a:ext cx="609600" cy="609600"/>
          </a:xfrm>
          <a:prstGeom prst="rect">
            <a:avLst/>
          </a:prstGeom>
        </p:spPr>
      </p:pic>
    </p:spTree>
    <p:extLst>
      <p:ext uri="{BB962C8B-B14F-4D97-AF65-F5344CB8AC3E}">
        <p14:creationId xmlns:p14="http://schemas.microsoft.com/office/powerpoint/2010/main" val="1854711851"/>
      </p:ext>
    </p:extLst>
  </p:cSld>
  <p:clrMapOvr>
    <a:masterClrMapping/>
  </p:clrMapOvr>
  <mc:AlternateContent xmlns:mc="http://schemas.openxmlformats.org/markup-compatibility/2006" xmlns:p14="http://schemas.microsoft.com/office/powerpoint/2010/main">
    <mc:Choice Requires="p14">
      <p:transition p14:dur="10" advTm="24000"/>
    </mc:Choice>
    <mc:Fallback xmlns="">
      <p:transition advTm="2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89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9" objId="5"/>
        <p14:stopEvt time="26580"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Application Process</a:t>
            </a:r>
          </a:p>
        </p:txBody>
      </p:sp>
      <p:sp>
        <p:nvSpPr>
          <p:cNvPr id="3" name="Content Placeholder 2"/>
          <p:cNvSpPr>
            <a:spLocks noGrp="1"/>
          </p:cNvSpPr>
          <p:nvPr>
            <p:ph idx="1"/>
          </p:nvPr>
        </p:nvSpPr>
        <p:spPr/>
        <p:txBody>
          <a:bodyPr>
            <a:normAutofit/>
          </a:bodyPr>
          <a:lstStyle/>
          <a:p>
            <a:r>
              <a:rPr lang="en-US" dirty="0"/>
              <a:t>Post-Interview</a:t>
            </a:r>
          </a:p>
          <a:p>
            <a:pPr lvl="1"/>
            <a:r>
              <a:rPr lang="en-US" dirty="0"/>
              <a:t>Applicants reflect on the information about PURCH and make a determination within 7 days </a:t>
            </a:r>
            <a:r>
              <a:rPr lang="en-US"/>
              <a:t>after the Q&amp;A:</a:t>
            </a:r>
            <a:endParaRPr lang="en-US" dirty="0"/>
          </a:p>
          <a:p>
            <a:pPr lvl="2"/>
            <a:r>
              <a:rPr lang="en-US" dirty="0"/>
              <a:t>Continue with PURCH application</a:t>
            </a:r>
          </a:p>
          <a:p>
            <a:pPr lvl="2"/>
            <a:r>
              <a:rPr lang="en-US" dirty="0"/>
              <a:t>Continue with UMMS only</a:t>
            </a:r>
          </a:p>
          <a:p>
            <a:pPr lvl="1"/>
            <a:r>
              <a:rPr lang="en-US" dirty="0"/>
              <a:t>After 7 days you will be considered for PURCH unless you choose to withdraw</a:t>
            </a:r>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de 14">
            <a:hlinkClick r:id="" action="ppaction://media"/>
            <a:extLst>
              <a:ext uri="{FF2B5EF4-FFF2-40B4-BE49-F238E27FC236}">
                <a16:creationId xmlns:a16="http://schemas.microsoft.com/office/drawing/2014/main" id="{5C10D28C-6396-42D9-BA05-0364FE18D6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800" y="5201477"/>
            <a:ext cx="487363" cy="487363"/>
          </a:xfrm>
          <a:prstGeom prst="rect">
            <a:avLst/>
          </a:prstGeom>
        </p:spPr>
      </p:pic>
    </p:spTree>
    <p:extLst>
      <p:ext uri="{BB962C8B-B14F-4D97-AF65-F5344CB8AC3E}">
        <p14:creationId xmlns:p14="http://schemas.microsoft.com/office/powerpoint/2010/main" val="3677961857"/>
      </p:ext>
    </p:extLst>
  </p:cSld>
  <p:clrMapOvr>
    <a:masterClrMapping/>
  </p:clrMapOvr>
  <mc:AlternateContent xmlns:mc="http://schemas.openxmlformats.org/markup-compatibility/2006" xmlns:p14="http://schemas.microsoft.com/office/powerpoint/2010/main">
    <mc:Choice Requires="p14">
      <p:transition p14:dur="10" advTm="71713"/>
    </mc:Choice>
    <mc:Fallback xmlns="">
      <p:transition advTm="71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5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8" objId="5"/>
        <p14:stopEvt time="71713" objId="5"/>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E3CBA2-6E48-433E-A918-3CBFC73CE4C3}"/>
              </a:ext>
            </a:extLst>
          </p:cNvPr>
          <p:cNvSpPr txBox="1"/>
          <p:nvPr/>
        </p:nvSpPr>
        <p:spPr>
          <a:xfrm>
            <a:off x="1219200" y="1447800"/>
            <a:ext cx="6553200" cy="3170099"/>
          </a:xfrm>
          <a:prstGeom prst="rect">
            <a:avLst/>
          </a:prstGeom>
          <a:noFill/>
        </p:spPr>
        <p:txBody>
          <a:bodyPr wrap="square">
            <a:spAutoFit/>
          </a:bodyPr>
          <a:lstStyle/>
          <a:p>
            <a:pPr algn="ctr"/>
            <a:r>
              <a:rPr lang="en-US" sz="4000" dirty="0"/>
              <a:t>Thank You</a:t>
            </a:r>
            <a:br>
              <a:rPr lang="en-US" sz="4000" dirty="0"/>
            </a:br>
            <a:br>
              <a:rPr lang="en-US" sz="4000" dirty="0"/>
            </a:br>
            <a:br>
              <a:rPr lang="en-US" sz="4000" dirty="0"/>
            </a:br>
            <a:r>
              <a:rPr lang="en-US" sz="4000" dirty="0"/>
              <a:t>Best of Luck in your Medical Career</a:t>
            </a:r>
          </a:p>
        </p:txBody>
      </p:sp>
      <p:pic>
        <p:nvPicPr>
          <p:cNvPr id="6" name="Slide 16">
            <a:hlinkClick r:id="" action="ppaction://media"/>
            <a:extLst>
              <a:ext uri="{FF2B5EF4-FFF2-40B4-BE49-F238E27FC236}">
                <a16:creationId xmlns:a16="http://schemas.microsoft.com/office/drawing/2014/main" id="{02EEB107-9AE1-4E28-AAD3-6FEA7FE78D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1837" y="5410200"/>
            <a:ext cx="487363" cy="487363"/>
          </a:xfrm>
          <a:prstGeom prst="rect">
            <a:avLst/>
          </a:prstGeom>
        </p:spPr>
      </p:pic>
    </p:spTree>
    <p:extLst>
      <p:ext uri="{BB962C8B-B14F-4D97-AF65-F5344CB8AC3E}">
        <p14:creationId xmlns:p14="http://schemas.microsoft.com/office/powerpoint/2010/main" val="1396334674"/>
      </p:ext>
    </p:extLst>
  </p:cSld>
  <p:clrMapOvr>
    <a:masterClrMapping/>
  </p:clrMapOvr>
  <mc:AlternateContent xmlns:mc="http://schemas.openxmlformats.org/markup-compatibility/2006" xmlns:p14="http://schemas.microsoft.com/office/powerpoint/2010/main">
    <mc:Choice Requires="p14">
      <p:transition p14:dur="10" advTm="11641"/>
    </mc:Choice>
    <mc:Fallback xmlns="">
      <p:transition advTm="116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5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49" objId="6"/>
        <p14:stopEvt time="11641" objId="6"/>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Getting to Know PURCH</a:t>
            </a:r>
          </a:p>
        </p:txBody>
      </p:sp>
      <p:sp>
        <p:nvSpPr>
          <p:cNvPr id="3" name="Content Placeholder 2"/>
          <p:cNvSpPr>
            <a:spLocks noGrp="1"/>
          </p:cNvSpPr>
          <p:nvPr>
            <p:ph idx="1"/>
          </p:nvPr>
        </p:nvSpPr>
        <p:spPr>
          <a:xfrm>
            <a:off x="152400" y="1295400"/>
            <a:ext cx="8915400" cy="5181600"/>
          </a:xfrm>
        </p:spPr>
        <p:txBody>
          <a:bodyPr>
            <a:normAutofit/>
          </a:bodyPr>
          <a:lstStyle/>
          <a:p>
            <a:r>
              <a:rPr lang="en-US" sz="2400" dirty="0"/>
              <a:t>Welcome Video</a:t>
            </a:r>
          </a:p>
          <a:p>
            <a:pPr lvl="1"/>
            <a:r>
              <a:rPr lang="en-US" dirty="0"/>
              <a:t>Overview of PURCH</a:t>
            </a:r>
          </a:p>
          <a:p>
            <a:pPr lvl="1"/>
            <a:r>
              <a:rPr lang="en-US" dirty="0"/>
              <a:t>Learn about Baystate Medical Center and Baystate Health</a:t>
            </a:r>
          </a:p>
          <a:p>
            <a:pPr marL="457200" lvl="1" indent="0">
              <a:buNone/>
            </a:pPr>
            <a:r>
              <a:rPr lang="en-US" dirty="0"/>
              <a:t> </a:t>
            </a:r>
          </a:p>
          <a:p>
            <a:r>
              <a:rPr lang="en-US" sz="2400" dirty="0"/>
              <a:t>PURCH Interviews</a:t>
            </a:r>
          </a:p>
          <a:p>
            <a:pPr lvl="1"/>
            <a:r>
              <a:rPr lang="en-US" dirty="0"/>
              <a:t>8 MMI (Multiple Mini Interviews)</a:t>
            </a:r>
          </a:p>
          <a:p>
            <a:pPr lvl="1"/>
            <a:r>
              <a:rPr lang="en-US" dirty="0"/>
              <a:t>Q &amp; A with Faculty</a:t>
            </a:r>
          </a:p>
          <a:p>
            <a:pPr marL="0" indent="0">
              <a:buNone/>
            </a:pPr>
            <a:endParaRPr lang="en-US" sz="2400" dirty="0"/>
          </a:p>
          <a:p>
            <a:r>
              <a:rPr lang="en-US" sz="2400" dirty="0"/>
              <a:t>Virtual Coffee Hour with Students</a:t>
            </a:r>
          </a:p>
          <a:p>
            <a:pPr lvl="1"/>
            <a:r>
              <a:rPr lang="en-US" dirty="0"/>
              <a:t>Q &amp; A with current PURCH students</a:t>
            </a:r>
          </a:p>
          <a:p>
            <a:pPr marL="0" indent="0">
              <a:buNone/>
            </a:pPr>
            <a:endParaRPr lang="en-US"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a:extLst>
              <a:ext uri="{FF2B5EF4-FFF2-40B4-BE49-F238E27FC236}">
                <a16:creationId xmlns:a16="http://schemas.microsoft.com/office/drawing/2014/main" id="{A76EAA6F-FFB2-4319-A536-AD781A2B12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627592"/>
            <a:ext cx="609600" cy="609600"/>
          </a:xfrm>
          <a:prstGeom prst="rect">
            <a:avLst/>
          </a:prstGeom>
        </p:spPr>
      </p:pic>
    </p:spTree>
    <p:extLst>
      <p:ext uri="{BB962C8B-B14F-4D97-AF65-F5344CB8AC3E}">
        <p14:creationId xmlns:p14="http://schemas.microsoft.com/office/powerpoint/2010/main" val="2638085921"/>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7"/>
        <p14:stopEvt time="36061" objId="7"/>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8800" b="1" dirty="0"/>
              <a:t>PURCH</a:t>
            </a:r>
            <a:endParaRPr lang="en-US" sz="8800" dirty="0"/>
          </a:p>
        </p:txBody>
      </p:sp>
      <p:sp>
        <p:nvSpPr>
          <p:cNvPr id="3" name="Content Placeholder 2"/>
          <p:cNvSpPr>
            <a:spLocks noGrp="1"/>
          </p:cNvSpPr>
          <p:nvPr>
            <p:ph idx="1"/>
          </p:nvPr>
        </p:nvSpPr>
        <p:spPr>
          <a:xfrm>
            <a:off x="0" y="1828800"/>
            <a:ext cx="9144000" cy="4297363"/>
          </a:xfrm>
        </p:spPr>
        <p:txBody>
          <a:bodyPr>
            <a:normAutofit/>
          </a:bodyPr>
          <a:lstStyle/>
          <a:p>
            <a:pPr marL="0" indent="0" algn="ctr">
              <a:buNone/>
            </a:pPr>
            <a:endParaRPr lang="en-US" sz="5400" b="1" dirty="0"/>
          </a:p>
          <a:p>
            <a:pPr marL="0" indent="0" algn="ctr">
              <a:buNone/>
            </a:pPr>
            <a:r>
              <a:rPr lang="en-US" sz="5400" b="1" dirty="0"/>
              <a:t>Population–Based Urban and </a:t>
            </a:r>
            <a:br>
              <a:rPr lang="en-US" sz="5400" b="1" dirty="0"/>
            </a:br>
            <a:r>
              <a:rPr lang="en-US" sz="5400" b="1" dirty="0"/>
              <a:t>Rural Community Health </a:t>
            </a:r>
            <a:br>
              <a:rPr lang="en-US" sz="5400" b="1" dirty="0"/>
            </a:br>
            <a:endParaRPr lang="en-US" sz="5400"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Slide 3">
            <a:hlinkClick r:id="" action="ppaction://media"/>
            <a:extLst>
              <a:ext uri="{FF2B5EF4-FFF2-40B4-BE49-F238E27FC236}">
                <a16:creationId xmlns:a16="http://schemas.microsoft.com/office/drawing/2014/main" id="{D2E9D2A9-8454-48F1-B356-A2596FAD768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57200" y="5518300"/>
            <a:ext cx="487363" cy="487363"/>
          </a:xfrm>
          <a:prstGeom prst="rect">
            <a:avLst/>
          </a:prstGeom>
        </p:spPr>
      </p:pic>
    </p:spTree>
    <p:extLst>
      <p:ext uri="{BB962C8B-B14F-4D97-AF65-F5344CB8AC3E}">
        <p14:creationId xmlns:p14="http://schemas.microsoft.com/office/powerpoint/2010/main" val="3401699477"/>
      </p:ext>
    </p:extLst>
  </p:cSld>
  <p:clrMapOvr>
    <a:masterClrMapping/>
  </p:clrMapOvr>
  <mc:AlternateContent xmlns:mc="http://schemas.openxmlformats.org/markup-compatibility/2006" xmlns:p14="http://schemas.microsoft.com/office/powerpoint/2010/main">
    <mc:Choice Requires="p14">
      <p:transition p14:dur="10" advTm="26962"/>
    </mc:Choice>
    <mc:Fallback xmlns="">
      <p:transition advTm="26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94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28" objId="6"/>
        <p14:stopEvt time="26962" objId="6"/>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PURCH Track</a:t>
            </a:r>
            <a:endParaRPr lang="en-US" dirty="0"/>
          </a:p>
        </p:txBody>
      </p:sp>
      <p:sp>
        <p:nvSpPr>
          <p:cNvPr id="3" name="Content Placeholder 2"/>
          <p:cNvSpPr>
            <a:spLocks noGrp="1"/>
          </p:cNvSpPr>
          <p:nvPr>
            <p:ph idx="1"/>
          </p:nvPr>
        </p:nvSpPr>
        <p:spPr>
          <a:xfrm>
            <a:off x="152400" y="1600200"/>
            <a:ext cx="8991600" cy="4525963"/>
          </a:xfrm>
        </p:spPr>
        <p:txBody>
          <a:bodyPr/>
          <a:lstStyle/>
          <a:p>
            <a:r>
              <a:rPr lang="en-US" dirty="0"/>
              <a:t>Same content presented at UMMS-Worcester</a:t>
            </a:r>
          </a:p>
          <a:p>
            <a:r>
              <a:rPr lang="en-US" dirty="0"/>
              <a:t>Different Framework</a:t>
            </a:r>
          </a:p>
          <a:p>
            <a:r>
              <a:rPr lang="en-US" dirty="0"/>
              <a:t>Teaching through the lens of Population Health as well as the traditional Doctor-Patient dyad</a:t>
            </a:r>
          </a:p>
          <a:p>
            <a:r>
              <a:rPr lang="en-US" dirty="0"/>
              <a:t>Excellent Clinical Learning Environment</a:t>
            </a:r>
          </a:p>
          <a:p>
            <a:endParaRPr lang="en-US" dirty="0"/>
          </a:p>
        </p:txBody>
      </p:sp>
      <p:pic>
        <p:nvPicPr>
          <p:cNvPr id="4"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Slide 4">
            <a:hlinkClick r:id="" action="ppaction://media"/>
            <a:extLst>
              <a:ext uri="{FF2B5EF4-FFF2-40B4-BE49-F238E27FC236}">
                <a16:creationId xmlns:a16="http://schemas.microsoft.com/office/drawing/2014/main" id="{088F4C46-196F-4C8B-8BB6-544F8E7FEB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4286" y="5334000"/>
            <a:ext cx="487363" cy="487363"/>
          </a:xfrm>
          <a:prstGeom prst="rect">
            <a:avLst/>
          </a:prstGeom>
        </p:spPr>
      </p:pic>
    </p:spTree>
    <p:extLst>
      <p:ext uri="{BB962C8B-B14F-4D97-AF65-F5344CB8AC3E}">
        <p14:creationId xmlns:p14="http://schemas.microsoft.com/office/powerpoint/2010/main" val="3107275396"/>
      </p:ext>
    </p:extLst>
  </p:cSld>
  <p:clrMapOvr>
    <a:masterClrMapping/>
  </p:clrMapOvr>
  <mc:AlternateContent xmlns:mc="http://schemas.openxmlformats.org/markup-compatibility/2006" xmlns:p14="http://schemas.microsoft.com/office/powerpoint/2010/main">
    <mc:Choice Requires="p14">
      <p:transition p14:dur="10" advTm="27015"/>
    </mc:Choice>
    <mc:Fallback xmlns="">
      <p:transition advTm="27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7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29" objId="5"/>
        <p14:stopEvt time="26851" objId="5"/>
      </p14:showEvt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PURCH Guiding Principles</a:t>
            </a:r>
          </a:p>
        </p:txBody>
      </p:sp>
      <p:sp>
        <p:nvSpPr>
          <p:cNvPr id="3" name="Content Placeholder 2"/>
          <p:cNvSpPr>
            <a:spLocks noGrp="1"/>
          </p:cNvSpPr>
          <p:nvPr>
            <p:ph idx="1"/>
          </p:nvPr>
        </p:nvSpPr>
        <p:spPr/>
        <p:txBody>
          <a:bodyPr/>
          <a:lstStyle/>
          <a:p>
            <a:r>
              <a:rPr lang="en-US" dirty="0"/>
              <a:t>We train physicians through patient-centered education to develop doctors who are:</a:t>
            </a:r>
          </a:p>
          <a:p>
            <a:pPr lvl="1"/>
            <a:r>
              <a:rPr lang="en-US" dirty="0"/>
              <a:t>Team-oriented </a:t>
            </a:r>
          </a:p>
          <a:p>
            <a:pPr lvl="1"/>
            <a:r>
              <a:rPr lang="en-US" dirty="0"/>
              <a:t>Leaders, who can also be led</a:t>
            </a:r>
          </a:p>
          <a:p>
            <a:pPr lvl="1"/>
            <a:r>
              <a:rPr lang="en-US" dirty="0"/>
              <a:t>Excellent Diagnosticians</a:t>
            </a:r>
          </a:p>
          <a:p>
            <a:pPr lvl="1"/>
            <a:r>
              <a:rPr lang="en-US" dirty="0"/>
              <a:t>Self-Reflective </a:t>
            </a:r>
          </a:p>
          <a:p>
            <a:pPr lvl="1"/>
            <a:r>
              <a:rPr lang="en-US" dirty="0"/>
              <a:t>Empathetic</a:t>
            </a:r>
          </a:p>
        </p:txBody>
      </p:sp>
      <p:pic>
        <p:nvPicPr>
          <p:cNvPr id="2050" name="Picture 2" descr="S:\BMC OB-GYN Education\Recruitment\Recruitment 2015\Slide Shows\Resident Slide Show - Lunch\pi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2120" y="3733800"/>
            <a:ext cx="355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Slide 5">
            <a:hlinkClick r:id="" action="ppaction://media"/>
            <a:extLst>
              <a:ext uri="{FF2B5EF4-FFF2-40B4-BE49-F238E27FC236}">
                <a16:creationId xmlns:a16="http://schemas.microsoft.com/office/drawing/2014/main" id="{7EE66A17-2A4F-4E34-8FF2-884376D1F418}"/>
              </a:ext>
            </a:extLst>
          </p:cNvPr>
          <p:cNvPicPr>
            <a:picLocks noChangeAspect="1"/>
          </p:cNvPicPr>
          <p:nvPr>
            <a:audioFile r:link="rId1"/>
            <p:extLst>
              <p:ext uri="{DAA4B4D4-6D71-4841-9C94-3DE7FCFB9230}">
                <p14:media xmlns:p14="http://schemas.microsoft.com/office/powerpoint/2010/main" r:embed="rId2">
                  <p14:trim end="92050.5011"/>
                </p14:media>
              </p:ext>
            </p:extLst>
          </p:nvPr>
        </p:nvPicPr>
        <p:blipFill>
          <a:blip r:embed="rId7"/>
          <a:stretch>
            <a:fillRect/>
          </a:stretch>
        </p:blipFill>
        <p:spPr>
          <a:xfrm>
            <a:off x="838200" y="5224461"/>
            <a:ext cx="731362" cy="781775"/>
          </a:xfrm>
          <a:prstGeom prst="rect">
            <a:avLst/>
          </a:prstGeom>
        </p:spPr>
      </p:pic>
    </p:spTree>
    <p:extLst>
      <p:ext uri="{BB962C8B-B14F-4D97-AF65-F5344CB8AC3E}">
        <p14:creationId xmlns:p14="http://schemas.microsoft.com/office/powerpoint/2010/main" val="2153518343"/>
      </p:ext>
    </p:extLst>
  </p:cSld>
  <p:clrMapOvr>
    <a:masterClrMapping/>
  </p:clrMapOvr>
  <mc:AlternateContent xmlns:mc="http://schemas.openxmlformats.org/markup-compatibility/2006" xmlns:p14="http://schemas.microsoft.com/office/powerpoint/2010/main">
    <mc:Choice Requires="p14">
      <p:transition p14:dur="10" advTm="46298"/>
    </mc:Choice>
    <mc:Fallback xmlns="">
      <p:transition advTm="46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4"/>
        <p14:stopEvt time="46298" objId="4"/>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a:t>Team Oriented and </a:t>
            </a:r>
            <a:br>
              <a:rPr lang="en-US" b="1" dirty="0"/>
            </a:br>
            <a:r>
              <a:rPr lang="en-US" b="1" dirty="0"/>
              <a:t>Leaders Who Can Be Led</a:t>
            </a:r>
          </a:p>
        </p:txBody>
      </p:sp>
      <p:pic>
        <p:nvPicPr>
          <p:cNvPr id="4" name="Picture 4" descr="http://ministryhealth.org/User/weberd/PCMH_Diagra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1981200"/>
            <a:ext cx="5502865" cy="431884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4800" y="1371600"/>
            <a:ext cx="3048000" cy="2308324"/>
          </a:xfrm>
          <a:prstGeom prst="rect">
            <a:avLst/>
          </a:prstGeom>
        </p:spPr>
        <p:txBody>
          <a:bodyPr wrap="square">
            <a:spAutoFit/>
          </a:bodyPr>
          <a:lstStyle/>
          <a:p>
            <a:r>
              <a:rPr lang="en-US" sz="2400" dirty="0"/>
              <a:t>Students are part of a multidisciplinary team, exploring evidence-based practice and team-based care in real-world settings</a:t>
            </a:r>
          </a:p>
        </p:txBody>
      </p:sp>
      <p:pic>
        <p:nvPicPr>
          <p:cNvPr id="5"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Slide 6">
            <a:hlinkClick r:id="" action="ppaction://media"/>
            <a:extLst>
              <a:ext uri="{FF2B5EF4-FFF2-40B4-BE49-F238E27FC236}">
                <a16:creationId xmlns:a16="http://schemas.microsoft.com/office/drawing/2014/main" id="{51EAB8D9-4DE4-4FAF-812D-70F400A3A23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9600" y="5334000"/>
            <a:ext cx="487363" cy="487363"/>
          </a:xfrm>
          <a:prstGeom prst="rect">
            <a:avLst/>
          </a:prstGeom>
        </p:spPr>
      </p:pic>
    </p:spTree>
    <p:extLst>
      <p:ext uri="{BB962C8B-B14F-4D97-AF65-F5344CB8AC3E}">
        <p14:creationId xmlns:p14="http://schemas.microsoft.com/office/powerpoint/2010/main" val="1775003748"/>
      </p:ext>
    </p:extLst>
  </p:cSld>
  <p:clrMapOvr>
    <a:masterClrMapping/>
  </p:clrMapOvr>
  <mc:AlternateContent xmlns:mc="http://schemas.openxmlformats.org/markup-compatibility/2006" xmlns:p14="http://schemas.microsoft.com/office/powerpoint/2010/main">
    <mc:Choice Requires="p14">
      <p:transition p14:dur="10" advTm="141659"/>
    </mc:Choice>
    <mc:Fallback xmlns="">
      <p:transition advTm="141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13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28" objId="7"/>
        <p14:stopEvt time="141495" objId="7"/>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03E21-40E2-4957-8F71-1EDDB19F12BB}"/>
              </a:ext>
            </a:extLst>
          </p:cNvPr>
          <p:cNvSpPr>
            <a:spLocks noGrp="1"/>
          </p:cNvSpPr>
          <p:nvPr>
            <p:ph type="title"/>
          </p:nvPr>
        </p:nvSpPr>
        <p:spPr/>
        <p:txBody>
          <a:bodyPr/>
          <a:lstStyle/>
          <a:p>
            <a:r>
              <a:rPr lang="en-US" dirty="0"/>
              <a:t>How Do We Achieve These Goals</a:t>
            </a:r>
          </a:p>
        </p:txBody>
      </p:sp>
      <p:sp>
        <p:nvSpPr>
          <p:cNvPr id="3" name="Content Placeholder 2">
            <a:extLst>
              <a:ext uri="{FF2B5EF4-FFF2-40B4-BE49-F238E27FC236}">
                <a16:creationId xmlns:a16="http://schemas.microsoft.com/office/drawing/2014/main" id="{47C0A2C5-6DC1-4A68-9EFB-914D041D66C4}"/>
              </a:ext>
            </a:extLst>
          </p:cNvPr>
          <p:cNvSpPr>
            <a:spLocks noGrp="1"/>
          </p:cNvSpPr>
          <p:nvPr>
            <p:ph idx="1"/>
          </p:nvPr>
        </p:nvSpPr>
        <p:spPr>
          <a:xfrm>
            <a:off x="457200" y="1600201"/>
            <a:ext cx="8534400" cy="4525963"/>
          </a:xfrm>
        </p:spPr>
        <p:txBody>
          <a:bodyPr/>
          <a:lstStyle/>
          <a:p>
            <a:r>
              <a:rPr lang="en-US" dirty="0"/>
              <a:t>Create a Community with Shared Values</a:t>
            </a:r>
          </a:p>
          <a:p>
            <a:r>
              <a:rPr lang="en-US" dirty="0"/>
              <a:t>Community and Physician Faculty who Deliver this Care</a:t>
            </a:r>
          </a:p>
          <a:p>
            <a:r>
              <a:rPr lang="en-US" dirty="0"/>
              <a:t>Augmenting the Curriculum</a:t>
            </a:r>
          </a:p>
          <a:p>
            <a:r>
              <a:rPr lang="en-US" dirty="0"/>
              <a:t>Experiential Learning</a:t>
            </a:r>
          </a:p>
          <a:p>
            <a:pPr lvl="1"/>
            <a:r>
              <a:rPr lang="en-US" dirty="0"/>
              <a:t>Jail Health</a:t>
            </a:r>
          </a:p>
          <a:p>
            <a:pPr lvl="1"/>
            <a:r>
              <a:rPr lang="en-US" dirty="0"/>
              <a:t>Homeless Shelter</a:t>
            </a:r>
          </a:p>
          <a:p>
            <a:pPr lvl="1"/>
            <a:r>
              <a:rPr lang="en-US" dirty="0"/>
              <a:t>Poverty Simulation		</a:t>
            </a:r>
          </a:p>
          <a:p>
            <a:r>
              <a:rPr lang="en-US" dirty="0"/>
              <a:t>Note:  PURCH is not an MPH</a:t>
            </a:r>
          </a:p>
          <a:p>
            <a:r>
              <a:rPr lang="en-US" dirty="0"/>
              <a:t>PURCH is for EVERY Doctor</a:t>
            </a:r>
          </a:p>
          <a:p>
            <a:endParaRPr lang="en-US" dirty="0"/>
          </a:p>
          <a:p>
            <a:endParaRPr lang="en-US" dirty="0"/>
          </a:p>
        </p:txBody>
      </p:sp>
      <p:pic>
        <p:nvPicPr>
          <p:cNvPr id="4" name="Slide 7">
            <a:hlinkClick r:id="" action="ppaction://media"/>
            <a:extLst>
              <a:ext uri="{FF2B5EF4-FFF2-40B4-BE49-F238E27FC236}">
                <a16:creationId xmlns:a16="http://schemas.microsoft.com/office/drawing/2014/main" id="{5EF7E240-04B1-47C7-97B7-CFB4D97351B6}"/>
              </a:ext>
            </a:extLst>
          </p:cNvPr>
          <p:cNvPicPr>
            <a:picLocks noChangeAspect="1"/>
          </p:cNvPicPr>
          <p:nvPr>
            <a:audioFile r:link="rId1"/>
            <p:extLst>
              <p:ext uri="{DAA4B4D4-6D71-4841-9C94-3DE7FCFB9230}">
                <p14:media xmlns:p14="http://schemas.microsoft.com/office/powerpoint/2010/main" r:embed="rId2">
                  <p14:trim end="456.2494"/>
                </p14:media>
              </p:ext>
            </p:extLst>
          </p:nvPr>
        </p:nvPicPr>
        <p:blipFill>
          <a:blip r:embed="rId5"/>
          <a:stretch>
            <a:fillRect/>
          </a:stretch>
        </p:blipFill>
        <p:spPr>
          <a:xfrm>
            <a:off x="7848600" y="5257799"/>
            <a:ext cx="487363" cy="487363"/>
          </a:xfrm>
          <a:prstGeom prst="rect">
            <a:avLst/>
          </a:prstGeom>
        </p:spPr>
      </p:pic>
    </p:spTree>
    <p:extLst>
      <p:ext uri="{BB962C8B-B14F-4D97-AF65-F5344CB8AC3E}">
        <p14:creationId xmlns:p14="http://schemas.microsoft.com/office/powerpoint/2010/main" val="2193645235"/>
      </p:ext>
    </p:extLst>
  </p:cSld>
  <p:clrMapOvr>
    <a:masterClrMapping/>
  </p:clrMapOvr>
  <mc:AlternateContent xmlns:mc="http://schemas.openxmlformats.org/markup-compatibility/2006" xmlns:p14="http://schemas.microsoft.com/office/powerpoint/2010/main">
    <mc:Choice Requires="p14">
      <p:transition p14:dur="10" advTm="80799"/>
    </mc:Choice>
    <mc:Fallback xmlns="">
      <p:transition advTm="80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5" objId="4"/>
        <p14:stopEvt time="80568" objId="4"/>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BMC UMMS - Baystate Admissions\Photos\Friends of the Homeles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64"/>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4D4C50D2-0F74-4D1F-AFBC-ABAF0FD0BF27}"/>
              </a:ext>
            </a:extLst>
          </p:cNvPr>
          <p:cNvPicPr>
            <a:picLocks noChangeAspect="1"/>
          </p:cNvPicPr>
          <p:nvPr>
            <a:audioFile r:link="rId1"/>
            <p:extLst>
              <p:ext uri="{DAA4B4D4-6D71-4841-9C94-3DE7FCFB9230}">
                <p14:media xmlns:p14="http://schemas.microsoft.com/office/powerpoint/2010/main" r:embed="rId2">
                  <p14:trim st="390" end="256.8458"/>
                </p14:media>
              </p:ext>
            </p:extLst>
          </p:nvPr>
        </p:nvPicPr>
        <p:blipFill>
          <a:blip r:embed="rId6"/>
          <a:stretch>
            <a:fillRect/>
          </a:stretch>
        </p:blipFill>
        <p:spPr>
          <a:xfrm>
            <a:off x="457200" y="6294828"/>
            <a:ext cx="487363" cy="487363"/>
          </a:xfrm>
          <a:prstGeom prst="rect">
            <a:avLst/>
          </a:prstGeom>
        </p:spPr>
      </p:pic>
    </p:spTree>
    <p:extLst>
      <p:ext uri="{BB962C8B-B14F-4D97-AF65-F5344CB8AC3E}">
        <p14:creationId xmlns:p14="http://schemas.microsoft.com/office/powerpoint/2010/main" val="981178738"/>
      </p:ext>
    </p:extLst>
  </p:cSld>
  <p:clrMapOvr>
    <a:masterClrMapping/>
  </p:clrMapOvr>
  <mc:AlternateContent xmlns:mc="http://schemas.openxmlformats.org/markup-compatibility/2006" xmlns:p14="http://schemas.microsoft.com/office/powerpoint/2010/main">
    <mc:Choice Requires="p14">
      <p:transition p14:dur="10" advTm="0"/>
    </mc:Choice>
    <mc:Fallback xmlns="">
      <p:transition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2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BMC UMMS - Baystate Admissions\Photos\Poverty Sim 201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50" y="76200"/>
            <a:ext cx="9137649" cy="610023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553200" y="6372526"/>
            <a:ext cx="2408238" cy="401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a:extLst>
              <a:ext uri="{FF2B5EF4-FFF2-40B4-BE49-F238E27FC236}">
                <a16:creationId xmlns:a16="http://schemas.microsoft.com/office/drawing/2014/main" id="{DD0FDB81-DEE7-4CC2-B544-F0428314633D}"/>
              </a:ext>
            </a:extLst>
          </p:cNvPr>
          <p:cNvPicPr>
            <a:picLocks noChangeAspect="1"/>
          </p:cNvPicPr>
          <p:nvPr>
            <a:audioFile r:link="rId1"/>
            <p:extLst>
              <p:ext uri="{DAA4B4D4-6D71-4841-9C94-3DE7FCFB9230}">
                <p14:media xmlns:p14="http://schemas.microsoft.com/office/powerpoint/2010/main" r:embed="rId2">
                  <p14:trim st="512" end="1165.3922"/>
                </p14:media>
              </p:ext>
            </p:extLst>
          </p:nvPr>
        </p:nvPicPr>
        <p:blipFill>
          <a:blip r:embed="rId7"/>
          <a:stretch>
            <a:fillRect/>
          </a:stretch>
        </p:blipFill>
        <p:spPr>
          <a:xfrm>
            <a:off x="381000" y="5334000"/>
            <a:ext cx="487363" cy="487363"/>
          </a:xfrm>
          <a:prstGeom prst="rect">
            <a:avLst/>
          </a:prstGeom>
        </p:spPr>
      </p:pic>
    </p:spTree>
    <p:extLst>
      <p:ext uri="{BB962C8B-B14F-4D97-AF65-F5344CB8AC3E}">
        <p14:creationId xmlns:p14="http://schemas.microsoft.com/office/powerpoint/2010/main" val="2522008961"/>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1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2019_BH_ Template_0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ct:contentTypeSchema xmlns:ct="http://schemas.microsoft.com/office/2006/metadata/contentType" xmlns:ma="http://schemas.microsoft.com/office/2006/metadata/properties/metaAttributes" ct:_="" ma:_="" ma:contentTypeName="Document" ma:contentTypeID="0x010100E4003728003EE847A5A8526E6E34A28E" ma:contentTypeVersion="4" ma:contentTypeDescription="Create a new document." ma:contentTypeScope="" ma:versionID="2fc338487bebf4188abfc9a87032d59c">
  <xsd:schema xmlns:xsd="http://www.w3.org/2001/XMLSchema" xmlns:xs="http://www.w3.org/2001/XMLSchema" xmlns:p="http://schemas.microsoft.com/office/2006/metadata/properties" xmlns:ns2="0eaaa8e3-9c84-478b-956a-716e9429ee70" targetNamespace="http://schemas.microsoft.com/office/2006/metadata/properties" ma:root="true" ma:fieldsID="c54984ff392718ff07858cad6f423ee0" ns2:_="">
    <xsd:import namespace="0eaaa8e3-9c84-478b-956a-716e9429ee70"/>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eaaa8e3-9c84-478b-956a-716e9429ee70"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0eaaa8e3-9c84-478b-956a-716e9429ee70">3EZ2PHSRRHYF-2065941117-298</_dlc_DocId>
    <_dlc_DocIdUrl xmlns="0eaaa8e3-9c84-478b-956a-716e9429ee70">
      <Url>http://bsmssp01/sites/InfoSys/Marketing/Creative_Services/_layouts/DocIdRedir.aspx?ID=3EZ2PHSRRHYF-2065941117-298</Url>
      <Description>3EZ2PHSRRHYF-2065941117-298</Description>
    </_dlc_DocIdUrl>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18CA217-BC03-4127-8640-81B317C67686}">
  <ds:schemaRefs>
    <ds:schemaRef ds:uri="http://schemas.microsoft.com/sharepoint/events"/>
  </ds:schemaRefs>
</ds:datastoreItem>
</file>

<file path=customXml/itemProps2.xml><?xml version="1.0" encoding="utf-8"?>
<ds:datastoreItem xmlns:ds="http://schemas.openxmlformats.org/officeDocument/2006/customXml" ds:itemID="{0C85B855-2CB8-4BB2-962D-2F88AAC856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eaaa8e3-9c84-478b-956a-716e9429ee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4670E16-7BD7-4C32-992F-F7B8D49FCF95}">
  <ds:schemaRefs>
    <ds:schemaRef ds:uri="http://purl.org/dc/dcmitype/"/>
    <ds:schemaRef ds:uri="http://schemas.microsoft.com/office/2006/documentManagement/types"/>
    <ds:schemaRef ds:uri="http://www.w3.org/XML/1998/namespace"/>
    <ds:schemaRef ds:uri="http://purl.org/dc/terms/"/>
    <ds:schemaRef ds:uri="http://schemas.microsoft.com/office/2006/metadata/properties"/>
    <ds:schemaRef ds:uri="http://schemas.openxmlformats.org/package/2006/metadata/core-properties"/>
    <ds:schemaRef ds:uri="http://schemas.microsoft.com/office/infopath/2007/PartnerControls"/>
    <ds:schemaRef ds:uri="0eaaa8e3-9c84-478b-956a-716e9429ee70"/>
    <ds:schemaRef ds:uri="http://purl.org/dc/elements/1.1/"/>
  </ds:schemaRefs>
</ds:datastoreItem>
</file>

<file path=customXml/itemProps4.xml><?xml version="1.0" encoding="utf-8"?>
<ds:datastoreItem xmlns:ds="http://schemas.openxmlformats.org/officeDocument/2006/customXml" ds:itemID="{66F5FF11-927D-44EA-B7F8-56FDF20FA6B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2019_BH_ Template_01</Template>
  <TotalTime>7656</TotalTime>
  <Words>2061</Words>
  <Application>Microsoft Macintosh PowerPoint</Application>
  <PresentationFormat>On-screen Show (4:3)</PresentationFormat>
  <Paragraphs>118</Paragraphs>
  <Slides>19</Slides>
  <Notes>18</Notes>
  <HiddenSlides>1</HiddenSlides>
  <MMClips>19</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2019_BH_ Template_01</vt:lpstr>
      <vt:lpstr>Population–Based Urban and  Rural Community Health  (PURCH)</vt:lpstr>
      <vt:lpstr>Getting to Know PURCH</vt:lpstr>
      <vt:lpstr>PURCH</vt:lpstr>
      <vt:lpstr>PURCH Track</vt:lpstr>
      <vt:lpstr>PURCH Guiding Principles</vt:lpstr>
      <vt:lpstr>Team Oriented and  Leaders Who Can Be Led</vt:lpstr>
      <vt:lpstr>How Do We Achieve These Goals</vt:lpstr>
      <vt:lpstr>PowerPoint Presentation</vt:lpstr>
      <vt:lpstr>PowerPoint Presentation</vt:lpstr>
      <vt:lpstr>PowerPoint Presentation</vt:lpstr>
      <vt:lpstr>PowerPoint Presentation</vt:lpstr>
      <vt:lpstr>Logistics – Where am I?</vt:lpstr>
      <vt:lpstr>Logistics – Where am I?</vt:lpstr>
      <vt:lpstr>About Baystate Health</vt:lpstr>
      <vt:lpstr>Baystate Medical Center - Springfield</vt:lpstr>
      <vt:lpstr>Educating Learners for over 75 years</vt:lpstr>
      <vt:lpstr>Summary</vt:lpstr>
      <vt:lpstr>The Application Process</vt:lpstr>
      <vt:lpstr>PowerPoint Presentation</vt:lpstr>
    </vt:vector>
  </TitlesOfParts>
  <Company>Baystate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Coleman, Elizabeth</dc:creator>
  <cp:lastModifiedBy>Samuel Borden</cp:lastModifiedBy>
  <cp:revision>86</cp:revision>
  <cp:lastPrinted>2019-11-18T17:26:43Z</cp:lastPrinted>
  <dcterms:created xsi:type="dcterms:W3CDTF">2019-04-23T20:24:20Z</dcterms:created>
  <dcterms:modified xsi:type="dcterms:W3CDTF">2023-07-31T17:27:53Z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74658e57-b998-437a-bfe2-3ac4a4bd5d50</vt:lpwstr>
  </property>
  <property fmtid="{D5CDD505-2E9C-101B-9397-08002B2CF9AE}" pid="3" name="ContentTypeId">
    <vt:lpwstr>0x010100E4003728003EE847A5A8526E6E34A28E</vt:lpwstr>
  </property>
</Properties>
</file>