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44"/>
  </p:notesMasterIdLst>
  <p:sldIdLst>
    <p:sldId id="342" r:id="rId2"/>
    <p:sldId id="311" r:id="rId3"/>
    <p:sldId id="343" r:id="rId4"/>
    <p:sldId id="364" r:id="rId5"/>
    <p:sldId id="320" r:id="rId6"/>
    <p:sldId id="327" r:id="rId7"/>
    <p:sldId id="316" r:id="rId8"/>
    <p:sldId id="351" r:id="rId9"/>
    <p:sldId id="361" r:id="rId10"/>
    <p:sldId id="270" r:id="rId11"/>
    <p:sldId id="274" r:id="rId12"/>
    <p:sldId id="272" r:id="rId13"/>
    <p:sldId id="260" r:id="rId14"/>
    <p:sldId id="266" r:id="rId15"/>
    <p:sldId id="353" r:id="rId16"/>
    <p:sldId id="336" r:id="rId17"/>
    <p:sldId id="334" r:id="rId18"/>
    <p:sldId id="279" r:id="rId19"/>
    <p:sldId id="337" r:id="rId20"/>
    <p:sldId id="317" r:id="rId21"/>
    <p:sldId id="368" r:id="rId22"/>
    <p:sldId id="335" r:id="rId23"/>
    <p:sldId id="338" r:id="rId24"/>
    <p:sldId id="354" r:id="rId25"/>
    <p:sldId id="309" r:id="rId26"/>
    <p:sldId id="310" r:id="rId27"/>
    <p:sldId id="314" r:id="rId28"/>
    <p:sldId id="323" r:id="rId29"/>
    <p:sldId id="363" r:id="rId30"/>
    <p:sldId id="329" r:id="rId31"/>
    <p:sldId id="357" r:id="rId32"/>
    <p:sldId id="340" r:id="rId33"/>
    <p:sldId id="365" r:id="rId34"/>
    <p:sldId id="366" r:id="rId35"/>
    <p:sldId id="257" r:id="rId36"/>
    <p:sldId id="258" r:id="rId37"/>
    <p:sldId id="261" r:id="rId38"/>
    <p:sldId id="263" r:id="rId39"/>
    <p:sldId id="259" r:id="rId40"/>
    <p:sldId id="330" r:id="rId41"/>
    <p:sldId id="362" r:id="rId42"/>
    <p:sldId id="34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34" autoAdjust="0"/>
    <p:restoredTop sz="87994" autoAdjust="0"/>
  </p:normalViewPr>
  <p:slideViewPr>
    <p:cSldViewPr>
      <p:cViewPr>
        <p:scale>
          <a:sx n="100" d="100"/>
          <a:sy n="100" d="100"/>
        </p:scale>
        <p:origin x="258" y="-52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DD427-6204-42F1-97A7-48CA20C8A1C7}" type="doc">
      <dgm:prSet loTypeId="urn:microsoft.com/office/officeart/2009/layout/CircleArrowProcess" loCatId="process" qsTypeId="urn:microsoft.com/office/officeart/2005/8/quickstyle/simple2" qsCatId="simple" csTypeId="urn:microsoft.com/office/officeart/2005/8/colors/accent1_2" csCatId="accent1" phldr="1"/>
      <dgm:spPr/>
      <dgm:t>
        <a:bodyPr/>
        <a:lstStyle/>
        <a:p>
          <a:endParaRPr lang="en-US"/>
        </a:p>
      </dgm:t>
    </dgm:pt>
    <dgm:pt modelId="{FB48835B-254C-4F0C-A1B9-6C232463207E}">
      <dgm:prSet phldrT="[Text]" custT="1"/>
      <dgm:spPr/>
      <dgm:t>
        <a:bodyPr/>
        <a:lstStyle/>
        <a:p>
          <a:r>
            <a:rPr lang="en-US" sz="1800" dirty="0"/>
            <a:t>Evidence Based Practices</a:t>
          </a:r>
        </a:p>
      </dgm:t>
    </dgm:pt>
    <dgm:pt modelId="{593065DB-12AC-405A-B401-F42ED404835D}" type="parTrans" cxnId="{48C8F3EE-39BB-41A0-B8FC-40F6F21D3333}">
      <dgm:prSet/>
      <dgm:spPr/>
      <dgm:t>
        <a:bodyPr/>
        <a:lstStyle/>
        <a:p>
          <a:endParaRPr lang="en-US"/>
        </a:p>
      </dgm:t>
    </dgm:pt>
    <dgm:pt modelId="{F4BB5900-55AE-4DD3-8799-98A714FEE9A6}" type="sibTrans" cxnId="{48C8F3EE-39BB-41A0-B8FC-40F6F21D3333}">
      <dgm:prSet/>
      <dgm:spPr/>
      <dgm:t>
        <a:bodyPr/>
        <a:lstStyle/>
        <a:p>
          <a:endParaRPr lang="en-US"/>
        </a:p>
      </dgm:t>
    </dgm:pt>
    <dgm:pt modelId="{D136C686-B9F2-4FE6-BA2C-CE6823E52A9A}">
      <dgm:prSet phldrT="[Text]" custT="1"/>
      <dgm:spPr/>
      <dgm:t>
        <a:bodyPr/>
        <a:lstStyle/>
        <a:p>
          <a:r>
            <a:rPr lang="en-US" sz="1800" dirty="0"/>
            <a:t>Curriculum Development </a:t>
          </a:r>
        </a:p>
      </dgm:t>
    </dgm:pt>
    <dgm:pt modelId="{22535978-2DFD-4BEC-8638-BFE7C30EB060}" type="parTrans" cxnId="{DC1F030E-8D83-45E2-84A0-179D3924063E}">
      <dgm:prSet/>
      <dgm:spPr/>
      <dgm:t>
        <a:bodyPr/>
        <a:lstStyle/>
        <a:p>
          <a:endParaRPr lang="en-US"/>
        </a:p>
      </dgm:t>
    </dgm:pt>
    <dgm:pt modelId="{0102E038-1EB6-4804-95D3-C9FC7A9E6038}" type="sibTrans" cxnId="{DC1F030E-8D83-45E2-84A0-179D3924063E}">
      <dgm:prSet/>
      <dgm:spPr/>
      <dgm:t>
        <a:bodyPr/>
        <a:lstStyle/>
        <a:p>
          <a:endParaRPr lang="en-US"/>
        </a:p>
      </dgm:t>
    </dgm:pt>
    <dgm:pt modelId="{956038C4-8CC8-49A4-A418-DD070B1678C8}">
      <dgm:prSet phldrT="[Text]" custT="1"/>
      <dgm:spPr/>
      <dgm:t>
        <a:bodyPr/>
        <a:lstStyle/>
        <a:p>
          <a:r>
            <a:rPr lang="en-US" sz="1800" dirty="0"/>
            <a:t>District Level Implementation</a:t>
          </a:r>
        </a:p>
      </dgm:t>
    </dgm:pt>
    <dgm:pt modelId="{07ADF9D5-701A-4F04-AACC-DCBDA55CE7D3}" type="parTrans" cxnId="{51BA2A73-D044-4A3C-B314-FC018506CED1}">
      <dgm:prSet/>
      <dgm:spPr/>
      <dgm:t>
        <a:bodyPr/>
        <a:lstStyle/>
        <a:p>
          <a:endParaRPr lang="en-US"/>
        </a:p>
      </dgm:t>
    </dgm:pt>
    <dgm:pt modelId="{81DE326F-9561-4B65-BC01-1556456141F3}" type="sibTrans" cxnId="{51BA2A73-D044-4A3C-B314-FC018506CED1}">
      <dgm:prSet/>
      <dgm:spPr/>
      <dgm:t>
        <a:bodyPr/>
        <a:lstStyle/>
        <a:p>
          <a:endParaRPr lang="en-US"/>
        </a:p>
      </dgm:t>
    </dgm:pt>
    <dgm:pt modelId="{F49910AD-3DF9-4345-B957-9477B936C2BB}" type="pres">
      <dgm:prSet presAssocID="{CE3DD427-6204-42F1-97A7-48CA20C8A1C7}" presName="Name0" presStyleCnt="0">
        <dgm:presLayoutVars>
          <dgm:chMax val="7"/>
          <dgm:chPref val="7"/>
          <dgm:dir/>
          <dgm:animLvl val="lvl"/>
        </dgm:presLayoutVars>
      </dgm:prSet>
      <dgm:spPr/>
      <dgm:t>
        <a:bodyPr/>
        <a:lstStyle/>
        <a:p>
          <a:endParaRPr lang="en-US"/>
        </a:p>
      </dgm:t>
    </dgm:pt>
    <dgm:pt modelId="{9D0A6BAF-E8F1-43E7-A286-185BB60A88EC}" type="pres">
      <dgm:prSet presAssocID="{FB48835B-254C-4F0C-A1B9-6C232463207E}" presName="Accent1" presStyleCnt="0"/>
      <dgm:spPr/>
    </dgm:pt>
    <dgm:pt modelId="{F1359CED-5733-4C4F-BD85-4C43197BE751}" type="pres">
      <dgm:prSet presAssocID="{FB48835B-254C-4F0C-A1B9-6C232463207E}" presName="Accent" presStyleLbl="node1" presStyleIdx="0" presStyleCnt="3"/>
      <dgm:spPr/>
    </dgm:pt>
    <dgm:pt modelId="{1121D24F-1407-4803-9085-F6E2FE8B9454}" type="pres">
      <dgm:prSet presAssocID="{FB48835B-254C-4F0C-A1B9-6C232463207E}" presName="Parent1" presStyleLbl="revTx" presStyleIdx="0" presStyleCnt="3">
        <dgm:presLayoutVars>
          <dgm:chMax val="1"/>
          <dgm:chPref val="1"/>
          <dgm:bulletEnabled val="1"/>
        </dgm:presLayoutVars>
      </dgm:prSet>
      <dgm:spPr/>
      <dgm:t>
        <a:bodyPr/>
        <a:lstStyle/>
        <a:p>
          <a:endParaRPr lang="en-US"/>
        </a:p>
      </dgm:t>
    </dgm:pt>
    <dgm:pt modelId="{F84C176A-1896-450F-833D-BA7D92FDCDF8}" type="pres">
      <dgm:prSet presAssocID="{D136C686-B9F2-4FE6-BA2C-CE6823E52A9A}" presName="Accent2" presStyleCnt="0"/>
      <dgm:spPr/>
    </dgm:pt>
    <dgm:pt modelId="{823F5C3A-A835-4048-8507-CB10A4924F4E}" type="pres">
      <dgm:prSet presAssocID="{D136C686-B9F2-4FE6-BA2C-CE6823E52A9A}" presName="Accent" presStyleLbl="node1" presStyleIdx="1" presStyleCnt="3"/>
      <dgm:spPr/>
    </dgm:pt>
    <dgm:pt modelId="{D63F0C6A-51C9-4A9E-A7CB-BFC2F52FC0D0}" type="pres">
      <dgm:prSet presAssocID="{D136C686-B9F2-4FE6-BA2C-CE6823E52A9A}" presName="Parent2" presStyleLbl="revTx" presStyleIdx="1" presStyleCnt="3" custScaleX="120124" custScaleY="155757">
        <dgm:presLayoutVars>
          <dgm:chMax val="1"/>
          <dgm:chPref val="1"/>
          <dgm:bulletEnabled val="1"/>
        </dgm:presLayoutVars>
      </dgm:prSet>
      <dgm:spPr/>
      <dgm:t>
        <a:bodyPr/>
        <a:lstStyle/>
        <a:p>
          <a:endParaRPr lang="en-US"/>
        </a:p>
      </dgm:t>
    </dgm:pt>
    <dgm:pt modelId="{E9127877-7331-4681-A9F3-6D2229EC9201}" type="pres">
      <dgm:prSet presAssocID="{956038C4-8CC8-49A4-A418-DD070B1678C8}" presName="Accent3" presStyleCnt="0"/>
      <dgm:spPr/>
    </dgm:pt>
    <dgm:pt modelId="{85EF1389-B65D-4A84-8E0A-8BDB1BCFDEB6}" type="pres">
      <dgm:prSet presAssocID="{956038C4-8CC8-49A4-A418-DD070B1678C8}" presName="Accent" presStyleLbl="node1" presStyleIdx="2" presStyleCnt="3"/>
      <dgm:spPr/>
    </dgm:pt>
    <dgm:pt modelId="{DCC4FDDE-FA4C-4B2B-AA22-E7A40FE8C046}" type="pres">
      <dgm:prSet presAssocID="{956038C4-8CC8-49A4-A418-DD070B1678C8}" presName="Parent3" presStyleLbl="revTx" presStyleIdx="2" presStyleCnt="3" custScaleX="132944">
        <dgm:presLayoutVars>
          <dgm:chMax val="1"/>
          <dgm:chPref val="1"/>
          <dgm:bulletEnabled val="1"/>
        </dgm:presLayoutVars>
      </dgm:prSet>
      <dgm:spPr/>
      <dgm:t>
        <a:bodyPr/>
        <a:lstStyle/>
        <a:p>
          <a:endParaRPr lang="en-US"/>
        </a:p>
      </dgm:t>
    </dgm:pt>
  </dgm:ptLst>
  <dgm:cxnLst>
    <dgm:cxn modelId="{532318EA-E47F-44EB-8894-BE5CF11D7828}" type="presOf" srcId="{D136C686-B9F2-4FE6-BA2C-CE6823E52A9A}" destId="{D63F0C6A-51C9-4A9E-A7CB-BFC2F52FC0D0}" srcOrd="0" destOrd="0" presId="urn:microsoft.com/office/officeart/2009/layout/CircleArrowProcess"/>
    <dgm:cxn modelId="{48C8F3EE-39BB-41A0-B8FC-40F6F21D3333}" srcId="{CE3DD427-6204-42F1-97A7-48CA20C8A1C7}" destId="{FB48835B-254C-4F0C-A1B9-6C232463207E}" srcOrd="0" destOrd="0" parTransId="{593065DB-12AC-405A-B401-F42ED404835D}" sibTransId="{F4BB5900-55AE-4DD3-8799-98A714FEE9A6}"/>
    <dgm:cxn modelId="{DC1F030E-8D83-45E2-84A0-179D3924063E}" srcId="{CE3DD427-6204-42F1-97A7-48CA20C8A1C7}" destId="{D136C686-B9F2-4FE6-BA2C-CE6823E52A9A}" srcOrd="1" destOrd="0" parTransId="{22535978-2DFD-4BEC-8638-BFE7C30EB060}" sibTransId="{0102E038-1EB6-4804-95D3-C9FC7A9E6038}"/>
    <dgm:cxn modelId="{F1533D80-70F0-4C75-9077-C79184FBCCBE}" type="presOf" srcId="{956038C4-8CC8-49A4-A418-DD070B1678C8}" destId="{DCC4FDDE-FA4C-4B2B-AA22-E7A40FE8C046}" srcOrd="0" destOrd="0" presId="urn:microsoft.com/office/officeart/2009/layout/CircleArrowProcess"/>
    <dgm:cxn modelId="{352B1036-A085-4051-881D-7F6A4F00FCDC}" type="presOf" srcId="{FB48835B-254C-4F0C-A1B9-6C232463207E}" destId="{1121D24F-1407-4803-9085-F6E2FE8B9454}" srcOrd="0" destOrd="0" presId="urn:microsoft.com/office/officeart/2009/layout/CircleArrowProcess"/>
    <dgm:cxn modelId="{6776772E-57CC-40C4-937A-C9CEBFE3BF23}" type="presOf" srcId="{CE3DD427-6204-42F1-97A7-48CA20C8A1C7}" destId="{F49910AD-3DF9-4345-B957-9477B936C2BB}" srcOrd="0" destOrd="0" presId="urn:microsoft.com/office/officeart/2009/layout/CircleArrowProcess"/>
    <dgm:cxn modelId="{51BA2A73-D044-4A3C-B314-FC018506CED1}" srcId="{CE3DD427-6204-42F1-97A7-48CA20C8A1C7}" destId="{956038C4-8CC8-49A4-A418-DD070B1678C8}" srcOrd="2" destOrd="0" parTransId="{07ADF9D5-701A-4F04-AACC-DCBDA55CE7D3}" sibTransId="{81DE326F-9561-4B65-BC01-1556456141F3}"/>
    <dgm:cxn modelId="{FADDE764-0FC6-44C3-9B2D-D4BAE1B15062}" type="presParOf" srcId="{F49910AD-3DF9-4345-B957-9477B936C2BB}" destId="{9D0A6BAF-E8F1-43E7-A286-185BB60A88EC}" srcOrd="0" destOrd="0" presId="urn:microsoft.com/office/officeart/2009/layout/CircleArrowProcess"/>
    <dgm:cxn modelId="{1FDAB82F-FA0A-412F-8CB2-1AB988D0A2F0}" type="presParOf" srcId="{9D0A6BAF-E8F1-43E7-A286-185BB60A88EC}" destId="{F1359CED-5733-4C4F-BD85-4C43197BE751}" srcOrd="0" destOrd="0" presId="urn:microsoft.com/office/officeart/2009/layout/CircleArrowProcess"/>
    <dgm:cxn modelId="{A5923E71-A998-44C9-9E28-7CAC3D658F77}" type="presParOf" srcId="{F49910AD-3DF9-4345-B957-9477B936C2BB}" destId="{1121D24F-1407-4803-9085-F6E2FE8B9454}" srcOrd="1" destOrd="0" presId="urn:microsoft.com/office/officeart/2009/layout/CircleArrowProcess"/>
    <dgm:cxn modelId="{EF5EF9E2-6E34-4A53-A530-2216B146ACE5}" type="presParOf" srcId="{F49910AD-3DF9-4345-B957-9477B936C2BB}" destId="{F84C176A-1896-450F-833D-BA7D92FDCDF8}" srcOrd="2" destOrd="0" presId="urn:microsoft.com/office/officeart/2009/layout/CircleArrowProcess"/>
    <dgm:cxn modelId="{52A52349-6FF2-4D09-A39A-48667E61D129}" type="presParOf" srcId="{F84C176A-1896-450F-833D-BA7D92FDCDF8}" destId="{823F5C3A-A835-4048-8507-CB10A4924F4E}" srcOrd="0" destOrd="0" presId="urn:microsoft.com/office/officeart/2009/layout/CircleArrowProcess"/>
    <dgm:cxn modelId="{FFDA4EE6-B2DF-4BE0-85F0-08B0B82681D8}" type="presParOf" srcId="{F49910AD-3DF9-4345-B957-9477B936C2BB}" destId="{D63F0C6A-51C9-4A9E-A7CB-BFC2F52FC0D0}" srcOrd="3" destOrd="0" presId="urn:microsoft.com/office/officeart/2009/layout/CircleArrowProcess"/>
    <dgm:cxn modelId="{9BDF306F-7706-4D53-A721-B0E1480EF6A5}" type="presParOf" srcId="{F49910AD-3DF9-4345-B957-9477B936C2BB}" destId="{E9127877-7331-4681-A9F3-6D2229EC9201}" srcOrd="4" destOrd="0" presId="urn:microsoft.com/office/officeart/2009/layout/CircleArrowProcess"/>
    <dgm:cxn modelId="{EAC03728-E334-4351-8915-07620F784881}" type="presParOf" srcId="{E9127877-7331-4681-A9F3-6D2229EC9201}" destId="{85EF1389-B65D-4A84-8E0A-8BDB1BCFDEB6}" srcOrd="0" destOrd="0" presId="urn:microsoft.com/office/officeart/2009/layout/CircleArrowProcess"/>
    <dgm:cxn modelId="{A61F8E07-726C-4699-982B-E217947143FB}" type="presParOf" srcId="{F49910AD-3DF9-4345-B957-9477B936C2BB}" destId="{DCC4FDDE-FA4C-4B2B-AA22-E7A40FE8C04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DD427-6204-42F1-97A7-48CA20C8A1C7}" type="doc">
      <dgm:prSet loTypeId="urn:microsoft.com/office/officeart/2009/layout/CircleArrowProcess" loCatId="process" qsTypeId="urn:microsoft.com/office/officeart/2005/8/quickstyle/simple2" qsCatId="simple" csTypeId="urn:microsoft.com/office/officeart/2005/8/colors/accent1_2" csCatId="accent1" phldr="1"/>
      <dgm:spPr/>
      <dgm:t>
        <a:bodyPr/>
        <a:lstStyle/>
        <a:p>
          <a:endParaRPr lang="en-US"/>
        </a:p>
      </dgm:t>
    </dgm:pt>
    <dgm:pt modelId="{FB48835B-254C-4F0C-A1B9-6C232463207E}">
      <dgm:prSet phldrT="[Text]" custT="1"/>
      <dgm:spPr/>
      <dgm:t>
        <a:bodyPr/>
        <a:lstStyle/>
        <a:p>
          <a:r>
            <a:rPr lang="en-US" sz="1800" dirty="0"/>
            <a:t>Select states </a:t>
          </a:r>
        </a:p>
      </dgm:t>
    </dgm:pt>
    <dgm:pt modelId="{593065DB-12AC-405A-B401-F42ED404835D}" type="parTrans" cxnId="{48C8F3EE-39BB-41A0-B8FC-40F6F21D3333}">
      <dgm:prSet/>
      <dgm:spPr/>
      <dgm:t>
        <a:bodyPr/>
        <a:lstStyle/>
        <a:p>
          <a:endParaRPr lang="en-US"/>
        </a:p>
      </dgm:t>
    </dgm:pt>
    <dgm:pt modelId="{F4BB5900-55AE-4DD3-8799-98A714FEE9A6}" type="sibTrans" cxnId="{48C8F3EE-39BB-41A0-B8FC-40F6F21D3333}">
      <dgm:prSet/>
      <dgm:spPr/>
      <dgm:t>
        <a:bodyPr/>
        <a:lstStyle/>
        <a:p>
          <a:endParaRPr lang="en-US"/>
        </a:p>
      </dgm:t>
    </dgm:pt>
    <dgm:pt modelId="{D136C686-B9F2-4FE6-BA2C-CE6823E52A9A}">
      <dgm:prSet phldrT="[Text]" custT="1"/>
      <dgm:spPr/>
      <dgm:t>
        <a:bodyPr/>
        <a:lstStyle/>
        <a:p>
          <a:r>
            <a:rPr lang="en-US" sz="1800" dirty="0"/>
            <a:t>Train</a:t>
          </a:r>
          <a:r>
            <a:rPr lang="en-US" sz="1800" baseline="0" dirty="0"/>
            <a:t> and Coach</a:t>
          </a:r>
          <a:endParaRPr lang="en-US" sz="1800" dirty="0"/>
        </a:p>
      </dgm:t>
    </dgm:pt>
    <dgm:pt modelId="{22535978-2DFD-4BEC-8638-BFE7C30EB060}" type="parTrans" cxnId="{DC1F030E-8D83-45E2-84A0-179D3924063E}">
      <dgm:prSet/>
      <dgm:spPr/>
      <dgm:t>
        <a:bodyPr/>
        <a:lstStyle/>
        <a:p>
          <a:endParaRPr lang="en-US"/>
        </a:p>
      </dgm:t>
    </dgm:pt>
    <dgm:pt modelId="{0102E038-1EB6-4804-95D3-C9FC7A9E6038}" type="sibTrans" cxnId="{DC1F030E-8D83-45E2-84A0-179D3924063E}">
      <dgm:prSet/>
      <dgm:spPr/>
      <dgm:t>
        <a:bodyPr/>
        <a:lstStyle/>
        <a:p>
          <a:endParaRPr lang="en-US"/>
        </a:p>
      </dgm:t>
    </dgm:pt>
    <dgm:pt modelId="{956038C4-8CC8-49A4-A418-DD070B1678C8}">
      <dgm:prSet phldrT="[Text]" custT="1"/>
      <dgm:spPr/>
      <dgm:t>
        <a:bodyPr/>
        <a:lstStyle/>
        <a:p>
          <a:r>
            <a:rPr lang="en-US" sz="1800" dirty="0"/>
            <a:t>Evaluate &amp; </a:t>
          </a:r>
          <a:r>
            <a:rPr lang="en-US" sz="1800" dirty="0" err="1"/>
            <a:t>Dissemin</a:t>
          </a:r>
          <a:r>
            <a:rPr lang="en-US" sz="1800" dirty="0"/>
            <a:t>-ate</a:t>
          </a:r>
        </a:p>
      </dgm:t>
    </dgm:pt>
    <dgm:pt modelId="{07ADF9D5-701A-4F04-AACC-DCBDA55CE7D3}" type="parTrans" cxnId="{51BA2A73-D044-4A3C-B314-FC018506CED1}">
      <dgm:prSet/>
      <dgm:spPr/>
      <dgm:t>
        <a:bodyPr/>
        <a:lstStyle/>
        <a:p>
          <a:endParaRPr lang="en-US"/>
        </a:p>
      </dgm:t>
    </dgm:pt>
    <dgm:pt modelId="{81DE326F-9561-4B65-BC01-1556456141F3}" type="sibTrans" cxnId="{51BA2A73-D044-4A3C-B314-FC018506CED1}">
      <dgm:prSet/>
      <dgm:spPr/>
      <dgm:t>
        <a:bodyPr/>
        <a:lstStyle/>
        <a:p>
          <a:endParaRPr lang="en-US"/>
        </a:p>
      </dgm:t>
    </dgm:pt>
    <dgm:pt modelId="{F49910AD-3DF9-4345-B957-9477B936C2BB}" type="pres">
      <dgm:prSet presAssocID="{CE3DD427-6204-42F1-97A7-48CA20C8A1C7}" presName="Name0" presStyleCnt="0">
        <dgm:presLayoutVars>
          <dgm:chMax val="7"/>
          <dgm:chPref val="7"/>
          <dgm:dir/>
          <dgm:animLvl val="lvl"/>
        </dgm:presLayoutVars>
      </dgm:prSet>
      <dgm:spPr/>
      <dgm:t>
        <a:bodyPr/>
        <a:lstStyle/>
        <a:p>
          <a:endParaRPr lang="en-US"/>
        </a:p>
      </dgm:t>
    </dgm:pt>
    <dgm:pt modelId="{9D0A6BAF-E8F1-43E7-A286-185BB60A88EC}" type="pres">
      <dgm:prSet presAssocID="{FB48835B-254C-4F0C-A1B9-6C232463207E}" presName="Accent1" presStyleCnt="0"/>
      <dgm:spPr/>
    </dgm:pt>
    <dgm:pt modelId="{F1359CED-5733-4C4F-BD85-4C43197BE751}" type="pres">
      <dgm:prSet presAssocID="{FB48835B-254C-4F0C-A1B9-6C232463207E}" presName="Accent" presStyleLbl="node1" presStyleIdx="0" presStyleCnt="3"/>
      <dgm:spPr/>
    </dgm:pt>
    <dgm:pt modelId="{1121D24F-1407-4803-9085-F6E2FE8B9454}" type="pres">
      <dgm:prSet presAssocID="{FB48835B-254C-4F0C-A1B9-6C232463207E}" presName="Parent1" presStyleLbl="revTx" presStyleIdx="0" presStyleCnt="3">
        <dgm:presLayoutVars>
          <dgm:chMax val="1"/>
          <dgm:chPref val="1"/>
          <dgm:bulletEnabled val="1"/>
        </dgm:presLayoutVars>
      </dgm:prSet>
      <dgm:spPr/>
      <dgm:t>
        <a:bodyPr/>
        <a:lstStyle/>
        <a:p>
          <a:endParaRPr lang="en-US"/>
        </a:p>
      </dgm:t>
    </dgm:pt>
    <dgm:pt modelId="{F84C176A-1896-450F-833D-BA7D92FDCDF8}" type="pres">
      <dgm:prSet presAssocID="{D136C686-B9F2-4FE6-BA2C-CE6823E52A9A}" presName="Accent2" presStyleCnt="0"/>
      <dgm:spPr/>
    </dgm:pt>
    <dgm:pt modelId="{823F5C3A-A835-4048-8507-CB10A4924F4E}" type="pres">
      <dgm:prSet presAssocID="{D136C686-B9F2-4FE6-BA2C-CE6823E52A9A}" presName="Accent" presStyleLbl="node1" presStyleIdx="1" presStyleCnt="3"/>
      <dgm:spPr/>
    </dgm:pt>
    <dgm:pt modelId="{D63F0C6A-51C9-4A9E-A7CB-BFC2F52FC0D0}" type="pres">
      <dgm:prSet presAssocID="{D136C686-B9F2-4FE6-BA2C-CE6823E52A9A}" presName="Parent2" presStyleLbl="revTx" presStyleIdx="1" presStyleCnt="3">
        <dgm:presLayoutVars>
          <dgm:chMax val="1"/>
          <dgm:chPref val="1"/>
          <dgm:bulletEnabled val="1"/>
        </dgm:presLayoutVars>
      </dgm:prSet>
      <dgm:spPr/>
      <dgm:t>
        <a:bodyPr/>
        <a:lstStyle/>
        <a:p>
          <a:endParaRPr lang="en-US"/>
        </a:p>
      </dgm:t>
    </dgm:pt>
    <dgm:pt modelId="{E9127877-7331-4681-A9F3-6D2229EC9201}" type="pres">
      <dgm:prSet presAssocID="{956038C4-8CC8-49A4-A418-DD070B1678C8}" presName="Accent3" presStyleCnt="0"/>
      <dgm:spPr/>
    </dgm:pt>
    <dgm:pt modelId="{85EF1389-B65D-4A84-8E0A-8BDB1BCFDEB6}" type="pres">
      <dgm:prSet presAssocID="{956038C4-8CC8-49A4-A418-DD070B1678C8}" presName="Accent" presStyleLbl="node1" presStyleIdx="2" presStyleCnt="3"/>
      <dgm:spPr/>
    </dgm:pt>
    <dgm:pt modelId="{DCC4FDDE-FA4C-4B2B-AA22-E7A40FE8C046}" type="pres">
      <dgm:prSet presAssocID="{956038C4-8CC8-49A4-A418-DD070B1678C8}" presName="Parent3" presStyleLbl="revTx" presStyleIdx="2" presStyleCnt="3">
        <dgm:presLayoutVars>
          <dgm:chMax val="1"/>
          <dgm:chPref val="1"/>
          <dgm:bulletEnabled val="1"/>
        </dgm:presLayoutVars>
      </dgm:prSet>
      <dgm:spPr/>
      <dgm:t>
        <a:bodyPr/>
        <a:lstStyle/>
        <a:p>
          <a:endParaRPr lang="en-US"/>
        </a:p>
      </dgm:t>
    </dgm:pt>
  </dgm:ptLst>
  <dgm:cxnLst>
    <dgm:cxn modelId="{6583128A-378B-471B-9A21-6D3439A39BFD}" type="presOf" srcId="{FB48835B-254C-4F0C-A1B9-6C232463207E}" destId="{1121D24F-1407-4803-9085-F6E2FE8B9454}" srcOrd="0" destOrd="0" presId="urn:microsoft.com/office/officeart/2009/layout/CircleArrowProcess"/>
    <dgm:cxn modelId="{48C8F3EE-39BB-41A0-B8FC-40F6F21D3333}" srcId="{CE3DD427-6204-42F1-97A7-48CA20C8A1C7}" destId="{FB48835B-254C-4F0C-A1B9-6C232463207E}" srcOrd="0" destOrd="0" parTransId="{593065DB-12AC-405A-B401-F42ED404835D}" sibTransId="{F4BB5900-55AE-4DD3-8799-98A714FEE9A6}"/>
    <dgm:cxn modelId="{DC1F030E-8D83-45E2-84A0-179D3924063E}" srcId="{CE3DD427-6204-42F1-97A7-48CA20C8A1C7}" destId="{D136C686-B9F2-4FE6-BA2C-CE6823E52A9A}" srcOrd="1" destOrd="0" parTransId="{22535978-2DFD-4BEC-8638-BFE7C30EB060}" sibTransId="{0102E038-1EB6-4804-95D3-C9FC7A9E6038}"/>
    <dgm:cxn modelId="{17B10764-3CA8-4EA6-AF10-8C263BDCA6F8}" type="presOf" srcId="{956038C4-8CC8-49A4-A418-DD070B1678C8}" destId="{DCC4FDDE-FA4C-4B2B-AA22-E7A40FE8C046}" srcOrd="0" destOrd="0" presId="urn:microsoft.com/office/officeart/2009/layout/CircleArrowProcess"/>
    <dgm:cxn modelId="{6028B41E-0BB5-4B3F-8329-D2F67EDBA375}" type="presOf" srcId="{CE3DD427-6204-42F1-97A7-48CA20C8A1C7}" destId="{F49910AD-3DF9-4345-B957-9477B936C2BB}" srcOrd="0" destOrd="0" presId="urn:microsoft.com/office/officeart/2009/layout/CircleArrowProcess"/>
    <dgm:cxn modelId="{927CB8AD-9C0E-4B09-9872-779D777F8C69}" type="presOf" srcId="{D136C686-B9F2-4FE6-BA2C-CE6823E52A9A}" destId="{D63F0C6A-51C9-4A9E-A7CB-BFC2F52FC0D0}" srcOrd="0" destOrd="0" presId="urn:microsoft.com/office/officeart/2009/layout/CircleArrowProcess"/>
    <dgm:cxn modelId="{51BA2A73-D044-4A3C-B314-FC018506CED1}" srcId="{CE3DD427-6204-42F1-97A7-48CA20C8A1C7}" destId="{956038C4-8CC8-49A4-A418-DD070B1678C8}" srcOrd="2" destOrd="0" parTransId="{07ADF9D5-701A-4F04-AACC-DCBDA55CE7D3}" sibTransId="{81DE326F-9561-4B65-BC01-1556456141F3}"/>
    <dgm:cxn modelId="{68EED766-DF26-4096-BAD2-39B81E0743DD}" type="presParOf" srcId="{F49910AD-3DF9-4345-B957-9477B936C2BB}" destId="{9D0A6BAF-E8F1-43E7-A286-185BB60A88EC}" srcOrd="0" destOrd="0" presId="urn:microsoft.com/office/officeart/2009/layout/CircleArrowProcess"/>
    <dgm:cxn modelId="{26E0C589-D70D-4C1C-9A21-FEE1CED6D061}" type="presParOf" srcId="{9D0A6BAF-E8F1-43E7-A286-185BB60A88EC}" destId="{F1359CED-5733-4C4F-BD85-4C43197BE751}" srcOrd="0" destOrd="0" presId="urn:microsoft.com/office/officeart/2009/layout/CircleArrowProcess"/>
    <dgm:cxn modelId="{9DC7F30B-8F3F-4E5C-BFF9-AA1DF996CC3B}" type="presParOf" srcId="{F49910AD-3DF9-4345-B957-9477B936C2BB}" destId="{1121D24F-1407-4803-9085-F6E2FE8B9454}" srcOrd="1" destOrd="0" presId="urn:microsoft.com/office/officeart/2009/layout/CircleArrowProcess"/>
    <dgm:cxn modelId="{EBB01CA9-719A-4DD0-9960-A3F678977324}" type="presParOf" srcId="{F49910AD-3DF9-4345-B957-9477B936C2BB}" destId="{F84C176A-1896-450F-833D-BA7D92FDCDF8}" srcOrd="2" destOrd="0" presId="urn:microsoft.com/office/officeart/2009/layout/CircleArrowProcess"/>
    <dgm:cxn modelId="{254D0122-9C29-4D5F-90E7-CBE68F210AE3}" type="presParOf" srcId="{F84C176A-1896-450F-833D-BA7D92FDCDF8}" destId="{823F5C3A-A835-4048-8507-CB10A4924F4E}" srcOrd="0" destOrd="0" presId="urn:microsoft.com/office/officeart/2009/layout/CircleArrowProcess"/>
    <dgm:cxn modelId="{46DD924A-A525-4063-9AEC-FF62919DC54F}" type="presParOf" srcId="{F49910AD-3DF9-4345-B957-9477B936C2BB}" destId="{D63F0C6A-51C9-4A9E-A7CB-BFC2F52FC0D0}" srcOrd="3" destOrd="0" presId="urn:microsoft.com/office/officeart/2009/layout/CircleArrowProcess"/>
    <dgm:cxn modelId="{DADACFF1-E03D-4F94-B650-CF308545D3EF}" type="presParOf" srcId="{F49910AD-3DF9-4345-B957-9477B936C2BB}" destId="{E9127877-7331-4681-A9F3-6D2229EC9201}" srcOrd="4" destOrd="0" presId="urn:microsoft.com/office/officeart/2009/layout/CircleArrowProcess"/>
    <dgm:cxn modelId="{37E6BF61-BE4E-43FA-A5A3-627446DBD037}" type="presParOf" srcId="{E9127877-7331-4681-A9F3-6D2229EC9201}" destId="{85EF1389-B65D-4A84-8E0A-8BDB1BCFDEB6}" srcOrd="0" destOrd="0" presId="urn:microsoft.com/office/officeart/2009/layout/CircleArrowProcess"/>
    <dgm:cxn modelId="{E45E8D90-AD4E-4C06-ACD0-C5C7FDA74CDB}" type="presParOf" srcId="{F49910AD-3DF9-4345-B957-9477B936C2BB}" destId="{DCC4FDDE-FA4C-4B2B-AA22-E7A40FE8C04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CED-5733-4C4F-BD85-4C43197BE751}">
      <dsp:nvSpPr>
        <dsp:cNvPr id="0" name=""/>
        <dsp:cNvSpPr/>
      </dsp:nvSpPr>
      <dsp:spPr>
        <a:xfrm>
          <a:off x="1242677" y="433013"/>
          <a:ext cx="2150554" cy="215088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121D24F-1407-4803-9085-F6E2FE8B9454}">
      <dsp:nvSpPr>
        <dsp:cNvPr id="0" name=""/>
        <dsp:cNvSpPr/>
      </dsp:nvSpPr>
      <dsp:spPr>
        <a:xfrm>
          <a:off x="1718020" y="1209547"/>
          <a:ext cx="1195021" cy="59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Evidence Based Practices</a:t>
          </a:r>
        </a:p>
      </dsp:txBody>
      <dsp:txXfrm>
        <a:off x="1718020" y="1209547"/>
        <a:ext cx="1195021" cy="597367"/>
      </dsp:txXfrm>
    </dsp:sp>
    <dsp:sp modelId="{823F5C3A-A835-4048-8507-CB10A4924F4E}">
      <dsp:nvSpPr>
        <dsp:cNvPr id="0" name=""/>
        <dsp:cNvSpPr/>
      </dsp:nvSpPr>
      <dsp:spPr>
        <a:xfrm>
          <a:off x="645368" y="1668855"/>
          <a:ext cx="2150554" cy="215088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63F0C6A-51C9-4A9E-A7CB-BFC2F52FC0D0}">
      <dsp:nvSpPr>
        <dsp:cNvPr id="0" name=""/>
        <dsp:cNvSpPr/>
      </dsp:nvSpPr>
      <dsp:spPr>
        <a:xfrm>
          <a:off x="1002891" y="2286000"/>
          <a:ext cx="1435507" cy="93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Curriculum Development </a:t>
          </a:r>
        </a:p>
      </dsp:txBody>
      <dsp:txXfrm>
        <a:off x="1002891" y="2286000"/>
        <a:ext cx="1435507" cy="930442"/>
      </dsp:txXfrm>
    </dsp:sp>
    <dsp:sp modelId="{85EF1389-B65D-4A84-8E0A-8BDB1BCFDEB6}">
      <dsp:nvSpPr>
        <dsp:cNvPr id="0" name=""/>
        <dsp:cNvSpPr/>
      </dsp:nvSpPr>
      <dsp:spPr>
        <a:xfrm>
          <a:off x="1395740" y="3052585"/>
          <a:ext cx="1847659" cy="1848400"/>
        </a:xfrm>
        <a:prstGeom prst="blockArc">
          <a:avLst>
            <a:gd name="adj1" fmla="val 13500000"/>
            <a:gd name="adj2" fmla="val 10800000"/>
            <a:gd name="adj3" fmla="val 1274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CC4FDDE-FA4C-4B2B-AA22-E7A40FE8C046}">
      <dsp:nvSpPr>
        <dsp:cNvPr id="0" name=""/>
        <dsp:cNvSpPr/>
      </dsp:nvSpPr>
      <dsp:spPr>
        <a:xfrm>
          <a:off x="1524003" y="3697314"/>
          <a:ext cx="1588709" cy="59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District Level Implementation</a:t>
          </a:r>
        </a:p>
      </dsp:txBody>
      <dsp:txXfrm>
        <a:off x="1524003" y="3697314"/>
        <a:ext cx="1588709" cy="59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CED-5733-4C4F-BD85-4C43197BE751}">
      <dsp:nvSpPr>
        <dsp:cNvPr id="0" name=""/>
        <dsp:cNvSpPr/>
      </dsp:nvSpPr>
      <dsp:spPr>
        <a:xfrm>
          <a:off x="1125443" y="529467"/>
          <a:ext cx="1947672" cy="194796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121D24F-1407-4803-9085-F6E2FE8B9454}">
      <dsp:nvSpPr>
        <dsp:cNvPr id="0" name=""/>
        <dsp:cNvSpPr/>
      </dsp:nvSpPr>
      <dsp:spPr>
        <a:xfrm>
          <a:off x="1555943" y="1232743"/>
          <a:ext cx="1082283" cy="5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Select states </a:t>
          </a:r>
        </a:p>
      </dsp:txBody>
      <dsp:txXfrm>
        <a:off x="1555943" y="1232743"/>
        <a:ext cx="1082283" cy="541012"/>
      </dsp:txXfrm>
    </dsp:sp>
    <dsp:sp modelId="{823F5C3A-A835-4048-8507-CB10A4924F4E}">
      <dsp:nvSpPr>
        <dsp:cNvPr id="0" name=""/>
        <dsp:cNvSpPr/>
      </dsp:nvSpPr>
      <dsp:spPr>
        <a:xfrm>
          <a:off x="584484" y="1648719"/>
          <a:ext cx="1947672" cy="194796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63F0C6A-51C9-4A9E-A7CB-BFC2F52FC0D0}">
      <dsp:nvSpPr>
        <dsp:cNvPr id="0" name=""/>
        <dsp:cNvSpPr/>
      </dsp:nvSpPr>
      <dsp:spPr>
        <a:xfrm>
          <a:off x="1017178" y="2358469"/>
          <a:ext cx="1082283" cy="5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Train</a:t>
          </a:r>
          <a:r>
            <a:rPr lang="en-US" sz="1800" kern="1200" baseline="0" dirty="0"/>
            <a:t> and Coach</a:t>
          </a:r>
          <a:endParaRPr lang="en-US" sz="1800" kern="1200" dirty="0"/>
        </a:p>
      </dsp:txBody>
      <dsp:txXfrm>
        <a:off x="1017178" y="2358469"/>
        <a:ext cx="1082283" cy="541012"/>
      </dsp:txXfrm>
    </dsp:sp>
    <dsp:sp modelId="{85EF1389-B65D-4A84-8E0A-8BDB1BCFDEB6}">
      <dsp:nvSpPr>
        <dsp:cNvPr id="0" name=""/>
        <dsp:cNvSpPr/>
      </dsp:nvSpPr>
      <dsp:spPr>
        <a:xfrm>
          <a:off x="1264066" y="2901909"/>
          <a:ext cx="1673352" cy="1674022"/>
        </a:xfrm>
        <a:prstGeom prst="blockArc">
          <a:avLst>
            <a:gd name="adj1" fmla="val 13500000"/>
            <a:gd name="adj2" fmla="val 10800000"/>
            <a:gd name="adj3" fmla="val 1274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CC4FDDE-FA4C-4B2B-AA22-E7A40FE8C046}">
      <dsp:nvSpPr>
        <dsp:cNvPr id="0" name=""/>
        <dsp:cNvSpPr/>
      </dsp:nvSpPr>
      <dsp:spPr>
        <a:xfrm>
          <a:off x="1558503" y="3485814"/>
          <a:ext cx="1082283" cy="5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Evaluate &amp; </a:t>
          </a:r>
          <a:r>
            <a:rPr lang="en-US" sz="1800" kern="1200" dirty="0" err="1"/>
            <a:t>Dissemin</a:t>
          </a:r>
          <a:r>
            <a:rPr lang="en-US" sz="1800" kern="1200" dirty="0"/>
            <a:t>-ate</a:t>
          </a:r>
        </a:p>
      </dsp:txBody>
      <dsp:txXfrm>
        <a:off x="1558503" y="3485814"/>
        <a:ext cx="1082283" cy="54101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B1A04-B061-49F2-B61D-1665E58764E3}" type="datetimeFigureOut">
              <a:rPr lang="en-US" smtClean="0"/>
              <a:t>5/8/2019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9B24F-705A-44C9-8B7E-85D009749FB9}" type="slidenum">
              <a:rPr lang="en-US" smtClean="0"/>
              <a:t>‹#›</a:t>
            </a:fld>
            <a:endParaRPr lang="en-US"/>
          </a:p>
        </p:txBody>
      </p:sp>
    </p:spTree>
    <p:extLst>
      <p:ext uri="{BB962C8B-B14F-4D97-AF65-F5344CB8AC3E}">
        <p14:creationId xmlns:p14="http://schemas.microsoft.com/office/powerpoint/2010/main" val="15416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279BE-C417-44AA-8663-F7FAC9B13062}" type="slidenum">
              <a:rPr lang="en-US" smtClean="0">
                <a:solidFill>
                  <a:srgbClr val="000000"/>
                </a:solidFill>
              </a:rPr>
              <a:pPr fontAlgn="base">
                <a:spcBef>
                  <a:spcPct val="0"/>
                </a:spcBef>
                <a:spcAft>
                  <a:spcPct val="0"/>
                </a:spcAft>
                <a:defRPr/>
              </a:pPr>
              <a:t>3</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A26604-DDB5-47BD-A792-B504F30F4364}"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9B24F-705A-44C9-8B7E-85D009749FB9}" type="slidenum">
              <a:rPr lang="en-US" smtClean="0"/>
              <a:t>41</a:t>
            </a:fld>
            <a:endParaRPr lang="en-US"/>
          </a:p>
        </p:txBody>
      </p:sp>
    </p:spTree>
    <p:extLst>
      <p:ext uri="{BB962C8B-B14F-4D97-AF65-F5344CB8AC3E}">
        <p14:creationId xmlns:p14="http://schemas.microsoft.com/office/powerpoint/2010/main" val="363810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09600" y="3124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04576" y="301863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45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a:t>Click to edit Master title style</a:t>
            </a:r>
          </a:p>
        </p:txBody>
      </p:sp>
      <p:sp>
        <p:nvSpPr>
          <p:cNvPr id="3" name="Vertical Text Placeholder 2"/>
          <p:cNvSpPr>
            <a:spLocks noGrp="1"/>
          </p:cNvSpPr>
          <p:nvPr>
            <p:ph type="body" orient="vert" idx="1"/>
          </p:nvPr>
        </p:nvSpPr>
        <p:spPr>
          <a:xfrm>
            <a:off x="457200" y="1371600"/>
            <a:ext cx="8124218"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19053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4864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838200"/>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3678472"/>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6175056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2" y="228600"/>
            <a:ext cx="8124218" cy="1043668"/>
          </a:xfrm>
        </p:spPr>
        <p:txBody>
          <a:bodyPr/>
          <a:lstStyle/>
          <a:p>
            <a:r>
              <a:rPr lang="en-US"/>
              <a:t>Click to edit Master title style</a:t>
            </a:r>
          </a:p>
        </p:txBody>
      </p:sp>
    </p:spTree>
    <p:extLst>
      <p:ext uri="{BB962C8B-B14F-4D97-AF65-F5344CB8AC3E}">
        <p14:creationId xmlns:p14="http://schemas.microsoft.com/office/powerpoint/2010/main" val="124383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1" y="304800"/>
            <a:ext cx="8124218" cy="1043668"/>
          </a:xfrm>
        </p:spPr>
        <p:txBody>
          <a:bodyPr/>
          <a:lstStyle>
            <a:lvl1pPr algn="l">
              <a:defRPr/>
            </a:lvl1pPr>
          </a:lstStyle>
          <a:p>
            <a:r>
              <a:rPr lang="en-US"/>
              <a:t>Click to edit Master title style</a:t>
            </a:r>
          </a:p>
        </p:txBody>
      </p:sp>
      <p:sp>
        <p:nvSpPr>
          <p:cNvPr id="4" name="Text Placeholder 3"/>
          <p:cNvSpPr>
            <a:spLocks noGrp="1"/>
          </p:cNvSpPr>
          <p:nvPr>
            <p:ph type="body" sz="quarter" idx="10"/>
          </p:nvPr>
        </p:nvSpPr>
        <p:spPr>
          <a:xfrm>
            <a:off x="486382" y="1447800"/>
            <a:ext cx="8124218"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53233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a:xfrm>
            <a:off x="8755131" y="6507316"/>
            <a:ext cx="157094" cy="153888"/>
          </a:xfrm>
          <a:prstGeom prst="rect">
            <a:avLst/>
          </a:prstGeo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3055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0730-87ED-42D2-B403-AD157CE52F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5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970164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2197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645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124218"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332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grpSp>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a:xfrm>
            <a:off x="8755131" y="6507316"/>
            <a:ext cx="157094" cy="153888"/>
          </a:xfrm>
          <a:prstGeom prst="rect">
            <a:avLst/>
          </a:prstGeo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54929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pattFill prst="pct5">
          <a:fgClr>
            <a:srgbClr val="F0872C"/>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2200275"/>
          </a:xfrm>
        </p:spPr>
        <p:txBody>
          <a:bodyPr anchor="b">
            <a:normAutofit/>
          </a:bodyPr>
          <a:lstStyle>
            <a:lvl1pPr algn="l">
              <a:defRPr sz="4800" b="0" cap="small" baseline="0">
                <a:solidFill>
                  <a:srgbClr val="0F6FC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169664"/>
            <a:ext cx="7772400" cy="1500187"/>
          </a:xfrm>
        </p:spPr>
        <p:txBody>
          <a:bodyPr anchor="t">
            <a:normAutofit/>
          </a:bodyPr>
          <a:lstStyle>
            <a:lvl1pPr marL="0" indent="0">
              <a:buNone/>
              <a:defRPr sz="2400">
                <a:solidFill>
                  <a:srgbClr val="0F6FC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7" name="Straight Connector 6"/>
          <p:cNvCxnSpPr/>
          <p:nvPr/>
        </p:nvCxnSpPr>
        <p:spPr>
          <a:xfrm>
            <a:off x="695007" y="41422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89501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24218" cy="10436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3514" y="1577068"/>
            <a:ext cx="39522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80116"/>
            <a:ext cx="4009418" cy="4568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46018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24000"/>
            <a:ext cx="37795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286000"/>
            <a:ext cx="3779520"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7795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286000"/>
            <a:ext cx="3779520"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flipH="1">
            <a:off x="4572000" y="1539240"/>
            <a:ext cx="794" cy="45567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85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a:t>Click to edit Master title style</a:t>
            </a:r>
          </a:p>
        </p:txBody>
      </p:sp>
    </p:spTree>
    <p:extLst>
      <p:ext uri="{BB962C8B-B14F-4D97-AF65-F5344CB8AC3E}">
        <p14:creationId xmlns:p14="http://schemas.microsoft.com/office/powerpoint/2010/main" val="6126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4543" y="304800"/>
            <a:ext cx="3080657" cy="329184"/>
          </a:xfrm>
          <a:prstGeom prst="rect">
            <a:avLst/>
          </a:prstGeom>
        </p:spPr>
        <p:txBody>
          <a:bodyPr/>
          <a:lstStyle/>
          <a:p>
            <a:pPr fontAlgn="base">
              <a:spcBef>
                <a:spcPct val="0"/>
              </a:spcBef>
              <a:spcAft>
                <a:spcPct val="0"/>
              </a:spcAft>
              <a:defRPr/>
            </a:pPr>
            <a:fld id="{9FA456D1-13CF-4556-A7CA-41D38ADBA1BA}" type="datetime2">
              <a:rPr lang="en-US" smtClean="0">
                <a:solidFill>
                  <a:prstClr val="black"/>
                </a:solidFill>
              </a:rPr>
              <a:pPr fontAlgn="base">
                <a:spcBef>
                  <a:spcPct val="0"/>
                </a:spcBef>
                <a:spcAft>
                  <a:spcPct val="0"/>
                </a:spcAft>
                <a:defRPr/>
              </a:pPr>
              <a:t>Wednesday, May 08, 2019</a:t>
            </a:fld>
            <a:endParaRPr lang="en-US" dirty="0">
              <a:solidFill>
                <a:prstClr val="black"/>
              </a:solidFill>
            </a:endParaRPr>
          </a:p>
        </p:txBody>
      </p:sp>
      <p:sp>
        <p:nvSpPr>
          <p:cNvPr id="3" name="Footer Placeholder 2"/>
          <p:cNvSpPr>
            <a:spLocks noGrp="1"/>
          </p:cNvSpPr>
          <p:nvPr>
            <p:ph type="ftr" sz="quarter" idx="11"/>
          </p:nvPr>
        </p:nvSpPr>
        <p:spPr>
          <a:xfrm>
            <a:off x="3810000" y="304800"/>
            <a:ext cx="3360715" cy="329184"/>
          </a:xfrm>
          <a:prstGeom prst="rect">
            <a:avLst/>
          </a:prstGeom>
        </p:spPr>
        <p:txBody>
          <a:bodyPr/>
          <a:lstStyle/>
          <a:p>
            <a:pPr fontAlgn="base">
              <a:spcBef>
                <a:spcPct val="0"/>
              </a:spcBef>
              <a:spcAft>
                <a:spcPct val="0"/>
              </a:spcAft>
              <a:defRPr/>
            </a:pPr>
            <a:r>
              <a:rPr lang="en-US">
                <a:solidFill>
                  <a:prstClr val="black"/>
                </a:solidFill>
              </a:rPr>
              <a:t>Transitions RTC</a:t>
            </a:r>
            <a:endParaRPr lang="en-US" dirty="0">
              <a:solidFill>
                <a:prstClr val="black"/>
              </a:solidFill>
            </a:endParaRPr>
          </a:p>
        </p:txBody>
      </p:sp>
      <p:sp>
        <p:nvSpPr>
          <p:cNvPr id="4" name="Slide Number Placeholder 3"/>
          <p:cNvSpPr>
            <a:spLocks noGrp="1"/>
          </p:cNvSpPr>
          <p:nvPr>
            <p:ph type="sldNum" sz="quarter" idx="12"/>
          </p:nvPr>
        </p:nvSpPr>
        <p:spPr>
          <a:xfrm>
            <a:off x="7304315" y="304800"/>
            <a:ext cx="941000" cy="329184"/>
          </a:xfrm>
          <a:prstGeom prst="rect">
            <a:avLst/>
          </a:prstGeom>
        </p:spPr>
        <p:txBody>
          <a:bodyPr/>
          <a:lstStyle/>
          <a:p>
            <a:pPr fontAlgn="base">
              <a:spcBef>
                <a:spcPct val="0"/>
              </a:spcBef>
              <a:spcAft>
                <a:spcPct val="0"/>
              </a:spcAft>
              <a:defRPr/>
            </a:pPr>
            <a:fld id="{C08B3CFC-6B5C-487F-8912-4F59E7D69DDA}"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88489152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2903"/>
            <a:ext cx="2139696" cy="125746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907982"/>
            <a:ext cx="5715000" cy="5558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241792"/>
            <a:ext cx="2139696" cy="4228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9" name="Straight Connector 8"/>
          <p:cNvCxnSpPr/>
          <p:nvPr/>
        </p:nvCxnSpPr>
        <p:spPr>
          <a:xfrm flipH="1">
            <a:off x="2775010" y="838200"/>
            <a:ext cx="402" cy="562813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71924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42672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72212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24993720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80998" y="6248400"/>
            <a:ext cx="8762997" cy="6096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33400" y="228600"/>
            <a:ext cx="8124218" cy="104366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1371600"/>
            <a:ext cx="8124218" cy="480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26" y="6248400"/>
            <a:ext cx="865634" cy="609601"/>
          </a:xfrm>
          <a:prstGeom prst="rect">
            <a:avLst/>
          </a:prstGeom>
        </p:spPr>
      </p:pic>
      <p:pic>
        <p:nvPicPr>
          <p:cNvPr id="4" name="Picture 3">
            <a:extLst>
              <a:ext uri="{FF2B5EF4-FFF2-40B4-BE49-F238E27FC236}">
                <a16:creationId xmlns:a16="http://schemas.microsoft.com/office/drawing/2014/main" id="{E80C7892-31B7-44C2-8A86-C36147AD7A87}"/>
              </a:ext>
            </a:extLst>
          </p:cNvPr>
          <p:cNvPicPr>
            <a:picLocks noChangeAspect="1"/>
          </p:cNvPicPr>
          <p:nvPr/>
        </p:nvPicPr>
        <p:blipFill>
          <a:blip r:embed="rId23"/>
          <a:stretch>
            <a:fillRect/>
          </a:stretch>
        </p:blipFill>
        <p:spPr>
          <a:xfrm>
            <a:off x="1043613" y="6248400"/>
            <a:ext cx="7437765" cy="749873"/>
          </a:xfrm>
          <a:prstGeom prst="rect">
            <a:avLst/>
          </a:prstGeom>
        </p:spPr>
      </p:pic>
    </p:spTree>
    <p:extLst>
      <p:ext uri="{BB962C8B-B14F-4D97-AF65-F5344CB8AC3E}">
        <p14:creationId xmlns:p14="http://schemas.microsoft.com/office/powerpoint/2010/main" val="301003680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69" r:id="rId16"/>
    <p:sldLayoutId id="2147483764" r:id="rId17"/>
    <p:sldLayoutId id="2147483765" r:id="rId18"/>
    <p:sldLayoutId id="2147483766" r:id="rId19"/>
    <p:sldLayoutId id="2147483767" r:id="rId20"/>
  </p:sldLayoutIdLst>
  <p:hf sldNum="0" hdr="0" dt="0"/>
  <p:txStyles>
    <p:titleStyle>
      <a:lvl1pPr algn="l" defTabSz="914400" rtl="0" eaLnBrk="1" latinLnBrk="0" hangingPunct="1">
        <a:spcBef>
          <a:spcPct val="0"/>
        </a:spcBef>
        <a:buNone/>
        <a:defRPr sz="4000" kern="1200" spc="-100" baseline="0">
          <a:solidFill>
            <a:srgbClr val="0F6FC6"/>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wrigley@ctserc.org" TargetMode="External"/><Relationship Id="rId2" Type="http://schemas.openxmlformats.org/officeDocument/2006/relationships/hyperlink" Target="mailto:alycia.trakas@ct.gov"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umassmed.edu/TransitionsACR/research/projects-by-grant/translating-evidence-to-support-transitions/" TargetMode="External"/><Relationship Id="rId3" Type="http://schemas.openxmlformats.org/officeDocument/2006/relationships/hyperlink" Target="https://www.youtube.com/watch?v=BXIT94bFh04" TargetMode="External"/><Relationship Id="rId7" Type="http://schemas.openxmlformats.org/officeDocument/2006/relationships/hyperlink" Target="https://www.umassmed.edu/contentassets/7ffeebded6274601b3baa4de4a33b630/updated-test-guides/partnering-with-community-agencies-pre-pu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umassmed.edu/contentassets/7ffeebded6274601b3baa4de4a33b630/updated-test-guides/career-and-technical-education-pre-pub.pdf" TargetMode="External"/><Relationship Id="rId5" Type="http://schemas.openxmlformats.org/officeDocument/2006/relationships/hyperlink" Target="https://www.umassmed.edu/contentassets/7ffeebded6274601b3baa4de4a33b630/updated-test-guides/student-led-support-pre-pub.pdf" TargetMode="External"/><Relationship Id="rId4" Type="http://schemas.openxmlformats.org/officeDocument/2006/relationships/hyperlink" Target="https://nirn.fpg.unc.edu/"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umassmed.edu/TransitionsACR/research/projects-by-grant/translating-evidence-to-support-transitions/" TargetMode="External"/><Relationship Id="rId3" Type="http://schemas.openxmlformats.org/officeDocument/2006/relationships/hyperlink" Target="mailto:chfowler@uncc.edu" TargetMode="External"/><Relationship Id="rId7" Type="http://schemas.openxmlformats.org/officeDocument/2006/relationships/hyperlink" Target="mailto:sloanshuckabee@gmail.com" TargetMode="External"/><Relationship Id="rId2" Type="http://schemas.openxmlformats.org/officeDocument/2006/relationships/hyperlink" Target="mailto:Marsha.Ellison@umassmed.edu" TargetMode="External"/><Relationship Id="rId1" Type="http://schemas.openxmlformats.org/officeDocument/2006/relationships/slideLayout" Target="../slideLayouts/slideLayout2.xml"/><Relationship Id="rId6" Type="http://schemas.openxmlformats.org/officeDocument/2006/relationships/hyperlink" Target="mailto:dkunruh@uoregon.edu" TargetMode="External"/><Relationship Id="rId5" Type="http://schemas.openxmlformats.org/officeDocument/2006/relationships/hyperlink" Target="mailto:Laura.Golden@umassmed.edu" TargetMode="External"/><Relationship Id="rId4" Type="http://schemas.openxmlformats.org/officeDocument/2006/relationships/hyperlink" Target="http://www.transitionta.org/" TargetMode="External"/><Relationship Id="rId9" Type="http://schemas.openxmlformats.org/officeDocument/2006/relationships/hyperlink" Target="https://www.umassmed.edu/TransitionsAC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420975"/>
            <a:ext cx="3745923" cy="4339650"/>
          </a:xfrm>
          <a:prstGeom prst="rect">
            <a:avLst/>
          </a:prstGeom>
          <a:noFill/>
        </p:spPr>
        <p:txBody>
          <a:bodyPr wrap="square" rtlCol="0">
            <a:spAutoFit/>
          </a:bodyPr>
          <a:lstStyle/>
          <a:p>
            <a:pPr algn="ctr">
              <a:spcBef>
                <a:spcPts val="600"/>
              </a:spcBef>
              <a:spcAft>
                <a:spcPts val="600"/>
              </a:spcAft>
            </a:pPr>
            <a:r>
              <a:rPr lang="en-US" sz="3600" b="1" spc="-100" dirty="0">
                <a:solidFill>
                  <a:schemeClr val="accent1"/>
                </a:solidFill>
                <a:latin typeface="Century Gothic" panose="020B0502020202020204" pitchFamily="34" charset="0"/>
                <a:ea typeface="+mj-ea"/>
                <a:cs typeface="+mj-cs"/>
              </a:rPr>
              <a:t>TEST - Translating Evidence to Support Transitions:</a:t>
            </a:r>
          </a:p>
          <a:p>
            <a:pPr algn="ctr"/>
            <a:endParaRPr lang="en-US" sz="900" b="1" spc="-100" dirty="0">
              <a:solidFill>
                <a:schemeClr val="accent1"/>
              </a:solidFill>
              <a:latin typeface="Century Gothic" panose="020B0502020202020204" pitchFamily="34" charset="0"/>
              <a:ea typeface="+mj-ea"/>
              <a:cs typeface="+mj-cs"/>
            </a:endParaRPr>
          </a:p>
          <a:p>
            <a:pPr algn="ctr"/>
            <a:r>
              <a:rPr lang="en-US" sz="2000" b="1" spc="-100" dirty="0">
                <a:solidFill>
                  <a:schemeClr val="accent1"/>
                </a:solidFill>
                <a:latin typeface="Century Gothic" panose="020B0502020202020204" pitchFamily="34" charset="0"/>
                <a:ea typeface="+mj-ea"/>
                <a:cs typeface="+mj-cs"/>
              </a:rPr>
              <a:t>Improving Outcomes of Youth in Transition with Psychiatric Disabilities by Use and Adoption of Best Practice Transition Planning</a:t>
            </a:r>
          </a:p>
          <a:p>
            <a:endParaRPr lang="en-US" b="1" i="1" spc="-100" dirty="0">
              <a:solidFill>
                <a:prstClr val="black"/>
              </a:solidFill>
              <a:latin typeface="Calibri" panose="020F0502020204030204" pitchFamily="34" charset="0"/>
              <a:ea typeface="+mj-ea"/>
              <a:cs typeface="+mj-cs"/>
            </a:endParaRPr>
          </a:p>
        </p:txBody>
      </p:sp>
      <p:pic>
        <p:nvPicPr>
          <p:cNvPr id="1028" name="Picture 4" descr="Image result for nt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83" y="5181600"/>
            <a:ext cx="3299956" cy="7764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86347F4-C765-4F0D-A59A-C1DD1D250839}"/>
              </a:ext>
            </a:extLst>
          </p:cNvPr>
          <p:cNvPicPr>
            <a:picLocks noChangeAspect="1"/>
          </p:cNvPicPr>
          <p:nvPr/>
        </p:nvPicPr>
        <p:blipFill>
          <a:blip r:embed="rId3"/>
          <a:stretch>
            <a:fillRect/>
          </a:stretch>
        </p:blipFill>
        <p:spPr>
          <a:xfrm>
            <a:off x="4827620" y="0"/>
            <a:ext cx="3308062" cy="2116944"/>
          </a:xfrm>
          <a:prstGeom prst="rect">
            <a:avLst/>
          </a:prstGeom>
        </p:spPr>
      </p:pic>
      <p:pic>
        <p:nvPicPr>
          <p:cNvPr id="3" name="Picture 2">
            <a:extLst>
              <a:ext uri="{FF2B5EF4-FFF2-40B4-BE49-F238E27FC236}">
                <a16:creationId xmlns:a16="http://schemas.microsoft.com/office/drawing/2014/main" id="{F3AB6A94-0B61-4C9C-92BB-678BF23465FE}"/>
              </a:ext>
            </a:extLst>
          </p:cNvPr>
          <p:cNvPicPr>
            <a:picLocks noChangeAspect="1"/>
          </p:cNvPicPr>
          <p:nvPr/>
        </p:nvPicPr>
        <p:blipFill>
          <a:blip r:embed="rId4"/>
          <a:stretch>
            <a:fillRect/>
          </a:stretch>
        </p:blipFill>
        <p:spPr>
          <a:xfrm>
            <a:off x="4813879" y="2031165"/>
            <a:ext cx="3308062" cy="2116945"/>
          </a:xfrm>
          <a:prstGeom prst="rect">
            <a:avLst/>
          </a:prstGeom>
        </p:spPr>
      </p:pic>
      <p:pic>
        <p:nvPicPr>
          <p:cNvPr id="5" name="Picture 4">
            <a:extLst>
              <a:ext uri="{FF2B5EF4-FFF2-40B4-BE49-F238E27FC236}">
                <a16:creationId xmlns:a16="http://schemas.microsoft.com/office/drawing/2014/main" id="{22F46016-3ECB-4A0A-BA23-15F164863EF9}"/>
              </a:ext>
            </a:extLst>
          </p:cNvPr>
          <p:cNvPicPr>
            <a:picLocks noChangeAspect="1"/>
          </p:cNvPicPr>
          <p:nvPr/>
        </p:nvPicPr>
        <p:blipFill>
          <a:blip r:embed="rId5"/>
          <a:stretch>
            <a:fillRect/>
          </a:stretch>
        </p:blipFill>
        <p:spPr>
          <a:xfrm>
            <a:off x="4822623" y="4139366"/>
            <a:ext cx="3308062" cy="2116944"/>
          </a:xfrm>
          <a:prstGeom prst="rect">
            <a:avLst/>
          </a:prstGeom>
        </p:spPr>
      </p:pic>
    </p:spTree>
    <p:extLst>
      <p:ext uri="{BB962C8B-B14F-4D97-AF65-F5344CB8AC3E}">
        <p14:creationId xmlns:p14="http://schemas.microsoft.com/office/powerpoint/2010/main" val="301007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4114800" cy="4525963"/>
          </a:xfrm>
        </p:spPr>
        <p:txBody>
          <a:bodyPr>
            <a:normAutofit/>
          </a:bodyPr>
          <a:lstStyle/>
          <a:p>
            <a:pPr lvl="1">
              <a:buFont typeface="Wingdings" panose="05000000000000000000" pitchFamily="2" charset="2"/>
              <a:buChar char="§"/>
            </a:pPr>
            <a:r>
              <a:rPr lang="en-US" dirty="0"/>
              <a:t>Lower rates  of employment  </a:t>
            </a:r>
          </a:p>
          <a:p>
            <a:pPr lvl="1">
              <a:buFont typeface="Wingdings" panose="05000000000000000000" pitchFamily="2" charset="2"/>
              <a:buChar char="§"/>
            </a:pPr>
            <a:r>
              <a:rPr lang="en-US" dirty="0"/>
              <a:t>Living below poverty level</a:t>
            </a:r>
          </a:p>
          <a:p>
            <a:pPr lvl="1">
              <a:buFont typeface="Wingdings" panose="05000000000000000000" pitchFamily="2" charset="2"/>
              <a:buChar char="§"/>
            </a:pPr>
            <a:r>
              <a:rPr lang="en-US" dirty="0"/>
              <a:t>Higher rates of substance abuse</a:t>
            </a:r>
          </a:p>
          <a:p>
            <a:pPr lvl="1"/>
            <a:r>
              <a:rPr lang="en-US" dirty="0"/>
              <a:t>50% of failure to complete high school is attributable to mental health conditions</a:t>
            </a:r>
          </a:p>
          <a:p>
            <a:pPr lvl="1"/>
            <a:endParaRPr lang="en-US" dirty="0"/>
          </a:p>
          <a:p>
            <a:pPr lvl="1"/>
            <a:endParaRPr lang="en-US" dirty="0"/>
          </a:p>
          <a:p>
            <a:pPr lvl="1"/>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
            </a:r>
            <a:br>
              <a:rPr lang="en-US" dirty="0"/>
            </a:br>
            <a:r>
              <a:rPr lang="en-US" sz="3600" dirty="0">
                <a:solidFill>
                  <a:schemeClr val="tx1"/>
                </a:solidFill>
              </a:rPr>
              <a:t>Rationale for Practice Guides</a:t>
            </a:r>
            <a:br>
              <a:rPr lang="en-US" sz="3600" dirty="0">
                <a:solidFill>
                  <a:schemeClr val="tx1"/>
                </a:solidFill>
              </a:rPr>
            </a:br>
            <a:r>
              <a:rPr lang="en-US" sz="3600" dirty="0">
                <a:solidFill>
                  <a:schemeClr val="tx1"/>
                </a:solidFill>
              </a:rPr>
              <a:t>Poor outcomes of students with EBD</a:t>
            </a:r>
            <a:r>
              <a:rPr lang="en-US" dirty="0"/>
              <a:t/>
            </a:r>
            <a:br>
              <a:rPr lang="en-US" dirty="0"/>
            </a:br>
            <a:endParaRPr lang="en-US" dirty="0"/>
          </a:p>
        </p:txBody>
      </p:sp>
      <p:sp>
        <p:nvSpPr>
          <p:cNvPr id="6" name="Content Placeholder 5"/>
          <p:cNvSpPr>
            <a:spLocks noGrp="1"/>
          </p:cNvSpPr>
          <p:nvPr>
            <p:ph sz="half" idx="4294967295"/>
          </p:nvPr>
        </p:nvSpPr>
        <p:spPr>
          <a:xfrm>
            <a:off x="4556760" y="1456944"/>
            <a:ext cx="4038600" cy="4525963"/>
          </a:xfrm>
        </p:spPr>
        <p:txBody>
          <a:bodyPr>
            <a:normAutofit/>
          </a:bodyPr>
          <a:lstStyle/>
          <a:p>
            <a:pPr lvl="1">
              <a:buFont typeface="Wingdings" panose="05000000000000000000" pitchFamily="2" charset="2"/>
              <a:buChar char="§"/>
            </a:pPr>
            <a:r>
              <a:rPr lang="en-US" dirty="0"/>
              <a:t>Higher rates of arrest than typical peer group population </a:t>
            </a:r>
          </a:p>
          <a:p>
            <a:pPr lvl="1">
              <a:buFont typeface="Wingdings" panose="05000000000000000000" pitchFamily="2" charset="2"/>
              <a:buChar char="§"/>
            </a:pPr>
            <a:r>
              <a:rPr lang="en-US" dirty="0"/>
              <a:t> higher rates of probation and parole</a:t>
            </a:r>
          </a:p>
          <a:p>
            <a:pPr lvl="1">
              <a:buFont typeface="Wingdings" panose="05000000000000000000" pitchFamily="2" charset="2"/>
              <a:buChar char="§"/>
            </a:pPr>
            <a:r>
              <a:rPr lang="en-US" dirty="0"/>
              <a:t>Low success rates in vocational rehabilitation</a:t>
            </a:r>
          </a:p>
          <a:p>
            <a:pPr lvl="1">
              <a:buFont typeface="Wingdings" panose="05000000000000000000" pitchFamily="2" charset="2"/>
              <a:buChar char="§"/>
            </a:pPr>
            <a:r>
              <a:rPr lang="en-US" dirty="0"/>
              <a:t>Early parenting</a:t>
            </a:r>
          </a:p>
          <a:p>
            <a:pPr lvl="1">
              <a:buFont typeface="Wingdings" panose="05000000000000000000" pitchFamily="2" charset="2"/>
              <a:buChar char="§"/>
            </a:pPr>
            <a:r>
              <a:rPr lang="en-US" dirty="0"/>
              <a:t>Challenges leaving child welfare and foster care</a:t>
            </a:r>
          </a:p>
          <a:p>
            <a:pPr lvl="1">
              <a:buFont typeface="Wingdings" panose="05000000000000000000" pitchFamily="2" charset="2"/>
              <a:buChar char="§"/>
            </a:pPr>
            <a:r>
              <a:rPr lang="en-US" dirty="0"/>
              <a:t>Housing instability</a:t>
            </a:r>
          </a:p>
          <a:p>
            <a:endParaRPr lang="en-US" dirty="0"/>
          </a:p>
        </p:txBody>
      </p:sp>
    </p:spTree>
    <p:extLst>
      <p:ext uri="{BB962C8B-B14F-4D97-AF65-F5344CB8AC3E}">
        <p14:creationId xmlns:p14="http://schemas.microsoft.com/office/powerpoint/2010/main" val="71760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4114800" cy="4525963"/>
          </a:xfrm>
        </p:spPr>
        <p:txBody>
          <a:bodyPr>
            <a:normAutofit/>
          </a:bodyPr>
          <a:lstStyle/>
          <a:p>
            <a:endParaRPr lang="en-US" dirty="0"/>
          </a:p>
          <a:p>
            <a:r>
              <a:rPr lang="en-US" dirty="0"/>
              <a:t>Increase of high school completion rates from 42% to 74% </a:t>
            </a:r>
          </a:p>
          <a:p>
            <a:r>
              <a:rPr lang="en-US" dirty="0"/>
              <a:t>18% to 35% Increased post-secondary education enrollment</a:t>
            </a:r>
          </a:p>
          <a:p>
            <a:r>
              <a:rPr lang="en-US" dirty="0"/>
              <a:t>Increased odds of full time employment with 4 or more credits of career and technical education </a:t>
            </a:r>
          </a:p>
          <a:p>
            <a:pPr marL="0" indent="0">
              <a:buNone/>
            </a:pPr>
            <a:endParaRPr lang="en-US" dirty="0"/>
          </a:p>
        </p:txBody>
      </p:sp>
      <p:sp>
        <p:nvSpPr>
          <p:cNvPr id="2" name="Title 1"/>
          <p:cNvSpPr>
            <a:spLocks noGrp="1"/>
          </p:cNvSpPr>
          <p:nvPr>
            <p:ph type="title"/>
          </p:nvPr>
        </p:nvSpPr>
        <p:spPr/>
        <p:txBody>
          <a:bodyPr>
            <a:noAutofit/>
          </a:bodyPr>
          <a:lstStyle/>
          <a:p>
            <a:r>
              <a:rPr lang="en-US" sz="3200" dirty="0">
                <a:solidFill>
                  <a:schemeClr val="tx1"/>
                </a:solidFill>
              </a:rPr>
              <a:t>Rationale continued…..</a:t>
            </a:r>
            <a:br>
              <a:rPr lang="en-US" sz="3200" dirty="0">
                <a:solidFill>
                  <a:schemeClr val="tx1"/>
                </a:solidFill>
              </a:rPr>
            </a:br>
            <a:r>
              <a:rPr lang="en-US" sz="3200" dirty="0">
                <a:solidFill>
                  <a:schemeClr val="tx1"/>
                </a:solidFill>
              </a:rPr>
              <a:t>Beneficial impacts on target population</a:t>
            </a:r>
          </a:p>
        </p:txBody>
      </p:sp>
      <p:sp>
        <p:nvSpPr>
          <p:cNvPr id="5" name="Content Placeholder 4"/>
          <p:cNvSpPr>
            <a:spLocks noGrp="1"/>
          </p:cNvSpPr>
          <p:nvPr>
            <p:ph sz="half" idx="4294967295"/>
          </p:nvPr>
        </p:nvSpPr>
        <p:spPr>
          <a:xfrm>
            <a:off x="4572000" y="1566354"/>
            <a:ext cx="4038600" cy="4525963"/>
          </a:xfrm>
        </p:spPr>
        <p:txBody>
          <a:bodyPr>
            <a:normAutofit lnSpcReduction="10000"/>
          </a:bodyPr>
          <a:lstStyle/>
          <a:p>
            <a:endParaRPr lang="en-US" dirty="0"/>
          </a:p>
          <a:p>
            <a:r>
              <a:rPr lang="en-US" dirty="0"/>
              <a:t>Increased rates of post-secondary education enrollment with student leadership role in IEP</a:t>
            </a:r>
          </a:p>
          <a:p>
            <a:r>
              <a:rPr lang="en-US" dirty="0"/>
              <a:t>Involvement of adult agencies in transition planning, particularly a representative of an institute of higher education, increase the odds of engagement in post-secondary education</a:t>
            </a:r>
          </a:p>
        </p:txBody>
      </p:sp>
    </p:spTree>
    <p:extLst>
      <p:ext uri="{BB962C8B-B14F-4D97-AF65-F5344CB8AC3E}">
        <p14:creationId xmlns:p14="http://schemas.microsoft.com/office/powerpoint/2010/main" val="289065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Emotionally based characteristics </a:t>
            </a:r>
          </a:p>
          <a:p>
            <a:pPr lvl="1"/>
            <a:r>
              <a:rPr lang="en-US" dirty="0"/>
              <a:t>duration, frequency and intensity </a:t>
            </a:r>
          </a:p>
          <a:p>
            <a:pPr lvl="1"/>
            <a:r>
              <a:rPr lang="en-US" dirty="0"/>
              <a:t>interferes significantly with educational performance requiring special education services</a:t>
            </a:r>
          </a:p>
          <a:p>
            <a:r>
              <a:rPr lang="en-US" dirty="0"/>
              <a:t>Difficulty is emotionally based </a:t>
            </a:r>
          </a:p>
          <a:p>
            <a:r>
              <a:rPr lang="en-US" dirty="0"/>
              <a:t>Cannot be excluded due to other factors</a:t>
            </a:r>
          </a:p>
        </p:txBody>
      </p:sp>
      <p:sp>
        <p:nvSpPr>
          <p:cNvPr id="2" name="Title 1"/>
          <p:cNvSpPr>
            <a:spLocks noGrp="1"/>
          </p:cNvSpPr>
          <p:nvPr>
            <p:ph type="title"/>
          </p:nvPr>
        </p:nvSpPr>
        <p:spPr/>
        <p:txBody>
          <a:bodyPr/>
          <a:lstStyle/>
          <a:p>
            <a:r>
              <a:rPr lang="en-US" dirty="0">
                <a:solidFill>
                  <a:schemeClr val="tx1"/>
                </a:solidFill>
              </a:rPr>
              <a:t>Considerations</a:t>
            </a:r>
          </a:p>
        </p:txBody>
      </p:sp>
    </p:spTree>
    <p:extLst>
      <p:ext uri="{BB962C8B-B14F-4D97-AF65-F5344CB8AC3E}">
        <p14:creationId xmlns:p14="http://schemas.microsoft.com/office/powerpoint/2010/main" val="2940265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Who we really have</a:t>
            </a:r>
          </a:p>
          <a:p>
            <a:pPr marL="393192" lvl="1" indent="0">
              <a:buNone/>
            </a:pPr>
            <a:r>
              <a:rPr lang="en-US" dirty="0"/>
              <a:t>Students who </a:t>
            </a:r>
          </a:p>
          <a:p>
            <a:pPr lvl="2">
              <a:buClr>
                <a:schemeClr val="bg2">
                  <a:lumMod val="50000"/>
                </a:schemeClr>
              </a:buClr>
              <a:buFont typeface="Courier New" panose="02070309020205020404" pitchFamily="49" charset="0"/>
              <a:buChar char="o"/>
            </a:pPr>
            <a:r>
              <a:rPr lang="en-US" dirty="0"/>
              <a:t>Often violate school and norms</a:t>
            </a:r>
          </a:p>
          <a:p>
            <a:pPr lvl="2">
              <a:buClr>
                <a:schemeClr val="bg2">
                  <a:lumMod val="50000"/>
                </a:schemeClr>
              </a:buClr>
              <a:buFont typeface="Courier New" panose="02070309020205020404" pitchFamily="49" charset="0"/>
              <a:buChar char="o"/>
            </a:pPr>
            <a:r>
              <a:rPr lang="en-US" dirty="0"/>
              <a:t>Don’t get along with peers</a:t>
            </a:r>
          </a:p>
          <a:p>
            <a:pPr lvl="2">
              <a:buClr>
                <a:schemeClr val="bg2">
                  <a:lumMod val="50000"/>
                </a:schemeClr>
              </a:buClr>
              <a:buFont typeface="Courier New" panose="02070309020205020404" pitchFamily="49" charset="0"/>
              <a:buChar char="o"/>
            </a:pPr>
            <a:r>
              <a:rPr lang="en-US" dirty="0"/>
              <a:t>Are good at the wrong things</a:t>
            </a:r>
          </a:p>
          <a:p>
            <a:pPr lvl="2">
              <a:buClr>
                <a:schemeClr val="bg2">
                  <a:lumMod val="50000"/>
                </a:schemeClr>
              </a:buClr>
              <a:buFont typeface="Courier New" panose="02070309020205020404" pitchFamily="49" charset="0"/>
              <a:buChar char="o"/>
            </a:pPr>
            <a:r>
              <a:rPr lang="en-US" dirty="0"/>
              <a:t>Have poor self esteem/ feel shame and guilt</a:t>
            </a:r>
          </a:p>
          <a:p>
            <a:r>
              <a:rPr lang="en-US" dirty="0"/>
              <a:t>What kinds of things we need to know</a:t>
            </a:r>
          </a:p>
          <a:p>
            <a:pPr lvl="1">
              <a:buFont typeface="Courier New" panose="02070309020205020404" pitchFamily="49" charset="0"/>
              <a:buChar char="o"/>
            </a:pPr>
            <a:r>
              <a:rPr lang="en-US" dirty="0"/>
              <a:t>Learn needed skills</a:t>
            </a:r>
          </a:p>
          <a:p>
            <a:pPr lvl="1">
              <a:buFont typeface="Courier New" panose="02070309020205020404" pitchFamily="49" charset="0"/>
              <a:buChar char="o"/>
            </a:pPr>
            <a:r>
              <a:rPr lang="en-US" dirty="0"/>
              <a:t>Motivated by age appropriate goals</a:t>
            </a:r>
          </a:p>
          <a:p>
            <a:pPr lvl="1">
              <a:buFont typeface="Courier New" panose="02070309020205020404" pitchFamily="49" charset="0"/>
              <a:buChar char="o"/>
            </a:pPr>
            <a:r>
              <a:rPr lang="en-US" dirty="0"/>
              <a:t>Benefit from function focused support</a:t>
            </a:r>
          </a:p>
          <a:p>
            <a:pPr lvl="1"/>
            <a:endParaRPr lang="en-US" dirty="0"/>
          </a:p>
          <a:p>
            <a:endParaRPr lang="en-US" dirty="0"/>
          </a:p>
        </p:txBody>
      </p:sp>
      <p:sp>
        <p:nvSpPr>
          <p:cNvPr id="2" name="Title 1"/>
          <p:cNvSpPr>
            <a:spLocks noGrp="1"/>
          </p:cNvSpPr>
          <p:nvPr>
            <p:ph type="title"/>
          </p:nvPr>
        </p:nvSpPr>
        <p:spPr/>
        <p:txBody>
          <a:bodyPr/>
          <a:lstStyle/>
          <a:p>
            <a:r>
              <a:rPr lang="en-US" dirty="0">
                <a:solidFill>
                  <a:schemeClr val="tx1"/>
                </a:solidFill>
              </a:rPr>
              <a:t>Beyond the definition…….</a:t>
            </a:r>
          </a:p>
        </p:txBody>
      </p:sp>
    </p:spTree>
    <p:extLst>
      <p:ext uri="{BB962C8B-B14F-4D97-AF65-F5344CB8AC3E}">
        <p14:creationId xmlns:p14="http://schemas.microsoft.com/office/powerpoint/2010/main" val="385450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5829" y="2205061"/>
            <a:ext cx="4003557" cy="296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34642" y="2362200"/>
            <a:ext cx="4452339" cy="250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chemeClr val="tx1"/>
                </a:solidFill>
              </a:rPr>
              <a:t>Moving</a:t>
            </a:r>
            <a:r>
              <a:rPr lang="en-US" dirty="0">
                <a:solidFill>
                  <a:schemeClr val="bg1"/>
                </a:solidFill>
              </a:rPr>
              <a:t> </a:t>
            </a:r>
            <a:r>
              <a:rPr lang="en-US" dirty="0">
                <a:solidFill>
                  <a:schemeClr val="tx1"/>
                </a:solidFill>
              </a:rPr>
              <a:t>students from……</a:t>
            </a:r>
          </a:p>
        </p:txBody>
      </p:sp>
      <p:sp>
        <p:nvSpPr>
          <p:cNvPr id="5" name="Rectangle 4"/>
          <p:cNvSpPr/>
          <p:nvPr/>
        </p:nvSpPr>
        <p:spPr>
          <a:xfrm>
            <a:off x="164432" y="5370731"/>
            <a:ext cx="4572000" cy="461665"/>
          </a:xfrm>
          <a:prstGeom prst="rect">
            <a:avLst/>
          </a:prstGeom>
        </p:spPr>
        <p:txBody>
          <a:bodyPr>
            <a:spAutoFit/>
          </a:bodyPr>
          <a:lstStyle/>
          <a:p>
            <a:r>
              <a:rPr lang="en-US" sz="1200" dirty="0"/>
              <a:t>http://cdn1-www.comingsoon.net/assets/uploads/2016/05/Suicide.jpg</a:t>
            </a:r>
          </a:p>
        </p:txBody>
      </p:sp>
      <p:sp>
        <p:nvSpPr>
          <p:cNvPr id="6" name="TextBox 5"/>
          <p:cNvSpPr txBox="1"/>
          <p:nvPr/>
        </p:nvSpPr>
        <p:spPr>
          <a:xfrm>
            <a:off x="200527" y="1424668"/>
            <a:ext cx="3657600" cy="646331"/>
          </a:xfrm>
          <a:prstGeom prst="rect">
            <a:avLst/>
          </a:prstGeom>
          <a:noFill/>
        </p:spPr>
        <p:txBody>
          <a:bodyPr wrap="square" rtlCol="0">
            <a:spAutoFit/>
          </a:bodyPr>
          <a:lstStyle/>
          <a:p>
            <a:pPr algn="ctr"/>
            <a:r>
              <a:rPr lang="en-US" sz="3600" dirty="0">
                <a:latin typeface="+mj-lt"/>
              </a:rPr>
              <a:t>Suicide Squad</a:t>
            </a:r>
          </a:p>
        </p:txBody>
      </p:sp>
      <p:sp>
        <p:nvSpPr>
          <p:cNvPr id="7" name="Rectangle 6"/>
          <p:cNvSpPr/>
          <p:nvPr/>
        </p:nvSpPr>
        <p:spPr>
          <a:xfrm>
            <a:off x="4736432" y="5379843"/>
            <a:ext cx="4038600" cy="461665"/>
          </a:xfrm>
          <a:prstGeom prst="rect">
            <a:avLst/>
          </a:prstGeom>
        </p:spPr>
        <p:txBody>
          <a:bodyPr wrap="square">
            <a:spAutoFit/>
          </a:bodyPr>
          <a:lstStyle/>
          <a:p>
            <a:r>
              <a:rPr lang="en-US" sz="1200" dirty="0"/>
              <a:t>http://www.dccomics.com/sites/default/files/GalleryMovies_1920x1080_JusticeLeague01_57be61d14b0303.09859959.jpg</a:t>
            </a:r>
          </a:p>
        </p:txBody>
      </p:sp>
      <p:sp>
        <p:nvSpPr>
          <p:cNvPr id="8" name="TextBox 7"/>
          <p:cNvSpPr txBox="1"/>
          <p:nvPr/>
        </p:nvSpPr>
        <p:spPr>
          <a:xfrm>
            <a:off x="4741512" y="1558730"/>
            <a:ext cx="4038600" cy="646331"/>
          </a:xfrm>
          <a:prstGeom prst="rect">
            <a:avLst/>
          </a:prstGeom>
          <a:noFill/>
        </p:spPr>
        <p:txBody>
          <a:bodyPr wrap="square" rtlCol="0">
            <a:spAutoFit/>
          </a:bodyPr>
          <a:lstStyle/>
          <a:p>
            <a:pPr algn="ctr"/>
            <a:r>
              <a:rPr lang="en-US" sz="3600" dirty="0"/>
              <a:t>Justice</a:t>
            </a:r>
            <a:r>
              <a:rPr lang="en-US" sz="3600" dirty="0">
                <a:solidFill>
                  <a:schemeClr val="bg1"/>
                </a:solidFill>
              </a:rPr>
              <a:t> </a:t>
            </a:r>
            <a:r>
              <a:rPr lang="en-US" sz="3600" dirty="0"/>
              <a:t>League</a:t>
            </a:r>
          </a:p>
        </p:txBody>
      </p:sp>
    </p:spTree>
    <p:extLst>
      <p:ext uri="{BB962C8B-B14F-4D97-AF65-F5344CB8AC3E}">
        <p14:creationId xmlns:p14="http://schemas.microsoft.com/office/powerpoint/2010/main" val="304763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TEST Guides</a:t>
            </a:r>
          </a:p>
        </p:txBody>
      </p:sp>
    </p:spTree>
    <p:extLst>
      <p:ext uri="{BB962C8B-B14F-4D97-AF65-F5344CB8AC3E}">
        <p14:creationId xmlns:p14="http://schemas.microsoft.com/office/powerpoint/2010/main" val="101170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High School is not real life, but it can build the foundation for what comes next…..</a:t>
            </a:r>
          </a:p>
          <a:p>
            <a:r>
              <a:rPr lang="en-US" dirty="0"/>
              <a:t>Increase student engagement</a:t>
            </a:r>
          </a:p>
          <a:p>
            <a:r>
              <a:rPr lang="en-US" dirty="0"/>
              <a:t>Facilitate growing self-advocacy and self-knowledge </a:t>
            </a:r>
          </a:p>
          <a:p>
            <a:r>
              <a:rPr lang="en-US" dirty="0"/>
              <a:t>Develop a purposeful, coherent vision for what comes next</a:t>
            </a:r>
          </a:p>
          <a:p>
            <a:endParaRPr lang="en-US" dirty="0"/>
          </a:p>
        </p:txBody>
      </p:sp>
      <p:sp>
        <p:nvSpPr>
          <p:cNvPr id="2" name="Title 1"/>
          <p:cNvSpPr>
            <a:spLocks noGrp="1"/>
          </p:cNvSpPr>
          <p:nvPr>
            <p:ph type="title"/>
          </p:nvPr>
        </p:nvSpPr>
        <p:spPr/>
        <p:txBody>
          <a:bodyPr/>
          <a:lstStyle/>
          <a:p>
            <a:r>
              <a:rPr lang="en-US" dirty="0"/>
              <a:t>Student Led IEP</a:t>
            </a:r>
          </a:p>
        </p:txBody>
      </p:sp>
    </p:spTree>
    <p:extLst>
      <p:ext uri="{BB962C8B-B14F-4D97-AF65-F5344CB8AC3E}">
        <p14:creationId xmlns:p14="http://schemas.microsoft.com/office/powerpoint/2010/main" val="267809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B0F0"/>
                </a:solidFill>
              </a:rPr>
              <a:t>Student-led IEPs Practice Guide </a:t>
            </a:r>
            <a:r>
              <a:rPr lang="en-US" baseline="30000" dirty="0">
                <a:solidFill>
                  <a:srgbClr val="00B0F0"/>
                </a:solidFill>
              </a:rPr>
              <a:t>4</a:t>
            </a:r>
            <a:endParaRPr lang="en-US" dirty="0">
              <a:solidFill>
                <a:srgbClr val="00B0F0"/>
              </a:solidFill>
            </a:endParaRPr>
          </a:p>
        </p:txBody>
      </p:sp>
      <p:sp>
        <p:nvSpPr>
          <p:cNvPr id="3" name="Content Placeholder 2"/>
          <p:cNvSpPr>
            <a:spLocks noGrp="1"/>
          </p:cNvSpPr>
          <p:nvPr>
            <p:ph idx="1"/>
          </p:nvPr>
        </p:nvSpPr>
        <p:spPr>
          <a:xfrm>
            <a:off x="965476" y="1447800"/>
            <a:ext cx="7918174" cy="4800600"/>
          </a:xfrm>
        </p:spPr>
        <p:txBody>
          <a:bodyPr>
            <a:normAutofit/>
          </a:bodyPr>
          <a:lstStyle/>
          <a:p>
            <a:r>
              <a:rPr lang="en-US" dirty="0"/>
              <a:t>Lesson plans for student-led IEPs for students with EBD</a:t>
            </a:r>
          </a:p>
          <a:p>
            <a:pPr lvl="1"/>
            <a:r>
              <a:rPr lang="en-US" dirty="0"/>
              <a:t>Lesson 1 – Understanding your IEP</a:t>
            </a:r>
          </a:p>
          <a:p>
            <a:pPr lvl="1"/>
            <a:r>
              <a:rPr lang="en-US" dirty="0"/>
              <a:t>Lesson 2 – Build self-determination</a:t>
            </a:r>
          </a:p>
          <a:p>
            <a:pPr lvl="1"/>
            <a:r>
              <a:rPr lang="en-US" dirty="0"/>
              <a:t>Lesson 3 – Create goals for your IEP</a:t>
            </a:r>
          </a:p>
          <a:p>
            <a:pPr lvl="1"/>
            <a:r>
              <a:rPr lang="en-US" dirty="0"/>
              <a:t>Lesson 4 – Preparing to lead your IEP</a:t>
            </a:r>
          </a:p>
          <a:p>
            <a:pPr lvl="1"/>
            <a:r>
              <a:rPr lang="en-US" dirty="0"/>
              <a:t>Lesson 5 – Practice leading your IEP</a:t>
            </a:r>
          </a:p>
          <a:p>
            <a:pPr marL="274320" lvl="1" indent="0">
              <a:buNone/>
            </a:pPr>
            <a:endParaRPr lang="en-US" dirty="0"/>
          </a:p>
          <a:p>
            <a:r>
              <a:rPr lang="en-US" dirty="0"/>
              <a:t>Implementing the student-led IEP meeting</a:t>
            </a:r>
          </a:p>
          <a:p>
            <a:pPr lvl="1"/>
            <a:r>
              <a:rPr lang="en-US" dirty="0"/>
              <a:t>How to prepare for IEP meeting</a:t>
            </a:r>
          </a:p>
          <a:p>
            <a:pPr lvl="1"/>
            <a:r>
              <a:rPr lang="en-US" dirty="0"/>
              <a:t>What happens during IEP meeting</a:t>
            </a:r>
          </a:p>
          <a:p>
            <a:pPr lvl="1"/>
            <a:r>
              <a:rPr lang="en-US" dirty="0"/>
              <a:t>Measure outcomes/impact of student-led IEP</a:t>
            </a:r>
          </a:p>
        </p:txBody>
      </p:sp>
      <p:sp>
        <p:nvSpPr>
          <p:cNvPr id="4" name="Slide Number Placeholder 3"/>
          <p:cNvSpPr>
            <a:spLocks noGrp="1"/>
          </p:cNvSpPr>
          <p:nvPr>
            <p:ph type="sldNum" sz="quarter" idx="4294967295"/>
          </p:nvPr>
        </p:nvSpPr>
        <p:spPr>
          <a:xfrm>
            <a:off x="8623300" y="6400800"/>
            <a:ext cx="520700" cy="258763"/>
          </a:xfrm>
          <a:prstGeom prst="rect">
            <a:avLst/>
          </a:prstGeom>
        </p:spPr>
        <p:txBody>
          <a:bodyPr/>
          <a:lstStyle/>
          <a:p>
            <a:fld id="{321DD493-AA78-49EA-9C12-DE2BC4A55EFB}" type="slidenum">
              <a:rPr lang="en-US" smtClean="0">
                <a:solidFill>
                  <a:srgbClr val="1F497D"/>
                </a:solidFill>
              </a:rPr>
              <a:pPr/>
              <a:t>17</a:t>
            </a:fld>
            <a:endParaRPr lang="en-US" dirty="0">
              <a:solidFill>
                <a:srgbClr val="1F497D"/>
              </a:solidFill>
            </a:endParaRPr>
          </a:p>
        </p:txBody>
      </p:sp>
    </p:spTree>
    <p:extLst>
      <p:ext uri="{BB962C8B-B14F-4D97-AF65-F5344CB8AC3E}">
        <p14:creationId xmlns:p14="http://schemas.microsoft.com/office/powerpoint/2010/main" val="251381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r>
              <a:rPr lang="en-US" dirty="0"/>
              <a:t>Lesson 1 – </a:t>
            </a:r>
            <a:r>
              <a:rPr lang="en-US" b="1" dirty="0"/>
              <a:t>Understanding your IEP</a:t>
            </a:r>
            <a:r>
              <a:rPr lang="en-US" dirty="0"/>
              <a:t>. Review of IDEA and past goals and performance through the IEP.</a:t>
            </a:r>
          </a:p>
          <a:p>
            <a:r>
              <a:rPr lang="en-US" dirty="0"/>
              <a:t>Lesson 2 – </a:t>
            </a:r>
            <a:r>
              <a:rPr lang="en-US" b="1" dirty="0"/>
              <a:t>Building self-determination</a:t>
            </a:r>
            <a:r>
              <a:rPr lang="en-US" dirty="0"/>
              <a:t>. Understand student’s strengths, needed supports, preferences and goals.	</a:t>
            </a:r>
          </a:p>
          <a:p>
            <a:r>
              <a:rPr lang="en-US" dirty="0"/>
              <a:t>Lesson 3 – </a:t>
            </a:r>
            <a:r>
              <a:rPr lang="en-US" b="1" dirty="0"/>
              <a:t>Creating goals for your IEP. </a:t>
            </a:r>
            <a:r>
              <a:rPr lang="en-US" dirty="0"/>
              <a:t>Identify IEP and transition planning goals and relevant community partners.</a:t>
            </a:r>
          </a:p>
          <a:p>
            <a:r>
              <a:rPr lang="en-US" dirty="0"/>
              <a:t>Lesson 4 – </a:t>
            </a:r>
            <a:r>
              <a:rPr lang="en-US" b="1" dirty="0"/>
              <a:t>Preparing to lead your IEP</a:t>
            </a:r>
            <a:r>
              <a:rPr lang="en-US" dirty="0"/>
              <a:t>.  Determine how student will participate in/lead their IEP.</a:t>
            </a:r>
          </a:p>
          <a:p>
            <a:r>
              <a:rPr lang="en-US" dirty="0"/>
              <a:t>Lesson 5 – </a:t>
            </a:r>
            <a:r>
              <a:rPr lang="en-US" b="1" dirty="0"/>
              <a:t>Practicing leading your IEP. </a:t>
            </a:r>
            <a:r>
              <a:rPr lang="en-US" dirty="0"/>
              <a:t>Role play the IEP meeting.</a:t>
            </a:r>
          </a:p>
          <a:p>
            <a:pPr marL="0" indent="0">
              <a:buNone/>
            </a:pPr>
            <a:endParaRPr lang="en-US" dirty="0"/>
          </a:p>
        </p:txBody>
      </p:sp>
      <p:sp>
        <p:nvSpPr>
          <p:cNvPr id="2" name="Title 1"/>
          <p:cNvSpPr>
            <a:spLocks noGrp="1"/>
          </p:cNvSpPr>
          <p:nvPr>
            <p:ph type="title"/>
          </p:nvPr>
        </p:nvSpPr>
        <p:spPr>
          <a:xfrm>
            <a:off x="457200" y="152400"/>
            <a:ext cx="8229600" cy="1066800"/>
          </a:xfrm>
        </p:spPr>
        <p:txBody>
          <a:bodyPr/>
          <a:lstStyle/>
          <a:p>
            <a:r>
              <a:rPr lang="en-US" dirty="0">
                <a:solidFill>
                  <a:schemeClr val="tx1"/>
                </a:solidFill>
              </a:rPr>
              <a:t>Lesson Plans</a:t>
            </a:r>
          </a:p>
        </p:txBody>
      </p:sp>
    </p:spTree>
    <p:extLst>
      <p:ext uri="{BB962C8B-B14F-4D97-AF65-F5344CB8AC3E}">
        <p14:creationId xmlns:p14="http://schemas.microsoft.com/office/powerpoint/2010/main" val="277690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4525963"/>
          </a:xfrm>
        </p:spPr>
        <p:txBody>
          <a:bodyPr/>
          <a:lstStyle/>
          <a:p>
            <a:pPr marL="0" indent="0">
              <a:buNone/>
            </a:pPr>
            <a:r>
              <a:rPr lang="en-US" dirty="0"/>
              <a:t>Moving from childhood and adolescence to adulthood while minding the gap…..</a:t>
            </a:r>
          </a:p>
          <a:p>
            <a:r>
              <a:rPr lang="en-US" dirty="0"/>
              <a:t>Learn about supports</a:t>
            </a:r>
          </a:p>
          <a:p>
            <a:r>
              <a:rPr lang="en-US" dirty="0"/>
              <a:t>Understand available </a:t>
            </a:r>
          </a:p>
          <a:p>
            <a:pPr marL="0" indent="0">
              <a:buNone/>
            </a:pPr>
            <a:r>
              <a:rPr lang="en-US" dirty="0"/>
              <a:t>    resources</a:t>
            </a:r>
          </a:p>
          <a:p>
            <a:r>
              <a:rPr lang="en-US" dirty="0"/>
              <a:t>Connect before crisis</a:t>
            </a:r>
          </a:p>
          <a:p>
            <a:endParaRPr lang="en-US" dirty="0"/>
          </a:p>
          <a:p>
            <a:pPr marL="0" indent="0">
              <a:buNone/>
            </a:pPr>
            <a:endParaRPr lang="en-US" dirty="0"/>
          </a:p>
        </p:txBody>
      </p:sp>
      <p:sp>
        <p:nvSpPr>
          <p:cNvPr id="2" name="Title 1"/>
          <p:cNvSpPr>
            <a:spLocks noGrp="1"/>
          </p:cNvSpPr>
          <p:nvPr>
            <p:ph type="title"/>
          </p:nvPr>
        </p:nvSpPr>
        <p:spPr/>
        <p:txBody>
          <a:bodyPr/>
          <a:lstStyle/>
          <a:p>
            <a:r>
              <a:rPr lang="en-US" dirty="0"/>
              <a:t>Community Partners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590800"/>
            <a:ext cx="4090518" cy="3063940"/>
          </a:xfrm>
          <a:prstGeom prst="rect">
            <a:avLst/>
          </a:prstGeom>
        </p:spPr>
      </p:pic>
    </p:spTree>
    <p:extLst>
      <p:ext uri="{BB962C8B-B14F-4D97-AF65-F5344CB8AC3E}">
        <p14:creationId xmlns:p14="http://schemas.microsoft.com/office/powerpoint/2010/main" val="159556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solidFill>
                  <a:srgbClr val="00B0F0"/>
                </a:solidFill>
              </a:rPr>
              <a:t>Translating Evidence to support transitions</a:t>
            </a:r>
          </a:p>
        </p:txBody>
      </p:sp>
      <p:sp>
        <p:nvSpPr>
          <p:cNvPr id="3" name="Subtitle 2"/>
          <p:cNvSpPr>
            <a:spLocks noGrp="1"/>
          </p:cNvSpPr>
          <p:nvPr>
            <p:ph type="subTitle" idx="1"/>
          </p:nvPr>
        </p:nvSpPr>
        <p:spPr>
          <a:xfrm>
            <a:off x="685800" y="3505200"/>
            <a:ext cx="7924800" cy="2209800"/>
          </a:xfrm>
        </p:spPr>
        <p:txBody>
          <a:bodyPr>
            <a:normAutofit fontScale="92500" lnSpcReduction="20000"/>
          </a:bodyPr>
          <a:lstStyle/>
          <a:p>
            <a:r>
              <a:rPr lang="en-US" dirty="0"/>
              <a:t>Marsha Langer Ellison, Transitions ACR</a:t>
            </a:r>
          </a:p>
          <a:p>
            <a:r>
              <a:rPr lang="en-US" dirty="0"/>
              <a:t>Deanne Unruh, NTACT</a:t>
            </a:r>
          </a:p>
          <a:p>
            <a:r>
              <a:rPr lang="en-US" dirty="0"/>
              <a:t>Sloan Smith, Charleston County School District</a:t>
            </a:r>
          </a:p>
          <a:p>
            <a:r>
              <a:rPr lang="en-US" dirty="0"/>
              <a:t>Alycia M. </a:t>
            </a:r>
            <a:r>
              <a:rPr lang="en-US" dirty="0" err="1"/>
              <a:t>Trakas</a:t>
            </a:r>
            <a:r>
              <a:rPr lang="en-US" dirty="0"/>
              <a:t>, Connecticut</a:t>
            </a:r>
          </a:p>
          <a:p>
            <a:r>
              <a:rPr lang="en-US" dirty="0"/>
              <a:t>Missy Wrigley, Connecticut</a:t>
            </a:r>
          </a:p>
          <a:p>
            <a:r>
              <a:rPr lang="en-US" dirty="0"/>
              <a:t>Roberta Lucas, Maine</a:t>
            </a:r>
          </a:p>
          <a:p>
            <a:endParaRPr lang="en-US" dirty="0"/>
          </a:p>
        </p:txBody>
      </p:sp>
    </p:spTree>
    <p:extLst>
      <p:ext uri="{BB962C8B-B14F-4D97-AF65-F5344CB8AC3E}">
        <p14:creationId xmlns:p14="http://schemas.microsoft.com/office/powerpoint/2010/main" val="273625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Students with </a:t>
            </a:r>
            <a:r>
              <a:rPr lang="en-US" b="1" dirty="0"/>
              <a:t>3-6 community partners </a:t>
            </a:r>
            <a:r>
              <a:rPr lang="en-US" dirty="0"/>
              <a:t>involved with their transition planning are </a:t>
            </a:r>
            <a:r>
              <a:rPr lang="en-US" b="1" dirty="0"/>
              <a:t>more likely to be engaged in post secondary employment</a:t>
            </a:r>
            <a:r>
              <a:rPr lang="en-US" dirty="0"/>
              <a:t> than those with 2 or fewer community partners involved</a:t>
            </a:r>
          </a:p>
          <a:p>
            <a:r>
              <a:rPr lang="en-US" dirty="0"/>
              <a:t>Students with </a:t>
            </a:r>
            <a:r>
              <a:rPr lang="en-US" b="1" dirty="0"/>
              <a:t>a representative of an IHE involved</a:t>
            </a:r>
            <a:r>
              <a:rPr lang="en-US" dirty="0"/>
              <a:t> in their transition planning are </a:t>
            </a:r>
            <a:r>
              <a:rPr lang="en-US" b="1" dirty="0"/>
              <a:t>29 times more likely to be engaged in post secondary education</a:t>
            </a:r>
          </a:p>
        </p:txBody>
      </p:sp>
      <p:sp>
        <p:nvSpPr>
          <p:cNvPr id="2" name="Title 1"/>
          <p:cNvSpPr>
            <a:spLocks noGrp="1"/>
          </p:cNvSpPr>
          <p:nvPr>
            <p:ph type="title"/>
          </p:nvPr>
        </p:nvSpPr>
        <p:spPr/>
        <p:txBody>
          <a:bodyPr/>
          <a:lstStyle/>
          <a:p>
            <a:r>
              <a:rPr lang="en-US" dirty="0">
                <a:solidFill>
                  <a:schemeClr val="tx1"/>
                </a:solidFill>
              </a:rPr>
              <a:t>Importance…..</a:t>
            </a:r>
          </a:p>
        </p:txBody>
      </p:sp>
    </p:spTree>
    <p:extLst>
      <p:ext uri="{BB962C8B-B14F-4D97-AF65-F5344CB8AC3E}">
        <p14:creationId xmlns:p14="http://schemas.microsoft.com/office/powerpoint/2010/main" val="2852543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Students </a:t>
            </a:r>
          </a:p>
          <a:p>
            <a:r>
              <a:rPr lang="en-US" dirty="0"/>
              <a:t>“fall off the grid” after high school</a:t>
            </a:r>
          </a:p>
          <a:p>
            <a:r>
              <a:rPr lang="en-US" dirty="0"/>
              <a:t>lose SSI benefits and have no other supports</a:t>
            </a:r>
          </a:p>
          <a:p>
            <a:r>
              <a:rPr lang="en-US" dirty="0"/>
              <a:t>are “independent” with few independent living skills</a:t>
            </a:r>
          </a:p>
          <a:p>
            <a:r>
              <a:rPr lang="en-US" dirty="0"/>
              <a:t>are unemployed with no prospects for employment</a:t>
            </a:r>
          </a:p>
          <a:p>
            <a:r>
              <a:rPr lang="en-US" dirty="0"/>
              <a:t>become parents at an early age</a:t>
            </a:r>
          </a:p>
          <a:p>
            <a:r>
              <a:rPr lang="en-US" dirty="0"/>
              <a:t>are at a loss for pursuing post secondary education </a:t>
            </a:r>
          </a:p>
          <a:p>
            <a:endParaRPr lang="en-US" dirty="0"/>
          </a:p>
          <a:p>
            <a:endParaRPr lang="en-US" dirty="0"/>
          </a:p>
        </p:txBody>
      </p:sp>
      <p:sp>
        <p:nvSpPr>
          <p:cNvPr id="2" name="Title 1"/>
          <p:cNvSpPr>
            <a:spLocks noGrp="1"/>
          </p:cNvSpPr>
          <p:nvPr>
            <p:ph type="title"/>
          </p:nvPr>
        </p:nvSpPr>
        <p:spPr/>
        <p:txBody>
          <a:bodyPr>
            <a:noAutofit/>
          </a:bodyPr>
          <a:lstStyle/>
          <a:p>
            <a:r>
              <a:rPr lang="en-US" sz="3600" dirty="0">
                <a:solidFill>
                  <a:schemeClr val="tx1"/>
                </a:solidFill>
              </a:rPr>
              <a:t>Importance of planning for these partnerships</a:t>
            </a:r>
          </a:p>
        </p:txBody>
      </p:sp>
    </p:spTree>
    <p:extLst>
      <p:ext uri="{BB962C8B-B14F-4D97-AF65-F5344CB8AC3E}">
        <p14:creationId xmlns:p14="http://schemas.microsoft.com/office/powerpoint/2010/main" val="66891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0B0F0"/>
                </a:solidFill>
              </a:rPr>
              <a:t>Community Partnerships Practice Guide </a:t>
            </a:r>
            <a:r>
              <a:rPr lang="en-US" baseline="30000" dirty="0">
                <a:solidFill>
                  <a:srgbClr val="00B0F0"/>
                </a:solidFill>
              </a:rPr>
              <a:t>5</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a:t>Involving adult community agencies (e.g., institutions of higher education, vocational rehabilitation, non-profits) in transition planning for high school students with EBD </a:t>
            </a:r>
          </a:p>
          <a:p>
            <a:endParaRPr lang="en-US" sz="2400" dirty="0"/>
          </a:p>
          <a:p>
            <a:pPr marL="0" indent="0">
              <a:buNone/>
            </a:pPr>
            <a:r>
              <a:rPr lang="en-US" sz="2400" dirty="0"/>
              <a:t>Planning for Community Partnerships</a:t>
            </a:r>
          </a:p>
          <a:p>
            <a:pPr lvl="1"/>
            <a:r>
              <a:rPr lang="en-US" dirty="0"/>
              <a:t>Engaging with Current, Previous, or New Adult Service Agencies/Organization Partners</a:t>
            </a:r>
          </a:p>
          <a:p>
            <a:pPr lvl="1"/>
            <a:r>
              <a:rPr lang="en-US" dirty="0"/>
              <a:t>Making the IEP Meeting Work</a:t>
            </a:r>
          </a:p>
          <a:p>
            <a:pPr lvl="1"/>
            <a:r>
              <a:rPr lang="en-US" dirty="0"/>
              <a:t>Sustaining Connections with Community Agencies</a:t>
            </a:r>
          </a:p>
        </p:txBody>
      </p:sp>
      <p:sp>
        <p:nvSpPr>
          <p:cNvPr id="4" name="Slide Number Placeholder 3"/>
          <p:cNvSpPr>
            <a:spLocks noGrp="1"/>
          </p:cNvSpPr>
          <p:nvPr>
            <p:ph type="sldNum" sz="quarter" idx="4294967295"/>
          </p:nvPr>
        </p:nvSpPr>
        <p:spPr>
          <a:xfrm>
            <a:off x="8623300" y="6400800"/>
            <a:ext cx="520700" cy="258763"/>
          </a:xfrm>
          <a:prstGeom prst="rect">
            <a:avLst/>
          </a:prstGeom>
        </p:spPr>
        <p:txBody>
          <a:bodyPr/>
          <a:lstStyle/>
          <a:p>
            <a:fld id="{321DD493-AA78-49EA-9C12-DE2BC4A55EFB}" type="slidenum">
              <a:rPr lang="en-US" smtClean="0">
                <a:solidFill>
                  <a:srgbClr val="1F497D"/>
                </a:solidFill>
              </a:rPr>
              <a:pPr/>
              <a:t>22</a:t>
            </a:fld>
            <a:endParaRPr lang="en-US" dirty="0">
              <a:solidFill>
                <a:srgbClr val="1F497D"/>
              </a:solidFill>
            </a:endParaRPr>
          </a:p>
        </p:txBody>
      </p:sp>
    </p:spTree>
    <p:extLst>
      <p:ext uri="{BB962C8B-B14F-4D97-AF65-F5344CB8AC3E}">
        <p14:creationId xmlns:p14="http://schemas.microsoft.com/office/powerpoint/2010/main" val="171088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219200"/>
            <a:ext cx="3842664" cy="4953000"/>
          </a:xfrm>
          <a:prstGeom prst="rect">
            <a:avLst/>
          </a:prstGeom>
        </p:spPr>
      </p:pic>
      <p:sp>
        <p:nvSpPr>
          <p:cNvPr id="3" name="Content Placeholder 2"/>
          <p:cNvSpPr>
            <a:spLocks noGrp="1"/>
          </p:cNvSpPr>
          <p:nvPr>
            <p:ph idx="1"/>
          </p:nvPr>
        </p:nvSpPr>
        <p:spPr>
          <a:xfrm>
            <a:off x="457200" y="1600200"/>
            <a:ext cx="5410200" cy="4724400"/>
          </a:xfrm>
        </p:spPr>
        <p:txBody>
          <a:bodyPr>
            <a:normAutofit/>
          </a:bodyPr>
          <a:lstStyle/>
          <a:p>
            <a:pPr marL="0" indent="0">
              <a:buNone/>
            </a:pPr>
            <a:r>
              <a:rPr lang="en-US" dirty="0"/>
              <a:t>Begin with the end in mind……..</a:t>
            </a:r>
          </a:p>
          <a:p>
            <a:r>
              <a:rPr lang="en-US" dirty="0"/>
              <a:t>Explore interests and aptitudes</a:t>
            </a:r>
          </a:p>
          <a:p>
            <a:r>
              <a:rPr lang="en-US" dirty="0"/>
              <a:t>Acquire skills and training during high school</a:t>
            </a:r>
          </a:p>
          <a:p>
            <a:r>
              <a:rPr lang="en-US" dirty="0"/>
              <a:t>Establish clear path to future employment</a:t>
            </a:r>
          </a:p>
          <a:p>
            <a:r>
              <a:rPr lang="en-US" dirty="0"/>
              <a:t>Complete steps to enter workforce or continue/complete training upon high school exit</a:t>
            </a:r>
          </a:p>
        </p:txBody>
      </p:sp>
      <p:sp>
        <p:nvSpPr>
          <p:cNvPr id="2" name="Title 1"/>
          <p:cNvSpPr>
            <a:spLocks noGrp="1"/>
          </p:cNvSpPr>
          <p:nvPr>
            <p:ph type="title"/>
          </p:nvPr>
        </p:nvSpPr>
        <p:spPr/>
        <p:txBody>
          <a:bodyPr/>
          <a:lstStyle/>
          <a:p>
            <a:r>
              <a:rPr lang="en-US" b="1" dirty="0"/>
              <a:t>Career and Technical Education</a:t>
            </a:r>
          </a:p>
        </p:txBody>
      </p:sp>
    </p:spTree>
    <p:extLst>
      <p:ext uri="{BB962C8B-B14F-4D97-AF65-F5344CB8AC3E}">
        <p14:creationId xmlns:p14="http://schemas.microsoft.com/office/powerpoint/2010/main" val="174394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84682" y="-27482"/>
            <a:ext cx="8229600" cy="1219200"/>
          </a:xfrm>
        </p:spPr>
        <p:txBody>
          <a:bodyPr>
            <a:normAutofit/>
          </a:bodyPr>
          <a:lstStyle/>
          <a:p>
            <a:pPr algn="ctr">
              <a:defRPr/>
            </a:pPr>
            <a:r>
              <a:rPr lang="en-US" dirty="0">
                <a:solidFill>
                  <a:srgbClr val="00B0F0"/>
                </a:solidFill>
              </a:rPr>
              <a:t>Career and Technical Education</a:t>
            </a:r>
            <a:r>
              <a:rPr lang="en-US" baseline="30000" dirty="0">
                <a:solidFill>
                  <a:srgbClr val="00B0F0"/>
                </a:solidFill>
              </a:rPr>
              <a:t>3</a:t>
            </a:r>
            <a:endParaRPr lang="en-US" dirty="0">
              <a:solidFill>
                <a:srgbClr val="00B0F0"/>
              </a:solidFill>
              <a:latin typeface="Century Gothic"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5562600" cy="259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385" y="2438400"/>
            <a:ext cx="5649120" cy="314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4682" y="5276320"/>
            <a:ext cx="8153400" cy="923330"/>
          </a:xfrm>
          <a:prstGeom prst="rect">
            <a:avLst/>
          </a:prstGeom>
          <a:noFill/>
        </p:spPr>
        <p:txBody>
          <a:bodyPr wrap="square" rtlCol="0">
            <a:spAutoFit/>
          </a:bodyPr>
          <a:lstStyle/>
          <a:p>
            <a:r>
              <a:rPr lang="en-US" dirty="0">
                <a:latin typeface="Calibri" panose="020F0502020204030204" pitchFamily="34" charset="0"/>
              </a:rPr>
              <a:t>CTE coursework can be used to address underestimation of career potential, promote consideration of higher education, create realistic career plans, and combat the historic discouragement of students with psychiatric disabilities from pursuing work</a:t>
            </a:r>
            <a:r>
              <a:rPr lang="en-US" dirty="0"/>
              <a:t>.</a:t>
            </a:r>
          </a:p>
        </p:txBody>
      </p:sp>
    </p:spTree>
    <p:extLst>
      <p:ext uri="{BB962C8B-B14F-4D97-AF65-F5344CB8AC3E}">
        <p14:creationId xmlns:p14="http://schemas.microsoft.com/office/powerpoint/2010/main" val="184350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 flexible and creative</a:t>
            </a:r>
          </a:p>
          <a:p>
            <a:r>
              <a:rPr lang="en-US" dirty="0"/>
              <a:t>Connect with community based opportunities for CTE experiences</a:t>
            </a:r>
          </a:p>
          <a:p>
            <a:r>
              <a:rPr lang="en-US" dirty="0"/>
              <a:t>Include coursework in IEP</a:t>
            </a:r>
          </a:p>
          <a:p>
            <a:r>
              <a:rPr lang="en-US" dirty="0"/>
              <a:t>Allow high school exit and post secondary plans to guide coursework selections</a:t>
            </a:r>
          </a:p>
        </p:txBody>
      </p:sp>
      <p:sp>
        <p:nvSpPr>
          <p:cNvPr id="2" name="Title 1"/>
          <p:cNvSpPr>
            <a:spLocks noGrp="1"/>
          </p:cNvSpPr>
          <p:nvPr>
            <p:ph type="title"/>
          </p:nvPr>
        </p:nvSpPr>
        <p:spPr/>
        <p:txBody>
          <a:bodyPr>
            <a:normAutofit/>
          </a:bodyPr>
          <a:lstStyle/>
          <a:p>
            <a:r>
              <a:rPr lang="en-US" sz="3200" dirty="0">
                <a:solidFill>
                  <a:schemeClr val="tx1"/>
                </a:solidFill>
              </a:rPr>
              <a:t>Specify Progression of CTE Courses</a:t>
            </a:r>
          </a:p>
        </p:txBody>
      </p:sp>
    </p:spTree>
    <p:extLst>
      <p:ext uri="{BB962C8B-B14F-4D97-AF65-F5344CB8AC3E}">
        <p14:creationId xmlns:p14="http://schemas.microsoft.com/office/powerpoint/2010/main" val="319548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525963"/>
          </a:xfrm>
        </p:spPr>
        <p:txBody>
          <a:bodyPr/>
          <a:lstStyle/>
          <a:p>
            <a:r>
              <a:rPr lang="en-US" b="1" dirty="0"/>
              <a:t>Trade Certificate </a:t>
            </a:r>
            <a:r>
              <a:rPr lang="en-US" dirty="0"/>
              <a:t>– requirements may be completed during high school years</a:t>
            </a:r>
          </a:p>
          <a:p>
            <a:r>
              <a:rPr lang="en-US" b="1" dirty="0"/>
              <a:t>Employment</a:t>
            </a:r>
            <a:r>
              <a:rPr lang="en-US" dirty="0"/>
              <a:t> – placement in a job related to CTE courses (carpentry)</a:t>
            </a:r>
          </a:p>
          <a:p>
            <a:r>
              <a:rPr lang="en-US" b="1" dirty="0"/>
              <a:t>Higher Education</a:t>
            </a:r>
            <a:r>
              <a:rPr lang="en-US" dirty="0"/>
              <a:t>- foundational courses for college course of study (graphic design), identify accommodations available for achievement tests and college courses</a:t>
            </a:r>
          </a:p>
        </p:txBody>
      </p:sp>
      <p:sp>
        <p:nvSpPr>
          <p:cNvPr id="2" name="Title 1"/>
          <p:cNvSpPr>
            <a:spLocks noGrp="1"/>
          </p:cNvSpPr>
          <p:nvPr>
            <p:ph type="title"/>
          </p:nvPr>
        </p:nvSpPr>
        <p:spPr/>
        <p:txBody>
          <a:bodyPr>
            <a:normAutofit/>
          </a:bodyPr>
          <a:lstStyle/>
          <a:p>
            <a:r>
              <a:rPr lang="en-US" sz="3600" dirty="0">
                <a:solidFill>
                  <a:schemeClr val="tx1"/>
                </a:solidFill>
              </a:rPr>
              <a:t>CTE</a:t>
            </a:r>
          </a:p>
        </p:txBody>
      </p:sp>
    </p:spTree>
    <p:extLst>
      <p:ext uri="{BB962C8B-B14F-4D97-AF65-F5344CB8AC3E}">
        <p14:creationId xmlns:p14="http://schemas.microsoft.com/office/powerpoint/2010/main" val="247044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 may be the first person to challenge your student to think ahead and plan for their future and career</a:t>
            </a:r>
          </a:p>
          <a:p>
            <a:r>
              <a:rPr lang="en-US" dirty="0"/>
              <a:t>Anecdotal evidence suggests that a caring adult with high expectations can be a “holding” factor for students at risk </a:t>
            </a:r>
            <a:r>
              <a:rPr lang="en-US"/>
              <a:t>of dropout</a:t>
            </a:r>
            <a:endParaRPr lang="en-US" dirty="0"/>
          </a:p>
        </p:txBody>
      </p:sp>
      <p:sp>
        <p:nvSpPr>
          <p:cNvPr id="2" name="Title 1"/>
          <p:cNvSpPr>
            <a:spLocks noGrp="1"/>
          </p:cNvSpPr>
          <p:nvPr>
            <p:ph type="title"/>
          </p:nvPr>
        </p:nvSpPr>
        <p:spPr/>
        <p:txBody>
          <a:bodyPr/>
          <a:lstStyle/>
          <a:p>
            <a:r>
              <a:rPr lang="en-US" dirty="0">
                <a:solidFill>
                  <a:schemeClr val="tx1"/>
                </a:solidFill>
              </a:rPr>
              <a:t>Remember *</a:t>
            </a:r>
          </a:p>
        </p:txBody>
      </p:sp>
    </p:spTree>
    <p:extLst>
      <p:ext uri="{BB962C8B-B14F-4D97-AF65-F5344CB8AC3E}">
        <p14:creationId xmlns:p14="http://schemas.microsoft.com/office/powerpoint/2010/main" val="1605460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IMPLEMENTATION</a:t>
            </a:r>
          </a:p>
        </p:txBody>
      </p:sp>
    </p:spTree>
    <p:extLst>
      <p:ext uri="{BB962C8B-B14F-4D97-AF65-F5344CB8AC3E}">
        <p14:creationId xmlns:p14="http://schemas.microsoft.com/office/powerpoint/2010/main" val="2337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B0F0"/>
                </a:solidFill>
              </a:rPr>
              <a:t>TEST Implementation Years 1 and 2</a:t>
            </a:r>
          </a:p>
        </p:txBody>
      </p:sp>
      <p:sp>
        <p:nvSpPr>
          <p:cNvPr id="5" name="Content Placeholder 4"/>
          <p:cNvSpPr>
            <a:spLocks noGrp="1"/>
          </p:cNvSpPr>
          <p:nvPr>
            <p:ph idx="1"/>
          </p:nvPr>
        </p:nvSpPr>
        <p:spPr>
          <a:xfrm>
            <a:off x="457200" y="1600200"/>
            <a:ext cx="8124218" cy="4800600"/>
          </a:xfrm>
        </p:spPr>
        <p:txBody>
          <a:bodyPr/>
          <a:lstStyle/>
          <a:p>
            <a:pPr>
              <a:spcAft>
                <a:spcPts val="2400"/>
              </a:spcAft>
            </a:pPr>
            <a:r>
              <a:rPr lang="en-US" dirty="0"/>
              <a:t>Development of Guides with Stakeholder Group: Transition Alliance of South Carolina (TASC)</a:t>
            </a:r>
          </a:p>
          <a:p>
            <a:pPr>
              <a:spcAft>
                <a:spcPts val="2400"/>
              </a:spcAft>
            </a:pPr>
            <a:r>
              <a:rPr lang="en-US" dirty="0"/>
              <a:t>Usability Testing at NTACT conference with teachers</a:t>
            </a:r>
          </a:p>
          <a:p>
            <a:pPr>
              <a:spcAft>
                <a:spcPts val="2400"/>
              </a:spcAft>
            </a:pPr>
            <a:r>
              <a:rPr lang="en-US" dirty="0"/>
              <a:t>Piloting of Guides in one school district (Initial Installation)</a:t>
            </a:r>
          </a:p>
          <a:p>
            <a:pPr>
              <a:spcAft>
                <a:spcPts val="2400"/>
              </a:spcAft>
            </a:pPr>
            <a:r>
              <a:rPr lang="en-US" dirty="0"/>
              <a:t>Iterative feedback with teachers, administrators, students</a:t>
            </a:r>
          </a:p>
          <a:p>
            <a:pPr>
              <a:spcAft>
                <a:spcPts val="2400"/>
              </a:spcAft>
            </a:pPr>
            <a:r>
              <a:rPr lang="en-US" dirty="0"/>
              <a:t>Revision of Guides  </a:t>
            </a:r>
          </a:p>
        </p:txBody>
      </p:sp>
    </p:spTree>
    <p:extLst>
      <p:ext uri="{BB962C8B-B14F-4D97-AF65-F5344CB8AC3E}">
        <p14:creationId xmlns:p14="http://schemas.microsoft.com/office/powerpoint/2010/main" val="83554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155274"/>
            <a:ext cx="8458200" cy="2273726"/>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1" name="Rectangle 18"/>
          <p:cNvSpPr>
            <a:spLocks noChangeArrowheads="1"/>
          </p:cNvSpPr>
          <p:nvPr/>
        </p:nvSpPr>
        <p:spPr bwMode="auto">
          <a:xfrm>
            <a:off x="304800" y="1252537"/>
            <a:ext cx="84582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t>The mission of the Transitions ACR is to promote the full participation in socially valued roles of transition-age youth and young adults (ages 14-30) with serious mental health conditions. We use the tools of research and knowledge translation in partnership with this at risk population to achieve this mission. </a:t>
            </a:r>
            <a:br>
              <a:rPr lang="en-US" sz="2000" dirty="0"/>
            </a:br>
            <a:r>
              <a:rPr lang="en-US" sz="2000" dirty="0"/>
              <a:t/>
            </a:r>
            <a:br>
              <a:rPr lang="en-US" sz="2000" dirty="0"/>
            </a:br>
            <a:r>
              <a:rPr lang="en-US" sz="2000" b="1" u="sng" dirty="0">
                <a:solidFill>
                  <a:srgbClr val="FFFFFF"/>
                </a:solidFill>
                <a:cs typeface="Arial" panose="020B0604020202020204" pitchFamily="34" charset="0"/>
              </a:rPr>
              <a:t>http://www.umassmed.edu/TransitionsACR</a:t>
            </a:r>
          </a:p>
          <a:p>
            <a:pPr algn="ctr"/>
            <a:endParaRPr lang="en-US" dirty="0">
              <a:solidFill>
                <a:srgbClr val="FFFFFF"/>
              </a:solidFill>
              <a:latin typeface="Calibri" pitchFamily="34" charset="0"/>
            </a:endParaRPr>
          </a:p>
          <a:p>
            <a:pPr algn="ctr"/>
            <a:r>
              <a:rPr lang="en-US" dirty="0">
                <a:solidFill>
                  <a:srgbClr val="FFFFFF"/>
                </a:solidFill>
                <a:latin typeface="Calibri" pitchFamily="34" charset="0"/>
              </a:rPr>
              <a:t/>
            </a:r>
            <a:br>
              <a:rPr lang="en-US" dirty="0">
                <a:solidFill>
                  <a:srgbClr val="FFFFFF"/>
                </a:solidFill>
                <a:latin typeface="Calibri" pitchFamily="34" charset="0"/>
              </a:rPr>
            </a:br>
            <a:endParaRPr lang="en-US" dirty="0">
              <a:solidFill>
                <a:srgbClr val="FFFFFF"/>
              </a:solidFill>
              <a:latin typeface="Calibri" pitchFamily="34" charset="0"/>
            </a:endParaRPr>
          </a:p>
        </p:txBody>
      </p:sp>
      <p:sp>
        <p:nvSpPr>
          <p:cNvPr id="7172" name="TextBox 12"/>
          <p:cNvSpPr txBox="1">
            <a:spLocks noChangeArrowheads="1"/>
          </p:cNvSpPr>
          <p:nvPr/>
        </p:nvSpPr>
        <p:spPr bwMode="auto">
          <a:xfrm>
            <a:off x="266700" y="3581400"/>
            <a:ext cx="8534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The contents of this banner were developed under a grant with funding from the National Institute on Disability, Independent Living, and Rehabilitation Research (NIDILRR) (ACL GRANT # 90RT5031). NIDILRR is a Center within the Administration for Community Living (ACL), United States Department of Health and Human Services (HHS). The contents of this banner do not necessarily represent the policy of NIDILRR, ACL, HHS, and you should not assume endorsement by the Federal Government.</a:t>
            </a:r>
          </a:p>
          <a:p>
            <a:endParaRPr lang="en-US" sz="1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97" y="5425129"/>
            <a:ext cx="1286256" cy="6654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5351817"/>
            <a:ext cx="765327" cy="786587"/>
          </a:xfrm>
          <a:prstGeom prst="rect">
            <a:avLst/>
          </a:prstGeom>
        </p:spPr>
      </p:pic>
      <p:sp>
        <p:nvSpPr>
          <p:cNvPr id="8" name="Title 7"/>
          <p:cNvSpPr>
            <a:spLocks noGrp="1"/>
          </p:cNvSpPr>
          <p:nvPr>
            <p:ph type="ctrTitle"/>
          </p:nvPr>
        </p:nvSpPr>
        <p:spPr>
          <a:xfrm>
            <a:off x="685800" y="609601"/>
            <a:ext cx="7848600" cy="545673"/>
          </a:xfrm>
        </p:spPr>
        <p:txBody>
          <a:bodyPr/>
          <a:lstStyle/>
          <a:p>
            <a:pPr algn="ctr"/>
            <a:r>
              <a:rPr lang="en-US" sz="4000" dirty="0">
                <a:solidFill>
                  <a:srgbClr val="00B0F0"/>
                </a:solidFill>
              </a:rPr>
              <a:t>Acknowledgements</a:t>
            </a:r>
          </a:p>
        </p:txBody>
      </p:sp>
    </p:spTree>
    <p:extLst>
      <p:ext uri="{BB962C8B-B14F-4D97-AF65-F5344CB8AC3E}">
        <p14:creationId xmlns:p14="http://schemas.microsoft.com/office/powerpoint/2010/main" val="315603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rPr>
              <a:t>TEST Implementation Year 3</a:t>
            </a:r>
          </a:p>
        </p:txBody>
      </p:sp>
      <p:sp>
        <p:nvSpPr>
          <p:cNvPr id="3" name="Content Placeholder 2"/>
          <p:cNvSpPr>
            <a:spLocks noGrp="1"/>
          </p:cNvSpPr>
          <p:nvPr>
            <p:ph idx="1"/>
          </p:nvPr>
        </p:nvSpPr>
        <p:spPr/>
        <p:txBody>
          <a:bodyPr/>
          <a:lstStyle/>
          <a:p>
            <a:r>
              <a:rPr lang="en-US" dirty="0"/>
              <a:t>Selection of States (assisted by NTACT)</a:t>
            </a:r>
          </a:p>
          <a:p>
            <a:pPr marL="0" indent="0">
              <a:buNone/>
            </a:pPr>
            <a:endParaRPr lang="en-US" dirty="0"/>
          </a:p>
          <a:p>
            <a:r>
              <a:rPr lang="en-US" dirty="0"/>
              <a:t>Identification of state “champion” committed to TEST</a:t>
            </a:r>
          </a:p>
          <a:p>
            <a:pPr marL="0" indent="0">
              <a:buNone/>
            </a:pPr>
            <a:endParaRPr lang="en-US" dirty="0"/>
          </a:p>
          <a:p>
            <a:r>
              <a:rPr lang="en-US" dirty="0"/>
              <a:t> Criteria for state selection </a:t>
            </a:r>
          </a:p>
          <a:p>
            <a:pPr marL="0" indent="0">
              <a:buNone/>
            </a:pPr>
            <a:endParaRPr lang="en-US" dirty="0"/>
          </a:p>
          <a:p>
            <a:pPr marL="274320" lvl="1" indent="0">
              <a:buNone/>
            </a:pPr>
            <a:r>
              <a:rPr lang="en-US" dirty="0"/>
              <a:t>Connecticut </a:t>
            </a:r>
          </a:p>
          <a:p>
            <a:pPr lvl="2"/>
            <a:r>
              <a:rPr lang="en-US" dirty="0"/>
              <a:t>3 schools implementing Student-led IEPs Practice Guide</a:t>
            </a:r>
          </a:p>
          <a:p>
            <a:pPr lvl="2"/>
            <a:r>
              <a:rPr lang="en-US" dirty="0"/>
              <a:t>3 schools implementing Community Partnerships Practice Guide</a:t>
            </a:r>
          </a:p>
          <a:p>
            <a:pPr marL="274320" lvl="1" indent="0">
              <a:buNone/>
            </a:pPr>
            <a:r>
              <a:rPr lang="en-US" dirty="0"/>
              <a:t>Maine </a:t>
            </a:r>
          </a:p>
          <a:p>
            <a:pPr lvl="2"/>
            <a:r>
              <a:rPr lang="en-US" dirty="0"/>
              <a:t>4 schools implementing Career &amp; Technical Education Practice Guide</a:t>
            </a:r>
          </a:p>
          <a:p>
            <a:pPr lvl="1"/>
            <a:endParaRPr lang="en-US" dirty="0"/>
          </a:p>
        </p:txBody>
      </p:sp>
    </p:spTree>
    <p:extLst>
      <p:ext uri="{BB962C8B-B14F-4D97-AF65-F5344CB8AC3E}">
        <p14:creationId xmlns:p14="http://schemas.microsoft.com/office/powerpoint/2010/main" val="3030748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B0F0"/>
                </a:solidFill>
              </a:rPr>
              <a:t>TEST Implementation Year 3</a:t>
            </a:r>
          </a:p>
        </p:txBody>
      </p:sp>
      <p:sp>
        <p:nvSpPr>
          <p:cNvPr id="5" name="Content Placeholder 4"/>
          <p:cNvSpPr>
            <a:spLocks noGrp="1"/>
          </p:cNvSpPr>
          <p:nvPr>
            <p:ph idx="1"/>
          </p:nvPr>
        </p:nvSpPr>
        <p:spPr/>
        <p:txBody>
          <a:bodyPr/>
          <a:lstStyle/>
          <a:p>
            <a:pPr marL="0" indent="0">
              <a:buNone/>
            </a:pPr>
            <a:endParaRPr lang="en-US" dirty="0"/>
          </a:p>
          <a:p>
            <a:pPr marL="0" indent="0">
              <a:buNone/>
            </a:pPr>
            <a:r>
              <a:rPr lang="en-US" dirty="0"/>
              <a:t>Implementation Training – January 2018</a:t>
            </a:r>
            <a:endParaRPr lang="en-US" dirty="0">
              <a:solidFill>
                <a:schemeClr val="tx2">
                  <a:lumMod val="75000"/>
                </a:schemeClr>
              </a:solidFill>
            </a:endParaRPr>
          </a:p>
          <a:p>
            <a:pPr marL="0" indent="0">
              <a:buNone/>
            </a:pPr>
            <a:endParaRPr lang="en-US" dirty="0">
              <a:solidFill>
                <a:schemeClr val="tx2">
                  <a:lumMod val="75000"/>
                </a:schemeClr>
              </a:solidFill>
            </a:endParaRPr>
          </a:p>
          <a:p>
            <a:pPr marL="0" indent="0">
              <a:buNone/>
            </a:pPr>
            <a:r>
              <a:rPr lang="en-US" dirty="0"/>
              <a:t>One day in-person training for each state</a:t>
            </a:r>
          </a:p>
          <a:p>
            <a:pPr lvl="1"/>
            <a:r>
              <a:rPr lang="en-US" dirty="0"/>
              <a:t>4 teachers, 2 administrators</a:t>
            </a:r>
          </a:p>
          <a:p>
            <a:pPr lvl="1"/>
            <a:r>
              <a:rPr lang="en-US" dirty="0"/>
              <a:t>2 hours per curricula</a:t>
            </a:r>
          </a:p>
          <a:p>
            <a:pPr lvl="1"/>
            <a:r>
              <a:rPr lang="en-US" dirty="0"/>
              <a:t>Training evaluation  Pre and Post Test of Knowledge and Skills and of Satisfaction </a:t>
            </a:r>
          </a:p>
          <a:p>
            <a:pPr marL="0" indent="0">
              <a:buNone/>
            </a:pPr>
            <a:endParaRPr lang="en-US" dirty="0">
              <a:solidFill>
                <a:schemeClr val="tx2">
                  <a:lumMod val="75000"/>
                </a:schemeClr>
              </a:solidFill>
            </a:endParaRPr>
          </a:p>
          <a:p>
            <a:endParaRPr lang="en-US" dirty="0"/>
          </a:p>
        </p:txBody>
      </p:sp>
    </p:spTree>
    <p:extLst>
      <p:ext uri="{BB962C8B-B14F-4D97-AF65-F5344CB8AC3E}">
        <p14:creationId xmlns:p14="http://schemas.microsoft.com/office/powerpoint/2010/main" val="26861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rPr>
              <a:t>TEST Implementation Year 3 and 4</a:t>
            </a:r>
            <a:endParaRPr lang="en-US" dirty="0">
              <a:solidFill>
                <a:srgbClr val="0070C0"/>
              </a:solidFill>
            </a:endParaRPr>
          </a:p>
        </p:txBody>
      </p:sp>
      <p:sp>
        <p:nvSpPr>
          <p:cNvPr id="3" name="Content Placeholder 2"/>
          <p:cNvSpPr>
            <a:spLocks noGrp="1"/>
          </p:cNvSpPr>
          <p:nvPr>
            <p:ph idx="1"/>
          </p:nvPr>
        </p:nvSpPr>
        <p:spPr/>
        <p:txBody>
          <a:bodyPr/>
          <a:lstStyle/>
          <a:p>
            <a:pPr marL="274320" lvl="1" indent="0">
              <a:buNone/>
            </a:pPr>
            <a:endParaRPr lang="en-US" dirty="0"/>
          </a:p>
          <a:p>
            <a:pPr marL="0" indent="0">
              <a:buNone/>
            </a:pPr>
            <a:r>
              <a:rPr lang="en-US" dirty="0"/>
              <a:t>Implementation by Schools (Feb. 2018 – Dec.2018)</a:t>
            </a:r>
          </a:p>
          <a:p>
            <a:pPr marL="0" indent="0">
              <a:buNone/>
            </a:pPr>
            <a:endParaRPr lang="en-US" dirty="0"/>
          </a:p>
          <a:p>
            <a:pPr>
              <a:spcAft>
                <a:spcPts val="1800"/>
              </a:spcAft>
            </a:pPr>
            <a:r>
              <a:rPr lang="en-US" dirty="0"/>
              <a:t>Monthly “virtual coaching” for each practice guide led by NTACT and Huckabee with state champions, teachers, school administrators for transition</a:t>
            </a:r>
          </a:p>
          <a:p>
            <a:pPr>
              <a:spcAft>
                <a:spcPts val="1800"/>
              </a:spcAft>
            </a:pPr>
            <a:r>
              <a:rPr lang="en-US" dirty="0"/>
              <a:t>Virtual meetings: opportunities for review, questions, problem-solving, sharing strategies between schools </a:t>
            </a:r>
          </a:p>
        </p:txBody>
      </p:sp>
    </p:spTree>
    <p:extLst>
      <p:ext uri="{BB962C8B-B14F-4D97-AF65-F5344CB8AC3E}">
        <p14:creationId xmlns:p14="http://schemas.microsoft.com/office/powerpoint/2010/main" val="299018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TEST Implementation Year 3 and 4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End-of-semester evaluation:</a:t>
            </a:r>
          </a:p>
          <a:p>
            <a:pPr lvl="1"/>
            <a:r>
              <a:rPr lang="en-US" dirty="0"/>
              <a:t>Implementation checklist (google docs)</a:t>
            </a:r>
          </a:p>
          <a:p>
            <a:pPr lvl="1"/>
            <a:r>
              <a:rPr lang="en-US" dirty="0"/>
              <a:t>De-identified IEPs</a:t>
            </a:r>
          </a:p>
          <a:p>
            <a:pPr lvl="1"/>
            <a:r>
              <a:rPr lang="en-US" dirty="0"/>
              <a:t>Audio recordings of coaching calls - coded</a:t>
            </a:r>
          </a:p>
          <a:p>
            <a:pPr lvl="1"/>
            <a:r>
              <a:rPr lang="en-US" dirty="0"/>
              <a:t>Practice Guide Evaluation</a:t>
            </a:r>
          </a:p>
          <a:p>
            <a:pPr lvl="1"/>
            <a:r>
              <a:rPr lang="en-US" dirty="0"/>
              <a:t>Coaching Call Evaluation</a:t>
            </a:r>
          </a:p>
          <a:p>
            <a:pPr lvl="1"/>
            <a:r>
              <a:rPr lang="en-US" dirty="0"/>
              <a:t>Student and parent satisfaction questionnaire</a:t>
            </a:r>
          </a:p>
          <a:p>
            <a:pPr lvl="1"/>
            <a:r>
              <a:rPr lang="en-US" dirty="0"/>
              <a:t>Community partner questionnaire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4916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TEST Implementation Year 3 and 4 </a:t>
            </a:r>
            <a:endParaRPr lang="en-US" dirty="0"/>
          </a:p>
        </p:txBody>
      </p:sp>
      <p:sp>
        <p:nvSpPr>
          <p:cNvPr id="3" name="Content Placeholder 2"/>
          <p:cNvSpPr>
            <a:spLocks noGrp="1"/>
          </p:cNvSpPr>
          <p:nvPr>
            <p:ph idx="1"/>
          </p:nvPr>
        </p:nvSpPr>
        <p:spPr/>
        <p:txBody>
          <a:bodyPr>
            <a:normAutofit fontScale="92500"/>
          </a:bodyPr>
          <a:lstStyle/>
          <a:p>
            <a:endParaRPr lang="en-US" dirty="0"/>
          </a:p>
          <a:p>
            <a:pPr marL="0" indent="0">
              <a:buNone/>
            </a:pPr>
            <a:r>
              <a:rPr lang="en-US" sz="2600" dirty="0"/>
              <a:t>Evaluation results used to enhance and improve guides</a:t>
            </a:r>
          </a:p>
          <a:p>
            <a:pPr marL="0" indent="0">
              <a:buNone/>
            </a:pPr>
            <a:endParaRPr lang="en-US" dirty="0"/>
          </a:p>
          <a:p>
            <a:pPr marL="0" indent="0">
              <a:buNone/>
            </a:pPr>
            <a:r>
              <a:rPr lang="en-US" sz="2600" dirty="0"/>
              <a:t>Example changes made:</a:t>
            </a:r>
          </a:p>
          <a:p>
            <a:pPr lvl="1"/>
            <a:r>
              <a:rPr lang="en-US" sz="2200" dirty="0"/>
              <a:t>Strategies for involving parents</a:t>
            </a:r>
          </a:p>
          <a:p>
            <a:pPr lvl="1"/>
            <a:r>
              <a:rPr lang="en-US" sz="2200" dirty="0"/>
              <a:t>Using transition fairs for community partners</a:t>
            </a:r>
          </a:p>
          <a:p>
            <a:pPr lvl="1"/>
            <a:r>
              <a:rPr lang="en-US" sz="2200" dirty="0"/>
              <a:t>Address unique needs for accommodations</a:t>
            </a:r>
          </a:p>
          <a:p>
            <a:pPr lvl="1"/>
            <a:r>
              <a:rPr lang="en-US" sz="2200" dirty="0"/>
              <a:t>Slow down learning for freshmen</a:t>
            </a:r>
          </a:p>
          <a:p>
            <a:pPr lvl="1"/>
            <a:r>
              <a:rPr lang="en-US" sz="2200" dirty="0"/>
              <a:t>Consider other disability groups (LD, OHI) </a:t>
            </a:r>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832131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2569443"/>
            <a:ext cx="8713260" cy="34503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81336"/>
            <a:ext cx="8229600" cy="396094"/>
          </a:xfrm>
        </p:spPr>
        <p:txBody>
          <a:bodyPr>
            <a:normAutofit/>
          </a:bodyPr>
          <a:lstStyle/>
          <a:p>
            <a:r>
              <a:rPr lang="en-US" sz="1400" spc="100" dirty="0">
                <a:solidFill>
                  <a:schemeClr val="tx2"/>
                </a:solidFill>
                <a:cs typeface="Times New Roman"/>
              </a:rPr>
              <a:t>CONNECTICUT STATE DEPARTMENT OF EDUCATION </a:t>
            </a:r>
            <a:endParaRPr lang="en-US" sz="1400" dirty="0">
              <a:solidFill>
                <a:srgbClr val="1F497D"/>
              </a:solidFill>
              <a:cs typeface="Times New Roman"/>
            </a:endParaRPr>
          </a:p>
        </p:txBody>
      </p:sp>
      <p:sp>
        <p:nvSpPr>
          <p:cNvPr id="5" name="Content Placeholder 4"/>
          <p:cNvSpPr>
            <a:spLocks noGrp="1"/>
          </p:cNvSpPr>
          <p:nvPr>
            <p:ph idx="1"/>
          </p:nvPr>
        </p:nvSpPr>
        <p:spPr>
          <a:xfrm>
            <a:off x="235618" y="2545733"/>
            <a:ext cx="8693012" cy="2462336"/>
          </a:xfrm>
        </p:spPr>
        <p:txBody>
          <a:bodyPr anchor="ctr">
            <a:normAutofit/>
          </a:bodyPr>
          <a:lstStyle/>
          <a:p>
            <a:pPr marL="0" indent="0" algn="ctr">
              <a:buNone/>
            </a:pPr>
            <a:r>
              <a:rPr lang="en-US" sz="1600" dirty="0">
                <a:solidFill>
                  <a:schemeClr val="tx2"/>
                </a:solidFill>
                <a:latin typeface="+mj-lt"/>
                <a:cs typeface="Arial"/>
              </a:rPr>
              <a:t>National Technical Assistance Center on Transition (NTACT) Capacity Building Institute (CBI)</a:t>
            </a:r>
            <a:endParaRPr lang="en-US" sz="1600" b="1" dirty="0">
              <a:solidFill>
                <a:schemeClr val="tx2"/>
              </a:solidFill>
              <a:latin typeface="+mj-lt"/>
              <a:cs typeface="Helvetica"/>
            </a:endParaRPr>
          </a:p>
          <a:p>
            <a:pPr marL="0" indent="0" algn="ctr">
              <a:buNone/>
            </a:pPr>
            <a:endParaRPr lang="en-US" sz="1300" b="1" dirty="0">
              <a:latin typeface="+mj-lt"/>
              <a:cs typeface="Arial"/>
            </a:endParaRPr>
          </a:p>
          <a:p>
            <a:pPr marL="0" indent="0" algn="ctr">
              <a:buNone/>
            </a:pPr>
            <a:r>
              <a:rPr lang="en-US" b="1" dirty="0">
                <a:latin typeface="+mj-lt"/>
                <a:cs typeface="Arial"/>
              </a:rPr>
              <a:t>Translating Evidence to Support Transitions (TEST)</a:t>
            </a:r>
          </a:p>
          <a:p>
            <a:pPr marL="0" indent="0" algn="ctr">
              <a:buNone/>
            </a:pPr>
            <a:r>
              <a:rPr lang="en-US" b="1" dirty="0">
                <a:latin typeface="+mj-lt"/>
                <a:cs typeface="Arial"/>
              </a:rPr>
              <a:t>Connecticut Pilot</a:t>
            </a:r>
          </a:p>
          <a:p>
            <a:pPr marL="0" indent="0" algn="ctr">
              <a:buNone/>
            </a:pPr>
            <a:endParaRPr lang="en-US" sz="1200" b="1" dirty="0">
              <a:solidFill>
                <a:srgbClr val="1F497D"/>
              </a:solidFill>
              <a:latin typeface="+mj-lt"/>
              <a:cs typeface="Arial Black"/>
            </a:endParaRPr>
          </a:p>
          <a:p>
            <a:pPr marL="0" indent="0" algn="ctr">
              <a:buNone/>
            </a:pPr>
            <a:r>
              <a:rPr lang="en-US" sz="1600" dirty="0">
                <a:solidFill>
                  <a:schemeClr val="tx2"/>
                </a:solidFill>
                <a:latin typeface="+mj-lt"/>
                <a:cs typeface="Times New Roman"/>
              </a:rPr>
              <a:t>Thursday, May 9, 2019</a:t>
            </a:r>
            <a:endParaRPr lang="en-US" sz="1600" b="1" dirty="0">
              <a:solidFill>
                <a:schemeClr val="tx2"/>
              </a:solidFill>
              <a:latin typeface="+mj-lt"/>
              <a:cs typeface="Arial Black"/>
            </a:endParaRPr>
          </a:p>
        </p:txBody>
      </p:sp>
      <p:sp>
        <p:nvSpPr>
          <p:cNvPr id="3" name="Rectangle 2"/>
          <p:cNvSpPr/>
          <p:nvPr/>
        </p:nvSpPr>
        <p:spPr>
          <a:xfrm>
            <a:off x="235619" y="2363084"/>
            <a:ext cx="8713260" cy="96994"/>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pic>
        <p:nvPicPr>
          <p:cNvPr id="8" name="Picture 7" descr="CSDElogo_formal_blue.jpg" title="CSDE tre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8702" y="460860"/>
            <a:ext cx="1580088" cy="1323740"/>
          </a:xfrm>
          <a:prstGeom prst="rect">
            <a:avLst/>
          </a:prstGeom>
        </p:spPr>
      </p:pic>
      <p:sp>
        <p:nvSpPr>
          <p:cNvPr id="9" name="Rectangle 8"/>
          <p:cNvSpPr/>
          <p:nvPr/>
        </p:nvSpPr>
        <p:spPr>
          <a:xfrm>
            <a:off x="235619" y="5008069"/>
            <a:ext cx="8713260" cy="1035441"/>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mj-lt"/>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5117434"/>
            <a:ext cx="3113737" cy="857520"/>
          </a:xfrm>
          <a:prstGeom prst="rect">
            <a:avLst/>
          </a:prstGeom>
        </p:spPr>
      </p:pic>
    </p:spTree>
    <p:extLst>
      <p:ext uri="{BB962C8B-B14F-4D97-AF65-F5344CB8AC3E}">
        <p14:creationId xmlns:p14="http://schemas.microsoft.com/office/powerpoint/2010/main" val="253367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73760"/>
            <a:ext cx="8229600" cy="1143000"/>
          </a:xfrm>
        </p:spPr>
        <p:txBody>
          <a:bodyPr/>
          <a:lstStyle/>
          <a:p>
            <a:r>
              <a:rPr lang="en-US" dirty="0"/>
              <a:t>Connecticut Pilot Schools</a:t>
            </a:r>
          </a:p>
        </p:txBody>
      </p:sp>
      <p:sp>
        <p:nvSpPr>
          <p:cNvPr id="8" name="Content Placeholder 7"/>
          <p:cNvSpPr>
            <a:spLocks noGrp="1"/>
          </p:cNvSpPr>
          <p:nvPr>
            <p:ph idx="1"/>
          </p:nvPr>
        </p:nvSpPr>
        <p:spPr>
          <a:xfrm>
            <a:off x="457200" y="2236128"/>
            <a:ext cx="4002505" cy="3550501"/>
          </a:xfrm>
        </p:spPr>
        <p:txBody>
          <a:bodyPr>
            <a:noAutofit/>
          </a:bodyPr>
          <a:lstStyle/>
          <a:p>
            <a:pPr marL="0" indent="0">
              <a:buNone/>
            </a:pPr>
            <a:r>
              <a:rPr lang="en-US" b="1" dirty="0"/>
              <a:t>Community Partners</a:t>
            </a:r>
          </a:p>
          <a:p>
            <a:pPr marL="0" indent="0">
              <a:buNone/>
            </a:pPr>
            <a:endParaRPr lang="en-US" sz="2400" dirty="0"/>
          </a:p>
          <a:p>
            <a:pPr>
              <a:buFont typeface="Arial" panose="020B0604020202020204" pitchFamily="34" charset="0"/>
              <a:buChar char="•"/>
            </a:pPr>
            <a:r>
              <a:rPr lang="en-US" sz="2400" dirty="0"/>
              <a:t>EASTCONN, Columbia</a:t>
            </a:r>
          </a:p>
          <a:p>
            <a:pPr>
              <a:buFont typeface="Arial" panose="020B0604020202020204" pitchFamily="34" charset="0"/>
              <a:buChar char="•"/>
            </a:pPr>
            <a:r>
              <a:rPr lang="en-US" sz="2400" dirty="0"/>
              <a:t>Manchester Regional Academy, Manchester</a:t>
            </a:r>
          </a:p>
          <a:p>
            <a:pPr>
              <a:buFont typeface="Arial" panose="020B0604020202020204" pitchFamily="34" charset="0"/>
              <a:buChar char="•"/>
            </a:pPr>
            <a:r>
              <a:rPr lang="en-US" sz="2400" dirty="0"/>
              <a:t>Pomperaug Regional High School, Southbury</a:t>
            </a:r>
          </a:p>
        </p:txBody>
      </p:sp>
      <p:pic>
        <p:nvPicPr>
          <p:cNvPr id="4" name="Picture 3" title="CSDE tre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88" y="5257800"/>
            <a:ext cx="1096963" cy="832417"/>
          </a:xfrm>
          <a:prstGeom prst="rect">
            <a:avLst/>
          </a:prstGeom>
        </p:spPr>
      </p:pic>
      <p:sp>
        <p:nvSpPr>
          <p:cNvPr id="9" name="Rectangle 8"/>
          <p:cNvSpPr/>
          <p:nvPr/>
        </p:nvSpPr>
        <p:spPr>
          <a:xfrm>
            <a:off x="5" y="-4177"/>
            <a:ext cx="9143996" cy="658569"/>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mj-lt"/>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7" y="133351"/>
            <a:ext cx="1743671" cy="521041"/>
          </a:xfrm>
          <a:prstGeom prst="rect">
            <a:avLst/>
          </a:prstGeom>
        </p:spPr>
      </p:pic>
      <p:sp>
        <p:nvSpPr>
          <p:cNvPr id="11" name="TextBox 10"/>
          <p:cNvSpPr txBox="1"/>
          <p:nvPr/>
        </p:nvSpPr>
        <p:spPr>
          <a:xfrm>
            <a:off x="4844716" y="191675"/>
            <a:ext cx="4021237" cy="307777"/>
          </a:xfrm>
          <a:prstGeom prst="rect">
            <a:avLst/>
          </a:prstGeom>
          <a:noFill/>
        </p:spPr>
        <p:txBody>
          <a:bodyPr wrap="square" rtlCol="0">
            <a:spAutoFit/>
          </a:bodyPr>
          <a:lstStyle/>
          <a:p>
            <a:pPr lvl="0" algn="r" defTabSz="914400">
              <a:defRPr/>
            </a:pPr>
            <a:r>
              <a:rPr lang="en-US" sz="1400" kern="0" dirty="0">
                <a:solidFill>
                  <a:prstClr val="white"/>
                </a:solidFill>
              </a:rPr>
              <a:t>EQUITY.EXCELLENCE.EDUCATION.</a:t>
            </a:r>
          </a:p>
        </p:txBody>
      </p:sp>
      <p:sp>
        <p:nvSpPr>
          <p:cNvPr id="18" name="TextBox 17"/>
          <p:cNvSpPr txBox="1"/>
          <p:nvPr/>
        </p:nvSpPr>
        <p:spPr>
          <a:xfrm>
            <a:off x="4844717" y="2293035"/>
            <a:ext cx="3842083" cy="3539430"/>
          </a:xfrm>
          <a:prstGeom prst="rect">
            <a:avLst/>
          </a:prstGeom>
          <a:noFill/>
        </p:spPr>
        <p:txBody>
          <a:bodyPr wrap="square" rtlCol="0">
            <a:spAutoFit/>
          </a:bodyPr>
          <a:lstStyle/>
          <a:p>
            <a:r>
              <a:rPr lang="en-US" sz="3200" b="1" dirty="0"/>
              <a:t>Student-led IEPs</a:t>
            </a:r>
          </a:p>
          <a:p>
            <a:endParaRPr lang="en-US" sz="2400" dirty="0"/>
          </a:p>
          <a:p>
            <a:pPr marL="285750" indent="-285750">
              <a:buFont typeface="Arial" panose="020B0604020202020204" pitchFamily="34" charset="0"/>
              <a:buChar char="•"/>
            </a:pPr>
            <a:r>
              <a:rPr lang="en-US" sz="2400" dirty="0"/>
              <a:t>Southington High School, Southington</a:t>
            </a:r>
          </a:p>
          <a:p>
            <a:pPr marL="285750" indent="-285750">
              <a:buFont typeface="Arial" panose="020B0604020202020204" pitchFamily="34" charset="0"/>
              <a:buChar char="•"/>
            </a:pPr>
            <a:r>
              <a:rPr lang="en-US" sz="2400" dirty="0"/>
              <a:t>Wilton High School, Wilton</a:t>
            </a:r>
          </a:p>
          <a:p>
            <a:pPr marL="285750" indent="-285750">
              <a:buFont typeface="Arial" panose="020B0604020202020204" pitchFamily="34" charset="0"/>
              <a:buChar char="•"/>
            </a:pPr>
            <a:endParaRPr lang="en-US" sz="2400" dirty="0"/>
          </a:p>
          <a:p>
            <a:r>
              <a:rPr lang="en-US" sz="2400" dirty="0"/>
              <a:t>Non-Pilot Schools</a:t>
            </a:r>
          </a:p>
          <a:p>
            <a:pPr marL="285750" indent="-285750">
              <a:buFont typeface="Arial" panose="020B0604020202020204" pitchFamily="34" charset="0"/>
              <a:buChar char="•"/>
            </a:pPr>
            <a:r>
              <a:rPr lang="en-US" sz="2400" dirty="0"/>
              <a:t>North Haven High School, North Haven</a:t>
            </a:r>
          </a:p>
        </p:txBody>
      </p:sp>
    </p:spTree>
    <p:extLst>
      <p:ext uri="{BB962C8B-B14F-4D97-AF65-F5344CB8AC3E}">
        <p14:creationId xmlns:p14="http://schemas.microsoft.com/office/powerpoint/2010/main" val="3720223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73760"/>
            <a:ext cx="8229600" cy="1143000"/>
          </a:xfrm>
        </p:spPr>
        <p:txBody>
          <a:bodyPr>
            <a:normAutofit/>
          </a:bodyPr>
          <a:lstStyle/>
          <a:p>
            <a:r>
              <a:rPr lang="en-US" dirty="0"/>
              <a:t>Connecticut Pilot Timeline</a:t>
            </a:r>
          </a:p>
        </p:txBody>
      </p:sp>
      <p:sp>
        <p:nvSpPr>
          <p:cNvPr id="8" name="Content Placeholder 7"/>
          <p:cNvSpPr>
            <a:spLocks noGrp="1"/>
          </p:cNvSpPr>
          <p:nvPr>
            <p:ph idx="1"/>
          </p:nvPr>
        </p:nvSpPr>
        <p:spPr>
          <a:xfrm>
            <a:off x="457200" y="2236128"/>
            <a:ext cx="4084320" cy="3550501"/>
          </a:xfrm>
        </p:spPr>
        <p:txBody>
          <a:bodyPr>
            <a:normAutofit fontScale="77500" lnSpcReduction="20000"/>
          </a:bodyPr>
          <a:lstStyle/>
          <a:p>
            <a:r>
              <a:rPr lang="en-US" b="1" dirty="0"/>
              <a:t>Implementation Training</a:t>
            </a:r>
          </a:p>
          <a:p>
            <a:pPr lvl="1"/>
            <a:r>
              <a:rPr lang="en-US" dirty="0"/>
              <a:t>January 18, 2018 ~ full day</a:t>
            </a:r>
          </a:p>
          <a:p>
            <a:pPr lvl="1"/>
            <a:r>
              <a:rPr lang="en-US" dirty="0"/>
              <a:t>January 19, 2018 ~ half day</a:t>
            </a:r>
          </a:p>
          <a:p>
            <a:r>
              <a:rPr lang="en-US" b="1" dirty="0"/>
              <a:t>Implementation/Data Collection</a:t>
            </a:r>
          </a:p>
          <a:p>
            <a:pPr lvl="1"/>
            <a:r>
              <a:rPr lang="en-US" dirty="0"/>
              <a:t>Winter/Spring semester(s) 2018</a:t>
            </a:r>
          </a:p>
          <a:p>
            <a:pPr lvl="1"/>
            <a:r>
              <a:rPr lang="en-US" dirty="0"/>
              <a:t>Fall semester 2018</a:t>
            </a:r>
          </a:p>
          <a:p>
            <a:r>
              <a:rPr lang="en-US" b="1" dirty="0"/>
              <a:t>Evaluation</a:t>
            </a:r>
          </a:p>
          <a:p>
            <a:pPr lvl="1"/>
            <a:r>
              <a:rPr lang="en-US" dirty="0"/>
              <a:t>Winter/Spring semester(s) 2019</a:t>
            </a:r>
          </a:p>
          <a:p>
            <a:r>
              <a:rPr lang="en-US" b="1" dirty="0"/>
              <a:t>Coaching Conference Calls</a:t>
            </a:r>
          </a:p>
          <a:p>
            <a:pPr lvl="1"/>
            <a:r>
              <a:rPr lang="en-US" dirty="0"/>
              <a:t>October 2018</a:t>
            </a:r>
          </a:p>
          <a:p>
            <a:pPr lvl="1"/>
            <a:r>
              <a:rPr lang="en-US" dirty="0"/>
              <a:t>December 2018</a:t>
            </a:r>
          </a:p>
          <a:p>
            <a:pPr lvl="1"/>
            <a:r>
              <a:rPr lang="en-US" dirty="0"/>
              <a:t>January 2019</a:t>
            </a:r>
          </a:p>
          <a:p>
            <a:pPr lvl="1"/>
            <a:endParaRPr lang="en-US" dirty="0"/>
          </a:p>
          <a:p>
            <a:endParaRPr lang="en-US" dirty="0"/>
          </a:p>
        </p:txBody>
      </p:sp>
      <p:pic>
        <p:nvPicPr>
          <p:cNvPr id="4" name="Picture 3" title="CSDE tre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36" y="5370420"/>
            <a:ext cx="1096963" cy="832417"/>
          </a:xfrm>
          <a:prstGeom prst="rect">
            <a:avLst/>
          </a:prstGeom>
        </p:spPr>
      </p:pic>
      <p:sp>
        <p:nvSpPr>
          <p:cNvPr id="6" name="TextBox 5"/>
          <p:cNvSpPr txBox="1"/>
          <p:nvPr/>
        </p:nvSpPr>
        <p:spPr>
          <a:xfrm>
            <a:off x="4745331" y="5493823"/>
            <a:ext cx="4220006" cy="307777"/>
          </a:xfrm>
          <a:prstGeom prst="rect">
            <a:avLst/>
          </a:prstGeom>
          <a:noFill/>
        </p:spPr>
        <p:txBody>
          <a:bodyPr wrap="square" rtlCol="0">
            <a:spAutoFit/>
          </a:bodyPr>
          <a:lstStyle/>
          <a:p>
            <a:pPr algn="r"/>
            <a:r>
              <a:rPr lang="en-US" sz="1400" spc="50" dirty="0">
                <a:solidFill>
                  <a:schemeClr val="tx2"/>
                </a:solidFill>
                <a:latin typeface="+mj-lt"/>
                <a:cs typeface="Times New Roman"/>
              </a:rPr>
              <a:t>CONNECTICUT STATE DEPARTMENT OF EDUCATION</a:t>
            </a:r>
          </a:p>
        </p:txBody>
      </p:sp>
      <p:sp>
        <p:nvSpPr>
          <p:cNvPr id="9" name="Rectangle 8"/>
          <p:cNvSpPr/>
          <p:nvPr/>
        </p:nvSpPr>
        <p:spPr>
          <a:xfrm>
            <a:off x="5" y="-4177"/>
            <a:ext cx="9143996" cy="667117"/>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mj-lt"/>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7" y="133351"/>
            <a:ext cx="1743671" cy="521041"/>
          </a:xfrm>
          <a:prstGeom prst="rect">
            <a:avLst/>
          </a:prstGeom>
        </p:spPr>
      </p:pic>
      <p:sp>
        <p:nvSpPr>
          <p:cNvPr id="11" name="TextBox 10"/>
          <p:cNvSpPr txBox="1"/>
          <p:nvPr/>
        </p:nvSpPr>
        <p:spPr>
          <a:xfrm>
            <a:off x="4844716" y="191675"/>
            <a:ext cx="4021237" cy="307777"/>
          </a:xfrm>
          <a:prstGeom prst="rect">
            <a:avLst/>
          </a:prstGeom>
          <a:noFill/>
        </p:spPr>
        <p:txBody>
          <a:bodyPr wrap="square" rtlCol="0">
            <a:spAutoFit/>
          </a:bodyPr>
          <a:lstStyle/>
          <a:p>
            <a:pPr lvl="0" algn="r" defTabSz="914400">
              <a:defRPr/>
            </a:pPr>
            <a:r>
              <a:rPr lang="en-US" sz="1400" kern="0" dirty="0">
                <a:solidFill>
                  <a:prstClr val="white"/>
                </a:solidFill>
              </a:rPr>
              <a:t>EQUITY.EXCELLENCE.EDUCATION.</a:t>
            </a:r>
          </a:p>
        </p:txBody>
      </p:sp>
      <p:sp>
        <p:nvSpPr>
          <p:cNvPr id="2" name="TextBox 1"/>
          <p:cNvSpPr txBox="1"/>
          <p:nvPr/>
        </p:nvSpPr>
        <p:spPr>
          <a:xfrm>
            <a:off x="5173979" y="3085757"/>
            <a:ext cx="3444240" cy="1477328"/>
          </a:xfrm>
          <a:prstGeom prst="rect">
            <a:avLst/>
          </a:prstGeom>
          <a:noFill/>
        </p:spPr>
        <p:txBody>
          <a:bodyPr wrap="square" rtlCol="0">
            <a:spAutoFit/>
          </a:bodyPr>
          <a:lstStyle/>
          <a:p>
            <a:pPr marL="285750" indent="-285750">
              <a:buFont typeface="Wingdings" panose="05000000000000000000" pitchFamily="2" charset="2"/>
              <a:buChar char="v"/>
            </a:pPr>
            <a:r>
              <a:rPr lang="en-US" dirty="0"/>
              <a:t>Practice Guide and Coaching Call Evaluation</a:t>
            </a:r>
          </a:p>
          <a:p>
            <a:pPr marL="285750" indent="-285750">
              <a:buFont typeface="Wingdings" panose="05000000000000000000" pitchFamily="2" charset="2"/>
              <a:buChar char="v"/>
            </a:pPr>
            <a:r>
              <a:rPr lang="en-US" dirty="0"/>
              <a:t>Feedback Forms</a:t>
            </a:r>
          </a:p>
          <a:p>
            <a:pPr marL="285750" indent="-285750">
              <a:buFont typeface="Wingdings" panose="05000000000000000000" pitchFamily="2" charset="2"/>
              <a:buChar char="v"/>
            </a:pPr>
            <a:r>
              <a:rPr lang="en-US" dirty="0"/>
              <a:t>De-identified IEPs</a:t>
            </a:r>
          </a:p>
          <a:p>
            <a:pPr marL="285750" indent="-285750">
              <a:buFont typeface="Wingdings" panose="05000000000000000000" pitchFamily="2" charset="2"/>
              <a:buChar char="v"/>
            </a:pPr>
            <a:r>
              <a:rPr lang="en-US" dirty="0"/>
              <a:t>Implementation Checklist</a:t>
            </a:r>
          </a:p>
        </p:txBody>
      </p:sp>
      <p:sp>
        <p:nvSpPr>
          <p:cNvPr id="3" name="Right Arrow 2"/>
          <p:cNvSpPr/>
          <p:nvPr/>
        </p:nvSpPr>
        <p:spPr>
          <a:xfrm>
            <a:off x="4360712" y="3082290"/>
            <a:ext cx="813267" cy="323850"/>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9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6828" y="850244"/>
            <a:ext cx="8229600" cy="1143000"/>
          </a:xfrm>
        </p:spPr>
        <p:txBody>
          <a:bodyPr/>
          <a:lstStyle/>
          <a:p>
            <a:r>
              <a:rPr lang="en-US" dirty="0"/>
              <a:t>Connecticut Pilot Comments</a:t>
            </a:r>
          </a:p>
        </p:txBody>
      </p:sp>
      <p:pic>
        <p:nvPicPr>
          <p:cNvPr id="4" name="Picture 3" title="CSDE tre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990" y="5264005"/>
            <a:ext cx="1096963" cy="832417"/>
          </a:xfrm>
          <a:prstGeom prst="rect">
            <a:avLst/>
          </a:prstGeom>
        </p:spPr>
      </p:pic>
      <p:sp>
        <p:nvSpPr>
          <p:cNvPr id="9" name="Rectangle 8"/>
          <p:cNvSpPr/>
          <p:nvPr/>
        </p:nvSpPr>
        <p:spPr>
          <a:xfrm>
            <a:off x="5" y="-4177"/>
            <a:ext cx="9143996" cy="658569"/>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mj-lt"/>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7" y="133351"/>
            <a:ext cx="1743671" cy="521041"/>
          </a:xfrm>
          <a:prstGeom prst="rect">
            <a:avLst/>
          </a:prstGeom>
        </p:spPr>
      </p:pic>
      <p:sp>
        <p:nvSpPr>
          <p:cNvPr id="11" name="TextBox 10"/>
          <p:cNvSpPr txBox="1"/>
          <p:nvPr/>
        </p:nvSpPr>
        <p:spPr>
          <a:xfrm>
            <a:off x="4844716" y="191675"/>
            <a:ext cx="4021237" cy="307777"/>
          </a:xfrm>
          <a:prstGeom prst="rect">
            <a:avLst/>
          </a:prstGeom>
          <a:noFill/>
        </p:spPr>
        <p:txBody>
          <a:bodyPr wrap="square" rtlCol="0">
            <a:spAutoFit/>
          </a:bodyPr>
          <a:lstStyle/>
          <a:p>
            <a:pPr lvl="0" algn="r" defTabSz="914400">
              <a:defRPr/>
            </a:pPr>
            <a:r>
              <a:rPr lang="en-US" sz="1400" kern="0" dirty="0">
                <a:solidFill>
                  <a:prstClr val="white"/>
                </a:solidFill>
              </a:rPr>
              <a:t>EQUITY.EXCELLENCE.EDUCATION.</a:t>
            </a:r>
          </a:p>
        </p:txBody>
      </p:sp>
      <p:sp>
        <p:nvSpPr>
          <p:cNvPr id="2" name="Content Placeholder 1"/>
          <p:cNvSpPr>
            <a:spLocks noGrp="1"/>
          </p:cNvSpPr>
          <p:nvPr>
            <p:ph idx="1"/>
          </p:nvPr>
        </p:nvSpPr>
        <p:spPr>
          <a:xfrm>
            <a:off x="249100" y="2189096"/>
            <a:ext cx="8730634" cy="3950035"/>
          </a:xfrm>
        </p:spPr>
        <p:txBody>
          <a:bodyPr>
            <a:noAutofit/>
          </a:bodyPr>
          <a:lstStyle/>
          <a:p>
            <a:pPr marL="0" indent="0">
              <a:buNone/>
            </a:pPr>
            <a:r>
              <a:rPr lang="en-US" sz="2400" b="1" dirty="0"/>
              <a:t>A Student’s Perspective:</a:t>
            </a:r>
          </a:p>
          <a:p>
            <a:pPr lvl="0" fontAlgn="base">
              <a:spcBef>
                <a:spcPts val="600"/>
              </a:spcBef>
              <a:spcAft>
                <a:spcPts val="600"/>
              </a:spcAft>
            </a:pPr>
            <a:r>
              <a:rPr lang="en-US" sz="1800" b="1" dirty="0">
                <a:solidFill>
                  <a:srgbClr val="0070C0"/>
                </a:solidFill>
              </a:rPr>
              <a:t>I feel the lessons helped me learn my rights for special education.</a:t>
            </a:r>
          </a:p>
          <a:p>
            <a:pPr lvl="0" fontAlgn="base">
              <a:spcBef>
                <a:spcPts val="600"/>
              </a:spcBef>
              <a:spcAft>
                <a:spcPts val="600"/>
              </a:spcAft>
            </a:pPr>
            <a:r>
              <a:rPr lang="en-US" sz="1800" b="1" dirty="0"/>
              <a:t>It was the first time I was at my PPT. Now I know more about what I am doing.</a:t>
            </a:r>
          </a:p>
          <a:p>
            <a:pPr lvl="0" fontAlgn="base">
              <a:spcBef>
                <a:spcPts val="600"/>
              </a:spcBef>
              <a:spcAft>
                <a:spcPts val="600"/>
              </a:spcAft>
            </a:pPr>
            <a:r>
              <a:rPr lang="en-US" sz="1800" b="1" dirty="0">
                <a:solidFill>
                  <a:srgbClr val="0070C0"/>
                </a:solidFill>
              </a:rPr>
              <a:t>I was involved in my meeting way more than ever before.</a:t>
            </a:r>
          </a:p>
          <a:p>
            <a:pPr lvl="0" fontAlgn="base">
              <a:spcBef>
                <a:spcPts val="600"/>
              </a:spcBef>
              <a:spcAft>
                <a:spcPts val="600"/>
              </a:spcAft>
            </a:pPr>
            <a:r>
              <a:rPr lang="en-US" sz="1800" b="1" dirty="0"/>
              <a:t>I feel like I want to participate in my PPT more because I understand the process better and what an IEP is for.</a:t>
            </a:r>
          </a:p>
          <a:p>
            <a:pPr lvl="0" fontAlgn="base">
              <a:spcBef>
                <a:spcPts val="600"/>
              </a:spcBef>
              <a:spcAft>
                <a:spcPts val="600"/>
              </a:spcAft>
            </a:pPr>
            <a:r>
              <a:rPr lang="en-US" sz="1800" b="1" dirty="0">
                <a:solidFill>
                  <a:srgbClr val="0070C0"/>
                </a:solidFill>
              </a:rPr>
              <a:t>The IEP is personal and individual to you. You do not need to share the information with other students.</a:t>
            </a:r>
          </a:p>
          <a:p>
            <a:pPr lvl="0" fontAlgn="base">
              <a:spcBef>
                <a:spcPts val="600"/>
              </a:spcBef>
              <a:spcAft>
                <a:spcPts val="600"/>
              </a:spcAft>
            </a:pPr>
            <a:r>
              <a:rPr lang="en-US" sz="1800" b="1" dirty="0"/>
              <a:t>I learned about the laws like IDEA that I never knew about.</a:t>
            </a:r>
          </a:p>
          <a:p>
            <a:pPr marL="0" lvl="0" indent="0" fontAlgn="base">
              <a:spcBef>
                <a:spcPts val="600"/>
              </a:spcBef>
              <a:spcAft>
                <a:spcPts val="600"/>
              </a:spcAft>
              <a:buNone/>
            </a:pPr>
            <a:r>
              <a:rPr lang="en-US" sz="1400" dirty="0"/>
              <a:t>                                                                                                 Students from North Haven, CT</a:t>
            </a:r>
          </a:p>
        </p:txBody>
      </p:sp>
    </p:spTree>
    <p:extLst>
      <p:ext uri="{BB962C8B-B14F-4D97-AF65-F5344CB8AC3E}">
        <p14:creationId xmlns:p14="http://schemas.microsoft.com/office/powerpoint/2010/main" val="2261968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73760"/>
            <a:ext cx="8229600" cy="1143000"/>
          </a:xfrm>
        </p:spPr>
        <p:txBody>
          <a:bodyPr/>
          <a:lstStyle/>
          <a:p>
            <a:r>
              <a:rPr lang="en-US" dirty="0"/>
              <a:t>Connecticut Pilot State Liaisons</a:t>
            </a:r>
          </a:p>
        </p:txBody>
      </p:sp>
      <p:sp>
        <p:nvSpPr>
          <p:cNvPr id="8" name="Content Placeholder 7"/>
          <p:cNvSpPr>
            <a:spLocks noGrp="1"/>
          </p:cNvSpPr>
          <p:nvPr>
            <p:ph idx="1"/>
          </p:nvPr>
        </p:nvSpPr>
        <p:spPr>
          <a:xfrm>
            <a:off x="457200" y="2236128"/>
            <a:ext cx="8229600" cy="3550501"/>
          </a:xfrm>
        </p:spPr>
        <p:txBody>
          <a:bodyPr/>
          <a:lstStyle/>
          <a:p>
            <a:pPr marL="0" indent="0" algn="ctr">
              <a:buNone/>
            </a:pPr>
            <a:r>
              <a:rPr lang="en-US" sz="2400" b="1" dirty="0"/>
              <a:t>Alycia M. Trakas</a:t>
            </a:r>
            <a:r>
              <a:rPr lang="en-US" sz="2400" dirty="0"/>
              <a:t>, Education Consultant,</a:t>
            </a:r>
          </a:p>
          <a:p>
            <a:pPr marL="0" indent="0" algn="ctr">
              <a:buNone/>
            </a:pPr>
            <a:r>
              <a:rPr lang="en-US" sz="2400" dirty="0"/>
              <a:t>Connecticut State Department of Education (CSDE),</a:t>
            </a:r>
          </a:p>
          <a:p>
            <a:pPr marL="0" indent="0" algn="ctr">
              <a:buNone/>
            </a:pPr>
            <a:r>
              <a:rPr lang="en-US" sz="2400" dirty="0"/>
              <a:t>Bureau of Special Education,</a:t>
            </a:r>
          </a:p>
          <a:p>
            <a:pPr marL="0" indent="0" algn="ctr">
              <a:buNone/>
            </a:pPr>
            <a:r>
              <a:rPr lang="en-US" sz="2400" dirty="0">
                <a:hlinkClick r:id="rId2"/>
              </a:rPr>
              <a:t>alycia.trakas@ct.gov</a:t>
            </a:r>
            <a:r>
              <a:rPr lang="en-US" sz="2400" dirty="0"/>
              <a:t>; 860-713-6932</a:t>
            </a:r>
          </a:p>
          <a:p>
            <a:pPr marL="0" indent="0" algn="ctr">
              <a:buNone/>
            </a:pPr>
            <a:endParaRPr lang="en-US" sz="2400" dirty="0"/>
          </a:p>
          <a:p>
            <a:pPr marL="0" indent="0" algn="ctr">
              <a:buNone/>
            </a:pPr>
            <a:r>
              <a:rPr lang="en-US" sz="2400" b="1" dirty="0"/>
              <a:t>Missy Wrigley</a:t>
            </a:r>
            <a:r>
              <a:rPr lang="en-US" sz="2400" dirty="0"/>
              <a:t>, Consultant,</a:t>
            </a:r>
          </a:p>
          <a:p>
            <a:pPr marL="0" indent="0" algn="ctr">
              <a:buNone/>
            </a:pPr>
            <a:r>
              <a:rPr lang="en-US" sz="2400" dirty="0"/>
              <a:t>State Education Resource Center (SERC),</a:t>
            </a:r>
          </a:p>
          <a:p>
            <a:pPr marL="0" indent="0" algn="ctr">
              <a:buNone/>
            </a:pPr>
            <a:r>
              <a:rPr lang="en-US" sz="2400" dirty="0">
                <a:hlinkClick r:id="rId3"/>
              </a:rPr>
              <a:t>wrigley@ctserc.org</a:t>
            </a:r>
            <a:r>
              <a:rPr lang="en-US" sz="2400" dirty="0"/>
              <a:t>; 860-632-1485 ext. 397</a:t>
            </a:r>
          </a:p>
        </p:txBody>
      </p:sp>
      <p:pic>
        <p:nvPicPr>
          <p:cNvPr id="4" name="Picture 3" title="CSDE tre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 y="5248144"/>
            <a:ext cx="1096963" cy="832417"/>
          </a:xfrm>
          <a:prstGeom prst="rect">
            <a:avLst/>
          </a:prstGeom>
        </p:spPr>
      </p:pic>
      <p:sp>
        <p:nvSpPr>
          <p:cNvPr id="6" name="TextBox 5"/>
          <p:cNvSpPr txBox="1"/>
          <p:nvPr/>
        </p:nvSpPr>
        <p:spPr>
          <a:xfrm>
            <a:off x="4745331" y="5772784"/>
            <a:ext cx="4220006" cy="307777"/>
          </a:xfrm>
          <a:prstGeom prst="rect">
            <a:avLst/>
          </a:prstGeom>
          <a:noFill/>
        </p:spPr>
        <p:txBody>
          <a:bodyPr wrap="square" rtlCol="0">
            <a:spAutoFit/>
          </a:bodyPr>
          <a:lstStyle/>
          <a:p>
            <a:pPr algn="r"/>
            <a:r>
              <a:rPr lang="en-US" sz="1400" spc="50" dirty="0">
                <a:solidFill>
                  <a:schemeClr val="tx2"/>
                </a:solidFill>
                <a:latin typeface="+mj-lt"/>
                <a:cs typeface="Times New Roman"/>
              </a:rPr>
              <a:t>CONNECTICUT STATE DEPARTMENT OF EDUCATION</a:t>
            </a:r>
          </a:p>
        </p:txBody>
      </p:sp>
      <p:sp>
        <p:nvSpPr>
          <p:cNvPr id="9" name="Rectangle 8"/>
          <p:cNvSpPr/>
          <p:nvPr/>
        </p:nvSpPr>
        <p:spPr>
          <a:xfrm>
            <a:off x="5" y="-4177"/>
            <a:ext cx="9143996" cy="658569"/>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mj-lt"/>
              <a:ea typeface="+mn-ea"/>
              <a:cs typeface="+mn-cs"/>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57" y="133351"/>
            <a:ext cx="1743671" cy="521041"/>
          </a:xfrm>
          <a:prstGeom prst="rect">
            <a:avLst/>
          </a:prstGeom>
        </p:spPr>
      </p:pic>
      <p:sp>
        <p:nvSpPr>
          <p:cNvPr id="11" name="TextBox 10"/>
          <p:cNvSpPr txBox="1"/>
          <p:nvPr/>
        </p:nvSpPr>
        <p:spPr>
          <a:xfrm>
            <a:off x="4844716" y="191675"/>
            <a:ext cx="4021237" cy="307777"/>
          </a:xfrm>
          <a:prstGeom prst="rect">
            <a:avLst/>
          </a:prstGeom>
          <a:noFill/>
        </p:spPr>
        <p:txBody>
          <a:bodyPr wrap="square" rtlCol="0">
            <a:spAutoFit/>
          </a:bodyPr>
          <a:lstStyle/>
          <a:p>
            <a:pPr lvl="0" algn="r" defTabSz="914400">
              <a:defRPr/>
            </a:pPr>
            <a:r>
              <a:rPr lang="en-US" sz="1400" kern="0" dirty="0">
                <a:solidFill>
                  <a:prstClr val="white"/>
                </a:solidFill>
              </a:rPr>
              <a:t>EQUITY.EXCELLENCE.EDUCATION.</a:t>
            </a:r>
          </a:p>
        </p:txBody>
      </p:sp>
    </p:spTree>
    <p:extLst>
      <p:ext uri="{BB962C8B-B14F-4D97-AF65-F5344CB8AC3E}">
        <p14:creationId xmlns:p14="http://schemas.microsoft.com/office/powerpoint/2010/main" val="240401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919" y="1676400"/>
            <a:ext cx="8224699" cy="4114800"/>
          </a:xfrm>
        </p:spPr>
        <p:txBody>
          <a:bodyPr>
            <a:normAutofit/>
          </a:bodyPr>
          <a:lstStyle/>
          <a:p>
            <a:pPr>
              <a:spcAft>
                <a:spcPts val="1200"/>
              </a:spcAft>
            </a:pPr>
            <a:r>
              <a:rPr lang="en-US" b="1" dirty="0">
                <a:solidFill>
                  <a:schemeClr val="tx1"/>
                </a:solidFill>
                <a:latin typeface="Arial" panose="020B0604020202020204" pitchFamily="34" charset="0"/>
                <a:cs typeface="Arial" panose="020B0604020202020204" pitchFamily="34" charset="0"/>
              </a:rPr>
              <a:t>Transitions ACR, UMMS </a:t>
            </a:r>
            <a:r>
              <a:rPr lang="en-US" dirty="0">
                <a:solidFill>
                  <a:schemeClr val="tx1"/>
                </a:solidFill>
                <a:latin typeface="Arial" panose="020B0604020202020204" pitchFamily="34" charset="0"/>
                <a:cs typeface="Arial" panose="020B0604020202020204" pitchFamily="34" charset="0"/>
              </a:rPr>
              <a:t>- Marsha Ellison (PI), Sloan Smith, Laura Golden, Emma </a:t>
            </a:r>
            <a:r>
              <a:rPr lang="en-US" dirty="0" err="1">
                <a:solidFill>
                  <a:schemeClr val="tx1"/>
                </a:solidFill>
                <a:latin typeface="Arial" panose="020B0604020202020204" pitchFamily="34" charset="0"/>
                <a:cs typeface="Arial" panose="020B0604020202020204" pitchFamily="34" charset="0"/>
              </a:rPr>
              <a:t>Pici-D’Ottavio</a:t>
            </a:r>
            <a:endParaRPr lang="en-US"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US" sz="1050" dirty="0">
              <a:solidFill>
                <a:schemeClr val="tx1"/>
              </a:solidFill>
              <a:latin typeface="Arial" panose="020B0604020202020204" pitchFamily="34" charset="0"/>
              <a:cs typeface="Arial" panose="020B0604020202020204" pitchFamily="34" charset="0"/>
            </a:endParaRPr>
          </a:p>
          <a:p>
            <a:pPr>
              <a:spcAft>
                <a:spcPts val="1200"/>
              </a:spcAft>
            </a:pPr>
            <a:r>
              <a:rPr lang="en-US" b="1" dirty="0">
                <a:solidFill>
                  <a:schemeClr val="tx1"/>
                </a:solidFill>
                <a:latin typeface="Arial" panose="020B0604020202020204" pitchFamily="34" charset="0"/>
                <a:cs typeface="Arial" panose="020B0604020202020204" pitchFamily="34" charset="0"/>
              </a:rPr>
              <a:t>SRI International </a:t>
            </a:r>
            <a:r>
              <a:rPr lang="en-US" dirty="0">
                <a:solidFill>
                  <a:schemeClr val="tx1"/>
                </a:solidFill>
                <a:latin typeface="Arial" panose="020B0604020202020204" pitchFamily="34" charset="0"/>
                <a:cs typeface="Arial" panose="020B0604020202020204" pitchFamily="34" charset="0"/>
              </a:rPr>
              <a:t>– Mary Wagner </a:t>
            </a:r>
          </a:p>
          <a:p>
            <a:pPr>
              <a:spcAft>
                <a:spcPts val="1200"/>
              </a:spcAft>
            </a:pPr>
            <a:endParaRPr lang="en-US" sz="1000" dirty="0">
              <a:solidFill>
                <a:schemeClr val="tx1"/>
              </a:solidFill>
              <a:latin typeface="Arial" panose="020B0604020202020204" pitchFamily="34" charset="0"/>
              <a:cs typeface="Arial" panose="020B0604020202020204" pitchFamily="34" charset="0"/>
            </a:endParaRPr>
          </a:p>
          <a:p>
            <a:pPr>
              <a:spcAft>
                <a:spcPts val="1200"/>
              </a:spcAft>
            </a:pPr>
            <a:r>
              <a:rPr lang="en-US" b="1" dirty="0">
                <a:solidFill>
                  <a:schemeClr val="tx1"/>
                </a:solidFill>
                <a:latin typeface="Arial" panose="020B0604020202020204" pitchFamily="34" charset="0"/>
                <a:cs typeface="Arial" panose="020B0604020202020204" pitchFamily="34" charset="0"/>
              </a:rPr>
              <a:t>NTACT</a:t>
            </a:r>
            <a:r>
              <a:rPr lang="en-US" dirty="0">
                <a:solidFill>
                  <a:schemeClr val="tx1"/>
                </a:solidFill>
                <a:latin typeface="Arial" panose="020B0604020202020204" pitchFamily="34" charset="0"/>
                <a:cs typeface="Arial" panose="020B0604020202020204" pitchFamily="34" charset="0"/>
              </a:rPr>
              <a:t> - Deanne Unruh, Catherine Fowler, David Test</a:t>
            </a:r>
          </a:p>
          <a:p>
            <a:pPr>
              <a:spcAft>
                <a:spcPts val="1200"/>
              </a:spcAft>
            </a:pPr>
            <a:endParaRPr lang="en-US" sz="900" dirty="0">
              <a:solidFill>
                <a:schemeClr val="tx1"/>
              </a:solidFill>
              <a:latin typeface="Arial" panose="020B0604020202020204" pitchFamily="34" charset="0"/>
              <a:cs typeface="Arial" panose="020B0604020202020204" pitchFamily="34" charset="0"/>
            </a:endParaRPr>
          </a:p>
          <a:p>
            <a:pPr>
              <a:spcAft>
                <a:spcPts val="1200"/>
              </a:spcAft>
            </a:pPr>
            <a:r>
              <a:rPr lang="en-US" b="1" dirty="0">
                <a:solidFill>
                  <a:schemeClr val="tx1"/>
                </a:solidFill>
                <a:latin typeface="Arial" panose="020B0604020202020204" pitchFamily="34" charset="0"/>
                <a:cs typeface="Arial" panose="020B0604020202020204" pitchFamily="34" charset="0"/>
              </a:rPr>
              <a:t>AIR</a:t>
            </a:r>
            <a:r>
              <a:rPr lang="en-US" dirty="0">
                <a:solidFill>
                  <a:schemeClr val="tx1"/>
                </a:solidFill>
                <a:latin typeface="Arial" panose="020B0604020202020204" pitchFamily="34" charset="0"/>
                <a:cs typeface="Arial" panose="020B0604020202020204" pitchFamily="34" charset="0"/>
              </a:rPr>
              <a:t> – Joann Starks</a:t>
            </a:r>
            <a:endParaRPr lang="en-US" sz="2400" dirty="0">
              <a:solidFill>
                <a:schemeClr val="tx1"/>
              </a:solidFill>
              <a:latin typeface="Arial" panose="020B0604020202020204" pitchFamily="34" charset="0"/>
              <a:cs typeface="Arial" panose="020B0604020202020204" pitchFamily="34" charset="0"/>
            </a:endParaRPr>
          </a:p>
          <a:p>
            <a:pPr marL="27432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ctr"/>
            <a:r>
              <a:rPr lang="en-US" dirty="0">
                <a:solidFill>
                  <a:srgbClr val="00B0F0"/>
                </a:solidFill>
              </a:rPr>
              <a:t>TEST Partners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2720558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90600"/>
          </a:xfrm>
        </p:spPr>
        <p:txBody>
          <a:bodyPr>
            <a:normAutofit/>
          </a:bodyPr>
          <a:lstStyle/>
          <a:p>
            <a:pPr algn="ctr"/>
            <a:r>
              <a:rPr lang="en-US" dirty="0">
                <a:solidFill>
                  <a:srgbClr val="00B0F0"/>
                </a:solidFill>
              </a:rPr>
              <a:t>TEST Years 4 &amp; 5</a:t>
            </a:r>
          </a:p>
        </p:txBody>
      </p:sp>
      <p:sp>
        <p:nvSpPr>
          <p:cNvPr id="3" name="Content Placeholder 2"/>
          <p:cNvSpPr>
            <a:spLocks noGrp="1"/>
          </p:cNvSpPr>
          <p:nvPr>
            <p:ph idx="1"/>
          </p:nvPr>
        </p:nvSpPr>
        <p:spPr/>
        <p:txBody>
          <a:bodyPr/>
          <a:lstStyle/>
          <a:p>
            <a:endParaRPr lang="en-US" b="1" dirty="0"/>
          </a:p>
          <a:p>
            <a:pPr>
              <a:spcAft>
                <a:spcPts val="600"/>
              </a:spcAft>
            </a:pPr>
            <a:r>
              <a:rPr lang="en-US" dirty="0"/>
              <a:t>Publish final TEST Practice Guides</a:t>
            </a:r>
          </a:p>
          <a:p>
            <a:pPr>
              <a:spcAft>
                <a:spcPts val="600"/>
              </a:spcAft>
            </a:pPr>
            <a:r>
              <a:rPr lang="en-US" dirty="0"/>
              <a:t>Publish TEST Implementation Guide </a:t>
            </a:r>
          </a:p>
          <a:p>
            <a:pPr>
              <a:spcAft>
                <a:spcPts val="600"/>
              </a:spcAft>
            </a:pPr>
            <a:r>
              <a:rPr lang="en-US" dirty="0"/>
              <a:t>Disseminate TEST practice guides at NTACT Capacity Building Institute and other professional forums</a:t>
            </a:r>
          </a:p>
          <a:p>
            <a:pPr>
              <a:spcAft>
                <a:spcPts val="600"/>
              </a:spcAft>
            </a:pPr>
            <a:r>
              <a:rPr lang="en-US" dirty="0"/>
              <a:t>TEST can begin to be implemented nationwide by interested educators</a:t>
            </a:r>
          </a:p>
          <a:p>
            <a:pPr>
              <a:spcAft>
                <a:spcPts val="600"/>
              </a:spcAft>
            </a:pPr>
            <a:r>
              <a:rPr lang="en-US" dirty="0"/>
              <a:t>Provide TEST technical assistance, training, and coaching </a:t>
            </a:r>
          </a:p>
        </p:txBody>
      </p:sp>
    </p:spTree>
    <p:extLst>
      <p:ext uri="{BB962C8B-B14F-4D97-AF65-F5344CB8AC3E}">
        <p14:creationId xmlns:p14="http://schemas.microsoft.com/office/powerpoint/2010/main" val="2137729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685800"/>
          </a:xfrm>
        </p:spPr>
        <p:txBody>
          <a:bodyPr>
            <a:normAutofit fontScale="90000"/>
          </a:bodyPr>
          <a:lstStyle/>
          <a:p>
            <a:pPr algn="ctr"/>
            <a:r>
              <a:rPr lang="en-US" dirty="0">
                <a:solidFill>
                  <a:srgbClr val="00B0F0"/>
                </a:solidFill>
              </a:rPr>
              <a:t>References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796432"/>
              </p:ext>
            </p:extLst>
          </p:nvPr>
        </p:nvGraphicFramePr>
        <p:xfrm>
          <a:off x="381000" y="795803"/>
          <a:ext cx="8610600" cy="5443388"/>
        </p:xfrm>
        <a:graphic>
          <a:graphicData uri="http://schemas.openxmlformats.org/drawingml/2006/table">
            <a:tbl>
              <a:tblPr/>
              <a:tblGrid>
                <a:gridCol w="8610600">
                  <a:extLst>
                    <a:ext uri="{9D8B030D-6E8A-4147-A177-3AD203B41FA5}">
                      <a16:colId xmlns:a16="http://schemas.microsoft.com/office/drawing/2014/main" val="20000"/>
                    </a:ext>
                  </a:extLst>
                </a:gridCol>
              </a:tblGrid>
              <a:tr h="2710248">
                <a:tc>
                  <a:txBody>
                    <a:bodyPr/>
                    <a:lstStyle/>
                    <a:p>
                      <a:endParaRPr lang="en-US" sz="1400" b="1" dirty="0"/>
                    </a:p>
                    <a:p>
                      <a:pPr marL="0" indent="0">
                        <a:buNone/>
                      </a:pPr>
                      <a:r>
                        <a:rPr lang="en-US" sz="1400" b="1" u="sng" dirty="0">
                          <a:solidFill>
                            <a:schemeClr val="tx1"/>
                          </a:solidFill>
                          <a:hlinkClick r:id="rId3">
                            <a:extLst>
                              <a:ext uri="{A12FA001-AC4F-418D-AE19-62706E023703}">
                                <ahyp:hlinkClr xmlns:ahyp="http://schemas.microsoft.com/office/drawing/2018/hyperlinkcolor" xmlns="" val="tx"/>
                              </a:ext>
                            </a:extLst>
                          </a:hlinkClick>
                        </a:rPr>
                        <a:t>1.</a:t>
                      </a:r>
                      <a:r>
                        <a:rPr lang="en-US" sz="1400" b="0" u="sng" dirty="0">
                          <a:solidFill>
                            <a:schemeClr val="tx1"/>
                          </a:solidFill>
                        </a:rPr>
                        <a:t> </a:t>
                      </a:r>
                      <a:r>
                        <a:rPr lang="en-US" sz="1400" b="0" dirty="0"/>
                        <a:t>Mary Wagner, Lynn Newman </a:t>
                      </a:r>
                      <a:r>
                        <a:rPr lang="en-US" sz="1400" b="1" dirty="0">
                          <a:hlinkClick r:id="rId3"/>
                        </a:rPr>
                        <a:t> Promoting Successful Transitions for Youth with Serious Mental Health Conditions: Findings from the National Longitudinal Transition Study-2 (NLTS2)</a:t>
                      </a:r>
                      <a:r>
                        <a:rPr lang="en-US" sz="1400" b="1" dirty="0"/>
                        <a:t> . </a:t>
                      </a:r>
                      <a:r>
                        <a:rPr lang="en-US" sz="1400" b="0" dirty="0"/>
                        <a:t>October 2014. Retrieved from:  </a:t>
                      </a:r>
                    </a:p>
                    <a:p>
                      <a:pPr marL="0" indent="0">
                        <a:buNone/>
                      </a:pPr>
                      <a:r>
                        <a:rPr lang="en-US" sz="1400" b="0" dirty="0"/>
                        <a:t>. https://www.youtube.com/watch?v=BXIT94bFh04</a:t>
                      </a:r>
                    </a:p>
                    <a:p>
                      <a:pPr marL="0" indent="0">
                        <a:buNone/>
                      </a:pP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hlinkClick r:id="rId4">
                            <a:extLst>
                              <a:ext uri="{A12FA001-AC4F-418D-AE19-62706E023703}">
                                <ahyp:hlinkClr xmlns:ahyp="http://schemas.microsoft.com/office/drawing/2018/hyperlinkcolor" xmlns="" val="tx"/>
                              </a:ext>
                            </a:extLst>
                          </a:hlinkClick>
                        </a:rPr>
                        <a:t>2.</a:t>
                      </a:r>
                      <a:r>
                        <a:rPr lang="en-US" sz="1400" b="0" dirty="0">
                          <a:solidFill>
                            <a:schemeClr val="tx1"/>
                          </a:solidFill>
                          <a:hlinkClick r:id="rId4">
                            <a:extLst>
                              <a:ext uri="{A12FA001-AC4F-418D-AE19-62706E023703}">
                                <ahyp:hlinkClr xmlns:ahyp="http://schemas.microsoft.com/office/drawing/2018/hyperlinkcolor" xmlns="" val="tx"/>
                              </a:ext>
                            </a:extLst>
                          </a:hlinkClick>
                        </a:rPr>
                        <a:t> </a:t>
                      </a:r>
                      <a:r>
                        <a:rPr lang="en-US" sz="1400" dirty="0"/>
                        <a:t>Metz, A., </a:t>
                      </a:r>
                      <a:r>
                        <a:rPr lang="en-US" sz="1400" dirty="0" err="1"/>
                        <a:t>Naoom</a:t>
                      </a:r>
                      <a:r>
                        <a:rPr lang="en-US" sz="1400" dirty="0"/>
                        <a:t>, S. F., Halle, T., &amp; Bartley, L. (2015). An integrated stage-based framework for implementation of early childhood programs and systems (U.S. DHHS) OPRE Research Brief. Washington, DC. </a:t>
                      </a:r>
                      <a:r>
                        <a:rPr lang="en-US" sz="1400" b="0" dirty="0">
                          <a:hlinkClick r:id="rId4">
                            <a:extLst>
                              <a:ext uri="{A12FA001-AC4F-418D-AE19-62706E023703}">
                                <ahyp:hlinkClr xmlns:ahyp="http://schemas.microsoft.com/office/drawing/2018/hyperlinkcolor" xmlns="" val="tx"/>
                              </a:ext>
                            </a:extLst>
                          </a:hlinkClick>
                        </a:rPr>
                        <a:t>National Implementation Research Network (NIRN)</a:t>
                      </a:r>
                      <a:r>
                        <a:rPr lang="en-US" sz="1400" b="0" dirty="0"/>
                        <a:t>. Retrieved from https://nirn.fpg.unc.edu</a:t>
                      </a:r>
                      <a:r>
                        <a:rPr lang="en-US" sz="1400" b="1" dirty="0"/>
                        <a:t>/</a:t>
                      </a:r>
                      <a:endParaRPr lang="en-US" sz="1400" b="1" dirty="0">
                        <a:hlinkClick r:id="rId5" tooltip="Supporting Student-Led Transition Planning for Students with Emotional Behavioral Disturbance">
                          <a:extLst>
                            <a:ext uri="{A12FA001-AC4F-418D-AE19-62706E023703}">
                              <ahyp:hlinkClr xmlns:ahyp="http://schemas.microsoft.com/office/drawing/2018/hyperlinkcolor" xmlns="" val="tx"/>
                            </a:ext>
                          </a:extLst>
                        </a:hlinkClick>
                      </a:endParaRPr>
                    </a:p>
                    <a:p>
                      <a:endParaRPr lang="en-US" sz="1400" b="1" dirty="0">
                        <a:hlinkClick r:id="rId5" tooltip="Supporting Student-Led Transition Planning for Students with Emotional Behavioral Disturbance">
                          <a:extLst>
                            <a:ext uri="{A12FA001-AC4F-418D-AE19-62706E023703}">
                              <ahyp:hlinkClr xmlns:ahyp="http://schemas.microsoft.com/office/drawing/2018/hyperlinkcolor" xmlns="" val="tx"/>
                            </a:ext>
                          </a:extLst>
                        </a:hlinkClick>
                      </a:endParaRPr>
                    </a:p>
                    <a:p>
                      <a:r>
                        <a:rPr lang="en-US" sz="1400" b="1" dirty="0">
                          <a:solidFill>
                            <a:schemeClr val="tx1"/>
                          </a:solidFill>
                          <a:hlinkClick r:id="rId5" tooltip="Supporting Student-Led Transition Planning for Students with Emotional Behavioral Disturbance">
                            <a:extLst>
                              <a:ext uri="{A12FA001-AC4F-418D-AE19-62706E023703}">
                                <ahyp:hlinkClr xmlns:ahyp="http://schemas.microsoft.com/office/drawing/2018/hyperlinkcolor" xmlns="" val="tx"/>
                              </a:ext>
                            </a:extLst>
                          </a:hlinkClick>
                        </a:rPr>
                        <a:t>3.</a:t>
                      </a:r>
                      <a:r>
                        <a:rPr lang="en-US" sz="1400" dirty="0">
                          <a:solidFill>
                            <a:schemeClr val="tx1"/>
                          </a:solidFill>
                        </a:rPr>
                        <a:t> </a:t>
                      </a:r>
                      <a:r>
                        <a:rPr lang="en-US" sz="1400" dirty="0"/>
                        <a:t>Kathleen Biebel, Laura Golden, Sloan Huckabee, Marsha Langer Ellison December 2018</a:t>
                      </a:r>
                      <a:r>
                        <a:rPr lang="en-US" sz="1400" b="1" dirty="0">
                          <a:hlinkClick r:id="rId5" tooltip="Supporting Student-Led Transition Planning for Students with Emotional Behavioral Disturbance"/>
                        </a:rPr>
                        <a:t> Supporting Student-Led Transition Planning for Students with Emotional Behavioral Disturbance</a:t>
                      </a:r>
                      <a:r>
                        <a:rPr lang="en-US" sz="1400" b="1" dirty="0"/>
                        <a:t>. </a:t>
                      </a:r>
                      <a:endParaRPr lang="en-US" sz="1400" dirty="0"/>
                    </a:p>
                  </a:txBody>
                  <a:tcPr marL="86411" marR="86411" marT="43205" marB="43205" anchor="ctr">
                    <a:lnL>
                      <a:noFill/>
                    </a:lnL>
                    <a:lnR>
                      <a:noFill/>
                    </a:lnR>
                    <a:lnT>
                      <a:noFill/>
                    </a:lnT>
                    <a:lnB>
                      <a:noFill/>
                    </a:lnB>
                    <a:noFill/>
                  </a:tcPr>
                </a:tc>
                <a:extLst>
                  <a:ext uri="{0D108BD9-81ED-4DB2-BD59-A6C34878D82A}">
                    <a16:rowId xmlns:a16="http://schemas.microsoft.com/office/drawing/2014/main" val="10000"/>
                  </a:ext>
                </a:extLst>
              </a:tr>
              <a:tr h="2305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hlinkClick r:id="rId6" tooltip="Incorporating Career and Technical Education in Transition Planning for Students with Emotional Behavioral Disturbance">
                            <a:extLst>
                              <a:ext uri="{A12FA001-AC4F-418D-AE19-62706E023703}">
                                <ahyp:hlinkClr xmlns:ahyp="http://schemas.microsoft.com/office/drawing/2018/hyperlinkcolor" xmlns="" val="tx"/>
                              </a:ext>
                            </a:extLst>
                          </a:hlinkClick>
                        </a:rPr>
                        <a:t>4.</a:t>
                      </a:r>
                      <a:r>
                        <a:rPr lang="en-US" sz="1400" dirty="0">
                          <a:solidFill>
                            <a:schemeClr val="tx1"/>
                          </a:solidFill>
                        </a:rPr>
                        <a:t> </a:t>
                      </a:r>
                      <a:r>
                        <a:rPr lang="en-US" sz="1400" dirty="0"/>
                        <a:t>Marsha Langer Ellison, Sloan Huckabee, Laura Golden, Kathleen Biebel. December 2018.</a:t>
                      </a:r>
                    </a:p>
                    <a:p>
                      <a:pPr algn="l"/>
                      <a:r>
                        <a:rPr lang="en-US" sz="1400" b="1" dirty="0">
                          <a:hlinkClick r:id="rId6" tooltip="Incorporating Career and Technical Education in Transition Planning for Students with Emotional Behavioral Disturbance"/>
                        </a:rPr>
                        <a:t> Incorporating Career and Technical Education in Transition Planning for Students with Emotional Behavioral Disturbance</a:t>
                      </a:r>
                      <a:r>
                        <a:rPr lang="en-US" sz="1400" b="1" dirty="0"/>
                        <a:t/>
                      </a:r>
                      <a:br>
                        <a:rPr lang="en-US" sz="1400" b="1" dirty="0"/>
                      </a:br>
                      <a:r>
                        <a:rPr lang="en-US" sz="1400" dirty="0"/>
                        <a:t/>
                      </a:r>
                      <a:br>
                        <a:rPr lang="en-US" sz="1400" dirty="0"/>
                      </a:br>
                      <a:r>
                        <a:rPr lang="en-US" sz="1400" b="1" dirty="0">
                          <a:solidFill>
                            <a:schemeClr val="tx1"/>
                          </a:solidFill>
                          <a:hlinkClick r:id="rId7" tooltip="Partnering with Community Agencies in Transition Planning for Students with Emotional Behavioral Disturbance">
                            <a:extLst>
                              <a:ext uri="{A12FA001-AC4F-418D-AE19-62706E023703}">
                                <ahyp:hlinkClr xmlns:ahyp="http://schemas.microsoft.com/office/drawing/2018/hyperlinkcolor" xmlns="" val="tx"/>
                              </a:ext>
                            </a:extLst>
                          </a:hlinkClick>
                        </a:rPr>
                        <a:t>5. </a:t>
                      </a:r>
                      <a:r>
                        <a:rPr lang="en-US" sz="1400" dirty="0"/>
                        <a:t>Sloan Huckabee, Laura Golden, Marsha Langer Ellison, Kathleen Biebel. December 2018</a:t>
                      </a:r>
                      <a:r>
                        <a:rPr lang="en-US" sz="1400" b="1" dirty="0">
                          <a:hlinkClick r:id="rId7" tooltip="Partnering with Community Agencies in Transition Planning for Students with Emotional Behavioral Disturbance"/>
                        </a:rPr>
                        <a:t>Partnering with Community Agencies in Transition Planning for Students with Emotional Behavioral Disturbance</a:t>
                      </a:r>
                      <a:r>
                        <a:rPr lang="en-US" sz="1400" b="1" dirty="0"/>
                        <a:t/>
                      </a:r>
                      <a:br>
                        <a:rPr lang="en-US" sz="1400" b="1" dirty="0"/>
                      </a:br>
                      <a:r>
                        <a:rPr lang="en-US" sz="1400" dirty="0"/>
                        <a:t/>
                      </a:r>
                      <a:br>
                        <a:rPr lang="en-US" sz="1400" dirty="0"/>
                      </a:br>
                      <a:r>
                        <a:rPr lang="en-US" sz="1400" b="1" dirty="0"/>
                        <a:t>Guides are available at: </a:t>
                      </a:r>
                    </a:p>
                    <a:p>
                      <a:pPr algn="ctr"/>
                      <a:r>
                        <a:rPr lang="en-US" sz="1400" b="1" dirty="0">
                          <a:hlinkClick r:id="rId8"/>
                        </a:rPr>
                        <a:t>https://www.umassmed.edu/TransitionsACR/research/projects-by-grant/translating-evidence-to-support-transitions/</a:t>
                      </a:r>
                      <a:r>
                        <a:rPr lang="en-US" sz="1400" b="1" dirty="0"/>
                        <a:t> </a:t>
                      </a:r>
                    </a:p>
                  </a:txBody>
                  <a:tcPr marL="86411" marR="86411" marT="43205" marB="43205" anchor="ctr">
                    <a:lnL>
                      <a:noFill/>
                    </a:lnL>
                    <a:lnR>
                      <a:noFill/>
                    </a:lnR>
                    <a:lnT>
                      <a:noFill/>
                    </a:lnT>
                    <a:lnB>
                      <a:noFill/>
                    </a:lnB>
                    <a:solidFill>
                      <a:schemeClr val="bg1"/>
                    </a:solidFill>
                  </a:tcPr>
                </a:tc>
                <a:extLst>
                  <a:ext uri="{0D108BD9-81ED-4DB2-BD59-A6C34878D82A}">
                    <a16:rowId xmlns:a16="http://schemas.microsoft.com/office/drawing/2014/main" val="10001"/>
                  </a:ext>
                </a:extLst>
              </a:tr>
              <a:tr h="284065">
                <a:tc>
                  <a:txBody>
                    <a:bodyPr/>
                    <a:lstStyle/>
                    <a:p>
                      <a:endParaRPr lang="en-US" sz="1400" dirty="0"/>
                    </a:p>
                  </a:txBody>
                  <a:tcPr marL="86411" marR="86411" marT="43205" marB="43205" anchor="ctr">
                    <a:lnL>
                      <a:noFill/>
                    </a:lnL>
                    <a:lnR>
                      <a:noFill/>
                    </a:lnR>
                    <a:lnT>
                      <a:noFill/>
                    </a:lnT>
                    <a:lnB>
                      <a:noFill/>
                    </a:lnB>
                    <a:solidFill>
                      <a:srgbClr val="FCFDEB"/>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70652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B0F0"/>
                </a:solidFill>
              </a:rPr>
              <a:t>Contacts</a:t>
            </a:r>
          </a:p>
        </p:txBody>
      </p:sp>
      <p:sp>
        <p:nvSpPr>
          <p:cNvPr id="3" name="Content Placeholder 2"/>
          <p:cNvSpPr>
            <a:spLocks noGrp="1"/>
          </p:cNvSpPr>
          <p:nvPr>
            <p:ph idx="1"/>
          </p:nvPr>
        </p:nvSpPr>
        <p:spPr>
          <a:xfrm>
            <a:off x="457200" y="1600200"/>
            <a:ext cx="8458200" cy="4876800"/>
          </a:xfrm>
        </p:spPr>
        <p:txBody>
          <a:bodyPr>
            <a:normAutofit fontScale="92500" lnSpcReduction="10000"/>
          </a:bodyPr>
          <a:lstStyle/>
          <a:p>
            <a:r>
              <a:rPr lang="en-US" dirty="0"/>
              <a:t>Marsha Ellison, </a:t>
            </a:r>
            <a:r>
              <a:rPr lang="en-US" dirty="0">
                <a:hlinkClick r:id="rId2"/>
              </a:rPr>
              <a:t>Marsha.Ellison@umassmed.edu</a:t>
            </a:r>
            <a:r>
              <a:rPr lang="en-US" dirty="0"/>
              <a:t> </a:t>
            </a:r>
          </a:p>
          <a:p>
            <a:r>
              <a:rPr lang="en-US" dirty="0"/>
              <a:t>Catherine Fowler, </a:t>
            </a:r>
            <a:r>
              <a:rPr lang="en-US" dirty="0">
                <a:solidFill>
                  <a:srgbClr val="0070C0"/>
                </a:solidFill>
                <a:hlinkClick r:id="rId3"/>
              </a:rPr>
              <a:t>chfowler@uncc.edu</a:t>
            </a:r>
            <a:r>
              <a:rPr lang="en-US" dirty="0"/>
              <a:t>, </a:t>
            </a:r>
            <a:r>
              <a:rPr lang="en-US" dirty="0">
                <a:hlinkClick r:id="rId4"/>
              </a:rPr>
              <a:t>www.transitionta.org</a:t>
            </a:r>
            <a:r>
              <a:rPr lang="en-US" dirty="0"/>
              <a:t> </a:t>
            </a:r>
          </a:p>
          <a:p>
            <a:r>
              <a:rPr lang="en-US" dirty="0"/>
              <a:t>Laura Golden, </a:t>
            </a:r>
            <a:r>
              <a:rPr lang="en-US" dirty="0">
                <a:hlinkClick r:id="rId5"/>
              </a:rPr>
              <a:t>Laura.Golden@umassmed.edu</a:t>
            </a:r>
            <a:endParaRPr lang="en-US" dirty="0"/>
          </a:p>
          <a:p>
            <a:r>
              <a:rPr lang="en-US" dirty="0"/>
              <a:t>Deanne Unruh, </a:t>
            </a:r>
            <a:r>
              <a:rPr lang="en-US" dirty="0">
                <a:hlinkClick r:id="rId6"/>
              </a:rPr>
              <a:t>dkunruh@uoregon.edu</a:t>
            </a:r>
            <a:r>
              <a:rPr lang="en-US" dirty="0"/>
              <a:t> </a:t>
            </a:r>
          </a:p>
          <a:p>
            <a:r>
              <a:rPr lang="en-US" dirty="0"/>
              <a:t>Sloan Smith, </a:t>
            </a:r>
            <a:r>
              <a:rPr lang="en-US" dirty="0">
                <a:hlinkClick r:id="rId7"/>
              </a:rPr>
              <a:t>sloanshuckabee@gmail.com</a:t>
            </a:r>
            <a:endParaRPr lang="en-US" dirty="0"/>
          </a:p>
          <a:p>
            <a:endParaRPr lang="en-US" dirty="0"/>
          </a:p>
          <a:p>
            <a:pPr marL="0" indent="0">
              <a:buNone/>
            </a:pPr>
            <a:endParaRPr lang="en-US" dirty="0"/>
          </a:p>
          <a:p>
            <a:r>
              <a:rPr lang="en-US" dirty="0"/>
              <a:t>Download the guides at: </a:t>
            </a:r>
            <a:r>
              <a:rPr lang="en-US" sz="1800" dirty="0">
                <a:hlinkClick r:id="rId8"/>
              </a:rPr>
              <a:t>https://www.umassmed.edu/TransitionsACR/research/projects-by-grant/translating-evidence-to-support-transitions/</a:t>
            </a:r>
            <a:endParaRPr lang="en-US" sz="1800" dirty="0"/>
          </a:p>
          <a:p>
            <a:endParaRPr lang="en-US" dirty="0"/>
          </a:p>
          <a:p>
            <a:r>
              <a:rPr lang="en-US" dirty="0"/>
              <a:t>Sign up for our newsletter and visit us for our tip sheets and resources at: </a:t>
            </a:r>
            <a:r>
              <a:rPr lang="en-US" dirty="0">
                <a:hlinkClick r:id="rId9"/>
              </a:rPr>
              <a:t>https://www.umassmed.edu/TransitionsACR/</a:t>
            </a:r>
            <a:endParaRPr lang="en-US" dirty="0"/>
          </a:p>
          <a:p>
            <a:pPr marL="0" indent="0">
              <a:buNone/>
            </a:pPr>
            <a:endParaRPr lang="en-US" dirty="0"/>
          </a:p>
        </p:txBody>
      </p:sp>
    </p:spTree>
    <p:extLst>
      <p:ext uri="{BB962C8B-B14F-4D97-AF65-F5344CB8AC3E}">
        <p14:creationId xmlns:p14="http://schemas.microsoft.com/office/powerpoint/2010/main" val="220425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TEST: The Basics</a:t>
            </a:r>
          </a:p>
        </p:txBody>
      </p:sp>
      <p:sp>
        <p:nvSpPr>
          <p:cNvPr id="3" name="TextBox 2"/>
          <p:cNvSpPr txBox="1"/>
          <p:nvPr/>
        </p:nvSpPr>
        <p:spPr>
          <a:xfrm>
            <a:off x="775740" y="4419600"/>
            <a:ext cx="7301459" cy="1323439"/>
          </a:xfrm>
          <a:prstGeom prst="rect">
            <a:avLst/>
          </a:prstGeom>
          <a:noFill/>
        </p:spPr>
        <p:txBody>
          <a:bodyPr wrap="square" rtlCol="0">
            <a:spAutoFit/>
          </a:bodyPr>
          <a:lstStyle/>
          <a:p>
            <a:r>
              <a:rPr lang="en-US" sz="2000" dirty="0"/>
              <a:t>A NIDILRR-funded Knowledge Translation Project to adapt NIDILRR funded findings for use and adoption by relevant stakeholders. Implementation Science, specifically the NIRN framework was used to design the project. </a:t>
            </a:r>
          </a:p>
        </p:txBody>
      </p:sp>
    </p:spTree>
    <p:extLst>
      <p:ext uri="{BB962C8B-B14F-4D97-AF65-F5344CB8AC3E}">
        <p14:creationId xmlns:p14="http://schemas.microsoft.com/office/powerpoint/2010/main" val="338765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rPr>
              <a:t>Basis of TEST: NLTS-2 Findings</a:t>
            </a:r>
            <a:r>
              <a:rPr lang="en-US" baseline="30000" dirty="0">
                <a:solidFill>
                  <a:srgbClr val="00B0F0"/>
                </a:solidFill>
              </a:rPr>
              <a:t>1</a:t>
            </a:r>
          </a:p>
        </p:txBody>
      </p:sp>
      <p:sp>
        <p:nvSpPr>
          <p:cNvPr id="3" name="Content Placeholder 2"/>
          <p:cNvSpPr>
            <a:spLocks noGrp="1"/>
          </p:cNvSpPr>
          <p:nvPr>
            <p:ph idx="1"/>
          </p:nvPr>
        </p:nvSpPr>
        <p:spPr/>
        <p:txBody>
          <a:bodyPr/>
          <a:lstStyle/>
          <a:p>
            <a:r>
              <a:rPr lang="en-US" dirty="0"/>
              <a:t>Post-high school employment and enrollment in postsecondary education for students with Emotional Disturbance enrolled in special education were correlated with these transitions practices:</a:t>
            </a:r>
          </a:p>
          <a:p>
            <a:pPr marL="0" indent="0">
              <a:buNone/>
            </a:pPr>
            <a:endParaRPr lang="en-US" dirty="0"/>
          </a:p>
          <a:p>
            <a:pPr marL="1005840" lvl="2" indent="-457200">
              <a:buFont typeface="+mj-lt"/>
              <a:buAutoNum type="arabicPeriod"/>
            </a:pPr>
            <a:r>
              <a:rPr lang="en-US" sz="2400" dirty="0"/>
              <a:t>Student-led IEPs</a:t>
            </a:r>
          </a:p>
          <a:p>
            <a:pPr marL="1005840" lvl="2" indent="-457200">
              <a:buFont typeface="+mj-lt"/>
              <a:buAutoNum type="arabicPeriod"/>
            </a:pPr>
            <a:r>
              <a:rPr lang="en-US" sz="2400" dirty="0"/>
              <a:t>A concentration of career &amp; technical education courses (4 credits)</a:t>
            </a:r>
          </a:p>
          <a:p>
            <a:pPr marL="1005840" lvl="2" indent="-457200">
              <a:buFont typeface="+mj-lt"/>
              <a:buAutoNum type="arabicPeriod"/>
            </a:pPr>
            <a:r>
              <a:rPr lang="en-US" sz="2400" dirty="0"/>
              <a:t>Community partnerships in transition planning</a:t>
            </a:r>
            <a:r>
              <a:rPr lang="en-US" sz="2400" baseline="30000" dirty="0"/>
              <a:t>1</a:t>
            </a:r>
          </a:p>
          <a:p>
            <a:endParaRPr lang="en-US" dirty="0"/>
          </a:p>
        </p:txBody>
      </p:sp>
    </p:spTree>
    <p:extLst>
      <p:ext uri="{BB962C8B-B14F-4D97-AF65-F5344CB8AC3E}">
        <p14:creationId xmlns:p14="http://schemas.microsoft.com/office/powerpoint/2010/main" val="170643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96" y="0"/>
            <a:ext cx="8918608" cy="2057400"/>
          </a:xfrm>
        </p:spPr>
        <p:txBody>
          <a:bodyPr>
            <a:normAutofit/>
          </a:bodyPr>
          <a:lstStyle/>
          <a:p>
            <a:pPr algn="ctr"/>
            <a:r>
              <a:rPr lang="en-US" dirty="0">
                <a:solidFill>
                  <a:srgbClr val="00B0F0"/>
                </a:solidFill>
              </a:rPr>
              <a:t>TEST FRAMEWORK</a:t>
            </a:r>
            <a:br>
              <a:rPr lang="en-US" dirty="0">
                <a:solidFill>
                  <a:srgbClr val="00B0F0"/>
                </a:solidFill>
              </a:rPr>
            </a:br>
            <a:r>
              <a:rPr lang="en-US" sz="3000" dirty="0">
                <a:solidFill>
                  <a:srgbClr val="00B0F0"/>
                </a:solidFill>
              </a:rPr>
              <a:t>National Implementation Research Network (NIRN)</a:t>
            </a:r>
            <a:r>
              <a:rPr lang="en-US" sz="3000" baseline="30000" dirty="0">
                <a:solidFill>
                  <a:srgbClr val="00B0F0"/>
                </a:solidFill>
              </a:rPr>
              <a:t>2</a:t>
            </a:r>
          </a:p>
        </p:txBody>
      </p:sp>
      <p:pic>
        <p:nvPicPr>
          <p:cNvPr id="4" name="Content Placeholder 3" descr="figure2 copy"/>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8382000" cy="4025036"/>
          </a:xfrm>
          <a:prstGeom prst="rect">
            <a:avLst/>
          </a:prstGeom>
          <a:noFill/>
          <a:ln>
            <a:noFill/>
          </a:ln>
        </p:spPr>
      </p:pic>
    </p:spTree>
    <p:extLst>
      <p:ext uri="{BB962C8B-B14F-4D97-AF65-F5344CB8AC3E}">
        <p14:creationId xmlns:p14="http://schemas.microsoft.com/office/powerpoint/2010/main" val="108655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28" y="175532"/>
            <a:ext cx="8124218" cy="1043668"/>
          </a:xfrm>
        </p:spPr>
        <p:txBody>
          <a:bodyPr>
            <a:normAutofit/>
          </a:bodyPr>
          <a:lstStyle/>
          <a:p>
            <a:pPr algn="ctr"/>
            <a:r>
              <a:rPr lang="en-US" dirty="0">
                <a:solidFill>
                  <a:srgbClr val="00B0F0"/>
                </a:solidFill>
              </a:rPr>
              <a:t>TEST  Process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463844"/>
              </p:ext>
            </p:extLst>
          </p:nvPr>
        </p:nvGraphicFramePr>
        <p:xfrm>
          <a:off x="4572000" y="697366"/>
          <a:ext cx="4038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a:xfrm>
            <a:off x="914400" y="1219200"/>
            <a:ext cx="4038600" cy="5029200"/>
          </a:xfrm>
        </p:spPr>
        <p:txBody>
          <a:bodyPr>
            <a:normAutofit lnSpcReduction="10000"/>
          </a:bodyPr>
          <a:lstStyle/>
          <a:p>
            <a:pPr marL="0" indent="0">
              <a:buNone/>
            </a:pPr>
            <a:r>
              <a:rPr lang="en-US" sz="2000" b="1" dirty="0"/>
              <a:t>Year 1: Exploration</a:t>
            </a:r>
          </a:p>
          <a:p>
            <a:r>
              <a:rPr lang="en-US" sz="2000" dirty="0"/>
              <a:t>curriculum development</a:t>
            </a:r>
          </a:p>
          <a:p>
            <a:r>
              <a:rPr lang="en-US" sz="2000" dirty="0"/>
              <a:t> consultation with state and national partners</a:t>
            </a:r>
          </a:p>
          <a:p>
            <a:r>
              <a:rPr lang="en-US" sz="2000" dirty="0"/>
              <a:t>elicit feedback from district and school level stakeholders</a:t>
            </a:r>
          </a:p>
          <a:p>
            <a:endParaRPr lang="en-US" sz="2000" dirty="0"/>
          </a:p>
          <a:p>
            <a:pPr marL="0" indent="0">
              <a:buNone/>
            </a:pPr>
            <a:r>
              <a:rPr lang="en-US" sz="2000" b="1" dirty="0"/>
              <a:t>Year 2: Instillation and Initial Implementation </a:t>
            </a:r>
          </a:p>
          <a:p>
            <a:r>
              <a:rPr lang="en-US" sz="2000" dirty="0"/>
              <a:t>Identify district level partners</a:t>
            </a:r>
          </a:p>
          <a:p>
            <a:r>
              <a:rPr lang="en-US" sz="2000" dirty="0"/>
              <a:t> secure feedback on curricula</a:t>
            </a:r>
          </a:p>
          <a:p>
            <a:r>
              <a:rPr lang="en-US" sz="2000" dirty="0"/>
              <a:t>provide training and follow along coaching</a:t>
            </a:r>
          </a:p>
          <a:p>
            <a:r>
              <a:rPr lang="en-US" sz="2000" dirty="0"/>
              <a:t>elicit feedback from staff, parents, and students</a:t>
            </a:r>
          </a:p>
        </p:txBody>
      </p:sp>
    </p:spTree>
    <p:extLst>
      <p:ext uri="{BB962C8B-B14F-4D97-AF65-F5344CB8AC3E}">
        <p14:creationId xmlns:p14="http://schemas.microsoft.com/office/powerpoint/2010/main" val="224851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91" y="21236"/>
            <a:ext cx="8124218" cy="1043668"/>
          </a:xfrm>
        </p:spPr>
        <p:txBody>
          <a:bodyPr>
            <a:normAutofit/>
          </a:bodyPr>
          <a:lstStyle/>
          <a:p>
            <a:pPr algn="ctr"/>
            <a:r>
              <a:rPr lang="en-US" dirty="0">
                <a:solidFill>
                  <a:srgbClr val="00B0F0"/>
                </a:solidFill>
              </a:rPr>
              <a:t>TEST  Process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11986171"/>
              </p:ext>
            </p:extLst>
          </p:nvPr>
        </p:nvGraphicFramePr>
        <p:xfrm>
          <a:off x="5334000" y="762000"/>
          <a:ext cx="3657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a:xfrm>
            <a:off x="685800" y="1143000"/>
            <a:ext cx="5334000" cy="4953000"/>
          </a:xfrm>
        </p:spPr>
        <p:txBody>
          <a:bodyPr>
            <a:normAutofit lnSpcReduction="10000"/>
          </a:bodyPr>
          <a:lstStyle/>
          <a:p>
            <a:pPr marL="0" indent="0">
              <a:buNone/>
            </a:pPr>
            <a:r>
              <a:rPr lang="en-US" sz="2000" b="1" dirty="0"/>
              <a:t>Years 3 and 4 – Full Implementation</a:t>
            </a:r>
          </a:p>
          <a:p>
            <a:pPr fontAlgn="t"/>
            <a:r>
              <a:rPr lang="en-US" sz="2000" dirty="0"/>
              <a:t>Implement TEST in state(s)</a:t>
            </a:r>
          </a:p>
          <a:p>
            <a:pPr fontAlgn="t"/>
            <a:r>
              <a:rPr lang="en-US" sz="2000" dirty="0"/>
              <a:t>Involve stakeholder implementation </a:t>
            </a:r>
          </a:p>
          <a:p>
            <a:pPr fontAlgn="t"/>
            <a:r>
              <a:rPr lang="en-US" sz="2000" dirty="0"/>
              <a:t>Provide training and technical assistance</a:t>
            </a:r>
          </a:p>
          <a:p>
            <a:pPr fontAlgn="t"/>
            <a:r>
              <a:rPr lang="en-US" sz="2000" dirty="0"/>
              <a:t>Collect iterative feedback</a:t>
            </a:r>
          </a:p>
          <a:p>
            <a:pPr fontAlgn="t"/>
            <a:r>
              <a:rPr lang="en-US" sz="2000" dirty="0"/>
              <a:t>Evaluate TEST and revise guides </a:t>
            </a:r>
          </a:p>
          <a:p>
            <a:pPr marL="0" indent="0" fontAlgn="t">
              <a:buNone/>
            </a:pPr>
            <a:endParaRPr lang="en-US" sz="2000" dirty="0"/>
          </a:p>
          <a:p>
            <a:pPr marL="0" indent="0">
              <a:buNone/>
            </a:pPr>
            <a:r>
              <a:rPr lang="en-US" sz="2000" b="1" dirty="0"/>
              <a:t>Year 4 and 5 – Dissemination and Technical Assistance </a:t>
            </a:r>
          </a:p>
          <a:p>
            <a:r>
              <a:rPr lang="en-US" sz="2000" dirty="0"/>
              <a:t>Prepare TEST implementation guidance</a:t>
            </a:r>
          </a:p>
          <a:p>
            <a:r>
              <a:rPr lang="en-US" sz="2000" dirty="0"/>
              <a:t>Disseminate at NTACT Capacity Building Institute (CBI)</a:t>
            </a:r>
          </a:p>
          <a:p>
            <a:r>
              <a:rPr lang="en-US" sz="2000" dirty="0"/>
              <a:t>Disseminate through Transitions ACR</a:t>
            </a:r>
          </a:p>
          <a:p>
            <a:r>
              <a:rPr lang="en-US" sz="2000" dirty="0"/>
              <a:t>Develop TA capacity</a:t>
            </a:r>
          </a:p>
          <a:p>
            <a:pPr marL="0" indent="0">
              <a:buNone/>
            </a:pPr>
            <a:endParaRPr lang="en-US" sz="2000" dirty="0"/>
          </a:p>
        </p:txBody>
      </p:sp>
    </p:spTree>
    <p:extLst>
      <p:ext uri="{BB962C8B-B14F-4D97-AF65-F5344CB8AC3E}">
        <p14:creationId xmlns:p14="http://schemas.microsoft.com/office/powerpoint/2010/main" val="775392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nsitions RTC_template2012">
  <a:themeElements>
    <a:clrScheme name="Custom 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CC00C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se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_fixed footer_Transitions ACR - LWC Template</Template>
  <TotalTime>3580</TotalTime>
  <Words>2099</Words>
  <Application>Microsoft Office PowerPoint</Application>
  <PresentationFormat>On-screen Show (4:3)</PresentationFormat>
  <Paragraphs>325</Paragraphs>
  <Slides>42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 Black</vt:lpstr>
      <vt:lpstr>Calibri</vt:lpstr>
      <vt:lpstr>Century Gothic</vt:lpstr>
      <vt:lpstr>Courier New</vt:lpstr>
      <vt:lpstr>Franklin Gothic Book</vt:lpstr>
      <vt:lpstr>Helvetica</vt:lpstr>
      <vt:lpstr>Times New Roman</vt:lpstr>
      <vt:lpstr>Wingdings</vt:lpstr>
      <vt:lpstr>Transitions RTC_template2012</vt:lpstr>
      <vt:lpstr>PowerPoint Presentation</vt:lpstr>
      <vt:lpstr>Translating Evidence to support transitions</vt:lpstr>
      <vt:lpstr>Acknowledgements</vt:lpstr>
      <vt:lpstr>TEST Partners</vt:lpstr>
      <vt:lpstr>TEST: The Basics</vt:lpstr>
      <vt:lpstr>Basis of TEST: NLTS-2 Findings1</vt:lpstr>
      <vt:lpstr>TEST FRAMEWORK National Implementation Research Network (NIRN)2</vt:lpstr>
      <vt:lpstr>TEST  Process</vt:lpstr>
      <vt:lpstr>TEST  Process</vt:lpstr>
      <vt:lpstr> Rationale for Practice Guides Poor outcomes of students with EBD </vt:lpstr>
      <vt:lpstr>Rationale continued….. Beneficial impacts on target population</vt:lpstr>
      <vt:lpstr>Considerations</vt:lpstr>
      <vt:lpstr>Beyond the definition…….</vt:lpstr>
      <vt:lpstr>Moving students from……</vt:lpstr>
      <vt:lpstr>The TEST Guides</vt:lpstr>
      <vt:lpstr>Student Led IEP</vt:lpstr>
      <vt:lpstr>Student-led IEPs Practice Guide 4</vt:lpstr>
      <vt:lpstr>Lesson Plans</vt:lpstr>
      <vt:lpstr>Community Partners</vt:lpstr>
      <vt:lpstr>Importance…..</vt:lpstr>
      <vt:lpstr>Importance of planning for these partnerships</vt:lpstr>
      <vt:lpstr>Community Partnerships Practice Guide 5</vt:lpstr>
      <vt:lpstr>Career and Technical Education</vt:lpstr>
      <vt:lpstr>Career and Technical Education3</vt:lpstr>
      <vt:lpstr>Specify Progression of CTE Courses</vt:lpstr>
      <vt:lpstr>CTE</vt:lpstr>
      <vt:lpstr>Remember *</vt:lpstr>
      <vt:lpstr>IMPLEMENTATION</vt:lpstr>
      <vt:lpstr>TEST Implementation Years 1 and 2</vt:lpstr>
      <vt:lpstr>TEST Implementation Year 3</vt:lpstr>
      <vt:lpstr>TEST Implementation Year 3</vt:lpstr>
      <vt:lpstr>TEST Implementation Year 3 and 4</vt:lpstr>
      <vt:lpstr>TEST Implementation Year 3 and 4 </vt:lpstr>
      <vt:lpstr>TEST Implementation Year 3 and 4 </vt:lpstr>
      <vt:lpstr>CONNECTICUT STATE DEPARTMENT OF EDUCATION </vt:lpstr>
      <vt:lpstr>Connecticut Pilot Schools</vt:lpstr>
      <vt:lpstr>Connecticut Pilot Timeline</vt:lpstr>
      <vt:lpstr>Connecticut Pilot Comments</vt:lpstr>
      <vt:lpstr>Connecticut Pilot State Liaisons</vt:lpstr>
      <vt:lpstr>TEST Years 4 &amp; 5</vt:lpstr>
      <vt:lpstr>References </vt:lpstr>
      <vt:lpstr>Contacts</vt:lpstr>
    </vt:vector>
  </TitlesOfParts>
  <Company>UMASS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from PO call</dc:title>
  <dc:creator>Biebel, Kathleen</dc:creator>
  <cp:lastModifiedBy>Deanne Unruh</cp:lastModifiedBy>
  <cp:revision>92</cp:revision>
  <dcterms:created xsi:type="dcterms:W3CDTF">2015-11-30T22:20:09Z</dcterms:created>
  <dcterms:modified xsi:type="dcterms:W3CDTF">2019-05-08T18:41:34Z</dcterms:modified>
</cp:coreProperties>
</file>