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9" r:id="rId2"/>
    <p:sldId id="897" r:id="rId3"/>
    <p:sldId id="1294" r:id="rId4"/>
    <p:sldId id="256" r:id="rId5"/>
    <p:sldId id="896" r:id="rId6"/>
    <p:sldId id="1330" r:id="rId7"/>
    <p:sldId id="1431" r:id="rId8"/>
    <p:sldId id="1439" r:id="rId9"/>
    <p:sldId id="1440" r:id="rId10"/>
    <p:sldId id="1424" r:id="rId11"/>
    <p:sldId id="1425" r:id="rId12"/>
    <p:sldId id="878" r:id="rId13"/>
    <p:sldId id="895" r:id="rId14"/>
    <p:sldId id="1335" r:id="rId15"/>
    <p:sldId id="1307" r:id="rId16"/>
    <p:sldId id="1437" r:id="rId17"/>
    <p:sldId id="1438" r:id="rId18"/>
    <p:sldId id="1441" r:id="rId19"/>
    <p:sldId id="1314" r:id="rId20"/>
    <p:sldId id="1434" r:id="rId21"/>
    <p:sldId id="1443" r:id="rId22"/>
    <p:sldId id="257" r:id="rId23"/>
    <p:sldId id="258" r:id="rId24"/>
    <p:sldId id="259" r:id="rId25"/>
    <p:sldId id="260" r:id="rId26"/>
    <p:sldId id="261" r:id="rId27"/>
    <p:sldId id="459" r:id="rId28"/>
    <p:sldId id="83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BC73F3"/>
    <a:srgbClr val="F5EAFD"/>
    <a:srgbClr val="5AA2AE"/>
    <a:srgbClr val="22549C"/>
    <a:srgbClr val="3A58A4"/>
    <a:srgbClr val="FFFFFF"/>
    <a:srgbClr val="9B69BC"/>
    <a:srgbClr val="6699FF"/>
    <a:srgbClr val="864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 autoAdjust="0"/>
    <p:restoredTop sz="89065" autoAdjust="0"/>
  </p:normalViewPr>
  <p:slideViewPr>
    <p:cSldViewPr snapToGrid="0">
      <p:cViewPr varScale="1">
        <p:scale>
          <a:sx n="73" d="100"/>
          <a:sy n="73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22549C"/>
                </a:solidFill>
                <a:latin typeface="Apple Braille"/>
                <a:ea typeface="+mn-ea"/>
                <a:cs typeface="+mn-cs"/>
              </a:defRPr>
            </a:pPr>
            <a:r>
              <a:rPr lang="en-US" sz="4000" b="0" dirty="0">
                <a:solidFill>
                  <a:srgbClr val="22549C"/>
                </a:solidFill>
              </a:rPr>
              <a:t>Site Start Up Progress</a:t>
            </a:r>
          </a:p>
        </c:rich>
      </c:tx>
      <c:layout>
        <c:manualLayout>
          <c:xMode val="edge"/>
          <c:yMode val="edge"/>
          <c:x val="0.32849909776902891"/>
          <c:y val="4.1289212928295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22549C"/>
              </a:solidFill>
              <a:latin typeface="Apple Braille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868922244094484"/>
          <c:y val="0.28270697534657707"/>
          <c:w val="0.63334219160104988"/>
          <c:h val="0.6568180689019895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Simplified!$B$1</c:f>
              <c:strCache>
                <c:ptCount val="1"/>
                <c:pt idx="0">
                  <c:v>Executed Contract</c:v>
                </c:pt>
              </c:strCache>
            </c:strRef>
          </c:tx>
          <c:spPr>
            <a:solidFill>
              <a:srgbClr val="BC73F3"/>
            </a:solidFill>
            <a:ln w="28575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C73F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58-49B9-8684-A511D8D81DD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558-49B9-8684-A511D8D81DD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558-49B9-8684-A511D8D81DD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558-49B9-8684-A511D8D81DD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558-49B9-8684-A511D8D81DD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558-49B9-8684-A511D8D81DD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558-49B9-8684-A511D8D81DD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Simplified!$B$2:$B$15</c:f>
              <c:numCache>
                <c:formatCode>0%</c:formatCode>
                <c:ptCount val="14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  <c:pt idx="4">
                  <c:v>0.33</c:v>
                </c:pt>
                <c:pt idx="5">
                  <c:v>0.33</c:v>
                </c:pt>
                <c:pt idx="6">
                  <c:v>0.33</c:v>
                </c:pt>
                <c:pt idx="7">
                  <c:v>0.33</c:v>
                </c:pt>
                <c:pt idx="8">
                  <c:v>0.33</c:v>
                </c:pt>
                <c:pt idx="9">
                  <c:v>0.33</c:v>
                </c:pt>
                <c:pt idx="10">
                  <c:v>0.33</c:v>
                </c:pt>
                <c:pt idx="11">
                  <c:v>0.33</c:v>
                </c:pt>
                <c:pt idx="12">
                  <c:v>0.33</c:v>
                </c:pt>
                <c:pt idx="1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558-49B9-8684-A511D8D81DDC}"/>
            </c:ext>
          </c:extLst>
        </c:ser>
        <c:ser>
          <c:idx val="1"/>
          <c:order val="1"/>
          <c:tx>
            <c:strRef>
              <c:f>Simplified!$C$1</c:f>
              <c:strCache>
                <c:ptCount val="1"/>
                <c:pt idx="0">
                  <c:v>IRB Approval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 w="28575">
              <a:solidFill>
                <a:sysClr val="window" lastClr="FFFFFF">
                  <a:lumMod val="65000"/>
                </a:sysClr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1558-49B9-8684-A511D8D81DDC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1558-49B9-8684-A511D8D81DDC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1558-49B9-8684-A511D8D81DDC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1A58-4183-AB67-AD1EEDDB0DE3}"/>
              </c:ext>
            </c:extLst>
          </c:dPt>
          <c:dPt>
            <c:idx val="1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1558-49B9-8684-A511D8D81DDC}"/>
              </c:ext>
            </c:extLst>
          </c:dPt>
          <c:dPt>
            <c:idx val="11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1558-49B9-8684-A511D8D81DDC}"/>
              </c:ext>
            </c:extLst>
          </c:dPt>
          <c:dPt>
            <c:idx val="1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Simplified!$C$2:$C$15</c:f>
              <c:numCache>
                <c:formatCode>0%</c:formatCode>
                <c:ptCount val="14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0.33333333333333331</c:v>
                </c:pt>
                <c:pt idx="5">
                  <c:v>0.33333333333333331</c:v>
                </c:pt>
                <c:pt idx="6">
                  <c:v>0.33333333333333331</c:v>
                </c:pt>
                <c:pt idx="7">
                  <c:v>0.33333333333333331</c:v>
                </c:pt>
                <c:pt idx="8">
                  <c:v>0.33333333333333331</c:v>
                </c:pt>
                <c:pt idx="9">
                  <c:v>0.33333333333333331</c:v>
                </c:pt>
                <c:pt idx="10">
                  <c:v>0.33333333333333331</c:v>
                </c:pt>
                <c:pt idx="11">
                  <c:v>0.33333333333333331</c:v>
                </c:pt>
                <c:pt idx="12">
                  <c:v>0.33333333333333331</c:v>
                </c:pt>
                <c:pt idx="1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1558-49B9-8684-A511D8D81DDC}"/>
            </c:ext>
          </c:extLst>
        </c:ser>
        <c:ser>
          <c:idx val="2"/>
          <c:order val="2"/>
          <c:tx>
            <c:strRef>
              <c:f>Simplified!$D$1</c:f>
              <c:strCache>
                <c:ptCount val="1"/>
                <c:pt idx="0">
                  <c:v>Equipment Available</c:v>
                </c:pt>
              </c:strCache>
            </c:strRef>
          </c:tx>
          <c:spPr>
            <a:solidFill>
              <a:srgbClr val="6699FF"/>
            </a:solidFill>
            <a:ln w="28575">
              <a:noFill/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Simplified!$D$2:$D$15</c:f>
              <c:numCache>
                <c:formatCode>0%</c:formatCode>
                <c:ptCount val="14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0.33333333333333331</c:v>
                </c:pt>
                <c:pt idx="5">
                  <c:v>0.33333333333333331</c:v>
                </c:pt>
                <c:pt idx="6">
                  <c:v>0.33333333333333331</c:v>
                </c:pt>
                <c:pt idx="7">
                  <c:v>0.33333333333333331</c:v>
                </c:pt>
                <c:pt idx="8">
                  <c:v>0.33333333333333331</c:v>
                </c:pt>
                <c:pt idx="9">
                  <c:v>0.33333333333333331</c:v>
                </c:pt>
                <c:pt idx="10">
                  <c:v>0.33333333333333331</c:v>
                </c:pt>
                <c:pt idx="11">
                  <c:v>0.33333333333333331</c:v>
                </c:pt>
                <c:pt idx="12">
                  <c:v>0.33333333333333331</c:v>
                </c:pt>
                <c:pt idx="1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558-49B9-8684-A511D8D81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76403471"/>
        <c:axId val="1476385999"/>
      </c:barChart>
      <c:catAx>
        <c:axId val="14764034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ple Braille"/>
                <a:ea typeface="+mn-ea"/>
                <a:cs typeface="+mn-cs"/>
              </a:defRPr>
            </a:pPr>
            <a:endParaRPr lang="en-US"/>
          </a:p>
        </c:txPr>
        <c:crossAx val="1476385999"/>
        <c:crosses val="autoZero"/>
        <c:auto val="1"/>
        <c:lblAlgn val="ctr"/>
        <c:lblOffset val="100"/>
        <c:noMultiLvlLbl val="0"/>
      </c:catAx>
      <c:valAx>
        <c:axId val="1476385999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1476403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577936351706035"/>
          <c:y val="0.20698616347359344"/>
          <c:w val="0.75808511573779835"/>
          <c:h val="5.5209793459519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ple Braille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400">
          <a:latin typeface="Apple Braille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Implementation: Average Duration of Home Oxygen Therapy for Infants Followed by the RHO Program Across All Implementation Sites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'Avg HOT Duration'!$B$1</c:f>
              <c:strCache>
                <c:ptCount val="1"/>
                <c:pt idx="0">
                  <c:v>Avg HOT Duration</c:v>
                </c:pt>
              </c:strCache>
            </c:strRef>
          </c:tx>
          <c:spPr>
            <a:ln w="38100">
              <a:solidFill>
                <a:schemeClr val="accent5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0080"/>
              </a:solidFill>
              <a:ln w="38100">
                <a:solidFill>
                  <a:schemeClr val="accent5"/>
                </a:solidFill>
                <a:prstDash val="solid"/>
              </a:ln>
            </c:spPr>
          </c:marker>
          <c:cat>
            <c:strRef>
              <c:f>'Avg HOT Duration'!$A$2:$A$7</c:f>
              <c:strCache>
                <c:ptCount val="6"/>
                <c:pt idx="0">
                  <c:v>Q2 2021 (n=2)</c:v>
                </c:pt>
                <c:pt idx="1">
                  <c:v>Q3 2021 (n=5)</c:v>
                </c:pt>
                <c:pt idx="2">
                  <c:v>Q4 2021 (n=11)</c:v>
                </c:pt>
                <c:pt idx="3">
                  <c:v>Q1 2022 (n=12)</c:v>
                </c:pt>
                <c:pt idx="4">
                  <c:v>Q2 2022 (n=12)</c:v>
                </c:pt>
                <c:pt idx="5">
                  <c:v>Q3 2022 (n=8)</c:v>
                </c:pt>
              </c:strCache>
            </c:strRef>
          </c:cat>
          <c:val>
            <c:numRef>
              <c:f>'Avg HOT Duration'!$B$2:$B$7</c:f>
              <c:numCache>
                <c:formatCode>0.0</c:formatCode>
                <c:ptCount val="6"/>
                <c:pt idx="0">
                  <c:v>102</c:v>
                </c:pt>
                <c:pt idx="1">
                  <c:v>121.4</c:v>
                </c:pt>
                <c:pt idx="2">
                  <c:v>80.545454545454547</c:v>
                </c:pt>
                <c:pt idx="3">
                  <c:v>100.83333333333333</c:v>
                </c:pt>
                <c:pt idx="4">
                  <c:v>63.166666666666664</c:v>
                </c:pt>
                <c:pt idx="5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54-47FE-9E38-81C8ACCEDBFD}"/>
            </c:ext>
          </c:extLst>
        </c:ser>
        <c:ser>
          <c:idx val="1"/>
          <c:order val="1"/>
          <c:tx>
            <c:strRef>
              <c:f>'Avg HOT Duration'!$C$1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chemeClr val="accent1">
                  <a:lumMod val="40000"/>
                  <a:lumOff val="60000"/>
                </a:schemeClr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54002838953432E-2"/>
                  <c:y val="-2.018691493710901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954-47FE-9E38-81C8ACCEDBFD}"/>
                </c:ext>
              </c:extLst>
            </c:dLbl>
            <c:dLbl>
              <c:idx val="3"/>
              <c:layout>
                <c:manualLayout>
                  <c:x val="-1.4654002838953432E-2"/>
                  <c:y val="-2.018691493710901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166.4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954-47FE-9E38-81C8ACCEDB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HOT Duration'!$A$2:$A$7</c:f>
              <c:strCache>
                <c:ptCount val="6"/>
                <c:pt idx="0">
                  <c:v>Q2 2021 (n=2)</c:v>
                </c:pt>
                <c:pt idx="1">
                  <c:v>Q3 2021 (n=5)</c:v>
                </c:pt>
                <c:pt idx="2">
                  <c:v>Q4 2021 (n=11)</c:v>
                </c:pt>
                <c:pt idx="3">
                  <c:v>Q1 2022 (n=12)</c:v>
                </c:pt>
                <c:pt idx="4">
                  <c:v>Q2 2022 (n=12)</c:v>
                </c:pt>
                <c:pt idx="5">
                  <c:v>Q3 2022 (n=8)</c:v>
                </c:pt>
              </c:strCache>
            </c:strRef>
          </c:cat>
          <c:val>
            <c:numRef>
              <c:f>'Avg HOT Duration'!$C$2:$C$7</c:f>
              <c:numCache>
                <c:formatCode>0.0</c:formatCode>
                <c:ptCount val="6"/>
                <c:pt idx="0">
                  <c:v>166.45174242424241</c:v>
                </c:pt>
                <c:pt idx="1">
                  <c:v>166.45174242424241</c:v>
                </c:pt>
                <c:pt idx="2">
                  <c:v>166.45174242424241</c:v>
                </c:pt>
                <c:pt idx="3">
                  <c:v>166.45174242424241</c:v>
                </c:pt>
                <c:pt idx="4">
                  <c:v>166.45174242424241</c:v>
                </c:pt>
                <c:pt idx="5">
                  <c:v>166.45174242424241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954-47FE-9E38-81C8ACCEDBFD}"/>
            </c:ext>
          </c:extLst>
        </c:ser>
        <c:ser>
          <c:idx val="2"/>
          <c:order val="2"/>
          <c:tx>
            <c:strRef>
              <c:f>'Avg HOT Duration'!$D$1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HOT Duration'!$A$2:$A$7</c:f>
              <c:strCache>
                <c:ptCount val="6"/>
                <c:pt idx="0">
                  <c:v>Q2 2021 (n=2)</c:v>
                </c:pt>
                <c:pt idx="1">
                  <c:v>Q3 2021 (n=5)</c:v>
                </c:pt>
                <c:pt idx="2">
                  <c:v>Q4 2021 (n=11)</c:v>
                </c:pt>
                <c:pt idx="3">
                  <c:v>Q1 2022 (n=12)</c:v>
                </c:pt>
                <c:pt idx="4">
                  <c:v>Q2 2022 (n=12)</c:v>
                </c:pt>
                <c:pt idx="5">
                  <c:v>Q3 2022 (n=8)</c:v>
                </c:pt>
              </c:strCache>
            </c:strRef>
          </c:cat>
          <c:val>
            <c:numRef>
              <c:f>'Avg HOT Duration'!$D$2:$D$7</c:f>
              <c:numCache>
                <c:formatCode>0.0</c:formatCode>
                <c:ptCount val="6"/>
                <c:pt idx="0">
                  <c:v>139.02035353535354</c:v>
                </c:pt>
                <c:pt idx="1">
                  <c:v>139.02035353535354</c:v>
                </c:pt>
                <c:pt idx="2">
                  <c:v>139.02035353535354</c:v>
                </c:pt>
                <c:pt idx="3">
                  <c:v>139.02035353535354</c:v>
                </c:pt>
                <c:pt idx="4">
                  <c:v>139.02035353535354</c:v>
                </c:pt>
                <c:pt idx="5">
                  <c:v>139.02035353535354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954-47FE-9E38-81C8ACCEDBFD}"/>
            </c:ext>
          </c:extLst>
        </c:ser>
        <c:ser>
          <c:idx val="3"/>
          <c:order val="3"/>
          <c:tx>
            <c:strRef>
              <c:f>'Avg HOT Duration'!$E$1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HOT Duration'!$A$2:$A$7</c:f>
              <c:strCache>
                <c:ptCount val="6"/>
                <c:pt idx="0">
                  <c:v>Q2 2021 (n=2)</c:v>
                </c:pt>
                <c:pt idx="1">
                  <c:v>Q3 2021 (n=5)</c:v>
                </c:pt>
                <c:pt idx="2">
                  <c:v>Q4 2021 (n=11)</c:v>
                </c:pt>
                <c:pt idx="3">
                  <c:v>Q1 2022 (n=12)</c:v>
                </c:pt>
                <c:pt idx="4">
                  <c:v>Q2 2022 (n=12)</c:v>
                </c:pt>
                <c:pt idx="5">
                  <c:v>Q3 2022 (n=8)</c:v>
                </c:pt>
              </c:strCache>
            </c:strRef>
          </c:cat>
          <c:val>
            <c:numRef>
              <c:f>'Avg HOT Duration'!$E$2:$E$7</c:f>
              <c:numCache>
                <c:formatCode>0.0</c:formatCode>
                <c:ptCount val="6"/>
                <c:pt idx="0">
                  <c:v>111.58896464646465</c:v>
                </c:pt>
                <c:pt idx="1">
                  <c:v>111.58896464646465</c:v>
                </c:pt>
                <c:pt idx="2">
                  <c:v>111.58896464646465</c:v>
                </c:pt>
                <c:pt idx="3">
                  <c:v>111.58896464646465</c:v>
                </c:pt>
                <c:pt idx="4">
                  <c:v>111.58896464646465</c:v>
                </c:pt>
                <c:pt idx="5">
                  <c:v>111.58896464646465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954-47FE-9E38-81C8ACCEDBFD}"/>
            </c:ext>
          </c:extLst>
        </c:ser>
        <c:ser>
          <c:idx val="4"/>
          <c:order val="4"/>
          <c:tx>
            <c:strRef>
              <c:f>'Avg HOT Duration'!$F$1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54002838953432E-2"/>
                  <c:y val="-2.018691493710901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954-47FE-9E38-81C8ACCEDBFD}"/>
                </c:ext>
              </c:extLst>
            </c:dLbl>
            <c:dLbl>
              <c:idx val="3"/>
              <c:layout>
                <c:manualLayout>
                  <c:x val="0.28844855436576144"/>
                  <c:y val="3.973578098879940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84.2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954-47FE-9E38-81C8ACCEDB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HOT Duration'!$A$2:$A$7</c:f>
              <c:strCache>
                <c:ptCount val="6"/>
                <c:pt idx="0">
                  <c:v>Q2 2021 (n=2)</c:v>
                </c:pt>
                <c:pt idx="1">
                  <c:v>Q3 2021 (n=5)</c:v>
                </c:pt>
                <c:pt idx="2">
                  <c:v>Q4 2021 (n=11)</c:v>
                </c:pt>
                <c:pt idx="3">
                  <c:v>Q1 2022 (n=12)</c:v>
                </c:pt>
                <c:pt idx="4">
                  <c:v>Q2 2022 (n=12)</c:v>
                </c:pt>
                <c:pt idx="5">
                  <c:v>Q3 2022 (n=8)</c:v>
                </c:pt>
              </c:strCache>
            </c:strRef>
          </c:cat>
          <c:val>
            <c:numRef>
              <c:f>'Avg HOT Duration'!$F$2:$F$7</c:f>
              <c:numCache>
                <c:formatCode>0.0</c:formatCode>
                <c:ptCount val="6"/>
                <c:pt idx="0">
                  <c:v>84.157575757575756</c:v>
                </c:pt>
                <c:pt idx="1">
                  <c:v>84.157575757575756</c:v>
                </c:pt>
                <c:pt idx="2">
                  <c:v>84.157575757575756</c:v>
                </c:pt>
                <c:pt idx="3">
                  <c:v>84.157575757575756</c:v>
                </c:pt>
                <c:pt idx="4">
                  <c:v>84.157575757575756</c:v>
                </c:pt>
                <c:pt idx="5">
                  <c:v>84.157575757575756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954-47FE-9E38-81C8ACCEDBFD}"/>
            </c:ext>
          </c:extLst>
        </c:ser>
        <c:ser>
          <c:idx val="5"/>
          <c:order val="5"/>
          <c:tx>
            <c:strRef>
              <c:f>'Avg HOT Duration'!$G$1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HOT Duration'!$A$2:$A$7</c:f>
              <c:strCache>
                <c:ptCount val="6"/>
                <c:pt idx="0">
                  <c:v>Q2 2021 (n=2)</c:v>
                </c:pt>
                <c:pt idx="1">
                  <c:v>Q3 2021 (n=5)</c:v>
                </c:pt>
                <c:pt idx="2">
                  <c:v>Q4 2021 (n=11)</c:v>
                </c:pt>
                <c:pt idx="3">
                  <c:v>Q1 2022 (n=12)</c:v>
                </c:pt>
                <c:pt idx="4">
                  <c:v>Q2 2022 (n=12)</c:v>
                </c:pt>
                <c:pt idx="5">
                  <c:v>Q3 2022 (n=8)</c:v>
                </c:pt>
              </c:strCache>
            </c:strRef>
          </c:cat>
          <c:val>
            <c:numRef>
              <c:f>'Avg HOT Duration'!$G$2:$G$7</c:f>
              <c:numCache>
                <c:formatCode>0.0</c:formatCode>
                <c:ptCount val="6"/>
                <c:pt idx="0">
                  <c:v>56.726186868686867</c:v>
                </c:pt>
                <c:pt idx="1">
                  <c:v>56.726186868686867</c:v>
                </c:pt>
                <c:pt idx="2">
                  <c:v>56.726186868686867</c:v>
                </c:pt>
                <c:pt idx="3">
                  <c:v>56.726186868686867</c:v>
                </c:pt>
                <c:pt idx="4">
                  <c:v>56.726186868686867</c:v>
                </c:pt>
                <c:pt idx="5">
                  <c:v>56.726186868686867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954-47FE-9E38-81C8ACCEDBFD}"/>
            </c:ext>
          </c:extLst>
        </c:ser>
        <c:ser>
          <c:idx val="6"/>
          <c:order val="6"/>
          <c:tx>
            <c:strRef>
              <c:f>'Avg HOT Duration'!$H$1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HOT Duration'!$A$2:$A$7</c:f>
              <c:strCache>
                <c:ptCount val="6"/>
                <c:pt idx="0">
                  <c:v>Q2 2021 (n=2)</c:v>
                </c:pt>
                <c:pt idx="1">
                  <c:v>Q3 2021 (n=5)</c:v>
                </c:pt>
                <c:pt idx="2">
                  <c:v>Q4 2021 (n=11)</c:v>
                </c:pt>
                <c:pt idx="3">
                  <c:v>Q1 2022 (n=12)</c:v>
                </c:pt>
                <c:pt idx="4">
                  <c:v>Q2 2022 (n=12)</c:v>
                </c:pt>
                <c:pt idx="5">
                  <c:v>Q3 2022 (n=8)</c:v>
                </c:pt>
              </c:strCache>
            </c:strRef>
          </c:cat>
          <c:val>
            <c:numRef>
              <c:f>'Avg HOT Duration'!$H$2:$H$7</c:f>
              <c:numCache>
                <c:formatCode>0.0</c:formatCode>
                <c:ptCount val="6"/>
                <c:pt idx="0">
                  <c:v>29.294797979797984</c:v>
                </c:pt>
                <c:pt idx="1">
                  <c:v>29.294797979797984</c:v>
                </c:pt>
                <c:pt idx="2">
                  <c:v>29.294797979797984</c:v>
                </c:pt>
                <c:pt idx="3">
                  <c:v>29.294797979797984</c:v>
                </c:pt>
                <c:pt idx="4">
                  <c:v>29.294797979797984</c:v>
                </c:pt>
                <c:pt idx="5">
                  <c:v>29.294797979797984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7954-47FE-9E38-81C8ACCEDBFD}"/>
            </c:ext>
          </c:extLst>
        </c:ser>
        <c:ser>
          <c:idx val="7"/>
          <c:order val="7"/>
          <c:tx>
            <c:strRef>
              <c:f>'Avg HOT Duration'!$I$1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chemeClr val="accent1">
                  <a:lumMod val="40000"/>
                  <a:lumOff val="60000"/>
                </a:schemeClr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54002838953432E-2"/>
                  <c:y val="-2.018691493710901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7954-47FE-9E38-81C8ACCEDBFD}"/>
                </c:ext>
              </c:extLst>
            </c:dLbl>
            <c:dLbl>
              <c:idx val="3"/>
              <c:layout>
                <c:manualLayout>
                  <c:x val="-1.4654002838953432E-2"/>
                  <c:y val="-2.018691493710901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1.9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7954-47FE-9E38-81C8ACCEDB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HOT Duration'!$A$2:$A$7</c:f>
              <c:strCache>
                <c:ptCount val="6"/>
                <c:pt idx="0">
                  <c:v>Q2 2021 (n=2)</c:v>
                </c:pt>
                <c:pt idx="1">
                  <c:v>Q3 2021 (n=5)</c:v>
                </c:pt>
                <c:pt idx="2">
                  <c:v>Q4 2021 (n=11)</c:v>
                </c:pt>
                <c:pt idx="3">
                  <c:v>Q1 2022 (n=12)</c:v>
                </c:pt>
                <c:pt idx="4">
                  <c:v>Q2 2022 (n=12)</c:v>
                </c:pt>
                <c:pt idx="5">
                  <c:v>Q3 2022 (n=8)</c:v>
                </c:pt>
              </c:strCache>
            </c:strRef>
          </c:cat>
          <c:val>
            <c:numRef>
              <c:f>'Avg HOT Duration'!$I$2:$I$7</c:f>
              <c:numCache>
                <c:formatCode>0.0</c:formatCode>
                <c:ptCount val="6"/>
                <c:pt idx="0">
                  <c:v>1.8634090909091015</c:v>
                </c:pt>
                <c:pt idx="1">
                  <c:v>1.8634090909091015</c:v>
                </c:pt>
                <c:pt idx="2">
                  <c:v>1.8634090909091015</c:v>
                </c:pt>
                <c:pt idx="3">
                  <c:v>1.8634090909091015</c:v>
                </c:pt>
                <c:pt idx="4">
                  <c:v>1.8634090909091015</c:v>
                </c:pt>
                <c:pt idx="5">
                  <c:v>1.8634090909091015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7954-47FE-9E38-81C8ACCED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349584"/>
        <c:axId val="1191350416"/>
      </c:lineChart>
      <c:catAx>
        <c:axId val="1191349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Discharge Quarter, (N=Total patients discharged in a quarter with known duration of HOT)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91350416"/>
        <c:crosses val="autoZero"/>
        <c:auto val="0"/>
        <c:lblAlgn val="ctr"/>
        <c:lblOffset val="100"/>
        <c:noMultiLvlLbl val="0"/>
      </c:catAx>
      <c:valAx>
        <c:axId val="11913504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 Average Home Oxygen Duration (days)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191349584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Control: Average Duration of Home Oxygen Therapy for Infants Not Followed by the RHO Program Across All Implementation Sites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'Average HOT Duration '!$B$1</c:f>
              <c:strCache>
                <c:ptCount val="1"/>
                <c:pt idx="0">
                  <c:v>Average HOT Duration </c:v>
                </c:pt>
              </c:strCache>
            </c:strRef>
          </c:tx>
          <c:spPr>
            <a:ln w="38100">
              <a:solidFill>
                <a:srgbClr val="33CCCC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0080"/>
              </a:solidFill>
              <a:ln w="38100">
                <a:solidFill>
                  <a:srgbClr val="33CCCC"/>
                </a:solidFill>
                <a:prstDash val="solid"/>
              </a:ln>
            </c:spPr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(n=6)</c:v>
                </c:pt>
              </c:strCache>
            </c:strRef>
          </c:cat>
          <c:val>
            <c:numRef>
              <c:f>'Average HOT Duration '!$B$2:$B$4</c:f>
              <c:numCache>
                <c:formatCode>0.0</c:formatCode>
                <c:ptCount val="3"/>
                <c:pt idx="0">
                  <c:v>184</c:v>
                </c:pt>
                <c:pt idx="1">
                  <c:v>46.5</c:v>
                </c:pt>
                <c:pt idx="2">
                  <c:v>76.833333333333329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01-48B4-BEF1-2A35C3B248F7}"/>
            </c:ext>
          </c:extLst>
        </c:ser>
        <c:ser>
          <c:idx val="1"/>
          <c:order val="1"/>
          <c:tx>
            <c:strRef>
              <c:f>'Average HOT Duration 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006699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9289059959548919E-2"/>
                  <c:y val="-4.030462681247845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325.7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401-48B4-BEF1-2A35C3B248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(n=6)</c:v>
                </c:pt>
              </c:strCache>
            </c:strRef>
          </c:cat>
          <c:val>
            <c:numRef>
              <c:f>'Average HOT Duration '!$C$2:$C$4</c:f>
              <c:numCache>
                <c:formatCode>0.0</c:formatCode>
                <c:ptCount val="3"/>
                <c:pt idx="0">
                  <c:v>325.66277777777776</c:v>
                </c:pt>
                <c:pt idx="1">
                  <c:v>325.66277777777776</c:v>
                </c:pt>
                <c:pt idx="2">
                  <c:v>325.66277777777776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01-48B4-BEF1-2A35C3B248F7}"/>
            </c:ext>
          </c:extLst>
        </c:ser>
        <c:ser>
          <c:idx val="2"/>
          <c:order val="2"/>
          <c:tx>
            <c:strRef>
              <c:f>'Average HOT Duration 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(n=6)</c:v>
                </c:pt>
              </c:strCache>
            </c:strRef>
          </c:cat>
          <c:val>
            <c:numRef>
              <c:f>'Average HOT Duration '!$D$2:$D$4</c:f>
              <c:numCache>
                <c:formatCode>0.0</c:formatCode>
                <c:ptCount val="3"/>
                <c:pt idx="0">
                  <c:v>251.25666666666666</c:v>
                </c:pt>
                <c:pt idx="1">
                  <c:v>251.25666666666666</c:v>
                </c:pt>
                <c:pt idx="2">
                  <c:v>251.25666666666666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401-48B4-BEF1-2A35C3B248F7}"/>
            </c:ext>
          </c:extLst>
        </c:ser>
        <c:ser>
          <c:idx val="3"/>
          <c:order val="3"/>
          <c:tx>
            <c:strRef>
              <c:f>'Average HOT Duration 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(n=6)</c:v>
                </c:pt>
              </c:strCache>
            </c:strRef>
          </c:cat>
          <c:val>
            <c:numRef>
              <c:f>'Average HOT Duration '!$E$2:$E$4</c:f>
              <c:numCache>
                <c:formatCode>0.0</c:formatCode>
                <c:ptCount val="3"/>
                <c:pt idx="0">
                  <c:v>176.85055555555556</c:v>
                </c:pt>
                <c:pt idx="1">
                  <c:v>176.85055555555556</c:v>
                </c:pt>
                <c:pt idx="2">
                  <c:v>176.85055555555556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401-48B4-BEF1-2A35C3B248F7}"/>
            </c:ext>
          </c:extLst>
        </c:ser>
        <c:ser>
          <c:idx val="4"/>
          <c:order val="4"/>
          <c:tx>
            <c:strRef>
              <c:f>'Average HOT Duration 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rgbClr val="CCCCFF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29544693493636015"/>
                  <c:y val="-4.030476358583778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102.4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401-48B4-BEF1-2A35C3B248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(n=6)</c:v>
                </c:pt>
              </c:strCache>
            </c:strRef>
          </c:cat>
          <c:val>
            <c:numRef>
              <c:f>'Average HOT Duration '!$F$2:$F$4</c:f>
              <c:numCache>
                <c:formatCode>0.0</c:formatCode>
                <c:ptCount val="3"/>
                <c:pt idx="0">
                  <c:v>102.44444444444444</c:v>
                </c:pt>
                <c:pt idx="1">
                  <c:v>102.44444444444444</c:v>
                </c:pt>
                <c:pt idx="2">
                  <c:v>102.44444444444444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401-48B4-BEF1-2A35C3B248F7}"/>
            </c:ext>
          </c:extLst>
        </c:ser>
        <c:ser>
          <c:idx val="5"/>
          <c:order val="5"/>
          <c:tx>
            <c:strRef>
              <c:f>'Average HOT Duration 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(n=6)</c:v>
                </c:pt>
              </c:strCache>
            </c:strRef>
          </c:cat>
          <c:val>
            <c:numRef>
              <c:f>'Average HOT Duration '!$G$2:$G$4</c:f>
              <c:numCache>
                <c:formatCode>0.0</c:formatCode>
                <c:ptCount val="3"/>
                <c:pt idx="0">
                  <c:v>28.038333333333341</c:v>
                </c:pt>
                <c:pt idx="1">
                  <c:v>28.038333333333341</c:v>
                </c:pt>
                <c:pt idx="2">
                  <c:v>28.038333333333341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401-48B4-BEF1-2A35C3B248F7}"/>
            </c:ext>
          </c:extLst>
        </c:ser>
        <c:ser>
          <c:idx val="6"/>
          <c:order val="6"/>
          <c:tx>
            <c:strRef>
              <c:f>'Average HOT Duration 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(n=6)</c:v>
                </c:pt>
              </c:strCache>
            </c:strRef>
          </c:cat>
          <c:val>
            <c:numRef>
              <c:f>'Average HOT Duration '!$H$2:$H$4</c:f>
              <c:numCache>
                <c:formatCode>0.0</c:formatCode>
                <c:ptCount val="3"/>
                <c:pt idx="0">
                  <c:v>-46.367777777777761</c:v>
                </c:pt>
                <c:pt idx="1">
                  <c:v>-46.367777777777761</c:v>
                </c:pt>
                <c:pt idx="2">
                  <c:v>-46.367777777777761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401-48B4-BEF1-2A35C3B248F7}"/>
            </c:ext>
          </c:extLst>
        </c:ser>
        <c:ser>
          <c:idx val="7"/>
          <c:order val="7"/>
          <c:tx>
            <c:strRef>
              <c:f>'Average HOT Duration 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9289059959548919E-2"/>
                  <c:y val="-4.0304626812478442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401-48B4-BEF1-2A35C3B248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(n=6)</c:v>
                </c:pt>
              </c:strCache>
            </c:strRef>
          </c:cat>
          <c:val>
            <c:numRef>
              <c:f>'Average HOT Duration '!$I$2:$I$4</c:f>
              <c:numCache>
                <c:formatCode>0.0</c:formatCode>
                <c:ptCount val="3"/>
                <c:pt idx="0">
                  <c:v>-120.77388888888889</c:v>
                </c:pt>
                <c:pt idx="1">
                  <c:v>-120.77388888888889</c:v>
                </c:pt>
                <c:pt idx="2">
                  <c:v>-120.77388888888889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401-48B4-BEF1-2A35C3B24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110160"/>
        <c:axId val="1542110576"/>
      </c:lineChart>
      <c:catAx>
        <c:axId val="1542110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Discharge Quarter, (N=Total patients discharged in a quarter with known duration of HOT)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42110576"/>
        <c:crossesAt val="-150"/>
        <c:auto val="0"/>
        <c:lblAlgn val="ctr"/>
        <c:lblOffset val="100"/>
        <c:noMultiLvlLbl val="0"/>
      </c:catAx>
      <c:valAx>
        <c:axId val="154211057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HOT Duration  (days) 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542110160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Recorded Home Oximetry Implementation Trial Related Barriers and Problems</a:t>
            </a:r>
          </a:p>
        </c:rich>
      </c:tx>
      <c:layout>
        <c:manualLayout>
          <c:xMode val="edge"/>
          <c:yMode val="edge"/>
          <c:x val="0.14585262286100817"/>
          <c:y val="2.257696612190929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147393784928564E-2"/>
          <c:y val="0.17426642456469524"/>
          <c:w val="0.8550535237584459"/>
          <c:h val="0.680155696131023"/>
        </c:manualLayout>
      </c:layout>
      <c:lineChart>
        <c:grouping val="standard"/>
        <c:varyColors val="0"/>
        <c:ser>
          <c:idx val="0"/>
          <c:order val="0"/>
          <c:tx>
            <c:strRef>
              <c:f>'Problem Count c Chart'!$B$1</c:f>
              <c:strCache>
                <c:ptCount val="1"/>
                <c:pt idx="0">
                  <c:v>Problem Count</c:v>
                </c:pt>
              </c:strCache>
            </c:strRef>
          </c:tx>
          <c:spPr>
            <a:ln w="31750">
              <a:solidFill>
                <a:srgbClr val="864DAD"/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rgbClr val="864DAD"/>
              </a:solidFill>
              <a:ln w="25400">
                <a:solidFill>
                  <a:srgbClr val="864DAD"/>
                </a:solidFill>
                <a:prstDash val="solid"/>
              </a:ln>
            </c:spPr>
          </c:marker>
          <c:cat>
            <c:numRef>
              <c:f>'Problem Count c Chart'!$A$2:$A$16</c:f>
              <c:numCache>
                <c:formatCode>mmm\-yy</c:formatCode>
                <c:ptCount val="15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</c:numCache>
            </c:numRef>
          </c:cat>
          <c:val>
            <c:numRef>
              <c:f>'Problem Count c Chart'!$B$2:$B$16</c:f>
              <c:numCache>
                <c:formatCode>General</c:formatCode>
                <c:ptCount val="15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5</c:v>
                </c:pt>
                <c:pt idx="7">
                  <c:v>8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  <c:pt idx="11">
                  <c:v>13</c:v>
                </c:pt>
                <c:pt idx="12">
                  <c:v>3</c:v>
                </c:pt>
                <c:pt idx="13">
                  <c:v>6</c:v>
                </c:pt>
                <c:pt idx="14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91-4F1E-934F-2EE76BA461F8}"/>
            </c:ext>
          </c:extLst>
        </c:ser>
        <c:ser>
          <c:idx val="1"/>
          <c:order val="1"/>
          <c:tx>
            <c:strRef>
              <c:f>'Problem Count c Chart'!$C$1</c:f>
              <c:strCache>
                <c:ptCount val="1"/>
                <c:pt idx="0">
                  <c:v>UCL</c:v>
                </c:pt>
              </c:strCache>
            </c:strRef>
          </c:tx>
          <c:spPr>
            <a:ln w="19050">
              <a:solidFill>
                <a:srgbClr val="7F8FA9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43800587507942085"/>
                  <c:y val="-3.043506100229515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B91-4F1E-934F-2EE76BA461F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'Problem Count c Chart'!$A$2:$A$16</c:f>
              <c:numCache>
                <c:formatCode>mmm\-yy</c:formatCode>
                <c:ptCount val="15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</c:numCache>
            </c:numRef>
          </c:cat>
          <c:val>
            <c:numRef>
              <c:f>'Problem Count c Chart'!$C$2:$C$16</c:f>
              <c:numCache>
                <c:formatCode>0.00</c:formatCode>
                <c:ptCount val="15"/>
                <c:pt idx="0">
                  <c:v>12.261536563608843</c:v>
                </c:pt>
                <c:pt idx="1">
                  <c:v>12.261536563608843</c:v>
                </c:pt>
                <c:pt idx="2">
                  <c:v>12.261536563608843</c:v>
                </c:pt>
                <c:pt idx="3">
                  <c:v>12.261536563608843</c:v>
                </c:pt>
                <c:pt idx="4" formatCode="General">
                  <c:v>12.261536563608843</c:v>
                </c:pt>
                <c:pt idx="5" formatCode="General">
                  <c:v>12.261536563608843</c:v>
                </c:pt>
                <c:pt idx="6" formatCode="General">
                  <c:v>12.261536563608843</c:v>
                </c:pt>
                <c:pt idx="7" formatCode="General">
                  <c:v>12.261536563608843</c:v>
                </c:pt>
                <c:pt idx="8" formatCode="General">
                  <c:v>12.261536563608843</c:v>
                </c:pt>
                <c:pt idx="9" formatCode="General">
                  <c:v>12.261536563608843</c:v>
                </c:pt>
                <c:pt idx="10" formatCode="General">
                  <c:v>12.2615</c:v>
                </c:pt>
                <c:pt idx="11" formatCode="General">
                  <c:v>12.261536563608843</c:v>
                </c:pt>
                <c:pt idx="12" formatCode="General">
                  <c:v>12.261536563608843</c:v>
                </c:pt>
                <c:pt idx="13" formatCode="General">
                  <c:v>12.261536563608843</c:v>
                </c:pt>
                <c:pt idx="14" formatCode="General">
                  <c:v>12.261536563608843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91-4F1E-934F-2EE76BA461F8}"/>
            </c:ext>
          </c:extLst>
        </c:ser>
        <c:ser>
          <c:idx val="2"/>
          <c:order val="2"/>
          <c:tx>
            <c:strRef>
              <c:f>'Problem Count c Chart'!$D$1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297FD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Chart'!$A$2:$A$16</c:f>
              <c:numCache>
                <c:formatCode>mmm\-yy</c:formatCode>
                <c:ptCount val="15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</c:numCache>
            </c:numRef>
          </c:cat>
          <c:val>
            <c:numRef>
              <c:f>'Problem Count c Chart'!$D$2:$D$16</c:f>
              <c:numCache>
                <c:formatCode>0.00</c:formatCode>
                <c:ptCount val="15"/>
                <c:pt idx="0">
                  <c:v>9.952135486850338</c:v>
                </c:pt>
                <c:pt idx="1">
                  <c:v>9.952135486850338</c:v>
                </c:pt>
                <c:pt idx="2">
                  <c:v>9.952135486850338</c:v>
                </c:pt>
                <c:pt idx="3">
                  <c:v>9.952135486850338</c:v>
                </c:pt>
                <c:pt idx="4" formatCode="General">
                  <c:v>9.952135486850338</c:v>
                </c:pt>
                <c:pt idx="5" formatCode="General">
                  <c:v>9.952135486850338</c:v>
                </c:pt>
                <c:pt idx="6" formatCode="General">
                  <c:v>9.952135486850338</c:v>
                </c:pt>
                <c:pt idx="7" formatCode="General">
                  <c:v>9.952135486850338</c:v>
                </c:pt>
                <c:pt idx="8" formatCode="General">
                  <c:v>9.952135486850338</c:v>
                </c:pt>
                <c:pt idx="9" formatCode="General">
                  <c:v>9.952135486850338</c:v>
                </c:pt>
                <c:pt idx="10" formatCode="General">
                  <c:v>8.5952400000000004</c:v>
                </c:pt>
                <c:pt idx="11" formatCode="General">
                  <c:v>9.952135486850338</c:v>
                </c:pt>
                <c:pt idx="12" formatCode="General">
                  <c:v>9.952135486850338</c:v>
                </c:pt>
                <c:pt idx="13" formatCode="General">
                  <c:v>9.952135486850338</c:v>
                </c:pt>
                <c:pt idx="14" formatCode="General">
                  <c:v>9.952135486850338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91-4F1E-934F-2EE76BA461F8}"/>
            </c:ext>
          </c:extLst>
        </c:ser>
        <c:ser>
          <c:idx val="3"/>
          <c:order val="3"/>
          <c:tx>
            <c:strRef>
              <c:f>'Problem Count c Chart'!$E$1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F8FA9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Chart'!$A$2:$A$16</c:f>
              <c:numCache>
                <c:formatCode>mmm\-yy</c:formatCode>
                <c:ptCount val="15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</c:numCache>
            </c:numRef>
          </c:cat>
          <c:val>
            <c:numRef>
              <c:f>'Problem Count c Chart'!$E$2:$E$16</c:f>
              <c:numCache>
                <c:formatCode>0.00</c:formatCode>
                <c:ptCount val="15"/>
                <c:pt idx="0">
                  <c:v>7.642734410091836</c:v>
                </c:pt>
                <c:pt idx="1">
                  <c:v>7.642734410091836</c:v>
                </c:pt>
                <c:pt idx="2">
                  <c:v>7.642734410091836</c:v>
                </c:pt>
                <c:pt idx="3">
                  <c:v>7.642734410091836</c:v>
                </c:pt>
                <c:pt idx="4" formatCode="General">
                  <c:v>7.642734410091836</c:v>
                </c:pt>
                <c:pt idx="5" formatCode="General">
                  <c:v>7.642734410091836</c:v>
                </c:pt>
                <c:pt idx="6" formatCode="General">
                  <c:v>7.642734410091836</c:v>
                </c:pt>
                <c:pt idx="7" formatCode="General">
                  <c:v>7.642734410091836</c:v>
                </c:pt>
                <c:pt idx="8" formatCode="General">
                  <c:v>7.642734410091836</c:v>
                </c:pt>
                <c:pt idx="9" formatCode="General">
                  <c:v>7.642734410091836</c:v>
                </c:pt>
                <c:pt idx="10" formatCode="General">
                  <c:v>6.4976200000000004</c:v>
                </c:pt>
                <c:pt idx="11" formatCode="General">
                  <c:v>7.642734410091836</c:v>
                </c:pt>
                <c:pt idx="12" formatCode="General">
                  <c:v>7.642734410091836</c:v>
                </c:pt>
                <c:pt idx="13" formatCode="General">
                  <c:v>7.642734410091836</c:v>
                </c:pt>
                <c:pt idx="14" formatCode="General">
                  <c:v>7.642734410091836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B91-4F1E-934F-2EE76BA461F8}"/>
            </c:ext>
          </c:extLst>
        </c:ser>
        <c:ser>
          <c:idx val="4"/>
          <c:order val="4"/>
          <c:tx>
            <c:strRef>
              <c:f>'Problem Count c Chart'!$F$1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4925">
              <a:solidFill>
                <a:srgbClr val="5AA2AE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51516067897528328"/>
                  <c:y val="-2.546144479458591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B91-4F1E-934F-2EE76BA461F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'Problem Count c Chart'!$A$2:$A$16</c:f>
              <c:numCache>
                <c:formatCode>mmm\-yy</c:formatCode>
                <c:ptCount val="15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</c:numCache>
            </c:numRef>
          </c:cat>
          <c:val>
            <c:numRef>
              <c:f>'Problem Count c Chart'!$F$2:$F$16</c:f>
              <c:numCache>
                <c:formatCode>0.00</c:formatCode>
                <c:ptCount val="15"/>
                <c:pt idx="0">
                  <c:v>5.333333333333333</c:v>
                </c:pt>
                <c:pt idx="1">
                  <c:v>5.333333333333333</c:v>
                </c:pt>
                <c:pt idx="2">
                  <c:v>5.333333333333333</c:v>
                </c:pt>
                <c:pt idx="3">
                  <c:v>5.333333333333333</c:v>
                </c:pt>
                <c:pt idx="4">
                  <c:v>5.333333333333333</c:v>
                </c:pt>
                <c:pt idx="5">
                  <c:v>5.333333333333333</c:v>
                </c:pt>
                <c:pt idx="6" formatCode="General">
                  <c:v>5.333333333333333</c:v>
                </c:pt>
                <c:pt idx="7" formatCode="General">
                  <c:v>5.333333333333333</c:v>
                </c:pt>
                <c:pt idx="8" formatCode="General">
                  <c:v>5.333333333333333</c:v>
                </c:pt>
                <c:pt idx="9" formatCode="General">
                  <c:v>5.333333333333333</c:v>
                </c:pt>
                <c:pt idx="10" formatCode="General">
                  <c:v>5.333333333333333</c:v>
                </c:pt>
                <c:pt idx="11" formatCode="General">
                  <c:v>5.333333333333333</c:v>
                </c:pt>
                <c:pt idx="12" formatCode="General">
                  <c:v>5.333333333333333</c:v>
                </c:pt>
                <c:pt idx="13" formatCode="General">
                  <c:v>5.333333333333333</c:v>
                </c:pt>
                <c:pt idx="14" formatCode="General">
                  <c:v>5.333333333333333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B91-4F1E-934F-2EE76BA461F8}"/>
            </c:ext>
          </c:extLst>
        </c:ser>
        <c:ser>
          <c:idx val="5"/>
          <c:order val="5"/>
          <c:tx>
            <c:strRef>
              <c:f>'Problem Count c Chart'!$G$1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9D90A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Chart'!$A$2:$A$16</c:f>
              <c:numCache>
                <c:formatCode>mmm\-yy</c:formatCode>
                <c:ptCount val="15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</c:numCache>
            </c:numRef>
          </c:cat>
          <c:val>
            <c:numRef>
              <c:f>'Problem Count c Chart'!$G$2:$G$16</c:f>
              <c:numCache>
                <c:formatCode>0.00</c:formatCode>
                <c:ptCount val="15"/>
                <c:pt idx="0">
                  <c:v>3.0239322565748301</c:v>
                </c:pt>
                <c:pt idx="1">
                  <c:v>3.0239322565748301</c:v>
                </c:pt>
                <c:pt idx="2">
                  <c:v>3.0239322565748301</c:v>
                </c:pt>
                <c:pt idx="3">
                  <c:v>3.0239322565748301</c:v>
                </c:pt>
                <c:pt idx="4" formatCode="General">
                  <c:v>3.0239322565748301</c:v>
                </c:pt>
                <c:pt idx="5" formatCode="General">
                  <c:v>3.0239322565748301</c:v>
                </c:pt>
                <c:pt idx="6" formatCode="General">
                  <c:v>3.0239322565748301</c:v>
                </c:pt>
                <c:pt idx="7" formatCode="General">
                  <c:v>3.0239322565748301</c:v>
                </c:pt>
                <c:pt idx="8" formatCode="General">
                  <c:v>3.0239322565748301</c:v>
                </c:pt>
                <c:pt idx="9" formatCode="General">
                  <c:v>3.0239322565748301</c:v>
                </c:pt>
                <c:pt idx="10" formatCode="General">
                  <c:v>3.0239322565748301</c:v>
                </c:pt>
                <c:pt idx="11" formatCode="General">
                  <c:v>3.0239322565748301</c:v>
                </c:pt>
                <c:pt idx="12" formatCode="General">
                  <c:v>3.0239322565748301</c:v>
                </c:pt>
                <c:pt idx="13" formatCode="General">
                  <c:v>3.0239322565748301</c:v>
                </c:pt>
                <c:pt idx="14" formatCode="General">
                  <c:v>3.0239322565748301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B91-4F1E-934F-2EE76BA461F8}"/>
            </c:ext>
          </c:extLst>
        </c:ser>
        <c:ser>
          <c:idx val="6"/>
          <c:order val="6"/>
          <c:tx>
            <c:strRef>
              <c:f>'Problem Count c Chart'!$H$1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4A66AC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Chart'!$A$2:$A$16</c:f>
              <c:numCache>
                <c:formatCode>mmm\-yy</c:formatCode>
                <c:ptCount val="15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</c:numCache>
            </c:numRef>
          </c:cat>
          <c:val>
            <c:numRef>
              <c:f>'Problem Count c Chart'!$H$2:$H$16</c:f>
              <c:numCache>
                <c:formatCode>0.00</c:formatCode>
                <c:ptCount val="15"/>
                <c:pt idx="0">
                  <c:v>0.71453117981632719</c:v>
                </c:pt>
                <c:pt idx="1">
                  <c:v>0.71453117981632719</c:v>
                </c:pt>
                <c:pt idx="2">
                  <c:v>0.71453117981632719</c:v>
                </c:pt>
                <c:pt idx="3">
                  <c:v>0.71453117981632719</c:v>
                </c:pt>
                <c:pt idx="4" formatCode="General">
                  <c:v>0.71453117981632719</c:v>
                </c:pt>
                <c:pt idx="5" formatCode="General">
                  <c:v>0.71453117981632719</c:v>
                </c:pt>
                <c:pt idx="6" formatCode="General">
                  <c:v>0.71453117981632719</c:v>
                </c:pt>
                <c:pt idx="7" formatCode="General">
                  <c:v>0.71453117981632719</c:v>
                </c:pt>
                <c:pt idx="8" formatCode="General">
                  <c:v>0.71453117981632719</c:v>
                </c:pt>
                <c:pt idx="9" formatCode="General">
                  <c:v>0.71453117981632719</c:v>
                </c:pt>
                <c:pt idx="10" formatCode="General">
                  <c:v>0.71453117981632719</c:v>
                </c:pt>
                <c:pt idx="11" formatCode="General">
                  <c:v>0.71453117981632719</c:v>
                </c:pt>
                <c:pt idx="12" formatCode="General">
                  <c:v>0.71453117981632719</c:v>
                </c:pt>
                <c:pt idx="13" formatCode="General">
                  <c:v>0.71453117981632719</c:v>
                </c:pt>
                <c:pt idx="14" formatCode="General">
                  <c:v>0.71453117981632719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B91-4F1E-934F-2EE76BA461F8}"/>
            </c:ext>
          </c:extLst>
        </c:ser>
        <c:ser>
          <c:idx val="7"/>
          <c:order val="7"/>
          <c:tx>
            <c:strRef>
              <c:f>'Problem Count c Chart'!$I$1</c:f>
              <c:strCache>
                <c:ptCount val="1"/>
                <c:pt idx="0">
                  <c:v>LCL</c:v>
                </c:pt>
              </c:strCache>
            </c:strRef>
          </c:tx>
          <c:spPr>
            <a:ln w="25400">
              <a:solidFill>
                <a:srgbClr val="7F8FA9"/>
              </a:solidFill>
              <a:prstDash val="sysDash"/>
            </a:ln>
            <a:effectLst/>
          </c:spPr>
          <c:marker>
            <c:symbol val="none"/>
          </c:marker>
          <c:cat>
            <c:numRef>
              <c:f>'Problem Count c Chart'!$A$2:$A$16</c:f>
              <c:numCache>
                <c:formatCode>mmm\-yy</c:formatCode>
                <c:ptCount val="15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</c:numCache>
            </c:numRef>
          </c:cat>
          <c:val>
            <c:numRef>
              <c:f>'Problem Count c Chart'!$I$2:$I$16</c:f>
              <c:numCache>
                <c:formatCode>0.00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B91-4F1E-934F-2EE76BA46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1156495"/>
        <c:axId val="1611154415"/>
      </c:lineChart>
      <c:catAx>
        <c:axId val="1611156495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Implementation Month-Year</a:t>
                </a:r>
              </a:p>
            </c:rich>
          </c:tx>
          <c:overlay val="0"/>
        </c:title>
        <c:numFmt formatCode="mmm\-yy" sourceLinked="1"/>
        <c:majorTickMark val="out"/>
        <c:minorTickMark val="none"/>
        <c:tickLblPos val="nextTo"/>
        <c:crossAx val="1611154415"/>
        <c:crosses val="autoZero"/>
        <c:auto val="0"/>
        <c:lblAlgn val="ctr"/>
        <c:lblOffset val="100"/>
        <c:noMultiLvlLbl val="0"/>
      </c:catAx>
      <c:valAx>
        <c:axId val="1611154415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Barrier or Problem Count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11156495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 sz="16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Percent Compliance with the RHO Algorithm Across All Implementation Sites</a:t>
            </a:r>
          </a:p>
        </c:rich>
      </c:tx>
      <c:layout>
        <c:manualLayout>
          <c:xMode val="edge"/>
          <c:yMode val="edge"/>
          <c:x val="0.11943903221585501"/>
          <c:y val="2.986672499270924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62795733232"/>
          <c:y val="0.19813739018268636"/>
          <c:w val="0.82981318032920304"/>
          <c:h val="0.62898430412730255"/>
        </c:manualLayout>
      </c:layout>
      <c:lineChart>
        <c:grouping val="standard"/>
        <c:varyColors val="0"/>
        <c:ser>
          <c:idx val="0"/>
          <c:order val="0"/>
          <c:tx>
            <c:strRef>
              <c:f>'Overall Percent Complia XmR '!$B$1</c:f>
              <c:strCache>
                <c:ptCount val="1"/>
                <c:pt idx="0">
                  <c:v>Percent Compliance</c:v>
                </c:pt>
              </c:strCache>
            </c:strRef>
          </c:tx>
          <c:spPr>
            <a:ln w="25400">
              <a:solidFill>
                <a:schemeClr val="accent5">
                  <a:lumMod val="75000"/>
                </a:schemeClr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chemeClr val="accent5"/>
              </a:solidFill>
              <a:ln w="25400">
                <a:solidFill>
                  <a:schemeClr val="accent5">
                    <a:lumMod val="75000"/>
                  </a:schemeClr>
                </a:solidFill>
                <a:prstDash val="solid"/>
              </a:ln>
            </c:spPr>
          </c:marker>
          <c:cat>
            <c:strRef>
              <c:f>'Overall Percent Complia XmR '!$A$2:$A$16</c:f>
              <c:strCache>
                <c:ptCount val="15"/>
                <c:pt idx="0">
                  <c:v>Jul. 2021 
(n=15)</c:v>
                </c:pt>
                <c:pt idx="1">
                  <c:v>Aug. 2021 
(n=51)</c:v>
                </c:pt>
                <c:pt idx="2">
                  <c:v>Sept. 2021 
(n=65)</c:v>
                </c:pt>
                <c:pt idx="3">
                  <c:v>Oct. 2021 
(n=63)</c:v>
                </c:pt>
                <c:pt idx="4">
                  <c:v>Nov. 2021 
(n=75)</c:v>
                </c:pt>
                <c:pt idx="5">
                  <c:v>Dec. 2021
(n=91)</c:v>
                </c:pt>
                <c:pt idx="6">
                  <c:v>Jan. 2022
(n=93)</c:v>
                </c:pt>
                <c:pt idx="7">
                  <c:v>Feb. 2022 
(n=122)</c:v>
                </c:pt>
                <c:pt idx="8">
                  <c:v>Mar. 2022
(n=137)</c:v>
                </c:pt>
                <c:pt idx="9">
                  <c:v>Apr. 2022 (n=149)</c:v>
                </c:pt>
                <c:pt idx="10">
                  <c:v>May. 2022 (n=164)</c:v>
                </c:pt>
                <c:pt idx="11">
                  <c:v>Jun. 2022 (n=174)</c:v>
                </c:pt>
                <c:pt idx="12">
                  <c:v>Jul. 2022 (n=155)</c:v>
                </c:pt>
                <c:pt idx="13">
                  <c:v>Aug. 2022 (n=205)</c:v>
                </c:pt>
                <c:pt idx="14">
                  <c:v>Sep. 2022 (n=162)</c:v>
                </c:pt>
              </c:strCache>
            </c:strRef>
          </c:cat>
          <c:val>
            <c:numRef>
              <c:f>'Overall Percent Complia XmR '!$B$2:$B$16</c:f>
              <c:numCache>
                <c:formatCode>0%</c:formatCode>
                <c:ptCount val="15"/>
                <c:pt idx="0">
                  <c:v>0.66666666666666674</c:v>
                </c:pt>
                <c:pt idx="1">
                  <c:v>0.94117647058823528</c:v>
                </c:pt>
                <c:pt idx="2">
                  <c:v>0.92307692307692313</c:v>
                </c:pt>
                <c:pt idx="3">
                  <c:v>0.9</c:v>
                </c:pt>
                <c:pt idx="4">
                  <c:v>0.91</c:v>
                </c:pt>
                <c:pt idx="5">
                  <c:v>0.98</c:v>
                </c:pt>
                <c:pt idx="6">
                  <c:v>0.96</c:v>
                </c:pt>
                <c:pt idx="7">
                  <c:v>0.93</c:v>
                </c:pt>
                <c:pt idx="8">
                  <c:v>0.88</c:v>
                </c:pt>
                <c:pt idx="9">
                  <c:v>0.87</c:v>
                </c:pt>
                <c:pt idx="10">
                  <c:v>0.86585365853658536</c:v>
                </c:pt>
                <c:pt idx="11">
                  <c:v>0.8045977011494253</c:v>
                </c:pt>
                <c:pt idx="12">
                  <c:v>0.82580645161290323</c:v>
                </c:pt>
                <c:pt idx="13">
                  <c:v>0.84878048780487803</c:v>
                </c:pt>
                <c:pt idx="14">
                  <c:v>0.82098765432098764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C4-4C86-B3D8-59B0146F45B0}"/>
            </c:ext>
          </c:extLst>
        </c:ser>
        <c:ser>
          <c:idx val="1"/>
          <c:order val="1"/>
          <c:tx>
            <c:strRef>
              <c:f>'Overall Percent Complia XmR '!$C$1</c:f>
              <c:strCache>
                <c:ptCount val="1"/>
                <c:pt idx="0">
                  <c:v>UCL</c:v>
                </c:pt>
              </c:strCache>
            </c:strRef>
          </c:tx>
          <c:spPr>
            <a:ln w="25400">
              <a:solidFill>
                <a:srgbClr val="9CC7CE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7234399500918957E-2"/>
                  <c:y val="6.874000186735547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6C4-4C86-B3D8-59B0146F45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'Overall Percent Complia XmR '!$A$2:$A$16</c:f>
              <c:strCache>
                <c:ptCount val="15"/>
                <c:pt idx="0">
                  <c:v>Jul. 2021 
(n=15)</c:v>
                </c:pt>
                <c:pt idx="1">
                  <c:v>Aug. 2021 
(n=51)</c:v>
                </c:pt>
                <c:pt idx="2">
                  <c:v>Sept. 2021 
(n=65)</c:v>
                </c:pt>
                <c:pt idx="3">
                  <c:v>Oct. 2021 
(n=63)</c:v>
                </c:pt>
                <c:pt idx="4">
                  <c:v>Nov. 2021 
(n=75)</c:v>
                </c:pt>
                <c:pt idx="5">
                  <c:v>Dec. 2021
(n=91)</c:v>
                </c:pt>
                <c:pt idx="6">
                  <c:v>Jan. 2022
(n=93)</c:v>
                </c:pt>
                <c:pt idx="7">
                  <c:v>Feb. 2022 
(n=122)</c:v>
                </c:pt>
                <c:pt idx="8">
                  <c:v>Mar. 2022
(n=137)</c:v>
                </c:pt>
                <c:pt idx="9">
                  <c:v>Apr. 2022 (n=149)</c:v>
                </c:pt>
                <c:pt idx="10">
                  <c:v>May. 2022 (n=164)</c:v>
                </c:pt>
                <c:pt idx="11">
                  <c:v>Jun. 2022 (n=174)</c:v>
                </c:pt>
                <c:pt idx="12">
                  <c:v>Jul. 2022 (n=155)</c:v>
                </c:pt>
                <c:pt idx="13">
                  <c:v>Aug. 2022 (n=205)</c:v>
                </c:pt>
                <c:pt idx="14">
                  <c:v>Sep. 2022 (n=162)</c:v>
                </c:pt>
              </c:strCache>
            </c:strRef>
          </c:cat>
          <c:val>
            <c:numRef>
              <c:f>'Overall Percent Complia XmR '!$C$2:$C$16</c:f>
              <c:numCache>
                <c:formatCode>0.0000</c:formatCode>
                <c:ptCount val="15"/>
                <c:pt idx="0">
                  <c:v>0.99731193101538729</c:v>
                </c:pt>
                <c:pt idx="1">
                  <c:v>0.99731193101538729</c:v>
                </c:pt>
                <c:pt idx="2">
                  <c:v>0.99731193101538729</c:v>
                </c:pt>
                <c:pt idx="3">
                  <c:v>0.99731193101538729</c:v>
                </c:pt>
                <c:pt idx="4">
                  <c:v>0.99731193101538729</c:v>
                </c:pt>
                <c:pt idx="5">
                  <c:v>0.99731193101538729</c:v>
                </c:pt>
                <c:pt idx="6">
                  <c:v>0.99731193101538729</c:v>
                </c:pt>
                <c:pt idx="7">
                  <c:v>0.99731193101538729</c:v>
                </c:pt>
                <c:pt idx="8">
                  <c:v>0.99731193101538729</c:v>
                </c:pt>
                <c:pt idx="9">
                  <c:v>0.99731193101538729</c:v>
                </c:pt>
                <c:pt idx="10">
                  <c:v>0.99731193101538729</c:v>
                </c:pt>
                <c:pt idx="11">
                  <c:v>0.99731193101538729</c:v>
                </c:pt>
                <c:pt idx="12">
                  <c:v>0.99731193101538729</c:v>
                </c:pt>
                <c:pt idx="13">
                  <c:v>0.99731193101538729</c:v>
                </c:pt>
                <c:pt idx="14">
                  <c:v>0.99731193101538729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6C4-4C86-B3D8-59B0146F45B0}"/>
            </c:ext>
          </c:extLst>
        </c:ser>
        <c:ser>
          <c:idx val="2"/>
          <c:order val="2"/>
          <c:tx>
            <c:strRef>
              <c:f>'Overall Percent Complia XmR 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297FD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'Overall Percent Complia XmR '!$A$2:$A$16</c:f>
              <c:strCache>
                <c:ptCount val="15"/>
                <c:pt idx="0">
                  <c:v>Jul. 2021 
(n=15)</c:v>
                </c:pt>
                <c:pt idx="1">
                  <c:v>Aug. 2021 
(n=51)</c:v>
                </c:pt>
                <c:pt idx="2">
                  <c:v>Sept. 2021 
(n=65)</c:v>
                </c:pt>
                <c:pt idx="3">
                  <c:v>Oct. 2021 
(n=63)</c:v>
                </c:pt>
                <c:pt idx="4">
                  <c:v>Nov. 2021 
(n=75)</c:v>
                </c:pt>
                <c:pt idx="5">
                  <c:v>Dec. 2021
(n=91)</c:v>
                </c:pt>
                <c:pt idx="6">
                  <c:v>Jan. 2022
(n=93)</c:v>
                </c:pt>
                <c:pt idx="7">
                  <c:v>Feb. 2022 
(n=122)</c:v>
                </c:pt>
                <c:pt idx="8">
                  <c:v>Mar. 2022
(n=137)</c:v>
                </c:pt>
                <c:pt idx="9">
                  <c:v>Apr. 2022 (n=149)</c:v>
                </c:pt>
                <c:pt idx="10">
                  <c:v>May. 2022 (n=164)</c:v>
                </c:pt>
                <c:pt idx="11">
                  <c:v>Jun. 2022 (n=174)</c:v>
                </c:pt>
                <c:pt idx="12">
                  <c:v>Jul. 2022 (n=155)</c:v>
                </c:pt>
                <c:pt idx="13">
                  <c:v>Aug. 2022 (n=205)</c:v>
                </c:pt>
                <c:pt idx="14">
                  <c:v>Sep. 2022 (n=162)</c:v>
                </c:pt>
              </c:strCache>
            </c:strRef>
          </c:cat>
          <c:val>
            <c:numRef>
              <c:f>'Overall Percent Complia XmR '!$D$2:$D$14</c:f>
              <c:numCache>
                <c:formatCode>0%</c:formatCode>
                <c:ptCount val="13"/>
                <c:pt idx="0">
                  <c:v>0.95658453209373828</c:v>
                </c:pt>
                <c:pt idx="1">
                  <c:v>0.95658453209373828</c:v>
                </c:pt>
                <c:pt idx="2">
                  <c:v>0.95658453209373828</c:v>
                </c:pt>
                <c:pt idx="3">
                  <c:v>0.95658453209373828</c:v>
                </c:pt>
                <c:pt idx="4" formatCode="0.0000">
                  <c:v>0.95658453209373828</c:v>
                </c:pt>
                <c:pt idx="5" formatCode="0.0000">
                  <c:v>0.95658453209373828</c:v>
                </c:pt>
                <c:pt idx="6" formatCode="0.0000">
                  <c:v>0.95658453209373828</c:v>
                </c:pt>
                <c:pt idx="7" formatCode="0.0000">
                  <c:v>0.95658453209373828</c:v>
                </c:pt>
                <c:pt idx="8" formatCode="0.0000">
                  <c:v>0.95658453209373828</c:v>
                </c:pt>
                <c:pt idx="9" formatCode="0.0000">
                  <c:v>0.95658453209373828</c:v>
                </c:pt>
                <c:pt idx="10" formatCode="0.0000">
                  <c:v>0.95658453209373828</c:v>
                </c:pt>
                <c:pt idx="11" formatCode="0.0000">
                  <c:v>0.95658453209373828</c:v>
                </c:pt>
                <c:pt idx="12" formatCode="0.0000">
                  <c:v>0.95658453209373828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6C4-4C86-B3D8-59B0146F45B0}"/>
            </c:ext>
          </c:extLst>
        </c:ser>
        <c:ser>
          <c:idx val="3"/>
          <c:order val="3"/>
          <c:tx>
            <c:strRef>
              <c:f>'Overall Percent Complia XmR 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F8FA9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'Overall Percent Complia XmR '!$A$2:$A$16</c:f>
              <c:strCache>
                <c:ptCount val="15"/>
                <c:pt idx="0">
                  <c:v>Jul. 2021 
(n=15)</c:v>
                </c:pt>
                <c:pt idx="1">
                  <c:v>Aug. 2021 
(n=51)</c:v>
                </c:pt>
                <c:pt idx="2">
                  <c:v>Sept. 2021 
(n=65)</c:v>
                </c:pt>
                <c:pt idx="3">
                  <c:v>Oct. 2021 
(n=63)</c:v>
                </c:pt>
                <c:pt idx="4">
                  <c:v>Nov. 2021 
(n=75)</c:v>
                </c:pt>
                <c:pt idx="5">
                  <c:v>Dec. 2021
(n=91)</c:v>
                </c:pt>
                <c:pt idx="6">
                  <c:v>Jan. 2022
(n=93)</c:v>
                </c:pt>
                <c:pt idx="7">
                  <c:v>Feb. 2022 
(n=122)</c:v>
                </c:pt>
                <c:pt idx="8">
                  <c:v>Mar. 2022
(n=137)</c:v>
                </c:pt>
                <c:pt idx="9">
                  <c:v>Apr. 2022 (n=149)</c:v>
                </c:pt>
                <c:pt idx="10">
                  <c:v>May. 2022 (n=164)</c:v>
                </c:pt>
                <c:pt idx="11">
                  <c:v>Jun. 2022 (n=174)</c:v>
                </c:pt>
                <c:pt idx="12">
                  <c:v>Jul. 2022 (n=155)</c:v>
                </c:pt>
                <c:pt idx="13">
                  <c:v>Aug. 2022 (n=205)</c:v>
                </c:pt>
                <c:pt idx="14">
                  <c:v>Sep. 2022 (n=162)</c:v>
                </c:pt>
              </c:strCache>
            </c:strRef>
          </c:cat>
          <c:val>
            <c:numRef>
              <c:f>'Overall Percent Complia XmR '!$E$2:$E$14</c:f>
              <c:numCache>
                <c:formatCode>0%</c:formatCode>
                <c:ptCount val="13"/>
                <c:pt idx="0">
                  <c:v>0.91585713317208917</c:v>
                </c:pt>
                <c:pt idx="1">
                  <c:v>0.91585713317208917</c:v>
                </c:pt>
                <c:pt idx="2">
                  <c:v>0.91585713317208917</c:v>
                </c:pt>
                <c:pt idx="3">
                  <c:v>0.91585713317208917</c:v>
                </c:pt>
                <c:pt idx="4" formatCode="0.0000">
                  <c:v>0.91585713317208917</c:v>
                </c:pt>
                <c:pt idx="5" formatCode="0.0000">
                  <c:v>0.91585713317208917</c:v>
                </c:pt>
                <c:pt idx="6" formatCode="0.0000">
                  <c:v>0.91585713317208917</c:v>
                </c:pt>
                <c:pt idx="7" formatCode="0.0000">
                  <c:v>0.91585713317208917</c:v>
                </c:pt>
                <c:pt idx="8" formatCode="0.0000">
                  <c:v>0.91585713317208917</c:v>
                </c:pt>
                <c:pt idx="9" formatCode="0.0000">
                  <c:v>0.91585713317208917</c:v>
                </c:pt>
                <c:pt idx="10" formatCode="0.0000">
                  <c:v>0.91585713317208917</c:v>
                </c:pt>
                <c:pt idx="11" formatCode="0.0000">
                  <c:v>0.91585713317208917</c:v>
                </c:pt>
                <c:pt idx="12" formatCode="0.0000">
                  <c:v>0.91585713317208917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6C4-4C86-B3D8-59B0146F45B0}"/>
            </c:ext>
          </c:extLst>
        </c:ser>
        <c:ser>
          <c:idx val="4"/>
          <c:order val="4"/>
          <c:tx>
            <c:strRef>
              <c:f>'Overall Percent Complia XmR '!$F$1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>
              <a:solidFill>
                <a:srgbClr val="ACA2E7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21297424222745134"/>
                  <c:y val="2.5261792791799111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Century Gothic" panose="020B0502020202020204" pitchFamily="34" charset="0"/>
                      </a:rPr>
                      <a:t>CL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6C4-4C86-B3D8-59B0146F45B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'Overall Percent Complia XmR '!$A$2:$A$16</c:f>
              <c:strCache>
                <c:ptCount val="15"/>
                <c:pt idx="0">
                  <c:v>Jul. 2021 
(n=15)</c:v>
                </c:pt>
                <c:pt idx="1">
                  <c:v>Aug. 2021 
(n=51)</c:v>
                </c:pt>
                <c:pt idx="2">
                  <c:v>Sept. 2021 
(n=65)</c:v>
                </c:pt>
                <c:pt idx="3">
                  <c:v>Oct. 2021 
(n=63)</c:v>
                </c:pt>
                <c:pt idx="4">
                  <c:v>Nov. 2021 
(n=75)</c:v>
                </c:pt>
                <c:pt idx="5">
                  <c:v>Dec. 2021
(n=91)</c:v>
                </c:pt>
                <c:pt idx="6">
                  <c:v>Jan. 2022
(n=93)</c:v>
                </c:pt>
                <c:pt idx="7">
                  <c:v>Feb. 2022 
(n=122)</c:v>
                </c:pt>
                <c:pt idx="8">
                  <c:v>Mar. 2022
(n=137)</c:v>
                </c:pt>
                <c:pt idx="9">
                  <c:v>Apr. 2022 (n=149)</c:v>
                </c:pt>
                <c:pt idx="10">
                  <c:v>May. 2022 (n=164)</c:v>
                </c:pt>
                <c:pt idx="11">
                  <c:v>Jun. 2022 (n=174)</c:v>
                </c:pt>
                <c:pt idx="12">
                  <c:v>Jul. 2022 (n=155)</c:v>
                </c:pt>
                <c:pt idx="13">
                  <c:v>Aug. 2022 (n=205)</c:v>
                </c:pt>
                <c:pt idx="14">
                  <c:v>Sep. 2022 (n=162)</c:v>
                </c:pt>
              </c:strCache>
            </c:strRef>
          </c:cat>
          <c:val>
            <c:numRef>
              <c:f>'Overall Percent Complia XmR '!$F$2:$F$16</c:f>
              <c:numCache>
                <c:formatCode>0%</c:formatCode>
                <c:ptCount val="15"/>
                <c:pt idx="0">
                  <c:v>0.87512973425044016</c:v>
                </c:pt>
                <c:pt idx="1">
                  <c:v>0.87512973425044016</c:v>
                </c:pt>
                <c:pt idx="2">
                  <c:v>0.87512973425044016</c:v>
                </c:pt>
                <c:pt idx="3">
                  <c:v>0.87512973425044016</c:v>
                </c:pt>
                <c:pt idx="4">
                  <c:v>0.87512973425044016</c:v>
                </c:pt>
                <c:pt idx="5">
                  <c:v>0.87512973425044016</c:v>
                </c:pt>
                <c:pt idx="6">
                  <c:v>0.87512973425044016</c:v>
                </c:pt>
                <c:pt idx="7">
                  <c:v>0.87512973425044016</c:v>
                </c:pt>
                <c:pt idx="8">
                  <c:v>0.87512973425044016</c:v>
                </c:pt>
                <c:pt idx="9">
                  <c:v>0.87512973425044016</c:v>
                </c:pt>
                <c:pt idx="10">
                  <c:v>0.87512973425044016</c:v>
                </c:pt>
                <c:pt idx="11">
                  <c:v>0.87512973425044016</c:v>
                </c:pt>
                <c:pt idx="12">
                  <c:v>0.87512973425044016</c:v>
                </c:pt>
                <c:pt idx="13">
                  <c:v>0.87512973425044016</c:v>
                </c:pt>
                <c:pt idx="14">
                  <c:v>0.87512973425044016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6C4-4C86-B3D8-59B0146F45B0}"/>
            </c:ext>
          </c:extLst>
        </c:ser>
        <c:ser>
          <c:idx val="5"/>
          <c:order val="5"/>
          <c:tx>
            <c:strRef>
              <c:f>'Overall Percent Complia XmR 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9D90A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'Overall Percent Complia XmR '!$A$2:$A$16</c:f>
              <c:strCache>
                <c:ptCount val="15"/>
                <c:pt idx="0">
                  <c:v>Jul. 2021 
(n=15)</c:v>
                </c:pt>
                <c:pt idx="1">
                  <c:v>Aug. 2021 
(n=51)</c:v>
                </c:pt>
                <c:pt idx="2">
                  <c:v>Sept. 2021 
(n=65)</c:v>
                </c:pt>
                <c:pt idx="3">
                  <c:v>Oct. 2021 
(n=63)</c:v>
                </c:pt>
                <c:pt idx="4">
                  <c:v>Nov. 2021 
(n=75)</c:v>
                </c:pt>
                <c:pt idx="5">
                  <c:v>Dec. 2021
(n=91)</c:v>
                </c:pt>
                <c:pt idx="6">
                  <c:v>Jan. 2022
(n=93)</c:v>
                </c:pt>
                <c:pt idx="7">
                  <c:v>Feb. 2022 
(n=122)</c:v>
                </c:pt>
                <c:pt idx="8">
                  <c:v>Mar. 2022
(n=137)</c:v>
                </c:pt>
                <c:pt idx="9">
                  <c:v>Apr. 2022 (n=149)</c:v>
                </c:pt>
                <c:pt idx="10">
                  <c:v>May. 2022 (n=164)</c:v>
                </c:pt>
                <c:pt idx="11">
                  <c:v>Jun. 2022 (n=174)</c:v>
                </c:pt>
                <c:pt idx="12">
                  <c:v>Jul. 2022 (n=155)</c:v>
                </c:pt>
                <c:pt idx="13">
                  <c:v>Aug. 2022 (n=205)</c:v>
                </c:pt>
                <c:pt idx="14">
                  <c:v>Sep. 2022 (n=162)</c:v>
                </c:pt>
              </c:strCache>
            </c:strRef>
          </c:cat>
          <c:val>
            <c:numRef>
              <c:f>'Overall Percent Complia XmR '!$G$2:$G$14</c:f>
              <c:numCache>
                <c:formatCode>0%</c:formatCode>
                <c:ptCount val="13"/>
                <c:pt idx="0">
                  <c:v>0.83440233532879116</c:v>
                </c:pt>
                <c:pt idx="1">
                  <c:v>0.83440233532879116</c:v>
                </c:pt>
                <c:pt idx="2">
                  <c:v>0.83440233532879116</c:v>
                </c:pt>
                <c:pt idx="3">
                  <c:v>0.83440233532879116</c:v>
                </c:pt>
                <c:pt idx="4" formatCode="0.0000">
                  <c:v>0.83440233532879116</c:v>
                </c:pt>
                <c:pt idx="5" formatCode="0.0000">
                  <c:v>0.83440233532879116</c:v>
                </c:pt>
                <c:pt idx="6" formatCode="0.0000">
                  <c:v>0.83440233532879116</c:v>
                </c:pt>
                <c:pt idx="7" formatCode="0.0000">
                  <c:v>0.83440233532879116</c:v>
                </c:pt>
                <c:pt idx="8" formatCode="0.0000">
                  <c:v>0.83440233532879116</c:v>
                </c:pt>
                <c:pt idx="9" formatCode="0.0000">
                  <c:v>0.83440233532879116</c:v>
                </c:pt>
                <c:pt idx="10" formatCode="0.0000">
                  <c:v>0.83440233532879116</c:v>
                </c:pt>
                <c:pt idx="11" formatCode="0.0000">
                  <c:v>0.83440233532879116</c:v>
                </c:pt>
                <c:pt idx="12" formatCode="0.0000">
                  <c:v>0.83440233532879116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6C4-4C86-B3D8-59B0146F45B0}"/>
            </c:ext>
          </c:extLst>
        </c:ser>
        <c:ser>
          <c:idx val="6"/>
          <c:order val="6"/>
          <c:tx>
            <c:strRef>
              <c:f>'Overall Percent Complia XmR 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4A66AC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'Overall Percent Complia XmR '!$A$2:$A$16</c:f>
              <c:strCache>
                <c:ptCount val="15"/>
                <c:pt idx="0">
                  <c:v>Jul. 2021 
(n=15)</c:v>
                </c:pt>
                <c:pt idx="1">
                  <c:v>Aug. 2021 
(n=51)</c:v>
                </c:pt>
                <c:pt idx="2">
                  <c:v>Sept. 2021 
(n=65)</c:v>
                </c:pt>
                <c:pt idx="3">
                  <c:v>Oct. 2021 
(n=63)</c:v>
                </c:pt>
                <c:pt idx="4">
                  <c:v>Nov. 2021 
(n=75)</c:v>
                </c:pt>
                <c:pt idx="5">
                  <c:v>Dec. 2021
(n=91)</c:v>
                </c:pt>
                <c:pt idx="6">
                  <c:v>Jan. 2022
(n=93)</c:v>
                </c:pt>
                <c:pt idx="7">
                  <c:v>Feb. 2022 
(n=122)</c:v>
                </c:pt>
                <c:pt idx="8">
                  <c:v>Mar. 2022
(n=137)</c:v>
                </c:pt>
                <c:pt idx="9">
                  <c:v>Apr. 2022 (n=149)</c:v>
                </c:pt>
                <c:pt idx="10">
                  <c:v>May. 2022 (n=164)</c:v>
                </c:pt>
                <c:pt idx="11">
                  <c:v>Jun. 2022 (n=174)</c:v>
                </c:pt>
                <c:pt idx="12">
                  <c:v>Jul. 2022 (n=155)</c:v>
                </c:pt>
                <c:pt idx="13">
                  <c:v>Aug. 2022 (n=205)</c:v>
                </c:pt>
                <c:pt idx="14">
                  <c:v>Sep. 2022 (n=162)</c:v>
                </c:pt>
              </c:strCache>
            </c:strRef>
          </c:cat>
          <c:val>
            <c:numRef>
              <c:f>'Overall Percent Complia XmR '!$H$2:$H$14</c:f>
              <c:numCache>
                <c:formatCode>0%</c:formatCode>
                <c:ptCount val="13"/>
                <c:pt idx="0">
                  <c:v>0.79367493640714204</c:v>
                </c:pt>
                <c:pt idx="1">
                  <c:v>0.79367493640714204</c:v>
                </c:pt>
                <c:pt idx="2">
                  <c:v>0.79367493640714204</c:v>
                </c:pt>
                <c:pt idx="3">
                  <c:v>0.79367493640714204</c:v>
                </c:pt>
                <c:pt idx="4" formatCode="0.0000">
                  <c:v>0.79367493640714204</c:v>
                </c:pt>
                <c:pt idx="5" formatCode="0.0000">
                  <c:v>0.79367493640714204</c:v>
                </c:pt>
                <c:pt idx="6" formatCode="0.0000">
                  <c:v>0.79367493640714204</c:v>
                </c:pt>
                <c:pt idx="7" formatCode="0.0000">
                  <c:v>0.79367493640714204</c:v>
                </c:pt>
                <c:pt idx="8" formatCode="0.0000">
                  <c:v>0.79367493640714204</c:v>
                </c:pt>
                <c:pt idx="9" formatCode="0.0000">
                  <c:v>0.79367493640714204</c:v>
                </c:pt>
                <c:pt idx="10" formatCode="0.0000">
                  <c:v>0.79367493640714204</c:v>
                </c:pt>
                <c:pt idx="11" formatCode="0.0000">
                  <c:v>0.79367493640714204</c:v>
                </c:pt>
                <c:pt idx="12" formatCode="0.0000">
                  <c:v>0.79367493640714204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6C4-4C86-B3D8-59B0146F45B0}"/>
            </c:ext>
          </c:extLst>
        </c:ser>
        <c:ser>
          <c:idx val="7"/>
          <c:order val="7"/>
          <c:tx>
            <c:strRef>
              <c:f>'Overall Percent Complia XmR '!$I$1</c:f>
              <c:strCache>
                <c:ptCount val="1"/>
                <c:pt idx="0">
                  <c:v>LCL</c:v>
                </c:pt>
              </c:strCache>
            </c:strRef>
          </c:tx>
          <c:spPr>
            <a:ln w="25400">
              <a:solidFill>
                <a:srgbClr val="9CC7CE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21297424222745134"/>
                  <c:y val="2.222976647667554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36C4-4C86-B3D8-59B0146F45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'Overall Percent Complia XmR '!$A$2:$A$16</c:f>
              <c:strCache>
                <c:ptCount val="15"/>
                <c:pt idx="0">
                  <c:v>Jul. 2021 
(n=15)</c:v>
                </c:pt>
                <c:pt idx="1">
                  <c:v>Aug. 2021 
(n=51)</c:v>
                </c:pt>
                <c:pt idx="2">
                  <c:v>Sept. 2021 
(n=65)</c:v>
                </c:pt>
                <c:pt idx="3">
                  <c:v>Oct. 2021 
(n=63)</c:v>
                </c:pt>
                <c:pt idx="4">
                  <c:v>Nov. 2021 
(n=75)</c:v>
                </c:pt>
                <c:pt idx="5">
                  <c:v>Dec. 2021
(n=91)</c:v>
                </c:pt>
                <c:pt idx="6">
                  <c:v>Jan. 2022
(n=93)</c:v>
                </c:pt>
                <c:pt idx="7">
                  <c:v>Feb. 2022 
(n=122)</c:v>
                </c:pt>
                <c:pt idx="8">
                  <c:v>Mar. 2022
(n=137)</c:v>
                </c:pt>
                <c:pt idx="9">
                  <c:v>Apr. 2022 (n=149)</c:v>
                </c:pt>
                <c:pt idx="10">
                  <c:v>May. 2022 (n=164)</c:v>
                </c:pt>
                <c:pt idx="11">
                  <c:v>Jun. 2022 (n=174)</c:v>
                </c:pt>
                <c:pt idx="12">
                  <c:v>Jul. 2022 (n=155)</c:v>
                </c:pt>
                <c:pt idx="13">
                  <c:v>Aug. 2022 (n=205)</c:v>
                </c:pt>
                <c:pt idx="14">
                  <c:v>Sep. 2022 (n=162)</c:v>
                </c:pt>
              </c:strCache>
            </c:strRef>
          </c:cat>
          <c:val>
            <c:numRef>
              <c:f>'Overall Percent Complia XmR '!$I$2:$I$16</c:f>
              <c:numCache>
                <c:formatCode>0%</c:formatCode>
                <c:ptCount val="15"/>
                <c:pt idx="0">
                  <c:v>0.75294753748549303</c:v>
                </c:pt>
                <c:pt idx="1">
                  <c:v>0.75294753748549303</c:v>
                </c:pt>
                <c:pt idx="2">
                  <c:v>0.75294753748549303</c:v>
                </c:pt>
                <c:pt idx="3">
                  <c:v>0.75294753748549303</c:v>
                </c:pt>
                <c:pt idx="4">
                  <c:v>0.75294753748549303</c:v>
                </c:pt>
                <c:pt idx="5">
                  <c:v>0.75294753748549303</c:v>
                </c:pt>
                <c:pt idx="6">
                  <c:v>0.75294753748549303</c:v>
                </c:pt>
                <c:pt idx="7">
                  <c:v>0.75294753748549303</c:v>
                </c:pt>
                <c:pt idx="8">
                  <c:v>0.75294753748549303</c:v>
                </c:pt>
                <c:pt idx="9">
                  <c:v>0.75294753748549303</c:v>
                </c:pt>
                <c:pt idx="10">
                  <c:v>0.75294753748549303</c:v>
                </c:pt>
                <c:pt idx="11">
                  <c:v>0.75294753748549303</c:v>
                </c:pt>
                <c:pt idx="12">
                  <c:v>0.75294753748549303</c:v>
                </c:pt>
                <c:pt idx="13">
                  <c:v>0.75294753748549303</c:v>
                </c:pt>
                <c:pt idx="14">
                  <c:v>0.75294753748549303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6C4-4C86-B3D8-59B0146F45B0}"/>
            </c:ext>
          </c:extLst>
        </c:ser>
        <c:ser>
          <c:idx val="8"/>
          <c:order val="8"/>
          <c:tx>
            <c:strRef>
              <c:f>'Overall Percent Complia XmR '!$V$1</c:f>
              <c:strCache>
                <c:ptCount val="1"/>
                <c:pt idx="0">
                  <c:v>Goal</c:v>
                </c:pt>
              </c:strCache>
            </c:strRef>
          </c:tx>
          <c:spPr>
            <a:ln>
              <a:solidFill>
                <a:srgbClr val="00808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0.55645881876123759"/>
                  <c:y val="-2.72882368361115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Goal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36C4-4C86-B3D8-59B0146F45B0}"/>
                </c:ext>
              </c:extLst>
            </c:dLbl>
            <c:dLbl>
              <c:idx val="10"/>
              <c:layout>
                <c:manualLayout>
                  <c:x val="6.865401010690593E-2"/>
                  <c:y val="-2.728823683611157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36C4-4C86-B3D8-59B0146F45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'Overall Percent Complia XmR '!$A$2:$A$16</c:f>
              <c:strCache>
                <c:ptCount val="15"/>
                <c:pt idx="0">
                  <c:v>Jul. 2021 
(n=15)</c:v>
                </c:pt>
                <c:pt idx="1">
                  <c:v>Aug. 2021 
(n=51)</c:v>
                </c:pt>
                <c:pt idx="2">
                  <c:v>Sept. 2021 
(n=65)</c:v>
                </c:pt>
                <c:pt idx="3">
                  <c:v>Oct. 2021 
(n=63)</c:v>
                </c:pt>
                <c:pt idx="4">
                  <c:v>Nov. 2021 
(n=75)</c:v>
                </c:pt>
                <c:pt idx="5">
                  <c:v>Dec. 2021
(n=91)</c:v>
                </c:pt>
                <c:pt idx="6">
                  <c:v>Jan. 2022
(n=93)</c:v>
                </c:pt>
                <c:pt idx="7">
                  <c:v>Feb. 2022 
(n=122)</c:v>
                </c:pt>
                <c:pt idx="8">
                  <c:v>Mar. 2022
(n=137)</c:v>
                </c:pt>
                <c:pt idx="9">
                  <c:v>Apr. 2022 (n=149)</c:v>
                </c:pt>
                <c:pt idx="10">
                  <c:v>May. 2022 (n=164)</c:v>
                </c:pt>
                <c:pt idx="11">
                  <c:v>Jun. 2022 (n=174)</c:v>
                </c:pt>
                <c:pt idx="12">
                  <c:v>Jul. 2022 (n=155)</c:v>
                </c:pt>
                <c:pt idx="13">
                  <c:v>Aug. 2022 (n=205)</c:v>
                </c:pt>
                <c:pt idx="14">
                  <c:v>Sep. 2022 (n=162)</c:v>
                </c:pt>
              </c:strCache>
            </c:strRef>
          </c:cat>
          <c:val>
            <c:numRef>
              <c:f>'Overall Percent Complia XmR '!$V$2:$V$16</c:f>
              <c:numCache>
                <c:formatCode>General</c:formatCode>
                <c:ptCount val="15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36C4-4C86-B3D8-59B0146F4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2202864"/>
        <c:axId val="632200368"/>
      </c:lineChart>
      <c:catAx>
        <c:axId val="632202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Report Month, (N=Total number of reports for that month)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32200368"/>
        <c:crosses val="autoZero"/>
        <c:auto val="0"/>
        <c:lblAlgn val="ctr"/>
        <c:lblOffset val="100"/>
        <c:noMultiLvlLbl val="0"/>
      </c:catAx>
      <c:valAx>
        <c:axId val="632200368"/>
        <c:scaling>
          <c:orientation val="minMax"/>
          <c:max val="1"/>
          <c:min val="0.4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Compliance</a:t>
                </a:r>
              </a:p>
            </c:rich>
          </c:tx>
          <c:layout>
            <c:manualLayout>
              <c:xMode val="edge"/>
              <c:yMode val="edge"/>
              <c:x val="7.5141649025888468E-3"/>
              <c:y val="0.31440807857989889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632202864"/>
        <c:crosses val="autoZero"/>
        <c:crossBetween val="midCat"/>
      </c:valAx>
      <c:spPr>
        <a:solidFill>
          <a:schemeClr val="lt1"/>
        </a:solidFill>
        <a:ln w="3175" cap="flat" cmpd="sng" algn="ctr">
          <a:solidFill>
            <a:sysClr val="windowText" lastClr="000000"/>
          </a:solidFill>
          <a:prstDash val="solid"/>
          <a:miter lim="800000"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hyperlink" Target="mailto:RHOProgram@umassmed.edu" TargetMode="Externa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mailto:RHOProgram@umassmed.edu" TargetMode="External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2CEED-0108-44FE-A671-AF753BDBF99E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4209CF-897B-41C3-9C7B-36141C2F9FA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Feb - Mar 2021</a:t>
          </a:r>
        </a:p>
      </dgm:t>
    </dgm:pt>
    <dgm:pt modelId="{636887E1-4B45-43AF-992D-D3A9E50B9BB6}" type="parTrans" cxnId="{8B83B681-1F2A-450F-938E-CE5CD0C7EE1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A12BB6C7-6B24-460B-9D2A-B32840F59D97}" type="sibTrans" cxnId="{8B83B681-1F2A-450F-938E-CE5CD0C7EE1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C920E2F2-9D15-419D-A16B-B81FB13A2A72}">
      <dgm:prSet custT="1"/>
      <dgm:spPr/>
      <dgm:t>
        <a:bodyPr/>
        <a:lstStyle/>
        <a:p>
          <a:r>
            <a:rPr lang="en-US" sz="1600" dirty="0">
              <a:latin typeface="Apple Braille"/>
            </a:rPr>
            <a:t>Baseline data collection begins</a:t>
          </a:r>
        </a:p>
      </dgm:t>
    </dgm:pt>
    <dgm:pt modelId="{3A008A4E-28FE-4C14-BA26-D059283A3F70}" type="parTrans" cxnId="{0F24F962-F3ED-4C13-8D1C-BC7E0C36E19E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3BBCCE6-CD57-46A2-B8DF-B73E20257120}" type="sibTrans" cxnId="{0F24F962-F3ED-4C13-8D1C-BC7E0C36E19E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30F50C3E-E689-4749-B2DE-A380B36249A8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Mar - May 2021</a:t>
          </a:r>
        </a:p>
      </dgm:t>
    </dgm:pt>
    <dgm:pt modelId="{79677494-5720-431C-A698-ACF70BE9A8D5}" type="parTrans" cxnId="{A9192DD4-91A4-4241-AECC-05B1BA21FB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3E9C396-E906-41ED-A398-EE101353F0BC}" type="sibTrans" cxnId="{A9192DD4-91A4-4241-AECC-05B1BA21FB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DFA8BDC1-000A-475E-A75A-BD2BB9C56ACF}">
      <dgm:prSet custT="1"/>
      <dgm:spPr/>
      <dgm:t>
        <a:bodyPr/>
        <a:lstStyle/>
        <a:p>
          <a:r>
            <a:rPr lang="en-US" sz="1600" dirty="0">
              <a:latin typeface="Apple Braille"/>
            </a:rPr>
            <a:t>Initiate site training</a:t>
          </a:r>
        </a:p>
        <a:p>
          <a:r>
            <a:rPr lang="en-US" sz="1600" dirty="0">
              <a:latin typeface="Apple Braille"/>
            </a:rPr>
            <a:t>Initiate monthly phone calls</a:t>
          </a:r>
        </a:p>
      </dgm:t>
    </dgm:pt>
    <dgm:pt modelId="{19722879-946B-4D66-8A52-C6BEA38A9DA0}" type="parTrans" cxnId="{CCCCE647-ECF4-4654-B8E7-9FE60C1D51E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2C6A2DD0-ADFB-44FC-9705-00A34D924646}" type="sibTrans" cxnId="{CCCCE647-ECF4-4654-B8E7-9FE60C1D51E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6E58BA53-F355-4967-9B63-A00F41C4805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May - Aug 2021</a:t>
          </a:r>
        </a:p>
      </dgm:t>
    </dgm:pt>
    <dgm:pt modelId="{866049F6-DEB5-4EF6-9589-E32CA661F227}" type="parTrans" cxnId="{7AB5F3E5-3E61-4F77-8C6B-8E185F6AEF2D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99B84BCA-0ED4-4115-8CDC-E7F06D48D951}" type="sibTrans" cxnId="{7AB5F3E5-3E61-4F77-8C6B-8E185F6AEF2D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2A1968C-76A3-4D00-9A42-590C912CFB4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Jun 2021 - Feb 2022 </a:t>
          </a:r>
        </a:p>
      </dgm:t>
    </dgm:pt>
    <dgm:pt modelId="{D3D1D918-D5B7-4804-A86F-0DFC06837AD7}" type="parTrans" cxnId="{BC25D242-6587-43C8-9620-FDC1D78E98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EF672C74-B96C-4FED-B1A7-C0958A1B07F7}" type="sibTrans" cxnId="{BC25D242-6587-43C8-9620-FDC1D78E98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6E3D9C8D-B89D-40B2-9D51-EE76FF68D5EF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Feb - Aug 2022</a:t>
          </a:r>
        </a:p>
      </dgm:t>
    </dgm:pt>
    <dgm:pt modelId="{D975CEFD-F858-477E-A5E9-1830253CB0A9}" type="parTrans" cxnId="{435D5E81-2E9F-44F1-B776-8A74B850F8BA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7B5105F-9A04-4A1C-8D22-027DFEBC5D20}" type="sibTrans" cxnId="{435D5E81-2E9F-44F1-B776-8A74B850F8BA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04FD863-8742-4B7A-890B-410BB99E8CE2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Aug 2022 - Feb 2023</a:t>
          </a:r>
        </a:p>
      </dgm:t>
    </dgm:pt>
    <dgm:pt modelId="{98BDAC9A-0C9C-4B46-8C84-8B6D74D41F3D}" type="parTrans" cxnId="{980AC300-D7AF-4E11-A14D-1917E88142A5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B922D27B-6E97-46EB-91E5-95FC8F215DC2}" type="sibTrans" cxnId="{980AC300-D7AF-4E11-A14D-1917E88142A5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246EDE87-043A-4612-A7BF-7468786F88CF}">
      <dgm:prSet custT="1"/>
      <dgm:spPr/>
      <dgm:t>
        <a:bodyPr/>
        <a:lstStyle/>
        <a:p>
          <a:r>
            <a:rPr lang="en-US" sz="1600" dirty="0">
              <a:latin typeface="Apple Braille"/>
            </a:rPr>
            <a:t>Complete site training</a:t>
          </a:r>
        </a:p>
      </dgm:t>
    </dgm:pt>
    <dgm:pt modelId="{0B2E93BF-52C2-49D0-B34E-1DA10E75249E}" type="parTrans" cxnId="{A99B4531-0C72-44FE-A922-CC5805AA2821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C1D9968-3BAA-4DB2-B7B4-27016B64019A}" type="sibTrans" cxnId="{A99B4531-0C72-44FE-A922-CC5805AA2821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995A71E-D61A-4E56-9F91-86016F03DC78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</a:t>
          </a:r>
          <a:r>
            <a:rPr lang="en-US" sz="1600" baseline="0" dirty="0">
              <a:latin typeface="Apple Braille"/>
            </a:rPr>
            <a:t> 33% of eligible families</a:t>
          </a:r>
          <a:endParaRPr lang="en-US" sz="1600" dirty="0">
            <a:latin typeface="Apple Braille"/>
          </a:endParaRPr>
        </a:p>
      </dgm:t>
    </dgm:pt>
    <dgm:pt modelId="{A2A6E964-6563-474D-9A1E-4F4E1BD30299}" type="parTrans" cxnId="{B38C9FA6-D46B-4595-8E97-4DC7CCB1E3D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9F147E7-CF3A-495B-9436-3A64FCE213B7}" type="sibTrans" cxnId="{B38C9FA6-D46B-4595-8E97-4DC7CCB1E3D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74EE52E-2A22-4545-94B0-B9726F8F119D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 66% of eligible families</a:t>
          </a:r>
        </a:p>
      </dgm:t>
    </dgm:pt>
    <dgm:pt modelId="{7D8A8210-C524-4EDF-BCDC-906B5375CFDA}" type="parTrans" cxnId="{490F1B52-FCDC-45FB-8AA2-5E4266F370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3F876D99-D3B7-4252-9AFF-BF92312051F1}" type="sibTrans" cxnId="{490F1B52-FCDC-45FB-8AA2-5E4266F370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B88D7A2-C2DF-4500-9143-4D039D03ACD8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Feb - Aug 2023</a:t>
          </a:r>
        </a:p>
      </dgm:t>
    </dgm:pt>
    <dgm:pt modelId="{70463623-B836-40AA-85C5-C907B74DA79B}" type="parTrans" cxnId="{225AB961-3C94-4D1B-8760-C3AFD6F112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E5D10410-EEBD-4AA3-AC52-D766A374848D}" type="sibTrans" cxnId="{225AB961-3C94-4D1B-8760-C3AFD6F112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CF83719-CF7F-487D-BA2B-0B18F4CA5EEA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 100% of eligible families</a:t>
          </a:r>
        </a:p>
      </dgm:t>
    </dgm:pt>
    <dgm:pt modelId="{AA5CF355-2155-4045-B7FC-181375FF2BCB}" type="parTrans" cxnId="{FDC9FD64-6255-41B1-9731-31CC90C3D369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FDC7EDB-1D88-447F-A13B-B8E18EFE23D6}" type="sibTrans" cxnId="{FDC9FD64-6255-41B1-9731-31CC90C3D369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F5013EDC-A2F9-4FE9-B1F1-1403E2C6577A}">
      <dgm:prSet custT="1"/>
      <dgm:spPr/>
      <dgm:t>
        <a:bodyPr/>
        <a:lstStyle/>
        <a:p>
          <a:r>
            <a:rPr lang="en-US" sz="1600" dirty="0">
              <a:latin typeface="Apple Braille"/>
            </a:rPr>
            <a:t>Initiate 18-month implementation</a:t>
          </a:r>
        </a:p>
        <a:p>
          <a:r>
            <a:rPr lang="en-US" sz="1600" dirty="0">
              <a:latin typeface="Apple Braille"/>
            </a:rPr>
            <a:t>Begin providing monthly feedback reports</a:t>
          </a:r>
        </a:p>
      </dgm:t>
    </dgm:pt>
    <dgm:pt modelId="{1A0A09F8-A077-4064-9D2E-FA977CA984A2}" type="parTrans" cxnId="{F318267E-67DF-460C-99C2-50039D80D0E8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68C02F2-2A16-464F-8B30-45A62CF5452C}" type="sibTrans" cxnId="{F318267E-67DF-460C-99C2-50039D80D0E8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AA5AE18C-5131-48F0-939A-03E97B27110C}" type="pres">
      <dgm:prSet presAssocID="{0D02CEED-0108-44FE-A671-AF753BDBF99E}" presName="root" presStyleCnt="0">
        <dgm:presLayoutVars>
          <dgm:chMax/>
          <dgm:chPref/>
          <dgm:animLvl val="lvl"/>
        </dgm:presLayoutVars>
      </dgm:prSet>
      <dgm:spPr/>
    </dgm:pt>
    <dgm:pt modelId="{B8948FD1-18A7-45C2-A481-DD5E0A807A1E}" type="pres">
      <dgm:prSet presAssocID="{0D02CEED-0108-44FE-A671-AF753BDBF99E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700938DD-F76A-4D50-868F-4C8D87440D46}" type="pres">
      <dgm:prSet presAssocID="{0D02CEED-0108-44FE-A671-AF753BDBF99E}" presName="nodes" presStyleCnt="0">
        <dgm:presLayoutVars>
          <dgm:chMax/>
          <dgm:chPref/>
          <dgm:animLvl val="lvl"/>
        </dgm:presLayoutVars>
      </dgm:prSet>
      <dgm:spPr/>
    </dgm:pt>
    <dgm:pt modelId="{A1F750BC-9994-45E0-A9CF-86B92D5F7F6C}" type="pres">
      <dgm:prSet presAssocID="{FF4209CF-897B-41C3-9C7B-36141C2F9FA7}" presName="composite" presStyleCnt="0"/>
      <dgm:spPr/>
    </dgm:pt>
    <dgm:pt modelId="{238F01CB-479C-41E3-8900-7314A786B78A}" type="pres">
      <dgm:prSet presAssocID="{FF4209CF-897B-41C3-9C7B-36141C2F9FA7}" presName="ConnectorPoint" presStyleLbl="lnNode1" presStyleIdx="0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E6BDCE2-A162-4196-9BB7-9C1308772D59}" type="pres">
      <dgm:prSet presAssocID="{FF4209CF-897B-41C3-9C7B-36141C2F9FA7}" presName="DropPinPlaceHolder" presStyleCnt="0"/>
      <dgm:spPr/>
    </dgm:pt>
    <dgm:pt modelId="{167E3E17-B58C-41D1-8499-C06998BF2A76}" type="pres">
      <dgm:prSet presAssocID="{FF4209CF-897B-41C3-9C7B-36141C2F9FA7}" presName="DropPin" presStyleLbl="alignNode1" presStyleIdx="0" presStyleCnt="7"/>
      <dgm:spPr/>
    </dgm:pt>
    <dgm:pt modelId="{656C4663-7C4C-4A05-9B8E-FBE765EE6C51}" type="pres">
      <dgm:prSet presAssocID="{FF4209CF-897B-41C3-9C7B-36141C2F9FA7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68A97B-124A-45A1-8381-E3227BD85FE8}" type="pres">
      <dgm:prSet presAssocID="{FF4209CF-897B-41C3-9C7B-36141C2F9FA7}" presName="L2TextContainer" presStyleLbl="revTx" presStyleIdx="0" presStyleCnt="14">
        <dgm:presLayoutVars>
          <dgm:bulletEnabled val="1"/>
        </dgm:presLayoutVars>
      </dgm:prSet>
      <dgm:spPr/>
    </dgm:pt>
    <dgm:pt modelId="{8ACCE123-C989-46C1-B7FD-FA50ABEC947C}" type="pres">
      <dgm:prSet presAssocID="{FF4209CF-897B-41C3-9C7B-36141C2F9FA7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6B04496D-97D5-4C4A-A362-7B46786429CD}" type="pres">
      <dgm:prSet presAssocID="{FF4209CF-897B-41C3-9C7B-36141C2F9FA7}" presName="ConnectLine" presStyleLbl="sibTrans1D1" presStyleIdx="0" presStyleCnt="7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C265F4C-AB2A-4F80-98A7-82FC502E49D2}" type="pres">
      <dgm:prSet presAssocID="{FF4209CF-897B-41C3-9C7B-36141C2F9FA7}" presName="EmptyPlaceHolder" presStyleCnt="0"/>
      <dgm:spPr/>
    </dgm:pt>
    <dgm:pt modelId="{754E7C17-53C2-4829-8008-302721475D49}" type="pres">
      <dgm:prSet presAssocID="{A12BB6C7-6B24-460B-9D2A-B32840F59D97}" presName="spaceBetweenRectangles" presStyleCnt="0"/>
      <dgm:spPr/>
    </dgm:pt>
    <dgm:pt modelId="{D0F1C883-D090-4B68-9E55-4455ACC389A3}" type="pres">
      <dgm:prSet presAssocID="{30F50C3E-E689-4749-B2DE-A380B36249A8}" presName="composite" presStyleCnt="0"/>
      <dgm:spPr/>
    </dgm:pt>
    <dgm:pt modelId="{2B2928D1-331D-4A9F-A1F9-2C95098F0786}" type="pres">
      <dgm:prSet presAssocID="{30F50C3E-E689-4749-B2DE-A380B36249A8}" presName="ConnectorPoint" presStyleLbl="lnNode1" presStyleIdx="1" presStyleCnt="7"/>
      <dgm:spPr>
        <a:solidFill>
          <a:schemeClr val="accent5">
            <a:hueOff val="1001784"/>
            <a:satOff val="-4397"/>
            <a:lumOff val="13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B44936C-DFAC-455D-B978-61D277C6C060}" type="pres">
      <dgm:prSet presAssocID="{30F50C3E-E689-4749-B2DE-A380B36249A8}" presName="DropPinPlaceHolder" presStyleCnt="0"/>
      <dgm:spPr/>
    </dgm:pt>
    <dgm:pt modelId="{5B4579F9-026B-48AE-A6CF-911AC4DA134A}" type="pres">
      <dgm:prSet presAssocID="{30F50C3E-E689-4749-B2DE-A380B36249A8}" presName="DropPin" presStyleLbl="alignNode1" presStyleIdx="1" presStyleCnt="7"/>
      <dgm:spPr/>
    </dgm:pt>
    <dgm:pt modelId="{24F66197-6C48-45AF-BAAB-2D8BE1C9A9BC}" type="pres">
      <dgm:prSet presAssocID="{30F50C3E-E689-4749-B2DE-A380B36249A8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BAC1B5F-7FCA-4765-AF5D-DD5BC6F6B2AA}" type="pres">
      <dgm:prSet presAssocID="{30F50C3E-E689-4749-B2DE-A380B36249A8}" presName="L2TextContainer" presStyleLbl="revTx" presStyleIdx="2" presStyleCnt="14">
        <dgm:presLayoutVars>
          <dgm:bulletEnabled val="1"/>
        </dgm:presLayoutVars>
      </dgm:prSet>
      <dgm:spPr/>
    </dgm:pt>
    <dgm:pt modelId="{70F61D89-6BB6-4218-9167-C918FE0DE744}" type="pres">
      <dgm:prSet presAssocID="{30F50C3E-E689-4749-B2DE-A380B36249A8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AD7225F6-4D24-4251-9B85-9788DA7BA9E8}" type="pres">
      <dgm:prSet presAssocID="{30F50C3E-E689-4749-B2DE-A380B36249A8}" presName="ConnectLine" presStyleLbl="sibTrans1D1" presStyleIdx="1" presStyleCnt="7"/>
      <dgm:spPr>
        <a:noFill/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dash"/>
          <a:miter lim="800000"/>
        </a:ln>
        <a:effectLst/>
      </dgm:spPr>
    </dgm:pt>
    <dgm:pt modelId="{6E112FE5-DCFD-429F-9844-F15CBD865E08}" type="pres">
      <dgm:prSet presAssocID="{30F50C3E-E689-4749-B2DE-A380B36249A8}" presName="EmptyPlaceHolder" presStyleCnt="0"/>
      <dgm:spPr/>
    </dgm:pt>
    <dgm:pt modelId="{5DA9DD93-A953-4CB9-B9A4-BF931E9C12E6}" type="pres">
      <dgm:prSet presAssocID="{73E9C396-E906-41ED-A398-EE101353F0BC}" presName="spaceBetweenRectangles" presStyleCnt="0"/>
      <dgm:spPr/>
    </dgm:pt>
    <dgm:pt modelId="{D8EB1EAC-BC62-4758-84E0-E82104E83F70}" type="pres">
      <dgm:prSet presAssocID="{6E58BA53-F355-4967-9B63-A00F41C48057}" presName="composite" presStyleCnt="0"/>
      <dgm:spPr/>
    </dgm:pt>
    <dgm:pt modelId="{66F58FA4-B1A2-4296-A653-65832C552FA6}" type="pres">
      <dgm:prSet presAssocID="{6E58BA53-F355-4967-9B63-A00F41C48057}" presName="ConnectorPoint" presStyleLbl="lnNode1" presStyleIdx="2" presStyleCnt="7"/>
      <dgm:spPr>
        <a:solidFill>
          <a:schemeClr val="accent5">
            <a:hueOff val="2003568"/>
            <a:satOff val="-8793"/>
            <a:lumOff val="26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C39DCDB-B9E6-4AD7-B175-07B1191197DE}" type="pres">
      <dgm:prSet presAssocID="{6E58BA53-F355-4967-9B63-A00F41C48057}" presName="DropPinPlaceHolder" presStyleCnt="0"/>
      <dgm:spPr/>
    </dgm:pt>
    <dgm:pt modelId="{4DE32D6A-4F15-4BD8-8A04-E92DEB66879A}" type="pres">
      <dgm:prSet presAssocID="{6E58BA53-F355-4967-9B63-A00F41C48057}" presName="DropPin" presStyleLbl="alignNode1" presStyleIdx="2" presStyleCnt="7"/>
      <dgm:spPr>
        <a:solidFill>
          <a:srgbClr val="9B69BC"/>
        </a:solidFill>
        <a:ln>
          <a:solidFill>
            <a:srgbClr val="864DAD"/>
          </a:solidFill>
        </a:ln>
      </dgm:spPr>
    </dgm:pt>
    <dgm:pt modelId="{EF143EFB-B190-4E5C-A5AE-C4FBCD50B752}" type="pres">
      <dgm:prSet presAssocID="{6E58BA53-F355-4967-9B63-A00F41C48057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FAD0447-C579-42AF-9CEF-D4C617799519}" type="pres">
      <dgm:prSet presAssocID="{6E58BA53-F355-4967-9B63-A00F41C48057}" presName="L2TextContainer" presStyleLbl="revTx" presStyleIdx="4" presStyleCnt="14">
        <dgm:presLayoutVars>
          <dgm:bulletEnabled val="1"/>
        </dgm:presLayoutVars>
      </dgm:prSet>
      <dgm:spPr/>
    </dgm:pt>
    <dgm:pt modelId="{AB197FB0-0F12-4A59-9F3F-1C31859ED54E}" type="pres">
      <dgm:prSet presAssocID="{6E58BA53-F355-4967-9B63-A00F41C48057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838DE1A9-11F3-4AAE-80B5-CEC31C2EBA92}" type="pres">
      <dgm:prSet presAssocID="{6E58BA53-F355-4967-9B63-A00F41C48057}" presName="ConnectLine" presStyleLbl="sibTrans1D1" presStyleIdx="2" presStyleCnt="7"/>
      <dgm:spPr>
        <a:noFill/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dash"/>
          <a:miter lim="800000"/>
        </a:ln>
        <a:effectLst/>
      </dgm:spPr>
    </dgm:pt>
    <dgm:pt modelId="{33AB1B38-8BC6-42F7-A510-636B61ED7820}" type="pres">
      <dgm:prSet presAssocID="{6E58BA53-F355-4967-9B63-A00F41C48057}" presName="EmptyPlaceHolder" presStyleCnt="0"/>
      <dgm:spPr/>
    </dgm:pt>
    <dgm:pt modelId="{62792BF9-29FD-4D4A-8A65-8D65D1F97700}" type="pres">
      <dgm:prSet presAssocID="{99B84BCA-0ED4-4115-8CDC-E7F06D48D951}" presName="spaceBetweenRectangles" presStyleCnt="0"/>
      <dgm:spPr/>
    </dgm:pt>
    <dgm:pt modelId="{F82BC95B-14E4-4AFE-AD17-1415B67F5EB0}" type="pres">
      <dgm:prSet presAssocID="{72A1968C-76A3-4D00-9A42-590C912CFB47}" presName="composite" presStyleCnt="0"/>
      <dgm:spPr/>
    </dgm:pt>
    <dgm:pt modelId="{4882ED51-DF7B-418B-AED9-24BC8B93AFC5}" type="pres">
      <dgm:prSet presAssocID="{72A1968C-76A3-4D00-9A42-590C912CFB47}" presName="ConnectorPoint" presStyleLbl="lnNode1" presStyleIdx="3" presStyleCnt="7"/>
      <dgm:spPr>
        <a:solidFill>
          <a:schemeClr val="accent5">
            <a:hueOff val="3005351"/>
            <a:satOff val="-13190"/>
            <a:lumOff val="39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330EC7A-332D-40DD-8E48-E0E442C37C4D}" type="pres">
      <dgm:prSet presAssocID="{72A1968C-76A3-4D00-9A42-590C912CFB47}" presName="DropPinPlaceHolder" presStyleCnt="0"/>
      <dgm:spPr/>
    </dgm:pt>
    <dgm:pt modelId="{CF7B6860-6C29-4C93-8B53-A1443FBFD924}" type="pres">
      <dgm:prSet presAssocID="{72A1968C-76A3-4D00-9A42-590C912CFB47}" presName="DropPin" presStyleLbl="alignNode1" presStyleIdx="3" presStyleCnt="7" custLinFactNeighborX="-9431" custLinFactNeighborY="1339"/>
      <dgm:spPr/>
    </dgm:pt>
    <dgm:pt modelId="{C4BB4EC8-1530-4A54-A2A3-DD9B2823FACC}" type="pres">
      <dgm:prSet presAssocID="{72A1968C-76A3-4D00-9A42-590C912CFB47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54B02D3-1CDF-4469-B4C7-38635369252C}" type="pres">
      <dgm:prSet presAssocID="{72A1968C-76A3-4D00-9A42-590C912CFB47}" presName="L2TextContainer" presStyleLbl="revTx" presStyleIdx="6" presStyleCnt="14">
        <dgm:presLayoutVars>
          <dgm:bulletEnabled val="1"/>
        </dgm:presLayoutVars>
      </dgm:prSet>
      <dgm:spPr/>
    </dgm:pt>
    <dgm:pt modelId="{68394D26-8440-41C4-AC42-3F023E27A06C}" type="pres">
      <dgm:prSet presAssocID="{72A1968C-76A3-4D00-9A42-590C912CFB47}" presName="L1TextContainer" presStyleLbl="revTx" presStyleIdx="7" presStyleCnt="14" custLinFactNeighborX="-1761" custLinFactNeighborY="1339">
        <dgm:presLayoutVars>
          <dgm:chMax val="1"/>
          <dgm:chPref val="1"/>
          <dgm:bulletEnabled val="1"/>
        </dgm:presLayoutVars>
      </dgm:prSet>
      <dgm:spPr/>
    </dgm:pt>
    <dgm:pt modelId="{31D18754-3FB0-480E-B467-70CFFAB18868}" type="pres">
      <dgm:prSet presAssocID="{72A1968C-76A3-4D00-9A42-590C912CFB47}" presName="ConnectLine" presStyleLbl="sibTrans1D1" presStyleIdx="3" presStyleCnt="7" custLinFactX="-58000" custLinFactNeighborX="-100000"/>
      <dgm:spPr>
        <a:noFill/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dash"/>
          <a:miter lim="800000"/>
        </a:ln>
        <a:effectLst/>
      </dgm:spPr>
    </dgm:pt>
    <dgm:pt modelId="{0B25005D-1EC1-4EFB-B23D-F5B77D9B663F}" type="pres">
      <dgm:prSet presAssocID="{72A1968C-76A3-4D00-9A42-590C912CFB47}" presName="EmptyPlaceHolder" presStyleCnt="0"/>
      <dgm:spPr/>
    </dgm:pt>
    <dgm:pt modelId="{026845EA-1148-4825-8A55-80324AC0D262}" type="pres">
      <dgm:prSet presAssocID="{EF672C74-B96C-4FED-B1A7-C0958A1B07F7}" presName="spaceBetweenRectangles" presStyleCnt="0"/>
      <dgm:spPr/>
    </dgm:pt>
    <dgm:pt modelId="{4CBDA321-891C-46CD-9AA1-B2FBD145BFAF}" type="pres">
      <dgm:prSet presAssocID="{6E3D9C8D-B89D-40B2-9D51-EE76FF68D5EF}" presName="composite" presStyleCnt="0"/>
      <dgm:spPr/>
    </dgm:pt>
    <dgm:pt modelId="{C22833B4-9465-41AF-82D4-44B62729B815}" type="pres">
      <dgm:prSet presAssocID="{6E3D9C8D-B89D-40B2-9D51-EE76FF68D5EF}" presName="ConnectorPoint" presStyleLbl="lnNode1" presStyleIdx="4" presStyleCnt="7"/>
      <dgm:spPr>
        <a:solidFill>
          <a:schemeClr val="accent5">
            <a:hueOff val="4007135"/>
            <a:satOff val="-17587"/>
            <a:lumOff val="52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9B587A6-E0D0-413B-918D-383E182DD505}" type="pres">
      <dgm:prSet presAssocID="{6E3D9C8D-B89D-40B2-9D51-EE76FF68D5EF}" presName="DropPinPlaceHolder" presStyleCnt="0"/>
      <dgm:spPr/>
    </dgm:pt>
    <dgm:pt modelId="{9A98CBEA-4C17-4A96-9670-E14F274BC309}" type="pres">
      <dgm:prSet presAssocID="{6E3D9C8D-B89D-40B2-9D51-EE76FF68D5EF}" presName="DropPin" presStyleLbl="alignNode1" presStyleIdx="4" presStyleCnt="7"/>
      <dgm:spPr/>
    </dgm:pt>
    <dgm:pt modelId="{8CAF6538-A283-4F1B-8A46-58D31863A555}" type="pres">
      <dgm:prSet presAssocID="{6E3D9C8D-B89D-40B2-9D51-EE76FF68D5EF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99B51D-C1EA-4D3E-B50E-BDC51632BBFA}" type="pres">
      <dgm:prSet presAssocID="{6E3D9C8D-B89D-40B2-9D51-EE76FF68D5EF}" presName="L2TextContainer" presStyleLbl="revTx" presStyleIdx="8" presStyleCnt="14">
        <dgm:presLayoutVars>
          <dgm:bulletEnabled val="1"/>
        </dgm:presLayoutVars>
      </dgm:prSet>
      <dgm:spPr/>
    </dgm:pt>
    <dgm:pt modelId="{3CECF23A-E6F6-46C6-907D-BB154266792C}" type="pres">
      <dgm:prSet presAssocID="{6E3D9C8D-B89D-40B2-9D51-EE76FF68D5EF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4B37F2D2-9961-40C5-BAC9-D2269F0B19F6}" type="pres">
      <dgm:prSet presAssocID="{6E3D9C8D-B89D-40B2-9D51-EE76FF68D5EF}" presName="ConnectLine" presStyleLbl="sibTrans1D1" presStyleIdx="4" presStyleCnt="7"/>
      <dgm:spPr>
        <a:noFill/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dash"/>
          <a:miter lim="800000"/>
        </a:ln>
        <a:effectLst/>
      </dgm:spPr>
    </dgm:pt>
    <dgm:pt modelId="{228BB714-703E-4D7C-B9A9-0A25B8731791}" type="pres">
      <dgm:prSet presAssocID="{6E3D9C8D-B89D-40B2-9D51-EE76FF68D5EF}" presName="EmptyPlaceHolder" presStyleCnt="0"/>
      <dgm:spPr/>
    </dgm:pt>
    <dgm:pt modelId="{0DE9D098-EABA-4129-B6ED-CF18B57CCAA1}" type="pres">
      <dgm:prSet presAssocID="{07B5105F-9A04-4A1C-8D22-027DFEBC5D20}" presName="spaceBetweenRectangles" presStyleCnt="0"/>
      <dgm:spPr/>
    </dgm:pt>
    <dgm:pt modelId="{77CCF7C9-8154-44D5-B23C-DB9B0FD7DCA5}" type="pres">
      <dgm:prSet presAssocID="{004FD863-8742-4B7A-890B-410BB99E8CE2}" presName="composite" presStyleCnt="0"/>
      <dgm:spPr/>
    </dgm:pt>
    <dgm:pt modelId="{92095B8D-3D85-4FD4-9F2B-78BAF6768072}" type="pres">
      <dgm:prSet presAssocID="{004FD863-8742-4B7A-890B-410BB99E8CE2}" presName="ConnectorPoint" presStyleLbl="lnNode1" presStyleIdx="5" presStyleCnt="7"/>
      <dgm:spPr>
        <a:solidFill>
          <a:schemeClr val="accent5">
            <a:hueOff val="5008919"/>
            <a:satOff val="-21983"/>
            <a:lumOff val="653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43E8A74-4268-4ACF-BECA-CAF50CCFB602}" type="pres">
      <dgm:prSet presAssocID="{004FD863-8742-4B7A-890B-410BB99E8CE2}" presName="DropPinPlaceHolder" presStyleCnt="0"/>
      <dgm:spPr/>
    </dgm:pt>
    <dgm:pt modelId="{07518C91-B2D0-4903-A372-7F6DED0409BC}" type="pres">
      <dgm:prSet presAssocID="{004FD863-8742-4B7A-890B-410BB99E8CE2}" presName="DropPin" presStyleLbl="alignNode1" presStyleIdx="5" presStyleCnt="7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2737BDA6-CDB5-4F9A-A91D-CDEA90DBE6A4}" type="pres">
      <dgm:prSet presAssocID="{004FD863-8742-4B7A-890B-410BB99E8CE2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99EEB1-3540-4867-99BC-B957BFEEBA38}" type="pres">
      <dgm:prSet presAssocID="{004FD863-8742-4B7A-890B-410BB99E8CE2}" presName="L2TextContainer" presStyleLbl="revTx" presStyleIdx="10" presStyleCnt="14">
        <dgm:presLayoutVars>
          <dgm:bulletEnabled val="1"/>
        </dgm:presLayoutVars>
      </dgm:prSet>
      <dgm:spPr/>
    </dgm:pt>
    <dgm:pt modelId="{EA538D56-5C65-43EA-81D0-CD1E5CBC9F59}" type="pres">
      <dgm:prSet presAssocID="{004FD863-8742-4B7A-890B-410BB99E8CE2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ECA352F1-FDE4-445A-939C-CF4C3A4444A0}" type="pres">
      <dgm:prSet presAssocID="{004FD863-8742-4B7A-890B-410BB99E8CE2}" presName="ConnectLine" presStyleLbl="sibTrans1D1" presStyleIdx="5" presStyleCnt="7"/>
      <dgm:spPr>
        <a:noFill/>
        <a:ln w="12700" cap="flat" cmpd="sng" algn="ctr">
          <a:solidFill>
            <a:schemeClr val="accent5">
              <a:hueOff val="5008919"/>
              <a:satOff val="-21983"/>
              <a:lumOff val="6536"/>
              <a:alphaOff val="0"/>
            </a:schemeClr>
          </a:solidFill>
          <a:prstDash val="dash"/>
          <a:miter lim="800000"/>
        </a:ln>
        <a:effectLst/>
      </dgm:spPr>
    </dgm:pt>
    <dgm:pt modelId="{24E1B9BB-F421-479A-91FF-8F38B437BE14}" type="pres">
      <dgm:prSet presAssocID="{004FD863-8742-4B7A-890B-410BB99E8CE2}" presName="EmptyPlaceHolder" presStyleCnt="0"/>
      <dgm:spPr/>
    </dgm:pt>
    <dgm:pt modelId="{533B7DB3-9B62-4EC9-9116-35F5C6964E06}" type="pres">
      <dgm:prSet presAssocID="{B922D27B-6E97-46EB-91E5-95FC8F215DC2}" presName="spaceBetweenRectangles" presStyleCnt="0"/>
      <dgm:spPr/>
    </dgm:pt>
    <dgm:pt modelId="{EE5E0515-15F7-43D7-93FD-0AF89C971BD9}" type="pres">
      <dgm:prSet presAssocID="{8B88D7A2-C2DF-4500-9143-4D039D03ACD8}" presName="composite" presStyleCnt="0"/>
      <dgm:spPr/>
    </dgm:pt>
    <dgm:pt modelId="{05EB9770-2809-4C3B-9E53-5C53C82F25D8}" type="pres">
      <dgm:prSet presAssocID="{8B88D7A2-C2DF-4500-9143-4D039D03ACD8}" presName="ConnectorPoint" presStyleLbl="lnNode1" presStyleIdx="6" presStyleCnt="7"/>
      <dgm:spPr>
        <a:solidFill>
          <a:schemeClr val="accent5">
            <a:hueOff val="6010703"/>
            <a:satOff val="-26380"/>
            <a:lumOff val="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8B1F634-B2B0-4AFA-9188-ED9AD5A26CEB}" type="pres">
      <dgm:prSet presAssocID="{8B88D7A2-C2DF-4500-9143-4D039D03ACD8}" presName="DropPinPlaceHolder" presStyleCnt="0"/>
      <dgm:spPr/>
    </dgm:pt>
    <dgm:pt modelId="{B5AC1D3A-1AFE-48F0-9740-7F7DEAE125D6}" type="pres">
      <dgm:prSet presAssocID="{8B88D7A2-C2DF-4500-9143-4D039D03ACD8}" presName="DropPin" presStyleLbl="alignNode1" presStyleIdx="6" presStyleCnt="7"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</dgm:pt>
    <dgm:pt modelId="{A8B7CFA5-DD90-474A-A36B-395831F4D63F}" type="pres">
      <dgm:prSet presAssocID="{8B88D7A2-C2DF-4500-9143-4D039D03ACD8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7C5D1BF-8375-4F2F-8F69-62C5DD498D86}" type="pres">
      <dgm:prSet presAssocID="{8B88D7A2-C2DF-4500-9143-4D039D03ACD8}" presName="L2TextContainer" presStyleLbl="revTx" presStyleIdx="12" presStyleCnt="14">
        <dgm:presLayoutVars>
          <dgm:bulletEnabled val="1"/>
        </dgm:presLayoutVars>
      </dgm:prSet>
      <dgm:spPr/>
    </dgm:pt>
    <dgm:pt modelId="{733C4DBA-1274-416A-BCC8-352957253BAF}" type="pres">
      <dgm:prSet presAssocID="{8B88D7A2-C2DF-4500-9143-4D039D03ACD8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9DF81F3D-7400-484B-BB6C-DB4BE4FA9774}" type="pres">
      <dgm:prSet presAssocID="{8B88D7A2-C2DF-4500-9143-4D039D03ACD8}" presName="ConnectLine" presStyleLbl="sibTrans1D1" presStyleIdx="6" presStyleCnt="7"/>
      <dgm:spPr>
        <a:noFill/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dash"/>
          <a:miter lim="800000"/>
        </a:ln>
        <a:effectLst/>
      </dgm:spPr>
    </dgm:pt>
    <dgm:pt modelId="{D5B6C68E-E469-4661-AD1A-9C848B07625A}" type="pres">
      <dgm:prSet presAssocID="{8B88D7A2-C2DF-4500-9143-4D039D03ACD8}" presName="EmptyPlaceHolder" presStyleCnt="0"/>
      <dgm:spPr/>
    </dgm:pt>
  </dgm:ptLst>
  <dgm:cxnLst>
    <dgm:cxn modelId="{980AC300-D7AF-4E11-A14D-1917E88142A5}" srcId="{0D02CEED-0108-44FE-A671-AF753BDBF99E}" destId="{004FD863-8742-4B7A-890B-410BB99E8CE2}" srcOrd="5" destOrd="0" parTransId="{98BDAC9A-0C9C-4B46-8C84-8B6D74D41F3D}" sibTransId="{B922D27B-6E97-46EB-91E5-95FC8F215DC2}"/>
    <dgm:cxn modelId="{75437C1E-4B8C-4EDF-9B2F-1990936020B3}" type="presOf" srcId="{72A1968C-76A3-4D00-9A42-590C912CFB47}" destId="{68394D26-8440-41C4-AC42-3F023E27A06C}" srcOrd="0" destOrd="0" presId="urn:microsoft.com/office/officeart/2017/3/layout/DropPinTimeline"/>
    <dgm:cxn modelId="{A99B4531-0C72-44FE-A922-CC5805AA2821}" srcId="{6E58BA53-F355-4967-9B63-A00F41C48057}" destId="{246EDE87-043A-4612-A7BF-7468786F88CF}" srcOrd="0" destOrd="0" parTransId="{0B2E93BF-52C2-49D0-B34E-1DA10E75249E}" sibTransId="{7C1D9968-3BAA-4DB2-B7B4-27016B64019A}"/>
    <dgm:cxn modelId="{225AB961-3C94-4D1B-8760-C3AFD6F1125F}" srcId="{0D02CEED-0108-44FE-A671-AF753BDBF99E}" destId="{8B88D7A2-C2DF-4500-9143-4D039D03ACD8}" srcOrd="6" destOrd="0" parTransId="{70463623-B836-40AA-85C5-C907B74DA79B}" sibTransId="{E5D10410-EEBD-4AA3-AC52-D766A374848D}"/>
    <dgm:cxn modelId="{BC25D242-6587-43C8-9620-FDC1D78E985F}" srcId="{0D02CEED-0108-44FE-A671-AF753BDBF99E}" destId="{72A1968C-76A3-4D00-9A42-590C912CFB47}" srcOrd="3" destOrd="0" parTransId="{D3D1D918-D5B7-4804-A86F-0DFC06837AD7}" sibTransId="{EF672C74-B96C-4FED-B1A7-C0958A1B07F7}"/>
    <dgm:cxn modelId="{0F24F962-F3ED-4C13-8D1C-BC7E0C36E19E}" srcId="{FF4209CF-897B-41C3-9C7B-36141C2F9FA7}" destId="{C920E2F2-9D15-419D-A16B-B81FB13A2A72}" srcOrd="0" destOrd="0" parTransId="{3A008A4E-28FE-4C14-BA26-D059283A3F70}" sibTransId="{73BBCCE6-CD57-46A2-B8DF-B73E20257120}"/>
    <dgm:cxn modelId="{FDC9FD64-6255-41B1-9731-31CC90C3D369}" srcId="{8B88D7A2-C2DF-4500-9143-4D039D03ACD8}" destId="{8CF83719-CF7F-487D-BA2B-0B18F4CA5EEA}" srcOrd="0" destOrd="0" parTransId="{AA5CF355-2155-4045-B7FC-181375FF2BCB}" sibTransId="{0FDC7EDB-1D88-447F-A13B-B8E18EFE23D6}"/>
    <dgm:cxn modelId="{7C54A546-88F2-49DE-874B-BAE51B3F7AD6}" type="presOf" srcId="{004FD863-8742-4B7A-890B-410BB99E8CE2}" destId="{EA538D56-5C65-43EA-81D0-CD1E5CBC9F59}" srcOrd="0" destOrd="0" presId="urn:microsoft.com/office/officeart/2017/3/layout/DropPinTimeline"/>
    <dgm:cxn modelId="{CCCCE647-ECF4-4654-B8E7-9FE60C1D51E7}" srcId="{30F50C3E-E689-4749-B2DE-A380B36249A8}" destId="{DFA8BDC1-000A-475E-A75A-BD2BB9C56ACF}" srcOrd="0" destOrd="0" parTransId="{19722879-946B-4D66-8A52-C6BEA38A9DA0}" sibTransId="{2C6A2DD0-ADFB-44FC-9705-00A34D924646}"/>
    <dgm:cxn modelId="{D3BD5971-E190-4357-978B-F75ECD7B74B2}" type="presOf" srcId="{FF4209CF-897B-41C3-9C7B-36141C2F9FA7}" destId="{8ACCE123-C989-46C1-B7FD-FA50ABEC947C}" srcOrd="0" destOrd="0" presId="urn:microsoft.com/office/officeart/2017/3/layout/DropPinTimeline"/>
    <dgm:cxn modelId="{490F1B52-FCDC-45FB-8AA2-5E4266F3702F}" srcId="{004FD863-8742-4B7A-890B-410BB99E8CE2}" destId="{874EE52E-2A22-4545-94B0-B9726F8F119D}" srcOrd="0" destOrd="0" parTransId="{7D8A8210-C524-4EDF-BCDC-906B5375CFDA}" sibTransId="{3F876D99-D3B7-4252-9AFF-BF92312051F1}"/>
    <dgm:cxn modelId="{E72A0156-84A0-426F-98BF-6CD9AD297291}" type="presOf" srcId="{6E58BA53-F355-4967-9B63-A00F41C48057}" destId="{AB197FB0-0F12-4A59-9F3F-1C31859ED54E}" srcOrd="0" destOrd="0" presId="urn:microsoft.com/office/officeart/2017/3/layout/DropPinTimeline"/>
    <dgm:cxn modelId="{F318267E-67DF-460C-99C2-50039D80D0E8}" srcId="{72A1968C-76A3-4D00-9A42-590C912CFB47}" destId="{F5013EDC-A2F9-4FE9-B1F1-1403E2C6577A}" srcOrd="0" destOrd="0" parTransId="{1A0A09F8-A077-4064-9D2E-FA977CA984A2}" sibTransId="{768C02F2-2A16-464F-8B30-45A62CF5452C}"/>
    <dgm:cxn modelId="{435D5E81-2E9F-44F1-B776-8A74B850F8BA}" srcId="{0D02CEED-0108-44FE-A671-AF753BDBF99E}" destId="{6E3D9C8D-B89D-40B2-9D51-EE76FF68D5EF}" srcOrd="4" destOrd="0" parTransId="{D975CEFD-F858-477E-A5E9-1830253CB0A9}" sibTransId="{07B5105F-9A04-4A1C-8D22-027DFEBC5D20}"/>
    <dgm:cxn modelId="{8B83B681-1F2A-450F-938E-CE5CD0C7EE1F}" srcId="{0D02CEED-0108-44FE-A671-AF753BDBF99E}" destId="{FF4209CF-897B-41C3-9C7B-36141C2F9FA7}" srcOrd="0" destOrd="0" parTransId="{636887E1-4B45-43AF-992D-D3A9E50B9BB6}" sibTransId="{A12BB6C7-6B24-460B-9D2A-B32840F59D97}"/>
    <dgm:cxn modelId="{86660E97-D8C5-4A12-9039-A9593EFF74DE}" type="presOf" srcId="{6E3D9C8D-B89D-40B2-9D51-EE76FF68D5EF}" destId="{3CECF23A-E6F6-46C6-907D-BB154266792C}" srcOrd="0" destOrd="0" presId="urn:microsoft.com/office/officeart/2017/3/layout/DropPinTimeline"/>
    <dgm:cxn modelId="{5B81BFA3-D0FB-497A-8F9B-D98DBC76DA1B}" type="presOf" srcId="{C920E2F2-9D15-419D-A16B-B81FB13A2A72}" destId="{A668A97B-124A-45A1-8381-E3227BD85FE8}" srcOrd="0" destOrd="0" presId="urn:microsoft.com/office/officeart/2017/3/layout/DropPinTimeline"/>
    <dgm:cxn modelId="{B38C9FA6-D46B-4595-8E97-4DC7CCB1E3D7}" srcId="{6E3D9C8D-B89D-40B2-9D51-EE76FF68D5EF}" destId="{8995A71E-D61A-4E56-9F91-86016F03DC78}" srcOrd="0" destOrd="0" parTransId="{A2A6E964-6563-474D-9A1E-4F4E1BD30299}" sibTransId="{79F147E7-CF3A-495B-9436-3A64FCE213B7}"/>
    <dgm:cxn modelId="{4448C7BB-0197-4234-B032-71ADEF117C6E}" type="presOf" srcId="{8CF83719-CF7F-487D-BA2B-0B18F4CA5EEA}" destId="{27C5D1BF-8375-4F2F-8F69-62C5DD498D86}" srcOrd="0" destOrd="0" presId="urn:microsoft.com/office/officeart/2017/3/layout/DropPinTimeline"/>
    <dgm:cxn modelId="{B91937BF-6AEB-40EE-BE3F-3675FFA40B0B}" type="presOf" srcId="{8B88D7A2-C2DF-4500-9143-4D039D03ACD8}" destId="{733C4DBA-1274-416A-BCC8-352957253BAF}" srcOrd="0" destOrd="0" presId="urn:microsoft.com/office/officeart/2017/3/layout/DropPinTimeline"/>
    <dgm:cxn modelId="{A9192DD4-91A4-4241-AECC-05B1BA21FB2F}" srcId="{0D02CEED-0108-44FE-A671-AF753BDBF99E}" destId="{30F50C3E-E689-4749-B2DE-A380B36249A8}" srcOrd="1" destOrd="0" parTransId="{79677494-5720-431C-A698-ACF70BE9A8D5}" sibTransId="{73E9C396-E906-41ED-A398-EE101353F0BC}"/>
    <dgm:cxn modelId="{CC3094D4-91A6-4BD2-9028-DE9E0191AC4E}" type="presOf" srcId="{874EE52E-2A22-4545-94B0-B9726F8F119D}" destId="{A699EEB1-3540-4867-99BC-B957BFEEBA38}" srcOrd="0" destOrd="0" presId="urn:microsoft.com/office/officeart/2017/3/layout/DropPinTimeline"/>
    <dgm:cxn modelId="{0060FBDB-07F0-4E06-A19E-6E02AECD941E}" type="presOf" srcId="{30F50C3E-E689-4749-B2DE-A380B36249A8}" destId="{70F61D89-6BB6-4218-9167-C918FE0DE744}" srcOrd="0" destOrd="0" presId="urn:microsoft.com/office/officeart/2017/3/layout/DropPinTimeline"/>
    <dgm:cxn modelId="{1D7625DE-0A04-480A-B39D-C06CD9603E96}" type="presOf" srcId="{246EDE87-043A-4612-A7BF-7468786F88CF}" destId="{9FAD0447-C579-42AF-9CEF-D4C617799519}" srcOrd="0" destOrd="0" presId="urn:microsoft.com/office/officeart/2017/3/layout/DropPinTimeline"/>
    <dgm:cxn modelId="{E65036E3-1BCC-4BF5-8B37-E080B1B3C825}" type="presOf" srcId="{8995A71E-D61A-4E56-9F91-86016F03DC78}" destId="{F899B51D-C1EA-4D3E-B50E-BDC51632BBFA}" srcOrd="0" destOrd="0" presId="urn:microsoft.com/office/officeart/2017/3/layout/DropPinTimeline"/>
    <dgm:cxn modelId="{7D18D3E4-FE16-4DDE-A884-FA47E1F64A4B}" type="presOf" srcId="{F5013EDC-A2F9-4FE9-B1F1-1403E2C6577A}" destId="{154B02D3-1CDF-4469-B4C7-38635369252C}" srcOrd="0" destOrd="0" presId="urn:microsoft.com/office/officeart/2017/3/layout/DropPinTimeline"/>
    <dgm:cxn modelId="{7AB5F3E5-3E61-4F77-8C6B-8E185F6AEF2D}" srcId="{0D02CEED-0108-44FE-A671-AF753BDBF99E}" destId="{6E58BA53-F355-4967-9B63-A00F41C48057}" srcOrd="2" destOrd="0" parTransId="{866049F6-DEB5-4EF6-9589-E32CA661F227}" sibTransId="{99B84BCA-0ED4-4115-8CDC-E7F06D48D951}"/>
    <dgm:cxn modelId="{F1B75DEE-9215-472B-AC66-18C40059FB11}" type="presOf" srcId="{DFA8BDC1-000A-475E-A75A-BD2BB9C56ACF}" destId="{7BAC1B5F-7FCA-4765-AF5D-DD5BC6F6B2AA}" srcOrd="0" destOrd="0" presId="urn:microsoft.com/office/officeart/2017/3/layout/DropPinTimeline"/>
    <dgm:cxn modelId="{9471B1F0-1126-41A9-AE1C-9E570D0E230C}" type="presOf" srcId="{0D02CEED-0108-44FE-A671-AF753BDBF99E}" destId="{AA5AE18C-5131-48F0-939A-03E97B27110C}" srcOrd="0" destOrd="0" presId="urn:microsoft.com/office/officeart/2017/3/layout/DropPinTimeline"/>
    <dgm:cxn modelId="{761EC77B-87A8-426F-AC38-EB1D58B5F420}" type="presParOf" srcId="{AA5AE18C-5131-48F0-939A-03E97B27110C}" destId="{B8948FD1-18A7-45C2-A481-DD5E0A807A1E}" srcOrd="0" destOrd="0" presId="urn:microsoft.com/office/officeart/2017/3/layout/DropPinTimeline"/>
    <dgm:cxn modelId="{E3200C66-CF02-47C0-933F-23BE94B0EC58}" type="presParOf" srcId="{AA5AE18C-5131-48F0-939A-03E97B27110C}" destId="{700938DD-F76A-4D50-868F-4C8D87440D46}" srcOrd="1" destOrd="0" presId="urn:microsoft.com/office/officeart/2017/3/layout/DropPinTimeline"/>
    <dgm:cxn modelId="{74B9342A-9311-4A5D-B240-BAFE316EF43C}" type="presParOf" srcId="{700938DD-F76A-4D50-868F-4C8D87440D46}" destId="{A1F750BC-9994-45E0-A9CF-86B92D5F7F6C}" srcOrd="0" destOrd="0" presId="urn:microsoft.com/office/officeart/2017/3/layout/DropPinTimeline"/>
    <dgm:cxn modelId="{C18CE77D-1B6D-4D4A-B1D9-175DD4192509}" type="presParOf" srcId="{A1F750BC-9994-45E0-A9CF-86B92D5F7F6C}" destId="{238F01CB-479C-41E3-8900-7314A786B78A}" srcOrd="0" destOrd="0" presId="urn:microsoft.com/office/officeart/2017/3/layout/DropPinTimeline"/>
    <dgm:cxn modelId="{F5DD1450-B294-4F0A-A4B8-75F4A884A5BD}" type="presParOf" srcId="{A1F750BC-9994-45E0-A9CF-86B92D5F7F6C}" destId="{AE6BDCE2-A162-4196-9BB7-9C1308772D59}" srcOrd="1" destOrd="0" presId="urn:microsoft.com/office/officeart/2017/3/layout/DropPinTimeline"/>
    <dgm:cxn modelId="{808CF40A-1702-4CDB-99AD-ECF49C43E447}" type="presParOf" srcId="{AE6BDCE2-A162-4196-9BB7-9C1308772D59}" destId="{167E3E17-B58C-41D1-8499-C06998BF2A76}" srcOrd="0" destOrd="0" presId="urn:microsoft.com/office/officeart/2017/3/layout/DropPinTimeline"/>
    <dgm:cxn modelId="{E9439032-5D36-4EC1-89DA-BABF884FA2C4}" type="presParOf" srcId="{AE6BDCE2-A162-4196-9BB7-9C1308772D59}" destId="{656C4663-7C4C-4A05-9B8E-FBE765EE6C51}" srcOrd="1" destOrd="0" presId="urn:microsoft.com/office/officeart/2017/3/layout/DropPinTimeline"/>
    <dgm:cxn modelId="{50E5584C-E6C8-4F3A-9AA6-37F87A9B8504}" type="presParOf" srcId="{A1F750BC-9994-45E0-A9CF-86B92D5F7F6C}" destId="{A668A97B-124A-45A1-8381-E3227BD85FE8}" srcOrd="2" destOrd="0" presId="urn:microsoft.com/office/officeart/2017/3/layout/DropPinTimeline"/>
    <dgm:cxn modelId="{8DD7F78B-7AA8-45A6-933C-5C6885288396}" type="presParOf" srcId="{A1F750BC-9994-45E0-A9CF-86B92D5F7F6C}" destId="{8ACCE123-C989-46C1-B7FD-FA50ABEC947C}" srcOrd="3" destOrd="0" presId="urn:microsoft.com/office/officeart/2017/3/layout/DropPinTimeline"/>
    <dgm:cxn modelId="{78FB845F-5190-4001-9083-C7FE3CD1FBBF}" type="presParOf" srcId="{A1F750BC-9994-45E0-A9CF-86B92D5F7F6C}" destId="{6B04496D-97D5-4C4A-A362-7B46786429CD}" srcOrd="4" destOrd="0" presId="urn:microsoft.com/office/officeart/2017/3/layout/DropPinTimeline"/>
    <dgm:cxn modelId="{F5490606-5200-4E7B-878F-D72D660A44B6}" type="presParOf" srcId="{A1F750BC-9994-45E0-A9CF-86B92D5F7F6C}" destId="{DC265F4C-AB2A-4F80-98A7-82FC502E49D2}" srcOrd="5" destOrd="0" presId="urn:microsoft.com/office/officeart/2017/3/layout/DropPinTimeline"/>
    <dgm:cxn modelId="{DED1B865-88BD-4928-82F9-35A661A5FD32}" type="presParOf" srcId="{700938DD-F76A-4D50-868F-4C8D87440D46}" destId="{754E7C17-53C2-4829-8008-302721475D49}" srcOrd="1" destOrd="0" presId="urn:microsoft.com/office/officeart/2017/3/layout/DropPinTimeline"/>
    <dgm:cxn modelId="{40FE7D9D-9AF0-47D8-9D4E-149CB637B0EE}" type="presParOf" srcId="{700938DD-F76A-4D50-868F-4C8D87440D46}" destId="{D0F1C883-D090-4B68-9E55-4455ACC389A3}" srcOrd="2" destOrd="0" presId="urn:microsoft.com/office/officeart/2017/3/layout/DropPinTimeline"/>
    <dgm:cxn modelId="{D4174DD4-394D-41FA-87BC-2299C3C90457}" type="presParOf" srcId="{D0F1C883-D090-4B68-9E55-4455ACC389A3}" destId="{2B2928D1-331D-4A9F-A1F9-2C95098F0786}" srcOrd="0" destOrd="0" presId="urn:microsoft.com/office/officeart/2017/3/layout/DropPinTimeline"/>
    <dgm:cxn modelId="{877713CE-4B33-420E-834C-316D0637CC6B}" type="presParOf" srcId="{D0F1C883-D090-4B68-9E55-4455ACC389A3}" destId="{DB44936C-DFAC-455D-B978-61D277C6C060}" srcOrd="1" destOrd="0" presId="urn:microsoft.com/office/officeart/2017/3/layout/DropPinTimeline"/>
    <dgm:cxn modelId="{5D513BFB-A723-4D9B-A654-05A1032254EA}" type="presParOf" srcId="{DB44936C-DFAC-455D-B978-61D277C6C060}" destId="{5B4579F9-026B-48AE-A6CF-911AC4DA134A}" srcOrd="0" destOrd="0" presId="urn:microsoft.com/office/officeart/2017/3/layout/DropPinTimeline"/>
    <dgm:cxn modelId="{CF8EB422-AEF9-4DB5-A9DC-F4587148AA4F}" type="presParOf" srcId="{DB44936C-DFAC-455D-B978-61D277C6C060}" destId="{24F66197-6C48-45AF-BAAB-2D8BE1C9A9BC}" srcOrd="1" destOrd="0" presId="urn:microsoft.com/office/officeart/2017/3/layout/DropPinTimeline"/>
    <dgm:cxn modelId="{2154210F-80AD-4037-96A4-3B6A9ECCED91}" type="presParOf" srcId="{D0F1C883-D090-4B68-9E55-4455ACC389A3}" destId="{7BAC1B5F-7FCA-4765-AF5D-DD5BC6F6B2AA}" srcOrd="2" destOrd="0" presId="urn:microsoft.com/office/officeart/2017/3/layout/DropPinTimeline"/>
    <dgm:cxn modelId="{D771236B-707F-4E5B-BBAD-19F9E8A3493A}" type="presParOf" srcId="{D0F1C883-D090-4B68-9E55-4455ACC389A3}" destId="{70F61D89-6BB6-4218-9167-C918FE0DE744}" srcOrd="3" destOrd="0" presId="urn:microsoft.com/office/officeart/2017/3/layout/DropPinTimeline"/>
    <dgm:cxn modelId="{7070679D-6F50-4BC5-BFA5-508728B9EC55}" type="presParOf" srcId="{D0F1C883-D090-4B68-9E55-4455ACC389A3}" destId="{AD7225F6-4D24-4251-9B85-9788DA7BA9E8}" srcOrd="4" destOrd="0" presId="urn:microsoft.com/office/officeart/2017/3/layout/DropPinTimeline"/>
    <dgm:cxn modelId="{13556A26-2C08-418F-BFFE-0E2C25E3FE3C}" type="presParOf" srcId="{D0F1C883-D090-4B68-9E55-4455ACC389A3}" destId="{6E112FE5-DCFD-429F-9844-F15CBD865E08}" srcOrd="5" destOrd="0" presId="urn:microsoft.com/office/officeart/2017/3/layout/DropPinTimeline"/>
    <dgm:cxn modelId="{EFD91ADD-3B7B-4E2D-88B5-235B4F982198}" type="presParOf" srcId="{700938DD-F76A-4D50-868F-4C8D87440D46}" destId="{5DA9DD93-A953-4CB9-B9A4-BF931E9C12E6}" srcOrd="3" destOrd="0" presId="urn:microsoft.com/office/officeart/2017/3/layout/DropPinTimeline"/>
    <dgm:cxn modelId="{54A2D320-3472-4321-984A-990DE46C5CA9}" type="presParOf" srcId="{700938DD-F76A-4D50-868F-4C8D87440D46}" destId="{D8EB1EAC-BC62-4758-84E0-E82104E83F70}" srcOrd="4" destOrd="0" presId="urn:microsoft.com/office/officeart/2017/3/layout/DropPinTimeline"/>
    <dgm:cxn modelId="{913DA96A-416A-49D1-ADE8-C48457C5F02B}" type="presParOf" srcId="{D8EB1EAC-BC62-4758-84E0-E82104E83F70}" destId="{66F58FA4-B1A2-4296-A653-65832C552FA6}" srcOrd="0" destOrd="0" presId="urn:microsoft.com/office/officeart/2017/3/layout/DropPinTimeline"/>
    <dgm:cxn modelId="{15002F26-B564-481A-A9CD-6CB6AC991AF5}" type="presParOf" srcId="{D8EB1EAC-BC62-4758-84E0-E82104E83F70}" destId="{AC39DCDB-B9E6-4AD7-B175-07B1191197DE}" srcOrd="1" destOrd="0" presId="urn:microsoft.com/office/officeart/2017/3/layout/DropPinTimeline"/>
    <dgm:cxn modelId="{48E32DF5-D971-45C3-A885-38F8890BDAC6}" type="presParOf" srcId="{AC39DCDB-B9E6-4AD7-B175-07B1191197DE}" destId="{4DE32D6A-4F15-4BD8-8A04-E92DEB66879A}" srcOrd="0" destOrd="0" presId="urn:microsoft.com/office/officeart/2017/3/layout/DropPinTimeline"/>
    <dgm:cxn modelId="{B66FF195-1C17-473C-B4F5-AC683A3D6B96}" type="presParOf" srcId="{AC39DCDB-B9E6-4AD7-B175-07B1191197DE}" destId="{EF143EFB-B190-4E5C-A5AE-C4FBCD50B752}" srcOrd="1" destOrd="0" presId="urn:microsoft.com/office/officeart/2017/3/layout/DropPinTimeline"/>
    <dgm:cxn modelId="{345DEEF1-30A4-4DB1-9220-10292F2D4677}" type="presParOf" srcId="{D8EB1EAC-BC62-4758-84E0-E82104E83F70}" destId="{9FAD0447-C579-42AF-9CEF-D4C617799519}" srcOrd="2" destOrd="0" presId="urn:microsoft.com/office/officeart/2017/3/layout/DropPinTimeline"/>
    <dgm:cxn modelId="{A009DB5C-FE1B-47B0-BF4B-6F47BAB13340}" type="presParOf" srcId="{D8EB1EAC-BC62-4758-84E0-E82104E83F70}" destId="{AB197FB0-0F12-4A59-9F3F-1C31859ED54E}" srcOrd="3" destOrd="0" presId="urn:microsoft.com/office/officeart/2017/3/layout/DropPinTimeline"/>
    <dgm:cxn modelId="{B385F700-0A1F-4A47-A6CC-E56D1E1BBDF0}" type="presParOf" srcId="{D8EB1EAC-BC62-4758-84E0-E82104E83F70}" destId="{838DE1A9-11F3-4AAE-80B5-CEC31C2EBA92}" srcOrd="4" destOrd="0" presId="urn:microsoft.com/office/officeart/2017/3/layout/DropPinTimeline"/>
    <dgm:cxn modelId="{F13BAE59-7F00-436D-AB36-264956509256}" type="presParOf" srcId="{D8EB1EAC-BC62-4758-84E0-E82104E83F70}" destId="{33AB1B38-8BC6-42F7-A510-636B61ED7820}" srcOrd="5" destOrd="0" presId="urn:microsoft.com/office/officeart/2017/3/layout/DropPinTimeline"/>
    <dgm:cxn modelId="{7311C61E-CA32-4E19-9F1A-CA62F492F023}" type="presParOf" srcId="{700938DD-F76A-4D50-868F-4C8D87440D46}" destId="{62792BF9-29FD-4D4A-8A65-8D65D1F97700}" srcOrd="5" destOrd="0" presId="urn:microsoft.com/office/officeart/2017/3/layout/DropPinTimeline"/>
    <dgm:cxn modelId="{BD6A1BDB-878E-4BE1-A42F-2642B52EA906}" type="presParOf" srcId="{700938DD-F76A-4D50-868F-4C8D87440D46}" destId="{F82BC95B-14E4-4AFE-AD17-1415B67F5EB0}" srcOrd="6" destOrd="0" presId="urn:microsoft.com/office/officeart/2017/3/layout/DropPinTimeline"/>
    <dgm:cxn modelId="{0661D554-3CCC-4A9F-9097-7AA65AA1DC60}" type="presParOf" srcId="{F82BC95B-14E4-4AFE-AD17-1415B67F5EB0}" destId="{4882ED51-DF7B-418B-AED9-24BC8B93AFC5}" srcOrd="0" destOrd="0" presId="urn:microsoft.com/office/officeart/2017/3/layout/DropPinTimeline"/>
    <dgm:cxn modelId="{A4928184-CFB0-4DF1-8D26-CCDDD613F9AB}" type="presParOf" srcId="{F82BC95B-14E4-4AFE-AD17-1415B67F5EB0}" destId="{6330EC7A-332D-40DD-8E48-E0E442C37C4D}" srcOrd="1" destOrd="0" presId="urn:microsoft.com/office/officeart/2017/3/layout/DropPinTimeline"/>
    <dgm:cxn modelId="{0C13E548-E403-4E03-A845-DB57B969E404}" type="presParOf" srcId="{6330EC7A-332D-40DD-8E48-E0E442C37C4D}" destId="{CF7B6860-6C29-4C93-8B53-A1443FBFD924}" srcOrd="0" destOrd="0" presId="urn:microsoft.com/office/officeart/2017/3/layout/DropPinTimeline"/>
    <dgm:cxn modelId="{0DDDB523-2247-4587-B0D5-9F1C376A2CE6}" type="presParOf" srcId="{6330EC7A-332D-40DD-8E48-E0E442C37C4D}" destId="{C4BB4EC8-1530-4A54-A2A3-DD9B2823FACC}" srcOrd="1" destOrd="0" presId="urn:microsoft.com/office/officeart/2017/3/layout/DropPinTimeline"/>
    <dgm:cxn modelId="{6C1722DA-C5A8-456A-8F46-F6D63555E231}" type="presParOf" srcId="{F82BC95B-14E4-4AFE-AD17-1415B67F5EB0}" destId="{154B02D3-1CDF-4469-B4C7-38635369252C}" srcOrd="2" destOrd="0" presId="urn:microsoft.com/office/officeart/2017/3/layout/DropPinTimeline"/>
    <dgm:cxn modelId="{71CB6544-C386-47DB-B404-727BD098C409}" type="presParOf" srcId="{F82BC95B-14E4-4AFE-AD17-1415B67F5EB0}" destId="{68394D26-8440-41C4-AC42-3F023E27A06C}" srcOrd="3" destOrd="0" presId="urn:microsoft.com/office/officeart/2017/3/layout/DropPinTimeline"/>
    <dgm:cxn modelId="{00904ED8-96E3-45C0-AEA0-875F16C34C41}" type="presParOf" srcId="{F82BC95B-14E4-4AFE-AD17-1415B67F5EB0}" destId="{31D18754-3FB0-480E-B467-70CFFAB18868}" srcOrd="4" destOrd="0" presId="urn:microsoft.com/office/officeart/2017/3/layout/DropPinTimeline"/>
    <dgm:cxn modelId="{16BFF934-E4EE-4AE9-A6AB-16647082BB39}" type="presParOf" srcId="{F82BC95B-14E4-4AFE-AD17-1415B67F5EB0}" destId="{0B25005D-1EC1-4EFB-B23D-F5B77D9B663F}" srcOrd="5" destOrd="0" presId="urn:microsoft.com/office/officeart/2017/3/layout/DropPinTimeline"/>
    <dgm:cxn modelId="{23ED1420-20DF-4D4B-8FCF-2D411E61772F}" type="presParOf" srcId="{700938DD-F76A-4D50-868F-4C8D87440D46}" destId="{026845EA-1148-4825-8A55-80324AC0D262}" srcOrd="7" destOrd="0" presId="urn:microsoft.com/office/officeart/2017/3/layout/DropPinTimeline"/>
    <dgm:cxn modelId="{3CA072A0-55E4-47CC-9F7B-94F77C92A633}" type="presParOf" srcId="{700938DD-F76A-4D50-868F-4C8D87440D46}" destId="{4CBDA321-891C-46CD-9AA1-B2FBD145BFAF}" srcOrd="8" destOrd="0" presId="urn:microsoft.com/office/officeart/2017/3/layout/DropPinTimeline"/>
    <dgm:cxn modelId="{0683AEEC-6A7A-458D-85C9-174ADBAD80B9}" type="presParOf" srcId="{4CBDA321-891C-46CD-9AA1-B2FBD145BFAF}" destId="{C22833B4-9465-41AF-82D4-44B62729B815}" srcOrd="0" destOrd="0" presId="urn:microsoft.com/office/officeart/2017/3/layout/DropPinTimeline"/>
    <dgm:cxn modelId="{1DCB4D79-91C3-4FB9-AEE3-2CEA5CA799B9}" type="presParOf" srcId="{4CBDA321-891C-46CD-9AA1-B2FBD145BFAF}" destId="{69B587A6-E0D0-413B-918D-383E182DD505}" srcOrd="1" destOrd="0" presId="urn:microsoft.com/office/officeart/2017/3/layout/DropPinTimeline"/>
    <dgm:cxn modelId="{813B4FDB-C22F-4067-9084-8DE9AF8EC274}" type="presParOf" srcId="{69B587A6-E0D0-413B-918D-383E182DD505}" destId="{9A98CBEA-4C17-4A96-9670-E14F274BC309}" srcOrd="0" destOrd="0" presId="urn:microsoft.com/office/officeart/2017/3/layout/DropPinTimeline"/>
    <dgm:cxn modelId="{FC42A1C8-D462-443E-9CE3-F284BD050693}" type="presParOf" srcId="{69B587A6-E0D0-413B-918D-383E182DD505}" destId="{8CAF6538-A283-4F1B-8A46-58D31863A555}" srcOrd="1" destOrd="0" presId="urn:microsoft.com/office/officeart/2017/3/layout/DropPinTimeline"/>
    <dgm:cxn modelId="{B53B0DD2-4266-4DF1-8D47-E04A4F0F564F}" type="presParOf" srcId="{4CBDA321-891C-46CD-9AA1-B2FBD145BFAF}" destId="{F899B51D-C1EA-4D3E-B50E-BDC51632BBFA}" srcOrd="2" destOrd="0" presId="urn:microsoft.com/office/officeart/2017/3/layout/DropPinTimeline"/>
    <dgm:cxn modelId="{95F19855-5E5C-478B-948D-8870F506FD40}" type="presParOf" srcId="{4CBDA321-891C-46CD-9AA1-B2FBD145BFAF}" destId="{3CECF23A-E6F6-46C6-907D-BB154266792C}" srcOrd="3" destOrd="0" presId="urn:microsoft.com/office/officeart/2017/3/layout/DropPinTimeline"/>
    <dgm:cxn modelId="{EE0E2763-A755-47C9-BED5-CA5CA3331BB1}" type="presParOf" srcId="{4CBDA321-891C-46CD-9AA1-B2FBD145BFAF}" destId="{4B37F2D2-9961-40C5-BAC9-D2269F0B19F6}" srcOrd="4" destOrd="0" presId="urn:microsoft.com/office/officeart/2017/3/layout/DropPinTimeline"/>
    <dgm:cxn modelId="{859A98C7-8909-4962-A211-03EEB40A7C7D}" type="presParOf" srcId="{4CBDA321-891C-46CD-9AA1-B2FBD145BFAF}" destId="{228BB714-703E-4D7C-B9A9-0A25B8731791}" srcOrd="5" destOrd="0" presId="urn:microsoft.com/office/officeart/2017/3/layout/DropPinTimeline"/>
    <dgm:cxn modelId="{284DA96B-5807-4679-B1CC-5D1B64BC3BF4}" type="presParOf" srcId="{700938DD-F76A-4D50-868F-4C8D87440D46}" destId="{0DE9D098-EABA-4129-B6ED-CF18B57CCAA1}" srcOrd="9" destOrd="0" presId="urn:microsoft.com/office/officeart/2017/3/layout/DropPinTimeline"/>
    <dgm:cxn modelId="{CBB06C0C-CB8A-4C8D-98CF-7428D578500A}" type="presParOf" srcId="{700938DD-F76A-4D50-868F-4C8D87440D46}" destId="{77CCF7C9-8154-44D5-B23C-DB9B0FD7DCA5}" srcOrd="10" destOrd="0" presId="urn:microsoft.com/office/officeart/2017/3/layout/DropPinTimeline"/>
    <dgm:cxn modelId="{9F210A0A-5469-45FE-BC6D-58FF4EDF0632}" type="presParOf" srcId="{77CCF7C9-8154-44D5-B23C-DB9B0FD7DCA5}" destId="{92095B8D-3D85-4FD4-9F2B-78BAF6768072}" srcOrd="0" destOrd="0" presId="urn:microsoft.com/office/officeart/2017/3/layout/DropPinTimeline"/>
    <dgm:cxn modelId="{D1984A8D-B2F7-480F-B884-3BCEDB7F1994}" type="presParOf" srcId="{77CCF7C9-8154-44D5-B23C-DB9B0FD7DCA5}" destId="{B43E8A74-4268-4ACF-BECA-CAF50CCFB602}" srcOrd="1" destOrd="0" presId="urn:microsoft.com/office/officeart/2017/3/layout/DropPinTimeline"/>
    <dgm:cxn modelId="{B5021546-6903-4E31-BB1F-546016612246}" type="presParOf" srcId="{B43E8A74-4268-4ACF-BECA-CAF50CCFB602}" destId="{07518C91-B2D0-4903-A372-7F6DED0409BC}" srcOrd="0" destOrd="0" presId="urn:microsoft.com/office/officeart/2017/3/layout/DropPinTimeline"/>
    <dgm:cxn modelId="{63CC4C38-9297-4EC0-AE60-6031C4526FB0}" type="presParOf" srcId="{B43E8A74-4268-4ACF-BECA-CAF50CCFB602}" destId="{2737BDA6-CDB5-4F9A-A91D-CDEA90DBE6A4}" srcOrd="1" destOrd="0" presId="urn:microsoft.com/office/officeart/2017/3/layout/DropPinTimeline"/>
    <dgm:cxn modelId="{7AB6519D-ACCC-43B6-9AB5-A58A149BC565}" type="presParOf" srcId="{77CCF7C9-8154-44D5-B23C-DB9B0FD7DCA5}" destId="{A699EEB1-3540-4867-99BC-B957BFEEBA38}" srcOrd="2" destOrd="0" presId="urn:microsoft.com/office/officeart/2017/3/layout/DropPinTimeline"/>
    <dgm:cxn modelId="{433485FA-68DE-4F2B-BE61-5379F0C7A636}" type="presParOf" srcId="{77CCF7C9-8154-44D5-B23C-DB9B0FD7DCA5}" destId="{EA538D56-5C65-43EA-81D0-CD1E5CBC9F59}" srcOrd="3" destOrd="0" presId="urn:microsoft.com/office/officeart/2017/3/layout/DropPinTimeline"/>
    <dgm:cxn modelId="{DF61BF66-0D3B-450F-9A33-E1D4092CDCD7}" type="presParOf" srcId="{77CCF7C9-8154-44D5-B23C-DB9B0FD7DCA5}" destId="{ECA352F1-FDE4-445A-939C-CF4C3A4444A0}" srcOrd="4" destOrd="0" presId="urn:microsoft.com/office/officeart/2017/3/layout/DropPinTimeline"/>
    <dgm:cxn modelId="{59A720B0-DE26-42FC-B8DB-52952F747C8B}" type="presParOf" srcId="{77CCF7C9-8154-44D5-B23C-DB9B0FD7DCA5}" destId="{24E1B9BB-F421-479A-91FF-8F38B437BE14}" srcOrd="5" destOrd="0" presId="urn:microsoft.com/office/officeart/2017/3/layout/DropPinTimeline"/>
    <dgm:cxn modelId="{F7DC5318-540E-48B2-B1D8-72641FE0B6AB}" type="presParOf" srcId="{700938DD-F76A-4D50-868F-4C8D87440D46}" destId="{533B7DB3-9B62-4EC9-9116-35F5C6964E06}" srcOrd="11" destOrd="0" presId="urn:microsoft.com/office/officeart/2017/3/layout/DropPinTimeline"/>
    <dgm:cxn modelId="{142A29A9-CBEB-4E8C-875E-1E981AD9F844}" type="presParOf" srcId="{700938DD-F76A-4D50-868F-4C8D87440D46}" destId="{EE5E0515-15F7-43D7-93FD-0AF89C971BD9}" srcOrd="12" destOrd="0" presId="urn:microsoft.com/office/officeart/2017/3/layout/DropPinTimeline"/>
    <dgm:cxn modelId="{EA3F238A-EBA0-460D-B384-24A51BAFC227}" type="presParOf" srcId="{EE5E0515-15F7-43D7-93FD-0AF89C971BD9}" destId="{05EB9770-2809-4C3B-9E53-5C53C82F25D8}" srcOrd="0" destOrd="0" presId="urn:microsoft.com/office/officeart/2017/3/layout/DropPinTimeline"/>
    <dgm:cxn modelId="{A943A846-A03B-451F-9649-FBD4D40DBAE5}" type="presParOf" srcId="{EE5E0515-15F7-43D7-93FD-0AF89C971BD9}" destId="{A8B1F634-B2B0-4AFA-9188-ED9AD5A26CEB}" srcOrd="1" destOrd="0" presId="urn:microsoft.com/office/officeart/2017/3/layout/DropPinTimeline"/>
    <dgm:cxn modelId="{E1030E5F-6501-42B9-BA0D-E850253E8EA2}" type="presParOf" srcId="{A8B1F634-B2B0-4AFA-9188-ED9AD5A26CEB}" destId="{B5AC1D3A-1AFE-48F0-9740-7F7DEAE125D6}" srcOrd="0" destOrd="0" presId="urn:microsoft.com/office/officeart/2017/3/layout/DropPinTimeline"/>
    <dgm:cxn modelId="{C3D4D892-FE00-4169-B38E-B2A7DD67C06C}" type="presParOf" srcId="{A8B1F634-B2B0-4AFA-9188-ED9AD5A26CEB}" destId="{A8B7CFA5-DD90-474A-A36B-395831F4D63F}" srcOrd="1" destOrd="0" presId="urn:microsoft.com/office/officeart/2017/3/layout/DropPinTimeline"/>
    <dgm:cxn modelId="{5AAA3EF2-8330-416C-892A-286D4C50B5CC}" type="presParOf" srcId="{EE5E0515-15F7-43D7-93FD-0AF89C971BD9}" destId="{27C5D1BF-8375-4F2F-8F69-62C5DD498D86}" srcOrd="2" destOrd="0" presId="urn:microsoft.com/office/officeart/2017/3/layout/DropPinTimeline"/>
    <dgm:cxn modelId="{D89785A1-6A84-4373-916A-2ADB28F8ABA0}" type="presParOf" srcId="{EE5E0515-15F7-43D7-93FD-0AF89C971BD9}" destId="{733C4DBA-1274-416A-BCC8-352957253BAF}" srcOrd="3" destOrd="0" presId="urn:microsoft.com/office/officeart/2017/3/layout/DropPinTimeline"/>
    <dgm:cxn modelId="{6B9202AE-D2A1-4614-BD63-7DA8B04F8CA1}" type="presParOf" srcId="{EE5E0515-15F7-43D7-93FD-0AF89C971BD9}" destId="{9DF81F3D-7400-484B-BB6C-DB4BE4FA9774}" srcOrd="4" destOrd="0" presId="urn:microsoft.com/office/officeart/2017/3/layout/DropPinTimeline"/>
    <dgm:cxn modelId="{F40236B4-2451-436C-AF36-771422F91DED}" type="presParOf" srcId="{EE5E0515-15F7-43D7-93FD-0AF89C971BD9}" destId="{D5B6C68E-E469-4661-AD1A-9C848B07625A}" srcOrd="5" destOrd="0" presId="urn:microsoft.com/office/officeart/2017/3/layout/DropPinTimelin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ED338D-2281-45B9-8522-4755B85D596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8ED048-2C8C-4498-B1E2-8573FCA3D70C}">
      <dgm:prSet/>
      <dgm:spPr/>
      <dgm:t>
        <a:bodyPr/>
        <a:lstStyle/>
        <a:p>
          <a:pPr>
            <a:defRPr cap="all"/>
          </a:pPr>
          <a:r>
            <a:rPr lang="en-US"/>
            <a:t>Please now send all enrollment updates to </a:t>
          </a:r>
          <a:r>
            <a:rPr lang="en-US">
              <a:hlinkClick xmlns:r="http://schemas.openxmlformats.org/officeDocument/2006/relationships" r:id="rId1"/>
            </a:rPr>
            <a:t>RHOProgram@umassmed.edu</a:t>
          </a:r>
          <a:r>
            <a:rPr lang="en-US"/>
            <a:t> </a:t>
          </a:r>
        </a:p>
      </dgm:t>
    </dgm:pt>
    <dgm:pt modelId="{4EBDB791-501A-4308-A543-116159731FB7}" type="parTrans" cxnId="{53CF3114-C0A5-4CEF-B7AB-816710EC4B1C}">
      <dgm:prSet/>
      <dgm:spPr/>
      <dgm:t>
        <a:bodyPr/>
        <a:lstStyle/>
        <a:p>
          <a:endParaRPr lang="en-US"/>
        </a:p>
      </dgm:t>
    </dgm:pt>
    <dgm:pt modelId="{48541C86-6C18-46DC-8D7C-8E644A87B3DA}" type="sibTrans" cxnId="{53CF3114-C0A5-4CEF-B7AB-816710EC4B1C}">
      <dgm:prSet/>
      <dgm:spPr/>
      <dgm:t>
        <a:bodyPr/>
        <a:lstStyle/>
        <a:p>
          <a:endParaRPr lang="en-US"/>
        </a:p>
      </dgm:t>
    </dgm:pt>
    <dgm:pt modelId="{BC2AF595-13A2-43B6-9F94-8479AA4F7EEA}">
      <dgm:prSet/>
      <dgm:spPr/>
      <dgm:t>
        <a:bodyPr/>
        <a:lstStyle/>
        <a:p>
          <a:pPr>
            <a:defRPr cap="all"/>
          </a:pPr>
          <a:r>
            <a:rPr lang="en-US"/>
            <a:t>All UMMS RHO members have access and can address questions/queries in a timely manner</a:t>
          </a:r>
        </a:p>
      </dgm:t>
    </dgm:pt>
    <dgm:pt modelId="{0AB2BFA9-2493-40E3-81F4-F14ECB885484}" type="parTrans" cxnId="{12D6BF15-73E2-457C-9F3C-E15A35BA8A1D}">
      <dgm:prSet/>
      <dgm:spPr/>
      <dgm:t>
        <a:bodyPr/>
        <a:lstStyle/>
        <a:p>
          <a:endParaRPr lang="en-US"/>
        </a:p>
      </dgm:t>
    </dgm:pt>
    <dgm:pt modelId="{C54C9D93-F40A-4BF5-918B-62D1165ACCC6}" type="sibTrans" cxnId="{12D6BF15-73E2-457C-9F3C-E15A35BA8A1D}">
      <dgm:prSet/>
      <dgm:spPr/>
      <dgm:t>
        <a:bodyPr/>
        <a:lstStyle/>
        <a:p>
          <a:endParaRPr lang="en-US"/>
        </a:p>
      </dgm:t>
    </dgm:pt>
    <dgm:pt modelId="{C554242C-0631-4E02-9E02-CC94C0D20832}" type="pres">
      <dgm:prSet presAssocID="{5FED338D-2281-45B9-8522-4755B85D5969}" presName="root" presStyleCnt="0">
        <dgm:presLayoutVars>
          <dgm:dir/>
          <dgm:resizeHandles val="exact"/>
        </dgm:presLayoutVars>
      </dgm:prSet>
      <dgm:spPr/>
    </dgm:pt>
    <dgm:pt modelId="{B445D5B2-EAA2-4944-A12E-CB48B0026240}" type="pres">
      <dgm:prSet presAssocID="{3E8ED048-2C8C-4498-B1E2-8573FCA3D70C}" presName="compNode" presStyleCnt="0"/>
      <dgm:spPr/>
    </dgm:pt>
    <dgm:pt modelId="{6EF17484-A04D-42AC-9B3B-FE959F4BE329}" type="pres">
      <dgm:prSet presAssocID="{3E8ED048-2C8C-4498-B1E2-8573FCA3D70C}" presName="iconBgRect" presStyleLbl="bgShp" presStyleIdx="0" presStyleCnt="2"/>
      <dgm:spPr/>
    </dgm:pt>
    <dgm:pt modelId="{6691A304-8F43-4D57-933F-F0A3D915E92D}" type="pres">
      <dgm:prSet presAssocID="{3E8ED048-2C8C-4498-B1E2-8573FCA3D70C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7C5BF213-7FBF-4612-B660-837AF1BCE36F}" type="pres">
      <dgm:prSet presAssocID="{3E8ED048-2C8C-4498-B1E2-8573FCA3D70C}" presName="spaceRect" presStyleCnt="0"/>
      <dgm:spPr/>
    </dgm:pt>
    <dgm:pt modelId="{3ED5607B-578A-475C-94BA-6804A90BB36A}" type="pres">
      <dgm:prSet presAssocID="{3E8ED048-2C8C-4498-B1E2-8573FCA3D70C}" presName="textRect" presStyleLbl="revTx" presStyleIdx="0" presStyleCnt="2">
        <dgm:presLayoutVars>
          <dgm:chMax val="1"/>
          <dgm:chPref val="1"/>
        </dgm:presLayoutVars>
      </dgm:prSet>
      <dgm:spPr/>
    </dgm:pt>
    <dgm:pt modelId="{21EFD850-C702-4DEF-B921-7644F65E44C0}" type="pres">
      <dgm:prSet presAssocID="{48541C86-6C18-46DC-8D7C-8E644A87B3DA}" presName="sibTrans" presStyleCnt="0"/>
      <dgm:spPr/>
    </dgm:pt>
    <dgm:pt modelId="{4441CE7F-590B-4FE1-9AE4-59FAD3A60482}" type="pres">
      <dgm:prSet presAssocID="{BC2AF595-13A2-43B6-9F94-8479AA4F7EEA}" presName="compNode" presStyleCnt="0"/>
      <dgm:spPr/>
    </dgm:pt>
    <dgm:pt modelId="{C7FF6299-37BC-4927-B3DD-3A742396A8A7}" type="pres">
      <dgm:prSet presAssocID="{BC2AF595-13A2-43B6-9F94-8479AA4F7EEA}" presName="iconBgRect" presStyleLbl="bgShp" presStyleIdx="1" presStyleCnt="2"/>
      <dgm:spPr/>
    </dgm:pt>
    <dgm:pt modelId="{F7B5C116-0CEB-43D5-8ABF-954D078BE9A9}" type="pres">
      <dgm:prSet presAssocID="{BC2AF595-13A2-43B6-9F94-8479AA4F7EEA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7B0D0AC-B38D-4B23-AA41-2EAFB0C41B89}" type="pres">
      <dgm:prSet presAssocID="{BC2AF595-13A2-43B6-9F94-8479AA4F7EEA}" presName="spaceRect" presStyleCnt="0"/>
      <dgm:spPr/>
    </dgm:pt>
    <dgm:pt modelId="{F71C65C0-FF92-4EA2-9469-A5BD564897A3}" type="pres">
      <dgm:prSet presAssocID="{BC2AF595-13A2-43B6-9F94-8479AA4F7EE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3CF3114-C0A5-4CEF-B7AB-816710EC4B1C}" srcId="{5FED338D-2281-45B9-8522-4755B85D5969}" destId="{3E8ED048-2C8C-4498-B1E2-8573FCA3D70C}" srcOrd="0" destOrd="0" parTransId="{4EBDB791-501A-4308-A543-116159731FB7}" sibTransId="{48541C86-6C18-46DC-8D7C-8E644A87B3DA}"/>
    <dgm:cxn modelId="{12D6BF15-73E2-457C-9F3C-E15A35BA8A1D}" srcId="{5FED338D-2281-45B9-8522-4755B85D5969}" destId="{BC2AF595-13A2-43B6-9F94-8479AA4F7EEA}" srcOrd="1" destOrd="0" parTransId="{0AB2BFA9-2493-40E3-81F4-F14ECB885484}" sibTransId="{C54C9D93-F40A-4BF5-918B-62D1165ACCC6}"/>
    <dgm:cxn modelId="{AADC47A1-F5F5-49F6-8912-4E48D30D94E0}" type="presOf" srcId="{BC2AF595-13A2-43B6-9F94-8479AA4F7EEA}" destId="{F71C65C0-FF92-4EA2-9469-A5BD564897A3}" srcOrd="0" destOrd="0" presId="urn:microsoft.com/office/officeart/2018/5/layout/IconCircleLabelList"/>
    <dgm:cxn modelId="{505779B8-863F-43E9-88F7-3A492E358438}" type="presOf" srcId="{3E8ED048-2C8C-4498-B1E2-8573FCA3D70C}" destId="{3ED5607B-578A-475C-94BA-6804A90BB36A}" srcOrd="0" destOrd="0" presId="urn:microsoft.com/office/officeart/2018/5/layout/IconCircleLabelList"/>
    <dgm:cxn modelId="{3FF7B0D0-9556-4B4A-86C0-6444CA202705}" type="presOf" srcId="{5FED338D-2281-45B9-8522-4755B85D5969}" destId="{C554242C-0631-4E02-9E02-CC94C0D20832}" srcOrd="0" destOrd="0" presId="urn:microsoft.com/office/officeart/2018/5/layout/IconCircleLabelList"/>
    <dgm:cxn modelId="{D76DB32A-BFFC-4934-B813-C447CA1FBD34}" type="presParOf" srcId="{C554242C-0631-4E02-9E02-CC94C0D20832}" destId="{B445D5B2-EAA2-4944-A12E-CB48B0026240}" srcOrd="0" destOrd="0" presId="urn:microsoft.com/office/officeart/2018/5/layout/IconCircleLabelList"/>
    <dgm:cxn modelId="{444A3209-8D5E-45CE-8F4B-ACD8F270A4A3}" type="presParOf" srcId="{B445D5B2-EAA2-4944-A12E-CB48B0026240}" destId="{6EF17484-A04D-42AC-9B3B-FE959F4BE329}" srcOrd="0" destOrd="0" presId="urn:microsoft.com/office/officeart/2018/5/layout/IconCircleLabelList"/>
    <dgm:cxn modelId="{072FD507-AAAC-4FBC-89ED-EEFD5A0F21E8}" type="presParOf" srcId="{B445D5B2-EAA2-4944-A12E-CB48B0026240}" destId="{6691A304-8F43-4D57-933F-F0A3D915E92D}" srcOrd="1" destOrd="0" presId="urn:microsoft.com/office/officeart/2018/5/layout/IconCircleLabelList"/>
    <dgm:cxn modelId="{F3907BC9-DA6A-44A3-AF93-322B2AA2FDB4}" type="presParOf" srcId="{B445D5B2-EAA2-4944-A12E-CB48B0026240}" destId="{7C5BF213-7FBF-4612-B660-837AF1BCE36F}" srcOrd="2" destOrd="0" presId="urn:microsoft.com/office/officeart/2018/5/layout/IconCircleLabelList"/>
    <dgm:cxn modelId="{2A4EA6DF-0797-4C4F-ACD6-BA5F69CB37AA}" type="presParOf" srcId="{B445D5B2-EAA2-4944-A12E-CB48B0026240}" destId="{3ED5607B-578A-475C-94BA-6804A90BB36A}" srcOrd="3" destOrd="0" presId="urn:microsoft.com/office/officeart/2018/5/layout/IconCircleLabelList"/>
    <dgm:cxn modelId="{DECB8919-A5FF-450F-AB4D-2186752485FB}" type="presParOf" srcId="{C554242C-0631-4E02-9E02-CC94C0D20832}" destId="{21EFD850-C702-4DEF-B921-7644F65E44C0}" srcOrd="1" destOrd="0" presId="urn:microsoft.com/office/officeart/2018/5/layout/IconCircleLabelList"/>
    <dgm:cxn modelId="{8D89D4E5-BBB2-47BE-94FC-16A130D36FE9}" type="presParOf" srcId="{C554242C-0631-4E02-9E02-CC94C0D20832}" destId="{4441CE7F-590B-4FE1-9AE4-59FAD3A60482}" srcOrd="2" destOrd="0" presId="urn:microsoft.com/office/officeart/2018/5/layout/IconCircleLabelList"/>
    <dgm:cxn modelId="{B16AA3AF-8702-48EA-B41F-819582C57D54}" type="presParOf" srcId="{4441CE7F-590B-4FE1-9AE4-59FAD3A60482}" destId="{C7FF6299-37BC-4927-B3DD-3A742396A8A7}" srcOrd="0" destOrd="0" presId="urn:microsoft.com/office/officeart/2018/5/layout/IconCircleLabelList"/>
    <dgm:cxn modelId="{FC656A8A-0215-4726-9B3E-87E52567275D}" type="presParOf" srcId="{4441CE7F-590B-4FE1-9AE4-59FAD3A60482}" destId="{F7B5C116-0CEB-43D5-8ABF-954D078BE9A9}" srcOrd="1" destOrd="0" presId="urn:microsoft.com/office/officeart/2018/5/layout/IconCircleLabelList"/>
    <dgm:cxn modelId="{78673A18-5CD9-412E-8620-4166A7F470F4}" type="presParOf" srcId="{4441CE7F-590B-4FE1-9AE4-59FAD3A60482}" destId="{F7B0D0AC-B38D-4B23-AA41-2EAFB0C41B89}" srcOrd="2" destOrd="0" presId="urn:microsoft.com/office/officeart/2018/5/layout/IconCircleLabelList"/>
    <dgm:cxn modelId="{A848F547-812C-4A4A-BA2D-D94865E6AB75}" type="presParOf" srcId="{4441CE7F-590B-4FE1-9AE4-59FAD3A60482}" destId="{F71C65C0-FF92-4EA2-9469-A5BD564897A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39EB0D-6B2B-4444-8720-5F253EA5BE20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9551FDE-D09B-4AF2-8764-D8BF37F9257F}">
      <dgm:prSet/>
      <dgm:spPr/>
      <dgm:t>
        <a:bodyPr/>
        <a:lstStyle/>
        <a:p>
          <a:r>
            <a:rPr lang="en-US"/>
            <a:t>Currently a quarter of patients have been withdrawn from the program</a:t>
          </a:r>
        </a:p>
      </dgm:t>
    </dgm:pt>
    <dgm:pt modelId="{EAA075D3-AC9C-4B73-8CC9-F92E03CB7F34}" type="parTrans" cxnId="{ACB60BD5-FD60-4BB9-BCEE-66BABE18EF80}">
      <dgm:prSet/>
      <dgm:spPr/>
      <dgm:t>
        <a:bodyPr/>
        <a:lstStyle/>
        <a:p>
          <a:endParaRPr lang="en-US"/>
        </a:p>
      </dgm:t>
    </dgm:pt>
    <dgm:pt modelId="{D8DFC329-ADF8-46FE-92C2-C1B36638FEAA}" type="sibTrans" cxnId="{ACB60BD5-FD60-4BB9-BCEE-66BABE18EF80}">
      <dgm:prSet/>
      <dgm:spPr/>
      <dgm:t>
        <a:bodyPr/>
        <a:lstStyle/>
        <a:p>
          <a:endParaRPr lang="en-US"/>
        </a:p>
      </dgm:t>
    </dgm:pt>
    <dgm:pt modelId="{E0C3F1B0-0232-4A61-96F5-39DEC778B7C8}">
      <dgm:prSet/>
      <dgm:spPr/>
      <dgm:t>
        <a:bodyPr/>
        <a:lstStyle/>
        <a:p>
          <a:r>
            <a:rPr lang="en-US"/>
            <a:t>Most common reason being due to RAD 97’s not being available due to supply chain shortages</a:t>
          </a:r>
        </a:p>
      </dgm:t>
    </dgm:pt>
    <dgm:pt modelId="{0BE31858-EF4E-4536-86C1-283AE522B790}" type="parTrans" cxnId="{4A0BBD07-7F0B-4591-80A4-886E279454CB}">
      <dgm:prSet/>
      <dgm:spPr/>
      <dgm:t>
        <a:bodyPr/>
        <a:lstStyle/>
        <a:p>
          <a:endParaRPr lang="en-US"/>
        </a:p>
      </dgm:t>
    </dgm:pt>
    <dgm:pt modelId="{DFC087FC-884D-4833-8FBF-7C1B4BA44CAE}" type="sibTrans" cxnId="{4A0BBD07-7F0B-4591-80A4-886E279454CB}">
      <dgm:prSet/>
      <dgm:spPr/>
      <dgm:t>
        <a:bodyPr/>
        <a:lstStyle/>
        <a:p>
          <a:endParaRPr lang="en-US"/>
        </a:p>
      </dgm:t>
    </dgm:pt>
    <dgm:pt modelId="{60DE8F60-B335-45C7-9930-E712E0D3FD32}">
      <dgm:prSet/>
      <dgm:spPr/>
      <dgm:t>
        <a:bodyPr/>
        <a:lstStyle/>
        <a:p>
          <a:r>
            <a:rPr lang="en-US"/>
            <a:t>Withdrawal should be only be considered at a last resort and should be to standard of care, not fully withdrawn from data collection if possible </a:t>
          </a:r>
        </a:p>
      </dgm:t>
    </dgm:pt>
    <dgm:pt modelId="{40F771B6-4738-4019-9663-1FA7C58B126F}" type="parTrans" cxnId="{35845923-23B9-4856-86EA-5E064CFF2B89}">
      <dgm:prSet/>
      <dgm:spPr/>
      <dgm:t>
        <a:bodyPr/>
        <a:lstStyle/>
        <a:p>
          <a:endParaRPr lang="en-US"/>
        </a:p>
      </dgm:t>
    </dgm:pt>
    <dgm:pt modelId="{6E4EF875-371E-4296-8E12-59527872A90E}" type="sibTrans" cxnId="{35845923-23B9-4856-86EA-5E064CFF2B89}">
      <dgm:prSet/>
      <dgm:spPr/>
      <dgm:t>
        <a:bodyPr/>
        <a:lstStyle/>
        <a:p>
          <a:endParaRPr lang="en-US"/>
        </a:p>
      </dgm:t>
    </dgm:pt>
    <dgm:pt modelId="{5F26179A-897D-4124-BC4B-5691D47B7E3B}" type="pres">
      <dgm:prSet presAssocID="{8039EB0D-6B2B-4444-8720-5F253EA5BE2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4C7E3C-BD03-4D44-AA9C-A7A8C393C7EE}" type="pres">
      <dgm:prSet presAssocID="{49551FDE-D09B-4AF2-8764-D8BF37F9257F}" presName="hierRoot1" presStyleCnt="0"/>
      <dgm:spPr/>
    </dgm:pt>
    <dgm:pt modelId="{E47407CE-A068-4E07-A683-D2377972CAA3}" type="pres">
      <dgm:prSet presAssocID="{49551FDE-D09B-4AF2-8764-D8BF37F9257F}" presName="composite" presStyleCnt="0"/>
      <dgm:spPr/>
    </dgm:pt>
    <dgm:pt modelId="{3CBA2FD3-EBF3-42EA-8580-05D63D2A06B5}" type="pres">
      <dgm:prSet presAssocID="{49551FDE-D09B-4AF2-8764-D8BF37F9257F}" presName="background" presStyleLbl="node0" presStyleIdx="0" presStyleCnt="3"/>
      <dgm:spPr/>
    </dgm:pt>
    <dgm:pt modelId="{916A3083-15F2-40C4-9363-96C732C1A960}" type="pres">
      <dgm:prSet presAssocID="{49551FDE-D09B-4AF2-8764-D8BF37F9257F}" presName="text" presStyleLbl="fgAcc0" presStyleIdx="0" presStyleCnt="3">
        <dgm:presLayoutVars>
          <dgm:chPref val="3"/>
        </dgm:presLayoutVars>
      </dgm:prSet>
      <dgm:spPr/>
    </dgm:pt>
    <dgm:pt modelId="{114B49E8-C392-4030-A353-EF30333525D2}" type="pres">
      <dgm:prSet presAssocID="{49551FDE-D09B-4AF2-8764-D8BF37F9257F}" presName="hierChild2" presStyleCnt="0"/>
      <dgm:spPr/>
    </dgm:pt>
    <dgm:pt modelId="{FBD660F2-9464-4E95-A75C-5E2DAF8D616E}" type="pres">
      <dgm:prSet presAssocID="{E0C3F1B0-0232-4A61-96F5-39DEC778B7C8}" presName="hierRoot1" presStyleCnt="0"/>
      <dgm:spPr/>
    </dgm:pt>
    <dgm:pt modelId="{AC512EB2-1A40-420F-90CA-77B5115CFA8F}" type="pres">
      <dgm:prSet presAssocID="{E0C3F1B0-0232-4A61-96F5-39DEC778B7C8}" presName="composite" presStyleCnt="0"/>
      <dgm:spPr/>
    </dgm:pt>
    <dgm:pt modelId="{23F2EC3E-049D-4197-B42E-7E9337F227A0}" type="pres">
      <dgm:prSet presAssocID="{E0C3F1B0-0232-4A61-96F5-39DEC778B7C8}" presName="background" presStyleLbl="node0" presStyleIdx="1" presStyleCnt="3"/>
      <dgm:spPr/>
    </dgm:pt>
    <dgm:pt modelId="{32A36005-8515-4C4B-89B5-3FD5715DC90B}" type="pres">
      <dgm:prSet presAssocID="{E0C3F1B0-0232-4A61-96F5-39DEC778B7C8}" presName="text" presStyleLbl="fgAcc0" presStyleIdx="1" presStyleCnt="3">
        <dgm:presLayoutVars>
          <dgm:chPref val="3"/>
        </dgm:presLayoutVars>
      </dgm:prSet>
      <dgm:spPr/>
    </dgm:pt>
    <dgm:pt modelId="{D4A6EA1E-0B06-4456-A90E-63C58181C8FE}" type="pres">
      <dgm:prSet presAssocID="{E0C3F1B0-0232-4A61-96F5-39DEC778B7C8}" presName="hierChild2" presStyleCnt="0"/>
      <dgm:spPr/>
    </dgm:pt>
    <dgm:pt modelId="{CD19577F-7C2D-4404-8123-788F7A282ABC}" type="pres">
      <dgm:prSet presAssocID="{60DE8F60-B335-45C7-9930-E712E0D3FD32}" presName="hierRoot1" presStyleCnt="0"/>
      <dgm:spPr/>
    </dgm:pt>
    <dgm:pt modelId="{F4C16862-F461-43C9-A47F-2BAA60101C3E}" type="pres">
      <dgm:prSet presAssocID="{60DE8F60-B335-45C7-9930-E712E0D3FD32}" presName="composite" presStyleCnt="0"/>
      <dgm:spPr/>
    </dgm:pt>
    <dgm:pt modelId="{5CC01AFD-CF33-4822-AA21-016C0DA9E5F5}" type="pres">
      <dgm:prSet presAssocID="{60DE8F60-B335-45C7-9930-E712E0D3FD32}" presName="background" presStyleLbl="node0" presStyleIdx="2" presStyleCnt="3"/>
      <dgm:spPr/>
    </dgm:pt>
    <dgm:pt modelId="{0E37CFA3-30C6-4004-957D-4FB763154193}" type="pres">
      <dgm:prSet presAssocID="{60DE8F60-B335-45C7-9930-E712E0D3FD32}" presName="text" presStyleLbl="fgAcc0" presStyleIdx="2" presStyleCnt="3">
        <dgm:presLayoutVars>
          <dgm:chPref val="3"/>
        </dgm:presLayoutVars>
      </dgm:prSet>
      <dgm:spPr/>
    </dgm:pt>
    <dgm:pt modelId="{33AA341C-1AFE-4F63-8555-462FDDD067D9}" type="pres">
      <dgm:prSet presAssocID="{60DE8F60-B335-45C7-9930-E712E0D3FD32}" presName="hierChild2" presStyleCnt="0"/>
      <dgm:spPr/>
    </dgm:pt>
  </dgm:ptLst>
  <dgm:cxnLst>
    <dgm:cxn modelId="{4A0BBD07-7F0B-4591-80A4-886E279454CB}" srcId="{8039EB0D-6B2B-4444-8720-5F253EA5BE20}" destId="{E0C3F1B0-0232-4A61-96F5-39DEC778B7C8}" srcOrd="1" destOrd="0" parTransId="{0BE31858-EF4E-4536-86C1-283AE522B790}" sibTransId="{DFC087FC-884D-4833-8FBF-7C1B4BA44CAE}"/>
    <dgm:cxn modelId="{35845923-23B9-4856-86EA-5E064CFF2B89}" srcId="{8039EB0D-6B2B-4444-8720-5F253EA5BE20}" destId="{60DE8F60-B335-45C7-9930-E712E0D3FD32}" srcOrd="2" destOrd="0" parTransId="{40F771B6-4738-4019-9663-1FA7C58B126F}" sibTransId="{6E4EF875-371E-4296-8E12-59527872A90E}"/>
    <dgm:cxn modelId="{2B232775-3C30-4082-9606-7AFB87090511}" type="presOf" srcId="{8039EB0D-6B2B-4444-8720-5F253EA5BE20}" destId="{5F26179A-897D-4124-BC4B-5691D47B7E3B}" srcOrd="0" destOrd="0" presId="urn:microsoft.com/office/officeart/2005/8/layout/hierarchy1"/>
    <dgm:cxn modelId="{ACB60BD5-FD60-4BB9-BCEE-66BABE18EF80}" srcId="{8039EB0D-6B2B-4444-8720-5F253EA5BE20}" destId="{49551FDE-D09B-4AF2-8764-D8BF37F9257F}" srcOrd="0" destOrd="0" parTransId="{EAA075D3-AC9C-4B73-8CC9-F92E03CB7F34}" sibTransId="{D8DFC329-ADF8-46FE-92C2-C1B36638FEAA}"/>
    <dgm:cxn modelId="{937F46D9-FD45-4269-9A84-5F9B95562E0F}" type="presOf" srcId="{60DE8F60-B335-45C7-9930-E712E0D3FD32}" destId="{0E37CFA3-30C6-4004-957D-4FB763154193}" srcOrd="0" destOrd="0" presId="urn:microsoft.com/office/officeart/2005/8/layout/hierarchy1"/>
    <dgm:cxn modelId="{5D4239E5-8F27-4EE3-BFD9-4524DB7ED244}" type="presOf" srcId="{E0C3F1B0-0232-4A61-96F5-39DEC778B7C8}" destId="{32A36005-8515-4C4B-89B5-3FD5715DC90B}" srcOrd="0" destOrd="0" presId="urn:microsoft.com/office/officeart/2005/8/layout/hierarchy1"/>
    <dgm:cxn modelId="{5466B6F4-4D8D-4C47-8B03-FF1A424F9BC4}" type="presOf" srcId="{49551FDE-D09B-4AF2-8764-D8BF37F9257F}" destId="{916A3083-15F2-40C4-9363-96C732C1A960}" srcOrd="0" destOrd="0" presId="urn:microsoft.com/office/officeart/2005/8/layout/hierarchy1"/>
    <dgm:cxn modelId="{B088B77A-270A-43BC-95F4-7B92DC4A4C46}" type="presParOf" srcId="{5F26179A-897D-4124-BC4B-5691D47B7E3B}" destId="{4B4C7E3C-BD03-4D44-AA9C-A7A8C393C7EE}" srcOrd="0" destOrd="0" presId="urn:microsoft.com/office/officeart/2005/8/layout/hierarchy1"/>
    <dgm:cxn modelId="{436CC3B4-2FF1-47E3-B3E8-CA4F9162E500}" type="presParOf" srcId="{4B4C7E3C-BD03-4D44-AA9C-A7A8C393C7EE}" destId="{E47407CE-A068-4E07-A683-D2377972CAA3}" srcOrd="0" destOrd="0" presId="urn:microsoft.com/office/officeart/2005/8/layout/hierarchy1"/>
    <dgm:cxn modelId="{610BE3B1-2457-4072-ABB1-563D14DF4175}" type="presParOf" srcId="{E47407CE-A068-4E07-A683-D2377972CAA3}" destId="{3CBA2FD3-EBF3-42EA-8580-05D63D2A06B5}" srcOrd="0" destOrd="0" presId="urn:microsoft.com/office/officeart/2005/8/layout/hierarchy1"/>
    <dgm:cxn modelId="{7586E0BD-B3A8-4D82-B8DF-BA10F53B60B9}" type="presParOf" srcId="{E47407CE-A068-4E07-A683-D2377972CAA3}" destId="{916A3083-15F2-40C4-9363-96C732C1A960}" srcOrd="1" destOrd="0" presId="urn:microsoft.com/office/officeart/2005/8/layout/hierarchy1"/>
    <dgm:cxn modelId="{7FE34B20-BC14-4FB9-8CCE-B65BEAF01092}" type="presParOf" srcId="{4B4C7E3C-BD03-4D44-AA9C-A7A8C393C7EE}" destId="{114B49E8-C392-4030-A353-EF30333525D2}" srcOrd="1" destOrd="0" presId="urn:microsoft.com/office/officeart/2005/8/layout/hierarchy1"/>
    <dgm:cxn modelId="{62102B52-721F-4542-9723-8ED7D4576742}" type="presParOf" srcId="{5F26179A-897D-4124-BC4B-5691D47B7E3B}" destId="{FBD660F2-9464-4E95-A75C-5E2DAF8D616E}" srcOrd="1" destOrd="0" presId="urn:microsoft.com/office/officeart/2005/8/layout/hierarchy1"/>
    <dgm:cxn modelId="{0FC682D9-AE07-4C9C-90D3-67195EB35272}" type="presParOf" srcId="{FBD660F2-9464-4E95-A75C-5E2DAF8D616E}" destId="{AC512EB2-1A40-420F-90CA-77B5115CFA8F}" srcOrd="0" destOrd="0" presId="urn:microsoft.com/office/officeart/2005/8/layout/hierarchy1"/>
    <dgm:cxn modelId="{39BAC436-E760-4287-97E4-8A0E218C8F52}" type="presParOf" srcId="{AC512EB2-1A40-420F-90CA-77B5115CFA8F}" destId="{23F2EC3E-049D-4197-B42E-7E9337F227A0}" srcOrd="0" destOrd="0" presId="urn:microsoft.com/office/officeart/2005/8/layout/hierarchy1"/>
    <dgm:cxn modelId="{2FF51A54-120E-492D-B8A8-CDD6B1875C2D}" type="presParOf" srcId="{AC512EB2-1A40-420F-90CA-77B5115CFA8F}" destId="{32A36005-8515-4C4B-89B5-3FD5715DC90B}" srcOrd="1" destOrd="0" presId="urn:microsoft.com/office/officeart/2005/8/layout/hierarchy1"/>
    <dgm:cxn modelId="{E124F138-FC5F-4D08-B667-7A6179748D54}" type="presParOf" srcId="{FBD660F2-9464-4E95-A75C-5E2DAF8D616E}" destId="{D4A6EA1E-0B06-4456-A90E-63C58181C8FE}" srcOrd="1" destOrd="0" presId="urn:microsoft.com/office/officeart/2005/8/layout/hierarchy1"/>
    <dgm:cxn modelId="{BCEB8FF0-D578-49ED-91D5-C94396481638}" type="presParOf" srcId="{5F26179A-897D-4124-BC4B-5691D47B7E3B}" destId="{CD19577F-7C2D-4404-8123-788F7A282ABC}" srcOrd="2" destOrd="0" presId="urn:microsoft.com/office/officeart/2005/8/layout/hierarchy1"/>
    <dgm:cxn modelId="{A17E9F1F-5715-4717-9597-B1E5DA2399EF}" type="presParOf" srcId="{CD19577F-7C2D-4404-8123-788F7A282ABC}" destId="{F4C16862-F461-43C9-A47F-2BAA60101C3E}" srcOrd="0" destOrd="0" presId="urn:microsoft.com/office/officeart/2005/8/layout/hierarchy1"/>
    <dgm:cxn modelId="{9B470D5D-2CAF-4CA7-92DC-B4C106AD676D}" type="presParOf" srcId="{F4C16862-F461-43C9-A47F-2BAA60101C3E}" destId="{5CC01AFD-CF33-4822-AA21-016C0DA9E5F5}" srcOrd="0" destOrd="0" presId="urn:microsoft.com/office/officeart/2005/8/layout/hierarchy1"/>
    <dgm:cxn modelId="{5CBA7C7E-73B3-4AEB-A935-D55439E7ACA6}" type="presParOf" srcId="{F4C16862-F461-43C9-A47F-2BAA60101C3E}" destId="{0E37CFA3-30C6-4004-957D-4FB763154193}" srcOrd="1" destOrd="0" presId="urn:microsoft.com/office/officeart/2005/8/layout/hierarchy1"/>
    <dgm:cxn modelId="{515B92AF-7548-44EA-80FF-5FD72F88BF79}" type="presParOf" srcId="{CD19577F-7C2D-4404-8123-788F7A282ABC}" destId="{33AA341C-1AFE-4F63-8555-462FDDD067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D9F81D-1334-45FE-8BB2-D38F03B8E6E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5AF3C89-D230-40CD-9DBA-170811D452CA}">
      <dgm:prSet/>
      <dgm:spPr/>
      <dgm:t>
        <a:bodyPr/>
        <a:lstStyle/>
        <a:p>
          <a:pPr>
            <a:defRPr b="1"/>
          </a:pPr>
          <a:r>
            <a:rPr lang="en-US"/>
            <a:t>Umass and Dartmouth teams actively working to analyze total artifact within reports</a:t>
          </a:r>
        </a:p>
      </dgm:t>
    </dgm:pt>
    <dgm:pt modelId="{A8CAFADA-6275-4752-9BA6-8FB1B36A15A5}" type="parTrans" cxnId="{4CB5431F-B068-4E06-919A-EDDD5BFE5103}">
      <dgm:prSet/>
      <dgm:spPr/>
      <dgm:t>
        <a:bodyPr/>
        <a:lstStyle/>
        <a:p>
          <a:endParaRPr lang="en-US"/>
        </a:p>
      </dgm:t>
    </dgm:pt>
    <dgm:pt modelId="{536B7D83-B8EC-48D2-95C2-3D484DFD2C83}" type="sibTrans" cxnId="{4CB5431F-B068-4E06-919A-EDDD5BFE5103}">
      <dgm:prSet/>
      <dgm:spPr/>
      <dgm:t>
        <a:bodyPr/>
        <a:lstStyle/>
        <a:p>
          <a:endParaRPr lang="en-US"/>
        </a:p>
      </dgm:t>
    </dgm:pt>
    <dgm:pt modelId="{C8B260F1-5904-47F6-AE04-20DE9499933B}">
      <dgm:prSet/>
      <dgm:spPr/>
      <dgm:t>
        <a:bodyPr/>
        <a:lstStyle/>
        <a:p>
          <a:pPr>
            <a:defRPr b="1"/>
          </a:pPr>
          <a:r>
            <a:rPr lang="en-US"/>
            <a:t>Data to be presented at next meeting</a:t>
          </a:r>
        </a:p>
      </dgm:t>
    </dgm:pt>
    <dgm:pt modelId="{CDDCBFC1-94F1-40A4-A8CE-34E6C0559F29}" type="parTrans" cxnId="{FCE525EF-476B-49C6-BAED-C90C045618BD}">
      <dgm:prSet/>
      <dgm:spPr/>
      <dgm:t>
        <a:bodyPr/>
        <a:lstStyle/>
        <a:p>
          <a:endParaRPr lang="en-US"/>
        </a:p>
      </dgm:t>
    </dgm:pt>
    <dgm:pt modelId="{16351ACC-3BB1-45B9-BF40-C23D32EB34EF}" type="sibTrans" cxnId="{FCE525EF-476B-49C6-BAED-C90C045618BD}">
      <dgm:prSet/>
      <dgm:spPr/>
      <dgm:t>
        <a:bodyPr/>
        <a:lstStyle/>
        <a:p>
          <a:endParaRPr lang="en-US"/>
        </a:p>
      </dgm:t>
    </dgm:pt>
    <dgm:pt modelId="{21B80EFD-6199-48D3-BE36-653D261AE8A1}">
      <dgm:prSet/>
      <dgm:spPr/>
      <dgm:t>
        <a:bodyPr/>
        <a:lstStyle/>
        <a:p>
          <a:pPr>
            <a:defRPr b="1"/>
          </a:pPr>
          <a:r>
            <a:rPr lang="en-US"/>
            <a:t>New report from Masimo will allow us to further exclude potential artifact from our reports</a:t>
          </a:r>
        </a:p>
      </dgm:t>
    </dgm:pt>
    <dgm:pt modelId="{32CB2C9D-4D16-4C2E-82F8-4CEA799D1870}" type="parTrans" cxnId="{D47E4933-AB71-43CE-9B83-603ACBDFEBB1}">
      <dgm:prSet/>
      <dgm:spPr/>
      <dgm:t>
        <a:bodyPr/>
        <a:lstStyle/>
        <a:p>
          <a:endParaRPr lang="en-US"/>
        </a:p>
      </dgm:t>
    </dgm:pt>
    <dgm:pt modelId="{B718A27C-7002-4C4A-A0F4-E62347662085}" type="sibTrans" cxnId="{D47E4933-AB71-43CE-9B83-603ACBDFEBB1}">
      <dgm:prSet/>
      <dgm:spPr/>
      <dgm:t>
        <a:bodyPr/>
        <a:lstStyle/>
        <a:p>
          <a:endParaRPr lang="en-US"/>
        </a:p>
      </dgm:t>
    </dgm:pt>
    <dgm:pt modelId="{FB1B20CA-72FB-40FF-8F5C-843F33F9D329}">
      <dgm:prSet/>
      <dgm:spPr/>
      <dgm:t>
        <a:bodyPr/>
        <a:lstStyle/>
        <a:p>
          <a:r>
            <a:rPr lang="en-US"/>
            <a:t>Final stages with engineer </a:t>
          </a:r>
        </a:p>
      </dgm:t>
    </dgm:pt>
    <dgm:pt modelId="{4BB073B0-F328-4C23-B334-0329A8C3E7FC}" type="parTrans" cxnId="{5FB53EB9-66E1-4EA2-8F3A-8C0923052DB0}">
      <dgm:prSet/>
      <dgm:spPr/>
      <dgm:t>
        <a:bodyPr/>
        <a:lstStyle/>
        <a:p>
          <a:endParaRPr lang="en-US"/>
        </a:p>
      </dgm:t>
    </dgm:pt>
    <dgm:pt modelId="{0E1085F8-3F6D-4E51-8482-99F7A79231DE}" type="sibTrans" cxnId="{5FB53EB9-66E1-4EA2-8F3A-8C0923052DB0}">
      <dgm:prSet/>
      <dgm:spPr/>
      <dgm:t>
        <a:bodyPr/>
        <a:lstStyle/>
        <a:p>
          <a:endParaRPr lang="en-US"/>
        </a:p>
      </dgm:t>
    </dgm:pt>
    <dgm:pt modelId="{5F6E61B4-740E-4C73-A9F9-A52CC8F3C5D4}" type="pres">
      <dgm:prSet presAssocID="{61D9F81D-1334-45FE-8BB2-D38F03B8E6E7}" presName="root" presStyleCnt="0">
        <dgm:presLayoutVars>
          <dgm:dir/>
          <dgm:resizeHandles val="exact"/>
        </dgm:presLayoutVars>
      </dgm:prSet>
      <dgm:spPr/>
    </dgm:pt>
    <dgm:pt modelId="{0BE8CEF8-78B3-40BF-861A-705DBC26A69D}" type="pres">
      <dgm:prSet presAssocID="{F5AF3C89-D230-40CD-9DBA-170811D452CA}" presName="compNode" presStyleCnt="0"/>
      <dgm:spPr/>
    </dgm:pt>
    <dgm:pt modelId="{6448710E-45CD-40E4-B644-F7788E9F20C3}" type="pres">
      <dgm:prSet presAssocID="{F5AF3C89-D230-40CD-9DBA-170811D452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85B8924-E1BE-4EBB-9A0C-60B017B7E9A9}" type="pres">
      <dgm:prSet presAssocID="{F5AF3C89-D230-40CD-9DBA-170811D452CA}" presName="iconSpace" presStyleCnt="0"/>
      <dgm:spPr/>
    </dgm:pt>
    <dgm:pt modelId="{4C9C2331-2720-4B33-B02A-E44421C98686}" type="pres">
      <dgm:prSet presAssocID="{F5AF3C89-D230-40CD-9DBA-170811D452CA}" presName="parTx" presStyleLbl="revTx" presStyleIdx="0" presStyleCnt="6">
        <dgm:presLayoutVars>
          <dgm:chMax val="0"/>
          <dgm:chPref val="0"/>
        </dgm:presLayoutVars>
      </dgm:prSet>
      <dgm:spPr/>
    </dgm:pt>
    <dgm:pt modelId="{54DD7CE0-E0AA-4002-B1E1-2DA5E93891E1}" type="pres">
      <dgm:prSet presAssocID="{F5AF3C89-D230-40CD-9DBA-170811D452CA}" presName="txSpace" presStyleCnt="0"/>
      <dgm:spPr/>
    </dgm:pt>
    <dgm:pt modelId="{E55D5EAD-26C2-4EFA-B5CC-DC73320671CB}" type="pres">
      <dgm:prSet presAssocID="{F5AF3C89-D230-40CD-9DBA-170811D452CA}" presName="desTx" presStyleLbl="revTx" presStyleIdx="1" presStyleCnt="6">
        <dgm:presLayoutVars/>
      </dgm:prSet>
      <dgm:spPr/>
    </dgm:pt>
    <dgm:pt modelId="{4E5405F6-9775-476D-AE59-AFD1875F9AA3}" type="pres">
      <dgm:prSet presAssocID="{536B7D83-B8EC-48D2-95C2-3D484DFD2C83}" presName="sibTrans" presStyleCnt="0"/>
      <dgm:spPr/>
    </dgm:pt>
    <dgm:pt modelId="{EF2EEB08-1E82-4D14-BBE1-B1DE4EEC16C8}" type="pres">
      <dgm:prSet presAssocID="{C8B260F1-5904-47F6-AE04-20DE9499933B}" presName="compNode" presStyleCnt="0"/>
      <dgm:spPr/>
    </dgm:pt>
    <dgm:pt modelId="{EFDCAB0E-E8F5-4E6F-B6DB-C8BC67E4C54A}" type="pres">
      <dgm:prSet presAssocID="{C8B260F1-5904-47F6-AE04-20DE9499933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051C283-8500-4726-8A28-56C3A20202B8}" type="pres">
      <dgm:prSet presAssocID="{C8B260F1-5904-47F6-AE04-20DE9499933B}" presName="iconSpace" presStyleCnt="0"/>
      <dgm:spPr/>
    </dgm:pt>
    <dgm:pt modelId="{4EDB9C72-9ABE-440E-BA86-265BBB12E309}" type="pres">
      <dgm:prSet presAssocID="{C8B260F1-5904-47F6-AE04-20DE9499933B}" presName="parTx" presStyleLbl="revTx" presStyleIdx="2" presStyleCnt="6">
        <dgm:presLayoutVars>
          <dgm:chMax val="0"/>
          <dgm:chPref val="0"/>
        </dgm:presLayoutVars>
      </dgm:prSet>
      <dgm:spPr/>
    </dgm:pt>
    <dgm:pt modelId="{1CCC4E48-6E40-4E43-94AB-165E80A1F25A}" type="pres">
      <dgm:prSet presAssocID="{C8B260F1-5904-47F6-AE04-20DE9499933B}" presName="txSpace" presStyleCnt="0"/>
      <dgm:spPr/>
    </dgm:pt>
    <dgm:pt modelId="{741670C3-5813-4BCF-BBAF-F8FA5638B78A}" type="pres">
      <dgm:prSet presAssocID="{C8B260F1-5904-47F6-AE04-20DE9499933B}" presName="desTx" presStyleLbl="revTx" presStyleIdx="3" presStyleCnt="6">
        <dgm:presLayoutVars/>
      </dgm:prSet>
      <dgm:spPr/>
    </dgm:pt>
    <dgm:pt modelId="{53AF4415-0A98-4E15-8645-7D33E8BCAFB3}" type="pres">
      <dgm:prSet presAssocID="{16351ACC-3BB1-45B9-BF40-C23D32EB34EF}" presName="sibTrans" presStyleCnt="0"/>
      <dgm:spPr/>
    </dgm:pt>
    <dgm:pt modelId="{4A72BDCE-5F6F-41D0-9473-9F2472F234F8}" type="pres">
      <dgm:prSet presAssocID="{21B80EFD-6199-48D3-BE36-653D261AE8A1}" presName="compNode" presStyleCnt="0"/>
      <dgm:spPr/>
    </dgm:pt>
    <dgm:pt modelId="{8C5ADCD8-5188-476A-9450-49C8F9E33C48}" type="pres">
      <dgm:prSet presAssocID="{21B80EFD-6199-48D3-BE36-653D261AE8A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43E0AC0-A7B8-43C4-ADD1-88CA72F617F0}" type="pres">
      <dgm:prSet presAssocID="{21B80EFD-6199-48D3-BE36-653D261AE8A1}" presName="iconSpace" presStyleCnt="0"/>
      <dgm:spPr/>
    </dgm:pt>
    <dgm:pt modelId="{06F2FC82-5ECD-43F3-A153-CAEE9DF96678}" type="pres">
      <dgm:prSet presAssocID="{21B80EFD-6199-48D3-BE36-653D261AE8A1}" presName="parTx" presStyleLbl="revTx" presStyleIdx="4" presStyleCnt="6">
        <dgm:presLayoutVars>
          <dgm:chMax val="0"/>
          <dgm:chPref val="0"/>
        </dgm:presLayoutVars>
      </dgm:prSet>
      <dgm:spPr/>
    </dgm:pt>
    <dgm:pt modelId="{23554ADE-C3D7-42A6-AC0E-162705600AFC}" type="pres">
      <dgm:prSet presAssocID="{21B80EFD-6199-48D3-BE36-653D261AE8A1}" presName="txSpace" presStyleCnt="0"/>
      <dgm:spPr/>
    </dgm:pt>
    <dgm:pt modelId="{73BA2558-0153-4FB7-BBD1-AB66A0E639E1}" type="pres">
      <dgm:prSet presAssocID="{21B80EFD-6199-48D3-BE36-653D261AE8A1}" presName="desTx" presStyleLbl="revTx" presStyleIdx="5" presStyleCnt="6">
        <dgm:presLayoutVars/>
      </dgm:prSet>
      <dgm:spPr/>
    </dgm:pt>
  </dgm:ptLst>
  <dgm:cxnLst>
    <dgm:cxn modelId="{9E5E2903-8E58-43C6-BC5B-F1A91C1DD058}" type="presOf" srcId="{21B80EFD-6199-48D3-BE36-653D261AE8A1}" destId="{06F2FC82-5ECD-43F3-A153-CAEE9DF96678}" srcOrd="0" destOrd="0" presId="urn:microsoft.com/office/officeart/2018/2/layout/IconLabelDescriptionList"/>
    <dgm:cxn modelId="{A2918219-4A64-42C9-803A-05CCA6520AFE}" type="presOf" srcId="{F5AF3C89-D230-40CD-9DBA-170811D452CA}" destId="{4C9C2331-2720-4B33-B02A-E44421C98686}" srcOrd="0" destOrd="0" presId="urn:microsoft.com/office/officeart/2018/2/layout/IconLabelDescriptionList"/>
    <dgm:cxn modelId="{4CB5431F-B068-4E06-919A-EDDD5BFE5103}" srcId="{61D9F81D-1334-45FE-8BB2-D38F03B8E6E7}" destId="{F5AF3C89-D230-40CD-9DBA-170811D452CA}" srcOrd="0" destOrd="0" parTransId="{A8CAFADA-6275-4752-9BA6-8FB1B36A15A5}" sibTransId="{536B7D83-B8EC-48D2-95C2-3D484DFD2C83}"/>
    <dgm:cxn modelId="{D47E4933-AB71-43CE-9B83-603ACBDFEBB1}" srcId="{61D9F81D-1334-45FE-8BB2-D38F03B8E6E7}" destId="{21B80EFD-6199-48D3-BE36-653D261AE8A1}" srcOrd="2" destOrd="0" parTransId="{32CB2C9D-4D16-4C2E-82F8-4CEA799D1870}" sibTransId="{B718A27C-7002-4C4A-A0F4-E62347662085}"/>
    <dgm:cxn modelId="{49C3F540-2C41-4303-8D75-7EBA6571CB6E}" type="presOf" srcId="{61D9F81D-1334-45FE-8BB2-D38F03B8E6E7}" destId="{5F6E61B4-740E-4C73-A9F9-A52CC8F3C5D4}" srcOrd="0" destOrd="0" presId="urn:microsoft.com/office/officeart/2018/2/layout/IconLabelDescriptionList"/>
    <dgm:cxn modelId="{225DC552-A748-4B20-A28E-EA5345F53091}" type="presOf" srcId="{C8B260F1-5904-47F6-AE04-20DE9499933B}" destId="{4EDB9C72-9ABE-440E-BA86-265BBB12E309}" srcOrd="0" destOrd="0" presId="urn:microsoft.com/office/officeart/2018/2/layout/IconLabelDescriptionList"/>
    <dgm:cxn modelId="{5FB53EB9-66E1-4EA2-8F3A-8C0923052DB0}" srcId="{21B80EFD-6199-48D3-BE36-653D261AE8A1}" destId="{FB1B20CA-72FB-40FF-8F5C-843F33F9D329}" srcOrd="0" destOrd="0" parTransId="{4BB073B0-F328-4C23-B334-0329A8C3E7FC}" sibTransId="{0E1085F8-3F6D-4E51-8482-99F7A79231DE}"/>
    <dgm:cxn modelId="{B7E9FCD9-D002-460C-91BB-21B61FF45A8E}" type="presOf" srcId="{FB1B20CA-72FB-40FF-8F5C-843F33F9D329}" destId="{73BA2558-0153-4FB7-BBD1-AB66A0E639E1}" srcOrd="0" destOrd="0" presId="urn:microsoft.com/office/officeart/2018/2/layout/IconLabelDescriptionList"/>
    <dgm:cxn modelId="{FCE525EF-476B-49C6-BAED-C90C045618BD}" srcId="{61D9F81D-1334-45FE-8BB2-D38F03B8E6E7}" destId="{C8B260F1-5904-47F6-AE04-20DE9499933B}" srcOrd="1" destOrd="0" parTransId="{CDDCBFC1-94F1-40A4-A8CE-34E6C0559F29}" sibTransId="{16351ACC-3BB1-45B9-BF40-C23D32EB34EF}"/>
    <dgm:cxn modelId="{C60417BA-1DAB-45AC-810B-5E2F541DDBBB}" type="presParOf" srcId="{5F6E61B4-740E-4C73-A9F9-A52CC8F3C5D4}" destId="{0BE8CEF8-78B3-40BF-861A-705DBC26A69D}" srcOrd="0" destOrd="0" presId="urn:microsoft.com/office/officeart/2018/2/layout/IconLabelDescriptionList"/>
    <dgm:cxn modelId="{F017E9E2-E56E-48B6-B874-B6E09AC3D997}" type="presParOf" srcId="{0BE8CEF8-78B3-40BF-861A-705DBC26A69D}" destId="{6448710E-45CD-40E4-B644-F7788E9F20C3}" srcOrd="0" destOrd="0" presId="urn:microsoft.com/office/officeart/2018/2/layout/IconLabelDescriptionList"/>
    <dgm:cxn modelId="{12D07907-EAB7-4905-BC2E-38CB480A776C}" type="presParOf" srcId="{0BE8CEF8-78B3-40BF-861A-705DBC26A69D}" destId="{E85B8924-E1BE-4EBB-9A0C-60B017B7E9A9}" srcOrd="1" destOrd="0" presId="urn:microsoft.com/office/officeart/2018/2/layout/IconLabelDescriptionList"/>
    <dgm:cxn modelId="{074F85C7-0AC9-440D-974F-998685054737}" type="presParOf" srcId="{0BE8CEF8-78B3-40BF-861A-705DBC26A69D}" destId="{4C9C2331-2720-4B33-B02A-E44421C98686}" srcOrd="2" destOrd="0" presId="urn:microsoft.com/office/officeart/2018/2/layout/IconLabelDescriptionList"/>
    <dgm:cxn modelId="{A43AEB9E-B739-422B-96EA-DCE7D80338D7}" type="presParOf" srcId="{0BE8CEF8-78B3-40BF-861A-705DBC26A69D}" destId="{54DD7CE0-E0AA-4002-B1E1-2DA5E93891E1}" srcOrd="3" destOrd="0" presId="urn:microsoft.com/office/officeart/2018/2/layout/IconLabelDescriptionList"/>
    <dgm:cxn modelId="{F1CC82A6-23E6-4AD8-8C87-E34FAE572EB4}" type="presParOf" srcId="{0BE8CEF8-78B3-40BF-861A-705DBC26A69D}" destId="{E55D5EAD-26C2-4EFA-B5CC-DC73320671CB}" srcOrd="4" destOrd="0" presId="urn:microsoft.com/office/officeart/2018/2/layout/IconLabelDescriptionList"/>
    <dgm:cxn modelId="{1A78CB0E-8584-4CAD-89FE-32DFAFAF66E6}" type="presParOf" srcId="{5F6E61B4-740E-4C73-A9F9-A52CC8F3C5D4}" destId="{4E5405F6-9775-476D-AE59-AFD1875F9AA3}" srcOrd="1" destOrd="0" presId="urn:microsoft.com/office/officeart/2018/2/layout/IconLabelDescriptionList"/>
    <dgm:cxn modelId="{7BDABBA7-A15D-4764-8AB5-69A77E526341}" type="presParOf" srcId="{5F6E61B4-740E-4C73-A9F9-A52CC8F3C5D4}" destId="{EF2EEB08-1E82-4D14-BBE1-B1DE4EEC16C8}" srcOrd="2" destOrd="0" presId="urn:microsoft.com/office/officeart/2018/2/layout/IconLabelDescriptionList"/>
    <dgm:cxn modelId="{87B0D195-EEDC-4272-A50F-DAF97E37A9E6}" type="presParOf" srcId="{EF2EEB08-1E82-4D14-BBE1-B1DE4EEC16C8}" destId="{EFDCAB0E-E8F5-4E6F-B6DB-C8BC67E4C54A}" srcOrd="0" destOrd="0" presId="urn:microsoft.com/office/officeart/2018/2/layout/IconLabelDescriptionList"/>
    <dgm:cxn modelId="{D5514EE7-95F1-455B-8AA6-D406BEE5405E}" type="presParOf" srcId="{EF2EEB08-1E82-4D14-BBE1-B1DE4EEC16C8}" destId="{1051C283-8500-4726-8A28-56C3A20202B8}" srcOrd="1" destOrd="0" presId="urn:microsoft.com/office/officeart/2018/2/layout/IconLabelDescriptionList"/>
    <dgm:cxn modelId="{40ED16D7-AA2B-4390-B8CD-CFFD418D3F8E}" type="presParOf" srcId="{EF2EEB08-1E82-4D14-BBE1-B1DE4EEC16C8}" destId="{4EDB9C72-9ABE-440E-BA86-265BBB12E309}" srcOrd="2" destOrd="0" presId="urn:microsoft.com/office/officeart/2018/2/layout/IconLabelDescriptionList"/>
    <dgm:cxn modelId="{18D0B07A-FCD9-43D2-BDEB-D1DFA0DECCAA}" type="presParOf" srcId="{EF2EEB08-1E82-4D14-BBE1-B1DE4EEC16C8}" destId="{1CCC4E48-6E40-4E43-94AB-165E80A1F25A}" srcOrd="3" destOrd="0" presId="urn:microsoft.com/office/officeart/2018/2/layout/IconLabelDescriptionList"/>
    <dgm:cxn modelId="{30FA0FF3-445D-4128-B067-334D83F63751}" type="presParOf" srcId="{EF2EEB08-1E82-4D14-BBE1-B1DE4EEC16C8}" destId="{741670C3-5813-4BCF-BBAF-F8FA5638B78A}" srcOrd="4" destOrd="0" presId="urn:microsoft.com/office/officeart/2018/2/layout/IconLabelDescriptionList"/>
    <dgm:cxn modelId="{6AA0A711-6F81-4E3F-9E50-5B01DFAC78BA}" type="presParOf" srcId="{5F6E61B4-740E-4C73-A9F9-A52CC8F3C5D4}" destId="{53AF4415-0A98-4E15-8645-7D33E8BCAFB3}" srcOrd="3" destOrd="0" presId="urn:microsoft.com/office/officeart/2018/2/layout/IconLabelDescriptionList"/>
    <dgm:cxn modelId="{C89D6DD1-BB45-4510-B38D-BC7E7D93382D}" type="presParOf" srcId="{5F6E61B4-740E-4C73-A9F9-A52CC8F3C5D4}" destId="{4A72BDCE-5F6F-41D0-9473-9F2472F234F8}" srcOrd="4" destOrd="0" presId="urn:microsoft.com/office/officeart/2018/2/layout/IconLabelDescriptionList"/>
    <dgm:cxn modelId="{13DC1D77-54DC-47FA-9679-BE385A65A123}" type="presParOf" srcId="{4A72BDCE-5F6F-41D0-9473-9F2472F234F8}" destId="{8C5ADCD8-5188-476A-9450-49C8F9E33C48}" srcOrd="0" destOrd="0" presId="urn:microsoft.com/office/officeart/2018/2/layout/IconLabelDescriptionList"/>
    <dgm:cxn modelId="{3EFCE39F-310F-454D-A879-512202BA3C36}" type="presParOf" srcId="{4A72BDCE-5F6F-41D0-9473-9F2472F234F8}" destId="{E43E0AC0-A7B8-43C4-ADD1-88CA72F617F0}" srcOrd="1" destOrd="0" presId="urn:microsoft.com/office/officeart/2018/2/layout/IconLabelDescriptionList"/>
    <dgm:cxn modelId="{028D42CA-9EA3-441E-A254-C9EE5FABAAF4}" type="presParOf" srcId="{4A72BDCE-5F6F-41D0-9473-9F2472F234F8}" destId="{06F2FC82-5ECD-43F3-A153-CAEE9DF96678}" srcOrd="2" destOrd="0" presId="urn:microsoft.com/office/officeart/2018/2/layout/IconLabelDescriptionList"/>
    <dgm:cxn modelId="{E861CA54-FB73-4E41-AEA3-C68C37C92FB5}" type="presParOf" srcId="{4A72BDCE-5F6F-41D0-9473-9F2472F234F8}" destId="{23554ADE-C3D7-42A6-AC0E-162705600AFC}" srcOrd="3" destOrd="0" presId="urn:microsoft.com/office/officeart/2018/2/layout/IconLabelDescriptionList"/>
    <dgm:cxn modelId="{3310ED62-8B81-4CC9-98C2-EEAA4D1E41DF}" type="presParOf" srcId="{4A72BDCE-5F6F-41D0-9473-9F2472F234F8}" destId="{73BA2558-0153-4FB7-BBD1-AB66A0E639E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B7D929-3517-4AAD-921B-49EDA6DC8FD7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9A330AD-E8DC-4527-9FCB-95500A723B21}">
      <dgm:prSet/>
      <dgm:spPr/>
      <dgm:t>
        <a:bodyPr/>
        <a:lstStyle/>
        <a:p>
          <a:r>
            <a:rPr lang="en-US"/>
            <a:t>No artifact has been significant enough to change recommendation of RHO Algorithm </a:t>
          </a:r>
        </a:p>
      </dgm:t>
    </dgm:pt>
    <dgm:pt modelId="{19387419-5367-46E6-9E23-1D5E66FB0236}" type="parTrans" cxnId="{D88B3DEE-F5F7-431F-886F-D767FF89A16C}">
      <dgm:prSet/>
      <dgm:spPr/>
      <dgm:t>
        <a:bodyPr/>
        <a:lstStyle/>
        <a:p>
          <a:endParaRPr lang="en-US"/>
        </a:p>
      </dgm:t>
    </dgm:pt>
    <dgm:pt modelId="{7CD2AB47-6B0A-4A84-8590-B05487A0184F}" type="sibTrans" cxnId="{D88B3DEE-F5F7-431F-886F-D767FF89A16C}">
      <dgm:prSet/>
      <dgm:spPr/>
      <dgm:t>
        <a:bodyPr/>
        <a:lstStyle/>
        <a:p>
          <a:endParaRPr lang="en-US"/>
        </a:p>
      </dgm:t>
    </dgm:pt>
    <dgm:pt modelId="{014E1540-E9BD-44AD-A23D-50321756BC52}">
      <dgm:prSet/>
      <dgm:spPr/>
      <dgm:t>
        <a:bodyPr/>
        <a:lstStyle/>
        <a:p>
          <a:r>
            <a:rPr lang="en-US"/>
            <a:t>Race maybe a contributing factor to the level of low signal quality</a:t>
          </a:r>
        </a:p>
      </dgm:t>
    </dgm:pt>
    <dgm:pt modelId="{B5AEB628-88B2-4D9A-A712-6D6DBFB68C44}" type="parTrans" cxnId="{1321230C-DFA6-401A-9A06-81A9432468F1}">
      <dgm:prSet/>
      <dgm:spPr/>
      <dgm:t>
        <a:bodyPr/>
        <a:lstStyle/>
        <a:p>
          <a:endParaRPr lang="en-US"/>
        </a:p>
      </dgm:t>
    </dgm:pt>
    <dgm:pt modelId="{CF7E62CB-A660-48C6-9B19-705C3E18E4D2}" type="sibTrans" cxnId="{1321230C-DFA6-401A-9A06-81A9432468F1}">
      <dgm:prSet/>
      <dgm:spPr/>
      <dgm:t>
        <a:bodyPr/>
        <a:lstStyle/>
        <a:p>
          <a:endParaRPr lang="en-US"/>
        </a:p>
      </dgm:t>
    </dgm:pt>
    <dgm:pt modelId="{0D6D6025-13AC-41C6-AE60-45FEF27656D1}">
      <dgm:prSet/>
      <dgm:spPr/>
      <dgm:t>
        <a:bodyPr/>
        <a:lstStyle/>
        <a:p>
          <a:r>
            <a:rPr lang="en-US"/>
            <a:t>Younger corrected gestational ages have higher instances of low signal quality compared to older infants (different than originally predicted) </a:t>
          </a:r>
        </a:p>
      </dgm:t>
    </dgm:pt>
    <dgm:pt modelId="{B97DEAFB-762A-4C55-9531-F9450F68C646}" type="parTrans" cxnId="{64BC48DB-DA45-4ED9-A007-170A932D502C}">
      <dgm:prSet/>
      <dgm:spPr/>
      <dgm:t>
        <a:bodyPr/>
        <a:lstStyle/>
        <a:p>
          <a:endParaRPr lang="en-US"/>
        </a:p>
      </dgm:t>
    </dgm:pt>
    <dgm:pt modelId="{0412B401-6BD0-437A-A057-C5C4BBAFCBEF}" type="sibTrans" cxnId="{64BC48DB-DA45-4ED9-A007-170A932D502C}">
      <dgm:prSet/>
      <dgm:spPr/>
      <dgm:t>
        <a:bodyPr/>
        <a:lstStyle/>
        <a:p>
          <a:endParaRPr lang="en-US"/>
        </a:p>
      </dgm:t>
    </dgm:pt>
    <dgm:pt modelId="{C57EDA66-E8D3-44D6-BA6A-E4D30BEDD48E}" type="pres">
      <dgm:prSet presAssocID="{C3B7D929-3517-4AAD-921B-49EDA6DC8FD7}" presName="outerComposite" presStyleCnt="0">
        <dgm:presLayoutVars>
          <dgm:chMax val="5"/>
          <dgm:dir/>
          <dgm:resizeHandles val="exact"/>
        </dgm:presLayoutVars>
      </dgm:prSet>
      <dgm:spPr/>
    </dgm:pt>
    <dgm:pt modelId="{5681BA15-7022-49AB-B657-FAD44E81E51B}" type="pres">
      <dgm:prSet presAssocID="{C3B7D929-3517-4AAD-921B-49EDA6DC8FD7}" presName="dummyMaxCanvas" presStyleCnt="0">
        <dgm:presLayoutVars/>
      </dgm:prSet>
      <dgm:spPr/>
    </dgm:pt>
    <dgm:pt modelId="{63CD2E6E-D434-4A2E-A70E-B24E15E23761}" type="pres">
      <dgm:prSet presAssocID="{C3B7D929-3517-4AAD-921B-49EDA6DC8FD7}" presName="ThreeNodes_1" presStyleLbl="node1" presStyleIdx="0" presStyleCnt="3">
        <dgm:presLayoutVars>
          <dgm:bulletEnabled val="1"/>
        </dgm:presLayoutVars>
      </dgm:prSet>
      <dgm:spPr/>
    </dgm:pt>
    <dgm:pt modelId="{47968523-AADB-46FD-BD7D-ABEAC9914D59}" type="pres">
      <dgm:prSet presAssocID="{C3B7D929-3517-4AAD-921B-49EDA6DC8FD7}" presName="ThreeNodes_2" presStyleLbl="node1" presStyleIdx="1" presStyleCnt="3">
        <dgm:presLayoutVars>
          <dgm:bulletEnabled val="1"/>
        </dgm:presLayoutVars>
      </dgm:prSet>
      <dgm:spPr/>
    </dgm:pt>
    <dgm:pt modelId="{EABA1CDB-D645-4DFF-8978-EB371693C6D2}" type="pres">
      <dgm:prSet presAssocID="{C3B7D929-3517-4AAD-921B-49EDA6DC8FD7}" presName="ThreeNodes_3" presStyleLbl="node1" presStyleIdx="2" presStyleCnt="3">
        <dgm:presLayoutVars>
          <dgm:bulletEnabled val="1"/>
        </dgm:presLayoutVars>
      </dgm:prSet>
      <dgm:spPr/>
    </dgm:pt>
    <dgm:pt modelId="{2F6A5AC9-31CE-4ED1-9015-99B11DB4AA22}" type="pres">
      <dgm:prSet presAssocID="{C3B7D929-3517-4AAD-921B-49EDA6DC8FD7}" presName="ThreeConn_1-2" presStyleLbl="fgAccFollowNode1" presStyleIdx="0" presStyleCnt="2">
        <dgm:presLayoutVars>
          <dgm:bulletEnabled val="1"/>
        </dgm:presLayoutVars>
      </dgm:prSet>
      <dgm:spPr/>
    </dgm:pt>
    <dgm:pt modelId="{5FFB97C5-4993-433A-AC84-D459E88D47FE}" type="pres">
      <dgm:prSet presAssocID="{C3B7D929-3517-4AAD-921B-49EDA6DC8FD7}" presName="ThreeConn_2-3" presStyleLbl="fgAccFollowNode1" presStyleIdx="1" presStyleCnt="2">
        <dgm:presLayoutVars>
          <dgm:bulletEnabled val="1"/>
        </dgm:presLayoutVars>
      </dgm:prSet>
      <dgm:spPr/>
    </dgm:pt>
    <dgm:pt modelId="{A40B7FD9-A2DE-4C0C-96A6-4167A75D3E53}" type="pres">
      <dgm:prSet presAssocID="{C3B7D929-3517-4AAD-921B-49EDA6DC8FD7}" presName="ThreeNodes_1_text" presStyleLbl="node1" presStyleIdx="2" presStyleCnt="3">
        <dgm:presLayoutVars>
          <dgm:bulletEnabled val="1"/>
        </dgm:presLayoutVars>
      </dgm:prSet>
      <dgm:spPr/>
    </dgm:pt>
    <dgm:pt modelId="{E49AE8B6-58AD-4760-88B4-158D00EDDCB7}" type="pres">
      <dgm:prSet presAssocID="{C3B7D929-3517-4AAD-921B-49EDA6DC8FD7}" presName="ThreeNodes_2_text" presStyleLbl="node1" presStyleIdx="2" presStyleCnt="3">
        <dgm:presLayoutVars>
          <dgm:bulletEnabled val="1"/>
        </dgm:presLayoutVars>
      </dgm:prSet>
      <dgm:spPr/>
    </dgm:pt>
    <dgm:pt modelId="{770C7826-6E0D-4E63-A692-20B9932FCB67}" type="pres">
      <dgm:prSet presAssocID="{C3B7D929-3517-4AAD-921B-49EDA6DC8FD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321230C-DFA6-401A-9A06-81A9432468F1}" srcId="{C3B7D929-3517-4AAD-921B-49EDA6DC8FD7}" destId="{014E1540-E9BD-44AD-A23D-50321756BC52}" srcOrd="1" destOrd="0" parTransId="{B5AEB628-88B2-4D9A-A712-6D6DBFB68C44}" sibTransId="{CF7E62CB-A660-48C6-9B19-705C3E18E4D2}"/>
    <dgm:cxn modelId="{6F1EF731-40A1-42FA-AA60-486DBF603919}" type="presOf" srcId="{C3B7D929-3517-4AAD-921B-49EDA6DC8FD7}" destId="{C57EDA66-E8D3-44D6-BA6A-E4D30BEDD48E}" srcOrd="0" destOrd="0" presId="urn:microsoft.com/office/officeart/2005/8/layout/vProcess5"/>
    <dgm:cxn modelId="{00390F36-47A8-49B9-8773-40B0A90289BB}" type="presOf" srcId="{7CD2AB47-6B0A-4A84-8590-B05487A0184F}" destId="{2F6A5AC9-31CE-4ED1-9015-99B11DB4AA22}" srcOrd="0" destOrd="0" presId="urn:microsoft.com/office/officeart/2005/8/layout/vProcess5"/>
    <dgm:cxn modelId="{85624A50-0D9E-4918-9DC7-522727A4C472}" type="presOf" srcId="{D9A330AD-E8DC-4527-9FCB-95500A723B21}" destId="{63CD2E6E-D434-4A2E-A70E-B24E15E23761}" srcOrd="0" destOrd="0" presId="urn:microsoft.com/office/officeart/2005/8/layout/vProcess5"/>
    <dgm:cxn modelId="{F5AA5554-E0F8-4B69-9D9A-4845CA24590F}" type="presOf" srcId="{0D6D6025-13AC-41C6-AE60-45FEF27656D1}" destId="{770C7826-6E0D-4E63-A692-20B9932FCB67}" srcOrd="1" destOrd="0" presId="urn:microsoft.com/office/officeart/2005/8/layout/vProcess5"/>
    <dgm:cxn modelId="{45D9AC81-BC56-4C33-8D2F-B80DB785A8BA}" type="presOf" srcId="{014E1540-E9BD-44AD-A23D-50321756BC52}" destId="{E49AE8B6-58AD-4760-88B4-158D00EDDCB7}" srcOrd="1" destOrd="0" presId="urn:microsoft.com/office/officeart/2005/8/layout/vProcess5"/>
    <dgm:cxn modelId="{5D7D0888-38BE-4983-B9B8-50A2F57BFA80}" type="presOf" srcId="{CF7E62CB-A660-48C6-9B19-705C3E18E4D2}" destId="{5FFB97C5-4993-433A-AC84-D459E88D47FE}" srcOrd="0" destOrd="0" presId="urn:microsoft.com/office/officeart/2005/8/layout/vProcess5"/>
    <dgm:cxn modelId="{6EF83FBE-8D77-48FA-99C2-E4A0FC6AF9A8}" type="presOf" srcId="{014E1540-E9BD-44AD-A23D-50321756BC52}" destId="{47968523-AADB-46FD-BD7D-ABEAC9914D59}" srcOrd="0" destOrd="0" presId="urn:microsoft.com/office/officeart/2005/8/layout/vProcess5"/>
    <dgm:cxn modelId="{64BC48DB-DA45-4ED9-A007-170A932D502C}" srcId="{C3B7D929-3517-4AAD-921B-49EDA6DC8FD7}" destId="{0D6D6025-13AC-41C6-AE60-45FEF27656D1}" srcOrd="2" destOrd="0" parTransId="{B97DEAFB-762A-4C55-9531-F9450F68C646}" sibTransId="{0412B401-6BD0-437A-A057-C5C4BBAFCBEF}"/>
    <dgm:cxn modelId="{6B8E39E4-E611-4621-BB26-E429B32B6382}" type="presOf" srcId="{D9A330AD-E8DC-4527-9FCB-95500A723B21}" destId="{A40B7FD9-A2DE-4C0C-96A6-4167A75D3E53}" srcOrd="1" destOrd="0" presId="urn:microsoft.com/office/officeart/2005/8/layout/vProcess5"/>
    <dgm:cxn modelId="{D88B3DEE-F5F7-431F-886F-D767FF89A16C}" srcId="{C3B7D929-3517-4AAD-921B-49EDA6DC8FD7}" destId="{D9A330AD-E8DC-4527-9FCB-95500A723B21}" srcOrd="0" destOrd="0" parTransId="{19387419-5367-46E6-9E23-1D5E66FB0236}" sibTransId="{7CD2AB47-6B0A-4A84-8590-B05487A0184F}"/>
    <dgm:cxn modelId="{25FE31FA-77C9-447E-A50F-3876027727E7}" type="presOf" srcId="{0D6D6025-13AC-41C6-AE60-45FEF27656D1}" destId="{EABA1CDB-D645-4DFF-8978-EB371693C6D2}" srcOrd="0" destOrd="0" presId="urn:microsoft.com/office/officeart/2005/8/layout/vProcess5"/>
    <dgm:cxn modelId="{474DE13D-AD2A-4F31-8B17-6B2DE2F5974C}" type="presParOf" srcId="{C57EDA66-E8D3-44D6-BA6A-E4D30BEDD48E}" destId="{5681BA15-7022-49AB-B657-FAD44E81E51B}" srcOrd="0" destOrd="0" presId="urn:microsoft.com/office/officeart/2005/8/layout/vProcess5"/>
    <dgm:cxn modelId="{44975485-25CC-4518-8EAE-3057B6002259}" type="presParOf" srcId="{C57EDA66-E8D3-44D6-BA6A-E4D30BEDD48E}" destId="{63CD2E6E-D434-4A2E-A70E-B24E15E23761}" srcOrd="1" destOrd="0" presId="urn:microsoft.com/office/officeart/2005/8/layout/vProcess5"/>
    <dgm:cxn modelId="{534492AA-C1B0-4893-A794-29B6585CA5C6}" type="presParOf" srcId="{C57EDA66-E8D3-44D6-BA6A-E4D30BEDD48E}" destId="{47968523-AADB-46FD-BD7D-ABEAC9914D59}" srcOrd="2" destOrd="0" presId="urn:microsoft.com/office/officeart/2005/8/layout/vProcess5"/>
    <dgm:cxn modelId="{1AE18EC4-6F1A-4F83-A35A-DAD9F9167405}" type="presParOf" srcId="{C57EDA66-E8D3-44D6-BA6A-E4D30BEDD48E}" destId="{EABA1CDB-D645-4DFF-8978-EB371693C6D2}" srcOrd="3" destOrd="0" presId="urn:microsoft.com/office/officeart/2005/8/layout/vProcess5"/>
    <dgm:cxn modelId="{C47DE1A3-5610-466D-8B57-699FDACCC37D}" type="presParOf" srcId="{C57EDA66-E8D3-44D6-BA6A-E4D30BEDD48E}" destId="{2F6A5AC9-31CE-4ED1-9015-99B11DB4AA22}" srcOrd="4" destOrd="0" presId="urn:microsoft.com/office/officeart/2005/8/layout/vProcess5"/>
    <dgm:cxn modelId="{7AAD2FF6-FB75-41EB-B5ED-EC0C11666330}" type="presParOf" srcId="{C57EDA66-E8D3-44D6-BA6A-E4D30BEDD48E}" destId="{5FFB97C5-4993-433A-AC84-D459E88D47FE}" srcOrd="5" destOrd="0" presId="urn:microsoft.com/office/officeart/2005/8/layout/vProcess5"/>
    <dgm:cxn modelId="{2879FDE7-A938-4457-9997-49527E13A4B9}" type="presParOf" srcId="{C57EDA66-E8D3-44D6-BA6A-E4D30BEDD48E}" destId="{A40B7FD9-A2DE-4C0C-96A6-4167A75D3E53}" srcOrd="6" destOrd="0" presId="urn:microsoft.com/office/officeart/2005/8/layout/vProcess5"/>
    <dgm:cxn modelId="{8DF652C5-873A-4727-99CF-AC47BB67322E}" type="presParOf" srcId="{C57EDA66-E8D3-44D6-BA6A-E4D30BEDD48E}" destId="{E49AE8B6-58AD-4760-88B4-158D00EDDCB7}" srcOrd="7" destOrd="0" presId="urn:microsoft.com/office/officeart/2005/8/layout/vProcess5"/>
    <dgm:cxn modelId="{BC0AB39D-1A9C-4FB4-9F4A-28993F10B813}" type="presParOf" srcId="{C57EDA66-E8D3-44D6-BA6A-E4D30BEDD48E}" destId="{770C7826-6E0D-4E63-A692-20B9932FCB6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6E8E3C-C172-4C42-84BB-70700BA6BE6A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F0E0B87-A129-4C50-BD16-4DA85FF36979}">
      <dgm:prSet/>
      <dgm:spPr/>
      <dgm:t>
        <a:bodyPr/>
        <a:lstStyle/>
        <a:p>
          <a:r>
            <a:rPr lang="en-US"/>
            <a:t>The Family Engagement Pre and Post Implementation Survey Project has been approved by the UMass IRB</a:t>
          </a:r>
        </a:p>
      </dgm:t>
    </dgm:pt>
    <dgm:pt modelId="{D6E05CD9-FEC9-4B00-8565-F7962775855E}" type="parTrans" cxnId="{75F9C7E9-908F-4D9D-A767-5098C67ED5A5}">
      <dgm:prSet/>
      <dgm:spPr/>
      <dgm:t>
        <a:bodyPr/>
        <a:lstStyle/>
        <a:p>
          <a:endParaRPr lang="en-US"/>
        </a:p>
      </dgm:t>
    </dgm:pt>
    <dgm:pt modelId="{C50FF571-68D2-4A74-80BC-6EF4253E57B9}" type="sibTrans" cxnId="{75F9C7E9-908F-4D9D-A767-5098C67ED5A5}">
      <dgm:prSet/>
      <dgm:spPr/>
      <dgm:t>
        <a:bodyPr/>
        <a:lstStyle/>
        <a:p>
          <a:endParaRPr lang="en-US"/>
        </a:p>
      </dgm:t>
    </dgm:pt>
    <dgm:pt modelId="{5E51E5DA-78BD-42EC-BBF0-745129871EE2}">
      <dgm:prSet/>
      <dgm:spPr/>
      <dgm:t>
        <a:bodyPr/>
        <a:lstStyle/>
        <a:p>
          <a:r>
            <a:rPr lang="en-US"/>
            <a:t>Instructions to submit to local IRBs sent out on 6/7</a:t>
          </a:r>
        </a:p>
      </dgm:t>
    </dgm:pt>
    <dgm:pt modelId="{A17DF34E-EE19-4DF3-A880-16832A287E05}" type="parTrans" cxnId="{9360C672-0800-4AAF-89FE-BFD6ACE238D1}">
      <dgm:prSet/>
      <dgm:spPr/>
      <dgm:t>
        <a:bodyPr/>
        <a:lstStyle/>
        <a:p>
          <a:endParaRPr lang="en-US"/>
        </a:p>
      </dgm:t>
    </dgm:pt>
    <dgm:pt modelId="{52DF806E-65B9-496B-BE18-5B72F01AA171}" type="sibTrans" cxnId="{9360C672-0800-4AAF-89FE-BFD6ACE238D1}">
      <dgm:prSet/>
      <dgm:spPr/>
      <dgm:t>
        <a:bodyPr/>
        <a:lstStyle/>
        <a:p>
          <a:endParaRPr lang="en-US"/>
        </a:p>
      </dgm:t>
    </dgm:pt>
    <dgm:pt modelId="{8484BB9E-29F9-4F00-B2B8-26409D8A9E32}">
      <dgm:prSet/>
      <dgm:spPr/>
      <dgm:t>
        <a:bodyPr/>
        <a:lstStyle/>
        <a:p>
          <a:r>
            <a:rPr lang="en-US" dirty="0"/>
            <a:t>Please reach out to Heather and Katie with any questions </a:t>
          </a:r>
        </a:p>
      </dgm:t>
    </dgm:pt>
    <dgm:pt modelId="{1FA4A710-D3DB-4F2F-97E2-E599EABE5AD9}" type="parTrans" cxnId="{ADBBEF46-24BA-4740-A842-54BF115D1254}">
      <dgm:prSet/>
      <dgm:spPr/>
      <dgm:t>
        <a:bodyPr/>
        <a:lstStyle/>
        <a:p>
          <a:endParaRPr lang="en-US"/>
        </a:p>
      </dgm:t>
    </dgm:pt>
    <dgm:pt modelId="{462454EF-09B1-4CE8-9BD7-4EFAD92FDC08}" type="sibTrans" cxnId="{ADBBEF46-24BA-4740-A842-54BF115D1254}">
      <dgm:prSet/>
      <dgm:spPr/>
      <dgm:t>
        <a:bodyPr/>
        <a:lstStyle/>
        <a:p>
          <a:endParaRPr lang="en-US"/>
        </a:p>
      </dgm:t>
    </dgm:pt>
    <dgm:pt modelId="{04A6054F-3F11-443B-8E87-B78B06045EE0}" type="pres">
      <dgm:prSet presAssocID="{DF6E8E3C-C172-4C42-84BB-70700BA6BE6A}" presName="diagram" presStyleCnt="0">
        <dgm:presLayoutVars>
          <dgm:dir/>
          <dgm:resizeHandles val="exact"/>
        </dgm:presLayoutVars>
      </dgm:prSet>
      <dgm:spPr/>
    </dgm:pt>
    <dgm:pt modelId="{DB97CFF2-5B0E-4A25-A040-A0FFDB6F5CC0}" type="pres">
      <dgm:prSet presAssocID="{BF0E0B87-A129-4C50-BD16-4DA85FF36979}" presName="node" presStyleLbl="node1" presStyleIdx="0" presStyleCnt="3">
        <dgm:presLayoutVars>
          <dgm:bulletEnabled val="1"/>
        </dgm:presLayoutVars>
      </dgm:prSet>
      <dgm:spPr/>
    </dgm:pt>
    <dgm:pt modelId="{29BD7E54-3214-4836-86AC-77F38EA8A6C2}" type="pres">
      <dgm:prSet presAssocID="{C50FF571-68D2-4A74-80BC-6EF4253E57B9}" presName="sibTrans" presStyleCnt="0"/>
      <dgm:spPr/>
    </dgm:pt>
    <dgm:pt modelId="{B3A32524-2033-4D14-8226-B9F73D49CE5F}" type="pres">
      <dgm:prSet presAssocID="{5E51E5DA-78BD-42EC-BBF0-745129871EE2}" presName="node" presStyleLbl="node1" presStyleIdx="1" presStyleCnt="3">
        <dgm:presLayoutVars>
          <dgm:bulletEnabled val="1"/>
        </dgm:presLayoutVars>
      </dgm:prSet>
      <dgm:spPr/>
    </dgm:pt>
    <dgm:pt modelId="{CBE84901-C929-4BBA-873C-A73A8ACA8E2F}" type="pres">
      <dgm:prSet presAssocID="{52DF806E-65B9-496B-BE18-5B72F01AA171}" presName="sibTrans" presStyleCnt="0"/>
      <dgm:spPr/>
    </dgm:pt>
    <dgm:pt modelId="{597ED633-BE42-47DD-8183-7093FDA0AD66}" type="pres">
      <dgm:prSet presAssocID="{8484BB9E-29F9-4F00-B2B8-26409D8A9E32}" presName="node" presStyleLbl="node1" presStyleIdx="2" presStyleCnt="3">
        <dgm:presLayoutVars>
          <dgm:bulletEnabled val="1"/>
        </dgm:presLayoutVars>
      </dgm:prSet>
      <dgm:spPr/>
    </dgm:pt>
  </dgm:ptLst>
  <dgm:cxnLst>
    <dgm:cxn modelId="{A7A98F1F-04B8-4D37-BFC1-CCE0D96BFBFA}" type="presOf" srcId="{5E51E5DA-78BD-42EC-BBF0-745129871EE2}" destId="{B3A32524-2033-4D14-8226-B9F73D49CE5F}" srcOrd="0" destOrd="0" presId="urn:microsoft.com/office/officeart/2005/8/layout/default"/>
    <dgm:cxn modelId="{29BDAA26-7819-42E3-9D75-CE6CF2313E54}" type="presOf" srcId="{DF6E8E3C-C172-4C42-84BB-70700BA6BE6A}" destId="{04A6054F-3F11-443B-8E87-B78B06045EE0}" srcOrd="0" destOrd="0" presId="urn:microsoft.com/office/officeart/2005/8/layout/default"/>
    <dgm:cxn modelId="{ADBBEF46-24BA-4740-A842-54BF115D1254}" srcId="{DF6E8E3C-C172-4C42-84BB-70700BA6BE6A}" destId="{8484BB9E-29F9-4F00-B2B8-26409D8A9E32}" srcOrd="2" destOrd="0" parTransId="{1FA4A710-D3DB-4F2F-97E2-E599EABE5AD9}" sibTransId="{462454EF-09B1-4CE8-9BD7-4EFAD92FDC08}"/>
    <dgm:cxn modelId="{9360C672-0800-4AAF-89FE-BFD6ACE238D1}" srcId="{DF6E8E3C-C172-4C42-84BB-70700BA6BE6A}" destId="{5E51E5DA-78BD-42EC-BBF0-745129871EE2}" srcOrd="1" destOrd="0" parTransId="{A17DF34E-EE19-4DF3-A880-16832A287E05}" sibTransId="{52DF806E-65B9-496B-BE18-5B72F01AA171}"/>
    <dgm:cxn modelId="{FBE43B9F-8EC7-4220-A29A-9180A7FEBDC6}" type="presOf" srcId="{8484BB9E-29F9-4F00-B2B8-26409D8A9E32}" destId="{597ED633-BE42-47DD-8183-7093FDA0AD66}" srcOrd="0" destOrd="0" presId="urn:microsoft.com/office/officeart/2005/8/layout/default"/>
    <dgm:cxn modelId="{75F9C7E9-908F-4D9D-A767-5098C67ED5A5}" srcId="{DF6E8E3C-C172-4C42-84BB-70700BA6BE6A}" destId="{BF0E0B87-A129-4C50-BD16-4DA85FF36979}" srcOrd="0" destOrd="0" parTransId="{D6E05CD9-FEC9-4B00-8565-F7962775855E}" sibTransId="{C50FF571-68D2-4A74-80BC-6EF4253E57B9}"/>
    <dgm:cxn modelId="{E63A49FB-2650-43E0-BC11-CA446390A329}" type="presOf" srcId="{BF0E0B87-A129-4C50-BD16-4DA85FF36979}" destId="{DB97CFF2-5B0E-4A25-A040-A0FFDB6F5CC0}" srcOrd="0" destOrd="0" presId="urn:microsoft.com/office/officeart/2005/8/layout/default"/>
    <dgm:cxn modelId="{DB5F1AA7-6300-4DED-9C12-87AE6CD11911}" type="presParOf" srcId="{04A6054F-3F11-443B-8E87-B78B06045EE0}" destId="{DB97CFF2-5B0E-4A25-A040-A0FFDB6F5CC0}" srcOrd="0" destOrd="0" presId="urn:microsoft.com/office/officeart/2005/8/layout/default"/>
    <dgm:cxn modelId="{1BB2B36E-BFE8-4B77-8C65-A09DC0D20928}" type="presParOf" srcId="{04A6054F-3F11-443B-8E87-B78B06045EE0}" destId="{29BD7E54-3214-4836-86AC-77F38EA8A6C2}" srcOrd="1" destOrd="0" presId="urn:microsoft.com/office/officeart/2005/8/layout/default"/>
    <dgm:cxn modelId="{FBE0898A-3542-4299-B327-9CA3729B0C21}" type="presParOf" srcId="{04A6054F-3F11-443B-8E87-B78B06045EE0}" destId="{B3A32524-2033-4D14-8226-B9F73D49CE5F}" srcOrd="2" destOrd="0" presId="urn:microsoft.com/office/officeart/2005/8/layout/default"/>
    <dgm:cxn modelId="{D8913256-9752-4B5C-8CCE-CFC6266FB4CA}" type="presParOf" srcId="{04A6054F-3F11-443B-8E87-B78B06045EE0}" destId="{CBE84901-C929-4BBA-873C-A73A8ACA8E2F}" srcOrd="3" destOrd="0" presId="urn:microsoft.com/office/officeart/2005/8/layout/default"/>
    <dgm:cxn modelId="{1A2D051F-C3E5-4A81-8956-2FA96F86FF90}" type="presParOf" srcId="{04A6054F-3F11-443B-8E87-B78B06045EE0}" destId="{597ED633-BE42-47DD-8183-7093FDA0AD6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48FD1-18A7-45C2-A481-DD5E0A807A1E}">
      <dsp:nvSpPr>
        <dsp:cNvPr id="0" name=""/>
        <dsp:cNvSpPr/>
      </dsp:nvSpPr>
      <dsp:spPr>
        <a:xfrm>
          <a:off x="0" y="2075656"/>
          <a:ext cx="1139613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E3E17-B58C-41D1-8499-C06998BF2A76}">
      <dsp:nvSpPr>
        <dsp:cNvPr id="0" name=""/>
        <dsp:cNvSpPr/>
      </dsp:nvSpPr>
      <dsp:spPr>
        <a:xfrm rot="8100000">
          <a:off x="63921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C4663-7C4C-4A05-9B8E-FBE765EE6C51}">
      <dsp:nvSpPr>
        <dsp:cNvPr id="0" name=""/>
        <dsp:cNvSpPr/>
      </dsp:nvSpPr>
      <dsp:spPr>
        <a:xfrm>
          <a:off x="97835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A97B-124A-45A1-8381-E3227BD85FE8}">
      <dsp:nvSpPr>
        <dsp:cNvPr id="0" name=""/>
        <dsp:cNvSpPr/>
      </dsp:nvSpPr>
      <dsp:spPr>
        <a:xfrm>
          <a:off x="432431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Baseline data collection begins</a:t>
          </a:r>
        </a:p>
      </dsp:txBody>
      <dsp:txXfrm>
        <a:off x="432431" y="846867"/>
        <a:ext cx="2370471" cy="1228788"/>
      </dsp:txXfrm>
    </dsp:sp>
    <dsp:sp modelId="{8ACCE123-C989-46C1-B7FD-FA50ABEC947C}">
      <dsp:nvSpPr>
        <dsp:cNvPr id="0" name=""/>
        <dsp:cNvSpPr/>
      </dsp:nvSpPr>
      <dsp:spPr>
        <a:xfrm>
          <a:off x="432431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Mar 2021</a:t>
          </a:r>
        </a:p>
      </dsp:txBody>
      <dsp:txXfrm>
        <a:off x="432431" y="415131"/>
        <a:ext cx="2370471" cy="431736"/>
      </dsp:txXfrm>
    </dsp:sp>
    <dsp:sp modelId="{6B04496D-97D5-4C4A-A362-7B46786429CD}">
      <dsp:nvSpPr>
        <dsp:cNvPr id="0" name=""/>
        <dsp:cNvSpPr/>
      </dsp:nvSpPr>
      <dsp:spPr>
        <a:xfrm>
          <a:off x="216563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F01CB-479C-41E3-8900-7314A786B78A}">
      <dsp:nvSpPr>
        <dsp:cNvPr id="0" name=""/>
        <dsp:cNvSpPr/>
      </dsp:nvSpPr>
      <dsp:spPr>
        <a:xfrm>
          <a:off x="177707" y="2036799"/>
          <a:ext cx="77712" cy="777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579F9-026B-48AE-A6CF-911AC4DA134A}">
      <dsp:nvSpPr>
        <dsp:cNvPr id="0" name=""/>
        <dsp:cNvSpPr/>
      </dsp:nvSpPr>
      <dsp:spPr>
        <a:xfrm rot="18900000">
          <a:off x="1487047" y="3367670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1001784"/>
            <a:satOff val="-4397"/>
            <a:lumOff val="1307"/>
            <a:alphaOff val="0"/>
          </a:schemeClr>
        </a:solidFill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66197-6C48-45AF-BAAB-2D8BE1C9A9BC}">
      <dsp:nvSpPr>
        <dsp:cNvPr id="0" name=""/>
        <dsp:cNvSpPr/>
      </dsp:nvSpPr>
      <dsp:spPr>
        <a:xfrm>
          <a:off x="1520961" y="3401585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C1B5F-7FCA-4765-AF5D-DD5BC6F6B2AA}">
      <dsp:nvSpPr>
        <dsp:cNvPr id="0" name=""/>
        <dsp:cNvSpPr/>
      </dsp:nvSpPr>
      <dsp:spPr>
        <a:xfrm>
          <a:off x="1855557" y="207565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site training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monthly phone calls</a:t>
          </a:r>
        </a:p>
      </dsp:txBody>
      <dsp:txXfrm>
        <a:off x="1855557" y="2075656"/>
        <a:ext cx="2370471" cy="1228788"/>
      </dsp:txXfrm>
    </dsp:sp>
    <dsp:sp modelId="{70F61D89-6BB6-4218-9167-C918FE0DE744}">
      <dsp:nvSpPr>
        <dsp:cNvPr id="0" name=""/>
        <dsp:cNvSpPr/>
      </dsp:nvSpPr>
      <dsp:spPr>
        <a:xfrm>
          <a:off x="1855557" y="3304444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Mar - May 2021</a:t>
          </a:r>
        </a:p>
      </dsp:txBody>
      <dsp:txXfrm>
        <a:off x="1855557" y="3304444"/>
        <a:ext cx="2370471" cy="431736"/>
      </dsp:txXfrm>
    </dsp:sp>
    <dsp:sp modelId="{AD7225F6-4D24-4251-9B85-9788DA7BA9E8}">
      <dsp:nvSpPr>
        <dsp:cNvPr id="0" name=""/>
        <dsp:cNvSpPr/>
      </dsp:nvSpPr>
      <dsp:spPr>
        <a:xfrm>
          <a:off x="1639689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928D1-331D-4A9F-A1F9-2C95098F0786}">
      <dsp:nvSpPr>
        <dsp:cNvPr id="0" name=""/>
        <dsp:cNvSpPr/>
      </dsp:nvSpPr>
      <dsp:spPr>
        <a:xfrm>
          <a:off x="1600832" y="2036799"/>
          <a:ext cx="77712" cy="77712"/>
        </a:xfrm>
        <a:prstGeom prst="ellipse">
          <a:avLst/>
        </a:prstGeom>
        <a:solidFill>
          <a:schemeClr val="accent5">
            <a:hueOff val="1001784"/>
            <a:satOff val="-4397"/>
            <a:lumOff val="13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32D6A-4F15-4BD8-8A04-E92DEB66879A}">
      <dsp:nvSpPr>
        <dsp:cNvPr id="0" name=""/>
        <dsp:cNvSpPr/>
      </dsp:nvSpPr>
      <dsp:spPr>
        <a:xfrm rot="8100000">
          <a:off x="2910172" y="478357"/>
          <a:ext cx="305283" cy="305283"/>
        </a:xfrm>
        <a:prstGeom prst="teardrop">
          <a:avLst>
            <a:gd name="adj" fmla="val 115000"/>
          </a:avLst>
        </a:prstGeom>
        <a:solidFill>
          <a:srgbClr val="9B69BC"/>
        </a:solidFill>
        <a:ln w="12700" cap="flat" cmpd="sng" algn="ctr">
          <a:solidFill>
            <a:srgbClr val="864DA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43EFB-B190-4E5C-A5AE-C4FBCD50B752}">
      <dsp:nvSpPr>
        <dsp:cNvPr id="0" name=""/>
        <dsp:cNvSpPr/>
      </dsp:nvSpPr>
      <dsp:spPr>
        <a:xfrm>
          <a:off x="2944087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D0447-C579-42AF-9CEF-D4C617799519}">
      <dsp:nvSpPr>
        <dsp:cNvPr id="0" name=""/>
        <dsp:cNvSpPr/>
      </dsp:nvSpPr>
      <dsp:spPr>
        <a:xfrm>
          <a:off x="3278683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Complete site training</a:t>
          </a:r>
        </a:p>
      </dsp:txBody>
      <dsp:txXfrm>
        <a:off x="3278683" y="846867"/>
        <a:ext cx="2370471" cy="1228788"/>
      </dsp:txXfrm>
    </dsp:sp>
    <dsp:sp modelId="{AB197FB0-0F12-4A59-9F3F-1C31859ED54E}">
      <dsp:nvSpPr>
        <dsp:cNvPr id="0" name=""/>
        <dsp:cNvSpPr/>
      </dsp:nvSpPr>
      <dsp:spPr>
        <a:xfrm>
          <a:off x="3278683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May - Aug 2021</a:t>
          </a:r>
        </a:p>
      </dsp:txBody>
      <dsp:txXfrm>
        <a:off x="3278683" y="415131"/>
        <a:ext cx="2370471" cy="431736"/>
      </dsp:txXfrm>
    </dsp:sp>
    <dsp:sp modelId="{838DE1A9-11F3-4AAE-80B5-CEC31C2EBA92}">
      <dsp:nvSpPr>
        <dsp:cNvPr id="0" name=""/>
        <dsp:cNvSpPr/>
      </dsp:nvSpPr>
      <dsp:spPr>
        <a:xfrm>
          <a:off x="3062814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8FA4-B1A2-4296-A653-65832C552FA6}">
      <dsp:nvSpPr>
        <dsp:cNvPr id="0" name=""/>
        <dsp:cNvSpPr/>
      </dsp:nvSpPr>
      <dsp:spPr>
        <a:xfrm>
          <a:off x="3023958" y="2036799"/>
          <a:ext cx="77712" cy="77712"/>
        </a:xfrm>
        <a:prstGeom prst="ellipse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6860-6C29-4C93-8B53-A1443FBFD924}">
      <dsp:nvSpPr>
        <dsp:cNvPr id="0" name=""/>
        <dsp:cNvSpPr/>
      </dsp:nvSpPr>
      <dsp:spPr>
        <a:xfrm rot="18900000">
          <a:off x="4292581" y="3373451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4EC8-1530-4A54-A2A3-DD9B2823FACC}">
      <dsp:nvSpPr>
        <dsp:cNvPr id="0" name=""/>
        <dsp:cNvSpPr/>
      </dsp:nvSpPr>
      <dsp:spPr>
        <a:xfrm>
          <a:off x="4326496" y="3407366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02D3-1CDF-4469-B4C7-38635369252C}">
      <dsp:nvSpPr>
        <dsp:cNvPr id="0" name=""/>
        <dsp:cNvSpPr/>
      </dsp:nvSpPr>
      <dsp:spPr>
        <a:xfrm>
          <a:off x="4660064" y="208143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18-month implementation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Begin providing monthly feedback reports</a:t>
          </a:r>
        </a:p>
      </dsp:txBody>
      <dsp:txXfrm>
        <a:off x="4660064" y="2081436"/>
        <a:ext cx="2370471" cy="1228788"/>
      </dsp:txXfrm>
    </dsp:sp>
    <dsp:sp modelId="{68394D26-8440-41C4-AC42-3F023E27A06C}">
      <dsp:nvSpPr>
        <dsp:cNvPr id="0" name=""/>
        <dsp:cNvSpPr/>
      </dsp:nvSpPr>
      <dsp:spPr>
        <a:xfrm>
          <a:off x="4660064" y="3310225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Jun 2021 - Feb 2022 </a:t>
          </a:r>
        </a:p>
      </dsp:txBody>
      <dsp:txXfrm>
        <a:off x="4660064" y="3310225"/>
        <a:ext cx="2370471" cy="431736"/>
      </dsp:txXfrm>
    </dsp:sp>
    <dsp:sp modelId="{31D18754-3FB0-480E-B467-70CFFAB18868}">
      <dsp:nvSpPr>
        <dsp:cNvPr id="0" name=""/>
        <dsp:cNvSpPr/>
      </dsp:nvSpPr>
      <dsp:spPr>
        <a:xfrm>
          <a:off x="4429060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2ED51-DF7B-418B-AED9-24BC8B93AFC5}">
      <dsp:nvSpPr>
        <dsp:cNvPr id="0" name=""/>
        <dsp:cNvSpPr/>
      </dsp:nvSpPr>
      <dsp:spPr>
        <a:xfrm>
          <a:off x="4390204" y="2036799"/>
          <a:ext cx="77712" cy="77712"/>
        </a:xfrm>
        <a:prstGeom prst="ellipse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8CBEA-4C17-4A96-9670-E14F274BC309}">
      <dsp:nvSpPr>
        <dsp:cNvPr id="0" name=""/>
        <dsp:cNvSpPr/>
      </dsp:nvSpPr>
      <dsp:spPr>
        <a:xfrm rot="8100000">
          <a:off x="5756424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F6538-A283-4F1B-8A46-58D31863A555}">
      <dsp:nvSpPr>
        <dsp:cNvPr id="0" name=""/>
        <dsp:cNvSpPr/>
      </dsp:nvSpPr>
      <dsp:spPr>
        <a:xfrm>
          <a:off x="5790338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9B51D-C1EA-4D3E-B50E-BDC51632BBFA}">
      <dsp:nvSpPr>
        <dsp:cNvPr id="0" name=""/>
        <dsp:cNvSpPr/>
      </dsp:nvSpPr>
      <dsp:spPr>
        <a:xfrm>
          <a:off x="6124934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</a:t>
          </a:r>
          <a:r>
            <a:rPr lang="en-US" sz="1600" kern="1200" baseline="0" dirty="0">
              <a:latin typeface="Apple Braille"/>
            </a:rPr>
            <a:t> 33% of eligible families</a:t>
          </a:r>
          <a:endParaRPr lang="en-US" sz="1600" kern="1200" dirty="0">
            <a:latin typeface="Apple Braille"/>
          </a:endParaRPr>
        </a:p>
      </dsp:txBody>
      <dsp:txXfrm>
        <a:off x="6124934" y="846867"/>
        <a:ext cx="2370471" cy="1228788"/>
      </dsp:txXfrm>
    </dsp:sp>
    <dsp:sp modelId="{3CECF23A-E6F6-46C6-907D-BB154266792C}">
      <dsp:nvSpPr>
        <dsp:cNvPr id="0" name=""/>
        <dsp:cNvSpPr/>
      </dsp:nvSpPr>
      <dsp:spPr>
        <a:xfrm>
          <a:off x="6124934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Aug 2022</a:t>
          </a:r>
        </a:p>
      </dsp:txBody>
      <dsp:txXfrm>
        <a:off x="6124934" y="415131"/>
        <a:ext cx="2370471" cy="431736"/>
      </dsp:txXfrm>
    </dsp:sp>
    <dsp:sp modelId="{4B37F2D2-9961-40C5-BAC9-D2269F0B19F6}">
      <dsp:nvSpPr>
        <dsp:cNvPr id="0" name=""/>
        <dsp:cNvSpPr/>
      </dsp:nvSpPr>
      <dsp:spPr>
        <a:xfrm>
          <a:off x="5909066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833B4-9465-41AF-82D4-44B62729B815}">
      <dsp:nvSpPr>
        <dsp:cNvPr id="0" name=""/>
        <dsp:cNvSpPr/>
      </dsp:nvSpPr>
      <dsp:spPr>
        <a:xfrm>
          <a:off x="5870210" y="2036799"/>
          <a:ext cx="77712" cy="77712"/>
        </a:xfrm>
        <a:prstGeom prst="ellipse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18C91-B2D0-4903-A372-7F6DED0409BC}">
      <dsp:nvSpPr>
        <dsp:cNvPr id="0" name=""/>
        <dsp:cNvSpPr/>
      </dsp:nvSpPr>
      <dsp:spPr>
        <a:xfrm rot="18900000">
          <a:off x="7179550" y="3367670"/>
          <a:ext cx="305283" cy="305283"/>
        </a:xfrm>
        <a:prstGeom prst="teardrop">
          <a:avLst>
            <a:gd name="adj" fmla="val 115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7BDA6-CDB5-4F9A-A91D-CDEA90DBE6A4}">
      <dsp:nvSpPr>
        <dsp:cNvPr id="0" name=""/>
        <dsp:cNvSpPr/>
      </dsp:nvSpPr>
      <dsp:spPr>
        <a:xfrm>
          <a:off x="7213464" y="3401585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9EEB1-3540-4867-99BC-B957BFEEBA38}">
      <dsp:nvSpPr>
        <dsp:cNvPr id="0" name=""/>
        <dsp:cNvSpPr/>
      </dsp:nvSpPr>
      <dsp:spPr>
        <a:xfrm>
          <a:off x="7548060" y="207565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 66% of eligible families</a:t>
          </a:r>
        </a:p>
      </dsp:txBody>
      <dsp:txXfrm>
        <a:off x="7548060" y="2075656"/>
        <a:ext cx="2370471" cy="1228788"/>
      </dsp:txXfrm>
    </dsp:sp>
    <dsp:sp modelId="{EA538D56-5C65-43EA-81D0-CD1E5CBC9F59}">
      <dsp:nvSpPr>
        <dsp:cNvPr id="0" name=""/>
        <dsp:cNvSpPr/>
      </dsp:nvSpPr>
      <dsp:spPr>
        <a:xfrm>
          <a:off x="7548060" y="3304444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Aug 2022 - Feb 2023</a:t>
          </a:r>
        </a:p>
      </dsp:txBody>
      <dsp:txXfrm>
        <a:off x="7548060" y="3304444"/>
        <a:ext cx="2370471" cy="431736"/>
      </dsp:txXfrm>
    </dsp:sp>
    <dsp:sp modelId="{ECA352F1-FDE4-445A-939C-CF4C3A4444A0}">
      <dsp:nvSpPr>
        <dsp:cNvPr id="0" name=""/>
        <dsp:cNvSpPr/>
      </dsp:nvSpPr>
      <dsp:spPr>
        <a:xfrm>
          <a:off x="7332192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5008919"/>
              <a:satOff val="-21983"/>
              <a:lumOff val="6536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95B8D-3D85-4FD4-9F2B-78BAF6768072}">
      <dsp:nvSpPr>
        <dsp:cNvPr id="0" name=""/>
        <dsp:cNvSpPr/>
      </dsp:nvSpPr>
      <dsp:spPr>
        <a:xfrm>
          <a:off x="7293335" y="2036799"/>
          <a:ext cx="77712" cy="77712"/>
        </a:xfrm>
        <a:prstGeom prst="ellipse">
          <a:avLst/>
        </a:prstGeom>
        <a:solidFill>
          <a:schemeClr val="accent5">
            <a:hueOff val="5008919"/>
            <a:satOff val="-21983"/>
            <a:lumOff val="653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C1D3A-1AFE-48F0-9740-7F7DEAE125D6}">
      <dsp:nvSpPr>
        <dsp:cNvPr id="0" name=""/>
        <dsp:cNvSpPr/>
      </dsp:nvSpPr>
      <dsp:spPr>
        <a:xfrm rot="8100000">
          <a:off x="8602675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3"/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7CFA5-DD90-474A-A36B-395831F4D63F}">
      <dsp:nvSpPr>
        <dsp:cNvPr id="0" name=""/>
        <dsp:cNvSpPr/>
      </dsp:nvSpPr>
      <dsp:spPr>
        <a:xfrm>
          <a:off x="8636590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D1BF-8375-4F2F-8F69-62C5DD498D86}">
      <dsp:nvSpPr>
        <dsp:cNvPr id="0" name=""/>
        <dsp:cNvSpPr/>
      </dsp:nvSpPr>
      <dsp:spPr>
        <a:xfrm>
          <a:off x="8971186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 100% of eligible families</a:t>
          </a:r>
        </a:p>
      </dsp:txBody>
      <dsp:txXfrm>
        <a:off x="8971186" y="846867"/>
        <a:ext cx="2370471" cy="1228788"/>
      </dsp:txXfrm>
    </dsp:sp>
    <dsp:sp modelId="{733C4DBA-1274-416A-BCC8-352957253BAF}">
      <dsp:nvSpPr>
        <dsp:cNvPr id="0" name=""/>
        <dsp:cNvSpPr/>
      </dsp:nvSpPr>
      <dsp:spPr>
        <a:xfrm>
          <a:off x="8971186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Aug 2023</a:t>
          </a:r>
        </a:p>
      </dsp:txBody>
      <dsp:txXfrm>
        <a:off x="8971186" y="415131"/>
        <a:ext cx="2370471" cy="431736"/>
      </dsp:txXfrm>
    </dsp:sp>
    <dsp:sp modelId="{9DF81F3D-7400-484B-BB6C-DB4BE4FA9774}">
      <dsp:nvSpPr>
        <dsp:cNvPr id="0" name=""/>
        <dsp:cNvSpPr/>
      </dsp:nvSpPr>
      <dsp:spPr>
        <a:xfrm>
          <a:off x="8755317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B9770-2809-4C3B-9E53-5C53C82F25D8}">
      <dsp:nvSpPr>
        <dsp:cNvPr id="0" name=""/>
        <dsp:cNvSpPr/>
      </dsp:nvSpPr>
      <dsp:spPr>
        <a:xfrm>
          <a:off x="8716461" y="2036799"/>
          <a:ext cx="77712" cy="77712"/>
        </a:xfrm>
        <a:prstGeom prst="ellipse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17484-A04D-42AC-9B3B-FE959F4BE329}">
      <dsp:nvSpPr>
        <dsp:cNvPr id="0" name=""/>
        <dsp:cNvSpPr/>
      </dsp:nvSpPr>
      <dsp:spPr>
        <a:xfrm>
          <a:off x="2044800" y="62137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1A304-8F43-4D57-933F-F0A3D915E92D}">
      <dsp:nvSpPr>
        <dsp:cNvPr id="0" name=""/>
        <dsp:cNvSpPr/>
      </dsp:nvSpPr>
      <dsp:spPr>
        <a:xfrm>
          <a:off x="2512800" y="530137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5607B-578A-475C-94BA-6804A90BB36A}">
      <dsp:nvSpPr>
        <dsp:cNvPr id="0" name=""/>
        <dsp:cNvSpPr/>
      </dsp:nvSpPr>
      <dsp:spPr>
        <a:xfrm>
          <a:off x="1342800" y="294213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Please now send all enrollment updates to </a:t>
          </a:r>
          <a:r>
            <a:rPr lang="en-US" sz="1600" kern="1200">
              <a:hlinkClick xmlns:r="http://schemas.openxmlformats.org/officeDocument/2006/relationships" r:id="rId3"/>
            </a:rPr>
            <a:t>RHOProgram@umassmed.edu</a:t>
          </a:r>
          <a:r>
            <a:rPr lang="en-US" sz="1600" kern="1200"/>
            <a:t> </a:t>
          </a:r>
        </a:p>
      </dsp:txBody>
      <dsp:txXfrm>
        <a:off x="1342800" y="2942137"/>
        <a:ext cx="3600000" cy="720000"/>
      </dsp:txXfrm>
    </dsp:sp>
    <dsp:sp modelId="{C7FF6299-37BC-4927-B3DD-3A742396A8A7}">
      <dsp:nvSpPr>
        <dsp:cNvPr id="0" name=""/>
        <dsp:cNvSpPr/>
      </dsp:nvSpPr>
      <dsp:spPr>
        <a:xfrm>
          <a:off x="6274800" y="62137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5C116-0CEB-43D5-8ABF-954D078BE9A9}">
      <dsp:nvSpPr>
        <dsp:cNvPr id="0" name=""/>
        <dsp:cNvSpPr/>
      </dsp:nvSpPr>
      <dsp:spPr>
        <a:xfrm>
          <a:off x="6742800" y="530137"/>
          <a:ext cx="1260000" cy="126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C65C0-FF92-4EA2-9469-A5BD564897A3}">
      <dsp:nvSpPr>
        <dsp:cNvPr id="0" name=""/>
        <dsp:cNvSpPr/>
      </dsp:nvSpPr>
      <dsp:spPr>
        <a:xfrm>
          <a:off x="5572800" y="294213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All UMMS RHO members have access and can address questions/queries in a timely manner</a:t>
          </a:r>
        </a:p>
      </dsp:txBody>
      <dsp:txXfrm>
        <a:off x="5572800" y="2942137"/>
        <a:ext cx="36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A2FD3-EBF3-42EA-8580-05D63D2A06B5}">
      <dsp:nvSpPr>
        <dsp:cNvPr id="0" name=""/>
        <dsp:cNvSpPr/>
      </dsp:nvSpPr>
      <dsp:spPr>
        <a:xfrm>
          <a:off x="0" y="767036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6A3083-15F2-40C4-9363-96C732C1A960}">
      <dsp:nvSpPr>
        <dsp:cNvPr id="0" name=""/>
        <dsp:cNvSpPr/>
      </dsp:nvSpPr>
      <dsp:spPr>
        <a:xfrm>
          <a:off x="328612" y="107921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Currently a quarter of patients have been withdrawn from the program</a:t>
          </a:r>
        </a:p>
      </dsp:txBody>
      <dsp:txXfrm>
        <a:off x="383617" y="1134223"/>
        <a:ext cx="2847502" cy="1768010"/>
      </dsp:txXfrm>
    </dsp:sp>
    <dsp:sp modelId="{23F2EC3E-049D-4197-B42E-7E9337F227A0}">
      <dsp:nvSpPr>
        <dsp:cNvPr id="0" name=""/>
        <dsp:cNvSpPr/>
      </dsp:nvSpPr>
      <dsp:spPr>
        <a:xfrm>
          <a:off x="3614737" y="767036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2A36005-8515-4C4B-89B5-3FD5715DC90B}">
      <dsp:nvSpPr>
        <dsp:cNvPr id="0" name=""/>
        <dsp:cNvSpPr/>
      </dsp:nvSpPr>
      <dsp:spPr>
        <a:xfrm>
          <a:off x="3943350" y="107921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Most common reason being due to RAD 97’s not being available due to supply chain shortages</a:t>
          </a:r>
        </a:p>
      </dsp:txBody>
      <dsp:txXfrm>
        <a:off x="3998355" y="1134223"/>
        <a:ext cx="2847502" cy="1768010"/>
      </dsp:txXfrm>
    </dsp:sp>
    <dsp:sp modelId="{5CC01AFD-CF33-4822-AA21-016C0DA9E5F5}">
      <dsp:nvSpPr>
        <dsp:cNvPr id="0" name=""/>
        <dsp:cNvSpPr/>
      </dsp:nvSpPr>
      <dsp:spPr>
        <a:xfrm>
          <a:off x="7229475" y="767036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37CFA3-30C6-4004-957D-4FB763154193}">
      <dsp:nvSpPr>
        <dsp:cNvPr id="0" name=""/>
        <dsp:cNvSpPr/>
      </dsp:nvSpPr>
      <dsp:spPr>
        <a:xfrm>
          <a:off x="7558087" y="107921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Withdrawal should be only be considered at a last resort and should be to standard of care, not fully withdrawn from data collection if possible </a:t>
          </a:r>
        </a:p>
      </dsp:txBody>
      <dsp:txXfrm>
        <a:off x="7613092" y="1134223"/>
        <a:ext cx="2847502" cy="17680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8710E-45CD-40E4-B644-F7788E9F20C3}">
      <dsp:nvSpPr>
        <dsp:cNvPr id="0" name=""/>
        <dsp:cNvSpPr/>
      </dsp:nvSpPr>
      <dsp:spPr>
        <a:xfrm>
          <a:off x="393" y="867415"/>
          <a:ext cx="1098562" cy="109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C2331-2720-4B33-B02A-E44421C98686}">
      <dsp:nvSpPr>
        <dsp:cNvPr id="0" name=""/>
        <dsp:cNvSpPr/>
      </dsp:nvSpPr>
      <dsp:spPr>
        <a:xfrm>
          <a:off x="393" y="2051524"/>
          <a:ext cx="3138750" cy="588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Umass and Dartmouth teams actively working to analyze total artifact within reports</a:t>
          </a:r>
        </a:p>
      </dsp:txBody>
      <dsp:txXfrm>
        <a:off x="393" y="2051524"/>
        <a:ext cx="3138750" cy="588515"/>
      </dsp:txXfrm>
    </dsp:sp>
    <dsp:sp modelId="{E55D5EAD-26C2-4EFA-B5CC-DC73320671CB}">
      <dsp:nvSpPr>
        <dsp:cNvPr id="0" name=""/>
        <dsp:cNvSpPr/>
      </dsp:nvSpPr>
      <dsp:spPr>
        <a:xfrm>
          <a:off x="393" y="2679828"/>
          <a:ext cx="3138750" cy="177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CAB0E-E8F5-4E6F-B6DB-C8BC67E4C54A}">
      <dsp:nvSpPr>
        <dsp:cNvPr id="0" name=""/>
        <dsp:cNvSpPr/>
      </dsp:nvSpPr>
      <dsp:spPr>
        <a:xfrm>
          <a:off x="3688425" y="867415"/>
          <a:ext cx="1098562" cy="109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B9C72-9ABE-440E-BA86-265BBB12E309}">
      <dsp:nvSpPr>
        <dsp:cNvPr id="0" name=""/>
        <dsp:cNvSpPr/>
      </dsp:nvSpPr>
      <dsp:spPr>
        <a:xfrm>
          <a:off x="3688425" y="2051524"/>
          <a:ext cx="3138750" cy="588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Data to be presented at next meeting</a:t>
          </a:r>
        </a:p>
      </dsp:txBody>
      <dsp:txXfrm>
        <a:off x="3688425" y="2051524"/>
        <a:ext cx="3138750" cy="588515"/>
      </dsp:txXfrm>
    </dsp:sp>
    <dsp:sp modelId="{741670C3-5813-4BCF-BBAF-F8FA5638B78A}">
      <dsp:nvSpPr>
        <dsp:cNvPr id="0" name=""/>
        <dsp:cNvSpPr/>
      </dsp:nvSpPr>
      <dsp:spPr>
        <a:xfrm>
          <a:off x="3688425" y="2679828"/>
          <a:ext cx="3138750" cy="177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ADCD8-5188-476A-9450-49C8F9E33C48}">
      <dsp:nvSpPr>
        <dsp:cNvPr id="0" name=""/>
        <dsp:cNvSpPr/>
      </dsp:nvSpPr>
      <dsp:spPr>
        <a:xfrm>
          <a:off x="7376456" y="867415"/>
          <a:ext cx="1098562" cy="1098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2FC82-5ECD-43F3-A153-CAEE9DF96678}">
      <dsp:nvSpPr>
        <dsp:cNvPr id="0" name=""/>
        <dsp:cNvSpPr/>
      </dsp:nvSpPr>
      <dsp:spPr>
        <a:xfrm>
          <a:off x="7376456" y="2051524"/>
          <a:ext cx="3138750" cy="588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New report from Masimo will allow us to further exclude potential artifact from our reports</a:t>
          </a:r>
        </a:p>
      </dsp:txBody>
      <dsp:txXfrm>
        <a:off x="7376456" y="2051524"/>
        <a:ext cx="3138750" cy="588515"/>
      </dsp:txXfrm>
    </dsp:sp>
    <dsp:sp modelId="{73BA2558-0153-4FB7-BBD1-AB66A0E639E1}">
      <dsp:nvSpPr>
        <dsp:cNvPr id="0" name=""/>
        <dsp:cNvSpPr/>
      </dsp:nvSpPr>
      <dsp:spPr>
        <a:xfrm>
          <a:off x="7376456" y="2679828"/>
          <a:ext cx="3138750" cy="177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Final stages with engineer </a:t>
          </a:r>
        </a:p>
      </dsp:txBody>
      <dsp:txXfrm>
        <a:off x="7376456" y="2679828"/>
        <a:ext cx="3138750" cy="1770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D2E6E-D434-4A2E-A70E-B24E15E23761}">
      <dsp:nvSpPr>
        <dsp:cNvPr id="0" name=""/>
        <dsp:cNvSpPr/>
      </dsp:nvSpPr>
      <dsp:spPr>
        <a:xfrm>
          <a:off x="0" y="0"/>
          <a:ext cx="8938260" cy="11172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No artifact has been significant enough to change recommendation of RHO Algorithm </a:t>
          </a:r>
        </a:p>
      </dsp:txBody>
      <dsp:txXfrm>
        <a:off x="32724" y="32724"/>
        <a:ext cx="7732625" cy="1051834"/>
      </dsp:txXfrm>
    </dsp:sp>
    <dsp:sp modelId="{47968523-AADB-46FD-BD7D-ABEAC9914D59}">
      <dsp:nvSpPr>
        <dsp:cNvPr id="0" name=""/>
        <dsp:cNvSpPr/>
      </dsp:nvSpPr>
      <dsp:spPr>
        <a:xfrm>
          <a:off x="788669" y="1303496"/>
          <a:ext cx="8938260" cy="11172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Race maybe a contributing factor to the level of low signal quality</a:t>
          </a:r>
        </a:p>
      </dsp:txBody>
      <dsp:txXfrm>
        <a:off x="821393" y="1336220"/>
        <a:ext cx="7357908" cy="1051834"/>
      </dsp:txXfrm>
    </dsp:sp>
    <dsp:sp modelId="{EABA1CDB-D645-4DFF-8978-EB371693C6D2}">
      <dsp:nvSpPr>
        <dsp:cNvPr id="0" name=""/>
        <dsp:cNvSpPr/>
      </dsp:nvSpPr>
      <dsp:spPr>
        <a:xfrm>
          <a:off x="1577339" y="2606992"/>
          <a:ext cx="8938260" cy="11172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Younger corrected gestational ages have higher instances of low signal quality compared to older infants (different than originally predicted) </a:t>
          </a:r>
        </a:p>
      </dsp:txBody>
      <dsp:txXfrm>
        <a:off x="1610063" y="2639716"/>
        <a:ext cx="7357908" cy="1051834"/>
      </dsp:txXfrm>
    </dsp:sp>
    <dsp:sp modelId="{2F6A5AC9-31CE-4ED1-9015-99B11DB4AA22}">
      <dsp:nvSpPr>
        <dsp:cNvPr id="0" name=""/>
        <dsp:cNvSpPr/>
      </dsp:nvSpPr>
      <dsp:spPr>
        <a:xfrm>
          <a:off x="8212026" y="847272"/>
          <a:ext cx="726233" cy="7262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8375428" y="847272"/>
        <a:ext cx="399429" cy="546490"/>
      </dsp:txXfrm>
    </dsp:sp>
    <dsp:sp modelId="{5FFB97C5-4993-433A-AC84-D459E88D47FE}">
      <dsp:nvSpPr>
        <dsp:cNvPr id="0" name=""/>
        <dsp:cNvSpPr/>
      </dsp:nvSpPr>
      <dsp:spPr>
        <a:xfrm>
          <a:off x="9000696" y="2143320"/>
          <a:ext cx="726233" cy="7262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9164098" y="2143320"/>
        <a:ext cx="399429" cy="5464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7CFF2-5B0E-4A25-A040-A0FFDB6F5CC0}">
      <dsp:nvSpPr>
        <dsp:cNvPr id="0" name=""/>
        <dsp:cNvSpPr/>
      </dsp:nvSpPr>
      <dsp:spPr>
        <a:xfrm>
          <a:off x="0" y="876299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Family Engagement Pre and Post Implementation Survey Project has been approved by the UMass IRB</a:t>
          </a:r>
        </a:p>
      </dsp:txBody>
      <dsp:txXfrm>
        <a:off x="0" y="876299"/>
        <a:ext cx="3286125" cy="1971675"/>
      </dsp:txXfrm>
    </dsp:sp>
    <dsp:sp modelId="{B3A32524-2033-4D14-8226-B9F73D49CE5F}">
      <dsp:nvSpPr>
        <dsp:cNvPr id="0" name=""/>
        <dsp:cNvSpPr/>
      </dsp:nvSpPr>
      <dsp:spPr>
        <a:xfrm>
          <a:off x="3614737" y="876299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Instructions to submit to local IRBs sent out on 6/7</a:t>
          </a:r>
        </a:p>
      </dsp:txBody>
      <dsp:txXfrm>
        <a:off x="3614737" y="876299"/>
        <a:ext cx="3286125" cy="1971675"/>
      </dsp:txXfrm>
    </dsp:sp>
    <dsp:sp modelId="{597ED633-BE42-47DD-8183-7093FDA0AD66}">
      <dsp:nvSpPr>
        <dsp:cNvPr id="0" name=""/>
        <dsp:cNvSpPr/>
      </dsp:nvSpPr>
      <dsp:spPr>
        <a:xfrm>
          <a:off x="7229475" y="876299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Please reach out to Heather and Katie with any questions </a:t>
          </a:r>
        </a:p>
      </dsp:txBody>
      <dsp:txXfrm>
        <a:off x="7229475" y="876299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0.21792</cdr:x>
      <cdr:y>0.90266</cdr:y>
    </cdr:from>
    <cdr:to>
      <cdr:x>0.39967</cdr:x>
      <cdr:y>0.92727</cdr:y>
    </cdr:to>
    <cdr:sp macro="" textlink="">
      <cdr:nvSpPr>
        <cdr:cNvPr id="9" name="TextBox 18">
          <a:extLst xmlns:a="http://schemas.openxmlformats.org/drawingml/2006/main">
            <a:ext uri="{FF2B5EF4-FFF2-40B4-BE49-F238E27FC236}">
              <a16:creationId xmlns:a16="http://schemas.microsoft.com/office/drawing/2014/main" id="{E91E2A33-A560-4EAD-88C4-A9A77B8B4E4F}"/>
            </a:ext>
          </a:extLst>
        </cdr:cNvPr>
        <cdr:cNvSpPr txBox="1"/>
      </cdr:nvSpPr>
      <cdr:spPr>
        <a:xfrm xmlns:a="http://schemas.openxmlformats.org/drawingml/2006/main">
          <a:off x="2656895" y="5897229"/>
          <a:ext cx="2215895" cy="160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1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0.14228</cdr:x>
      <cdr:y>0.38017</cdr:y>
    </cdr:from>
    <cdr:to>
      <cdr:x>0.16415</cdr:x>
      <cdr:y>0.41996</cdr:y>
    </cdr:to>
    <cdr:pic>
      <cdr:nvPicPr>
        <cdr:cNvPr id="4" name="Graphic 7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1DD9C7D9-D9D4-4C00-B429-3E8F37F6A28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734651" y="2548072"/>
          <a:ext cx="26670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0.10837</cdr:x>
      <cdr:y>0.47279</cdr:y>
    </cdr:from>
    <cdr:to>
      <cdr:x>0.13025</cdr:x>
      <cdr:y>0.51258</cdr:y>
    </cdr:to>
    <cdr:pic>
      <cdr:nvPicPr>
        <cdr:cNvPr id="5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6AE4BF56-367A-4171-B8A0-52FEAFBDA66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21253" y="3168856"/>
          <a:ext cx="26670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0.10955</cdr:x>
      <cdr:y>0.89807</cdr:y>
    </cdr:from>
    <cdr:to>
      <cdr:x>0.13091</cdr:x>
      <cdr:y>0.93786</cdr:y>
    </cdr:to>
    <cdr:pic>
      <cdr:nvPicPr>
        <cdr:cNvPr id="6" name="Graphic 13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5CC4421C-E56C-4781-A11C-50449E18B26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35654" y="6019283"/>
          <a:ext cx="26035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0.11368</cdr:x>
      <cdr:y>0.42518</cdr:y>
    </cdr:from>
    <cdr:to>
      <cdr:x>0.13556</cdr:x>
      <cdr:y>0.46497</cdr:y>
    </cdr:to>
    <cdr:pic>
      <cdr:nvPicPr>
        <cdr:cNvPr id="7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CF709C9E-78AF-4436-9F83-C90996A89B7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85937" y="2849792"/>
          <a:ext cx="266761" cy="26669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0.11785</cdr:x>
      <cdr:y>0.802</cdr:y>
    </cdr:from>
    <cdr:to>
      <cdr:x>0.13972</cdr:x>
      <cdr:y>0.84179</cdr:y>
    </cdr:to>
    <cdr:pic>
      <cdr:nvPicPr>
        <cdr:cNvPr id="2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C8FD144D-7069-46C8-86DE-F4FCD93E457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436798" y="5375363"/>
          <a:ext cx="26670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0.11922</cdr:x>
      <cdr:y>0.61267</cdr:y>
    </cdr:from>
    <cdr:to>
      <cdr:x>0.14109</cdr:x>
      <cdr:y>0.65246</cdr:y>
    </cdr:to>
    <cdr:pic>
      <cdr:nvPicPr>
        <cdr:cNvPr id="3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C8FD144D-7069-46C8-86DE-F4FCD93E457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453516" y="4106384"/>
          <a:ext cx="266700" cy="2667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0.87284</cdr:x>
      <cdr:y>0.0521</cdr:y>
    </cdr:from>
    <cdr:to>
      <cdr:x>0.98782</cdr:x>
      <cdr:y>0.18765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id="{64418502-9627-D430-051D-5F59AEF8D989}"/>
            </a:ext>
          </a:extLst>
        </cdr:cNvPr>
        <cdr:cNvSpPr/>
      </cdr:nvSpPr>
      <cdr:spPr>
        <a:xfrm xmlns:a="http://schemas.openxmlformats.org/drawingml/2006/main">
          <a:off x="5923563" y="181769"/>
          <a:ext cx="780322" cy="472855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5"/>
        </a:solidFill>
        <a:ln xmlns:a="http://schemas.openxmlformats.org/drawingml/2006/main" w="28575">
          <a:solidFill>
            <a:schemeClr val="accent5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001">
          <a:schemeClr val="dk2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0.90468</cdr:x>
      <cdr:y>0.07432</cdr:y>
    </cdr:from>
    <cdr:to>
      <cdr:x>1</cdr:x>
      <cdr:y>0.1696</cdr:y>
    </cdr:to>
    <cdr:sp macro="" textlink="">
      <cdr:nvSpPr>
        <cdr:cNvPr id="3" name="Text Box 13">
          <a:extLst xmlns:a="http://schemas.openxmlformats.org/drawingml/2006/main">
            <a:ext uri="{FF2B5EF4-FFF2-40B4-BE49-F238E27FC236}">
              <a16:creationId xmlns:a16="http://schemas.microsoft.com/office/drawing/2014/main" id="{AB44A064-E534-0C05-A7E1-11ADC01CE97C}"/>
            </a:ext>
          </a:extLst>
        </cdr:cNvPr>
        <cdr:cNvSpPr txBox="1"/>
      </cdr:nvSpPr>
      <cdr:spPr>
        <a:xfrm xmlns:a="http://schemas.openxmlformats.org/drawingml/2006/main">
          <a:off x="10727426" y="425314"/>
          <a:ext cx="1130276" cy="5452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spcBef>
              <a:spcPts val="0"/>
            </a:spcBef>
            <a:spcAft>
              <a:spcPts val="1600"/>
            </a:spcAft>
          </a:pPr>
          <a:r>
            <a:rPr lang="en-US" sz="1100" b="1" dirty="0">
              <a:effectLst/>
              <a:latin typeface="Century Gothic" panose="020B0502020202020204" pitchFamily="34" charset="0"/>
              <a:ea typeface="Meiryo" panose="020B0604030504040204" pitchFamily="34" charset="-128"/>
              <a:cs typeface="Arial" panose="020B0604020202020204" pitchFamily="34" charset="0"/>
            </a:rPr>
            <a:t>Goal</a:t>
          </a:r>
        </a:p>
        <a:p xmlns:a="http://schemas.openxmlformats.org/drawingml/2006/main">
          <a:pPr marL="0" marR="0">
            <a:spcBef>
              <a:spcPts val="0"/>
            </a:spcBef>
            <a:spcAft>
              <a:spcPts val="1600"/>
            </a:spcAft>
          </a:pPr>
          <a:r>
            <a:rPr lang="en-US" sz="1100" b="1" dirty="0">
              <a:effectLst/>
              <a:ea typeface="Meiryo" panose="020B0604030504040204" pitchFamily="34" charset="-128"/>
              <a:cs typeface="Arial" panose="020B0604020202020204" pitchFamily="34" charset="0"/>
            </a:rPr>
            <a:t> </a:t>
          </a:r>
          <a:endParaRPr lang="en-US" sz="1100" dirty="0">
            <a:effectLst/>
            <a:ea typeface="Meiryo" panose="020B0604030504040204" pitchFamily="34" charset="-128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0.82465</cdr:x>
      <cdr:y>0.01743</cdr:y>
    </cdr:from>
    <cdr:to>
      <cdr:x>0.96048</cdr:x>
      <cdr:y>0.17983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id="{843F6572-D0DA-41C4-955B-5959B5A29ADC}"/>
            </a:ext>
          </a:extLst>
        </cdr:cNvPr>
        <cdr:cNvSpPr/>
      </cdr:nvSpPr>
      <cdr:spPr>
        <a:xfrm xmlns:a="http://schemas.openxmlformats.org/drawingml/2006/main" rot="10800000">
          <a:off x="4600688" y="59304"/>
          <a:ext cx="757761" cy="552433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5"/>
        </a:solidFill>
        <a:ln xmlns:a="http://schemas.openxmlformats.org/drawingml/2006/main" w="28575">
          <a:solidFill>
            <a:schemeClr val="accent5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001">
          <a:schemeClr val="dk2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0.87063</cdr:x>
      <cdr:y>0.10277</cdr:y>
    </cdr:from>
    <cdr:to>
      <cdr:x>0.98626</cdr:x>
      <cdr:y>0.20076</cdr:y>
    </cdr:to>
    <cdr:sp macro="" textlink="">
      <cdr:nvSpPr>
        <cdr:cNvPr id="3" name="Text Box 13">
          <a:extLst xmlns:a="http://schemas.openxmlformats.org/drawingml/2006/main">
            <a:ext uri="{FF2B5EF4-FFF2-40B4-BE49-F238E27FC236}">
              <a16:creationId xmlns:a16="http://schemas.microsoft.com/office/drawing/2014/main" id="{3B75ACF7-D2DD-4CA9-B118-D00F324C3D91}"/>
            </a:ext>
          </a:extLst>
        </cdr:cNvPr>
        <cdr:cNvSpPr txBox="1"/>
      </cdr:nvSpPr>
      <cdr:spPr>
        <a:xfrm xmlns:a="http://schemas.openxmlformats.org/drawingml/2006/main">
          <a:off x="10327183" y="660400"/>
          <a:ext cx="1371580" cy="6297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spcBef>
              <a:spcPts val="0"/>
            </a:spcBef>
            <a:spcAft>
              <a:spcPts val="1600"/>
            </a:spcAft>
          </a:pPr>
          <a:r>
            <a:rPr lang="en-US" sz="1100" b="1" dirty="0">
              <a:effectLst/>
              <a:latin typeface="Century Gothic" panose="020B0502020202020204" pitchFamily="34" charset="0"/>
              <a:ea typeface="Meiryo" panose="020B0604030504040204" pitchFamily="34" charset="-128"/>
              <a:cs typeface="Arial" panose="020B0604020202020204" pitchFamily="34" charset="0"/>
            </a:rPr>
            <a:t>Goal</a:t>
          </a:r>
        </a:p>
        <a:p xmlns:a="http://schemas.openxmlformats.org/drawingml/2006/main">
          <a:pPr marL="0" marR="0">
            <a:spcBef>
              <a:spcPts val="0"/>
            </a:spcBef>
            <a:spcAft>
              <a:spcPts val="1600"/>
            </a:spcAft>
          </a:pPr>
          <a:r>
            <a:rPr lang="en-US" sz="1100" b="1" dirty="0">
              <a:effectLst/>
              <a:ea typeface="Meiryo" panose="020B0604030504040204" pitchFamily="34" charset="-128"/>
              <a:cs typeface="Arial" panose="020B0604020202020204" pitchFamily="34" charset="0"/>
            </a:rPr>
            <a:t> </a:t>
          </a:r>
          <a:endParaRPr lang="en-US" sz="1100" dirty="0">
            <a:effectLst/>
            <a:ea typeface="Meiryo" panose="020B0604030504040204" pitchFamily="34" charset="-128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E1C0B-A3F3-AF48-B158-A340B9EEE66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01A50-7381-E240-BB84-858C28C35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1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64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8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63a5f517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63a5f517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63a5f5177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63a5f5177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63a5f5177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63a5f5177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670626e0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670626e0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3a5f5177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63a5f5177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59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Unchecked the goal to reach 66% as we have not fulfilled throughout the milestone period but are on our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5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7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6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We need to recalculate our monthly goal now that everyone is live, but this is fine for the purposes of this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56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Always copy as originally formatted, not a picture.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8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6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9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9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8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6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482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11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896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9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0239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25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8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2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1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3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8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2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63353" y="5784959"/>
            <a:ext cx="1281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11/4/2021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9507" y="63430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2300" y="5784959"/>
            <a:ext cx="451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951913"/>
            <a:ext cx="1769329" cy="75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20335130">
            <a:off x="11605573" y="6270132"/>
            <a:ext cx="109106" cy="10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628489" y="6228720"/>
            <a:ext cx="1033712" cy="47747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F2ACEF-0CB4-42AE-BCD8-E224EE21F0B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06" y="6245090"/>
            <a:ext cx="2126708" cy="4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4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ew.diversitydatakids.org/research-library/research-brief/what-child-opportunit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en.Richard@childrens.harvard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hyperlink" Target="mailto:Jonathan.Levin@childrens.harvard.ed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umassmed.edu/rho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1.xml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1804-C984-8641-9FEE-69EC9C464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12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549C"/>
                </a:solidFill>
                <a:latin typeface="Apple Braille"/>
              </a:rPr>
              <a:t>The Recorded Home Oximetry (RHO) Program</a:t>
            </a:r>
            <a:br>
              <a:rPr lang="en-US" dirty="0">
                <a:solidFill>
                  <a:srgbClr val="22549C"/>
                </a:solidFill>
                <a:latin typeface="Apple Braille"/>
              </a:rPr>
            </a:br>
            <a:br>
              <a:rPr lang="en-US" dirty="0">
                <a:solidFill>
                  <a:srgbClr val="22549C"/>
                </a:solidFill>
                <a:latin typeface="Apple Braille"/>
              </a:rPr>
            </a:br>
            <a:r>
              <a:rPr lang="en-US" dirty="0">
                <a:solidFill>
                  <a:srgbClr val="22549C"/>
                </a:solidFill>
                <a:latin typeface="Apple Braille"/>
              </a:rPr>
              <a:t>Monthly Investigator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DE9F5-0D33-824E-8673-05ED460BA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44510"/>
            <a:ext cx="9144000" cy="493973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October 13, 2022</a:t>
            </a:r>
          </a:p>
        </p:txBody>
      </p:sp>
      <p:sp>
        <p:nvSpPr>
          <p:cNvPr id="5" name="AutoShape 2" descr="UMass Chan Medical School logo">
            <a:extLst>
              <a:ext uri="{FF2B5EF4-FFF2-40B4-BE49-F238E27FC236}">
                <a16:creationId xmlns:a16="http://schemas.microsoft.com/office/drawing/2014/main" id="{4BFAA469-2923-496A-9472-AF4D6DC9E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28B4055A-E11E-461D-ABC3-8FF1AF9C9A58" descr="Icon&#10;&#10;Description automatically generated with low confidence">
            <a:extLst>
              <a:ext uri="{FF2B5EF4-FFF2-40B4-BE49-F238E27FC236}">
                <a16:creationId xmlns:a16="http://schemas.microsoft.com/office/drawing/2014/main" id="{674E0169-0CD1-4EF4-AF31-8D834030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2900" y="3934564"/>
            <a:ext cx="4628353" cy="214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43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0D8F4D1-74FE-2BB9-EB38-8F3F87F4B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753863"/>
              </p:ext>
            </p:extLst>
          </p:nvPr>
        </p:nvGraphicFramePr>
        <p:xfrm>
          <a:off x="176982" y="162232"/>
          <a:ext cx="11857702" cy="6009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0532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EAECBB8-2E8F-24ED-358E-BC0611431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562193"/>
              </p:ext>
            </p:extLst>
          </p:nvPr>
        </p:nvGraphicFramePr>
        <p:xfrm>
          <a:off x="292100" y="203200"/>
          <a:ext cx="11709399" cy="565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D6653415-BDD5-9402-7A54-8238666211B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40050" y="4933950"/>
            <a:ext cx="355600" cy="190500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964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99FEB6-AB2D-EFA2-333B-21552C994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" t="864" r="961" b="897"/>
          <a:stretch/>
        </p:blipFill>
        <p:spPr>
          <a:xfrm>
            <a:off x="2847974" y="838200"/>
            <a:ext cx="6810375" cy="52292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1336178-E914-4030-9D5D-B4DC0E38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294" y="21708"/>
            <a:ext cx="9593424" cy="109218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22549C"/>
                </a:solidFill>
              </a:rPr>
              <a:t>Implementation Related Problems</a:t>
            </a:r>
          </a:p>
        </p:txBody>
      </p:sp>
    </p:spTree>
    <p:extLst>
      <p:ext uri="{BB962C8B-B14F-4D97-AF65-F5344CB8AC3E}">
        <p14:creationId xmlns:p14="http://schemas.microsoft.com/office/powerpoint/2010/main" val="4177025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21347FF-F2DC-4202-B0C1-7EA5BB098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432543"/>
              </p:ext>
            </p:extLst>
          </p:nvPr>
        </p:nvGraphicFramePr>
        <p:xfrm>
          <a:off x="427703" y="250724"/>
          <a:ext cx="11547987" cy="5731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4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5D77D1-34A3-B53B-90F7-729AB9D4D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65995" y="896521"/>
            <a:ext cx="3461658" cy="3561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F2A880-ABFD-8601-254E-8EF89AD8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48" y="68169"/>
            <a:ext cx="10515600" cy="1325563"/>
          </a:xfrm>
        </p:spPr>
        <p:txBody>
          <a:bodyPr/>
          <a:lstStyle/>
          <a:p>
            <a:r>
              <a:rPr lang="en-US" dirty="0"/>
              <a:t>Deviation Types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82019-3A2C-6CBF-FCB9-EDFE75EC58B6}"/>
              </a:ext>
            </a:extLst>
          </p:cNvPr>
          <p:cNvSpPr txBox="1"/>
          <p:nvPr/>
        </p:nvSpPr>
        <p:spPr>
          <a:xfrm>
            <a:off x="3472543" y="1536799"/>
            <a:ext cx="168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Last Months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F2245D-3BD4-72E1-4038-2C39FF683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" r="1"/>
          <a:stretch/>
        </p:blipFill>
        <p:spPr>
          <a:xfrm>
            <a:off x="7239681" y="1217706"/>
            <a:ext cx="4744071" cy="557212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5157577-79A1-A6A5-1F26-1D863419C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454324"/>
              </p:ext>
            </p:extLst>
          </p:nvPr>
        </p:nvGraphicFramePr>
        <p:xfrm>
          <a:off x="4920343" y="143519"/>
          <a:ext cx="3233056" cy="998838"/>
        </p:xfrm>
        <a:graphic>
          <a:graphicData uri="http://schemas.openxmlformats.org/drawingml/2006/table">
            <a:tbl>
              <a:tblPr/>
              <a:tblGrid>
                <a:gridCol w="1183832">
                  <a:extLst>
                    <a:ext uri="{9D8B030D-6E8A-4147-A177-3AD203B41FA5}">
                      <a16:colId xmlns:a16="http://schemas.microsoft.com/office/drawing/2014/main" val="4110704691"/>
                    </a:ext>
                  </a:extLst>
                </a:gridCol>
                <a:gridCol w="1024612">
                  <a:extLst>
                    <a:ext uri="{9D8B030D-6E8A-4147-A177-3AD203B41FA5}">
                      <a16:colId xmlns:a16="http://schemas.microsoft.com/office/drawing/2014/main" val="184616883"/>
                    </a:ext>
                  </a:extLst>
                </a:gridCol>
                <a:gridCol w="1024612">
                  <a:extLst>
                    <a:ext uri="{9D8B030D-6E8A-4147-A177-3AD203B41FA5}">
                      <a16:colId xmlns:a16="http://schemas.microsoft.com/office/drawing/2014/main" val="4291743572"/>
                    </a:ext>
                  </a:extLst>
                </a:gridCol>
              </a:tblGrid>
              <a:tr h="7759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Reports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92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Reports with Deviations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92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Reports with Deviations (excluding no data captured)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92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21801"/>
                  </a:ext>
                </a:extLst>
              </a:tr>
              <a:tr h="134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93741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7311369-2046-002D-DDF0-E5D347A907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9" t="7500" r="48332" b="18472"/>
          <a:stretch/>
        </p:blipFill>
        <p:spPr>
          <a:xfrm>
            <a:off x="3442533" y="2994113"/>
            <a:ext cx="3797148" cy="37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5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59B7171-3EB4-4D20-807A-7B157828B988}"/>
              </a:ext>
            </a:extLst>
          </p:cNvPr>
          <p:cNvSpPr txBox="1"/>
          <p:nvPr/>
        </p:nvSpPr>
        <p:spPr>
          <a:xfrm>
            <a:off x="10173665" y="672192"/>
            <a:ext cx="1004408" cy="27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414124"/>
              </p:ext>
            </p:extLst>
          </p:nvPr>
        </p:nvGraphicFramePr>
        <p:xfrm>
          <a:off x="165100" y="-114300"/>
          <a:ext cx="11861800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0097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25724-D365-587D-32E3-9BD18EB6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Poor Signal Quality and Concern for Artifact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3E7C04-73F2-1B60-3EBF-F83E801F3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564378"/>
              </p:ext>
            </p:extLst>
          </p:nvPr>
        </p:nvGraphicFramePr>
        <p:xfrm>
          <a:off x="838200" y="1825625"/>
          <a:ext cx="1051560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7551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D799-E222-D073-F3FA-23CD1EC5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What we are Concluding So Far…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4C8265-5986-F692-31B1-946C550D0B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5680413"/>
              </p:ext>
            </p:extLst>
          </p:nvPr>
        </p:nvGraphicFramePr>
        <p:xfrm>
          <a:off x="838200" y="1825625"/>
          <a:ext cx="1051560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816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1740-BFA0-C54B-B1CF-FF05CD1ACE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Spin Off Projects</a:t>
            </a:r>
          </a:p>
        </p:txBody>
      </p:sp>
    </p:spTree>
    <p:extLst>
      <p:ext uri="{BB962C8B-B14F-4D97-AF65-F5344CB8AC3E}">
        <p14:creationId xmlns:p14="http://schemas.microsoft.com/office/powerpoint/2010/main" val="2758497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3785-465A-4002-9FFC-2FDCA70D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Family Engagement Survey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2AE7CD-70AD-1CCD-162C-7FF205015A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585991"/>
              </p:ext>
            </p:extLst>
          </p:nvPr>
        </p:nvGraphicFramePr>
        <p:xfrm>
          <a:off x="838200" y="1825625"/>
          <a:ext cx="1051560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85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331E-9E5C-4691-AD21-C416E784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22549C"/>
                </a:solidFill>
              </a:rPr>
              <a:t>RHO Program Implementation Timeline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0158E5-B38E-46B3-9ABB-16BDBD114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546601"/>
              </p:ext>
            </p:extLst>
          </p:nvPr>
        </p:nvGraphicFramePr>
        <p:xfrm>
          <a:off x="474133" y="1690688"/>
          <a:ext cx="11396134" cy="415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78594" y="2108384"/>
            <a:ext cx="366384" cy="366384"/>
          </a:xfrm>
          <a:prstGeom prst="rect">
            <a:avLst/>
          </a:prstGeom>
        </p:spPr>
      </p:pic>
      <p:pic>
        <p:nvPicPr>
          <p:cNvPr id="6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39764" y="4984120"/>
            <a:ext cx="366384" cy="366384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4602" y="4984120"/>
            <a:ext cx="366384" cy="366384"/>
          </a:xfrm>
          <a:prstGeom prst="rect">
            <a:avLst/>
          </a:prstGeom>
        </p:spPr>
      </p:pic>
      <p:pic>
        <p:nvPicPr>
          <p:cNvPr id="8" name="Graphic 6" descr="Checkmark">
            <a:extLst>
              <a:ext uri="{FF2B5EF4-FFF2-40B4-BE49-F238E27FC236}">
                <a16:creationId xmlns:a16="http://schemas.microsoft.com/office/drawing/2014/main" id="{B975234D-A8B2-4E5E-A864-609F42D514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2288" y="2108384"/>
            <a:ext cx="366384" cy="366384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25E9B66C-C500-073D-6B86-ED2FDE2CBC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5982" y="2108384"/>
            <a:ext cx="366384" cy="3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3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16F9C-E407-ECAE-417D-88E7F210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Cost of Implementing the RHO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288E9-25B5-3DDC-40BB-21421293B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PCORI is interested in understanding the cost of implementing successful programs as standard of care – in final stages of pre-award</a:t>
            </a:r>
          </a:p>
          <a:p>
            <a:r>
              <a:rPr lang="en-US" dirty="0"/>
              <a:t>If awarded, we would be asking sites to complete a short survey with help from their CFO (or appropriate staff) on the cost of implementation at their site</a:t>
            </a:r>
          </a:p>
          <a:p>
            <a:r>
              <a:rPr lang="en-US" dirty="0"/>
              <a:t>Additionally, site’s will be queried at two-random times to collect data on the time spent carrying out RHO related tasks (bi-weekly phone calls, documentation, or telehealth visits)</a:t>
            </a:r>
          </a:p>
        </p:txBody>
      </p:sp>
    </p:spTree>
    <p:extLst>
      <p:ext uri="{BB962C8B-B14F-4D97-AF65-F5344CB8AC3E}">
        <p14:creationId xmlns:p14="http://schemas.microsoft.com/office/powerpoint/2010/main" val="3984944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Factors That Affect HOT Duration  A SDoH Approach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0070C0"/>
                </a:solidFill>
              </a:rPr>
              <a:t>Project Purpose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dirty="0"/>
              <a:t>Purpose: To identify if factors of social determinants of health affect home oxygen duration and weaning in premature infants discharged on home oxygen therapy (HOT)</a:t>
            </a:r>
            <a:endParaRPr dirty="0"/>
          </a:p>
          <a:p>
            <a:pPr marL="0" indent="0">
              <a:lnSpc>
                <a:spcPct val="100000"/>
              </a:lnSpc>
              <a:buNone/>
            </a:pPr>
            <a:endParaRPr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dirty="0"/>
              <a:t>Global Aim: Understand environmental and demographic influences</a:t>
            </a:r>
            <a:endParaRPr dirty="0"/>
          </a:p>
          <a:p>
            <a:pPr marL="0" indent="0">
              <a:buClr>
                <a:schemeClr val="dk1"/>
              </a:buClr>
              <a:buSzPts val="1100"/>
              <a:buNone/>
            </a:pPr>
            <a:endParaRPr dirty="0"/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dirty="0"/>
              <a:t>Specific Aims: Asses if there is a relationship between COI (zip code), insurance type, housing type, race, ethnicity, possible other environmental factors and demographic factors related to GIS analysis</a:t>
            </a:r>
            <a:endParaRPr dirty="0"/>
          </a:p>
          <a:p>
            <a:pPr marL="0" indent="0">
              <a:buClr>
                <a:schemeClr val="dk1"/>
              </a:buClr>
              <a:buSzPts val="1100"/>
              <a:buNone/>
            </a:pPr>
            <a:endParaRPr dirty="0"/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dirty="0"/>
              <a:t>Methods: Extract address data for trial + implementation study participants, map to GIS data, survival analyses for duration of HOT</a:t>
            </a:r>
            <a:endParaRPr dirty="0"/>
          </a:p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0070C0"/>
                </a:solidFill>
              </a:rPr>
              <a:t>Using GIS Data To Tell The Story 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COI - </a:t>
            </a:r>
            <a:r>
              <a:rPr lang="en">
                <a:highlight>
                  <a:srgbClr val="FFFFFF"/>
                </a:highlight>
              </a:rPr>
              <a:t>The </a:t>
            </a:r>
            <a:r>
              <a:rPr lang="en">
                <a:highlight>
                  <a:srgbClr val="FFFFFF"/>
                </a:highlight>
                <a:uFill>
                  <a:noFill/>
                </a:uFill>
                <a:hlinkClick r:id="rId3"/>
              </a:rPr>
              <a:t>Child Opportunity Index</a:t>
            </a:r>
            <a:r>
              <a:rPr lang="en">
                <a:highlight>
                  <a:srgbClr val="FFFFFF"/>
                </a:highlight>
              </a:rPr>
              <a:t> (COI) measures and maps the quality of resources and conditions that matter for children to develop in a healthy way in the neighborhoods where they live</a:t>
            </a:r>
            <a:endParaRPr>
              <a:highlight>
                <a:srgbClr val="FFFFFF"/>
              </a:highlight>
            </a:endParaRPr>
          </a:p>
          <a:p>
            <a:pPr lvl="1"/>
            <a:r>
              <a:rPr lang="en" sz="1600" b="1">
                <a:solidFill>
                  <a:srgbClr val="3031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Composite index measured at the census tract level </a:t>
            </a:r>
            <a:r>
              <a:rPr lang="en" sz="1600">
                <a:solidFill>
                  <a:srgbClr val="3031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that captures neighborhood resources and conditions that matter for children's healthy development in a single metric. </a:t>
            </a:r>
            <a:endParaRPr sz="1600">
              <a:solidFill>
                <a:srgbClr val="30313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lvl="1"/>
            <a:r>
              <a:rPr lang="en" sz="1600">
                <a:solidFill>
                  <a:srgbClr val="3031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29 indicators spanning 3 domains: education, health and environment, and social and economic. </a:t>
            </a:r>
            <a:endParaRPr sz="1600">
              <a:solidFill>
                <a:srgbClr val="30313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lvl="1">
              <a:lnSpc>
                <a:spcPct val="100000"/>
              </a:lnSpc>
            </a:pPr>
            <a:r>
              <a:rPr lang="en" sz="1600">
                <a:solidFill>
                  <a:srgbClr val="3031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Each zip code receives a ranking of one of 5 outcomes from very low to very high opportunity</a:t>
            </a:r>
            <a:endParaRPr sz="1600">
              <a:solidFill>
                <a:srgbClr val="30313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1219170" indent="0">
              <a:lnSpc>
                <a:spcPct val="100000"/>
              </a:lnSpc>
              <a:buNone/>
            </a:pPr>
            <a:endParaRPr sz="1600">
              <a:solidFill>
                <a:srgbClr val="30313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>
              <a:buNone/>
            </a:pPr>
            <a:endParaRPr>
              <a:highlight>
                <a:srgbClr val="FFFFFF"/>
              </a:highlight>
            </a:endParaRPr>
          </a:p>
          <a:p>
            <a:pPr>
              <a:spcBef>
                <a:spcPts val="1600"/>
              </a:spcBef>
            </a:pPr>
            <a:r>
              <a:rPr lang="en"/>
              <a:t>EJI - </a:t>
            </a:r>
            <a:r>
              <a:rPr lang="en">
                <a:highlight>
                  <a:srgbClr val="FFFFFF"/>
                </a:highlight>
              </a:rPr>
              <a:t>EJScreen is an environmental justice mapping and screening tool that provides EPA with a nationally consistent dataset and approach for combining environmental and demographic indicators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0070C0"/>
                </a:solidFill>
              </a:rPr>
              <a:t>We Ask For Your Help!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95000"/>
              </a:lnSpc>
            </a:pPr>
            <a:r>
              <a:rPr lang="en" dirty="0"/>
              <a:t>Population: </a:t>
            </a:r>
            <a:endParaRPr dirty="0"/>
          </a:p>
          <a:p>
            <a:pPr lvl="1" indent="-440256">
              <a:lnSpc>
                <a:spcPct val="95000"/>
              </a:lnSpc>
              <a:buSzPts val="1600"/>
            </a:pPr>
            <a:r>
              <a:rPr lang="en" sz="2133" dirty="0"/>
              <a:t>Original cohort - ~150, use as a pilot</a:t>
            </a:r>
            <a:endParaRPr sz="2133" dirty="0"/>
          </a:p>
          <a:p>
            <a:pPr lvl="1" indent="-440256">
              <a:lnSpc>
                <a:spcPct val="95000"/>
              </a:lnSpc>
              <a:buSzPts val="1600"/>
            </a:pPr>
            <a:r>
              <a:rPr lang="en" sz="2133" dirty="0"/>
              <a:t>Add implementation infants as they accrue - We would love to identify interested collaborating partners!</a:t>
            </a:r>
            <a:endParaRPr sz="2133" dirty="0"/>
          </a:p>
          <a:p>
            <a:pPr indent="0">
              <a:lnSpc>
                <a:spcPct val="95000"/>
              </a:lnSpc>
              <a:buNone/>
            </a:pPr>
            <a:endParaRPr dirty="0"/>
          </a:p>
          <a:p>
            <a:pPr indent="-440256">
              <a:lnSpc>
                <a:spcPct val="95000"/>
              </a:lnSpc>
              <a:spcBef>
                <a:spcPts val="1333"/>
              </a:spcBef>
              <a:buSzPts val="1600"/>
            </a:pPr>
            <a:r>
              <a:rPr lang="en" dirty="0"/>
              <a:t>What it would involve</a:t>
            </a:r>
            <a:endParaRPr dirty="0"/>
          </a:p>
          <a:p>
            <a:pPr lvl="1" indent="-369137">
              <a:lnSpc>
                <a:spcPct val="95000"/>
              </a:lnSpc>
              <a:spcBef>
                <a:spcPts val="1333"/>
              </a:spcBef>
              <a:buSzPts val="760"/>
            </a:pPr>
            <a:r>
              <a:rPr lang="en" sz="2133" dirty="0"/>
              <a:t>Separate IRB submission for address extraction - secondary use of retrospective data, waiver of content</a:t>
            </a:r>
            <a:endParaRPr sz="2133" dirty="0"/>
          </a:p>
          <a:p>
            <a:pPr lvl="2" indent="-440256">
              <a:lnSpc>
                <a:spcPct val="95000"/>
              </a:lnSpc>
              <a:buSzPts val="1600"/>
            </a:pPr>
            <a:r>
              <a:rPr lang="en" sz="2133" dirty="0"/>
              <a:t>Covered under current DUA</a:t>
            </a:r>
            <a:endParaRPr sz="2133" dirty="0"/>
          </a:p>
          <a:p>
            <a:pPr lvl="1" indent="-440256">
              <a:lnSpc>
                <a:spcPct val="95000"/>
              </a:lnSpc>
              <a:buSzPts val="1600"/>
            </a:pPr>
            <a:r>
              <a:rPr lang="en" sz="2133" dirty="0"/>
              <a:t>Extraction of addresses of study participants from EHR</a:t>
            </a:r>
            <a:endParaRPr sz="2133" dirty="0"/>
          </a:p>
          <a:p>
            <a:pPr lvl="1" indent="-440256">
              <a:lnSpc>
                <a:spcPct val="95000"/>
              </a:lnSpc>
              <a:buSzPts val="1600"/>
            </a:pPr>
            <a:r>
              <a:rPr lang="en" sz="2133" dirty="0"/>
              <a:t>Participation/review of presentation and manuscript from analysis</a:t>
            </a:r>
            <a:endParaRPr sz="2133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0070C0"/>
                </a:solidFill>
              </a:rPr>
              <a:t>We Ask For Your Help!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95000"/>
              </a:lnSpc>
            </a:pPr>
            <a:r>
              <a:rPr lang="en"/>
              <a:t>Timing: </a:t>
            </a:r>
            <a:endParaRPr/>
          </a:p>
          <a:p>
            <a:pPr lvl="1" indent="-440256">
              <a:lnSpc>
                <a:spcPct val="95000"/>
              </a:lnSpc>
              <a:buSzPts val="1600"/>
            </a:pPr>
            <a:r>
              <a:rPr lang="en" sz="2133"/>
              <a:t>If interested let us know by end of October</a:t>
            </a:r>
            <a:endParaRPr sz="2133"/>
          </a:p>
          <a:p>
            <a:pPr lvl="1" indent="-440256">
              <a:lnSpc>
                <a:spcPct val="95000"/>
              </a:lnSpc>
              <a:buSzPts val="1600"/>
            </a:pPr>
            <a:r>
              <a:rPr lang="en" sz="2133"/>
              <a:t>Plan to use Nov-Dec to submit IRBs, remainder of AY to obtain data and conduct analyses</a:t>
            </a:r>
            <a:endParaRPr sz="2133"/>
          </a:p>
          <a:p>
            <a:pPr indent="0">
              <a:lnSpc>
                <a:spcPct val="95000"/>
              </a:lnSpc>
              <a:buNone/>
            </a:pPr>
            <a:endParaRPr/>
          </a:p>
          <a:p>
            <a:pPr indent="0">
              <a:lnSpc>
                <a:spcPct val="95000"/>
              </a:lnSpc>
              <a:spcBef>
                <a:spcPts val="1333"/>
              </a:spcBef>
              <a:spcAft>
                <a:spcPts val="1333"/>
              </a:spcAft>
              <a:buNone/>
            </a:pPr>
            <a:endParaRPr sz="2133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0070C0"/>
                </a:solidFill>
              </a:rPr>
              <a:t>Thank You!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421533" y="1536633"/>
            <a:ext cx="8354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Fellow Research Project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Kristen.Richard@childrens.harvard.edu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Jonathan.Levin@childrens.harvard.edu</a:t>
            </a:r>
            <a:r>
              <a:rPr lang="en"/>
              <a:t> </a:t>
            </a:r>
            <a:endParaRPr/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367" y="1536618"/>
            <a:ext cx="2463800" cy="32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B4938-E533-4DCF-BC31-BA3E9914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2549C"/>
                </a:solidFill>
              </a:rPr>
              <a:t>RHO Program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58BE-5038-4E5A-A5A5-17A1708C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1814732"/>
            <a:ext cx="3912583" cy="4281268"/>
          </a:xfrm>
        </p:spPr>
        <p:txBody>
          <a:bodyPr>
            <a:normAutofit/>
          </a:bodyPr>
          <a:lstStyle/>
          <a:p>
            <a:r>
              <a:rPr lang="en-US" sz="1600" dirty="0"/>
              <a:t>All resources, including training documents, the RHO manual, and other templates can be found on the RHO website at </a:t>
            </a:r>
            <a:r>
              <a:rPr lang="en-US" sz="1600" dirty="0">
                <a:hlinkClick r:id="rId2"/>
              </a:rPr>
              <a:t>www.umassmed.edu/rho-program</a:t>
            </a:r>
            <a:r>
              <a:rPr lang="en-US" sz="1600" dirty="0"/>
              <a:t> </a:t>
            </a:r>
          </a:p>
          <a:p>
            <a:r>
              <a:rPr lang="en-US" sz="1600" dirty="0"/>
              <a:t>Navigate to “Member Login” and log in with the following credentials to access the documents</a:t>
            </a:r>
          </a:p>
          <a:p>
            <a:pPr lvl="1"/>
            <a:r>
              <a:rPr lang="en-US" sz="1600" dirty="0"/>
              <a:t>Username: RHO </a:t>
            </a:r>
          </a:p>
          <a:p>
            <a:pPr lvl="1"/>
            <a:r>
              <a:rPr lang="en-US" sz="1600" dirty="0"/>
              <a:t>Password: Oximetry14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776E4-28B2-40DC-9E88-74466B3FB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606462"/>
            <a:ext cx="6045576" cy="29018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E5655F-BA7F-4EA7-8D34-2FFC27963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3780810"/>
            <a:ext cx="6044184" cy="179209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45819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FCFE-8BF3-47DF-8600-C90A99F2C1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0734" y="324509"/>
            <a:ext cx="49609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2549C"/>
                </a:solidFill>
                <a:latin typeface="Apple Braille"/>
              </a:rPr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2F41-8EC1-4DB4-AD9C-CCB83EC3F3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722" y="1825625"/>
            <a:ext cx="493395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Questions or Comments?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there any suggestions and/or feedback on the progress of the program that you would like to share with the team at this time?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306D3-EB66-434D-A8F5-730C5CC83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9" r="-2" b="18153"/>
          <a:stretch/>
        </p:blipFill>
        <p:spPr>
          <a:xfrm>
            <a:off x="5106573" y="3161897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083F9-7817-4045-B1AC-6FF596D0D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05" r="-2" b="39318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5CBFC-2C8B-4C22-A4C2-EA03F425C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" r="13549" b="4"/>
          <a:stretch/>
        </p:blipFill>
        <p:spPr>
          <a:xfrm>
            <a:off x="9933462" y="1825625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181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CB94A78-3071-4042-BDFD-D0F97279AC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7993562"/>
              </p:ext>
            </p:extLst>
          </p:nvPr>
        </p:nvGraphicFramePr>
        <p:xfrm>
          <a:off x="0" y="155522"/>
          <a:ext cx="12192000" cy="6702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EE83792-81D0-4D9F-98FF-4AB0FD452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008"/>
              </p:ext>
            </p:extLst>
          </p:nvPr>
        </p:nvGraphicFramePr>
        <p:xfrm>
          <a:off x="464060" y="547342"/>
          <a:ext cx="306544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093">
                  <a:extLst>
                    <a:ext uri="{9D8B030D-6E8A-4147-A177-3AD203B41FA5}">
                      <a16:colId xmlns:a16="http://schemas.microsoft.com/office/drawing/2014/main" val="3954881284"/>
                    </a:ext>
                  </a:extLst>
                </a:gridCol>
                <a:gridCol w="2833351">
                  <a:extLst>
                    <a:ext uri="{9D8B030D-6E8A-4147-A177-3AD203B41FA5}">
                      <a16:colId xmlns:a16="http://schemas.microsoft.com/office/drawing/2014/main" val="843391210"/>
                    </a:ext>
                  </a:extLst>
                </a:gridCol>
              </a:tblGrid>
              <a:tr h="1650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Enrolling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09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Activated but not enrolling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749595"/>
                  </a:ext>
                </a:extLst>
              </a:tr>
              <a:tr h="27962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Patient identified, not yet enrolled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137597"/>
                  </a:ext>
                </a:extLst>
              </a:tr>
            </a:tbl>
          </a:graphicData>
        </a:graphic>
      </p:graphicFrame>
      <p:pic>
        <p:nvPicPr>
          <p:cNvPr id="28" name="Graphic 7" descr="Checkbox Checked with solid fill">
            <a:extLst>
              <a:ext uri="{FF2B5EF4-FFF2-40B4-BE49-F238E27FC236}">
                <a16:creationId xmlns:a16="http://schemas.microsoft.com/office/drawing/2014/main" id="{1DD9C7D9-D9D4-4C00-B429-3E8F37F6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2432" y="2371716"/>
            <a:ext cx="266700" cy="266700"/>
          </a:xfrm>
          <a:prstGeom prst="rect">
            <a:avLst/>
          </a:prstGeom>
        </p:spPr>
      </p:pic>
      <p:pic>
        <p:nvPicPr>
          <p:cNvPr id="30" name="Graphic 12" descr="Checkbox Checked with solid fill">
            <a:extLst>
              <a:ext uri="{FF2B5EF4-FFF2-40B4-BE49-F238E27FC236}">
                <a16:creationId xmlns:a16="http://schemas.microsoft.com/office/drawing/2014/main" id="{6AE4BF56-367A-4171-B8A0-52FEAFBDA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2351" y="3946343"/>
            <a:ext cx="266700" cy="266700"/>
          </a:xfrm>
          <a:prstGeom prst="rect">
            <a:avLst/>
          </a:prstGeom>
        </p:spPr>
      </p:pic>
      <p:pic>
        <p:nvPicPr>
          <p:cNvPr id="31" name="Graphic 13" descr="Checkbox Checked with solid fill">
            <a:extLst>
              <a:ext uri="{FF2B5EF4-FFF2-40B4-BE49-F238E27FC236}">
                <a16:creationId xmlns:a16="http://schemas.microsoft.com/office/drawing/2014/main" id="{5CC4421C-E56C-4781-A11C-50449E18B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15" y="5827378"/>
            <a:ext cx="260350" cy="266700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61A98073-96E0-4331-9022-66537A0AE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034" y="573100"/>
            <a:ext cx="266700" cy="266700"/>
          </a:xfrm>
          <a:prstGeom prst="rect">
            <a:avLst/>
          </a:prstGeom>
        </p:spPr>
      </p:pic>
      <p:pic>
        <p:nvPicPr>
          <p:cNvPr id="9" name="Graphic 9" descr="Checkbox Crossed with solid fill">
            <a:extLst>
              <a:ext uri="{FF2B5EF4-FFF2-40B4-BE49-F238E27FC236}">
                <a16:creationId xmlns:a16="http://schemas.microsoft.com/office/drawing/2014/main" id="{DCEBA085-F208-4808-BE39-F31219050E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819" y="865558"/>
            <a:ext cx="287794" cy="305460"/>
          </a:xfrm>
          <a:prstGeom prst="rect">
            <a:avLst/>
          </a:prstGeom>
        </p:spPr>
      </p:pic>
      <p:pic>
        <p:nvPicPr>
          <p:cNvPr id="10" name="Picture 9" descr="Question free icon">
            <a:extLst>
              <a:ext uri="{FF2B5EF4-FFF2-40B4-BE49-F238E27FC236}">
                <a16:creationId xmlns:a16="http://schemas.microsoft.com/office/drawing/2014/main" id="{170C1A15-F4B9-41E6-A7B8-AA7EA5491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5" y="1233470"/>
            <a:ext cx="146961" cy="15273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7" descr="Checkbox Checked with solid fill">
            <a:extLst>
              <a:ext uri="{FF2B5EF4-FFF2-40B4-BE49-F238E27FC236}">
                <a16:creationId xmlns:a16="http://schemas.microsoft.com/office/drawing/2014/main" id="{A6047539-A722-4EBD-A68C-ED93C98D2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829" y="2049631"/>
            <a:ext cx="266700" cy="266700"/>
          </a:xfrm>
          <a:prstGeom prst="rect">
            <a:avLst/>
          </a:prstGeom>
        </p:spPr>
      </p:pic>
      <p:pic>
        <p:nvPicPr>
          <p:cNvPr id="15" name="Graphic 12" descr="Checkbox Checked with solid fill">
            <a:extLst>
              <a:ext uri="{FF2B5EF4-FFF2-40B4-BE49-F238E27FC236}">
                <a16:creationId xmlns:a16="http://schemas.microsoft.com/office/drawing/2014/main" id="{A8E899ED-A38A-4DA0-8F1B-480FA84F4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7333" y="3633951"/>
            <a:ext cx="266700" cy="266700"/>
          </a:xfrm>
          <a:prstGeom prst="rect">
            <a:avLst/>
          </a:prstGeom>
        </p:spPr>
      </p:pic>
      <p:pic>
        <p:nvPicPr>
          <p:cNvPr id="16" name="Graphic 12" descr="Checkbox Checked with solid fill">
            <a:extLst>
              <a:ext uri="{FF2B5EF4-FFF2-40B4-BE49-F238E27FC236}">
                <a16:creationId xmlns:a16="http://schemas.microsoft.com/office/drawing/2014/main" id="{C3119CA3-3219-4FC0-8CF6-2209D36BE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5998" y="5213251"/>
            <a:ext cx="266700" cy="266700"/>
          </a:xfrm>
          <a:prstGeom prst="rect">
            <a:avLst/>
          </a:prstGeom>
        </p:spPr>
      </p:pic>
      <p:pic>
        <p:nvPicPr>
          <p:cNvPr id="18" name="Graphic 12" descr="Checkbox Checked with solid fill">
            <a:extLst>
              <a:ext uri="{FF2B5EF4-FFF2-40B4-BE49-F238E27FC236}">
                <a16:creationId xmlns:a16="http://schemas.microsoft.com/office/drawing/2014/main" id="{C8FD144D-7069-46C8-86DE-F4FCD93E4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2648" y="4562563"/>
            <a:ext cx="266700" cy="266700"/>
          </a:xfrm>
          <a:prstGeom prst="rect">
            <a:avLst/>
          </a:prstGeom>
        </p:spPr>
      </p:pic>
      <p:pic>
        <p:nvPicPr>
          <p:cNvPr id="5" name="Graphic 12" descr="Checkbox Checked with solid fill">
            <a:extLst>
              <a:ext uri="{FF2B5EF4-FFF2-40B4-BE49-F238E27FC236}">
                <a16:creationId xmlns:a16="http://schemas.microsoft.com/office/drawing/2014/main" id="{95BEAC5A-D323-2FBC-8417-7F7C452971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698" y="4908451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3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13D-E96F-4211-A07B-7CC4F739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8" y="1456006"/>
            <a:ext cx="4368802" cy="2685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549C"/>
                </a:solidFill>
              </a:rPr>
              <a:t>RHO Implementation Trial Consort Diagram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B7723-EDA1-4096-81A3-9DAD09BB471A}"/>
              </a:ext>
            </a:extLst>
          </p:cNvPr>
          <p:cNvSpPr txBox="1"/>
          <p:nvPr/>
        </p:nvSpPr>
        <p:spPr>
          <a:xfrm>
            <a:off x="1074234" y="4499499"/>
            <a:ext cx="254939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Average HOT Duration: </a:t>
            </a:r>
          </a:p>
          <a:p>
            <a:pPr algn="ctr"/>
            <a:r>
              <a:rPr lang="en-US" sz="1600" dirty="0"/>
              <a:t>69 ± 53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268D23-39CD-9808-FDB4-8DFED7B2B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7" t="1389" r="4607" b="2222"/>
          <a:stretch/>
        </p:blipFill>
        <p:spPr>
          <a:xfrm>
            <a:off x="5158217" y="209550"/>
            <a:ext cx="6920349" cy="59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95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7EB31FCD-E664-42BE-9584-02DCA1E0E960}"/>
              </a:ext>
            </a:extLst>
          </p:cNvPr>
          <p:cNvSpPr txBox="1"/>
          <p:nvPr/>
        </p:nvSpPr>
        <p:spPr>
          <a:xfrm>
            <a:off x="10943946" y="672986"/>
            <a:ext cx="755417" cy="338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5FE92958-B6B3-214F-1556-BE440D703AC3}"/>
              </a:ext>
            </a:extLst>
          </p:cNvPr>
          <p:cNvSpPr/>
          <p:nvPr/>
        </p:nvSpPr>
        <p:spPr>
          <a:xfrm>
            <a:off x="10064177" y="135467"/>
            <a:ext cx="1635186" cy="972116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5AA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F443EF-E578-8418-E699-F044E04F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81" y="1118959"/>
            <a:ext cx="11260288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4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084D-11B8-45DA-BDFE-2C5077C5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7938"/>
            <a:ext cx="10515600" cy="836326"/>
          </a:xfrm>
        </p:spPr>
        <p:txBody>
          <a:bodyPr anchor="ctr">
            <a:normAutofit/>
          </a:bodyPr>
          <a:lstStyle/>
          <a:p>
            <a:r>
              <a:rPr lang="en-US" dirty="0"/>
              <a:t>Enrollment by Site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9ED56F-B4F2-FAAC-89FA-3932C307A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373836"/>
              </p:ext>
            </p:extLst>
          </p:nvPr>
        </p:nvGraphicFramePr>
        <p:xfrm>
          <a:off x="419099" y="641063"/>
          <a:ext cx="11353802" cy="536759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006601">
                  <a:extLst>
                    <a:ext uri="{9D8B030D-6E8A-4147-A177-3AD203B41FA5}">
                      <a16:colId xmlns:a16="http://schemas.microsoft.com/office/drawing/2014/main" val="4263369259"/>
                    </a:ext>
                  </a:extLst>
                </a:gridCol>
                <a:gridCol w="908350">
                  <a:extLst>
                    <a:ext uri="{9D8B030D-6E8A-4147-A177-3AD203B41FA5}">
                      <a16:colId xmlns:a16="http://schemas.microsoft.com/office/drawing/2014/main" val="3117110235"/>
                    </a:ext>
                  </a:extLst>
                </a:gridCol>
                <a:gridCol w="1059983">
                  <a:extLst>
                    <a:ext uri="{9D8B030D-6E8A-4147-A177-3AD203B41FA5}">
                      <a16:colId xmlns:a16="http://schemas.microsoft.com/office/drawing/2014/main" val="766057045"/>
                    </a:ext>
                  </a:extLst>
                </a:gridCol>
                <a:gridCol w="709810">
                  <a:extLst>
                    <a:ext uri="{9D8B030D-6E8A-4147-A177-3AD203B41FA5}">
                      <a16:colId xmlns:a16="http://schemas.microsoft.com/office/drawing/2014/main" val="3727103113"/>
                    </a:ext>
                  </a:extLst>
                </a:gridCol>
                <a:gridCol w="709810">
                  <a:extLst>
                    <a:ext uri="{9D8B030D-6E8A-4147-A177-3AD203B41FA5}">
                      <a16:colId xmlns:a16="http://schemas.microsoft.com/office/drawing/2014/main" val="476835133"/>
                    </a:ext>
                  </a:extLst>
                </a:gridCol>
                <a:gridCol w="709810">
                  <a:extLst>
                    <a:ext uri="{9D8B030D-6E8A-4147-A177-3AD203B41FA5}">
                      <a16:colId xmlns:a16="http://schemas.microsoft.com/office/drawing/2014/main" val="1094621753"/>
                    </a:ext>
                  </a:extLst>
                </a:gridCol>
                <a:gridCol w="744512">
                  <a:extLst>
                    <a:ext uri="{9D8B030D-6E8A-4147-A177-3AD203B41FA5}">
                      <a16:colId xmlns:a16="http://schemas.microsoft.com/office/drawing/2014/main" val="2281782717"/>
                    </a:ext>
                  </a:extLst>
                </a:gridCol>
                <a:gridCol w="870700">
                  <a:extLst>
                    <a:ext uri="{9D8B030D-6E8A-4147-A177-3AD203B41FA5}">
                      <a16:colId xmlns:a16="http://schemas.microsoft.com/office/drawing/2014/main" val="730890675"/>
                    </a:ext>
                  </a:extLst>
                </a:gridCol>
                <a:gridCol w="1299740">
                  <a:extLst>
                    <a:ext uri="{9D8B030D-6E8A-4147-A177-3AD203B41FA5}">
                      <a16:colId xmlns:a16="http://schemas.microsoft.com/office/drawing/2014/main" val="2790865097"/>
                    </a:ext>
                  </a:extLst>
                </a:gridCol>
                <a:gridCol w="1034746">
                  <a:extLst>
                    <a:ext uri="{9D8B030D-6E8A-4147-A177-3AD203B41FA5}">
                      <a16:colId xmlns:a16="http://schemas.microsoft.com/office/drawing/2014/main" val="1254699466"/>
                    </a:ext>
                  </a:extLst>
                </a:gridCol>
                <a:gridCol w="694036">
                  <a:extLst>
                    <a:ext uri="{9D8B030D-6E8A-4147-A177-3AD203B41FA5}">
                      <a16:colId xmlns:a16="http://schemas.microsoft.com/office/drawing/2014/main" val="269377135"/>
                    </a:ext>
                  </a:extLst>
                </a:gridCol>
                <a:gridCol w="605704">
                  <a:extLst>
                    <a:ext uri="{9D8B030D-6E8A-4147-A177-3AD203B41FA5}">
                      <a16:colId xmlns:a16="http://schemas.microsoft.com/office/drawing/2014/main" val="1510548777"/>
                    </a:ext>
                  </a:extLst>
                </a:gridCol>
              </a:tblGrid>
              <a:tr h="7142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Site Name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1st Patient Enrolled</a:t>
                      </a:r>
                      <a:endParaRPr lang="en-US" sz="1300" b="1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Duration of Implementation 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Estimate Per Year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Estimate Per Month</a:t>
                      </a:r>
                      <a:endParaRPr lang="en-US" sz="1300" b="1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Current Per Month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Followed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Withdrawn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Weaned from HOT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Active on HOT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Average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SD</a:t>
                      </a:r>
                      <a:endParaRPr lang="en-U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5569041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Boston Children's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7/8/2021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15.37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0.7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85.29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69.04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05767336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Dartmouth-Hitchcock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1/1/2022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9.47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1.9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18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6033024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Maria </a:t>
                      </a:r>
                      <a:r>
                        <a:rPr lang="en-US" sz="1300" u="none" strike="noStrike" dirty="0" err="1">
                          <a:effectLst/>
                        </a:rPr>
                        <a:t>Fareri</a:t>
                      </a:r>
                      <a:r>
                        <a:rPr lang="en-US" sz="1300" u="none" strike="noStrike" dirty="0">
                          <a:effectLst/>
                        </a:rPr>
                        <a:t> Children's Hospital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11/18/2021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10.93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14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0.2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90.00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37.00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38647532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Massachusetts General Hospital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7/8/2021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15.37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0.4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6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112.00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59.33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41287519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University of Maryland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8/21/2021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13.90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1.1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15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5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57.67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38.39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32309223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Vanderbilt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4/28/2021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17.73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0.1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32287569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Arkansas Children's Hospital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10/20/2021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11.90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48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0.8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113.33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54.29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22052516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Children's Hospital of Philidelphia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5/26/2021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16.80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0.2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51.00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27.36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74486783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Cincinnati Children's Hopsital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9/21/2022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0.70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1.4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30620474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National Jewish Health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8/24/2022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1.63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250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3.1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91254641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Nationwide Children's Hospital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3/4/2022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7.40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75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6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3.0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66.00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30.21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90465319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Payton Manning Children's Hospital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7/19/2022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2.83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25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2.1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11.00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6.24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32286796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U. of California, San Diego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11/10/2021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11.20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65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0.5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dirty="0">
                          <a:solidFill>
                            <a:srgbClr val="305496"/>
                          </a:solidFill>
                          <a:effectLst/>
                        </a:rPr>
                        <a:t>2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91.67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78.45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90672074"/>
                  </a:ext>
                </a:extLst>
              </a:tr>
              <a:tr h="2597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U. of Kentucky Children's Hospital 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1494.87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0.0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0</a:t>
                      </a:r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5285626"/>
                  </a:ext>
                </a:extLst>
              </a:tr>
              <a:tr h="1753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107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25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44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38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75.33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22.71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23834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55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BB01-736D-F935-5786-2022E4B7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New Centralized Email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86C339-96ED-0F42-E0B4-4031DD817F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522585"/>
              </p:ext>
            </p:extLst>
          </p:nvPr>
        </p:nvGraphicFramePr>
        <p:xfrm>
          <a:off x="838200" y="1825625"/>
          <a:ext cx="1051560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2670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B51E-7922-8D8C-73E2-DC67EA88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Higher than Expected Withdrawal Rate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D4CF6D-A578-3D97-CAC8-950244FACF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772115"/>
              </p:ext>
            </p:extLst>
          </p:nvPr>
        </p:nvGraphicFramePr>
        <p:xfrm>
          <a:off x="838200" y="1825625"/>
          <a:ext cx="1051560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1933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7886F-585D-82DF-6E17-48DBCC7AE0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Implementation Trial Outcomes</a:t>
            </a:r>
          </a:p>
        </p:txBody>
      </p:sp>
    </p:spTree>
    <p:extLst>
      <p:ext uri="{BB962C8B-B14F-4D97-AF65-F5344CB8AC3E}">
        <p14:creationId xmlns:p14="http://schemas.microsoft.com/office/powerpoint/2010/main" val="12657740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F2DAD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 Stars" id="{219D4B20-28A3-B846-B947-0ADB79787B4B}" vid="{473A25FD-859A-8E4F-B556-2F95E0657F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3F2DAD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3F2DAD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12299</TotalTime>
  <Words>1372</Words>
  <Application>Microsoft Office PowerPoint</Application>
  <PresentationFormat>Widescreen</PresentationFormat>
  <Paragraphs>334</Paragraphs>
  <Slides>28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Apple Braille</vt:lpstr>
      <vt:lpstr>Arial</vt:lpstr>
      <vt:lpstr>Calibri</vt:lpstr>
      <vt:lpstr>Calibri Light</vt:lpstr>
      <vt:lpstr>Century Gothic</vt:lpstr>
      <vt:lpstr>Roboto</vt:lpstr>
      <vt:lpstr>1_Office Theme</vt:lpstr>
      <vt:lpstr>The Recorded Home Oximetry (RHO) Program  Monthly Investigator Meeting</vt:lpstr>
      <vt:lpstr>RHO Program Implementation Timeline</vt:lpstr>
      <vt:lpstr>PowerPoint Presentation</vt:lpstr>
      <vt:lpstr>RHO Implementation Trial Consort Diagram</vt:lpstr>
      <vt:lpstr>PowerPoint Presentation</vt:lpstr>
      <vt:lpstr>Enrollment by Site</vt:lpstr>
      <vt:lpstr>New Centralized Email</vt:lpstr>
      <vt:lpstr>Higher than Expected Withdrawal Rate</vt:lpstr>
      <vt:lpstr>Implementation Trial Outcomes</vt:lpstr>
      <vt:lpstr>PowerPoint Presentation</vt:lpstr>
      <vt:lpstr>PowerPoint Presentation</vt:lpstr>
      <vt:lpstr>Implementation Related Problems</vt:lpstr>
      <vt:lpstr>PowerPoint Presentation</vt:lpstr>
      <vt:lpstr>Deviation Types</vt:lpstr>
      <vt:lpstr>PowerPoint Presentation</vt:lpstr>
      <vt:lpstr>Poor Signal Quality and Concern for Artifact </vt:lpstr>
      <vt:lpstr>What we are Concluding So Far…</vt:lpstr>
      <vt:lpstr>Spin Off Projects</vt:lpstr>
      <vt:lpstr>Family Engagement Survey</vt:lpstr>
      <vt:lpstr>Cost of Implementing the RHO Program</vt:lpstr>
      <vt:lpstr>Factors That Affect HOT Duration  A SDoH Approach</vt:lpstr>
      <vt:lpstr>Project Purpose</vt:lpstr>
      <vt:lpstr>Using GIS Data To Tell The Story </vt:lpstr>
      <vt:lpstr>We Ask For Your Help!</vt:lpstr>
      <vt:lpstr>We Ask For Your Help!</vt:lpstr>
      <vt:lpstr>Thank You!</vt:lpstr>
      <vt:lpstr>RHO Program Website</vt:lpstr>
      <vt:lpstr>Closing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Recorded Home Oximetry (RHO) Program  Monthly Investigator Meeting</dc:title>
  <dc:creator>White, Heather</dc:creator>
  <cp:lastModifiedBy>White, Heather</cp:lastModifiedBy>
  <cp:revision>409</cp:revision>
  <dcterms:created xsi:type="dcterms:W3CDTF">2021-03-31T16:28:55Z</dcterms:created>
  <dcterms:modified xsi:type="dcterms:W3CDTF">2022-10-13T14:58:04Z</dcterms:modified>
</cp:coreProperties>
</file>