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4"/>
    <p:sldMasterId id="2147483706" r:id="rId5"/>
    <p:sldMasterId id="2147483707" r:id="rId6"/>
  </p:sldMasterIdLst>
  <p:notesMasterIdLst>
    <p:notesMasterId r:id="rId3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33"/>
      <p:bold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1CAEB1-C7C0-4816-98F7-4DEB0BA89341}">
  <a:tblStyle styleId="{151CAEB1-C7C0-4816-98F7-4DEB0BA893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96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rew, Jonathan T" userId="7207726f-10b2-458b-85e5-1fadda2d1fe9" providerId="ADAL" clId="{2CAF009B-6292-4502-8007-AAEA5BC05387}"/>
    <pc:docChg chg="undo custSel modSld">
      <pc:chgData name="Lerew, Jonathan T" userId="7207726f-10b2-458b-85e5-1fadda2d1fe9" providerId="ADAL" clId="{2CAF009B-6292-4502-8007-AAEA5BC05387}" dt="2025-07-02T20:55:13.260" v="192" actId="13244"/>
      <pc:docMkLst>
        <pc:docMk/>
      </pc:docMkLst>
      <pc:sldChg chg="modSp mod">
        <pc:chgData name="Lerew, Jonathan T" userId="7207726f-10b2-458b-85e5-1fadda2d1fe9" providerId="ADAL" clId="{2CAF009B-6292-4502-8007-AAEA5BC05387}" dt="2025-07-02T20:53:06.840" v="172" actId="13244"/>
        <pc:sldMkLst>
          <pc:docMk/>
          <pc:sldMk cId="0" sldId="257"/>
        </pc:sldMkLst>
        <pc:spChg chg="ord">
          <ac:chgData name="Lerew, Jonathan T" userId="7207726f-10b2-458b-85e5-1fadda2d1fe9" providerId="ADAL" clId="{2CAF009B-6292-4502-8007-AAEA5BC05387}" dt="2025-07-02T20:53:06.840" v="172" actId="13244"/>
          <ac:spMkLst>
            <pc:docMk/>
            <pc:sldMk cId="0" sldId="257"/>
            <ac:spMk id="365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3:10.964" v="173" actId="13244"/>
        <pc:sldMkLst>
          <pc:docMk/>
          <pc:sldMk cId="0" sldId="258"/>
        </pc:sldMkLst>
        <pc:spChg chg="ord">
          <ac:chgData name="Lerew, Jonathan T" userId="7207726f-10b2-458b-85e5-1fadda2d1fe9" providerId="ADAL" clId="{2CAF009B-6292-4502-8007-AAEA5BC05387}" dt="2025-07-02T20:53:10.964" v="173" actId="13244"/>
          <ac:spMkLst>
            <pc:docMk/>
            <pc:sldMk cId="0" sldId="258"/>
            <ac:spMk id="371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3:14.438" v="174" actId="13244"/>
        <pc:sldMkLst>
          <pc:docMk/>
          <pc:sldMk cId="0" sldId="259"/>
        </pc:sldMkLst>
        <pc:spChg chg="ord">
          <ac:chgData name="Lerew, Jonathan T" userId="7207726f-10b2-458b-85e5-1fadda2d1fe9" providerId="ADAL" clId="{2CAF009B-6292-4502-8007-AAEA5BC05387}" dt="2025-07-02T20:53:14.438" v="174" actId="13244"/>
          <ac:spMkLst>
            <pc:docMk/>
            <pc:sldMk cId="0" sldId="259"/>
            <ac:spMk id="377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47:24.011" v="5" actId="962"/>
        <pc:sldMkLst>
          <pc:docMk/>
          <pc:sldMk cId="0" sldId="260"/>
        </pc:sldMkLst>
        <pc:picChg chg="mod">
          <ac:chgData name="Lerew, Jonathan T" userId="7207726f-10b2-458b-85e5-1fadda2d1fe9" providerId="ADAL" clId="{2CAF009B-6292-4502-8007-AAEA5BC05387}" dt="2025-07-02T20:47:24.011" v="5" actId="962"/>
          <ac:picMkLst>
            <pc:docMk/>
            <pc:sldMk cId="0" sldId="260"/>
            <ac:picMk id="383" creationId="{00000000-0000-0000-0000-000000000000}"/>
          </ac:picMkLst>
        </pc:picChg>
      </pc:sldChg>
      <pc:sldChg chg="addSp delSp modSp mod">
        <pc:chgData name="Lerew, Jonathan T" userId="7207726f-10b2-458b-85e5-1fadda2d1fe9" providerId="ADAL" clId="{2CAF009B-6292-4502-8007-AAEA5BC05387}" dt="2025-07-02T20:53:27.226" v="175" actId="13244"/>
        <pc:sldMkLst>
          <pc:docMk/>
          <pc:sldMk cId="0" sldId="261"/>
        </pc:sldMkLst>
        <pc:spChg chg="add del mod">
          <ac:chgData name="Lerew, Jonathan T" userId="7207726f-10b2-458b-85e5-1fadda2d1fe9" providerId="ADAL" clId="{2CAF009B-6292-4502-8007-AAEA5BC05387}" dt="2025-07-02T20:51:54.441" v="29" actId="33699"/>
          <ac:spMkLst>
            <pc:docMk/>
            <pc:sldMk cId="0" sldId="261"/>
            <ac:spMk id="2" creationId="{BFDCCAE2-DE74-11B0-A0B6-3255A56533C4}"/>
          </ac:spMkLst>
        </pc:spChg>
        <pc:spChg chg="add mod ord">
          <ac:chgData name="Lerew, Jonathan T" userId="7207726f-10b2-458b-85e5-1fadda2d1fe9" providerId="ADAL" clId="{2CAF009B-6292-4502-8007-AAEA5BC05387}" dt="2025-07-02T20:53:27.226" v="175" actId="13244"/>
          <ac:spMkLst>
            <pc:docMk/>
            <pc:sldMk cId="0" sldId="261"/>
            <ac:spMk id="3" creationId="{25B438C4-BF55-F3F0-6D61-8D5C471ABDFC}"/>
          </ac:spMkLst>
        </pc:spChg>
        <pc:spChg chg="mod">
          <ac:chgData name="Lerew, Jonathan T" userId="7207726f-10b2-458b-85e5-1fadda2d1fe9" providerId="ADAL" clId="{2CAF009B-6292-4502-8007-AAEA5BC05387}" dt="2025-07-02T20:48:53.799" v="11" actId="962"/>
          <ac:spMkLst>
            <pc:docMk/>
            <pc:sldMk cId="0" sldId="261"/>
            <ac:spMk id="391" creationId="{00000000-0000-0000-0000-000000000000}"/>
          </ac:spMkLst>
        </pc:spChg>
        <pc:picChg chg="mod">
          <ac:chgData name="Lerew, Jonathan T" userId="7207726f-10b2-458b-85e5-1fadda2d1fe9" providerId="ADAL" clId="{2CAF009B-6292-4502-8007-AAEA5BC05387}" dt="2025-07-02T20:48:19.110" v="7" actId="962"/>
          <ac:picMkLst>
            <pc:docMk/>
            <pc:sldMk cId="0" sldId="261"/>
            <ac:picMk id="388" creationId="{00000000-0000-0000-0000-000000000000}"/>
          </ac:picMkLst>
        </pc:picChg>
        <pc:picChg chg="mod">
          <ac:chgData name="Lerew, Jonathan T" userId="7207726f-10b2-458b-85e5-1fadda2d1fe9" providerId="ADAL" clId="{2CAF009B-6292-4502-8007-AAEA5BC05387}" dt="2025-07-02T20:48:46.901" v="9" actId="962"/>
          <ac:picMkLst>
            <pc:docMk/>
            <pc:sldMk cId="0" sldId="261"/>
            <ac:picMk id="389" creationId="{00000000-0000-0000-0000-000000000000}"/>
          </ac:picMkLst>
        </pc:picChg>
        <pc:picChg chg="mod">
          <ac:chgData name="Lerew, Jonathan T" userId="7207726f-10b2-458b-85e5-1fadda2d1fe9" providerId="ADAL" clId="{2CAF009B-6292-4502-8007-AAEA5BC05387}" dt="2025-07-02T20:48:52.150" v="10" actId="962"/>
          <ac:picMkLst>
            <pc:docMk/>
            <pc:sldMk cId="0" sldId="261"/>
            <ac:picMk id="390" creationId="{00000000-0000-0000-0000-000000000000}"/>
          </ac:picMkLst>
        </pc:picChg>
      </pc:sldChg>
      <pc:sldChg chg="addSp modSp mod">
        <pc:chgData name="Lerew, Jonathan T" userId="7207726f-10b2-458b-85e5-1fadda2d1fe9" providerId="ADAL" clId="{2CAF009B-6292-4502-8007-AAEA5BC05387}" dt="2025-07-02T20:53:31.583" v="176" actId="13244"/>
        <pc:sldMkLst>
          <pc:docMk/>
          <pc:sldMk cId="0" sldId="262"/>
        </pc:sldMkLst>
        <pc:spChg chg="add mod ord">
          <ac:chgData name="Lerew, Jonathan T" userId="7207726f-10b2-458b-85e5-1fadda2d1fe9" providerId="ADAL" clId="{2CAF009B-6292-4502-8007-AAEA5BC05387}" dt="2025-07-02T20:53:31.583" v="176" actId="13244"/>
          <ac:spMkLst>
            <pc:docMk/>
            <pc:sldMk cId="0" sldId="262"/>
            <ac:spMk id="2" creationId="{43F4032D-B1B4-68B9-E56F-D65BDACE7DF0}"/>
          </ac:spMkLst>
        </pc:spChg>
        <pc:picChg chg="mod">
          <ac:chgData name="Lerew, Jonathan T" userId="7207726f-10b2-458b-85e5-1fadda2d1fe9" providerId="ADAL" clId="{2CAF009B-6292-4502-8007-AAEA5BC05387}" dt="2025-07-02T20:49:51.201" v="13" actId="962"/>
          <ac:picMkLst>
            <pc:docMk/>
            <pc:sldMk cId="0" sldId="262"/>
            <ac:picMk id="396" creationId="{00000000-0000-0000-0000-000000000000}"/>
          </ac:picMkLst>
        </pc:picChg>
        <pc:picChg chg="mod">
          <ac:chgData name="Lerew, Jonathan T" userId="7207726f-10b2-458b-85e5-1fadda2d1fe9" providerId="ADAL" clId="{2CAF009B-6292-4502-8007-AAEA5BC05387}" dt="2025-07-02T20:50:55.759" v="15" actId="962"/>
          <ac:picMkLst>
            <pc:docMk/>
            <pc:sldMk cId="0" sldId="262"/>
            <ac:picMk id="397" creationId="{00000000-0000-0000-0000-000000000000}"/>
          </ac:picMkLst>
        </pc:picChg>
        <pc:picChg chg="mod">
          <ac:chgData name="Lerew, Jonathan T" userId="7207726f-10b2-458b-85e5-1fadda2d1fe9" providerId="ADAL" clId="{2CAF009B-6292-4502-8007-AAEA5BC05387}" dt="2025-07-02T20:51:07.013" v="17" actId="962"/>
          <ac:picMkLst>
            <pc:docMk/>
            <pc:sldMk cId="0" sldId="262"/>
            <ac:picMk id="398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1:18.272" v="19" actId="962"/>
        <pc:sldMkLst>
          <pc:docMk/>
          <pc:sldMk cId="0" sldId="263"/>
        </pc:sldMkLst>
        <pc:picChg chg="mod">
          <ac:chgData name="Lerew, Jonathan T" userId="7207726f-10b2-458b-85e5-1fadda2d1fe9" providerId="ADAL" clId="{2CAF009B-6292-4502-8007-AAEA5BC05387}" dt="2025-07-02T20:51:18.272" v="19" actId="962"/>
          <ac:picMkLst>
            <pc:docMk/>
            <pc:sldMk cId="0" sldId="263"/>
            <ac:picMk id="404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4:59.131" v="189" actId="13244"/>
        <pc:sldMkLst>
          <pc:docMk/>
          <pc:sldMk cId="0" sldId="264"/>
        </pc:sldMkLst>
        <pc:spChg chg="ord">
          <ac:chgData name="Lerew, Jonathan T" userId="7207726f-10b2-458b-85e5-1fadda2d1fe9" providerId="ADAL" clId="{2CAF009B-6292-4502-8007-AAEA5BC05387}" dt="2025-07-02T20:54:59.131" v="189" actId="13244"/>
          <ac:spMkLst>
            <pc:docMk/>
            <pc:sldMk cId="0" sldId="264"/>
            <ac:spMk id="410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5:06.272" v="190" actId="13244"/>
        <pc:sldMkLst>
          <pc:docMk/>
          <pc:sldMk cId="0" sldId="265"/>
        </pc:sldMkLst>
        <pc:spChg chg="ord">
          <ac:chgData name="Lerew, Jonathan T" userId="7207726f-10b2-458b-85e5-1fadda2d1fe9" providerId="ADAL" clId="{2CAF009B-6292-4502-8007-AAEA5BC05387}" dt="2025-07-02T20:55:06.272" v="190" actId="13244"/>
          <ac:spMkLst>
            <pc:docMk/>
            <pc:sldMk cId="0" sldId="265"/>
            <ac:spMk id="417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3:44.404" v="178" actId="13244"/>
        <pc:sldMkLst>
          <pc:docMk/>
          <pc:sldMk cId="0" sldId="266"/>
        </pc:sldMkLst>
        <pc:spChg chg="ord">
          <ac:chgData name="Lerew, Jonathan T" userId="7207726f-10b2-458b-85e5-1fadda2d1fe9" providerId="ADAL" clId="{2CAF009B-6292-4502-8007-AAEA5BC05387}" dt="2025-07-02T20:53:41.158" v="177" actId="13244"/>
          <ac:spMkLst>
            <pc:docMk/>
            <pc:sldMk cId="0" sldId="266"/>
            <ac:spMk id="423" creationId="{00000000-0000-0000-0000-000000000000}"/>
          </ac:spMkLst>
        </pc:spChg>
        <pc:spChg chg="ord">
          <ac:chgData name="Lerew, Jonathan T" userId="7207726f-10b2-458b-85e5-1fadda2d1fe9" providerId="ADAL" clId="{2CAF009B-6292-4502-8007-AAEA5BC05387}" dt="2025-07-02T20:53:44.404" v="178" actId="13244"/>
          <ac:spMkLst>
            <pc:docMk/>
            <pc:sldMk cId="0" sldId="266"/>
            <ac:spMk id="425" creationId="{00000000-0000-0000-0000-000000000000}"/>
          </ac:spMkLst>
        </pc:spChg>
        <pc:picChg chg="mod">
          <ac:chgData name="Lerew, Jonathan T" userId="7207726f-10b2-458b-85e5-1fadda2d1fe9" providerId="ADAL" clId="{2CAF009B-6292-4502-8007-AAEA5BC05387}" dt="2025-07-02T20:51:25.370" v="21" actId="962"/>
          <ac:picMkLst>
            <pc:docMk/>
            <pc:sldMk cId="0" sldId="266"/>
            <ac:picMk id="424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3:51.569" v="179" actId="13244"/>
        <pc:sldMkLst>
          <pc:docMk/>
          <pc:sldMk cId="0" sldId="267"/>
        </pc:sldMkLst>
        <pc:spChg chg="ord">
          <ac:chgData name="Lerew, Jonathan T" userId="7207726f-10b2-458b-85e5-1fadda2d1fe9" providerId="ADAL" clId="{2CAF009B-6292-4502-8007-AAEA5BC05387}" dt="2025-07-02T20:53:51.569" v="179" actId="13244"/>
          <ac:spMkLst>
            <pc:docMk/>
            <pc:sldMk cId="0" sldId="267"/>
            <ac:spMk id="431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3:56.067" v="180" actId="13244"/>
        <pc:sldMkLst>
          <pc:docMk/>
          <pc:sldMk cId="0" sldId="268"/>
        </pc:sldMkLst>
        <pc:spChg chg="ord">
          <ac:chgData name="Lerew, Jonathan T" userId="7207726f-10b2-458b-85e5-1fadda2d1fe9" providerId="ADAL" clId="{2CAF009B-6292-4502-8007-AAEA5BC05387}" dt="2025-07-02T20:53:56.067" v="180" actId="13244"/>
          <ac:spMkLst>
            <pc:docMk/>
            <pc:sldMk cId="0" sldId="268"/>
            <ac:spMk id="438" creationId="{00000000-0000-0000-0000-000000000000}"/>
          </ac:spMkLst>
        </pc:spChg>
        <pc:picChg chg="mod">
          <ac:chgData name="Lerew, Jonathan T" userId="7207726f-10b2-458b-85e5-1fadda2d1fe9" providerId="ADAL" clId="{2CAF009B-6292-4502-8007-AAEA5BC05387}" dt="2025-07-02T20:51:33.991" v="23" actId="962"/>
          <ac:picMkLst>
            <pc:docMk/>
            <pc:sldMk cId="0" sldId="268"/>
            <ac:picMk id="436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4:03.590" v="181" actId="13244"/>
        <pc:sldMkLst>
          <pc:docMk/>
          <pc:sldMk cId="0" sldId="269"/>
        </pc:sldMkLst>
        <pc:spChg chg="ord">
          <ac:chgData name="Lerew, Jonathan T" userId="7207726f-10b2-458b-85e5-1fadda2d1fe9" providerId="ADAL" clId="{2CAF009B-6292-4502-8007-AAEA5BC05387}" dt="2025-07-02T20:54:03.590" v="181" actId="13244"/>
          <ac:spMkLst>
            <pc:docMk/>
            <pc:sldMk cId="0" sldId="269"/>
            <ac:spMk id="445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5:09.725" v="191" actId="13244"/>
        <pc:sldMkLst>
          <pc:docMk/>
          <pc:sldMk cId="0" sldId="270"/>
        </pc:sldMkLst>
        <pc:spChg chg="ord">
          <ac:chgData name="Lerew, Jonathan T" userId="7207726f-10b2-458b-85e5-1fadda2d1fe9" providerId="ADAL" clId="{2CAF009B-6292-4502-8007-AAEA5BC05387}" dt="2025-07-02T20:55:09.725" v="191" actId="13244"/>
          <ac:spMkLst>
            <pc:docMk/>
            <pc:sldMk cId="0" sldId="270"/>
            <ac:spMk id="451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5:13.260" v="192" actId="13244"/>
        <pc:sldMkLst>
          <pc:docMk/>
          <pc:sldMk cId="0" sldId="271"/>
        </pc:sldMkLst>
        <pc:spChg chg="ord">
          <ac:chgData name="Lerew, Jonathan T" userId="7207726f-10b2-458b-85e5-1fadda2d1fe9" providerId="ADAL" clId="{2CAF009B-6292-4502-8007-AAEA5BC05387}" dt="2025-07-02T20:55:13.260" v="192" actId="13244"/>
          <ac:spMkLst>
            <pc:docMk/>
            <pc:sldMk cId="0" sldId="271"/>
            <ac:spMk id="457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2:01.552" v="30" actId="13238"/>
        <pc:sldMkLst>
          <pc:docMk/>
          <pc:sldMk cId="0" sldId="273"/>
        </pc:sldMkLst>
        <pc:graphicFrameChg chg="modGraphic">
          <ac:chgData name="Lerew, Jonathan T" userId="7207726f-10b2-458b-85e5-1fadda2d1fe9" providerId="ADAL" clId="{2CAF009B-6292-4502-8007-AAEA5BC05387}" dt="2025-07-02T20:52:01.552" v="30" actId="13238"/>
          <ac:graphicFrameMkLst>
            <pc:docMk/>
            <pc:sldMk cId="0" sldId="273"/>
            <ac:graphicFrameMk id="469" creationId="{00000000-0000-0000-0000-000000000000}"/>
          </ac:graphicFrameMkLst>
        </pc:graphicFrameChg>
      </pc:sldChg>
      <pc:sldChg chg="modSp mod">
        <pc:chgData name="Lerew, Jonathan T" userId="7207726f-10b2-458b-85e5-1fadda2d1fe9" providerId="ADAL" clId="{2CAF009B-6292-4502-8007-AAEA5BC05387}" dt="2025-07-02T20:54:11.700" v="182" actId="13244"/>
        <pc:sldMkLst>
          <pc:docMk/>
          <pc:sldMk cId="0" sldId="274"/>
        </pc:sldMkLst>
        <pc:spChg chg="ord">
          <ac:chgData name="Lerew, Jonathan T" userId="7207726f-10b2-458b-85e5-1fadda2d1fe9" providerId="ADAL" clId="{2CAF009B-6292-4502-8007-AAEA5BC05387}" dt="2025-07-02T20:54:11.700" v="182" actId="13244"/>
          <ac:spMkLst>
            <pc:docMk/>
            <pc:sldMk cId="0" sldId="274"/>
            <ac:spMk id="475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4:16.931" v="183" actId="13244"/>
        <pc:sldMkLst>
          <pc:docMk/>
          <pc:sldMk cId="0" sldId="275"/>
        </pc:sldMkLst>
        <pc:spChg chg="ord">
          <ac:chgData name="Lerew, Jonathan T" userId="7207726f-10b2-458b-85e5-1fadda2d1fe9" providerId="ADAL" clId="{2CAF009B-6292-4502-8007-AAEA5BC05387}" dt="2025-07-02T20:54:16.931" v="183" actId="13244"/>
          <ac:spMkLst>
            <pc:docMk/>
            <pc:sldMk cId="0" sldId="275"/>
            <ac:spMk id="481" creationId="{00000000-0000-0000-0000-000000000000}"/>
          </ac:spMkLst>
        </pc:spChg>
        <pc:picChg chg="mod">
          <ac:chgData name="Lerew, Jonathan T" userId="7207726f-10b2-458b-85e5-1fadda2d1fe9" providerId="ADAL" clId="{2CAF009B-6292-4502-8007-AAEA5BC05387}" dt="2025-07-02T20:51:40.115" v="25" actId="962"/>
          <ac:picMkLst>
            <pc:docMk/>
            <pc:sldMk cId="0" sldId="275"/>
            <ac:picMk id="482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4:20.114" v="184" actId="13244"/>
        <pc:sldMkLst>
          <pc:docMk/>
          <pc:sldMk cId="0" sldId="276"/>
        </pc:sldMkLst>
        <pc:spChg chg="ord">
          <ac:chgData name="Lerew, Jonathan T" userId="7207726f-10b2-458b-85e5-1fadda2d1fe9" providerId="ADAL" clId="{2CAF009B-6292-4502-8007-AAEA5BC05387}" dt="2025-07-02T20:54:20.114" v="184" actId="13244"/>
          <ac:spMkLst>
            <pc:docMk/>
            <pc:sldMk cId="0" sldId="276"/>
            <ac:spMk id="488" creationId="{00000000-0000-0000-0000-000000000000}"/>
          </ac:spMkLst>
        </pc:spChg>
        <pc:picChg chg="mod">
          <ac:chgData name="Lerew, Jonathan T" userId="7207726f-10b2-458b-85e5-1fadda2d1fe9" providerId="ADAL" clId="{2CAF009B-6292-4502-8007-AAEA5BC05387}" dt="2025-07-02T20:51:47.746" v="27" actId="962"/>
          <ac:picMkLst>
            <pc:docMk/>
            <pc:sldMk cId="0" sldId="276"/>
            <ac:picMk id="489" creationId="{00000000-0000-0000-0000-000000000000}"/>
          </ac:picMkLst>
        </pc:picChg>
      </pc:sldChg>
      <pc:sldChg chg="modSp mod">
        <pc:chgData name="Lerew, Jonathan T" userId="7207726f-10b2-458b-85e5-1fadda2d1fe9" providerId="ADAL" clId="{2CAF009B-6292-4502-8007-AAEA5BC05387}" dt="2025-07-02T20:54:25.359" v="185" actId="13244"/>
        <pc:sldMkLst>
          <pc:docMk/>
          <pc:sldMk cId="0" sldId="277"/>
        </pc:sldMkLst>
        <pc:spChg chg="ord">
          <ac:chgData name="Lerew, Jonathan T" userId="7207726f-10b2-458b-85e5-1fadda2d1fe9" providerId="ADAL" clId="{2CAF009B-6292-4502-8007-AAEA5BC05387}" dt="2025-07-02T20:54:25.359" v="185" actId="13244"/>
          <ac:spMkLst>
            <pc:docMk/>
            <pc:sldMk cId="0" sldId="277"/>
            <ac:spMk id="495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4:40.148" v="186" actId="13244"/>
        <pc:sldMkLst>
          <pc:docMk/>
          <pc:sldMk cId="0" sldId="278"/>
        </pc:sldMkLst>
        <pc:spChg chg="mod ord">
          <ac:chgData name="Lerew, Jonathan T" userId="7207726f-10b2-458b-85e5-1fadda2d1fe9" providerId="ADAL" clId="{2CAF009B-6292-4502-8007-AAEA5BC05387}" dt="2025-07-02T20:54:40.148" v="186" actId="13244"/>
          <ac:spMkLst>
            <pc:docMk/>
            <pc:sldMk cId="0" sldId="278"/>
            <ac:spMk id="501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4:44.630" v="187" actId="13244"/>
        <pc:sldMkLst>
          <pc:docMk/>
          <pc:sldMk cId="0" sldId="279"/>
        </pc:sldMkLst>
        <pc:spChg chg="ord">
          <ac:chgData name="Lerew, Jonathan T" userId="7207726f-10b2-458b-85e5-1fadda2d1fe9" providerId="ADAL" clId="{2CAF009B-6292-4502-8007-AAEA5BC05387}" dt="2025-07-02T20:54:44.630" v="187" actId="13244"/>
          <ac:spMkLst>
            <pc:docMk/>
            <pc:sldMk cId="0" sldId="279"/>
            <ac:spMk id="507" creationId="{00000000-0000-0000-0000-000000000000}"/>
          </ac:spMkLst>
        </pc:spChg>
      </pc:sldChg>
      <pc:sldChg chg="modSp mod">
        <pc:chgData name="Lerew, Jonathan T" userId="7207726f-10b2-458b-85e5-1fadda2d1fe9" providerId="ADAL" clId="{2CAF009B-6292-4502-8007-AAEA5BC05387}" dt="2025-07-02T20:54:47.855" v="188" actId="13244"/>
        <pc:sldMkLst>
          <pc:docMk/>
          <pc:sldMk cId="0" sldId="280"/>
        </pc:sldMkLst>
        <pc:spChg chg="ord">
          <ac:chgData name="Lerew, Jonathan T" userId="7207726f-10b2-458b-85e5-1fadda2d1fe9" providerId="ADAL" clId="{2CAF009B-6292-4502-8007-AAEA5BC05387}" dt="2025-07-02T20:54:47.855" v="188" actId="13244"/>
          <ac:spMkLst>
            <pc:docMk/>
            <pc:sldMk cId="0" sldId="280"/>
            <ac:spMk id="5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9656fdc40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359656fdc40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5aa1a25c7c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5aa1a25c7c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aa1a25c7c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5aa1a25c7c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aa1a25c7c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aa1a25c7c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aa1a25c7c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aa1a25c7c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aa1a25c7c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aa1a25c7c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aa1a25c7c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aa1a25c7c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5aa1a25c7c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5aa1a25c7c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aa1a25c7c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aa1a25c7c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5aa1a25c7c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5aa1a25c7c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aa1a25c7c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5aa1a25c7c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9656fdc40_2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359656fdc40_2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aa1a25c7c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5aa1a25c7c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5aa1a25c7c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5aa1a25c7c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5aa1a25c7c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5aa1a25c7c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5aa1a25c7c_1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5aa1a25c7c_1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5aa1a25c7c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5aa1a25c7c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aa1a25c7c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5aa1a25c7c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aa1a25c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aa1a25c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aa1a25c7c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aa1a25c7c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a807ea5c5_0_771:notes"/>
          <p:cNvSpPr txBox="1">
            <a:spLocks noGrp="1"/>
          </p:cNvSpPr>
          <p:nvPr>
            <p:ph type="body" idx="1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a807ea5c5_0_10:notes"/>
          <p:cNvSpPr txBox="1">
            <a:spLocks noGrp="1"/>
          </p:cNvSpPr>
          <p:nvPr>
            <p:ph type="body" idx="1"/>
          </p:nvPr>
        </p:nvSpPr>
        <p:spPr>
          <a:xfrm>
            <a:off x="687027" y="4344637"/>
            <a:ext cx="5485500" cy="4114200"/>
          </a:xfrm>
          <a:prstGeom prst="rect">
            <a:avLst/>
          </a:prstGeom>
        </p:spPr>
        <p:txBody>
          <a:bodyPr spcFirstLastPara="1" wrap="square" lIns="88575" tIns="88575" rIns="88575" bIns="8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5a807ea5c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a807ea5c5_0_179:notes"/>
          <p:cNvSpPr txBox="1">
            <a:spLocks noGrp="1"/>
          </p:cNvSpPr>
          <p:nvPr>
            <p:ph type="body" idx="1"/>
          </p:nvPr>
        </p:nvSpPr>
        <p:spPr>
          <a:xfrm>
            <a:off x="687027" y="4344637"/>
            <a:ext cx="5485500" cy="4114200"/>
          </a:xfrm>
          <a:prstGeom prst="rect">
            <a:avLst/>
          </a:prstGeom>
        </p:spPr>
        <p:txBody>
          <a:bodyPr spcFirstLastPara="1" wrap="square" lIns="88575" tIns="88575" rIns="88575" bIns="8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5a807ea5c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a807ea5c5_0_670:notes"/>
          <p:cNvSpPr txBox="1">
            <a:spLocks noGrp="1"/>
          </p:cNvSpPr>
          <p:nvPr>
            <p:ph type="body" idx="1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aa1a25c7c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aa1a25c7c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H">
  <p:cSld name="TITLE_AND_BODY_2_1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>
            <a:spLocks noGrp="1"/>
          </p:cNvSpPr>
          <p:nvPr>
            <p:ph type="pic" idx="2"/>
          </p:nvPr>
        </p:nvSpPr>
        <p:spPr>
          <a:xfrm>
            <a:off x="548640" y="1554480"/>
            <a:ext cx="2807100" cy="2807100"/>
          </a:xfrm>
          <a:prstGeom prst="roundRect">
            <a:avLst>
              <a:gd name="adj" fmla="val 8343"/>
            </a:avLst>
          </a:prstGeom>
          <a:noFill/>
          <a:ln>
            <a:noFill/>
          </a:ln>
        </p:spPr>
      </p:sp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548675" y="603500"/>
            <a:ext cx="79239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3895344" y="1408176"/>
            <a:ext cx="4782300" cy="309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32" name="Google Shape;132;p26"/>
          <p:cNvCxnSpPr/>
          <p:nvPr/>
        </p:nvCxnSpPr>
        <p:spPr>
          <a:xfrm>
            <a:off x="544200" y="451125"/>
            <a:ext cx="1059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4_1_B">
  <p:cSld name="CUSTOM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228600" y="2587752"/>
            <a:ext cx="2222100" cy="22221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sp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301752" y="310896"/>
            <a:ext cx="2788800" cy="196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/>
          <p:nvPr/>
        </p:nvSpPr>
        <p:spPr>
          <a:xfrm>
            <a:off x="3209544" y="301752"/>
            <a:ext cx="530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7" name="Google Shape;137;p27"/>
          <p:cNvSpPr txBox="1"/>
          <p:nvPr/>
        </p:nvSpPr>
        <p:spPr>
          <a:xfrm>
            <a:off x="3209544" y="2020824"/>
            <a:ext cx="530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8" name="Google Shape;138;p27"/>
          <p:cNvSpPr txBox="1"/>
          <p:nvPr/>
        </p:nvSpPr>
        <p:spPr>
          <a:xfrm>
            <a:off x="6117336" y="301752"/>
            <a:ext cx="530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03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3739896" y="374900"/>
            <a:ext cx="21672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3"/>
          </p:nvPr>
        </p:nvSpPr>
        <p:spPr>
          <a:xfrm>
            <a:off x="6665976" y="374904"/>
            <a:ext cx="21672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4"/>
          </p:nvPr>
        </p:nvSpPr>
        <p:spPr>
          <a:xfrm>
            <a:off x="6665976" y="2093976"/>
            <a:ext cx="21672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/>
          <p:nvPr/>
        </p:nvSpPr>
        <p:spPr>
          <a:xfrm>
            <a:off x="6117336" y="2020824"/>
            <a:ext cx="530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04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5"/>
          </p:nvPr>
        </p:nvSpPr>
        <p:spPr>
          <a:xfrm>
            <a:off x="3739896" y="2093976"/>
            <a:ext cx="2167200" cy="15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C">
  <p:cSld name="TITLE_AND_BODY_2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>
            <a:spLocks noGrp="1"/>
          </p:cNvSpPr>
          <p:nvPr>
            <p:ph type="pic" idx="2"/>
          </p:nvPr>
        </p:nvSpPr>
        <p:spPr>
          <a:xfrm>
            <a:off x="228600" y="228600"/>
            <a:ext cx="4690800" cy="4690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5362500" y="640075"/>
            <a:ext cx="3467100" cy="7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5279300" y="1901949"/>
            <a:ext cx="3550200" cy="269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E">
  <p:cSld name="TITLE_AND_BODY_2_1_1_1_1_1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>
            <a:spLocks noGrp="1"/>
          </p:cNvSpPr>
          <p:nvPr>
            <p:ph type="pic" idx="2"/>
          </p:nvPr>
        </p:nvSpPr>
        <p:spPr>
          <a:xfrm>
            <a:off x="466195" y="587552"/>
            <a:ext cx="3968400" cy="3968400"/>
          </a:xfrm>
          <a:prstGeom prst="roundRect">
            <a:avLst>
              <a:gd name="adj" fmla="val 9998"/>
            </a:avLst>
          </a:prstGeom>
          <a:noFill/>
          <a:ln>
            <a:noFill/>
          </a:ln>
        </p:spPr>
      </p:sp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4896292" y="280875"/>
            <a:ext cx="3925200" cy="109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4773075" y="1820475"/>
            <a:ext cx="4079700" cy="278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52" name="Google Shape;152;p29"/>
          <p:cNvCxnSpPr/>
          <p:nvPr/>
        </p:nvCxnSpPr>
        <p:spPr>
          <a:xfrm>
            <a:off x="4894857" y="1615440"/>
            <a:ext cx="1059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083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A">
  <p:cSld name="TITLE_AND_BODY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3996000" y="0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384048" y="329184"/>
            <a:ext cx="3154800" cy="86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329184" y="1545336"/>
            <a:ext cx="3218700" cy="30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F">
  <p:cSld name="TITLE_AND_BODY_2_1_1_1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/>
          <p:nvPr/>
        </p:nvSpPr>
        <p:spPr>
          <a:xfrm>
            <a:off x="228600" y="228600"/>
            <a:ext cx="8686800" cy="4686300"/>
          </a:xfrm>
          <a:prstGeom prst="roundRect">
            <a:avLst>
              <a:gd name="adj" fmla="val 6123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1"/>
          <p:cNvSpPr>
            <a:spLocks noGrp="1"/>
          </p:cNvSpPr>
          <p:nvPr>
            <p:ph type="pic" idx="2"/>
          </p:nvPr>
        </p:nvSpPr>
        <p:spPr>
          <a:xfrm>
            <a:off x="4626864" y="585216"/>
            <a:ext cx="3968400" cy="39684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557784" y="585216"/>
            <a:ext cx="3712500" cy="93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508525" y="1883625"/>
            <a:ext cx="3761700" cy="267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51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G">
  <p:cSld name="TITLE_AND_BODY_2_1_1_1_1_1_1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>
            <a:spLocks noGrp="1"/>
          </p:cNvSpPr>
          <p:nvPr>
            <p:ph type="pic" idx="2"/>
          </p:nvPr>
        </p:nvSpPr>
        <p:spPr>
          <a:xfrm>
            <a:off x="4233672" y="228600"/>
            <a:ext cx="4690800" cy="46908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35571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3557100" cy="33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B">
  <p:cSld name="TITLE_AND_BODY_2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>
            <a:spLocks noGrp="1"/>
          </p:cNvSpPr>
          <p:nvPr>
            <p:ph type="pic" idx="2"/>
          </p:nvPr>
        </p:nvSpPr>
        <p:spPr>
          <a:xfrm>
            <a:off x="4517136" y="475488"/>
            <a:ext cx="4188000" cy="4188000"/>
          </a:xfrm>
          <a:prstGeom prst="roundRect">
            <a:avLst>
              <a:gd name="adj" fmla="val 8475"/>
            </a:avLst>
          </a:prstGeom>
          <a:noFill/>
          <a:ln>
            <a:noFill/>
          </a:ln>
        </p:spPr>
      </p:sp>
      <p:sp>
        <p:nvSpPr>
          <p:cNvPr id="168" name="Google Shape;168;p33"/>
          <p:cNvSpPr txBox="1">
            <a:spLocks noGrp="1"/>
          </p:cNvSpPr>
          <p:nvPr>
            <p:ph type="title"/>
          </p:nvPr>
        </p:nvSpPr>
        <p:spPr>
          <a:xfrm>
            <a:off x="548650" y="576075"/>
            <a:ext cx="3556800" cy="8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1"/>
          </p:nvPr>
        </p:nvSpPr>
        <p:spPr>
          <a:xfrm>
            <a:off x="438912" y="1655064"/>
            <a:ext cx="3666600" cy="28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70" name="Google Shape;170;p33"/>
          <p:cNvCxnSpPr/>
          <p:nvPr/>
        </p:nvCxnSpPr>
        <p:spPr>
          <a:xfrm>
            <a:off x="530352" y="402336"/>
            <a:ext cx="1059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33"/>
          <p:cNvCxnSpPr/>
          <p:nvPr/>
        </p:nvCxnSpPr>
        <p:spPr>
          <a:xfrm>
            <a:off x="530352" y="4745736"/>
            <a:ext cx="1059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ctrTitle"/>
          </p:nvPr>
        </p:nvSpPr>
        <p:spPr>
          <a:xfrm>
            <a:off x="1143000" y="712819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Black"/>
              <a:buNone/>
              <a:defRPr sz="45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1"/>
          </p:nvPr>
        </p:nvSpPr>
        <p:spPr>
          <a:xfrm>
            <a:off x="1143000" y="2639983"/>
            <a:ext cx="6858000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body" idx="2"/>
          </p:nvPr>
        </p:nvSpPr>
        <p:spPr>
          <a:xfrm>
            <a:off x="1143000" y="4729854"/>
            <a:ext cx="68580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34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4650" y="3577675"/>
            <a:ext cx="3314703" cy="761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+OneList">
  <p:cSld name="1_Header+OneList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5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342900" y="1031422"/>
            <a:ext cx="83529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2"/>
          </p:nvPr>
        </p:nvSpPr>
        <p:spPr>
          <a:xfrm>
            <a:off x="342900" y="1709868"/>
            <a:ext cx="83529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5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DataPoints">
  <p:cSld name="ThreeDataPoi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36"/>
          <p:cNvCxnSpPr/>
          <p:nvPr/>
        </p:nvCxnSpPr>
        <p:spPr>
          <a:xfrm>
            <a:off x="3049121" y="685800"/>
            <a:ext cx="0" cy="308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5" name="Google Shape;185;p36"/>
          <p:cNvCxnSpPr/>
          <p:nvPr/>
        </p:nvCxnSpPr>
        <p:spPr>
          <a:xfrm>
            <a:off x="6098241" y="685800"/>
            <a:ext cx="0" cy="308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36"/>
          <p:cNvSpPr txBox="1">
            <a:spLocks noGrp="1"/>
          </p:cNvSpPr>
          <p:nvPr>
            <p:ph type="body" idx="1"/>
          </p:nvPr>
        </p:nvSpPr>
        <p:spPr>
          <a:xfrm>
            <a:off x="514350" y="1098949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600"/>
              <a:buNone/>
              <a:defRPr sz="86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6"/>
          <p:cNvSpPr txBox="1">
            <a:spLocks noGrp="1"/>
          </p:cNvSpPr>
          <p:nvPr>
            <p:ph type="body" idx="2"/>
          </p:nvPr>
        </p:nvSpPr>
        <p:spPr>
          <a:xfrm>
            <a:off x="3610536" y="1098949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600"/>
              <a:buNone/>
              <a:defRPr sz="86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6"/>
          <p:cNvSpPr txBox="1">
            <a:spLocks noGrp="1"/>
          </p:cNvSpPr>
          <p:nvPr>
            <p:ph type="body" idx="3"/>
          </p:nvPr>
        </p:nvSpPr>
        <p:spPr>
          <a:xfrm>
            <a:off x="6535272" y="1098949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8600"/>
              <a:buNone/>
              <a:defRPr sz="86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body" idx="4"/>
          </p:nvPr>
        </p:nvSpPr>
        <p:spPr>
          <a:xfrm>
            <a:off x="514350" y="2470723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5"/>
          </p:nvPr>
        </p:nvSpPr>
        <p:spPr>
          <a:xfrm>
            <a:off x="3620621" y="2470723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6"/>
          </p:nvPr>
        </p:nvSpPr>
        <p:spPr>
          <a:xfrm>
            <a:off x="6535271" y="2470723"/>
            <a:ext cx="2007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Image">
  <p:cSld name="WideImag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37968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7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7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shot">
  <p:cSld name="Headsho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8"/>
          <p:cNvSpPr/>
          <p:nvPr/>
        </p:nvSpPr>
        <p:spPr>
          <a:xfrm>
            <a:off x="342900" y="512724"/>
            <a:ext cx="8801100" cy="3086100"/>
          </a:xfrm>
          <a:prstGeom prst="rect">
            <a:avLst/>
          </a:prstGeom>
          <a:gradFill>
            <a:gsLst>
              <a:gs pos="0">
                <a:srgbClr val="010000">
                  <a:alpha val="14901"/>
                </a:srgbClr>
              </a:gs>
              <a:gs pos="100000">
                <a:srgbClr val="010000">
                  <a:alpha val="4000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8"/>
          <p:cNvSpPr>
            <a:spLocks noGrp="1"/>
          </p:cNvSpPr>
          <p:nvPr>
            <p:ph type="pic" idx="2"/>
          </p:nvPr>
        </p:nvSpPr>
        <p:spPr>
          <a:xfrm>
            <a:off x="342900" y="512724"/>
            <a:ext cx="25740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38"/>
          <p:cNvSpPr txBox="1">
            <a:spLocks noGrp="1"/>
          </p:cNvSpPr>
          <p:nvPr>
            <p:ph type="title"/>
          </p:nvPr>
        </p:nvSpPr>
        <p:spPr>
          <a:xfrm>
            <a:off x="3250503" y="893561"/>
            <a:ext cx="52647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xfrm>
            <a:off x="3250406" y="2028825"/>
            <a:ext cx="52650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04" name="Google Shape;204;p38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Lists+NarrowPhoto">
  <p:cSld name="TwoLists+NarrowPhoto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/>
          <p:nvPr/>
        </p:nvSpPr>
        <p:spPr>
          <a:xfrm>
            <a:off x="7091363" y="-1"/>
            <a:ext cx="2052600" cy="35982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7529" t="69898"/>
          <a:stretch/>
        </p:blipFill>
        <p:spPr>
          <a:xfrm>
            <a:off x="7091363" y="3598100"/>
            <a:ext cx="2052635" cy="154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62856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9"/>
          <p:cNvSpPr txBox="1">
            <a:spLocks noGrp="1"/>
          </p:cNvSpPr>
          <p:nvPr>
            <p:ph type="body" idx="1"/>
          </p:nvPr>
        </p:nvSpPr>
        <p:spPr>
          <a:xfrm>
            <a:off x="352942" y="1369221"/>
            <a:ext cx="29526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>
            <a:spLocks noGrp="1"/>
          </p:cNvSpPr>
          <p:nvPr>
            <p:ph type="pic" idx="2"/>
          </p:nvPr>
        </p:nvSpPr>
        <p:spPr>
          <a:xfrm>
            <a:off x="7086600" y="1"/>
            <a:ext cx="2057400" cy="35982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39"/>
          <p:cNvSpPr txBox="1">
            <a:spLocks noGrp="1"/>
          </p:cNvSpPr>
          <p:nvPr>
            <p:ph type="body" idx="3"/>
          </p:nvPr>
        </p:nvSpPr>
        <p:spPr>
          <a:xfrm>
            <a:off x="3685930" y="1369221"/>
            <a:ext cx="2952600" cy="23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9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9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Divider">
  <p:cSld name="Section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>
            <a:spLocks noGrp="1"/>
          </p:cNvSpPr>
          <p:nvPr>
            <p:ph type="ctrTitle"/>
          </p:nvPr>
        </p:nvSpPr>
        <p:spPr>
          <a:xfrm>
            <a:off x="342900" y="1443740"/>
            <a:ext cx="84582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 Black"/>
              <a:buNone/>
              <a:defRPr sz="41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0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40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pos="55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Callout">
  <p:cSld name="List+Callout"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0000" t="69898"/>
          <a:stretch/>
        </p:blipFill>
        <p:spPr>
          <a:xfrm>
            <a:off x="4571999" y="3593337"/>
            <a:ext cx="4567238" cy="15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0000" t="-237" b="30341"/>
          <a:stretch/>
        </p:blipFill>
        <p:spPr>
          <a:xfrm>
            <a:off x="4571999" y="1"/>
            <a:ext cx="4567238" cy="3588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1"/>
          <p:cNvSpPr txBox="1">
            <a:spLocks noGrp="1"/>
          </p:cNvSpPr>
          <p:nvPr>
            <p:ph type="body" idx="1"/>
          </p:nvPr>
        </p:nvSpPr>
        <p:spPr>
          <a:xfrm>
            <a:off x="4924427" y="342901"/>
            <a:ext cx="3880200" cy="2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None/>
              <a:defRPr sz="3000" b="1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1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1"/>
          <p:cNvSpPr txBox="1">
            <a:spLocks noGrp="1"/>
          </p:cNvSpPr>
          <p:nvPr>
            <p:ph type="body" idx="2"/>
          </p:nvPr>
        </p:nvSpPr>
        <p:spPr>
          <a:xfrm>
            <a:off x="352942" y="1369220"/>
            <a:ext cx="38844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38844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25" name="Google Shape;225;p41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+TwoLists">
  <p:cSld name="Header+TwoLists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2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2"/>
          <p:cNvSpPr txBox="1">
            <a:spLocks noGrp="1"/>
          </p:cNvSpPr>
          <p:nvPr>
            <p:ph type="body" idx="1"/>
          </p:nvPr>
        </p:nvSpPr>
        <p:spPr>
          <a:xfrm>
            <a:off x="342900" y="1031422"/>
            <a:ext cx="4155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9" name="Google Shape;229;p42"/>
          <p:cNvSpPr txBox="1">
            <a:spLocks noGrp="1"/>
          </p:cNvSpPr>
          <p:nvPr>
            <p:ph type="body" idx="2"/>
          </p:nvPr>
        </p:nvSpPr>
        <p:spPr>
          <a:xfrm>
            <a:off x="342900" y="1709868"/>
            <a:ext cx="41553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2"/>
          <p:cNvSpPr txBox="1">
            <a:spLocks noGrp="1"/>
          </p:cNvSpPr>
          <p:nvPr>
            <p:ph type="body" idx="3"/>
          </p:nvPr>
        </p:nvSpPr>
        <p:spPr>
          <a:xfrm>
            <a:off x="4629152" y="1031422"/>
            <a:ext cx="40521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31" name="Google Shape;231;p42"/>
          <p:cNvSpPr txBox="1">
            <a:spLocks noGrp="1"/>
          </p:cNvSpPr>
          <p:nvPr>
            <p:ph type="body" idx="4"/>
          </p:nvPr>
        </p:nvSpPr>
        <p:spPr>
          <a:xfrm>
            <a:off x="4629150" y="1709868"/>
            <a:ext cx="4052100" cy="2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2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2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MediumImage" type="picTx">
  <p:cSld name="PICTURE_WITH_CAPTION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342901" y="113545"/>
            <a:ext cx="3378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3"/>
          <p:cNvSpPr>
            <a:spLocks noGrp="1"/>
          </p:cNvSpPr>
          <p:nvPr>
            <p:ph type="pic" idx="2"/>
          </p:nvPr>
        </p:nvSpPr>
        <p:spPr>
          <a:xfrm>
            <a:off x="4225738" y="342901"/>
            <a:ext cx="4455600" cy="405300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43"/>
          <p:cNvSpPr txBox="1">
            <a:spLocks noGrp="1"/>
          </p:cNvSpPr>
          <p:nvPr>
            <p:ph type="body" idx="1"/>
          </p:nvPr>
        </p:nvSpPr>
        <p:spPr>
          <a:xfrm>
            <a:off x="342901" y="1411941"/>
            <a:ext cx="3378600" cy="23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38" name="Google Shape;238;p43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43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PortraitPhoto">
  <p:cSld name="List+PortraitPhoto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/>
          <p:nvPr/>
        </p:nvSpPr>
        <p:spPr>
          <a:xfrm>
            <a:off x="5715001" y="-1"/>
            <a:ext cx="3429000" cy="35982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513" t="69898"/>
          <a:stretch/>
        </p:blipFill>
        <p:spPr>
          <a:xfrm>
            <a:off x="5715001" y="3593337"/>
            <a:ext cx="3424237" cy="154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4"/>
          <p:cNvSpPr txBox="1">
            <a:spLocks noGrp="1"/>
          </p:cNvSpPr>
          <p:nvPr>
            <p:ph type="body" idx="1"/>
          </p:nvPr>
        </p:nvSpPr>
        <p:spPr>
          <a:xfrm>
            <a:off x="352942" y="1369220"/>
            <a:ext cx="48669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44"/>
          <p:cNvSpPr>
            <a:spLocks noGrp="1"/>
          </p:cNvSpPr>
          <p:nvPr>
            <p:ph type="pic" idx="2"/>
          </p:nvPr>
        </p:nvSpPr>
        <p:spPr>
          <a:xfrm>
            <a:off x="5753101" y="-1"/>
            <a:ext cx="3429000" cy="35982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44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4458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7" name="Google Shape;247;p44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PortraitPhoto+Caption">
  <p:cSld name="List+PortraitPhoto+Caption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/>
          <p:nvPr/>
        </p:nvSpPr>
        <p:spPr>
          <a:xfrm>
            <a:off x="5715001" y="-1"/>
            <a:ext cx="3429000" cy="3086100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4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513" t="60019"/>
          <a:stretch/>
        </p:blipFill>
        <p:spPr>
          <a:xfrm>
            <a:off x="5715001" y="3086100"/>
            <a:ext cx="3424237" cy="205263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5"/>
          <p:cNvSpPr>
            <a:spLocks noGrp="1"/>
          </p:cNvSpPr>
          <p:nvPr>
            <p:ph type="pic" idx="2"/>
          </p:nvPr>
        </p:nvSpPr>
        <p:spPr>
          <a:xfrm>
            <a:off x="5714999" y="0"/>
            <a:ext cx="34290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45"/>
          <p:cNvSpPr txBox="1">
            <a:spLocks noGrp="1"/>
          </p:cNvSpPr>
          <p:nvPr>
            <p:ph type="body" idx="1"/>
          </p:nvPr>
        </p:nvSpPr>
        <p:spPr>
          <a:xfrm>
            <a:off x="6363821" y="3260456"/>
            <a:ext cx="24408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5"/>
          <p:cNvSpPr/>
          <p:nvPr/>
        </p:nvSpPr>
        <p:spPr>
          <a:xfrm>
            <a:off x="6014580" y="3310882"/>
            <a:ext cx="137100" cy="1371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5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5"/>
          <p:cNvSpPr txBox="1">
            <a:spLocks noGrp="1"/>
          </p:cNvSpPr>
          <p:nvPr>
            <p:ph type="body" idx="3"/>
          </p:nvPr>
        </p:nvSpPr>
        <p:spPr>
          <a:xfrm>
            <a:off x="352942" y="1369220"/>
            <a:ext cx="48669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4458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45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Icon">
  <p:cSld name="List+Icon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2479" t="-90"/>
          <a:stretch/>
        </p:blipFill>
        <p:spPr>
          <a:xfrm>
            <a:off x="5711869" y="0"/>
            <a:ext cx="3427369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6"/>
          <p:cNvSpPr>
            <a:spLocks noGrp="1"/>
          </p:cNvSpPr>
          <p:nvPr>
            <p:ph type="pic" idx="2"/>
          </p:nvPr>
        </p:nvSpPr>
        <p:spPr>
          <a:xfrm>
            <a:off x="6753095" y="525329"/>
            <a:ext cx="1371600" cy="13716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46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1"/>
          </p:nvPr>
        </p:nvSpPr>
        <p:spPr>
          <a:xfrm>
            <a:off x="352942" y="1369220"/>
            <a:ext cx="50295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50295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46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Image">
  <p:cSld name="LargeImage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7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51" t="-90" r="70020"/>
          <a:stretch/>
        </p:blipFill>
        <p:spPr>
          <a:xfrm>
            <a:off x="1" y="0"/>
            <a:ext cx="2743199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7"/>
          <p:cNvSpPr>
            <a:spLocks noGrp="1"/>
          </p:cNvSpPr>
          <p:nvPr>
            <p:ph type="pic" idx="2"/>
          </p:nvPr>
        </p:nvSpPr>
        <p:spPr>
          <a:xfrm>
            <a:off x="2743201" y="1"/>
            <a:ext cx="6400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8" name="Google Shape;268;p47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Image+Caption">
  <p:cSld name="LargeImage+Caption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51" t="-90" r="70020"/>
          <a:stretch/>
        </p:blipFill>
        <p:spPr>
          <a:xfrm>
            <a:off x="1" y="0"/>
            <a:ext cx="2743199" cy="513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 txBox="1">
            <a:spLocks noGrp="1"/>
          </p:cNvSpPr>
          <p:nvPr>
            <p:ph type="title"/>
          </p:nvPr>
        </p:nvSpPr>
        <p:spPr>
          <a:xfrm>
            <a:off x="342901" y="411481"/>
            <a:ext cx="2063400" cy="22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8"/>
          <p:cNvSpPr>
            <a:spLocks noGrp="1"/>
          </p:cNvSpPr>
          <p:nvPr>
            <p:ph type="pic" idx="2"/>
          </p:nvPr>
        </p:nvSpPr>
        <p:spPr>
          <a:xfrm>
            <a:off x="2743201" y="1"/>
            <a:ext cx="6400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48"/>
          <p:cNvSpPr/>
          <p:nvPr/>
        </p:nvSpPr>
        <p:spPr>
          <a:xfrm rot="5400000">
            <a:off x="2337876" y="2790386"/>
            <a:ext cx="137100" cy="1371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8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Images">
  <p:cSld name="TwoImage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9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50" t="73284" r="50000"/>
          <a:stretch/>
        </p:blipFill>
        <p:spPr>
          <a:xfrm>
            <a:off x="1" y="3767136"/>
            <a:ext cx="4571998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9"/>
          <p:cNvSpPr>
            <a:spLocks noGrp="1"/>
          </p:cNvSpPr>
          <p:nvPr>
            <p:ph type="pic" idx="2"/>
          </p:nvPr>
        </p:nvSpPr>
        <p:spPr>
          <a:xfrm>
            <a:off x="4571999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49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37719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9" name="Google Shape;279;p49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Images+Caption">
  <p:cSld name="TwoImages+Ca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0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50" t="66551" r="50000" b="-3"/>
          <a:stretch/>
        </p:blipFill>
        <p:spPr>
          <a:xfrm>
            <a:off x="1" y="3421380"/>
            <a:ext cx="4571998" cy="171735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0"/>
          <p:cNvSpPr txBox="1">
            <a:spLocks noGrp="1"/>
          </p:cNvSpPr>
          <p:nvPr>
            <p:ph type="title"/>
          </p:nvPr>
        </p:nvSpPr>
        <p:spPr>
          <a:xfrm>
            <a:off x="342900" y="3651671"/>
            <a:ext cx="35205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0"/>
          <p:cNvSpPr>
            <a:spLocks noGrp="1"/>
          </p:cNvSpPr>
          <p:nvPr>
            <p:ph type="pic" idx="2"/>
          </p:nvPr>
        </p:nvSpPr>
        <p:spPr>
          <a:xfrm>
            <a:off x="4571999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50"/>
          <p:cNvSpPr/>
          <p:nvPr/>
        </p:nvSpPr>
        <p:spPr>
          <a:xfrm rot="5400000">
            <a:off x="4149150" y="3933416"/>
            <a:ext cx="137100" cy="1371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0"/>
          <p:cNvSpPr/>
          <p:nvPr/>
        </p:nvSpPr>
        <p:spPr>
          <a:xfrm>
            <a:off x="4149090" y="3651610"/>
            <a:ext cx="137100" cy="1371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0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3421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7" name="Google Shape;287;p50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ScreenImage">
  <p:cSld name="FullScreenImage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Blue">
  <p:cSld name="Quote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/>
          <p:nvPr/>
        </p:nvSpPr>
        <p:spPr>
          <a:xfrm>
            <a:off x="269112" y="239408"/>
            <a:ext cx="8160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1100"/>
          </a:p>
        </p:txBody>
      </p:sp>
      <p:sp>
        <p:nvSpPr>
          <p:cNvPr id="292" name="Google Shape;292;p52"/>
          <p:cNvSpPr txBox="1">
            <a:spLocks noGrp="1"/>
          </p:cNvSpPr>
          <p:nvPr>
            <p:ph type="body" idx="1"/>
          </p:nvPr>
        </p:nvSpPr>
        <p:spPr>
          <a:xfrm>
            <a:off x="878682" y="3185787"/>
            <a:ext cx="6673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52"/>
          <p:cNvSpPr txBox="1">
            <a:spLocks noGrp="1"/>
          </p:cNvSpPr>
          <p:nvPr>
            <p:ph type="ctrTitle"/>
          </p:nvPr>
        </p:nvSpPr>
        <p:spPr>
          <a:xfrm>
            <a:off x="879168" y="851114"/>
            <a:ext cx="78021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sz="3000" b="1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2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52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Gray">
  <p:cSld name="QuoteGra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3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3"/>
          <p:cNvSpPr txBox="1"/>
          <p:nvPr/>
        </p:nvSpPr>
        <p:spPr>
          <a:xfrm>
            <a:off x="269112" y="239408"/>
            <a:ext cx="8160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300" b="1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1100"/>
          </a:p>
        </p:txBody>
      </p:sp>
      <p:sp>
        <p:nvSpPr>
          <p:cNvPr id="299" name="Google Shape;299;p53"/>
          <p:cNvSpPr txBox="1">
            <a:spLocks noGrp="1"/>
          </p:cNvSpPr>
          <p:nvPr>
            <p:ph type="body" idx="1"/>
          </p:nvPr>
        </p:nvSpPr>
        <p:spPr>
          <a:xfrm>
            <a:off x="878682" y="3185787"/>
            <a:ext cx="6673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53"/>
          <p:cNvSpPr txBox="1">
            <a:spLocks noGrp="1"/>
          </p:cNvSpPr>
          <p:nvPr>
            <p:ph type="ctrTitle"/>
          </p:nvPr>
        </p:nvSpPr>
        <p:spPr>
          <a:xfrm>
            <a:off x="879168" y="851114"/>
            <a:ext cx="78021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Georgia"/>
              <a:buNone/>
              <a:defRPr sz="3000" b="1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1" name="Google Shape;301;p5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+ThreeDataPoints">
  <p:cSld name="List+ThreeDataPoints"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0000" t="69898"/>
          <a:stretch/>
        </p:blipFill>
        <p:spPr>
          <a:xfrm>
            <a:off x="4571999" y="3593337"/>
            <a:ext cx="4567238" cy="15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0000" t="-237" b="30341"/>
          <a:stretch/>
        </p:blipFill>
        <p:spPr>
          <a:xfrm>
            <a:off x="4571999" y="1"/>
            <a:ext cx="4567238" cy="3588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4"/>
          <p:cNvSpPr txBox="1">
            <a:spLocks noGrp="1"/>
          </p:cNvSpPr>
          <p:nvPr>
            <p:ph type="body" idx="1"/>
          </p:nvPr>
        </p:nvSpPr>
        <p:spPr>
          <a:xfrm>
            <a:off x="4924425" y="342900"/>
            <a:ext cx="11367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5400"/>
              <a:buNone/>
              <a:defRPr sz="54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54"/>
          <p:cNvSpPr txBox="1">
            <a:spLocks noGrp="1"/>
          </p:cNvSpPr>
          <p:nvPr>
            <p:ph type="body" idx="2"/>
          </p:nvPr>
        </p:nvSpPr>
        <p:spPr>
          <a:xfrm>
            <a:off x="4924425" y="1417198"/>
            <a:ext cx="11367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5400"/>
              <a:buNone/>
              <a:defRPr sz="54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54"/>
          <p:cNvSpPr txBox="1">
            <a:spLocks noGrp="1"/>
          </p:cNvSpPr>
          <p:nvPr>
            <p:ph type="body" idx="3"/>
          </p:nvPr>
        </p:nvSpPr>
        <p:spPr>
          <a:xfrm>
            <a:off x="4924425" y="2496259"/>
            <a:ext cx="11367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5400"/>
              <a:buNone/>
              <a:defRPr sz="5400" b="1" i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4"/>
          <p:cNvSpPr txBox="1">
            <a:spLocks noGrp="1"/>
          </p:cNvSpPr>
          <p:nvPr>
            <p:ph type="body" idx="4"/>
          </p:nvPr>
        </p:nvSpPr>
        <p:spPr>
          <a:xfrm>
            <a:off x="6181727" y="342901"/>
            <a:ext cx="24408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54"/>
          <p:cNvSpPr txBox="1">
            <a:spLocks noGrp="1"/>
          </p:cNvSpPr>
          <p:nvPr>
            <p:ph type="body" idx="5"/>
          </p:nvPr>
        </p:nvSpPr>
        <p:spPr>
          <a:xfrm>
            <a:off x="6181727" y="1411943"/>
            <a:ext cx="24408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54"/>
          <p:cNvSpPr txBox="1">
            <a:spLocks noGrp="1"/>
          </p:cNvSpPr>
          <p:nvPr>
            <p:ph type="body" idx="6"/>
          </p:nvPr>
        </p:nvSpPr>
        <p:spPr>
          <a:xfrm>
            <a:off x="6181727" y="2501153"/>
            <a:ext cx="24408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54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4"/>
          <p:cNvSpPr txBox="1">
            <a:spLocks noGrp="1"/>
          </p:cNvSpPr>
          <p:nvPr>
            <p:ph type="body" idx="7"/>
          </p:nvPr>
        </p:nvSpPr>
        <p:spPr>
          <a:xfrm>
            <a:off x="352942" y="1369220"/>
            <a:ext cx="3884400" cy="2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38844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4" name="Google Shape;314;p54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nockoutHeader+TwoLists">
  <p:cSld name="KnockoutHeader+TwoLists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10" t="-90" b="80053"/>
          <a:stretch/>
        </p:blipFill>
        <p:spPr>
          <a:xfrm>
            <a:off x="-23551" y="0"/>
            <a:ext cx="9162788" cy="1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5"/>
          <p:cNvSpPr txBox="1">
            <a:spLocks noGrp="1"/>
          </p:cNvSpPr>
          <p:nvPr>
            <p:ph type="body" idx="1"/>
          </p:nvPr>
        </p:nvSpPr>
        <p:spPr>
          <a:xfrm>
            <a:off x="342900" y="1109594"/>
            <a:ext cx="4155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8" name="Google Shape;318;p55"/>
          <p:cNvSpPr txBox="1">
            <a:spLocks noGrp="1"/>
          </p:cNvSpPr>
          <p:nvPr>
            <p:ph type="body" idx="2"/>
          </p:nvPr>
        </p:nvSpPr>
        <p:spPr>
          <a:xfrm>
            <a:off x="342900" y="1868721"/>
            <a:ext cx="4155300" cy="1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5"/>
          <p:cNvSpPr txBox="1">
            <a:spLocks noGrp="1"/>
          </p:cNvSpPr>
          <p:nvPr>
            <p:ph type="body" idx="3"/>
          </p:nvPr>
        </p:nvSpPr>
        <p:spPr>
          <a:xfrm>
            <a:off x="4629152" y="1109594"/>
            <a:ext cx="40521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0" name="Google Shape;320;p55"/>
          <p:cNvSpPr txBox="1">
            <a:spLocks noGrp="1"/>
          </p:cNvSpPr>
          <p:nvPr>
            <p:ph type="body" idx="4"/>
          </p:nvPr>
        </p:nvSpPr>
        <p:spPr>
          <a:xfrm>
            <a:off x="4629150" y="1868721"/>
            <a:ext cx="4052100" cy="1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55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8343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5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55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nockoutHeader+ThreeLists">
  <p:cSld name="KnockoutHeader+ThreeLists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6"/>
          <p:cNvSpPr txBox="1">
            <a:spLocks noGrp="1"/>
          </p:cNvSpPr>
          <p:nvPr>
            <p:ph type="body" idx="1"/>
          </p:nvPr>
        </p:nvSpPr>
        <p:spPr>
          <a:xfrm>
            <a:off x="342901" y="1371599"/>
            <a:ext cx="26727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6" name="Google Shape;326;p56"/>
          <p:cNvSpPr txBox="1">
            <a:spLocks noGrp="1"/>
          </p:cNvSpPr>
          <p:nvPr>
            <p:ph type="body" idx="2"/>
          </p:nvPr>
        </p:nvSpPr>
        <p:spPr>
          <a:xfrm>
            <a:off x="342901" y="2039960"/>
            <a:ext cx="26727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56"/>
          <p:cNvSpPr txBox="1">
            <a:spLocks noGrp="1"/>
          </p:cNvSpPr>
          <p:nvPr>
            <p:ph type="body" idx="3"/>
          </p:nvPr>
        </p:nvSpPr>
        <p:spPr>
          <a:xfrm>
            <a:off x="3235699" y="1371599"/>
            <a:ext cx="26727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8" name="Google Shape;328;p56"/>
          <p:cNvSpPr txBox="1">
            <a:spLocks noGrp="1"/>
          </p:cNvSpPr>
          <p:nvPr>
            <p:ph type="body" idx="4"/>
          </p:nvPr>
        </p:nvSpPr>
        <p:spPr>
          <a:xfrm>
            <a:off x="3235700" y="2039960"/>
            <a:ext cx="26727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56"/>
          <p:cNvSpPr txBox="1">
            <a:spLocks noGrp="1"/>
          </p:cNvSpPr>
          <p:nvPr>
            <p:ph type="body" idx="5"/>
          </p:nvPr>
        </p:nvSpPr>
        <p:spPr>
          <a:xfrm>
            <a:off x="6101605" y="1371599"/>
            <a:ext cx="26727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30" name="Google Shape;330;p56"/>
          <p:cNvSpPr txBox="1">
            <a:spLocks noGrp="1"/>
          </p:cNvSpPr>
          <p:nvPr>
            <p:ph type="body" idx="6"/>
          </p:nvPr>
        </p:nvSpPr>
        <p:spPr>
          <a:xfrm>
            <a:off x="6101605" y="2039960"/>
            <a:ext cx="26727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56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5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10" t="-90" b="80053"/>
          <a:stretch/>
        </p:blipFill>
        <p:spPr>
          <a:xfrm>
            <a:off x="-23551" y="0"/>
            <a:ext cx="9162788" cy="1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6"/>
          <p:cNvSpPr txBox="1">
            <a:spLocks noGrp="1"/>
          </p:cNvSpPr>
          <p:nvPr>
            <p:ph type="title"/>
          </p:nvPr>
        </p:nvSpPr>
        <p:spPr>
          <a:xfrm>
            <a:off x="352942" y="375488"/>
            <a:ext cx="83430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4" name="Google Shape;334;p56" descr="A picture containing text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64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7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0" y="685800"/>
            <a:ext cx="7658100" cy="2743200"/>
          </a:xfrm>
          <a:prstGeom prst="rect">
            <a:avLst/>
          </a:prstGeom>
          <a:solidFill>
            <a:srgbClr val="000000">
              <a:alpha val="2471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 txBox="1">
            <a:spLocks noGrp="1"/>
          </p:cNvSpPr>
          <p:nvPr>
            <p:ph type="ctrTitle"/>
          </p:nvPr>
        </p:nvSpPr>
        <p:spPr>
          <a:xfrm>
            <a:off x="342900" y="1356333"/>
            <a:ext cx="67077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7"/>
          <p:cNvSpPr txBox="1">
            <a:spLocks noGrp="1"/>
          </p:cNvSpPr>
          <p:nvPr>
            <p:ph type="body" idx="1"/>
          </p:nvPr>
        </p:nvSpPr>
        <p:spPr>
          <a:xfrm>
            <a:off x="342900" y="929879"/>
            <a:ext cx="43434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chemeClr val="accent3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40" name="Google Shape;340;p57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White">
  <p:cSld name="BlankWhite">
    <p:bg>
      <p:bgPr>
        <a:blipFill>
          <a:blip r:embed="rId2">
            <a:alphaModFix amt="58999"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8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58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249" y="4373880"/>
            <a:ext cx="2089668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Blue">
  <p:cSld name="Blank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9"/>
          <p:cNvSpPr txBox="1"/>
          <p:nvPr/>
        </p:nvSpPr>
        <p:spPr>
          <a:xfrm>
            <a:off x="6743700" y="46029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59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4373880"/>
            <a:ext cx="208967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6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>
            <a:alphaModFix amt="60000"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42900" y="375050"/>
            <a:ext cx="81726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  <a:defRPr sz="27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42900" y="1369220"/>
            <a:ext cx="8172600" cy="25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16">
          <p15:clr>
            <a:srgbClr val="F26B43"/>
          </p15:clr>
        </p15:guide>
        <p15:guide id="3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icesculptingsecrets.com/ice-sculpture-galleries/ice-sculpture-competitions/2023-nantong-championship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drian.zai@umassmed.ed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4" Type="http://schemas.openxmlformats.org/officeDocument/2006/relationships/hyperlink" Target="mailto:qiming.shi@umassmed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>
            <a:spLocks noGrp="1"/>
          </p:cNvSpPr>
          <p:nvPr>
            <p:ph type="ctrTitle"/>
          </p:nvPr>
        </p:nvSpPr>
        <p:spPr>
          <a:xfrm>
            <a:off x="1143000" y="223476"/>
            <a:ext cx="6858000" cy="19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" sz="2561">
                <a:latin typeface="Arial"/>
                <a:ea typeface="Arial"/>
                <a:cs typeface="Arial"/>
                <a:sym typeface="Arial"/>
              </a:rPr>
              <a:t>Everyday AI: </a:t>
            </a:r>
            <a:endParaRPr sz="256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" sz="2561" b="0">
                <a:latin typeface="Arial"/>
                <a:ea typeface="Arial"/>
                <a:cs typeface="Arial"/>
                <a:sym typeface="Arial"/>
              </a:rPr>
              <a:t>Using ChatGPT and Other LLM Tools to Support Scientific Writing and Grant Development</a:t>
            </a:r>
            <a:endParaRPr/>
          </a:p>
        </p:txBody>
      </p:sp>
      <p:sp>
        <p:nvSpPr>
          <p:cNvPr id="358" name="Google Shape;358;p61"/>
          <p:cNvSpPr txBox="1">
            <a:spLocks noGrp="1"/>
          </p:cNvSpPr>
          <p:nvPr>
            <p:ph type="subTitle" idx="1"/>
          </p:nvPr>
        </p:nvSpPr>
        <p:spPr>
          <a:xfrm>
            <a:off x="1143000" y="2484846"/>
            <a:ext cx="6858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</a:pPr>
            <a:r>
              <a:rPr lang="en" sz="1700"/>
              <a:t>Adrian Zai, MD PhD MPH</a:t>
            </a:r>
            <a:endParaRPr sz="17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</a:pPr>
            <a:r>
              <a:rPr lang="en" sz="1700"/>
              <a:t>Qiming (Timmy) Shi, MS</a:t>
            </a:r>
            <a:endParaRPr sz="2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endParaRPr sz="1400"/>
          </a:p>
        </p:txBody>
      </p:sp>
      <p:sp>
        <p:nvSpPr>
          <p:cNvPr id="359" name="Google Shape;359;p61"/>
          <p:cNvSpPr txBox="1">
            <a:spLocks noGrp="1"/>
          </p:cNvSpPr>
          <p:nvPr>
            <p:ph type="body" idx="2"/>
          </p:nvPr>
        </p:nvSpPr>
        <p:spPr>
          <a:xfrm>
            <a:off x="1143000" y="4536875"/>
            <a:ext cx="6858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</a:pPr>
            <a:r>
              <a:rPr lang="en" sz="1700" b="0">
                <a:latin typeface="Arial"/>
                <a:ea typeface="Arial"/>
                <a:cs typeface="Arial"/>
                <a:sym typeface="Arial"/>
              </a:rPr>
              <a:t>5-21-2025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0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2 - Understand the Literature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Synthesize key studies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0"/>
          <p:cNvSpPr txBox="1">
            <a:spLocks noGrp="1"/>
          </p:cNvSpPr>
          <p:nvPr>
            <p:ph type="body" idx="2"/>
          </p:nvPr>
        </p:nvSpPr>
        <p:spPr>
          <a:xfrm>
            <a:off x="348000" y="1419225"/>
            <a:ext cx="8352900" cy="2786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ChatGPT</a:t>
            </a:r>
            <a:r>
              <a:rPr lang="en">
                <a:solidFill>
                  <a:schemeClr val="folHlink"/>
                </a:solidFill>
              </a:rPr>
              <a:t>: Upload 3-5 PDFs, ask: “What are the key findings?”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Consensus</a:t>
            </a:r>
            <a:r>
              <a:rPr lang="en">
                <a:solidFill>
                  <a:schemeClr val="folHlink"/>
                </a:solidFill>
              </a:rPr>
              <a:t>: Verify supporting evidence from PubMed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Perplexity</a:t>
            </a:r>
            <a:r>
              <a:rPr lang="en">
                <a:solidFill>
                  <a:schemeClr val="folHlink"/>
                </a:solidFill>
              </a:rPr>
              <a:t>: Quick summaries with sources for citation, great for popular media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" b="1">
                <a:solidFill>
                  <a:schemeClr val="folHlink"/>
                </a:solidFill>
              </a:rPr>
              <a:t>Prompt Example:</a:t>
            </a:r>
            <a:r>
              <a:rPr lang="en">
                <a:solidFill>
                  <a:schemeClr val="folHlink"/>
                </a:solidFill>
              </a:rPr>
              <a:t> “Summarize the justification for targeting HPV vaccine uptake among underserved teens.”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🔑 Pearl:</a:t>
            </a:r>
            <a:r>
              <a:rPr lang="en">
                <a:solidFill>
                  <a:schemeClr val="dk2"/>
                </a:solidFill>
              </a:rPr>
              <a:t> “</a:t>
            </a:r>
            <a:r>
              <a:rPr lang="en" i="1">
                <a:solidFill>
                  <a:schemeClr val="dk2"/>
                </a:solidFill>
              </a:rPr>
              <a:t>To identify research gaps, ask the LLM to extract from the </a:t>
            </a:r>
            <a:r>
              <a:rPr lang="en" b="1" i="1">
                <a:solidFill>
                  <a:schemeClr val="dk2"/>
                </a:solidFill>
              </a:rPr>
              <a:t>limitations sections</a:t>
            </a:r>
            <a:r>
              <a:rPr lang="en" i="1">
                <a:solidFill>
                  <a:schemeClr val="dk2"/>
                </a:solidFill>
              </a:rPr>
              <a:t>—it’s one of the fastest ways to identify them.”</a:t>
            </a:r>
            <a:endParaRPr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1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3 - Draft Specific Aims Page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Write strong Specific Aims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71"/>
          <p:cNvSpPr txBox="1">
            <a:spLocks noGrp="1"/>
          </p:cNvSpPr>
          <p:nvPr>
            <p:ph type="body" idx="2"/>
          </p:nvPr>
        </p:nvSpPr>
        <p:spPr>
          <a:xfrm>
            <a:off x="348000" y="1202550"/>
            <a:ext cx="5336100" cy="2738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ChatGPT</a:t>
            </a:r>
            <a:r>
              <a:rPr lang="en">
                <a:solidFill>
                  <a:schemeClr val="folHlink"/>
                </a:solidFill>
              </a:rPr>
              <a:t>: </a:t>
            </a:r>
            <a:endParaRPr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lphaLcPeriod"/>
            </a:pPr>
            <a:r>
              <a:rPr lang="en">
                <a:solidFill>
                  <a:schemeClr val="folHlink"/>
                </a:solidFill>
              </a:rPr>
              <a:t>Generate draft based on problem + gap</a:t>
            </a:r>
            <a:endParaRPr>
              <a:solidFill>
                <a:schemeClr val="folHlink"/>
              </a:solidFill>
            </a:endParaRPr>
          </a:p>
          <a:p>
            <a: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00"/>
              <a:buAutoNum type="romanLcPeriod"/>
            </a:pPr>
            <a:r>
              <a:rPr lang="en" sz="1400">
                <a:solidFill>
                  <a:schemeClr val="folHlink"/>
                </a:solidFill>
              </a:rPr>
              <a:t>Define Role, Provide Context, Specify the task</a:t>
            </a:r>
            <a:endParaRPr sz="1400"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lphaLcPeriod"/>
            </a:pPr>
            <a:r>
              <a:rPr lang="en">
                <a:solidFill>
                  <a:schemeClr val="folHlink"/>
                </a:solidFill>
              </a:rPr>
              <a:t>Rewrite or tighten inside Canvas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folHlink"/>
              </a:solidFill>
            </a:endParaRPr>
          </a:p>
        </p:txBody>
      </p:sp>
      <p:sp>
        <p:nvSpPr>
          <p:cNvPr id="425" name="Google Shape;425;p71"/>
          <p:cNvSpPr txBox="1"/>
          <p:nvPr/>
        </p:nvSpPr>
        <p:spPr>
          <a:xfrm>
            <a:off x="192375" y="2943975"/>
            <a:ext cx="52893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</a:rPr>
              <a:t>🧠 </a:t>
            </a:r>
            <a:r>
              <a:rPr lang="en" sz="1300" b="1">
                <a:solidFill>
                  <a:schemeClr val="dk2"/>
                </a:solidFill>
              </a:rPr>
              <a:t>Pearl</a:t>
            </a:r>
            <a:r>
              <a:rPr lang="en" sz="1300">
                <a:solidFill>
                  <a:schemeClr val="dk2"/>
                </a:solidFill>
              </a:rPr>
              <a:t>: “Don’t ask ChatGPT to ‘write my Specific Aims’—ask it to ‘draft a 3-paragraph Specific Aims page that includes background, significance, and two clearly defined aims focused on [topic], using NIH-style tone.’ The more structure you give it, the better the output.”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424" name="Google Shape;424;p71" descr="Someone using a lapt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525" y="1147575"/>
            <a:ext cx="3219675" cy="32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2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4 - Refine and Align to FOA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Tailor for reviewers and structure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72"/>
          <p:cNvSpPr txBox="1">
            <a:spLocks noGrp="1"/>
          </p:cNvSpPr>
          <p:nvPr>
            <p:ph type="body" idx="2"/>
          </p:nvPr>
        </p:nvSpPr>
        <p:spPr>
          <a:xfrm>
            <a:off x="348000" y="1381125"/>
            <a:ext cx="8352900" cy="2824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ChatGPT</a:t>
            </a:r>
            <a:r>
              <a:rPr lang="en">
                <a:solidFill>
                  <a:schemeClr val="folHlink"/>
                </a:solidFill>
              </a:rPr>
              <a:t>: Tone shifts, structure changes, NIH-style rewrites, align with FOA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folHlink"/>
                </a:solidFill>
              </a:rPr>
              <a:t>Prompt Example:</a:t>
            </a:r>
            <a:r>
              <a:rPr lang="en">
                <a:solidFill>
                  <a:schemeClr val="folHlink"/>
                </a:solidFill>
              </a:rPr>
              <a:t> “Make this more concise and NIH-appropriate.”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🔑 Pearl:</a:t>
            </a:r>
            <a:r>
              <a:rPr lang="en">
                <a:solidFill>
                  <a:schemeClr val="dk2"/>
                </a:solidFill>
              </a:rPr>
              <a:t> “</a:t>
            </a:r>
            <a:r>
              <a:rPr lang="en" i="1">
                <a:solidFill>
                  <a:schemeClr val="dk2"/>
                </a:solidFill>
              </a:rPr>
              <a:t>Upload the FOA to ChatGPT, so the AI understands the funder's priorities. Then ask it to critique your draft against the FOA.”</a:t>
            </a:r>
            <a:endParaRPr b="1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3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in Layers – Like Sculpting Ice</a:t>
            </a:r>
            <a:endParaRPr/>
          </a:p>
        </p:txBody>
      </p:sp>
      <p:pic>
        <p:nvPicPr>
          <p:cNvPr id="436" name="Google Shape;436;p73" descr="Complex ice sculptur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901250"/>
            <a:ext cx="4743449" cy="3104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3"/>
          <p:cNvSpPr txBox="1"/>
          <p:nvPr/>
        </p:nvSpPr>
        <p:spPr>
          <a:xfrm>
            <a:off x="5362575" y="1228725"/>
            <a:ext cx="30000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3333"/>
                </a:solidFill>
              </a:rPr>
              <a:t>This ice sculpture was titled “</a:t>
            </a:r>
            <a:r>
              <a:rPr lang="en" sz="1800" b="1">
                <a:solidFill>
                  <a:srgbClr val="333333"/>
                </a:solidFill>
              </a:rPr>
              <a:t>Illusion</a:t>
            </a:r>
            <a:r>
              <a:rPr lang="en" sz="1800">
                <a:solidFill>
                  <a:srgbClr val="333333"/>
                </a:solidFill>
              </a:rPr>
              <a:t>” and was the winning piece at the </a:t>
            </a:r>
            <a:r>
              <a:rPr lang="en" sz="1800">
                <a:solidFill>
                  <a:srgbClr val="1991F6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Shenhu Ice Sculpture 6th International Ice Sculpture Masters competition in Nantong, China</a:t>
            </a:r>
            <a:r>
              <a:rPr lang="en" sz="1800">
                <a:solidFill>
                  <a:srgbClr val="333333"/>
                </a:solidFill>
                <a:highlight>
                  <a:srgbClr val="EDEFF2"/>
                </a:highlight>
              </a:rPr>
              <a:t>. 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in Layers</a:t>
            </a:r>
            <a:endParaRPr/>
          </a:p>
        </p:txBody>
      </p:sp>
      <p:sp>
        <p:nvSpPr>
          <p:cNvPr id="443" name="Google Shape;443;p74"/>
          <p:cNvSpPr txBox="1">
            <a:spLocks noGrp="1"/>
          </p:cNvSpPr>
          <p:nvPr>
            <p:ph type="body" idx="1"/>
          </p:nvPr>
        </p:nvSpPr>
        <p:spPr>
          <a:xfrm>
            <a:off x="348000" y="739322"/>
            <a:ext cx="83529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Like Sculpting a Proposal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44" name="Google Shape;444;p74"/>
          <p:cNvSpPr txBox="1">
            <a:spLocks noGrp="1"/>
          </p:cNvSpPr>
          <p:nvPr>
            <p:ph type="body" idx="2"/>
          </p:nvPr>
        </p:nvSpPr>
        <p:spPr>
          <a:xfrm>
            <a:off x="348000" y="1465400"/>
            <a:ext cx="8352900" cy="2925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861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●"/>
            </a:pPr>
            <a:r>
              <a:rPr lang="en" sz="1417" b="1">
                <a:solidFill>
                  <a:schemeClr val="folHlink"/>
                </a:solidFill>
              </a:rPr>
              <a:t>Start broad, refine in stages</a:t>
            </a:r>
            <a:endParaRPr sz="1417" b="1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Begin with a </a:t>
            </a:r>
            <a:r>
              <a:rPr lang="en" sz="1417" b="1">
                <a:solidFill>
                  <a:schemeClr val="folHlink"/>
                </a:solidFill>
              </a:rPr>
              <a:t>high-level outline</a:t>
            </a:r>
            <a:r>
              <a:rPr lang="en" sz="1417">
                <a:solidFill>
                  <a:schemeClr val="folHlink"/>
                </a:solidFill>
              </a:rPr>
              <a:t> or draft using an AI template</a:t>
            </a:r>
            <a:endParaRPr sz="1417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Move to </a:t>
            </a:r>
            <a:r>
              <a:rPr lang="en" sz="1417" b="1">
                <a:solidFill>
                  <a:schemeClr val="folHlink"/>
                </a:solidFill>
              </a:rPr>
              <a:t>structured paragraphs</a:t>
            </a:r>
            <a:r>
              <a:rPr lang="en" sz="1417">
                <a:solidFill>
                  <a:schemeClr val="folHlink"/>
                </a:solidFill>
              </a:rPr>
              <a:t> with placeholder transitions</a:t>
            </a:r>
            <a:endParaRPr sz="1417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Layer in </a:t>
            </a:r>
            <a:r>
              <a:rPr lang="en" sz="1417" b="1">
                <a:solidFill>
                  <a:schemeClr val="folHlink"/>
                </a:solidFill>
              </a:rPr>
              <a:t>evidence, citations, and alignment with FOA</a:t>
            </a:r>
            <a:endParaRPr sz="1417" b="1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End with </a:t>
            </a:r>
            <a:r>
              <a:rPr lang="en" sz="1417" b="1">
                <a:solidFill>
                  <a:schemeClr val="folHlink"/>
                </a:solidFill>
              </a:rPr>
              <a:t>refinement of tone, flow, and polish</a:t>
            </a:r>
            <a:endParaRPr sz="1417" b="1">
              <a:solidFill>
                <a:schemeClr val="folHlink"/>
              </a:solidFill>
            </a:endParaRPr>
          </a:p>
          <a:p>
            <a:pPr marL="457200" lvl="0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●"/>
            </a:pPr>
            <a:r>
              <a:rPr lang="en" sz="1417" b="1">
                <a:solidFill>
                  <a:schemeClr val="folHlink"/>
                </a:solidFill>
              </a:rPr>
              <a:t>Prompt Examples:</a:t>
            </a:r>
            <a:endParaRPr sz="1417" b="1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“Create a scaffold for a Specific Aims page on [topic] with 3 paragraph sections.”</a:t>
            </a:r>
            <a:endParaRPr sz="1417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“Insert placeholders for significance and innovation, highlight where citations are needed.”</a:t>
            </a:r>
            <a:endParaRPr sz="1417">
              <a:solidFill>
                <a:schemeClr val="folHlink"/>
              </a:solidFill>
            </a:endParaRPr>
          </a:p>
          <a:p>
            <a:pPr marL="914400" lvl="1" indent="-3186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418"/>
              <a:buChar char="○"/>
            </a:pPr>
            <a:r>
              <a:rPr lang="en" sz="1417">
                <a:solidFill>
                  <a:schemeClr val="folHlink"/>
                </a:solidFill>
              </a:rPr>
              <a:t>“Refine this paragraph with reviewer expectations in mind.”</a:t>
            </a:r>
            <a:endParaRPr sz="1417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018"/>
              <a:buFont typeface="Arial"/>
              <a:buNone/>
            </a:pPr>
            <a:r>
              <a:rPr lang="en" sz="1417">
                <a:solidFill>
                  <a:schemeClr val="folHlink"/>
                </a:solidFill>
              </a:rPr>
              <a:t>🗿 </a:t>
            </a:r>
            <a:r>
              <a:rPr lang="en" sz="1417" i="1">
                <a:solidFill>
                  <a:srgbClr val="FF0000"/>
                </a:solidFill>
              </a:rPr>
              <a:t>Like sculpting from rough form to fine detail—each pass brings clarity.</a:t>
            </a:r>
            <a:endParaRPr sz="1417" i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665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30"/>
              <a:t>Use this 3-step structure to get clear, focused responses from AI tools.</a:t>
            </a:r>
            <a:endParaRPr sz="223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30"/>
          </a:p>
        </p:txBody>
      </p:sp>
      <p:sp>
        <p:nvSpPr>
          <p:cNvPr id="450" name="Google Shape;450;p75"/>
          <p:cNvSpPr txBox="1">
            <a:spLocks noGrp="1"/>
          </p:cNvSpPr>
          <p:nvPr>
            <p:ph type="body" idx="2"/>
          </p:nvPr>
        </p:nvSpPr>
        <p:spPr>
          <a:xfrm>
            <a:off x="348000" y="1298050"/>
            <a:ext cx="8352900" cy="302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7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Set the Hat</a:t>
            </a:r>
            <a:r>
              <a:rPr lang="en" sz="1700">
                <a:solidFill>
                  <a:schemeClr val="folHlink"/>
                </a:solidFill>
              </a:rPr>
              <a:t> – </a:t>
            </a:r>
            <a:r>
              <a:rPr lang="en" sz="1700">
                <a:solidFill>
                  <a:schemeClr val="dk2"/>
                </a:solidFill>
              </a:rPr>
              <a:t>Define the role:</a:t>
            </a:r>
            <a:endParaRPr sz="17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“Act as an NIH reviewer and a clinical informatics expert specializing in implementation science.”</a:t>
            </a:r>
            <a:endParaRPr sz="1300">
              <a:solidFill>
                <a:schemeClr val="folHlink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“You are an expert data scientist and a cardiologist, please identify potential Specific Aims addressing the FOA found in this link: [URL].”</a:t>
            </a:r>
            <a:endParaRPr sz="1300">
              <a:solidFill>
                <a:schemeClr val="folHlink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7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Drop the Compass</a:t>
            </a:r>
            <a:r>
              <a:rPr lang="en" sz="1700">
                <a:solidFill>
                  <a:schemeClr val="folHlink"/>
                </a:solidFill>
              </a:rPr>
              <a:t> – </a:t>
            </a:r>
            <a:r>
              <a:rPr lang="en" sz="1700">
                <a:solidFill>
                  <a:schemeClr val="dk2"/>
                </a:solidFill>
              </a:rPr>
              <a:t>Give project context:</a:t>
            </a:r>
            <a:endParaRPr sz="17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“This is an R01 to NIMHD focusing on digital health equity.”</a:t>
            </a:r>
            <a:endParaRPr sz="1300">
              <a:solidFill>
                <a:schemeClr val="folHlink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“Target journal is JAMA Network Open, audience is general medicine.”</a:t>
            </a:r>
            <a:endParaRPr sz="1300">
              <a:solidFill>
                <a:schemeClr val="folHlink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7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Pin the Section</a:t>
            </a:r>
            <a:r>
              <a:rPr lang="en" sz="1700">
                <a:solidFill>
                  <a:schemeClr val="folHlink"/>
                </a:solidFill>
              </a:rPr>
              <a:t> – </a:t>
            </a:r>
            <a:r>
              <a:rPr lang="en" sz="1700">
                <a:solidFill>
                  <a:schemeClr val="dk2"/>
                </a:solidFill>
              </a:rPr>
              <a:t>Focus the task:</a:t>
            </a:r>
            <a:endParaRPr sz="1700">
              <a:solidFill>
                <a:schemeClr val="dk2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“Polish the 300-word Significance section to describe the problem, the gap, and the proposed solution.”</a:t>
            </a:r>
            <a:endParaRPr sz="1300">
              <a:solidFill>
                <a:schemeClr val="folHlink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AutoNum type="alphaLcPeriod"/>
            </a:pPr>
            <a:r>
              <a:rPr lang="en" sz="1300">
                <a:solidFill>
                  <a:schemeClr val="folHlink"/>
                </a:solidFill>
              </a:rPr>
              <a:t>“Simplify the last paragraph of this Aim to a grade 8 reading level.”</a:t>
            </a:r>
            <a:endParaRPr sz="13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6"/>
          <p:cNvSpPr txBox="1">
            <a:spLocks noGrp="1"/>
          </p:cNvSpPr>
          <p:nvPr>
            <p:ph type="title"/>
          </p:nvPr>
        </p:nvSpPr>
        <p:spPr>
          <a:xfrm>
            <a:off x="342892" y="243176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30"/>
              <a:t>Refining Your Draft: Prompting for Structure, Clarity, and Reviewer Expectations</a:t>
            </a:r>
            <a:endParaRPr sz="2230"/>
          </a:p>
        </p:txBody>
      </p:sp>
      <p:sp>
        <p:nvSpPr>
          <p:cNvPr id="456" name="Google Shape;456;p76"/>
          <p:cNvSpPr txBox="1">
            <a:spLocks noGrp="1"/>
          </p:cNvSpPr>
          <p:nvPr>
            <p:ph type="body" idx="2"/>
          </p:nvPr>
        </p:nvSpPr>
        <p:spPr>
          <a:xfrm>
            <a:off x="405175" y="1031025"/>
            <a:ext cx="8616300" cy="3575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folHlink"/>
                </a:solidFill>
              </a:rPr>
              <a:t>🧱 </a:t>
            </a:r>
            <a:r>
              <a:rPr lang="en" sz="1300" b="1">
                <a:solidFill>
                  <a:schemeClr val="folHlink"/>
                </a:solidFill>
              </a:rPr>
              <a:t>Structure &amp; Framing</a:t>
            </a:r>
            <a:endParaRPr sz="1300" b="1">
              <a:solidFill>
                <a:schemeClr val="fol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folHlink"/>
              </a:buClr>
              <a:buSzPts val="1300"/>
              <a:buChar char="●"/>
            </a:pPr>
            <a:r>
              <a:rPr lang="en" sz="1300">
                <a:solidFill>
                  <a:schemeClr val="folHlink"/>
                </a:solidFill>
              </a:rPr>
              <a:t>“Give me 3 framings of this Specific Aim—one focused on significance, one on methods, one on innovation.”</a:t>
            </a:r>
            <a:br>
              <a:rPr lang="en" sz="1300">
                <a:solidFill>
                  <a:schemeClr val="folHlink"/>
                </a:solidFill>
              </a:rPr>
            </a:br>
            <a:r>
              <a:rPr lang="en" sz="1300">
                <a:solidFill>
                  <a:schemeClr val="folHlink"/>
                </a:solidFill>
              </a:rPr>
              <a:t>“Create a 3-paragraph outline with suggested topic sentences.”</a:t>
            </a:r>
            <a:endParaRPr sz="13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folHlink"/>
                </a:solidFill>
              </a:rPr>
              <a:t>🔍 </a:t>
            </a:r>
            <a:r>
              <a:rPr lang="en" sz="1300" b="1">
                <a:solidFill>
                  <a:schemeClr val="folHlink"/>
                </a:solidFill>
              </a:rPr>
              <a:t>Clarity &amp; Reviewer Insight</a:t>
            </a:r>
            <a:endParaRPr sz="1300" b="1">
              <a:solidFill>
                <a:schemeClr val="fol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folHlink"/>
              </a:buClr>
              <a:buSzPts val="1300"/>
              <a:buChar char="●"/>
            </a:pPr>
            <a:r>
              <a:rPr lang="en" sz="1300">
                <a:solidFill>
                  <a:schemeClr val="folHlink"/>
                </a:solidFill>
              </a:rPr>
              <a:t>“Which parts of this paragraph are too vague for a reviewer?”</a:t>
            </a:r>
            <a:br>
              <a:rPr lang="en" sz="1300">
                <a:solidFill>
                  <a:schemeClr val="folHlink"/>
                </a:solidFill>
              </a:rPr>
            </a:br>
            <a:r>
              <a:rPr lang="en" sz="1300">
                <a:solidFill>
                  <a:schemeClr val="folHlink"/>
                </a:solidFill>
              </a:rPr>
              <a:t>“Act like a journal editor. What would you flag as weaknesses?”</a:t>
            </a:r>
            <a:endParaRPr sz="13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folHlink"/>
                </a:solidFill>
              </a:rPr>
              <a:t>🔗 </a:t>
            </a:r>
            <a:r>
              <a:rPr lang="en" sz="1300" b="1">
                <a:solidFill>
                  <a:schemeClr val="folHlink"/>
                </a:solidFill>
              </a:rPr>
              <a:t>Flow &amp; Transitions</a:t>
            </a:r>
            <a:endParaRPr sz="1300" b="1">
              <a:solidFill>
                <a:schemeClr val="fol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folHlink"/>
              </a:buClr>
              <a:buSzPts val="1300"/>
              <a:buChar char="●"/>
            </a:pPr>
            <a:r>
              <a:rPr lang="en" sz="1300">
                <a:solidFill>
                  <a:schemeClr val="folHlink"/>
                </a:solidFill>
              </a:rPr>
              <a:t>“Add one compelling transition sentence to improve paragraph flow.”</a:t>
            </a:r>
            <a:br>
              <a:rPr lang="en" sz="1300">
                <a:solidFill>
                  <a:schemeClr val="folHlink"/>
                </a:solidFill>
              </a:rPr>
            </a:br>
            <a:r>
              <a:rPr lang="en" sz="1300">
                <a:solidFill>
                  <a:schemeClr val="folHlink"/>
                </a:solidFill>
              </a:rPr>
              <a:t>“Make this paragraph more cohesive and logically ordered.”</a:t>
            </a:r>
            <a:endParaRPr sz="13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folHlink"/>
                </a:solidFill>
              </a:rPr>
              <a:t>📚 </a:t>
            </a:r>
            <a:r>
              <a:rPr lang="en" sz="1300" b="1">
                <a:solidFill>
                  <a:schemeClr val="folHlink"/>
                </a:solidFill>
              </a:rPr>
              <a:t>Support &amp; Citations</a:t>
            </a:r>
            <a:endParaRPr sz="1300" b="1">
              <a:solidFill>
                <a:schemeClr val="fol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folHlink"/>
              </a:buClr>
              <a:buSzPts val="1300"/>
              <a:buChar char="●"/>
            </a:pPr>
            <a:r>
              <a:rPr lang="en" sz="1300">
                <a:solidFill>
                  <a:schemeClr val="folHlink"/>
                </a:solidFill>
              </a:rPr>
              <a:t>“Insert [CITATION NEEDED] tags where references are required.”</a:t>
            </a:r>
            <a:br>
              <a:rPr lang="en" sz="1300">
                <a:solidFill>
                  <a:schemeClr val="folHlink"/>
                </a:solidFill>
              </a:rPr>
            </a:br>
            <a:r>
              <a:rPr lang="en" sz="1300">
                <a:solidFill>
                  <a:schemeClr val="folHlink"/>
                </a:solidFill>
              </a:rPr>
              <a:t>“Suggest one foundational article I should reference here.”</a:t>
            </a:r>
            <a:br>
              <a:rPr lang="en" sz="1300">
                <a:solidFill>
                  <a:schemeClr val="folHlink"/>
                </a:solidFill>
              </a:rPr>
            </a:br>
            <a:r>
              <a:rPr lang="en" sz="1300">
                <a:solidFill>
                  <a:schemeClr val="folHlink"/>
                </a:solidFill>
              </a:rPr>
              <a:t>📌</a:t>
            </a:r>
            <a:r>
              <a:rPr lang="en" sz="1700">
                <a:solidFill>
                  <a:schemeClr val="folHlink"/>
                </a:solidFill>
              </a:rPr>
              <a:t> </a:t>
            </a:r>
            <a:r>
              <a:rPr lang="en" sz="1700" b="1">
                <a:solidFill>
                  <a:srgbClr val="FF0000"/>
                </a:solidFill>
              </a:rPr>
              <a:t>Pro Tip:</a:t>
            </a:r>
            <a:r>
              <a:rPr lang="en" sz="1700">
                <a:solidFill>
                  <a:srgbClr val="FF0000"/>
                </a:solidFill>
              </a:rPr>
              <a:t> Use AI to simulate peer or reviewer feedback during revision.</a:t>
            </a:r>
            <a:endParaRPr sz="17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7"/>
          <p:cNvSpPr txBox="1">
            <a:spLocks noGrp="1"/>
          </p:cNvSpPr>
          <p:nvPr>
            <p:ph type="body" idx="2"/>
          </p:nvPr>
        </p:nvSpPr>
        <p:spPr>
          <a:xfrm>
            <a:off x="352950" y="838200"/>
            <a:ext cx="8343000" cy="3238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folHlink"/>
                </a:solidFill>
              </a:rPr>
              <a:t>AI-generated text may show limitations:</a:t>
            </a:r>
            <a:endParaRPr sz="1600" b="1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Ornate or embellished language</a:t>
            </a:r>
            <a:endParaRPr sz="1600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Impersonal tone</a:t>
            </a:r>
            <a:endParaRPr sz="1600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Overly conceptual writing</a:t>
            </a:r>
            <a:br>
              <a:rPr lang="en" sz="1600">
                <a:solidFill>
                  <a:schemeClr val="folHlink"/>
                </a:solidFill>
              </a:rPr>
            </a:br>
            <a:endParaRPr sz="16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folHlink"/>
                </a:solidFill>
              </a:rPr>
              <a:t>Recommendations:</a:t>
            </a:r>
            <a:endParaRPr sz="1600" b="1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Request simplification (e.g., 12th-grade level)</a:t>
            </a:r>
            <a:endParaRPr sz="1600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Specify tone: “academic but clear”</a:t>
            </a:r>
            <a:endParaRPr sz="1600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Eliminate filler (e.g., “This is important because…”, “Keep it concise without losing any content)</a:t>
            </a:r>
            <a:endParaRPr sz="1600">
              <a:solidFill>
                <a:schemeClr val="folHlink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Char char="●"/>
            </a:pPr>
            <a:r>
              <a:rPr lang="en" sz="1600">
                <a:solidFill>
                  <a:schemeClr val="folHlink"/>
                </a:solidFill>
              </a:rPr>
              <a:t>Use readability tools (e.g., Grammarly)</a:t>
            </a:r>
            <a:endParaRPr sz="16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folHlink"/>
                </a:solidFill>
              </a:rPr>
              <a:t>📎 </a:t>
            </a:r>
            <a:r>
              <a:rPr lang="en" sz="1500" i="1">
                <a:solidFill>
                  <a:srgbClr val="FF0000"/>
                </a:solidFill>
              </a:rPr>
              <a:t>Upload samples of your writing and ask it to generate a prompt to describe your writing style</a:t>
            </a:r>
            <a:endParaRPr sz="1500" i="1">
              <a:solidFill>
                <a:srgbClr val="FF0000"/>
              </a:solidFill>
            </a:endParaRPr>
          </a:p>
        </p:txBody>
      </p:sp>
      <p:sp>
        <p:nvSpPr>
          <p:cNvPr id="463" name="Google Shape;463;p77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30"/>
              <a:t>Does This Sound Like Me? Humanizing AI Output</a:t>
            </a:r>
            <a:endParaRPr sz="213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8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Comparison Cheat Sheet</a:t>
            </a:r>
            <a:endParaRPr/>
          </a:p>
        </p:txBody>
      </p:sp>
      <p:graphicFrame>
        <p:nvGraphicFramePr>
          <p:cNvPr id="469" name="Google Shape;469;p78"/>
          <p:cNvGraphicFramePr/>
          <p:nvPr>
            <p:extLst>
              <p:ext uri="{D42A27DB-BD31-4B8C-83A1-F6EECF244321}">
                <p14:modId xmlns:p14="http://schemas.microsoft.com/office/powerpoint/2010/main" val="1837801052"/>
              </p:ext>
            </p:extLst>
          </p:nvPr>
        </p:nvGraphicFramePr>
        <p:xfrm>
          <a:off x="352950" y="1057325"/>
          <a:ext cx="8174525" cy="3233210"/>
        </p:xfrm>
        <a:graphic>
          <a:graphicData uri="http://schemas.openxmlformats.org/drawingml/2006/table">
            <a:tbl>
              <a:tblPr firstRow="1">
                <a:noFill/>
                <a:tableStyleId>{151CAEB1-C7C0-4816-98F7-4DEB0BA89341}</a:tableStyleId>
              </a:tblPr>
              <a:tblGrid>
                <a:gridCol w="26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8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Task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ChatGPT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Gemini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Perplexity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Consensus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Research gap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Literature summary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Aims drafting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FOA alignment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Final edits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✅✅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⚪️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⚪️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9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Organizing Projects in ChatGPT</a:t>
            </a:r>
            <a:endParaRPr/>
          </a:p>
        </p:txBody>
      </p:sp>
      <p:sp>
        <p:nvSpPr>
          <p:cNvPr id="474" name="Google Shape;474;p79"/>
          <p:cNvSpPr txBox="1">
            <a:spLocks noGrp="1"/>
          </p:cNvSpPr>
          <p:nvPr>
            <p:ph type="body" idx="2"/>
          </p:nvPr>
        </p:nvSpPr>
        <p:spPr>
          <a:xfrm>
            <a:off x="342900" y="1000125"/>
            <a:ext cx="8352900" cy="3305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Use folders to organize prompts by grant, paper, or task type</a:t>
            </a:r>
            <a:endParaRPr b="1"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○"/>
            </a:pPr>
            <a:r>
              <a:rPr lang="en">
                <a:solidFill>
                  <a:schemeClr val="folHlink"/>
                </a:solidFill>
              </a:rPr>
              <a:t>e.g., “R21 HPV Project,” “K01 Career Development,” “Reviewer Responses”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Create Custom GPTs for repeat workflows</a:t>
            </a:r>
            <a:endParaRPr b="1"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○"/>
            </a:pPr>
            <a:r>
              <a:rPr lang="en">
                <a:solidFill>
                  <a:schemeClr val="folHlink"/>
                </a:solidFill>
              </a:rPr>
              <a:t>Example: “GrantGPT” that knows your NIH biosketch, publications, CV, research focus areas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Benefits of a ‘Digital Twin’ GPT:</a:t>
            </a:r>
            <a:endParaRPr b="1"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○"/>
            </a:pPr>
            <a:r>
              <a:rPr lang="en">
                <a:solidFill>
                  <a:schemeClr val="folHlink"/>
                </a:solidFill>
              </a:rPr>
              <a:t>Saves time with repeated tasks (letters, summaries, email drafts)</a:t>
            </a:r>
            <a:endParaRPr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○"/>
            </a:pPr>
            <a:r>
              <a:rPr lang="en">
                <a:solidFill>
                  <a:schemeClr val="folHlink"/>
                </a:solidFill>
              </a:rPr>
              <a:t>Offers suggestions grounded in your past work</a:t>
            </a:r>
            <a:endParaRPr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○"/>
            </a:pPr>
            <a:r>
              <a:rPr lang="en">
                <a:solidFill>
                  <a:schemeClr val="folHlink"/>
                </a:solidFill>
              </a:rPr>
              <a:t>Enhances continuity across writing projects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2882" cy="62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 Black"/>
              <a:buNone/>
            </a:pPr>
            <a:r>
              <a:rPr lang="en"/>
              <a:t>Session Objectives</a:t>
            </a:r>
            <a:endParaRPr/>
          </a:p>
        </p:txBody>
      </p:sp>
      <p:sp>
        <p:nvSpPr>
          <p:cNvPr id="364" name="Google Shape;364;p62"/>
          <p:cNvSpPr txBox="1">
            <a:spLocks noGrp="1"/>
          </p:cNvSpPr>
          <p:nvPr>
            <p:ph type="body" idx="2"/>
          </p:nvPr>
        </p:nvSpPr>
        <p:spPr>
          <a:xfrm>
            <a:off x="342900" y="1276350"/>
            <a:ext cx="8352900" cy="29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298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/>
              <a:t>Explore how AI tools support grant writing</a:t>
            </a:r>
            <a:endParaRPr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/>
              <a:t>Learn a task-based workflow aligned to the research process</a:t>
            </a:r>
            <a:endParaRPr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/>
              <a:t>See tool-specific strengths and best-use scenarios</a:t>
            </a:r>
            <a:endParaRPr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/>
              <a:t>Walk away with practical prompts, examples, and tactical tips</a:t>
            </a:r>
            <a:endParaRPr/>
          </a:p>
          <a:p>
            <a:pPr marL="1651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0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Ethical Use of LLMs for Scientific Writing (1/2)</a:t>
            </a:r>
            <a:endParaRPr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80"/>
          <p:cNvSpPr txBox="1">
            <a:spLocks noGrp="1"/>
          </p:cNvSpPr>
          <p:nvPr>
            <p:ph type="body" idx="2"/>
          </p:nvPr>
        </p:nvSpPr>
        <p:spPr>
          <a:xfrm>
            <a:off x="186450" y="896100"/>
            <a:ext cx="4688700" cy="335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Verify all citations and outputs:</a:t>
            </a:r>
            <a:r>
              <a:rPr lang="en" sz="1500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LLMs can sometimes provide inaccurate information or hallucinate citations. Always double-check every piece of information for accuracy.</a:t>
            </a:r>
            <a:endParaRPr sz="150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Do not fabricate evidence:</a:t>
            </a:r>
            <a:r>
              <a:rPr lang="en" sz="1500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Never use LLMs to create or misrepresent data or findings. Maintain the integrity of your research and writing.</a:t>
            </a:r>
            <a:endParaRPr sz="150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Acknowledge AI assistance when appropriate:</a:t>
            </a:r>
            <a:r>
              <a:rPr lang="en" sz="1500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Disclose when and how you have used LLMs in your writing process. Follow any institutional, journal, or funding agency guidelines regarding AI tool usage and disclosure.</a:t>
            </a:r>
            <a:endParaRPr sz="1500" b="1">
              <a:solidFill>
                <a:schemeClr val="folHlink"/>
              </a:solidFill>
            </a:endParaRPr>
          </a:p>
        </p:txBody>
      </p:sp>
      <p:pic>
        <p:nvPicPr>
          <p:cNvPr id="482" name="Google Shape;482;p80" descr="Illustration of man using a lapt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150" y="901250"/>
            <a:ext cx="3568800" cy="35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1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40740"/>
              <a:buFont typeface="Arial"/>
              <a:buNone/>
            </a:pPr>
            <a:r>
              <a:rPr lang="en" b="0"/>
              <a:t>Ethical Use of LLMs for Scientific Writing (2/2)</a:t>
            </a:r>
            <a:endParaRPr b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1"/>
          <p:cNvSpPr txBox="1">
            <a:spLocks noGrp="1"/>
          </p:cNvSpPr>
          <p:nvPr>
            <p:ph type="body" idx="2"/>
          </p:nvPr>
        </p:nvSpPr>
        <p:spPr>
          <a:xfrm>
            <a:off x="342900" y="901250"/>
            <a:ext cx="5138700" cy="3425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Use LLMs to enhance, not replace, your expertise:</a:t>
            </a:r>
            <a:r>
              <a:rPr lang="en" sz="1500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LLMs are powerful tools for assistance, but they should not replace your own knowledge, critical thinking, and judgment. You are ultimately responsible for the content.</a:t>
            </a:r>
            <a:endParaRPr sz="1500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Assume full responsibility for the final output:</a:t>
            </a:r>
            <a:r>
              <a:rPr lang="en" sz="1500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Regardless of AI assistance, the final responsibility for the accuracy, integrity, and originality of your work rests with you.</a:t>
            </a:r>
            <a:endParaRPr sz="1500">
              <a:solidFill>
                <a:srgbClr val="1F1F1F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Roboto"/>
              <a:buChar char="●"/>
            </a:pPr>
            <a:r>
              <a:rPr lang="en" sz="1500" b="1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Authorship considerations:</a:t>
            </a:r>
            <a:r>
              <a:rPr lang="en" sz="1500">
                <a:solidFill>
                  <a:schemeClr val="dk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1F1F1F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Be aware of and adhere to guidelines regarding AI and authorship, such as those provided by the Committee on Publication Ethics (COPE).</a:t>
            </a:r>
            <a:endParaRPr sz="1900"/>
          </a:p>
        </p:txBody>
      </p:sp>
      <p:pic>
        <p:nvPicPr>
          <p:cNvPr id="489" name="Google Shape;489;p81" descr="Illustration of researchers working in a la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000" y="1053651"/>
            <a:ext cx="3357600" cy="33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2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Mastering the Prompts</a:t>
            </a:r>
            <a:endParaRPr/>
          </a:p>
        </p:txBody>
      </p:sp>
      <p:sp>
        <p:nvSpPr>
          <p:cNvPr id="494" name="Google Shape;494;p82"/>
          <p:cNvSpPr txBox="1">
            <a:spLocks noGrp="1"/>
          </p:cNvSpPr>
          <p:nvPr>
            <p:ph type="body" idx="2"/>
          </p:nvPr>
        </p:nvSpPr>
        <p:spPr>
          <a:xfrm>
            <a:off x="342900" y="962025"/>
            <a:ext cx="8352900" cy="339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🧠 </a:t>
            </a:r>
            <a:r>
              <a:rPr lang="en" sz="1600" b="1">
                <a:solidFill>
                  <a:srgbClr val="1F1F1F"/>
                </a:solidFill>
              </a:rPr>
              <a:t>Role-Play:</a:t>
            </a:r>
            <a:r>
              <a:rPr lang="en" sz="1600">
                <a:solidFill>
                  <a:srgbClr val="1F1F1F"/>
                </a:solidFill>
              </a:rPr>
              <a:t> Assign the LLM a specific role (e.g., "NIH reviewer," "biostatistician," "patient advocate") for more tailored and insightful feedback.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📎 </a:t>
            </a:r>
            <a:r>
              <a:rPr lang="en" sz="1600" b="1">
                <a:solidFill>
                  <a:srgbClr val="1F1F1F"/>
                </a:solidFill>
              </a:rPr>
              <a:t>FOA Focus:</a:t>
            </a:r>
            <a:r>
              <a:rPr lang="en" sz="1600">
                <a:solidFill>
                  <a:srgbClr val="1F1F1F"/>
                </a:solidFill>
              </a:rPr>
              <a:t> Upload the Funding Opportunity Announcement (FOA) so the AI can align language and priorities to match reviewer expectations.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📖 </a:t>
            </a:r>
            <a:r>
              <a:rPr lang="en" sz="1600" b="1">
                <a:solidFill>
                  <a:srgbClr val="1F1F1F"/>
                </a:solidFill>
              </a:rPr>
              <a:t>Gap Discovery:</a:t>
            </a:r>
            <a:r>
              <a:rPr lang="en" sz="1600">
                <a:solidFill>
                  <a:srgbClr val="1F1F1F"/>
                </a:solidFill>
              </a:rPr>
              <a:t> Ask the LLM to extract and synthesize limitations sections from relevant studies to identify research gaps efficiently.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📌 </a:t>
            </a:r>
            <a:r>
              <a:rPr lang="en" sz="1600" b="1">
                <a:solidFill>
                  <a:srgbClr val="1F1F1F"/>
                </a:solidFill>
              </a:rPr>
              <a:t>Context is Key:</a:t>
            </a:r>
            <a:r>
              <a:rPr lang="en" sz="1600">
                <a:solidFill>
                  <a:srgbClr val="1F1F1F"/>
                </a:solidFill>
              </a:rPr>
              <a:t> Provide key articles or background information as context to improve the specificity and relevance of the AI's responses.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⛓️ </a:t>
            </a:r>
            <a:r>
              <a:rPr lang="en" sz="1600" b="1">
                <a:solidFill>
                  <a:srgbClr val="1F1F1F"/>
                </a:solidFill>
              </a:rPr>
              <a:t>Prompt Chaining:</a:t>
            </a:r>
            <a:r>
              <a:rPr lang="en" sz="1600">
                <a:solidFill>
                  <a:srgbClr val="1F1F1F"/>
                </a:solidFill>
              </a:rPr>
              <a:t> Break down large tasks into smaller, sequential prompts for more focused and accurate outcomes.</a:t>
            </a:r>
            <a:endParaRPr sz="1600">
              <a:solidFill>
                <a:srgbClr val="1F1F1F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600"/>
              <a:buChar char="●"/>
            </a:pPr>
            <a:r>
              <a:rPr lang="en" sz="1600">
                <a:solidFill>
                  <a:srgbClr val="1F1F1F"/>
                </a:solidFill>
              </a:rPr>
              <a:t>📝 </a:t>
            </a:r>
            <a:r>
              <a:rPr lang="en" sz="1600" b="1">
                <a:solidFill>
                  <a:srgbClr val="1F1F1F"/>
                </a:solidFill>
              </a:rPr>
              <a:t>Style Guide:</a:t>
            </a:r>
            <a:r>
              <a:rPr lang="en" sz="1600">
                <a:solidFill>
                  <a:srgbClr val="1F1F1F"/>
                </a:solidFill>
              </a:rPr>
              <a:t> Provide examples of your preferred language and tone for the LLM to imitate, ensuring the output matches your voice.</a:t>
            </a:r>
            <a:endParaRPr sz="16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3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Summary: Mastering the Prompts (cont.)</a:t>
            </a:r>
            <a:endParaRPr dirty="0"/>
          </a:p>
        </p:txBody>
      </p:sp>
      <p:sp>
        <p:nvSpPr>
          <p:cNvPr id="500" name="Google Shape;500;p83"/>
          <p:cNvSpPr txBox="1">
            <a:spLocks noGrp="1"/>
          </p:cNvSpPr>
          <p:nvPr>
            <p:ph type="body" idx="2"/>
          </p:nvPr>
        </p:nvSpPr>
        <p:spPr>
          <a:xfrm>
            <a:off x="342900" y="962025"/>
            <a:ext cx="8352900" cy="339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📊 </a:t>
            </a:r>
            <a:r>
              <a:rPr lang="en" sz="1700" b="1">
                <a:solidFill>
                  <a:srgbClr val="1F1F1F"/>
                </a:solidFill>
              </a:rPr>
              <a:t>Visual Aids:</a:t>
            </a:r>
            <a:r>
              <a:rPr lang="en" sz="1700">
                <a:solidFill>
                  <a:srgbClr val="1F1F1F"/>
                </a:solidFill>
              </a:rPr>
              <a:t> Use AI to draft tables, timelines, logic models, or figures to enhance the visual appeal and clarity of your proposal.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✂️ </a:t>
            </a:r>
            <a:r>
              <a:rPr lang="en" sz="1700" b="1">
                <a:solidFill>
                  <a:srgbClr val="1F1F1F"/>
                </a:solidFill>
              </a:rPr>
              <a:t>Reviewer-Ready:</a:t>
            </a:r>
            <a:r>
              <a:rPr lang="en" sz="1700">
                <a:solidFill>
                  <a:srgbClr val="1F1F1F"/>
                </a:solidFill>
              </a:rPr>
              <a:t> Request reviewer-friendly rewrites by specifying desired characteristics: "More concise," "less jargon," "clearer logic," "stronger impact."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🔄 </a:t>
            </a:r>
            <a:r>
              <a:rPr lang="en" sz="1700" b="1">
                <a:solidFill>
                  <a:srgbClr val="1F1F1F"/>
                </a:solidFill>
              </a:rPr>
              <a:t>Iterate and Refine:</a:t>
            </a:r>
            <a:r>
              <a:rPr lang="en" sz="1700">
                <a:solidFill>
                  <a:srgbClr val="1F1F1F"/>
                </a:solidFill>
              </a:rPr>
              <a:t> Don't settle for the first AI response. Treat it as a starting point and iterate through multiple revisions for a stronger final product.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🤝 </a:t>
            </a:r>
            <a:r>
              <a:rPr lang="en" sz="1700" b="1">
                <a:solidFill>
                  <a:srgbClr val="1F1F1F"/>
                </a:solidFill>
              </a:rPr>
              <a:t>Human Touch:</a:t>
            </a:r>
            <a:r>
              <a:rPr lang="en" sz="1700">
                <a:solidFill>
                  <a:srgbClr val="1F1F1F"/>
                </a:solidFill>
              </a:rPr>
              <a:t> Always review and edit AI-generated content to ensure accuracy, originality, and alignment with your own expertise and style.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✨ </a:t>
            </a:r>
            <a:r>
              <a:rPr lang="en" sz="1700" b="1">
                <a:solidFill>
                  <a:srgbClr val="1F1F1F"/>
                </a:solidFill>
              </a:rPr>
              <a:t>Early &amp; Often:</a:t>
            </a:r>
            <a:r>
              <a:rPr lang="en" sz="1700">
                <a:solidFill>
                  <a:srgbClr val="1F1F1F"/>
                </a:solidFill>
              </a:rPr>
              <a:t> Integrate AI throughout your writing process—from brainstorming and outlining to editing and polishing—to maximize its benefits.</a:t>
            </a:r>
            <a:endParaRPr sz="1700">
              <a:solidFill>
                <a:srgbClr val="1F1F1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4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506" name="Google Shape;506;p84"/>
          <p:cNvSpPr txBox="1">
            <a:spLocks noGrp="1"/>
          </p:cNvSpPr>
          <p:nvPr>
            <p:ph type="body" idx="2"/>
          </p:nvPr>
        </p:nvSpPr>
        <p:spPr>
          <a:xfrm>
            <a:off x="342900" y="962025"/>
            <a:ext cx="8352900" cy="339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 sz="1700">
                <a:solidFill>
                  <a:schemeClr val="folHlink"/>
                </a:solidFill>
              </a:rPr>
              <a:t>Use the </a:t>
            </a:r>
            <a:r>
              <a:rPr lang="en" sz="1700" b="1">
                <a:solidFill>
                  <a:schemeClr val="folHlink"/>
                </a:solidFill>
              </a:rPr>
              <a:t>right tool</a:t>
            </a:r>
            <a:r>
              <a:rPr lang="en" sz="1700">
                <a:solidFill>
                  <a:schemeClr val="folHlink"/>
                </a:solidFill>
              </a:rPr>
              <a:t> for the right research task</a:t>
            </a:r>
            <a:endParaRPr sz="1700">
              <a:solidFill>
                <a:schemeClr val="folHlink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Combine tools</a:t>
            </a:r>
            <a:r>
              <a:rPr lang="en" sz="1700">
                <a:solidFill>
                  <a:schemeClr val="folHlink"/>
                </a:solidFill>
              </a:rPr>
              <a:t>: e.g., NotebookLM + Gemini; Perplexity + ChatGPT</a:t>
            </a:r>
            <a:endParaRPr sz="1700">
              <a:solidFill>
                <a:schemeClr val="folHlink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Iterate often</a:t>
            </a:r>
            <a:r>
              <a:rPr lang="en" sz="1700">
                <a:solidFill>
                  <a:schemeClr val="folHlink"/>
                </a:solidFill>
              </a:rPr>
              <a:t>: prompt, revise, refine</a:t>
            </a:r>
            <a:endParaRPr sz="1700">
              <a:solidFill>
                <a:schemeClr val="folHlink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Char char="●"/>
            </a:pPr>
            <a:r>
              <a:rPr lang="en" sz="1700" b="1">
                <a:solidFill>
                  <a:schemeClr val="folHlink"/>
                </a:solidFill>
              </a:rPr>
              <a:t>Practical, not perfect</a:t>
            </a:r>
            <a:r>
              <a:rPr lang="en" sz="1700">
                <a:solidFill>
                  <a:schemeClr val="folHlink"/>
                </a:solidFill>
              </a:rPr>
              <a:t>: focus on progress, not perfection</a:t>
            </a:r>
            <a:endParaRPr sz="17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5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512" name="Google Shape;512;p85"/>
          <p:cNvSpPr txBox="1">
            <a:spLocks noGrp="1"/>
          </p:cNvSpPr>
          <p:nvPr>
            <p:ph type="body" idx="2"/>
          </p:nvPr>
        </p:nvSpPr>
        <p:spPr>
          <a:xfrm>
            <a:off x="342900" y="962025"/>
            <a:ext cx="8352900" cy="2305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>
                <a:solidFill>
                  <a:schemeClr val="folHlink"/>
                </a:solidFill>
              </a:rPr>
              <a:t>Contact info: </a:t>
            </a:r>
            <a:endParaRPr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lphaL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adrian.zai@umassmed.edu</a:t>
            </a:r>
            <a:endParaRPr>
              <a:solidFill>
                <a:schemeClr val="folHlink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lphaLcPeriod"/>
            </a:pPr>
            <a:r>
              <a:rPr lang="en" u="sng">
                <a:solidFill>
                  <a:schemeClr val="hlink"/>
                </a:solidFill>
                <a:hlinkClick r:id="rId4"/>
              </a:rPr>
              <a:t>qiming.shi@umassmed.edu</a:t>
            </a:r>
            <a:endParaRPr sz="17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folHlink"/>
                </a:solidFill>
              </a:rPr>
              <a:t>Join us at our workshop where you will be creating a Specific Aims page based on an FOA of your choice.</a:t>
            </a:r>
            <a:endParaRPr sz="17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3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We’ll be focusing mainly on these tools:</a:t>
            </a:r>
            <a:endParaRPr/>
          </a:p>
        </p:txBody>
      </p:sp>
      <p:sp>
        <p:nvSpPr>
          <p:cNvPr id="370" name="Google Shape;370;p63"/>
          <p:cNvSpPr txBox="1">
            <a:spLocks noGrp="1"/>
          </p:cNvSpPr>
          <p:nvPr>
            <p:ph type="body" idx="2"/>
          </p:nvPr>
        </p:nvSpPr>
        <p:spPr>
          <a:xfrm>
            <a:off x="342900" y="1362075"/>
            <a:ext cx="8352900" cy="27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ChatGPT</a:t>
            </a:r>
            <a:r>
              <a:rPr lang="en">
                <a:solidFill>
                  <a:schemeClr val="folHlink"/>
                </a:solidFill>
              </a:rPr>
              <a:t> </a:t>
            </a:r>
            <a:r>
              <a:rPr lang="en" b="1">
                <a:solidFill>
                  <a:schemeClr val="folHlink"/>
                </a:solidFill>
              </a:rPr>
              <a:t>Plus </a:t>
            </a:r>
            <a:r>
              <a:rPr lang="en">
                <a:solidFill>
                  <a:schemeClr val="folHlink"/>
                </a:solidFill>
              </a:rPr>
              <a:t>(OpenAI) (Alternatives: Gemini, NotebookLM)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Perplexity.ai</a:t>
            </a:r>
            <a:r>
              <a:rPr lang="en">
                <a:solidFill>
                  <a:schemeClr val="folHlink"/>
                </a:solidFill>
              </a:rPr>
              <a:t> (search + citations)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 b="1">
                <a:solidFill>
                  <a:schemeClr val="folHlink"/>
                </a:solidFill>
              </a:rPr>
              <a:t>Consensus</a:t>
            </a:r>
            <a:r>
              <a:rPr lang="en">
                <a:solidFill>
                  <a:schemeClr val="folHlink"/>
                </a:solidFill>
              </a:rPr>
              <a:t> (evidence-based answers from PubMed)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folHlink"/>
                </a:solidFill>
              </a:rPr>
              <a:t>Though many others are available, such as NotebookLM and Gemini</a:t>
            </a:r>
            <a:endParaRPr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4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as Co-Author: Partner, Not Pilot</a:t>
            </a:r>
            <a:endParaRPr/>
          </a:p>
        </p:txBody>
      </p:sp>
      <p:sp>
        <p:nvSpPr>
          <p:cNvPr id="376" name="Google Shape;376;p64"/>
          <p:cNvSpPr txBox="1">
            <a:spLocks noGrp="1"/>
          </p:cNvSpPr>
          <p:nvPr>
            <p:ph type="body" idx="2"/>
          </p:nvPr>
        </p:nvSpPr>
        <p:spPr>
          <a:xfrm>
            <a:off x="348000" y="1176450"/>
            <a:ext cx="8352900" cy="279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rabicPeriod"/>
            </a:pPr>
            <a:r>
              <a:rPr lang="en">
                <a:solidFill>
                  <a:schemeClr val="folHlink"/>
                </a:solidFill>
              </a:rPr>
              <a:t>AI can’t replace expertise, judgment, or originality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rabicPeriod"/>
            </a:pPr>
            <a:r>
              <a:rPr lang="en">
                <a:solidFill>
                  <a:schemeClr val="folHlink"/>
                </a:solidFill>
              </a:rPr>
              <a:t>But it can enhance creativity, speed, and precision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AutoNum type="arabicPeriod"/>
            </a:pPr>
            <a:r>
              <a:rPr lang="en">
                <a:solidFill>
                  <a:schemeClr val="folHlink"/>
                </a:solidFill>
              </a:rPr>
              <a:t>Think of AI as your </a:t>
            </a:r>
            <a:r>
              <a:rPr lang="en" b="1">
                <a:solidFill>
                  <a:schemeClr val="folHlink"/>
                </a:solidFill>
              </a:rPr>
              <a:t>most tireless research assistant</a:t>
            </a:r>
            <a:r>
              <a:rPr lang="en">
                <a:solidFill>
                  <a:schemeClr val="folHlink"/>
                </a:solidFill>
              </a:rPr>
              <a:t>—but one that needs direction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folHlink"/>
                </a:solidFill>
              </a:rPr>
              <a:t>📌 </a:t>
            </a:r>
            <a:r>
              <a:rPr lang="en" b="1">
                <a:solidFill>
                  <a:schemeClr val="folHlink"/>
                </a:solidFill>
              </a:rPr>
              <a:t>Key Reminders:</a:t>
            </a:r>
            <a:endParaRPr b="1"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>
                <a:solidFill>
                  <a:schemeClr val="folHlink"/>
                </a:solidFill>
              </a:rPr>
              <a:t>You lead. It follows.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>
                <a:solidFill>
                  <a:schemeClr val="folHlink"/>
                </a:solidFill>
              </a:rPr>
              <a:t>You judge. It suggests.</a:t>
            </a:r>
            <a:endParaRPr>
              <a:solidFill>
                <a:schemeClr val="folHlink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Char char="●"/>
            </a:pPr>
            <a:r>
              <a:rPr lang="en">
                <a:solidFill>
                  <a:schemeClr val="folHlink"/>
                </a:solidFill>
              </a:rPr>
              <a:t>You edit. It drafts.</a:t>
            </a:r>
            <a:endParaRPr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5"/>
          <p:cNvSpPr txBox="1">
            <a:spLocks noGrp="1"/>
          </p:cNvSpPr>
          <p:nvPr>
            <p:ph type="title"/>
          </p:nvPr>
        </p:nvSpPr>
        <p:spPr>
          <a:xfrm>
            <a:off x="384048" y="329184"/>
            <a:ext cx="3154800" cy="86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AI: Benefits and Pitfalls</a:t>
            </a:r>
            <a:endParaRPr/>
          </a:p>
        </p:txBody>
      </p:sp>
      <p:sp>
        <p:nvSpPr>
          <p:cNvPr id="382" name="Google Shape;382;p65"/>
          <p:cNvSpPr txBox="1">
            <a:spLocks noGrp="1"/>
          </p:cNvSpPr>
          <p:nvPr>
            <p:ph type="body" idx="1"/>
          </p:nvPr>
        </p:nvSpPr>
        <p:spPr>
          <a:xfrm>
            <a:off x="329184" y="1545336"/>
            <a:ext cx="3218700" cy="30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AI enhances speed and precision of writing.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Pitfalls include hallucinated facts and citations.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Benefits include faster drafting and cleaner language.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Robotic tone and vague phrasing can occur often.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Ethical gray zones exist if AI is overused.</a:t>
            </a:r>
            <a:endParaRPr/>
          </a:p>
        </p:txBody>
      </p:sp>
      <p:pic>
        <p:nvPicPr>
          <p:cNvPr id="383" name="Google Shape;383;p65" descr="Illustration titled &quot;AI Writing&quot; that shows a robot arm writing jumbled words in a nonsensical alphabet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000" y="0"/>
            <a:ext cx="514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B438C4-BF55-F3F0-6D61-8D5C471A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57400"/>
            <a:ext cx="8229600" cy="8574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/>
              <a:t>News article about scientific paper with AI-generated introduction</a:t>
            </a:r>
          </a:p>
        </p:txBody>
      </p:sp>
      <p:pic>
        <p:nvPicPr>
          <p:cNvPr id="388" name="Google Shape;388;p66" descr="Informatics article &quot;Scientific Journal Publishes Paper with AI-Generated Introduction.&quot;"/>
          <p:cNvPicPr preferRelativeResize="0"/>
          <p:nvPr/>
        </p:nvPicPr>
        <p:blipFill rotWithShape="1">
          <a:blip r:embed="rId3">
            <a:alphaModFix/>
          </a:blip>
          <a:srcRect l="1882" t="10054" r="5849" b="48331"/>
          <a:stretch/>
        </p:blipFill>
        <p:spPr>
          <a:xfrm>
            <a:off x="546100" y="113109"/>
            <a:ext cx="830580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6" descr="Text from article that highlights the first sentence of the scientific paper: &quot;Certainly, here is a possible introduction for your topic&quot;"/>
          <p:cNvPicPr preferRelativeResize="0"/>
          <p:nvPr/>
        </p:nvPicPr>
        <p:blipFill rotWithShape="1">
          <a:blip r:embed="rId4">
            <a:alphaModFix/>
          </a:blip>
          <a:srcRect l="1668" t="26780" r="47321" b="29688"/>
          <a:stretch/>
        </p:blipFill>
        <p:spPr>
          <a:xfrm>
            <a:off x="461950" y="1894275"/>
            <a:ext cx="8389949" cy="311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043" t="-20604" r="4176" b="100781"/>
          <a:stretch/>
        </p:blipFill>
        <p:spPr>
          <a:xfrm>
            <a:off x="6192837" y="784622"/>
            <a:ext cx="2197099" cy="85605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5400" y="2208150"/>
            <a:ext cx="4434600" cy="262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032D-B1B4-68B9-E56F-D65BDACE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57400"/>
            <a:ext cx="8229600" cy="8574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/>
              <a:t>Screenshots of scientific paper with AI-generated content</a:t>
            </a:r>
          </a:p>
        </p:txBody>
      </p:sp>
      <p:pic>
        <p:nvPicPr>
          <p:cNvPr id="396" name="Google Shape;396;p67" descr="Elsevier article: &quot;Successful management of an Iatrogenic portal vein and hepatic artery injury in a 4-month-old female patient: A case report and literature&quot;"/>
          <p:cNvPicPr preferRelativeResize="0"/>
          <p:nvPr/>
        </p:nvPicPr>
        <p:blipFill rotWithShape="1">
          <a:blip r:embed="rId3">
            <a:alphaModFix/>
          </a:blip>
          <a:srcRect l="27002" t="24000" r="25996" b="23331"/>
          <a:stretch/>
        </p:blipFill>
        <p:spPr>
          <a:xfrm>
            <a:off x="274637" y="747713"/>
            <a:ext cx="4800600" cy="252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7" descr="Text from the article showing AI-generated wording. &quot;I'm very sorry, but I dont'have access to real-time information or patient-specific data, as I am an AI language model...&quot; etc."/>
          <p:cNvPicPr preferRelativeResize="0"/>
          <p:nvPr/>
        </p:nvPicPr>
        <p:blipFill rotWithShape="1">
          <a:blip r:embed="rId4">
            <a:alphaModFix/>
          </a:blip>
          <a:srcRect l="22582" t="55733" r="20333" b="12800"/>
          <a:stretch/>
        </p:blipFill>
        <p:spPr>
          <a:xfrm>
            <a:off x="369887" y="3281363"/>
            <a:ext cx="5219702" cy="134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7" descr="Screenshot showing the article was removed"/>
          <p:cNvPicPr preferRelativeResize="0"/>
          <p:nvPr/>
        </p:nvPicPr>
        <p:blipFill rotWithShape="1">
          <a:blip r:embed="rId5">
            <a:alphaModFix/>
          </a:blip>
          <a:srcRect l="28249" t="24132" r="29417" b="17037"/>
          <a:stretch/>
        </p:blipFill>
        <p:spPr>
          <a:xfrm>
            <a:off x="5075237" y="872728"/>
            <a:ext cx="3870326" cy="2521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>
            <a:spLocks noGrp="1"/>
          </p:cNvSpPr>
          <p:nvPr>
            <p:ph type="title"/>
          </p:nvPr>
        </p:nvSpPr>
        <p:spPr>
          <a:xfrm>
            <a:off x="384048" y="329184"/>
            <a:ext cx="3154800" cy="86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Grant Writing Workflow</a:t>
            </a:r>
            <a:endParaRPr/>
          </a:p>
        </p:txBody>
      </p:sp>
      <p:sp>
        <p:nvSpPr>
          <p:cNvPr id="403" name="Google Shape;403;p68"/>
          <p:cNvSpPr txBox="1">
            <a:spLocks noGrp="1"/>
          </p:cNvSpPr>
          <p:nvPr>
            <p:ph type="body" idx="1"/>
          </p:nvPr>
        </p:nvSpPr>
        <p:spPr>
          <a:xfrm>
            <a:off x="329184" y="1545336"/>
            <a:ext cx="3218700" cy="309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Define the research problem clearly first.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Understand the existing literature thoroughly.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Draft Specific Aims based on the research problem.</a:t>
            </a:r>
            <a:endParaRPr/>
          </a:p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Refine the draft for funding opportunity alignment.</a:t>
            </a:r>
            <a:endParaRPr/>
          </a:p>
        </p:txBody>
      </p:sp>
      <p:pic>
        <p:nvPicPr>
          <p:cNvPr id="404" name="Google Shape;404;p68" descr="Researcher working on a laptop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000" y="0"/>
            <a:ext cx="514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9"/>
          <p:cNvSpPr txBox="1">
            <a:spLocks noGrp="1"/>
          </p:cNvSpPr>
          <p:nvPr>
            <p:ph type="title"/>
          </p:nvPr>
        </p:nvSpPr>
        <p:spPr>
          <a:xfrm>
            <a:off x="352942" y="280551"/>
            <a:ext cx="8343000" cy="62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 – Define the Research Problem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Goal: Identify gap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69"/>
          <p:cNvSpPr txBox="1">
            <a:spLocks noGrp="1"/>
          </p:cNvSpPr>
          <p:nvPr>
            <p:ph type="body" idx="2"/>
          </p:nvPr>
        </p:nvSpPr>
        <p:spPr>
          <a:xfrm>
            <a:off x="342900" y="1362075"/>
            <a:ext cx="8352900" cy="2924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85000"/>
          </a:bodyPr>
          <a:lstStyle/>
          <a:p>
            <a:pPr marL="457200" lvl="0" indent="-32575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folHlink"/>
              </a:buClr>
              <a:buSzPct val="100000"/>
              <a:buAutoNum type="arabicPeriod"/>
            </a:pPr>
            <a:r>
              <a:rPr lang="en">
                <a:solidFill>
                  <a:schemeClr val="folHlink"/>
                </a:solidFill>
              </a:rPr>
              <a:t>Use </a:t>
            </a:r>
            <a:r>
              <a:rPr lang="en" b="1">
                <a:solidFill>
                  <a:schemeClr val="folHlink"/>
                </a:solidFill>
              </a:rPr>
              <a:t>Consensus</a:t>
            </a:r>
            <a:r>
              <a:rPr lang="en">
                <a:solidFill>
                  <a:schemeClr val="folHlink"/>
                </a:solidFill>
              </a:rPr>
              <a:t> to pull evidence: "What do studies say about X?", or better: phrase it as a YES/NO question!</a:t>
            </a:r>
            <a:endParaRPr>
              <a:solidFill>
                <a:schemeClr val="folHlink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AutoNum type="arabicPeriod"/>
            </a:pPr>
            <a:r>
              <a:rPr lang="en">
                <a:solidFill>
                  <a:schemeClr val="folHlink"/>
                </a:solidFill>
              </a:rPr>
              <a:t>Use </a:t>
            </a:r>
            <a:r>
              <a:rPr lang="en" b="1">
                <a:solidFill>
                  <a:schemeClr val="folHlink"/>
                </a:solidFill>
              </a:rPr>
              <a:t>Perplexity</a:t>
            </a:r>
            <a:r>
              <a:rPr lang="en">
                <a:solidFill>
                  <a:schemeClr val="folHlink"/>
                </a:solidFill>
              </a:rPr>
              <a:t> to find current trends or gaps</a:t>
            </a:r>
            <a:endParaRPr>
              <a:solidFill>
                <a:schemeClr val="folHlink"/>
              </a:solidFill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100000"/>
              <a:buAutoNum type="arabicPeriod"/>
            </a:pPr>
            <a:r>
              <a:rPr lang="en">
                <a:solidFill>
                  <a:schemeClr val="folHlink"/>
                </a:solidFill>
              </a:rPr>
              <a:t>Use </a:t>
            </a:r>
            <a:r>
              <a:rPr lang="en" b="1">
                <a:solidFill>
                  <a:schemeClr val="folHlink"/>
                </a:solidFill>
              </a:rPr>
              <a:t>ChatGPT</a:t>
            </a:r>
            <a:r>
              <a:rPr lang="en">
                <a:solidFill>
                  <a:schemeClr val="folHlink"/>
                </a:solidFill>
              </a:rPr>
              <a:t> to reframe questions using NIH-style language, and to iterate.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folHlink"/>
                </a:solidFill>
              </a:rPr>
              <a:t>Prompt Example:</a:t>
            </a:r>
            <a:r>
              <a:rPr lang="en">
                <a:solidFill>
                  <a:schemeClr val="folHlink"/>
                </a:solidFill>
              </a:rPr>
              <a:t> "Rephrase this idea as a research question aligned with NIH review criteria."</a:t>
            </a:r>
            <a:endParaRPr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🔑 Pearl:</a:t>
            </a:r>
            <a:r>
              <a:rPr lang="en">
                <a:solidFill>
                  <a:schemeClr val="dk2"/>
                </a:solidFill>
              </a:rPr>
              <a:t> “</a:t>
            </a:r>
            <a:r>
              <a:rPr lang="en" i="1">
                <a:solidFill>
                  <a:schemeClr val="dk2"/>
                </a:solidFill>
              </a:rPr>
              <a:t>Upload or reference a few key articles in your field—it improves the specificity and relevance of the LLM’s answers significantly.”*</a:t>
            </a:r>
            <a:endParaRPr sz="2500" i="1">
              <a:solidFill>
                <a:schemeClr val="dk2"/>
              </a:solidFill>
            </a:endParaRPr>
          </a:p>
        </p:txBody>
      </p:sp>
      <p:sp>
        <p:nvSpPr>
          <p:cNvPr id="411" name="Google Shape;411;p69"/>
          <p:cNvSpPr txBox="1"/>
          <p:nvPr/>
        </p:nvSpPr>
        <p:spPr>
          <a:xfrm>
            <a:off x="2960475" y="4539300"/>
            <a:ext cx="58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*Only ChatGPT Plus allows uploads. Alternatively, use NotebookLM.google.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tails xmlns="02168668-a5dd-4f9f-9b68-1e6906bce43e" xsi:nil="true"/>
    <lcf76f155ced4ddcb4097134ff3c332f xmlns="02168668-a5dd-4f9f-9b68-1e6906bce43e">
      <Terms xmlns="http://schemas.microsoft.com/office/infopath/2007/PartnerControls"/>
    </lcf76f155ced4ddcb4097134ff3c332f>
    <_ip_UnifiedCompliancePolicyProperties xmlns="http://schemas.microsoft.com/sharepoint/v3" xsi:nil="true"/>
    <Keyword xmlns="02168668-a5dd-4f9f-9b68-1e6906bce43e" xsi:nil="true"/>
    <TaxCatchAll xmlns="0dfa6beb-b537-4c92-9e77-a0a9e5690d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C956E928F37448131F4CF8CEFB600" ma:contentTypeVersion="19" ma:contentTypeDescription="Create a new document." ma:contentTypeScope="" ma:versionID="bbef9053a5d87912150d69917b2b50d1">
  <xsd:schema xmlns:xsd="http://www.w3.org/2001/XMLSchema" xmlns:xs="http://www.w3.org/2001/XMLSchema" xmlns:p="http://schemas.microsoft.com/office/2006/metadata/properties" xmlns:ns1="http://schemas.microsoft.com/sharepoint/v3" xmlns:ns2="0dfa6beb-b537-4c92-9e77-a0a9e5690d0f" xmlns:ns3="02168668-a5dd-4f9f-9b68-1e6906bce43e" targetNamespace="http://schemas.microsoft.com/office/2006/metadata/properties" ma:root="true" ma:fieldsID="bc50111816f839a595329407a5311fbc" ns1:_="" ns2:_="" ns3:_="">
    <xsd:import namespace="http://schemas.microsoft.com/sharepoint/v3"/>
    <xsd:import namespace="0dfa6beb-b537-4c92-9e77-a0a9e5690d0f"/>
    <xsd:import namespace="02168668-a5dd-4f9f-9b68-1e6906bce43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Details" minOccurs="0"/>
                <xsd:element ref="ns3:Keyword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a6beb-b537-4c92-9e77-a0a9e5690d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ff0b21a-06a2-4bea-90a8-9b1c0548c03e}" ma:internalName="TaxCatchAll" ma:showField="CatchAllData" ma:web="0dfa6beb-b537-4c92-9e77-a0a9e5690d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68668-a5dd-4f9f-9b68-1e6906bce4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92f6e-9db9-49f2-9f9e-7d6ee315d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etails" ma:index="24" nillable="true" ma:displayName="Details" ma:format="Dropdown" ma:internalName="Details">
      <xsd:simpleType>
        <xsd:restriction base="dms:Text">
          <xsd:maxLength value="255"/>
        </xsd:restriction>
      </xsd:simpleType>
    </xsd:element>
    <xsd:element name="Keyword" ma:index="25" nillable="true" ma:displayName="Keyword" ma:format="Dropdown" ma:internalName="Keyword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95286C-31E1-4FB9-8404-67732D31804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2168668-a5dd-4f9f-9b68-1e6906bce43e"/>
    <ds:schemaRef ds:uri="0dfa6beb-b537-4c92-9e77-a0a9e5690d0f"/>
  </ds:schemaRefs>
</ds:datastoreItem>
</file>

<file path=customXml/itemProps2.xml><?xml version="1.0" encoding="utf-8"?>
<ds:datastoreItem xmlns:ds="http://schemas.openxmlformats.org/officeDocument/2006/customXml" ds:itemID="{87FFEF95-735A-4A41-8664-C54894F9B8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FF131A-F758-4D5F-878B-1ADF7F2EB4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dfa6beb-b537-4c92-9e77-a0a9e5690d0f"/>
    <ds:schemaRef ds:uri="02168668-a5dd-4f9f-9b68-1e6906bce4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1893</Words>
  <Application>Microsoft Office PowerPoint</Application>
  <PresentationFormat>On-screen Show (16:9)</PresentationFormat>
  <Paragraphs>181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Georgia</vt:lpstr>
      <vt:lpstr>Roboto</vt:lpstr>
      <vt:lpstr>Simple Light</vt:lpstr>
      <vt:lpstr>Office Theme</vt:lpstr>
      <vt:lpstr>2_Standard</vt:lpstr>
      <vt:lpstr>Everyday AI:  Using ChatGPT and Other LLM Tools to Support Scientific Writing and Grant Development</vt:lpstr>
      <vt:lpstr>Session Objectives</vt:lpstr>
      <vt:lpstr>We’ll be focusing mainly on these tools:</vt:lpstr>
      <vt:lpstr>AI as Co-Author: Partner, Not Pilot</vt:lpstr>
      <vt:lpstr>AI: Benefits and Pitfalls</vt:lpstr>
      <vt:lpstr>News article about scientific paper with AI-generated introduction</vt:lpstr>
      <vt:lpstr>Screenshots of scientific paper with AI-generated content</vt:lpstr>
      <vt:lpstr>AI Grant Writing Workflow</vt:lpstr>
      <vt:lpstr>Step 1 – Define the Research Problem Goal: Identify gap</vt:lpstr>
      <vt:lpstr>Step 2 - Understand the Literature  Goal: Synthesize key studies</vt:lpstr>
      <vt:lpstr>Step 3 - Draft Specific Aims Page  Goal: Write strong Specific Aims</vt:lpstr>
      <vt:lpstr>Step 4 - Refine and Align to FOA  Goal: Tailor for reviewers and structure</vt:lpstr>
      <vt:lpstr>Writing in Layers – Like Sculpting Ice</vt:lpstr>
      <vt:lpstr>Writing in Layers</vt:lpstr>
      <vt:lpstr>Use this 3-step structure to get clear, focused responses from AI tools. </vt:lpstr>
      <vt:lpstr>Refining Your Draft: Prompting for Structure, Clarity, and Reviewer Expectations</vt:lpstr>
      <vt:lpstr>Does This Sound Like Me? Humanizing AI Output</vt:lpstr>
      <vt:lpstr>Tool Comparison Cheat Sheet</vt:lpstr>
      <vt:lpstr>Organizing Projects in ChatGPT</vt:lpstr>
      <vt:lpstr>Ethical Use of LLMs for Scientific Writing (1/2)</vt:lpstr>
      <vt:lpstr>Ethical Use of LLMs for Scientific Writing (2/2) </vt:lpstr>
      <vt:lpstr>Summary: Mastering the Prompts</vt:lpstr>
      <vt:lpstr>Summary: Mastering the Prompts (cont.)</vt:lpstr>
      <vt:lpstr>Takeaways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Lerew, Jonathan T</cp:lastModifiedBy>
  <cp:revision>1</cp:revision>
  <dcterms:modified xsi:type="dcterms:W3CDTF">2025-07-02T20:55:19Z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0x0101000B1C956E928F37448131F4CF8CEFB600</vt:lpwstr>
  </property>
</Properties>
</file>