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82" r:id="rId2"/>
    <p:sldId id="274" r:id="rId3"/>
    <p:sldId id="296" r:id="rId4"/>
    <p:sldId id="293" r:id="rId5"/>
    <p:sldId id="283" r:id="rId6"/>
    <p:sldId id="297" r:id="rId7"/>
    <p:sldId id="284" r:id="rId8"/>
    <p:sldId id="285" r:id="rId9"/>
    <p:sldId id="286" r:id="rId10"/>
    <p:sldId id="287" r:id="rId11"/>
    <p:sldId id="288" r:id="rId12"/>
    <p:sldId id="294" r:id="rId13"/>
    <p:sldId id="290" r:id="rId14"/>
    <p:sldId id="289" r:id="rId15"/>
    <p:sldId id="291" r:id="rId16"/>
    <p:sldId id="292" r:id="rId17"/>
    <p:sldId id="266" r:id="rId18"/>
    <p:sldId id="265" r:id="rId19"/>
    <p:sldId id="298" r:id="rId20"/>
    <p:sldId id="295"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529" autoAdjust="0"/>
  </p:normalViewPr>
  <p:slideViewPr>
    <p:cSldViewPr>
      <p:cViewPr varScale="1">
        <p:scale>
          <a:sx n="88" d="100"/>
          <a:sy n="88" d="100"/>
        </p:scale>
        <p:origin x="-6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84CBFAA-0323-4B50-92EC-477D9E07B287}" type="datetimeFigureOut">
              <a:rPr lang="en-US"/>
              <a:pPr>
                <a:defRPr/>
              </a:pPr>
              <a:t>7/25/2018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9784ED7-7F8F-4D12-B443-E5E6057C5A8C}" type="slidenum">
              <a:rPr lang="en-US"/>
              <a:pPr>
                <a:defRPr/>
              </a:pPr>
              <a:t>‹#›</a:t>
            </a:fld>
            <a:endParaRPr lang="en-US"/>
          </a:p>
        </p:txBody>
      </p:sp>
    </p:spTree>
    <p:extLst>
      <p:ext uri="{BB962C8B-B14F-4D97-AF65-F5344CB8AC3E}">
        <p14:creationId xmlns:p14="http://schemas.microsoft.com/office/powerpoint/2010/main" val="2062232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7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7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3732F4B-8F40-4C06-9AD2-BE4B205ABCAC}" type="slidenum">
              <a:rPr lang="en-US"/>
              <a:pPr>
                <a:defRPr/>
              </a:pPr>
              <a:t>‹#›</a:t>
            </a:fld>
            <a:endParaRPr lang="en-US"/>
          </a:p>
        </p:txBody>
      </p:sp>
    </p:spTree>
    <p:extLst>
      <p:ext uri="{BB962C8B-B14F-4D97-AF65-F5344CB8AC3E}">
        <p14:creationId xmlns:p14="http://schemas.microsoft.com/office/powerpoint/2010/main" val="31290734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US" smtClean="0"/>
          </a:p>
        </p:txBody>
      </p:sp>
      <p:sp>
        <p:nvSpPr>
          <p:cNvPr id="26628" name="Slide Number Placeholder 3"/>
          <p:cNvSpPr>
            <a:spLocks noGrp="1"/>
          </p:cNvSpPr>
          <p:nvPr>
            <p:ph type="sldNum" sz="quarter" idx="5"/>
          </p:nvPr>
        </p:nvSpPr>
        <p:spPr>
          <a:noFill/>
        </p:spPr>
        <p:txBody>
          <a:bodyPr/>
          <a:lstStyle/>
          <a:p>
            <a:fld id="{11AEE3AB-2204-459D-A2FD-F167857B5E36}"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6F5D103-31E3-428D-AF1E-D5E723179609}" type="slidenum">
              <a:rPr lang="en-US" smtClean="0"/>
              <a:pPr/>
              <a:t>2</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322CF08-9F65-458D-8866-01C965587C8B}" type="slidenum">
              <a:rPr lang="en-US" smtClean="0"/>
              <a:pPr/>
              <a:t>17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2BE38C3-B576-4261-B5C1-2A68AC356BB7}" type="slidenum">
              <a:rPr lang="en-US" smtClean="0"/>
              <a:pPr/>
              <a:t>18</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1847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847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7DADA826-DB73-464E-BD6D-0CF4E208C89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CDFBA50A-9CFD-4C41-B675-15C6E72C66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11BFEA1-5238-4A8B-B581-5ECC15A73D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2BAC15E-348A-4B48-8607-84F83F562DD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76024289-3556-4FDA-A6E5-44DC92A522D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39B68FD1-AB3F-487A-8A42-F397AF707A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0BCB4335-F991-4A6E-AF16-371A8F30605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C2DE1A4E-CEB9-4E39-93A7-CC0376CA24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ECB5B3B8-F6E0-4604-90E9-DAF72BB3F42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652D9A09-1FF1-4EA0-86EA-539431ECDC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27C55873-5C44-420B-A079-5C7699A357E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741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1741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1741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1741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741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741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741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741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741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742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742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742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42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742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742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1742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1742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1742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1742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1743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1743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743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1743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1743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1743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1743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1743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1743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1743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1744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1744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1744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744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1744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1744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1744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1744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744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1745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5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5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745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1745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9FCA6DB3-7319-438E-AB1C-C5A37E6F853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2"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umassmed.edu/ccts/irb/forms_templates/" TargetMode="External"/><Relationship Id="rId2" Type="http://schemas.openxmlformats.org/officeDocument/2006/relationships/hyperlink" Target="http://www.umassmed.edu/ccts/irb/forms_templat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4400" b="1" dirty="0" smtClean="0">
                <a:solidFill>
                  <a:srgbClr val="FFFF00"/>
                </a:solidFill>
                <a:effectLst/>
              </a:rPr>
              <a:t>Informed Consent</a:t>
            </a:r>
          </a:p>
        </p:txBody>
      </p:sp>
      <p:sp>
        <p:nvSpPr>
          <p:cNvPr id="84996" name="Rectangle 4"/>
          <p:cNvSpPr>
            <a:spLocks noGrp="1" noChangeArrowheads="1"/>
          </p:cNvSpPr>
          <p:nvPr>
            <p:ph type="subTitle" idx="1"/>
          </p:nvPr>
        </p:nvSpPr>
        <p:spPr>
          <a:xfrm>
            <a:off x="914400" y="3886200"/>
            <a:ext cx="7467600" cy="1752600"/>
          </a:xfrm>
        </p:spPr>
        <p:txBody>
          <a:bodyPr/>
          <a:lstStyle/>
          <a:p>
            <a:pPr eaLnBrk="1" hangingPunct="1">
              <a:defRPr/>
            </a:pPr>
            <a:r>
              <a:rPr lang="en-US" sz="3200" dirty="0" smtClean="0"/>
              <a:t>Allison Blodgett, PhD, CIP</a:t>
            </a:r>
          </a:p>
          <a:p>
            <a:pPr eaLnBrk="1" hangingPunct="1">
              <a:defRPr/>
            </a:pPr>
            <a:r>
              <a:rPr lang="en-US" sz="3200" dirty="0" smtClean="0"/>
              <a:t>Director of IRB Operations</a:t>
            </a:r>
          </a:p>
          <a:p>
            <a:pPr eaLnBrk="1" hangingPunct="1">
              <a:defRPr/>
            </a:pPr>
            <a:r>
              <a:rPr lang="en-US" sz="3200" dirty="0" smtClean="0"/>
              <a:t>UMass Medical School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21325"/>
          </a:xfrm>
        </p:spPr>
        <p:txBody>
          <a:bodyPr/>
          <a:lstStyle/>
          <a:p>
            <a:r>
              <a:rPr lang="en-US" sz="2400" dirty="0" smtClean="0">
                <a:effectLst/>
              </a:rPr>
              <a:t>Interpreters: </a:t>
            </a:r>
          </a:p>
          <a:p>
            <a:pPr lvl="1"/>
            <a:r>
              <a:rPr lang="en-US" sz="2400" dirty="0" smtClean="0">
                <a:effectLst/>
              </a:rPr>
              <a:t>Conversant in both English and the language understood by the person providing </a:t>
            </a:r>
            <a:r>
              <a:rPr lang="en-US" sz="2400" dirty="0" smtClean="0">
                <a:effectLst/>
              </a:rPr>
              <a:t>consent</a:t>
            </a:r>
            <a:endParaRPr lang="en-US" sz="2400" dirty="0" smtClean="0">
              <a:effectLst/>
            </a:endParaRPr>
          </a:p>
          <a:p>
            <a:pPr lvl="1"/>
            <a:r>
              <a:rPr lang="en-US" sz="2400" dirty="0" smtClean="0">
                <a:effectLst/>
              </a:rPr>
              <a:t>The interpreter may be a member of the research team, or a family member or friend of the subject or person providing </a:t>
            </a:r>
            <a:r>
              <a:rPr lang="en-US" sz="2400" dirty="0" smtClean="0">
                <a:effectLst/>
              </a:rPr>
              <a:t>consent</a:t>
            </a:r>
            <a:endParaRPr lang="en-US" sz="2400" dirty="0" smtClean="0">
              <a:effectLst/>
            </a:endParaRPr>
          </a:p>
          <a:p>
            <a:r>
              <a:rPr lang="en-US" sz="2400" dirty="0" smtClean="0">
                <a:effectLst/>
              </a:rPr>
              <a:t>Impartial Witness:</a:t>
            </a:r>
          </a:p>
          <a:p>
            <a:pPr lvl="1"/>
            <a:r>
              <a:rPr lang="en-US" sz="2400" dirty="0" smtClean="0">
                <a:effectLst/>
              </a:rPr>
              <a:t>Is </a:t>
            </a:r>
            <a:r>
              <a:rPr lang="en-US" sz="2400" dirty="0" smtClean="0">
                <a:effectLst/>
              </a:rPr>
              <a:t>to be present during the entire consent discussion and to attest that the information in the consent form and any other information provided was accurately explained to, and apparently understood by, the subject/LAR, and that consent was freely </a:t>
            </a:r>
            <a:r>
              <a:rPr lang="en-US" sz="2400" dirty="0" smtClean="0">
                <a:effectLst/>
              </a:rPr>
              <a:t>given</a:t>
            </a:r>
            <a:endParaRPr lang="en-US" sz="2400" dirty="0" smtClean="0">
              <a:effectLst/>
            </a:endParaRPr>
          </a:p>
          <a:p>
            <a:pPr lvl="1"/>
            <a:r>
              <a:rPr lang="en-US" sz="2400" dirty="0" smtClean="0">
                <a:effectLst/>
              </a:rPr>
              <a:t>May </a:t>
            </a:r>
            <a:r>
              <a:rPr lang="en-US" sz="2400" b="1" dirty="0" smtClean="0">
                <a:solidFill>
                  <a:srgbClr val="FFFF00"/>
                </a:solidFill>
                <a:effectLst/>
              </a:rPr>
              <a:t>not</a:t>
            </a:r>
            <a:r>
              <a:rPr lang="en-US" sz="2400" dirty="0" smtClean="0">
                <a:effectLst/>
              </a:rPr>
              <a:t> be a person involved in the </a:t>
            </a:r>
            <a:r>
              <a:rPr lang="en-US" sz="2400" dirty="0" smtClean="0">
                <a:effectLst/>
              </a:rPr>
              <a:t>research</a:t>
            </a:r>
            <a:endParaRPr lang="en-US" sz="2400" dirty="0" smtClean="0">
              <a:effectLst/>
            </a:endParaRPr>
          </a:p>
          <a:p>
            <a:endParaRPr lang="en-US" sz="2400" dirty="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r>
              <a:rPr lang="en-US" sz="2400" dirty="0" smtClean="0"/>
              <a:t>Obtain the IRB-approved consent document, short form consent document, or script, as applicable.</a:t>
            </a:r>
          </a:p>
          <a:p>
            <a:endParaRPr lang="en-US" sz="2400" dirty="0" smtClean="0"/>
          </a:p>
          <a:p>
            <a:pPr lvl="1"/>
            <a:r>
              <a:rPr lang="en-US" sz="2400" dirty="0" smtClean="0"/>
              <a:t>Verify that you are using the most current IRB-approved information.</a:t>
            </a:r>
          </a:p>
          <a:p>
            <a:pPr lvl="1"/>
            <a:endParaRPr lang="en-US" sz="2400" dirty="0" smtClean="0"/>
          </a:p>
          <a:p>
            <a:pPr lvl="1"/>
            <a:r>
              <a:rPr lang="en-US" sz="2400" dirty="0" smtClean="0"/>
              <a:t>Verify that the consent document, if any, is in language understandable to the person providing consent.</a:t>
            </a:r>
          </a:p>
          <a:p>
            <a:pPr lvl="1"/>
            <a:endParaRPr lang="en-US" sz="2400" dirty="0" smtClean="0"/>
          </a:p>
          <a:p>
            <a:r>
              <a:rPr lang="en-US" sz="2400" dirty="0" smtClean="0"/>
              <a:t>If the person providing consent cannot read or the short form of consent documentation is used, obtain an &lt;Impartial Witness&gt;.</a:t>
            </a:r>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r>
              <a:rPr lang="en-US" sz="2400" dirty="0" smtClean="0"/>
              <a:t>If the person providing consent cannot speak English, obtain the services of an interpreter.</a:t>
            </a:r>
          </a:p>
          <a:p>
            <a:r>
              <a:rPr lang="en-US" sz="2400" dirty="0" smtClean="0"/>
              <a:t>Go over the information in the consent document using language understandable to the person providing consent.</a:t>
            </a:r>
          </a:p>
          <a:p>
            <a:pPr lvl="1"/>
            <a:r>
              <a:rPr lang="en-US" sz="2000" dirty="0" smtClean="0"/>
              <a:t>Do not provide any information to the person providing consent through which the person providing consent is made to waive or appear to waive any of the subject’s legal rights, or releases or appears to release the investigator, the sponsor, the institution or its agents from liability for negligence.</a:t>
            </a:r>
          </a:p>
          <a:p>
            <a:pPr lvl="1"/>
            <a:r>
              <a:rPr lang="en-US" sz="2000" dirty="0" smtClean="0"/>
              <a:t>When providing information about treatments or compensation for injury, provide factual information and avoid statements that imply that compensation or treatment is never available.</a:t>
            </a:r>
          </a:p>
          <a:p>
            <a:r>
              <a:rPr lang="en-US" sz="2400" dirty="0" smtClean="0"/>
              <a:t>Invite and answer questions.</a:t>
            </a:r>
          </a:p>
          <a:p>
            <a:pPr lvl="1"/>
            <a:endParaRPr lang="en-US" sz="2000" dirty="0" smtClean="0"/>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r>
              <a:rPr lang="en-US" sz="2000" dirty="0" smtClean="0"/>
              <a:t>Evaluate whether the following is true for the person providing consent. If not, take steps to correct or determine that the person providing consent is incapable of providing consent:</a:t>
            </a:r>
          </a:p>
          <a:p>
            <a:endParaRPr lang="en-US" sz="2000" dirty="0" smtClean="0"/>
          </a:p>
          <a:p>
            <a:pPr lvl="1"/>
            <a:r>
              <a:rPr lang="en-US" sz="2000" dirty="0" smtClean="0"/>
              <a:t>The person providing consent has been provided sufficient information.</a:t>
            </a:r>
          </a:p>
          <a:p>
            <a:pPr lvl="1"/>
            <a:endParaRPr lang="en-US" sz="2000" dirty="0" smtClean="0"/>
          </a:p>
          <a:p>
            <a:pPr lvl="1"/>
            <a:r>
              <a:rPr lang="en-US" sz="2000" dirty="0" smtClean="0"/>
              <a:t>The person providing consent understands the information</a:t>
            </a:r>
          </a:p>
          <a:p>
            <a:pPr lvl="2"/>
            <a:r>
              <a:rPr lang="en-US" sz="2000" dirty="0" smtClean="0"/>
              <a:t>If the person providing consent has a disease or condition that may affect cognition, assess whether the person providing consent has sufficient cognitive capacity to legally provide informed consent.</a:t>
            </a:r>
          </a:p>
          <a:p>
            <a:pPr lvl="2"/>
            <a:r>
              <a:rPr lang="en-US" sz="2000" dirty="0" smtClean="0"/>
              <a:t>If the subject is pregnant, ensure the person providing consent is fully informed regarding the reasonably foreseeable effect of the research on the fetus or neonate.</a:t>
            </a:r>
          </a:p>
          <a:p>
            <a:pPr lvl="1"/>
            <a:endParaRPr lang="en-US" sz="2000" dirty="0" smtClean="0"/>
          </a:p>
          <a:p>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7525"/>
          </a:xfrm>
        </p:spPr>
        <p:txBody>
          <a:bodyPr/>
          <a:lstStyle/>
          <a:p>
            <a:pPr lvl="1"/>
            <a:r>
              <a:rPr lang="en-US" sz="2000" dirty="0" smtClean="0"/>
              <a:t>The person providing consent does not feel coerced or unduly influenced.</a:t>
            </a:r>
          </a:p>
          <a:p>
            <a:pPr lvl="2"/>
            <a:r>
              <a:rPr lang="en-US" sz="2000" dirty="0" smtClean="0"/>
              <a:t>Ensure there is no threat of harm or adverse consequences for a decision to not participate.</a:t>
            </a:r>
          </a:p>
          <a:p>
            <a:pPr lvl="2"/>
            <a:r>
              <a:rPr lang="en-US" sz="2000" dirty="0" smtClean="0"/>
              <a:t>Ensure that outside parties (family or caretakers) do not coerce or unduly influence the person providing consent, especially if that person is vulnerable to coercion or undue influence.</a:t>
            </a:r>
          </a:p>
          <a:p>
            <a:pPr lvl="2"/>
            <a:r>
              <a:rPr lang="en-US" sz="2000" dirty="0" smtClean="0"/>
              <a:t>Ensure that the amount of payment does not coerce or unduly influence economically disadvantaged individuals.</a:t>
            </a:r>
          </a:p>
          <a:p>
            <a:pPr lvl="2"/>
            <a:r>
              <a:rPr lang="en-US" sz="2000" dirty="0" smtClean="0"/>
              <a:t>For persons providing consent who are in a subordinate position to a member of the research team (e.g., employee or student), ensure that there is no threat of harm or adverse consequences to the subject’s position for a decision to not participate.</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5125"/>
          </a:xfrm>
        </p:spPr>
        <p:txBody>
          <a:bodyPr/>
          <a:lstStyle/>
          <a:p>
            <a:r>
              <a:rPr lang="en-US" sz="2000" dirty="0" smtClean="0"/>
              <a:t>The person providing consent has sufficient time to make a decision.</a:t>
            </a:r>
          </a:p>
          <a:p>
            <a:pPr lvl="1"/>
            <a:r>
              <a:rPr lang="en-US" sz="2000" dirty="0" smtClean="0"/>
              <a:t>Provide the person providing consent with sufficient time to understand the information. Spend as much time as needed</a:t>
            </a:r>
          </a:p>
          <a:p>
            <a:pPr lvl="1"/>
            <a:r>
              <a:rPr lang="en-US" sz="2000" dirty="0" smtClean="0"/>
              <a:t>Provide the person providing consent with sufficient time to ask questions.</a:t>
            </a:r>
          </a:p>
          <a:p>
            <a:pPr lvl="1"/>
            <a:endParaRPr lang="en-US" sz="2000" dirty="0" smtClean="0"/>
          </a:p>
          <a:p>
            <a:r>
              <a:rPr lang="en-US" sz="2000" dirty="0" smtClean="0"/>
              <a:t>The individual providing consent understands the consequences of a decision.</a:t>
            </a:r>
          </a:p>
          <a:p>
            <a:endParaRPr lang="en-US" sz="2000" dirty="0" smtClean="0"/>
          </a:p>
          <a:p>
            <a:r>
              <a:rPr lang="en-US" sz="2000" dirty="0" smtClean="0"/>
              <a:t>The individual providing consent can communicate a choice.</a:t>
            </a:r>
          </a:p>
          <a:p>
            <a:endParaRPr lang="en-US" sz="2000" dirty="0" smtClean="0"/>
          </a:p>
          <a:p>
            <a:r>
              <a:rPr lang="en-US" sz="2000" dirty="0" smtClean="0"/>
              <a:t>Once a person providing consent indicates that he or she does not want to consent, stop.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92725"/>
          </a:xfrm>
        </p:spPr>
        <p:txBody>
          <a:bodyPr/>
          <a:lstStyle/>
          <a:p>
            <a:r>
              <a:rPr lang="en-US" sz="2000" dirty="0" smtClean="0"/>
              <a:t>If the subject is a child or adult unable to consent:</a:t>
            </a:r>
          </a:p>
          <a:p>
            <a:pPr lvl="1"/>
            <a:r>
              <a:rPr lang="en-US" sz="2000" dirty="0" smtClean="0"/>
              <a:t>Explain the research to the extent compatible with the subject’s understanding.</a:t>
            </a:r>
          </a:p>
          <a:p>
            <a:pPr lvl="1"/>
            <a:r>
              <a:rPr lang="en-US" sz="2000" dirty="0" smtClean="0"/>
              <a:t>Ensure that parents or guardians do not coerce or unduly influence children.</a:t>
            </a:r>
          </a:p>
          <a:p>
            <a:pPr lvl="1"/>
            <a:r>
              <a:rPr lang="en-US" sz="2000" dirty="0" smtClean="0"/>
              <a:t>Ensure that outside parties (family or caretakers) do not coerce or unduly influence adults unable to consent.</a:t>
            </a:r>
          </a:p>
          <a:p>
            <a:pPr lvl="1"/>
            <a:endParaRPr lang="en-US" sz="2000" dirty="0" smtClean="0"/>
          </a:p>
          <a:p>
            <a:r>
              <a:rPr lang="en-US" sz="2000" dirty="0" smtClean="0"/>
              <a:t>If the IRB determined that assent was a requirement and the subject is capable of being consulted, request the assent (affirmative agreement) of the subject.</a:t>
            </a:r>
          </a:p>
          <a:p>
            <a:pPr lvl="1"/>
            <a:r>
              <a:rPr lang="en-US" sz="2000" dirty="0" smtClean="0"/>
              <a:t>If the subject indicates that he or she does not want to take part, stop.</a:t>
            </a:r>
          </a:p>
          <a:p>
            <a:endParaRPr lang="en-US" sz="20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381000"/>
            <a:ext cx="8229600" cy="1295400"/>
          </a:xfrm>
        </p:spPr>
        <p:txBody>
          <a:bodyPr/>
          <a:lstStyle/>
          <a:p>
            <a:pPr eaLnBrk="1" hangingPunct="1">
              <a:defRPr/>
            </a:pPr>
            <a:r>
              <a:rPr lang="en-US" sz="3600" b="1" smtClean="0">
                <a:solidFill>
                  <a:srgbClr val="FFFF00"/>
                </a:solidFill>
              </a:rPr>
              <a:t>Requirements for Informed Consent</a:t>
            </a:r>
          </a:p>
        </p:txBody>
      </p:sp>
      <p:sp>
        <p:nvSpPr>
          <p:cNvPr id="22531" name="Rectangle 3"/>
          <p:cNvSpPr>
            <a:spLocks noGrp="1" noChangeArrowheads="1"/>
          </p:cNvSpPr>
          <p:nvPr>
            <p:ph type="body" idx="1"/>
          </p:nvPr>
        </p:nvSpPr>
        <p:spPr>
          <a:xfrm>
            <a:off x="381000" y="1524000"/>
            <a:ext cx="8229600" cy="4648200"/>
          </a:xfrm>
        </p:spPr>
        <p:txBody>
          <a:bodyPr/>
          <a:lstStyle/>
          <a:p>
            <a:pPr eaLnBrk="1" hangingPunct="1">
              <a:lnSpc>
                <a:spcPct val="90000"/>
              </a:lnSpc>
            </a:pPr>
            <a:r>
              <a:rPr lang="en-US" sz="2400" dirty="0" smtClean="0">
                <a:effectLst/>
              </a:rPr>
              <a:t>Statement that the study involves research</a:t>
            </a:r>
          </a:p>
          <a:p>
            <a:pPr eaLnBrk="1" hangingPunct="1">
              <a:lnSpc>
                <a:spcPct val="90000"/>
              </a:lnSpc>
            </a:pPr>
            <a:endParaRPr lang="en-US" sz="2400" dirty="0" smtClean="0">
              <a:effectLst/>
            </a:endParaRPr>
          </a:p>
          <a:p>
            <a:pPr eaLnBrk="1" hangingPunct="1">
              <a:lnSpc>
                <a:spcPct val="90000"/>
              </a:lnSpc>
            </a:pPr>
            <a:r>
              <a:rPr lang="en-US" sz="2400" dirty="0" smtClean="0">
                <a:effectLst/>
              </a:rPr>
              <a:t>Explanation of the purposes of the research</a:t>
            </a:r>
          </a:p>
          <a:p>
            <a:pPr eaLnBrk="1" hangingPunct="1">
              <a:lnSpc>
                <a:spcPct val="90000"/>
              </a:lnSpc>
            </a:pPr>
            <a:endParaRPr lang="en-US" sz="2400" dirty="0" smtClean="0">
              <a:effectLst/>
            </a:endParaRPr>
          </a:p>
          <a:p>
            <a:pPr eaLnBrk="1" hangingPunct="1">
              <a:lnSpc>
                <a:spcPct val="90000"/>
              </a:lnSpc>
            </a:pPr>
            <a:r>
              <a:rPr lang="en-US" sz="2400" dirty="0" smtClean="0">
                <a:effectLst/>
              </a:rPr>
              <a:t>Expected duration of the subject’s participation</a:t>
            </a:r>
          </a:p>
          <a:p>
            <a:pPr eaLnBrk="1" hangingPunct="1">
              <a:lnSpc>
                <a:spcPct val="90000"/>
              </a:lnSpc>
            </a:pPr>
            <a:endParaRPr lang="en-US" sz="2400" dirty="0" smtClean="0">
              <a:effectLst/>
            </a:endParaRPr>
          </a:p>
          <a:p>
            <a:pPr eaLnBrk="1" hangingPunct="1">
              <a:lnSpc>
                <a:spcPct val="90000"/>
              </a:lnSpc>
            </a:pPr>
            <a:r>
              <a:rPr lang="en-US" sz="2400" dirty="0" smtClean="0">
                <a:effectLst/>
              </a:rPr>
              <a:t>Description of procedures to be followed</a:t>
            </a:r>
          </a:p>
          <a:p>
            <a:pPr eaLnBrk="1" hangingPunct="1">
              <a:lnSpc>
                <a:spcPct val="90000"/>
              </a:lnSpc>
            </a:pPr>
            <a:endParaRPr lang="en-US" sz="2400" dirty="0" smtClean="0">
              <a:effectLst/>
            </a:endParaRPr>
          </a:p>
          <a:p>
            <a:pPr eaLnBrk="1" hangingPunct="1">
              <a:lnSpc>
                <a:spcPct val="90000"/>
              </a:lnSpc>
            </a:pPr>
            <a:r>
              <a:rPr lang="en-US" sz="2400" dirty="0" smtClean="0">
                <a:effectLst/>
              </a:rPr>
              <a:t>Description of any reasonably foreseeable risks or discomforts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381000" y="685800"/>
            <a:ext cx="8229600" cy="5486400"/>
          </a:xfrm>
        </p:spPr>
        <p:txBody>
          <a:bodyPr/>
          <a:lstStyle/>
          <a:p>
            <a:pPr eaLnBrk="1" hangingPunct="1">
              <a:lnSpc>
                <a:spcPct val="80000"/>
              </a:lnSpc>
            </a:pPr>
            <a:r>
              <a:rPr lang="en-US" sz="2400" dirty="0" smtClean="0">
                <a:effectLst/>
              </a:rPr>
              <a:t>A disclosure of appropriate alternative procedures or courses of treatment</a:t>
            </a:r>
          </a:p>
          <a:p>
            <a:pPr eaLnBrk="1" hangingPunct="1">
              <a:lnSpc>
                <a:spcPct val="80000"/>
              </a:lnSpc>
            </a:pPr>
            <a:endParaRPr lang="en-US" sz="2400" dirty="0" smtClean="0">
              <a:effectLst/>
            </a:endParaRPr>
          </a:p>
          <a:p>
            <a:pPr eaLnBrk="1" hangingPunct="1">
              <a:lnSpc>
                <a:spcPct val="80000"/>
              </a:lnSpc>
            </a:pPr>
            <a:r>
              <a:rPr lang="en-US" sz="2400" dirty="0" smtClean="0">
                <a:effectLst/>
              </a:rPr>
              <a:t>Statement describing the extent of confidentiality of records</a:t>
            </a:r>
          </a:p>
          <a:p>
            <a:pPr eaLnBrk="1" hangingPunct="1">
              <a:lnSpc>
                <a:spcPct val="80000"/>
              </a:lnSpc>
            </a:pPr>
            <a:endParaRPr lang="en-US" sz="2400" dirty="0" smtClean="0">
              <a:effectLst/>
            </a:endParaRPr>
          </a:p>
          <a:p>
            <a:pPr eaLnBrk="1" hangingPunct="1">
              <a:lnSpc>
                <a:spcPct val="80000"/>
              </a:lnSpc>
            </a:pPr>
            <a:r>
              <a:rPr lang="en-US" sz="2400" dirty="0" smtClean="0">
                <a:effectLst/>
              </a:rPr>
              <a:t>If greater than minimal risks are involved, an explanation of any medical treatments available if injury occurs</a:t>
            </a:r>
          </a:p>
          <a:p>
            <a:pPr eaLnBrk="1" hangingPunct="1">
              <a:lnSpc>
                <a:spcPct val="80000"/>
              </a:lnSpc>
            </a:pPr>
            <a:endParaRPr lang="en-US" sz="2400" dirty="0" smtClean="0">
              <a:effectLst/>
            </a:endParaRPr>
          </a:p>
          <a:p>
            <a:pPr eaLnBrk="1" hangingPunct="1">
              <a:lnSpc>
                <a:spcPct val="80000"/>
              </a:lnSpc>
            </a:pPr>
            <a:r>
              <a:rPr lang="en-US" sz="2400" dirty="0" smtClean="0">
                <a:effectLst/>
              </a:rPr>
              <a:t>Explanation of who to contact for answers to pertinent questions</a:t>
            </a:r>
          </a:p>
          <a:p>
            <a:pPr eaLnBrk="1" hangingPunct="1">
              <a:lnSpc>
                <a:spcPct val="80000"/>
              </a:lnSpc>
            </a:pPr>
            <a:endParaRPr lang="en-US" sz="2400" dirty="0" smtClean="0">
              <a:effectLst/>
            </a:endParaRPr>
          </a:p>
          <a:p>
            <a:pPr eaLnBrk="1" hangingPunct="1">
              <a:lnSpc>
                <a:spcPct val="80000"/>
              </a:lnSpc>
            </a:pPr>
            <a:r>
              <a:rPr lang="en-US" sz="2400" dirty="0" smtClean="0">
                <a:effectLst/>
              </a:rPr>
              <a:t>Statement that participation is voluntary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FF00"/>
                </a:solidFill>
              </a:rPr>
              <a:t>When preparing consents, be sure to download a fresh template</a:t>
            </a:r>
            <a:endParaRPr lang="en-US" sz="4000" dirty="0">
              <a:solidFill>
                <a:srgbClr val="FFFF00"/>
              </a:solidFill>
            </a:endParaRPr>
          </a:p>
        </p:txBody>
      </p:sp>
      <p:sp>
        <p:nvSpPr>
          <p:cNvPr id="3" name="Content Placeholder 2"/>
          <p:cNvSpPr>
            <a:spLocks noGrp="1"/>
          </p:cNvSpPr>
          <p:nvPr>
            <p:ph idx="1"/>
          </p:nvPr>
        </p:nvSpPr>
        <p:spPr/>
        <p:txBody>
          <a:bodyPr/>
          <a:lstStyle/>
          <a:p>
            <a:r>
              <a:rPr lang="en-US" sz="2400" dirty="0" smtClean="0"/>
              <a:t>The Revised Common Rule has added requirements</a:t>
            </a:r>
          </a:p>
          <a:p>
            <a:pPr lvl="1"/>
            <a:r>
              <a:rPr lang="en-US" sz="2000" dirty="0"/>
              <a:t>Reasonable person standard</a:t>
            </a:r>
          </a:p>
          <a:p>
            <a:pPr lvl="1"/>
            <a:r>
              <a:rPr lang="en-US" sz="2000" dirty="0"/>
              <a:t>Opportunity </a:t>
            </a:r>
            <a:r>
              <a:rPr lang="en-US" sz="2000" dirty="0"/>
              <a:t>for discussion</a:t>
            </a:r>
          </a:p>
          <a:p>
            <a:pPr lvl="1"/>
            <a:r>
              <a:rPr lang="en-US" sz="2000" dirty="0"/>
              <a:t>Presentation of key information first in a concise, focused, and organized fashion to facilitate understanding</a:t>
            </a:r>
          </a:p>
          <a:p>
            <a:r>
              <a:rPr lang="en-US" sz="2400" dirty="0" smtClean="0"/>
              <a:t>And added new elements of informed consent</a:t>
            </a:r>
          </a:p>
          <a:p>
            <a:pPr lvl="1"/>
            <a:r>
              <a:rPr lang="en-US" sz="2000" dirty="0" smtClean="0"/>
              <a:t>Whether clinically relevant research results will be disclosed</a:t>
            </a:r>
          </a:p>
          <a:p>
            <a:pPr lvl="1"/>
            <a:r>
              <a:rPr lang="en-US" sz="2000" dirty="0" smtClean="0"/>
              <a:t>If collecting identifiable private information or biospecimens, whether data/specimens may be shared (even if de-identified)</a:t>
            </a:r>
          </a:p>
          <a:p>
            <a:pPr lvl="1"/>
            <a:r>
              <a:rPr lang="en-US" sz="2000" dirty="0" smtClean="0"/>
              <a:t>If collecting biospecimens, any prospect of whole genome sequencing, and commercial profit &amp; whether subjects will share in profits </a:t>
            </a:r>
          </a:p>
        </p:txBody>
      </p:sp>
    </p:spTree>
    <p:extLst>
      <p:ext uri="{BB962C8B-B14F-4D97-AF65-F5344CB8AC3E}">
        <p14:creationId xmlns:p14="http://schemas.microsoft.com/office/powerpoint/2010/main" val="324319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solidFill>
                  <a:srgbClr val="FFFF00"/>
                </a:solidFill>
                <a:effectLst/>
              </a:rPr>
              <a:t>Tuskegee Study </a:t>
            </a:r>
          </a:p>
        </p:txBody>
      </p:sp>
      <p:sp>
        <p:nvSpPr>
          <p:cNvPr id="52227" name="Rectangle 3"/>
          <p:cNvSpPr>
            <a:spLocks noGrp="1" noChangeArrowheads="1"/>
          </p:cNvSpPr>
          <p:nvPr>
            <p:ph type="body" idx="1"/>
          </p:nvPr>
        </p:nvSpPr>
        <p:spPr/>
        <p:txBody>
          <a:bodyPr/>
          <a:lstStyle/>
          <a:p>
            <a:pPr eaLnBrk="1" hangingPunct="1">
              <a:lnSpc>
                <a:spcPct val="90000"/>
              </a:lnSpc>
              <a:defRPr/>
            </a:pPr>
            <a:r>
              <a:rPr lang="en-US" sz="2800" smtClean="0"/>
              <a:t>This study was initiated in the 1930s as an examination of the natural history of untreated syphilis; it continued until 1972</a:t>
            </a:r>
          </a:p>
          <a:p>
            <a:pPr eaLnBrk="1" hangingPunct="1">
              <a:lnSpc>
                <a:spcPct val="90000"/>
              </a:lnSpc>
              <a:defRPr/>
            </a:pPr>
            <a:r>
              <a:rPr lang="en-US" sz="2800" smtClean="0"/>
              <a:t>400 black men with syphilis participated</a:t>
            </a:r>
          </a:p>
          <a:p>
            <a:pPr eaLnBrk="1" hangingPunct="1">
              <a:lnSpc>
                <a:spcPct val="90000"/>
              </a:lnSpc>
              <a:defRPr/>
            </a:pPr>
            <a:r>
              <a:rPr lang="en-US" sz="2800" smtClean="0"/>
              <a:t>200 men without syphilis served as controls</a:t>
            </a:r>
          </a:p>
          <a:p>
            <a:pPr eaLnBrk="1" hangingPunct="1">
              <a:lnSpc>
                <a:spcPct val="90000"/>
              </a:lnSpc>
              <a:defRPr/>
            </a:pPr>
            <a:r>
              <a:rPr lang="en-US" sz="2800" smtClean="0"/>
              <a:t>The men were recruited </a:t>
            </a:r>
            <a:r>
              <a:rPr lang="en-US" sz="2800" b="1" smtClean="0">
                <a:solidFill>
                  <a:srgbClr val="FFFF00"/>
                </a:solidFill>
              </a:rPr>
              <a:t>without</a:t>
            </a:r>
            <a:r>
              <a:rPr lang="en-US" sz="2800" smtClean="0"/>
              <a:t> informed consent</a:t>
            </a:r>
          </a:p>
          <a:p>
            <a:pPr eaLnBrk="1" hangingPunct="1">
              <a:lnSpc>
                <a:spcPct val="90000"/>
              </a:lnSpc>
              <a:defRPr/>
            </a:pPr>
            <a:r>
              <a:rPr lang="en-US" sz="2800" b="1" smtClean="0">
                <a:solidFill>
                  <a:srgbClr val="FFFF00"/>
                </a:solidFill>
              </a:rPr>
              <a:t>misinformed</a:t>
            </a:r>
            <a:r>
              <a:rPr lang="en-US" sz="2800" smtClean="0"/>
              <a:t> that some of the procedures done in the interest of research (e.g., spinal taps) were actually "special free treatment"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Templates available</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t>Consent form</a:t>
            </a:r>
          </a:p>
          <a:p>
            <a:r>
              <a:rPr lang="en-US" dirty="0" smtClean="0"/>
              <a:t>Assent Form</a:t>
            </a:r>
          </a:p>
          <a:p>
            <a:r>
              <a:rPr lang="en-US" dirty="0" smtClean="0"/>
              <a:t>Fact Sheet</a:t>
            </a:r>
          </a:p>
          <a:p>
            <a:r>
              <a:rPr lang="en-US" dirty="0" smtClean="0"/>
              <a:t>Short Forms</a:t>
            </a:r>
          </a:p>
          <a:p>
            <a:pPr>
              <a:buNone/>
            </a:pPr>
            <a:endParaRPr lang="en-US" dirty="0" smtClean="0">
              <a:hlinkClick r:id="rId2"/>
            </a:endParaRPr>
          </a:p>
          <a:p>
            <a:r>
              <a:rPr lang="en-US" dirty="0">
                <a:hlinkClick r:id="rId3"/>
              </a:rPr>
              <a:t>https://www.umassmed.edu/ccts/irb/forms_templates</a:t>
            </a:r>
            <a:r>
              <a:rPr lang="en-US" dirty="0" smtClean="0">
                <a:hlinkClick r:id="rId3"/>
              </a:rPr>
              <a:t>/</a:t>
            </a:r>
            <a:endParaRPr lang="en-US" dirty="0" smtClean="0"/>
          </a:p>
          <a:p>
            <a:pPr marL="0" indent="0">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609600"/>
            <a:ext cx="8229600" cy="4413482"/>
          </a:xfrm>
        </p:spPr>
      </p:pic>
    </p:spTree>
    <p:extLst>
      <p:ext uri="{BB962C8B-B14F-4D97-AF65-F5344CB8AC3E}">
        <p14:creationId xmlns:p14="http://schemas.microsoft.com/office/powerpoint/2010/main" val="4673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FF00"/>
                </a:solidFill>
              </a:rPr>
              <a:t>INVESTIGATOR GUIDANCE</a:t>
            </a:r>
            <a:br>
              <a:rPr lang="en-US" sz="4000" dirty="0" smtClean="0">
                <a:solidFill>
                  <a:srgbClr val="FFFF00"/>
                </a:solidFill>
              </a:rPr>
            </a:br>
            <a:r>
              <a:rPr lang="en-US" sz="4000" dirty="0" smtClean="0">
                <a:solidFill>
                  <a:srgbClr val="FFFF00"/>
                </a:solidFill>
              </a:rPr>
              <a:t>Informed Consent HRP-802</a:t>
            </a:r>
            <a:r>
              <a:rPr lang="en-US" sz="4000" dirty="0" smtClean="0">
                <a:solidFill>
                  <a:srgbClr val="FFFF00"/>
                </a:solidFill>
                <a:effectLst/>
              </a:rPr>
              <a:t>     </a:t>
            </a:r>
            <a:endParaRPr lang="en-US" sz="4000" dirty="0">
              <a:solidFill>
                <a:srgbClr val="FFFF00"/>
              </a:solidFill>
              <a:effectLst/>
            </a:endParaRPr>
          </a:p>
        </p:txBody>
      </p:sp>
      <p:sp>
        <p:nvSpPr>
          <p:cNvPr id="3" name="Content Placeholder 2"/>
          <p:cNvSpPr>
            <a:spLocks noGrp="1"/>
          </p:cNvSpPr>
          <p:nvPr>
            <p:ph idx="1"/>
          </p:nvPr>
        </p:nvSpPr>
        <p:spPr>
          <a:xfrm>
            <a:off x="457200" y="1828800"/>
            <a:ext cx="8229600" cy="4302125"/>
          </a:xfrm>
        </p:spPr>
        <p:txBody>
          <a:bodyPr/>
          <a:lstStyle/>
          <a:p>
            <a:r>
              <a:rPr lang="en-US" dirty="0" smtClean="0"/>
              <a:t>This guidance describes a process that in general is suitable to obtain informed consent.</a:t>
            </a:r>
          </a:p>
          <a:p>
            <a:endParaRPr lang="en-US" dirty="0" smtClean="0"/>
          </a:p>
          <a:p>
            <a:r>
              <a:rPr lang="en-US" dirty="0" smtClean="0"/>
              <a:t>Other procedures may be suitable when approved by the IRB.</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rPr>
              <a:t>“Person providing consent”</a:t>
            </a:r>
            <a:endParaRPr lang="en-US" dirty="0">
              <a:solidFill>
                <a:srgbClr val="FFFF00"/>
              </a:solidFill>
            </a:endParaRPr>
          </a:p>
        </p:txBody>
      </p:sp>
      <p:sp>
        <p:nvSpPr>
          <p:cNvPr id="3" name="Content Placeholder 2"/>
          <p:cNvSpPr>
            <a:spLocks noGrp="1"/>
          </p:cNvSpPr>
          <p:nvPr>
            <p:ph idx="1"/>
          </p:nvPr>
        </p:nvSpPr>
        <p:spPr/>
        <p:txBody>
          <a:bodyPr/>
          <a:lstStyle/>
          <a:p>
            <a:r>
              <a:rPr lang="en-US" sz="2000" dirty="0" smtClean="0">
                <a:effectLst/>
              </a:rPr>
              <a:t>In the case of a cognitively intact adult, the individual being asked to take part</a:t>
            </a:r>
          </a:p>
          <a:p>
            <a:r>
              <a:rPr lang="en-US" sz="2000" dirty="0" smtClean="0">
                <a:effectLst/>
              </a:rPr>
              <a:t>In the case of an adult unable to consent, that individual’s Legally Authorized Representative (LAR)</a:t>
            </a:r>
          </a:p>
          <a:p>
            <a:r>
              <a:rPr lang="en-US" sz="2000" dirty="0" smtClean="0">
                <a:effectLst/>
              </a:rPr>
              <a:t>In the case of a child:</a:t>
            </a:r>
          </a:p>
          <a:p>
            <a:pPr lvl="1"/>
            <a:r>
              <a:rPr lang="en-US" sz="2000" dirty="0" smtClean="0">
                <a:effectLst/>
              </a:rPr>
              <a:t>One parent, if the other parent is deceased, unknown, incompetent, or not reasonably available, or when only one parent has legal responsibility for the care and custody of the child.</a:t>
            </a:r>
          </a:p>
          <a:p>
            <a:pPr lvl="1"/>
            <a:r>
              <a:rPr lang="en-US" sz="2000" dirty="0" smtClean="0">
                <a:effectLst/>
              </a:rPr>
              <a:t>One parent if the IRB determined that permission from one parent was sufficient</a:t>
            </a:r>
          </a:p>
          <a:p>
            <a:pPr lvl="1"/>
            <a:r>
              <a:rPr lang="en-US" sz="2000" dirty="0" smtClean="0">
                <a:effectLst/>
              </a:rPr>
              <a:t>An individual who is authorized under applicable State or local law to consent on behalf of a child to general medical care</a:t>
            </a:r>
          </a:p>
          <a:p>
            <a:pPr lvl="1"/>
            <a:r>
              <a:rPr lang="en-US" sz="2000" dirty="0" smtClean="0">
                <a:effectLst/>
              </a:rPr>
              <a:t>Both parents</a:t>
            </a:r>
          </a:p>
          <a:p>
            <a:endParaRPr lang="en-US" sz="1800" dirty="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230" y="76200"/>
            <a:ext cx="8929570" cy="5777538"/>
          </a:xfrm>
          <a:prstGeom prst="rect">
            <a:avLst/>
          </a:prstGeom>
        </p:spPr>
      </p:pic>
    </p:spTree>
    <p:extLst>
      <p:ext uri="{BB962C8B-B14F-4D97-AF65-F5344CB8AC3E}">
        <p14:creationId xmlns:p14="http://schemas.microsoft.com/office/powerpoint/2010/main" val="52142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Consent </a:t>
            </a:r>
            <a:r>
              <a:rPr lang="en-US" dirty="0" smtClean="0">
                <a:solidFill>
                  <a:srgbClr val="FFFF00"/>
                </a:solidFill>
              </a:rPr>
              <a:t>Information</a:t>
            </a:r>
            <a:endParaRPr lang="en-US" dirty="0">
              <a:solidFill>
                <a:srgbClr val="FFFF00"/>
              </a:solidFill>
            </a:endParaRPr>
          </a:p>
        </p:txBody>
      </p:sp>
      <p:sp>
        <p:nvSpPr>
          <p:cNvPr id="3" name="Content Placeholder 2"/>
          <p:cNvSpPr>
            <a:spLocks noGrp="1"/>
          </p:cNvSpPr>
          <p:nvPr>
            <p:ph idx="1"/>
          </p:nvPr>
        </p:nvSpPr>
        <p:spPr>
          <a:xfrm>
            <a:off x="304800" y="1600200"/>
            <a:ext cx="8686800" cy="4876800"/>
          </a:xfrm>
        </p:spPr>
        <p:txBody>
          <a:bodyPr/>
          <a:lstStyle/>
          <a:p>
            <a:r>
              <a:rPr lang="en-US" sz="2800" dirty="0" smtClean="0"/>
              <a:t>Long form consent document </a:t>
            </a:r>
          </a:p>
          <a:p>
            <a:pPr lvl="1"/>
            <a:r>
              <a:rPr lang="en-US" sz="2400" dirty="0" smtClean="0"/>
              <a:t>when the IRB requires the long form of consent documentation</a:t>
            </a:r>
          </a:p>
          <a:p>
            <a:r>
              <a:rPr lang="en-US" sz="2800" dirty="0" smtClean="0"/>
              <a:t>Short form consent document and </a:t>
            </a:r>
            <a:r>
              <a:rPr lang="en-US" sz="2800" dirty="0" smtClean="0"/>
              <a:t>summary </a:t>
            </a:r>
          </a:p>
          <a:p>
            <a:pPr lvl="1"/>
            <a:r>
              <a:rPr lang="en-US" sz="2400" dirty="0" smtClean="0"/>
              <a:t>when </a:t>
            </a:r>
            <a:r>
              <a:rPr lang="en-US" sz="2400" dirty="0"/>
              <a:t>the IRB allows the short form of </a:t>
            </a:r>
            <a:r>
              <a:rPr lang="en-US" sz="2400" dirty="0" smtClean="0"/>
              <a:t>consent </a:t>
            </a:r>
            <a:r>
              <a:rPr lang="en-US" sz="2400" dirty="0"/>
              <a:t>documentation</a:t>
            </a:r>
          </a:p>
          <a:p>
            <a:r>
              <a:rPr lang="en-US" sz="2800" dirty="0" smtClean="0"/>
              <a:t>Script or fact sheet </a:t>
            </a:r>
          </a:p>
          <a:p>
            <a:pPr lvl="1"/>
            <a:r>
              <a:rPr lang="en-US" sz="2400" dirty="0" smtClean="0"/>
              <a:t>when the IRB has approved a waiver of documentation of consent</a:t>
            </a:r>
          </a:p>
          <a:p>
            <a:r>
              <a:rPr lang="en-US" sz="2800" dirty="0" smtClean="0"/>
              <a:t>Communicate in the preferred language of the person providing consent</a:t>
            </a: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Subject Populations</a:t>
            </a:r>
            <a:endParaRPr lang="en-US" dirty="0">
              <a:solidFill>
                <a:srgbClr val="FFFF00"/>
              </a:solidFill>
            </a:endParaRPr>
          </a:p>
        </p:txBody>
      </p:sp>
      <p:sp>
        <p:nvSpPr>
          <p:cNvPr id="3" name="Content Placeholder 2"/>
          <p:cNvSpPr>
            <a:spLocks noGrp="1"/>
          </p:cNvSpPr>
          <p:nvPr>
            <p:ph idx="1"/>
          </p:nvPr>
        </p:nvSpPr>
        <p:spPr>
          <a:xfrm>
            <a:off x="457200" y="1600200"/>
            <a:ext cx="8229600" cy="4876800"/>
          </a:xfrm>
        </p:spPr>
        <p:txBody>
          <a:bodyPr/>
          <a:lstStyle/>
          <a:p>
            <a:r>
              <a:rPr lang="en-US" sz="2800" dirty="0" smtClean="0"/>
              <a:t>Unless the IRB affirmatively approves a protocol to include the following populations, such subjects may </a:t>
            </a:r>
            <a:r>
              <a:rPr lang="en-US" sz="2800" b="1" dirty="0" smtClean="0">
                <a:solidFill>
                  <a:srgbClr val="FFFF00"/>
                </a:solidFill>
              </a:rPr>
              <a:t>not</a:t>
            </a:r>
            <a:r>
              <a:rPr lang="en-US" sz="2800" dirty="0" smtClean="0"/>
              <a:t> be enrolled:</a:t>
            </a:r>
          </a:p>
          <a:p>
            <a:pPr lvl="1"/>
            <a:r>
              <a:rPr lang="en-US" sz="2400" dirty="0" smtClean="0"/>
              <a:t>Adults unable to consent</a:t>
            </a:r>
          </a:p>
          <a:p>
            <a:pPr lvl="1"/>
            <a:r>
              <a:rPr lang="en-US" sz="2400" dirty="0" smtClean="0"/>
              <a:t>Children</a:t>
            </a:r>
          </a:p>
          <a:p>
            <a:pPr lvl="1"/>
            <a:r>
              <a:rPr lang="en-US" sz="2400" dirty="0" smtClean="0"/>
              <a:t>Neonates of uncertain viability</a:t>
            </a:r>
          </a:p>
          <a:p>
            <a:pPr lvl="1"/>
            <a:r>
              <a:rPr lang="en-US" sz="2400" dirty="0" smtClean="0"/>
              <a:t>Nonviable neonates</a:t>
            </a:r>
          </a:p>
          <a:p>
            <a:pPr lvl="1"/>
            <a:r>
              <a:rPr lang="en-US" sz="2400" dirty="0" smtClean="0"/>
              <a:t>Pregnant women</a:t>
            </a:r>
          </a:p>
          <a:p>
            <a:pPr lvl="1"/>
            <a:r>
              <a:rPr lang="en-US" sz="2400" dirty="0" smtClean="0"/>
              <a:t>Prisoners</a:t>
            </a:r>
          </a:p>
          <a:p>
            <a:pPr lvl="1"/>
            <a:r>
              <a:rPr lang="en-US" sz="2400" dirty="0" smtClean="0"/>
              <a:t>Individuals unable to speak English</a:t>
            </a:r>
          </a:p>
          <a:p>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Other Procedures</a:t>
            </a:r>
            <a:endParaRPr lang="en-US" dirty="0">
              <a:solidFill>
                <a:srgbClr val="FFFF00"/>
              </a:solidFill>
            </a:endParaRPr>
          </a:p>
        </p:txBody>
      </p:sp>
      <p:sp>
        <p:nvSpPr>
          <p:cNvPr id="3" name="Content Placeholder 2"/>
          <p:cNvSpPr>
            <a:spLocks noGrp="1"/>
          </p:cNvSpPr>
          <p:nvPr>
            <p:ph idx="1"/>
          </p:nvPr>
        </p:nvSpPr>
        <p:spPr/>
        <p:txBody>
          <a:bodyPr/>
          <a:lstStyle/>
          <a:p>
            <a:r>
              <a:rPr lang="en-US" sz="2800" dirty="0" smtClean="0"/>
              <a:t>The short form of consent documentation may be use only if affirmatively approved by the IRB.</a:t>
            </a:r>
          </a:p>
          <a:p>
            <a:r>
              <a:rPr lang="en-US" sz="2800" dirty="0" smtClean="0"/>
              <a:t>For the short form of consent documentation:</a:t>
            </a:r>
          </a:p>
          <a:p>
            <a:pPr lvl="1"/>
            <a:r>
              <a:rPr lang="en-US" sz="2400" dirty="0" smtClean="0"/>
              <a:t>The short form is a standard template translated into the subject’s language.</a:t>
            </a:r>
          </a:p>
          <a:p>
            <a:pPr lvl="1"/>
            <a:r>
              <a:rPr lang="en-US" sz="2400" dirty="0" smtClean="0"/>
              <a:t>The summary is the English version of the long form.</a:t>
            </a:r>
          </a:p>
          <a:p>
            <a:r>
              <a:rPr lang="en-US" sz="2800" dirty="0" smtClean="0"/>
              <a:t>For waiver of documentation of consent, the script is the long form without a signature block.</a:t>
            </a:r>
          </a:p>
          <a:p>
            <a:endParaRPr lang="en-US" sz="2800" dirty="0"/>
          </a:p>
        </p:txBody>
      </p:sp>
    </p:spTree>
  </p:cSld>
  <p:clrMapOvr>
    <a:masterClrMapping/>
  </p:clrMapOvr>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937</TotalTime>
  <Words>1295</Words>
  <Application>Microsoft Office PowerPoint</Application>
  <PresentationFormat>On-screen Show (4:3)</PresentationFormat>
  <Paragraphs>130</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Beam</vt:lpstr>
      <vt:lpstr>Informed Consent</vt:lpstr>
      <vt:lpstr>Tuskegee Study </vt:lpstr>
      <vt:lpstr>PowerPoint Presentation</vt:lpstr>
      <vt:lpstr>INVESTIGATOR GUIDANCE Informed Consent HRP-802     </vt:lpstr>
      <vt:lpstr>“Person providing consent”</vt:lpstr>
      <vt:lpstr>PowerPoint Presentation</vt:lpstr>
      <vt:lpstr>Consent Information</vt:lpstr>
      <vt:lpstr>Subject Populations</vt:lpstr>
      <vt:lpstr>Other Procedures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Requirements for Informed Consent</vt:lpstr>
      <vt:lpstr>PowerPoint Presentation</vt:lpstr>
      <vt:lpstr>When preparing consents, be sure to download a fresh template</vt:lpstr>
      <vt:lpstr>Templates available</vt:lpstr>
    </vt:vector>
  </TitlesOfParts>
  <Company>VA-CT Healthcare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the proposal/legislation/issue</dc:title>
  <dc:creator>Adminassociate</dc:creator>
  <cp:lastModifiedBy>Blodgett, Allison</cp:lastModifiedBy>
  <cp:revision>73</cp:revision>
  <dcterms:created xsi:type="dcterms:W3CDTF">2003-01-27T14:08:36Z</dcterms:created>
  <dcterms:modified xsi:type="dcterms:W3CDTF">2018-07-25T11:57:57Z</dcterms:modified>
</cp:coreProperties>
</file>