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56" r:id="rId2"/>
    <p:sldId id="257" r:id="rId3"/>
    <p:sldId id="260" r:id="rId4"/>
    <p:sldId id="264" r:id="rId5"/>
    <p:sldId id="266" r:id="rId6"/>
    <p:sldId id="270" r:id="rId7"/>
    <p:sldId id="272" r:id="rId8"/>
    <p:sldId id="273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8" r:id="rId19"/>
    <p:sldId id="289" r:id="rId20"/>
    <p:sldId id="290" r:id="rId21"/>
    <p:sldId id="291" r:id="rId22"/>
    <p:sldId id="293" r:id="rId23"/>
    <p:sldId id="294" r:id="rId24"/>
    <p:sldId id="295" r:id="rId25"/>
    <p:sldId id="296" r:id="rId26"/>
    <p:sldId id="298" r:id="rId27"/>
    <p:sldId id="297" r:id="rId28"/>
    <p:sldId id="299" r:id="rId29"/>
    <p:sldId id="300" r:id="rId30"/>
    <p:sldId id="302" r:id="rId31"/>
    <p:sldId id="303" r:id="rId32"/>
    <p:sldId id="304" r:id="rId33"/>
    <p:sldId id="305" r:id="rId34"/>
    <p:sldId id="306" r:id="rId35"/>
    <p:sldId id="307" r:id="rId36"/>
    <p:sldId id="309" r:id="rId3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27" autoAdjust="0"/>
  </p:normalViewPr>
  <p:slideViewPr>
    <p:cSldViewPr snapToGrid="0">
      <p:cViewPr varScale="1">
        <p:scale>
          <a:sx n="120" d="100"/>
          <a:sy n="120" d="100"/>
        </p:scale>
        <p:origin x="552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03AC4-FD4B-47B5-AA9A-C074CA1CE98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FCCBB-6258-49FC-BB15-A2DE400FCF1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Step 1: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Confirm all qualifications (i.e. CVs) are available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5C84E-F64F-4593-8536-4CDB27274A1B}" type="parTrans" cxnId="{3AD615AB-04B1-4604-B9CB-2BE8BD7A906B}">
      <dgm:prSet/>
      <dgm:spPr/>
      <dgm:t>
        <a:bodyPr/>
        <a:lstStyle/>
        <a:p>
          <a:endParaRPr lang="en-US"/>
        </a:p>
      </dgm:t>
    </dgm:pt>
    <dgm:pt modelId="{4D1C1562-8482-4BCF-9E8A-76CDA720AF0C}" type="sibTrans" cxnId="{3AD615AB-04B1-4604-B9CB-2BE8BD7A906B}">
      <dgm:prSet/>
      <dgm:spPr/>
      <dgm:t>
        <a:bodyPr/>
        <a:lstStyle/>
        <a:p>
          <a:endParaRPr lang="en-US"/>
        </a:p>
      </dgm:t>
    </dgm:pt>
    <dgm:pt modelId="{08A78163-6091-4088-A3DD-DE6C9A32A88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Step 2: 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Confirm all training is complete (before       signing and dating the Delegation Log)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DCD21-DBBC-40B5-8EBD-09C138889799}" type="parTrans" cxnId="{0F89D03B-F3C9-46DE-9D83-BB958975EBE8}">
      <dgm:prSet/>
      <dgm:spPr/>
      <dgm:t>
        <a:bodyPr/>
        <a:lstStyle/>
        <a:p>
          <a:endParaRPr lang="en-US"/>
        </a:p>
      </dgm:t>
    </dgm:pt>
    <dgm:pt modelId="{F23F9B82-7564-4EC7-A199-AC356B12CC18}" type="sibTrans" cxnId="{0F89D03B-F3C9-46DE-9D83-BB958975EBE8}">
      <dgm:prSet/>
      <dgm:spPr/>
      <dgm:t>
        <a:bodyPr/>
        <a:lstStyle/>
        <a:p>
          <a:endParaRPr lang="en-US"/>
        </a:p>
      </dgm:t>
    </dgm:pt>
    <dgm:pt modelId="{68B33D5D-2424-4C12-ADF1-FEC674509BB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Step 3: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Delegate all study tasks </a:t>
          </a:r>
          <a:r>
            <a: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to the start of the tasks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F2890-6B46-4F12-BDCE-E576F8AAF155}" type="parTrans" cxnId="{386165B7-48FF-4909-ABC7-9189F1A6FB2D}">
      <dgm:prSet/>
      <dgm:spPr/>
      <dgm:t>
        <a:bodyPr/>
        <a:lstStyle/>
        <a:p>
          <a:endParaRPr lang="en-US"/>
        </a:p>
      </dgm:t>
    </dgm:pt>
    <dgm:pt modelId="{9E1792E0-17C0-46AF-A0D0-4B3C9F942683}" type="sibTrans" cxnId="{386165B7-48FF-4909-ABC7-9189F1A6FB2D}">
      <dgm:prSet/>
      <dgm:spPr/>
      <dgm:t>
        <a:bodyPr/>
        <a:lstStyle/>
        <a:p>
          <a:endParaRPr lang="en-US"/>
        </a:p>
      </dgm:t>
    </dgm:pt>
    <dgm:pt modelId="{A389A34D-1F15-4C9B-99A8-7756B137F586}" type="pres">
      <dgm:prSet presAssocID="{84E03AC4-FD4B-47B5-AA9A-C074CA1CE9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47FBB6-C61B-4E05-B381-CBC2F7AABB54}" type="pres">
      <dgm:prSet presAssocID="{84E03AC4-FD4B-47B5-AA9A-C074CA1CE98E}" presName="dummyMaxCanvas" presStyleCnt="0">
        <dgm:presLayoutVars/>
      </dgm:prSet>
      <dgm:spPr/>
    </dgm:pt>
    <dgm:pt modelId="{8838930A-6CAB-4C42-8A3E-0C9C5EAA66A0}" type="pres">
      <dgm:prSet presAssocID="{84E03AC4-FD4B-47B5-AA9A-C074CA1CE98E}" presName="ThreeNodes_1" presStyleLbl="node1" presStyleIdx="0" presStyleCnt="3" custScaleX="94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179F1-BB88-4CF3-80E2-53275E094000}" type="pres">
      <dgm:prSet presAssocID="{84E03AC4-FD4B-47B5-AA9A-C074CA1CE98E}" presName="ThreeNodes_2" presStyleLbl="node1" presStyleIdx="1" presStyleCnt="3" custScaleX="90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9303A-EE49-4619-A693-C62BCA0CE96D}" type="pres">
      <dgm:prSet presAssocID="{84E03AC4-FD4B-47B5-AA9A-C074CA1CE98E}" presName="ThreeNodes_3" presStyleLbl="node1" presStyleIdx="2" presStyleCnt="3" custScaleX="92470" custLinFactNeighborX="-54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9C15B-266B-4B89-81AA-E6BC36CB80D0}" type="pres">
      <dgm:prSet presAssocID="{84E03AC4-FD4B-47B5-AA9A-C074CA1CE98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9C1B5-0B9D-444A-A0DF-F4D5A2D708E4}" type="pres">
      <dgm:prSet presAssocID="{84E03AC4-FD4B-47B5-AA9A-C074CA1CE98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068A5-D041-438A-B584-18FD69361C76}" type="pres">
      <dgm:prSet presAssocID="{84E03AC4-FD4B-47B5-AA9A-C074CA1CE98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BB67D-3DB5-4A57-A1D5-578132EC8AF4}" type="pres">
      <dgm:prSet presAssocID="{84E03AC4-FD4B-47B5-AA9A-C074CA1CE98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C234F-1146-4E96-A90E-6FC8112C0C8A}" type="pres">
      <dgm:prSet presAssocID="{84E03AC4-FD4B-47B5-AA9A-C074CA1CE98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952E6-1089-485B-9C36-1BE4689FE9CB}" type="presOf" srcId="{BAAFCCBB-6258-49FC-BB15-A2DE400FCF16}" destId="{1DE068A5-D041-438A-B584-18FD69361C76}" srcOrd="1" destOrd="0" presId="urn:microsoft.com/office/officeart/2005/8/layout/vProcess5"/>
    <dgm:cxn modelId="{3AD615AB-04B1-4604-B9CB-2BE8BD7A906B}" srcId="{84E03AC4-FD4B-47B5-AA9A-C074CA1CE98E}" destId="{BAAFCCBB-6258-49FC-BB15-A2DE400FCF16}" srcOrd="0" destOrd="0" parTransId="{8745C84E-F64F-4593-8536-4CDB27274A1B}" sibTransId="{4D1C1562-8482-4BCF-9E8A-76CDA720AF0C}"/>
    <dgm:cxn modelId="{4000297F-70D9-4337-BF93-1718EC763BA5}" type="presOf" srcId="{68B33D5D-2424-4C12-ADF1-FEC674509BBC}" destId="{48EC234F-1146-4E96-A90E-6FC8112C0C8A}" srcOrd="1" destOrd="0" presId="urn:microsoft.com/office/officeart/2005/8/layout/vProcess5"/>
    <dgm:cxn modelId="{386165B7-48FF-4909-ABC7-9189F1A6FB2D}" srcId="{84E03AC4-FD4B-47B5-AA9A-C074CA1CE98E}" destId="{68B33D5D-2424-4C12-ADF1-FEC674509BBC}" srcOrd="2" destOrd="0" parTransId="{65AF2890-6B46-4F12-BDCE-E576F8AAF155}" sibTransId="{9E1792E0-17C0-46AF-A0D0-4B3C9F942683}"/>
    <dgm:cxn modelId="{038EC850-A882-4F19-A396-BAE68FF93189}" type="presOf" srcId="{4D1C1562-8482-4BCF-9E8A-76CDA720AF0C}" destId="{1349C15B-266B-4B89-81AA-E6BC36CB80D0}" srcOrd="0" destOrd="0" presId="urn:microsoft.com/office/officeart/2005/8/layout/vProcess5"/>
    <dgm:cxn modelId="{E76D7920-AFA9-4CC9-83A1-B91140CA01D4}" type="presOf" srcId="{BAAFCCBB-6258-49FC-BB15-A2DE400FCF16}" destId="{8838930A-6CAB-4C42-8A3E-0C9C5EAA66A0}" srcOrd="0" destOrd="0" presId="urn:microsoft.com/office/officeart/2005/8/layout/vProcess5"/>
    <dgm:cxn modelId="{0EF2C03B-E5F8-45FF-9239-C8F1D7A98172}" type="presOf" srcId="{08A78163-6091-4088-A3DD-DE6C9A32A88A}" destId="{4CE179F1-BB88-4CF3-80E2-53275E094000}" srcOrd="0" destOrd="0" presId="urn:microsoft.com/office/officeart/2005/8/layout/vProcess5"/>
    <dgm:cxn modelId="{944BAC53-E61C-4115-940D-7942C7770BC3}" type="presOf" srcId="{08A78163-6091-4088-A3DD-DE6C9A32A88A}" destId="{C54BB67D-3DB5-4A57-A1D5-578132EC8AF4}" srcOrd="1" destOrd="0" presId="urn:microsoft.com/office/officeart/2005/8/layout/vProcess5"/>
    <dgm:cxn modelId="{A181F850-BF40-49BB-B223-113FFF5DEC3C}" type="presOf" srcId="{68B33D5D-2424-4C12-ADF1-FEC674509BBC}" destId="{E8B9303A-EE49-4619-A693-C62BCA0CE96D}" srcOrd="0" destOrd="0" presId="urn:microsoft.com/office/officeart/2005/8/layout/vProcess5"/>
    <dgm:cxn modelId="{0F89D03B-F3C9-46DE-9D83-BB958975EBE8}" srcId="{84E03AC4-FD4B-47B5-AA9A-C074CA1CE98E}" destId="{08A78163-6091-4088-A3DD-DE6C9A32A88A}" srcOrd="1" destOrd="0" parTransId="{568DCD21-DBBC-40B5-8EBD-09C138889799}" sibTransId="{F23F9B82-7564-4EC7-A199-AC356B12CC18}"/>
    <dgm:cxn modelId="{1CF9C659-163E-409C-9FC1-A830B65C4A54}" type="presOf" srcId="{F23F9B82-7564-4EC7-A199-AC356B12CC18}" destId="{7BE9C1B5-0B9D-444A-A0DF-F4D5A2D708E4}" srcOrd="0" destOrd="0" presId="urn:microsoft.com/office/officeart/2005/8/layout/vProcess5"/>
    <dgm:cxn modelId="{ECE13A45-4492-47AF-AAFD-F511D764BF31}" type="presOf" srcId="{84E03AC4-FD4B-47B5-AA9A-C074CA1CE98E}" destId="{A389A34D-1F15-4C9B-99A8-7756B137F586}" srcOrd="0" destOrd="0" presId="urn:microsoft.com/office/officeart/2005/8/layout/vProcess5"/>
    <dgm:cxn modelId="{C4910B94-9F13-451F-889A-20095BC06F4E}" type="presParOf" srcId="{A389A34D-1F15-4C9B-99A8-7756B137F586}" destId="{CD47FBB6-C61B-4E05-B381-CBC2F7AABB54}" srcOrd="0" destOrd="0" presId="urn:microsoft.com/office/officeart/2005/8/layout/vProcess5"/>
    <dgm:cxn modelId="{D1C8B44D-B8BB-4F2E-B3D0-C78689E29B17}" type="presParOf" srcId="{A389A34D-1F15-4C9B-99A8-7756B137F586}" destId="{8838930A-6CAB-4C42-8A3E-0C9C5EAA66A0}" srcOrd="1" destOrd="0" presId="urn:microsoft.com/office/officeart/2005/8/layout/vProcess5"/>
    <dgm:cxn modelId="{77BF3A53-DCD2-4312-BFB4-81F0F657C23D}" type="presParOf" srcId="{A389A34D-1F15-4C9B-99A8-7756B137F586}" destId="{4CE179F1-BB88-4CF3-80E2-53275E094000}" srcOrd="2" destOrd="0" presId="urn:microsoft.com/office/officeart/2005/8/layout/vProcess5"/>
    <dgm:cxn modelId="{2BB0BFBF-0FC7-47B0-8FF8-9AA7C66568C6}" type="presParOf" srcId="{A389A34D-1F15-4C9B-99A8-7756B137F586}" destId="{E8B9303A-EE49-4619-A693-C62BCA0CE96D}" srcOrd="3" destOrd="0" presId="urn:microsoft.com/office/officeart/2005/8/layout/vProcess5"/>
    <dgm:cxn modelId="{E39C7FBE-2C00-4049-9407-E6CDA7CD8704}" type="presParOf" srcId="{A389A34D-1F15-4C9B-99A8-7756B137F586}" destId="{1349C15B-266B-4B89-81AA-E6BC36CB80D0}" srcOrd="4" destOrd="0" presId="urn:microsoft.com/office/officeart/2005/8/layout/vProcess5"/>
    <dgm:cxn modelId="{09F33089-F27C-4F4D-8428-07B12AF5CE82}" type="presParOf" srcId="{A389A34D-1F15-4C9B-99A8-7756B137F586}" destId="{7BE9C1B5-0B9D-444A-A0DF-F4D5A2D708E4}" srcOrd="5" destOrd="0" presId="urn:microsoft.com/office/officeart/2005/8/layout/vProcess5"/>
    <dgm:cxn modelId="{BF207E40-1DCB-4AC1-B741-16AAAE64A53E}" type="presParOf" srcId="{A389A34D-1F15-4C9B-99A8-7756B137F586}" destId="{1DE068A5-D041-438A-B584-18FD69361C76}" srcOrd="6" destOrd="0" presId="urn:microsoft.com/office/officeart/2005/8/layout/vProcess5"/>
    <dgm:cxn modelId="{99C99B90-D14E-4368-BD36-23DF104D3146}" type="presParOf" srcId="{A389A34D-1F15-4C9B-99A8-7756B137F586}" destId="{C54BB67D-3DB5-4A57-A1D5-578132EC8AF4}" srcOrd="7" destOrd="0" presId="urn:microsoft.com/office/officeart/2005/8/layout/vProcess5"/>
    <dgm:cxn modelId="{2D3E471C-D6B2-432B-BB58-8F2A9E76C964}" type="presParOf" srcId="{A389A34D-1F15-4C9B-99A8-7756B137F586}" destId="{48EC234F-1146-4E96-A90E-6FC8112C0C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8930A-6CAB-4C42-8A3E-0C9C5EAA66A0}">
      <dsp:nvSpPr>
        <dsp:cNvPr id="0" name=""/>
        <dsp:cNvSpPr/>
      </dsp:nvSpPr>
      <dsp:spPr>
        <a:xfrm>
          <a:off x="256138" y="0"/>
          <a:ext cx="9097124" cy="1081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Step 1: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Confirm all qualifications (i.e. CVs) are available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817" y="31679"/>
        <a:ext cx="7988831" cy="1018246"/>
      </dsp:txXfrm>
    </dsp:sp>
    <dsp:sp modelId="{4CE179F1-BB88-4CF3-80E2-53275E094000}">
      <dsp:nvSpPr>
        <dsp:cNvPr id="0" name=""/>
        <dsp:cNvSpPr/>
      </dsp:nvSpPr>
      <dsp:spPr>
        <a:xfrm>
          <a:off x="1300731" y="1261871"/>
          <a:ext cx="8703715" cy="1081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Step 2:  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Confirm all training is complete (before       signing and dating the Delegation Log)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2410" y="1293550"/>
        <a:ext cx="7235601" cy="1018246"/>
      </dsp:txXfrm>
    </dsp:sp>
    <dsp:sp modelId="{E8B9303A-EE49-4619-A693-C62BCA0CE96D}">
      <dsp:nvSpPr>
        <dsp:cNvPr id="0" name=""/>
        <dsp:cNvSpPr/>
      </dsp:nvSpPr>
      <dsp:spPr>
        <a:xfrm>
          <a:off x="2005295" y="2523743"/>
          <a:ext cx="8885813" cy="1081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Step 3: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Delegate all study tasks </a:t>
          </a:r>
          <a:r>
            <a:rPr lang="en-US" sz="2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prior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to the start of the tasks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6974" y="2555422"/>
        <a:ext cx="7388309" cy="1018246"/>
      </dsp:txXfrm>
    </dsp:sp>
    <dsp:sp modelId="{1349C15B-266B-4B89-81AA-E6BC36CB80D0}">
      <dsp:nvSpPr>
        <dsp:cNvPr id="0" name=""/>
        <dsp:cNvSpPr/>
      </dsp:nvSpPr>
      <dsp:spPr>
        <a:xfrm>
          <a:off x="8906358" y="820216"/>
          <a:ext cx="703042" cy="703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9064542" y="820216"/>
        <a:ext cx="386674" cy="529039"/>
      </dsp:txXfrm>
    </dsp:sp>
    <dsp:sp modelId="{7BE9C1B5-0B9D-444A-A0DF-F4D5A2D708E4}">
      <dsp:nvSpPr>
        <dsp:cNvPr id="0" name=""/>
        <dsp:cNvSpPr/>
      </dsp:nvSpPr>
      <dsp:spPr>
        <a:xfrm>
          <a:off x="9754246" y="2074877"/>
          <a:ext cx="703042" cy="703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9912430" y="2074877"/>
        <a:ext cx="386674" cy="529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AF9B21C-EB75-44D3-A4E1-13AD24A01648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51C67D6-8370-44F8-B475-702F14807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9F47-5263-4734-B398-F4D19A01096F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5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0C90-9BCD-4345-9CAA-5E404B0E0F2A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7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E89-4035-4680-BBCA-9EEBA3A4CF33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2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6B27-A6FE-45B8-BF49-C2F933929C28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2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7320-76BD-4A9B-B7D7-27B2F717A517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1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E7FF-36AF-4353-895B-2E94694197A5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5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B74D-9B91-4459-9A07-6461D6171EC5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5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8864-C396-4E1E-A722-65068F0DF742}" type="datetime1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8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51B7-530F-4DF8-AD9E-F210772C79B9}" type="datetime1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5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C7BA-5126-4E7A-9CEF-C691E2B2C366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9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2E64-144E-4011-9BD2-E4EC72796CDB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8619-788D-4B84-A266-334CE640510A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3378-0652-41EE-BD6A-7DF6339B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0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415637"/>
            <a:ext cx="10058400" cy="177338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of the Principal Investigator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7783"/>
            <a:ext cx="8936182" cy="3850178"/>
          </a:xfrm>
        </p:spPr>
        <p:txBody>
          <a:bodyPr>
            <a:noAutofit/>
          </a:bodyPr>
          <a:lstStyle/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Anne Roussell, RN</a:t>
            </a: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[adapted from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MAGI/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Presentation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Velma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Marzinotto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2018]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11596254" y="6212062"/>
            <a:ext cx="411037" cy="507393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Qualifications/Training        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GCP(R2) 4.1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0" hangingPunc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all study staff qualifications and training are</a:t>
            </a:r>
          </a:p>
          <a:p>
            <a:pPr marL="0" indent="0" eaLnBrk="0" hangingPunct="0">
              <a:buNone/>
            </a:pP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up-to-date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throughout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</a:t>
            </a:r>
          </a:p>
          <a:p>
            <a:pPr marL="0" indent="0" eaLnBrk="0" hangingPunct="0">
              <a:buNone/>
            </a:pPr>
            <a:r>
              <a:rPr lang="en-US" dirty="0"/>
              <a:t> </a:t>
            </a:r>
          </a:p>
          <a:p>
            <a:pPr marL="346075" indent="-346075" eaLnBrk="0" hangingPunct="0">
              <a:buClr>
                <a:srgbClr val="FF0000"/>
              </a:buClr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Qualifications</a:t>
            </a:r>
          </a:p>
          <a:p>
            <a:pPr marL="803275" indent="-457200" eaLnBrk="0" hangingPunct="0">
              <a:buFont typeface="Courier New" panose="02070309020205020404" pitchFamily="49" charset="0"/>
              <a:buChar char="o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Vitae (CVs), resumes</a:t>
            </a:r>
          </a:p>
          <a:p>
            <a:pPr marL="803275" lvl="0" indent="-457200" eaLnBrk="0" hangingPunct="0">
              <a:buFont typeface="Courier New" panose="02070309020205020404" pitchFamily="49" charset="0"/>
              <a:buChar char="o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Licensures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certifications</a:t>
            </a:r>
          </a:p>
          <a:p>
            <a:pPr marL="0" lvl="0" indent="0" eaLnBrk="0" hangingPunc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347663" eaLnBrk="0" hangingPunct="0">
              <a:buClr>
                <a:srgbClr val="FF0000"/>
              </a:buClr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Training</a:t>
            </a:r>
          </a:p>
          <a:p>
            <a:pPr marL="803275" lvl="0" indent="-457200" eaLnBrk="0" hangingPunct="0">
              <a:buFont typeface="Courier New" panose="02070309020205020404" pitchFamily="49" charset="0"/>
              <a:buChar char="o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GCP,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IRB, COI, etc.</a:t>
            </a:r>
          </a:p>
          <a:p>
            <a:pPr marL="803275" lvl="0" indent="-457200" eaLnBrk="0" hangingPunct="0">
              <a:buFont typeface="Courier New" panose="02070309020205020404" pitchFamily="49" charset="0"/>
              <a:buChar char="o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applicable regulations governing the trial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10</a:t>
            </a:fld>
            <a:endParaRPr lang="en-US"/>
          </a:p>
        </p:txBody>
      </p:sp>
      <p:sp>
        <p:nvSpPr>
          <p:cNvPr id="5" name="object 17"/>
          <p:cNvSpPr/>
          <p:nvPr/>
        </p:nvSpPr>
        <p:spPr>
          <a:xfrm>
            <a:off x="8503920" y="3241965"/>
            <a:ext cx="2625634" cy="2092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36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77828"/>
            <a:ext cx="11048999" cy="1325563"/>
          </a:xfrm>
        </p:spPr>
        <p:txBody>
          <a:bodyPr>
            <a:noAutofit/>
          </a:bodyPr>
          <a:lstStyle/>
          <a:p>
            <a:pPr eaLnBrk="0" hangingPunct="0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Study-Specific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GCP(R2)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4.2.4,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4.2.6</a:t>
            </a:r>
            <a:endParaRPr lang="en-US" strike="sngStrik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protocol and 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procedures i.e., study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Investigator’s Brochure and 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eaLnBrk="0" hangingPunc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hangingPunc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Procedures (SOPs)</a:t>
            </a:r>
          </a:p>
          <a:p>
            <a:pPr eaLnBrk="0" hangingPunct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and procedures that assure quality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aspect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SOPs on aspects essential to participant safety and study data reliability</a:t>
            </a:r>
          </a:p>
          <a:p>
            <a:pPr marL="0" indent="0" eaLnBrk="0" hangingPunc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THE TRAINING!!!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11</a:t>
            </a:fld>
            <a:endParaRPr lang="en-US"/>
          </a:p>
        </p:txBody>
      </p:sp>
      <p:sp>
        <p:nvSpPr>
          <p:cNvPr id="5" name="object 24"/>
          <p:cNvSpPr/>
          <p:nvPr/>
        </p:nvSpPr>
        <p:spPr>
          <a:xfrm>
            <a:off x="6927273" y="2535382"/>
            <a:ext cx="1794959" cy="1302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22"/>
          <p:cNvSpPr/>
          <p:nvPr/>
        </p:nvSpPr>
        <p:spPr>
          <a:xfrm>
            <a:off x="9102436" y="1703391"/>
            <a:ext cx="2064328" cy="1081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23"/>
          <p:cNvSpPr/>
          <p:nvPr/>
        </p:nvSpPr>
        <p:spPr>
          <a:xfrm>
            <a:off x="9677506" y="3172692"/>
            <a:ext cx="1489257" cy="1182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12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Qualifications/Training     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GCP(R2)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4.2.5, 4.2.6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687"/>
            <a:ext cx="11140440" cy="4882787"/>
          </a:xfrm>
        </p:spPr>
        <p:txBody>
          <a:bodyPr/>
          <a:lstStyle/>
          <a:p>
            <a:pPr marL="290513" lvl="0" indent="-290513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providers performing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study</a:t>
            </a:r>
          </a:p>
          <a:p>
            <a:pPr marL="290513" lvl="0" indent="-290513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processing specimens, study MRI, etc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0513" indent="-290513" eaLnBrk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0513" lvl="0" indent="-290513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in place to check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qualifications/credentials</a:t>
            </a:r>
          </a:p>
          <a:p>
            <a:pPr marL="290513" lvl="0" indent="-290513" eaLnBrk="0" hangingPunct="0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0513" lvl="0" indent="-290513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any protocol changes are related to service provider’s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</a:p>
          <a:p>
            <a:pPr marL="290513" lvl="0" indent="-290513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tasks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communicate the changes and re-train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</a:p>
          <a:p>
            <a:pPr marL="290513" lvl="0" indent="-290513" eaLnBrk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0513" lvl="0" indent="-290513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study task(s) considered part of professional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i.e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0513" lvl="0" indent="-290513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blood, protocol training is not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12</a:t>
            </a:fld>
            <a:endParaRPr lang="en-US"/>
          </a:p>
        </p:txBody>
      </p:sp>
      <p:sp>
        <p:nvSpPr>
          <p:cNvPr id="5" name="object 19"/>
          <p:cNvSpPr/>
          <p:nvPr/>
        </p:nvSpPr>
        <p:spPr>
          <a:xfrm>
            <a:off x="10349344" y="1838686"/>
            <a:ext cx="1004455" cy="1124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8"/>
          <p:cNvSpPr/>
          <p:nvPr/>
        </p:nvSpPr>
        <p:spPr>
          <a:xfrm>
            <a:off x="10229307" y="4491275"/>
            <a:ext cx="1124492" cy="1147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0229307" y="2963573"/>
            <a:ext cx="160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Cardiology Technicians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44546" y="5786846"/>
            <a:ext cx="154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Phlebotomists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9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Qualifications/Training     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GCP(R2)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4.2.5, 4.2.6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13</a:t>
            </a:fld>
            <a:endParaRPr lang="en-US"/>
          </a:p>
        </p:txBody>
      </p:sp>
      <p:sp>
        <p:nvSpPr>
          <p:cNvPr id="5" name="object 18"/>
          <p:cNvSpPr txBox="1"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5220" indent="0">
              <a:lnSpc>
                <a:spcPct val="100000"/>
              </a:lnSpc>
              <a:buNone/>
            </a:pP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</a:t>
            </a:r>
            <a:r>
              <a:rPr b="1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oup </a:t>
            </a:r>
            <a:r>
              <a:rPr b="1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/Delegation Log</a:t>
            </a:r>
          </a:p>
          <a:p>
            <a:pPr marL="1125220" indent="0">
              <a:lnSpc>
                <a:spcPct val="100000"/>
              </a:lnSpc>
              <a:buNone/>
            </a:pP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5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spc="-9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Record</a:t>
            </a:r>
          </a:p>
          <a:p>
            <a:pPr marL="2452688" lvl="1" indent="-277813">
              <a:lnSpc>
                <a:spcPct val="100000"/>
              </a:lnSpc>
              <a:spcBef>
                <a:spcPts val="0"/>
              </a:spcBef>
            </a:pPr>
            <a:r>
              <a:rPr lang="en-US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Documents:</a:t>
            </a:r>
          </a:p>
          <a:p>
            <a:pPr marL="3089275" indent="-2905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(including all amendments)</a:t>
            </a:r>
          </a:p>
          <a:p>
            <a:pPr marL="3089275" indent="-2905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</a:p>
          <a:p>
            <a:pPr marL="3089275" indent="-2905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CRFs</a:t>
            </a:r>
          </a:p>
          <a:p>
            <a:pPr marL="3089275" indent="-2905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questionnaires, diaries, etc.</a:t>
            </a:r>
          </a:p>
          <a:p>
            <a:pPr marL="3089275" indent="-2905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</a:t>
            </a:r>
          </a:p>
          <a:p>
            <a:pPr marL="2452688" indent="-277813">
              <a:lnSpc>
                <a:spcPct val="100000"/>
              </a:lnSpc>
              <a:spcBef>
                <a:spcPts val="0"/>
              </a:spcBef>
            </a:pPr>
            <a:r>
              <a:rPr lang="en-US" sz="24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Training Materials </a:t>
            </a:r>
          </a:p>
          <a:p>
            <a:pPr marL="1123950" marR="6059170" lvl="3" indent="1730375"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14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Study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Delegation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GCP(R2)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4.1.5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Authorization: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63673180"/>
              </p:ext>
            </p:extLst>
          </p:nvPr>
        </p:nvGraphicFramePr>
        <p:xfrm>
          <a:off x="1023784" y="2571615"/>
          <a:ext cx="11305178" cy="360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66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Communication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IRB        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GCP(R2)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requiring IRB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approval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2150" lvl="1" indent="-346075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protocol and any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amendments</a:t>
            </a:r>
          </a:p>
          <a:p>
            <a:pPr marL="692150" indent="-346075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 form(s) and any revisions</a:t>
            </a:r>
          </a:p>
          <a:p>
            <a:pPr marL="692150" indent="-346075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written materials provided to study participants</a:t>
            </a:r>
          </a:p>
          <a:p>
            <a:pPr marL="692150" indent="-346075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recruitment procedures i.e. advertisements</a:t>
            </a:r>
          </a:p>
          <a:p>
            <a:pPr marL="692150" indent="-346075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15</a:t>
            </a:fld>
            <a:endParaRPr lang="en-US"/>
          </a:p>
        </p:txBody>
      </p:sp>
      <p:sp>
        <p:nvSpPr>
          <p:cNvPr id="5" name="object 17"/>
          <p:cNvSpPr/>
          <p:nvPr/>
        </p:nvSpPr>
        <p:spPr>
          <a:xfrm>
            <a:off x="2693562" y="5098473"/>
            <a:ext cx="1933955" cy="121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8"/>
          <p:cNvSpPr/>
          <p:nvPr/>
        </p:nvSpPr>
        <p:spPr>
          <a:xfrm>
            <a:off x="9476509" y="4959927"/>
            <a:ext cx="1731817" cy="1351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647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Communication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IRB         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GCP(R2) 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requiring IRB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Investigator’s Brochure (IB) and any revisions</a:t>
            </a:r>
          </a:p>
          <a:p>
            <a:pPr lvl="1" eaLnBrk="0" hangingPunct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Form (annually)</a:t>
            </a:r>
          </a:p>
          <a:p>
            <a:pPr lvl="1" eaLnBrk="0" hangingPunct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Reportable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Adverse Events</a:t>
            </a:r>
          </a:p>
          <a:p>
            <a:pPr lvl="1" eaLnBrk="0" hangingPunct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Reportable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Deviations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16</a:t>
            </a:fld>
            <a:endParaRPr lang="en-US"/>
          </a:p>
        </p:txBody>
      </p:sp>
      <p:sp>
        <p:nvSpPr>
          <p:cNvPr id="5" name="object 17"/>
          <p:cNvSpPr/>
          <p:nvPr/>
        </p:nvSpPr>
        <p:spPr>
          <a:xfrm>
            <a:off x="2514600" y="5056908"/>
            <a:ext cx="2251364" cy="1454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8"/>
          <p:cNvSpPr/>
          <p:nvPr/>
        </p:nvSpPr>
        <p:spPr>
          <a:xfrm>
            <a:off x="8804366" y="3366655"/>
            <a:ext cx="1828800" cy="1801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697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6" y="365125"/>
            <a:ext cx="11208328" cy="1325563"/>
          </a:xfrm>
        </p:spPr>
        <p:txBody>
          <a:bodyPr/>
          <a:lstStyle/>
          <a:p>
            <a:pPr algn="ctr" eaLnBrk="0" hangingPunct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Responsibilities Prior to Study Start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1088" lvl="0" indent="-333375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adequate resources</a:t>
            </a:r>
          </a:p>
          <a:p>
            <a:pPr marL="1081088" lvl="0" indent="-333375" eaLnBrk="0" hangingPunct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staff qualifications and research training</a:t>
            </a:r>
          </a:p>
          <a:p>
            <a:pPr marL="1081088" lvl="0" indent="-333375" eaLnBrk="0" hangingPunct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study-specific training: protocol, IB, SOPs</a:t>
            </a:r>
          </a:p>
          <a:p>
            <a:pPr marL="1081088" lvl="0" indent="-333375" eaLnBrk="0" hangingPunct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delegation of study tasks</a:t>
            </a:r>
          </a:p>
          <a:p>
            <a:pPr marL="1081088" lvl="0" indent="-333375" eaLnBrk="0" hangingPunct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ethics and regulatory approvals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17</a:t>
            </a:fld>
            <a:endParaRPr lang="en-US"/>
          </a:p>
        </p:txBody>
      </p:sp>
      <p:sp>
        <p:nvSpPr>
          <p:cNvPr id="5" name="object 18"/>
          <p:cNvSpPr/>
          <p:nvPr/>
        </p:nvSpPr>
        <p:spPr>
          <a:xfrm>
            <a:off x="3949986" y="4781006"/>
            <a:ext cx="1883664" cy="173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7"/>
          <p:cNvSpPr/>
          <p:nvPr/>
        </p:nvSpPr>
        <p:spPr>
          <a:xfrm>
            <a:off x="10123714" y="2435135"/>
            <a:ext cx="940525" cy="2043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404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7310" y="555538"/>
            <a:ext cx="1065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PROTOCOL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</a:p>
        </p:txBody>
      </p:sp>
      <p:sp>
        <p:nvSpPr>
          <p:cNvPr id="4" name="object 11"/>
          <p:cNvSpPr/>
          <p:nvPr/>
        </p:nvSpPr>
        <p:spPr>
          <a:xfrm>
            <a:off x="2155371" y="1881051"/>
            <a:ext cx="2498924" cy="151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0"/>
          <p:cNvSpPr/>
          <p:nvPr/>
        </p:nvSpPr>
        <p:spPr>
          <a:xfrm>
            <a:off x="5016137" y="1423852"/>
            <a:ext cx="3265714" cy="2808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2752725"/>
            <a:ext cx="2440577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351314" y="4572000"/>
            <a:ext cx="8399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read the clinical study protocol and agree to personally</a:t>
            </a:r>
          </a:p>
          <a:p>
            <a:pPr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the clinical study in accordance with the clinical study protocol.</a:t>
            </a:r>
          </a:p>
          <a:p>
            <a:pPr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Investigator: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                                       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Name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Signature and Date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71017" y="3987979"/>
            <a:ext cx="20639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GCP Guidebook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869" y="3396343"/>
            <a:ext cx="19724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Roadmap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7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834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Informed Consent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GCP(R2)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5826"/>
          </a:xfrm>
        </p:spPr>
        <p:txBody>
          <a:bodyPr>
            <a:normAutofit lnSpcReduction="10000"/>
          </a:bodyPr>
          <a:lstStyle/>
          <a:p>
            <a:pPr lvl="0" eaLnBrk="0" hangingPunct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free and informed consent of each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explanation</a:t>
            </a:r>
          </a:p>
          <a:p>
            <a:pPr lvl="1"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lvl="1"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ask questions</a:t>
            </a:r>
          </a:p>
          <a:p>
            <a:pPr lvl="1"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(ICF) personally signed and dated before study start</a:t>
            </a:r>
          </a:p>
          <a:p>
            <a:pPr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eaLnBrk="0" hangingPunct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to document oversight of IC process: ICF, checklist,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note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19</a:t>
            </a:fld>
            <a:endParaRPr lang="en-US"/>
          </a:p>
        </p:txBody>
      </p:sp>
      <p:sp>
        <p:nvSpPr>
          <p:cNvPr id="5" name="object 17"/>
          <p:cNvSpPr/>
          <p:nvPr/>
        </p:nvSpPr>
        <p:spPr>
          <a:xfrm>
            <a:off x="2164173" y="5188679"/>
            <a:ext cx="6955535" cy="1341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8"/>
          <p:cNvSpPr/>
          <p:nvPr/>
        </p:nvSpPr>
        <p:spPr>
          <a:xfrm>
            <a:off x="8931034" y="5263849"/>
            <a:ext cx="1506888" cy="900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88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744" y="2313709"/>
            <a:ext cx="9234055" cy="3863254"/>
          </a:xfrm>
        </p:spPr>
        <p:txBody>
          <a:bodyPr/>
          <a:lstStyle/>
          <a:p>
            <a:pPr marL="568325" indent="-457200"/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en-US" sz="3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E6 (R2): </a:t>
            </a:r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3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</a:t>
            </a:r>
            <a:r>
              <a:rPr lang="en-US" sz="3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3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3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sz="3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68325" indent="-45720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 21 Code of Federal Regulations</a:t>
            </a:r>
          </a:p>
          <a:p>
            <a:pPr marL="568325" indent="-45720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UMMS eIRB support materials:</a:t>
            </a:r>
          </a:p>
          <a:p>
            <a:pPr marL="1427163" lvl="2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HRP 800 - 816: Investigator Guidance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365125"/>
            <a:ext cx="11076709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Trial-Related Medical Decisions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GCP(R2) 4.3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lvl="0" eaLnBrk="0" hangingPunct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Examples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MD Investigator decisions:</a:t>
            </a:r>
          </a:p>
          <a:p>
            <a:pPr marL="1204913" indent="-346075" eaLnBrk="0" hangingPunct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Confirming eligibility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4913" lvl="1" indent="-346075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concomitant meds: prior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4913" lvl="1" indent="-346075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Randomization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unblinding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4913" lvl="1" indent="-346075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drug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4913" lvl="1" indent="-346075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study test orders as per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4913" lvl="1" indent="-346075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interpretation of all study-related test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4913" lvl="1" indent="-346075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and grading of any adverse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4913" lvl="1" indent="-346075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assessment of any protocol deviations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20</a:t>
            </a:fld>
            <a:endParaRPr lang="en-US"/>
          </a:p>
        </p:txBody>
      </p:sp>
      <p:sp>
        <p:nvSpPr>
          <p:cNvPr id="5" name="object 19"/>
          <p:cNvSpPr/>
          <p:nvPr/>
        </p:nvSpPr>
        <p:spPr>
          <a:xfrm>
            <a:off x="9705703" y="1825624"/>
            <a:ext cx="2076994" cy="320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25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0543"/>
            <a:ext cx="10515600" cy="1325563"/>
          </a:xfrm>
        </p:spPr>
        <p:txBody>
          <a:bodyPr>
            <a:normAutofit/>
          </a:bodyPr>
          <a:lstStyle/>
          <a:p>
            <a:pPr eaLnBrk="0" hangingPunct="0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Confirming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Eligibility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GCP(R2) 4.3.1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856509"/>
            <a:ext cx="10515600" cy="3993882"/>
          </a:xfrm>
        </p:spPr>
        <p:txBody>
          <a:bodyPr>
            <a:norm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to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all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data to confirm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8838" lvl="1" indent="-401638" eaLnBrk="0" hangingPunct="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history, OR note, radiology reports, etc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8838" lvl="1" indent="-401638" eaLnBrk="0" hangingPunct="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/ exclusion checklist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hangingPunc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each criterion is within specified time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parameters, for example: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8838" lvl="1" indent="-401638" eaLnBrk="0" hangingPunct="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LVEF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&gt; 30 % within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</a:p>
          <a:p>
            <a:pPr marL="858838" lvl="1" indent="-401638" eaLnBrk="0" hangingPunct="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Type-2 diabetes with HbA1C ≥ 6.5 and </a:t>
            </a:r>
            <a:r>
              <a:rPr lang="en-US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prior to randomization</a:t>
            </a:r>
          </a:p>
          <a:p>
            <a:pPr marL="858838" lvl="1" indent="-401638" eaLnBrk="0" hangingPunct="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12-lead ECG at baseline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73222"/>
            <a:ext cx="2743200" cy="365125"/>
          </a:xfrm>
        </p:spPr>
        <p:txBody>
          <a:bodyPr/>
          <a:lstStyle/>
          <a:p>
            <a:fld id="{CBD13378-0652-41EE-BD6A-7DF6339B9EB1}" type="slidenum">
              <a:rPr lang="en-US" smtClean="0"/>
              <a:t>21</a:t>
            </a:fld>
            <a:endParaRPr lang="en-US"/>
          </a:p>
        </p:txBody>
      </p:sp>
      <p:sp>
        <p:nvSpPr>
          <p:cNvPr id="5" name="object 17"/>
          <p:cNvSpPr/>
          <p:nvPr/>
        </p:nvSpPr>
        <p:spPr>
          <a:xfrm>
            <a:off x="7040880" y="5251269"/>
            <a:ext cx="2076994" cy="1201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8"/>
          <p:cNvSpPr/>
          <p:nvPr/>
        </p:nvSpPr>
        <p:spPr>
          <a:xfrm rot="20990071">
            <a:off x="8909386" y="4948870"/>
            <a:ext cx="2267512" cy="938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4573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310"/>
          </a:xfrm>
        </p:spPr>
        <p:txBody>
          <a:bodyPr/>
          <a:lstStyle/>
          <a:p>
            <a:pPr eaLnBrk="0" hangingPunct="0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Review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Concomitant Meds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GCP(R2)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482435"/>
            <a:ext cx="10515600" cy="4122233"/>
          </a:xfrm>
        </p:spPr>
        <p:txBody>
          <a:bodyPr/>
          <a:lstStyle/>
          <a:p>
            <a:pPr marL="1149350" lvl="0" indent="-234950" eaLnBrk="0" hangingPunct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review of all concomitant medications at:</a:t>
            </a:r>
          </a:p>
          <a:p>
            <a:pPr marL="1828800" lvl="1" indent="-346075" eaLnBrk="0" hangingPunct="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screening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1" indent="-346075" eaLnBrk="0" hangingPunct="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andomization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1" indent="-346075" eaLnBrk="0" hangingPunct="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throughout the active study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9350" lvl="0" indent="-234950"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no prohibited or restricted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hangingPunc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hangingPunc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Concomitant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</a:p>
          <a:p>
            <a:pPr marL="0" indent="0" algn="ctr" eaLnBrk="0" hangingPunc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" y="4663439"/>
            <a:ext cx="8530046" cy="18294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ject 18"/>
          <p:cNvSpPr/>
          <p:nvPr/>
        </p:nvSpPr>
        <p:spPr>
          <a:xfrm>
            <a:off x="9295312" y="5139598"/>
            <a:ext cx="2364376" cy="1353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426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8" y="365125"/>
            <a:ext cx="10841182" cy="1325563"/>
          </a:xfrm>
        </p:spPr>
        <p:txBody>
          <a:bodyPr/>
          <a:lstStyle/>
          <a:p>
            <a:pPr eaLnBrk="0" hangingPunct="0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Randomization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Unblinding</a:t>
            </a:r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GCP(R2)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Randomization:</a:t>
            </a:r>
          </a:p>
          <a:p>
            <a:pPr lvl="1" eaLnBrk="0" hangingPunct="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study staff are trained in randomization procedure</a:t>
            </a:r>
          </a:p>
          <a:p>
            <a:pPr lvl="1" eaLnBrk="0" hangingPunct="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sign and date confirmation of randomization</a:t>
            </a:r>
          </a:p>
          <a:p>
            <a:pPr marL="0" indent="0" eaLnBrk="0" hangingPunc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Unblinding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</a:p>
          <a:p>
            <a:pPr lvl="1" eaLnBrk="0" hangingPunct="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Study-specific procedure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restricted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hangingPunc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23</a:t>
            </a:fld>
            <a:endParaRPr lang="en-US"/>
          </a:p>
        </p:txBody>
      </p:sp>
      <p:sp>
        <p:nvSpPr>
          <p:cNvPr id="5" name="object 20"/>
          <p:cNvSpPr/>
          <p:nvPr/>
        </p:nvSpPr>
        <p:spPr>
          <a:xfrm>
            <a:off x="8843553" y="3344090"/>
            <a:ext cx="2194559" cy="1933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05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Study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Orders                 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GCP(R2)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4375"/>
            <a:ext cx="10515600" cy="3812587"/>
          </a:xfrm>
        </p:spPr>
        <p:txBody>
          <a:bodyPr/>
          <a:lstStyle/>
          <a:p>
            <a:pPr lvl="0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to ensure study drug used only in accordance with protocol</a:t>
            </a:r>
          </a:p>
          <a:p>
            <a:pPr marL="692150" lvl="1" indent="-234950"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orders</a:t>
            </a:r>
          </a:p>
          <a:p>
            <a:pPr lvl="1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2150" lvl="1" indent="0" eaLnBrk="0" hangingPunc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drug dispensing </a:t>
            </a:r>
            <a:r>
              <a:rPr lang="en-US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</a:p>
          <a:p>
            <a:pPr marL="692150" lvl="1" indent="0" eaLnBrk="0" hangingPunct="0">
              <a:buNone/>
            </a:pPr>
            <a:endParaRPr lang="en-US" sz="1800" dirty="0"/>
          </a:p>
          <a:p>
            <a:pPr marL="692150" lvl="1" indent="0" eaLnBrk="0" hangingPunc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24</a:t>
            </a:fld>
            <a:endParaRPr lang="en-US"/>
          </a:p>
        </p:txBody>
      </p:sp>
      <p:sp>
        <p:nvSpPr>
          <p:cNvPr id="6" name="object 17"/>
          <p:cNvSpPr/>
          <p:nvPr/>
        </p:nvSpPr>
        <p:spPr>
          <a:xfrm>
            <a:off x="8686800" y="4686952"/>
            <a:ext cx="1844040" cy="1184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486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365125"/>
            <a:ext cx="11623963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Handling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Investigational Product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GCP(R2)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responsible for study drug at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assign some or all duties to Research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to ensure all pharmacy staff are trained in protocol and SOPs</a:t>
            </a:r>
          </a:p>
          <a:p>
            <a:pPr marL="858838" lvl="1" indent="-401638" eaLnBrk="0" hangingPunct="0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pharmacy manual, and any updates throughout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overall inventory: receipt, storage, returns,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all dispensing for each participant: date, amount, lot#/expiration date, unique code numbers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25</a:t>
            </a:fld>
            <a:endParaRPr lang="en-US"/>
          </a:p>
        </p:txBody>
      </p:sp>
      <p:sp>
        <p:nvSpPr>
          <p:cNvPr id="5" name="object 17"/>
          <p:cNvSpPr/>
          <p:nvPr/>
        </p:nvSpPr>
        <p:spPr>
          <a:xfrm>
            <a:off x="8033657" y="5290457"/>
            <a:ext cx="2860766" cy="1293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822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82" y="346801"/>
            <a:ext cx="10515600" cy="1325563"/>
          </a:xfrm>
        </p:spPr>
        <p:txBody>
          <a:bodyPr/>
          <a:lstStyle/>
          <a:p>
            <a:pPr eaLnBrk="0" hangingPunct="0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Safety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  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GCP(R2) Section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4.11, 4.3.2 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688"/>
            <a:ext cx="10515600" cy="4351338"/>
          </a:xfrm>
        </p:spPr>
        <p:txBody>
          <a:bodyPr/>
          <a:lstStyle/>
          <a:p>
            <a:pPr marL="692150" lvl="0" indent="-457200"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or MD Sub-I must assess and grade all adverse events (AEs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692150" lvl="0" indent="-457200"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adequate medical care for any study-related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692150" lvl="0" indent="-457200"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all SAEs as per the protocol, Sponsor, IRB and regulatory</a:t>
            </a:r>
          </a:p>
          <a:p>
            <a:pPr marL="692150" indent="-457200" eaLnBrk="0" hangingPunc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guidelines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2150" lvl="0" indent="-457200"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and MD Sub-Is to review all safety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</a:p>
          <a:p>
            <a:pPr marL="0" lvl="0" indent="0" algn="ctr" eaLnBrk="0" hangingPunc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hangingPunc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Event Log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26</a:t>
            </a:fld>
            <a:endParaRPr lang="en-US"/>
          </a:p>
        </p:txBody>
      </p:sp>
      <p:sp>
        <p:nvSpPr>
          <p:cNvPr id="5" name="object 17"/>
          <p:cNvSpPr/>
          <p:nvPr/>
        </p:nvSpPr>
        <p:spPr>
          <a:xfrm>
            <a:off x="920495" y="4846320"/>
            <a:ext cx="8628453" cy="1875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8"/>
          <p:cNvSpPr/>
          <p:nvPr/>
        </p:nvSpPr>
        <p:spPr>
          <a:xfrm>
            <a:off x="9448799" y="5347855"/>
            <a:ext cx="1905001" cy="1510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8006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365125"/>
            <a:ext cx="11776364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Review/Interpret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Test Results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GCP(R2) 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4.3.1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2763"/>
            <a:ext cx="10515600" cy="4154199"/>
          </a:xfrm>
        </p:spPr>
        <p:txBody>
          <a:bodyPr>
            <a:normAutofit/>
          </a:bodyPr>
          <a:lstStyle/>
          <a:p>
            <a:pPr marL="401638" lvl="0" indent="-23495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to review and assess all study-related test</a:t>
            </a:r>
          </a:p>
          <a:p>
            <a:pPr marL="401638" indent="-23495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results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reports, CT scans, etc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1638" indent="-234950" eaLnBrk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638" lvl="0" indent="-23495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if study test results are</a:t>
            </a:r>
          </a:p>
          <a:p>
            <a:pPr marL="401638" indent="-23495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significant(CS)” or “not clinically significant(NCS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)”</a:t>
            </a:r>
          </a:p>
          <a:p>
            <a:pPr marL="401638" indent="-234950" eaLnBrk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638" indent="-23495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results may be an AE i.e., 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3.5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hypokalemia</a:t>
            </a:r>
          </a:p>
          <a:p>
            <a:pPr marL="401638" indent="-234950" eaLnBrk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638" indent="-23495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date in a timely manner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eaLnBrk="0" hangingPunct="0">
              <a:buNone/>
            </a:pPr>
            <a:endParaRPr lang="en-US" dirty="0"/>
          </a:p>
          <a:p>
            <a:pPr marL="0" indent="0" eaLnBrk="0" hangingPunc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27</a:t>
            </a:fld>
            <a:endParaRPr lang="en-US"/>
          </a:p>
        </p:txBody>
      </p:sp>
      <p:sp>
        <p:nvSpPr>
          <p:cNvPr id="5" name="object 18"/>
          <p:cNvSpPr/>
          <p:nvPr/>
        </p:nvSpPr>
        <p:spPr>
          <a:xfrm>
            <a:off x="9170125" y="1423851"/>
            <a:ext cx="2183673" cy="1325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7"/>
          <p:cNvSpPr/>
          <p:nvPr/>
        </p:nvSpPr>
        <p:spPr>
          <a:xfrm>
            <a:off x="8075772" y="4827361"/>
            <a:ext cx="1761744" cy="1894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9"/>
          <p:cNvSpPr/>
          <p:nvPr/>
        </p:nvSpPr>
        <p:spPr>
          <a:xfrm>
            <a:off x="9556465" y="4925592"/>
            <a:ext cx="1763487" cy="1239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382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7876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Protocol </a:t>
            </a:r>
            <a:r>
              <a:rPr lang="en-US" sz="4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Deviations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GCP(R2) 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4.5.3,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5.20.1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6814"/>
            <a:ext cx="10515600" cy="4351338"/>
          </a:xfrm>
        </p:spPr>
        <p:txBody>
          <a:bodyPr/>
          <a:lstStyle/>
          <a:p>
            <a:pPr marL="568325" lvl="0" indent="-277813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or MD Sub-I must review and assess all deviations from the</a:t>
            </a:r>
          </a:p>
          <a:p>
            <a:pPr marL="568325" indent="-277813" eaLnBrk="0" hangingPunc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approved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and/or SOPs in a timely manner</a:t>
            </a:r>
          </a:p>
          <a:p>
            <a:pPr marL="568325" indent="-277813" eaLnBrk="0" hangingPunct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protocol, sponsor and IRB reporting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8325" lvl="0" indent="-277813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significant non-compliance,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cause analysis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 </a:t>
            </a:r>
          </a:p>
          <a:p>
            <a:pPr marL="0" indent="0" algn="ctr" eaLnBrk="0" hangingPunct="0">
              <a:buNone/>
            </a:pPr>
            <a:r>
              <a:rPr lang="en-US" b="1" dirty="0" smtClean="0">
                <a:cs typeface="Calibri"/>
              </a:rPr>
              <a:t>P</a:t>
            </a:r>
            <a:r>
              <a:rPr lang="en-US" b="1" spc="-30" dirty="0" smtClean="0">
                <a:cs typeface="Calibri"/>
              </a:rPr>
              <a:t>r</a:t>
            </a:r>
            <a:r>
              <a:rPr lang="en-US" b="1" spc="-10" dirty="0" smtClean="0">
                <a:cs typeface="Calibri"/>
              </a:rPr>
              <a:t>o</a:t>
            </a:r>
            <a:r>
              <a:rPr lang="en-US" b="1" spc="-20" dirty="0" smtClean="0">
                <a:cs typeface="Calibri"/>
              </a:rPr>
              <a:t>t</a:t>
            </a:r>
            <a:r>
              <a:rPr lang="en-US" b="1" spc="-10" dirty="0" smtClean="0">
                <a:cs typeface="Calibri"/>
              </a:rPr>
              <a:t>ocol</a:t>
            </a:r>
            <a:r>
              <a:rPr lang="en-US" b="1" spc="-35" dirty="0" smtClean="0">
                <a:cs typeface="Calibri"/>
              </a:rPr>
              <a:t> </a:t>
            </a:r>
            <a:r>
              <a:rPr lang="en-US" b="1" dirty="0">
                <a:cs typeface="Calibri"/>
              </a:rPr>
              <a:t>D</a:t>
            </a:r>
            <a:r>
              <a:rPr lang="en-US" b="1" spc="-10" dirty="0">
                <a:cs typeface="Calibri"/>
              </a:rPr>
              <a:t>evi</a:t>
            </a:r>
            <a:r>
              <a:rPr lang="en-US" b="1" spc="-20" dirty="0">
                <a:cs typeface="Calibri"/>
              </a:rPr>
              <a:t>a</a:t>
            </a:r>
            <a:r>
              <a:rPr lang="en-US" b="1" spc="-10" dirty="0">
                <a:cs typeface="Calibri"/>
              </a:rPr>
              <a:t>tion </a:t>
            </a:r>
            <a:r>
              <a:rPr lang="en-US" b="1" spc="-20" dirty="0">
                <a:cs typeface="Calibri"/>
              </a:rPr>
              <a:t>L</a:t>
            </a:r>
            <a:r>
              <a:rPr lang="en-US" b="1" spc="-10" dirty="0">
                <a:cs typeface="Calibri"/>
              </a:rPr>
              <a:t>og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36" y="4206241"/>
            <a:ext cx="6008915" cy="11359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ject 24"/>
          <p:cNvSpPr/>
          <p:nvPr/>
        </p:nvSpPr>
        <p:spPr>
          <a:xfrm>
            <a:off x="9018368" y="4668982"/>
            <a:ext cx="1942853" cy="1201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87830" y="5003073"/>
            <a:ext cx="2481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Description (i.e., type of visit, out of window period, reason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13017" y="5238206"/>
            <a:ext cx="2025288" cy="414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68340" y="5686024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rgbClr val="FF0000"/>
                </a:solidFill>
              </a:rPr>
              <a:t>CAPA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096000" y="5133704"/>
            <a:ext cx="346364" cy="552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897189" y="5133703"/>
            <a:ext cx="404948" cy="519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Protocol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 -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2741"/>
          </a:xfrm>
        </p:spPr>
        <p:txBody>
          <a:bodyPr>
            <a:normAutofit fontScale="25000" lnSpcReduction="20000"/>
          </a:bodyPr>
          <a:lstStyle/>
          <a:p>
            <a:pPr marL="0" indent="0" eaLnBrk="0" hangingPunct="0">
              <a:buNone/>
            </a:pP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Oversight: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hangingPunct="0">
              <a:buNone/>
            </a:pP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that only eligible participants are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enrolled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eaLnBrk="0" hangingPunct="0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oversight of informed consent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eaLnBrk="0" hangingPunct="0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blinded study, follow study-specific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unblinding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sign-off study visit data </a:t>
            </a:r>
            <a:r>
              <a:rPr lang="en-US" sz="1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participant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next dose of study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all study test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and grade all adverse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eaLnBrk="0" hangingPunct="0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assess all protocol deviations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29</a:t>
            </a:fld>
            <a:endParaRPr lang="en-US"/>
          </a:p>
        </p:txBody>
      </p:sp>
      <p:sp>
        <p:nvSpPr>
          <p:cNvPr id="5" name="object 17"/>
          <p:cNvSpPr/>
          <p:nvPr/>
        </p:nvSpPr>
        <p:spPr>
          <a:xfrm>
            <a:off x="8948057" y="1445760"/>
            <a:ext cx="2405743" cy="1763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1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eaLnBrk="0" hangingPunct="0">
              <a:spcBef>
                <a:spcPts val="500"/>
              </a:spcBef>
            </a:pPr>
            <a:r>
              <a:rPr lang="en-US" sz="4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dirty="0" smtClean="0"/>
              <a:t>				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ICH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GCP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E6(R2)1.34, 1.54, 1.56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0" hangingPunc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Investigator (PI)</a:t>
            </a:r>
          </a:p>
          <a:p>
            <a:pPr marL="747713" indent="-346075" eaLnBrk="0" hangingPunct="0"/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conduct of the clinical trial at a trial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hangingPunc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eaLnBrk="0" hangingPunct="0">
              <a:buNone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Subinvestigator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(Sub-I)</a:t>
            </a:r>
          </a:p>
          <a:p>
            <a:pPr marL="747713" indent="-346075" eaLnBrk="0" hangingPunct="0"/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trial-related procedures</a:t>
            </a:r>
          </a:p>
          <a:p>
            <a:pPr marL="747713" indent="-346075" eaLnBrk="0" hangingPunct="0"/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trial-related decisions</a:t>
            </a:r>
          </a:p>
          <a:p>
            <a:pPr marL="0" indent="0" eaLnBrk="0" hangingPunc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Records and Reports	   	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 E6(R2) 4.9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30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701834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66" y="1690688"/>
            <a:ext cx="2215787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5" y="1690688"/>
            <a:ext cx="2939143" cy="24894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41863" y="4676503"/>
            <a:ext cx="84777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i="1" dirty="0"/>
              <a:t>“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study conduct, …ensure that… all study activities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meticulously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documented.”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Doreen 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Kezer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MSN, Senior Policy Analyst, FDA</a:t>
            </a:r>
          </a:p>
          <a:p>
            <a:pPr eaLnBrk="0" hangingPunc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cited in ACRP blog “FDA Offers Pre-Inspection Tips”</a:t>
            </a:r>
          </a:p>
          <a:p>
            <a:pPr eaLnBrk="0" hangingPunc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Michael Causey, March 1,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Records and Reports		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GCP(R2)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4.9.0 &amp; 8.1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0" hangingPunct="0">
              <a:buNone/>
            </a:pPr>
            <a:r>
              <a:rPr lang="en-US" dirty="0"/>
              <a:t>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54823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BF9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623888" eaLnBrk="0" hangingPunc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ttributable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created the record; sign and date</a:t>
            </a:r>
          </a:p>
          <a:p>
            <a:pPr marL="623888" indent="-623888" eaLnBrk="0" hangingPunc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egible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readable, clear, comprehensible</a:t>
            </a:r>
          </a:p>
          <a:p>
            <a:pPr marL="623888" indent="-623888" eaLnBrk="0" hangingPunc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ontemporaneous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record activity in a timely manner</a:t>
            </a:r>
          </a:p>
          <a:p>
            <a:pPr marL="623888" indent="-623888" eaLnBrk="0" hangingPunc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document or certified copy</a:t>
            </a:r>
          </a:p>
          <a:p>
            <a:pPr marL="623888" indent="-623888" eaLnBrk="0" hangingPunct="0">
              <a:buNone/>
            </a:pPr>
            <a:r>
              <a:rPr 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ccurate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exact, truthful, correct, verifiable</a:t>
            </a:r>
          </a:p>
          <a:p>
            <a:pPr marL="623888" indent="-623888" eaLnBrk="0" hangingPunc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omplete: capture all required data, no blank spaces</a:t>
            </a:r>
          </a:p>
          <a:p>
            <a:pPr marL="0" indent="0" eaLnBrk="0" hangingPunc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eaLnBrk="0" hangingPunct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to source documents should be traceable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365125"/>
            <a:ext cx="11610109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Electronic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Trial Data Handling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GCP(R2)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5.5.3, 8.1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20254"/>
          </a:xfrm>
        </p:spPr>
        <p:txBody>
          <a:bodyPr>
            <a:normAutofit/>
          </a:bodyPr>
          <a:lstStyle/>
          <a:p>
            <a:pPr marL="568325" lvl="0" indent="-333375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systems used for: participant registration,</a:t>
            </a:r>
          </a:p>
          <a:p>
            <a:pPr marL="568325" indent="-333375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randomization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unblinding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study database (e-CRF), etc.</a:t>
            </a:r>
          </a:p>
          <a:p>
            <a:pPr marL="568325" lvl="0" indent="-333375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staff responsibilities with respect to using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e-systems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8325" indent="-333375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must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clear</a:t>
            </a:r>
          </a:p>
          <a:p>
            <a:pPr marL="568325" lvl="0" indent="-333375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delegated study staff must complete e-system training</a:t>
            </a:r>
          </a:p>
          <a:p>
            <a:pPr marL="512763" lvl="0" indent="-277813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training, each user is given password-protected access to</a:t>
            </a:r>
          </a:p>
          <a:p>
            <a:pPr marL="512763" indent="-277813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e-system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</a:p>
          <a:p>
            <a:pPr marL="0" indent="0" eaLnBrk="0" hangingPunc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32</a:t>
            </a:fld>
            <a:endParaRPr lang="en-US"/>
          </a:p>
        </p:txBody>
      </p:sp>
      <p:sp>
        <p:nvSpPr>
          <p:cNvPr id="5" name="object 18"/>
          <p:cNvSpPr/>
          <p:nvPr/>
        </p:nvSpPr>
        <p:spPr>
          <a:xfrm>
            <a:off x="2403566" y="5290457"/>
            <a:ext cx="1516161" cy="1240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20"/>
          <p:cNvSpPr/>
          <p:nvPr/>
        </p:nvSpPr>
        <p:spPr>
          <a:xfrm>
            <a:off x="4126772" y="5695407"/>
            <a:ext cx="1607821" cy="660943"/>
          </a:xfrm>
          <a:custGeom>
            <a:avLst/>
            <a:gdLst/>
            <a:ahLst/>
            <a:cxnLst/>
            <a:rect l="l" t="t" r="r" b="b"/>
            <a:pathLst>
              <a:path w="976884" h="381000">
                <a:moveTo>
                  <a:pt x="786384" y="0"/>
                </a:moveTo>
                <a:lnTo>
                  <a:pt x="786384" y="95250"/>
                </a:lnTo>
                <a:lnTo>
                  <a:pt x="0" y="95250"/>
                </a:lnTo>
                <a:lnTo>
                  <a:pt x="0" y="285750"/>
                </a:lnTo>
                <a:lnTo>
                  <a:pt x="786384" y="285750"/>
                </a:lnTo>
                <a:lnTo>
                  <a:pt x="786384" y="381000"/>
                </a:lnTo>
                <a:lnTo>
                  <a:pt x="976884" y="190500"/>
                </a:lnTo>
                <a:lnTo>
                  <a:pt x="786384" y="0"/>
                </a:lnTo>
                <a:close/>
              </a:path>
            </a:pathLst>
          </a:custGeom>
          <a:solidFill>
            <a:srgbClr val="5BD0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9"/>
          <p:cNvSpPr/>
          <p:nvPr/>
        </p:nvSpPr>
        <p:spPr>
          <a:xfrm>
            <a:off x="5982789" y="5290457"/>
            <a:ext cx="2233747" cy="1240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8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941107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CRF </a:t>
            </a:r>
            <a:r>
              <a:rPr lang="en-US" sz="4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Sign-off      </a:t>
            </a:r>
            <a:r>
              <a:rPr lang="en-US" sz="4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GCP(R2) 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8.3.14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0489"/>
            <a:ext cx="10515600" cy="4949053"/>
          </a:xfrm>
        </p:spPr>
        <p:txBody>
          <a:bodyPr>
            <a:normAutofit/>
          </a:bodyPr>
          <a:lstStyle/>
          <a:p>
            <a:pPr marL="0" lvl="0" indent="0" eaLnBrk="0" hangingPunc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end of study, PI is responsible for verifying that all data is: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2"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</a:p>
          <a:p>
            <a:pPr lvl="1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source documents or discrepancies explained</a:t>
            </a:r>
          </a:p>
          <a:p>
            <a:pPr lvl="1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who entered the data and/or made changes</a:t>
            </a:r>
          </a:p>
          <a:p>
            <a:pPr lvl="1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hangingPunc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verify that the case report form accurately displays the results of tests, evaluations, procedures and treatments recorded within. I certify that this electronic signature is the legally binding equivalent of my handwritten signature.”</a:t>
            </a:r>
          </a:p>
          <a:p>
            <a:pPr eaLnBrk="0" hangingPunct="0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hangingPunc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PI’s Username and Password                 Electronic Signature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33</a:t>
            </a:fld>
            <a:endParaRPr lang="en-US"/>
          </a:p>
        </p:txBody>
      </p:sp>
      <p:sp>
        <p:nvSpPr>
          <p:cNvPr id="5" name="object 20"/>
          <p:cNvSpPr/>
          <p:nvPr/>
        </p:nvSpPr>
        <p:spPr>
          <a:xfrm>
            <a:off x="2117488" y="5538651"/>
            <a:ext cx="1174352" cy="1058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22"/>
          <p:cNvSpPr/>
          <p:nvPr/>
        </p:nvSpPr>
        <p:spPr>
          <a:xfrm>
            <a:off x="5652655" y="5172891"/>
            <a:ext cx="942109" cy="365760"/>
          </a:xfrm>
          <a:custGeom>
            <a:avLst/>
            <a:gdLst/>
            <a:ahLst/>
            <a:cxnLst/>
            <a:rect l="l" t="t" r="r" b="b"/>
            <a:pathLst>
              <a:path w="460247" h="211836">
                <a:moveTo>
                  <a:pt x="354329" y="0"/>
                </a:moveTo>
                <a:lnTo>
                  <a:pt x="354329" y="52958"/>
                </a:lnTo>
                <a:lnTo>
                  <a:pt x="0" y="52958"/>
                </a:lnTo>
                <a:lnTo>
                  <a:pt x="0" y="158876"/>
                </a:lnTo>
                <a:lnTo>
                  <a:pt x="354329" y="158876"/>
                </a:lnTo>
                <a:lnTo>
                  <a:pt x="354329" y="211835"/>
                </a:lnTo>
                <a:lnTo>
                  <a:pt x="460247" y="105917"/>
                </a:lnTo>
                <a:lnTo>
                  <a:pt x="3543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21"/>
          <p:cNvSpPr/>
          <p:nvPr/>
        </p:nvSpPr>
        <p:spPr>
          <a:xfrm>
            <a:off x="7053942" y="5538651"/>
            <a:ext cx="1789613" cy="1058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9"/>
          <p:cNvSpPr/>
          <p:nvPr/>
        </p:nvSpPr>
        <p:spPr>
          <a:xfrm>
            <a:off x="10199223" y="4898571"/>
            <a:ext cx="1556656" cy="1280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365125"/>
            <a:ext cx="10993582" cy="1325563"/>
          </a:xfrm>
        </p:spPr>
        <p:txBody>
          <a:bodyPr/>
          <a:lstStyle/>
          <a:p>
            <a:pPr eaLnBrk="0" hangingPunct="0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Maintain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Documents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GCP(R2)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4813"/>
            <a:ext cx="10515600" cy="4351338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en-US" sz="800" dirty="0"/>
              <a:t> </a:t>
            </a:r>
            <a:endParaRPr lang="en-US" sz="4400" dirty="0"/>
          </a:p>
          <a:p>
            <a:pPr lvl="0" eaLnBrk="0" hangingPunct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storage and archiving of all data generated during study</a:t>
            </a:r>
          </a:p>
          <a:p>
            <a:pPr lvl="1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What? Where? When? How Long?</a:t>
            </a:r>
          </a:p>
          <a:p>
            <a:pPr lvl="0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control of records generated by the PI/institution:</a:t>
            </a:r>
          </a:p>
          <a:p>
            <a:pPr lvl="1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documents (Investigator Site File)</a:t>
            </a:r>
          </a:p>
          <a:p>
            <a:pPr lvl="1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documents i.e., medical records</a:t>
            </a:r>
          </a:p>
          <a:p>
            <a:pPr lvl="1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documentation</a:t>
            </a:r>
          </a:p>
          <a:p>
            <a:pPr lvl="0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control of and continuous access to CRF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34</a:t>
            </a:fld>
            <a:endParaRPr lang="en-US"/>
          </a:p>
        </p:txBody>
      </p:sp>
      <p:sp>
        <p:nvSpPr>
          <p:cNvPr id="5" name="object 19"/>
          <p:cNvSpPr/>
          <p:nvPr/>
        </p:nvSpPr>
        <p:spPr>
          <a:xfrm>
            <a:off x="9022079" y="3714306"/>
            <a:ext cx="1920241" cy="1123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8"/>
          <p:cNvSpPr/>
          <p:nvPr/>
        </p:nvSpPr>
        <p:spPr>
          <a:xfrm>
            <a:off x="6100156" y="5466171"/>
            <a:ext cx="1325879" cy="1391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7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 is responsible for ensuring that the study is conducted according to the approved protocol, SOPs, GCP(R2) and all applicable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34950" lvl="0" indent="-23495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 must ensure that documentation of study oversight is</a:t>
            </a:r>
          </a:p>
          <a:p>
            <a:pPr marL="234950" indent="-23495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timely manner i.e.,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AND DATE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time,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34950" lvl="0" indent="-23495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 is responsible for ensuring that all study data is accurate,</a:t>
            </a:r>
          </a:p>
          <a:p>
            <a:pPr marL="234950" indent="-23495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complete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verifiable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35</a:t>
            </a:fld>
            <a:endParaRPr lang="en-US"/>
          </a:p>
        </p:txBody>
      </p:sp>
      <p:sp>
        <p:nvSpPr>
          <p:cNvPr id="5" name="object 15"/>
          <p:cNvSpPr/>
          <p:nvPr/>
        </p:nvSpPr>
        <p:spPr>
          <a:xfrm>
            <a:off x="4696967" y="4963887"/>
            <a:ext cx="1504188" cy="1606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3606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53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time!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Signing the FDA 1572 Form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098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Investigator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when you sign on the dotted line?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lvl="1" eaLnBrk="0" hangingPunct="0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study according to protocol</a:t>
            </a:r>
          </a:p>
          <a:p>
            <a:pPr lvl="1" eaLnBrk="0" hangingPunct="0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or supervise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free and informed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adverse events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sponsor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all study personnel 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 eaLnBrk="0" hangingPunct="0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adequate &amp; accurate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 eaLnBrk="0" hangingPunct="0"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IRB approval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Comply with all other requirements</a:t>
            </a:r>
          </a:p>
          <a:p>
            <a:endParaRPr lang="en-US" sz="2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19016"/>
            <a:ext cx="5157787" cy="36567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FDA Regulated Trials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59438"/>
          </a:xfrm>
        </p:spPr>
        <p:txBody>
          <a:bodyPr/>
          <a:lstStyle/>
          <a:p>
            <a:pPr marL="692150" indent="-29051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FDA Warning Letters publicly available: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438400"/>
            <a:ext cx="782955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55222" y="5032375"/>
            <a:ext cx="89872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Penalty for significant non-compliance:</a:t>
            </a:r>
          </a:p>
          <a:p>
            <a:pPr marL="800100" lvl="1" indent="-342900" eaLnBrk="0" hangingPunct="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Disqualification / restrictions</a:t>
            </a:r>
          </a:p>
          <a:p>
            <a:pPr marL="803275" lvl="2" indent="-346075" eaLnBrk="0" hangingPunct="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Criminal prosecution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04" y="728390"/>
            <a:ext cx="111442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64327" y="875211"/>
            <a:ext cx="9670473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77720" marR="0" indent="387985" eaLnBrk="0" hangingPunct="0">
              <a:lnSpc>
                <a:spcPts val="478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 smtClean="0">
                <a:solidFill>
                  <a:srgbClr val="073D8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4400" b="1" kern="0" spc="-45" dirty="0" smtClean="0">
                <a:solidFill>
                  <a:srgbClr val="073D8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kern="0" dirty="0" smtClean="0">
                <a:solidFill>
                  <a:srgbClr val="073D8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400" b="1" kern="0" spc="-5" dirty="0" smtClean="0">
                <a:solidFill>
                  <a:srgbClr val="073D8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spc="-170" dirty="0" smtClean="0">
                <a:solidFill>
                  <a:srgbClr val="073D8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400" b="1" kern="0" dirty="0" smtClean="0">
                <a:solidFill>
                  <a:srgbClr val="073D8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endParaRPr lang="en-US" sz="4400" b="1" kern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65705" marR="0" eaLnBrk="0" hangingPunct="0">
              <a:lnSpc>
                <a:spcPts val="528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smtClean="0">
                <a:solidFill>
                  <a:srgbClr val="073D8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4400" b="1" spc="-50" dirty="0" smtClean="0">
                <a:solidFill>
                  <a:srgbClr val="073D8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solidFill>
                  <a:srgbClr val="073D8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n-US" sz="4400" b="1" spc="-15" dirty="0" smtClean="0">
                <a:solidFill>
                  <a:srgbClr val="073D8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 b="1" dirty="0" smtClean="0">
                <a:solidFill>
                  <a:srgbClr val="073D8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NSIBIL</a:t>
            </a:r>
            <a:r>
              <a:rPr lang="en-US" sz="4400" b="1" spc="-5" dirty="0" smtClean="0">
                <a:solidFill>
                  <a:srgbClr val="073D8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073D8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4400" b="1" spc="-50" dirty="0" smtClean="0">
                <a:solidFill>
                  <a:srgbClr val="073D8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solidFill>
                  <a:srgbClr val="073D8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sz="4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3090" y="2878399"/>
            <a:ext cx="87907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/>
              <a:t>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Investigators and study staff should be fully informed of their</a:t>
            </a:r>
          </a:p>
          <a:p>
            <a:pPr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under regulations. They should understand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completely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with regard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/ exclusion criteria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tests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observations to be made, and what study documentation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kept.”</a:t>
            </a:r>
          </a:p>
          <a:p>
            <a:pPr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Doreen 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Kezer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MSN, Senior Policy Analyst, FDA</a:t>
            </a:r>
          </a:p>
          <a:p>
            <a:pPr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cited in ACRP blog “FDA Offers Pre-Inspection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Tips”by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Causey, March 1,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Responsibilities       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GCP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E6(R2)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4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566" y="1825625"/>
            <a:ext cx="10515600" cy="4351338"/>
          </a:xfrm>
        </p:spPr>
        <p:txBody>
          <a:bodyPr>
            <a:normAutofit/>
          </a:bodyPr>
          <a:lstStyle/>
          <a:p>
            <a:pPr marL="514350" lvl="0" indent="-514350" eaLnBrk="0" hangingPunct="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resources to conduct study</a:t>
            </a:r>
          </a:p>
          <a:p>
            <a:pPr marL="514350" indent="-514350" eaLnBrk="0" hangingPunct="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are qualified and trained</a:t>
            </a:r>
          </a:p>
          <a:p>
            <a:pPr marL="514350" indent="-514350" eaLnBrk="0" hangingPunct="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delegation of all study tasks</a:t>
            </a:r>
          </a:p>
          <a:p>
            <a:pPr marL="514350" indent="-514350" eaLnBrk="0" hangingPunct="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with study protocol and all SOPs</a:t>
            </a:r>
          </a:p>
          <a:p>
            <a:pPr marL="514350" lvl="0" indent="-514350" eaLnBrk="0" hangingPunct="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consent process</a:t>
            </a:r>
          </a:p>
          <a:p>
            <a:pPr marL="514350" lvl="0" indent="-514350" eaLnBrk="0" hangingPunct="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trial-related medical decisions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523" y="358775"/>
            <a:ext cx="7905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5" y="4516583"/>
            <a:ext cx="2428875" cy="1551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903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Responsibilities      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GCP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E6(R2)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4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566" y="1825625"/>
            <a:ext cx="10515600" cy="4351338"/>
          </a:xfrm>
        </p:spPr>
        <p:txBody>
          <a:bodyPr>
            <a:normAutofit/>
          </a:bodyPr>
          <a:lstStyle/>
          <a:p>
            <a:pPr lvl="0" eaLnBrk="0" hangingPunct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523" y="358775"/>
            <a:ext cx="790575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79565" y="1825625"/>
            <a:ext cx="10785961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/>
              <a:t> </a:t>
            </a:r>
          </a:p>
          <a:p>
            <a:pPr marL="623888" lvl="0" indent="-623888" eaLnBrk="0" hangingPunct="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Randomization procedures and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unblinding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623888" eaLnBrk="0" hangingPunct="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Investigational Product(IP) accountability at site</a:t>
            </a:r>
          </a:p>
          <a:p>
            <a:pPr marL="623888" indent="-623888" eaLnBrk="0" hangingPunct="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Reporting: assessment and grading of all adverse events; review of safety updates</a:t>
            </a:r>
          </a:p>
          <a:p>
            <a:pPr marL="623888" indent="-623888" eaLnBrk="0" hangingPunct="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all protocol deviations, if any</a:t>
            </a:r>
          </a:p>
          <a:p>
            <a:pPr marL="623888" lvl="0" indent="-623888" eaLnBrk="0" hangingPunct="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Records and Reports: data handling</a:t>
            </a:r>
          </a:p>
          <a:p>
            <a:pPr marL="623888" lvl="0" indent="-623888" eaLnBrk="0" hangingPunct="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Essential Documents</a:t>
            </a:r>
          </a:p>
          <a:p>
            <a:pPr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9" y="4128655"/>
            <a:ext cx="2978937" cy="22276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1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437" y="496670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Adequate Resources          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GCP E6(R2) 4.2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747713" lvl="0" indent="-346075" eaLnBrk="0" hangingPunct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time, funds, staff, facilities, study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378-0652-41EE-BD6A-7DF6339B9EB1}" type="slidenum">
              <a:rPr lang="en-US" smtClean="0"/>
              <a:t>9</a:t>
            </a:fld>
            <a:endParaRPr lang="en-US"/>
          </a:p>
        </p:txBody>
      </p:sp>
      <p:sp>
        <p:nvSpPr>
          <p:cNvPr id="5" name="object 6"/>
          <p:cNvSpPr/>
          <p:nvPr/>
        </p:nvSpPr>
        <p:spPr>
          <a:xfrm>
            <a:off x="1318804" y="2577691"/>
            <a:ext cx="1333500" cy="1327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78036" y="2726743"/>
            <a:ext cx="2410690" cy="1178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7523017" y="2726743"/>
            <a:ext cx="2701635" cy="1993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64327" y="4809604"/>
            <a:ext cx="2313708" cy="13673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5666509" y="4809604"/>
            <a:ext cx="2382982" cy="13673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411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1101</Words>
  <Application>Microsoft Office PowerPoint</Application>
  <PresentationFormat>Widescreen</PresentationFormat>
  <Paragraphs>326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Responsibilities of the Principal Investigator</vt:lpstr>
      <vt:lpstr>References</vt:lpstr>
      <vt:lpstr>Definition    ICH GCP E6(R2)1.34, 1.54, 1.56 </vt:lpstr>
      <vt:lpstr>Signing the FDA 1572 Form</vt:lpstr>
      <vt:lpstr>US FDA Regulated Trials</vt:lpstr>
      <vt:lpstr>PowerPoint Presentation</vt:lpstr>
      <vt:lpstr>PI Responsibilities            ICH GCP E6(R2)  Section 4</vt:lpstr>
      <vt:lpstr>PI Responsibilities             ICH GCP E6(R2)  Section 4</vt:lpstr>
      <vt:lpstr>1. Adequate Resources                 ICH GCP E6(R2) 4.2</vt:lpstr>
      <vt:lpstr>2. Qualifications/Training               ICH GCP(R2) 4.1</vt:lpstr>
      <vt:lpstr>2. Study-Specific Training      ICH GCP(R2) 4.2.4, 4.2.6</vt:lpstr>
      <vt:lpstr>2. Qualifications/Training        ICH GCP(R2) 4.2.5, 4.2.6</vt:lpstr>
      <vt:lpstr>2. Qualifications/Training        ICH GCP(R2) 4.2.5, 4.2.6</vt:lpstr>
      <vt:lpstr>3. Study Task Delegation     ICH GCP(R2) 4.1.5</vt:lpstr>
      <vt:lpstr>4. Communication with IRB           ICH GCP(R2) 4.4</vt:lpstr>
      <vt:lpstr>4. Communication with IRB          ICH GCP(R2) 4.4</vt:lpstr>
      <vt:lpstr>PI Responsibilities Prior to Study Start  Recap</vt:lpstr>
      <vt:lpstr>PowerPoint Presentation</vt:lpstr>
      <vt:lpstr>6. Informed Consent Process    ICH GCP(R2) 4.8</vt:lpstr>
      <vt:lpstr>7. Trial-Related Medical Decisions    ICH GCP(R2) 4.3</vt:lpstr>
      <vt:lpstr>7. Confirming Eligibility   ICH GCP(R2) 4.3.1</vt:lpstr>
      <vt:lpstr>7. Review of Concomitant Meds     ICH GCP(R2) 4.3</vt:lpstr>
      <vt:lpstr>8. Randomization and Unblinding    ICH GCP(R2) 4.7</vt:lpstr>
      <vt:lpstr>9. Study Drug Orders                    ICH GCP(R2) 4.6</vt:lpstr>
      <vt:lpstr>9. Handling Investigational Product     ICH GCP(R2) 4.6</vt:lpstr>
      <vt:lpstr>10. Safety Reporting            ICH GCP(R2) Section 4.11, 4.3.2 </vt:lpstr>
      <vt:lpstr>10. Review/Interpret Study Test Results   ICH GCP(R2) 4.3.1</vt:lpstr>
      <vt:lpstr>11. Protocol Deviations       ICH GCP(R2) 4.5.3, 5.20.1</vt:lpstr>
      <vt:lpstr>11. Protocol Compliance - Recap</vt:lpstr>
      <vt:lpstr>12. Records and Reports     ICH GCP E6(R2) 4.9</vt:lpstr>
      <vt:lpstr>12. Records and Reports  ICH GCP(R2) 4.9.0 &amp; 8.1</vt:lpstr>
      <vt:lpstr>12. Electronic Trial Data Handling  ICH GCP(R2) 5.5.3, 8.1</vt:lpstr>
      <vt:lpstr>12. CRF Sign-off                           ICH GCP(R2) 8.3.14</vt:lpstr>
      <vt:lpstr>13. Maintain Essential Documents   ICH GCP(R2) 8.1</vt:lpstr>
      <vt:lpstr>Take Home Message </vt:lpstr>
      <vt:lpstr>Thanks for your time!</vt:lpstr>
    </vt:vector>
  </TitlesOfParts>
  <Company>UMass Medical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Responsibilities of the Principal Investigator</dc:title>
  <dc:creator>Roussell, Anne</dc:creator>
  <cp:lastModifiedBy>Rogers, Annette</cp:lastModifiedBy>
  <cp:revision>59</cp:revision>
  <cp:lastPrinted>2018-07-20T17:24:18Z</cp:lastPrinted>
  <dcterms:created xsi:type="dcterms:W3CDTF">2018-07-19T13:21:33Z</dcterms:created>
  <dcterms:modified xsi:type="dcterms:W3CDTF">2018-07-23T17:45:03Z</dcterms:modified>
</cp:coreProperties>
</file>