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1" r:id="rId3"/>
    <p:sldId id="258" r:id="rId4"/>
    <p:sldId id="261" r:id="rId5"/>
    <p:sldId id="257" r:id="rId6"/>
    <p:sldId id="264" r:id="rId7"/>
    <p:sldId id="263" r:id="rId8"/>
    <p:sldId id="281" r:id="rId9"/>
    <p:sldId id="269" r:id="rId10"/>
    <p:sldId id="265" r:id="rId11"/>
    <p:sldId id="267" r:id="rId12"/>
    <p:sldId id="273" r:id="rId13"/>
    <p:sldId id="266" r:id="rId14"/>
    <p:sldId id="279" r:id="rId15"/>
    <p:sldId id="274" r:id="rId16"/>
    <p:sldId id="280" r:id="rId17"/>
    <p:sldId id="283" r:id="rId18"/>
    <p:sldId id="277" r:id="rId19"/>
    <p:sldId id="275" r:id="rId20"/>
    <p:sldId id="282" r:id="rId21"/>
    <p:sldId id="276" r:id="rId22"/>
    <p:sldId id="278" r:id="rId2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509" autoAdjust="0"/>
    <p:restoredTop sz="70693" autoAdjust="0"/>
  </p:normalViewPr>
  <p:slideViewPr>
    <p:cSldViewPr>
      <p:cViewPr varScale="1">
        <p:scale>
          <a:sx n="65" d="100"/>
          <a:sy n="65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6A3824-B444-40E9-9CE1-B5E2186615D9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7C8A98-9813-452D-A856-076A98852C7A}">
      <dgm:prSet phldrT="[Text]"/>
      <dgm:spPr/>
      <dgm:t>
        <a:bodyPr/>
        <a:lstStyle/>
        <a:p>
          <a:r>
            <a:rPr lang="en-US" dirty="0" smtClean="0"/>
            <a:t>V70.7</a:t>
          </a:r>
          <a:endParaRPr lang="en-US" dirty="0"/>
        </a:p>
      </dgm:t>
    </dgm:pt>
    <dgm:pt modelId="{19C363CB-040B-4638-A4FB-6E5252260547}" type="parTrans" cxnId="{1D631758-89E2-4F4C-9353-EF39D318CCEE}">
      <dgm:prSet/>
      <dgm:spPr/>
      <dgm:t>
        <a:bodyPr/>
        <a:lstStyle/>
        <a:p>
          <a:endParaRPr lang="en-US"/>
        </a:p>
      </dgm:t>
    </dgm:pt>
    <dgm:pt modelId="{838EDB7C-A13C-42F6-97FB-E49F2B0D8B87}" type="sibTrans" cxnId="{1D631758-89E2-4F4C-9353-EF39D318CCEE}">
      <dgm:prSet/>
      <dgm:spPr/>
      <dgm:t>
        <a:bodyPr/>
        <a:lstStyle/>
        <a:p>
          <a:endParaRPr lang="en-US"/>
        </a:p>
      </dgm:t>
    </dgm:pt>
    <dgm:pt modelId="{967D9599-CF32-447B-A4F1-F37325AE69A6}">
      <dgm:prSet phldrT="[Text]"/>
      <dgm:spPr/>
      <dgm:t>
        <a:bodyPr/>
        <a:lstStyle/>
        <a:p>
          <a:r>
            <a:rPr lang="en-US" dirty="0" smtClean="0"/>
            <a:t>ICD-9</a:t>
          </a:r>
          <a:endParaRPr lang="en-US" dirty="0"/>
        </a:p>
      </dgm:t>
    </dgm:pt>
    <dgm:pt modelId="{30BBD140-2753-40C7-88D0-11306EF6E7DB}" type="parTrans" cxnId="{E7A3683E-AD9E-457C-953B-1AD9123559F7}">
      <dgm:prSet/>
      <dgm:spPr/>
      <dgm:t>
        <a:bodyPr/>
        <a:lstStyle/>
        <a:p>
          <a:endParaRPr lang="en-US"/>
        </a:p>
      </dgm:t>
    </dgm:pt>
    <dgm:pt modelId="{481CD20A-4135-4E9E-86CB-F38BDBB59131}" type="sibTrans" cxnId="{E7A3683E-AD9E-457C-953B-1AD9123559F7}">
      <dgm:prSet/>
      <dgm:spPr/>
      <dgm:t>
        <a:bodyPr/>
        <a:lstStyle/>
        <a:p>
          <a:endParaRPr lang="en-US"/>
        </a:p>
      </dgm:t>
    </dgm:pt>
    <dgm:pt modelId="{157B2790-E631-41F0-AB2C-ED9290B05D9C}">
      <dgm:prSet phldrT="[Text]"/>
      <dgm:spPr/>
      <dgm:t>
        <a:bodyPr/>
        <a:lstStyle/>
        <a:p>
          <a:r>
            <a:rPr lang="en-US" dirty="0" smtClean="0"/>
            <a:t>Examination of participant or control in clinical research.</a:t>
          </a:r>
          <a:endParaRPr lang="en-US" dirty="0"/>
        </a:p>
      </dgm:t>
    </dgm:pt>
    <dgm:pt modelId="{160D2789-F4B1-4D7E-B55C-A498609A2AC6}" type="parTrans" cxnId="{1DB506B8-EBBF-40FD-A42D-563ED8255491}">
      <dgm:prSet/>
      <dgm:spPr/>
      <dgm:t>
        <a:bodyPr/>
        <a:lstStyle/>
        <a:p>
          <a:endParaRPr lang="en-US"/>
        </a:p>
      </dgm:t>
    </dgm:pt>
    <dgm:pt modelId="{BD49845D-8675-4A9F-9418-1D8B659A0B9B}" type="sibTrans" cxnId="{1DB506B8-EBBF-40FD-A42D-563ED8255491}">
      <dgm:prSet/>
      <dgm:spPr/>
      <dgm:t>
        <a:bodyPr/>
        <a:lstStyle/>
        <a:p>
          <a:endParaRPr lang="en-US"/>
        </a:p>
      </dgm:t>
    </dgm:pt>
    <dgm:pt modelId="{72F7D176-E331-432E-B19F-2B8E762B9742}">
      <dgm:prSet phldrT="[Text]"/>
      <dgm:spPr/>
      <dgm:t>
        <a:bodyPr/>
        <a:lstStyle/>
        <a:p>
          <a:r>
            <a:rPr lang="en-US" dirty="0" smtClean="0"/>
            <a:t>Z00.6</a:t>
          </a:r>
          <a:endParaRPr lang="en-US" dirty="0"/>
        </a:p>
      </dgm:t>
    </dgm:pt>
    <dgm:pt modelId="{67D15276-7AEA-438F-8DDD-8D966882184E}" type="parTrans" cxnId="{43518FAD-E8FA-4F18-95A8-EEDB65700719}">
      <dgm:prSet/>
      <dgm:spPr/>
      <dgm:t>
        <a:bodyPr/>
        <a:lstStyle/>
        <a:p>
          <a:endParaRPr lang="en-US"/>
        </a:p>
      </dgm:t>
    </dgm:pt>
    <dgm:pt modelId="{73A0A2DE-9CB7-4657-BB09-70FA0B795811}" type="sibTrans" cxnId="{43518FAD-E8FA-4F18-95A8-EEDB65700719}">
      <dgm:prSet/>
      <dgm:spPr/>
      <dgm:t>
        <a:bodyPr/>
        <a:lstStyle/>
        <a:p>
          <a:endParaRPr lang="en-US"/>
        </a:p>
      </dgm:t>
    </dgm:pt>
    <dgm:pt modelId="{9D1538EB-88AC-4E09-89FF-7E38206B2F3E}">
      <dgm:prSet phldrT="[Text]"/>
      <dgm:spPr/>
      <dgm:t>
        <a:bodyPr/>
        <a:lstStyle/>
        <a:p>
          <a:r>
            <a:rPr lang="en-US" dirty="0" smtClean="0"/>
            <a:t>ICD-10</a:t>
          </a:r>
          <a:endParaRPr lang="en-US" dirty="0"/>
        </a:p>
      </dgm:t>
    </dgm:pt>
    <dgm:pt modelId="{C82E22B0-129A-4A5F-8A28-14F72C51F046}" type="parTrans" cxnId="{3ED8594F-1A88-4C79-AE15-6F1F76965147}">
      <dgm:prSet/>
      <dgm:spPr/>
      <dgm:t>
        <a:bodyPr/>
        <a:lstStyle/>
        <a:p>
          <a:endParaRPr lang="en-US"/>
        </a:p>
      </dgm:t>
    </dgm:pt>
    <dgm:pt modelId="{30D4174E-E864-4008-9896-3F7FA66613BF}" type="sibTrans" cxnId="{3ED8594F-1A88-4C79-AE15-6F1F76965147}">
      <dgm:prSet/>
      <dgm:spPr/>
      <dgm:t>
        <a:bodyPr/>
        <a:lstStyle/>
        <a:p>
          <a:endParaRPr lang="en-US"/>
        </a:p>
      </dgm:t>
    </dgm:pt>
    <dgm:pt modelId="{4DDBCB0F-808F-46F5-B2AD-BD2218C3F719}">
      <dgm:prSet phldrT="[Text]"/>
      <dgm:spPr/>
      <dgm:t>
        <a:bodyPr/>
        <a:lstStyle/>
        <a:p>
          <a:r>
            <a:rPr lang="en-US" dirty="0" smtClean="0"/>
            <a:t>Encounter for examination of normal comparison and control in clinical research program.</a:t>
          </a:r>
          <a:endParaRPr lang="en-US" dirty="0"/>
        </a:p>
      </dgm:t>
    </dgm:pt>
    <dgm:pt modelId="{17A61BF7-AE1E-4093-9BAC-BE8F1F6E0E70}" type="parTrans" cxnId="{2813F750-D593-4829-A2D6-E1C5857C27AF}">
      <dgm:prSet/>
      <dgm:spPr/>
      <dgm:t>
        <a:bodyPr/>
        <a:lstStyle/>
        <a:p>
          <a:endParaRPr lang="en-US"/>
        </a:p>
      </dgm:t>
    </dgm:pt>
    <dgm:pt modelId="{D0D90944-CBC2-4412-B3E9-089E5636BAC0}" type="sibTrans" cxnId="{2813F750-D593-4829-A2D6-E1C5857C27AF}">
      <dgm:prSet/>
      <dgm:spPr/>
      <dgm:t>
        <a:bodyPr/>
        <a:lstStyle/>
        <a:p>
          <a:endParaRPr lang="en-US"/>
        </a:p>
      </dgm:t>
    </dgm:pt>
    <dgm:pt modelId="{5ADE90DD-BD2A-4CCF-9024-1535EBFDECB6}" type="pres">
      <dgm:prSet presAssocID="{776A3824-B444-40E9-9CE1-B5E2186615D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A99185F-05B2-4479-99C8-FCCD5AD77AEF}" type="pres">
      <dgm:prSet presAssocID="{2F7C8A98-9813-452D-A856-076A98852C7A}" presName="linNode" presStyleCnt="0"/>
      <dgm:spPr/>
    </dgm:pt>
    <dgm:pt modelId="{7BAC3747-BDAE-4E28-BB39-0BEEBE1E0A5F}" type="pres">
      <dgm:prSet presAssocID="{2F7C8A98-9813-452D-A856-076A98852C7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E62B2-AB84-4A74-970F-DD0533908744}" type="pres">
      <dgm:prSet presAssocID="{2F7C8A98-9813-452D-A856-076A98852C7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813B4E-AA53-4924-A892-126D35EEFAE8}" type="pres">
      <dgm:prSet presAssocID="{838EDB7C-A13C-42F6-97FB-E49F2B0D8B87}" presName="spacing" presStyleCnt="0"/>
      <dgm:spPr/>
    </dgm:pt>
    <dgm:pt modelId="{4F81C5DF-61F8-4A68-BA45-0ED261EB1A72}" type="pres">
      <dgm:prSet presAssocID="{72F7D176-E331-432E-B19F-2B8E762B9742}" presName="linNode" presStyleCnt="0"/>
      <dgm:spPr/>
    </dgm:pt>
    <dgm:pt modelId="{F3466647-E461-4B83-9A05-7437B5F95D74}" type="pres">
      <dgm:prSet presAssocID="{72F7D176-E331-432E-B19F-2B8E762B974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5D2570-0695-49DD-BC97-DE4774973FC0}" type="pres">
      <dgm:prSet presAssocID="{72F7D176-E331-432E-B19F-2B8E762B974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A3683E-AD9E-457C-953B-1AD9123559F7}" srcId="{2F7C8A98-9813-452D-A856-076A98852C7A}" destId="{967D9599-CF32-447B-A4F1-F37325AE69A6}" srcOrd="0" destOrd="0" parTransId="{30BBD140-2753-40C7-88D0-11306EF6E7DB}" sibTransId="{481CD20A-4135-4E9E-86CB-F38BDBB59131}"/>
    <dgm:cxn modelId="{2813F750-D593-4829-A2D6-E1C5857C27AF}" srcId="{72F7D176-E331-432E-B19F-2B8E762B9742}" destId="{4DDBCB0F-808F-46F5-B2AD-BD2218C3F719}" srcOrd="1" destOrd="0" parTransId="{17A61BF7-AE1E-4093-9BAC-BE8F1F6E0E70}" sibTransId="{D0D90944-CBC2-4412-B3E9-089E5636BAC0}"/>
    <dgm:cxn modelId="{D38C6376-8063-48ED-99AA-BB5D8D032F3F}" type="presOf" srcId="{967D9599-CF32-447B-A4F1-F37325AE69A6}" destId="{5B1E62B2-AB84-4A74-970F-DD0533908744}" srcOrd="0" destOrd="0" presId="urn:microsoft.com/office/officeart/2005/8/layout/vList6"/>
    <dgm:cxn modelId="{43518FAD-E8FA-4F18-95A8-EEDB65700719}" srcId="{776A3824-B444-40E9-9CE1-B5E2186615D9}" destId="{72F7D176-E331-432E-B19F-2B8E762B9742}" srcOrd="1" destOrd="0" parTransId="{67D15276-7AEA-438F-8DDD-8D966882184E}" sibTransId="{73A0A2DE-9CB7-4657-BB09-70FA0B795811}"/>
    <dgm:cxn modelId="{3ED8594F-1A88-4C79-AE15-6F1F76965147}" srcId="{72F7D176-E331-432E-B19F-2B8E762B9742}" destId="{9D1538EB-88AC-4E09-89FF-7E38206B2F3E}" srcOrd="0" destOrd="0" parTransId="{C82E22B0-129A-4A5F-8A28-14F72C51F046}" sibTransId="{30D4174E-E864-4008-9896-3F7FA66613BF}"/>
    <dgm:cxn modelId="{1DB506B8-EBBF-40FD-A42D-563ED8255491}" srcId="{2F7C8A98-9813-452D-A856-076A98852C7A}" destId="{157B2790-E631-41F0-AB2C-ED9290B05D9C}" srcOrd="1" destOrd="0" parTransId="{160D2789-F4B1-4D7E-B55C-A498609A2AC6}" sibTransId="{BD49845D-8675-4A9F-9418-1D8B659A0B9B}"/>
    <dgm:cxn modelId="{1D631758-89E2-4F4C-9353-EF39D318CCEE}" srcId="{776A3824-B444-40E9-9CE1-B5E2186615D9}" destId="{2F7C8A98-9813-452D-A856-076A98852C7A}" srcOrd="0" destOrd="0" parTransId="{19C363CB-040B-4638-A4FB-6E5252260547}" sibTransId="{838EDB7C-A13C-42F6-97FB-E49F2B0D8B87}"/>
    <dgm:cxn modelId="{41CA77AD-2E2A-4B49-918A-C096E2939637}" type="presOf" srcId="{9D1538EB-88AC-4E09-89FF-7E38206B2F3E}" destId="{CF5D2570-0695-49DD-BC97-DE4774973FC0}" srcOrd="0" destOrd="0" presId="urn:microsoft.com/office/officeart/2005/8/layout/vList6"/>
    <dgm:cxn modelId="{76AF534A-39E7-4178-906F-429F18E9F636}" type="presOf" srcId="{2F7C8A98-9813-452D-A856-076A98852C7A}" destId="{7BAC3747-BDAE-4E28-BB39-0BEEBE1E0A5F}" srcOrd="0" destOrd="0" presId="urn:microsoft.com/office/officeart/2005/8/layout/vList6"/>
    <dgm:cxn modelId="{231BFD6D-2A9B-4A90-A897-6A361096FB39}" type="presOf" srcId="{776A3824-B444-40E9-9CE1-B5E2186615D9}" destId="{5ADE90DD-BD2A-4CCF-9024-1535EBFDECB6}" srcOrd="0" destOrd="0" presId="urn:microsoft.com/office/officeart/2005/8/layout/vList6"/>
    <dgm:cxn modelId="{C618445C-72BB-4329-97DB-6F4CE7DD7728}" type="presOf" srcId="{72F7D176-E331-432E-B19F-2B8E762B9742}" destId="{F3466647-E461-4B83-9A05-7437B5F95D74}" srcOrd="0" destOrd="0" presId="urn:microsoft.com/office/officeart/2005/8/layout/vList6"/>
    <dgm:cxn modelId="{B94B68A2-7927-4EC2-B2B3-5F8099850031}" type="presOf" srcId="{4DDBCB0F-808F-46F5-B2AD-BD2218C3F719}" destId="{CF5D2570-0695-49DD-BC97-DE4774973FC0}" srcOrd="0" destOrd="1" presId="urn:microsoft.com/office/officeart/2005/8/layout/vList6"/>
    <dgm:cxn modelId="{5BA7A7CC-FFC9-43F3-A12B-D00A6ABFC167}" type="presOf" srcId="{157B2790-E631-41F0-AB2C-ED9290B05D9C}" destId="{5B1E62B2-AB84-4A74-970F-DD0533908744}" srcOrd="0" destOrd="1" presId="urn:microsoft.com/office/officeart/2005/8/layout/vList6"/>
    <dgm:cxn modelId="{7F7B7489-D028-4C4A-8930-D034A682E4DD}" type="presParOf" srcId="{5ADE90DD-BD2A-4CCF-9024-1535EBFDECB6}" destId="{DA99185F-05B2-4479-99C8-FCCD5AD77AEF}" srcOrd="0" destOrd="0" presId="urn:microsoft.com/office/officeart/2005/8/layout/vList6"/>
    <dgm:cxn modelId="{FB0738C7-36BF-459B-ABEF-68A17051D392}" type="presParOf" srcId="{DA99185F-05B2-4479-99C8-FCCD5AD77AEF}" destId="{7BAC3747-BDAE-4E28-BB39-0BEEBE1E0A5F}" srcOrd="0" destOrd="0" presId="urn:microsoft.com/office/officeart/2005/8/layout/vList6"/>
    <dgm:cxn modelId="{9157AA71-8475-4362-8338-AA9933933C18}" type="presParOf" srcId="{DA99185F-05B2-4479-99C8-FCCD5AD77AEF}" destId="{5B1E62B2-AB84-4A74-970F-DD0533908744}" srcOrd="1" destOrd="0" presId="urn:microsoft.com/office/officeart/2005/8/layout/vList6"/>
    <dgm:cxn modelId="{15ACCE05-DCF6-4A5D-BF05-B4894B089218}" type="presParOf" srcId="{5ADE90DD-BD2A-4CCF-9024-1535EBFDECB6}" destId="{58813B4E-AA53-4924-A892-126D35EEFAE8}" srcOrd="1" destOrd="0" presId="urn:microsoft.com/office/officeart/2005/8/layout/vList6"/>
    <dgm:cxn modelId="{675AF753-A036-425B-AFF8-53241787FB54}" type="presParOf" srcId="{5ADE90DD-BD2A-4CCF-9024-1535EBFDECB6}" destId="{4F81C5DF-61F8-4A68-BA45-0ED261EB1A72}" srcOrd="2" destOrd="0" presId="urn:microsoft.com/office/officeart/2005/8/layout/vList6"/>
    <dgm:cxn modelId="{7AEC7CD8-326F-404F-BA92-EB4C2C8B6E3B}" type="presParOf" srcId="{4F81C5DF-61F8-4A68-BA45-0ED261EB1A72}" destId="{F3466647-E461-4B83-9A05-7437B5F95D74}" srcOrd="0" destOrd="0" presId="urn:microsoft.com/office/officeart/2005/8/layout/vList6"/>
    <dgm:cxn modelId="{6E7D96F2-AF79-45EB-85B9-63E9233DA1D0}" type="presParOf" srcId="{4F81C5DF-61F8-4A68-BA45-0ED261EB1A72}" destId="{CF5D2570-0695-49DD-BC97-DE4774973FC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E62B2-AB84-4A74-970F-DD0533908744}">
      <dsp:nvSpPr>
        <dsp:cNvPr id="0" name=""/>
        <dsp:cNvSpPr/>
      </dsp:nvSpPr>
      <dsp:spPr>
        <a:xfrm>
          <a:off x="3047999" y="586"/>
          <a:ext cx="4572000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ICD-9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Examination of participant or control in clinical research.</a:t>
          </a:r>
          <a:endParaRPr lang="en-US" sz="2300" kern="1200" dirty="0"/>
        </a:p>
      </dsp:txBody>
      <dsp:txXfrm>
        <a:off x="3047999" y="286266"/>
        <a:ext cx="3714960" cy="1714081"/>
      </dsp:txXfrm>
    </dsp:sp>
    <dsp:sp modelId="{7BAC3747-BDAE-4E28-BB39-0BEEBE1E0A5F}">
      <dsp:nvSpPr>
        <dsp:cNvPr id="0" name=""/>
        <dsp:cNvSpPr/>
      </dsp:nvSpPr>
      <dsp:spPr>
        <a:xfrm>
          <a:off x="0" y="586"/>
          <a:ext cx="3048000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V70.7</a:t>
          </a:r>
          <a:endParaRPr lang="en-US" sz="6500" kern="1200" dirty="0"/>
        </a:p>
      </dsp:txBody>
      <dsp:txXfrm>
        <a:off x="111566" y="112152"/>
        <a:ext cx="2824868" cy="2062309"/>
      </dsp:txXfrm>
    </dsp:sp>
    <dsp:sp modelId="{CF5D2570-0695-49DD-BC97-DE4774973FC0}">
      <dsp:nvSpPr>
        <dsp:cNvPr id="0" name=""/>
        <dsp:cNvSpPr/>
      </dsp:nvSpPr>
      <dsp:spPr>
        <a:xfrm>
          <a:off x="3047999" y="2514572"/>
          <a:ext cx="4572000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ICD-10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Encounter for examination of normal comparison and control in clinical research program.</a:t>
          </a:r>
          <a:endParaRPr lang="en-US" sz="2300" kern="1200" dirty="0"/>
        </a:p>
      </dsp:txBody>
      <dsp:txXfrm>
        <a:off x="3047999" y="2800252"/>
        <a:ext cx="3714960" cy="1714081"/>
      </dsp:txXfrm>
    </dsp:sp>
    <dsp:sp modelId="{F3466647-E461-4B83-9A05-7437B5F95D74}">
      <dsp:nvSpPr>
        <dsp:cNvPr id="0" name=""/>
        <dsp:cNvSpPr/>
      </dsp:nvSpPr>
      <dsp:spPr>
        <a:xfrm>
          <a:off x="0" y="2514572"/>
          <a:ext cx="3048000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Z00.6</a:t>
          </a:r>
          <a:endParaRPr lang="en-US" sz="6500" kern="1200" dirty="0"/>
        </a:p>
      </dsp:txBody>
      <dsp:txXfrm>
        <a:off x="111566" y="2626138"/>
        <a:ext cx="2824868" cy="2062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7DA3B110-3892-4D25-BC87-2446DAB7C1C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33016418-E277-4F2A-A8C1-0902C0258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7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24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4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17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64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63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61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45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62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68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191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307.81 </a:t>
            </a:r>
            <a:r>
              <a:rPr lang="en-US" dirty="0" smtClean="0">
                <a:sym typeface="Wingdings" panose="05000000000000000000" pitchFamily="2" charset="2"/>
              </a:rPr>
              <a:t> G44.209 = tension headache!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9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94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03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30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0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97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172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73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172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50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16418-E277-4F2A-A8C1-0902C02589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37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F41F937-9A5A-4FDF-A4D1-9CE353937C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EE6900E-B110-4E3E-900D-0C18A4801A68}" type="datetimeFigureOut">
              <a:rPr lang="en-US" smtClean="0"/>
              <a:t>9/18/2015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-coverage-database/staticpages/icd-10-code-lookup.asp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apc.com/icd-10/codes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HRPeducation@umassmed.ed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heumatologypracticemanagement.com/rpm-issues/june-2014-vol-2-no-3/2326-clinical-research-and-icd-10-tools-for-succes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rstclinical.com/journal/2015/1501_ICD-10.pdf" TargetMode="External"/><Relationship Id="rId4" Type="http://schemas.openxmlformats.org/officeDocument/2006/relationships/hyperlink" Target="https://www.codeitrightonline.com/ciri/icd-10-corner-clinical-trial-participants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/Coding/ICD10/Downloads/ICD-10QuickRefer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dc.gov/nchs/icd/icd10cm_pcs_background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4225"/>
            <a:ext cx="7543800" cy="2593975"/>
          </a:xfrm>
        </p:spPr>
        <p:txBody>
          <a:bodyPr/>
          <a:lstStyle/>
          <a:p>
            <a:r>
              <a:rPr lang="en-US" sz="4600" b="1" dirty="0" smtClean="0"/>
              <a:t>ICD-10 Transition:</a:t>
            </a:r>
            <a:br>
              <a:rPr lang="en-US" sz="4600" b="1" dirty="0" smtClean="0"/>
            </a:br>
            <a:r>
              <a:rPr lang="en-US" sz="4600" b="1" dirty="0" smtClean="0"/>
              <a:t>Implications for the Clinical Research Community</a:t>
            </a:r>
            <a:endParaRPr lang="en-US" sz="4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05400"/>
            <a:ext cx="7086600" cy="1905000"/>
          </a:xfrm>
        </p:spPr>
        <p:txBody>
          <a:bodyPr/>
          <a:lstStyle/>
          <a:p>
            <a:r>
              <a:rPr lang="en-US" dirty="0" smtClean="0"/>
              <a:t>Jesica Pagano-Therrien, MSN, RN, CPNP</a:t>
            </a:r>
          </a:p>
          <a:p>
            <a:r>
              <a:rPr lang="en-US" dirty="0" smtClean="0"/>
              <a:t>HRPP Educator</a:t>
            </a:r>
          </a:p>
          <a:p>
            <a:r>
              <a:rPr lang="en-US" dirty="0" smtClean="0"/>
              <a:t>UMCCTS Office of Clinical Research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57964"/>
            <a:ext cx="5280660" cy="124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8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62"/>
    </mc:Choice>
    <mc:Fallback xmlns="">
      <p:transition spd="slow" advTm="1996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New features and additions achieve greater specificity in code assignment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clinical </a:t>
            </a:r>
            <a:r>
              <a:rPr lang="en-US" dirty="0" smtClean="0"/>
              <a:t>concepts</a:t>
            </a:r>
          </a:p>
          <a:p>
            <a:r>
              <a:rPr lang="en-US" dirty="0" smtClean="0"/>
              <a:t>Expansion </a:t>
            </a:r>
            <a:r>
              <a:rPr lang="en-US" dirty="0"/>
              <a:t>of existing codes</a:t>
            </a:r>
          </a:p>
          <a:p>
            <a:pPr lvl="1"/>
            <a:r>
              <a:rPr lang="en-US" dirty="0"/>
              <a:t>Injuries, diabetes, substance </a:t>
            </a:r>
            <a:r>
              <a:rPr lang="en-US" dirty="0" smtClean="0"/>
              <a:t>abuse</a:t>
            </a:r>
            <a:endParaRPr lang="en-US" dirty="0"/>
          </a:p>
          <a:p>
            <a:r>
              <a:rPr lang="en-US" dirty="0"/>
              <a:t>Combination codes for conditions and commonly associated symptoms or manifestations</a:t>
            </a:r>
          </a:p>
          <a:p>
            <a:r>
              <a:rPr lang="en-US" dirty="0"/>
              <a:t>Combination codes for poisonings and their external cause</a:t>
            </a:r>
          </a:p>
          <a:p>
            <a:r>
              <a:rPr lang="en-US" dirty="0"/>
              <a:t>Obstetric codes that identify trimester</a:t>
            </a:r>
          </a:p>
          <a:p>
            <a:r>
              <a:rPr lang="en-US" dirty="0" smtClean="0"/>
              <a:t>Laterality</a:t>
            </a:r>
          </a:p>
          <a:p>
            <a:r>
              <a:rPr lang="en-US" dirty="0"/>
              <a:t>Character “x” used as a placeholder to allow for future expansions of the code</a:t>
            </a:r>
          </a:p>
          <a:p>
            <a:r>
              <a:rPr lang="en-US" dirty="0" smtClean="0"/>
              <a:t>Exclusions</a:t>
            </a:r>
          </a:p>
          <a:p>
            <a:r>
              <a:rPr lang="en-US" dirty="0" smtClean="0"/>
              <a:t>Distinction between intraoperative and post-procedural 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5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076"/>
    </mc:Choice>
    <mc:Fallback xmlns="">
      <p:transition spd="slow" advTm="3707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ICD-10-CM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Tracking public health and </a:t>
            </a:r>
            <a:r>
              <a:rPr lang="en-US" dirty="0" smtClean="0"/>
              <a:t>risks</a:t>
            </a:r>
            <a:endParaRPr lang="en-US" dirty="0"/>
          </a:p>
          <a:p>
            <a:r>
              <a:rPr lang="en-US" dirty="0" smtClean="0"/>
              <a:t>Measuring the quality, safety and efficacy of care</a:t>
            </a:r>
          </a:p>
          <a:p>
            <a:r>
              <a:rPr lang="en-US" dirty="0" smtClean="0"/>
              <a:t>Reducing the need for attachments to explain the patient’s condition</a:t>
            </a:r>
          </a:p>
          <a:p>
            <a:r>
              <a:rPr lang="en-US" dirty="0" smtClean="0"/>
              <a:t>Designing payment systems and processing claims for reimbursement</a:t>
            </a:r>
          </a:p>
          <a:p>
            <a:r>
              <a:rPr lang="en-US" dirty="0" smtClean="0"/>
              <a:t>Conducting research, epidemiological studies and clinical trials</a:t>
            </a:r>
          </a:p>
          <a:p>
            <a:r>
              <a:rPr lang="en-US" dirty="0" smtClean="0"/>
              <a:t>Setting health policy</a:t>
            </a:r>
          </a:p>
          <a:p>
            <a:r>
              <a:rPr lang="en-US" dirty="0" smtClean="0"/>
              <a:t>Operation and strategic planning</a:t>
            </a:r>
          </a:p>
          <a:p>
            <a:r>
              <a:rPr lang="en-US" dirty="0" smtClean="0"/>
              <a:t>Designing health care delivery systems</a:t>
            </a:r>
          </a:p>
          <a:p>
            <a:r>
              <a:rPr lang="en-US" dirty="0" smtClean="0"/>
              <a:t>Monitoring resource utilization</a:t>
            </a:r>
          </a:p>
          <a:p>
            <a:r>
              <a:rPr lang="en-US" dirty="0" smtClean="0"/>
              <a:t>Improving clinical, financial and administrative performance</a:t>
            </a:r>
          </a:p>
          <a:p>
            <a:r>
              <a:rPr lang="en-US" dirty="0" smtClean="0"/>
              <a:t>Preventing and detecting health care fraud and abuse</a:t>
            </a:r>
          </a:p>
        </p:txBody>
      </p:sp>
    </p:spTree>
    <p:extLst>
      <p:ext uri="{BB962C8B-B14F-4D97-AF65-F5344CB8AC3E}">
        <p14:creationId xmlns:p14="http://schemas.microsoft.com/office/powerpoint/2010/main" val="25204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38"/>
    </mc:Choice>
    <mc:Fallback xmlns="">
      <p:transition spd="slow" advTm="3243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for clinical research staff?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0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57"/>
    </mc:Choice>
    <mc:Fallback xmlns="">
      <p:transition spd="slow" advTm="865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Implications and potential challenges for clinical research staff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b="1" dirty="0"/>
              <a:t>Only ‘covered entities’ must change to </a:t>
            </a:r>
            <a:r>
              <a:rPr lang="en-US" b="1" dirty="0" smtClean="0"/>
              <a:t>ICD-10; study </a:t>
            </a:r>
            <a:r>
              <a:rPr lang="en-US" b="1" dirty="0"/>
              <a:t>sponsors may continue to use ICD-9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Ask any external sponsors on how they are planning for this transition in case report forms, protocols and other documents.</a:t>
            </a:r>
          </a:p>
          <a:p>
            <a:r>
              <a:rPr lang="en-US" dirty="0" smtClean="0"/>
              <a:t>If </a:t>
            </a:r>
            <a:r>
              <a:rPr lang="en-US" dirty="0"/>
              <a:t>a </a:t>
            </a:r>
            <a:r>
              <a:rPr lang="en-US" dirty="0" smtClean="0"/>
              <a:t>protocol continues </a:t>
            </a:r>
            <a:r>
              <a:rPr lang="en-US" dirty="0"/>
              <a:t>to use ICD-9, </a:t>
            </a:r>
            <a:r>
              <a:rPr lang="en-US" dirty="0" smtClean="0"/>
              <a:t>a </a:t>
            </a:r>
            <a:r>
              <a:rPr lang="en-US" dirty="0"/>
              <a:t>protocol amendment to include ICD-10 </a:t>
            </a:r>
            <a:r>
              <a:rPr lang="en-US" dirty="0" smtClean="0"/>
              <a:t>codes and any associated changes to the names of specific diagnoses may help avoid an eligibility or other protocol violation.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0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440"/>
    </mc:Choice>
    <mc:Fallback xmlns="">
      <p:transition spd="slow" advTm="4244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Implications and potential challenges for clinical research </a:t>
            </a:r>
            <a:r>
              <a:rPr lang="en-US" sz="3600" dirty="0" smtClean="0"/>
              <a:t>staff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/>
          <a:lstStyle/>
          <a:p>
            <a:pPr marL="571500" indent="-457200">
              <a:buFont typeface="+mj-lt"/>
              <a:buAutoNum type="arabicPeriod" startAt="2"/>
            </a:pPr>
            <a:r>
              <a:rPr lang="en-US" b="1" dirty="0"/>
              <a:t>Electronic Medical Record (EMR) systems must change, but systems used in clinical research (</a:t>
            </a:r>
            <a:r>
              <a:rPr lang="en-US" b="1" dirty="0" err="1" smtClean="0"/>
              <a:t>eCRFs</a:t>
            </a:r>
            <a:r>
              <a:rPr lang="en-US" b="1" dirty="0" smtClean="0"/>
              <a:t>) </a:t>
            </a:r>
            <a:r>
              <a:rPr lang="en-US" b="1" dirty="0"/>
              <a:t>may not.</a:t>
            </a:r>
          </a:p>
          <a:p>
            <a:r>
              <a:rPr lang="en-US" dirty="0"/>
              <a:t>Know whether the research systems you use will change from ICD-9 to ICD-10.  If your systems do not change, you should document how you plan to map ICD-10 codes back to ICD-9 codes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wide variety of online tools are available to help ICD-9 to ICD-10 conversions.</a:t>
            </a:r>
          </a:p>
          <a:p>
            <a:pPr lvl="1"/>
            <a:r>
              <a:rPr lang="en-US" dirty="0" smtClean="0"/>
              <a:t>To look up ICD-10 codes, CMS has </a:t>
            </a:r>
            <a:r>
              <a:rPr lang="en-US" dirty="0"/>
              <a:t>an online tool: </a:t>
            </a:r>
            <a:r>
              <a:rPr lang="en-US" dirty="0">
                <a:hlinkClick r:id="rId3"/>
              </a:rPr>
              <a:t>https://www.cms.gov/medicare-coverage-database/staticpages/icd-10-code-</a:t>
            </a:r>
            <a:r>
              <a:rPr lang="en-US" dirty="0" smtClean="0">
                <a:hlinkClick r:id="rId3"/>
              </a:rPr>
              <a:t>lookup.aspx</a:t>
            </a:r>
            <a:endParaRPr lang="en-US" dirty="0" smtClean="0"/>
          </a:p>
          <a:p>
            <a:pPr lvl="1"/>
            <a:r>
              <a:rPr lang="en-US" dirty="0" smtClean="0"/>
              <a:t>To perform a crosswalk, you may use </a:t>
            </a:r>
            <a:r>
              <a:rPr lang="en-US" dirty="0"/>
              <a:t>sites such as </a:t>
            </a:r>
            <a:r>
              <a:rPr lang="en-US" dirty="0">
                <a:hlinkClick r:id="rId4"/>
              </a:rPr>
              <a:t>https://www.aapc.com/icd-10/codes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88"/>
    </mc:Choice>
    <mc:Fallback xmlns="">
      <p:transition spd="slow" advTm="38288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Implications and potential challenges for clinical research staff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/>
          <a:lstStyle/>
          <a:p>
            <a:pPr marL="571500" indent="-457200">
              <a:buFont typeface="+mj-lt"/>
              <a:buAutoNum type="arabicPeriod" startAt="3"/>
            </a:pPr>
            <a:r>
              <a:rPr lang="en-US" b="1" dirty="0"/>
              <a:t>Feasibility assessments and data mining</a:t>
            </a:r>
          </a:p>
          <a:p>
            <a:r>
              <a:rPr lang="en-US" dirty="0" smtClean="0"/>
              <a:t>When thinking about a potential new research study, or when you’re looking at inclusion/exclusion criteria, your data mining may need to be done by both ICD-9 and ICD-10 codes. </a:t>
            </a:r>
          </a:p>
          <a:p>
            <a:r>
              <a:rPr lang="en-US" dirty="0" smtClean="0"/>
              <a:t>UMMS Information Technology staff are aware of this and are willing to help!</a:t>
            </a:r>
          </a:p>
        </p:txBody>
      </p:sp>
    </p:spTree>
    <p:extLst>
      <p:ext uri="{BB962C8B-B14F-4D97-AF65-F5344CB8AC3E}">
        <p14:creationId xmlns:p14="http://schemas.microsoft.com/office/powerpoint/2010/main" val="382601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14"/>
    </mc:Choice>
    <mc:Fallback xmlns="">
      <p:transition spd="slow" advTm="3411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Implications and potential challenges for clinical research staff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/>
          <a:lstStyle/>
          <a:p>
            <a:pPr marL="571500" indent="-457200">
              <a:buFont typeface="+mj-lt"/>
              <a:buAutoNum type="arabicPeriod" startAt="4"/>
            </a:pPr>
            <a:r>
              <a:rPr lang="en-US" b="1" dirty="0"/>
              <a:t>Existing or longitudinal data</a:t>
            </a:r>
          </a:p>
          <a:p>
            <a:r>
              <a:rPr lang="en-US" dirty="0"/>
              <a:t>Ensure that there is a plan in place for mapping ICD-9 to ICD-10 codes, especially for studies that are collecting data before and after the transition.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0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88"/>
    </mc:Choice>
    <mc:Fallback xmlns="">
      <p:transition spd="slow" advTm="2218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code for research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31733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695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70"/>
    </mc:Choice>
    <mc:Fallback xmlns="">
      <p:transition spd="slow" advTm="2857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Research </a:t>
            </a:r>
            <a:r>
              <a:rPr lang="en-US" i="1" u="sng" dirty="0" smtClean="0"/>
              <a:t>coding hint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The reason for the “experimental” or “investigational” encounter should be the </a:t>
            </a:r>
            <a:r>
              <a:rPr lang="en-US" b="1" dirty="0" smtClean="0"/>
              <a:t>primary</a:t>
            </a:r>
            <a:r>
              <a:rPr lang="en-US" dirty="0" smtClean="0"/>
              <a:t> diagnosis.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The Z00.6 code is listed as the </a:t>
            </a:r>
            <a:r>
              <a:rPr lang="en-US" b="1" dirty="0" smtClean="0"/>
              <a:t>secondary</a:t>
            </a:r>
            <a:r>
              <a:rPr lang="en-US" dirty="0" smtClean="0"/>
              <a:t> diagnosis.</a:t>
            </a:r>
          </a:p>
          <a:p>
            <a:pPr marL="11430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(Gray, 2011)</a:t>
            </a:r>
            <a:endParaRPr lang="en-US" sz="1800" dirty="0"/>
          </a:p>
        </p:txBody>
      </p:sp>
      <p:pic>
        <p:nvPicPr>
          <p:cNvPr id="5125" name="Picture 5" descr="C:\Users\pagano-j\AppData\Local\Microsoft\Windows\Temporary Internet Files\Content.IE5\PDDOJTQ1\Zoo-Animal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62739"/>
            <a:ext cx="4162889" cy="306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85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18"/>
    </mc:Choice>
    <mc:Fallback xmlns="">
      <p:transition spd="slow" advTm="2121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ahead!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a transition plan with your study team and/or sponsor to avoid  the 307.81! (Soon to be G44.209!)</a:t>
            </a:r>
            <a:endParaRPr lang="en-US" dirty="0"/>
          </a:p>
        </p:txBody>
      </p:sp>
      <p:pic>
        <p:nvPicPr>
          <p:cNvPr id="2051" name="Picture 3" descr="C:\Users\pagano-j\AppData\Local\Microsoft\Windows\Temporary Internet Files\Content.IE5\WK2B3OJ5\MC90043440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129" y="2743200"/>
            <a:ext cx="1672471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30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39"/>
    </mc:Choice>
    <mc:Fallback xmlns="">
      <p:transition spd="slow" advTm="1623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To understand what ICD-10 is, and what it is used for.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To become familiar with the new features of ICD-10, including differences in the code structure.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To understand benefits of the transition to ICD-10.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To learn about implications of this transition for clinical research staff.</a:t>
            </a:r>
          </a:p>
          <a:p>
            <a:pPr marL="571500" indent="-457200">
              <a:buFont typeface="+mj-lt"/>
              <a:buAutoNum type="arabicPeriod"/>
            </a:pPr>
            <a:endParaRPr lang="en-US" dirty="0" smtClean="0"/>
          </a:p>
          <a:p>
            <a:pPr marL="5715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73"/>
    </mc:Choice>
    <mc:Fallback xmlns="">
      <p:transition spd="slow" advTm="2457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review the references and resources listed on the previous slides.</a:t>
            </a:r>
          </a:p>
          <a:p>
            <a:r>
              <a:rPr lang="en-US" dirty="0" smtClean="0"/>
              <a:t>For questions or comments about this presentation, please email </a:t>
            </a:r>
            <a:r>
              <a:rPr lang="en-US" dirty="0" smtClean="0">
                <a:hlinkClick r:id="rId3"/>
              </a:rPr>
              <a:t>HRPeducation@umassmed.edu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120"/>
    </mc:Choice>
    <mc:Fallback xmlns="">
      <p:transition spd="slow" advTm="3012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-457200">
              <a:buNone/>
            </a:pPr>
            <a:r>
              <a:rPr lang="en-US" dirty="0" smtClean="0"/>
              <a:t>Eakin, A.D. (2014). Clinical research and ICD-10:  Tools for success. </a:t>
            </a:r>
            <a:r>
              <a:rPr lang="en-US" i="1" dirty="0" smtClean="0"/>
              <a:t>Rheumatology Practice Management. </a:t>
            </a:r>
            <a:r>
              <a:rPr lang="en-US" dirty="0" smtClean="0"/>
              <a:t>Retrieved from </a:t>
            </a:r>
            <a:r>
              <a:rPr lang="en-US" i="1" dirty="0" smtClean="0"/>
              <a:t>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rheumatologypracticemanagement.com/rpm-issues/june-2014-vol-2-no-3/2326-clinical-research-and-icd-10-tools-for-success</a:t>
            </a:r>
            <a:endParaRPr lang="en-US" sz="1800" dirty="0"/>
          </a:p>
          <a:p>
            <a:pPr marL="114300" indent="-457200">
              <a:buNone/>
            </a:pPr>
            <a:endParaRPr lang="en-US" sz="1800" dirty="0"/>
          </a:p>
          <a:p>
            <a:pPr marL="114300" indent="-457200">
              <a:buNone/>
            </a:pPr>
            <a:r>
              <a:rPr lang="en-US" dirty="0" smtClean="0"/>
              <a:t>Gray, L. (2011). </a:t>
            </a:r>
            <a:r>
              <a:rPr lang="en-US" dirty="0"/>
              <a:t>ICD-10 Corner: Clinical Trial </a:t>
            </a:r>
            <a:r>
              <a:rPr lang="en-US" dirty="0" smtClean="0"/>
              <a:t>Participants. </a:t>
            </a:r>
            <a:r>
              <a:rPr lang="en-US" i="1" dirty="0" smtClean="0"/>
              <a:t>Code it right online</a:t>
            </a:r>
            <a:r>
              <a:rPr lang="en-US" i="1" dirty="0"/>
              <a:t>. </a:t>
            </a:r>
            <a:r>
              <a:rPr lang="en-US" dirty="0" smtClean="0"/>
              <a:t>Retrieved from </a:t>
            </a:r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www.codeitrightonline.com/ciri/icd-10-corner-clinical-trial-participants.html</a:t>
            </a:r>
            <a:endParaRPr lang="en-US" sz="1800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err="1" smtClean="0"/>
              <a:t>Vulcano,D</a:t>
            </a:r>
            <a:r>
              <a:rPr lang="en-US" dirty="0" smtClean="0"/>
              <a:t>. (2015). ICD-10 conversion and the impact on clinical research. </a:t>
            </a:r>
            <a:r>
              <a:rPr lang="en-US" i="1" dirty="0" smtClean="0"/>
              <a:t>Journal of Clinical Research Best Practices. </a:t>
            </a:r>
            <a:r>
              <a:rPr lang="en-US" dirty="0" smtClean="0"/>
              <a:t>Retrieved from</a:t>
            </a:r>
            <a:r>
              <a:rPr lang="en-US" i="1" dirty="0" smtClean="0"/>
              <a:t> </a:t>
            </a:r>
            <a:r>
              <a:rPr lang="en-US" sz="1800" dirty="0" smtClean="0">
                <a:hlinkClick r:id="rId5"/>
              </a:rPr>
              <a:t>https</a:t>
            </a:r>
            <a:r>
              <a:rPr lang="en-US" sz="1800" dirty="0">
                <a:hlinkClick r:id="rId5"/>
              </a:rPr>
              <a:t>://</a:t>
            </a:r>
            <a:r>
              <a:rPr lang="en-US" sz="1800" dirty="0" smtClean="0">
                <a:hlinkClick r:id="rId5"/>
              </a:rPr>
              <a:t>firstclinical.com/journal/2015/1501_ICD-10.pdf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8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/>
              <a:t>v</a:t>
            </a:r>
            <a:r>
              <a:rPr lang="en-US" dirty="0" smtClean="0"/>
              <a:t>aluable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hlinkClick r:id="rId3"/>
              </a:rPr>
              <a:t>https://www.cms.gov/Medicare/Coding/ICD10/Downloads/ICD-10QuickRefer.pdf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www.cdc.gov/nchs/icd/icd10cm_pcs_background.htm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86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ICD-9?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International Classification of Diseases, 9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Originally designed for the purpose of comparing mortality data internationally.</a:t>
            </a:r>
          </a:p>
          <a:p>
            <a:r>
              <a:rPr lang="en-US" dirty="0" smtClean="0"/>
              <a:t>ICD-9-CM (clinical modification) codes classify diseases, injuries, health encounters and inpatient procedures.</a:t>
            </a:r>
          </a:p>
          <a:p>
            <a:r>
              <a:rPr lang="en-US" dirty="0" smtClean="0"/>
              <a:t>Federal, state, and local public health officials rely on this data for a variety of disease-related activities:</a:t>
            </a:r>
          </a:p>
          <a:p>
            <a:pPr lvl="1"/>
            <a:r>
              <a:rPr lang="en-US" dirty="0" smtClean="0"/>
              <a:t>Surveillance of chronic disease and injury</a:t>
            </a:r>
          </a:p>
          <a:p>
            <a:pPr lvl="1"/>
            <a:r>
              <a:rPr lang="en-US" dirty="0" smtClean="0"/>
              <a:t>Health care utilization</a:t>
            </a:r>
          </a:p>
          <a:p>
            <a:pPr lvl="1"/>
            <a:r>
              <a:rPr lang="en-US" dirty="0" smtClean="0"/>
              <a:t>Health care-associated adverse events</a:t>
            </a:r>
          </a:p>
          <a:p>
            <a:pPr lvl="1"/>
            <a:r>
              <a:rPr lang="en-US" dirty="0" smtClean="0"/>
              <a:t>Identify cases of reportable conditions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50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601"/>
    </mc:Choice>
    <mc:Fallback xmlns="">
      <p:transition spd="slow" advTm="6160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ICD-9 is </a:t>
            </a:r>
            <a:r>
              <a:rPr lang="en-US" b="1" dirty="0" smtClean="0"/>
              <a:t>old.</a:t>
            </a:r>
          </a:p>
          <a:p>
            <a:pPr lvl="1"/>
            <a:r>
              <a:rPr lang="en-US" dirty="0" smtClean="0"/>
              <a:t>The U.S. has used ICD-9 since 1979 and many terms are now outdated.</a:t>
            </a:r>
          </a:p>
          <a:p>
            <a:r>
              <a:rPr lang="en-US" dirty="0" smtClean="0"/>
              <a:t>There have been many changes within medical and health care fields.</a:t>
            </a:r>
          </a:p>
          <a:p>
            <a:r>
              <a:rPr lang="en-US" dirty="0" smtClean="0"/>
              <a:t>Available codes do not always allow for the capture of clinically accurate data.</a:t>
            </a:r>
          </a:p>
          <a:p>
            <a:r>
              <a:rPr lang="en-US" dirty="0" smtClean="0"/>
              <a:t>The structure of ICD-9 codes limits the number of new codes that can be created.</a:t>
            </a:r>
          </a:p>
          <a:p>
            <a:r>
              <a:rPr lang="en-US" dirty="0" smtClean="0"/>
              <a:t>Most developed countries have already transitioned to ICD-10 codes.</a:t>
            </a:r>
            <a:endParaRPr lang="en-US" dirty="0"/>
          </a:p>
        </p:txBody>
      </p:sp>
      <p:pic>
        <p:nvPicPr>
          <p:cNvPr id="3074" name="Picture 2" descr="C:\Users\pagano-j\AppData\Local\Microsoft\Windows\Temporary Internet Files\Content.IE5\4ISAX539\87px-Greek_uc_delta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4800"/>
            <a:ext cx="1105152" cy="152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35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397"/>
    </mc:Choice>
    <mc:Fallback xmlns="">
      <p:transition spd="slow" advTm="5439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6200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The Department of Health and Human Services </a:t>
            </a:r>
            <a:r>
              <a:rPr lang="en-US" sz="3600" dirty="0" smtClean="0"/>
              <a:t>(DHHS</a:t>
            </a:r>
            <a:r>
              <a:rPr lang="en-US" sz="3600" dirty="0"/>
              <a:t>) has mandated that all </a:t>
            </a:r>
            <a:r>
              <a:rPr lang="en-US" sz="3600" dirty="0" smtClean="0"/>
              <a:t>HIPAA-covered entities must transition </a:t>
            </a:r>
            <a:r>
              <a:rPr lang="en-US" sz="3600" dirty="0"/>
              <a:t>to a new set of codes for electronic health care </a:t>
            </a:r>
            <a:r>
              <a:rPr lang="en-US" sz="3600" dirty="0" smtClean="0"/>
              <a:t>transactions.</a:t>
            </a:r>
          </a:p>
          <a:p>
            <a:pPr marL="0" indent="0" algn="ctr">
              <a:buNone/>
            </a:pPr>
            <a:endParaRPr lang="en-US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4400" dirty="0" smtClean="0"/>
              <a:t>October 1</a:t>
            </a:r>
            <a:r>
              <a:rPr lang="en-US" sz="4400" baseline="30000" dirty="0" smtClean="0"/>
              <a:t>st</a:t>
            </a:r>
            <a:r>
              <a:rPr lang="en-US" sz="4400" dirty="0" smtClean="0"/>
              <a:t>, 2015</a:t>
            </a:r>
            <a:endParaRPr lang="en-US" sz="4400" dirty="0"/>
          </a:p>
        </p:txBody>
      </p:sp>
      <p:pic>
        <p:nvPicPr>
          <p:cNvPr id="6148" name="Picture 4" descr="C:\Users\pagano-j\AppData\Local\Microsoft\Windows\Temporary Internet Files\Content.IE5\WK2B3OJ5\calendarClipart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953000"/>
            <a:ext cx="1493520" cy="127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83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31"/>
    </mc:Choice>
    <mc:Fallback xmlns="">
      <p:transition spd="slow" advTm="3323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Introducing….ICD-10!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ICD-10-CM will be used in all U.S. health care settings.</a:t>
            </a:r>
          </a:p>
          <a:p>
            <a:r>
              <a:rPr lang="en-US" sz="2400" dirty="0" smtClean="0"/>
              <a:t>ICD-10-PCS (Procedure Coding System) will be used in U.S. inpatient hospital settings only.</a:t>
            </a:r>
          </a:p>
          <a:p>
            <a:r>
              <a:rPr lang="en-US" sz="2400" dirty="0" smtClean="0"/>
              <a:t>ICD-10 </a:t>
            </a:r>
            <a:r>
              <a:rPr lang="en-US" sz="2400" dirty="0"/>
              <a:t>will not replace CPT codes. </a:t>
            </a:r>
            <a:endParaRPr lang="en-US" sz="2400" dirty="0" smtClean="0"/>
          </a:p>
          <a:p>
            <a:pPr lvl="1"/>
            <a:r>
              <a:rPr lang="en-US" dirty="0" smtClean="0"/>
              <a:t>ICD-10 </a:t>
            </a:r>
            <a:r>
              <a:rPr lang="en-US" dirty="0"/>
              <a:t>codes are diagnosis codes. </a:t>
            </a:r>
            <a:endParaRPr lang="en-US" dirty="0" smtClean="0"/>
          </a:p>
          <a:p>
            <a:pPr lvl="1"/>
            <a:r>
              <a:rPr lang="en-US" dirty="0" smtClean="0"/>
              <a:t>CPT </a:t>
            </a:r>
            <a:r>
              <a:rPr lang="en-US" dirty="0"/>
              <a:t>codes are billing codes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 the Centers for Medicare and Medicaid Services (CMS):</a:t>
            </a:r>
          </a:p>
          <a:p>
            <a:pPr marL="114300" indent="0" algn="ctr">
              <a:buNone/>
            </a:pPr>
            <a:r>
              <a:rPr lang="en-US" i="1" dirty="0" smtClean="0"/>
              <a:t>“</a:t>
            </a:r>
            <a:r>
              <a:rPr lang="en-US" i="1" dirty="0"/>
              <a:t>The transition to ICD-10 does not affect CPT coding for </a:t>
            </a:r>
            <a:r>
              <a:rPr lang="en-US" i="1" dirty="0" smtClean="0"/>
              <a:t>outpatient </a:t>
            </a:r>
            <a:r>
              <a:rPr lang="en-US" i="1" dirty="0"/>
              <a:t>procedures...Like ICD-9 procedure codes, </a:t>
            </a:r>
            <a:r>
              <a:rPr lang="en-US" i="1" dirty="0" smtClean="0"/>
              <a:t>ICD-10-PCS </a:t>
            </a:r>
            <a:r>
              <a:rPr lang="en-US" i="1" dirty="0"/>
              <a:t>codes are for hospital inpatient procedures only.”</a:t>
            </a:r>
          </a:p>
          <a:p>
            <a:endParaRPr lang="en-US" dirty="0" smtClean="0"/>
          </a:p>
          <a:p>
            <a:endParaRPr lang="en-US" sz="2400" dirty="0" smtClean="0"/>
          </a:p>
        </p:txBody>
      </p:sp>
      <p:pic>
        <p:nvPicPr>
          <p:cNvPr id="4098" name="Picture 2" descr="C:\Users\pagano-j\AppData\Local\Microsoft\Windows\Temporary Internet Files\Content.IE5\4ISAX539\new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2590801"/>
            <a:ext cx="1524000" cy="135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59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7"/>
    </mc:Choice>
    <mc:Fallback xmlns="">
      <p:transition spd="slow" advTm="3423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8367"/>
            <a:ext cx="6553199" cy="6318633"/>
          </a:xfrm>
        </p:spPr>
      </p:pic>
      <p:sp>
        <p:nvSpPr>
          <p:cNvPr id="5" name="TextBox 4"/>
          <p:cNvSpPr txBox="1"/>
          <p:nvPr/>
        </p:nvSpPr>
        <p:spPr>
          <a:xfrm>
            <a:off x="1371600" y="64770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http://www.cdc.gov/nchs/icd/icd10cm_pcs_background.htm</a:t>
            </a:r>
          </a:p>
        </p:txBody>
      </p:sp>
    </p:spTree>
    <p:extLst>
      <p:ext uri="{BB962C8B-B14F-4D97-AF65-F5344CB8AC3E}">
        <p14:creationId xmlns:p14="http://schemas.microsoft.com/office/powerpoint/2010/main" val="265689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683"/>
    </mc:Choice>
    <mc:Fallback xmlns="">
      <p:transition spd="slow" advTm="2968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ICD-10 code structure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1" y="2467062"/>
            <a:ext cx="8357259" cy="1876338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70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022"/>
    </mc:Choice>
    <mc:Fallback xmlns="">
      <p:transition spd="slow" advTm="5602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1143000"/>
          </a:xfrm>
        </p:spPr>
        <p:txBody>
          <a:bodyPr/>
          <a:lstStyle/>
          <a:p>
            <a:r>
              <a:rPr lang="en-US" dirty="0" smtClean="0"/>
              <a:t>Code structure:  Examples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1905000"/>
            <a:ext cx="28956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US" sz="7200" dirty="0" smtClean="0"/>
              <a:t>E11.311</a:t>
            </a:r>
          </a:p>
          <a:p>
            <a:pPr marL="114300" indent="0" algn="ctr">
              <a:buFont typeface="Arial" pitchFamily="34" charset="0"/>
              <a:buNone/>
            </a:pPr>
            <a:r>
              <a:rPr lang="en-US" sz="2800" dirty="0" smtClean="0"/>
              <a:t>Type 2 diabetes mellitus, with ophthalmic complications, with macular edema</a:t>
            </a:r>
          </a:p>
          <a:p>
            <a:pPr marL="114300" indent="0" algn="ctr">
              <a:buFont typeface="Arial" pitchFamily="34" charset="0"/>
              <a:buNone/>
            </a:pP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6488668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www.aafp.org</a:t>
            </a:r>
            <a:endParaRPr lang="en-US" sz="14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724400" y="1828800"/>
            <a:ext cx="3124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US" sz="6000" dirty="0" smtClean="0"/>
              <a:t>O24.012</a:t>
            </a:r>
          </a:p>
          <a:p>
            <a:pPr marL="114300" indent="0" algn="ctr">
              <a:buFont typeface="Arial" pitchFamily="34" charset="0"/>
              <a:buNone/>
            </a:pPr>
            <a:r>
              <a:rPr lang="en-US" sz="2400" dirty="0" smtClean="0"/>
              <a:t>Preexisting diabetes mellitus, Type 1, in pregnancy,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trimester.</a:t>
            </a:r>
          </a:p>
          <a:p>
            <a:pPr marL="114300" indent="0" algn="ctr">
              <a:buFont typeface="Arial" pitchFamily="34" charset="0"/>
              <a:buNone/>
            </a:pPr>
            <a:r>
              <a:rPr lang="en-US" sz="3200" dirty="0" smtClean="0"/>
              <a:t>Z3A.16</a:t>
            </a:r>
          </a:p>
          <a:p>
            <a:pPr marL="114300" indent="0" algn="ctr">
              <a:buFont typeface="Arial" pitchFamily="34" charset="0"/>
              <a:buNone/>
            </a:pPr>
            <a:r>
              <a:rPr lang="en-US" sz="2400" dirty="0" smtClean="0"/>
              <a:t> 16 weeks gestation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62484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http://cloud.aapc.com/documents/OB-GYN-Quick-Reference_ICD-10-CM.pdf</a:t>
            </a:r>
          </a:p>
        </p:txBody>
      </p:sp>
    </p:spTree>
    <p:extLst>
      <p:ext uri="{BB962C8B-B14F-4D97-AF65-F5344CB8AC3E}">
        <p14:creationId xmlns:p14="http://schemas.microsoft.com/office/powerpoint/2010/main" val="38332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467"/>
    </mc:Choice>
    <mc:Fallback xmlns="">
      <p:transition spd="slow" advTm="140467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1413</TotalTime>
  <Words>1075</Words>
  <Application>Microsoft Office PowerPoint</Application>
  <PresentationFormat>On-screen Show (4:3)</PresentationFormat>
  <Paragraphs>141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ICD-10 Transition: Implications for the Clinical Research Community</vt:lpstr>
      <vt:lpstr>Objectives</vt:lpstr>
      <vt:lpstr>What is ICD-9?</vt:lpstr>
      <vt:lpstr>Why the change?</vt:lpstr>
      <vt:lpstr>PowerPoint Presentation</vt:lpstr>
      <vt:lpstr>Introducing….ICD-10!</vt:lpstr>
      <vt:lpstr>PowerPoint Presentation</vt:lpstr>
      <vt:lpstr>ICD-10 code structure</vt:lpstr>
      <vt:lpstr>Code structure:  Examples</vt:lpstr>
      <vt:lpstr>New features and additions achieve greater specificity in code assignment</vt:lpstr>
      <vt:lpstr>Benefits of ICD-10-CM</vt:lpstr>
      <vt:lpstr>What does this mean for clinical research staff?</vt:lpstr>
      <vt:lpstr>Implications and potential challenges for clinical research staff</vt:lpstr>
      <vt:lpstr>Implications and potential challenges for clinical research staff (continued)</vt:lpstr>
      <vt:lpstr>Implications and potential challenges for clinical research staff (continued)</vt:lpstr>
      <vt:lpstr>Implications and potential challenges for clinical research staff (continued)</vt:lpstr>
      <vt:lpstr>Important code for research</vt:lpstr>
      <vt:lpstr>Clinical Research coding hint</vt:lpstr>
      <vt:lpstr>Plan ahead!</vt:lpstr>
      <vt:lpstr>Questions?</vt:lpstr>
      <vt:lpstr>References</vt:lpstr>
      <vt:lpstr>Other valuable resources</vt:lpstr>
    </vt:vector>
  </TitlesOfParts>
  <Company>UMASS Medical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Pagano-Therrien, Jesica</dc:creator>
  <cp:lastModifiedBy>depasquw</cp:lastModifiedBy>
  <cp:revision>75</cp:revision>
  <cp:lastPrinted>2015-09-18T19:34:20Z</cp:lastPrinted>
  <dcterms:created xsi:type="dcterms:W3CDTF">2015-08-25T16:02:47Z</dcterms:created>
  <dcterms:modified xsi:type="dcterms:W3CDTF">2015-09-18T19:35:43Z</dcterms:modified>
</cp:coreProperties>
</file>