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61" r:id="rId4"/>
    <p:sldId id="260" r:id="rId5"/>
    <p:sldId id="258" r:id="rId6"/>
    <p:sldId id="262" r:id="rId7"/>
    <p:sldId id="265" r:id="rId8"/>
    <p:sldId id="267" r:id="rId9"/>
    <p:sldId id="264" r:id="rId10"/>
    <p:sldId id="266" r:id="rId11"/>
    <p:sldId id="263" r:id="rId12"/>
    <p:sldId id="268" r:id="rId13"/>
    <p:sldId id="286" r:id="rId14"/>
    <p:sldId id="283" r:id="rId15"/>
    <p:sldId id="272" r:id="rId16"/>
    <p:sldId id="269" r:id="rId17"/>
    <p:sldId id="270" r:id="rId18"/>
    <p:sldId id="273" r:id="rId19"/>
    <p:sldId id="271" r:id="rId20"/>
    <p:sldId id="284" r:id="rId21"/>
    <p:sldId id="274" r:id="rId22"/>
    <p:sldId id="275" r:id="rId23"/>
    <p:sldId id="285" r:id="rId24"/>
    <p:sldId id="277" r:id="rId25"/>
    <p:sldId id="280" r:id="rId26"/>
    <p:sldId id="278" r:id="rId27"/>
    <p:sldId id="279"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377DF9-9E95-4C1E-989E-017BE93F1C0B}" v="3" dt="2021-08-02T13:19:28.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3" autoAdjust="0"/>
    <p:restoredTop sz="86422" autoAdjust="0"/>
  </p:normalViewPr>
  <p:slideViewPr>
    <p:cSldViewPr snapToGrid="0" snapToObjects="1">
      <p:cViewPr varScale="1">
        <p:scale>
          <a:sx n="100" d="100"/>
          <a:sy n="100" d="100"/>
        </p:scale>
        <p:origin x="114" y="1014"/>
      </p:cViewPr>
      <p:guideLst/>
    </p:cSldViewPr>
  </p:slideViewPr>
  <p:outlineViewPr>
    <p:cViewPr>
      <p:scale>
        <a:sx n="25" d="100"/>
        <a:sy n="25"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ray, Alexandra" userId="40996324-5709-4381-8dbf-2a517c177959" providerId="ADAL" clId="{80377DF9-9E95-4C1E-989E-017BE93F1C0B}"/>
    <pc:docChg chg="undo custSel modSld">
      <pc:chgData name="Murray, Alexandra" userId="40996324-5709-4381-8dbf-2a517c177959" providerId="ADAL" clId="{80377DF9-9E95-4C1E-989E-017BE93F1C0B}" dt="2021-08-02T13:19:28.043" v="2"/>
      <pc:docMkLst>
        <pc:docMk/>
      </pc:docMkLst>
      <pc:sldChg chg="modSp mod">
        <pc:chgData name="Murray, Alexandra" userId="40996324-5709-4381-8dbf-2a517c177959" providerId="ADAL" clId="{80377DF9-9E95-4C1E-989E-017BE93F1C0B}" dt="2021-08-02T13:10:25.762" v="1" actId="1076"/>
        <pc:sldMkLst>
          <pc:docMk/>
          <pc:sldMk cId="222792667" sldId="264"/>
        </pc:sldMkLst>
        <pc:picChg chg="mod">
          <ac:chgData name="Murray, Alexandra" userId="40996324-5709-4381-8dbf-2a517c177959" providerId="ADAL" clId="{80377DF9-9E95-4C1E-989E-017BE93F1C0B}" dt="2021-08-02T13:10:25.762" v="1" actId="1076"/>
          <ac:picMkLst>
            <pc:docMk/>
            <pc:sldMk cId="222792667" sldId="264"/>
            <ac:picMk id="4" creationId="{21517BBA-82B2-1E4D-B0AF-9736B7C49AEF}"/>
          </ac:picMkLst>
        </pc:picChg>
      </pc:sldChg>
      <pc:sldChg chg="addSp modSp">
        <pc:chgData name="Murray, Alexandra" userId="40996324-5709-4381-8dbf-2a517c177959" providerId="ADAL" clId="{80377DF9-9E95-4C1E-989E-017BE93F1C0B}" dt="2021-08-02T13:19:28.043" v="2"/>
        <pc:sldMkLst>
          <pc:docMk/>
          <pc:sldMk cId="4066890961" sldId="283"/>
        </pc:sldMkLst>
        <pc:spChg chg="add mod">
          <ac:chgData name="Murray, Alexandra" userId="40996324-5709-4381-8dbf-2a517c177959" providerId="ADAL" clId="{80377DF9-9E95-4C1E-989E-017BE93F1C0B}" dt="2021-08-02T13:19:28.043" v="2"/>
          <ac:spMkLst>
            <pc:docMk/>
            <pc:sldMk cId="4066890961" sldId="283"/>
            <ac:spMk id="4" creationId="{9B540B1F-3850-450A-BF94-0A2A66A3066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FD774B-79FA-4683-A620-C46BC94ACBD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596B82A-23EB-4E90-954B-3A6296C6F785}">
      <dgm:prSet/>
      <dgm:spPr/>
      <dgm:t>
        <a:bodyPr/>
        <a:lstStyle/>
        <a:p>
          <a:pPr algn="ctr"/>
          <a:r>
            <a:rPr lang="en-US" dirty="0">
              <a:latin typeface="Dante" panose="02020502050200020203" pitchFamily="18" charset="0"/>
            </a:rPr>
            <a:t>WHAT IS EQUITY TO YOU?</a:t>
          </a:r>
        </a:p>
      </dgm:t>
    </dgm:pt>
    <dgm:pt modelId="{9F13A05A-92E4-4A5A-90C2-50E79B2F8FAB}" type="parTrans" cxnId="{24F7C044-2F9F-478E-A9C2-EEF5AE24E234}">
      <dgm:prSet/>
      <dgm:spPr/>
      <dgm:t>
        <a:bodyPr/>
        <a:lstStyle/>
        <a:p>
          <a:endParaRPr lang="en-US"/>
        </a:p>
      </dgm:t>
    </dgm:pt>
    <dgm:pt modelId="{3108344E-8815-4F29-BE93-C578BDD2C619}" type="sibTrans" cxnId="{24F7C044-2F9F-478E-A9C2-EEF5AE24E234}">
      <dgm:prSet/>
      <dgm:spPr/>
      <dgm:t>
        <a:bodyPr/>
        <a:lstStyle/>
        <a:p>
          <a:endParaRPr lang="en-US"/>
        </a:p>
      </dgm:t>
    </dgm:pt>
    <dgm:pt modelId="{90B300B0-D81D-48BE-80E2-9F60BE95D242}">
      <dgm:prSet custT="1"/>
      <dgm:spPr/>
      <dgm:t>
        <a:bodyPr/>
        <a:lstStyle/>
        <a:p>
          <a:endParaRPr lang="en-US" sz="2800" dirty="0">
            <a:latin typeface="Dante" panose="02020502050200020203" pitchFamily="18" charset="0"/>
          </a:endParaRPr>
        </a:p>
        <a:p>
          <a:endParaRPr lang="en-US" sz="2800" dirty="0">
            <a:latin typeface="Dante" panose="02020502050200020203" pitchFamily="18" charset="0"/>
          </a:endParaRPr>
        </a:p>
        <a:p>
          <a:r>
            <a:rPr lang="en-US" sz="2800" dirty="0">
              <a:latin typeface="Dante" panose="02020502050200020203" pitchFamily="18" charset="0"/>
            </a:rPr>
            <a:t>Please put your answer in the chat box.</a:t>
          </a:r>
        </a:p>
      </dgm:t>
    </dgm:pt>
    <dgm:pt modelId="{AA4BBFC8-B072-4391-B534-146E8325930A}" type="parTrans" cxnId="{DCA23C28-189A-4FB0-92D5-CDAC66445403}">
      <dgm:prSet/>
      <dgm:spPr/>
      <dgm:t>
        <a:bodyPr/>
        <a:lstStyle/>
        <a:p>
          <a:endParaRPr lang="en-US"/>
        </a:p>
      </dgm:t>
    </dgm:pt>
    <dgm:pt modelId="{ABCDE7C6-7405-498B-A5AE-88B0E256D631}" type="sibTrans" cxnId="{DCA23C28-189A-4FB0-92D5-CDAC66445403}">
      <dgm:prSet/>
      <dgm:spPr/>
      <dgm:t>
        <a:bodyPr/>
        <a:lstStyle/>
        <a:p>
          <a:endParaRPr lang="en-US"/>
        </a:p>
      </dgm:t>
    </dgm:pt>
    <dgm:pt modelId="{A38275F7-F615-3742-9AC8-88794D755239}" type="pres">
      <dgm:prSet presAssocID="{68FD774B-79FA-4683-A620-C46BC94ACBDD}" presName="vert0" presStyleCnt="0">
        <dgm:presLayoutVars>
          <dgm:dir/>
          <dgm:animOne val="branch"/>
          <dgm:animLvl val="lvl"/>
        </dgm:presLayoutVars>
      </dgm:prSet>
      <dgm:spPr/>
    </dgm:pt>
    <dgm:pt modelId="{7397F897-B37E-C247-85C6-B63295877BA9}" type="pres">
      <dgm:prSet presAssocID="{B596B82A-23EB-4E90-954B-3A6296C6F785}" presName="thickLine" presStyleLbl="alignNode1" presStyleIdx="0" presStyleCnt="2"/>
      <dgm:spPr/>
    </dgm:pt>
    <dgm:pt modelId="{74B4E3AB-F45B-B749-AABF-C7A3C97144E0}" type="pres">
      <dgm:prSet presAssocID="{B596B82A-23EB-4E90-954B-3A6296C6F785}" presName="horz1" presStyleCnt="0"/>
      <dgm:spPr/>
    </dgm:pt>
    <dgm:pt modelId="{203A9001-419F-654B-A520-5EEE47100DD7}" type="pres">
      <dgm:prSet presAssocID="{B596B82A-23EB-4E90-954B-3A6296C6F785}" presName="tx1" presStyleLbl="revTx" presStyleIdx="0" presStyleCnt="2"/>
      <dgm:spPr/>
    </dgm:pt>
    <dgm:pt modelId="{E45A1737-03F2-4F41-A122-85C26272A478}" type="pres">
      <dgm:prSet presAssocID="{B596B82A-23EB-4E90-954B-3A6296C6F785}" presName="vert1" presStyleCnt="0"/>
      <dgm:spPr/>
    </dgm:pt>
    <dgm:pt modelId="{0D9AD360-8F93-1042-BCA0-7A551C707D1F}" type="pres">
      <dgm:prSet presAssocID="{90B300B0-D81D-48BE-80E2-9F60BE95D242}" presName="thickLine" presStyleLbl="alignNode1" presStyleIdx="1" presStyleCnt="2"/>
      <dgm:spPr/>
    </dgm:pt>
    <dgm:pt modelId="{E11440F4-6B2E-DD40-BCC8-FE0702ADCB46}" type="pres">
      <dgm:prSet presAssocID="{90B300B0-D81D-48BE-80E2-9F60BE95D242}" presName="horz1" presStyleCnt="0"/>
      <dgm:spPr/>
    </dgm:pt>
    <dgm:pt modelId="{60507F1A-1066-8240-8EF7-422092FD1382}" type="pres">
      <dgm:prSet presAssocID="{90B300B0-D81D-48BE-80E2-9F60BE95D242}" presName="tx1" presStyleLbl="revTx" presStyleIdx="1" presStyleCnt="2"/>
      <dgm:spPr/>
    </dgm:pt>
    <dgm:pt modelId="{37195488-4BE2-194C-84D9-86E7586F15D2}" type="pres">
      <dgm:prSet presAssocID="{90B300B0-D81D-48BE-80E2-9F60BE95D242}" presName="vert1" presStyleCnt="0"/>
      <dgm:spPr/>
    </dgm:pt>
  </dgm:ptLst>
  <dgm:cxnLst>
    <dgm:cxn modelId="{DCA23C28-189A-4FB0-92D5-CDAC66445403}" srcId="{68FD774B-79FA-4683-A620-C46BC94ACBDD}" destId="{90B300B0-D81D-48BE-80E2-9F60BE95D242}" srcOrd="1" destOrd="0" parTransId="{AA4BBFC8-B072-4391-B534-146E8325930A}" sibTransId="{ABCDE7C6-7405-498B-A5AE-88B0E256D631}"/>
    <dgm:cxn modelId="{60543A42-1467-034B-B267-832173FC24B6}" type="presOf" srcId="{90B300B0-D81D-48BE-80E2-9F60BE95D242}" destId="{60507F1A-1066-8240-8EF7-422092FD1382}" srcOrd="0" destOrd="0" presId="urn:microsoft.com/office/officeart/2008/layout/LinedList"/>
    <dgm:cxn modelId="{24F7C044-2F9F-478E-A9C2-EEF5AE24E234}" srcId="{68FD774B-79FA-4683-A620-C46BC94ACBDD}" destId="{B596B82A-23EB-4E90-954B-3A6296C6F785}" srcOrd="0" destOrd="0" parTransId="{9F13A05A-92E4-4A5A-90C2-50E79B2F8FAB}" sibTransId="{3108344E-8815-4F29-BE93-C578BDD2C619}"/>
    <dgm:cxn modelId="{7CD2F9D1-DA9E-3347-B217-1BCBAE8E13AF}" type="presOf" srcId="{B596B82A-23EB-4E90-954B-3A6296C6F785}" destId="{203A9001-419F-654B-A520-5EEE47100DD7}" srcOrd="0" destOrd="0" presId="urn:microsoft.com/office/officeart/2008/layout/LinedList"/>
    <dgm:cxn modelId="{542A82D8-9B77-CB41-80E3-66FA356CF9EB}" type="presOf" srcId="{68FD774B-79FA-4683-A620-C46BC94ACBDD}" destId="{A38275F7-F615-3742-9AC8-88794D755239}" srcOrd="0" destOrd="0" presId="urn:microsoft.com/office/officeart/2008/layout/LinedList"/>
    <dgm:cxn modelId="{C96EBDA3-76F3-684E-9F08-73D0801E109C}" type="presParOf" srcId="{A38275F7-F615-3742-9AC8-88794D755239}" destId="{7397F897-B37E-C247-85C6-B63295877BA9}" srcOrd="0" destOrd="0" presId="urn:microsoft.com/office/officeart/2008/layout/LinedList"/>
    <dgm:cxn modelId="{51ACCBFF-B5BD-1543-A859-3EDC1EFDB8F4}" type="presParOf" srcId="{A38275F7-F615-3742-9AC8-88794D755239}" destId="{74B4E3AB-F45B-B749-AABF-C7A3C97144E0}" srcOrd="1" destOrd="0" presId="urn:microsoft.com/office/officeart/2008/layout/LinedList"/>
    <dgm:cxn modelId="{72D4C25B-F81F-504C-A2BB-EC178703EB96}" type="presParOf" srcId="{74B4E3AB-F45B-B749-AABF-C7A3C97144E0}" destId="{203A9001-419F-654B-A520-5EEE47100DD7}" srcOrd="0" destOrd="0" presId="urn:microsoft.com/office/officeart/2008/layout/LinedList"/>
    <dgm:cxn modelId="{78F128E5-672B-0847-8C31-400A23E8F5AE}" type="presParOf" srcId="{74B4E3AB-F45B-B749-AABF-C7A3C97144E0}" destId="{E45A1737-03F2-4F41-A122-85C26272A478}" srcOrd="1" destOrd="0" presId="urn:microsoft.com/office/officeart/2008/layout/LinedList"/>
    <dgm:cxn modelId="{AE6DAB16-7C2A-EF41-AB16-27F5CBB9C885}" type="presParOf" srcId="{A38275F7-F615-3742-9AC8-88794D755239}" destId="{0D9AD360-8F93-1042-BCA0-7A551C707D1F}" srcOrd="2" destOrd="0" presId="urn:microsoft.com/office/officeart/2008/layout/LinedList"/>
    <dgm:cxn modelId="{01D32B0E-0A68-1F4D-9720-52A77423C5E8}" type="presParOf" srcId="{A38275F7-F615-3742-9AC8-88794D755239}" destId="{E11440F4-6B2E-DD40-BCC8-FE0702ADCB46}" srcOrd="3" destOrd="0" presId="urn:microsoft.com/office/officeart/2008/layout/LinedList"/>
    <dgm:cxn modelId="{7CD1EFCC-67A6-4940-909E-423EDED3F1AC}" type="presParOf" srcId="{E11440F4-6B2E-DD40-BCC8-FE0702ADCB46}" destId="{60507F1A-1066-8240-8EF7-422092FD1382}" srcOrd="0" destOrd="0" presId="urn:microsoft.com/office/officeart/2008/layout/LinedList"/>
    <dgm:cxn modelId="{AD24DD23-B89E-0C4A-8C80-84B7D98E9680}" type="presParOf" srcId="{E11440F4-6B2E-DD40-BCC8-FE0702ADCB46}" destId="{37195488-4BE2-194C-84D9-86E7586F15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7F897-B37E-C247-85C6-B63295877BA9}">
      <dsp:nvSpPr>
        <dsp:cNvPr id="0" name=""/>
        <dsp:cNvSpPr/>
      </dsp:nvSpPr>
      <dsp:spPr>
        <a:xfrm>
          <a:off x="0" y="0"/>
          <a:ext cx="52556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3A9001-419F-654B-A520-5EEE47100DD7}">
      <dsp:nvSpPr>
        <dsp:cNvPr id="0" name=""/>
        <dsp:cNvSpPr/>
      </dsp:nvSpPr>
      <dsp:spPr>
        <a:xfrm>
          <a:off x="0" y="0"/>
          <a:ext cx="5255609" cy="2970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0" lvl="0" indent="0" algn="ctr" defTabSz="2622550">
            <a:lnSpc>
              <a:spcPct val="90000"/>
            </a:lnSpc>
            <a:spcBef>
              <a:spcPct val="0"/>
            </a:spcBef>
            <a:spcAft>
              <a:spcPct val="35000"/>
            </a:spcAft>
            <a:buNone/>
          </a:pPr>
          <a:r>
            <a:rPr lang="en-US" sz="5900" kern="1200" dirty="0">
              <a:latin typeface="Dante" panose="02020502050200020203" pitchFamily="18" charset="0"/>
            </a:rPr>
            <a:t>WHAT IS EQUITY TO YOU?</a:t>
          </a:r>
        </a:p>
      </dsp:txBody>
      <dsp:txXfrm>
        <a:off x="0" y="0"/>
        <a:ext cx="5255609" cy="2970718"/>
      </dsp:txXfrm>
    </dsp:sp>
    <dsp:sp modelId="{0D9AD360-8F93-1042-BCA0-7A551C707D1F}">
      <dsp:nvSpPr>
        <dsp:cNvPr id="0" name=""/>
        <dsp:cNvSpPr/>
      </dsp:nvSpPr>
      <dsp:spPr>
        <a:xfrm>
          <a:off x="0" y="2970718"/>
          <a:ext cx="52556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507F1A-1066-8240-8EF7-422092FD1382}">
      <dsp:nvSpPr>
        <dsp:cNvPr id="0" name=""/>
        <dsp:cNvSpPr/>
      </dsp:nvSpPr>
      <dsp:spPr>
        <a:xfrm>
          <a:off x="0" y="2970718"/>
          <a:ext cx="5255609" cy="2970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dirty="0">
            <a:latin typeface="Dante" panose="02020502050200020203" pitchFamily="18" charset="0"/>
          </a:endParaRPr>
        </a:p>
        <a:p>
          <a:pPr marL="0" lvl="0" indent="0" algn="l" defTabSz="1244600">
            <a:lnSpc>
              <a:spcPct val="90000"/>
            </a:lnSpc>
            <a:spcBef>
              <a:spcPct val="0"/>
            </a:spcBef>
            <a:spcAft>
              <a:spcPct val="35000"/>
            </a:spcAft>
            <a:buNone/>
          </a:pPr>
          <a:endParaRPr lang="en-US" sz="2800" kern="1200" dirty="0">
            <a:latin typeface="Dante" panose="02020502050200020203" pitchFamily="18" charset="0"/>
          </a:endParaRPr>
        </a:p>
        <a:p>
          <a:pPr marL="0" lvl="0" indent="0" algn="l" defTabSz="1244600">
            <a:lnSpc>
              <a:spcPct val="90000"/>
            </a:lnSpc>
            <a:spcBef>
              <a:spcPct val="0"/>
            </a:spcBef>
            <a:spcAft>
              <a:spcPct val="35000"/>
            </a:spcAft>
            <a:buNone/>
          </a:pPr>
          <a:r>
            <a:rPr lang="en-US" sz="2800" kern="1200" dirty="0">
              <a:latin typeface="Dante" panose="02020502050200020203" pitchFamily="18" charset="0"/>
            </a:rPr>
            <a:t>Please put your answer in the chat box.</a:t>
          </a:r>
        </a:p>
      </dsp:txBody>
      <dsp:txXfrm>
        <a:off x="0" y="2970718"/>
        <a:ext cx="5255609" cy="297071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9F2ED-BB3B-1645-902E-4F9AE1B42588}" type="datetimeFigureOut">
              <a:rPr lang="en-US" smtClean="0"/>
              <a:t>8/2/2021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3664E-4496-834F-BADD-0EED8090F5D0}" type="slidenum">
              <a:rPr lang="en-US" smtClean="0"/>
              <a:t>‹#›</a:t>
            </a:fld>
            <a:endParaRPr lang="en-US"/>
          </a:p>
        </p:txBody>
      </p:sp>
    </p:spTree>
    <p:extLst>
      <p:ext uri="{BB962C8B-B14F-4D97-AF65-F5344CB8AC3E}">
        <p14:creationId xmlns:p14="http://schemas.microsoft.com/office/powerpoint/2010/main" val="346670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housing, transportation, financial stability, </a:t>
            </a:r>
            <a:r>
              <a:rPr lang="en-US" dirty="0" err="1"/>
              <a:t>discrmination</a:t>
            </a:r>
            <a:r>
              <a:rPr lang="en-US" dirty="0"/>
              <a:t> and racism. All these things have been documented as variables that affect the care of your cancer patients</a:t>
            </a:r>
          </a:p>
          <a:p>
            <a:endParaRPr lang="en-US" dirty="0"/>
          </a:p>
        </p:txBody>
      </p:sp>
      <p:sp>
        <p:nvSpPr>
          <p:cNvPr id="4" name="Slide Number Placeholder 3"/>
          <p:cNvSpPr>
            <a:spLocks noGrp="1"/>
          </p:cNvSpPr>
          <p:nvPr>
            <p:ph type="sldNum" sz="quarter" idx="5"/>
          </p:nvPr>
        </p:nvSpPr>
        <p:spPr/>
        <p:txBody>
          <a:bodyPr/>
          <a:lstStyle/>
          <a:p>
            <a:fld id="{F213664E-4496-834F-BADD-0EED8090F5D0}" type="slidenum">
              <a:rPr lang="en-US" smtClean="0"/>
              <a:t>7</a:t>
            </a:fld>
            <a:endParaRPr lang="en-US"/>
          </a:p>
        </p:txBody>
      </p:sp>
    </p:spTree>
    <p:extLst>
      <p:ext uri="{BB962C8B-B14F-4D97-AF65-F5344CB8AC3E}">
        <p14:creationId xmlns:p14="http://schemas.microsoft.com/office/powerpoint/2010/main" val="26288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housing, transportation, financial stability, discrimination and racism. All these things have been documented as variables that affect the care of your cancer patients</a:t>
            </a:r>
          </a:p>
          <a:p>
            <a:endParaRPr lang="en-US" dirty="0"/>
          </a:p>
        </p:txBody>
      </p:sp>
      <p:sp>
        <p:nvSpPr>
          <p:cNvPr id="4" name="Slide Number Placeholder 3"/>
          <p:cNvSpPr>
            <a:spLocks noGrp="1"/>
          </p:cNvSpPr>
          <p:nvPr>
            <p:ph type="sldNum" sz="quarter" idx="5"/>
          </p:nvPr>
        </p:nvSpPr>
        <p:spPr/>
        <p:txBody>
          <a:bodyPr/>
          <a:lstStyle/>
          <a:p>
            <a:fld id="{F213664E-4496-834F-BADD-0EED8090F5D0}" type="slidenum">
              <a:rPr lang="en-US" smtClean="0"/>
              <a:t>15</a:t>
            </a:fld>
            <a:endParaRPr lang="en-US"/>
          </a:p>
        </p:txBody>
      </p:sp>
    </p:spTree>
    <p:extLst>
      <p:ext uri="{BB962C8B-B14F-4D97-AF65-F5344CB8AC3E}">
        <p14:creationId xmlns:p14="http://schemas.microsoft.com/office/powerpoint/2010/main" val="107798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A1A1A"/>
                </a:solidFill>
                <a:effectLst/>
                <a:latin typeface="Times New Roman" panose="02020603050405020304" pitchFamily="18" charset="0"/>
              </a:rPr>
              <a:t>Colonialism is a practice of domination, which involves the subjugation of one people to another. One of the difficulties in defining colonialism is that it is hard to distinguish it from imperialism. Frequently the two concepts are treated as synonyms. Like colonialism, imperialism also involves political and economic control over a dependent territory. The etymology of the two terms, however, provides some clues about how they differ. The term colony comes from the Latin word </a:t>
            </a:r>
            <a:r>
              <a:rPr lang="en-US" b="0" i="1" dirty="0" err="1">
                <a:solidFill>
                  <a:srgbClr val="1A1A1A"/>
                </a:solidFill>
                <a:effectLst/>
                <a:latin typeface="Times New Roman" panose="02020603050405020304" pitchFamily="18" charset="0"/>
              </a:rPr>
              <a:t>colonus</a:t>
            </a:r>
            <a:r>
              <a:rPr lang="en-US" b="0" i="0" dirty="0">
                <a:solidFill>
                  <a:srgbClr val="1A1A1A"/>
                </a:solidFill>
                <a:effectLst/>
                <a:latin typeface="Times New Roman" panose="02020603050405020304" pitchFamily="18" charset="0"/>
              </a:rPr>
              <a:t>, meaning farmer. This root reminds us that the practice of colonialism usually involved the transfer of population to a new territory, where the arrivals lived as permanent settlers while maintaining political allegiance to their country of origin. Imperialism, on the other hand, comes from the Latin term </a:t>
            </a:r>
            <a:r>
              <a:rPr lang="en-US" b="0" i="1" dirty="0">
                <a:solidFill>
                  <a:srgbClr val="1A1A1A"/>
                </a:solidFill>
                <a:effectLst/>
                <a:latin typeface="Times New Roman" panose="02020603050405020304" pitchFamily="18" charset="0"/>
              </a:rPr>
              <a:t>imperium</a:t>
            </a:r>
            <a:r>
              <a:rPr lang="en-US" b="0" i="0" dirty="0">
                <a:solidFill>
                  <a:srgbClr val="1A1A1A"/>
                </a:solidFill>
                <a:effectLst/>
                <a:latin typeface="Times New Roman" panose="02020603050405020304" pitchFamily="18" charset="0"/>
              </a:rPr>
              <a:t>, meaning to command. Thus, the term imperialism draws attention to the way that one country exercises power over another, whether through settlement, sovereignty, or indirect mechanisms of control.</a:t>
            </a:r>
            <a:r>
              <a:rPr lang="en-US" b="0" i="1" dirty="0">
                <a:solidFill>
                  <a:srgbClr val="1D2A57"/>
                </a:solidFill>
                <a:effectLst/>
                <a:latin typeface="Arial" panose="020B0604020202020204" pitchFamily="34" charset="0"/>
              </a:rPr>
              <a:t> Colonialism</a:t>
            </a:r>
            <a:r>
              <a:rPr lang="en-US" b="0" i="0" dirty="0">
                <a:solidFill>
                  <a:srgbClr val="1D2A57"/>
                </a:solidFill>
                <a:effectLst/>
                <a:latin typeface="Arial" panose="020B0604020202020204" pitchFamily="34" charset="0"/>
              </a:rPr>
              <a:t> is, in part, about power and conformity to a set of beliefs.</a:t>
            </a:r>
            <a:endParaRPr lang="en-US" dirty="0"/>
          </a:p>
          <a:p>
            <a:endParaRPr lang="en-US" dirty="0"/>
          </a:p>
        </p:txBody>
      </p:sp>
      <p:sp>
        <p:nvSpPr>
          <p:cNvPr id="4" name="Slide Number Placeholder 3"/>
          <p:cNvSpPr>
            <a:spLocks noGrp="1"/>
          </p:cNvSpPr>
          <p:nvPr>
            <p:ph type="sldNum" sz="quarter" idx="5"/>
          </p:nvPr>
        </p:nvSpPr>
        <p:spPr/>
        <p:txBody>
          <a:bodyPr/>
          <a:lstStyle/>
          <a:p>
            <a:fld id="{F213664E-4496-834F-BADD-0EED8090F5D0}" type="slidenum">
              <a:rPr lang="en-US" smtClean="0"/>
              <a:t>16</a:t>
            </a:fld>
            <a:endParaRPr lang="en-US"/>
          </a:p>
        </p:txBody>
      </p:sp>
    </p:spTree>
    <p:extLst>
      <p:ext uri="{BB962C8B-B14F-4D97-AF65-F5344CB8AC3E}">
        <p14:creationId xmlns:p14="http://schemas.microsoft.com/office/powerpoint/2010/main" val="1367341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5757-2364-6B46-B00C-ECEDF2418A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28DCFE-EBC1-9246-BC85-3AB05B01AA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13C060-0531-A745-B83F-8C2A24C0A6F9}"/>
              </a:ext>
            </a:extLst>
          </p:cNvPr>
          <p:cNvSpPr>
            <a:spLocks noGrp="1"/>
          </p:cNvSpPr>
          <p:nvPr>
            <p:ph type="dt" sz="half" idx="10"/>
          </p:nvPr>
        </p:nvSpPr>
        <p:spPr/>
        <p:txBody>
          <a:bodyPr/>
          <a:lstStyle/>
          <a:p>
            <a:fld id="{135007B7-1CF0-6B4D-8735-FBF8FDB52090}" type="datetimeFigureOut">
              <a:rPr lang="en-US" smtClean="0"/>
              <a:t>8/2/2021</a:t>
            </a:fld>
            <a:endParaRPr lang="en-US"/>
          </a:p>
        </p:txBody>
      </p:sp>
      <p:sp>
        <p:nvSpPr>
          <p:cNvPr id="5" name="Footer Placeholder 4">
            <a:extLst>
              <a:ext uri="{FF2B5EF4-FFF2-40B4-BE49-F238E27FC236}">
                <a16:creationId xmlns:a16="http://schemas.microsoft.com/office/drawing/2014/main" id="{EB035128-43DC-A243-91F5-62C6AECCD0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88B9AA-ACC0-2B4E-8D21-1BA7A61E484A}"/>
              </a:ext>
            </a:extLst>
          </p:cNvPr>
          <p:cNvSpPr>
            <a:spLocks noGrp="1"/>
          </p:cNvSpPr>
          <p:nvPr>
            <p:ph type="sldNum" sz="quarter" idx="12"/>
          </p:nvPr>
        </p:nvSpPr>
        <p:spPr/>
        <p:txBody>
          <a:bodyPr/>
          <a:lstStyle/>
          <a:p>
            <a:fld id="{6179D0BA-FE12-244D-8E37-12266883085E}" type="slidenum">
              <a:rPr lang="en-US" smtClean="0"/>
              <a:t>‹#›</a:t>
            </a:fld>
            <a:endParaRPr lang="en-US"/>
          </a:p>
        </p:txBody>
      </p:sp>
    </p:spTree>
    <p:extLst>
      <p:ext uri="{BB962C8B-B14F-4D97-AF65-F5344CB8AC3E}">
        <p14:creationId xmlns:p14="http://schemas.microsoft.com/office/powerpoint/2010/main" val="621053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48E7-F784-2540-B6B0-A50784BB96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BB3C5E-4AC4-7947-BB5B-94A85775C4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86F91-E54D-684B-839C-03D5CBE1C4A1}"/>
              </a:ext>
            </a:extLst>
          </p:cNvPr>
          <p:cNvSpPr>
            <a:spLocks noGrp="1"/>
          </p:cNvSpPr>
          <p:nvPr>
            <p:ph type="dt" sz="half" idx="10"/>
          </p:nvPr>
        </p:nvSpPr>
        <p:spPr/>
        <p:txBody>
          <a:bodyPr/>
          <a:lstStyle/>
          <a:p>
            <a:fld id="{135007B7-1CF0-6B4D-8735-FBF8FDB52090}" type="datetimeFigureOut">
              <a:rPr lang="en-US" smtClean="0"/>
              <a:t>8/2/2021</a:t>
            </a:fld>
            <a:endParaRPr lang="en-US"/>
          </a:p>
        </p:txBody>
      </p:sp>
      <p:sp>
        <p:nvSpPr>
          <p:cNvPr id="5" name="Footer Placeholder 4">
            <a:extLst>
              <a:ext uri="{FF2B5EF4-FFF2-40B4-BE49-F238E27FC236}">
                <a16:creationId xmlns:a16="http://schemas.microsoft.com/office/drawing/2014/main" id="{D230373E-765E-8F4C-A827-79C4E115C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25399-9A2E-0F42-B66A-4C5E95FCDA3D}"/>
              </a:ext>
            </a:extLst>
          </p:cNvPr>
          <p:cNvSpPr>
            <a:spLocks noGrp="1"/>
          </p:cNvSpPr>
          <p:nvPr>
            <p:ph type="sldNum" sz="quarter" idx="12"/>
          </p:nvPr>
        </p:nvSpPr>
        <p:spPr/>
        <p:txBody>
          <a:bodyPr/>
          <a:lstStyle/>
          <a:p>
            <a:fld id="{6179D0BA-FE12-244D-8E37-12266883085E}" type="slidenum">
              <a:rPr lang="en-US" smtClean="0"/>
              <a:t>‹#›</a:t>
            </a:fld>
            <a:endParaRPr lang="en-US"/>
          </a:p>
        </p:txBody>
      </p:sp>
    </p:spTree>
    <p:extLst>
      <p:ext uri="{BB962C8B-B14F-4D97-AF65-F5344CB8AC3E}">
        <p14:creationId xmlns:p14="http://schemas.microsoft.com/office/powerpoint/2010/main" val="875277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97E196-E634-C645-B1EC-59147E9982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C05591-B292-7A43-B941-1A5BD34193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F5034B-DDFF-3E40-AB66-F091B438BC1A}"/>
              </a:ext>
            </a:extLst>
          </p:cNvPr>
          <p:cNvSpPr>
            <a:spLocks noGrp="1"/>
          </p:cNvSpPr>
          <p:nvPr>
            <p:ph type="dt" sz="half" idx="10"/>
          </p:nvPr>
        </p:nvSpPr>
        <p:spPr/>
        <p:txBody>
          <a:bodyPr/>
          <a:lstStyle/>
          <a:p>
            <a:fld id="{135007B7-1CF0-6B4D-8735-FBF8FDB52090}" type="datetimeFigureOut">
              <a:rPr lang="en-US" smtClean="0"/>
              <a:t>8/2/2021</a:t>
            </a:fld>
            <a:endParaRPr lang="en-US"/>
          </a:p>
        </p:txBody>
      </p:sp>
      <p:sp>
        <p:nvSpPr>
          <p:cNvPr id="5" name="Footer Placeholder 4">
            <a:extLst>
              <a:ext uri="{FF2B5EF4-FFF2-40B4-BE49-F238E27FC236}">
                <a16:creationId xmlns:a16="http://schemas.microsoft.com/office/drawing/2014/main" id="{25EF1620-9124-954E-8088-36C6E7E84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7A0D0-8957-8848-A36F-FA28F7EED24C}"/>
              </a:ext>
            </a:extLst>
          </p:cNvPr>
          <p:cNvSpPr>
            <a:spLocks noGrp="1"/>
          </p:cNvSpPr>
          <p:nvPr>
            <p:ph type="sldNum" sz="quarter" idx="12"/>
          </p:nvPr>
        </p:nvSpPr>
        <p:spPr/>
        <p:txBody>
          <a:bodyPr/>
          <a:lstStyle/>
          <a:p>
            <a:fld id="{6179D0BA-FE12-244D-8E37-12266883085E}" type="slidenum">
              <a:rPr lang="en-US" smtClean="0"/>
              <a:t>‹#›</a:t>
            </a:fld>
            <a:endParaRPr lang="en-US"/>
          </a:p>
        </p:txBody>
      </p:sp>
    </p:spTree>
    <p:extLst>
      <p:ext uri="{BB962C8B-B14F-4D97-AF65-F5344CB8AC3E}">
        <p14:creationId xmlns:p14="http://schemas.microsoft.com/office/powerpoint/2010/main" val="2432244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17DB1-533B-DD45-A8CF-594C2D4970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236385-2DA4-C64E-8F11-ADE3E8BB01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B6ACEA-2E27-5947-8252-FA2F2DBC432D}"/>
              </a:ext>
            </a:extLst>
          </p:cNvPr>
          <p:cNvSpPr>
            <a:spLocks noGrp="1"/>
          </p:cNvSpPr>
          <p:nvPr>
            <p:ph type="dt" sz="half" idx="10"/>
          </p:nvPr>
        </p:nvSpPr>
        <p:spPr/>
        <p:txBody>
          <a:bodyPr/>
          <a:lstStyle/>
          <a:p>
            <a:fld id="{135007B7-1CF0-6B4D-8735-FBF8FDB52090}" type="datetimeFigureOut">
              <a:rPr lang="en-US" smtClean="0"/>
              <a:t>8/2/2021</a:t>
            </a:fld>
            <a:endParaRPr lang="en-US"/>
          </a:p>
        </p:txBody>
      </p:sp>
      <p:sp>
        <p:nvSpPr>
          <p:cNvPr id="5" name="Footer Placeholder 4">
            <a:extLst>
              <a:ext uri="{FF2B5EF4-FFF2-40B4-BE49-F238E27FC236}">
                <a16:creationId xmlns:a16="http://schemas.microsoft.com/office/drawing/2014/main" id="{BCF1FBA7-234F-7346-BD39-51D5709B8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6C4E7-84C0-5A43-AE79-9EAB0B43503C}"/>
              </a:ext>
            </a:extLst>
          </p:cNvPr>
          <p:cNvSpPr>
            <a:spLocks noGrp="1"/>
          </p:cNvSpPr>
          <p:nvPr>
            <p:ph type="sldNum" sz="quarter" idx="12"/>
          </p:nvPr>
        </p:nvSpPr>
        <p:spPr/>
        <p:txBody>
          <a:bodyPr/>
          <a:lstStyle/>
          <a:p>
            <a:fld id="{6179D0BA-FE12-244D-8E37-12266883085E}" type="slidenum">
              <a:rPr lang="en-US" smtClean="0"/>
              <a:t>‹#›</a:t>
            </a:fld>
            <a:endParaRPr lang="en-US"/>
          </a:p>
        </p:txBody>
      </p:sp>
    </p:spTree>
    <p:extLst>
      <p:ext uri="{BB962C8B-B14F-4D97-AF65-F5344CB8AC3E}">
        <p14:creationId xmlns:p14="http://schemas.microsoft.com/office/powerpoint/2010/main" val="11384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6894-B5AA-864E-A28B-92F176DF47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6D7DC2-9D57-454B-AF42-52AF506DB9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44B89A-9A74-D746-A05B-52031B51329A}"/>
              </a:ext>
            </a:extLst>
          </p:cNvPr>
          <p:cNvSpPr>
            <a:spLocks noGrp="1"/>
          </p:cNvSpPr>
          <p:nvPr>
            <p:ph type="dt" sz="half" idx="10"/>
          </p:nvPr>
        </p:nvSpPr>
        <p:spPr/>
        <p:txBody>
          <a:bodyPr/>
          <a:lstStyle/>
          <a:p>
            <a:fld id="{135007B7-1CF0-6B4D-8735-FBF8FDB52090}" type="datetimeFigureOut">
              <a:rPr lang="en-US" smtClean="0"/>
              <a:t>8/2/2021</a:t>
            </a:fld>
            <a:endParaRPr lang="en-US"/>
          </a:p>
        </p:txBody>
      </p:sp>
      <p:sp>
        <p:nvSpPr>
          <p:cNvPr id="5" name="Footer Placeholder 4">
            <a:extLst>
              <a:ext uri="{FF2B5EF4-FFF2-40B4-BE49-F238E27FC236}">
                <a16:creationId xmlns:a16="http://schemas.microsoft.com/office/drawing/2014/main" id="{65A2C5FC-DC37-294C-A2A3-9B7D5AF83B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86A1E-30FC-494B-8663-05BDCF1FA465}"/>
              </a:ext>
            </a:extLst>
          </p:cNvPr>
          <p:cNvSpPr>
            <a:spLocks noGrp="1"/>
          </p:cNvSpPr>
          <p:nvPr>
            <p:ph type="sldNum" sz="quarter" idx="12"/>
          </p:nvPr>
        </p:nvSpPr>
        <p:spPr/>
        <p:txBody>
          <a:bodyPr/>
          <a:lstStyle/>
          <a:p>
            <a:fld id="{6179D0BA-FE12-244D-8E37-12266883085E}" type="slidenum">
              <a:rPr lang="en-US" smtClean="0"/>
              <a:t>‹#›</a:t>
            </a:fld>
            <a:endParaRPr lang="en-US"/>
          </a:p>
        </p:txBody>
      </p:sp>
    </p:spTree>
    <p:extLst>
      <p:ext uri="{BB962C8B-B14F-4D97-AF65-F5344CB8AC3E}">
        <p14:creationId xmlns:p14="http://schemas.microsoft.com/office/powerpoint/2010/main" val="4083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596FA-443D-D84D-9A48-577D36518A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0E10D3-A07C-3B43-83E3-C30C2658D9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DC63C3-E53F-5E46-A985-155C584D85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61B54B-8DAD-8E41-A01B-346A46AB7C42}"/>
              </a:ext>
            </a:extLst>
          </p:cNvPr>
          <p:cNvSpPr>
            <a:spLocks noGrp="1"/>
          </p:cNvSpPr>
          <p:nvPr>
            <p:ph type="dt" sz="half" idx="10"/>
          </p:nvPr>
        </p:nvSpPr>
        <p:spPr/>
        <p:txBody>
          <a:bodyPr/>
          <a:lstStyle/>
          <a:p>
            <a:fld id="{135007B7-1CF0-6B4D-8735-FBF8FDB52090}" type="datetimeFigureOut">
              <a:rPr lang="en-US" smtClean="0"/>
              <a:t>8/2/2021</a:t>
            </a:fld>
            <a:endParaRPr lang="en-US"/>
          </a:p>
        </p:txBody>
      </p:sp>
      <p:sp>
        <p:nvSpPr>
          <p:cNvPr id="6" name="Footer Placeholder 5">
            <a:extLst>
              <a:ext uri="{FF2B5EF4-FFF2-40B4-BE49-F238E27FC236}">
                <a16:creationId xmlns:a16="http://schemas.microsoft.com/office/drawing/2014/main" id="{39AC212E-2FE6-DC46-A628-B429181D50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4C674F-D2EA-F047-B701-F91C50EF09D1}"/>
              </a:ext>
            </a:extLst>
          </p:cNvPr>
          <p:cNvSpPr>
            <a:spLocks noGrp="1"/>
          </p:cNvSpPr>
          <p:nvPr>
            <p:ph type="sldNum" sz="quarter" idx="12"/>
          </p:nvPr>
        </p:nvSpPr>
        <p:spPr/>
        <p:txBody>
          <a:bodyPr/>
          <a:lstStyle/>
          <a:p>
            <a:fld id="{6179D0BA-FE12-244D-8E37-12266883085E}" type="slidenum">
              <a:rPr lang="en-US" smtClean="0"/>
              <a:t>‹#›</a:t>
            </a:fld>
            <a:endParaRPr lang="en-US"/>
          </a:p>
        </p:txBody>
      </p:sp>
    </p:spTree>
    <p:extLst>
      <p:ext uri="{BB962C8B-B14F-4D97-AF65-F5344CB8AC3E}">
        <p14:creationId xmlns:p14="http://schemas.microsoft.com/office/powerpoint/2010/main" val="981544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B2FED-5CFB-3745-8868-1E1AF8FCF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4F7139-C2BD-1343-AD31-5DA29B9B78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7B0EAE-065E-B343-91C4-165BBF51A4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0E631F-67FB-1D48-BE11-D62338DB9F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4ADC7B-2DB3-1C4B-BAE9-6D18DCC937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3950B7-CD4A-9544-8D23-90D83E89EEC7}"/>
              </a:ext>
            </a:extLst>
          </p:cNvPr>
          <p:cNvSpPr>
            <a:spLocks noGrp="1"/>
          </p:cNvSpPr>
          <p:nvPr>
            <p:ph type="dt" sz="half" idx="10"/>
          </p:nvPr>
        </p:nvSpPr>
        <p:spPr/>
        <p:txBody>
          <a:bodyPr/>
          <a:lstStyle/>
          <a:p>
            <a:fld id="{135007B7-1CF0-6B4D-8735-FBF8FDB52090}" type="datetimeFigureOut">
              <a:rPr lang="en-US" smtClean="0"/>
              <a:t>8/2/2021</a:t>
            </a:fld>
            <a:endParaRPr lang="en-US"/>
          </a:p>
        </p:txBody>
      </p:sp>
      <p:sp>
        <p:nvSpPr>
          <p:cNvPr id="8" name="Footer Placeholder 7">
            <a:extLst>
              <a:ext uri="{FF2B5EF4-FFF2-40B4-BE49-F238E27FC236}">
                <a16:creationId xmlns:a16="http://schemas.microsoft.com/office/drawing/2014/main" id="{A8DE77B6-3588-D747-A823-AE82BB06A2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08921F-57F5-6F42-A7F7-BFF77C7C0E06}"/>
              </a:ext>
            </a:extLst>
          </p:cNvPr>
          <p:cNvSpPr>
            <a:spLocks noGrp="1"/>
          </p:cNvSpPr>
          <p:nvPr>
            <p:ph type="sldNum" sz="quarter" idx="12"/>
          </p:nvPr>
        </p:nvSpPr>
        <p:spPr/>
        <p:txBody>
          <a:bodyPr/>
          <a:lstStyle/>
          <a:p>
            <a:fld id="{6179D0BA-FE12-244D-8E37-12266883085E}" type="slidenum">
              <a:rPr lang="en-US" smtClean="0"/>
              <a:t>‹#›</a:t>
            </a:fld>
            <a:endParaRPr lang="en-US"/>
          </a:p>
        </p:txBody>
      </p:sp>
    </p:spTree>
    <p:extLst>
      <p:ext uri="{BB962C8B-B14F-4D97-AF65-F5344CB8AC3E}">
        <p14:creationId xmlns:p14="http://schemas.microsoft.com/office/powerpoint/2010/main" val="3567658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574AD-0406-5B41-909D-2F6D8AF74D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CCA98E-4CFC-A54B-8DA9-EDB7D8605EA6}"/>
              </a:ext>
            </a:extLst>
          </p:cNvPr>
          <p:cNvSpPr>
            <a:spLocks noGrp="1"/>
          </p:cNvSpPr>
          <p:nvPr>
            <p:ph type="dt" sz="half" idx="10"/>
          </p:nvPr>
        </p:nvSpPr>
        <p:spPr/>
        <p:txBody>
          <a:bodyPr/>
          <a:lstStyle/>
          <a:p>
            <a:fld id="{135007B7-1CF0-6B4D-8735-FBF8FDB52090}" type="datetimeFigureOut">
              <a:rPr lang="en-US" smtClean="0"/>
              <a:t>8/2/2021</a:t>
            </a:fld>
            <a:endParaRPr lang="en-US"/>
          </a:p>
        </p:txBody>
      </p:sp>
      <p:sp>
        <p:nvSpPr>
          <p:cNvPr id="4" name="Footer Placeholder 3">
            <a:extLst>
              <a:ext uri="{FF2B5EF4-FFF2-40B4-BE49-F238E27FC236}">
                <a16:creationId xmlns:a16="http://schemas.microsoft.com/office/drawing/2014/main" id="{B7493F69-1F9A-3C4A-9B33-0C416D0A14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89AA3A-8E31-B749-8D56-50C9B5F09E8C}"/>
              </a:ext>
            </a:extLst>
          </p:cNvPr>
          <p:cNvSpPr>
            <a:spLocks noGrp="1"/>
          </p:cNvSpPr>
          <p:nvPr>
            <p:ph type="sldNum" sz="quarter" idx="12"/>
          </p:nvPr>
        </p:nvSpPr>
        <p:spPr/>
        <p:txBody>
          <a:bodyPr/>
          <a:lstStyle/>
          <a:p>
            <a:fld id="{6179D0BA-FE12-244D-8E37-12266883085E}" type="slidenum">
              <a:rPr lang="en-US" smtClean="0"/>
              <a:t>‹#›</a:t>
            </a:fld>
            <a:endParaRPr lang="en-US"/>
          </a:p>
        </p:txBody>
      </p:sp>
    </p:spTree>
    <p:extLst>
      <p:ext uri="{BB962C8B-B14F-4D97-AF65-F5344CB8AC3E}">
        <p14:creationId xmlns:p14="http://schemas.microsoft.com/office/powerpoint/2010/main" val="23292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59FF3C-16C2-BA45-A91B-531FF04C2551}"/>
              </a:ext>
            </a:extLst>
          </p:cNvPr>
          <p:cNvSpPr>
            <a:spLocks noGrp="1"/>
          </p:cNvSpPr>
          <p:nvPr>
            <p:ph type="dt" sz="half" idx="10"/>
          </p:nvPr>
        </p:nvSpPr>
        <p:spPr/>
        <p:txBody>
          <a:bodyPr/>
          <a:lstStyle/>
          <a:p>
            <a:fld id="{135007B7-1CF0-6B4D-8735-FBF8FDB52090}" type="datetimeFigureOut">
              <a:rPr lang="en-US" smtClean="0"/>
              <a:t>8/2/2021</a:t>
            </a:fld>
            <a:endParaRPr lang="en-US"/>
          </a:p>
        </p:txBody>
      </p:sp>
      <p:sp>
        <p:nvSpPr>
          <p:cNvPr id="3" name="Footer Placeholder 2">
            <a:extLst>
              <a:ext uri="{FF2B5EF4-FFF2-40B4-BE49-F238E27FC236}">
                <a16:creationId xmlns:a16="http://schemas.microsoft.com/office/drawing/2014/main" id="{473917E1-24BE-734C-86B2-9CFA61ECE4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5F5F39-2199-614D-9DB0-EF3412ECB375}"/>
              </a:ext>
            </a:extLst>
          </p:cNvPr>
          <p:cNvSpPr>
            <a:spLocks noGrp="1"/>
          </p:cNvSpPr>
          <p:nvPr>
            <p:ph type="sldNum" sz="quarter" idx="12"/>
          </p:nvPr>
        </p:nvSpPr>
        <p:spPr/>
        <p:txBody>
          <a:bodyPr/>
          <a:lstStyle/>
          <a:p>
            <a:fld id="{6179D0BA-FE12-244D-8E37-12266883085E}" type="slidenum">
              <a:rPr lang="en-US" smtClean="0"/>
              <a:t>‹#›</a:t>
            </a:fld>
            <a:endParaRPr lang="en-US"/>
          </a:p>
        </p:txBody>
      </p:sp>
    </p:spTree>
    <p:extLst>
      <p:ext uri="{BB962C8B-B14F-4D97-AF65-F5344CB8AC3E}">
        <p14:creationId xmlns:p14="http://schemas.microsoft.com/office/powerpoint/2010/main" val="253829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B849E-757F-7742-9E72-A681D43FDD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A14815-52AF-6A47-89E4-A28141DE4A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E0CBEA-F06A-164C-8848-014FBE5D00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0AE9A3-7CD9-7A42-819F-9E635706F7BA}"/>
              </a:ext>
            </a:extLst>
          </p:cNvPr>
          <p:cNvSpPr>
            <a:spLocks noGrp="1"/>
          </p:cNvSpPr>
          <p:nvPr>
            <p:ph type="dt" sz="half" idx="10"/>
          </p:nvPr>
        </p:nvSpPr>
        <p:spPr/>
        <p:txBody>
          <a:bodyPr/>
          <a:lstStyle/>
          <a:p>
            <a:fld id="{135007B7-1CF0-6B4D-8735-FBF8FDB52090}" type="datetimeFigureOut">
              <a:rPr lang="en-US" smtClean="0"/>
              <a:t>8/2/2021</a:t>
            </a:fld>
            <a:endParaRPr lang="en-US"/>
          </a:p>
        </p:txBody>
      </p:sp>
      <p:sp>
        <p:nvSpPr>
          <p:cNvPr id="6" name="Footer Placeholder 5">
            <a:extLst>
              <a:ext uri="{FF2B5EF4-FFF2-40B4-BE49-F238E27FC236}">
                <a16:creationId xmlns:a16="http://schemas.microsoft.com/office/drawing/2014/main" id="{FCFC3301-CCD5-214E-909F-31A07DBBDA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E44DF1-1299-A644-B7AD-B38A045ED0E8}"/>
              </a:ext>
            </a:extLst>
          </p:cNvPr>
          <p:cNvSpPr>
            <a:spLocks noGrp="1"/>
          </p:cNvSpPr>
          <p:nvPr>
            <p:ph type="sldNum" sz="quarter" idx="12"/>
          </p:nvPr>
        </p:nvSpPr>
        <p:spPr/>
        <p:txBody>
          <a:bodyPr/>
          <a:lstStyle/>
          <a:p>
            <a:fld id="{6179D0BA-FE12-244D-8E37-12266883085E}" type="slidenum">
              <a:rPr lang="en-US" smtClean="0"/>
              <a:t>‹#›</a:t>
            </a:fld>
            <a:endParaRPr lang="en-US"/>
          </a:p>
        </p:txBody>
      </p:sp>
    </p:spTree>
    <p:extLst>
      <p:ext uri="{BB962C8B-B14F-4D97-AF65-F5344CB8AC3E}">
        <p14:creationId xmlns:p14="http://schemas.microsoft.com/office/powerpoint/2010/main" val="2751130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8EEC7-51BF-8C43-9458-C61F61515F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3F28C3-851B-6C48-90FC-5B91956C56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4E0A52-CD61-7A46-BAF5-68C5B498A9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71AE0C-64E9-4A41-B24D-77E78992E3F8}"/>
              </a:ext>
            </a:extLst>
          </p:cNvPr>
          <p:cNvSpPr>
            <a:spLocks noGrp="1"/>
          </p:cNvSpPr>
          <p:nvPr>
            <p:ph type="dt" sz="half" idx="10"/>
          </p:nvPr>
        </p:nvSpPr>
        <p:spPr/>
        <p:txBody>
          <a:bodyPr/>
          <a:lstStyle/>
          <a:p>
            <a:fld id="{135007B7-1CF0-6B4D-8735-FBF8FDB52090}" type="datetimeFigureOut">
              <a:rPr lang="en-US" smtClean="0"/>
              <a:t>8/2/2021</a:t>
            </a:fld>
            <a:endParaRPr lang="en-US"/>
          </a:p>
        </p:txBody>
      </p:sp>
      <p:sp>
        <p:nvSpPr>
          <p:cNvPr id="6" name="Footer Placeholder 5">
            <a:extLst>
              <a:ext uri="{FF2B5EF4-FFF2-40B4-BE49-F238E27FC236}">
                <a16:creationId xmlns:a16="http://schemas.microsoft.com/office/drawing/2014/main" id="{8FE4B33B-A1C5-F849-B025-702AB3B373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6B619E-593D-D340-9B68-24D1466683EA}"/>
              </a:ext>
            </a:extLst>
          </p:cNvPr>
          <p:cNvSpPr>
            <a:spLocks noGrp="1"/>
          </p:cNvSpPr>
          <p:nvPr>
            <p:ph type="sldNum" sz="quarter" idx="12"/>
          </p:nvPr>
        </p:nvSpPr>
        <p:spPr/>
        <p:txBody>
          <a:bodyPr/>
          <a:lstStyle/>
          <a:p>
            <a:fld id="{6179D0BA-FE12-244D-8E37-12266883085E}" type="slidenum">
              <a:rPr lang="en-US" smtClean="0"/>
              <a:t>‹#›</a:t>
            </a:fld>
            <a:endParaRPr lang="en-US"/>
          </a:p>
        </p:txBody>
      </p:sp>
    </p:spTree>
    <p:extLst>
      <p:ext uri="{BB962C8B-B14F-4D97-AF65-F5344CB8AC3E}">
        <p14:creationId xmlns:p14="http://schemas.microsoft.com/office/powerpoint/2010/main" val="21305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979997-D5AE-5F47-8AF1-90A1948E3D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96C476-CF1D-FE42-8E1B-FBDC0267FE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C557EF-FEBA-D946-B007-9706ECC41D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007B7-1CF0-6B4D-8735-FBF8FDB52090}" type="datetimeFigureOut">
              <a:rPr lang="en-US" smtClean="0"/>
              <a:t>8/2/2021</a:t>
            </a:fld>
            <a:endParaRPr lang="en-US"/>
          </a:p>
        </p:txBody>
      </p:sp>
      <p:sp>
        <p:nvSpPr>
          <p:cNvPr id="5" name="Footer Placeholder 4">
            <a:extLst>
              <a:ext uri="{FF2B5EF4-FFF2-40B4-BE49-F238E27FC236}">
                <a16:creationId xmlns:a16="http://schemas.microsoft.com/office/drawing/2014/main" id="{AC4F3777-CA52-FF48-8024-96DBA86633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9B92AE-E320-7548-B795-3CE3338F98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9D0BA-FE12-244D-8E37-12266883085E}" type="slidenum">
              <a:rPr lang="en-US" smtClean="0"/>
              <a:t>‹#›</a:t>
            </a:fld>
            <a:endParaRPr lang="en-US"/>
          </a:p>
        </p:txBody>
      </p:sp>
    </p:spTree>
    <p:extLst>
      <p:ext uri="{BB962C8B-B14F-4D97-AF65-F5344CB8AC3E}">
        <p14:creationId xmlns:p14="http://schemas.microsoft.com/office/powerpoint/2010/main" val="2790797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umassmed.edu/cekter/footer/long-descript/continuum-kt-academy/" TargetMode="External"/><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svg"/><Relationship Id="rId1" Type="http://schemas.openxmlformats.org/officeDocument/2006/relationships/slideLayout" Target="../slideLayouts/slideLayout6.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hyperlink" Target="https://nirn.fpg.unc.edu/resources/2021-unc-institute-implementation-science-virtual-series-equity-and-implementation-science"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DrStefJohnson" TargetMode="External"/><Relationship Id="rId2" Type="http://schemas.openxmlformats.org/officeDocument/2006/relationships/hyperlink" Target="https://twitter.com/DaveStachowiak" TargetMode="External"/><Relationship Id="rId1" Type="http://schemas.openxmlformats.org/officeDocument/2006/relationships/slideLayout" Target="../slideLayouts/slideLayout4.xml"/><Relationship Id="rId5" Type="http://schemas.openxmlformats.org/officeDocument/2006/relationships/hyperlink" Target="https://soundcloud.com/yaleuniversity/sets/flip-the-script" TargetMode="External"/><Relationship Id="rId4" Type="http://schemas.openxmlformats.org/officeDocument/2006/relationships/hyperlink" Target="https://clinicalproblemsolving.com/episodes/#antiracism-in-medicin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tiff"/><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hyperlink" Target="https://www.umassmed.edu/cekter/" TargetMode="External"/><Relationship Id="rId5" Type="http://schemas.openxmlformats.org/officeDocument/2006/relationships/hyperlink" Target="https://baumannana.wixsite.com/mysite" TargetMode="Externa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176/appi.ajp.2020.20091371" TargetMode="External"/><Relationship Id="rId2" Type="http://schemas.openxmlformats.org/officeDocument/2006/relationships/hyperlink" Target="https://doi.org/10.3390/ijerph18062993"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089/heq.2017.0045" TargetMode="External"/><Relationship Id="rId2" Type="http://schemas.openxmlformats.org/officeDocument/2006/relationships/hyperlink" Target="https://doi.org/10.1176/appi.ps.202000755" TargetMode="External"/><Relationship Id="rId1" Type="http://schemas.openxmlformats.org/officeDocument/2006/relationships/slideLayout" Target="../slideLayouts/slideLayout6.xml"/><Relationship Id="rId5" Type="http://schemas.openxmlformats.org/officeDocument/2006/relationships/hyperlink" Target="https://doi.org/10.1186/s13012-019-0861-y" TargetMode="External"/><Relationship Id="rId4" Type="http://schemas.openxmlformats.org/officeDocument/2006/relationships/hyperlink" Target="https://doi.org/10.1007/s11606-020-06443-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ebaim.org/resources/evaloffice/eval-word-ppt.pdf" TargetMode="External"/><Relationship Id="rId2" Type="http://schemas.openxmlformats.org/officeDocument/2006/relationships/hyperlink" Target="https://webaim.org/techniques/powerpoint/"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Titlsle slide ">
            <a:extLst>
              <a:ext uri="{FF2B5EF4-FFF2-40B4-BE49-F238E27FC236}">
                <a16:creationId xmlns:a16="http://schemas.microsoft.com/office/drawing/2014/main" id="{E21A2BCA-D49E-EA4C-9C0C-B1D6C4BE5FE2}"/>
              </a:ext>
            </a:extLst>
          </p:cNvPr>
          <p:cNvSpPr>
            <a:spLocks noGrp="1"/>
          </p:cNvSpPr>
          <p:nvPr>
            <p:ph type="ctrTitle"/>
          </p:nvPr>
        </p:nvSpPr>
        <p:spPr>
          <a:xfrm>
            <a:off x="1166650" y="1332952"/>
            <a:ext cx="3926898" cy="3921176"/>
          </a:xfrm>
        </p:spPr>
        <p:txBody>
          <a:bodyPr vert="horz" lIns="91440" tIns="45720" rIns="91440" bIns="45720" rtlCol="0" anchor="ctr">
            <a:normAutofit/>
          </a:bodyPr>
          <a:lstStyle/>
          <a:p>
            <a:pPr algn="l"/>
            <a:r>
              <a:rPr lang="en-US" sz="4200" kern="1200" dirty="0">
                <a:solidFill>
                  <a:schemeClr val="tx1"/>
                </a:solidFill>
                <a:latin typeface="Dante" panose="02020502050200020203" pitchFamily="18" charset="0"/>
              </a:rPr>
              <a:t>Using an Equity Framework in Employment Practice Implementation</a:t>
            </a:r>
          </a:p>
        </p:txBody>
      </p:sp>
      <p:grpSp>
        <p:nvGrpSpPr>
          <p:cNvPr id="16" name="Group 15">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7"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descr="Title of presentation is Using an Equity Framework in Employment Practice Implementation.">
            <a:extLst>
              <a:ext uri="{FF2B5EF4-FFF2-40B4-BE49-F238E27FC236}">
                <a16:creationId xmlns:a16="http://schemas.microsoft.com/office/drawing/2014/main" id="{806DA7BA-AA0B-8B41-A5DB-06B072FC67B3}"/>
              </a:ext>
            </a:extLst>
          </p:cNvPr>
          <p:cNvSpPr>
            <a:spLocks noGrp="1"/>
          </p:cNvSpPr>
          <p:nvPr>
            <p:ph type="subTitle" idx="1"/>
          </p:nvPr>
        </p:nvSpPr>
        <p:spPr>
          <a:xfrm>
            <a:off x="6421120" y="499833"/>
            <a:ext cx="5100320" cy="5581226"/>
          </a:xfrm>
        </p:spPr>
        <p:txBody>
          <a:bodyPr vert="horz" lIns="91440" tIns="45720" rIns="91440" bIns="45720" rtlCol="0" anchor="ctr">
            <a:normAutofit/>
          </a:bodyPr>
          <a:lstStyle/>
          <a:p>
            <a:pPr algn="l">
              <a:spcBef>
                <a:spcPts val="0"/>
              </a:spcBef>
              <a:spcAft>
                <a:spcPts val="600"/>
              </a:spcAft>
            </a:pPr>
            <a:r>
              <a:rPr lang="en-US" sz="2800" b="1" dirty="0">
                <a:latin typeface="Dante" panose="02020502050200020203" pitchFamily="18" charset="0"/>
              </a:rPr>
              <a:t>Ana A. Baumann, PhD</a:t>
            </a:r>
          </a:p>
          <a:p>
            <a:pPr algn="l">
              <a:spcBef>
                <a:spcPts val="0"/>
              </a:spcBef>
              <a:spcAft>
                <a:spcPts val="600"/>
              </a:spcAft>
            </a:pPr>
            <a:r>
              <a:rPr lang="en-US" sz="2800" dirty="0">
                <a:latin typeface="Dante" panose="02020502050200020203" pitchFamily="18" charset="0"/>
              </a:rPr>
              <a:t>Brown School of Social Work</a:t>
            </a:r>
          </a:p>
          <a:p>
            <a:pPr algn="l">
              <a:spcBef>
                <a:spcPts val="0"/>
              </a:spcBef>
              <a:spcAft>
                <a:spcPts val="600"/>
              </a:spcAft>
            </a:pPr>
            <a:r>
              <a:rPr lang="en-US" sz="2800" dirty="0">
                <a:latin typeface="Dante" panose="02020502050200020203" pitchFamily="18" charset="0"/>
              </a:rPr>
              <a:t>Washington University in St. Louis</a:t>
            </a:r>
          </a:p>
          <a:p>
            <a:pPr algn="l">
              <a:spcBef>
                <a:spcPts val="0"/>
              </a:spcBef>
              <a:spcAft>
                <a:spcPts val="600"/>
              </a:spcAft>
            </a:pPr>
            <a:r>
              <a:rPr lang="en-US" sz="2800" dirty="0">
                <a:latin typeface="Dante" panose="02020502050200020203" pitchFamily="18" charset="0"/>
              </a:rPr>
              <a:t>Twitter: @</a:t>
            </a:r>
            <a:r>
              <a:rPr lang="en-US" sz="2800" dirty="0" err="1">
                <a:latin typeface="Dante" panose="02020502050200020203" pitchFamily="18" charset="0"/>
              </a:rPr>
              <a:t>BaumannAna</a:t>
            </a:r>
            <a:endParaRPr lang="en-US" sz="2800" dirty="0">
              <a:latin typeface="Dante" panose="02020502050200020203" pitchFamily="18" charset="0"/>
            </a:endParaRPr>
          </a:p>
          <a:p>
            <a:pPr algn="l">
              <a:spcBef>
                <a:spcPts val="0"/>
              </a:spcBef>
              <a:spcAft>
                <a:spcPts val="600"/>
              </a:spcAft>
            </a:pPr>
            <a:endParaRPr lang="en-US" sz="2800" dirty="0">
              <a:latin typeface="Dante" panose="02020502050200020203" pitchFamily="18" charset="0"/>
            </a:endParaRPr>
          </a:p>
          <a:p>
            <a:pPr algn="l">
              <a:spcBef>
                <a:spcPts val="0"/>
              </a:spcBef>
              <a:spcAft>
                <a:spcPts val="600"/>
              </a:spcAft>
            </a:pPr>
            <a:r>
              <a:rPr lang="en-US" sz="2800" b="1" dirty="0">
                <a:latin typeface="Dante" panose="02020502050200020203" pitchFamily="18" charset="0"/>
              </a:rPr>
              <a:t>Gretchen Grappone, LICSW</a:t>
            </a:r>
          </a:p>
          <a:p>
            <a:pPr algn="l">
              <a:spcBef>
                <a:spcPts val="0"/>
              </a:spcBef>
              <a:spcAft>
                <a:spcPts val="600"/>
              </a:spcAft>
            </a:pPr>
            <a:r>
              <a:rPr lang="en-US" sz="2800" dirty="0">
                <a:latin typeface="Dante" panose="02020502050200020203" pitchFamily="18" charset="0"/>
              </a:rPr>
              <a:t>Boston University</a:t>
            </a:r>
          </a:p>
          <a:p>
            <a:pPr algn="l">
              <a:spcBef>
                <a:spcPts val="0"/>
              </a:spcBef>
              <a:spcAft>
                <a:spcPts val="600"/>
              </a:spcAft>
            </a:pPr>
            <a:r>
              <a:rPr lang="en-US" sz="2800" dirty="0">
                <a:latin typeface="Dante" panose="02020502050200020203" pitchFamily="18" charset="0"/>
              </a:rPr>
              <a:t>Center for Knowledge Translation on Employment Research</a:t>
            </a:r>
          </a:p>
          <a:p>
            <a:r>
              <a:rPr lang="en-US" dirty="0"/>
              <a:t>@</a:t>
            </a:r>
            <a:r>
              <a:rPr lang="en-US" dirty="0" err="1"/>
              <a:t>Cekter_Employmt</a:t>
            </a:r>
            <a:endParaRPr lang="en-US" dirty="0"/>
          </a:p>
          <a:p>
            <a:r>
              <a:rPr lang="en-US" dirty="0"/>
              <a:t>#</a:t>
            </a:r>
            <a:r>
              <a:rPr lang="en-US" dirty="0" err="1"/>
              <a:t>CeKTER</a:t>
            </a:r>
            <a:r>
              <a:rPr lang="en-US" sz="2800"/>
              <a:t> </a:t>
            </a:r>
            <a:endParaRPr lang="en-US" sz="2200" dirty="0"/>
          </a:p>
        </p:txBody>
      </p:sp>
    </p:spTree>
    <p:extLst>
      <p:ext uri="{BB962C8B-B14F-4D97-AF65-F5344CB8AC3E}">
        <p14:creationId xmlns:p14="http://schemas.microsoft.com/office/powerpoint/2010/main" val="2694156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2DD22-E6DF-2F45-9A78-2654414462BB}"/>
              </a:ext>
            </a:extLst>
          </p:cNvPr>
          <p:cNvSpPr>
            <a:spLocks noGrp="1"/>
          </p:cNvSpPr>
          <p:nvPr>
            <p:ph type="title"/>
          </p:nvPr>
        </p:nvSpPr>
        <p:spPr/>
        <p:txBody>
          <a:bodyPr/>
          <a:lstStyle/>
          <a:p>
            <a:pPr algn="ctr"/>
            <a:r>
              <a:rPr lang="en-US" dirty="0">
                <a:latin typeface="Dante" panose="02020502050200020203" pitchFamily="18" charset="0"/>
              </a:rPr>
              <a:t>How do we promote equitable </a:t>
            </a:r>
            <a:br>
              <a:rPr lang="en-US" dirty="0">
                <a:latin typeface="Dante" panose="02020502050200020203" pitchFamily="18" charset="0"/>
              </a:rPr>
            </a:br>
            <a:r>
              <a:rPr lang="en-US" dirty="0">
                <a:latin typeface="Dante" panose="02020502050200020203" pitchFamily="18" charset="0"/>
              </a:rPr>
              <a:t>implementation science?</a:t>
            </a:r>
          </a:p>
        </p:txBody>
      </p:sp>
      <p:pic>
        <p:nvPicPr>
          <p:cNvPr id="7" name="Content Placeholder 6" descr="Two men, one of of whom is white, the other is Black. Both have rainbow colored wings on their backs. Background includes an American flag and a Pride flag.&#10;&#10;">
            <a:extLst>
              <a:ext uri="{FF2B5EF4-FFF2-40B4-BE49-F238E27FC236}">
                <a16:creationId xmlns:a16="http://schemas.microsoft.com/office/drawing/2014/main" id="{44FAAC77-1B02-974F-ADCF-A57934D601CD}"/>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885635" y="1825625"/>
            <a:ext cx="3086730" cy="4351338"/>
          </a:xfrm>
        </p:spPr>
      </p:pic>
      <p:sp>
        <p:nvSpPr>
          <p:cNvPr id="4" name="Content Placeholder 3">
            <a:extLst>
              <a:ext uri="{FF2B5EF4-FFF2-40B4-BE49-F238E27FC236}">
                <a16:creationId xmlns:a16="http://schemas.microsoft.com/office/drawing/2014/main" id="{806E76C0-037E-DA44-B9D7-5926B33B6200}"/>
              </a:ext>
            </a:extLst>
          </p:cNvPr>
          <p:cNvSpPr>
            <a:spLocks noGrp="1"/>
          </p:cNvSpPr>
          <p:nvPr>
            <p:ph sz="half" idx="2"/>
          </p:nvPr>
        </p:nvSpPr>
        <p:spPr/>
        <p:txBody>
          <a:bodyPr/>
          <a:lstStyle/>
          <a:p>
            <a:pPr marL="0" indent="0">
              <a:buNone/>
            </a:pPr>
            <a:endParaRPr lang="en-US" sz="3600" dirty="0">
              <a:latin typeface="Dante" panose="02020502050200020203" pitchFamily="18" charset="0"/>
              <a:ea typeface="Calibri" panose="020F0502020204030204" pitchFamily="34" charset="0"/>
              <a:cs typeface="Calibri" panose="020F0502020204030204" pitchFamily="34" charset="0"/>
            </a:endParaRPr>
          </a:p>
          <a:p>
            <a:pPr marL="0" indent="0">
              <a:buNone/>
            </a:pPr>
            <a:r>
              <a:rPr lang="en-US" sz="3600" dirty="0">
                <a:latin typeface="Dante" panose="02020502050200020203" pitchFamily="18" charset="0"/>
                <a:ea typeface="Calibri" panose="020F0502020204030204" pitchFamily="34" charset="0"/>
                <a:cs typeface="Calibri" panose="020F0502020204030204" pitchFamily="34" charset="0"/>
              </a:rPr>
              <a:t>Health is not just the absence of disease, but also the presence of the resources and supports that people need to thrive.</a:t>
            </a:r>
          </a:p>
          <a:p>
            <a:endParaRPr lang="en-US" dirty="0"/>
          </a:p>
        </p:txBody>
      </p:sp>
      <p:sp>
        <p:nvSpPr>
          <p:cNvPr id="8" name="TextBox 7">
            <a:extLst>
              <a:ext uri="{FF2B5EF4-FFF2-40B4-BE49-F238E27FC236}">
                <a16:creationId xmlns:a16="http://schemas.microsoft.com/office/drawing/2014/main" id="{AE60C6DF-8E02-1044-8DD3-8F8884E078E8}"/>
              </a:ext>
            </a:extLst>
          </p:cNvPr>
          <p:cNvSpPr txBox="1"/>
          <p:nvPr/>
        </p:nvSpPr>
        <p:spPr>
          <a:xfrm>
            <a:off x="400050" y="6400800"/>
            <a:ext cx="1494320" cy="369332"/>
          </a:xfrm>
          <a:prstGeom prst="rect">
            <a:avLst/>
          </a:prstGeom>
          <a:noFill/>
        </p:spPr>
        <p:txBody>
          <a:bodyPr wrap="none" rtlCol="0">
            <a:spAutoFit/>
          </a:bodyPr>
          <a:lstStyle/>
          <a:p>
            <a:r>
              <a:rPr lang="en-US" dirty="0"/>
              <a:t>REFERENCE: 8</a:t>
            </a:r>
          </a:p>
        </p:txBody>
      </p:sp>
    </p:spTree>
    <p:extLst>
      <p:ext uri="{BB962C8B-B14F-4D97-AF65-F5344CB8AC3E}">
        <p14:creationId xmlns:p14="http://schemas.microsoft.com/office/powerpoint/2010/main" val="1517550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CE2189B-8A8B-EA40-BAAB-BBEFAEF306D2}"/>
              </a:ext>
            </a:extLst>
          </p:cNvPr>
          <p:cNvSpPr>
            <a:spLocks noGrp="1"/>
          </p:cNvSpPr>
          <p:nvPr>
            <p:ph type="title" idx="4294967295"/>
          </p:nvPr>
        </p:nvSpPr>
        <p:spPr>
          <a:xfrm>
            <a:off x="649288" y="2438400"/>
            <a:ext cx="4943475" cy="37861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100" normalizeH="0" baseline="0" noProof="0" dirty="0">
                <a:ln>
                  <a:noFill/>
                </a:ln>
                <a:solidFill>
                  <a:schemeClr val="tx1"/>
                </a:solidFill>
                <a:effectLst/>
                <a:uLnTx/>
                <a:uFillTx/>
                <a:latin typeface="Dante" panose="02020502050200020203" pitchFamily="18" charset="0"/>
                <a:ea typeface="+mn-ea"/>
                <a:cs typeface="+mn-cs"/>
              </a:rPr>
              <a:t>Define and Measure Social Determinants of Health</a:t>
            </a:r>
            <a:endParaRPr kumimoji="0" lang="en-US" sz="5400" b="0" i="0" u="none" strike="noStrike" kern="1200" cap="none" spc="0" normalizeH="0" baseline="0" noProof="0" dirty="0">
              <a:ln>
                <a:noFill/>
              </a:ln>
              <a:solidFill>
                <a:schemeClr val="tx1"/>
              </a:solidFill>
              <a:effectLst/>
              <a:uLnTx/>
              <a:uFillTx/>
              <a:latin typeface="Dante" panose="02020502050200020203" pitchFamily="18" charset="0"/>
              <a:ea typeface="+mn-ea"/>
              <a:cs typeface="+mn-cs"/>
            </a:endParaRPr>
          </a:p>
        </p:txBody>
      </p:sp>
      <p:sp>
        <p:nvSpPr>
          <p:cNvPr id="13" name="Rectangle 12">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3" descr="Checklist outline">
            <a:extLst>
              <a:ext uri="{FF2B5EF4-FFF2-40B4-BE49-F238E27FC236}">
                <a16:creationId xmlns:a16="http://schemas.microsoft.com/office/drawing/2014/main" id="{CC6C60CC-F0C5-9A47-8FDA-1EAF55A13784}"/>
              </a:ext>
            </a:extLst>
          </p:cNvPr>
          <p:cNvPicPr>
            <a:picLocks noGrp="1" noChangeAspect="1"/>
          </p:cNvPicPr>
          <p:nvPr>
            <p:ph sz="half" idx="2"/>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04709" y="1189611"/>
            <a:ext cx="4475531" cy="4475531"/>
          </a:xfrm>
          <a:prstGeom prst="rect">
            <a:avLst/>
          </a:prstGeom>
          <a:effectLst/>
        </p:spPr>
      </p:pic>
      <p:sp>
        <p:nvSpPr>
          <p:cNvPr id="9" name="TextBox 8">
            <a:extLst>
              <a:ext uri="{FF2B5EF4-FFF2-40B4-BE49-F238E27FC236}">
                <a16:creationId xmlns:a16="http://schemas.microsoft.com/office/drawing/2014/main" id="{AAD66013-BA83-F346-99AA-380A71936C8A}"/>
              </a:ext>
            </a:extLst>
          </p:cNvPr>
          <p:cNvSpPr txBox="1"/>
          <p:nvPr/>
        </p:nvSpPr>
        <p:spPr>
          <a:xfrm>
            <a:off x="442913" y="6557963"/>
            <a:ext cx="2782685" cy="369332"/>
          </a:xfrm>
          <a:prstGeom prst="rect">
            <a:avLst/>
          </a:prstGeom>
          <a:noFill/>
        </p:spPr>
        <p:txBody>
          <a:bodyPr wrap="none" rtlCol="0">
            <a:spAutoFit/>
          </a:bodyPr>
          <a:lstStyle/>
          <a:p>
            <a:r>
              <a:rPr lang="en-US" dirty="0"/>
              <a:t>References 9-11, but see 12</a:t>
            </a:r>
          </a:p>
        </p:txBody>
      </p:sp>
    </p:spTree>
    <p:extLst>
      <p:ext uri="{BB962C8B-B14F-4D97-AF65-F5344CB8AC3E}">
        <p14:creationId xmlns:p14="http://schemas.microsoft.com/office/powerpoint/2010/main" val="400830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FDEEB-634D-C049-8365-BDDC34B96EF5}"/>
              </a:ext>
            </a:extLst>
          </p:cNvPr>
          <p:cNvSpPr>
            <a:spLocks noGrp="1"/>
          </p:cNvSpPr>
          <p:nvPr>
            <p:ph type="title"/>
          </p:nvPr>
        </p:nvSpPr>
        <p:spPr/>
        <p:txBody>
          <a:bodyPr/>
          <a:lstStyle/>
          <a:p>
            <a:r>
              <a:rPr lang="en-US" b="1" dirty="0">
                <a:latin typeface="Dante" panose="02020502050200020203" pitchFamily="18" charset="0"/>
              </a:rPr>
              <a:t>ACTION ITEM 2: </a:t>
            </a:r>
            <a:r>
              <a:rPr lang="en-US" dirty="0">
                <a:latin typeface="Dante" panose="02020502050200020203" pitchFamily="18" charset="0"/>
              </a:rPr>
              <a:t>EXAMINE RACISM AND DISCRIMINATION</a:t>
            </a:r>
            <a:endParaRPr lang="en-US" dirty="0"/>
          </a:p>
        </p:txBody>
      </p:sp>
      <p:sp>
        <p:nvSpPr>
          <p:cNvPr id="3" name="Content Placeholder 2">
            <a:extLst>
              <a:ext uri="{FF2B5EF4-FFF2-40B4-BE49-F238E27FC236}">
                <a16:creationId xmlns:a16="http://schemas.microsoft.com/office/drawing/2014/main" id="{11835C3E-9FAF-504A-82BE-0BBF8C44A364}"/>
              </a:ext>
            </a:extLst>
          </p:cNvPr>
          <p:cNvSpPr>
            <a:spLocks noGrp="1"/>
          </p:cNvSpPr>
          <p:nvPr>
            <p:ph sz="half" idx="1"/>
          </p:nvPr>
        </p:nvSpPr>
        <p:spPr/>
        <p:txBody>
          <a:bodyPr>
            <a:normAutofit lnSpcReduction="10000"/>
          </a:bodyPr>
          <a:lstStyle/>
          <a:p>
            <a:pPr marL="0" indent="0">
              <a:buNone/>
            </a:pPr>
            <a:br>
              <a:rPr lang="en-US" sz="4400" dirty="0">
                <a:latin typeface="Dante" panose="02020502050200020203" pitchFamily="18" charset="0"/>
              </a:rPr>
            </a:br>
            <a:r>
              <a:rPr lang="en-US" sz="4400" dirty="0">
                <a:latin typeface="Dante" panose="02020502050200020203" pitchFamily="18" charset="0"/>
              </a:rPr>
              <a:t>How is racism and discrimination showing up in your research?</a:t>
            </a:r>
          </a:p>
          <a:p>
            <a:pPr marL="0" indent="0">
              <a:buNone/>
            </a:pPr>
            <a:r>
              <a:rPr lang="en-US" sz="4400" dirty="0">
                <a:latin typeface="Dante" panose="02020502050200020203" pitchFamily="18" charset="0"/>
              </a:rPr>
              <a:t>What are your “blind spots”?</a:t>
            </a:r>
          </a:p>
          <a:p>
            <a:pPr marL="0" indent="0">
              <a:buNone/>
            </a:pPr>
            <a:endParaRPr lang="en-US" sz="4400" dirty="0"/>
          </a:p>
        </p:txBody>
      </p:sp>
      <p:sp>
        <p:nvSpPr>
          <p:cNvPr id="4" name="Content Placeholder 3">
            <a:extLst>
              <a:ext uri="{FF2B5EF4-FFF2-40B4-BE49-F238E27FC236}">
                <a16:creationId xmlns:a16="http://schemas.microsoft.com/office/drawing/2014/main" id="{17C6F2C9-1171-C04A-B03D-D523C6054698}"/>
              </a:ext>
            </a:extLst>
          </p:cNvPr>
          <p:cNvSpPr>
            <a:spLocks noGrp="1"/>
          </p:cNvSpPr>
          <p:nvPr>
            <p:ph sz="half" idx="2"/>
          </p:nvPr>
        </p:nvSpPr>
        <p:spPr/>
        <p:txBody>
          <a:bodyPr>
            <a:normAutofit lnSpcReduction="10000"/>
          </a:bodyPr>
          <a:lstStyle/>
          <a:p>
            <a:pPr marL="0" indent="0">
              <a:buNone/>
            </a:pPr>
            <a:endParaRPr lang="en-US" dirty="0">
              <a:solidFill>
                <a:srgbClr val="202124"/>
              </a:solidFill>
              <a:latin typeface="Roboto" panose="02000000000000000000" pitchFamily="2" charset="0"/>
            </a:endParaRPr>
          </a:p>
          <a:p>
            <a:pPr marL="0" indent="0">
              <a:buNone/>
            </a:pPr>
            <a:r>
              <a:rPr lang="en-US" sz="4000" dirty="0">
                <a:solidFill>
                  <a:srgbClr val="202124"/>
                </a:solidFill>
                <a:latin typeface="Dante" panose="02020502050200020203" pitchFamily="18" charset="0"/>
              </a:rPr>
              <a:t>DISCRIMINATION: </a:t>
            </a:r>
          </a:p>
          <a:p>
            <a:pPr marL="0" indent="0">
              <a:buNone/>
            </a:pPr>
            <a:r>
              <a:rPr lang="en-US" sz="4000" dirty="0">
                <a:solidFill>
                  <a:srgbClr val="202124"/>
                </a:solidFill>
                <a:latin typeface="Dante" panose="02020502050200020203" pitchFamily="18" charset="0"/>
              </a:rPr>
              <a:t>the unjust or prejudicial treatment of different categories of people or things</a:t>
            </a:r>
            <a:endParaRPr lang="en-US" sz="4000" dirty="0">
              <a:latin typeface="Dante" panose="02020502050200020203" pitchFamily="18" charset="0"/>
            </a:endParaRPr>
          </a:p>
          <a:p>
            <a:pPr marL="0" indent="0">
              <a:buNone/>
            </a:pPr>
            <a:endParaRPr lang="en-US" dirty="0"/>
          </a:p>
        </p:txBody>
      </p:sp>
    </p:spTree>
    <p:extLst>
      <p:ext uri="{BB962C8B-B14F-4D97-AF65-F5344CB8AC3E}">
        <p14:creationId xmlns:p14="http://schemas.microsoft.com/office/powerpoint/2010/main" val="3304018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A007A-ADE6-4D14-905D-A35119FD46E8}"/>
              </a:ext>
            </a:extLst>
          </p:cNvPr>
          <p:cNvSpPr>
            <a:spLocks noGrp="1"/>
          </p:cNvSpPr>
          <p:nvPr>
            <p:ph type="title"/>
          </p:nvPr>
        </p:nvSpPr>
        <p:spPr>
          <a:xfrm>
            <a:off x="839788" y="-1600200"/>
            <a:ext cx="3932237" cy="1600200"/>
          </a:xfrm>
        </p:spPr>
        <p:txBody>
          <a:bodyPr vert="horz" lIns="91440" tIns="45720" rIns="91440" bIns="45720" rtlCol="0" anchor="b">
            <a:normAutofit/>
          </a:bodyPr>
          <a:lstStyle/>
          <a:p>
            <a:r>
              <a:rPr lang="en-US" dirty="0"/>
              <a:t>Anti-racist agenda setting</a:t>
            </a:r>
          </a:p>
        </p:txBody>
      </p:sp>
      <p:sp>
        <p:nvSpPr>
          <p:cNvPr id="9" name="Text Placeholder 8">
            <a:extLst>
              <a:ext uri="{FF2B5EF4-FFF2-40B4-BE49-F238E27FC236}">
                <a16:creationId xmlns:a16="http://schemas.microsoft.com/office/drawing/2014/main" id="{93D63B64-A21D-3B48-9A4C-304F846CCC0D}"/>
              </a:ext>
            </a:extLst>
          </p:cNvPr>
          <p:cNvSpPr>
            <a:spLocks noGrp="1"/>
          </p:cNvSpPr>
          <p:nvPr>
            <p:ph type="body" sz="half" idx="2"/>
          </p:nvPr>
        </p:nvSpPr>
        <p:spPr>
          <a:xfrm>
            <a:off x="839788" y="995363"/>
            <a:ext cx="3932237" cy="4873625"/>
          </a:xfrm>
        </p:spPr>
        <p:txBody>
          <a:bodyPr>
            <a:noAutofit/>
          </a:bodyPr>
          <a:lstStyle/>
          <a:p>
            <a:r>
              <a:rPr lang="en-US" sz="2800" b="1" dirty="0">
                <a:latin typeface="Dante" panose="02020502050200020203" pitchFamily="18" charset="0"/>
              </a:rPr>
              <a:t>Three tasks of anti-racist agenda setting</a:t>
            </a:r>
            <a:r>
              <a:rPr lang="en-US" sz="2800" dirty="0">
                <a:latin typeface="Dante" panose="02020502050200020203" pitchFamily="18" charset="0"/>
              </a:rPr>
              <a:t>:</a:t>
            </a:r>
          </a:p>
          <a:p>
            <a:endParaRPr lang="en-US" sz="2400" dirty="0">
              <a:latin typeface="Dante" panose="02020502050200020203" pitchFamily="18" charset="0"/>
            </a:endParaRPr>
          </a:p>
          <a:p>
            <a:r>
              <a:rPr lang="en-US" sz="2800" dirty="0">
                <a:latin typeface="Dante" panose="02020502050200020203" pitchFamily="18" charset="0"/>
              </a:rPr>
              <a:t>1.Name racism </a:t>
            </a:r>
          </a:p>
          <a:p>
            <a:endParaRPr lang="en-US" sz="2800" dirty="0">
              <a:latin typeface="Dante" panose="02020502050200020203" pitchFamily="18" charset="0"/>
            </a:endParaRPr>
          </a:p>
          <a:p>
            <a:r>
              <a:rPr lang="en-US" sz="2800" dirty="0">
                <a:latin typeface="Dante" panose="02020502050200020203" pitchFamily="18" charset="0"/>
              </a:rPr>
              <a:t>2.Ask “how is racism operating here?” </a:t>
            </a:r>
          </a:p>
          <a:p>
            <a:endParaRPr lang="en-US" sz="2800" dirty="0">
              <a:latin typeface="Dante" panose="02020502050200020203" pitchFamily="18" charset="0"/>
            </a:endParaRPr>
          </a:p>
          <a:p>
            <a:r>
              <a:rPr lang="en-US" sz="2800" dirty="0">
                <a:latin typeface="Dante" panose="02020502050200020203" pitchFamily="18" charset="0"/>
              </a:rPr>
              <a:t>3.Organize and strategize to act </a:t>
            </a:r>
          </a:p>
        </p:txBody>
      </p:sp>
      <p:sp>
        <p:nvSpPr>
          <p:cNvPr id="8" name="Content Placeholder 7">
            <a:extLst>
              <a:ext uri="{FF2B5EF4-FFF2-40B4-BE49-F238E27FC236}">
                <a16:creationId xmlns:a16="http://schemas.microsoft.com/office/drawing/2014/main" id="{5B21A802-1734-C84D-8B0E-89544D08633D}"/>
              </a:ext>
            </a:extLst>
          </p:cNvPr>
          <p:cNvSpPr>
            <a:spLocks noGrp="1"/>
          </p:cNvSpPr>
          <p:nvPr>
            <p:ph idx="1"/>
          </p:nvPr>
        </p:nvSpPr>
        <p:spPr/>
        <p:txBody>
          <a:bodyPr>
            <a:normAutofit fontScale="92500" lnSpcReduction="10000"/>
          </a:bodyPr>
          <a:lstStyle/>
          <a:p>
            <a:pPr marL="0" indent="0">
              <a:buNone/>
            </a:pPr>
            <a:r>
              <a:rPr lang="en-US" dirty="0">
                <a:latin typeface="Dante" panose="02020502050200020203" pitchFamily="18" charset="0"/>
              </a:rPr>
              <a:t>“In evaluating these mechanisms of racism we need to be especially attentive to ‘absence of.’ Who is at the table, and who is not? What is on the agenda, and what is not. And when we note ‘absence of,’ we need to take action to fill the gaps. We need to become vigilant in identifying and addressing inaction in the face of need.”</a:t>
            </a:r>
          </a:p>
          <a:p>
            <a:pPr marL="0" indent="0">
              <a:buNone/>
            </a:pPr>
            <a:endParaRPr lang="en-US" dirty="0">
              <a:latin typeface="Dante" panose="02020502050200020203" pitchFamily="18" charset="0"/>
            </a:endParaRPr>
          </a:p>
          <a:p>
            <a:pPr marL="0" indent="0">
              <a:buNone/>
            </a:pPr>
            <a:r>
              <a:rPr lang="en-US" sz="2600" dirty="0">
                <a:latin typeface="Dante" panose="02020502050200020203" pitchFamily="18" charset="0"/>
              </a:rPr>
              <a:t>Camara Jones, MD, MPH, Ph.D. </a:t>
            </a:r>
          </a:p>
          <a:p>
            <a:pPr marL="0" indent="0">
              <a:buNone/>
            </a:pPr>
            <a:r>
              <a:rPr lang="en-US" sz="2400" dirty="0">
                <a:latin typeface="Dante" panose="02020502050200020203" pitchFamily="18" charset="0"/>
              </a:rPr>
              <a:t>(2018)</a:t>
            </a:r>
          </a:p>
          <a:p>
            <a:endParaRPr lang="en-US" dirty="0"/>
          </a:p>
        </p:txBody>
      </p:sp>
    </p:spTree>
    <p:extLst>
      <p:ext uri="{BB962C8B-B14F-4D97-AF65-F5344CB8AC3E}">
        <p14:creationId xmlns:p14="http://schemas.microsoft.com/office/powerpoint/2010/main" val="947162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0E7058-755E-4DB4-A7C2-64CB222270A0}"/>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Continuum on Becoming an Anti-Racist Multicultural Organization</a:t>
            </a:r>
          </a:p>
        </p:txBody>
      </p:sp>
      <p:pic>
        <p:nvPicPr>
          <p:cNvPr id="6" name="Picture 5" descr="This slide outlines a &quot;Continuum on Becoming an Anti-Racist Multicultural Organization">
            <a:extLst>
              <a:ext uri="{FF2B5EF4-FFF2-40B4-BE49-F238E27FC236}">
                <a16:creationId xmlns:a16="http://schemas.microsoft.com/office/drawing/2014/main" id="{8AEA2A6C-DBA0-4262-AC3C-BEB541F11E9D}"/>
              </a:ext>
            </a:extLst>
          </p:cNvPr>
          <p:cNvPicPr>
            <a:picLocks noChangeAspect="1"/>
          </p:cNvPicPr>
          <p:nvPr/>
        </p:nvPicPr>
        <p:blipFill>
          <a:blip r:embed="rId2"/>
          <a:stretch>
            <a:fillRect/>
          </a:stretch>
        </p:blipFill>
        <p:spPr>
          <a:xfrm>
            <a:off x="178130" y="0"/>
            <a:ext cx="11922825" cy="6357895"/>
          </a:xfrm>
          <a:prstGeom prst="rect">
            <a:avLst/>
          </a:prstGeom>
        </p:spPr>
      </p:pic>
      <p:sp>
        <p:nvSpPr>
          <p:cNvPr id="4" name="TextBox 3">
            <a:extLst>
              <a:ext uri="{FF2B5EF4-FFF2-40B4-BE49-F238E27FC236}">
                <a16:creationId xmlns:a16="http://schemas.microsoft.com/office/drawing/2014/main" id="{9B540B1F-3850-450A-BF94-0A2A66A3066F}"/>
              </a:ext>
            </a:extLst>
          </p:cNvPr>
          <p:cNvSpPr txBox="1"/>
          <p:nvPr/>
        </p:nvSpPr>
        <p:spPr>
          <a:xfrm>
            <a:off x="178130" y="6357895"/>
            <a:ext cx="8280070" cy="338554"/>
          </a:xfrm>
          <a:prstGeom prst="rect">
            <a:avLst/>
          </a:prstGeom>
          <a:noFill/>
        </p:spPr>
        <p:txBody>
          <a:bodyPr wrap="square" rtlCol="0">
            <a:spAutoFit/>
          </a:bodyPr>
          <a:lstStyle/>
          <a:p>
            <a:r>
              <a:rPr lang="en-US" sz="1600" dirty="0">
                <a:hlinkClick r:id="rId3"/>
              </a:rPr>
              <a:t>Table description for screen readers</a:t>
            </a:r>
            <a:endParaRPr lang="en-US" sz="1600" dirty="0"/>
          </a:p>
        </p:txBody>
      </p:sp>
    </p:spTree>
    <p:extLst>
      <p:ext uri="{BB962C8B-B14F-4D97-AF65-F5344CB8AC3E}">
        <p14:creationId xmlns:p14="http://schemas.microsoft.com/office/powerpoint/2010/main" val="4066890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bject outlining the context in which evidence-based practices exsist, including implementation startegies and their connection to service and patient outcomes.">
            <a:extLst>
              <a:ext uri="{FF2B5EF4-FFF2-40B4-BE49-F238E27FC236}">
                <a16:creationId xmlns:a16="http://schemas.microsoft.com/office/drawing/2014/main" id="{440B6866-6E29-8149-91AF-61BA937A4535}"/>
              </a:ext>
            </a:extLst>
          </p:cNvPr>
          <p:cNvSpPr>
            <a:spLocks noGrp="1"/>
          </p:cNvSpPr>
          <p:nvPr>
            <p:ph type="title"/>
          </p:nvPr>
        </p:nvSpPr>
        <p:spPr/>
        <p:txBody>
          <a:bodyPr>
            <a:normAutofit/>
          </a:bodyPr>
          <a:lstStyle/>
          <a:p>
            <a:pPr algn="ctr">
              <a:tabLst>
                <a:tab pos="7942263" algn="l"/>
              </a:tabLst>
            </a:pPr>
            <a:r>
              <a:rPr lang="en-US" sz="5400" dirty="0">
                <a:latin typeface="Dante" panose="02020502050200020203" pitchFamily="18" charset="0"/>
              </a:rPr>
              <a:t>CONTEXT (3)</a:t>
            </a:r>
          </a:p>
        </p:txBody>
      </p:sp>
      <p:sp>
        <p:nvSpPr>
          <p:cNvPr id="18" name="TextBox 17">
            <a:extLst>
              <a:ext uri="{FF2B5EF4-FFF2-40B4-BE49-F238E27FC236}">
                <a16:creationId xmlns:a16="http://schemas.microsoft.com/office/drawing/2014/main" id="{1F5B8C37-D37C-5B40-8D93-70EE6A9D21C1}"/>
              </a:ext>
            </a:extLst>
          </p:cNvPr>
          <p:cNvSpPr txBox="1"/>
          <p:nvPr/>
        </p:nvSpPr>
        <p:spPr>
          <a:xfrm>
            <a:off x="628650" y="6500813"/>
            <a:ext cx="1558440" cy="369332"/>
          </a:xfrm>
          <a:prstGeom prst="rect">
            <a:avLst/>
          </a:prstGeom>
          <a:noFill/>
        </p:spPr>
        <p:txBody>
          <a:bodyPr wrap="none" rtlCol="0">
            <a:spAutoFit/>
          </a:bodyPr>
          <a:lstStyle/>
          <a:p>
            <a:r>
              <a:rPr lang="en-US" dirty="0"/>
              <a:t>REFERENCE:10</a:t>
            </a:r>
          </a:p>
        </p:txBody>
      </p:sp>
      <p:grpSp>
        <p:nvGrpSpPr>
          <p:cNvPr id="7" name="Group 6" descr="&quot;The field of cancer control is at a cross roads&quot;">
            <a:extLst>
              <a:ext uri="{FF2B5EF4-FFF2-40B4-BE49-F238E27FC236}">
                <a16:creationId xmlns:a16="http://schemas.microsoft.com/office/drawing/2014/main" id="{C8F35DF4-F6ED-45F0-90E2-465F26B8E163}"/>
              </a:ext>
            </a:extLst>
          </p:cNvPr>
          <p:cNvGrpSpPr/>
          <p:nvPr/>
        </p:nvGrpSpPr>
        <p:grpSpPr>
          <a:xfrm>
            <a:off x="-10487" y="1233488"/>
            <a:ext cx="12116306" cy="3964607"/>
            <a:chOff x="-10487" y="1233488"/>
            <a:chExt cx="12116306" cy="3964607"/>
          </a:xfrm>
        </p:grpSpPr>
        <p:sp>
          <p:nvSpPr>
            <p:cNvPr id="4" name="Rounded Rectangle 5" descr="Object outlining the context in which evidence-based practices exsist, including implementation startegies and their connection to service and patient outcomes.">
              <a:extLst>
                <a:ext uri="{FF2B5EF4-FFF2-40B4-BE49-F238E27FC236}">
                  <a16:creationId xmlns:a16="http://schemas.microsoft.com/office/drawing/2014/main" id="{4997BEB4-04C3-3044-9863-69C39E31BFD8}"/>
                </a:ext>
              </a:extLst>
            </p:cNvPr>
            <p:cNvSpPr/>
            <p:nvPr/>
          </p:nvSpPr>
          <p:spPr>
            <a:xfrm>
              <a:off x="-10487" y="2416415"/>
              <a:ext cx="1840504" cy="2353061"/>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u="sng" dirty="0">
                <a:solidFill>
                  <a:schemeClr val="tx1"/>
                </a:solidFill>
                <a:latin typeface="Arial" panose="020B0604020202020204" pitchFamily="34" charset="0"/>
                <a:cs typeface="Arial" panose="020B0604020202020204" pitchFamily="34" charset="0"/>
              </a:endParaRPr>
            </a:p>
            <a:p>
              <a:pPr algn="ctr"/>
              <a:r>
                <a:rPr lang="en-US" sz="2400" u="sng" dirty="0">
                  <a:solidFill>
                    <a:schemeClr val="tx1"/>
                  </a:solidFill>
                  <a:latin typeface="Dante" panose="02020502050200020203" pitchFamily="18" charset="0"/>
                  <a:cs typeface="Arial" panose="020B0604020202020204" pitchFamily="34" charset="0"/>
                </a:rPr>
                <a:t>THE EBP</a:t>
              </a:r>
            </a:p>
            <a:p>
              <a:pPr algn="ctr"/>
              <a:endParaRPr lang="en-US" sz="2200" dirty="0">
                <a:solidFill>
                  <a:schemeClr val="tx1"/>
                </a:solidFill>
                <a:latin typeface="Arial" panose="020B0604020202020204" pitchFamily="34" charset="0"/>
                <a:cs typeface="Arial" panose="020B0604020202020204" pitchFamily="34" charset="0"/>
              </a:endParaRPr>
            </a:p>
            <a:p>
              <a:pPr algn="ctr"/>
              <a:endParaRPr lang="en-US" sz="2200" dirty="0">
                <a:solidFill>
                  <a:schemeClr val="tx1"/>
                </a:solidFill>
                <a:latin typeface="Arial" panose="020B0604020202020204" pitchFamily="34" charset="0"/>
                <a:cs typeface="Arial" panose="020B0604020202020204" pitchFamily="34" charset="0"/>
              </a:endParaRPr>
            </a:p>
          </p:txBody>
        </p:sp>
        <p:sp>
          <p:nvSpPr>
            <p:cNvPr id="5" name="Right Brace 4">
              <a:extLst>
                <a:ext uri="{FF2B5EF4-FFF2-40B4-BE49-F238E27FC236}">
                  <a16:creationId xmlns:a16="http://schemas.microsoft.com/office/drawing/2014/main" id="{A09A4828-5BBA-7C42-BA6C-B3ECDA6422D0}"/>
                </a:ext>
              </a:extLst>
            </p:cNvPr>
            <p:cNvSpPr/>
            <p:nvPr/>
          </p:nvSpPr>
          <p:spPr>
            <a:xfrm>
              <a:off x="1946718" y="2416416"/>
              <a:ext cx="169383" cy="2454829"/>
            </a:xfrm>
            <a:prstGeom prst="rightBrace">
              <a:avLst/>
            </a:prstGeom>
            <a:noFill/>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6" name="Rounded Rectangle 7">
              <a:extLst>
                <a:ext uri="{FF2B5EF4-FFF2-40B4-BE49-F238E27FC236}">
                  <a16:creationId xmlns:a16="http://schemas.microsoft.com/office/drawing/2014/main" id="{3F3B0CE2-A51E-5A48-8CB1-C51A1896ECD3}"/>
                </a:ext>
              </a:extLst>
            </p:cNvPr>
            <p:cNvSpPr/>
            <p:nvPr/>
          </p:nvSpPr>
          <p:spPr>
            <a:xfrm>
              <a:off x="2111817" y="2446057"/>
              <a:ext cx="2297744" cy="2353061"/>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a:solidFill>
                    <a:schemeClr val="tx1"/>
                  </a:solidFill>
                  <a:latin typeface="Dante" panose="02020502050200020203" pitchFamily="18" charset="0"/>
                  <a:cs typeface="Arial" panose="020B0604020202020204" pitchFamily="34" charset="0"/>
                </a:rPr>
                <a:t>IMPLEMENTA-TION STRATEGIES</a:t>
              </a:r>
            </a:p>
            <a:p>
              <a:pPr algn="ctr"/>
              <a:endParaRPr lang="en-US" sz="2200" dirty="0">
                <a:solidFill>
                  <a:schemeClr val="tx1"/>
                </a:solidFill>
                <a:latin typeface="Arial" panose="020B0604020202020204" pitchFamily="34" charset="0"/>
                <a:cs typeface="Arial" panose="020B0604020202020204" pitchFamily="34" charset="0"/>
              </a:endParaRPr>
            </a:p>
          </p:txBody>
        </p:sp>
        <p:sp>
          <p:nvSpPr>
            <p:cNvPr id="8" name="Left-Right Arrow 4">
              <a:extLst>
                <a:ext uri="{FF2B5EF4-FFF2-40B4-BE49-F238E27FC236}">
                  <a16:creationId xmlns:a16="http://schemas.microsoft.com/office/drawing/2014/main" id="{FFD18F78-9794-634B-8480-0A301B09FF13}"/>
                </a:ext>
              </a:extLst>
            </p:cNvPr>
            <p:cNvSpPr/>
            <p:nvPr/>
          </p:nvSpPr>
          <p:spPr>
            <a:xfrm>
              <a:off x="4288398" y="3606403"/>
              <a:ext cx="487618" cy="189037"/>
            </a:xfrm>
            <a:prstGeom prst="leftRightArrow">
              <a:avLst/>
            </a:prstGeom>
            <a:solidFill>
              <a:schemeClr val="tx1"/>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9" name="Rounded Rectangle 10">
              <a:extLst>
                <a:ext uri="{FF2B5EF4-FFF2-40B4-BE49-F238E27FC236}">
                  <a16:creationId xmlns:a16="http://schemas.microsoft.com/office/drawing/2014/main" id="{B8859E68-485F-6640-A2EB-95C69561050B}"/>
                </a:ext>
              </a:extLst>
            </p:cNvPr>
            <p:cNvSpPr/>
            <p:nvPr/>
          </p:nvSpPr>
          <p:spPr>
            <a:xfrm>
              <a:off x="4731234" y="2446056"/>
              <a:ext cx="2527323" cy="2353061"/>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a:solidFill>
                    <a:schemeClr val="tx1"/>
                  </a:solidFill>
                  <a:latin typeface="Dante" panose="02020502050200020203" pitchFamily="18" charset="0"/>
                  <a:cs typeface="Arial" panose="020B0604020202020204" pitchFamily="34" charset="0"/>
                </a:rPr>
                <a:t>IMPLEMENTA-TION OUTCOMES </a:t>
              </a:r>
            </a:p>
            <a:p>
              <a:pPr algn="ctr"/>
              <a:endParaRPr lang="en-US" sz="2200" dirty="0">
                <a:solidFill>
                  <a:schemeClr val="tx1"/>
                </a:solidFill>
                <a:latin typeface="Arial" panose="020B0604020202020204" pitchFamily="34" charset="0"/>
                <a:cs typeface="Arial" panose="020B0604020202020204" pitchFamily="34" charset="0"/>
              </a:endParaRPr>
            </a:p>
          </p:txBody>
        </p:sp>
        <p:sp>
          <p:nvSpPr>
            <p:cNvPr id="10" name="Right Brace 9">
              <a:extLst>
                <a:ext uri="{FF2B5EF4-FFF2-40B4-BE49-F238E27FC236}">
                  <a16:creationId xmlns:a16="http://schemas.microsoft.com/office/drawing/2014/main" id="{B90E6E5C-73A0-264F-AC40-2C7AB27575DB}"/>
                </a:ext>
              </a:extLst>
            </p:cNvPr>
            <p:cNvSpPr/>
            <p:nvPr/>
          </p:nvSpPr>
          <p:spPr>
            <a:xfrm>
              <a:off x="7229952" y="2344288"/>
              <a:ext cx="169383" cy="2454829"/>
            </a:xfrm>
            <a:prstGeom prst="rightBrace">
              <a:avLst/>
            </a:prstGeom>
            <a:noFill/>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11" name="Rounded Rectangle 9">
              <a:extLst>
                <a:ext uri="{FF2B5EF4-FFF2-40B4-BE49-F238E27FC236}">
                  <a16:creationId xmlns:a16="http://schemas.microsoft.com/office/drawing/2014/main" id="{D9AB3293-9F79-7B48-88A8-4CBFE86F1A0D}"/>
                </a:ext>
              </a:extLst>
            </p:cNvPr>
            <p:cNvSpPr/>
            <p:nvPr/>
          </p:nvSpPr>
          <p:spPr>
            <a:xfrm>
              <a:off x="7382002" y="2401591"/>
              <a:ext cx="2375038" cy="2399926"/>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a:solidFill>
                    <a:schemeClr val="tx1"/>
                  </a:solidFill>
                  <a:latin typeface="Dante" panose="02020502050200020203" pitchFamily="18" charset="0"/>
                  <a:cs typeface="Arial" panose="020B0604020202020204" pitchFamily="34" charset="0"/>
                </a:rPr>
                <a:t>SERVICE OUTCOMES </a:t>
              </a:r>
            </a:p>
            <a:p>
              <a:pPr algn="ctr"/>
              <a:endParaRPr lang="en-US" sz="2200" dirty="0">
                <a:solidFill>
                  <a:schemeClr val="tx1"/>
                </a:solidFill>
                <a:latin typeface="Arial" panose="020B0604020202020204" pitchFamily="34" charset="0"/>
                <a:cs typeface="Arial" panose="020B0604020202020204" pitchFamily="34" charset="0"/>
              </a:endParaRPr>
            </a:p>
          </p:txBody>
        </p:sp>
        <p:sp>
          <p:nvSpPr>
            <p:cNvPr id="14" name="Right Brace 13">
              <a:extLst>
                <a:ext uri="{FF2B5EF4-FFF2-40B4-BE49-F238E27FC236}">
                  <a16:creationId xmlns:a16="http://schemas.microsoft.com/office/drawing/2014/main" id="{F30F1648-CC98-4F48-A9BE-4B48E93F3FEC}"/>
                </a:ext>
              </a:extLst>
            </p:cNvPr>
            <p:cNvSpPr/>
            <p:nvPr/>
          </p:nvSpPr>
          <p:spPr>
            <a:xfrm>
              <a:off x="9840934" y="2416415"/>
              <a:ext cx="169383" cy="2454829"/>
            </a:xfrm>
            <a:prstGeom prst="rightBrace">
              <a:avLst/>
            </a:prstGeom>
            <a:noFill/>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16" name="Rounded Rectangle 8">
              <a:extLst>
                <a:ext uri="{FF2B5EF4-FFF2-40B4-BE49-F238E27FC236}">
                  <a16:creationId xmlns:a16="http://schemas.microsoft.com/office/drawing/2014/main" id="{362C6437-B7AE-6044-B314-DCDF9B51E9C7}"/>
                </a:ext>
              </a:extLst>
            </p:cNvPr>
            <p:cNvSpPr/>
            <p:nvPr/>
          </p:nvSpPr>
          <p:spPr>
            <a:xfrm>
              <a:off x="9926313" y="2416415"/>
              <a:ext cx="2179506" cy="2399926"/>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a:solidFill>
                    <a:schemeClr val="tx1"/>
                  </a:solidFill>
                  <a:latin typeface="Dante" panose="02020502050200020203" pitchFamily="18" charset="0"/>
                  <a:cs typeface="Arial" panose="020B0604020202020204" pitchFamily="34" charset="0"/>
                </a:rPr>
                <a:t>PATIENT OUTCOMES</a:t>
              </a:r>
            </a:p>
            <a:p>
              <a:pPr algn="ctr"/>
              <a:endParaRPr lang="en-US" sz="2200" dirty="0">
                <a:solidFill>
                  <a:schemeClr val="tx1"/>
                </a:solidFill>
                <a:latin typeface="Arial" panose="020B0604020202020204" pitchFamily="34" charset="0"/>
                <a:cs typeface="Arial" panose="020B0604020202020204" pitchFamily="34" charset="0"/>
              </a:endParaRPr>
            </a:p>
          </p:txBody>
        </p:sp>
        <p:pic>
          <p:nvPicPr>
            <p:cNvPr id="13" name="Graphic 12" descr="House outline">
              <a:extLst>
                <a:ext uri="{FF2B5EF4-FFF2-40B4-BE49-F238E27FC236}">
                  <a16:creationId xmlns:a16="http://schemas.microsoft.com/office/drawing/2014/main" id="{0D356038-31D9-2E4F-ABF4-CFF172FCF9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5793" y="1233488"/>
              <a:ext cx="914400" cy="914400"/>
            </a:xfrm>
            <a:prstGeom prst="rect">
              <a:avLst/>
            </a:prstGeom>
          </p:spPr>
        </p:pic>
        <p:pic>
          <p:nvPicPr>
            <p:cNvPr id="15" name="Graphic 14" descr="Bus outline">
              <a:extLst>
                <a:ext uri="{FF2B5EF4-FFF2-40B4-BE49-F238E27FC236}">
                  <a16:creationId xmlns:a16="http://schemas.microsoft.com/office/drawing/2014/main" id="{F6ACCDDF-CB1A-7649-A395-95F15BFC15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8389" y="1357130"/>
              <a:ext cx="914400" cy="914400"/>
            </a:xfrm>
            <a:prstGeom prst="rect">
              <a:avLst/>
            </a:prstGeom>
          </p:spPr>
        </p:pic>
        <p:pic>
          <p:nvPicPr>
            <p:cNvPr id="17" name="Graphic 16" descr="Coins outline">
              <a:extLst>
                <a:ext uri="{FF2B5EF4-FFF2-40B4-BE49-F238E27FC236}">
                  <a16:creationId xmlns:a16="http://schemas.microsoft.com/office/drawing/2014/main" id="{BC14223C-C2EF-C746-B1F2-B70A013048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23051" y="1370184"/>
              <a:ext cx="914400" cy="914400"/>
            </a:xfrm>
            <a:prstGeom prst="rect">
              <a:avLst/>
            </a:prstGeom>
          </p:spPr>
        </p:pic>
        <p:pic>
          <p:nvPicPr>
            <p:cNvPr id="19" name="Graphic 18" descr="Gavel outline">
              <a:extLst>
                <a:ext uri="{FF2B5EF4-FFF2-40B4-BE49-F238E27FC236}">
                  <a16:creationId xmlns:a16="http://schemas.microsoft.com/office/drawing/2014/main" id="{05A29676-5080-A646-AB8C-6559230DBA9C}"/>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139209" y="1394960"/>
              <a:ext cx="914400" cy="914400"/>
            </a:xfrm>
            <a:prstGeom prst="rect">
              <a:avLst/>
            </a:prstGeom>
          </p:spPr>
        </p:pic>
        <p:pic>
          <p:nvPicPr>
            <p:cNvPr id="20" name="Graphic 19" descr="Sad face outline outline">
              <a:extLst>
                <a:ext uri="{FF2B5EF4-FFF2-40B4-BE49-F238E27FC236}">
                  <a16:creationId xmlns:a16="http://schemas.microsoft.com/office/drawing/2014/main" id="{AC82F635-2C4F-1B40-A26C-C9AF90E5E610}"/>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583265" y="1394960"/>
              <a:ext cx="914400" cy="914400"/>
            </a:xfrm>
            <a:prstGeom prst="rect">
              <a:avLst/>
            </a:prstGeom>
          </p:spPr>
        </p:pic>
        <p:pic>
          <p:nvPicPr>
            <p:cNvPr id="21" name="Graphic 20" descr="Angry face outline outline">
              <a:extLst>
                <a:ext uri="{FF2B5EF4-FFF2-40B4-BE49-F238E27FC236}">
                  <a16:creationId xmlns:a16="http://schemas.microsoft.com/office/drawing/2014/main" id="{306183B0-6B8A-5142-8BD3-BB268F8067F7}"/>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122141" y="1370184"/>
              <a:ext cx="914400" cy="914400"/>
            </a:xfrm>
            <a:prstGeom prst="rect">
              <a:avLst/>
            </a:prstGeom>
          </p:spPr>
        </p:pic>
        <p:pic>
          <p:nvPicPr>
            <p:cNvPr id="22" name="Graphic 21" descr="Wheelchair access outline">
              <a:extLst>
                <a:ext uri="{FF2B5EF4-FFF2-40B4-BE49-F238E27FC236}">
                  <a16:creationId xmlns:a16="http://schemas.microsoft.com/office/drawing/2014/main" id="{4EDFA85C-1D02-3642-9EBB-6A0607FBF690}"/>
                </a:ext>
              </a:extLst>
            </p:cNvPr>
            <p:cNvPicPr>
              <a:picLocks noChangeAspect="1"/>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642891" y="1300327"/>
              <a:ext cx="984257" cy="984257"/>
            </a:xfrm>
            <a:prstGeom prst="rect">
              <a:avLst/>
            </a:prstGeom>
          </p:spPr>
        </p:pic>
        <p:pic>
          <p:nvPicPr>
            <p:cNvPr id="23" name="Picture 4" descr="Lgbt Icons - Download Free Vector Icons | Noun Project">
              <a:extLst>
                <a:ext uri="{FF2B5EF4-FFF2-40B4-BE49-F238E27FC236}">
                  <a16:creationId xmlns:a16="http://schemas.microsoft.com/office/drawing/2014/main" id="{230A606A-99D8-4B47-8BA1-152682D0BD43}"/>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0325758" y="1313199"/>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Diagonal Corner Rectangle 2" descr="“The field of cancer control is at a crossroads.”&#10;written on top of previous evidence-based practice context slide.">
              <a:extLst>
                <a:ext uri="{FF2B5EF4-FFF2-40B4-BE49-F238E27FC236}">
                  <a16:creationId xmlns:a16="http://schemas.microsoft.com/office/drawing/2014/main" id="{24B36A5A-2B43-5840-AAA7-2924F318CFE1}"/>
                </a:ext>
              </a:extLst>
            </p:cNvPr>
            <p:cNvSpPr/>
            <p:nvPr/>
          </p:nvSpPr>
          <p:spPr>
            <a:xfrm>
              <a:off x="1477980" y="1792455"/>
              <a:ext cx="9033829" cy="340564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n w="0"/>
                  <a:solidFill>
                    <a:schemeClr val="tx1"/>
                  </a:solidFill>
                  <a:effectLst>
                    <a:outerShdw blurRad="38100" dist="19050" dir="2700000" algn="tl" rotWithShape="0">
                      <a:schemeClr val="dk1">
                        <a:alpha val="40000"/>
                      </a:schemeClr>
                    </a:outerShdw>
                  </a:effectLst>
                  <a:latin typeface="Dante" panose="02020502050200020203" pitchFamily="18" charset="0"/>
                </a:rPr>
                <a:t>“The field of cancer control is at a crossroads.”</a:t>
              </a:r>
            </a:p>
          </p:txBody>
        </p:sp>
      </p:grpSp>
    </p:spTree>
    <p:extLst>
      <p:ext uri="{BB962C8B-B14F-4D97-AF65-F5344CB8AC3E}">
        <p14:creationId xmlns:p14="http://schemas.microsoft.com/office/powerpoint/2010/main" val="424656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F63322-8DAD-314C-9AAC-CE88C2386EAC}"/>
              </a:ext>
            </a:extLst>
          </p:cNvPr>
          <p:cNvSpPr>
            <a:spLocks noGrp="1"/>
          </p:cNvSpPr>
          <p:nvPr>
            <p:ph type="title" idx="4294967295"/>
          </p:nvPr>
        </p:nvSpPr>
        <p:spPr>
          <a:xfrm>
            <a:off x="261938" y="828675"/>
            <a:ext cx="3438525" cy="53482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1"/>
                </a:solidFill>
                <a:effectLst/>
                <a:uLnTx/>
                <a:uFillTx/>
                <a:latin typeface="Dante" panose="02020502050200020203" pitchFamily="18" charset="0"/>
                <a:ea typeface="+mn-ea"/>
                <a:cs typeface="+mn-cs"/>
              </a:rPr>
              <a:t>Our research questions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1"/>
                </a:solidFill>
                <a:effectLst/>
                <a:uLnTx/>
                <a:uFillTx/>
                <a:latin typeface="Dante" panose="02020502050200020203" pitchFamily="18" charset="0"/>
                <a:ea typeface="+mn-ea"/>
                <a:cs typeface="+mn-cs"/>
              </a:rPr>
              <a:t>ARE NOT NEUTRAL</a:t>
            </a:r>
          </a:p>
        </p:txBody>
      </p:sp>
      <p:sp>
        <p:nvSpPr>
          <p:cNvPr id="4" name="Content Placeholder 3">
            <a:extLst>
              <a:ext uri="{FF2B5EF4-FFF2-40B4-BE49-F238E27FC236}">
                <a16:creationId xmlns:a16="http://schemas.microsoft.com/office/drawing/2014/main" id="{4576948F-39DB-8148-B22B-FF1A1A99DF19}"/>
              </a:ext>
            </a:extLst>
          </p:cNvPr>
          <p:cNvSpPr>
            <a:spLocks noGrp="1"/>
          </p:cNvSpPr>
          <p:nvPr>
            <p:ph sz="half" idx="2"/>
          </p:nvPr>
        </p:nvSpPr>
        <p:spPr>
          <a:xfrm>
            <a:off x="3505199" y="828675"/>
            <a:ext cx="8081963" cy="5200650"/>
          </a:xfrm>
        </p:spPr>
        <p:txBody>
          <a:bodyPr/>
          <a:lstStyle/>
          <a:p>
            <a:pPr marL="0" indent="0">
              <a:buNone/>
            </a:pPr>
            <a:endParaRPr lang="en-US" sz="3200" dirty="0">
              <a:latin typeface="Dante" panose="02020502050200020203" pitchFamily="18" charset="0"/>
              <a:ea typeface="Calibri" panose="020F0502020204030204" pitchFamily="34" charset="0"/>
            </a:endParaRPr>
          </a:p>
          <a:p>
            <a:pPr marL="0" indent="0">
              <a:buNone/>
            </a:pPr>
            <a:r>
              <a:rPr lang="en-US" sz="3200" dirty="0">
                <a:latin typeface="Dante" panose="02020502050200020203" pitchFamily="18" charset="0"/>
                <a:ea typeface="Calibri" panose="020F0502020204030204" pitchFamily="34" charset="0"/>
              </a:rPr>
              <a:t>We need to reflect critically about the unintended and detrimental consequences of our work as implementation scientists. </a:t>
            </a:r>
          </a:p>
          <a:p>
            <a:pPr marL="0" indent="0">
              <a:buNone/>
            </a:pPr>
            <a:endParaRPr lang="en-US" sz="3200" dirty="0">
              <a:latin typeface="Dante" panose="02020502050200020203" pitchFamily="18" charset="0"/>
            </a:endParaRPr>
          </a:p>
          <a:p>
            <a:pPr marL="0" indent="0">
              <a:buNone/>
            </a:pPr>
            <a:r>
              <a:rPr lang="en-US" sz="3200" dirty="0">
                <a:latin typeface="Dante" panose="02020502050200020203" pitchFamily="18" charset="0"/>
              </a:rPr>
              <a:t>Be careful to not be colonialist or imperialist.</a:t>
            </a:r>
          </a:p>
          <a:p>
            <a:pPr marL="0" indent="0">
              <a:buNone/>
            </a:pPr>
            <a:endParaRPr lang="en-US" sz="3200" dirty="0">
              <a:latin typeface="Dante" panose="02020502050200020203" pitchFamily="18" charset="0"/>
            </a:endParaRPr>
          </a:p>
          <a:p>
            <a:pPr marL="0" indent="0">
              <a:buNone/>
            </a:pPr>
            <a:r>
              <a:rPr lang="en-US" sz="3200" i="1" dirty="0">
                <a:latin typeface="Dante" panose="02020502050200020203" pitchFamily="18" charset="0"/>
              </a:rPr>
              <a:t>Colonialism</a:t>
            </a:r>
            <a:r>
              <a:rPr lang="en-US" sz="3200" dirty="0">
                <a:latin typeface="Dante" panose="02020502050200020203" pitchFamily="18" charset="0"/>
              </a:rPr>
              <a:t> is, in part, about imposing power and conformity to a set of beliefs.</a:t>
            </a:r>
          </a:p>
          <a:p>
            <a:pPr marL="0" indent="0">
              <a:buNone/>
            </a:pPr>
            <a:endParaRPr lang="en-US" dirty="0"/>
          </a:p>
        </p:txBody>
      </p:sp>
      <p:sp>
        <p:nvSpPr>
          <p:cNvPr id="5" name="TextBox 4">
            <a:extLst>
              <a:ext uri="{FF2B5EF4-FFF2-40B4-BE49-F238E27FC236}">
                <a16:creationId xmlns:a16="http://schemas.microsoft.com/office/drawing/2014/main" id="{E495B457-1651-634C-A2F4-675839757C61}"/>
              </a:ext>
            </a:extLst>
          </p:cNvPr>
          <p:cNvSpPr txBox="1"/>
          <p:nvPr/>
        </p:nvSpPr>
        <p:spPr>
          <a:xfrm>
            <a:off x="914400" y="6472238"/>
            <a:ext cx="1808059" cy="369332"/>
          </a:xfrm>
          <a:prstGeom prst="rect">
            <a:avLst/>
          </a:prstGeom>
          <a:noFill/>
        </p:spPr>
        <p:txBody>
          <a:bodyPr wrap="none" rtlCol="0">
            <a:spAutoFit/>
          </a:bodyPr>
          <a:lstStyle/>
          <a:p>
            <a:r>
              <a:rPr lang="en-US" dirty="0"/>
              <a:t>References 12-15</a:t>
            </a:r>
          </a:p>
        </p:txBody>
      </p:sp>
    </p:spTree>
    <p:extLst>
      <p:ext uri="{BB962C8B-B14F-4D97-AF65-F5344CB8AC3E}">
        <p14:creationId xmlns:p14="http://schemas.microsoft.com/office/powerpoint/2010/main" val="2269463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4BB0B-7183-3547-8883-FE383B7404A2}"/>
              </a:ext>
            </a:extLst>
          </p:cNvPr>
          <p:cNvSpPr>
            <a:spLocks noGrp="1"/>
          </p:cNvSpPr>
          <p:nvPr>
            <p:ph type="title"/>
          </p:nvPr>
        </p:nvSpPr>
        <p:spPr/>
        <p:txBody>
          <a:bodyPr>
            <a:normAutofit/>
          </a:bodyPr>
          <a:lstStyle/>
          <a:p>
            <a:r>
              <a:rPr lang="en-US" b="1" dirty="0">
                <a:latin typeface="Dante" panose="02020502050200020203" pitchFamily="18" charset="0"/>
              </a:rPr>
              <a:t>ACTION ITEM 3: </a:t>
            </a:r>
            <a:r>
              <a:rPr lang="en-US" dirty="0">
                <a:latin typeface="Dante" panose="02020502050200020203" pitchFamily="18" charset="0"/>
              </a:rPr>
              <a:t>EXAMINE THE “EQUITABLE” ASPECT OF YOUR WORK</a:t>
            </a:r>
          </a:p>
        </p:txBody>
      </p:sp>
      <p:sp>
        <p:nvSpPr>
          <p:cNvPr id="3" name="Content Placeholder 2">
            <a:extLst>
              <a:ext uri="{FF2B5EF4-FFF2-40B4-BE49-F238E27FC236}">
                <a16:creationId xmlns:a16="http://schemas.microsoft.com/office/drawing/2014/main" id="{A06D005E-F72F-8540-B3B5-06B3D73BC072}"/>
              </a:ext>
            </a:extLst>
          </p:cNvPr>
          <p:cNvSpPr>
            <a:spLocks noGrp="1"/>
          </p:cNvSpPr>
          <p:nvPr>
            <p:ph sz="half" idx="1"/>
          </p:nvPr>
        </p:nvSpPr>
        <p:spPr>
          <a:xfrm>
            <a:off x="838200" y="1825625"/>
            <a:ext cx="10834688" cy="4351338"/>
          </a:xfrm>
        </p:spPr>
        <p:txBody>
          <a:bodyPr>
            <a:normAutofit/>
          </a:bodyPr>
          <a:lstStyle/>
          <a:p>
            <a:pPr marL="0" indent="0">
              <a:buNone/>
            </a:pPr>
            <a:endParaRPr lang="en-US" sz="3600" dirty="0"/>
          </a:p>
          <a:p>
            <a:pPr marL="0" indent="0">
              <a:buNone/>
            </a:pPr>
            <a:r>
              <a:rPr lang="en-US" sz="3600" dirty="0">
                <a:latin typeface="Dante" panose="02020502050200020203" pitchFamily="18" charset="0"/>
              </a:rPr>
              <a:t>Who, from the community, is giving you feedback in your research question?</a:t>
            </a:r>
          </a:p>
          <a:p>
            <a:pPr marL="0" indent="0">
              <a:buNone/>
            </a:pPr>
            <a:endParaRPr lang="en-US" sz="3600" dirty="0">
              <a:latin typeface="Dante" panose="02020502050200020203" pitchFamily="18" charset="0"/>
            </a:endParaRPr>
          </a:p>
          <a:p>
            <a:pPr marL="0" indent="0">
              <a:buNone/>
            </a:pPr>
            <a:r>
              <a:rPr lang="en-US" sz="3600" dirty="0">
                <a:latin typeface="Dante" panose="02020502050200020203" pitchFamily="18" charset="0"/>
              </a:rPr>
              <a:t>Think: what are the potential negative impacts of your work on historically marginalized populations?</a:t>
            </a:r>
          </a:p>
          <a:p>
            <a:pPr marL="0" indent="0">
              <a:buNone/>
            </a:pPr>
            <a:endParaRPr lang="en-US" sz="3600" dirty="0">
              <a:latin typeface="Dante" panose="02020502050200020203" pitchFamily="18" charset="0"/>
            </a:endParaRPr>
          </a:p>
          <a:p>
            <a:pPr marL="0" indent="0">
              <a:buNone/>
            </a:pPr>
            <a:endParaRPr lang="en-US" dirty="0"/>
          </a:p>
        </p:txBody>
      </p:sp>
      <p:sp>
        <p:nvSpPr>
          <p:cNvPr id="7" name="TextBox 6">
            <a:extLst>
              <a:ext uri="{FF2B5EF4-FFF2-40B4-BE49-F238E27FC236}">
                <a16:creationId xmlns:a16="http://schemas.microsoft.com/office/drawing/2014/main" id="{40B3590E-97E6-EB47-8DED-BAFD148AA7C8}"/>
              </a:ext>
            </a:extLst>
          </p:cNvPr>
          <p:cNvSpPr txBox="1"/>
          <p:nvPr/>
        </p:nvSpPr>
        <p:spPr>
          <a:xfrm>
            <a:off x="1014413" y="6486525"/>
            <a:ext cx="1848135" cy="369332"/>
          </a:xfrm>
          <a:prstGeom prst="rect">
            <a:avLst/>
          </a:prstGeom>
          <a:noFill/>
        </p:spPr>
        <p:txBody>
          <a:bodyPr wrap="none" rtlCol="0">
            <a:spAutoFit/>
          </a:bodyPr>
          <a:lstStyle/>
          <a:p>
            <a:r>
              <a:rPr lang="en-US" dirty="0"/>
              <a:t>References 12, 13</a:t>
            </a:r>
          </a:p>
        </p:txBody>
      </p:sp>
    </p:spTree>
    <p:extLst>
      <p:ext uri="{BB962C8B-B14F-4D97-AF65-F5344CB8AC3E}">
        <p14:creationId xmlns:p14="http://schemas.microsoft.com/office/powerpoint/2010/main" val="3213630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re is a red outline circling the various social determinants that affect implementation.">
            <a:extLst>
              <a:ext uri="{FF2B5EF4-FFF2-40B4-BE49-F238E27FC236}">
                <a16:creationId xmlns:a16="http://schemas.microsoft.com/office/drawing/2014/main" id="{440B6866-6E29-8149-91AF-61BA937A4535}"/>
              </a:ext>
            </a:extLst>
          </p:cNvPr>
          <p:cNvSpPr>
            <a:spLocks noGrp="1"/>
          </p:cNvSpPr>
          <p:nvPr>
            <p:ph type="title"/>
          </p:nvPr>
        </p:nvSpPr>
        <p:spPr/>
        <p:txBody>
          <a:bodyPr>
            <a:normAutofit fontScale="90000"/>
          </a:bodyPr>
          <a:lstStyle/>
          <a:p>
            <a:pPr algn="ctr"/>
            <a:r>
              <a:rPr lang="en-US" sz="5400" dirty="0">
                <a:latin typeface="Dante" panose="02020502050200020203" pitchFamily="18" charset="0"/>
              </a:rPr>
              <a:t>What would a social justice employment implementation study look like?</a:t>
            </a:r>
          </a:p>
        </p:txBody>
      </p:sp>
      <p:grpSp>
        <p:nvGrpSpPr>
          <p:cNvPr id="12" name="Group 11" descr="Icons of the following: house, bus, coins, gavel (law), sad face, angry face, person in wheelchair, gender icon are positioned above Figure showing Proctor et. al model explained in previous slide. This time the icons are circled in red">
            <a:extLst>
              <a:ext uri="{FF2B5EF4-FFF2-40B4-BE49-F238E27FC236}">
                <a16:creationId xmlns:a16="http://schemas.microsoft.com/office/drawing/2014/main" id="{E163FAF1-3B0F-4F4D-B4E1-CCE61C9C898B}"/>
              </a:ext>
            </a:extLst>
          </p:cNvPr>
          <p:cNvGrpSpPr/>
          <p:nvPr/>
        </p:nvGrpSpPr>
        <p:grpSpPr>
          <a:xfrm>
            <a:off x="63525" y="1817035"/>
            <a:ext cx="12197663" cy="4254172"/>
            <a:chOff x="63525" y="1817035"/>
            <a:chExt cx="12197663" cy="4254172"/>
          </a:xfrm>
        </p:grpSpPr>
        <p:sp>
          <p:nvSpPr>
            <p:cNvPr id="4" name="Rounded Rectangle 5" descr="Object outlining the context in which evidence-based practices exsist, including implementation startegies and their connection to service and patient outcomes.">
              <a:extLst>
                <a:ext uri="{FF2B5EF4-FFF2-40B4-BE49-F238E27FC236}">
                  <a16:creationId xmlns:a16="http://schemas.microsoft.com/office/drawing/2014/main" id="{4997BEB4-04C3-3044-9863-69C39E31BFD8}"/>
                </a:ext>
              </a:extLst>
            </p:cNvPr>
            <p:cNvSpPr/>
            <p:nvPr/>
          </p:nvSpPr>
          <p:spPr>
            <a:xfrm>
              <a:off x="63525" y="3694713"/>
              <a:ext cx="1840504" cy="2353061"/>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u="sng" dirty="0">
                <a:solidFill>
                  <a:schemeClr val="tx1"/>
                </a:solidFill>
                <a:latin typeface="Arial" panose="020B0604020202020204" pitchFamily="34" charset="0"/>
                <a:cs typeface="Arial" panose="020B0604020202020204" pitchFamily="34" charset="0"/>
              </a:endParaRPr>
            </a:p>
            <a:p>
              <a:pPr algn="ctr"/>
              <a:r>
                <a:rPr lang="en-US" sz="2400" u="sng" dirty="0">
                  <a:solidFill>
                    <a:schemeClr val="tx1"/>
                  </a:solidFill>
                  <a:latin typeface="Dante" panose="02020502050200020203" pitchFamily="18" charset="0"/>
                  <a:cs typeface="Arial" panose="020B0604020202020204" pitchFamily="34" charset="0"/>
                </a:rPr>
                <a:t>THE EBP</a:t>
              </a:r>
            </a:p>
            <a:p>
              <a:pPr algn="ctr"/>
              <a:endParaRPr lang="en-US" sz="2200" dirty="0">
                <a:solidFill>
                  <a:schemeClr val="tx1"/>
                </a:solidFill>
                <a:latin typeface="Arial" panose="020B0604020202020204" pitchFamily="34" charset="0"/>
                <a:cs typeface="Arial" panose="020B0604020202020204" pitchFamily="34" charset="0"/>
              </a:endParaRPr>
            </a:p>
            <a:p>
              <a:pPr algn="ctr"/>
              <a:endParaRPr lang="en-US" sz="2200" dirty="0">
                <a:solidFill>
                  <a:schemeClr val="tx1"/>
                </a:solidFill>
                <a:latin typeface="Arial" panose="020B0604020202020204" pitchFamily="34" charset="0"/>
                <a:cs typeface="Arial" panose="020B0604020202020204" pitchFamily="34" charset="0"/>
              </a:endParaRPr>
            </a:p>
          </p:txBody>
        </p:sp>
        <p:sp>
          <p:nvSpPr>
            <p:cNvPr id="16" name="Rounded Rectangle 8">
              <a:extLst>
                <a:ext uri="{FF2B5EF4-FFF2-40B4-BE49-F238E27FC236}">
                  <a16:creationId xmlns:a16="http://schemas.microsoft.com/office/drawing/2014/main" id="{362C6437-B7AE-6044-B314-DCDF9B51E9C7}"/>
                </a:ext>
              </a:extLst>
            </p:cNvPr>
            <p:cNvSpPr/>
            <p:nvPr/>
          </p:nvSpPr>
          <p:spPr>
            <a:xfrm>
              <a:off x="10081682" y="3671279"/>
              <a:ext cx="2179506" cy="2399926"/>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a:solidFill>
                    <a:schemeClr val="tx1"/>
                  </a:solidFill>
                  <a:latin typeface="Dante" panose="02020502050200020203" pitchFamily="18" charset="0"/>
                  <a:cs typeface="Arial" panose="020B0604020202020204" pitchFamily="34" charset="0"/>
                </a:rPr>
                <a:t>PATIENT OUTCOMES</a:t>
              </a:r>
            </a:p>
            <a:p>
              <a:pPr algn="ctr"/>
              <a:endParaRPr lang="en-US" sz="2200" dirty="0">
                <a:solidFill>
                  <a:schemeClr val="tx1"/>
                </a:solidFill>
                <a:latin typeface="Arial" panose="020B0604020202020204" pitchFamily="34" charset="0"/>
                <a:cs typeface="Arial" panose="020B0604020202020204" pitchFamily="34" charset="0"/>
              </a:endParaRPr>
            </a:p>
          </p:txBody>
        </p:sp>
        <p:grpSp>
          <p:nvGrpSpPr>
            <p:cNvPr id="7" name="Group 6" descr="Figure showing Proctor et. al model shown in previous slides with Icons of the following: house, bus, coins, gavel (law), sad face, angry face, person in wheelchair positioned above the model. This time, the icons are circled.">
              <a:extLst>
                <a:ext uri="{FF2B5EF4-FFF2-40B4-BE49-F238E27FC236}">
                  <a16:creationId xmlns:a16="http://schemas.microsoft.com/office/drawing/2014/main" id="{4F0F1B9A-0215-4FC8-9706-EA4F264009D5}"/>
                </a:ext>
              </a:extLst>
            </p:cNvPr>
            <p:cNvGrpSpPr/>
            <p:nvPr/>
          </p:nvGrpSpPr>
          <p:grpSpPr>
            <a:xfrm>
              <a:off x="321628" y="1817035"/>
              <a:ext cx="11548744" cy="4254172"/>
              <a:chOff x="321628" y="1817035"/>
              <a:chExt cx="11548744" cy="4254172"/>
            </a:xfrm>
          </p:grpSpPr>
          <p:sp>
            <p:nvSpPr>
              <p:cNvPr id="5" name="Right Brace 4">
                <a:extLst>
                  <a:ext uri="{FF2B5EF4-FFF2-40B4-BE49-F238E27FC236}">
                    <a16:creationId xmlns:a16="http://schemas.microsoft.com/office/drawing/2014/main" id="{A09A4828-5BBA-7C42-BA6C-B3ECDA6422D0}"/>
                  </a:ext>
                </a:extLst>
              </p:cNvPr>
              <p:cNvSpPr/>
              <p:nvPr/>
            </p:nvSpPr>
            <p:spPr>
              <a:xfrm>
                <a:off x="1944078" y="3601554"/>
                <a:ext cx="169383" cy="2454829"/>
              </a:xfrm>
              <a:prstGeom prst="rightBrace">
                <a:avLst/>
              </a:prstGeom>
              <a:noFill/>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6" name="Rounded Rectangle 7">
                <a:extLst>
                  <a:ext uri="{FF2B5EF4-FFF2-40B4-BE49-F238E27FC236}">
                    <a16:creationId xmlns:a16="http://schemas.microsoft.com/office/drawing/2014/main" id="{3F3B0CE2-A51E-5A48-8CB1-C51A1896ECD3}"/>
                  </a:ext>
                </a:extLst>
              </p:cNvPr>
              <p:cNvSpPr/>
              <p:nvPr/>
            </p:nvSpPr>
            <p:spPr>
              <a:xfrm>
                <a:off x="2113461" y="3703322"/>
                <a:ext cx="2297744" cy="2353061"/>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a:solidFill>
                      <a:schemeClr val="tx1"/>
                    </a:solidFill>
                    <a:latin typeface="Dante" panose="02020502050200020203" pitchFamily="18" charset="0"/>
                    <a:cs typeface="Arial" panose="020B0604020202020204" pitchFamily="34" charset="0"/>
                  </a:rPr>
                  <a:t>IMPLEMENTA-TION STRATEGIES</a:t>
                </a:r>
              </a:p>
              <a:p>
                <a:pPr algn="ctr"/>
                <a:endParaRPr lang="en-US" sz="2200" dirty="0">
                  <a:solidFill>
                    <a:schemeClr val="tx1"/>
                  </a:solidFill>
                  <a:latin typeface="Arial" panose="020B0604020202020204" pitchFamily="34" charset="0"/>
                  <a:cs typeface="Arial" panose="020B0604020202020204" pitchFamily="34" charset="0"/>
                </a:endParaRPr>
              </a:p>
            </p:txBody>
          </p:sp>
          <p:sp>
            <p:nvSpPr>
              <p:cNvPr id="8" name="Left-Right Arrow 4">
                <a:extLst>
                  <a:ext uri="{FF2B5EF4-FFF2-40B4-BE49-F238E27FC236}">
                    <a16:creationId xmlns:a16="http://schemas.microsoft.com/office/drawing/2014/main" id="{FFD18F78-9794-634B-8480-0A301B09FF13}"/>
                  </a:ext>
                </a:extLst>
              </p:cNvPr>
              <p:cNvSpPr/>
              <p:nvPr/>
            </p:nvSpPr>
            <p:spPr>
              <a:xfrm>
                <a:off x="4311251" y="4763200"/>
                <a:ext cx="487618" cy="189037"/>
              </a:xfrm>
              <a:prstGeom prst="leftRightArrow">
                <a:avLst/>
              </a:prstGeom>
              <a:solidFill>
                <a:schemeClr val="tx1"/>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9" name="Rounded Rectangle 10">
                <a:extLst>
                  <a:ext uri="{FF2B5EF4-FFF2-40B4-BE49-F238E27FC236}">
                    <a16:creationId xmlns:a16="http://schemas.microsoft.com/office/drawing/2014/main" id="{B8859E68-485F-6640-A2EB-95C69561050B}"/>
                  </a:ext>
                </a:extLst>
              </p:cNvPr>
              <p:cNvSpPr/>
              <p:nvPr/>
            </p:nvSpPr>
            <p:spPr>
              <a:xfrm>
                <a:off x="4770785" y="3694712"/>
                <a:ext cx="2527323" cy="2353061"/>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a:solidFill>
                      <a:schemeClr val="tx1"/>
                    </a:solidFill>
                    <a:latin typeface="Dante" panose="02020502050200020203" pitchFamily="18" charset="0"/>
                    <a:cs typeface="Arial" panose="020B0604020202020204" pitchFamily="34" charset="0"/>
                  </a:rPr>
                  <a:t>IMPLEMENTA-TION OUTCOMES </a:t>
                </a:r>
              </a:p>
              <a:p>
                <a:pPr algn="ctr"/>
                <a:endParaRPr lang="en-US" sz="2200" dirty="0">
                  <a:solidFill>
                    <a:schemeClr val="tx1"/>
                  </a:solidFill>
                  <a:latin typeface="Arial" panose="020B0604020202020204" pitchFamily="34" charset="0"/>
                  <a:cs typeface="Arial" panose="020B0604020202020204" pitchFamily="34" charset="0"/>
                </a:endParaRPr>
              </a:p>
            </p:txBody>
          </p:sp>
          <p:sp>
            <p:nvSpPr>
              <p:cNvPr id="10" name="Right Brace 9">
                <a:extLst>
                  <a:ext uri="{FF2B5EF4-FFF2-40B4-BE49-F238E27FC236}">
                    <a16:creationId xmlns:a16="http://schemas.microsoft.com/office/drawing/2014/main" id="{B90E6E5C-73A0-264F-AC40-2C7AB27575DB}"/>
                  </a:ext>
                </a:extLst>
              </p:cNvPr>
              <p:cNvSpPr/>
              <p:nvPr/>
            </p:nvSpPr>
            <p:spPr>
              <a:xfrm>
                <a:off x="7286122" y="3616378"/>
                <a:ext cx="169383" cy="2454829"/>
              </a:xfrm>
              <a:prstGeom prst="rightBrace">
                <a:avLst/>
              </a:prstGeom>
              <a:noFill/>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11" name="Rounded Rectangle 9">
                <a:extLst>
                  <a:ext uri="{FF2B5EF4-FFF2-40B4-BE49-F238E27FC236}">
                    <a16:creationId xmlns:a16="http://schemas.microsoft.com/office/drawing/2014/main" id="{D9AB3293-9F79-7B48-88A8-4CBFE86F1A0D}"/>
                  </a:ext>
                </a:extLst>
              </p:cNvPr>
              <p:cNvSpPr/>
              <p:nvPr/>
            </p:nvSpPr>
            <p:spPr>
              <a:xfrm>
                <a:off x="7531496" y="3671281"/>
                <a:ext cx="2375038" cy="2399926"/>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a:solidFill>
                      <a:schemeClr val="tx1"/>
                    </a:solidFill>
                    <a:latin typeface="Dante" panose="02020502050200020203" pitchFamily="18" charset="0"/>
                    <a:cs typeface="Arial" panose="020B0604020202020204" pitchFamily="34" charset="0"/>
                  </a:rPr>
                  <a:t>SERVICE OUTCOMES </a:t>
                </a:r>
              </a:p>
              <a:p>
                <a:pPr algn="ctr"/>
                <a:endParaRPr lang="en-US" sz="2200" dirty="0">
                  <a:solidFill>
                    <a:schemeClr val="tx1"/>
                  </a:solidFill>
                  <a:latin typeface="Arial" panose="020B0604020202020204" pitchFamily="34" charset="0"/>
                  <a:cs typeface="Arial" panose="020B0604020202020204" pitchFamily="34" charset="0"/>
                </a:endParaRPr>
              </a:p>
            </p:txBody>
          </p:sp>
          <p:sp>
            <p:nvSpPr>
              <p:cNvPr id="14" name="Right Brace 13">
                <a:extLst>
                  <a:ext uri="{FF2B5EF4-FFF2-40B4-BE49-F238E27FC236}">
                    <a16:creationId xmlns:a16="http://schemas.microsoft.com/office/drawing/2014/main" id="{F30F1648-CC98-4F48-A9BE-4B48E93F3FEC}"/>
                  </a:ext>
                </a:extLst>
              </p:cNvPr>
              <p:cNvSpPr/>
              <p:nvPr/>
            </p:nvSpPr>
            <p:spPr>
              <a:xfrm>
                <a:off x="9886150" y="3592944"/>
                <a:ext cx="169383" cy="2454829"/>
              </a:xfrm>
              <a:prstGeom prst="rightBrace">
                <a:avLst/>
              </a:prstGeom>
              <a:noFill/>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200">
                  <a:latin typeface="Arial" panose="020B0604020202020204" pitchFamily="34" charset="0"/>
                  <a:cs typeface="Arial" panose="020B0604020202020204" pitchFamily="34" charset="0"/>
                </a:endParaRPr>
              </a:p>
            </p:txBody>
          </p:sp>
          <p:pic>
            <p:nvPicPr>
              <p:cNvPr id="13" name="Graphic 12" descr="House outline">
                <a:extLst>
                  <a:ext uri="{FF2B5EF4-FFF2-40B4-BE49-F238E27FC236}">
                    <a16:creationId xmlns:a16="http://schemas.microsoft.com/office/drawing/2014/main" id="{0D356038-31D9-2E4F-ABF4-CFF172FCF9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1628" y="2408449"/>
                <a:ext cx="914400" cy="914400"/>
              </a:xfrm>
              <a:prstGeom prst="rect">
                <a:avLst/>
              </a:prstGeom>
            </p:spPr>
          </p:pic>
          <p:pic>
            <p:nvPicPr>
              <p:cNvPr id="15" name="Graphic 14" descr="Bus outline">
                <a:extLst>
                  <a:ext uri="{FF2B5EF4-FFF2-40B4-BE49-F238E27FC236}">
                    <a16:creationId xmlns:a16="http://schemas.microsoft.com/office/drawing/2014/main" id="{F6ACCDDF-CB1A-7649-A395-95F15BFC15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74499" y="2460635"/>
                <a:ext cx="914400" cy="914400"/>
              </a:xfrm>
              <a:prstGeom prst="rect">
                <a:avLst/>
              </a:prstGeom>
            </p:spPr>
          </p:pic>
          <p:pic>
            <p:nvPicPr>
              <p:cNvPr id="17" name="Graphic 16" descr="Coins outline">
                <a:extLst>
                  <a:ext uri="{FF2B5EF4-FFF2-40B4-BE49-F238E27FC236}">
                    <a16:creationId xmlns:a16="http://schemas.microsoft.com/office/drawing/2014/main" id="{BC14223C-C2EF-C746-B1F2-B70A013048E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27371" y="2442239"/>
                <a:ext cx="914400" cy="914400"/>
              </a:xfrm>
              <a:prstGeom prst="rect">
                <a:avLst/>
              </a:prstGeom>
            </p:spPr>
          </p:pic>
          <p:pic>
            <p:nvPicPr>
              <p:cNvPr id="19" name="Graphic 18" descr="Gavel outline">
                <a:extLst>
                  <a:ext uri="{FF2B5EF4-FFF2-40B4-BE49-F238E27FC236}">
                    <a16:creationId xmlns:a16="http://schemas.microsoft.com/office/drawing/2014/main" id="{05A29676-5080-A646-AB8C-6559230DBA9C}"/>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048278" y="2408449"/>
                <a:ext cx="914400" cy="914400"/>
              </a:xfrm>
              <a:prstGeom prst="rect">
                <a:avLst/>
              </a:prstGeom>
            </p:spPr>
          </p:pic>
          <p:pic>
            <p:nvPicPr>
              <p:cNvPr id="20" name="Graphic 19" descr="Sad face outline outline">
                <a:extLst>
                  <a:ext uri="{FF2B5EF4-FFF2-40B4-BE49-F238E27FC236}">
                    <a16:creationId xmlns:a16="http://schemas.microsoft.com/office/drawing/2014/main" id="{AC82F635-2C4F-1B40-A26C-C9AF90E5E610}"/>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673255" y="2517846"/>
                <a:ext cx="914400" cy="914400"/>
              </a:xfrm>
              <a:prstGeom prst="rect">
                <a:avLst/>
              </a:prstGeom>
            </p:spPr>
          </p:pic>
          <p:pic>
            <p:nvPicPr>
              <p:cNvPr id="21" name="Graphic 20" descr="Angry face outline outline">
                <a:extLst>
                  <a:ext uri="{FF2B5EF4-FFF2-40B4-BE49-F238E27FC236}">
                    <a16:creationId xmlns:a16="http://schemas.microsoft.com/office/drawing/2014/main" id="{306183B0-6B8A-5142-8BD3-BB268F8067F7}"/>
                  </a:ext>
                </a:extLst>
              </p:cNvPr>
              <p:cNvPicPr>
                <a:picLocks noChangeAspect="1"/>
              </p:cNvPicPr>
              <p:nvPr/>
            </p:nvPicPr>
            <p:blipFill>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298108" y="2521405"/>
                <a:ext cx="914400" cy="914400"/>
              </a:xfrm>
              <a:prstGeom prst="rect">
                <a:avLst/>
              </a:prstGeom>
            </p:spPr>
          </p:pic>
          <p:pic>
            <p:nvPicPr>
              <p:cNvPr id="22" name="Graphic 21" descr="Wheelchair access outline">
                <a:extLst>
                  <a:ext uri="{FF2B5EF4-FFF2-40B4-BE49-F238E27FC236}">
                    <a16:creationId xmlns:a16="http://schemas.microsoft.com/office/drawing/2014/main" id="{4EDFA85C-1D02-3642-9EBB-6A0607FBF690}"/>
                  </a:ext>
                </a:extLst>
              </p:cNvPr>
              <p:cNvPicPr>
                <a:picLocks noChangeAspect="1"/>
              </p:cNvPicPr>
              <p:nvPr/>
            </p:nvPicPr>
            <p:blipFill>
              <a:blip r:embed="rId14" cstate="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719015" y="2442239"/>
                <a:ext cx="984257" cy="984257"/>
              </a:xfrm>
              <a:prstGeom prst="rect">
                <a:avLst/>
              </a:prstGeom>
            </p:spPr>
          </p:pic>
          <p:pic>
            <p:nvPicPr>
              <p:cNvPr id="23" name="Picture 4" descr="Lgbt Icons - Download Free Vector Icons | Noun Project">
                <a:extLst>
                  <a:ext uri="{FF2B5EF4-FFF2-40B4-BE49-F238E27FC236}">
                    <a16:creationId xmlns:a16="http://schemas.microsoft.com/office/drawing/2014/main" id="{230A606A-99D8-4B47-8BA1-152682D0BD43}"/>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0439400" y="2505579"/>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D49D8FB-D681-D448-94A1-1DDC983674D5}"/>
                  </a:ext>
                </a:extLst>
              </p:cNvPr>
              <p:cNvSpPr txBox="1"/>
              <p:nvPr/>
            </p:nvSpPr>
            <p:spPr>
              <a:xfrm>
                <a:off x="4311251" y="1817035"/>
                <a:ext cx="4104087" cy="584775"/>
              </a:xfrm>
              <a:prstGeom prst="rect">
                <a:avLst/>
              </a:prstGeom>
              <a:noFill/>
            </p:spPr>
            <p:txBody>
              <a:bodyPr wrap="square" rtlCol="0">
                <a:spAutoFit/>
              </a:bodyPr>
              <a:lstStyle/>
              <a:p>
                <a:r>
                  <a:rPr lang="en-US" sz="3200" dirty="0">
                    <a:latin typeface="Dante" panose="02020502050200020203" pitchFamily="18" charset="0"/>
                  </a:rPr>
                  <a:t>        CONTEXT</a:t>
                </a:r>
              </a:p>
            </p:txBody>
          </p:sp>
          <p:sp>
            <p:nvSpPr>
              <p:cNvPr id="25" name="Oval 24">
                <a:extLst>
                  <a:ext uri="{FF2B5EF4-FFF2-40B4-BE49-F238E27FC236}">
                    <a16:creationId xmlns:a16="http://schemas.microsoft.com/office/drawing/2014/main" id="{5DF2A9BB-14BD-BA49-BB80-526BBEFCDF28}"/>
                  </a:ext>
                </a:extLst>
              </p:cNvPr>
              <p:cNvSpPr/>
              <p:nvPr/>
            </p:nvSpPr>
            <p:spPr>
              <a:xfrm>
                <a:off x="373268" y="1959031"/>
                <a:ext cx="11497104" cy="16110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8" name="TextBox 17">
            <a:extLst>
              <a:ext uri="{FF2B5EF4-FFF2-40B4-BE49-F238E27FC236}">
                <a16:creationId xmlns:a16="http://schemas.microsoft.com/office/drawing/2014/main" id="{1F5B8C37-D37C-5B40-8D93-70EE6A9D21C1}"/>
              </a:ext>
            </a:extLst>
          </p:cNvPr>
          <p:cNvSpPr txBox="1"/>
          <p:nvPr/>
        </p:nvSpPr>
        <p:spPr>
          <a:xfrm>
            <a:off x="628650" y="6500813"/>
            <a:ext cx="1628972" cy="369332"/>
          </a:xfrm>
          <a:prstGeom prst="rect">
            <a:avLst/>
          </a:prstGeom>
          <a:noFill/>
        </p:spPr>
        <p:txBody>
          <a:bodyPr wrap="none" rtlCol="0">
            <a:spAutoFit/>
          </a:bodyPr>
          <a:lstStyle/>
          <a:p>
            <a:r>
              <a:rPr lang="en-US" dirty="0"/>
              <a:t>REFERENCE:1-7</a:t>
            </a:r>
          </a:p>
        </p:txBody>
      </p:sp>
    </p:spTree>
    <p:extLst>
      <p:ext uri="{BB962C8B-B14F-4D97-AF65-F5344CB8AC3E}">
        <p14:creationId xmlns:p14="http://schemas.microsoft.com/office/powerpoint/2010/main" val="4068417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39D71D-334C-3443-A8D7-F45CB92371BA}"/>
              </a:ext>
            </a:extLst>
          </p:cNvPr>
          <p:cNvSpPr>
            <a:spLocks noGrp="1"/>
          </p:cNvSpPr>
          <p:nvPr>
            <p:ph type="title"/>
          </p:nvPr>
        </p:nvSpPr>
        <p:spPr/>
        <p:txBody>
          <a:bodyPr/>
          <a:lstStyle/>
          <a:p>
            <a:r>
              <a:rPr lang="en-US" b="1" dirty="0">
                <a:latin typeface="Dante" panose="02020502050200020203" pitchFamily="18" charset="0"/>
              </a:rPr>
              <a:t>ACTION ITEM #4</a:t>
            </a:r>
            <a:r>
              <a:rPr lang="en-US" dirty="0">
                <a:latin typeface="Dante" panose="02020502050200020203" pitchFamily="18" charset="0"/>
              </a:rPr>
              <a:t>: LISTEN AND LEARN</a:t>
            </a:r>
          </a:p>
        </p:txBody>
      </p:sp>
      <p:sp>
        <p:nvSpPr>
          <p:cNvPr id="3" name="TextBox 2">
            <a:extLst>
              <a:ext uri="{FF2B5EF4-FFF2-40B4-BE49-F238E27FC236}">
                <a16:creationId xmlns:a16="http://schemas.microsoft.com/office/drawing/2014/main" id="{21A63E16-F492-AD48-A2D0-83DDF69ABD72}"/>
              </a:ext>
            </a:extLst>
          </p:cNvPr>
          <p:cNvSpPr txBox="1"/>
          <p:nvPr/>
        </p:nvSpPr>
        <p:spPr>
          <a:xfrm>
            <a:off x="118753" y="1826455"/>
            <a:ext cx="11032177" cy="5324535"/>
          </a:xfrm>
          <a:prstGeom prst="rect">
            <a:avLst/>
          </a:prstGeom>
          <a:noFill/>
        </p:spPr>
        <p:txBody>
          <a:bodyPr wrap="square" rtlCol="0">
            <a:spAutoFit/>
          </a:bodyPr>
          <a:lstStyle/>
          <a:p>
            <a:pPr algn="ctr"/>
            <a:r>
              <a:rPr lang="en-US" sz="2800" dirty="0">
                <a:latin typeface="Dante" panose="02020502050200020203" pitchFamily="18" charset="0"/>
              </a:rPr>
              <a:t>Ask your community:</a:t>
            </a:r>
          </a:p>
          <a:p>
            <a:pPr algn="ctr"/>
            <a:r>
              <a:rPr lang="en-US" sz="2800" dirty="0">
                <a:latin typeface="Dante" panose="02020502050200020203" pitchFamily="18" charset="0"/>
              </a:rPr>
              <a:t>WHAT WOULD</a:t>
            </a:r>
          </a:p>
          <a:p>
            <a:pPr algn="ctr"/>
            <a:r>
              <a:rPr lang="en-US" sz="2800" dirty="0">
                <a:latin typeface="Dante" panose="02020502050200020203" pitchFamily="18" charset="0"/>
              </a:rPr>
              <a:t>LIBERATION/SOCIAL JUSTICE </a:t>
            </a:r>
          </a:p>
          <a:p>
            <a:pPr algn="ctr"/>
            <a:r>
              <a:rPr lang="en-US" sz="2800" dirty="0">
                <a:latin typeface="Dante" panose="02020502050200020203" pitchFamily="18" charset="0"/>
              </a:rPr>
              <a:t>LOOK LIKE FOR YOU?</a:t>
            </a:r>
          </a:p>
          <a:p>
            <a:pPr algn="ctr"/>
            <a:endParaRPr lang="en-US" dirty="0">
              <a:latin typeface="Dante" panose="02020502050200020203" pitchFamily="18" charset="0"/>
            </a:endParaRPr>
          </a:p>
          <a:p>
            <a:pPr algn="ctr"/>
            <a:endParaRPr lang="en-US" dirty="0">
              <a:latin typeface="Dante" panose="02020502050200020203" pitchFamily="18" charset="0"/>
            </a:endParaRPr>
          </a:p>
          <a:p>
            <a:pPr algn="ctr"/>
            <a:r>
              <a:rPr lang="en-US" sz="2200" dirty="0">
                <a:latin typeface="Dante" panose="02020502050200020203" pitchFamily="18" charset="0"/>
                <a:ea typeface="Times New Roman" panose="02020603050405020304" pitchFamily="18" charset="0"/>
              </a:rPr>
              <a:t>Equity and Implementation Science: An urgent Partnership. Panel with Ana Baumann, Billie </a:t>
            </a:r>
            <a:r>
              <a:rPr lang="en-US" sz="2200" dirty="0" err="1">
                <a:latin typeface="Dante" panose="02020502050200020203" pitchFamily="18" charset="0"/>
                <a:ea typeface="Times New Roman" panose="02020603050405020304" pitchFamily="18" charset="0"/>
              </a:rPr>
              <a:t>Kipp</a:t>
            </a:r>
            <a:r>
              <a:rPr lang="en-US" sz="2200" dirty="0">
                <a:latin typeface="Dante" panose="02020502050200020203" pitchFamily="18" charset="0"/>
                <a:ea typeface="Times New Roman" panose="02020603050405020304" pitchFamily="18" charset="0"/>
              </a:rPr>
              <a:t>, Melody Goodman, Jose Ruben Parra-Cardona, and Jenn </a:t>
            </a:r>
            <a:r>
              <a:rPr lang="en-US" sz="2200" dirty="0" err="1">
                <a:latin typeface="Dante" panose="02020502050200020203" pitchFamily="18" charset="0"/>
                <a:ea typeface="Times New Roman" panose="02020603050405020304" pitchFamily="18" charset="0"/>
              </a:rPr>
              <a:t>Tomasone</a:t>
            </a:r>
            <a:r>
              <a:rPr lang="en-US" sz="2200" dirty="0">
                <a:latin typeface="Dante" panose="02020502050200020203" pitchFamily="18" charset="0"/>
                <a:ea typeface="Times New Roman" panose="02020603050405020304" pitchFamily="18" charset="0"/>
              </a:rPr>
              <a:t>. Sponsored by the National Implementation Research Network &amp; Jordan Institute for Families. (January 2021) </a:t>
            </a:r>
          </a:p>
          <a:p>
            <a:pPr algn="ctr"/>
            <a:r>
              <a:rPr lang="en-US" sz="2200" dirty="0">
                <a:latin typeface="Dante" panose="02020502050200020203" pitchFamily="18" charset="0"/>
                <a:ea typeface="Times New Roman" panose="02020603050405020304" pitchFamily="18" charset="0"/>
              </a:rPr>
              <a:t>Recording available here: </a:t>
            </a:r>
          </a:p>
          <a:p>
            <a:pPr algn="ctr"/>
            <a:r>
              <a:rPr lang="en-US" sz="2200" dirty="0">
                <a:latin typeface="Dante" panose="02020502050200020203" pitchFamily="18" charset="0"/>
                <a:ea typeface="Times New Roman" panose="02020603050405020304" pitchFamily="18" charset="0"/>
                <a:hlinkClick r:id="rId2"/>
              </a:rPr>
              <a:t>https://nirn.fpg.unc.edu/resources/2021-unc-institute-implementation-science-virtual-series-equity-and-implementation-science</a:t>
            </a:r>
            <a:endParaRPr lang="en-US" sz="2200" dirty="0">
              <a:latin typeface="Dante" panose="02020502050200020203" pitchFamily="18" charset="0"/>
              <a:ea typeface="Times New Roman" panose="02020603050405020304" pitchFamily="18" charset="0"/>
            </a:endParaRPr>
          </a:p>
          <a:p>
            <a:pPr algn="ctr"/>
            <a:endParaRPr lang="en-US" sz="2200" dirty="0">
              <a:latin typeface="Dante" panose="02020502050200020203" pitchFamily="18" charset="0"/>
              <a:ea typeface="Times New Roman" panose="02020603050405020304" pitchFamily="18" charset="0"/>
            </a:endParaRPr>
          </a:p>
          <a:p>
            <a:pPr algn="ctr"/>
            <a:endParaRPr lang="en-US" sz="2000" dirty="0"/>
          </a:p>
          <a:p>
            <a:pPr algn="ctr"/>
            <a:endParaRPr lang="en-US" dirty="0"/>
          </a:p>
        </p:txBody>
      </p:sp>
    </p:spTree>
    <p:extLst>
      <p:ext uri="{BB962C8B-B14F-4D97-AF65-F5344CB8AC3E}">
        <p14:creationId xmlns:p14="http://schemas.microsoft.com/office/powerpoint/2010/main" val="326271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1D7755-1F11-C746-BF5E-FFCF11DC39A9}"/>
              </a:ext>
            </a:extLst>
          </p:cNvPr>
          <p:cNvSpPr>
            <a:spLocks noGrp="1"/>
          </p:cNvSpPr>
          <p:nvPr>
            <p:ph type="title"/>
          </p:nvPr>
        </p:nvSpPr>
        <p:spPr>
          <a:xfrm>
            <a:off x="1166650" y="1332952"/>
            <a:ext cx="3926898" cy="3921176"/>
          </a:xfrm>
        </p:spPr>
        <p:txBody>
          <a:bodyPr anchor="ctr">
            <a:normAutofit/>
          </a:bodyPr>
          <a:lstStyle/>
          <a:p>
            <a:r>
              <a:rPr lang="en-US" sz="3800" dirty="0">
                <a:latin typeface="Dante" panose="02020502050200020203" pitchFamily="18" charset="0"/>
              </a:rPr>
              <a:t>Acknowledgments</a:t>
            </a:r>
          </a:p>
        </p:txBody>
      </p:sp>
      <p:grpSp>
        <p:nvGrpSpPr>
          <p:cNvPr id="16" name="Group 15">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7"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descr="Funding info and Land Ackknowledgement">
            <a:extLst>
              <a:ext uri="{FF2B5EF4-FFF2-40B4-BE49-F238E27FC236}">
                <a16:creationId xmlns:a16="http://schemas.microsoft.com/office/drawing/2014/main" id="{4E085206-436B-BF40-9C9C-840D6E05B886}"/>
              </a:ext>
            </a:extLst>
          </p:cNvPr>
          <p:cNvSpPr>
            <a:spLocks noGrp="1"/>
          </p:cNvSpPr>
          <p:nvPr>
            <p:ph idx="1"/>
          </p:nvPr>
        </p:nvSpPr>
        <p:spPr>
          <a:xfrm>
            <a:off x="6421120" y="499833"/>
            <a:ext cx="5100320" cy="5581226"/>
          </a:xfrm>
        </p:spPr>
        <p:txBody>
          <a:bodyPr anchor="ctr">
            <a:normAutofit/>
          </a:bodyPr>
          <a:lstStyle/>
          <a:p>
            <a:pPr marL="0" indent="0">
              <a:buNone/>
            </a:pPr>
            <a:r>
              <a:rPr lang="en-US" sz="2400" dirty="0">
                <a:latin typeface="Dante" panose="02020502050200020203" pitchFamily="18" charset="0"/>
                <a:ea typeface="Arial" panose="020B0604020202020204" pitchFamily="34" charset="0"/>
              </a:rPr>
              <a:t>Dr. Baumann’s funding:</a:t>
            </a:r>
          </a:p>
          <a:p>
            <a:pPr marL="0" indent="0">
              <a:buNone/>
            </a:pPr>
            <a:r>
              <a:rPr lang="en-US" sz="2400" dirty="0">
                <a:latin typeface="Dante" panose="02020502050200020203" pitchFamily="18" charset="0"/>
                <a:ea typeface="Arial" panose="020B0604020202020204" pitchFamily="34" charset="0"/>
              </a:rPr>
              <a:t>UL1TR002345, 5U24HL136790, P50 CA-244431, 3D43TW011541-01S1, 1U24HL154426-01, 5U01HL133994-05, 3R01HD091218, 1 P50 MH122351-01A1</a:t>
            </a:r>
            <a:endParaRPr lang="en-US" sz="2400" dirty="0">
              <a:latin typeface="Dante" panose="02020502050200020203" pitchFamily="18" charset="0"/>
            </a:endParaRPr>
          </a:p>
          <a:p>
            <a:pPr marL="0" indent="0">
              <a:buNone/>
            </a:pPr>
            <a:endParaRPr lang="en-US" sz="2400" dirty="0">
              <a:latin typeface="Dante" panose="02020502050200020203" pitchFamily="18" charset="0"/>
            </a:endParaRPr>
          </a:p>
          <a:p>
            <a:pPr marL="0" indent="0">
              <a:buNone/>
            </a:pPr>
            <a:r>
              <a:rPr lang="en-US" sz="2400" dirty="0">
                <a:latin typeface="Dante" panose="02020502050200020203" pitchFamily="18" charset="0"/>
              </a:rPr>
              <a:t>This webinar is funded by the National Institute on Disability, Independent Living, and Rehabilitation Research (NIDILRR), Grant #90DPEM0004. </a:t>
            </a:r>
          </a:p>
          <a:p>
            <a:pPr marL="0" indent="0">
              <a:buNone/>
            </a:pPr>
            <a:endParaRPr lang="en-US" sz="2400" dirty="0">
              <a:latin typeface="Dante" panose="02020502050200020203" pitchFamily="18" charset="0"/>
            </a:endParaRPr>
          </a:p>
          <a:p>
            <a:pPr marL="0" indent="0">
              <a:buNone/>
            </a:pPr>
            <a:r>
              <a:rPr lang="en-US" sz="2400" dirty="0">
                <a:latin typeface="Dante" panose="02020502050200020203" pitchFamily="18" charset="0"/>
              </a:rPr>
              <a:t>All opinions are that of the speakers, and not of any funders.</a:t>
            </a:r>
          </a:p>
        </p:txBody>
      </p:sp>
    </p:spTree>
    <p:extLst>
      <p:ext uri="{BB962C8B-B14F-4D97-AF65-F5344CB8AC3E}">
        <p14:creationId xmlns:p14="http://schemas.microsoft.com/office/powerpoint/2010/main" val="2330766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BD1EB-6F5B-C54C-967C-F128E3B87696}"/>
              </a:ext>
            </a:extLst>
          </p:cNvPr>
          <p:cNvSpPr>
            <a:spLocks noGrp="1"/>
          </p:cNvSpPr>
          <p:nvPr>
            <p:ph type="title"/>
          </p:nvPr>
        </p:nvSpPr>
        <p:spPr>
          <a:xfrm>
            <a:off x="1166650" y="1332952"/>
            <a:ext cx="3926898" cy="3921176"/>
          </a:xfrm>
        </p:spPr>
        <p:txBody>
          <a:bodyPr vert="horz" lIns="91440" tIns="45720" rIns="91440" bIns="45720" rtlCol="0" anchor="ctr">
            <a:normAutofit fontScale="90000"/>
          </a:bodyPr>
          <a:lstStyle/>
          <a:p>
            <a:r>
              <a:rPr lang="en-US" sz="4200" b="1" kern="1200" dirty="0">
                <a:solidFill>
                  <a:schemeClr val="tx1"/>
                </a:solidFill>
                <a:latin typeface="Dante" panose="02020502050200020203" pitchFamily="18" charset="0"/>
              </a:rPr>
              <a:t>ACTION ITEM #5</a:t>
            </a:r>
            <a:r>
              <a:rPr lang="en-US" sz="4200" kern="1200" dirty="0">
                <a:solidFill>
                  <a:schemeClr val="tx1"/>
                </a:solidFill>
                <a:latin typeface="Dante" panose="02020502050200020203" pitchFamily="18" charset="0"/>
              </a:rPr>
              <a:t>: EXAMINE YOUR NETWORK AND THE QUALITY OF YOUR RELATIONSHIPS</a:t>
            </a:r>
          </a:p>
        </p:txBody>
      </p:sp>
      <p:sp>
        <p:nvSpPr>
          <p:cNvPr id="4" name="TextBox 3">
            <a:extLst>
              <a:ext uri="{FF2B5EF4-FFF2-40B4-BE49-F238E27FC236}">
                <a16:creationId xmlns:a16="http://schemas.microsoft.com/office/drawing/2014/main" id="{4156D472-63D7-FA41-BE08-0F3051A5CB23}"/>
              </a:ext>
            </a:extLst>
          </p:cNvPr>
          <p:cNvSpPr txBox="1"/>
          <p:nvPr/>
        </p:nvSpPr>
        <p:spPr>
          <a:xfrm>
            <a:off x="6421120" y="499833"/>
            <a:ext cx="5100320" cy="5581226"/>
          </a:xfrm>
          <a:prstGeom prst="rect">
            <a:avLst/>
          </a:prstGeom>
        </p:spPr>
        <p:txBody>
          <a:bodyPr vert="horz" lIns="91440" tIns="45720" rIns="91440" bIns="45720" rtlCol="0" anchor="ctr">
            <a:normAutofit/>
          </a:bodyPr>
          <a:lstStyle/>
          <a:p>
            <a:pPr>
              <a:lnSpc>
                <a:spcPct val="90000"/>
              </a:lnSpc>
              <a:spcAft>
                <a:spcPts val="600"/>
              </a:spcAft>
            </a:pPr>
            <a:r>
              <a:rPr lang="en-US" sz="3200" dirty="0">
                <a:latin typeface="Dante" panose="02020502050200020203" pitchFamily="18" charset="0"/>
              </a:rPr>
              <a:t>Who do you follow in social media?</a:t>
            </a:r>
          </a:p>
          <a:p>
            <a:pPr>
              <a:lnSpc>
                <a:spcPct val="90000"/>
              </a:lnSpc>
              <a:spcAft>
                <a:spcPts val="600"/>
              </a:spcAft>
            </a:pPr>
            <a:r>
              <a:rPr lang="en-US" sz="3200" dirty="0">
                <a:latin typeface="Dante" panose="02020502050200020203" pitchFamily="18" charset="0"/>
              </a:rPr>
              <a:t>Who do you read and cite?</a:t>
            </a:r>
          </a:p>
          <a:p>
            <a:pPr>
              <a:lnSpc>
                <a:spcPct val="90000"/>
              </a:lnSpc>
              <a:spcAft>
                <a:spcPts val="600"/>
              </a:spcAft>
            </a:pPr>
            <a:r>
              <a:rPr lang="en-US" sz="3200" dirty="0">
                <a:latin typeface="Dante" panose="02020502050200020203" pitchFamily="18" charset="0"/>
              </a:rPr>
              <a:t>Who are your co-authors?</a:t>
            </a:r>
          </a:p>
        </p:txBody>
      </p:sp>
    </p:spTree>
    <p:extLst>
      <p:ext uri="{BB962C8B-B14F-4D97-AF65-F5344CB8AC3E}">
        <p14:creationId xmlns:p14="http://schemas.microsoft.com/office/powerpoint/2010/main" val="3192235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EC0F978-1239-8340-8F1E-7FD8E09F0389}"/>
              </a:ext>
            </a:extLst>
          </p:cNvPr>
          <p:cNvSpPr>
            <a:spLocks noGrp="1"/>
          </p:cNvSpPr>
          <p:nvPr>
            <p:ph type="title" idx="4294967295"/>
          </p:nvPr>
        </p:nvSpPr>
        <p:spPr>
          <a:xfrm>
            <a:off x="839788" y="2057400"/>
            <a:ext cx="3086100" cy="38115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Dante" panose="02020502050200020203" pitchFamily="18" charset="0"/>
                <a:ea typeface="+mn-ea"/>
                <a:cs typeface="+mn-cs"/>
              </a:rPr>
              <a:t>ACTION ITEM #6: </a:t>
            </a:r>
            <a:r>
              <a:rPr kumimoji="0" lang="en-US" sz="3200" b="0" i="0" u="none" strike="noStrike" kern="1200" cap="none" spc="0" normalizeH="0" baseline="0" noProof="0" dirty="0">
                <a:ln>
                  <a:noFill/>
                </a:ln>
                <a:solidFill>
                  <a:schemeClr val="tx1"/>
                </a:solidFill>
                <a:effectLst/>
                <a:uLnTx/>
                <a:uFillTx/>
                <a:latin typeface="Dante" panose="02020502050200020203" pitchFamily="18" charset="0"/>
                <a:ea typeface="+mn-ea"/>
                <a:cs typeface="+mn-cs"/>
              </a:rPr>
              <a:t>EQUITY ENTAILS REFLECTION AND ADVOCACY</a:t>
            </a:r>
          </a:p>
        </p:txBody>
      </p:sp>
      <p:pic>
        <p:nvPicPr>
          <p:cNvPr id="8" name="Picture 2" descr="&quot;Mapping Our Roles in A Social Change Ecosystem&quot; Deepa Iyer (Solidarity is and Building Project) figure. At the center, is a yellow circle with the words: Equity, Inclusion, Liberation, Justice, Solidarity, Resiliency, Interdependency&quot;. Then circles tied to this main one with different colors. From left to right: guides, weavers, experimenters, frontline responders, visionaries, builders, caregivers, disruptors, healers, storytellers">
            <a:extLst>
              <a:ext uri="{FF2B5EF4-FFF2-40B4-BE49-F238E27FC236}">
                <a16:creationId xmlns:a16="http://schemas.microsoft.com/office/drawing/2014/main" id="{C20D7D4B-23A1-B540-8C20-A3C9AECF436E}"/>
              </a:ext>
            </a:extLst>
          </p:cNvPr>
          <p:cNvPicPr>
            <a:picLocks noGrp="1" noChangeAspect="1" noChangeArrowheads="1"/>
          </p:cNvPicPr>
          <p:nvPr>
            <p:ph type="pic" idx="1"/>
          </p:nvPr>
        </p:nvPicPr>
        <p:blipFill rotWithShape="1">
          <a:blip r:embed="rId2" cstate="email">
            <a:extLst>
              <a:ext uri="{28A0092B-C50C-407E-A947-70E740481C1C}">
                <a14:useLocalDpi xmlns:a14="http://schemas.microsoft.com/office/drawing/2010/main"/>
              </a:ext>
            </a:extLst>
          </a:blip>
          <a:srcRect/>
          <a:stretch/>
        </p:blipFill>
        <p:spPr bwMode="auto">
          <a:xfrm>
            <a:off x="3711388" y="987425"/>
            <a:ext cx="7644000" cy="48736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038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5DC018A-2AAA-AB42-8F4B-F745B8172D70}"/>
              </a:ext>
            </a:extLst>
          </p:cNvPr>
          <p:cNvSpPr>
            <a:spLocks noGrp="1"/>
          </p:cNvSpPr>
          <p:nvPr>
            <p:ph type="title" idx="4294967295"/>
          </p:nvPr>
        </p:nvSpPr>
        <p:spPr>
          <a:xfrm>
            <a:off x="839788" y="2057400"/>
            <a:ext cx="3932237" cy="38115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Dante" panose="02020502050200020203" pitchFamily="18" charset="0"/>
                <a:ea typeface="+mn-ea"/>
                <a:cs typeface="+mn-cs"/>
              </a:rPr>
              <a:t>ACTION ITEM #7: </a:t>
            </a:r>
            <a:r>
              <a:rPr kumimoji="0" lang="en-US" sz="3200" b="0" i="0" u="none" strike="noStrike" kern="1200" cap="none" spc="0" normalizeH="0" baseline="0" noProof="0" dirty="0">
                <a:ln>
                  <a:noFill/>
                </a:ln>
                <a:solidFill>
                  <a:schemeClr val="tx1"/>
                </a:solidFill>
                <a:effectLst/>
                <a:uLnTx/>
                <a:uFillTx/>
                <a:latin typeface="Dante" panose="02020502050200020203" pitchFamily="18" charset="0"/>
                <a:ea typeface="+mn-ea"/>
                <a:cs typeface="+mn-cs"/>
              </a:rPr>
              <a:t>EXAMINE HOW  YOU LISTEN, REFLECTING AND ACTING</a:t>
            </a:r>
          </a:p>
        </p:txBody>
      </p:sp>
      <p:sp>
        <p:nvSpPr>
          <p:cNvPr id="4" name="Content Placeholder 3">
            <a:extLst>
              <a:ext uri="{FF2B5EF4-FFF2-40B4-BE49-F238E27FC236}">
                <a16:creationId xmlns:a16="http://schemas.microsoft.com/office/drawing/2014/main" id="{1D491D1A-040A-EB4F-9CDD-0E1C18676D5F}"/>
              </a:ext>
            </a:extLst>
          </p:cNvPr>
          <p:cNvSpPr>
            <a:spLocks noGrp="1"/>
          </p:cNvSpPr>
          <p:nvPr>
            <p:ph idx="1"/>
          </p:nvPr>
        </p:nvSpPr>
        <p:spPr/>
        <p:txBody>
          <a:bodyPr/>
          <a:lstStyle/>
          <a:p>
            <a:pPr marL="0" indent="0">
              <a:buNone/>
            </a:pPr>
            <a:r>
              <a:rPr lang="en-US" dirty="0">
                <a:latin typeface="Dante" panose="02020502050200020203" pitchFamily="18" charset="0"/>
              </a:rPr>
              <a:t>     Examine:</a:t>
            </a:r>
          </a:p>
          <a:p>
            <a:pPr marL="0" indent="0">
              <a:buNone/>
            </a:pPr>
            <a:endParaRPr lang="en-US" dirty="0">
              <a:latin typeface="Dante" panose="02020502050200020203" pitchFamily="18" charset="0"/>
            </a:endParaRPr>
          </a:p>
          <a:p>
            <a:pPr marL="457200" lvl="1" indent="0">
              <a:buNone/>
            </a:pPr>
            <a:r>
              <a:rPr lang="en-US" sz="3200" dirty="0">
                <a:latin typeface="Dante" panose="02020502050200020203" pitchFamily="18" charset="0"/>
              </a:rPr>
              <a:t>How are you listening to your stakeholders? (</a:t>
            </a:r>
            <a:r>
              <a:rPr lang="en-US" sz="3200" i="1" dirty="0">
                <a:latin typeface="Dante" panose="02020502050200020203" pitchFamily="18" charset="0"/>
              </a:rPr>
              <a:t>note your points of resistance and why</a:t>
            </a:r>
            <a:r>
              <a:rPr lang="en-US" sz="3200" dirty="0">
                <a:latin typeface="Dante" panose="02020502050200020203" pitchFamily="18" charset="0"/>
              </a:rPr>
              <a:t>)</a:t>
            </a:r>
          </a:p>
          <a:p>
            <a:pPr marL="457200" lvl="1" indent="0">
              <a:buNone/>
            </a:pPr>
            <a:endParaRPr lang="en-US" sz="3200" dirty="0">
              <a:latin typeface="Dante" panose="02020502050200020203" pitchFamily="18" charset="0"/>
            </a:endParaRPr>
          </a:p>
          <a:p>
            <a:pPr marL="457200" lvl="1" indent="0">
              <a:buNone/>
            </a:pPr>
            <a:r>
              <a:rPr lang="en-US" sz="3200" dirty="0">
                <a:latin typeface="Dante" panose="02020502050200020203" pitchFamily="18" charset="0"/>
              </a:rPr>
              <a:t>What are the implicit assumptions about your research questions and how can you make them explicit?</a:t>
            </a:r>
          </a:p>
          <a:p>
            <a:pPr marL="0" indent="0">
              <a:buNone/>
            </a:pPr>
            <a:endParaRPr lang="en-US" dirty="0"/>
          </a:p>
        </p:txBody>
      </p:sp>
    </p:spTree>
    <p:extLst>
      <p:ext uri="{BB962C8B-B14F-4D97-AF65-F5344CB8AC3E}">
        <p14:creationId xmlns:p14="http://schemas.microsoft.com/office/powerpoint/2010/main" val="1236563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4BB0B-7183-3547-8883-FE383B7404A2}"/>
              </a:ext>
            </a:extLst>
          </p:cNvPr>
          <p:cNvSpPr>
            <a:spLocks noGrp="1"/>
          </p:cNvSpPr>
          <p:nvPr>
            <p:ph type="title"/>
          </p:nvPr>
        </p:nvSpPr>
        <p:spPr/>
        <p:txBody>
          <a:bodyPr>
            <a:normAutofit/>
          </a:bodyPr>
          <a:lstStyle/>
          <a:p>
            <a:pPr algn="ctr"/>
            <a:r>
              <a:rPr lang="en-US" b="1" dirty="0">
                <a:latin typeface="Dante" panose="02020502050200020203" pitchFamily="18" charset="0"/>
              </a:rPr>
              <a:t>RESOURCES: PODCASTS</a:t>
            </a:r>
            <a:endParaRPr lang="en-US" dirty="0">
              <a:latin typeface="Dante" panose="02020502050200020203" pitchFamily="18" charset="0"/>
            </a:endParaRPr>
          </a:p>
        </p:txBody>
      </p:sp>
      <p:sp>
        <p:nvSpPr>
          <p:cNvPr id="3" name="Content Placeholder 2">
            <a:extLst>
              <a:ext uri="{FF2B5EF4-FFF2-40B4-BE49-F238E27FC236}">
                <a16:creationId xmlns:a16="http://schemas.microsoft.com/office/drawing/2014/main" id="{A06D005E-F72F-8540-B3B5-06B3D73BC072}"/>
              </a:ext>
            </a:extLst>
          </p:cNvPr>
          <p:cNvSpPr>
            <a:spLocks noGrp="1"/>
          </p:cNvSpPr>
          <p:nvPr>
            <p:ph sz="half" idx="1"/>
          </p:nvPr>
        </p:nvSpPr>
        <p:spPr>
          <a:xfrm>
            <a:off x="281049" y="1825625"/>
            <a:ext cx="11910951" cy="4351338"/>
          </a:xfrm>
        </p:spPr>
        <p:txBody>
          <a:bodyPr>
            <a:normAutofit/>
          </a:bodyPr>
          <a:lstStyle/>
          <a:p>
            <a:pPr marL="0" indent="0">
              <a:buNone/>
            </a:pPr>
            <a:r>
              <a:rPr lang="en-US" sz="3200" dirty="0">
                <a:latin typeface="Dante" panose="02020502050200020203" pitchFamily="18" charset="0"/>
              </a:rPr>
              <a:t>- </a:t>
            </a:r>
            <a:r>
              <a:rPr lang="en-US" sz="3200" b="0" i="0" dirty="0">
                <a:effectLst/>
                <a:latin typeface="Dante" panose="02020502050200020203" pitchFamily="18" charset="0"/>
              </a:rPr>
              <a:t>"Coaching for Leaders“ by </a:t>
            </a:r>
            <a:r>
              <a:rPr lang="en-US" sz="3200" b="0" i="0" u="sng" dirty="0">
                <a:effectLst/>
                <a:latin typeface="Dante" panose="02020502050200020203" pitchFamily="18" charset="0"/>
                <a:hlinkClick r:id="rId2">
                  <a:extLst>
                    <a:ext uri="{A12FA001-AC4F-418D-AE19-62706E023703}">
                      <ahyp:hlinkClr xmlns:ahyp="http://schemas.microsoft.com/office/drawing/2018/hyperlinkcolor" val="tx"/>
                    </a:ext>
                  </a:extLst>
                </a:hlinkClick>
              </a:rPr>
              <a:t>@DaveStachowiak</a:t>
            </a:r>
            <a:r>
              <a:rPr lang="en-US" sz="3200" b="0" i="0" u="sng" dirty="0">
                <a:effectLst/>
                <a:latin typeface="Dante" panose="02020502050200020203" pitchFamily="18" charset="0"/>
              </a:rPr>
              <a:t> </a:t>
            </a:r>
            <a:r>
              <a:rPr lang="en-US" sz="3200" b="0" i="0" dirty="0">
                <a:effectLst/>
                <a:latin typeface="Dante" panose="02020502050200020203" pitchFamily="18" charset="0"/>
              </a:rPr>
              <a:t> -&gt; with </a:t>
            </a:r>
            <a:br>
              <a:rPr lang="en-US" sz="3200" b="0" i="0" u="none" strike="noStrike" dirty="0">
                <a:effectLst/>
                <a:latin typeface="Dante" panose="02020502050200020203" pitchFamily="18" charset="0"/>
                <a:hlinkClick r:id="rId3">
                  <a:extLst>
                    <a:ext uri="{A12FA001-AC4F-418D-AE19-62706E023703}">
                      <ahyp:hlinkClr xmlns:ahyp="http://schemas.microsoft.com/office/drawing/2018/hyperlinkcolor" val="tx"/>
                    </a:ext>
                  </a:extLst>
                </a:hlinkClick>
              </a:rPr>
            </a:br>
            <a:r>
              <a:rPr lang="en-US" sz="3200" b="0" i="0" u="none" strike="noStrike" dirty="0">
                <a:effectLst/>
                <a:latin typeface="Dante" panose="02020502050200020203" pitchFamily="18" charset="0"/>
                <a:hlinkClick r:id="rId3">
                  <a:extLst>
                    <a:ext uri="{A12FA001-AC4F-418D-AE19-62706E023703}">
                      <ahyp:hlinkClr xmlns:ahyp="http://schemas.microsoft.com/office/drawing/2018/hyperlinkcolor" val="tx"/>
                    </a:ext>
                  </a:extLst>
                </a:hlinkClick>
              </a:rPr>
              <a:t>@DrStefJohnson</a:t>
            </a:r>
            <a:endParaRPr lang="en-US" sz="3200" b="0" i="0" dirty="0">
              <a:effectLst/>
              <a:latin typeface="Dante" panose="02020502050200020203" pitchFamily="18" charset="0"/>
            </a:endParaRPr>
          </a:p>
          <a:p>
            <a:pPr>
              <a:buFontTx/>
              <a:buChar char="-"/>
            </a:pPr>
            <a:r>
              <a:rPr lang="en-US" sz="3200" dirty="0">
                <a:latin typeface="Dante" panose="02020502050200020203" pitchFamily="18" charset="0"/>
              </a:rPr>
              <a:t>“Dare to Lead” by </a:t>
            </a:r>
            <a:r>
              <a:rPr lang="en-US" sz="3200" dirty="0" err="1">
                <a:latin typeface="Dante" panose="02020502050200020203" pitchFamily="18" charset="0"/>
              </a:rPr>
              <a:t>Brenne</a:t>
            </a:r>
            <a:r>
              <a:rPr lang="en-US" sz="3200" dirty="0">
                <a:latin typeface="Dante" panose="02020502050200020203" pitchFamily="18" charset="0"/>
              </a:rPr>
              <a:t> Brown -&gt; </a:t>
            </a:r>
            <a:r>
              <a:rPr lang="en-US" sz="3200" dirty="0" err="1">
                <a:latin typeface="Dante" panose="02020502050200020203" pitchFamily="18" charset="0"/>
              </a:rPr>
              <a:t>Pryia</a:t>
            </a:r>
            <a:r>
              <a:rPr lang="en-US" sz="3200" dirty="0">
                <a:latin typeface="Dante" panose="02020502050200020203" pitchFamily="18" charset="0"/>
              </a:rPr>
              <a:t> Parker</a:t>
            </a:r>
          </a:p>
          <a:p>
            <a:pPr marL="0" indent="0">
              <a:buNone/>
            </a:pPr>
            <a:r>
              <a:rPr lang="en-US" sz="3200" dirty="0">
                <a:latin typeface="Dante" panose="02020502050200020203" pitchFamily="18" charset="0"/>
              </a:rPr>
              <a:t>- “Be Anti-racist” with </a:t>
            </a:r>
            <a:r>
              <a:rPr lang="en-US" sz="3200" dirty="0" err="1">
                <a:latin typeface="Dante" panose="02020502050200020203" pitchFamily="18" charset="0"/>
              </a:rPr>
              <a:t>Ibram</a:t>
            </a:r>
            <a:r>
              <a:rPr lang="en-US" sz="3200" dirty="0">
                <a:latin typeface="Dante" panose="02020502050200020203" pitchFamily="18" charset="0"/>
              </a:rPr>
              <a:t> X. </a:t>
            </a:r>
            <a:r>
              <a:rPr lang="en-US" sz="3200" dirty="0" err="1">
                <a:latin typeface="Dante" panose="02020502050200020203" pitchFamily="18" charset="0"/>
              </a:rPr>
              <a:t>Kendi</a:t>
            </a:r>
            <a:r>
              <a:rPr lang="en-US" sz="3200" dirty="0">
                <a:latin typeface="Dante" panose="02020502050200020203" pitchFamily="18" charset="0"/>
              </a:rPr>
              <a:t>, PhD @</a:t>
            </a:r>
            <a:r>
              <a:rPr lang="en-US" sz="3200" dirty="0" err="1">
                <a:latin typeface="Dante" panose="02020502050200020203" pitchFamily="18" charset="0"/>
              </a:rPr>
              <a:t>DrIbram</a:t>
            </a:r>
            <a:endParaRPr lang="en-US" sz="3200" dirty="0">
              <a:latin typeface="Dante" panose="02020502050200020203" pitchFamily="18" charset="0"/>
            </a:endParaRPr>
          </a:p>
          <a:p>
            <a:pPr>
              <a:buFontTx/>
              <a:buChar char="-"/>
            </a:pPr>
            <a:r>
              <a:rPr lang="en-US" sz="3200" dirty="0">
                <a:latin typeface="Dante" panose="02020502050200020203" pitchFamily="18" charset="0"/>
              </a:rPr>
              <a:t>Clinical Problem Solvers: </a:t>
            </a:r>
          </a:p>
          <a:p>
            <a:pPr marL="0" indent="0" rtl="0">
              <a:spcBef>
                <a:spcPts val="0"/>
              </a:spcBef>
              <a:spcAft>
                <a:spcPts val="0"/>
              </a:spcAft>
              <a:buNone/>
            </a:pPr>
            <a:r>
              <a:rPr lang="en-US" sz="3200" b="0" i="0" u="sng" strike="noStrike" dirty="0">
                <a:effectLst/>
                <a:latin typeface="Dante" panose="02020502050200020203" pitchFamily="18" charset="0"/>
                <a:hlinkClick r:id="rId4">
                  <a:extLst>
                    <a:ext uri="{A12FA001-AC4F-418D-AE19-62706E023703}">
                      <ahyp:hlinkClr xmlns:ahyp="http://schemas.microsoft.com/office/drawing/2018/hyperlinkcolor" val="tx"/>
                    </a:ext>
                  </a:extLst>
                </a:hlinkClick>
              </a:rPr>
              <a:t>https://clinicalproblemsolving.com/episodes/#antiracism-in-medicine</a:t>
            </a:r>
            <a:endParaRPr lang="en-US" sz="3200" b="0" i="0" u="sng" strike="noStrike" dirty="0">
              <a:effectLst/>
              <a:latin typeface="Dante" panose="02020502050200020203" pitchFamily="18" charset="0"/>
            </a:endParaRPr>
          </a:p>
          <a:p>
            <a:pPr marL="0" indent="0" rtl="0">
              <a:spcBef>
                <a:spcPts val="0"/>
              </a:spcBef>
              <a:spcAft>
                <a:spcPts val="0"/>
              </a:spcAft>
              <a:buNone/>
            </a:pPr>
            <a:r>
              <a:rPr lang="en-US" sz="3200" b="0" dirty="0">
                <a:effectLst/>
                <a:latin typeface="Dante" panose="02020502050200020203" pitchFamily="18" charset="0"/>
              </a:rPr>
              <a:t>-Flip th</a:t>
            </a:r>
            <a:r>
              <a:rPr lang="en-US" sz="3200" dirty="0">
                <a:latin typeface="Dante" panose="02020502050200020203" pitchFamily="18" charset="0"/>
              </a:rPr>
              <a:t>e Script: </a:t>
            </a:r>
            <a:endParaRPr lang="en-US" sz="3200" b="0" dirty="0">
              <a:effectLst/>
              <a:latin typeface="Dante" panose="02020502050200020203" pitchFamily="18" charset="0"/>
            </a:endParaRPr>
          </a:p>
          <a:p>
            <a:pPr marL="0" indent="0">
              <a:buNone/>
            </a:pPr>
            <a:r>
              <a:rPr lang="en-US" sz="3200" b="0" i="0" u="sng" strike="noStrike" dirty="0">
                <a:effectLst/>
                <a:latin typeface="Dante" panose="02020502050200020203" pitchFamily="18" charset="0"/>
                <a:hlinkClick r:id="rId5">
                  <a:extLst>
                    <a:ext uri="{A12FA001-AC4F-418D-AE19-62706E023703}">
                      <ahyp:hlinkClr xmlns:ahyp="http://schemas.microsoft.com/office/drawing/2018/hyperlinkcolor" val="tx"/>
                    </a:ext>
                  </a:extLst>
                </a:hlinkClick>
              </a:rPr>
              <a:t>https://soundcloud.com/yaleuniversity/sets/flip-the-script</a:t>
            </a:r>
            <a:endParaRPr lang="en-US" sz="3200" dirty="0">
              <a:latin typeface="Dante" panose="02020502050200020203" pitchFamily="18" charset="0"/>
            </a:endParaRPr>
          </a:p>
          <a:p>
            <a:pPr>
              <a:buFontTx/>
              <a:buChar char="-"/>
            </a:pPr>
            <a:endParaRPr lang="en-US" sz="3600" dirty="0">
              <a:latin typeface="Dante" panose="02020502050200020203" pitchFamily="18" charset="0"/>
            </a:endParaRPr>
          </a:p>
          <a:p>
            <a:pPr marL="0" indent="0">
              <a:buNone/>
            </a:pPr>
            <a:endParaRPr lang="en-US" sz="3600" dirty="0">
              <a:latin typeface="Dante" panose="02020502050200020203" pitchFamily="18" charset="0"/>
            </a:endParaRPr>
          </a:p>
          <a:p>
            <a:pPr marL="0" indent="0">
              <a:buNone/>
            </a:pPr>
            <a:endParaRPr lang="en-US" dirty="0"/>
          </a:p>
        </p:txBody>
      </p:sp>
    </p:spTree>
    <p:extLst>
      <p:ext uri="{BB962C8B-B14F-4D97-AF65-F5344CB8AC3E}">
        <p14:creationId xmlns:p14="http://schemas.microsoft.com/office/powerpoint/2010/main" val="3074112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8DFC34-9F37-4648-A28F-3A0B2111C978}"/>
              </a:ext>
            </a:extLst>
          </p:cNvPr>
          <p:cNvSpPr>
            <a:spLocks noGrp="1"/>
          </p:cNvSpPr>
          <p:nvPr>
            <p:ph type="title"/>
          </p:nvPr>
        </p:nvSpPr>
        <p:spPr/>
        <p:txBody>
          <a:bodyPr/>
          <a:lstStyle/>
          <a:p>
            <a:pPr algn="ctr"/>
            <a:r>
              <a:rPr lang="en-US" dirty="0">
                <a:latin typeface="Dante" panose="02020502050200020203" pitchFamily="18" charset="0"/>
              </a:rPr>
              <a:t>Resources</a:t>
            </a:r>
          </a:p>
        </p:txBody>
      </p:sp>
      <p:pic>
        <p:nvPicPr>
          <p:cNvPr id="7" name="Picture 6">
            <a:extLst>
              <a:ext uri="{FF2B5EF4-FFF2-40B4-BE49-F238E27FC236}">
                <a16:creationId xmlns:a16="http://schemas.microsoft.com/office/drawing/2014/main" id="{C546D81F-F971-1B4E-BB7F-B724A28E43BC}"/>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341589"/>
            <a:ext cx="3435968" cy="1838940"/>
          </a:xfrm>
          <a:prstGeom prst="rect">
            <a:avLst/>
          </a:prstGeom>
          <a:ln>
            <a:solidFill>
              <a:schemeClr val="tx1"/>
            </a:solidFill>
          </a:ln>
        </p:spPr>
      </p:pic>
      <p:pic>
        <p:nvPicPr>
          <p:cNvPr id="8" name="Picture 7">
            <a:extLst>
              <a:ext uri="{FF2B5EF4-FFF2-40B4-BE49-F238E27FC236}">
                <a16:creationId xmlns:a16="http://schemas.microsoft.com/office/drawing/2014/main" id="{9B60B163-9ECC-6448-80CB-0682105388A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9567" y="3597834"/>
            <a:ext cx="2973233" cy="1838940"/>
          </a:xfrm>
          <a:prstGeom prst="rect">
            <a:avLst/>
          </a:prstGeom>
          <a:ln>
            <a:solidFill>
              <a:schemeClr val="tx1"/>
            </a:solidFill>
          </a:ln>
        </p:spPr>
      </p:pic>
      <p:pic>
        <p:nvPicPr>
          <p:cNvPr id="9" name="Picture 8">
            <a:extLst>
              <a:ext uri="{FF2B5EF4-FFF2-40B4-BE49-F238E27FC236}">
                <a16:creationId xmlns:a16="http://schemas.microsoft.com/office/drawing/2014/main" id="{B89660BB-3EA8-DF43-B1BE-4A324F535797}"/>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52226" y="1224538"/>
            <a:ext cx="3435968" cy="2035810"/>
          </a:xfrm>
          <a:prstGeom prst="rect">
            <a:avLst/>
          </a:prstGeom>
        </p:spPr>
      </p:pic>
      <p:sp>
        <p:nvSpPr>
          <p:cNvPr id="10" name="TextBox 9">
            <a:extLst>
              <a:ext uri="{FF2B5EF4-FFF2-40B4-BE49-F238E27FC236}">
                <a16:creationId xmlns:a16="http://schemas.microsoft.com/office/drawing/2014/main" id="{FF08ADDE-D2B2-1E46-8B51-E52C627AE10E}"/>
              </a:ext>
            </a:extLst>
          </p:cNvPr>
          <p:cNvSpPr txBox="1"/>
          <p:nvPr/>
        </p:nvSpPr>
        <p:spPr>
          <a:xfrm>
            <a:off x="838200" y="5516411"/>
            <a:ext cx="11170298" cy="954107"/>
          </a:xfrm>
          <a:prstGeom prst="rect">
            <a:avLst/>
          </a:prstGeom>
          <a:noFill/>
        </p:spPr>
        <p:txBody>
          <a:bodyPr wrap="square" rtlCol="0">
            <a:spAutoFit/>
          </a:bodyPr>
          <a:lstStyle/>
          <a:p>
            <a:r>
              <a:rPr lang="fr-FR" sz="2000" dirty="0">
                <a:latin typeface="Dante" panose="02020502050200020203" pitchFamily="18" charset="0"/>
                <a:hlinkClick r:id="rId5"/>
              </a:rPr>
              <a:t>Collaborative for </a:t>
            </a:r>
            <a:r>
              <a:rPr lang="fr-FR" sz="2000" dirty="0" err="1">
                <a:latin typeface="Dante" panose="02020502050200020203" pitchFamily="18" charset="0"/>
                <a:hlinkClick r:id="rId5"/>
              </a:rPr>
              <a:t>Anti-Racist</a:t>
            </a:r>
            <a:r>
              <a:rPr lang="fr-FR" sz="2000" dirty="0">
                <a:latin typeface="Dante" panose="02020502050200020203" pitchFamily="18" charset="0"/>
                <a:hlinkClick r:id="rId5"/>
              </a:rPr>
              <a:t> </a:t>
            </a:r>
            <a:r>
              <a:rPr lang="fr-FR" sz="2000" dirty="0" err="1">
                <a:latin typeface="Dante" panose="02020502050200020203" pitchFamily="18" charset="0"/>
                <a:hlinkClick r:id="rId5"/>
              </a:rPr>
              <a:t>Dissemination</a:t>
            </a:r>
            <a:r>
              <a:rPr lang="fr-FR" sz="2000" dirty="0">
                <a:latin typeface="Dante" panose="02020502050200020203" pitchFamily="18" charset="0"/>
                <a:hlinkClick r:id="rId5"/>
              </a:rPr>
              <a:t> &amp; </a:t>
            </a:r>
            <a:r>
              <a:rPr lang="fr-FR" sz="2000" dirty="0" err="1">
                <a:latin typeface="Dante" panose="02020502050200020203" pitchFamily="18" charset="0"/>
                <a:hlinkClick r:id="rId5"/>
              </a:rPr>
              <a:t>Implementation</a:t>
            </a:r>
            <a:r>
              <a:rPr lang="fr-FR" sz="2000" dirty="0">
                <a:latin typeface="Dante" panose="02020502050200020203" pitchFamily="18" charset="0"/>
                <a:hlinkClick r:id="rId5"/>
              </a:rPr>
              <a:t> Science</a:t>
            </a:r>
            <a:r>
              <a:rPr lang="fr-FR" sz="2000" dirty="0">
                <a:latin typeface="Dante" panose="02020502050200020203" pitchFamily="18" charset="0"/>
              </a:rPr>
              <a:t> </a:t>
            </a:r>
            <a:r>
              <a:rPr lang="en-US" dirty="0">
                <a:latin typeface="Dante" panose="02020502050200020203" pitchFamily="18" charset="0"/>
              </a:rPr>
              <a:t>(https://baumannana.wixsite.com/mysite)</a:t>
            </a:r>
          </a:p>
          <a:p>
            <a:r>
              <a:rPr lang="en-US" sz="2000" dirty="0">
                <a:latin typeface="Dante" panose="02020502050200020203" pitchFamily="18" charset="0"/>
                <a:hlinkClick r:id="rId6"/>
              </a:rPr>
              <a:t>Center on Knowledge Translation for Employment Research</a:t>
            </a:r>
            <a:r>
              <a:rPr lang="en-US" sz="2000" dirty="0">
                <a:latin typeface="Dante" panose="02020502050200020203" pitchFamily="18" charset="0"/>
              </a:rPr>
              <a:t> </a:t>
            </a:r>
            <a:r>
              <a:rPr lang="en-US" dirty="0">
                <a:latin typeface="Dante" panose="02020502050200020203" pitchFamily="18" charset="0"/>
              </a:rPr>
              <a:t>(https://umassmed.edu/cekter)</a:t>
            </a:r>
          </a:p>
          <a:p>
            <a:endParaRPr lang="en-US" sz="1600" dirty="0">
              <a:latin typeface="Dante" panose="02020502050200020203" pitchFamily="18" charset="0"/>
            </a:endParaRPr>
          </a:p>
        </p:txBody>
      </p:sp>
      <p:pic>
        <p:nvPicPr>
          <p:cNvPr id="11" name="Picture 10">
            <a:extLst>
              <a:ext uri="{FF2B5EF4-FFF2-40B4-BE49-F238E27FC236}">
                <a16:creationId xmlns:a16="http://schemas.microsoft.com/office/drawing/2014/main" id="{BC53C4E8-C944-AE49-8715-2DBB7E4E83C3}"/>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66932" y="3389091"/>
            <a:ext cx="5825067" cy="2256428"/>
          </a:xfrm>
          <a:prstGeom prst="rect">
            <a:avLst/>
          </a:prstGeom>
        </p:spPr>
      </p:pic>
    </p:spTree>
    <p:extLst>
      <p:ext uri="{BB962C8B-B14F-4D97-AF65-F5344CB8AC3E}">
        <p14:creationId xmlns:p14="http://schemas.microsoft.com/office/powerpoint/2010/main" val="3029344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7E6C6-BD09-EF4B-A15F-8ADC121C3E9E}"/>
              </a:ext>
            </a:extLst>
          </p:cNvPr>
          <p:cNvSpPr>
            <a:spLocks noGrp="1"/>
          </p:cNvSpPr>
          <p:nvPr>
            <p:ph type="title"/>
          </p:nvPr>
        </p:nvSpPr>
        <p:spPr/>
        <p:txBody>
          <a:bodyPr/>
          <a:lstStyle/>
          <a:p>
            <a:pPr algn="ctr"/>
            <a:r>
              <a:rPr lang="en-US" dirty="0">
                <a:latin typeface="Dante" panose="02020502050200020203" pitchFamily="18" charset="0"/>
              </a:rPr>
              <a:t>Citations</a:t>
            </a:r>
          </a:p>
        </p:txBody>
      </p:sp>
      <p:sp>
        <p:nvSpPr>
          <p:cNvPr id="3" name="TextBox 2">
            <a:extLst>
              <a:ext uri="{FF2B5EF4-FFF2-40B4-BE49-F238E27FC236}">
                <a16:creationId xmlns:a16="http://schemas.microsoft.com/office/drawing/2014/main" id="{4E418DA9-C51D-E14F-9A18-C5426CD47882}"/>
              </a:ext>
            </a:extLst>
          </p:cNvPr>
          <p:cNvSpPr txBox="1"/>
          <p:nvPr/>
        </p:nvSpPr>
        <p:spPr>
          <a:xfrm>
            <a:off x="0" y="1690688"/>
            <a:ext cx="12192000" cy="4539704"/>
          </a:xfrm>
          <a:prstGeom prst="rect">
            <a:avLst/>
          </a:prstGeom>
          <a:noFill/>
        </p:spPr>
        <p:txBody>
          <a:bodyPr wrap="square" rtlCol="0">
            <a:spAutoFit/>
          </a:bodyPr>
          <a:lstStyle/>
          <a:p>
            <a:pPr marL="342900" indent="-342900">
              <a:buFont typeface="+mj-lt"/>
              <a:buAutoNum type="arabicPeriod"/>
            </a:pPr>
            <a:r>
              <a:rPr lang="en-US" sz="1700" dirty="0">
                <a:solidFill>
                  <a:srgbClr val="222222"/>
                </a:solidFill>
                <a:latin typeface="Dante" panose="02020502050200020203" pitchFamily="18" charset="0"/>
              </a:rPr>
              <a:t>Proctor, E., </a:t>
            </a:r>
            <a:r>
              <a:rPr lang="en-US" sz="1700" dirty="0" err="1">
                <a:solidFill>
                  <a:srgbClr val="222222"/>
                </a:solidFill>
                <a:latin typeface="Dante" panose="02020502050200020203" pitchFamily="18" charset="0"/>
              </a:rPr>
              <a:t>Silmere</a:t>
            </a:r>
            <a:r>
              <a:rPr lang="en-US" sz="1700" dirty="0">
                <a:solidFill>
                  <a:srgbClr val="222222"/>
                </a:solidFill>
                <a:latin typeface="Dante" panose="02020502050200020203" pitchFamily="18" charset="0"/>
              </a:rPr>
              <a:t>, H., Raghavan, R., </a:t>
            </a:r>
            <a:r>
              <a:rPr lang="en-US" sz="1700" dirty="0" err="1">
                <a:solidFill>
                  <a:srgbClr val="222222"/>
                </a:solidFill>
                <a:latin typeface="Dante" panose="02020502050200020203" pitchFamily="18" charset="0"/>
              </a:rPr>
              <a:t>Hovmand</a:t>
            </a:r>
            <a:r>
              <a:rPr lang="en-US" sz="1700" dirty="0">
                <a:solidFill>
                  <a:srgbClr val="222222"/>
                </a:solidFill>
                <a:latin typeface="Dante" panose="02020502050200020203" pitchFamily="18" charset="0"/>
              </a:rPr>
              <a:t>, P., Aarons, G., Bunger, A., ... &amp; Hensley, M. (2011). Outcomes for implementation research: conceptual distinctions, measurement challenges, and research agenda. </a:t>
            </a:r>
            <a:r>
              <a:rPr lang="en-US" sz="1700" i="1" dirty="0">
                <a:solidFill>
                  <a:srgbClr val="222222"/>
                </a:solidFill>
                <a:latin typeface="Dante" panose="02020502050200020203" pitchFamily="18" charset="0"/>
              </a:rPr>
              <a:t>Administration and Policy in Mental Health and Mental Health Services Research</a:t>
            </a:r>
            <a:r>
              <a:rPr lang="en-US" sz="1700" dirty="0">
                <a:solidFill>
                  <a:srgbClr val="222222"/>
                </a:solidFill>
                <a:latin typeface="Dante" panose="02020502050200020203" pitchFamily="18" charset="0"/>
              </a:rPr>
              <a:t>, </a:t>
            </a:r>
            <a:r>
              <a:rPr lang="en-US" sz="1700" i="1" dirty="0">
                <a:solidFill>
                  <a:srgbClr val="222222"/>
                </a:solidFill>
                <a:latin typeface="Dante" panose="02020502050200020203" pitchFamily="18" charset="0"/>
              </a:rPr>
              <a:t>38</a:t>
            </a:r>
            <a:r>
              <a:rPr lang="en-US" sz="1700" dirty="0">
                <a:solidFill>
                  <a:srgbClr val="222222"/>
                </a:solidFill>
                <a:latin typeface="Dante" panose="02020502050200020203" pitchFamily="18" charset="0"/>
              </a:rPr>
              <a:t>(2), 65-76.</a:t>
            </a:r>
          </a:p>
          <a:p>
            <a:pPr marL="342900" indent="-342900">
              <a:buFont typeface="+mj-lt"/>
              <a:buAutoNum type="arabicPeriod"/>
            </a:pPr>
            <a:r>
              <a:rPr lang="en-US" sz="1700" dirty="0">
                <a:solidFill>
                  <a:srgbClr val="222222"/>
                </a:solidFill>
                <a:latin typeface="Dante" panose="02020502050200020203" pitchFamily="18" charset="0"/>
              </a:rPr>
              <a:t>Curran, G. M. (2020). Implementation science made too simple: a teaching tool. </a:t>
            </a:r>
            <a:r>
              <a:rPr lang="en-US" sz="1700" i="1" dirty="0">
                <a:solidFill>
                  <a:srgbClr val="222222"/>
                </a:solidFill>
                <a:latin typeface="Dante" panose="02020502050200020203" pitchFamily="18" charset="0"/>
              </a:rPr>
              <a:t>Implementation Science Communications</a:t>
            </a:r>
            <a:r>
              <a:rPr lang="en-US" sz="1700" dirty="0">
                <a:solidFill>
                  <a:srgbClr val="222222"/>
                </a:solidFill>
                <a:latin typeface="Dante" panose="02020502050200020203" pitchFamily="18" charset="0"/>
              </a:rPr>
              <a:t>, </a:t>
            </a:r>
            <a:r>
              <a:rPr lang="en-US" sz="1700" i="1" dirty="0">
                <a:solidFill>
                  <a:srgbClr val="222222"/>
                </a:solidFill>
                <a:latin typeface="Dante" panose="02020502050200020203" pitchFamily="18" charset="0"/>
              </a:rPr>
              <a:t>1</a:t>
            </a:r>
            <a:r>
              <a:rPr lang="en-US" sz="1700" dirty="0">
                <a:solidFill>
                  <a:srgbClr val="222222"/>
                </a:solidFill>
                <a:latin typeface="Dante" panose="02020502050200020203" pitchFamily="18" charset="0"/>
              </a:rPr>
              <a:t>(1), 1-3.</a:t>
            </a:r>
            <a:endParaRPr lang="en-US" sz="1700" dirty="0">
              <a:latin typeface="Dante" panose="02020502050200020203" pitchFamily="18" charset="0"/>
              <a:cs typeface="Arial" panose="020B0604020202020204" pitchFamily="34" charset="0"/>
            </a:endParaRPr>
          </a:p>
          <a:p>
            <a:pPr marL="342900" indent="-342900">
              <a:buFont typeface="+mj-lt"/>
              <a:buAutoNum type="arabicPeriod"/>
            </a:pPr>
            <a:r>
              <a:rPr lang="en-US" sz="1700" dirty="0">
                <a:solidFill>
                  <a:srgbClr val="222222"/>
                </a:solidFill>
                <a:latin typeface="Dante" panose="02020502050200020203" pitchFamily="18" charset="0"/>
                <a:cs typeface="Arial" panose="020B0604020202020204" pitchFamily="34" charset="0"/>
              </a:rPr>
              <a:t>Bonner, S. N., &amp; </a:t>
            </a:r>
            <a:r>
              <a:rPr lang="en-US" sz="1700" dirty="0" err="1">
                <a:solidFill>
                  <a:srgbClr val="222222"/>
                </a:solidFill>
                <a:latin typeface="Dante" panose="02020502050200020203" pitchFamily="18" charset="0"/>
                <a:cs typeface="Arial" panose="020B0604020202020204" pitchFamily="34" charset="0"/>
              </a:rPr>
              <a:t>Wakeam</a:t>
            </a:r>
            <a:r>
              <a:rPr lang="en-US" sz="1700" dirty="0">
                <a:solidFill>
                  <a:srgbClr val="222222"/>
                </a:solidFill>
                <a:latin typeface="Dante" panose="02020502050200020203" pitchFamily="18" charset="0"/>
                <a:cs typeface="Arial" panose="020B0604020202020204" pitchFamily="34" charset="0"/>
              </a:rPr>
              <a:t>, E. (2021). The volume–outcome relationship in lung cancer surgery: The impact of the social determinants of health care delivery. </a:t>
            </a:r>
            <a:r>
              <a:rPr lang="en-US" sz="1700" i="1" dirty="0">
                <a:solidFill>
                  <a:srgbClr val="222222"/>
                </a:solidFill>
                <a:latin typeface="Dante" panose="02020502050200020203" pitchFamily="18" charset="0"/>
                <a:cs typeface="Arial" panose="020B0604020202020204" pitchFamily="34" charset="0"/>
              </a:rPr>
              <a:t>The Journal of Thoracic and Cardiovascular Surgery</a:t>
            </a:r>
            <a:r>
              <a:rPr lang="en-US" sz="1700" dirty="0">
                <a:solidFill>
                  <a:srgbClr val="222222"/>
                </a:solidFill>
                <a:latin typeface="Dante" panose="02020502050200020203" pitchFamily="18" charset="0"/>
                <a:cs typeface="Arial" panose="020B0604020202020204" pitchFamily="34" charset="0"/>
              </a:rPr>
              <a:t>.</a:t>
            </a:r>
          </a:p>
          <a:p>
            <a:pPr marL="342900" indent="-342900">
              <a:buFont typeface="+mj-lt"/>
              <a:buAutoNum type="arabicPeriod"/>
            </a:pPr>
            <a:r>
              <a:rPr lang="en-US" sz="1700" dirty="0">
                <a:solidFill>
                  <a:srgbClr val="222222"/>
                </a:solidFill>
                <a:latin typeface="Dante" panose="02020502050200020203" pitchFamily="18" charset="0"/>
                <a:cs typeface="Arial" panose="020B0604020202020204" pitchFamily="34" charset="0"/>
              </a:rPr>
              <a:t>Coughlin, S. S. (2020). A review of social determinants of prostate cancer risk, stage, and survival. </a:t>
            </a:r>
            <a:r>
              <a:rPr lang="en-US" sz="1700" i="1" dirty="0">
                <a:solidFill>
                  <a:srgbClr val="222222"/>
                </a:solidFill>
                <a:latin typeface="Dante" panose="02020502050200020203" pitchFamily="18" charset="0"/>
                <a:cs typeface="Arial" panose="020B0604020202020204" pitchFamily="34" charset="0"/>
              </a:rPr>
              <a:t>Prostate International</a:t>
            </a:r>
            <a:r>
              <a:rPr lang="en-US" sz="1700" dirty="0">
                <a:solidFill>
                  <a:srgbClr val="222222"/>
                </a:solidFill>
                <a:latin typeface="Dante" panose="02020502050200020203" pitchFamily="18" charset="0"/>
                <a:cs typeface="Arial" panose="020B0604020202020204" pitchFamily="34" charset="0"/>
              </a:rPr>
              <a:t>, </a:t>
            </a:r>
            <a:r>
              <a:rPr lang="en-US" sz="1700" i="1" dirty="0">
                <a:solidFill>
                  <a:srgbClr val="222222"/>
                </a:solidFill>
                <a:latin typeface="Dante" panose="02020502050200020203" pitchFamily="18" charset="0"/>
                <a:cs typeface="Arial" panose="020B0604020202020204" pitchFamily="34" charset="0"/>
              </a:rPr>
              <a:t>8</a:t>
            </a:r>
            <a:r>
              <a:rPr lang="en-US" sz="1700" dirty="0">
                <a:solidFill>
                  <a:srgbClr val="222222"/>
                </a:solidFill>
                <a:latin typeface="Dante" panose="02020502050200020203" pitchFamily="18" charset="0"/>
                <a:cs typeface="Arial" panose="020B0604020202020204" pitchFamily="34" charset="0"/>
              </a:rPr>
              <a:t>(2), 49-54.</a:t>
            </a:r>
          </a:p>
          <a:p>
            <a:pPr marL="342900" indent="-342900">
              <a:buFont typeface="+mj-lt"/>
              <a:buAutoNum type="arabicPeriod"/>
            </a:pPr>
            <a:r>
              <a:rPr lang="en-US" sz="1700" dirty="0">
                <a:solidFill>
                  <a:srgbClr val="222222"/>
                </a:solidFill>
                <a:latin typeface="Dante" panose="02020502050200020203" pitchFamily="18" charset="0"/>
                <a:cs typeface="Arial" panose="020B0604020202020204" pitchFamily="34" charset="0"/>
              </a:rPr>
              <a:t>Chakravarthy, R., Stallings, S. C., Velez Edwards, D. R., Zhao, S. K., Conway, D., Rao, J. S., ... &amp; Wilkins, C. H. (2020). Determinants of stage at diagnosis of HPV-related cancer including area deprivation and clinical factors. </a:t>
            </a:r>
            <a:r>
              <a:rPr lang="en-US" sz="1700" i="1" dirty="0">
                <a:solidFill>
                  <a:srgbClr val="222222"/>
                </a:solidFill>
                <a:latin typeface="Dante" panose="02020502050200020203" pitchFamily="18" charset="0"/>
                <a:cs typeface="Arial" panose="020B0604020202020204" pitchFamily="34" charset="0"/>
              </a:rPr>
              <a:t>Journal of Public Health</a:t>
            </a:r>
            <a:r>
              <a:rPr lang="en-US" sz="1700" dirty="0">
                <a:solidFill>
                  <a:srgbClr val="222222"/>
                </a:solidFill>
                <a:latin typeface="Dante" panose="02020502050200020203" pitchFamily="18" charset="0"/>
                <a:cs typeface="Arial" panose="020B0604020202020204" pitchFamily="34" charset="0"/>
              </a:rPr>
              <a:t>.</a:t>
            </a:r>
          </a:p>
          <a:p>
            <a:pPr marL="342900" indent="-342900">
              <a:buFont typeface="+mj-lt"/>
              <a:buAutoNum type="arabicPeriod"/>
            </a:pPr>
            <a:r>
              <a:rPr lang="en-US" sz="1700" dirty="0">
                <a:solidFill>
                  <a:srgbClr val="222222"/>
                </a:solidFill>
                <a:latin typeface="Dante" panose="02020502050200020203" pitchFamily="18" charset="0"/>
              </a:rPr>
              <a:t>Main, C. J., Nicholas, M. K., Shaw, W. S., </a:t>
            </a:r>
            <a:r>
              <a:rPr lang="en-US" sz="1700" dirty="0" err="1">
                <a:solidFill>
                  <a:srgbClr val="222222"/>
                </a:solidFill>
                <a:latin typeface="Dante" panose="02020502050200020203" pitchFamily="18" charset="0"/>
              </a:rPr>
              <a:t>Tetrick</a:t>
            </a:r>
            <a:r>
              <a:rPr lang="en-US" sz="1700" dirty="0">
                <a:solidFill>
                  <a:srgbClr val="222222"/>
                </a:solidFill>
                <a:latin typeface="Dante" panose="02020502050200020203" pitchFamily="18" charset="0"/>
              </a:rPr>
              <a:t>, L. E., Ehrhart, M. G., &amp; </a:t>
            </a:r>
            <a:r>
              <a:rPr lang="en-US" sz="1700" dirty="0" err="1">
                <a:solidFill>
                  <a:srgbClr val="222222"/>
                </a:solidFill>
                <a:latin typeface="Dante" panose="02020502050200020203" pitchFamily="18" charset="0"/>
              </a:rPr>
              <a:t>Pransky</a:t>
            </a:r>
            <a:r>
              <a:rPr lang="en-US" sz="1700" dirty="0">
                <a:solidFill>
                  <a:srgbClr val="222222"/>
                </a:solidFill>
                <a:latin typeface="Dante" panose="02020502050200020203" pitchFamily="18" charset="0"/>
              </a:rPr>
              <a:t>, G. (2016). Implementation science and employer disability practices: embedding implementation factors in research designs. </a:t>
            </a:r>
            <a:r>
              <a:rPr lang="en-US" sz="1700" i="1" dirty="0">
                <a:solidFill>
                  <a:srgbClr val="222222"/>
                </a:solidFill>
                <a:latin typeface="Dante" panose="02020502050200020203" pitchFamily="18" charset="0"/>
              </a:rPr>
              <a:t>Journal of occupational rehabilitation</a:t>
            </a:r>
            <a:r>
              <a:rPr lang="en-US" sz="1700" dirty="0">
                <a:solidFill>
                  <a:srgbClr val="222222"/>
                </a:solidFill>
                <a:latin typeface="Dante" panose="02020502050200020203" pitchFamily="18" charset="0"/>
              </a:rPr>
              <a:t>, </a:t>
            </a:r>
            <a:r>
              <a:rPr lang="en-US" sz="1700" i="1" dirty="0">
                <a:solidFill>
                  <a:srgbClr val="222222"/>
                </a:solidFill>
                <a:latin typeface="Dante" panose="02020502050200020203" pitchFamily="18" charset="0"/>
              </a:rPr>
              <a:t>26</a:t>
            </a:r>
            <a:r>
              <a:rPr lang="en-US" sz="1700" dirty="0">
                <a:solidFill>
                  <a:srgbClr val="222222"/>
                </a:solidFill>
                <a:latin typeface="Dante" panose="02020502050200020203" pitchFamily="18" charset="0"/>
              </a:rPr>
              <a:t>(4), 448-464.</a:t>
            </a:r>
          </a:p>
          <a:p>
            <a:pPr marL="342900" indent="-342900">
              <a:buFont typeface="+mj-lt"/>
              <a:buAutoNum type="arabicPeriod"/>
            </a:pPr>
            <a:r>
              <a:rPr lang="en-US" sz="1700" dirty="0" err="1">
                <a:latin typeface="Dante" panose="02020502050200020203" pitchFamily="18" charset="0"/>
                <a:cs typeface="Arial" panose="020B0604020202020204" pitchFamily="34" charset="0"/>
              </a:rPr>
              <a:t>Zahnd</a:t>
            </a:r>
            <a:r>
              <a:rPr lang="en-US" sz="1700" dirty="0">
                <a:latin typeface="Dante" panose="02020502050200020203" pitchFamily="18" charset="0"/>
                <a:cs typeface="Arial" panose="020B0604020202020204" pitchFamily="34" charset="0"/>
              </a:rPr>
              <a:t>, W. E., Murphy, C., Knoll, M., Benavidez, G. A., Day, K. R., Ranganathan, R., ... &amp; Eberth, J. M. (2021). The Intersection of Rural Residence and Minority Race/Ethnicity in Cancer Disparities in the United States. </a:t>
            </a:r>
            <a:r>
              <a:rPr lang="en-US" sz="1700" i="1" dirty="0">
                <a:latin typeface="Dante" panose="02020502050200020203" pitchFamily="18" charset="0"/>
                <a:cs typeface="Arial" panose="020B0604020202020204" pitchFamily="34" charset="0"/>
              </a:rPr>
              <a:t>International Journal of Environmental Research and Public Health</a:t>
            </a:r>
            <a:r>
              <a:rPr lang="en-US" sz="1700" dirty="0">
                <a:latin typeface="Dante" panose="02020502050200020203" pitchFamily="18" charset="0"/>
                <a:cs typeface="Arial" panose="020B0604020202020204" pitchFamily="34" charset="0"/>
              </a:rPr>
              <a:t>, </a:t>
            </a:r>
            <a:r>
              <a:rPr lang="en-US" sz="1700" i="1" dirty="0">
                <a:latin typeface="Dante" panose="02020502050200020203" pitchFamily="18" charset="0"/>
                <a:cs typeface="Arial" panose="020B0604020202020204" pitchFamily="34" charset="0"/>
              </a:rPr>
              <a:t>18</a:t>
            </a:r>
            <a:r>
              <a:rPr lang="en-US" sz="1700" dirty="0">
                <a:latin typeface="Dante" panose="02020502050200020203" pitchFamily="18" charset="0"/>
                <a:cs typeface="Arial" panose="020B0604020202020204" pitchFamily="34" charset="0"/>
              </a:rPr>
              <a:t>(4), 1384.</a:t>
            </a:r>
          </a:p>
          <a:p>
            <a:pPr marL="342900" indent="-342900">
              <a:buFont typeface="+mj-lt"/>
              <a:buAutoNum type="arabicPeriod"/>
            </a:pPr>
            <a:r>
              <a:rPr lang="en-US" sz="1700" dirty="0">
                <a:solidFill>
                  <a:srgbClr val="222222"/>
                </a:solidFill>
                <a:latin typeface="Dante" panose="02020502050200020203" pitchFamily="18" charset="0"/>
              </a:rPr>
              <a:t>World Health Organization. (n.d.) https://</a:t>
            </a:r>
            <a:r>
              <a:rPr lang="en-US" sz="1700" dirty="0" err="1">
                <a:solidFill>
                  <a:srgbClr val="222222"/>
                </a:solidFill>
                <a:latin typeface="Dante" panose="02020502050200020203" pitchFamily="18" charset="0"/>
              </a:rPr>
              <a:t>www.who.int</a:t>
            </a:r>
            <a:r>
              <a:rPr lang="en-US" sz="1700" dirty="0">
                <a:solidFill>
                  <a:srgbClr val="222222"/>
                </a:solidFill>
                <a:latin typeface="Dante" panose="02020502050200020203" pitchFamily="18" charset="0"/>
              </a:rPr>
              <a:t>/about/who-we-are/constitution#:~:text=Health%20is%20a%20state%20of%20complete%20physical%2C%20mental,race%2C%20religion%2C%20political%20belief%2C%20economic%20or%20social%20condition.. Retrieved on May 26, 2021</a:t>
            </a:r>
          </a:p>
        </p:txBody>
      </p:sp>
    </p:spTree>
    <p:extLst>
      <p:ext uri="{BB962C8B-B14F-4D97-AF65-F5344CB8AC3E}">
        <p14:creationId xmlns:p14="http://schemas.microsoft.com/office/powerpoint/2010/main" val="2567983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E3809-B2BD-4148-B4D4-D7742A3FBAC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citations, continued</a:t>
            </a:r>
          </a:p>
        </p:txBody>
      </p:sp>
      <p:sp>
        <p:nvSpPr>
          <p:cNvPr id="3" name="Rectangle 2">
            <a:extLst>
              <a:ext uri="{FF2B5EF4-FFF2-40B4-BE49-F238E27FC236}">
                <a16:creationId xmlns:a16="http://schemas.microsoft.com/office/drawing/2014/main" id="{783E5582-9947-F64B-8E13-C66D71888E38}"/>
              </a:ext>
            </a:extLst>
          </p:cNvPr>
          <p:cNvSpPr/>
          <p:nvPr/>
        </p:nvSpPr>
        <p:spPr>
          <a:xfrm>
            <a:off x="1054100" y="507405"/>
            <a:ext cx="9906000" cy="4739759"/>
          </a:xfrm>
          <a:prstGeom prst="rect">
            <a:avLst/>
          </a:prstGeom>
        </p:spPr>
        <p:txBody>
          <a:bodyPr wrap="square">
            <a:spAutoFit/>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342900" indent="-342900">
              <a:buFont typeface="+mj-lt"/>
              <a:buAutoNum type="arabicPeriod" startAt="9"/>
            </a:pPr>
            <a:r>
              <a:rPr lang="en-US" dirty="0">
                <a:latin typeface="Dante" panose="02020502050200020203" pitchFamily="18" charset="0"/>
                <a:cs typeface="Arial" panose="020B0604020202020204" pitchFamily="34" charset="0"/>
              </a:rPr>
              <a:t>Gruß, I., Bunce, A., Davis, J., </a:t>
            </a:r>
            <a:r>
              <a:rPr lang="en-US" dirty="0" err="1">
                <a:latin typeface="Dante" panose="02020502050200020203" pitchFamily="18" charset="0"/>
                <a:cs typeface="Arial" panose="020B0604020202020204" pitchFamily="34" charset="0"/>
              </a:rPr>
              <a:t>Dambrun</a:t>
            </a:r>
            <a:r>
              <a:rPr lang="en-US" dirty="0">
                <a:latin typeface="Dante" panose="02020502050200020203" pitchFamily="18" charset="0"/>
                <a:cs typeface="Arial" panose="020B0604020202020204" pitchFamily="34" charset="0"/>
              </a:rPr>
              <a:t>, K., Cottrell, E., &amp; Gold, R. (2021). Initiating and implementing social determinants of health data collection in community health centers. </a:t>
            </a:r>
            <a:r>
              <a:rPr lang="en-US" i="1" dirty="0">
                <a:latin typeface="Dante" panose="02020502050200020203" pitchFamily="18" charset="0"/>
                <a:cs typeface="Arial" panose="020B0604020202020204" pitchFamily="34" charset="0"/>
              </a:rPr>
              <a:t>Population health management</a:t>
            </a:r>
            <a:r>
              <a:rPr lang="en-US" dirty="0">
                <a:latin typeface="Dante" panose="02020502050200020203" pitchFamily="18" charset="0"/>
                <a:cs typeface="Arial" panose="020B0604020202020204" pitchFamily="34" charset="0"/>
              </a:rPr>
              <a:t>, </a:t>
            </a:r>
            <a:r>
              <a:rPr lang="en-US" i="1" dirty="0">
                <a:latin typeface="Dante" panose="02020502050200020203" pitchFamily="18" charset="0"/>
                <a:cs typeface="Arial" panose="020B0604020202020204" pitchFamily="34" charset="0"/>
              </a:rPr>
              <a:t>24</a:t>
            </a:r>
            <a:r>
              <a:rPr lang="en-US" dirty="0">
                <a:latin typeface="Dante" panose="02020502050200020203" pitchFamily="18" charset="0"/>
                <a:cs typeface="Arial" panose="020B0604020202020204" pitchFamily="34" charset="0"/>
              </a:rPr>
              <a:t>(1), 52-58</a:t>
            </a:r>
          </a:p>
          <a:p>
            <a:pPr marL="342900" indent="-342900">
              <a:buFont typeface="+mj-lt"/>
              <a:buAutoNum type="arabicPeriod" startAt="9"/>
            </a:pPr>
            <a:r>
              <a:rPr lang="en-US" dirty="0">
                <a:latin typeface="Dante" panose="02020502050200020203" pitchFamily="18" charset="0"/>
                <a:cs typeface="Arial" panose="020B0604020202020204" pitchFamily="34" charset="0"/>
              </a:rPr>
              <a:t>Alcaraz, K. I., </a:t>
            </a:r>
            <a:r>
              <a:rPr lang="en-US" dirty="0" err="1">
                <a:latin typeface="Dante" panose="02020502050200020203" pitchFamily="18" charset="0"/>
                <a:cs typeface="Arial" panose="020B0604020202020204" pitchFamily="34" charset="0"/>
              </a:rPr>
              <a:t>Wiedt</a:t>
            </a:r>
            <a:r>
              <a:rPr lang="en-US" dirty="0">
                <a:latin typeface="Dante" panose="02020502050200020203" pitchFamily="18" charset="0"/>
                <a:cs typeface="Arial" panose="020B0604020202020204" pitchFamily="34" charset="0"/>
              </a:rPr>
              <a:t>, T. L., Daniels, E. C., </a:t>
            </a:r>
            <a:r>
              <a:rPr lang="en-US" dirty="0" err="1">
                <a:latin typeface="Dante" panose="02020502050200020203" pitchFamily="18" charset="0"/>
                <a:cs typeface="Arial" panose="020B0604020202020204" pitchFamily="34" charset="0"/>
              </a:rPr>
              <a:t>Yabroff</a:t>
            </a:r>
            <a:r>
              <a:rPr lang="en-US" dirty="0">
                <a:latin typeface="Dante" panose="02020502050200020203" pitchFamily="18" charset="0"/>
                <a:cs typeface="Arial" panose="020B0604020202020204" pitchFamily="34" charset="0"/>
              </a:rPr>
              <a:t>, K. R., Guerra, C. E., &amp; </a:t>
            </a:r>
            <a:r>
              <a:rPr lang="en-US" dirty="0" err="1">
                <a:latin typeface="Dante" panose="02020502050200020203" pitchFamily="18" charset="0"/>
                <a:cs typeface="Arial" panose="020B0604020202020204" pitchFamily="34" charset="0"/>
              </a:rPr>
              <a:t>Wender</a:t>
            </a:r>
            <a:r>
              <a:rPr lang="en-US" dirty="0">
                <a:latin typeface="Dante" panose="02020502050200020203" pitchFamily="18" charset="0"/>
                <a:cs typeface="Arial" panose="020B0604020202020204" pitchFamily="34" charset="0"/>
              </a:rPr>
              <a:t>, R. C. (2020). Understanding and addressing social determinants to advance cancer health equity in the United States: a blueprint for practice, research, and policy. </a:t>
            </a:r>
            <a:r>
              <a:rPr lang="en-US" i="1" dirty="0">
                <a:latin typeface="Dante" panose="02020502050200020203" pitchFamily="18" charset="0"/>
                <a:cs typeface="Arial" panose="020B0604020202020204" pitchFamily="34" charset="0"/>
              </a:rPr>
              <a:t>CA: a cancer journal for clinicians</a:t>
            </a:r>
            <a:r>
              <a:rPr lang="en-US" dirty="0">
                <a:latin typeface="Dante" panose="02020502050200020203" pitchFamily="18" charset="0"/>
                <a:cs typeface="Arial" panose="020B0604020202020204" pitchFamily="34" charset="0"/>
              </a:rPr>
              <a:t>, </a:t>
            </a:r>
            <a:r>
              <a:rPr lang="en-US" i="1" dirty="0">
                <a:latin typeface="Dante" panose="02020502050200020203" pitchFamily="18" charset="0"/>
                <a:cs typeface="Arial" panose="020B0604020202020204" pitchFamily="34" charset="0"/>
              </a:rPr>
              <a:t>70</a:t>
            </a:r>
            <a:r>
              <a:rPr lang="en-US" dirty="0">
                <a:latin typeface="Dante" panose="02020502050200020203" pitchFamily="18" charset="0"/>
                <a:cs typeface="Arial" panose="020B0604020202020204" pitchFamily="34" charset="0"/>
              </a:rPr>
              <a:t>(1), 31-46.</a:t>
            </a:r>
          </a:p>
          <a:p>
            <a:pPr marL="342900" indent="-342900">
              <a:buFont typeface="+mj-lt"/>
              <a:buAutoNum type="arabicPeriod" startAt="9"/>
            </a:pPr>
            <a:r>
              <a:rPr lang="en-US" dirty="0">
                <a:latin typeface="Dante" panose="02020502050200020203" pitchFamily="18" charset="0"/>
                <a:cs typeface="Arial" panose="020B0604020202020204" pitchFamily="34" charset="0"/>
              </a:rPr>
              <a:t>Shelton, R. C., </a:t>
            </a:r>
            <a:r>
              <a:rPr lang="en-US" dirty="0" err="1">
                <a:latin typeface="Dante" panose="02020502050200020203" pitchFamily="18" charset="0"/>
                <a:cs typeface="Arial" panose="020B0604020202020204" pitchFamily="34" charset="0"/>
              </a:rPr>
              <a:t>Adsul</a:t>
            </a:r>
            <a:r>
              <a:rPr lang="en-US" dirty="0">
                <a:latin typeface="Dante" panose="02020502050200020203" pitchFamily="18" charset="0"/>
                <a:cs typeface="Arial" panose="020B0604020202020204" pitchFamily="34" charset="0"/>
              </a:rPr>
              <a:t>, A., Oh, A. (2021). Recommendations for addressing structural racism in implementation science: A call to the field. </a:t>
            </a:r>
            <a:r>
              <a:rPr lang="en-US" i="1" dirty="0">
                <a:latin typeface="Dante" panose="02020502050200020203" pitchFamily="18" charset="0"/>
                <a:cs typeface="Arial" panose="020B0604020202020204" pitchFamily="34" charset="0"/>
              </a:rPr>
              <a:t>Ethnicity &amp; Disease, 31, </a:t>
            </a:r>
            <a:r>
              <a:rPr lang="en-US" dirty="0">
                <a:latin typeface="Dante" panose="02020502050200020203" pitchFamily="18" charset="0"/>
                <a:cs typeface="Arial" panose="020B0604020202020204" pitchFamily="34" charset="0"/>
              </a:rPr>
              <a:t>357-464</a:t>
            </a:r>
          </a:p>
          <a:p>
            <a:pPr marL="342900" indent="-342900">
              <a:buFont typeface="+mj-lt"/>
              <a:buAutoNum type="arabicPeriod" startAt="9"/>
            </a:pPr>
            <a:r>
              <a:rPr lang="en-US" sz="1600" dirty="0">
                <a:solidFill>
                  <a:srgbClr val="222222"/>
                </a:solidFill>
                <a:latin typeface="Dante" panose="02020502050200020203" pitchFamily="18" charset="0"/>
              </a:rPr>
              <a:t>Yates‐</a:t>
            </a:r>
            <a:r>
              <a:rPr lang="en-US" sz="1600" dirty="0" err="1">
                <a:solidFill>
                  <a:srgbClr val="222222"/>
                </a:solidFill>
                <a:latin typeface="Dante" panose="02020502050200020203" pitchFamily="18" charset="0"/>
              </a:rPr>
              <a:t>Doerr</a:t>
            </a:r>
            <a:r>
              <a:rPr lang="en-US" sz="1600" dirty="0">
                <a:solidFill>
                  <a:srgbClr val="222222"/>
                </a:solidFill>
                <a:latin typeface="Dante" panose="02020502050200020203" pitchFamily="18" charset="0"/>
              </a:rPr>
              <a:t>, E. (2020). Reworking the Social Determinants of Health: Responding to Material‐Semiotic Indeterminacy in Public Health Interventions. </a:t>
            </a:r>
            <a:r>
              <a:rPr lang="en-US" sz="1600" i="1" dirty="0">
                <a:solidFill>
                  <a:srgbClr val="222222"/>
                </a:solidFill>
                <a:latin typeface="Dante" panose="02020502050200020203" pitchFamily="18" charset="0"/>
              </a:rPr>
              <a:t>Medical Anthropology Quarterly</a:t>
            </a:r>
            <a:r>
              <a:rPr lang="en-US" sz="1600" dirty="0">
                <a:solidFill>
                  <a:srgbClr val="222222"/>
                </a:solidFill>
                <a:latin typeface="Dante" panose="02020502050200020203" pitchFamily="18" charset="0"/>
              </a:rPr>
              <a:t>, </a:t>
            </a:r>
            <a:r>
              <a:rPr lang="en-US" sz="1600" i="1" dirty="0">
                <a:solidFill>
                  <a:srgbClr val="222222"/>
                </a:solidFill>
                <a:latin typeface="Dante" panose="02020502050200020203" pitchFamily="18" charset="0"/>
              </a:rPr>
              <a:t>34</a:t>
            </a:r>
            <a:r>
              <a:rPr lang="en-US" sz="1600" dirty="0">
                <a:solidFill>
                  <a:srgbClr val="222222"/>
                </a:solidFill>
                <a:latin typeface="Dante" panose="02020502050200020203" pitchFamily="18" charset="0"/>
              </a:rPr>
              <a:t>(3), 378-397.</a:t>
            </a:r>
          </a:p>
          <a:p>
            <a:pPr marL="342900" indent="-342900">
              <a:buFont typeface="+mj-lt"/>
              <a:buAutoNum type="arabicPeriod" startAt="9"/>
            </a:pPr>
            <a:r>
              <a:rPr lang="en-US" dirty="0">
                <a:solidFill>
                  <a:srgbClr val="222222"/>
                </a:solidFill>
                <a:latin typeface="Dante" panose="02020502050200020203" pitchFamily="18" charset="0"/>
              </a:rPr>
              <a:t>Snell-Rood, C., Jaramillo, E. T., Hamilton, A. B., </a:t>
            </a:r>
            <a:r>
              <a:rPr lang="en-US" dirty="0" err="1">
                <a:solidFill>
                  <a:srgbClr val="222222"/>
                </a:solidFill>
                <a:latin typeface="Dante" panose="02020502050200020203" pitchFamily="18" charset="0"/>
              </a:rPr>
              <a:t>Raskin</a:t>
            </a:r>
            <a:r>
              <a:rPr lang="en-US" dirty="0">
                <a:solidFill>
                  <a:srgbClr val="222222"/>
                </a:solidFill>
                <a:latin typeface="Dante" panose="02020502050200020203" pitchFamily="18" charset="0"/>
              </a:rPr>
              <a:t>, S. E., Nicosia, F. M., &amp; </a:t>
            </a:r>
            <a:r>
              <a:rPr lang="en-US" dirty="0" err="1">
                <a:solidFill>
                  <a:srgbClr val="222222"/>
                </a:solidFill>
                <a:latin typeface="Dante" panose="02020502050200020203" pitchFamily="18" charset="0"/>
              </a:rPr>
              <a:t>Willging</a:t>
            </a:r>
            <a:r>
              <a:rPr lang="en-US" dirty="0">
                <a:solidFill>
                  <a:srgbClr val="222222"/>
                </a:solidFill>
                <a:latin typeface="Dante" panose="02020502050200020203" pitchFamily="18" charset="0"/>
              </a:rPr>
              <a:t>, C. (2021). Advancing health equity through a theoretically critical implementation science. </a:t>
            </a:r>
            <a:r>
              <a:rPr lang="en-US" i="1" dirty="0">
                <a:solidFill>
                  <a:srgbClr val="222222"/>
                </a:solidFill>
                <a:latin typeface="Dante" panose="02020502050200020203" pitchFamily="18" charset="0"/>
              </a:rPr>
              <a:t>Translational Behavioral Medicine</a:t>
            </a:r>
            <a:r>
              <a:rPr lang="en-US" dirty="0">
                <a:solidFill>
                  <a:srgbClr val="222222"/>
                </a:solidFill>
                <a:latin typeface="Dante" panose="02020502050200020203" pitchFamily="18" charset="0"/>
              </a:rPr>
              <a:t>.</a:t>
            </a:r>
          </a:p>
          <a:p>
            <a:pPr marL="342900" indent="-342900">
              <a:buFont typeface="+mj-lt"/>
              <a:buAutoNum type="arabicPeriod" startAt="9"/>
            </a:pPr>
            <a:r>
              <a:rPr lang="en-US" dirty="0">
                <a:latin typeface="Dante" panose="02020502050200020203" pitchFamily="18" charset="0"/>
                <a:cs typeface="Arial" panose="020B0604020202020204" pitchFamily="34" charset="0"/>
              </a:rPr>
              <a:t>Baumann, A. A., Long, P.. D. (2021). Equity in implementation science is long </a:t>
            </a:r>
            <a:r>
              <a:rPr lang="en-US" dirty="0" err="1">
                <a:latin typeface="Dante" panose="02020502050200020203" pitchFamily="18" charset="0"/>
                <a:cs typeface="Arial" panose="020B0604020202020204" pitchFamily="34" charset="0"/>
              </a:rPr>
              <a:t>overdue.Stanford</a:t>
            </a:r>
            <a:r>
              <a:rPr lang="en-US" dirty="0">
                <a:latin typeface="Dante" panose="02020502050200020203" pitchFamily="18" charset="0"/>
                <a:cs typeface="Arial" panose="020B0604020202020204" pitchFamily="34" charset="0"/>
              </a:rPr>
              <a:t> Social Innovation Review. https://</a:t>
            </a:r>
            <a:r>
              <a:rPr lang="en-US" dirty="0" err="1">
                <a:latin typeface="Dante" panose="02020502050200020203" pitchFamily="18" charset="0"/>
                <a:cs typeface="Arial" panose="020B0604020202020204" pitchFamily="34" charset="0"/>
              </a:rPr>
              <a:t>ssir.org</a:t>
            </a:r>
            <a:r>
              <a:rPr lang="en-US" dirty="0">
                <a:latin typeface="Dante" panose="02020502050200020203" pitchFamily="18" charset="0"/>
                <a:cs typeface="Arial" panose="020B0604020202020204" pitchFamily="34" charset="0"/>
              </a:rPr>
              <a:t>/articles/entry/</a:t>
            </a:r>
            <a:r>
              <a:rPr lang="en-US" dirty="0" err="1">
                <a:latin typeface="Dante" panose="02020502050200020203" pitchFamily="18" charset="0"/>
                <a:cs typeface="Arial" panose="020B0604020202020204" pitchFamily="34" charset="0"/>
              </a:rPr>
              <a:t>equity_in_implementation_science_is_long_overdue</a:t>
            </a:r>
            <a:endParaRPr lang="en-US" dirty="0">
              <a:latin typeface="Dante" panose="02020502050200020203" pitchFamily="18" charset="0"/>
              <a:cs typeface="Arial" panose="020B0604020202020204" pitchFamily="34" charset="0"/>
            </a:endParaRPr>
          </a:p>
        </p:txBody>
      </p:sp>
    </p:spTree>
    <p:extLst>
      <p:ext uri="{BB962C8B-B14F-4D97-AF65-F5344CB8AC3E}">
        <p14:creationId xmlns:p14="http://schemas.microsoft.com/office/powerpoint/2010/main" val="801764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EF99A-40DB-6A43-8E8E-07DF062586A4}"/>
              </a:ext>
            </a:extLst>
          </p:cNvPr>
          <p:cNvSpPr>
            <a:spLocks noGrp="1"/>
          </p:cNvSpPr>
          <p:nvPr>
            <p:ph type="title"/>
          </p:nvPr>
        </p:nvSpPr>
        <p:spPr/>
        <p:txBody>
          <a:bodyPr>
            <a:normAutofit/>
          </a:bodyPr>
          <a:lstStyle/>
          <a:p>
            <a:r>
              <a:rPr lang="en-US" sz="3200" dirty="0">
                <a:latin typeface="Dante" panose="02020502050200020203" pitchFamily="18" charset="0"/>
              </a:rPr>
              <a:t>Additional reading on addressing systemic oppression</a:t>
            </a:r>
          </a:p>
        </p:txBody>
      </p:sp>
      <p:sp>
        <p:nvSpPr>
          <p:cNvPr id="3" name="Rectangle 2">
            <a:extLst>
              <a:ext uri="{FF2B5EF4-FFF2-40B4-BE49-F238E27FC236}">
                <a16:creationId xmlns:a16="http://schemas.microsoft.com/office/drawing/2014/main" id="{EFA1A4B4-2C60-F944-939B-69DA790627CA}"/>
              </a:ext>
            </a:extLst>
          </p:cNvPr>
          <p:cNvSpPr/>
          <p:nvPr/>
        </p:nvSpPr>
        <p:spPr>
          <a:xfrm>
            <a:off x="355600" y="1690688"/>
            <a:ext cx="11988800" cy="5078313"/>
          </a:xfrm>
          <a:prstGeom prst="rect">
            <a:avLst/>
          </a:prstGeom>
        </p:spPr>
        <p:txBody>
          <a:bodyPr wrap="square">
            <a:spAutoFit/>
          </a:bodyPr>
          <a:lstStyle/>
          <a:p>
            <a:r>
              <a:rPr lang="en-US" dirty="0">
                <a:latin typeface="Dante" panose="02020502050200020203" pitchFamily="18" charset="0"/>
                <a:cs typeface="Arial" panose="020B0604020202020204" pitchFamily="34" charset="0"/>
              </a:rPr>
              <a:t>Baumann, A. A., &amp; </a:t>
            </a:r>
            <a:r>
              <a:rPr lang="en-US" dirty="0" err="1">
                <a:latin typeface="Dante" panose="02020502050200020203" pitchFamily="18" charset="0"/>
                <a:cs typeface="Arial" panose="020B0604020202020204" pitchFamily="34" charset="0"/>
              </a:rPr>
              <a:t>Cabassa</a:t>
            </a:r>
            <a:r>
              <a:rPr lang="en-US" dirty="0">
                <a:latin typeface="Dante" panose="02020502050200020203" pitchFamily="18" charset="0"/>
                <a:cs typeface="Arial" panose="020B0604020202020204" pitchFamily="34" charset="0"/>
              </a:rPr>
              <a:t>, L. J. (2020). Reframing implementation science to address inequities in healthcare delivery. </a:t>
            </a:r>
            <a:r>
              <a:rPr lang="en-US" i="1" dirty="0">
                <a:latin typeface="Dante" panose="02020502050200020203" pitchFamily="18" charset="0"/>
                <a:cs typeface="Arial" panose="020B0604020202020204" pitchFamily="34" charset="0"/>
              </a:rPr>
              <a:t>BMC Health Services Research</a:t>
            </a:r>
            <a:r>
              <a:rPr lang="en-US" dirty="0">
                <a:latin typeface="Dante" panose="02020502050200020203" pitchFamily="18" charset="0"/>
                <a:cs typeface="Arial" panose="020B0604020202020204" pitchFamily="34" charset="0"/>
              </a:rPr>
              <a:t>, </a:t>
            </a:r>
            <a:r>
              <a:rPr lang="en-US" i="1" dirty="0">
                <a:latin typeface="Dante" panose="02020502050200020203" pitchFamily="18" charset="0"/>
                <a:cs typeface="Arial" panose="020B0604020202020204" pitchFamily="34" charset="0"/>
              </a:rPr>
              <a:t>20</a:t>
            </a:r>
            <a:r>
              <a:rPr lang="en-US" dirty="0">
                <a:latin typeface="Dante" panose="02020502050200020203" pitchFamily="18" charset="0"/>
                <a:cs typeface="Arial" panose="020B0604020202020204" pitchFamily="34" charset="0"/>
              </a:rPr>
              <a:t>(1), 190. https://</a:t>
            </a:r>
            <a:r>
              <a:rPr lang="en-US" dirty="0" err="1">
                <a:latin typeface="Dante" panose="02020502050200020203" pitchFamily="18" charset="0"/>
                <a:cs typeface="Arial" panose="020B0604020202020204" pitchFamily="34" charset="0"/>
              </a:rPr>
              <a:t>doi.org</a:t>
            </a:r>
            <a:r>
              <a:rPr lang="en-US" dirty="0">
                <a:latin typeface="Dante" panose="02020502050200020203" pitchFamily="18" charset="0"/>
                <a:cs typeface="Arial" panose="020B0604020202020204" pitchFamily="34" charset="0"/>
              </a:rPr>
              <a:t>/10.1186/s12913-020-4975-3.</a:t>
            </a:r>
          </a:p>
          <a:p>
            <a:endParaRPr lang="en-US" dirty="0">
              <a:latin typeface="Dante" panose="02020502050200020203" pitchFamily="18" charset="0"/>
              <a:cs typeface="Arial" panose="020B0604020202020204" pitchFamily="34" charset="0"/>
            </a:endParaRPr>
          </a:p>
          <a:p>
            <a:r>
              <a:rPr lang="en-US" dirty="0">
                <a:latin typeface="Dante" panose="02020502050200020203" pitchFamily="18" charset="0"/>
                <a:cs typeface="Arial" panose="020B0604020202020204" pitchFamily="34" charset="0"/>
              </a:rPr>
              <a:t>Brownson, R. C., Kumanyika, S. K., </a:t>
            </a:r>
            <a:r>
              <a:rPr lang="en-US" dirty="0" err="1">
                <a:latin typeface="Dante" panose="02020502050200020203" pitchFamily="18" charset="0"/>
                <a:cs typeface="Arial" panose="020B0604020202020204" pitchFamily="34" charset="0"/>
              </a:rPr>
              <a:t>Kreuter</a:t>
            </a:r>
            <a:r>
              <a:rPr lang="en-US" dirty="0">
                <a:latin typeface="Dante" panose="02020502050200020203" pitchFamily="18" charset="0"/>
                <a:cs typeface="Arial" panose="020B0604020202020204" pitchFamily="34" charset="0"/>
              </a:rPr>
              <a:t>, M. W., &amp; </a:t>
            </a:r>
            <a:r>
              <a:rPr lang="en-US" dirty="0" err="1">
                <a:latin typeface="Dante" panose="02020502050200020203" pitchFamily="18" charset="0"/>
                <a:cs typeface="Arial" panose="020B0604020202020204" pitchFamily="34" charset="0"/>
              </a:rPr>
              <a:t>Haire-Joshu</a:t>
            </a:r>
            <a:r>
              <a:rPr lang="en-US" dirty="0">
                <a:latin typeface="Dante" panose="02020502050200020203" pitchFamily="18" charset="0"/>
                <a:cs typeface="Arial" panose="020B0604020202020204" pitchFamily="34" charset="0"/>
              </a:rPr>
              <a:t>, D. (2021). Implementation science should give higher priority to health equity. </a:t>
            </a:r>
            <a:r>
              <a:rPr lang="en-US" i="1" dirty="0">
                <a:latin typeface="Dante" panose="02020502050200020203" pitchFamily="18" charset="0"/>
                <a:cs typeface="Arial" panose="020B0604020202020204" pitchFamily="34" charset="0"/>
              </a:rPr>
              <a:t>Implementation Science</a:t>
            </a:r>
            <a:r>
              <a:rPr lang="en-US" dirty="0">
                <a:latin typeface="Dante" panose="02020502050200020203" pitchFamily="18" charset="0"/>
                <a:cs typeface="Arial" panose="020B0604020202020204" pitchFamily="34" charset="0"/>
              </a:rPr>
              <a:t>, </a:t>
            </a:r>
            <a:r>
              <a:rPr lang="en-US" i="1" dirty="0">
                <a:latin typeface="Dante" panose="02020502050200020203" pitchFamily="18" charset="0"/>
                <a:cs typeface="Arial" panose="020B0604020202020204" pitchFamily="34" charset="0"/>
              </a:rPr>
              <a:t>16</a:t>
            </a:r>
            <a:r>
              <a:rPr lang="en-US" dirty="0">
                <a:latin typeface="Dante" panose="02020502050200020203" pitchFamily="18" charset="0"/>
                <a:cs typeface="Arial" panose="020B0604020202020204" pitchFamily="34" charset="0"/>
              </a:rPr>
              <a:t>(1), 28. https://</a:t>
            </a:r>
            <a:r>
              <a:rPr lang="en-US" dirty="0" err="1">
                <a:latin typeface="Dante" panose="02020502050200020203" pitchFamily="18" charset="0"/>
                <a:cs typeface="Arial" panose="020B0604020202020204" pitchFamily="34" charset="0"/>
              </a:rPr>
              <a:t>doi.org</a:t>
            </a:r>
            <a:r>
              <a:rPr lang="en-US" dirty="0">
                <a:latin typeface="Dante" panose="02020502050200020203" pitchFamily="18" charset="0"/>
                <a:cs typeface="Arial" panose="020B0604020202020204" pitchFamily="34" charset="0"/>
              </a:rPr>
              <a:t>/10.1186/s13012-021-01097-0</a:t>
            </a:r>
          </a:p>
          <a:p>
            <a:endParaRPr lang="en-US" dirty="0">
              <a:latin typeface="Dante" panose="02020502050200020203" pitchFamily="18" charset="0"/>
              <a:cs typeface="Arial" panose="020B0604020202020204" pitchFamily="34" charset="0"/>
            </a:endParaRPr>
          </a:p>
          <a:p>
            <a:r>
              <a:rPr lang="en-US" dirty="0" err="1">
                <a:latin typeface="Dante" panose="02020502050200020203" pitchFamily="18" charset="0"/>
                <a:cs typeface="Arial" panose="020B0604020202020204" pitchFamily="34" charset="0"/>
              </a:rPr>
              <a:t>Bumpus</a:t>
            </a:r>
            <a:r>
              <a:rPr lang="en-US" dirty="0">
                <a:latin typeface="Dante" panose="02020502050200020203" pitchFamily="18" charset="0"/>
                <a:cs typeface="Arial" panose="020B0604020202020204" pitchFamily="34" charset="0"/>
              </a:rPr>
              <a:t>, N. (2020). Too many senior white academics still resist recognizing racism. </a:t>
            </a:r>
            <a:r>
              <a:rPr lang="en-US" i="1" dirty="0">
                <a:latin typeface="Dante" panose="02020502050200020203" pitchFamily="18" charset="0"/>
                <a:cs typeface="Arial" panose="020B0604020202020204" pitchFamily="34" charset="0"/>
              </a:rPr>
              <a:t>Nature (London)</a:t>
            </a:r>
            <a:r>
              <a:rPr lang="en-US" dirty="0">
                <a:latin typeface="Dante" panose="02020502050200020203" pitchFamily="18" charset="0"/>
                <a:cs typeface="Arial" panose="020B0604020202020204" pitchFamily="34" charset="0"/>
              </a:rPr>
              <a:t>, </a:t>
            </a:r>
            <a:r>
              <a:rPr lang="en-US" i="1" dirty="0">
                <a:latin typeface="Dante" panose="02020502050200020203" pitchFamily="18" charset="0"/>
                <a:cs typeface="Arial" panose="020B0604020202020204" pitchFamily="34" charset="0"/>
              </a:rPr>
              <a:t>583</a:t>
            </a:r>
            <a:r>
              <a:rPr lang="en-US" dirty="0">
                <a:latin typeface="Dante" panose="02020502050200020203" pitchFamily="18" charset="0"/>
                <a:cs typeface="Arial" panose="020B0604020202020204" pitchFamily="34" charset="0"/>
              </a:rPr>
              <a:t>(7818), 661. https://</a:t>
            </a:r>
            <a:r>
              <a:rPr lang="en-US" dirty="0" err="1">
                <a:latin typeface="Dante" panose="02020502050200020203" pitchFamily="18" charset="0"/>
                <a:cs typeface="Arial" panose="020B0604020202020204" pitchFamily="34" charset="0"/>
              </a:rPr>
              <a:t>doi.org</a:t>
            </a:r>
            <a:r>
              <a:rPr lang="en-US" dirty="0">
                <a:latin typeface="Dante" panose="02020502050200020203" pitchFamily="18" charset="0"/>
                <a:cs typeface="Arial" panose="020B0604020202020204" pitchFamily="34" charset="0"/>
              </a:rPr>
              <a:t>/10.1038/d41586-020-02203-w</a:t>
            </a:r>
          </a:p>
          <a:p>
            <a:endParaRPr lang="en-US" dirty="0">
              <a:latin typeface="Dante" panose="02020502050200020203" pitchFamily="18" charset="0"/>
              <a:cs typeface="Arial" panose="020B0604020202020204" pitchFamily="34" charset="0"/>
            </a:endParaRPr>
          </a:p>
          <a:p>
            <a:r>
              <a:rPr lang="en-US" dirty="0">
                <a:latin typeface="Dante" panose="02020502050200020203" pitchFamily="18" charset="0"/>
                <a:cs typeface="Arial" panose="020B0604020202020204" pitchFamily="34" charset="0"/>
              </a:rPr>
              <a:t>Dupree, C. H., &amp; Kraus, M. W. (2021). Psychological Science Is Not Race Neutral. </a:t>
            </a:r>
            <a:r>
              <a:rPr lang="en-US" i="1" dirty="0">
                <a:latin typeface="Dante" panose="02020502050200020203" pitchFamily="18" charset="0"/>
                <a:cs typeface="Arial" panose="020B0604020202020204" pitchFamily="34" charset="0"/>
              </a:rPr>
              <a:t>Perspectives on Psychological Science</a:t>
            </a:r>
            <a:r>
              <a:rPr lang="en-US" dirty="0">
                <a:latin typeface="Dante" panose="02020502050200020203" pitchFamily="18" charset="0"/>
                <a:cs typeface="Arial" panose="020B0604020202020204" pitchFamily="34" charset="0"/>
              </a:rPr>
              <a:t>, 1745691620979820. https://</a:t>
            </a:r>
            <a:r>
              <a:rPr lang="en-US" dirty="0" err="1">
                <a:latin typeface="Dante" panose="02020502050200020203" pitchFamily="18" charset="0"/>
                <a:cs typeface="Arial" panose="020B0604020202020204" pitchFamily="34" charset="0"/>
              </a:rPr>
              <a:t>doi.org</a:t>
            </a:r>
            <a:r>
              <a:rPr lang="en-US" dirty="0">
                <a:latin typeface="Dante" panose="02020502050200020203" pitchFamily="18" charset="0"/>
                <a:cs typeface="Arial" panose="020B0604020202020204" pitchFamily="34" charset="0"/>
              </a:rPr>
              <a:t>/10.1177/1745691620979820</a:t>
            </a:r>
          </a:p>
          <a:p>
            <a:endParaRPr lang="en-US" dirty="0">
              <a:latin typeface="Dante" panose="02020502050200020203" pitchFamily="18" charset="0"/>
              <a:cs typeface="Arial" panose="020B0604020202020204" pitchFamily="34" charset="0"/>
            </a:endParaRPr>
          </a:p>
          <a:p>
            <a:r>
              <a:rPr lang="en-US" dirty="0">
                <a:latin typeface="Dante" panose="02020502050200020203" pitchFamily="18" charset="0"/>
                <a:cs typeface="Arial" panose="020B0604020202020204" pitchFamily="34" charset="0"/>
              </a:rPr>
              <a:t>Gorski, P. C., &amp; Erakat, N. (2019). Racism, whiteness, and burnout in antiracism movements: How white racial justice activists elevate burnout in racial justice activists of color in the United States. </a:t>
            </a:r>
            <a:r>
              <a:rPr lang="en-US" i="1" dirty="0">
                <a:latin typeface="Dante" panose="02020502050200020203" pitchFamily="18" charset="0"/>
                <a:cs typeface="Arial" panose="020B0604020202020204" pitchFamily="34" charset="0"/>
              </a:rPr>
              <a:t>Ethnicities</a:t>
            </a:r>
            <a:r>
              <a:rPr lang="en-US" dirty="0">
                <a:latin typeface="Dante" panose="02020502050200020203" pitchFamily="18" charset="0"/>
                <a:cs typeface="Arial" panose="020B0604020202020204" pitchFamily="34" charset="0"/>
              </a:rPr>
              <a:t>, </a:t>
            </a:r>
            <a:r>
              <a:rPr lang="en-US" i="1" dirty="0">
                <a:latin typeface="Dante" panose="02020502050200020203" pitchFamily="18" charset="0"/>
                <a:cs typeface="Arial" panose="020B0604020202020204" pitchFamily="34" charset="0"/>
              </a:rPr>
              <a:t>19</a:t>
            </a:r>
            <a:r>
              <a:rPr lang="en-US" dirty="0">
                <a:latin typeface="Dante" panose="02020502050200020203" pitchFamily="18" charset="0"/>
                <a:cs typeface="Arial" panose="020B0604020202020204" pitchFamily="34" charset="0"/>
              </a:rPr>
              <a:t>(5), 784–808. https://</a:t>
            </a:r>
            <a:r>
              <a:rPr lang="en-US" dirty="0" err="1">
                <a:latin typeface="Dante" panose="02020502050200020203" pitchFamily="18" charset="0"/>
                <a:cs typeface="Arial" panose="020B0604020202020204" pitchFamily="34" charset="0"/>
              </a:rPr>
              <a:t>doi.org</a:t>
            </a:r>
            <a:r>
              <a:rPr lang="en-US" dirty="0">
                <a:latin typeface="Dante" panose="02020502050200020203" pitchFamily="18" charset="0"/>
                <a:cs typeface="Arial" panose="020B0604020202020204" pitchFamily="34" charset="0"/>
              </a:rPr>
              <a:t>/10.1177/1468796819833871</a:t>
            </a:r>
          </a:p>
          <a:p>
            <a:endParaRPr lang="en-US" dirty="0">
              <a:latin typeface="Dante" panose="02020502050200020203" pitchFamily="18" charset="0"/>
              <a:cs typeface="Arial" panose="020B0604020202020204" pitchFamily="34" charset="0"/>
            </a:endParaRPr>
          </a:p>
          <a:p>
            <a:r>
              <a:rPr lang="en-US" dirty="0">
                <a:latin typeface="Dante" panose="02020502050200020203" pitchFamily="18" charset="0"/>
                <a:cs typeface="Arial" panose="020B0604020202020204" pitchFamily="34" charset="0"/>
              </a:rPr>
              <a:t>Hardeman, R. R., &amp; </a:t>
            </a:r>
            <a:r>
              <a:rPr lang="en-US" dirty="0" err="1">
                <a:latin typeface="Dante" panose="02020502050200020203" pitchFamily="18" charset="0"/>
                <a:cs typeface="Arial" panose="020B0604020202020204" pitchFamily="34" charset="0"/>
              </a:rPr>
              <a:t>Karbeah</a:t>
            </a:r>
            <a:r>
              <a:rPr lang="en-US" dirty="0">
                <a:latin typeface="Dante" panose="02020502050200020203" pitchFamily="18" charset="0"/>
                <a:cs typeface="Arial" panose="020B0604020202020204" pitchFamily="34" charset="0"/>
              </a:rPr>
              <a:t>, J. (2020). Examining racism in health services research: A disciplinary self-critique. </a:t>
            </a:r>
            <a:r>
              <a:rPr lang="en-US" i="1" dirty="0">
                <a:latin typeface="Dante" panose="02020502050200020203" pitchFamily="18" charset="0"/>
                <a:cs typeface="Arial" panose="020B0604020202020204" pitchFamily="34" charset="0"/>
              </a:rPr>
              <a:t>Health Services Research</a:t>
            </a:r>
            <a:r>
              <a:rPr lang="en-US" dirty="0">
                <a:latin typeface="Dante" panose="02020502050200020203" pitchFamily="18" charset="0"/>
                <a:cs typeface="Arial" panose="020B0604020202020204" pitchFamily="34" charset="0"/>
              </a:rPr>
              <a:t>, </a:t>
            </a:r>
            <a:r>
              <a:rPr lang="en-US" i="1" dirty="0">
                <a:latin typeface="Dante" panose="02020502050200020203" pitchFamily="18" charset="0"/>
                <a:cs typeface="Arial" panose="020B0604020202020204" pitchFamily="34" charset="0"/>
              </a:rPr>
              <a:t>55 Suppl 2</a:t>
            </a:r>
            <a:r>
              <a:rPr lang="en-US" dirty="0">
                <a:latin typeface="Dante" panose="02020502050200020203" pitchFamily="18" charset="0"/>
                <a:cs typeface="Arial" panose="020B0604020202020204" pitchFamily="34" charset="0"/>
              </a:rPr>
              <a:t>(Suppl 2), 777–780. https://</a:t>
            </a:r>
            <a:r>
              <a:rPr lang="en-US" dirty="0" err="1">
                <a:latin typeface="Dante" panose="02020502050200020203" pitchFamily="18" charset="0"/>
                <a:cs typeface="Arial" panose="020B0604020202020204" pitchFamily="34" charset="0"/>
              </a:rPr>
              <a:t>doi.org</a:t>
            </a:r>
            <a:r>
              <a:rPr lang="en-US" dirty="0">
                <a:latin typeface="Dante" panose="02020502050200020203" pitchFamily="18" charset="0"/>
                <a:cs typeface="Arial" panose="020B0604020202020204" pitchFamily="34" charset="0"/>
              </a:rPr>
              <a:t>/10.1111/1475-6773.13558</a:t>
            </a:r>
          </a:p>
        </p:txBody>
      </p:sp>
    </p:spTree>
    <p:extLst>
      <p:ext uri="{BB962C8B-B14F-4D97-AF65-F5344CB8AC3E}">
        <p14:creationId xmlns:p14="http://schemas.microsoft.com/office/powerpoint/2010/main" val="3339350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B05F4-67A0-42A9-9D0A-6605A6DBCAE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Additional Reading 2</a:t>
            </a:r>
          </a:p>
        </p:txBody>
      </p:sp>
      <p:sp>
        <p:nvSpPr>
          <p:cNvPr id="3" name="Rectangle 2">
            <a:extLst>
              <a:ext uri="{FF2B5EF4-FFF2-40B4-BE49-F238E27FC236}">
                <a16:creationId xmlns:a16="http://schemas.microsoft.com/office/drawing/2014/main" id="{321B2E67-692C-3B49-843E-BC22FD3BF995}"/>
              </a:ext>
            </a:extLst>
          </p:cNvPr>
          <p:cNvSpPr/>
          <p:nvPr/>
        </p:nvSpPr>
        <p:spPr>
          <a:xfrm>
            <a:off x="520700" y="697636"/>
            <a:ext cx="10896600" cy="5632311"/>
          </a:xfrm>
          <a:prstGeom prst="rect">
            <a:avLst/>
          </a:prstGeom>
        </p:spPr>
        <p:txBody>
          <a:bodyPr wrap="square">
            <a:spAutoFit/>
          </a:bodyPr>
          <a:lstStyle/>
          <a:p>
            <a:r>
              <a:rPr lang="en-US" dirty="0">
                <a:latin typeface="Dante" panose="02020502050200020203" pitchFamily="18" charset="0"/>
                <a:cs typeface="Arial" panose="020B0604020202020204" pitchFamily="34" charset="0"/>
              </a:rPr>
              <a:t>Hassen, N., </a:t>
            </a:r>
            <a:r>
              <a:rPr lang="en-US" dirty="0" err="1">
                <a:latin typeface="Dante" panose="02020502050200020203" pitchFamily="18" charset="0"/>
                <a:cs typeface="Arial" panose="020B0604020202020204" pitchFamily="34" charset="0"/>
              </a:rPr>
              <a:t>Lofters</a:t>
            </a:r>
            <a:r>
              <a:rPr lang="en-US" dirty="0">
                <a:latin typeface="Dante" panose="02020502050200020203" pitchFamily="18" charset="0"/>
                <a:cs typeface="Arial" panose="020B0604020202020204" pitchFamily="34" charset="0"/>
              </a:rPr>
              <a:t>, A., Michael, S., Mall, A., Pinto, A. D., &amp; </a:t>
            </a:r>
            <a:r>
              <a:rPr lang="en-US" dirty="0" err="1">
                <a:latin typeface="Dante" panose="02020502050200020203" pitchFamily="18" charset="0"/>
                <a:cs typeface="Arial" panose="020B0604020202020204" pitchFamily="34" charset="0"/>
              </a:rPr>
              <a:t>Rackal</a:t>
            </a:r>
            <a:r>
              <a:rPr lang="en-US" dirty="0">
                <a:latin typeface="Dante" panose="02020502050200020203" pitchFamily="18" charset="0"/>
                <a:cs typeface="Arial" panose="020B0604020202020204" pitchFamily="34" charset="0"/>
              </a:rPr>
              <a:t>, J. (2021). Implementing Anti-Racism Interventions in Healthcare Settings: A Scoping Review. In </a:t>
            </a:r>
            <a:r>
              <a:rPr lang="en-US" i="1" dirty="0">
                <a:latin typeface="Dante" panose="02020502050200020203" pitchFamily="18" charset="0"/>
                <a:cs typeface="Arial" panose="020B0604020202020204" pitchFamily="34" charset="0"/>
              </a:rPr>
              <a:t>International Journal of Environmental Research and Public Health</a:t>
            </a:r>
            <a:r>
              <a:rPr lang="en-US" dirty="0">
                <a:latin typeface="Dante" panose="02020502050200020203" pitchFamily="18" charset="0"/>
                <a:cs typeface="Arial" panose="020B0604020202020204" pitchFamily="34" charset="0"/>
              </a:rPr>
              <a:t> (Vol. 18, Issue 6). </a:t>
            </a:r>
            <a:r>
              <a:rPr lang="en-US" dirty="0">
                <a:latin typeface="Dante" panose="02020502050200020203" pitchFamily="18" charset="0"/>
                <a:cs typeface="Arial" panose="020B0604020202020204" pitchFamily="34" charset="0"/>
                <a:hlinkClick r:id="rId2"/>
              </a:rPr>
              <a:t>https://doi.org/10.3390/ijerph18062993</a:t>
            </a:r>
            <a:endParaRPr lang="en-US" dirty="0">
              <a:latin typeface="Dante" panose="02020502050200020203" pitchFamily="18" charset="0"/>
              <a:cs typeface="Arial" panose="020B0604020202020204" pitchFamily="34" charset="0"/>
            </a:endParaRPr>
          </a:p>
          <a:p>
            <a:endParaRPr lang="en-US" dirty="0">
              <a:latin typeface="Dante" panose="02020502050200020203" pitchFamily="18" charset="0"/>
              <a:cs typeface="Arial" panose="020B0604020202020204" pitchFamily="34" charset="0"/>
            </a:endParaRPr>
          </a:p>
          <a:p>
            <a:r>
              <a:rPr lang="en-US" dirty="0">
                <a:latin typeface="Dante" panose="02020502050200020203" pitchFamily="18" charset="0"/>
                <a:cs typeface="Arial" panose="020B0604020202020204" pitchFamily="34" charset="0"/>
              </a:rPr>
              <a:t>Jones, C. P. (2018). Toward the Science and Practice of Anti-Racism: Launching a National Campaign Against Racism. </a:t>
            </a:r>
            <a:r>
              <a:rPr lang="en-US" i="1" dirty="0">
                <a:latin typeface="Dante" panose="02020502050200020203" pitchFamily="18" charset="0"/>
                <a:cs typeface="Arial" panose="020B0604020202020204" pitchFamily="34" charset="0"/>
              </a:rPr>
              <a:t>Ethnicity &amp; Disease</a:t>
            </a:r>
            <a:r>
              <a:rPr lang="en-US" dirty="0">
                <a:latin typeface="Dante" panose="02020502050200020203" pitchFamily="18" charset="0"/>
                <a:cs typeface="Arial" panose="020B0604020202020204" pitchFamily="34" charset="0"/>
              </a:rPr>
              <a:t>, </a:t>
            </a:r>
            <a:r>
              <a:rPr lang="en-US" i="1" dirty="0">
                <a:latin typeface="Dante" panose="02020502050200020203" pitchFamily="18" charset="0"/>
                <a:cs typeface="Arial" panose="020B0604020202020204" pitchFamily="34" charset="0"/>
              </a:rPr>
              <a:t>28</a:t>
            </a:r>
            <a:r>
              <a:rPr lang="en-US" dirty="0">
                <a:latin typeface="Dante" panose="02020502050200020203" pitchFamily="18" charset="0"/>
                <a:cs typeface="Arial" panose="020B0604020202020204" pitchFamily="34" charset="0"/>
              </a:rPr>
              <a:t>(Suppl 1), 231–234. https://</a:t>
            </a:r>
            <a:r>
              <a:rPr lang="en-US" dirty="0" err="1">
                <a:latin typeface="Dante" panose="02020502050200020203" pitchFamily="18" charset="0"/>
                <a:cs typeface="Arial" panose="020B0604020202020204" pitchFamily="34" charset="0"/>
              </a:rPr>
              <a:t>doi.org</a:t>
            </a:r>
            <a:r>
              <a:rPr lang="en-US" dirty="0">
                <a:latin typeface="Dante" panose="02020502050200020203" pitchFamily="18" charset="0"/>
                <a:cs typeface="Arial" panose="020B0604020202020204" pitchFamily="34" charset="0"/>
              </a:rPr>
              <a:t>/10.18865/ed.28.S1.231</a:t>
            </a:r>
          </a:p>
          <a:p>
            <a:endParaRPr lang="en-US" dirty="0">
              <a:latin typeface="Dante" panose="02020502050200020203" pitchFamily="18" charset="0"/>
              <a:cs typeface="Arial" panose="020B0604020202020204" pitchFamily="34" charset="0"/>
            </a:endParaRPr>
          </a:p>
          <a:p>
            <a:r>
              <a:rPr lang="en-US" dirty="0">
                <a:latin typeface="Dante" panose="02020502050200020203" pitchFamily="18" charset="0"/>
                <a:cs typeface="Arial" panose="020B0604020202020204" pitchFamily="34" charset="0"/>
              </a:rPr>
              <a:t>Jordan, A., Shim, R. S., Rodriguez, C. I., Bath, E., Alves-Bradford, J.-M., </a:t>
            </a:r>
            <a:r>
              <a:rPr lang="en-US" dirty="0" err="1">
                <a:latin typeface="Dante" panose="02020502050200020203" pitchFamily="18" charset="0"/>
                <a:cs typeface="Arial" panose="020B0604020202020204" pitchFamily="34" charset="0"/>
              </a:rPr>
              <a:t>Eyler</a:t>
            </a:r>
            <a:r>
              <a:rPr lang="en-US" dirty="0">
                <a:latin typeface="Dante" panose="02020502050200020203" pitchFamily="18" charset="0"/>
                <a:cs typeface="Arial" panose="020B0604020202020204" pitchFamily="34" charset="0"/>
              </a:rPr>
              <a:t>, L., Trinh, N.-H., Hansen, H., &amp; </a:t>
            </a:r>
            <a:r>
              <a:rPr lang="en-US" dirty="0" err="1">
                <a:latin typeface="Dante" panose="02020502050200020203" pitchFamily="18" charset="0"/>
                <a:cs typeface="Arial" panose="020B0604020202020204" pitchFamily="34" charset="0"/>
              </a:rPr>
              <a:t>Mangurian</a:t>
            </a:r>
            <a:r>
              <a:rPr lang="en-US" dirty="0">
                <a:latin typeface="Dante" panose="02020502050200020203" pitchFamily="18" charset="0"/>
                <a:cs typeface="Arial" panose="020B0604020202020204" pitchFamily="34" charset="0"/>
              </a:rPr>
              <a:t>, C. (2021). Psychiatry Diversity Leadership in Academic Medicine: Guidelines for Success. </a:t>
            </a:r>
            <a:r>
              <a:rPr lang="en-US" i="1" dirty="0">
                <a:latin typeface="Dante" panose="02020502050200020203" pitchFamily="18" charset="0"/>
                <a:cs typeface="Arial" panose="020B0604020202020204" pitchFamily="34" charset="0"/>
              </a:rPr>
              <a:t>American Journal of Psychiatry</a:t>
            </a:r>
            <a:r>
              <a:rPr lang="en-US" dirty="0">
                <a:latin typeface="Dante" panose="02020502050200020203" pitchFamily="18" charset="0"/>
                <a:cs typeface="Arial" panose="020B0604020202020204" pitchFamily="34" charset="0"/>
              </a:rPr>
              <a:t>, </a:t>
            </a:r>
            <a:r>
              <a:rPr lang="en-US" i="1" dirty="0">
                <a:latin typeface="Dante" panose="02020502050200020203" pitchFamily="18" charset="0"/>
                <a:cs typeface="Arial" panose="020B0604020202020204" pitchFamily="34" charset="0"/>
              </a:rPr>
              <a:t>178</a:t>
            </a:r>
            <a:r>
              <a:rPr lang="en-US" dirty="0">
                <a:latin typeface="Dante" panose="02020502050200020203" pitchFamily="18" charset="0"/>
                <a:cs typeface="Arial" panose="020B0604020202020204" pitchFamily="34" charset="0"/>
              </a:rPr>
              <a:t>(3), 224–228. </a:t>
            </a:r>
            <a:r>
              <a:rPr lang="en-US" dirty="0">
                <a:latin typeface="Dante" panose="02020502050200020203" pitchFamily="18" charset="0"/>
                <a:cs typeface="Arial" panose="020B0604020202020204" pitchFamily="34" charset="0"/>
                <a:hlinkClick r:id="rId3"/>
              </a:rPr>
              <a:t>https://doi.org/10.1176/appi.ajp.2020.20091371</a:t>
            </a:r>
            <a:endParaRPr lang="en-US" dirty="0">
              <a:latin typeface="Dante" panose="02020502050200020203" pitchFamily="18" charset="0"/>
              <a:cs typeface="Arial" panose="020B0604020202020204" pitchFamily="34" charset="0"/>
            </a:endParaRPr>
          </a:p>
          <a:p>
            <a:endParaRPr lang="en-US" dirty="0">
              <a:latin typeface="Dante" panose="02020502050200020203" pitchFamily="18" charset="0"/>
              <a:cs typeface="Arial" panose="020B0604020202020204" pitchFamily="34" charset="0"/>
            </a:endParaRPr>
          </a:p>
          <a:p>
            <a:r>
              <a:rPr lang="en-US" dirty="0" err="1">
                <a:latin typeface="Dante" panose="02020502050200020203" pitchFamily="18" charset="0"/>
                <a:cs typeface="Arial" panose="020B0604020202020204" pitchFamily="34" charset="0"/>
              </a:rPr>
              <a:t>Kendi</a:t>
            </a:r>
            <a:r>
              <a:rPr lang="en-US" dirty="0">
                <a:latin typeface="Dante" panose="02020502050200020203" pitchFamily="18" charset="0"/>
                <a:cs typeface="Arial" panose="020B0604020202020204" pitchFamily="34" charset="0"/>
              </a:rPr>
              <a:t>, I. X. (2019). How to be an antiracist. In </a:t>
            </a:r>
            <a:r>
              <a:rPr lang="en-US" i="1" dirty="0">
                <a:latin typeface="Dante" panose="02020502050200020203" pitchFamily="18" charset="0"/>
                <a:cs typeface="Arial" panose="020B0604020202020204" pitchFamily="34" charset="0"/>
              </a:rPr>
              <a:t>How to be an anti-racist</a:t>
            </a:r>
            <a:r>
              <a:rPr lang="en-US" dirty="0">
                <a:latin typeface="Dante" panose="02020502050200020203" pitchFamily="18" charset="0"/>
                <a:cs typeface="Arial" panose="020B0604020202020204" pitchFamily="34" charset="0"/>
              </a:rPr>
              <a:t> (First Edit). New York : One World.</a:t>
            </a:r>
          </a:p>
          <a:p>
            <a:endParaRPr lang="en-US" dirty="0">
              <a:latin typeface="Dante" panose="02020502050200020203" pitchFamily="18" charset="0"/>
              <a:cs typeface="Arial" panose="020B0604020202020204" pitchFamily="34" charset="0"/>
            </a:endParaRPr>
          </a:p>
          <a:p>
            <a:r>
              <a:rPr lang="en-US" dirty="0" err="1">
                <a:latin typeface="Dante" panose="02020502050200020203" pitchFamily="18" charset="0"/>
                <a:cs typeface="Arial" panose="020B0604020202020204" pitchFamily="34" charset="0"/>
              </a:rPr>
              <a:t>Knaak</a:t>
            </a:r>
            <a:r>
              <a:rPr lang="en-US" dirty="0">
                <a:latin typeface="Dante" panose="02020502050200020203" pitchFamily="18" charset="0"/>
                <a:cs typeface="Arial" panose="020B0604020202020204" pitchFamily="34" charset="0"/>
              </a:rPr>
              <a:t>, S., </a:t>
            </a:r>
            <a:r>
              <a:rPr lang="en-US" dirty="0" err="1">
                <a:latin typeface="Dante" panose="02020502050200020203" pitchFamily="18" charset="0"/>
                <a:cs typeface="Arial" panose="020B0604020202020204" pitchFamily="34" charset="0"/>
              </a:rPr>
              <a:t>Mantler</a:t>
            </a:r>
            <a:r>
              <a:rPr lang="en-US" dirty="0">
                <a:latin typeface="Dante" panose="02020502050200020203" pitchFamily="18" charset="0"/>
                <a:cs typeface="Arial" panose="020B0604020202020204" pitchFamily="34" charset="0"/>
              </a:rPr>
              <a:t>, E., &amp; Szeto, A. (2017). Mental illness-related stigma in healthcare: Barriers to access and care and evidence-based solutions. </a:t>
            </a:r>
            <a:r>
              <a:rPr lang="en-US" i="1" dirty="0">
                <a:latin typeface="Dante" panose="02020502050200020203" pitchFamily="18" charset="0"/>
                <a:cs typeface="Arial" panose="020B0604020202020204" pitchFamily="34" charset="0"/>
              </a:rPr>
              <a:t>Healthcare Management Forum</a:t>
            </a:r>
            <a:r>
              <a:rPr lang="en-US" dirty="0">
                <a:latin typeface="Dante" panose="02020502050200020203" pitchFamily="18" charset="0"/>
                <a:cs typeface="Arial" panose="020B0604020202020204" pitchFamily="34" charset="0"/>
              </a:rPr>
              <a:t>, </a:t>
            </a:r>
            <a:r>
              <a:rPr lang="en-US" i="1" dirty="0">
                <a:latin typeface="Dante" panose="02020502050200020203" pitchFamily="18" charset="0"/>
                <a:cs typeface="Arial" panose="020B0604020202020204" pitchFamily="34" charset="0"/>
              </a:rPr>
              <a:t>30</a:t>
            </a:r>
            <a:r>
              <a:rPr lang="en-US" dirty="0">
                <a:latin typeface="Dante" panose="02020502050200020203" pitchFamily="18" charset="0"/>
                <a:cs typeface="Arial" panose="020B0604020202020204" pitchFamily="34" charset="0"/>
              </a:rPr>
              <a:t>(2), 111–116. https://</a:t>
            </a:r>
            <a:r>
              <a:rPr lang="en-US" dirty="0" err="1">
                <a:latin typeface="Dante" panose="02020502050200020203" pitchFamily="18" charset="0"/>
                <a:cs typeface="Arial" panose="020B0604020202020204" pitchFamily="34" charset="0"/>
              </a:rPr>
              <a:t>doi.org</a:t>
            </a:r>
            <a:r>
              <a:rPr lang="en-US" dirty="0">
                <a:latin typeface="Dante" panose="02020502050200020203" pitchFamily="18" charset="0"/>
                <a:cs typeface="Arial" panose="020B0604020202020204" pitchFamily="34" charset="0"/>
              </a:rPr>
              <a:t>/10.1177/0840470416679413</a:t>
            </a:r>
          </a:p>
          <a:p>
            <a:endParaRPr lang="en-US" dirty="0">
              <a:latin typeface="Dante" panose="02020502050200020203" pitchFamily="18" charset="0"/>
              <a:cs typeface="Arial" panose="020B0604020202020204" pitchFamily="34" charset="0"/>
            </a:endParaRPr>
          </a:p>
          <a:p>
            <a:r>
              <a:rPr lang="en-US" dirty="0" err="1">
                <a:latin typeface="Dante" panose="02020502050200020203" pitchFamily="18" charset="0"/>
                <a:cs typeface="Arial" panose="020B0604020202020204" pitchFamily="34" charset="0"/>
              </a:rPr>
              <a:t>Mahabir</a:t>
            </a:r>
            <a:r>
              <a:rPr lang="en-US" dirty="0">
                <a:latin typeface="Dante" panose="02020502050200020203" pitchFamily="18" charset="0"/>
                <a:cs typeface="Arial" panose="020B0604020202020204" pitchFamily="34" charset="0"/>
              </a:rPr>
              <a:t>, D. F., </a:t>
            </a:r>
            <a:r>
              <a:rPr lang="en-US" dirty="0" err="1">
                <a:latin typeface="Dante" panose="02020502050200020203" pitchFamily="18" charset="0"/>
                <a:cs typeface="Arial" panose="020B0604020202020204" pitchFamily="34" charset="0"/>
              </a:rPr>
              <a:t>O’Campo</a:t>
            </a:r>
            <a:r>
              <a:rPr lang="en-US" dirty="0">
                <a:latin typeface="Dante" panose="02020502050200020203" pitchFamily="18" charset="0"/>
                <a:cs typeface="Arial" panose="020B0604020202020204" pitchFamily="34" charset="0"/>
              </a:rPr>
              <a:t>, P., </a:t>
            </a:r>
            <a:r>
              <a:rPr lang="en-US" dirty="0" err="1">
                <a:latin typeface="Dante" panose="02020502050200020203" pitchFamily="18" charset="0"/>
                <a:cs typeface="Arial" panose="020B0604020202020204" pitchFamily="34" charset="0"/>
              </a:rPr>
              <a:t>Lofters</a:t>
            </a:r>
            <a:r>
              <a:rPr lang="en-US" dirty="0">
                <a:latin typeface="Dante" panose="02020502050200020203" pitchFamily="18" charset="0"/>
                <a:cs typeface="Arial" panose="020B0604020202020204" pitchFamily="34" charset="0"/>
              </a:rPr>
              <a:t>, A., </a:t>
            </a:r>
            <a:r>
              <a:rPr lang="en-US" dirty="0" err="1">
                <a:latin typeface="Dante" panose="02020502050200020203" pitchFamily="18" charset="0"/>
                <a:cs typeface="Arial" panose="020B0604020202020204" pitchFamily="34" charset="0"/>
              </a:rPr>
              <a:t>Shankardass</a:t>
            </a:r>
            <a:r>
              <a:rPr lang="en-US" dirty="0">
                <a:latin typeface="Dante" panose="02020502050200020203" pitchFamily="18" charset="0"/>
                <a:cs typeface="Arial" panose="020B0604020202020204" pitchFamily="34" charset="0"/>
              </a:rPr>
              <a:t>, K., Salmon, C., &amp; </a:t>
            </a:r>
            <a:r>
              <a:rPr lang="en-US" dirty="0" err="1">
                <a:latin typeface="Dante" panose="02020502050200020203" pitchFamily="18" charset="0"/>
                <a:cs typeface="Arial" panose="020B0604020202020204" pitchFamily="34" charset="0"/>
              </a:rPr>
              <a:t>Muntaner</a:t>
            </a:r>
            <a:r>
              <a:rPr lang="en-US" dirty="0">
                <a:latin typeface="Dante" panose="02020502050200020203" pitchFamily="18" charset="0"/>
                <a:cs typeface="Arial" panose="020B0604020202020204" pitchFamily="34" charset="0"/>
              </a:rPr>
              <a:t>, C. (2021). Experiences of everyday racism in Toronto’s health care system: a concept mapping study. </a:t>
            </a:r>
            <a:r>
              <a:rPr lang="en-US" i="1" dirty="0">
                <a:latin typeface="Dante" panose="02020502050200020203" pitchFamily="18" charset="0"/>
                <a:cs typeface="Arial" panose="020B0604020202020204" pitchFamily="34" charset="0"/>
              </a:rPr>
              <a:t>International Journal for Equity in Health</a:t>
            </a:r>
            <a:r>
              <a:rPr lang="en-US" dirty="0">
                <a:latin typeface="Dante" panose="02020502050200020203" pitchFamily="18" charset="0"/>
                <a:cs typeface="Arial" panose="020B0604020202020204" pitchFamily="34" charset="0"/>
              </a:rPr>
              <a:t>, </a:t>
            </a:r>
            <a:r>
              <a:rPr lang="en-US" i="1" dirty="0">
                <a:latin typeface="Dante" panose="02020502050200020203" pitchFamily="18" charset="0"/>
                <a:cs typeface="Arial" panose="020B0604020202020204" pitchFamily="34" charset="0"/>
              </a:rPr>
              <a:t>20</a:t>
            </a:r>
            <a:r>
              <a:rPr lang="en-US" dirty="0">
                <a:latin typeface="Dante" panose="02020502050200020203" pitchFamily="18" charset="0"/>
                <a:cs typeface="Arial" panose="020B0604020202020204" pitchFamily="34" charset="0"/>
              </a:rPr>
              <a:t>(1), 74. https://</a:t>
            </a:r>
            <a:r>
              <a:rPr lang="en-US" dirty="0" err="1">
                <a:latin typeface="Dante" panose="02020502050200020203" pitchFamily="18" charset="0"/>
                <a:cs typeface="Arial" panose="020B0604020202020204" pitchFamily="34" charset="0"/>
              </a:rPr>
              <a:t>doi.org</a:t>
            </a:r>
            <a:r>
              <a:rPr lang="en-US" dirty="0">
                <a:latin typeface="Dante" panose="02020502050200020203" pitchFamily="18" charset="0"/>
                <a:cs typeface="Arial" panose="020B0604020202020204" pitchFamily="34" charset="0"/>
              </a:rPr>
              <a:t>/10.1186/s12939-021-01410-9</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9251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5EFAB-574F-4E46-B050-CA75918A5FE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Additional Reading 3</a:t>
            </a:r>
          </a:p>
        </p:txBody>
      </p:sp>
      <p:sp>
        <p:nvSpPr>
          <p:cNvPr id="3" name="Rectangle 2">
            <a:extLst>
              <a:ext uri="{FF2B5EF4-FFF2-40B4-BE49-F238E27FC236}">
                <a16:creationId xmlns:a16="http://schemas.microsoft.com/office/drawing/2014/main" id="{2108AE74-9C58-E544-9060-0DB15F05513E}"/>
              </a:ext>
            </a:extLst>
          </p:cNvPr>
          <p:cNvSpPr/>
          <p:nvPr/>
        </p:nvSpPr>
        <p:spPr>
          <a:xfrm>
            <a:off x="762000" y="1114336"/>
            <a:ext cx="10922000" cy="5355312"/>
          </a:xfrm>
          <a:prstGeom prst="rect">
            <a:avLst/>
          </a:prstGeom>
        </p:spPr>
        <p:txBody>
          <a:bodyPr wrap="square">
            <a:spAutoFit/>
          </a:bodyPr>
          <a:lstStyle/>
          <a:p>
            <a:r>
              <a:rPr lang="en-US" dirty="0">
                <a:latin typeface="Dante" panose="02020502050200020203" pitchFamily="18" charset="0"/>
                <a:cs typeface="Arial" panose="020B0604020202020204" pitchFamily="34" charset="0"/>
              </a:rPr>
              <a:t>Mensah, M., </a:t>
            </a:r>
            <a:r>
              <a:rPr lang="en-US" dirty="0" err="1">
                <a:latin typeface="Dante" panose="02020502050200020203" pitchFamily="18" charset="0"/>
                <a:cs typeface="Arial" panose="020B0604020202020204" pitchFamily="34" charset="0"/>
              </a:rPr>
              <a:t>Ogbu</a:t>
            </a:r>
            <a:r>
              <a:rPr lang="en-US" dirty="0">
                <a:latin typeface="Dante" panose="02020502050200020203" pitchFamily="18" charset="0"/>
                <a:cs typeface="Arial" panose="020B0604020202020204" pitchFamily="34" charset="0"/>
              </a:rPr>
              <a:t>-Nwobodo, L., &amp; Shim, R. S. (2021). Racism and Mental Health Equity: History Repeating Itself. </a:t>
            </a:r>
            <a:r>
              <a:rPr lang="en-US" i="1" dirty="0">
                <a:latin typeface="Dante" panose="02020502050200020203" pitchFamily="18" charset="0"/>
                <a:cs typeface="Arial" panose="020B0604020202020204" pitchFamily="34" charset="0"/>
              </a:rPr>
              <a:t>Psychiatric Services</a:t>
            </a:r>
            <a:r>
              <a:rPr lang="en-US" dirty="0">
                <a:latin typeface="Dante" panose="02020502050200020203" pitchFamily="18" charset="0"/>
                <a:cs typeface="Arial" panose="020B0604020202020204" pitchFamily="34" charset="0"/>
              </a:rPr>
              <a:t>, appi.ps.202000755. </a:t>
            </a:r>
            <a:r>
              <a:rPr lang="en-US" dirty="0">
                <a:latin typeface="Dante" panose="02020502050200020203" pitchFamily="18" charset="0"/>
                <a:cs typeface="Arial" panose="020B0604020202020204" pitchFamily="34" charset="0"/>
                <a:hlinkClick r:id="rId2"/>
              </a:rPr>
              <a:t>https://doi.org/10.1176/appi.ps.202000755</a:t>
            </a:r>
            <a:endParaRPr lang="en-US" dirty="0">
              <a:latin typeface="Dante" panose="02020502050200020203" pitchFamily="18" charset="0"/>
              <a:cs typeface="Arial" panose="020B0604020202020204" pitchFamily="34" charset="0"/>
            </a:endParaRPr>
          </a:p>
          <a:p>
            <a:endParaRPr lang="en-US" dirty="0">
              <a:latin typeface="Dante" panose="02020502050200020203" pitchFamily="18" charset="0"/>
              <a:cs typeface="Arial" panose="020B0604020202020204" pitchFamily="34" charset="0"/>
            </a:endParaRPr>
          </a:p>
          <a:p>
            <a:r>
              <a:rPr lang="en-US" dirty="0">
                <a:latin typeface="Dante" panose="02020502050200020203" pitchFamily="18" charset="0"/>
                <a:cs typeface="Arial" panose="020B0604020202020204" pitchFamily="34" charset="0"/>
              </a:rPr>
              <a:t>Ndumbe-Eyoh, S. (2020). What would it take for health promotion to take structural racism seriously? </a:t>
            </a:r>
            <a:r>
              <a:rPr lang="en-US" i="1" dirty="0">
                <a:latin typeface="Dante" panose="02020502050200020203" pitchFamily="18" charset="0"/>
                <a:cs typeface="Arial" panose="020B0604020202020204" pitchFamily="34" charset="0"/>
              </a:rPr>
              <a:t>Global Health Promotion</a:t>
            </a:r>
            <a:r>
              <a:rPr lang="en-US" dirty="0">
                <a:latin typeface="Dante" panose="02020502050200020203" pitchFamily="18" charset="0"/>
                <a:cs typeface="Arial" panose="020B0604020202020204" pitchFamily="34" charset="0"/>
              </a:rPr>
              <a:t>, </a:t>
            </a:r>
            <a:r>
              <a:rPr lang="en-US" i="1" dirty="0">
                <a:latin typeface="Dante" panose="02020502050200020203" pitchFamily="18" charset="0"/>
                <a:cs typeface="Arial" panose="020B0604020202020204" pitchFamily="34" charset="0"/>
              </a:rPr>
              <a:t>27</a:t>
            </a:r>
            <a:r>
              <a:rPr lang="en-US" dirty="0">
                <a:latin typeface="Dante" panose="02020502050200020203" pitchFamily="18" charset="0"/>
                <a:cs typeface="Arial" panose="020B0604020202020204" pitchFamily="34" charset="0"/>
              </a:rPr>
              <a:t>(4), 3–5. https://</a:t>
            </a:r>
            <a:r>
              <a:rPr lang="en-US" dirty="0" err="1">
                <a:latin typeface="Dante" panose="02020502050200020203" pitchFamily="18" charset="0"/>
                <a:cs typeface="Arial" panose="020B0604020202020204" pitchFamily="34" charset="0"/>
              </a:rPr>
              <a:t>doi.org</a:t>
            </a:r>
            <a:r>
              <a:rPr lang="en-US" dirty="0">
                <a:latin typeface="Dante" panose="02020502050200020203" pitchFamily="18" charset="0"/>
                <a:cs typeface="Arial" panose="020B0604020202020204" pitchFamily="34" charset="0"/>
              </a:rPr>
              <a:t>/10.1177/1757975920972259</a:t>
            </a:r>
          </a:p>
          <a:p>
            <a:endParaRPr lang="en-US" dirty="0">
              <a:latin typeface="Dante" panose="02020502050200020203" pitchFamily="18" charset="0"/>
              <a:cs typeface="Arial" panose="020B0604020202020204" pitchFamily="34" charset="0"/>
            </a:endParaRPr>
          </a:p>
          <a:p>
            <a:r>
              <a:rPr lang="en-US" dirty="0">
                <a:latin typeface="Dante" panose="02020502050200020203" pitchFamily="18" charset="0"/>
                <a:cs typeface="Arial" panose="020B0604020202020204" pitchFamily="34" charset="0"/>
              </a:rPr>
              <a:t>Prather, C., Fuller, T. R., Jeffries 4th, W. L., Marshall, K. J., Howell, A. V., </a:t>
            </a:r>
            <a:r>
              <a:rPr lang="en-US" dirty="0" err="1">
                <a:latin typeface="Dante" panose="02020502050200020203" pitchFamily="18" charset="0"/>
                <a:cs typeface="Arial" panose="020B0604020202020204" pitchFamily="34" charset="0"/>
              </a:rPr>
              <a:t>Belyue-Umole</a:t>
            </a:r>
            <a:r>
              <a:rPr lang="en-US" dirty="0">
                <a:latin typeface="Dante" panose="02020502050200020203" pitchFamily="18" charset="0"/>
                <a:cs typeface="Arial" panose="020B0604020202020204" pitchFamily="34" charset="0"/>
              </a:rPr>
              <a:t>, A., &amp; King, W. (2018). Racism, African American Women, and Their Sexual and Reproductive Health: A Review of Historical and Contemporary Evidence and Implications for Health Equity. </a:t>
            </a:r>
            <a:r>
              <a:rPr lang="en-US" i="1" dirty="0">
                <a:latin typeface="Dante" panose="02020502050200020203" pitchFamily="18" charset="0"/>
                <a:cs typeface="Arial" panose="020B0604020202020204" pitchFamily="34" charset="0"/>
              </a:rPr>
              <a:t>Health Equity</a:t>
            </a:r>
            <a:r>
              <a:rPr lang="en-US" dirty="0">
                <a:latin typeface="Dante" panose="02020502050200020203" pitchFamily="18" charset="0"/>
                <a:cs typeface="Arial" panose="020B0604020202020204" pitchFamily="34" charset="0"/>
              </a:rPr>
              <a:t>, </a:t>
            </a:r>
            <a:r>
              <a:rPr lang="en-US" i="1" dirty="0">
                <a:latin typeface="Dante" panose="02020502050200020203" pitchFamily="18" charset="0"/>
                <a:cs typeface="Arial" panose="020B0604020202020204" pitchFamily="34" charset="0"/>
              </a:rPr>
              <a:t>2</a:t>
            </a:r>
            <a:r>
              <a:rPr lang="en-US" dirty="0">
                <a:latin typeface="Dante" panose="02020502050200020203" pitchFamily="18" charset="0"/>
                <a:cs typeface="Arial" panose="020B0604020202020204" pitchFamily="34" charset="0"/>
              </a:rPr>
              <a:t>(1), 249–259. </a:t>
            </a:r>
            <a:r>
              <a:rPr lang="en-US" dirty="0">
                <a:latin typeface="Dante" panose="02020502050200020203" pitchFamily="18" charset="0"/>
                <a:cs typeface="Arial" panose="020B0604020202020204" pitchFamily="34" charset="0"/>
                <a:hlinkClick r:id="rId3"/>
              </a:rPr>
              <a:t>https://doi.org/10.1089/heq.2017.0045</a:t>
            </a:r>
            <a:endParaRPr lang="en-US" dirty="0">
              <a:latin typeface="Dante" panose="02020502050200020203" pitchFamily="18" charset="0"/>
              <a:cs typeface="Arial" panose="020B0604020202020204" pitchFamily="34" charset="0"/>
            </a:endParaRPr>
          </a:p>
          <a:p>
            <a:endParaRPr lang="en-US" dirty="0">
              <a:latin typeface="Dante" panose="02020502050200020203" pitchFamily="18" charset="0"/>
              <a:cs typeface="Arial" panose="020B0604020202020204" pitchFamily="34" charset="0"/>
            </a:endParaRPr>
          </a:p>
          <a:p>
            <a:r>
              <a:rPr lang="en-US" dirty="0" err="1">
                <a:latin typeface="Dante" panose="02020502050200020203" pitchFamily="18" charset="0"/>
                <a:cs typeface="Arial" panose="020B0604020202020204" pitchFamily="34" charset="0"/>
              </a:rPr>
              <a:t>Tsega</a:t>
            </a:r>
            <a:r>
              <a:rPr lang="en-US" dirty="0">
                <a:latin typeface="Dante" panose="02020502050200020203" pitchFamily="18" charset="0"/>
                <a:cs typeface="Arial" panose="020B0604020202020204" pitchFamily="34" charset="0"/>
              </a:rPr>
              <a:t>, S., &amp; Childs, C. (2021). Finding the Right Words. </a:t>
            </a:r>
            <a:r>
              <a:rPr lang="en-US" i="1" dirty="0">
                <a:latin typeface="Dante" panose="02020502050200020203" pitchFamily="18" charset="0"/>
                <a:cs typeface="Arial" panose="020B0604020202020204" pitchFamily="34" charset="0"/>
              </a:rPr>
              <a:t>Journal of General Internal Medicine</a:t>
            </a:r>
            <a:r>
              <a:rPr lang="en-US" dirty="0">
                <a:latin typeface="Dante" panose="02020502050200020203" pitchFamily="18" charset="0"/>
                <a:cs typeface="Arial" panose="020B0604020202020204" pitchFamily="34" charset="0"/>
              </a:rPr>
              <a:t>. </a:t>
            </a:r>
            <a:r>
              <a:rPr lang="en-US" dirty="0">
                <a:latin typeface="Dante" panose="02020502050200020203" pitchFamily="18" charset="0"/>
                <a:cs typeface="Arial" panose="020B0604020202020204" pitchFamily="34" charset="0"/>
                <a:hlinkClick r:id="rId4"/>
              </a:rPr>
              <a:t>https://doi.org/10.1007/s11606-020-06443-4</a:t>
            </a:r>
            <a:endParaRPr lang="en-US" dirty="0">
              <a:latin typeface="Dante" panose="02020502050200020203" pitchFamily="18" charset="0"/>
              <a:cs typeface="Arial" panose="020B0604020202020204" pitchFamily="34" charset="0"/>
            </a:endParaRPr>
          </a:p>
          <a:p>
            <a:endParaRPr lang="en-US" dirty="0">
              <a:latin typeface="Dante" panose="02020502050200020203" pitchFamily="18" charset="0"/>
              <a:cs typeface="Arial" panose="020B0604020202020204" pitchFamily="34" charset="0"/>
            </a:endParaRPr>
          </a:p>
          <a:p>
            <a:r>
              <a:rPr lang="en-US" dirty="0">
                <a:latin typeface="Dante" panose="02020502050200020203" pitchFamily="18" charset="0"/>
                <a:cs typeface="Arial" panose="020B0604020202020204" pitchFamily="34" charset="0"/>
              </a:rPr>
              <a:t>Woodward, E. N., Matthieu, M. M., Uchendu, U. S., </a:t>
            </a:r>
            <a:r>
              <a:rPr lang="en-US" dirty="0" err="1">
                <a:latin typeface="Dante" panose="02020502050200020203" pitchFamily="18" charset="0"/>
                <a:cs typeface="Arial" panose="020B0604020202020204" pitchFamily="34" charset="0"/>
              </a:rPr>
              <a:t>Rogal</a:t>
            </a:r>
            <a:r>
              <a:rPr lang="en-US" dirty="0">
                <a:latin typeface="Dante" panose="02020502050200020203" pitchFamily="18" charset="0"/>
                <a:cs typeface="Arial" panose="020B0604020202020204" pitchFamily="34" charset="0"/>
              </a:rPr>
              <a:t>, S., &amp; Kirchner, J. E. (2019). The health equity implementation framework: proposal and preliminary study of hepatitis C virus treatment. </a:t>
            </a:r>
            <a:r>
              <a:rPr lang="en-US" i="1" dirty="0">
                <a:latin typeface="Dante" panose="02020502050200020203" pitchFamily="18" charset="0"/>
                <a:cs typeface="Arial" panose="020B0604020202020204" pitchFamily="34" charset="0"/>
              </a:rPr>
              <a:t>Implementation Science</a:t>
            </a:r>
            <a:r>
              <a:rPr lang="en-US" dirty="0">
                <a:latin typeface="Dante" panose="02020502050200020203" pitchFamily="18" charset="0"/>
                <a:cs typeface="Arial" panose="020B0604020202020204" pitchFamily="34" charset="0"/>
              </a:rPr>
              <a:t>, </a:t>
            </a:r>
            <a:r>
              <a:rPr lang="en-US" i="1" dirty="0">
                <a:latin typeface="Dante" panose="02020502050200020203" pitchFamily="18" charset="0"/>
                <a:cs typeface="Arial" panose="020B0604020202020204" pitchFamily="34" charset="0"/>
              </a:rPr>
              <a:t>14</a:t>
            </a:r>
            <a:r>
              <a:rPr lang="en-US" dirty="0">
                <a:latin typeface="Dante" panose="02020502050200020203" pitchFamily="18" charset="0"/>
                <a:cs typeface="Arial" panose="020B0604020202020204" pitchFamily="34" charset="0"/>
              </a:rPr>
              <a:t>(1), 26. </a:t>
            </a:r>
            <a:r>
              <a:rPr lang="en-US" dirty="0">
                <a:latin typeface="Dante" panose="02020502050200020203" pitchFamily="18" charset="0"/>
                <a:cs typeface="Arial" panose="020B0604020202020204" pitchFamily="34" charset="0"/>
                <a:hlinkClick r:id="rId5"/>
              </a:rPr>
              <a:t>https://doi.org/10.1186/s13012-019-0861-y</a:t>
            </a:r>
            <a:endParaRPr lang="en-US" dirty="0">
              <a:latin typeface="Dante" panose="02020502050200020203" pitchFamily="18"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6168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877E2D-BC05-B449-9BF1-3F61AA3F72F7}"/>
              </a:ext>
            </a:extLst>
          </p:cNvPr>
          <p:cNvSpPr>
            <a:spLocks noGrp="1"/>
          </p:cNvSpPr>
          <p:nvPr>
            <p:ph type="title"/>
          </p:nvPr>
        </p:nvSpPr>
        <p:spPr>
          <a:xfrm>
            <a:off x="1166650" y="1332952"/>
            <a:ext cx="3926898" cy="3921176"/>
          </a:xfrm>
        </p:spPr>
        <p:txBody>
          <a:bodyPr anchor="ctr">
            <a:normAutofit/>
          </a:bodyPr>
          <a:lstStyle/>
          <a:p>
            <a:r>
              <a:rPr lang="en-US" sz="5400" dirty="0">
                <a:latin typeface="Dante" panose="02020502050200020203" pitchFamily="18" charset="0"/>
              </a:rPr>
              <a:t>Objectives</a:t>
            </a:r>
            <a:r>
              <a:rPr lang="en-US" sz="5400" dirty="0"/>
              <a:t> </a:t>
            </a:r>
          </a:p>
        </p:txBody>
      </p:sp>
      <p:grpSp>
        <p:nvGrpSpPr>
          <p:cNvPr id="16" name="Group 15">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7"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1CA2A83-AADE-6D4D-9995-60D04F8B06F4}"/>
              </a:ext>
            </a:extLst>
          </p:cNvPr>
          <p:cNvSpPr>
            <a:spLocks noGrp="1"/>
          </p:cNvSpPr>
          <p:nvPr>
            <p:ph idx="1"/>
          </p:nvPr>
        </p:nvSpPr>
        <p:spPr>
          <a:xfrm>
            <a:off x="6421120" y="499833"/>
            <a:ext cx="5100320" cy="5581226"/>
          </a:xfrm>
        </p:spPr>
        <p:txBody>
          <a:bodyPr anchor="ctr">
            <a:normAutofit/>
          </a:bodyPr>
          <a:lstStyle/>
          <a:p>
            <a:pPr marL="0" indent="0">
              <a:buNone/>
            </a:pPr>
            <a:endParaRPr lang="en-US" sz="2200" dirty="0"/>
          </a:p>
          <a:p>
            <a:pPr marL="0" indent="0">
              <a:buNone/>
            </a:pPr>
            <a:r>
              <a:rPr lang="en-US" sz="3200" dirty="0">
                <a:latin typeface="Dante" panose="02020502050200020203" pitchFamily="18" charset="0"/>
              </a:rPr>
              <a:t>Define equity</a:t>
            </a:r>
          </a:p>
          <a:p>
            <a:pPr marL="0" indent="0">
              <a:buNone/>
            </a:pPr>
            <a:endParaRPr lang="en-US" sz="3200" dirty="0">
              <a:latin typeface="Dante" panose="02020502050200020203" pitchFamily="18" charset="0"/>
            </a:endParaRPr>
          </a:p>
          <a:p>
            <a:pPr marL="0" indent="0">
              <a:buNone/>
            </a:pPr>
            <a:r>
              <a:rPr lang="en-US" sz="3200" dirty="0">
                <a:latin typeface="Dante" panose="02020502050200020203" pitchFamily="18" charset="0"/>
              </a:rPr>
              <a:t>Review seven action items to implement equitable employment practices</a:t>
            </a:r>
          </a:p>
          <a:p>
            <a:pPr marL="0" indent="0">
              <a:buNone/>
            </a:pPr>
            <a:endParaRPr lang="en-US" sz="3200" dirty="0">
              <a:latin typeface="Dante" panose="02020502050200020203" pitchFamily="18" charset="0"/>
            </a:endParaRPr>
          </a:p>
          <a:p>
            <a:pPr marL="0" indent="0">
              <a:buNone/>
            </a:pPr>
            <a:r>
              <a:rPr lang="en-US" sz="3200" dirty="0">
                <a:latin typeface="Dante" panose="02020502050200020203" pitchFamily="18" charset="0"/>
              </a:rPr>
              <a:t>Answer employment-specific implementation questions</a:t>
            </a:r>
          </a:p>
          <a:p>
            <a:pPr marL="0" indent="0">
              <a:buNone/>
            </a:pPr>
            <a:endParaRPr lang="en-US" sz="3200" dirty="0">
              <a:latin typeface="Dante" panose="02020502050200020203" pitchFamily="18" charset="0"/>
            </a:endParaRPr>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1206893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92CDC1-114F-4B06-9091-369369D5B9E0}"/>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What is Equity to You?</a:t>
            </a:r>
          </a:p>
        </p:txBody>
      </p:sp>
      <p:pic>
        <p:nvPicPr>
          <p:cNvPr id="15" name="Content Placeholder 4" descr="A sign on the sidewalk that reads, &quot;Our humanity will not be broken.&quot;">
            <a:extLst>
              <a:ext uri="{FF2B5EF4-FFF2-40B4-BE49-F238E27FC236}">
                <a16:creationId xmlns:a16="http://schemas.microsoft.com/office/drawing/2014/main" id="{F0149BFE-FDEC-5C43-85EE-96A656967C6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6936390" cy="6857990"/>
          </a:xfrm>
          <a:prstGeom prst="rect">
            <a:avLst/>
          </a:prstGeom>
        </p:spPr>
      </p:pic>
      <p:graphicFrame>
        <p:nvGraphicFramePr>
          <p:cNvPr id="21" name="Content Placeholder 8" descr="Please put your answer in the chat box">
            <a:extLst>
              <a:ext uri="{FF2B5EF4-FFF2-40B4-BE49-F238E27FC236}">
                <a16:creationId xmlns:a16="http://schemas.microsoft.com/office/drawing/2014/main" id="{70442B22-8D62-43AF-9BF9-2307F0708336}"/>
              </a:ext>
            </a:extLst>
          </p:cNvPr>
          <p:cNvGraphicFramePr>
            <a:graphicFrameLocks noGrp="1"/>
          </p:cNvGraphicFramePr>
          <p:nvPr>
            <p:ph idx="1"/>
            <p:extLst>
              <p:ext uri="{D42A27DB-BD31-4B8C-83A1-F6EECF244321}">
                <p14:modId xmlns:p14="http://schemas.microsoft.com/office/powerpoint/2010/main" val="2446870247"/>
              </p:ext>
            </p:extLst>
          </p:nvPr>
        </p:nvGraphicFramePr>
        <p:xfrm>
          <a:off x="6936391" y="235527"/>
          <a:ext cx="5255609" cy="5941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3310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D51A6E-A443-F649-8117-F90654776221}"/>
              </a:ext>
            </a:extLst>
          </p:cNvPr>
          <p:cNvSpPr>
            <a:spLocks noGrp="1"/>
          </p:cNvSpPr>
          <p:nvPr>
            <p:ph type="title"/>
          </p:nvPr>
        </p:nvSpPr>
        <p:spPr>
          <a:xfrm>
            <a:off x="838200" y="324643"/>
            <a:ext cx="10515600" cy="1765414"/>
          </a:xfrm>
        </p:spPr>
        <p:txBody>
          <a:bodyPr anchor="b">
            <a:normAutofit/>
          </a:bodyPr>
          <a:lstStyle/>
          <a:p>
            <a:r>
              <a:rPr lang="en-US" sz="4000" dirty="0">
                <a:latin typeface="Dante" panose="02020502050200020203" pitchFamily="18" charset="0"/>
              </a:rPr>
              <a:t>A</a:t>
            </a:r>
            <a:r>
              <a:rPr lang="en-US" sz="4000" b="1" dirty="0">
                <a:latin typeface="Dante" panose="02020502050200020203" pitchFamily="18" charset="0"/>
              </a:rPr>
              <a:t>CTION ITEM 1: </a:t>
            </a:r>
            <a:r>
              <a:rPr lang="en-US" sz="4000" dirty="0">
                <a:latin typeface="Dante" panose="02020502050200020203" pitchFamily="18" charset="0"/>
              </a:rPr>
              <a:t>EXAMINE YOUR MATERIALS TO INCLUDE DIVERSITY AND TO BE APPROPRIATE FOR DIFFERENT AUDIENCES</a:t>
            </a:r>
            <a:endParaRPr lang="en-US" sz="3600" dirty="0"/>
          </a:p>
        </p:txBody>
      </p:sp>
      <p:sp>
        <p:nvSpPr>
          <p:cNvPr id="4" name="Content Placeholder 3">
            <a:extLst>
              <a:ext uri="{FF2B5EF4-FFF2-40B4-BE49-F238E27FC236}">
                <a16:creationId xmlns:a16="http://schemas.microsoft.com/office/drawing/2014/main" id="{F4BA77B9-FE33-CA42-96E6-369B3AA6596B}"/>
              </a:ext>
            </a:extLst>
          </p:cNvPr>
          <p:cNvSpPr>
            <a:spLocks noGrp="1"/>
          </p:cNvSpPr>
          <p:nvPr>
            <p:ph idx="4294967295"/>
          </p:nvPr>
        </p:nvSpPr>
        <p:spPr>
          <a:xfrm>
            <a:off x="838200" y="2220686"/>
            <a:ext cx="11062064" cy="4312671"/>
          </a:xfrm>
        </p:spPr>
        <p:txBody>
          <a:bodyPr>
            <a:normAutofit/>
          </a:bodyPr>
          <a:lstStyle/>
          <a:p>
            <a:pPr marL="0" indent="0">
              <a:buNone/>
            </a:pPr>
            <a:r>
              <a:rPr lang="en-US" sz="3200" dirty="0">
                <a:latin typeface="Dante" panose="02020502050200020203" pitchFamily="18" charset="0"/>
              </a:rPr>
              <a:t>DISABILITY:</a:t>
            </a:r>
          </a:p>
          <a:p>
            <a:r>
              <a:rPr lang="en-US" sz="3200" dirty="0" err="1">
                <a:latin typeface="Dante" panose="02020502050200020203" pitchFamily="18" charset="0"/>
                <a:hlinkClick r:id="rId2"/>
              </a:rPr>
              <a:t>WebAim</a:t>
            </a:r>
            <a:r>
              <a:rPr lang="en-US" sz="3200" dirty="0">
                <a:latin typeface="Dante" panose="02020502050200020203" pitchFamily="18" charset="0"/>
                <a:hlinkClick r:id="rId2"/>
              </a:rPr>
              <a:t> - </a:t>
            </a:r>
            <a:r>
              <a:rPr lang="en-US" sz="3200" dirty="0" err="1">
                <a:latin typeface="Dante" panose="02020502050200020203" pitchFamily="18" charset="0"/>
                <a:hlinkClick r:id="rId2"/>
              </a:rPr>
              <a:t>powerpoint</a:t>
            </a:r>
            <a:r>
              <a:rPr lang="en-US" sz="3200" dirty="0">
                <a:latin typeface="Dante" panose="02020502050200020203" pitchFamily="18" charset="0"/>
                <a:hlinkClick r:id="rId2"/>
              </a:rPr>
              <a:t> accessibility</a:t>
            </a:r>
            <a:r>
              <a:rPr lang="en-US" sz="3200" dirty="0">
                <a:latin typeface="Dante" panose="02020502050200020203" pitchFamily="18" charset="0"/>
              </a:rPr>
              <a:t> </a:t>
            </a:r>
            <a:r>
              <a:rPr lang="en-US" sz="2600" dirty="0">
                <a:latin typeface="Dante" panose="02020502050200020203" pitchFamily="18" charset="0"/>
              </a:rPr>
              <a:t>(webaim.org/techniques/powerpoint/)</a:t>
            </a:r>
          </a:p>
          <a:p>
            <a:r>
              <a:rPr lang="en-US" sz="3200" dirty="0" err="1">
                <a:latin typeface="Dante" panose="02020502050200020203" pitchFamily="18" charset="0"/>
                <a:hlinkClick r:id="rId3"/>
              </a:rPr>
              <a:t>WebAim</a:t>
            </a:r>
            <a:r>
              <a:rPr lang="en-US" sz="3200" dirty="0">
                <a:latin typeface="Dante" panose="02020502050200020203" pitchFamily="18" charset="0"/>
                <a:hlinkClick r:id="rId3"/>
              </a:rPr>
              <a:t> - Word and </a:t>
            </a:r>
            <a:r>
              <a:rPr lang="en-US" sz="3200" dirty="0" err="1">
                <a:latin typeface="Dante" panose="02020502050200020203" pitchFamily="18" charset="0"/>
                <a:hlinkClick r:id="rId3"/>
              </a:rPr>
              <a:t>powerpoint</a:t>
            </a:r>
            <a:r>
              <a:rPr lang="en-US" sz="3200" dirty="0">
                <a:latin typeface="Dante" panose="02020502050200020203" pitchFamily="18" charset="0"/>
                <a:hlinkClick r:id="rId3"/>
              </a:rPr>
              <a:t> checklist</a:t>
            </a:r>
            <a:r>
              <a:rPr lang="en-US" sz="3200" dirty="0">
                <a:latin typeface="Dante" panose="02020502050200020203" pitchFamily="18" charset="0"/>
              </a:rPr>
              <a:t> </a:t>
            </a:r>
            <a:r>
              <a:rPr lang="en-US" dirty="0">
                <a:latin typeface="Dante" panose="02020502050200020203" pitchFamily="18" charset="0"/>
              </a:rPr>
              <a:t>(webaim.org/resources/evaloffice/eval-word-ppt.pdf)</a:t>
            </a:r>
            <a:endParaRPr lang="en-US" sz="2400" dirty="0">
              <a:latin typeface="Dante" panose="02020502050200020203" pitchFamily="18" charset="0"/>
            </a:endParaRPr>
          </a:p>
          <a:p>
            <a:pPr marL="0" indent="0">
              <a:buNone/>
            </a:pPr>
            <a:r>
              <a:rPr lang="en-US" sz="3200" dirty="0">
                <a:latin typeface="Dante" panose="02020502050200020203" pitchFamily="18" charset="0"/>
              </a:rPr>
              <a:t>CLIPARTS</a:t>
            </a:r>
          </a:p>
          <a:p>
            <a:pPr marL="0" indent="0">
              <a:buNone/>
            </a:pPr>
            <a:r>
              <a:rPr lang="en-US" sz="3200" dirty="0">
                <a:latin typeface="Dante" panose="02020502050200020203" pitchFamily="18" charset="0"/>
              </a:rPr>
              <a:t>FONT SIZES</a:t>
            </a:r>
          </a:p>
          <a:p>
            <a:pPr marL="0" indent="0">
              <a:buNone/>
            </a:pPr>
            <a:r>
              <a:rPr lang="en-US" sz="3200" dirty="0">
                <a:latin typeface="Dante" panose="02020502050200020203" pitchFamily="18" charset="0"/>
              </a:rPr>
              <a:t>METAPHORS</a:t>
            </a:r>
          </a:p>
        </p:txBody>
      </p:sp>
    </p:spTree>
    <p:extLst>
      <p:ext uri="{BB962C8B-B14F-4D97-AF65-F5344CB8AC3E}">
        <p14:creationId xmlns:p14="http://schemas.microsoft.com/office/powerpoint/2010/main" val="389765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450A-A03C-4298-ABFE-9F194FEB243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Reality, Equality, Equity, and Justice Illustration</a:t>
            </a:r>
          </a:p>
        </p:txBody>
      </p:sp>
      <p:pic>
        <p:nvPicPr>
          <p:cNvPr id="5" name="Picture 2" descr="Diagram comparing access via differing perspectives: reality to equality to equity to justice.">
            <a:extLst>
              <a:ext uri="{FF2B5EF4-FFF2-40B4-BE49-F238E27FC236}">
                <a16:creationId xmlns:a16="http://schemas.microsoft.com/office/drawing/2014/main" id="{01D208D2-F827-584C-9C5E-C369C577B20D}"/>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294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AFB0343-5327-B241-8DD0-317506BDCFC1}"/>
              </a:ext>
            </a:extLst>
          </p:cNvPr>
          <p:cNvSpPr txBox="1"/>
          <p:nvPr/>
        </p:nvSpPr>
        <p:spPr>
          <a:xfrm>
            <a:off x="225082" y="6006904"/>
            <a:ext cx="4501662" cy="738664"/>
          </a:xfrm>
          <a:prstGeom prst="rect">
            <a:avLst/>
          </a:prstGeom>
          <a:noFill/>
        </p:spPr>
        <p:txBody>
          <a:bodyPr wrap="square" rtlCol="0">
            <a:spAutoFit/>
          </a:bodyPr>
          <a:lstStyle/>
          <a:p>
            <a:r>
              <a:rPr lang="en-US" sz="1400" dirty="0">
                <a:solidFill>
                  <a:srgbClr val="111111"/>
                </a:solidFill>
                <a:latin typeface="Arial" panose="020B0604020202020204" pitchFamily="34" charset="0"/>
                <a:cs typeface="Arial" panose="020B0604020202020204" pitchFamily="34" charset="0"/>
              </a:rPr>
              <a:t>The difference between the terms equality, equity, and liberation, illustrated; © Interaction Institute for Social Change | Artist: Angus Maguire</a:t>
            </a:r>
          </a:p>
        </p:txBody>
      </p:sp>
    </p:spTree>
    <p:extLst>
      <p:ext uri="{BB962C8B-B14F-4D97-AF65-F5344CB8AC3E}">
        <p14:creationId xmlns:p14="http://schemas.microsoft.com/office/powerpoint/2010/main" val="885697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B6866-6E29-8149-91AF-61BA937A4535}"/>
              </a:ext>
            </a:extLst>
          </p:cNvPr>
          <p:cNvSpPr>
            <a:spLocks noGrp="1"/>
          </p:cNvSpPr>
          <p:nvPr>
            <p:ph type="title"/>
          </p:nvPr>
        </p:nvSpPr>
        <p:spPr/>
        <p:txBody>
          <a:bodyPr>
            <a:normAutofit/>
          </a:bodyPr>
          <a:lstStyle/>
          <a:p>
            <a:pPr algn="ctr"/>
            <a:r>
              <a:rPr lang="en-US" sz="5400" dirty="0">
                <a:latin typeface="Dante" panose="02020502050200020203" pitchFamily="18" charset="0"/>
              </a:rPr>
              <a:t>CONTEXT</a:t>
            </a:r>
          </a:p>
        </p:txBody>
      </p:sp>
      <p:grpSp>
        <p:nvGrpSpPr>
          <p:cNvPr id="3" name="Group 2" descr="Figure showing Proctor et al (reference 1, 2) model: the &quot;the EBP&quot; (first box), with an arrow leading to implementation strategies (second box), with a double arrow leading to the implementation outcomes (third box), with an arrow leading to service outcomes (fourth box), with an arrow leading to patient outcomes (fifth box). All of them surrounded by a blue square labeled “context”">
            <a:extLst>
              <a:ext uri="{FF2B5EF4-FFF2-40B4-BE49-F238E27FC236}">
                <a16:creationId xmlns:a16="http://schemas.microsoft.com/office/drawing/2014/main" id="{9BC8E4EE-50D2-4D69-953D-A3D0482EC3FB}"/>
              </a:ext>
            </a:extLst>
          </p:cNvPr>
          <p:cNvGrpSpPr/>
          <p:nvPr/>
        </p:nvGrpSpPr>
        <p:grpSpPr>
          <a:xfrm>
            <a:off x="30875" y="2344288"/>
            <a:ext cx="12074944" cy="2526957"/>
            <a:chOff x="30875" y="2344288"/>
            <a:chExt cx="12074944" cy="2526957"/>
          </a:xfrm>
        </p:grpSpPr>
        <p:sp>
          <p:nvSpPr>
            <p:cNvPr id="4" name="Rounded Rectangle 5" descr="Object outlining the context in which evidence-based practices exsist, including implementation startegies and their connection to service and patient outcomes.">
              <a:extLst>
                <a:ext uri="{FF2B5EF4-FFF2-40B4-BE49-F238E27FC236}">
                  <a16:creationId xmlns:a16="http://schemas.microsoft.com/office/drawing/2014/main" id="{4997BEB4-04C3-3044-9863-69C39E31BFD8}"/>
                </a:ext>
              </a:extLst>
            </p:cNvPr>
            <p:cNvSpPr/>
            <p:nvPr/>
          </p:nvSpPr>
          <p:spPr>
            <a:xfrm>
              <a:off x="30875" y="2395171"/>
              <a:ext cx="1840504" cy="2353061"/>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u="sng" dirty="0">
                <a:solidFill>
                  <a:schemeClr val="tx1"/>
                </a:solidFill>
                <a:latin typeface="Arial" panose="020B0604020202020204" pitchFamily="34" charset="0"/>
                <a:cs typeface="Arial" panose="020B0604020202020204" pitchFamily="34" charset="0"/>
              </a:endParaRPr>
            </a:p>
            <a:p>
              <a:pPr algn="ctr"/>
              <a:r>
                <a:rPr lang="en-US" sz="2400" u="sng" dirty="0">
                  <a:solidFill>
                    <a:schemeClr val="tx1"/>
                  </a:solidFill>
                  <a:latin typeface="Dante" panose="02020502050200020203" pitchFamily="18" charset="0"/>
                  <a:cs typeface="Arial" panose="020B0604020202020204" pitchFamily="34" charset="0"/>
                </a:rPr>
                <a:t>THE EBP</a:t>
              </a:r>
            </a:p>
            <a:p>
              <a:pPr algn="ctr"/>
              <a:endParaRPr lang="en-US" sz="2200" dirty="0">
                <a:solidFill>
                  <a:schemeClr val="tx1"/>
                </a:solidFill>
                <a:latin typeface="Arial" panose="020B0604020202020204" pitchFamily="34" charset="0"/>
                <a:cs typeface="Arial" panose="020B0604020202020204" pitchFamily="34" charset="0"/>
              </a:endParaRPr>
            </a:p>
            <a:p>
              <a:pPr algn="ctr"/>
              <a:endParaRPr lang="en-US" sz="2200" dirty="0">
                <a:solidFill>
                  <a:schemeClr val="tx1"/>
                </a:solidFill>
                <a:latin typeface="Arial" panose="020B0604020202020204" pitchFamily="34" charset="0"/>
                <a:cs typeface="Arial" panose="020B0604020202020204" pitchFamily="34" charset="0"/>
              </a:endParaRPr>
            </a:p>
          </p:txBody>
        </p:sp>
        <p:sp>
          <p:nvSpPr>
            <p:cNvPr id="5" name="Right Brace 4">
              <a:extLst>
                <a:ext uri="{FF2B5EF4-FFF2-40B4-BE49-F238E27FC236}">
                  <a16:creationId xmlns:a16="http://schemas.microsoft.com/office/drawing/2014/main" id="{A09A4828-5BBA-7C42-BA6C-B3ECDA6422D0}"/>
                </a:ext>
              </a:extLst>
            </p:cNvPr>
            <p:cNvSpPr/>
            <p:nvPr/>
          </p:nvSpPr>
          <p:spPr>
            <a:xfrm>
              <a:off x="1946718" y="2416416"/>
              <a:ext cx="169383" cy="2454829"/>
            </a:xfrm>
            <a:prstGeom prst="rightBrace">
              <a:avLst/>
            </a:prstGeom>
            <a:noFill/>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6" name="Rounded Rectangle 7">
              <a:extLst>
                <a:ext uri="{FF2B5EF4-FFF2-40B4-BE49-F238E27FC236}">
                  <a16:creationId xmlns:a16="http://schemas.microsoft.com/office/drawing/2014/main" id="{3F3B0CE2-A51E-5A48-8CB1-C51A1896ECD3}"/>
                </a:ext>
              </a:extLst>
            </p:cNvPr>
            <p:cNvSpPr/>
            <p:nvPr/>
          </p:nvSpPr>
          <p:spPr>
            <a:xfrm>
              <a:off x="2111817" y="2446057"/>
              <a:ext cx="2297744" cy="2353061"/>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a:solidFill>
                    <a:schemeClr val="tx1"/>
                  </a:solidFill>
                  <a:latin typeface="Dante" panose="02020502050200020203" pitchFamily="18" charset="0"/>
                  <a:cs typeface="Arial" panose="020B0604020202020204" pitchFamily="34" charset="0"/>
                </a:rPr>
                <a:t>IMPLEMENTA-TION STRATEGIES</a:t>
              </a:r>
            </a:p>
            <a:p>
              <a:pPr algn="ctr"/>
              <a:endParaRPr lang="en-US" sz="2200" dirty="0">
                <a:solidFill>
                  <a:schemeClr val="tx1"/>
                </a:solidFill>
                <a:latin typeface="Arial" panose="020B0604020202020204" pitchFamily="34" charset="0"/>
                <a:cs typeface="Arial" panose="020B0604020202020204" pitchFamily="34" charset="0"/>
              </a:endParaRPr>
            </a:p>
          </p:txBody>
        </p:sp>
        <p:sp>
          <p:nvSpPr>
            <p:cNvPr id="8" name="Left-Right Arrow 4">
              <a:extLst>
                <a:ext uri="{FF2B5EF4-FFF2-40B4-BE49-F238E27FC236}">
                  <a16:creationId xmlns:a16="http://schemas.microsoft.com/office/drawing/2014/main" id="{FFD18F78-9794-634B-8480-0A301B09FF13}"/>
                </a:ext>
              </a:extLst>
            </p:cNvPr>
            <p:cNvSpPr/>
            <p:nvPr/>
          </p:nvSpPr>
          <p:spPr>
            <a:xfrm>
              <a:off x="4288398" y="3606403"/>
              <a:ext cx="487618" cy="189037"/>
            </a:xfrm>
            <a:prstGeom prst="leftRightArrow">
              <a:avLst/>
            </a:prstGeom>
            <a:solidFill>
              <a:schemeClr val="tx1"/>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9" name="Rounded Rectangle 10">
              <a:extLst>
                <a:ext uri="{FF2B5EF4-FFF2-40B4-BE49-F238E27FC236}">
                  <a16:creationId xmlns:a16="http://schemas.microsoft.com/office/drawing/2014/main" id="{B8859E68-485F-6640-A2EB-95C69561050B}"/>
                </a:ext>
              </a:extLst>
            </p:cNvPr>
            <p:cNvSpPr/>
            <p:nvPr/>
          </p:nvSpPr>
          <p:spPr>
            <a:xfrm>
              <a:off x="4731234" y="2446056"/>
              <a:ext cx="2527323" cy="2353061"/>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a:solidFill>
                    <a:schemeClr val="tx1"/>
                  </a:solidFill>
                  <a:latin typeface="Dante" panose="02020502050200020203" pitchFamily="18" charset="0"/>
                  <a:cs typeface="Arial" panose="020B0604020202020204" pitchFamily="34" charset="0"/>
                </a:rPr>
                <a:t>IMPLEMENTA-TION OUTCOMES </a:t>
              </a:r>
            </a:p>
            <a:p>
              <a:pPr algn="ctr"/>
              <a:endParaRPr lang="en-US" sz="2200" dirty="0">
                <a:solidFill>
                  <a:schemeClr val="tx1"/>
                </a:solidFill>
                <a:latin typeface="Arial" panose="020B0604020202020204" pitchFamily="34" charset="0"/>
                <a:cs typeface="Arial" panose="020B0604020202020204" pitchFamily="34" charset="0"/>
              </a:endParaRPr>
            </a:p>
          </p:txBody>
        </p:sp>
        <p:sp>
          <p:nvSpPr>
            <p:cNvPr id="10" name="Right Brace 9">
              <a:extLst>
                <a:ext uri="{FF2B5EF4-FFF2-40B4-BE49-F238E27FC236}">
                  <a16:creationId xmlns:a16="http://schemas.microsoft.com/office/drawing/2014/main" id="{B90E6E5C-73A0-264F-AC40-2C7AB27575DB}"/>
                </a:ext>
              </a:extLst>
            </p:cNvPr>
            <p:cNvSpPr/>
            <p:nvPr/>
          </p:nvSpPr>
          <p:spPr>
            <a:xfrm>
              <a:off x="7229952" y="2344288"/>
              <a:ext cx="169383" cy="2454829"/>
            </a:xfrm>
            <a:prstGeom prst="rightBrace">
              <a:avLst/>
            </a:prstGeom>
            <a:noFill/>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11" name="Rounded Rectangle 9">
              <a:extLst>
                <a:ext uri="{FF2B5EF4-FFF2-40B4-BE49-F238E27FC236}">
                  <a16:creationId xmlns:a16="http://schemas.microsoft.com/office/drawing/2014/main" id="{D9AB3293-9F79-7B48-88A8-4CBFE86F1A0D}"/>
                </a:ext>
              </a:extLst>
            </p:cNvPr>
            <p:cNvSpPr/>
            <p:nvPr/>
          </p:nvSpPr>
          <p:spPr>
            <a:xfrm>
              <a:off x="7382002" y="2401591"/>
              <a:ext cx="2375038" cy="2399926"/>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a:solidFill>
                    <a:schemeClr val="tx1"/>
                  </a:solidFill>
                  <a:latin typeface="Dante" panose="02020502050200020203" pitchFamily="18" charset="0"/>
                  <a:cs typeface="Arial" panose="020B0604020202020204" pitchFamily="34" charset="0"/>
                </a:rPr>
                <a:t>SERVICE OUTCOMES </a:t>
              </a:r>
            </a:p>
            <a:p>
              <a:pPr algn="ctr"/>
              <a:endParaRPr lang="en-US" sz="2200" dirty="0">
                <a:solidFill>
                  <a:schemeClr val="tx1"/>
                </a:solidFill>
                <a:latin typeface="Arial" panose="020B0604020202020204" pitchFamily="34" charset="0"/>
                <a:cs typeface="Arial" panose="020B0604020202020204" pitchFamily="34" charset="0"/>
              </a:endParaRPr>
            </a:p>
          </p:txBody>
        </p:sp>
        <p:sp>
          <p:nvSpPr>
            <p:cNvPr id="14" name="Right Brace 13">
              <a:extLst>
                <a:ext uri="{FF2B5EF4-FFF2-40B4-BE49-F238E27FC236}">
                  <a16:creationId xmlns:a16="http://schemas.microsoft.com/office/drawing/2014/main" id="{F30F1648-CC98-4F48-A9BE-4B48E93F3FEC}"/>
                </a:ext>
              </a:extLst>
            </p:cNvPr>
            <p:cNvSpPr/>
            <p:nvPr/>
          </p:nvSpPr>
          <p:spPr>
            <a:xfrm>
              <a:off x="9840934" y="2416415"/>
              <a:ext cx="169383" cy="2454829"/>
            </a:xfrm>
            <a:prstGeom prst="rightBrace">
              <a:avLst/>
            </a:prstGeom>
            <a:noFill/>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16" name="Rounded Rectangle 8">
              <a:extLst>
                <a:ext uri="{FF2B5EF4-FFF2-40B4-BE49-F238E27FC236}">
                  <a16:creationId xmlns:a16="http://schemas.microsoft.com/office/drawing/2014/main" id="{362C6437-B7AE-6044-B314-DCDF9B51E9C7}"/>
                </a:ext>
              </a:extLst>
            </p:cNvPr>
            <p:cNvSpPr/>
            <p:nvPr/>
          </p:nvSpPr>
          <p:spPr>
            <a:xfrm>
              <a:off x="9926313" y="2416415"/>
              <a:ext cx="2179506" cy="2399926"/>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a:solidFill>
                    <a:schemeClr val="tx1"/>
                  </a:solidFill>
                  <a:latin typeface="Dante" panose="02020502050200020203" pitchFamily="18" charset="0"/>
                  <a:cs typeface="Arial" panose="020B0604020202020204" pitchFamily="34" charset="0"/>
                </a:rPr>
                <a:t>PATIENT OUTCOMES</a:t>
              </a:r>
            </a:p>
            <a:p>
              <a:pPr algn="ctr"/>
              <a:endParaRPr lang="en-US" sz="2200" dirty="0">
                <a:solidFill>
                  <a:schemeClr val="tx1"/>
                </a:solidFill>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id="{1F5B8C37-D37C-5B40-8D93-70EE6A9D21C1}"/>
              </a:ext>
            </a:extLst>
          </p:cNvPr>
          <p:cNvSpPr txBox="1"/>
          <p:nvPr/>
        </p:nvSpPr>
        <p:spPr>
          <a:xfrm>
            <a:off x="628650" y="6500813"/>
            <a:ext cx="1616148" cy="369332"/>
          </a:xfrm>
          <a:prstGeom prst="rect">
            <a:avLst/>
          </a:prstGeom>
          <a:noFill/>
        </p:spPr>
        <p:txBody>
          <a:bodyPr wrap="none" rtlCol="0">
            <a:spAutoFit/>
          </a:bodyPr>
          <a:lstStyle/>
          <a:p>
            <a:r>
              <a:rPr lang="en-US" dirty="0"/>
              <a:t>REFERENCE:1,2</a:t>
            </a:r>
          </a:p>
        </p:txBody>
      </p:sp>
    </p:spTree>
    <p:extLst>
      <p:ext uri="{BB962C8B-B14F-4D97-AF65-F5344CB8AC3E}">
        <p14:creationId xmlns:p14="http://schemas.microsoft.com/office/powerpoint/2010/main" val="1325564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bject outlining the context in which evidence-based practices exsist, including implementation startegies and their connection to service and patient outcomes.">
            <a:extLst>
              <a:ext uri="{FF2B5EF4-FFF2-40B4-BE49-F238E27FC236}">
                <a16:creationId xmlns:a16="http://schemas.microsoft.com/office/drawing/2014/main" id="{440B6866-6E29-8149-91AF-61BA937A4535}"/>
              </a:ext>
            </a:extLst>
          </p:cNvPr>
          <p:cNvSpPr>
            <a:spLocks noGrp="1"/>
          </p:cNvSpPr>
          <p:nvPr>
            <p:ph type="title"/>
          </p:nvPr>
        </p:nvSpPr>
        <p:spPr/>
        <p:txBody>
          <a:bodyPr>
            <a:normAutofit/>
          </a:bodyPr>
          <a:lstStyle/>
          <a:p>
            <a:pPr algn="ctr"/>
            <a:r>
              <a:rPr lang="en-US" sz="5400" dirty="0">
                <a:latin typeface="Dante" panose="02020502050200020203" pitchFamily="18" charset="0"/>
              </a:rPr>
              <a:t>CONTEXT (2)</a:t>
            </a:r>
          </a:p>
        </p:txBody>
      </p:sp>
      <p:grpSp>
        <p:nvGrpSpPr>
          <p:cNvPr id="3" name="Group 2" descr="Icons of the following: house, bus, coins, gavel (law), sad face, angry face, person in wheelchair, gender icon are positioned above Figure showing Proctor et. al model explained in previous slide">
            <a:extLst>
              <a:ext uri="{FF2B5EF4-FFF2-40B4-BE49-F238E27FC236}">
                <a16:creationId xmlns:a16="http://schemas.microsoft.com/office/drawing/2014/main" id="{9B41FD77-D00D-4336-9352-DD28E01894AE}"/>
              </a:ext>
            </a:extLst>
          </p:cNvPr>
          <p:cNvGrpSpPr/>
          <p:nvPr/>
        </p:nvGrpSpPr>
        <p:grpSpPr>
          <a:xfrm>
            <a:off x="30875" y="1291142"/>
            <a:ext cx="12074944" cy="3580103"/>
            <a:chOff x="30875" y="1291142"/>
            <a:chExt cx="12074944" cy="3580103"/>
          </a:xfrm>
        </p:grpSpPr>
        <p:sp>
          <p:nvSpPr>
            <p:cNvPr id="4" name="Rounded Rectangle 5" descr="Object outlining the context in which evidence-based practices exsist, including implementation startegies and their connection to service and patient outcomes.">
              <a:extLst>
                <a:ext uri="{FF2B5EF4-FFF2-40B4-BE49-F238E27FC236}">
                  <a16:creationId xmlns:a16="http://schemas.microsoft.com/office/drawing/2014/main" id="{4997BEB4-04C3-3044-9863-69C39E31BFD8}"/>
                </a:ext>
              </a:extLst>
            </p:cNvPr>
            <p:cNvSpPr/>
            <p:nvPr/>
          </p:nvSpPr>
          <p:spPr>
            <a:xfrm>
              <a:off x="30875" y="2395171"/>
              <a:ext cx="1840504" cy="2353061"/>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u="sng" dirty="0">
                <a:solidFill>
                  <a:schemeClr val="tx1"/>
                </a:solidFill>
                <a:latin typeface="Arial" panose="020B0604020202020204" pitchFamily="34" charset="0"/>
                <a:cs typeface="Arial" panose="020B0604020202020204" pitchFamily="34" charset="0"/>
              </a:endParaRPr>
            </a:p>
            <a:p>
              <a:pPr algn="ctr"/>
              <a:r>
                <a:rPr lang="en-US" sz="2400" u="sng" dirty="0">
                  <a:solidFill>
                    <a:schemeClr val="tx1"/>
                  </a:solidFill>
                  <a:latin typeface="Dante" panose="02020502050200020203" pitchFamily="18" charset="0"/>
                  <a:cs typeface="Arial" panose="020B0604020202020204" pitchFamily="34" charset="0"/>
                </a:rPr>
                <a:t>THE EBP</a:t>
              </a:r>
            </a:p>
            <a:p>
              <a:pPr algn="ctr"/>
              <a:endParaRPr lang="en-US" sz="2200" dirty="0">
                <a:solidFill>
                  <a:schemeClr val="tx1"/>
                </a:solidFill>
                <a:latin typeface="Arial" panose="020B0604020202020204" pitchFamily="34" charset="0"/>
                <a:cs typeface="Arial" panose="020B0604020202020204" pitchFamily="34" charset="0"/>
              </a:endParaRPr>
            </a:p>
            <a:p>
              <a:pPr algn="ctr"/>
              <a:endParaRPr lang="en-US" sz="2200" dirty="0">
                <a:solidFill>
                  <a:schemeClr val="tx1"/>
                </a:solidFill>
                <a:latin typeface="Arial" panose="020B0604020202020204" pitchFamily="34" charset="0"/>
                <a:cs typeface="Arial" panose="020B0604020202020204" pitchFamily="34" charset="0"/>
              </a:endParaRPr>
            </a:p>
          </p:txBody>
        </p:sp>
        <p:sp>
          <p:nvSpPr>
            <p:cNvPr id="5" name="Right Brace 4">
              <a:extLst>
                <a:ext uri="{FF2B5EF4-FFF2-40B4-BE49-F238E27FC236}">
                  <a16:creationId xmlns:a16="http://schemas.microsoft.com/office/drawing/2014/main" id="{A09A4828-5BBA-7C42-BA6C-B3ECDA6422D0}"/>
                </a:ext>
              </a:extLst>
            </p:cNvPr>
            <p:cNvSpPr/>
            <p:nvPr/>
          </p:nvSpPr>
          <p:spPr>
            <a:xfrm>
              <a:off x="1946718" y="2416416"/>
              <a:ext cx="169383" cy="2454829"/>
            </a:xfrm>
            <a:prstGeom prst="rightBrace">
              <a:avLst/>
            </a:prstGeom>
            <a:noFill/>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6" name="Rounded Rectangle 7">
              <a:extLst>
                <a:ext uri="{FF2B5EF4-FFF2-40B4-BE49-F238E27FC236}">
                  <a16:creationId xmlns:a16="http://schemas.microsoft.com/office/drawing/2014/main" id="{3F3B0CE2-A51E-5A48-8CB1-C51A1896ECD3}"/>
                </a:ext>
              </a:extLst>
            </p:cNvPr>
            <p:cNvSpPr/>
            <p:nvPr/>
          </p:nvSpPr>
          <p:spPr>
            <a:xfrm>
              <a:off x="2111817" y="2446057"/>
              <a:ext cx="2297744" cy="2353061"/>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a:solidFill>
                    <a:schemeClr val="tx1"/>
                  </a:solidFill>
                  <a:latin typeface="Dante" panose="02020502050200020203" pitchFamily="18" charset="0"/>
                  <a:cs typeface="Arial" panose="020B0604020202020204" pitchFamily="34" charset="0"/>
                </a:rPr>
                <a:t>IMPLEMENTA-TION STRATEGIES</a:t>
              </a:r>
            </a:p>
            <a:p>
              <a:pPr algn="ctr"/>
              <a:endParaRPr lang="en-US" sz="2200" dirty="0">
                <a:solidFill>
                  <a:schemeClr val="tx1"/>
                </a:solidFill>
                <a:latin typeface="Arial" panose="020B0604020202020204" pitchFamily="34" charset="0"/>
                <a:cs typeface="Arial" panose="020B0604020202020204" pitchFamily="34" charset="0"/>
              </a:endParaRPr>
            </a:p>
          </p:txBody>
        </p:sp>
        <p:sp>
          <p:nvSpPr>
            <p:cNvPr id="8" name="Left-Right Arrow 4">
              <a:extLst>
                <a:ext uri="{FF2B5EF4-FFF2-40B4-BE49-F238E27FC236}">
                  <a16:creationId xmlns:a16="http://schemas.microsoft.com/office/drawing/2014/main" id="{FFD18F78-9794-634B-8480-0A301B09FF13}"/>
                </a:ext>
              </a:extLst>
            </p:cNvPr>
            <p:cNvSpPr/>
            <p:nvPr/>
          </p:nvSpPr>
          <p:spPr>
            <a:xfrm>
              <a:off x="4288398" y="3606403"/>
              <a:ext cx="487618" cy="189037"/>
            </a:xfrm>
            <a:prstGeom prst="leftRightArrow">
              <a:avLst/>
            </a:prstGeom>
            <a:solidFill>
              <a:schemeClr val="tx1"/>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9" name="Rounded Rectangle 10">
              <a:extLst>
                <a:ext uri="{FF2B5EF4-FFF2-40B4-BE49-F238E27FC236}">
                  <a16:creationId xmlns:a16="http://schemas.microsoft.com/office/drawing/2014/main" id="{B8859E68-485F-6640-A2EB-95C69561050B}"/>
                </a:ext>
              </a:extLst>
            </p:cNvPr>
            <p:cNvSpPr/>
            <p:nvPr/>
          </p:nvSpPr>
          <p:spPr>
            <a:xfrm>
              <a:off x="4731234" y="2446056"/>
              <a:ext cx="2527323" cy="2353061"/>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a:solidFill>
                    <a:schemeClr val="tx1"/>
                  </a:solidFill>
                  <a:latin typeface="Dante" panose="02020502050200020203" pitchFamily="18" charset="0"/>
                  <a:cs typeface="Arial" panose="020B0604020202020204" pitchFamily="34" charset="0"/>
                </a:rPr>
                <a:t>IMPLEMENTA-TION OUTCOMES </a:t>
              </a:r>
            </a:p>
            <a:p>
              <a:pPr algn="ctr"/>
              <a:endParaRPr lang="en-US" sz="2200" dirty="0">
                <a:solidFill>
                  <a:schemeClr val="tx1"/>
                </a:solidFill>
                <a:latin typeface="Arial" panose="020B0604020202020204" pitchFamily="34" charset="0"/>
                <a:cs typeface="Arial" panose="020B0604020202020204" pitchFamily="34" charset="0"/>
              </a:endParaRPr>
            </a:p>
          </p:txBody>
        </p:sp>
        <p:sp>
          <p:nvSpPr>
            <p:cNvPr id="10" name="Right Brace 9">
              <a:extLst>
                <a:ext uri="{FF2B5EF4-FFF2-40B4-BE49-F238E27FC236}">
                  <a16:creationId xmlns:a16="http://schemas.microsoft.com/office/drawing/2014/main" id="{B90E6E5C-73A0-264F-AC40-2C7AB27575DB}"/>
                </a:ext>
              </a:extLst>
            </p:cNvPr>
            <p:cNvSpPr/>
            <p:nvPr/>
          </p:nvSpPr>
          <p:spPr>
            <a:xfrm>
              <a:off x="7229952" y="2344288"/>
              <a:ext cx="169383" cy="2454829"/>
            </a:xfrm>
            <a:prstGeom prst="rightBrace">
              <a:avLst/>
            </a:prstGeom>
            <a:noFill/>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11" name="Rounded Rectangle 9">
              <a:extLst>
                <a:ext uri="{FF2B5EF4-FFF2-40B4-BE49-F238E27FC236}">
                  <a16:creationId xmlns:a16="http://schemas.microsoft.com/office/drawing/2014/main" id="{D9AB3293-9F79-7B48-88A8-4CBFE86F1A0D}"/>
                </a:ext>
              </a:extLst>
            </p:cNvPr>
            <p:cNvSpPr/>
            <p:nvPr/>
          </p:nvSpPr>
          <p:spPr>
            <a:xfrm>
              <a:off x="7382002" y="2401591"/>
              <a:ext cx="2375038" cy="2399926"/>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a:solidFill>
                    <a:schemeClr val="tx1"/>
                  </a:solidFill>
                  <a:latin typeface="Dante" panose="02020502050200020203" pitchFamily="18" charset="0"/>
                  <a:cs typeface="Arial" panose="020B0604020202020204" pitchFamily="34" charset="0"/>
                </a:rPr>
                <a:t>SERVICE OUTCOMES </a:t>
              </a:r>
            </a:p>
            <a:p>
              <a:pPr algn="ctr"/>
              <a:endParaRPr lang="en-US" sz="2200" dirty="0">
                <a:solidFill>
                  <a:schemeClr val="tx1"/>
                </a:solidFill>
                <a:latin typeface="Arial" panose="020B0604020202020204" pitchFamily="34" charset="0"/>
                <a:cs typeface="Arial" panose="020B0604020202020204" pitchFamily="34" charset="0"/>
              </a:endParaRPr>
            </a:p>
          </p:txBody>
        </p:sp>
        <p:sp>
          <p:nvSpPr>
            <p:cNvPr id="14" name="Right Brace 13">
              <a:extLst>
                <a:ext uri="{FF2B5EF4-FFF2-40B4-BE49-F238E27FC236}">
                  <a16:creationId xmlns:a16="http://schemas.microsoft.com/office/drawing/2014/main" id="{F30F1648-CC98-4F48-A9BE-4B48E93F3FEC}"/>
                </a:ext>
              </a:extLst>
            </p:cNvPr>
            <p:cNvSpPr/>
            <p:nvPr/>
          </p:nvSpPr>
          <p:spPr>
            <a:xfrm>
              <a:off x="9840934" y="2416415"/>
              <a:ext cx="169383" cy="2454829"/>
            </a:xfrm>
            <a:prstGeom prst="rightBrace">
              <a:avLst/>
            </a:prstGeom>
            <a:noFill/>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16" name="Rounded Rectangle 8">
              <a:extLst>
                <a:ext uri="{FF2B5EF4-FFF2-40B4-BE49-F238E27FC236}">
                  <a16:creationId xmlns:a16="http://schemas.microsoft.com/office/drawing/2014/main" id="{362C6437-B7AE-6044-B314-DCDF9B51E9C7}"/>
                </a:ext>
              </a:extLst>
            </p:cNvPr>
            <p:cNvSpPr/>
            <p:nvPr/>
          </p:nvSpPr>
          <p:spPr>
            <a:xfrm>
              <a:off x="9926313" y="2416415"/>
              <a:ext cx="2179506" cy="2399926"/>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a:solidFill>
                    <a:schemeClr val="tx1"/>
                  </a:solidFill>
                  <a:latin typeface="Dante" panose="02020502050200020203" pitchFamily="18" charset="0"/>
                  <a:cs typeface="Arial" panose="020B0604020202020204" pitchFamily="34" charset="0"/>
                </a:rPr>
                <a:t>PATIENT OUTCOMES</a:t>
              </a:r>
            </a:p>
            <a:p>
              <a:pPr algn="ctr"/>
              <a:endParaRPr lang="en-US" sz="2200" dirty="0">
                <a:solidFill>
                  <a:schemeClr val="tx1"/>
                </a:solidFill>
                <a:latin typeface="Arial" panose="020B0604020202020204" pitchFamily="34" charset="0"/>
                <a:cs typeface="Arial" panose="020B0604020202020204" pitchFamily="34" charset="0"/>
              </a:endParaRPr>
            </a:p>
          </p:txBody>
        </p:sp>
        <p:pic>
          <p:nvPicPr>
            <p:cNvPr id="13" name="Graphic 12" descr="House outline">
              <a:extLst>
                <a:ext uri="{FF2B5EF4-FFF2-40B4-BE49-F238E27FC236}">
                  <a16:creationId xmlns:a16="http://schemas.microsoft.com/office/drawing/2014/main" id="{0D356038-31D9-2E4F-ABF4-CFF172FCF9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6375" y="1291142"/>
              <a:ext cx="914400" cy="914400"/>
            </a:xfrm>
            <a:prstGeom prst="rect">
              <a:avLst/>
            </a:prstGeom>
          </p:spPr>
        </p:pic>
        <p:pic>
          <p:nvPicPr>
            <p:cNvPr id="15" name="Graphic 14" descr="Bus outline">
              <a:extLst>
                <a:ext uri="{FF2B5EF4-FFF2-40B4-BE49-F238E27FC236}">
                  <a16:creationId xmlns:a16="http://schemas.microsoft.com/office/drawing/2014/main" id="{F6ACCDDF-CB1A-7649-A395-95F15BFC15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74713" y="1313199"/>
              <a:ext cx="914400" cy="914400"/>
            </a:xfrm>
            <a:prstGeom prst="rect">
              <a:avLst/>
            </a:prstGeom>
          </p:spPr>
        </p:pic>
        <p:pic>
          <p:nvPicPr>
            <p:cNvPr id="17" name="Graphic 16" descr="Coins outline">
              <a:extLst>
                <a:ext uri="{FF2B5EF4-FFF2-40B4-BE49-F238E27FC236}">
                  <a16:creationId xmlns:a16="http://schemas.microsoft.com/office/drawing/2014/main" id="{BC14223C-C2EF-C746-B1F2-B70A013048E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23051" y="1370184"/>
              <a:ext cx="914400" cy="914400"/>
            </a:xfrm>
            <a:prstGeom prst="rect">
              <a:avLst/>
            </a:prstGeom>
          </p:spPr>
        </p:pic>
        <p:pic>
          <p:nvPicPr>
            <p:cNvPr id="19" name="Graphic 18" descr="Gavel outline">
              <a:extLst>
                <a:ext uri="{FF2B5EF4-FFF2-40B4-BE49-F238E27FC236}">
                  <a16:creationId xmlns:a16="http://schemas.microsoft.com/office/drawing/2014/main" id="{05A29676-5080-A646-AB8C-6559230DBA9C}"/>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139209" y="1394960"/>
              <a:ext cx="914400" cy="914400"/>
            </a:xfrm>
            <a:prstGeom prst="rect">
              <a:avLst/>
            </a:prstGeom>
          </p:spPr>
        </p:pic>
        <p:pic>
          <p:nvPicPr>
            <p:cNvPr id="20" name="Graphic 19" descr="Sad face outline outline">
              <a:extLst>
                <a:ext uri="{FF2B5EF4-FFF2-40B4-BE49-F238E27FC236}">
                  <a16:creationId xmlns:a16="http://schemas.microsoft.com/office/drawing/2014/main" id="{AC82F635-2C4F-1B40-A26C-C9AF90E5E610}"/>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583265" y="1394960"/>
              <a:ext cx="914400" cy="914400"/>
            </a:xfrm>
            <a:prstGeom prst="rect">
              <a:avLst/>
            </a:prstGeom>
          </p:spPr>
        </p:pic>
        <p:pic>
          <p:nvPicPr>
            <p:cNvPr id="21" name="Graphic 20" descr="Angry face outline outline">
              <a:extLst>
                <a:ext uri="{FF2B5EF4-FFF2-40B4-BE49-F238E27FC236}">
                  <a16:creationId xmlns:a16="http://schemas.microsoft.com/office/drawing/2014/main" id="{306183B0-6B8A-5142-8BD3-BB268F8067F7}"/>
                </a:ext>
              </a:extLst>
            </p:cNvPr>
            <p:cNvPicPr>
              <a:picLocks noChangeAspect="1"/>
            </p:cNvPicPr>
            <p:nvPr/>
          </p:nvPicPr>
          <p:blipFill>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122141" y="1370184"/>
              <a:ext cx="914400" cy="914400"/>
            </a:xfrm>
            <a:prstGeom prst="rect">
              <a:avLst/>
            </a:prstGeom>
          </p:spPr>
        </p:pic>
        <p:pic>
          <p:nvPicPr>
            <p:cNvPr id="22" name="Graphic 21" descr="Wheelchair access outline">
              <a:extLst>
                <a:ext uri="{FF2B5EF4-FFF2-40B4-BE49-F238E27FC236}">
                  <a16:creationId xmlns:a16="http://schemas.microsoft.com/office/drawing/2014/main" id="{4EDFA85C-1D02-3642-9EBB-6A0607FBF690}"/>
                </a:ext>
              </a:extLst>
            </p:cNvPr>
            <p:cNvPicPr>
              <a:picLocks noChangeAspect="1"/>
            </p:cNvPicPr>
            <p:nvPr/>
          </p:nvPicPr>
          <p:blipFill>
            <a:blip r:embed="rId14" cstate="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642891" y="1300327"/>
              <a:ext cx="984257" cy="984257"/>
            </a:xfrm>
            <a:prstGeom prst="rect">
              <a:avLst/>
            </a:prstGeom>
          </p:spPr>
        </p:pic>
        <p:pic>
          <p:nvPicPr>
            <p:cNvPr id="23" name="Picture 4" descr="Lgbt Icons - Download Free Vector Icons | Noun Project">
              <a:extLst>
                <a:ext uri="{FF2B5EF4-FFF2-40B4-BE49-F238E27FC236}">
                  <a16:creationId xmlns:a16="http://schemas.microsoft.com/office/drawing/2014/main" id="{230A606A-99D8-4B47-8BA1-152682D0BD43}"/>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0325758" y="1313199"/>
              <a:ext cx="9144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a:extLst>
              <a:ext uri="{FF2B5EF4-FFF2-40B4-BE49-F238E27FC236}">
                <a16:creationId xmlns:a16="http://schemas.microsoft.com/office/drawing/2014/main" id="{1F5B8C37-D37C-5B40-8D93-70EE6A9D21C1}"/>
              </a:ext>
            </a:extLst>
          </p:cNvPr>
          <p:cNvSpPr txBox="1"/>
          <p:nvPr/>
        </p:nvSpPr>
        <p:spPr>
          <a:xfrm>
            <a:off x="628650" y="6500813"/>
            <a:ext cx="1628972" cy="369332"/>
          </a:xfrm>
          <a:prstGeom prst="rect">
            <a:avLst/>
          </a:prstGeom>
          <a:noFill/>
        </p:spPr>
        <p:txBody>
          <a:bodyPr wrap="none" rtlCol="0">
            <a:spAutoFit/>
          </a:bodyPr>
          <a:lstStyle/>
          <a:p>
            <a:r>
              <a:rPr lang="en-US" dirty="0"/>
              <a:t>REFERENCE:1-7</a:t>
            </a:r>
          </a:p>
        </p:txBody>
      </p:sp>
    </p:spTree>
    <p:extLst>
      <p:ext uri="{BB962C8B-B14F-4D97-AF65-F5344CB8AC3E}">
        <p14:creationId xmlns:p14="http://schemas.microsoft.com/office/powerpoint/2010/main" val="2466162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B83D-4016-3149-8643-A3289E52547E}"/>
              </a:ext>
            </a:extLst>
          </p:cNvPr>
          <p:cNvSpPr>
            <a:spLocks noGrp="1"/>
          </p:cNvSpPr>
          <p:nvPr>
            <p:ph type="title"/>
          </p:nvPr>
        </p:nvSpPr>
        <p:spPr/>
        <p:txBody>
          <a:bodyPr/>
          <a:lstStyle/>
          <a:p>
            <a:pPr algn="ctr"/>
            <a:r>
              <a:rPr lang="en-US" dirty="0">
                <a:latin typeface="Dante" panose="02020502050200020203" pitchFamily="18" charset="0"/>
              </a:rPr>
              <a:t>THIS IS NOT NEW</a:t>
            </a:r>
            <a:br>
              <a:rPr lang="en-US" dirty="0">
                <a:latin typeface="Dante" panose="02020502050200020203" pitchFamily="18" charset="0"/>
              </a:rPr>
            </a:br>
            <a:endParaRPr lang="en-US" dirty="0"/>
          </a:p>
        </p:txBody>
      </p:sp>
      <p:pic>
        <p:nvPicPr>
          <p:cNvPr id="4" name="Content Placeholder 3" descr="A picture containing images of a Supreme Court cases, a Supreme Court Justice, and other legal-related images.">
            <a:extLst>
              <a:ext uri="{FF2B5EF4-FFF2-40B4-BE49-F238E27FC236}">
                <a16:creationId xmlns:a16="http://schemas.microsoft.com/office/drawing/2014/main" id="{21517BBA-82B2-1E4D-B0AF-9736B7C49AEF}"/>
              </a:ext>
            </a:extLst>
          </p:cNvPr>
          <p:cNvPicPr>
            <a:picLocks noGrp="1" noChangeAspect="1"/>
          </p:cNvPicPr>
          <p:nvPr>
            <p:ph sz="half" idx="4294967295"/>
          </p:nvPr>
        </p:nvPicPr>
        <p:blipFill>
          <a:blip r:embed="rId2" cstate="email">
            <a:extLst>
              <a:ext uri="{28A0092B-C50C-407E-A947-70E740481C1C}">
                <a14:useLocalDpi xmlns:a14="http://schemas.microsoft.com/office/drawing/2010/main"/>
              </a:ext>
            </a:extLst>
          </a:blip>
          <a:stretch>
            <a:fillRect/>
          </a:stretch>
        </p:blipFill>
        <p:spPr>
          <a:xfrm>
            <a:off x="1029483" y="1690688"/>
            <a:ext cx="4744741" cy="3684588"/>
          </a:xfrm>
        </p:spPr>
      </p:pic>
      <p:sp>
        <p:nvSpPr>
          <p:cNvPr id="7" name="Content Placeholder 6">
            <a:extLst>
              <a:ext uri="{FF2B5EF4-FFF2-40B4-BE49-F238E27FC236}">
                <a16:creationId xmlns:a16="http://schemas.microsoft.com/office/drawing/2014/main" id="{AF80D319-2623-D446-85E5-6D6BEEBC3E1B}"/>
              </a:ext>
            </a:extLst>
          </p:cNvPr>
          <p:cNvSpPr>
            <a:spLocks noGrp="1"/>
          </p:cNvSpPr>
          <p:nvPr>
            <p:ph sz="half" idx="4294967295"/>
          </p:nvPr>
        </p:nvSpPr>
        <p:spPr>
          <a:xfrm>
            <a:off x="7008813" y="2505075"/>
            <a:ext cx="5183187" cy="3684588"/>
          </a:xfrm>
        </p:spPr>
        <p:txBody>
          <a:bodyPr/>
          <a:lstStyle/>
          <a:p>
            <a:pPr marL="0" indent="0" algn="ctr">
              <a:buNone/>
            </a:pPr>
            <a:endParaRPr lang="en-US" sz="4000" dirty="0">
              <a:solidFill>
                <a:srgbClr val="222222"/>
              </a:solidFill>
              <a:latin typeface="Dante" panose="02020502050200020203" pitchFamily="18" charset="0"/>
            </a:endParaRPr>
          </a:p>
          <a:p>
            <a:pPr marL="0" indent="0" algn="ctr">
              <a:buNone/>
            </a:pPr>
            <a:r>
              <a:rPr lang="en-US" sz="4000" dirty="0">
                <a:solidFill>
                  <a:srgbClr val="222222"/>
                </a:solidFill>
                <a:latin typeface="Dante" panose="02020502050200020203" pitchFamily="18" charset="0"/>
              </a:rPr>
              <a:t>Hart, J. T. (1971). The inverse care law. </a:t>
            </a:r>
            <a:r>
              <a:rPr lang="en-US" sz="4000" i="1" dirty="0">
                <a:solidFill>
                  <a:srgbClr val="222222"/>
                </a:solidFill>
                <a:latin typeface="Dante" panose="02020502050200020203" pitchFamily="18" charset="0"/>
              </a:rPr>
              <a:t>The Lancet</a:t>
            </a:r>
            <a:r>
              <a:rPr lang="en-US" sz="4000" dirty="0">
                <a:solidFill>
                  <a:srgbClr val="222222"/>
                </a:solidFill>
                <a:latin typeface="Dante" panose="02020502050200020203" pitchFamily="18" charset="0"/>
              </a:rPr>
              <a:t>, </a:t>
            </a:r>
            <a:r>
              <a:rPr lang="en-US" sz="4000" i="1" dirty="0">
                <a:solidFill>
                  <a:srgbClr val="222222"/>
                </a:solidFill>
                <a:latin typeface="Dante" panose="02020502050200020203" pitchFamily="18" charset="0"/>
              </a:rPr>
              <a:t>297 </a:t>
            </a:r>
            <a:r>
              <a:rPr lang="en-US" sz="4000" dirty="0">
                <a:solidFill>
                  <a:srgbClr val="222222"/>
                </a:solidFill>
                <a:latin typeface="Dante" panose="02020502050200020203" pitchFamily="18" charset="0"/>
              </a:rPr>
              <a:t>(7696), 405-412.</a:t>
            </a:r>
            <a:endParaRPr lang="en-US" sz="4000" dirty="0">
              <a:latin typeface="Dante" panose="02020502050200020203" pitchFamily="18" charset="0"/>
            </a:endParaRPr>
          </a:p>
          <a:p>
            <a:endParaRPr lang="en-US" dirty="0"/>
          </a:p>
        </p:txBody>
      </p:sp>
    </p:spTree>
    <p:extLst>
      <p:ext uri="{BB962C8B-B14F-4D97-AF65-F5344CB8AC3E}">
        <p14:creationId xmlns:p14="http://schemas.microsoft.com/office/powerpoint/2010/main" val="222792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2826</Words>
  <Application>Microsoft Office PowerPoint</Application>
  <PresentationFormat>Widescreen</PresentationFormat>
  <Paragraphs>211</Paragraphs>
  <Slides>29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Dante</vt:lpstr>
      <vt:lpstr>Roboto</vt:lpstr>
      <vt:lpstr>Times New Roman</vt:lpstr>
      <vt:lpstr>Office Theme</vt:lpstr>
      <vt:lpstr>Using an Equity Framework in Employment Practice Implementation</vt:lpstr>
      <vt:lpstr>Acknowledgments</vt:lpstr>
      <vt:lpstr>Objectives </vt:lpstr>
      <vt:lpstr>What is Equity to You?</vt:lpstr>
      <vt:lpstr>ACTION ITEM 1: EXAMINE YOUR MATERIALS TO INCLUDE DIVERSITY AND TO BE APPROPRIATE FOR DIFFERENT AUDIENCES</vt:lpstr>
      <vt:lpstr>Reality, Equality, Equity, and Justice Illustration</vt:lpstr>
      <vt:lpstr>CONTEXT</vt:lpstr>
      <vt:lpstr>CONTEXT (2)</vt:lpstr>
      <vt:lpstr>THIS IS NOT NEW </vt:lpstr>
      <vt:lpstr>How do we promote equitable  implementation science?</vt:lpstr>
      <vt:lpstr>Define and Measure Social Determinants of Health</vt:lpstr>
      <vt:lpstr>ACTION ITEM 2: EXAMINE RACISM AND DISCRIMINATION</vt:lpstr>
      <vt:lpstr>Anti-racist agenda setting</vt:lpstr>
      <vt:lpstr>Continuum on Becoming an Anti-Racist Multicultural Organization</vt:lpstr>
      <vt:lpstr>CONTEXT (3)</vt:lpstr>
      <vt:lpstr>Our research questions  ARE NOT NEUTRAL</vt:lpstr>
      <vt:lpstr>ACTION ITEM 3: EXAMINE THE “EQUITABLE” ASPECT OF YOUR WORK</vt:lpstr>
      <vt:lpstr>What would a social justice employment implementation study look like?</vt:lpstr>
      <vt:lpstr>ACTION ITEM #4: LISTEN AND LEARN</vt:lpstr>
      <vt:lpstr>ACTION ITEM #5: EXAMINE YOUR NETWORK AND THE QUALITY OF YOUR RELATIONSHIPS</vt:lpstr>
      <vt:lpstr>ACTION ITEM #6: EQUITY ENTAILS REFLECTION AND ADVOCACY</vt:lpstr>
      <vt:lpstr>ACTION ITEM #7: EXAMINE HOW  YOU LISTEN, REFLECTING AND ACTING</vt:lpstr>
      <vt:lpstr>RESOURCES: PODCASTS</vt:lpstr>
      <vt:lpstr>Resources</vt:lpstr>
      <vt:lpstr>Citations</vt:lpstr>
      <vt:lpstr>citations, continued</vt:lpstr>
      <vt:lpstr>Additional reading on addressing systemic oppression</vt:lpstr>
      <vt:lpstr>Additional Reading 2</vt:lpstr>
      <vt:lpstr>Additional Reading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an Equity Framework in Employment Practice Implementation</dc:title>
  <dc:creator>Gretchen Grappone</dc:creator>
  <cp:lastModifiedBy>Murray, Alexandra</cp:lastModifiedBy>
  <cp:revision>18</cp:revision>
  <dcterms:created xsi:type="dcterms:W3CDTF">2021-07-08T14:00:42Z</dcterms:created>
  <dcterms:modified xsi:type="dcterms:W3CDTF">2021-08-02T13:19:29Z</dcterms:modified>
  <cp:contentStatus/>
</cp:coreProperties>
</file>