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777" r:id="rId5"/>
    <p:sldId id="778" r:id="rId6"/>
    <p:sldId id="779" r:id="rId7"/>
    <p:sldId id="4447" r:id="rId8"/>
    <p:sldId id="4443" r:id="rId9"/>
    <p:sldId id="4444" r:id="rId10"/>
    <p:sldId id="765" r:id="rId11"/>
    <p:sldId id="4449" r:id="rId12"/>
    <p:sldId id="4448" r:id="rId13"/>
    <p:sldId id="4435" r:id="rId14"/>
    <p:sldId id="4377" r:id="rId15"/>
    <p:sldId id="265" r:id="rId16"/>
    <p:sldId id="4389" r:id="rId17"/>
    <p:sldId id="43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76" d="100"/>
          <a:sy n="76" d="100"/>
        </p:scale>
        <p:origin x="480" y="53"/>
      </p:cViewPr>
      <p:guideLst/>
    </p:cSldViewPr>
  </p:slideViewPr>
  <p:notesTextViewPr>
    <p:cViewPr>
      <p:scale>
        <a:sx n="1" d="1"/>
        <a:sy n="1" d="1"/>
      </p:scale>
      <p:origin x="0" y="0"/>
    </p:cViewPr>
  </p:notesTextViewPr>
  <p:sorterViewPr>
    <p:cViewPr>
      <p:scale>
        <a:sx n="100" d="100"/>
        <a:sy n="100" d="100"/>
      </p:scale>
      <p:origin x="0" y="-130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ona, Joanna" userId="035cbacb-445c-4559-a8ce-1e6015e888c2" providerId="ADAL" clId="{9038858E-3A7A-40A8-9A48-703827A70078}"/>
    <pc:docChg chg="modSld">
      <pc:chgData name="Carmona, Joanna" userId="035cbacb-445c-4559-a8ce-1e6015e888c2" providerId="ADAL" clId="{9038858E-3A7A-40A8-9A48-703827A70078}" dt="2022-03-11T17:00:29.777" v="51" actId="20577"/>
      <pc:docMkLst>
        <pc:docMk/>
      </pc:docMkLst>
      <pc:sldChg chg="modSp">
        <pc:chgData name="Carmona, Joanna" userId="035cbacb-445c-4559-a8ce-1e6015e888c2" providerId="ADAL" clId="{9038858E-3A7A-40A8-9A48-703827A70078}" dt="2022-03-11T15:46:49.884" v="41" actId="20577"/>
        <pc:sldMkLst>
          <pc:docMk/>
          <pc:sldMk cId="2402275507" sldId="265"/>
        </pc:sldMkLst>
        <pc:graphicFrameChg chg="mod">
          <ac:chgData name="Carmona, Joanna" userId="035cbacb-445c-4559-a8ce-1e6015e888c2" providerId="ADAL" clId="{9038858E-3A7A-40A8-9A48-703827A70078}" dt="2022-03-11T15:46:49.884" v="41" actId="20577"/>
          <ac:graphicFrameMkLst>
            <pc:docMk/>
            <pc:sldMk cId="2402275507" sldId="265"/>
            <ac:graphicFrameMk id="4" creationId="{FB6B47FF-BBB9-4593-A695-B6CD046BFBB4}"/>
          </ac:graphicFrameMkLst>
        </pc:graphicFrameChg>
      </pc:sldChg>
      <pc:sldChg chg="modSp">
        <pc:chgData name="Carmona, Joanna" userId="035cbacb-445c-4559-a8ce-1e6015e888c2" providerId="ADAL" clId="{9038858E-3A7A-40A8-9A48-703827A70078}" dt="2022-03-11T16:42:51.679" v="50" actId="20577"/>
        <pc:sldMkLst>
          <pc:docMk/>
          <pc:sldMk cId="1365166029" sldId="765"/>
        </pc:sldMkLst>
        <pc:graphicFrameChg chg="mod">
          <ac:chgData name="Carmona, Joanna" userId="035cbacb-445c-4559-a8ce-1e6015e888c2" providerId="ADAL" clId="{9038858E-3A7A-40A8-9A48-703827A70078}" dt="2022-03-11T16:42:51.679" v="50" actId="20577"/>
          <ac:graphicFrameMkLst>
            <pc:docMk/>
            <pc:sldMk cId="1365166029" sldId="765"/>
            <ac:graphicFrameMk id="2" creationId="{1492A011-EA7E-A146-A98A-13C6DD40281E}"/>
          </ac:graphicFrameMkLst>
        </pc:graphicFrameChg>
      </pc:sldChg>
      <pc:sldChg chg="modSp mod">
        <pc:chgData name="Carmona, Joanna" userId="035cbacb-445c-4559-a8ce-1e6015e888c2" providerId="ADAL" clId="{9038858E-3A7A-40A8-9A48-703827A70078}" dt="2022-03-11T15:33:48.794" v="0" actId="20577"/>
        <pc:sldMkLst>
          <pc:docMk/>
          <pc:sldMk cId="95421997" sldId="777"/>
        </pc:sldMkLst>
        <pc:spChg chg="mod">
          <ac:chgData name="Carmona, Joanna" userId="035cbacb-445c-4559-a8ce-1e6015e888c2" providerId="ADAL" clId="{9038858E-3A7A-40A8-9A48-703827A70078}" dt="2022-03-11T15:33:48.794" v="0" actId="20577"/>
          <ac:spMkLst>
            <pc:docMk/>
            <pc:sldMk cId="95421997" sldId="777"/>
            <ac:spMk id="2" creationId="{7A9C9238-CFF5-7A46-A383-6135CE495B1D}"/>
          </ac:spMkLst>
        </pc:spChg>
      </pc:sldChg>
      <pc:sldChg chg="modSp mod">
        <pc:chgData name="Carmona, Joanna" userId="035cbacb-445c-4559-a8ce-1e6015e888c2" providerId="ADAL" clId="{9038858E-3A7A-40A8-9A48-703827A70078}" dt="2022-03-11T15:46:13.620" v="37" actId="20577"/>
        <pc:sldMkLst>
          <pc:docMk/>
          <pc:sldMk cId="378799535" sldId="4377"/>
        </pc:sldMkLst>
        <pc:spChg chg="mod">
          <ac:chgData name="Carmona, Joanna" userId="035cbacb-445c-4559-a8ce-1e6015e888c2" providerId="ADAL" clId="{9038858E-3A7A-40A8-9A48-703827A70078}" dt="2022-03-11T15:46:13.620" v="37" actId="20577"/>
          <ac:spMkLst>
            <pc:docMk/>
            <pc:sldMk cId="378799535" sldId="4377"/>
            <ac:spMk id="62" creationId="{D2422526-A4F8-574E-82B6-1265785894EB}"/>
          </ac:spMkLst>
        </pc:spChg>
        <pc:spChg chg="mod">
          <ac:chgData name="Carmona, Joanna" userId="035cbacb-445c-4559-a8ce-1e6015e888c2" providerId="ADAL" clId="{9038858E-3A7A-40A8-9A48-703827A70078}" dt="2022-03-11T15:46:04.491" v="35" actId="20577"/>
          <ac:spMkLst>
            <pc:docMk/>
            <pc:sldMk cId="378799535" sldId="4377"/>
            <ac:spMk id="64" creationId="{C01C07E1-3305-B341-99CE-7EE08826FBEA}"/>
          </ac:spMkLst>
        </pc:spChg>
      </pc:sldChg>
      <pc:sldChg chg="modSp mod">
        <pc:chgData name="Carmona, Joanna" userId="035cbacb-445c-4559-a8ce-1e6015e888c2" providerId="ADAL" clId="{9038858E-3A7A-40A8-9A48-703827A70078}" dt="2022-03-11T15:49:04.215" v="47" actId="20577"/>
        <pc:sldMkLst>
          <pc:docMk/>
          <pc:sldMk cId="3261608869" sldId="4389"/>
        </pc:sldMkLst>
        <pc:spChg chg="mod">
          <ac:chgData name="Carmona, Joanna" userId="035cbacb-445c-4559-a8ce-1e6015e888c2" providerId="ADAL" clId="{9038858E-3A7A-40A8-9A48-703827A70078}" dt="2022-03-11T15:47:49.667" v="42" actId="20577"/>
          <ac:spMkLst>
            <pc:docMk/>
            <pc:sldMk cId="3261608869" sldId="4389"/>
            <ac:spMk id="89" creationId="{7A3E111F-EAAA-E046-9E98-1DA82F49AEA9}"/>
          </ac:spMkLst>
        </pc:spChg>
        <pc:spChg chg="mod">
          <ac:chgData name="Carmona, Joanna" userId="035cbacb-445c-4559-a8ce-1e6015e888c2" providerId="ADAL" clId="{9038858E-3A7A-40A8-9A48-703827A70078}" dt="2022-03-11T15:48:50.548" v="46" actId="20577"/>
          <ac:spMkLst>
            <pc:docMk/>
            <pc:sldMk cId="3261608869" sldId="4389"/>
            <ac:spMk id="92" creationId="{CF68BC8D-C7E9-1740-9858-7776EBA923CC}"/>
          </ac:spMkLst>
        </pc:spChg>
        <pc:spChg chg="mod">
          <ac:chgData name="Carmona, Joanna" userId="035cbacb-445c-4559-a8ce-1e6015e888c2" providerId="ADAL" clId="{9038858E-3A7A-40A8-9A48-703827A70078}" dt="2022-03-11T15:49:04.215" v="47" actId="20577"/>
          <ac:spMkLst>
            <pc:docMk/>
            <pc:sldMk cId="3261608869" sldId="4389"/>
            <ac:spMk id="93" creationId="{8C95B205-9110-E540-8E8D-5DF039370E0E}"/>
          </ac:spMkLst>
        </pc:spChg>
        <pc:spChg chg="mod">
          <ac:chgData name="Carmona, Joanna" userId="035cbacb-445c-4559-a8ce-1e6015e888c2" providerId="ADAL" clId="{9038858E-3A7A-40A8-9A48-703827A70078}" dt="2022-03-11T15:47:59.677" v="45" actId="20577"/>
          <ac:spMkLst>
            <pc:docMk/>
            <pc:sldMk cId="3261608869" sldId="4389"/>
            <ac:spMk id="96" creationId="{467E01AA-E11F-644F-83D7-FE9F35BA0716}"/>
          </ac:spMkLst>
        </pc:spChg>
      </pc:sldChg>
      <pc:sldChg chg="modSp mod">
        <pc:chgData name="Carmona, Joanna" userId="035cbacb-445c-4559-a8ce-1e6015e888c2" providerId="ADAL" clId="{9038858E-3A7A-40A8-9A48-703827A70078}" dt="2022-03-11T15:49:14.309" v="48" actId="20577"/>
        <pc:sldMkLst>
          <pc:docMk/>
          <pc:sldMk cId="614477486" sldId="4396"/>
        </pc:sldMkLst>
        <pc:graphicFrameChg chg="modGraphic">
          <ac:chgData name="Carmona, Joanna" userId="035cbacb-445c-4559-a8ce-1e6015e888c2" providerId="ADAL" clId="{9038858E-3A7A-40A8-9A48-703827A70078}" dt="2022-03-11T15:49:14.309" v="48" actId="20577"/>
          <ac:graphicFrameMkLst>
            <pc:docMk/>
            <pc:sldMk cId="614477486" sldId="4396"/>
            <ac:graphicFrameMk id="11" creationId="{B89305C7-1B8B-9947-901F-60109E5B9412}"/>
          </ac:graphicFrameMkLst>
        </pc:graphicFrameChg>
      </pc:sldChg>
      <pc:sldChg chg="modSp mod">
        <pc:chgData name="Carmona, Joanna" userId="035cbacb-445c-4559-a8ce-1e6015e888c2" providerId="ADAL" clId="{9038858E-3A7A-40A8-9A48-703827A70078}" dt="2022-03-11T17:00:29.777" v="51" actId="20577"/>
        <pc:sldMkLst>
          <pc:docMk/>
          <pc:sldMk cId="1769320595" sldId="4443"/>
        </pc:sldMkLst>
        <pc:spChg chg="mod">
          <ac:chgData name="Carmona, Joanna" userId="035cbacb-445c-4559-a8ce-1e6015e888c2" providerId="ADAL" clId="{9038858E-3A7A-40A8-9A48-703827A70078}" dt="2022-03-11T17:00:29.777" v="51" actId="20577"/>
          <ac:spMkLst>
            <pc:docMk/>
            <pc:sldMk cId="1769320595" sldId="4443"/>
            <ac:spMk id="2" creationId="{140F34DA-C369-4DA1-9232-90524CDEC194}"/>
          </ac:spMkLst>
        </pc:spChg>
      </pc:sldChg>
      <pc:sldChg chg="modSp mod">
        <pc:chgData name="Carmona, Joanna" userId="035cbacb-445c-4559-a8ce-1e6015e888c2" providerId="ADAL" clId="{9038858E-3A7A-40A8-9A48-703827A70078}" dt="2022-03-11T15:38:45.391" v="3" actId="20577"/>
        <pc:sldMkLst>
          <pc:docMk/>
          <pc:sldMk cId="1651083124" sldId="4444"/>
        </pc:sldMkLst>
        <pc:spChg chg="mod">
          <ac:chgData name="Carmona, Joanna" userId="035cbacb-445c-4559-a8ce-1e6015e888c2" providerId="ADAL" clId="{9038858E-3A7A-40A8-9A48-703827A70078}" dt="2022-03-11T15:38:45.391" v="3" actId="20577"/>
          <ac:spMkLst>
            <pc:docMk/>
            <pc:sldMk cId="1651083124" sldId="4444"/>
            <ac:spMk id="3" creationId="{C09078BB-C51B-4035-8082-76322BF969E0}"/>
          </ac:spMkLst>
        </pc:spChg>
      </pc:sldChg>
      <pc:sldChg chg="modSp mod">
        <pc:chgData name="Carmona, Joanna" userId="035cbacb-445c-4559-a8ce-1e6015e888c2" providerId="ADAL" clId="{9038858E-3A7A-40A8-9A48-703827A70078}" dt="2022-03-11T15:38:13.763" v="1" actId="20577"/>
        <pc:sldMkLst>
          <pc:docMk/>
          <pc:sldMk cId="237069393" sldId="4447"/>
        </pc:sldMkLst>
        <pc:spChg chg="mod">
          <ac:chgData name="Carmona, Joanna" userId="035cbacb-445c-4559-a8ce-1e6015e888c2" providerId="ADAL" clId="{9038858E-3A7A-40A8-9A48-703827A70078}" dt="2022-03-11T15:38:13.763" v="1" actId="20577"/>
          <ac:spMkLst>
            <pc:docMk/>
            <pc:sldMk cId="237069393" sldId="4447"/>
            <ac:spMk id="17" creationId="{82BCC43B-CD89-D54E-8361-00CAA89B2371}"/>
          </ac:spMkLst>
        </pc:spChg>
      </pc:sldChg>
      <pc:sldChg chg="modSp mod">
        <pc:chgData name="Carmona, Joanna" userId="035cbacb-445c-4559-a8ce-1e6015e888c2" providerId="ADAL" clId="{9038858E-3A7A-40A8-9A48-703827A70078}" dt="2022-03-11T15:45:17.581" v="31" actId="20577"/>
        <pc:sldMkLst>
          <pc:docMk/>
          <pc:sldMk cId="3247696845" sldId="4448"/>
        </pc:sldMkLst>
        <pc:spChg chg="mod">
          <ac:chgData name="Carmona, Joanna" userId="035cbacb-445c-4559-a8ce-1e6015e888c2" providerId="ADAL" clId="{9038858E-3A7A-40A8-9A48-703827A70078}" dt="2022-03-11T15:45:17.581" v="31" actId="20577"/>
          <ac:spMkLst>
            <pc:docMk/>
            <pc:sldMk cId="3247696845" sldId="4448"/>
            <ac:spMk id="2" creationId="{F58042CD-435D-4F01-8AD2-8AD022BEB026}"/>
          </ac:spMkLst>
        </pc:spChg>
      </pc:sldChg>
      <pc:sldChg chg="modSp mod">
        <pc:chgData name="Carmona, Joanna" userId="035cbacb-445c-4559-a8ce-1e6015e888c2" providerId="ADAL" clId="{9038858E-3A7A-40A8-9A48-703827A70078}" dt="2022-03-11T15:45:24.063" v="33" actId="20577"/>
        <pc:sldMkLst>
          <pc:docMk/>
          <pc:sldMk cId="238308094" sldId="4449"/>
        </pc:sldMkLst>
        <pc:spChg chg="mod">
          <ac:chgData name="Carmona, Joanna" userId="035cbacb-445c-4559-a8ce-1e6015e888c2" providerId="ADAL" clId="{9038858E-3A7A-40A8-9A48-703827A70078}" dt="2022-03-11T15:45:24.063" v="33" actId="20577"/>
          <ac:spMkLst>
            <pc:docMk/>
            <pc:sldMk cId="238308094" sldId="4449"/>
            <ac:spMk id="2" creationId="{F58042CD-435D-4F01-8AD2-8AD022BEB026}"/>
          </ac:spMkLst>
        </pc:spChg>
        <pc:spChg chg="mod">
          <ac:chgData name="Carmona, Joanna" userId="035cbacb-445c-4559-a8ce-1e6015e888c2" providerId="ADAL" clId="{9038858E-3A7A-40A8-9A48-703827A70078}" dt="2022-03-11T15:43:16.463" v="11" actId="20577"/>
          <ac:spMkLst>
            <pc:docMk/>
            <pc:sldMk cId="238308094" sldId="4449"/>
            <ac:spMk id="3" creationId="{12CBD112-14BF-444D-B6DA-30B31248A68C}"/>
          </ac:spMkLst>
        </pc:spChg>
        <pc:spChg chg="mod">
          <ac:chgData name="Carmona, Joanna" userId="035cbacb-445c-4559-a8ce-1e6015e888c2" providerId="ADAL" clId="{9038858E-3A7A-40A8-9A48-703827A70078}" dt="2022-03-11T15:43:30.022" v="12" actId="20577"/>
          <ac:spMkLst>
            <pc:docMk/>
            <pc:sldMk cId="238308094" sldId="4449"/>
            <ac:spMk id="12" creationId="{BDBDB3C4-B490-4C90-99D1-03AF51F2F5FE}"/>
          </ac:spMkLst>
        </pc:spChg>
        <pc:spChg chg="mod">
          <ac:chgData name="Carmona, Joanna" userId="035cbacb-445c-4559-a8ce-1e6015e888c2" providerId="ADAL" clId="{9038858E-3A7A-40A8-9A48-703827A70078}" dt="2022-03-11T15:44:12.548" v="25" actId="20577"/>
          <ac:spMkLst>
            <pc:docMk/>
            <pc:sldMk cId="238308094" sldId="4449"/>
            <ac:spMk id="17" creationId="{6D7D5A0E-BF55-478F-ADB1-263EDF1808D4}"/>
          </ac:spMkLst>
        </pc:spChg>
      </pc:sldChg>
    </pc:docChg>
  </pc:docChgLst>
  <pc:docChgLst>
    <pc:chgData name="Carmona, Joanna" userId="035cbacb-445c-4559-a8ce-1e6015e888c2" providerId="ADAL" clId="{1055BD48-4C68-4AAE-B745-18DF34183B05}"/>
    <pc:docChg chg="modSld">
      <pc:chgData name="Carmona, Joanna" userId="035cbacb-445c-4559-a8ce-1e6015e888c2" providerId="ADAL" clId="{1055BD48-4C68-4AAE-B745-18DF34183B05}" dt="2022-03-22T13:43:49.649" v="0" actId="1076"/>
      <pc:docMkLst>
        <pc:docMk/>
      </pc:docMkLst>
      <pc:sldChg chg="modSp mod">
        <pc:chgData name="Carmona, Joanna" userId="035cbacb-445c-4559-a8ce-1e6015e888c2" providerId="ADAL" clId="{1055BD48-4C68-4AAE-B745-18DF34183B05}" dt="2022-03-22T13:43:49.649" v="0" actId="1076"/>
        <pc:sldMkLst>
          <pc:docMk/>
          <pc:sldMk cId="378799535" sldId="4377"/>
        </pc:sldMkLst>
        <pc:spChg chg="mod">
          <ac:chgData name="Carmona, Joanna" userId="035cbacb-445c-4559-a8ce-1e6015e888c2" providerId="ADAL" clId="{1055BD48-4C68-4AAE-B745-18DF34183B05}" dt="2022-03-22T13:43:49.649" v="0" actId="1076"/>
          <ac:spMkLst>
            <pc:docMk/>
            <pc:sldMk cId="378799535" sldId="4377"/>
            <ac:spMk id="55" creationId="{2B6220E8-FACE-2641-8025-894E8E54B01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01E87-9CA0-C847-9C69-97FD85EF803A}" type="doc">
      <dgm:prSet loTypeId="urn:microsoft.com/office/officeart/2005/8/layout/hList3" loCatId="" qsTypeId="urn:microsoft.com/office/officeart/2005/8/quickstyle/simple2" qsCatId="simple" csTypeId="urn:microsoft.com/office/officeart/2005/8/colors/colorful1" csCatId="colorful" phldr="1"/>
      <dgm:spPr/>
      <dgm:t>
        <a:bodyPr/>
        <a:lstStyle/>
        <a:p>
          <a:endParaRPr lang="en-US"/>
        </a:p>
      </dgm:t>
    </dgm:pt>
    <dgm:pt modelId="{E1A69E17-C8B8-704D-809F-36AFDE51CF11}">
      <dgm:prSet phldrT="[Text]" custT="1"/>
      <dgm:spPr>
        <a:solidFill>
          <a:srgbClr val="385469"/>
        </a:solidFill>
      </dgm:spPr>
      <dgm:t>
        <a:bodyPr/>
        <a:lstStyle/>
        <a:p>
          <a:pPr>
            <a:lnSpc>
              <a:spcPct val="100000"/>
            </a:lnSpc>
            <a:spcBef>
              <a:spcPts val="0"/>
            </a:spcBef>
            <a:spcAft>
              <a:spcPts val="0"/>
            </a:spcAft>
          </a:pPr>
          <a:r>
            <a:rPr lang="en-US" sz="2400" b="1" i="0" dirty="0">
              <a:latin typeface="Helvetica Neue" panose="02000503000000020004" pitchFamily="2" charset="0"/>
              <a:ea typeface="Helvetica Neue" panose="02000503000000020004" pitchFamily="2" charset="0"/>
              <a:cs typeface="Helvetica Neue" panose="02000503000000020004" pitchFamily="2" charset="0"/>
            </a:rPr>
            <a:t> </a:t>
          </a:r>
          <a:endParaRPr lang="en-US" sz="2800" b="1" i="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0"/>
            </a:spcBef>
            <a:spcAft>
              <a:spcPts val="0"/>
            </a:spcAft>
          </a:pPr>
          <a:r>
            <a:rPr lang="en-US" sz="3600" b="1" i="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Five Priority Areas</a:t>
          </a:r>
        </a:p>
        <a:p>
          <a:pPr>
            <a:lnSpc>
              <a:spcPct val="100000"/>
            </a:lnSpc>
            <a:spcBef>
              <a:spcPts val="0"/>
            </a:spcBef>
            <a:spcAft>
              <a:spcPts val="0"/>
            </a:spcAft>
          </a:pPr>
          <a:r>
            <a:rPr lang="en-US" sz="2800" b="1" i="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a:t>
          </a:r>
          <a:r>
            <a:rPr lang="en-US" sz="2800" b="1" i="0" dirty="0">
              <a:latin typeface="Helvetica Neue" panose="02000503000000020004" pitchFamily="2" charset="0"/>
              <a:ea typeface="Helvetica Neue" panose="02000503000000020004" pitchFamily="2" charset="0"/>
              <a:cs typeface="Helvetica Neue" panose="02000503000000020004" pitchFamily="2" charset="0"/>
            </a:rPr>
            <a:t>TRANSPARENT DEI BENCHMARKS AND GOALS</a:t>
          </a:r>
          <a:endParaRPr lang="en-US" sz="2800" b="1" i="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24FADD61-3D08-374D-B23E-E3DC402EBD90}" type="parTrans" cxnId="{04CDF5D5-55AA-FB4A-9EF9-B84A121A86A4}">
      <dgm:prSet/>
      <dgm:spPr/>
      <dgm:t>
        <a:bodyPr/>
        <a:lstStyle/>
        <a:p>
          <a:pPr>
            <a:spcBef>
              <a:spcPts val="0"/>
            </a:spcBef>
          </a:pPr>
          <a:endParaRPr lang="en-US" b="0" i="0">
            <a:latin typeface="Helvetica Neue" panose="02000503000000020004" pitchFamily="2" charset="0"/>
            <a:ea typeface="Helvetica Neue" panose="02000503000000020004" pitchFamily="2" charset="0"/>
            <a:cs typeface="Helvetica Neue" panose="02000503000000020004" pitchFamily="2" charset="0"/>
          </a:endParaRPr>
        </a:p>
      </dgm:t>
    </dgm:pt>
    <dgm:pt modelId="{C8CBBC51-6E69-3841-9B4B-EB45CB2BB55D}" type="sibTrans" cxnId="{04CDF5D5-55AA-FB4A-9EF9-B84A121A86A4}">
      <dgm:prSet/>
      <dgm:spPr/>
      <dgm:t>
        <a:bodyPr/>
        <a:lstStyle/>
        <a:p>
          <a:pPr>
            <a:spcBef>
              <a:spcPts val="0"/>
            </a:spcBef>
          </a:pPr>
          <a:endParaRPr lang="en-US" b="0" i="0">
            <a:latin typeface="Helvetica Neue" panose="02000503000000020004" pitchFamily="2" charset="0"/>
            <a:ea typeface="Helvetica Neue" panose="02000503000000020004" pitchFamily="2" charset="0"/>
            <a:cs typeface="Helvetica Neue" panose="02000503000000020004" pitchFamily="2" charset="0"/>
          </a:endParaRPr>
        </a:p>
      </dgm:t>
    </dgm:pt>
    <dgm:pt modelId="{EFEAC227-D877-674C-BA72-71F872CCBC0C}">
      <dgm:prSet phldrT="[Text]" custT="1"/>
      <dgm:spPr>
        <a:solidFill>
          <a:srgbClr val="9DCBC7"/>
        </a:solidFill>
        <a:ln>
          <a:noFill/>
        </a:ln>
      </dgm:spPr>
      <dgm:t>
        <a:bodyPr lIns="0" tIns="182880" rIns="0" anchor="t"/>
        <a:lstStyle/>
        <a:p>
          <a:pPr>
            <a:lnSpc>
              <a:spcPct val="100000"/>
            </a:lnSpc>
            <a:spcBef>
              <a:spcPts val="0"/>
            </a:spcBef>
            <a:spcAft>
              <a:spcPts val="0"/>
            </a:spcAft>
          </a:pPr>
          <a:r>
            <a:rPr lang="en-US" sz="1600" b="1" i="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CURRICULUM</a:t>
          </a:r>
        </a:p>
        <a:p>
          <a:pPr>
            <a:lnSpc>
              <a:spcPct val="100000"/>
            </a:lnSpc>
            <a:spcBef>
              <a:spcPts val="0"/>
            </a:spcBef>
            <a:spcAft>
              <a:spcPts val="0"/>
            </a:spcAft>
          </a:pPr>
          <a:endParaRPr lang="en-US" sz="1600" b="1" i="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0"/>
            </a:spcBef>
            <a:spcAft>
              <a:spcPts val="0"/>
            </a:spcAft>
          </a:pPr>
          <a:r>
            <a:rPr lang="en-US" sz="1600" dirty="0"/>
            <a:t>Implement and integrate anti-racist and anti-biased curriculum, enhance inclusive pedagogy and practices, and increase opportunities for expanding awareness and knowledge on matters of racism in medicine and the impact of structural racism in health care.</a:t>
          </a:r>
        </a:p>
      </dgm:t>
    </dgm:pt>
    <dgm:pt modelId="{646C2996-5930-C14A-BD49-A8F0C5B35681}" type="parTrans" cxnId="{26E60F56-C983-4E43-B670-05E639CA0507}">
      <dgm:prSet/>
      <dgm:spPr/>
      <dgm:t>
        <a:bodyPr/>
        <a:lstStyle/>
        <a:p>
          <a:pPr>
            <a:spcBef>
              <a:spcPts val="0"/>
            </a:spcBef>
          </a:pPr>
          <a:endParaRPr lang="en-US" b="0" i="0">
            <a:latin typeface="Helvetica Neue" panose="02000503000000020004" pitchFamily="2" charset="0"/>
            <a:ea typeface="Helvetica Neue" panose="02000503000000020004" pitchFamily="2" charset="0"/>
            <a:cs typeface="Helvetica Neue" panose="02000503000000020004" pitchFamily="2" charset="0"/>
          </a:endParaRPr>
        </a:p>
      </dgm:t>
    </dgm:pt>
    <dgm:pt modelId="{2E34B884-2EDA-B64C-A67A-EF66F1C31802}" type="sibTrans" cxnId="{26E60F56-C983-4E43-B670-05E639CA0507}">
      <dgm:prSet/>
      <dgm:spPr/>
      <dgm:t>
        <a:bodyPr/>
        <a:lstStyle/>
        <a:p>
          <a:pPr>
            <a:spcBef>
              <a:spcPts val="0"/>
            </a:spcBef>
          </a:pPr>
          <a:endParaRPr lang="en-US" b="0" i="0">
            <a:latin typeface="Helvetica Neue" panose="02000503000000020004" pitchFamily="2" charset="0"/>
            <a:ea typeface="Helvetica Neue" panose="02000503000000020004" pitchFamily="2" charset="0"/>
            <a:cs typeface="Helvetica Neue" panose="02000503000000020004" pitchFamily="2" charset="0"/>
          </a:endParaRPr>
        </a:p>
      </dgm:t>
    </dgm:pt>
    <dgm:pt modelId="{5F97B415-5655-4C46-B0D3-230A956C2921}">
      <dgm:prSet phldrT="[Text]" custT="1"/>
      <dgm:spPr>
        <a:solidFill>
          <a:srgbClr val="E17970"/>
        </a:solidFill>
        <a:ln>
          <a:noFill/>
        </a:ln>
      </dgm:spPr>
      <dgm:t>
        <a:bodyPr lIns="0" tIns="182880" rIns="0" anchor="t"/>
        <a:lstStyle/>
        <a:p>
          <a:pPr>
            <a:lnSpc>
              <a:spcPct val="100000"/>
            </a:lnSpc>
            <a:spcBef>
              <a:spcPts val="0"/>
            </a:spcBef>
            <a:spcAft>
              <a:spcPts val="0"/>
            </a:spcAft>
          </a:pPr>
          <a:r>
            <a:rPr lang="en-US" sz="1600" b="1" i="0" dirty="0">
              <a:latin typeface="Helvetica Neue" panose="02000503000000020004" pitchFamily="2" charset="0"/>
              <a:ea typeface="Helvetica Neue" panose="02000503000000020004" pitchFamily="2" charset="0"/>
              <a:cs typeface="Helvetica Neue" panose="02000503000000020004" pitchFamily="2" charset="0"/>
            </a:rPr>
            <a:t>EDUCATION &amp; ENGAGEMENT</a:t>
          </a:r>
        </a:p>
        <a:p>
          <a:pPr>
            <a:lnSpc>
              <a:spcPct val="100000"/>
            </a:lnSpc>
            <a:spcBef>
              <a:spcPts val="0"/>
            </a:spcBef>
            <a:spcAft>
              <a:spcPts val="0"/>
            </a:spcAft>
          </a:pPr>
          <a:endParaRPr lang="en-US" sz="1600" b="1" i="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0"/>
            </a:spcBef>
            <a:spcAft>
              <a:spcPts val="0"/>
            </a:spcAft>
          </a:pPr>
          <a:r>
            <a:rPr lang="en-US" sz="1600" dirty="0"/>
            <a:t>Increase DEI education, engagement and capacity  through professional development, community building and educational opportunities for all members of the UMass Chan community.</a:t>
          </a:r>
          <a:endParaRPr lang="en-US" sz="1600" b="0" i="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0"/>
            </a:spcBef>
            <a:spcAft>
              <a:spcPts val="0"/>
            </a:spcAft>
          </a:pPr>
          <a:endParaRPr lang="en-US" sz="1600" b="0" i="0" dirty="0">
            <a:latin typeface="Helvetica Neue" panose="02000503000000020004" pitchFamily="2" charset="0"/>
            <a:ea typeface="Helvetica Neue" panose="02000503000000020004" pitchFamily="2" charset="0"/>
            <a:cs typeface="Helvetica Neue" panose="02000503000000020004" pitchFamily="2" charset="0"/>
          </a:endParaRPr>
        </a:p>
      </dgm:t>
    </dgm:pt>
    <dgm:pt modelId="{4912B056-CE7C-B345-9EDF-53F223A3163C}" type="parTrans" cxnId="{BF9600E7-584D-A942-A2C4-B9C259C5FB72}">
      <dgm:prSet/>
      <dgm:spPr/>
      <dgm:t>
        <a:bodyPr/>
        <a:lstStyle/>
        <a:p>
          <a:pPr>
            <a:spcBef>
              <a:spcPts val="0"/>
            </a:spcBef>
          </a:pPr>
          <a:endParaRPr lang="en-US" b="0" i="0">
            <a:latin typeface="Helvetica Neue" panose="02000503000000020004" pitchFamily="2" charset="0"/>
            <a:ea typeface="Helvetica Neue" panose="02000503000000020004" pitchFamily="2" charset="0"/>
            <a:cs typeface="Helvetica Neue" panose="02000503000000020004" pitchFamily="2" charset="0"/>
          </a:endParaRPr>
        </a:p>
      </dgm:t>
    </dgm:pt>
    <dgm:pt modelId="{2621A993-FA3E-214F-BB52-BCA1841072ED}" type="sibTrans" cxnId="{BF9600E7-584D-A942-A2C4-B9C259C5FB72}">
      <dgm:prSet/>
      <dgm:spPr/>
      <dgm:t>
        <a:bodyPr/>
        <a:lstStyle/>
        <a:p>
          <a:pPr>
            <a:spcBef>
              <a:spcPts val="0"/>
            </a:spcBef>
          </a:pPr>
          <a:endParaRPr lang="en-US" b="0" i="0">
            <a:latin typeface="Helvetica Neue" panose="02000503000000020004" pitchFamily="2" charset="0"/>
            <a:ea typeface="Helvetica Neue" panose="02000503000000020004" pitchFamily="2" charset="0"/>
            <a:cs typeface="Helvetica Neue" panose="02000503000000020004" pitchFamily="2" charset="0"/>
          </a:endParaRPr>
        </a:p>
      </dgm:t>
    </dgm:pt>
    <dgm:pt modelId="{5734CAE9-9637-E940-9924-3C744C6206A9}">
      <dgm:prSet phldrT="[Text]" custT="1"/>
      <dgm:spPr>
        <a:solidFill>
          <a:srgbClr val="005493"/>
        </a:solidFill>
        <a:ln>
          <a:noFill/>
        </a:ln>
      </dgm:spPr>
      <dgm:t>
        <a:bodyPr lIns="0" tIns="182880" rIns="0" anchor="t"/>
        <a:lstStyle/>
        <a:p>
          <a:pPr>
            <a:lnSpc>
              <a:spcPct val="100000"/>
            </a:lnSpc>
            <a:spcBef>
              <a:spcPts val="0"/>
            </a:spcBef>
            <a:spcAft>
              <a:spcPts val="0"/>
            </a:spcAft>
          </a:pPr>
          <a:r>
            <a:rPr lang="en-US" sz="1600" b="1" i="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EQUITY WITHIN RECRUITMENT, RETENTION, &amp; ADVANCEMENT</a:t>
          </a:r>
        </a:p>
        <a:p>
          <a:pPr>
            <a:lnSpc>
              <a:spcPct val="100000"/>
            </a:lnSpc>
            <a:spcBef>
              <a:spcPts val="0"/>
            </a:spcBef>
            <a:spcAft>
              <a:spcPts val="0"/>
            </a:spcAft>
          </a:pPr>
          <a:endParaRPr lang="en-US" sz="1600" b="0" i="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0"/>
            </a:spcBef>
            <a:spcAft>
              <a:spcPts val="0"/>
            </a:spcAft>
          </a:pPr>
          <a:r>
            <a:rPr lang="en-US" sz="1600" b="0" i="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Establish a portfolio of programs that support recruitment</a:t>
          </a:r>
          <a:r>
            <a:rPr lang="en-US" sz="1600" b="0" i="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 mentorship </a:t>
          </a:r>
          <a:r>
            <a:rPr lang="en-US" sz="1600" b="0" i="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and advancement of underrepresented and  marginalized individuals</a:t>
          </a:r>
          <a:r>
            <a:rPr lang="en-US" sz="1600" b="0" i="0" dirty="0">
              <a:latin typeface="Helvetica Neue" panose="02000503000000020004" pitchFamily="2" charset="0"/>
              <a:ea typeface="Helvetica Neue" panose="02000503000000020004" pitchFamily="2" charset="0"/>
              <a:cs typeface="Helvetica Neue" panose="02000503000000020004" pitchFamily="2" charset="0"/>
            </a:rPr>
            <a:t>.  </a:t>
          </a:r>
        </a:p>
      </dgm:t>
    </dgm:pt>
    <dgm:pt modelId="{67C3BB40-340D-934C-9492-39C09B977DEC}" type="parTrans" cxnId="{2F4A2BC1-15F1-4947-85FE-B66D4D35ACD0}">
      <dgm:prSet/>
      <dgm:spPr/>
      <dgm:t>
        <a:bodyPr/>
        <a:lstStyle/>
        <a:p>
          <a:pPr>
            <a:spcBef>
              <a:spcPts val="0"/>
            </a:spcBef>
          </a:pPr>
          <a:endParaRPr lang="en-US" b="0" i="0">
            <a:latin typeface="Helvetica Neue" panose="02000503000000020004" pitchFamily="2" charset="0"/>
            <a:ea typeface="Helvetica Neue" panose="02000503000000020004" pitchFamily="2" charset="0"/>
            <a:cs typeface="Helvetica Neue" panose="02000503000000020004" pitchFamily="2" charset="0"/>
          </a:endParaRPr>
        </a:p>
      </dgm:t>
    </dgm:pt>
    <dgm:pt modelId="{A6FE57B5-D3E8-D342-9CC0-BED6D5910600}" type="sibTrans" cxnId="{2F4A2BC1-15F1-4947-85FE-B66D4D35ACD0}">
      <dgm:prSet/>
      <dgm:spPr/>
      <dgm:t>
        <a:bodyPr/>
        <a:lstStyle/>
        <a:p>
          <a:pPr>
            <a:spcBef>
              <a:spcPts val="0"/>
            </a:spcBef>
          </a:pPr>
          <a:endParaRPr lang="en-US" b="0" i="0">
            <a:latin typeface="Helvetica Neue" panose="02000503000000020004" pitchFamily="2" charset="0"/>
            <a:ea typeface="Helvetica Neue" panose="02000503000000020004" pitchFamily="2" charset="0"/>
            <a:cs typeface="Helvetica Neue" panose="02000503000000020004" pitchFamily="2" charset="0"/>
          </a:endParaRPr>
        </a:p>
      </dgm:t>
    </dgm:pt>
    <dgm:pt modelId="{7483A863-7E8A-074E-8C94-D9C43E893B62}">
      <dgm:prSet phldrT="[Text]" custT="1"/>
      <dgm:spPr>
        <a:solidFill>
          <a:srgbClr val="5A6E72"/>
        </a:solidFill>
        <a:ln>
          <a:noFill/>
        </a:ln>
      </dgm:spPr>
      <dgm:t>
        <a:bodyPr lIns="0" tIns="182880" rIns="0" anchor="t"/>
        <a:lstStyle/>
        <a:p>
          <a:pPr>
            <a:lnSpc>
              <a:spcPct val="100000"/>
            </a:lnSpc>
            <a:spcBef>
              <a:spcPts val="0"/>
            </a:spcBef>
            <a:spcAft>
              <a:spcPts val="0"/>
            </a:spcAft>
          </a:pPr>
          <a:r>
            <a:rPr lang="en-US" sz="1600" b="1" i="0" dirty="0">
              <a:latin typeface="Helvetica Neue" panose="02000503000000020004" pitchFamily="2" charset="0"/>
              <a:ea typeface="Helvetica Neue" panose="02000503000000020004" pitchFamily="2" charset="0"/>
              <a:cs typeface="Helvetica Neue" panose="02000503000000020004" pitchFamily="2" charset="0"/>
            </a:rPr>
            <a:t> IMPROVEMENT AND ACCOUNTABILITY </a:t>
          </a:r>
        </a:p>
        <a:p>
          <a:pPr>
            <a:lnSpc>
              <a:spcPct val="100000"/>
            </a:lnSpc>
            <a:spcBef>
              <a:spcPts val="0"/>
            </a:spcBef>
            <a:spcAft>
              <a:spcPts val="0"/>
            </a:spcAft>
          </a:pPr>
          <a:endParaRPr lang="en-US" sz="1600" b="0" i="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0"/>
            </a:spcBef>
            <a:spcAft>
              <a:spcPts val="0"/>
            </a:spcAft>
          </a:pPr>
          <a:r>
            <a:rPr lang="en-US" sz="1600" b="0" i="0" dirty="0">
              <a:latin typeface="Helvetica Neue" panose="02000503000000020004" pitchFamily="2" charset="0"/>
              <a:ea typeface="Helvetica Neue" panose="02000503000000020004" pitchFamily="2" charset="0"/>
              <a:cs typeface="Helvetica Neue" panose="02000503000000020004" pitchFamily="2" charset="0"/>
            </a:rPr>
            <a:t>Create annual review processes for evaluation and assessment of ongoing DEI initiatives and programs.</a:t>
          </a:r>
        </a:p>
      </dgm:t>
    </dgm:pt>
    <dgm:pt modelId="{BF28BA41-FDB6-5B42-ACCC-3E38DDBCD76B}" type="parTrans" cxnId="{46BA7093-6676-894D-BAF9-CA4C23C49CF4}">
      <dgm:prSet/>
      <dgm:spPr/>
      <dgm:t>
        <a:bodyPr/>
        <a:lstStyle/>
        <a:p>
          <a:pPr>
            <a:spcBef>
              <a:spcPts val="0"/>
            </a:spcBef>
          </a:pPr>
          <a:endParaRPr lang="en-US" b="0" i="0">
            <a:latin typeface="Helvetica Neue" panose="02000503000000020004" pitchFamily="2" charset="0"/>
            <a:ea typeface="Helvetica Neue" panose="02000503000000020004" pitchFamily="2" charset="0"/>
            <a:cs typeface="Helvetica Neue" panose="02000503000000020004" pitchFamily="2" charset="0"/>
          </a:endParaRPr>
        </a:p>
      </dgm:t>
    </dgm:pt>
    <dgm:pt modelId="{90B00FFE-A4C8-2741-868D-3BB3C72A5E73}" type="sibTrans" cxnId="{46BA7093-6676-894D-BAF9-CA4C23C49CF4}">
      <dgm:prSet/>
      <dgm:spPr/>
      <dgm:t>
        <a:bodyPr/>
        <a:lstStyle/>
        <a:p>
          <a:pPr>
            <a:spcBef>
              <a:spcPts val="0"/>
            </a:spcBef>
          </a:pPr>
          <a:endParaRPr lang="en-US" b="0" i="0">
            <a:latin typeface="Helvetica Neue" panose="02000503000000020004" pitchFamily="2" charset="0"/>
            <a:ea typeface="Helvetica Neue" panose="02000503000000020004" pitchFamily="2" charset="0"/>
            <a:cs typeface="Helvetica Neue" panose="02000503000000020004" pitchFamily="2" charset="0"/>
          </a:endParaRPr>
        </a:p>
      </dgm:t>
    </dgm:pt>
    <dgm:pt modelId="{F1ED2DB4-6B99-4656-8733-3B4D8725F658}">
      <dgm:prSet custT="1"/>
      <dgm:spPr>
        <a:solidFill>
          <a:srgbClr val="6CABD6"/>
        </a:solidFill>
        <a:ln>
          <a:noFill/>
        </a:ln>
      </dgm:spPr>
      <dgm:t>
        <a:bodyPr lIns="0" tIns="182880" rIns="0" anchor="t"/>
        <a:lstStyle/>
        <a:p>
          <a:pPr>
            <a:lnSpc>
              <a:spcPct val="100000"/>
            </a:lnSpc>
            <a:spcBef>
              <a:spcPts val="0"/>
            </a:spcBef>
            <a:spcAft>
              <a:spcPts val="0"/>
            </a:spcAft>
          </a:pPr>
          <a:r>
            <a:rPr lang="en-US" sz="1600" b="1" i="0" dirty="0">
              <a:effectLst/>
              <a:latin typeface="Helvetica Neue" panose="02000503000000020004" pitchFamily="2" charset="0"/>
              <a:ea typeface="Helvetica Neue" panose="02000503000000020004" pitchFamily="2" charset="0"/>
              <a:cs typeface="Helvetica Neue" panose="02000503000000020004" pitchFamily="2" charset="0"/>
            </a:rPr>
            <a:t>CULTURE AND CLIMATE</a:t>
          </a:r>
        </a:p>
        <a:p>
          <a:pPr>
            <a:lnSpc>
              <a:spcPct val="100000"/>
            </a:lnSpc>
            <a:spcBef>
              <a:spcPts val="0"/>
            </a:spcBef>
            <a:spcAft>
              <a:spcPts val="0"/>
            </a:spcAft>
          </a:pPr>
          <a:endParaRPr lang="en-US" sz="1600" b="1" i="0" dirty="0">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0"/>
            </a:spcBef>
            <a:spcAft>
              <a:spcPts val="0"/>
            </a:spcAft>
          </a:pPr>
          <a:r>
            <a:rPr lang="en-US" sz="1600" dirty="0">
              <a:effectLst/>
              <a:ea typeface="Calibri" panose="020F0502020204030204" pitchFamily="34" charset="0"/>
              <a:cs typeface="Times New Roman" panose="02020603050405020304" pitchFamily="18" charset="0"/>
            </a:rPr>
            <a:t>Integrate diversity, equity, and inclusion into the organization, ensuring that DEI is a priority and </a:t>
          </a:r>
          <a:r>
            <a:rPr lang="en-US" sz="1600" dirty="0"/>
            <a:t>develop and implement anti-racist and anti-bias inclusive policies and processes across the institution.</a:t>
          </a:r>
          <a:endParaRPr lang="en-US" sz="1800" b="0" i="0" dirty="0">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0"/>
            </a:spcBef>
            <a:spcAft>
              <a:spcPts val="0"/>
            </a:spcAft>
          </a:pPr>
          <a:endParaRPr lang="en-US" sz="1800" b="0" i="0" dirty="0">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0"/>
            </a:spcBef>
            <a:spcAft>
              <a:spcPts val="0"/>
            </a:spcAft>
          </a:pPr>
          <a:endParaRPr lang="en-US" sz="1800" b="0" i="0" dirty="0">
            <a:effectLst/>
            <a:latin typeface="Helvetica Neue" panose="02000503000000020004" pitchFamily="2" charset="0"/>
            <a:ea typeface="Helvetica Neue" panose="02000503000000020004" pitchFamily="2" charset="0"/>
            <a:cs typeface="Helvetica Neue" panose="02000503000000020004" pitchFamily="2" charset="0"/>
          </a:endParaRPr>
        </a:p>
      </dgm:t>
    </dgm:pt>
    <dgm:pt modelId="{F3CE07A1-2CA9-4820-887C-A9C307CBCDD8}" type="parTrans" cxnId="{7DE0F7D2-70B1-4BEC-A261-342EA317C60B}">
      <dgm:prSet/>
      <dgm:spPr/>
      <dgm:t>
        <a:bodyPr/>
        <a:lstStyle/>
        <a:p>
          <a:pPr>
            <a:spcBef>
              <a:spcPts val="0"/>
            </a:spcBef>
          </a:pPr>
          <a:endParaRPr lang="en-US" b="0" i="0">
            <a:latin typeface="Helvetica Neue" panose="02000503000000020004" pitchFamily="2" charset="0"/>
            <a:ea typeface="Helvetica Neue" panose="02000503000000020004" pitchFamily="2" charset="0"/>
            <a:cs typeface="Helvetica Neue" panose="02000503000000020004" pitchFamily="2" charset="0"/>
          </a:endParaRPr>
        </a:p>
      </dgm:t>
    </dgm:pt>
    <dgm:pt modelId="{39E8341D-3EE7-40B9-898F-D9D143A77934}" type="sibTrans" cxnId="{7DE0F7D2-70B1-4BEC-A261-342EA317C60B}">
      <dgm:prSet/>
      <dgm:spPr/>
      <dgm:t>
        <a:bodyPr/>
        <a:lstStyle/>
        <a:p>
          <a:pPr>
            <a:spcBef>
              <a:spcPts val="0"/>
            </a:spcBef>
          </a:pPr>
          <a:endParaRPr lang="en-US" b="0" i="0">
            <a:latin typeface="Helvetica Neue" panose="02000503000000020004" pitchFamily="2" charset="0"/>
            <a:ea typeface="Helvetica Neue" panose="02000503000000020004" pitchFamily="2" charset="0"/>
            <a:cs typeface="Helvetica Neue" panose="02000503000000020004" pitchFamily="2" charset="0"/>
          </a:endParaRPr>
        </a:p>
      </dgm:t>
    </dgm:pt>
    <dgm:pt modelId="{637A3ECD-DF14-0C45-997A-082FC729FFEA}" type="pres">
      <dgm:prSet presAssocID="{7C101E87-9CA0-C847-9C69-97FD85EF803A}" presName="composite" presStyleCnt="0">
        <dgm:presLayoutVars>
          <dgm:chMax val="1"/>
          <dgm:dir/>
          <dgm:resizeHandles val="exact"/>
        </dgm:presLayoutVars>
      </dgm:prSet>
      <dgm:spPr/>
    </dgm:pt>
    <dgm:pt modelId="{B116372C-C5EA-C046-8274-434DC723A553}" type="pres">
      <dgm:prSet presAssocID="{E1A69E17-C8B8-704D-809F-36AFDE51CF11}" presName="roof" presStyleLbl="dkBgShp" presStyleIdx="0" presStyleCnt="2" custLinFactNeighborX="-2052" custLinFactNeighborY="-11382"/>
      <dgm:spPr/>
    </dgm:pt>
    <dgm:pt modelId="{BCC6CC61-A47F-BC44-AD9C-8E5DCD736C79}" type="pres">
      <dgm:prSet presAssocID="{E1A69E17-C8B8-704D-809F-36AFDE51CF11}" presName="pillars" presStyleCnt="0"/>
      <dgm:spPr/>
    </dgm:pt>
    <dgm:pt modelId="{C629DAD0-7368-BA49-875A-A49C76D48DDC}" type="pres">
      <dgm:prSet presAssocID="{E1A69E17-C8B8-704D-809F-36AFDE51CF11}" presName="pillar1" presStyleLbl="node1" presStyleIdx="0" presStyleCnt="5" custScaleY="114231">
        <dgm:presLayoutVars>
          <dgm:bulletEnabled val="1"/>
        </dgm:presLayoutVars>
      </dgm:prSet>
      <dgm:spPr/>
    </dgm:pt>
    <dgm:pt modelId="{B4BC03B5-7EC5-E74B-A864-7BF537B6F58F}" type="pres">
      <dgm:prSet presAssocID="{EFEAC227-D877-674C-BA72-71F872CCBC0C}" presName="pillarX" presStyleLbl="node1" presStyleIdx="1" presStyleCnt="5" custScaleY="114023">
        <dgm:presLayoutVars>
          <dgm:bulletEnabled val="1"/>
        </dgm:presLayoutVars>
      </dgm:prSet>
      <dgm:spPr/>
    </dgm:pt>
    <dgm:pt modelId="{4F885115-E94D-D749-8BF4-4AA54FF5EB2D}" type="pres">
      <dgm:prSet presAssocID="{5F97B415-5655-4C46-B0D3-230A956C2921}" presName="pillarX" presStyleLbl="node1" presStyleIdx="2" presStyleCnt="5" custScaleY="114231">
        <dgm:presLayoutVars>
          <dgm:bulletEnabled val="1"/>
        </dgm:presLayoutVars>
      </dgm:prSet>
      <dgm:spPr/>
    </dgm:pt>
    <dgm:pt modelId="{DE1AB62D-E232-C14F-9E50-7DB61A3311B5}" type="pres">
      <dgm:prSet presAssocID="{5734CAE9-9637-E940-9924-3C744C6206A9}" presName="pillarX" presStyleLbl="node1" presStyleIdx="3" presStyleCnt="5" custScaleY="114455">
        <dgm:presLayoutVars>
          <dgm:bulletEnabled val="1"/>
        </dgm:presLayoutVars>
      </dgm:prSet>
      <dgm:spPr/>
    </dgm:pt>
    <dgm:pt modelId="{EB1B2D42-7FF2-EB4E-AE10-B174B49A050D}" type="pres">
      <dgm:prSet presAssocID="{7483A863-7E8A-074E-8C94-D9C43E893B62}" presName="pillarX" presStyleLbl="node1" presStyleIdx="4" presStyleCnt="5" custScaleY="114231">
        <dgm:presLayoutVars>
          <dgm:bulletEnabled val="1"/>
        </dgm:presLayoutVars>
      </dgm:prSet>
      <dgm:spPr/>
    </dgm:pt>
    <dgm:pt modelId="{4AAB904C-070F-4A4C-A3F0-221518BD1F87}" type="pres">
      <dgm:prSet presAssocID="{E1A69E17-C8B8-704D-809F-36AFDE51CF11}" presName="base" presStyleLbl="dkBgShp" presStyleIdx="1" presStyleCnt="2"/>
      <dgm:spPr>
        <a:solidFill>
          <a:srgbClr val="385469"/>
        </a:solidFill>
      </dgm:spPr>
    </dgm:pt>
  </dgm:ptLst>
  <dgm:cxnLst>
    <dgm:cxn modelId="{78387501-DB73-AD49-A90B-40E10EF07103}" type="presOf" srcId="{E1A69E17-C8B8-704D-809F-36AFDE51CF11}" destId="{B116372C-C5EA-C046-8274-434DC723A553}" srcOrd="0" destOrd="0" presId="urn:microsoft.com/office/officeart/2005/8/layout/hList3"/>
    <dgm:cxn modelId="{AB737460-8688-1442-B9B8-CC3C1FC393D7}" type="presOf" srcId="{7C101E87-9CA0-C847-9C69-97FD85EF803A}" destId="{637A3ECD-DF14-0C45-997A-082FC729FFEA}" srcOrd="0" destOrd="0" presId="urn:microsoft.com/office/officeart/2005/8/layout/hList3"/>
    <dgm:cxn modelId="{B96C0165-06F1-BF44-BA12-26D67899FD14}" type="presOf" srcId="{EFEAC227-D877-674C-BA72-71F872CCBC0C}" destId="{B4BC03B5-7EC5-E74B-A864-7BF537B6F58F}" srcOrd="0" destOrd="0" presId="urn:microsoft.com/office/officeart/2005/8/layout/hList3"/>
    <dgm:cxn modelId="{5F7D2470-D48A-7C4D-856E-98EE276D7BBB}" type="presOf" srcId="{5F97B415-5655-4C46-B0D3-230A956C2921}" destId="{4F885115-E94D-D749-8BF4-4AA54FF5EB2D}" srcOrd="0" destOrd="0" presId="urn:microsoft.com/office/officeart/2005/8/layout/hList3"/>
    <dgm:cxn modelId="{26E60F56-C983-4E43-B670-05E639CA0507}" srcId="{E1A69E17-C8B8-704D-809F-36AFDE51CF11}" destId="{EFEAC227-D877-674C-BA72-71F872CCBC0C}" srcOrd="1" destOrd="0" parTransId="{646C2996-5930-C14A-BD49-A8F0C5B35681}" sibTransId="{2E34B884-2EDA-B64C-A67A-EF66F1C31802}"/>
    <dgm:cxn modelId="{9A8B4C77-BAAC-4030-A291-1CBAB0BC91CC}" type="presOf" srcId="{F1ED2DB4-6B99-4656-8733-3B4D8725F658}" destId="{C629DAD0-7368-BA49-875A-A49C76D48DDC}" srcOrd="0" destOrd="0" presId="urn:microsoft.com/office/officeart/2005/8/layout/hList3"/>
    <dgm:cxn modelId="{46BA7093-6676-894D-BAF9-CA4C23C49CF4}" srcId="{E1A69E17-C8B8-704D-809F-36AFDE51CF11}" destId="{7483A863-7E8A-074E-8C94-D9C43E893B62}" srcOrd="4" destOrd="0" parTransId="{BF28BA41-FDB6-5B42-ACCC-3E38DDBCD76B}" sibTransId="{90B00FFE-A4C8-2741-868D-3BB3C72A5E73}"/>
    <dgm:cxn modelId="{158B9B9F-3025-4741-820B-EA18709E2A7B}" type="presOf" srcId="{5734CAE9-9637-E940-9924-3C744C6206A9}" destId="{DE1AB62D-E232-C14F-9E50-7DB61A3311B5}" srcOrd="0" destOrd="0" presId="urn:microsoft.com/office/officeart/2005/8/layout/hList3"/>
    <dgm:cxn modelId="{2F4A2BC1-15F1-4947-85FE-B66D4D35ACD0}" srcId="{E1A69E17-C8B8-704D-809F-36AFDE51CF11}" destId="{5734CAE9-9637-E940-9924-3C744C6206A9}" srcOrd="3" destOrd="0" parTransId="{67C3BB40-340D-934C-9492-39C09B977DEC}" sibTransId="{A6FE57B5-D3E8-D342-9CC0-BED6D5910600}"/>
    <dgm:cxn modelId="{7DE0F7D2-70B1-4BEC-A261-342EA317C60B}" srcId="{E1A69E17-C8B8-704D-809F-36AFDE51CF11}" destId="{F1ED2DB4-6B99-4656-8733-3B4D8725F658}" srcOrd="0" destOrd="0" parTransId="{F3CE07A1-2CA9-4820-887C-A9C307CBCDD8}" sibTransId="{39E8341D-3EE7-40B9-898F-D9D143A77934}"/>
    <dgm:cxn modelId="{04CDF5D5-55AA-FB4A-9EF9-B84A121A86A4}" srcId="{7C101E87-9CA0-C847-9C69-97FD85EF803A}" destId="{E1A69E17-C8B8-704D-809F-36AFDE51CF11}" srcOrd="0" destOrd="0" parTransId="{24FADD61-3D08-374D-B23E-E3DC402EBD90}" sibTransId="{C8CBBC51-6E69-3841-9B4B-EB45CB2BB55D}"/>
    <dgm:cxn modelId="{FA563FD9-507C-1244-ABA0-17813E00CDFD}" type="presOf" srcId="{7483A863-7E8A-074E-8C94-D9C43E893B62}" destId="{EB1B2D42-7FF2-EB4E-AE10-B174B49A050D}" srcOrd="0" destOrd="0" presId="urn:microsoft.com/office/officeart/2005/8/layout/hList3"/>
    <dgm:cxn modelId="{BF9600E7-584D-A942-A2C4-B9C259C5FB72}" srcId="{E1A69E17-C8B8-704D-809F-36AFDE51CF11}" destId="{5F97B415-5655-4C46-B0D3-230A956C2921}" srcOrd="2" destOrd="0" parTransId="{4912B056-CE7C-B345-9EDF-53F223A3163C}" sibTransId="{2621A993-FA3E-214F-BB52-BCA1841072ED}"/>
    <dgm:cxn modelId="{6A6E772C-ADDE-AA4E-BFBC-DAD754753768}" type="presParOf" srcId="{637A3ECD-DF14-0C45-997A-082FC729FFEA}" destId="{B116372C-C5EA-C046-8274-434DC723A553}" srcOrd="0" destOrd="0" presId="urn:microsoft.com/office/officeart/2005/8/layout/hList3"/>
    <dgm:cxn modelId="{83430062-B206-1341-8AF6-D05D2CE79B6C}" type="presParOf" srcId="{637A3ECD-DF14-0C45-997A-082FC729FFEA}" destId="{BCC6CC61-A47F-BC44-AD9C-8E5DCD736C79}" srcOrd="1" destOrd="0" presId="urn:microsoft.com/office/officeart/2005/8/layout/hList3"/>
    <dgm:cxn modelId="{FD5F55BC-D8AA-3943-A4CB-B09529E2FA7B}" type="presParOf" srcId="{BCC6CC61-A47F-BC44-AD9C-8E5DCD736C79}" destId="{C629DAD0-7368-BA49-875A-A49C76D48DDC}" srcOrd="0" destOrd="0" presId="urn:microsoft.com/office/officeart/2005/8/layout/hList3"/>
    <dgm:cxn modelId="{A5995CFD-2C25-5841-8869-48ED7F8A44E8}" type="presParOf" srcId="{BCC6CC61-A47F-BC44-AD9C-8E5DCD736C79}" destId="{B4BC03B5-7EC5-E74B-A864-7BF537B6F58F}" srcOrd="1" destOrd="0" presId="urn:microsoft.com/office/officeart/2005/8/layout/hList3"/>
    <dgm:cxn modelId="{6D90D0DC-DD35-954C-BCED-3F9F60F3BC19}" type="presParOf" srcId="{BCC6CC61-A47F-BC44-AD9C-8E5DCD736C79}" destId="{4F885115-E94D-D749-8BF4-4AA54FF5EB2D}" srcOrd="2" destOrd="0" presId="urn:microsoft.com/office/officeart/2005/8/layout/hList3"/>
    <dgm:cxn modelId="{7C4375BB-CD0C-C643-B83B-50FEAABADA83}" type="presParOf" srcId="{BCC6CC61-A47F-BC44-AD9C-8E5DCD736C79}" destId="{DE1AB62D-E232-C14F-9E50-7DB61A3311B5}" srcOrd="3" destOrd="0" presId="urn:microsoft.com/office/officeart/2005/8/layout/hList3"/>
    <dgm:cxn modelId="{8961F0F5-1EBD-6541-AE9C-3F70AF7455DC}" type="presParOf" srcId="{BCC6CC61-A47F-BC44-AD9C-8E5DCD736C79}" destId="{EB1B2D42-7FF2-EB4E-AE10-B174B49A050D}" srcOrd="4" destOrd="0" presId="urn:microsoft.com/office/officeart/2005/8/layout/hList3"/>
    <dgm:cxn modelId="{15623EF7-FE89-EB48-BA9F-739A91857071}" type="presParOf" srcId="{637A3ECD-DF14-0C45-997A-082FC729FFEA}" destId="{4AAB904C-070F-4A4C-A3F0-221518BD1F8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588D945-6CCA-4947-8FD8-124910B54EE5}" type="doc">
      <dgm:prSet loTypeId="urn:microsoft.com/office/officeart/2005/8/layout/bList2" loCatId="list" qsTypeId="urn:microsoft.com/office/officeart/2005/8/quickstyle/simple2" qsCatId="simple" csTypeId="urn:microsoft.com/office/officeart/2005/8/colors/colorful5" csCatId="colorful" phldr="1"/>
      <dgm:spPr/>
    </dgm:pt>
    <dgm:pt modelId="{7171B3E9-C0AD-4F86-92D4-666B5843FAAD}">
      <dgm:prSet phldrT="[Text]" custT="1"/>
      <dgm:spPr>
        <a:solidFill>
          <a:srgbClr val="779F9F"/>
        </a:solidFill>
        <a:ln>
          <a:noFill/>
        </a:ln>
      </dgm:spPr>
      <dgm:t>
        <a:bodyPr/>
        <a:lstStyle/>
        <a:p>
          <a:r>
            <a:rPr lang="en-US" sz="1800" b="1" dirty="0"/>
            <a:t>Creating a climate of change </a:t>
          </a:r>
        </a:p>
      </dgm:t>
    </dgm:pt>
    <dgm:pt modelId="{1AC0FAF4-38DC-42DE-B6A8-2FAB6142D4C5}" type="parTrans" cxnId="{D9A563E1-90B8-49AE-B1B9-8F1A18C161F4}">
      <dgm:prSet/>
      <dgm:spPr/>
      <dgm:t>
        <a:bodyPr/>
        <a:lstStyle/>
        <a:p>
          <a:endParaRPr lang="en-US" sz="1600"/>
        </a:p>
      </dgm:t>
    </dgm:pt>
    <dgm:pt modelId="{B728371D-9976-4F49-BA26-1C2E905F2F91}" type="sibTrans" cxnId="{D9A563E1-90B8-49AE-B1B9-8F1A18C161F4}">
      <dgm:prSet/>
      <dgm:spPr/>
      <dgm:t>
        <a:bodyPr/>
        <a:lstStyle/>
        <a:p>
          <a:endParaRPr lang="en-US" sz="1600"/>
        </a:p>
      </dgm:t>
    </dgm:pt>
    <dgm:pt modelId="{780C9A02-5172-4F92-A0EF-AF816ABF92EA}">
      <dgm:prSet phldrT="[Text]" custT="1"/>
      <dgm:spPr>
        <a:solidFill>
          <a:srgbClr val="005493"/>
        </a:solidFill>
        <a:ln>
          <a:noFill/>
        </a:ln>
      </dgm:spPr>
      <dgm:t>
        <a:bodyPr/>
        <a:lstStyle/>
        <a:p>
          <a:r>
            <a:rPr lang="en-US" sz="1800" b="1" dirty="0"/>
            <a:t>Engaging and enabling the institution for change </a:t>
          </a:r>
        </a:p>
      </dgm:t>
    </dgm:pt>
    <dgm:pt modelId="{9E7B00BE-8C65-48F6-817A-DA79E98BAF22}" type="parTrans" cxnId="{DD829047-462D-471B-94A6-4C0F8441E7D4}">
      <dgm:prSet/>
      <dgm:spPr/>
      <dgm:t>
        <a:bodyPr/>
        <a:lstStyle/>
        <a:p>
          <a:endParaRPr lang="en-US" sz="1600"/>
        </a:p>
      </dgm:t>
    </dgm:pt>
    <dgm:pt modelId="{7C2C1A20-AC44-4355-98E3-268C20C7502B}" type="sibTrans" cxnId="{DD829047-462D-471B-94A6-4C0F8441E7D4}">
      <dgm:prSet/>
      <dgm:spPr/>
      <dgm:t>
        <a:bodyPr/>
        <a:lstStyle/>
        <a:p>
          <a:endParaRPr lang="en-US" sz="1600"/>
        </a:p>
      </dgm:t>
    </dgm:pt>
    <dgm:pt modelId="{45DE6D6E-3FBD-47D0-BDF3-E7B33293E1FA}">
      <dgm:prSet phldrT="[Text]" custT="1"/>
      <dgm:spPr>
        <a:solidFill>
          <a:srgbClr val="5A6E72"/>
        </a:solidFill>
        <a:ln>
          <a:noFill/>
        </a:ln>
      </dgm:spPr>
      <dgm:t>
        <a:bodyPr/>
        <a:lstStyle/>
        <a:p>
          <a:r>
            <a:rPr lang="en-US" sz="1800" b="1" dirty="0"/>
            <a:t>Implementing and sustaining change</a:t>
          </a:r>
        </a:p>
      </dgm:t>
    </dgm:pt>
    <dgm:pt modelId="{F8873D25-B77E-433F-9E92-17FBC89B0E62}" type="parTrans" cxnId="{784B050C-B79B-4743-A832-D9A2E88B470B}">
      <dgm:prSet/>
      <dgm:spPr/>
      <dgm:t>
        <a:bodyPr/>
        <a:lstStyle/>
        <a:p>
          <a:endParaRPr lang="en-US" sz="1600"/>
        </a:p>
      </dgm:t>
    </dgm:pt>
    <dgm:pt modelId="{150C13A5-474E-4C4B-B864-FB506A29DF3C}" type="sibTrans" cxnId="{784B050C-B79B-4743-A832-D9A2E88B470B}">
      <dgm:prSet/>
      <dgm:spPr/>
      <dgm:t>
        <a:bodyPr/>
        <a:lstStyle/>
        <a:p>
          <a:endParaRPr lang="en-US" sz="1600"/>
        </a:p>
      </dgm:t>
    </dgm:pt>
    <dgm:pt modelId="{9249803D-9A59-D048-8683-0D497F2A82CE}">
      <dgm:prSet custT="1"/>
      <dgm:spPr>
        <a:solidFill>
          <a:schemeClr val="bg1">
            <a:lumMod val="85000"/>
            <a:alpha val="90000"/>
          </a:schemeClr>
        </a:solidFill>
        <a:ln>
          <a:noFill/>
        </a:ln>
      </dgm:spPr>
      <dgm:t>
        <a:bodyPr/>
        <a:lstStyle/>
        <a:p>
          <a:pPr>
            <a:lnSpc>
              <a:spcPct val="100000"/>
            </a:lnSpc>
            <a:spcAft>
              <a:spcPts val="600"/>
            </a:spcAft>
          </a:pPr>
          <a:r>
            <a:rPr lang="en-US" sz="1300" dirty="0">
              <a:latin typeface="Arial" panose="020B0604020202020204" pitchFamily="34" charset="0"/>
              <a:cs typeface="Arial" panose="020B0604020202020204" pitchFamily="34" charset="0"/>
            </a:rPr>
            <a:t>Continue institution-wide engagement in DEI dialogue </a:t>
          </a:r>
        </a:p>
      </dgm:t>
    </dgm:pt>
    <dgm:pt modelId="{9A59BAD3-F209-3E4B-A6F5-2FFD333B44E5}" type="parTrans" cxnId="{659DE1CB-D9A5-DC44-ABA1-F85EB8F5200D}">
      <dgm:prSet/>
      <dgm:spPr/>
      <dgm:t>
        <a:bodyPr/>
        <a:lstStyle/>
        <a:p>
          <a:endParaRPr lang="en-US"/>
        </a:p>
      </dgm:t>
    </dgm:pt>
    <dgm:pt modelId="{DD7264E1-42E9-CD40-94E6-70FAC5996773}" type="sibTrans" cxnId="{659DE1CB-D9A5-DC44-ABA1-F85EB8F5200D}">
      <dgm:prSet/>
      <dgm:spPr/>
      <dgm:t>
        <a:bodyPr/>
        <a:lstStyle/>
        <a:p>
          <a:endParaRPr lang="en-US"/>
        </a:p>
      </dgm:t>
    </dgm:pt>
    <dgm:pt modelId="{FC52F62B-C8EA-FC40-AA7A-2635968B2535}">
      <dgm:prSet custT="1"/>
      <dgm:spPr>
        <a:solidFill>
          <a:schemeClr val="bg1">
            <a:lumMod val="85000"/>
            <a:alpha val="90000"/>
          </a:schemeClr>
        </a:solidFill>
        <a:ln>
          <a:noFill/>
        </a:ln>
      </dgm:spPr>
      <dgm:t>
        <a:bodyPr/>
        <a:lstStyle/>
        <a:p>
          <a:pPr>
            <a:lnSpc>
              <a:spcPct val="100000"/>
            </a:lnSpc>
            <a:spcAft>
              <a:spcPts val="600"/>
            </a:spcAft>
          </a:pPr>
          <a:r>
            <a:rPr lang="en-US" sz="1300" dirty="0">
              <a:latin typeface="Arial" panose="020B0604020202020204" pitchFamily="34" charset="0"/>
              <a:cs typeface="Arial" panose="020B0604020202020204" pitchFamily="34" charset="0"/>
            </a:rPr>
            <a:t>Invite other departments to develop and commit to DEAP </a:t>
          </a:r>
        </a:p>
      </dgm:t>
    </dgm:pt>
    <dgm:pt modelId="{70BB877F-FB7B-664E-B69C-B6B3A575A39A}" type="parTrans" cxnId="{24D7E042-0274-5943-BD9F-A55DFECF1B51}">
      <dgm:prSet/>
      <dgm:spPr/>
      <dgm:t>
        <a:bodyPr/>
        <a:lstStyle/>
        <a:p>
          <a:endParaRPr lang="en-US"/>
        </a:p>
      </dgm:t>
    </dgm:pt>
    <dgm:pt modelId="{DF4A43AC-D679-8548-8C1F-5A62B377C11E}" type="sibTrans" cxnId="{24D7E042-0274-5943-BD9F-A55DFECF1B51}">
      <dgm:prSet/>
      <dgm:spPr/>
      <dgm:t>
        <a:bodyPr/>
        <a:lstStyle/>
        <a:p>
          <a:endParaRPr lang="en-US"/>
        </a:p>
      </dgm:t>
    </dgm:pt>
    <dgm:pt modelId="{CAEFD905-DC07-FD40-AAD4-1A84F57FA043}">
      <dgm:prSet custT="1"/>
      <dgm:spPr>
        <a:solidFill>
          <a:schemeClr val="bg1">
            <a:lumMod val="85000"/>
            <a:alpha val="90000"/>
          </a:schemeClr>
        </a:solidFill>
        <a:ln>
          <a:noFill/>
        </a:ln>
      </dgm:spPr>
      <dgm:t>
        <a:bodyPr/>
        <a:lstStyle/>
        <a:p>
          <a:pPr>
            <a:lnSpc>
              <a:spcPct val="100000"/>
            </a:lnSpc>
            <a:spcAft>
              <a:spcPts val="600"/>
            </a:spcAft>
          </a:pPr>
          <a:r>
            <a:rPr lang="en-US" sz="1300" dirty="0">
              <a:latin typeface="Arial" panose="020B0604020202020204" pitchFamily="34" charset="0"/>
              <a:cs typeface="Arial" panose="020B0604020202020204" pitchFamily="34" charset="0"/>
            </a:rPr>
            <a:t>Develop a process of offering feedback to departments </a:t>
          </a:r>
        </a:p>
      </dgm:t>
    </dgm:pt>
    <dgm:pt modelId="{C76F7128-2727-2F4D-BD75-A73418B0B1CF}" type="parTrans" cxnId="{893F86AC-6E21-6E4B-942F-718273BCACC9}">
      <dgm:prSet/>
      <dgm:spPr/>
      <dgm:t>
        <a:bodyPr/>
        <a:lstStyle/>
        <a:p>
          <a:endParaRPr lang="en-US"/>
        </a:p>
      </dgm:t>
    </dgm:pt>
    <dgm:pt modelId="{F0BEA316-5A2E-134E-8485-291FE3BA0556}" type="sibTrans" cxnId="{893F86AC-6E21-6E4B-942F-718273BCACC9}">
      <dgm:prSet/>
      <dgm:spPr/>
      <dgm:t>
        <a:bodyPr/>
        <a:lstStyle/>
        <a:p>
          <a:endParaRPr lang="en-US"/>
        </a:p>
      </dgm:t>
    </dgm:pt>
    <dgm:pt modelId="{9BDD42FA-7E8C-5247-997F-7A5EB7BF7543}">
      <dgm:prSet custT="1"/>
      <dgm:spPr>
        <a:solidFill>
          <a:schemeClr val="bg1">
            <a:lumMod val="85000"/>
            <a:alpha val="90000"/>
          </a:schemeClr>
        </a:solidFill>
        <a:ln>
          <a:noFill/>
        </a:ln>
      </dgm:spPr>
      <dgm:t>
        <a:bodyPr/>
        <a:lstStyle/>
        <a:p>
          <a:pPr>
            <a:lnSpc>
              <a:spcPct val="100000"/>
            </a:lnSpc>
            <a:spcAft>
              <a:spcPts val="600"/>
            </a:spcAft>
          </a:pPr>
          <a:r>
            <a:rPr lang="en-US" sz="1300" dirty="0">
              <a:latin typeface="Arial" panose="020B0604020202020204" pitchFamily="34" charset="0"/>
              <a:cs typeface="Arial" panose="020B0604020202020204" pitchFamily="34" charset="0"/>
            </a:rPr>
            <a:t>Continue to communicate the vision for change across the institution</a:t>
          </a:r>
        </a:p>
      </dgm:t>
    </dgm:pt>
    <dgm:pt modelId="{90579871-F9B3-474E-8D66-5C78DDAC16EA}" type="parTrans" cxnId="{41A7340B-EE70-DD46-A7D2-01B347DCDA3E}">
      <dgm:prSet/>
      <dgm:spPr/>
      <dgm:t>
        <a:bodyPr/>
        <a:lstStyle/>
        <a:p>
          <a:endParaRPr lang="en-US"/>
        </a:p>
      </dgm:t>
    </dgm:pt>
    <dgm:pt modelId="{5CB00E22-F8D8-C348-B30B-909B5B1F6549}" type="sibTrans" cxnId="{41A7340B-EE70-DD46-A7D2-01B347DCDA3E}">
      <dgm:prSet/>
      <dgm:spPr/>
      <dgm:t>
        <a:bodyPr/>
        <a:lstStyle/>
        <a:p>
          <a:endParaRPr lang="en-US"/>
        </a:p>
      </dgm:t>
    </dgm:pt>
    <dgm:pt modelId="{24696DB4-0F67-CB45-A8A3-ECC25E86F123}">
      <dgm:prSet custT="1"/>
      <dgm:spPr>
        <a:solidFill>
          <a:schemeClr val="bg1">
            <a:lumMod val="85000"/>
            <a:alpha val="90000"/>
          </a:schemeClr>
        </a:solidFill>
        <a:ln>
          <a:noFill/>
        </a:ln>
      </dgm:spPr>
      <dgm:t>
        <a:bodyPr/>
        <a:lstStyle/>
        <a:p>
          <a:pPr>
            <a:lnSpc>
              <a:spcPct val="100000"/>
            </a:lnSpc>
            <a:spcAft>
              <a:spcPts val="600"/>
            </a:spcAft>
          </a:pPr>
          <a:r>
            <a:rPr lang="en-US" sz="1300" kern="1200" dirty="0">
              <a:solidFill>
                <a:srgbClr val="515151">
                  <a:hueOff val="0"/>
                  <a:satOff val="0"/>
                  <a:lumOff val="0"/>
                  <a:alphaOff val="0"/>
                </a:srgbClr>
              </a:solidFill>
              <a:latin typeface="Arial"/>
              <a:ea typeface="Arial"/>
              <a:cs typeface="Arial"/>
            </a:rPr>
            <a:t>By 2023, institution-wide implementation of DEAPs</a:t>
          </a:r>
        </a:p>
      </dgm:t>
    </dgm:pt>
    <dgm:pt modelId="{E9E9FEAB-ED3B-B440-98BF-7558EEA443D8}" type="parTrans" cxnId="{3BA3F1F5-72B2-4246-8EB7-20AB6BA99A0D}">
      <dgm:prSet/>
      <dgm:spPr/>
      <dgm:t>
        <a:bodyPr/>
        <a:lstStyle/>
        <a:p>
          <a:endParaRPr lang="en-US"/>
        </a:p>
      </dgm:t>
    </dgm:pt>
    <dgm:pt modelId="{D2760BC2-D44F-C948-A476-397CD63EAC53}" type="sibTrans" cxnId="{3BA3F1F5-72B2-4246-8EB7-20AB6BA99A0D}">
      <dgm:prSet/>
      <dgm:spPr/>
      <dgm:t>
        <a:bodyPr/>
        <a:lstStyle/>
        <a:p>
          <a:endParaRPr lang="en-US"/>
        </a:p>
      </dgm:t>
    </dgm:pt>
    <dgm:pt modelId="{BB0BC2D6-148C-6640-9F31-6E48D547D4AC}">
      <dgm:prSet custT="1"/>
      <dgm:spPr>
        <a:solidFill>
          <a:schemeClr val="bg1">
            <a:lumMod val="85000"/>
            <a:alpha val="90000"/>
          </a:schemeClr>
        </a:solidFill>
        <a:ln>
          <a:noFill/>
        </a:ln>
      </dgm:spPr>
      <dgm:t>
        <a:bodyPr/>
        <a:lstStyle/>
        <a:p>
          <a:pPr>
            <a:lnSpc>
              <a:spcPct val="100000"/>
            </a:lnSpc>
            <a:spcAft>
              <a:spcPts val="600"/>
            </a:spcAft>
          </a:pPr>
          <a:r>
            <a:rPr lang="en-US" sz="1300" kern="1200" dirty="0">
              <a:solidFill>
                <a:srgbClr val="515151">
                  <a:hueOff val="0"/>
                  <a:satOff val="0"/>
                  <a:lumOff val="0"/>
                  <a:alphaOff val="0"/>
                </a:srgbClr>
              </a:solidFill>
              <a:latin typeface="Arial"/>
              <a:ea typeface="Arial"/>
              <a:cs typeface="Arial"/>
            </a:rPr>
            <a:t>Performance monitoring processes</a:t>
          </a:r>
        </a:p>
      </dgm:t>
    </dgm:pt>
    <dgm:pt modelId="{2B8445C4-284A-7344-8FD4-2F867EF17618}" type="parTrans" cxnId="{A6930E56-0178-7C44-950F-9C404D25A46A}">
      <dgm:prSet/>
      <dgm:spPr/>
      <dgm:t>
        <a:bodyPr/>
        <a:lstStyle/>
        <a:p>
          <a:endParaRPr lang="en-US"/>
        </a:p>
      </dgm:t>
    </dgm:pt>
    <dgm:pt modelId="{619C5B30-F283-6449-A891-0640E3CCAD5C}" type="sibTrans" cxnId="{A6930E56-0178-7C44-950F-9C404D25A46A}">
      <dgm:prSet/>
      <dgm:spPr/>
      <dgm:t>
        <a:bodyPr/>
        <a:lstStyle/>
        <a:p>
          <a:endParaRPr lang="en-US"/>
        </a:p>
      </dgm:t>
    </dgm:pt>
    <dgm:pt modelId="{62AAFD31-96E3-B145-9C9D-2EA4223AD054}">
      <dgm:prSet custT="1"/>
      <dgm:spPr>
        <a:solidFill>
          <a:schemeClr val="bg1">
            <a:lumMod val="85000"/>
            <a:alpha val="90000"/>
          </a:schemeClr>
        </a:solidFill>
        <a:ln>
          <a:noFill/>
        </a:ln>
      </dgm:spPr>
      <dgm:t>
        <a:bodyPr/>
        <a:lstStyle/>
        <a:p>
          <a:pPr>
            <a:lnSpc>
              <a:spcPct val="100000"/>
            </a:lnSpc>
            <a:spcAft>
              <a:spcPts val="600"/>
            </a:spcAft>
          </a:pPr>
          <a:r>
            <a:rPr lang="en-US" sz="1300" kern="1200" dirty="0">
              <a:solidFill>
                <a:srgbClr val="515151">
                  <a:hueOff val="0"/>
                  <a:satOff val="0"/>
                  <a:lumOff val="0"/>
                  <a:alphaOff val="0"/>
                </a:srgbClr>
              </a:solidFill>
              <a:latin typeface="Arial"/>
              <a:ea typeface="Arial"/>
              <a:cs typeface="Arial"/>
            </a:rPr>
            <a:t>Submission of annual progress reports</a:t>
          </a:r>
        </a:p>
      </dgm:t>
    </dgm:pt>
    <dgm:pt modelId="{9869C128-9958-3F44-B08F-C9E5249F5861}" type="parTrans" cxnId="{B7DD1CA9-FC54-1347-8DC8-2777452A7A6D}">
      <dgm:prSet/>
      <dgm:spPr/>
      <dgm:t>
        <a:bodyPr/>
        <a:lstStyle/>
        <a:p>
          <a:endParaRPr lang="en-US"/>
        </a:p>
      </dgm:t>
    </dgm:pt>
    <dgm:pt modelId="{2EF5B8C0-A820-C346-9769-11427DDBFB4E}" type="sibTrans" cxnId="{B7DD1CA9-FC54-1347-8DC8-2777452A7A6D}">
      <dgm:prSet/>
      <dgm:spPr/>
      <dgm:t>
        <a:bodyPr/>
        <a:lstStyle/>
        <a:p>
          <a:endParaRPr lang="en-US"/>
        </a:p>
      </dgm:t>
    </dgm:pt>
    <dgm:pt modelId="{413F3BEC-1D02-534A-9ACA-35B9D2840564}">
      <dgm:prSet custT="1"/>
      <dgm:spPr>
        <a:solidFill>
          <a:schemeClr val="bg1">
            <a:lumMod val="85000"/>
            <a:alpha val="90000"/>
          </a:schemeClr>
        </a:solidFill>
        <a:ln>
          <a:noFill/>
        </a:ln>
      </dgm:spPr>
      <dgm:t>
        <a:bodyPr/>
        <a:lstStyle/>
        <a:p>
          <a:pPr>
            <a:lnSpc>
              <a:spcPct val="100000"/>
            </a:lnSpc>
            <a:spcAft>
              <a:spcPts val="600"/>
            </a:spcAft>
          </a:pPr>
          <a:r>
            <a:rPr lang="en-US" sz="1300" kern="1200" dirty="0">
              <a:solidFill>
                <a:srgbClr val="515151">
                  <a:hueOff val="0"/>
                  <a:satOff val="0"/>
                  <a:lumOff val="0"/>
                  <a:alphaOff val="0"/>
                </a:srgbClr>
              </a:solidFill>
              <a:latin typeface="Arial"/>
              <a:ea typeface="Arial"/>
              <a:cs typeface="Arial"/>
            </a:rPr>
            <a:t>Generation of short-term wins</a:t>
          </a:r>
        </a:p>
      </dgm:t>
    </dgm:pt>
    <dgm:pt modelId="{64B6D8EE-E84A-4C48-B9AE-6CF760783E88}" type="parTrans" cxnId="{E011A059-8D21-5040-9CFC-F9EFF405CA40}">
      <dgm:prSet/>
      <dgm:spPr/>
      <dgm:t>
        <a:bodyPr/>
        <a:lstStyle/>
        <a:p>
          <a:endParaRPr lang="en-US"/>
        </a:p>
      </dgm:t>
    </dgm:pt>
    <dgm:pt modelId="{DD65E4E2-2B80-D14D-9DFD-84AA31C7A859}" type="sibTrans" cxnId="{E011A059-8D21-5040-9CFC-F9EFF405CA40}">
      <dgm:prSet/>
      <dgm:spPr/>
      <dgm:t>
        <a:bodyPr/>
        <a:lstStyle/>
        <a:p>
          <a:endParaRPr lang="en-US"/>
        </a:p>
      </dgm:t>
    </dgm:pt>
    <dgm:pt modelId="{35C0B877-7159-CA49-A7AA-F4AF75530154}">
      <dgm:prSet custT="1"/>
      <dgm:spPr>
        <a:solidFill>
          <a:schemeClr val="bg1">
            <a:lumMod val="85000"/>
            <a:alpha val="90000"/>
          </a:schemeClr>
        </a:solidFill>
        <a:ln>
          <a:noFill/>
        </a:ln>
      </dgm:spPr>
      <dgm:t>
        <a:bodyPr/>
        <a:lstStyle/>
        <a:p>
          <a:pPr>
            <a:lnSpc>
              <a:spcPct val="100000"/>
            </a:lnSpc>
            <a:spcAft>
              <a:spcPts val="600"/>
            </a:spcAft>
          </a:pPr>
          <a:r>
            <a:rPr lang="en-US" sz="1300" b="0" i="0" dirty="0">
              <a:latin typeface="Arial" panose="020B0604020202020204" pitchFamily="34" charset="0"/>
              <a:cs typeface="Arial" panose="020B0604020202020204" pitchFamily="34" charset="0"/>
            </a:rPr>
            <a:t>Reporting of outcomes on an annual basis</a:t>
          </a:r>
          <a:endParaRPr lang="en-US" sz="1300" dirty="0">
            <a:latin typeface="Arial" panose="020B0604020202020204" pitchFamily="34" charset="0"/>
            <a:cs typeface="Arial" panose="020B0604020202020204" pitchFamily="34" charset="0"/>
          </a:endParaRPr>
        </a:p>
      </dgm:t>
    </dgm:pt>
    <dgm:pt modelId="{35EF42B0-6CFC-D945-8F2F-74D27E0C69FC}" type="parTrans" cxnId="{6A731D40-FEAA-9B47-B42F-D70299F8C273}">
      <dgm:prSet/>
      <dgm:spPr/>
      <dgm:t>
        <a:bodyPr/>
        <a:lstStyle/>
        <a:p>
          <a:endParaRPr lang="en-US"/>
        </a:p>
      </dgm:t>
    </dgm:pt>
    <dgm:pt modelId="{E7BF17A1-0931-224F-B81F-972BE466D6F5}" type="sibTrans" cxnId="{6A731D40-FEAA-9B47-B42F-D70299F8C273}">
      <dgm:prSet/>
      <dgm:spPr/>
      <dgm:t>
        <a:bodyPr/>
        <a:lstStyle/>
        <a:p>
          <a:endParaRPr lang="en-US"/>
        </a:p>
      </dgm:t>
    </dgm:pt>
    <dgm:pt modelId="{810100EB-D228-364C-80F4-6B16575CC505}">
      <dgm:prSet custT="1"/>
      <dgm:spPr>
        <a:solidFill>
          <a:schemeClr val="bg1">
            <a:lumMod val="85000"/>
            <a:alpha val="90000"/>
          </a:schemeClr>
        </a:solidFill>
        <a:ln>
          <a:noFill/>
        </a:ln>
      </dgm:spPr>
      <dgm:t>
        <a:bodyPr/>
        <a:lstStyle/>
        <a:p>
          <a:pPr>
            <a:lnSpc>
              <a:spcPct val="100000"/>
            </a:lnSpc>
            <a:spcAft>
              <a:spcPts val="600"/>
            </a:spcAft>
          </a:pPr>
          <a:r>
            <a:rPr lang="en-US" sz="1300" b="0" i="0" dirty="0">
              <a:latin typeface="Arial" panose="020B0604020202020204" pitchFamily="34" charset="0"/>
              <a:cs typeface="Arial" panose="020B0604020202020204" pitchFamily="34" charset="0"/>
            </a:rPr>
            <a:t>Evaluation of original plan (lessons learned)</a:t>
          </a:r>
          <a:endParaRPr lang="en-US" sz="1300" dirty="0">
            <a:latin typeface="Arial" panose="020B0604020202020204" pitchFamily="34" charset="0"/>
            <a:cs typeface="Arial" panose="020B0604020202020204" pitchFamily="34" charset="0"/>
          </a:endParaRPr>
        </a:p>
      </dgm:t>
    </dgm:pt>
    <dgm:pt modelId="{4E8CDB8A-2170-0A4A-8F2E-ED371D706447}" type="parTrans" cxnId="{5C5E144F-D0A8-1A4D-9598-FC83F9809D21}">
      <dgm:prSet/>
      <dgm:spPr/>
      <dgm:t>
        <a:bodyPr/>
        <a:lstStyle/>
        <a:p>
          <a:endParaRPr lang="en-US"/>
        </a:p>
      </dgm:t>
    </dgm:pt>
    <dgm:pt modelId="{7543FC50-DD57-9A47-930F-BF1636961AC6}" type="sibTrans" cxnId="{5C5E144F-D0A8-1A4D-9598-FC83F9809D21}">
      <dgm:prSet/>
      <dgm:spPr/>
      <dgm:t>
        <a:bodyPr/>
        <a:lstStyle/>
        <a:p>
          <a:endParaRPr lang="en-US"/>
        </a:p>
      </dgm:t>
    </dgm:pt>
    <dgm:pt modelId="{A754E5E6-CECA-4140-B47B-07A396EEBFEE}">
      <dgm:prSet custT="1"/>
      <dgm:spPr>
        <a:solidFill>
          <a:schemeClr val="bg1">
            <a:lumMod val="85000"/>
            <a:alpha val="90000"/>
          </a:schemeClr>
        </a:solidFill>
        <a:ln>
          <a:noFill/>
        </a:ln>
      </dgm:spPr>
      <dgm:t>
        <a:bodyPr/>
        <a:lstStyle/>
        <a:p>
          <a:pPr>
            <a:lnSpc>
              <a:spcPct val="100000"/>
            </a:lnSpc>
            <a:spcAft>
              <a:spcPts val="600"/>
            </a:spcAft>
          </a:pPr>
          <a:r>
            <a:rPr lang="en-US" sz="1300" dirty="0">
              <a:latin typeface="Arial" panose="020B0604020202020204" pitchFamily="34" charset="0"/>
              <a:cs typeface="Arial" panose="020B0604020202020204" pitchFamily="34" charset="0"/>
            </a:rPr>
            <a:t>Building capacity within departments and the institution to sustain change</a:t>
          </a:r>
        </a:p>
      </dgm:t>
    </dgm:pt>
    <dgm:pt modelId="{68BA24BB-A760-421A-92D9-DC29D21414CD}" type="parTrans" cxnId="{8E084BB3-E163-4472-83BD-3858C19D3D4C}">
      <dgm:prSet/>
      <dgm:spPr/>
      <dgm:t>
        <a:bodyPr/>
        <a:lstStyle/>
        <a:p>
          <a:endParaRPr lang="en-US"/>
        </a:p>
      </dgm:t>
    </dgm:pt>
    <dgm:pt modelId="{4E032957-9656-48EF-BA1B-F31DED2A4F86}" type="sibTrans" cxnId="{8E084BB3-E163-4472-83BD-3858C19D3D4C}">
      <dgm:prSet/>
      <dgm:spPr/>
      <dgm:t>
        <a:bodyPr/>
        <a:lstStyle/>
        <a:p>
          <a:endParaRPr lang="en-US"/>
        </a:p>
      </dgm:t>
    </dgm:pt>
    <dgm:pt modelId="{859709A1-5558-4FED-AA5E-06E984876847}" type="pres">
      <dgm:prSet presAssocID="{6588D945-6CCA-4947-8FD8-124910B54EE5}" presName="diagram" presStyleCnt="0">
        <dgm:presLayoutVars>
          <dgm:dir/>
          <dgm:animLvl val="lvl"/>
          <dgm:resizeHandles val="exact"/>
        </dgm:presLayoutVars>
      </dgm:prSet>
      <dgm:spPr/>
    </dgm:pt>
    <dgm:pt modelId="{32E96507-FE76-4DC7-A74B-2E695B709F3C}" type="pres">
      <dgm:prSet presAssocID="{7171B3E9-C0AD-4F86-92D4-666B5843FAAD}" presName="compNode" presStyleCnt="0"/>
      <dgm:spPr/>
    </dgm:pt>
    <dgm:pt modelId="{3B1D2707-0E22-4D9F-86AE-587BBF199329}" type="pres">
      <dgm:prSet presAssocID="{7171B3E9-C0AD-4F86-92D4-666B5843FAAD}" presName="childRect" presStyleLbl="bgAcc1" presStyleIdx="0" presStyleCnt="3" custScaleX="107888">
        <dgm:presLayoutVars>
          <dgm:bulletEnabled val="1"/>
        </dgm:presLayoutVars>
      </dgm:prSet>
      <dgm:spPr/>
    </dgm:pt>
    <dgm:pt modelId="{223200D9-804F-42C5-A2A4-320C49AA173F}" type="pres">
      <dgm:prSet presAssocID="{7171B3E9-C0AD-4F86-92D4-666B5843FAAD}" presName="parentText" presStyleLbl="node1" presStyleIdx="0" presStyleCnt="0">
        <dgm:presLayoutVars>
          <dgm:chMax val="0"/>
          <dgm:bulletEnabled val="1"/>
        </dgm:presLayoutVars>
      </dgm:prSet>
      <dgm:spPr/>
    </dgm:pt>
    <dgm:pt modelId="{0A9538CD-DD4C-460B-B302-B15FBB4B7FCE}" type="pres">
      <dgm:prSet presAssocID="{7171B3E9-C0AD-4F86-92D4-666B5843FAAD}" presName="parentRect" presStyleLbl="alignNode1" presStyleIdx="0" presStyleCnt="3"/>
      <dgm:spPr/>
    </dgm:pt>
    <dgm:pt modelId="{8DF455A9-EA26-47FD-B9EC-A46680CB8B9C}" type="pres">
      <dgm:prSet presAssocID="{7171B3E9-C0AD-4F86-92D4-666B5843FAAD}" presName="adorn" presStyleLbl="fgAccFollowNode1" presStyleIdx="0" presStyleCnt="3"/>
      <dgm:spPr>
        <a:solidFill>
          <a:schemeClr val="bg1"/>
        </a:solidFill>
        <a:ln w="76200">
          <a:solidFill>
            <a:schemeClr val="bg1">
              <a:lumMod val="85000"/>
            </a:schemeClr>
          </a:solidFill>
        </a:ln>
      </dgm:spPr>
    </dgm:pt>
    <dgm:pt modelId="{B48D6906-CC78-4C0C-95A2-E269F69DDC19}" type="pres">
      <dgm:prSet presAssocID="{B728371D-9976-4F49-BA26-1C2E905F2F91}" presName="sibTrans" presStyleLbl="sibTrans2D1" presStyleIdx="0" presStyleCnt="0"/>
      <dgm:spPr/>
    </dgm:pt>
    <dgm:pt modelId="{B564122E-B6C0-4AE9-B537-3FD2068D8E89}" type="pres">
      <dgm:prSet presAssocID="{780C9A02-5172-4F92-A0EF-AF816ABF92EA}" presName="compNode" presStyleCnt="0"/>
      <dgm:spPr/>
    </dgm:pt>
    <dgm:pt modelId="{A146CBD9-343E-4204-9FD1-EB0AE9E331CB}" type="pres">
      <dgm:prSet presAssocID="{780C9A02-5172-4F92-A0EF-AF816ABF92EA}" presName="childRect" presStyleLbl="bgAcc1" presStyleIdx="1" presStyleCnt="3" custLinFactNeighborY="332">
        <dgm:presLayoutVars>
          <dgm:bulletEnabled val="1"/>
        </dgm:presLayoutVars>
      </dgm:prSet>
      <dgm:spPr/>
    </dgm:pt>
    <dgm:pt modelId="{91B2A5EA-09EA-4A28-ABAF-9A3BB07BDEF5}" type="pres">
      <dgm:prSet presAssocID="{780C9A02-5172-4F92-A0EF-AF816ABF92EA}" presName="parentText" presStyleLbl="node1" presStyleIdx="0" presStyleCnt="0">
        <dgm:presLayoutVars>
          <dgm:chMax val="0"/>
          <dgm:bulletEnabled val="1"/>
        </dgm:presLayoutVars>
      </dgm:prSet>
      <dgm:spPr/>
    </dgm:pt>
    <dgm:pt modelId="{6D1CD64B-BAA3-4EB7-BA80-C2DF288D3CBA}" type="pres">
      <dgm:prSet presAssocID="{780C9A02-5172-4F92-A0EF-AF816ABF92EA}" presName="parentRect" presStyleLbl="alignNode1" presStyleIdx="1" presStyleCnt="3"/>
      <dgm:spPr/>
    </dgm:pt>
    <dgm:pt modelId="{847B934D-3977-4211-B379-18BC6A2620E7}" type="pres">
      <dgm:prSet presAssocID="{780C9A02-5172-4F92-A0EF-AF816ABF92EA}" presName="adorn" presStyleLbl="fgAccFollowNode1" presStyleIdx="1" presStyleCnt="3"/>
      <dgm:spPr>
        <a:solidFill>
          <a:schemeClr val="bg1"/>
        </a:solidFill>
        <a:ln w="76200">
          <a:solidFill>
            <a:schemeClr val="bg1">
              <a:lumMod val="85000"/>
            </a:schemeClr>
          </a:solidFill>
        </a:ln>
      </dgm:spPr>
    </dgm:pt>
    <dgm:pt modelId="{8B7ED29F-C2EB-418E-8051-745E605849C9}" type="pres">
      <dgm:prSet presAssocID="{7C2C1A20-AC44-4355-98E3-268C20C7502B}" presName="sibTrans" presStyleLbl="sibTrans2D1" presStyleIdx="0" presStyleCnt="0"/>
      <dgm:spPr/>
    </dgm:pt>
    <dgm:pt modelId="{D734FF73-8C96-460A-BB0E-F01EFA5F70BC}" type="pres">
      <dgm:prSet presAssocID="{45DE6D6E-3FBD-47D0-BDF3-E7B33293E1FA}" presName="compNode" presStyleCnt="0"/>
      <dgm:spPr/>
    </dgm:pt>
    <dgm:pt modelId="{EDEDA6AA-E35B-44FE-8A1B-17A4F1A77E7E}" type="pres">
      <dgm:prSet presAssocID="{45DE6D6E-3FBD-47D0-BDF3-E7B33293E1FA}" presName="childRect" presStyleLbl="bgAcc1" presStyleIdx="2" presStyleCnt="3">
        <dgm:presLayoutVars>
          <dgm:bulletEnabled val="1"/>
        </dgm:presLayoutVars>
      </dgm:prSet>
      <dgm:spPr/>
    </dgm:pt>
    <dgm:pt modelId="{8DC52427-78EB-4396-BC47-44764C17C101}" type="pres">
      <dgm:prSet presAssocID="{45DE6D6E-3FBD-47D0-BDF3-E7B33293E1FA}" presName="parentText" presStyleLbl="node1" presStyleIdx="0" presStyleCnt="0">
        <dgm:presLayoutVars>
          <dgm:chMax val="0"/>
          <dgm:bulletEnabled val="1"/>
        </dgm:presLayoutVars>
      </dgm:prSet>
      <dgm:spPr/>
    </dgm:pt>
    <dgm:pt modelId="{1D734B33-1F9B-4028-8A77-DE30474F1CC0}" type="pres">
      <dgm:prSet presAssocID="{45DE6D6E-3FBD-47D0-BDF3-E7B33293E1FA}" presName="parentRect" presStyleLbl="alignNode1" presStyleIdx="2" presStyleCnt="3"/>
      <dgm:spPr/>
    </dgm:pt>
    <dgm:pt modelId="{8CFCE5C4-F796-4082-8024-54CD4C4FB54C}" type="pres">
      <dgm:prSet presAssocID="{45DE6D6E-3FBD-47D0-BDF3-E7B33293E1FA}" presName="adorn" presStyleLbl="fgAccFollowNode1" presStyleIdx="2" presStyleCnt="3"/>
      <dgm:spPr>
        <a:solidFill>
          <a:schemeClr val="bg1"/>
        </a:solidFill>
        <a:ln w="76200">
          <a:solidFill>
            <a:schemeClr val="bg1">
              <a:lumMod val="85000"/>
            </a:schemeClr>
          </a:solidFill>
        </a:ln>
      </dgm:spPr>
    </dgm:pt>
  </dgm:ptLst>
  <dgm:cxnLst>
    <dgm:cxn modelId="{41A7340B-EE70-DD46-A7D2-01B347DCDA3E}" srcId="{7171B3E9-C0AD-4F86-92D4-666B5843FAAD}" destId="{9BDD42FA-7E8C-5247-997F-7A5EB7BF7543}" srcOrd="3" destOrd="0" parTransId="{90579871-F9B3-474E-8D66-5C78DDAC16EA}" sibTransId="{5CB00E22-F8D8-C348-B30B-909B5B1F6549}"/>
    <dgm:cxn modelId="{784B050C-B79B-4743-A832-D9A2E88B470B}" srcId="{6588D945-6CCA-4947-8FD8-124910B54EE5}" destId="{45DE6D6E-3FBD-47D0-BDF3-E7B33293E1FA}" srcOrd="2" destOrd="0" parTransId="{F8873D25-B77E-433F-9E92-17FBC89B0E62}" sibTransId="{150C13A5-474E-4C4B-B864-FB506A29DF3C}"/>
    <dgm:cxn modelId="{28E1EA0D-04A4-431B-AC6A-2ED25AA1F489}" type="presOf" srcId="{7C2C1A20-AC44-4355-98E3-268C20C7502B}" destId="{8B7ED29F-C2EB-418E-8051-745E605849C9}" srcOrd="0" destOrd="0" presId="urn:microsoft.com/office/officeart/2005/8/layout/bList2"/>
    <dgm:cxn modelId="{63FCD025-8361-42FA-9A3B-8ECEABE86C49}" type="presOf" srcId="{780C9A02-5172-4F92-A0EF-AF816ABF92EA}" destId="{91B2A5EA-09EA-4A28-ABAF-9A3BB07BDEF5}" srcOrd="0" destOrd="0" presId="urn:microsoft.com/office/officeart/2005/8/layout/bList2"/>
    <dgm:cxn modelId="{2777EC27-BC19-465A-A1C0-D8590A300663}" type="presOf" srcId="{45DE6D6E-3FBD-47D0-BDF3-E7B33293E1FA}" destId="{1D734B33-1F9B-4028-8A77-DE30474F1CC0}" srcOrd="1" destOrd="0" presId="urn:microsoft.com/office/officeart/2005/8/layout/bList2"/>
    <dgm:cxn modelId="{5285282F-8282-4A9B-99CC-00C487366DA0}" type="presOf" srcId="{780C9A02-5172-4F92-A0EF-AF816ABF92EA}" destId="{6D1CD64B-BAA3-4EB7-BA80-C2DF288D3CBA}" srcOrd="1" destOrd="0" presId="urn:microsoft.com/office/officeart/2005/8/layout/bList2"/>
    <dgm:cxn modelId="{EB363638-E5F4-4234-BC53-1235573286B4}" type="presOf" srcId="{45DE6D6E-3FBD-47D0-BDF3-E7B33293E1FA}" destId="{8DC52427-78EB-4396-BC47-44764C17C101}" srcOrd="0" destOrd="0" presId="urn:microsoft.com/office/officeart/2005/8/layout/bList2"/>
    <dgm:cxn modelId="{350DD13B-61D9-474E-8955-21EFAE07A2B5}" type="presOf" srcId="{BB0BC2D6-148C-6640-9F31-6E48D547D4AC}" destId="{A146CBD9-343E-4204-9FD1-EB0AE9E331CB}" srcOrd="0" destOrd="1" presId="urn:microsoft.com/office/officeart/2005/8/layout/bList2"/>
    <dgm:cxn modelId="{EA7F2C3E-2230-4CFD-890B-C389645BF1E4}" type="presOf" srcId="{B728371D-9976-4F49-BA26-1C2E905F2F91}" destId="{B48D6906-CC78-4C0C-95A2-E269F69DDC19}" srcOrd="0" destOrd="0" presId="urn:microsoft.com/office/officeart/2005/8/layout/bList2"/>
    <dgm:cxn modelId="{6A731D40-FEAA-9B47-B42F-D70299F8C273}" srcId="{45DE6D6E-3FBD-47D0-BDF3-E7B33293E1FA}" destId="{35C0B877-7159-CA49-A7AA-F4AF75530154}" srcOrd="0" destOrd="0" parTransId="{35EF42B0-6CFC-D945-8F2F-74D27E0C69FC}" sibTransId="{E7BF17A1-0931-224F-B81F-972BE466D6F5}"/>
    <dgm:cxn modelId="{24D7E042-0274-5943-BD9F-A55DFECF1B51}" srcId="{7171B3E9-C0AD-4F86-92D4-666B5843FAAD}" destId="{FC52F62B-C8EA-FC40-AA7A-2635968B2535}" srcOrd="1" destOrd="0" parTransId="{70BB877F-FB7B-664E-B69C-B6B3A575A39A}" sibTransId="{DF4A43AC-D679-8548-8C1F-5A62B377C11E}"/>
    <dgm:cxn modelId="{DD829047-462D-471B-94A6-4C0F8441E7D4}" srcId="{6588D945-6CCA-4947-8FD8-124910B54EE5}" destId="{780C9A02-5172-4F92-A0EF-AF816ABF92EA}" srcOrd="1" destOrd="0" parTransId="{9E7B00BE-8C65-48F6-817A-DA79E98BAF22}" sibTransId="{7C2C1A20-AC44-4355-98E3-268C20C7502B}"/>
    <dgm:cxn modelId="{E40DB449-53BC-4706-97AB-2AF961B052BC}" type="presOf" srcId="{9BDD42FA-7E8C-5247-997F-7A5EB7BF7543}" destId="{3B1D2707-0E22-4D9F-86AE-587BBF199329}" srcOrd="0" destOrd="3" presId="urn:microsoft.com/office/officeart/2005/8/layout/bList2"/>
    <dgm:cxn modelId="{D13C146E-C3A1-4439-A16D-654A4735B9FE}" type="presOf" srcId="{35C0B877-7159-CA49-A7AA-F4AF75530154}" destId="{EDEDA6AA-E35B-44FE-8A1B-17A4F1A77E7E}" srcOrd="0" destOrd="0" presId="urn:microsoft.com/office/officeart/2005/8/layout/bList2"/>
    <dgm:cxn modelId="{5C5E144F-D0A8-1A4D-9598-FC83F9809D21}" srcId="{45DE6D6E-3FBD-47D0-BDF3-E7B33293E1FA}" destId="{810100EB-D228-364C-80F4-6B16575CC505}" srcOrd="1" destOrd="0" parTransId="{4E8CDB8A-2170-0A4A-8F2E-ED371D706447}" sibTransId="{7543FC50-DD57-9A47-930F-BF1636961AC6}"/>
    <dgm:cxn modelId="{A6930E56-0178-7C44-950F-9C404D25A46A}" srcId="{780C9A02-5172-4F92-A0EF-AF816ABF92EA}" destId="{BB0BC2D6-148C-6640-9F31-6E48D547D4AC}" srcOrd="1" destOrd="0" parTransId="{2B8445C4-284A-7344-8FD4-2F867EF17618}" sibTransId="{619C5B30-F283-6449-A891-0640E3CCAD5C}"/>
    <dgm:cxn modelId="{E011A059-8D21-5040-9CFC-F9EFF405CA40}" srcId="{780C9A02-5172-4F92-A0EF-AF816ABF92EA}" destId="{413F3BEC-1D02-534A-9ACA-35B9D2840564}" srcOrd="3" destOrd="0" parTransId="{64B6D8EE-E84A-4C48-B9AE-6CF760783E88}" sibTransId="{DD65E4E2-2B80-D14D-9DFD-84AA31C7A859}"/>
    <dgm:cxn modelId="{75DA1AA7-977F-4787-947F-237735476926}" type="presOf" srcId="{413F3BEC-1D02-534A-9ACA-35B9D2840564}" destId="{A146CBD9-343E-4204-9FD1-EB0AE9E331CB}" srcOrd="0" destOrd="3" presId="urn:microsoft.com/office/officeart/2005/8/layout/bList2"/>
    <dgm:cxn modelId="{B7DD1CA9-FC54-1347-8DC8-2777452A7A6D}" srcId="{780C9A02-5172-4F92-A0EF-AF816ABF92EA}" destId="{62AAFD31-96E3-B145-9C9D-2EA4223AD054}" srcOrd="2" destOrd="0" parTransId="{9869C128-9958-3F44-B08F-C9E5249F5861}" sibTransId="{2EF5B8C0-A820-C346-9769-11427DDBFB4E}"/>
    <dgm:cxn modelId="{580B87AB-D1E0-4116-A103-F0DFAA0E1F51}" type="presOf" srcId="{62AAFD31-96E3-B145-9C9D-2EA4223AD054}" destId="{A146CBD9-343E-4204-9FD1-EB0AE9E331CB}" srcOrd="0" destOrd="2" presId="urn:microsoft.com/office/officeart/2005/8/layout/bList2"/>
    <dgm:cxn modelId="{893F86AC-6E21-6E4B-942F-718273BCACC9}" srcId="{7171B3E9-C0AD-4F86-92D4-666B5843FAAD}" destId="{CAEFD905-DC07-FD40-AAD4-1A84F57FA043}" srcOrd="2" destOrd="0" parTransId="{C76F7128-2727-2F4D-BD75-A73418B0B1CF}" sibTransId="{F0BEA316-5A2E-134E-8485-291FE3BA0556}"/>
    <dgm:cxn modelId="{8E084BB3-E163-4472-83BD-3858C19D3D4C}" srcId="{45DE6D6E-3FBD-47D0-BDF3-E7B33293E1FA}" destId="{A754E5E6-CECA-4140-B47B-07A396EEBFEE}" srcOrd="2" destOrd="0" parTransId="{68BA24BB-A760-421A-92D9-DC29D21414CD}" sibTransId="{4E032957-9656-48EF-BA1B-F31DED2A4F86}"/>
    <dgm:cxn modelId="{506E53CB-6B52-40EB-B9B4-4732C8FE6F5A}" type="presOf" srcId="{810100EB-D228-364C-80F4-6B16575CC505}" destId="{EDEDA6AA-E35B-44FE-8A1B-17A4F1A77E7E}" srcOrd="0" destOrd="1" presId="urn:microsoft.com/office/officeart/2005/8/layout/bList2"/>
    <dgm:cxn modelId="{659DE1CB-D9A5-DC44-ABA1-F85EB8F5200D}" srcId="{7171B3E9-C0AD-4F86-92D4-666B5843FAAD}" destId="{9249803D-9A59-D048-8683-0D497F2A82CE}" srcOrd="0" destOrd="0" parTransId="{9A59BAD3-F209-3E4B-A6F5-2FFD333B44E5}" sibTransId="{DD7264E1-42E9-CD40-94E6-70FAC5996773}"/>
    <dgm:cxn modelId="{73CA06D7-4B69-412E-B341-7C1B89FA85EF}" type="presOf" srcId="{FC52F62B-C8EA-FC40-AA7A-2635968B2535}" destId="{3B1D2707-0E22-4D9F-86AE-587BBF199329}" srcOrd="0" destOrd="1" presId="urn:microsoft.com/office/officeart/2005/8/layout/bList2"/>
    <dgm:cxn modelId="{52FB7CD7-3026-47A6-A2E7-01146F1132C5}" type="presOf" srcId="{7171B3E9-C0AD-4F86-92D4-666B5843FAAD}" destId="{0A9538CD-DD4C-460B-B302-B15FBB4B7FCE}" srcOrd="1" destOrd="0" presId="urn:microsoft.com/office/officeart/2005/8/layout/bList2"/>
    <dgm:cxn modelId="{D9A563E1-90B8-49AE-B1B9-8F1A18C161F4}" srcId="{6588D945-6CCA-4947-8FD8-124910B54EE5}" destId="{7171B3E9-C0AD-4F86-92D4-666B5843FAAD}" srcOrd="0" destOrd="0" parTransId="{1AC0FAF4-38DC-42DE-B6A8-2FAB6142D4C5}" sibTransId="{B728371D-9976-4F49-BA26-1C2E905F2F91}"/>
    <dgm:cxn modelId="{3CA45AE7-FD2C-49FD-AF5C-4AE311563B47}" type="presOf" srcId="{7171B3E9-C0AD-4F86-92D4-666B5843FAAD}" destId="{223200D9-804F-42C5-A2A4-320C49AA173F}" srcOrd="0" destOrd="0" presId="urn:microsoft.com/office/officeart/2005/8/layout/bList2"/>
    <dgm:cxn modelId="{4E5F80E9-62ED-4EC5-859E-024CF2F00DC5}" type="presOf" srcId="{6588D945-6CCA-4947-8FD8-124910B54EE5}" destId="{859709A1-5558-4FED-AA5E-06E984876847}" srcOrd="0" destOrd="0" presId="urn:microsoft.com/office/officeart/2005/8/layout/bList2"/>
    <dgm:cxn modelId="{71DB58ED-F8DC-46AA-A8B7-E2FEB03119F6}" type="presOf" srcId="{CAEFD905-DC07-FD40-AAD4-1A84F57FA043}" destId="{3B1D2707-0E22-4D9F-86AE-587BBF199329}" srcOrd="0" destOrd="2" presId="urn:microsoft.com/office/officeart/2005/8/layout/bList2"/>
    <dgm:cxn modelId="{3BA3F1F5-72B2-4246-8EB7-20AB6BA99A0D}" srcId="{780C9A02-5172-4F92-A0EF-AF816ABF92EA}" destId="{24696DB4-0F67-CB45-A8A3-ECC25E86F123}" srcOrd="0" destOrd="0" parTransId="{E9E9FEAB-ED3B-B440-98BF-7558EEA443D8}" sibTransId="{D2760BC2-D44F-C948-A476-397CD63EAC53}"/>
    <dgm:cxn modelId="{1D12CAF8-475B-4960-811A-4482499064DC}" type="presOf" srcId="{24696DB4-0F67-CB45-A8A3-ECC25E86F123}" destId="{A146CBD9-343E-4204-9FD1-EB0AE9E331CB}" srcOrd="0" destOrd="0" presId="urn:microsoft.com/office/officeart/2005/8/layout/bList2"/>
    <dgm:cxn modelId="{CE65ACF9-1D30-434C-88F8-6A2E0CE0722F}" type="presOf" srcId="{9249803D-9A59-D048-8683-0D497F2A82CE}" destId="{3B1D2707-0E22-4D9F-86AE-587BBF199329}" srcOrd="0" destOrd="0" presId="urn:microsoft.com/office/officeart/2005/8/layout/bList2"/>
    <dgm:cxn modelId="{192B8AFD-3A52-40F1-A054-192078BA4A5A}" type="presOf" srcId="{A754E5E6-CECA-4140-B47B-07A396EEBFEE}" destId="{EDEDA6AA-E35B-44FE-8A1B-17A4F1A77E7E}" srcOrd="0" destOrd="2" presId="urn:microsoft.com/office/officeart/2005/8/layout/bList2"/>
    <dgm:cxn modelId="{5AAEEBDF-4F16-4A01-B800-63BFFC00F5CE}" type="presParOf" srcId="{859709A1-5558-4FED-AA5E-06E984876847}" destId="{32E96507-FE76-4DC7-A74B-2E695B709F3C}" srcOrd="0" destOrd="0" presId="urn:microsoft.com/office/officeart/2005/8/layout/bList2"/>
    <dgm:cxn modelId="{15A83FB5-0B0C-4868-94BA-E5BB6403989D}" type="presParOf" srcId="{32E96507-FE76-4DC7-A74B-2E695B709F3C}" destId="{3B1D2707-0E22-4D9F-86AE-587BBF199329}" srcOrd="0" destOrd="0" presId="urn:microsoft.com/office/officeart/2005/8/layout/bList2"/>
    <dgm:cxn modelId="{5ACA4FCD-B2F8-46D4-A82C-116462CF062F}" type="presParOf" srcId="{32E96507-FE76-4DC7-A74B-2E695B709F3C}" destId="{223200D9-804F-42C5-A2A4-320C49AA173F}" srcOrd="1" destOrd="0" presId="urn:microsoft.com/office/officeart/2005/8/layout/bList2"/>
    <dgm:cxn modelId="{40FE3C19-85FB-4237-A91C-05284E0FF495}" type="presParOf" srcId="{32E96507-FE76-4DC7-A74B-2E695B709F3C}" destId="{0A9538CD-DD4C-460B-B302-B15FBB4B7FCE}" srcOrd="2" destOrd="0" presId="urn:microsoft.com/office/officeart/2005/8/layout/bList2"/>
    <dgm:cxn modelId="{4F5DD3E8-D052-48F4-A6A5-202152E44C5D}" type="presParOf" srcId="{32E96507-FE76-4DC7-A74B-2E695B709F3C}" destId="{8DF455A9-EA26-47FD-B9EC-A46680CB8B9C}" srcOrd="3" destOrd="0" presId="urn:microsoft.com/office/officeart/2005/8/layout/bList2"/>
    <dgm:cxn modelId="{2751B5D9-7BCB-4349-9730-DBA72883DA1B}" type="presParOf" srcId="{859709A1-5558-4FED-AA5E-06E984876847}" destId="{B48D6906-CC78-4C0C-95A2-E269F69DDC19}" srcOrd="1" destOrd="0" presId="urn:microsoft.com/office/officeart/2005/8/layout/bList2"/>
    <dgm:cxn modelId="{40ECF3AD-AFDB-4AFD-A55A-C8B58C7ADEF6}" type="presParOf" srcId="{859709A1-5558-4FED-AA5E-06E984876847}" destId="{B564122E-B6C0-4AE9-B537-3FD2068D8E89}" srcOrd="2" destOrd="0" presId="urn:microsoft.com/office/officeart/2005/8/layout/bList2"/>
    <dgm:cxn modelId="{9E2F6F3C-7826-42D3-B30F-F965EE4D2721}" type="presParOf" srcId="{B564122E-B6C0-4AE9-B537-3FD2068D8E89}" destId="{A146CBD9-343E-4204-9FD1-EB0AE9E331CB}" srcOrd="0" destOrd="0" presId="urn:microsoft.com/office/officeart/2005/8/layout/bList2"/>
    <dgm:cxn modelId="{E78607D3-46B8-4373-A052-0560D071F5D5}" type="presParOf" srcId="{B564122E-B6C0-4AE9-B537-3FD2068D8E89}" destId="{91B2A5EA-09EA-4A28-ABAF-9A3BB07BDEF5}" srcOrd="1" destOrd="0" presId="urn:microsoft.com/office/officeart/2005/8/layout/bList2"/>
    <dgm:cxn modelId="{4D0C6D17-48EE-49F8-B925-42A7DF959591}" type="presParOf" srcId="{B564122E-B6C0-4AE9-B537-3FD2068D8E89}" destId="{6D1CD64B-BAA3-4EB7-BA80-C2DF288D3CBA}" srcOrd="2" destOrd="0" presId="urn:microsoft.com/office/officeart/2005/8/layout/bList2"/>
    <dgm:cxn modelId="{05B367C4-03EA-4257-BA16-B4383DE29A5D}" type="presParOf" srcId="{B564122E-B6C0-4AE9-B537-3FD2068D8E89}" destId="{847B934D-3977-4211-B379-18BC6A2620E7}" srcOrd="3" destOrd="0" presId="urn:microsoft.com/office/officeart/2005/8/layout/bList2"/>
    <dgm:cxn modelId="{8E58D718-8815-4CF1-900C-9CFC6F078DB7}" type="presParOf" srcId="{859709A1-5558-4FED-AA5E-06E984876847}" destId="{8B7ED29F-C2EB-418E-8051-745E605849C9}" srcOrd="3" destOrd="0" presId="urn:microsoft.com/office/officeart/2005/8/layout/bList2"/>
    <dgm:cxn modelId="{26EC8CEA-CD30-41EF-B45C-2B0CA0093DB0}" type="presParOf" srcId="{859709A1-5558-4FED-AA5E-06E984876847}" destId="{D734FF73-8C96-460A-BB0E-F01EFA5F70BC}" srcOrd="4" destOrd="0" presId="urn:microsoft.com/office/officeart/2005/8/layout/bList2"/>
    <dgm:cxn modelId="{060D6787-06B6-4ED6-832F-01BE2C54E181}" type="presParOf" srcId="{D734FF73-8C96-460A-BB0E-F01EFA5F70BC}" destId="{EDEDA6AA-E35B-44FE-8A1B-17A4F1A77E7E}" srcOrd="0" destOrd="0" presId="urn:microsoft.com/office/officeart/2005/8/layout/bList2"/>
    <dgm:cxn modelId="{A540756F-BB74-4E36-988A-5E20AB46CB7A}" type="presParOf" srcId="{D734FF73-8C96-460A-BB0E-F01EFA5F70BC}" destId="{8DC52427-78EB-4396-BC47-44764C17C101}" srcOrd="1" destOrd="0" presId="urn:microsoft.com/office/officeart/2005/8/layout/bList2"/>
    <dgm:cxn modelId="{F9142967-9361-4F50-B83E-F89ED3A7E927}" type="presParOf" srcId="{D734FF73-8C96-460A-BB0E-F01EFA5F70BC}" destId="{1D734B33-1F9B-4028-8A77-DE30474F1CC0}" srcOrd="2" destOrd="0" presId="urn:microsoft.com/office/officeart/2005/8/layout/bList2"/>
    <dgm:cxn modelId="{93AB1E0E-C0BB-4422-A160-2CED7D0CB474}" type="presParOf" srcId="{D734FF73-8C96-460A-BB0E-F01EFA5F70BC}" destId="{8CFCE5C4-F796-4082-8024-54CD4C4FB54C}" srcOrd="3" destOrd="0" presId="urn:microsoft.com/office/officeart/2005/8/layout/bList2"/>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6372C-C5EA-C046-8274-434DC723A553}">
      <dsp:nvSpPr>
        <dsp:cNvPr id="0" name=""/>
        <dsp:cNvSpPr/>
      </dsp:nvSpPr>
      <dsp:spPr>
        <a:xfrm>
          <a:off x="0" y="0"/>
          <a:ext cx="11809708" cy="1966735"/>
        </a:xfrm>
        <a:prstGeom prst="rect">
          <a:avLst/>
        </a:prstGeom>
        <a:solidFill>
          <a:srgbClr val="385469"/>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b="1" i="0" kern="1200" dirty="0">
              <a:latin typeface="Helvetica Neue" panose="02000503000000020004" pitchFamily="2" charset="0"/>
              <a:ea typeface="Helvetica Neue" panose="02000503000000020004" pitchFamily="2" charset="0"/>
              <a:cs typeface="Helvetica Neue" panose="02000503000000020004" pitchFamily="2" charset="0"/>
            </a:rPr>
            <a:t> </a:t>
          </a:r>
          <a:endParaRPr lang="en-US" sz="2800" b="1" i="0" kern="1200" dirty="0">
            <a:latin typeface="Helvetica Neue" panose="02000503000000020004" pitchFamily="2" charset="0"/>
            <a:ea typeface="Helvetica Neue" panose="02000503000000020004" pitchFamily="2" charset="0"/>
            <a:cs typeface="Helvetica Neue" panose="02000503000000020004" pitchFamily="2" charset="0"/>
          </a:endParaRPr>
        </a:p>
        <a:p>
          <a:pPr marL="0" lvl="0" indent="0" algn="ctr" defTabSz="1066800">
            <a:lnSpc>
              <a:spcPct val="100000"/>
            </a:lnSpc>
            <a:spcBef>
              <a:spcPct val="0"/>
            </a:spcBef>
            <a:spcAft>
              <a:spcPts val="0"/>
            </a:spcAft>
            <a:buNone/>
          </a:pPr>
          <a:r>
            <a:rPr lang="en-US" sz="3600" b="1" i="0" kern="12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Five Priority Areas</a:t>
          </a:r>
        </a:p>
        <a:p>
          <a:pPr marL="0" lvl="0" indent="0" algn="ctr" defTabSz="1066800">
            <a:lnSpc>
              <a:spcPct val="100000"/>
            </a:lnSpc>
            <a:spcBef>
              <a:spcPct val="0"/>
            </a:spcBef>
            <a:spcAft>
              <a:spcPts val="0"/>
            </a:spcAft>
            <a:buNone/>
          </a:pPr>
          <a:r>
            <a:rPr lang="en-US" sz="2800" b="1" i="0" kern="12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a:t>
          </a:r>
          <a:r>
            <a:rPr lang="en-US" sz="2800" b="1" i="0" kern="1200" dirty="0">
              <a:latin typeface="Helvetica Neue" panose="02000503000000020004" pitchFamily="2" charset="0"/>
              <a:ea typeface="Helvetica Neue" panose="02000503000000020004" pitchFamily="2" charset="0"/>
              <a:cs typeface="Helvetica Neue" panose="02000503000000020004" pitchFamily="2" charset="0"/>
            </a:rPr>
            <a:t>TRANSPARENT DEI BENCHMARKS AND GOALS</a:t>
          </a:r>
          <a:endParaRPr lang="en-US" sz="2800" b="1" i="0" kern="12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endParaRPr>
        </a:p>
      </dsp:txBody>
      <dsp:txXfrm>
        <a:off x="0" y="0"/>
        <a:ext cx="11809708" cy="1966735"/>
      </dsp:txXfrm>
    </dsp:sp>
    <dsp:sp modelId="{C629DAD0-7368-BA49-875A-A49C76D48DDC}">
      <dsp:nvSpPr>
        <dsp:cNvPr id="0" name=""/>
        <dsp:cNvSpPr/>
      </dsp:nvSpPr>
      <dsp:spPr>
        <a:xfrm>
          <a:off x="1441" y="1672854"/>
          <a:ext cx="2361364" cy="4717904"/>
        </a:xfrm>
        <a:prstGeom prst="rect">
          <a:avLst/>
        </a:prstGeom>
        <a:solidFill>
          <a:srgbClr val="6CABD6"/>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82880" rIns="0" bIns="60960" numCol="1" spcCol="1270" anchor="t" anchorCtr="0">
          <a:noAutofit/>
        </a:bodyPr>
        <a:lstStyle/>
        <a:p>
          <a:pPr marL="0" lvl="0" indent="0" algn="ctr" defTabSz="711200">
            <a:lnSpc>
              <a:spcPct val="100000"/>
            </a:lnSpc>
            <a:spcBef>
              <a:spcPct val="0"/>
            </a:spcBef>
            <a:spcAft>
              <a:spcPts val="0"/>
            </a:spcAft>
            <a:buNone/>
          </a:pPr>
          <a:r>
            <a:rPr lang="en-US" sz="1600" b="1" i="0" kern="1200" dirty="0">
              <a:effectLst/>
              <a:latin typeface="Helvetica Neue" panose="02000503000000020004" pitchFamily="2" charset="0"/>
              <a:ea typeface="Helvetica Neue" panose="02000503000000020004" pitchFamily="2" charset="0"/>
              <a:cs typeface="Helvetica Neue" panose="02000503000000020004" pitchFamily="2" charset="0"/>
            </a:rPr>
            <a:t>CULTURE AND CLIMATE</a:t>
          </a:r>
        </a:p>
        <a:p>
          <a:pPr marL="0" lvl="0" indent="0" algn="ctr" defTabSz="711200">
            <a:lnSpc>
              <a:spcPct val="100000"/>
            </a:lnSpc>
            <a:spcBef>
              <a:spcPct val="0"/>
            </a:spcBef>
            <a:spcAft>
              <a:spcPts val="0"/>
            </a:spcAft>
            <a:buNone/>
          </a:pPr>
          <a:endParaRPr lang="en-US" sz="1600" b="1" i="0" kern="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0" lvl="0" indent="0" algn="ctr" defTabSz="711200">
            <a:lnSpc>
              <a:spcPct val="100000"/>
            </a:lnSpc>
            <a:spcBef>
              <a:spcPct val="0"/>
            </a:spcBef>
            <a:spcAft>
              <a:spcPts val="0"/>
            </a:spcAft>
            <a:buNone/>
          </a:pPr>
          <a:r>
            <a:rPr lang="en-US" sz="1600" kern="1200" dirty="0">
              <a:effectLst/>
              <a:ea typeface="Calibri" panose="020F0502020204030204" pitchFamily="34" charset="0"/>
              <a:cs typeface="Times New Roman" panose="02020603050405020304" pitchFamily="18" charset="0"/>
            </a:rPr>
            <a:t>Integrate diversity, equity, and inclusion into the organization, ensuring that DEI is a priority and </a:t>
          </a:r>
          <a:r>
            <a:rPr lang="en-US" sz="1600" kern="1200" dirty="0"/>
            <a:t>develop and implement anti-racist and anti-bias inclusive policies and processes across the institution.</a:t>
          </a:r>
          <a:endParaRPr lang="en-US" sz="1800" b="0" i="0" kern="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0" lvl="0" indent="0" algn="ctr" defTabSz="711200">
            <a:lnSpc>
              <a:spcPct val="100000"/>
            </a:lnSpc>
            <a:spcBef>
              <a:spcPct val="0"/>
            </a:spcBef>
            <a:spcAft>
              <a:spcPts val="0"/>
            </a:spcAft>
            <a:buNone/>
          </a:pPr>
          <a:endParaRPr lang="en-US" sz="1800" b="0" i="0" kern="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0" lvl="0" indent="0" algn="ctr" defTabSz="711200">
            <a:lnSpc>
              <a:spcPct val="100000"/>
            </a:lnSpc>
            <a:spcBef>
              <a:spcPct val="0"/>
            </a:spcBef>
            <a:spcAft>
              <a:spcPts val="0"/>
            </a:spcAft>
            <a:buNone/>
          </a:pPr>
          <a:endParaRPr lang="en-US" sz="1800" b="0" i="0" kern="1200" dirty="0">
            <a:effectLst/>
            <a:latin typeface="Helvetica Neue" panose="02000503000000020004" pitchFamily="2" charset="0"/>
            <a:ea typeface="Helvetica Neue" panose="02000503000000020004" pitchFamily="2" charset="0"/>
            <a:cs typeface="Helvetica Neue" panose="02000503000000020004" pitchFamily="2" charset="0"/>
          </a:endParaRPr>
        </a:p>
      </dsp:txBody>
      <dsp:txXfrm>
        <a:off x="1441" y="1672854"/>
        <a:ext cx="2361364" cy="4717904"/>
      </dsp:txXfrm>
    </dsp:sp>
    <dsp:sp modelId="{B4BC03B5-7EC5-E74B-A864-7BF537B6F58F}">
      <dsp:nvSpPr>
        <dsp:cNvPr id="0" name=""/>
        <dsp:cNvSpPr/>
      </dsp:nvSpPr>
      <dsp:spPr>
        <a:xfrm>
          <a:off x="2362806" y="1677150"/>
          <a:ext cx="2361364" cy="4709314"/>
        </a:xfrm>
        <a:prstGeom prst="rect">
          <a:avLst/>
        </a:prstGeom>
        <a:solidFill>
          <a:srgbClr val="9DCBC7"/>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82880" rIns="0" bIns="60960" numCol="1" spcCol="1270" anchor="t" anchorCtr="0">
          <a:noAutofit/>
        </a:bodyPr>
        <a:lstStyle/>
        <a:p>
          <a:pPr marL="0" lvl="0" indent="0" algn="ctr" defTabSz="711200">
            <a:lnSpc>
              <a:spcPct val="100000"/>
            </a:lnSpc>
            <a:spcBef>
              <a:spcPct val="0"/>
            </a:spcBef>
            <a:spcAft>
              <a:spcPts val="0"/>
            </a:spcAft>
            <a:buNone/>
          </a:pPr>
          <a:r>
            <a:rPr lang="en-US" sz="1600" b="1" i="0" kern="12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CURRICULUM</a:t>
          </a:r>
        </a:p>
        <a:p>
          <a:pPr marL="0" lvl="0" indent="0" algn="ctr" defTabSz="711200">
            <a:lnSpc>
              <a:spcPct val="100000"/>
            </a:lnSpc>
            <a:spcBef>
              <a:spcPct val="0"/>
            </a:spcBef>
            <a:spcAft>
              <a:spcPts val="0"/>
            </a:spcAft>
            <a:buNone/>
          </a:pPr>
          <a:endParaRPr lang="en-US" sz="1600" b="1" i="0" kern="12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0" lvl="0" indent="0" algn="ctr" defTabSz="711200">
            <a:lnSpc>
              <a:spcPct val="100000"/>
            </a:lnSpc>
            <a:spcBef>
              <a:spcPct val="0"/>
            </a:spcBef>
            <a:spcAft>
              <a:spcPts val="0"/>
            </a:spcAft>
            <a:buNone/>
          </a:pPr>
          <a:r>
            <a:rPr lang="en-US" sz="1600" kern="1200" dirty="0"/>
            <a:t>Implement and integrate anti-racist and anti-biased curriculum, enhance inclusive pedagogy and practices, and increase opportunities for expanding awareness and knowledge on matters of racism in medicine and the impact of structural racism in health care.</a:t>
          </a:r>
        </a:p>
      </dsp:txBody>
      <dsp:txXfrm>
        <a:off x="2362806" y="1677150"/>
        <a:ext cx="2361364" cy="4709314"/>
      </dsp:txXfrm>
    </dsp:sp>
    <dsp:sp modelId="{4F885115-E94D-D749-8BF4-4AA54FF5EB2D}">
      <dsp:nvSpPr>
        <dsp:cNvPr id="0" name=""/>
        <dsp:cNvSpPr/>
      </dsp:nvSpPr>
      <dsp:spPr>
        <a:xfrm>
          <a:off x="4724171" y="1672854"/>
          <a:ext cx="2361364" cy="4717904"/>
        </a:xfrm>
        <a:prstGeom prst="rect">
          <a:avLst/>
        </a:prstGeom>
        <a:solidFill>
          <a:srgbClr val="E17970"/>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82880" rIns="0" bIns="60960" numCol="1" spcCol="1270" anchor="t" anchorCtr="0">
          <a:noAutofit/>
        </a:bodyPr>
        <a:lstStyle/>
        <a:p>
          <a:pPr marL="0" lvl="0" indent="0" algn="ctr" defTabSz="711200">
            <a:lnSpc>
              <a:spcPct val="100000"/>
            </a:lnSpc>
            <a:spcBef>
              <a:spcPct val="0"/>
            </a:spcBef>
            <a:spcAft>
              <a:spcPts val="0"/>
            </a:spcAft>
            <a:buNone/>
          </a:pPr>
          <a:r>
            <a:rPr lang="en-US" sz="1600" b="1" i="0" kern="1200" dirty="0">
              <a:latin typeface="Helvetica Neue" panose="02000503000000020004" pitchFamily="2" charset="0"/>
              <a:ea typeface="Helvetica Neue" panose="02000503000000020004" pitchFamily="2" charset="0"/>
              <a:cs typeface="Helvetica Neue" panose="02000503000000020004" pitchFamily="2" charset="0"/>
            </a:rPr>
            <a:t>EDUCATION &amp; ENGAGEMENT</a:t>
          </a:r>
        </a:p>
        <a:p>
          <a:pPr marL="0" lvl="0" indent="0" algn="ctr" defTabSz="711200">
            <a:lnSpc>
              <a:spcPct val="100000"/>
            </a:lnSpc>
            <a:spcBef>
              <a:spcPct val="0"/>
            </a:spcBef>
            <a:spcAft>
              <a:spcPts val="0"/>
            </a:spcAft>
            <a:buNone/>
          </a:pPr>
          <a:endParaRPr lang="en-US" sz="1600" b="1" i="0" kern="1200" dirty="0">
            <a:latin typeface="Helvetica Neue" panose="02000503000000020004" pitchFamily="2" charset="0"/>
            <a:ea typeface="Helvetica Neue" panose="02000503000000020004" pitchFamily="2" charset="0"/>
            <a:cs typeface="Helvetica Neue" panose="02000503000000020004" pitchFamily="2" charset="0"/>
          </a:endParaRPr>
        </a:p>
        <a:p>
          <a:pPr marL="0" lvl="0" indent="0" algn="ctr" defTabSz="711200">
            <a:lnSpc>
              <a:spcPct val="100000"/>
            </a:lnSpc>
            <a:spcBef>
              <a:spcPct val="0"/>
            </a:spcBef>
            <a:spcAft>
              <a:spcPts val="0"/>
            </a:spcAft>
            <a:buNone/>
          </a:pPr>
          <a:r>
            <a:rPr lang="en-US" sz="1600" kern="1200" dirty="0"/>
            <a:t>Increase DEI education, engagement and capacity  through professional development, community building and educational opportunities for all members of the UMass Chan community.</a:t>
          </a:r>
          <a:endParaRPr lang="en-US" sz="1600" b="0" i="0" kern="1200" dirty="0">
            <a:latin typeface="Helvetica Neue" panose="02000503000000020004" pitchFamily="2" charset="0"/>
            <a:ea typeface="Helvetica Neue" panose="02000503000000020004" pitchFamily="2" charset="0"/>
            <a:cs typeface="Helvetica Neue" panose="02000503000000020004" pitchFamily="2" charset="0"/>
          </a:endParaRPr>
        </a:p>
        <a:p>
          <a:pPr marL="0" lvl="0" indent="0" algn="ctr" defTabSz="711200">
            <a:lnSpc>
              <a:spcPct val="100000"/>
            </a:lnSpc>
            <a:spcBef>
              <a:spcPct val="0"/>
            </a:spcBef>
            <a:spcAft>
              <a:spcPts val="0"/>
            </a:spcAft>
            <a:buNone/>
          </a:pPr>
          <a:endParaRPr lang="en-US" sz="1600" b="0" i="0" kern="1200" dirty="0">
            <a:latin typeface="Helvetica Neue" panose="02000503000000020004" pitchFamily="2" charset="0"/>
            <a:ea typeface="Helvetica Neue" panose="02000503000000020004" pitchFamily="2" charset="0"/>
            <a:cs typeface="Helvetica Neue" panose="02000503000000020004" pitchFamily="2" charset="0"/>
          </a:endParaRPr>
        </a:p>
      </dsp:txBody>
      <dsp:txXfrm>
        <a:off x="4724171" y="1672854"/>
        <a:ext cx="2361364" cy="4717904"/>
      </dsp:txXfrm>
    </dsp:sp>
    <dsp:sp modelId="{DE1AB62D-E232-C14F-9E50-7DB61A3311B5}">
      <dsp:nvSpPr>
        <dsp:cNvPr id="0" name=""/>
        <dsp:cNvSpPr/>
      </dsp:nvSpPr>
      <dsp:spPr>
        <a:xfrm>
          <a:off x="7085536" y="1668229"/>
          <a:ext cx="2361364" cy="4727156"/>
        </a:xfrm>
        <a:prstGeom prst="rect">
          <a:avLst/>
        </a:prstGeom>
        <a:solidFill>
          <a:srgbClr val="00549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82880" rIns="0" bIns="60960" numCol="1" spcCol="1270" anchor="t" anchorCtr="0">
          <a:noAutofit/>
        </a:bodyPr>
        <a:lstStyle/>
        <a:p>
          <a:pPr marL="0" lvl="0" indent="0" algn="ctr" defTabSz="711200">
            <a:lnSpc>
              <a:spcPct val="100000"/>
            </a:lnSpc>
            <a:spcBef>
              <a:spcPct val="0"/>
            </a:spcBef>
            <a:spcAft>
              <a:spcPts val="0"/>
            </a:spcAft>
            <a:buNone/>
          </a:pPr>
          <a:r>
            <a:rPr lang="en-US" sz="1600" b="1" i="0" kern="12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EQUITY WITHIN RECRUITMENT, RETENTION, &amp; ADVANCEMENT</a:t>
          </a:r>
        </a:p>
        <a:p>
          <a:pPr marL="0" lvl="0" indent="0" algn="ctr" defTabSz="711200">
            <a:lnSpc>
              <a:spcPct val="100000"/>
            </a:lnSpc>
            <a:spcBef>
              <a:spcPct val="0"/>
            </a:spcBef>
            <a:spcAft>
              <a:spcPts val="0"/>
            </a:spcAft>
            <a:buNone/>
          </a:pPr>
          <a:endParaRPr lang="en-US" sz="1600" b="0" i="0" kern="12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0" lvl="0" indent="0" algn="ctr" defTabSz="711200">
            <a:lnSpc>
              <a:spcPct val="100000"/>
            </a:lnSpc>
            <a:spcBef>
              <a:spcPct val="0"/>
            </a:spcBef>
            <a:spcAft>
              <a:spcPts val="0"/>
            </a:spcAft>
            <a:buNone/>
          </a:pPr>
          <a:r>
            <a:rPr lang="en-US" sz="1600" b="0" i="0" kern="12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Establish a portfolio of programs that support recruitment</a:t>
          </a:r>
          <a:r>
            <a:rPr lang="en-US" sz="1600" b="0" i="0" kern="120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 mentorship </a:t>
          </a:r>
          <a:r>
            <a:rPr lang="en-US" sz="1600" b="0" i="0" kern="12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and advancement of underrepresented and  marginalized individuals</a:t>
          </a:r>
          <a:r>
            <a:rPr lang="en-US" sz="1600" b="0" i="0" kern="1200" dirty="0">
              <a:latin typeface="Helvetica Neue" panose="02000503000000020004" pitchFamily="2" charset="0"/>
              <a:ea typeface="Helvetica Neue" panose="02000503000000020004" pitchFamily="2" charset="0"/>
              <a:cs typeface="Helvetica Neue" panose="02000503000000020004" pitchFamily="2" charset="0"/>
            </a:rPr>
            <a:t>.  </a:t>
          </a:r>
        </a:p>
      </dsp:txBody>
      <dsp:txXfrm>
        <a:off x="7085536" y="1668229"/>
        <a:ext cx="2361364" cy="4727156"/>
      </dsp:txXfrm>
    </dsp:sp>
    <dsp:sp modelId="{EB1B2D42-7FF2-EB4E-AE10-B174B49A050D}">
      <dsp:nvSpPr>
        <dsp:cNvPr id="0" name=""/>
        <dsp:cNvSpPr/>
      </dsp:nvSpPr>
      <dsp:spPr>
        <a:xfrm>
          <a:off x="9446901" y="1672854"/>
          <a:ext cx="2361364" cy="4717904"/>
        </a:xfrm>
        <a:prstGeom prst="rect">
          <a:avLst/>
        </a:prstGeom>
        <a:solidFill>
          <a:srgbClr val="5A6E72"/>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82880" rIns="0" bIns="60960" numCol="1" spcCol="1270" anchor="t" anchorCtr="0">
          <a:noAutofit/>
        </a:bodyPr>
        <a:lstStyle/>
        <a:p>
          <a:pPr marL="0" lvl="0" indent="0" algn="ctr" defTabSz="711200">
            <a:lnSpc>
              <a:spcPct val="100000"/>
            </a:lnSpc>
            <a:spcBef>
              <a:spcPct val="0"/>
            </a:spcBef>
            <a:spcAft>
              <a:spcPts val="0"/>
            </a:spcAft>
            <a:buNone/>
          </a:pPr>
          <a:r>
            <a:rPr lang="en-US" sz="1600" b="1" i="0" kern="1200" dirty="0">
              <a:latin typeface="Helvetica Neue" panose="02000503000000020004" pitchFamily="2" charset="0"/>
              <a:ea typeface="Helvetica Neue" panose="02000503000000020004" pitchFamily="2" charset="0"/>
              <a:cs typeface="Helvetica Neue" panose="02000503000000020004" pitchFamily="2" charset="0"/>
            </a:rPr>
            <a:t> IMPROVEMENT AND ACCOUNTABILITY </a:t>
          </a:r>
        </a:p>
        <a:p>
          <a:pPr marL="0" lvl="0" indent="0" algn="ctr" defTabSz="711200">
            <a:lnSpc>
              <a:spcPct val="100000"/>
            </a:lnSpc>
            <a:spcBef>
              <a:spcPct val="0"/>
            </a:spcBef>
            <a:spcAft>
              <a:spcPts val="0"/>
            </a:spcAft>
            <a:buNone/>
          </a:pPr>
          <a:endParaRPr lang="en-US" sz="1600" b="0" i="0" kern="1200" dirty="0">
            <a:latin typeface="Helvetica Neue" panose="02000503000000020004" pitchFamily="2" charset="0"/>
            <a:ea typeface="Helvetica Neue" panose="02000503000000020004" pitchFamily="2" charset="0"/>
            <a:cs typeface="Helvetica Neue" panose="02000503000000020004" pitchFamily="2" charset="0"/>
          </a:endParaRPr>
        </a:p>
        <a:p>
          <a:pPr marL="0" lvl="0" indent="0" algn="ctr" defTabSz="711200">
            <a:lnSpc>
              <a:spcPct val="100000"/>
            </a:lnSpc>
            <a:spcBef>
              <a:spcPct val="0"/>
            </a:spcBef>
            <a:spcAft>
              <a:spcPts val="0"/>
            </a:spcAft>
            <a:buNone/>
          </a:pPr>
          <a:r>
            <a:rPr lang="en-US" sz="1600" b="0" i="0" kern="1200" dirty="0">
              <a:latin typeface="Helvetica Neue" panose="02000503000000020004" pitchFamily="2" charset="0"/>
              <a:ea typeface="Helvetica Neue" panose="02000503000000020004" pitchFamily="2" charset="0"/>
              <a:cs typeface="Helvetica Neue" panose="02000503000000020004" pitchFamily="2" charset="0"/>
            </a:rPr>
            <a:t>Create annual review processes for evaluation and assessment of ongoing DEI initiatives and programs.</a:t>
          </a:r>
        </a:p>
      </dsp:txBody>
      <dsp:txXfrm>
        <a:off x="9446901" y="1672854"/>
        <a:ext cx="2361364" cy="4717904"/>
      </dsp:txXfrm>
    </dsp:sp>
    <dsp:sp modelId="{4AAB904C-070F-4A4C-A3F0-221518BD1F87}">
      <dsp:nvSpPr>
        <dsp:cNvPr id="0" name=""/>
        <dsp:cNvSpPr/>
      </dsp:nvSpPr>
      <dsp:spPr>
        <a:xfrm>
          <a:off x="0" y="6096879"/>
          <a:ext cx="11809708" cy="458904"/>
        </a:xfrm>
        <a:prstGeom prst="rect">
          <a:avLst/>
        </a:prstGeom>
        <a:solidFill>
          <a:srgbClr val="385469"/>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D2707-0E22-4D9F-86AE-587BBF199329}">
      <dsp:nvSpPr>
        <dsp:cNvPr id="0" name=""/>
        <dsp:cNvSpPr/>
      </dsp:nvSpPr>
      <dsp:spPr>
        <a:xfrm>
          <a:off x="13416" y="322291"/>
          <a:ext cx="3613863" cy="2500437"/>
        </a:xfrm>
        <a:prstGeom prst="round2SameRect">
          <a:avLst>
            <a:gd name="adj1" fmla="val 8000"/>
            <a:gd name="adj2" fmla="val 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100000"/>
            </a:lnSpc>
            <a:spcBef>
              <a:spcPct val="0"/>
            </a:spcBef>
            <a:spcAft>
              <a:spcPts val="600"/>
            </a:spcAft>
            <a:buChar char="•"/>
          </a:pPr>
          <a:r>
            <a:rPr lang="en-US" sz="1300" kern="1200" dirty="0">
              <a:latin typeface="Arial" panose="020B0604020202020204" pitchFamily="34" charset="0"/>
              <a:cs typeface="Arial" panose="020B0604020202020204" pitchFamily="34" charset="0"/>
            </a:rPr>
            <a:t>Continue institution-wide engagement in DEI dialogue </a:t>
          </a:r>
        </a:p>
        <a:p>
          <a:pPr marL="114300" lvl="1" indent="-114300" algn="l" defTabSz="577850">
            <a:lnSpc>
              <a:spcPct val="100000"/>
            </a:lnSpc>
            <a:spcBef>
              <a:spcPct val="0"/>
            </a:spcBef>
            <a:spcAft>
              <a:spcPts val="600"/>
            </a:spcAft>
            <a:buChar char="•"/>
          </a:pPr>
          <a:r>
            <a:rPr lang="en-US" sz="1300" kern="1200" dirty="0">
              <a:latin typeface="Arial" panose="020B0604020202020204" pitchFamily="34" charset="0"/>
              <a:cs typeface="Arial" panose="020B0604020202020204" pitchFamily="34" charset="0"/>
            </a:rPr>
            <a:t>Invite other departments to develop and commit to DEAP </a:t>
          </a:r>
        </a:p>
        <a:p>
          <a:pPr marL="114300" lvl="1" indent="-114300" algn="l" defTabSz="577850">
            <a:lnSpc>
              <a:spcPct val="100000"/>
            </a:lnSpc>
            <a:spcBef>
              <a:spcPct val="0"/>
            </a:spcBef>
            <a:spcAft>
              <a:spcPts val="600"/>
            </a:spcAft>
            <a:buChar char="•"/>
          </a:pPr>
          <a:r>
            <a:rPr lang="en-US" sz="1300" kern="1200" dirty="0">
              <a:latin typeface="Arial" panose="020B0604020202020204" pitchFamily="34" charset="0"/>
              <a:cs typeface="Arial" panose="020B0604020202020204" pitchFamily="34" charset="0"/>
            </a:rPr>
            <a:t>Develop a process of offering feedback to departments </a:t>
          </a:r>
        </a:p>
        <a:p>
          <a:pPr marL="114300" lvl="1" indent="-114300" algn="l" defTabSz="577850">
            <a:lnSpc>
              <a:spcPct val="100000"/>
            </a:lnSpc>
            <a:spcBef>
              <a:spcPct val="0"/>
            </a:spcBef>
            <a:spcAft>
              <a:spcPts val="600"/>
            </a:spcAft>
            <a:buChar char="•"/>
          </a:pPr>
          <a:r>
            <a:rPr lang="en-US" sz="1300" kern="1200" dirty="0">
              <a:latin typeface="Arial" panose="020B0604020202020204" pitchFamily="34" charset="0"/>
              <a:cs typeface="Arial" panose="020B0604020202020204" pitchFamily="34" charset="0"/>
            </a:rPr>
            <a:t>Continue to communicate the vision for change across the institution</a:t>
          </a:r>
        </a:p>
      </dsp:txBody>
      <dsp:txXfrm>
        <a:off x="72004" y="380879"/>
        <a:ext cx="3496687" cy="2441849"/>
      </dsp:txXfrm>
    </dsp:sp>
    <dsp:sp modelId="{0A9538CD-DD4C-460B-B302-B15FBB4B7FCE}">
      <dsp:nvSpPr>
        <dsp:cNvPr id="0" name=""/>
        <dsp:cNvSpPr/>
      </dsp:nvSpPr>
      <dsp:spPr>
        <a:xfrm>
          <a:off x="145526" y="2822728"/>
          <a:ext cx="3349643" cy="1075188"/>
        </a:xfrm>
        <a:prstGeom prst="rect">
          <a:avLst/>
        </a:prstGeom>
        <a:solidFill>
          <a:srgbClr val="779F9F"/>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b="1" kern="1200" dirty="0"/>
            <a:t>Creating a climate of change </a:t>
          </a:r>
        </a:p>
      </dsp:txBody>
      <dsp:txXfrm>
        <a:off x="145526" y="2822728"/>
        <a:ext cx="2358903" cy="1075188"/>
      </dsp:txXfrm>
    </dsp:sp>
    <dsp:sp modelId="{8DF455A9-EA26-47FD-B9EC-A46680CB8B9C}">
      <dsp:nvSpPr>
        <dsp:cNvPr id="0" name=""/>
        <dsp:cNvSpPr/>
      </dsp:nvSpPr>
      <dsp:spPr>
        <a:xfrm>
          <a:off x="2599185" y="2993512"/>
          <a:ext cx="1172375" cy="1172375"/>
        </a:xfrm>
        <a:prstGeom prst="ellipse">
          <a:avLst/>
        </a:prstGeom>
        <a:solidFill>
          <a:schemeClr val="bg1"/>
        </a:solidFill>
        <a:ln w="762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A146CBD9-343E-4204-9FD1-EB0AE9E331CB}">
      <dsp:nvSpPr>
        <dsp:cNvPr id="0" name=""/>
        <dsp:cNvSpPr/>
      </dsp:nvSpPr>
      <dsp:spPr>
        <a:xfrm>
          <a:off x="4062009" y="330592"/>
          <a:ext cx="3349643" cy="2500437"/>
        </a:xfrm>
        <a:prstGeom prst="round2SameRect">
          <a:avLst>
            <a:gd name="adj1" fmla="val 8000"/>
            <a:gd name="adj2" fmla="val 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100000"/>
            </a:lnSpc>
            <a:spcBef>
              <a:spcPct val="0"/>
            </a:spcBef>
            <a:spcAft>
              <a:spcPts val="600"/>
            </a:spcAft>
            <a:buChar char="•"/>
          </a:pPr>
          <a:r>
            <a:rPr lang="en-US" sz="1300" kern="1200" dirty="0">
              <a:solidFill>
                <a:srgbClr val="515151">
                  <a:hueOff val="0"/>
                  <a:satOff val="0"/>
                  <a:lumOff val="0"/>
                  <a:alphaOff val="0"/>
                </a:srgbClr>
              </a:solidFill>
              <a:latin typeface="Arial"/>
              <a:ea typeface="Arial"/>
              <a:cs typeface="Arial"/>
            </a:rPr>
            <a:t>By 2023, institution-wide implementation of DEAPs</a:t>
          </a:r>
        </a:p>
        <a:p>
          <a:pPr marL="114300" lvl="1" indent="-114300" algn="l" defTabSz="577850">
            <a:lnSpc>
              <a:spcPct val="100000"/>
            </a:lnSpc>
            <a:spcBef>
              <a:spcPct val="0"/>
            </a:spcBef>
            <a:spcAft>
              <a:spcPts val="600"/>
            </a:spcAft>
            <a:buChar char="•"/>
          </a:pPr>
          <a:r>
            <a:rPr lang="en-US" sz="1300" kern="1200" dirty="0">
              <a:solidFill>
                <a:srgbClr val="515151">
                  <a:hueOff val="0"/>
                  <a:satOff val="0"/>
                  <a:lumOff val="0"/>
                  <a:alphaOff val="0"/>
                </a:srgbClr>
              </a:solidFill>
              <a:latin typeface="Arial"/>
              <a:ea typeface="Arial"/>
              <a:cs typeface="Arial"/>
            </a:rPr>
            <a:t>Performance monitoring processes</a:t>
          </a:r>
        </a:p>
        <a:p>
          <a:pPr marL="114300" lvl="1" indent="-114300" algn="l" defTabSz="577850">
            <a:lnSpc>
              <a:spcPct val="100000"/>
            </a:lnSpc>
            <a:spcBef>
              <a:spcPct val="0"/>
            </a:spcBef>
            <a:spcAft>
              <a:spcPts val="600"/>
            </a:spcAft>
            <a:buChar char="•"/>
          </a:pPr>
          <a:r>
            <a:rPr lang="en-US" sz="1300" kern="1200" dirty="0">
              <a:solidFill>
                <a:srgbClr val="515151">
                  <a:hueOff val="0"/>
                  <a:satOff val="0"/>
                  <a:lumOff val="0"/>
                  <a:alphaOff val="0"/>
                </a:srgbClr>
              </a:solidFill>
              <a:latin typeface="Arial"/>
              <a:ea typeface="Arial"/>
              <a:cs typeface="Arial"/>
            </a:rPr>
            <a:t>Submission of annual progress reports</a:t>
          </a:r>
        </a:p>
        <a:p>
          <a:pPr marL="114300" lvl="1" indent="-114300" algn="l" defTabSz="577850">
            <a:lnSpc>
              <a:spcPct val="100000"/>
            </a:lnSpc>
            <a:spcBef>
              <a:spcPct val="0"/>
            </a:spcBef>
            <a:spcAft>
              <a:spcPts val="600"/>
            </a:spcAft>
            <a:buChar char="•"/>
          </a:pPr>
          <a:r>
            <a:rPr lang="en-US" sz="1300" kern="1200" dirty="0">
              <a:solidFill>
                <a:srgbClr val="515151">
                  <a:hueOff val="0"/>
                  <a:satOff val="0"/>
                  <a:lumOff val="0"/>
                  <a:alphaOff val="0"/>
                </a:srgbClr>
              </a:solidFill>
              <a:latin typeface="Arial"/>
              <a:ea typeface="Arial"/>
              <a:cs typeface="Arial"/>
            </a:rPr>
            <a:t>Generation of short-term wins</a:t>
          </a:r>
        </a:p>
      </dsp:txBody>
      <dsp:txXfrm>
        <a:off x="4120597" y="389180"/>
        <a:ext cx="3232467" cy="2441849"/>
      </dsp:txXfrm>
    </dsp:sp>
    <dsp:sp modelId="{6D1CD64B-BAA3-4EB7-BA80-C2DF288D3CBA}">
      <dsp:nvSpPr>
        <dsp:cNvPr id="0" name=""/>
        <dsp:cNvSpPr/>
      </dsp:nvSpPr>
      <dsp:spPr>
        <a:xfrm>
          <a:off x="4062009" y="2822728"/>
          <a:ext cx="3349643" cy="1075188"/>
        </a:xfrm>
        <a:prstGeom prst="rect">
          <a:avLst/>
        </a:prstGeom>
        <a:solidFill>
          <a:srgbClr val="005493"/>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b="1" kern="1200" dirty="0"/>
            <a:t>Engaging and enabling the institution for change </a:t>
          </a:r>
        </a:p>
      </dsp:txBody>
      <dsp:txXfrm>
        <a:off x="4062009" y="2822728"/>
        <a:ext cx="2358903" cy="1075188"/>
      </dsp:txXfrm>
    </dsp:sp>
    <dsp:sp modelId="{847B934D-3977-4211-B379-18BC6A2620E7}">
      <dsp:nvSpPr>
        <dsp:cNvPr id="0" name=""/>
        <dsp:cNvSpPr/>
      </dsp:nvSpPr>
      <dsp:spPr>
        <a:xfrm>
          <a:off x="6515669" y="2993512"/>
          <a:ext cx="1172375" cy="1172375"/>
        </a:xfrm>
        <a:prstGeom prst="ellipse">
          <a:avLst/>
        </a:prstGeom>
        <a:solidFill>
          <a:schemeClr val="bg1"/>
        </a:solidFill>
        <a:ln w="762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EDEDA6AA-E35B-44FE-8A1B-17A4F1A77E7E}">
      <dsp:nvSpPr>
        <dsp:cNvPr id="0" name=""/>
        <dsp:cNvSpPr/>
      </dsp:nvSpPr>
      <dsp:spPr>
        <a:xfrm>
          <a:off x="7978492" y="322291"/>
          <a:ext cx="3349643" cy="2500437"/>
        </a:xfrm>
        <a:prstGeom prst="round2SameRect">
          <a:avLst>
            <a:gd name="adj1" fmla="val 8000"/>
            <a:gd name="adj2" fmla="val 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100000"/>
            </a:lnSpc>
            <a:spcBef>
              <a:spcPct val="0"/>
            </a:spcBef>
            <a:spcAft>
              <a:spcPts val="600"/>
            </a:spcAft>
            <a:buChar char="•"/>
          </a:pPr>
          <a:r>
            <a:rPr lang="en-US" sz="1300" b="0" i="0" kern="1200" dirty="0">
              <a:latin typeface="Arial" panose="020B0604020202020204" pitchFamily="34" charset="0"/>
              <a:cs typeface="Arial" panose="020B0604020202020204" pitchFamily="34" charset="0"/>
            </a:rPr>
            <a:t>Reporting of outcomes on an annual basis</a:t>
          </a:r>
          <a:endParaRPr lang="en-US" sz="1300" kern="1200" dirty="0">
            <a:latin typeface="Arial" panose="020B0604020202020204" pitchFamily="34" charset="0"/>
            <a:cs typeface="Arial" panose="020B0604020202020204" pitchFamily="34" charset="0"/>
          </a:endParaRPr>
        </a:p>
        <a:p>
          <a:pPr marL="114300" lvl="1" indent="-114300" algn="l" defTabSz="577850">
            <a:lnSpc>
              <a:spcPct val="100000"/>
            </a:lnSpc>
            <a:spcBef>
              <a:spcPct val="0"/>
            </a:spcBef>
            <a:spcAft>
              <a:spcPts val="600"/>
            </a:spcAft>
            <a:buChar char="•"/>
          </a:pPr>
          <a:r>
            <a:rPr lang="en-US" sz="1300" b="0" i="0" kern="1200" dirty="0">
              <a:latin typeface="Arial" panose="020B0604020202020204" pitchFamily="34" charset="0"/>
              <a:cs typeface="Arial" panose="020B0604020202020204" pitchFamily="34" charset="0"/>
            </a:rPr>
            <a:t>Evaluation of original plan (lessons learned)</a:t>
          </a:r>
          <a:endParaRPr lang="en-US" sz="1300" kern="1200" dirty="0">
            <a:latin typeface="Arial" panose="020B0604020202020204" pitchFamily="34" charset="0"/>
            <a:cs typeface="Arial" panose="020B0604020202020204" pitchFamily="34" charset="0"/>
          </a:endParaRPr>
        </a:p>
        <a:p>
          <a:pPr marL="114300" lvl="1" indent="-114300" algn="l" defTabSz="577850">
            <a:lnSpc>
              <a:spcPct val="100000"/>
            </a:lnSpc>
            <a:spcBef>
              <a:spcPct val="0"/>
            </a:spcBef>
            <a:spcAft>
              <a:spcPts val="600"/>
            </a:spcAft>
            <a:buChar char="•"/>
          </a:pPr>
          <a:r>
            <a:rPr lang="en-US" sz="1300" kern="1200" dirty="0">
              <a:latin typeface="Arial" panose="020B0604020202020204" pitchFamily="34" charset="0"/>
              <a:cs typeface="Arial" panose="020B0604020202020204" pitchFamily="34" charset="0"/>
            </a:rPr>
            <a:t>Building capacity within departments and the institution to sustain change</a:t>
          </a:r>
        </a:p>
      </dsp:txBody>
      <dsp:txXfrm>
        <a:off x="8037080" y="380879"/>
        <a:ext cx="3232467" cy="2441849"/>
      </dsp:txXfrm>
    </dsp:sp>
    <dsp:sp modelId="{1D734B33-1F9B-4028-8A77-DE30474F1CC0}">
      <dsp:nvSpPr>
        <dsp:cNvPr id="0" name=""/>
        <dsp:cNvSpPr/>
      </dsp:nvSpPr>
      <dsp:spPr>
        <a:xfrm>
          <a:off x="7978492" y="2822728"/>
          <a:ext cx="3349643" cy="1075188"/>
        </a:xfrm>
        <a:prstGeom prst="rect">
          <a:avLst/>
        </a:prstGeom>
        <a:solidFill>
          <a:srgbClr val="5A6E72"/>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b="1" kern="1200" dirty="0"/>
            <a:t>Implementing and sustaining change</a:t>
          </a:r>
        </a:p>
      </dsp:txBody>
      <dsp:txXfrm>
        <a:off x="7978492" y="2822728"/>
        <a:ext cx="2358903" cy="1075188"/>
      </dsp:txXfrm>
    </dsp:sp>
    <dsp:sp modelId="{8CFCE5C4-F796-4082-8024-54CD4C4FB54C}">
      <dsp:nvSpPr>
        <dsp:cNvPr id="0" name=""/>
        <dsp:cNvSpPr/>
      </dsp:nvSpPr>
      <dsp:spPr>
        <a:xfrm>
          <a:off x="10432152" y="2993512"/>
          <a:ext cx="1172375" cy="1172375"/>
        </a:xfrm>
        <a:prstGeom prst="ellipse">
          <a:avLst/>
        </a:prstGeom>
        <a:solidFill>
          <a:schemeClr val="bg1"/>
        </a:solidFill>
        <a:ln w="762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723031-5C1C-48F8-9111-B24E2272AC98}" type="datetimeFigureOut">
              <a:rPr lang="en-US" smtClean="0"/>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21A38-B829-4BA8-BC0F-6B8ED8CAEF07}" type="slidenum">
              <a:rPr lang="en-US" smtClean="0"/>
              <a:t>‹#›</a:t>
            </a:fld>
            <a:endParaRPr lang="en-US"/>
          </a:p>
        </p:txBody>
      </p:sp>
    </p:spTree>
    <p:extLst>
      <p:ext uri="{BB962C8B-B14F-4D97-AF65-F5344CB8AC3E}">
        <p14:creationId xmlns:p14="http://schemas.microsoft.com/office/powerpoint/2010/main" val="1227539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133C8-8A85-1847-8105-865D8BBB9DA2}" type="slidenum">
              <a:rPr lang="en-US" smtClean="0"/>
              <a:t>2</a:t>
            </a:fld>
            <a:endParaRPr lang="en-US"/>
          </a:p>
        </p:txBody>
      </p:sp>
    </p:spTree>
    <p:extLst>
      <p:ext uri="{BB962C8B-B14F-4D97-AF65-F5344CB8AC3E}">
        <p14:creationId xmlns:p14="http://schemas.microsoft.com/office/powerpoint/2010/main" val="58672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133C8-8A85-1847-8105-865D8BBB9DA2}" type="slidenum">
              <a:rPr lang="en-US" smtClean="0"/>
              <a:t>3</a:t>
            </a:fld>
            <a:endParaRPr lang="en-US"/>
          </a:p>
        </p:txBody>
      </p:sp>
    </p:spTree>
    <p:extLst>
      <p:ext uri="{BB962C8B-B14F-4D97-AF65-F5344CB8AC3E}">
        <p14:creationId xmlns:p14="http://schemas.microsoft.com/office/powerpoint/2010/main" val="2334150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200290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133C8-8A85-1847-8105-865D8BBB9DA2}" type="slidenum">
              <a:rPr lang="en-US" smtClean="0"/>
              <a:t>7</a:t>
            </a:fld>
            <a:endParaRPr lang="en-US"/>
          </a:p>
        </p:txBody>
      </p:sp>
    </p:spTree>
    <p:extLst>
      <p:ext uri="{BB962C8B-B14F-4D97-AF65-F5344CB8AC3E}">
        <p14:creationId xmlns:p14="http://schemas.microsoft.com/office/powerpoint/2010/main" val="145227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B347E-7A74-458A-B7E2-BD79D43675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5B2647-7559-439F-8411-457487BE1C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B472B7-4AF5-4A69-8D56-7CE5A7E8FEE8}"/>
              </a:ext>
            </a:extLst>
          </p:cNvPr>
          <p:cNvSpPr>
            <a:spLocks noGrp="1"/>
          </p:cNvSpPr>
          <p:nvPr>
            <p:ph type="dt" sz="half" idx="10"/>
          </p:nvPr>
        </p:nvSpPr>
        <p:spPr/>
        <p:txBody>
          <a:bodyPr/>
          <a:lstStyle/>
          <a:p>
            <a:fld id="{70B737D6-4EBB-44BE-A465-5F6E1A0A137E}" type="datetimeFigureOut">
              <a:rPr lang="en-US" smtClean="0"/>
              <a:t>3/22/2022</a:t>
            </a:fld>
            <a:endParaRPr lang="en-US"/>
          </a:p>
        </p:txBody>
      </p:sp>
      <p:sp>
        <p:nvSpPr>
          <p:cNvPr id="5" name="Footer Placeholder 4">
            <a:extLst>
              <a:ext uri="{FF2B5EF4-FFF2-40B4-BE49-F238E27FC236}">
                <a16:creationId xmlns:a16="http://schemas.microsoft.com/office/drawing/2014/main" id="{C17AF360-B46D-40CE-AC79-266B7A73E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EBADF-4447-4540-92A2-EC1C9B227F92}"/>
              </a:ext>
            </a:extLst>
          </p:cNvPr>
          <p:cNvSpPr>
            <a:spLocks noGrp="1"/>
          </p:cNvSpPr>
          <p:nvPr>
            <p:ph type="sldNum" sz="quarter" idx="12"/>
          </p:nvPr>
        </p:nvSpPr>
        <p:spPr/>
        <p:txBody>
          <a:bodyPr/>
          <a:lstStyle/>
          <a:p>
            <a:fld id="{65A1290D-6B41-4614-8252-8A946EF732BE}" type="slidenum">
              <a:rPr lang="en-US" smtClean="0"/>
              <a:t>‹#›</a:t>
            </a:fld>
            <a:endParaRPr lang="en-US"/>
          </a:p>
        </p:txBody>
      </p:sp>
    </p:spTree>
    <p:extLst>
      <p:ext uri="{BB962C8B-B14F-4D97-AF65-F5344CB8AC3E}">
        <p14:creationId xmlns:p14="http://schemas.microsoft.com/office/powerpoint/2010/main" val="296562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B70C-D40D-4AE8-84B6-9355D64F9F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0A2DDD-E7ED-4BE4-99F8-E34AFD2AFC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1B15E-6AF0-4AD4-9E52-C32688BB82C4}"/>
              </a:ext>
            </a:extLst>
          </p:cNvPr>
          <p:cNvSpPr>
            <a:spLocks noGrp="1"/>
          </p:cNvSpPr>
          <p:nvPr>
            <p:ph type="dt" sz="half" idx="10"/>
          </p:nvPr>
        </p:nvSpPr>
        <p:spPr/>
        <p:txBody>
          <a:bodyPr/>
          <a:lstStyle/>
          <a:p>
            <a:fld id="{70B737D6-4EBB-44BE-A465-5F6E1A0A137E}" type="datetimeFigureOut">
              <a:rPr lang="en-US" smtClean="0"/>
              <a:t>3/22/2022</a:t>
            </a:fld>
            <a:endParaRPr lang="en-US"/>
          </a:p>
        </p:txBody>
      </p:sp>
      <p:sp>
        <p:nvSpPr>
          <p:cNvPr id="5" name="Footer Placeholder 4">
            <a:extLst>
              <a:ext uri="{FF2B5EF4-FFF2-40B4-BE49-F238E27FC236}">
                <a16:creationId xmlns:a16="http://schemas.microsoft.com/office/drawing/2014/main" id="{9565B4C9-1AB6-4F09-8BFA-EBD95B57F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68225-46B4-4035-B277-90363304680E}"/>
              </a:ext>
            </a:extLst>
          </p:cNvPr>
          <p:cNvSpPr>
            <a:spLocks noGrp="1"/>
          </p:cNvSpPr>
          <p:nvPr>
            <p:ph type="sldNum" sz="quarter" idx="12"/>
          </p:nvPr>
        </p:nvSpPr>
        <p:spPr/>
        <p:txBody>
          <a:bodyPr/>
          <a:lstStyle/>
          <a:p>
            <a:fld id="{65A1290D-6B41-4614-8252-8A946EF732BE}" type="slidenum">
              <a:rPr lang="en-US" smtClean="0"/>
              <a:t>‹#›</a:t>
            </a:fld>
            <a:endParaRPr lang="en-US"/>
          </a:p>
        </p:txBody>
      </p:sp>
    </p:spTree>
    <p:extLst>
      <p:ext uri="{BB962C8B-B14F-4D97-AF65-F5344CB8AC3E}">
        <p14:creationId xmlns:p14="http://schemas.microsoft.com/office/powerpoint/2010/main" val="379636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E4A35A-E739-4011-9874-B77C39F87A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4E6CFC-90C3-42D4-B0B7-99112FDE61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4074B-1276-4084-AF03-D38AFE964278}"/>
              </a:ext>
            </a:extLst>
          </p:cNvPr>
          <p:cNvSpPr>
            <a:spLocks noGrp="1"/>
          </p:cNvSpPr>
          <p:nvPr>
            <p:ph type="dt" sz="half" idx="10"/>
          </p:nvPr>
        </p:nvSpPr>
        <p:spPr/>
        <p:txBody>
          <a:bodyPr/>
          <a:lstStyle/>
          <a:p>
            <a:fld id="{70B737D6-4EBB-44BE-A465-5F6E1A0A137E}" type="datetimeFigureOut">
              <a:rPr lang="en-US" smtClean="0"/>
              <a:t>3/22/2022</a:t>
            </a:fld>
            <a:endParaRPr lang="en-US"/>
          </a:p>
        </p:txBody>
      </p:sp>
      <p:sp>
        <p:nvSpPr>
          <p:cNvPr id="5" name="Footer Placeholder 4">
            <a:extLst>
              <a:ext uri="{FF2B5EF4-FFF2-40B4-BE49-F238E27FC236}">
                <a16:creationId xmlns:a16="http://schemas.microsoft.com/office/drawing/2014/main" id="{40D4EECC-C800-441E-90A5-86A880328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3C1987-2201-4DAA-B35A-6A282126FF87}"/>
              </a:ext>
            </a:extLst>
          </p:cNvPr>
          <p:cNvSpPr>
            <a:spLocks noGrp="1"/>
          </p:cNvSpPr>
          <p:nvPr>
            <p:ph type="sldNum" sz="quarter" idx="12"/>
          </p:nvPr>
        </p:nvSpPr>
        <p:spPr/>
        <p:txBody>
          <a:bodyPr/>
          <a:lstStyle/>
          <a:p>
            <a:fld id="{65A1290D-6B41-4614-8252-8A946EF732BE}" type="slidenum">
              <a:rPr lang="en-US" smtClean="0"/>
              <a:t>‹#›</a:t>
            </a:fld>
            <a:endParaRPr lang="en-US"/>
          </a:p>
        </p:txBody>
      </p:sp>
    </p:spTree>
    <p:extLst>
      <p:ext uri="{BB962C8B-B14F-4D97-AF65-F5344CB8AC3E}">
        <p14:creationId xmlns:p14="http://schemas.microsoft.com/office/powerpoint/2010/main" val="275086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F0256655-F3DF-2049-8265-2FD58E0FAC16}"/>
              </a:ext>
            </a:extLst>
          </p:cNvPr>
          <p:cNvSpPr>
            <a:spLocks noGrp="1"/>
          </p:cNvSpPr>
          <p:nvPr>
            <p:ph type="pic" sz="quarter" idx="15"/>
          </p:nvPr>
        </p:nvSpPr>
        <p:spPr>
          <a:xfrm>
            <a:off x="4230202" y="629845"/>
            <a:ext cx="7961798" cy="5598312"/>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17633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Divider">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4971D8-5996-FB4C-A823-B39CF2DAB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61" y="5805275"/>
            <a:ext cx="5527040" cy="662548"/>
          </a:xfrm>
          <a:prstGeom prst="rect">
            <a:avLst/>
          </a:prstGeom>
        </p:spPr>
      </p:pic>
      <p:sp>
        <p:nvSpPr>
          <p:cNvPr id="23" name="Click to edit Master title style lorem ipsum"/>
          <p:cNvSpPr txBox="1">
            <a:spLocks noGrp="1"/>
          </p:cNvSpPr>
          <p:nvPr>
            <p:ph type="title" hasCustomPrompt="1"/>
          </p:nvPr>
        </p:nvSpPr>
        <p:spPr>
          <a:xfrm>
            <a:off x="457200" y="1924985"/>
            <a:ext cx="11277600" cy="1504019"/>
          </a:xfrm>
          <a:prstGeom prst="rect">
            <a:avLst/>
          </a:prstGeom>
        </p:spPr>
        <p:txBody>
          <a:bodyPr/>
          <a:lstStyle/>
          <a:p>
            <a:r>
              <a:t>Click to edit Master title style lorem ipsum</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6CA7AB73-FC01-4C13-A2FA-7ED080E4E632}" type="slidenum">
              <a:rPr lang="en-US" smtClean="0"/>
              <a:t>‹#›</a:t>
            </a:fld>
            <a:endParaRPr lang="en-US"/>
          </a:p>
        </p:txBody>
      </p:sp>
    </p:spTree>
    <p:extLst>
      <p:ext uri="{BB962C8B-B14F-4D97-AF65-F5344CB8AC3E}">
        <p14:creationId xmlns:p14="http://schemas.microsoft.com/office/powerpoint/2010/main" val="170839082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KnockoutHeader+TwoLists">
    <p:spTree>
      <p:nvGrpSpPr>
        <p:cNvPr id="1" name=""/>
        <p:cNvGrpSpPr/>
        <p:nvPr/>
      </p:nvGrpSpPr>
      <p:grpSpPr>
        <a:xfrm>
          <a:off x="0" y="0"/>
          <a:ext cx="0" cy="0"/>
          <a:chOff x="0" y="0"/>
          <a:chExt cx="0" cy="0"/>
        </a:xfrm>
      </p:grpSpPr>
      <p:pic>
        <p:nvPicPr>
          <p:cNvPr id="74" name="Picture 9" descr="Picture 9"/>
          <p:cNvPicPr>
            <a:picLocks noChangeAspect="1"/>
          </p:cNvPicPr>
          <p:nvPr/>
        </p:nvPicPr>
        <p:blipFill>
          <a:blip r:embed="rId2"/>
          <a:srcRect r="1" b="80054"/>
          <a:stretch>
            <a:fillRect/>
          </a:stretch>
        </p:blipFill>
        <p:spPr>
          <a:xfrm>
            <a:off x="6234" y="6229"/>
            <a:ext cx="12179417" cy="1365372"/>
          </a:xfrm>
          <a:prstGeom prst="rect">
            <a:avLst/>
          </a:prstGeom>
          <a:ln w="12700">
            <a:miter lim="400000"/>
          </a:ln>
        </p:spPr>
      </p:pic>
      <p:sp>
        <p:nvSpPr>
          <p:cNvPr id="77" name="Title Text"/>
          <p:cNvSpPr txBox="1">
            <a:spLocks noGrp="1"/>
          </p:cNvSpPr>
          <p:nvPr>
            <p:ph type="title"/>
          </p:nvPr>
        </p:nvSpPr>
        <p:spPr>
          <a:xfrm>
            <a:off x="470589" y="500650"/>
            <a:ext cx="11123843" cy="827500"/>
          </a:xfrm>
          <a:prstGeom prst="rect">
            <a:avLst/>
          </a:prstGeom>
        </p:spPr>
        <p:txBody>
          <a:bodyPr anchor="t"/>
          <a:lstStyle>
            <a:lvl1pPr>
              <a:defRPr sz="3600"/>
            </a:lvl1pPr>
          </a:lstStyle>
          <a:p>
            <a:r>
              <a:rPr lang="en-US"/>
              <a:t>Click to edit Master title style</a:t>
            </a:r>
            <a:endParaRPr/>
          </a:p>
        </p:txBody>
      </p:sp>
      <p:sp>
        <p:nvSpPr>
          <p:cNvPr id="79" name="Slide Number"/>
          <p:cNvSpPr txBox="1">
            <a:spLocks noGrp="1"/>
          </p:cNvSpPr>
          <p:nvPr>
            <p:ph type="sldNum" sz="quarter" idx="2"/>
          </p:nvPr>
        </p:nvSpPr>
        <p:spPr>
          <a:prstGeom prst="rect">
            <a:avLst/>
          </a:prstGeom>
        </p:spPr>
        <p:txBody>
          <a:bodyPr/>
          <a:lstStyle/>
          <a:p>
            <a:fld id="{6CA7AB73-FC01-4C13-A2FA-7ED080E4E632}" type="slidenum">
              <a:rPr lang="en-US" smtClean="0"/>
              <a:t>‹#›</a:t>
            </a:fld>
            <a:endParaRPr lang="en-US"/>
          </a:p>
        </p:txBody>
      </p:sp>
      <p:sp>
        <p:nvSpPr>
          <p:cNvPr id="3" name="Text Placeholder 2">
            <a:extLst>
              <a:ext uri="{FF2B5EF4-FFF2-40B4-BE49-F238E27FC236}">
                <a16:creationId xmlns:a16="http://schemas.microsoft.com/office/drawing/2014/main" id="{9F8FC61E-06F2-0043-A75F-117B02111609}"/>
              </a:ext>
            </a:extLst>
          </p:cNvPr>
          <p:cNvSpPr>
            <a:spLocks noGrp="1"/>
          </p:cNvSpPr>
          <p:nvPr>
            <p:ph type="body" sz="quarter" idx="10"/>
          </p:nvPr>
        </p:nvSpPr>
        <p:spPr>
          <a:xfrm>
            <a:off x="469900" y="1625600"/>
            <a:ext cx="11125200" cy="39420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800E6507-15C0-824F-8011-E85C0EAFB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61" y="5805275"/>
            <a:ext cx="5527040" cy="662548"/>
          </a:xfrm>
          <a:prstGeom prst="rect">
            <a:avLst/>
          </a:prstGeom>
        </p:spPr>
      </p:pic>
    </p:spTree>
    <p:extLst>
      <p:ext uri="{BB962C8B-B14F-4D97-AF65-F5344CB8AC3E}">
        <p14:creationId xmlns:p14="http://schemas.microsoft.com/office/powerpoint/2010/main" val="63507209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White">
    <p:spTree>
      <p:nvGrpSpPr>
        <p:cNvPr id="1" name=""/>
        <p:cNvGrpSpPr/>
        <p:nvPr/>
      </p:nvGrpSpPr>
      <p:grpSpPr>
        <a:xfrm>
          <a:off x="0" y="0"/>
          <a:ext cx="0" cy="0"/>
          <a:chOff x="0" y="0"/>
          <a:chExt cx="0" cy="0"/>
        </a:xfrm>
      </p:grpSpPr>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Picture 3">
            <a:extLst>
              <a:ext uri="{FF2B5EF4-FFF2-40B4-BE49-F238E27FC236}">
                <a16:creationId xmlns:a16="http://schemas.microsoft.com/office/drawing/2014/main" id="{72C17354-4940-C84E-96EB-19E2B8730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61" y="5805275"/>
            <a:ext cx="5527040" cy="662548"/>
          </a:xfrm>
          <a:prstGeom prst="rect">
            <a:avLst/>
          </a:prstGeom>
        </p:spPr>
      </p:pic>
      <p:sp>
        <p:nvSpPr>
          <p:cNvPr id="5" name="Slide Number Placeholder 5">
            <a:extLst>
              <a:ext uri="{FF2B5EF4-FFF2-40B4-BE49-F238E27FC236}">
                <a16:creationId xmlns:a16="http://schemas.microsoft.com/office/drawing/2014/main" id="{EF559021-BDE7-8D4A-BB9D-B32266A9C134}"/>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a:solidFill>
                <a:schemeClr val="tx1"/>
              </a:solidFill>
            </a:endParaRPr>
          </a:p>
        </p:txBody>
      </p:sp>
      <p:pic>
        <p:nvPicPr>
          <p:cNvPr id="6" name="Picture 5" descr="A picture containing text, sign&#10;&#10;Description automatically generated">
            <a:extLst>
              <a:ext uri="{FF2B5EF4-FFF2-40B4-BE49-F238E27FC236}">
                <a16:creationId xmlns:a16="http://schemas.microsoft.com/office/drawing/2014/main" id="{AC4966BB-9F36-E64D-9DAC-FF4A354EC452}"/>
              </a:ext>
            </a:extLst>
          </p:cNvPr>
          <p:cNvPicPr>
            <a:picLocks noChangeAspect="1"/>
          </p:cNvPicPr>
          <p:nvPr userDrawn="1"/>
        </p:nvPicPr>
        <p:blipFill>
          <a:blip r:embed="rId3"/>
          <a:stretch>
            <a:fillRect/>
          </a:stretch>
        </p:blipFill>
        <p:spPr>
          <a:xfrm>
            <a:off x="424332" y="5831840"/>
            <a:ext cx="2786229" cy="640080"/>
          </a:xfrm>
          <a:prstGeom prst="rect">
            <a:avLst/>
          </a:prstGeom>
        </p:spPr>
      </p:pic>
    </p:spTree>
    <p:extLst>
      <p:ext uri="{BB962C8B-B14F-4D97-AF65-F5344CB8AC3E}">
        <p14:creationId xmlns:p14="http://schemas.microsoft.com/office/powerpoint/2010/main" val="11283304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524000" y="495647"/>
            <a:ext cx="9144000" cy="2387601"/>
          </a:xfrm>
          <a:prstGeom prst="rect">
            <a:avLst/>
          </a:prstGeom>
        </p:spPr>
        <p:txBody>
          <a:bodyPr/>
          <a:lstStyle>
            <a:lvl1pPr algn="ctr">
              <a:defRPr sz="6000"/>
            </a:lvl1pPr>
          </a:lstStyle>
          <a:p>
            <a:r>
              <a:rPr lang="en-US"/>
              <a:t>Click to edit Master title style</a:t>
            </a:r>
            <a:endParaRPr/>
          </a:p>
        </p:txBody>
      </p:sp>
      <p:sp>
        <p:nvSpPr>
          <p:cNvPr id="13" name="Body Level One…"/>
          <p:cNvSpPr txBox="1">
            <a:spLocks noGrp="1"/>
          </p:cNvSpPr>
          <p:nvPr>
            <p:ph type="body" sz="quarter" idx="1"/>
          </p:nvPr>
        </p:nvSpPr>
        <p:spPr>
          <a:xfrm>
            <a:off x="1524000" y="3065197"/>
            <a:ext cx="9144000" cy="729335"/>
          </a:xfrm>
          <a:prstGeom prst="rect">
            <a:avLst/>
          </a:prstGeom>
        </p:spPr>
        <p:txBody>
          <a:bodyPr/>
          <a:lstStyle>
            <a:lvl1pPr marL="0" indent="0" algn="ctr">
              <a:buClrTx/>
              <a:buSzTx/>
              <a:buFontTx/>
              <a:buNone/>
              <a:defRPr>
                <a:solidFill>
                  <a:srgbClr val="FFFFFF"/>
                </a:solidFill>
              </a:defRPr>
            </a:lvl1pPr>
            <a:lvl2pPr marL="0" indent="0" algn="ctr">
              <a:buClrTx/>
              <a:buSzTx/>
              <a:buFontTx/>
              <a:buNone/>
              <a:defRPr>
                <a:solidFill>
                  <a:srgbClr val="FFFFFF"/>
                </a:solidFill>
              </a:defRPr>
            </a:lvl2pPr>
            <a:lvl3pPr marL="0" indent="0" algn="ctr">
              <a:buClrTx/>
              <a:buSzTx/>
              <a:buFontTx/>
              <a:buNone/>
              <a:defRPr>
                <a:solidFill>
                  <a:srgbClr val="FFFFFF"/>
                </a:solidFill>
              </a:defRPr>
            </a:lvl3pPr>
            <a:lvl4pPr marL="0" indent="0" algn="ctr">
              <a:buClrTx/>
              <a:buSzTx/>
              <a:buFontTx/>
              <a:buNone/>
              <a:defRPr>
                <a:solidFill>
                  <a:srgbClr val="FFFFFF"/>
                </a:solidFill>
              </a:defRPr>
            </a:lvl4pPr>
            <a:lvl5pPr marL="0" indent="0" algn="ctr">
              <a:buClrTx/>
              <a:buSzTx/>
              <a:buFontTx/>
              <a:buNone/>
              <a:defRPr>
                <a:solidFill>
                  <a:srgbClr val="FFFFFF"/>
                </a:solidFill>
              </a:defRPr>
            </a:lvl5pPr>
          </a:lstStyle>
          <a:p>
            <a:pPr lvl="0"/>
            <a:r>
              <a:rPr lang="en-US"/>
              <a:t>Click to edit Master text styles</a:t>
            </a:r>
          </a:p>
        </p:txBody>
      </p:sp>
      <p:sp>
        <p:nvSpPr>
          <p:cNvPr id="14" name="Text Placeholder 7"/>
          <p:cNvSpPr>
            <a:spLocks noGrp="1"/>
          </p:cNvSpPr>
          <p:nvPr>
            <p:ph type="body" sz="quarter" idx="21" hasCustomPrompt="1"/>
          </p:nvPr>
        </p:nvSpPr>
        <p:spPr>
          <a:xfrm>
            <a:off x="1524000" y="6306472"/>
            <a:ext cx="9144000" cy="551532"/>
          </a:xfrm>
          <a:prstGeom prst="rect">
            <a:avLst/>
          </a:prstGeom>
        </p:spPr>
        <p:txBody>
          <a:bodyPr/>
          <a:lstStyle>
            <a:lvl1pPr marL="0" indent="0" algn="ctr">
              <a:buClrTx/>
              <a:buSzTx/>
              <a:buFontTx/>
              <a:buNone/>
              <a:defRPr sz="1200" spc="100">
                <a:solidFill>
                  <a:srgbClr val="FFFFFF"/>
                </a:solidFill>
                <a:latin typeface="Arial Black"/>
                <a:ea typeface="Arial Black"/>
                <a:cs typeface="Arial Black"/>
                <a:sym typeface="Arial Black"/>
              </a:defRPr>
            </a:lvl1pPr>
          </a:lstStyle>
          <a:p>
            <a:r>
              <a:t>DATE OF PRESENTATION  |  LOCATION OF PRESENTATION</a:t>
            </a:r>
          </a:p>
        </p:txBody>
      </p:sp>
      <p:pic>
        <p:nvPicPr>
          <p:cNvPr id="3" name="Picture 2" descr="A picture containing graphical user interface&#10;&#10;Description automatically generated">
            <a:extLst>
              <a:ext uri="{FF2B5EF4-FFF2-40B4-BE49-F238E27FC236}">
                <a16:creationId xmlns:a16="http://schemas.microsoft.com/office/drawing/2014/main" id="{AC0EDACA-5C69-2540-97F5-C477F3453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780" y="4182403"/>
            <a:ext cx="3266440" cy="1695557"/>
          </a:xfrm>
          <a:prstGeom prst="rect">
            <a:avLst/>
          </a:prstGeom>
        </p:spPr>
      </p:pic>
    </p:spTree>
    <p:extLst>
      <p:ext uri="{BB962C8B-B14F-4D97-AF65-F5344CB8AC3E}">
        <p14:creationId xmlns:p14="http://schemas.microsoft.com/office/powerpoint/2010/main" val="37365025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76674-3CD5-4700-BD8B-D22C08C959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C160D1-24C0-4536-B879-8BFFA948D4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91E9B-E574-48E9-A7C8-0A3F00153D87}"/>
              </a:ext>
            </a:extLst>
          </p:cNvPr>
          <p:cNvSpPr>
            <a:spLocks noGrp="1"/>
          </p:cNvSpPr>
          <p:nvPr>
            <p:ph type="dt" sz="half" idx="10"/>
          </p:nvPr>
        </p:nvSpPr>
        <p:spPr/>
        <p:txBody>
          <a:bodyPr/>
          <a:lstStyle/>
          <a:p>
            <a:fld id="{70B737D6-4EBB-44BE-A465-5F6E1A0A137E}" type="datetimeFigureOut">
              <a:rPr lang="en-US" smtClean="0"/>
              <a:t>3/22/2022</a:t>
            </a:fld>
            <a:endParaRPr lang="en-US"/>
          </a:p>
        </p:txBody>
      </p:sp>
      <p:sp>
        <p:nvSpPr>
          <p:cNvPr id="5" name="Footer Placeholder 4">
            <a:extLst>
              <a:ext uri="{FF2B5EF4-FFF2-40B4-BE49-F238E27FC236}">
                <a16:creationId xmlns:a16="http://schemas.microsoft.com/office/drawing/2014/main" id="{7D1DEAA0-07DB-4B4D-9238-A1A5EE0FF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330C57-DE30-438D-9F28-A0DFBAB7CDE9}"/>
              </a:ext>
            </a:extLst>
          </p:cNvPr>
          <p:cNvSpPr>
            <a:spLocks noGrp="1"/>
          </p:cNvSpPr>
          <p:nvPr>
            <p:ph type="sldNum" sz="quarter" idx="12"/>
          </p:nvPr>
        </p:nvSpPr>
        <p:spPr/>
        <p:txBody>
          <a:bodyPr/>
          <a:lstStyle/>
          <a:p>
            <a:fld id="{65A1290D-6B41-4614-8252-8A946EF732BE}" type="slidenum">
              <a:rPr lang="en-US" smtClean="0"/>
              <a:t>‹#›</a:t>
            </a:fld>
            <a:endParaRPr lang="en-US"/>
          </a:p>
        </p:txBody>
      </p:sp>
    </p:spTree>
    <p:extLst>
      <p:ext uri="{BB962C8B-B14F-4D97-AF65-F5344CB8AC3E}">
        <p14:creationId xmlns:p14="http://schemas.microsoft.com/office/powerpoint/2010/main" val="121259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955D-14AD-485B-8173-B60B3CCAE6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9B74FB-90A6-4698-A670-C0788899C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AF4F79-8BE2-4987-866D-ABE8BBB3143F}"/>
              </a:ext>
            </a:extLst>
          </p:cNvPr>
          <p:cNvSpPr>
            <a:spLocks noGrp="1"/>
          </p:cNvSpPr>
          <p:nvPr>
            <p:ph type="dt" sz="half" idx="10"/>
          </p:nvPr>
        </p:nvSpPr>
        <p:spPr/>
        <p:txBody>
          <a:bodyPr/>
          <a:lstStyle/>
          <a:p>
            <a:fld id="{70B737D6-4EBB-44BE-A465-5F6E1A0A137E}" type="datetimeFigureOut">
              <a:rPr lang="en-US" smtClean="0"/>
              <a:t>3/22/2022</a:t>
            </a:fld>
            <a:endParaRPr lang="en-US"/>
          </a:p>
        </p:txBody>
      </p:sp>
      <p:sp>
        <p:nvSpPr>
          <p:cNvPr id="5" name="Footer Placeholder 4">
            <a:extLst>
              <a:ext uri="{FF2B5EF4-FFF2-40B4-BE49-F238E27FC236}">
                <a16:creationId xmlns:a16="http://schemas.microsoft.com/office/drawing/2014/main" id="{6BF85E92-1C98-4573-9A8F-57FE7DDBB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8E286-E0D4-4D47-8C47-23FB113D635F}"/>
              </a:ext>
            </a:extLst>
          </p:cNvPr>
          <p:cNvSpPr>
            <a:spLocks noGrp="1"/>
          </p:cNvSpPr>
          <p:nvPr>
            <p:ph type="sldNum" sz="quarter" idx="12"/>
          </p:nvPr>
        </p:nvSpPr>
        <p:spPr/>
        <p:txBody>
          <a:bodyPr/>
          <a:lstStyle/>
          <a:p>
            <a:fld id="{65A1290D-6B41-4614-8252-8A946EF732BE}" type="slidenum">
              <a:rPr lang="en-US" smtClean="0"/>
              <a:t>‹#›</a:t>
            </a:fld>
            <a:endParaRPr lang="en-US"/>
          </a:p>
        </p:txBody>
      </p:sp>
    </p:spTree>
    <p:extLst>
      <p:ext uri="{BB962C8B-B14F-4D97-AF65-F5344CB8AC3E}">
        <p14:creationId xmlns:p14="http://schemas.microsoft.com/office/powerpoint/2010/main" val="140006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572F2-A0B7-46C9-878E-C77F22093D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E7D839-8078-4216-9573-33E2928FB9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D5F244-1B53-4AF1-8F47-81402BD609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1AB97A-135F-4381-8206-21CDA2EF9BF8}"/>
              </a:ext>
            </a:extLst>
          </p:cNvPr>
          <p:cNvSpPr>
            <a:spLocks noGrp="1"/>
          </p:cNvSpPr>
          <p:nvPr>
            <p:ph type="dt" sz="half" idx="10"/>
          </p:nvPr>
        </p:nvSpPr>
        <p:spPr/>
        <p:txBody>
          <a:bodyPr/>
          <a:lstStyle/>
          <a:p>
            <a:fld id="{70B737D6-4EBB-44BE-A465-5F6E1A0A137E}" type="datetimeFigureOut">
              <a:rPr lang="en-US" smtClean="0"/>
              <a:t>3/22/2022</a:t>
            </a:fld>
            <a:endParaRPr lang="en-US"/>
          </a:p>
        </p:txBody>
      </p:sp>
      <p:sp>
        <p:nvSpPr>
          <p:cNvPr id="6" name="Footer Placeholder 5">
            <a:extLst>
              <a:ext uri="{FF2B5EF4-FFF2-40B4-BE49-F238E27FC236}">
                <a16:creationId xmlns:a16="http://schemas.microsoft.com/office/drawing/2014/main" id="{3691034D-A233-4553-8456-3267E3FDB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840F0E-AE6F-4521-A550-C4059DCCE392}"/>
              </a:ext>
            </a:extLst>
          </p:cNvPr>
          <p:cNvSpPr>
            <a:spLocks noGrp="1"/>
          </p:cNvSpPr>
          <p:nvPr>
            <p:ph type="sldNum" sz="quarter" idx="12"/>
          </p:nvPr>
        </p:nvSpPr>
        <p:spPr/>
        <p:txBody>
          <a:bodyPr/>
          <a:lstStyle/>
          <a:p>
            <a:fld id="{65A1290D-6B41-4614-8252-8A946EF732BE}" type="slidenum">
              <a:rPr lang="en-US" smtClean="0"/>
              <a:t>‹#›</a:t>
            </a:fld>
            <a:endParaRPr lang="en-US"/>
          </a:p>
        </p:txBody>
      </p:sp>
    </p:spTree>
    <p:extLst>
      <p:ext uri="{BB962C8B-B14F-4D97-AF65-F5344CB8AC3E}">
        <p14:creationId xmlns:p14="http://schemas.microsoft.com/office/powerpoint/2010/main" val="41363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356C-F8D2-465F-923C-6E549ABF38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AB5A4E-6FC0-4BD7-90EA-0163B3B179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E928E1-DB6A-4084-9A6D-4BF9F5359D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C3CB66-9B5E-406D-8DD1-4C8A3FD1E6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EBCCED-3E90-42B7-B406-39111F3188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9E5BEE-F846-4E17-AA74-CD23B66880EA}"/>
              </a:ext>
            </a:extLst>
          </p:cNvPr>
          <p:cNvSpPr>
            <a:spLocks noGrp="1"/>
          </p:cNvSpPr>
          <p:nvPr>
            <p:ph type="dt" sz="half" idx="10"/>
          </p:nvPr>
        </p:nvSpPr>
        <p:spPr/>
        <p:txBody>
          <a:bodyPr/>
          <a:lstStyle/>
          <a:p>
            <a:fld id="{70B737D6-4EBB-44BE-A465-5F6E1A0A137E}" type="datetimeFigureOut">
              <a:rPr lang="en-US" smtClean="0"/>
              <a:t>3/22/2022</a:t>
            </a:fld>
            <a:endParaRPr lang="en-US"/>
          </a:p>
        </p:txBody>
      </p:sp>
      <p:sp>
        <p:nvSpPr>
          <p:cNvPr id="8" name="Footer Placeholder 7">
            <a:extLst>
              <a:ext uri="{FF2B5EF4-FFF2-40B4-BE49-F238E27FC236}">
                <a16:creationId xmlns:a16="http://schemas.microsoft.com/office/drawing/2014/main" id="{3F666246-57F5-4501-A3A9-18D3BC5DB4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6A853A-9577-4E93-9BE1-BB94A1688771}"/>
              </a:ext>
            </a:extLst>
          </p:cNvPr>
          <p:cNvSpPr>
            <a:spLocks noGrp="1"/>
          </p:cNvSpPr>
          <p:nvPr>
            <p:ph type="sldNum" sz="quarter" idx="12"/>
          </p:nvPr>
        </p:nvSpPr>
        <p:spPr/>
        <p:txBody>
          <a:bodyPr/>
          <a:lstStyle/>
          <a:p>
            <a:fld id="{65A1290D-6B41-4614-8252-8A946EF732BE}" type="slidenum">
              <a:rPr lang="en-US" smtClean="0"/>
              <a:t>‹#›</a:t>
            </a:fld>
            <a:endParaRPr lang="en-US"/>
          </a:p>
        </p:txBody>
      </p:sp>
    </p:spTree>
    <p:extLst>
      <p:ext uri="{BB962C8B-B14F-4D97-AF65-F5344CB8AC3E}">
        <p14:creationId xmlns:p14="http://schemas.microsoft.com/office/powerpoint/2010/main" val="2759218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763AA-FE1A-4115-9301-DF7DCB0D15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6AF214-3C5A-458D-B9CC-68BD6DB93DF8}"/>
              </a:ext>
            </a:extLst>
          </p:cNvPr>
          <p:cNvSpPr>
            <a:spLocks noGrp="1"/>
          </p:cNvSpPr>
          <p:nvPr>
            <p:ph type="dt" sz="half" idx="10"/>
          </p:nvPr>
        </p:nvSpPr>
        <p:spPr/>
        <p:txBody>
          <a:bodyPr/>
          <a:lstStyle/>
          <a:p>
            <a:fld id="{70B737D6-4EBB-44BE-A465-5F6E1A0A137E}" type="datetimeFigureOut">
              <a:rPr lang="en-US" smtClean="0"/>
              <a:t>3/22/2022</a:t>
            </a:fld>
            <a:endParaRPr lang="en-US"/>
          </a:p>
        </p:txBody>
      </p:sp>
      <p:sp>
        <p:nvSpPr>
          <p:cNvPr id="4" name="Footer Placeholder 3">
            <a:extLst>
              <a:ext uri="{FF2B5EF4-FFF2-40B4-BE49-F238E27FC236}">
                <a16:creationId xmlns:a16="http://schemas.microsoft.com/office/drawing/2014/main" id="{3B7676F4-9631-40C2-BD68-7D65AA5972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451003-4FF5-4303-AB8C-A25C160C3E6D}"/>
              </a:ext>
            </a:extLst>
          </p:cNvPr>
          <p:cNvSpPr>
            <a:spLocks noGrp="1"/>
          </p:cNvSpPr>
          <p:nvPr>
            <p:ph type="sldNum" sz="quarter" idx="12"/>
          </p:nvPr>
        </p:nvSpPr>
        <p:spPr/>
        <p:txBody>
          <a:bodyPr/>
          <a:lstStyle/>
          <a:p>
            <a:fld id="{65A1290D-6B41-4614-8252-8A946EF732BE}" type="slidenum">
              <a:rPr lang="en-US" smtClean="0"/>
              <a:t>‹#›</a:t>
            </a:fld>
            <a:endParaRPr lang="en-US"/>
          </a:p>
        </p:txBody>
      </p:sp>
    </p:spTree>
    <p:extLst>
      <p:ext uri="{BB962C8B-B14F-4D97-AF65-F5344CB8AC3E}">
        <p14:creationId xmlns:p14="http://schemas.microsoft.com/office/powerpoint/2010/main" val="251924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C819C0-24A0-4D7C-8642-4511C1216BA7}"/>
              </a:ext>
            </a:extLst>
          </p:cNvPr>
          <p:cNvSpPr>
            <a:spLocks noGrp="1"/>
          </p:cNvSpPr>
          <p:nvPr>
            <p:ph type="dt" sz="half" idx="10"/>
          </p:nvPr>
        </p:nvSpPr>
        <p:spPr/>
        <p:txBody>
          <a:bodyPr/>
          <a:lstStyle/>
          <a:p>
            <a:fld id="{70B737D6-4EBB-44BE-A465-5F6E1A0A137E}" type="datetimeFigureOut">
              <a:rPr lang="en-US" smtClean="0"/>
              <a:t>3/22/2022</a:t>
            </a:fld>
            <a:endParaRPr lang="en-US"/>
          </a:p>
        </p:txBody>
      </p:sp>
      <p:sp>
        <p:nvSpPr>
          <p:cNvPr id="3" name="Footer Placeholder 2">
            <a:extLst>
              <a:ext uri="{FF2B5EF4-FFF2-40B4-BE49-F238E27FC236}">
                <a16:creationId xmlns:a16="http://schemas.microsoft.com/office/drawing/2014/main" id="{FED1A2D4-130E-495F-A0F6-47CEB4AEBA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695D0B-5794-4EF5-91F2-68AD9FB2F5F6}"/>
              </a:ext>
            </a:extLst>
          </p:cNvPr>
          <p:cNvSpPr>
            <a:spLocks noGrp="1"/>
          </p:cNvSpPr>
          <p:nvPr>
            <p:ph type="sldNum" sz="quarter" idx="12"/>
          </p:nvPr>
        </p:nvSpPr>
        <p:spPr/>
        <p:txBody>
          <a:bodyPr/>
          <a:lstStyle/>
          <a:p>
            <a:fld id="{65A1290D-6B41-4614-8252-8A946EF732BE}" type="slidenum">
              <a:rPr lang="en-US" smtClean="0"/>
              <a:t>‹#›</a:t>
            </a:fld>
            <a:endParaRPr lang="en-US"/>
          </a:p>
        </p:txBody>
      </p:sp>
    </p:spTree>
    <p:extLst>
      <p:ext uri="{BB962C8B-B14F-4D97-AF65-F5344CB8AC3E}">
        <p14:creationId xmlns:p14="http://schemas.microsoft.com/office/powerpoint/2010/main" val="410627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2963E-A0BF-4B99-BF2F-406E2D9B05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D6568A-2055-4A52-B217-BF9712836A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A010BC-5703-42C0-9C54-EE6C53C2A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CA7D83-D83E-4C4D-8D87-3674CA476910}"/>
              </a:ext>
            </a:extLst>
          </p:cNvPr>
          <p:cNvSpPr>
            <a:spLocks noGrp="1"/>
          </p:cNvSpPr>
          <p:nvPr>
            <p:ph type="dt" sz="half" idx="10"/>
          </p:nvPr>
        </p:nvSpPr>
        <p:spPr/>
        <p:txBody>
          <a:bodyPr/>
          <a:lstStyle/>
          <a:p>
            <a:fld id="{70B737D6-4EBB-44BE-A465-5F6E1A0A137E}" type="datetimeFigureOut">
              <a:rPr lang="en-US" smtClean="0"/>
              <a:t>3/22/2022</a:t>
            </a:fld>
            <a:endParaRPr lang="en-US"/>
          </a:p>
        </p:txBody>
      </p:sp>
      <p:sp>
        <p:nvSpPr>
          <p:cNvPr id="6" name="Footer Placeholder 5">
            <a:extLst>
              <a:ext uri="{FF2B5EF4-FFF2-40B4-BE49-F238E27FC236}">
                <a16:creationId xmlns:a16="http://schemas.microsoft.com/office/drawing/2014/main" id="{CF13A1AF-77AE-42EE-8351-B246C25F3C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F72559-D3A6-444B-989D-21BC699CE1FD}"/>
              </a:ext>
            </a:extLst>
          </p:cNvPr>
          <p:cNvSpPr>
            <a:spLocks noGrp="1"/>
          </p:cNvSpPr>
          <p:nvPr>
            <p:ph type="sldNum" sz="quarter" idx="12"/>
          </p:nvPr>
        </p:nvSpPr>
        <p:spPr/>
        <p:txBody>
          <a:bodyPr/>
          <a:lstStyle/>
          <a:p>
            <a:fld id="{65A1290D-6B41-4614-8252-8A946EF732BE}" type="slidenum">
              <a:rPr lang="en-US" smtClean="0"/>
              <a:t>‹#›</a:t>
            </a:fld>
            <a:endParaRPr lang="en-US"/>
          </a:p>
        </p:txBody>
      </p:sp>
    </p:spTree>
    <p:extLst>
      <p:ext uri="{BB962C8B-B14F-4D97-AF65-F5344CB8AC3E}">
        <p14:creationId xmlns:p14="http://schemas.microsoft.com/office/powerpoint/2010/main" val="3186764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F068C-2373-4214-BFAB-03F613A05D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55C291-59B6-46DB-85E5-B7D7E116B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670D6C-C3B0-412A-85CA-2E9CC6781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B8FA7-3C8D-4F88-873C-ABC2559FB8D1}"/>
              </a:ext>
            </a:extLst>
          </p:cNvPr>
          <p:cNvSpPr>
            <a:spLocks noGrp="1"/>
          </p:cNvSpPr>
          <p:nvPr>
            <p:ph type="dt" sz="half" idx="10"/>
          </p:nvPr>
        </p:nvSpPr>
        <p:spPr/>
        <p:txBody>
          <a:bodyPr/>
          <a:lstStyle/>
          <a:p>
            <a:fld id="{70B737D6-4EBB-44BE-A465-5F6E1A0A137E}" type="datetimeFigureOut">
              <a:rPr lang="en-US" smtClean="0"/>
              <a:t>3/22/2022</a:t>
            </a:fld>
            <a:endParaRPr lang="en-US"/>
          </a:p>
        </p:txBody>
      </p:sp>
      <p:sp>
        <p:nvSpPr>
          <p:cNvPr id="6" name="Footer Placeholder 5">
            <a:extLst>
              <a:ext uri="{FF2B5EF4-FFF2-40B4-BE49-F238E27FC236}">
                <a16:creationId xmlns:a16="http://schemas.microsoft.com/office/drawing/2014/main" id="{611DEB74-1207-4EC7-960C-641432B94B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F44D55-0931-4376-B87D-0349E58610D8}"/>
              </a:ext>
            </a:extLst>
          </p:cNvPr>
          <p:cNvSpPr>
            <a:spLocks noGrp="1"/>
          </p:cNvSpPr>
          <p:nvPr>
            <p:ph type="sldNum" sz="quarter" idx="12"/>
          </p:nvPr>
        </p:nvSpPr>
        <p:spPr/>
        <p:txBody>
          <a:bodyPr/>
          <a:lstStyle/>
          <a:p>
            <a:fld id="{65A1290D-6B41-4614-8252-8A946EF732BE}" type="slidenum">
              <a:rPr lang="en-US" smtClean="0"/>
              <a:t>‹#›</a:t>
            </a:fld>
            <a:endParaRPr lang="en-US"/>
          </a:p>
        </p:txBody>
      </p:sp>
    </p:spTree>
    <p:extLst>
      <p:ext uri="{BB962C8B-B14F-4D97-AF65-F5344CB8AC3E}">
        <p14:creationId xmlns:p14="http://schemas.microsoft.com/office/powerpoint/2010/main" val="3939514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80C59-4B31-41DD-BFBC-033D6D472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5DB640-ADAD-4DBA-9B6A-3D216D1257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7656B-A012-4B16-B005-55E932319D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737D6-4EBB-44BE-A465-5F6E1A0A137E}" type="datetimeFigureOut">
              <a:rPr lang="en-US" smtClean="0"/>
              <a:t>3/22/2022</a:t>
            </a:fld>
            <a:endParaRPr lang="en-US"/>
          </a:p>
        </p:txBody>
      </p:sp>
      <p:sp>
        <p:nvSpPr>
          <p:cNvPr id="5" name="Footer Placeholder 4">
            <a:extLst>
              <a:ext uri="{FF2B5EF4-FFF2-40B4-BE49-F238E27FC236}">
                <a16:creationId xmlns:a16="http://schemas.microsoft.com/office/drawing/2014/main" id="{BA419401-F483-413F-A5A1-3B8926CE5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6977B9-6DCC-4681-BF26-17195A3BC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1290D-6B41-4614-8252-8A946EF732BE}" type="slidenum">
              <a:rPr lang="en-US" smtClean="0"/>
              <a:t>‹#›</a:t>
            </a:fld>
            <a:endParaRPr lang="en-US"/>
          </a:p>
        </p:txBody>
      </p:sp>
    </p:spTree>
    <p:extLst>
      <p:ext uri="{BB962C8B-B14F-4D97-AF65-F5344CB8AC3E}">
        <p14:creationId xmlns:p14="http://schemas.microsoft.com/office/powerpoint/2010/main" val="2335600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9238-CFF5-7A46-A383-6135CE495B1D}"/>
              </a:ext>
            </a:extLst>
          </p:cNvPr>
          <p:cNvSpPr>
            <a:spLocks noGrp="1"/>
          </p:cNvSpPr>
          <p:nvPr>
            <p:ph type="title"/>
          </p:nvPr>
        </p:nvSpPr>
        <p:spPr/>
        <p:txBody>
          <a:bodyPr anchor="b"/>
          <a:lstStyle/>
          <a:p>
            <a:r>
              <a:rPr lang="en-US" dirty="0">
                <a:solidFill>
                  <a:schemeClr val="bg2"/>
                </a:solidFill>
              </a:rPr>
              <a:t>Diversity &amp; Inclusion Office</a:t>
            </a:r>
            <a:endParaRPr lang="en-US" sz="2600" b="1" i="1" dirty="0">
              <a:solidFill>
                <a:schemeClr val="bg2"/>
              </a:solidFill>
            </a:endParaRPr>
          </a:p>
        </p:txBody>
      </p:sp>
      <p:sp>
        <p:nvSpPr>
          <p:cNvPr id="3" name="Text Placeholder 2">
            <a:extLst>
              <a:ext uri="{FF2B5EF4-FFF2-40B4-BE49-F238E27FC236}">
                <a16:creationId xmlns:a16="http://schemas.microsoft.com/office/drawing/2014/main" id="{6E6E8F53-1D38-FC4B-9D67-25C8F1F911A3}"/>
              </a:ext>
            </a:extLst>
          </p:cNvPr>
          <p:cNvSpPr>
            <a:spLocks noGrp="1"/>
          </p:cNvSpPr>
          <p:nvPr>
            <p:ph type="body" sz="quarter" idx="1"/>
          </p:nvPr>
        </p:nvSpPr>
        <p:spPr/>
        <p:txBody>
          <a:bodyPr/>
          <a:lstStyle/>
          <a:p>
            <a:r>
              <a:rPr lang="en-US" b="1" i="1" dirty="0"/>
              <a:t>Shaping the future through equity and meaningful inclusion</a:t>
            </a:r>
            <a:endParaRPr lang="en-US" dirty="0"/>
          </a:p>
        </p:txBody>
      </p:sp>
      <p:sp>
        <p:nvSpPr>
          <p:cNvPr id="4" name="Text Placeholder 3">
            <a:extLst>
              <a:ext uri="{FF2B5EF4-FFF2-40B4-BE49-F238E27FC236}">
                <a16:creationId xmlns:a16="http://schemas.microsoft.com/office/drawing/2014/main" id="{AC0BA89C-CE16-0B4F-B1B2-4CA49C88B30F}"/>
              </a:ext>
            </a:extLst>
          </p:cNvPr>
          <p:cNvSpPr>
            <a:spLocks noGrp="1"/>
          </p:cNvSpPr>
          <p:nvPr>
            <p:ph type="body" sz="quarter" idx="21"/>
          </p:nvPr>
        </p:nvSpPr>
        <p:spPr>
          <a:xfrm>
            <a:off x="1524000" y="6086587"/>
            <a:ext cx="9144000" cy="551532"/>
          </a:xfrm>
        </p:spPr>
        <p:txBody>
          <a:bodyPr>
            <a:normAutofit fontScale="92500" lnSpcReduction="20000"/>
          </a:bodyPr>
          <a:lstStyle/>
          <a:p>
            <a:r>
              <a:rPr lang="en-US" sz="1600" dirty="0" err="1"/>
              <a:t>Marlina</a:t>
            </a:r>
            <a:r>
              <a:rPr lang="en-US" sz="1600" dirty="0"/>
              <a:t> Duncan</a:t>
            </a:r>
          </a:p>
          <a:p>
            <a:r>
              <a:rPr lang="en-US" sz="1600" dirty="0"/>
              <a:t>Vice Chancellor for Diversity and Inclusion</a:t>
            </a:r>
          </a:p>
        </p:txBody>
      </p:sp>
    </p:spTree>
    <p:extLst>
      <p:ext uri="{BB962C8B-B14F-4D97-AF65-F5344CB8AC3E}">
        <p14:creationId xmlns:p14="http://schemas.microsoft.com/office/powerpoint/2010/main" val="9542199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 name="Group 155">
            <a:extLst>
              <a:ext uri="{FF2B5EF4-FFF2-40B4-BE49-F238E27FC236}">
                <a16:creationId xmlns:a16="http://schemas.microsoft.com/office/drawing/2014/main" id="{FD516360-6895-314C-BE7F-EA96DF2D52B8}"/>
              </a:ext>
            </a:extLst>
          </p:cNvPr>
          <p:cNvGrpSpPr/>
          <p:nvPr/>
        </p:nvGrpSpPr>
        <p:grpSpPr>
          <a:xfrm>
            <a:off x="1395857" y="1922134"/>
            <a:ext cx="9400287" cy="3284383"/>
            <a:chOff x="2788538" y="4530159"/>
            <a:chExt cx="18800573" cy="6568765"/>
          </a:xfrm>
        </p:grpSpPr>
        <p:sp>
          <p:nvSpPr>
            <p:cNvPr id="115" name="Freeform 114">
              <a:extLst>
                <a:ext uri="{FF2B5EF4-FFF2-40B4-BE49-F238E27FC236}">
                  <a16:creationId xmlns:a16="http://schemas.microsoft.com/office/drawing/2014/main" id="{59EA884B-CD20-E54B-A073-540B1A607033}"/>
                </a:ext>
              </a:extLst>
            </p:cNvPr>
            <p:cNvSpPr/>
            <p:nvPr/>
          </p:nvSpPr>
          <p:spPr>
            <a:xfrm>
              <a:off x="2788538" y="4530159"/>
              <a:ext cx="18800573" cy="6568765"/>
            </a:xfrm>
            <a:custGeom>
              <a:avLst/>
              <a:gdLst>
                <a:gd name="connsiteX0" fmla="*/ 9525227 w 11307534"/>
                <a:gd name="connsiteY0" fmla="*/ 3950328 h 3950759"/>
                <a:gd name="connsiteX1" fmla="*/ 11306931 w 11307534"/>
                <a:gd name="connsiteY1" fmla="*/ 1975471 h 3950759"/>
                <a:gd name="connsiteX2" fmla="*/ 9524180 w 11307534"/>
                <a:gd name="connsiteY2" fmla="*/ -432 h 3950759"/>
                <a:gd name="connsiteX3" fmla="*/ 8665731 w 11307534"/>
                <a:gd name="connsiteY3" fmla="*/ 857441 h 3950759"/>
                <a:gd name="connsiteX4" fmla="*/ 9167031 w 11307534"/>
                <a:gd name="connsiteY4" fmla="*/ 1385659 h 3950759"/>
                <a:gd name="connsiteX5" fmla="*/ -604 w 11307534"/>
                <a:gd name="connsiteY5" fmla="*/ 1385659 h 3950759"/>
                <a:gd name="connsiteX6" fmla="*/ -604 w 11307534"/>
                <a:gd name="connsiteY6" fmla="*/ 2537319 h 3950759"/>
                <a:gd name="connsiteX7" fmla="*/ 9143396 w 11307534"/>
                <a:gd name="connsiteY7" fmla="*/ 2537319 h 3950759"/>
                <a:gd name="connsiteX8" fmla="*/ 8645957 w 11307534"/>
                <a:gd name="connsiteY8" fmla="*/ 3077120 h 3950759"/>
                <a:gd name="connsiteX9" fmla="*/ 9525227 w 11307534"/>
                <a:gd name="connsiteY9" fmla="*/ 3950328 h 39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534" h="3950759">
                  <a:moveTo>
                    <a:pt x="9525227" y="3950328"/>
                  </a:moveTo>
                  <a:lnTo>
                    <a:pt x="11306931" y="1975471"/>
                  </a:lnTo>
                  <a:lnTo>
                    <a:pt x="9524180" y="-432"/>
                  </a:lnTo>
                  <a:lnTo>
                    <a:pt x="8665731" y="857441"/>
                  </a:lnTo>
                  <a:lnTo>
                    <a:pt x="9167031" y="1385659"/>
                  </a:lnTo>
                  <a:lnTo>
                    <a:pt x="-604" y="1385659"/>
                  </a:lnTo>
                  <a:lnTo>
                    <a:pt x="-604" y="2537319"/>
                  </a:lnTo>
                  <a:lnTo>
                    <a:pt x="9143396" y="2537319"/>
                  </a:lnTo>
                  <a:lnTo>
                    <a:pt x="8645957" y="3077120"/>
                  </a:lnTo>
                  <a:lnTo>
                    <a:pt x="9525227" y="3950328"/>
                  </a:lnTo>
                  <a:close/>
                </a:path>
              </a:pathLst>
            </a:custGeom>
            <a:solidFill>
              <a:schemeClr val="tx1">
                <a:lumMod val="20000"/>
                <a:lumOff val="80000"/>
              </a:schemeClr>
            </a:solidFill>
            <a:ln w="3608" cap="flat">
              <a:noFill/>
              <a:prstDash val="solid"/>
              <a:miter/>
            </a:ln>
          </p:spPr>
          <p:txBody>
            <a:bodyPr rtlCol="0" anchor="ctr"/>
            <a:lstStyle/>
            <a:p>
              <a:endParaRPr lang="en-US" sz="900"/>
            </a:p>
          </p:txBody>
        </p:sp>
        <p:sp>
          <p:nvSpPr>
            <p:cNvPr id="116" name="Freeform 115">
              <a:extLst>
                <a:ext uri="{FF2B5EF4-FFF2-40B4-BE49-F238E27FC236}">
                  <a16:creationId xmlns:a16="http://schemas.microsoft.com/office/drawing/2014/main" id="{11744480-B322-4041-8C94-9F55A7D55AB6}"/>
                </a:ext>
              </a:extLst>
            </p:cNvPr>
            <p:cNvSpPr/>
            <p:nvPr/>
          </p:nvSpPr>
          <p:spPr>
            <a:xfrm>
              <a:off x="3732657" y="6086335"/>
              <a:ext cx="3369483" cy="3368763"/>
            </a:xfrm>
            <a:custGeom>
              <a:avLst/>
              <a:gdLst>
                <a:gd name="connsiteX0" fmla="*/ 1012931 w 2026563"/>
                <a:gd name="connsiteY0" fmla="*/ -432 h 2026130"/>
                <a:gd name="connsiteX1" fmla="*/ 2025960 w 2026563"/>
                <a:gd name="connsiteY1" fmla="*/ 1012597 h 2026130"/>
                <a:gd name="connsiteX2" fmla="*/ 1012931 w 2026563"/>
                <a:gd name="connsiteY2" fmla="*/ 2025699 h 2026130"/>
                <a:gd name="connsiteX3" fmla="*/ -604 w 2026563"/>
                <a:gd name="connsiteY3" fmla="*/ 1012742 h 2026130"/>
                <a:gd name="connsiteX4" fmla="*/ 1012931 w 2026563"/>
                <a:gd name="connsiteY4" fmla="*/ -288 h 2026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63" h="2026130">
                  <a:moveTo>
                    <a:pt x="1012931" y="-432"/>
                  </a:moveTo>
                  <a:cubicBezTo>
                    <a:pt x="1572000" y="-432"/>
                    <a:pt x="2025960" y="452987"/>
                    <a:pt x="2025960" y="1012597"/>
                  </a:cubicBezTo>
                  <a:cubicBezTo>
                    <a:pt x="2025960" y="1572208"/>
                    <a:pt x="1572000" y="2025699"/>
                    <a:pt x="1012931" y="2025699"/>
                  </a:cubicBezTo>
                  <a:cubicBezTo>
                    <a:pt x="452815" y="2025699"/>
                    <a:pt x="-604" y="1572352"/>
                    <a:pt x="-604" y="1012742"/>
                  </a:cubicBezTo>
                  <a:cubicBezTo>
                    <a:pt x="-604" y="453131"/>
                    <a:pt x="452815" y="-288"/>
                    <a:pt x="1012931" y="-288"/>
                  </a:cubicBezTo>
                  <a:close/>
                </a:path>
              </a:pathLst>
            </a:custGeom>
            <a:solidFill>
              <a:srgbClr val="6CABD6"/>
            </a:solidFill>
            <a:ln w="3608" cap="flat">
              <a:noFill/>
              <a:prstDash val="solid"/>
              <a:miter/>
            </a:ln>
          </p:spPr>
          <p:txBody>
            <a:bodyPr rtlCol="0" anchor="ctr"/>
            <a:lstStyle/>
            <a:p>
              <a:endParaRPr lang="en-US" sz="900" dirty="0"/>
            </a:p>
          </p:txBody>
        </p:sp>
        <p:sp>
          <p:nvSpPr>
            <p:cNvPr id="117" name="Freeform 116">
              <a:extLst>
                <a:ext uri="{FF2B5EF4-FFF2-40B4-BE49-F238E27FC236}">
                  <a16:creationId xmlns:a16="http://schemas.microsoft.com/office/drawing/2014/main" id="{CA02A79B-51F0-2A41-BE7D-B2A883F09FA8}"/>
                </a:ext>
              </a:extLst>
            </p:cNvPr>
            <p:cNvSpPr/>
            <p:nvPr/>
          </p:nvSpPr>
          <p:spPr>
            <a:xfrm>
              <a:off x="8029824" y="6086335"/>
              <a:ext cx="3369483" cy="3368763"/>
            </a:xfrm>
            <a:custGeom>
              <a:avLst/>
              <a:gdLst>
                <a:gd name="connsiteX0" fmla="*/ 1012426 w 2026563"/>
                <a:gd name="connsiteY0" fmla="*/ -432 h 2026130"/>
                <a:gd name="connsiteX1" fmla="*/ 2025960 w 2026563"/>
                <a:gd name="connsiteY1" fmla="*/ 1012597 h 2026130"/>
                <a:gd name="connsiteX2" fmla="*/ 1012426 w 2026563"/>
                <a:gd name="connsiteY2" fmla="*/ 2025699 h 2026130"/>
                <a:gd name="connsiteX3" fmla="*/ -604 w 2026563"/>
                <a:gd name="connsiteY3" fmla="*/ 1012742 h 2026130"/>
                <a:gd name="connsiteX4" fmla="*/ 1012426 w 2026563"/>
                <a:gd name="connsiteY4" fmla="*/ -288 h 2026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63" h="2026130">
                  <a:moveTo>
                    <a:pt x="1012426" y="-432"/>
                  </a:moveTo>
                  <a:cubicBezTo>
                    <a:pt x="1572000" y="-432"/>
                    <a:pt x="2025960" y="452987"/>
                    <a:pt x="2025960" y="1012597"/>
                  </a:cubicBezTo>
                  <a:cubicBezTo>
                    <a:pt x="2025960" y="1572208"/>
                    <a:pt x="1572109" y="2025699"/>
                    <a:pt x="1012426" y="2025699"/>
                  </a:cubicBezTo>
                  <a:cubicBezTo>
                    <a:pt x="452743" y="2025699"/>
                    <a:pt x="-604" y="1572352"/>
                    <a:pt x="-604" y="1012742"/>
                  </a:cubicBezTo>
                  <a:cubicBezTo>
                    <a:pt x="-604" y="453131"/>
                    <a:pt x="452815" y="-288"/>
                    <a:pt x="1012426" y="-288"/>
                  </a:cubicBezTo>
                  <a:close/>
                </a:path>
              </a:pathLst>
            </a:custGeom>
            <a:solidFill>
              <a:srgbClr val="779F9F"/>
            </a:solidFill>
            <a:ln w="3608" cap="flat">
              <a:noFill/>
              <a:prstDash val="solid"/>
              <a:miter/>
            </a:ln>
          </p:spPr>
          <p:txBody>
            <a:bodyPr rtlCol="0" anchor="ctr"/>
            <a:lstStyle/>
            <a:p>
              <a:endParaRPr lang="en-US" sz="900" dirty="0"/>
            </a:p>
          </p:txBody>
        </p:sp>
        <p:sp>
          <p:nvSpPr>
            <p:cNvPr id="118" name="Freeform 117">
              <a:extLst>
                <a:ext uri="{FF2B5EF4-FFF2-40B4-BE49-F238E27FC236}">
                  <a16:creationId xmlns:a16="http://schemas.microsoft.com/office/drawing/2014/main" id="{FC9CE4F7-E316-CA4E-928B-80250F4C3DDB}"/>
                </a:ext>
              </a:extLst>
            </p:cNvPr>
            <p:cNvSpPr/>
            <p:nvPr/>
          </p:nvSpPr>
          <p:spPr>
            <a:xfrm>
              <a:off x="12326928" y="6086335"/>
              <a:ext cx="3368584" cy="3368763"/>
            </a:xfrm>
            <a:custGeom>
              <a:avLst/>
              <a:gdLst>
                <a:gd name="connsiteX0" fmla="*/ 1012426 w 2026022"/>
                <a:gd name="connsiteY0" fmla="*/ -432 h 2026130"/>
                <a:gd name="connsiteX1" fmla="*/ 2025419 w 2026022"/>
                <a:gd name="connsiteY1" fmla="*/ 1012597 h 2026130"/>
                <a:gd name="connsiteX2" fmla="*/ 1012426 w 2026022"/>
                <a:gd name="connsiteY2" fmla="*/ 2025699 h 2026130"/>
                <a:gd name="connsiteX3" fmla="*/ -604 w 2026022"/>
                <a:gd name="connsiteY3" fmla="*/ 1012597 h 2026130"/>
                <a:gd name="connsiteX4" fmla="*/ 1012426 w 2026022"/>
                <a:gd name="connsiteY4" fmla="*/ -432 h 2026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022" h="2026130">
                  <a:moveTo>
                    <a:pt x="1012426" y="-432"/>
                  </a:moveTo>
                  <a:cubicBezTo>
                    <a:pt x="1572001" y="-432"/>
                    <a:pt x="2025419" y="452987"/>
                    <a:pt x="2025419" y="1012597"/>
                  </a:cubicBezTo>
                  <a:cubicBezTo>
                    <a:pt x="2025419" y="1572208"/>
                    <a:pt x="1572001" y="2025699"/>
                    <a:pt x="1012426" y="2025699"/>
                  </a:cubicBezTo>
                  <a:cubicBezTo>
                    <a:pt x="452852" y="2025699"/>
                    <a:pt x="-604" y="1572208"/>
                    <a:pt x="-604" y="1012597"/>
                  </a:cubicBezTo>
                  <a:cubicBezTo>
                    <a:pt x="-604" y="452987"/>
                    <a:pt x="452816" y="-432"/>
                    <a:pt x="1012426" y="-432"/>
                  </a:cubicBezTo>
                  <a:close/>
                </a:path>
              </a:pathLst>
            </a:custGeom>
            <a:solidFill>
              <a:srgbClr val="005493"/>
            </a:solidFill>
            <a:ln w="3608" cap="flat">
              <a:noFill/>
              <a:prstDash val="solid"/>
              <a:miter/>
            </a:ln>
          </p:spPr>
          <p:txBody>
            <a:bodyPr rtlCol="0" anchor="ctr"/>
            <a:lstStyle/>
            <a:p>
              <a:endParaRPr lang="en-US" sz="900"/>
            </a:p>
          </p:txBody>
        </p:sp>
        <p:sp>
          <p:nvSpPr>
            <p:cNvPr id="119" name="Freeform 118">
              <a:extLst>
                <a:ext uri="{FF2B5EF4-FFF2-40B4-BE49-F238E27FC236}">
                  <a16:creationId xmlns:a16="http://schemas.microsoft.com/office/drawing/2014/main" id="{EA8BFBDF-D54A-844C-97D9-6F5E893E41F4}"/>
                </a:ext>
              </a:extLst>
            </p:cNvPr>
            <p:cNvSpPr/>
            <p:nvPr/>
          </p:nvSpPr>
          <p:spPr>
            <a:xfrm>
              <a:off x="16623256" y="6086335"/>
              <a:ext cx="3369423" cy="3368763"/>
            </a:xfrm>
            <a:custGeom>
              <a:avLst/>
              <a:gdLst>
                <a:gd name="connsiteX0" fmla="*/ 1012930 w 2026527"/>
                <a:gd name="connsiteY0" fmla="*/ -432 h 2026130"/>
                <a:gd name="connsiteX1" fmla="*/ 2025924 w 2026527"/>
                <a:gd name="connsiteY1" fmla="*/ 1012597 h 2026130"/>
                <a:gd name="connsiteX2" fmla="*/ 1012930 w 2026527"/>
                <a:gd name="connsiteY2" fmla="*/ 2025699 h 2026130"/>
                <a:gd name="connsiteX3" fmla="*/ -604 w 2026527"/>
                <a:gd name="connsiteY3" fmla="*/ 1012742 h 2026130"/>
                <a:gd name="connsiteX4" fmla="*/ 1012930 w 2026527"/>
                <a:gd name="connsiteY4" fmla="*/ -288 h 2026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27" h="2026130">
                  <a:moveTo>
                    <a:pt x="1012930" y="-432"/>
                  </a:moveTo>
                  <a:cubicBezTo>
                    <a:pt x="1572001" y="-432"/>
                    <a:pt x="2025924" y="452987"/>
                    <a:pt x="2025924" y="1012597"/>
                  </a:cubicBezTo>
                  <a:cubicBezTo>
                    <a:pt x="2025924" y="1572208"/>
                    <a:pt x="1572001" y="2025699"/>
                    <a:pt x="1012930" y="2025699"/>
                  </a:cubicBezTo>
                  <a:cubicBezTo>
                    <a:pt x="452742" y="2025699"/>
                    <a:pt x="-604" y="1572352"/>
                    <a:pt x="-604" y="1012742"/>
                  </a:cubicBezTo>
                  <a:cubicBezTo>
                    <a:pt x="-604" y="453131"/>
                    <a:pt x="452742" y="-288"/>
                    <a:pt x="1012930" y="-288"/>
                  </a:cubicBezTo>
                  <a:close/>
                </a:path>
              </a:pathLst>
            </a:custGeom>
            <a:solidFill>
              <a:srgbClr val="385469"/>
            </a:solidFill>
            <a:ln w="3608" cap="flat">
              <a:noFill/>
              <a:prstDash val="solid"/>
              <a:miter/>
            </a:ln>
          </p:spPr>
          <p:txBody>
            <a:bodyPr rtlCol="0" anchor="ctr"/>
            <a:lstStyle/>
            <a:p>
              <a:endParaRPr lang="en-US" sz="900"/>
            </a:p>
          </p:txBody>
        </p:sp>
        <p:sp>
          <p:nvSpPr>
            <p:cNvPr id="120" name="Freeform 119">
              <a:extLst>
                <a:ext uri="{FF2B5EF4-FFF2-40B4-BE49-F238E27FC236}">
                  <a16:creationId xmlns:a16="http://schemas.microsoft.com/office/drawing/2014/main" id="{D5E695FC-4B49-544A-A776-6DC536069963}"/>
                </a:ext>
              </a:extLst>
            </p:cNvPr>
            <p:cNvSpPr/>
            <p:nvPr/>
          </p:nvSpPr>
          <p:spPr>
            <a:xfrm>
              <a:off x="7101061" y="7579457"/>
              <a:ext cx="928582" cy="382398"/>
            </a:xfrm>
            <a:custGeom>
              <a:avLst/>
              <a:gdLst>
                <a:gd name="connsiteX0" fmla="*/ 348211 w 558492"/>
                <a:gd name="connsiteY0" fmla="*/ 136611 h 229992"/>
                <a:gd name="connsiteX1" fmla="*/ -604 w 558492"/>
                <a:gd name="connsiteY1" fmla="*/ 136611 h 229992"/>
                <a:gd name="connsiteX2" fmla="*/ -604 w 558492"/>
                <a:gd name="connsiteY2" fmla="*/ 92518 h 229992"/>
                <a:gd name="connsiteX3" fmla="*/ 348211 w 558492"/>
                <a:gd name="connsiteY3" fmla="*/ 92518 h 229992"/>
                <a:gd name="connsiteX4" fmla="*/ 348211 w 558492"/>
                <a:gd name="connsiteY4" fmla="*/ -432 h 229992"/>
                <a:gd name="connsiteX5" fmla="*/ 557889 w 558492"/>
                <a:gd name="connsiteY5" fmla="*/ 114564 h 229992"/>
                <a:gd name="connsiteX6" fmla="*/ 348211 w 558492"/>
                <a:gd name="connsiteY6" fmla="*/ 229561 h 229992"/>
                <a:gd name="connsiteX7" fmla="*/ 348211 w 558492"/>
                <a:gd name="connsiteY7" fmla="*/ 136611 h 22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92" h="229992">
                  <a:moveTo>
                    <a:pt x="348211" y="136611"/>
                  </a:moveTo>
                  <a:lnTo>
                    <a:pt x="-604" y="136611"/>
                  </a:lnTo>
                  <a:cubicBezTo>
                    <a:pt x="-62" y="121709"/>
                    <a:pt x="-62" y="107420"/>
                    <a:pt x="-604" y="92518"/>
                  </a:cubicBezTo>
                  <a:lnTo>
                    <a:pt x="348211" y="92518"/>
                  </a:lnTo>
                  <a:lnTo>
                    <a:pt x="348211" y="-432"/>
                  </a:lnTo>
                  <a:lnTo>
                    <a:pt x="557889" y="114564"/>
                  </a:lnTo>
                  <a:lnTo>
                    <a:pt x="348211" y="229561"/>
                  </a:lnTo>
                  <a:lnTo>
                    <a:pt x="348211" y="136611"/>
                  </a:lnTo>
                  <a:close/>
                </a:path>
              </a:pathLst>
            </a:custGeom>
            <a:solidFill>
              <a:srgbClr val="6CABD6"/>
            </a:solidFill>
            <a:ln w="3608" cap="flat">
              <a:noFill/>
              <a:prstDash val="solid"/>
              <a:miter/>
            </a:ln>
          </p:spPr>
          <p:txBody>
            <a:bodyPr rtlCol="0" anchor="ctr"/>
            <a:lstStyle/>
            <a:p>
              <a:endParaRPr lang="en-US" sz="900"/>
            </a:p>
          </p:txBody>
        </p:sp>
        <p:sp>
          <p:nvSpPr>
            <p:cNvPr id="121" name="Freeform 120">
              <a:extLst>
                <a:ext uri="{FF2B5EF4-FFF2-40B4-BE49-F238E27FC236}">
                  <a16:creationId xmlns:a16="http://schemas.microsoft.com/office/drawing/2014/main" id="{020B4567-0F09-EC44-83FF-B4632225C9CB}"/>
                </a:ext>
              </a:extLst>
            </p:cNvPr>
            <p:cNvSpPr/>
            <p:nvPr/>
          </p:nvSpPr>
          <p:spPr>
            <a:xfrm>
              <a:off x="11398348" y="7579457"/>
              <a:ext cx="928580" cy="382398"/>
            </a:xfrm>
            <a:custGeom>
              <a:avLst/>
              <a:gdLst>
                <a:gd name="connsiteX0" fmla="*/ 348283 w 558491"/>
                <a:gd name="connsiteY0" fmla="*/ 136611 h 229992"/>
                <a:gd name="connsiteX1" fmla="*/ -604 w 558491"/>
                <a:gd name="connsiteY1" fmla="*/ 136611 h 229992"/>
                <a:gd name="connsiteX2" fmla="*/ -604 w 558491"/>
                <a:gd name="connsiteY2" fmla="*/ 92518 h 229992"/>
                <a:gd name="connsiteX3" fmla="*/ 348283 w 558491"/>
                <a:gd name="connsiteY3" fmla="*/ 92518 h 229992"/>
                <a:gd name="connsiteX4" fmla="*/ 348283 w 558491"/>
                <a:gd name="connsiteY4" fmla="*/ -432 h 229992"/>
                <a:gd name="connsiteX5" fmla="*/ 557888 w 558491"/>
                <a:gd name="connsiteY5" fmla="*/ 114564 h 229992"/>
                <a:gd name="connsiteX6" fmla="*/ 348283 w 558491"/>
                <a:gd name="connsiteY6" fmla="*/ 229561 h 229992"/>
                <a:gd name="connsiteX7" fmla="*/ 348283 w 558491"/>
                <a:gd name="connsiteY7" fmla="*/ 136611 h 22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91" h="229992">
                  <a:moveTo>
                    <a:pt x="348283" y="136611"/>
                  </a:moveTo>
                  <a:lnTo>
                    <a:pt x="-604" y="136611"/>
                  </a:lnTo>
                  <a:cubicBezTo>
                    <a:pt x="-26" y="121709"/>
                    <a:pt x="-26" y="107420"/>
                    <a:pt x="-604" y="92518"/>
                  </a:cubicBezTo>
                  <a:lnTo>
                    <a:pt x="348283" y="92518"/>
                  </a:lnTo>
                  <a:lnTo>
                    <a:pt x="348283" y="-432"/>
                  </a:lnTo>
                  <a:lnTo>
                    <a:pt x="557888" y="114564"/>
                  </a:lnTo>
                  <a:lnTo>
                    <a:pt x="348283" y="229561"/>
                  </a:lnTo>
                  <a:lnTo>
                    <a:pt x="348283" y="136611"/>
                  </a:lnTo>
                  <a:close/>
                </a:path>
              </a:pathLst>
            </a:custGeom>
            <a:solidFill>
              <a:srgbClr val="779F9F"/>
            </a:solidFill>
            <a:ln w="3608" cap="flat">
              <a:noFill/>
              <a:prstDash val="solid"/>
              <a:miter/>
            </a:ln>
          </p:spPr>
          <p:txBody>
            <a:bodyPr rtlCol="0" anchor="ctr"/>
            <a:lstStyle/>
            <a:p>
              <a:endParaRPr lang="en-US" sz="900"/>
            </a:p>
          </p:txBody>
        </p:sp>
        <p:sp>
          <p:nvSpPr>
            <p:cNvPr id="122" name="Freeform 121">
              <a:extLst>
                <a:ext uri="{FF2B5EF4-FFF2-40B4-BE49-F238E27FC236}">
                  <a16:creationId xmlns:a16="http://schemas.microsoft.com/office/drawing/2014/main" id="{026959EF-6921-8140-A80C-8732691A62DF}"/>
                </a:ext>
              </a:extLst>
            </p:cNvPr>
            <p:cNvSpPr/>
            <p:nvPr/>
          </p:nvSpPr>
          <p:spPr>
            <a:xfrm>
              <a:off x="15695514" y="7579457"/>
              <a:ext cx="928043" cy="382398"/>
            </a:xfrm>
            <a:custGeom>
              <a:avLst/>
              <a:gdLst>
                <a:gd name="connsiteX0" fmla="*/ 348283 w 558168"/>
                <a:gd name="connsiteY0" fmla="*/ 136611 h 229992"/>
                <a:gd name="connsiteX1" fmla="*/ -604 w 558168"/>
                <a:gd name="connsiteY1" fmla="*/ 136611 h 229992"/>
                <a:gd name="connsiteX2" fmla="*/ -604 w 558168"/>
                <a:gd name="connsiteY2" fmla="*/ 92518 h 229992"/>
                <a:gd name="connsiteX3" fmla="*/ 348283 w 558168"/>
                <a:gd name="connsiteY3" fmla="*/ 92518 h 229992"/>
                <a:gd name="connsiteX4" fmla="*/ 348283 w 558168"/>
                <a:gd name="connsiteY4" fmla="*/ -432 h 229992"/>
                <a:gd name="connsiteX5" fmla="*/ 557565 w 558168"/>
                <a:gd name="connsiteY5" fmla="*/ 114564 h 229992"/>
                <a:gd name="connsiteX6" fmla="*/ 348283 w 558168"/>
                <a:gd name="connsiteY6" fmla="*/ 229561 h 229992"/>
                <a:gd name="connsiteX7" fmla="*/ 348283 w 558168"/>
                <a:gd name="connsiteY7" fmla="*/ 136611 h 22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168" h="229992">
                  <a:moveTo>
                    <a:pt x="348283" y="136611"/>
                  </a:moveTo>
                  <a:lnTo>
                    <a:pt x="-604" y="136611"/>
                  </a:lnTo>
                  <a:lnTo>
                    <a:pt x="-604" y="92518"/>
                  </a:lnTo>
                  <a:lnTo>
                    <a:pt x="348283" y="92518"/>
                  </a:lnTo>
                  <a:lnTo>
                    <a:pt x="348283" y="-432"/>
                  </a:lnTo>
                  <a:lnTo>
                    <a:pt x="557565" y="114564"/>
                  </a:lnTo>
                  <a:lnTo>
                    <a:pt x="348283" y="229561"/>
                  </a:lnTo>
                  <a:lnTo>
                    <a:pt x="348283" y="136611"/>
                  </a:lnTo>
                  <a:close/>
                </a:path>
              </a:pathLst>
            </a:custGeom>
            <a:solidFill>
              <a:srgbClr val="005493"/>
            </a:solidFill>
            <a:ln w="3608" cap="flat">
              <a:noFill/>
              <a:prstDash val="solid"/>
              <a:miter/>
            </a:ln>
          </p:spPr>
          <p:txBody>
            <a:bodyPr rtlCol="0" anchor="ctr"/>
            <a:lstStyle/>
            <a:p>
              <a:endParaRPr lang="en-US" sz="900"/>
            </a:p>
          </p:txBody>
        </p:sp>
        <p:sp>
          <p:nvSpPr>
            <p:cNvPr id="123" name="Freeform 122">
              <a:extLst>
                <a:ext uri="{FF2B5EF4-FFF2-40B4-BE49-F238E27FC236}">
                  <a16:creationId xmlns:a16="http://schemas.microsoft.com/office/drawing/2014/main" id="{014707ED-813C-AD47-9BF3-789555B16C3A}"/>
                </a:ext>
              </a:extLst>
            </p:cNvPr>
            <p:cNvSpPr/>
            <p:nvPr/>
          </p:nvSpPr>
          <p:spPr>
            <a:xfrm>
              <a:off x="3875382" y="6229120"/>
              <a:ext cx="3084274" cy="3083674"/>
            </a:xfrm>
            <a:custGeom>
              <a:avLst/>
              <a:gdLst>
                <a:gd name="connsiteX0" fmla="*/ 927090 w 1855025"/>
                <a:gd name="connsiteY0" fmla="*/ -432 h 1854664"/>
                <a:gd name="connsiteX1" fmla="*/ 1854422 w 1855025"/>
                <a:gd name="connsiteY1" fmla="*/ 926900 h 1854664"/>
                <a:gd name="connsiteX2" fmla="*/ 927090 w 1855025"/>
                <a:gd name="connsiteY2" fmla="*/ 1854232 h 1854664"/>
                <a:gd name="connsiteX3" fmla="*/ -604 w 1855025"/>
                <a:gd name="connsiteY3" fmla="*/ 926900 h 1854664"/>
                <a:gd name="connsiteX4" fmla="*/ 927090 w 1855025"/>
                <a:gd name="connsiteY4" fmla="*/ -432 h 1854664"/>
                <a:gd name="connsiteX5" fmla="*/ 927090 w 1855025"/>
                <a:gd name="connsiteY5" fmla="*/ 32584 h 1854664"/>
                <a:gd name="connsiteX6" fmla="*/ 32232 w 1855025"/>
                <a:gd name="connsiteY6" fmla="*/ 926720 h 1854664"/>
                <a:gd name="connsiteX7" fmla="*/ 927090 w 1855025"/>
                <a:gd name="connsiteY7" fmla="*/ 1820856 h 1854664"/>
                <a:gd name="connsiteX8" fmla="*/ 1820720 w 1855025"/>
                <a:gd name="connsiteY8" fmla="*/ 926720 h 1854664"/>
                <a:gd name="connsiteX9" fmla="*/ 927090 w 1855025"/>
                <a:gd name="connsiteY9" fmla="*/ 32584 h 185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5025" h="1854664">
                  <a:moveTo>
                    <a:pt x="927090" y="-432"/>
                  </a:moveTo>
                  <a:cubicBezTo>
                    <a:pt x="1438818" y="-432"/>
                    <a:pt x="1854422" y="414522"/>
                    <a:pt x="1854422" y="926900"/>
                  </a:cubicBezTo>
                  <a:cubicBezTo>
                    <a:pt x="1854422" y="1439278"/>
                    <a:pt x="1438963" y="1854232"/>
                    <a:pt x="927090" y="1854232"/>
                  </a:cubicBezTo>
                  <a:cubicBezTo>
                    <a:pt x="414712" y="1854232"/>
                    <a:pt x="-604" y="1439278"/>
                    <a:pt x="-604" y="926900"/>
                  </a:cubicBezTo>
                  <a:cubicBezTo>
                    <a:pt x="-604" y="414522"/>
                    <a:pt x="414820" y="-432"/>
                    <a:pt x="927090" y="-432"/>
                  </a:cubicBezTo>
                  <a:close/>
                  <a:moveTo>
                    <a:pt x="927090" y="32584"/>
                  </a:moveTo>
                  <a:cubicBezTo>
                    <a:pt x="433006" y="32584"/>
                    <a:pt x="32232" y="432563"/>
                    <a:pt x="32232" y="926720"/>
                  </a:cubicBezTo>
                  <a:cubicBezTo>
                    <a:pt x="32232" y="1420299"/>
                    <a:pt x="432753" y="1820856"/>
                    <a:pt x="927090" y="1820856"/>
                  </a:cubicBezTo>
                  <a:cubicBezTo>
                    <a:pt x="1421426" y="1820856"/>
                    <a:pt x="1820720" y="1420335"/>
                    <a:pt x="1820720" y="926720"/>
                  </a:cubicBezTo>
                  <a:cubicBezTo>
                    <a:pt x="1820720" y="432383"/>
                    <a:pt x="1420705" y="32584"/>
                    <a:pt x="927090" y="32584"/>
                  </a:cubicBezTo>
                  <a:close/>
                </a:path>
              </a:pathLst>
            </a:custGeom>
            <a:solidFill>
              <a:srgbClr val="FFFFFF"/>
            </a:solidFill>
            <a:ln w="3608" cap="flat">
              <a:noFill/>
              <a:prstDash val="solid"/>
              <a:miter/>
            </a:ln>
          </p:spPr>
          <p:txBody>
            <a:bodyPr rtlCol="0" anchor="ctr"/>
            <a:lstStyle/>
            <a:p>
              <a:endParaRPr lang="en-US" sz="900" dirty="0"/>
            </a:p>
          </p:txBody>
        </p:sp>
        <p:sp>
          <p:nvSpPr>
            <p:cNvPr id="124" name="Freeform 123">
              <a:extLst>
                <a:ext uri="{FF2B5EF4-FFF2-40B4-BE49-F238E27FC236}">
                  <a16:creationId xmlns:a16="http://schemas.microsoft.com/office/drawing/2014/main" id="{2F571FD6-D737-4441-8D82-66B927CA394C}"/>
                </a:ext>
              </a:extLst>
            </p:cNvPr>
            <p:cNvSpPr/>
            <p:nvPr/>
          </p:nvSpPr>
          <p:spPr>
            <a:xfrm>
              <a:off x="8172309" y="6229120"/>
              <a:ext cx="3084212" cy="3083674"/>
            </a:xfrm>
            <a:custGeom>
              <a:avLst/>
              <a:gdLst>
                <a:gd name="connsiteX0" fmla="*/ 926729 w 1854988"/>
                <a:gd name="connsiteY0" fmla="*/ -432 h 1854664"/>
                <a:gd name="connsiteX1" fmla="*/ 1854385 w 1854988"/>
                <a:gd name="connsiteY1" fmla="*/ 926900 h 1854664"/>
                <a:gd name="connsiteX2" fmla="*/ 926729 w 1854988"/>
                <a:gd name="connsiteY2" fmla="*/ 1854232 h 1854664"/>
                <a:gd name="connsiteX3" fmla="*/ -604 w 1854988"/>
                <a:gd name="connsiteY3" fmla="*/ 926900 h 1854664"/>
                <a:gd name="connsiteX4" fmla="*/ 926729 w 1854988"/>
                <a:gd name="connsiteY4" fmla="*/ -432 h 1854664"/>
                <a:gd name="connsiteX5" fmla="*/ 926729 w 1854988"/>
                <a:gd name="connsiteY5" fmla="*/ 32584 h 1854664"/>
                <a:gd name="connsiteX6" fmla="*/ 32520 w 1854988"/>
                <a:gd name="connsiteY6" fmla="*/ 926720 h 1854664"/>
                <a:gd name="connsiteX7" fmla="*/ 926729 w 1854988"/>
                <a:gd name="connsiteY7" fmla="*/ 1820856 h 1854664"/>
                <a:gd name="connsiteX8" fmla="*/ 1821586 w 1854988"/>
                <a:gd name="connsiteY8" fmla="*/ 926720 h 1854664"/>
                <a:gd name="connsiteX9" fmla="*/ 926729 w 1854988"/>
                <a:gd name="connsiteY9" fmla="*/ 32584 h 185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4988" h="1854664">
                  <a:moveTo>
                    <a:pt x="926729" y="-432"/>
                  </a:moveTo>
                  <a:cubicBezTo>
                    <a:pt x="1439107" y="-432"/>
                    <a:pt x="1854385" y="414522"/>
                    <a:pt x="1854385" y="926900"/>
                  </a:cubicBezTo>
                  <a:cubicBezTo>
                    <a:pt x="1854385" y="1439278"/>
                    <a:pt x="1438962" y="1854232"/>
                    <a:pt x="926729" y="1854232"/>
                  </a:cubicBezTo>
                  <a:cubicBezTo>
                    <a:pt x="414495" y="1854232"/>
                    <a:pt x="-604" y="1439278"/>
                    <a:pt x="-604" y="926900"/>
                  </a:cubicBezTo>
                  <a:cubicBezTo>
                    <a:pt x="-604" y="414522"/>
                    <a:pt x="414820" y="-432"/>
                    <a:pt x="926729" y="-432"/>
                  </a:cubicBezTo>
                  <a:close/>
                  <a:moveTo>
                    <a:pt x="926729" y="32584"/>
                  </a:moveTo>
                  <a:cubicBezTo>
                    <a:pt x="432392" y="32584"/>
                    <a:pt x="32520" y="432563"/>
                    <a:pt x="32520" y="926720"/>
                  </a:cubicBezTo>
                  <a:cubicBezTo>
                    <a:pt x="32520" y="1420299"/>
                    <a:pt x="432572" y="1820856"/>
                    <a:pt x="926729" y="1820856"/>
                  </a:cubicBezTo>
                  <a:cubicBezTo>
                    <a:pt x="1420885" y="1820856"/>
                    <a:pt x="1821586" y="1420335"/>
                    <a:pt x="1821586" y="926720"/>
                  </a:cubicBezTo>
                  <a:cubicBezTo>
                    <a:pt x="1821586" y="432383"/>
                    <a:pt x="1421065" y="32584"/>
                    <a:pt x="926729" y="32584"/>
                  </a:cubicBezTo>
                  <a:close/>
                </a:path>
              </a:pathLst>
            </a:custGeom>
            <a:solidFill>
              <a:srgbClr val="FFFFFF"/>
            </a:solidFill>
            <a:ln w="3608" cap="flat">
              <a:noFill/>
              <a:prstDash val="solid"/>
              <a:miter/>
            </a:ln>
          </p:spPr>
          <p:txBody>
            <a:bodyPr rtlCol="0" anchor="ctr"/>
            <a:lstStyle/>
            <a:p>
              <a:endParaRPr lang="en-US" sz="900"/>
            </a:p>
          </p:txBody>
        </p:sp>
        <p:sp>
          <p:nvSpPr>
            <p:cNvPr id="125" name="Freeform 124">
              <a:extLst>
                <a:ext uri="{FF2B5EF4-FFF2-40B4-BE49-F238E27FC236}">
                  <a16:creationId xmlns:a16="http://schemas.microsoft.com/office/drawing/2014/main" id="{7FA743F5-BDED-E24F-BF8C-759D2EDD0861}"/>
                </a:ext>
              </a:extLst>
            </p:cNvPr>
            <p:cNvSpPr/>
            <p:nvPr/>
          </p:nvSpPr>
          <p:spPr>
            <a:xfrm>
              <a:off x="12468815" y="6229120"/>
              <a:ext cx="3084035" cy="3083674"/>
            </a:xfrm>
            <a:custGeom>
              <a:avLst/>
              <a:gdLst>
                <a:gd name="connsiteX0" fmla="*/ 926548 w 1854881"/>
                <a:gd name="connsiteY0" fmla="*/ -432 h 1854664"/>
                <a:gd name="connsiteX1" fmla="*/ 1854278 w 1854881"/>
                <a:gd name="connsiteY1" fmla="*/ 926900 h 1854664"/>
                <a:gd name="connsiteX2" fmla="*/ 926548 w 1854881"/>
                <a:gd name="connsiteY2" fmla="*/ 1854232 h 1854664"/>
                <a:gd name="connsiteX3" fmla="*/ -604 w 1854881"/>
                <a:gd name="connsiteY3" fmla="*/ 926900 h 1854664"/>
                <a:gd name="connsiteX4" fmla="*/ 926548 w 1854881"/>
                <a:gd name="connsiteY4" fmla="*/ -432 h 1854664"/>
                <a:gd name="connsiteX5" fmla="*/ 926548 w 1854881"/>
                <a:gd name="connsiteY5" fmla="*/ 32584 h 1854664"/>
                <a:gd name="connsiteX6" fmla="*/ 31691 w 1854881"/>
                <a:gd name="connsiteY6" fmla="*/ 926720 h 1854664"/>
                <a:gd name="connsiteX7" fmla="*/ 926548 w 1854881"/>
                <a:gd name="connsiteY7" fmla="*/ 1820856 h 1854664"/>
                <a:gd name="connsiteX8" fmla="*/ 1821406 w 1854881"/>
                <a:gd name="connsiteY8" fmla="*/ 926720 h 1854664"/>
                <a:gd name="connsiteX9" fmla="*/ 926548 w 1854881"/>
                <a:gd name="connsiteY9" fmla="*/ 32584 h 185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4881" h="1854664">
                  <a:moveTo>
                    <a:pt x="926548" y="-432"/>
                  </a:moveTo>
                  <a:cubicBezTo>
                    <a:pt x="1438926" y="-432"/>
                    <a:pt x="1854278" y="414522"/>
                    <a:pt x="1854278" y="926900"/>
                  </a:cubicBezTo>
                  <a:cubicBezTo>
                    <a:pt x="1854278" y="1439278"/>
                    <a:pt x="1438818" y="1854232"/>
                    <a:pt x="926548" y="1854232"/>
                  </a:cubicBezTo>
                  <a:cubicBezTo>
                    <a:pt x="414278" y="1854232"/>
                    <a:pt x="-604" y="1439278"/>
                    <a:pt x="-604" y="926900"/>
                  </a:cubicBezTo>
                  <a:cubicBezTo>
                    <a:pt x="-604" y="414522"/>
                    <a:pt x="414819" y="-432"/>
                    <a:pt x="926548" y="-432"/>
                  </a:cubicBezTo>
                  <a:close/>
                  <a:moveTo>
                    <a:pt x="926548" y="32584"/>
                  </a:moveTo>
                  <a:cubicBezTo>
                    <a:pt x="432969" y="32584"/>
                    <a:pt x="31691" y="432563"/>
                    <a:pt x="31691" y="926720"/>
                  </a:cubicBezTo>
                  <a:cubicBezTo>
                    <a:pt x="31691" y="1420299"/>
                    <a:pt x="432825" y="1820856"/>
                    <a:pt x="926548" y="1820856"/>
                  </a:cubicBezTo>
                  <a:cubicBezTo>
                    <a:pt x="1420704" y="1820856"/>
                    <a:pt x="1821406" y="1420335"/>
                    <a:pt x="1821406" y="926720"/>
                  </a:cubicBezTo>
                  <a:cubicBezTo>
                    <a:pt x="1821406" y="432383"/>
                    <a:pt x="1420885" y="32584"/>
                    <a:pt x="926548" y="32584"/>
                  </a:cubicBezTo>
                  <a:close/>
                </a:path>
              </a:pathLst>
            </a:custGeom>
            <a:solidFill>
              <a:srgbClr val="FFFFFF"/>
            </a:solidFill>
            <a:ln w="3608" cap="flat">
              <a:noFill/>
              <a:prstDash val="solid"/>
              <a:miter/>
            </a:ln>
          </p:spPr>
          <p:txBody>
            <a:bodyPr rtlCol="0" anchor="ctr"/>
            <a:lstStyle/>
            <a:p>
              <a:endParaRPr lang="en-US" sz="900"/>
            </a:p>
          </p:txBody>
        </p:sp>
        <p:sp>
          <p:nvSpPr>
            <p:cNvPr id="126" name="Freeform 125">
              <a:extLst>
                <a:ext uri="{FF2B5EF4-FFF2-40B4-BE49-F238E27FC236}">
                  <a16:creationId xmlns:a16="http://schemas.microsoft.com/office/drawing/2014/main" id="{F7C3217C-6F11-0B48-A7DD-265B71786841}"/>
                </a:ext>
              </a:extLst>
            </p:cNvPr>
            <p:cNvSpPr/>
            <p:nvPr/>
          </p:nvSpPr>
          <p:spPr>
            <a:xfrm>
              <a:off x="16770060" y="6229120"/>
              <a:ext cx="3084334" cy="3083674"/>
            </a:xfrm>
            <a:custGeom>
              <a:avLst/>
              <a:gdLst>
                <a:gd name="connsiteX0" fmla="*/ 926729 w 1855061"/>
                <a:gd name="connsiteY0" fmla="*/ -432 h 1854664"/>
                <a:gd name="connsiteX1" fmla="*/ 1854458 w 1855061"/>
                <a:gd name="connsiteY1" fmla="*/ 926900 h 1854664"/>
                <a:gd name="connsiteX2" fmla="*/ 926729 w 1855061"/>
                <a:gd name="connsiteY2" fmla="*/ 1854232 h 1854664"/>
                <a:gd name="connsiteX3" fmla="*/ -604 w 1855061"/>
                <a:gd name="connsiteY3" fmla="*/ 926900 h 1854664"/>
                <a:gd name="connsiteX4" fmla="*/ 926729 w 1855061"/>
                <a:gd name="connsiteY4" fmla="*/ -432 h 1854664"/>
                <a:gd name="connsiteX5" fmla="*/ 926729 w 1855061"/>
                <a:gd name="connsiteY5" fmla="*/ 32584 h 1854664"/>
                <a:gd name="connsiteX6" fmla="*/ 32593 w 1855061"/>
                <a:gd name="connsiteY6" fmla="*/ 926720 h 1854664"/>
                <a:gd name="connsiteX7" fmla="*/ 926729 w 1855061"/>
                <a:gd name="connsiteY7" fmla="*/ 1820856 h 1854664"/>
                <a:gd name="connsiteX8" fmla="*/ 1821586 w 1855061"/>
                <a:gd name="connsiteY8" fmla="*/ 926720 h 1854664"/>
                <a:gd name="connsiteX9" fmla="*/ 926729 w 1855061"/>
                <a:gd name="connsiteY9" fmla="*/ 32584 h 185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5061" h="1854664">
                  <a:moveTo>
                    <a:pt x="926729" y="-432"/>
                  </a:moveTo>
                  <a:cubicBezTo>
                    <a:pt x="1439107" y="-432"/>
                    <a:pt x="1854458" y="414522"/>
                    <a:pt x="1854458" y="926900"/>
                  </a:cubicBezTo>
                  <a:cubicBezTo>
                    <a:pt x="1854458" y="1439278"/>
                    <a:pt x="1439035" y="1854232"/>
                    <a:pt x="926729" y="1854232"/>
                  </a:cubicBezTo>
                  <a:cubicBezTo>
                    <a:pt x="415000" y="1854232"/>
                    <a:pt x="-604" y="1439278"/>
                    <a:pt x="-604" y="926900"/>
                  </a:cubicBezTo>
                  <a:cubicBezTo>
                    <a:pt x="-604" y="414522"/>
                    <a:pt x="414819" y="-432"/>
                    <a:pt x="926729" y="-432"/>
                  </a:cubicBezTo>
                  <a:close/>
                  <a:moveTo>
                    <a:pt x="926729" y="32584"/>
                  </a:moveTo>
                  <a:cubicBezTo>
                    <a:pt x="432392" y="32584"/>
                    <a:pt x="32593" y="432563"/>
                    <a:pt x="32593" y="926720"/>
                  </a:cubicBezTo>
                  <a:cubicBezTo>
                    <a:pt x="32593" y="1420299"/>
                    <a:pt x="432573" y="1820856"/>
                    <a:pt x="926729" y="1820856"/>
                  </a:cubicBezTo>
                  <a:cubicBezTo>
                    <a:pt x="1420885" y="1820856"/>
                    <a:pt x="1821586" y="1420335"/>
                    <a:pt x="1821586" y="926720"/>
                  </a:cubicBezTo>
                  <a:cubicBezTo>
                    <a:pt x="1821586" y="432383"/>
                    <a:pt x="1421065" y="32584"/>
                    <a:pt x="926729" y="32584"/>
                  </a:cubicBezTo>
                  <a:close/>
                </a:path>
              </a:pathLst>
            </a:custGeom>
            <a:solidFill>
              <a:srgbClr val="FFFFFF"/>
            </a:solidFill>
            <a:ln w="3608" cap="flat">
              <a:noFill/>
              <a:prstDash val="solid"/>
              <a:miter/>
            </a:ln>
          </p:spPr>
          <p:txBody>
            <a:bodyPr rtlCol="0" anchor="ctr"/>
            <a:lstStyle/>
            <a:p>
              <a:endParaRPr lang="en-US" sz="900"/>
            </a:p>
          </p:txBody>
        </p:sp>
        <p:sp>
          <p:nvSpPr>
            <p:cNvPr id="129" name="CuadroTexto 395">
              <a:extLst>
                <a:ext uri="{FF2B5EF4-FFF2-40B4-BE49-F238E27FC236}">
                  <a16:creationId xmlns:a16="http://schemas.microsoft.com/office/drawing/2014/main" id="{F23BCDCC-E1DA-4B4E-B51A-2D0FABD908D5}"/>
                </a:ext>
              </a:extLst>
            </p:cNvPr>
            <p:cNvSpPr txBox="1"/>
            <p:nvPr/>
          </p:nvSpPr>
          <p:spPr>
            <a:xfrm flipH="1">
              <a:off x="4068644" y="7630371"/>
              <a:ext cx="2697508" cy="923330"/>
            </a:xfrm>
            <a:prstGeom prst="rect">
              <a:avLst/>
            </a:prstGeom>
            <a:noFill/>
          </p:spPr>
          <p:txBody>
            <a:bodyPr wrap="square" rtlCol="0">
              <a:spAutoFit/>
            </a:bodyPr>
            <a:lstStyle/>
            <a:p>
              <a:pPr algn="ctr"/>
              <a:r>
                <a:rPr lang="en-US" sz="1200" dirty="0">
                  <a:solidFill>
                    <a:schemeClr val="bg1"/>
                  </a:solidFill>
                  <a:latin typeface="Roboto Medium" panose="02000000000000000000" pitchFamily="2" charset="0"/>
                  <a:ea typeface="Roboto Medium" panose="02000000000000000000" pitchFamily="2" charset="0"/>
                  <a:cs typeface="Lato Semibold" panose="020F0502020204030203" pitchFamily="34" charset="0"/>
                </a:rPr>
                <a:t>Preparing for change</a:t>
              </a:r>
            </a:p>
          </p:txBody>
        </p:sp>
        <p:sp>
          <p:nvSpPr>
            <p:cNvPr id="140" name="CuadroTexto 395">
              <a:extLst>
                <a:ext uri="{FF2B5EF4-FFF2-40B4-BE49-F238E27FC236}">
                  <a16:creationId xmlns:a16="http://schemas.microsoft.com/office/drawing/2014/main" id="{AB2A81C6-FEE3-C24F-8E7B-4D20DCF6B169}"/>
                </a:ext>
              </a:extLst>
            </p:cNvPr>
            <p:cNvSpPr txBox="1"/>
            <p:nvPr/>
          </p:nvSpPr>
          <p:spPr>
            <a:xfrm flipH="1">
              <a:off x="8274862" y="7630371"/>
              <a:ext cx="3016908" cy="923330"/>
            </a:xfrm>
            <a:prstGeom prst="rect">
              <a:avLst/>
            </a:prstGeom>
            <a:noFill/>
          </p:spPr>
          <p:txBody>
            <a:bodyPr wrap="square" rtlCol="0">
              <a:spAutoFit/>
            </a:bodyPr>
            <a:lstStyle/>
            <a:p>
              <a:pPr algn="ctr"/>
              <a:r>
                <a:rPr lang="en-US" sz="1200" dirty="0">
                  <a:solidFill>
                    <a:schemeClr val="bg1"/>
                  </a:solidFill>
                  <a:latin typeface="Roboto Medium" panose="02000000000000000000" pitchFamily="2" charset="0"/>
                  <a:ea typeface="Roboto Medium" panose="02000000000000000000" pitchFamily="2" charset="0"/>
                  <a:cs typeface="Lato Semibold" panose="020F0502020204030203" pitchFamily="34" charset="0"/>
                </a:rPr>
                <a:t>Creating a climate of change</a:t>
              </a:r>
            </a:p>
          </p:txBody>
        </p:sp>
        <p:sp>
          <p:nvSpPr>
            <p:cNvPr id="141" name="CuadroTexto 395">
              <a:extLst>
                <a:ext uri="{FF2B5EF4-FFF2-40B4-BE49-F238E27FC236}">
                  <a16:creationId xmlns:a16="http://schemas.microsoft.com/office/drawing/2014/main" id="{3E7994FF-66C3-F142-9831-808ACF11C843}"/>
                </a:ext>
              </a:extLst>
            </p:cNvPr>
            <p:cNvSpPr txBox="1"/>
            <p:nvPr/>
          </p:nvSpPr>
          <p:spPr>
            <a:xfrm flipH="1">
              <a:off x="12319213" y="7036011"/>
              <a:ext cx="3368580" cy="1661994"/>
            </a:xfrm>
            <a:prstGeom prst="rect">
              <a:avLst/>
            </a:prstGeom>
            <a:noFill/>
          </p:spPr>
          <p:txBody>
            <a:bodyPr wrap="square" rtlCol="0">
              <a:spAutoFit/>
            </a:bodyPr>
            <a:lstStyle/>
            <a:p>
              <a:pPr algn="ctr"/>
              <a:endParaRPr lang="en-US" sz="1200" dirty="0">
                <a:solidFill>
                  <a:schemeClr val="bg1"/>
                </a:solidFill>
                <a:latin typeface="Roboto Medium" panose="02000000000000000000" pitchFamily="2" charset="0"/>
                <a:ea typeface="Roboto Medium" panose="02000000000000000000" pitchFamily="2" charset="0"/>
                <a:cs typeface="Lato Semibold" panose="020F0502020204030203" pitchFamily="34" charset="0"/>
              </a:endParaRPr>
            </a:p>
            <a:p>
              <a:pPr algn="ctr"/>
              <a:r>
                <a:rPr lang="en-US" sz="1200" dirty="0">
                  <a:solidFill>
                    <a:schemeClr val="bg1"/>
                  </a:solidFill>
                  <a:latin typeface="Roboto Medium" panose="02000000000000000000" pitchFamily="2" charset="0"/>
                  <a:ea typeface="Roboto Medium" panose="02000000000000000000" pitchFamily="2" charset="0"/>
                  <a:cs typeface="Lato Semibold" panose="020F0502020204030203" pitchFamily="34" charset="0"/>
                </a:rPr>
                <a:t>Engaging the  institution in </a:t>
              </a:r>
            </a:p>
            <a:p>
              <a:pPr algn="ctr"/>
              <a:r>
                <a:rPr lang="en-US" sz="1200" dirty="0">
                  <a:solidFill>
                    <a:schemeClr val="bg1"/>
                  </a:solidFill>
                  <a:latin typeface="Roboto Medium" panose="02000000000000000000" pitchFamily="2" charset="0"/>
                  <a:ea typeface="Roboto Medium" panose="02000000000000000000" pitchFamily="2" charset="0"/>
                  <a:cs typeface="Lato Semibold" panose="020F0502020204030203" pitchFamily="34" charset="0"/>
                </a:rPr>
                <a:t>change</a:t>
              </a:r>
            </a:p>
          </p:txBody>
        </p:sp>
        <p:sp>
          <p:nvSpPr>
            <p:cNvPr id="142" name="CuadroTexto 395">
              <a:extLst>
                <a:ext uri="{FF2B5EF4-FFF2-40B4-BE49-F238E27FC236}">
                  <a16:creationId xmlns:a16="http://schemas.microsoft.com/office/drawing/2014/main" id="{88BA39D5-0148-2646-88D0-237ED11D3CC8}"/>
                </a:ext>
              </a:extLst>
            </p:cNvPr>
            <p:cNvSpPr txBox="1"/>
            <p:nvPr/>
          </p:nvSpPr>
          <p:spPr>
            <a:xfrm flipH="1">
              <a:off x="16959213" y="7036011"/>
              <a:ext cx="2697508" cy="1661994"/>
            </a:xfrm>
            <a:prstGeom prst="rect">
              <a:avLst/>
            </a:prstGeom>
            <a:noFill/>
          </p:spPr>
          <p:txBody>
            <a:bodyPr wrap="square" rtlCol="0">
              <a:spAutoFit/>
            </a:bodyPr>
            <a:lstStyle/>
            <a:p>
              <a:pPr algn="ctr"/>
              <a:endParaRPr lang="en-US" sz="1200" dirty="0">
                <a:solidFill>
                  <a:schemeClr val="bg1"/>
                </a:solidFill>
                <a:latin typeface="Roboto Medium" panose="02000000000000000000" pitchFamily="2" charset="0"/>
                <a:ea typeface="Roboto Medium" panose="02000000000000000000" pitchFamily="2" charset="0"/>
                <a:cs typeface="Lato Semibold" panose="020F0502020204030203" pitchFamily="34" charset="0"/>
              </a:endParaRPr>
            </a:p>
            <a:p>
              <a:pPr algn="ctr"/>
              <a:r>
                <a:rPr lang="en-US" sz="1200" dirty="0">
                  <a:solidFill>
                    <a:schemeClr val="bg1"/>
                  </a:solidFill>
                  <a:latin typeface="Roboto Medium" panose="02000000000000000000" pitchFamily="2" charset="0"/>
                  <a:ea typeface="Roboto Medium" panose="02000000000000000000" pitchFamily="2" charset="0"/>
                  <a:cs typeface="Lato Semibold" panose="020F0502020204030203" pitchFamily="34" charset="0"/>
                </a:rPr>
                <a:t>Implementing and sustaining change</a:t>
              </a:r>
            </a:p>
          </p:txBody>
        </p:sp>
      </p:grpSp>
      <p:sp>
        <p:nvSpPr>
          <p:cNvPr id="2" name="Title 1">
            <a:extLst>
              <a:ext uri="{FF2B5EF4-FFF2-40B4-BE49-F238E27FC236}">
                <a16:creationId xmlns:a16="http://schemas.microsoft.com/office/drawing/2014/main" id="{DC3F6675-8E1F-40FE-94AA-A1776F5D3B41}"/>
              </a:ext>
            </a:extLst>
          </p:cNvPr>
          <p:cNvSpPr>
            <a:spLocks noGrp="1"/>
          </p:cNvSpPr>
          <p:nvPr>
            <p:ph type="title"/>
          </p:nvPr>
        </p:nvSpPr>
        <p:spPr>
          <a:xfrm>
            <a:off x="470589" y="500650"/>
            <a:ext cx="6581721" cy="827500"/>
          </a:xfrm>
        </p:spPr>
        <p:txBody>
          <a:bodyPr/>
          <a:lstStyle/>
          <a:p>
            <a:r>
              <a:rPr lang="en-US" dirty="0">
                <a:solidFill>
                  <a:schemeClr val="bg2"/>
                </a:solidFill>
              </a:rPr>
              <a:t>Implementation Process</a:t>
            </a:r>
          </a:p>
        </p:txBody>
      </p:sp>
      <p:sp>
        <p:nvSpPr>
          <p:cNvPr id="40" name="TextBox 39">
            <a:extLst>
              <a:ext uri="{FF2B5EF4-FFF2-40B4-BE49-F238E27FC236}">
                <a16:creationId xmlns:a16="http://schemas.microsoft.com/office/drawing/2014/main" id="{52EA59E7-8C44-4C15-8EE2-682CF96E123F}"/>
              </a:ext>
            </a:extLst>
          </p:cNvPr>
          <p:cNvSpPr txBox="1"/>
          <p:nvPr/>
        </p:nvSpPr>
        <p:spPr>
          <a:xfrm>
            <a:off x="2455661" y="2846799"/>
            <a:ext cx="754380"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bg1"/>
                </a:solidFill>
                <a:latin typeface="Arial Black" panose="020B0A04020102020204" pitchFamily="34" charset="0"/>
              </a:rPr>
              <a:t>1</a:t>
            </a:r>
            <a:endParaRPr kumimoji="0" lang="en-US" sz="4000" b="0" i="0" u="none" strike="noStrike" cap="none" spc="0" normalizeH="0" baseline="0" dirty="0">
              <a:ln>
                <a:noFill/>
              </a:ln>
              <a:solidFill>
                <a:schemeClr val="bg1"/>
              </a:solidFill>
              <a:effectLst/>
              <a:uFillTx/>
              <a:latin typeface="Arial Black" panose="020B0A04020102020204" pitchFamily="34" charset="0"/>
              <a:sym typeface="Arial"/>
            </a:endParaRPr>
          </a:p>
        </p:txBody>
      </p:sp>
      <p:sp>
        <p:nvSpPr>
          <p:cNvPr id="41" name="TextBox 40">
            <a:extLst>
              <a:ext uri="{FF2B5EF4-FFF2-40B4-BE49-F238E27FC236}">
                <a16:creationId xmlns:a16="http://schemas.microsoft.com/office/drawing/2014/main" id="{59BE6D22-1A17-448B-A5B5-C9F938EDD6C4}"/>
              </a:ext>
            </a:extLst>
          </p:cNvPr>
          <p:cNvSpPr txBox="1"/>
          <p:nvPr/>
        </p:nvSpPr>
        <p:spPr>
          <a:xfrm>
            <a:off x="4619090" y="2780789"/>
            <a:ext cx="7543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chemeClr val="bg1"/>
                </a:solidFill>
                <a:effectLst/>
                <a:uFillTx/>
                <a:latin typeface="Arial Black" panose="020B0A04020102020204" pitchFamily="34" charset="0"/>
                <a:sym typeface="Arial"/>
              </a:rPr>
              <a:t>2</a:t>
            </a:r>
          </a:p>
        </p:txBody>
      </p:sp>
      <p:sp>
        <p:nvSpPr>
          <p:cNvPr id="42" name="TextBox 41">
            <a:extLst>
              <a:ext uri="{FF2B5EF4-FFF2-40B4-BE49-F238E27FC236}">
                <a16:creationId xmlns:a16="http://schemas.microsoft.com/office/drawing/2014/main" id="{10A8BED8-A715-40A6-A75F-D122BEE392A0}"/>
              </a:ext>
            </a:extLst>
          </p:cNvPr>
          <p:cNvSpPr txBox="1"/>
          <p:nvPr/>
        </p:nvSpPr>
        <p:spPr>
          <a:xfrm>
            <a:off x="6778412" y="2821777"/>
            <a:ext cx="754380"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bg1"/>
                </a:solidFill>
                <a:effectLst/>
                <a:uFillTx/>
                <a:latin typeface="Arial Black" panose="020B0A04020102020204" pitchFamily="34" charset="0"/>
                <a:sym typeface="Arial"/>
              </a:rPr>
              <a:t>3</a:t>
            </a:r>
          </a:p>
        </p:txBody>
      </p:sp>
      <p:sp>
        <p:nvSpPr>
          <p:cNvPr id="43" name="TextBox 42">
            <a:extLst>
              <a:ext uri="{FF2B5EF4-FFF2-40B4-BE49-F238E27FC236}">
                <a16:creationId xmlns:a16="http://schemas.microsoft.com/office/drawing/2014/main" id="{3AE223EA-CFAA-4326-9039-0D0091741F8B}"/>
              </a:ext>
            </a:extLst>
          </p:cNvPr>
          <p:cNvSpPr txBox="1"/>
          <p:nvPr/>
        </p:nvSpPr>
        <p:spPr>
          <a:xfrm>
            <a:off x="8942776" y="2815808"/>
            <a:ext cx="754380"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bg1"/>
                </a:solidFill>
                <a:latin typeface="Arial Black" panose="020B0A04020102020204" pitchFamily="34" charset="0"/>
              </a:rPr>
              <a:t>4</a:t>
            </a:r>
            <a:endParaRPr kumimoji="0" lang="en-US" sz="4000" b="0" i="0" u="none" strike="noStrike" cap="none" spc="0" normalizeH="0" baseline="0" dirty="0">
              <a:ln>
                <a:noFill/>
              </a:ln>
              <a:solidFill>
                <a:schemeClr val="bg1"/>
              </a:solidFill>
              <a:effectLst/>
              <a:uFillTx/>
              <a:latin typeface="Arial Black" panose="020B0A04020102020204" pitchFamily="34" charset="0"/>
              <a:sym typeface="Arial"/>
            </a:endParaRPr>
          </a:p>
        </p:txBody>
      </p:sp>
    </p:spTree>
    <p:extLst>
      <p:ext uri="{BB962C8B-B14F-4D97-AF65-F5344CB8AC3E}">
        <p14:creationId xmlns:p14="http://schemas.microsoft.com/office/powerpoint/2010/main" val="35688677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a:extLst>
              <a:ext uri="{FF2B5EF4-FFF2-40B4-BE49-F238E27FC236}">
                <a16:creationId xmlns:a16="http://schemas.microsoft.com/office/drawing/2014/main" id="{44E11E57-EE40-494E-A6C3-72B034AB1C83}"/>
              </a:ext>
            </a:extLst>
          </p:cNvPr>
          <p:cNvSpPr/>
          <p:nvPr/>
        </p:nvSpPr>
        <p:spPr>
          <a:xfrm>
            <a:off x="3258224" y="1738648"/>
            <a:ext cx="2815474" cy="76489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2" name="Rounded Rectangle 1">
            <a:extLst>
              <a:ext uri="{FF2B5EF4-FFF2-40B4-BE49-F238E27FC236}">
                <a16:creationId xmlns:a16="http://schemas.microsoft.com/office/drawing/2014/main" id="{D5BBFF73-D1CB-6947-B597-FF8B874A3848}"/>
              </a:ext>
            </a:extLst>
          </p:cNvPr>
          <p:cNvSpPr/>
          <p:nvPr/>
        </p:nvSpPr>
        <p:spPr>
          <a:xfrm>
            <a:off x="1844799" y="1738648"/>
            <a:ext cx="2217485" cy="76489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47" name="Rectangle 46">
            <a:extLst>
              <a:ext uri="{FF2B5EF4-FFF2-40B4-BE49-F238E27FC236}">
                <a16:creationId xmlns:a16="http://schemas.microsoft.com/office/drawing/2014/main" id="{BFB0D3A2-EECE-4745-A11D-F42909AE5F7B}"/>
              </a:ext>
            </a:extLst>
          </p:cNvPr>
          <p:cNvSpPr/>
          <p:nvPr/>
        </p:nvSpPr>
        <p:spPr>
          <a:xfrm>
            <a:off x="2081551" y="1965205"/>
            <a:ext cx="1832793" cy="338554"/>
          </a:xfrm>
          <a:prstGeom prst="rect">
            <a:avLst/>
          </a:prstGeom>
        </p:spPr>
        <p:txBody>
          <a:bodyPr wrap="square">
            <a:spAutoFit/>
          </a:bodyPr>
          <a:lstStyle/>
          <a:p>
            <a:pPr algn="ctr"/>
            <a:r>
              <a:rPr lang="en-US" sz="1600" b="1" dirty="0">
                <a:solidFill>
                  <a:schemeClr val="bg1"/>
                </a:solidFill>
                <a:latin typeface="Poppins SemiBold" pitchFamily="2" charset="77"/>
                <a:ea typeface="Roboto Medium" panose="02000000000000000000" pitchFamily="2" charset="0"/>
                <a:cs typeface="Montserrat" charset="0"/>
              </a:rPr>
              <a:t>Introduce</a:t>
            </a:r>
          </a:p>
        </p:txBody>
      </p:sp>
      <p:sp>
        <p:nvSpPr>
          <p:cNvPr id="9" name="Oval 8">
            <a:extLst>
              <a:ext uri="{FF2B5EF4-FFF2-40B4-BE49-F238E27FC236}">
                <a16:creationId xmlns:a16="http://schemas.microsoft.com/office/drawing/2014/main" id="{C6A9DC63-035F-014F-B18A-ACCF535911C4}"/>
              </a:ext>
            </a:extLst>
          </p:cNvPr>
          <p:cNvSpPr/>
          <p:nvPr/>
        </p:nvSpPr>
        <p:spPr>
          <a:xfrm>
            <a:off x="1590859" y="1848502"/>
            <a:ext cx="563588" cy="563588"/>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64" name="TextBox 63">
            <a:extLst>
              <a:ext uri="{FF2B5EF4-FFF2-40B4-BE49-F238E27FC236}">
                <a16:creationId xmlns:a16="http://schemas.microsoft.com/office/drawing/2014/main" id="{C01C07E1-3305-B341-99CE-7EE08826FBEA}"/>
              </a:ext>
            </a:extLst>
          </p:cNvPr>
          <p:cNvSpPr txBox="1"/>
          <p:nvPr/>
        </p:nvSpPr>
        <p:spPr>
          <a:xfrm>
            <a:off x="3567872" y="1848502"/>
            <a:ext cx="2313985" cy="600164"/>
          </a:xfrm>
          <a:prstGeom prst="rect">
            <a:avLst/>
          </a:prstGeom>
          <a:noFill/>
        </p:spPr>
        <p:txBody>
          <a:bodyPr wrap="square" rtlCol="0">
            <a:spAutoFit/>
          </a:bodyPr>
          <a:lstStyle/>
          <a:p>
            <a:pPr lvl="1">
              <a:lnSpc>
                <a:spcPct val="100000"/>
              </a:lnSpc>
              <a:spcBef>
                <a:spcPts val="600"/>
              </a:spcBef>
              <a:spcAft>
                <a:spcPts val="600"/>
              </a:spcAft>
            </a:pPr>
            <a:r>
              <a:rPr lang="en-US" sz="1100" dirty="0">
                <a:solidFill>
                  <a:srgbClr val="333333"/>
                </a:solidFill>
                <a:latin typeface="Helvetica Neue"/>
              </a:rPr>
              <a:t>Institution-wide introduction of Impact 2025’s DEI pillar</a:t>
            </a:r>
          </a:p>
        </p:txBody>
      </p:sp>
      <p:sp>
        <p:nvSpPr>
          <p:cNvPr id="44" name="Rounded Rectangle 43">
            <a:extLst>
              <a:ext uri="{FF2B5EF4-FFF2-40B4-BE49-F238E27FC236}">
                <a16:creationId xmlns:a16="http://schemas.microsoft.com/office/drawing/2014/main" id="{95E6553C-90D4-EB4A-A85A-3BFAFC46A3F3}"/>
              </a:ext>
            </a:extLst>
          </p:cNvPr>
          <p:cNvSpPr/>
          <p:nvPr/>
        </p:nvSpPr>
        <p:spPr>
          <a:xfrm>
            <a:off x="3258224" y="2742258"/>
            <a:ext cx="2815474" cy="76489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51" name="Rounded Rectangle 50">
            <a:extLst>
              <a:ext uri="{FF2B5EF4-FFF2-40B4-BE49-F238E27FC236}">
                <a16:creationId xmlns:a16="http://schemas.microsoft.com/office/drawing/2014/main" id="{0427873F-3101-4740-995B-EB2B8A3C7B9A}"/>
              </a:ext>
            </a:extLst>
          </p:cNvPr>
          <p:cNvSpPr/>
          <p:nvPr/>
        </p:nvSpPr>
        <p:spPr>
          <a:xfrm>
            <a:off x="1844799" y="2742257"/>
            <a:ext cx="2217485" cy="76489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53" name="Rectangle 52">
            <a:extLst>
              <a:ext uri="{FF2B5EF4-FFF2-40B4-BE49-F238E27FC236}">
                <a16:creationId xmlns:a16="http://schemas.microsoft.com/office/drawing/2014/main" id="{93834FE4-79E2-784B-88BE-DC28B5FD4717}"/>
              </a:ext>
            </a:extLst>
          </p:cNvPr>
          <p:cNvSpPr/>
          <p:nvPr/>
        </p:nvSpPr>
        <p:spPr>
          <a:xfrm>
            <a:off x="2081551" y="2968814"/>
            <a:ext cx="1832793" cy="338554"/>
          </a:xfrm>
          <a:prstGeom prst="rect">
            <a:avLst/>
          </a:prstGeom>
        </p:spPr>
        <p:txBody>
          <a:bodyPr wrap="square">
            <a:spAutoFit/>
          </a:bodyPr>
          <a:lstStyle/>
          <a:p>
            <a:pPr algn="ctr"/>
            <a:r>
              <a:rPr lang="en-US" sz="1600" b="1" dirty="0">
                <a:solidFill>
                  <a:schemeClr val="bg1"/>
                </a:solidFill>
                <a:latin typeface="Poppins SemiBold" pitchFamily="2" charset="77"/>
                <a:ea typeface="Roboto Medium" panose="02000000000000000000" pitchFamily="2" charset="0"/>
                <a:cs typeface="Montserrat" charset="0"/>
              </a:rPr>
              <a:t>Educate</a:t>
            </a:r>
          </a:p>
        </p:txBody>
      </p:sp>
      <p:sp>
        <p:nvSpPr>
          <p:cNvPr id="54" name="Oval 53">
            <a:extLst>
              <a:ext uri="{FF2B5EF4-FFF2-40B4-BE49-F238E27FC236}">
                <a16:creationId xmlns:a16="http://schemas.microsoft.com/office/drawing/2014/main" id="{691BBA15-CB75-4A4B-B738-D4DE1B9ABA88}"/>
              </a:ext>
            </a:extLst>
          </p:cNvPr>
          <p:cNvSpPr/>
          <p:nvPr/>
        </p:nvSpPr>
        <p:spPr>
          <a:xfrm>
            <a:off x="1590859" y="2852111"/>
            <a:ext cx="563588" cy="56358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55" name="TextBox 54">
            <a:extLst>
              <a:ext uri="{FF2B5EF4-FFF2-40B4-BE49-F238E27FC236}">
                <a16:creationId xmlns:a16="http://schemas.microsoft.com/office/drawing/2014/main" id="{2B6220E8-FACE-2641-8025-894E8E54B010}"/>
              </a:ext>
            </a:extLst>
          </p:cNvPr>
          <p:cNvSpPr txBox="1"/>
          <p:nvPr/>
        </p:nvSpPr>
        <p:spPr>
          <a:xfrm>
            <a:off x="3669486" y="2788083"/>
            <a:ext cx="2255632" cy="600164"/>
          </a:xfrm>
          <a:prstGeom prst="rect">
            <a:avLst/>
          </a:prstGeom>
          <a:noFill/>
        </p:spPr>
        <p:txBody>
          <a:bodyPr wrap="square" rtlCol="0">
            <a:spAutoFit/>
          </a:bodyPr>
          <a:lstStyle/>
          <a:p>
            <a:pPr lvl="1">
              <a:lnSpc>
                <a:spcPct val="100000"/>
              </a:lnSpc>
              <a:spcBef>
                <a:spcPts val="600"/>
              </a:spcBef>
              <a:spcAft>
                <a:spcPts val="600"/>
              </a:spcAft>
            </a:pPr>
            <a:r>
              <a:rPr lang="en-US" sz="1100" dirty="0">
                <a:solidFill>
                  <a:srgbClr val="333333"/>
                </a:solidFill>
                <a:latin typeface="Helvetica Neue"/>
              </a:rPr>
              <a:t>Creation of learning opportunities to level-set DEI knowledge</a:t>
            </a:r>
          </a:p>
        </p:txBody>
      </p:sp>
      <p:sp>
        <p:nvSpPr>
          <p:cNvPr id="57" name="Rounded Rectangle 56">
            <a:extLst>
              <a:ext uri="{FF2B5EF4-FFF2-40B4-BE49-F238E27FC236}">
                <a16:creationId xmlns:a16="http://schemas.microsoft.com/office/drawing/2014/main" id="{70500DF6-9377-A54E-AF56-4102E76C3ADD}"/>
              </a:ext>
            </a:extLst>
          </p:cNvPr>
          <p:cNvSpPr/>
          <p:nvPr/>
        </p:nvSpPr>
        <p:spPr>
          <a:xfrm>
            <a:off x="3258224" y="3734717"/>
            <a:ext cx="2815474" cy="76489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59" name="Rounded Rectangle 58">
            <a:extLst>
              <a:ext uri="{FF2B5EF4-FFF2-40B4-BE49-F238E27FC236}">
                <a16:creationId xmlns:a16="http://schemas.microsoft.com/office/drawing/2014/main" id="{78A8186D-C92B-BB45-9139-EE044473AEAA}"/>
              </a:ext>
            </a:extLst>
          </p:cNvPr>
          <p:cNvSpPr/>
          <p:nvPr/>
        </p:nvSpPr>
        <p:spPr>
          <a:xfrm>
            <a:off x="1844799" y="3734716"/>
            <a:ext cx="2217485" cy="764897"/>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60" name="Rectangle 59">
            <a:extLst>
              <a:ext uri="{FF2B5EF4-FFF2-40B4-BE49-F238E27FC236}">
                <a16:creationId xmlns:a16="http://schemas.microsoft.com/office/drawing/2014/main" id="{7A590889-739B-4245-9F8D-BD3F7329F789}"/>
              </a:ext>
            </a:extLst>
          </p:cNvPr>
          <p:cNvSpPr/>
          <p:nvPr/>
        </p:nvSpPr>
        <p:spPr>
          <a:xfrm>
            <a:off x="2081551" y="3961273"/>
            <a:ext cx="1832793" cy="338554"/>
          </a:xfrm>
          <a:prstGeom prst="rect">
            <a:avLst/>
          </a:prstGeom>
        </p:spPr>
        <p:txBody>
          <a:bodyPr wrap="square">
            <a:spAutoFit/>
          </a:bodyPr>
          <a:lstStyle/>
          <a:p>
            <a:pPr algn="ctr"/>
            <a:r>
              <a:rPr lang="en-US" sz="1600" b="1" dirty="0">
                <a:solidFill>
                  <a:schemeClr val="bg1"/>
                </a:solidFill>
                <a:latin typeface="Poppins SemiBold" pitchFamily="2" charset="77"/>
                <a:ea typeface="Roboto Medium" panose="02000000000000000000" pitchFamily="2" charset="0"/>
                <a:cs typeface="Montserrat" charset="0"/>
              </a:rPr>
              <a:t>Plan</a:t>
            </a:r>
          </a:p>
        </p:txBody>
      </p:sp>
      <p:sp>
        <p:nvSpPr>
          <p:cNvPr id="61" name="Oval 60">
            <a:extLst>
              <a:ext uri="{FF2B5EF4-FFF2-40B4-BE49-F238E27FC236}">
                <a16:creationId xmlns:a16="http://schemas.microsoft.com/office/drawing/2014/main" id="{FEFE6681-E18E-D743-9601-265EEF99E4EA}"/>
              </a:ext>
            </a:extLst>
          </p:cNvPr>
          <p:cNvSpPr/>
          <p:nvPr/>
        </p:nvSpPr>
        <p:spPr>
          <a:xfrm>
            <a:off x="1590859" y="3844570"/>
            <a:ext cx="563588" cy="563588"/>
          </a:xfrm>
          <a:prstGeom prst="ellipse">
            <a:avLst/>
          </a:prstGeom>
          <a:solidFill>
            <a:schemeClr val="accent3">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62" name="TextBox 61">
            <a:extLst>
              <a:ext uri="{FF2B5EF4-FFF2-40B4-BE49-F238E27FC236}">
                <a16:creationId xmlns:a16="http://schemas.microsoft.com/office/drawing/2014/main" id="{D2422526-A4F8-574E-82B6-1265785894EB}"/>
              </a:ext>
            </a:extLst>
          </p:cNvPr>
          <p:cNvSpPr txBox="1"/>
          <p:nvPr/>
        </p:nvSpPr>
        <p:spPr>
          <a:xfrm>
            <a:off x="3981203" y="3844570"/>
            <a:ext cx="1900654" cy="600164"/>
          </a:xfrm>
          <a:prstGeom prst="rect">
            <a:avLst/>
          </a:prstGeom>
          <a:noFill/>
        </p:spPr>
        <p:txBody>
          <a:bodyPr wrap="square" rtlCol="0">
            <a:spAutoFit/>
          </a:bodyPr>
          <a:lstStyle/>
          <a:p>
            <a:r>
              <a:rPr lang="en-US" sz="1100" b="0" i="0" dirty="0">
                <a:solidFill>
                  <a:srgbClr val="333333"/>
                </a:solidFill>
                <a:effectLst/>
                <a:latin typeface="Helvetica Neue"/>
              </a:rPr>
              <a:t>Department-wide introduction of the Diversity and Equity Action Plan</a:t>
            </a:r>
            <a:endParaRPr lang="en-US"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79" name="Rounded Rectangle 78">
            <a:extLst>
              <a:ext uri="{FF2B5EF4-FFF2-40B4-BE49-F238E27FC236}">
                <a16:creationId xmlns:a16="http://schemas.microsoft.com/office/drawing/2014/main" id="{E122F801-043B-8D47-8240-4674C7D3A1FE}"/>
              </a:ext>
            </a:extLst>
          </p:cNvPr>
          <p:cNvSpPr/>
          <p:nvPr/>
        </p:nvSpPr>
        <p:spPr>
          <a:xfrm>
            <a:off x="3258224" y="4738326"/>
            <a:ext cx="2815474" cy="76489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81" name="Rounded Rectangle 80">
            <a:extLst>
              <a:ext uri="{FF2B5EF4-FFF2-40B4-BE49-F238E27FC236}">
                <a16:creationId xmlns:a16="http://schemas.microsoft.com/office/drawing/2014/main" id="{6D0D1CC5-7721-EF4B-B639-EC4D21EBF904}"/>
              </a:ext>
            </a:extLst>
          </p:cNvPr>
          <p:cNvSpPr/>
          <p:nvPr/>
        </p:nvSpPr>
        <p:spPr>
          <a:xfrm>
            <a:off x="1844799" y="4738326"/>
            <a:ext cx="2217485" cy="7648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82" name="Rectangle 81">
            <a:extLst>
              <a:ext uri="{FF2B5EF4-FFF2-40B4-BE49-F238E27FC236}">
                <a16:creationId xmlns:a16="http://schemas.microsoft.com/office/drawing/2014/main" id="{17003C22-59A3-FB47-98F3-5C057E3091A3}"/>
              </a:ext>
            </a:extLst>
          </p:cNvPr>
          <p:cNvSpPr/>
          <p:nvPr/>
        </p:nvSpPr>
        <p:spPr>
          <a:xfrm>
            <a:off x="2081551" y="4964883"/>
            <a:ext cx="1832793" cy="338554"/>
          </a:xfrm>
          <a:prstGeom prst="rect">
            <a:avLst/>
          </a:prstGeom>
        </p:spPr>
        <p:txBody>
          <a:bodyPr wrap="square">
            <a:spAutoFit/>
          </a:bodyPr>
          <a:lstStyle/>
          <a:p>
            <a:pPr algn="ctr"/>
            <a:r>
              <a:rPr lang="en-US" sz="1600" b="1" dirty="0">
                <a:solidFill>
                  <a:schemeClr val="bg1"/>
                </a:solidFill>
                <a:latin typeface="Poppins SemiBold" pitchFamily="2" charset="77"/>
                <a:ea typeface="Roboto Medium" panose="02000000000000000000" pitchFamily="2" charset="0"/>
                <a:cs typeface="Montserrat" charset="0"/>
              </a:rPr>
              <a:t>Pilot</a:t>
            </a:r>
          </a:p>
        </p:txBody>
      </p:sp>
      <p:sp>
        <p:nvSpPr>
          <p:cNvPr id="83" name="Oval 82">
            <a:extLst>
              <a:ext uri="{FF2B5EF4-FFF2-40B4-BE49-F238E27FC236}">
                <a16:creationId xmlns:a16="http://schemas.microsoft.com/office/drawing/2014/main" id="{D29AECFC-96FF-0C44-9AC9-CD5D596383F2}"/>
              </a:ext>
            </a:extLst>
          </p:cNvPr>
          <p:cNvSpPr/>
          <p:nvPr/>
        </p:nvSpPr>
        <p:spPr>
          <a:xfrm>
            <a:off x="1590859" y="4848180"/>
            <a:ext cx="563588" cy="563588"/>
          </a:xfrm>
          <a:prstGeom prst="ellipse">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dirty="0"/>
          </a:p>
        </p:txBody>
      </p:sp>
      <p:sp>
        <p:nvSpPr>
          <p:cNvPr id="84" name="TextBox 83">
            <a:extLst>
              <a:ext uri="{FF2B5EF4-FFF2-40B4-BE49-F238E27FC236}">
                <a16:creationId xmlns:a16="http://schemas.microsoft.com/office/drawing/2014/main" id="{F21B40E2-D068-224D-946F-94BBBB7CACD0}"/>
              </a:ext>
            </a:extLst>
          </p:cNvPr>
          <p:cNvSpPr txBox="1"/>
          <p:nvPr/>
        </p:nvSpPr>
        <p:spPr>
          <a:xfrm>
            <a:off x="3807229" y="4848180"/>
            <a:ext cx="2074628" cy="754053"/>
          </a:xfrm>
          <a:prstGeom prst="rect">
            <a:avLst/>
          </a:prstGeom>
          <a:noFill/>
        </p:spPr>
        <p:txBody>
          <a:bodyPr wrap="square" rtlCol="0">
            <a:spAutoFit/>
          </a:bodyPr>
          <a:lstStyle/>
          <a:p>
            <a:pPr lvl="1">
              <a:lnSpc>
                <a:spcPct val="100000"/>
              </a:lnSpc>
              <a:spcBef>
                <a:spcPts val="600"/>
              </a:spcBef>
              <a:spcAft>
                <a:spcPts val="600"/>
              </a:spcAft>
            </a:pPr>
            <a:r>
              <a:rPr lang="en-US" sz="1100" dirty="0">
                <a:solidFill>
                  <a:srgbClr val="333333"/>
                </a:solidFill>
                <a:latin typeface="Helvetica Neue"/>
              </a:rPr>
              <a:t>Pilot DEAP with departments </a:t>
            </a:r>
          </a:p>
          <a:p>
            <a:pPr lvl="1">
              <a:lnSpc>
                <a:spcPct val="100000"/>
              </a:lnSpc>
              <a:spcBef>
                <a:spcPts val="600"/>
              </a:spcBef>
              <a:spcAft>
                <a:spcPts val="600"/>
              </a:spcAft>
            </a:pPr>
            <a:r>
              <a:rPr lang="en-US" sz="1100" b="1" dirty="0">
                <a:solidFill>
                  <a:srgbClr val="00B050"/>
                </a:solidFill>
                <a:latin typeface="Helvetica Neue"/>
              </a:rPr>
              <a:t>   Feb 2022</a:t>
            </a:r>
            <a:endParaRPr lang="en-US" sz="1100" b="1" dirty="0">
              <a:solidFill>
                <a:srgbClr val="00B050"/>
              </a:solidFill>
            </a:endParaRPr>
          </a:p>
        </p:txBody>
      </p:sp>
      <p:sp>
        <p:nvSpPr>
          <p:cNvPr id="93" name="Rounded Rectangle 92">
            <a:extLst>
              <a:ext uri="{FF2B5EF4-FFF2-40B4-BE49-F238E27FC236}">
                <a16:creationId xmlns:a16="http://schemas.microsoft.com/office/drawing/2014/main" id="{511C68D2-AB9C-F94C-9F65-51AEF906AF49}"/>
              </a:ext>
            </a:extLst>
          </p:cNvPr>
          <p:cNvSpPr/>
          <p:nvPr/>
        </p:nvSpPr>
        <p:spPr>
          <a:xfrm>
            <a:off x="7928238" y="1689721"/>
            <a:ext cx="2815474" cy="76489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94" name="Rounded Rectangle 93">
            <a:extLst>
              <a:ext uri="{FF2B5EF4-FFF2-40B4-BE49-F238E27FC236}">
                <a16:creationId xmlns:a16="http://schemas.microsoft.com/office/drawing/2014/main" id="{A1BDF753-FEB0-2141-A73E-7D7BF25B27C7}"/>
              </a:ext>
            </a:extLst>
          </p:cNvPr>
          <p:cNvSpPr/>
          <p:nvPr/>
        </p:nvSpPr>
        <p:spPr>
          <a:xfrm>
            <a:off x="6394497" y="1738648"/>
            <a:ext cx="2217485" cy="76489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95" name="Rectangle 94">
            <a:extLst>
              <a:ext uri="{FF2B5EF4-FFF2-40B4-BE49-F238E27FC236}">
                <a16:creationId xmlns:a16="http://schemas.microsoft.com/office/drawing/2014/main" id="{9A4D822F-334A-8D47-9D96-8C6043AE893D}"/>
              </a:ext>
            </a:extLst>
          </p:cNvPr>
          <p:cNvSpPr/>
          <p:nvPr/>
        </p:nvSpPr>
        <p:spPr>
          <a:xfrm>
            <a:off x="6631249" y="1965205"/>
            <a:ext cx="1832793" cy="338554"/>
          </a:xfrm>
          <a:prstGeom prst="rect">
            <a:avLst/>
          </a:prstGeom>
        </p:spPr>
        <p:txBody>
          <a:bodyPr wrap="square">
            <a:spAutoFit/>
          </a:bodyPr>
          <a:lstStyle/>
          <a:p>
            <a:pPr algn="ctr"/>
            <a:r>
              <a:rPr lang="en-US" sz="1600" b="1" dirty="0">
                <a:solidFill>
                  <a:schemeClr val="bg1"/>
                </a:solidFill>
                <a:latin typeface="Poppins SemiBold" pitchFamily="2" charset="77"/>
                <a:ea typeface="Roboto Medium" panose="02000000000000000000" pitchFamily="2" charset="0"/>
                <a:cs typeface="Montserrat" charset="0"/>
              </a:rPr>
              <a:t>Support</a:t>
            </a:r>
          </a:p>
        </p:txBody>
      </p:sp>
      <p:sp>
        <p:nvSpPr>
          <p:cNvPr id="96" name="Oval 95">
            <a:extLst>
              <a:ext uri="{FF2B5EF4-FFF2-40B4-BE49-F238E27FC236}">
                <a16:creationId xmlns:a16="http://schemas.microsoft.com/office/drawing/2014/main" id="{4A2FE28D-A17E-0240-8ACF-114C8A368EBC}"/>
              </a:ext>
            </a:extLst>
          </p:cNvPr>
          <p:cNvSpPr/>
          <p:nvPr/>
        </p:nvSpPr>
        <p:spPr>
          <a:xfrm>
            <a:off x="6140557" y="1848502"/>
            <a:ext cx="563588" cy="563588"/>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dirty="0"/>
          </a:p>
        </p:txBody>
      </p:sp>
      <p:sp>
        <p:nvSpPr>
          <p:cNvPr id="97" name="TextBox 96">
            <a:extLst>
              <a:ext uri="{FF2B5EF4-FFF2-40B4-BE49-F238E27FC236}">
                <a16:creationId xmlns:a16="http://schemas.microsoft.com/office/drawing/2014/main" id="{FBF5E051-B569-3F4A-BCFF-85FE03AD3D4B}"/>
              </a:ext>
            </a:extLst>
          </p:cNvPr>
          <p:cNvSpPr txBox="1"/>
          <p:nvPr/>
        </p:nvSpPr>
        <p:spPr>
          <a:xfrm>
            <a:off x="8515950" y="1848502"/>
            <a:ext cx="2227762" cy="430887"/>
          </a:xfrm>
          <a:prstGeom prst="rect">
            <a:avLst/>
          </a:prstGeom>
          <a:noFill/>
        </p:spPr>
        <p:txBody>
          <a:bodyPr wrap="square" rtlCol="0">
            <a:spAutoFit/>
          </a:bodyPr>
          <a:lstStyle/>
          <a:p>
            <a:pPr lvl="1">
              <a:lnSpc>
                <a:spcPct val="100000"/>
              </a:lnSpc>
              <a:spcBef>
                <a:spcPts val="600"/>
              </a:spcBef>
              <a:spcAft>
                <a:spcPts val="600"/>
              </a:spcAft>
            </a:pPr>
            <a:r>
              <a:rPr lang="en-US" sz="1100" b="0" i="0" dirty="0">
                <a:solidFill>
                  <a:srgbClr val="333333"/>
                </a:solidFill>
                <a:effectLst/>
                <a:latin typeface="Helvetica Neue"/>
              </a:rPr>
              <a:t>Support departments with implementing DEAP</a:t>
            </a:r>
            <a:endParaRPr lang="en-US" sz="1100" dirty="0">
              <a:solidFill>
                <a:srgbClr val="333333"/>
              </a:solidFill>
              <a:latin typeface="Helvetica Neue"/>
            </a:endParaRPr>
          </a:p>
        </p:txBody>
      </p:sp>
      <p:sp>
        <p:nvSpPr>
          <p:cNvPr id="99" name="Rounded Rectangle 98">
            <a:extLst>
              <a:ext uri="{FF2B5EF4-FFF2-40B4-BE49-F238E27FC236}">
                <a16:creationId xmlns:a16="http://schemas.microsoft.com/office/drawing/2014/main" id="{FC926A7E-046B-CA43-8750-6F38EF2C04AD}"/>
              </a:ext>
            </a:extLst>
          </p:cNvPr>
          <p:cNvSpPr/>
          <p:nvPr/>
        </p:nvSpPr>
        <p:spPr>
          <a:xfrm>
            <a:off x="7807922" y="2742258"/>
            <a:ext cx="2815474" cy="76489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100" name="Rounded Rectangle 99">
            <a:extLst>
              <a:ext uri="{FF2B5EF4-FFF2-40B4-BE49-F238E27FC236}">
                <a16:creationId xmlns:a16="http://schemas.microsoft.com/office/drawing/2014/main" id="{E018FD4C-307D-7743-9F32-21AA3E3AAD77}"/>
              </a:ext>
            </a:extLst>
          </p:cNvPr>
          <p:cNvSpPr/>
          <p:nvPr/>
        </p:nvSpPr>
        <p:spPr>
          <a:xfrm>
            <a:off x="6394497" y="2742257"/>
            <a:ext cx="2217485" cy="764897"/>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101" name="Rectangle 100">
            <a:extLst>
              <a:ext uri="{FF2B5EF4-FFF2-40B4-BE49-F238E27FC236}">
                <a16:creationId xmlns:a16="http://schemas.microsoft.com/office/drawing/2014/main" id="{7EA4CD42-2250-CC4F-849D-C293117F2B06}"/>
              </a:ext>
            </a:extLst>
          </p:cNvPr>
          <p:cNvSpPr/>
          <p:nvPr/>
        </p:nvSpPr>
        <p:spPr>
          <a:xfrm>
            <a:off x="6631249" y="2968814"/>
            <a:ext cx="1832793" cy="338554"/>
          </a:xfrm>
          <a:prstGeom prst="rect">
            <a:avLst/>
          </a:prstGeom>
        </p:spPr>
        <p:txBody>
          <a:bodyPr wrap="square">
            <a:spAutoFit/>
          </a:bodyPr>
          <a:lstStyle/>
          <a:p>
            <a:pPr algn="ctr"/>
            <a:r>
              <a:rPr lang="en-US" sz="1600" b="1" dirty="0">
                <a:solidFill>
                  <a:schemeClr val="bg1"/>
                </a:solidFill>
                <a:latin typeface="Poppins SemiBold" pitchFamily="2" charset="77"/>
                <a:ea typeface="Roboto Medium" panose="02000000000000000000" pitchFamily="2" charset="0"/>
                <a:cs typeface="Montserrat" charset="0"/>
              </a:rPr>
              <a:t>Assess</a:t>
            </a:r>
          </a:p>
        </p:txBody>
      </p:sp>
      <p:sp>
        <p:nvSpPr>
          <p:cNvPr id="102" name="Oval 101">
            <a:extLst>
              <a:ext uri="{FF2B5EF4-FFF2-40B4-BE49-F238E27FC236}">
                <a16:creationId xmlns:a16="http://schemas.microsoft.com/office/drawing/2014/main" id="{9BC4AE8B-4A0D-BA49-A6F5-47607B9C5A71}"/>
              </a:ext>
            </a:extLst>
          </p:cNvPr>
          <p:cNvSpPr/>
          <p:nvPr/>
        </p:nvSpPr>
        <p:spPr>
          <a:xfrm>
            <a:off x="6140557" y="2852111"/>
            <a:ext cx="563588" cy="563588"/>
          </a:xfrm>
          <a:prstGeom prst="ellipse">
            <a:avLst/>
          </a:prstGeom>
          <a:solidFill>
            <a:schemeClr val="accent6">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103" name="TextBox 102">
            <a:extLst>
              <a:ext uri="{FF2B5EF4-FFF2-40B4-BE49-F238E27FC236}">
                <a16:creationId xmlns:a16="http://schemas.microsoft.com/office/drawing/2014/main" id="{7D98980E-B5C0-0E47-BE65-56E9B17E72F0}"/>
              </a:ext>
            </a:extLst>
          </p:cNvPr>
          <p:cNvSpPr txBox="1"/>
          <p:nvPr/>
        </p:nvSpPr>
        <p:spPr>
          <a:xfrm>
            <a:off x="8767121" y="2852111"/>
            <a:ext cx="1914734" cy="430887"/>
          </a:xfrm>
          <a:prstGeom prst="rect">
            <a:avLst/>
          </a:prstGeom>
          <a:noFill/>
        </p:spPr>
        <p:txBody>
          <a:bodyPr wrap="square" rtlCol="0">
            <a:spAutoFit/>
          </a:bodyPr>
          <a:lstStyle/>
          <a:p>
            <a:pPr lvl="1">
              <a:lnSpc>
                <a:spcPct val="100000"/>
              </a:lnSpc>
              <a:spcBef>
                <a:spcPts val="600"/>
              </a:spcBef>
              <a:spcAft>
                <a:spcPts val="600"/>
              </a:spcAft>
            </a:pPr>
            <a:r>
              <a:rPr lang="en-US" sz="1100" b="0" i="0" dirty="0">
                <a:solidFill>
                  <a:srgbClr val="333333"/>
                </a:solidFill>
                <a:effectLst/>
                <a:latin typeface="Helvetica Neue"/>
              </a:rPr>
              <a:t>Conduct internal assessments  </a:t>
            </a:r>
            <a:endParaRPr lang="en-US" sz="1100" dirty="0">
              <a:solidFill>
                <a:srgbClr val="333333"/>
              </a:solidFill>
              <a:latin typeface="Helvetica Neue"/>
            </a:endParaRPr>
          </a:p>
        </p:txBody>
      </p:sp>
      <p:sp>
        <p:nvSpPr>
          <p:cNvPr id="104" name="Rounded Rectangle 103">
            <a:extLst>
              <a:ext uri="{FF2B5EF4-FFF2-40B4-BE49-F238E27FC236}">
                <a16:creationId xmlns:a16="http://schemas.microsoft.com/office/drawing/2014/main" id="{2E4E87DC-E277-5C46-89FE-A77E01FB3B87}"/>
              </a:ext>
            </a:extLst>
          </p:cNvPr>
          <p:cNvSpPr/>
          <p:nvPr/>
        </p:nvSpPr>
        <p:spPr>
          <a:xfrm>
            <a:off x="8502899" y="3734717"/>
            <a:ext cx="2558132" cy="76489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105" name="Rounded Rectangle 104">
            <a:extLst>
              <a:ext uri="{FF2B5EF4-FFF2-40B4-BE49-F238E27FC236}">
                <a16:creationId xmlns:a16="http://schemas.microsoft.com/office/drawing/2014/main" id="{728CC9D7-EE07-BF46-B045-80E68C347C99}"/>
              </a:ext>
            </a:extLst>
          </p:cNvPr>
          <p:cNvSpPr/>
          <p:nvPr/>
        </p:nvSpPr>
        <p:spPr>
          <a:xfrm>
            <a:off x="6394497" y="3734716"/>
            <a:ext cx="2217485" cy="764897"/>
          </a:xfrm>
          <a:prstGeom prst="roundRect">
            <a:avLst>
              <a:gd name="adj" fmla="val 50000"/>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106" name="Rectangle 105">
            <a:extLst>
              <a:ext uri="{FF2B5EF4-FFF2-40B4-BE49-F238E27FC236}">
                <a16:creationId xmlns:a16="http://schemas.microsoft.com/office/drawing/2014/main" id="{FB7F3098-8B8E-A145-B777-956276982891}"/>
              </a:ext>
            </a:extLst>
          </p:cNvPr>
          <p:cNvSpPr/>
          <p:nvPr/>
        </p:nvSpPr>
        <p:spPr>
          <a:xfrm>
            <a:off x="6631249" y="3961273"/>
            <a:ext cx="1832793" cy="338554"/>
          </a:xfrm>
          <a:prstGeom prst="rect">
            <a:avLst/>
          </a:prstGeom>
        </p:spPr>
        <p:txBody>
          <a:bodyPr wrap="square">
            <a:spAutoFit/>
          </a:bodyPr>
          <a:lstStyle/>
          <a:p>
            <a:pPr algn="ctr"/>
            <a:r>
              <a:rPr lang="en-US" sz="1600" b="1" dirty="0">
                <a:solidFill>
                  <a:schemeClr val="bg1"/>
                </a:solidFill>
                <a:latin typeface="Poppins SemiBold" pitchFamily="2" charset="77"/>
                <a:ea typeface="Roboto Medium" panose="02000000000000000000" pitchFamily="2" charset="0"/>
                <a:cs typeface="Montserrat" charset="0"/>
              </a:rPr>
              <a:t>Strategize</a:t>
            </a:r>
          </a:p>
        </p:txBody>
      </p:sp>
      <p:sp>
        <p:nvSpPr>
          <p:cNvPr id="107" name="Oval 106">
            <a:extLst>
              <a:ext uri="{FF2B5EF4-FFF2-40B4-BE49-F238E27FC236}">
                <a16:creationId xmlns:a16="http://schemas.microsoft.com/office/drawing/2014/main" id="{2821DF04-4DA2-ED4E-AB2F-964AE583822F}"/>
              </a:ext>
            </a:extLst>
          </p:cNvPr>
          <p:cNvSpPr/>
          <p:nvPr/>
        </p:nvSpPr>
        <p:spPr>
          <a:xfrm>
            <a:off x="6140557" y="3844570"/>
            <a:ext cx="563588" cy="563588"/>
          </a:xfrm>
          <a:prstGeom prst="ellipse">
            <a:avLst/>
          </a:prstGeom>
          <a:solidFill>
            <a:schemeClr val="accent1">
              <a:lumMod val="90000"/>
              <a:lumOff val="1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108" name="TextBox 107">
            <a:extLst>
              <a:ext uri="{FF2B5EF4-FFF2-40B4-BE49-F238E27FC236}">
                <a16:creationId xmlns:a16="http://schemas.microsoft.com/office/drawing/2014/main" id="{31F9B768-02D0-EF46-A59E-F64E242D994F}"/>
              </a:ext>
            </a:extLst>
          </p:cNvPr>
          <p:cNvSpPr txBox="1"/>
          <p:nvPr/>
        </p:nvSpPr>
        <p:spPr>
          <a:xfrm>
            <a:off x="8767121" y="3844570"/>
            <a:ext cx="2177074" cy="430887"/>
          </a:xfrm>
          <a:prstGeom prst="rect">
            <a:avLst/>
          </a:prstGeom>
          <a:noFill/>
        </p:spPr>
        <p:txBody>
          <a:bodyPr wrap="square" rtlCol="0">
            <a:spAutoFit/>
          </a:bodyPr>
          <a:lstStyle/>
          <a:p>
            <a:pPr lvl="1">
              <a:lnSpc>
                <a:spcPct val="100000"/>
              </a:lnSpc>
              <a:spcBef>
                <a:spcPts val="600"/>
              </a:spcBef>
              <a:spcAft>
                <a:spcPts val="600"/>
              </a:spcAft>
            </a:pPr>
            <a:r>
              <a:rPr lang="en-US" sz="1100" dirty="0">
                <a:solidFill>
                  <a:srgbClr val="333333"/>
                </a:solidFill>
                <a:latin typeface="Helvetica Neue"/>
              </a:rPr>
              <a:t>De</a:t>
            </a:r>
            <a:r>
              <a:rPr lang="en-US" sz="1100" b="0" i="0" dirty="0">
                <a:solidFill>
                  <a:srgbClr val="333333"/>
                </a:solidFill>
                <a:effectLst/>
                <a:latin typeface="Helvetica Neue"/>
              </a:rPr>
              <a:t>velop a change management strategy</a:t>
            </a:r>
            <a:endParaRPr lang="en-US" sz="1100" b="1" dirty="0">
              <a:solidFill>
                <a:srgbClr val="333333"/>
              </a:solidFill>
              <a:latin typeface="Helvetica Neue"/>
            </a:endParaRPr>
          </a:p>
        </p:txBody>
      </p:sp>
      <p:sp>
        <p:nvSpPr>
          <p:cNvPr id="109" name="Rounded Rectangle 108">
            <a:extLst>
              <a:ext uri="{FF2B5EF4-FFF2-40B4-BE49-F238E27FC236}">
                <a16:creationId xmlns:a16="http://schemas.microsoft.com/office/drawing/2014/main" id="{DBCC5D44-0A65-1641-86E2-48139BA5876D}"/>
              </a:ext>
            </a:extLst>
          </p:cNvPr>
          <p:cNvSpPr/>
          <p:nvPr/>
        </p:nvSpPr>
        <p:spPr>
          <a:xfrm>
            <a:off x="7807922" y="4738326"/>
            <a:ext cx="3439198" cy="76489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110" name="Rounded Rectangle 109">
            <a:extLst>
              <a:ext uri="{FF2B5EF4-FFF2-40B4-BE49-F238E27FC236}">
                <a16:creationId xmlns:a16="http://schemas.microsoft.com/office/drawing/2014/main" id="{DFD9D62F-68C6-6240-8C76-19C22EF91E40}"/>
              </a:ext>
            </a:extLst>
          </p:cNvPr>
          <p:cNvSpPr/>
          <p:nvPr/>
        </p:nvSpPr>
        <p:spPr>
          <a:xfrm>
            <a:off x="6394497" y="4738326"/>
            <a:ext cx="2217485" cy="764897"/>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111" name="Rectangle 110">
            <a:extLst>
              <a:ext uri="{FF2B5EF4-FFF2-40B4-BE49-F238E27FC236}">
                <a16:creationId xmlns:a16="http://schemas.microsoft.com/office/drawing/2014/main" id="{87304FC5-AA01-9B44-85AA-B7A8D7D42C91}"/>
              </a:ext>
            </a:extLst>
          </p:cNvPr>
          <p:cNvSpPr/>
          <p:nvPr/>
        </p:nvSpPr>
        <p:spPr>
          <a:xfrm>
            <a:off x="6631249" y="4964883"/>
            <a:ext cx="1832793" cy="338554"/>
          </a:xfrm>
          <a:prstGeom prst="rect">
            <a:avLst/>
          </a:prstGeom>
        </p:spPr>
        <p:txBody>
          <a:bodyPr wrap="square">
            <a:spAutoFit/>
          </a:bodyPr>
          <a:lstStyle/>
          <a:p>
            <a:pPr algn="ctr"/>
            <a:r>
              <a:rPr lang="en-US" sz="1600" b="1" dirty="0">
                <a:solidFill>
                  <a:schemeClr val="bg1"/>
                </a:solidFill>
                <a:latin typeface="Poppins SemiBold" pitchFamily="2" charset="77"/>
                <a:ea typeface="Roboto Medium" panose="02000000000000000000" pitchFamily="2" charset="0"/>
                <a:cs typeface="Montserrat" charset="0"/>
              </a:rPr>
              <a:t>Lead</a:t>
            </a:r>
          </a:p>
        </p:txBody>
      </p:sp>
      <p:sp>
        <p:nvSpPr>
          <p:cNvPr id="112" name="Oval 111">
            <a:extLst>
              <a:ext uri="{FF2B5EF4-FFF2-40B4-BE49-F238E27FC236}">
                <a16:creationId xmlns:a16="http://schemas.microsoft.com/office/drawing/2014/main" id="{2C69BCDD-C1D2-384B-B03E-A8B603D1B65F}"/>
              </a:ext>
            </a:extLst>
          </p:cNvPr>
          <p:cNvSpPr/>
          <p:nvPr/>
        </p:nvSpPr>
        <p:spPr>
          <a:xfrm>
            <a:off x="6140557" y="4848180"/>
            <a:ext cx="563588" cy="563588"/>
          </a:xfrm>
          <a:prstGeom prst="ellipse">
            <a:avLst/>
          </a:prstGeom>
          <a:solidFill>
            <a:schemeClr val="accent2">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113" name="TextBox 112">
            <a:extLst>
              <a:ext uri="{FF2B5EF4-FFF2-40B4-BE49-F238E27FC236}">
                <a16:creationId xmlns:a16="http://schemas.microsoft.com/office/drawing/2014/main" id="{BACC64FF-9D14-D54E-8EF1-C7AB97AAD083}"/>
              </a:ext>
            </a:extLst>
          </p:cNvPr>
          <p:cNvSpPr txBox="1"/>
          <p:nvPr/>
        </p:nvSpPr>
        <p:spPr>
          <a:xfrm>
            <a:off x="8464042" y="4848180"/>
            <a:ext cx="2480153" cy="600164"/>
          </a:xfrm>
          <a:prstGeom prst="rect">
            <a:avLst/>
          </a:prstGeom>
          <a:noFill/>
        </p:spPr>
        <p:txBody>
          <a:bodyPr wrap="square" rtlCol="0">
            <a:spAutoFit/>
          </a:bodyPr>
          <a:lstStyle/>
          <a:p>
            <a:pPr lvl="1">
              <a:lnSpc>
                <a:spcPct val="100000"/>
              </a:lnSpc>
              <a:spcBef>
                <a:spcPts val="600"/>
              </a:spcBef>
              <a:spcAft>
                <a:spcPts val="600"/>
              </a:spcAft>
            </a:pPr>
            <a:r>
              <a:rPr lang="en-US" sz="1100" i="0" dirty="0">
                <a:solidFill>
                  <a:srgbClr val="22355A"/>
                </a:solidFill>
                <a:effectLst/>
                <a:latin typeface="robotobold"/>
              </a:rPr>
              <a:t>Offer opportunities </a:t>
            </a:r>
            <a:r>
              <a:rPr lang="en-US" sz="1100" dirty="0">
                <a:solidFill>
                  <a:srgbClr val="22355A"/>
                </a:solidFill>
                <a:latin typeface="robotobold"/>
              </a:rPr>
              <a:t>for </a:t>
            </a:r>
            <a:r>
              <a:rPr lang="en-US" sz="1100" i="0" dirty="0">
                <a:solidFill>
                  <a:srgbClr val="22355A"/>
                </a:solidFill>
                <a:effectLst/>
                <a:latin typeface="robotobold"/>
              </a:rPr>
              <a:t>leadership development</a:t>
            </a:r>
            <a:r>
              <a:rPr lang="en-US" sz="1100" i="0" dirty="0">
                <a:solidFill>
                  <a:srgbClr val="22355A"/>
                </a:solidFill>
                <a:effectLst/>
                <a:latin typeface="robotoregular"/>
              </a:rPr>
              <a:t> </a:t>
            </a:r>
            <a:r>
              <a:rPr lang="en-US" sz="1100" b="0" i="0" dirty="0">
                <a:solidFill>
                  <a:srgbClr val="22355A"/>
                </a:solidFill>
                <a:effectLst/>
                <a:latin typeface="robotoregular"/>
              </a:rPr>
              <a:t>to create more </a:t>
            </a:r>
            <a:r>
              <a:rPr lang="en-US" sz="1100" dirty="0">
                <a:solidFill>
                  <a:srgbClr val="22355A"/>
                </a:solidFill>
                <a:latin typeface="robotoregular"/>
              </a:rPr>
              <a:t>inclusive leaders </a:t>
            </a:r>
            <a:endParaRPr lang="en-US" sz="1100" b="0" i="0" dirty="0">
              <a:solidFill>
                <a:srgbClr val="333333"/>
              </a:solidFill>
              <a:effectLst/>
              <a:latin typeface="Helvetica Neue"/>
            </a:endParaRPr>
          </a:p>
        </p:txBody>
      </p:sp>
      <p:sp>
        <p:nvSpPr>
          <p:cNvPr id="3" name="Title 2">
            <a:extLst>
              <a:ext uri="{FF2B5EF4-FFF2-40B4-BE49-F238E27FC236}">
                <a16:creationId xmlns:a16="http://schemas.microsoft.com/office/drawing/2014/main" id="{833E1F90-54C6-4E35-9759-DBBC34386943}"/>
              </a:ext>
            </a:extLst>
          </p:cNvPr>
          <p:cNvSpPr>
            <a:spLocks noGrp="1"/>
          </p:cNvSpPr>
          <p:nvPr>
            <p:ph type="title"/>
          </p:nvPr>
        </p:nvSpPr>
        <p:spPr>
          <a:xfrm>
            <a:off x="2071123" y="140853"/>
            <a:ext cx="7197567" cy="1187297"/>
          </a:xfrm>
        </p:spPr>
        <p:txBody>
          <a:bodyPr>
            <a:normAutofit/>
          </a:bodyPr>
          <a:lstStyle/>
          <a:p>
            <a:r>
              <a:rPr lang="en-US" dirty="0"/>
              <a:t> </a:t>
            </a:r>
            <a:r>
              <a:rPr lang="en-US" dirty="0">
                <a:solidFill>
                  <a:schemeClr val="bg2"/>
                </a:solidFill>
              </a:rPr>
              <a:t>Step 1 </a:t>
            </a:r>
            <a:br>
              <a:rPr lang="en-US" dirty="0">
                <a:solidFill>
                  <a:schemeClr val="bg2"/>
                </a:solidFill>
              </a:rPr>
            </a:br>
            <a:r>
              <a:rPr lang="en-US" dirty="0">
                <a:solidFill>
                  <a:schemeClr val="bg2"/>
                </a:solidFill>
              </a:rPr>
              <a:t>Preparing for Change</a:t>
            </a:r>
          </a:p>
        </p:txBody>
      </p:sp>
      <p:grpSp>
        <p:nvGrpSpPr>
          <p:cNvPr id="63" name="Group 62">
            <a:extLst>
              <a:ext uri="{FF2B5EF4-FFF2-40B4-BE49-F238E27FC236}">
                <a16:creationId xmlns:a16="http://schemas.microsoft.com/office/drawing/2014/main" id="{82DD622A-46D0-4B6C-93D9-0521DD7095D4}"/>
              </a:ext>
            </a:extLst>
          </p:cNvPr>
          <p:cNvGrpSpPr/>
          <p:nvPr/>
        </p:nvGrpSpPr>
        <p:grpSpPr>
          <a:xfrm>
            <a:off x="1743909" y="3945734"/>
            <a:ext cx="256141" cy="338554"/>
            <a:chOff x="1230412" y="4638618"/>
            <a:chExt cx="362519" cy="479159"/>
          </a:xfrm>
        </p:grpSpPr>
        <p:sp>
          <p:nvSpPr>
            <p:cNvPr id="66" name="Freeform 471">
              <a:extLst>
                <a:ext uri="{FF2B5EF4-FFF2-40B4-BE49-F238E27FC236}">
                  <a16:creationId xmlns:a16="http://schemas.microsoft.com/office/drawing/2014/main" id="{501E4785-5782-4242-967C-758013CAAA3C}"/>
                </a:ext>
              </a:extLst>
            </p:cNvPr>
            <p:cNvSpPr/>
            <p:nvPr/>
          </p:nvSpPr>
          <p:spPr>
            <a:xfrm>
              <a:off x="1230412" y="4688657"/>
              <a:ext cx="362519" cy="429120"/>
            </a:xfrm>
            <a:custGeom>
              <a:avLst/>
              <a:gdLst/>
              <a:ahLst/>
              <a:cxnLst>
                <a:cxn ang="3cd4">
                  <a:pos x="hc" y="t"/>
                </a:cxn>
                <a:cxn ang="cd2">
                  <a:pos x="l" y="vc"/>
                </a:cxn>
                <a:cxn ang="cd4">
                  <a:pos x="hc" y="b"/>
                </a:cxn>
                <a:cxn ang="0">
                  <a:pos x="r" y="vc"/>
                </a:cxn>
              </a:cxnLst>
              <a:rect l="l" t="t" r="r" b="b"/>
              <a:pathLst>
                <a:path w="1008" h="1193">
                  <a:moveTo>
                    <a:pt x="964" y="55"/>
                  </a:moveTo>
                  <a:close/>
                  <a:moveTo>
                    <a:pt x="964" y="1193"/>
                  </a:moveTo>
                  <a:lnTo>
                    <a:pt x="43" y="1193"/>
                  </a:lnTo>
                  <a:cubicBezTo>
                    <a:pt x="19" y="1193"/>
                    <a:pt x="0" y="1174"/>
                    <a:pt x="0" y="1150"/>
                  </a:cubicBezTo>
                  <a:lnTo>
                    <a:pt x="0" y="43"/>
                  </a:lnTo>
                  <a:cubicBezTo>
                    <a:pt x="0" y="20"/>
                    <a:pt x="19" y="0"/>
                    <a:pt x="43" y="0"/>
                  </a:cubicBezTo>
                  <a:lnTo>
                    <a:pt x="220" y="0"/>
                  </a:lnTo>
                  <a:cubicBezTo>
                    <a:pt x="235" y="0"/>
                    <a:pt x="248" y="12"/>
                    <a:pt x="248" y="28"/>
                  </a:cubicBezTo>
                  <a:cubicBezTo>
                    <a:pt x="248" y="43"/>
                    <a:pt x="235" y="55"/>
                    <a:pt x="220" y="55"/>
                  </a:cubicBezTo>
                  <a:lnTo>
                    <a:pt x="55" y="55"/>
                  </a:lnTo>
                  <a:lnTo>
                    <a:pt x="55" y="1138"/>
                  </a:lnTo>
                  <a:lnTo>
                    <a:pt x="953" y="1138"/>
                  </a:lnTo>
                  <a:lnTo>
                    <a:pt x="953" y="55"/>
                  </a:lnTo>
                  <a:lnTo>
                    <a:pt x="787" y="55"/>
                  </a:lnTo>
                  <a:cubicBezTo>
                    <a:pt x="771" y="55"/>
                    <a:pt x="759" y="43"/>
                    <a:pt x="759" y="28"/>
                  </a:cubicBezTo>
                  <a:cubicBezTo>
                    <a:pt x="759" y="12"/>
                    <a:pt x="771" y="0"/>
                    <a:pt x="787" y="0"/>
                  </a:cubicBezTo>
                  <a:lnTo>
                    <a:pt x="964" y="0"/>
                  </a:lnTo>
                  <a:cubicBezTo>
                    <a:pt x="988" y="0"/>
                    <a:pt x="1008" y="20"/>
                    <a:pt x="1008" y="43"/>
                  </a:cubicBezTo>
                  <a:lnTo>
                    <a:pt x="1008" y="1150"/>
                  </a:lnTo>
                  <a:cubicBezTo>
                    <a:pt x="1008" y="1174"/>
                    <a:pt x="988" y="1193"/>
                    <a:pt x="964" y="119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472">
              <a:extLst>
                <a:ext uri="{FF2B5EF4-FFF2-40B4-BE49-F238E27FC236}">
                  <a16:creationId xmlns:a16="http://schemas.microsoft.com/office/drawing/2014/main" id="{79E9A0DA-44E9-4D1C-9FBB-F78D10E044CC}"/>
                </a:ext>
              </a:extLst>
            </p:cNvPr>
            <p:cNvSpPr/>
            <p:nvPr/>
          </p:nvSpPr>
          <p:spPr>
            <a:xfrm>
              <a:off x="1299891" y="4790177"/>
              <a:ext cx="69840" cy="70200"/>
            </a:xfrm>
            <a:custGeom>
              <a:avLst/>
              <a:gdLst/>
              <a:ahLst/>
              <a:cxnLst>
                <a:cxn ang="3cd4">
                  <a:pos x="hc" y="t"/>
                </a:cxn>
                <a:cxn ang="cd2">
                  <a:pos x="l" y="vc"/>
                </a:cxn>
                <a:cxn ang="cd4">
                  <a:pos x="hc" y="b"/>
                </a:cxn>
                <a:cxn ang="0">
                  <a:pos x="r" y="vc"/>
                </a:cxn>
              </a:cxnLst>
              <a:rect l="l" t="t" r="r" b="b"/>
              <a:pathLst>
                <a:path w="195" h="196">
                  <a:moveTo>
                    <a:pt x="55" y="141"/>
                  </a:moveTo>
                  <a:lnTo>
                    <a:pt x="140" y="141"/>
                  </a:lnTo>
                  <a:lnTo>
                    <a:pt x="140" y="55"/>
                  </a:lnTo>
                  <a:lnTo>
                    <a:pt x="55" y="55"/>
                  </a:lnTo>
                  <a:close/>
                  <a:moveTo>
                    <a:pt x="168" y="196"/>
                  </a:moveTo>
                  <a:lnTo>
                    <a:pt x="27" y="196"/>
                  </a:lnTo>
                  <a:cubicBezTo>
                    <a:pt x="12" y="196"/>
                    <a:pt x="0" y="184"/>
                    <a:pt x="0" y="169"/>
                  </a:cubicBezTo>
                  <a:lnTo>
                    <a:pt x="0" y="28"/>
                  </a:lnTo>
                  <a:cubicBezTo>
                    <a:pt x="0" y="13"/>
                    <a:pt x="12" y="0"/>
                    <a:pt x="27" y="0"/>
                  </a:cubicBezTo>
                  <a:lnTo>
                    <a:pt x="168" y="0"/>
                  </a:lnTo>
                  <a:cubicBezTo>
                    <a:pt x="183" y="0"/>
                    <a:pt x="195" y="13"/>
                    <a:pt x="195" y="28"/>
                  </a:cubicBezTo>
                  <a:lnTo>
                    <a:pt x="195" y="169"/>
                  </a:lnTo>
                  <a:cubicBezTo>
                    <a:pt x="195" y="184"/>
                    <a:pt x="183" y="196"/>
                    <a:pt x="168" y="196"/>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8" name="Freeform 473">
              <a:extLst>
                <a:ext uri="{FF2B5EF4-FFF2-40B4-BE49-F238E27FC236}">
                  <a16:creationId xmlns:a16="http://schemas.microsoft.com/office/drawing/2014/main" id="{C90EDF52-72FD-4DDF-8411-84D5CAD8C0E7}"/>
                </a:ext>
              </a:extLst>
            </p:cNvPr>
            <p:cNvSpPr/>
            <p:nvPr/>
          </p:nvSpPr>
          <p:spPr>
            <a:xfrm>
              <a:off x="1299891" y="4892058"/>
              <a:ext cx="69840" cy="70200"/>
            </a:xfrm>
            <a:custGeom>
              <a:avLst/>
              <a:gdLst/>
              <a:ahLst/>
              <a:cxnLst>
                <a:cxn ang="3cd4">
                  <a:pos x="hc" y="t"/>
                </a:cxn>
                <a:cxn ang="cd2">
                  <a:pos x="l" y="vc"/>
                </a:cxn>
                <a:cxn ang="cd4">
                  <a:pos x="hc" y="b"/>
                </a:cxn>
                <a:cxn ang="0">
                  <a:pos x="r" y="vc"/>
                </a:cxn>
              </a:cxnLst>
              <a:rect l="l" t="t" r="r" b="b"/>
              <a:pathLst>
                <a:path w="195" h="196">
                  <a:moveTo>
                    <a:pt x="55" y="141"/>
                  </a:moveTo>
                  <a:lnTo>
                    <a:pt x="140" y="141"/>
                  </a:lnTo>
                  <a:lnTo>
                    <a:pt x="140" y="55"/>
                  </a:lnTo>
                  <a:lnTo>
                    <a:pt x="55" y="55"/>
                  </a:lnTo>
                  <a:close/>
                  <a:moveTo>
                    <a:pt x="168" y="196"/>
                  </a:moveTo>
                  <a:lnTo>
                    <a:pt x="27" y="196"/>
                  </a:lnTo>
                  <a:cubicBezTo>
                    <a:pt x="12" y="196"/>
                    <a:pt x="0" y="184"/>
                    <a:pt x="0" y="168"/>
                  </a:cubicBezTo>
                  <a:lnTo>
                    <a:pt x="0" y="28"/>
                  </a:lnTo>
                  <a:cubicBezTo>
                    <a:pt x="0" y="13"/>
                    <a:pt x="12" y="0"/>
                    <a:pt x="27" y="0"/>
                  </a:cubicBezTo>
                  <a:lnTo>
                    <a:pt x="168" y="0"/>
                  </a:lnTo>
                  <a:cubicBezTo>
                    <a:pt x="183" y="0"/>
                    <a:pt x="195" y="13"/>
                    <a:pt x="195" y="28"/>
                  </a:cubicBezTo>
                  <a:lnTo>
                    <a:pt x="195" y="168"/>
                  </a:lnTo>
                  <a:cubicBezTo>
                    <a:pt x="195" y="184"/>
                    <a:pt x="183" y="196"/>
                    <a:pt x="168" y="196"/>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9" name="Freeform 474">
              <a:extLst>
                <a:ext uri="{FF2B5EF4-FFF2-40B4-BE49-F238E27FC236}">
                  <a16:creationId xmlns:a16="http://schemas.microsoft.com/office/drawing/2014/main" id="{8E19BCDF-229D-4EFC-90A5-CD9CAB8EB810}"/>
                </a:ext>
              </a:extLst>
            </p:cNvPr>
            <p:cNvSpPr/>
            <p:nvPr/>
          </p:nvSpPr>
          <p:spPr>
            <a:xfrm>
              <a:off x="1299891" y="4993938"/>
              <a:ext cx="69840" cy="70200"/>
            </a:xfrm>
            <a:custGeom>
              <a:avLst/>
              <a:gdLst/>
              <a:ahLst/>
              <a:cxnLst>
                <a:cxn ang="3cd4">
                  <a:pos x="hc" y="t"/>
                </a:cxn>
                <a:cxn ang="cd2">
                  <a:pos x="l" y="vc"/>
                </a:cxn>
                <a:cxn ang="cd4">
                  <a:pos x="hc" y="b"/>
                </a:cxn>
                <a:cxn ang="0">
                  <a:pos x="r" y="vc"/>
                </a:cxn>
              </a:cxnLst>
              <a:rect l="l" t="t" r="r" b="b"/>
              <a:pathLst>
                <a:path w="195" h="196">
                  <a:moveTo>
                    <a:pt x="55" y="141"/>
                  </a:moveTo>
                  <a:lnTo>
                    <a:pt x="140" y="141"/>
                  </a:lnTo>
                  <a:lnTo>
                    <a:pt x="140" y="55"/>
                  </a:lnTo>
                  <a:lnTo>
                    <a:pt x="55" y="55"/>
                  </a:lnTo>
                  <a:close/>
                  <a:moveTo>
                    <a:pt x="168" y="196"/>
                  </a:moveTo>
                  <a:lnTo>
                    <a:pt x="27" y="196"/>
                  </a:lnTo>
                  <a:cubicBezTo>
                    <a:pt x="12" y="196"/>
                    <a:pt x="0" y="183"/>
                    <a:pt x="0" y="168"/>
                  </a:cubicBezTo>
                  <a:lnTo>
                    <a:pt x="0" y="28"/>
                  </a:lnTo>
                  <a:cubicBezTo>
                    <a:pt x="0" y="12"/>
                    <a:pt x="12" y="0"/>
                    <a:pt x="27" y="0"/>
                  </a:cubicBezTo>
                  <a:lnTo>
                    <a:pt x="168" y="0"/>
                  </a:lnTo>
                  <a:cubicBezTo>
                    <a:pt x="183" y="0"/>
                    <a:pt x="195" y="12"/>
                    <a:pt x="195" y="28"/>
                  </a:cubicBezTo>
                  <a:lnTo>
                    <a:pt x="195" y="168"/>
                  </a:lnTo>
                  <a:cubicBezTo>
                    <a:pt x="195" y="183"/>
                    <a:pt x="183" y="196"/>
                    <a:pt x="168" y="196"/>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0" name="Freeform 475">
              <a:extLst>
                <a:ext uri="{FF2B5EF4-FFF2-40B4-BE49-F238E27FC236}">
                  <a16:creationId xmlns:a16="http://schemas.microsoft.com/office/drawing/2014/main" id="{AA79A6E5-0033-4AF4-B497-61A480F4FE85}"/>
                </a:ext>
              </a:extLst>
            </p:cNvPr>
            <p:cNvSpPr/>
            <p:nvPr/>
          </p:nvSpPr>
          <p:spPr>
            <a:xfrm>
              <a:off x="1401772" y="4815738"/>
              <a:ext cx="121320" cy="19440"/>
            </a:xfrm>
            <a:custGeom>
              <a:avLst/>
              <a:gdLst/>
              <a:ahLst/>
              <a:cxnLst>
                <a:cxn ang="3cd4">
                  <a:pos x="hc" y="t"/>
                </a:cxn>
                <a:cxn ang="cd2">
                  <a:pos x="l" y="vc"/>
                </a:cxn>
                <a:cxn ang="cd4">
                  <a:pos x="hc" y="b"/>
                </a:cxn>
                <a:cxn ang="0">
                  <a:pos x="r" y="vc"/>
                </a:cxn>
              </a:cxnLst>
              <a:rect l="l" t="t" r="r" b="b"/>
              <a:pathLst>
                <a:path w="338" h="55">
                  <a:moveTo>
                    <a:pt x="311" y="55"/>
                  </a:moveTo>
                  <a:lnTo>
                    <a:pt x="28" y="55"/>
                  </a:lnTo>
                  <a:cubicBezTo>
                    <a:pt x="13" y="55"/>
                    <a:pt x="0" y="42"/>
                    <a:pt x="0" y="27"/>
                  </a:cubicBezTo>
                  <a:cubicBezTo>
                    <a:pt x="0" y="12"/>
                    <a:pt x="13" y="0"/>
                    <a:pt x="28" y="0"/>
                  </a:cubicBezTo>
                  <a:lnTo>
                    <a:pt x="311" y="0"/>
                  </a:lnTo>
                  <a:cubicBezTo>
                    <a:pt x="326" y="0"/>
                    <a:pt x="338" y="12"/>
                    <a:pt x="338" y="27"/>
                  </a:cubicBezTo>
                  <a:cubicBezTo>
                    <a:pt x="338" y="42"/>
                    <a:pt x="326" y="55"/>
                    <a:pt x="311" y="5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1" name="Freeform 476">
              <a:extLst>
                <a:ext uri="{FF2B5EF4-FFF2-40B4-BE49-F238E27FC236}">
                  <a16:creationId xmlns:a16="http://schemas.microsoft.com/office/drawing/2014/main" id="{56B258D6-2655-4EBB-BE83-F83E200CABEA}"/>
                </a:ext>
              </a:extLst>
            </p:cNvPr>
            <p:cNvSpPr/>
            <p:nvPr/>
          </p:nvSpPr>
          <p:spPr>
            <a:xfrm>
              <a:off x="1401772" y="4917618"/>
              <a:ext cx="121320" cy="19080"/>
            </a:xfrm>
            <a:custGeom>
              <a:avLst/>
              <a:gdLst/>
              <a:ahLst/>
              <a:cxnLst>
                <a:cxn ang="3cd4">
                  <a:pos x="hc" y="t"/>
                </a:cxn>
                <a:cxn ang="cd2">
                  <a:pos x="l" y="vc"/>
                </a:cxn>
                <a:cxn ang="cd4">
                  <a:pos x="hc" y="b"/>
                </a:cxn>
                <a:cxn ang="0">
                  <a:pos x="r" y="vc"/>
                </a:cxn>
              </a:cxnLst>
              <a:rect l="l" t="t" r="r" b="b"/>
              <a:pathLst>
                <a:path w="338" h="54">
                  <a:moveTo>
                    <a:pt x="311" y="54"/>
                  </a:moveTo>
                  <a:lnTo>
                    <a:pt x="28" y="54"/>
                  </a:lnTo>
                  <a:cubicBezTo>
                    <a:pt x="13" y="54"/>
                    <a:pt x="0" y="42"/>
                    <a:pt x="0" y="27"/>
                  </a:cubicBezTo>
                  <a:cubicBezTo>
                    <a:pt x="0" y="12"/>
                    <a:pt x="13" y="0"/>
                    <a:pt x="28" y="0"/>
                  </a:cubicBezTo>
                  <a:lnTo>
                    <a:pt x="311" y="0"/>
                  </a:lnTo>
                  <a:cubicBezTo>
                    <a:pt x="326" y="0"/>
                    <a:pt x="338" y="12"/>
                    <a:pt x="338" y="27"/>
                  </a:cubicBezTo>
                  <a:cubicBezTo>
                    <a:pt x="338" y="42"/>
                    <a:pt x="326" y="54"/>
                    <a:pt x="311" y="5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3" name="Freeform 477">
              <a:extLst>
                <a:ext uri="{FF2B5EF4-FFF2-40B4-BE49-F238E27FC236}">
                  <a16:creationId xmlns:a16="http://schemas.microsoft.com/office/drawing/2014/main" id="{E48347E6-5077-45F9-81BD-10BC3FA92CC8}"/>
                </a:ext>
              </a:extLst>
            </p:cNvPr>
            <p:cNvSpPr/>
            <p:nvPr/>
          </p:nvSpPr>
          <p:spPr>
            <a:xfrm>
              <a:off x="1401772" y="5019138"/>
              <a:ext cx="121320" cy="19440"/>
            </a:xfrm>
            <a:custGeom>
              <a:avLst/>
              <a:gdLst/>
              <a:ahLst/>
              <a:cxnLst>
                <a:cxn ang="3cd4">
                  <a:pos x="hc" y="t"/>
                </a:cxn>
                <a:cxn ang="cd2">
                  <a:pos x="l" y="vc"/>
                </a:cxn>
                <a:cxn ang="cd4">
                  <a:pos x="hc" y="b"/>
                </a:cxn>
                <a:cxn ang="0">
                  <a:pos x="r" y="vc"/>
                </a:cxn>
              </a:cxnLst>
              <a:rect l="l" t="t" r="r" b="b"/>
              <a:pathLst>
                <a:path w="338" h="55">
                  <a:moveTo>
                    <a:pt x="311" y="55"/>
                  </a:moveTo>
                  <a:lnTo>
                    <a:pt x="28" y="55"/>
                  </a:lnTo>
                  <a:cubicBezTo>
                    <a:pt x="13" y="55"/>
                    <a:pt x="0" y="43"/>
                    <a:pt x="0" y="28"/>
                  </a:cubicBezTo>
                  <a:cubicBezTo>
                    <a:pt x="0" y="13"/>
                    <a:pt x="13" y="0"/>
                    <a:pt x="28" y="0"/>
                  </a:cubicBezTo>
                  <a:lnTo>
                    <a:pt x="311" y="0"/>
                  </a:lnTo>
                  <a:cubicBezTo>
                    <a:pt x="326" y="0"/>
                    <a:pt x="338" y="13"/>
                    <a:pt x="338" y="28"/>
                  </a:cubicBezTo>
                  <a:cubicBezTo>
                    <a:pt x="338" y="43"/>
                    <a:pt x="326" y="55"/>
                    <a:pt x="311" y="5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4" name="Freeform 478">
              <a:extLst>
                <a:ext uri="{FF2B5EF4-FFF2-40B4-BE49-F238E27FC236}">
                  <a16:creationId xmlns:a16="http://schemas.microsoft.com/office/drawing/2014/main" id="{62E1001B-B36B-4F09-A478-E7E71A33EEC5}"/>
                </a:ext>
              </a:extLst>
            </p:cNvPr>
            <p:cNvSpPr/>
            <p:nvPr/>
          </p:nvSpPr>
          <p:spPr>
            <a:xfrm>
              <a:off x="1326171" y="4638618"/>
              <a:ext cx="170280" cy="112320"/>
            </a:xfrm>
            <a:custGeom>
              <a:avLst/>
              <a:gdLst/>
              <a:ahLst/>
              <a:cxnLst>
                <a:cxn ang="3cd4">
                  <a:pos x="hc" y="t"/>
                </a:cxn>
                <a:cxn ang="cd2">
                  <a:pos x="l" y="vc"/>
                </a:cxn>
                <a:cxn ang="cd4">
                  <a:pos x="hc" y="b"/>
                </a:cxn>
                <a:cxn ang="0">
                  <a:pos x="r" y="vc"/>
                </a:cxn>
              </a:cxnLst>
              <a:rect l="l" t="t" r="r" b="b"/>
              <a:pathLst>
                <a:path w="474" h="313">
                  <a:moveTo>
                    <a:pt x="55" y="258"/>
                  </a:moveTo>
                  <a:lnTo>
                    <a:pt x="420" y="258"/>
                  </a:lnTo>
                  <a:lnTo>
                    <a:pt x="420" y="172"/>
                  </a:lnTo>
                  <a:cubicBezTo>
                    <a:pt x="405" y="139"/>
                    <a:pt x="381" y="110"/>
                    <a:pt x="350" y="89"/>
                  </a:cubicBezTo>
                  <a:cubicBezTo>
                    <a:pt x="317" y="67"/>
                    <a:pt x="278" y="55"/>
                    <a:pt x="237" y="55"/>
                  </a:cubicBezTo>
                  <a:cubicBezTo>
                    <a:pt x="196" y="55"/>
                    <a:pt x="157" y="67"/>
                    <a:pt x="124" y="89"/>
                  </a:cubicBezTo>
                  <a:cubicBezTo>
                    <a:pt x="93" y="110"/>
                    <a:pt x="69" y="139"/>
                    <a:pt x="55" y="172"/>
                  </a:cubicBezTo>
                  <a:close/>
                  <a:moveTo>
                    <a:pt x="439" y="313"/>
                  </a:moveTo>
                  <a:lnTo>
                    <a:pt x="35" y="313"/>
                  </a:lnTo>
                  <a:cubicBezTo>
                    <a:pt x="18" y="313"/>
                    <a:pt x="0" y="302"/>
                    <a:pt x="0" y="282"/>
                  </a:cubicBezTo>
                  <a:lnTo>
                    <a:pt x="0" y="167"/>
                  </a:lnTo>
                  <a:cubicBezTo>
                    <a:pt x="0" y="163"/>
                    <a:pt x="1" y="160"/>
                    <a:pt x="2" y="156"/>
                  </a:cubicBezTo>
                  <a:cubicBezTo>
                    <a:pt x="20" y="111"/>
                    <a:pt x="52" y="72"/>
                    <a:pt x="93" y="44"/>
                  </a:cubicBezTo>
                  <a:cubicBezTo>
                    <a:pt x="136" y="15"/>
                    <a:pt x="185" y="0"/>
                    <a:pt x="237" y="0"/>
                  </a:cubicBezTo>
                  <a:cubicBezTo>
                    <a:pt x="289" y="0"/>
                    <a:pt x="339" y="15"/>
                    <a:pt x="381" y="44"/>
                  </a:cubicBezTo>
                  <a:cubicBezTo>
                    <a:pt x="422" y="72"/>
                    <a:pt x="454" y="111"/>
                    <a:pt x="472" y="156"/>
                  </a:cubicBezTo>
                  <a:cubicBezTo>
                    <a:pt x="474" y="160"/>
                    <a:pt x="474" y="163"/>
                    <a:pt x="474" y="167"/>
                  </a:cubicBezTo>
                  <a:lnTo>
                    <a:pt x="474" y="282"/>
                  </a:lnTo>
                  <a:cubicBezTo>
                    <a:pt x="474" y="302"/>
                    <a:pt x="456" y="313"/>
                    <a:pt x="439" y="31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sp>
        <p:nvSpPr>
          <p:cNvPr id="75" name="Freeform 560">
            <a:extLst>
              <a:ext uri="{FF2B5EF4-FFF2-40B4-BE49-F238E27FC236}">
                <a16:creationId xmlns:a16="http://schemas.microsoft.com/office/drawing/2014/main" id="{A7D9920F-B72F-4770-AA96-EFD116112A71}"/>
              </a:ext>
            </a:extLst>
          </p:cNvPr>
          <p:cNvSpPr/>
          <p:nvPr/>
        </p:nvSpPr>
        <p:spPr>
          <a:xfrm>
            <a:off x="1738665" y="4958657"/>
            <a:ext cx="259661" cy="320410"/>
          </a:xfrm>
          <a:custGeom>
            <a:avLst/>
            <a:gdLst/>
            <a:ahLst/>
            <a:cxnLst>
              <a:cxn ang="3cd4">
                <a:pos x="hc" y="t"/>
              </a:cxn>
              <a:cxn ang="cd2">
                <a:pos x="l" y="vc"/>
              </a:cxn>
              <a:cxn ang="cd4">
                <a:pos x="hc" y="b"/>
              </a:cxn>
              <a:cxn ang="0">
                <a:pos x="r" y="vc"/>
              </a:cxn>
            </a:cxnLst>
            <a:rect l="l" t="t" r="r" b="b"/>
            <a:pathLst>
              <a:path w="967" h="1193">
                <a:moveTo>
                  <a:pt x="576" y="664"/>
                </a:moveTo>
                <a:cubicBezTo>
                  <a:pt x="567" y="661"/>
                  <a:pt x="558" y="663"/>
                  <a:pt x="551" y="668"/>
                </a:cubicBezTo>
                <a:cubicBezTo>
                  <a:pt x="544" y="673"/>
                  <a:pt x="540" y="681"/>
                  <a:pt x="540" y="690"/>
                </a:cubicBezTo>
                <a:lnTo>
                  <a:pt x="539" y="1023"/>
                </a:lnTo>
                <a:cubicBezTo>
                  <a:pt x="539" y="1032"/>
                  <a:pt x="545" y="1041"/>
                  <a:pt x="553" y="1046"/>
                </a:cubicBezTo>
                <a:lnTo>
                  <a:pt x="681" y="1124"/>
                </a:lnTo>
                <a:lnTo>
                  <a:pt x="681" y="1130"/>
                </a:lnTo>
                <a:lnTo>
                  <a:pt x="487" y="1082"/>
                </a:lnTo>
                <a:cubicBezTo>
                  <a:pt x="482" y="1081"/>
                  <a:pt x="478" y="1081"/>
                  <a:pt x="473" y="1082"/>
                </a:cubicBezTo>
                <a:lnTo>
                  <a:pt x="279" y="1130"/>
                </a:lnTo>
                <a:lnTo>
                  <a:pt x="279" y="1124"/>
                </a:lnTo>
                <a:lnTo>
                  <a:pt x="408" y="1045"/>
                </a:lnTo>
                <a:cubicBezTo>
                  <a:pt x="416" y="1040"/>
                  <a:pt x="421" y="1031"/>
                  <a:pt x="421" y="1022"/>
                </a:cubicBezTo>
                <a:lnTo>
                  <a:pt x="422" y="685"/>
                </a:lnTo>
                <a:cubicBezTo>
                  <a:pt x="422" y="676"/>
                  <a:pt x="418" y="668"/>
                  <a:pt x="411" y="662"/>
                </a:cubicBezTo>
                <a:cubicBezTo>
                  <a:pt x="403" y="657"/>
                  <a:pt x="394" y="656"/>
                  <a:pt x="386" y="658"/>
                </a:cubicBezTo>
                <a:lnTo>
                  <a:pt x="56" y="759"/>
                </a:lnTo>
                <a:lnTo>
                  <a:pt x="56" y="700"/>
                </a:lnTo>
                <a:lnTo>
                  <a:pt x="409" y="483"/>
                </a:lnTo>
                <a:cubicBezTo>
                  <a:pt x="417" y="478"/>
                  <a:pt x="422" y="469"/>
                  <a:pt x="422" y="459"/>
                </a:cubicBezTo>
                <a:lnTo>
                  <a:pt x="422" y="171"/>
                </a:lnTo>
                <a:cubicBezTo>
                  <a:pt x="422" y="170"/>
                  <a:pt x="423" y="55"/>
                  <a:pt x="481" y="55"/>
                </a:cubicBezTo>
                <a:cubicBezTo>
                  <a:pt x="538" y="55"/>
                  <a:pt x="540" y="170"/>
                  <a:pt x="540" y="171"/>
                </a:cubicBezTo>
                <a:lnTo>
                  <a:pt x="540" y="465"/>
                </a:lnTo>
                <a:cubicBezTo>
                  <a:pt x="540" y="474"/>
                  <a:pt x="545" y="483"/>
                  <a:pt x="554" y="488"/>
                </a:cubicBezTo>
                <a:lnTo>
                  <a:pt x="912" y="706"/>
                </a:lnTo>
                <a:lnTo>
                  <a:pt x="912" y="765"/>
                </a:lnTo>
                <a:close/>
                <a:moveTo>
                  <a:pt x="967" y="690"/>
                </a:moveTo>
                <a:cubicBezTo>
                  <a:pt x="967" y="680"/>
                  <a:pt x="962" y="671"/>
                  <a:pt x="954" y="666"/>
                </a:cubicBezTo>
                <a:lnTo>
                  <a:pt x="595" y="449"/>
                </a:lnTo>
                <a:lnTo>
                  <a:pt x="595" y="171"/>
                </a:lnTo>
                <a:cubicBezTo>
                  <a:pt x="595" y="170"/>
                  <a:pt x="595" y="131"/>
                  <a:pt x="583" y="91"/>
                </a:cubicBezTo>
                <a:cubicBezTo>
                  <a:pt x="573" y="57"/>
                  <a:pt x="546" y="0"/>
                  <a:pt x="481" y="0"/>
                </a:cubicBezTo>
                <a:cubicBezTo>
                  <a:pt x="416" y="0"/>
                  <a:pt x="389" y="57"/>
                  <a:pt x="378" y="91"/>
                </a:cubicBezTo>
                <a:cubicBezTo>
                  <a:pt x="367" y="131"/>
                  <a:pt x="366" y="170"/>
                  <a:pt x="366" y="171"/>
                </a:cubicBezTo>
                <a:lnTo>
                  <a:pt x="366" y="444"/>
                </a:lnTo>
                <a:lnTo>
                  <a:pt x="13" y="661"/>
                </a:lnTo>
                <a:cubicBezTo>
                  <a:pt x="5" y="666"/>
                  <a:pt x="0" y="675"/>
                  <a:pt x="0" y="684"/>
                </a:cubicBezTo>
                <a:lnTo>
                  <a:pt x="0" y="796"/>
                </a:lnTo>
                <a:cubicBezTo>
                  <a:pt x="0" y="805"/>
                  <a:pt x="4" y="813"/>
                  <a:pt x="11" y="819"/>
                </a:cubicBezTo>
                <a:cubicBezTo>
                  <a:pt x="18" y="824"/>
                  <a:pt x="28" y="825"/>
                  <a:pt x="36" y="823"/>
                </a:cubicBezTo>
                <a:lnTo>
                  <a:pt x="366" y="722"/>
                </a:lnTo>
                <a:lnTo>
                  <a:pt x="366" y="1006"/>
                </a:lnTo>
                <a:lnTo>
                  <a:pt x="238" y="1085"/>
                </a:lnTo>
                <a:cubicBezTo>
                  <a:pt x="229" y="1090"/>
                  <a:pt x="224" y="1099"/>
                  <a:pt x="224" y="1109"/>
                </a:cubicBezTo>
                <a:lnTo>
                  <a:pt x="224" y="1165"/>
                </a:lnTo>
                <a:cubicBezTo>
                  <a:pt x="224" y="1173"/>
                  <a:pt x="228" y="1181"/>
                  <a:pt x="235" y="1186"/>
                </a:cubicBezTo>
                <a:cubicBezTo>
                  <a:pt x="242" y="1192"/>
                  <a:pt x="250" y="1194"/>
                  <a:pt x="258" y="1192"/>
                </a:cubicBezTo>
                <a:lnTo>
                  <a:pt x="480" y="1137"/>
                </a:lnTo>
                <a:lnTo>
                  <a:pt x="702" y="1192"/>
                </a:lnTo>
                <a:cubicBezTo>
                  <a:pt x="704" y="1192"/>
                  <a:pt x="706" y="1192"/>
                  <a:pt x="708" y="1192"/>
                </a:cubicBezTo>
                <a:cubicBezTo>
                  <a:pt x="714" y="1192"/>
                  <a:pt x="720" y="1190"/>
                  <a:pt x="725" y="1186"/>
                </a:cubicBezTo>
                <a:cubicBezTo>
                  <a:pt x="732" y="1181"/>
                  <a:pt x="736" y="1173"/>
                  <a:pt x="736" y="1165"/>
                </a:cubicBezTo>
                <a:lnTo>
                  <a:pt x="736" y="1109"/>
                </a:lnTo>
                <a:cubicBezTo>
                  <a:pt x="736" y="1099"/>
                  <a:pt x="731" y="1090"/>
                  <a:pt x="723" y="1085"/>
                </a:cubicBezTo>
                <a:lnTo>
                  <a:pt x="595" y="1007"/>
                </a:lnTo>
                <a:lnTo>
                  <a:pt x="595" y="727"/>
                </a:lnTo>
                <a:lnTo>
                  <a:pt x="932" y="828"/>
                </a:lnTo>
                <a:cubicBezTo>
                  <a:pt x="940" y="831"/>
                  <a:pt x="949" y="829"/>
                  <a:pt x="956" y="824"/>
                </a:cubicBezTo>
                <a:cubicBezTo>
                  <a:pt x="963" y="819"/>
                  <a:pt x="967" y="811"/>
                  <a:pt x="967" y="80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5" name="Group 4">
            <a:extLst>
              <a:ext uri="{FF2B5EF4-FFF2-40B4-BE49-F238E27FC236}">
                <a16:creationId xmlns:a16="http://schemas.microsoft.com/office/drawing/2014/main" id="{B2E537EC-27DF-4C5E-A478-54B35E52FBEE}"/>
              </a:ext>
            </a:extLst>
          </p:cNvPr>
          <p:cNvGrpSpPr/>
          <p:nvPr/>
        </p:nvGrpSpPr>
        <p:grpSpPr>
          <a:xfrm>
            <a:off x="6264250" y="4974204"/>
            <a:ext cx="329253" cy="249306"/>
            <a:chOff x="6786250" y="6739218"/>
            <a:chExt cx="475920" cy="360360"/>
          </a:xfrm>
        </p:grpSpPr>
        <p:sp>
          <p:nvSpPr>
            <p:cNvPr id="76" name="Freeform 250">
              <a:extLst>
                <a:ext uri="{FF2B5EF4-FFF2-40B4-BE49-F238E27FC236}">
                  <a16:creationId xmlns:a16="http://schemas.microsoft.com/office/drawing/2014/main" id="{C098BB3E-5477-4CB5-AAED-746A943BC795}"/>
                </a:ext>
              </a:extLst>
            </p:cNvPr>
            <p:cNvSpPr/>
            <p:nvPr/>
          </p:nvSpPr>
          <p:spPr>
            <a:xfrm>
              <a:off x="6847450" y="6739218"/>
              <a:ext cx="176400" cy="176400"/>
            </a:xfrm>
            <a:custGeom>
              <a:avLst/>
              <a:gdLst/>
              <a:ahLst/>
              <a:cxnLst>
                <a:cxn ang="3cd4">
                  <a:pos x="hc" y="t"/>
                </a:cxn>
                <a:cxn ang="cd2">
                  <a:pos x="l" y="vc"/>
                </a:cxn>
                <a:cxn ang="cd4">
                  <a:pos x="hc" y="b"/>
                </a:cxn>
                <a:cxn ang="0">
                  <a:pos x="r" y="vc"/>
                </a:cxn>
              </a:cxnLst>
              <a:rect l="l" t="t" r="r" b="b"/>
              <a:pathLst>
                <a:path w="491" h="491">
                  <a:moveTo>
                    <a:pt x="245" y="86"/>
                  </a:moveTo>
                  <a:cubicBezTo>
                    <a:pt x="157" y="86"/>
                    <a:pt x="86" y="157"/>
                    <a:pt x="86" y="245"/>
                  </a:cubicBezTo>
                  <a:cubicBezTo>
                    <a:pt x="86" y="333"/>
                    <a:pt x="157" y="405"/>
                    <a:pt x="245" y="405"/>
                  </a:cubicBezTo>
                  <a:cubicBezTo>
                    <a:pt x="333" y="405"/>
                    <a:pt x="405" y="333"/>
                    <a:pt x="405" y="245"/>
                  </a:cubicBezTo>
                  <a:cubicBezTo>
                    <a:pt x="405" y="157"/>
                    <a:pt x="333" y="86"/>
                    <a:pt x="245" y="86"/>
                  </a:cubicBezTo>
                  <a:close/>
                  <a:moveTo>
                    <a:pt x="245" y="491"/>
                  </a:moveTo>
                  <a:cubicBezTo>
                    <a:pt x="110" y="491"/>
                    <a:pt x="0" y="381"/>
                    <a:pt x="0" y="245"/>
                  </a:cubicBezTo>
                  <a:cubicBezTo>
                    <a:pt x="0" y="110"/>
                    <a:pt x="110" y="0"/>
                    <a:pt x="245" y="0"/>
                  </a:cubicBezTo>
                  <a:cubicBezTo>
                    <a:pt x="381" y="0"/>
                    <a:pt x="491" y="110"/>
                    <a:pt x="491" y="245"/>
                  </a:cubicBezTo>
                  <a:cubicBezTo>
                    <a:pt x="491" y="381"/>
                    <a:pt x="381" y="491"/>
                    <a:pt x="245" y="49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7" name="Freeform 251">
              <a:extLst>
                <a:ext uri="{FF2B5EF4-FFF2-40B4-BE49-F238E27FC236}">
                  <a16:creationId xmlns:a16="http://schemas.microsoft.com/office/drawing/2014/main" id="{398A1013-9F09-4D35-AC2C-B77E594FA04A}"/>
                </a:ext>
              </a:extLst>
            </p:cNvPr>
            <p:cNvSpPr/>
            <p:nvPr/>
          </p:nvSpPr>
          <p:spPr>
            <a:xfrm>
              <a:off x="6786250" y="6932178"/>
              <a:ext cx="299160" cy="167400"/>
            </a:xfrm>
            <a:custGeom>
              <a:avLst/>
              <a:gdLst/>
              <a:ahLst/>
              <a:cxnLst>
                <a:cxn ang="3cd4">
                  <a:pos x="hc" y="t"/>
                </a:cxn>
                <a:cxn ang="cd2">
                  <a:pos x="l" y="vc"/>
                </a:cxn>
                <a:cxn ang="cd4">
                  <a:pos x="hc" y="b"/>
                </a:cxn>
                <a:cxn ang="0">
                  <a:pos x="r" y="vc"/>
                </a:cxn>
              </a:cxnLst>
              <a:rect l="l" t="t" r="r" b="b"/>
              <a:pathLst>
                <a:path w="832" h="466">
                  <a:moveTo>
                    <a:pt x="86" y="380"/>
                  </a:moveTo>
                  <a:lnTo>
                    <a:pt x="746" y="380"/>
                  </a:lnTo>
                  <a:cubicBezTo>
                    <a:pt x="745" y="334"/>
                    <a:pt x="745" y="286"/>
                    <a:pt x="745" y="250"/>
                  </a:cubicBezTo>
                  <a:cubicBezTo>
                    <a:pt x="745" y="220"/>
                    <a:pt x="730" y="191"/>
                    <a:pt x="706" y="174"/>
                  </a:cubicBezTo>
                  <a:cubicBezTo>
                    <a:pt x="625" y="117"/>
                    <a:pt x="522" y="86"/>
                    <a:pt x="415" y="86"/>
                  </a:cubicBezTo>
                  <a:cubicBezTo>
                    <a:pt x="310" y="86"/>
                    <a:pt x="207" y="117"/>
                    <a:pt x="127" y="173"/>
                  </a:cubicBezTo>
                  <a:cubicBezTo>
                    <a:pt x="102" y="191"/>
                    <a:pt x="86" y="220"/>
                    <a:pt x="86" y="251"/>
                  </a:cubicBezTo>
                  <a:close/>
                  <a:moveTo>
                    <a:pt x="789" y="466"/>
                  </a:moveTo>
                  <a:lnTo>
                    <a:pt x="43" y="466"/>
                  </a:lnTo>
                  <a:cubicBezTo>
                    <a:pt x="20" y="466"/>
                    <a:pt x="0" y="447"/>
                    <a:pt x="0" y="423"/>
                  </a:cubicBezTo>
                  <a:lnTo>
                    <a:pt x="0" y="251"/>
                  </a:lnTo>
                  <a:cubicBezTo>
                    <a:pt x="0" y="191"/>
                    <a:pt x="29" y="136"/>
                    <a:pt x="78" y="102"/>
                  </a:cubicBezTo>
                  <a:cubicBezTo>
                    <a:pt x="172" y="36"/>
                    <a:pt x="292" y="0"/>
                    <a:pt x="415" y="0"/>
                  </a:cubicBezTo>
                  <a:cubicBezTo>
                    <a:pt x="540" y="0"/>
                    <a:pt x="660" y="37"/>
                    <a:pt x="755" y="104"/>
                  </a:cubicBezTo>
                  <a:cubicBezTo>
                    <a:pt x="802" y="137"/>
                    <a:pt x="831" y="191"/>
                    <a:pt x="831" y="250"/>
                  </a:cubicBezTo>
                  <a:cubicBezTo>
                    <a:pt x="831" y="298"/>
                    <a:pt x="832" y="367"/>
                    <a:pt x="832" y="423"/>
                  </a:cubicBezTo>
                  <a:cubicBezTo>
                    <a:pt x="832" y="447"/>
                    <a:pt x="812" y="466"/>
                    <a:pt x="789" y="466"/>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Freeform 252">
              <a:extLst>
                <a:ext uri="{FF2B5EF4-FFF2-40B4-BE49-F238E27FC236}">
                  <a16:creationId xmlns:a16="http://schemas.microsoft.com/office/drawing/2014/main" id="{6FB09147-354A-4F9D-9A5B-0D03ED970A71}"/>
                </a:ext>
              </a:extLst>
            </p:cNvPr>
            <p:cNvSpPr/>
            <p:nvPr/>
          </p:nvSpPr>
          <p:spPr>
            <a:xfrm>
              <a:off x="7051210" y="6770538"/>
              <a:ext cx="147600" cy="147240"/>
            </a:xfrm>
            <a:custGeom>
              <a:avLst/>
              <a:gdLst/>
              <a:ahLst/>
              <a:cxnLst>
                <a:cxn ang="3cd4">
                  <a:pos x="hc" y="t"/>
                </a:cxn>
                <a:cxn ang="cd2">
                  <a:pos x="l" y="vc"/>
                </a:cxn>
                <a:cxn ang="cd4">
                  <a:pos x="hc" y="b"/>
                </a:cxn>
                <a:cxn ang="0">
                  <a:pos x="r" y="vc"/>
                </a:cxn>
              </a:cxnLst>
              <a:rect l="l" t="t" r="r" b="b"/>
              <a:pathLst>
                <a:path w="411" h="410">
                  <a:moveTo>
                    <a:pt x="206" y="86"/>
                  </a:moveTo>
                  <a:cubicBezTo>
                    <a:pt x="140" y="86"/>
                    <a:pt x="86" y="139"/>
                    <a:pt x="86" y="205"/>
                  </a:cubicBezTo>
                  <a:cubicBezTo>
                    <a:pt x="86" y="271"/>
                    <a:pt x="140" y="324"/>
                    <a:pt x="206" y="324"/>
                  </a:cubicBezTo>
                  <a:cubicBezTo>
                    <a:pt x="271" y="324"/>
                    <a:pt x="325" y="271"/>
                    <a:pt x="325" y="205"/>
                  </a:cubicBezTo>
                  <a:cubicBezTo>
                    <a:pt x="325" y="139"/>
                    <a:pt x="271" y="86"/>
                    <a:pt x="206" y="86"/>
                  </a:cubicBezTo>
                  <a:close/>
                  <a:moveTo>
                    <a:pt x="206" y="410"/>
                  </a:moveTo>
                  <a:cubicBezTo>
                    <a:pt x="92" y="410"/>
                    <a:pt x="0" y="318"/>
                    <a:pt x="0" y="205"/>
                  </a:cubicBezTo>
                  <a:cubicBezTo>
                    <a:pt x="0" y="92"/>
                    <a:pt x="92" y="0"/>
                    <a:pt x="206" y="0"/>
                  </a:cubicBezTo>
                  <a:cubicBezTo>
                    <a:pt x="319" y="0"/>
                    <a:pt x="411" y="92"/>
                    <a:pt x="411" y="205"/>
                  </a:cubicBezTo>
                  <a:cubicBezTo>
                    <a:pt x="411" y="318"/>
                    <a:pt x="319" y="410"/>
                    <a:pt x="206" y="41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0" name="Freeform 253">
              <a:extLst>
                <a:ext uri="{FF2B5EF4-FFF2-40B4-BE49-F238E27FC236}">
                  <a16:creationId xmlns:a16="http://schemas.microsoft.com/office/drawing/2014/main" id="{A3CB9086-AE3D-40E9-8175-CB58C091EC65}"/>
                </a:ext>
              </a:extLst>
            </p:cNvPr>
            <p:cNvSpPr/>
            <p:nvPr/>
          </p:nvSpPr>
          <p:spPr>
            <a:xfrm>
              <a:off x="7073170" y="6939738"/>
              <a:ext cx="189000" cy="152280"/>
            </a:xfrm>
            <a:custGeom>
              <a:avLst/>
              <a:gdLst/>
              <a:ahLst/>
              <a:cxnLst>
                <a:cxn ang="3cd4">
                  <a:pos x="hc" y="t"/>
                </a:cxn>
                <a:cxn ang="cd2">
                  <a:pos x="l" y="vc"/>
                </a:cxn>
                <a:cxn ang="cd4">
                  <a:pos x="hc" y="b"/>
                </a:cxn>
                <a:cxn ang="0">
                  <a:pos x="r" y="vc"/>
                </a:cxn>
              </a:cxnLst>
              <a:rect l="l" t="t" r="r" b="b"/>
              <a:pathLst>
                <a:path w="526" h="424">
                  <a:moveTo>
                    <a:pt x="483" y="424"/>
                  </a:moveTo>
                  <a:lnTo>
                    <a:pt x="154" y="424"/>
                  </a:lnTo>
                  <a:cubicBezTo>
                    <a:pt x="130" y="424"/>
                    <a:pt x="111" y="405"/>
                    <a:pt x="111" y="381"/>
                  </a:cubicBezTo>
                  <a:cubicBezTo>
                    <a:pt x="111" y="357"/>
                    <a:pt x="130" y="338"/>
                    <a:pt x="154" y="338"/>
                  </a:cubicBezTo>
                  <a:lnTo>
                    <a:pt x="440" y="338"/>
                  </a:lnTo>
                  <a:cubicBezTo>
                    <a:pt x="440" y="299"/>
                    <a:pt x="440" y="258"/>
                    <a:pt x="439" y="227"/>
                  </a:cubicBezTo>
                  <a:cubicBezTo>
                    <a:pt x="439" y="202"/>
                    <a:pt x="427" y="178"/>
                    <a:pt x="406" y="163"/>
                  </a:cubicBezTo>
                  <a:cubicBezTo>
                    <a:pt x="335" y="113"/>
                    <a:pt x="245" y="86"/>
                    <a:pt x="151" y="86"/>
                  </a:cubicBezTo>
                  <a:cubicBezTo>
                    <a:pt x="117" y="86"/>
                    <a:pt x="84" y="89"/>
                    <a:pt x="52" y="96"/>
                  </a:cubicBezTo>
                  <a:cubicBezTo>
                    <a:pt x="29" y="101"/>
                    <a:pt x="6" y="86"/>
                    <a:pt x="1" y="63"/>
                  </a:cubicBezTo>
                  <a:cubicBezTo>
                    <a:pt x="-4" y="39"/>
                    <a:pt x="11" y="17"/>
                    <a:pt x="35" y="12"/>
                  </a:cubicBezTo>
                  <a:cubicBezTo>
                    <a:pt x="72" y="4"/>
                    <a:pt x="111" y="0"/>
                    <a:pt x="151" y="0"/>
                  </a:cubicBezTo>
                  <a:cubicBezTo>
                    <a:pt x="262" y="0"/>
                    <a:pt x="371" y="33"/>
                    <a:pt x="456" y="93"/>
                  </a:cubicBezTo>
                  <a:cubicBezTo>
                    <a:pt x="499" y="123"/>
                    <a:pt x="525" y="173"/>
                    <a:pt x="525" y="227"/>
                  </a:cubicBezTo>
                  <a:cubicBezTo>
                    <a:pt x="526" y="269"/>
                    <a:pt x="526" y="331"/>
                    <a:pt x="526" y="381"/>
                  </a:cubicBezTo>
                  <a:cubicBezTo>
                    <a:pt x="526" y="405"/>
                    <a:pt x="507" y="424"/>
                    <a:pt x="483" y="42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6" name="Group 5">
            <a:extLst>
              <a:ext uri="{FF2B5EF4-FFF2-40B4-BE49-F238E27FC236}">
                <a16:creationId xmlns:a16="http://schemas.microsoft.com/office/drawing/2014/main" id="{30D8B152-BBCD-40DA-942B-723D7C6B4A28}"/>
              </a:ext>
            </a:extLst>
          </p:cNvPr>
          <p:cNvGrpSpPr/>
          <p:nvPr/>
        </p:nvGrpSpPr>
        <p:grpSpPr>
          <a:xfrm>
            <a:off x="6257987" y="4002884"/>
            <a:ext cx="334405" cy="228670"/>
            <a:chOff x="6088930" y="6754698"/>
            <a:chExt cx="475920" cy="325440"/>
          </a:xfrm>
        </p:grpSpPr>
        <p:sp>
          <p:nvSpPr>
            <p:cNvPr id="98" name="Freeform 247">
              <a:extLst>
                <a:ext uri="{FF2B5EF4-FFF2-40B4-BE49-F238E27FC236}">
                  <a16:creationId xmlns:a16="http://schemas.microsoft.com/office/drawing/2014/main" id="{783EEAF4-34DE-4E04-A60B-9BADA45E4D72}"/>
                </a:ext>
              </a:extLst>
            </p:cNvPr>
            <p:cNvSpPr/>
            <p:nvPr/>
          </p:nvSpPr>
          <p:spPr>
            <a:xfrm>
              <a:off x="6088930" y="6754698"/>
              <a:ext cx="475920" cy="267120"/>
            </a:xfrm>
            <a:custGeom>
              <a:avLst/>
              <a:gdLst/>
              <a:ahLst/>
              <a:cxnLst>
                <a:cxn ang="3cd4">
                  <a:pos x="hc" y="t"/>
                </a:cxn>
                <a:cxn ang="cd2">
                  <a:pos x="l" y="vc"/>
                </a:cxn>
                <a:cxn ang="cd4">
                  <a:pos x="hc" y="b"/>
                </a:cxn>
                <a:cxn ang="0">
                  <a:pos x="r" y="vc"/>
                </a:cxn>
              </a:cxnLst>
              <a:rect l="l" t="t" r="r" b="b"/>
              <a:pathLst>
                <a:path w="1323" h="743">
                  <a:moveTo>
                    <a:pt x="1322" y="215"/>
                  </a:moveTo>
                  <a:cubicBezTo>
                    <a:pt x="1322" y="212"/>
                    <a:pt x="1323" y="209"/>
                    <a:pt x="1323" y="206"/>
                  </a:cubicBezTo>
                  <a:cubicBezTo>
                    <a:pt x="1323" y="196"/>
                    <a:pt x="1320" y="187"/>
                    <a:pt x="1313" y="179"/>
                  </a:cubicBezTo>
                  <a:cubicBezTo>
                    <a:pt x="1312" y="178"/>
                    <a:pt x="1311" y="177"/>
                    <a:pt x="1310" y="176"/>
                  </a:cubicBezTo>
                  <a:lnTo>
                    <a:pt x="1148" y="13"/>
                  </a:lnTo>
                  <a:cubicBezTo>
                    <a:pt x="1131" y="-4"/>
                    <a:pt x="1104" y="-4"/>
                    <a:pt x="1087" y="13"/>
                  </a:cubicBezTo>
                  <a:cubicBezTo>
                    <a:pt x="1070" y="30"/>
                    <a:pt x="1070" y="57"/>
                    <a:pt x="1087" y="74"/>
                  </a:cubicBezTo>
                  <a:lnTo>
                    <a:pt x="1176" y="163"/>
                  </a:lnTo>
                  <a:lnTo>
                    <a:pt x="911" y="163"/>
                  </a:lnTo>
                  <a:lnTo>
                    <a:pt x="910" y="163"/>
                  </a:lnTo>
                  <a:lnTo>
                    <a:pt x="909" y="163"/>
                  </a:lnTo>
                  <a:cubicBezTo>
                    <a:pt x="908" y="163"/>
                    <a:pt x="908" y="163"/>
                    <a:pt x="907" y="163"/>
                  </a:cubicBezTo>
                  <a:cubicBezTo>
                    <a:pt x="906" y="163"/>
                    <a:pt x="905" y="163"/>
                    <a:pt x="905" y="163"/>
                  </a:cubicBezTo>
                  <a:cubicBezTo>
                    <a:pt x="904" y="163"/>
                    <a:pt x="903" y="163"/>
                    <a:pt x="902" y="163"/>
                  </a:cubicBezTo>
                  <a:lnTo>
                    <a:pt x="901" y="164"/>
                  </a:lnTo>
                  <a:cubicBezTo>
                    <a:pt x="900" y="164"/>
                    <a:pt x="899" y="164"/>
                    <a:pt x="898" y="164"/>
                  </a:cubicBezTo>
                  <a:cubicBezTo>
                    <a:pt x="898" y="164"/>
                    <a:pt x="897" y="165"/>
                    <a:pt x="896" y="165"/>
                  </a:cubicBezTo>
                  <a:cubicBezTo>
                    <a:pt x="896" y="165"/>
                    <a:pt x="895" y="165"/>
                    <a:pt x="894" y="166"/>
                  </a:cubicBezTo>
                  <a:cubicBezTo>
                    <a:pt x="894" y="166"/>
                    <a:pt x="893" y="166"/>
                    <a:pt x="892" y="166"/>
                  </a:cubicBezTo>
                  <a:cubicBezTo>
                    <a:pt x="892" y="167"/>
                    <a:pt x="891" y="167"/>
                    <a:pt x="891" y="167"/>
                  </a:cubicBezTo>
                  <a:cubicBezTo>
                    <a:pt x="890" y="168"/>
                    <a:pt x="889" y="168"/>
                    <a:pt x="888" y="169"/>
                  </a:cubicBezTo>
                  <a:lnTo>
                    <a:pt x="887" y="170"/>
                  </a:lnTo>
                  <a:cubicBezTo>
                    <a:pt x="886" y="170"/>
                    <a:pt x="886" y="171"/>
                    <a:pt x="885" y="171"/>
                  </a:cubicBezTo>
                  <a:lnTo>
                    <a:pt x="884" y="172"/>
                  </a:lnTo>
                  <a:lnTo>
                    <a:pt x="274" y="657"/>
                  </a:lnTo>
                  <a:lnTo>
                    <a:pt x="43" y="657"/>
                  </a:lnTo>
                  <a:cubicBezTo>
                    <a:pt x="19" y="657"/>
                    <a:pt x="0" y="676"/>
                    <a:pt x="0" y="700"/>
                  </a:cubicBezTo>
                  <a:cubicBezTo>
                    <a:pt x="0" y="724"/>
                    <a:pt x="19" y="743"/>
                    <a:pt x="43" y="743"/>
                  </a:cubicBezTo>
                  <a:lnTo>
                    <a:pt x="289" y="743"/>
                  </a:lnTo>
                  <a:cubicBezTo>
                    <a:pt x="290" y="743"/>
                    <a:pt x="291" y="743"/>
                    <a:pt x="293" y="743"/>
                  </a:cubicBezTo>
                  <a:lnTo>
                    <a:pt x="294" y="743"/>
                  </a:lnTo>
                  <a:cubicBezTo>
                    <a:pt x="295" y="743"/>
                    <a:pt x="296" y="742"/>
                    <a:pt x="297" y="742"/>
                  </a:cubicBezTo>
                  <a:lnTo>
                    <a:pt x="298" y="742"/>
                  </a:lnTo>
                  <a:cubicBezTo>
                    <a:pt x="299" y="742"/>
                    <a:pt x="300" y="742"/>
                    <a:pt x="301" y="741"/>
                  </a:cubicBezTo>
                  <a:lnTo>
                    <a:pt x="302" y="741"/>
                  </a:lnTo>
                  <a:cubicBezTo>
                    <a:pt x="303" y="741"/>
                    <a:pt x="304" y="740"/>
                    <a:pt x="304" y="740"/>
                  </a:cubicBezTo>
                  <a:cubicBezTo>
                    <a:pt x="305" y="740"/>
                    <a:pt x="305" y="740"/>
                    <a:pt x="306" y="740"/>
                  </a:cubicBezTo>
                  <a:cubicBezTo>
                    <a:pt x="307" y="739"/>
                    <a:pt x="308" y="739"/>
                    <a:pt x="309" y="738"/>
                  </a:cubicBezTo>
                  <a:cubicBezTo>
                    <a:pt x="310" y="737"/>
                    <a:pt x="311" y="737"/>
                    <a:pt x="313" y="736"/>
                  </a:cubicBezTo>
                  <a:cubicBezTo>
                    <a:pt x="313" y="736"/>
                    <a:pt x="313" y="735"/>
                    <a:pt x="314" y="735"/>
                  </a:cubicBezTo>
                  <a:lnTo>
                    <a:pt x="315" y="734"/>
                  </a:lnTo>
                  <a:lnTo>
                    <a:pt x="926" y="249"/>
                  </a:lnTo>
                  <a:lnTo>
                    <a:pt x="1176" y="249"/>
                  </a:lnTo>
                  <a:lnTo>
                    <a:pt x="1087" y="338"/>
                  </a:lnTo>
                  <a:cubicBezTo>
                    <a:pt x="1070" y="355"/>
                    <a:pt x="1070" y="382"/>
                    <a:pt x="1087" y="399"/>
                  </a:cubicBezTo>
                  <a:cubicBezTo>
                    <a:pt x="1095" y="407"/>
                    <a:pt x="1106" y="411"/>
                    <a:pt x="1117" y="411"/>
                  </a:cubicBezTo>
                  <a:cubicBezTo>
                    <a:pt x="1128" y="411"/>
                    <a:pt x="1139" y="407"/>
                    <a:pt x="1148" y="399"/>
                  </a:cubicBezTo>
                  <a:lnTo>
                    <a:pt x="1310" y="236"/>
                  </a:lnTo>
                  <a:cubicBezTo>
                    <a:pt x="1311" y="236"/>
                    <a:pt x="1311" y="235"/>
                    <a:pt x="1312" y="235"/>
                  </a:cubicBezTo>
                  <a:cubicBezTo>
                    <a:pt x="1312" y="234"/>
                    <a:pt x="1312" y="234"/>
                    <a:pt x="1313" y="233"/>
                  </a:cubicBezTo>
                  <a:cubicBezTo>
                    <a:pt x="1313" y="233"/>
                    <a:pt x="1314" y="232"/>
                    <a:pt x="1315" y="231"/>
                  </a:cubicBezTo>
                  <a:cubicBezTo>
                    <a:pt x="1315" y="230"/>
                    <a:pt x="1315" y="230"/>
                    <a:pt x="1315" y="230"/>
                  </a:cubicBezTo>
                  <a:cubicBezTo>
                    <a:pt x="1316" y="229"/>
                    <a:pt x="1317" y="228"/>
                    <a:pt x="1317" y="227"/>
                  </a:cubicBezTo>
                  <a:lnTo>
                    <a:pt x="1317" y="226"/>
                  </a:lnTo>
                  <a:cubicBezTo>
                    <a:pt x="1318" y="226"/>
                    <a:pt x="1319" y="224"/>
                    <a:pt x="1319" y="223"/>
                  </a:cubicBezTo>
                  <a:cubicBezTo>
                    <a:pt x="1320" y="222"/>
                    <a:pt x="1320" y="221"/>
                    <a:pt x="1320" y="219"/>
                  </a:cubicBezTo>
                  <a:cubicBezTo>
                    <a:pt x="1321" y="219"/>
                    <a:pt x="1321" y="219"/>
                    <a:pt x="1321" y="219"/>
                  </a:cubicBezTo>
                  <a:cubicBezTo>
                    <a:pt x="1321" y="218"/>
                    <a:pt x="1322" y="216"/>
                    <a:pt x="1322" y="21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14" name="Freeform 248">
              <a:extLst>
                <a:ext uri="{FF2B5EF4-FFF2-40B4-BE49-F238E27FC236}">
                  <a16:creationId xmlns:a16="http://schemas.microsoft.com/office/drawing/2014/main" id="{B4DA8E52-26FF-4214-BF0D-D7F4679D169C}"/>
                </a:ext>
              </a:extLst>
            </p:cNvPr>
            <p:cNvSpPr/>
            <p:nvPr/>
          </p:nvSpPr>
          <p:spPr>
            <a:xfrm>
              <a:off x="6323650" y="6928578"/>
              <a:ext cx="240120" cy="151560"/>
            </a:xfrm>
            <a:custGeom>
              <a:avLst/>
              <a:gdLst/>
              <a:ahLst/>
              <a:cxnLst>
                <a:cxn ang="3cd4">
                  <a:pos x="hc" y="t"/>
                </a:cxn>
                <a:cxn ang="cd2">
                  <a:pos x="l" y="vc"/>
                </a:cxn>
                <a:cxn ang="cd4">
                  <a:pos x="hc" y="b"/>
                </a:cxn>
                <a:cxn ang="0">
                  <a:pos x="r" y="vc"/>
                </a:cxn>
              </a:cxnLst>
              <a:rect l="l" t="t" r="r" b="b"/>
              <a:pathLst>
                <a:path w="668" h="422">
                  <a:moveTo>
                    <a:pt x="660" y="241"/>
                  </a:moveTo>
                  <a:lnTo>
                    <a:pt x="661" y="240"/>
                  </a:lnTo>
                  <a:cubicBezTo>
                    <a:pt x="661" y="239"/>
                    <a:pt x="662" y="238"/>
                    <a:pt x="662" y="237"/>
                  </a:cubicBezTo>
                  <a:cubicBezTo>
                    <a:pt x="663" y="237"/>
                    <a:pt x="663" y="237"/>
                    <a:pt x="663" y="237"/>
                  </a:cubicBezTo>
                  <a:cubicBezTo>
                    <a:pt x="664" y="236"/>
                    <a:pt x="664" y="235"/>
                    <a:pt x="664" y="234"/>
                  </a:cubicBezTo>
                  <a:cubicBezTo>
                    <a:pt x="665" y="233"/>
                    <a:pt x="665" y="233"/>
                    <a:pt x="665" y="233"/>
                  </a:cubicBezTo>
                  <a:cubicBezTo>
                    <a:pt x="665" y="232"/>
                    <a:pt x="666" y="231"/>
                    <a:pt x="666" y="230"/>
                  </a:cubicBezTo>
                  <a:cubicBezTo>
                    <a:pt x="666" y="229"/>
                    <a:pt x="666" y="229"/>
                    <a:pt x="666" y="229"/>
                  </a:cubicBezTo>
                  <a:cubicBezTo>
                    <a:pt x="667" y="228"/>
                    <a:pt x="667" y="227"/>
                    <a:pt x="667" y="225"/>
                  </a:cubicBezTo>
                  <a:cubicBezTo>
                    <a:pt x="670" y="211"/>
                    <a:pt x="666" y="196"/>
                    <a:pt x="656" y="186"/>
                  </a:cubicBezTo>
                  <a:lnTo>
                    <a:pt x="493" y="23"/>
                  </a:lnTo>
                  <a:cubicBezTo>
                    <a:pt x="477" y="7"/>
                    <a:pt x="450" y="7"/>
                    <a:pt x="433" y="23"/>
                  </a:cubicBezTo>
                  <a:cubicBezTo>
                    <a:pt x="417" y="40"/>
                    <a:pt x="417" y="67"/>
                    <a:pt x="433" y="84"/>
                  </a:cubicBezTo>
                  <a:lnTo>
                    <a:pt x="521" y="173"/>
                  </a:lnTo>
                  <a:lnTo>
                    <a:pt x="275" y="173"/>
                  </a:lnTo>
                  <a:lnTo>
                    <a:pt x="70" y="10"/>
                  </a:lnTo>
                  <a:cubicBezTo>
                    <a:pt x="52" y="-5"/>
                    <a:pt x="24" y="-2"/>
                    <a:pt x="10" y="17"/>
                  </a:cubicBezTo>
                  <a:cubicBezTo>
                    <a:pt x="-5" y="36"/>
                    <a:pt x="-2" y="63"/>
                    <a:pt x="17" y="77"/>
                  </a:cubicBezTo>
                  <a:lnTo>
                    <a:pt x="234" y="249"/>
                  </a:lnTo>
                  <a:cubicBezTo>
                    <a:pt x="234" y="250"/>
                    <a:pt x="235" y="250"/>
                    <a:pt x="235" y="251"/>
                  </a:cubicBezTo>
                  <a:cubicBezTo>
                    <a:pt x="236" y="251"/>
                    <a:pt x="236" y="251"/>
                    <a:pt x="237" y="251"/>
                  </a:cubicBezTo>
                  <a:cubicBezTo>
                    <a:pt x="238" y="252"/>
                    <a:pt x="239" y="253"/>
                    <a:pt x="240" y="253"/>
                  </a:cubicBezTo>
                  <a:lnTo>
                    <a:pt x="240" y="254"/>
                  </a:lnTo>
                  <a:cubicBezTo>
                    <a:pt x="241" y="254"/>
                    <a:pt x="242" y="255"/>
                    <a:pt x="243" y="255"/>
                  </a:cubicBezTo>
                  <a:cubicBezTo>
                    <a:pt x="244" y="255"/>
                    <a:pt x="244" y="256"/>
                    <a:pt x="245" y="256"/>
                  </a:cubicBezTo>
                  <a:cubicBezTo>
                    <a:pt x="246" y="256"/>
                    <a:pt x="246" y="256"/>
                    <a:pt x="247" y="257"/>
                  </a:cubicBezTo>
                  <a:cubicBezTo>
                    <a:pt x="248" y="257"/>
                    <a:pt x="248" y="257"/>
                    <a:pt x="249" y="257"/>
                  </a:cubicBezTo>
                  <a:cubicBezTo>
                    <a:pt x="249" y="257"/>
                    <a:pt x="250" y="257"/>
                    <a:pt x="251" y="258"/>
                  </a:cubicBezTo>
                  <a:cubicBezTo>
                    <a:pt x="252" y="258"/>
                    <a:pt x="252" y="258"/>
                    <a:pt x="252" y="258"/>
                  </a:cubicBezTo>
                  <a:cubicBezTo>
                    <a:pt x="253" y="258"/>
                    <a:pt x="254" y="258"/>
                    <a:pt x="255" y="258"/>
                  </a:cubicBezTo>
                  <a:cubicBezTo>
                    <a:pt x="256" y="258"/>
                    <a:pt x="256" y="259"/>
                    <a:pt x="256" y="259"/>
                  </a:cubicBezTo>
                  <a:cubicBezTo>
                    <a:pt x="258" y="259"/>
                    <a:pt x="259" y="259"/>
                    <a:pt x="260" y="259"/>
                  </a:cubicBezTo>
                  <a:lnTo>
                    <a:pt x="521" y="259"/>
                  </a:lnTo>
                  <a:lnTo>
                    <a:pt x="433" y="348"/>
                  </a:lnTo>
                  <a:cubicBezTo>
                    <a:pt x="417" y="365"/>
                    <a:pt x="417" y="392"/>
                    <a:pt x="433" y="409"/>
                  </a:cubicBezTo>
                  <a:cubicBezTo>
                    <a:pt x="442" y="417"/>
                    <a:pt x="453" y="422"/>
                    <a:pt x="464" y="422"/>
                  </a:cubicBezTo>
                  <a:cubicBezTo>
                    <a:pt x="475" y="422"/>
                    <a:pt x="486" y="417"/>
                    <a:pt x="493" y="409"/>
                  </a:cubicBezTo>
                  <a:lnTo>
                    <a:pt x="656" y="247"/>
                  </a:lnTo>
                  <a:cubicBezTo>
                    <a:pt x="656" y="246"/>
                    <a:pt x="657" y="246"/>
                    <a:pt x="657" y="245"/>
                  </a:cubicBezTo>
                  <a:cubicBezTo>
                    <a:pt x="657" y="244"/>
                    <a:pt x="658" y="244"/>
                    <a:pt x="658" y="243"/>
                  </a:cubicBezTo>
                  <a:cubicBezTo>
                    <a:pt x="659" y="243"/>
                    <a:pt x="660" y="242"/>
                    <a:pt x="660" y="24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15" name="Freeform 249">
              <a:extLst>
                <a:ext uri="{FF2B5EF4-FFF2-40B4-BE49-F238E27FC236}">
                  <a16:creationId xmlns:a16="http://schemas.microsoft.com/office/drawing/2014/main" id="{6E3366AD-E145-4DA0-8D57-0BC59501BFF5}"/>
                </a:ext>
              </a:extLst>
            </p:cNvPr>
            <p:cNvSpPr/>
            <p:nvPr/>
          </p:nvSpPr>
          <p:spPr>
            <a:xfrm>
              <a:off x="6089290" y="6813377"/>
              <a:ext cx="197640" cy="92880"/>
            </a:xfrm>
            <a:custGeom>
              <a:avLst/>
              <a:gdLst/>
              <a:ahLst/>
              <a:cxnLst>
                <a:cxn ang="3cd4">
                  <a:pos x="hc" y="t"/>
                </a:cxn>
                <a:cxn ang="cd2">
                  <a:pos x="l" y="vc"/>
                </a:cxn>
                <a:cxn ang="cd4">
                  <a:pos x="hc" y="b"/>
                </a:cxn>
                <a:cxn ang="0">
                  <a:pos x="r" y="vc"/>
                </a:cxn>
              </a:cxnLst>
              <a:rect l="l" t="t" r="r" b="b"/>
              <a:pathLst>
                <a:path w="550" h="259">
                  <a:moveTo>
                    <a:pt x="43" y="86"/>
                  </a:moveTo>
                  <a:lnTo>
                    <a:pt x="274" y="86"/>
                  </a:lnTo>
                  <a:lnTo>
                    <a:pt x="481" y="250"/>
                  </a:lnTo>
                  <a:cubicBezTo>
                    <a:pt x="489" y="256"/>
                    <a:pt x="498" y="259"/>
                    <a:pt x="507" y="259"/>
                  </a:cubicBezTo>
                  <a:cubicBezTo>
                    <a:pt x="520" y="259"/>
                    <a:pt x="533" y="254"/>
                    <a:pt x="541" y="243"/>
                  </a:cubicBezTo>
                  <a:cubicBezTo>
                    <a:pt x="556" y="224"/>
                    <a:pt x="553" y="197"/>
                    <a:pt x="534" y="182"/>
                  </a:cubicBezTo>
                  <a:lnTo>
                    <a:pt x="315" y="9"/>
                  </a:lnTo>
                  <a:lnTo>
                    <a:pt x="314" y="9"/>
                  </a:lnTo>
                  <a:cubicBezTo>
                    <a:pt x="313" y="8"/>
                    <a:pt x="313" y="8"/>
                    <a:pt x="312" y="7"/>
                  </a:cubicBezTo>
                  <a:cubicBezTo>
                    <a:pt x="311" y="7"/>
                    <a:pt x="311" y="6"/>
                    <a:pt x="310" y="6"/>
                  </a:cubicBezTo>
                  <a:cubicBezTo>
                    <a:pt x="310" y="6"/>
                    <a:pt x="309" y="5"/>
                    <a:pt x="308" y="5"/>
                  </a:cubicBezTo>
                  <a:cubicBezTo>
                    <a:pt x="308" y="5"/>
                    <a:pt x="307" y="4"/>
                    <a:pt x="306" y="4"/>
                  </a:cubicBezTo>
                  <a:cubicBezTo>
                    <a:pt x="306" y="4"/>
                    <a:pt x="305" y="3"/>
                    <a:pt x="304" y="3"/>
                  </a:cubicBezTo>
                  <a:lnTo>
                    <a:pt x="303" y="3"/>
                  </a:lnTo>
                  <a:cubicBezTo>
                    <a:pt x="302" y="2"/>
                    <a:pt x="301" y="2"/>
                    <a:pt x="301" y="2"/>
                  </a:cubicBezTo>
                  <a:cubicBezTo>
                    <a:pt x="300" y="2"/>
                    <a:pt x="299" y="2"/>
                    <a:pt x="298" y="1"/>
                  </a:cubicBezTo>
                  <a:cubicBezTo>
                    <a:pt x="298" y="1"/>
                    <a:pt x="297" y="1"/>
                    <a:pt x="296" y="1"/>
                  </a:cubicBezTo>
                  <a:cubicBezTo>
                    <a:pt x="296" y="1"/>
                    <a:pt x="295" y="1"/>
                    <a:pt x="294" y="1"/>
                  </a:cubicBezTo>
                  <a:cubicBezTo>
                    <a:pt x="294" y="0"/>
                    <a:pt x="293" y="0"/>
                    <a:pt x="292" y="0"/>
                  </a:cubicBezTo>
                  <a:cubicBezTo>
                    <a:pt x="291" y="0"/>
                    <a:pt x="291" y="0"/>
                    <a:pt x="290" y="0"/>
                  </a:cubicBezTo>
                  <a:cubicBezTo>
                    <a:pt x="289" y="0"/>
                    <a:pt x="289" y="0"/>
                    <a:pt x="288" y="0"/>
                  </a:cubicBezTo>
                  <a:lnTo>
                    <a:pt x="43" y="0"/>
                  </a:lnTo>
                  <a:cubicBezTo>
                    <a:pt x="19" y="0"/>
                    <a:pt x="0" y="19"/>
                    <a:pt x="0" y="43"/>
                  </a:cubicBezTo>
                  <a:cubicBezTo>
                    <a:pt x="0" y="66"/>
                    <a:pt x="19" y="86"/>
                    <a:pt x="43" y="86"/>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7" name="Group 6">
            <a:extLst>
              <a:ext uri="{FF2B5EF4-FFF2-40B4-BE49-F238E27FC236}">
                <a16:creationId xmlns:a16="http://schemas.microsoft.com/office/drawing/2014/main" id="{4A17F05A-01CC-4C01-AEFD-9C4233D4F0CD}"/>
              </a:ext>
            </a:extLst>
          </p:cNvPr>
          <p:cNvGrpSpPr/>
          <p:nvPr/>
        </p:nvGrpSpPr>
        <p:grpSpPr>
          <a:xfrm>
            <a:off x="1732885" y="1991580"/>
            <a:ext cx="265441" cy="276365"/>
            <a:chOff x="564730" y="4654098"/>
            <a:chExt cx="349919" cy="364320"/>
          </a:xfrm>
        </p:grpSpPr>
        <p:sp>
          <p:nvSpPr>
            <p:cNvPr id="116" name="Freeform 177">
              <a:extLst>
                <a:ext uri="{FF2B5EF4-FFF2-40B4-BE49-F238E27FC236}">
                  <a16:creationId xmlns:a16="http://schemas.microsoft.com/office/drawing/2014/main" id="{07EA9C0A-C569-4C07-BFDB-9B3691A18690}"/>
                </a:ext>
              </a:extLst>
            </p:cNvPr>
            <p:cNvSpPr/>
            <p:nvPr/>
          </p:nvSpPr>
          <p:spPr>
            <a:xfrm>
              <a:off x="841569" y="4700177"/>
              <a:ext cx="73080" cy="261000"/>
            </a:xfrm>
            <a:custGeom>
              <a:avLst/>
              <a:gdLst/>
              <a:ahLst/>
              <a:cxnLst>
                <a:cxn ang="3cd4">
                  <a:pos x="hc" y="t"/>
                </a:cxn>
                <a:cxn ang="cd2">
                  <a:pos x="l" y="vc"/>
                </a:cxn>
                <a:cxn ang="cd4">
                  <a:pos x="hc" y="b"/>
                </a:cxn>
                <a:cxn ang="0">
                  <a:pos x="r" y="vc"/>
                </a:cxn>
              </a:cxnLst>
              <a:rect l="l" t="t" r="r" b="b"/>
              <a:pathLst>
                <a:path w="204" h="726">
                  <a:moveTo>
                    <a:pt x="74" y="13"/>
                  </a:moveTo>
                  <a:cubicBezTo>
                    <a:pt x="57" y="-4"/>
                    <a:pt x="30" y="-5"/>
                    <a:pt x="13" y="11"/>
                  </a:cubicBezTo>
                  <a:cubicBezTo>
                    <a:pt x="-4" y="28"/>
                    <a:pt x="-5" y="55"/>
                    <a:pt x="11" y="72"/>
                  </a:cubicBezTo>
                  <a:cubicBezTo>
                    <a:pt x="79" y="144"/>
                    <a:pt x="117" y="251"/>
                    <a:pt x="117" y="365"/>
                  </a:cubicBezTo>
                  <a:cubicBezTo>
                    <a:pt x="117" y="477"/>
                    <a:pt x="80" y="583"/>
                    <a:pt x="14" y="654"/>
                  </a:cubicBezTo>
                  <a:cubicBezTo>
                    <a:pt x="-2" y="672"/>
                    <a:pt x="-1" y="699"/>
                    <a:pt x="17" y="715"/>
                  </a:cubicBezTo>
                  <a:cubicBezTo>
                    <a:pt x="25" y="723"/>
                    <a:pt x="35" y="726"/>
                    <a:pt x="46" y="726"/>
                  </a:cubicBezTo>
                  <a:cubicBezTo>
                    <a:pt x="57" y="726"/>
                    <a:pt x="69" y="722"/>
                    <a:pt x="77" y="713"/>
                  </a:cubicBezTo>
                  <a:cubicBezTo>
                    <a:pt x="158" y="625"/>
                    <a:pt x="204" y="498"/>
                    <a:pt x="204" y="365"/>
                  </a:cubicBezTo>
                  <a:cubicBezTo>
                    <a:pt x="204" y="229"/>
                    <a:pt x="156" y="101"/>
                    <a:pt x="74" y="1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17" name="Freeform 178">
              <a:extLst>
                <a:ext uri="{FF2B5EF4-FFF2-40B4-BE49-F238E27FC236}">
                  <a16:creationId xmlns:a16="http://schemas.microsoft.com/office/drawing/2014/main" id="{95D4A603-B737-4878-8D1E-3B7BA7941A28}"/>
                </a:ext>
              </a:extLst>
            </p:cNvPr>
            <p:cNvSpPr/>
            <p:nvPr/>
          </p:nvSpPr>
          <p:spPr>
            <a:xfrm>
              <a:off x="564730" y="4654098"/>
              <a:ext cx="230400" cy="364320"/>
            </a:xfrm>
            <a:custGeom>
              <a:avLst/>
              <a:gdLst/>
              <a:ahLst/>
              <a:cxnLst>
                <a:cxn ang="3cd4">
                  <a:pos x="hc" y="t"/>
                </a:cxn>
                <a:cxn ang="cd2">
                  <a:pos x="l" y="vc"/>
                </a:cxn>
                <a:cxn ang="cd4">
                  <a:pos x="hc" y="b"/>
                </a:cxn>
                <a:cxn ang="0">
                  <a:pos x="r" y="vc"/>
                </a:cxn>
              </a:cxnLst>
              <a:rect l="l" t="t" r="r" b="b"/>
              <a:pathLst>
                <a:path w="641" h="1013">
                  <a:moveTo>
                    <a:pt x="555" y="882"/>
                  </a:moveTo>
                  <a:lnTo>
                    <a:pt x="240" y="641"/>
                  </a:lnTo>
                  <a:lnTo>
                    <a:pt x="240" y="361"/>
                  </a:lnTo>
                  <a:lnTo>
                    <a:pt x="555" y="128"/>
                  </a:lnTo>
                  <a:close/>
                  <a:moveTo>
                    <a:pt x="153" y="619"/>
                  </a:moveTo>
                  <a:lnTo>
                    <a:pt x="86" y="619"/>
                  </a:lnTo>
                  <a:lnTo>
                    <a:pt x="86" y="382"/>
                  </a:lnTo>
                  <a:lnTo>
                    <a:pt x="153" y="382"/>
                  </a:lnTo>
                  <a:close/>
                  <a:moveTo>
                    <a:pt x="617" y="4"/>
                  </a:moveTo>
                  <a:cubicBezTo>
                    <a:pt x="603" y="-3"/>
                    <a:pt x="585" y="-1"/>
                    <a:pt x="572" y="8"/>
                  </a:cubicBezTo>
                  <a:lnTo>
                    <a:pt x="182" y="296"/>
                  </a:lnTo>
                  <a:lnTo>
                    <a:pt x="46" y="296"/>
                  </a:lnTo>
                  <a:cubicBezTo>
                    <a:pt x="29" y="296"/>
                    <a:pt x="14" y="306"/>
                    <a:pt x="7" y="321"/>
                  </a:cubicBezTo>
                  <a:lnTo>
                    <a:pt x="5" y="326"/>
                  </a:lnTo>
                  <a:cubicBezTo>
                    <a:pt x="2" y="332"/>
                    <a:pt x="0" y="338"/>
                    <a:pt x="0" y="345"/>
                  </a:cubicBezTo>
                  <a:lnTo>
                    <a:pt x="0" y="657"/>
                  </a:lnTo>
                  <a:cubicBezTo>
                    <a:pt x="0" y="663"/>
                    <a:pt x="2" y="670"/>
                    <a:pt x="5" y="676"/>
                  </a:cubicBezTo>
                  <a:lnTo>
                    <a:pt x="7" y="681"/>
                  </a:lnTo>
                  <a:cubicBezTo>
                    <a:pt x="14" y="696"/>
                    <a:pt x="29" y="705"/>
                    <a:pt x="46" y="705"/>
                  </a:cubicBezTo>
                  <a:lnTo>
                    <a:pt x="182" y="705"/>
                  </a:lnTo>
                  <a:lnTo>
                    <a:pt x="572" y="1004"/>
                  </a:lnTo>
                  <a:cubicBezTo>
                    <a:pt x="579" y="1009"/>
                    <a:pt x="588" y="1013"/>
                    <a:pt x="598" y="1013"/>
                  </a:cubicBezTo>
                  <a:cubicBezTo>
                    <a:pt x="604" y="1013"/>
                    <a:pt x="611" y="1011"/>
                    <a:pt x="617" y="1008"/>
                  </a:cubicBezTo>
                  <a:cubicBezTo>
                    <a:pt x="632" y="1001"/>
                    <a:pt x="641" y="986"/>
                    <a:pt x="641" y="969"/>
                  </a:cubicBezTo>
                  <a:lnTo>
                    <a:pt x="641" y="43"/>
                  </a:lnTo>
                  <a:cubicBezTo>
                    <a:pt x="641" y="27"/>
                    <a:pt x="632" y="12"/>
                    <a:pt x="617" y="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8" name="Group 7">
            <a:extLst>
              <a:ext uri="{FF2B5EF4-FFF2-40B4-BE49-F238E27FC236}">
                <a16:creationId xmlns:a16="http://schemas.microsoft.com/office/drawing/2014/main" id="{912CA671-E2A5-4602-B5D2-8FF7822F3AE2}"/>
              </a:ext>
            </a:extLst>
          </p:cNvPr>
          <p:cNvGrpSpPr/>
          <p:nvPr/>
        </p:nvGrpSpPr>
        <p:grpSpPr>
          <a:xfrm>
            <a:off x="6273480" y="3009795"/>
            <a:ext cx="323280" cy="271080"/>
            <a:chOff x="6227211" y="4003938"/>
            <a:chExt cx="323280" cy="271080"/>
          </a:xfrm>
        </p:grpSpPr>
        <p:sp>
          <p:nvSpPr>
            <p:cNvPr id="118" name="Freeform 453">
              <a:extLst>
                <a:ext uri="{FF2B5EF4-FFF2-40B4-BE49-F238E27FC236}">
                  <a16:creationId xmlns:a16="http://schemas.microsoft.com/office/drawing/2014/main" id="{61AB091F-C4E5-4050-A283-B1939A3368DA}"/>
                </a:ext>
              </a:extLst>
            </p:cNvPr>
            <p:cNvSpPr/>
            <p:nvPr/>
          </p:nvSpPr>
          <p:spPr>
            <a:xfrm>
              <a:off x="6227211" y="4003938"/>
              <a:ext cx="323280" cy="219240"/>
            </a:xfrm>
            <a:custGeom>
              <a:avLst/>
              <a:gdLst/>
              <a:ahLst/>
              <a:cxnLst>
                <a:cxn ang="3cd4">
                  <a:pos x="hc" y="t"/>
                </a:cxn>
                <a:cxn ang="cd2">
                  <a:pos x="l" y="vc"/>
                </a:cxn>
                <a:cxn ang="cd4">
                  <a:pos x="hc" y="b"/>
                </a:cxn>
                <a:cxn ang="0">
                  <a:pos x="r" y="vc"/>
                </a:cxn>
              </a:cxnLst>
              <a:rect l="l" t="t" r="r" b="b"/>
              <a:pathLst>
                <a:path w="899" h="610">
                  <a:moveTo>
                    <a:pt x="55" y="556"/>
                  </a:moveTo>
                  <a:lnTo>
                    <a:pt x="844" y="556"/>
                  </a:lnTo>
                  <a:lnTo>
                    <a:pt x="844" y="55"/>
                  </a:lnTo>
                  <a:lnTo>
                    <a:pt x="55" y="55"/>
                  </a:lnTo>
                  <a:close/>
                  <a:moveTo>
                    <a:pt x="856" y="610"/>
                  </a:moveTo>
                  <a:lnTo>
                    <a:pt x="43" y="610"/>
                  </a:lnTo>
                  <a:cubicBezTo>
                    <a:pt x="19" y="610"/>
                    <a:pt x="0" y="591"/>
                    <a:pt x="0" y="567"/>
                  </a:cubicBezTo>
                  <a:lnTo>
                    <a:pt x="0" y="43"/>
                  </a:lnTo>
                  <a:cubicBezTo>
                    <a:pt x="0" y="19"/>
                    <a:pt x="19" y="0"/>
                    <a:pt x="43" y="0"/>
                  </a:cubicBezTo>
                  <a:lnTo>
                    <a:pt x="856" y="0"/>
                  </a:lnTo>
                  <a:cubicBezTo>
                    <a:pt x="880" y="0"/>
                    <a:pt x="899" y="19"/>
                    <a:pt x="899" y="43"/>
                  </a:cubicBezTo>
                  <a:lnTo>
                    <a:pt x="899" y="567"/>
                  </a:lnTo>
                  <a:cubicBezTo>
                    <a:pt x="899" y="591"/>
                    <a:pt x="880" y="610"/>
                    <a:pt x="856" y="61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19" name="Freeform 454">
              <a:extLst>
                <a:ext uri="{FF2B5EF4-FFF2-40B4-BE49-F238E27FC236}">
                  <a16:creationId xmlns:a16="http://schemas.microsoft.com/office/drawing/2014/main" id="{CF2A01EC-282B-4262-9887-C4A61A266CD6}"/>
                </a:ext>
              </a:extLst>
            </p:cNvPr>
            <p:cNvSpPr/>
            <p:nvPr/>
          </p:nvSpPr>
          <p:spPr>
            <a:xfrm>
              <a:off x="6227932" y="4172058"/>
              <a:ext cx="321840" cy="19440"/>
            </a:xfrm>
            <a:custGeom>
              <a:avLst/>
              <a:gdLst/>
              <a:ahLst/>
              <a:cxnLst>
                <a:cxn ang="3cd4">
                  <a:pos x="hc" y="t"/>
                </a:cxn>
                <a:cxn ang="cd2">
                  <a:pos x="l" y="vc"/>
                </a:cxn>
                <a:cxn ang="cd4">
                  <a:pos x="hc" y="b"/>
                </a:cxn>
                <a:cxn ang="0">
                  <a:pos x="r" y="vc"/>
                </a:cxn>
              </a:cxnLst>
              <a:rect l="l" t="t" r="r" b="b"/>
              <a:pathLst>
                <a:path w="895" h="55">
                  <a:moveTo>
                    <a:pt x="868" y="55"/>
                  </a:moveTo>
                  <a:lnTo>
                    <a:pt x="27" y="55"/>
                  </a:lnTo>
                  <a:cubicBezTo>
                    <a:pt x="12" y="55"/>
                    <a:pt x="0" y="43"/>
                    <a:pt x="0" y="28"/>
                  </a:cubicBezTo>
                  <a:cubicBezTo>
                    <a:pt x="0" y="12"/>
                    <a:pt x="12" y="0"/>
                    <a:pt x="27" y="0"/>
                  </a:cubicBezTo>
                  <a:lnTo>
                    <a:pt x="868" y="0"/>
                  </a:lnTo>
                  <a:cubicBezTo>
                    <a:pt x="883" y="0"/>
                    <a:pt x="895" y="12"/>
                    <a:pt x="895" y="28"/>
                  </a:cubicBezTo>
                  <a:cubicBezTo>
                    <a:pt x="895" y="43"/>
                    <a:pt x="883" y="55"/>
                    <a:pt x="868" y="5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20" name="Freeform 455">
              <a:extLst>
                <a:ext uri="{FF2B5EF4-FFF2-40B4-BE49-F238E27FC236}">
                  <a16:creationId xmlns:a16="http://schemas.microsoft.com/office/drawing/2014/main" id="{DAE2E7DF-0DC2-4DB5-ACA8-3F6FE292BBAF}"/>
                </a:ext>
              </a:extLst>
            </p:cNvPr>
            <p:cNvSpPr/>
            <p:nvPr/>
          </p:nvSpPr>
          <p:spPr>
            <a:xfrm>
              <a:off x="6305332" y="4260618"/>
              <a:ext cx="167040" cy="14400"/>
            </a:xfrm>
            <a:custGeom>
              <a:avLst/>
              <a:gdLst/>
              <a:ahLst/>
              <a:cxnLst>
                <a:cxn ang="3cd4">
                  <a:pos x="hc" y="t"/>
                </a:cxn>
                <a:cxn ang="cd2">
                  <a:pos x="l" y="vc"/>
                </a:cxn>
                <a:cxn ang="cd4">
                  <a:pos x="hc" y="b"/>
                </a:cxn>
                <a:cxn ang="0">
                  <a:pos x="r" y="vc"/>
                </a:cxn>
              </a:cxnLst>
              <a:rect l="l" t="t" r="r" b="b"/>
              <a:pathLst>
                <a:path w="465" h="41">
                  <a:moveTo>
                    <a:pt x="445" y="41"/>
                  </a:moveTo>
                  <a:lnTo>
                    <a:pt x="20" y="41"/>
                  </a:lnTo>
                  <a:cubicBezTo>
                    <a:pt x="9" y="41"/>
                    <a:pt x="0" y="32"/>
                    <a:pt x="0" y="21"/>
                  </a:cubicBezTo>
                  <a:cubicBezTo>
                    <a:pt x="0" y="9"/>
                    <a:pt x="9" y="0"/>
                    <a:pt x="20" y="0"/>
                  </a:cubicBezTo>
                  <a:lnTo>
                    <a:pt x="445" y="0"/>
                  </a:lnTo>
                  <a:cubicBezTo>
                    <a:pt x="456" y="0"/>
                    <a:pt x="465" y="9"/>
                    <a:pt x="465" y="21"/>
                  </a:cubicBezTo>
                  <a:cubicBezTo>
                    <a:pt x="465" y="32"/>
                    <a:pt x="456" y="41"/>
                    <a:pt x="445" y="4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29" name="Freeform 456">
              <a:extLst>
                <a:ext uri="{FF2B5EF4-FFF2-40B4-BE49-F238E27FC236}">
                  <a16:creationId xmlns:a16="http://schemas.microsoft.com/office/drawing/2014/main" id="{B38225E8-68CC-4262-A665-B47EACF1A4A8}"/>
                </a:ext>
              </a:extLst>
            </p:cNvPr>
            <p:cNvSpPr/>
            <p:nvPr/>
          </p:nvSpPr>
          <p:spPr>
            <a:xfrm>
              <a:off x="6330532" y="4206258"/>
              <a:ext cx="116640" cy="68760"/>
            </a:xfrm>
            <a:custGeom>
              <a:avLst/>
              <a:gdLst/>
              <a:ahLst/>
              <a:cxnLst>
                <a:cxn ang="3cd4">
                  <a:pos x="hc" y="t"/>
                </a:cxn>
                <a:cxn ang="cd2">
                  <a:pos x="l" y="vc"/>
                </a:cxn>
                <a:cxn ang="cd4">
                  <a:pos x="hc" y="b"/>
                </a:cxn>
                <a:cxn ang="0">
                  <a:pos x="r" y="vc"/>
                </a:cxn>
              </a:cxnLst>
              <a:rect l="l" t="t" r="r" b="b"/>
              <a:pathLst>
                <a:path w="325" h="192">
                  <a:moveTo>
                    <a:pt x="50" y="151"/>
                  </a:moveTo>
                  <a:lnTo>
                    <a:pt x="275" y="151"/>
                  </a:lnTo>
                  <a:lnTo>
                    <a:pt x="235" y="42"/>
                  </a:lnTo>
                  <a:lnTo>
                    <a:pt x="91" y="42"/>
                  </a:lnTo>
                  <a:close/>
                  <a:moveTo>
                    <a:pt x="305" y="192"/>
                  </a:moveTo>
                  <a:lnTo>
                    <a:pt x="20" y="192"/>
                  </a:lnTo>
                  <a:cubicBezTo>
                    <a:pt x="14" y="192"/>
                    <a:pt x="7" y="189"/>
                    <a:pt x="3" y="183"/>
                  </a:cubicBezTo>
                  <a:cubicBezTo>
                    <a:pt x="0" y="178"/>
                    <a:pt x="-1" y="171"/>
                    <a:pt x="1" y="164"/>
                  </a:cubicBezTo>
                  <a:lnTo>
                    <a:pt x="57" y="14"/>
                  </a:lnTo>
                  <a:cubicBezTo>
                    <a:pt x="60" y="6"/>
                    <a:pt x="68" y="0"/>
                    <a:pt x="76" y="0"/>
                  </a:cubicBezTo>
                  <a:lnTo>
                    <a:pt x="250" y="0"/>
                  </a:lnTo>
                  <a:cubicBezTo>
                    <a:pt x="258" y="0"/>
                    <a:pt x="266" y="6"/>
                    <a:pt x="269" y="14"/>
                  </a:cubicBezTo>
                  <a:lnTo>
                    <a:pt x="324" y="165"/>
                  </a:lnTo>
                  <a:cubicBezTo>
                    <a:pt x="326" y="171"/>
                    <a:pt x="325" y="178"/>
                    <a:pt x="322" y="183"/>
                  </a:cubicBezTo>
                  <a:cubicBezTo>
                    <a:pt x="318" y="189"/>
                    <a:pt x="311" y="192"/>
                    <a:pt x="305" y="19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0" name="Freeform 457">
              <a:extLst>
                <a:ext uri="{FF2B5EF4-FFF2-40B4-BE49-F238E27FC236}">
                  <a16:creationId xmlns:a16="http://schemas.microsoft.com/office/drawing/2014/main" id="{F3933738-83E4-464D-8793-EC7CA64D36EC}"/>
                </a:ext>
              </a:extLst>
            </p:cNvPr>
            <p:cNvSpPr/>
            <p:nvPr/>
          </p:nvSpPr>
          <p:spPr>
            <a:xfrm>
              <a:off x="6338451" y="4114458"/>
              <a:ext cx="26280" cy="45360"/>
            </a:xfrm>
            <a:custGeom>
              <a:avLst/>
              <a:gdLst/>
              <a:ahLst/>
              <a:cxnLst>
                <a:cxn ang="3cd4">
                  <a:pos x="hc" y="t"/>
                </a:cxn>
                <a:cxn ang="cd2">
                  <a:pos x="l" y="vc"/>
                </a:cxn>
                <a:cxn ang="cd4">
                  <a:pos x="hc" y="b"/>
                </a:cxn>
                <a:cxn ang="0">
                  <a:pos x="r" y="vc"/>
                </a:cxn>
              </a:cxnLst>
              <a:rect l="l" t="t" r="r" b="b"/>
              <a:pathLst>
                <a:path w="74" h="127">
                  <a:moveTo>
                    <a:pt x="20" y="106"/>
                  </a:moveTo>
                  <a:lnTo>
                    <a:pt x="53" y="106"/>
                  </a:lnTo>
                  <a:lnTo>
                    <a:pt x="53" y="21"/>
                  </a:lnTo>
                  <a:lnTo>
                    <a:pt x="20" y="21"/>
                  </a:lnTo>
                  <a:close/>
                  <a:moveTo>
                    <a:pt x="63" y="127"/>
                  </a:moveTo>
                  <a:lnTo>
                    <a:pt x="10" y="127"/>
                  </a:lnTo>
                  <a:cubicBezTo>
                    <a:pt x="4" y="127"/>
                    <a:pt x="0" y="122"/>
                    <a:pt x="0" y="116"/>
                  </a:cubicBezTo>
                  <a:lnTo>
                    <a:pt x="0" y="11"/>
                  </a:lnTo>
                  <a:cubicBezTo>
                    <a:pt x="0" y="5"/>
                    <a:pt x="4" y="0"/>
                    <a:pt x="10" y="0"/>
                  </a:cubicBezTo>
                  <a:lnTo>
                    <a:pt x="63" y="0"/>
                  </a:lnTo>
                  <a:cubicBezTo>
                    <a:pt x="69" y="0"/>
                    <a:pt x="74" y="5"/>
                    <a:pt x="74" y="11"/>
                  </a:cubicBezTo>
                  <a:lnTo>
                    <a:pt x="74" y="116"/>
                  </a:lnTo>
                  <a:cubicBezTo>
                    <a:pt x="74" y="122"/>
                    <a:pt x="69" y="127"/>
                    <a:pt x="63" y="127"/>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1" name="Freeform 458">
              <a:extLst>
                <a:ext uri="{FF2B5EF4-FFF2-40B4-BE49-F238E27FC236}">
                  <a16:creationId xmlns:a16="http://schemas.microsoft.com/office/drawing/2014/main" id="{30FFC5FF-E65F-409C-8834-6B83634A5F5C}"/>
                </a:ext>
              </a:extLst>
            </p:cNvPr>
            <p:cNvSpPr/>
            <p:nvPr/>
          </p:nvSpPr>
          <p:spPr>
            <a:xfrm>
              <a:off x="6376612" y="4075938"/>
              <a:ext cx="26280" cy="83880"/>
            </a:xfrm>
            <a:custGeom>
              <a:avLst/>
              <a:gdLst/>
              <a:ahLst/>
              <a:cxnLst>
                <a:cxn ang="3cd4">
                  <a:pos x="hc" y="t"/>
                </a:cxn>
                <a:cxn ang="cd2">
                  <a:pos x="l" y="vc"/>
                </a:cxn>
                <a:cxn ang="cd4">
                  <a:pos x="hc" y="b"/>
                </a:cxn>
                <a:cxn ang="0">
                  <a:pos x="r" y="vc"/>
                </a:cxn>
              </a:cxnLst>
              <a:rect l="l" t="t" r="r" b="b"/>
              <a:pathLst>
                <a:path w="74" h="234">
                  <a:moveTo>
                    <a:pt x="20" y="213"/>
                  </a:moveTo>
                  <a:lnTo>
                    <a:pt x="53" y="213"/>
                  </a:lnTo>
                  <a:lnTo>
                    <a:pt x="53" y="21"/>
                  </a:lnTo>
                  <a:lnTo>
                    <a:pt x="20" y="21"/>
                  </a:lnTo>
                  <a:close/>
                  <a:moveTo>
                    <a:pt x="63" y="234"/>
                  </a:moveTo>
                  <a:lnTo>
                    <a:pt x="10" y="234"/>
                  </a:lnTo>
                  <a:cubicBezTo>
                    <a:pt x="4" y="234"/>
                    <a:pt x="0" y="229"/>
                    <a:pt x="0" y="223"/>
                  </a:cubicBezTo>
                  <a:lnTo>
                    <a:pt x="0" y="10"/>
                  </a:lnTo>
                  <a:cubicBezTo>
                    <a:pt x="0" y="4"/>
                    <a:pt x="4" y="0"/>
                    <a:pt x="10" y="0"/>
                  </a:cubicBezTo>
                  <a:lnTo>
                    <a:pt x="63" y="0"/>
                  </a:lnTo>
                  <a:cubicBezTo>
                    <a:pt x="69" y="0"/>
                    <a:pt x="74" y="4"/>
                    <a:pt x="74" y="10"/>
                  </a:cubicBezTo>
                  <a:lnTo>
                    <a:pt x="74" y="223"/>
                  </a:lnTo>
                  <a:cubicBezTo>
                    <a:pt x="74" y="229"/>
                    <a:pt x="69" y="234"/>
                    <a:pt x="63" y="23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2" name="Freeform 459">
              <a:extLst>
                <a:ext uri="{FF2B5EF4-FFF2-40B4-BE49-F238E27FC236}">
                  <a16:creationId xmlns:a16="http://schemas.microsoft.com/office/drawing/2014/main" id="{9C25CE67-1901-4C67-B375-7CD714EEC062}"/>
                </a:ext>
              </a:extLst>
            </p:cNvPr>
            <p:cNvSpPr/>
            <p:nvPr/>
          </p:nvSpPr>
          <p:spPr>
            <a:xfrm>
              <a:off x="6414412" y="4037778"/>
              <a:ext cx="26640" cy="122040"/>
            </a:xfrm>
            <a:custGeom>
              <a:avLst/>
              <a:gdLst/>
              <a:ahLst/>
              <a:cxnLst>
                <a:cxn ang="3cd4">
                  <a:pos x="hc" y="t"/>
                </a:cxn>
                <a:cxn ang="cd2">
                  <a:pos x="l" y="vc"/>
                </a:cxn>
                <a:cxn ang="cd4">
                  <a:pos x="hc" y="b"/>
                </a:cxn>
                <a:cxn ang="0">
                  <a:pos x="r" y="vc"/>
                </a:cxn>
              </a:cxnLst>
              <a:rect l="l" t="t" r="r" b="b"/>
              <a:pathLst>
                <a:path w="75" h="340">
                  <a:moveTo>
                    <a:pt x="20" y="319"/>
                  </a:moveTo>
                  <a:lnTo>
                    <a:pt x="54" y="319"/>
                  </a:lnTo>
                  <a:lnTo>
                    <a:pt x="54" y="20"/>
                  </a:lnTo>
                  <a:lnTo>
                    <a:pt x="20" y="20"/>
                  </a:lnTo>
                  <a:close/>
                  <a:moveTo>
                    <a:pt x="65" y="340"/>
                  </a:moveTo>
                  <a:lnTo>
                    <a:pt x="10" y="340"/>
                  </a:lnTo>
                  <a:cubicBezTo>
                    <a:pt x="4" y="340"/>
                    <a:pt x="0" y="335"/>
                    <a:pt x="0" y="329"/>
                  </a:cubicBezTo>
                  <a:lnTo>
                    <a:pt x="0" y="10"/>
                  </a:lnTo>
                  <a:cubicBezTo>
                    <a:pt x="0" y="4"/>
                    <a:pt x="4" y="0"/>
                    <a:pt x="10" y="0"/>
                  </a:cubicBezTo>
                  <a:lnTo>
                    <a:pt x="65" y="0"/>
                  </a:lnTo>
                  <a:cubicBezTo>
                    <a:pt x="70" y="0"/>
                    <a:pt x="75" y="4"/>
                    <a:pt x="75" y="10"/>
                  </a:cubicBezTo>
                  <a:lnTo>
                    <a:pt x="75" y="329"/>
                  </a:lnTo>
                  <a:cubicBezTo>
                    <a:pt x="75" y="335"/>
                    <a:pt x="70" y="340"/>
                    <a:pt x="65" y="34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10" name="Group 9">
            <a:extLst>
              <a:ext uri="{FF2B5EF4-FFF2-40B4-BE49-F238E27FC236}">
                <a16:creationId xmlns:a16="http://schemas.microsoft.com/office/drawing/2014/main" id="{78C87E8B-FD6B-462A-9C6A-0D9D7DB96AA9}"/>
              </a:ext>
            </a:extLst>
          </p:cNvPr>
          <p:cNvGrpSpPr/>
          <p:nvPr/>
        </p:nvGrpSpPr>
        <p:grpSpPr>
          <a:xfrm>
            <a:off x="6261506" y="2005208"/>
            <a:ext cx="333883" cy="252109"/>
            <a:chOff x="4726440" y="5126957"/>
            <a:chExt cx="389520" cy="294120"/>
          </a:xfrm>
        </p:grpSpPr>
        <p:sp>
          <p:nvSpPr>
            <p:cNvPr id="133" name="Freeform 915">
              <a:extLst>
                <a:ext uri="{FF2B5EF4-FFF2-40B4-BE49-F238E27FC236}">
                  <a16:creationId xmlns:a16="http://schemas.microsoft.com/office/drawing/2014/main" id="{478A715E-B638-4D82-A4BB-625B39C73AF5}"/>
                </a:ext>
              </a:extLst>
            </p:cNvPr>
            <p:cNvSpPr/>
            <p:nvPr/>
          </p:nvSpPr>
          <p:spPr>
            <a:xfrm>
              <a:off x="4726440" y="5211557"/>
              <a:ext cx="389520" cy="209520"/>
            </a:xfrm>
            <a:custGeom>
              <a:avLst/>
              <a:gdLst/>
              <a:ahLst/>
              <a:cxnLst>
                <a:cxn ang="3cd4">
                  <a:pos x="hc" y="t"/>
                </a:cxn>
                <a:cxn ang="cd2">
                  <a:pos x="l" y="vc"/>
                </a:cxn>
                <a:cxn ang="cd4">
                  <a:pos x="hc" y="b"/>
                </a:cxn>
                <a:cxn ang="0">
                  <a:pos x="r" y="vc"/>
                </a:cxn>
              </a:cxnLst>
              <a:rect l="l" t="t" r="r" b="b"/>
              <a:pathLst>
                <a:path w="1083" h="583">
                  <a:moveTo>
                    <a:pt x="1025" y="305"/>
                  </a:moveTo>
                  <a:cubicBezTo>
                    <a:pt x="1022" y="312"/>
                    <a:pt x="1017" y="317"/>
                    <a:pt x="1010" y="319"/>
                  </a:cubicBezTo>
                  <a:cubicBezTo>
                    <a:pt x="1009" y="320"/>
                    <a:pt x="1008" y="320"/>
                    <a:pt x="1007" y="321"/>
                  </a:cubicBezTo>
                  <a:cubicBezTo>
                    <a:pt x="845" y="397"/>
                    <a:pt x="576" y="520"/>
                    <a:pt x="547" y="526"/>
                  </a:cubicBezTo>
                  <a:cubicBezTo>
                    <a:pt x="512" y="533"/>
                    <a:pt x="472" y="513"/>
                    <a:pt x="420" y="487"/>
                  </a:cubicBezTo>
                  <a:cubicBezTo>
                    <a:pt x="363" y="459"/>
                    <a:pt x="292" y="423"/>
                    <a:pt x="203" y="418"/>
                  </a:cubicBezTo>
                  <a:lnTo>
                    <a:pt x="186" y="417"/>
                  </a:lnTo>
                  <a:lnTo>
                    <a:pt x="190" y="203"/>
                  </a:lnTo>
                  <a:lnTo>
                    <a:pt x="254" y="203"/>
                  </a:lnTo>
                  <a:cubicBezTo>
                    <a:pt x="268" y="203"/>
                    <a:pt x="308" y="205"/>
                    <a:pt x="326" y="208"/>
                  </a:cubicBezTo>
                  <a:cubicBezTo>
                    <a:pt x="352" y="213"/>
                    <a:pt x="367" y="225"/>
                    <a:pt x="385" y="241"/>
                  </a:cubicBezTo>
                  <a:cubicBezTo>
                    <a:pt x="404" y="257"/>
                    <a:pt x="426" y="275"/>
                    <a:pt x="463" y="285"/>
                  </a:cubicBezTo>
                  <a:cubicBezTo>
                    <a:pt x="515" y="298"/>
                    <a:pt x="659" y="292"/>
                    <a:pt x="681" y="291"/>
                  </a:cubicBezTo>
                  <a:cubicBezTo>
                    <a:pt x="696" y="292"/>
                    <a:pt x="709" y="305"/>
                    <a:pt x="708" y="321"/>
                  </a:cubicBezTo>
                  <a:cubicBezTo>
                    <a:pt x="708" y="337"/>
                    <a:pt x="694" y="350"/>
                    <a:pt x="678" y="349"/>
                  </a:cubicBezTo>
                  <a:lnTo>
                    <a:pt x="467" y="344"/>
                  </a:lnTo>
                  <a:cubicBezTo>
                    <a:pt x="458" y="344"/>
                    <a:pt x="449" y="348"/>
                    <a:pt x="444" y="356"/>
                  </a:cubicBezTo>
                  <a:lnTo>
                    <a:pt x="416" y="393"/>
                  </a:lnTo>
                  <a:cubicBezTo>
                    <a:pt x="407" y="406"/>
                    <a:pt x="410" y="423"/>
                    <a:pt x="422" y="432"/>
                  </a:cubicBezTo>
                  <a:cubicBezTo>
                    <a:pt x="427" y="436"/>
                    <a:pt x="433" y="437"/>
                    <a:pt x="439" y="437"/>
                  </a:cubicBezTo>
                  <a:cubicBezTo>
                    <a:pt x="447" y="437"/>
                    <a:pt x="456" y="433"/>
                    <a:pt x="461" y="426"/>
                  </a:cubicBezTo>
                  <a:lnTo>
                    <a:pt x="480" y="400"/>
                  </a:lnTo>
                  <a:lnTo>
                    <a:pt x="676" y="404"/>
                  </a:lnTo>
                  <a:cubicBezTo>
                    <a:pt x="712" y="405"/>
                    <a:pt x="744" y="384"/>
                    <a:pt x="757" y="352"/>
                  </a:cubicBezTo>
                  <a:cubicBezTo>
                    <a:pt x="762" y="350"/>
                    <a:pt x="885" y="301"/>
                    <a:pt x="988" y="265"/>
                  </a:cubicBezTo>
                  <a:cubicBezTo>
                    <a:pt x="996" y="262"/>
                    <a:pt x="1004" y="263"/>
                    <a:pt x="1011" y="266"/>
                  </a:cubicBezTo>
                  <a:cubicBezTo>
                    <a:pt x="1018" y="269"/>
                    <a:pt x="1023" y="275"/>
                    <a:pt x="1026" y="283"/>
                  </a:cubicBezTo>
                  <a:lnTo>
                    <a:pt x="1026" y="284"/>
                  </a:lnTo>
                  <a:cubicBezTo>
                    <a:pt x="1029" y="291"/>
                    <a:pt x="1028" y="299"/>
                    <a:pt x="1025" y="305"/>
                  </a:cubicBezTo>
                  <a:close/>
                  <a:moveTo>
                    <a:pt x="1078" y="266"/>
                  </a:moveTo>
                  <a:lnTo>
                    <a:pt x="1078" y="265"/>
                  </a:lnTo>
                  <a:cubicBezTo>
                    <a:pt x="1071" y="243"/>
                    <a:pt x="1055" y="226"/>
                    <a:pt x="1035" y="216"/>
                  </a:cubicBezTo>
                  <a:cubicBezTo>
                    <a:pt x="1014" y="206"/>
                    <a:pt x="991" y="205"/>
                    <a:pt x="970" y="213"/>
                  </a:cubicBezTo>
                  <a:cubicBezTo>
                    <a:pt x="891" y="241"/>
                    <a:pt x="800" y="276"/>
                    <a:pt x="759" y="292"/>
                  </a:cubicBezTo>
                  <a:cubicBezTo>
                    <a:pt x="747" y="260"/>
                    <a:pt x="718" y="237"/>
                    <a:pt x="682" y="235"/>
                  </a:cubicBezTo>
                  <a:cubicBezTo>
                    <a:pt x="681" y="235"/>
                    <a:pt x="680" y="235"/>
                    <a:pt x="679" y="235"/>
                  </a:cubicBezTo>
                  <a:cubicBezTo>
                    <a:pt x="636" y="238"/>
                    <a:pt x="515" y="241"/>
                    <a:pt x="477" y="231"/>
                  </a:cubicBezTo>
                  <a:cubicBezTo>
                    <a:pt x="452" y="225"/>
                    <a:pt x="437" y="213"/>
                    <a:pt x="421" y="198"/>
                  </a:cubicBezTo>
                  <a:cubicBezTo>
                    <a:pt x="400" y="181"/>
                    <a:pt x="377" y="162"/>
                    <a:pt x="337" y="154"/>
                  </a:cubicBezTo>
                  <a:cubicBezTo>
                    <a:pt x="325" y="152"/>
                    <a:pt x="309" y="150"/>
                    <a:pt x="294" y="149"/>
                  </a:cubicBezTo>
                  <a:cubicBezTo>
                    <a:pt x="294" y="133"/>
                    <a:pt x="294" y="115"/>
                    <a:pt x="294" y="102"/>
                  </a:cubicBezTo>
                  <a:cubicBezTo>
                    <a:pt x="294" y="93"/>
                    <a:pt x="299" y="84"/>
                    <a:pt x="306" y="79"/>
                  </a:cubicBezTo>
                  <a:cubicBezTo>
                    <a:pt x="335" y="59"/>
                    <a:pt x="372" y="47"/>
                    <a:pt x="411" y="47"/>
                  </a:cubicBezTo>
                  <a:cubicBezTo>
                    <a:pt x="424" y="47"/>
                    <a:pt x="438" y="49"/>
                    <a:pt x="451" y="52"/>
                  </a:cubicBezTo>
                  <a:cubicBezTo>
                    <a:pt x="464" y="54"/>
                    <a:pt x="476" y="46"/>
                    <a:pt x="479" y="33"/>
                  </a:cubicBezTo>
                  <a:cubicBezTo>
                    <a:pt x="482" y="21"/>
                    <a:pt x="474" y="8"/>
                    <a:pt x="461" y="5"/>
                  </a:cubicBezTo>
                  <a:cubicBezTo>
                    <a:pt x="444" y="2"/>
                    <a:pt x="428" y="0"/>
                    <a:pt x="411" y="0"/>
                  </a:cubicBezTo>
                  <a:cubicBezTo>
                    <a:pt x="362" y="0"/>
                    <a:pt x="316" y="14"/>
                    <a:pt x="279" y="40"/>
                  </a:cubicBezTo>
                  <a:cubicBezTo>
                    <a:pt x="259" y="54"/>
                    <a:pt x="247" y="77"/>
                    <a:pt x="247" y="101"/>
                  </a:cubicBezTo>
                  <a:cubicBezTo>
                    <a:pt x="247" y="115"/>
                    <a:pt x="247" y="132"/>
                    <a:pt x="247" y="148"/>
                  </a:cubicBezTo>
                  <a:lnTo>
                    <a:pt x="190" y="148"/>
                  </a:lnTo>
                  <a:cubicBezTo>
                    <a:pt x="186" y="108"/>
                    <a:pt x="159" y="78"/>
                    <a:pt x="125" y="77"/>
                  </a:cubicBezTo>
                  <a:lnTo>
                    <a:pt x="35" y="76"/>
                  </a:lnTo>
                  <a:cubicBezTo>
                    <a:pt x="20" y="76"/>
                    <a:pt x="8" y="88"/>
                    <a:pt x="7" y="103"/>
                  </a:cubicBezTo>
                  <a:cubicBezTo>
                    <a:pt x="7" y="118"/>
                    <a:pt x="19" y="131"/>
                    <a:pt x="34" y="131"/>
                  </a:cubicBezTo>
                  <a:lnTo>
                    <a:pt x="124" y="133"/>
                  </a:lnTo>
                  <a:cubicBezTo>
                    <a:pt x="127" y="133"/>
                    <a:pt x="136" y="143"/>
                    <a:pt x="136" y="160"/>
                  </a:cubicBezTo>
                  <a:lnTo>
                    <a:pt x="130" y="463"/>
                  </a:lnTo>
                  <a:cubicBezTo>
                    <a:pt x="130" y="472"/>
                    <a:pt x="128" y="480"/>
                    <a:pt x="123" y="486"/>
                  </a:cubicBezTo>
                  <a:cubicBezTo>
                    <a:pt x="121" y="489"/>
                    <a:pt x="119" y="490"/>
                    <a:pt x="117" y="490"/>
                  </a:cubicBezTo>
                  <a:lnTo>
                    <a:pt x="28" y="489"/>
                  </a:lnTo>
                  <a:cubicBezTo>
                    <a:pt x="13" y="489"/>
                    <a:pt x="0" y="501"/>
                    <a:pt x="0" y="516"/>
                  </a:cubicBezTo>
                  <a:cubicBezTo>
                    <a:pt x="0" y="531"/>
                    <a:pt x="12" y="544"/>
                    <a:pt x="27" y="544"/>
                  </a:cubicBezTo>
                  <a:lnTo>
                    <a:pt x="116" y="546"/>
                  </a:lnTo>
                  <a:cubicBezTo>
                    <a:pt x="117" y="546"/>
                    <a:pt x="117" y="546"/>
                    <a:pt x="117" y="546"/>
                  </a:cubicBezTo>
                  <a:cubicBezTo>
                    <a:pt x="136" y="546"/>
                    <a:pt x="155" y="536"/>
                    <a:pt x="167" y="519"/>
                  </a:cubicBezTo>
                  <a:cubicBezTo>
                    <a:pt x="177" y="506"/>
                    <a:pt x="184" y="490"/>
                    <a:pt x="185" y="472"/>
                  </a:cubicBezTo>
                  <a:lnTo>
                    <a:pt x="198" y="473"/>
                  </a:lnTo>
                  <a:cubicBezTo>
                    <a:pt x="199" y="473"/>
                    <a:pt x="199" y="473"/>
                    <a:pt x="199" y="473"/>
                  </a:cubicBezTo>
                  <a:cubicBezTo>
                    <a:pt x="277" y="478"/>
                    <a:pt x="340" y="509"/>
                    <a:pt x="396" y="537"/>
                  </a:cubicBezTo>
                  <a:cubicBezTo>
                    <a:pt x="445" y="561"/>
                    <a:pt x="488" y="583"/>
                    <a:pt x="532" y="583"/>
                  </a:cubicBezTo>
                  <a:cubicBezTo>
                    <a:pt x="541" y="583"/>
                    <a:pt x="549" y="582"/>
                    <a:pt x="558" y="580"/>
                  </a:cubicBezTo>
                  <a:cubicBezTo>
                    <a:pt x="599" y="572"/>
                    <a:pt x="955" y="406"/>
                    <a:pt x="1029" y="371"/>
                  </a:cubicBezTo>
                  <a:cubicBezTo>
                    <a:pt x="1049" y="364"/>
                    <a:pt x="1066" y="349"/>
                    <a:pt x="1075" y="329"/>
                  </a:cubicBezTo>
                  <a:cubicBezTo>
                    <a:pt x="1085" y="309"/>
                    <a:pt x="1086" y="287"/>
                    <a:pt x="1078" y="266"/>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4" name="Freeform 916">
              <a:extLst>
                <a:ext uri="{FF2B5EF4-FFF2-40B4-BE49-F238E27FC236}">
                  <a16:creationId xmlns:a16="http://schemas.microsoft.com/office/drawing/2014/main" id="{F15B2A76-B661-4FBF-A807-4F3932C31E7E}"/>
                </a:ext>
              </a:extLst>
            </p:cNvPr>
            <p:cNvSpPr/>
            <p:nvPr/>
          </p:nvSpPr>
          <p:spPr>
            <a:xfrm>
              <a:off x="4916880" y="5126957"/>
              <a:ext cx="78480" cy="78120"/>
            </a:xfrm>
            <a:custGeom>
              <a:avLst/>
              <a:gdLst/>
              <a:ahLst/>
              <a:cxnLst>
                <a:cxn ang="3cd4">
                  <a:pos x="hc" y="t"/>
                </a:cxn>
                <a:cxn ang="cd2">
                  <a:pos x="l" y="vc"/>
                </a:cxn>
                <a:cxn ang="cd4">
                  <a:pos x="hc" y="b"/>
                </a:cxn>
                <a:cxn ang="0">
                  <a:pos x="r" y="vc"/>
                </a:cxn>
              </a:cxnLst>
              <a:rect l="l" t="t" r="r" b="b"/>
              <a:pathLst>
                <a:path w="219" h="218">
                  <a:moveTo>
                    <a:pt x="109" y="47"/>
                  </a:moveTo>
                  <a:cubicBezTo>
                    <a:pt x="144" y="47"/>
                    <a:pt x="171" y="75"/>
                    <a:pt x="171" y="109"/>
                  </a:cubicBezTo>
                  <a:cubicBezTo>
                    <a:pt x="171" y="143"/>
                    <a:pt x="144" y="171"/>
                    <a:pt x="109" y="171"/>
                  </a:cubicBezTo>
                  <a:cubicBezTo>
                    <a:pt x="75" y="171"/>
                    <a:pt x="48" y="143"/>
                    <a:pt x="48" y="109"/>
                  </a:cubicBezTo>
                  <a:cubicBezTo>
                    <a:pt x="48" y="75"/>
                    <a:pt x="75" y="47"/>
                    <a:pt x="109" y="47"/>
                  </a:cubicBezTo>
                  <a:close/>
                  <a:moveTo>
                    <a:pt x="109" y="218"/>
                  </a:moveTo>
                  <a:cubicBezTo>
                    <a:pt x="170" y="218"/>
                    <a:pt x="219" y="169"/>
                    <a:pt x="219" y="109"/>
                  </a:cubicBezTo>
                  <a:cubicBezTo>
                    <a:pt x="219" y="49"/>
                    <a:pt x="170" y="0"/>
                    <a:pt x="109" y="0"/>
                  </a:cubicBezTo>
                  <a:cubicBezTo>
                    <a:pt x="49" y="0"/>
                    <a:pt x="0" y="49"/>
                    <a:pt x="0" y="109"/>
                  </a:cubicBezTo>
                  <a:cubicBezTo>
                    <a:pt x="0" y="169"/>
                    <a:pt x="49" y="218"/>
                    <a:pt x="109" y="218"/>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5" name="Freeform 917">
              <a:extLst>
                <a:ext uri="{FF2B5EF4-FFF2-40B4-BE49-F238E27FC236}">
                  <a16:creationId xmlns:a16="http://schemas.microsoft.com/office/drawing/2014/main" id="{CC9F7671-5967-41DB-89C6-882632177913}"/>
                </a:ext>
              </a:extLst>
            </p:cNvPr>
            <p:cNvSpPr/>
            <p:nvPr/>
          </p:nvSpPr>
          <p:spPr>
            <a:xfrm>
              <a:off x="4891320" y="5208317"/>
              <a:ext cx="129960" cy="74520"/>
            </a:xfrm>
            <a:custGeom>
              <a:avLst/>
              <a:gdLst/>
              <a:ahLst/>
              <a:cxnLst>
                <a:cxn ang="3cd4">
                  <a:pos x="hc" y="t"/>
                </a:cxn>
                <a:cxn ang="cd2">
                  <a:pos x="l" y="vc"/>
                </a:cxn>
                <a:cxn ang="cd4">
                  <a:pos x="hc" y="b"/>
                </a:cxn>
                <a:cxn ang="0">
                  <a:pos x="r" y="vc"/>
                </a:cxn>
              </a:cxnLst>
              <a:rect l="l" t="t" r="r" b="b"/>
              <a:pathLst>
                <a:path w="362" h="208">
                  <a:moveTo>
                    <a:pt x="47" y="161"/>
                  </a:moveTo>
                  <a:lnTo>
                    <a:pt x="47" y="112"/>
                  </a:lnTo>
                  <a:cubicBezTo>
                    <a:pt x="47" y="100"/>
                    <a:pt x="53" y="90"/>
                    <a:pt x="62" y="83"/>
                  </a:cubicBezTo>
                  <a:cubicBezTo>
                    <a:pt x="95" y="60"/>
                    <a:pt x="137" y="48"/>
                    <a:pt x="180" y="48"/>
                  </a:cubicBezTo>
                  <a:cubicBezTo>
                    <a:pt x="224" y="48"/>
                    <a:pt x="267" y="60"/>
                    <a:pt x="300" y="84"/>
                  </a:cubicBezTo>
                  <a:cubicBezTo>
                    <a:pt x="309" y="90"/>
                    <a:pt x="314" y="100"/>
                    <a:pt x="314" y="111"/>
                  </a:cubicBezTo>
                  <a:cubicBezTo>
                    <a:pt x="314" y="125"/>
                    <a:pt x="314" y="143"/>
                    <a:pt x="314" y="161"/>
                  </a:cubicBezTo>
                  <a:close/>
                  <a:moveTo>
                    <a:pt x="327" y="45"/>
                  </a:moveTo>
                  <a:cubicBezTo>
                    <a:pt x="286" y="16"/>
                    <a:pt x="234" y="0"/>
                    <a:pt x="180" y="0"/>
                  </a:cubicBezTo>
                  <a:cubicBezTo>
                    <a:pt x="127" y="0"/>
                    <a:pt x="76" y="16"/>
                    <a:pt x="35" y="45"/>
                  </a:cubicBezTo>
                  <a:cubicBezTo>
                    <a:pt x="13" y="60"/>
                    <a:pt x="0" y="85"/>
                    <a:pt x="0" y="112"/>
                  </a:cubicBezTo>
                  <a:lnTo>
                    <a:pt x="0" y="184"/>
                  </a:lnTo>
                  <a:cubicBezTo>
                    <a:pt x="0" y="197"/>
                    <a:pt x="10" y="208"/>
                    <a:pt x="23" y="208"/>
                  </a:cubicBezTo>
                  <a:lnTo>
                    <a:pt x="338" y="208"/>
                  </a:lnTo>
                  <a:cubicBezTo>
                    <a:pt x="351" y="208"/>
                    <a:pt x="362" y="197"/>
                    <a:pt x="362" y="184"/>
                  </a:cubicBezTo>
                  <a:cubicBezTo>
                    <a:pt x="362" y="161"/>
                    <a:pt x="361" y="132"/>
                    <a:pt x="361" y="111"/>
                  </a:cubicBezTo>
                  <a:cubicBezTo>
                    <a:pt x="361" y="85"/>
                    <a:pt x="348" y="60"/>
                    <a:pt x="327" y="4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6" name="Freeform 918">
              <a:extLst>
                <a:ext uri="{FF2B5EF4-FFF2-40B4-BE49-F238E27FC236}">
                  <a16:creationId xmlns:a16="http://schemas.microsoft.com/office/drawing/2014/main" id="{88767BA4-92D0-41BB-A965-308D1083A988}"/>
                </a:ext>
              </a:extLst>
            </p:cNvPr>
            <p:cNvSpPr/>
            <p:nvPr/>
          </p:nvSpPr>
          <p:spPr>
            <a:xfrm>
              <a:off x="5004360" y="5140277"/>
              <a:ext cx="65880" cy="65880"/>
            </a:xfrm>
            <a:custGeom>
              <a:avLst/>
              <a:gdLst/>
              <a:ahLst/>
              <a:cxnLst>
                <a:cxn ang="3cd4">
                  <a:pos x="hc" y="t"/>
                </a:cxn>
                <a:cxn ang="cd2">
                  <a:pos x="l" y="vc"/>
                </a:cxn>
                <a:cxn ang="cd4">
                  <a:pos x="hc" y="b"/>
                </a:cxn>
                <a:cxn ang="0">
                  <a:pos x="r" y="vc"/>
                </a:cxn>
              </a:cxnLst>
              <a:rect l="l" t="t" r="r" b="b"/>
              <a:pathLst>
                <a:path w="184" h="184">
                  <a:moveTo>
                    <a:pt x="92" y="47"/>
                  </a:moveTo>
                  <a:cubicBezTo>
                    <a:pt x="117" y="47"/>
                    <a:pt x="137" y="67"/>
                    <a:pt x="137" y="92"/>
                  </a:cubicBezTo>
                  <a:cubicBezTo>
                    <a:pt x="137" y="117"/>
                    <a:pt x="117" y="137"/>
                    <a:pt x="92" y="137"/>
                  </a:cubicBezTo>
                  <a:cubicBezTo>
                    <a:pt x="67" y="137"/>
                    <a:pt x="47" y="117"/>
                    <a:pt x="47" y="92"/>
                  </a:cubicBezTo>
                  <a:cubicBezTo>
                    <a:pt x="47" y="67"/>
                    <a:pt x="67" y="47"/>
                    <a:pt x="92" y="47"/>
                  </a:cubicBezTo>
                  <a:close/>
                  <a:moveTo>
                    <a:pt x="92" y="184"/>
                  </a:moveTo>
                  <a:cubicBezTo>
                    <a:pt x="143" y="184"/>
                    <a:pt x="184" y="143"/>
                    <a:pt x="184" y="92"/>
                  </a:cubicBezTo>
                  <a:cubicBezTo>
                    <a:pt x="184" y="41"/>
                    <a:pt x="143" y="0"/>
                    <a:pt x="92" y="0"/>
                  </a:cubicBezTo>
                  <a:cubicBezTo>
                    <a:pt x="41" y="0"/>
                    <a:pt x="0" y="41"/>
                    <a:pt x="0" y="92"/>
                  </a:cubicBezTo>
                  <a:cubicBezTo>
                    <a:pt x="0" y="143"/>
                    <a:pt x="41" y="184"/>
                    <a:pt x="92" y="18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7" name="Freeform 919">
              <a:extLst>
                <a:ext uri="{FF2B5EF4-FFF2-40B4-BE49-F238E27FC236}">
                  <a16:creationId xmlns:a16="http://schemas.microsoft.com/office/drawing/2014/main" id="{0AEA821A-E91B-4C08-9ECF-E2B6C8BF3608}"/>
                </a:ext>
              </a:extLst>
            </p:cNvPr>
            <p:cNvSpPr/>
            <p:nvPr/>
          </p:nvSpPr>
          <p:spPr>
            <a:xfrm>
              <a:off x="5013720" y="5211557"/>
              <a:ext cx="83520" cy="68040"/>
            </a:xfrm>
            <a:custGeom>
              <a:avLst/>
              <a:gdLst/>
              <a:ahLst/>
              <a:cxnLst>
                <a:cxn ang="3cd4">
                  <a:pos x="hc" y="t"/>
                </a:cxn>
                <a:cxn ang="cd2">
                  <a:pos x="l" y="vc"/>
                </a:cxn>
                <a:cxn ang="cd4">
                  <a:pos x="hc" y="b"/>
                </a:cxn>
                <a:cxn ang="0">
                  <a:pos x="r" y="vc"/>
                </a:cxn>
              </a:cxnLst>
              <a:rect l="l" t="t" r="r" b="b"/>
              <a:pathLst>
                <a:path w="233" h="190">
                  <a:moveTo>
                    <a:pt x="19" y="5"/>
                  </a:moveTo>
                  <a:cubicBezTo>
                    <a:pt x="6" y="8"/>
                    <a:pt x="-2" y="21"/>
                    <a:pt x="0" y="33"/>
                  </a:cubicBezTo>
                  <a:cubicBezTo>
                    <a:pt x="3" y="46"/>
                    <a:pt x="16" y="54"/>
                    <a:pt x="28" y="52"/>
                  </a:cubicBezTo>
                  <a:cubicBezTo>
                    <a:pt x="41" y="49"/>
                    <a:pt x="55" y="47"/>
                    <a:pt x="69" y="47"/>
                  </a:cubicBezTo>
                  <a:cubicBezTo>
                    <a:pt x="107" y="47"/>
                    <a:pt x="144" y="59"/>
                    <a:pt x="173" y="79"/>
                  </a:cubicBezTo>
                  <a:cubicBezTo>
                    <a:pt x="181" y="84"/>
                    <a:pt x="185" y="93"/>
                    <a:pt x="185" y="102"/>
                  </a:cubicBezTo>
                  <a:cubicBezTo>
                    <a:pt x="185" y="113"/>
                    <a:pt x="185" y="128"/>
                    <a:pt x="185" y="143"/>
                  </a:cubicBezTo>
                  <a:lnTo>
                    <a:pt x="70" y="143"/>
                  </a:lnTo>
                  <a:cubicBezTo>
                    <a:pt x="57" y="143"/>
                    <a:pt x="46" y="153"/>
                    <a:pt x="46" y="167"/>
                  </a:cubicBezTo>
                  <a:cubicBezTo>
                    <a:pt x="46" y="180"/>
                    <a:pt x="57" y="190"/>
                    <a:pt x="70" y="190"/>
                  </a:cubicBezTo>
                  <a:lnTo>
                    <a:pt x="209" y="190"/>
                  </a:lnTo>
                  <a:cubicBezTo>
                    <a:pt x="222" y="190"/>
                    <a:pt x="233" y="180"/>
                    <a:pt x="233" y="167"/>
                  </a:cubicBezTo>
                  <a:cubicBezTo>
                    <a:pt x="233" y="146"/>
                    <a:pt x="232" y="120"/>
                    <a:pt x="232" y="101"/>
                  </a:cubicBezTo>
                  <a:cubicBezTo>
                    <a:pt x="232" y="77"/>
                    <a:pt x="220" y="54"/>
                    <a:pt x="201" y="40"/>
                  </a:cubicBezTo>
                  <a:cubicBezTo>
                    <a:pt x="164" y="14"/>
                    <a:pt x="117" y="0"/>
                    <a:pt x="69" y="0"/>
                  </a:cubicBezTo>
                  <a:cubicBezTo>
                    <a:pt x="52" y="0"/>
                    <a:pt x="35" y="2"/>
                    <a:pt x="19" y="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8" name="Freeform 920">
              <a:extLst>
                <a:ext uri="{FF2B5EF4-FFF2-40B4-BE49-F238E27FC236}">
                  <a16:creationId xmlns:a16="http://schemas.microsoft.com/office/drawing/2014/main" id="{35408320-707C-48CF-BF5E-712E71DEFB1B}"/>
                </a:ext>
              </a:extLst>
            </p:cNvPr>
            <p:cNvSpPr/>
            <p:nvPr/>
          </p:nvSpPr>
          <p:spPr>
            <a:xfrm>
              <a:off x="4842000" y="5140277"/>
              <a:ext cx="65880" cy="65880"/>
            </a:xfrm>
            <a:custGeom>
              <a:avLst/>
              <a:gdLst/>
              <a:ahLst/>
              <a:cxnLst>
                <a:cxn ang="3cd4">
                  <a:pos x="hc" y="t"/>
                </a:cxn>
                <a:cxn ang="cd2">
                  <a:pos x="l" y="vc"/>
                </a:cxn>
                <a:cxn ang="cd4">
                  <a:pos x="hc" y="b"/>
                </a:cxn>
                <a:cxn ang="0">
                  <a:pos x="r" y="vc"/>
                </a:cxn>
              </a:cxnLst>
              <a:rect l="l" t="t" r="r" b="b"/>
              <a:pathLst>
                <a:path w="184" h="184">
                  <a:moveTo>
                    <a:pt x="92" y="47"/>
                  </a:moveTo>
                  <a:cubicBezTo>
                    <a:pt x="117" y="47"/>
                    <a:pt x="137" y="67"/>
                    <a:pt x="137" y="92"/>
                  </a:cubicBezTo>
                  <a:cubicBezTo>
                    <a:pt x="137" y="117"/>
                    <a:pt x="117" y="137"/>
                    <a:pt x="92" y="137"/>
                  </a:cubicBezTo>
                  <a:cubicBezTo>
                    <a:pt x="67" y="137"/>
                    <a:pt x="47" y="117"/>
                    <a:pt x="47" y="92"/>
                  </a:cubicBezTo>
                  <a:cubicBezTo>
                    <a:pt x="47" y="67"/>
                    <a:pt x="67" y="47"/>
                    <a:pt x="92" y="47"/>
                  </a:cubicBezTo>
                  <a:close/>
                  <a:moveTo>
                    <a:pt x="92" y="184"/>
                  </a:moveTo>
                  <a:cubicBezTo>
                    <a:pt x="143" y="184"/>
                    <a:pt x="184" y="143"/>
                    <a:pt x="184" y="92"/>
                  </a:cubicBezTo>
                  <a:cubicBezTo>
                    <a:pt x="184" y="41"/>
                    <a:pt x="143" y="0"/>
                    <a:pt x="92" y="0"/>
                  </a:cubicBezTo>
                  <a:cubicBezTo>
                    <a:pt x="41" y="0"/>
                    <a:pt x="0" y="41"/>
                    <a:pt x="0" y="92"/>
                  </a:cubicBezTo>
                  <a:cubicBezTo>
                    <a:pt x="0" y="143"/>
                    <a:pt x="41" y="184"/>
                    <a:pt x="92" y="18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139" name="Group 138">
            <a:extLst>
              <a:ext uri="{FF2B5EF4-FFF2-40B4-BE49-F238E27FC236}">
                <a16:creationId xmlns:a16="http://schemas.microsoft.com/office/drawing/2014/main" id="{13E67F7B-FD0D-4883-B272-1DA432EB3D43}"/>
              </a:ext>
            </a:extLst>
          </p:cNvPr>
          <p:cNvGrpSpPr/>
          <p:nvPr/>
        </p:nvGrpSpPr>
        <p:grpSpPr>
          <a:xfrm>
            <a:off x="1740696" y="2967494"/>
            <a:ext cx="252489" cy="310837"/>
            <a:chOff x="6870959" y="3517396"/>
            <a:chExt cx="428401" cy="527401"/>
          </a:xfrm>
        </p:grpSpPr>
        <p:sp>
          <p:nvSpPr>
            <p:cNvPr id="140" name="Freeform 823">
              <a:extLst>
                <a:ext uri="{FF2B5EF4-FFF2-40B4-BE49-F238E27FC236}">
                  <a16:creationId xmlns:a16="http://schemas.microsoft.com/office/drawing/2014/main" id="{51338199-04D2-4197-A9C9-BB2799344A60}"/>
                </a:ext>
              </a:extLst>
            </p:cNvPr>
            <p:cNvSpPr/>
            <p:nvPr/>
          </p:nvSpPr>
          <p:spPr>
            <a:xfrm>
              <a:off x="7027919" y="3810797"/>
              <a:ext cx="114480" cy="114480"/>
            </a:xfrm>
            <a:custGeom>
              <a:avLst/>
              <a:gdLst/>
              <a:ahLst/>
              <a:cxnLst>
                <a:cxn ang="3cd4">
                  <a:pos x="hc" y="t"/>
                </a:cxn>
                <a:cxn ang="cd2">
                  <a:pos x="l" y="vc"/>
                </a:cxn>
                <a:cxn ang="cd4">
                  <a:pos x="hc" y="b"/>
                </a:cxn>
                <a:cxn ang="0">
                  <a:pos x="r" y="vc"/>
                </a:cxn>
              </a:cxnLst>
              <a:rect l="l" t="t" r="r" b="b"/>
              <a:pathLst>
                <a:path w="319" h="319">
                  <a:moveTo>
                    <a:pt x="159" y="55"/>
                  </a:moveTo>
                  <a:cubicBezTo>
                    <a:pt x="217" y="55"/>
                    <a:pt x="264" y="102"/>
                    <a:pt x="264" y="159"/>
                  </a:cubicBezTo>
                  <a:cubicBezTo>
                    <a:pt x="264" y="217"/>
                    <a:pt x="217" y="264"/>
                    <a:pt x="159" y="264"/>
                  </a:cubicBezTo>
                  <a:cubicBezTo>
                    <a:pt x="102" y="264"/>
                    <a:pt x="55" y="217"/>
                    <a:pt x="55" y="159"/>
                  </a:cubicBezTo>
                  <a:cubicBezTo>
                    <a:pt x="55" y="102"/>
                    <a:pt x="102" y="55"/>
                    <a:pt x="159" y="55"/>
                  </a:cubicBezTo>
                  <a:close/>
                  <a:moveTo>
                    <a:pt x="159" y="319"/>
                  </a:moveTo>
                  <a:cubicBezTo>
                    <a:pt x="247" y="319"/>
                    <a:pt x="319" y="247"/>
                    <a:pt x="319" y="159"/>
                  </a:cubicBezTo>
                  <a:cubicBezTo>
                    <a:pt x="319" y="71"/>
                    <a:pt x="247" y="0"/>
                    <a:pt x="159" y="0"/>
                  </a:cubicBezTo>
                  <a:cubicBezTo>
                    <a:pt x="71" y="0"/>
                    <a:pt x="0" y="71"/>
                    <a:pt x="0" y="159"/>
                  </a:cubicBezTo>
                  <a:cubicBezTo>
                    <a:pt x="0" y="247"/>
                    <a:pt x="71" y="319"/>
                    <a:pt x="159" y="319"/>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1" name="Freeform 824">
              <a:extLst>
                <a:ext uri="{FF2B5EF4-FFF2-40B4-BE49-F238E27FC236}">
                  <a16:creationId xmlns:a16="http://schemas.microsoft.com/office/drawing/2014/main" id="{7283F4AF-AC15-4D7A-A1EA-EA903A0A29DE}"/>
                </a:ext>
              </a:extLst>
            </p:cNvPr>
            <p:cNvSpPr/>
            <p:nvPr/>
          </p:nvSpPr>
          <p:spPr>
            <a:xfrm>
              <a:off x="6987960" y="3936437"/>
              <a:ext cx="194400" cy="108360"/>
            </a:xfrm>
            <a:custGeom>
              <a:avLst/>
              <a:gdLst/>
              <a:ahLst/>
              <a:cxnLst>
                <a:cxn ang="3cd4">
                  <a:pos x="hc" y="t"/>
                </a:cxn>
                <a:cxn ang="cd2">
                  <a:pos x="l" y="vc"/>
                </a:cxn>
                <a:cxn ang="cd4">
                  <a:pos x="hc" y="b"/>
                </a:cxn>
                <a:cxn ang="0">
                  <a:pos x="r" y="vc"/>
                </a:cxn>
              </a:cxnLst>
              <a:rect l="l" t="t" r="r" b="b"/>
              <a:pathLst>
                <a:path w="541" h="302">
                  <a:moveTo>
                    <a:pt x="56" y="247"/>
                  </a:moveTo>
                  <a:lnTo>
                    <a:pt x="56" y="163"/>
                  </a:lnTo>
                  <a:cubicBezTo>
                    <a:pt x="56" y="142"/>
                    <a:pt x="66" y="123"/>
                    <a:pt x="82" y="112"/>
                  </a:cubicBezTo>
                  <a:cubicBezTo>
                    <a:pt x="135" y="75"/>
                    <a:pt x="201" y="55"/>
                    <a:pt x="270" y="55"/>
                  </a:cubicBezTo>
                  <a:cubicBezTo>
                    <a:pt x="340" y="55"/>
                    <a:pt x="407" y="76"/>
                    <a:pt x="459" y="113"/>
                  </a:cubicBezTo>
                  <a:cubicBezTo>
                    <a:pt x="475" y="124"/>
                    <a:pt x="485" y="142"/>
                    <a:pt x="485" y="162"/>
                  </a:cubicBezTo>
                  <a:cubicBezTo>
                    <a:pt x="485" y="186"/>
                    <a:pt x="485" y="217"/>
                    <a:pt x="486" y="247"/>
                  </a:cubicBezTo>
                  <a:close/>
                  <a:moveTo>
                    <a:pt x="491" y="67"/>
                  </a:moveTo>
                  <a:cubicBezTo>
                    <a:pt x="430" y="24"/>
                    <a:pt x="351" y="0"/>
                    <a:pt x="270" y="0"/>
                  </a:cubicBezTo>
                  <a:cubicBezTo>
                    <a:pt x="190" y="0"/>
                    <a:pt x="112" y="23"/>
                    <a:pt x="51" y="66"/>
                  </a:cubicBezTo>
                  <a:cubicBezTo>
                    <a:pt x="19" y="88"/>
                    <a:pt x="0" y="124"/>
                    <a:pt x="0" y="163"/>
                  </a:cubicBezTo>
                  <a:lnTo>
                    <a:pt x="0" y="275"/>
                  </a:lnTo>
                  <a:cubicBezTo>
                    <a:pt x="0" y="290"/>
                    <a:pt x="13" y="302"/>
                    <a:pt x="28" y="302"/>
                  </a:cubicBezTo>
                  <a:lnTo>
                    <a:pt x="513" y="302"/>
                  </a:lnTo>
                  <a:cubicBezTo>
                    <a:pt x="528" y="302"/>
                    <a:pt x="541" y="290"/>
                    <a:pt x="541" y="275"/>
                  </a:cubicBezTo>
                  <a:cubicBezTo>
                    <a:pt x="541" y="238"/>
                    <a:pt x="541" y="193"/>
                    <a:pt x="540" y="162"/>
                  </a:cubicBezTo>
                  <a:cubicBezTo>
                    <a:pt x="540" y="124"/>
                    <a:pt x="522" y="89"/>
                    <a:pt x="491" y="67"/>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2" name="Freeform 825">
              <a:extLst>
                <a:ext uri="{FF2B5EF4-FFF2-40B4-BE49-F238E27FC236}">
                  <a16:creationId xmlns:a16="http://schemas.microsoft.com/office/drawing/2014/main" id="{1C7E002E-CD39-4E95-90B8-F1820616338E}"/>
                </a:ext>
              </a:extLst>
            </p:cNvPr>
            <p:cNvSpPr/>
            <p:nvPr/>
          </p:nvSpPr>
          <p:spPr>
            <a:xfrm>
              <a:off x="7162560" y="3830957"/>
              <a:ext cx="95760" cy="95760"/>
            </a:xfrm>
            <a:custGeom>
              <a:avLst/>
              <a:gdLst/>
              <a:ahLst/>
              <a:cxnLst>
                <a:cxn ang="3cd4">
                  <a:pos x="hc" y="t"/>
                </a:cxn>
                <a:cxn ang="cd2">
                  <a:pos x="l" y="vc"/>
                </a:cxn>
                <a:cxn ang="cd4">
                  <a:pos x="hc" y="b"/>
                </a:cxn>
                <a:cxn ang="0">
                  <a:pos x="r" y="vc"/>
                </a:cxn>
              </a:cxnLst>
              <a:rect l="l" t="t" r="r" b="b"/>
              <a:pathLst>
                <a:path w="267" h="267">
                  <a:moveTo>
                    <a:pt x="134" y="56"/>
                  </a:moveTo>
                  <a:cubicBezTo>
                    <a:pt x="177" y="56"/>
                    <a:pt x="212" y="91"/>
                    <a:pt x="212" y="134"/>
                  </a:cubicBezTo>
                  <a:cubicBezTo>
                    <a:pt x="212" y="177"/>
                    <a:pt x="177" y="212"/>
                    <a:pt x="134" y="212"/>
                  </a:cubicBezTo>
                  <a:cubicBezTo>
                    <a:pt x="90" y="212"/>
                    <a:pt x="55" y="177"/>
                    <a:pt x="55" y="134"/>
                  </a:cubicBezTo>
                  <a:cubicBezTo>
                    <a:pt x="55" y="91"/>
                    <a:pt x="90" y="56"/>
                    <a:pt x="134" y="56"/>
                  </a:cubicBezTo>
                  <a:close/>
                  <a:moveTo>
                    <a:pt x="0" y="134"/>
                  </a:moveTo>
                  <a:cubicBezTo>
                    <a:pt x="0" y="207"/>
                    <a:pt x="60" y="267"/>
                    <a:pt x="134" y="267"/>
                  </a:cubicBezTo>
                  <a:cubicBezTo>
                    <a:pt x="207" y="267"/>
                    <a:pt x="267" y="207"/>
                    <a:pt x="267" y="134"/>
                  </a:cubicBezTo>
                  <a:cubicBezTo>
                    <a:pt x="267" y="60"/>
                    <a:pt x="207" y="0"/>
                    <a:pt x="134" y="0"/>
                  </a:cubicBezTo>
                  <a:cubicBezTo>
                    <a:pt x="60" y="0"/>
                    <a:pt x="0" y="60"/>
                    <a:pt x="0" y="13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3" name="Freeform 826">
              <a:extLst>
                <a:ext uri="{FF2B5EF4-FFF2-40B4-BE49-F238E27FC236}">
                  <a16:creationId xmlns:a16="http://schemas.microsoft.com/office/drawing/2014/main" id="{EC7ACBBD-5C76-453D-B96D-4A3A553FBB00}"/>
                </a:ext>
              </a:extLst>
            </p:cNvPr>
            <p:cNvSpPr/>
            <p:nvPr/>
          </p:nvSpPr>
          <p:spPr>
            <a:xfrm>
              <a:off x="7176960" y="3941117"/>
              <a:ext cx="122400" cy="99000"/>
            </a:xfrm>
            <a:custGeom>
              <a:avLst/>
              <a:gdLst/>
              <a:ahLst/>
              <a:cxnLst>
                <a:cxn ang="3cd4">
                  <a:pos x="hc" y="t"/>
                </a:cxn>
                <a:cxn ang="cd2">
                  <a:pos x="l" y="vc"/>
                </a:cxn>
                <a:cxn ang="cd4">
                  <a:pos x="hc" y="b"/>
                </a:cxn>
                <a:cxn ang="0">
                  <a:pos x="r" y="vc"/>
                </a:cxn>
              </a:cxnLst>
              <a:rect l="l" t="t" r="r" b="b"/>
              <a:pathLst>
                <a:path w="341" h="276">
                  <a:moveTo>
                    <a:pt x="341" y="148"/>
                  </a:moveTo>
                  <a:cubicBezTo>
                    <a:pt x="341" y="113"/>
                    <a:pt x="324" y="81"/>
                    <a:pt x="296" y="61"/>
                  </a:cubicBezTo>
                  <a:cubicBezTo>
                    <a:pt x="241" y="22"/>
                    <a:pt x="170" y="0"/>
                    <a:pt x="98" y="0"/>
                  </a:cubicBezTo>
                  <a:cubicBezTo>
                    <a:pt x="72" y="0"/>
                    <a:pt x="47" y="3"/>
                    <a:pt x="22" y="8"/>
                  </a:cubicBezTo>
                  <a:cubicBezTo>
                    <a:pt x="7" y="11"/>
                    <a:pt x="-2" y="26"/>
                    <a:pt x="1" y="41"/>
                  </a:cubicBezTo>
                  <a:cubicBezTo>
                    <a:pt x="4" y="56"/>
                    <a:pt x="19" y="65"/>
                    <a:pt x="33" y="62"/>
                  </a:cubicBezTo>
                  <a:cubicBezTo>
                    <a:pt x="54" y="58"/>
                    <a:pt x="76" y="56"/>
                    <a:pt x="98" y="56"/>
                  </a:cubicBezTo>
                  <a:cubicBezTo>
                    <a:pt x="159" y="56"/>
                    <a:pt x="218" y="74"/>
                    <a:pt x="264" y="106"/>
                  </a:cubicBezTo>
                  <a:cubicBezTo>
                    <a:pt x="278" y="116"/>
                    <a:pt x="286" y="131"/>
                    <a:pt x="286" y="148"/>
                  </a:cubicBezTo>
                  <a:cubicBezTo>
                    <a:pt x="286" y="168"/>
                    <a:pt x="286" y="195"/>
                    <a:pt x="286" y="221"/>
                  </a:cubicBezTo>
                  <a:lnTo>
                    <a:pt x="100" y="221"/>
                  </a:lnTo>
                  <a:cubicBezTo>
                    <a:pt x="84" y="221"/>
                    <a:pt x="72" y="233"/>
                    <a:pt x="72" y="248"/>
                  </a:cubicBezTo>
                  <a:cubicBezTo>
                    <a:pt x="72" y="263"/>
                    <a:pt x="84" y="276"/>
                    <a:pt x="100" y="276"/>
                  </a:cubicBezTo>
                  <a:lnTo>
                    <a:pt x="314" y="276"/>
                  </a:lnTo>
                  <a:cubicBezTo>
                    <a:pt x="329" y="276"/>
                    <a:pt x="341" y="263"/>
                    <a:pt x="341" y="248"/>
                  </a:cubicBezTo>
                  <a:cubicBezTo>
                    <a:pt x="341" y="216"/>
                    <a:pt x="341" y="176"/>
                    <a:pt x="341" y="148"/>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4" name="Freeform 827">
              <a:extLst>
                <a:ext uri="{FF2B5EF4-FFF2-40B4-BE49-F238E27FC236}">
                  <a16:creationId xmlns:a16="http://schemas.microsoft.com/office/drawing/2014/main" id="{9322CE85-6578-4992-AA96-D634880EA5E5}"/>
                </a:ext>
              </a:extLst>
            </p:cNvPr>
            <p:cNvSpPr/>
            <p:nvPr/>
          </p:nvSpPr>
          <p:spPr>
            <a:xfrm>
              <a:off x="6912360" y="3830957"/>
              <a:ext cx="95400" cy="95760"/>
            </a:xfrm>
            <a:custGeom>
              <a:avLst/>
              <a:gdLst/>
              <a:ahLst/>
              <a:cxnLst>
                <a:cxn ang="3cd4">
                  <a:pos x="hc" y="t"/>
                </a:cxn>
                <a:cxn ang="cd2">
                  <a:pos x="l" y="vc"/>
                </a:cxn>
                <a:cxn ang="cd4">
                  <a:pos x="hc" y="b"/>
                </a:cxn>
                <a:cxn ang="0">
                  <a:pos x="r" y="vc"/>
                </a:cxn>
              </a:cxnLst>
              <a:rect l="l" t="t" r="r" b="b"/>
              <a:pathLst>
                <a:path w="266" h="267">
                  <a:moveTo>
                    <a:pt x="133" y="56"/>
                  </a:moveTo>
                  <a:cubicBezTo>
                    <a:pt x="176" y="56"/>
                    <a:pt x="211" y="91"/>
                    <a:pt x="211" y="134"/>
                  </a:cubicBezTo>
                  <a:cubicBezTo>
                    <a:pt x="211" y="177"/>
                    <a:pt x="176" y="212"/>
                    <a:pt x="133" y="212"/>
                  </a:cubicBezTo>
                  <a:cubicBezTo>
                    <a:pt x="90" y="212"/>
                    <a:pt x="55" y="177"/>
                    <a:pt x="55" y="134"/>
                  </a:cubicBezTo>
                  <a:cubicBezTo>
                    <a:pt x="55" y="91"/>
                    <a:pt x="90" y="56"/>
                    <a:pt x="133" y="56"/>
                  </a:cubicBezTo>
                  <a:close/>
                  <a:moveTo>
                    <a:pt x="133" y="267"/>
                  </a:moveTo>
                  <a:cubicBezTo>
                    <a:pt x="206" y="267"/>
                    <a:pt x="266" y="207"/>
                    <a:pt x="266" y="134"/>
                  </a:cubicBezTo>
                  <a:cubicBezTo>
                    <a:pt x="266" y="60"/>
                    <a:pt x="206" y="0"/>
                    <a:pt x="133" y="0"/>
                  </a:cubicBezTo>
                  <a:cubicBezTo>
                    <a:pt x="59" y="0"/>
                    <a:pt x="0" y="60"/>
                    <a:pt x="0" y="134"/>
                  </a:cubicBezTo>
                  <a:cubicBezTo>
                    <a:pt x="0" y="207"/>
                    <a:pt x="59" y="267"/>
                    <a:pt x="133" y="267"/>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5" name="Freeform 828">
              <a:extLst>
                <a:ext uri="{FF2B5EF4-FFF2-40B4-BE49-F238E27FC236}">
                  <a16:creationId xmlns:a16="http://schemas.microsoft.com/office/drawing/2014/main" id="{C1E9B907-54DE-446A-8E75-32481102BFC7}"/>
                </a:ext>
              </a:extLst>
            </p:cNvPr>
            <p:cNvSpPr/>
            <p:nvPr/>
          </p:nvSpPr>
          <p:spPr>
            <a:xfrm>
              <a:off x="6870959" y="3941117"/>
              <a:ext cx="122760" cy="99000"/>
            </a:xfrm>
            <a:custGeom>
              <a:avLst/>
              <a:gdLst/>
              <a:ahLst/>
              <a:cxnLst>
                <a:cxn ang="3cd4">
                  <a:pos x="hc" y="t"/>
                </a:cxn>
                <a:cxn ang="cd2">
                  <a:pos x="l" y="vc"/>
                </a:cxn>
                <a:cxn ang="cd4">
                  <a:pos x="hc" y="b"/>
                </a:cxn>
                <a:cxn ang="0">
                  <a:pos x="r" y="vc"/>
                </a:cxn>
              </a:cxnLst>
              <a:rect l="l" t="t" r="r" b="b"/>
              <a:pathLst>
                <a:path w="342" h="276">
                  <a:moveTo>
                    <a:pt x="341" y="41"/>
                  </a:moveTo>
                  <a:cubicBezTo>
                    <a:pt x="344" y="26"/>
                    <a:pt x="334" y="11"/>
                    <a:pt x="319" y="8"/>
                  </a:cubicBezTo>
                  <a:cubicBezTo>
                    <a:pt x="295" y="3"/>
                    <a:pt x="269" y="0"/>
                    <a:pt x="244" y="0"/>
                  </a:cubicBezTo>
                  <a:cubicBezTo>
                    <a:pt x="171" y="0"/>
                    <a:pt x="101" y="22"/>
                    <a:pt x="45" y="61"/>
                  </a:cubicBezTo>
                  <a:cubicBezTo>
                    <a:pt x="17" y="81"/>
                    <a:pt x="1" y="113"/>
                    <a:pt x="0" y="148"/>
                  </a:cubicBezTo>
                  <a:cubicBezTo>
                    <a:pt x="0" y="176"/>
                    <a:pt x="0" y="216"/>
                    <a:pt x="0" y="248"/>
                  </a:cubicBezTo>
                  <a:cubicBezTo>
                    <a:pt x="0" y="263"/>
                    <a:pt x="12" y="276"/>
                    <a:pt x="28" y="276"/>
                  </a:cubicBezTo>
                  <a:lnTo>
                    <a:pt x="242" y="276"/>
                  </a:lnTo>
                  <a:cubicBezTo>
                    <a:pt x="257" y="276"/>
                    <a:pt x="269" y="263"/>
                    <a:pt x="269" y="248"/>
                  </a:cubicBezTo>
                  <a:cubicBezTo>
                    <a:pt x="269" y="233"/>
                    <a:pt x="257" y="221"/>
                    <a:pt x="242" y="221"/>
                  </a:cubicBezTo>
                  <a:lnTo>
                    <a:pt x="55" y="221"/>
                  </a:lnTo>
                  <a:cubicBezTo>
                    <a:pt x="55" y="195"/>
                    <a:pt x="55" y="168"/>
                    <a:pt x="55" y="148"/>
                  </a:cubicBezTo>
                  <a:cubicBezTo>
                    <a:pt x="56" y="131"/>
                    <a:pt x="64" y="116"/>
                    <a:pt x="77" y="106"/>
                  </a:cubicBezTo>
                  <a:cubicBezTo>
                    <a:pt x="123" y="74"/>
                    <a:pt x="183" y="56"/>
                    <a:pt x="244" y="56"/>
                  </a:cubicBezTo>
                  <a:cubicBezTo>
                    <a:pt x="266" y="56"/>
                    <a:pt x="287" y="58"/>
                    <a:pt x="308" y="62"/>
                  </a:cubicBezTo>
                  <a:cubicBezTo>
                    <a:pt x="323" y="65"/>
                    <a:pt x="337" y="56"/>
                    <a:pt x="341" y="4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6" name="Freeform 829">
              <a:extLst>
                <a:ext uri="{FF2B5EF4-FFF2-40B4-BE49-F238E27FC236}">
                  <a16:creationId xmlns:a16="http://schemas.microsoft.com/office/drawing/2014/main" id="{6B904F87-060D-4F6B-823B-BBC153007290}"/>
                </a:ext>
              </a:extLst>
            </p:cNvPr>
            <p:cNvSpPr/>
            <p:nvPr/>
          </p:nvSpPr>
          <p:spPr>
            <a:xfrm>
              <a:off x="7013879" y="3556277"/>
              <a:ext cx="144720" cy="231840"/>
            </a:xfrm>
            <a:custGeom>
              <a:avLst/>
              <a:gdLst/>
              <a:ahLst/>
              <a:cxnLst>
                <a:cxn ang="3cd4">
                  <a:pos x="hc" y="t"/>
                </a:cxn>
                <a:cxn ang="cd2">
                  <a:pos x="l" y="vc"/>
                </a:cxn>
                <a:cxn ang="cd4">
                  <a:pos x="hc" y="b"/>
                </a:cxn>
                <a:cxn ang="0">
                  <a:pos x="r" y="vc"/>
                </a:cxn>
              </a:cxnLst>
              <a:rect l="l" t="t" r="r" b="b"/>
              <a:pathLst>
                <a:path w="403" h="645">
                  <a:moveTo>
                    <a:pt x="201" y="35"/>
                  </a:moveTo>
                  <a:cubicBezTo>
                    <a:pt x="293" y="35"/>
                    <a:pt x="367" y="110"/>
                    <a:pt x="367" y="201"/>
                  </a:cubicBezTo>
                  <a:cubicBezTo>
                    <a:pt x="367" y="252"/>
                    <a:pt x="324" y="342"/>
                    <a:pt x="299" y="396"/>
                  </a:cubicBezTo>
                  <a:cubicBezTo>
                    <a:pt x="287" y="420"/>
                    <a:pt x="281" y="434"/>
                    <a:pt x="277" y="443"/>
                  </a:cubicBezTo>
                  <a:cubicBezTo>
                    <a:pt x="276" y="446"/>
                    <a:pt x="275" y="449"/>
                    <a:pt x="275" y="453"/>
                  </a:cubicBezTo>
                  <a:cubicBezTo>
                    <a:pt x="273" y="459"/>
                    <a:pt x="248" y="474"/>
                    <a:pt x="201" y="474"/>
                  </a:cubicBezTo>
                  <a:cubicBezTo>
                    <a:pt x="158" y="474"/>
                    <a:pt x="134" y="461"/>
                    <a:pt x="128" y="454"/>
                  </a:cubicBezTo>
                  <a:cubicBezTo>
                    <a:pt x="127" y="445"/>
                    <a:pt x="121" y="432"/>
                    <a:pt x="104" y="396"/>
                  </a:cubicBezTo>
                  <a:cubicBezTo>
                    <a:pt x="79" y="342"/>
                    <a:pt x="36" y="252"/>
                    <a:pt x="36" y="201"/>
                  </a:cubicBezTo>
                  <a:cubicBezTo>
                    <a:pt x="36" y="110"/>
                    <a:pt x="110" y="35"/>
                    <a:pt x="201" y="35"/>
                  </a:cubicBezTo>
                  <a:close/>
                  <a:moveTo>
                    <a:pt x="201" y="588"/>
                  </a:moveTo>
                  <a:cubicBezTo>
                    <a:pt x="180" y="588"/>
                    <a:pt x="160" y="578"/>
                    <a:pt x="147" y="563"/>
                  </a:cubicBezTo>
                  <a:cubicBezTo>
                    <a:pt x="163" y="568"/>
                    <a:pt x="182" y="570"/>
                    <a:pt x="201" y="570"/>
                  </a:cubicBezTo>
                  <a:cubicBezTo>
                    <a:pt x="220" y="570"/>
                    <a:pt x="240" y="567"/>
                    <a:pt x="257" y="563"/>
                  </a:cubicBezTo>
                  <a:cubicBezTo>
                    <a:pt x="243" y="578"/>
                    <a:pt x="224" y="588"/>
                    <a:pt x="201" y="588"/>
                  </a:cubicBezTo>
                  <a:close/>
                  <a:moveTo>
                    <a:pt x="201" y="509"/>
                  </a:moveTo>
                  <a:cubicBezTo>
                    <a:pt x="227" y="509"/>
                    <a:pt x="254" y="504"/>
                    <a:pt x="275" y="495"/>
                  </a:cubicBezTo>
                  <a:lnTo>
                    <a:pt x="275" y="514"/>
                  </a:lnTo>
                  <a:cubicBezTo>
                    <a:pt x="273" y="519"/>
                    <a:pt x="248" y="534"/>
                    <a:pt x="201" y="534"/>
                  </a:cubicBezTo>
                  <a:cubicBezTo>
                    <a:pt x="159" y="534"/>
                    <a:pt x="134" y="522"/>
                    <a:pt x="128" y="515"/>
                  </a:cubicBezTo>
                  <a:lnTo>
                    <a:pt x="128" y="496"/>
                  </a:lnTo>
                  <a:cubicBezTo>
                    <a:pt x="149" y="505"/>
                    <a:pt x="175" y="509"/>
                    <a:pt x="201" y="509"/>
                  </a:cubicBezTo>
                  <a:close/>
                  <a:moveTo>
                    <a:pt x="72" y="411"/>
                  </a:moveTo>
                  <a:cubicBezTo>
                    <a:pt x="80" y="428"/>
                    <a:pt x="89" y="446"/>
                    <a:pt x="92" y="454"/>
                  </a:cubicBezTo>
                  <a:cubicBezTo>
                    <a:pt x="92" y="457"/>
                    <a:pt x="92" y="459"/>
                    <a:pt x="93" y="462"/>
                  </a:cubicBezTo>
                  <a:lnTo>
                    <a:pt x="93" y="508"/>
                  </a:lnTo>
                  <a:cubicBezTo>
                    <a:pt x="92" y="510"/>
                    <a:pt x="92" y="512"/>
                    <a:pt x="92" y="514"/>
                  </a:cubicBezTo>
                  <a:cubicBezTo>
                    <a:pt x="92" y="517"/>
                    <a:pt x="92" y="521"/>
                    <a:pt x="93" y="524"/>
                  </a:cubicBezTo>
                  <a:cubicBezTo>
                    <a:pt x="97" y="570"/>
                    <a:pt x="129" y="607"/>
                    <a:pt x="172" y="619"/>
                  </a:cubicBezTo>
                  <a:cubicBezTo>
                    <a:pt x="173" y="623"/>
                    <a:pt x="175" y="626"/>
                    <a:pt x="178" y="629"/>
                  </a:cubicBezTo>
                  <a:lnTo>
                    <a:pt x="189" y="640"/>
                  </a:lnTo>
                  <a:cubicBezTo>
                    <a:pt x="192" y="643"/>
                    <a:pt x="197" y="645"/>
                    <a:pt x="201" y="645"/>
                  </a:cubicBezTo>
                  <a:cubicBezTo>
                    <a:pt x="205" y="645"/>
                    <a:pt x="210" y="643"/>
                    <a:pt x="213" y="640"/>
                  </a:cubicBezTo>
                  <a:lnTo>
                    <a:pt x="225" y="629"/>
                  </a:lnTo>
                  <a:cubicBezTo>
                    <a:pt x="228" y="627"/>
                    <a:pt x="229" y="623"/>
                    <a:pt x="230" y="619"/>
                  </a:cubicBezTo>
                  <a:cubicBezTo>
                    <a:pt x="276" y="607"/>
                    <a:pt x="310" y="565"/>
                    <a:pt x="310" y="515"/>
                  </a:cubicBezTo>
                  <a:lnTo>
                    <a:pt x="310" y="458"/>
                  </a:lnTo>
                  <a:cubicBezTo>
                    <a:pt x="312" y="452"/>
                    <a:pt x="322" y="430"/>
                    <a:pt x="331" y="411"/>
                  </a:cubicBezTo>
                  <a:cubicBezTo>
                    <a:pt x="359" y="351"/>
                    <a:pt x="403" y="260"/>
                    <a:pt x="403" y="201"/>
                  </a:cubicBezTo>
                  <a:cubicBezTo>
                    <a:pt x="403" y="90"/>
                    <a:pt x="312" y="0"/>
                    <a:pt x="201" y="0"/>
                  </a:cubicBezTo>
                  <a:cubicBezTo>
                    <a:pt x="91" y="0"/>
                    <a:pt x="0" y="90"/>
                    <a:pt x="0" y="201"/>
                  </a:cubicBezTo>
                  <a:cubicBezTo>
                    <a:pt x="0" y="260"/>
                    <a:pt x="43" y="351"/>
                    <a:pt x="72" y="41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7" name="Freeform 830">
              <a:extLst>
                <a:ext uri="{FF2B5EF4-FFF2-40B4-BE49-F238E27FC236}">
                  <a16:creationId xmlns:a16="http://schemas.microsoft.com/office/drawing/2014/main" id="{6B18E155-8884-4596-BF9B-806FFCD547DE}"/>
                </a:ext>
              </a:extLst>
            </p:cNvPr>
            <p:cNvSpPr/>
            <p:nvPr/>
          </p:nvSpPr>
          <p:spPr>
            <a:xfrm>
              <a:off x="7078680" y="3517396"/>
              <a:ext cx="12240" cy="32040"/>
            </a:xfrm>
            <a:custGeom>
              <a:avLst/>
              <a:gdLst/>
              <a:ahLst/>
              <a:cxnLst>
                <a:cxn ang="3cd4">
                  <a:pos x="hc" y="t"/>
                </a:cxn>
                <a:cxn ang="cd2">
                  <a:pos x="l" y="vc"/>
                </a:cxn>
                <a:cxn ang="cd4">
                  <a:pos x="hc" y="b"/>
                </a:cxn>
                <a:cxn ang="0">
                  <a:pos x="r" y="vc"/>
                </a:cxn>
              </a:cxnLst>
              <a:rect l="l" t="t" r="r" b="b"/>
              <a:pathLst>
                <a:path w="35" h="90">
                  <a:moveTo>
                    <a:pt x="18" y="90"/>
                  </a:moveTo>
                  <a:cubicBezTo>
                    <a:pt x="27" y="90"/>
                    <a:pt x="35" y="82"/>
                    <a:pt x="35" y="73"/>
                  </a:cubicBezTo>
                  <a:lnTo>
                    <a:pt x="35" y="18"/>
                  </a:lnTo>
                  <a:cubicBezTo>
                    <a:pt x="35" y="8"/>
                    <a:pt x="27" y="0"/>
                    <a:pt x="18" y="0"/>
                  </a:cubicBezTo>
                  <a:cubicBezTo>
                    <a:pt x="8" y="0"/>
                    <a:pt x="0" y="8"/>
                    <a:pt x="0" y="18"/>
                  </a:cubicBezTo>
                  <a:lnTo>
                    <a:pt x="0" y="73"/>
                  </a:lnTo>
                  <a:cubicBezTo>
                    <a:pt x="0" y="82"/>
                    <a:pt x="8" y="90"/>
                    <a:pt x="18" y="9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8" name="Freeform 831">
              <a:extLst>
                <a:ext uri="{FF2B5EF4-FFF2-40B4-BE49-F238E27FC236}">
                  <a16:creationId xmlns:a16="http://schemas.microsoft.com/office/drawing/2014/main" id="{A6C4CB8F-1588-4FA3-A91A-8950D41DC8DE}"/>
                </a:ext>
              </a:extLst>
            </p:cNvPr>
            <p:cNvSpPr/>
            <p:nvPr/>
          </p:nvSpPr>
          <p:spPr>
            <a:xfrm>
              <a:off x="7142040" y="3548357"/>
              <a:ext cx="26280" cy="25920"/>
            </a:xfrm>
            <a:custGeom>
              <a:avLst/>
              <a:gdLst/>
              <a:ahLst/>
              <a:cxnLst>
                <a:cxn ang="3cd4">
                  <a:pos x="hc" y="t"/>
                </a:cxn>
                <a:cxn ang="cd2">
                  <a:pos x="l" y="vc"/>
                </a:cxn>
                <a:cxn ang="cd4">
                  <a:pos x="hc" y="b"/>
                </a:cxn>
                <a:cxn ang="0">
                  <a:pos x="r" y="vc"/>
                </a:cxn>
              </a:cxnLst>
              <a:rect l="l" t="t" r="r" b="b"/>
              <a:pathLst>
                <a:path w="74" h="73">
                  <a:moveTo>
                    <a:pt x="18" y="73"/>
                  </a:moveTo>
                  <a:cubicBezTo>
                    <a:pt x="22" y="73"/>
                    <a:pt x="27" y="71"/>
                    <a:pt x="30" y="68"/>
                  </a:cubicBezTo>
                  <a:lnTo>
                    <a:pt x="69" y="29"/>
                  </a:lnTo>
                  <a:cubicBezTo>
                    <a:pt x="76" y="23"/>
                    <a:pt x="76" y="11"/>
                    <a:pt x="69" y="4"/>
                  </a:cubicBezTo>
                  <a:cubicBezTo>
                    <a:pt x="62" y="-1"/>
                    <a:pt x="51" y="-1"/>
                    <a:pt x="44" y="4"/>
                  </a:cubicBezTo>
                  <a:lnTo>
                    <a:pt x="5" y="43"/>
                  </a:lnTo>
                  <a:cubicBezTo>
                    <a:pt x="-2" y="50"/>
                    <a:pt x="-2" y="61"/>
                    <a:pt x="5" y="68"/>
                  </a:cubicBezTo>
                  <a:cubicBezTo>
                    <a:pt x="9" y="71"/>
                    <a:pt x="13" y="73"/>
                    <a:pt x="18" y="7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9" name="Freeform 832">
              <a:extLst>
                <a:ext uri="{FF2B5EF4-FFF2-40B4-BE49-F238E27FC236}">
                  <a16:creationId xmlns:a16="http://schemas.microsoft.com/office/drawing/2014/main" id="{0F4D5E5F-2A91-484E-897A-B3E0E2AF1E1C}"/>
                </a:ext>
              </a:extLst>
            </p:cNvPr>
            <p:cNvSpPr/>
            <p:nvPr/>
          </p:nvSpPr>
          <p:spPr>
            <a:xfrm>
              <a:off x="7169040" y="3625037"/>
              <a:ext cx="32040" cy="12240"/>
            </a:xfrm>
            <a:custGeom>
              <a:avLst/>
              <a:gdLst/>
              <a:ahLst/>
              <a:cxnLst>
                <a:cxn ang="3cd4">
                  <a:pos x="hc" y="t"/>
                </a:cxn>
                <a:cxn ang="cd2">
                  <a:pos x="l" y="vc"/>
                </a:cxn>
                <a:cxn ang="cd4">
                  <a:pos x="hc" y="b"/>
                </a:cxn>
                <a:cxn ang="0">
                  <a:pos x="r" y="vc"/>
                </a:cxn>
              </a:cxnLst>
              <a:rect l="l" t="t" r="r" b="b"/>
              <a:pathLst>
                <a:path w="90" h="35">
                  <a:moveTo>
                    <a:pt x="18" y="35"/>
                  </a:moveTo>
                  <a:lnTo>
                    <a:pt x="72" y="35"/>
                  </a:lnTo>
                  <a:cubicBezTo>
                    <a:pt x="82" y="35"/>
                    <a:pt x="90" y="27"/>
                    <a:pt x="90" y="18"/>
                  </a:cubicBezTo>
                  <a:cubicBezTo>
                    <a:pt x="90" y="8"/>
                    <a:pt x="82" y="0"/>
                    <a:pt x="72" y="0"/>
                  </a:cubicBezTo>
                  <a:lnTo>
                    <a:pt x="18" y="0"/>
                  </a:lnTo>
                  <a:cubicBezTo>
                    <a:pt x="8" y="0"/>
                    <a:pt x="0" y="8"/>
                    <a:pt x="0" y="18"/>
                  </a:cubicBezTo>
                  <a:cubicBezTo>
                    <a:pt x="0" y="27"/>
                    <a:pt x="8" y="35"/>
                    <a:pt x="18" y="3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0" name="Freeform 833">
              <a:extLst>
                <a:ext uri="{FF2B5EF4-FFF2-40B4-BE49-F238E27FC236}">
                  <a16:creationId xmlns:a16="http://schemas.microsoft.com/office/drawing/2014/main" id="{D4A44A1B-29A3-47CC-94D0-8B899FA2EB3B}"/>
                </a:ext>
              </a:extLst>
            </p:cNvPr>
            <p:cNvSpPr/>
            <p:nvPr/>
          </p:nvSpPr>
          <p:spPr>
            <a:xfrm>
              <a:off x="7144200" y="3688036"/>
              <a:ext cx="25920" cy="26280"/>
            </a:xfrm>
            <a:custGeom>
              <a:avLst/>
              <a:gdLst/>
              <a:ahLst/>
              <a:cxnLst>
                <a:cxn ang="3cd4">
                  <a:pos x="hc" y="t"/>
                </a:cxn>
                <a:cxn ang="cd2">
                  <a:pos x="l" y="vc"/>
                </a:cxn>
                <a:cxn ang="cd4">
                  <a:pos x="hc" y="b"/>
                </a:cxn>
                <a:cxn ang="0">
                  <a:pos x="r" y="vc"/>
                </a:cxn>
              </a:cxnLst>
              <a:rect l="l" t="t" r="r" b="b"/>
              <a:pathLst>
                <a:path w="73" h="74">
                  <a:moveTo>
                    <a:pt x="68" y="44"/>
                  </a:moveTo>
                  <a:lnTo>
                    <a:pt x="30" y="5"/>
                  </a:lnTo>
                  <a:cubicBezTo>
                    <a:pt x="23" y="-2"/>
                    <a:pt x="11" y="-2"/>
                    <a:pt x="5" y="5"/>
                  </a:cubicBezTo>
                  <a:cubicBezTo>
                    <a:pt x="-2" y="12"/>
                    <a:pt x="-2" y="23"/>
                    <a:pt x="5" y="30"/>
                  </a:cubicBezTo>
                  <a:lnTo>
                    <a:pt x="43" y="69"/>
                  </a:lnTo>
                  <a:cubicBezTo>
                    <a:pt x="46" y="72"/>
                    <a:pt x="51" y="74"/>
                    <a:pt x="55" y="74"/>
                  </a:cubicBezTo>
                  <a:cubicBezTo>
                    <a:pt x="60" y="74"/>
                    <a:pt x="65" y="72"/>
                    <a:pt x="68" y="69"/>
                  </a:cubicBezTo>
                  <a:cubicBezTo>
                    <a:pt x="75" y="62"/>
                    <a:pt x="75" y="51"/>
                    <a:pt x="68" y="4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1" name="Freeform 834">
              <a:extLst>
                <a:ext uri="{FF2B5EF4-FFF2-40B4-BE49-F238E27FC236}">
                  <a16:creationId xmlns:a16="http://schemas.microsoft.com/office/drawing/2014/main" id="{E8F93809-08B5-47A4-A5DA-FEAFCD731E8C}"/>
                </a:ext>
              </a:extLst>
            </p:cNvPr>
            <p:cNvSpPr/>
            <p:nvPr/>
          </p:nvSpPr>
          <p:spPr>
            <a:xfrm>
              <a:off x="7004160" y="3690197"/>
              <a:ext cx="25920" cy="25920"/>
            </a:xfrm>
            <a:custGeom>
              <a:avLst/>
              <a:gdLst/>
              <a:ahLst/>
              <a:cxnLst>
                <a:cxn ang="3cd4">
                  <a:pos x="hc" y="t"/>
                </a:cxn>
                <a:cxn ang="cd2">
                  <a:pos x="l" y="vc"/>
                </a:cxn>
                <a:cxn ang="cd4">
                  <a:pos x="hc" y="b"/>
                </a:cxn>
                <a:cxn ang="0">
                  <a:pos x="r" y="vc"/>
                </a:cxn>
              </a:cxnLst>
              <a:rect l="l" t="t" r="r" b="b"/>
              <a:pathLst>
                <a:path w="73" h="73">
                  <a:moveTo>
                    <a:pt x="68" y="4"/>
                  </a:moveTo>
                  <a:cubicBezTo>
                    <a:pt x="61" y="-1"/>
                    <a:pt x="50" y="-1"/>
                    <a:pt x="43" y="4"/>
                  </a:cubicBezTo>
                  <a:lnTo>
                    <a:pt x="5" y="43"/>
                  </a:lnTo>
                  <a:cubicBezTo>
                    <a:pt x="-2" y="50"/>
                    <a:pt x="-2" y="61"/>
                    <a:pt x="5" y="68"/>
                  </a:cubicBezTo>
                  <a:cubicBezTo>
                    <a:pt x="8" y="71"/>
                    <a:pt x="13" y="73"/>
                    <a:pt x="17" y="73"/>
                  </a:cubicBezTo>
                  <a:cubicBezTo>
                    <a:pt x="22" y="73"/>
                    <a:pt x="26" y="71"/>
                    <a:pt x="30" y="68"/>
                  </a:cubicBezTo>
                  <a:lnTo>
                    <a:pt x="68" y="30"/>
                  </a:lnTo>
                  <a:cubicBezTo>
                    <a:pt x="75" y="23"/>
                    <a:pt x="75" y="11"/>
                    <a:pt x="68" y="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2" name="Freeform 835">
              <a:extLst>
                <a:ext uri="{FF2B5EF4-FFF2-40B4-BE49-F238E27FC236}">
                  <a16:creationId xmlns:a16="http://schemas.microsoft.com/office/drawing/2014/main" id="{C542AAD3-0E4C-49BC-839D-FFD31A990BCB}"/>
                </a:ext>
              </a:extLst>
            </p:cNvPr>
            <p:cNvSpPr/>
            <p:nvPr/>
          </p:nvSpPr>
          <p:spPr>
            <a:xfrm>
              <a:off x="6971040" y="3627557"/>
              <a:ext cx="32040" cy="12600"/>
            </a:xfrm>
            <a:custGeom>
              <a:avLst/>
              <a:gdLst/>
              <a:ahLst/>
              <a:cxnLst>
                <a:cxn ang="3cd4">
                  <a:pos x="hc" y="t"/>
                </a:cxn>
                <a:cxn ang="cd2">
                  <a:pos x="l" y="vc"/>
                </a:cxn>
                <a:cxn ang="cd4">
                  <a:pos x="hc" y="b"/>
                </a:cxn>
                <a:cxn ang="0">
                  <a:pos x="r" y="vc"/>
                </a:cxn>
              </a:cxnLst>
              <a:rect l="l" t="t" r="r" b="b"/>
              <a:pathLst>
                <a:path w="90" h="36">
                  <a:moveTo>
                    <a:pt x="18" y="36"/>
                  </a:moveTo>
                  <a:lnTo>
                    <a:pt x="73" y="36"/>
                  </a:lnTo>
                  <a:cubicBezTo>
                    <a:pt x="82" y="36"/>
                    <a:pt x="90" y="28"/>
                    <a:pt x="90" y="18"/>
                  </a:cubicBezTo>
                  <a:cubicBezTo>
                    <a:pt x="90" y="8"/>
                    <a:pt x="82" y="0"/>
                    <a:pt x="73" y="0"/>
                  </a:cubicBezTo>
                  <a:lnTo>
                    <a:pt x="18" y="0"/>
                  </a:lnTo>
                  <a:cubicBezTo>
                    <a:pt x="8" y="0"/>
                    <a:pt x="0" y="8"/>
                    <a:pt x="0" y="18"/>
                  </a:cubicBezTo>
                  <a:cubicBezTo>
                    <a:pt x="0" y="28"/>
                    <a:pt x="8" y="36"/>
                    <a:pt x="18" y="36"/>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3" name="Freeform 836">
              <a:extLst>
                <a:ext uri="{FF2B5EF4-FFF2-40B4-BE49-F238E27FC236}">
                  <a16:creationId xmlns:a16="http://schemas.microsoft.com/office/drawing/2014/main" id="{58794C10-FFF0-4AFC-96F1-AED21387DC69}"/>
                </a:ext>
              </a:extLst>
            </p:cNvPr>
            <p:cNvSpPr/>
            <p:nvPr/>
          </p:nvSpPr>
          <p:spPr>
            <a:xfrm>
              <a:off x="7002360" y="3550157"/>
              <a:ext cx="25920" cy="25920"/>
            </a:xfrm>
            <a:custGeom>
              <a:avLst/>
              <a:gdLst/>
              <a:ahLst/>
              <a:cxnLst>
                <a:cxn ang="3cd4">
                  <a:pos x="hc" y="t"/>
                </a:cxn>
                <a:cxn ang="cd2">
                  <a:pos x="l" y="vc"/>
                </a:cxn>
                <a:cxn ang="cd4">
                  <a:pos x="hc" y="b"/>
                </a:cxn>
                <a:cxn ang="0">
                  <a:pos x="r" y="vc"/>
                </a:cxn>
              </a:cxnLst>
              <a:rect l="l" t="t" r="r" b="b"/>
              <a:pathLst>
                <a:path w="73" h="73">
                  <a:moveTo>
                    <a:pt x="43" y="68"/>
                  </a:moveTo>
                  <a:cubicBezTo>
                    <a:pt x="46" y="72"/>
                    <a:pt x="51" y="73"/>
                    <a:pt x="56" y="73"/>
                  </a:cubicBezTo>
                  <a:cubicBezTo>
                    <a:pt x="60" y="73"/>
                    <a:pt x="65" y="72"/>
                    <a:pt x="68" y="68"/>
                  </a:cubicBezTo>
                  <a:cubicBezTo>
                    <a:pt x="75" y="61"/>
                    <a:pt x="75" y="50"/>
                    <a:pt x="68" y="43"/>
                  </a:cubicBezTo>
                  <a:lnTo>
                    <a:pt x="30" y="5"/>
                  </a:lnTo>
                  <a:cubicBezTo>
                    <a:pt x="23" y="-2"/>
                    <a:pt x="11" y="-2"/>
                    <a:pt x="5" y="5"/>
                  </a:cubicBezTo>
                  <a:cubicBezTo>
                    <a:pt x="-2" y="12"/>
                    <a:pt x="-2" y="23"/>
                    <a:pt x="5" y="3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sp>
        <p:nvSpPr>
          <p:cNvPr id="154" name="Freeform 115">
            <a:extLst>
              <a:ext uri="{FF2B5EF4-FFF2-40B4-BE49-F238E27FC236}">
                <a16:creationId xmlns:a16="http://schemas.microsoft.com/office/drawing/2014/main" id="{8FE35E85-F132-4DB4-8725-5EDDDEDF668F}"/>
              </a:ext>
            </a:extLst>
          </p:cNvPr>
          <p:cNvSpPr/>
          <p:nvPr/>
        </p:nvSpPr>
        <p:spPr>
          <a:xfrm>
            <a:off x="315308" y="71722"/>
            <a:ext cx="1684742" cy="1684382"/>
          </a:xfrm>
          <a:custGeom>
            <a:avLst/>
            <a:gdLst>
              <a:gd name="connsiteX0" fmla="*/ 1012931 w 2026563"/>
              <a:gd name="connsiteY0" fmla="*/ -432 h 2026130"/>
              <a:gd name="connsiteX1" fmla="*/ 2025960 w 2026563"/>
              <a:gd name="connsiteY1" fmla="*/ 1012597 h 2026130"/>
              <a:gd name="connsiteX2" fmla="*/ 1012931 w 2026563"/>
              <a:gd name="connsiteY2" fmla="*/ 2025699 h 2026130"/>
              <a:gd name="connsiteX3" fmla="*/ -604 w 2026563"/>
              <a:gd name="connsiteY3" fmla="*/ 1012742 h 2026130"/>
              <a:gd name="connsiteX4" fmla="*/ 1012931 w 2026563"/>
              <a:gd name="connsiteY4" fmla="*/ -288 h 2026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63" h="2026130">
                <a:moveTo>
                  <a:pt x="1012931" y="-432"/>
                </a:moveTo>
                <a:cubicBezTo>
                  <a:pt x="1572000" y="-432"/>
                  <a:pt x="2025960" y="452987"/>
                  <a:pt x="2025960" y="1012597"/>
                </a:cubicBezTo>
                <a:cubicBezTo>
                  <a:pt x="2025960" y="1572208"/>
                  <a:pt x="1572000" y="2025699"/>
                  <a:pt x="1012931" y="2025699"/>
                </a:cubicBezTo>
                <a:cubicBezTo>
                  <a:pt x="452815" y="2025699"/>
                  <a:pt x="-604" y="1572352"/>
                  <a:pt x="-604" y="1012742"/>
                </a:cubicBezTo>
                <a:cubicBezTo>
                  <a:pt x="-604" y="453131"/>
                  <a:pt x="452815" y="-288"/>
                  <a:pt x="1012931" y="-288"/>
                </a:cubicBezTo>
                <a:close/>
              </a:path>
            </a:pathLst>
          </a:custGeom>
          <a:solidFill>
            <a:srgbClr val="6CABD6"/>
          </a:solidFill>
          <a:ln w="3608" cap="flat">
            <a:noFill/>
            <a:prstDash val="solid"/>
            <a:miter/>
          </a:ln>
        </p:spPr>
        <p:txBody>
          <a:bodyPr rtlCol="0" anchor="ctr"/>
          <a:lstStyle/>
          <a:p>
            <a:endParaRPr lang="en-US" sz="900" dirty="0"/>
          </a:p>
        </p:txBody>
      </p:sp>
      <p:sp>
        <p:nvSpPr>
          <p:cNvPr id="155" name="Freeform 122">
            <a:extLst>
              <a:ext uri="{FF2B5EF4-FFF2-40B4-BE49-F238E27FC236}">
                <a16:creationId xmlns:a16="http://schemas.microsoft.com/office/drawing/2014/main" id="{91CF7AEF-ADB7-47EE-8EFE-A4522B33B4F8}"/>
              </a:ext>
            </a:extLst>
          </p:cNvPr>
          <p:cNvSpPr/>
          <p:nvPr/>
        </p:nvSpPr>
        <p:spPr>
          <a:xfrm>
            <a:off x="386382" y="140853"/>
            <a:ext cx="1542137" cy="1541837"/>
          </a:xfrm>
          <a:custGeom>
            <a:avLst/>
            <a:gdLst>
              <a:gd name="connsiteX0" fmla="*/ 927090 w 1855025"/>
              <a:gd name="connsiteY0" fmla="*/ -432 h 1854664"/>
              <a:gd name="connsiteX1" fmla="*/ 1854422 w 1855025"/>
              <a:gd name="connsiteY1" fmla="*/ 926900 h 1854664"/>
              <a:gd name="connsiteX2" fmla="*/ 927090 w 1855025"/>
              <a:gd name="connsiteY2" fmla="*/ 1854232 h 1854664"/>
              <a:gd name="connsiteX3" fmla="*/ -604 w 1855025"/>
              <a:gd name="connsiteY3" fmla="*/ 926900 h 1854664"/>
              <a:gd name="connsiteX4" fmla="*/ 927090 w 1855025"/>
              <a:gd name="connsiteY4" fmla="*/ -432 h 1854664"/>
              <a:gd name="connsiteX5" fmla="*/ 927090 w 1855025"/>
              <a:gd name="connsiteY5" fmla="*/ 32584 h 1854664"/>
              <a:gd name="connsiteX6" fmla="*/ 32232 w 1855025"/>
              <a:gd name="connsiteY6" fmla="*/ 926720 h 1854664"/>
              <a:gd name="connsiteX7" fmla="*/ 927090 w 1855025"/>
              <a:gd name="connsiteY7" fmla="*/ 1820856 h 1854664"/>
              <a:gd name="connsiteX8" fmla="*/ 1820720 w 1855025"/>
              <a:gd name="connsiteY8" fmla="*/ 926720 h 1854664"/>
              <a:gd name="connsiteX9" fmla="*/ 927090 w 1855025"/>
              <a:gd name="connsiteY9" fmla="*/ 32584 h 185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5025" h="1854664">
                <a:moveTo>
                  <a:pt x="927090" y="-432"/>
                </a:moveTo>
                <a:cubicBezTo>
                  <a:pt x="1438818" y="-432"/>
                  <a:pt x="1854422" y="414522"/>
                  <a:pt x="1854422" y="926900"/>
                </a:cubicBezTo>
                <a:cubicBezTo>
                  <a:pt x="1854422" y="1439278"/>
                  <a:pt x="1438963" y="1854232"/>
                  <a:pt x="927090" y="1854232"/>
                </a:cubicBezTo>
                <a:cubicBezTo>
                  <a:pt x="414712" y="1854232"/>
                  <a:pt x="-604" y="1439278"/>
                  <a:pt x="-604" y="926900"/>
                </a:cubicBezTo>
                <a:cubicBezTo>
                  <a:pt x="-604" y="414522"/>
                  <a:pt x="414820" y="-432"/>
                  <a:pt x="927090" y="-432"/>
                </a:cubicBezTo>
                <a:close/>
                <a:moveTo>
                  <a:pt x="927090" y="32584"/>
                </a:moveTo>
                <a:cubicBezTo>
                  <a:pt x="433006" y="32584"/>
                  <a:pt x="32232" y="432563"/>
                  <a:pt x="32232" y="926720"/>
                </a:cubicBezTo>
                <a:cubicBezTo>
                  <a:pt x="32232" y="1420299"/>
                  <a:pt x="432753" y="1820856"/>
                  <a:pt x="927090" y="1820856"/>
                </a:cubicBezTo>
                <a:cubicBezTo>
                  <a:pt x="1421426" y="1820856"/>
                  <a:pt x="1820720" y="1420335"/>
                  <a:pt x="1820720" y="926720"/>
                </a:cubicBezTo>
                <a:cubicBezTo>
                  <a:pt x="1820720" y="432383"/>
                  <a:pt x="1420705" y="32584"/>
                  <a:pt x="927090" y="32584"/>
                </a:cubicBezTo>
                <a:close/>
              </a:path>
            </a:pathLst>
          </a:custGeom>
          <a:solidFill>
            <a:srgbClr val="FFFFFF"/>
          </a:solidFill>
          <a:ln w="3608" cap="flat">
            <a:noFill/>
            <a:prstDash val="solid"/>
            <a:miter/>
          </a:ln>
        </p:spPr>
        <p:txBody>
          <a:bodyPr rtlCol="0" anchor="ctr"/>
          <a:lstStyle/>
          <a:p>
            <a:endParaRPr lang="en-US" sz="900" dirty="0"/>
          </a:p>
        </p:txBody>
      </p:sp>
      <p:sp>
        <p:nvSpPr>
          <p:cNvPr id="156" name="TextBox 155">
            <a:extLst>
              <a:ext uri="{FF2B5EF4-FFF2-40B4-BE49-F238E27FC236}">
                <a16:creationId xmlns:a16="http://schemas.microsoft.com/office/drawing/2014/main" id="{7380D582-57CC-43A1-B666-9657FB0BE4D3}"/>
              </a:ext>
            </a:extLst>
          </p:cNvPr>
          <p:cNvSpPr txBox="1"/>
          <p:nvPr/>
        </p:nvSpPr>
        <p:spPr>
          <a:xfrm>
            <a:off x="858595" y="373637"/>
            <a:ext cx="754380"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dirty="0">
                <a:solidFill>
                  <a:schemeClr val="bg1"/>
                </a:solidFill>
                <a:latin typeface="Arial Black" panose="020B0A04020102020204" pitchFamily="34" charset="0"/>
              </a:rPr>
              <a:t>1</a:t>
            </a:r>
            <a:endParaRPr kumimoji="0" lang="en-US" sz="6000" b="0" i="0" u="none" strike="noStrike" cap="none" spc="0" normalizeH="0" baseline="0" dirty="0">
              <a:ln>
                <a:noFill/>
              </a:ln>
              <a:solidFill>
                <a:schemeClr val="bg1"/>
              </a:solidFill>
              <a:effectLst/>
              <a:uFillTx/>
              <a:latin typeface="Arial Black" panose="020B0A04020102020204" pitchFamily="34" charset="0"/>
              <a:sym typeface="Arial"/>
            </a:endParaRPr>
          </a:p>
        </p:txBody>
      </p:sp>
    </p:spTree>
    <p:extLst>
      <p:ext uri="{BB962C8B-B14F-4D97-AF65-F5344CB8AC3E}">
        <p14:creationId xmlns:p14="http://schemas.microsoft.com/office/powerpoint/2010/main" val="37879953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76037-69BA-47C1-A8AA-BAB772DFF2F5}"/>
              </a:ext>
            </a:extLst>
          </p:cNvPr>
          <p:cNvSpPr>
            <a:spLocks noGrp="1"/>
          </p:cNvSpPr>
          <p:nvPr>
            <p:ph type="title"/>
          </p:nvPr>
        </p:nvSpPr>
        <p:spPr/>
        <p:txBody>
          <a:bodyPr/>
          <a:lstStyle/>
          <a:p>
            <a:r>
              <a:rPr lang="en-US" dirty="0">
                <a:solidFill>
                  <a:schemeClr val="bg2"/>
                </a:solidFill>
              </a:rPr>
              <a:t>Strategic Plan Implementation Phases</a:t>
            </a:r>
          </a:p>
        </p:txBody>
      </p:sp>
      <p:graphicFrame>
        <p:nvGraphicFramePr>
          <p:cNvPr id="4" name="Diagram 3">
            <a:extLst>
              <a:ext uri="{FF2B5EF4-FFF2-40B4-BE49-F238E27FC236}">
                <a16:creationId xmlns:a16="http://schemas.microsoft.com/office/drawing/2014/main" id="{FB6B47FF-BBB9-4593-A695-B6CD046BFBB4}"/>
              </a:ext>
            </a:extLst>
          </p:cNvPr>
          <p:cNvGraphicFramePr/>
          <p:nvPr>
            <p:extLst>
              <p:ext uri="{D42A27DB-BD31-4B8C-83A1-F6EECF244321}">
                <p14:modId xmlns:p14="http://schemas.microsoft.com/office/powerpoint/2010/main" val="1230622924"/>
              </p:ext>
            </p:extLst>
          </p:nvPr>
        </p:nvGraphicFramePr>
        <p:xfrm>
          <a:off x="281939" y="1573875"/>
          <a:ext cx="11617944" cy="4488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EB7995C-8D54-4027-8C50-4007FAC72F48}"/>
              </a:ext>
            </a:extLst>
          </p:cNvPr>
          <p:cNvSpPr txBox="1"/>
          <p:nvPr/>
        </p:nvSpPr>
        <p:spPr>
          <a:xfrm>
            <a:off x="3120390" y="4686300"/>
            <a:ext cx="7543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chemeClr val="tx1"/>
                </a:solidFill>
                <a:effectLst/>
                <a:uFillTx/>
                <a:latin typeface="Arial Black" panose="020B0A04020102020204" pitchFamily="34" charset="0"/>
                <a:sym typeface="Arial"/>
              </a:rPr>
              <a:t>2</a:t>
            </a:r>
          </a:p>
        </p:txBody>
      </p:sp>
      <p:sp>
        <p:nvSpPr>
          <p:cNvPr id="5" name="TextBox 4">
            <a:extLst>
              <a:ext uri="{FF2B5EF4-FFF2-40B4-BE49-F238E27FC236}">
                <a16:creationId xmlns:a16="http://schemas.microsoft.com/office/drawing/2014/main" id="{F717EE39-842F-4F5C-A430-820B907946B0}"/>
              </a:ext>
            </a:extLst>
          </p:cNvPr>
          <p:cNvSpPr txBox="1"/>
          <p:nvPr/>
        </p:nvSpPr>
        <p:spPr>
          <a:xfrm>
            <a:off x="7087226" y="4674870"/>
            <a:ext cx="7543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800" dirty="0">
                <a:solidFill>
                  <a:schemeClr val="tx1"/>
                </a:solidFill>
                <a:latin typeface="Arial Black" panose="020B0A04020102020204" pitchFamily="34" charset="0"/>
              </a:rPr>
              <a:t>3</a:t>
            </a:r>
            <a:endParaRPr kumimoji="0" lang="en-US" sz="4800" b="0" i="0" u="none" strike="noStrike" cap="none" spc="0" normalizeH="0" baseline="0" dirty="0">
              <a:ln>
                <a:noFill/>
              </a:ln>
              <a:solidFill>
                <a:schemeClr val="tx1"/>
              </a:solidFill>
              <a:effectLst/>
              <a:uFillTx/>
              <a:latin typeface="Arial Black" panose="020B0A04020102020204" pitchFamily="34" charset="0"/>
              <a:sym typeface="Arial"/>
            </a:endParaRPr>
          </a:p>
        </p:txBody>
      </p:sp>
      <p:sp>
        <p:nvSpPr>
          <p:cNvPr id="6" name="TextBox 5">
            <a:extLst>
              <a:ext uri="{FF2B5EF4-FFF2-40B4-BE49-F238E27FC236}">
                <a16:creationId xmlns:a16="http://schemas.microsoft.com/office/drawing/2014/main" id="{0297F4C4-203C-4B72-ABE4-4CA07DDEC70F}"/>
              </a:ext>
            </a:extLst>
          </p:cNvPr>
          <p:cNvSpPr txBox="1"/>
          <p:nvPr/>
        </p:nvSpPr>
        <p:spPr>
          <a:xfrm>
            <a:off x="11011526" y="4678886"/>
            <a:ext cx="7543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chemeClr val="tx1"/>
                </a:solidFill>
                <a:effectLst/>
                <a:uFillTx/>
                <a:latin typeface="Arial Black" panose="020B0A04020102020204" pitchFamily="34" charset="0"/>
                <a:sym typeface="Arial"/>
              </a:rPr>
              <a:t>4</a:t>
            </a:r>
          </a:p>
        </p:txBody>
      </p:sp>
    </p:spTree>
    <p:extLst>
      <p:ext uri="{BB962C8B-B14F-4D97-AF65-F5344CB8AC3E}">
        <p14:creationId xmlns:p14="http://schemas.microsoft.com/office/powerpoint/2010/main" val="240227550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Oval 104">
            <a:extLst>
              <a:ext uri="{FF2B5EF4-FFF2-40B4-BE49-F238E27FC236}">
                <a16:creationId xmlns:a16="http://schemas.microsoft.com/office/drawing/2014/main" id="{408A4006-38F0-1846-B393-CEBB524D752F}"/>
              </a:ext>
            </a:extLst>
          </p:cNvPr>
          <p:cNvSpPr/>
          <p:nvPr/>
        </p:nvSpPr>
        <p:spPr>
          <a:xfrm>
            <a:off x="1019718" y="2436243"/>
            <a:ext cx="2455530" cy="2455530"/>
          </a:xfrm>
          <a:prstGeom prst="ellipse">
            <a:avLst/>
          </a:prstGeom>
          <a:solidFill>
            <a:srgbClr val="090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dirty="0"/>
          </a:p>
        </p:txBody>
      </p:sp>
      <p:sp>
        <p:nvSpPr>
          <p:cNvPr id="4" name="Freeform 1">
            <a:extLst>
              <a:ext uri="{FF2B5EF4-FFF2-40B4-BE49-F238E27FC236}">
                <a16:creationId xmlns:a16="http://schemas.microsoft.com/office/drawing/2014/main" id="{0A5C1495-AA5A-6940-8F45-4F282DEA5AB3}"/>
              </a:ext>
            </a:extLst>
          </p:cNvPr>
          <p:cNvSpPr>
            <a:spLocks noChangeArrowheads="1"/>
          </p:cNvSpPr>
          <p:nvPr/>
        </p:nvSpPr>
        <p:spPr bwMode="auto">
          <a:xfrm>
            <a:off x="2674947" y="1895050"/>
            <a:ext cx="26323" cy="1880"/>
          </a:xfrm>
          <a:custGeom>
            <a:avLst/>
            <a:gdLst>
              <a:gd name="T0" fmla="*/ 0 w 60"/>
              <a:gd name="T1" fmla="*/ 0 h 1"/>
              <a:gd name="T2" fmla="*/ 0 w 60"/>
              <a:gd name="T3" fmla="*/ 0 h 1"/>
              <a:gd name="T4" fmla="*/ 59 w 60"/>
              <a:gd name="T5" fmla="*/ 0 h 1"/>
            </a:gdLst>
            <a:ahLst/>
            <a:cxnLst>
              <a:cxn ang="0">
                <a:pos x="T0" y="T1"/>
              </a:cxn>
              <a:cxn ang="0">
                <a:pos x="T2" y="T3"/>
              </a:cxn>
              <a:cxn ang="0">
                <a:pos x="T4" y="T5"/>
              </a:cxn>
            </a:cxnLst>
            <a:rect l="0" t="0" r="r" b="b"/>
            <a:pathLst>
              <a:path w="60" h="1">
                <a:moveTo>
                  <a:pt x="0" y="0"/>
                </a:moveTo>
                <a:lnTo>
                  <a:pt x="0" y="0"/>
                </a:lnTo>
                <a:cubicBezTo>
                  <a:pt x="19" y="0"/>
                  <a:pt x="39" y="0"/>
                  <a:pt x="59" y="0"/>
                </a:cubicBezTo>
              </a:path>
            </a:pathLst>
          </a:custGeom>
          <a:noFill/>
          <a:ln w="76200" cap="flat">
            <a:solidFill>
              <a:srgbClr val="23232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5" name="Line 2">
            <a:extLst>
              <a:ext uri="{FF2B5EF4-FFF2-40B4-BE49-F238E27FC236}">
                <a16:creationId xmlns:a16="http://schemas.microsoft.com/office/drawing/2014/main" id="{19FD8025-323D-EE4D-8159-C66C3F94FDC7}"/>
              </a:ext>
            </a:extLst>
          </p:cNvPr>
          <p:cNvSpPr>
            <a:spLocks noChangeShapeType="1"/>
          </p:cNvSpPr>
          <p:nvPr/>
        </p:nvSpPr>
        <p:spPr bwMode="auto">
          <a:xfrm>
            <a:off x="2757676" y="1904450"/>
            <a:ext cx="50766"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6" name="Line 3">
            <a:extLst>
              <a:ext uri="{FF2B5EF4-FFF2-40B4-BE49-F238E27FC236}">
                <a16:creationId xmlns:a16="http://schemas.microsoft.com/office/drawing/2014/main" id="{6EFB7DC7-BC01-284A-9A2B-7003FE5FE4B9}"/>
              </a:ext>
            </a:extLst>
          </p:cNvPr>
          <p:cNvSpPr>
            <a:spLocks noChangeShapeType="1"/>
          </p:cNvSpPr>
          <p:nvPr/>
        </p:nvSpPr>
        <p:spPr bwMode="auto">
          <a:xfrm>
            <a:off x="2866727" y="1904450"/>
            <a:ext cx="58287"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7" name="Line 4">
            <a:extLst>
              <a:ext uri="{FF2B5EF4-FFF2-40B4-BE49-F238E27FC236}">
                <a16:creationId xmlns:a16="http://schemas.microsoft.com/office/drawing/2014/main" id="{D340AC7A-E648-914B-8137-FD0D4A533436}"/>
              </a:ext>
            </a:extLst>
          </p:cNvPr>
          <p:cNvSpPr>
            <a:spLocks noChangeShapeType="1"/>
          </p:cNvSpPr>
          <p:nvPr/>
        </p:nvSpPr>
        <p:spPr bwMode="auto">
          <a:xfrm>
            <a:off x="2975778" y="1911971"/>
            <a:ext cx="58287"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8" name="Line 5">
            <a:extLst>
              <a:ext uri="{FF2B5EF4-FFF2-40B4-BE49-F238E27FC236}">
                <a16:creationId xmlns:a16="http://schemas.microsoft.com/office/drawing/2014/main" id="{B599A6FD-E053-0847-8BAF-6680E4161936}"/>
              </a:ext>
            </a:extLst>
          </p:cNvPr>
          <p:cNvSpPr>
            <a:spLocks noChangeShapeType="1"/>
          </p:cNvSpPr>
          <p:nvPr/>
        </p:nvSpPr>
        <p:spPr bwMode="auto">
          <a:xfrm>
            <a:off x="3092350" y="1911971"/>
            <a:ext cx="50766" cy="9402"/>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9" name="Line 6">
            <a:extLst>
              <a:ext uri="{FF2B5EF4-FFF2-40B4-BE49-F238E27FC236}">
                <a16:creationId xmlns:a16="http://schemas.microsoft.com/office/drawing/2014/main" id="{3A4065A6-F9B1-E348-88A4-BC7B818A6C92}"/>
              </a:ext>
            </a:extLst>
          </p:cNvPr>
          <p:cNvSpPr>
            <a:spLocks noChangeShapeType="1"/>
          </p:cNvSpPr>
          <p:nvPr/>
        </p:nvSpPr>
        <p:spPr bwMode="auto">
          <a:xfrm>
            <a:off x="3201401" y="1921372"/>
            <a:ext cx="58287" cy="1880"/>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10" name="Line 7">
            <a:extLst>
              <a:ext uri="{FF2B5EF4-FFF2-40B4-BE49-F238E27FC236}">
                <a16:creationId xmlns:a16="http://schemas.microsoft.com/office/drawing/2014/main" id="{EFDA990E-CEE4-1A4D-A66A-88BCB69B418F}"/>
              </a:ext>
            </a:extLst>
          </p:cNvPr>
          <p:cNvSpPr>
            <a:spLocks noChangeShapeType="1"/>
          </p:cNvSpPr>
          <p:nvPr/>
        </p:nvSpPr>
        <p:spPr bwMode="auto">
          <a:xfrm>
            <a:off x="3308573" y="1928893"/>
            <a:ext cx="58286" cy="1880"/>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11" name="Line 8">
            <a:extLst>
              <a:ext uri="{FF2B5EF4-FFF2-40B4-BE49-F238E27FC236}">
                <a16:creationId xmlns:a16="http://schemas.microsoft.com/office/drawing/2014/main" id="{C5C21A7F-09F8-5C4B-9184-3A55E7CCC0AE}"/>
              </a:ext>
            </a:extLst>
          </p:cNvPr>
          <p:cNvSpPr>
            <a:spLocks noChangeShapeType="1"/>
          </p:cNvSpPr>
          <p:nvPr/>
        </p:nvSpPr>
        <p:spPr bwMode="auto">
          <a:xfrm>
            <a:off x="3427024" y="1928893"/>
            <a:ext cx="50766" cy="752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12" name="Line 9">
            <a:extLst>
              <a:ext uri="{FF2B5EF4-FFF2-40B4-BE49-F238E27FC236}">
                <a16:creationId xmlns:a16="http://schemas.microsoft.com/office/drawing/2014/main" id="{2A151039-3919-804B-8AA0-A717C4FB6231}"/>
              </a:ext>
            </a:extLst>
          </p:cNvPr>
          <p:cNvSpPr>
            <a:spLocks noChangeShapeType="1"/>
          </p:cNvSpPr>
          <p:nvPr/>
        </p:nvSpPr>
        <p:spPr bwMode="auto">
          <a:xfrm>
            <a:off x="3534196" y="1938294"/>
            <a:ext cx="58286"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13" name="Freeform 10">
            <a:extLst>
              <a:ext uri="{FF2B5EF4-FFF2-40B4-BE49-F238E27FC236}">
                <a16:creationId xmlns:a16="http://schemas.microsoft.com/office/drawing/2014/main" id="{99CAD271-DBDF-914C-A554-3E8B7E816F40}"/>
              </a:ext>
            </a:extLst>
          </p:cNvPr>
          <p:cNvSpPr>
            <a:spLocks noChangeArrowheads="1"/>
          </p:cNvSpPr>
          <p:nvPr/>
        </p:nvSpPr>
        <p:spPr bwMode="auto">
          <a:xfrm>
            <a:off x="3643247" y="1945814"/>
            <a:ext cx="50765" cy="26323"/>
          </a:xfrm>
          <a:custGeom>
            <a:avLst/>
            <a:gdLst>
              <a:gd name="T0" fmla="*/ 0 w 119"/>
              <a:gd name="T1" fmla="*/ 0 h 60"/>
              <a:gd name="T2" fmla="*/ 40 w 119"/>
              <a:gd name="T3" fmla="*/ 0 h 60"/>
              <a:gd name="T4" fmla="*/ 118 w 119"/>
              <a:gd name="T5" fmla="*/ 59 h 60"/>
            </a:gdLst>
            <a:ahLst/>
            <a:cxnLst>
              <a:cxn ang="0">
                <a:pos x="T0" y="T1"/>
              </a:cxn>
              <a:cxn ang="0">
                <a:pos x="T2" y="T3"/>
              </a:cxn>
              <a:cxn ang="0">
                <a:pos x="T4" y="T5"/>
              </a:cxn>
            </a:cxnLst>
            <a:rect l="0" t="0" r="r" b="b"/>
            <a:pathLst>
              <a:path w="119" h="60">
                <a:moveTo>
                  <a:pt x="0" y="0"/>
                </a:moveTo>
                <a:lnTo>
                  <a:pt x="40" y="0"/>
                </a:lnTo>
                <a:lnTo>
                  <a:pt x="118" y="59"/>
                </a:lnTo>
              </a:path>
            </a:pathLst>
          </a:custGeom>
          <a:noFill/>
          <a:ln w="76200" cap="flat">
            <a:solidFill>
              <a:schemeClr val="bg1">
                <a:lumMod val="9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14" name="Line 11">
            <a:extLst>
              <a:ext uri="{FF2B5EF4-FFF2-40B4-BE49-F238E27FC236}">
                <a16:creationId xmlns:a16="http://schemas.microsoft.com/office/drawing/2014/main" id="{274C954B-2045-A543-8144-4C3252B3F0B3}"/>
              </a:ext>
            </a:extLst>
          </p:cNvPr>
          <p:cNvSpPr>
            <a:spLocks noChangeShapeType="1"/>
          </p:cNvSpPr>
          <p:nvPr/>
        </p:nvSpPr>
        <p:spPr bwMode="auto">
          <a:xfrm>
            <a:off x="3725975" y="2011622"/>
            <a:ext cx="4136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15" name="Line 12">
            <a:extLst>
              <a:ext uri="{FF2B5EF4-FFF2-40B4-BE49-F238E27FC236}">
                <a16:creationId xmlns:a16="http://schemas.microsoft.com/office/drawing/2014/main" id="{25978D9E-67AC-1E4C-AD64-24A3270A9031}"/>
              </a:ext>
            </a:extLst>
          </p:cNvPr>
          <p:cNvSpPr>
            <a:spLocks noChangeShapeType="1"/>
          </p:cNvSpPr>
          <p:nvPr/>
        </p:nvSpPr>
        <p:spPr bwMode="auto">
          <a:xfrm>
            <a:off x="3810583" y="2086829"/>
            <a:ext cx="3384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16" name="Line 13">
            <a:extLst>
              <a:ext uri="{FF2B5EF4-FFF2-40B4-BE49-F238E27FC236}">
                <a16:creationId xmlns:a16="http://schemas.microsoft.com/office/drawing/2014/main" id="{3A60D42B-238B-284D-8EB5-EF906D75809F}"/>
              </a:ext>
            </a:extLst>
          </p:cNvPr>
          <p:cNvSpPr>
            <a:spLocks noChangeShapeType="1"/>
          </p:cNvSpPr>
          <p:nvPr/>
        </p:nvSpPr>
        <p:spPr bwMode="auto">
          <a:xfrm>
            <a:off x="3885791" y="2171437"/>
            <a:ext cx="3384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17" name="Line 14">
            <a:extLst>
              <a:ext uri="{FF2B5EF4-FFF2-40B4-BE49-F238E27FC236}">
                <a16:creationId xmlns:a16="http://schemas.microsoft.com/office/drawing/2014/main" id="{05C5893B-BE4B-4744-AF5C-56C7A184228D}"/>
              </a:ext>
            </a:extLst>
          </p:cNvPr>
          <p:cNvSpPr>
            <a:spLocks noChangeShapeType="1"/>
          </p:cNvSpPr>
          <p:nvPr/>
        </p:nvSpPr>
        <p:spPr bwMode="auto">
          <a:xfrm>
            <a:off x="3960999" y="2254166"/>
            <a:ext cx="41364" cy="3384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18" name="Line 15">
            <a:extLst>
              <a:ext uri="{FF2B5EF4-FFF2-40B4-BE49-F238E27FC236}">
                <a16:creationId xmlns:a16="http://schemas.microsoft.com/office/drawing/2014/main" id="{DFE6B11E-59A6-2C4D-91D4-3AD2D40979B5}"/>
              </a:ext>
            </a:extLst>
          </p:cNvPr>
          <p:cNvSpPr>
            <a:spLocks noChangeShapeType="1"/>
          </p:cNvSpPr>
          <p:nvPr/>
        </p:nvSpPr>
        <p:spPr bwMode="auto">
          <a:xfrm>
            <a:off x="4036206" y="2329373"/>
            <a:ext cx="4136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19" name="Line 16">
            <a:extLst>
              <a:ext uri="{FF2B5EF4-FFF2-40B4-BE49-F238E27FC236}">
                <a16:creationId xmlns:a16="http://schemas.microsoft.com/office/drawing/2014/main" id="{0093D302-1C8A-4F43-BDAE-168853D83652}"/>
              </a:ext>
            </a:extLst>
          </p:cNvPr>
          <p:cNvSpPr>
            <a:spLocks noChangeShapeType="1"/>
          </p:cNvSpPr>
          <p:nvPr/>
        </p:nvSpPr>
        <p:spPr bwMode="auto">
          <a:xfrm>
            <a:off x="4118935" y="2413983"/>
            <a:ext cx="3384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20" name="Line 17">
            <a:extLst>
              <a:ext uri="{FF2B5EF4-FFF2-40B4-BE49-F238E27FC236}">
                <a16:creationId xmlns:a16="http://schemas.microsoft.com/office/drawing/2014/main" id="{3223F6AF-40E0-2E45-BA32-3B81BE0156EC}"/>
              </a:ext>
            </a:extLst>
          </p:cNvPr>
          <p:cNvSpPr>
            <a:spLocks noChangeShapeType="1"/>
          </p:cNvSpPr>
          <p:nvPr/>
        </p:nvSpPr>
        <p:spPr bwMode="auto">
          <a:xfrm>
            <a:off x="4194142" y="2489190"/>
            <a:ext cx="3384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21" name="Line 18">
            <a:extLst>
              <a:ext uri="{FF2B5EF4-FFF2-40B4-BE49-F238E27FC236}">
                <a16:creationId xmlns:a16="http://schemas.microsoft.com/office/drawing/2014/main" id="{C2EA1AD8-CF92-484C-A7B2-643252B93EE6}"/>
              </a:ext>
            </a:extLst>
          </p:cNvPr>
          <p:cNvSpPr>
            <a:spLocks noChangeShapeType="1"/>
          </p:cNvSpPr>
          <p:nvPr/>
        </p:nvSpPr>
        <p:spPr bwMode="auto">
          <a:xfrm>
            <a:off x="4269350" y="2571919"/>
            <a:ext cx="4136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22" name="Freeform 19">
            <a:extLst>
              <a:ext uri="{FF2B5EF4-FFF2-40B4-BE49-F238E27FC236}">
                <a16:creationId xmlns:a16="http://schemas.microsoft.com/office/drawing/2014/main" id="{53F91B74-6C62-9843-A5E0-67D7567F928A}"/>
              </a:ext>
            </a:extLst>
          </p:cNvPr>
          <p:cNvSpPr>
            <a:spLocks noChangeArrowheads="1"/>
          </p:cNvSpPr>
          <p:nvPr/>
        </p:nvSpPr>
        <p:spPr bwMode="auto">
          <a:xfrm>
            <a:off x="4344558" y="2654647"/>
            <a:ext cx="41364" cy="33844"/>
          </a:xfrm>
          <a:custGeom>
            <a:avLst/>
            <a:gdLst>
              <a:gd name="T0" fmla="*/ 0 w 98"/>
              <a:gd name="T1" fmla="*/ 0 h 80"/>
              <a:gd name="T2" fmla="*/ 97 w 98"/>
              <a:gd name="T3" fmla="*/ 79 h 80"/>
              <a:gd name="T4" fmla="*/ 97 w 98"/>
              <a:gd name="T5" fmla="*/ 79 h 80"/>
            </a:gdLst>
            <a:ahLst/>
            <a:cxnLst>
              <a:cxn ang="0">
                <a:pos x="T0" y="T1"/>
              </a:cxn>
              <a:cxn ang="0">
                <a:pos x="T2" y="T3"/>
              </a:cxn>
              <a:cxn ang="0">
                <a:pos x="T4" y="T5"/>
              </a:cxn>
            </a:cxnLst>
            <a:rect l="0" t="0" r="r" b="b"/>
            <a:pathLst>
              <a:path w="98" h="80">
                <a:moveTo>
                  <a:pt x="0" y="0"/>
                </a:moveTo>
                <a:lnTo>
                  <a:pt x="97" y="79"/>
                </a:lnTo>
                <a:lnTo>
                  <a:pt x="97" y="79"/>
                </a:lnTo>
              </a:path>
            </a:pathLst>
          </a:custGeom>
          <a:noFill/>
          <a:ln w="21240" cap="flat">
            <a:solidFill>
              <a:schemeClr val="bg1">
                <a:lumMod val="9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23" name="Line 20">
            <a:extLst>
              <a:ext uri="{FF2B5EF4-FFF2-40B4-BE49-F238E27FC236}">
                <a16:creationId xmlns:a16="http://schemas.microsoft.com/office/drawing/2014/main" id="{EEA2C167-F6BF-D546-8BBB-E502ECDD6EC7}"/>
              </a:ext>
            </a:extLst>
          </p:cNvPr>
          <p:cNvSpPr>
            <a:spLocks noChangeShapeType="1"/>
          </p:cNvSpPr>
          <p:nvPr/>
        </p:nvSpPr>
        <p:spPr bwMode="auto">
          <a:xfrm>
            <a:off x="4385922" y="2746776"/>
            <a:ext cx="1881" cy="58287"/>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24" name="Line 21">
            <a:extLst>
              <a:ext uri="{FF2B5EF4-FFF2-40B4-BE49-F238E27FC236}">
                <a16:creationId xmlns:a16="http://schemas.microsoft.com/office/drawing/2014/main" id="{CF763E77-AF2F-9F44-8A2A-9BB21A294358}"/>
              </a:ext>
            </a:extLst>
          </p:cNvPr>
          <p:cNvSpPr>
            <a:spLocks noChangeShapeType="1"/>
          </p:cNvSpPr>
          <p:nvPr/>
        </p:nvSpPr>
        <p:spPr bwMode="auto">
          <a:xfrm>
            <a:off x="4385922" y="2855827"/>
            <a:ext cx="1881" cy="58287"/>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25" name="Line 22">
            <a:extLst>
              <a:ext uri="{FF2B5EF4-FFF2-40B4-BE49-F238E27FC236}">
                <a16:creationId xmlns:a16="http://schemas.microsoft.com/office/drawing/2014/main" id="{C9A5130A-0D3B-154D-8C9F-B5E1BAAF36B7}"/>
              </a:ext>
            </a:extLst>
          </p:cNvPr>
          <p:cNvSpPr>
            <a:spLocks noChangeShapeType="1"/>
          </p:cNvSpPr>
          <p:nvPr/>
        </p:nvSpPr>
        <p:spPr bwMode="auto">
          <a:xfrm>
            <a:off x="4385922" y="2972399"/>
            <a:ext cx="1881" cy="5076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26" name="Line 23">
            <a:extLst>
              <a:ext uri="{FF2B5EF4-FFF2-40B4-BE49-F238E27FC236}">
                <a16:creationId xmlns:a16="http://schemas.microsoft.com/office/drawing/2014/main" id="{BAAFCD11-09B0-6D49-AE47-1A887A1C27AA}"/>
              </a:ext>
            </a:extLst>
          </p:cNvPr>
          <p:cNvSpPr>
            <a:spLocks noChangeShapeType="1"/>
          </p:cNvSpPr>
          <p:nvPr/>
        </p:nvSpPr>
        <p:spPr bwMode="auto">
          <a:xfrm>
            <a:off x="4385922" y="3081450"/>
            <a:ext cx="1881" cy="58287"/>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27" name="Line 24">
            <a:extLst>
              <a:ext uri="{FF2B5EF4-FFF2-40B4-BE49-F238E27FC236}">
                <a16:creationId xmlns:a16="http://schemas.microsoft.com/office/drawing/2014/main" id="{EEE1CCBF-F082-C04D-A42C-5513B3C37769}"/>
              </a:ext>
            </a:extLst>
          </p:cNvPr>
          <p:cNvSpPr>
            <a:spLocks noChangeShapeType="1"/>
          </p:cNvSpPr>
          <p:nvPr/>
        </p:nvSpPr>
        <p:spPr bwMode="auto">
          <a:xfrm>
            <a:off x="4385922" y="3190501"/>
            <a:ext cx="1881" cy="58287"/>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28" name="Line 25">
            <a:extLst>
              <a:ext uri="{FF2B5EF4-FFF2-40B4-BE49-F238E27FC236}">
                <a16:creationId xmlns:a16="http://schemas.microsoft.com/office/drawing/2014/main" id="{11479ED6-29EB-004F-BB34-FA2ACA80DFF3}"/>
              </a:ext>
            </a:extLst>
          </p:cNvPr>
          <p:cNvSpPr>
            <a:spLocks noChangeShapeType="1"/>
          </p:cNvSpPr>
          <p:nvPr/>
        </p:nvSpPr>
        <p:spPr bwMode="auto">
          <a:xfrm>
            <a:off x="4385922" y="3307073"/>
            <a:ext cx="1881" cy="5076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29" name="Line 26">
            <a:extLst>
              <a:ext uri="{FF2B5EF4-FFF2-40B4-BE49-F238E27FC236}">
                <a16:creationId xmlns:a16="http://schemas.microsoft.com/office/drawing/2014/main" id="{C7FDA78D-2DAC-144E-80E5-F3F4703CBE4D}"/>
              </a:ext>
            </a:extLst>
          </p:cNvPr>
          <p:cNvSpPr>
            <a:spLocks noChangeShapeType="1"/>
          </p:cNvSpPr>
          <p:nvPr/>
        </p:nvSpPr>
        <p:spPr bwMode="auto">
          <a:xfrm>
            <a:off x="4385922" y="3416124"/>
            <a:ext cx="1881" cy="58287"/>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30" name="Line 27">
            <a:extLst>
              <a:ext uri="{FF2B5EF4-FFF2-40B4-BE49-F238E27FC236}">
                <a16:creationId xmlns:a16="http://schemas.microsoft.com/office/drawing/2014/main" id="{466D7D88-62E2-014C-B282-5DB92DA44F19}"/>
              </a:ext>
            </a:extLst>
          </p:cNvPr>
          <p:cNvSpPr>
            <a:spLocks noChangeShapeType="1"/>
          </p:cNvSpPr>
          <p:nvPr/>
        </p:nvSpPr>
        <p:spPr bwMode="auto">
          <a:xfrm>
            <a:off x="4385922" y="3523296"/>
            <a:ext cx="1881" cy="5828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31" name="Line 28">
            <a:extLst>
              <a:ext uri="{FF2B5EF4-FFF2-40B4-BE49-F238E27FC236}">
                <a16:creationId xmlns:a16="http://schemas.microsoft.com/office/drawing/2014/main" id="{9097A192-4EC7-B848-8AF2-9007EC8E021C}"/>
              </a:ext>
            </a:extLst>
          </p:cNvPr>
          <p:cNvSpPr>
            <a:spLocks noChangeShapeType="1"/>
          </p:cNvSpPr>
          <p:nvPr/>
        </p:nvSpPr>
        <p:spPr bwMode="auto">
          <a:xfrm>
            <a:off x="4385922" y="3639868"/>
            <a:ext cx="1881" cy="50765"/>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32" name="Line 29">
            <a:extLst>
              <a:ext uri="{FF2B5EF4-FFF2-40B4-BE49-F238E27FC236}">
                <a16:creationId xmlns:a16="http://schemas.microsoft.com/office/drawing/2014/main" id="{7D1279A3-E4BB-EE47-A160-153840E39335}"/>
              </a:ext>
            </a:extLst>
          </p:cNvPr>
          <p:cNvSpPr>
            <a:spLocks noChangeShapeType="1"/>
          </p:cNvSpPr>
          <p:nvPr/>
        </p:nvSpPr>
        <p:spPr bwMode="auto">
          <a:xfrm>
            <a:off x="4385922" y="3748919"/>
            <a:ext cx="1881" cy="5828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33" name="Line 30">
            <a:extLst>
              <a:ext uri="{FF2B5EF4-FFF2-40B4-BE49-F238E27FC236}">
                <a16:creationId xmlns:a16="http://schemas.microsoft.com/office/drawing/2014/main" id="{DF64BCD4-7766-7345-A70A-236B16399554}"/>
              </a:ext>
            </a:extLst>
          </p:cNvPr>
          <p:cNvSpPr>
            <a:spLocks noChangeShapeType="1"/>
          </p:cNvSpPr>
          <p:nvPr/>
        </p:nvSpPr>
        <p:spPr bwMode="auto">
          <a:xfrm>
            <a:off x="4385922" y="3857970"/>
            <a:ext cx="1881" cy="5828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34" name="Line 31">
            <a:extLst>
              <a:ext uri="{FF2B5EF4-FFF2-40B4-BE49-F238E27FC236}">
                <a16:creationId xmlns:a16="http://schemas.microsoft.com/office/drawing/2014/main" id="{7CDFD0F7-8130-FA45-B2FE-CF0715DD4AF7}"/>
              </a:ext>
            </a:extLst>
          </p:cNvPr>
          <p:cNvSpPr>
            <a:spLocks noChangeShapeType="1"/>
          </p:cNvSpPr>
          <p:nvPr/>
        </p:nvSpPr>
        <p:spPr bwMode="auto">
          <a:xfrm>
            <a:off x="4385922" y="3974542"/>
            <a:ext cx="1881" cy="50765"/>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35" name="Line 32">
            <a:extLst>
              <a:ext uri="{FF2B5EF4-FFF2-40B4-BE49-F238E27FC236}">
                <a16:creationId xmlns:a16="http://schemas.microsoft.com/office/drawing/2014/main" id="{9C1CFC26-F10A-3E4C-8FC5-9AAC59F93EA3}"/>
              </a:ext>
            </a:extLst>
          </p:cNvPr>
          <p:cNvSpPr>
            <a:spLocks noChangeShapeType="1"/>
          </p:cNvSpPr>
          <p:nvPr/>
        </p:nvSpPr>
        <p:spPr bwMode="auto">
          <a:xfrm>
            <a:off x="4385922" y="4083593"/>
            <a:ext cx="1881" cy="5828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36" name="Line 33">
            <a:extLst>
              <a:ext uri="{FF2B5EF4-FFF2-40B4-BE49-F238E27FC236}">
                <a16:creationId xmlns:a16="http://schemas.microsoft.com/office/drawing/2014/main" id="{CCA8A53D-A6C9-0E48-A67C-69B8AC0BBA71}"/>
              </a:ext>
            </a:extLst>
          </p:cNvPr>
          <p:cNvSpPr>
            <a:spLocks noChangeShapeType="1"/>
          </p:cNvSpPr>
          <p:nvPr/>
        </p:nvSpPr>
        <p:spPr bwMode="auto">
          <a:xfrm>
            <a:off x="4385922" y="4192644"/>
            <a:ext cx="1881" cy="5828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37" name="Line 34">
            <a:extLst>
              <a:ext uri="{FF2B5EF4-FFF2-40B4-BE49-F238E27FC236}">
                <a16:creationId xmlns:a16="http://schemas.microsoft.com/office/drawing/2014/main" id="{DE6136B6-DD37-B248-BD81-B8D13AA26F6B}"/>
              </a:ext>
            </a:extLst>
          </p:cNvPr>
          <p:cNvSpPr>
            <a:spLocks noChangeShapeType="1"/>
          </p:cNvSpPr>
          <p:nvPr/>
        </p:nvSpPr>
        <p:spPr bwMode="auto">
          <a:xfrm>
            <a:off x="4385922" y="4309216"/>
            <a:ext cx="1881" cy="50765"/>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38" name="Line 35">
            <a:extLst>
              <a:ext uri="{FF2B5EF4-FFF2-40B4-BE49-F238E27FC236}">
                <a16:creationId xmlns:a16="http://schemas.microsoft.com/office/drawing/2014/main" id="{B90147A0-C738-6845-B36A-6DAFFD1B1736}"/>
              </a:ext>
            </a:extLst>
          </p:cNvPr>
          <p:cNvSpPr>
            <a:spLocks noChangeShapeType="1"/>
          </p:cNvSpPr>
          <p:nvPr/>
        </p:nvSpPr>
        <p:spPr bwMode="auto">
          <a:xfrm>
            <a:off x="4385922" y="4418267"/>
            <a:ext cx="1881" cy="5828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39" name="Freeform 36">
            <a:extLst>
              <a:ext uri="{FF2B5EF4-FFF2-40B4-BE49-F238E27FC236}">
                <a16:creationId xmlns:a16="http://schemas.microsoft.com/office/drawing/2014/main" id="{AD2CAB55-E65E-1A40-988D-C94F77A26822}"/>
              </a:ext>
            </a:extLst>
          </p:cNvPr>
          <p:cNvSpPr>
            <a:spLocks noChangeArrowheads="1"/>
          </p:cNvSpPr>
          <p:nvPr/>
        </p:nvSpPr>
        <p:spPr bwMode="auto">
          <a:xfrm>
            <a:off x="4353959" y="4525437"/>
            <a:ext cx="33844" cy="50766"/>
          </a:xfrm>
          <a:custGeom>
            <a:avLst/>
            <a:gdLst>
              <a:gd name="T0" fmla="*/ 78 w 79"/>
              <a:gd name="T1" fmla="*/ 0 h 119"/>
              <a:gd name="T2" fmla="*/ 78 w 79"/>
              <a:gd name="T3" fmla="*/ 19 h 119"/>
              <a:gd name="T4" fmla="*/ 0 w 79"/>
              <a:gd name="T5" fmla="*/ 118 h 119"/>
            </a:gdLst>
            <a:ahLst/>
            <a:cxnLst>
              <a:cxn ang="0">
                <a:pos x="T0" y="T1"/>
              </a:cxn>
              <a:cxn ang="0">
                <a:pos x="T2" y="T3"/>
              </a:cxn>
              <a:cxn ang="0">
                <a:pos x="T4" y="T5"/>
              </a:cxn>
            </a:cxnLst>
            <a:rect l="0" t="0" r="r" b="b"/>
            <a:pathLst>
              <a:path w="79" h="119">
                <a:moveTo>
                  <a:pt x="78" y="0"/>
                </a:moveTo>
                <a:lnTo>
                  <a:pt x="78" y="19"/>
                </a:lnTo>
                <a:lnTo>
                  <a:pt x="0" y="118"/>
                </a:lnTo>
              </a:path>
            </a:pathLst>
          </a:custGeom>
          <a:noFill/>
          <a:ln w="76200" cap="flat">
            <a:solidFill>
              <a:schemeClr val="bg1">
                <a:lumMod val="9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40" name="Line 37">
            <a:extLst>
              <a:ext uri="{FF2B5EF4-FFF2-40B4-BE49-F238E27FC236}">
                <a16:creationId xmlns:a16="http://schemas.microsoft.com/office/drawing/2014/main" id="{F47249F3-CBCE-034C-85DC-732B4CB6FA91}"/>
              </a:ext>
            </a:extLst>
          </p:cNvPr>
          <p:cNvSpPr>
            <a:spLocks noChangeShapeType="1"/>
          </p:cNvSpPr>
          <p:nvPr/>
        </p:nvSpPr>
        <p:spPr bwMode="auto">
          <a:xfrm flipH="1">
            <a:off x="4274991" y="4610046"/>
            <a:ext cx="3760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41" name="Line 38">
            <a:extLst>
              <a:ext uri="{FF2B5EF4-FFF2-40B4-BE49-F238E27FC236}">
                <a16:creationId xmlns:a16="http://schemas.microsoft.com/office/drawing/2014/main" id="{CE8E5447-F56C-DA46-B78A-D1F76544829F}"/>
              </a:ext>
            </a:extLst>
          </p:cNvPr>
          <p:cNvSpPr>
            <a:spLocks noChangeShapeType="1"/>
          </p:cNvSpPr>
          <p:nvPr/>
        </p:nvSpPr>
        <p:spPr bwMode="auto">
          <a:xfrm flipH="1">
            <a:off x="4192263" y="4692775"/>
            <a:ext cx="45125"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42" name="Line 39">
            <a:extLst>
              <a:ext uri="{FF2B5EF4-FFF2-40B4-BE49-F238E27FC236}">
                <a16:creationId xmlns:a16="http://schemas.microsoft.com/office/drawing/2014/main" id="{C29FE0BD-C968-D148-953C-2E62F237C32B}"/>
              </a:ext>
            </a:extLst>
          </p:cNvPr>
          <p:cNvSpPr>
            <a:spLocks noChangeShapeType="1"/>
          </p:cNvSpPr>
          <p:nvPr/>
        </p:nvSpPr>
        <p:spPr bwMode="auto">
          <a:xfrm flipH="1">
            <a:off x="4117055" y="4767982"/>
            <a:ext cx="45125"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43" name="Line 40">
            <a:extLst>
              <a:ext uri="{FF2B5EF4-FFF2-40B4-BE49-F238E27FC236}">
                <a16:creationId xmlns:a16="http://schemas.microsoft.com/office/drawing/2014/main" id="{5D69FA49-65C9-8F45-B5B7-2DDA46B74601}"/>
              </a:ext>
            </a:extLst>
          </p:cNvPr>
          <p:cNvSpPr>
            <a:spLocks noChangeShapeType="1"/>
          </p:cNvSpPr>
          <p:nvPr/>
        </p:nvSpPr>
        <p:spPr bwMode="auto">
          <a:xfrm flipH="1">
            <a:off x="4041847" y="4852590"/>
            <a:ext cx="3760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46" name="Line 41">
            <a:extLst>
              <a:ext uri="{FF2B5EF4-FFF2-40B4-BE49-F238E27FC236}">
                <a16:creationId xmlns:a16="http://schemas.microsoft.com/office/drawing/2014/main" id="{792F38A4-22E4-2A48-A9EA-B33280AEB55B}"/>
              </a:ext>
            </a:extLst>
          </p:cNvPr>
          <p:cNvSpPr>
            <a:spLocks noChangeShapeType="1"/>
          </p:cNvSpPr>
          <p:nvPr/>
        </p:nvSpPr>
        <p:spPr bwMode="auto">
          <a:xfrm flipH="1">
            <a:off x="3959119" y="4925919"/>
            <a:ext cx="45125"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47" name="Line 42">
            <a:extLst>
              <a:ext uri="{FF2B5EF4-FFF2-40B4-BE49-F238E27FC236}">
                <a16:creationId xmlns:a16="http://schemas.microsoft.com/office/drawing/2014/main" id="{04A24A3A-CA29-6446-8F95-3F654752ABB2}"/>
              </a:ext>
            </a:extLst>
          </p:cNvPr>
          <p:cNvSpPr>
            <a:spLocks noChangeShapeType="1"/>
          </p:cNvSpPr>
          <p:nvPr/>
        </p:nvSpPr>
        <p:spPr bwMode="auto">
          <a:xfrm flipH="1">
            <a:off x="3883911" y="5010527"/>
            <a:ext cx="45125"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48" name="Line 43">
            <a:extLst>
              <a:ext uri="{FF2B5EF4-FFF2-40B4-BE49-F238E27FC236}">
                <a16:creationId xmlns:a16="http://schemas.microsoft.com/office/drawing/2014/main" id="{06A68236-781B-3541-844A-A914EBA7BDD2}"/>
              </a:ext>
            </a:extLst>
          </p:cNvPr>
          <p:cNvSpPr>
            <a:spLocks noChangeShapeType="1"/>
          </p:cNvSpPr>
          <p:nvPr/>
        </p:nvSpPr>
        <p:spPr bwMode="auto">
          <a:xfrm flipH="1">
            <a:off x="3808704" y="5093255"/>
            <a:ext cx="37604" cy="3384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49" name="Line 44">
            <a:extLst>
              <a:ext uri="{FF2B5EF4-FFF2-40B4-BE49-F238E27FC236}">
                <a16:creationId xmlns:a16="http://schemas.microsoft.com/office/drawing/2014/main" id="{2975CAB9-4DBF-284C-800C-DC09526A558A}"/>
              </a:ext>
            </a:extLst>
          </p:cNvPr>
          <p:cNvSpPr>
            <a:spLocks noChangeShapeType="1"/>
          </p:cNvSpPr>
          <p:nvPr/>
        </p:nvSpPr>
        <p:spPr bwMode="auto">
          <a:xfrm flipH="1">
            <a:off x="3725975" y="5168463"/>
            <a:ext cx="45125"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50" name="Line 45">
            <a:extLst>
              <a:ext uri="{FF2B5EF4-FFF2-40B4-BE49-F238E27FC236}">
                <a16:creationId xmlns:a16="http://schemas.microsoft.com/office/drawing/2014/main" id="{994858F2-0814-874F-8914-4BC803951B9C}"/>
              </a:ext>
            </a:extLst>
          </p:cNvPr>
          <p:cNvSpPr>
            <a:spLocks noChangeShapeType="1"/>
          </p:cNvSpPr>
          <p:nvPr/>
        </p:nvSpPr>
        <p:spPr bwMode="auto">
          <a:xfrm flipH="1">
            <a:off x="3650767" y="5253072"/>
            <a:ext cx="45125" cy="3384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51" name="Line 46">
            <a:extLst>
              <a:ext uri="{FF2B5EF4-FFF2-40B4-BE49-F238E27FC236}">
                <a16:creationId xmlns:a16="http://schemas.microsoft.com/office/drawing/2014/main" id="{6C5E8BF8-A3A4-2D46-8516-18626EB417C6}"/>
              </a:ext>
            </a:extLst>
          </p:cNvPr>
          <p:cNvSpPr>
            <a:spLocks noChangeShapeType="1"/>
          </p:cNvSpPr>
          <p:nvPr/>
        </p:nvSpPr>
        <p:spPr bwMode="auto">
          <a:xfrm flipH="1">
            <a:off x="3541716" y="5294436"/>
            <a:ext cx="62046" cy="1880"/>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52" name="Line 47">
            <a:extLst>
              <a:ext uri="{FF2B5EF4-FFF2-40B4-BE49-F238E27FC236}">
                <a16:creationId xmlns:a16="http://schemas.microsoft.com/office/drawing/2014/main" id="{02D9AA3B-5C57-254A-AD8B-850D879A5945}"/>
              </a:ext>
            </a:extLst>
          </p:cNvPr>
          <p:cNvSpPr>
            <a:spLocks noChangeShapeType="1"/>
          </p:cNvSpPr>
          <p:nvPr/>
        </p:nvSpPr>
        <p:spPr bwMode="auto">
          <a:xfrm flipH="1">
            <a:off x="3432665" y="5294436"/>
            <a:ext cx="54525" cy="940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53" name="Line 48">
            <a:extLst>
              <a:ext uri="{FF2B5EF4-FFF2-40B4-BE49-F238E27FC236}">
                <a16:creationId xmlns:a16="http://schemas.microsoft.com/office/drawing/2014/main" id="{030DEF4B-BE15-9648-BED0-260F51920ADE}"/>
              </a:ext>
            </a:extLst>
          </p:cNvPr>
          <p:cNvSpPr>
            <a:spLocks noChangeShapeType="1"/>
          </p:cNvSpPr>
          <p:nvPr/>
        </p:nvSpPr>
        <p:spPr bwMode="auto">
          <a:xfrm flipH="1">
            <a:off x="3316093" y="5301957"/>
            <a:ext cx="62046" cy="1880"/>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54" name="Line 49">
            <a:extLst>
              <a:ext uri="{FF2B5EF4-FFF2-40B4-BE49-F238E27FC236}">
                <a16:creationId xmlns:a16="http://schemas.microsoft.com/office/drawing/2014/main" id="{3B722CAA-1748-C344-B369-D41B30979581}"/>
              </a:ext>
            </a:extLst>
          </p:cNvPr>
          <p:cNvSpPr>
            <a:spLocks noChangeShapeType="1"/>
          </p:cNvSpPr>
          <p:nvPr/>
        </p:nvSpPr>
        <p:spPr bwMode="auto">
          <a:xfrm flipH="1">
            <a:off x="3207042" y="5301957"/>
            <a:ext cx="62046" cy="940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55" name="Line 50">
            <a:extLst>
              <a:ext uri="{FF2B5EF4-FFF2-40B4-BE49-F238E27FC236}">
                <a16:creationId xmlns:a16="http://schemas.microsoft.com/office/drawing/2014/main" id="{2837C578-E9E6-504B-B42E-11B265B91147}"/>
              </a:ext>
            </a:extLst>
          </p:cNvPr>
          <p:cNvSpPr>
            <a:spLocks noChangeShapeType="1"/>
          </p:cNvSpPr>
          <p:nvPr/>
        </p:nvSpPr>
        <p:spPr bwMode="auto">
          <a:xfrm flipH="1">
            <a:off x="3097991" y="5311357"/>
            <a:ext cx="54525"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56" name="Line 51">
            <a:extLst>
              <a:ext uri="{FF2B5EF4-FFF2-40B4-BE49-F238E27FC236}">
                <a16:creationId xmlns:a16="http://schemas.microsoft.com/office/drawing/2014/main" id="{51620970-E0B3-BF44-9CC5-49A4D69ABA60}"/>
              </a:ext>
            </a:extLst>
          </p:cNvPr>
          <p:cNvSpPr>
            <a:spLocks noChangeShapeType="1"/>
          </p:cNvSpPr>
          <p:nvPr/>
        </p:nvSpPr>
        <p:spPr bwMode="auto">
          <a:xfrm flipH="1">
            <a:off x="2981419" y="5311357"/>
            <a:ext cx="62046"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57" name="Line 52">
            <a:extLst>
              <a:ext uri="{FF2B5EF4-FFF2-40B4-BE49-F238E27FC236}">
                <a16:creationId xmlns:a16="http://schemas.microsoft.com/office/drawing/2014/main" id="{A960CFCB-64FB-0A49-94A5-981B66C727E2}"/>
              </a:ext>
            </a:extLst>
          </p:cNvPr>
          <p:cNvSpPr>
            <a:spLocks noChangeShapeType="1"/>
          </p:cNvSpPr>
          <p:nvPr/>
        </p:nvSpPr>
        <p:spPr bwMode="auto">
          <a:xfrm flipH="1">
            <a:off x="2872368" y="5318878"/>
            <a:ext cx="62046"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58" name="Line 53">
            <a:extLst>
              <a:ext uri="{FF2B5EF4-FFF2-40B4-BE49-F238E27FC236}">
                <a16:creationId xmlns:a16="http://schemas.microsoft.com/office/drawing/2014/main" id="{7C0343F6-A247-4340-ADD9-A0452CCB4516}"/>
              </a:ext>
            </a:extLst>
          </p:cNvPr>
          <p:cNvSpPr>
            <a:spLocks noChangeShapeType="1"/>
          </p:cNvSpPr>
          <p:nvPr/>
        </p:nvSpPr>
        <p:spPr bwMode="auto">
          <a:xfrm flipH="1">
            <a:off x="2763317" y="5318878"/>
            <a:ext cx="54525"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59" name="Freeform 54">
            <a:extLst>
              <a:ext uri="{FF2B5EF4-FFF2-40B4-BE49-F238E27FC236}">
                <a16:creationId xmlns:a16="http://schemas.microsoft.com/office/drawing/2014/main" id="{57E3A203-2031-C44C-A013-67B75149CE10}"/>
              </a:ext>
            </a:extLst>
          </p:cNvPr>
          <p:cNvSpPr>
            <a:spLocks noChangeArrowheads="1"/>
          </p:cNvSpPr>
          <p:nvPr/>
        </p:nvSpPr>
        <p:spPr bwMode="auto">
          <a:xfrm>
            <a:off x="2674947" y="5318878"/>
            <a:ext cx="26323" cy="1881"/>
          </a:xfrm>
          <a:custGeom>
            <a:avLst/>
            <a:gdLst>
              <a:gd name="T0" fmla="*/ 59 w 60"/>
              <a:gd name="T1" fmla="*/ 0 h 1"/>
              <a:gd name="T2" fmla="*/ 59 w 60"/>
              <a:gd name="T3" fmla="*/ 0 h 1"/>
              <a:gd name="T4" fmla="*/ 0 w 60"/>
              <a:gd name="T5" fmla="*/ 0 h 1"/>
            </a:gdLst>
            <a:ahLst/>
            <a:cxnLst>
              <a:cxn ang="0">
                <a:pos x="T0" y="T1"/>
              </a:cxn>
              <a:cxn ang="0">
                <a:pos x="T2" y="T3"/>
              </a:cxn>
              <a:cxn ang="0">
                <a:pos x="T4" y="T5"/>
              </a:cxn>
            </a:cxnLst>
            <a:rect l="0" t="0" r="r" b="b"/>
            <a:pathLst>
              <a:path w="60" h="1">
                <a:moveTo>
                  <a:pt x="59" y="0"/>
                </a:moveTo>
                <a:lnTo>
                  <a:pt x="59" y="0"/>
                </a:lnTo>
                <a:cubicBezTo>
                  <a:pt x="39" y="0"/>
                  <a:pt x="19" y="0"/>
                  <a:pt x="0" y="0"/>
                </a:cubicBezTo>
              </a:path>
            </a:pathLst>
          </a:custGeom>
          <a:noFill/>
          <a:ln w="21240" cap="flat">
            <a:solidFill>
              <a:srgbClr val="23232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900"/>
          </a:p>
        </p:txBody>
      </p:sp>
      <p:sp>
        <p:nvSpPr>
          <p:cNvPr id="60" name="Freeform 55">
            <a:extLst>
              <a:ext uri="{FF2B5EF4-FFF2-40B4-BE49-F238E27FC236}">
                <a16:creationId xmlns:a16="http://schemas.microsoft.com/office/drawing/2014/main" id="{3F3EDD2B-18BC-3A4B-A48D-F3A82249030E}"/>
              </a:ext>
            </a:extLst>
          </p:cNvPr>
          <p:cNvSpPr>
            <a:spLocks noChangeArrowheads="1"/>
          </p:cNvSpPr>
          <p:nvPr/>
        </p:nvSpPr>
        <p:spPr bwMode="auto">
          <a:xfrm>
            <a:off x="2633583" y="1836763"/>
            <a:ext cx="116572" cy="116572"/>
          </a:xfrm>
          <a:custGeom>
            <a:avLst/>
            <a:gdLst>
              <a:gd name="T0" fmla="*/ 0 w 275"/>
              <a:gd name="T1" fmla="*/ 137 h 275"/>
              <a:gd name="T2" fmla="*/ 0 w 275"/>
              <a:gd name="T3" fmla="*/ 137 h 275"/>
              <a:gd name="T4" fmla="*/ 137 w 275"/>
              <a:gd name="T5" fmla="*/ 0 h 275"/>
              <a:gd name="T6" fmla="*/ 274 w 275"/>
              <a:gd name="T7" fmla="*/ 137 h 275"/>
              <a:gd name="T8" fmla="*/ 137 w 275"/>
              <a:gd name="T9" fmla="*/ 274 h 275"/>
              <a:gd name="T10" fmla="*/ 0 w 275"/>
              <a:gd name="T11" fmla="*/ 137 h 275"/>
            </a:gdLst>
            <a:ahLst/>
            <a:cxnLst>
              <a:cxn ang="0">
                <a:pos x="T0" y="T1"/>
              </a:cxn>
              <a:cxn ang="0">
                <a:pos x="T2" y="T3"/>
              </a:cxn>
              <a:cxn ang="0">
                <a:pos x="T4" y="T5"/>
              </a:cxn>
              <a:cxn ang="0">
                <a:pos x="T6" y="T7"/>
              </a:cxn>
              <a:cxn ang="0">
                <a:pos x="T8" y="T9"/>
              </a:cxn>
              <a:cxn ang="0">
                <a:pos x="T10" y="T11"/>
              </a:cxn>
            </a:cxnLst>
            <a:rect l="0" t="0" r="r" b="b"/>
            <a:pathLst>
              <a:path w="275" h="275">
                <a:moveTo>
                  <a:pt x="0" y="137"/>
                </a:moveTo>
                <a:lnTo>
                  <a:pt x="0" y="137"/>
                </a:lnTo>
                <a:cubicBezTo>
                  <a:pt x="0" y="59"/>
                  <a:pt x="59" y="0"/>
                  <a:pt x="137" y="0"/>
                </a:cubicBezTo>
                <a:cubicBezTo>
                  <a:pt x="196" y="0"/>
                  <a:pt x="274" y="59"/>
                  <a:pt x="274" y="137"/>
                </a:cubicBezTo>
                <a:cubicBezTo>
                  <a:pt x="274" y="216"/>
                  <a:pt x="196" y="274"/>
                  <a:pt x="137" y="274"/>
                </a:cubicBezTo>
                <a:cubicBezTo>
                  <a:pt x="59" y="274"/>
                  <a:pt x="0" y="216"/>
                  <a:pt x="0" y="137"/>
                </a:cubicBezTo>
              </a:path>
            </a:pathLst>
          </a:custGeom>
          <a:solidFill>
            <a:schemeClr val="bg1">
              <a:lumMod val="95000"/>
            </a:schemeClr>
          </a:solidFill>
          <a:ln>
            <a:noFill/>
          </a:ln>
          <a:effectLst/>
        </p:spPr>
        <p:txBody>
          <a:bodyPr wrap="none" anchor="ctr"/>
          <a:lstStyle/>
          <a:p>
            <a:endParaRPr lang="en-SV" sz="900"/>
          </a:p>
        </p:txBody>
      </p:sp>
      <p:sp>
        <p:nvSpPr>
          <p:cNvPr id="61" name="Freeform 56">
            <a:extLst>
              <a:ext uri="{FF2B5EF4-FFF2-40B4-BE49-F238E27FC236}">
                <a16:creationId xmlns:a16="http://schemas.microsoft.com/office/drawing/2014/main" id="{E453C1BF-B72E-5849-ADF5-46B501B9CB0A}"/>
              </a:ext>
            </a:extLst>
          </p:cNvPr>
          <p:cNvSpPr>
            <a:spLocks noChangeArrowheads="1"/>
          </p:cNvSpPr>
          <p:nvPr/>
        </p:nvSpPr>
        <p:spPr bwMode="auto">
          <a:xfrm>
            <a:off x="2633583" y="5253072"/>
            <a:ext cx="116572" cy="118452"/>
          </a:xfrm>
          <a:custGeom>
            <a:avLst/>
            <a:gdLst>
              <a:gd name="T0" fmla="*/ 0 w 275"/>
              <a:gd name="T1" fmla="*/ 138 h 276"/>
              <a:gd name="T2" fmla="*/ 0 w 275"/>
              <a:gd name="T3" fmla="*/ 138 h 276"/>
              <a:gd name="T4" fmla="*/ 137 w 275"/>
              <a:gd name="T5" fmla="*/ 0 h 276"/>
              <a:gd name="T6" fmla="*/ 274 w 275"/>
              <a:gd name="T7" fmla="*/ 138 h 276"/>
              <a:gd name="T8" fmla="*/ 137 w 275"/>
              <a:gd name="T9" fmla="*/ 275 h 276"/>
              <a:gd name="T10" fmla="*/ 0 w 275"/>
              <a:gd name="T11" fmla="*/ 138 h 276"/>
            </a:gdLst>
            <a:ahLst/>
            <a:cxnLst>
              <a:cxn ang="0">
                <a:pos x="T0" y="T1"/>
              </a:cxn>
              <a:cxn ang="0">
                <a:pos x="T2" y="T3"/>
              </a:cxn>
              <a:cxn ang="0">
                <a:pos x="T4" y="T5"/>
              </a:cxn>
              <a:cxn ang="0">
                <a:pos x="T6" y="T7"/>
              </a:cxn>
              <a:cxn ang="0">
                <a:pos x="T8" y="T9"/>
              </a:cxn>
              <a:cxn ang="0">
                <a:pos x="T10" y="T11"/>
              </a:cxn>
            </a:cxnLst>
            <a:rect l="0" t="0" r="r" b="b"/>
            <a:pathLst>
              <a:path w="275" h="276">
                <a:moveTo>
                  <a:pt x="0" y="138"/>
                </a:moveTo>
                <a:lnTo>
                  <a:pt x="0" y="138"/>
                </a:lnTo>
                <a:cubicBezTo>
                  <a:pt x="0" y="59"/>
                  <a:pt x="59" y="0"/>
                  <a:pt x="137" y="0"/>
                </a:cubicBezTo>
                <a:cubicBezTo>
                  <a:pt x="196" y="0"/>
                  <a:pt x="274" y="59"/>
                  <a:pt x="274" y="138"/>
                </a:cubicBezTo>
                <a:cubicBezTo>
                  <a:pt x="274" y="216"/>
                  <a:pt x="196" y="275"/>
                  <a:pt x="137" y="275"/>
                </a:cubicBezTo>
                <a:cubicBezTo>
                  <a:pt x="59" y="275"/>
                  <a:pt x="0" y="216"/>
                  <a:pt x="0" y="138"/>
                </a:cubicBezTo>
              </a:path>
            </a:pathLst>
          </a:custGeom>
          <a:solidFill>
            <a:schemeClr val="bg1">
              <a:lumMod val="95000"/>
            </a:schemeClr>
          </a:solidFill>
          <a:ln>
            <a:noFill/>
          </a:ln>
          <a:effectLst/>
        </p:spPr>
        <p:txBody>
          <a:bodyPr wrap="none" anchor="ctr"/>
          <a:lstStyle/>
          <a:p>
            <a:endParaRPr lang="en-SV" sz="900"/>
          </a:p>
        </p:txBody>
      </p:sp>
      <p:sp>
        <p:nvSpPr>
          <p:cNvPr id="63" name="Freeform 58">
            <a:extLst>
              <a:ext uri="{FF2B5EF4-FFF2-40B4-BE49-F238E27FC236}">
                <a16:creationId xmlns:a16="http://schemas.microsoft.com/office/drawing/2014/main" id="{EB46BCB2-3965-5641-9F93-673B06C51E24}"/>
              </a:ext>
            </a:extLst>
          </p:cNvPr>
          <p:cNvSpPr>
            <a:spLocks noChangeArrowheads="1"/>
          </p:cNvSpPr>
          <p:nvPr/>
        </p:nvSpPr>
        <p:spPr bwMode="auto">
          <a:xfrm>
            <a:off x="4194142" y="1477647"/>
            <a:ext cx="2464932" cy="693790"/>
          </a:xfrm>
          <a:custGeom>
            <a:avLst/>
            <a:gdLst>
              <a:gd name="T0" fmla="*/ 4955 w 5779"/>
              <a:gd name="T1" fmla="*/ 0 h 1627"/>
              <a:gd name="T2" fmla="*/ 4955 w 5779"/>
              <a:gd name="T3" fmla="*/ 0 h 1627"/>
              <a:gd name="T4" fmla="*/ 823 w 5779"/>
              <a:gd name="T5" fmla="*/ 0 h 1627"/>
              <a:gd name="T6" fmla="*/ 0 w 5779"/>
              <a:gd name="T7" fmla="*/ 823 h 1627"/>
              <a:gd name="T8" fmla="*/ 0 w 5779"/>
              <a:gd name="T9" fmla="*/ 823 h 1627"/>
              <a:gd name="T10" fmla="*/ 823 w 5779"/>
              <a:gd name="T11" fmla="*/ 1626 h 1627"/>
              <a:gd name="T12" fmla="*/ 4955 w 5779"/>
              <a:gd name="T13" fmla="*/ 1626 h 1627"/>
              <a:gd name="T14" fmla="*/ 5778 w 5779"/>
              <a:gd name="T15" fmla="*/ 823 h 1627"/>
              <a:gd name="T16" fmla="*/ 5778 w 5779"/>
              <a:gd name="T17" fmla="*/ 823 h 1627"/>
              <a:gd name="T18" fmla="*/ 4955 w 5779"/>
              <a:gd name="T19" fmla="*/ 0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79" h="1627">
                <a:moveTo>
                  <a:pt x="4955" y="0"/>
                </a:moveTo>
                <a:lnTo>
                  <a:pt x="4955" y="0"/>
                </a:lnTo>
                <a:cubicBezTo>
                  <a:pt x="823" y="0"/>
                  <a:pt x="823" y="0"/>
                  <a:pt x="823" y="0"/>
                </a:cubicBezTo>
                <a:cubicBezTo>
                  <a:pt x="372" y="0"/>
                  <a:pt x="0" y="372"/>
                  <a:pt x="0" y="823"/>
                </a:cubicBezTo>
                <a:lnTo>
                  <a:pt x="0" y="823"/>
                </a:lnTo>
                <a:cubicBezTo>
                  <a:pt x="0" y="1273"/>
                  <a:pt x="372" y="1626"/>
                  <a:pt x="823" y="1626"/>
                </a:cubicBezTo>
                <a:cubicBezTo>
                  <a:pt x="4955" y="1626"/>
                  <a:pt x="4955" y="1626"/>
                  <a:pt x="4955" y="1626"/>
                </a:cubicBezTo>
                <a:cubicBezTo>
                  <a:pt x="5406" y="1626"/>
                  <a:pt x="5778" y="1273"/>
                  <a:pt x="5778" y="823"/>
                </a:cubicBezTo>
                <a:lnTo>
                  <a:pt x="5778" y="823"/>
                </a:lnTo>
                <a:cubicBezTo>
                  <a:pt x="5778" y="372"/>
                  <a:pt x="5406" y="0"/>
                  <a:pt x="4955" y="0"/>
                </a:cubicBezTo>
              </a:path>
            </a:pathLst>
          </a:custGeom>
          <a:solidFill>
            <a:srgbClr val="6CABD6"/>
          </a:solidFill>
          <a:ln>
            <a:noFill/>
          </a:ln>
          <a:effectLst/>
        </p:spPr>
        <p:txBody>
          <a:bodyPr wrap="none" anchor="ctr"/>
          <a:lstStyle/>
          <a:p>
            <a:endParaRPr lang="en-SV" sz="900"/>
          </a:p>
        </p:txBody>
      </p:sp>
      <p:sp>
        <p:nvSpPr>
          <p:cNvPr id="64" name="Freeform 59">
            <a:extLst>
              <a:ext uri="{FF2B5EF4-FFF2-40B4-BE49-F238E27FC236}">
                <a16:creationId xmlns:a16="http://schemas.microsoft.com/office/drawing/2014/main" id="{A8508A15-E22B-9846-B8DD-82B441A10E66}"/>
              </a:ext>
            </a:extLst>
          </p:cNvPr>
          <p:cNvSpPr>
            <a:spLocks noChangeArrowheads="1"/>
          </p:cNvSpPr>
          <p:nvPr/>
        </p:nvSpPr>
        <p:spPr bwMode="auto">
          <a:xfrm>
            <a:off x="3725975" y="1853686"/>
            <a:ext cx="359116" cy="458767"/>
          </a:xfrm>
          <a:custGeom>
            <a:avLst/>
            <a:gdLst>
              <a:gd name="T0" fmla="*/ 39 w 843"/>
              <a:gd name="T1" fmla="*/ 1077 h 1078"/>
              <a:gd name="T2" fmla="*/ 0 w 843"/>
              <a:gd name="T3" fmla="*/ 1039 h 1078"/>
              <a:gd name="T4" fmla="*/ 803 w 843"/>
              <a:gd name="T5" fmla="*/ 0 h 1078"/>
              <a:gd name="T6" fmla="*/ 842 w 843"/>
              <a:gd name="T7" fmla="*/ 20 h 1078"/>
              <a:gd name="T8" fmla="*/ 39 w 843"/>
              <a:gd name="T9" fmla="*/ 1077 h 1078"/>
            </a:gdLst>
            <a:ahLst/>
            <a:cxnLst>
              <a:cxn ang="0">
                <a:pos x="T0" y="T1"/>
              </a:cxn>
              <a:cxn ang="0">
                <a:pos x="T2" y="T3"/>
              </a:cxn>
              <a:cxn ang="0">
                <a:pos x="T4" y="T5"/>
              </a:cxn>
              <a:cxn ang="0">
                <a:pos x="T6" y="T7"/>
              </a:cxn>
              <a:cxn ang="0">
                <a:pos x="T8" y="T9"/>
              </a:cxn>
            </a:cxnLst>
            <a:rect l="0" t="0" r="r" b="b"/>
            <a:pathLst>
              <a:path w="843" h="1078">
                <a:moveTo>
                  <a:pt x="39" y="1077"/>
                </a:moveTo>
                <a:lnTo>
                  <a:pt x="0" y="1039"/>
                </a:lnTo>
                <a:lnTo>
                  <a:pt x="803" y="0"/>
                </a:lnTo>
                <a:lnTo>
                  <a:pt x="842" y="20"/>
                </a:lnTo>
                <a:lnTo>
                  <a:pt x="39" y="1077"/>
                </a:lnTo>
              </a:path>
            </a:pathLst>
          </a:custGeom>
          <a:solidFill>
            <a:schemeClr val="bg1">
              <a:lumMod val="95000"/>
            </a:schemeClr>
          </a:solidFill>
          <a:ln w="9525" cap="flat">
            <a:solidFill>
              <a:schemeClr val="bg1"/>
            </a:solidFill>
            <a:bevel/>
            <a:headEnd/>
            <a:tailEnd/>
          </a:ln>
          <a:effectLst/>
        </p:spPr>
        <p:txBody>
          <a:bodyPr wrap="none" anchor="ctr"/>
          <a:lstStyle/>
          <a:p>
            <a:endParaRPr lang="en-SV" sz="900"/>
          </a:p>
        </p:txBody>
      </p:sp>
      <p:sp>
        <p:nvSpPr>
          <p:cNvPr id="65" name="Freeform 60">
            <a:extLst>
              <a:ext uri="{FF2B5EF4-FFF2-40B4-BE49-F238E27FC236}">
                <a16:creationId xmlns:a16="http://schemas.microsoft.com/office/drawing/2014/main" id="{B7BCE7E7-F317-0942-A497-95C8D1C136F1}"/>
              </a:ext>
            </a:extLst>
          </p:cNvPr>
          <p:cNvSpPr>
            <a:spLocks noChangeArrowheads="1"/>
          </p:cNvSpPr>
          <p:nvPr/>
        </p:nvSpPr>
        <p:spPr bwMode="auto">
          <a:xfrm>
            <a:off x="3626324" y="2205281"/>
            <a:ext cx="191780" cy="193661"/>
          </a:xfrm>
          <a:custGeom>
            <a:avLst/>
            <a:gdLst>
              <a:gd name="T0" fmla="*/ 235 w 451"/>
              <a:gd name="T1" fmla="*/ 451 h 452"/>
              <a:gd name="T2" fmla="*/ 235 w 451"/>
              <a:gd name="T3" fmla="*/ 451 h 452"/>
              <a:gd name="T4" fmla="*/ 0 w 451"/>
              <a:gd name="T5" fmla="*/ 216 h 452"/>
              <a:gd name="T6" fmla="*/ 235 w 451"/>
              <a:gd name="T7" fmla="*/ 0 h 452"/>
              <a:gd name="T8" fmla="*/ 450 w 451"/>
              <a:gd name="T9" fmla="*/ 216 h 452"/>
              <a:gd name="T10" fmla="*/ 235 w 451"/>
              <a:gd name="T11" fmla="*/ 451 h 452"/>
            </a:gdLst>
            <a:ahLst/>
            <a:cxnLst>
              <a:cxn ang="0">
                <a:pos x="T0" y="T1"/>
              </a:cxn>
              <a:cxn ang="0">
                <a:pos x="T2" y="T3"/>
              </a:cxn>
              <a:cxn ang="0">
                <a:pos x="T4" y="T5"/>
              </a:cxn>
              <a:cxn ang="0">
                <a:pos x="T6" y="T7"/>
              </a:cxn>
              <a:cxn ang="0">
                <a:pos x="T8" y="T9"/>
              </a:cxn>
              <a:cxn ang="0">
                <a:pos x="T10" y="T11"/>
              </a:cxn>
            </a:cxnLst>
            <a:rect l="0" t="0" r="r" b="b"/>
            <a:pathLst>
              <a:path w="451" h="452">
                <a:moveTo>
                  <a:pt x="235" y="451"/>
                </a:moveTo>
                <a:lnTo>
                  <a:pt x="235" y="451"/>
                </a:lnTo>
                <a:cubicBezTo>
                  <a:pt x="118" y="451"/>
                  <a:pt x="0" y="352"/>
                  <a:pt x="0" y="216"/>
                </a:cubicBezTo>
                <a:cubicBezTo>
                  <a:pt x="0" y="98"/>
                  <a:pt x="118" y="0"/>
                  <a:pt x="235" y="0"/>
                </a:cubicBezTo>
                <a:cubicBezTo>
                  <a:pt x="353" y="0"/>
                  <a:pt x="450" y="98"/>
                  <a:pt x="450" y="216"/>
                </a:cubicBezTo>
                <a:cubicBezTo>
                  <a:pt x="450" y="352"/>
                  <a:pt x="353" y="451"/>
                  <a:pt x="235" y="451"/>
                </a:cubicBezTo>
              </a:path>
            </a:pathLst>
          </a:custGeom>
          <a:solidFill>
            <a:schemeClr val="bg1">
              <a:lumMod val="95000"/>
            </a:schemeClr>
          </a:solidFill>
          <a:ln>
            <a:noFill/>
          </a:ln>
          <a:effectLst/>
        </p:spPr>
        <p:txBody>
          <a:bodyPr wrap="none" anchor="ctr"/>
          <a:lstStyle/>
          <a:p>
            <a:endParaRPr lang="en-SV" sz="900"/>
          </a:p>
        </p:txBody>
      </p:sp>
      <p:sp>
        <p:nvSpPr>
          <p:cNvPr id="66" name="Freeform 61">
            <a:extLst>
              <a:ext uri="{FF2B5EF4-FFF2-40B4-BE49-F238E27FC236}">
                <a16:creationId xmlns:a16="http://schemas.microsoft.com/office/drawing/2014/main" id="{A70E485E-7363-0447-B496-266D5CF87FD8}"/>
              </a:ext>
            </a:extLst>
          </p:cNvPr>
          <p:cNvSpPr>
            <a:spLocks noChangeArrowheads="1"/>
          </p:cNvSpPr>
          <p:nvPr/>
        </p:nvSpPr>
        <p:spPr bwMode="auto">
          <a:xfrm>
            <a:off x="3667689" y="2246645"/>
            <a:ext cx="109051" cy="109051"/>
          </a:xfrm>
          <a:custGeom>
            <a:avLst/>
            <a:gdLst>
              <a:gd name="T0" fmla="*/ 0 w 256"/>
              <a:gd name="T1" fmla="*/ 118 h 255"/>
              <a:gd name="T2" fmla="*/ 0 w 256"/>
              <a:gd name="T3" fmla="*/ 118 h 255"/>
              <a:gd name="T4" fmla="*/ 137 w 256"/>
              <a:gd name="T5" fmla="*/ 0 h 255"/>
              <a:gd name="T6" fmla="*/ 255 w 256"/>
              <a:gd name="T7" fmla="*/ 118 h 255"/>
              <a:gd name="T8" fmla="*/ 137 w 256"/>
              <a:gd name="T9" fmla="*/ 254 h 255"/>
              <a:gd name="T10" fmla="*/ 0 w 256"/>
              <a:gd name="T11" fmla="*/ 118 h 255"/>
            </a:gdLst>
            <a:ahLst/>
            <a:cxnLst>
              <a:cxn ang="0">
                <a:pos x="T0" y="T1"/>
              </a:cxn>
              <a:cxn ang="0">
                <a:pos x="T2" y="T3"/>
              </a:cxn>
              <a:cxn ang="0">
                <a:pos x="T4" y="T5"/>
              </a:cxn>
              <a:cxn ang="0">
                <a:pos x="T6" y="T7"/>
              </a:cxn>
              <a:cxn ang="0">
                <a:pos x="T8" y="T9"/>
              </a:cxn>
              <a:cxn ang="0">
                <a:pos x="T10" y="T11"/>
              </a:cxn>
            </a:cxnLst>
            <a:rect l="0" t="0" r="r" b="b"/>
            <a:pathLst>
              <a:path w="256" h="255">
                <a:moveTo>
                  <a:pt x="0" y="118"/>
                </a:moveTo>
                <a:lnTo>
                  <a:pt x="0" y="118"/>
                </a:lnTo>
                <a:cubicBezTo>
                  <a:pt x="0" y="59"/>
                  <a:pt x="59" y="0"/>
                  <a:pt x="137" y="0"/>
                </a:cubicBezTo>
                <a:cubicBezTo>
                  <a:pt x="196" y="0"/>
                  <a:pt x="255" y="59"/>
                  <a:pt x="255" y="118"/>
                </a:cubicBezTo>
                <a:cubicBezTo>
                  <a:pt x="255" y="196"/>
                  <a:pt x="196" y="254"/>
                  <a:pt x="137" y="254"/>
                </a:cubicBezTo>
                <a:cubicBezTo>
                  <a:pt x="59" y="254"/>
                  <a:pt x="0" y="196"/>
                  <a:pt x="0" y="118"/>
                </a:cubicBezTo>
              </a:path>
            </a:pathLst>
          </a:custGeom>
          <a:solidFill>
            <a:srgbClr val="6CABD6"/>
          </a:solidFill>
          <a:ln>
            <a:noFill/>
          </a:ln>
          <a:effectLst/>
        </p:spPr>
        <p:txBody>
          <a:bodyPr wrap="none" anchor="ctr"/>
          <a:lstStyle/>
          <a:p>
            <a:endParaRPr lang="en-SV" sz="900"/>
          </a:p>
        </p:txBody>
      </p:sp>
      <p:sp>
        <p:nvSpPr>
          <p:cNvPr id="67" name="Freeform 62">
            <a:extLst>
              <a:ext uri="{FF2B5EF4-FFF2-40B4-BE49-F238E27FC236}">
                <a16:creationId xmlns:a16="http://schemas.microsoft.com/office/drawing/2014/main" id="{9C010772-610F-1243-9728-B8FB60BA79FF}"/>
              </a:ext>
            </a:extLst>
          </p:cNvPr>
          <p:cNvSpPr>
            <a:spLocks noChangeArrowheads="1"/>
          </p:cNvSpPr>
          <p:nvPr/>
        </p:nvSpPr>
        <p:spPr bwMode="auto">
          <a:xfrm>
            <a:off x="3844427" y="1579178"/>
            <a:ext cx="535855" cy="533975"/>
          </a:xfrm>
          <a:custGeom>
            <a:avLst/>
            <a:gdLst>
              <a:gd name="T0" fmla="*/ 0 w 1255"/>
              <a:gd name="T1" fmla="*/ 626 h 1254"/>
              <a:gd name="T2" fmla="*/ 0 w 1255"/>
              <a:gd name="T3" fmla="*/ 626 h 1254"/>
              <a:gd name="T4" fmla="*/ 627 w 1255"/>
              <a:gd name="T5" fmla="*/ 0 h 1254"/>
              <a:gd name="T6" fmla="*/ 1254 w 1255"/>
              <a:gd name="T7" fmla="*/ 626 h 1254"/>
              <a:gd name="T8" fmla="*/ 627 w 1255"/>
              <a:gd name="T9" fmla="*/ 1253 h 1254"/>
              <a:gd name="T10" fmla="*/ 0 w 1255"/>
              <a:gd name="T11" fmla="*/ 626 h 1254"/>
            </a:gdLst>
            <a:ahLst/>
            <a:cxnLst>
              <a:cxn ang="0">
                <a:pos x="T0" y="T1"/>
              </a:cxn>
              <a:cxn ang="0">
                <a:pos x="T2" y="T3"/>
              </a:cxn>
              <a:cxn ang="0">
                <a:pos x="T4" y="T5"/>
              </a:cxn>
              <a:cxn ang="0">
                <a:pos x="T6" y="T7"/>
              </a:cxn>
              <a:cxn ang="0">
                <a:pos x="T8" y="T9"/>
              </a:cxn>
              <a:cxn ang="0">
                <a:pos x="T10" y="T11"/>
              </a:cxn>
            </a:cxnLst>
            <a:rect l="0" t="0" r="r" b="b"/>
            <a:pathLst>
              <a:path w="1255" h="1254">
                <a:moveTo>
                  <a:pt x="0" y="626"/>
                </a:moveTo>
                <a:lnTo>
                  <a:pt x="0" y="626"/>
                </a:lnTo>
                <a:cubicBezTo>
                  <a:pt x="0" y="294"/>
                  <a:pt x="275" y="0"/>
                  <a:pt x="627" y="0"/>
                </a:cubicBezTo>
                <a:cubicBezTo>
                  <a:pt x="980" y="0"/>
                  <a:pt x="1254" y="294"/>
                  <a:pt x="1254" y="626"/>
                </a:cubicBezTo>
                <a:cubicBezTo>
                  <a:pt x="1254" y="979"/>
                  <a:pt x="980" y="1253"/>
                  <a:pt x="627" y="1253"/>
                </a:cubicBezTo>
                <a:cubicBezTo>
                  <a:pt x="275" y="1253"/>
                  <a:pt x="0" y="979"/>
                  <a:pt x="0" y="626"/>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900"/>
          </a:p>
        </p:txBody>
      </p:sp>
      <p:sp>
        <p:nvSpPr>
          <p:cNvPr id="68" name="Freeform 63">
            <a:extLst>
              <a:ext uri="{FF2B5EF4-FFF2-40B4-BE49-F238E27FC236}">
                <a16:creationId xmlns:a16="http://schemas.microsoft.com/office/drawing/2014/main" id="{21EC1D87-DD7D-8345-838F-179FA97C12DF}"/>
              </a:ext>
            </a:extLst>
          </p:cNvPr>
          <p:cNvSpPr>
            <a:spLocks noChangeArrowheads="1"/>
          </p:cNvSpPr>
          <p:nvPr/>
        </p:nvSpPr>
        <p:spPr bwMode="auto">
          <a:xfrm>
            <a:off x="4919896" y="2372618"/>
            <a:ext cx="2455530" cy="693790"/>
          </a:xfrm>
          <a:custGeom>
            <a:avLst/>
            <a:gdLst>
              <a:gd name="T0" fmla="*/ 4957 w 5761"/>
              <a:gd name="T1" fmla="*/ 0 h 1627"/>
              <a:gd name="T2" fmla="*/ 4957 w 5761"/>
              <a:gd name="T3" fmla="*/ 0 h 1627"/>
              <a:gd name="T4" fmla="*/ 804 w 5761"/>
              <a:gd name="T5" fmla="*/ 0 h 1627"/>
              <a:gd name="T6" fmla="*/ 0 w 5761"/>
              <a:gd name="T7" fmla="*/ 803 h 1627"/>
              <a:gd name="T8" fmla="*/ 0 w 5761"/>
              <a:gd name="T9" fmla="*/ 803 h 1627"/>
              <a:gd name="T10" fmla="*/ 804 w 5761"/>
              <a:gd name="T11" fmla="*/ 1626 h 1627"/>
              <a:gd name="T12" fmla="*/ 4957 w 5761"/>
              <a:gd name="T13" fmla="*/ 1626 h 1627"/>
              <a:gd name="T14" fmla="*/ 5760 w 5761"/>
              <a:gd name="T15" fmla="*/ 803 h 1627"/>
              <a:gd name="T16" fmla="*/ 5760 w 5761"/>
              <a:gd name="T17" fmla="*/ 803 h 1627"/>
              <a:gd name="T18" fmla="*/ 4957 w 5761"/>
              <a:gd name="T19" fmla="*/ 0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1" h="1627">
                <a:moveTo>
                  <a:pt x="4957" y="0"/>
                </a:moveTo>
                <a:lnTo>
                  <a:pt x="4957" y="0"/>
                </a:lnTo>
                <a:cubicBezTo>
                  <a:pt x="804" y="0"/>
                  <a:pt x="804" y="0"/>
                  <a:pt x="804" y="0"/>
                </a:cubicBezTo>
                <a:cubicBezTo>
                  <a:pt x="373" y="0"/>
                  <a:pt x="0" y="352"/>
                  <a:pt x="0" y="803"/>
                </a:cubicBezTo>
                <a:lnTo>
                  <a:pt x="0" y="803"/>
                </a:lnTo>
                <a:cubicBezTo>
                  <a:pt x="0" y="1253"/>
                  <a:pt x="373" y="1626"/>
                  <a:pt x="804" y="1626"/>
                </a:cubicBezTo>
                <a:cubicBezTo>
                  <a:pt x="4957" y="1626"/>
                  <a:pt x="4957" y="1626"/>
                  <a:pt x="4957" y="1626"/>
                </a:cubicBezTo>
                <a:cubicBezTo>
                  <a:pt x="5407" y="1626"/>
                  <a:pt x="5760" y="1253"/>
                  <a:pt x="5760" y="803"/>
                </a:cubicBezTo>
                <a:lnTo>
                  <a:pt x="5760" y="803"/>
                </a:lnTo>
                <a:cubicBezTo>
                  <a:pt x="5760" y="352"/>
                  <a:pt x="5407" y="0"/>
                  <a:pt x="4957" y="0"/>
                </a:cubicBezTo>
              </a:path>
            </a:pathLst>
          </a:custGeom>
          <a:solidFill>
            <a:srgbClr val="779F9F"/>
          </a:solidFill>
          <a:ln>
            <a:noFill/>
          </a:ln>
          <a:effectLst/>
        </p:spPr>
        <p:txBody>
          <a:bodyPr wrap="none" anchor="ctr"/>
          <a:lstStyle/>
          <a:p>
            <a:endParaRPr lang="en-SV" sz="900"/>
          </a:p>
        </p:txBody>
      </p:sp>
      <p:sp>
        <p:nvSpPr>
          <p:cNvPr id="69" name="Freeform 64">
            <a:extLst>
              <a:ext uri="{FF2B5EF4-FFF2-40B4-BE49-F238E27FC236}">
                <a16:creationId xmlns:a16="http://schemas.microsoft.com/office/drawing/2014/main" id="{B5F53B03-8925-AE40-ADD2-A3787CC9CDF8}"/>
              </a:ext>
            </a:extLst>
          </p:cNvPr>
          <p:cNvSpPr>
            <a:spLocks noChangeArrowheads="1"/>
          </p:cNvSpPr>
          <p:nvPr/>
        </p:nvSpPr>
        <p:spPr bwMode="auto">
          <a:xfrm>
            <a:off x="4227986" y="2722334"/>
            <a:ext cx="601662" cy="266987"/>
          </a:xfrm>
          <a:custGeom>
            <a:avLst/>
            <a:gdLst>
              <a:gd name="T0" fmla="*/ 19 w 1410"/>
              <a:gd name="T1" fmla="*/ 627 h 628"/>
              <a:gd name="T2" fmla="*/ 0 w 1410"/>
              <a:gd name="T3" fmla="*/ 569 h 628"/>
              <a:gd name="T4" fmla="*/ 1389 w 1410"/>
              <a:gd name="T5" fmla="*/ 0 h 628"/>
              <a:gd name="T6" fmla="*/ 1409 w 1410"/>
              <a:gd name="T7" fmla="*/ 40 h 628"/>
              <a:gd name="T8" fmla="*/ 19 w 1410"/>
              <a:gd name="T9" fmla="*/ 627 h 628"/>
            </a:gdLst>
            <a:ahLst/>
            <a:cxnLst>
              <a:cxn ang="0">
                <a:pos x="T0" y="T1"/>
              </a:cxn>
              <a:cxn ang="0">
                <a:pos x="T2" y="T3"/>
              </a:cxn>
              <a:cxn ang="0">
                <a:pos x="T4" y="T5"/>
              </a:cxn>
              <a:cxn ang="0">
                <a:pos x="T6" y="T7"/>
              </a:cxn>
              <a:cxn ang="0">
                <a:pos x="T8" y="T9"/>
              </a:cxn>
            </a:cxnLst>
            <a:rect l="0" t="0" r="r" b="b"/>
            <a:pathLst>
              <a:path w="1410" h="628">
                <a:moveTo>
                  <a:pt x="19" y="627"/>
                </a:moveTo>
                <a:lnTo>
                  <a:pt x="0" y="569"/>
                </a:lnTo>
                <a:lnTo>
                  <a:pt x="1389" y="0"/>
                </a:lnTo>
                <a:lnTo>
                  <a:pt x="1409" y="40"/>
                </a:lnTo>
                <a:lnTo>
                  <a:pt x="19" y="627"/>
                </a:lnTo>
              </a:path>
            </a:pathLst>
          </a:custGeom>
          <a:solidFill>
            <a:schemeClr val="bg1">
              <a:lumMod val="95000"/>
            </a:schemeClr>
          </a:solidFill>
          <a:ln w="9525" cap="flat">
            <a:solidFill>
              <a:schemeClr val="bg1"/>
            </a:solidFill>
            <a:bevel/>
            <a:headEnd/>
            <a:tailEnd/>
          </a:ln>
          <a:effectLst/>
        </p:spPr>
        <p:txBody>
          <a:bodyPr wrap="none" anchor="ctr"/>
          <a:lstStyle/>
          <a:p>
            <a:endParaRPr lang="en-SV" sz="900"/>
          </a:p>
        </p:txBody>
      </p:sp>
      <p:sp>
        <p:nvSpPr>
          <p:cNvPr id="70" name="Freeform 65">
            <a:extLst>
              <a:ext uri="{FF2B5EF4-FFF2-40B4-BE49-F238E27FC236}">
                <a16:creationId xmlns:a16="http://schemas.microsoft.com/office/drawing/2014/main" id="{F1D3FADD-BB0D-F948-A88D-5A09BBD3D54E}"/>
              </a:ext>
            </a:extLst>
          </p:cNvPr>
          <p:cNvSpPr>
            <a:spLocks noChangeArrowheads="1"/>
          </p:cNvSpPr>
          <p:nvPr/>
        </p:nvSpPr>
        <p:spPr bwMode="auto">
          <a:xfrm>
            <a:off x="4152778" y="2880270"/>
            <a:ext cx="193661" cy="193659"/>
          </a:xfrm>
          <a:custGeom>
            <a:avLst/>
            <a:gdLst>
              <a:gd name="T0" fmla="*/ 235 w 452"/>
              <a:gd name="T1" fmla="*/ 451 h 452"/>
              <a:gd name="T2" fmla="*/ 235 w 452"/>
              <a:gd name="T3" fmla="*/ 451 h 452"/>
              <a:gd name="T4" fmla="*/ 0 w 452"/>
              <a:gd name="T5" fmla="*/ 216 h 452"/>
              <a:gd name="T6" fmla="*/ 235 w 452"/>
              <a:gd name="T7" fmla="*/ 0 h 452"/>
              <a:gd name="T8" fmla="*/ 451 w 452"/>
              <a:gd name="T9" fmla="*/ 216 h 452"/>
              <a:gd name="T10" fmla="*/ 235 w 452"/>
              <a:gd name="T11" fmla="*/ 451 h 452"/>
            </a:gdLst>
            <a:ahLst/>
            <a:cxnLst>
              <a:cxn ang="0">
                <a:pos x="T0" y="T1"/>
              </a:cxn>
              <a:cxn ang="0">
                <a:pos x="T2" y="T3"/>
              </a:cxn>
              <a:cxn ang="0">
                <a:pos x="T4" y="T5"/>
              </a:cxn>
              <a:cxn ang="0">
                <a:pos x="T6" y="T7"/>
              </a:cxn>
              <a:cxn ang="0">
                <a:pos x="T8" y="T9"/>
              </a:cxn>
              <a:cxn ang="0">
                <a:pos x="T10" y="T11"/>
              </a:cxn>
            </a:cxnLst>
            <a:rect l="0" t="0" r="r" b="b"/>
            <a:pathLst>
              <a:path w="452" h="452">
                <a:moveTo>
                  <a:pt x="235" y="451"/>
                </a:moveTo>
                <a:lnTo>
                  <a:pt x="235" y="451"/>
                </a:lnTo>
                <a:cubicBezTo>
                  <a:pt x="98" y="451"/>
                  <a:pt x="0" y="353"/>
                  <a:pt x="0" y="216"/>
                </a:cubicBezTo>
                <a:cubicBezTo>
                  <a:pt x="0" y="98"/>
                  <a:pt x="98" y="0"/>
                  <a:pt x="235" y="0"/>
                </a:cubicBezTo>
                <a:cubicBezTo>
                  <a:pt x="353" y="0"/>
                  <a:pt x="451" y="98"/>
                  <a:pt x="451" y="216"/>
                </a:cubicBezTo>
                <a:cubicBezTo>
                  <a:pt x="451" y="353"/>
                  <a:pt x="353" y="451"/>
                  <a:pt x="235" y="451"/>
                </a:cubicBezTo>
              </a:path>
            </a:pathLst>
          </a:custGeom>
          <a:solidFill>
            <a:schemeClr val="bg1">
              <a:lumMod val="95000"/>
            </a:schemeClr>
          </a:solidFill>
          <a:ln>
            <a:noFill/>
          </a:ln>
          <a:effectLst/>
        </p:spPr>
        <p:txBody>
          <a:bodyPr wrap="none" anchor="ctr"/>
          <a:lstStyle/>
          <a:p>
            <a:endParaRPr lang="en-SV" sz="900"/>
          </a:p>
        </p:txBody>
      </p:sp>
      <p:sp>
        <p:nvSpPr>
          <p:cNvPr id="71" name="Freeform 66">
            <a:extLst>
              <a:ext uri="{FF2B5EF4-FFF2-40B4-BE49-F238E27FC236}">
                <a16:creationId xmlns:a16="http://schemas.microsoft.com/office/drawing/2014/main" id="{6FF06BBD-310F-9745-8198-DCEB496411A3}"/>
              </a:ext>
            </a:extLst>
          </p:cNvPr>
          <p:cNvSpPr>
            <a:spLocks noChangeArrowheads="1"/>
          </p:cNvSpPr>
          <p:nvPr/>
        </p:nvSpPr>
        <p:spPr bwMode="auto">
          <a:xfrm>
            <a:off x="4194142" y="2923514"/>
            <a:ext cx="109051" cy="109051"/>
          </a:xfrm>
          <a:custGeom>
            <a:avLst/>
            <a:gdLst>
              <a:gd name="T0" fmla="*/ 0 w 256"/>
              <a:gd name="T1" fmla="*/ 118 h 256"/>
              <a:gd name="T2" fmla="*/ 0 w 256"/>
              <a:gd name="T3" fmla="*/ 118 h 256"/>
              <a:gd name="T4" fmla="*/ 137 w 256"/>
              <a:gd name="T5" fmla="*/ 0 h 256"/>
              <a:gd name="T6" fmla="*/ 255 w 256"/>
              <a:gd name="T7" fmla="*/ 118 h 256"/>
              <a:gd name="T8" fmla="*/ 137 w 256"/>
              <a:gd name="T9" fmla="*/ 255 h 256"/>
              <a:gd name="T10" fmla="*/ 0 w 256"/>
              <a:gd name="T11" fmla="*/ 118 h 256"/>
            </a:gdLst>
            <a:ahLst/>
            <a:cxnLst>
              <a:cxn ang="0">
                <a:pos x="T0" y="T1"/>
              </a:cxn>
              <a:cxn ang="0">
                <a:pos x="T2" y="T3"/>
              </a:cxn>
              <a:cxn ang="0">
                <a:pos x="T4" y="T5"/>
              </a:cxn>
              <a:cxn ang="0">
                <a:pos x="T6" y="T7"/>
              </a:cxn>
              <a:cxn ang="0">
                <a:pos x="T8" y="T9"/>
              </a:cxn>
              <a:cxn ang="0">
                <a:pos x="T10" y="T11"/>
              </a:cxn>
            </a:cxnLst>
            <a:rect l="0" t="0" r="r" b="b"/>
            <a:pathLst>
              <a:path w="256" h="256">
                <a:moveTo>
                  <a:pt x="0" y="118"/>
                </a:moveTo>
                <a:lnTo>
                  <a:pt x="0" y="118"/>
                </a:lnTo>
                <a:cubicBezTo>
                  <a:pt x="0" y="59"/>
                  <a:pt x="59" y="0"/>
                  <a:pt x="137" y="0"/>
                </a:cubicBezTo>
                <a:cubicBezTo>
                  <a:pt x="196" y="0"/>
                  <a:pt x="255" y="59"/>
                  <a:pt x="255" y="118"/>
                </a:cubicBezTo>
                <a:cubicBezTo>
                  <a:pt x="255" y="196"/>
                  <a:pt x="196" y="255"/>
                  <a:pt x="137" y="255"/>
                </a:cubicBezTo>
                <a:cubicBezTo>
                  <a:pt x="59" y="255"/>
                  <a:pt x="0" y="196"/>
                  <a:pt x="0" y="118"/>
                </a:cubicBezTo>
              </a:path>
            </a:pathLst>
          </a:custGeom>
          <a:solidFill>
            <a:srgbClr val="779F9F"/>
          </a:solidFill>
          <a:ln>
            <a:noFill/>
          </a:ln>
          <a:effectLst/>
        </p:spPr>
        <p:txBody>
          <a:bodyPr wrap="none" anchor="ctr"/>
          <a:lstStyle/>
          <a:p>
            <a:endParaRPr lang="en-SV" sz="900"/>
          </a:p>
        </p:txBody>
      </p:sp>
      <p:sp>
        <p:nvSpPr>
          <p:cNvPr id="72" name="Freeform 67">
            <a:extLst>
              <a:ext uri="{FF2B5EF4-FFF2-40B4-BE49-F238E27FC236}">
                <a16:creationId xmlns:a16="http://schemas.microsoft.com/office/drawing/2014/main" id="{8E8C549E-F5B4-5541-BB52-A7A555CE7E41}"/>
              </a:ext>
            </a:extLst>
          </p:cNvPr>
          <p:cNvSpPr>
            <a:spLocks noChangeArrowheads="1"/>
          </p:cNvSpPr>
          <p:nvPr/>
        </p:nvSpPr>
        <p:spPr bwMode="auto">
          <a:xfrm>
            <a:off x="4570181" y="2472268"/>
            <a:ext cx="526454" cy="533975"/>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74"/>
                  <a:pt x="274" y="0"/>
                  <a:pt x="626" y="0"/>
                </a:cubicBezTo>
                <a:cubicBezTo>
                  <a:pt x="958" y="0"/>
                  <a:pt x="1233" y="274"/>
                  <a:pt x="1233" y="627"/>
                </a:cubicBezTo>
                <a:cubicBezTo>
                  <a:pt x="1233" y="959"/>
                  <a:pt x="958" y="1253"/>
                  <a:pt x="626" y="1253"/>
                </a:cubicBezTo>
                <a:cubicBezTo>
                  <a:pt x="274" y="1253"/>
                  <a:pt x="0" y="959"/>
                  <a:pt x="0" y="627"/>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900"/>
          </a:p>
        </p:txBody>
      </p:sp>
      <p:sp>
        <p:nvSpPr>
          <p:cNvPr id="73" name="Freeform 68">
            <a:extLst>
              <a:ext uri="{FF2B5EF4-FFF2-40B4-BE49-F238E27FC236}">
                <a16:creationId xmlns:a16="http://schemas.microsoft.com/office/drawing/2014/main" id="{78786AEF-BC0B-E54D-A1C3-D893FE9839A5}"/>
              </a:ext>
            </a:extLst>
          </p:cNvPr>
          <p:cNvSpPr>
            <a:spLocks noChangeArrowheads="1"/>
          </p:cNvSpPr>
          <p:nvPr/>
        </p:nvSpPr>
        <p:spPr bwMode="auto">
          <a:xfrm>
            <a:off x="5070312" y="3256308"/>
            <a:ext cx="2455530" cy="693790"/>
          </a:xfrm>
          <a:custGeom>
            <a:avLst/>
            <a:gdLst>
              <a:gd name="T0" fmla="*/ 4956 w 5760"/>
              <a:gd name="T1" fmla="*/ 0 h 1626"/>
              <a:gd name="T2" fmla="*/ 4956 w 5760"/>
              <a:gd name="T3" fmla="*/ 0 h 1626"/>
              <a:gd name="T4" fmla="*/ 803 w 5760"/>
              <a:gd name="T5" fmla="*/ 0 h 1626"/>
              <a:gd name="T6" fmla="*/ 0 w 5760"/>
              <a:gd name="T7" fmla="*/ 822 h 1626"/>
              <a:gd name="T8" fmla="*/ 0 w 5760"/>
              <a:gd name="T9" fmla="*/ 822 h 1626"/>
              <a:gd name="T10" fmla="*/ 803 w 5760"/>
              <a:gd name="T11" fmla="*/ 1625 h 1626"/>
              <a:gd name="T12" fmla="*/ 4956 w 5760"/>
              <a:gd name="T13" fmla="*/ 1625 h 1626"/>
              <a:gd name="T14" fmla="*/ 5759 w 5760"/>
              <a:gd name="T15" fmla="*/ 822 h 1626"/>
              <a:gd name="T16" fmla="*/ 5759 w 5760"/>
              <a:gd name="T17" fmla="*/ 822 h 1626"/>
              <a:gd name="T18" fmla="*/ 4956 w 5760"/>
              <a:gd name="T19"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1626">
                <a:moveTo>
                  <a:pt x="4956" y="0"/>
                </a:moveTo>
                <a:lnTo>
                  <a:pt x="4956" y="0"/>
                </a:lnTo>
                <a:cubicBezTo>
                  <a:pt x="803" y="0"/>
                  <a:pt x="803" y="0"/>
                  <a:pt x="803" y="0"/>
                </a:cubicBezTo>
                <a:cubicBezTo>
                  <a:pt x="372" y="0"/>
                  <a:pt x="0" y="371"/>
                  <a:pt x="0" y="822"/>
                </a:cubicBezTo>
                <a:lnTo>
                  <a:pt x="0" y="822"/>
                </a:lnTo>
                <a:cubicBezTo>
                  <a:pt x="0" y="1252"/>
                  <a:pt x="372" y="1625"/>
                  <a:pt x="803" y="1625"/>
                </a:cubicBezTo>
                <a:cubicBezTo>
                  <a:pt x="4956" y="1625"/>
                  <a:pt x="4956" y="1625"/>
                  <a:pt x="4956" y="1625"/>
                </a:cubicBezTo>
                <a:cubicBezTo>
                  <a:pt x="5407" y="1625"/>
                  <a:pt x="5759" y="1252"/>
                  <a:pt x="5759" y="822"/>
                </a:cubicBezTo>
                <a:lnTo>
                  <a:pt x="5759" y="822"/>
                </a:lnTo>
                <a:cubicBezTo>
                  <a:pt x="5759" y="371"/>
                  <a:pt x="5407" y="0"/>
                  <a:pt x="4956" y="0"/>
                </a:cubicBezTo>
              </a:path>
            </a:pathLst>
          </a:custGeom>
          <a:solidFill>
            <a:srgbClr val="E17970"/>
          </a:solidFill>
          <a:ln>
            <a:noFill/>
          </a:ln>
          <a:effectLst/>
        </p:spPr>
        <p:txBody>
          <a:bodyPr wrap="none" anchor="ctr"/>
          <a:lstStyle/>
          <a:p>
            <a:endParaRPr lang="en-SV" sz="900" dirty="0"/>
          </a:p>
        </p:txBody>
      </p:sp>
      <p:sp>
        <p:nvSpPr>
          <p:cNvPr id="74" name="Freeform 69">
            <a:extLst>
              <a:ext uri="{FF2B5EF4-FFF2-40B4-BE49-F238E27FC236}">
                <a16:creationId xmlns:a16="http://schemas.microsoft.com/office/drawing/2014/main" id="{A98F3A8B-A30E-604D-9667-FC0215D834DE}"/>
              </a:ext>
            </a:extLst>
          </p:cNvPr>
          <p:cNvSpPr>
            <a:spLocks noChangeArrowheads="1"/>
          </p:cNvSpPr>
          <p:nvPr/>
        </p:nvSpPr>
        <p:spPr bwMode="auto">
          <a:xfrm>
            <a:off x="4344558" y="3598503"/>
            <a:ext cx="609182" cy="26323"/>
          </a:xfrm>
          <a:custGeom>
            <a:avLst/>
            <a:gdLst>
              <a:gd name="T0" fmla="*/ 1429 w 1430"/>
              <a:gd name="T1" fmla="*/ 59 h 60"/>
              <a:gd name="T2" fmla="*/ 0 w 1430"/>
              <a:gd name="T3" fmla="*/ 59 h 60"/>
              <a:gd name="T4" fmla="*/ 0 w 1430"/>
              <a:gd name="T5" fmla="*/ 0 h 60"/>
              <a:gd name="T6" fmla="*/ 1429 w 1430"/>
              <a:gd name="T7" fmla="*/ 0 h 60"/>
              <a:gd name="T8" fmla="*/ 1429 w 1430"/>
              <a:gd name="T9" fmla="*/ 59 h 60"/>
            </a:gdLst>
            <a:ahLst/>
            <a:cxnLst>
              <a:cxn ang="0">
                <a:pos x="T0" y="T1"/>
              </a:cxn>
              <a:cxn ang="0">
                <a:pos x="T2" y="T3"/>
              </a:cxn>
              <a:cxn ang="0">
                <a:pos x="T4" y="T5"/>
              </a:cxn>
              <a:cxn ang="0">
                <a:pos x="T6" y="T7"/>
              </a:cxn>
              <a:cxn ang="0">
                <a:pos x="T8" y="T9"/>
              </a:cxn>
            </a:cxnLst>
            <a:rect l="0" t="0" r="r" b="b"/>
            <a:pathLst>
              <a:path w="1430" h="60">
                <a:moveTo>
                  <a:pt x="1429" y="59"/>
                </a:moveTo>
                <a:lnTo>
                  <a:pt x="0" y="59"/>
                </a:lnTo>
                <a:lnTo>
                  <a:pt x="0" y="0"/>
                </a:lnTo>
                <a:lnTo>
                  <a:pt x="1429" y="0"/>
                </a:lnTo>
                <a:lnTo>
                  <a:pt x="1429" y="59"/>
                </a:lnTo>
              </a:path>
            </a:pathLst>
          </a:custGeom>
          <a:solidFill>
            <a:schemeClr val="bg1">
              <a:lumMod val="95000"/>
            </a:schemeClr>
          </a:solidFill>
          <a:ln w="9525" cap="flat">
            <a:solidFill>
              <a:schemeClr val="bg1"/>
            </a:solidFill>
            <a:bevel/>
            <a:headEnd/>
            <a:tailEnd/>
          </a:ln>
          <a:effectLst/>
        </p:spPr>
        <p:txBody>
          <a:bodyPr wrap="none" anchor="ctr"/>
          <a:lstStyle/>
          <a:p>
            <a:endParaRPr lang="en-SV" sz="900"/>
          </a:p>
        </p:txBody>
      </p:sp>
      <p:sp>
        <p:nvSpPr>
          <p:cNvPr id="75" name="Freeform 70">
            <a:extLst>
              <a:ext uri="{FF2B5EF4-FFF2-40B4-BE49-F238E27FC236}">
                <a16:creationId xmlns:a16="http://schemas.microsoft.com/office/drawing/2014/main" id="{56521A13-B91C-0A43-8489-E2F1148FC566}"/>
              </a:ext>
            </a:extLst>
          </p:cNvPr>
          <p:cNvSpPr>
            <a:spLocks noChangeArrowheads="1"/>
          </p:cNvSpPr>
          <p:nvPr/>
        </p:nvSpPr>
        <p:spPr bwMode="auto">
          <a:xfrm>
            <a:off x="4278751" y="3515775"/>
            <a:ext cx="193659" cy="193659"/>
          </a:xfrm>
          <a:custGeom>
            <a:avLst/>
            <a:gdLst>
              <a:gd name="T0" fmla="*/ 235 w 452"/>
              <a:gd name="T1" fmla="*/ 451 h 452"/>
              <a:gd name="T2" fmla="*/ 235 w 452"/>
              <a:gd name="T3" fmla="*/ 451 h 452"/>
              <a:gd name="T4" fmla="*/ 0 w 452"/>
              <a:gd name="T5" fmla="*/ 216 h 452"/>
              <a:gd name="T6" fmla="*/ 235 w 452"/>
              <a:gd name="T7" fmla="*/ 0 h 452"/>
              <a:gd name="T8" fmla="*/ 451 w 452"/>
              <a:gd name="T9" fmla="*/ 216 h 452"/>
              <a:gd name="T10" fmla="*/ 235 w 452"/>
              <a:gd name="T11" fmla="*/ 451 h 452"/>
            </a:gdLst>
            <a:ahLst/>
            <a:cxnLst>
              <a:cxn ang="0">
                <a:pos x="T0" y="T1"/>
              </a:cxn>
              <a:cxn ang="0">
                <a:pos x="T2" y="T3"/>
              </a:cxn>
              <a:cxn ang="0">
                <a:pos x="T4" y="T5"/>
              </a:cxn>
              <a:cxn ang="0">
                <a:pos x="T6" y="T7"/>
              </a:cxn>
              <a:cxn ang="0">
                <a:pos x="T8" y="T9"/>
              </a:cxn>
              <a:cxn ang="0">
                <a:pos x="T10" y="T11"/>
              </a:cxn>
            </a:cxnLst>
            <a:rect l="0" t="0" r="r" b="b"/>
            <a:pathLst>
              <a:path w="452" h="452">
                <a:moveTo>
                  <a:pt x="235" y="451"/>
                </a:moveTo>
                <a:lnTo>
                  <a:pt x="235" y="451"/>
                </a:lnTo>
                <a:cubicBezTo>
                  <a:pt x="118" y="451"/>
                  <a:pt x="0" y="353"/>
                  <a:pt x="0" y="216"/>
                </a:cubicBezTo>
                <a:cubicBezTo>
                  <a:pt x="0" y="98"/>
                  <a:pt x="118" y="0"/>
                  <a:pt x="235" y="0"/>
                </a:cubicBezTo>
                <a:cubicBezTo>
                  <a:pt x="353" y="0"/>
                  <a:pt x="451" y="98"/>
                  <a:pt x="451" y="216"/>
                </a:cubicBezTo>
                <a:cubicBezTo>
                  <a:pt x="451" y="353"/>
                  <a:pt x="353" y="451"/>
                  <a:pt x="235" y="451"/>
                </a:cubicBezTo>
              </a:path>
            </a:pathLst>
          </a:custGeom>
          <a:solidFill>
            <a:schemeClr val="bg1">
              <a:lumMod val="95000"/>
            </a:schemeClr>
          </a:solidFill>
          <a:ln>
            <a:noFill/>
          </a:ln>
          <a:effectLst/>
        </p:spPr>
        <p:txBody>
          <a:bodyPr wrap="none" anchor="ctr"/>
          <a:lstStyle/>
          <a:p>
            <a:endParaRPr lang="en-SV" sz="900"/>
          </a:p>
        </p:txBody>
      </p:sp>
      <p:sp>
        <p:nvSpPr>
          <p:cNvPr id="76" name="Freeform 71">
            <a:extLst>
              <a:ext uri="{FF2B5EF4-FFF2-40B4-BE49-F238E27FC236}">
                <a16:creationId xmlns:a16="http://schemas.microsoft.com/office/drawing/2014/main" id="{CE0CC2A6-1A69-974A-A242-4EAA97B3E2C0}"/>
              </a:ext>
            </a:extLst>
          </p:cNvPr>
          <p:cNvSpPr>
            <a:spLocks noChangeArrowheads="1"/>
          </p:cNvSpPr>
          <p:nvPr/>
        </p:nvSpPr>
        <p:spPr bwMode="auto">
          <a:xfrm>
            <a:off x="4320116" y="3557139"/>
            <a:ext cx="109051" cy="109051"/>
          </a:xfrm>
          <a:custGeom>
            <a:avLst/>
            <a:gdLst>
              <a:gd name="T0" fmla="*/ 0 w 256"/>
              <a:gd name="T1" fmla="*/ 118 h 256"/>
              <a:gd name="T2" fmla="*/ 0 w 256"/>
              <a:gd name="T3" fmla="*/ 118 h 256"/>
              <a:gd name="T4" fmla="*/ 137 w 256"/>
              <a:gd name="T5" fmla="*/ 0 h 256"/>
              <a:gd name="T6" fmla="*/ 255 w 256"/>
              <a:gd name="T7" fmla="*/ 118 h 256"/>
              <a:gd name="T8" fmla="*/ 137 w 256"/>
              <a:gd name="T9" fmla="*/ 255 h 256"/>
              <a:gd name="T10" fmla="*/ 0 w 256"/>
              <a:gd name="T11" fmla="*/ 118 h 256"/>
            </a:gdLst>
            <a:ahLst/>
            <a:cxnLst>
              <a:cxn ang="0">
                <a:pos x="T0" y="T1"/>
              </a:cxn>
              <a:cxn ang="0">
                <a:pos x="T2" y="T3"/>
              </a:cxn>
              <a:cxn ang="0">
                <a:pos x="T4" y="T5"/>
              </a:cxn>
              <a:cxn ang="0">
                <a:pos x="T6" y="T7"/>
              </a:cxn>
              <a:cxn ang="0">
                <a:pos x="T8" y="T9"/>
              </a:cxn>
              <a:cxn ang="0">
                <a:pos x="T10" y="T11"/>
              </a:cxn>
            </a:cxnLst>
            <a:rect l="0" t="0" r="r" b="b"/>
            <a:pathLst>
              <a:path w="256" h="256">
                <a:moveTo>
                  <a:pt x="0" y="118"/>
                </a:moveTo>
                <a:lnTo>
                  <a:pt x="0" y="118"/>
                </a:lnTo>
                <a:cubicBezTo>
                  <a:pt x="0" y="59"/>
                  <a:pt x="59" y="0"/>
                  <a:pt x="137" y="0"/>
                </a:cubicBezTo>
                <a:cubicBezTo>
                  <a:pt x="196" y="0"/>
                  <a:pt x="255" y="59"/>
                  <a:pt x="255" y="118"/>
                </a:cubicBezTo>
                <a:cubicBezTo>
                  <a:pt x="255" y="196"/>
                  <a:pt x="196" y="255"/>
                  <a:pt x="137" y="255"/>
                </a:cubicBezTo>
                <a:cubicBezTo>
                  <a:pt x="59" y="255"/>
                  <a:pt x="0" y="196"/>
                  <a:pt x="0" y="118"/>
                </a:cubicBezTo>
              </a:path>
            </a:pathLst>
          </a:custGeom>
          <a:solidFill>
            <a:srgbClr val="E17970"/>
          </a:solidFill>
          <a:ln>
            <a:noFill/>
          </a:ln>
          <a:effectLst/>
        </p:spPr>
        <p:txBody>
          <a:bodyPr wrap="none" anchor="ctr"/>
          <a:lstStyle/>
          <a:p>
            <a:endParaRPr lang="en-SV" sz="900"/>
          </a:p>
        </p:txBody>
      </p:sp>
      <p:sp>
        <p:nvSpPr>
          <p:cNvPr id="77" name="Freeform 72">
            <a:extLst>
              <a:ext uri="{FF2B5EF4-FFF2-40B4-BE49-F238E27FC236}">
                <a16:creationId xmlns:a16="http://schemas.microsoft.com/office/drawing/2014/main" id="{1BFFE021-D869-F54F-942D-6351F251952E}"/>
              </a:ext>
            </a:extLst>
          </p:cNvPr>
          <p:cNvSpPr>
            <a:spLocks noChangeArrowheads="1"/>
          </p:cNvSpPr>
          <p:nvPr/>
        </p:nvSpPr>
        <p:spPr bwMode="auto">
          <a:xfrm>
            <a:off x="4720596" y="3355958"/>
            <a:ext cx="526454" cy="533975"/>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94"/>
                  <a:pt x="274" y="0"/>
                  <a:pt x="626" y="0"/>
                </a:cubicBezTo>
                <a:cubicBezTo>
                  <a:pt x="959" y="0"/>
                  <a:pt x="1233" y="294"/>
                  <a:pt x="1233" y="627"/>
                </a:cubicBezTo>
                <a:cubicBezTo>
                  <a:pt x="1233" y="979"/>
                  <a:pt x="959" y="1253"/>
                  <a:pt x="626" y="1253"/>
                </a:cubicBezTo>
                <a:cubicBezTo>
                  <a:pt x="274" y="1253"/>
                  <a:pt x="0" y="979"/>
                  <a:pt x="0" y="627"/>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900"/>
          </a:p>
        </p:txBody>
      </p:sp>
      <p:sp>
        <p:nvSpPr>
          <p:cNvPr id="78" name="Freeform 73">
            <a:extLst>
              <a:ext uri="{FF2B5EF4-FFF2-40B4-BE49-F238E27FC236}">
                <a16:creationId xmlns:a16="http://schemas.microsoft.com/office/drawing/2014/main" id="{260E200D-6CDB-6340-8800-589F5A7B6767}"/>
              </a:ext>
            </a:extLst>
          </p:cNvPr>
          <p:cNvSpPr>
            <a:spLocks noChangeArrowheads="1"/>
          </p:cNvSpPr>
          <p:nvPr/>
        </p:nvSpPr>
        <p:spPr bwMode="auto">
          <a:xfrm>
            <a:off x="4878532" y="4149399"/>
            <a:ext cx="2464932" cy="684390"/>
          </a:xfrm>
          <a:custGeom>
            <a:avLst/>
            <a:gdLst>
              <a:gd name="T0" fmla="*/ 4956 w 5780"/>
              <a:gd name="T1" fmla="*/ 0 h 1607"/>
              <a:gd name="T2" fmla="*/ 4956 w 5780"/>
              <a:gd name="T3" fmla="*/ 0 h 1607"/>
              <a:gd name="T4" fmla="*/ 823 w 5780"/>
              <a:gd name="T5" fmla="*/ 0 h 1607"/>
              <a:gd name="T6" fmla="*/ 0 w 5780"/>
              <a:gd name="T7" fmla="*/ 803 h 1607"/>
              <a:gd name="T8" fmla="*/ 0 w 5780"/>
              <a:gd name="T9" fmla="*/ 803 h 1607"/>
              <a:gd name="T10" fmla="*/ 823 w 5780"/>
              <a:gd name="T11" fmla="*/ 1606 h 1607"/>
              <a:gd name="T12" fmla="*/ 4956 w 5780"/>
              <a:gd name="T13" fmla="*/ 1606 h 1607"/>
              <a:gd name="T14" fmla="*/ 5779 w 5780"/>
              <a:gd name="T15" fmla="*/ 803 h 1607"/>
              <a:gd name="T16" fmla="*/ 5779 w 5780"/>
              <a:gd name="T17" fmla="*/ 803 h 1607"/>
              <a:gd name="T18" fmla="*/ 4956 w 5780"/>
              <a:gd name="T19" fmla="*/ 0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80" h="1607">
                <a:moveTo>
                  <a:pt x="4956" y="0"/>
                </a:moveTo>
                <a:lnTo>
                  <a:pt x="4956" y="0"/>
                </a:lnTo>
                <a:cubicBezTo>
                  <a:pt x="823" y="0"/>
                  <a:pt x="823" y="0"/>
                  <a:pt x="823" y="0"/>
                </a:cubicBezTo>
                <a:cubicBezTo>
                  <a:pt x="373" y="0"/>
                  <a:pt x="0" y="353"/>
                  <a:pt x="0" y="803"/>
                </a:cubicBezTo>
                <a:lnTo>
                  <a:pt x="0" y="803"/>
                </a:lnTo>
                <a:cubicBezTo>
                  <a:pt x="0" y="1253"/>
                  <a:pt x="373" y="1606"/>
                  <a:pt x="823" y="1606"/>
                </a:cubicBezTo>
                <a:cubicBezTo>
                  <a:pt x="4956" y="1606"/>
                  <a:pt x="4956" y="1606"/>
                  <a:pt x="4956" y="1606"/>
                </a:cubicBezTo>
                <a:cubicBezTo>
                  <a:pt x="5407" y="1606"/>
                  <a:pt x="5779" y="1253"/>
                  <a:pt x="5779" y="803"/>
                </a:cubicBezTo>
                <a:lnTo>
                  <a:pt x="5779" y="803"/>
                </a:lnTo>
                <a:cubicBezTo>
                  <a:pt x="5779" y="353"/>
                  <a:pt x="5407" y="0"/>
                  <a:pt x="4956" y="0"/>
                </a:cubicBezTo>
              </a:path>
            </a:pathLst>
          </a:custGeom>
          <a:solidFill>
            <a:srgbClr val="005493"/>
          </a:solidFill>
          <a:ln>
            <a:noFill/>
          </a:ln>
          <a:effectLst/>
        </p:spPr>
        <p:txBody>
          <a:bodyPr wrap="none" anchor="ctr"/>
          <a:lstStyle/>
          <a:p>
            <a:endParaRPr lang="en-SV" sz="900"/>
          </a:p>
        </p:txBody>
      </p:sp>
      <p:sp>
        <p:nvSpPr>
          <p:cNvPr id="79" name="Freeform 74">
            <a:extLst>
              <a:ext uri="{FF2B5EF4-FFF2-40B4-BE49-F238E27FC236}">
                <a16:creationId xmlns:a16="http://schemas.microsoft.com/office/drawing/2014/main" id="{DF63806D-E663-8847-ABE9-280C2D5A036A}"/>
              </a:ext>
            </a:extLst>
          </p:cNvPr>
          <p:cNvSpPr>
            <a:spLocks noChangeArrowheads="1"/>
          </p:cNvSpPr>
          <p:nvPr/>
        </p:nvSpPr>
        <p:spPr bwMode="auto">
          <a:xfrm>
            <a:off x="4211065" y="4234008"/>
            <a:ext cx="618583" cy="276388"/>
          </a:xfrm>
          <a:custGeom>
            <a:avLst/>
            <a:gdLst>
              <a:gd name="T0" fmla="*/ 1429 w 1450"/>
              <a:gd name="T1" fmla="*/ 646 h 647"/>
              <a:gd name="T2" fmla="*/ 0 w 1450"/>
              <a:gd name="T3" fmla="*/ 39 h 647"/>
              <a:gd name="T4" fmla="*/ 20 w 1450"/>
              <a:gd name="T5" fmla="*/ 0 h 647"/>
              <a:gd name="T6" fmla="*/ 1449 w 1450"/>
              <a:gd name="T7" fmla="*/ 587 h 647"/>
              <a:gd name="T8" fmla="*/ 1429 w 1450"/>
              <a:gd name="T9" fmla="*/ 646 h 647"/>
            </a:gdLst>
            <a:ahLst/>
            <a:cxnLst>
              <a:cxn ang="0">
                <a:pos x="T0" y="T1"/>
              </a:cxn>
              <a:cxn ang="0">
                <a:pos x="T2" y="T3"/>
              </a:cxn>
              <a:cxn ang="0">
                <a:pos x="T4" y="T5"/>
              </a:cxn>
              <a:cxn ang="0">
                <a:pos x="T6" y="T7"/>
              </a:cxn>
              <a:cxn ang="0">
                <a:pos x="T8" y="T9"/>
              </a:cxn>
            </a:cxnLst>
            <a:rect l="0" t="0" r="r" b="b"/>
            <a:pathLst>
              <a:path w="1450" h="647">
                <a:moveTo>
                  <a:pt x="1429" y="646"/>
                </a:moveTo>
                <a:lnTo>
                  <a:pt x="0" y="39"/>
                </a:lnTo>
                <a:lnTo>
                  <a:pt x="20" y="0"/>
                </a:lnTo>
                <a:lnTo>
                  <a:pt x="1449" y="587"/>
                </a:lnTo>
                <a:lnTo>
                  <a:pt x="1429" y="646"/>
                </a:lnTo>
              </a:path>
            </a:pathLst>
          </a:custGeom>
          <a:solidFill>
            <a:schemeClr val="bg1">
              <a:lumMod val="95000"/>
            </a:schemeClr>
          </a:solidFill>
          <a:ln w="9525" cap="flat">
            <a:solidFill>
              <a:schemeClr val="bg1"/>
            </a:solidFill>
            <a:bevel/>
            <a:headEnd/>
            <a:tailEnd/>
          </a:ln>
          <a:effectLst/>
        </p:spPr>
        <p:txBody>
          <a:bodyPr wrap="none" anchor="ctr"/>
          <a:lstStyle/>
          <a:p>
            <a:endParaRPr lang="en-SV" sz="900"/>
          </a:p>
        </p:txBody>
      </p:sp>
      <p:sp>
        <p:nvSpPr>
          <p:cNvPr id="80" name="Freeform 75">
            <a:extLst>
              <a:ext uri="{FF2B5EF4-FFF2-40B4-BE49-F238E27FC236}">
                <a16:creationId xmlns:a16="http://schemas.microsoft.com/office/drawing/2014/main" id="{FAC5EFB4-A98F-B745-8BEF-C51B29291B10}"/>
              </a:ext>
            </a:extLst>
          </p:cNvPr>
          <p:cNvSpPr>
            <a:spLocks noChangeArrowheads="1"/>
          </p:cNvSpPr>
          <p:nvPr/>
        </p:nvSpPr>
        <p:spPr bwMode="auto">
          <a:xfrm>
            <a:off x="4152778" y="4158800"/>
            <a:ext cx="193661" cy="193659"/>
          </a:xfrm>
          <a:custGeom>
            <a:avLst/>
            <a:gdLst>
              <a:gd name="T0" fmla="*/ 216 w 452"/>
              <a:gd name="T1" fmla="*/ 451 h 452"/>
              <a:gd name="T2" fmla="*/ 216 w 452"/>
              <a:gd name="T3" fmla="*/ 451 h 452"/>
              <a:gd name="T4" fmla="*/ 0 w 452"/>
              <a:gd name="T5" fmla="*/ 235 h 452"/>
              <a:gd name="T6" fmla="*/ 216 w 452"/>
              <a:gd name="T7" fmla="*/ 0 h 452"/>
              <a:gd name="T8" fmla="*/ 451 w 452"/>
              <a:gd name="T9" fmla="*/ 235 h 452"/>
              <a:gd name="T10" fmla="*/ 216 w 452"/>
              <a:gd name="T11" fmla="*/ 451 h 452"/>
            </a:gdLst>
            <a:ahLst/>
            <a:cxnLst>
              <a:cxn ang="0">
                <a:pos x="T0" y="T1"/>
              </a:cxn>
              <a:cxn ang="0">
                <a:pos x="T2" y="T3"/>
              </a:cxn>
              <a:cxn ang="0">
                <a:pos x="T4" y="T5"/>
              </a:cxn>
              <a:cxn ang="0">
                <a:pos x="T6" y="T7"/>
              </a:cxn>
              <a:cxn ang="0">
                <a:pos x="T8" y="T9"/>
              </a:cxn>
              <a:cxn ang="0">
                <a:pos x="T10" y="T11"/>
              </a:cxn>
            </a:cxnLst>
            <a:rect l="0" t="0" r="r" b="b"/>
            <a:pathLst>
              <a:path w="452" h="452">
                <a:moveTo>
                  <a:pt x="216" y="451"/>
                </a:moveTo>
                <a:lnTo>
                  <a:pt x="216" y="451"/>
                </a:lnTo>
                <a:cubicBezTo>
                  <a:pt x="98" y="451"/>
                  <a:pt x="0" y="353"/>
                  <a:pt x="0" y="235"/>
                </a:cubicBezTo>
                <a:cubicBezTo>
                  <a:pt x="0" y="118"/>
                  <a:pt x="98" y="0"/>
                  <a:pt x="216" y="0"/>
                </a:cubicBezTo>
                <a:cubicBezTo>
                  <a:pt x="353" y="0"/>
                  <a:pt x="451" y="118"/>
                  <a:pt x="451" y="235"/>
                </a:cubicBezTo>
                <a:cubicBezTo>
                  <a:pt x="451" y="353"/>
                  <a:pt x="353" y="451"/>
                  <a:pt x="216" y="451"/>
                </a:cubicBezTo>
              </a:path>
            </a:pathLst>
          </a:custGeom>
          <a:solidFill>
            <a:schemeClr val="bg1">
              <a:lumMod val="95000"/>
            </a:schemeClr>
          </a:solidFill>
          <a:ln>
            <a:noFill/>
          </a:ln>
          <a:effectLst/>
        </p:spPr>
        <p:txBody>
          <a:bodyPr wrap="none" anchor="ctr"/>
          <a:lstStyle/>
          <a:p>
            <a:endParaRPr lang="en-SV" sz="900"/>
          </a:p>
        </p:txBody>
      </p:sp>
      <p:sp>
        <p:nvSpPr>
          <p:cNvPr id="81" name="Freeform 76">
            <a:extLst>
              <a:ext uri="{FF2B5EF4-FFF2-40B4-BE49-F238E27FC236}">
                <a16:creationId xmlns:a16="http://schemas.microsoft.com/office/drawing/2014/main" id="{3F9C4F04-B092-5F46-BB1C-EFC16792E16C}"/>
              </a:ext>
            </a:extLst>
          </p:cNvPr>
          <p:cNvSpPr>
            <a:spLocks noChangeArrowheads="1"/>
          </p:cNvSpPr>
          <p:nvPr/>
        </p:nvSpPr>
        <p:spPr bwMode="auto">
          <a:xfrm>
            <a:off x="4194142" y="4200165"/>
            <a:ext cx="109051" cy="109051"/>
          </a:xfrm>
          <a:custGeom>
            <a:avLst/>
            <a:gdLst>
              <a:gd name="T0" fmla="*/ 0 w 256"/>
              <a:gd name="T1" fmla="*/ 136 h 255"/>
              <a:gd name="T2" fmla="*/ 0 w 256"/>
              <a:gd name="T3" fmla="*/ 136 h 255"/>
              <a:gd name="T4" fmla="*/ 118 w 256"/>
              <a:gd name="T5" fmla="*/ 0 h 255"/>
              <a:gd name="T6" fmla="*/ 255 w 256"/>
              <a:gd name="T7" fmla="*/ 136 h 255"/>
              <a:gd name="T8" fmla="*/ 118 w 256"/>
              <a:gd name="T9" fmla="*/ 254 h 255"/>
              <a:gd name="T10" fmla="*/ 0 w 256"/>
              <a:gd name="T11" fmla="*/ 136 h 255"/>
            </a:gdLst>
            <a:ahLst/>
            <a:cxnLst>
              <a:cxn ang="0">
                <a:pos x="T0" y="T1"/>
              </a:cxn>
              <a:cxn ang="0">
                <a:pos x="T2" y="T3"/>
              </a:cxn>
              <a:cxn ang="0">
                <a:pos x="T4" y="T5"/>
              </a:cxn>
              <a:cxn ang="0">
                <a:pos x="T6" y="T7"/>
              </a:cxn>
              <a:cxn ang="0">
                <a:pos x="T8" y="T9"/>
              </a:cxn>
              <a:cxn ang="0">
                <a:pos x="T10" y="T11"/>
              </a:cxn>
            </a:cxnLst>
            <a:rect l="0" t="0" r="r" b="b"/>
            <a:pathLst>
              <a:path w="256" h="255">
                <a:moveTo>
                  <a:pt x="0" y="136"/>
                </a:moveTo>
                <a:lnTo>
                  <a:pt x="0" y="136"/>
                </a:lnTo>
                <a:cubicBezTo>
                  <a:pt x="0" y="58"/>
                  <a:pt x="59" y="0"/>
                  <a:pt x="118" y="0"/>
                </a:cubicBezTo>
                <a:cubicBezTo>
                  <a:pt x="196" y="0"/>
                  <a:pt x="255" y="58"/>
                  <a:pt x="255" y="136"/>
                </a:cubicBezTo>
                <a:cubicBezTo>
                  <a:pt x="255" y="195"/>
                  <a:pt x="196" y="254"/>
                  <a:pt x="118" y="254"/>
                </a:cubicBezTo>
                <a:cubicBezTo>
                  <a:pt x="59" y="254"/>
                  <a:pt x="0" y="195"/>
                  <a:pt x="0" y="136"/>
                </a:cubicBezTo>
              </a:path>
            </a:pathLst>
          </a:custGeom>
          <a:solidFill>
            <a:srgbClr val="005493"/>
          </a:solidFill>
          <a:ln>
            <a:noFill/>
          </a:ln>
          <a:effectLst/>
        </p:spPr>
        <p:txBody>
          <a:bodyPr wrap="none" anchor="ctr"/>
          <a:lstStyle/>
          <a:p>
            <a:endParaRPr lang="en-SV" sz="900"/>
          </a:p>
        </p:txBody>
      </p:sp>
      <p:sp>
        <p:nvSpPr>
          <p:cNvPr id="82" name="Freeform 77">
            <a:extLst>
              <a:ext uri="{FF2B5EF4-FFF2-40B4-BE49-F238E27FC236}">
                <a16:creationId xmlns:a16="http://schemas.microsoft.com/office/drawing/2014/main" id="{675246B8-7193-F04D-A587-754874371981}"/>
              </a:ext>
            </a:extLst>
          </p:cNvPr>
          <p:cNvSpPr>
            <a:spLocks noChangeArrowheads="1"/>
          </p:cNvSpPr>
          <p:nvPr/>
        </p:nvSpPr>
        <p:spPr bwMode="auto">
          <a:xfrm>
            <a:off x="4528816" y="4250929"/>
            <a:ext cx="533975" cy="533975"/>
          </a:xfrm>
          <a:custGeom>
            <a:avLst/>
            <a:gdLst>
              <a:gd name="T0" fmla="*/ 0 w 1254"/>
              <a:gd name="T1" fmla="*/ 627 h 1254"/>
              <a:gd name="T2" fmla="*/ 0 w 1254"/>
              <a:gd name="T3" fmla="*/ 627 h 1254"/>
              <a:gd name="T4" fmla="*/ 627 w 1254"/>
              <a:gd name="T5" fmla="*/ 0 h 1254"/>
              <a:gd name="T6" fmla="*/ 1253 w 1254"/>
              <a:gd name="T7" fmla="*/ 627 h 1254"/>
              <a:gd name="T8" fmla="*/ 627 w 1254"/>
              <a:gd name="T9" fmla="*/ 1253 h 1254"/>
              <a:gd name="T10" fmla="*/ 0 w 1254"/>
              <a:gd name="T11" fmla="*/ 627 h 1254"/>
            </a:gdLst>
            <a:ahLst/>
            <a:cxnLst>
              <a:cxn ang="0">
                <a:pos x="T0" y="T1"/>
              </a:cxn>
              <a:cxn ang="0">
                <a:pos x="T2" y="T3"/>
              </a:cxn>
              <a:cxn ang="0">
                <a:pos x="T4" y="T5"/>
              </a:cxn>
              <a:cxn ang="0">
                <a:pos x="T6" y="T7"/>
              </a:cxn>
              <a:cxn ang="0">
                <a:pos x="T8" y="T9"/>
              </a:cxn>
              <a:cxn ang="0">
                <a:pos x="T10" y="T11"/>
              </a:cxn>
            </a:cxnLst>
            <a:rect l="0" t="0" r="r" b="b"/>
            <a:pathLst>
              <a:path w="1254" h="1254">
                <a:moveTo>
                  <a:pt x="0" y="627"/>
                </a:moveTo>
                <a:lnTo>
                  <a:pt x="0" y="627"/>
                </a:lnTo>
                <a:cubicBezTo>
                  <a:pt x="0" y="274"/>
                  <a:pt x="274" y="0"/>
                  <a:pt x="627" y="0"/>
                </a:cubicBezTo>
                <a:cubicBezTo>
                  <a:pt x="959" y="0"/>
                  <a:pt x="1253" y="274"/>
                  <a:pt x="1253" y="627"/>
                </a:cubicBezTo>
                <a:cubicBezTo>
                  <a:pt x="1253" y="959"/>
                  <a:pt x="959" y="1253"/>
                  <a:pt x="627" y="1253"/>
                </a:cubicBezTo>
                <a:cubicBezTo>
                  <a:pt x="274" y="1253"/>
                  <a:pt x="0" y="959"/>
                  <a:pt x="0" y="627"/>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900"/>
          </a:p>
        </p:txBody>
      </p:sp>
      <p:sp>
        <p:nvSpPr>
          <p:cNvPr id="83" name="Freeform 78">
            <a:extLst>
              <a:ext uri="{FF2B5EF4-FFF2-40B4-BE49-F238E27FC236}">
                <a16:creationId xmlns:a16="http://schemas.microsoft.com/office/drawing/2014/main" id="{678521C9-7E9C-E74D-95EE-B915B31DFABA}"/>
              </a:ext>
            </a:extLst>
          </p:cNvPr>
          <p:cNvSpPr>
            <a:spLocks noChangeArrowheads="1"/>
          </p:cNvSpPr>
          <p:nvPr/>
        </p:nvSpPr>
        <p:spPr bwMode="auto">
          <a:xfrm>
            <a:off x="4194142" y="5034970"/>
            <a:ext cx="2464932" cy="693790"/>
          </a:xfrm>
          <a:custGeom>
            <a:avLst/>
            <a:gdLst>
              <a:gd name="T0" fmla="*/ 4955 w 5779"/>
              <a:gd name="T1" fmla="*/ 0 h 1627"/>
              <a:gd name="T2" fmla="*/ 4955 w 5779"/>
              <a:gd name="T3" fmla="*/ 0 h 1627"/>
              <a:gd name="T4" fmla="*/ 823 w 5779"/>
              <a:gd name="T5" fmla="*/ 0 h 1627"/>
              <a:gd name="T6" fmla="*/ 0 w 5779"/>
              <a:gd name="T7" fmla="*/ 803 h 1627"/>
              <a:gd name="T8" fmla="*/ 0 w 5779"/>
              <a:gd name="T9" fmla="*/ 803 h 1627"/>
              <a:gd name="T10" fmla="*/ 823 w 5779"/>
              <a:gd name="T11" fmla="*/ 1626 h 1627"/>
              <a:gd name="T12" fmla="*/ 4955 w 5779"/>
              <a:gd name="T13" fmla="*/ 1626 h 1627"/>
              <a:gd name="T14" fmla="*/ 5778 w 5779"/>
              <a:gd name="T15" fmla="*/ 803 h 1627"/>
              <a:gd name="T16" fmla="*/ 5778 w 5779"/>
              <a:gd name="T17" fmla="*/ 803 h 1627"/>
              <a:gd name="T18" fmla="*/ 4955 w 5779"/>
              <a:gd name="T19" fmla="*/ 0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79" h="1627">
                <a:moveTo>
                  <a:pt x="4955" y="0"/>
                </a:moveTo>
                <a:lnTo>
                  <a:pt x="4955" y="0"/>
                </a:lnTo>
                <a:cubicBezTo>
                  <a:pt x="823" y="0"/>
                  <a:pt x="823" y="0"/>
                  <a:pt x="823" y="0"/>
                </a:cubicBezTo>
                <a:cubicBezTo>
                  <a:pt x="372" y="0"/>
                  <a:pt x="0" y="372"/>
                  <a:pt x="0" y="803"/>
                </a:cubicBezTo>
                <a:lnTo>
                  <a:pt x="0" y="803"/>
                </a:lnTo>
                <a:cubicBezTo>
                  <a:pt x="0" y="1254"/>
                  <a:pt x="372" y="1626"/>
                  <a:pt x="823" y="1626"/>
                </a:cubicBezTo>
                <a:cubicBezTo>
                  <a:pt x="4955" y="1626"/>
                  <a:pt x="4955" y="1626"/>
                  <a:pt x="4955" y="1626"/>
                </a:cubicBezTo>
                <a:cubicBezTo>
                  <a:pt x="5406" y="1626"/>
                  <a:pt x="5778" y="1254"/>
                  <a:pt x="5778" y="803"/>
                </a:cubicBezTo>
                <a:lnTo>
                  <a:pt x="5778" y="803"/>
                </a:lnTo>
                <a:cubicBezTo>
                  <a:pt x="5778" y="372"/>
                  <a:pt x="5406" y="0"/>
                  <a:pt x="4955" y="0"/>
                </a:cubicBezTo>
              </a:path>
            </a:pathLst>
          </a:custGeom>
          <a:solidFill>
            <a:srgbClr val="385469"/>
          </a:solidFill>
          <a:ln>
            <a:noFill/>
          </a:ln>
          <a:effectLst/>
        </p:spPr>
        <p:txBody>
          <a:bodyPr wrap="none" anchor="ctr"/>
          <a:lstStyle/>
          <a:p>
            <a:endParaRPr lang="en-SV" sz="900"/>
          </a:p>
        </p:txBody>
      </p:sp>
      <p:sp>
        <p:nvSpPr>
          <p:cNvPr id="84" name="Freeform 79">
            <a:extLst>
              <a:ext uri="{FF2B5EF4-FFF2-40B4-BE49-F238E27FC236}">
                <a16:creationId xmlns:a16="http://schemas.microsoft.com/office/drawing/2014/main" id="{E8A1452F-BBCB-614E-88A9-528D579D63FC}"/>
              </a:ext>
            </a:extLst>
          </p:cNvPr>
          <p:cNvSpPr>
            <a:spLocks noChangeArrowheads="1"/>
          </p:cNvSpPr>
          <p:nvPr/>
        </p:nvSpPr>
        <p:spPr bwMode="auto">
          <a:xfrm>
            <a:off x="3701532" y="4893955"/>
            <a:ext cx="385440" cy="485090"/>
          </a:xfrm>
          <a:custGeom>
            <a:avLst/>
            <a:gdLst>
              <a:gd name="T0" fmla="*/ 862 w 902"/>
              <a:gd name="T1" fmla="*/ 1136 h 1137"/>
              <a:gd name="T2" fmla="*/ 0 w 902"/>
              <a:gd name="T3" fmla="*/ 20 h 1137"/>
              <a:gd name="T4" fmla="*/ 39 w 902"/>
              <a:gd name="T5" fmla="*/ 0 h 1137"/>
              <a:gd name="T6" fmla="*/ 901 w 902"/>
              <a:gd name="T7" fmla="*/ 1117 h 1137"/>
              <a:gd name="T8" fmla="*/ 862 w 902"/>
              <a:gd name="T9" fmla="*/ 1136 h 1137"/>
            </a:gdLst>
            <a:ahLst/>
            <a:cxnLst>
              <a:cxn ang="0">
                <a:pos x="T0" y="T1"/>
              </a:cxn>
              <a:cxn ang="0">
                <a:pos x="T2" y="T3"/>
              </a:cxn>
              <a:cxn ang="0">
                <a:pos x="T4" y="T5"/>
              </a:cxn>
              <a:cxn ang="0">
                <a:pos x="T6" y="T7"/>
              </a:cxn>
              <a:cxn ang="0">
                <a:pos x="T8" y="T9"/>
              </a:cxn>
            </a:cxnLst>
            <a:rect l="0" t="0" r="r" b="b"/>
            <a:pathLst>
              <a:path w="902" h="1137">
                <a:moveTo>
                  <a:pt x="862" y="1136"/>
                </a:moveTo>
                <a:lnTo>
                  <a:pt x="0" y="20"/>
                </a:lnTo>
                <a:lnTo>
                  <a:pt x="39" y="0"/>
                </a:lnTo>
                <a:lnTo>
                  <a:pt x="901" y="1117"/>
                </a:lnTo>
                <a:lnTo>
                  <a:pt x="862" y="1136"/>
                </a:lnTo>
              </a:path>
            </a:pathLst>
          </a:custGeom>
          <a:solidFill>
            <a:schemeClr val="bg1">
              <a:lumMod val="95000"/>
            </a:schemeClr>
          </a:solidFill>
          <a:ln w="9525" cap="flat">
            <a:solidFill>
              <a:schemeClr val="bg1"/>
            </a:solidFill>
            <a:bevel/>
            <a:headEnd/>
            <a:tailEnd/>
          </a:ln>
          <a:effectLst/>
        </p:spPr>
        <p:txBody>
          <a:bodyPr wrap="none" anchor="ctr"/>
          <a:lstStyle/>
          <a:p>
            <a:endParaRPr lang="en-SV" sz="900"/>
          </a:p>
        </p:txBody>
      </p:sp>
      <p:sp>
        <p:nvSpPr>
          <p:cNvPr id="85" name="Freeform 80">
            <a:extLst>
              <a:ext uri="{FF2B5EF4-FFF2-40B4-BE49-F238E27FC236}">
                <a16:creationId xmlns:a16="http://schemas.microsoft.com/office/drawing/2014/main" id="{2EB696A7-C923-B542-8E2E-BC7D9B0EEDD7}"/>
              </a:ext>
            </a:extLst>
          </p:cNvPr>
          <p:cNvSpPr>
            <a:spLocks noChangeArrowheads="1"/>
          </p:cNvSpPr>
          <p:nvPr/>
        </p:nvSpPr>
        <p:spPr bwMode="auto">
          <a:xfrm>
            <a:off x="3626324" y="4826268"/>
            <a:ext cx="191780" cy="193661"/>
          </a:xfrm>
          <a:custGeom>
            <a:avLst/>
            <a:gdLst>
              <a:gd name="T0" fmla="*/ 235 w 451"/>
              <a:gd name="T1" fmla="*/ 451 h 452"/>
              <a:gd name="T2" fmla="*/ 235 w 451"/>
              <a:gd name="T3" fmla="*/ 451 h 452"/>
              <a:gd name="T4" fmla="*/ 0 w 451"/>
              <a:gd name="T5" fmla="*/ 235 h 452"/>
              <a:gd name="T6" fmla="*/ 235 w 451"/>
              <a:gd name="T7" fmla="*/ 0 h 452"/>
              <a:gd name="T8" fmla="*/ 450 w 451"/>
              <a:gd name="T9" fmla="*/ 235 h 452"/>
              <a:gd name="T10" fmla="*/ 235 w 451"/>
              <a:gd name="T11" fmla="*/ 451 h 452"/>
            </a:gdLst>
            <a:ahLst/>
            <a:cxnLst>
              <a:cxn ang="0">
                <a:pos x="T0" y="T1"/>
              </a:cxn>
              <a:cxn ang="0">
                <a:pos x="T2" y="T3"/>
              </a:cxn>
              <a:cxn ang="0">
                <a:pos x="T4" y="T5"/>
              </a:cxn>
              <a:cxn ang="0">
                <a:pos x="T6" y="T7"/>
              </a:cxn>
              <a:cxn ang="0">
                <a:pos x="T8" y="T9"/>
              </a:cxn>
              <a:cxn ang="0">
                <a:pos x="T10" y="T11"/>
              </a:cxn>
            </a:cxnLst>
            <a:rect l="0" t="0" r="r" b="b"/>
            <a:pathLst>
              <a:path w="451" h="452">
                <a:moveTo>
                  <a:pt x="235" y="451"/>
                </a:moveTo>
                <a:lnTo>
                  <a:pt x="235" y="451"/>
                </a:lnTo>
                <a:cubicBezTo>
                  <a:pt x="98" y="451"/>
                  <a:pt x="0" y="353"/>
                  <a:pt x="0" y="235"/>
                </a:cubicBezTo>
                <a:cubicBezTo>
                  <a:pt x="0" y="99"/>
                  <a:pt x="98" y="0"/>
                  <a:pt x="235" y="0"/>
                </a:cubicBezTo>
                <a:cubicBezTo>
                  <a:pt x="353" y="0"/>
                  <a:pt x="450" y="99"/>
                  <a:pt x="450" y="235"/>
                </a:cubicBezTo>
                <a:cubicBezTo>
                  <a:pt x="450" y="353"/>
                  <a:pt x="353" y="451"/>
                  <a:pt x="235" y="451"/>
                </a:cubicBezTo>
              </a:path>
            </a:pathLst>
          </a:custGeom>
          <a:solidFill>
            <a:schemeClr val="bg1">
              <a:lumMod val="95000"/>
            </a:schemeClr>
          </a:solidFill>
          <a:ln>
            <a:noFill/>
          </a:ln>
          <a:effectLst/>
        </p:spPr>
        <p:txBody>
          <a:bodyPr wrap="none" anchor="ctr"/>
          <a:lstStyle/>
          <a:p>
            <a:endParaRPr lang="en-SV" sz="900"/>
          </a:p>
        </p:txBody>
      </p:sp>
      <p:sp>
        <p:nvSpPr>
          <p:cNvPr id="86" name="Freeform 81">
            <a:extLst>
              <a:ext uri="{FF2B5EF4-FFF2-40B4-BE49-F238E27FC236}">
                <a16:creationId xmlns:a16="http://schemas.microsoft.com/office/drawing/2014/main" id="{094DF214-F756-E545-AE05-8A37BB40A596}"/>
              </a:ext>
            </a:extLst>
          </p:cNvPr>
          <p:cNvSpPr>
            <a:spLocks noChangeArrowheads="1"/>
          </p:cNvSpPr>
          <p:nvPr/>
        </p:nvSpPr>
        <p:spPr bwMode="auto">
          <a:xfrm>
            <a:off x="3667689" y="4869513"/>
            <a:ext cx="109051" cy="109051"/>
          </a:xfrm>
          <a:custGeom>
            <a:avLst/>
            <a:gdLst>
              <a:gd name="T0" fmla="*/ 0 w 256"/>
              <a:gd name="T1" fmla="*/ 136 h 255"/>
              <a:gd name="T2" fmla="*/ 0 w 256"/>
              <a:gd name="T3" fmla="*/ 136 h 255"/>
              <a:gd name="T4" fmla="*/ 137 w 256"/>
              <a:gd name="T5" fmla="*/ 0 h 255"/>
              <a:gd name="T6" fmla="*/ 255 w 256"/>
              <a:gd name="T7" fmla="*/ 136 h 255"/>
              <a:gd name="T8" fmla="*/ 137 w 256"/>
              <a:gd name="T9" fmla="*/ 254 h 255"/>
              <a:gd name="T10" fmla="*/ 0 w 256"/>
              <a:gd name="T11" fmla="*/ 136 h 255"/>
            </a:gdLst>
            <a:ahLst/>
            <a:cxnLst>
              <a:cxn ang="0">
                <a:pos x="T0" y="T1"/>
              </a:cxn>
              <a:cxn ang="0">
                <a:pos x="T2" y="T3"/>
              </a:cxn>
              <a:cxn ang="0">
                <a:pos x="T4" y="T5"/>
              </a:cxn>
              <a:cxn ang="0">
                <a:pos x="T6" y="T7"/>
              </a:cxn>
              <a:cxn ang="0">
                <a:pos x="T8" y="T9"/>
              </a:cxn>
              <a:cxn ang="0">
                <a:pos x="T10" y="T11"/>
              </a:cxn>
            </a:cxnLst>
            <a:rect l="0" t="0" r="r" b="b"/>
            <a:pathLst>
              <a:path w="256" h="255">
                <a:moveTo>
                  <a:pt x="0" y="136"/>
                </a:moveTo>
                <a:lnTo>
                  <a:pt x="0" y="136"/>
                </a:lnTo>
                <a:cubicBezTo>
                  <a:pt x="0" y="58"/>
                  <a:pt x="59" y="0"/>
                  <a:pt x="137" y="0"/>
                </a:cubicBezTo>
                <a:cubicBezTo>
                  <a:pt x="196" y="0"/>
                  <a:pt x="255" y="58"/>
                  <a:pt x="255" y="136"/>
                </a:cubicBezTo>
                <a:cubicBezTo>
                  <a:pt x="255" y="195"/>
                  <a:pt x="196" y="254"/>
                  <a:pt x="137" y="254"/>
                </a:cubicBezTo>
                <a:cubicBezTo>
                  <a:pt x="59" y="254"/>
                  <a:pt x="0" y="195"/>
                  <a:pt x="0" y="136"/>
                </a:cubicBezTo>
              </a:path>
            </a:pathLst>
          </a:custGeom>
          <a:solidFill>
            <a:srgbClr val="5A6E72"/>
          </a:solidFill>
          <a:ln>
            <a:noFill/>
          </a:ln>
          <a:effectLst/>
        </p:spPr>
        <p:txBody>
          <a:bodyPr wrap="none" anchor="ctr"/>
          <a:lstStyle/>
          <a:p>
            <a:endParaRPr lang="en-SV" sz="900"/>
          </a:p>
        </p:txBody>
      </p:sp>
      <p:sp>
        <p:nvSpPr>
          <p:cNvPr id="87" name="Freeform 82">
            <a:extLst>
              <a:ext uri="{FF2B5EF4-FFF2-40B4-BE49-F238E27FC236}">
                <a16:creationId xmlns:a16="http://schemas.microsoft.com/office/drawing/2014/main" id="{71F8AACD-47C1-B443-9329-C6EA2A864039}"/>
              </a:ext>
            </a:extLst>
          </p:cNvPr>
          <p:cNvSpPr>
            <a:spLocks noChangeArrowheads="1"/>
          </p:cNvSpPr>
          <p:nvPr/>
        </p:nvSpPr>
        <p:spPr bwMode="auto">
          <a:xfrm>
            <a:off x="3844427" y="5136500"/>
            <a:ext cx="535855" cy="535854"/>
          </a:xfrm>
          <a:custGeom>
            <a:avLst/>
            <a:gdLst>
              <a:gd name="T0" fmla="*/ 0 w 1255"/>
              <a:gd name="T1" fmla="*/ 627 h 1255"/>
              <a:gd name="T2" fmla="*/ 0 w 1255"/>
              <a:gd name="T3" fmla="*/ 627 h 1255"/>
              <a:gd name="T4" fmla="*/ 627 w 1255"/>
              <a:gd name="T5" fmla="*/ 0 h 1255"/>
              <a:gd name="T6" fmla="*/ 1254 w 1255"/>
              <a:gd name="T7" fmla="*/ 627 h 1255"/>
              <a:gd name="T8" fmla="*/ 627 w 1255"/>
              <a:gd name="T9" fmla="*/ 1254 h 1255"/>
              <a:gd name="T10" fmla="*/ 0 w 1255"/>
              <a:gd name="T11" fmla="*/ 627 h 1255"/>
            </a:gdLst>
            <a:ahLst/>
            <a:cxnLst>
              <a:cxn ang="0">
                <a:pos x="T0" y="T1"/>
              </a:cxn>
              <a:cxn ang="0">
                <a:pos x="T2" y="T3"/>
              </a:cxn>
              <a:cxn ang="0">
                <a:pos x="T4" y="T5"/>
              </a:cxn>
              <a:cxn ang="0">
                <a:pos x="T6" y="T7"/>
              </a:cxn>
              <a:cxn ang="0">
                <a:pos x="T8" y="T9"/>
              </a:cxn>
              <a:cxn ang="0">
                <a:pos x="T10" y="T11"/>
              </a:cxn>
            </a:cxnLst>
            <a:rect l="0" t="0" r="r" b="b"/>
            <a:pathLst>
              <a:path w="1255" h="1255">
                <a:moveTo>
                  <a:pt x="0" y="627"/>
                </a:moveTo>
                <a:lnTo>
                  <a:pt x="0" y="627"/>
                </a:lnTo>
                <a:cubicBezTo>
                  <a:pt x="0" y="294"/>
                  <a:pt x="275" y="0"/>
                  <a:pt x="627" y="0"/>
                </a:cubicBezTo>
                <a:cubicBezTo>
                  <a:pt x="980" y="0"/>
                  <a:pt x="1254" y="294"/>
                  <a:pt x="1254" y="627"/>
                </a:cubicBezTo>
                <a:cubicBezTo>
                  <a:pt x="1254" y="980"/>
                  <a:pt x="980" y="1254"/>
                  <a:pt x="627" y="1254"/>
                </a:cubicBezTo>
                <a:cubicBezTo>
                  <a:pt x="275" y="1254"/>
                  <a:pt x="0" y="980"/>
                  <a:pt x="0" y="627"/>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900"/>
          </a:p>
        </p:txBody>
      </p:sp>
      <p:sp>
        <p:nvSpPr>
          <p:cNvPr id="89" name="TextBox 88">
            <a:extLst>
              <a:ext uri="{FF2B5EF4-FFF2-40B4-BE49-F238E27FC236}">
                <a16:creationId xmlns:a16="http://schemas.microsoft.com/office/drawing/2014/main" id="{7A3E111F-EAAA-E046-9E98-1DA82F49AEA9}"/>
              </a:ext>
            </a:extLst>
          </p:cNvPr>
          <p:cNvSpPr txBox="1"/>
          <p:nvPr/>
        </p:nvSpPr>
        <p:spPr>
          <a:xfrm>
            <a:off x="6768124" y="1569307"/>
            <a:ext cx="4884785" cy="430887"/>
          </a:xfrm>
          <a:prstGeom prst="rect">
            <a:avLst/>
          </a:prstGeom>
          <a:noFill/>
        </p:spPr>
        <p:txBody>
          <a:bodyPr wrap="square" rtlCol="0">
            <a:spAutoFit/>
          </a:bodyPr>
          <a:lstStyle/>
          <a:p>
            <a:r>
              <a:rPr lang="en-US" sz="1100" dirty="0">
                <a:effectLst/>
                <a:ea typeface="Calibri" panose="020F0502020204030204" pitchFamily="34" charset="0"/>
                <a:cs typeface="Times New Roman" panose="02020603050405020304" pitchFamily="18" charset="0"/>
              </a:rPr>
              <a:t>Integrate diversity, equity and inclusion into the organization, ensuring that DEI is a priority.</a:t>
            </a:r>
          </a:p>
        </p:txBody>
      </p:sp>
      <p:sp>
        <p:nvSpPr>
          <p:cNvPr id="90" name="TextBox 89">
            <a:extLst>
              <a:ext uri="{FF2B5EF4-FFF2-40B4-BE49-F238E27FC236}">
                <a16:creationId xmlns:a16="http://schemas.microsoft.com/office/drawing/2014/main" id="{A494BD27-442D-5144-B53C-8D812733C4A8}"/>
              </a:ext>
            </a:extLst>
          </p:cNvPr>
          <p:cNvSpPr txBox="1"/>
          <p:nvPr/>
        </p:nvSpPr>
        <p:spPr>
          <a:xfrm>
            <a:off x="7465674" y="2350055"/>
            <a:ext cx="4145872" cy="622606"/>
          </a:xfrm>
          <a:prstGeom prst="rect">
            <a:avLst/>
          </a:prstGeom>
          <a:noFill/>
        </p:spPr>
        <p:txBody>
          <a:bodyPr wrap="square" rtlCol="0">
            <a:spAutoFit/>
          </a:bodyPr>
          <a:lstStyle/>
          <a:p>
            <a:pPr marL="0" marR="0" indent="0">
              <a:lnSpc>
                <a:spcPct val="107000"/>
              </a:lnSpc>
              <a:spcBef>
                <a:spcPts val="0"/>
              </a:spcBef>
              <a:spcAft>
                <a:spcPts val="800"/>
              </a:spcAft>
              <a:buNone/>
            </a:pPr>
            <a:r>
              <a:rPr lang="en-US" sz="1100" dirty="0">
                <a:cs typeface="Times New Roman" panose="02020603050405020304" pitchFamily="18" charset="0"/>
              </a:rPr>
              <a:t>The organization provides training related to racism and bias and  ways to assess the organization’s current climate to create a more equitable environment. </a:t>
            </a:r>
          </a:p>
        </p:txBody>
      </p:sp>
      <p:sp>
        <p:nvSpPr>
          <p:cNvPr id="91" name="TextBox 90">
            <a:extLst>
              <a:ext uri="{FF2B5EF4-FFF2-40B4-BE49-F238E27FC236}">
                <a16:creationId xmlns:a16="http://schemas.microsoft.com/office/drawing/2014/main" id="{067FCC7C-C5DE-C149-8E6E-F53DFD3396CD}"/>
              </a:ext>
            </a:extLst>
          </p:cNvPr>
          <p:cNvSpPr txBox="1"/>
          <p:nvPr/>
        </p:nvSpPr>
        <p:spPr>
          <a:xfrm>
            <a:off x="7613864" y="3192138"/>
            <a:ext cx="4044736" cy="627736"/>
          </a:xfrm>
          <a:prstGeom prst="rect">
            <a:avLst/>
          </a:prstGeom>
          <a:noFill/>
        </p:spPr>
        <p:txBody>
          <a:bodyPr wrap="square" rtlCol="0">
            <a:spAutoFit/>
          </a:bodyPr>
          <a:lstStyle/>
          <a:p>
            <a:pPr marL="0" marR="0" indent="0">
              <a:lnSpc>
                <a:spcPct val="107000"/>
              </a:lnSpc>
              <a:spcBef>
                <a:spcPts val="0"/>
              </a:spcBef>
              <a:spcAft>
                <a:spcPts val="800"/>
              </a:spcAft>
              <a:buNone/>
            </a:pPr>
            <a:r>
              <a:rPr lang="en-US" sz="1100" dirty="0">
                <a:cs typeface="Times New Roman" panose="02020603050405020304" pitchFamily="18" charset="0"/>
              </a:rPr>
              <a:t>Effectiveness in recruiting and hiring candidates and learners from underrepresented and other marginalized groups. Equitable and consistent retention and promotion of marginalized groups. </a:t>
            </a:r>
          </a:p>
        </p:txBody>
      </p:sp>
      <p:sp>
        <p:nvSpPr>
          <p:cNvPr id="92" name="TextBox 91">
            <a:extLst>
              <a:ext uri="{FF2B5EF4-FFF2-40B4-BE49-F238E27FC236}">
                <a16:creationId xmlns:a16="http://schemas.microsoft.com/office/drawing/2014/main" id="{CF68BC8D-C7E9-1740-9858-7776EBA923CC}"/>
              </a:ext>
            </a:extLst>
          </p:cNvPr>
          <p:cNvSpPr txBox="1"/>
          <p:nvPr/>
        </p:nvSpPr>
        <p:spPr>
          <a:xfrm>
            <a:off x="7525841" y="4087901"/>
            <a:ext cx="4127067" cy="769441"/>
          </a:xfrm>
          <a:prstGeom prst="rect">
            <a:avLst/>
          </a:prstGeom>
          <a:noFill/>
        </p:spPr>
        <p:txBody>
          <a:bodyPr wrap="square" rtlCol="0">
            <a:spAutoFit/>
          </a:bodyPr>
          <a:lstStyle/>
          <a:p>
            <a:r>
              <a:rPr lang="en-US" sz="1100" dirty="0">
                <a:cs typeface="Times New Roman" panose="02020603050405020304" pitchFamily="18" charset="0"/>
              </a:rPr>
              <a:t>Implement an anti-racist curriculum in each of the three schools to enhance inclusive pedagogy and practices and increase opportunities for expanding awareness and knowledge on matters of racism in medicine and the impact of bias in health care. </a:t>
            </a:r>
          </a:p>
        </p:txBody>
      </p:sp>
      <p:sp>
        <p:nvSpPr>
          <p:cNvPr id="93" name="TextBox 92">
            <a:extLst>
              <a:ext uri="{FF2B5EF4-FFF2-40B4-BE49-F238E27FC236}">
                <a16:creationId xmlns:a16="http://schemas.microsoft.com/office/drawing/2014/main" id="{8C95B205-9110-E540-8E8D-5DF039370E0E}"/>
              </a:ext>
            </a:extLst>
          </p:cNvPr>
          <p:cNvSpPr txBox="1"/>
          <p:nvPr/>
        </p:nvSpPr>
        <p:spPr>
          <a:xfrm>
            <a:off x="6802550" y="5120757"/>
            <a:ext cx="4850357" cy="430887"/>
          </a:xfrm>
          <a:prstGeom prst="rect">
            <a:avLst/>
          </a:prstGeom>
          <a:noFill/>
        </p:spPr>
        <p:txBody>
          <a:bodyPr wrap="square" rtlCol="0">
            <a:spAutoFit/>
          </a:bodyPr>
          <a:lstStyle/>
          <a:p>
            <a:r>
              <a:rPr lang="en-US" sz="1100" dirty="0">
                <a:cs typeface="Times New Roman" panose="02020603050405020304" pitchFamily="18" charset="0"/>
              </a:rPr>
              <a:t>Transparent plans and procedures for collecting, analyzing and disseminating data to monitor and achieve organizational DEI goals and objectives.</a:t>
            </a:r>
          </a:p>
        </p:txBody>
      </p:sp>
      <p:sp>
        <p:nvSpPr>
          <p:cNvPr id="94" name="Rectangle 93">
            <a:extLst>
              <a:ext uri="{FF2B5EF4-FFF2-40B4-BE49-F238E27FC236}">
                <a16:creationId xmlns:a16="http://schemas.microsoft.com/office/drawing/2014/main" id="{F18AE23A-1FEB-0242-A493-589AA690E50E}"/>
              </a:ext>
            </a:extLst>
          </p:cNvPr>
          <p:cNvSpPr/>
          <p:nvPr/>
        </p:nvSpPr>
        <p:spPr>
          <a:xfrm>
            <a:off x="4600408" y="1664492"/>
            <a:ext cx="1832793" cy="492443"/>
          </a:xfrm>
          <a:prstGeom prst="rect">
            <a:avLst/>
          </a:prstGeom>
        </p:spPr>
        <p:txBody>
          <a:bodyPr wrap="square">
            <a:spAutoFit/>
          </a:bodyPr>
          <a:lstStyle/>
          <a:p>
            <a:pPr algn="ctr"/>
            <a:r>
              <a:rPr lang="en-US" sz="1300" b="1" dirty="0">
                <a:solidFill>
                  <a:schemeClr val="bg1"/>
                </a:solidFill>
                <a:latin typeface="Poppins SemiBold" pitchFamily="2" charset="77"/>
                <a:ea typeface="Roboto Medium" panose="02000000000000000000" pitchFamily="2" charset="0"/>
                <a:cs typeface="Montserrat" charset="0"/>
              </a:rPr>
              <a:t>Climate and Culture </a:t>
            </a:r>
          </a:p>
        </p:txBody>
      </p:sp>
      <p:sp>
        <p:nvSpPr>
          <p:cNvPr id="95" name="Rectangle 94">
            <a:extLst>
              <a:ext uri="{FF2B5EF4-FFF2-40B4-BE49-F238E27FC236}">
                <a16:creationId xmlns:a16="http://schemas.microsoft.com/office/drawing/2014/main" id="{D5891B61-05D7-4446-A949-95FA6DCF2D23}"/>
              </a:ext>
            </a:extLst>
          </p:cNvPr>
          <p:cNvSpPr/>
          <p:nvPr/>
        </p:nvSpPr>
        <p:spPr>
          <a:xfrm>
            <a:off x="5268294" y="2473291"/>
            <a:ext cx="1832793" cy="492443"/>
          </a:xfrm>
          <a:prstGeom prst="rect">
            <a:avLst/>
          </a:prstGeom>
        </p:spPr>
        <p:txBody>
          <a:bodyPr wrap="square">
            <a:spAutoFit/>
          </a:bodyPr>
          <a:lstStyle/>
          <a:p>
            <a:pPr algn="ctr"/>
            <a:r>
              <a:rPr lang="en-US" sz="1300" b="1" dirty="0">
                <a:solidFill>
                  <a:schemeClr val="bg1"/>
                </a:solidFill>
                <a:latin typeface="Poppins SemiBold" pitchFamily="2" charset="77"/>
                <a:ea typeface="Roboto Medium" panose="02000000000000000000" pitchFamily="2" charset="0"/>
                <a:cs typeface="Montserrat" charset="0"/>
              </a:rPr>
              <a:t>Education and Engagement</a:t>
            </a:r>
          </a:p>
        </p:txBody>
      </p:sp>
      <p:sp>
        <p:nvSpPr>
          <p:cNvPr id="96" name="Rectangle 95">
            <a:extLst>
              <a:ext uri="{FF2B5EF4-FFF2-40B4-BE49-F238E27FC236}">
                <a16:creationId xmlns:a16="http://schemas.microsoft.com/office/drawing/2014/main" id="{467E01AA-E11F-644F-83D7-FE9F35BA0716}"/>
              </a:ext>
            </a:extLst>
          </p:cNvPr>
          <p:cNvSpPr/>
          <p:nvPr/>
        </p:nvSpPr>
        <p:spPr>
          <a:xfrm>
            <a:off x="5344068" y="3256308"/>
            <a:ext cx="2111210" cy="692497"/>
          </a:xfrm>
          <a:prstGeom prst="rect">
            <a:avLst/>
          </a:prstGeom>
        </p:spPr>
        <p:txBody>
          <a:bodyPr wrap="square">
            <a:spAutoFit/>
          </a:bodyPr>
          <a:lstStyle/>
          <a:p>
            <a:pPr algn="ctr"/>
            <a:r>
              <a:rPr lang="en-US" sz="1300" b="1" dirty="0">
                <a:solidFill>
                  <a:schemeClr val="bg1"/>
                </a:solidFill>
                <a:latin typeface="Poppins SemiBold" pitchFamily="2" charset="77"/>
                <a:ea typeface="Roboto Medium" panose="02000000000000000000" pitchFamily="2" charset="0"/>
                <a:cs typeface="Montserrat" charset="0"/>
              </a:rPr>
              <a:t>Recruitment, Retention and Advancement</a:t>
            </a:r>
          </a:p>
        </p:txBody>
      </p:sp>
      <p:sp>
        <p:nvSpPr>
          <p:cNvPr id="97" name="Rectangle 96">
            <a:extLst>
              <a:ext uri="{FF2B5EF4-FFF2-40B4-BE49-F238E27FC236}">
                <a16:creationId xmlns:a16="http://schemas.microsoft.com/office/drawing/2014/main" id="{1141A8AD-114D-8C40-8E78-556D40BC2A08}"/>
              </a:ext>
            </a:extLst>
          </p:cNvPr>
          <p:cNvSpPr/>
          <p:nvPr/>
        </p:nvSpPr>
        <p:spPr>
          <a:xfrm>
            <a:off x="5257734" y="4329844"/>
            <a:ext cx="1832793" cy="292388"/>
          </a:xfrm>
          <a:prstGeom prst="rect">
            <a:avLst/>
          </a:prstGeom>
        </p:spPr>
        <p:txBody>
          <a:bodyPr wrap="square">
            <a:spAutoFit/>
          </a:bodyPr>
          <a:lstStyle/>
          <a:p>
            <a:pPr algn="ctr"/>
            <a:r>
              <a:rPr lang="en-US" sz="1300" b="1" dirty="0">
                <a:solidFill>
                  <a:schemeClr val="bg1"/>
                </a:solidFill>
                <a:latin typeface="Poppins SemiBold" pitchFamily="2" charset="77"/>
                <a:ea typeface="Roboto Medium" panose="02000000000000000000" pitchFamily="2" charset="0"/>
                <a:cs typeface="Montserrat" charset="0"/>
              </a:rPr>
              <a:t>Curriculum</a:t>
            </a:r>
          </a:p>
        </p:txBody>
      </p:sp>
      <p:sp>
        <p:nvSpPr>
          <p:cNvPr id="98" name="Rectangle 97">
            <a:extLst>
              <a:ext uri="{FF2B5EF4-FFF2-40B4-BE49-F238E27FC236}">
                <a16:creationId xmlns:a16="http://schemas.microsoft.com/office/drawing/2014/main" id="{D066954A-B713-0145-A2E6-0A37A588B64C}"/>
              </a:ext>
            </a:extLst>
          </p:cNvPr>
          <p:cNvSpPr/>
          <p:nvPr/>
        </p:nvSpPr>
        <p:spPr>
          <a:xfrm>
            <a:off x="4453609" y="5116232"/>
            <a:ext cx="2107922" cy="492443"/>
          </a:xfrm>
          <a:prstGeom prst="rect">
            <a:avLst/>
          </a:prstGeom>
        </p:spPr>
        <p:txBody>
          <a:bodyPr wrap="square">
            <a:spAutoFit/>
          </a:bodyPr>
          <a:lstStyle/>
          <a:p>
            <a:pPr algn="ctr"/>
            <a:r>
              <a:rPr lang="en-US" sz="1300" b="1" dirty="0">
                <a:solidFill>
                  <a:schemeClr val="bg1"/>
                </a:solidFill>
                <a:latin typeface="Poppins SemiBold" pitchFamily="2" charset="77"/>
                <a:ea typeface="Roboto Medium" panose="02000000000000000000" pitchFamily="2" charset="0"/>
                <a:cs typeface="Montserrat" charset="0"/>
              </a:rPr>
              <a:t>Accountability and Quality Improvement</a:t>
            </a:r>
          </a:p>
        </p:txBody>
      </p:sp>
      <p:sp>
        <p:nvSpPr>
          <p:cNvPr id="99" name="Rectangle 98">
            <a:extLst>
              <a:ext uri="{FF2B5EF4-FFF2-40B4-BE49-F238E27FC236}">
                <a16:creationId xmlns:a16="http://schemas.microsoft.com/office/drawing/2014/main" id="{9A9BFACE-CF9B-324D-8423-852DA459D49A}"/>
              </a:ext>
            </a:extLst>
          </p:cNvPr>
          <p:cNvSpPr/>
          <p:nvPr/>
        </p:nvSpPr>
        <p:spPr>
          <a:xfrm>
            <a:off x="1028671" y="3566156"/>
            <a:ext cx="2403676" cy="584775"/>
          </a:xfrm>
          <a:prstGeom prst="rect">
            <a:avLst/>
          </a:prstGeom>
        </p:spPr>
        <p:txBody>
          <a:bodyPr wrap="square">
            <a:spAutoFit/>
          </a:bodyPr>
          <a:lstStyle/>
          <a:p>
            <a:pPr algn="ctr"/>
            <a:r>
              <a:rPr lang="en-US" sz="1600" b="1" dirty="0">
                <a:solidFill>
                  <a:schemeClr val="bg1"/>
                </a:solidFill>
                <a:latin typeface="Poppins SemiBold" pitchFamily="2" charset="77"/>
                <a:ea typeface="Roboto Medium" panose="02000000000000000000" pitchFamily="2" charset="0"/>
                <a:cs typeface="Montserrat" charset="0"/>
              </a:rPr>
              <a:t>Diversity and Equity </a:t>
            </a:r>
          </a:p>
          <a:p>
            <a:pPr algn="ctr"/>
            <a:r>
              <a:rPr lang="en-US" sz="1600" b="1" dirty="0">
                <a:solidFill>
                  <a:schemeClr val="bg1"/>
                </a:solidFill>
                <a:latin typeface="Poppins SemiBold" pitchFamily="2" charset="77"/>
                <a:ea typeface="Roboto Medium" panose="02000000000000000000" pitchFamily="2" charset="0"/>
                <a:cs typeface="Montserrat" charset="0"/>
              </a:rPr>
              <a:t>Action Plan</a:t>
            </a:r>
          </a:p>
        </p:txBody>
      </p:sp>
      <p:sp>
        <p:nvSpPr>
          <p:cNvPr id="101" name="Forma libre 395">
            <a:extLst>
              <a:ext uri="{FF2B5EF4-FFF2-40B4-BE49-F238E27FC236}">
                <a16:creationId xmlns:a16="http://schemas.microsoft.com/office/drawing/2014/main" id="{6907F61E-09CA-E049-BFC6-161054FACAA0}"/>
              </a:ext>
            </a:extLst>
          </p:cNvPr>
          <p:cNvSpPr/>
          <p:nvPr/>
        </p:nvSpPr>
        <p:spPr>
          <a:xfrm>
            <a:off x="2055693" y="2886010"/>
            <a:ext cx="404158" cy="538528"/>
          </a:xfrm>
          <a:custGeom>
            <a:avLst/>
            <a:gdLst>
              <a:gd name="connsiteX0" fmla="*/ 399527 w 449650"/>
              <a:gd name="connsiteY0" fmla="*/ 50708 h 599144"/>
              <a:gd name="connsiteX1" fmla="*/ 347400 w 449650"/>
              <a:gd name="connsiteY1" fmla="*/ 50708 h 599144"/>
              <a:gd name="connsiteX2" fmla="*/ 312322 w 449650"/>
              <a:gd name="connsiteY2" fmla="*/ 25792 h 599144"/>
              <a:gd name="connsiteX3" fmla="*/ 274692 w 449650"/>
              <a:gd name="connsiteY3" fmla="*/ 25792 h 599144"/>
              <a:gd name="connsiteX4" fmla="*/ 225117 w 449650"/>
              <a:gd name="connsiteY4" fmla="*/ 876 h 599144"/>
              <a:gd name="connsiteX5" fmla="*/ 175541 w 449650"/>
              <a:gd name="connsiteY5" fmla="*/ 25791 h 599144"/>
              <a:gd name="connsiteX6" fmla="*/ 137912 w 449650"/>
              <a:gd name="connsiteY6" fmla="*/ 25791 h 599144"/>
              <a:gd name="connsiteX7" fmla="*/ 102833 w 449650"/>
              <a:gd name="connsiteY7" fmla="*/ 50707 h 599144"/>
              <a:gd name="connsiteX8" fmla="*/ 50708 w 449650"/>
              <a:gd name="connsiteY8" fmla="*/ 50707 h 599144"/>
              <a:gd name="connsiteX9" fmla="*/ 876 w 449650"/>
              <a:gd name="connsiteY9" fmla="*/ 100538 h 599144"/>
              <a:gd name="connsiteX10" fmla="*/ 876 w 449650"/>
              <a:gd name="connsiteY10" fmla="*/ 549021 h 599144"/>
              <a:gd name="connsiteX11" fmla="*/ 50708 w 449650"/>
              <a:gd name="connsiteY11" fmla="*/ 598853 h 599144"/>
              <a:gd name="connsiteX12" fmla="*/ 399528 w 449650"/>
              <a:gd name="connsiteY12" fmla="*/ 598853 h 599144"/>
              <a:gd name="connsiteX13" fmla="*/ 449359 w 449650"/>
              <a:gd name="connsiteY13" fmla="*/ 549021 h 599144"/>
              <a:gd name="connsiteX14" fmla="*/ 449359 w 449650"/>
              <a:gd name="connsiteY14" fmla="*/ 100538 h 599144"/>
              <a:gd name="connsiteX15" fmla="*/ 399527 w 449650"/>
              <a:gd name="connsiteY15" fmla="*/ 50708 h 599144"/>
              <a:gd name="connsiteX16" fmla="*/ 112997 w 449650"/>
              <a:gd name="connsiteY16" fmla="*/ 524106 h 599144"/>
              <a:gd name="connsiteX17" fmla="*/ 75623 w 449650"/>
              <a:gd name="connsiteY17" fmla="*/ 486732 h 599144"/>
              <a:gd name="connsiteX18" fmla="*/ 112997 w 449650"/>
              <a:gd name="connsiteY18" fmla="*/ 449359 h 599144"/>
              <a:gd name="connsiteX19" fmla="*/ 150370 w 449650"/>
              <a:gd name="connsiteY19" fmla="*/ 486732 h 599144"/>
              <a:gd name="connsiteX20" fmla="*/ 112997 w 449650"/>
              <a:gd name="connsiteY20" fmla="*/ 524106 h 599144"/>
              <a:gd name="connsiteX21" fmla="*/ 112997 w 449650"/>
              <a:gd name="connsiteY21" fmla="*/ 399527 h 599144"/>
              <a:gd name="connsiteX22" fmla="*/ 75623 w 449650"/>
              <a:gd name="connsiteY22" fmla="*/ 362153 h 599144"/>
              <a:gd name="connsiteX23" fmla="*/ 112997 w 449650"/>
              <a:gd name="connsiteY23" fmla="*/ 324780 h 599144"/>
              <a:gd name="connsiteX24" fmla="*/ 150370 w 449650"/>
              <a:gd name="connsiteY24" fmla="*/ 362153 h 599144"/>
              <a:gd name="connsiteX25" fmla="*/ 112997 w 449650"/>
              <a:gd name="connsiteY25" fmla="*/ 399527 h 599144"/>
              <a:gd name="connsiteX26" fmla="*/ 112997 w 449650"/>
              <a:gd name="connsiteY26" fmla="*/ 274949 h 599144"/>
              <a:gd name="connsiteX27" fmla="*/ 75623 w 449650"/>
              <a:gd name="connsiteY27" fmla="*/ 237576 h 599144"/>
              <a:gd name="connsiteX28" fmla="*/ 112997 w 449650"/>
              <a:gd name="connsiteY28" fmla="*/ 200202 h 599144"/>
              <a:gd name="connsiteX29" fmla="*/ 150370 w 449650"/>
              <a:gd name="connsiteY29" fmla="*/ 237576 h 599144"/>
              <a:gd name="connsiteX30" fmla="*/ 112997 w 449650"/>
              <a:gd name="connsiteY30" fmla="*/ 274949 h 599144"/>
              <a:gd name="connsiteX31" fmla="*/ 125455 w 449650"/>
              <a:gd name="connsiteY31" fmla="*/ 75623 h 599144"/>
              <a:gd name="connsiteX32" fmla="*/ 125455 w 449650"/>
              <a:gd name="connsiteY32" fmla="*/ 63165 h 599144"/>
              <a:gd name="connsiteX33" fmla="*/ 137913 w 449650"/>
              <a:gd name="connsiteY33" fmla="*/ 50707 h 599144"/>
              <a:gd name="connsiteX34" fmla="*/ 182197 w 449650"/>
              <a:gd name="connsiteY34" fmla="*/ 50707 h 599144"/>
              <a:gd name="connsiteX35" fmla="*/ 192964 w 449650"/>
              <a:gd name="connsiteY35" fmla="*/ 44514 h 599144"/>
              <a:gd name="connsiteX36" fmla="*/ 225119 w 449650"/>
              <a:gd name="connsiteY36" fmla="*/ 25791 h 599144"/>
              <a:gd name="connsiteX37" fmla="*/ 257273 w 449650"/>
              <a:gd name="connsiteY37" fmla="*/ 44514 h 599144"/>
              <a:gd name="connsiteX38" fmla="*/ 268040 w 449650"/>
              <a:gd name="connsiteY38" fmla="*/ 50707 h 599144"/>
              <a:gd name="connsiteX39" fmla="*/ 312324 w 449650"/>
              <a:gd name="connsiteY39" fmla="*/ 50707 h 599144"/>
              <a:gd name="connsiteX40" fmla="*/ 324782 w 449650"/>
              <a:gd name="connsiteY40" fmla="*/ 63165 h 599144"/>
              <a:gd name="connsiteX41" fmla="*/ 324782 w 449650"/>
              <a:gd name="connsiteY41" fmla="*/ 75623 h 599144"/>
              <a:gd name="connsiteX42" fmla="*/ 299867 w 449650"/>
              <a:gd name="connsiteY42" fmla="*/ 100538 h 599144"/>
              <a:gd name="connsiteX43" fmla="*/ 150370 w 449650"/>
              <a:gd name="connsiteY43" fmla="*/ 100538 h 599144"/>
              <a:gd name="connsiteX44" fmla="*/ 125455 w 449650"/>
              <a:gd name="connsiteY44" fmla="*/ 75623 h 599144"/>
              <a:gd name="connsiteX45" fmla="*/ 362153 w 449650"/>
              <a:gd name="connsiteY45" fmla="*/ 499191 h 599144"/>
              <a:gd name="connsiteX46" fmla="*/ 212659 w 449650"/>
              <a:gd name="connsiteY46" fmla="*/ 499191 h 599144"/>
              <a:gd name="connsiteX47" fmla="*/ 200201 w 449650"/>
              <a:gd name="connsiteY47" fmla="*/ 486732 h 599144"/>
              <a:gd name="connsiteX48" fmla="*/ 212659 w 449650"/>
              <a:gd name="connsiteY48" fmla="*/ 474274 h 599144"/>
              <a:gd name="connsiteX49" fmla="*/ 362153 w 449650"/>
              <a:gd name="connsiteY49" fmla="*/ 474274 h 599144"/>
              <a:gd name="connsiteX50" fmla="*/ 374612 w 449650"/>
              <a:gd name="connsiteY50" fmla="*/ 486732 h 599144"/>
              <a:gd name="connsiteX51" fmla="*/ 362153 w 449650"/>
              <a:gd name="connsiteY51" fmla="*/ 499191 h 599144"/>
              <a:gd name="connsiteX52" fmla="*/ 362153 w 449650"/>
              <a:gd name="connsiteY52" fmla="*/ 374612 h 599144"/>
              <a:gd name="connsiteX53" fmla="*/ 212659 w 449650"/>
              <a:gd name="connsiteY53" fmla="*/ 374612 h 599144"/>
              <a:gd name="connsiteX54" fmla="*/ 200201 w 449650"/>
              <a:gd name="connsiteY54" fmla="*/ 362153 h 599144"/>
              <a:gd name="connsiteX55" fmla="*/ 212659 w 449650"/>
              <a:gd name="connsiteY55" fmla="*/ 349695 h 599144"/>
              <a:gd name="connsiteX56" fmla="*/ 362153 w 449650"/>
              <a:gd name="connsiteY56" fmla="*/ 349695 h 599144"/>
              <a:gd name="connsiteX57" fmla="*/ 374612 w 449650"/>
              <a:gd name="connsiteY57" fmla="*/ 362153 h 599144"/>
              <a:gd name="connsiteX58" fmla="*/ 362153 w 449650"/>
              <a:gd name="connsiteY58" fmla="*/ 374612 h 599144"/>
              <a:gd name="connsiteX59" fmla="*/ 362153 w 449650"/>
              <a:gd name="connsiteY59" fmla="*/ 250033 h 599144"/>
              <a:gd name="connsiteX60" fmla="*/ 212659 w 449650"/>
              <a:gd name="connsiteY60" fmla="*/ 250033 h 599144"/>
              <a:gd name="connsiteX61" fmla="*/ 200201 w 449650"/>
              <a:gd name="connsiteY61" fmla="*/ 237574 h 599144"/>
              <a:gd name="connsiteX62" fmla="*/ 212659 w 449650"/>
              <a:gd name="connsiteY62" fmla="*/ 225116 h 599144"/>
              <a:gd name="connsiteX63" fmla="*/ 362153 w 449650"/>
              <a:gd name="connsiteY63" fmla="*/ 225116 h 599144"/>
              <a:gd name="connsiteX64" fmla="*/ 374612 w 449650"/>
              <a:gd name="connsiteY64" fmla="*/ 237574 h 599144"/>
              <a:gd name="connsiteX65" fmla="*/ 362153 w 449650"/>
              <a:gd name="connsiteY65" fmla="*/ 250033 h 59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49650" h="599144">
                <a:moveTo>
                  <a:pt x="399527" y="50708"/>
                </a:moveTo>
                <a:lnTo>
                  <a:pt x="347400" y="50708"/>
                </a:lnTo>
                <a:cubicBezTo>
                  <a:pt x="342240" y="36238"/>
                  <a:pt x="328542" y="25792"/>
                  <a:pt x="312322" y="25792"/>
                </a:cubicBezTo>
                <a:lnTo>
                  <a:pt x="274692" y="25792"/>
                </a:lnTo>
                <a:cubicBezTo>
                  <a:pt x="262990" y="10268"/>
                  <a:pt x="244595" y="876"/>
                  <a:pt x="225117" y="876"/>
                </a:cubicBezTo>
                <a:cubicBezTo>
                  <a:pt x="205640" y="876"/>
                  <a:pt x="187245" y="10268"/>
                  <a:pt x="175541" y="25791"/>
                </a:cubicBezTo>
                <a:lnTo>
                  <a:pt x="137912" y="25791"/>
                </a:lnTo>
                <a:cubicBezTo>
                  <a:pt x="121692" y="25791"/>
                  <a:pt x="107993" y="36237"/>
                  <a:pt x="102833" y="50707"/>
                </a:cubicBezTo>
                <a:lnTo>
                  <a:pt x="50708" y="50707"/>
                </a:lnTo>
                <a:cubicBezTo>
                  <a:pt x="23224" y="50708"/>
                  <a:pt x="876" y="73056"/>
                  <a:pt x="876" y="100538"/>
                </a:cubicBezTo>
                <a:lnTo>
                  <a:pt x="876" y="549021"/>
                </a:lnTo>
                <a:cubicBezTo>
                  <a:pt x="876" y="576505"/>
                  <a:pt x="23224" y="598853"/>
                  <a:pt x="50708" y="598853"/>
                </a:cubicBezTo>
                <a:lnTo>
                  <a:pt x="399528" y="598853"/>
                </a:lnTo>
                <a:cubicBezTo>
                  <a:pt x="427010" y="598853"/>
                  <a:pt x="449359" y="576505"/>
                  <a:pt x="449359" y="549021"/>
                </a:cubicBezTo>
                <a:lnTo>
                  <a:pt x="449359" y="100538"/>
                </a:lnTo>
                <a:cubicBezTo>
                  <a:pt x="449359" y="73056"/>
                  <a:pt x="427010" y="50708"/>
                  <a:pt x="399527" y="50708"/>
                </a:cubicBezTo>
                <a:close/>
                <a:moveTo>
                  <a:pt x="112997" y="524106"/>
                </a:moveTo>
                <a:cubicBezTo>
                  <a:pt x="92387" y="524106"/>
                  <a:pt x="75623" y="507341"/>
                  <a:pt x="75623" y="486732"/>
                </a:cubicBezTo>
                <a:cubicBezTo>
                  <a:pt x="75623" y="466123"/>
                  <a:pt x="92387" y="449359"/>
                  <a:pt x="112997" y="449359"/>
                </a:cubicBezTo>
                <a:cubicBezTo>
                  <a:pt x="133606" y="449359"/>
                  <a:pt x="150370" y="466123"/>
                  <a:pt x="150370" y="486732"/>
                </a:cubicBezTo>
                <a:cubicBezTo>
                  <a:pt x="150370" y="507341"/>
                  <a:pt x="133606" y="524106"/>
                  <a:pt x="112997" y="524106"/>
                </a:cubicBezTo>
                <a:close/>
                <a:moveTo>
                  <a:pt x="112997" y="399527"/>
                </a:moveTo>
                <a:cubicBezTo>
                  <a:pt x="92387" y="399527"/>
                  <a:pt x="75623" y="382763"/>
                  <a:pt x="75623" y="362153"/>
                </a:cubicBezTo>
                <a:cubicBezTo>
                  <a:pt x="75623" y="341544"/>
                  <a:pt x="92387" y="324780"/>
                  <a:pt x="112997" y="324780"/>
                </a:cubicBezTo>
                <a:cubicBezTo>
                  <a:pt x="133606" y="324780"/>
                  <a:pt x="150370" y="341544"/>
                  <a:pt x="150370" y="362153"/>
                </a:cubicBezTo>
                <a:cubicBezTo>
                  <a:pt x="150370" y="382763"/>
                  <a:pt x="133606" y="399527"/>
                  <a:pt x="112997" y="399527"/>
                </a:cubicBezTo>
                <a:close/>
                <a:moveTo>
                  <a:pt x="112997" y="274949"/>
                </a:moveTo>
                <a:cubicBezTo>
                  <a:pt x="92387" y="274949"/>
                  <a:pt x="75623" y="258185"/>
                  <a:pt x="75623" y="237576"/>
                </a:cubicBezTo>
                <a:cubicBezTo>
                  <a:pt x="75623" y="216966"/>
                  <a:pt x="92387" y="200202"/>
                  <a:pt x="112997" y="200202"/>
                </a:cubicBezTo>
                <a:cubicBezTo>
                  <a:pt x="133606" y="200202"/>
                  <a:pt x="150370" y="216966"/>
                  <a:pt x="150370" y="237576"/>
                </a:cubicBezTo>
                <a:cubicBezTo>
                  <a:pt x="150370" y="258185"/>
                  <a:pt x="133606" y="274949"/>
                  <a:pt x="112997" y="274949"/>
                </a:cubicBezTo>
                <a:close/>
                <a:moveTo>
                  <a:pt x="125455" y="75623"/>
                </a:moveTo>
                <a:lnTo>
                  <a:pt x="125455" y="63165"/>
                </a:lnTo>
                <a:cubicBezTo>
                  <a:pt x="125455" y="56292"/>
                  <a:pt x="131039" y="50707"/>
                  <a:pt x="137913" y="50707"/>
                </a:cubicBezTo>
                <a:lnTo>
                  <a:pt x="182197" y="50707"/>
                </a:lnTo>
                <a:cubicBezTo>
                  <a:pt x="186626" y="50707"/>
                  <a:pt x="190725" y="48346"/>
                  <a:pt x="192964" y="44514"/>
                </a:cubicBezTo>
                <a:cubicBezTo>
                  <a:pt x="199790" y="32786"/>
                  <a:pt x="211809" y="25791"/>
                  <a:pt x="225119" y="25791"/>
                </a:cubicBezTo>
                <a:cubicBezTo>
                  <a:pt x="238428" y="25791"/>
                  <a:pt x="250448" y="32787"/>
                  <a:pt x="257273" y="44514"/>
                </a:cubicBezTo>
                <a:cubicBezTo>
                  <a:pt x="259512" y="48346"/>
                  <a:pt x="263611" y="50707"/>
                  <a:pt x="268040" y="50707"/>
                </a:cubicBezTo>
                <a:lnTo>
                  <a:pt x="312324" y="50707"/>
                </a:lnTo>
                <a:cubicBezTo>
                  <a:pt x="319197" y="50707"/>
                  <a:pt x="324782" y="56290"/>
                  <a:pt x="324782" y="63165"/>
                </a:cubicBezTo>
                <a:lnTo>
                  <a:pt x="324782" y="75623"/>
                </a:lnTo>
                <a:cubicBezTo>
                  <a:pt x="324782" y="89358"/>
                  <a:pt x="313602" y="100538"/>
                  <a:pt x="299867" y="100538"/>
                </a:cubicBezTo>
                <a:lnTo>
                  <a:pt x="150370" y="100538"/>
                </a:lnTo>
                <a:cubicBezTo>
                  <a:pt x="136635" y="100538"/>
                  <a:pt x="125455" y="89358"/>
                  <a:pt x="125455" y="75623"/>
                </a:cubicBezTo>
                <a:close/>
                <a:moveTo>
                  <a:pt x="362153" y="499191"/>
                </a:moveTo>
                <a:lnTo>
                  <a:pt x="212659" y="499191"/>
                </a:lnTo>
                <a:cubicBezTo>
                  <a:pt x="205773" y="499191"/>
                  <a:pt x="200201" y="493618"/>
                  <a:pt x="200201" y="486732"/>
                </a:cubicBezTo>
                <a:cubicBezTo>
                  <a:pt x="200201" y="479846"/>
                  <a:pt x="205773" y="474274"/>
                  <a:pt x="212659" y="474274"/>
                </a:cubicBezTo>
                <a:lnTo>
                  <a:pt x="362153" y="474274"/>
                </a:lnTo>
                <a:cubicBezTo>
                  <a:pt x="369039" y="474274"/>
                  <a:pt x="374612" y="479846"/>
                  <a:pt x="374612" y="486732"/>
                </a:cubicBezTo>
                <a:cubicBezTo>
                  <a:pt x="374612" y="493618"/>
                  <a:pt x="369039" y="499191"/>
                  <a:pt x="362153" y="499191"/>
                </a:cubicBezTo>
                <a:close/>
                <a:moveTo>
                  <a:pt x="362153" y="374612"/>
                </a:moveTo>
                <a:lnTo>
                  <a:pt x="212659" y="374612"/>
                </a:lnTo>
                <a:cubicBezTo>
                  <a:pt x="205773" y="374612"/>
                  <a:pt x="200201" y="369039"/>
                  <a:pt x="200201" y="362153"/>
                </a:cubicBezTo>
                <a:cubicBezTo>
                  <a:pt x="200201" y="355267"/>
                  <a:pt x="205773" y="349695"/>
                  <a:pt x="212659" y="349695"/>
                </a:cubicBezTo>
                <a:lnTo>
                  <a:pt x="362153" y="349695"/>
                </a:lnTo>
                <a:cubicBezTo>
                  <a:pt x="369039" y="349695"/>
                  <a:pt x="374612" y="355267"/>
                  <a:pt x="374612" y="362153"/>
                </a:cubicBezTo>
                <a:cubicBezTo>
                  <a:pt x="374612" y="369039"/>
                  <a:pt x="369039" y="374612"/>
                  <a:pt x="362153" y="374612"/>
                </a:cubicBezTo>
                <a:close/>
                <a:moveTo>
                  <a:pt x="362153" y="250033"/>
                </a:moveTo>
                <a:lnTo>
                  <a:pt x="212659" y="250033"/>
                </a:lnTo>
                <a:cubicBezTo>
                  <a:pt x="205773" y="250033"/>
                  <a:pt x="200201" y="244460"/>
                  <a:pt x="200201" y="237574"/>
                </a:cubicBezTo>
                <a:cubicBezTo>
                  <a:pt x="200201" y="230688"/>
                  <a:pt x="205773" y="225116"/>
                  <a:pt x="212659" y="225116"/>
                </a:cubicBezTo>
                <a:lnTo>
                  <a:pt x="362153" y="225116"/>
                </a:lnTo>
                <a:cubicBezTo>
                  <a:pt x="369039" y="225116"/>
                  <a:pt x="374612" y="230688"/>
                  <a:pt x="374612" y="237574"/>
                </a:cubicBezTo>
                <a:cubicBezTo>
                  <a:pt x="374612" y="244462"/>
                  <a:pt x="369039" y="250033"/>
                  <a:pt x="362153" y="250033"/>
                </a:cubicBezTo>
                <a:close/>
              </a:path>
            </a:pathLst>
          </a:custGeom>
          <a:solidFill>
            <a:schemeClr val="bg1"/>
          </a:solidFill>
          <a:ln w="9525" cap="flat">
            <a:noFill/>
            <a:prstDash val="solid"/>
            <a:miter/>
          </a:ln>
        </p:spPr>
        <p:txBody>
          <a:bodyPr rtlCol="0" anchor="ctr"/>
          <a:lstStyle/>
          <a:p>
            <a:endParaRPr lang="es-MX" sz="900"/>
          </a:p>
        </p:txBody>
      </p:sp>
      <p:sp>
        <p:nvSpPr>
          <p:cNvPr id="2" name="Title 1">
            <a:extLst>
              <a:ext uri="{FF2B5EF4-FFF2-40B4-BE49-F238E27FC236}">
                <a16:creationId xmlns:a16="http://schemas.microsoft.com/office/drawing/2014/main" id="{C1E5F9BD-C80D-4D82-B50F-AA97BE5025F4}"/>
              </a:ext>
            </a:extLst>
          </p:cNvPr>
          <p:cNvSpPr>
            <a:spLocks noGrp="1"/>
          </p:cNvSpPr>
          <p:nvPr>
            <p:ph type="title"/>
          </p:nvPr>
        </p:nvSpPr>
        <p:spPr>
          <a:xfrm>
            <a:off x="470589" y="500650"/>
            <a:ext cx="7701861" cy="827500"/>
          </a:xfrm>
        </p:spPr>
        <p:txBody>
          <a:bodyPr/>
          <a:lstStyle/>
          <a:p>
            <a:r>
              <a:rPr lang="en-US" dirty="0">
                <a:solidFill>
                  <a:schemeClr val="bg2"/>
                </a:solidFill>
              </a:rPr>
              <a:t> Scorecard Measures</a:t>
            </a:r>
          </a:p>
        </p:txBody>
      </p:sp>
    </p:spTree>
    <p:extLst>
      <p:ext uri="{BB962C8B-B14F-4D97-AF65-F5344CB8AC3E}">
        <p14:creationId xmlns:p14="http://schemas.microsoft.com/office/powerpoint/2010/main" val="32616088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B89305C7-1B8B-9947-901F-60109E5B9412}"/>
              </a:ext>
            </a:extLst>
          </p:cNvPr>
          <p:cNvGraphicFramePr>
            <a:graphicFrameLocks noGrp="1"/>
          </p:cNvGraphicFramePr>
          <p:nvPr>
            <p:extLst>
              <p:ext uri="{D42A27DB-BD31-4B8C-83A1-F6EECF244321}">
                <p14:modId xmlns:p14="http://schemas.microsoft.com/office/powerpoint/2010/main" val="3203365414"/>
              </p:ext>
            </p:extLst>
          </p:nvPr>
        </p:nvGraphicFramePr>
        <p:xfrm>
          <a:off x="470589" y="1501449"/>
          <a:ext cx="11041380" cy="4199912"/>
        </p:xfrm>
        <a:graphic>
          <a:graphicData uri="http://schemas.openxmlformats.org/drawingml/2006/table">
            <a:tbl>
              <a:tblPr firstRow="1" bandRow="1">
                <a:tableStyleId>{5C22544A-7EE6-4342-B048-85BDC9FD1C3A}</a:tableStyleId>
              </a:tblPr>
              <a:tblGrid>
                <a:gridCol w="811530">
                  <a:extLst>
                    <a:ext uri="{9D8B030D-6E8A-4147-A177-3AD203B41FA5}">
                      <a16:colId xmlns:a16="http://schemas.microsoft.com/office/drawing/2014/main" val="962861788"/>
                    </a:ext>
                  </a:extLst>
                </a:gridCol>
                <a:gridCol w="3017520">
                  <a:extLst>
                    <a:ext uri="{9D8B030D-6E8A-4147-A177-3AD203B41FA5}">
                      <a16:colId xmlns:a16="http://schemas.microsoft.com/office/drawing/2014/main" val="2851696159"/>
                    </a:ext>
                  </a:extLst>
                </a:gridCol>
                <a:gridCol w="1691640">
                  <a:extLst>
                    <a:ext uri="{9D8B030D-6E8A-4147-A177-3AD203B41FA5}">
                      <a16:colId xmlns:a16="http://schemas.microsoft.com/office/drawing/2014/main" val="1005280288"/>
                    </a:ext>
                  </a:extLst>
                </a:gridCol>
                <a:gridCol w="1840230">
                  <a:extLst>
                    <a:ext uri="{9D8B030D-6E8A-4147-A177-3AD203B41FA5}">
                      <a16:colId xmlns:a16="http://schemas.microsoft.com/office/drawing/2014/main" val="796509677"/>
                    </a:ext>
                  </a:extLst>
                </a:gridCol>
                <a:gridCol w="1840230">
                  <a:extLst>
                    <a:ext uri="{9D8B030D-6E8A-4147-A177-3AD203B41FA5}">
                      <a16:colId xmlns:a16="http://schemas.microsoft.com/office/drawing/2014/main" val="576146675"/>
                    </a:ext>
                  </a:extLst>
                </a:gridCol>
                <a:gridCol w="1840230">
                  <a:extLst>
                    <a:ext uri="{9D8B030D-6E8A-4147-A177-3AD203B41FA5}">
                      <a16:colId xmlns:a16="http://schemas.microsoft.com/office/drawing/2014/main" val="2540244770"/>
                    </a:ext>
                  </a:extLst>
                </a:gridCol>
              </a:tblGrid>
              <a:tr h="694636">
                <a:tc>
                  <a:txBody>
                    <a:bodyPr/>
                    <a:lstStyle/>
                    <a:p>
                      <a:pPr algn="ctr"/>
                      <a:endParaRPr lang="en-US" sz="1600" b="1" i="0">
                        <a:latin typeface="Poppins SemiBold" pitchFamily="2" charset="77"/>
                        <a:ea typeface="Roboto Medium" panose="02000000000000000000" pitchFamily="2" charset="0"/>
                        <a:cs typeface="Poppins SemiBold" pitchFamily="2" charset="77"/>
                      </a:endParaRPr>
                    </a:p>
                  </a:txBody>
                  <a:tcPr marL="45720" marR="45720" marT="22860" marB="2286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b="1" i="0" dirty="0">
                        <a:solidFill>
                          <a:schemeClr val="tx1"/>
                        </a:solidFill>
                        <a:latin typeface="Poppins SemiBold" pitchFamily="2" charset="77"/>
                        <a:ea typeface="Roboto Medium" panose="02000000000000000000" pitchFamily="2" charset="0"/>
                        <a:cs typeface="Poppins SemiBold" pitchFamily="2" charset="77"/>
                      </a:endParaRPr>
                    </a:p>
                  </a:txBody>
                  <a:tcPr marL="45720" marR="45720" marT="22860" marB="2286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i="0" dirty="0">
                          <a:solidFill>
                            <a:schemeClr val="tx1"/>
                          </a:solidFill>
                          <a:latin typeface="Poppins SemiBold" pitchFamily="2" charset="77"/>
                          <a:ea typeface="Roboto Medium" panose="02000000000000000000" pitchFamily="2" charset="0"/>
                          <a:cs typeface="Poppins SemiBold" pitchFamily="2" charset="77"/>
                        </a:rPr>
                        <a:t>2022</a:t>
                      </a:r>
                    </a:p>
                  </a:txBody>
                  <a:tcPr marL="45720" marR="45720" marT="22860" marB="2286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i="0" dirty="0">
                          <a:solidFill>
                            <a:schemeClr val="tx1"/>
                          </a:solidFill>
                          <a:latin typeface="Poppins SemiBold" pitchFamily="2" charset="77"/>
                          <a:ea typeface="Roboto Medium" panose="02000000000000000000" pitchFamily="2" charset="0"/>
                          <a:cs typeface="Poppins SemiBold" pitchFamily="2" charset="77"/>
                        </a:rPr>
                        <a:t>2023</a:t>
                      </a:r>
                    </a:p>
                  </a:txBody>
                  <a:tcPr marL="45720" marR="45720" marT="22860" marB="2286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i="0" dirty="0">
                          <a:solidFill>
                            <a:schemeClr val="tx1"/>
                          </a:solidFill>
                          <a:latin typeface="Poppins SemiBold" pitchFamily="2" charset="77"/>
                          <a:ea typeface="Roboto Medium" panose="02000000000000000000" pitchFamily="2" charset="0"/>
                          <a:cs typeface="Poppins SemiBold" pitchFamily="2" charset="77"/>
                        </a:rPr>
                        <a:t>2024</a:t>
                      </a:r>
                    </a:p>
                  </a:txBody>
                  <a:tcPr marL="45720" marR="45720" marT="22860" marB="2286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i="0" dirty="0">
                          <a:solidFill>
                            <a:schemeClr val="tx1"/>
                          </a:solidFill>
                          <a:latin typeface="Poppins SemiBold" pitchFamily="2" charset="77"/>
                          <a:ea typeface="Roboto Medium" panose="02000000000000000000" pitchFamily="2" charset="0"/>
                          <a:cs typeface="Poppins SemiBold" pitchFamily="2" charset="77"/>
                        </a:rPr>
                        <a:t>2025</a:t>
                      </a:r>
                    </a:p>
                  </a:txBody>
                  <a:tcPr marL="45720" marR="45720" marT="22860" marB="22860" anchor="ctr">
                    <a:lnL w="635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8385598"/>
                  </a:ext>
                </a:extLst>
              </a:tr>
              <a:tr h="694636">
                <a:tc>
                  <a:txBody>
                    <a:bodyPr/>
                    <a:lstStyle/>
                    <a:p>
                      <a:pPr algn="ctr"/>
                      <a:endParaRPr lang="en-US" sz="1600" b="1" i="0">
                        <a:solidFill>
                          <a:schemeClr val="tx2"/>
                        </a:solidFill>
                        <a:latin typeface="Poppins SemiBold" pitchFamily="2" charset="77"/>
                        <a:ea typeface="Roboto Medium" panose="02000000000000000000" pitchFamily="2" charset="0"/>
                        <a:cs typeface="Poppins SemiBold" pitchFamily="2" charset="77"/>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6CABD6"/>
                    </a:solidFill>
                  </a:tcPr>
                </a:tc>
                <a:tc>
                  <a:txBody>
                    <a:bodyPr/>
                    <a:lstStyle/>
                    <a:p>
                      <a:pPr algn="ctr"/>
                      <a:r>
                        <a:rPr lang="en-US" sz="1600" b="1" i="0" dirty="0">
                          <a:solidFill>
                            <a:schemeClr val="tx1"/>
                          </a:solidFill>
                          <a:latin typeface="Poppins SemiBold" pitchFamily="2" charset="77"/>
                          <a:ea typeface="Roboto Medium" panose="02000000000000000000" pitchFamily="2" charset="0"/>
                          <a:cs typeface="Poppins SemiBold" pitchFamily="2" charset="77"/>
                        </a:rPr>
                        <a:t>Embed DEI</a:t>
                      </a: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8516819"/>
                  </a:ext>
                </a:extLst>
              </a:tr>
              <a:tr h="694636">
                <a:tc>
                  <a:txBody>
                    <a:bodyPr/>
                    <a:lstStyle/>
                    <a:p>
                      <a:pPr algn="ctr"/>
                      <a:endParaRPr lang="en-US" sz="1600" b="1" i="0">
                        <a:solidFill>
                          <a:schemeClr val="tx2"/>
                        </a:solidFill>
                        <a:latin typeface="Poppins SemiBold" pitchFamily="2" charset="77"/>
                        <a:ea typeface="Roboto Medium" panose="02000000000000000000" pitchFamily="2" charset="0"/>
                        <a:cs typeface="Poppins SemiBold" pitchFamily="2" charset="77"/>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9DCBC7"/>
                    </a:solidFill>
                  </a:tcPr>
                </a:tc>
                <a:tc>
                  <a:txBody>
                    <a:bodyPr/>
                    <a:lstStyle/>
                    <a:p>
                      <a:pPr algn="ctr"/>
                      <a:r>
                        <a:rPr lang="en-US" sz="1600" b="1" i="0" dirty="0">
                          <a:solidFill>
                            <a:schemeClr val="tx1"/>
                          </a:solidFill>
                          <a:latin typeface="Poppins SemiBold" pitchFamily="2" charset="77"/>
                          <a:ea typeface="Roboto Medium" panose="02000000000000000000" pitchFamily="2" charset="0"/>
                          <a:cs typeface="Poppins SemiBold" pitchFamily="2" charset="77"/>
                        </a:rPr>
                        <a:t>Education and Engagement</a:t>
                      </a: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273471"/>
                  </a:ext>
                </a:extLst>
              </a:tr>
              <a:tr h="726732">
                <a:tc>
                  <a:txBody>
                    <a:bodyPr/>
                    <a:lstStyle/>
                    <a:p>
                      <a:pPr algn="ctr"/>
                      <a:endParaRPr lang="en-US" sz="1600" b="1" i="0">
                        <a:solidFill>
                          <a:schemeClr val="tx2"/>
                        </a:solidFill>
                        <a:latin typeface="Poppins SemiBold" pitchFamily="2" charset="77"/>
                        <a:ea typeface="Roboto Medium" panose="02000000000000000000" pitchFamily="2" charset="0"/>
                        <a:cs typeface="Poppins SemiBold" pitchFamily="2" charset="77"/>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17970"/>
                    </a:solidFill>
                  </a:tcPr>
                </a:tc>
                <a:tc>
                  <a:txBody>
                    <a:bodyPr/>
                    <a:lstStyle/>
                    <a:p>
                      <a:pPr algn="ctr"/>
                      <a:r>
                        <a:rPr lang="en-US" sz="1600" b="1" i="0" dirty="0">
                          <a:solidFill>
                            <a:schemeClr val="tx1"/>
                          </a:solidFill>
                          <a:latin typeface="Poppins SemiBold" pitchFamily="2" charset="77"/>
                          <a:ea typeface="Roboto Medium" panose="02000000000000000000" pitchFamily="2" charset="0"/>
                          <a:cs typeface="Poppins SemiBold" pitchFamily="2" charset="77"/>
                        </a:rPr>
                        <a:t>Recruitment, Retention and Advancement</a:t>
                      </a: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212300"/>
                  </a:ext>
                </a:extLst>
              </a:tr>
              <a:tr h="694636">
                <a:tc>
                  <a:txBody>
                    <a:bodyPr/>
                    <a:lstStyle/>
                    <a:p>
                      <a:pPr algn="ctr"/>
                      <a:endParaRPr lang="en-US" sz="1600" b="1" i="0">
                        <a:solidFill>
                          <a:schemeClr val="tx2"/>
                        </a:solidFill>
                        <a:latin typeface="Poppins SemiBold" pitchFamily="2" charset="77"/>
                        <a:ea typeface="Roboto Medium" panose="02000000000000000000" pitchFamily="2" charset="0"/>
                        <a:cs typeface="Poppins SemiBold" pitchFamily="2" charset="77"/>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5493"/>
                    </a:solidFill>
                  </a:tcPr>
                </a:tc>
                <a:tc>
                  <a:txBody>
                    <a:bodyPr/>
                    <a:lstStyle/>
                    <a:p>
                      <a:pPr algn="ctr"/>
                      <a:r>
                        <a:rPr lang="en-US" sz="1600" b="1" i="0">
                          <a:solidFill>
                            <a:schemeClr val="tx1"/>
                          </a:solidFill>
                          <a:latin typeface="Poppins SemiBold" pitchFamily="2" charset="77"/>
                          <a:ea typeface="Roboto Medium" panose="02000000000000000000" pitchFamily="2" charset="0"/>
                          <a:cs typeface="Poppins SemiBold" pitchFamily="2" charset="77"/>
                        </a:rPr>
                        <a:t>Curriculum</a:t>
                      </a: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1374459"/>
                  </a:ext>
                </a:extLst>
              </a:tr>
              <a:tr h="694636">
                <a:tc>
                  <a:txBody>
                    <a:bodyPr/>
                    <a:lstStyle/>
                    <a:p>
                      <a:pPr algn="ctr"/>
                      <a:endParaRPr lang="en-US" sz="1600" b="1" i="0">
                        <a:solidFill>
                          <a:schemeClr val="tx2"/>
                        </a:solidFill>
                        <a:latin typeface="Poppins SemiBold" pitchFamily="2" charset="77"/>
                        <a:ea typeface="Roboto Medium" panose="02000000000000000000" pitchFamily="2" charset="0"/>
                        <a:cs typeface="Poppins SemiBold" pitchFamily="2" charset="77"/>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5A6E72"/>
                    </a:solidFill>
                  </a:tcPr>
                </a:tc>
                <a:tc>
                  <a:txBody>
                    <a:bodyPr/>
                    <a:lstStyle/>
                    <a:p>
                      <a:pPr algn="ctr"/>
                      <a:r>
                        <a:rPr lang="en-US" sz="1600" b="1" i="0">
                          <a:solidFill>
                            <a:schemeClr val="tx1"/>
                          </a:solidFill>
                          <a:latin typeface="Poppins SemiBold" pitchFamily="2" charset="77"/>
                          <a:ea typeface="Roboto Medium" panose="02000000000000000000" pitchFamily="2" charset="0"/>
                          <a:cs typeface="Poppins SemiBold" pitchFamily="2" charset="77"/>
                        </a:rPr>
                        <a:t>Accountability and Quality Improvement</a:t>
                      </a: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i="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marL="45720" marR="45720" marT="22860" marB="228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9645652"/>
                  </a:ext>
                </a:extLst>
              </a:tr>
            </a:tbl>
          </a:graphicData>
        </a:graphic>
      </p:graphicFrame>
      <p:sp>
        <p:nvSpPr>
          <p:cNvPr id="12" name="Rectangle 11">
            <a:extLst>
              <a:ext uri="{FF2B5EF4-FFF2-40B4-BE49-F238E27FC236}">
                <a16:creationId xmlns:a16="http://schemas.microsoft.com/office/drawing/2014/main" id="{A4E4A4ED-975F-2E4E-8CA6-0EF0FCD0D244}"/>
              </a:ext>
            </a:extLst>
          </p:cNvPr>
          <p:cNvSpPr/>
          <p:nvPr/>
        </p:nvSpPr>
        <p:spPr>
          <a:xfrm>
            <a:off x="4318596" y="2354555"/>
            <a:ext cx="3499524" cy="386755"/>
          </a:xfrm>
          <a:prstGeom prst="rect">
            <a:avLst/>
          </a:prstGeom>
          <a:solidFill>
            <a:srgbClr val="6CA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13" name="Rectangle 12">
            <a:extLst>
              <a:ext uri="{FF2B5EF4-FFF2-40B4-BE49-F238E27FC236}">
                <a16:creationId xmlns:a16="http://schemas.microsoft.com/office/drawing/2014/main" id="{F9021CE8-3042-A742-B72E-448FEE45AEDB}"/>
              </a:ext>
            </a:extLst>
          </p:cNvPr>
          <p:cNvSpPr/>
          <p:nvPr/>
        </p:nvSpPr>
        <p:spPr>
          <a:xfrm>
            <a:off x="4318595" y="3030815"/>
            <a:ext cx="7193373" cy="386755"/>
          </a:xfrm>
          <a:prstGeom prst="rect">
            <a:avLst/>
          </a:prstGeom>
          <a:solidFill>
            <a:srgbClr val="9DC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14" name="Rectangle 13">
            <a:extLst>
              <a:ext uri="{FF2B5EF4-FFF2-40B4-BE49-F238E27FC236}">
                <a16:creationId xmlns:a16="http://schemas.microsoft.com/office/drawing/2014/main" id="{94FBC4DC-1603-264C-8716-9BA9B1AF417E}"/>
              </a:ext>
            </a:extLst>
          </p:cNvPr>
          <p:cNvSpPr/>
          <p:nvPr/>
        </p:nvSpPr>
        <p:spPr>
          <a:xfrm>
            <a:off x="4318594" y="3746068"/>
            <a:ext cx="7193373" cy="386755"/>
          </a:xfrm>
          <a:prstGeom prst="rect">
            <a:avLst/>
          </a:prstGeom>
          <a:solidFill>
            <a:srgbClr val="E17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15" name="Rectangle 14">
            <a:extLst>
              <a:ext uri="{FF2B5EF4-FFF2-40B4-BE49-F238E27FC236}">
                <a16:creationId xmlns:a16="http://schemas.microsoft.com/office/drawing/2014/main" id="{5AE12445-3986-EA4E-8F93-BF9236958E31}"/>
              </a:ext>
            </a:extLst>
          </p:cNvPr>
          <p:cNvSpPr/>
          <p:nvPr/>
        </p:nvSpPr>
        <p:spPr>
          <a:xfrm>
            <a:off x="4318594" y="4457070"/>
            <a:ext cx="3499525" cy="386755"/>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22" name="Rectangle 21">
            <a:extLst>
              <a:ext uri="{FF2B5EF4-FFF2-40B4-BE49-F238E27FC236}">
                <a16:creationId xmlns:a16="http://schemas.microsoft.com/office/drawing/2014/main" id="{06FDDE1C-F692-449B-BE07-65616C69766F}"/>
              </a:ext>
            </a:extLst>
          </p:cNvPr>
          <p:cNvSpPr/>
          <p:nvPr/>
        </p:nvSpPr>
        <p:spPr>
          <a:xfrm>
            <a:off x="5991279" y="5156642"/>
            <a:ext cx="5520689" cy="386755"/>
          </a:xfrm>
          <a:prstGeom prst="rect">
            <a:avLst/>
          </a:prstGeom>
          <a:solidFill>
            <a:srgbClr val="5A6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2" name="Title 1">
            <a:extLst>
              <a:ext uri="{FF2B5EF4-FFF2-40B4-BE49-F238E27FC236}">
                <a16:creationId xmlns:a16="http://schemas.microsoft.com/office/drawing/2014/main" id="{2725C9ED-8519-4179-BC82-ECE42E7C4B52}"/>
              </a:ext>
            </a:extLst>
          </p:cNvPr>
          <p:cNvSpPr>
            <a:spLocks noGrp="1"/>
          </p:cNvSpPr>
          <p:nvPr>
            <p:ph type="title"/>
          </p:nvPr>
        </p:nvSpPr>
        <p:spPr>
          <a:xfrm>
            <a:off x="470589" y="500650"/>
            <a:ext cx="8799141" cy="827500"/>
          </a:xfrm>
        </p:spPr>
        <p:txBody>
          <a:bodyPr/>
          <a:lstStyle/>
          <a:p>
            <a:r>
              <a:rPr lang="en-US" dirty="0">
                <a:solidFill>
                  <a:schemeClr val="accent3">
                    <a:lumMod val="20000"/>
                    <a:lumOff val="80000"/>
                  </a:schemeClr>
                </a:solidFill>
              </a:rPr>
              <a:t>DEAP Implementation Timeline</a:t>
            </a:r>
          </a:p>
        </p:txBody>
      </p:sp>
    </p:spTree>
    <p:extLst>
      <p:ext uri="{BB962C8B-B14F-4D97-AF65-F5344CB8AC3E}">
        <p14:creationId xmlns:p14="http://schemas.microsoft.com/office/powerpoint/2010/main" val="6144774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5C4FDE-7FD7-5744-9E19-77B33524BF7F}"/>
              </a:ext>
            </a:extLst>
          </p:cNvPr>
          <p:cNvPicPr>
            <a:picLocks noChangeAspect="1"/>
          </p:cNvPicPr>
          <p:nvPr/>
        </p:nvPicPr>
        <p:blipFill>
          <a:blip r:embed="rId3"/>
          <a:stretch/>
        </p:blipFill>
        <p:spPr>
          <a:xfrm rot="21600000">
            <a:off x="6745365" y="1484025"/>
            <a:ext cx="4676932" cy="4676932"/>
          </a:xfrm>
          <a:prstGeom prst="rect">
            <a:avLst/>
          </a:prstGeom>
          <a:noFill/>
        </p:spPr>
      </p:pic>
      <p:sp>
        <p:nvSpPr>
          <p:cNvPr id="5" name="Title 4">
            <a:extLst>
              <a:ext uri="{FF2B5EF4-FFF2-40B4-BE49-F238E27FC236}">
                <a16:creationId xmlns:a16="http://schemas.microsoft.com/office/drawing/2014/main" id="{029D0231-70D3-AF44-BC04-9FCB5FEAEE23}"/>
              </a:ext>
            </a:extLst>
          </p:cNvPr>
          <p:cNvSpPr>
            <a:spLocks noGrp="1"/>
          </p:cNvSpPr>
          <p:nvPr>
            <p:ph type="title"/>
          </p:nvPr>
        </p:nvSpPr>
        <p:spPr>
          <a:xfrm>
            <a:off x="469900" y="299421"/>
            <a:ext cx="11123843" cy="827500"/>
          </a:xfrm>
        </p:spPr>
        <p:txBody>
          <a:bodyPr/>
          <a:lstStyle/>
          <a:p>
            <a:r>
              <a:rPr lang="en-US" dirty="0">
                <a:solidFill>
                  <a:schemeClr val="bg2"/>
                </a:solidFill>
              </a:rPr>
              <a:t>IMPACT 2025</a:t>
            </a:r>
          </a:p>
        </p:txBody>
      </p:sp>
      <p:sp>
        <p:nvSpPr>
          <p:cNvPr id="7" name="Rectangle 6">
            <a:extLst>
              <a:ext uri="{FF2B5EF4-FFF2-40B4-BE49-F238E27FC236}">
                <a16:creationId xmlns:a16="http://schemas.microsoft.com/office/drawing/2014/main" id="{D4FEBCD8-D477-5C48-9ED0-734A5A85FC1F}"/>
              </a:ext>
            </a:extLst>
          </p:cNvPr>
          <p:cNvSpPr>
            <a:spLocks noChangeAspect="1"/>
          </p:cNvSpPr>
          <p:nvPr/>
        </p:nvSpPr>
        <p:spPr>
          <a:xfrm>
            <a:off x="409002" y="1873769"/>
            <a:ext cx="1923529" cy="1707005"/>
          </a:xfrm>
          <a:prstGeom prst="rect">
            <a:avLst/>
          </a:prstGeom>
          <a:solidFill>
            <a:srgbClr val="6CABD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182880" bIns="45718" numCol="1" spcCol="38100" rtlCol="0" anchor="ctr">
            <a:noAutofit/>
          </a:bodyPr>
          <a:lstStyle/>
          <a:p>
            <a:pPr marL="0" marR="0" indent="0" algn="r" defTabSz="914400" rtl="0" fontAlgn="auto" latinLnBrk="0" hangingPunct="0">
              <a:lnSpc>
                <a:spcPct val="110000"/>
              </a:lnSpc>
              <a:spcBef>
                <a:spcPts val="0"/>
              </a:spcBef>
              <a:spcAft>
                <a:spcPts val="0"/>
              </a:spcAft>
              <a:buClrTx/>
              <a:buSzTx/>
              <a:buFontTx/>
              <a:buNone/>
              <a:tabLst/>
            </a:pPr>
            <a:r>
              <a:rPr kumimoji="0" lang="en-US" sz="1400" b="1" u="none" strike="noStrike" cap="none" spc="30" normalizeH="0" dirty="0">
                <a:ln>
                  <a:noFill/>
                </a:ln>
                <a:solidFill>
                  <a:schemeClr val="bg1"/>
                </a:solidFill>
                <a:effectLst/>
                <a:uFillTx/>
                <a:latin typeface="Arial" panose="020B0604020202020204" pitchFamily="34" charset="0"/>
                <a:cs typeface="Arial" panose="020B0604020202020204" pitchFamily="34" charset="0"/>
                <a:sym typeface="Arial"/>
              </a:rPr>
              <a:t>EDUCATION</a:t>
            </a:r>
          </a:p>
        </p:txBody>
      </p:sp>
      <p:sp>
        <p:nvSpPr>
          <p:cNvPr id="10" name="Rectangle 9">
            <a:extLst>
              <a:ext uri="{FF2B5EF4-FFF2-40B4-BE49-F238E27FC236}">
                <a16:creationId xmlns:a16="http://schemas.microsoft.com/office/drawing/2014/main" id="{A6B7296B-6C2E-6C4C-9D66-104BCD0628DF}"/>
              </a:ext>
            </a:extLst>
          </p:cNvPr>
          <p:cNvSpPr/>
          <p:nvPr/>
        </p:nvSpPr>
        <p:spPr>
          <a:xfrm>
            <a:off x="2530318" y="1873769"/>
            <a:ext cx="1923529" cy="1707005"/>
          </a:xfrm>
          <a:prstGeom prst="rect">
            <a:avLst/>
          </a:prstGeom>
          <a:solidFill>
            <a:srgbClr val="9DCBC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182880" bIns="45718" numCol="1" spcCol="38100" rtlCol="0" anchor="ctr">
            <a:noAutofit/>
          </a:bodyPr>
          <a:lstStyle/>
          <a:p>
            <a:pPr marL="0" marR="0" indent="0" algn="r" defTabSz="914400" rtl="0" fontAlgn="auto" latinLnBrk="0" hangingPunct="0">
              <a:lnSpc>
                <a:spcPct val="110000"/>
              </a:lnSpc>
              <a:spcBef>
                <a:spcPts val="0"/>
              </a:spcBef>
              <a:spcAft>
                <a:spcPts val="0"/>
              </a:spcAft>
              <a:buClrTx/>
              <a:buSzTx/>
              <a:buFontTx/>
              <a:buNone/>
              <a:tabLst/>
            </a:pPr>
            <a:r>
              <a:rPr kumimoji="0" lang="en-US" sz="1400" b="1" u="none" strike="noStrike" cap="none" spc="30" normalizeH="0" dirty="0">
                <a:ln>
                  <a:noFill/>
                </a:ln>
                <a:solidFill>
                  <a:schemeClr val="bg1"/>
                </a:solidFill>
                <a:effectLst/>
                <a:uFillTx/>
                <a:latin typeface="Arial" panose="020B0604020202020204" pitchFamily="34" charset="0"/>
                <a:cs typeface="Arial" panose="020B0604020202020204" pitchFamily="34" charset="0"/>
                <a:sym typeface="Arial"/>
              </a:rPr>
              <a:t>BASIC SCIENCE RESEARCH</a:t>
            </a:r>
          </a:p>
        </p:txBody>
      </p:sp>
      <p:sp>
        <p:nvSpPr>
          <p:cNvPr id="12" name="Rectangle 11">
            <a:extLst>
              <a:ext uri="{FF2B5EF4-FFF2-40B4-BE49-F238E27FC236}">
                <a16:creationId xmlns:a16="http://schemas.microsoft.com/office/drawing/2014/main" id="{B6CC0E24-3119-E64C-A7A6-6E3A1C99ADAD}"/>
              </a:ext>
            </a:extLst>
          </p:cNvPr>
          <p:cNvSpPr/>
          <p:nvPr/>
        </p:nvSpPr>
        <p:spPr>
          <a:xfrm>
            <a:off x="4651634" y="1873769"/>
            <a:ext cx="1923529" cy="1707005"/>
          </a:xfrm>
          <a:prstGeom prst="rect">
            <a:avLst/>
          </a:prstGeom>
          <a:solidFill>
            <a:srgbClr val="E1797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182880" bIns="45718" numCol="1" spcCol="38100" rtlCol="0" anchor="ctr">
            <a:noAutofit/>
          </a:bodyPr>
          <a:lstStyle/>
          <a:p>
            <a:pPr marL="0" marR="0" indent="0" algn="r" defTabSz="914400" rtl="0" fontAlgn="auto" latinLnBrk="0" hangingPunct="0">
              <a:lnSpc>
                <a:spcPct val="110000"/>
              </a:lnSpc>
              <a:spcBef>
                <a:spcPts val="0"/>
              </a:spcBef>
              <a:spcAft>
                <a:spcPts val="0"/>
              </a:spcAft>
              <a:buClrTx/>
              <a:buSzTx/>
              <a:buFontTx/>
              <a:buNone/>
              <a:tabLst/>
            </a:pPr>
            <a:r>
              <a:rPr kumimoji="0" lang="en-US" sz="1400" b="1" u="none" strike="noStrike" cap="none" spc="30" normalizeH="0" dirty="0">
                <a:ln>
                  <a:noFill/>
                </a:ln>
                <a:solidFill>
                  <a:schemeClr val="bg1"/>
                </a:solidFill>
                <a:effectLst/>
                <a:uFillTx/>
                <a:latin typeface="Arial" panose="020B0604020202020204" pitchFamily="34" charset="0"/>
                <a:cs typeface="Arial" panose="020B0604020202020204" pitchFamily="34" charset="0"/>
                <a:sym typeface="Arial"/>
              </a:rPr>
              <a:t>TRANSLATIONAL RESEARCH</a:t>
            </a:r>
          </a:p>
        </p:txBody>
      </p:sp>
      <p:sp>
        <p:nvSpPr>
          <p:cNvPr id="13" name="Rectangle 12">
            <a:extLst>
              <a:ext uri="{FF2B5EF4-FFF2-40B4-BE49-F238E27FC236}">
                <a16:creationId xmlns:a16="http://schemas.microsoft.com/office/drawing/2014/main" id="{660A97A6-B6DE-F444-93A5-C11DAAAA8AD4}"/>
              </a:ext>
            </a:extLst>
          </p:cNvPr>
          <p:cNvSpPr/>
          <p:nvPr/>
        </p:nvSpPr>
        <p:spPr>
          <a:xfrm>
            <a:off x="409001" y="3713159"/>
            <a:ext cx="1923529" cy="1707005"/>
          </a:xfrm>
          <a:prstGeom prst="rect">
            <a:avLst/>
          </a:prstGeom>
          <a:solidFill>
            <a:srgbClr val="779F9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182880" bIns="45718" numCol="1" spcCol="38100" rtlCol="0" anchor="ctr">
            <a:noAutofit/>
          </a:bodyPr>
          <a:lstStyle/>
          <a:p>
            <a:pPr marL="0" marR="0" indent="0" algn="r" defTabSz="914400" rtl="0" fontAlgn="auto" latinLnBrk="0" hangingPunct="0">
              <a:lnSpc>
                <a:spcPct val="110000"/>
              </a:lnSpc>
              <a:spcBef>
                <a:spcPts val="0"/>
              </a:spcBef>
              <a:spcAft>
                <a:spcPts val="0"/>
              </a:spcAft>
              <a:buClrTx/>
              <a:buSzTx/>
              <a:buFontTx/>
              <a:buNone/>
              <a:tabLst/>
            </a:pPr>
            <a:r>
              <a:rPr kumimoji="0" lang="en-US" sz="1400" b="1" u="none" strike="noStrike" cap="none" spc="30" normalizeH="0" dirty="0">
                <a:ln>
                  <a:noFill/>
                </a:ln>
                <a:solidFill>
                  <a:schemeClr val="bg1"/>
                </a:solidFill>
                <a:effectLst/>
                <a:uFillTx/>
                <a:latin typeface="Arial" panose="020B0604020202020204" pitchFamily="34" charset="0"/>
                <a:cs typeface="Arial" panose="020B0604020202020204" pitchFamily="34" charset="0"/>
                <a:sym typeface="Arial"/>
              </a:rPr>
              <a:t>COMMUNITY &amp; GLOBAL IMPACT</a:t>
            </a:r>
          </a:p>
        </p:txBody>
      </p:sp>
      <p:sp>
        <p:nvSpPr>
          <p:cNvPr id="14" name="Rectangle 13">
            <a:extLst>
              <a:ext uri="{FF2B5EF4-FFF2-40B4-BE49-F238E27FC236}">
                <a16:creationId xmlns:a16="http://schemas.microsoft.com/office/drawing/2014/main" id="{274BDAC0-22EE-A741-85BA-9B85CA939D9E}"/>
              </a:ext>
            </a:extLst>
          </p:cNvPr>
          <p:cNvSpPr/>
          <p:nvPr/>
        </p:nvSpPr>
        <p:spPr>
          <a:xfrm>
            <a:off x="2615417" y="3713158"/>
            <a:ext cx="1923529" cy="1707005"/>
          </a:xfrm>
          <a:prstGeom prst="rect">
            <a:avLst/>
          </a:prstGeom>
          <a:solidFill>
            <a:srgbClr val="5A6E7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182880" bIns="45718" numCol="1" spcCol="38100" rtlCol="0" anchor="ctr">
            <a:noAutofit/>
          </a:bodyPr>
          <a:lstStyle/>
          <a:p>
            <a:pPr marL="0" marR="0" indent="0" algn="r" defTabSz="914400" rtl="0" fontAlgn="auto" latinLnBrk="0" hangingPunct="0">
              <a:lnSpc>
                <a:spcPct val="110000"/>
              </a:lnSpc>
              <a:spcBef>
                <a:spcPts val="0"/>
              </a:spcBef>
              <a:spcAft>
                <a:spcPts val="0"/>
              </a:spcAft>
              <a:buClrTx/>
              <a:buSzTx/>
              <a:buFontTx/>
              <a:buNone/>
              <a:tabLst/>
            </a:pPr>
            <a:r>
              <a:rPr kumimoji="0" lang="en-US" sz="1400" b="1" u="none" strike="noStrike" cap="none" spc="30" normalizeH="0" dirty="0">
                <a:ln>
                  <a:noFill/>
                </a:ln>
                <a:solidFill>
                  <a:schemeClr val="bg1"/>
                </a:solidFill>
                <a:effectLst/>
                <a:uFillTx/>
                <a:latin typeface="Arial" panose="020B0604020202020204" pitchFamily="34" charset="0"/>
                <a:cs typeface="Arial" panose="020B0604020202020204" pitchFamily="34" charset="0"/>
                <a:sym typeface="Arial"/>
              </a:rPr>
              <a:t>OPERATIONAL EXCELLENCE &amp; FINANCIAL STEWARDSHIP</a:t>
            </a:r>
          </a:p>
        </p:txBody>
      </p:sp>
    </p:spTree>
    <p:extLst>
      <p:ext uri="{BB962C8B-B14F-4D97-AF65-F5344CB8AC3E}">
        <p14:creationId xmlns:p14="http://schemas.microsoft.com/office/powerpoint/2010/main" val="15445643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5C4FDE-7FD7-5744-9E19-77B33524BF7F}"/>
              </a:ext>
            </a:extLst>
          </p:cNvPr>
          <p:cNvPicPr>
            <a:picLocks noChangeAspect="1"/>
          </p:cNvPicPr>
          <p:nvPr/>
        </p:nvPicPr>
        <p:blipFill>
          <a:blip r:embed="rId3"/>
          <a:stretch/>
        </p:blipFill>
        <p:spPr>
          <a:xfrm rot="21600000">
            <a:off x="6745365" y="1484025"/>
            <a:ext cx="4676932" cy="4676932"/>
          </a:xfrm>
          <a:prstGeom prst="rect">
            <a:avLst/>
          </a:prstGeom>
          <a:noFill/>
        </p:spPr>
      </p:pic>
      <p:sp>
        <p:nvSpPr>
          <p:cNvPr id="5" name="Title 4">
            <a:extLst>
              <a:ext uri="{FF2B5EF4-FFF2-40B4-BE49-F238E27FC236}">
                <a16:creationId xmlns:a16="http://schemas.microsoft.com/office/drawing/2014/main" id="{029D0231-70D3-AF44-BC04-9FCB5FEAEE23}"/>
              </a:ext>
            </a:extLst>
          </p:cNvPr>
          <p:cNvSpPr>
            <a:spLocks noGrp="1"/>
          </p:cNvSpPr>
          <p:nvPr>
            <p:ph type="title"/>
          </p:nvPr>
        </p:nvSpPr>
        <p:spPr>
          <a:xfrm>
            <a:off x="469900" y="299421"/>
            <a:ext cx="11123843" cy="827500"/>
          </a:xfrm>
        </p:spPr>
        <p:txBody>
          <a:bodyPr>
            <a:normAutofit fontScale="90000"/>
          </a:bodyPr>
          <a:lstStyle/>
          <a:p>
            <a:r>
              <a:rPr lang="en-US" dirty="0">
                <a:solidFill>
                  <a:schemeClr val="bg2"/>
                </a:solidFill>
              </a:rPr>
              <a:t>STRATEGIC PLANNING: PREPARING THE INSTITUTION FOR CHANGE</a:t>
            </a:r>
          </a:p>
        </p:txBody>
      </p:sp>
      <p:sp>
        <p:nvSpPr>
          <p:cNvPr id="7" name="Rectangle 6">
            <a:extLst>
              <a:ext uri="{FF2B5EF4-FFF2-40B4-BE49-F238E27FC236}">
                <a16:creationId xmlns:a16="http://schemas.microsoft.com/office/drawing/2014/main" id="{D4FEBCD8-D477-5C48-9ED0-734A5A85FC1F}"/>
              </a:ext>
            </a:extLst>
          </p:cNvPr>
          <p:cNvSpPr>
            <a:spLocks noChangeAspect="1"/>
          </p:cNvSpPr>
          <p:nvPr/>
        </p:nvSpPr>
        <p:spPr>
          <a:xfrm>
            <a:off x="409002" y="1873769"/>
            <a:ext cx="1923529" cy="1707005"/>
          </a:xfrm>
          <a:prstGeom prst="rect">
            <a:avLst/>
          </a:prstGeom>
          <a:solidFill>
            <a:srgbClr val="6CABD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182880" bIns="45718" numCol="1" spcCol="38100" rtlCol="0" anchor="ctr">
            <a:noAutofit/>
          </a:bodyPr>
          <a:lstStyle/>
          <a:p>
            <a:pPr marL="0" marR="0" indent="0" algn="r" defTabSz="914400" rtl="0" fontAlgn="auto" latinLnBrk="0" hangingPunct="0">
              <a:lnSpc>
                <a:spcPct val="110000"/>
              </a:lnSpc>
              <a:spcBef>
                <a:spcPts val="0"/>
              </a:spcBef>
              <a:spcAft>
                <a:spcPts val="0"/>
              </a:spcAft>
              <a:buClrTx/>
              <a:buSzTx/>
              <a:buFontTx/>
              <a:buNone/>
              <a:tabLst/>
            </a:pPr>
            <a:r>
              <a:rPr kumimoji="0" lang="en-US" sz="1400" b="1" u="none" strike="noStrike" cap="none" spc="30" normalizeH="0" dirty="0">
                <a:ln>
                  <a:noFill/>
                </a:ln>
                <a:solidFill>
                  <a:schemeClr val="bg1"/>
                </a:solidFill>
                <a:effectLst/>
                <a:uFillTx/>
                <a:latin typeface="Arial" panose="020B0604020202020204" pitchFamily="34" charset="0"/>
                <a:cs typeface="Arial" panose="020B0604020202020204" pitchFamily="34" charset="0"/>
                <a:sym typeface="Arial"/>
              </a:rPr>
              <a:t>EDUCATION</a:t>
            </a:r>
          </a:p>
        </p:txBody>
      </p:sp>
      <p:sp>
        <p:nvSpPr>
          <p:cNvPr id="10" name="Rectangle 9">
            <a:extLst>
              <a:ext uri="{FF2B5EF4-FFF2-40B4-BE49-F238E27FC236}">
                <a16:creationId xmlns:a16="http://schemas.microsoft.com/office/drawing/2014/main" id="{A6B7296B-6C2E-6C4C-9D66-104BCD0628DF}"/>
              </a:ext>
            </a:extLst>
          </p:cNvPr>
          <p:cNvSpPr/>
          <p:nvPr/>
        </p:nvSpPr>
        <p:spPr>
          <a:xfrm>
            <a:off x="2530318" y="1873769"/>
            <a:ext cx="1923529" cy="1707005"/>
          </a:xfrm>
          <a:prstGeom prst="rect">
            <a:avLst/>
          </a:prstGeom>
          <a:solidFill>
            <a:srgbClr val="9DCBC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182880" bIns="45718" numCol="1" spcCol="38100" rtlCol="0" anchor="ctr">
            <a:noAutofit/>
          </a:bodyPr>
          <a:lstStyle/>
          <a:p>
            <a:pPr marL="0" marR="0" indent="0" algn="r" defTabSz="914400" rtl="0" fontAlgn="auto" latinLnBrk="0" hangingPunct="0">
              <a:lnSpc>
                <a:spcPct val="110000"/>
              </a:lnSpc>
              <a:spcBef>
                <a:spcPts val="0"/>
              </a:spcBef>
              <a:spcAft>
                <a:spcPts val="0"/>
              </a:spcAft>
              <a:buClrTx/>
              <a:buSzTx/>
              <a:buFontTx/>
              <a:buNone/>
              <a:tabLst/>
            </a:pPr>
            <a:r>
              <a:rPr kumimoji="0" lang="en-US" sz="1400" b="1" u="none" strike="noStrike" cap="none" spc="30" normalizeH="0" dirty="0">
                <a:ln>
                  <a:noFill/>
                </a:ln>
                <a:solidFill>
                  <a:schemeClr val="bg1"/>
                </a:solidFill>
                <a:effectLst/>
                <a:uFillTx/>
                <a:latin typeface="Arial" panose="020B0604020202020204" pitchFamily="34" charset="0"/>
                <a:cs typeface="Arial" panose="020B0604020202020204" pitchFamily="34" charset="0"/>
                <a:sym typeface="Arial"/>
              </a:rPr>
              <a:t>BASIC SCIENCE RESEARCH</a:t>
            </a:r>
          </a:p>
        </p:txBody>
      </p:sp>
      <p:sp>
        <p:nvSpPr>
          <p:cNvPr id="12" name="Rectangle 11">
            <a:extLst>
              <a:ext uri="{FF2B5EF4-FFF2-40B4-BE49-F238E27FC236}">
                <a16:creationId xmlns:a16="http://schemas.microsoft.com/office/drawing/2014/main" id="{B6CC0E24-3119-E64C-A7A6-6E3A1C99ADAD}"/>
              </a:ext>
            </a:extLst>
          </p:cNvPr>
          <p:cNvSpPr/>
          <p:nvPr/>
        </p:nvSpPr>
        <p:spPr>
          <a:xfrm>
            <a:off x="4651634" y="1873769"/>
            <a:ext cx="1923529" cy="1707005"/>
          </a:xfrm>
          <a:prstGeom prst="rect">
            <a:avLst/>
          </a:prstGeom>
          <a:solidFill>
            <a:srgbClr val="E1797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182880" bIns="45718" numCol="1" spcCol="38100" rtlCol="0" anchor="ctr">
            <a:noAutofit/>
          </a:bodyPr>
          <a:lstStyle/>
          <a:p>
            <a:pPr marL="0" marR="0" indent="0" algn="r" defTabSz="914400" rtl="0" fontAlgn="auto" latinLnBrk="0" hangingPunct="0">
              <a:lnSpc>
                <a:spcPct val="110000"/>
              </a:lnSpc>
              <a:spcBef>
                <a:spcPts val="0"/>
              </a:spcBef>
              <a:spcAft>
                <a:spcPts val="0"/>
              </a:spcAft>
              <a:buClrTx/>
              <a:buSzTx/>
              <a:buFontTx/>
              <a:buNone/>
              <a:tabLst/>
            </a:pPr>
            <a:r>
              <a:rPr kumimoji="0" lang="en-US" sz="1400" b="1" u="none" strike="noStrike" cap="none" spc="30" normalizeH="0" dirty="0">
                <a:ln>
                  <a:noFill/>
                </a:ln>
                <a:solidFill>
                  <a:schemeClr val="bg1"/>
                </a:solidFill>
                <a:effectLst/>
                <a:uFillTx/>
                <a:latin typeface="Arial" panose="020B0604020202020204" pitchFamily="34" charset="0"/>
                <a:cs typeface="Arial" panose="020B0604020202020204" pitchFamily="34" charset="0"/>
                <a:sym typeface="Arial"/>
              </a:rPr>
              <a:t>TRANSLATIONAL RESEARCH</a:t>
            </a:r>
          </a:p>
        </p:txBody>
      </p:sp>
      <p:sp>
        <p:nvSpPr>
          <p:cNvPr id="13" name="Rectangle 12">
            <a:extLst>
              <a:ext uri="{FF2B5EF4-FFF2-40B4-BE49-F238E27FC236}">
                <a16:creationId xmlns:a16="http://schemas.microsoft.com/office/drawing/2014/main" id="{660A97A6-B6DE-F444-93A5-C11DAAAA8AD4}"/>
              </a:ext>
            </a:extLst>
          </p:cNvPr>
          <p:cNvSpPr/>
          <p:nvPr/>
        </p:nvSpPr>
        <p:spPr>
          <a:xfrm>
            <a:off x="395208" y="3807500"/>
            <a:ext cx="1923529" cy="1707005"/>
          </a:xfrm>
          <a:prstGeom prst="rect">
            <a:avLst/>
          </a:prstGeom>
          <a:solidFill>
            <a:srgbClr val="779F9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182880" bIns="45718" numCol="1" spcCol="38100" rtlCol="0" anchor="ctr">
            <a:noAutofit/>
          </a:bodyPr>
          <a:lstStyle/>
          <a:p>
            <a:pPr marL="0" marR="0" indent="0" algn="r" defTabSz="914400" rtl="0" fontAlgn="auto" latinLnBrk="0" hangingPunct="0">
              <a:lnSpc>
                <a:spcPct val="110000"/>
              </a:lnSpc>
              <a:spcBef>
                <a:spcPts val="0"/>
              </a:spcBef>
              <a:spcAft>
                <a:spcPts val="0"/>
              </a:spcAft>
              <a:buClrTx/>
              <a:buSzTx/>
              <a:buFontTx/>
              <a:buNone/>
              <a:tabLst/>
            </a:pPr>
            <a:r>
              <a:rPr kumimoji="0" lang="en-US" sz="1400" b="1" u="none" strike="noStrike" cap="none" spc="30" normalizeH="0" dirty="0">
                <a:ln>
                  <a:noFill/>
                </a:ln>
                <a:solidFill>
                  <a:schemeClr val="bg1"/>
                </a:solidFill>
                <a:effectLst/>
                <a:uFillTx/>
                <a:latin typeface="Arial" panose="020B0604020202020204" pitchFamily="34" charset="0"/>
                <a:cs typeface="Arial" panose="020B0604020202020204" pitchFamily="34" charset="0"/>
                <a:sym typeface="Arial"/>
              </a:rPr>
              <a:t>COMMUNITY &amp; GLOBAL IMPACT</a:t>
            </a:r>
          </a:p>
        </p:txBody>
      </p:sp>
      <p:sp>
        <p:nvSpPr>
          <p:cNvPr id="14" name="Rectangle 13">
            <a:extLst>
              <a:ext uri="{FF2B5EF4-FFF2-40B4-BE49-F238E27FC236}">
                <a16:creationId xmlns:a16="http://schemas.microsoft.com/office/drawing/2014/main" id="{274BDAC0-22EE-A741-85BA-9B85CA939D9E}"/>
              </a:ext>
            </a:extLst>
          </p:cNvPr>
          <p:cNvSpPr/>
          <p:nvPr/>
        </p:nvSpPr>
        <p:spPr>
          <a:xfrm>
            <a:off x="2516525" y="3807499"/>
            <a:ext cx="1923529" cy="1707005"/>
          </a:xfrm>
          <a:prstGeom prst="rect">
            <a:avLst/>
          </a:prstGeom>
          <a:solidFill>
            <a:srgbClr val="5A6E7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182880" bIns="45718" numCol="1" spcCol="38100" rtlCol="0" anchor="ctr">
            <a:noAutofit/>
          </a:bodyPr>
          <a:lstStyle/>
          <a:p>
            <a:pPr marL="0" marR="0" indent="0" algn="r" defTabSz="914400" rtl="0" fontAlgn="auto" latinLnBrk="0" hangingPunct="0">
              <a:lnSpc>
                <a:spcPct val="110000"/>
              </a:lnSpc>
              <a:spcBef>
                <a:spcPts val="0"/>
              </a:spcBef>
              <a:spcAft>
                <a:spcPts val="0"/>
              </a:spcAft>
              <a:buClrTx/>
              <a:buSzTx/>
              <a:buFontTx/>
              <a:buNone/>
              <a:tabLst/>
            </a:pPr>
            <a:r>
              <a:rPr kumimoji="0" lang="en-US" sz="1400" b="1" u="none" strike="noStrike" cap="none" spc="30" normalizeH="0" dirty="0">
                <a:ln>
                  <a:noFill/>
                </a:ln>
                <a:solidFill>
                  <a:schemeClr val="bg1"/>
                </a:solidFill>
                <a:effectLst/>
                <a:uFillTx/>
                <a:latin typeface="Arial" panose="020B0604020202020204" pitchFamily="34" charset="0"/>
                <a:cs typeface="Arial" panose="020B0604020202020204" pitchFamily="34" charset="0"/>
                <a:sym typeface="Arial"/>
              </a:rPr>
              <a:t>OPERATIONAL EXCELLENCE &amp; FINANCIAL STEWARDSHIP</a:t>
            </a:r>
          </a:p>
        </p:txBody>
      </p:sp>
      <p:sp>
        <p:nvSpPr>
          <p:cNvPr id="9" name="Rectangle 8">
            <a:extLst>
              <a:ext uri="{FF2B5EF4-FFF2-40B4-BE49-F238E27FC236}">
                <a16:creationId xmlns:a16="http://schemas.microsoft.com/office/drawing/2014/main" id="{17AC38DA-9948-5042-B4B9-81F784C325BE}"/>
              </a:ext>
            </a:extLst>
          </p:cNvPr>
          <p:cNvSpPr/>
          <p:nvPr/>
        </p:nvSpPr>
        <p:spPr>
          <a:xfrm>
            <a:off x="4651634" y="3822490"/>
            <a:ext cx="1923529" cy="1707005"/>
          </a:xfrm>
          <a:prstGeom prst="rect">
            <a:avLst/>
          </a:prstGeom>
          <a:solidFill>
            <a:srgbClr val="385469"/>
          </a:solidFill>
          <a:ln w="79375" cap="flat">
            <a:solidFill>
              <a:srgbClr val="FFF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182880" bIns="45718" numCol="1" spcCol="38100" rtlCol="0" anchor="ctr">
            <a:noAutofit/>
          </a:bodyPr>
          <a:lstStyle/>
          <a:p>
            <a:pPr marL="0" marR="0" indent="0" algn="r" defTabSz="914400" rtl="0" fontAlgn="auto" latinLnBrk="0" hangingPunct="0">
              <a:lnSpc>
                <a:spcPct val="110000"/>
              </a:lnSpc>
              <a:spcBef>
                <a:spcPts val="0"/>
              </a:spcBef>
              <a:spcAft>
                <a:spcPts val="0"/>
              </a:spcAft>
              <a:buClrTx/>
              <a:buSzTx/>
              <a:buFontTx/>
              <a:buNone/>
              <a:tabLst/>
            </a:pPr>
            <a:r>
              <a:rPr kumimoji="0" lang="en-US" sz="1400" b="1" u="none" strike="noStrike" cap="none" spc="30" normalizeH="0" dirty="0">
                <a:ln>
                  <a:noFill/>
                </a:ln>
                <a:solidFill>
                  <a:schemeClr val="bg1"/>
                </a:solidFill>
                <a:effectLst/>
                <a:uFillTx/>
                <a:latin typeface="Arial" panose="020B0604020202020204" pitchFamily="34" charset="0"/>
                <a:cs typeface="Arial" panose="020B0604020202020204" pitchFamily="34" charset="0"/>
                <a:sym typeface="Arial"/>
              </a:rPr>
              <a:t>DIVERSITY, EQUITY &amp; INCLUSION</a:t>
            </a:r>
          </a:p>
        </p:txBody>
      </p:sp>
    </p:spTree>
    <p:extLst>
      <p:ext uri="{BB962C8B-B14F-4D97-AF65-F5344CB8AC3E}">
        <p14:creationId xmlns:p14="http://schemas.microsoft.com/office/powerpoint/2010/main" val="192331423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79430EB-549C-1B4F-B2E1-7BAB89768B3D}"/>
              </a:ext>
            </a:extLst>
          </p:cNvPr>
          <p:cNvSpPr>
            <a:spLocks noGrp="1"/>
          </p:cNvSpPr>
          <p:nvPr>
            <p:ph type="pic" sz="quarter" idx="15"/>
          </p:nvPr>
        </p:nvSpPr>
        <p:spPr/>
      </p:sp>
      <p:sp>
        <p:nvSpPr>
          <p:cNvPr id="17" name="Rectangle 16">
            <a:extLst>
              <a:ext uri="{FF2B5EF4-FFF2-40B4-BE49-F238E27FC236}">
                <a16:creationId xmlns:a16="http://schemas.microsoft.com/office/drawing/2014/main" id="{82BCC43B-CD89-D54E-8361-00CAA89B2371}"/>
              </a:ext>
            </a:extLst>
          </p:cNvPr>
          <p:cNvSpPr/>
          <p:nvPr/>
        </p:nvSpPr>
        <p:spPr>
          <a:xfrm>
            <a:off x="4230688" y="629844"/>
            <a:ext cx="7959724" cy="5598312"/>
          </a:xfrm>
          <a:prstGeom prst="rect">
            <a:avLst/>
          </a:prstGeom>
          <a:solidFill>
            <a:srgbClr val="779F9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0" i="0" dirty="0">
                <a:effectLst/>
                <a:latin typeface="chivoregular"/>
              </a:rPr>
              <a:t>Women and members of marginalized groups continue to face systemic problems such as racism, bias, harassment, disrespect and isolation. </a:t>
            </a:r>
          </a:p>
          <a:p>
            <a:r>
              <a:rPr lang="en-US" sz="3000" dirty="0">
                <a:latin typeface="chivoregular"/>
              </a:rPr>
              <a:t>A Diversity </a:t>
            </a:r>
            <a:r>
              <a:rPr lang="en-US" sz="3000" b="0" i="0" dirty="0">
                <a:effectLst/>
                <a:latin typeface="chivoregular"/>
              </a:rPr>
              <a:t>Equity Inclusio</a:t>
            </a:r>
            <a:r>
              <a:rPr lang="en-US" sz="3000" dirty="0">
                <a:latin typeface="chivoregular"/>
              </a:rPr>
              <a:t>n (DEI)</a:t>
            </a:r>
            <a:r>
              <a:rPr lang="en-US" sz="3000" b="0" i="0" dirty="0">
                <a:effectLst/>
                <a:latin typeface="chivoregular"/>
              </a:rPr>
              <a:t> Pillar seeks to </a:t>
            </a:r>
            <a:r>
              <a:rPr lang="en-US" sz="3000" i="0" dirty="0">
                <a:solidFill>
                  <a:schemeClr val="accent1">
                    <a:lumMod val="75000"/>
                  </a:schemeClr>
                </a:solidFill>
                <a:effectLst/>
                <a:latin typeface="chivoregular"/>
              </a:rPr>
              <a:t>create more inclusive, equitable environments across the </a:t>
            </a:r>
            <a:r>
              <a:rPr lang="en-US" sz="3000" b="1" i="0" dirty="0">
                <a:solidFill>
                  <a:schemeClr val="accent1">
                    <a:lumMod val="75000"/>
                  </a:schemeClr>
                </a:solidFill>
                <a:effectLst/>
                <a:latin typeface="chivoregular"/>
              </a:rPr>
              <a:t>entire </a:t>
            </a:r>
            <a:r>
              <a:rPr lang="en-US" sz="3000" i="0" dirty="0">
                <a:solidFill>
                  <a:schemeClr val="accent1">
                    <a:lumMod val="75000"/>
                  </a:schemeClr>
                </a:solidFill>
                <a:effectLst/>
                <a:latin typeface="chivoregular"/>
              </a:rPr>
              <a:t>institution</a:t>
            </a:r>
            <a:r>
              <a:rPr lang="en-US" sz="3000" b="0" i="0" dirty="0">
                <a:effectLst/>
                <a:latin typeface="chivoregular"/>
              </a:rPr>
              <a:t>, so we can better attract and advance diverse staff, faculty and learners. </a:t>
            </a:r>
            <a:endParaRPr lang="en-US" sz="3000" dirty="0">
              <a:solidFill>
                <a:schemeClr val="bg1"/>
              </a:solidFill>
            </a:endParaRPr>
          </a:p>
        </p:txBody>
      </p:sp>
      <p:sp>
        <p:nvSpPr>
          <p:cNvPr id="18" name="TextBox 17">
            <a:extLst>
              <a:ext uri="{FF2B5EF4-FFF2-40B4-BE49-F238E27FC236}">
                <a16:creationId xmlns:a16="http://schemas.microsoft.com/office/drawing/2014/main" id="{275F15D4-2F6B-F948-BC91-BBBA18A9A0D3}"/>
              </a:ext>
            </a:extLst>
          </p:cNvPr>
          <p:cNvSpPr txBox="1"/>
          <p:nvPr/>
        </p:nvSpPr>
        <p:spPr>
          <a:xfrm>
            <a:off x="405402" y="5562333"/>
            <a:ext cx="3570250" cy="665823"/>
          </a:xfrm>
          <a:prstGeom prst="rect">
            <a:avLst/>
          </a:prstGeom>
          <a:noFill/>
        </p:spPr>
        <p:txBody>
          <a:bodyPr wrap="square" rtlCol="0">
            <a:spAutoFit/>
          </a:bodyPr>
          <a:lstStyle/>
          <a:p>
            <a:pPr>
              <a:lnSpc>
                <a:spcPct val="150000"/>
              </a:lnSpc>
            </a:pPr>
            <a:r>
              <a:rPr lang="en-US" sz="2800" b="1" spc="600" dirty="0">
                <a:solidFill>
                  <a:srgbClr val="0070C0"/>
                </a:solidFill>
                <a:latin typeface="Montserrat" charset="0"/>
                <a:ea typeface="Montserrat" charset="0"/>
                <a:cs typeface="Montserrat" charset="0"/>
              </a:rPr>
              <a:t>Rationale </a:t>
            </a:r>
          </a:p>
        </p:txBody>
      </p:sp>
      <p:cxnSp>
        <p:nvCxnSpPr>
          <p:cNvPr id="10" name="Straight Connector 9">
            <a:extLst>
              <a:ext uri="{FF2B5EF4-FFF2-40B4-BE49-F238E27FC236}">
                <a16:creationId xmlns:a16="http://schemas.microsoft.com/office/drawing/2014/main" id="{BA786D2D-717A-E44B-A903-16F6CF3953B5}"/>
              </a:ext>
            </a:extLst>
          </p:cNvPr>
          <p:cNvCxnSpPr>
            <a:cxnSpLocks/>
          </p:cNvCxnSpPr>
          <p:nvPr/>
        </p:nvCxnSpPr>
        <p:spPr>
          <a:xfrm flipV="1">
            <a:off x="919753" y="-12032"/>
            <a:ext cx="0" cy="526535"/>
          </a:xfrm>
          <a:prstGeom prst="line">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6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34DA-C369-4DA1-9232-90524CDEC194}"/>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b="1" kern="1200" dirty="0">
                <a:solidFill>
                  <a:schemeClr val="bg2"/>
                </a:solidFill>
                <a:latin typeface="+mj-lt"/>
                <a:ea typeface="+mj-ea"/>
                <a:cs typeface="+mj-cs"/>
              </a:rPr>
              <a:t>Institutional DEI Transformative Change </a:t>
            </a:r>
          </a:p>
        </p:txBody>
      </p:sp>
    </p:spTree>
    <p:extLst>
      <p:ext uri="{BB962C8B-B14F-4D97-AF65-F5344CB8AC3E}">
        <p14:creationId xmlns:p14="http://schemas.microsoft.com/office/powerpoint/2010/main" val="17693205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8BF0-7032-445C-9491-4B68B57CBC52}"/>
              </a:ext>
            </a:extLst>
          </p:cNvPr>
          <p:cNvSpPr>
            <a:spLocks noGrp="1"/>
          </p:cNvSpPr>
          <p:nvPr>
            <p:ph type="title"/>
          </p:nvPr>
        </p:nvSpPr>
        <p:spPr>
          <a:xfrm>
            <a:off x="973868" y="0"/>
            <a:ext cx="7474172" cy="1325563"/>
          </a:xfrm>
        </p:spPr>
        <p:txBody>
          <a:bodyPr vert="horz" lIns="91440" tIns="45720" rIns="91440" bIns="45720" rtlCol="0" anchor="ctr">
            <a:normAutofit/>
          </a:bodyPr>
          <a:lstStyle/>
          <a:p>
            <a:r>
              <a:rPr lang="en-US" sz="4400" kern="1200" dirty="0">
                <a:solidFill>
                  <a:schemeClr val="bg2"/>
                </a:solidFill>
                <a:latin typeface="+mj-lt"/>
                <a:ea typeface="+mj-ea"/>
                <a:cs typeface="+mj-cs"/>
              </a:rPr>
              <a:t>Impact 2025 DEI Pillar </a:t>
            </a:r>
          </a:p>
        </p:txBody>
      </p:sp>
      <p:sp>
        <p:nvSpPr>
          <p:cNvPr id="3" name="Text Placeholder 2">
            <a:extLst>
              <a:ext uri="{FF2B5EF4-FFF2-40B4-BE49-F238E27FC236}">
                <a16:creationId xmlns:a16="http://schemas.microsoft.com/office/drawing/2014/main" id="{C09078BB-C51B-4035-8082-76322BF969E0}"/>
              </a:ext>
            </a:extLst>
          </p:cNvPr>
          <p:cNvSpPr>
            <a:spLocks noGrp="1"/>
          </p:cNvSpPr>
          <p:nvPr>
            <p:ph type="body" sz="quarter" idx="10"/>
          </p:nvPr>
        </p:nvSpPr>
        <p:spPr>
          <a:xfrm>
            <a:off x="266007" y="2278174"/>
            <a:ext cx="7338289" cy="2009346"/>
          </a:xfrm>
        </p:spPr>
        <p:txBody>
          <a:bodyPr vert="horz" lIns="91440" tIns="45720" rIns="91440" bIns="45720" rtlCol="0" anchor="ctr">
            <a:normAutofit/>
          </a:bodyPr>
          <a:lstStyle/>
          <a:p>
            <a:pPr marL="0" indent="0">
              <a:buNone/>
            </a:pPr>
            <a:r>
              <a:rPr lang="en-US" sz="3200" dirty="0"/>
              <a:t>Institution-wide</a:t>
            </a:r>
            <a:r>
              <a:rPr lang="en-US" sz="3200" b="0" i="0" dirty="0"/>
              <a:t> DEI strategic plan and scorecard, as well as tailored departmental action plans, with clear benchmarks across five priority areas.</a:t>
            </a:r>
            <a:endParaRPr lang="en-US" sz="3200" dirty="0"/>
          </a:p>
        </p:txBody>
      </p:sp>
      <p:sp>
        <p:nvSpPr>
          <p:cNvPr id="27"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19" descr="Connections outline">
            <a:extLst>
              <a:ext uri="{FF2B5EF4-FFF2-40B4-BE49-F238E27FC236}">
                <a16:creationId xmlns:a16="http://schemas.microsoft.com/office/drawing/2014/main" id="{9679E79A-F720-4FF2-B6F4-83B3C12AA7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413987" y="2857501"/>
            <a:ext cx="1142998" cy="1142998"/>
          </a:xfrm>
          <a:prstGeom prst="rect">
            <a:avLst/>
          </a:prstGeom>
        </p:spPr>
      </p:pic>
      <p:sp>
        <p:nvSpPr>
          <p:cNvPr id="4" name="TextBox 3">
            <a:extLst>
              <a:ext uri="{FF2B5EF4-FFF2-40B4-BE49-F238E27FC236}">
                <a16:creationId xmlns:a16="http://schemas.microsoft.com/office/drawing/2014/main" id="{9FBCAF8E-F336-40BC-942C-49778F132BBA}"/>
              </a:ext>
            </a:extLst>
          </p:cNvPr>
          <p:cNvSpPr txBox="1"/>
          <p:nvPr/>
        </p:nvSpPr>
        <p:spPr>
          <a:xfrm>
            <a:off x="2527069" y="4870799"/>
            <a:ext cx="5831083" cy="369332"/>
          </a:xfrm>
          <a:prstGeom prst="rect">
            <a:avLst/>
          </a:prstGeom>
          <a:noFill/>
        </p:spPr>
        <p:txBody>
          <a:bodyPr wrap="none" rtlCol="0">
            <a:spAutoFit/>
          </a:bodyPr>
          <a:lstStyle/>
          <a:p>
            <a:r>
              <a:rPr lang="en-US" b="0" i="0" dirty="0">
                <a:solidFill>
                  <a:srgbClr val="00B0F0"/>
                </a:solidFill>
                <a:effectLst/>
                <a:latin typeface="-apple-system"/>
              </a:rPr>
              <a:t>A collective approach matters to achieve the desired results</a:t>
            </a:r>
            <a:r>
              <a:rPr lang="en-US" b="0" i="0" dirty="0">
                <a:effectLst/>
                <a:latin typeface="-apple-system"/>
              </a:rPr>
              <a:t>.</a:t>
            </a:r>
            <a:endParaRPr lang="en-US" dirty="0"/>
          </a:p>
        </p:txBody>
      </p:sp>
    </p:spTree>
    <p:extLst>
      <p:ext uri="{BB962C8B-B14F-4D97-AF65-F5344CB8AC3E}">
        <p14:creationId xmlns:p14="http://schemas.microsoft.com/office/powerpoint/2010/main" val="165108312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492A011-EA7E-A146-A98A-13C6DD40281E}"/>
              </a:ext>
            </a:extLst>
          </p:cNvPr>
          <p:cNvGraphicFramePr/>
          <p:nvPr>
            <p:extLst>
              <p:ext uri="{D42A27DB-BD31-4B8C-83A1-F6EECF244321}">
                <p14:modId xmlns:p14="http://schemas.microsoft.com/office/powerpoint/2010/main" val="4084254018"/>
              </p:ext>
            </p:extLst>
          </p:nvPr>
        </p:nvGraphicFramePr>
        <p:xfrm>
          <a:off x="232475" y="154983"/>
          <a:ext cx="11809708" cy="6555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51660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042CD-435D-4F01-8AD2-8AD022BEB026}"/>
              </a:ext>
            </a:extLst>
          </p:cNvPr>
          <p:cNvSpPr>
            <a:spLocks noGrp="1"/>
          </p:cNvSpPr>
          <p:nvPr>
            <p:ph type="title"/>
          </p:nvPr>
        </p:nvSpPr>
        <p:spPr>
          <a:xfrm>
            <a:off x="826174" y="1967266"/>
            <a:ext cx="3176866" cy="2547257"/>
          </a:xfrm>
          <a:noFill/>
        </p:spPr>
        <p:txBody>
          <a:bodyPr vert="horz" lIns="91440" tIns="45720" rIns="91440" bIns="45720" rtlCol="0" anchor="ctr">
            <a:normAutofit/>
          </a:bodyPr>
          <a:lstStyle/>
          <a:p>
            <a:pPr algn="ctr"/>
            <a:r>
              <a:rPr lang="en-US" sz="3300" kern="1200" dirty="0">
                <a:latin typeface="+mj-lt"/>
                <a:ea typeface="+mj-ea"/>
                <a:cs typeface="+mj-cs"/>
              </a:rPr>
              <a:t>Standardize and operationalize DEI efforts </a:t>
            </a:r>
            <a:br>
              <a:rPr lang="en-US" sz="3300" kern="1200" dirty="0">
                <a:latin typeface="+mj-lt"/>
                <a:ea typeface="+mj-ea"/>
                <a:cs typeface="+mj-cs"/>
              </a:rPr>
            </a:br>
            <a:endParaRPr lang="en-US" sz="3300" kern="1200" dirty="0">
              <a:latin typeface="+mj-lt"/>
              <a:ea typeface="+mj-ea"/>
              <a:cs typeface="+mj-cs"/>
            </a:endParaRPr>
          </a:p>
        </p:txBody>
      </p:sp>
      <p:pic>
        <p:nvPicPr>
          <p:cNvPr id="5" name="Picture 4" descr="White arrows going to the red target">
            <a:extLst>
              <a:ext uri="{FF2B5EF4-FFF2-40B4-BE49-F238E27FC236}">
                <a16:creationId xmlns:a16="http://schemas.microsoft.com/office/drawing/2014/main" id="{5F2B5147-A0D1-4536-9C0A-D2E20A45999B}"/>
              </a:ext>
            </a:extLst>
          </p:cNvPr>
          <p:cNvPicPr>
            <a:picLocks noChangeAspect="1"/>
          </p:cNvPicPr>
          <p:nvPr/>
        </p:nvPicPr>
        <p:blipFill rotWithShape="1">
          <a:blip r:embed="rId2"/>
          <a:srcRect l="18009" r="5289" b="9091"/>
          <a:stretch/>
        </p:blipFill>
        <p:spPr>
          <a:xfrm>
            <a:off x="4585126" y="991276"/>
            <a:ext cx="6780700" cy="5364456"/>
          </a:xfrm>
          <a:prstGeom prst="rect">
            <a:avLst/>
          </a:prstGeom>
        </p:spPr>
      </p:pic>
      <p:sp>
        <p:nvSpPr>
          <p:cNvPr id="8" name="TextBox 7">
            <a:extLst>
              <a:ext uri="{FF2B5EF4-FFF2-40B4-BE49-F238E27FC236}">
                <a16:creationId xmlns:a16="http://schemas.microsoft.com/office/drawing/2014/main" id="{CF05A24E-6649-4E08-B8DB-F27E45203E4E}"/>
              </a:ext>
            </a:extLst>
          </p:cNvPr>
          <p:cNvSpPr txBox="1"/>
          <p:nvPr/>
        </p:nvSpPr>
        <p:spPr>
          <a:xfrm>
            <a:off x="5200311" y="1295937"/>
            <a:ext cx="2252748" cy="369332"/>
          </a:xfrm>
          <a:prstGeom prst="rect">
            <a:avLst/>
          </a:prstGeom>
          <a:noFill/>
        </p:spPr>
        <p:txBody>
          <a:bodyPr wrap="square" rtlCol="0">
            <a:spAutoFit/>
          </a:bodyPr>
          <a:lstStyle/>
          <a:p>
            <a:r>
              <a:rPr lang="en-US" dirty="0"/>
              <a:t>Unified DEI goals</a:t>
            </a:r>
          </a:p>
        </p:txBody>
      </p:sp>
      <p:sp>
        <p:nvSpPr>
          <p:cNvPr id="10" name="TextBox 9">
            <a:extLst>
              <a:ext uri="{FF2B5EF4-FFF2-40B4-BE49-F238E27FC236}">
                <a16:creationId xmlns:a16="http://schemas.microsoft.com/office/drawing/2014/main" id="{7ADD838C-1E3C-4D39-839E-731CD53547EA}"/>
              </a:ext>
            </a:extLst>
          </p:cNvPr>
          <p:cNvSpPr txBox="1"/>
          <p:nvPr/>
        </p:nvSpPr>
        <p:spPr>
          <a:xfrm>
            <a:off x="4832408" y="4800287"/>
            <a:ext cx="2044278" cy="923330"/>
          </a:xfrm>
          <a:prstGeom prst="rect">
            <a:avLst/>
          </a:prstGeom>
          <a:noFill/>
        </p:spPr>
        <p:txBody>
          <a:bodyPr wrap="square" rtlCol="0">
            <a:spAutoFit/>
          </a:bodyPr>
          <a:lstStyle/>
          <a:p>
            <a:r>
              <a:rPr lang="en-US" dirty="0"/>
              <a:t>Ongoing data collection and analysis  </a:t>
            </a:r>
          </a:p>
        </p:txBody>
      </p:sp>
      <p:sp>
        <p:nvSpPr>
          <p:cNvPr id="12" name="TextBox 11">
            <a:extLst>
              <a:ext uri="{FF2B5EF4-FFF2-40B4-BE49-F238E27FC236}">
                <a16:creationId xmlns:a16="http://schemas.microsoft.com/office/drawing/2014/main" id="{BDBDB3C4-B490-4C90-99D1-03AF51F2F5FE}"/>
              </a:ext>
            </a:extLst>
          </p:cNvPr>
          <p:cNvSpPr txBox="1"/>
          <p:nvPr/>
        </p:nvSpPr>
        <p:spPr>
          <a:xfrm>
            <a:off x="4954386" y="2917728"/>
            <a:ext cx="2044278" cy="646331"/>
          </a:xfrm>
          <a:prstGeom prst="rect">
            <a:avLst/>
          </a:prstGeom>
          <a:noFill/>
        </p:spPr>
        <p:txBody>
          <a:bodyPr wrap="square" rtlCol="0">
            <a:spAutoFit/>
          </a:bodyPr>
          <a:lstStyle/>
          <a:p>
            <a:r>
              <a:rPr lang="en-US" dirty="0"/>
              <a:t>Insight at the department level  </a:t>
            </a:r>
          </a:p>
        </p:txBody>
      </p:sp>
      <p:sp>
        <p:nvSpPr>
          <p:cNvPr id="17" name="TextBox 16">
            <a:extLst>
              <a:ext uri="{FF2B5EF4-FFF2-40B4-BE49-F238E27FC236}">
                <a16:creationId xmlns:a16="http://schemas.microsoft.com/office/drawing/2014/main" id="{6D7D5A0E-BF55-478F-ADB1-263EDF1808D4}"/>
              </a:ext>
            </a:extLst>
          </p:cNvPr>
          <p:cNvSpPr txBox="1"/>
          <p:nvPr/>
        </p:nvSpPr>
        <p:spPr>
          <a:xfrm>
            <a:off x="9975273" y="2917728"/>
            <a:ext cx="1330038" cy="646331"/>
          </a:xfrm>
          <a:prstGeom prst="rect">
            <a:avLst/>
          </a:prstGeom>
          <a:noFill/>
        </p:spPr>
        <p:txBody>
          <a:bodyPr wrap="square" rtlCol="0">
            <a:spAutoFit/>
          </a:bodyPr>
          <a:lstStyle/>
          <a:p>
            <a:r>
              <a:rPr lang="en-US" dirty="0"/>
              <a:t>Deconstruct silos </a:t>
            </a:r>
          </a:p>
        </p:txBody>
      </p:sp>
      <p:sp>
        <p:nvSpPr>
          <p:cNvPr id="21" name="TextBox 20">
            <a:extLst>
              <a:ext uri="{FF2B5EF4-FFF2-40B4-BE49-F238E27FC236}">
                <a16:creationId xmlns:a16="http://schemas.microsoft.com/office/drawing/2014/main" id="{7AC5961F-0DD2-4ED9-B6A7-E7A5433CC6F7}"/>
              </a:ext>
            </a:extLst>
          </p:cNvPr>
          <p:cNvSpPr txBox="1"/>
          <p:nvPr/>
        </p:nvSpPr>
        <p:spPr>
          <a:xfrm>
            <a:off x="9347660" y="4981174"/>
            <a:ext cx="1791395" cy="646331"/>
          </a:xfrm>
          <a:prstGeom prst="rect">
            <a:avLst/>
          </a:prstGeom>
          <a:noFill/>
        </p:spPr>
        <p:txBody>
          <a:bodyPr wrap="square" rtlCol="0">
            <a:spAutoFit/>
          </a:bodyPr>
          <a:lstStyle/>
          <a:p>
            <a:r>
              <a:rPr lang="en-US" dirty="0"/>
              <a:t>Coordination of DEI Efforts </a:t>
            </a:r>
          </a:p>
        </p:txBody>
      </p:sp>
      <p:sp>
        <p:nvSpPr>
          <p:cNvPr id="3" name="TextBox 2">
            <a:extLst>
              <a:ext uri="{FF2B5EF4-FFF2-40B4-BE49-F238E27FC236}">
                <a16:creationId xmlns:a16="http://schemas.microsoft.com/office/drawing/2014/main" id="{12CBD112-14BF-444D-B6DA-30B31248A68C}"/>
              </a:ext>
            </a:extLst>
          </p:cNvPr>
          <p:cNvSpPr txBox="1"/>
          <p:nvPr/>
        </p:nvSpPr>
        <p:spPr>
          <a:xfrm>
            <a:off x="9035934" y="1454767"/>
            <a:ext cx="1911927" cy="646331"/>
          </a:xfrm>
          <a:prstGeom prst="rect">
            <a:avLst/>
          </a:prstGeom>
          <a:noFill/>
        </p:spPr>
        <p:txBody>
          <a:bodyPr wrap="square" rtlCol="0">
            <a:spAutoFit/>
          </a:bodyPr>
          <a:lstStyle/>
          <a:p>
            <a:r>
              <a:rPr lang="en-US" dirty="0"/>
              <a:t>Use DEI data to inform practice </a:t>
            </a:r>
          </a:p>
        </p:txBody>
      </p:sp>
    </p:spTree>
    <p:extLst>
      <p:ext uri="{BB962C8B-B14F-4D97-AF65-F5344CB8AC3E}">
        <p14:creationId xmlns:p14="http://schemas.microsoft.com/office/powerpoint/2010/main" val="23830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042CD-435D-4F01-8AD2-8AD022BEB026}"/>
              </a:ext>
            </a:extLst>
          </p:cNvPr>
          <p:cNvSpPr>
            <a:spLocks noGrp="1"/>
          </p:cNvSpPr>
          <p:nvPr>
            <p:ph type="title"/>
          </p:nvPr>
        </p:nvSpPr>
        <p:spPr>
          <a:xfrm>
            <a:off x="826174" y="1967266"/>
            <a:ext cx="3176866" cy="254725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rmAutofit/>
          </a:bodyPr>
          <a:lstStyle/>
          <a:p>
            <a:pPr algn="ctr"/>
            <a:r>
              <a:rPr lang="en-US" sz="3300" b="1" dirty="0"/>
              <a:t>Utilize data to inform practice </a:t>
            </a:r>
            <a:endParaRPr lang="en-US" sz="3300" b="1" kern="1200" dirty="0">
              <a:latin typeface="+mj-lt"/>
              <a:ea typeface="+mj-ea"/>
              <a:cs typeface="+mj-cs"/>
            </a:endParaRPr>
          </a:p>
        </p:txBody>
      </p:sp>
      <p:pic>
        <p:nvPicPr>
          <p:cNvPr id="5" name="Picture 4" descr="White arrows going to the red target">
            <a:extLst>
              <a:ext uri="{FF2B5EF4-FFF2-40B4-BE49-F238E27FC236}">
                <a16:creationId xmlns:a16="http://schemas.microsoft.com/office/drawing/2014/main" id="{5F2B5147-A0D1-4536-9C0A-D2E20A45999B}"/>
              </a:ext>
            </a:extLst>
          </p:cNvPr>
          <p:cNvPicPr>
            <a:picLocks noChangeAspect="1"/>
          </p:cNvPicPr>
          <p:nvPr/>
        </p:nvPicPr>
        <p:blipFill rotWithShape="1">
          <a:blip r:embed="rId2"/>
          <a:srcRect l="18009" r="5289" b="9091"/>
          <a:stretch/>
        </p:blipFill>
        <p:spPr>
          <a:xfrm>
            <a:off x="4227443" y="699987"/>
            <a:ext cx="7138383" cy="5647432"/>
          </a:xfrm>
          <a:prstGeom prst="rect">
            <a:avLst/>
          </a:prstGeom>
        </p:spPr>
      </p:pic>
      <p:sp>
        <p:nvSpPr>
          <p:cNvPr id="7" name="TextBox 6">
            <a:extLst>
              <a:ext uri="{FF2B5EF4-FFF2-40B4-BE49-F238E27FC236}">
                <a16:creationId xmlns:a16="http://schemas.microsoft.com/office/drawing/2014/main" id="{8E29188D-3BF9-4514-8941-561D3AE1827C}"/>
              </a:ext>
            </a:extLst>
          </p:cNvPr>
          <p:cNvSpPr txBox="1"/>
          <p:nvPr/>
        </p:nvSpPr>
        <p:spPr>
          <a:xfrm>
            <a:off x="4680064" y="2851264"/>
            <a:ext cx="2310939" cy="646331"/>
          </a:xfrm>
          <a:prstGeom prst="rect">
            <a:avLst/>
          </a:prstGeom>
          <a:noFill/>
        </p:spPr>
        <p:txBody>
          <a:bodyPr wrap="square" rtlCol="0">
            <a:spAutoFit/>
          </a:bodyPr>
          <a:lstStyle/>
          <a:p>
            <a:r>
              <a:rPr lang="en-US" dirty="0"/>
              <a:t>Diversity Engagement Survey (DES)</a:t>
            </a:r>
          </a:p>
        </p:txBody>
      </p:sp>
      <p:sp>
        <p:nvSpPr>
          <p:cNvPr id="8" name="TextBox 7">
            <a:extLst>
              <a:ext uri="{FF2B5EF4-FFF2-40B4-BE49-F238E27FC236}">
                <a16:creationId xmlns:a16="http://schemas.microsoft.com/office/drawing/2014/main" id="{CF05A24E-6649-4E08-B8DB-F27E45203E4E}"/>
              </a:ext>
            </a:extLst>
          </p:cNvPr>
          <p:cNvSpPr txBox="1"/>
          <p:nvPr/>
        </p:nvSpPr>
        <p:spPr>
          <a:xfrm>
            <a:off x="5464613" y="1268228"/>
            <a:ext cx="1925591" cy="646331"/>
          </a:xfrm>
          <a:prstGeom prst="rect">
            <a:avLst/>
          </a:prstGeom>
          <a:noFill/>
        </p:spPr>
        <p:txBody>
          <a:bodyPr wrap="square" rtlCol="0">
            <a:spAutoFit/>
          </a:bodyPr>
          <a:lstStyle/>
          <a:p>
            <a:r>
              <a:rPr lang="en-US" dirty="0"/>
              <a:t>AAMC DICE Inventory  </a:t>
            </a:r>
          </a:p>
        </p:txBody>
      </p:sp>
      <p:sp>
        <p:nvSpPr>
          <p:cNvPr id="10" name="TextBox 9">
            <a:extLst>
              <a:ext uri="{FF2B5EF4-FFF2-40B4-BE49-F238E27FC236}">
                <a16:creationId xmlns:a16="http://schemas.microsoft.com/office/drawing/2014/main" id="{7ADD838C-1E3C-4D39-839E-731CD53547EA}"/>
              </a:ext>
            </a:extLst>
          </p:cNvPr>
          <p:cNvSpPr txBox="1"/>
          <p:nvPr/>
        </p:nvSpPr>
        <p:spPr>
          <a:xfrm>
            <a:off x="5065412" y="4907769"/>
            <a:ext cx="1273698" cy="646331"/>
          </a:xfrm>
          <a:prstGeom prst="rect">
            <a:avLst/>
          </a:prstGeom>
          <a:noFill/>
        </p:spPr>
        <p:txBody>
          <a:bodyPr wrap="square" rtlCol="0">
            <a:spAutoFit/>
          </a:bodyPr>
          <a:lstStyle/>
          <a:p>
            <a:r>
              <a:rPr lang="en-US" dirty="0"/>
              <a:t>CWM DEI Efforts </a:t>
            </a:r>
          </a:p>
        </p:txBody>
      </p:sp>
      <p:sp>
        <p:nvSpPr>
          <p:cNvPr id="12" name="TextBox 11">
            <a:extLst>
              <a:ext uri="{FF2B5EF4-FFF2-40B4-BE49-F238E27FC236}">
                <a16:creationId xmlns:a16="http://schemas.microsoft.com/office/drawing/2014/main" id="{BDBDB3C4-B490-4C90-99D1-03AF51F2F5FE}"/>
              </a:ext>
            </a:extLst>
          </p:cNvPr>
          <p:cNvSpPr txBox="1"/>
          <p:nvPr/>
        </p:nvSpPr>
        <p:spPr>
          <a:xfrm>
            <a:off x="7103457" y="5033872"/>
            <a:ext cx="1479855" cy="646331"/>
          </a:xfrm>
          <a:prstGeom prst="rect">
            <a:avLst/>
          </a:prstGeom>
          <a:noFill/>
        </p:spPr>
        <p:txBody>
          <a:bodyPr wrap="square" rtlCol="0">
            <a:spAutoFit/>
          </a:bodyPr>
          <a:lstStyle/>
          <a:p>
            <a:r>
              <a:rPr lang="en-US" dirty="0"/>
              <a:t>Department  level DEI data </a:t>
            </a:r>
          </a:p>
        </p:txBody>
      </p:sp>
      <p:sp>
        <p:nvSpPr>
          <p:cNvPr id="15" name="TextBox 14">
            <a:extLst>
              <a:ext uri="{FF2B5EF4-FFF2-40B4-BE49-F238E27FC236}">
                <a16:creationId xmlns:a16="http://schemas.microsoft.com/office/drawing/2014/main" id="{A59900BC-0695-45D9-B59F-378D4F1C7451}"/>
              </a:ext>
            </a:extLst>
          </p:cNvPr>
          <p:cNvSpPr txBox="1"/>
          <p:nvPr/>
        </p:nvSpPr>
        <p:spPr>
          <a:xfrm>
            <a:off x="7543141" y="1500962"/>
            <a:ext cx="1479855" cy="646331"/>
          </a:xfrm>
          <a:prstGeom prst="rect">
            <a:avLst/>
          </a:prstGeom>
          <a:noFill/>
        </p:spPr>
        <p:txBody>
          <a:bodyPr wrap="square" rtlCol="0">
            <a:spAutoFit/>
          </a:bodyPr>
          <a:lstStyle/>
          <a:p>
            <a:r>
              <a:rPr lang="en-US" dirty="0"/>
              <a:t>MA Biologics </a:t>
            </a:r>
          </a:p>
          <a:p>
            <a:r>
              <a:rPr lang="en-US" dirty="0"/>
              <a:t>DEI Efforts </a:t>
            </a:r>
          </a:p>
        </p:txBody>
      </p:sp>
      <p:sp>
        <p:nvSpPr>
          <p:cNvPr id="16" name="TextBox 15">
            <a:extLst>
              <a:ext uri="{FF2B5EF4-FFF2-40B4-BE49-F238E27FC236}">
                <a16:creationId xmlns:a16="http://schemas.microsoft.com/office/drawing/2014/main" id="{762A3DF5-1D2A-4755-91B6-164F0B1B76CD}"/>
              </a:ext>
            </a:extLst>
          </p:cNvPr>
          <p:cNvSpPr txBox="1"/>
          <p:nvPr/>
        </p:nvSpPr>
        <p:spPr>
          <a:xfrm>
            <a:off x="8470199" y="2851264"/>
            <a:ext cx="1105593" cy="584775"/>
          </a:xfrm>
          <a:prstGeom prst="rect">
            <a:avLst/>
          </a:prstGeom>
          <a:noFill/>
        </p:spPr>
        <p:txBody>
          <a:bodyPr wrap="square" rtlCol="0">
            <a:spAutoFit/>
          </a:bodyPr>
          <a:lstStyle/>
          <a:p>
            <a:r>
              <a:rPr lang="en-US" sz="1600" dirty="0">
                <a:solidFill>
                  <a:schemeClr val="tx2">
                    <a:lumMod val="20000"/>
                    <a:lumOff val="80000"/>
                  </a:schemeClr>
                </a:solidFill>
              </a:rPr>
              <a:t>DEI Data System</a:t>
            </a:r>
          </a:p>
        </p:txBody>
      </p:sp>
      <p:sp>
        <p:nvSpPr>
          <p:cNvPr id="17" name="TextBox 16">
            <a:extLst>
              <a:ext uri="{FF2B5EF4-FFF2-40B4-BE49-F238E27FC236}">
                <a16:creationId xmlns:a16="http://schemas.microsoft.com/office/drawing/2014/main" id="{6D7D5A0E-BF55-478F-ADB1-263EDF1808D4}"/>
              </a:ext>
            </a:extLst>
          </p:cNvPr>
          <p:cNvSpPr txBox="1"/>
          <p:nvPr/>
        </p:nvSpPr>
        <p:spPr>
          <a:xfrm>
            <a:off x="10099964" y="2989763"/>
            <a:ext cx="922713" cy="369332"/>
          </a:xfrm>
          <a:prstGeom prst="rect">
            <a:avLst/>
          </a:prstGeom>
          <a:noFill/>
        </p:spPr>
        <p:txBody>
          <a:bodyPr wrap="square" rtlCol="0">
            <a:spAutoFit/>
          </a:bodyPr>
          <a:lstStyle/>
          <a:p>
            <a:r>
              <a:rPr lang="en-US" dirty="0"/>
              <a:t>DRIVE </a:t>
            </a:r>
          </a:p>
        </p:txBody>
      </p:sp>
      <p:sp>
        <p:nvSpPr>
          <p:cNvPr id="19" name="TextBox 18">
            <a:extLst>
              <a:ext uri="{FF2B5EF4-FFF2-40B4-BE49-F238E27FC236}">
                <a16:creationId xmlns:a16="http://schemas.microsoft.com/office/drawing/2014/main" id="{31D64E68-781F-420A-97B9-9DB67053889D}"/>
              </a:ext>
            </a:extLst>
          </p:cNvPr>
          <p:cNvSpPr txBox="1"/>
          <p:nvPr/>
        </p:nvSpPr>
        <p:spPr>
          <a:xfrm>
            <a:off x="9175933" y="1306129"/>
            <a:ext cx="1330038" cy="923330"/>
          </a:xfrm>
          <a:prstGeom prst="rect">
            <a:avLst/>
          </a:prstGeom>
          <a:noFill/>
        </p:spPr>
        <p:txBody>
          <a:bodyPr wrap="square" rtlCol="0">
            <a:spAutoFit/>
          </a:bodyPr>
          <a:lstStyle/>
          <a:p>
            <a:r>
              <a:rPr lang="en-US" dirty="0"/>
              <a:t>DEI Curriculum</a:t>
            </a:r>
          </a:p>
          <a:p>
            <a:r>
              <a:rPr lang="en-US" dirty="0"/>
              <a:t> </a:t>
            </a:r>
          </a:p>
        </p:txBody>
      </p:sp>
      <p:sp>
        <p:nvSpPr>
          <p:cNvPr id="21" name="TextBox 20">
            <a:extLst>
              <a:ext uri="{FF2B5EF4-FFF2-40B4-BE49-F238E27FC236}">
                <a16:creationId xmlns:a16="http://schemas.microsoft.com/office/drawing/2014/main" id="{7AC5961F-0DD2-4ED9-B6A7-E7A5433CC6F7}"/>
              </a:ext>
            </a:extLst>
          </p:cNvPr>
          <p:cNvSpPr txBox="1"/>
          <p:nvPr/>
        </p:nvSpPr>
        <p:spPr>
          <a:xfrm>
            <a:off x="9347660" y="4981174"/>
            <a:ext cx="1791395" cy="646331"/>
          </a:xfrm>
          <a:prstGeom prst="rect">
            <a:avLst/>
          </a:prstGeom>
          <a:noFill/>
        </p:spPr>
        <p:txBody>
          <a:bodyPr wrap="square" rtlCol="0">
            <a:spAutoFit/>
          </a:bodyPr>
          <a:lstStyle/>
          <a:p>
            <a:r>
              <a:rPr lang="en-US" dirty="0"/>
              <a:t>Admissions and Hiring data  </a:t>
            </a:r>
          </a:p>
        </p:txBody>
      </p:sp>
    </p:spTree>
    <p:extLst>
      <p:ext uri="{BB962C8B-B14F-4D97-AF65-F5344CB8AC3E}">
        <p14:creationId xmlns:p14="http://schemas.microsoft.com/office/powerpoint/2010/main" val="3247696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7DE9DE0F1B0940B7273DB2C43C7E26" ma:contentTypeVersion="13" ma:contentTypeDescription="Create a new document." ma:contentTypeScope="" ma:versionID="a26e8d79956b34ac9efdddf77d8fa434">
  <xsd:schema xmlns:xsd="http://www.w3.org/2001/XMLSchema" xmlns:xs="http://www.w3.org/2001/XMLSchema" xmlns:p="http://schemas.microsoft.com/office/2006/metadata/properties" xmlns:ns2="07485785-5952-492d-a807-b87a8495d8f2" xmlns:ns3="079d3275-edd9-48e1-b535-26c166e4dbd4" targetNamespace="http://schemas.microsoft.com/office/2006/metadata/properties" ma:root="true" ma:fieldsID="550149cd65bf22fbb6f1bf81c966f29b" ns2:_="" ns3:_="">
    <xsd:import namespace="07485785-5952-492d-a807-b87a8495d8f2"/>
    <xsd:import namespace="079d3275-edd9-48e1-b535-26c166e4db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485785-5952-492d-a807-b87a8495d8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9d3275-edd9-48e1-b535-26c166e4db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C783C3-EB80-4D7B-871D-2D32389121E5}">
  <ds:schemaRefs>
    <ds:schemaRef ds:uri="07485785-5952-492d-a807-b87a8495d8f2"/>
    <ds:schemaRef ds:uri="http://schemas.microsoft.com/office/2006/documentManagement/types"/>
    <ds:schemaRef ds:uri="079d3275-edd9-48e1-b535-26c166e4dbd4"/>
    <ds:schemaRef ds:uri="http://schemas.openxmlformats.org/package/2006/metadata/core-properties"/>
    <ds:schemaRef ds:uri="http://schemas.microsoft.com/office/infopath/2007/PartnerControls"/>
    <ds:schemaRef ds:uri="http://www.w3.org/XML/1998/namespace"/>
    <ds:schemaRef ds:uri="http://purl.org/dc/dcmitype/"/>
    <ds:schemaRef ds:uri="http://purl.org/dc/elements/1.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EED8826-F254-4C1F-A3F9-8842188F3147}">
  <ds:schemaRefs>
    <ds:schemaRef ds:uri="http://schemas.microsoft.com/sharepoint/v3/contenttype/forms"/>
  </ds:schemaRefs>
</ds:datastoreItem>
</file>

<file path=customXml/itemProps3.xml><?xml version="1.0" encoding="utf-8"?>
<ds:datastoreItem xmlns:ds="http://schemas.openxmlformats.org/officeDocument/2006/customXml" ds:itemID="{DCB6C672-A604-4EC2-AEDC-A43D5C4FE1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485785-5952-492d-a807-b87a8495d8f2"/>
    <ds:schemaRef ds:uri="079d3275-edd9-48e1-b535-26c166e4db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1578</TotalTime>
  <Words>758</Words>
  <Application>Microsoft Office PowerPoint</Application>
  <PresentationFormat>Widescreen</PresentationFormat>
  <Paragraphs>137</Paragraphs>
  <Slides>14</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-apple-system</vt:lpstr>
      <vt:lpstr>Arial</vt:lpstr>
      <vt:lpstr>Arial Black</vt:lpstr>
      <vt:lpstr>Calibri</vt:lpstr>
      <vt:lpstr>Calibri Light</vt:lpstr>
      <vt:lpstr>chivoregular</vt:lpstr>
      <vt:lpstr>Helvetica Neue</vt:lpstr>
      <vt:lpstr>Lato Light</vt:lpstr>
      <vt:lpstr>Montserrat</vt:lpstr>
      <vt:lpstr>Poppins SemiBold</vt:lpstr>
      <vt:lpstr>Roboto Medium</vt:lpstr>
      <vt:lpstr>robotobold</vt:lpstr>
      <vt:lpstr>robotoregular</vt:lpstr>
      <vt:lpstr>Office Theme</vt:lpstr>
      <vt:lpstr>Diversity &amp; Inclusion Office</vt:lpstr>
      <vt:lpstr>IMPACT 2025</vt:lpstr>
      <vt:lpstr>STRATEGIC PLANNING: PREPARING THE INSTITUTION FOR CHANGE</vt:lpstr>
      <vt:lpstr>PowerPoint Presentation</vt:lpstr>
      <vt:lpstr>Institutional DEI Transformative Change </vt:lpstr>
      <vt:lpstr>Impact 2025 DEI Pillar </vt:lpstr>
      <vt:lpstr>PowerPoint Presentation</vt:lpstr>
      <vt:lpstr>Standardize and operationalize DEI efforts  </vt:lpstr>
      <vt:lpstr>Utilize data to inform practice </vt:lpstr>
      <vt:lpstr>Implementation Process</vt:lpstr>
      <vt:lpstr> Step 1  Preparing for Change</vt:lpstr>
      <vt:lpstr>Strategic Plan Implementation Phases</vt:lpstr>
      <vt:lpstr> Scorecard Measures</vt:lpstr>
      <vt:lpstr>DEAP Implementation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and Inclusion Office</dc:title>
  <dc:creator>Duncan, Marlina N</dc:creator>
  <cp:lastModifiedBy>Carmona, Joanna</cp:lastModifiedBy>
  <cp:revision>2</cp:revision>
  <dcterms:created xsi:type="dcterms:W3CDTF">2022-01-22T15:58:57Z</dcterms:created>
  <dcterms:modified xsi:type="dcterms:W3CDTF">2022-03-22T13:43:51Z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0x010100877DE9DE0F1B0940B7273DB2C43C7E26</vt:lpwstr>
  </property>
</Properties>
</file>