
<file path=[Content_Types].xml><?xml version="1.0" encoding="utf-8"?>
<Types xmlns="http://schemas.openxmlformats.org/package/2006/content-types">
  <Default Extension="fntdata" ContentType="application/x-fontdata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ppt/tags/tag8.xml" ContentType="application/vnd.openxmlformats-officedocument.presentationml.tags+xml"/>
  <Override PartName="/ppt/notesSlides/notesSlide6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60" r:id="rId4"/>
  </p:sldMasterIdLst>
  <p:notesMasterIdLst>
    <p:notesMasterId r:id="rId12"/>
  </p:notesMasterIdLst>
  <p:sldIdLst>
    <p:sldId id="262" r:id="rId5"/>
    <p:sldId id="264" r:id="rId6"/>
    <p:sldId id="266" r:id="rId7"/>
    <p:sldId id="265" r:id="rId8"/>
    <p:sldId id="267" r:id="rId9"/>
    <p:sldId id="257" r:id="rId10"/>
    <p:sldId id="259" r:id="rId11"/>
  </p:sldIdLst>
  <p:sldSz cx="12192000" cy="6858000"/>
  <p:notesSz cx="6858000" cy="9144000"/>
  <p:embeddedFontLst>
    <p:embeddedFont>
      <p:font typeface="Montserrat" panose="00000500000000000000" pitchFamily="2" charset="0"/>
      <p:regular r:id="rId13"/>
      <p:bold r:id="rId14"/>
      <p:italic r:id="rId15"/>
      <p:boldItalic r:id="rId16"/>
    </p:embeddedFont>
  </p:embeddedFontLst>
  <p:custDataLst>
    <p:tags r:id="rId17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D990B48-2DCF-AC87-BBF7-495CA7BC7202}" name="Fischer, Melissa" initials="FM" userId="S::melissa.fischer@umassmed.edu::d718ed05-9876-47ff-a395-c2dad8208a5c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font" Target="fonts/font1.fntdata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gs" Target="tags/tag1.xml"/><Relationship Id="rId2" Type="http://schemas.openxmlformats.org/officeDocument/2006/relationships/customXml" Target="../customXml/item2.xml"/><Relationship Id="rId16" Type="http://schemas.openxmlformats.org/officeDocument/2006/relationships/font" Target="fonts/font4.fntdata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font" Target="fonts/font3.fntdata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font" Target="fonts/font2.fntdata"/><Relationship Id="rId22" Type="http://schemas.microsoft.com/office/2018/10/relationships/authors" Target="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1861C21-F9F7-274A-B2FD-B7000B9A01EB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2305B5-7E02-9845-8245-BCB91347ED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535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 above instructions can also be found in the NOTES for each slide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567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3939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>
                <a:solidFill>
                  <a:srgbClr val="0070C0"/>
                </a:solidFill>
                <a:cs typeface="Calibri Light"/>
              </a:rPr>
              <a:t>HOW TO USE THESE SLIDES: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b="1" i="1">
                <a:solidFill>
                  <a:srgbClr val="0070C0"/>
                </a:solidFill>
                <a:highlight>
                  <a:srgbClr val="FFFF00"/>
                </a:highlight>
                <a:cs typeface="Calibri"/>
              </a:rPr>
              <a:t>Update</a:t>
            </a:r>
            <a:r>
              <a:rPr lang="en-US" i="1">
                <a:solidFill>
                  <a:srgbClr val="0070C0"/>
                </a:solidFill>
                <a:cs typeface="Calibri"/>
              </a:rPr>
              <a:t> with your or the course's contact details.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i="1">
                <a:solidFill>
                  <a:srgbClr val="0070C0"/>
                </a:solidFill>
                <a:cs typeface="Calibri"/>
              </a:rPr>
              <a:t>Place these slides near the start of your presentation to welcome feedback and support inclusive community-building.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en-US" i="1">
              <a:solidFill>
                <a:srgbClr val="0070C0"/>
              </a:solidFill>
              <a:cs typeface="Calibri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b="1">
                <a:cs typeface="Calibri"/>
              </a:rPr>
              <a:t>For educational formats that do not use slides consider affirming these principles verbally at the beginning of a session: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  <a:cs typeface="Calibri"/>
              </a:rPr>
              <a:t>Example:</a:t>
            </a:r>
            <a:r>
              <a:rPr lang="en-US" i="1">
                <a:solidFill>
                  <a:srgbClr val="00B0F0"/>
                </a:solidFill>
                <a:cs typeface="Calibri"/>
              </a:rPr>
              <a:t> </a:t>
            </a:r>
            <a:r>
              <a:rPr lang="en-US" i="1">
                <a:solidFill>
                  <a:srgbClr val="0070C0"/>
                </a:solidFill>
                <a:cs typeface="Calibri"/>
              </a:rPr>
              <a:t>Introduce yourself, your pronouns, provide a brief description of DRIVE, changes you have made (as relevant), your commitment to improvement and welcoming feedback</a:t>
            </a:r>
            <a:endParaRPr lang="en-US" i="1">
              <a:solidFill>
                <a:srgbClr val="00B0F0"/>
              </a:solidFill>
              <a:cs typeface="Calibri"/>
            </a:endParaRPr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endParaRPr lang="en-US"/>
          </a:p>
          <a:p>
            <a:r>
              <a:rPr lang="en-US"/>
              <a:t>V2024.2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7794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64187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70C0"/>
                </a:solidFill>
                <a:cs typeface="Calibri Light"/>
              </a:rPr>
              <a:t>HOW TO USE THESE SLIDES: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These slides </a:t>
            </a:r>
            <a:r>
              <a:rPr lang="en-US">
                <a:solidFill>
                  <a:srgbClr val="000000"/>
                </a:solidFill>
                <a:cs typeface="Calibri"/>
              </a:rPr>
              <a:t>can be used by faculty teaching multiple sessions in the same course in lieu of repeating the formal commitment slide. 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32385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>
                <a:solidFill>
                  <a:srgbClr val="0070C0"/>
                </a:solidFill>
                <a:cs typeface="Calibri Light"/>
              </a:rPr>
              <a:t>HOW TO USE THESE SLIDES: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/>
              <a:t>These slides </a:t>
            </a:r>
            <a:r>
              <a:rPr lang="en-US">
                <a:solidFill>
                  <a:srgbClr val="000000"/>
                </a:solidFill>
                <a:cs typeface="Calibri"/>
              </a:rPr>
              <a:t>can be used by faculty teaching multiple sessions in the same course in lieu of repeating the formal commitment slide. </a:t>
            </a:r>
          </a:p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32305B5-7E02-9845-8245-BCB91347ED4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014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9315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4/4/2024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12.xml"/><Relationship Id="rId1" Type="http://schemas.openxmlformats.org/officeDocument/2006/relationships/tags" Target="../tags/tag4.xml"/><Relationship Id="rId6" Type="http://schemas.openxmlformats.org/officeDocument/2006/relationships/image" Target="../media/image3.png"/><Relationship Id="rId5" Type="http://schemas.openxmlformats.org/officeDocument/2006/relationships/hyperlink" Target="mailto:DRIVE@umassmed.edu" TargetMode="Externa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3.xml"/><Relationship Id="rId1" Type="http://schemas.openxmlformats.org/officeDocument/2006/relationships/tags" Target="../tags/tag7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Relationship Id="rId5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/>
          <a:lstStyle/>
          <a:p>
            <a:r>
              <a:rPr lang="en-US">
                <a:solidFill>
                  <a:srgbClr val="0070C0"/>
                </a:solidFill>
                <a:cs typeface="Calibri Light"/>
              </a:rPr>
              <a:t>HOW TO USE THESE SLIDES: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43257"/>
            <a:ext cx="10589172" cy="5391508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514350" indent="-514350">
              <a:buAutoNum type="arabicPeriod"/>
            </a:pPr>
            <a:r>
              <a:rPr lang="en-US" i="1">
                <a:solidFill>
                  <a:srgbClr val="0070C0"/>
                </a:solidFill>
                <a:cs typeface="Calibri"/>
              </a:rPr>
              <a:t>After completing an ILM and workshop you can include these slides to indicate your commitment to DRIVE principles</a:t>
            </a:r>
          </a:p>
          <a:p>
            <a:pPr marL="514350" indent="-514350">
              <a:buAutoNum type="arabicPeriod"/>
            </a:pPr>
            <a:r>
              <a:rPr lang="en-US" i="1">
                <a:solidFill>
                  <a:srgbClr val="0070C0"/>
                </a:solidFill>
                <a:cs typeface="Calibri"/>
              </a:rPr>
              <a:t>Review and ensure you agree with the DRIVE goals and commitment slide text</a:t>
            </a:r>
          </a:p>
          <a:p>
            <a:pPr marL="514350" indent="-514350">
              <a:buAutoNum type="arabicPeriod"/>
            </a:pPr>
            <a:r>
              <a:rPr lang="en-US" i="1">
                <a:solidFill>
                  <a:srgbClr val="0070C0"/>
                </a:solidFill>
                <a:cs typeface="Calibri"/>
              </a:rPr>
              <a:t>On </a:t>
            </a:r>
            <a:r>
              <a:rPr lang="en-US" b="1" i="1">
                <a:solidFill>
                  <a:srgbClr val="0070C0"/>
                </a:solidFill>
                <a:cs typeface="Calibri"/>
              </a:rPr>
              <a:t>slide 3 </a:t>
            </a:r>
            <a:r>
              <a:rPr lang="en-US" i="1">
                <a:solidFill>
                  <a:srgbClr val="0070C0"/>
                </a:solidFill>
                <a:cs typeface="Calibri"/>
              </a:rPr>
              <a:t>- </a:t>
            </a:r>
            <a:r>
              <a:rPr lang="en-US" i="1">
                <a:solidFill>
                  <a:srgbClr val="0070C0"/>
                </a:solidFill>
                <a:highlight>
                  <a:srgbClr val="FFFF00"/>
                </a:highlight>
                <a:cs typeface="Calibri"/>
              </a:rPr>
              <a:t>update</a:t>
            </a:r>
            <a:r>
              <a:rPr lang="en-US" i="1">
                <a:solidFill>
                  <a:srgbClr val="0070C0"/>
                </a:solidFill>
                <a:cs typeface="Calibri"/>
              </a:rPr>
              <a:t> with your or the course's contact details</a:t>
            </a:r>
          </a:p>
          <a:p>
            <a:pPr marL="514350" indent="-514350">
              <a:buAutoNum type="arabicPeriod"/>
            </a:pPr>
            <a:r>
              <a:rPr lang="en-US" i="1">
                <a:solidFill>
                  <a:srgbClr val="0070C0"/>
                </a:solidFill>
                <a:cs typeface="Calibri"/>
              </a:rPr>
              <a:t>Place these slides near the start of your presentation to welcome feedback and support inclusive community-building</a:t>
            </a:r>
          </a:p>
          <a:p>
            <a:pPr marL="514350" indent="-514350">
              <a:buAutoNum type="arabicPeriod"/>
            </a:pPr>
            <a:r>
              <a:rPr lang="en-US" i="1">
                <a:solidFill>
                  <a:srgbClr val="0070C0"/>
                </a:solidFill>
                <a:cs typeface="Calibri"/>
              </a:rPr>
              <a:t>See text regarding examples of how other people integrate or introduce these slides, feel free to edit those and make them your own</a:t>
            </a:r>
          </a:p>
          <a:p>
            <a:endParaRPr lang="en-US">
              <a:cs typeface="Calibri"/>
            </a:endParaRPr>
          </a:p>
          <a:p>
            <a:r>
              <a:rPr lang="en-US" i="1">
                <a:solidFill>
                  <a:srgbClr val="0070C0"/>
                </a:solidFill>
                <a:cs typeface="Calibri"/>
              </a:rPr>
              <a:t>Slides 6 and 7</a:t>
            </a:r>
            <a:r>
              <a:rPr lang="en-US">
                <a:solidFill>
                  <a:srgbClr val="0070C0"/>
                </a:solidFill>
                <a:cs typeface="Calibri"/>
              </a:rPr>
              <a:t> </a:t>
            </a:r>
            <a:r>
              <a:rPr lang="en-US">
                <a:solidFill>
                  <a:srgbClr val="000000"/>
                </a:solidFill>
                <a:cs typeface="Calibri"/>
              </a:rPr>
              <a:t>can be used by faculty teaching multiple sessions in the same course in lieu of repeating the formal commitment slide. </a:t>
            </a:r>
          </a:p>
          <a:p>
            <a:endParaRPr lang="en-US">
              <a:solidFill>
                <a:srgbClr val="000000"/>
              </a:solidFill>
              <a:cs typeface="Calibri"/>
            </a:endParaRPr>
          </a:p>
          <a:p>
            <a:pPr marL="0" indent="0" algn="ctr">
              <a:buNone/>
            </a:pPr>
            <a:r>
              <a:rPr lang="en-US">
                <a:cs typeface="Calibri"/>
              </a:rPr>
              <a:t>For educational formats that do not use slides consider affirming these principles verbally at the beginning of a session</a:t>
            </a:r>
          </a:p>
          <a:p>
            <a:pPr marL="0" indent="0">
              <a:buNone/>
            </a:pPr>
            <a:r>
              <a:rPr lang="en-US">
                <a:solidFill>
                  <a:srgbClr val="00B0F0"/>
                </a:solidFill>
                <a:cs typeface="Calibri"/>
              </a:rPr>
              <a:t>Example: </a:t>
            </a:r>
            <a:r>
              <a:rPr lang="en-US">
                <a:solidFill>
                  <a:srgbClr val="0070C0"/>
                </a:solidFill>
                <a:cs typeface="Calibri"/>
              </a:rPr>
              <a:t>Introduce yourself, your pronouns, provide a brief description of DRIVE, changes you have made (as relevant), your commitment to improvement and welcoming feedback</a:t>
            </a:r>
            <a:endParaRPr lang="en-US">
              <a:solidFill>
                <a:srgbClr val="00B0F0"/>
              </a:solidFill>
              <a:cs typeface="Calibri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794576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0F0B082-3D8F-2A93-3BE0-18BE17B9D3EA}"/>
              </a:ext>
            </a:extLst>
          </p:cNvPr>
          <p:cNvSpPr/>
          <p:nvPr/>
        </p:nvSpPr>
        <p:spPr>
          <a:xfrm>
            <a:off x="1116054" y="580872"/>
            <a:ext cx="10169236" cy="6759799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algn="ctr" fontAlgn="base"/>
            <a:r>
              <a:rPr lang="en-US" sz="3200" b="1">
                <a:solidFill>
                  <a:schemeClr val="accent5"/>
                </a:solidFill>
                <a:latin typeface="Montserrat"/>
                <a:cs typeface="Arial"/>
              </a:rPr>
              <a:t>The DRIVE Goals:</a:t>
            </a:r>
          </a:p>
          <a:p>
            <a:pPr fontAlgn="base"/>
            <a:endParaRPr lang="en-US" sz="2800" b="1">
              <a:solidFill>
                <a:schemeClr val="accent5"/>
              </a:solidFill>
              <a:latin typeface="Montserrat" pitchFamily="2" charset="77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promote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 a representative and bias-free curriculum across our learning environments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enhance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 the accuracy, representation, and inclusion of diverse populations in all our educational activities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To make </a:t>
            </a:r>
            <a:r>
              <a:rPr lang="en-US" sz="2800" b="1" i="1">
                <a:solidFill>
                  <a:schemeClr val="bg1"/>
                </a:solidFill>
                <a:latin typeface="Montserrat" pitchFamily="2" charset="77"/>
              </a:rPr>
              <a:t>space </a:t>
            </a:r>
            <a:r>
              <a:rPr lang="en-US" sz="2800" i="1">
                <a:solidFill>
                  <a:schemeClr val="bg1"/>
                </a:solidFill>
                <a:latin typeface="Montserrat" pitchFamily="2" charset="77"/>
              </a:rPr>
              <a:t>for critical conversations about diversity in teaching and learning across our community</a:t>
            </a:r>
          </a:p>
          <a:p>
            <a:pPr marL="457200" indent="-457200">
              <a:lnSpc>
                <a:spcPct val="150000"/>
              </a:lnSpc>
              <a:buFont typeface="Arial"/>
              <a:buChar char="•"/>
            </a:pPr>
            <a:endParaRPr lang="en-US" sz="2800" i="1">
              <a:solidFill>
                <a:schemeClr val="bg1"/>
              </a:solidFill>
              <a:latin typeface="Montserrat" pitchFamily="2" charset="77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898731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9B60B885-012D-0A45-AD7A-96B0056022BA}"/>
              </a:ext>
            </a:extLst>
          </p:cNvPr>
          <p:cNvGrpSpPr/>
          <p:nvPr/>
        </p:nvGrpSpPr>
        <p:grpSpPr>
          <a:xfrm>
            <a:off x="2939542" y="347370"/>
            <a:ext cx="6312916" cy="2049841"/>
            <a:chOff x="3466214" y="744279"/>
            <a:chExt cx="5071730" cy="1651590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8C6542E4-A3CB-ED42-AC60-4DEE3541DF23}"/>
                </a:ext>
              </a:extLst>
            </p:cNvPr>
            <p:cNvSpPr/>
            <p:nvPr/>
          </p:nvSpPr>
          <p:spPr>
            <a:xfrm>
              <a:off x="3466214" y="744279"/>
              <a:ext cx="5071730" cy="165159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3320B278-CFCC-6543-B53E-E8A8D8EB141A}"/>
                </a:ext>
              </a:extLst>
            </p:cNvPr>
            <p:cNvSpPr/>
            <p:nvPr/>
          </p:nvSpPr>
          <p:spPr>
            <a:xfrm>
              <a:off x="3491812" y="779918"/>
              <a:ext cx="5017188" cy="1586515"/>
            </a:xfrm>
            <a:prstGeom prst="rect">
              <a:avLst/>
            </a:prstGeom>
            <a:solidFill>
              <a:schemeClr val="bg1"/>
            </a:solidFill>
            <a:ln w="28575">
              <a:solidFill>
                <a:srgbClr val="4367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7" name="TextBox 6">
            <a:extLst>
              <a:ext uri="{FF2B5EF4-FFF2-40B4-BE49-F238E27FC236}">
                <a16:creationId xmlns:a16="http://schemas.microsoft.com/office/drawing/2014/main" id="{EC19D4F0-0F08-7446-AD07-3551D93505E7}"/>
              </a:ext>
            </a:extLst>
          </p:cNvPr>
          <p:cNvSpPr txBox="1"/>
          <p:nvPr/>
        </p:nvSpPr>
        <p:spPr>
          <a:xfrm>
            <a:off x="1117600" y="2397211"/>
            <a:ext cx="9956800" cy="249299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US" sz="2800">
                <a:solidFill>
                  <a:srgbClr val="00B0F0"/>
                </a:solidFill>
                <a:latin typeface="Arial"/>
                <a:cs typeface="Arial"/>
              </a:rPr>
              <a:t>My intent is to promote inclusive learning while avoiding bias.</a:t>
            </a:r>
          </a:p>
          <a:p>
            <a:pPr algn="ctr"/>
            <a:endParaRPr lang="en-US" sz="28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25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you identify opportunities for addressing bias or improving representation in the course content or instructional</a:t>
            </a:r>
          </a:p>
          <a:p>
            <a:pPr algn="ctr"/>
            <a:r>
              <a:rPr lang="en-US" sz="2500">
                <a:solidFill>
                  <a:schemeClr val="bg1"/>
                </a:solidFill>
                <a:latin typeface="Arial"/>
                <a:cs typeface="Arial"/>
              </a:rPr>
              <a:t> delivery, I encourage you to share them with either: 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endParaRPr lang="en-US" sz="25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9817245F-F9A0-2441-9CC3-4074B9322849}"/>
              </a:ext>
            </a:extLst>
          </p:cNvPr>
          <p:cNvCxnSpPr>
            <a:cxnSpLocks/>
          </p:cNvCxnSpPr>
          <p:nvPr/>
        </p:nvCxnSpPr>
        <p:spPr>
          <a:xfrm>
            <a:off x="3587406" y="3151541"/>
            <a:ext cx="5017188" cy="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8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7B21929D-954C-B44C-AF99-51CBAEEC439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56000" y="418411"/>
            <a:ext cx="5680001" cy="1805015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332D4B7-0CD1-4AC2-8416-0E9B3EC19629}"/>
              </a:ext>
            </a:extLst>
          </p:cNvPr>
          <p:cNvSpPr txBox="1"/>
          <p:nvPr/>
        </p:nvSpPr>
        <p:spPr>
          <a:xfrm>
            <a:off x="76920" y="5126967"/>
            <a:ext cx="7883103" cy="1631216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lvl="4">
              <a:buChar char="•"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&lt;</a:t>
            </a:r>
            <a:r>
              <a:rPr lang="en-US" sz="2000">
                <a:solidFill>
                  <a:srgbClr val="FFFFFF"/>
                </a:solidFill>
                <a:highlight>
                  <a:srgbClr val="FFFF00"/>
                </a:highlight>
                <a:latin typeface="Arial"/>
                <a:cs typeface="Arial"/>
              </a:rPr>
              <a:t>UPDATE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Add your name and email&gt; </a:t>
            </a:r>
          </a:p>
          <a:p>
            <a:pPr lvl="4">
              <a:buChar char="•"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&lt;</a:t>
            </a:r>
            <a:r>
              <a:rPr lang="en-US" sz="2000">
                <a:solidFill>
                  <a:srgbClr val="FFFFFF"/>
                </a:solidFill>
                <a:highlight>
                  <a:srgbClr val="FFFF00"/>
                </a:highlight>
                <a:latin typeface="Arial"/>
                <a:cs typeface="Arial"/>
              </a:rPr>
              <a:t>UPDATE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 Your course faculty or leadership&gt;</a:t>
            </a:r>
            <a:r>
              <a:rPr lang="en-US" sz="2000">
                <a:latin typeface="Arial"/>
                <a:cs typeface="Arial"/>
              </a:rPr>
              <a:t>​</a:t>
            </a:r>
          </a:p>
          <a:p>
            <a:pPr marL="2171700" lvl="4" indent="-342900">
              <a:buFont typeface="Arial" panose="020B0604020202020204" pitchFamily="34" charset="0"/>
              <a:buChar char="•"/>
            </a:pP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Contact the DRIVE Initiative at </a:t>
            </a:r>
            <a:r>
              <a:rPr lang="en-US" sz="2000">
                <a:solidFill>
                  <a:srgbClr val="0563C1"/>
                </a:solidFill>
                <a:latin typeface="Arial"/>
                <a:cs typeface="Arial"/>
                <a:hlinkClick r:id="rId5"/>
              </a:rPr>
              <a:t>DRIVE@umassmed.edu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or scan the QR code to send feedback </a:t>
            </a:r>
            <a:r>
              <a:rPr lang="en-US" sz="2000" b="1">
                <a:solidFill>
                  <a:srgbClr val="FFFFFF"/>
                </a:solidFill>
                <a:latin typeface="Arial"/>
                <a:cs typeface="Arial"/>
              </a:rPr>
              <a:t>confidentially</a:t>
            </a:r>
            <a:r>
              <a:rPr lang="en-US" sz="2000">
                <a:solidFill>
                  <a:srgbClr val="FFFFFF"/>
                </a:solidFill>
                <a:latin typeface="Arial"/>
                <a:cs typeface="Arial"/>
              </a:rPr>
              <a:t> to DRIVE</a:t>
            </a:r>
            <a:endParaRPr lang="en-US">
              <a:cs typeface="Calibri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99D4673-51CA-4C4F-AAA2-E48BE3F2366B}"/>
              </a:ext>
            </a:extLst>
          </p:cNvPr>
          <p:cNvSpPr txBox="1"/>
          <p:nvPr/>
        </p:nvSpPr>
        <p:spPr>
          <a:xfrm>
            <a:off x="10060657" y="5182865"/>
            <a:ext cx="1969326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>
                <a:solidFill>
                  <a:schemeClr val="bg1"/>
                </a:solidFill>
                <a:latin typeface="Arial"/>
                <a:cs typeface="Arial"/>
              </a:rPr>
              <a:t>I commit to apply the DRIVE goals </a:t>
            </a:r>
          </a:p>
        </p:txBody>
      </p:sp>
      <p:pic>
        <p:nvPicPr>
          <p:cNvPr id="24" name="Picture 23" descr="Icon&#10;&#10;Description automatically generated">
            <a:extLst>
              <a:ext uri="{FF2B5EF4-FFF2-40B4-BE49-F238E27FC236}">
                <a16:creationId xmlns:a16="http://schemas.microsoft.com/office/drawing/2014/main" id="{A43F6097-4179-7C59-58F4-1E6748DA4E0C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4690" y="4890201"/>
            <a:ext cx="1511300" cy="15240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BE0AA6B-FE8A-9DF6-3F6E-58F0B69B0430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017" y="5028122"/>
            <a:ext cx="1681163" cy="169068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28105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Language you might use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 as you introduce the DRIVE commitment slide</a:t>
            </a:r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:</a:t>
            </a:r>
            <a:endParaRPr lang="en-US">
              <a:solidFill>
                <a:srgbClr val="0070C0"/>
              </a:solidFill>
              <a:latin typeface="Calibri"/>
              <a:cs typeface="Calibri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69370"/>
            <a:ext cx="10589172" cy="515598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share this slide to demonstrate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that I have completed a DRIVE workshop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/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reviewed my materials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/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made changes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(or similar)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welcome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your feedback.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US" sz="3200"/>
          </a:p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recognize that we all have biases, and I hope that your feedback will help me to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identify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address those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that I have missed and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continue to improve both my teaching and our learning environment</a:t>
            </a:r>
            <a:endParaRPr lang="en-US" sz="3200"/>
          </a:p>
          <a:p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 share this slide as a measure of my commitment to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recognize 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and </a:t>
            </a:r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address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the biases in my own teaching and to show my commitment to learning from and listening to you as learners</a:t>
            </a:r>
          </a:p>
          <a:p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Your</a:t>
            </a:r>
            <a:r>
              <a:rPr lang="en-US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commitment even when you are not using the commitment slide</a:t>
            </a: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380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34853591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A993E5-E546-4BD4-ADEB-E87965A07E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23235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Methods to consider when using the DRIVE commitment </a:t>
            </a:r>
            <a:r>
              <a:rPr lang="en-US" sz="44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slides</a:t>
            </a:r>
            <a:r>
              <a:rPr lang="en-US">
                <a:solidFill>
                  <a:srgbClr val="00000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endParaRPr lang="en-US">
              <a:solidFill>
                <a:srgbClr val="0070C0"/>
              </a:solidFill>
              <a:cs typeface="Calibri Light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5F5B54-6F4D-41CD-BC64-D8C572877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8784"/>
            <a:ext cx="10589172" cy="5155981"/>
          </a:xfrm>
        </p:spPr>
        <p:txBody>
          <a:bodyPr vert="horz" lIns="91440" tIns="45720" rIns="91440" bIns="45720" rtlCol="0" anchor="t">
            <a:normAutofit fontScale="92500"/>
          </a:bodyPr>
          <a:lstStyle/>
          <a:p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The first time you use the slides, inform your learners they will appear in each of your sessions, as you’ve completed a DRIVE workshop and are interested in their </a:t>
            </a:r>
            <a:r>
              <a:rPr lang="en-US" sz="2600" u="sng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feedback 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so you can continue to adjust and improve your teaching</a:t>
            </a:r>
          </a:p>
          <a:p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Let students know </a:t>
            </a:r>
            <a:r>
              <a:rPr lang="en-US" sz="2600" u="sng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what 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you have changed based on the DRIVE workshop/curriculum appraisal tool or prior feedback so that they can offer feedback relating to that as well as all the materials; you could also remind students of the changes made when presenting a specific slide (consider a notation/logo on the slide)</a:t>
            </a:r>
          </a:p>
          <a:p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If you have time,</a:t>
            </a:r>
            <a:r>
              <a:rPr lang="en-US" sz="260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 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take a few minutes to discuss a topic or statement </a:t>
            </a:r>
            <a:r>
              <a:rPr lang="en-US" sz="260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from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a prior </a:t>
            </a:r>
            <a:r>
              <a:rPr lang="en-US" sz="260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session.  Consider</a:t>
            </a:r>
            <a:r>
              <a:rPr lang="en-US" sz="2600">
                <a:solidFill>
                  <a:srgbClr val="0070C0"/>
                </a:solidFill>
                <a:effectLst/>
                <a:latin typeface="Calibri"/>
                <a:ea typeface="Calibri" panose="020F0502020204030204" pitchFamily="34" charset="0"/>
                <a:cs typeface="Calibri"/>
              </a:rPr>
              <a:t> what bias might exist that you were not aware of at that time; or review it through the DRIVE lens taking a few minutes to talk with the class about how to address and problem solve around bias (for example, the week after a session on what is described as the ‘obesity epidemic’, ask people to consider language bias, and problem solve around patient communication together</a:t>
            </a:r>
            <a:r>
              <a:rPr lang="en-US" sz="2600">
                <a:solidFill>
                  <a:srgbClr val="0070C0"/>
                </a:solidFill>
                <a:latin typeface="Calibri"/>
                <a:ea typeface="Calibri" panose="020F0502020204030204" pitchFamily="34" charset="0"/>
                <a:cs typeface="Calibri"/>
              </a:rPr>
              <a:t>.)</a:t>
            </a:r>
            <a:endParaRPr lang="en-US" sz="2600">
              <a:solidFill>
                <a:srgbClr val="0070C0"/>
              </a:solidFill>
              <a:effectLst/>
              <a:latin typeface="Calibri"/>
              <a:ea typeface="Calibri" panose="020F0502020204030204" pitchFamily="34" charset="0"/>
              <a:cs typeface="Calibri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>
              <a:solidFill>
                <a:srgbClr val="00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buFont typeface="Arial" panose="020B0604020202020204" pitchFamily="34" charset="0"/>
              <a:buAutoNum type="arabicPeriod"/>
            </a:pPr>
            <a:endParaRPr lang="en-US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endParaRPr lang="en-US" sz="3800">
              <a:solidFill>
                <a:srgbClr val="00B0F0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4941342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2EEE26-8782-8040-BBEF-97627D532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968328"/>
            <a:ext cx="10515600" cy="2852737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A66CD9-75B3-AF48-A482-0BB0BC10DE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3848053"/>
            <a:ext cx="10515600" cy="1500187"/>
          </a:xfrm>
        </p:spPr>
        <p:txBody>
          <a:bodyPr/>
          <a:lstStyle/>
          <a:p>
            <a:endParaRPr lang="en-US"/>
          </a:p>
        </p:txBody>
      </p:sp>
      <p:pic>
        <p:nvPicPr>
          <p:cNvPr id="4" name="Picture 3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BD020FE3-F3A8-834C-898A-72F66FC828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9557" y="5582494"/>
            <a:ext cx="1825893" cy="5802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0A91E70-51F8-6B41-925F-DCB0727EEFD9}"/>
              </a:ext>
            </a:extLst>
          </p:cNvPr>
          <p:cNvSpPr txBox="1"/>
          <p:nvPr/>
        </p:nvSpPr>
        <p:spPr>
          <a:xfrm>
            <a:off x="6879378" y="6120954"/>
            <a:ext cx="440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  <a:cs typeface="Arial" panose="020B0604020202020204" pitchFamily="34" charset="0"/>
              </a:rPr>
              <a:t>My intent is to promote inclusive learning while avoiding bias.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I welcome feedback</a:t>
            </a:r>
          </a:p>
        </p:txBody>
      </p:sp>
      <p:pic>
        <p:nvPicPr>
          <p:cNvPr id="7" name="Picture 7" descr="Qr code&#10;&#10;Description automatically generated">
            <a:extLst>
              <a:ext uri="{FF2B5EF4-FFF2-40B4-BE49-F238E27FC236}">
                <a16:creationId xmlns:a16="http://schemas.microsoft.com/office/drawing/2014/main" id="{D15043D0-0AE2-4FED-84B2-E0E0899C4D0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6330" y="5575300"/>
            <a:ext cx="1268942" cy="12784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9740019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EF2223-6812-D84D-918A-E668D41047D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32302"/>
            <a:ext cx="9144000" cy="2387600"/>
          </a:xfrm>
        </p:spPr>
        <p:txBody>
          <a:bodyPr/>
          <a:lstStyle/>
          <a:p>
            <a:r>
              <a:rPr lang="en-US"/>
              <a:t>Questions?</a:t>
            </a:r>
          </a:p>
        </p:txBody>
      </p:sp>
      <p:pic>
        <p:nvPicPr>
          <p:cNvPr id="4" name="Picture 3" descr="A blue and white logo&#10;&#10;Description automatically generated with medium confidence">
            <a:extLst>
              <a:ext uri="{FF2B5EF4-FFF2-40B4-BE49-F238E27FC236}">
                <a16:creationId xmlns:a16="http://schemas.microsoft.com/office/drawing/2014/main" id="{8D9F368F-8C28-594A-BF25-F66B1B6894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929557" y="5582494"/>
            <a:ext cx="1825893" cy="58024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B448949C-2900-AC42-AD92-2FEA596028AA}"/>
              </a:ext>
            </a:extLst>
          </p:cNvPr>
          <p:cNvSpPr txBox="1"/>
          <p:nvPr/>
        </p:nvSpPr>
        <p:spPr>
          <a:xfrm>
            <a:off x="6879378" y="6120954"/>
            <a:ext cx="44097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>
                <a:solidFill>
                  <a:schemeClr val="bg2">
                    <a:lumMod val="10000"/>
                  </a:schemeClr>
                </a:solidFill>
                <a:cs typeface="Arial" panose="020B0604020202020204" pitchFamily="34" charset="0"/>
              </a:rPr>
              <a:t>My intent is to promote inclusive learning while avoiding bias. </a:t>
            </a:r>
            <a:r>
              <a:rPr lang="en-US">
                <a:solidFill>
                  <a:schemeClr val="bg2">
                    <a:lumMod val="10000"/>
                  </a:schemeClr>
                </a:solidFill>
              </a:rPr>
              <a:t>I welcome feedback</a:t>
            </a:r>
          </a:p>
        </p:txBody>
      </p:sp>
      <p:pic>
        <p:nvPicPr>
          <p:cNvPr id="8" name="Picture 7" descr="Qr code&#10;&#10;Description automatically generated">
            <a:extLst>
              <a:ext uri="{FF2B5EF4-FFF2-40B4-BE49-F238E27FC236}">
                <a16:creationId xmlns:a16="http://schemas.microsoft.com/office/drawing/2014/main" id="{17073135-D359-4CA7-B01A-1C618651B8B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0846330" y="5575300"/>
            <a:ext cx="1268942" cy="1278466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48465873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COUNT" val="7"/>
  <p:tag name="ARTICULATE_PROJECT_OPEN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BC010FB61F994AB25713D49DCBC7C9" ma:contentTypeVersion="19" ma:contentTypeDescription="Create a new document." ma:contentTypeScope="" ma:versionID="f686189861d88c383bdc4b7fb95db1a3">
  <xsd:schema xmlns:xsd="http://www.w3.org/2001/XMLSchema" xmlns:xs="http://www.w3.org/2001/XMLSchema" xmlns:p="http://schemas.microsoft.com/office/2006/metadata/properties" xmlns:ns1="http://schemas.microsoft.com/sharepoint/v3" xmlns:ns2="c4057902-15c4-4c26-9913-31feaccc1777" xmlns:ns3="134e9286-eb02-4c57-be64-277aa8d21fa4" targetNamespace="http://schemas.microsoft.com/office/2006/metadata/properties" ma:root="true" ma:fieldsID="05d4c686815087182d7bffaaa7ee046f" ns1:_="" ns2:_="" ns3:_="">
    <xsd:import namespace="http://schemas.microsoft.com/sharepoint/v3"/>
    <xsd:import namespace="c4057902-15c4-4c26-9913-31feaccc1777"/>
    <xsd:import namespace="134e9286-eb02-4c57-be64-277aa8d21fa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1:_ip_UnifiedCompliancePolicyProperties" minOccurs="0"/>
                <xsd:element ref="ns1:_ip_UnifiedCompliancePolicyUIAc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057902-15c4-4c26-9913-31feaccc177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9c592f6e-9db9-49f2-9f9e-7d6ee315dce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34e9286-eb02-4c57-be64-277aa8d21fa4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2b38aca7-3477-4d70-ae54-99716165c761}" ma:internalName="TaxCatchAll" ma:showField="CatchAllData" ma:web="134e9286-eb02-4c57-be64-277aa8d21fa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TaxCatchAll xmlns="134e9286-eb02-4c57-be64-277aa8d21fa4" xsi:nil="true"/>
    <lcf76f155ced4ddcb4097134ff3c332f xmlns="c4057902-15c4-4c26-9913-31feaccc1777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3E1AE3B-A7B2-4F0E-BB13-237D8939EF40}">
  <ds:schemaRefs>
    <ds:schemaRef ds:uri="134e9286-eb02-4c57-be64-277aa8d21fa4"/>
    <ds:schemaRef ds:uri="c4057902-15c4-4c26-9913-31feaccc1777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49306A9-C12E-445B-B262-C20B39F2D544}">
  <ds:schemaRefs>
    <ds:schemaRef ds:uri="134e9286-eb02-4c57-be64-277aa8d21fa4"/>
    <ds:schemaRef ds:uri="c4057902-15c4-4c26-9913-31feaccc1777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0C0C730E-8557-4913-BADA-C52D378147B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7</Slides>
  <Notes>6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HOW TO USE THESE SLIDES:</vt:lpstr>
      <vt:lpstr>PowerPoint Presentation</vt:lpstr>
      <vt:lpstr>PowerPoint Presentation</vt:lpstr>
      <vt:lpstr>Language you might use as you introduce the DRIVE commitment slide:</vt:lpstr>
      <vt:lpstr>Methods to consider when using the DRIVE commitment slides </vt:lpstr>
      <vt:lpstr>PowerPoint Presentation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revision>1</cp:revision>
  <dcterms:created xsi:type="dcterms:W3CDTF">2021-08-20T20:31:11Z</dcterms:created>
  <dcterms:modified xsi:type="dcterms:W3CDTF">2024-04-04T20:39:22Z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0x010100A2BC010FB61F994AB25713D49DCBC7C9</vt:lpwstr>
  </property>
  <property fmtid="{D5CDD505-2E9C-101B-9397-08002B2CF9AE}" pid="3" name="ArticulateGUID">
    <vt:lpwstr>CC56229C-BFAB-4B59-80B5-C862B4E6760B</vt:lpwstr>
  </property>
  <property fmtid="{D5CDD505-2E9C-101B-9397-08002B2CF9AE}" pid="4" name="ArticulatePath">
    <vt:lpwstr>https://umassmed.sharepoint.com/sites/DRIVE/Shared Documents/General/DRIVE Commitment Slides/DRIVE Commitment Slides</vt:lpwstr>
  </property>
  <property fmtid="{D5CDD505-2E9C-101B-9397-08002B2CF9AE}" pid="5" name="MediaServiceImageTags">
    <vt:lpwstr/>
  </property>
</Properties>
</file>