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embeddedFontLst>
    <p:embeddedFont>
      <p:font typeface="Calibri" panose="020F0502020204030204" pitchFamily="34" charset="0"/>
      <p:regular r:id="rId12"/>
      <p:bold r:id="rId13"/>
      <p:italic r:id="rId14"/>
      <p:boldItalic r:id="rId15"/>
    </p:embeddedFont>
    <p:embeddedFont>
      <p:font typeface="Roboto" panose="02000000000000000000" pitchFamily="2"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786"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f7125d54e5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f7125d54e5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f7125d54e5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f7125d54e5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f7125d54e5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f7125d54e5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f7125d54e5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f7125d54e5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Breastfeeding: Heritage and Pride This peer counseling program is a collaborative effort between Hartford Hospital, the Hispanic Health Council, and the University of Connecticut’s Family Nutrition Program. Perinatal peer support is provided to low-income Latina women living in Hartford, Connecticut. The program calls for at least one home visit during the prenatal period and daily visits during the hospital stay. Peer counselors are required to make three contacts after hospital discharge, with the initial contact made within 24 hours. Peer counselors are paid and receive benefits if they work at least 20 hours a week.</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f7125d54e5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f7125d54e5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a:latin typeface="Calibri"/>
                <a:ea typeface="Calibri"/>
                <a:cs typeface="Calibri"/>
                <a:sym typeface="Calibri"/>
              </a:rPr>
              <a:t>100%</a:t>
            </a:r>
            <a:endParaRPr>
              <a:latin typeface="Calibri"/>
              <a:ea typeface="Calibri"/>
              <a:cs typeface="Calibri"/>
              <a:sym typeface="Calibri"/>
            </a:endParaRPr>
          </a:p>
          <a:p>
            <a:pPr marL="0" lvl="0" indent="0" algn="ctr" rtl="0">
              <a:lnSpc>
                <a:spcPct val="115000"/>
              </a:lnSpc>
              <a:spcBef>
                <a:spcPts val="0"/>
              </a:spcBef>
              <a:spcAft>
                <a:spcPts val="0"/>
              </a:spcAft>
              <a:buNone/>
            </a:pPr>
            <a:r>
              <a:rPr lang="en">
                <a:latin typeface="Calibri"/>
                <a:ea typeface="Calibri"/>
                <a:cs typeface="Calibri"/>
                <a:sym typeface="Calibri"/>
              </a:rPr>
              <a:t>50.00%</a:t>
            </a:r>
            <a:endParaRPr>
              <a:latin typeface="Calibri"/>
              <a:ea typeface="Calibri"/>
              <a:cs typeface="Calibri"/>
              <a:sym typeface="Calibri"/>
            </a:endParaRPr>
          </a:p>
          <a:p>
            <a:pPr marL="0" lvl="0" indent="0" algn="ctr" rtl="0">
              <a:lnSpc>
                <a:spcPct val="115000"/>
              </a:lnSpc>
              <a:spcBef>
                <a:spcPts val="0"/>
              </a:spcBef>
              <a:spcAft>
                <a:spcPts val="0"/>
              </a:spcAft>
              <a:buNone/>
            </a:pPr>
            <a:r>
              <a:rPr lang="en">
                <a:solidFill>
                  <a:srgbClr val="9C0006"/>
                </a:solidFill>
                <a:latin typeface="Calibri"/>
                <a:ea typeface="Calibri"/>
                <a:cs typeface="Calibri"/>
                <a:sym typeface="Calibri"/>
              </a:rPr>
              <a:t>29.84%</a:t>
            </a:r>
            <a:endParaRPr>
              <a:solidFill>
                <a:srgbClr val="9C0006"/>
              </a:solidFill>
              <a:latin typeface="Calibri"/>
              <a:ea typeface="Calibri"/>
              <a:cs typeface="Calibri"/>
              <a:sym typeface="Calibri"/>
            </a:endParaRPr>
          </a:p>
          <a:p>
            <a:pPr marL="0" lvl="0" indent="0" algn="ctr" rtl="0">
              <a:lnSpc>
                <a:spcPct val="115000"/>
              </a:lnSpc>
              <a:spcBef>
                <a:spcPts val="0"/>
              </a:spcBef>
              <a:spcAft>
                <a:spcPts val="0"/>
              </a:spcAft>
              <a:buNone/>
            </a:pPr>
            <a:r>
              <a:rPr lang="en">
                <a:solidFill>
                  <a:srgbClr val="9C0006"/>
                </a:solidFill>
                <a:latin typeface="Calibri"/>
                <a:ea typeface="Calibri"/>
                <a:cs typeface="Calibri"/>
                <a:sym typeface="Calibri"/>
              </a:rPr>
              <a:t>25.53%</a:t>
            </a:r>
            <a:endParaRPr>
              <a:solidFill>
                <a:srgbClr val="9C0006"/>
              </a:solidFill>
              <a:latin typeface="Calibri"/>
              <a:ea typeface="Calibri"/>
              <a:cs typeface="Calibri"/>
              <a:sym typeface="Calibri"/>
            </a:endParaRPr>
          </a:p>
          <a:p>
            <a:pPr marL="0" lvl="0" indent="0" algn="ctr" rtl="0">
              <a:lnSpc>
                <a:spcPct val="115000"/>
              </a:lnSpc>
              <a:spcBef>
                <a:spcPts val="0"/>
              </a:spcBef>
              <a:spcAft>
                <a:spcPts val="0"/>
              </a:spcAft>
              <a:buNone/>
            </a:pPr>
            <a:r>
              <a:rPr lang="en">
                <a:solidFill>
                  <a:srgbClr val="9C0006"/>
                </a:solidFill>
                <a:latin typeface="Calibri"/>
                <a:ea typeface="Calibri"/>
                <a:cs typeface="Calibri"/>
                <a:sym typeface="Calibri"/>
              </a:rPr>
              <a:t>30.63%</a:t>
            </a:r>
            <a:endParaRPr>
              <a:solidFill>
                <a:srgbClr val="9C0006"/>
              </a:solidFill>
              <a:latin typeface="Calibri"/>
              <a:ea typeface="Calibri"/>
              <a:cs typeface="Calibri"/>
              <a:sym typeface="Calibri"/>
            </a:endParaRPr>
          </a:p>
          <a:p>
            <a:pPr marL="0" lvl="0" indent="0" algn="ctr" rtl="0">
              <a:lnSpc>
                <a:spcPct val="115000"/>
              </a:lnSpc>
              <a:spcBef>
                <a:spcPts val="0"/>
              </a:spcBef>
              <a:spcAft>
                <a:spcPts val="0"/>
              </a:spcAft>
              <a:buNone/>
            </a:pPr>
            <a:r>
              <a:rPr lang="en">
                <a:solidFill>
                  <a:srgbClr val="9C0006"/>
                </a:solidFill>
                <a:latin typeface="Calibri"/>
                <a:ea typeface="Calibri"/>
                <a:cs typeface="Calibri"/>
                <a:sym typeface="Calibri"/>
              </a:rPr>
              <a:t>28.88%</a:t>
            </a:r>
            <a:endParaRPr>
              <a:solidFill>
                <a:srgbClr val="9C0006"/>
              </a:solidFill>
              <a:latin typeface="Calibri"/>
              <a:ea typeface="Calibri"/>
              <a:cs typeface="Calibri"/>
              <a:sym typeface="Calibri"/>
            </a:endParaRPr>
          </a:p>
          <a:p>
            <a:pPr marL="0" lvl="0" indent="0" algn="ctr" rtl="0">
              <a:lnSpc>
                <a:spcPct val="115000"/>
              </a:lnSpc>
              <a:spcBef>
                <a:spcPts val="0"/>
              </a:spcBef>
              <a:spcAft>
                <a:spcPts val="0"/>
              </a:spcAft>
              <a:buNone/>
            </a:pPr>
            <a:r>
              <a:rPr lang="en">
                <a:solidFill>
                  <a:srgbClr val="9C0006"/>
                </a:solidFill>
                <a:latin typeface="Calibri"/>
                <a:ea typeface="Calibri"/>
                <a:cs typeface="Calibri"/>
                <a:sym typeface="Calibri"/>
              </a:rPr>
              <a:t>29.57%</a:t>
            </a:r>
            <a:endParaRPr>
              <a:solidFill>
                <a:srgbClr val="9C0006"/>
              </a:solidFill>
              <a:latin typeface="Calibri"/>
              <a:ea typeface="Calibri"/>
              <a:cs typeface="Calibri"/>
              <a:sym typeface="Calibri"/>
            </a:endParaRPr>
          </a:p>
          <a:p>
            <a:pPr marL="0" lvl="0" indent="0" algn="ctr" rtl="0">
              <a:lnSpc>
                <a:spcPct val="115000"/>
              </a:lnSpc>
              <a:spcBef>
                <a:spcPts val="0"/>
              </a:spcBef>
              <a:spcAft>
                <a:spcPts val="0"/>
              </a:spcAft>
              <a:buNone/>
            </a:pPr>
            <a:r>
              <a:rPr lang="en">
                <a:solidFill>
                  <a:srgbClr val="9C0006"/>
                </a:solidFill>
                <a:latin typeface="Calibri"/>
                <a:ea typeface="Calibri"/>
                <a:cs typeface="Calibri"/>
                <a:sym typeface="Calibri"/>
              </a:rPr>
              <a:t>32.61%</a:t>
            </a:r>
            <a:endParaRPr>
              <a:solidFill>
                <a:srgbClr val="9C0006"/>
              </a:solidFill>
              <a:latin typeface="Calibri"/>
              <a:ea typeface="Calibri"/>
              <a:cs typeface="Calibri"/>
              <a:sym typeface="Calibri"/>
            </a:endParaRPr>
          </a:p>
          <a:p>
            <a:pPr marL="0" lvl="0" indent="0" algn="ctr" rtl="0">
              <a:lnSpc>
                <a:spcPct val="115000"/>
              </a:lnSpc>
              <a:spcBef>
                <a:spcPts val="0"/>
              </a:spcBef>
              <a:spcAft>
                <a:spcPts val="0"/>
              </a:spcAft>
              <a:buNone/>
            </a:pPr>
            <a:r>
              <a:rPr lang="en">
                <a:solidFill>
                  <a:srgbClr val="9C0006"/>
                </a:solidFill>
                <a:latin typeface="Calibri"/>
                <a:ea typeface="Calibri"/>
                <a:cs typeface="Calibri"/>
                <a:sym typeface="Calibri"/>
              </a:rPr>
              <a:t>27.07%</a:t>
            </a:r>
            <a:endParaRPr>
              <a:solidFill>
                <a:srgbClr val="9C0006"/>
              </a:solidFill>
              <a:latin typeface="Calibri"/>
              <a:ea typeface="Calibri"/>
              <a:cs typeface="Calibri"/>
              <a:sym typeface="Calibri"/>
            </a:endParaRPr>
          </a:p>
          <a:p>
            <a:pPr marL="0" lvl="0" indent="0" algn="ctr" rtl="0">
              <a:lnSpc>
                <a:spcPct val="115000"/>
              </a:lnSpc>
              <a:spcBef>
                <a:spcPts val="0"/>
              </a:spcBef>
              <a:spcAft>
                <a:spcPts val="0"/>
              </a:spcAft>
              <a:buNone/>
            </a:pPr>
            <a:r>
              <a:rPr lang="en">
                <a:solidFill>
                  <a:srgbClr val="9C0006"/>
                </a:solidFill>
                <a:latin typeface="Calibri"/>
                <a:ea typeface="Calibri"/>
                <a:cs typeface="Calibri"/>
                <a:sym typeface="Calibri"/>
              </a:rPr>
              <a:t>29.97%</a:t>
            </a:r>
            <a:endParaRPr>
              <a:solidFill>
                <a:srgbClr val="9C0006"/>
              </a:solidFill>
              <a:latin typeface="Calibri"/>
              <a:ea typeface="Calibri"/>
              <a:cs typeface="Calibri"/>
              <a:sym typeface="Calibri"/>
            </a:endParaRPr>
          </a:p>
          <a:p>
            <a:pPr marL="0" lvl="0" indent="0" algn="ctr" rtl="0">
              <a:lnSpc>
                <a:spcPct val="115000"/>
              </a:lnSpc>
              <a:spcBef>
                <a:spcPts val="0"/>
              </a:spcBef>
              <a:spcAft>
                <a:spcPts val="0"/>
              </a:spcAft>
              <a:buNone/>
            </a:pPr>
            <a:r>
              <a:rPr lang="en">
                <a:solidFill>
                  <a:srgbClr val="9C0006"/>
                </a:solidFill>
                <a:latin typeface="Calibri"/>
                <a:ea typeface="Calibri"/>
                <a:cs typeface="Calibri"/>
                <a:sym typeface="Calibri"/>
              </a:rPr>
              <a:t>22.66%</a:t>
            </a:r>
            <a:endParaRPr>
              <a:solidFill>
                <a:srgbClr val="9C0006"/>
              </a:solidFill>
              <a:latin typeface="Calibri"/>
              <a:ea typeface="Calibri"/>
              <a:cs typeface="Calibri"/>
              <a:sym typeface="Calibri"/>
            </a:endParaRPr>
          </a:p>
          <a:p>
            <a:pPr marL="0" lvl="0" indent="0" algn="ctr" rtl="0">
              <a:lnSpc>
                <a:spcPct val="115000"/>
              </a:lnSpc>
              <a:spcBef>
                <a:spcPts val="0"/>
              </a:spcBef>
              <a:spcAft>
                <a:spcPts val="0"/>
              </a:spcAft>
              <a:buNone/>
            </a:pPr>
            <a:r>
              <a:rPr lang="en">
                <a:solidFill>
                  <a:srgbClr val="9C0006"/>
                </a:solidFill>
                <a:latin typeface="Calibri"/>
                <a:ea typeface="Calibri"/>
                <a:cs typeface="Calibri"/>
                <a:sym typeface="Calibri"/>
              </a:rPr>
              <a:t>22.66%</a:t>
            </a:r>
            <a:endParaRPr>
              <a:solidFill>
                <a:srgbClr val="9C0006"/>
              </a:solidFill>
              <a:latin typeface="Calibri"/>
              <a:ea typeface="Calibri"/>
              <a:cs typeface="Calibri"/>
              <a:sym typeface="Calibri"/>
            </a:endParaRPr>
          </a:p>
          <a:p>
            <a:pPr marL="0" lvl="0" indent="0" algn="ctr" rtl="0">
              <a:lnSpc>
                <a:spcPct val="115000"/>
              </a:lnSpc>
              <a:spcBef>
                <a:spcPts val="0"/>
              </a:spcBef>
              <a:spcAft>
                <a:spcPts val="0"/>
              </a:spcAft>
              <a:buNone/>
            </a:pPr>
            <a:r>
              <a:rPr lang="en">
                <a:solidFill>
                  <a:srgbClr val="9C0006"/>
                </a:solidFill>
                <a:latin typeface="Calibri"/>
                <a:ea typeface="Calibri"/>
                <a:cs typeface="Calibri"/>
                <a:sym typeface="Calibri"/>
              </a:rPr>
              <a:t>27.48%</a:t>
            </a:r>
            <a:endParaRPr>
              <a:solidFill>
                <a:srgbClr val="9C0006"/>
              </a:solidFill>
              <a:latin typeface="Calibri"/>
              <a:ea typeface="Calibri"/>
              <a:cs typeface="Calibri"/>
              <a:sym typeface="Calibri"/>
            </a:endParaRPr>
          </a:p>
          <a:p>
            <a:pPr marL="0" lvl="0" indent="0" algn="ctr" rtl="0">
              <a:lnSpc>
                <a:spcPct val="115000"/>
              </a:lnSpc>
              <a:spcBef>
                <a:spcPts val="0"/>
              </a:spcBef>
              <a:spcAft>
                <a:spcPts val="0"/>
              </a:spcAft>
              <a:buNone/>
            </a:pPr>
            <a:r>
              <a:rPr lang="en">
                <a:solidFill>
                  <a:srgbClr val="9C0006"/>
                </a:solidFill>
                <a:latin typeface="Calibri"/>
                <a:ea typeface="Calibri"/>
                <a:cs typeface="Calibri"/>
                <a:sym typeface="Calibri"/>
              </a:rPr>
              <a:t>24.29%</a:t>
            </a:r>
            <a:endParaRPr>
              <a:solidFill>
                <a:srgbClr val="9C0006"/>
              </a:solidFill>
              <a:latin typeface="Calibri"/>
              <a:ea typeface="Calibri"/>
              <a:cs typeface="Calibri"/>
              <a:sym typeface="Calibri"/>
            </a:endParaRPr>
          </a:p>
          <a:p>
            <a:pPr marL="0" lvl="0" indent="0" algn="ctr" rtl="0">
              <a:lnSpc>
                <a:spcPct val="115000"/>
              </a:lnSpc>
              <a:spcBef>
                <a:spcPts val="0"/>
              </a:spcBef>
              <a:spcAft>
                <a:spcPts val="0"/>
              </a:spcAft>
              <a:buNone/>
            </a:pPr>
            <a:r>
              <a:rPr lang="en">
                <a:solidFill>
                  <a:srgbClr val="9C0006"/>
                </a:solidFill>
                <a:latin typeface="Calibri"/>
                <a:ea typeface="Calibri"/>
                <a:cs typeface="Calibri"/>
                <a:sym typeface="Calibri"/>
              </a:rPr>
              <a:t>26.32%</a:t>
            </a:r>
            <a:endParaRPr>
              <a:solidFill>
                <a:srgbClr val="9C0006"/>
              </a:solidFill>
              <a:latin typeface="Calibri"/>
              <a:ea typeface="Calibri"/>
              <a:cs typeface="Calibri"/>
              <a:sym typeface="Calibri"/>
            </a:endParaRPr>
          </a:p>
          <a:p>
            <a:pPr marL="0" lvl="0" indent="0" algn="ctr" rtl="0">
              <a:lnSpc>
                <a:spcPct val="115000"/>
              </a:lnSpc>
              <a:spcBef>
                <a:spcPts val="0"/>
              </a:spcBef>
              <a:spcAft>
                <a:spcPts val="0"/>
              </a:spcAft>
              <a:buNone/>
            </a:pPr>
            <a:r>
              <a:rPr lang="en">
                <a:solidFill>
                  <a:srgbClr val="9C0006"/>
                </a:solidFill>
                <a:latin typeface="Calibri"/>
                <a:ea typeface="Calibri"/>
                <a:cs typeface="Calibri"/>
                <a:sym typeface="Calibri"/>
              </a:rPr>
              <a:t>31.67%</a:t>
            </a:r>
            <a:endParaRPr>
              <a:solidFill>
                <a:srgbClr val="9C0006"/>
              </a:solidFill>
              <a:latin typeface="Calibri"/>
              <a:ea typeface="Calibri"/>
              <a:cs typeface="Calibri"/>
              <a:sym typeface="Calibri"/>
            </a:endParaRPr>
          </a:p>
          <a:p>
            <a:pPr marL="0" lvl="0" indent="0" algn="ctr" rtl="0">
              <a:lnSpc>
                <a:spcPct val="115000"/>
              </a:lnSpc>
              <a:spcBef>
                <a:spcPts val="0"/>
              </a:spcBef>
              <a:spcAft>
                <a:spcPts val="0"/>
              </a:spcAft>
              <a:buNone/>
            </a:pPr>
            <a:r>
              <a:rPr lang="en">
                <a:solidFill>
                  <a:srgbClr val="9C0006"/>
                </a:solidFill>
                <a:latin typeface="Calibri"/>
                <a:ea typeface="Calibri"/>
                <a:cs typeface="Calibri"/>
                <a:sym typeface="Calibri"/>
              </a:rPr>
              <a:t>26.67%</a:t>
            </a:r>
            <a:endParaRPr>
              <a:solidFill>
                <a:srgbClr val="9C0006"/>
              </a:solidFill>
              <a:latin typeface="Calibri"/>
              <a:ea typeface="Calibri"/>
              <a:cs typeface="Calibri"/>
              <a:sym typeface="Calibri"/>
            </a:endParaRPr>
          </a:p>
          <a:p>
            <a:pPr marL="0" lvl="0" indent="0" algn="ctr" rtl="0">
              <a:lnSpc>
                <a:spcPct val="115000"/>
              </a:lnSpc>
              <a:spcBef>
                <a:spcPts val="0"/>
              </a:spcBef>
              <a:spcAft>
                <a:spcPts val="0"/>
              </a:spcAft>
              <a:buNone/>
            </a:pPr>
            <a:r>
              <a:rPr lang="en">
                <a:solidFill>
                  <a:srgbClr val="9C0006"/>
                </a:solidFill>
                <a:latin typeface="Calibri"/>
                <a:ea typeface="Calibri"/>
                <a:cs typeface="Calibri"/>
                <a:sym typeface="Calibri"/>
              </a:rPr>
              <a:t>26.24%</a:t>
            </a:r>
            <a:endParaRPr>
              <a:solidFill>
                <a:srgbClr val="9C0006"/>
              </a:solidFill>
              <a:latin typeface="Calibri"/>
              <a:ea typeface="Calibri"/>
              <a:cs typeface="Calibri"/>
              <a:sym typeface="Calibri"/>
            </a:endParaRPr>
          </a:p>
          <a:p>
            <a:pPr marL="0" lvl="0" indent="0" algn="ctr" rtl="0">
              <a:lnSpc>
                <a:spcPct val="115000"/>
              </a:lnSpc>
              <a:spcBef>
                <a:spcPts val="0"/>
              </a:spcBef>
              <a:spcAft>
                <a:spcPts val="0"/>
              </a:spcAft>
              <a:buNone/>
            </a:pPr>
            <a:r>
              <a:rPr lang="en">
                <a:solidFill>
                  <a:srgbClr val="9C0006"/>
                </a:solidFill>
                <a:latin typeface="Calibri"/>
                <a:ea typeface="Calibri"/>
                <a:cs typeface="Calibri"/>
                <a:sym typeface="Calibri"/>
              </a:rPr>
              <a:t>27.20%</a:t>
            </a:r>
            <a:endParaRPr>
              <a:solidFill>
                <a:srgbClr val="9C0006"/>
              </a:solidFill>
              <a:latin typeface="Calibri"/>
              <a:ea typeface="Calibri"/>
              <a:cs typeface="Calibri"/>
              <a:sym typeface="Calibri"/>
            </a:endParaRPr>
          </a:p>
          <a:p>
            <a:pPr marL="0" lvl="0" indent="0" algn="ctr" rtl="0">
              <a:lnSpc>
                <a:spcPct val="115000"/>
              </a:lnSpc>
              <a:spcBef>
                <a:spcPts val="0"/>
              </a:spcBef>
              <a:spcAft>
                <a:spcPts val="0"/>
              </a:spcAft>
              <a:buNone/>
            </a:pPr>
            <a:r>
              <a:rPr lang="en" sz="700">
                <a:latin typeface="Calibri"/>
                <a:ea typeface="Calibri"/>
                <a:cs typeface="Calibri"/>
                <a:sym typeface="Calibri"/>
              </a:rPr>
              <a:t>MassHealth Insurance Inpatients- Maternity</a:t>
            </a:r>
            <a:endParaRPr sz="700">
              <a:latin typeface="Calibri"/>
              <a:ea typeface="Calibri"/>
              <a:cs typeface="Calibri"/>
              <a:sym typeface="Calibri"/>
            </a:endParaRPr>
          </a:p>
          <a:p>
            <a:pPr marL="0" lvl="0" indent="0" algn="l" rtl="0">
              <a:spcBef>
                <a:spcPts val="0"/>
              </a:spcBef>
              <a:spcAft>
                <a:spcPts val="0"/>
              </a:spcAft>
              <a:buNone/>
            </a:pPr>
            <a:r>
              <a:rPr lang="en" sz="1200" b="1">
                <a:latin typeface="Calibri"/>
                <a:ea typeface="Calibri"/>
                <a:cs typeface="Calibri"/>
                <a:sym typeface="Calibri"/>
              </a:rPr>
              <a:t>MAH NEWB-1: Exclusive Breast Feeding</a:t>
            </a:r>
            <a:endParaRPr sz="1200" b="1">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f7125d54e5_0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f7125d54e5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Our audit of FHCW patients:  we document high rates of antenatal counseling</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f7125d54e5_0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f7125d54e5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f7125d54e5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f7125d54e5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u="sng">
                <a:solidFill>
                  <a:srgbClr val="008080"/>
                </a:solidFill>
                <a:latin typeface="Times New Roman"/>
                <a:ea typeface="Times New Roman"/>
                <a:cs typeface="Times New Roman"/>
                <a:sym typeface="Times New Roman"/>
              </a:rPr>
              <a:t>t</a:t>
            </a:r>
            <a:r>
              <a:rPr lang="en" sz="1200" strike="sngStrike">
                <a:solidFill>
                  <a:srgbClr val="FF0000"/>
                </a:solidFill>
                <a:latin typeface="Times New Roman"/>
                <a:ea typeface="Times New Roman"/>
                <a:cs typeface="Times New Roman"/>
                <a:sym typeface="Times New Roman"/>
              </a:rPr>
              <a:t>T</a:t>
            </a:r>
            <a:r>
              <a:rPr lang="en" sz="1200">
                <a:solidFill>
                  <a:schemeClr val="dk1"/>
                </a:solidFill>
                <a:latin typeface="Times New Roman"/>
                <a:ea typeface="Times New Roman"/>
                <a:cs typeface="Times New Roman"/>
                <a:sym typeface="Times New Roman"/>
              </a:rPr>
              <a:t>his intervention also led to non-statistical improvement in knowledge and confidence with breastfeeding medicine, improvement on specific areas of resident knowledge deficit and a reduction in the knowledge discrepancy between residents who have breastfeeding experience and those who do not.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Holmes 2012 </a:t>
            </a:r>
            <a:r>
              <a:rPr lang="en" sz="750">
                <a:solidFill>
                  <a:schemeClr val="dk1"/>
                </a:solidFill>
              </a:rPr>
              <a:t>A breastfeeding education program at a semirural residency program improved physicians’</a:t>
            </a:r>
            <a:endParaRPr sz="75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750">
                <a:solidFill>
                  <a:schemeClr val="dk1"/>
                </a:solidFill>
              </a:rPr>
              <a:t>breastfeeding knowledge. Implementation of practice changes was fair. Two years into the intervention,</a:t>
            </a:r>
            <a:endParaRPr sz="75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750">
                <a:solidFill>
                  <a:schemeClr val="dk1"/>
                </a:solidFill>
              </a:rPr>
              <a:t>breastfeeding rates improved for patients of the physicians with high levels of participation in the program.</a:t>
            </a:r>
            <a:endParaRPr sz="750">
              <a:solidFill>
                <a:schemeClr val="dk1"/>
              </a:solidFill>
            </a:endParaRPr>
          </a:p>
          <a:p>
            <a:pPr marL="0" lvl="0" indent="0" algn="l" rtl="0">
              <a:spcBef>
                <a:spcPts val="0"/>
              </a:spcBef>
              <a:spcAft>
                <a:spcPts val="0"/>
              </a:spcAft>
              <a:buNone/>
            </a:pPr>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nichq.org/improving-our-approach-webinar?submissionGuid=d923d04d-737d-4003-af64-309258900c04" TargetMode="External"/><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www.nichq.org/insight/better-approach-conversations-about-breastfeeding"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drive.google.com/drive/folders/1egMEg3RH29WnLbh-k8iwocQXTRFCKSxa?usp=sharing"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311700" y="1446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Breastfeeding in the 21st century</a:t>
            </a:r>
            <a:endParaRPr/>
          </a:p>
        </p:txBody>
      </p:sp>
      <p:sp>
        <p:nvSpPr>
          <p:cNvPr id="55" name="Google Shape;55;p13"/>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 b="1"/>
              <a:t>What we know:</a:t>
            </a:r>
            <a:endParaRPr b="1"/>
          </a:p>
          <a:p>
            <a:pPr marL="457200" lvl="0" indent="-317500" algn="l" rtl="0">
              <a:spcBef>
                <a:spcPts val="1200"/>
              </a:spcBef>
              <a:spcAft>
                <a:spcPts val="0"/>
              </a:spcAft>
              <a:buSzPts val="1400"/>
              <a:buChar char="●"/>
            </a:pPr>
            <a:r>
              <a:rPr lang="en"/>
              <a:t>major health and social benefits of breastfeeding </a:t>
            </a:r>
            <a:endParaRPr/>
          </a:p>
          <a:p>
            <a:pPr marL="457200" lvl="0" indent="-317500" algn="l" rtl="0">
              <a:spcBef>
                <a:spcPts val="0"/>
              </a:spcBef>
              <a:spcAft>
                <a:spcPts val="0"/>
              </a:spcAft>
              <a:buSzPts val="1400"/>
              <a:buChar char="●"/>
            </a:pPr>
            <a:r>
              <a:rPr lang="en"/>
              <a:t>how to protect, promote, and support breastfeeding</a:t>
            </a:r>
            <a:endParaRPr/>
          </a:p>
          <a:p>
            <a:pPr marL="0" lvl="0" indent="0" algn="l" rtl="0">
              <a:spcBef>
                <a:spcPts val="1200"/>
              </a:spcBef>
              <a:spcAft>
                <a:spcPts val="0"/>
              </a:spcAft>
              <a:buNone/>
            </a:pPr>
            <a:endParaRPr/>
          </a:p>
          <a:p>
            <a:pPr marL="0" lvl="0" indent="0" algn="l" rtl="0">
              <a:spcBef>
                <a:spcPts val="1200"/>
              </a:spcBef>
              <a:spcAft>
                <a:spcPts val="0"/>
              </a:spcAft>
              <a:buNone/>
            </a:pPr>
            <a:r>
              <a:rPr lang="en" b="1"/>
              <a:t>BUT WHY do breastfeeding people not meet their goals???</a:t>
            </a:r>
            <a:endParaRPr b="1"/>
          </a:p>
          <a:p>
            <a:pPr marL="0" lvl="0" indent="0" algn="l" rtl="0">
              <a:spcBef>
                <a:spcPts val="1200"/>
              </a:spcBef>
              <a:spcAft>
                <a:spcPts val="0"/>
              </a:spcAft>
              <a:buNone/>
            </a:pPr>
            <a:r>
              <a:rPr lang="en"/>
              <a:t>recommended breastfeeding behaviors continue to be suboptimal in the 21st Century among large segments of the population, globally. </a:t>
            </a:r>
            <a:endParaRPr/>
          </a:p>
          <a:p>
            <a:pPr marL="0" lvl="0" indent="0" algn="l" rtl="0">
              <a:spcBef>
                <a:spcPts val="1200"/>
              </a:spcBef>
              <a:spcAft>
                <a:spcPts val="1200"/>
              </a:spcAft>
              <a:buNone/>
            </a:pPr>
            <a:endParaRPr/>
          </a:p>
        </p:txBody>
      </p:sp>
      <p:sp>
        <p:nvSpPr>
          <p:cNvPr id="56" name="Google Shape;56;p13"/>
          <p:cNvSpPr txBox="1">
            <a:spLocks noGrp="1"/>
          </p:cNvSpPr>
          <p:nvPr>
            <p:ph type="body" idx="2"/>
          </p:nvPr>
        </p:nvSpPr>
        <p:spPr>
          <a:xfrm>
            <a:off x="4572000" y="717375"/>
            <a:ext cx="4413600" cy="4088100"/>
          </a:xfrm>
          <a:prstGeom prst="rect">
            <a:avLst/>
          </a:prstGeom>
        </p:spPr>
        <p:txBody>
          <a:bodyPr spcFirstLastPara="1" wrap="square" lIns="91425" tIns="91425" rIns="91425" bIns="91425" anchor="t" anchorCtr="0">
            <a:normAutofit fontScale="70000" lnSpcReduction="10000"/>
          </a:bodyPr>
          <a:lstStyle/>
          <a:p>
            <a:pPr marL="0" lvl="0" indent="0" algn="l" rtl="0">
              <a:spcBef>
                <a:spcPts val="0"/>
              </a:spcBef>
              <a:spcAft>
                <a:spcPts val="0"/>
              </a:spcAft>
              <a:buNone/>
            </a:pPr>
            <a:r>
              <a:rPr lang="en" sz="1671" b="1"/>
              <a:t>What we need to do:</a:t>
            </a:r>
            <a:endParaRPr sz="1671" b="1"/>
          </a:p>
          <a:p>
            <a:pPr marL="0" lvl="0" indent="0" algn="l" rtl="0">
              <a:spcBef>
                <a:spcPts val="1200"/>
              </a:spcBef>
              <a:spcAft>
                <a:spcPts val="0"/>
              </a:spcAft>
              <a:buClr>
                <a:schemeClr val="dk1"/>
              </a:buClr>
              <a:buSzPct val="56996"/>
              <a:buFont typeface="Arial"/>
              <a:buNone/>
            </a:pPr>
            <a:r>
              <a:rPr lang="en" sz="1929"/>
              <a:t>Enable the breastfeeding environments:</a:t>
            </a:r>
            <a:endParaRPr sz="1929"/>
          </a:p>
          <a:p>
            <a:pPr marL="457200" lvl="0" indent="-314386" algn="l" rtl="0">
              <a:spcBef>
                <a:spcPts val="1200"/>
              </a:spcBef>
              <a:spcAft>
                <a:spcPts val="0"/>
              </a:spcAft>
              <a:buSzPct val="100000"/>
              <a:buChar char="●"/>
            </a:pPr>
            <a:r>
              <a:rPr lang="en" sz="1929"/>
              <a:t>family friendly </a:t>
            </a:r>
            <a:r>
              <a:rPr lang="en" sz="1929" b="1"/>
              <a:t>employment </a:t>
            </a:r>
            <a:r>
              <a:rPr lang="en" sz="1929"/>
              <a:t>policies </a:t>
            </a:r>
            <a:endParaRPr sz="1929"/>
          </a:p>
          <a:p>
            <a:pPr marL="457200" lvl="0" indent="-314386" algn="l" rtl="0">
              <a:spcBef>
                <a:spcPts val="0"/>
              </a:spcBef>
              <a:spcAft>
                <a:spcPts val="0"/>
              </a:spcAft>
              <a:buSzPct val="100000"/>
              <a:buChar char="●"/>
            </a:pPr>
            <a:r>
              <a:rPr lang="en" sz="1929"/>
              <a:t>enforce the </a:t>
            </a:r>
            <a:r>
              <a:rPr lang="en" sz="1929" b="1"/>
              <a:t>WHO Code</a:t>
            </a:r>
            <a:r>
              <a:rPr lang="en" sz="1929"/>
              <a:t> for Marketing of Breastmilk Substitutes.</a:t>
            </a:r>
            <a:endParaRPr sz="1929"/>
          </a:p>
          <a:p>
            <a:pPr marL="457200" lvl="0" indent="-314386" algn="l" rtl="0">
              <a:spcBef>
                <a:spcPts val="0"/>
              </a:spcBef>
              <a:spcAft>
                <a:spcPts val="0"/>
              </a:spcAft>
              <a:buSzPct val="100000"/>
              <a:buChar char="●"/>
            </a:pPr>
            <a:r>
              <a:rPr lang="en" sz="1929"/>
              <a:t> invest more in </a:t>
            </a:r>
            <a:endParaRPr sz="1929"/>
          </a:p>
          <a:p>
            <a:pPr marL="914400" lvl="1" indent="-305496" algn="l" rtl="0">
              <a:spcBef>
                <a:spcPts val="0"/>
              </a:spcBef>
              <a:spcAft>
                <a:spcPts val="0"/>
              </a:spcAft>
              <a:buSzPct val="100000"/>
              <a:buChar char="○"/>
            </a:pPr>
            <a:r>
              <a:rPr lang="en" sz="1729" b="1"/>
              <a:t>training </a:t>
            </a:r>
            <a:r>
              <a:rPr lang="en" sz="1729"/>
              <a:t>the workforce for successful large-scale implementation and sustainability of the </a:t>
            </a:r>
            <a:r>
              <a:rPr lang="en" sz="1729" b="1"/>
              <a:t>Baby Friendly Hospital </a:t>
            </a:r>
            <a:r>
              <a:rPr lang="en" sz="1729"/>
              <a:t>Initiative</a:t>
            </a:r>
            <a:endParaRPr sz="1729"/>
          </a:p>
          <a:p>
            <a:pPr marL="914400" lvl="1" indent="-305496" algn="l" rtl="0">
              <a:spcBef>
                <a:spcPts val="0"/>
              </a:spcBef>
              <a:spcAft>
                <a:spcPts val="0"/>
              </a:spcAft>
              <a:buSzPct val="100000"/>
              <a:buChar char="○"/>
            </a:pPr>
            <a:r>
              <a:rPr lang="en" sz="1729" b="1"/>
              <a:t>community-based breastfeeding counseling</a:t>
            </a:r>
            <a:endParaRPr sz="1729" b="1"/>
          </a:p>
          <a:p>
            <a:pPr marL="914400" lvl="1" indent="-305496" algn="l" rtl="0">
              <a:spcBef>
                <a:spcPts val="0"/>
              </a:spcBef>
              <a:spcAft>
                <a:spcPts val="0"/>
              </a:spcAft>
              <a:buSzPct val="100000"/>
              <a:buChar char="○"/>
            </a:pPr>
            <a:r>
              <a:rPr lang="en" sz="1729"/>
              <a:t>prevent conflicts of interests with infant formula companies. </a:t>
            </a:r>
            <a:endParaRPr sz="1729"/>
          </a:p>
          <a:p>
            <a:pPr marL="457200" lvl="0" indent="-314386" algn="l" rtl="0">
              <a:spcBef>
                <a:spcPts val="0"/>
              </a:spcBef>
              <a:spcAft>
                <a:spcPts val="0"/>
              </a:spcAft>
              <a:buSzPct val="100000"/>
              <a:buChar char="●"/>
            </a:pPr>
            <a:r>
              <a:rPr lang="en" sz="1929"/>
              <a:t>Behavior change social marketing interventions that include social media need to be designed following social network science and behavioral economics principles. </a:t>
            </a:r>
            <a:endParaRPr sz="1929"/>
          </a:p>
          <a:p>
            <a:pPr marL="0" lvl="0" indent="0" algn="l" rtl="0">
              <a:spcBef>
                <a:spcPts val="1200"/>
              </a:spcBef>
              <a:spcAft>
                <a:spcPts val="1200"/>
              </a:spcAft>
              <a:buNone/>
            </a:pPr>
            <a:endParaRPr/>
          </a:p>
        </p:txBody>
      </p:sp>
      <p:sp>
        <p:nvSpPr>
          <p:cNvPr id="57" name="Google Shape;57;p13"/>
          <p:cNvSpPr txBox="1"/>
          <p:nvPr/>
        </p:nvSpPr>
        <p:spPr>
          <a:xfrm>
            <a:off x="311700" y="4568875"/>
            <a:ext cx="72084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accent2"/>
                </a:solidFill>
                <a:highlight>
                  <a:srgbClr val="FFFFFF"/>
                </a:highlight>
                <a:latin typeface="Roboto"/>
                <a:ea typeface="Roboto"/>
                <a:cs typeface="Roboto"/>
                <a:sym typeface="Roboto"/>
              </a:rPr>
              <a:t>Pérez-Escamilla R. Breastfeeding in the 21st century: How we can make it work. Soc Sci Med. 2020 Jan;244:112331. doi: 10.1016/j.socscimed.2019.05.036. Epub 2019 Jun 9. PMID: 31189491.</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311700" y="350400"/>
            <a:ext cx="88323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2355"/>
              <a:t>Breastfeeding: recommended, healthier, cost-saving...and inequitable</a:t>
            </a:r>
            <a:r>
              <a:rPr lang="en"/>
              <a:t> </a:t>
            </a:r>
            <a:endParaRPr/>
          </a:p>
        </p:txBody>
      </p:sp>
      <p:sp>
        <p:nvSpPr>
          <p:cNvPr id="63" name="Google Shape;63;p14"/>
          <p:cNvSpPr txBox="1">
            <a:spLocks noGrp="1"/>
          </p:cNvSpPr>
          <p:nvPr>
            <p:ph type="body" idx="1"/>
          </p:nvPr>
        </p:nvSpPr>
        <p:spPr>
          <a:xfrm>
            <a:off x="311700" y="2253750"/>
            <a:ext cx="8520600" cy="17037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1200"/>
              </a:spcAft>
              <a:buNone/>
            </a:pPr>
            <a:r>
              <a:rPr lang="en"/>
              <a:t>‘current breastfeeding rates result in 4,981 excess cases of breast cancer, 53,847 cases of hypertension, and 13,946 cases of myocardial infarction compared with a cohort of …U.S. women who optimally breastfed….suboptimal breastfeeding incurs a total of $17.4 billion in cost to society resulting from premature death…$733.7 million in direct costs …. and $126.1 million indirect morbidity’</a:t>
            </a:r>
            <a:endParaRPr/>
          </a:p>
        </p:txBody>
      </p:sp>
      <p:pic>
        <p:nvPicPr>
          <p:cNvPr id="64" name="Google Shape;64;p14"/>
          <p:cNvPicPr preferRelativeResize="0"/>
          <p:nvPr/>
        </p:nvPicPr>
        <p:blipFill>
          <a:blip r:embed="rId3">
            <a:alphaModFix/>
          </a:blip>
          <a:stretch>
            <a:fillRect/>
          </a:stretch>
        </p:blipFill>
        <p:spPr>
          <a:xfrm>
            <a:off x="155850" y="1021786"/>
            <a:ext cx="9143999" cy="1133278"/>
          </a:xfrm>
          <a:prstGeom prst="rect">
            <a:avLst/>
          </a:prstGeom>
          <a:noFill/>
          <a:ln>
            <a:noFill/>
          </a:ln>
        </p:spPr>
      </p:pic>
      <p:sp>
        <p:nvSpPr>
          <p:cNvPr id="65" name="Google Shape;65;p14"/>
          <p:cNvSpPr txBox="1"/>
          <p:nvPr/>
        </p:nvSpPr>
        <p:spPr>
          <a:xfrm>
            <a:off x="362950" y="3834000"/>
            <a:ext cx="8146800" cy="116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t>Disparities:</a:t>
            </a:r>
            <a:r>
              <a:rPr lang="en" sz="1600"/>
              <a:t> see Chiang et al..MMWR Morb Mortal Wkly Rep. 2021;70(21):769-774</a:t>
            </a:r>
            <a:endParaRPr sz="1600"/>
          </a:p>
          <a:p>
            <a:pPr marL="0" lvl="0" indent="0" algn="l" rtl="0">
              <a:spcBef>
                <a:spcPts val="0"/>
              </a:spcBef>
              <a:spcAft>
                <a:spcPts val="0"/>
              </a:spcAft>
              <a:buNone/>
            </a:pPr>
            <a:endParaRPr sz="1600"/>
          </a:p>
          <a:p>
            <a:pPr marL="0" lvl="0" indent="0" algn="l" rtl="0">
              <a:spcBef>
                <a:spcPts val="0"/>
              </a:spcBef>
              <a:spcAft>
                <a:spcPts val="0"/>
              </a:spcAft>
              <a:buNone/>
            </a:pPr>
            <a:r>
              <a:rPr lang="en" sz="1600"/>
              <a:t>In longitudinal study of WIC participants, Black and Hispanic women were less likely to meet their BF intentions than White women at 1 and 3 mo pp</a:t>
            </a:r>
            <a:endParaRPr sz="16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Ten Steps for Baby Friendly Hospital Initiative </a:t>
            </a:r>
            <a:endParaRPr/>
          </a:p>
        </p:txBody>
      </p:sp>
      <p:pic>
        <p:nvPicPr>
          <p:cNvPr id="71" name="Google Shape;71;p15"/>
          <p:cNvPicPr preferRelativeResize="0"/>
          <p:nvPr/>
        </p:nvPicPr>
        <p:blipFill>
          <a:blip r:embed="rId3">
            <a:alphaModFix/>
          </a:blip>
          <a:stretch>
            <a:fillRect/>
          </a:stretch>
        </p:blipFill>
        <p:spPr>
          <a:xfrm>
            <a:off x="114799" y="973575"/>
            <a:ext cx="3764724" cy="2818450"/>
          </a:xfrm>
          <a:prstGeom prst="rect">
            <a:avLst/>
          </a:prstGeom>
          <a:noFill/>
          <a:ln>
            <a:noFill/>
          </a:ln>
        </p:spPr>
      </p:pic>
      <p:pic>
        <p:nvPicPr>
          <p:cNvPr id="72" name="Google Shape;72;p15"/>
          <p:cNvPicPr preferRelativeResize="0"/>
          <p:nvPr/>
        </p:nvPicPr>
        <p:blipFill>
          <a:blip r:embed="rId4">
            <a:alphaModFix/>
          </a:blip>
          <a:stretch>
            <a:fillRect/>
          </a:stretch>
        </p:blipFill>
        <p:spPr>
          <a:xfrm>
            <a:off x="4384300" y="973563"/>
            <a:ext cx="4653324" cy="2691183"/>
          </a:xfrm>
          <a:prstGeom prst="rect">
            <a:avLst/>
          </a:prstGeom>
          <a:noFill/>
          <a:ln>
            <a:noFill/>
          </a:ln>
        </p:spPr>
      </p:pic>
      <p:sp>
        <p:nvSpPr>
          <p:cNvPr id="73" name="Google Shape;73;p15"/>
          <p:cNvSpPr txBox="1"/>
          <p:nvPr/>
        </p:nvSpPr>
        <p:spPr>
          <a:xfrm>
            <a:off x="0" y="3939900"/>
            <a:ext cx="4830600" cy="1203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a:solidFill>
                  <a:schemeClr val="dk2"/>
                </a:solidFill>
              </a:rPr>
              <a:t>positive impact short-term, medium-term and longer term </a:t>
            </a:r>
            <a:endParaRPr>
              <a:solidFill>
                <a:schemeClr val="dk2"/>
              </a:solidFill>
            </a:endParaRPr>
          </a:p>
          <a:p>
            <a:pPr marL="0" lvl="0" indent="0" algn="l" rtl="0">
              <a:lnSpc>
                <a:spcPct val="115000"/>
              </a:lnSpc>
              <a:spcBef>
                <a:spcPts val="1200"/>
              </a:spcBef>
              <a:spcAft>
                <a:spcPts val="0"/>
              </a:spcAft>
              <a:buNone/>
            </a:pPr>
            <a:r>
              <a:rPr lang="en">
                <a:solidFill>
                  <a:schemeClr val="dk2"/>
                </a:solidFill>
              </a:rPr>
              <a:t>Dose–response relationship </a:t>
            </a:r>
            <a:endParaRPr>
              <a:solidFill>
                <a:schemeClr val="dk2"/>
              </a:solidFill>
            </a:endParaRPr>
          </a:p>
          <a:p>
            <a:pPr marL="0" lvl="0" indent="0" algn="l" rtl="0">
              <a:lnSpc>
                <a:spcPct val="115000"/>
              </a:lnSpc>
              <a:spcBef>
                <a:spcPts val="1200"/>
              </a:spcBef>
              <a:spcAft>
                <a:spcPts val="1200"/>
              </a:spcAft>
              <a:buNone/>
            </a:pPr>
            <a:r>
              <a:rPr lang="en">
                <a:solidFill>
                  <a:schemeClr val="dk2"/>
                </a:solidFill>
              </a:rPr>
              <a:t> Community support (step 10) is key for short-term benefits </a:t>
            </a:r>
            <a:endParaRPr sz="1000"/>
          </a:p>
        </p:txBody>
      </p:sp>
      <p:sp>
        <p:nvSpPr>
          <p:cNvPr id="74" name="Google Shape;74;p15"/>
          <p:cNvSpPr txBox="1"/>
          <p:nvPr/>
        </p:nvSpPr>
        <p:spPr>
          <a:xfrm>
            <a:off x="5293675" y="3939900"/>
            <a:ext cx="34041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BFHI study in 4 Southern states:</a:t>
            </a:r>
            <a:endParaRPr/>
          </a:p>
          <a:p>
            <a:pPr marL="0" lvl="0" indent="0" algn="l" rtl="0">
              <a:spcBef>
                <a:spcPts val="0"/>
              </a:spcBef>
              <a:spcAft>
                <a:spcPts val="0"/>
              </a:spcAft>
              <a:buNone/>
            </a:pPr>
            <a:r>
              <a:rPr lang="en"/>
              <a:t>Decreased Disparity in BF initiation between African American and white infants by 9.6%</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79" name="Google Shape;79;p16"/>
          <p:cNvPicPr preferRelativeResize="0"/>
          <p:nvPr/>
        </p:nvPicPr>
        <p:blipFill>
          <a:blip r:embed="rId3">
            <a:alphaModFix/>
          </a:blip>
          <a:stretch>
            <a:fillRect/>
          </a:stretch>
        </p:blipFill>
        <p:spPr>
          <a:xfrm>
            <a:off x="815675" y="0"/>
            <a:ext cx="7223199" cy="49910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311700" y="1571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An Evidence-Based Peer Counseling Project</a:t>
            </a:r>
            <a:endParaRPr/>
          </a:p>
        </p:txBody>
      </p:sp>
      <p:pic>
        <p:nvPicPr>
          <p:cNvPr id="85" name="Google Shape;85;p17"/>
          <p:cNvPicPr preferRelativeResize="0"/>
          <p:nvPr/>
        </p:nvPicPr>
        <p:blipFill>
          <a:blip r:embed="rId3">
            <a:alphaModFix/>
          </a:blip>
          <a:stretch>
            <a:fillRect/>
          </a:stretch>
        </p:blipFill>
        <p:spPr>
          <a:xfrm>
            <a:off x="1579050" y="785300"/>
            <a:ext cx="5429126" cy="41306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720">
                <a:solidFill>
                  <a:schemeClr val="dk2"/>
                </a:solidFill>
              </a:rPr>
              <a:t>So How Are We Doing in Worcester?</a:t>
            </a:r>
            <a:endParaRPr sz="3620"/>
          </a:p>
        </p:txBody>
      </p:sp>
      <p:sp>
        <p:nvSpPr>
          <p:cNvPr id="91" name="Google Shape;91;p18"/>
          <p:cNvSpPr txBox="1">
            <a:spLocks noGrp="1"/>
          </p:cNvSpPr>
          <p:nvPr>
            <p:ph type="body" idx="1"/>
          </p:nvPr>
        </p:nvSpPr>
        <p:spPr>
          <a:xfrm>
            <a:off x="311700" y="1152475"/>
            <a:ext cx="4844400" cy="36405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r>
              <a:rPr lang="en" sz="6207" b="1"/>
              <a:t>St Vincent:</a:t>
            </a:r>
            <a:r>
              <a:rPr lang="en" sz="6207"/>
              <a:t> Baby Friendly Hospital as of June 2019</a:t>
            </a:r>
            <a:endParaRPr sz="6207"/>
          </a:p>
          <a:p>
            <a:pPr marL="0" lvl="0" indent="0" algn="l" rtl="0">
              <a:spcBef>
                <a:spcPts val="1200"/>
              </a:spcBef>
              <a:spcAft>
                <a:spcPts val="0"/>
              </a:spcAft>
              <a:buNone/>
            </a:pPr>
            <a:r>
              <a:rPr lang="en" sz="6207" b="1"/>
              <a:t>UMass:</a:t>
            </a:r>
            <a:r>
              <a:rPr lang="en" sz="6207"/>
              <a:t> not yet pursuing BFHI</a:t>
            </a:r>
            <a:endParaRPr sz="6207"/>
          </a:p>
          <a:p>
            <a:pPr marL="0" lvl="0" indent="0" algn="l" rtl="0">
              <a:spcBef>
                <a:spcPts val="1200"/>
              </a:spcBef>
              <a:spcAft>
                <a:spcPts val="0"/>
              </a:spcAft>
              <a:buNone/>
            </a:pPr>
            <a:endParaRPr sz="6207"/>
          </a:p>
          <a:p>
            <a:pPr marL="0" lvl="0" indent="0" algn="l" rtl="0">
              <a:spcBef>
                <a:spcPts val="1200"/>
              </a:spcBef>
              <a:spcAft>
                <a:spcPts val="0"/>
              </a:spcAft>
              <a:buNone/>
            </a:pPr>
            <a:r>
              <a:rPr lang="en" sz="6207" b="1"/>
              <a:t>UMass rates</a:t>
            </a:r>
            <a:r>
              <a:rPr lang="en" sz="6207"/>
              <a:t>:</a:t>
            </a:r>
            <a:endParaRPr sz="6207"/>
          </a:p>
          <a:p>
            <a:pPr marL="0" lvl="0" indent="0" algn="l" rtl="0">
              <a:spcBef>
                <a:spcPts val="1200"/>
              </a:spcBef>
              <a:spcAft>
                <a:spcPts val="0"/>
              </a:spcAft>
              <a:buNone/>
            </a:pPr>
            <a:r>
              <a:rPr lang="en" sz="6207"/>
              <a:t>CY2020 MassHealth exclusive breastfeeding at discharge: 27% vs all pts 42%</a:t>
            </a:r>
            <a:endParaRPr sz="6207"/>
          </a:p>
          <a:p>
            <a:pPr marL="0" lvl="0" indent="0" algn="l" rtl="0">
              <a:spcBef>
                <a:spcPts val="1200"/>
              </a:spcBef>
              <a:spcAft>
                <a:spcPts val="0"/>
              </a:spcAft>
              <a:buNone/>
            </a:pPr>
            <a:r>
              <a:rPr lang="en" sz="6207"/>
              <a:t>CY2021 as of April: exclusive breastfeeding at discharge for Hispanic patients 26%, white 47%, black 16% </a:t>
            </a:r>
            <a:endParaRPr sz="6207"/>
          </a:p>
          <a:p>
            <a:pPr marL="0" lvl="0" indent="0" algn="l" rtl="0">
              <a:spcBef>
                <a:spcPts val="1200"/>
              </a:spcBef>
              <a:spcAft>
                <a:spcPts val="0"/>
              </a:spcAft>
              <a:buNone/>
            </a:pPr>
            <a:r>
              <a:rPr lang="en" sz="6207"/>
              <a:t>WIC Worcester: at 6months, 33% breastfeeding, 8% exclusive </a:t>
            </a:r>
            <a:endParaRPr sz="6207"/>
          </a:p>
          <a:p>
            <a:pPr marL="0" lvl="0" indent="0" algn="l" rtl="0">
              <a:spcBef>
                <a:spcPts val="1200"/>
              </a:spcBef>
              <a:spcAft>
                <a:spcPts val="0"/>
              </a:spcAft>
              <a:buNone/>
            </a:pPr>
            <a:endParaRPr sz="2209"/>
          </a:p>
          <a:p>
            <a:pPr marL="0" lvl="0" indent="0" algn="l" rtl="0">
              <a:spcBef>
                <a:spcPts val="1200"/>
              </a:spcBef>
              <a:spcAft>
                <a:spcPts val="1200"/>
              </a:spcAft>
              <a:buNone/>
            </a:pPr>
            <a:endParaRPr/>
          </a:p>
        </p:txBody>
      </p:sp>
      <p:sp>
        <p:nvSpPr>
          <p:cNvPr id="92" name="Google Shape;92;p18"/>
          <p:cNvSpPr txBox="1">
            <a:spLocks noGrp="1"/>
          </p:cNvSpPr>
          <p:nvPr>
            <p:ph type="body" idx="2"/>
          </p:nvPr>
        </p:nvSpPr>
        <p:spPr>
          <a:xfrm>
            <a:off x="5333000" y="1152475"/>
            <a:ext cx="34992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t>Worcester DPH REACH Program</a:t>
            </a:r>
            <a:endParaRPr b="1"/>
          </a:p>
          <a:p>
            <a:pPr marL="0" lvl="0" indent="0" algn="l" rtl="0">
              <a:spcBef>
                <a:spcPts val="1200"/>
              </a:spcBef>
              <a:spcAft>
                <a:spcPts val="0"/>
              </a:spcAft>
              <a:buNone/>
            </a:pPr>
            <a:r>
              <a:rPr lang="en"/>
              <a:t>Dedicated funds to increase community breastfeeding support in Worcester (entering 4th year)</a:t>
            </a:r>
            <a:endParaRPr/>
          </a:p>
          <a:p>
            <a:pPr marL="0" lvl="0" indent="0" algn="l" rtl="0">
              <a:spcBef>
                <a:spcPts val="1200"/>
              </a:spcBef>
              <a:spcAft>
                <a:spcPts val="0"/>
              </a:spcAft>
              <a:buNone/>
            </a:pPr>
            <a:r>
              <a:rPr lang="en"/>
              <a:t>Breastfeeding summits 2020 and 2021</a:t>
            </a:r>
            <a:endParaRPr/>
          </a:p>
          <a:p>
            <a:pPr marL="0" lvl="0" indent="0" algn="l" rtl="0">
              <a:spcBef>
                <a:spcPts val="1200"/>
              </a:spcBef>
              <a:spcAft>
                <a:spcPts val="0"/>
              </a:spcAft>
              <a:buNone/>
            </a:pPr>
            <a:r>
              <a:rPr lang="en"/>
              <a:t>CLC training: 2 in 2020, 9 planned 2021</a:t>
            </a:r>
            <a:endParaRPr/>
          </a:p>
          <a:p>
            <a:pPr marL="0" lvl="0" indent="0" algn="l" rtl="0">
              <a:spcBef>
                <a:spcPts val="1200"/>
              </a:spcBef>
              <a:spcAft>
                <a:spcPts val="0"/>
              </a:spcAft>
              <a:buNone/>
            </a:pPr>
            <a:r>
              <a:rPr lang="en"/>
              <a:t>BACE workshop: 10 in 2021</a:t>
            </a:r>
            <a:endParaRPr/>
          </a:p>
          <a:p>
            <a:pPr marL="0" lvl="0" indent="0" algn="l" rtl="0">
              <a:spcBef>
                <a:spcPts val="1200"/>
              </a:spcBef>
              <a:spcAft>
                <a:spcPts val="0"/>
              </a:spcAft>
              <a:buNone/>
            </a:pPr>
            <a:r>
              <a:rPr lang="en"/>
              <a:t>August 2021: social media messaging</a:t>
            </a:r>
            <a:endParaRPr/>
          </a:p>
          <a:p>
            <a:pPr marL="0" lvl="0" indent="0" algn="l" rtl="0">
              <a:spcBef>
                <a:spcPts val="1200"/>
              </a:spcBef>
              <a:spcAft>
                <a:spcPts val="1200"/>
              </a:spcAft>
              <a:buNone/>
            </a:pPr>
            <a:r>
              <a:rPr lang="en"/>
              <a:t>Facebook Live events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can YOU do with your breastfeeding families?</a:t>
            </a:r>
            <a:endParaRPr/>
          </a:p>
        </p:txBody>
      </p:sp>
      <p:sp>
        <p:nvSpPr>
          <p:cNvPr id="98" name="Google Shape;98;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r>
              <a:rPr lang="en" sz="5300" b="1"/>
              <a:t>Prenatal education</a:t>
            </a:r>
            <a:endParaRPr sz="5300" b="1"/>
          </a:p>
          <a:p>
            <a:pPr marL="0" lvl="0" indent="0" algn="l" rtl="0">
              <a:spcBef>
                <a:spcPts val="1200"/>
              </a:spcBef>
              <a:spcAft>
                <a:spcPts val="0"/>
              </a:spcAft>
              <a:buNone/>
            </a:pPr>
            <a:r>
              <a:rPr lang="en" sz="5300" b="1"/>
              <a:t>NextGen: </a:t>
            </a:r>
            <a:endParaRPr sz="5300" b="1"/>
          </a:p>
          <a:p>
            <a:pPr marL="0" lvl="0" indent="0" algn="l" rtl="0">
              <a:spcBef>
                <a:spcPts val="1200"/>
              </a:spcBef>
              <a:spcAft>
                <a:spcPts val="0"/>
              </a:spcAft>
              <a:buNone/>
            </a:pPr>
            <a:endParaRPr sz="2100" b="1"/>
          </a:p>
          <a:p>
            <a:pPr marL="0" lvl="0" indent="0" algn="l" rtl="0">
              <a:spcBef>
                <a:spcPts val="1200"/>
              </a:spcBef>
              <a:spcAft>
                <a:spcPts val="0"/>
              </a:spcAft>
              <a:buNone/>
            </a:pPr>
            <a:endParaRPr sz="1900" b="1"/>
          </a:p>
          <a:p>
            <a:pPr marL="0" lvl="0" indent="0" algn="l" rtl="0">
              <a:spcBef>
                <a:spcPts val="1200"/>
              </a:spcBef>
              <a:spcAft>
                <a:spcPts val="0"/>
              </a:spcAft>
              <a:buNone/>
            </a:pPr>
            <a:endParaRPr sz="1900" b="1"/>
          </a:p>
          <a:p>
            <a:pPr marL="0" lvl="0" indent="0" algn="l" rtl="0">
              <a:spcBef>
                <a:spcPts val="1200"/>
              </a:spcBef>
              <a:spcAft>
                <a:spcPts val="0"/>
              </a:spcAft>
              <a:buNone/>
            </a:pPr>
            <a:endParaRPr sz="1900" b="1"/>
          </a:p>
          <a:p>
            <a:pPr marL="0" lvl="0" indent="0" algn="l" rtl="0">
              <a:spcBef>
                <a:spcPts val="1200"/>
              </a:spcBef>
              <a:spcAft>
                <a:spcPts val="0"/>
              </a:spcAft>
              <a:buNone/>
            </a:pPr>
            <a:endParaRPr sz="1900" b="1"/>
          </a:p>
          <a:p>
            <a:pPr marL="0" lvl="0" indent="0" algn="l" rtl="0">
              <a:spcBef>
                <a:spcPts val="1200"/>
              </a:spcBef>
              <a:spcAft>
                <a:spcPts val="0"/>
              </a:spcAft>
              <a:buNone/>
            </a:pPr>
            <a:endParaRPr sz="4700" b="1"/>
          </a:p>
          <a:p>
            <a:pPr marL="0" lvl="0" indent="0" algn="l" rtl="0">
              <a:spcBef>
                <a:spcPts val="1200"/>
              </a:spcBef>
              <a:spcAft>
                <a:spcPts val="0"/>
              </a:spcAft>
              <a:buNone/>
            </a:pPr>
            <a:r>
              <a:rPr lang="en" sz="4700" b="1"/>
              <a:t>“Conversations” approach:</a:t>
            </a:r>
            <a:r>
              <a:rPr lang="en" sz="7900" b="1"/>
              <a:t> </a:t>
            </a:r>
            <a:r>
              <a:rPr lang="en" sz="4300" u="sng">
                <a:solidFill>
                  <a:srgbClr val="1155CC"/>
                </a:solidFill>
                <a:hlinkClick r:id="rId3">
                  <a:extLst>
                    <a:ext uri="{A12FA001-AC4F-418D-AE19-62706E023703}">
                      <ahyp:hlinkClr xmlns:ahyp="http://schemas.microsoft.com/office/drawing/2018/hyperlinkcolor" val="tx"/>
                    </a:ext>
                  </a:extLst>
                </a:hlinkClick>
              </a:rPr>
              <a:t>https://www.nichq.org/improving-our-approach-webinar?submissionGuid=d923d04d-737d-4003-af64-309258900c04</a:t>
            </a:r>
            <a:endParaRPr sz="7900" b="1"/>
          </a:p>
          <a:p>
            <a:pPr marL="0" lvl="0" indent="0" algn="l" rtl="0">
              <a:spcBef>
                <a:spcPts val="1200"/>
              </a:spcBef>
              <a:spcAft>
                <a:spcPts val="0"/>
              </a:spcAft>
              <a:buClr>
                <a:schemeClr val="dk1"/>
              </a:buClr>
              <a:buSzPts val="275"/>
              <a:buFont typeface="Arial"/>
              <a:buNone/>
            </a:pPr>
            <a:r>
              <a:rPr lang="en" sz="4500">
                <a:solidFill>
                  <a:srgbClr val="9BAFB5"/>
                </a:solidFill>
              </a:rPr>
              <a:t>•</a:t>
            </a:r>
            <a:r>
              <a:rPr lang="en" sz="4500">
                <a:solidFill>
                  <a:srgbClr val="262626"/>
                </a:solidFill>
              </a:rPr>
              <a:t>Focus on shared decision making, </a:t>
            </a:r>
            <a:r>
              <a:rPr lang="en" sz="4300">
                <a:solidFill>
                  <a:srgbClr val="FF0000"/>
                </a:solidFill>
              </a:rPr>
              <a:t>Two-sided conversations </a:t>
            </a:r>
            <a:r>
              <a:rPr lang="en" sz="4300">
                <a:solidFill>
                  <a:srgbClr val="262626"/>
                </a:solidFill>
              </a:rPr>
              <a:t>to support  informed and supported decisions</a:t>
            </a:r>
            <a:endParaRPr sz="4300">
              <a:solidFill>
                <a:srgbClr val="262626"/>
              </a:solidFill>
            </a:endParaRPr>
          </a:p>
          <a:p>
            <a:pPr marL="0" lvl="0" indent="0" algn="l" rtl="0">
              <a:spcBef>
                <a:spcPts val="1000"/>
              </a:spcBef>
              <a:spcAft>
                <a:spcPts val="0"/>
              </a:spcAft>
              <a:buClr>
                <a:schemeClr val="dk1"/>
              </a:buClr>
              <a:buSzPct val="25581"/>
              <a:buFont typeface="Arial"/>
              <a:buNone/>
            </a:pPr>
            <a:r>
              <a:rPr lang="en" sz="4300">
                <a:solidFill>
                  <a:srgbClr val="9BAFB5"/>
                </a:solidFill>
              </a:rPr>
              <a:t>•</a:t>
            </a:r>
            <a:r>
              <a:rPr lang="en" sz="4300">
                <a:solidFill>
                  <a:srgbClr val="262626"/>
                </a:solidFill>
              </a:rPr>
              <a:t>Help families </a:t>
            </a:r>
            <a:r>
              <a:rPr lang="en" sz="4300">
                <a:solidFill>
                  <a:srgbClr val="FF0000"/>
                </a:solidFill>
              </a:rPr>
              <a:t>develop a plan </a:t>
            </a:r>
            <a:r>
              <a:rPr lang="en" sz="4300">
                <a:solidFill>
                  <a:srgbClr val="262626"/>
                </a:solidFill>
              </a:rPr>
              <a:t>that aligns with their goals and values</a:t>
            </a:r>
            <a:endParaRPr sz="4300">
              <a:solidFill>
                <a:srgbClr val="262626"/>
              </a:solidFill>
            </a:endParaRPr>
          </a:p>
          <a:p>
            <a:pPr marL="0" lvl="0" indent="0" algn="l" rtl="0">
              <a:spcBef>
                <a:spcPts val="1000"/>
              </a:spcBef>
              <a:spcAft>
                <a:spcPts val="0"/>
              </a:spcAft>
              <a:buClr>
                <a:schemeClr val="dk1"/>
              </a:buClr>
              <a:buSzPct val="25581"/>
              <a:buFont typeface="Arial"/>
              <a:buNone/>
            </a:pPr>
            <a:r>
              <a:rPr lang="en" sz="4300">
                <a:solidFill>
                  <a:srgbClr val="9BAFB5"/>
                </a:solidFill>
              </a:rPr>
              <a:t>•</a:t>
            </a:r>
            <a:r>
              <a:rPr lang="en" sz="4300" u="sng">
                <a:solidFill>
                  <a:schemeClr val="hlink"/>
                </a:solidFill>
                <a:hlinkClick r:id="rId4"/>
              </a:rPr>
              <a:t>https://www.nichq.org/insight/better-approach-conversations-about-breastfeeding</a:t>
            </a:r>
            <a:endParaRPr sz="4300" u="sng">
              <a:solidFill>
                <a:schemeClr val="hlink"/>
              </a:solidFill>
            </a:endParaRPr>
          </a:p>
          <a:p>
            <a:pPr marL="0" lvl="0" indent="0" algn="l" rtl="0">
              <a:spcBef>
                <a:spcPts val="0"/>
              </a:spcBef>
              <a:spcAft>
                <a:spcPts val="0"/>
              </a:spcAft>
              <a:buNone/>
            </a:pPr>
            <a:endParaRPr sz="4700" b="1"/>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pic>
        <p:nvPicPr>
          <p:cNvPr id="99" name="Google Shape;99;p19"/>
          <p:cNvPicPr preferRelativeResize="0"/>
          <p:nvPr/>
        </p:nvPicPr>
        <p:blipFill>
          <a:blip r:embed="rId5">
            <a:alphaModFix/>
          </a:blip>
          <a:stretch>
            <a:fillRect/>
          </a:stretch>
        </p:blipFill>
        <p:spPr>
          <a:xfrm>
            <a:off x="2075025" y="1152475"/>
            <a:ext cx="3185348" cy="2013726"/>
          </a:xfrm>
          <a:prstGeom prst="rect">
            <a:avLst/>
          </a:prstGeom>
          <a:noFill/>
          <a:ln>
            <a:noFill/>
          </a:ln>
        </p:spPr>
      </p:pic>
      <p:pic>
        <p:nvPicPr>
          <p:cNvPr id="100" name="Google Shape;100;p19"/>
          <p:cNvPicPr preferRelativeResize="0"/>
          <p:nvPr/>
        </p:nvPicPr>
        <p:blipFill>
          <a:blip r:embed="rId6">
            <a:alphaModFix/>
          </a:blip>
          <a:stretch>
            <a:fillRect/>
          </a:stretch>
        </p:blipFill>
        <p:spPr>
          <a:xfrm>
            <a:off x="5318700" y="1017725"/>
            <a:ext cx="3687626" cy="1037150"/>
          </a:xfrm>
          <a:prstGeom prst="rect">
            <a:avLst/>
          </a:prstGeom>
          <a:noFill/>
          <a:ln>
            <a:noFill/>
          </a:ln>
        </p:spPr>
      </p:pic>
      <p:pic>
        <p:nvPicPr>
          <p:cNvPr id="101" name="Google Shape;101;p19"/>
          <p:cNvPicPr preferRelativeResize="0"/>
          <p:nvPr/>
        </p:nvPicPr>
        <p:blipFill>
          <a:blip r:embed="rId7">
            <a:alphaModFix/>
          </a:blip>
          <a:stretch>
            <a:fillRect/>
          </a:stretch>
        </p:blipFill>
        <p:spPr>
          <a:xfrm>
            <a:off x="5910425" y="2001900"/>
            <a:ext cx="2504175" cy="15280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Local Resources</a:t>
            </a:r>
            <a:endParaRPr/>
          </a:p>
        </p:txBody>
      </p:sp>
      <p:sp>
        <p:nvSpPr>
          <p:cNvPr id="107" name="Google Shape;107;p20"/>
          <p:cNvSpPr txBox="1">
            <a:spLocks noGrp="1"/>
          </p:cNvSpPr>
          <p:nvPr>
            <p:ph type="body" idx="1"/>
          </p:nvPr>
        </p:nvSpPr>
        <p:spPr>
          <a:xfrm>
            <a:off x="136475" y="1076250"/>
            <a:ext cx="4706700" cy="3705300"/>
          </a:xfrm>
          <a:prstGeom prst="rect">
            <a:avLst/>
          </a:prstGeom>
        </p:spPr>
        <p:txBody>
          <a:bodyPr spcFirstLastPara="1" wrap="square" lIns="91425" tIns="91425" rIns="91425" bIns="91425" anchor="t" anchorCtr="0">
            <a:normAutofit fontScale="47500"/>
          </a:bodyPr>
          <a:lstStyle/>
          <a:p>
            <a:pPr marL="0" lvl="0" indent="0" algn="l" rtl="0">
              <a:spcBef>
                <a:spcPts val="0"/>
              </a:spcBef>
              <a:spcAft>
                <a:spcPts val="0"/>
              </a:spcAft>
              <a:buClr>
                <a:schemeClr val="dk1"/>
              </a:buClr>
              <a:buSzPct val="78571"/>
              <a:buFont typeface="Arial"/>
              <a:buNone/>
            </a:pPr>
            <a:endParaRPr sz="1400"/>
          </a:p>
          <a:p>
            <a:pPr marL="0" lvl="0" indent="0" algn="l" rtl="0">
              <a:spcBef>
                <a:spcPts val="1200"/>
              </a:spcBef>
              <a:spcAft>
                <a:spcPts val="0"/>
              </a:spcAft>
              <a:buClr>
                <a:schemeClr val="dk1"/>
              </a:buClr>
              <a:buSzPct val="32810"/>
              <a:buFont typeface="Arial"/>
              <a:buNone/>
            </a:pPr>
            <a:r>
              <a:rPr lang="en" sz="3352" b="1"/>
              <a:t>WIC: Peer Counselors</a:t>
            </a:r>
            <a:r>
              <a:rPr lang="en" sz="2300" b="1"/>
              <a:t> available by phone/FaceTime/Zoom</a:t>
            </a:r>
            <a:endParaRPr sz="2300" b="1"/>
          </a:p>
          <a:p>
            <a:pPr marL="0" lvl="0" indent="0" algn="l" rtl="0">
              <a:spcBef>
                <a:spcPts val="1200"/>
              </a:spcBef>
              <a:spcAft>
                <a:spcPts val="0"/>
              </a:spcAft>
              <a:buNone/>
            </a:pPr>
            <a:r>
              <a:rPr lang="en" sz="3431" b="1"/>
              <a:t>Baby Cafe: </a:t>
            </a:r>
            <a:r>
              <a:rPr lang="en" sz="2300" b="1"/>
              <a:t>Weds/Fri 10am-12noon (language support available)  call 508-860-7748 with questions</a:t>
            </a:r>
            <a:endParaRPr sz="1848">
              <a:solidFill>
                <a:schemeClr val="dk1"/>
              </a:solidFill>
            </a:endParaRPr>
          </a:p>
          <a:p>
            <a:pPr marL="0" lvl="0" indent="0" algn="l" rtl="0">
              <a:spcBef>
                <a:spcPts val="1200"/>
              </a:spcBef>
              <a:spcAft>
                <a:spcPts val="0"/>
              </a:spcAft>
              <a:buNone/>
            </a:pPr>
            <a:r>
              <a:rPr lang="en" sz="1848">
                <a:solidFill>
                  <a:schemeClr val="dk1"/>
                </a:solidFill>
              </a:rPr>
              <a:t>https://zoom.us/ </a:t>
            </a:r>
            <a:endParaRPr sz="1848">
              <a:solidFill>
                <a:schemeClr val="dk1"/>
              </a:solidFill>
            </a:endParaRPr>
          </a:p>
          <a:p>
            <a:pPr marL="0" lvl="0" indent="0" algn="l" rtl="0">
              <a:spcBef>
                <a:spcPts val="0"/>
              </a:spcBef>
              <a:spcAft>
                <a:spcPts val="0"/>
              </a:spcAft>
              <a:buNone/>
            </a:pPr>
            <a:r>
              <a:rPr lang="en">
                <a:solidFill>
                  <a:schemeClr val="dk1"/>
                </a:solidFill>
              </a:rPr>
              <a:t>Meeting ID: 995 9032 7366 </a:t>
            </a:r>
            <a:endParaRPr>
              <a:solidFill>
                <a:schemeClr val="dk1"/>
              </a:solidFill>
            </a:endParaRPr>
          </a:p>
          <a:p>
            <a:pPr marL="0" lvl="0" indent="0" algn="l" rtl="0">
              <a:spcBef>
                <a:spcPts val="0"/>
              </a:spcBef>
              <a:spcAft>
                <a:spcPts val="0"/>
              </a:spcAft>
              <a:buClr>
                <a:schemeClr val="dk1"/>
              </a:buClr>
              <a:buSzPct val="47826"/>
              <a:buFont typeface="Arial"/>
              <a:buNone/>
            </a:pPr>
            <a:endParaRPr sz="2300" b="1"/>
          </a:p>
          <a:p>
            <a:pPr marL="0" lvl="0" indent="0" algn="l" rtl="0">
              <a:spcBef>
                <a:spcPts val="1200"/>
              </a:spcBef>
              <a:spcAft>
                <a:spcPts val="0"/>
              </a:spcAft>
              <a:buNone/>
            </a:pPr>
            <a:r>
              <a:rPr lang="en" sz="3352" b="1"/>
              <a:t>Worcester Breastfeeding Resources </a:t>
            </a:r>
            <a:endParaRPr sz="3352" b="1"/>
          </a:p>
          <a:p>
            <a:pPr marL="0" lvl="0" indent="0" algn="l" rtl="0">
              <a:spcBef>
                <a:spcPts val="1200"/>
              </a:spcBef>
              <a:spcAft>
                <a:spcPts val="0"/>
              </a:spcAft>
              <a:buNone/>
            </a:pPr>
            <a:r>
              <a:rPr lang="en" sz="2300" b="1"/>
              <a:t>Available in English, VN, Arabic, Spanish, Brazilian Portuguese, Twi</a:t>
            </a:r>
            <a:endParaRPr sz="2300" b="1"/>
          </a:p>
          <a:p>
            <a:pPr marL="0" lvl="0" indent="0" algn="l" rtl="0">
              <a:spcBef>
                <a:spcPts val="1200"/>
              </a:spcBef>
              <a:spcAft>
                <a:spcPts val="0"/>
              </a:spcAft>
              <a:buNone/>
            </a:pPr>
            <a:r>
              <a:rPr lang="en" sz="2300" b="1" u="sng">
                <a:solidFill>
                  <a:schemeClr val="hlink"/>
                </a:solidFill>
                <a:hlinkClick r:id="rId3"/>
              </a:rPr>
              <a:t>https://drive.google.com/drive/folders/1egMEg3RH29WnLbh-k8iwocQXTRFCKSxa?usp=sharing</a:t>
            </a:r>
            <a:endParaRPr sz="2300" b="1"/>
          </a:p>
          <a:p>
            <a:pPr marL="0" lvl="0" indent="0" algn="l" rtl="0">
              <a:spcBef>
                <a:spcPts val="1200"/>
              </a:spcBef>
              <a:spcAft>
                <a:spcPts val="1200"/>
              </a:spcAft>
              <a:buClr>
                <a:schemeClr val="dk1"/>
              </a:buClr>
              <a:buSzPct val="47826"/>
              <a:buFont typeface="Arial"/>
              <a:buNone/>
            </a:pPr>
            <a:endParaRPr sz="2300" b="1"/>
          </a:p>
        </p:txBody>
      </p:sp>
      <p:pic>
        <p:nvPicPr>
          <p:cNvPr id="108" name="Google Shape;108;p20"/>
          <p:cNvPicPr preferRelativeResize="0"/>
          <p:nvPr/>
        </p:nvPicPr>
        <p:blipFill>
          <a:blip r:embed="rId4">
            <a:alphaModFix/>
          </a:blip>
          <a:stretch>
            <a:fillRect/>
          </a:stretch>
        </p:blipFill>
        <p:spPr>
          <a:xfrm>
            <a:off x="4843172" y="2453975"/>
            <a:ext cx="4295127" cy="2490401"/>
          </a:xfrm>
          <a:prstGeom prst="rect">
            <a:avLst/>
          </a:prstGeom>
          <a:noFill/>
          <a:ln>
            <a:noFill/>
          </a:ln>
        </p:spPr>
      </p:pic>
      <p:pic>
        <p:nvPicPr>
          <p:cNvPr id="109" name="Google Shape;109;p20"/>
          <p:cNvPicPr preferRelativeResize="0"/>
          <p:nvPr/>
        </p:nvPicPr>
        <p:blipFill>
          <a:blip r:embed="rId5">
            <a:alphaModFix/>
          </a:blip>
          <a:stretch>
            <a:fillRect/>
          </a:stretch>
        </p:blipFill>
        <p:spPr>
          <a:xfrm>
            <a:off x="4848874" y="75727"/>
            <a:ext cx="4295125" cy="234486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Future Work?</a:t>
            </a:r>
            <a:endParaRPr/>
          </a:p>
        </p:txBody>
      </p:sp>
      <p:sp>
        <p:nvSpPr>
          <p:cNvPr id="115" name="Google Shape;115;p21"/>
          <p:cNvSpPr txBox="1">
            <a:spLocks noGrp="1"/>
          </p:cNvSpPr>
          <p:nvPr>
            <p:ph type="body" idx="1"/>
          </p:nvPr>
        </p:nvSpPr>
        <p:spPr>
          <a:xfrm>
            <a:off x="311700" y="1152475"/>
            <a:ext cx="7935300" cy="3416400"/>
          </a:xfrm>
          <a:prstGeom prst="rect">
            <a:avLst/>
          </a:prstGeom>
        </p:spPr>
        <p:txBody>
          <a:bodyPr spcFirstLastPara="1" wrap="square" lIns="91425" tIns="91425" rIns="91425" bIns="91425" anchor="t" anchorCtr="0">
            <a:noAutofit/>
          </a:bodyPr>
          <a:lstStyle/>
          <a:p>
            <a:pPr marL="457200" lvl="0" indent="-393065" algn="l" rtl="0">
              <a:lnSpc>
                <a:spcPct val="95000"/>
              </a:lnSpc>
              <a:spcBef>
                <a:spcPts val="0"/>
              </a:spcBef>
              <a:spcAft>
                <a:spcPts val="0"/>
              </a:spcAft>
              <a:buSzPts val="2590"/>
              <a:buChar char="●"/>
            </a:pPr>
            <a:r>
              <a:rPr lang="en" sz="2590"/>
              <a:t>What is our breastfeeding curriculum?</a:t>
            </a:r>
            <a:endParaRPr sz="2590"/>
          </a:p>
          <a:p>
            <a:pPr marL="457200" lvl="0" indent="-393065" algn="l" rtl="0">
              <a:lnSpc>
                <a:spcPct val="95000"/>
              </a:lnSpc>
              <a:spcBef>
                <a:spcPts val="0"/>
              </a:spcBef>
              <a:spcAft>
                <a:spcPts val="0"/>
              </a:spcAft>
              <a:buSzPts val="2590"/>
              <a:buChar char="●"/>
            </a:pPr>
            <a:r>
              <a:rPr lang="en" sz="2590"/>
              <a:t>How do we assess it?*#</a:t>
            </a:r>
            <a:endParaRPr sz="2590"/>
          </a:p>
          <a:p>
            <a:pPr marL="457200" lvl="0" indent="-393065" algn="l" rtl="0">
              <a:lnSpc>
                <a:spcPct val="95000"/>
              </a:lnSpc>
              <a:spcBef>
                <a:spcPts val="0"/>
              </a:spcBef>
              <a:spcAft>
                <a:spcPts val="0"/>
              </a:spcAft>
              <a:buSzPts val="2590"/>
              <a:buChar char="●"/>
            </a:pPr>
            <a:r>
              <a:rPr lang="en" sz="2590"/>
              <a:t>What is our breastfeeding data? Especially after discharge</a:t>
            </a:r>
            <a:endParaRPr sz="2590"/>
          </a:p>
          <a:p>
            <a:pPr marL="457200" lvl="0" indent="-393065" algn="l" rtl="0">
              <a:lnSpc>
                <a:spcPct val="95000"/>
              </a:lnSpc>
              <a:spcBef>
                <a:spcPts val="0"/>
              </a:spcBef>
              <a:spcAft>
                <a:spcPts val="0"/>
              </a:spcAft>
              <a:buSzPts val="2590"/>
              <a:buChar char="●"/>
            </a:pPr>
            <a:r>
              <a:rPr lang="en" sz="2590"/>
              <a:t>What can we do to maximize equity approach?</a:t>
            </a:r>
            <a:endParaRPr sz="2590"/>
          </a:p>
          <a:p>
            <a:pPr marL="457200" lvl="0" indent="-393065" algn="l" rtl="0">
              <a:lnSpc>
                <a:spcPct val="95000"/>
              </a:lnSpc>
              <a:spcBef>
                <a:spcPts val="0"/>
              </a:spcBef>
              <a:spcAft>
                <a:spcPts val="0"/>
              </a:spcAft>
              <a:buSzPts val="2590"/>
              <a:buChar char="●"/>
            </a:pPr>
            <a:r>
              <a:rPr lang="en" sz="2590"/>
              <a:t>CLC cohort--how to use them?</a:t>
            </a:r>
            <a:endParaRPr sz="2590"/>
          </a:p>
          <a:p>
            <a:pPr marL="457200" lvl="0" indent="-393065" algn="l" rtl="0">
              <a:lnSpc>
                <a:spcPct val="95000"/>
              </a:lnSpc>
              <a:spcBef>
                <a:spcPts val="0"/>
              </a:spcBef>
              <a:spcAft>
                <a:spcPts val="0"/>
              </a:spcAft>
              <a:buSzPts val="2590"/>
              <a:buChar char="●"/>
            </a:pPr>
            <a:r>
              <a:rPr lang="en" sz="2590"/>
              <a:t>UMass--Baby Friendly?</a:t>
            </a:r>
            <a:endParaRPr sz="2590"/>
          </a:p>
        </p:txBody>
      </p:sp>
      <p:sp>
        <p:nvSpPr>
          <p:cNvPr id="116" name="Google Shape;116;p21"/>
          <p:cNvSpPr txBox="1"/>
          <p:nvPr/>
        </p:nvSpPr>
        <p:spPr>
          <a:xfrm>
            <a:off x="311700" y="4240600"/>
            <a:ext cx="85206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*2017 faculty development study results suggested some benefit in brief, multimodal education</a:t>
            </a:r>
            <a:endParaRPr/>
          </a:p>
          <a:p>
            <a:pPr marL="0" lvl="0" indent="0" algn="l" rtl="0">
              <a:spcBef>
                <a:spcPts val="0"/>
              </a:spcBef>
              <a:spcAft>
                <a:spcPts val="0"/>
              </a:spcAft>
              <a:buNone/>
            </a:pPr>
            <a:r>
              <a:rPr lang="en"/>
              <a:t>#2012 NH FM residency training: 6 education sessions for residents/faculty improved patient outcomes </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958</Words>
  <Application>Microsoft Office PowerPoint</Application>
  <PresentationFormat>On-screen Show (16:9)</PresentationFormat>
  <Paragraphs>106</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Roboto</vt:lpstr>
      <vt:lpstr>Arial</vt:lpstr>
      <vt:lpstr>Times New Roman</vt:lpstr>
      <vt:lpstr>Calibri</vt:lpstr>
      <vt:lpstr>Simple Light</vt:lpstr>
      <vt:lpstr>Breastfeeding in the 21st century</vt:lpstr>
      <vt:lpstr>Breastfeeding: recommended, healthier, cost-saving...and inequitable </vt:lpstr>
      <vt:lpstr>Ten Steps for Baby Friendly Hospital Initiative </vt:lpstr>
      <vt:lpstr>PowerPoint Presentation</vt:lpstr>
      <vt:lpstr>An Evidence-Based Peer Counseling Project</vt:lpstr>
      <vt:lpstr>So How Are We Doing in Worcester?</vt:lpstr>
      <vt:lpstr>What can YOU do with your breastfeeding families?</vt:lpstr>
      <vt:lpstr>Local Resources</vt:lpstr>
      <vt:lpstr>Future 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Breastfeeding in the 21st century</dc:title>
  <dc:creator>Masoud, Jennifer</dc:creator>
  <cp:lastModifiedBy>Masoud, Jennifer</cp:lastModifiedBy>
  <cp:revision>1</cp:revision>
  <dcterms:modified xsi:type="dcterms:W3CDTF">2021-10-28T16:24:43Z</dcterms:modified>
</cp:coreProperties>
</file>