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Arial Black"/>
      <p:regular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hC5b9XPkXy38Gvn5aeFwoGldqz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rialBlack-regular.fntdata"/><Relationship Id="rId21"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8" name="Google Shape;31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Please describe the ways in which you were actively engaged with the population of focus, providing service, giving back  to community partners, and/or learning by doing.   </a:t>
            </a:r>
            <a:endParaRPr/>
          </a:p>
          <a:p>
            <a:pPr indent="0" lvl="0" marL="0" rtl="0" algn="l">
              <a:spcBef>
                <a:spcPts val="0"/>
              </a:spcBef>
              <a:spcAft>
                <a:spcPts val="0"/>
              </a:spcAft>
              <a:buNone/>
            </a:pPr>
            <a:r>
              <a:rPr lang="en-US"/>
              <a:t>What activities did your group perform? Were there measurable outcomes or products that could be shared? </a:t>
            </a:r>
            <a:endParaRPr/>
          </a:p>
          <a:p>
            <a:pPr indent="0" lvl="0" marL="0" rtl="0" algn="l">
              <a:spcBef>
                <a:spcPts val="0"/>
              </a:spcBef>
              <a:spcAft>
                <a:spcPts val="0"/>
              </a:spcAft>
              <a:buNone/>
            </a:pPr>
            <a:r>
              <a:t/>
            </a:r>
            <a:endParaRPr/>
          </a:p>
        </p:txBody>
      </p:sp>
      <p:sp>
        <p:nvSpPr>
          <p:cNvPr id="326" name="Google Shape;32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needs in the community were being addressed? </a:t>
            </a:r>
            <a:endParaRPr/>
          </a:p>
          <a:p>
            <a:pPr indent="0" lvl="0" marL="0" rtl="0" algn="l">
              <a:spcBef>
                <a:spcPts val="0"/>
              </a:spcBef>
              <a:spcAft>
                <a:spcPts val="0"/>
              </a:spcAft>
              <a:buNone/>
            </a:pPr>
            <a:r>
              <a:rPr lang="en-US"/>
              <a:t>- we addressed just about every single aspect of the image on this slide through the lens of community leaders and other stakeholders. </a:t>
            </a:r>
            <a:endParaRPr/>
          </a:p>
          <a:p>
            <a:pPr indent="0" lvl="0" marL="0" rtl="0" algn="l">
              <a:spcBef>
                <a:spcPts val="0"/>
              </a:spcBef>
              <a:spcAft>
                <a:spcPts val="0"/>
              </a:spcAft>
              <a:buNone/>
            </a:pPr>
            <a:r>
              <a:rPr lang="en-US"/>
              <a:t>With educational lectures, community members graciously sharing their experiences, and individual research, we identified these needs. </a:t>
            </a:r>
            <a:endParaRPr/>
          </a:p>
          <a:p>
            <a:pPr indent="0" lvl="0" marL="0" rtl="0" algn="l">
              <a:spcBef>
                <a:spcPts val="0"/>
              </a:spcBef>
              <a:spcAft>
                <a:spcPts val="0"/>
              </a:spcAft>
              <a:buNone/>
            </a:pPr>
            <a:r>
              <a:rPr lang="en-US"/>
              <a:t>Specific areas of concern that we addressed with local leaders include those listed here among others. </a:t>
            </a:r>
            <a:endParaRPr/>
          </a:p>
          <a:p>
            <a:pPr indent="0" lvl="0" marL="0" rtl="0" algn="l">
              <a:spcBef>
                <a:spcPts val="0"/>
              </a:spcBef>
              <a:spcAft>
                <a:spcPts val="0"/>
              </a:spcAft>
              <a:buNone/>
            </a:pPr>
            <a:r>
              <a:rPr lang="en-US"/>
              <a:t>These experiences provided context for each need while also identifying the powers at play.</a:t>
            </a:r>
            <a:endParaRPr/>
          </a:p>
          <a:p>
            <a:pPr indent="0" lvl="0" marL="0" rtl="0" algn="l">
              <a:spcBef>
                <a:spcPts val="0"/>
              </a:spcBef>
              <a:spcAft>
                <a:spcPts val="0"/>
              </a:spcAft>
              <a:buNone/>
            </a:pPr>
            <a:r>
              <a:rPr lang="en-US"/>
              <a:t> In many ways, these issues are perpetuated by many powers simultaneously including the education, healthcare and legislative systems. That being said, there are still many efforts in place to combat each need as well as indivdual opportunities to make valuable changes.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37" name="Google Shape;33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Notes: medicine</a:t>
            </a:r>
            <a:endParaRPr/>
          </a:p>
        </p:txBody>
      </p:sp>
      <p:sp>
        <p:nvSpPr>
          <p:cNvPr id="218" name="Google Shape;2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Notes: medicine and </a:t>
            </a:r>
            <a:endParaRPr/>
          </a:p>
        </p:txBody>
      </p:sp>
      <p:sp>
        <p:nvSpPr>
          <p:cNvPr id="252" name="Google Shape;25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Also with regard to interprofessional teams of care, we wanted to discuss community care and mutual aid. Because the LGBTQ+ community has been excluded and hurt by the medical institution for so long, much of their care is community-based. This includes peer support, youth mentorship, safe spaces, community fridges, and other mutual aid networks. Many of these organizations will be talked about on the next slide.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Peer support through PFLAG, </a:t>
            </a:r>
            <a:endParaRPr/>
          </a:p>
          <a:p>
            <a:pPr indent="0" lvl="0" marL="0" rtl="0" algn="l">
              <a:spcBef>
                <a:spcPts val="0"/>
              </a:spcBef>
              <a:spcAft>
                <a:spcPts val="0"/>
              </a:spcAft>
              <a:buNone/>
            </a:pPr>
            <a:r>
              <a:rPr lang="en-US"/>
              <a:t>Youth mentorship through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Lots of services happen within the community, like STI testing or </a:t>
            </a:r>
            <a:endParaRPr/>
          </a:p>
        </p:txBody>
      </p:sp>
      <p:sp>
        <p:nvSpPr>
          <p:cNvPr id="270" name="Google Shape;27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8" name="Google Shape;28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8" name="Google Shape;30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17"/>
          <p:cNvSpPr txBox="1"/>
          <p:nvPr>
            <p:ph type="ctrTitle"/>
          </p:nvPr>
        </p:nvSpPr>
        <p:spPr>
          <a:xfrm>
            <a:off x="1524000" y="950425"/>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Arial Black"/>
              <a:buNone/>
              <a:defRPr b="1" i="0" sz="6000">
                <a:solidFill>
                  <a:schemeClr val="lt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7"/>
          <p:cNvSpPr txBox="1"/>
          <p:nvPr>
            <p:ph idx="1" type="subTitle"/>
          </p:nvPr>
        </p:nvSpPr>
        <p:spPr>
          <a:xfrm>
            <a:off x="1524000" y="3519977"/>
            <a:ext cx="9144000" cy="72933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i="0" sz="2400">
                <a:solidFill>
                  <a:schemeClr val="lt1"/>
                </a:solidFill>
                <a:latin typeface="Arial"/>
                <a:ea typeface="Arial"/>
                <a:cs typeface="Arial"/>
                <a:sym typeface="Aria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17"/>
          <p:cNvSpPr txBox="1"/>
          <p:nvPr>
            <p:ph idx="2" type="body"/>
          </p:nvPr>
        </p:nvSpPr>
        <p:spPr>
          <a:xfrm>
            <a:off x="1524000" y="6306472"/>
            <a:ext cx="9144000" cy="55152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1200"/>
              <a:buNone/>
              <a:defRPr b="1" i="0" sz="1200">
                <a:solidFill>
                  <a:schemeClr val="lt1"/>
                </a:solidFill>
                <a:latin typeface="Arial Black"/>
                <a:ea typeface="Arial Black"/>
                <a:cs typeface="Arial Black"/>
                <a:sym typeface="Arial Black"/>
              </a:defRPr>
            </a:lvl1pPr>
            <a:lvl2pPr indent="-228600" lvl="1" marL="914400" algn="l">
              <a:lnSpc>
                <a:spcPct val="90000"/>
              </a:lnSpc>
              <a:spcBef>
                <a:spcPts val="500"/>
              </a:spcBef>
              <a:spcAft>
                <a:spcPts val="0"/>
              </a:spcAft>
              <a:buSzPts val="2400"/>
              <a:buNone/>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 clipart&#10;&#10;Description automatically generated" id="16" name="Google Shape;16;p17"/>
          <p:cNvPicPr preferRelativeResize="0"/>
          <p:nvPr/>
        </p:nvPicPr>
        <p:blipFill rotWithShape="1">
          <a:blip r:embed="rId3">
            <a:alphaModFix/>
          </a:blip>
          <a:srcRect b="0" l="0" r="0" t="0"/>
          <a:stretch/>
        </p:blipFill>
        <p:spPr>
          <a:xfrm>
            <a:off x="3886200" y="4770233"/>
            <a:ext cx="4419600" cy="101531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Image">
  <p:cSld name="LargeImage">
    <p:spTree>
      <p:nvGrpSpPr>
        <p:cNvPr id="75" name="Shape 75"/>
        <p:cNvGrpSpPr/>
        <p:nvPr/>
      </p:nvGrpSpPr>
      <p:grpSpPr>
        <a:xfrm>
          <a:off x="0" y="0"/>
          <a:ext cx="0" cy="0"/>
          <a:chOff x="0" y="0"/>
          <a:chExt cx="0" cy="0"/>
        </a:xfrm>
      </p:grpSpPr>
      <p:pic>
        <p:nvPicPr>
          <p:cNvPr descr="A close up of a logo&#10;&#10;Description automatically generated" id="76" name="Google Shape;76;p26"/>
          <p:cNvPicPr preferRelativeResize="0"/>
          <p:nvPr/>
        </p:nvPicPr>
        <p:blipFill rotWithShape="1">
          <a:blip r:embed="rId2">
            <a:alphaModFix/>
          </a:blip>
          <a:srcRect b="-1" l="-52" r="70021" t="-91"/>
          <a:stretch/>
        </p:blipFill>
        <p:spPr>
          <a:xfrm>
            <a:off x="1" y="0"/>
            <a:ext cx="3657600" cy="6851649"/>
          </a:xfrm>
          <a:prstGeom prst="rect">
            <a:avLst/>
          </a:prstGeom>
          <a:noFill/>
          <a:ln>
            <a:noFill/>
          </a:ln>
        </p:spPr>
      </p:pic>
      <p:sp>
        <p:nvSpPr>
          <p:cNvPr id="77" name="Google Shape;77;p26"/>
          <p:cNvSpPr/>
          <p:nvPr>
            <p:ph idx="2" type="pic"/>
          </p:nvPr>
        </p:nvSpPr>
        <p:spPr>
          <a:xfrm>
            <a:off x="3657601" y="1"/>
            <a:ext cx="8534400" cy="6858000"/>
          </a:xfrm>
          <a:prstGeom prst="rect">
            <a:avLst/>
          </a:prstGeom>
          <a:noFill/>
          <a:ln>
            <a:noFill/>
          </a:ln>
        </p:spPr>
      </p:sp>
      <p:pic>
        <p:nvPicPr>
          <p:cNvPr descr="A picture containing text, clipart&#10;&#10;Description automatically generated" id="78" name="Google Shape;78;p26"/>
          <p:cNvPicPr preferRelativeResize="0"/>
          <p:nvPr/>
        </p:nvPicPr>
        <p:blipFill rotWithShape="1">
          <a:blip r:embed="rId3">
            <a:alphaModFix/>
          </a:blip>
          <a:srcRect b="0" l="0" r="0" t="0"/>
          <a:stretch/>
        </p:blipFill>
        <p:spPr>
          <a:xfrm>
            <a:off x="426720" y="5831840"/>
            <a:ext cx="2786229" cy="64008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Image+Caption">
  <p:cSld name="LargeImage+Caption">
    <p:spTree>
      <p:nvGrpSpPr>
        <p:cNvPr id="79" name="Shape 79"/>
        <p:cNvGrpSpPr/>
        <p:nvPr/>
      </p:nvGrpSpPr>
      <p:grpSpPr>
        <a:xfrm>
          <a:off x="0" y="0"/>
          <a:ext cx="0" cy="0"/>
          <a:chOff x="0" y="0"/>
          <a:chExt cx="0" cy="0"/>
        </a:xfrm>
      </p:grpSpPr>
      <p:pic>
        <p:nvPicPr>
          <p:cNvPr descr="A close up of a logo&#10;&#10;Description automatically generated" id="80" name="Google Shape;80;p27"/>
          <p:cNvPicPr preferRelativeResize="0"/>
          <p:nvPr/>
        </p:nvPicPr>
        <p:blipFill rotWithShape="1">
          <a:blip r:embed="rId2">
            <a:alphaModFix/>
          </a:blip>
          <a:srcRect b="-1" l="-52" r="70021" t="-91"/>
          <a:stretch/>
        </p:blipFill>
        <p:spPr>
          <a:xfrm>
            <a:off x="1" y="0"/>
            <a:ext cx="3657600" cy="6851649"/>
          </a:xfrm>
          <a:prstGeom prst="rect">
            <a:avLst/>
          </a:prstGeom>
          <a:noFill/>
          <a:ln>
            <a:noFill/>
          </a:ln>
        </p:spPr>
      </p:pic>
      <p:sp>
        <p:nvSpPr>
          <p:cNvPr id="81" name="Google Shape;81;p27"/>
          <p:cNvSpPr txBox="1"/>
          <p:nvPr>
            <p:ph type="title"/>
          </p:nvPr>
        </p:nvSpPr>
        <p:spPr>
          <a:xfrm>
            <a:off x="457201" y="548641"/>
            <a:ext cx="2751328" cy="29879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000"/>
              <a:buFont typeface="Arial"/>
              <a:buNone/>
              <a:defRPr b="0" i="0" sz="2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7"/>
          <p:cNvSpPr/>
          <p:nvPr>
            <p:ph idx="2" type="pic"/>
          </p:nvPr>
        </p:nvSpPr>
        <p:spPr>
          <a:xfrm>
            <a:off x="3657601" y="1"/>
            <a:ext cx="8534400" cy="6858000"/>
          </a:xfrm>
          <a:prstGeom prst="rect">
            <a:avLst/>
          </a:prstGeom>
          <a:noFill/>
          <a:ln>
            <a:noFill/>
          </a:ln>
        </p:spPr>
      </p:sp>
      <p:sp>
        <p:nvSpPr>
          <p:cNvPr id="83" name="Google Shape;83;p27"/>
          <p:cNvSpPr/>
          <p:nvPr/>
        </p:nvSpPr>
        <p:spPr>
          <a:xfrm rot="5400000">
            <a:off x="3117088" y="3720514"/>
            <a:ext cx="182880" cy="182880"/>
          </a:xfrm>
          <a:prstGeom prst="triangl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accent3"/>
              </a:solidFill>
              <a:latin typeface="Arial"/>
              <a:ea typeface="Arial"/>
              <a:cs typeface="Arial"/>
              <a:sym typeface="Arial"/>
            </a:endParaRPr>
          </a:p>
        </p:txBody>
      </p:sp>
      <p:pic>
        <p:nvPicPr>
          <p:cNvPr descr="A picture containing text, clipart&#10;&#10;Description automatically generated" id="84" name="Google Shape;84;p27"/>
          <p:cNvPicPr preferRelativeResize="0"/>
          <p:nvPr/>
        </p:nvPicPr>
        <p:blipFill rotWithShape="1">
          <a:blip r:embed="rId3">
            <a:alphaModFix/>
          </a:blip>
          <a:srcRect b="0" l="0" r="0" t="0"/>
          <a:stretch/>
        </p:blipFill>
        <p:spPr>
          <a:xfrm>
            <a:off x="426720" y="5831840"/>
            <a:ext cx="2786229" cy="64008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Images">
  <p:cSld name="TwoImages">
    <p:spTree>
      <p:nvGrpSpPr>
        <p:cNvPr id="85" name="Shape 85"/>
        <p:cNvGrpSpPr/>
        <p:nvPr/>
      </p:nvGrpSpPr>
      <p:grpSpPr>
        <a:xfrm>
          <a:off x="0" y="0"/>
          <a:ext cx="0" cy="0"/>
          <a:chOff x="0" y="0"/>
          <a:chExt cx="0" cy="0"/>
        </a:xfrm>
      </p:grpSpPr>
      <p:pic>
        <p:nvPicPr>
          <p:cNvPr descr="A close up of a logo&#10;&#10;Description automatically generated" id="86" name="Google Shape;86;p28"/>
          <p:cNvPicPr preferRelativeResize="0"/>
          <p:nvPr/>
        </p:nvPicPr>
        <p:blipFill rotWithShape="1">
          <a:blip r:embed="rId2">
            <a:alphaModFix/>
          </a:blip>
          <a:srcRect b="-1" l="-52" r="50001" t="73285"/>
          <a:stretch/>
        </p:blipFill>
        <p:spPr>
          <a:xfrm>
            <a:off x="1" y="5022848"/>
            <a:ext cx="6095997" cy="1828801"/>
          </a:xfrm>
          <a:prstGeom prst="rect">
            <a:avLst/>
          </a:prstGeom>
          <a:noFill/>
          <a:ln>
            <a:noFill/>
          </a:ln>
        </p:spPr>
      </p:pic>
      <p:sp>
        <p:nvSpPr>
          <p:cNvPr id="87" name="Google Shape;87;p28"/>
          <p:cNvSpPr/>
          <p:nvPr>
            <p:ph idx="2" type="pic"/>
          </p:nvPr>
        </p:nvSpPr>
        <p:spPr>
          <a:xfrm>
            <a:off x="6095999" y="1"/>
            <a:ext cx="6096001" cy="6858000"/>
          </a:xfrm>
          <a:prstGeom prst="rect">
            <a:avLst/>
          </a:prstGeom>
          <a:noFill/>
          <a:ln>
            <a:noFill/>
          </a:ln>
        </p:spPr>
      </p:sp>
      <p:sp>
        <p:nvSpPr>
          <p:cNvPr id="88" name="Google Shape;88;p28"/>
          <p:cNvSpPr/>
          <p:nvPr>
            <p:ph idx="3" type="pic"/>
          </p:nvPr>
        </p:nvSpPr>
        <p:spPr>
          <a:xfrm>
            <a:off x="0" y="0"/>
            <a:ext cx="6096000" cy="5029200"/>
          </a:xfrm>
          <a:prstGeom prst="rect">
            <a:avLst/>
          </a:prstGeom>
          <a:noFill/>
          <a:ln>
            <a:noFill/>
          </a:ln>
        </p:spPr>
      </p:sp>
      <p:pic>
        <p:nvPicPr>
          <p:cNvPr descr="A picture containing text, clipart&#10;&#10;Description automatically generated" id="89" name="Google Shape;89;p28"/>
          <p:cNvPicPr preferRelativeResize="0"/>
          <p:nvPr/>
        </p:nvPicPr>
        <p:blipFill rotWithShape="1">
          <a:blip r:embed="rId3">
            <a:alphaModFix/>
          </a:blip>
          <a:srcRect b="0" l="0" r="0" t="0"/>
          <a:stretch/>
        </p:blipFill>
        <p:spPr>
          <a:xfrm>
            <a:off x="426720" y="5831840"/>
            <a:ext cx="2786229" cy="64008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Images+Caption">
  <p:cSld name="TwoImages+Caption">
    <p:spTree>
      <p:nvGrpSpPr>
        <p:cNvPr id="90" name="Shape 90"/>
        <p:cNvGrpSpPr/>
        <p:nvPr/>
      </p:nvGrpSpPr>
      <p:grpSpPr>
        <a:xfrm>
          <a:off x="0" y="0"/>
          <a:ext cx="0" cy="0"/>
          <a:chOff x="0" y="0"/>
          <a:chExt cx="0" cy="0"/>
        </a:xfrm>
      </p:grpSpPr>
      <p:pic>
        <p:nvPicPr>
          <p:cNvPr descr="A close up of a logo&#10;&#10;Description automatically generated" id="91" name="Google Shape;91;p29"/>
          <p:cNvPicPr preferRelativeResize="0"/>
          <p:nvPr/>
        </p:nvPicPr>
        <p:blipFill rotWithShape="1">
          <a:blip r:embed="rId2">
            <a:alphaModFix/>
          </a:blip>
          <a:srcRect b="-1" l="-52" r="50001" t="66550"/>
          <a:stretch/>
        </p:blipFill>
        <p:spPr>
          <a:xfrm>
            <a:off x="1" y="4561840"/>
            <a:ext cx="6095997" cy="2289809"/>
          </a:xfrm>
          <a:prstGeom prst="rect">
            <a:avLst/>
          </a:prstGeom>
          <a:noFill/>
          <a:ln>
            <a:noFill/>
          </a:ln>
        </p:spPr>
      </p:pic>
      <p:sp>
        <p:nvSpPr>
          <p:cNvPr id="92" name="Google Shape;92;p29"/>
          <p:cNvSpPr txBox="1"/>
          <p:nvPr>
            <p:ph type="title"/>
          </p:nvPr>
        </p:nvSpPr>
        <p:spPr>
          <a:xfrm>
            <a:off x="457200" y="4868894"/>
            <a:ext cx="4693921" cy="655892"/>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2000"/>
              <a:buFont typeface="Arial"/>
              <a:buNone/>
              <a:defRPr b="0" i="0" sz="2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9"/>
          <p:cNvSpPr/>
          <p:nvPr>
            <p:ph idx="2" type="pic"/>
          </p:nvPr>
        </p:nvSpPr>
        <p:spPr>
          <a:xfrm>
            <a:off x="6095999" y="1"/>
            <a:ext cx="6096001" cy="6858000"/>
          </a:xfrm>
          <a:prstGeom prst="rect">
            <a:avLst/>
          </a:prstGeom>
          <a:noFill/>
          <a:ln>
            <a:noFill/>
          </a:ln>
        </p:spPr>
      </p:sp>
      <p:sp>
        <p:nvSpPr>
          <p:cNvPr id="94" name="Google Shape;94;p29"/>
          <p:cNvSpPr/>
          <p:nvPr/>
        </p:nvSpPr>
        <p:spPr>
          <a:xfrm rot="5400000">
            <a:off x="5532120" y="5244554"/>
            <a:ext cx="182880" cy="182880"/>
          </a:xfrm>
          <a:prstGeom prst="triangl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5" name="Google Shape;95;p29"/>
          <p:cNvSpPr/>
          <p:nvPr/>
        </p:nvSpPr>
        <p:spPr>
          <a:xfrm>
            <a:off x="5532120" y="4868813"/>
            <a:ext cx="182880" cy="182880"/>
          </a:xfrm>
          <a:prstGeom prst="triangl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6" name="Google Shape;96;p29"/>
          <p:cNvSpPr/>
          <p:nvPr>
            <p:ph idx="3" type="pic"/>
          </p:nvPr>
        </p:nvSpPr>
        <p:spPr>
          <a:xfrm>
            <a:off x="0" y="0"/>
            <a:ext cx="6096000" cy="4561840"/>
          </a:xfrm>
          <a:prstGeom prst="rect">
            <a:avLst/>
          </a:prstGeom>
          <a:noFill/>
          <a:ln>
            <a:noFill/>
          </a:ln>
        </p:spPr>
      </p:sp>
      <p:pic>
        <p:nvPicPr>
          <p:cNvPr descr="A picture containing text, clipart&#10;&#10;Description automatically generated" id="97" name="Google Shape;97;p29"/>
          <p:cNvPicPr preferRelativeResize="0"/>
          <p:nvPr/>
        </p:nvPicPr>
        <p:blipFill rotWithShape="1">
          <a:blip r:embed="rId3">
            <a:alphaModFix/>
          </a:blip>
          <a:srcRect b="0" l="0" r="0" t="0"/>
          <a:stretch/>
        </p:blipFill>
        <p:spPr>
          <a:xfrm>
            <a:off x="426720" y="5831840"/>
            <a:ext cx="2786229" cy="64008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ideImage">
  <p:cSld name="WideImage">
    <p:spTree>
      <p:nvGrpSpPr>
        <p:cNvPr id="98" name="Shape 98"/>
        <p:cNvGrpSpPr/>
        <p:nvPr/>
      </p:nvGrpSpPr>
      <p:grpSpPr>
        <a:xfrm>
          <a:off x="0" y="0"/>
          <a:ext cx="0" cy="0"/>
          <a:chOff x="0" y="0"/>
          <a:chExt cx="0" cy="0"/>
        </a:xfrm>
      </p:grpSpPr>
      <p:sp>
        <p:nvSpPr>
          <p:cNvPr id="99" name="Google Shape;99;p30"/>
          <p:cNvSpPr/>
          <p:nvPr>
            <p:ph idx="2" type="pic"/>
          </p:nvPr>
        </p:nvSpPr>
        <p:spPr>
          <a:xfrm>
            <a:off x="0" y="1"/>
            <a:ext cx="12192000" cy="5062539"/>
          </a:xfrm>
          <a:prstGeom prst="rect">
            <a:avLst/>
          </a:prstGeom>
          <a:noFill/>
          <a:ln>
            <a:noFill/>
          </a:ln>
        </p:spPr>
      </p:sp>
      <p:sp>
        <p:nvSpPr>
          <p:cNvPr id="100" name="Google Shape;100;p30"/>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pic>
        <p:nvPicPr>
          <p:cNvPr descr="A picture containing text, sign&#10;&#10;Description automatically generated" id="101" name="Google Shape;101;p30"/>
          <p:cNvPicPr preferRelativeResize="0"/>
          <p:nvPr/>
        </p:nvPicPr>
        <p:blipFill rotWithShape="1">
          <a:blip r:embed="rId2">
            <a:alphaModFix/>
          </a:blip>
          <a:srcRect b="0" l="0" r="0" t="0"/>
          <a:stretch/>
        </p:blipFill>
        <p:spPr>
          <a:xfrm>
            <a:off x="424332" y="5831840"/>
            <a:ext cx="2786229" cy="64008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Image">
  <p:cSld name="FullScreenImage">
    <p:bg>
      <p:bgPr>
        <a:solidFill>
          <a:schemeClr val="lt1"/>
        </a:solidFill>
      </p:bgPr>
    </p:bg>
    <p:spTree>
      <p:nvGrpSpPr>
        <p:cNvPr id="102" name="Shape 102"/>
        <p:cNvGrpSpPr/>
        <p:nvPr/>
      </p:nvGrpSpPr>
      <p:grpSpPr>
        <a:xfrm>
          <a:off x="0" y="0"/>
          <a:ext cx="0" cy="0"/>
          <a:chOff x="0" y="0"/>
          <a:chExt cx="0" cy="0"/>
        </a:xfrm>
      </p:grpSpPr>
      <p:sp>
        <p:nvSpPr>
          <p:cNvPr id="103" name="Google Shape;103;p31"/>
          <p:cNvSpPr/>
          <p:nvPr>
            <p:ph idx="2" type="pic"/>
          </p:nvPr>
        </p:nvSpPr>
        <p:spPr>
          <a:xfrm>
            <a:off x="0" y="0"/>
            <a:ext cx="12192000" cy="68580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Blue">
  <p:cSld name="QuoteBlue">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p32"/>
          <p:cNvSpPr txBox="1"/>
          <p:nvPr/>
        </p:nvSpPr>
        <p:spPr>
          <a:xfrm>
            <a:off x="358816" y="319211"/>
            <a:ext cx="1088021" cy="17851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0" u="none" cap="none" strike="noStrike">
                <a:solidFill>
                  <a:schemeClr val="lt1"/>
                </a:solidFill>
                <a:latin typeface="Georgia"/>
                <a:ea typeface="Georgia"/>
                <a:cs typeface="Georgia"/>
                <a:sym typeface="Georgia"/>
              </a:rPr>
              <a:t>“</a:t>
            </a:r>
            <a:endParaRPr/>
          </a:p>
        </p:txBody>
      </p:sp>
      <p:sp>
        <p:nvSpPr>
          <p:cNvPr id="106" name="Google Shape;106;p32"/>
          <p:cNvSpPr txBox="1"/>
          <p:nvPr>
            <p:ph idx="1" type="body"/>
          </p:nvPr>
        </p:nvSpPr>
        <p:spPr>
          <a:xfrm>
            <a:off x="1171576" y="4247716"/>
            <a:ext cx="8897939" cy="8461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800"/>
              <a:buNone/>
              <a:defRPr b="1" i="0" sz="18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32"/>
          <p:cNvSpPr txBox="1"/>
          <p:nvPr>
            <p:ph type="ctrTitle"/>
          </p:nvPr>
        </p:nvSpPr>
        <p:spPr>
          <a:xfrm>
            <a:off x="1172224" y="1134818"/>
            <a:ext cx="10402961" cy="27894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1"/>
              </a:buClr>
              <a:buSzPts val="4000"/>
              <a:buFont typeface="Georgia"/>
              <a:buNone/>
              <a:defRPr b="1" i="1" sz="4000">
                <a:solidFill>
                  <a:schemeClr val="l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2"/>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pic>
        <p:nvPicPr>
          <p:cNvPr descr="A picture containing text, clipart&#10;&#10;Description automatically generated" id="109" name="Google Shape;109;p32"/>
          <p:cNvPicPr preferRelativeResize="0"/>
          <p:nvPr/>
        </p:nvPicPr>
        <p:blipFill rotWithShape="1">
          <a:blip r:embed="rId3">
            <a:alphaModFix/>
          </a:blip>
          <a:srcRect b="0" l="0" r="0" t="0"/>
          <a:stretch/>
        </p:blipFill>
        <p:spPr>
          <a:xfrm>
            <a:off x="426720" y="5831840"/>
            <a:ext cx="2786229" cy="64008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Gray">
  <p:cSld name="QuoteGray">
    <p:bg>
      <p:bgPr>
        <a:blipFill>
          <a:blip r:embed="rId2">
            <a:alphaModFix/>
          </a:blip>
          <a:stretch>
            <a:fillRect/>
          </a:stretch>
        </a:blipFill>
      </p:bgPr>
    </p:bg>
    <p:spTree>
      <p:nvGrpSpPr>
        <p:cNvPr id="110" name="Shape 110"/>
        <p:cNvGrpSpPr/>
        <p:nvPr/>
      </p:nvGrpSpPr>
      <p:grpSpPr>
        <a:xfrm>
          <a:off x="0" y="0"/>
          <a:ext cx="0" cy="0"/>
          <a:chOff x="0" y="0"/>
          <a:chExt cx="0" cy="0"/>
        </a:xfrm>
      </p:grpSpPr>
      <p:sp>
        <p:nvSpPr>
          <p:cNvPr id="111" name="Google Shape;111;p33"/>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sp>
        <p:nvSpPr>
          <p:cNvPr id="112" name="Google Shape;112;p33"/>
          <p:cNvSpPr txBox="1"/>
          <p:nvPr/>
        </p:nvSpPr>
        <p:spPr>
          <a:xfrm>
            <a:off x="358816" y="319211"/>
            <a:ext cx="1088021" cy="17851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1000" u="none" cap="none" strike="noStrike">
                <a:solidFill>
                  <a:schemeClr val="lt1"/>
                </a:solidFill>
                <a:latin typeface="Georgia"/>
                <a:ea typeface="Georgia"/>
                <a:cs typeface="Georgia"/>
                <a:sym typeface="Georgia"/>
              </a:rPr>
              <a:t>“</a:t>
            </a:r>
            <a:endParaRPr/>
          </a:p>
        </p:txBody>
      </p:sp>
      <p:sp>
        <p:nvSpPr>
          <p:cNvPr id="113" name="Google Shape;113;p33"/>
          <p:cNvSpPr txBox="1"/>
          <p:nvPr>
            <p:ph idx="1" type="body"/>
          </p:nvPr>
        </p:nvSpPr>
        <p:spPr>
          <a:xfrm>
            <a:off x="1171576" y="4247716"/>
            <a:ext cx="8897939" cy="8461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800"/>
              <a:buNone/>
              <a:defRPr b="1" i="0" sz="1800">
                <a:solidFill>
                  <a:schemeClr val="lt1"/>
                </a:solidFill>
                <a:latin typeface="Arial Black"/>
                <a:ea typeface="Arial Black"/>
                <a:cs typeface="Arial Black"/>
                <a:sym typeface="Arial Black"/>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3"/>
          <p:cNvSpPr txBox="1"/>
          <p:nvPr>
            <p:ph type="ctrTitle"/>
          </p:nvPr>
        </p:nvSpPr>
        <p:spPr>
          <a:xfrm>
            <a:off x="1172224" y="1134818"/>
            <a:ext cx="10402961" cy="27894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1"/>
              </a:buClr>
              <a:buSzPts val="4000"/>
              <a:buFont typeface="Georgia"/>
              <a:buNone/>
              <a:defRPr b="1" i="1" sz="4000">
                <a:solidFill>
                  <a:schemeClr val="lt1"/>
                </a:solidFill>
                <a:latin typeface="Georgia"/>
                <a:ea typeface="Georgia"/>
                <a:cs typeface="Georgia"/>
                <a:sym typeface="Georg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text, clipart&#10;&#10;Description automatically generated" id="115" name="Google Shape;115;p33"/>
          <p:cNvPicPr preferRelativeResize="0"/>
          <p:nvPr/>
        </p:nvPicPr>
        <p:blipFill rotWithShape="1">
          <a:blip r:embed="rId3">
            <a:alphaModFix/>
          </a:blip>
          <a:srcRect b="0" l="0" r="0" t="0"/>
          <a:stretch/>
        </p:blipFill>
        <p:spPr>
          <a:xfrm>
            <a:off x="426720" y="5831840"/>
            <a:ext cx="2786229" cy="64008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Callout">
  <p:cSld name="List+Callout">
    <p:bg>
      <p:bgPr>
        <a:solidFill>
          <a:schemeClr val="lt1"/>
        </a:solidFill>
      </p:bgPr>
    </p:bg>
    <p:spTree>
      <p:nvGrpSpPr>
        <p:cNvPr id="116" name="Shape 116"/>
        <p:cNvGrpSpPr/>
        <p:nvPr/>
      </p:nvGrpSpPr>
      <p:grpSpPr>
        <a:xfrm>
          <a:off x="0" y="0"/>
          <a:ext cx="0" cy="0"/>
          <a:chOff x="0" y="0"/>
          <a:chExt cx="0" cy="0"/>
        </a:xfrm>
      </p:grpSpPr>
      <p:pic>
        <p:nvPicPr>
          <p:cNvPr descr="A close up of a logo&#10;&#10;Description automatically generated" id="117" name="Google Shape;117;p34"/>
          <p:cNvPicPr preferRelativeResize="0"/>
          <p:nvPr/>
        </p:nvPicPr>
        <p:blipFill rotWithShape="1">
          <a:blip r:embed="rId2">
            <a:alphaModFix/>
          </a:blip>
          <a:srcRect b="0" l="50000" r="1" t="69899"/>
          <a:stretch/>
        </p:blipFill>
        <p:spPr>
          <a:xfrm>
            <a:off x="6095999" y="4791116"/>
            <a:ext cx="6089651" cy="2060533"/>
          </a:xfrm>
          <a:prstGeom prst="rect">
            <a:avLst/>
          </a:prstGeom>
          <a:noFill/>
          <a:ln>
            <a:noFill/>
          </a:ln>
        </p:spPr>
      </p:pic>
      <p:pic>
        <p:nvPicPr>
          <p:cNvPr descr="A close up of a logo&#10;&#10;Description automatically generated" id="118" name="Google Shape;118;p34"/>
          <p:cNvPicPr preferRelativeResize="0"/>
          <p:nvPr/>
        </p:nvPicPr>
        <p:blipFill rotWithShape="1">
          <a:blip r:embed="rId3">
            <a:alphaModFix/>
          </a:blip>
          <a:srcRect b="30343" l="50000" r="1" t="-240"/>
          <a:stretch/>
        </p:blipFill>
        <p:spPr>
          <a:xfrm>
            <a:off x="6095998" y="1"/>
            <a:ext cx="6089651" cy="4784762"/>
          </a:xfrm>
          <a:prstGeom prst="rect">
            <a:avLst/>
          </a:prstGeom>
          <a:noFill/>
          <a:ln>
            <a:noFill/>
          </a:ln>
        </p:spPr>
      </p:pic>
      <p:sp>
        <p:nvSpPr>
          <p:cNvPr id="119" name="Google Shape;119;p34"/>
          <p:cNvSpPr txBox="1"/>
          <p:nvPr>
            <p:ph idx="1" type="body"/>
          </p:nvPr>
        </p:nvSpPr>
        <p:spPr>
          <a:xfrm>
            <a:off x="6565902" y="457201"/>
            <a:ext cx="5173663" cy="3883068"/>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4000"/>
              <a:buNone/>
              <a:defRPr b="1" i="1" sz="4000">
                <a:solidFill>
                  <a:schemeClr val="lt1"/>
                </a:solidFill>
                <a:latin typeface="Georgia"/>
                <a:ea typeface="Georgia"/>
                <a:cs typeface="Georgia"/>
                <a:sym typeface="Georgia"/>
              </a:defRPr>
            </a:lvl1pPr>
            <a:lvl2pPr indent="-228600" lvl="1" marL="914400" algn="l">
              <a:lnSpc>
                <a:spcPct val="90000"/>
              </a:lnSpc>
              <a:spcBef>
                <a:spcPts val="500"/>
              </a:spcBef>
              <a:spcAft>
                <a:spcPts val="0"/>
              </a:spcAft>
              <a:buSzPts val="2400"/>
              <a:buNone/>
              <a:defRPr b="1" i="0">
                <a:solidFill>
                  <a:schemeClr val="lt1"/>
                </a:solidFill>
                <a:latin typeface="Arial Black"/>
                <a:ea typeface="Arial Black"/>
                <a:cs typeface="Arial Black"/>
                <a:sym typeface="Arial Black"/>
              </a:defRPr>
            </a:lvl2pPr>
            <a:lvl3pPr indent="-228600" lvl="2" marL="1371600" algn="l">
              <a:lnSpc>
                <a:spcPct val="90000"/>
              </a:lnSpc>
              <a:spcBef>
                <a:spcPts val="500"/>
              </a:spcBef>
              <a:spcAft>
                <a:spcPts val="0"/>
              </a:spcAft>
              <a:buSzPts val="2400"/>
              <a:buNone/>
              <a:defRPr b="1" i="0">
                <a:solidFill>
                  <a:schemeClr val="lt1"/>
                </a:solidFill>
                <a:latin typeface="Arial Black"/>
                <a:ea typeface="Arial Black"/>
                <a:cs typeface="Arial Black"/>
                <a:sym typeface="Arial Black"/>
              </a:defRPr>
            </a:lvl3pPr>
            <a:lvl4pPr indent="-228600" lvl="3" marL="1828800" algn="l">
              <a:lnSpc>
                <a:spcPct val="90000"/>
              </a:lnSpc>
              <a:spcBef>
                <a:spcPts val="500"/>
              </a:spcBef>
              <a:spcAft>
                <a:spcPts val="0"/>
              </a:spcAft>
              <a:buSzPts val="2400"/>
              <a:buNone/>
              <a:defRPr b="1" i="0">
                <a:solidFill>
                  <a:schemeClr val="lt1"/>
                </a:solidFill>
                <a:latin typeface="Arial Black"/>
                <a:ea typeface="Arial Black"/>
                <a:cs typeface="Arial Black"/>
                <a:sym typeface="Arial Black"/>
              </a:defRPr>
            </a:lvl4pPr>
            <a:lvl5pPr indent="-228600" lvl="4" marL="2286000" algn="l">
              <a:lnSpc>
                <a:spcPct val="90000"/>
              </a:lnSpc>
              <a:spcBef>
                <a:spcPts val="500"/>
              </a:spcBef>
              <a:spcAft>
                <a:spcPts val="0"/>
              </a:spcAft>
              <a:buSzPts val="2400"/>
              <a:buNone/>
              <a:defRPr b="1" i="0">
                <a:solidFill>
                  <a:schemeClr val="lt1"/>
                </a:solidFill>
                <a:latin typeface="Arial Black"/>
                <a:ea typeface="Arial Black"/>
                <a:cs typeface="Arial Black"/>
                <a:sym typeface="Arial Bla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34"/>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sp>
        <p:nvSpPr>
          <p:cNvPr id="121" name="Google Shape;121;p34"/>
          <p:cNvSpPr txBox="1"/>
          <p:nvPr>
            <p:ph idx="2" type="body"/>
          </p:nvPr>
        </p:nvSpPr>
        <p:spPr>
          <a:xfrm>
            <a:off x="470590" y="1825627"/>
            <a:ext cx="5179324" cy="3162009"/>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lvl1pPr>
            <a:lvl2pPr indent="-355600" lvl="1" marL="914400" algn="l">
              <a:lnSpc>
                <a:spcPct val="90000"/>
              </a:lnSpc>
              <a:spcBef>
                <a:spcPts val="500"/>
              </a:spcBef>
              <a:spcAft>
                <a:spcPts val="0"/>
              </a:spcAft>
              <a:buSzPts val="2000"/>
              <a:buChar char="•"/>
              <a:defRPr sz="2000"/>
            </a:lvl2pPr>
            <a:lvl3pPr indent="-355600" lvl="2" marL="1371600" algn="l">
              <a:lnSpc>
                <a:spcPct val="90000"/>
              </a:lnSpc>
              <a:spcBef>
                <a:spcPts val="500"/>
              </a:spcBef>
              <a:spcAft>
                <a:spcPts val="0"/>
              </a:spcAft>
              <a:buSzPts val="2000"/>
              <a:buChar char="•"/>
              <a:defRPr sz="20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34"/>
          <p:cNvSpPr txBox="1"/>
          <p:nvPr>
            <p:ph type="title"/>
          </p:nvPr>
        </p:nvSpPr>
        <p:spPr>
          <a:xfrm>
            <a:off x="470590" y="500650"/>
            <a:ext cx="5179324" cy="82749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3600"/>
              <a:buFont typeface="Arial Black"/>
              <a:buNone/>
              <a:defRPr b="1" i="0" sz="3600">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text, sign&#10;&#10;Description automatically generated" id="123" name="Google Shape;123;p34"/>
          <p:cNvPicPr preferRelativeResize="0"/>
          <p:nvPr/>
        </p:nvPicPr>
        <p:blipFill rotWithShape="1">
          <a:blip r:embed="rId4">
            <a:alphaModFix/>
          </a:blip>
          <a:srcRect b="0" l="0" r="0" t="0"/>
          <a:stretch/>
        </p:blipFill>
        <p:spPr>
          <a:xfrm>
            <a:off x="424332" y="5831840"/>
            <a:ext cx="2786229" cy="64008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ThreeDataPoints">
  <p:cSld name="List+ThreeDataPoints">
    <p:bg>
      <p:bgPr>
        <a:solidFill>
          <a:schemeClr val="lt1"/>
        </a:solidFill>
      </p:bgPr>
    </p:bg>
    <p:spTree>
      <p:nvGrpSpPr>
        <p:cNvPr id="124" name="Shape 124"/>
        <p:cNvGrpSpPr/>
        <p:nvPr/>
      </p:nvGrpSpPr>
      <p:grpSpPr>
        <a:xfrm>
          <a:off x="0" y="0"/>
          <a:ext cx="0" cy="0"/>
          <a:chOff x="0" y="0"/>
          <a:chExt cx="0" cy="0"/>
        </a:xfrm>
      </p:grpSpPr>
      <p:pic>
        <p:nvPicPr>
          <p:cNvPr descr="A close up of a logo&#10;&#10;Description automatically generated" id="125" name="Google Shape;125;p35"/>
          <p:cNvPicPr preferRelativeResize="0"/>
          <p:nvPr/>
        </p:nvPicPr>
        <p:blipFill rotWithShape="1">
          <a:blip r:embed="rId2">
            <a:alphaModFix/>
          </a:blip>
          <a:srcRect b="0" l="50000" r="1" t="69899"/>
          <a:stretch/>
        </p:blipFill>
        <p:spPr>
          <a:xfrm>
            <a:off x="6095999" y="4791116"/>
            <a:ext cx="6089651" cy="2060533"/>
          </a:xfrm>
          <a:prstGeom prst="rect">
            <a:avLst/>
          </a:prstGeom>
          <a:noFill/>
          <a:ln>
            <a:noFill/>
          </a:ln>
        </p:spPr>
      </p:pic>
      <p:pic>
        <p:nvPicPr>
          <p:cNvPr descr="A close up of a logo&#10;&#10;Description automatically generated" id="126" name="Google Shape;126;p35"/>
          <p:cNvPicPr preferRelativeResize="0"/>
          <p:nvPr/>
        </p:nvPicPr>
        <p:blipFill rotWithShape="1">
          <a:blip r:embed="rId3">
            <a:alphaModFix/>
          </a:blip>
          <a:srcRect b="30343" l="50000" r="1" t="-240"/>
          <a:stretch/>
        </p:blipFill>
        <p:spPr>
          <a:xfrm>
            <a:off x="6095998" y="1"/>
            <a:ext cx="6089651" cy="4784762"/>
          </a:xfrm>
          <a:prstGeom prst="rect">
            <a:avLst/>
          </a:prstGeom>
          <a:noFill/>
          <a:ln>
            <a:noFill/>
          </a:ln>
        </p:spPr>
      </p:pic>
      <p:sp>
        <p:nvSpPr>
          <p:cNvPr id="127" name="Google Shape;127;p35"/>
          <p:cNvSpPr txBox="1"/>
          <p:nvPr>
            <p:ph idx="1" type="body"/>
          </p:nvPr>
        </p:nvSpPr>
        <p:spPr>
          <a:xfrm>
            <a:off x="6565900" y="457200"/>
            <a:ext cx="1515783" cy="1070739"/>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SzPts val="7200"/>
              <a:buNone/>
              <a:defRPr b="1" i="1" sz="7200">
                <a:solidFill>
                  <a:schemeClr val="accent3"/>
                </a:solidFill>
                <a:latin typeface="Georgia"/>
                <a:ea typeface="Georgia"/>
                <a:cs typeface="Georgia"/>
                <a:sym typeface="Georgia"/>
              </a:defRPr>
            </a:lvl1pPr>
            <a:lvl2pPr indent="-228600" lvl="1" marL="914400" algn="l">
              <a:lnSpc>
                <a:spcPct val="90000"/>
              </a:lnSpc>
              <a:spcBef>
                <a:spcPts val="500"/>
              </a:spcBef>
              <a:spcAft>
                <a:spcPts val="0"/>
              </a:spcAft>
              <a:buSzPts val="2400"/>
              <a:buNone/>
              <a:defRPr b="1" i="0">
                <a:solidFill>
                  <a:schemeClr val="lt1"/>
                </a:solidFill>
                <a:latin typeface="Arial Black"/>
                <a:ea typeface="Arial Black"/>
                <a:cs typeface="Arial Black"/>
                <a:sym typeface="Arial Black"/>
              </a:defRPr>
            </a:lvl2pPr>
            <a:lvl3pPr indent="-228600" lvl="2" marL="1371600" algn="l">
              <a:lnSpc>
                <a:spcPct val="90000"/>
              </a:lnSpc>
              <a:spcBef>
                <a:spcPts val="500"/>
              </a:spcBef>
              <a:spcAft>
                <a:spcPts val="0"/>
              </a:spcAft>
              <a:buSzPts val="2400"/>
              <a:buNone/>
              <a:defRPr b="1" i="0">
                <a:solidFill>
                  <a:schemeClr val="lt1"/>
                </a:solidFill>
                <a:latin typeface="Arial Black"/>
                <a:ea typeface="Arial Black"/>
                <a:cs typeface="Arial Black"/>
                <a:sym typeface="Arial Black"/>
              </a:defRPr>
            </a:lvl3pPr>
            <a:lvl4pPr indent="-228600" lvl="3" marL="1828800" algn="l">
              <a:lnSpc>
                <a:spcPct val="90000"/>
              </a:lnSpc>
              <a:spcBef>
                <a:spcPts val="500"/>
              </a:spcBef>
              <a:spcAft>
                <a:spcPts val="0"/>
              </a:spcAft>
              <a:buSzPts val="2400"/>
              <a:buNone/>
              <a:defRPr b="1" i="0">
                <a:solidFill>
                  <a:schemeClr val="lt1"/>
                </a:solidFill>
                <a:latin typeface="Arial Black"/>
                <a:ea typeface="Arial Black"/>
                <a:cs typeface="Arial Black"/>
                <a:sym typeface="Arial Black"/>
              </a:defRPr>
            </a:lvl4pPr>
            <a:lvl5pPr indent="-228600" lvl="4" marL="2286000" algn="l">
              <a:lnSpc>
                <a:spcPct val="90000"/>
              </a:lnSpc>
              <a:spcBef>
                <a:spcPts val="500"/>
              </a:spcBef>
              <a:spcAft>
                <a:spcPts val="0"/>
              </a:spcAft>
              <a:buSzPts val="2400"/>
              <a:buNone/>
              <a:defRPr b="1" i="0">
                <a:solidFill>
                  <a:schemeClr val="lt1"/>
                </a:solidFill>
                <a:latin typeface="Arial Black"/>
                <a:ea typeface="Arial Black"/>
                <a:cs typeface="Arial Black"/>
                <a:sym typeface="Arial Bla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35"/>
          <p:cNvSpPr txBox="1"/>
          <p:nvPr>
            <p:ph idx="2" type="body"/>
          </p:nvPr>
        </p:nvSpPr>
        <p:spPr>
          <a:xfrm>
            <a:off x="6565900" y="1889597"/>
            <a:ext cx="1515783" cy="1070739"/>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SzPts val="7200"/>
              <a:buNone/>
              <a:defRPr b="1" i="1" sz="7200">
                <a:solidFill>
                  <a:schemeClr val="accent3"/>
                </a:solidFill>
                <a:latin typeface="Georgia"/>
                <a:ea typeface="Georgia"/>
                <a:cs typeface="Georgia"/>
                <a:sym typeface="Georgia"/>
              </a:defRPr>
            </a:lvl1pPr>
            <a:lvl2pPr indent="-228600" lvl="1" marL="914400" algn="l">
              <a:lnSpc>
                <a:spcPct val="90000"/>
              </a:lnSpc>
              <a:spcBef>
                <a:spcPts val="500"/>
              </a:spcBef>
              <a:spcAft>
                <a:spcPts val="0"/>
              </a:spcAft>
              <a:buSzPts val="2400"/>
              <a:buNone/>
              <a:defRPr b="1" i="0">
                <a:solidFill>
                  <a:schemeClr val="lt1"/>
                </a:solidFill>
                <a:latin typeface="Arial Black"/>
                <a:ea typeface="Arial Black"/>
                <a:cs typeface="Arial Black"/>
                <a:sym typeface="Arial Black"/>
              </a:defRPr>
            </a:lvl2pPr>
            <a:lvl3pPr indent="-228600" lvl="2" marL="1371600" algn="l">
              <a:lnSpc>
                <a:spcPct val="90000"/>
              </a:lnSpc>
              <a:spcBef>
                <a:spcPts val="500"/>
              </a:spcBef>
              <a:spcAft>
                <a:spcPts val="0"/>
              </a:spcAft>
              <a:buSzPts val="2400"/>
              <a:buNone/>
              <a:defRPr b="1" i="0">
                <a:solidFill>
                  <a:schemeClr val="lt1"/>
                </a:solidFill>
                <a:latin typeface="Arial Black"/>
                <a:ea typeface="Arial Black"/>
                <a:cs typeface="Arial Black"/>
                <a:sym typeface="Arial Black"/>
              </a:defRPr>
            </a:lvl3pPr>
            <a:lvl4pPr indent="-228600" lvl="3" marL="1828800" algn="l">
              <a:lnSpc>
                <a:spcPct val="90000"/>
              </a:lnSpc>
              <a:spcBef>
                <a:spcPts val="500"/>
              </a:spcBef>
              <a:spcAft>
                <a:spcPts val="0"/>
              </a:spcAft>
              <a:buSzPts val="2400"/>
              <a:buNone/>
              <a:defRPr b="1" i="0">
                <a:solidFill>
                  <a:schemeClr val="lt1"/>
                </a:solidFill>
                <a:latin typeface="Arial Black"/>
                <a:ea typeface="Arial Black"/>
                <a:cs typeface="Arial Black"/>
                <a:sym typeface="Arial Black"/>
              </a:defRPr>
            </a:lvl4pPr>
            <a:lvl5pPr indent="-228600" lvl="4" marL="2286000" algn="l">
              <a:lnSpc>
                <a:spcPct val="90000"/>
              </a:lnSpc>
              <a:spcBef>
                <a:spcPts val="500"/>
              </a:spcBef>
              <a:spcAft>
                <a:spcPts val="0"/>
              </a:spcAft>
              <a:buSzPts val="2400"/>
              <a:buNone/>
              <a:defRPr b="1" i="0">
                <a:solidFill>
                  <a:schemeClr val="lt1"/>
                </a:solidFill>
                <a:latin typeface="Arial Black"/>
                <a:ea typeface="Arial Black"/>
                <a:cs typeface="Arial Black"/>
                <a:sym typeface="Arial Bla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35"/>
          <p:cNvSpPr txBox="1"/>
          <p:nvPr>
            <p:ph idx="3" type="body"/>
          </p:nvPr>
        </p:nvSpPr>
        <p:spPr>
          <a:xfrm>
            <a:off x="6565900" y="3328345"/>
            <a:ext cx="1515783" cy="1070739"/>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SzPts val="7200"/>
              <a:buNone/>
              <a:defRPr b="1" i="1" sz="7200">
                <a:solidFill>
                  <a:schemeClr val="accent3"/>
                </a:solidFill>
                <a:latin typeface="Georgia"/>
                <a:ea typeface="Georgia"/>
                <a:cs typeface="Georgia"/>
                <a:sym typeface="Georgia"/>
              </a:defRPr>
            </a:lvl1pPr>
            <a:lvl2pPr indent="-228600" lvl="1" marL="914400" algn="l">
              <a:lnSpc>
                <a:spcPct val="90000"/>
              </a:lnSpc>
              <a:spcBef>
                <a:spcPts val="500"/>
              </a:spcBef>
              <a:spcAft>
                <a:spcPts val="0"/>
              </a:spcAft>
              <a:buSzPts val="2400"/>
              <a:buNone/>
              <a:defRPr b="1" i="0">
                <a:solidFill>
                  <a:schemeClr val="lt1"/>
                </a:solidFill>
                <a:latin typeface="Arial Black"/>
                <a:ea typeface="Arial Black"/>
                <a:cs typeface="Arial Black"/>
                <a:sym typeface="Arial Black"/>
              </a:defRPr>
            </a:lvl2pPr>
            <a:lvl3pPr indent="-228600" lvl="2" marL="1371600" algn="l">
              <a:lnSpc>
                <a:spcPct val="90000"/>
              </a:lnSpc>
              <a:spcBef>
                <a:spcPts val="500"/>
              </a:spcBef>
              <a:spcAft>
                <a:spcPts val="0"/>
              </a:spcAft>
              <a:buSzPts val="2400"/>
              <a:buNone/>
              <a:defRPr b="1" i="0">
                <a:solidFill>
                  <a:schemeClr val="lt1"/>
                </a:solidFill>
                <a:latin typeface="Arial Black"/>
                <a:ea typeface="Arial Black"/>
                <a:cs typeface="Arial Black"/>
                <a:sym typeface="Arial Black"/>
              </a:defRPr>
            </a:lvl3pPr>
            <a:lvl4pPr indent="-228600" lvl="3" marL="1828800" algn="l">
              <a:lnSpc>
                <a:spcPct val="90000"/>
              </a:lnSpc>
              <a:spcBef>
                <a:spcPts val="500"/>
              </a:spcBef>
              <a:spcAft>
                <a:spcPts val="0"/>
              </a:spcAft>
              <a:buSzPts val="2400"/>
              <a:buNone/>
              <a:defRPr b="1" i="0">
                <a:solidFill>
                  <a:schemeClr val="lt1"/>
                </a:solidFill>
                <a:latin typeface="Arial Black"/>
                <a:ea typeface="Arial Black"/>
                <a:cs typeface="Arial Black"/>
                <a:sym typeface="Arial Black"/>
              </a:defRPr>
            </a:lvl4pPr>
            <a:lvl5pPr indent="-228600" lvl="4" marL="2286000" algn="l">
              <a:lnSpc>
                <a:spcPct val="90000"/>
              </a:lnSpc>
              <a:spcBef>
                <a:spcPts val="500"/>
              </a:spcBef>
              <a:spcAft>
                <a:spcPts val="0"/>
              </a:spcAft>
              <a:buSzPts val="2400"/>
              <a:buNone/>
              <a:defRPr b="1" i="0">
                <a:solidFill>
                  <a:schemeClr val="lt1"/>
                </a:solidFill>
                <a:latin typeface="Arial Black"/>
                <a:ea typeface="Arial Black"/>
                <a:cs typeface="Arial Black"/>
                <a:sym typeface="Arial Bla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35"/>
          <p:cNvSpPr txBox="1"/>
          <p:nvPr>
            <p:ph idx="4" type="body"/>
          </p:nvPr>
        </p:nvSpPr>
        <p:spPr>
          <a:xfrm>
            <a:off x="8242302" y="457202"/>
            <a:ext cx="3254375" cy="106997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SzPts val="2000"/>
              <a:buNone/>
              <a:defRPr sz="2000">
                <a:solidFill>
                  <a:schemeClr val="lt1"/>
                </a:solidFill>
              </a:defRPr>
            </a:lvl1pPr>
            <a:lvl2pPr indent="-228600" lvl="1" marL="914400" algn="l">
              <a:lnSpc>
                <a:spcPct val="90000"/>
              </a:lnSpc>
              <a:spcBef>
                <a:spcPts val="500"/>
              </a:spcBef>
              <a:spcAft>
                <a:spcPts val="0"/>
              </a:spcAft>
              <a:buSzPts val="2400"/>
              <a:buNone/>
              <a:defRPr>
                <a:solidFill>
                  <a:schemeClr val="lt1"/>
                </a:solidFill>
              </a:defRPr>
            </a:lvl2pPr>
            <a:lvl3pPr indent="-228600" lvl="2" marL="1371600" algn="l">
              <a:lnSpc>
                <a:spcPct val="90000"/>
              </a:lnSpc>
              <a:spcBef>
                <a:spcPts val="500"/>
              </a:spcBef>
              <a:spcAft>
                <a:spcPts val="0"/>
              </a:spcAft>
              <a:buSzPts val="2400"/>
              <a:buNone/>
              <a:defRPr>
                <a:solidFill>
                  <a:schemeClr val="lt1"/>
                </a:solidFill>
              </a:defRPr>
            </a:lvl3pPr>
            <a:lvl4pPr indent="-228600" lvl="3" marL="1828800" algn="l">
              <a:lnSpc>
                <a:spcPct val="90000"/>
              </a:lnSpc>
              <a:spcBef>
                <a:spcPts val="500"/>
              </a:spcBef>
              <a:spcAft>
                <a:spcPts val="0"/>
              </a:spcAft>
              <a:buSzPts val="2400"/>
              <a:buNone/>
              <a:defRPr>
                <a:solidFill>
                  <a:schemeClr val="lt1"/>
                </a:solidFill>
              </a:defRPr>
            </a:lvl4pPr>
            <a:lvl5pPr indent="-228600" lvl="4" marL="2286000" algn="l">
              <a:lnSpc>
                <a:spcPct val="90000"/>
              </a:lnSpc>
              <a:spcBef>
                <a:spcPts val="500"/>
              </a:spcBef>
              <a:spcAft>
                <a:spcPts val="0"/>
              </a:spcAft>
              <a:buSzPts val="24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35"/>
          <p:cNvSpPr txBox="1"/>
          <p:nvPr>
            <p:ph idx="5" type="body"/>
          </p:nvPr>
        </p:nvSpPr>
        <p:spPr>
          <a:xfrm>
            <a:off x="8242302" y="1882590"/>
            <a:ext cx="3254375" cy="106997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SzPts val="2000"/>
              <a:buNone/>
              <a:defRPr sz="2000">
                <a:solidFill>
                  <a:schemeClr val="lt1"/>
                </a:solidFill>
              </a:defRPr>
            </a:lvl1pPr>
            <a:lvl2pPr indent="-228600" lvl="1" marL="914400" algn="l">
              <a:lnSpc>
                <a:spcPct val="90000"/>
              </a:lnSpc>
              <a:spcBef>
                <a:spcPts val="500"/>
              </a:spcBef>
              <a:spcAft>
                <a:spcPts val="0"/>
              </a:spcAft>
              <a:buSzPts val="2400"/>
              <a:buNone/>
              <a:defRPr>
                <a:solidFill>
                  <a:schemeClr val="lt1"/>
                </a:solidFill>
              </a:defRPr>
            </a:lvl2pPr>
            <a:lvl3pPr indent="-228600" lvl="2" marL="1371600" algn="l">
              <a:lnSpc>
                <a:spcPct val="90000"/>
              </a:lnSpc>
              <a:spcBef>
                <a:spcPts val="500"/>
              </a:spcBef>
              <a:spcAft>
                <a:spcPts val="0"/>
              </a:spcAft>
              <a:buSzPts val="2400"/>
              <a:buNone/>
              <a:defRPr>
                <a:solidFill>
                  <a:schemeClr val="lt1"/>
                </a:solidFill>
              </a:defRPr>
            </a:lvl3pPr>
            <a:lvl4pPr indent="-228600" lvl="3" marL="1828800" algn="l">
              <a:lnSpc>
                <a:spcPct val="90000"/>
              </a:lnSpc>
              <a:spcBef>
                <a:spcPts val="500"/>
              </a:spcBef>
              <a:spcAft>
                <a:spcPts val="0"/>
              </a:spcAft>
              <a:buSzPts val="2400"/>
              <a:buNone/>
              <a:defRPr>
                <a:solidFill>
                  <a:schemeClr val="lt1"/>
                </a:solidFill>
              </a:defRPr>
            </a:lvl4pPr>
            <a:lvl5pPr indent="-228600" lvl="4" marL="2286000" algn="l">
              <a:lnSpc>
                <a:spcPct val="90000"/>
              </a:lnSpc>
              <a:spcBef>
                <a:spcPts val="500"/>
              </a:spcBef>
              <a:spcAft>
                <a:spcPts val="0"/>
              </a:spcAft>
              <a:buSzPts val="24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35"/>
          <p:cNvSpPr txBox="1"/>
          <p:nvPr>
            <p:ph idx="6" type="body"/>
          </p:nvPr>
        </p:nvSpPr>
        <p:spPr>
          <a:xfrm>
            <a:off x="8242302" y="3334871"/>
            <a:ext cx="3254375" cy="106997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SzPts val="2000"/>
              <a:buNone/>
              <a:defRPr sz="2000">
                <a:solidFill>
                  <a:schemeClr val="lt1"/>
                </a:solidFill>
              </a:defRPr>
            </a:lvl1pPr>
            <a:lvl2pPr indent="-228600" lvl="1" marL="914400" algn="l">
              <a:lnSpc>
                <a:spcPct val="90000"/>
              </a:lnSpc>
              <a:spcBef>
                <a:spcPts val="500"/>
              </a:spcBef>
              <a:spcAft>
                <a:spcPts val="0"/>
              </a:spcAft>
              <a:buSzPts val="2400"/>
              <a:buNone/>
              <a:defRPr>
                <a:solidFill>
                  <a:schemeClr val="lt1"/>
                </a:solidFill>
              </a:defRPr>
            </a:lvl2pPr>
            <a:lvl3pPr indent="-228600" lvl="2" marL="1371600" algn="l">
              <a:lnSpc>
                <a:spcPct val="90000"/>
              </a:lnSpc>
              <a:spcBef>
                <a:spcPts val="500"/>
              </a:spcBef>
              <a:spcAft>
                <a:spcPts val="0"/>
              </a:spcAft>
              <a:buSzPts val="2400"/>
              <a:buNone/>
              <a:defRPr>
                <a:solidFill>
                  <a:schemeClr val="lt1"/>
                </a:solidFill>
              </a:defRPr>
            </a:lvl3pPr>
            <a:lvl4pPr indent="-228600" lvl="3" marL="1828800" algn="l">
              <a:lnSpc>
                <a:spcPct val="90000"/>
              </a:lnSpc>
              <a:spcBef>
                <a:spcPts val="500"/>
              </a:spcBef>
              <a:spcAft>
                <a:spcPts val="0"/>
              </a:spcAft>
              <a:buSzPts val="2400"/>
              <a:buNone/>
              <a:defRPr>
                <a:solidFill>
                  <a:schemeClr val="lt1"/>
                </a:solidFill>
              </a:defRPr>
            </a:lvl4pPr>
            <a:lvl5pPr indent="-228600" lvl="4" marL="2286000" algn="l">
              <a:lnSpc>
                <a:spcPct val="90000"/>
              </a:lnSpc>
              <a:spcBef>
                <a:spcPts val="500"/>
              </a:spcBef>
              <a:spcAft>
                <a:spcPts val="0"/>
              </a:spcAft>
              <a:buSzPts val="24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35"/>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sp>
        <p:nvSpPr>
          <p:cNvPr id="134" name="Google Shape;134;p35"/>
          <p:cNvSpPr txBox="1"/>
          <p:nvPr>
            <p:ph idx="7" type="body"/>
          </p:nvPr>
        </p:nvSpPr>
        <p:spPr>
          <a:xfrm>
            <a:off x="470590" y="1825627"/>
            <a:ext cx="5179324" cy="3162009"/>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lvl1pPr>
            <a:lvl2pPr indent="-355600" lvl="1" marL="914400" algn="l">
              <a:lnSpc>
                <a:spcPct val="90000"/>
              </a:lnSpc>
              <a:spcBef>
                <a:spcPts val="500"/>
              </a:spcBef>
              <a:spcAft>
                <a:spcPts val="0"/>
              </a:spcAft>
              <a:buSzPts val="2000"/>
              <a:buChar char="•"/>
              <a:defRPr sz="2000"/>
            </a:lvl2pPr>
            <a:lvl3pPr indent="-355600" lvl="2" marL="1371600" algn="l">
              <a:lnSpc>
                <a:spcPct val="90000"/>
              </a:lnSpc>
              <a:spcBef>
                <a:spcPts val="500"/>
              </a:spcBef>
              <a:spcAft>
                <a:spcPts val="0"/>
              </a:spcAft>
              <a:buSzPts val="2000"/>
              <a:buChar char="•"/>
              <a:defRPr sz="20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35"/>
          <p:cNvSpPr txBox="1"/>
          <p:nvPr>
            <p:ph type="title"/>
          </p:nvPr>
        </p:nvSpPr>
        <p:spPr>
          <a:xfrm>
            <a:off x="470590" y="500650"/>
            <a:ext cx="5179324" cy="82749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3600"/>
              <a:buFont typeface="Arial Black"/>
              <a:buNone/>
              <a:defRPr b="1" i="0" sz="3600">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text, sign&#10;&#10;Description automatically generated" id="136" name="Google Shape;136;p35"/>
          <p:cNvPicPr preferRelativeResize="0"/>
          <p:nvPr/>
        </p:nvPicPr>
        <p:blipFill rotWithShape="1">
          <a:blip r:embed="rId4">
            <a:alphaModFix/>
          </a:blip>
          <a:srcRect b="0" l="0" r="0" t="0"/>
          <a:stretch/>
        </p:blipFill>
        <p:spPr>
          <a:xfrm>
            <a:off x="424332" y="5831840"/>
            <a:ext cx="2786229" cy="6400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MediumImage" type="picTx">
  <p:cSld name="PICTURE_WITH_CAPTION_TEXT">
    <p:spTree>
      <p:nvGrpSpPr>
        <p:cNvPr id="17" name="Shape 17"/>
        <p:cNvGrpSpPr/>
        <p:nvPr/>
      </p:nvGrpSpPr>
      <p:grpSpPr>
        <a:xfrm>
          <a:off x="0" y="0"/>
          <a:ext cx="0" cy="0"/>
          <a:chOff x="0" y="0"/>
          <a:chExt cx="0" cy="0"/>
        </a:xfrm>
      </p:grpSpPr>
      <p:sp>
        <p:nvSpPr>
          <p:cNvPr id="18" name="Google Shape;18;p18"/>
          <p:cNvSpPr txBox="1"/>
          <p:nvPr>
            <p:ph type="title"/>
          </p:nvPr>
        </p:nvSpPr>
        <p:spPr>
          <a:xfrm>
            <a:off x="457202" y="151394"/>
            <a:ext cx="4504763" cy="14293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600"/>
              <a:buFont typeface="Arial Black"/>
              <a:buNone/>
              <a:defRPr b="1" i="0" sz="3600">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p:nvPr>
            <p:ph idx="2" type="pic"/>
          </p:nvPr>
        </p:nvSpPr>
        <p:spPr>
          <a:xfrm>
            <a:off x="5634318" y="457201"/>
            <a:ext cx="5940865" cy="5403851"/>
          </a:xfrm>
          <a:prstGeom prst="rect">
            <a:avLst/>
          </a:prstGeom>
          <a:noFill/>
          <a:ln>
            <a:noFill/>
          </a:ln>
        </p:spPr>
      </p:sp>
      <p:sp>
        <p:nvSpPr>
          <p:cNvPr id="20" name="Google Shape;20;p18"/>
          <p:cNvSpPr txBox="1"/>
          <p:nvPr>
            <p:ph idx="1" type="body"/>
          </p:nvPr>
        </p:nvSpPr>
        <p:spPr>
          <a:xfrm>
            <a:off x="457202" y="1882588"/>
            <a:ext cx="4504763" cy="31129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 name="Google Shape;21;p18"/>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pic>
        <p:nvPicPr>
          <p:cNvPr descr="A picture containing text, sign&#10;&#10;Description automatically generated" id="22" name="Google Shape;22;p18"/>
          <p:cNvPicPr preferRelativeResize="0"/>
          <p:nvPr/>
        </p:nvPicPr>
        <p:blipFill rotWithShape="1">
          <a:blip r:embed="rId2">
            <a:alphaModFix/>
          </a:blip>
          <a:srcRect b="0" l="0" r="0" t="0"/>
          <a:stretch/>
        </p:blipFill>
        <p:spPr>
          <a:xfrm>
            <a:off x="424332" y="5831840"/>
            <a:ext cx="2786229" cy="64008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DataPoints">
  <p:cSld name="ThreeDataPoints">
    <p:bg>
      <p:bgPr>
        <a:blipFill>
          <a:blip r:embed="rId2">
            <a:alphaModFix/>
          </a:blip>
          <a:stretch>
            <a:fillRect/>
          </a:stretch>
        </a:blipFill>
      </p:bgPr>
    </p:bg>
    <p:spTree>
      <p:nvGrpSpPr>
        <p:cNvPr id="137" name="Shape 137"/>
        <p:cNvGrpSpPr/>
        <p:nvPr/>
      </p:nvGrpSpPr>
      <p:grpSpPr>
        <a:xfrm>
          <a:off x="0" y="0"/>
          <a:ext cx="0" cy="0"/>
          <a:chOff x="0" y="0"/>
          <a:chExt cx="0" cy="0"/>
        </a:xfrm>
      </p:grpSpPr>
      <p:cxnSp>
        <p:nvCxnSpPr>
          <p:cNvPr id="138" name="Google Shape;138;p36"/>
          <p:cNvCxnSpPr/>
          <p:nvPr/>
        </p:nvCxnSpPr>
        <p:spPr>
          <a:xfrm>
            <a:off x="4065495" y="914400"/>
            <a:ext cx="0" cy="4114800"/>
          </a:xfrm>
          <a:prstGeom prst="straightConnector1">
            <a:avLst/>
          </a:prstGeom>
          <a:noFill/>
          <a:ln cap="flat" cmpd="sng" w="9525">
            <a:solidFill>
              <a:schemeClr val="lt1"/>
            </a:solidFill>
            <a:prstDash val="solid"/>
            <a:miter lim="800000"/>
            <a:headEnd len="sm" w="sm" type="none"/>
            <a:tailEnd len="sm" w="sm" type="none"/>
          </a:ln>
        </p:spPr>
      </p:cxnSp>
      <p:cxnSp>
        <p:nvCxnSpPr>
          <p:cNvPr id="139" name="Google Shape;139;p36"/>
          <p:cNvCxnSpPr/>
          <p:nvPr/>
        </p:nvCxnSpPr>
        <p:spPr>
          <a:xfrm>
            <a:off x="8130988" y="914400"/>
            <a:ext cx="0" cy="4114800"/>
          </a:xfrm>
          <a:prstGeom prst="straightConnector1">
            <a:avLst/>
          </a:prstGeom>
          <a:noFill/>
          <a:ln cap="flat" cmpd="sng" w="9525">
            <a:solidFill>
              <a:schemeClr val="lt1"/>
            </a:solidFill>
            <a:prstDash val="solid"/>
            <a:miter lim="800000"/>
            <a:headEnd len="sm" w="sm" type="none"/>
            <a:tailEnd len="sm" w="sm" type="none"/>
          </a:ln>
        </p:spPr>
      </p:cxnSp>
      <p:sp>
        <p:nvSpPr>
          <p:cNvPr id="140" name="Google Shape;140;p36"/>
          <p:cNvSpPr txBox="1"/>
          <p:nvPr>
            <p:ph idx="1" type="body"/>
          </p:nvPr>
        </p:nvSpPr>
        <p:spPr>
          <a:xfrm>
            <a:off x="685800" y="1465265"/>
            <a:ext cx="2676525" cy="139896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11500"/>
              <a:buNone/>
              <a:defRPr b="1" i="1" sz="11500">
                <a:solidFill>
                  <a:schemeClr val="accent3"/>
                </a:solidFill>
                <a:latin typeface="Georgia"/>
                <a:ea typeface="Georgia"/>
                <a:cs typeface="Georgia"/>
                <a:sym typeface="Georgia"/>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36"/>
          <p:cNvSpPr txBox="1"/>
          <p:nvPr>
            <p:ph idx="2" type="body"/>
          </p:nvPr>
        </p:nvSpPr>
        <p:spPr>
          <a:xfrm>
            <a:off x="4814048" y="1465265"/>
            <a:ext cx="2676525" cy="139896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11500"/>
              <a:buNone/>
              <a:defRPr b="1" i="1" sz="11500">
                <a:solidFill>
                  <a:schemeClr val="accent3"/>
                </a:solidFill>
                <a:latin typeface="Georgia"/>
                <a:ea typeface="Georgia"/>
                <a:cs typeface="Georgia"/>
                <a:sym typeface="Georgia"/>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36"/>
          <p:cNvSpPr txBox="1"/>
          <p:nvPr>
            <p:ph idx="3" type="body"/>
          </p:nvPr>
        </p:nvSpPr>
        <p:spPr>
          <a:xfrm>
            <a:off x="8713696" y="1465265"/>
            <a:ext cx="2676525" cy="139896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11500"/>
              <a:buNone/>
              <a:defRPr b="1" i="1" sz="11500">
                <a:solidFill>
                  <a:schemeClr val="accent3"/>
                </a:solidFill>
                <a:latin typeface="Georgia"/>
                <a:ea typeface="Georgia"/>
                <a:cs typeface="Georgia"/>
                <a:sym typeface="Georgia"/>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36"/>
          <p:cNvSpPr txBox="1"/>
          <p:nvPr>
            <p:ph idx="4" type="body"/>
          </p:nvPr>
        </p:nvSpPr>
        <p:spPr>
          <a:xfrm>
            <a:off x="685800" y="3294297"/>
            <a:ext cx="2676525" cy="139896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2000"/>
              <a:buNone/>
              <a:defRPr b="1" sz="2000">
                <a:solidFill>
                  <a:schemeClr val="lt1"/>
                </a:solidFill>
              </a:defRPr>
            </a:lvl1pPr>
            <a:lvl2pPr indent="-228600" lvl="1" marL="914400" algn="ctr">
              <a:lnSpc>
                <a:spcPct val="90000"/>
              </a:lnSpc>
              <a:spcBef>
                <a:spcPts val="500"/>
              </a:spcBef>
              <a:spcAft>
                <a:spcPts val="0"/>
              </a:spcAft>
              <a:buSzPts val="2400"/>
              <a:buNone/>
              <a:defRPr>
                <a:solidFill>
                  <a:schemeClr val="lt1"/>
                </a:solidFill>
              </a:defRPr>
            </a:lvl2pPr>
            <a:lvl3pPr indent="-228600" lvl="2" marL="1371600" algn="ctr">
              <a:lnSpc>
                <a:spcPct val="90000"/>
              </a:lnSpc>
              <a:spcBef>
                <a:spcPts val="500"/>
              </a:spcBef>
              <a:spcAft>
                <a:spcPts val="0"/>
              </a:spcAft>
              <a:buSzPts val="2400"/>
              <a:buNone/>
              <a:defRPr>
                <a:solidFill>
                  <a:schemeClr val="lt1"/>
                </a:solidFill>
              </a:defRPr>
            </a:lvl3pPr>
            <a:lvl4pPr indent="-228600" lvl="3" marL="1828800" algn="ctr">
              <a:lnSpc>
                <a:spcPct val="90000"/>
              </a:lnSpc>
              <a:spcBef>
                <a:spcPts val="500"/>
              </a:spcBef>
              <a:spcAft>
                <a:spcPts val="0"/>
              </a:spcAft>
              <a:buSzPts val="2400"/>
              <a:buNone/>
              <a:defRPr>
                <a:solidFill>
                  <a:schemeClr val="lt1"/>
                </a:solidFill>
              </a:defRPr>
            </a:lvl4pPr>
            <a:lvl5pPr indent="-228600" lvl="4" marL="2286000" algn="ctr">
              <a:lnSpc>
                <a:spcPct val="90000"/>
              </a:lnSpc>
              <a:spcBef>
                <a:spcPts val="500"/>
              </a:spcBef>
              <a:spcAft>
                <a:spcPts val="0"/>
              </a:spcAft>
              <a:buSzPts val="24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36"/>
          <p:cNvSpPr txBox="1"/>
          <p:nvPr>
            <p:ph idx="5" type="body"/>
          </p:nvPr>
        </p:nvSpPr>
        <p:spPr>
          <a:xfrm>
            <a:off x="4827495" y="3294297"/>
            <a:ext cx="2676525" cy="139896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2000"/>
              <a:buNone/>
              <a:defRPr b="1" sz="2000">
                <a:solidFill>
                  <a:schemeClr val="lt1"/>
                </a:solidFill>
              </a:defRPr>
            </a:lvl1pPr>
            <a:lvl2pPr indent="-228600" lvl="1" marL="914400" algn="ctr">
              <a:lnSpc>
                <a:spcPct val="90000"/>
              </a:lnSpc>
              <a:spcBef>
                <a:spcPts val="500"/>
              </a:spcBef>
              <a:spcAft>
                <a:spcPts val="0"/>
              </a:spcAft>
              <a:buSzPts val="2400"/>
              <a:buNone/>
              <a:defRPr>
                <a:solidFill>
                  <a:schemeClr val="lt1"/>
                </a:solidFill>
              </a:defRPr>
            </a:lvl2pPr>
            <a:lvl3pPr indent="-228600" lvl="2" marL="1371600" algn="ctr">
              <a:lnSpc>
                <a:spcPct val="90000"/>
              </a:lnSpc>
              <a:spcBef>
                <a:spcPts val="500"/>
              </a:spcBef>
              <a:spcAft>
                <a:spcPts val="0"/>
              </a:spcAft>
              <a:buSzPts val="2400"/>
              <a:buNone/>
              <a:defRPr>
                <a:solidFill>
                  <a:schemeClr val="lt1"/>
                </a:solidFill>
              </a:defRPr>
            </a:lvl3pPr>
            <a:lvl4pPr indent="-228600" lvl="3" marL="1828800" algn="ctr">
              <a:lnSpc>
                <a:spcPct val="90000"/>
              </a:lnSpc>
              <a:spcBef>
                <a:spcPts val="500"/>
              </a:spcBef>
              <a:spcAft>
                <a:spcPts val="0"/>
              </a:spcAft>
              <a:buSzPts val="2400"/>
              <a:buNone/>
              <a:defRPr>
                <a:solidFill>
                  <a:schemeClr val="lt1"/>
                </a:solidFill>
              </a:defRPr>
            </a:lvl4pPr>
            <a:lvl5pPr indent="-228600" lvl="4" marL="2286000" algn="ctr">
              <a:lnSpc>
                <a:spcPct val="90000"/>
              </a:lnSpc>
              <a:spcBef>
                <a:spcPts val="500"/>
              </a:spcBef>
              <a:spcAft>
                <a:spcPts val="0"/>
              </a:spcAft>
              <a:buSzPts val="24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36"/>
          <p:cNvSpPr txBox="1"/>
          <p:nvPr>
            <p:ph idx="6" type="body"/>
          </p:nvPr>
        </p:nvSpPr>
        <p:spPr>
          <a:xfrm>
            <a:off x="8713695" y="3294297"/>
            <a:ext cx="2676525" cy="139896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SzPts val="2000"/>
              <a:buNone/>
              <a:defRPr b="1" sz="2000">
                <a:solidFill>
                  <a:schemeClr val="lt1"/>
                </a:solidFill>
              </a:defRPr>
            </a:lvl1pPr>
            <a:lvl2pPr indent="-228600" lvl="1" marL="914400" algn="ctr">
              <a:lnSpc>
                <a:spcPct val="90000"/>
              </a:lnSpc>
              <a:spcBef>
                <a:spcPts val="500"/>
              </a:spcBef>
              <a:spcAft>
                <a:spcPts val="0"/>
              </a:spcAft>
              <a:buSzPts val="2400"/>
              <a:buNone/>
              <a:defRPr>
                <a:solidFill>
                  <a:schemeClr val="lt1"/>
                </a:solidFill>
              </a:defRPr>
            </a:lvl2pPr>
            <a:lvl3pPr indent="-228600" lvl="2" marL="1371600" algn="ctr">
              <a:lnSpc>
                <a:spcPct val="90000"/>
              </a:lnSpc>
              <a:spcBef>
                <a:spcPts val="500"/>
              </a:spcBef>
              <a:spcAft>
                <a:spcPts val="0"/>
              </a:spcAft>
              <a:buSzPts val="2400"/>
              <a:buNone/>
              <a:defRPr>
                <a:solidFill>
                  <a:schemeClr val="lt1"/>
                </a:solidFill>
              </a:defRPr>
            </a:lvl3pPr>
            <a:lvl4pPr indent="-228600" lvl="3" marL="1828800" algn="ctr">
              <a:lnSpc>
                <a:spcPct val="90000"/>
              </a:lnSpc>
              <a:spcBef>
                <a:spcPts val="500"/>
              </a:spcBef>
              <a:spcAft>
                <a:spcPts val="0"/>
              </a:spcAft>
              <a:buSzPts val="2400"/>
              <a:buNone/>
              <a:defRPr>
                <a:solidFill>
                  <a:schemeClr val="lt1"/>
                </a:solidFill>
              </a:defRPr>
            </a:lvl4pPr>
            <a:lvl5pPr indent="-228600" lvl="4" marL="2286000" algn="ctr">
              <a:lnSpc>
                <a:spcPct val="90000"/>
              </a:lnSpc>
              <a:spcBef>
                <a:spcPts val="500"/>
              </a:spcBef>
              <a:spcAft>
                <a:spcPts val="0"/>
              </a:spcAft>
              <a:buSzPts val="2400"/>
              <a:buNone/>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36"/>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pic>
        <p:nvPicPr>
          <p:cNvPr descr="A picture containing text, clipart&#10;&#10;Description automatically generated" id="147" name="Google Shape;147;p36"/>
          <p:cNvPicPr preferRelativeResize="0"/>
          <p:nvPr/>
        </p:nvPicPr>
        <p:blipFill rotWithShape="1">
          <a:blip r:embed="rId3">
            <a:alphaModFix/>
          </a:blip>
          <a:srcRect b="0" l="0" r="0" t="0"/>
          <a:stretch/>
        </p:blipFill>
        <p:spPr>
          <a:xfrm>
            <a:off x="426720" y="5831840"/>
            <a:ext cx="2786229" cy="64008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nockoutHeader+TwoLists">
  <p:cSld name="KnockoutHeader+TwoLists">
    <p:bg>
      <p:bgPr>
        <a:blipFill>
          <a:blip r:embed="rId2">
            <a:alphaModFix amt="60000"/>
          </a:blip>
          <a:stretch>
            <a:fillRect/>
          </a:stretch>
        </a:blipFill>
      </p:bgPr>
    </p:bg>
    <p:spTree>
      <p:nvGrpSpPr>
        <p:cNvPr id="148" name="Shape 148"/>
        <p:cNvGrpSpPr/>
        <p:nvPr/>
      </p:nvGrpSpPr>
      <p:grpSpPr>
        <a:xfrm>
          <a:off x="0" y="0"/>
          <a:ext cx="0" cy="0"/>
          <a:chOff x="0" y="0"/>
          <a:chExt cx="0" cy="0"/>
        </a:xfrm>
      </p:grpSpPr>
      <p:pic>
        <p:nvPicPr>
          <p:cNvPr descr="A close up of a logo&#10;&#10;Description automatically generated" id="149" name="Google Shape;149;p37"/>
          <p:cNvPicPr preferRelativeResize="0"/>
          <p:nvPr/>
        </p:nvPicPr>
        <p:blipFill rotWithShape="1">
          <a:blip r:embed="rId3">
            <a:alphaModFix/>
          </a:blip>
          <a:srcRect b="80054" l="-308" r="1" t="-91"/>
          <a:stretch/>
        </p:blipFill>
        <p:spPr>
          <a:xfrm>
            <a:off x="-31401" y="0"/>
            <a:ext cx="12217051" cy="1371600"/>
          </a:xfrm>
          <a:prstGeom prst="rect">
            <a:avLst/>
          </a:prstGeom>
          <a:noFill/>
          <a:ln>
            <a:noFill/>
          </a:ln>
        </p:spPr>
      </p:pic>
      <p:sp>
        <p:nvSpPr>
          <p:cNvPr id="150" name="Google Shape;150;p37"/>
          <p:cNvSpPr txBox="1"/>
          <p:nvPr>
            <p:ph idx="1" type="body"/>
          </p:nvPr>
        </p:nvSpPr>
        <p:spPr>
          <a:xfrm>
            <a:off x="457200" y="1479458"/>
            <a:ext cx="554037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1" name="Google Shape;151;p37"/>
          <p:cNvSpPr txBox="1"/>
          <p:nvPr>
            <p:ph idx="2" type="body"/>
          </p:nvPr>
        </p:nvSpPr>
        <p:spPr>
          <a:xfrm>
            <a:off x="457200" y="2491628"/>
            <a:ext cx="5540375" cy="2551019"/>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lvl1pPr>
            <a:lvl2pPr indent="-355600" lvl="1" marL="914400" algn="l">
              <a:lnSpc>
                <a:spcPct val="90000"/>
              </a:lnSpc>
              <a:spcBef>
                <a:spcPts val="500"/>
              </a:spcBef>
              <a:spcAft>
                <a:spcPts val="0"/>
              </a:spcAft>
              <a:buSzPts val="2000"/>
              <a:buChar char="•"/>
              <a:defRPr sz="2000"/>
            </a:lvl2pPr>
            <a:lvl3pPr indent="-355600" lvl="2" marL="1371600" algn="l">
              <a:lnSpc>
                <a:spcPct val="90000"/>
              </a:lnSpc>
              <a:spcBef>
                <a:spcPts val="500"/>
              </a:spcBef>
              <a:spcAft>
                <a:spcPts val="0"/>
              </a:spcAft>
              <a:buSzPts val="2000"/>
              <a:buChar char="•"/>
              <a:defRPr sz="20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37"/>
          <p:cNvSpPr txBox="1"/>
          <p:nvPr>
            <p:ph idx="3" type="body"/>
          </p:nvPr>
        </p:nvSpPr>
        <p:spPr>
          <a:xfrm>
            <a:off x="6172202" y="1479458"/>
            <a:ext cx="540298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3" name="Google Shape;153;p37"/>
          <p:cNvSpPr txBox="1"/>
          <p:nvPr>
            <p:ph idx="4" type="body"/>
          </p:nvPr>
        </p:nvSpPr>
        <p:spPr>
          <a:xfrm>
            <a:off x="6172200" y="2491628"/>
            <a:ext cx="5402981" cy="2551019"/>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lvl1pPr>
            <a:lvl2pPr indent="-355600" lvl="1" marL="914400" algn="l">
              <a:lnSpc>
                <a:spcPct val="90000"/>
              </a:lnSpc>
              <a:spcBef>
                <a:spcPts val="500"/>
              </a:spcBef>
              <a:spcAft>
                <a:spcPts val="0"/>
              </a:spcAft>
              <a:buSzPts val="2000"/>
              <a:buChar char="•"/>
              <a:defRPr sz="2000"/>
            </a:lvl2pPr>
            <a:lvl3pPr indent="-355600" lvl="2" marL="1371600" algn="l">
              <a:lnSpc>
                <a:spcPct val="90000"/>
              </a:lnSpc>
              <a:spcBef>
                <a:spcPts val="500"/>
              </a:spcBef>
              <a:spcAft>
                <a:spcPts val="0"/>
              </a:spcAft>
              <a:buSzPts val="2000"/>
              <a:buChar char="•"/>
              <a:defRPr sz="20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37"/>
          <p:cNvSpPr txBox="1"/>
          <p:nvPr>
            <p:ph type="title"/>
          </p:nvPr>
        </p:nvSpPr>
        <p:spPr>
          <a:xfrm>
            <a:off x="470589" y="500650"/>
            <a:ext cx="11123843" cy="82749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Black"/>
              <a:buNone/>
              <a:defRPr b="1" i="0">
                <a:solidFill>
                  <a:schemeClr val="lt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37"/>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pic>
        <p:nvPicPr>
          <p:cNvPr descr="A picture containing text, sign&#10;&#10;Description automatically generated" id="156" name="Google Shape;156;p37"/>
          <p:cNvPicPr preferRelativeResize="0"/>
          <p:nvPr/>
        </p:nvPicPr>
        <p:blipFill rotWithShape="1">
          <a:blip r:embed="rId4">
            <a:alphaModFix/>
          </a:blip>
          <a:srcRect b="0" l="0" r="0" t="0"/>
          <a:stretch/>
        </p:blipFill>
        <p:spPr>
          <a:xfrm>
            <a:off x="424332" y="5831840"/>
            <a:ext cx="2786229" cy="64008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orient="horz" pos="76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nockoutHeader+ThreeLists">
  <p:cSld name="KnockoutHeader+ThreeLists">
    <p:bg>
      <p:bgPr>
        <a:blipFill>
          <a:blip r:embed="rId2">
            <a:alphaModFix amt="60000"/>
          </a:blip>
          <a:stretch>
            <a:fillRect/>
          </a:stretch>
        </a:blipFill>
      </p:bgPr>
    </p:bg>
    <p:spTree>
      <p:nvGrpSpPr>
        <p:cNvPr id="157" name="Shape 157"/>
        <p:cNvGrpSpPr/>
        <p:nvPr/>
      </p:nvGrpSpPr>
      <p:grpSpPr>
        <a:xfrm>
          <a:off x="0" y="0"/>
          <a:ext cx="0" cy="0"/>
          <a:chOff x="0" y="0"/>
          <a:chExt cx="0" cy="0"/>
        </a:xfrm>
      </p:grpSpPr>
      <p:sp>
        <p:nvSpPr>
          <p:cNvPr id="158" name="Google Shape;158;p38"/>
          <p:cNvSpPr txBox="1"/>
          <p:nvPr>
            <p:ph idx="1" type="body"/>
          </p:nvPr>
        </p:nvSpPr>
        <p:spPr>
          <a:xfrm>
            <a:off x="457202" y="1828799"/>
            <a:ext cx="356347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None/>
              <a:defRPr b="1" sz="20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9" name="Google Shape;159;p38"/>
          <p:cNvSpPr txBox="1"/>
          <p:nvPr>
            <p:ph idx="2" type="body"/>
          </p:nvPr>
        </p:nvSpPr>
        <p:spPr>
          <a:xfrm>
            <a:off x="457202" y="2719947"/>
            <a:ext cx="3563471" cy="234931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sz="18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38"/>
          <p:cNvSpPr txBox="1"/>
          <p:nvPr>
            <p:ph idx="3" type="body"/>
          </p:nvPr>
        </p:nvSpPr>
        <p:spPr>
          <a:xfrm>
            <a:off x="4314266" y="1828799"/>
            <a:ext cx="356346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None/>
              <a:defRPr b="1" sz="20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1" name="Google Shape;161;p38"/>
          <p:cNvSpPr txBox="1"/>
          <p:nvPr>
            <p:ph idx="4" type="body"/>
          </p:nvPr>
        </p:nvSpPr>
        <p:spPr>
          <a:xfrm>
            <a:off x="4314267" y="2719947"/>
            <a:ext cx="3563468" cy="234931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sz="18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38"/>
          <p:cNvSpPr txBox="1"/>
          <p:nvPr>
            <p:ph idx="5" type="body"/>
          </p:nvPr>
        </p:nvSpPr>
        <p:spPr>
          <a:xfrm>
            <a:off x="8135474" y="1828799"/>
            <a:ext cx="356346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None/>
              <a:defRPr b="1" sz="20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3" name="Google Shape;163;p38"/>
          <p:cNvSpPr txBox="1"/>
          <p:nvPr>
            <p:ph idx="6" type="body"/>
          </p:nvPr>
        </p:nvSpPr>
        <p:spPr>
          <a:xfrm>
            <a:off x="8135474" y="2719947"/>
            <a:ext cx="3563469" cy="234931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sz="18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38"/>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pic>
        <p:nvPicPr>
          <p:cNvPr descr="A close up of a logo&#10;&#10;Description automatically generated" id="165" name="Google Shape;165;p38"/>
          <p:cNvPicPr preferRelativeResize="0"/>
          <p:nvPr/>
        </p:nvPicPr>
        <p:blipFill rotWithShape="1">
          <a:blip r:embed="rId3">
            <a:alphaModFix/>
          </a:blip>
          <a:srcRect b="80054" l="-308" r="1" t="-91"/>
          <a:stretch/>
        </p:blipFill>
        <p:spPr>
          <a:xfrm>
            <a:off x="-31401" y="0"/>
            <a:ext cx="12217051" cy="1371600"/>
          </a:xfrm>
          <a:prstGeom prst="rect">
            <a:avLst/>
          </a:prstGeom>
          <a:noFill/>
          <a:ln>
            <a:noFill/>
          </a:ln>
        </p:spPr>
      </p:pic>
      <p:sp>
        <p:nvSpPr>
          <p:cNvPr id="166" name="Google Shape;166;p38"/>
          <p:cNvSpPr txBox="1"/>
          <p:nvPr>
            <p:ph type="title"/>
          </p:nvPr>
        </p:nvSpPr>
        <p:spPr>
          <a:xfrm>
            <a:off x="470589" y="500650"/>
            <a:ext cx="11123843" cy="82749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Black"/>
              <a:buNone/>
              <a:defRPr b="1" i="0">
                <a:solidFill>
                  <a:schemeClr val="lt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text, sign&#10;&#10;Description automatically generated" id="167" name="Google Shape;167;p38"/>
          <p:cNvPicPr preferRelativeResize="0"/>
          <p:nvPr/>
        </p:nvPicPr>
        <p:blipFill rotWithShape="1">
          <a:blip r:embed="rId4">
            <a:alphaModFix/>
          </a:blip>
          <a:srcRect b="0" l="0" r="0" t="0"/>
          <a:stretch/>
        </p:blipFill>
        <p:spPr>
          <a:xfrm>
            <a:off x="424332" y="5831840"/>
            <a:ext cx="2786229" cy="64008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orient="horz" pos="86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amp;A">
  <p:cSld name="Q&amp;A">
    <p:bg>
      <p:bgPr>
        <a:blipFill>
          <a:blip r:embed="rId2">
            <a:alphaModFix/>
          </a:blip>
          <a:stretch>
            <a:fillRect/>
          </a:stretch>
        </a:blipFill>
      </p:bgPr>
    </p:bg>
    <p:spTree>
      <p:nvGrpSpPr>
        <p:cNvPr id="168" name="Shape 168"/>
        <p:cNvGrpSpPr/>
        <p:nvPr/>
      </p:nvGrpSpPr>
      <p:grpSpPr>
        <a:xfrm>
          <a:off x="0" y="0"/>
          <a:ext cx="0" cy="0"/>
          <a:chOff x="0" y="0"/>
          <a:chExt cx="0" cy="0"/>
        </a:xfrm>
      </p:grpSpPr>
      <p:sp>
        <p:nvSpPr>
          <p:cNvPr id="169" name="Google Shape;169;p39"/>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sp>
        <p:nvSpPr>
          <p:cNvPr id="170" name="Google Shape;170;p39"/>
          <p:cNvSpPr/>
          <p:nvPr/>
        </p:nvSpPr>
        <p:spPr>
          <a:xfrm>
            <a:off x="0" y="914400"/>
            <a:ext cx="10210800" cy="3657600"/>
          </a:xfrm>
          <a:prstGeom prst="rect">
            <a:avLst/>
          </a:prstGeom>
          <a:solidFill>
            <a:srgbClr val="000000">
              <a:alpha val="2470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171" name="Google Shape;171;p39"/>
          <p:cNvSpPr txBox="1"/>
          <p:nvPr>
            <p:ph type="ctrTitle"/>
          </p:nvPr>
        </p:nvSpPr>
        <p:spPr>
          <a:xfrm>
            <a:off x="457200" y="1808444"/>
            <a:ext cx="8943654" cy="219459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600"/>
              <a:buFont typeface="Arial Black"/>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39"/>
          <p:cNvSpPr txBox="1"/>
          <p:nvPr>
            <p:ph idx="1" type="body"/>
          </p:nvPr>
        </p:nvSpPr>
        <p:spPr>
          <a:xfrm>
            <a:off x="457200" y="1239839"/>
            <a:ext cx="5791200" cy="406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b="1" sz="2000">
                <a:solidFill>
                  <a:schemeClr val="accent3"/>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 clipart&#10;&#10;Description automatically generated" id="173" name="Google Shape;173;p39"/>
          <p:cNvPicPr preferRelativeResize="0"/>
          <p:nvPr/>
        </p:nvPicPr>
        <p:blipFill rotWithShape="1">
          <a:blip r:embed="rId3">
            <a:alphaModFix/>
          </a:blip>
          <a:srcRect b="0" l="0" r="0" t="0"/>
          <a:stretch/>
        </p:blipFill>
        <p:spPr>
          <a:xfrm>
            <a:off x="426720" y="5831840"/>
            <a:ext cx="2786229" cy="64008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shot">
  <p:cSld name="Headshot">
    <p:bg>
      <p:bgPr>
        <a:blipFill>
          <a:blip r:embed="rId2">
            <a:alphaModFix/>
          </a:blip>
          <a:stretch>
            <a:fillRect/>
          </a:stretch>
        </a:blipFill>
      </p:bgPr>
    </p:bg>
    <p:spTree>
      <p:nvGrpSpPr>
        <p:cNvPr id="174" name="Shape 174"/>
        <p:cNvGrpSpPr/>
        <p:nvPr/>
      </p:nvGrpSpPr>
      <p:grpSpPr>
        <a:xfrm>
          <a:off x="0" y="0"/>
          <a:ext cx="0" cy="0"/>
          <a:chOff x="0" y="0"/>
          <a:chExt cx="0" cy="0"/>
        </a:xfrm>
      </p:grpSpPr>
      <p:sp>
        <p:nvSpPr>
          <p:cNvPr id="175" name="Google Shape;175;p40"/>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sp>
        <p:nvSpPr>
          <p:cNvPr id="176" name="Google Shape;176;p40"/>
          <p:cNvSpPr/>
          <p:nvPr/>
        </p:nvSpPr>
        <p:spPr>
          <a:xfrm>
            <a:off x="457200" y="683632"/>
            <a:ext cx="11734800" cy="4114800"/>
          </a:xfrm>
          <a:prstGeom prst="rect">
            <a:avLst/>
          </a:prstGeom>
          <a:gradFill>
            <a:gsLst>
              <a:gs pos="0">
                <a:srgbClr val="010000">
                  <a:alpha val="14901"/>
                </a:srgbClr>
              </a:gs>
              <a:gs pos="100000">
                <a:srgbClr val="010000">
                  <a:alpha val="40000"/>
                </a:srgbClr>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7" name="Google Shape;177;p40"/>
          <p:cNvSpPr/>
          <p:nvPr>
            <p:ph idx="2" type="pic"/>
          </p:nvPr>
        </p:nvSpPr>
        <p:spPr>
          <a:xfrm>
            <a:off x="457200" y="683632"/>
            <a:ext cx="3432175" cy="4114800"/>
          </a:xfrm>
          <a:prstGeom prst="rect">
            <a:avLst/>
          </a:prstGeom>
          <a:noFill/>
          <a:ln>
            <a:noFill/>
          </a:ln>
        </p:spPr>
      </p:sp>
      <p:sp>
        <p:nvSpPr>
          <p:cNvPr id="178" name="Google Shape;178;p40"/>
          <p:cNvSpPr txBox="1"/>
          <p:nvPr>
            <p:ph type="title"/>
          </p:nvPr>
        </p:nvSpPr>
        <p:spPr>
          <a:xfrm>
            <a:off x="4334004" y="1191415"/>
            <a:ext cx="7019795" cy="113613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Arial Black"/>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40"/>
          <p:cNvSpPr txBox="1"/>
          <p:nvPr>
            <p:ph idx="1" type="body"/>
          </p:nvPr>
        </p:nvSpPr>
        <p:spPr>
          <a:xfrm>
            <a:off x="4333875" y="2705100"/>
            <a:ext cx="7019925" cy="1692275"/>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0"/>
              </a:spcBef>
              <a:spcAft>
                <a:spcPts val="0"/>
              </a:spcAft>
              <a:buClr>
                <a:schemeClr val="lt1"/>
              </a:buClr>
              <a:buSzPts val="2800"/>
              <a:buFont typeface="Arial"/>
              <a:buNone/>
              <a:defRPr sz="2800">
                <a:solidFill>
                  <a:schemeClr val="lt1"/>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 clipart&#10;&#10;Description automatically generated" id="180" name="Google Shape;180;p40"/>
          <p:cNvPicPr preferRelativeResize="0"/>
          <p:nvPr/>
        </p:nvPicPr>
        <p:blipFill rotWithShape="1">
          <a:blip r:embed="rId3">
            <a:alphaModFix/>
          </a:blip>
          <a:srcRect b="0" l="0" r="0" t="0"/>
          <a:stretch/>
        </p:blipFill>
        <p:spPr>
          <a:xfrm>
            <a:off x="426720" y="5831840"/>
            <a:ext cx="2786229" cy="64008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White">
  <p:cSld name="BlankWhite">
    <p:bg>
      <p:bgPr>
        <a:blipFill>
          <a:blip r:embed="rId2">
            <a:alphaModFix amt="58999"/>
          </a:blip>
          <a:stretch>
            <a:fillRect/>
          </a:stretch>
        </a:blipFill>
      </p:bgPr>
    </p:bg>
    <p:spTree>
      <p:nvGrpSpPr>
        <p:cNvPr id="181" name="Shape 181"/>
        <p:cNvGrpSpPr/>
        <p:nvPr/>
      </p:nvGrpSpPr>
      <p:grpSpPr>
        <a:xfrm>
          <a:off x="0" y="0"/>
          <a:ext cx="0" cy="0"/>
          <a:chOff x="0" y="0"/>
          <a:chExt cx="0" cy="0"/>
        </a:xfrm>
      </p:grpSpPr>
      <p:sp>
        <p:nvSpPr>
          <p:cNvPr id="182" name="Google Shape;182;p41"/>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pic>
        <p:nvPicPr>
          <p:cNvPr descr="A picture containing text, sign&#10;&#10;Description automatically generated" id="183" name="Google Shape;183;p41"/>
          <p:cNvPicPr preferRelativeResize="0"/>
          <p:nvPr/>
        </p:nvPicPr>
        <p:blipFill rotWithShape="1">
          <a:blip r:embed="rId3">
            <a:alphaModFix/>
          </a:blip>
          <a:srcRect b="0" l="0" r="0" t="0"/>
          <a:stretch/>
        </p:blipFill>
        <p:spPr>
          <a:xfrm>
            <a:off x="424332" y="5831840"/>
            <a:ext cx="2786229" cy="64008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Blue">
  <p:cSld name="BlankBlue">
    <p:bg>
      <p:bgPr>
        <a:blipFill>
          <a:blip r:embed="rId2">
            <a:alphaModFix/>
          </a:blip>
          <a:stretch>
            <a:fillRect/>
          </a:stretch>
        </a:blipFill>
      </p:bgPr>
    </p:bg>
    <p:spTree>
      <p:nvGrpSpPr>
        <p:cNvPr id="184" name="Shape 184"/>
        <p:cNvGrpSpPr/>
        <p:nvPr/>
      </p:nvGrpSpPr>
      <p:grpSpPr>
        <a:xfrm>
          <a:off x="0" y="0"/>
          <a:ext cx="0" cy="0"/>
          <a:chOff x="0" y="0"/>
          <a:chExt cx="0" cy="0"/>
        </a:xfrm>
      </p:grpSpPr>
      <p:sp>
        <p:nvSpPr>
          <p:cNvPr id="185" name="Google Shape;185;p42"/>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pic>
        <p:nvPicPr>
          <p:cNvPr descr="A picture containing text, clipart&#10;&#10;Description automatically generated" id="186" name="Google Shape;186;p42"/>
          <p:cNvPicPr preferRelativeResize="0"/>
          <p:nvPr/>
        </p:nvPicPr>
        <p:blipFill rotWithShape="1">
          <a:blip r:embed="rId3">
            <a:alphaModFix/>
          </a:blip>
          <a:srcRect b="0" l="0" r="0" t="0"/>
          <a:stretch/>
        </p:blipFill>
        <p:spPr>
          <a:xfrm>
            <a:off x="426720" y="5831840"/>
            <a:ext cx="2786229" cy="64008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er+OneList">
  <p:cSld name="1_Header+OneList">
    <p:bg>
      <p:bgPr>
        <a:blipFill>
          <a:blip r:embed="rId2">
            <a:alphaModFix amt="60000"/>
          </a:blip>
          <a:stretch>
            <a:fillRect/>
          </a:stretch>
        </a:blipFill>
      </p:bgPr>
    </p:bg>
    <p:spTree>
      <p:nvGrpSpPr>
        <p:cNvPr id="23" name="Shape 23"/>
        <p:cNvGrpSpPr/>
        <p:nvPr/>
      </p:nvGrpSpPr>
      <p:grpSpPr>
        <a:xfrm>
          <a:off x="0" y="0"/>
          <a:ext cx="0" cy="0"/>
          <a:chOff x="0" y="0"/>
          <a:chExt cx="0" cy="0"/>
        </a:xfrm>
      </p:grpSpPr>
      <p:pic>
        <p:nvPicPr>
          <p:cNvPr descr="A picture containing text, sign&#10;&#10;Description automatically generated" id="24" name="Google Shape;24;p19"/>
          <p:cNvPicPr preferRelativeResize="0"/>
          <p:nvPr/>
        </p:nvPicPr>
        <p:blipFill rotWithShape="1">
          <a:blip r:embed="rId3">
            <a:alphaModFix/>
          </a:blip>
          <a:srcRect b="0" l="0" r="0" t="0"/>
          <a:stretch/>
        </p:blipFill>
        <p:spPr>
          <a:xfrm>
            <a:off x="424332" y="5831840"/>
            <a:ext cx="2786229" cy="640080"/>
          </a:xfrm>
          <a:prstGeom prst="rect">
            <a:avLst/>
          </a:prstGeom>
          <a:noFill/>
          <a:ln>
            <a:noFill/>
          </a:ln>
        </p:spPr>
      </p:pic>
      <p:sp>
        <p:nvSpPr>
          <p:cNvPr id="25" name="Google Shape;25;p19"/>
          <p:cNvSpPr txBox="1"/>
          <p:nvPr>
            <p:ph idx="1" type="body"/>
          </p:nvPr>
        </p:nvSpPr>
        <p:spPr>
          <a:xfrm>
            <a:off x="457200" y="1375229"/>
            <a:ext cx="1113723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19"/>
          <p:cNvSpPr txBox="1"/>
          <p:nvPr>
            <p:ph idx="2" type="body"/>
          </p:nvPr>
        </p:nvSpPr>
        <p:spPr>
          <a:xfrm>
            <a:off x="457200" y="2279824"/>
            <a:ext cx="11137232" cy="277919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9"/>
          <p:cNvSpPr txBox="1"/>
          <p:nvPr>
            <p:ph type="title"/>
          </p:nvPr>
        </p:nvSpPr>
        <p:spPr>
          <a:xfrm>
            <a:off x="470589" y="374068"/>
            <a:ext cx="11123843" cy="82749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Arial Black"/>
              <a:buNone/>
              <a:defRPr b="1" i="0">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9"/>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
  <p:cSld name="SectionDivider">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20"/>
          <p:cNvSpPr txBox="1"/>
          <p:nvPr>
            <p:ph type="ctrTitle"/>
          </p:nvPr>
        </p:nvSpPr>
        <p:spPr>
          <a:xfrm>
            <a:off x="457200" y="1924986"/>
            <a:ext cx="11277600" cy="150401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5500"/>
              <a:buFont typeface="Arial Black"/>
              <a:buNone/>
              <a:defRPr b="1" i="0" sz="5500">
                <a:solidFill>
                  <a:schemeClr val="lt1"/>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0"/>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pic>
        <p:nvPicPr>
          <p:cNvPr descr="A picture containing text, clipart&#10;&#10;Description automatically generated" id="32" name="Google Shape;32;p20"/>
          <p:cNvPicPr preferRelativeResize="0"/>
          <p:nvPr/>
        </p:nvPicPr>
        <p:blipFill rotWithShape="1">
          <a:blip r:embed="rId3">
            <a:alphaModFix/>
          </a:blip>
          <a:srcRect b="0" l="0" r="0" t="0"/>
          <a:stretch/>
        </p:blipFill>
        <p:spPr>
          <a:xfrm>
            <a:off x="426720" y="5831840"/>
            <a:ext cx="2786229" cy="640080"/>
          </a:xfrm>
          <a:prstGeom prst="rect">
            <a:avLst/>
          </a:prstGeom>
          <a:noFill/>
          <a:ln>
            <a:noFill/>
          </a:ln>
        </p:spPr>
      </p:pic>
    </p:spTree>
  </p:cSld>
  <p:clrMapOvr>
    <a:masterClrMapping/>
  </p:clrMapOvr>
  <p:extLst>
    <p:ext uri="{DCECCB84-F9BA-43D5-87BE-67443E8EF086}">
      <p15:sldGuideLst>
        <p15:guide id="1" orient="horz" pos="4032">
          <p15:clr>
            <a:srgbClr val="FBAE40"/>
          </p15:clr>
        </p15:guide>
        <p15:guide id="2" orient="horz" pos="576">
          <p15:clr>
            <a:srgbClr val="FBAE40"/>
          </p15:clr>
        </p15:guide>
        <p15:guide id="3" pos="73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TwoLists">
  <p:cSld name="Header+TwoLists">
    <p:bg>
      <p:bgPr>
        <a:blipFill>
          <a:blip r:embed="rId2">
            <a:alphaModFix amt="60000"/>
          </a:blip>
          <a:stretch>
            <a:fillRect/>
          </a:stretch>
        </a:blipFill>
      </p:bgPr>
    </p:bg>
    <p:spTree>
      <p:nvGrpSpPr>
        <p:cNvPr id="33" name="Shape 33"/>
        <p:cNvGrpSpPr/>
        <p:nvPr/>
      </p:nvGrpSpPr>
      <p:grpSpPr>
        <a:xfrm>
          <a:off x="0" y="0"/>
          <a:ext cx="0" cy="0"/>
          <a:chOff x="0" y="0"/>
          <a:chExt cx="0" cy="0"/>
        </a:xfrm>
      </p:grpSpPr>
      <p:pic>
        <p:nvPicPr>
          <p:cNvPr descr="A picture containing text, sign&#10;&#10;Description automatically generated" id="34" name="Google Shape;34;p21"/>
          <p:cNvPicPr preferRelativeResize="0"/>
          <p:nvPr/>
        </p:nvPicPr>
        <p:blipFill rotWithShape="1">
          <a:blip r:embed="rId3">
            <a:alphaModFix/>
          </a:blip>
          <a:srcRect b="0" l="0" r="0" t="0"/>
          <a:stretch/>
        </p:blipFill>
        <p:spPr>
          <a:xfrm>
            <a:off x="424332" y="5831840"/>
            <a:ext cx="2786229" cy="640080"/>
          </a:xfrm>
          <a:prstGeom prst="rect">
            <a:avLst/>
          </a:prstGeom>
          <a:noFill/>
          <a:ln>
            <a:noFill/>
          </a:ln>
        </p:spPr>
      </p:pic>
      <p:sp>
        <p:nvSpPr>
          <p:cNvPr id="35" name="Google Shape;35;p21"/>
          <p:cNvSpPr txBox="1"/>
          <p:nvPr>
            <p:ph idx="1" type="body"/>
          </p:nvPr>
        </p:nvSpPr>
        <p:spPr>
          <a:xfrm>
            <a:off x="457200" y="1375229"/>
            <a:ext cx="554037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21"/>
          <p:cNvSpPr txBox="1"/>
          <p:nvPr>
            <p:ph idx="2" type="body"/>
          </p:nvPr>
        </p:nvSpPr>
        <p:spPr>
          <a:xfrm>
            <a:off x="457200" y="2279824"/>
            <a:ext cx="5540375" cy="277919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1"/>
          <p:cNvSpPr txBox="1"/>
          <p:nvPr>
            <p:ph idx="3" type="body"/>
          </p:nvPr>
        </p:nvSpPr>
        <p:spPr>
          <a:xfrm>
            <a:off x="6172202" y="1375229"/>
            <a:ext cx="540298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21"/>
          <p:cNvSpPr txBox="1"/>
          <p:nvPr>
            <p:ph idx="4" type="body"/>
          </p:nvPr>
        </p:nvSpPr>
        <p:spPr>
          <a:xfrm>
            <a:off x="6172200" y="2279824"/>
            <a:ext cx="5402981" cy="277919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1"/>
          <p:cNvSpPr txBox="1"/>
          <p:nvPr>
            <p:ph type="title"/>
          </p:nvPr>
        </p:nvSpPr>
        <p:spPr>
          <a:xfrm>
            <a:off x="470589" y="374068"/>
            <a:ext cx="11123843" cy="82749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Arial Black"/>
              <a:buNone/>
              <a:defRPr b="1" i="0">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1"/>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Lists+NarrowPhoto">
  <p:cSld name="TwoLists+NarrowPhoto">
    <p:bg>
      <p:bgPr>
        <a:blipFill>
          <a:blip r:embed="rId2">
            <a:alphaModFix amt="60000"/>
          </a:blip>
          <a:stretch>
            <a:fillRect/>
          </a:stretch>
        </a:blipFill>
      </p:bgPr>
    </p:bg>
    <p:spTree>
      <p:nvGrpSpPr>
        <p:cNvPr id="41" name="Shape 41"/>
        <p:cNvGrpSpPr/>
        <p:nvPr/>
      </p:nvGrpSpPr>
      <p:grpSpPr>
        <a:xfrm>
          <a:off x="0" y="0"/>
          <a:ext cx="0" cy="0"/>
          <a:chOff x="0" y="0"/>
          <a:chExt cx="0" cy="0"/>
        </a:xfrm>
      </p:grpSpPr>
      <p:sp>
        <p:nvSpPr>
          <p:cNvPr id="42" name="Google Shape;42;p22"/>
          <p:cNvSpPr/>
          <p:nvPr/>
        </p:nvSpPr>
        <p:spPr>
          <a:xfrm>
            <a:off x="9455150" y="-1"/>
            <a:ext cx="2736850" cy="4797468"/>
          </a:xfrm>
          <a:prstGeom prst="rect">
            <a:avLst/>
          </a:prstGeom>
          <a:solidFill>
            <a:schemeClr val="dk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close up of a logo&#10;&#10;Description automatically generated" id="43" name="Google Shape;43;p22"/>
          <p:cNvPicPr preferRelativeResize="0"/>
          <p:nvPr/>
        </p:nvPicPr>
        <p:blipFill rotWithShape="1">
          <a:blip r:embed="rId3">
            <a:alphaModFix/>
          </a:blip>
          <a:srcRect b="0" l="77529" r="0" t="69899"/>
          <a:stretch/>
        </p:blipFill>
        <p:spPr>
          <a:xfrm>
            <a:off x="9455150" y="4797467"/>
            <a:ext cx="2736850" cy="2060533"/>
          </a:xfrm>
          <a:prstGeom prst="rect">
            <a:avLst/>
          </a:prstGeom>
          <a:noFill/>
          <a:ln>
            <a:noFill/>
          </a:ln>
        </p:spPr>
      </p:pic>
      <p:sp>
        <p:nvSpPr>
          <p:cNvPr id="44" name="Google Shape;44;p22"/>
          <p:cNvSpPr txBox="1"/>
          <p:nvPr>
            <p:ph type="title"/>
          </p:nvPr>
        </p:nvSpPr>
        <p:spPr>
          <a:xfrm>
            <a:off x="470589" y="500650"/>
            <a:ext cx="8380803" cy="82749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3600"/>
              <a:buFont typeface="Arial Black"/>
              <a:buNone/>
              <a:defRPr b="1" i="0" sz="3600">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2"/>
          <p:cNvSpPr txBox="1"/>
          <p:nvPr>
            <p:ph idx="1" type="body"/>
          </p:nvPr>
        </p:nvSpPr>
        <p:spPr>
          <a:xfrm>
            <a:off x="470589" y="1825628"/>
            <a:ext cx="3936819" cy="318971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lvl1pPr>
            <a:lvl2pPr indent="-355600" lvl="1" marL="914400" algn="l">
              <a:lnSpc>
                <a:spcPct val="90000"/>
              </a:lnSpc>
              <a:spcBef>
                <a:spcPts val="500"/>
              </a:spcBef>
              <a:spcAft>
                <a:spcPts val="0"/>
              </a:spcAft>
              <a:buSzPts val="2000"/>
              <a:buChar char="•"/>
              <a:defRPr sz="2000"/>
            </a:lvl2pPr>
            <a:lvl3pPr indent="-355600" lvl="2" marL="1371600" algn="l">
              <a:lnSpc>
                <a:spcPct val="90000"/>
              </a:lnSpc>
              <a:spcBef>
                <a:spcPts val="500"/>
              </a:spcBef>
              <a:spcAft>
                <a:spcPts val="0"/>
              </a:spcAft>
              <a:buSzPts val="2000"/>
              <a:buChar char="•"/>
              <a:defRPr sz="20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2"/>
          <p:cNvSpPr/>
          <p:nvPr>
            <p:ph idx="2" type="pic"/>
          </p:nvPr>
        </p:nvSpPr>
        <p:spPr>
          <a:xfrm>
            <a:off x="9448800" y="1"/>
            <a:ext cx="2743200" cy="4797468"/>
          </a:xfrm>
          <a:prstGeom prst="rect">
            <a:avLst/>
          </a:prstGeom>
          <a:noFill/>
          <a:ln>
            <a:noFill/>
          </a:ln>
        </p:spPr>
      </p:sp>
      <p:sp>
        <p:nvSpPr>
          <p:cNvPr id="47" name="Google Shape;47;p22"/>
          <p:cNvSpPr txBox="1"/>
          <p:nvPr>
            <p:ph idx="3" type="body"/>
          </p:nvPr>
        </p:nvSpPr>
        <p:spPr>
          <a:xfrm>
            <a:off x="4914573" y="1825628"/>
            <a:ext cx="3936819" cy="318971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lvl1pPr>
            <a:lvl2pPr indent="-355600" lvl="1" marL="914400" algn="l">
              <a:lnSpc>
                <a:spcPct val="90000"/>
              </a:lnSpc>
              <a:spcBef>
                <a:spcPts val="500"/>
              </a:spcBef>
              <a:spcAft>
                <a:spcPts val="0"/>
              </a:spcAft>
              <a:buSzPts val="2000"/>
              <a:buChar char="•"/>
              <a:defRPr sz="2000"/>
            </a:lvl2pPr>
            <a:lvl3pPr indent="-355600" lvl="2" marL="1371600" algn="l">
              <a:lnSpc>
                <a:spcPct val="90000"/>
              </a:lnSpc>
              <a:spcBef>
                <a:spcPts val="500"/>
              </a:spcBef>
              <a:spcAft>
                <a:spcPts val="0"/>
              </a:spcAft>
              <a:buSzPts val="2000"/>
              <a:buChar char="•"/>
              <a:defRPr sz="20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2"/>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pic>
        <p:nvPicPr>
          <p:cNvPr descr="A picture containing text, sign&#10;&#10;Description automatically generated" id="49" name="Google Shape;49;p22"/>
          <p:cNvPicPr preferRelativeResize="0"/>
          <p:nvPr/>
        </p:nvPicPr>
        <p:blipFill rotWithShape="1">
          <a:blip r:embed="rId4">
            <a:alphaModFix/>
          </a:blip>
          <a:srcRect b="0" l="0" r="0" t="0"/>
          <a:stretch/>
        </p:blipFill>
        <p:spPr>
          <a:xfrm>
            <a:off x="424332" y="5831840"/>
            <a:ext cx="2786229" cy="6400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PortraitPhoto">
  <p:cSld name="List+PortraitPhoto">
    <p:bg>
      <p:bgPr>
        <a:blipFill>
          <a:blip r:embed="rId2">
            <a:alphaModFix amt="60000"/>
          </a:blip>
          <a:stretch>
            <a:fillRect/>
          </a:stretch>
        </a:blipFill>
      </p:bgPr>
    </p:bg>
    <p:spTree>
      <p:nvGrpSpPr>
        <p:cNvPr id="50" name="Shape 50"/>
        <p:cNvGrpSpPr/>
        <p:nvPr/>
      </p:nvGrpSpPr>
      <p:grpSpPr>
        <a:xfrm>
          <a:off x="0" y="0"/>
          <a:ext cx="0" cy="0"/>
          <a:chOff x="0" y="0"/>
          <a:chExt cx="0" cy="0"/>
        </a:xfrm>
      </p:grpSpPr>
      <p:sp>
        <p:nvSpPr>
          <p:cNvPr id="51" name="Google Shape;51;p23"/>
          <p:cNvSpPr/>
          <p:nvPr/>
        </p:nvSpPr>
        <p:spPr>
          <a:xfrm>
            <a:off x="7620001" y="-1"/>
            <a:ext cx="4571999" cy="4797469"/>
          </a:xfrm>
          <a:prstGeom prst="rect">
            <a:avLst/>
          </a:prstGeom>
          <a:solidFill>
            <a:schemeClr val="dk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close up of a logo&#10;&#10;Description automatically generated" id="52" name="Google Shape;52;p23"/>
          <p:cNvPicPr preferRelativeResize="0"/>
          <p:nvPr/>
        </p:nvPicPr>
        <p:blipFill rotWithShape="1">
          <a:blip r:embed="rId3">
            <a:alphaModFix/>
          </a:blip>
          <a:srcRect b="0" l="62513" r="0" t="69899"/>
          <a:stretch/>
        </p:blipFill>
        <p:spPr>
          <a:xfrm>
            <a:off x="7620001" y="4791116"/>
            <a:ext cx="4565649" cy="2060533"/>
          </a:xfrm>
          <a:prstGeom prst="rect">
            <a:avLst/>
          </a:prstGeom>
          <a:noFill/>
          <a:ln>
            <a:noFill/>
          </a:ln>
        </p:spPr>
      </p:pic>
      <p:sp>
        <p:nvSpPr>
          <p:cNvPr id="53" name="Google Shape;53;p23"/>
          <p:cNvSpPr txBox="1"/>
          <p:nvPr>
            <p:ph idx="1" type="body"/>
          </p:nvPr>
        </p:nvSpPr>
        <p:spPr>
          <a:xfrm>
            <a:off x="470589" y="1825627"/>
            <a:ext cx="6489011" cy="3162009"/>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lvl1pPr>
            <a:lvl2pPr indent="-355600" lvl="1" marL="914400" algn="l">
              <a:lnSpc>
                <a:spcPct val="90000"/>
              </a:lnSpc>
              <a:spcBef>
                <a:spcPts val="500"/>
              </a:spcBef>
              <a:spcAft>
                <a:spcPts val="0"/>
              </a:spcAft>
              <a:buSzPts val="2000"/>
              <a:buChar char="•"/>
              <a:defRPr sz="2000"/>
            </a:lvl2pPr>
            <a:lvl3pPr indent="-355600" lvl="2" marL="1371600" algn="l">
              <a:lnSpc>
                <a:spcPct val="90000"/>
              </a:lnSpc>
              <a:spcBef>
                <a:spcPts val="500"/>
              </a:spcBef>
              <a:spcAft>
                <a:spcPts val="0"/>
              </a:spcAft>
              <a:buSzPts val="2000"/>
              <a:buChar char="•"/>
              <a:defRPr sz="20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3"/>
          <p:cNvSpPr/>
          <p:nvPr>
            <p:ph idx="2" type="pic"/>
          </p:nvPr>
        </p:nvSpPr>
        <p:spPr>
          <a:xfrm>
            <a:off x="7670801" y="-1"/>
            <a:ext cx="4572001" cy="4797469"/>
          </a:xfrm>
          <a:prstGeom prst="rect">
            <a:avLst/>
          </a:prstGeom>
          <a:noFill/>
          <a:ln>
            <a:noFill/>
          </a:ln>
        </p:spPr>
      </p:sp>
      <p:sp>
        <p:nvSpPr>
          <p:cNvPr id="55" name="Google Shape;55;p23"/>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sp>
        <p:nvSpPr>
          <p:cNvPr id="56" name="Google Shape;56;p23"/>
          <p:cNvSpPr txBox="1"/>
          <p:nvPr>
            <p:ph type="title"/>
          </p:nvPr>
        </p:nvSpPr>
        <p:spPr>
          <a:xfrm>
            <a:off x="470590" y="500650"/>
            <a:ext cx="5944066" cy="82749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3600"/>
              <a:buFont typeface="Arial Black"/>
              <a:buNone/>
              <a:defRPr b="1" i="0" sz="3600">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text, sign&#10;&#10;Description automatically generated" id="57" name="Google Shape;57;p23"/>
          <p:cNvPicPr preferRelativeResize="0"/>
          <p:nvPr/>
        </p:nvPicPr>
        <p:blipFill rotWithShape="1">
          <a:blip r:embed="rId4">
            <a:alphaModFix/>
          </a:blip>
          <a:srcRect b="0" l="0" r="0" t="0"/>
          <a:stretch/>
        </p:blipFill>
        <p:spPr>
          <a:xfrm>
            <a:off x="424332" y="5831840"/>
            <a:ext cx="2786229" cy="6400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PortraitPhoto+Caption">
  <p:cSld name="List+PortraitPhoto+Caption">
    <p:bg>
      <p:bgPr>
        <a:blipFill>
          <a:blip r:embed="rId2">
            <a:alphaModFix amt="60000"/>
          </a:blip>
          <a:stretch>
            <a:fillRect/>
          </a:stretch>
        </a:blipFill>
      </p:bgPr>
    </p:bg>
    <p:spTree>
      <p:nvGrpSpPr>
        <p:cNvPr id="58" name="Shape 58"/>
        <p:cNvGrpSpPr/>
        <p:nvPr/>
      </p:nvGrpSpPr>
      <p:grpSpPr>
        <a:xfrm>
          <a:off x="0" y="0"/>
          <a:ext cx="0" cy="0"/>
          <a:chOff x="0" y="0"/>
          <a:chExt cx="0" cy="0"/>
        </a:xfrm>
      </p:grpSpPr>
      <p:sp>
        <p:nvSpPr>
          <p:cNvPr id="59" name="Google Shape;59;p24"/>
          <p:cNvSpPr/>
          <p:nvPr/>
        </p:nvSpPr>
        <p:spPr>
          <a:xfrm>
            <a:off x="7620001" y="-1"/>
            <a:ext cx="4571999" cy="4114801"/>
          </a:xfrm>
          <a:prstGeom prst="rect">
            <a:avLst/>
          </a:prstGeom>
          <a:solidFill>
            <a:schemeClr val="dk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close up of a logo&#10;&#10;Description automatically generated" id="60" name="Google Shape;60;p24"/>
          <p:cNvPicPr preferRelativeResize="0"/>
          <p:nvPr/>
        </p:nvPicPr>
        <p:blipFill rotWithShape="1">
          <a:blip r:embed="rId3">
            <a:alphaModFix/>
          </a:blip>
          <a:srcRect b="0" l="62513" r="0" t="60018"/>
          <a:stretch/>
        </p:blipFill>
        <p:spPr>
          <a:xfrm>
            <a:off x="7620001" y="4114800"/>
            <a:ext cx="4565649" cy="2736849"/>
          </a:xfrm>
          <a:prstGeom prst="rect">
            <a:avLst/>
          </a:prstGeom>
          <a:noFill/>
          <a:ln>
            <a:noFill/>
          </a:ln>
        </p:spPr>
      </p:pic>
      <p:sp>
        <p:nvSpPr>
          <p:cNvPr id="61" name="Google Shape;61;p24"/>
          <p:cNvSpPr/>
          <p:nvPr>
            <p:ph idx="2" type="pic"/>
          </p:nvPr>
        </p:nvSpPr>
        <p:spPr>
          <a:xfrm>
            <a:off x="7619999" y="0"/>
            <a:ext cx="4572001" cy="4114801"/>
          </a:xfrm>
          <a:prstGeom prst="rect">
            <a:avLst/>
          </a:prstGeom>
          <a:noFill/>
          <a:ln>
            <a:noFill/>
          </a:ln>
        </p:spPr>
      </p:sp>
      <p:sp>
        <p:nvSpPr>
          <p:cNvPr id="62" name="Google Shape;62;p24"/>
          <p:cNvSpPr txBox="1"/>
          <p:nvPr>
            <p:ph idx="1" type="body"/>
          </p:nvPr>
        </p:nvSpPr>
        <p:spPr>
          <a:xfrm>
            <a:off x="8485094" y="4347274"/>
            <a:ext cx="3254471" cy="9105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800"/>
              <a:buNone/>
              <a:defRPr sz="1800">
                <a:solidFill>
                  <a:schemeClr val="lt1"/>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24"/>
          <p:cNvSpPr/>
          <p:nvPr/>
        </p:nvSpPr>
        <p:spPr>
          <a:xfrm>
            <a:off x="8019440" y="4414509"/>
            <a:ext cx="182880" cy="182880"/>
          </a:xfrm>
          <a:prstGeom prst="triangle">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4" name="Google Shape;64;p24"/>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sp>
        <p:nvSpPr>
          <p:cNvPr id="65" name="Google Shape;65;p24"/>
          <p:cNvSpPr txBox="1"/>
          <p:nvPr>
            <p:ph idx="3" type="body"/>
          </p:nvPr>
        </p:nvSpPr>
        <p:spPr>
          <a:xfrm>
            <a:off x="470589" y="1825627"/>
            <a:ext cx="6489011" cy="3162009"/>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lvl1pPr>
            <a:lvl2pPr indent="-355600" lvl="1" marL="914400" algn="l">
              <a:lnSpc>
                <a:spcPct val="90000"/>
              </a:lnSpc>
              <a:spcBef>
                <a:spcPts val="500"/>
              </a:spcBef>
              <a:spcAft>
                <a:spcPts val="0"/>
              </a:spcAft>
              <a:buSzPts val="2000"/>
              <a:buChar char="•"/>
              <a:defRPr sz="2000"/>
            </a:lvl2pPr>
            <a:lvl3pPr indent="-355600" lvl="2" marL="1371600" algn="l">
              <a:lnSpc>
                <a:spcPct val="90000"/>
              </a:lnSpc>
              <a:spcBef>
                <a:spcPts val="500"/>
              </a:spcBef>
              <a:spcAft>
                <a:spcPts val="0"/>
              </a:spcAft>
              <a:buSzPts val="2000"/>
              <a:buChar char="•"/>
              <a:defRPr sz="20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4"/>
          <p:cNvSpPr txBox="1"/>
          <p:nvPr>
            <p:ph type="title"/>
          </p:nvPr>
        </p:nvSpPr>
        <p:spPr>
          <a:xfrm>
            <a:off x="470590" y="500650"/>
            <a:ext cx="5944066" cy="82749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3600"/>
              <a:buFont typeface="Arial Black"/>
              <a:buNone/>
              <a:defRPr b="1" i="0" sz="3600">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text, sign&#10;&#10;Description automatically generated" id="67" name="Google Shape;67;p24"/>
          <p:cNvPicPr preferRelativeResize="0"/>
          <p:nvPr/>
        </p:nvPicPr>
        <p:blipFill rotWithShape="1">
          <a:blip r:embed="rId4">
            <a:alphaModFix/>
          </a:blip>
          <a:srcRect b="0" l="0" r="0" t="0"/>
          <a:stretch/>
        </p:blipFill>
        <p:spPr>
          <a:xfrm>
            <a:off x="424332" y="5831840"/>
            <a:ext cx="2786229" cy="6400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st+Icon">
  <p:cSld name="List+Icon">
    <p:bg>
      <p:bgPr>
        <a:blipFill>
          <a:blip r:embed="rId2">
            <a:alphaModFix amt="60000"/>
          </a:blip>
          <a:stretch>
            <a:fillRect/>
          </a:stretch>
        </a:blipFill>
      </p:bgPr>
    </p:bg>
    <p:spTree>
      <p:nvGrpSpPr>
        <p:cNvPr id="68" name="Shape 68"/>
        <p:cNvGrpSpPr/>
        <p:nvPr/>
      </p:nvGrpSpPr>
      <p:grpSpPr>
        <a:xfrm>
          <a:off x="0" y="0"/>
          <a:ext cx="0" cy="0"/>
          <a:chOff x="0" y="0"/>
          <a:chExt cx="0" cy="0"/>
        </a:xfrm>
      </p:grpSpPr>
      <p:pic>
        <p:nvPicPr>
          <p:cNvPr descr="A close up of a logo&#10;&#10;Description automatically generated" id="69" name="Google Shape;69;p25"/>
          <p:cNvPicPr preferRelativeResize="0"/>
          <p:nvPr/>
        </p:nvPicPr>
        <p:blipFill rotWithShape="1">
          <a:blip r:embed="rId3">
            <a:alphaModFix/>
          </a:blip>
          <a:srcRect b="-1" l="62478" r="1" t="-91"/>
          <a:stretch/>
        </p:blipFill>
        <p:spPr>
          <a:xfrm>
            <a:off x="7615825" y="0"/>
            <a:ext cx="4569825" cy="6851649"/>
          </a:xfrm>
          <a:prstGeom prst="rect">
            <a:avLst/>
          </a:prstGeom>
          <a:noFill/>
          <a:ln>
            <a:noFill/>
          </a:ln>
        </p:spPr>
      </p:pic>
      <p:sp>
        <p:nvSpPr>
          <p:cNvPr id="70" name="Google Shape;70;p25"/>
          <p:cNvSpPr/>
          <p:nvPr>
            <p:ph idx="2" type="pic"/>
          </p:nvPr>
        </p:nvSpPr>
        <p:spPr>
          <a:xfrm>
            <a:off x="9004127" y="700439"/>
            <a:ext cx="1828800" cy="1828800"/>
          </a:xfrm>
          <a:prstGeom prst="rect">
            <a:avLst/>
          </a:prstGeom>
          <a:noFill/>
          <a:ln>
            <a:noFill/>
          </a:ln>
        </p:spPr>
      </p:sp>
      <p:sp>
        <p:nvSpPr>
          <p:cNvPr id="71" name="Google Shape;71;p25"/>
          <p:cNvSpPr txBox="1"/>
          <p:nvPr/>
        </p:nvSpPr>
        <p:spPr>
          <a:xfrm>
            <a:off x="8991600" y="6137275"/>
            <a:ext cx="2743200"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US" sz="1800" u="none" cap="none" strike="noStrike">
                <a:solidFill>
                  <a:schemeClr val="lt1"/>
                </a:solidFill>
                <a:latin typeface="Arial"/>
                <a:ea typeface="Arial"/>
                <a:cs typeface="Arial"/>
                <a:sym typeface="Arial"/>
              </a:rPr>
              <a:t>‹#›</a:t>
            </a:fld>
            <a:endParaRPr b="0" i="0" sz="1800" u="none" cap="none" strike="noStrike">
              <a:solidFill>
                <a:schemeClr val="lt1"/>
              </a:solidFill>
              <a:latin typeface="Arial"/>
              <a:ea typeface="Arial"/>
              <a:cs typeface="Arial"/>
              <a:sym typeface="Arial"/>
            </a:endParaRPr>
          </a:p>
        </p:txBody>
      </p:sp>
      <p:sp>
        <p:nvSpPr>
          <p:cNvPr id="72" name="Google Shape;72;p25"/>
          <p:cNvSpPr txBox="1"/>
          <p:nvPr>
            <p:ph idx="1" type="body"/>
          </p:nvPr>
        </p:nvSpPr>
        <p:spPr>
          <a:xfrm>
            <a:off x="470589" y="1825627"/>
            <a:ext cx="6706065" cy="3162009"/>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lvl1pPr>
            <a:lvl2pPr indent="-355600" lvl="1" marL="914400" algn="l">
              <a:lnSpc>
                <a:spcPct val="90000"/>
              </a:lnSpc>
              <a:spcBef>
                <a:spcPts val="500"/>
              </a:spcBef>
              <a:spcAft>
                <a:spcPts val="0"/>
              </a:spcAft>
              <a:buSzPts val="2000"/>
              <a:buChar char="•"/>
              <a:defRPr sz="2000"/>
            </a:lvl2pPr>
            <a:lvl3pPr indent="-355600" lvl="2" marL="1371600" algn="l">
              <a:lnSpc>
                <a:spcPct val="90000"/>
              </a:lnSpc>
              <a:spcBef>
                <a:spcPts val="500"/>
              </a:spcBef>
              <a:spcAft>
                <a:spcPts val="0"/>
              </a:spcAft>
              <a:buSzPts val="2000"/>
              <a:buChar char="•"/>
              <a:defRPr sz="2000"/>
            </a:lvl3pPr>
            <a:lvl4pPr indent="-355600" lvl="3" marL="1828800" algn="l">
              <a:lnSpc>
                <a:spcPct val="90000"/>
              </a:lnSpc>
              <a:spcBef>
                <a:spcPts val="500"/>
              </a:spcBef>
              <a:spcAft>
                <a:spcPts val="0"/>
              </a:spcAft>
              <a:buSzPts val="2000"/>
              <a:buChar char="•"/>
              <a:defRPr sz="2000"/>
            </a:lvl4pPr>
            <a:lvl5pPr indent="-355600" lvl="4" marL="2286000" algn="l">
              <a:lnSpc>
                <a:spcPct val="90000"/>
              </a:lnSpc>
              <a:spcBef>
                <a:spcPts val="500"/>
              </a:spcBef>
              <a:spcAft>
                <a:spcPts val="0"/>
              </a:spcAft>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25"/>
          <p:cNvSpPr txBox="1"/>
          <p:nvPr>
            <p:ph type="title"/>
          </p:nvPr>
        </p:nvSpPr>
        <p:spPr>
          <a:xfrm>
            <a:off x="470589" y="500650"/>
            <a:ext cx="6706065" cy="827499"/>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2"/>
              </a:buClr>
              <a:buSzPts val="3600"/>
              <a:buFont typeface="Arial Black"/>
              <a:buNone/>
              <a:defRPr b="1" i="0" sz="3600">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A picture containing text, sign&#10;&#10;Description automatically generated" id="74" name="Google Shape;74;p25"/>
          <p:cNvPicPr preferRelativeResize="0"/>
          <p:nvPr/>
        </p:nvPicPr>
        <p:blipFill rotWithShape="1">
          <a:blip r:embed="rId4">
            <a:alphaModFix/>
          </a:blip>
          <a:srcRect b="0" l="0" r="0" t="0"/>
          <a:stretch/>
        </p:blipFill>
        <p:spPr>
          <a:xfrm>
            <a:off x="424332" y="5831840"/>
            <a:ext cx="2786229" cy="6400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theme" Target="../theme/theme2.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60000"/>
          </a:blip>
          <a:stretch>
            <a:fillRect/>
          </a:stretch>
        </a:blip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457200" y="500066"/>
            <a:ext cx="10896600" cy="88539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2"/>
              </a:buClr>
              <a:buSzPts val="3600"/>
              <a:buFont typeface="Arial Black"/>
              <a:buNone/>
              <a:defRPr b="1" i="0" sz="3600" u="none" cap="none" strike="noStrike">
                <a:solidFill>
                  <a:schemeClr val="dk2"/>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457200" y="1825627"/>
            <a:ext cx="10896600" cy="3462812"/>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lnSpc>
                <a:spcPct val="90000"/>
              </a:lnSpc>
              <a:spcBef>
                <a:spcPts val="50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lnSpc>
                <a:spcPct val="90000"/>
              </a:lnSpc>
              <a:spcBef>
                <a:spcPts val="50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
          <p15:clr>
            <a:srgbClr val="F26B43"/>
          </p15:clr>
        </p15:guide>
        <p15:guide id="3" orient="horz" pos="57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12.png"/><Relationship Id="rId6"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4.png"/><Relationship Id="rId6" Type="http://schemas.openxmlformats.org/officeDocument/2006/relationships/image" Target="../media/image35.jpg"/><Relationship Id="rId7" Type="http://schemas.openxmlformats.org/officeDocument/2006/relationships/image" Target="../media/image32.png"/><Relationship Id="rId8"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3.png"/><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13.png"/><Relationship Id="rId9" Type="http://schemas.openxmlformats.org/officeDocument/2006/relationships/image" Target="../media/image36.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19.png"/><Relationship Id="rId8" Type="http://schemas.openxmlformats.org/officeDocument/2006/relationships/image" Target="../media/image27.png"/><Relationship Id="rId11" Type="http://schemas.openxmlformats.org/officeDocument/2006/relationships/image" Target="../media/image28.png"/><Relationship Id="rId10" Type="http://schemas.openxmlformats.org/officeDocument/2006/relationships/image" Target="../media/image21.png"/><Relationship Id="rId12"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
          <p:cNvSpPr txBox="1"/>
          <p:nvPr>
            <p:ph type="ctrTitle"/>
          </p:nvPr>
        </p:nvSpPr>
        <p:spPr>
          <a:xfrm>
            <a:off x="1524000" y="950425"/>
            <a:ext cx="9144000" cy="23876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Arial Black"/>
              <a:buNone/>
            </a:pPr>
            <a:r>
              <a:rPr lang="en-US">
                <a:latin typeface="Arial Black"/>
                <a:ea typeface="Arial Black"/>
                <a:cs typeface="Arial Black"/>
                <a:sym typeface="Arial Black"/>
              </a:rPr>
              <a:t>Advocacy &amp; Health Equity for LGBTQ+ Communities</a:t>
            </a:r>
            <a:endParaRPr/>
          </a:p>
        </p:txBody>
      </p:sp>
      <p:sp>
        <p:nvSpPr>
          <p:cNvPr id="192" name="Google Shape;192;p1"/>
          <p:cNvSpPr txBox="1"/>
          <p:nvPr>
            <p:ph idx="1" type="subTitle"/>
          </p:nvPr>
        </p:nvSpPr>
        <p:spPr>
          <a:xfrm>
            <a:off x="1524000" y="3519977"/>
            <a:ext cx="9144000" cy="72933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400"/>
              <a:buNone/>
            </a:pPr>
            <a:r>
              <a:rPr lang="en-US">
                <a:latin typeface="Arial"/>
                <a:ea typeface="Arial"/>
                <a:cs typeface="Arial"/>
                <a:sym typeface="Arial"/>
              </a:rPr>
              <a:t>Population Community Health Clerkship</a:t>
            </a:r>
            <a:endParaRPr/>
          </a:p>
        </p:txBody>
      </p:sp>
      <p:sp>
        <p:nvSpPr>
          <p:cNvPr id="193" name="Google Shape;193;p1"/>
          <p:cNvSpPr txBox="1"/>
          <p:nvPr>
            <p:ph idx="2" type="body"/>
          </p:nvPr>
        </p:nvSpPr>
        <p:spPr>
          <a:xfrm>
            <a:off x="1524000" y="6306472"/>
            <a:ext cx="9144000" cy="55152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1200"/>
              <a:buNone/>
            </a:pPr>
            <a:r>
              <a:rPr lang="en-US">
                <a:latin typeface="Arial Black"/>
                <a:ea typeface="Arial Black"/>
                <a:cs typeface="Arial Black"/>
                <a:sym typeface="Arial Black"/>
              </a:rPr>
              <a:t>November 1,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0"/>
          <p:cNvSpPr txBox="1"/>
          <p:nvPr>
            <p:ph idx="1" type="body"/>
          </p:nvPr>
        </p:nvSpPr>
        <p:spPr>
          <a:xfrm>
            <a:off x="457200" y="889390"/>
            <a:ext cx="11137232"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2800"/>
              <a:buNone/>
            </a:pPr>
            <a:r>
              <a:rPr lang="en-US" sz="2800"/>
              <a:t>Providers as Advocates</a:t>
            </a:r>
            <a:endParaRPr/>
          </a:p>
        </p:txBody>
      </p:sp>
      <p:sp>
        <p:nvSpPr>
          <p:cNvPr id="321" name="Google Shape;321;p10"/>
          <p:cNvSpPr txBox="1"/>
          <p:nvPr>
            <p:ph idx="2" type="body"/>
          </p:nvPr>
        </p:nvSpPr>
        <p:spPr>
          <a:xfrm>
            <a:off x="462011" y="1805178"/>
            <a:ext cx="10873448" cy="3484037"/>
          </a:xfrm>
          <a:prstGeom prst="rect">
            <a:avLst/>
          </a:prstGeom>
          <a:noFill/>
          <a:ln>
            <a:noFill/>
          </a:ln>
        </p:spPr>
        <p:txBody>
          <a:bodyPr anchorCtr="0" anchor="t" bIns="45700" lIns="91425" spcFirstLastPara="1" rIns="91425" wrap="square" tIns="45700">
            <a:normAutofit/>
          </a:bodyPr>
          <a:lstStyle/>
          <a:p>
            <a:pPr indent="-227965" lvl="0" marL="227965" rtl="0" algn="l">
              <a:lnSpc>
                <a:spcPct val="110000"/>
              </a:lnSpc>
              <a:spcBef>
                <a:spcPts val="0"/>
              </a:spcBef>
              <a:spcAft>
                <a:spcPts val="0"/>
              </a:spcAft>
              <a:buSzPts val="2400"/>
              <a:buChar char="•"/>
            </a:pPr>
            <a:r>
              <a:rPr lang="en-US"/>
              <a:t>Make changes to EMR and intake forms to use more inclusive, less stigmatizing language</a:t>
            </a:r>
            <a:endParaRPr/>
          </a:p>
          <a:p>
            <a:pPr indent="-227965" lvl="0" marL="227965" rtl="0" algn="l">
              <a:lnSpc>
                <a:spcPct val="110000"/>
              </a:lnSpc>
              <a:spcBef>
                <a:spcPts val="1000"/>
              </a:spcBef>
              <a:spcAft>
                <a:spcPts val="0"/>
              </a:spcAft>
              <a:buSzPts val="2400"/>
              <a:buChar char="•"/>
            </a:pPr>
            <a:r>
              <a:rPr lang="en-US"/>
              <a:t>Attend and provide training to staff to provide competent care, including but not limited to sexual history taking and screening</a:t>
            </a:r>
            <a:endParaRPr/>
          </a:p>
          <a:p>
            <a:pPr indent="-227965" lvl="0" marL="227965" rtl="0" algn="l">
              <a:lnSpc>
                <a:spcPct val="110000"/>
              </a:lnSpc>
              <a:spcBef>
                <a:spcPts val="1000"/>
              </a:spcBef>
              <a:spcAft>
                <a:spcPts val="0"/>
              </a:spcAft>
              <a:buSzPts val="2400"/>
              <a:buChar char="•"/>
            </a:pPr>
            <a:r>
              <a:rPr lang="en-US"/>
              <a:t>Understand unique needs and challenges of the LGBTQ+ population and refer patients to competent specialists</a:t>
            </a:r>
            <a:endParaRPr/>
          </a:p>
          <a:p>
            <a:pPr indent="-227965" lvl="0" marL="227965" rtl="0" algn="l">
              <a:lnSpc>
                <a:spcPct val="110000"/>
              </a:lnSpc>
              <a:spcBef>
                <a:spcPts val="1000"/>
              </a:spcBef>
              <a:spcAft>
                <a:spcPts val="0"/>
              </a:spcAft>
              <a:buSzPts val="2400"/>
              <a:buChar char="•"/>
            </a:pPr>
            <a:r>
              <a:rPr lang="en-US"/>
              <a:t>Be willing to learn from your patients and continuously improve your care</a:t>
            </a:r>
            <a:endParaRPr/>
          </a:p>
          <a:p>
            <a:pPr indent="0" lvl="0" marL="0" rtl="0" algn="l">
              <a:lnSpc>
                <a:spcPct val="110000"/>
              </a:lnSpc>
              <a:spcBef>
                <a:spcPts val="1000"/>
              </a:spcBef>
              <a:spcAft>
                <a:spcPts val="0"/>
              </a:spcAft>
              <a:buSzPts val="2400"/>
              <a:buNone/>
            </a:pPr>
            <a:r>
              <a:t/>
            </a:r>
            <a:endParaRPr/>
          </a:p>
        </p:txBody>
      </p:sp>
      <p:sp>
        <p:nvSpPr>
          <p:cNvPr id="322" name="Google Shape;322;p10"/>
          <p:cNvSpPr txBox="1"/>
          <p:nvPr>
            <p:ph type="title"/>
          </p:nvPr>
        </p:nvSpPr>
        <p:spPr>
          <a:xfrm>
            <a:off x="470589" y="374068"/>
            <a:ext cx="11123843" cy="8274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Arial Black"/>
              <a:buNone/>
            </a:pPr>
            <a:r>
              <a:rPr lang="en-US">
                <a:latin typeface="Arial Black"/>
                <a:ea typeface="Arial Black"/>
                <a:cs typeface="Arial Black"/>
                <a:sym typeface="Arial Black"/>
              </a:rPr>
              <a:t>Part 3. Health Advocacy</a:t>
            </a:r>
            <a:endParaRPr b="0">
              <a:latin typeface="Arial Black"/>
              <a:ea typeface="Arial Black"/>
              <a:cs typeface="Arial Black"/>
              <a:sym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1"/>
          <p:cNvSpPr txBox="1"/>
          <p:nvPr>
            <p:ph idx="1" type="body"/>
          </p:nvPr>
        </p:nvSpPr>
        <p:spPr>
          <a:xfrm>
            <a:off x="457200" y="1375229"/>
            <a:ext cx="11137232"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2400"/>
              <a:buNone/>
            </a:pPr>
            <a:r>
              <a:rPr lang="en-US"/>
              <a:t>Activities and Community Engagement</a:t>
            </a:r>
            <a:endParaRPr/>
          </a:p>
          <a:p>
            <a:pPr indent="0" lvl="0" marL="0" rtl="0" algn="l">
              <a:lnSpc>
                <a:spcPct val="90000"/>
              </a:lnSpc>
              <a:spcBef>
                <a:spcPts val="1000"/>
              </a:spcBef>
              <a:spcAft>
                <a:spcPts val="0"/>
              </a:spcAft>
              <a:buSzPts val="2400"/>
              <a:buNone/>
            </a:pPr>
            <a:r>
              <a:t/>
            </a:r>
            <a:endParaRPr/>
          </a:p>
        </p:txBody>
      </p:sp>
      <p:sp>
        <p:nvSpPr>
          <p:cNvPr id="329" name="Google Shape;329;p11"/>
          <p:cNvSpPr txBox="1"/>
          <p:nvPr>
            <p:ph type="title"/>
          </p:nvPr>
        </p:nvSpPr>
        <p:spPr>
          <a:xfrm>
            <a:off x="470589" y="374068"/>
            <a:ext cx="11123843" cy="827499"/>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100000"/>
              <a:buFont typeface="Arial Black"/>
              <a:buNone/>
            </a:pPr>
            <a:r>
              <a:rPr lang="en-US">
                <a:latin typeface="Arial Black"/>
                <a:ea typeface="Arial Black"/>
                <a:cs typeface="Arial Black"/>
                <a:sym typeface="Arial Black"/>
              </a:rPr>
              <a:t>Part 4. Service / Experiential Learning  </a:t>
            </a:r>
            <a:br>
              <a:rPr lang="en-US"/>
            </a:br>
            <a:endParaRPr/>
          </a:p>
        </p:txBody>
      </p:sp>
      <p:pic>
        <p:nvPicPr>
          <p:cNvPr descr="Text&#10;&#10;Description automatically generated" id="330" name="Google Shape;330;p11"/>
          <p:cNvPicPr preferRelativeResize="0"/>
          <p:nvPr/>
        </p:nvPicPr>
        <p:blipFill rotWithShape="1">
          <a:blip r:embed="rId3">
            <a:alphaModFix/>
          </a:blip>
          <a:srcRect b="0" l="0" r="0" t="0"/>
          <a:stretch/>
        </p:blipFill>
        <p:spPr>
          <a:xfrm>
            <a:off x="4156628" y="5321574"/>
            <a:ext cx="1805729" cy="1250676"/>
          </a:xfrm>
          <a:prstGeom prst="rect">
            <a:avLst/>
          </a:prstGeom>
          <a:noFill/>
          <a:ln>
            <a:noFill/>
          </a:ln>
        </p:spPr>
      </p:pic>
      <p:pic>
        <p:nvPicPr>
          <p:cNvPr descr="A picture containing text, clipart&#10;&#10;Description automatically generated" id="331" name="Google Shape;331;p11"/>
          <p:cNvPicPr preferRelativeResize="0"/>
          <p:nvPr/>
        </p:nvPicPr>
        <p:blipFill rotWithShape="1">
          <a:blip r:embed="rId4">
            <a:alphaModFix/>
          </a:blip>
          <a:srcRect b="0" l="0" r="0" t="0"/>
          <a:stretch/>
        </p:blipFill>
        <p:spPr>
          <a:xfrm>
            <a:off x="6892640" y="5319031"/>
            <a:ext cx="1312734" cy="1260495"/>
          </a:xfrm>
          <a:prstGeom prst="rect">
            <a:avLst/>
          </a:prstGeom>
          <a:noFill/>
          <a:ln>
            <a:noFill/>
          </a:ln>
        </p:spPr>
      </p:pic>
      <p:pic>
        <p:nvPicPr>
          <p:cNvPr descr="Logo&#10;&#10;Description automatically generated" id="332" name="Google Shape;332;p11"/>
          <p:cNvPicPr preferRelativeResize="0"/>
          <p:nvPr/>
        </p:nvPicPr>
        <p:blipFill rotWithShape="1">
          <a:blip r:embed="rId5">
            <a:alphaModFix/>
          </a:blip>
          <a:srcRect b="6656" l="7063" r="6402" t="9341"/>
          <a:stretch/>
        </p:blipFill>
        <p:spPr>
          <a:xfrm>
            <a:off x="9116549" y="5318191"/>
            <a:ext cx="1786772" cy="1261322"/>
          </a:xfrm>
          <a:prstGeom prst="rect">
            <a:avLst/>
          </a:prstGeom>
          <a:noFill/>
          <a:ln>
            <a:noFill/>
          </a:ln>
        </p:spPr>
      </p:pic>
      <p:pic>
        <p:nvPicPr>
          <p:cNvPr id="333" name="Google Shape;333;p11"/>
          <p:cNvPicPr preferRelativeResize="0"/>
          <p:nvPr>
            <p:ph idx="2" type="body"/>
          </p:nvPr>
        </p:nvPicPr>
        <p:blipFill rotWithShape="1">
          <a:blip r:embed="rId6">
            <a:alphaModFix/>
          </a:blip>
          <a:srcRect b="0" l="0" r="0" t="0"/>
          <a:stretch/>
        </p:blipFill>
        <p:spPr>
          <a:xfrm>
            <a:off x="469474" y="2036236"/>
            <a:ext cx="10102380" cy="27804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2"/>
          <p:cNvSpPr txBox="1"/>
          <p:nvPr>
            <p:ph idx="1" type="body"/>
          </p:nvPr>
        </p:nvSpPr>
        <p:spPr>
          <a:xfrm>
            <a:off x="457200" y="889390"/>
            <a:ext cx="11137232"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2400"/>
              <a:buNone/>
            </a:pPr>
            <a:r>
              <a:rPr lang="en-US"/>
              <a:t>Population and Community Needs Addressed </a:t>
            </a:r>
            <a:endParaRPr/>
          </a:p>
        </p:txBody>
      </p:sp>
      <p:sp>
        <p:nvSpPr>
          <p:cNvPr id="340" name="Google Shape;340;p12"/>
          <p:cNvSpPr txBox="1"/>
          <p:nvPr>
            <p:ph idx="2" type="body"/>
          </p:nvPr>
        </p:nvSpPr>
        <p:spPr>
          <a:xfrm>
            <a:off x="457200" y="2279824"/>
            <a:ext cx="11137232" cy="2779195"/>
          </a:xfrm>
          <a:prstGeom prst="rect">
            <a:avLst/>
          </a:prstGeom>
          <a:noFill/>
          <a:ln>
            <a:noFill/>
          </a:ln>
        </p:spPr>
        <p:txBody>
          <a:bodyPr anchorCtr="0" anchor="t" bIns="45700" lIns="91425" spcFirstLastPara="1" rIns="91425" wrap="square" tIns="45700">
            <a:normAutofit/>
          </a:bodyPr>
          <a:lstStyle/>
          <a:p>
            <a:pPr indent="-227965" lvl="0" marL="227965" rtl="0" algn="l">
              <a:lnSpc>
                <a:spcPct val="90000"/>
              </a:lnSpc>
              <a:spcBef>
                <a:spcPts val="0"/>
              </a:spcBef>
              <a:spcAft>
                <a:spcPts val="0"/>
              </a:spcAft>
              <a:buSzPts val="2400"/>
              <a:buChar char="•"/>
            </a:pPr>
            <a:r>
              <a:rPr lang="en-US"/>
              <a:t>Active Efforts to Combat</a:t>
            </a:r>
            <a:endParaRPr/>
          </a:p>
          <a:p>
            <a:pPr indent="-227965" lvl="1" marL="685165" rtl="0" algn="l">
              <a:lnSpc>
                <a:spcPct val="90000"/>
              </a:lnSpc>
              <a:spcBef>
                <a:spcPts val="500"/>
              </a:spcBef>
              <a:spcAft>
                <a:spcPts val="0"/>
              </a:spcAft>
              <a:buSzPts val="2400"/>
              <a:buChar char="•"/>
            </a:pPr>
            <a:r>
              <a:rPr lang="en-US"/>
              <a:t>Food Insecurity</a:t>
            </a:r>
            <a:endParaRPr/>
          </a:p>
          <a:p>
            <a:pPr indent="-227965" lvl="1" marL="685165" rtl="0" algn="l">
              <a:lnSpc>
                <a:spcPct val="90000"/>
              </a:lnSpc>
              <a:spcBef>
                <a:spcPts val="500"/>
              </a:spcBef>
              <a:spcAft>
                <a:spcPts val="0"/>
              </a:spcAft>
              <a:buSzPts val="2400"/>
              <a:buChar char="•"/>
            </a:pPr>
            <a:r>
              <a:rPr lang="en-US"/>
              <a:t>Social Justice</a:t>
            </a:r>
            <a:endParaRPr/>
          </a:p>
          <a:p>
            <a:pPr indent="-227965" lvl="1" marL="685165" rtl="0" algn="l">
              <a:lnSpc>
                <a:spcPct val="90000"/>
              </a:lnSpc>
              <a:spcBef>
                <a:spcPts val="500"/>
              </a:spcBef>
              <a:spcAft>
                <a:spcPts val="0"/>
              </a:spcAft>
              <a:buSzPts val="2400"/>
              <a:buChar char="•"/>
            </a:pPr>
            <a:r>
              <a:rPr lang="en-US"/>
              <a:t>Access to Care</a:t>
            </a:r>
            <a:endParaRPr/>
          </a:p>
          <a:p>
            <a:pPr indent="-227965" lvl="1" marL="685165" rtl="0" algn="l">
              <a:lnSpc>
                <a:spcPct val="90000"/>
              </a:lnSpc>
              <a:spcBef>
                <a:spcPts val="500"/>
              </a:spcBef>
              <a:spcAft>
                <a:spcPts val="0"/>
              </a:spcAft>
              <a:buSzPts val="2400"/>
              <a:buChar char="•"/>
            </a:pPr>
            <a:r>
              <a:rPr lang="en-US"/>
              <a:t>Safety</a:t>
            </a:r>
            <a:endParaRPr/>
          </a:p>
          <a:p>
            <a:pPr indent="-227965" lvl="1" marL="685165" rtl="0" algn="l">
              <a:lnSpc>
                <a:spcPct val="90000"/>
              </a:lnSpc>
              <a:spcBef>
                <a:spcPts val="500"/>
              </a:spcBef>
              <a:spcAft>
                <a:spcPts val="0"/>
              </a:spcAft>
              <a:buSzPts val="2400"/>
              <a:buChar char="•"/>
            </a:pPr>
            <a:r>
              <a:rPr lang="en-US"/>
              <a:t>Economic Opportunity </a:t>
            </a:r>
            <a:endParaRPr/>
          </a:p>
        </p:txBody>
      </p:sp>
      <p:sp>
        <p:nvSpPr>
          <p:cNvPr id="341" name="Google Shape;341;p12"/>
          <p:cNvSpPr txBox="1"/>
          <p:nvPr>
            <p:ph type="title"/>
          </p:nvPr>
        </p:nvSpPr>
        <p:spPr>
          <a:xfrm>
            <a:off x="470589" y="374068"/>
            <a:ext cx="11123843" cy="8274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Arial Black"/>
              <a:buNone/>
            </a:pPr>
            <a:r>
              <a:rPr lang="en-US">
                <a:latin typeface="Arial Black"/>
                <a:ea typeface="Arial Black"/>
                <a:cs typeface="Arial Black"/>
                <a:sym typeface="Arial Black"/>
              </a:rPr>
              <a:t>Part 4. Service / Experiential Learning</a:t>
            </a:r>
            <a:endParaRPr/>
          </a:p>
        </p:txBody>
      </p:sp>
      <p:pic>
        <p:nvPicPr>
          <p:cNvPr descr="Chart&#10;&#10;Description automatically generated" id="342" name="Google Shape;342;p12"/>
          <p:cNvPicPr preferRelativeResize="0"/>
          <p:nvPr/>
        </p:nvPicPr>
        <p:blipFill rotWithShape="1">
          <a:blip r:embed="rId3">
            <a:alphaModFix/>
          </a:blip>
          <a:srcRect b="0" l="0" r="0" t="0"/>
          <a:stretch/>
        </p:blipFill>
        <p:spPr>
          <a:xfrm>
            <a:off x="5367000" y="1827062"/>
            <a:ext cx="4820030" cy="484176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13"/>
          <p:cNvSpPr txBox="1"/>
          <p:nvPr>
            <p:ph idx="2" type="body"/>
          </p:nvPr>
        </p:nvSpPr>
        <p:spPr>
          <a:xfrm>
            <a:off x="307498" y="1863894"/>
            <a:ext cx="11451625" cy="3909670"/>
          </a:xfrm>
          <a:prstGeom prst="rect">
            <a:avLst/>
          </a:prstGeom>
          <a:noFill/>
          <a:ln>
            <a:noFill/>
          </a:ln>
        </p:spPr>
        <p:txBody>
          <a:bodyPr anchorCtr="0" anchor="t" bIns="45700" lIns="91425" spcFirstLastPara="1" rIns="91425" wrap="square" tIns="45700">
            <a:normAutofit fontScale="85000" lnSpcReduction="20000"/>
          </a:bodyPr>
          <a:lstStyle/>
          <a:p>
            <a:pPr indent="0" lvl="0" marL="123190" rtl="0" algn="l">
              <a:lnSpc>
                <a:spcPct val="114999"/>
              </a:lnSpc>
              <a:spcBef>
                <a:spcPts val="0"/>
              </a:spcBef>
              <a:spcAft>
                <a:spcPts val="0"/>
              </a:spcAft>
              <a:buSzPct val="100000"/>
              <a:buNone/>
            </a:pPr>
            <a:r>
              <a:t/>
            </a:r>
            <a:endParaRPr sz="2800">
              <a:solidFill>
                <a:srgbClr val="002060"/>
              </a:solidFill>
              <a:latin typeface="Arial"/>
              <a:ea typeface="Arial"/>
              <a:cs typeface="Arial"/>
              <a:sym typeface="Arial"/>
            </a:endParaRPr>
          </a:p>
          <a:p>
            <a:pPr indent="-334010" lvl="0" marL="457200" rtl="0" algn="l">
              <a:lnSpc>
                <a:spcPct val="120000"/>
              </a:lnSpc>
              <a:spcBef>
                <a:spcPts val="0"/>
              </a:spcBef>
              <a:spcAft>
                <a:spcPts val="0"/>
              </a:spcAft>
              <a:buSzPct val="100000"/>
              <a:buFont typeface="Open Sans"/>
              <a:buChar char="●"/>
            </a:pPr>
            <a:r>
              <a:rPr lang="en-US"/>
              <a:t>Organized advocacy efforts: Collaboration with medical professionals across multiple sectors in healthcare to improve access &amp; quality of care by expanding referral services.</a:t>
            </a:r>
            <a:endParaRPr/>
          </a:p>
          <a:p>
            <a:pPr indent="-310515" lvl="1" marL="914400" rtl="0" algn="l">
              <a:lnSpc>
                <a:spcPct val="120000"/>
              </a:lnSpc>
              <a:spcBef>
                <a:spcPts val="0"/>
              </a:spcBef>
              <a:spcAft>
                <a:spcPts val="0"/>
              </a:spcAft>
              <a:buSzPct val="100000"/>
              <a:buFont typeface="Open Sans"/>
              <a:buChar char="○"/>
            </a:pPr>
            <a:r>
              <a:rPr b="1" lang="en-US" sz="1600"/>
              <a:t>Education reforms/retraining programs</a:t>
            </a:r>
            <a:endParaRPr b="1" sz="1600"/>
          </a:p>
          <a:p>
            <a:pPr indent="-310515" lvl="1" marL="914400" rtl="0" algn="l">
              <a:lnSpc>
                <a:spcPct val="120000"/>
              </a:lnSpc>
              <a:spcBef>
                <a:spcPts val="0"/>
              </a:spcBef>
              <a:spcAft>
                <a:spcPts val="0"/>
              </a:spcAft>
              <a:buSzPct val="100000"/>
              <a:buFont typeface="Open Sans"/>
              <a:buChar char="○"/>
            </a:pPr>
            <a:r>
              <a:rPr b="1" lang="en-US" sz="1600"/>
              <a:t>Collaborative letter to request support from MNA/MMS + other health professional organizations</a:t>
            </a:r>
            <a:endParaRPr b="1" sz="1600"/>
          </a:p>
          <a:p>
            <a:pPr indent="-310515" lvl="1" marL="914400" rtl="0" algn="l">
              <a:lnSpc>
                <a:spcPct val="120000"/>
              </a:lnSpc>
              <a:spcBef>
                <a:spcPts val="0"/>
              </a:spcBef>
              <a:spcAft>
                <a:spcPts val="0"/>
              </a:spcAft>
              <a:buSzPct val="100000"/>
              <a:buFont typeface="Open Sans"/>
              <a:buChar char="○"/>
            </a:pPr>
            <a:r>
              <a:rPr b="1" lang="en-US" sz="1600"/>
              <a:t>Collaborative letter to WPATH to request revisions that better support access to gender affirming care services</a:t>
            </a:r>
            <a:endParaRPr/>
          </a:p>
          <a:p>
            <a:pPr indent="-334010" lvl="0" marL="457200" rtl="0" algn="l">
              <a:lnSpc>
                <a:spcPct val="120000"/>
              </a:lnSpc>
              <a:spcBef>
                <a:spcPts val="0"/>
              </a:spcBef>
              <a:spcAft>
                <a:spcPts val="0"/>
              </a:spcAft>
              <a:buSzPct val="100000"/>
              <a:buFont typeface="Open Sans"/>
              <a:buChar char="●"/>
            </a:pPr>
            <a:r>
              <a:rPr lang="en-US"/>
              <a:t>Get involved with state agencies responsible for policy change.</a:t>
            </a:r>
            <a:endParaRPr/>
          </a:p>
          <a:p>
            <a:pPr indent="-342899" lvl="1" marL="923289" rtl="0" algn="l">
              <a:lnSpc>
                <a:spcPct val="120000"/>
              </a:lnSpc>
              <a:spcBef>
                <a:spcPts val="0"/>
              </a:spcBef>
              <a:spcAft>
                <a:spcPts val="0"/>
              </a:spcAft>
              <a:buSzPct val="100000"/>
              <a:buFont typeface="Courier New"/>
              <a:buChar char="o"/>
            </a:pPr>
            <a:r>
              <a:rPr b="1" lang="en-US" sz="1800"/>
              <a:t>Executive Office of Health and Human Services</a:t>
            </a:r>
            <a:endParaRPr/>
          </a:p>
          <a:p>
            <a:pPr indent="-310515" lvl="1" marL="914400" rtl="0" algn="l">
              <a:lnSpc>
                <a:spcPct val="120000"/>
              </a:lnSpc>
              <a:spcBef>
                <a:spcPts val="0"/>
              </a:spcBef>
              <a:spcAft>
                <a:spcPts val="0"/>
              </a:spcAft>
              <a:buSzPct val="100000"/>
              <a:buFont typeface="Open Sans"/>
              <a:buChar char="○"/>
            </a:pPr>
            <a:r>
              <a:rPr b="1" lang="en-US" sz="1800"/>
              <a:t>MassHealth Stakeholder Workgroups </a:t>
            </a:r>
            <a:endParaRPr b="1" sz="1800"/>
          </a:p>
          <a:p>
            <a:pPr indent="-310515" lvl="1" marL="914400" rtl="0" algn="l">
              <a:lnSpc>
                <a:spcPct val="120000"/>
              </a:lnSpc>
              <a:spcBef>
                <a:spcPts val="0"/>
              </a:spcBef>
              <a:spcAft>
                <a:spcPts val="0"/>
              </a:spcAft>
              <a:buSzPct val="100000"/>
              <a:buFont typeface="Open Sans"/>
              <a:buChar char="○"/>
            </a:pPr>
            <a:r>
              <a:rPr b="1" lang="en-US" sz="1800"/>
              <a:t>Health Policy Commission (HPC)</a:t>
            </a:r>
            <a:endParaRPr sz="1800"/>
          </a:p>
          <a:p>
            <a:pPr indent="-334010" lvl="0" marL="457200" rtl="0" algn="l">
              <a:lnSpc>
                <a:spcPct val="120000"/>
              </a:lnSpc>
              <a:spcBef>
                <a:spcPts val="0"/>
              </a:spcBef>
              <a:spcAft>
                <a:spcPts val="0"/>
              </a:spcAft>
              <a:buSzPct val="100000"/>
              <a:buFont typeface="Open Sans"/>
              <a:buChar char="●"/>
            </a:pPr>
            <a:r>
              <a:rPr lang="en-US"/>
              <a:t>Support community organizations &amp; local advocacy and research efforts: volunteerism, philanthropy, supporting peer-led research, taking on the student role to learn from the work of members in the community. </a:t>
            </a:r>
            <a:endParaRPr/>
          </a:p>
        </p:txBody>
      </p:sp>
      <p:sp>
        <p:nvSpPr>
          <p:cNvPr id="348" name="Google Shape;348;p13"/>
          <p:cNvSpPr txBox="1"/>
          <p:nvPr>
            <p:ph type="title"/>
          </p:nvPr>
        </p:nvSpPr>
        <p:spPr>
          <a:xfrm>
            <a:off x="470589" y="374068"/>
            <a:ext cx="11123843" cy="860872"/>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2"/>
              </a:buClr>
              <a:buSzPct val="200000"/>
              <a:buFont typeface="Arial Black"/>
              <a:buNone/>
            </a:pPr>
            <a:r>
              <a:rPr lang="en-US">
                <a:latin typeface="Arial Black"/>
                <a:ea typeface="Arial Black"/>
                <a:cs typeface="Arial Black"/>
                <a:sym typeface="Arial Black"/>
              </a:rPr>
              <a:t>Part 4. Service / Experiential Learning:</a:t>
            </a:r>
            <a:br>
              <a:rPr lang="en-US"/>
            </a:br>
            <a:r>
              <a:rPr lang="en-US" sz="2800">
                <a:latin typeface="Arial Black"/>
                <a:ea typeface="Arial Black"/>
                <a:cs typeface="Arial Black"/>
                <a:sym typeface="Arial Black"/>
              </a:rPr>
              <a:t>Shaping our Practice</a:t>
            </a:r>
            <a:br>
              <a:rPr lang="en-US"/>
            </a:br>
            <a:endParaRPr b="0" sz="1800">
              <a:solidFill>
                <a:srgbClr val="002060"/>
              </a:solidFill>
            </a:endParaRPr>
          </a:p>
        </p:txBody>
      </p:sp>
      <p:sp>
        <p:nvSpPr>
          <p:cNvPr id="349" name="Google Shape;349;p13"/>
          <p:cNvSpPr txBox="1"/>
          <p:nvPr/>
        </p:nvSpPr>
        <p:spPr>
          <a:xfrm>
            <a:off x="465847" y="1481848"/>
            <a:ext cx="983358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515151"/>
                </a:solidFill>
                <a:latin typeface="Arial"/>
                <a:ea typeface="Arial"/>
                <a:cs typeface="Arial"/>
                <a:sym typeface="Arial"/>
              </a:rPr>
              <a:t>How can Medical Professionals Play a Role in Policy Change?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4"/>
          <p:cNvSpPr txBox="1"/>
          <p:nvPr>
            <p:ph idx="1" type="body"/>
          </p:nvPr>
        </p:nvSpPr>
        <p:spPr>
          <a:xfrm>
            <a:off x="612937" y="1074879"/>
            <a:ext cx="10981495" cy="53468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2400"/>
              <a:buNone/>
            </a:pPr>
            <a:r>
              <a:rPr lang="en-US"/>
              <a:t>Integrated and Gender-Affirming Transgender Clinical Care and Research</a:t>
            </a:r>
            <a:endParaRPr/>
          </a:p>
        </p:txBody>
      </p:sp>
      <p:sp>
        <p:nvSpPr>
          <p:cNvPr id="355" name="Google Shape;355;p14"/>
          <p:cNvSpPr txBox="1"/>
          <p:nvPr>
            <p:ph idx="2" type="body"/>
          </p:nvPr>
        </p:nvSpPr>
        <p:spPr>
          <a:xfrm>
            <a:off x="468324" y="1718057"/>
            <a:ext cx="11725979" cy="4522086"/>
          </a:xfrm>
          <a:prstGeom prst="rect">
            <a:avLst/>
          </a:prstGeom>
          <a:noFill/>
          <a:ln>
            <a:noFill/>
          </a:ln>
        </p:spPr>
        <p:txBody>
          <a:bodyPr anchorCtr="0" anchor="t" bIns="45700" lIns="91425" spcFirstLastPara="1" rIns="91425" wrap="square" tIns="45700">
            <a:normAutofit fontScale="92500"/>
          </a:bodyPr>
          <a:lstStyle/>
          <a:p>
            <a:pPr indent="0" lvl="0" marL="0" rtl="0" algn="ctr">
              <a:lnSpc>
                <a:spcPct val="120000"/>
              </a:lnSpc>
              <a:spcBef>
                <a:spcPts val="0"/>
              </a:spcBef>
              <a:spcAft>
                <a:spcPts val="0"/>
              </a:spcAft>
              <a:buSzPct val="100000"/>
              <a:buNone/>
            </a:pPr>
            <a:r>
              <a:rPr lang="en-US" sz="1800"/>
              <a:t>In the absence of solid evidence to inform “best practices” for improving and connecting clinical care and research programs in transgender health and medicine, we propose the below framework of recommendations:</a:t>
            </a:r>
            <a:endParaRPr/>
          </a:p>
          <a:p>
            <a:pPr indent="0" lvl="0" marL="0" rtl="0" algn="ctr">
              <a:lnSpc>
                <a:spcPct val="120000"/>
              </a:lnSpc>
              <a:spcBef>
                <a:spcPts val="0"/>
              </a:spcBef>
              <a:spcAft>
                <a:spcPts val="0"/>
              </a:spcAft>
              <a:buSzPct val="100000"/>
              <a:buNone/>
            </a:pPr>
            <a:r>
              <a:t/>
            </a:r>
            <a:endParaRPr sz="1800"/>
          </a:p>
          <a:p>
            <a:pPr indent="-227965" lvl="0" marL="227965" rtl="0" algn="l">
              <a:lnSpc>
                <a:spcPct val="120000"/>
              </a:lnSpc>
              <a:spcBef>
                <a:spcPts val="0"/>
              </a:spcBef>
              <a:spcAft>
                <a:spcPts val="0"/>
              </a:spcAft>
              <a:buSzPct val="100000"/>
              <a:buChar char="•"/>
            </a:pPr>
            <a:r>
              <a:rPr lang="en-US" sz="1800"/>
              <a:t>Ask the 2-Step Method (Gender Identity and Assigned Sex at Birth) on Intake Forms and in Electronic Health Records</a:t>
            </a:r>
            <a:endParaRPr/>
          </a:p>
          <a:p>
            <a:pPr indent="-227965" lvl="0" marL="227965" rtl="0" algn="l">
              <a:lnSpc>
                <a:spcPct val="120000"/>
              </a:lnSpc>
              <a:spcBef>
                <a:spcPts val="0"/>
              </a:spcBef>
              <a:spcAft>
                <a:spcPts val="0"/>
              </a:spcAft>
              <a:buSzPct val="100000"/>
              <a:buChar char="•"/>
            </a:pPr>
            <a:r>
              <a:rPr lang="en-US" sz="1800"/>
              <a:t>Co-Locate Services, Including Access to Hormones and HIV Prevention, Testing, and Linkage to HIV Care and Treatment Services</a:t>
            </a:r>
            <a:endParaRPr/>
          </a:p>
          <a:p>
            <a:pPr indent="-227965" lvl="0" marL="227965" rtl="0" algn="l">
              <a:lnSpc>
                <a:spcPct val="120000"/>
              </a:lnSpc>
              <a:spcBef>
                <a:spcPts val="0"/>
              </a:spcBef>
              <a:spcAft>
                <a:spcPts val="0"/>
              </a:spcAft>
              <a:buSzPct val="100000"/>
              <a:buChar char="•"/>
            </a:pPr>
            <a:r>
              <a:rPr lang="en-US" sz="1800"/>
              <a:t>Partner With and Engage Local Trans Communities</a:t>
            </a:r>
            <a:endParaRPr/>
          </a:p>
          <a:p>
            <a:pPr indent="-227965" lvl="0" marL="227965" rtl="0" algn="l">
              <a:lnSpc>
                <a:spcPct val="120000"/>
              </a:lnSpc>
              <a:spcBef>
                <a:spcPts val="0"/>
              </a:spcBef>
              <a:spcAft>
                <a:spcPts val="0"/>
              </a:spcAft>
              <a:buSzPct val="100000"/>
              <a:buChar char="•"/>
            </a:pPr>
            <a:r>
              <a:rPr lang="en-US" sz="1800"/>
              <a:t>Use a Multidisciplinary Team Approach to Clinical Care and Research</a:t>
            </a:r>
            <a:endParaRPr/>
          </a:p>
          <a:p>
            <a:pPr indent="-227965" lvl="0" marL="227965" rtl="0" algn="l">
              <a:lnSpc>
                <a:spcPct val="120000"/>
              </a:lnSpc>
              <a:spcBef>
                <a:spcPts val="0"/>
              </a:spcBef>
              <a:spcAft>
                <a:spcPts val="0"/>
              </a:spcAft>
              <a:buSzPct val="100000"/>
              <a:buChar char="•"/>
            </a:pPr>
            <a:r>
              <a:rPr lang="en-US" sz="1800"/>
              <a:t>Design all Clinical Tools and Research Assessments to be Gender Affirming</a:t>
            </a:r>
            <a:endParaRPr/>
          </a:p>
          <a:p>
            <a:pPr indent="-227965" lvl="0" marL="227965" rtl="0" algn="l">
              <a:lnSpc>
                <a:spcPct val="120000"/>
              </a:lnSpc>
              <a:spcBef>
                <a:spcPts val="0"/>
              </a:spcBef>
              <a:spcAft>
                <a:spcPts val="0"/>
              </a:spcAft>
              <a:buSzPct val="100000"/>
              <a:buChar char="•"/>
            </a:pPr>
            <a:r>
              <a:rPr lang="en-US" sz="1800"/>
              <a:t>Ensure that Clinical Care and Research are Responsive to the Social Contexts and Lived Realities of Local Trans Populations</a:t>
            </a:r>
            <a:endParaRPr/>
          </a:p>
          <a:p>
            <a:pPr indent="-227965" lvl="0" marL="227965" rtl="0" algn="l">
              <a:lnSpc>
                <a:spcPct val="120000"/>
              </a:lnSpc>
              <a:spcBef>
                <a:spcPts val="0"/>
              </a:spcBef>
              <a:spcAft>
                <a:spcPts val="0"/>
              </a:spcAft>
              <a:buSzPct val="100000"/>
              <a:buChar char="•"/>
            </a:pPr>
            <a:r>
              <a:rPr lang="en-US" sz="1800"/>
              <a:t>Use Peer-to-Peer Methods to Recruit and Retain Participants in Clinical Care and Research</a:t>
            </a:r>
            <a:endParaRPr/>
          </a:p>
          <a:p>
            <a:pPr indent="-227965" lvl="0" marL="227965" rtl="0" algn="l">
              <a:lnSpc>
                <a:spcPct val="120000"/>
              </a:lnSpc>
              <a:spcBef>
                <a:spcPts val="0"/>
              </a:spcBef>
              <a:spcAft>
                <a:spcPts val="0"/>
              </a:spcAft>
              <a:buSzPct val="100000"/>
              <a:buChar char="•"/>
            </a:pPr>
            <a:r>
              <a:rPr lang="en-US" sz="1800"/>
              <a:t>Create a Pipeline of Trans Clinicians and Researchers</a:t>
            </a:r>
            <a:endParaRPr sz="1800"/>
          </a:p>
          <a:p>
            <a:pPr indent="-86995" lvl="0" marL="227965" rtl="0" algn="l">
              <a:lnSpc>
                <a:spcPct val="90000"/>
              </a:lnSpc>
              <a:spcBef>
                <a:spcPts val="1000"/>
              </a:spcBef>
              <a:spcAft>
                <a:spcPts val="0"/>
              </a:spcAft>
              <a:buSzPct val="100000"/>
              <a:buNone/>
            </a:pPr>
            <a:r>
              <a:t/>
            </a:r>
            <a:endParaRPr/>
          </a:p>
        </p:txBody>
      </p:sp>
      <p:sp>
        <p:nvSpPr>
          <p:cNvPr id="356" name="Google Shape;356;p14"/>
          <p:cNvSpPr txBox="1"/>
          <p:nvPr>
            <p:ph type="title"/>
          </p:nvPr>
        </p:nvSpPr>
        <p:spPr>
          <a:xfrm>
            <a:off x="470589" y="374068"/>
            <a:ext cx="11123843" cy="8274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Arial Black"/>
              <a:buNone/>
            </a:pPr>
            <a:r>
              <a:rPr lang="en-US">
                <a:latin typeface="Arial Black"/>
                <a:ea typeface="Arial Black"/>
                <a:cs typeface="Arial Black"/>
                <a:sym typeface="Arial Black"/>
              </a:rPr>
              <a:t>Part 4. Service / Experiential Learning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5"/>
          <p:cNvSpPr txBox="1"/>
          <p:nvPr>
            <p:ph idx="1" type="body"/>
          </p:nvPr>
        </p:nvSpPr>
        <p:spPr>
          <a:xfrm>
            <a:off x="470307" y="888632"/>
            <a:ext cx="11137232" cy="823912"/>
          </a:xfrm>
          <a:prstGeom prst="rect">
            <a:avLst/>
          </a:prstGeom>
          <a:noFill/>
          <a:ln>
            <a:noFill/>
          </a:ln>
        </p:spPr>
        <p:txBody>
          <a:bodyPr anchorCtr="0" anchor="b" bIns="45700" lIns="91425" spcFirstLastPara="1" rIns="91425" wrap="square" tIns="45700">
            <a:normAutofit fontScale="92500" lnSpcReduction="20000"/>
          </a:bodyPr>
          <a:lstStyle/>
          <a:p>
            <a:pPr indent="0" lvl="0" marL="0" rtl="0" algn="l">
              <a:lnSpc>
                <a:spcPct val="90000"/>
              </a:lnSpc>
              <a:spcBef>
                <a:spcPts val="0"/>
              </a:spcBef>
              <a:spcAft>
                <a:spcPts val="0"/>
              </a:spcAft>
              <a:buSzPct val="100000"/>
              <a:buNone/>
            </a:pPr>
            <a:r>
              <a:rPr lang="en-US"/>
              <a:t>We wish to express our sincerest gratitude to guest speakers, UMMS and community faculty for their involvement in the Advocacy and Health Equity for LGBTQ+ Communities Clerkship. </a:t>
            </a:r>
            <a:endParaRPr/>
          </a:p>
        </p:txBody>
      </p:sp>
      <p:sp>
        <p:nvSpPr>
          <p:cNvPr id="363" name="Google Shape;363;p15"/>
          <p:cNvSpPr txBox="1"/>
          <p:nvPr>
            <p:ph type="title"/>
          </p:nvPr>
        </p:nvSpPr>
        <p:spPr>
          <a:xfrm>
            <a:off x="470589" y="374068"/>
            <a:ext cx="11123843" cy="8274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Arial Black"/>
              <a:buNone/>
            </a:pPr>
            <a:r>
              <a:rPr lang="en-US">
                <a:latin typeface="Arial Black"/>
                <a:ea typeface="Arial Black"/>
                <a:cs typeface="Arial Black"/>
                <a:sym typeface="Arial Black"/>
              </a:rPr>
              <a:t>Part 5. Acknowledgements</a:t>
            </a:r>
            <a:endParaRPr/>
          </a:p>
        </p:txBody>
      </p:sp>
      <p:pic>
        <p:nvPicPr>
          <p:cNvPr descr="Text&#10;&#10;Description automatically generated" id="364" name="Google Shape;364;p15"/>
          <p:cNvPicPr preferRelativeResize="0"/>
          <p:nvPr/>
        </p:nvPicPr>
        <p:blipFill rotWithShape="1">
          <a:blip r:embed="rId3">
            <a:alphaModFix/>
          </a:blip>
          <a:srcRect b="0" l="0" r="0" t="0"/>
          <a:stretch/>
        </p:blipFill>
        <p:spPr>
          <a:xfrm>
            <a:off x="3402491" y="5197612"/>
            <a:ext cx="1737232" cy="1194619"/>
          </a:xfrm>
          <a:prstGeom prst="rect">
            <a:avLst/>
          </a:prstGeom>
          <a:noFill/>
          <a:ln>
            <a:noFill/>
          </a:ln>
        </p:spPr>
      </p:pic>
      <p:pic>
        <p:nvPicPr>
          <p:cNvPr descr="A picture containing text, clipart&#10;&#10;Description automatically generated" id="365" name="Google Shape;365;p15"/>
          <p:cNvPicPr preferRelativeResize="0"/>
          <p:nvPr/>
        </p:nvPicPr>
        <p:blipFill rotWithShape="1">
          <a:blip r:embed="rId4">
            <a:alphaModFix/>
          </a:blip>
          <a:srcRect b="0" l="0" r="0" t="0"/>
          <a:stretch/>
        </p:blipFill>
        <p:spPr>
          <a:xfrm>
            <a:off x="10628935" y="5108367"/>
            <a:ext cx="906067" cy="854132"/>
          </a:xfrm>
          <a:prstGeom prst="rect">
            <a:avLst/>
          </a:prstGeom>
          <a:noFill/>
          <a:ln>
            <a:noFill/>
          </a:ln>
        </p:spPr>
      </p:pic>
      <p:pic>
        <p:nvPicPr>
          <p:cNvPr descr="Logo&#10;&#10;Description automatically generated" id="366" name="Google Shape;366;p15"/>
          <p:cNvPicPr preferRelativeResize="0"/>
          <p:nvPr/>
        </p:nvPicPr>
        <p:blipFill rotWithShape="1">
          <a:blip r:embed="rId5">
            <a:alphaModFix/>
          </a:blip>
          <a:srcRect b="6656" l="7063" r="6402" t="9341"/>
          <a:stretch/>
        </p:blipFill>
        <p:spPr>
          <a:xfrm>
            <a:off x="5227995" y="5167561"/>
            <a:ext cx="1786772" cy="1261322"/>
          </a:xfrm>
          <a:prstGeom prst="rect">
            <a:avLst/>
          </a:prstGeom>
          <a:noFill/>
          <a:ln>
            <a:noFill/>
          </a:ln>
        </p:spPr>
      </p:pic>
      <p:sp>
        <p:nvSpPr>
          <p:cNvPr id="367" name="Google Shape;367;p15"/>
          <p:cNvSpPr txBox="1"/>
          <p:nvPr>
            <p:ph idx="2" type="body"/>
          </p:nvPr>
        </p:nvSpPr>
        <p:spPr>
          <a:xfrm>
            <a:off x="535069" y="1923854"/>
            <a:ext cx="11187290" cy="3012800"/>
          </a:xfrm>
          <a:prstGeom prst="rect">
            <a:avLst/>
          </a:prstGeom>
          <a:noFill/>
          <a:ln>
            <a:noFill/>
          </a:ln>
        </p:spPr>
        <p:txBody>
          <a:bodyPr anchorCtr="0" anchor="t" bIns="45700" lIns="91425" spcFirstLastPara="1" rIns="91425" wrap="square" tIns="45700">
            <a:noAutofit/>
          </a:bodyPr>
          <a:lstStyle/>
          <a:p>
            <a:pPr indent="-227965" lvl="0" marL="227965" rtl="0" algn="l">
              <a:lnSpc>
                <a:spcPct val="90000"/>
              </a:lnSpc>
              <a:spcBef>
                <a:spcPts val="0"/>
              </a:spcBef>
              <a:spcAft>
                <a:spcPts val="0"/>
              </a:spcAft>
              <a:buSzPts val="1100"/>
              <a:buChar char="•"/>
            </a:pPr>
            <a:r>
              <a:rPr lang="en-US" sz="1100">
                <a:latin typeface="Arial"/>
                <a:ea typeface="Arial"/>
                <a:cs typeface="Arial"/>
                <a:sym typeface="Arial"/>
              </a:rPr>
              <a:t>Members of </a:t>
            </a:r>
            <a:r>
              <a:rPr b="1" lang="en-US" sz="1100">
                <a:latin typeface="Arial"/>
                <a:ea typeface="Arial"/>
                <a:cs typeface="Arial"/>
                <a:sym typeface="Arial"/>
              </a:rPr>
              <a:t>PCHC Planning and Oversight Group</a:t>
            </a:r>
            <a:r>
              <a:rPr lang="en-US" sz="1100">
                <a:latin typeface="Arial"/>
                <a:ea typeface="Arial"/>
                <a:cs typeface="Arial"/>
                <a:sym typeface="Arial"/>
              </a:rPr>
              <a:t>, UMMS</a:t>
            </a:r>
            <a:endParaRPr sz="1100">
              <a:latin typeface="Arial"/>
              <a:ea typeface="Arial"/>
              <a:cs typeface="Arial"/>
              <a:sym typeface="Arial"/>
            </a:endParaRPr>
          </a:p>
          <a:p>
            <a:pPr indent="-227965" lvl="0" marL="227965" rtl="0" algn="l">
              <a:lnSpc>
                <a:spcPct val="90000"/>
              </a:lnSpc>
              <a:spcBef>
                <a:spcPts val="1000"/>
              </a:spcBef>
              <a:spcAft>
                <a:spcPts val="0"/>
              </a:spcAft>
              <a:buSzPts val="1100"/>
              <a:buChar char="•"/>
            </a:pPr>
            <a:r>
              <a:rPr b="1" lang="en-US" sz="1100">
                <a:latin typeface="Arial"/>
                <a:ea typeface="Arial"/>
                <a:cs typeface="Arial"/>
                <a:sym typeface="Arial"/>
              </a:rPr>
              <a:t>Jules Trobaugh</a:t>
            </a:r>
            <a:r>
              <a:rPr lang="en-US" sz="1100">
                <a:latin typeface="Arial"/>
                <a:ea typeface="Arial"/>
                <a:cs typeface="Arial"/>
                <a:sym typeface="Arial"/>
              </a:rPr>
              <a:t>, MFA, (she/her), Diversity Manager, Diversity &amp; Inclusion Office, UMMS</a:t>
            </a:r>
            <a:endParaRPr sz="1100">
              <a:latin typeface="Arial"/>
              <a:ea typeface="Arial"/>
              <a:cs typeface="Arial"/>
              <a:sym typeface="Arial"/>
            </a:endParaRPr>
          </a:p>
          <a:p>
            <a:pPr indent="-227965" lvl="0" marL="227965" rtl="0" algn="l">
              <a:lnSpc>
                <a:spcPct val="90000"/>
              </a:lnSpc>
              <a:spcBef>
                <a:spcPts val="1000"/>
              </a:spcBef>
              <a:spcAft>
                <a:spcPts val="0"/>
              </a:spcAft>
              <a:buSzPts val="1100"/>
              <a:buChar char="•"/>
            </a:pPr>
            <a:r>
              <a:rPr b="1" lang="en-US" sz="1100">
                <a:latin typeface="Arial"/>
                <a:ea typeface="Arial"/>
                <a:cs typeface="Arial"/>
                <a:sym typeface="Arial"/>
              </a:rPr>
              <a:t>Héctor Pérez</a:t>
            </a:r>
            <a:r>
              <a:rPr lang="en-US" sz="1100">
                <a:latin typeface="Arial"/>
                <a:ea typeface="Arial"/>
                <a:cs typeface="Arial"/>
                <a:sym typeface="Arial"/>
              </a:rPr>
              <a:t>, LICSW, MSW/BSW (they/he), Assistant Director of Social Services, Family Health Center of Worcester</a:t>
            </a:r>
            <a:endParaRPr/>
          </a:p>
          <a:p>
            <a:pPr indent="-227965" lvl="0" marL="227965" rtl="0" algn="l">
              <a:lnSpc>
                <a:spcPct val="90000"/>
              </a:lnSpc>
              <a:spcBef>
                <a:spcPts val="1000"/>
              </a:spcBef>
              <a:spcAft>
                <a:spcPts val="0"/>
              </a:spcAft>
              <a:buSzPts val="1100"/>
              <a:buChar char="•"/>
            </a:pPr>
            <a:r>
              <a:rPr b="1" lang="en-US" sz="1100">
                <a:latin typeface="Arial"/>
                <a:ea typeface="Arial"/>
                <a:cs typeface="Arial"/>
                <a:sym typeface="Arial"/>
              </a:rPr>
              <a:t>Rebecca Thal</a:t>
            </a:r>
            <a:r>
              <a:rPr lang="en-US" sz="1100">
                <a:latin typeface="Arial"/>
                <a:ea typeface="Arial"/>
                <a:cs typeface="Arial"/>
                <a:sym typeface="Arial"/>
              </a:rPr>
              <a:t>, NP-C, (she/her), Family Health Center of Worcester</a:t>
            </a:r>
            <a:endParaRPr/>
          </a:p>
          <a:p>
            <a:pPr indent="-227965" lvl="0" marL="227965" rtl="0" algn="l">
              <a:lnSpc>
                <a:spcPct val="90000"/>
              </a:lnSpc>
              <a:spcBef>
                <a:spcPts val="1000"/>
              </a:spcBef>
              <a:spcAft>
                <a:spcPts val="0"/>
              </a:spcAft>
              <a:buSzPts val="1100"/>
              <a:buChar char="•"/>
            </a:pPr>
            <a:r>
              <a:rPr b="1" lang="en-US" sz="1100">
                <a:latin typeface="Arial"/>
                <a:ea typeface="Arial"/>
                <a:cs typeface="Arial"/>
                <a:sym typeface="Arial"/>
              </a:rPr>
              <a:t>Bill Jesdale</a:t>
            </a:r>
            <a:r>
              <a:rPr lang="en-US" sz="1100">
                <a:latin typeface="Arial"/>
                <a:ea typeface="Arial"/>
                <a:cs typeface="Arial"/>
                <a:sym typeface="Arial"/>
              </a:rPr>
              <a:t>, PhD, (he/him), Assistant Professor, Population and Quantitative Health Sciences, UMMS</a:t>
            </a:r>
            <a:endParaRPr/>
          </a:p>
          <a:p>
            <a:pPr indent="-227965" lvl="0" marL="227965" rtl="0" algn="l">
              <a:lnSpc>
                <a:spcPct val="90000"/>
              </a:lnSpc>
              <a:spcBef>
                <a:spcPts val="1000"/>
              </a:spcBef>
              <a:spcAft>
                <a:spcPts val="0"/>
              </a:spcAft>
              <a:buSzPts val="1100"/>
              <a:buChar char="•"/>
            </a:pPr>
            <a:r>
              <a:rPr b="1" lang="en-US" sz="1100">
                <a:latin typeface="Arial"/>
                <a:ea typeface="Arial"/>
                <a:cs typeface="Arial"/>
                <a:sym typeface="Arial"/>
              </a:rPr>
              <a:t>Germán Chiriboga</a:t>
            </a:r>
            <a:r>
              <a:rPr lang="en-US" sz="1100">
                <a:latin typeface="Arial"/>
                <a:ea typeface="Arial"/>
                <a:cs typeface="Arial"/>
                <a:sym typeface="Arial"/>
              </a:rPr>
              <a:t>, MPH, (he/him), Program Director, Population and Quantitative Health Sciences, UMMS</a:t>
            </a:r>
            <a:endParaRPr sz="1100">
              <a:latin typeface="Arial"/>
              <a:ea typeface="Arial"/>
              <a:cs typeface="Arial"/>
              <a:sym typeface="Arial"/>
            </a:endParaRPr>
          </a:p>
          <a:p>
            <a:pPr indent="-227965" lvl="0" marL="227965" rtl="0" algn="l">
              <a:lnSpc>
                <a:spcPct val="90000"/>
              </a:lnSpc>
              <a:spcBef>
                <a:spcPts val="1000"/>
              </a:spcBef>
              <a:spcAft>
                <a:spcPts val="0"/>
              </a:spcAft>
              <a:buSzPts val="1100"/>
              <a:buChar char="•"/>
            </a:pPr>
            <a:r>
              <a:rPr b="1" lang="en-US" sz="1100">
                <a:latin typeface="Arial"/>
                <a:ea typeface="Arial"/>
                <a:cs typeface="Arial"/>
                <a:sym typeface="Arial"/>
              </a:rPr>
              <a:t>Jeroan Allison</a:t>
            </a:r>
            <a:r>
              <a:rPr lang="en-US" sz="1100">
                <a:latin typeface="Arial"/>
                <a:ea typeface="Arial"/>
                <a:cs typeface="Arial"/>
                <a:sym typeface="Arial"/>
              </a:rPr>
              <a:t>, MD, (he/him), Chair and Professor, Population and Quantitative Health Sciences, UMMS</a:t>
            </a:r>
            <a:endParaRPr/>
          </a:p>
          <a:p>
            <a:pPr indent="-227965" lvl="0" marL="227965" rtl="0" algn="l">
              <a:lnSpc>
                <a:spcPct val="90000"/>
              </a:lnSpc>
              <a:spcBef>
                <a:spcPts val="1000"/>
              </a:spcBef>
              <a:spcAft>
                <a:spcPts val="0"/>
              </a:spcAft>
              <a:buSzPts val="1100"/>
              <a:buChar char="•"/>
            </a:pPr>
            <a:r>
              <a:rPr b="1" lang="en-US" sz="1100">
                <a:latin typeface="Arial"/>
                <a:ea typeface="Arial"/>
                <a:cs typeface="Arial"/>
                <a:sym typeface="Arial"/>
              </a:rPr>
              <a:t>Joyce McIntyre</a:t>
            </a:r>
            <a:r>
              <a:rPr lang="en-US" sz="1100">
                <a:latin typeface="Arial"/>
                <a:ea typeface="Arial"/>
                <a:cs typeface="Arial"/>
                <a:sym typeface="Arial"/>
              </a:rPr>
              <a:t>, MD, (she/her), Assistant Professor, Surgery, UMMS</a:t>
            </a:r>
            <a:endParaRPr/>
          </a:p>
          <a:p>
            <a:pPr indent="-227965" lvl="0" marL="227965" rtl="0" algn="l">
              <a:lnSpc>
                <a:spcPct val="90000"/>
              </a:lnSpc>
              <a:spcBef>
                <a:spcPts val="1000"/>
              </a:spcBef>
              <a:spcAft>
                <a:spcPts val="0"/>
              </a:spcAft>
              <a:buSzPts val="1100"/>
              <a:buChar char="•"/>
            </a:pPr>
            <a:r>
              <a:rPr b="1" lang="en-US" sz="1100">
                <a:latin typeface="Arial"/>
                <a:ea typeface="Arial"/>
                <a:cs typeface="Arial"/>
                <a:sym typeface="Arial"/>
              </a:rPr>
              <a:t>Genny Beemyn</a:t>
            </a:r>
            <a:r>
              <a:rPr lang="en-US" sz="1100">
                <a:latin typeface="Arial"/>
                <a:ea typeface="Arial"/>
                <a:cs typeface="Arial"/>
                <a:sym typeface="Arial"/>
              </a:rPr>
              <a:t>, PhD, (they/them), Director, The Stonewall Center, University of Massachusetts Amherst</a:t>
            </a:r>
            <a:endParaRPr/>
          </a:p>
          <a:p>
            <a:pPr indent="-227965" lvl="0" marL="227965" rtl="0" algn="l">
              <a:lnSpc>
                <a:spcPct val="90000"/>
              </a:lnSpc>
              <a:spcBef>
                <a:spcPts val="1000"/>
              </a:spcBef>
              <a:spcAft>
                <a:spcPts val="0"/>
              </a:spcAft>
              <a:buSzPts val="1100"/>
              <a:buChar char="•"/>
            </a:pPr>
            <a:r>
              <a:rPr b="1" lang="en-US" sz="1100">
                <a:latin typeface="Arial"/>
                <a:ea typeface="Arial"/>
                <a:cs typeface="Arial"/>
                <a:sym typeface="Arial"/>
              </a:rPr>
              <a:t>Renn Duffey</a:t>
            </a:r>
            <a:r>
              <a:rPr lang="en-US" sz="1100">
                <a:latin typeface="Arial"/>
                <a:ea typeface="Arial"/>
                <a:cs typeface="Arial"/>
                <a:sym typeface="Arial"/>
              </a:rPr>
              <a:t>, BS, (they/them), Director, Safe Homes Worcester</a:t>
            </a:r>
            <a:endParaRPr/>
          </a:p>
          <a:p>
            <a:pPr indent="-227965" lvl="0" marL="227965" rtl="0" algn="l">
              <a:lnSpc>
                <a:spcPct val="90000"/>
              </a:lnSpc>
              <a:spcBef>
                <a:spcPts val="1000"/>
              </a:spcBef>
              <a:spcAft>
                <a:spcPts val="0"/>
              </a:spcAft>
              <a:buSzPts val="1100"/>
              <a:buChar char="•"/>
            </a:pPr>
            <a:r>
              <a:rPr b="1" lang="en-US" sz="1100">
                <a:latin typeface="Arial"/>
                <a:ea typeface="Arial"/>
                <a:cs typeface="Arial"/>
                <a:sym typeface="Arial"/>
              </a:rPr>
              <a:t>Rush Frazier</a:t>
            </a:r>
            <a:r>
              <a:rPr lang="en-US" sz="1100">
                <a:latin typeface="Arial"/>
                <a:ea typeface="Arial"/>
                <a:cs typeface="Arial"/>
                <a:sym typeface="Arial"/>
              </a:rPr>
              <a:t>, (they/them), President, 508Pride</a:t>
            </a:r>
            <a:endParaRPr/>
          </a:p>
          <a:p>
            <a:pPr indent="-227965" lvl="0" marL="227965" rtl="0" algn="l">
              <a:lnSpc>
                <a:spcPct val="90000"/>
              </a:lnSpc>
              <a:spcBef>
                <a:spcPts val="1000"/>
              </a:spcBef>
              <a:spcAft>
                <a:spcPts val="0"/>
              </a:spcAft>
              <a:buSzPts val="1100"/>
              <a:buChar char="•"/>
            </a:pPr>
            <a:r>
              <a:rPr b="1" lang="en-US" sz="1100">
                <a:latin typeface="Arial"/>
                <a:ea typeface="Arial"/>
                <a:cs typeface="Arial"/>
                <a:sym typeface="Arial"/>
              </a:rPr>
              <a:t>Noah Rose,</a:t>
            </a:r>
            <a:r>
              <a:rPr lang="en-US" sz="1100">
                <a:latin typeface="Arial"/>
                <a:ea typeface="Arial"/>
                <a:cs typeface="Arial"/>
                <a:sym typeface="Arial"/>
              </a:rPr>
              <a:t> (they/them), Volunteer, Worcester Community Fridges</a:t>
            </a:r>
            <a:endParaRPr/>
          </a:p>
          <a:p>
            <a:pPr indent="-227965" lvl="0" marL="227965" rtl="0" algn="l">
              <a:lnSpc>
                <a:spcPct val="90000"/>
              </a:lnSpc>
              <a:spcBef>
                <a:spcPts val="1000"/>
              </a:spcBef>
              <a:spcAft>
                <a:spcPts val="0"/>
              </a:spcAft>
              <a:buSzPts val="1100"/>
              <a:buChar char="•"/>
            </a:pPr>
            <a:r>
              <a:rPr b="1" lang="en-US" sz="1100">
                <a:latin typeface="Arial"/>
                <a:ea typeface="Arial"/>
                <a:cs typeface="Arial"/>
                <a:sym typeface="Arial"/>
              </a:rPr>
              <a:t>Lamar Brown-Noguera</a:t>
            </a:r>
            <a:r>
              <a:rPr lang="en-US" sz="1100">
                <a:latin typeface="Arial"/>
                <a:ea typeface="Arial"/>
                <a:cs typeface="Arial"/>
                <a:sym typeface="Arial"/>
              </a:rPr>
              <a:t>, AS, (they/them), Community Relations Manager,  AIDS Project Worcester</a:t>
            </a:r>
            <a:endParaRPr/>
          </a:p>
        </p:txBody>
      </p:sp>
      <p:pic>
        <p:nvPicPr>
          <p:cNvPr descr="About Us | The Stonewall Center" id="368" name="Google Shape;368;p15"/>
          <p:cNvPicPr preferRelativeResize="0"/>
          <p:nvPr/>
        </p:nvPicPr>
        <p:blipFill rotWithShape="1">
          <a:blip r:embed="rId6">
            <a:alphaModFix/>
          </a:blip>
          <a:srcRect b="0" l="0" r="0" t="0"/>
          <a:stretch/>
        </p:blipFill>
        <p:spPr>
          <a:xfrm>
            <a:off x="8795218" y="5121109"/>
            <a:ext cx="1705617" cy="1360714"/>
          </a:xfrm>
          <a:prstGeom prst="rect">
            <a:avLst/>
          </a:prstGeom>
          <a:noFill/>
          <a:ln>
            <a:noFill/>
          </a:ln>
        </p:spPr>
      </p:pic>
      <p:pic>
        <p:nvPicPr>
          <p:cNvPr descr="Logo&#10;&#10;Description automatically generated" id="369" name="Google Shape;369;p15"/>
          <p:cNvPicPr preferRelativeResize="0"/>
          <p:nvPr/>
        </p:nvPicPr>
        <p:blipFill rotWithShape="1">
          <a:blip r:embed="rId7">
            <a:alphaModFix/>
          </a:blip>
          <a:srcRect b="0" l="0" r="0" t="0"/>
          <a:stretch/>
        </p:blipFill>
        <p:spPr>
          <a:xfrm>
            <a:off x="675247" y="5041912"/>
            <a:ext cx="1752765" cy="736282"/>
          </a:xfrm>
          <a:prstGeom prst="rect">
            <a:avLst/>
          </a:prstGeom>
          <a:noFill/>
          <a:ln>
            <a:noFill/>
          </a:ln>
        </p:spPr>
      </p:pic>
      <p:pic>
        <p:nvPicPr>
          <p:cNvPr descr="Family Health Center of Worcester — Community Care Cooperative" id="370" name="Google Shape;370;p15"/>
          <p:cNvPicPr preferRelativeResize="0"/>
          <p:nvPr/>
        </p:nvPicPr>
        <p:blipFill rotWithShape="1">
          <a:blip r:embed="rId8">
            <a:alphaModFix/>
          </a:blip>
          <a:srcRect b="0" l="0" r="0" t="0"/>
          <a:stretch/>
        </p:blipFill>
        <p:spPr>
          <a:xfrm>
            <a:off x="6975861" y="4887917"/>
            <a:ext cx="1817670" cy="17631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
          <p:cNvSpPr txBox="1"/>
          <p:nvPr>
            <p:ph type="title"/>
          </p:nvPr>
        </p:nvSpPr>
        <p:spPr>
          <a:xfrm>
            <a:off x="457202" y="151394"/>
            <a:ext cx="6546347" cy="101240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300"/>
              <a:buFont typeface="Arial Black"/>
              <a:buNone/>
            </a:pPr>
            <a:r>
              <a:rPr lang="en-US" sz="3300"/>
              <a:t>Part 1. Population of Focus</a:t>
            </a:r>
            <a:endParaRPr/>
          </a:p>
        </p:txBody>
      </p:sp>
      <p:pic>
        <p:nvPicPr>
          <p:cNvPr descr="Diagram&#10;&#10;Description automatically generated" id="200" name="Google Shape;200;p2"/>
          <p:cNvPicPr preferRelativeResize="0"/>
          <p:nvPr>
            <p:ph idx="2" type="pic"/>
          </p:nvPr>
        </p:nvPicPr>
        <p:blipFill rotWithShape="1">
          <a:blip r:embed="rId3">
            <a:alphaModFix/>
          </a:blip>
          <a:srcRect b="0" l="0" r="0" t="0"/>
          <a:stretch/>
        </p:blipFill>
        <p:spPr>
          <a:xfrm>
            <a:off x="7158088" y="472540"/>
            <a:ext cx="4712177" cy="5708651"/>
          </a:xfrm>
          <a:prstGeom prst="rect">
            <a:avLst/>
          </a:prstGeom>
          <a:noFill/>
          <a:ln>
            <a:noFill/>
          </a:ln>
        </p:spPr>
      </p:pic>
      <p:sp>
        <p:nvSpPr>
          <p:cNvPr id="201" name="Google Shape;201;p2"/>
          <p:cNvSpPr txBox="1"/>
          <p:nvPr>
            <p:ph idx="1" type="body"/>
          </p:nvPr>
        </p:nvSpPr>
        <p:spPr>
          <a:xfrm>
            <a:off x="321735" y="1713255"/>
            <a:ext cx="3133164" cy="3434657"/>
          </a:xfrm>
          <a:prstGeom prst="rect">
            <a:avLst/>
          </a:prstGeom>
          <a:noFill/>
          <a:ln>
            <a:noFill/>
          </a:ln>
        </p:spPr>
        <p:txBody>
          <a:bodyPr anchorCtr="0" anchor="t" bIns="45700" lIns="91425" spcFirstLastPara="1" rIns="91425" wrap="square" tIns="45700">
            <a:normAutofit/>
          </a:bodyPr>
          <a:lstStyle/>
          <a:p>
            <a:pPr indent="-227965" lvl="0" marL="227965" rtl="0" algn="l">
              <a:lnSpc>
                <a:spcPct val="90000"/>
              </a:lnSpc>
              <a:spcBef>
                <a:spcPts val="0"/>
              </a:spcBef>
              <a:spcAft>
                <a:spcPts val="0"/>
              </a:spcAft>
              <a:buSzPts val="1600"/>
              <a:buNone/>
            </a:pPr>
            <a:r>
              <a:rPr b="1" lang="en-US"/>
              <a:t>LGBTQ+ patient population </a:t>
            </a:r>
            <a:endParaRPr b="1"/>
          </a:p>
          <a:p>
            <a:pPr indent="-227965" lvl="0" marL="227965" rtl="0" algn="l">
              <a:lnSpc>
                <a:spcPct val="90000"/>
              </a:lnSpc>
              <a:spcBef>
                <a:spcPts val="1000"/>
              </a:spcBef>
              <a:spcAft>
                <a:spcPts val="0"/>
              </a:spcAft>
              <a:buSzPts val="1600"/>
              <a:buNone/>
            </a:pPr>
            <a:r>
              <a:rPr lang="en-US"/>
              <a:t>Disparities in healthcare:</a:t>
            </a:r>
            <a:endParaRPr/>
          </a:p>
          <a:p>
            <a:pPr indent="-227965" lvl="1" marL="685165" rtl="0" algn="l">
              <a:lnSpc>
                <a:spcPct val="90000"/>
              </a:lnSpc>
              <a:spcBef>
                <a:spcPts val="500"/>
              </a:spcBef>
              <a:spcAft>
                <a:spcPts val="0"/>
              </a:spcAft>
              <a:buSzPts val="1600"/>
              <a:buNone/>
            </a:pPr>
            <a:r>
              <a:rPr lang="en-US" sz="1600"/>
              <a:t>Discrimination</a:t>
            </a:r>
            <a:endParaRPr sz="1600"/>
          </a:p>
          <a:p>
            <a:pPr indent="-227965" lvl="1" marL="685165" rtl="0" algn="l">
              <a:lnSpc>
                <a:spcPct val="90000"/>
              </a:lnSpc>
              <a:spcBef>
                <a:spcPts val="500"/>
              </a:spcBef>
              <a:spcAft>
                <a:spcPts val="0"/>
              </a:spcAft>
              <a:buSzPts val="1600"/>
              <a:buNone/>
            </a:pPr>
            <a:r>
              <a:rPr lang="en-US" sz="1600"/>
              <a:t>Stigma </a:t>
            </a:r>
            <a:endParaRPr sz="1600"/>
          </a:p>
          <a:p>
            <a:pPr indent="-227965" lvl="1" marL="685165" rtl="0" algn="l">
              <a:lnSpc>
                <a:spcPct val="90000"/>
              </a:lnSpc>
              <a:spcBef>
                <a:spcPts val="500"/>
              </a:spcBef>
              <a:spcAft>
                <a:spcPts val="0"/>
              </a:spcAft>
              <a:buSzPts val="1600"/>
              <a:buNone/>
            </a:pPr>
            <a:r>
              <a:rPr lang="en-US" sz="1600"/>
              <a:t>Denial of civil &amp; human rights</a:t>
            </a:r>
            <a:endParaRPr sz="1600"/>
          </a:p>
          <a:p>
            <a:pPr indent="-227965" lvl="0" marL="227965" rtl="0" algn="l">
              <a:lnSpc>
                <a:spcPct val="90000"/>
              </a:lnSpc>
              <a:spcBef>
                <a:spcPts val="1000"/>
              </a:spcBef>
              <a:spcAft>
                <a:spcPts val="0"/>
              </a:spcAft>
              <a:buSzPts val="1600"/>
              <a:buNone/>
            </a:pPr>
            <a:r>
              <a:rPr lang="en-US"/>
              <a:t>Issues:</a:t>
            </a:r>
            <a:endParaRPr/>
          </a:p>
          <a:p>
            <a:pPr indent="-227965" lvl="1" marL="685165" rtl="0" algn="l">
              <a:lnSpc>
                <a:spcPct val="90000"/>
              </a:lnSpc>
              <a:spcBef>
                <a:spcPts val="500"/>
              </a:spcBef>
              <a:spcAft>
                <a:spcPts val="0"/>
              </a:spcAft>
              <a:buSzPts val="1600"/>
              <a:buNone/>
            </a:pPr>
            <a:r>
              <a:rPr lang="en-US" sz="1600"/>
              <a:t>Behavioral &amp; Mental health</a:t>
            </a:r>
            <a:endParaRPr sz="1600"/>
          </a:p>
          <a:p>
            <a:pPr indent="-227965" lvl="1" marL="685165" rtl="0" algn="l">
              <a:lnSpc>
                <a:spcPct val="90000"/>
              </a:lnSpc>
              <a:spcBef>
                <a:spcPts val="500"/>
              </a:spcBef>
              <a:spcAft>
                <a:spcPts val="0"/>
              </a:spcAft>
              <a:buSzPts val="1600"/>
              <a:buNone/>
            </a:pPr>
            <a:r>
              <a:rPr lang="en-US" sz="1600"/>
              <a:t>Alcohol &amp; substance use</a:t>
            </a:r>
            <a:endParaRPr sz="1600"/>
          </a:p>
          <a:p>
            <a:pPr indent="-227965" lvl="1" marL="685165" rtl="0" algn="l">
              <a:lnSpc>
                <a:spcPct val="90000"/>
              </a:lnSpc>
              <a:spcBef>
                <a:spcPts val="500"/>
              </a:spcBef>
              <a:spcAft>
                <a:spcPts val="0"/>
              </a:spcAft>
              <a:buSzPts val="1600"/>
              <a:buNone/>
            </a:pPr>
            <a:r>
              <a:rPr lang="en-US" sz="1600"/>
              <a:t>Access to care</a:t>
            </a:r>
            <a:endParaRPr sz="1600"/>
          </a:p>
          <a:p>
            <a:pPr indent="-227965" lvl="1" marL="685165" rtl="0" algn="l">
              <a:lnSpc>
                <a:spcPct val="90000"/>
              </a:lnSpc>
              <a:spcBef>
                <a:spcPts val="500"/>
              </a:spcBef>
              <a:spcAft>
                <a:spcPts val="0"/>
              </a:spcAft>
              <a:buSzPts val="1600"/>
              <a:buNone/>
            </a:pPr>
            <a:r>
              <a:rPr lang="en-US" sz="1600"/>
              <a:t>Infections and chronic diseases</a:t>
            </a:r>
            <a:endParaRPr sz="1600"/>
          </a:p>
          <a:p>
            <a:pPr indent="-227965" lvl="1" marL="685165" rtl="0" algn="l">
              <a:lnSpc>
                <a:spcPct val="90000"/>
              </a:lnSpc>
              <a:spcBef>
                <a:spcPts val="500"/>
              </a:spcBef>
              <a:spcAft>
                <a:spcPts val="0"/>
              </a:spcAft>
              <a:buSzPts val="1600"/>
              <a:buNone/>
            </a:pPr>
            <a:r>
              <a:t/>
            </a:r>
            <a:endParaRPr sz="1600"/>
          </a:p>
          <a:p>
            <a:pPr indent="-227965" lvl="1" marL="685165" rtl="0" algn="l">
              <a:lnSpc>
                <a:spcPct val="90000"/>
              </a:lnSpc>
              <a:spcBef>
                <a:spcPts val="500"/>
              </a:spcBef>
              <a:spcAft>
                <a:spcPts val="0"/>
              </a:spcAft>
              <a:buSzPts val="1600"/>
              <a:buNone/>
            </a:pPr>
            <a:r>
              <a:t/>
            </a:r>
            <a:endParaRPr sz="1600"/>
          </a:p>
          <a:p>
            <a:pPr indent="-227965" lvl="1" marL="685165" rtl="0" algn="l">
              <a:lnSpc>
                <a:spcPct val="90000"/>
              </a:lnSpc>
              <a:spcBef>
                <a:spcPts val="500"/>
              </a:spcBef>
              <a:spcAft>
                <a:spcPts val="0"/>
              </a:spcAft>
              <a:buSzPts val="1600"/>
              <a:buNone/>
            </a:pPr>
            <a:r>
              <a:t/>
            </a:r>
            <a:endParaRPr sz="1600"/>
          </a:p>
          <a:p>
            <a:pPr indent="0" lvl="1" marL="457200" rtl="0" algn="l">
              <a:lnSpc>
                <a:spcPct val="90000"/>
              </a:lnSpc>
              <a:spcBef>
                <a:spcPts val="500"/>
              </a:spcBef>
              <a:spcAft>
                <a:spcPts val="0"/>
              </a:spcAft>
              <a:buSzPts val="1600"/>
              <a:buNone/>
            </a:pPr>
            <a:r>
              <a:t/>
            </a:r>
            <a:endParaRPr sz="1600"/>
          </a:p>
        </p:txBody>
      </p:sp>
      <p:sp>
        <p:nvSpPr>
          <p:cNvPr id="202" name="Google Shape;202;p2"/>
          <p:cNvSpPr txBox="1"/>
          <p:nvPr/>
        </p:nvSpPr>
        <p:spPr>
          <a:xfrm>
            <a:off x="3623735" y="2068855"/>
            <a:ext cx="3437963" cy="3841057"/>
          </a:xfrm>
          <a:prstGeom prst="rect">
            <a:avLst/>
          </a:prstGeom>
          <a:noFill/>
          <a:ln>
            <a:noFill/>
          </a:ln>
        </p:spPr>
        <p:txBody>
          <a:bodyPr anchorCtr="0" anchor="t" bIns="45700" lIns="91425" spcFirstLastPara="1" rIns="91425" wrap="square" tIns="45700">
            <a:normAutofit/>
          </a:bodyPr>
          <a:lstStyle/>
          <a:p>
            <a:pPr indent="-227965" lvl="0" marL="227965" marR="0" rtl="0" algn="l">
              <a:lnSpc>
                <a:spcPct val="90000"/>
              </a:lnSpc>
              <a:spcBef>
                <a:spcPts val="0"/>
              </a:spcBef>
              <a:spcAft>
                <a:spcPts val="0"/>
              </a:spcAft>
              <a:buClr>
                <a:schemeClr val="dk2"/>
              </a:buClr>
              <a:buSzPts val="1600"/>
              <a:buFont typeface="Arial"/>
              <a:buNone/>
            </a:pPr>
            <a:r>
              <a:rPr b="0" i="0" lang="en-US" sz="1600" u="none" cap="none" strike="noStrike">
                <a:solidFill>
                  <a:schemeClr val="dk1"/>
                </a:solidFill>
                <a:latin typeface="Arial"/>
                <a:ea typeface="Arial"/>
                <a:cs typeface="Arial"/>
                <a:sym typeface="Arial"/>
              </a:rPr>
              <a:t>Reasons:</a:t>
            </a:r>
            <a:endParaRPr/>
          </a:p>
          <a:p>
            <a:pPr indent="-227965" lvl="0" marL="227965" marR="0" rtl="0" algn="l">
              <a:lnSpc>
                <a:spcPct val="90000"/>
              </a:lnSpc>
              <a:spcBef>
                <a:spcPts val="1000"/>
              </a:spcBef>
              <a:spcAft>
                <a:spcPts val="0"/>
              </a:spcAft>
              <a:buClr>
                <a:schemeClr val="dk2"/>
              </a:buClr>
              <a:buSzPts val="1600"/>
              <a:buFont typeface="Arial"/>
              <a:buNone/>
            </a:pPr>
            <a:r>
              <a:rPr b="0" i="0" lang="en-US" sz="1600" u="none" cap="none" strike="noStrike">
                <a:solidFill>
                  <a:schemeClr val="dk1"/>
                </a:solidFill>
                <a:latin typeface="Arial"/>
                <a:ea typeface="Arial"/>
                <a:cs typeface="Arial"/>
                <a:sym typeface="Arial"/>
              </a:rPr>
              <a:t>- Minority status of LGBTQ+ patient population</a:t>
            </a:r>
            <a:endParaRPr/>
          </a:p>
          <a:p>
            <a:pPr indent="-227965" lvl="0" marL="227965" marR="0" rtl="0" algn="l">
              <a:lnSpc>
                <a:spcPct val="90000"/>
              </a:lnSpc>
              <a:spcBef>
                <a:spcPts val="1000"/>
              </a:spcBef>
              <a:spcAft>
                <a:spcPts val="0"/>
              </a:spcAft>
              <a:buClr>
                <a:schemeClr val="dk2"/>
              </a:buClr>
              <a:buSzPts val="1600"/>
              <a:buFont typeface="Arial"/>
              <a:buNone/>
            </a:pPr>
            <a:r>
              <a:rPr b="0" i="0" lang="en-US" sz="1600" u="none" cap="none" strike="noStrike">
                <a:solidFill>
                  <a:schemeClr val="dk1"/>
                </a:solidFill>
                <a:latin typeface="Arial"/>
                <a:ea typeface="Arial"/>
                <a:cs typeface="Arial"/>
                <a:sym typeface="Arial"/>
              </a:rPr>
              <a:t>- Lack of education and training within the healthcare field </a:t>
            </a:r>
            <a:endParaRPr b="0" i="0" sz="1600" u="none" cap="none" strike="noStrike">
              <a:solidFill>
                <a:schemeClr val="dk1"/>
              </a:solidFill>
              <a:latin typeface="Arial"/>
              <a:ea typeface="Arial"/>
              <a:cs typeface="Arial"/>
              <a:sym typeface="Arial"/>
            </a:endParaRPr>
          </a:p>
          <a:p>
            <a:pPr indent="-227965" lvl="0" marL="227965" marR="0" rtl="0" algn="l">
              <a:lnSpc>
                <a:spcPct val="90000"/>
              </a:lnSpc>
              <a:spcBef>
                <a:spcPts val="1000"/>
              </a:spcBef>
              <a:spcAft>
                <a:spcPts val="0"/>
              </a:spcAft>
              <a:buClr>
                <a:schemeClr val="dk2"/>
              </a:buClr>
              <a:buSzPts val="1600"/>
              <a:buFont typeface="Arial"/>
              <a:buNone/>
            </a:pPr>
            <a:r>
              <a:rPr b="0" i="0" lang="en-US" sz="1600" u="none" cap="none" strike="noStrike">
                <a:solidFill>
                  <a:schemeClr val="dk1"/>
                </a:solidFill>
                <a:latin typeface="Arial"/>
                <a:ea typeface="Arial"/>
                <a:cs typeface="Arial"/>
                <a:sym typeface="Arial"/>
              </a:rPr>
              <a:t>- Limited clinical research on LGBTQ+ health issues</a:t>
            </a:r>
            <a:endParaRPr/>
          </a:p>
          <a:p>
            <a:pPr indent="-227965" lvl="0" marL="227965" marR="0" rtl="0" algn="l">
              <a:lnSpc>
                <a:spcPct val="90000"/>
              </a:lnSpc>
              <a:spcBef>
                <a:spcPts val="1000"/>
              </a:spcBef>
              <a:spcAft>
                <a:spcPts val="0"/>
              </a:spcAft>
              <a:buClr>
                <a:schemeClr val="dk2"/>
              </a:buClr>
              <a:buSzPts val="1600"/>
              <a:buFont typeface="Arial"/>
              <a:buNone/>
            </a:pPr>
            <a:r>
              <a:rPr b="0" i="0" lang="en-US" sz="1600" u="none" cap="none" strike="noStrike">
                <a:solidFill>
                  <a:schemeClr val="dk1"/>
                </a:solidFill>
                <a:latin typeface="Arial"/>
                <a:ea typeface="Arial"/>
                <a:cs typeface="Arial"/>
                <a:sym typeface="Arial"/>
              </a:rPr>
              <a:t>- Restrictive health benefits and insurance regulations (systemic issues)</a:t>
            </a:r>
            <a:endParaRPr/>
          </a:p>
          <a:p>
            <a:pPr indent="-227965" lvl="0" marL="227965" marR="0" rtl="0" algn="l">
              <a:lnSpc>
                <a:spcPct val="90000"/>
              </a:lnSpc>
              <a:spcBef>
                <a:spcPts val="1000"/>
              </a:spcBef>
              <a:spcAft>
                <a:spcPts val="0"/>
              </a:spcAft>
              <a:buClr>
                <a:schemeClr val="dk2"/>
              </a:buClr>
              <a:buSzPts val="1600"/>
              <a:buFont typeface="Arial"/>
              <a:buNone/>
            </a:pPr>
            <a:r>
              <a:rPr b="0" i="0" lang="en-US" sz="1600" u="none" cap="none" strike="noStrike">
                <a:solidFill>
                  <a:schemeClr val="dk1"/>
                </a:solidFill>
                <a:latin typeface="Arial"/>
                <a:ea typeface="Arial"/>
                <a:cs typeface="Arial"/>
                <a:sym typeface="Arial"/>
              </a:rPr>
              <a:t>- Institutional barriers &amp; bias</a:t>
            </a:r>
            <a:endParaRPr/>
          </a:p>
          <a:p>
            <a:pPr indent="-227965" lvl="0" marL="227965" marR="0" rtl="0" algn="l">
              <a:lnSpc>
                <a:spcPct val="90000"/>
              </a:lnSpc>
              <a:spcBef>
                <a:spcPts val="1000"/>
              </a:spcBef>
              <a:spcAft>
                <a:spcPts val="0"/>
              </a:spcAft>
              <a:buClr>
                <a:schemeClr val="dk2"/>
              </a:buClr>
              <a:buSzPts val="1600"/>
              <a:buFont typeface="Arial"/>
              <a:buNone/>
            </a:pPr>
            <a:r>
              <a:rPr b="0" i="0" lang="en-US" sz="1600" u="none" cap="none" strike="noStrike">
                <a:solidFill>
                  <a:schemeClr val="dk1"/>
                </a:solidFill>
                <a:latin typeface="Arial"/>
                <a:ea typeface="Arial"/>
                <a:cs typeface="Arial"/>
                <a:sym typeface="Arial"/>
              </a:rPr>
              <a:t>- Limited social figures and role models</a:t>
            </a:r>
            <a:endParaRPr/>
          </a:p>
          <a:p>
            <a:pPr indent="-227965" lvl="1" marL="685165" marR="0" rtl="0" algn="l">
              <a:lnSpc>
                <a:spcPct val="90000"/>
              </a:lnSpc>
              <a:spcBef>
                <a:spcPts val="500"/>
              </a:spcBef>
              <a:spcAft>
                <a:spcPts val="0"/>
              </a:spcAft>
              <a:buClr>
                <a:schemeClr val="dk2"/>
              </a:buClr>
              <a:buSzPts val="1600"/>
              <a:buFont typeface="Arial"/>
              <a:buNone/>
            </a:pPr>
            <a:r>
              <a:t/>
            </a:r>
            <a:endParaRPr b="0" i="0" sz="1600" u="none" cap="none" strike="noStrike">
              <a:solidFill>
                <a:schemeClr val="dk1"/>
              </a:solidFill>
              <a:latin typeface="Arial"/>
              <a:ea typeface="Arial"/>
              <a:cs typeface="Arial"/>
              <a:sym typeface="Arial"/>
            </a:endParaRPr>
          </a:p>
          <a:p>
            <a:pPr indent="-227965" lvl="1" marL="685165" marR="0" rtl="0" algn="l">
              <a:lnSpc>
                <a:spcPct val="90000"/>
              </a:lnSpc>
              <a:spcBef>
                <a:spcPts val="500"/>
              </a:spcBef>
              <a:spcAft>
                <a:spcPts val="0"/>
              </a:spcAft>
              <a:buClr>
                <a:schemeClr val="dk2"/>
              </a:buClr>
              <a:buSzPts val="1600"/>
              <a:buFont typeface="Arial"/>
              <a:buNone/>
            </a:pPr>
            <a:r>
              <a:t/>
            </a:r>
            <a:endParaRPr b="0" i="0" sz="1600" u="none" cap="none" strike="noStrike">
              <a:solidFill>
                <a:schemeClr val="dk1"/>
              </a:solidFill>
              <a:latin typeface="Arial"/>
              <a:ea typeface="Arial"/>
              <a:cs typeface="Arial"/>
              <a:sym typeface="Arial"/>
            </a:endParaRPr>
          </a:p>
          <a:p>
            <a:pPr indent="-227965" lvl="1" marL="685165" marR="0" rtl="0" algn="l">
              <a:lnSpc>
                <a:spcPct val="90000"/>
              </a:lnSpc>
              <a:spcBef>
                <a:spcPts val="500"/>
              </a:spcBef>
              <a:spcAft>
                <a:spcPts val="0"/>
              </a:spcAft>
              <a:buClr>
                <a:schemeClr val="dk2"/>
              </a:buClr>
              <a:buSzPts val="1600"/>
              <a:buFont typeface="Arial"/>
              <a:buNone/>
            </a:pPr>
            <a:r>
              <a:t/>
            </a:r>
            <a:endParaRPr b="0" i="0" sz="1600" u="none" cap="none" strike="noStrike">
              <a:solidFill>
                <a:schemeClr val="dk1"/>
              </a:solidFill>
              <a:latin typeface="Arial"/>
              <a:ea typeface="Arial"/>
              <a:cs typeface="Arial"/>
              <a:sym typeface="Arial"/>
            </a:endParaRPr>
          </a:p>
          <a:p>
            <a:pPr indent="0" lvl="1" marL="457200" marR="0" rtl="0" algn="l">
              <a:lnSpc>
                <a:spcPct val="90000"/>
              </a:lnSpc>
              <a:spcBef>
                <a:spcPts val="500"/>
              </a:spcBef>
              <a:spcAft>
                <a:spcPts val="0"/>
              </a:spcAft>
              <a:buClr>
                <a:schemeClr val="dk2"/>
              </a:buClr>
              <a:buSzPts val="1600"/>
              <a:buFont typeface="Arial"/>
              <a:buNone/>
            </a:pPr>
            <a:r>
              <a:t/>
            </a:r>
            <a:endParaRPr b="0" i="0" sz="1600" u="none" cap="none" strike="noStrike">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Graphical user interface, text, application, email&#10;&#10;Description automatically generated" id="207" name="Google Shape;207;p3"/>
          <p:cNvPicPr preferRelativeResize="0"/>
          <p:nvPr>
            <p:ph idx="2" type="pic"/>
          </p:nvPr>
        </p:nvPicPr>
        <p:blipFill rotWithShape="1">
          <a:blip r:embed="rId3">
            <a:alphaModFix/>
          </a:blip>
          <a:srcRect b="-583" l="0" r="0" t="-145"/>
          <a:stretch/>
        </p:blipFill>
        <p:spPr>
          <a:xfrm>
            <a:off x="208463" y="162456"/>
            <a:ext cx="2407709" cy="4572743"/>
          </a:xfrm>
          <a:prstGeom prst="rect">
            <a:avLst/>
          </a:prstGeom>
          <a:noFill/>
          <a:ln>
            <a:noFill/>
          </a:ln>
        </p:spPr>
      </p:pic>
      <p:pic>
        <p:nvPicPr>
          <p:cNvPr descr="Graphical user interface, text, application, email&#10;&#10;Description automatically generated" id="208" name="Google Shape;208;p3"/>
          <p:cNvPicPr preferRelativeResize="0"/>
          <p:nvPr/>
        </p:nvPicPr>
        <p:blipFill rotWithShape="1">
          <a:blip r:embed="rId4">
            <a:alphaModFix/>
          </a:blip>
          <a:srcRect b="0" l="0" r="0" t="0"/>
          <a:stretch/>
        </p:blipFill>
        <p:spPr>
          <a:xfrm>
            <a:off x="2893438" y="160867"/>
            <a:ext cx="2815256" cy="5554134"/>
          </a:xfrm>
          <a:prstGeom prst="rect">
            <a:avLst/>
          </a:prstGeom>
          <a:noFill/>
          <a:ln>
            <a:noFill/>
          </a:ln>
        </p:spPr>
      </p:pic>
      <p:pic>
        <p:nvPicPr>
          <p:cNvPr descr="Graphical user interface, text, application, email&#10;&#10;Description automatically generated" id="209" name="Google Shape;209;p3"/>
          <p:cNvPicPr preferRelativeResize="0"/>
          <p:nvPr/>
        </p:nvPicPr>
        <p:blipFill rotWithShape="1">
          <a:blip r:embed="rId5">
            <a:alphaModFix/>
          </a:blip>
          <a:srcRect b="0" l="0" r="0" t="0"/>
          <a:stretch/>
        </p:blipFill>
        <p:spPr>
          <a:xfrm>
            <a:off x="5943600" y="163592"/>
            <a:ext cx="3039533" cy="4126281"/>
          </a:xfrm>
          <a:prstGeom prst="rect">
            <a:avLst/>
          </a:prstGeom>
          <a:noFill/>
          <a:ln>
            <a:noFill/>
          </a:ln>
        </p:spPr>
      </p:pic>
      <p:pic>
        <p:nvPicPr>
          <p:cNvPr descr="Graphical user interface, text, application, email&#10;&#10;Description automatically generated" id="210" name="Google Shape;210;p3"/>
          <p:cNvPicPr preferRelativeResize="0"/>
          <p:nvPr/>
        </p:nvPicPr>
        <p:blipFill rotWithShape="1">
          <a:blip r:embed="rId6">
            <a:alphaModFix/>
          </a:blip>
          <a:srcRect b="0" l="0" r="0" t="0"/>
          <a:stretch/>
        </p:blipFill>
        <p:spPr>
          <a:xfrm>
            <a:off x="9176521" y="160867"/>
            <a:ext cx="2703558" cy="4690533"/>
          </a:xfrm>
          <a:prstGeom prst="rect">
            <a:avLst/>
          </a:prstGeom>
          <a:noFill/>
          <a:ln>
            <a:noFill/>
          </a:ln>
        </p:spPr>
      </p:pic>
      <p:sp>
        <p:nvSpPr>
          <p:cNvPr id="211" name="Google Shape;211;p3"/>
          <p:cNvSpPr txBox="1"/>
          <p:nvPr/>
        </p:nvSpPr>
        <p:spPr>
          <a:xfrm>
            <a:off x="5418667" y="6011334"/>
            <a:ext cx="39624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FF0000"/>
                </a:solidFill>
                <a:latin typeface="Arial"/>
                <a:ea typeface="Arial"/>
                <a:cs typeface="Arial"/>
                <a:sym typeface="Arial"/>
              </a:rPr>
              <a:t>INTERSECTIONALITY</a:t>
            </a:r>
            <a:endParaRPr/>
          </a:p>
        </p:txBody>
      </p:sp>
      <p:sp>
        <p:nvSpPr>
          <p:cNvPr id="212" name="Google Shape;212;p3"/>
          <p:cNvSpPr/>
          <p:nvPr/>
        </p:nvSpPr>
        <p:spPr>
          <a:xfrm>
            <a:off x="4569248" y="5893266"/>
            <a:ext cx="846666" cy="762000"/>
          </a:xfrm>
          <a:prstGeom prst="curvedRightArrow">
            <a:avLst>
              <a:gd fmla="val 25000" name="adj1"/>
              <a:gd fmla="val 50000" name="adj2"/>
              <a:gd fmla="val 25000" name="adj3"/>
            </a:avLst>
          </a:prstGeom>
          <a:solidFill>
            <a:schemeClr val="accent1"/>
          </a:solidFill>
          <a:ln cap="flat" cmpd="sng" w="12700">
            <a:solidFill>
              <a:srgbClr val="0742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13" name="Google Shape;213;p3"/>
          <p:cNvSpPr/>
          <p:nvPr/>
        </p:nvSpPr>
        <p:spPr>
          <a:xfrm>
            <a:off x="9174055" y="5892207"/>
            <a:ext cx="711200" cy="762000"/>
          </a:xfrm>
          <a:prstGeom prst="curvedLeftArrow">
            <a:avLst>
              <a:gd fmla="val 25000" name="adj1"/>
              <a:gd fmla="val 50000" name="adj2"/>
              <a:gd fmla="val 25000" name="adj3"/>
            </a:avLst>
          </a:prstGeom>
          <a:solidFill>
            <a:schemeClr val="accent1"/>
          </a:solidFill>
          <a:ln cap="flat" cmpd="sng" w="12700">
            <a:solidFill>
              <a:srgbClr val="0742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14" name="Google Shape;214;p3"/>
          <p:cNvSpPr/>
          <p:nvPr/>
        </p:nvSpPr>
        <p:spPr>
          <a:xfrm>
            <a:off x="6837892" y="5042958"/>
            <a:ext cx="914400" cy="914400"/>
          </a:xfrm>
          <a:prstGeom prst="mathPlus">
            <a:avLst>
              <a:gd fmla="val 23520" name="adj1"/>
            </a:avLst>
          </a:prstGeom>
          <a:solidFill>
            <a:schemeClr val="accent1"/>
          </a:solidFill>
          <a:ln cap="flat" cmpd="sng" w="12700">
            <a:solidFill>
              <a:srgbClr val="07423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
          <p:cNvSpPr txBox="1"/>
          <p:nvPr>
            <p:ph type="title"/>
          </p:nvPr>
        </p:nvSpPr>
        <p:spPr>
          <a:xfrm>
            <a:off x="457202" y="151394"/>
            <a:ext cx="10004024" cy="101240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300"/>
              <a:buFont typeface="Arial Black"/>
              <a:buNone/>
            </a:pPr>
            <a:r>
              <a:rPr lang="en-US" sz="3300">
                <a:latin typeface="Arial Black"/>
                <a:ea typeface="Arial Black"/>
                <a:cs typeface="Arial Black"/>
                <a:sym typeface="Arial Black"/>
              </a:rPr>
              <a:t>Part 2. Interprofessional Teams of Care</a:t>
            </a:r>
            <a:endParaRPr/>
          </a:p>
        </p:txBody>
      </p:sp>
      <p:grpSp>
        <p:nvGrpSpPr>
          <p:cNvPr id="221" name="Google Shape;221;p4"/>
          <p:cNvGrpSpPr/>
          <p:nvPr/>
        </p:nvGrpSpPr>
        <p:grpSpPr>
          <a:xfrm>
            <a:off x="3996588" y="1851905"/>
            <a:ext cx="4198823" cy="3455497"/>
            <a:chOff x="186588" y="324"/>
            <a:chExt cx="4198823" cy="3455497"/>
          </a:xfrm>
        </p:grpSpPr>
        <p:sp>
          <p:nvSpPr>
            <p:cNvPr id="222" name="Google Shape;222;p4"/>
            <p:cNvSpPr/>
            <p:nvPr/>
          </p:nvSpPr>
          <p:spPr>
            <a:xfrm>
              <a:off x="1446609" y="324"/>
              <a:ext cx="1678781" cy="1091207"/>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
            <p:cNvSpPr txBox="1"/>
            <p:nvPr/>
          </p:nvSpPr>
          <p:spPr>
            <a:xfrm>
              <a:off x="1499877" y="53592"/>
              <a:ext cx="1572245" cy="984671"/>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Medicine and Nursing</a:t>
              </a:r>
              <a:endParaRPr b="0" i="0" sz="2000" u="none" cap="none" strike="noStrike">
                <a:solidFill>
                  <a:schemeClr val="lt1"/>
                </a:solidFill>
                <a:latin typeface="Arial"/>
                <a:ea typeface="Arial"/>
                <a:cs typeface="Arial"/>
                <a:sym typeface="Arial"/>
              </a:endParaRPr>
            </a:p>
          </p:txBody>
        </p:sp>
        <p:sp>
          <p:nvSpPr>
            <p:cNvPr id="224" name="Google Shape;224;p4"/>
            <p:cNvSpPr/>
            <p:nvPr/>
          </p:nvSpPr>
          <p:spPr>
            <a:xfrm>
              <a:off x="831052" y="545927"/>
              <a:ext cx="2909894" cy="2909894"/>
            </a:xfrm>
            <a:custGeom>
              <a:rect b="b" l="l" r="r" t="t"/>
              <a:pathLst>
                <a:path extrusionOk="0" h="120000" w="120000">
                  <a:moveTo>
                    <a:pt x="95118" y="11351"/>
                  </a:moveTo>
                  <a:lnTo>
                    <a:pt x="95118" y="11351"/>
                  </a:lnTo>
                  <a:cubicBezTo>
                    <a:pt x="112732" y="24066"/>
                    <a:pt x="122097" y="45307"/>
                    <a:pt x="119604" y="66887"/>
                  </a:cubicBezTo>
                </a:path>
              </a:pathLst>
            </a:custGeom>
            <a:no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
            <p:cNvSpPr/>
            <p:nvPr/>
          </p:nvSpPr>
          <p:spPr>
            <a:xfrm>
              <a:off x="2706630" y="2182744"/>
              <a:ext cx="1678781" cy="1091207"/>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
            <p:cNvSpPr txBox="1"/>
            <p:nvPr/>
          </p:nvSpPr>
          <p:spPr>
            <a:xfrm>
              <a:off x="2759898" y="2236012"/>
              <a:ext cx="1572245" cy="984671"/>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Behavioral Health </a:t>
              </a:r>
              <a:endParaRPr b="0" i="0" sz="2000" u="none" cap="none" strike="noStrike">
                <a:solidFill>
                  <a:schemeClr val="lt1"/>
                </a:solidFill>
                <a:latin typeface="Arial"/>
                <a:ea typeface="Arial"/>
                <a:cs typeface="Arial"/>
                <a:sym typeface="Arial"/>
              </a:endParaRPr>
            </a:p>
          </p:txBody>
        </p:sp>
        <p:sp>
          <p:nvSpPr>
            <p:cNvPr id="227" name="Google Shape;227;p4"/>
            <p:cNvSpPr/>
            <p:nvPr/>
          </p:nvSpPr>
          <p:spPr>
            <a:xfrm>
              <a:off x="831052" y="545927"/>
              <a:ext cx="2909894" cy="2909894"/>
            </a:xfrm>
            <a:custGeom>
              <a:rect b="b" l="l" r="r" t="t"/>
              <a:pathLst>
                <a:path extrusionOk="0" h="120000" w="120000">
                  <a:moveTo>
                    <a:pt x="88538" y="112779"/>
                  </a:moveTo>
                  <a:lnTo>
                    <a:pt x="88538" y="112779"/>
                  </a:lnTo>
                  <a:cubicBezTo>
                    <a:pt x="70731" y="122407"/>
                    <a:pt x="49269" y="122407"/>
                    <a:pt x="31462" y="112779"/>
                  </a:cubicBezTo>
                </a:path>
              </a:pathLst>
            </a:custGeom>
            <a:no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a:off x="186588" y="2182744"/>
              <a:ext cx="1678781" cy="1091207"/>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
            <p:cNvSpPr txBox="1"/>
            <p:nvPr/>
          </p:nvSpPr>
          <p:spPr>
            <a:xfrm>
              <a:off x="239856" y="2236012"/>
              <a:ext cx="1572245" cy="984671"/>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Community Care and Mutual Aid </a:t>
              </a:r>
              <a:endParaRPr b="0" i="0" sz="2000" u="none" cap="none" strike="noStrike">
                <a:solidFill>
                  <a:schemeClr val="lt1"/>
                </a:solidFill>
                <a:latin typeface="Arial"/>
                <a:ea typeface="Arial"/>
                <a:cs typeface="Arial"/>
                <a:sym typeface="Arial"/>
              </a:endParaRPr>
            </a:p>
          </p:txBody>
        </p:sp>
        <p:sp>
          <p:nvSpPr>
            <p:cNvPr id="230" name="Google Shape;230;p4"/>
            <p:cNvSpPr/>
            <p:nvPr/>
          </p:nvSpPr>
          <p:spPr>
            <a:xfrm>
              <a:off x="831052" y="545927"/>
              <a:ext cx="2909894" cy="2909894"/>
            </a:xfrm>
            <a:custGeom>
              <a:rect b="b" l="l" r="r" t="t"/>
              <a:pathLst>
                <a:path extrusionOk="0" h="120000" w="120000">
                  <a:moveTo>
                    <a:pt x="397" y="66887"/>
                  </a:moveTo>
                  <a:lnTo>
                    <a:pt x="397" y="66887"/>
                  </a:lnTo>
                  <a:cubicBezTo>
                    <a:pt x="-2096" y="45307"/>
                    <a:pt x="7269" y="24065"/>
                    <a:pt x="24883" y="11351"/>
                  </a:cubicBezTo>
                </a:path>
              </a:pathLst>
            </a:custGeom>
            <a:no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5"/>
          <p:cNvSpPr txBox="1"/>
          <p:nvPr>
            <p:ph type="title"/>
          </p:nvPr>
        </p:nvSpPr>
        <p:spPr>
          <a:xfrm>
            <a:off x="457202" y="151394"/>
            <a:ext cx="10004024" cy="101240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300"/>
              <a:buFont typeface="Arial Black"/>
              <a:buNone/>
            </a:pPr>
            <a:r>
              <a:rPr lang="en-US" sz="3300">
                <a:latin typeface="Arial Black"/>
                <a:ea typeface="Arial Black"/>
                <a:cs typeface="Arial Black"/>
                <a:sym typeface="Arial Black"/>
              </a:rPr>
              <a:t>Part 2. Interprofessional Teams of Care</a:t>
            </a:r>
            <a:endParaRPr/>
          </a:p>
        </p:txBody>
      </p:sp>
      <p:sp>
        <p:nvSpPr>
          <p:cNvPr id="237" name="Google Shape;237;p5"/>
          <p:cNvSpPr txBox="1"/>
          <p:nvPr/>
        </p:nvSpPr>
        <p:spPr>
          <a:xfrm>
            <a:off x="458771" y="1244338"/>
            <a:ext cx="745660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Medicine and Nursing</a:t>
            </a:r>
            <a:endParaRPr/>
          </a:p>
        </p:txBody>
      </p:sp>
      <p:sp>
        <p:nvSpPr>
          <p:cNvPr id="238" name="Google Shape;238;p5"/>
          <p:cNvSpPr txBox="1"/>
          <p:nvPr/>
        </p:nvSpPr>
        <p:spPr>
          <a:xfrm>
            <a:off x="458771" y="1771299"/>
            <a:ext cx="6922417"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Provide medical care including </a:t>
            </a:r>
            <a:endParaRPr b="0" i="0" sz="1400" u="none" cap="none" strike="noStrike">
              <a:solidFill>
                <a:srgbClr val="000000"/>
              </a:solidFill>
              <a:latin typeface="Arial"/>
              <a:ea typeface="Arial"/>
              <a:cs typeface="Arial"/>
              <a:sym typeface="Arial"/>
            </a:endParaRPr>
          </a:p>
          <a:p>
            <a:pPr indent="-285750" lvl="2"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Gender-affirming hormone therapy and surgery</a:t>
            </a:r>
            <a:endParaRPr b="0" i="0" sz="1400" u="none" cap="none" strike="noStrike">
              <a:solidFill>
                <a:srgbClr val="000000"/>
              </a:solidFill>
              <a:latin typeface="Arial"/>
              <a:ea typeface="Arial"/>
              <a:cs typeface="Arial"/>
              <a:sym typeface="Arial"/>
            </a:endParaRPr>
          </a:p>
          <a:p>
            <a:pPr indent="-285750" lvl="2"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Reproductive healthcare</a:t>
            </a:r>
            <a:endParaRPr b="0" i="0" sz="1400" u="none" cap="none" strike="noStrike">
              <a:solidFill>
                <a:srgbClr val="000000"/>
              </a:solidFill>
              <a:latin typeface="Arial"/>
              <a:ea typeface="Arial"/>
              <a:cs typeface="Arial"/>
              <a:sym typeface="Arial"/>
            </a:endParaRPr>
          </a:p>
          <a:p>
            <a:pPr indent="-285750" lvl="2"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STI testing, care, and prevention</a:t>
            </a:r>
            <a:endParaRPr/>
          </a:p>
          <a:p>
            <a:pPr indent="-285750" lvl="2"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All other health needs</a:t>
            </a:r>
            <a:endParaRPr b="0" i="0" sz="1400" u="none" cap="none" strike="noStrike">
              <a:solidFill>
                <a:srgbClr val="000000"/>
              </a:solidFill>
              <a:latin typeface="Arial"/>
              <a:ea typeface="Arial"/>
              <a:cs typeface="Arial"/>
              <a:sym typeface="Arial"/>
            </a:endParaRPr>
          </a:p>
          <a:p>
            <a:pPr indent="-171450" lvl="2"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Limited access </a:t>
            </a:r>
            <a:endParaRPr/>
          </a:p>
          <a:p>
            <a:pPr indent="-285750" lvl="2"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Financial and insurance limitations (including limited coverage)</a:t>
            </a:r>
            <a:endParaRPr/>
          </a:p>
          <a:p>
            <a:pPr indent="0" lvl="2"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Marginalization of queer folks leading to distrust in medical professions</a:t>
            </a:r>
            <a:endParaRPr/>
          </a:p>
          <a:p>
            <a:pPr indent="-285750" lvl="2"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Microaggressions, misgendering, and outright bigotry</a:t>
            </a:r>
            <a:endParaRPr/>
          </a:p>
          <a:p>
            <a:pPr indent="-285750" lvl="2"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Refusal to provide care, even reluctance to touch patients </a:t>
            </a:r>
            <a:endParaRPr/>
          </a:p>
          <a:p>
            <a:pPr indent="-285750" lvl="2"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Unnecessary exams and procedures (e.g. intersex population)</a:t>
            </a:r>
            <a:endParaRPr/>
          </a:p>
        </p:txBody>
      </p:sp>
      <p:grpSp>
        <p:nvGrpSpPr>
          <p:cNvPr id="239" name="Google Shape;239;p5"/>
          <p:cNvGrpSpPr/>
          <p:nvPr/>
        </p:nvGrpSpPr>
        <p:grpSpPr>
          <a:xfrm>
            <a:off x="7951189" y="2103381"/>
            <a:ext cx="3296878" cy="2712977"/>
            <a:chOff x="166220" y="419"/>
            <a:chExt cx="3296878" cy="2712977"/>
          </a:xfrm>
        </p:grpSpPr>
        <p:sp>
          <p:nvSpPr>
            <p:cNvPr id="240" name="Google Shape;240;p5"/>
            <p:cNvSpPr/>
            <p:nvPr/>
          </p:nvSpPr>
          <p:spPr>
            <a:xfrm>
              <a:off x="1155428" y="419"/>
              <a:ext cx="1318463" cy="857001"/>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txBox="1"/>
            <p:nvPr/>
          </p:nvSpPr>
          <p:spPr>
            <a:xfrm>
              <a:off x="1197263" y="42254"/>
              <a:ext cx="1234793" cy="773331"/>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Medicine and Nursing</a:t>
              </a:r>
              <a:endParaRPr b="0" i="0" sz="1600" u="none" cap="none" strike="noStrike">
                <a:solidFill>
                  <a:schemeClr val="lt1"/>
                </a:solidFill>
                <a:latin typeface="Arial"/>
                <a:ea typeface="Arial"/>
                <a:cs typeface="Arial"/>
                <a:sym typeface="Arial"/>
              </a:endParaRPr>
            </a:p>
          </p:txBody>
        </p:sp>
        <p:sp>
          <p:nvSpPr>
            <p:cNvPr id="242" name="Google Shape;242;p5"/>
            <p:cNvSpPr/>
            <p:nvPr/>
          </p:nvSpPr>
          <p:spPr>
            <a:xfrm>
              <a:off x="672421" y="428920"/>
              <a:ext cx="2284476" cy="2284476"/>
            </a:xfrm>
            <a:custGeom>
              <a:rect b="b" l="l" r="r" t="t"/>
              <a:pathLst>
                <a:path extrusionOk="0" h="120000" w="120000">
                  <a:moveTo>
                    <a:pt x="95131" y="11360"/>
                  </a:moveTo>
                  <a:lnTo>
                    <a:pt x="95131" y="11360"/>
                  </a:lnTo>
                  <a:cubicBezTo>
                    <a:pt x="112734" y="24074"/>
                    <a:pt x="122094" y="45307"/>
                    <a:pt x="119605" y="66878"/>
                  </a:cubicBezTo>
                </a:path>
              </a:pathLst>
            </a:custGeom>
            <a:no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p:nvPr/>
          </p:nvSpPr>
          <p:spPr>
            <a:xfrm>
              <a:off x="2144635" y="1713777"/>
              <a:ext cx="1318463" cy="857001"/>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txBox="1"/>
            <p:nvPr/>
          </p:nvSpPr>
          <p:spPr>
            <a:xfrm>
              <a:off x="2186470" y="1755612"/>
              <a:ext cx="1234793" cy="773331"/>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Behavioral Health </a:t>
              </a:r>
              <a:endParaRPr b="0" i="0" sz="1600" u="none" cap="none" strike="noStrike">
                <a:solidFill>
                  <a:schemeClr val="lt1"/>
                </a:solidFill>
                <a:latin typeface="Arial"/>
                <a:ea typeface="Arial"/>
                <a:cs typeface="Arial"/>
                <a:sym typeface="Arial"/>
              </a:endParaRPr>
            </a:p>
          </p:txBody>
        </p:sp>
        <p:sp>
          <p:nvSpPr>
            <p:cNvPr id="245" name="Google Shape;245;p5"/>
            <p:cNvSpPr/>
            <p:nvPr/>
          </p:nvSpPr>
          <p:spPr>
            <a:xfrm>
              <a:off x="672421" y="428920"/>
              <a:ext cx="2284476" cy="2284476"/>
            </a:xfrm>
            <a:custGeom>
              <a:rect b="b" l="l" r="r" t="t"/>
              <a:pathLst>
                <a:path extrusionOk="0" h="120000" w="120000">
                  <a:moveTo>
                    <a:pt x="88523" y="112787"/>
                  </a:moveTo>
                  <a:cubicBezTo>
                    <a:pt x="70724" y="122404"/>
                    <a:pt x="49277" y="122404"/>
                    <a:pt x="31478" y="112787"/>
                  </a:cubicBezTo>
                </a:path>
              </a:pathLst>
            </a:custGeom>
            <a:no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
            <p:cNvSpPr/>
            <p:nvPr/>
          </p:nvSpPr>
          <p:spPr>
            <a:xfrm>
              <a:off x="166220" y="1713777"/>
              <a:ext cx="1318463" cy="857001"/>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5"/>
            <p:cNvSpPr txBox="1"/>
            <p:nvPr/>
          </p:nvSpPr>
          <p:spPr>
            <a:xfrm>
              <a:off x="208055" y="1755612"/>
              <a:ext cx="1234793" cy="773331"/>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Community Care and Mutual Aid </a:t>
              </a:r>
              <a:endParaRPr b="0" i="0" sz="1600" u="none" cap="none" strike="noStrike">
                <a:solidFill>
                  <a:schemeClr val="lt1"/>
                </a:solidFill>
                <a:latin typeface="Arial"/>
                <a:ea typeface="Arial"/>
                <a:cs typeface="Arial"/>
                <a:sym typeface="Arial"/>
              </a:endParaRPr>
            </a:p>
          </p:txBody>
        </p:sp>
        <p:sp>
          <p:nvSpPr>
            <p:cNvPr id="248" name="Google Shape;248;p5"/>
            <p:cNvSpPr/>
            <p:nvPr/>
          </p:nvSpPr>
          <p:spPr>
            <a:xfrm>
              <a:off x="672421" y="428920"/>
              <a:ext cx="2284476" cy="2284476"/>
            </a:xfrm>
            <a:custGeom>
              <a:rect b="b" l="l" r="r" t="t"/>
              <a:pathLst>
                <a:path extrusionOk="0" h="120000" w="120000">
                  <a:moveTo>
                    <a:pt x="396" y="66879"/>
                  </a:moveTo>
                  <a:cubicBezTo>
                    <a:pt x="-2093" y="45308"/>
                    <a:pt x="7267" y="24075"/>
                    <a:pt x="24870" y="11361"/>
                  </a:cubicBezTo>
                </a:path>
              </a:pathLst>
            </a:custGeom>
            <a:no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6"/>
          <p:cNvSpPr txBox="1"/>
          <p:nvPr>
            <p:ph type="title"/>
          </p:nvPr>
        </p:nvSpPr>
        <p:spPr>
          <a:xfrm>
            <a:off x="457202" y="151394"/>
            <a:ext cx="10004024" cy="101240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300"/>
              <a:buFont typeface="Arial Black"/>
              <a:buNone/>
            </a:pPr>
            <a:r>
              <a:rPr lang="en-US" sz="3300">
                <a:latin typeface="Arial Black"/>
                <a:ea typeface="Arial Black"/>
                <a:cs typeface="Arial Black"/>
                <a:sym typeface="Arial Black"/>
              </a:rPr>
              <a:t>Part 2. Interprofessional Teams of Care</a:t>
            </a:r>
            <a:endParaRPr/>
          </a:p>
        </p:txBody>
      </p:sp>
      <p:sp>
        <p:nvSpPr>
          <p:cNvPr id="255" name="Google Shape;255;p6"/>
          <p:cNvSpPr txBox="1"/>
          <p:nvPr/>
        </p:nvSpPr>
        <p:spPr>
          <a:xfrm>
            <a:off x="458771" y="1244338"/>
            <a:ext cx="745660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Behavioral Health</a:t>
            </a:r>
            <a:endParaRPr/>
          </a:p>
        </p:txBody>
      </p:sp>
      <p:sp>
        <p:nvSpPr>
          <p:cNvPr id="256" name="Google Shape;256;p6"/>
          <p:cNvSpPr txBox="1"/>
          <p:nvPr/>
        </p:nvSpPr>
        <p:spPr>
          <a:xfrm>
            <a:off x="411637" y="1770668"/>
            <a:ext cx="6922417"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Behavioral health including psychiatry, therapy, and substance use treatment is especially important for this vulnerable population </a:t>
            </a:r>
            <a:endParaRPr b="0" i="0" sz="1400" u="none" cap="none" strike="noStrike">
              <a:solidFill>
                <a:srgbClr val="000000"/>
              </a:solidFill>
              <a:latin typeface="Arial"/>
              <a:ea typeface="Arial"/>
              <a:cs typeface="Arial"/>
              <a:sym typeface="Arial"/>
            </a:endParaRPr>
          </a:p>
          <a:p>
            <a:pPr indent="-171450" lvl="2"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Limited access </a:t>
            </a:r>
            <a:endParaRPr/>
          </a:p>
          <a:p>
            <a:pPr indent="-285750" lvl="2"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Central MA has long wait times to access behavioral healthcare</a:t>
            </a:r>
            <a:endParaRPr/>
          </a:p>
          <a:p>
            <a:pPr indent="-285750" lvl="2"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Limited number of clinicians specifically trained in LGBTQ+ issues and who are queer themselves </a:t>
            </a:r>
            <a:endParaRPr/>
          </a:p>
          <a:p>
            <a:pPr indent="0" lvl="2"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Behavioral health as a gatekeeper</a:t>
            </a:r>
            <a:endParaRPr/>
          </a:p>
          <a:p>
            <a:pPr indent="-285750" lvl="2"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Most insurances and healthcare centers require behavioral health recommendation before gender affirming services can be accessed </a:t>
            </a:r>
            <a:endParaRPr/>
          </a:p>
          <a:p>
            <a:pPr indent="-285750" lvl="2"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Moving to informed consent model would remove this barrier </a:t>
            </a:r>
            <a:endParaRPr/>
          </a:p>
        </p:txBody>
      </p:sp>
      <p:grpSp>
        <p:nvGrpSpPr>
          <p:cNvPr id="257" name="Google Shape;257;p6"/>
          <p:cNvGrpSpPr/>
          <p:nvPr/>
        </p:nvGrpSpPr>
        <p:grpSpPr>
          <a:xfrm>
            <a:off x="7951189" y="2103381"/>
            <a:ext cx="3296878" cy="2712977"/>
            <a:chOff x="166220" y="419"/>
            <a:chExt cx="3296878" cy="2712977"/>
          </a:xfrm>
        </p:grpSpPr>
        <p:sp>
          <p:nvSpPr>
            <p:cNvPr id="258" name="Google Shape;258;p6"/>
            <p:cNvSpPr/>
            <p:nvPr/>
          </p:nvSpPr>
          <p:spPr>
            <a:xfrm>
              <a:off x="1155428" y="419"/>
              <a:ext cx="1318463" cy="857001"/>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6"/>
            <p:cNvSpPr txBox="1"/>
            <p:nvPr/>
          </p:nvSpPr>
          <p:spPr>
            <a:xfrm>
              <a:off x="1197263" y="42254"/>
              <a:ext cx="1234793" cy="773331"/>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Medicine and Nursing</a:t>
              </a:r>
              <a:endParaRPr b="0" i="0" sz="1600" u="none" cap="none" strike="noStrike">
                <a:solidFill>
                  <a:schemeClr val="lt1"/>
                </a:solidFill>
                <a:latin typeface="Arial"/>
                <a:ea typeface="Arial"/>
                <a:cs typeface="Arial"/>
                <a:sym typeface="Arial"/>
              </a:endParaRPr>
            </a:p>
          </p:txBody>
        </p:sp>
        <p:sp>
          <p:nvSpPr>
            <p:cNvPr id="260" name="Google Shape;260;p6"/>
            <p:cNvSpPr/>
            <p:nvPr/>
          </p:nvSpPr>
          <p:spPr>
            <a:xfrm>
              <a:off x="672421" y="428920"/>
              <a:ext cx="2284476" cy="2284476"/>
            </a:xfrm>
            <a:custGeom>
              <a:rect b="b" l="l" r="r" t="t"/>
              <a:pathLst>
                <a:path extrusionOk="0" h="120000" w="120000">
                  <a:moveTo>
                    <a:pt x="95131" y="11360"/>
                  </a:moveTo>
                  <a:lnTo>
                    <a:pt x="95131" y="11360"/>
                  </a:lnTo>
                  <a:cubicBezTo>
                    <a:pt x="112734" y="24074"/>
                    <a:pt x="122094" y="45307"/>
                    <a:pt x="119605" y="66878"/>
                  </a:cubicBezTo>
                </a:path>
              </a:pathLst>
            </a:custGeom>
            <a:no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6"/>
            <p:cNvSpPr/>
            <p:nvPr/>
          </p:nvSpPr>
          <p:spPr>
            <a:xfrm>
              <a:off x="2144635" y="1713777"/>
              <a:ext cx="1318463" cy="857001"/>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6"/>
            <p:cNvSpPr txBox="1"/>
            <p:nvPr/>
          </p:nvSpPr>
          <p:spPr>
            <a:xfrm>
              <a:off x="2186470" y="1755612"/>
              <a:ext cx="1234793" cy="773331"/>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Behavioral Health </a:t>
              </a:r>
              <a:endParaRPr b="0" i="0" sz="1600" u="none" cap="none" strike="noStrike">
                <a:solidFill>
                  <a:schemeClr val="lt1"/>
                </a:solidFill>
                <a:latin typeface="Arial"/>
                <a:ea typeface="Arial"/>
                <a:cs typeface="Arial"/>
                <a:sym typeface="Arial"/>
              </a:endParaRPr>
            </a:p>
          </p:txBody>
        </p:sp>
        <p:sp>
          <p:nvSpPr>
            <p:cNvPr id="263" name="Google Shape;263;p6"/>
            <p:cNvSpPr/>
            <p:nvPr/>
          </p:nvSpPr>
          <p:spPr>
            <a:xfrm>
              <a:off x="672421" y="428920"/>
              <a:ext cx="2284476" cy="2284476"/>
            </a:xfrm>
            <a:custGeom>
              <a:rect b="b" l="l" r="r" t="t"/>
              <a:pathLst>
                <a:path extrusionOk="0" h="120000" w="120000">
                  <a:moveTo>
                    <a:pt x="88523" y="112787"/>
                  </a:moveTo>
                  <a:cubicBezTo>
                    <a:pt x="70724" y="122404"/>
                    <a:pt x="49277" y="122404"/>
                    <a:pt x="31478" y="112787"/>
                  </a:cubicBezTo>
                </a:path>
              </a:pathLst>
            </a:custGeom>
            <a:no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6"/>
            <p:cNvSpPr/>
            <p:nvPr/>
          </p:nvSpPr>
          <p:spPr>
            <a:xfrm>
              <a:off x="166220" y="1713777"/>
              <a:ext cx="1318463" cy="857001"/>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6"/>
            <p:cNvSpPr txBox="1"/>
            <p:nvPr/>
          </p:nvSpPr>
          <p:spPr>
            <a:xfrm>
              <a:off x="208055" y="1755612"/>
              <a:ext cx="1234793" cy="773331"/>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Community Care and Mutual Aid </a:t>
              </a:r>
              <a:endParaRPr b="0" i="0" sz="1600" u="none" cap="none" strike="noStrike">
                <a:solidFill>
                  <a:schemeClr val="lt1"/>
                </a:solidFill>
                <a:latin typeface="Arial"/>
                <a:ea typeface="Arial"/>
                <a:cs typeface="Arial"/>
                <a:sym typeface="Arial"/>
              </a:endParaRPr>
            </a:p>
          </p:txBody>
        </p:sp>
        <p:sp>
          <p:nvSpPr>
            <p:cNvPr id="266" name="Google Shape;266;p6"/>
            <p:cNvSpPr/>
            <p:nvPr/>
          </p:nvSpPr>
          <p:spPr>
            <a:xfrm>
              <a:off x="672421" y="428920"/>
              <a:ext cx="2284476" cy="2284476"/>
            </a:xfrm>
            <a:custGeom>
              <a:rect b="b" l="l" r="r" t="t"/>
              <a:pathLst>
                <a:path extrusionOk="0" h="120000" w="120000">
                  <a:moveTo>
                    <a:pt x="396" y="66879"/>
                  </a:moveTo>
                  <a:cubicBezTo>
                    <a:pt x="-2093" y="45308"/>
                    <a:pt x="7267" y="24075"/>
                    <a:pt x="24870" y="11361"/>
                  </a:cubicBezTo>
                </a:path>
              </a:pathLst>
            </a:custGeom>
            <a:no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7"/>
          <p:cNvSpPr txBox="1"/>
          <p:nvPr>
            <p:ph type="title"/>
          </p:nvPr>
        </p:nvSpPr>
        <p:spPr>
          <a:xfrm>
            <a:off x="457202" y="151394"/>
            <a:ext cx="10004024" cy="101240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300"/>
              <a:buFont typeface="Arial Black"/>
              <a:buNone/>
            </a:pPr>
            <a:r>
              <a:rPr lang="en-US" sz="3300">
                <a:latin typeface="Arial Black"/>
                <a:ea typeface="Arial Black"/>
                <a:cs typeface="Arial Black"/>
                <a:sym typeface="Arial Black"/>
              </a:rPr>
              <a:t>Part 2. Interprofessional Teams of Care</a:t>
            </a:r>
            <a:endParaRPr/>
          </a:p>
        </p:txBody>
      </p:sp>
      <p:sp>
        <p:nvSpPr>
          <p:cNvPr id="273" name="Google Shape;273;p7"/>
          <p:cNvSpPr txBox="1"/>
          <p:nvPr/>
        </p:nvSpPr>
        <p:spPr>
          <a:xfrm>
            <a:off x="458771" y="1244338"/>
            <a:ext cx="745660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Community Care and Mutual Aid</a:t>
            </a:r>
            <a:endParaRPr/>
          </a:p>
        </p:txBody>
      </p:sp>
      <p:sp>
        <p:nvSpPr>
          <p:cNvPr id="274" name="Google Shape;274;p7"/>
          <p:cNvSpPr txBox="1"/>
          <p:nvPr/>
        </p:nvSpPr>
        <p:spPr>
          <a:xfrm>
            <a:off x="411637" y="1770668"/>
            <a:ext cx="6922417" cy="25853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As this population has been excluded or hurt by traditional medical care, much of their care is based in the community</a:t>
            </a:r>
            <a:endParaRPr/>
          </a:p>
          <a:p>
            <a:pPr indent="-171450" lvl="2"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Includes:</a:t>
            </a:r>
            <a:endParaRPr/>
          </a:p>
          <a:p>
            <a:pPr indent="-285750" lvl="2"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Peer support</a:t>
            </a:r>
            <a:endParaRPr/>
          </a:p>
          <a:p>
            <a:pPr indent="-285750" lvl="2"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Youth mentorship and safe spaces</a:t>
            </a:r>
            <a:endParaRPr/>
          </a:p>
          <a:p>
            <a:pPr indent="-285750" lvl="2"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Community fridges and other mutual aid networks </a:t>
            </a:r>
            <a:endParaRPr/>
          </a:p>
          <a:p>
            <a:pPr indent="0" lvl="2"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grpSp>
        <p:nvGrpSpPr>
          <p:cNvPr id="275" name="Google Shape;275;p7"/>
          <p:cNvGrpSpPr/>
          <p:nvPr/>
        </p:nvGrpSpPr>
        <p:grpSpPr>
          <a:xfrm>
            <a:off x="7951189" y="2103381"/>
            <a:ext cx="3296878" cy="2712977"/>
            <a:chOff x="166220" y="419"/>
            <a:chExt cx="3296878" cy="2712977"/>
          </a:xfrm>
        </p:grpSpPr>
        <p:sp>
          <p:nvSpPr>
            <p:cNvPr id="276" name="Google Shape;276;p7"/>
            <p:cNvSpPr/>
            <p:nvPr/>
          </p:nvSpPr>
          <p:spPr>
            <a:xfrm>
              <a:off x="1155428" y="419"/>
              <a:ext cx="1318463" cy="857001"/>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7"/>
            <p:cNvSpPr txBox="1"/>
            <p:nvPr/>
          </p:nvSpPr>
          <p:spPr>
            <a:xfrm>
              <a:off x="1197263" y="42254"/>
              <a:ext cx="1234793" cy="773331"/>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Medicine and Nursing</a:t>
              </a:r>
              <a:endParaRPr b="0" i="0" sz="1600" u="none" cap="none" strike="noStrike">
                <a:solidFill>
                  <a:schemeClr val="lt1"/>
                </a:solidFill>
                <a:latin typeface="Arial"/>
                <a:ea typeface="Arial"/>
                <a:cs typeface="Arial"/>
                <a:sym typeface="Arial"/>
              </a:endParaRPr>
            </a:p>
          </p:txBody>
        </p:sp>
        <p:sp>
          <p:nvSpPr>
            <p:cNvPr id="278" name="Google Shape;278;p7"/>
            <p:cNvSpPr/>
            <p:nvPr/>
          </p:nvSpPr>
          <p:spPr>
            <a:xfrm>
              <a:off x="672421" y="428920"/>
              <a:ext cx="2284476" cy="2284476"/>
            </a:xfrm>
            <a:custGeom>
              <a:rect b="b" l="l" r="r" t="t"/>
              <a:pathLst>
                <a:path extrusionOk="0" h="120000" w="120000">
                  <a:moveTo>
                    <a:pt x="95131" y="11360"/>
                  </a:moveTo>
                  <a:lnTo>
                    <a:pt x="95131" y="11360"/>
                  </a:lnTo>
                  <a:cubicBezTo>
                    <a:pt x="112734" y="24074"/>
                    <a:pt x="122094" y="45307"/>
                    <a:pt x="119605" y="66878"/>
                  </a:cubicBezTo>
                </a:path>
              </a:pathLst>
            </a:custGeom>
            <a:no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7"/>
            <p:cNvSpPr/>
            <p:nvPr/>
          </p:nvSpPr>
          <p:spPr>
            <a:xfrm>
              <a:off x="2144635" y="1713777"/>
              <a:ext cx="1318463" cy="857001"/>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7"/>
            <p:cNvSpPr txBox="1"/>
            <p:nvPr/>
          </p:nvSpPr>
          <p:spPr>
            <a:xfrm>
              <a:off x="2186470" y="1755612"/>
              <a:ext cx="1234793" cy="773331"/>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Behavioral Health </a:t>
              </a:r>
              <a:endParaRPr b="0" i="0" sz="1600" u="none" cap="none" strike="noStrike">
                <a:solidFill>
                  <a:schemeClr val="lt1"/>
                </a:solidFill>
                <a:latin typeface="Arial"/>
                <a:ea typeface="Arial"/>
                <a:cs typeface="Arial"/>
                <a:sym typeface="Arial"/>
              </a:endParaRPr>
            </a:p>
          </p:txBody>
        </p:sp>
        <p:sp>
          <p:nvSpPr>
            <p:cNvPr id="281" name="Google Shape;281;p7"/>
            <p:cNvSpPr/>
            <p:nvPr/>
          </p:nvSpPr>
          <p:spPr>
            <a:xfrm>
              <a:off x="672421" y="428920"/>
              <a:ext cx="2284476" cy="2284476"/>
            </a:xfrm>
            <a:custGeom>
              <a:rect b="b" l="l" r="r" t="t"/>
              <a:pathLst>
                <a:path extrusionOk="0" h="120000" w="120000">
                  <a:moveTo>
                    <a:pt x="88523" y="112787"/>
                  </a:moveTo>
                  <a:cubicBezTo>
                    <a:pt x="70724" y="122404"/>
                    <a:pt x="49277" y="122404"/>
                    <a:pt x="31478" y="112787"/>
                  </a:cubicBezTo>
                </a:path>
              </a:pathLst>
            </a:custGeom>
            <a:no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7"/>
            <p:cNvSpPr/>
            <p:nvPr/>
          </p:nvSpPr>
          <p:spPr>
            <a:xfrm>
              <a:off x="166220" y="1713777"/>
              <a:ext cx="1318463" cy="857001"/>
            </a:xfrm>
            <a:prstGeom prst="roundRect">
              <a:avLst>
                <a:gd fmla="val 16667" name="adj"/>
              </a:avLst>
            </a:prstGeom>
            <a:solidFill>
              <a:schemeClr val="dk2"/>
            </a:solidFill>
            <a:ln cap="flat" cmpd="sng" w="12700">
              <a:solidFill>
                <a:schemeClr val="lt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7"/>
            <p:cNvSpPr txBox="1"/>
            <p:nvPr/>
          </p:nvSpPr>
          <p:spPr>
            <a:xfrm>
              <a:off x="208055" y="1755612"/>
              <a:ext cx="1234793" cy="773331"/>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Community Care and Mutual Aid </a:t>
              </a:r>
              <a:endParaRPr b="0" i="0" sz="1600" u="none" cap="none" strike="noStrike">
                <a:solidFill>
                  <a:schemeClr val="lt1"/>
                </a:solidFill>
                <a:latin typeface="Arial"/>
                <a:ea typeface="Arial"/>
                <a:cs typeface="Arial"/>
                <a:sym typeface="Arial"/>
              </a:endParaRPr>
            </a:p>
          </p:txBody>
        </p:sp>
        <p:sp>
          <p:nvSpPr>
            <p:cNvPr id="284" name="Google Shape;284;p7"/>
            <p:cNvSpPr/>
            <p:nvPr/>
          </p:nvSpPr>
          <p:spPr>
            <a:xfrm>
              <a:off x="672421" y="428920"/>
              <a:ext cx="2284476" cy="2284476"/>
            </a:xfrm>
            <a:custGeom>
              <a:rect b="b" l="l" r="r" t="t"/>
              <a:pathLst>
                <a:path extrusionOk="0" h="120000" w="120000">
                  <a:moveTo>
                    <a:pt x="396" y="66879"/>
                  </a:moveTo>
                  <a:cubicBezTo>
                    <a:pt x="-2093" y="45308"/>
                    <a:pt x="7267" y="24075"/>
                    <a:pt x="24870" y="11361"/>
                  </a:cubicBezTo>
                </a:path>
              </a:pathLst>
            </a:custGeom>
            <a:noFill/>
            <a:ln cap="flat" cmpd="sng" w="9525">
              <a:solidFill>
                <a:schemeClr val="dk2"/>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8"/>
          <p:cNvSpPr txBox="1"/>
          <p:nvPr>
            <p:ph idx="1" type="body"/>
          </p:nvPr>
        </p:nvSpPr>
        <p:spPr>
          <a:xfrm>
            <a:off x="457200" y="889390"/>
            <a:ext cx="11137232"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2800"/>
              <a:buNone/>
            </a:pPr>
            <a:r>
              <a:rPr lang="en-US" sz="2800"/>
              <a:t>Key Organizations</a:t>
            </a:r>
            <a:endParaRPr/>
          </a:p>
        </p:txBody>
      </p:sp>
      <p:sp>
        <p:nvSpPr>
          <p:cNvPr id="291" name="Google Shape;291;p8"/>
          <p:cNvSpPr txBox="1"/>
          <p:nvPr>
            <p:ph idx="2" type="body"/>
          </p:nvPr>
        </p:nvSpPr>
        <p:spPr>
          <a:xfrm>
            <a:off x="457202" y="1767446"/>
            <a:ext cx="5987161" cy="2687231"/>
          </a:xfrm>
          <a:prstGeom prst="rect">
            <a:avLst/>
          </a:prstGeom>
          <a:noFill/>
          <a:ln>
            <a:noFill/>
          </a:ln>
        </p:spPr>
        <p:txBody>
          <a:bodyPr anchorCtr="0" anchor="t" bIns="45700" lIns="91425" spcFirstLastPara="1" rIns="91425" wrap="square" tIns="45700">
            <a:normAutofit fontScale="92500" lnSpcReduction="20000"/>
          </a:bodyPr>
          <a:lstStyle/>
          <a:p>
            <a:pPr indent="-227965" lvl="0" marL="227965" rtl="0" algn="l">
              <a:lnSpc>
                <a:spcPct val="110000"/>
              </a:lnSpc>
              <a:spcBef>
                <a:spcPts val="0"/>
              </a:spcBef>
              <a:spcAft>
                <a:spcPts val="0"/>
              </a:spcAft>
              <a:buSzPct val="100000"/>
              <a:buChar char="•"/>
            </a:pPr>
            <a:r>
              <a:rPr b="1" lang="en-US"/>
              <a:t>Local</a:t>
            </a:r>
            <a:endParaRPr/>
          </a:p>
          <a:p>
            <a:pPr indent="-227965" lvl="1" marL="685165" rtl="0" algn="l">
              <a:lnSpc>
                <a:spcPct val="110000"/>
              </a:lnSpc>
              <a:spcBef>
                <a:spcPts val="500"/>
              </a:spcBef>
              <a:spcAft>
                <a:spcPts val="0"/>
              </a:spcAft>
              <a:buSzPct val="100000"/>
              <a:buChar char="•"/>
            </a:pPr>
            <a:r>
              <a:rPr lang="en-US"/>
              <a:t>AIDS Project Worcester</a:t>
            </a:r>
            <a:endParaRPr/>
          </a:p>
          <a:p>
            <a:pPr indent="-227965" lvl="1" marL="685165" rtl="0" algn="l">
              <a:lnSpc>
                <a:spcPct val="110000"/>
              </a:lnSpc>
              <a:spcBef>
                <a:spcPts val="500"/>
              </a:spcBef>
              <a:spcAft>
                <a:spcPts val="0"/>
              </a:spcAft>
              <a:buSzPct val="100000"/>
              <a:buChar char="•"/>
            </a:pPr>
            <a:r>
              <a:rPr lang="en-US"/>
              <a:t>LGBT Asylum Task Force</a:t>
            </a:r>
            <a:endParaRPr/>
          </a:p>
          <a:p>
            <a:pPr indent="-227965" lvl="1" marL="685165" rtl="0" algn="l">
              <a:lnSpc>
                <a:spcPct val="110000"/>
              </a:lnSpc>
              <a:spcBef>
                <a:spcPts val="500"/>
              </a:spcBef>
              <a:spcAft>
                <a:spcPts val="0"/>
              </a:spcAft>
              <a:buSzPct val="100000"/>
              <a:buChar char="•"/>
            </a:pPr>
            <a:r>
              <a:rPr lang="en-US"/>
              <a:t>Safe Homes</a:t>
            </a:r>
            <a:endParaRPr/>
          </a:p>
          <a:p>
            <a:pPr indent="-227965" lvl="1" marL="685165" rtl="0" algn="l">
              <a:lnSpc>
                <a:spcPct val="110000"/>
              </a:lnSpc>
              <a:spcBef>
                <a:spcPts val="500"/>
              </a:spcBef>
              <a:spcAft>
                <a:spcPts val="0"/>
              </a:spcAft>
              <a:buSzPct val="100000"/>
              <a:buChar char="•"/>
            </a:pPr>
            <a:r>
              <a:rPr lang="en-US"/>
              <a:t>508 Pride</a:t>
            </a:r>
            <a:endParaRPr/>
          </a:p>
          <a:p>
            <a:pPr indent="-227965" lvl="1" marL="685165" rtl="0" algn="l">
              <a:lnSpc>
                <a:spcPct val="110000"/>
              </a:lnSpc>
              <a:spcBef>
                <a:spcPts val="500"/>
              </a:spcBef>
              <a:spcAft>
                <a:spcPts val="0"/>
              </a:spcAft>
              <a:buSzPct val="100000"/>
              <a:buChar char="•"/>
            </a:pPr>
            <a:r>
              <a:rPr lang="en-US"/>
              <a:t>Worcester LGBT Elder Network (WLEN)</a:t>
            </a:r>
            <a:endParaRPr/>
          </a:p>
          <a:p>
            <a:pPr indent="-227965" lvl="1" marL="685165" rtl="0" algn="l">
              <a:lnSpc>
                <a:spcPct val="110000"/>
              </a:lnSpc>
              <a:spcBef>
                <a:spcPts val="500"/>
              </a:spcBef>
              <a:spcAft>
                <a:spcPts val="0"/>
              </a:spcAft>
              <a:buSzPct val="100000"/>
              <a:buChar char="•"/>
            </a:pPr>
            <a:r>
              <a:rPr lang="en-US"/>
              <a:t>Fenway Health with Fenway Institute</a:t>
            </a:r>
            <a:endParaRPr/>
          </a:p>
          <a:p>
            <a:pPr indent="-86995" lvl="1" marL="685165" rtl="0" algn="l">
              <a:lnSpc>
                <a:spcPct val="110000"/>
              </a:lnSpc>
              <a:spcBef>
                <a:spcPts val="500"/>
              </a:spcBef>
              <a:spcAft>
                <a:spcPts val="0"/>
              </a:spcAft>
              <a:buSzPct val="100000"/>
              <a:buNone/>
            </a:pPr>
            <a:r>
              <a:t/>
            </a:r>
            <a:endParaRPr/>
          </a:p>
        </p:txBody>
      </p:sp>
      <p:sp>
        <p:nvSpPr>
          <p:cNvPr id="292" name="Google Shape;292;p8"/>
          <p:cNvSpPr txBox="1"/>
          <p:nvPr>
            <p:ph type="title"/>
          </p:nvPr>
        </p:nvSpPr>
        <p:spPr>
          <a:xfrm>
            <a:off x="470589" y="374068"/>
            <a:ext cx="11123843" cy="8274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Arial Black"/>
              <a:buNone/>
            </a:pPr>
            <a:r>
              <a:rPr lang="en-US">
                <a:latin typeface="Arial Black"/>
                <a:ea typeface="Arial Black"/>
                <a:cs typeface="Arial Black"/>
                <a:sym typeface="Arial Black"/>
              </a:rPr>
              <a:t>Part 3. Health Advocacy</a:t>
            </a:r>
            <a:endParaRPr b="0">
              <a:latin typeface="Arial Black"/>
              <a:ea typeface="Arial Black"/>
              <a:cs typeface="Arial Black"/>
              <a:sym typeface="Arial Black"/>
            </a:endParaRPr>
          </a:p>
        </p:txBody>
      </p:sp>
      <p:sp>
        <p:nvSpPr>
          <p:cNvPr id="293" name="Google Shape;293;p8"/>
          <p:cNvSpPr txBox="1"/>
          <p:nvPr/>
        </p:nvSpPr>
        <p:spPr>
          <a:xfrm>
            <a:off x="6642538" y="1715814"/>
            <a:ext cx="27432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515151"/>
              </a:solidFill>
              <a:latin typeface="Arial"/>
              <a:ea typeface="Arial"/>
              <a:cs typeface="Arial"/>
              <a:sym typeface="Arial"/>
            </a:endParaRPr>
          </a:p>
        </p:txBody>
      </p:sp>
      <p:sp>
        <p:nvSpPr>
          <p:cNvPr id="294" name="Google Shape;294;p8"/>
          <p:cNvSpPr txBox="1"/>
          <p:nvPr/>
        </p:nvSpPr>
        <p:spPr>
          <a:xfrm>
            <a:off x="6396860" y="1650517"/>
            <a:ext cx="6006868" cy="3416383"/>
          </a:xfrm>
          <a:prstGeom prst="rect">
            <a:avLst/>
          </a:prstGeom>
          <a:noFill/>
          <a:ln>
            <a:noFill/>
          </a:ln>
        </p:spPr>
        <p:txBody>
          <a:bodyPr anchorCtr="0" anchor="t" bIns="45700" lIns="91425" spcFirstLastPara="1" rIns="91425" wrap="square" tIns="45700">
            <a:normAutofit fontScale="92500" lnSpcReduction="20000"/>
          </a:bodyPr>
          <a:lstStyle/>
          <a:p>
            <a:pPr indent="-227965" lvl="0" marL="227965" marR="0" rtl="0" algn="l">
              <a:lnSpc>
                <a:spcPct val="120000"/>
              </a:lnSpc>
              <a:spcBef>
                <a:spcPts val="0"/>
              </a:spcBef>
              <a:spcAft>
                <a:spcPts val="0"/>
              </a:spcAft>
              <a:buClr>
                <a:schemeClr val="dk2"/>
              </a:buClr>
              <a:buSzPct val="100000"/>
              <a:buFont typeface="Arial"/>
              <a:buChar char="•"/>
            </a:pPr>
            <a:r>
              <a:rPr b="1" i="0" lang="en-US" sz="2200" u="none" cap="none" strike="noStrike">
                <a:solidFill>
                  <a:schemeClr val="dk1"/>
                </a:solidFill>
                <a:latin typeface="Arial"/>
                <a:ea typeface="Arial"/>
                <a:cs typeface="Arial"/>
                <a:sym typeface="Arial"/>
              </a:rPr>
              <a:t>State</a:t>
            </a:r>
            <a:endParaRPr b="1" i="0" sz="2400" u="none" cap="none" strike="noStrike">
              <a:solidFill>
                <a:schemeClr val="dk1"/>
              </a:solidFill>
              <a:latin typeface="Arial"/>
              <a:ea typeface="Arial"/>
              <a:cs typeface="Arial"/>
              <a:sym typeface="Arial"/>
            </a:endParaRPr>
          </a:p>
          <a:p>
            <a:pPr indent="-227965" lvl="1" marL="685165" marR="0" rtl="0" algn="l">
              <a:lnSpc>
                <a:spcPct val="120000"/>
              </a:lnSpc>
              <a:spcBef>
                <a:spcPts val="0"/>
              </a:spcBef>
              <a:spcAft>
                <a:spcPts val="0"/>
              </a:spcAft>
              <a:buClr>
                <a:schemeClr val="dk2"/>
              </a:buClr>
              <a:buSzPct val="100000"/>
              <a:buFont typeface="Arial"/>
              <a:buChar char="•"/>
            </a:pPr>
            <a:r>
              <a:rPr b="0" i="0" lang="en-US" sz="2200" u="none" cap="none" strike="noStrike">
                <a:solidFill>
                  <a:schemeClr val="dk1"/>
                </a:solidFill>
                <a:latin typeface="Arial"/>
                <a:ea typeface="Arial"/>
                <a:cs typeface="Arial"/>
                <a:sym typeface="Arial"/>
              </a:rPr>
              <a:t>MA Commission on LGBTQ+ Youth</a:t>
            </a:r>
            <a:endParaRPr/>
          </a:p>
          <a:p>
            <a:pPr indent="-98742" lvl="1" marL="685165" marR="0" rtl="0" algn="l">
              <a:lnSpc>
                <a:spcPct val="120000"/>
              </a:lnSpc>
              <a:spcBef>
                <a:spcPts val="0"/>
              </a:spcBef>
              <a:spcAft>
                <a:spcPts val="0"/>
              </a:spcAft>
              <a:buClr>
                <a:schemeClr val="dk2"/>
              </a:buClr>
              <a:buSzPct val="100000"/>
              <a:buFont typeface="Arial"/>
              <a:buNone/>
            </a:pPr>
            <a:r>
              <a:t/>
            </a:r>
            <a:endParaRPr b="0" i="0" sz="2200" u="none" cap="none" strike="noStrike">
              <a:solidFill>
                <a:schemeClr val="dk1"/>
              </a:solidFill>
              <a:latin typeface="Arial"/>
              <a:ea typeface="Arial"/>
              <a:cs typeface="Arial"/>
              <a:sym typeface="Arial"/>
            </a:endParaRPr>
          </a:p>
          <a:p>
            <a:pPr indent="-227965" lvl="0" marL="227965" marR="0" rtl="0" algn="l">
              <a:lnSpc>
                <a:spcPct val="120000"/>
              </a:lnSpc>
              <a:spcBef>
                <a:spcPts val="0"/>
              </a:spcBef>
              <a:spcAft>
                <a:spcPts val="0"/>
              </a:spcAft>
              <a:buClr>
                <a:schemeClr val="dk2"/>
              </a:buClr>
              <a:buSzPct val="100000"/>
              <a:buFont typeface="Arial"/>
              <a:buChar char="•"/>
            </a:pPr>
            <a:r>
              <a:rPr b="1" i="0" lang="en-US" sz="2200" u="none" cap="none" strike="noStrike">
                <a:solidFill>
                  <a:schemeClr val="dk1"/>
                </a:solidFill>
                <a:latin typeface="Arial"/>
                <a:ea typeface="Arial"/>
                <a:cs typeface="Arial"/>
                <a:sym typeface="Arial"/>
              </a:rPr>
              <a:t>National</a:t>
            </a:r>
            <a:endParaRPr/>
          </a:p>
          <a:p>
            <a:pPr indent="-227965" lvl="1" marL="685165" marR="0" rtl="0" algn="l">
              <a:lnSpc>
                <a:spcPct val="120000"/>
              </a:lnSpc>
              <a:spcBef>
                <a:spcPts val="0"/>
              </a:spcBef>
              <a:spcAft>
                <a:spcPts val="0"/>
              </a:spcAft>
              <a:buClr>
                <a:schemeClr val="dk2"/>
              </a:buClr>
              <a:buSzPct val="100000"/>
              <a:buFont typeface="Arial"/>
              <a:buChar char="•"/>
            </a:pPr>
            <a:r>
              <a:rPr b="0" i="0" lang="en-US" sz="2200" u="none" cap="none" strike="noStrike">
                <a:solidFill>
                  <a:schemeClr val="dk1"/>
                </a:solidFill>
                <a:latin typeface="Arial"/>
                <a:ea typeface="Arial"/>
                <a:cs typeface="Arial"/>
                <a:sym typeface="Arial"/>
              </a:rPr>
              <a:t>Health Professionals Advancing LGBTQ Equality (GLMA)</a:t>
            </a:r>
            <a:endParaRPr/>
          </a:p>
          <a:p>
            <a:pPr indent="-227965" lvl="1" marL="685165" marR="0" rtl="0" algn="l">
              <a:lnSpc>
                <a:spcPct val="120000"/>
              </a:lnSpc>
              <a:spcBef>
                <a:spcPts val="0"/>
              </a:spcBef>
              <a:spcAft>
                <a:spcPts val="0"/>
              </a:spcAft>
              <a:buClr>
                <a:schemeClr val="dk2"/>
              </a:buClr>
              <a:buSzPct val="100000"/>
              <a:buFont typeface="Arial"/>
              <a:buChar char="•"/>
            </a:pPr>
            <a:r>
              <a:rPr b="0" i="0" lang="en-US" sz="2200" u="none" cap="none" strike="noStrike">
                <a:solidFill>
                  <a:schemeClr val="dk1"/>
                </a:solidFill>
                <a:latin typeface="Arial"/>
                <a:ea typeface="Arial"/>
                <a:cs typeface="Arial"/>
                <a:sym typeface="Arial"/>
              </a:rPr>
              <a:t>National LGBTQ Task Force</a:t>
            </a:r>
            <a:endParaRPr/>
          </a:p>
          <a:p>
            <a:pPr indent="-227965" lvl="1" marL="685165" marR="0" rtl="0" algn="l">
              <a:lnSpc>
                <a:spcPct val="120000"/>
              </a:lnSpc>
              <a:spcBef>
                <a:spcPts val="0"/>
              </a:spcBef>
              <a:spcAft>
                <a:spcPts val="0"/>
              </a:spcAft>
              <a:buClr>
                <a:schemeClr val="dk2"/>
              </a:buClr>
              <a:buSzPct val="100000"/>
              <a:buFont typeface="Arial"/>
              <a:buChar char="•"/>
            </a:pPr>
            <a:r>
              <a:rPr b="0" i="0" lang="en-US" sz="2200" u="none" cap="none" strike="noStrike">
                <a:solidFill>
                  <a:schemeClr val="dk1"/>
                </a:solidFill>
                <a:latin typeface="Arial"/>
                <a:ea typeface="Arial"/>
                <a:cs typeface="Arial"/>
                <a:sym typeface="Arial"/>
              </a:rPr>
              <a:t>Human Rights Campaign</a:t>
            </a:r>
            <a:endParaRPr/>
          </a:p>
          <a:p>
            <a:pPr indent="-227965" lvl="1" marL="685165" marR="0" rtl="0" algn="l">
              <a:lnSpc>
                <a:spcPct val="120000"/>
              </a:lnSpc>
              <a:spcBef>
                <a:spcPts val="0"/>
              </a:spcBef>
              <a:spcAft>
                <a:spcPts val="0"/>
              </a:spcAft>
              <a:buClr>
                <a:schemeClr val="dk2"/>
              </a:buClr>
              <a:buSzPct val="100000"/>
              <a:buFont typeface="Arial"/>
              <a:buChar char="•"/>
            </a:pPr>
            <a:r>
              <a:rPr b="0" i="0" lang="en-US" sz="2200" u="none" cap="none" strike="noStrike">
                <a:solidFill>
                  <a:schemeClr val="dk1"/>
                </a:solidFill>
                <a:latin typeface="Arial"/>
                <a:ea typeface="Arial"/>
                <a:cs typeface="Arial"/>
                <a:sym typeface="Arial"/>
              </a:rPr>
              <a:t>PFLAG </a:t>
            </a:r>
            <a:endParaRPr/>
          </a:p>
          <a:p>
            <a:pPr indent="-227965" lvl="1" marL="685165" marR="0" rtl="0" algn="l">
              <a:lnSpc>
                <a:spcPct val="120000"/>
              </a:lnSpc>
              <a:spcBef>
                <a:spcPts val="0"/>
              </a:spcBef>
              <a:spcAft>
                <a:spcPts val="0"/>
              </a:spcAft>
              <a:buClr>
                <a:schemeClr val="dk2"/>
              </a:buClr>
              <a:buSzPct val="100000"/>
              <a:buFont typeface="Arial"/>
              <a:buChar char="•"/>
            </a:pPr>
            <a:r>
              <a:rPr b="0" i="0" lang="en-US" sz="2200" u="none" cap="none" strike="noStrike">
                <a:solidFill>
                  <a:schemeClr val="dk1"/>
                </a:solidFill>
                <a:latin typeface="Arial"/>
                <a:ea typeface="Arial"/>
                <a:cs typeface="Arial"/>
                <a:sym typeface="Arial"/>
              </a:rPr>
              <a:t>Planned Parenthood</a:t>
            </a:r>
            <a:endParaRPr/>
          </a:p>
          <a:p>
            <a:pPr indent="-98742" lvl="1" marL="685165" marR="0" rtl="0" algn="l">
              <a:lnSpc>
                <a:spcPct val="120000"/>
              </a:lnSpc>
              <a:spcBef>
                <a:spcPts val="500"/>
              </a:spcBef>
              <a:spcAft>
                <a:spcPts val="0"/>
              </a:spcAft>
              <a:buClr>
                <a:schemeClr val="dk2"/>
              </a:buClr>
              <a:buSzPct val="100000"/>
              <a:buFont typeface="Arial"/>
              <a:buNone/>
            </a:pPr>
            <a:r>
              <a:t/>
            </a:r>
            <a:endParaRPr b="0" i="0" sz="2200" u="none" cap="none" strike="noStrike">
              <a:solidFill>
                <a:schemeClr val="dk1"/>
              </a:solidFill>
              <a:latin typeface="Arial"/>
              <a:ea typeface="Arial"/>
              <a:cs typeface="Arial"/>
              <a:sym typeface="Arial"/>
            </a:endParaRPr>
          </a:p>
        </p:txBody>
      </p:sp>
      <p:pic>
        <p:nvPicPr>
          <p:cNvPr descr="A picture containing text, clipart, tableware&#10;&#10;Description automatically generated" id="295" name="Google Shape;295;p8"/>
          <p:cNvPicPr preferRelativeResize="0"/>
          <p:nvPr/>
        </p:nvPicPr>
        <p:blipFill rotWithShape="1">
          <a:blip r:embed="rId3">
            <a:alphaModFix/>
          </a:blip>
          <a:srcRect b="0" l="0" r="0" t="0"/>
          <a:stretch/>
        </p:blipFill>
        <p:spPr>
          <a:xfrm>
            <a:off x="651641" y="4501905"/>
            <a:ext cx="1882666" cy="1243773"/>
          </a:xfrm>
          <a:prstGeom prst="rect">
            <a:avLst/>
          </a:prstGeom>
          <a:noFill/>
          <a:ln>
            <a:noFill/>
          </a:ln>
        </p:spPr>
      </p:pic>
      <p:pic>
        <p:nvPicPr>
          <p:cNvPr descr="Logo&#10;&#10;Description automatically generated" id="296" name="Google Shape;296;p8"/>
          <p:cNvPicPr preferRelativeResize="0"/>
          <p:nvPr/>
        </p:nvPicPr>
        <p:blipFill rotWithShape="1">
          <a:blip r:embed="rId4">
            <a:alphaModFix/>
          </a:blip>
          <a:srcRect b="0" l="0" r="0" t="0"/>
          <a:stretch/>
        </p:blipFill>
        <p:spPr>
          <a:xfrm>
            <a:off x="3343520" y="4422637"/>
            <a:ext cx="2861441" cy="1235431"/>
          </a:xfrm>
          <a:prstGeom prst="rect">
            <a:avLst/>
          </a:prstGeom>
          <a:noFill/>
          <a:ln>
            <a:noFill/>
          </a:ln>
        </p:spPr>
      </p:pic>
      <p:pic>
        <p:nvPicPr>
          <p:cNvPr descr="Logo&#10;&#10;Description automatically generated" id="297" name="Google Shape;297;p8"/>
          <p:cNvPicPr preferRelativeResize="0"/>
          <p:nvPr/>
        </p:nvPicPr>
        <p:blipFill rotWithShape="1">
          <a:blip r:embed="rId5">
            <a:alphaModFix/>
          </a:blip>
          <a:srcRect b="0" l="0" r="0" t="0"/>
          <a:stretch/>
        </p:blipFill>
        <p:spPr>
          <a:xfrm>
            <a:off x="4092382" y="889593"/>
            <a:ext cx="1508236" cy="1399775"/>
          </a:xfrm>
          <a:prstGeom prst="rect">
            <a:avLst/>
          </a:prstGeom>
          <a:noFill/>
          <a:ln>
            <a:noFill/>
          </a:ln>
        </p:spPr>
      </p:pic>
      <p:pic>
        <p:nvPicPr>
          <p:cNvPr id="298" name="Google Shape;298;p8"/>
          <p:cNvPicPr preferRelativeResize="0"/>
          <p:nvPr/>
        </p:nvPicPr>
        <p:blipFill rotWithShape="1">
          <a:blip r:embed="rId6">
            <a:alphaModFix/>
          </a:blip>
          <a:srcRect b="0" l="0" r="0" t="0"/>
          <a:stretch/>
        </p:blipFill>
        <p:spPr>
          <a:xfrm>
            <a:off x="4842641" y="5809832"/>
            <a:ext cx="3019096" cy="703715"/>
          </a:xfrm>
          <a:prstGeom prst="rect">
            <a:avLst/>
          </a:prstGeom>
          <a:noFill/>
          <a:ln>
            <a:noFill/>
          </a:ln>
        </p:spPr>
      </p:pic>
      <p:pic>
        <p:nvPicPr>
          <p:cNvPr id="299" name="Google Shape;299;p8"/>
          <p:cNvPicPr preferRelativeResize="0"/>
          <p:nvPr/>
        </p:nvPicPr>
        <p:blipFill rotWithShape="1">
          <a:blip r:embed="rId7">
            <a:alphaModFix/>
          </a:blip>
          <a:srcRect b="0" l="0" r="0" t="0"/>
          <a:stretch/>
        </p:blipFill>
        <p:spPr>
          <a:xfrm>
            <a:off x="8317205" y="4965047"/>
            <a:ext cx="1602717" cy="1474750"/>
          </a:xfrm>
          <a:prstGeom prst="rect">
            <a:avLst/>
          </a:prstGeom>
          <a:noFill/>
          <a:ln>
            <a:noFill/>
          </a:ln>
        </p:spPr>
      </p:pic>
      <p:pic>
        <p:nvPicPr>
          <p:cNvPr descr="Logo&#10;&#10;Description automatically generated" id="300" name="Google Shape;300;p8"/>
          <p:cNvPicPr preferRelativeResize="0"/>
          <p:nvPr/>
        </p:nvPicPr>
        <p:blipFill rotWithShape="1">
          <a:blip r:embed="rId8">
            <a:alphaModFix/>
          </a:blip>
          <a:srcRect b="0" l="0" r="0" t="0"/>
          <a:stretch/>
        </p:blipFill>
        <p:spPr>
          <a:xfrm>
            <a:off x="10371054" y="3699909"/>
            <a:ext cx="1692167" cy="1604694"/>
          </a:xfrm>
          <a:prstGeom prst="rect">
            <a:avLst/>
          </a:prstGeom>
          <a:noFill/>
          <a:ln>
            <a:noFill/>
          </a:ln>
        </p:spPr>
      </p:pic>
      <p:pic>
        <p:nvPicPr>
          <p:cNvPr descr="Logo, company name&#10;&#10;Description automatically generated" id="301" name="Google Shape;301;p8"/>
          <p:cNvPicPr preferRelativeResize="0"/>
          <p:nvPr/>
        </p:nvPicPr>
        <p:blipFill rotWithShape="1">
          <a:blip r:embed="rId9">
            <a:alphaModFix/>
          </a:blip>
          <a:srcRect b="0" l="0" r="0" t="0"/>
          <a:stretch/>
        </p:blipFill>
        <p:spPr>
          <a:xfrm>
            <a:off x="6806763" y="152489"/>
            <a:ext cx="2743200" cy="995680"/>
          </a:xfrm>
          <a:prstGeom prst="rect">
            <a:avLst/>
          </a:prstGeom>
          <a:noFill/>
          <a:ln>
            <a:noFill/>
          </a:ln>
        </p:spPr>
      </p:pic>
      <p:pic>
        <p:nvPicPr>
          <p:cNvPr descr="Logo&#10;&#10;Description automatically generated" id="302" name="Google Shape;302;p8"/>
          <p:cNvPicPr preferRelativeResize="0"/>
          <p:nvPr/>
        </p:nvPicPr>
        <p:blipFill rotWithShape="1">
          <a:blip r:embed="rId10">
            <a:alphaModFix/>
          </a:blip>
          <a:srcRect b="0" l="0" r="0" t="0"/>
          <a:stretch/>
        </p:blipFill>
        <p:spPr>
          <a:xfrm>
            <a:off x="4651022" y="2365091"/>
            <a:ext cx="1705305" cy="990128"/>
          </a:xfrm>
          <a:prstGeom prst="rect">
            <a:avLst/>
          </a:prstGeom>
          <a:noFill/>
          <a:ln>
            <a:noFill/>
          </a:ln>
        </p:spPr>
      </p:pic>
      <p:pic>
        <p:nvPicPr>
          <p:cNvPr descr="Logo, company name&#10;&#10;Description automatically generated" id="303" name="Google Shape;303;p8"/>
          <p:cNvPicPr preferRelativeResize="0"/>
          <p:nvPr/>
        </p:nvPicPr>
        <p:blipFill rotWithShape="1">
          <a:blip r:embed="rId11">
            <a:alphaModFix/>
          </a:blip>
          <a:srcRect b="0" l="0" r="0" t="0"/>
          <a:stretch/>
        </p:blipFill>
        <p:spPr>
          <a:xfrm>
            <a:off x="9874469" y="195992"/>
            <a:ext cx="2033752" cy="1729789"/>
          </a:xfrm>
          <a:prstGeom prst="rect">
            <a:avLst/>
          </a:prstGeom>
          <a:noFill/>
          <a:ln>
            <a:noFill/>
          </a:ln>
        </p:spPr>
      </p:pic>
      <p:pic>
        <p:nvPicPr>
          <p:cNvPr descr="A picture containing text, tableware, dishware&#10;&#10;Description automatically generated" id="304" name="Google Shape;304;p8"/>
          <p:cNvPicPr preferRelativeResize="0"/>
          <p:nvPr/>
        </p:nvPicPr>
        <p:blipFill rotWithShape="1">
          <a:blip r:embed="rId12">
            <a:alphaModFix/>
          </a:blip>
          <a:srcRect b="0" l="0" r="0" t="0"/>
          <a:stretch/>
        </p:blipFill>
        <p:spPr>
          <a:xfrm>
            <a:off x="7916918" y="1300503"/>
            <a:ext cx="1731579" cy="54552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9"/>
          <p:cNvSpPr txBox="1"/>
          <p:nvPr>
            <p:ph idx="1" type="body"/>
          </p:nvPr>
        </p:nvSpPr>
        <p:spPr>
          <a:xfrm>
            <a:off x="457200" y="889390"/>
            <a:ext cx="11137232"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2800"/>
              <a:buNone/>
            </a:pPr>
            <a:r>
              <a:rPr lang="en-US" sz="2800"/>
              <a:t>Major Areas of Advocacy</a:t>
            </a:r>
            <a:endParaRPr/>
          </a:p>
        </p:txBody>
      </p:sp>
      <p:sp>
        <p:nvSpPr>
          <p:cNvPr id="311" name="Google Shape;311;p9"/>
          <p:cNvSpPr txBox="1"/>
          <p:nvPr>
            <p:ph idx="2" type="body"/>
          </p:nvPr>
        </p:nvSpPr>
        <p:spPr>
          <a:xfrm>
            <a:off x="473415" y="1950817"/>
            <a:ext cx="5763817" cy="2779195"/>
          </a:xfrm>
          <a:prstGeom prst="rect">
            <a:avLst/>
          </a:prstGeom>
          <a:noFill/>
          <a:ln>
            <a:noFill/>
          </a:ln>
        </p:spPr>
        <p:txBody>
          <a:bodyPr anchorCtr="0" anchor="t" bIns="45700" lIns="91425" spcFirstLastPara="1" rIns="91425" wrap="square" tIns="45700">
            <a:normAutofit/>
          </a:bodyPr>
          <a:lstStyle/>
          <a:p>
            <a:pPr indent="-227965" lvl="0" marL="227965" rtl="0" algn="l">
              <a:lnSpc>
                <a:spcPct val="110000"/>
              </a:lnSpc>
              <a:spcBef>
                <a:spcPts val="0"/>
              </a:spcBef>
              <a:spcAft>
                <a:spcPts val="0"/>
              </a:spcAft>
              <a:buSzPts val="2400"/>
              <a:buChar char="•"/>
            </a:pPr>
            <a:r>
              <a:rPr b="1" lang="en-US"/>
              <a:t>Local – community outreach</a:t>
            </a:r>
            <a:endParaRPr/>
          </a:p>
          <a:p>
            <a:pPr indent="-227965" lvl="1" marL="685165" rtl="0" algn="l">
              <a:lnSpc>
                <a:spcPct val="110000"/>
              </a:lnSpc>
              <a:spcBef>
                <a:spcPts val="500"/>
              </a:spcBef>
              <a:spcAft>
                <a:spcPts val="0"/>
              </a:spcAft>
              <a:buSzPts val="2400"/>
              <a:buChar char="•"/>
            </a:pPr>
            <a:r>
              <a:rPr lang="en-US"/>
              <a:t>Health screenings and treatment</a:t>
            </a:r>
            <a:endParaRPr/>
          </a:p>
          <a:p>
            <a:pPr indent="-227965" lvl="1" marL="685165" rtl="0" algn="l">
              <a:lnSpc>
                <a:spcPct val="110000"/>
              </a:lnSpc>
              <a:spcBef>
                <a:spcPts val="500"/>
              </a:spcBef>
              <a:spcAft>
                <a:spcPts val="0"/>
              </a:spcAft>
              <a:buSzPts val="2400"/>
              <a:buChar char="•"/>
            </a:pPr>
            <a:r>
              <a:rPr lang="en-US"/>
              <a:t>Support groups</a:t>
            </a:r>
            <a:endParaRPr/>
          </a:p>
          <a:p>
            <a:pPr indent="-227965" lvl="1" marL="685165" rtl="0" algn="l">
              <a:lnSpc>
                <a:spcPct val="110000"/>
              </a:lnSpc>
              <a:spcBef>
                <a:spcPts val="500"/>
              </a:spcBef>
              <a:spcAft>
                <a:spcPts val="0"/>
              </a:spcAft>
              <a:buSzPts val="2400"/>
              <a:buChar char="•"/>
            </a:pPr>
            <a:r>
              <a:rPr lang="en-US"/>
              <a:t>Lobbying and grants</a:t>
            </a:r>
            <a:endParaRPr/>
          </a:p>
        </p:txBody>
      </p:sp>
      <p:sp>
        <p:nvSpPr>
          <p:cNvPr id="312" name="Google Shape;312;p9"/>
          <p:cNvSpPr txBox="1"/>
          <p:nvPr>
            <p:ph type="title"/>
          </p:nvPr>
        </p:nvSpPr>
        <p:spPr>
          <a:xfrm>
            <a:off x="470589" y="374068"/>
            <a:ext cx="11123843" cy="8274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Arial Black"/>
              <a:buNone/>
            </a:pPr>
            <a:r>
              <a:rPr lang="en-US">
                <a:latin typeface="Arial Black"/>
                <a:ea typeface="Arial Black"/>
                <a:cs typeface="Arial Black"/>
                <a:sym typeface="Arial Black"/>
              </a:rPr>
              <a:t>Part 3. Health Advocacy</a:t>
            </a:r>
            <a:endParaRPr b="0">
              <a:latin typeface="Arial Black"/>
              <a:ea typeface="Arial Black"/>
              <a:cs typeface="Arial Black"/>
              <a:sym typeface="Arial Black"/>
            </a:endParaRPr>
          </a:p>
        </p:txBody>
      </p:sp>
      <p:sp>
        <p:nvSpPr>
          <p:cNvPr id="313" name="Google Shape;313;p9"/>
          <p:cNvSpPr txBox="1"/>
          <p:nvPr/>
        </p:nvSpPr>
        <p:spPr>
          <a:xfrm>
            <a:off x="6642538" y="1715814"/>
            <a:ext cx="274320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515151"/>
              </a:solidFill>
              <a:latin typeface="Arial"/>
              <a:ea typeface="Arial"/>
              <a:cs typeface="Arial"/>
              <a:sym typeface="Arial"/>
            </a:endParaRPr>
          </a:p>
        </p:txBody>
      </p:sp>
      <p:sp>
        <p:nvSpPr>
          <p:cNvPr id="314" name="Google Shape;314;p9"/>
          <p:cNvSpPr txBox="1"/>
          <p:nvPr/>
        </p:nvSpPr>
        <p:spPr>
          <a:xfrm>
            <a:off x="6348222" y="1945812"/>
            <a:ext cx="5928042" cy="3825329"/>
          </a:xfrm>
          <a:prstGeom prst="rect">
            <a:avLst/>
          </a:prstGeom>
          <a:noFill/>
          <a:ln>
            <a:noFill/>
          </a:ln>
        </p:spPr>
        <p:txBody>
          <a:bodyPr anchorCtr="0" anchor="t" bIns="45700" lIns="91425" spcFirstLastPara="1" rIns="91425" wrap="square" tIns="45700">
            <a:normAutofit/>
          </a:bodyPr>
          <a:lstStyle/>
          <a:p>
            <a:pPr indent="-227965" lvl="0" marL="227965" marR="0" rtl="0" algn="l">
              <a:lnSpc>
                <a:spcPct val="120000"/>
              </a:lnSpc>
              <a:spcBef>
                <a:spcPts val="0"/>
              </a:spcBef>
              <a:spcAft>
                <a:spcPts val="0"/>
              </a:spcAft>
              <a:buClr>
                <a:schemeClr val="dk2"/>
              </a:buClr>
              <a:buSzPts val="2200"/>
              <a:buFont typeface="Arial"/>
              <a:buChar char="•"/>
            </a:pPr>
            <a:r>
              <a:rPr b="1" i="0" lang="en-US" sz="2200" u="none" cap="none" strike="noStrike">
                <a:solidFill>
                  <a:schemeClr val="dk1"/>
                </a:solidFill>
                <a:latin typeface="Arial"/>
                <a:ea typeface="Arial"/>
                <a:cs typeface="Arial"/>
                <a:sym typeface="Arial"/>
              </a:rPr>
              <a:t>State – policy</a:t>
            </a:r>
            <a:endParaRPr b="1" i="0" sz="2400" u="none" cap="none" strike="noStrike">
              <a:solidFill>
                <a:schemeClr val="dk1"/>
              </a:solidFill>
              <a:latin typeface="Arial"/>
              <a:ea typeface="Arial"/>
              <a:cs typeface="Arial"/>
              <a:sym typeface="Arial"/>
            </a:endParaRPr>
          </a:p>
          <a:p>
            <a:pPr indent="-227965" lvl="1" marL="685165" marR="0" rtl="0" algn="l">
              <a:lnSpc>
                <a:spcPct val="120000"/>
              </a:lnSpc>
              <a:spcBef>
                <a:spcPts val="0"/>
              </a:spcBef>
              <a:spcAft>
                <a:spcPts val="0"/>
              </a:spcAft>
              <a:buClr>
                <a:schemeClr val="dk2"/>
              </a:buClr>
              <a:buSzPts val="2200"/>
              <a:buFont typeface="Arial"/>
              <a:buChar char="•"/>
            </a:pPr>
            <a:r>
              <a:rPr b="0" i="0" lang="en-US" sz="2200" u="none" cap="none" strike="noStrike">
                <a:solidFill>
                  <a:schemeClr val="dk1"/>
                </a:solidFill>
                <a:latin typeface="Arial"/>
                <a:ea typeface="Arial"/>
                <a:cs typeface="Arial"/>
                <a:sym typeface="Arial"/>
              </a:rPr>
              <a:t>Policy change recommendations</a:t>
            </a:r>
            <a:endParaRPr b="0" i="0" sz="2400" u="none" cap="none" strike="noStrike">
              <a:solidFill>
                <a:schemeClr val="dk1"/>
              </a:solidFill>
              <a:latin typeface="Arial"/>
              <a:ea typeface="Arial"/>
              <a:cs typeface="Arial"/>
              <a:sym typeface="Arial"/>
            </a:endParaRPr>
          </a:p>
          <a:p>
            <a:pPr indent="-227965" lvl="1" marL="685165" marR="0" rtl="0" algn="l">
              <a:lnSpc>
                <a:spcPct val="120000"/>
              </a:lnSpc>
              <a:spcBef>
                <a:spcPts val="0"/>
              </a:spcBef>
              <a:spcAft>
                <a:spcPts val="0"/>
              </a:spcAft>
              <a:buClr>
                <a:schemeClr val="dk2"/>
              </a:buClr>
              <a:buSzPts val="2200"/>
              <a:buFont typeface="Arial"/>
              <a:buChar char="•"/>
            </a:pPr>
            <a:r>
              <a:rPr b="0" i="0" lang="en-US" sz="2200" u="none" cap="none" strike="noStrike">
                <a:solidFill>
                  <a:schemeClr val="dk1"/>
                </a:solidFill>
                <a:latin typeface="Arial"/>
                <a:ea typeface="Arial"/>
                <a:cs typeface="Arial"/>
                <a:sym typeface="Arial"/>
              </a:rPr>
              <a:t>Safer schools program</a:t>
            </a:r>
            <a:endParaRPr/>
          </a:p>
          <a:p>
            <a:pPr indent="-88265" lvl="1" marL="685165" marR="0" rtl="0" algn="l">
              <a:lnSpc>
                <a:spcPct val="120000"/>
              </a:lnSpc>
              <a:spcBef>
                <a:spcPts val="0"/>
              </a:spcBef>
              <a:spcAft>
                <a:spcPts val="0"/>
              </a:spcAft>
              <a:buClr>
                <a:schemeClr val="dk2"/>
              </a:buClr>
              <a:buSzPts val="2200"/>
              <a:buFont typeface="Arial"/>
              <a:buNone/>
            </a:pPr>
            <a:r>
              <a:t/>
            </a:r>
            <a:endParaRPr b="0" i="0" sz="2200" u="none" cap="none" strike="noStrike">
              <a:solidFill>
                <a:schemeClr val="dk1"/>
              </a:solidFill>
              <a:latin typeface="Arial"/>
              <a:ea typeface="Arial"/>
              <a:cs typeface="Arial"/>
              <a:sym typeface="Arial"/>
            </a:endParaRPr>
          </a:p>
          <a:p>
            <a:pPr indent="-227965" lvl="0" marL="227965" marR="0" rtl="0" algn="l">
              <a:lnSpc>
                <a:spcPct val="120000"/>
              </a:lnSpc>
              <a:spcBef>
                <a:spcPts val="0"/>
              </a:spcBef>
              <a:spcAft>
                <a:spcPts val="0"/>
              </a:spcAft>
              <a:buClr>
                <a:schemeClr val="dk2"/>
              </a:buClr>
              <a:buSzPts val="2200"/>
              <a:buFont typeface="Arial"/>
              <a:buChar char="•"/>
            </a:pPr>
            <a:r>
              <a:rPr b="1" i="0" lang="en-US" sz="2200" u="none" cap="none" strike="noStrike">
                <a:solidFill>
                  <a:schemeClr val="dk1"/>
                </a:solidFill>
                <a:latin typeface="Arial"/>
                <a:ea typeface="Arial"/>
                <a:cs typeface="Arial"/>
                <a:sym typeface="Arial"/>
              </a:rPr>
              <a:t>National - policy</a:t>
            </a:r>
            <a:endParaRPr/>
          </a:p>
          <a:p>
            <a:pPr indent="-227965" lvl="1" marL="685165" marR="0" rtl="0" algn="l">
              <a:lnSpc>
                <a:spcPct val="120000"/>
              </a:lnSpc>
              <a:spcBef>
                <a:spcPts val="0"/>
              </a:spcBef>
              <a:spcAft>
                <a:spcPts val="0"/>
              </a:spcAft>
              <a:buClr>
                <a:schemeClr val="dk2"/>
              </a:buClr>
              <a:buSzPts val="2200"/>
              <a:buFont typeface="Arial"/>
              <a:buChar char="•"/>
            </a:pPr>
            <a:r>
              <a:rPr b="0" i="0" lang="en-US" sz="2200" u="none" cap="none" strike="noStrike">
                <a:solidFill>
                  <a:schemeClr val="dk1"/>
                </a:solidFill>
                <a:latin typeface="Arial"/>
                <a:ea typeface="Arial"/>
                <a:cs typeface="Arial"/>
                <a:sym typeface="Arial"/>
              </a:rPr>
              <a:t>Policy changes to protect and improve LGBTQ+ rights and protections</a:t>
            </a:r>
            <a:endParaRPr/>
          </a:p>
          <a:p>
            <a:pPr indent="-227965" lvl="1" marL="685165" marR="0" rtl="0" algn="l">
              <a:lnSpc>
                <a:spcPct val="120000"/>
              </a:lnSpc>
              <a:spcBef>
                <a:spcPts val="0"/>
              </a:spcBef>
              <a:spcAft>
                <a:spcPts val="0"/>
              </a:spcAft>
              <a:buClr>
                <a:schemeClr val="dk2"/>
              </a:buClr>
              <a:buSzPts val="2200"/>
              <a:buFont typeface="Arial"/>
              <a:buChar char="•"/>
            </a:pPr>
            <a:r>
              <a:rPr b="0" i="0" lang="en-US" sz="2200" u="none" cap="none" strike="noStrike">
                <a:solidFill>
                  <a:schemeClr val="dk1"/>
                </a:solidFill>
                <a:latin typeface="Arial"/>
                <a:ea typeface="Arial"/>
                <a:cs typeface="Arial"/>
                <a:sym typeface="Arial"/>
              </a:rPr>
              <a:t>Promoting health equity</a:t>
            </a:r>
            <a:endParaRPr/>
          </a:p>
          <a:p>
            <a:pPr indent="-88265" lvl="1" marL="685165" marR="0" rtl="0" algn="l">
              <a:lnSpc>
                <a:spcPct val="120000"/>
              </a:lnSpc>
              <a:spcBef>
                <a:spcPts val="500"/>
              </a:spcBef>
              <a:spcAft>
                <a:spcPts val="0"/>
              </a:spcAft>
              <a:buClr>
                <a:schemeClr val="dk2"/>
              </a:buClr>
              <a:buSzPts val="2200"/>
              <a:buFont typeface="Arial"/>
              <a:buNone/>
            </a:pPr>
            <a:r>
              <a:t/>
            </a:r>
            <a:endParaRPr b="0" i="0" sz="22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Standard">
  <a:themeElements>
    <a:clrScheme name="UMMS">
      <a:dk1>
        <a:srgbClr val="515151"/>
      </a:dk1>
      <a:lt1>
        <a:srgbClr val="FFFFFF"/>
      </a:lt1>
      <a:dk2>
        <a:srgbClr val="000F9F"/>
      </a:dk2>
      <a:lt2>
        <a:srgbClr val="E7E6E6"/>
      </a:lt2>
      <a:accent1>
        <a:srgbClr val="0A5B45"/>
      </a:accent1>
      <a:accent2>
        <a:srgbClr val="3B822B"/>
      </a:accent2>
      <a:accent3>
        <a:srgbClr val="FFC628"/>
      </a:accent3>
      <a:accent4>
        <a:srgbClr val="F36E15"/>
      </a:accent4>
      <a:accent5>
        <a:srgbClr val="622F91"/>
      </a:accent5>
      <a:accent6>
        <a:srgbClr val="83DADE"/>
      </a:accent6>
      <a:hlink>
        <a:srgbClr val="0071CE"/>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2021-10-25T14:21:50Z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0x0101004CAA1D95D9D9B14CBF7EAA33F18DFF13</vt:lpwstr>
  </property>
</Properties>
</file>