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Impact" panose="020B0806030902050204" pitchFamily="34" charset="0"/>
      <p:regular r:id="rId32"/>
    </p:embeddedFont>
    <p:embeddedFont>
      <p:font typeface="Merriweather" panose="00000500000000000000" pitchFamily="2" charset="0"/>
      <p:regular r:id="rId33"/>
      <p:bold r:id="rId34"/>
      <p:italic r:id="rId35"/>
      <p:boldItalic r:id="rId36"/>
    </p:embeddedFont>
    <p:embeddedFont>
      <p:font typeface="Montserrat" panose="00000500000000000000" pitchFamily="2" charset="0"/>
      <p:regular r:id="rId37"/>
      <p:bold r:id="rId38"/>
      <p:italic r:id="rId39"/>
      <p:boldItalic r:id="rId40"/>
    </p:embeddedFont>
    <p:embeddedFont>
      <p:font typeface="Pacifico" panose="020B0604020202020204" charset="0"/>
      <p:regular r:id="rId41"/>
    </p:embeddedFont>
    <p:embeddedFont>
      <p:font typeface="Roboto" panose="02000000000000000000" pitchFamily="2" charset="0"/>
      <p:regular r:id="rId42"/>
      <p:bold r:id="rId43"/>
      <p:italic r:id="rId44"/>
      <p:boldItalic r:id="rId45"/>
    </p:embeddedFont>
    <p:embeddedFont>
      <p:font typeface="Roboto Slab" panose="020B0604020202020204" charset="0"/>
      <p:regular r:id="rId46"/>
      <p:bold r:id="rId47"/>
    </p:embeddedFont>
    <p:embeddedFont>
      <p:font typeface="Special Elite" panose="020B0604020202020204" charset="0"/>
      <p:regular r:id="rId48"/>
    </p:embeddedFont>
    <p:embeddedFont>
      <p:font typeface="Trebuchet MS" panose="020B060302020202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4112AA-18F0-4281-8734-F2909F6C93C0}">
  <a:tblStyle styleId="{3C4112AA-18F0-4281-8734-F2909F6C93C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4.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veteransdeservecare.or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ayoclinic.org/diseases-conditions/coronavirus/in-depth/coronavirus-mask/art-20485449"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newsroom.woundedwarriorproject.org/2021-09-22-Wounded-Warrior-Project-Outlines-Veteran-Suicide-Prevention-Efforts-to-US-House-Committee" TargetMode="External"/><Relationship Id="rId5" Type="http://schemas.openxmlformats.org/officeDocument/2006/relationships/hyperlink" Target="https://www.brightonmarine.org/wp-content/uploads/2019/10/CNAS-Report-MVS-MA-Needs-Dec-2020-Final.pdf" TargetMode="External"/><Relationship Id="rId4" Type="http://schemas.openxmlformats.org/officeDocument/2006/relationships/hyperlink" Target="https://www.heroesmile.com/how-coronavirus-affects-veterans-like-nobody-els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fb7e013019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fb7e013019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fb7e013019_0_2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fb7e013019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fb7e013019_0_3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fb7e013019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care for service members families both while they are deployed and when they return. Knowing the service history within a family can provide very important context about a patient’s health &amp; living situation. For those who live in states with less military representation they can feel isolated regarding the struggles they face as a military family; they don’t have the same military community surrounding them. Upon return, family members will face their own obstacles (role confusion, emotional distancing, etc) but regarding their spouse love can start to look like enabling. It’s important to include them in therapy to set expectactions, boundaries, and accountability.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fcdc26b53b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fcdc26b53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fcdc26b53b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fcdc26b53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VA eligibility is very complicated. A few of the requirements are listed here, but the big ones are the individual must have served in active military and needs to have a service-connected injury or returned from deployment in the past 5 years. The active military component is especially important in massachusetts, because we have a large number of individuals who are part of the reserves, meaning they may not yet deployed, or deployed for the necessary amount of time to be eligible for benefits. If a veteran is unsure if they are eligible for services or benefits, put them in touch with their local Veteran Service officer (VSO), with the Lincoln street veteran clinic adjacent to UMass, or with a Vet Center. If there is one thing you remember about VA eligibility- it is the VSO officer. The process is challenging to navigate, and in Massachusetts, each town or group of small towns has an officer that can assist the veteran with eligibility and navigating the process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fb7e013019_0_2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fb7e013019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National Center for Veterans Analysis and Statistics (2017)</a:t>
            </a:r>
            <a:endParaRPr/>
          </a:p>
          <a:p>
            <a:pPr marL="0" lvl="0" indent="0" algn="l" rtl="0">
              <a:spcBef>
                <a:spcPts val="0"/>
              </a:spcBef>
              <a:spcAft>
                <a:spcPts val="0"/>
              </a:spcAft>
              <a:buNone/>
            </a:pPr>
            <a:r>
              <a:rPr lang="en"/>
              <a:t>UMMS Guide to Veterans’ Health Resources (NOV 2020)</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fcc8c8b998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fcc8c8b998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000"/>
              </a:spcBef>
              <a:spcAft>
                <a:spcPts val="0"/>
              </a:spcAft>
              <a:buClr>
                <a:schemeClr val="dk1"/>
              </a:buClr>
              <a:buSzPts val="1100"/>
              <a:buFont typeface="Arial"/>
              <a:buNone/>
            </a:pPr>
            <a:r>
              <a:rPr lang="en" sz="1400">
                <a:solidFill>
                  <a:srgbClr val="3F3F3F"/>
                </a:solidFill>
                <a:latin typeface="Trebuchet MS"/>
                <a:ea typeface="Trebuchet MS"/>
                <a:cs typeface="Trebuchet MS"/>
                <a:sym typeface="Trebuchet MS"/>
              </a:rPr>
              <a:t>Davidson, William. (2021, October 27). </a:t>
            </a:r>
            <a:r>
              <a:rPr lang="en" sz="1400" i="1">
                <a:solidFill>
                  <a:srgbClr val="3F3F3F"/>
                </a:solidFill>
                <a:latin typeface="Trebuchet MS"/>
                <a:ea typeface="Trebuchet MS"/>
                <a:cs typeface="Trebuchet MS"/>
                <a:sym typeface="Trebuchet MS"/>
              </a:rPr>
              <a:t>The Invisible Wounds of War and Home Base. </a:t>
            </a:r>
            <a:r>
              <a:rPr lang="en" sz="1400">
                <a:solidFill>
                  <a:srgbClr val="3F3F3F"/>
                </a:solidFill>
                <a:latin typeface="Trebuchet MS"/>
                <a:ea typeface="Trebuchet MS"/>
                <a:cs typeface="Trebuchet MS"/>
                <a:sym typeface="Trebuchet MS"/>
              </a:rPr>
              <a:t> Lecture presented at Population Health Clerkship: Introduction to Military/Veterans Health in University of Massachusetts Medical School Graduate School, Worcester.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fcc8c8b998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fcc8c8b998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https://www.va.gov/health-care/about-va-health-benefits/your-care-team/</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fcc8c8b998_1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fcc8c8b998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fcdc26b53b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fcdc26b53b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b="1">
                <a:solidFill>
                  <a:schemeClr val="dk1"/>
                </a:solidFill>
                <a:highlight>
                  <a:srgbClr val="FFFFFF"/>
                </a:highlight>
                <a:latin typeface="Calibri"/>
                <a:ea typeface="Calibri"/>
                <a:cs typeface="Calibri"/>
                <a:sym typeface="Calibri"/>
              </a:rPr>
              <a:t>Veterans Inc.: </a:t>
            </a:r>
            <a:r>
              <a:rPr lang="en" sz="1200">
                <a:solidFill>
                  <a:schemeClr val="dk1"/>
                </a:solidFill>
                <a:highlight>
                  <a:srgbClr val="FFFFFF"/>
                </a:highlight>
                <a:latin typeface="Calibri"/>
                <a:ea typeface="Calibri"/>
                <a:cs typeface="Calibri"/>
                <a:sym typeface="Calibri"/>
              </a:rPr>
              <a:t>is a nonprofit organization headquartered in Worcester Mass, that is one  of the largest providers of support services to veterans and their families in New England. Their main focus is ending homelessness among veterans- they have a 85% success rate, one of the highest rates in the nation, for transitioning veterans out of homelessness. They now operate offices and programs in all six New England states and  Advocate on a local, state and national level to help address the needs of the veteran population. Their main areas of </a:t>
            </a:r>
            <a:r>
              <a:rPr lang="en" sz="1200" b="1">
                <a:solidFill>
                  <a:schemeClr val="dk1"/>
                </a:solidFill>
                <a:latin typeface="Calibri"/>
                <a:ea typeface="Calibri"/>
                <a:cs typeface="Calibri"/>
                <a:sym typeface="Calibri"/>
              </a:rPr>
              <a:t>advocacy is </a:t>
            </a:r>
            <a:r>
              <a:rPr lang="en" sz="1200">
                <a:solidFill>
                  <a:schemeClr val="dk1"/>
                </a:solidFill>
                <a:highlight>
                  <a:srgbClr val="FFFFFF"/>
                </a:highlight>
                <a:latin typeface="Calibri"/>
                <a:ea typeface="Calibri"/>
                <a:cs typeface="Calibri"/>
                <a:sym typeface="Calibri"/>
              </a:rPr>
              <a:t>housing, case management, food security, employment health and wellness, family support programs for veterans </a:t>
            </a:r>
            <a:endParaRPr sz="1200">
              <a:solidFill>
                <a:schemeClr val="dk1"/>
              </a:solidFill>
              <a:highlight>
                <a:srgbClr val="FFFFFF"/>
              </a:highlight>
              <a:latin typeface="Calibri"/>
              <a:ea typeface="Calibri"/>
              <a:cs typeface="Calibri"/>
              <a:sym typeface="Calibri"/>
            </a:endParaRPr>
          </a:p>
          <a:p>
            <a:pPr marL="0" lvl="0" indent="0" algn="l" rtl="0">
              <a:lnSpc>
                <a:spcPct val="100000"/>
              </a:lnSpc>
              <a:spcBef>
                <a:spcPts val="1400"/>
              </a:spcBef>
              <a:spcAft>
                <a:spcPts val="0"/>
              </a:spcAft>
              <a:buNone/>
            </a:pPr>
            <a:r>
              <a:rPr lang="en" sz="1200">
                <a:solidFill>
                  <a:schemeClr val="dk1"/>
                </a:solidFill>
                <a:highlight>
                  <a:srgbClr val="FFFFFF"/>
                </a:highlight>
                <a:latin typeface="Calibri"/>
                <a:ea typeface="Calibri"/>
                <a:cs typeface="Calibri"/>
                <a:sym typeface="Calibri"/>
              </a:rPr>
              <a:t>Veterans Inc. had an aggressive response to the opiate epidemic in 2016, which disproportionately affected veterans, by creating the first licensed substance addiction treatment center, Independence Hall in, in the country that is operated by a veteran specific, non-profit organization. the center offers a full array of care including inpatient, day treatment, and outpatient counseling for both veterans and nonveterans. </a:t>
            </a:r>
            <a:endParaRPr sz="1200">
              <a:solidFill>
                <a:schemeClr val="dk1"/>
              </a:solidFill>
              <a:highlight>
                <a:srgbClr val="FFFFFF"/>
              </a:highlight>
              <a:latin typeface="Calibri"/>
              <a:ea typeface="Calibri"/>
              <a:cs typeface="Calibri"/>
              <a:sym typeface="Calibri"/>
            </a:endParaRPr>
          </a:p>
          <a:p>
            <a:pPr marL="0" lvl="0" indent="0" algn="l" rtl="0">
              <a:lnSpc>
                <a:spcPct val="100000"/>
              </a:lnSpc>
              <a:spcBef>
                <a:spcPts val="1400"/>
              </a:spcBef>
              <a:spcAft>
                <a:spcPts val="0"/>
              </a:spcAft>
              <a:buNone/>
            </a:pPr>
            <a:r>
              <a:rPr lang="en" sz="1200" b="1">
                <a:solidFill>
                  <a:schemeClr val="dk1"/>
                </a:solidFill>
                <a:highlight>
                  <a:srgbClr val="FFFFFF"/>
                </a:highlight>
                <a:latin typeface="Calibri"/>
                <a:ea typeface="Calibri"/>
                <a:cs typeface="Calibri"/>
                <a:sym typeface="Calibri"/>
              </a:rPr>
              <a:t>The American Legion: </a:t>
            </a:r>
            <a:endParaRPr sz="1200" b="1">
              <a:solidFill>
                <a:schemeClr val="dk1"/>
              </a:solidFill>
              <a:highlight>
                <a:srgbClr val="FFFFFF"/>
              </a:highlight>
              <a:latin typeface="Calibri"/>
              <a:ea typeface="Calibri"/>
              <a:cs typeface="Calibri"/>
              <a:sym typeface="Calibri"/>
            </a:endParaRPr>
          </a:p>
          <a:p>
            <a:pPr marL="0" lvl="0" indent="0" algn="l" rtl="0">
              <a:lnSpc>
                <a:spcPct val="100000"/>
              </a:lnSpc>
              <a:spcBef>
                <a:spcPts val="1400"/>
              </a:spcBef>
              <a:spcAft>
                <a:spcPts val="0"/>
              </a:spcAft>
              <a:buNone/>
            </a:pPr>
            <a:r>
              <a:rPr lang="en" sz="1200">
                <a:solidFill>
                  <a:schemeClr val="dk1"/>
                </a:solidFill>
                <a:highlight>
                  <a:srgbClr val="FFFFFF"/>
                </a:highlight>
                <a:latin typeface="Calibri"/>
                <a:ea typeface="Calibri"/>
                <a:cs typeface="Calibri"/>
                <a:sym typeface="Calibri"/>
              </a:rPr>
              <a:t> </a:t>
            </a:r>
            <a:r>
              <a:rPr lang="en" sz="1200" b="1">
                <a:solidFill>
                  <a:schemeClr val="dk1"/>
                </a:solidFill>
                <a:highlight>
                  <a:srgbClr val="FFFFFF"/>
                </a:highlight>
                <a:latin typeface="Calibri"/>
                <a:ea typeface="Calibri"/>
                <a:cs typeface="Calibri"/>
                <a:sym typeface="Calibri"/>
              </a:rPr>
              <a:t>National Legislative Division </a:t>
            </a:r>
            <a:r>
              <a:rPr lang="en" sz="1200">
                <a:solidFill>
                  <a:schemeClr val="dk1"/>
                </a:solidFill>
                <a:highlight>
                  <a:srgbClr val="FFFFFF"/>
                </a:highlight>
                <a:latin typeface="Calibri"/>
                <a:ea typeface="Calibri"/>
                <a:cs typeface="Calibri"/>
                <a:sym typeface="Calibri"/>
              </a:rPr>
              <a:t>serves as the principal advocate of servicemembers, veterans, and their families on Capitol Hill. the American Legion has fought for service-connected disability benefits for conditions linked to toxic exposures </a:t>
            </a:r>
            <a:endParaRPr sz="1200">
              <a:solidFill>
                <a:schemeClr val="dk1"/>
              </a:solidFill>
              <a:highlight>
                <a:srgbClr val="FFFFFF"/>
              </a:highlight>
              <a:latin typeface="Calibri"/>
              <a:ea typeface="Calibri"/>
              <a:cs typeface="Calibri"/>
              <a:sym typeface="Calibri"/>
            </a:endParaRPr>
          </a:p>
          <a:p>
            <a:pPr marL="0" lvl="0" indent="0" algn="l" rtl="0">
              <a:lnSpc>
                <a:spcPct val="100000"/>
              </a:lnSpc>
              <a:spcBef>
                <a:spcPts val="1400"/>
              </a:spcBef>
              <a:spcAft>
                <a:spcPts val="0"/>
              </a:spcAft>
              <a:buNone/>
            </a:pPr>
            <a:r>
              <a:rPr lang="en" sz="1200">
                <a:solidFill>
                  <a:schemeClr val="dk1"/>
                </a:solidFill>
                <a:highlight>
                  <a:srgbClr val="FFFFFF"/>
                </a:highlight>
                <a:latin typeface="Calibri"/>
                <a:ea typeface="Calibri"/>
                <a:cs typeface="Calibri"/>
                <a:sym typeface="Calibri"/>
              </a:rPr>
              <a:t>For example, The American Legion urges Congress to reintroduce and pass the Toxic Exposure in the American Military (TEAM) Act of 2020 and supports further studies into conditions directly related to contaminants in order to establish a complete list of presumptive diseases caused by toxic exposure during service.</a:t>
            </a:r>
            <a:r>
              <a:rPr lang="en" sz="1200" b="1">
                <a:solidFill>
                  <a:schemeClr val="dk1"/>
                </a:solidFill>
                <a:highlight>
                  <a:srgbClr val="FFFFFF"/>
                </a:highlight>
                <a:latin typeface="Calibri"/>
                <a:ea typeface="Calibri"/>
                <a:cs typeface="Calibri"/>
                <a:sym typeface="Calibri"/>
              </a:rPr>
              <a:t> </a:t>
            </a:r>
            <a:endParaRPr sz="1200">
              <a:solidFill>
                <a:schemeClr val="dk1"/>
              </a:solidFill>
              <a:highlight>
                <a:srgbClr val="FFFFFF"/>
              </a:highlight>
              <a:latin typeface="Calibri"/>
              <a:ea typeface="Calibri"/>
              <a:cs typeface="Calibri"/>
              <a:sym typeface="Calibri"/>
            </a:endParaRPr>
          </a:p>
          <a:p>
            <a:pPr marL="0" lvl="0" indent="0" algn="l" rtl="0">
              <a:lnSpc>
                <a:spcPct val="100000"/>
              </a:lnSpc>
              <a:spcBef>
                <a:spcPts val="1400"/>
              </a:spcBef>
              <a:spcAft>
                <a:spcPts val="0"/>
              </a:spcAft>
              <a:buNone/>
            </a:pPr>
            <a:r>
              <a:rPr lang="en" sz="1200">
                <a:solidFill>
                  <a:schemeClr val="dk1"/>
                </a:solidFill>
                <a:highlight>
                  <a:srgbClr val="FFFFFF"/>
                </a:highlight>
                <a:latin typeface="Calibri"/>
                <a:ea typeface="Calibri"/>
                <a:cs typeface="Calibri"/>
                <a:sym typeface="Calibri"/>
              </a:rPr>
              <a:t>.The Department of Veterans Affairs (VA) announced Sept. 20 that veterans forced out of the military with other than honorable discharges under the “Don’t Ask, Don’t Tell” policy will now be eligible for VA benefits.</a:t>
            </a:r>
            <a:endParaRPr sz="1200" b="1">
              <a:solidFill>
                <a:schemeClr val="dk1"/>
              </a:solidFill>
              <a:highlight>
                <a:srgbClr val="FFFFFF"/>
              </a:highlight>
              <a:latin typeface="Calibri"/>
              <a:ea typeface="Calibri"/>
              <a:cs typeface="Calibri"/>
              <a:sym typeface="Calibri"/>
            </a:endParaRPr>
          </a:p>
          <a:p>
            <a:pPr marL="0" lvl="0" indent="0" algn="l" rtl="0">
              <a:lnSpc>
                <a:spcPct val="100000"/>
              </a:lnSpc>
              <a:spcBef>
                <a:spcPts val="1400"/>
              </a:spcBef>
              <a:spcAft>
                <a:spcPts val="1400"/>
              </a:spcAft>
              <a:buClr>
                <a:schemeClr val="dk1"/>
              </a:buClr>
              <a:buSzPts val="1100"/>
              <a:buFont typeface="Arial"/>
              <a:buNone/>
            </a:pPr>
            <a:r>
              <a:rPr lang="en" sz="1200" b="1">
                <a:solidFill>
                  <a:schemeClr val="dk1"/>
                </a:solidFill>
                <a:highlight>
                  <a:srgbClr val="FFFFFF"/>
                </a:highlight>
                <a:latin typeface="Calibri"/>
                <a:ea typeface="Calibri"/>
                <a:cs typeface="Calibri"/>
                <a:sym typeface="Calibri"/>
              </a:rPr>
              <a:t>Mass Department of Veteran Services </a:t>
            </a:r>
            <a:r>
              <a:rPr lang="en" sz="1200">
                <a:solidFill>
                  <a:schemeClr val="dk1"/>
                </a:solidFill>
                <a:latin typeface="Calibri"/>
                <a:ea typeface="Calibri"/>
                <a:cs typeface="Calibri"/>
                <a:sym typeface="Calibri"/>
              </a:rPr>
              <a:t>mission is to advocate on behalf of all the Commonwealth’s veterans and provide them with quality support services and to direct an emergency financial assistance program for those veterans and their dependents who are in need. </a:t>
            </a:r>
            <a:r>
              <a:rPr lang="en" sz="1200">
                <a:solidFill>
                  <a:srgbClr val="333333"/>
                </a:solidFill>
                <a:latin typeface="Calibri"/>
                <a:ea typeface="Calibri"/>
                <a:cs typeface="Calibri"/>
                <a:sym typeface="Calibri"/>
              </a:rPr>
              <a:t>The Chapter 115 Benefits Program is run by the Massachusetts Department Veterans’ Services (DVS) in partnership with local Veterans’ Service Officers (VSOs).  The Program provides financial aid for food, shelter/housing, clothing, and medical care to veterans and their dependents who have limited incomes.</a:t>
            </a:r>
            <a:r>
              <a:rPr lang="en" sz="1200">
                <a:solidFill>
                  <a:srgbClr val="141414"/>
                </a:solidFill>
                <a:latin typeface="Calibri"/>
                <a:ea typeface="Calibri"/>
                <a:cs typeface="Calibri"/>
                <a:sym typeface="Calibri"/>
              </a:rPr>
              <a:t>The fundamental principle of the SAVE program is to advocate for veterans who are not able to obtain the benefits they have earned due to institutional or personal barriers. The program's primary mission is prevention of suicide and mental health of  veterans when they return from service and proactively providing them with access to benefits and services that may address these issues and result in positive transitions back to civilian life.</a:t>
            </a:r>
            <a:endParaRPr sz="1200">
              <a:solidFill>
                <a:schemeClr val="dk1"/>
              </a:solidFill>
              <a:highlight>
                <a:srgbClr val="FFFFFF"/>
              </a:highlight>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fcdc26b53b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fcdc26b53b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a:solidFill>
                  <a:srgbClr val="0A0A0A"/>
                </a:solidFill>
                <a:highlight>
                  <a:srgbClr val="FFFFFF"/>
                </a:highlight>
                <a:latin typeface="Calibri"/>
                <a:ea typeface="Calibri"/>
                <a:cs typeface="Calibri"/>
                <a:sym typeface="Calibri"/>
              </a:rPr>
              <a:t>The US Department of Veteran Affairs, originally created in 1930,  gives the veteran population a voice and representation in the national government.  It has a mission centered around veteran service benefits and veteran health care. Recently they launched the VA Mission Act of 2019 in replace of the The Veterans Choice Program, expanding community services to veterans, such as telemedicine and urgent care. </a:t>
            </a:r>
            <a:endParaRPr sz="1200">
              <a:solidFill>
                <a:srgbClr val="0A0A0A"/>
              </a:solidFill>
              <a:highlight>
                <a:srgbClr val="FFFFFF"/>
              </a:highlight>
              <a:latin typeface="Calibri"/>
              <a:ea typeface="Calibri"/>
              <a:cs typeface="Calibri"/>
              <a:sym typeface="Calibri"/>
            </a:endParaRPr>
          </a:p>
          <a:p>
            <a:pPr marL="0" lvl="0" indent="0" algn="l" rtl="0">
              <a:lnSpc>
                <a:spcPct val="150000"/>
              </a:lnSpc>
              <a:spcBef>
                <a:spcPts val="0"/>
              </a:spcBef>
              <a:spcAft>
                <a:spcPts val="0"/>
              </a:spcAft>
              <a:buNone/>
            </a:pPr>
            <a:r>
              <a:rPr lang="en" sz="1200">
                <a:solidFill>
                  <a:srgbClr val="0A0A0A"/>
                </a:solidFill>
                <a:highlight>
                  <a:srgbClr val="FFFFFF"/>
                </a:highlight>
                <a:latin typeface="Calibri"/>
                <a:ea typeface="Calibri"/>
                <a:cs typeface="Calibri"/>
                <a:sym typeface="Calibri"/>
              </a:rPr>
              <a:t>This Veteran choice program was a former bill that </a:t>
            </a:r>
            <a:r>
              <a:rPr lang="en" sz="1200">
                <a:solidFill>
                  <a:schemeClr val="dk1"/>
                </a:solidFill>
                <a:latin typeface="Calibri"/>
                <a:ea typeface="Calibri"/>
                <a:cs typeface="Calibri"/>
                <a:sym typeface="Calibri"/>
              </a:rPr>
              <a:t>Allowed veterans to receive care through civilian hospitals if there is no VA in the area and was strongly supported by the American Medical Association which is an organization also involved in advocating for veterans health</a:t>
            </a:r>
            <a:endParaRPr sz="1200">
              <a:solidFill>
                <a:schemeClr val="dk1"/>
              </a:solidFill>
              <a:latin typeface="Calibri"/>
              <a:ea typeface="Calibri"/>
              <a:cs typeface="Calibri"/>
              <a:sym typeface="Calibri"/>
            </a:endParaRPr>
          </a:p>
          <a:p>
            <a:pPr marL="0" lvl="0" indent="0" algn="l" rtl="0">
              <a:lnSpc>
                <a:spcPct val="150000"/>
              </a:lnSpc>
              <a:spcBef>
                <a:spcPts val="0"/>
              </a:spcBef>
              <a:spcAft>
                <a:spcPts val="0"/>
              </a:spcAft>
              <a:buNone/>
            </a:pPr>
            <a:r>
              <a:rPr lang="en" sz="1200">
                <a:solidFill>
                  <a:schemeClr val="dk1"/>
                </a:solidFill>
                <a:latin typeface="Calibri"/>
                <a:ea typeface="Calibri"/>
                <a:cs typeface="Calibri"/>
                <a:sym typeface="Calibri"/>
              </a:rPr>
              <a:t>. The AMA advocates for improved access to health care for veterans and encourages participation of by non-VA physicians in providing for veterans. </a:t>
            </a:r>
            <a:r>
              <a:rPr lang="en" sz="1200">
                <a:solidFill>
                  <a:srgbClr val="0A0A0A"/>
                </a:solidFill>
                <a:latin typeface="Calibri"/>
                <a:ea typeface="Calibri"/>
                <a:cs typeface="Calibri"/>
                <a:sym typeface="Calibri"/>
              </a:rPr>
              <a:t>The AMA continues to work with the Committees on Veterans’ Affairs of the Senate and the House of Representatives to streamline programs, improve access to care and to encourage participation by non-VA physicians and other providers. </a:t>
            </a:r>
            <a:endParaRPr sz="1200">
              <a:solidFill>
                <a:srgbClr val="0A0A0A"/>
              </a:solidFill>
              <a:latin typeface="Calibri"/>
              <a:ea typeface="Calibri"/>
              <a:cs typeface="Calibri"/>
              <a:sym typeface="Calibri"/>
            </a:endParaRPr>
          </a:p>
          <a:p>
            <a:pPr marL="0" lvl="0" indent="0" algn="l" rtl="0">
              <a:lnSpc>
                <a:spcPct val="150000"/>
              </a:lnSpc>
              <a:spcBef>
                <a:spcPts val="0"/>
              </a:spcBef>
              <a:spcAft>
                <a:spcPts val="0"/>
              </a:spcAft>
              <a:buNone/>
            </a:pPr>
            <a:r>
              <a:rPr lang="en" sz="1200">
                <a:solidFill>
                  <a:srgbClr val="0A0A0A"/>
                </a:solidFill>
                <a:highlight>
                  <a:schemeClr val="lt1"/>
                </a:highlight>
                <a:latin typeface="Calibri"/>
                <a:ea typeface="Calibri"/>
                <a:cs typeface="Calibri"/>
                <a:sym typeface="Calibri"/>
              </a:rPr>
              <a:t>A similar organization is the American Association of Nurse Practitioners (AANP). They led the  </a:t>
            </a:r>
            <a:r>
              <a:rPr lang="en" sz="1200">
                <a:solidFill>
                  <a:srgbClr val="0A0A0A"/>
                </a:solidFill>
                <a:highlight>
                  <a:schemeClr val="lt1"/>
                </a:highlight>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Veterans Deserve Care</a:t>
            </a:r>
            <a:r>
              <a:rPr lang="en" sz="1200">
                <a:solidFill>
                  <a:srgbClr val="0A0A0A"/>
                </a:solidFill>
                <a:highlight>
                  <a:schemeClr val="lt1"/>
                </a:highlight>
                <a:latin typeface="Calibri"/>
                <a:ea typeface="Calibri"/>
                <a:cs typeface="Calibri"/>
                <a:sym typeface="Calibri"/>
              </a:rPr>
              <a:t>,  a national campaign to raise awareness of the need to strengthen health care for veterans by ensuring that veterans have direct access to nurse practitioner care within the VA health system. </a:t>
            </a:r>
            <a:endParaRPr sz="1200">
              <a:solidFill>
                <a:srgbClr val="0A0A0A"/>
              </a:solidFill>
              <a:highlight>
                <a:schemeClr val="lt1"/>
              </a:highlight>
              <a:latin typeface="Calibri"/>
              <a:ea typeface="Calibri"/>
              <a:cs typeface="Calibri"/>
              <a:sym typeface="Calibri"/>
            </a:endParaRPr>
          </a:p>
          <a:p>
            <a:pPr marL="0" lvl="0" indent="0" algn="l" rtl="0">
              <a:lnSpc>
                <a:spcPct val="150000"/>
              </a:lnSpc>
              <a:spcBef>
                <a:spcPts val="0"/>
              </a:spcBef>
              <a:spcAft>
                <a:spcPts val="0"/>
              </a:spcAft>
              <a:buNone/>
            </a:pPr>
            <a:r>
              <a:rPr lang="en" sz="1200">
                <a:solidFill>
                  <a:srgbClr val="0A0A0A"/>
                </a:solidFill>
                <a:highlight>
                  <a:schemeClr val="lt1"/>
                </a:highlight>
                <a:latin typeface="Calibri"/>
                <a:ea typeface="Calibri"/>
                <a:cs typeface="Calibri"/>
                <a:sym typeface="Calibri"/>
              </a:rPr>
              <a:t>In  2016 with the strong support and lobbying of the AANP, the VA published a final rule granting veterans direct access to care by nurse practitioners (NPs), certified nurse midwives and clinical nurse specialists who work in the VA health system</a:t>
            </a:r>
            <a:endParaRPr sz="1200">
              <a:solidFill>
                <a:srgbClr val="0A0A0A"/>
              </a:solidFill>
              <a:highlight>
                <a:schemeClr val="lt1"/>
              </a:highlight>
              <a:latin typeface="Calibri"/>
              <a:ea typeface="Calibri"/>
              <a:cs typeface="Calibri"/>
              <a:sym typeface="Calibri"/>
            </a:endParaRPr>
          </a:p>
          <a:p>
            <a:pPr marL="0" lvl="0" indent="0" algn="l" rtl="0">
              <a:lnSpc>
                <a:spcPct val="150000"/>
              </a:lnSpc>
              <a:spcBef>
                <a:spcPts val="0"/>
              </a:spcBef>
              <a:spcAft>
                <a:spcPts val="0"/>
              </a:spcAft>
              <a:buNone/>
            </a:pPr>
            <a:endParaRPr sz="1200">
              <a:solidFill>
                <a:srgbClr val="0A0A0A"/>
              </a:solidFill>
              <a:highlight>
                <a:schemeClr val="lt1"/>
              </a:highlight>
              <a:latin typeface="Calibri"/>
              <a:ea typeface="Calibri"/>
              <a:cs typeface="Calibri"/>
              <a:sym typeface="Calibri"/>
            </a:endParaRPr>
          </a:p>
          <a:p>
            <a:pPr marL="0" lvl="0" indent="0" algn="l" rtl="0">
              <a:spcBef>
                <a:spcPts val="0"/>
              </a:spcBef>
              <a:spcAft>
                <a:spcPts val="0"/>
              </a:spcAft>
              <a:buNone/>
            </a:pPr>
            <a:r>
              <a:rPr lang="en" sz="1200">
                <a:solidFill>
                  <a:srgbClr val="0A0A0A"/>
                </a:solidFill>
                <a:highlight>
                  <a:srgbClr val="FFFFFF"/>
                </a:highlight>
                <a:latin typeface="Calibri"/>
                <a:ea typeface="Calibri"/>
                <a:cs typeface="Calibri"/>
                <a:sym typeface="Calibri"/>
              </a:rPr>
              <a:t>WWP: works with Veterans who incurred a physical or mental injury, illness, or wound while serving in the military on or after September 11, 2001. They offer FREE programs in areas like:</a:t>
            </a:r>
            <a:endParaRPr sz="1200">
              <a:solidFill>
                <a:srgbClr val="0A0A0A"/>
              </a:solidFill>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Clr>
                <a:srgbClr val="0A0A0A"/>
              </a:buClr>
              <a:buSzPts val="1200"/>
              <a:buFont typeface="Calibri"/>
              <a:buChar char="●"/>
            </a:pPr>
            <a:r>
              <a:rPr lang="en" sz="1200">
                <a:solidFill>
                  <a:srgbClr val="0A0A0A"/>
                </a:solidFill>
                <a:highlight>
                  <a:srgbClr val="FFFFFF"/>
                </a:highlight>
                <a:latin typeface="Calibri"/>
                <a:ea typeface="Calibri"/>
                <a:cs typeface="Calibri"/>
                <a:sym typeface="Calibri"/>
              </a:rPr>
              <a:t>Mental Health</a:t>
            </a:r>
            <a:endParaRPr sz="1200">
              <a:solidFill>
                <a:srgbClr val="0A0A0A"/>
              </a:solidFill>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Clr>
                <a:srgbClr val="0A0A0A"/>
              </a:buClr>
              <a:buSzPts val="1200"/>
              <a:buFont typeface="Calibri"/>
              <a:buChar char="●"/>
            </a:pPr>
            <a:r>
              <a:rPr lang="en" sz="1200">
                <a:solidFill>
                  <a:srgbClr val="0A0A0A"/>
                </a:solidFill>
                <a:highlight>
                  <a:srgbClr val="FFFFFF"/>
                </a:highlight>
                <a:latin typeface="Calibri"/>
                <a:ea typeface="Calibri"/>
                <a:cs typeface="Calibri"/>
                <a:sym typeface="Calibri"/>
              </a:rPr>
              <a:t>Financial Wellness</a:t>
            </a:r>
            <a:endParaRPr sz="1200">
              <a:solidFill>
                <a:srgbClr val="0A0A0A"/>
              </a:solidFill>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Clr>
                <a:srgbClr val="0A0A0A"/>
              </a:buClr>
              <a:buSzPts val="1200"/>
              <a:buFont typeface="Calibri"/>
              <a:buChar char="●"/>
            </a:pPr>
            <a:r>
              <a:rPr lang="en" sz="1200">
                <a:solidFill>
                  <a:srgbClr val="0A0A0A"/>
                </a:solidFill>
                <a:highlight>
                  <a:srgbClr val="FFFFFF"/>
                </a:highlight>
                <a:latin typeface="Calibri"/>
                <a:ea typeface="Calibri"/>
                <a:cs typeface="Calibri"/>
                <a:sym typeface="Calibri"/>
              </a:rPr>
              <a:t>Physical Health</a:t>
            </a:r>
            <a:endParaRPr sz="1200">
              <a:solidFill>
                <a:srgbClr val="0A0A0A"/>
              </a:solidFill>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Clr>
                <a:srgbClr val="0A0A0A"/>
              </a:buClr>
              <a:buSzPts val="1200"/>
              <a:buFont typeface="Calibri"/>
              <a:buChar char="●"/>
            </a:pPr>
            <a:r>
              <a:rPr lang="en" sz="1200">
                <a:solidFill>
                  <a:srgbClr val="0A0A0A"/>
                </a:solidFill>
                <a:highlight>
                  <a:srgbClr val="FFFFFF"/>
                </a:highlight>
                <a:latin typeface="Calibri"/>
                <a:ea typeface="Calibri"/>
                <a:cs typeface="Calibri"/>
                <a:sym typeface="Calibri"/>
              </a:rPr>
              <a:t>Peer and Community Connections</a:t>
            </a:r>
            <a:endParaRPr sz="1200">
              <a:solidFill>
                <a:srgbClr val="0A0A0A"/>
              </a:solidFill>
              <a:highlight>
                <a:srgbClr val="FFFFFF"/>
              </a:highlight>
              <a:latin typeface="Calibri"/>
              <a:ea typeface="Calibri"/>
              <a:cs typeface="Calibri"/>
              <a:sym typeface="Calibri"/>
            </a:endParaRPr>
          </a:p>
          <a:p>
            <a:pPr marL="457200" lvl="0" indent="0" algn="l" rtl="0">
              <a:lnSpc>
                <a:spcPct val="115000"/>
              </a:lnSpc>
              <a:spcBef>
                <a:spcPts val="2600"/>
              </a:spcBef>
              <a:spcAft>
                <a:spcPts val="0"/>
              </a:spcAft>
              <a:buNone/>
            </a:pPr>
            <a:r>
              <a:rPr lang="en" sz="1200">
                <a:solidFill>
                  <a:srgbClr val="0A0A0A"/>
                </a:solidFill>
                <a:highlight>
                  <a:srgbClr val="FFFFFF"/>
                </a:highlight>
                <a:latin typeface="Calibri"/>
                <a:ea typeface="Calibri"/>
                <a:cs typeface="Calibri"/>
                <a:sym typeface="Calibri"/>
              </a:rPr>
              <a:t> the WWP also proudly serves as a voice for veterans and talks with members of Congress, and pushes for policies and initiatives that focus on the improvement of </a:t>
            </a:r>
            <a:r>
              <a:rPr lang="en" sz="1200" b="1">
                <a:solidFill>
                  <a:srgbClr val="0A0A0A"/>
                </a:solidFill>
                <a:highlight>
                  <a:srgbClr val="FFFFFF"/>
                </a:highlight>
                <a:latin typeface="Calibri"/>
                <a:ea typeface="Calibri"/>
                <a:cs typeface="Calibri"/>
                <a:sym typeface="Calibri"/>
              </a:rPr>
              <a:t>Women Veterans access to care and VA services, toxic exposure related VA health coverage, expansion of suicidide prevention, MST ,TBI services, and enhancing the quality of life for veterans and improving caregiver access to the VA.</a:t>
            </a:r>
            <a:r>
              <a:rPr lang="en" sz="1200">
                <a:solidFill>
                  <a:srgbClr val="0A0A0A"/>
                </a:solidFill>
                <a:highlight>
                  <a:srgbClr val="FFFFFF"/>
                </a:highlight>
                <a:latin typeface="Calibri"/>
                <a:ea typeface="Calibri"/>
                <a:cs typeface="Calibri"/>
                <a:sym typeface="Calibri"/>
              </a:rPr>
              <a:t> </a:t>
            </a:r>
            <a:endParaRPr sz="1200" b="1">
              <a:solidFill>
                <a:srgbClr val="0A0A0A"/>
              </a:solidFill>
              <a:highlight>
                <a:srgbClr val="FFFFFF"/>
              </a:highlight>
              <a:latin typeface="Calibri"/>
              <a:ea typeface="Calibri"/>
              <a:cs typeface="Calibri"/>
              <a:sym typeface="Calibri"/>
            </a:endParaRPr>
          </a:p>
          <a:p>
            <a:pPr marL="0" lvl="0" indent="0" algn="l" rtl="0">
              <a:lnSpc>
                <a:spcPct val="115000"/>
              </a:lnSpc>
              <a:spcBef>
                <a:spcPts val="2600"/>
              </a:spcBef>
              <a:spcAft>
                <a:spcPts val="0"/>
              </a:spcAft>
              <a:buClr>
                <a:schemeClr val="dk1"/>
              </a:buClr>
              <a:buSzPts val="1100"/>
              <a:buFont typeface="Arial"/>
              <a:buNone/>
            </a:pPr>
            <a:r>
              <a:rPr lang="en" sz="1200">
                <a:solidFill>
                  <a:srgbClr val="0A0A0A"/>
                </a:solidFill>
                <a:highlight>
                  <a:srgbClr val="FFFFFF"/>
                </a:highlight>
                <a:latin typeface="Calibri"/>
                <a:ea typeface="Calibri"/>
                <a:cs typeface="Calibri"/>
                <a:sym typeface="Calibri"/>
              </a:rPr>
              <a:t>For example Wwp helped pass The </a:t>
            </a:r>
            <a:r>
              <a:rPr lang="en" sz="1200" b="1">
                <a:solidFill>
                  <a:srgbClr val="0A0A0A"/>
                </a:solidFill>
                <a:highlight>
                  <a:srgbClr val="FFFFFF"/>
                </a:highlight>
                <a:latin typeface="Calibri"/>
                <a:ea typeface="Calibri"/>
                <a:cs typeface="Calibri"/>
                <a:sym typeface="Calibri"/>
              </a:rPr>
              <a:t>Sgt. Ketchum Rural Veterans Mental Health Act</a:t>
            </a:r>
            <a:r>
              <a:rPr lang="en" sz="1200">
                <a:solidFill>
                  <a:srgbClr val="0A0A0A"/>
                </a:solidFill>
                <a:highlight>
                  <a:srgbClr val="FFFFFF"/>
                </a:highlight>
                <a:latin typeface="Calibri"/>
                <a:ea typeface="Calibri"/>
                <a:cs typeface="Calibri"/>
                <a:sym typeface="Calibri"/>
              </a:rPr>
              <a:t> through congress earlier this year within 2 months!,  which expanded mental health care for rural veterans</a:t>
            </a:r>
            <a:endParaRPr sz="1200">
              <a:solidFill>
                <a:srgbClr val="0A0A0A"/>
              </a:solidFill>
              <a:latin typeface="Calibri"/>
              <a:ea typeface="Calibri"/>
              <a:cs typeface="Calibri"/>
              <a:sym typeface="Calibri"/>
            </a:endParaRPr>
          </a:p>
          <a:p>
            <a:pPr marL="457200" lvl="0" indent="0" algn="l" rtl="0">
              <a:lnSpc>
                <a:spcPct val="115000"/>
              </a:lnSpc>
              <a:spcBef>
                <a:spcPts val="2600"/>
              </a:spcBef>
              <a:spcAft>
                <a:spcPts val="0"/>
              </a:spcAft>
              <a:buNone/>
            </a:pPr>
            <a:endParaRPr sz="1200">
              <a:solidFill>
                <a:srgbClr val="0A0A0A"/>
              </a:solidFill>
              <a:highlight>
                <a:srgbClr val="FFFFFF"/>
              </a:highlight>
              <a:latin typeface="Calibri"/>
              <a:ea typeface="Calibri"/>
              <a:cs typeface="Calibri"/>
              <a:sym typeface="Calibri"/>
            </a:endParaRPr>
          </a:p>
          <a:p>
            <a:pPr marL="0" lvl="0" indent="0" algn="l" rtl="0">
              <a:spcBef>
                <a:spcPts val="2600"/>
              </a:spcBef>
              <a:spcAft>
                <a:spcPts val="0"/>
              </a:spcAft>
              <a:buNone/>
            </a:pPr>
            <a:endParaRPr sz="1350">
              <a:solidFill>
                <a:schemeClr val="dk1"/>
              </a:solidFill>
              <a:highlight>
                <a:srgbClr val="FFFFFF"/>
              </a:highlight>
              <a:latin typeface="Montserrat"/>
              <a:ea typeface="Montserrat"/>
              <a:cs typeface="Montserrat"/>
              <a:sym typeface="Montserra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fb7e013019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fb7e013019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fb7e013019_0_2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fb7e013019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future providers we cannot advocate for our veteran patients unless we identify the patient sitting in front of us as a veteran. This can be simply done by asking… </a:t>
            </a:r>
            <a:endParaRPr/>
          </a:p>
          <a:p>
            <a:pPr marL="0" lvl="0" indent="0" algn="l" rtl="0">
              <a:spcBef>
                <a:spcPts val="0"/>
              </a:spcBef>
              <a:spcAft>
                <a:spcPts val="0"/>
              </a:spcAft>
              <a:buNone/>
            </a:pPr>
            <a:r>
              <a:rPr lang="en"/>
              <a:t>Assess on an individual level each veteran patients needs, and connect them with the local VSO with their permission </a:t>
            </a:r>
            <a:endParaRPr/>
          </a:p>
          <a:p>
            <a:pPr marL="0" lvl="0" indent="0" algn="l" rtl="0">
              <a:spcBef>
                <a:spcPts val="0"/>
              </a:spcBef>
              <a:spcAft>
                <a:spcPts val="0"/>
              </a:spcAft>
              <a:buNone/>
            </a:pPr>
            <a:r>
              <a:rPr lang="en"/>
              <a:t>You can also get involved and become a member or volunteer at an organization such as veterans inc, home base, AANP, AMA to promote veteran advocacy and access to services and benefits</a:t>
            </a:r>
            <a:endParaRPr/>
          </a:p>
          <a:p>
            <a:pPr marL="0" lvl="0" indent="0" algn="l" rtl="0">
              <a:spcBef>
                <a:spcPts val="0"/>
              </a:spcBef>
              <a:spcAft>
                <a:spcPts val="0"/>
              </a:spcAft>
              <a:buNone/>
            </a:pPr>
            <a:r>
              <a:rPr lang="en"/>
              <a:t>Homebase also offers free certified 1 credit online and in-person classes and training to clinicians through the training institute for health care pro</a:t>
            </a:r>
            <a:r>
              <a:rPr lang="en">
                <a:solidFill>
                  <a:schemeClr val="dk1"/>
                </a:solidFill>
              </a:rPr>
              <a:t>fessions</a:t>
            </a:r>
            <a:r>
              <a:rPr lang="en" sz="1350">
                <a:solidFill>
                  <a:schemeClr val="dk1"/>
                </a:solidFill>
              </a:rPr>
              <a:t>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fb7e013019_0_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fb7e013019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fcc8c8b998_1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fcc8c8b998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fb7e013019_0_3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fb7e013019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fb7e013019_0_3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fb7e013019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f844619b3b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f844619b3b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fb7e013019_0_3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fb7e013019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Recognize the signs that a patient might be a veteran: military tattoos, military paraphernalia, hairstyle, body language</a:t>
            </a:r>
            <a:endParaRPr/>
          </a:p>
          <a:p>
            <a:pPr marL="0" lvl="0" indent="0" algn="l" rtl="0">
              <a:spcBef>
                <a:spcPts val="0"/>
              </a:spcBef>
              <a:spcAft>
                <a:spcPts val="0"/>
              </a:spcAft>
              <a:buNone/>
            </a:pPr>
            <a:endParaRPr/>
          </a:p>
          <a:p>
            <a:pPr marL="0" lvl="0" indent="0" algn="l" rtl="0">
              <a:spcBef>
                <a:spcPts val="0"/>
              </a:spcBef>
              <a:spcAft>
                <a:spcPts val="0"/>
              </a:spcAft>
              <a:buNone/>
            </a:pPr>
            <a:r>
              <a:rPr lang="en"/>
              <a:t>The definition of a veteran in the eye of the public and the govt are very different. It isn’t as simple as if you served in the military you are a veteran. There are different service length and discharge requirements to be considered a veteran. On top of that there is distinct service eligibility criteria in order to qualify for different VA benefits. With this in mind, service members may not respond well the asking if they are a veteran, should ask if they are/or previously were members of the military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fb7e013019_0_2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fb7e013019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Veterans exist all throughout MA, so regardless of where you go for a clerkship you WILL encounter veterans. But as you look at the population density of veterans throughout the state consider the healthcare access and resources in those areas. As with the nation, MA veterans trend towards our older population with those over 65 making up over 50% of the veteran population. We have decent representation from each war era, the health implications of each we will revisit later, but importantly we do have a large Vietnam Era Vet population. Vietnam vets were treated very poorly upon return to the US which plays into their health.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fb7e013019_0_2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fb7e013019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Massachusetts has the 23rd largest veteran population</a:t>
            </a:r>
            <a:endParaRPr/>
          </a:p>
          <a:p>
            <a:pPr marL="0" lvl="0" indent="0" algn="l" rtl="0">
              <a:spcBef>
                <a:spcPts val="0"/>
              </a:spcBef>
              <a:spcAft>
                <a:spcPts val="0"/>
              </a:spcAft>
              <a:buClr>
                <a:schemeClr val="dk1"/>
              </a:buClr>
              <a:buSzPts val="1100"/>
              <a:buFont typeface="Arial"/>
              <a:buNone/>
            </a:pPr>
            <a:r>
              <a:rPr lang="en">
                <a:solidFill>
                  <a:schemeClr val="dk1"/>
                </a:solidFill>
              </a:rPr>
              <a:t>Massachusetts differ from their counterparts in other states. Overall, the general veteran population skews older (57.43 percent were over age 65 in 2017, compared to 47.05 percent of veterans nationally), and are accordingly also more male (93.07 percent versus 90.59 percent), and more white (91 percent versus 77 percent) than veterans nationally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fcdc26b53b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fcdc26b53b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31394D"/>
                </a:solidFill>
                <a:latin typeface="Roboto"/>
                <a:ea typeface="Roboto"/>
                <a:cs typeface="Roboto"/>
                <a:sym typeface="Roboto"/>
              </a:rPr>
              <a:t>the veteran population is shrinking nationwide as the large cohorts who served in World War II, Korea, and Vietnam pass away, the decline is more dramatic in Massachusetts than nationwide. overall there has been a decline of the veteran population, both nationwide and in Massachusetts. This can be explained by generational change and the aging of conscription-era veterans.</a:t>
            </a:r>
            <a:endParaRPr sz="1400">
              <a:solidFill>
                <a:srgbClr val="31394D"/>
              </a:solidFill>
              <a:latin typeface="Roboto"/>
              <a:ea typeface="Roboto"/>
              <a:cs typeface="Roboto"/>
              <a:sym typeface="Roboto"/>
            </a:endParaRPr>
          </a:p>
          <a:p>
            <a:pPr marL="0" lvl="0" indent="0" algn="l" rtl="0">
              <a:spcBef>
                <a:spcPts val="0"/>
              </a:spcBef>
              <a:spcAft>
                <a:spcPts val="0"/>
              </a:spcAft>
              <a:buNone/>
            </a:pPr>
            <a:r>
              <a:rPr lang="en" sz="3000" b="1">
                <a:solidFill>
                  <a:schemeClr val="lt1"/>
                </a:solidFill>
                <a:latin typeface="Merriweather"/>
                <a:ea typeface="Merriweather"/>
                <a:cs typeface="Merriweather"/>
                <a:sym typeface="Merriweather"/>
              </a:rPr>
              <a:t>Veteran Demographics in 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fb7e013019_0_3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fb7e013019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fb7e013019_0_3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fb7e013019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fcdc26b53b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fcdc26b53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rgbClr val="0A0A0A"/>
                </a:solidFill>
                <a:highlight>
                  <a:srgbClr val="FFFFFF"/>
                </a:highlight>
              </a:rPr>
              <a:t> “war against COVID” or how to “battle the virus” can remind veterans of their traumatic experiences. Additionally, while </a:t>
            </a:r>
            <a:r>
              <a:rPr lang="en" sz="1300">
                <a:solidFill>
                  <a:srgbClr val="000096"/>
                </a:solidFill>
                <a:highlight>
                  <a:srgbClr val="FFFFFF"/>
                </a:highlight>
                <a:uFill>
                  <a:noFill/>
                </a:uFill>
                <a:hlinkClick r:id="rId3">
                  <a:extLst>
                    <a:ext uri="{A12FA001-AC4F-418D-AE19-62706E023703}">
                      <ahyp:hlinkClr xmlns:ahyp="http://schemas.microsoft.com/office/drawing/2018/hyperlinkcolor" val="tx"/>
                    </a:ext>
                  </a:extLst>
                </a:hlinkClick>
              </a:rPr>
              <a:t>face masks are safe</a:t>
            </a:r>
            <a:r>
              <a:rPr lang="en" sz="1300">
                <a:solidFill>
                  <a:srgbClr val="0A0A0A"/>
                </a:solidFill>
                <a:highlight>
                  <a:srgbClr val="FFFFFF"/>
                </a:highlight>
              </a:rPr>
              <a:t> for nearly everyone, some veterans whose trauma involves having their mouth covered or otherwise being unable to breathe may experience distress at wearing a mask.</a:t>
            </a:r>
            <a:endParaRPr sz="1300">
              <a:solidFill>
                <a:srgbClr val="0A0A0A"/>
              </a:solidFill>
              <a:highlight>
                <a:srgbClr val="FFFFFF"/>
              </a:highlight>
            </a:endParaRPr>
          </a:p>
          <a:p>
            <a:pPr marL="0" lvl="0" indent="0" algn="l" rtl="0">
              <a:spcBef>
                <a:spcPts val="0"/>
              </a:spcBef>
              <a:spcAft>
                <a:spcPts val="0"/>
              </a:spcAft>
              <a:buNone/>
            </a:pPr>
            <a:r>
              <a:rPr lang="en" u="sng">
                <a:solidFill>
                  <a:schemeClr val="hlink"/>
                </a:solidFill>
                <a:hlinkClick r:id="rId4"/>
              </a:rPr>
              <a:t>https://www.heroesmile.com/how-coronavirus-affects-veterans-like-nobody-else/</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https://www.brightonmarine.org/wp-content/uploads/2019/10/CNAS-Report-MVS-MA-Needs-Dec-2020-Final.pdf</a:t>
            </a:r>
            <a:endParaRPr/>
          </a:p>
          <a:p>
            <a:pPr marL="0" lvl="0" indent="0" algn="l" rtl="0">
              <a:spcBef>
                <a:spcPts val="0"/>
              </a:spcBef>
              <a:spcAft>
                <a:spcPts val="0"/>
              </a:spcAft>
              <a:buNone/>
            </a:pPr>
            <a:endParaRPr/>
          </a:p>
          <a:p>
            <a:pPr marL="0" lvl="0" indent="0" algn="l" rtl="0">
              <a:spcBef>
                <a:spcPts val="0"/>
              </a:spcBef>
              <a:spcAft>
                <a:spcPts val="0"/>
              </a:spcAft>
              <a:buNone/>
            </a:pPr>
            <a:r>
              <a:rPr lang="en" sz="1200" u="sng">
                <a:solidFill>
                  <a:schemeClr val="hlink"/>
                </a:solidFill>
                <a:highlight>
                  <a:srgbClr val="FFFFFF"/>
                </a:highlight>
                <a:latin typeface="Montserrat"/>
                <a:ea typeface="Montserrat"/>
                <a:cs typeface="Montserrat"/>
                <a:sym typeface="Montserrat"/>
                <a:hlinkClick r:id="rId6"/>
              </a:rPr>
              <a:t>https://newsroom.woundedwarriorproject.org/2021-09-22-Wounded-Warrior-Project-Outlines-Veteran-Suicide-Prevention-Efforts-to-US-House-Committee</a:t>
            </a:r>
            <a:r>
              <a:rPr lang="en" sz="1200">
                <a:solidFill>
                  <a:srgbClr val="232323"/>
                </a:solidFill>
                <a:highlight>
                  <a:srgbClr val="FFFFFF"/>
                </a:highlight>
                <a:latin typeface="Montserrat"/>
                <a:ea typeface="Montserrat"/>
                <a:cs typeface="Montserrat"/>
                <a:sym typeface="Montserrat"/>
              </a:rPr>
              <a:t>:</a:t>
            </a:r>
            <a:endParaRPr sz="1200">
              <a:solidFill>
                <a:srgbClr val="232323"/>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 sz="1200">
                <a:solidFill>
                  <a:srgbClr val="232323"/>
                </a:solidFill>
                <a:highlight>
                  <a:srgbClr val="FFFFFF"/>
                </a:highlight>
                <a:latin typeface="Montserrat"/>
                <a:ea typeface="Montserrat"/>
                <a:cs typeface="Montserrat"/>
                <a:sym typeface="Montserrat"/>
              </a:rPr>
              <a:t>Over the first two months of the pandemic, we saw a 38% increase in referrals to our mental health programs and learned that most of the warriors we serve were feeling disconnected and isolated</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p:cSld name="TITLE_1">
    <p:spTree>
      <p:nvGrpSpPr>
        <p:cNvPr id="1" name="Shape 60"/>
        <p:cNvGrpSpPr/>
        <p:nvPr/>
      </p:nvGrpSpPr>
      <p:grpSpPr>
        <a:xfrm>
          <a:off x="0" y="0"/>
          <a:ext cx="0" cy="0"/>
          <a:chOff x="0" y="0"/>
          <a:chExt cx="0" cy="0"/>
        </a:xfrm>
      </p:grpSpPr>
      <p:grpSp>
        <p:nvGrpSpPr>
          <p:cNvPr id="61" name="Google Shape;61;p13"/>
          <p:cNvGrpSpPr/>
          <p:nvPr/>
        </p:nvGrpSpPr>
        <p:grpSpPr>
          <a:xfrm>
            <a:off x="-120" y="-200"/>
            <a:ext cx="9143821" cy="5142886"/>
            <a:chOff x="2973586" y="5250656"/>
            <a:chExt cx="2856819" cy="1606800"/>
          </a:xfrm>
        </p:grpSpPr>
        <p:sp>
          <p:nvSpPr>
            <p:cNvPr id="62" name="Google Shape;62;p13"/>
            <p:cNvSpPr/>
            <p:nvPr/>
          </p:nvSpPr>
          <p:spPr>
            <a:xfrm>
              <a:off x="2973586" y="6221960"/>
              <a:ext cx="2856819" cy="635496"/>
            </a:xfrm>
            <a:custGeom>
              <a:avLst/>
              <a:gdLst/>
              <a:ahLst/>
              <a:cxnLst/>
              <a:rect l="l" t="t" r="r" b="b"/>
              <a:pathLst>
                <a:path w="2856819" h="635496" extrusionOk="0">
                  <a:moveTo>
                    <a:pt x="0" y="636040"/>
                  </a:moveTo>
                  <a:lnTo>
                    <a:pt x="2856819" y="636040"/>
                  </a:lnTo>
                  <a:lnTo>
                    <a:pt x="2856819" y="0"/>
                  </a:lnTo>
                  <a:lnTo>
                    <a:pt x="0" y="503857"/>
                  </a:lnTo>
                  <a:lnTo>
                    <a:pt x="0" y="63604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13"/>
            <p:cNvSpPr/>
            <p:nvPr/>
          </p:nvSpPr>
          <p:spPr>
            <a:xfrm>
              <a:off x="2973586" y="6067738"/>
              <a:ext cx="642784" cy="385464"/>
            </a:xfrm>
            <a:custGeom>
              <a:avLst/>
              <a:gdLst/>
              <a:ahLst/>
              <a:cxnLst/>
              <a:rect l="l" t="t" r="r" b="b"/>
              <a:pathLst>
                <a:path w="642784" h="385464" extrusionOk="0">
                  <a:moveTo>
                    <a:pt x="0" y="113368"/>
                  </a:moveTo>
                  <a:lnTo>
                    <a:pt x="0" y="385724"/>
                  </a:lnTo>
                  <a:lnTo>
                    <a:pt x="642784" y="272355"/>
                  </a:lnTo>
                  <a:lnTo>
                    <a:pt x="642784" y="0"/>
                  </a:lnTo>
                  <a:lnTo>
                    <a:pt x="0" y="113368"/>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13"/>
            <p:cNvSpPr/>
            <p:nvPr/>
          </p:nvSpPr>
          <p:spPr>
            <a:xfrm>
              <a:off x="3378302" y="5250656"/>
              <a:ext cx="1781048" cy="314027"/>
            </a:xfrm>
            <a:custGeom>
              <a:avLst/>
              <a:gdLst/>
              <a:ahLst/>
              <a:cxnLst/>
              <a:rect l="l" t="t" r="r" b="b"/>
              <a:pathLst>
                <a:path w="1781048" h="314027" extrusionOk="0">
                  <a:moveTo>
                    <a:pt x="238155" y="0"/>
                  </a:moveTo>
                  <a:lnTo>
                    <a:pt x="0" y="42004"/>
                  </a:lnTo>
                  <a:lnTo>
                    <a:pt x="0" y="314359"/>
                  </a:lnTo>
                  <a:lnTo>
                    <a:pt x="1782389" y="0"/>
                  </a:lnTo>
                  <a:lnTo>
                    <a:pt x="23815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13"/>
            <p:cNvSpPr/>
            <p:nvPr/>
          </p:nvSpPr>
          <p:spPr>
            <a:xfrm>
              <a:off x="4790344" y="5404894"/>
              <a:ext cx="1040060" cy="455414"/>
            </a:xfrm>
            <a:custGeom>
              <a:avLst/>
              <a:gdLst/>
              <a:ahLst/>
              <a:cxnLst/>
              <a:rect l="l" t="t" r="r" b="b"/>
              <a:pathLst>
                <a:path w="1040060" h="455414" extrusionOk="0">
                  <a:moveTo>
                    <a:pt x="1040061" y="0"/>
                  </a:moveTo>
                  <a:lnTo>
                    <a:pt x="0" y="184194"/>
                  </a:lnTo>
                  <a:lnTo>
                    <a:pt x="0" y="456550"/>
                  </a:lnTo>
                  <a:lnTo>
                    <a:pt x="1040061" y="272355"/>
                  </a:lnTo>
                  <a:lnTo>
                    <a:pt x="1040061" y="0"/>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13"/>
            <p:cNvSpPr/>
            <p:nvPr/>
          </p:nvSpPr>
          <p:spPr>
            <a:xfrm>
              <a:off x="2973586" y="6263466"/>
              <a:ext cx="1077258" cy="461367"/>
            </a:xfrm>
            <a:custGeom>
              <a:avLst/>
              <a:gdLst/>
              <a:ahLst/>
              <a:cxnLst/>
              <a:rect l="l" t="t" r="r" b="b"/>
              <a:pathLst>
                <a:path w="1077258" h="461367" extrusionOk="0">
                  <a:moveTo>
                    <a:pt x="0" y="189996"/>
                  </a:moveTo>
                  <a:lnTo>
                    <a:pt x="0" y="462351"/>
                  </a:lnTo>
                  <a:lnTo>
                    <a:pt x="1077259" y="272355"/>
                  </a:lnTo>
                  <a:lnTo>
                    <a:pt x="1077259" y="0"/>
                  </a:lnTo>
                  <a:lnTo>
                    <a:pt x="0" y="189996"/>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13"/>
            <p:cNvSpPr/>
            <p:nvPr/>
          </p:nvSpPr>
          <p:spPr>
            <a:xfrm>
              <a:off x="5531332" y="5949605"/>
              <a:ext cx="299073" cy="324445"/>
            </a:xfrm>
            <a:custGeom>
              <a:avLst/>
              <a:gdLst/>
              <a:ahLst/>
              <a:cxnLst/>
              <a:rect l="l" t="t" r="r" b="b"/>
              <a:pathLst>
                <a:path w="299073" h="324445" extrusionOk="0">
                  <a:moveTo>
                    <a:pt x="299073" y="0"/>
                  </a:moveTo>
                  <a:lnTo>
                    <a:pt x="0" y="52748"/>
                  </a:lnTo>
                  <a:lnTo>
                    <a:pt x="0" y="325103"/>
                  </a:lnTo>
                  <a:lnTo>
                    <a:pt x="299073" y="272355"/>
                  </a:lnTo>
                  <a:lnTo>
                    <a:pt x="299073"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13"/>
            <p:cNvSpPr/>
            <p:nvPr/>
          </p:nvSpPr>
          <p:spPr>
            <a:xfrm>
              <a:off x="3613394" y="5425142"/>
              <a:ext cx="557972" cy="370582"/>
            </a:xfrm>
            <a:custGeom>
              <a:avLst/>
              <a:gdLst/>
              <a:ahLst/>
              <a:cxnLst/>
              <a:rect l="l" t="t" r="r" b="b"/>
              <a:pathLst>
                <a:path w="557972" h="370582" extrusionOk="0">
                  <a:moveTo>
                    <a:pt x="0" y="98410"/>
                  </a:moveTo>
                  <a:lnTo>
                    <a:pt x="0" y="370765"/>
                  </a:lnTo>
                  <a:lnTo>
                    <a:pt x="557973" y="272355"/>
                  </a:lnTo>
                  <a:lnTo>
                    <a:pt x="557973" y="0"/>
                  </a:lnTo>
                  <a:lnTo>
                    <a:pt x="0" y="9841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13"/>
            <p:cNvSpPr/>
            <p:nvPr/>
          </p:nvSpPr>
          <p:spPr>
            <a:xfrm>
              <a:off x="5636975" y="5677250"/>
              <a:ext cx="193430" cy="305097"/>
            </a:xfrm>
            <a:custGeom>
              <a:avLst/>
              <a:gdLst/>
              <a:ahLst/>
              <a:cxnLst/>
              <a:rect l="l" t="t" r="r" b="b"/>
              <a:pathLst>
                <a:path w="193430" h="305097" extrusionOk="0">
                  <a:moveTo>
                    <a:pt x="193430" y="0"/>
                  </a:moveTo>
                  <a:lnTo>
                    <a:pt x="0" y="34116"/>
                  </a:lnTo>
                  <a:lnTo>
                    <a:pt x="0" y="306471"/>
                  </a:lnTo>
                  <a:lnTo>
                    <a:pt x="193430" y="272355"/>
                  </a:lnTo>
                  <a:lnTo>
                    <a:pt x="19343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0" name="Google Shape;70;p13"/>
          <p:cNvSpPr txBox="1">
            <a:spLocks noGrp="1"/>
          </p:cNvSpPr>
          <p:nvPr>
            <p:ph type="ctrTitle"/>
          </p:nvPr>
        </p:nvSpPr>
        <p:spPr>
          <a:xfrm>
            <a:off x="457200" y="799275"/>
            <a:ext cx="5486400" cy="3182100"/>
          </a:xfrm>
          <a:prstGeom prst="rect">
            <a:avLst/>
          </a:prstGeom>
        </p:spPr>
        <p:txBody>
          <a:bodyPr spcFirstLastPara="1" wrap="square" lIns="91425" tIns="91425" rIns="91425" bIns="91425" anchor="t" anchorCtr="0">
            <a:normAutofit/>
          </a:bodyPr>
          <a:lstStyle>
            <a:lvl1pPr lvl="0" rtl="0">
              <a:spcBef>
                <a:spcPts val="0"/>
              </a:spcBef>
              <a:spcAft>
                <a:spcPts val="0"/>
              </a:spcAft>
              <a:buSzPts val="5800"/>
              <a:buNone/>
              <a:defRPr sz="5800"/>
            </a:lvl1pPr>
            <a:lvl2pPr lvl="1" rtl="0">
              <a:spcBef>
                <a:spcPts val="0"/>
              </a:spcBef>
              <a:spcAft>
                <a:spcPts val="0"/>
              </a:spcAft>
              <a:buSzPts val="5800"/>
              <a:buNone/>
              <a:defRPr sz="5800"/>
            </a:lvl2pPr>
            <a:lvl3pPr lvl="2" rtl="0">
              <a:spcBef>
                <a:spcPts val="0"/>
              </a:spcBef>
              <a:spcAft>
                <a:spcPts val="0"/>
              </a:spcAft>
              <a:buSzPts val="5800"/>
              <a:buNone/>
              <a:defRPr sz="5800"/>
            </a:lvl3pPr>
            <a:lvl4pPr lvl="3" rtl="0">
              <a:spcBef>
                <a:spcPts val="0"/>
              </a:spcBef>
              <a:spcAft>
                <a:spcPts val="0"/>
              </a:spcAft>
              <a:buSzPts val="5800"/>
              <a:buNone/>
              <a:defRPr sz="5800"/>
            </a:lvl4pPr>
            <a:lvl5pPr lvl="4" rtl="0">
              <a:spcBef>
                <a:spcPts val="0"/>
              </a:spcBef>
              <a:spcAft>
                <a:spcPts val="0"/>
              </a:spcAft>
              <a:buSzPts val="5800"/>
              <a:buNone/>
              <a:defRPr sz="5800"/>
            </a:lvl5pPr>
            <a:lvl6pPr lvl="5" rtl="0">
              <a:spcBef>
                <a:spcPts val="0"/>
              </a:spcBef>
              <a:spcAft>
                <a:spcPts val="0"/>
              </a:spcAft>
              <a:buSzPts val="5800"/>
              <a:buNone/>
              <a:defRPr sz="5800"/>
            </a:lvl6pPr>
            <a:lvl7pPr lvl="6" rtl="0">
              <a:spcBef>
                <a:spcPts val="0"/>
              </a:spcBef>
              <a:spcAft>
                <a:spcPts val="0"/>
              </a:spcAft>
              <a:buSzPts val="5800"/>
              <a:buNone/>
              <a:defRPr sz="5800"/>
            </a:lvl7pPr>
            <a:lvl8pPr lvl="7" rtl="0">
              <a:spcBef>
                <a:spcPts val="0"/>
              </a:spcBef>
              <a:spcAft>
                <a:spcPts val="0"/>
              </a:spcAft>
              <a:buSzPts val="5800"/>
              <a:buNone/>
              <a:defRPr sz="5800"/>
            </a:lvl8pPr>
            <a:lvl9pPr lvl="8" rtl="0">
              <a:spcBef>
                <a:spcPts val="0"/>
              </a:spcBef>
              <a:spcAft>
                <a:spcPts val="0"/>
              </a:spcAft>
              <a:buSzPts val="5800"/>
              <a:buNone/>
              <a:defRPr sz="5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www.aanp.org/advocacy/recent-legislative-changes/u-s-department-of-veterans-affairs-final-rule"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a:off x="890000" y="450775"/>
            <a:ext cx="8691900" cy="3546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b="1">
                <a:solidFill>
                  <a:schemeClr val="lt1"/>
                </a:solidFill>
                <a:latin typeface="Special Elite"/>
                <a:ea typeface="Special Elite"/>
                <a:cs typeface="Special Elite"/>
                <a:sym typeface="Special Elite"/>
              </a:rPr>
              <a:t>Veterans &amp; Military Health Issues</a:t>
            </a:r>
            <a:endParaRPr b="1">
              <a:solidFill>
                <a:schemeClr val="lt1"/>
              </a:solidFill>
              <a:latin typeface="Special Elite"/>
              <a:ea typeface="Special Elite"/>
              <a:cs typeface="Special Elite"/>
              <a:sym typeface="Special Elite"/>
            </a:endParaRPr>
          </a:p>
        </p:txBody>
      </p:sp>
      <p:sp>
        <p:nvSpPr>
          <p:cNvPr id="76" name="Google Shape;76;p14"/>
          <p:cNvSpPr txBox="1"/>
          <p:nvPr/>
        </p:nvSpPr>
        <p:spPr>
          <a:xfrm>
            <a:off x="1301000" y="3450300"/>
            <a:ext cx="6144900" cy="16932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b="1">
                <a:solidFill>
                  <a:srgbClr val="F3F3F3"/>
                </a:solidFill>
                <a:latin typeface="Calibri"/>
                <a:ea typeface="Calibri"/>
                <a:cs typeface="Calibri"/>
                <a:sym typeface="Calibri"/>
              </a:rPr>
              <a:t>Carl Adams, Emily Dillon, and Taylor Quinn</a:t>
            </a:r>
            <a:endParaRPr b="1">
              <a:solidFill>
                <a:srgbClr val="F3F3F3"/>
              </a:solidFill>
              <a:latin typeface="Calibri"/>
              <a:ea typeface="Calibri"/>
              <a:cs typeface="Calibri"/>
              <a:sym typeface="Calibri"/>
            </a:endParaRPr>
          </a:p>
          <a:p>
            <a:pPr marL="0" lvl="0" indent="0" algn="l" rtl="0">
              <a:lnSpc>
                <a:spcPct val="150000"/>
              </a:lnSpc>
              <a:spcBef>
                <a:spcPts val="0"/>
              </a:spcBef>
              <a:spcAft>
                <a:spcPts val="0"/>
              </a:spcAft>
              <a:buNone/>
            </a:pPr>
            <a:r>
              <a:rPr lang="en" b="1">
                <a:solidFill>
                  <a:srgbClr val="F3F3F3"/>
                </a:solidFill>
                <a:latin typeface="Calibri"/>
                <a:ea typeface="Calibri"/>
                <a:cs typeface="Calibri"/>
                <a:sym typeface="Calibri"/>
              </a:rPr>
              <a:t>University of Massachusetts Chan Medical School</a:t>
            </a:r>
            <a:endParaRPr b="1">
              <a:solidFill>
                <a:srgbClr val="F3F3F3"/>
              </a:solidFill>
              <a:latin typeface="Calibri"/>
              <a:ea typeface="Calibri"/>
              <a:cs typeface="Calibri"/>
              <a:sym typeface="Calibri"/>
            </a:endParaRPr>
          </a:p>
          <a:p>
            <a:pPr marL="0" lvl="0" indent="0" algn="l" rtl="0">
              <a:lnSpc>
                <a:spcPct val="150000"/>
              </a:lnSpc>
              <a:spcBef>
                <a:spcPts val="0"/>
              </a:spcBef>
              <a:spcAft>
                <a:spcPts val="0"/>
              </a:spcAft>
              <a:buNone/>
            </a:pPr>
            <a:r>
              <a:rPr lang="en" b="1">
                <a:solidFill>
                  <a:schemeClr val="lt1"/>
                </a:solidFill>
                <a:latin typeface="Calibri"/>
                <a:ea typeface="Calibri"/>
                <a:cs typeface="Calibri"/>
                <a:sym typeface="Calibri"/>
              </a:rPr>
              <a:t>Interprofessional Population Health Clerkship</a:t>
            </a:r>
            <a:endParaRPr b="1">
              <a:solidFill>
                <a:srgbClr val="F3F3F3"/>
              </a:solidFill>
              <a:latin typeface="Calibri"/>
              <a:ea typeface="Calibri"/>
              <a:cs typeface="Calibri"/>
              <a:sym typeface="Calibri"/>
            </a:endParaRPr>
          </a:p>
          <a:p>
            <a:pPr marL="0" lvl="0" indent="0" algn="l" rtl="0">
              <a:lnSpc>
                <a:spcPct val="150000"/>
              </a:lnSpc>
              <a:spcBef>
                <a:spcPts val="0"/>
              </a:spcBef>
              <a:spcAft>
                <a:spcPts val="0"/>
              </a:spcAft>
              <a:buNone/>
            </a:pPr>
            <a:r>
              <a:rPr lang="en" b="1">
                <a:solidFill>
                  <a:srgbClr val="F3F3F3"/>
                </a:solidFill>
                <a:latin typeface="Calibri"/>
                <a:ea typeface="Calibri"/>
                <a:cs typeface="Calibri"/>
                <a:sym typeface="Calibri"/>
              </a:rPr>
              <a:t>Faculty Leaders: Linda Cragin and Janet Hale, PhD, RN, FNP</a:t>
            </a:r>
            <a:endParaRPr b="1">
              <a:solidFill>
                <a:srgbClr val="F3F3F3"/>
              </a:solidFill>
              <a:latin typeface="Calibri"/>
              <a:ea typeface="Calibri"/>
              <a:cs typeface="Calibri"/>
              <a:sym typeface="Calibri"/>
            </a:endParaRPr>
          </a:p>
          <a:p>
            <a:pPr marL="0" lvl="0" indent="0" algn="l" rtl="0">
              <a:lnSpc>
                <a:spcPct val="150000"/>
              </a:lnSpc>
              <a:spcBef>
                <a:spcPts val="0"/>
              </a:spcBef>
              <a:spcAft>
                <a:spcPts val="0"/>
              </a:spcAft>
              <a:buNone/>
            </a:pPr>
            <a:r>
              <a:rPr lang="en" b="1">
                <a:solidFill>
                  <a:srgbClr val="F3F3F3"/>
                </a:solidFill>
                <a:latin typeface="Calibri"/>
                <a:ea typeface="Calibri"/>
                <a:cs typeface="Calibri"/>
                <a:sym typeface="Calibri"/>
              </a:rPr>
              <a:t>November 1, 2021</a:t>
            </a:r>
            <a:endParaRPr b="1">
              <a:solidFill>
                <a:srgbClr val="F3F3F3"/>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3"/>
          <p:cNvSpPr txBox="1">
            <a:spLocks noGrp="1"/>
          </p:cNvSpPr>
          <p:nvPr>
            <p:ph type="title"/>
          </p:nvPr>
        </p:nvSpPr>
        <p:spPr>
          <a:xfrm>
            <a:off x="311700" y="37377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Medical Needs of Veterans</a:t>
            </a:r>
            <a:endParaRPr sz="3000" b="1"/>
          </a:p>
        </p:txBody>
      </p:sp>
      <p:pic>
        <p:nvPicPr>
          <p:cNvPr id="155" name="Google Shape;155;p23"/>
          <p:cNvPicPr preferRelativeResize="0"/>
          <p:nvPr/>
        </p:nvPicPr>
        <p:blipFill>
          <a:blip r:embed="rId3">
            <a:alphaModFix/>
          </a:blip>
          <a:stretch>
            <a:fillRect/>
          </a:stretch>
        </p:blipFill>
        <p:spPr>
          <a:xfrm>
            <a:off x="152400" y="1310350"/>
            <a:ext cx="4724792" cy="3714077"/>
          </a:xfrm>
          <a:prstGeom prst="rect">
            <a:avLst/>
          </a:prstGeom>
          <a:noFill/>
          <a:ln>
            <a:noFill/>
          </a:ln>
        </p:spPr>
      </p:pic>
      <p:pic>
        <p:nvPicPr>
          <p:cNvPr id="156" name="Google Shape;156;p23"/>
          <p:cNvPicPr preferRelativeResize="0"/>
          <p:nvPr/>
        </p:nvPicPr>
        <p:blipFill>
          <a:blip r:embed="rId4">
            <a:alphaModFix/>
          </a:blip>
          <a:stretch>
            <a:fillRect/>
          </a:stretch>
        </p:blipFill>
        <p:spPr>
          <a:xfrm>
            <a:off x="1729971" y="3813450"/>
            <a:ext cx="1454900" cy="1210975"/>
          </a:xfrm>
          <a:prstGeom prst="rect">
            <a:avLst/>
          </a:prstGeom>
          <a:noFill/>
          <a:ln>
            <a:noFill/>
          </a:ln>
        </p:spPr>
      </p:pic>
      <p:pic>
        <p:nvPicPr>
          <p:cNvPr id="157" name="Google Shape;157;p23"/>
          <p:cNvPicPr preferRelativeResize="0"/>
          <p:nvPr/>
        </p:nvPicPr>
        <p:blipFill>
          <a:blip r:embed="rId5">
            <a:alphaModFix/>
          </a:blip>
          <a:stretch>
            <a:fillRect/>
          </a:stretch>
        </p:blipFill>
        <p:spPr>
          <a:xfrm>
            <a:off x="152396" y="3256075"/>
            <a:ext cx="1520325" cy="1327425"/>
          </a:xfrm>
          <a:prstGeom prst="rect">
            <a:avLst/>
          </a:prstGeom>
          <a:noFill/>
          <a:ln>
            <a:noFill/>
          </a:ln>
        </p:spPr>
      </p:pic>
      <p:graphicFrame>
        <p:nvGraphicFramePr>
          <p:cNvPr id="158" name="Google Shape;158;p23"/>
          <p:cNvGraphicFramePr/>
          <p:nvPr/>
        </p:nvGraphicFramePr>
        <p:xfrm>
          <a:off x="5050800" y="1451388"/>
          <a:ext cx="3000000" cy="3000000"/>
        </p:xfrm>
        <a:graphic>
          <a:graphicData uri="http://schemas.openxmlformats.org/drawingml/2006/table">
            <a:tbl>
              <a:tblPr>
                <a:noFill/>
                <a:tableStyleId>{3C4112AA-18F0-4281-8734-F2909F6C93C0}</a:tableStyleId>
              </a:tblPr>
              <a:tblGrid>
                <a:gridCol w="1921200">
                  <a:extLst>
                    <a:ext uri="{9D8B030D-6E8A-4147-A177-3AD203B41FA5}">
                      <a16:colId xmlns:a16="http://schemas.microsoft.com/office/drawing/2014/main" val="20000"/>
                    </a:ext>
                  </a:extLst>
                </a:gridCol>
                <a:gridCol w="1921200">
                  <a:extLst>
                    <a:ext uri="{9D8B030D-6E8A-4147-A177-3AD203B41FA5}">
                      <a16:colId xmlns:a16="http://schemas.microsoft.com/office/drawing/2014/main" val="20001"/>
                    </a:ext>
                  </a:extLst>
                </a:gridCol>
              </a:tblGrid>
              <a:tr h="389150">
                <a:tc gridSpan="2">
                  <a:txBody>
                    <a:bodyPr/>
                    <a:lstStyle/>
                    <a:p>
                      <a:pPr marL="0" lvl="0" indent="0" algn="l" rtl="0">
                        <a:spcBef>
                          <a:spcPts val="0"/>
                        </a:spcBef>
                        <a:spcAft>
                          <a:spcPts val="0"/>
                        </a:spcAft>
                        <a:buNone/>
                      </a:pPr>
                      <a:r>
                        <a:rPr lang="en" b="1">
                          <a:solidFill>
                            <a:schemeClr val="lt1"/>
                          </a:solidFill>
                          <a:latin typeface="Calibri"/>
                          <a:ea typeface="Calibri"/>
                          <a:cs typeface="Calibri"/>
                          <a:sym typeface="Calibri"/>
                        </a:rPr>
                        <a:t>MA VA Facilities (9/30/2017)</a:t>
                      </a:r>
                      <a:endParaRPr b="1">
                        <a:solidFill>
                          <a:schemeClr val="lt1"/>
                        </a:solidFill>
                        <a:latin typeface="Calibri"/>
                        <a:ea typeface="Calibri"/>
                        <a:cs typeface="Calibri"/>
                        <a:sym typeface="Calibri"/>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1"/>
                    </a:solidFill>
                  </a:tcPr>
                </a:tc>
                <a:tc hMerge="1">
                  <a:txBody>
                    <a:bodyPr/>
                    <a:lstStyle/>
                    <a:p>
                      <a:endParaRPr lang="en-US"/>
                    </a:p>
                  </a:txBody>
                  <a:tcPr/>
                </a:tc>
                <a:extLst>
                  <a:ext uri="{0D108BD9-81ED-4DB2-BD59-A6C34878D82A}">
                    <a16:rowId xmlns:a16="http://schemas.microsoft.com/office/drawing/2014/main" val="10000"/>
                  </a:ext>
                </a:extLst>
              </a:tr>
              <a:tr h="389150">
                <a:tc>
                  <a:txBody>
                    <a:bodyPr/>
                    <a:lstStyle/>
                    <a:p>
                      <a:pPr marL="0" lvl="0" indent="0" algn="l" rtl="0">
                        <a:spcBef>
                          <a:spcPts val="0"/>
                        </a:spcBef>
                        <a:spcAft>
                          <a:spcPts val="0"/>
                        </a:spcAft>
                        <a:buNone/>
                      </a:pPr>
                      <a:r>
                        <a:rPr lang="en"/>
                        <a:t>Inpatient Care Sites</a:t>
                      </a:r>
                      <a:endParaRPr/>
                    </a:p>
                  </a:txBody>
                  <a:tcPr marL="91425" marR="91425" marT="91425" marB="91425">
                    <a:lnT w="9525" cap="flat" cmpd="sng">
                      <a:solidFill>
                        <a:srgbClr val="FFFFFF"/>
                      </a:solidFill>
                      <a:prstDash val="solid"/>
                      <a:round/>
                      <a:headEnd type="none" w="sm" len="sm"/>
                      <a:tailEnd type="none" w="sm" len="sm"/>
                    </a:lnT>
                  </a:tcPr>
                </a:tc>
                <a:tc>
                  <a:txBody>
                    <a:bodyPr/>
                    <a:lstStyle/>
                    <a:p>
                      <a:pPr marL="0" lvl="0" indent="0" algn="l" rtl="0">
                        <a:spcBef>
                          <a:spcPts val="0"/>
                        </a:spcBef>
                        <a:spcAft>
                          <a:spcPts val="0"/>
                        </a:spcAft>
                        <a:buNone/>
                      </a:pPr>
                      <a:r>
                        <a:rPr lang="en"/>
                        <a:t>4</a:t>
                      </a:r>
                      <a:endParaRPr/>
                    </a:p>
                  </a:txBody>
                  <a:tcPr marL="91425" marR="91425" marT="91425" marB="91425">
                    <a:lnT w="9525" cap="flat" cmpd="sng">
                      <a:solidFill>
                        <a:srgbClr val="FFFFFF"/>
                      </a:solidFill>
                      <a:prstDash val="solid"/>
                      <a:round/>
                      <a:headEnd type="none" w="sm" len="sm"/>
                      <a:tailEnd type="none" w="sm" len="sm"/>
                    </a:lnT>
                  </a:tcPr>
                </a:tc>
                <a:extLst>
                  <a:ext uri="{0D108BD9-81ED-4DB2-BD59-A6C34878D82A}">
                    <a16:rowId xmlns:a16="http://schemas.microsoft.com/office/drawing/2014/main" val="10001"/>
                  </a:ext>
                </a:extLst>
              </a:tr>
              <a:tr h="389150">
                <a:tc>
                  <a:txBody>
                    <a:bodyPr/>
                    <a:lstStyle/>
                    <a:p>
                      <a:pPr marL="0" lvl="0" indent="0" algn="l" rtl="0">
                        <a:spcBef>
                          <a:spcPts val="0"/>
                        </a:spcBef>
                        <a:spcAft>
                          <a:spcPts val="0"/>
                        </a:spcAft>
                        <a:buNone/>
                      </a:pPr>
                      <a:r>
                        <a:rPr lang="en"/>
                        <a:t>Outpatient Care Sites</a:t>
                      </a:r>
                      <a:endParaRPr/>
                    </a:p>
                  </a:txBody>
                  <a:tcPr marL="91425" marR="91425" marT="91425" marB="91425"/>
                </a:tc>
                <a:tc>
                  <a:txBody>
                    <a:bodyPr/>
                    <a:lstStyle/>
                    <a:p>
                      <a:pPr marL="0" lvl="0" indent="0" algn="l" rtl="0">
                        <a:spcBef>
                          <a:spcPts val="0"/>
                        </a:spcBef>
                        <a:spcAft>
                          <a:spcPts val="0"/>
                        </a:spcAft>
                        <a:buNone/>
                      </a:pPr>
                      <a:r>
                        <a:rPr lang="en"/>
                        <a:t>18</a:t>
                      </a:r>
                      <a:endParaRPr/>
                    </a:p>
                  </a:txBody>
                  <a:tcPr marL="91425" marR="91425" marT="91425" marB="91425"/>
                </a:tc>
                <a:extLst>
                  <a:ext uri="{0D108BD9-81ED-4DB2-BD59-A6C34878D82A}">
                    <a16:rowId xmlns:a16="http://schemas.microsoft.com/office/drawing/2014/main" val="10002"/>
                  </a:ext>
                </a:extLst>
              </a:tr>
              <a:tr h="389150">
                <a:tc>
                  <a:txBody>
                    <a:bodyPr/>
                    <a:lstStyle/>
                    <a:p>
                      <a:pPr marL="0" lvl="0" indent="0" algn="l" rtl="0">
                        <a:spcBef>
                          <a:spcPts val="0"/>
                        </a:spcBef>
                        <a:spcAft>
                          <a:spcPts val="0"/>
                        </a:spcAft>
                        <a:buNone/>
                      </a:pPr>
                      <a:r>
                        <a:rPr lang="en"/>
                        <a:t>Vet Centers</a:t>
                      </a:r>
                      <a:endParaRPr/>
                    </a:p>
                  </a:txBody>
                  <a:tcPr marL="91425" marR="91425" marT="91425" marB="91425"/>
                </a:tc>
                <a:tc>
                  <a:txBody>
                    <a:bodyPr/>
                    <a:lstStyle/>
                    <a:p>
                      <a:pPr marL="0" lvl="0" indent="0" algn="l" rtl="0">
                        <a:spcBef>
                          <a:spcPts val="0"/>
                        </a:spcBef>
                        <a:spcAft>
                          <a:spcPts val="0"/>
                        </a:spcAft>
                        <a:buNone/>
                      </a:pPr>
                      <a:r>
                        <a:rPr lang="en"/>
                        <a:t>7</a:t>
                      </a:r>
                      <a:endParaRPr/>
                    </a:p>
                  </a:txBody>
                  <a:tcPr marL="91425" marR="91425" marT="91425" marB="91425"/>
                </a:tc>
                <a:extLst>
                  <a:ext uri="{0D108BD9-81ED-4DB2-BD59-A6C34878D82A}">
                    <a16:rowId xmlns:a16="http://schemas.microsoft.com/office/drawing/2014/main" val="10003"/>
                  </a:ext>
                </a:extLst>
              </a:tr>
              <a:tr h="389150">
                <a:tc>
                  <a:txBody>
                    <a:bodyPr/>
                    <a:lstStyle/>
                    <a:p>
                      <a:pPr marL="0" lvl="0" indent="0" algn="l" rtl="0">
                        <a:spcBef>
                          <a:spcPts val="0"/>
                        </a:spcBef>
                        <a:spcAft>
                          <a:spcPts val="0"/>
                        </a:spcAft>
                        <a:buNone/>
                      </a:pPr>
                      <a:r>
                        <a:rPr lang="en"/>
                        <a:t>VBA Regional Offices</a:t>
                      </a:r>
                      <a:endParaRPr/>
                    </a:p>
                  </a:txBody>
                  <a:tcPr marL="91425" marR="91425" marT="91425" marB="91425"/>
                </a:tc>
                <a:tc>
                  <a:txBody>
                    <a:bodyPr/>
                    <a:lstStyle/>
                    <a:p>
                      <a:pPr marL="0" lvl="0" indent="0" algn="l" rtl="0">
                        <a:spcBef>
                          <a:spcPts val="0"/>
                        </a:spcBef>
                        <a:spcAft>
                          <a:spcPts val="0"/>
                        </a:spcAft>
                        <a:buNone/>
                      </a:pPr>
                      <a:r>
                        <a:rPr lang="en"/>
                        <a:t>1</a:t>
                      </a:r>
                      <a:endParaRPr/>
                    </a:p>
                  </a:txBody>
                  <a:tcPr marL="91425" marR="91425" marT="91425" marB="91425"/>
                </a:tc>
                <a:extLst>
                  <a:ext uri="{0D108BD9-81ED-4DB2-BD59-A6C34878D82A}">
                    <a16:rowId xmlns:a16="http://schemas.microsoft.com/office/drawing/2014/main" val="10004"/>
                  </a:ext>
                </a:extLst>
              </a:tr>
            </a:tbl>
          </a:graphicData>
        </a:graphic>
      </p:graphicFrame>
      <p:sp>
        <p:nvSpPr>
          <p:cNvPr id="159" name="Google Shape;159;p23"/>
          <p:cNvSpPr txBox="1"/>
          <p:nvPr/>
        </p:nvSpPr>
        <p:spPr>
          <a:xfrm>
            <a:off x="5111550" y="3619975"/>
            <a:ext cx="37209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19.2% of Massachusetts Veterans have a service related disability</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As of 2017 there were 134,799 veterans enrolled in the VA Healthcare System</a:t>
            </a:r>
            <a:endParaRPr>
              <a:latin typeface="Roboto"/>
              <a:ea typeface="Roboto"/>
              <a:cs typeface="Roboto"/>
              <a:sym typeface="Roboto"/>
            </a:endParaRPr>
          </a:p>
        </p:txBody>
      </p:sp>
      <p:sp>
        <p:nvSpPr>
          <p:cNvPr id="160" name="Google Shape;160;p23"/>
          <p:cNvSpPr txBox="1"/>
          <p:nvPr/>
        </p:nvSpPr>
        <p:spPr>
          <a:xfrm>
            <a:off x="3184875" y="4835700"/>
            <a:ext cx="2484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Roboto"/>
                <a:ea typeface="Roboto"/>
                <a:cs typeface="Roboto"/>
                <a:sym typeface="Roboto"/>
              </a:rPr>
              <a:t>(State Summaries Massachusetts) </a:t>
            </a:r>
            <a:endParaRPr sz="800">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24"/>
          <p:cNvPicPr preferRelativeResize="0"/>
          <p:nvPr/>
        </p:nvPicPr>
        <p:blipFill>
          <a:blip r:embed="rId3">
            <a:alphaModFix/>
          </a:blip>
          <a:stretch>
            <a:fillRect/>
          </a:stretch>
        </p:blipFill>
        <p:spPr>
          <a:xfrm>
            <a:off x="4821260" y="2329588"/>
            <a:ext cx="3847215" cy="1632813"/>
          </a:xfrm>
          <a:prstGeom prst="rect">
            <a:avLst/>
          </a:prstGeom>
          <a:noFill/>
          <a:ln>
            <a:noFill/>
          </a:ln>
        </p:spPr>
      </p:pic>
      <p:sp>
        <p:nvSpPr>
          <p:cNvPr id="166" name="Google Shape;166;p24"/>
          <p:cNvSpPr txBox="1"/>
          <p:nvPr/>
        </p:nvSpPr>
        <p:spPr>
          <a:xfrm rot="-261">
            <a:off x="431738" y="3474573"/>
            <a:ext cx="3947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00001A"/>
                </a:solidFill>
                <a:latin typeface="Calibri"/>
                <a:ea typeface="Calibri"/>
                <a:cs typeface="Calibri"/>
                <a:sym typeface="Calibri"/>
              </a:rPr>
              <a:t>“Asking a child if one of their parents serves in the military could just make their day ”</a:t>
            </a:r>
            <a:endParaRPr>
              <a:solidFill>
                <a:srgbClr val="00001A"/>
              </a:solidFill>
              <a:latin typeface="Calibri"/>
              <a:ea typeface="Calibri"/>
              <a:cs typeface="Calibri"/>
              <a:sym typeface="Calibri"/>
            </a:endParaRPr>
          </a:p>
        </p:txBody>
      </p:sp>
      <p:sp>
        <p:nvSpPr>
          <p:cNvPr id="167" name="Google Shape;167;p24"/>
          <p:cNvSpPr txBox="1">
            <a:spLocks noGrp="1"/>
          </p:cNvSpPr>
          <p:nvPr>
            <p:ph type="body" idx="1"/>
          </p:nvPr>
        </p:nvSpPr>
        <p:spPr>
          <a:xfrm>
            <a:off x="311700" y="4567625"/>
            <a:ext cx="7979400" cy="460500"/>
          </a:xfrm>
          <a:prstGeom prst="rect">
            <a:avLst/>
          </a:prstGeom>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852"/>
              <a:buNone/>
            </a:pPr>
            <a:r>
              <a:rPr lang="en" sz="2285" b="1">
                <a:solidFill>
                  <a:srgbClr val="F3F3F3"/>
                </a:solidFill>
              </a:rPr>
              <a:t>It’s not just service members that we care for...</a:t>
            </a:r>
            <a:endParaRPr sz="2285" b="1">
              <a:solidFill>
                <a:srgbClr val="F3F3F3"/>
              </a:solidFill>
            </a:endParaRPr>
          </a:p>
          <a:p>
            <a:pPr marL="0" lvl="0" indent="0" algn="l" rtl="0">
              <a:lnSpc>
                <a:spcPct val="80000"/>
              </a:lnSpc>
              <a:spcBef>
                <a:spcPts val="0"/>
              </a:spcBef>
              <a:spcAft>
                <a:spcPts val="0"/>
              </a:spcAft>
              <a:buSzPts val="852"/>
              <a:buNone/>
            </a:pPr>
            <a:endParaRPr sz="1085">
              <a:solidFill>
                <a:srgbClr val="000000"/>
              </a:solidFill>
              <a:latin typeface="Roboto"/>
              <a:ea typeface="Roboto"/>
              <a:cs typeface="Roboto"/>
              <a:sym typeface="Roboto"/>
            </a:endParaRPr>
          </a:p>
        </p:txBody>
      </p:sp>
      <p:sp>
        <p:nvSpPr>
          <p:cNvPr id="168" name="Google Shape;168;p24"/>
          <p:cNvSpPr/>
          <p:nvPr/>
        </p:nvSpPr>
        <p:spPr>
          <a:xfrm rot="248">
            <a:off x="4572000" y="526873"/>
            <a:ext cx="4161900" cy="1390500"/>
          </a:xfrm>
          <a:prstGeom prst="roundRect">
            <a:avLst>
              <a:gd name="adj" fmla="val 16667"/>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4"/>
          <p:cNvSpPr txBox="1"/>
          <p:nvPr/>
        </p:nvSpPr>
        <p:spPr>
          <a:xfrm rot="784">
            <a:off x="4671654" y="658209"/>
            <a:ext cx="39477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212529"/>
                </a:solidFill>
                <a:latin typeface="Calibri"/>
                <a:ea typeface="Calibri"/>
                <a:cs typeface="Calibri"/>
                <a:sym typeface="Calibri"/>
              </a:rPr>
              <a:t>When we recognize triggers for our spouses we adjust roles to try to eliminate them...we enable them to exist in a state of PTSD dysfunction</a:t>
            </a:r>
            <a:endParaRPr>
              <a:solidFill>
                <a:srgbClr val="212529"/>
              </a:solidFill>
              <a:latin typeface="Calibri"/>
              <a:ea typeface="Calibri"/>
              <a:cs typeface="Calibri"/>
              <a:sym typeface="Calibri"/>
            </a:endParaRPr>
          </a:p>
          <a:p>
            <a:pPr marL="0" lvl="0" indent="0" algn="ctr" rtl="0">
              <a:spcBef>
                <a:spcPts val="0"/>
              </a:spcBef>
              <a:spcAft>
                <a:spcPts val="0"/>
              </a:spcAft>
              <a:buNone/>
            </a:pPr>
            <a:r>
              <a:rPr lang="en">
                <a:solidFill>
                  <a:srgbClr val="212529"/>
                </a:solidFill>
                <a:latin typeface="Calibri"/>
                <a:ea typeface="Calibri"/>
                <a:cs typeface="Calibri"/>
                <a:sym typeface="Calibri"/>
              </a:rPr>
              <a:t>- Spouse of veteran</a:t>
            </a:r>
            <a:endParaRPr>
              <a:solidFill>
                <a:srgbClr val="212529"/>
              </a:solidFill>
              <a:latin typeface="Calibri"/>
              <a:ea typeface="Calibri"/>
              <a:cs typeface="Calibri"/>
              <a:sym typeface="Calibri"/>
            </a:endParaRPr>
          </a:p>
        </p:txBody>
      </p:sp>
      <p:pic>
        <p:nvPicPr>
          <p:cNvPr id="170" name="Google Shape;170;p24"/>
          <p:cNvPicPr preferRelativeResize="0"/>
          <p:nvPr/>
        </p:nvPicPr>
        <p:blipFill rotWithShape="1">
          <a:blip r:embed="rId4">
            <a:alphaModFix/>
          </a:blip>
          <a:srcRect/>
          <a:stretch/>
        </p:blipFill>
        <p:spPr>
          <a:xfrm>
            <a:off x="97050" y="93040"/>
            <a:ext cx="4161899" cy="3103810"/>
          </a:xfrm>
          <a:prstGeom prst="rect">
            <a:avLst/>
          </a:prstGeom>
          <a:noFill/>
          <a:ln>
            <a:noFill/>
          </a:ln>
        </p:spPr>
      </p:pic>
      <p:sp>
        <p:nvSpPr>
          <p:cNvPr id="171" name="Google Shape;171;p24"/>
          <p:cNvSpPr/>
          <p:nvPr/>
        </p:nvSpPr>
        <p:spPr>
          <a:xfrm>
            <a:off x="277400" y="3328825"/>
            <a:ext cx="4349100" cy="855300"/>
          </a:xfrm>
          <a:prstGeom prst="wedgeEllipseCallout">
            <a:avLst>
              <a:gd name="adj1" fmla="val -20833"/>
              <a:gd name="adj2" fmla="val 62500"/>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a:spLocks noGrp="1"/>
          </p:cNvSpPr>
          <p:nvPr>
            <p:ph type="ctrTitle"/>
          </p:nvPr>
        </p:nvSpPr>
        <p:spPr>
          <a:xfrm>
            <a:off x="497000" y="725550"/>
            <a:ext cx="7298400" cy="3182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5700" b="1"/>
              <a:t>True or False?</a:t>
            </a:r>
            <a:endParaRPr sz="5700" b="1"/>
          </a:p>
          <a:p>
            <a:pPr marL="0" lvl="0" indent="0" algn="l" rtl="0">
              <a:spcBef>
                <a:spcPts val="0"/>
              </a:spcBef>
              <a:spcAft>
                <a:spcPts val="0"/>
              </a:spcAft>
              <a:buNone/>
            </a:pPr>
            <a:endParaRPr sz="3766"/>
          </a:p>
          <a:p>
            <a:pPr marL="0" lvl="0" indent="0" algn="l" rtl="0">
              <a:spcBef>
                <a:spcPts val="0"/>
              </a:spcBef>
              <a:spcAft>
                <a:spcPts val="0"/>
              </a:spcAft>
              <a:buNone/>
            </a:pPr>
            <a:r>
              <a:rPr lang="en" sz="4066" i="1"/>
              <a:t>Most veterans receive health care through the VA</a:t>
            </a:r>
            <a:endParaRPr sz="4066" i="1"/>
          </a:p>
        </p:txBody>
      </p:sp>
      <p:sp>
        <p:nvSpPr>
          <p:cNvPr id="177" name="Google Shape;177;p25"/>
          <p:cNvSpPr txBox="1"/>
          <p:nvPr/>
        </p:nvSpPr>
        <p:spPr>
          <a:xfrm>
            <a:off x="497000" y="427675"/>
            <a:ext cx="665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pic>
        <p:nvPicPr>
          <p:cNvPr id="178" name="Google Shape;178;p25"/>
          <p:cNvPicPr preferRelativeResize="0"/>
          <p:nvPr/>
        </p:nvPicPr>
        <p:blipFill>
          <a:blip r:embed="rId3">
            <a:alphaModFix/>
          </a:blip>
          <a:stretch>
            <a:fillRect/>
          </a:stretch>
        </p:blipFill>
        <p:spPr>
          <a:xfrm>
            <a:off x="1098025" y="1563275"/>
            <a:ext cx="5131949" cy="28867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6"/>
          <p:cNvSpPr txBox="1">
            <a:spLocks noGrp="1"/>
          </p:cNvSpPr>
          <p:nvPr>
            <p:ph type="title"/>
          </p:nvPr>
        </p:nvSpPr>
        <p:spPr>
          <a:xfrm>
            <a:off x="357550" y="685850"/>
            <a:ext cx="3704400" cy="204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5FCBEF"/>
              </a:buClr>
              <a:buSzPts val="990"/>
              <a:buFont typeface="Trebuchet MS"/>
              <a:buNone/>
            </a:pPr>
            <a:r>
              <a:rPr lang="en" sz="3440" b="1">
                <a:solidFill>
                  <a:srgbClr val="F3F3F3"/>
                </a:solidFill>
              </a:rPr>
              <a:t>Who Receives Care Through the VA?</a:t>
            </a:r>
            <a:endParaRPr sz="3440" b="1">
              <a:solidFill>
                <a:srgbClr val="F3F3F3"/>
              </a:solidFill>
            </a:endParaRPr>
          </a:p>
          <a:p>
            <a:pPr marL="0" lvl="0" indent="0" algn="ctr" rtl="0">
              <a:spcBef>
                <a:spcPts val="0"/>
              </a:spcBef>
              <a:spcAft>
                <a:spcPts val="0"/>
              </a:spcAft>
              <a:buSzPts val="990"/>
              <a:buNone/>
            </a:pPr>
            <a:endParaRPr sz="2720"/>
          </a:p>
        </p:txBody>
      </p:sp>
      <p:sp>
        <p:nvSpPr>
          <p:cNvPr id="184" name="Google Shape;184;p26"/>
          <p:cNvSpPr txBox="1">
            <a:spLocks noGrp="1"/>
          </p:cNvSpPr>
          <p:nvPr>
            <p:ph type="body" idx="2"/>
          </p:nvPr>
        </p:nvSpPr>
        <p:spPr>
          <a:xfrm>
            <a:off x="4879025" y="416100"/>
            <a:ext cx="4055700" cy="41964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1700">
                <a:solidFill>
                  <a:srgbClr val="3F3F3F"/>
                </a:solidFill>
                <a:latin typeface="Calibri"/>
                <a:ea typeface="Calibri"/>
                <a:cs typeface="Calibri"/>
                <a:sym typeface="Calibri"/>
              </a:rPr>
              <a:t>I</a:t>
            </a:r>
            <a:r>
              <a:rPr lang="en" sz="1700">
                <a:solidFill>
                  <a:srgbClr val="00001A"/>
                </a:solidFill>
                <a:latin typeface="Calibri"/>
                <a:ea typeface="Calibri"/>
                <a:cs typeface="Calibri"/>
                <a:sym typeface="Calibri"/>
              </a:rPr>
              <a:t>t's complicated… </a:t>
            </a:r>
            <a:endParaRPr sz="1900">
              <a:solidFill>
                <a:srgbClr val="00001A"/>
              </a:solidFill>
              <a:latin typeface="Calibri"/>
              <a:ea typeface="Calibri"/>
              <a:cs typeface="Calibri"/>
              <a:sym typeface="Calibri"/>
            </a:endParaRPr>
          </a:p>
          <a:p>
            <a:pPr marL="342900" lvl="0" indent="-349250" algn="l" rtl="0">
              <a:lnSpc>
                <a:spcPct val="80000"/>
              </a:lnSpc>
              <a:spcBef>
                <a:spcPts val="1000"/>
              </a:spcBef>
              <a:spcAft>
                <a:spcPts val="0"/>
              </a:spcAft>
              <a:buClr>
                <a:srgbClr val="00001A"/>
              </a:buClr>
              <a:buSzPts val="1380"/>
              <a:buFont typeface="Calibri"/>
              <a:buChar char="●"/>
            </a:pPr>
            <a:r>
              <a:rPr lang="en" sz="1700">
                <a:solidFill>
                  <a:srgbClr val="00001A"/>
                </a:solidFill>
                <a:latin typeface="Calibri"/>
                <a:ea typeface="Calibri"/>
                <a:cs typeface="Calibri"/>
                <a:sym typeface="Calibri"/>
              </a:rPr>
              <a:t>For those who have served in the </a:t>
            </a:r>
            <a:r>
              <a:rPr lang="en" sz="1700" i="1">
                <a:solidFill>
                  <a:srgbClr val="00001A"/>
                </a:solidFill>
                <a:latin typeface="Calibri"/>
                <a:ea typeface="Calibri"/>
                <a:cs typeface="Calibri"/>
                <a:sym typeface="Calibri"/>
              </a:rPr>
              <a:t>active</a:t>
            </a:r>
            <a:r>
              <a:rPr lang="en" sz="1700">
                <a:solidFill>
                  <a:srgbClr val="00001A"/>
                </a:solidFill>
                <a:latin typeface="Calibri"/>
                <a:ea typeface="Calibri"/>
                <a:cs typeface="Calibri"/>
                <a:sym typeface="Calibri"/>
              </a:rPr>
              <a:t> military, naval or air service </a:t>
            </a:r>
            <a:endParaRPr sz="1900">
              <a:solidFill>
                <a:srgbClr val="00001A"/>
              </a:solidFill>
              <a:latin typeface="Calibri"/>
              <a:ea typeface="Calibri"/>
              <a:cs typeface="Calibri"/>
              <a:sym typeface="Calibri"/>
            </a:endParaRPr>
          </a:p>
          <a:p>
            <a:pPr marL="742950" lvl="1" indent="-292100" algn="l" rtl="0">
              <a:lnSpc>
                <a:spcPct val="80000"/>
              </a:lnSpc>
              <a:spcBef>
                <a:spcPts val="1000"/>
              </a:spcBef>
              <a:spcAft>
                <a:spcPts val="0"/>
              </a:spcAft>
              <a:buClr>
                <a:srgbClr val="00001A"/>
              </a:buClr>
              <a:buSzPts val="1380"/>
              <a:buFont typeface="Calibri"/>
              <a:buChar char="○"/>
            </a:pPr>
            <a:r>
              <a:rPr lang="en" sz="1700">
                <a:solidFill>
                  <a:srgbClr val="00001A"/>
                </a:solidFill>
                <a:latin typeface="Calibri"/>
                <a:ea typeface="Calibri"/>
                <a:cs typeface="Calibri"/>
                <a:sym typeface="Calibri"/>
              </a:rPr>
              <a:t>Large number of Reservists and National Guard members in Massachusetts </a:t>
            </a:r>
            <a:endParaRPr sz="1700">
              <a:solidFill>
                <a:srgbClr val="00001A"/>
              </a:solidFill>
              <a:latin typeface="Calibri"/>
              <a:ea typeface="Calibri"/>
              <a:cs typeface="Calibri"/>
              <a:sym typeface="Calibri"/>
            </a:endParaRPr>
          </a:p>
          <a:p>
            <a:pPr marL="342900" lvl="0" indent="-349250" algn="l" rtl="0">
              <a:lnSpc>
                <a:spcPct val="80000"/>
              </a:lnSpc>
              <a:spcBef>
                <a:spcPts val="1000"/>
              </a:spcBef>
              <a:spcAft>
                <a:spcPts val="0"/>
              </a:spcAft>
              <a:buClr>
                <a:srgbClr val="00001A"/>
              </a:buClr>
              <a:buSzPts val="1380"/>
              <a:buFont typeface="Calibri"/>
              <a:buChar char="●"/>
            </a:pPr>
            <a:r>
              <a:rPr lang="en" sz="1700">
                <a:solidFill>
                  <a:srgbClr val="00001A"/>
                </a:solidFill>
                <a:latin typeface="Calibri"/>
                <a:ea typeface="Calibri"/>
                <a:cs typeface="Calibri"/>
                <a:sym typeface="Calibri"/>
              </a:rPr>
              <a:t>If a veteran has a </a:t>
            </a:r>
            <a:r>
              <a:rPr lang="en" sz="1700" b="1">
                <a:solidFill>
                  <a:srgbClr val="CC0000"/>
                </a:solidFill>
                <a:latin typeface="Calibri"/>
                <a:ea typeface="Calibri"/>
                <a:cs typeface="Calibri"/>
                <a:sym typeface="Calibri"/>
              </a:rPr>
              <a:t>service-connected injury</a:t>
            </a:r>
            <a:r>
              <a:rPr lang="en" sz="1700">
                <a:solidFill>
                  <a:srgbClr val="00001A"/>
                </a:solidFill>
                <a:latin typeface="Calibri"/>
                <a:ea typeface="Calibri"/>
                <a:cs typeface="Calibri"/>
                <a:sym typeface="Calibri"/>
              </a:rPr>
              <a:t>, or if they have returned from </a:t>
            </a:r>
            <a:r>
              <a:rPr lang="en" sz="1700" b="1">
                <a:solidFill>
                  <a:srgbClr val="CC0000"/>
                </a:solidFill>
                <a:latin typeface="Calibri"/>
                <a:ea typeface="Calibri"/>
                <a:cs typeface="Calibri"/>
                <a:sym typeface="Calibri"/>
              </a:rPr>
              <a:t>deployment within the past 5 years</a:t>
            </a:r>
            <a:endParaRPr sz="1900" b="1">
              <a:solidFill>
                <a:srgbClr val="CC0000"/>
              </a:solidFill>
              <a:latin typeface="Calibri"/>
              <a:ea typeface="Calibri"/>
              <a:cs typeface="Calibri"/>
              <a:sym typeface="Calibri"/>
            </a:endParaRPr>
          </a:p>
          <a:p>
            <a:pPr marL="342900" lvl="0" indent="-349250" algn="l" rtl="0">
              <a:lnSpc>
                <a:spcPct val="80000"/>
              </a:lnSpc>
              <a:spcBef>
                <a:spcPts val="1000"/>
              </a:spcBef>
              <a:spcAft>
                <a:spcPts val="0"/>
              </a:spcAft>
              <a:buClr>
                <a:srgbClr val="00001A"/>
              </a:buClr>
              <a:buSzPts val="1380"/>
              <a:buFont typeface="Calibri"/>
              <a:buChar char="●"/>
            </a:pPr>
            <a:r>
              <a:rPr lang="en" sz="1700">
                <a:solidFill>
                  <a:srgbClr val="00001A"/>
                </a:solidFill>
                <a:latin typeface="Calibri"/>
                <a:ea typeface="Calibri"/>
                <a:cs typeface="Calibri"/>
                <a:sym typeface="Calibri"/>
              </a:rPr>
              <a:t>A service member may not be eligible for services if they have an other than honorable, bad conduct or dishonorable discharge (U.S. Department of Veterans Affairs, 2020c)</a:t>
            </a:r>
            <a:endParaRPr sz="1900">
              <a:solidFill>
                <a:srgbClr val="00001A"/>
              </a:solidFill>
              <a:latin typeface="Calibri"/>
              <a:ea typeface="Calibri"/>
              <a:cs typeface="Calibri"/>
              <a:sym typeface="Calibri"/>
            </a:endParaRPr>
          </a:p>
          <a:p>
            <a:pPr marL="342900" lvl="0" indent="-349250" algn="l" rtl="0">
              <a:lnSpc>
                <a:spcPct val="80000"/>
              </a:lnSpc>
              <a:spcBef>
                <a:spcPts val="1000"/>
              </a:spcBef>
              <a:spcAft>
                <a:spcPts val="0"/>
              </a:spcAft>
              <a:buClr>
                <a:srgbClr val="00001A"/>
              </a:buClr>
              <a:buSzPts val="1380"/>
              <a:buFont typeface="Calibri"/>
              <a:buChar char="●"/>
            </a:pPr>
            <a:r>
              <a:rPr lang="en" sz="1700">
                <a:solidFill>
                  <a:srgbClr val="00001A"/>
                </a:solidFill>
                <a:latin typeface="Calibri"/>
                <a:ea typeface="Calibri"/>
                <a:cs typeface="Calibri"/>
                <a:sym typeface="Calibri"/>
              </a:rPr>
              <a:t>When in doubt, refer the veteran to their local Veterans' Service Officer (VSO)!</a:t>
            </a:r>
            <a:endParaRPr sz="1400">
              <a:latin typeface="Calibri"/>
              <a:ea typeface="Calibri"/>
              <a:cs typeface="Calibri"/>
              <a:sym typeface="Calibri"/>
            </a:endParaRPr>
          </a:p>
        </p:txBody>
      </p:sp>
      <p:pic>
        <p:nvPicPr>
          <p:cNvPr id="185" name="Google Shape;185;p26"/>
          <p:cNvPicPr preferRelativeResize="0"/>
          <p:nvPr/>
        </p:nvPicPr>
        <p:blipFill>
          <a:blip r:embed="rId3">
            <a:alphaModFix/>
          </a:blip>
          <a:stretch>
            <a:fillRect/>
          </a:stretch>
        </p:blipFill>
        <p:spPr>
          <a:xfrm>
            <a:off x="542475" y="2925550"/>
            <a:ext cx="3572325" cy="19846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7"/>
          <p:cNvSpPr txBox="1">
            <a:spLocks noGrp="1"/>
          </p:cNvSpPr>
          <p:nvPr>
            <p:ph type="title"/>
          </p:nvPr>
        </p:nvSpPr>
        <p:spPr>
          <a:xfrm>
            <a:off x="311700" y="396900"/>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Organizations Providing Care to Veterans</a:t>
            </a:r>
            <a:endParaRPr sz="3000" b="1"/>
          </a:p>
        </p:txBody>
      </p:sp>
      <p:sp>
        <p:nvSpPr>
          <p:cNvPr id="191" name="Google Shape;191;p27"/>
          <p:cNvSpPr txBox="1"/>
          <p:nvPr/>
        </p:nvSpPr>
        <p:spPr>
          <a:xfrm>
            <a:off x="-69350" y="1295400"/>
            <a:ext cx="6126000" cy="384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Dept. of Veterans Affairs (VA)</a:t>
            </a:r>
            <a:endParaRPr b="1">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Locations:</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VA Medical Centers and Clinics</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Vet Centers (social and psychological services)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Not all Veterans get care from the VA</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Nationally 45% of Veterans are enrolled in the VA Healthcare System</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In Massachusetts, 41% of Veterans are enrolled</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VA only serves veterans with service related injuries (with some exceptions)</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b="1">
                <a:latin typeface="Calibri"/>
                <a:ea typeface="Calibri"/>
                <a:cs typeface="Calibri"/>
                <a:sym typeface="Calibri"/>
              </a:rPr>
              <a:t>Civilian Medical Organizations</a:t>
            </a:r>
            <a:endParaRPr b="1">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Many VA patients receive additional healthcare elsewhere</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b="1">
                <a:latin typeface="Calibri"/>
                <a:ea typeface="Calibri"/>
                <a:cs typeface="Calibri"/>
                <a:sym typeface="Calibri"/>
              </a:rPr>
              <a:t>1/10 patients seen at UMMS have some military service experience</a:t>
            </a:r>
            <a:endParaRPr b="1">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b="1">
                <a:latin typeface="Calibri"/>
                <a:ea typeface="Calibri"/>
                <a:cs typeface="Calibri"/>
                <a:sym typeface="Calibri"/>
              </a:rPr>
              <a:t>Support Organizations</a:t>
            </a:r>
            <a:endParaRPr b="1">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Non-Profits: Home Base, Brookfield Institute, Animal Therapy</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VFW, American Legion</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VSO (Veteran Services Officer)</a:t>
            </a:r>
            <a:endParaRPr>
              <a:latin typeface="Calibri"/>
              <a:ea typeface="Calibri"/>
              <a:cs typeface="Calibri"/>
              <a:sym typeface="Calibri"/>
            </a:endParaRPr>
          </a:p>
        </p:txBody>
      </p:sp>
      <p:pic>
        <p:nvPicPr>
          <p:cNvPr id="192" name="Google Shape;192;p27"/>
          <p:cNvPicPr preferRelativeResize="0"/>
          <p:nvPr/>
        </p:nvPicPr>
        <p:blipFill rotWithShape="1">
          <a:blip r:embed="rId3">
            <a:alphaModFix/>
          </a:blip>
          <a:srcRect t="18624" b="5451"/>
          <a:stretch/>
        </p:blipFill>
        <p:spPr>
          <a:xfrm>
            <a:off x="6004150" y="1376325"/>
            <a:ext cx="3070500" cy="3108349"/>
          </a:xfrm>
          <a:prstGeom prst="rect">
            <a:avLst/>
          </a:prstGeom>
          <a:noFill/>
          <a:ln w="19050" cap="flat" cmpd="sng">
            <a:solidFill>
              <a:srgbClr val="202124"/>
            </a:solidFill>
            <a:prstDash val="solid"/>
            <a:round/>
            <a:headEnd type="none" w="sm" len="sm"/>
            <a:tailEnd type="none" w="sm" len="sm"/>
          </a:ln>
        </p:spPr>
      </p:pic>
      <p:pic>
        <p:nvPicPr>
          <p:cNvPr id="193" name="Google Shape;193;p27"/>
          <p:cNvPicPr preferRelativeResize="0"/>
          <p:nvPr/>
        </p:nvPicPr>
        <p:blipFill>
          <a:blip r:embed="rId4">
            <a:alphaModFix/>
          </a:blip>
          <a:stretch>
            <a:fillRect/>
          </a:stretch>
        </p:blipFill>
        <p:spPr>
          <a:xfrm>
            <a:off x="4652925" y="1295400"/>
            <a:ext cx="1027500" cy="1027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8"/>
          <p:cNvSpPr txBox="1">
            <a:spLocks noGrp="1"/>
          </p:cNvSpPr>
          <p:nvPr>
            <p:ph type="title"/>
          </p:nvPr>
        </p:nvSpPr>
        <p:spPr>
          <a:xfrm>
            <a:off x="1467575" y="3564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Home Base: Healing Invisible Wounds </a:t>
            </a:r>
            <a:endParaRPr sz="3000" b="1"/>
          </a:p>
        </p:txBody>
      </p:sp>
      <p:pic>
        <p:nvPicPr>
          <p:cNvPr id="199" name="Google Shape;199;p28"/>
          <p:cNvPicPr preferRelativeResize="0"/>
          <p:nvPr/>
        </p:nvPicPr>
        <p:blipFill>
          <a:blip r:embed="rId3">
            <a:alphaModFix/>
          </a:blip>
          <a:stretch>
            <a:fillRect/>
          </a:stretch>
        </p:blipFill>
        <p:spPr>
          <a:xfrm>
            <a:off x="4492708" y="1613825"/>
            <a:ext cx="4638016" cy="3095874"/>
          </a:xfrm>
          <a:prstGeom prst="rect">
            <a:avLst/>
          </a:prstGeom>
          <a:noFill/>
          <a:ln>
            <a:noFill/>
          </a:ln>
        </p:spPr>
      </p:pic>
      <p:sp>
        <p:nvSpPr>
          <p:cNvPr id="200" name="Google Shape;200;p28"/>
          <p:cNvSpPr txBox="1"/>
          <p:nvPr/>
        </p:nvSpPr>
        <p:spPr>
          <a:xfrm>
            <a:off x="3470375" y="4526400"/>
            <a:ext cx="3966000" cy="61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endParaRPr>
              <a:solidFill>
                <a:srgbClr val="3F3F3F"/>
              </a:solidFill>
              <a:latin typeface="Trebuchet MS"/>
              <a:ea typeface="Trebuchet MS"/>
              <a:cs typeface="Trebuchet MS"/>
              <a:sym typeface="Trebuchet MS"/>
            </a:endParaRPr>
          </a:p>
          <a:p>
            <a:pPr marL="0" lvl="0" indent="0" algn="l" rtl="0">
              <a:spcBef>
                <a:spcPts val="0"/>
              </a:spcBef>
              <a:spcAft>
                <a:spcPts val="0"/>
              </a:spcAft>
              <a:buNone/>
            </a:pPr>
            <a:r>
              <a:rPr lang="en" sz="1200">
                <a:latin typeface="Roboto"/>
                <a:ea typeface="Roboto"/>
                <a:cs typeface="Roboto"/>
                <a:sym typeface="Roboto"/>
              </a:rPr>
              <a:t>(Home Base, 2021)</a:t>
            </a:r>
            <a:endParaRPr sz="1200">
              <a:latin typeface="Roboto"/>
              <a:ea typeface="Roboto"/>
              <a:cs typeface="Roboto"/>
              <a:sym typeface="Roboto"/>
            </a:endParaRPr>
          </a:p>
        </p:txBody>
      </p:sp>
      <p:pic>
        <p:nvPicPr>
          <p:cNvPr id="201" name="Google Shape;201;p28"/>
          <p:cNvPicPr preferRelativeResize="0"/>
          <p:nvPr/>
        </p:nvPicPr>
        <p:blipFill>
          <a:blip r:embed="rId4">
            <a:alphaModFix/>
          </a:blip>
          <a:stretch>
            <a:fillRect/>
          </a:stretch>
        </p:blipFill>
        <p:spPr>
          <a:xfrm>
            <a:off x="0" y="1613825"/>
            <a:ext cx="4492701" cy="2912576"/>
          </a:xfrm>
          <a:prstGeom prst="rect">
            <a:avLst/>
          </a:prstGeom>
          <a:noFill/>
          <a:ln>
            <a:noFill/>
          </a:ln>
        </p:spPr>
      </p:pic>
      <p:pic>
        <p:nvPicPr>
          <p:cNvPr id="202" name="Google Shape;202;p28"/>
          <p:cNvPicPr preferRelativeResize="0"/>
          <p:nvPr/>
        </p:nvPicPr>
        <p:blipFill>
          <a:blip r:embed="rId5">
            <a:alphaModFix/>
          </a:blip>
          <a:stretch>
            <a:fillRect/>
          </a:stretch>
        </p:blipFill>
        <p:spPr>
          <a:xfrm>
            <a:off x="104700" y="113825"/>
            <a:ext cx="1108925" cy="1108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9"/>
          <p:cNvSpPr txBox="1">
            <a:spLocks noGrp="1"/>
          </p:cNvSpPr>
          <p:nvPr>
            <p:ph type="title"/>
          </p:nvPr>
        </p:nvSpPr>
        <p:spPr>
          <a:xfrm>
            <a:off x="311700" y="373800"/>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Interprofessional Teams: Example Case 1</a:t>
            </a:r>
            <a:endParaRPr sz="3000" b="1"/>
          </a:p>
        </p:txBody>
      </p:sp>
      <p:sp>
        <p:nvSpPr>
          <p:cNvPr id="208" name="Google Shape;208;p29"/>
          <p:cNvSpPr txBox="1"/>
          <p:nvPr/>
        </p:nvSpPr>
        <p:spPr>
          <a:xfrm>
            <a:off x="189300" y="1183325"/>
            <a:ext cx="8765400" cy="407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u="sng">
                <a:latin typeface="Calibri"/>
                <a:ea typeface="Calibri"/>
                <a:cs typeface="Calibri"/>
                <a:sym typeface="Calibri"/>
              </a:rPr>
              <a:t>JJ</a:t>
            </a:r>
            <a:endParaRPr sz="1500" u="sng">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Served in an extended tour in Iraq (2003-4); survived multiple explosions, but some squadmates did not</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Diagnosed with TBI, PTSD, COPD, Alcohol Use Disorder, Sensorineural Deafness</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b="1" u="sng">
                <a:latin typeface="Calibri"/>
                <a:ea typeface="Calibri"/>
                <a:cs typeface="Calibri"/>
                <a:sym typeface="Calibri"/>
              </a:rPr>
              <a:t>Veterans’ Affairs:</a:t>
            </a:r>
            <a:endParaRPr b="1" u="sng">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Patient aligned Care Team (PACT)</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PCP (MD/DO, NP, or PA)</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Clinical Pharmacist (PharmD)</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RN Care Manager</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LPN or MA</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Specialty Care</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Neurology (MD/DO)</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Psychiatry (MD/DO)</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Audiology (AuD)</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Dental Care (DDS or DMD)</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Vet Center (Long term therapy in Worcester)</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Psychologist (MS)</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Readjustment counselor (MSW)</a:t>
            </a:r>
            <a:endParaRPr>
              <a:latin typeface="Calibri"/>
              <a:ea typeface="Calibri"/>
              <a:cs typeface="Calibri"/>
              <a:sym typeface="Calibri"/>
            </a:endParaRPr>
          </a:p>
        </p:txBody>
      </p:sp>
      <p:sp>
        <p:nvSpPr>
          <p:cNvPr id="209" name="Google Shape;209;p29"/>
          <p:cNvSpPr txBox="1"/>
          <p:nvPr/>
        </p:nvSpPr>
        <p:spPr>
          <a:xfrm>
            <a:off x="4353925" y="2045225"/>
            <a:ext cx="4317300" cy="3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u="sng">
                <a:latin typeface="Calibri"/>
                <a:ea typeface="Calibri"/>
                <a:cs typeface="Calibri"/>
                <a:sym typeface="Calibri"/>
              </a:rPr>
              <a:t>Civilian Health System:</a:t>
            </a:r>
            <a:endParaRPr b="1" u="sng">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Family Healthcare</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Separate PCP for the rest of the family</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Emergency Room Visits </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EM team</a:t>
            </a:r>
            <a:endParaRPr>
              <a:latin typeface="Calibri"/>
              <a:ea typeface="Calibri"/>
              <a:cs typeface="Calibri"/>
              <a:sym typeface="Calibri"/>
            </a:endParaRPr>
          </a:p>
          <a:p>
            <a:pPr marL="0" lvl="0" indent="0" algn="l" rtl="0">
              <a:spcBef>
                <a:spcPts val="0"/>
              </a:spcBef>
              <a:spcAft>
                <a:spcPts val="0"/>
              </a:spcAft>
              <a:buNone/>
            </a:pPr>
            <a:endParaRPr u="sng">
              <a:latin typeface="Calibri"/>
              <a:ea typeface="Calibri"/>
              <a:cs typeface="Calibri"/>
              <a:sym typeface="Calibri"/>
            </a:endParaRPr>
          </a:p>
          <a:p>
            <a:pPr marL="0" lvl="0" indent="0" algn="l" rtl="0">
              <a:spcBef>
                <a:spcPts val="0"/>
              </a:spcBef>
              <a:spcAft>
                <a:spcPts val="0"/>
              </a:spcAft>
              <a:buNone/>
            </a:pPr>
            <a:r>
              <a:rPr lang="en" b="1" u="sng">
                <a:latin typeface="Calibri"/>
                <a:ea typeface="Calibri"/>
                <a:cs typeface="Calibri"/>
                <a:sym typeface="Calibri"/>
              </a:rPr>
              <a:t>Support Organizations:</a:t>
            </a:r>
            <a:endParaRPr b="1" u="sng">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Spouse</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Home Base (2 week program in Boston)</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Psychologist (PsyD)</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Physical Therapy (PT or PM&amp;R)</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Peer Support (veteran)</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Animal Therapy (Support Dog)</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0"/>
          <p:cNvSpPr txBox="1">
            <a:spLocks noGrp="1"/>
          </p:cNvSpPr>
          <p:nvPr>
            <p:ph type="title"/>
          </p:nvPr>
        </p:nvSpPr>
        <p:spPr>
          <a:xfrm>
            <a:off x="311700" y="3044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t>Interprofessional Teams: Example Case 2</a:t>
            </a:r>
            <a:endParaRPr sz="3020" b="1"/>
          </a:p>
          <a:p>
            <a:pPr marL="0" lvl="0" indent="0" algn="l" rtl="0">
              <a:spcBef>
                <a:spcPts val="0"/>
              </a:spcBef>
              <a:spcAft>
                <a:spcPts val="0"/>
              </a:spcAft>
              <a:buSzPts val="990"/>
              <a:buNone/>
            </a:pPr>
            <a:endParaRPr sz="2520"/>
          </a:p>
        </p:txBody>
      </p:sp>
      <p:sp>
        <p:nvSpPr>
          <p:cNvPr id="215" name="Google Shape;215;p30"/>
          <p:cNvSpPr txBox="1"/>
          <p:nvPr/>
        </p:nvSpPr>
        <p:spPr>
          <a:xfrm>
            <a:off x="0" y="1390875"/>
            <a:ext cx="89511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latin typeface="Calibri"/>
                <a:ea typeface="Calibri"/>
                <a:cs typeface="Calibri"/>
                <a:sym typeface="Calibri"/>
              </a:rPr>
              <a:t>JD</a:t>
            </a:r>
            <a:endParaRPr u="sng">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Marine Sergeant, Served 3 tours in Vietnam as a squad leader in combat, exposed to Agent Orange</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PMH: HTN, Diabetes, COPD, partial nephrectomy, PTSD</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b="1" u="sng">
                <a:latin typeface="Calibri"/>
                <a:ea typeface="Calibri"/>
                <a:cs typeface="Calibri"/>
                <a:sym typeface="Calibri"/>
              </a:rPr>
              <a:t>Veterans’ Affairs:</a:t>
            </a:r>
            <a:endParaRPr b="1" u="sng">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Went once and was diagnosed with</a:t>
            </a:r>
            <a:endParaRPr>
              <a:latin typeface="Calibri"/>
              <a:ea typeface="Calibri"/>
              <a:cs typeface="Calibri"/>
              <a:sym typeface="Calibri"/>
            </a:endParaRPr>
          </a:p>
          <a:p>
            <a:pPr marL="457200" lvl="0" indent="0" algn="l" rtl="0">
              <a:spcBef>
                <a:spcPts val="0"/>
              </a:spcBef>
              <a:spcAft>
                <a:spcPts val="0"/>
              </a:spcAft>
              <a:buNone/>
            </a:pPr>
            <a:r>
              <a:rPr lang="en">
                <a:latin typeface="Calibri"/>
                <a:ea typeface="Calibri"/>
                <a:cs typeface="Calibri"/>
                <a:sym typeface="Calibri"/>
              </a:rPr>
              <a:t> PTSD, never went back</a:t>
            </a:r>
            <a:endParaRPr>
              <a:latin typeface="Calibri"/>
              <a:ea typeface="Calibri"/>
              <a:cs typeface="Calibri"/>
              <a:sym typeface="Calibri"/>
            </a:endParaRPr>
          </a:p>
          <a:p>
            <a:pPr marL="457200" lvl="0" indent="0" algn="l" rtl="0">
              <a:spcBef>
                <a:spcPts val="0"/>
              </a:spcBef>
              <a:spcAft>
                <a:spcPts val="0"/>
              </a:spcAft>
              <a:buNone/>
            </a:pPr>
            <a:endParaRPr>
              <a:latin typeface="Calibri"/>
              <a:ea typeface="Calibri"/>
              <a:cs typeface="Calibri"/>
              <a:sym typeface="Calibri"/>
            </a:endParaRPr>
          </a:p>
        </p:txBody>
      </p:sp>
      <p:sp>
        <p:nvSpPr>
          <p:cNvPr id="216" name="Google Shape;216;p30"/>
          <p:cNvSpPr txBox="1"/>
          <p:nvPr/>
        </p:nvSpPr>
        <p:spPr>
          <a:xfrm>
            <a:off x="4365475" y="2262825"/>
            <a:ext cx="43173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u="sng">
                <a:latin typeface="Calibri"/>
                <a:ea typeface="Calibri"/>
                <a:cs typeface="Calibri"/>
                <a:sym typeface="Calibri"/>
              </a:rPr>
              <a:t>Civilian Health System:</a:t>
            </a:r>
            <a:endParaRPr b="1" u="sng">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Primary Care Team</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PCP (MD/DO, NP, or PA)</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Clinical Pharmacist (PharmD)</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Psychologist (MS)</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RN Care Manager</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LPN or MA</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Dental Care (DDS or DMD)</a:t>
            </a:r>
            <a:endParaRPr>
              <a:latin typeface="Calibri"/>
              <a:ea typeface="Calibri"/>
              <a:cs typeface="Calibri"/>
              <a:sym typeface="Calibri"/>
            </a:endParaRPr>
          </a:p>
          <a:p>
            <a:pPr marL="45720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u="sng">
              <a:latin typeface="Calibri"/>
              <a:ea typeface="Calibri"/>
              <a:cs typeface="Calibri"/>
              <a:sym typeface="Calibri"/>
            </a:endParaRPr>
          </a:p>
          <a:p>
            <a:pPr marL="0" lvl="0" indent="0" algn="l" rtl="0">
              <a:spcBef>
                <a:spcPts val="0"/>
              </a:spcBef>
              <a:spcAft>
                <a:spcPts val="0"/>
              </a:spcAft>
              <a:buNone/>
            </a:pPr>
            <a:r>
              <a:rPr lang="en" b="1" u="sng">
                <a:latin typeface="Calibri"/>
                <a:ea typeface="Calibri"/>
                <a:cs typeface="Calibri"/>
                <a:sym typeface="Calibri"/>
              </a:rPr>
              <a:t>Support Organizations:</a:t>
            </a:r>
            <a:endParaRPr b="1" u="sng">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Veteran Services Officer</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1"/>
          <p:cNvSpPr txBox="1">
            <a:spLocks noGrp="1"/>
          </p:cNvSpPr>
          <p:nvPr>
            <p:ph type="title"/>
          </p:nvPr>
        </p:nvSpPr>
        <p:spPr>
          <a:xfrm>
            <a:off x="900800" y="362200"/>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Local &amp; State Advocacy for Veterans</a:t>
            </a:r>
            <a:endParaRPr sz="3000" b="1"/>
          </a:p>
        </p:txBody>
      </p:sp>
      <p:sp>
        <p:nvSpPr>
          <p:cNvPr id="222" name="Google Shape;222;p31"/>
          <p:cNvSpPr txBox="1"/>
          <p:nvPr/>
        </p:nvSpPr>
        <p:spPr>
          <a:xfrm>
            <a:off x="95300" y="1260900"/>
            <a:ext cx="4114800" cy="38211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sz="1700" b="1">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457200" lvl="0" indent="0" algn="l" rtl="0">
              <a:spcBef>
                <a:spcPts val="0"/>
              </a:spcBef>
              <a:spcAft>
                <a:spcPts val="0"/>
              </a:spcAft>
              <a:buNone/>
            </a:pPr>
            <a:r>
              <a:rPr lang="en">
                <a:latin typeface="Calibri"/>
                <a:ea typeface="Calibri"/>
                <a:cs typeface="Calibri"/>
                <a:sym typeface="Calibri"/>
              </a:rPr>
              <a:t>				</a:t>
            </a:r>
            <a:endParaRPr>
              <a:latin typeface="Calibri"/>
              <a:ea typeface="Calibri"/>
              <a:cs typeface="Calibri"/>
              <a:sym typeface="Calibri"/>
            </a:endParaRPr>
          </a:p>
          <a:p>
            <a:pPr marL="457200" lvl="0" indent="0" algn="l" rtl="0">
              <a:spcBef>
                <a:spcPts val="0"/>
              </a:spcBef>
              <a:spcAft>
                <a:spcPts val="0"/>
              </a:spcAft>
              <a:buNone/>
            </a:pPr>
            <a:endParaRPr sz="900">
              <a:latin typeface="Calibri"/>
              <a:ea typeface="Calibri"/>
              <a:cs typeface="Calibri"/>
              <a:sym typeface="Calibri"/>
            </a:endParaRPr>
          </a:p>
          <a:p>
            <a:pPr marL="0" lvl="0" indent="0" algn="l" rtl="0">
              <a:spcBef>
                <a:spcPts val="0"/>
              </a:spcBef>
              <a:spcAft>
                <a:spcPts val="0"/>
              </a:spcAft>
              <a:buNone/>
            </a:pPr>
            <a:endParaRPr sz="100" b="1">
              <a:solidFill>
                <a:srgbClr val="1F323E"/>
              </a:solidFill>
              <a:highlight>
                <a:srgbClr val="FFFFFF"/>
              </a:highlight>
            </a:endParaRPr>
          </a:p>
          <a:p>
            <a:pPr marL="0" lvl="0" indent="0" algn="l" rtl="0">
              <a:spcBef>
                <a:spcPts val="0"/>
              </a:spcBef>
              <a:spcAft>
                <a:spcPts val="0"/>
              </a:spcAft>
              <a:buNone/>
            </a:pPr>
            <a:r>
              <a:rPr lang="en" sz="800" b="1">
                <a:highlight>
                  <a:srgbClr val="FFFFFF"/>
                </a:highlight>
              </a:rPr>
              <a:t>Headquarters:</a:t>
            </a:r>
            <a:endParaRPr sz="800" b="1">
              <a:highlight>
                <a:srgbClr val="FFFFFF"/>
              </a:highlight>
            </a:endParaRPr>
          </a:p>
          <a:p>
            <a:pPr marL="0" lvl="0" indent="0" algn="l" rtl="0">
              <a:spcBef>
                <a:spcPts val="0"/>
              </a:spcBef>
              <a:spcAft>
                <a:spcPts val="0"/>
              </a:spcAft>
              <a:buNone/>
            </a:pPr>
            <a:r>
              <a:rPr lang="en" sz="800">
                <a:highlight>
                  <a:srgbClr val="FFFFFF"/>
                </a:highlight>
              </a:rPr>
              <a:t>69 Grove Street</a:t>
            </a:r>
            <a:endParaRPr sz="800">
              <a:highlight>
                <a:srgbClr val="FFFFFF"/>
              </a:highlight>
            </a:endParaRPr>
          </a:p>
          <a:p>
            <a:pPr marL="0" lvl="0" indent="0" algn="l" rtl="0">
              <a:spcBef>
                <a:spcPts val="0"/>
              </a:spcBef>
              <a:spcAft>
                <a:spcPts val="0"/>
              </a:spcAft>
              <a:buNone/>
            </a:pPr>
            <a:r>
              <a:rPr lang="en" sz="800">
                <a:highlight>
                  <a:srgbClr val="FFFFFF"/>
                </a:highlight>
              </a:rPr>
              <a:t>Worcester, MA 01605</a:t>
            </a:r>
            <a:endParaRPr sz="800">
              <a:highlight>
                <a:srgbClr val="FFFFFF"/>
              </a:highlight>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  362 Plantation St </a:t>
            </a: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   Worcester, MA</a:t>
            </a:r>
            <a:endParaRPr sz="12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223" name="Google Shape;223;p31"/>
          <p:cNvSpPr txBox="1"/>
          <p:nvPr/>
        </p:nvSpPr>
        <p:spPr>
          <a:xfrm>
            <a:off x="4450000" y="1260900"/>
            <a:ext cx="4403700" cy="38199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1828800" lvl="0" indent="0" algn="l" rtl="0">
              <a:lnSpc>
                <a:spcPct val="107000"/>
              </a:lnSpc>
              <a:spcBef>
                <a:spcPts val="0"/>
              </a:spcBef>
              <a:spcAft>
                <a:spcPts val="0"/>
              </a:spcAft>
              <a:buNone/>
            </a:pPr>
            <a:endParaRPr sz="900" b="1">
              <a:solidFill>
                <a:schemeClr val="dk2"/>
              </a:solidFill>
              <a:latin typeface="Calibri"/>
              <a:ea typeface="Calibri"/>
              <a:cs typeface="Calibri"/>
              <a:sym typeface="Calibri"/>
            </a:endParaRPr>
          </a:p>
          <a:p>
            <a:pPr marL="1828800" lvl="0" indent="0" algn="l" rtl="0">
              <a:lnSpc>
                <a:spcPct val="107000"/>
              </a:lnSpc>
              <a:spcBef>
                <a:spcPts val="900"/>
              </a:spcBef>
              <a:spcAft>
                <a:spcPts val="0"/>
              </a:spcAft>
              <a:buNone/>
            </a:pPr>
            <a:r>
              <a:rPr lang="en" sz="1600" b="1">
                <a:solidFill>
                  <a:srgbClr val="8D7EB1"/>
                </a:solidFill>
                <a:latin typeface="Calibri"/>
                <a:ea typeface="Calibri"/>
                <a:cs typeface="Calibri"/>
                <a:sym typeface="Calibri"/>
              </a:rPr>
              <a:t>Areas of advocacy: </a:t>
            </a:r>
            <a:r>
              <a:rPr lang="en" sz="1600">
                <a:solidFill>
                  <a:srgbClr val="141414"/>
                </a:solidFill>
                <a:latin typeface="Calibri"/>
                <a:ea typeface="Calibri"/>
                <a:cs typeface="Calibri"/>
                <a:sym typeface="Calibri"/>
              </a:rPr>
              <a:t>support services, employment for veterans, suidcide prevention</a:t>
            </a:r>
            <a:endParaRPr sz="1600">
              <a:solidFill>
                <a:srgbClr val="141414"/>
              </a:solidFill>
              <a:latin typeface="Calibri"/>
              <a:ea typeface="Calibri"/>
              <a:cs typeface="Calibri"/>
              <a:sym typeface="Calibri"/>
            </a:endParaRPr>
          </a:p>
          <a:p>
            <a:pPr marL="2286000" lvl="0" indent="-330200" algn="l" rtl="0">
              <a:lnSpc>
                <a:spcPct val="107000"/>
              </a:lnSpc>
              <a:spcBef>
                <a:spcPts val="900"/>
              </a:spcBef>
              <a:spcAft>
                <a:spcPts val="0"/>
              </a:spcAft>
              <a:buClr>
                <a:srgbClr val="00837E"/>
              </a:buClr>
              <a:buSzPts val="1600"/>
              <a:buFont typeface="Calibri"/>
              <a:buChar char="★"/>
            </a:pPr>
            <a:r>
              <a:rPr lang="en" sz="1600">
                <a:solidFill>
                  <a:srgbClr val="141414"/>
                </a:solidFill>
                <a:latin typeface="Calibri"/>
                <a:ea typeface="Calibri"/>
                <a:cs typeface="Calibri"/>
                <a:sym typeface="Calibri"/>
              </a:rPr>
              <a:t>Chapter 115 Benefits/Safety Net Program</a:t>
            </a:r>
            <a:endParaRPr sz="1600">
              <a:solidFill>
                <a:srgbClr val="141414"/>
              </a:solidFill>
              <a:latin typeface="Calibri"/>
              <a:ea typeface="Calibri"/>
              <a:cs typeface="Calibri"/>
              <a:sym typeface="Calibri"/>
            </a:endParaRPr>
          </a:p>
          <a:p>
            <a:pPr marL="2286000" lvl="0" indent="-330200" algn="l" rtl="0">
              <a:lnSpc>
                <a:spcPct val="107000"/>
              </a:lnSpc>
              <a:spcBef>
                <a:spcPts val="0"/>
              </a:spcBef>
              <a:spcAft>
                <a:spcPts val="0"/>
              </a:spcAft>
              <a:buClr>
                <a:srgbClr val="00837E"/>
              </a:buClr>
              <a:buSzPts val="1600"/>
              <a:buFont typeface="Calibri"/>
              <a:buChar char="★"/>
            </a:pPr>
            <a:endParaRPr sz="1600">
              <a:solidFill>
                <a:srgbClr val="141414"/>
              </a:solidFill>
              <a:latin typeface="Calibri"/>
              <a:ea typeface="Calibri"/>
              <a:cs typeface="Calibri"/>
              <a:sym typeface="Calibri"/>
            </a:endParaRPr>
          </a:p>
          <a:p>
            <a:pPr marL="0" lvl="0" indent="0" algn="l" rtl="0">
              <a:spcBef>
                <a:spcPts val="1000"/>
              </a:spcBef>
              <a:spcAft>
                <a:spcPts val="0"/>
              </a:spcAft>
              <a:buNone/>
            </a:pPr>
            <a:endParaRPr sz="1300">
              <a:solidFill>
                <a:srgbClr val="3F3F3F"/>
              </a:solidFill>
              <a:latin typeface="Calibri"/>
              <a:ea typeface="Calibri"/>
              <a:cs typeface="Calibri"/>
              <a:sym typeface="Calibri"/>
            </a:endParaRPr>
          </a:p>
          <a:p>
            <a:pPr marL="0" lvl="0" indent="0" algn="l" rtl="0">
              <a:spcBef>
                <a:spcPts val="1000"/>
              </a:spcBef>
              <a:spcAft>
                <a:spcPts val="0"/>
              </a:spcAft>
              <a:buNone/>
            </a:pPr>
            <a:endParaRPr sz="1300">
              <a:solidFill>
                <a:srgbClr val="3F3F3F"/>
              </a:solidFill>
              <a:latin typeface="Calibri"/>
              <a:ea typeface="Calibri"/>
              <a:cs typeface="Calibri"/>
              <a:sym typeface="Calibri"/>
            </a:endParaRPr>
          </a:p>
          <a:p>
            <a:pPr marL="0" lvl="0" indent="0" algn="l" rtl="0">
              <a:spcBef>
                <a:spcPts val="1000"/>
              </a:spcBef>
              <a:spcAft>
                <a:spcPts val="0"/>
              </a:spcAft>
              <a:buNone/>
            </a:pPr>
            <a:endParaRPr sz="1300">
              <a:latin typeface="Calibri"/>
              <a:ea typeface="Calibri"/>
              <a:cs typeface="Calibri"/>
              <a:sym typeface="Calibri"/>
            </a:endParaRPr>
          </a:p>
          <a:p>
            <a:pPr marL="0" lvl="0" indent="0" algn="l" rtl="0">
              <a:spcBef>
                <a:spcPts val="1000"/>
              </a:spcBef>
              <a:spcAft>
                <a:spcPts val="0"/>
              </a:spcAft>
              <a:buNone/>
            </a:pPr>
            <a:endParaRPr sz="200">
              <a:latin typeface="Calibri"/>
              <a:ea typeface="Calibri"/>
              <a:cs typeface="Calibri"/>
              <a:sym typeface="Calibri"/>
            </a:endParaRPr>
          </a:p>
        </p:txBody>
      </p:sp>
      <p:pic>
        <p:nvPicPr>
          <p:cNvPr id="224" name="Google Shape;224;p31"/>
          <p:cNvPicPr preferRelativeResize="0"/>
          <p:nvPr/>
        </p:nvPicPr>
        <p:blipFill>
          <a:blip r:embed="rId3">
            <a:alphaModFix/>
          </a:blip>
          <a:stretch>
            <a:fillRect/>
          </a:stretch>
        </p:blipFill>
        <p:spPr>
          <a:xfrm>
            <a:off x="6728800" y="3619825"/>
            <a:ext cx="1986250" cy="827250"/>
          </a:xfrm>
          <a:prstGeom prst="rect">
            <a:avLst/>
          </a:prstGeom>
          <a:noFill/>
          <a:ln>
            <a:noFill/>
          </a:ln>
        </p:spPr>
      </p:pic>
      <p:pic>
        <p:nvPicPr>
          <p:cNvPr id="225" name="Google Shape;225;p31"/>
          <p:cNvPicPr preferRelativeResize="0"/>
          <p:nvPr/>
        </p:nvPicPr>
        <p:blipFill>
          <a:blip r:embed="rId4">
            <a:alphaModFix/>
          </a:blip>
          <a:stretch>
            <a:fillRect/>
          </a:stretch>
        </p:blipFill>
        <p:spPr>
          <a:xfrm>
            <a:off x="176212" y="1315212"/>
            <a:ext cx="1303722" cy="981575"/>
          </a:xfrm>
          <a:prstGeom prst="rect">
            <a:avLst/>
          </a:prstGeom>
          <a:noFill/>
          <a:ln>
            <a:noFill/>
          </a:ln>
        </p:spPr>
      </p:pic>
      <p:pic>
        <p:nvPicPr>
          <p:cNvPr id="226" name="Google Shape;226;p31"/>
          <p:cNvPicPr preferRelativeResize="0"/>
          <p:nvPr/>
        </p:nvPicPr>
        <p:blipFill rotWithShape="1">
          <a:blip r:embed="rId5">
            <a:alphaModFix/>
          </a:blip>
          <a:srcRect l="-116100" t="39739" r="116100" b="-39740"/>
          <a:stretch/>
        </p:blipFill>
        <p:spPr>
          <a:xfrm>
            <a:off x="311703" y="2369401"/>
            <a:ext cx="1513300" cy="1192650"/>
          </a:xfrm>
          <a:prstGeom prst="rect">
            <a:avLst/>
          </a:prstGeom>
          <a:noFill/>
          <a:ln>
            <a:noFill/>
          </a:ln>
        </p:spPr>
      </p:pic>
      <p:sp>
        <p:nvSpPr>
          <p:cNvPr id="227" name="Google Shape;227;p31"/>
          <p:cNvSpPr txBox="1"/>
          <p:nvPr/>
        </p:nvSpPr>
        <p:spPr>
          <a:xfrm>
            <a:off x="1174975" y="1387000"/>
            <a:ext cx="3089700" cy="15546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500" b="1">
                <a:solidFill>
                  <a:srgbClr val="073763"/>
                </a:solidFill>
                <a:latin typeface="Calibri"/>
                <a:ea typeface="Calibri"/>
                <a:cs typeface="Calibri"/>
                <a:sym typeface="Calibri"/>
              </a:rPr>
              <a:t>Areas of advocacy:</a:t>
            </a:r>
            <a:r>
              <a:rPr lang="en" sz="1500">
                <a:solidFill>
                  <a:srgbClr val="1F323E"/>
                </a:solidFill>
                <a:highlight>
                  <a:srgbClr val="FFFFFF"/>
                </a:highlight>
                <a:latin typeface="Calibri"/>
                <a:ea typeface="Calibri"/>
                <a:cs typeface="Calibri"/>
                <a:sym typeface="Calibri"/>
              </a:rPr>
              <a:t> </a:t>
            </a:r>
            <a:r>
              <a:rPr lang="en" sz="1500">
                <a:solidFill>
                  <a:srgbClr val="00001A"/>
                </a:solidFill>
                <a:highlight>
                  <a:srgbClr val="FFFFFF"/>
                </a:highlight>
                <a:latin typeface="Calibri"/>
                <a:ea typeface="Calibri"/>
                <a:cs typeface="Calibri"/>
                <a:sym typeface="Calibri"/>
              </a:rPr>
              <a:t>housing, case management, food security, employment health and wellness, family support programs for veterans</a:t>
            </a:r>
            <a:endParaRPr sz="1500">
              <a:solidFill>
                <a:srgbClr val="1F323E"/>
              </a:solidFill>
              <a:highlight>
                <a:srgbClr val="FFFFFF"/>
              </a:highlight>
              <a:latin typeface="Calibri"/>
              <a:ea typeface="Calibri"/>
              <a:cs typeface="Calibri"/>
              <a:sym typeface="Calibri"/>
            </a:endParaRPr>
          </a:p>
          <a:p>
            <a:pPr marL="1371600" lvl="0" indent="0" algn="l" rtl="0">
              <a:spcBef>
                <a:spcPts val="0"/>
              </a:spcBef>
              <a:spcAft>
                <a:spcPts val="0"/>
              </a:spcAft>
              <a:buNone/>
            </a:pPr>
            <a:endParaRPr>
              <a:latin typeface="Roboto"/>
              <a:ea typeface="Roboto"/>
              <a:cs typeface="Roboto"/>
              <a:sym typeface="Roboto"/>
            </a:endParaRPr>
          </a:p>
        </p:txBody>
      </p:sp>
      <p:pic>
        <p:nvPicPr>
          <p:cNvPr id="228" name="Google Shape;228;p31"/>
          <p:cNvPicPr preferRelativeResize="0"/>
          <p:nvPr/>
        </p:nvPicPr>
        <p:blipFill>
          <a:blip r:embed="rId6">
            <a:alphaModFix/>
          </a:blip>
          <a:stretch>
            <a:fillRect/>
          </a:stretch>
        </p:blipFill>
        <p:spPr>
          <a:xfrm>
            <a:off x="254675" y="2959914"/>
            <a:ext cx="1225251" cy="1274261"/>
          </a:xfrm>
          <a:prstGeom prst="rect">
            <a:avLst/>
          </a:prstGeom>
          <a:noFill/>
          <a:ln>
            <a:noFill/>
          </a:ln>
        </p:spPr>
      </p:pic>
      <p:sp>
        <p:nvSpPr>
          <p:cNvPr id="229" name="Google Shape;229;p31"/>
          <p:cNvSpPr txBox="1"/>
          <p:nvPr/>
        </p:nvSpPr>
        <p:spPr>
          <a:xfrm>
            <a:off x="1611813" y="2901150"/>
            <a:ext cx="2706300" cy="369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783F04"/>
                </a:solidFill>
                <a:latin typeface="Calibri"/>
                <a:ea typeface="Calibri"/>
                <a:cs typeface="Calibri"/>
                <a:sym typeface="Calibri"/>
              </a:rPr>
              <a:t>Areas of advocacy: </a:t>
            </a:r>
            <a:r>
              <a:rPr lang="en">
                <a:solidFill>
                  <a:srgbClr val="222222"/>
                </a:solidFill>
                <a:latin typeface="Calibri"/>
                <a:ea typeface="Calibri"/>
                <a:cs typeface="Calibri"/>
                <a:sym typeface="Calibri"/>
              </a:rPr>
              <a:t>benefits, health care access </a:t>
            </a:r>
            <a:endParaRPr>
              <a:solidFill>
                <a:srgbClr val="222222"/>
              </a:solidFill>
              <a:latin typeface="Calibri"/>
              <a:ea typeface="Calibri"/>
              <a:cs typeface="Calibri"/>
              <a:sym typeface="Calibri"/>
            </a:endParaRPr>
          </a:p>
          <a:p>
            <a:pPr marL="0" lvl="0" indent="0" algn="l" rtl="0">
              <a:lnSpc>
                <a:spcPct val="100000"/>
              </a:lnSpc>
              <a:spcBef>
                <a:spcPts val="0"/>
              </a:spcBef>
              <a:spcAft>
                <a:spcPts val="0"/>
              </a:spcAft>
              <a:buNone/>
            </a:pPr>
            <a:r>
              <a:rPr lang="en" sz="1300" b="1">
                <a:solidFill>
                  <a:srgbClr val="222222"/>
                </a:solidFill>
                <a:highlight>
                  <a:srgbClr val="FFFFFF"/>
                </a:highlight>
                <a:latin typeface="Calibri"/>
                <a:ea typeface="Calibri"/>
                <a:cs typeface="Calibri"/>
                <a:sym typeface="Calibri"/>
              </a:rPr>
              <a:t>Legislative Agenda:</a:t>
            </a:r>
            <a:endParaRPr sz="1300" b="1">
              <a:solidFill>
                <a:srgbClr val="222222"/>
              </a:solidFill>
              <a:highlight>
                <a:srgbClr val="FFFFFF"/>
              </a:highlight>
              <a:latin typeface="Calibri"/>
              <a:ea typeface="Calibri"/>
              <a:cs typeface="Calibri"/>
              <a:sym typeface="Calibri"/>
            </a:endParaRPr>
          </a:p>
          <a:p>
            <a:pPr marL="457200" lvl="0" indent="-311150" algn="l" rtl="0">
              <a:lnSpc>
                <a:spcPct val="100000"/>
              </a:lnSpc>
              <a:spcBef>
                <a:spcPts val="0"/>
              </a:spcBef>
              <a:spcAft>
                <a:spcPts val="0"/>
              </a:spcAft>
              <a:buClr>
                <a:srgbClr val="222222"/>
              </a:buClr>
              <a:buSzPts val="1300"/>
              <a:buFont typeface="Calibri"/>
              <a:buChar char="●"/>
            </a:pPr>
            <a:r>
              <a:rPr lang="en" sz="1300">
                <a:solidFill>
                  <a:srgbClr val="222222"/>
                </a:solidFill>
                <a:highlight>
                  <a:srgbClr val="FFFFFF"/>
                </a:highlight>
                <a:latin typeface="Calibri"/>
                <a:ea typeface="Calibri"/>
                <a:cs typeface="Calibri"/>
                <a:sym typeface="Calibri"/>
              </a:rPr>
              <a:t>Address Toxic Exposure &amp; Burn Pits</a:t>
            </a:r>
            <a:endParaRPr sz="1300">
              <a:solidFill>
                <a:srgbClr val="222222"/>
              </a:solidFill>
              <a:highlight>
                <a:srgbClr val="FFFFFF"/>
              </a:highlight>
              <a:latin typeface="Calibri"/>
              <a:ea typeface="Calibri"/>
              <a:cs typeface="Calibri"/>
              <a:sym typeface="Calibri"/>
            </a:endParaRPr>
          </a:p>
          <a:p>
            <a:pPr marL="457200" lvl="0" indent="-311150" algn="l" rtl="0">
              <a:lnSpc>
                <a:spcPct val="100000"/>
              </a:lnSpc>
              <a:spcBef>
                <a:spcPts val="0"/>
              </a:spcBef>
              <a:spcAft>
                <a:spcPts val="0"/>
              </a:spcAft>
              <a:buClr>
                <a:srgbClr val="222222"/>
              </a:buClr>
              <a:buSzPts val="1300"/>
              <a:buFont typeface="Calibri"/>
              <a:buChar char="●"/>
            </a:pPr>
            <a:r>
              <a:rPr lang="en" sz="1300">
                <a:solidFill>
                  <a:srgbClr val="222222"/>
                </a:solidFill>
                <a:highlight>
                  <a:srgbClr val="FFFFFF"/>
                </a:highlight>
                <a:latin typeface="Calibri"/>
                <a:ea typeface="Calibri"/>
                <a:cs typeface="Calibri"/>
                <a:sym typeface="Calibri"/>
              </a:rPr>
              <a:t>Improve Health Care for Women Veterans</a:t>
            </a:r>
            <a:endParaRPr sz="1300">
              <a:solidFill>
                <a:srgbClr val="222222"/>
              </a:solidFill>
              <a:highlight>
                <a:srgbClr val="FFFFFF"/>
              </a:highlight>
              <a:latin typeface="Calibri"/>
              <a:ea typeface="Calibri"/>
              <a:cs typeface="Calibri"/>
              <a:sym typeface="Calibri"/>
            </a:endParaRPr>
          </a:p>
          <a:p>
            <a:pPr marL="457200" lvl="0" indent="-311150" algn="l" rtl="0">
              <a:lnSpc>
                <a:spcPct val="100000"/>
              </a:lnSpc>
              <a:spcBef>
                <a:spcPts val="0"/>
              </a:spcBef>
              <a:spcAft>
                <a:spcPts val="0"/>
              </a:spcAft>
              <a:buClr>
                <a:srgbClr val="222222"/>
              </a:buClr>
              <a:buSzPts val="1300"/>
              <a:buFont typeface="Calibri"/>
              <a:buChar char="●"/>
            </a:pPr>
            <a:r>
              <a:rPr lang="en" sz="1300">
                <a:solidFill>
                  <a:srgbClr val="222222"/>
                </a:solidFill>
                <a:highlight>
                  <a:srgbClr val="FFFFFF"/>
                </a:highlight>
                <a:latin typeface="Calibri"/>
                <a:ea typeface="Calibri"/>
                <a:cs typeface="Calibri"/>
                <a:sym typeface="Calibri"/>
              </a:rPr>
              <a:t>Telehealth/Rural Health</a:t>
            </a:r>
            <a:endParaRPr sz="1300">
              <a:solidFill>
                <a:srgbClr val="222222"/>
              </a:solidFill>
              <a:highlight>
                <a:srgbClr val="FFFFFF"/>
              </a:highlight>
              <a:latin typeface="Calibri"/>
              <a:ea typeface="Calibri"/>
              <a:cs typeface="Calibri"/>
              <a:sym typeface="Calibri"/>
            </a:endParaRPr>
          </a:p>
          <a:p>
            <a:pPr marL="0" lvl="0" indent="0" algn="l" rtl="0">
              <a:lnSpc>
                <a:spcPct val="100000"/>
              </a:lnSpc>
              <a:spcBef>
                <a:spcPts val="0"/>
              </a:spcBef>
              <a:spcAft>
                <a:spcPts val="0"/>
              </a:spcAft>
              <a:buNone/>
            </a:pPr>
            <a:endParaRPr sz="1200">
              <a:solidFill>
                <a:srgbClr val="222222"/>
              </a:solidFill>
              <a:highlight>
                <a:srgbClr val="FFFFFF"/>
              </a:highlight>
              <a:latin typeface="Calibri"/>
              <a:ea typeface="Calibri"/>
              <a:cs typeface="Calibri"/>
              <a:sym typeface="Calibri"/>
            </a:endParaRPr>
          </a:p>
          <a:p>
            <a:pPr marL="457200" lvl="0" indent="0" algn="l" rtl="0">
              <a:lnSpc>
                <a:spcPct val="100000"/>
              </a:lnSpc>
              <a:spcBef>
                <a:spcPts val="0"/>
              </a:spcBef>
              <a:spcAft>
                <a:spcPts val="0"/>
              </a:spcAft>
              <a:buNone/>
            </a:pPr>
            <a:endParaRPr sz="1000">
              <a:solidFill>
                <a:srgbClr val="00001A"/>
              </a:solidFill>
              <a:highlight>
                <a:srgbClr val="FFFFFF"/>
              </a:highlight>
              <a:latin typeface="Calibri"/>
              <a:ea typeface="Calibri"/>
              <a:cs typeface="Calibri"/>
              <a:sym typeface="Calibri"/>
            </a:endParaRPr>
          </a:p>
          <a:p>
            <a:pPr marL="457200" lvl="0" indent="0" algn="l" rtl="0">
              <a:lnSpc>
                <a:spcPct val="100000"/>
              </a:lnSpc>
              <a:spcBef>
                <a:spcPts val="0"/>
              </a:spcBef>
              <a:spcAft>
                <a:spcPts val="0"/>
              </a:spcAft>
              <a:buNone/>
            </a:pPr>
            <a:endParaRPr sz="900">
              <a:solidFill>
                <a:srgbClr val="00001A"/>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1650" b="1">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1100"/>
          </a:p>
          <a:p>
            <a:pPr marL="914400" lvl="0" indent="0" algn="l" rtl="0">
              <a:lnSpc>
                <a:spcPct val="135000"/>
              </a:lnSpc>
              <a:spcBef>
                <a:spcPts val="0"/>
              </a:spcBef>
              <a:spcAft>
                <a:spcPts val="0"/>
              </a:spcAft>
              <a:buNone/>
            </a:pPr>
            <a:endParaRPr sz="2700" b="1">
              <a:solidFill>
                <a:srgbClr val="363B3F"/>
              </a:solidFill>
              <a:highlight>
                <a:srgbClr val="FFFFFF"/>
              </a:highlight>
              <a:latin typeface="Roboto Slab"/>
              <a:ea typeface="Roboto Slab"/>
              <a:cs typeface="Roboto Slab"/>
              <a:sym typeface="Roboto Slab"/>
            </a:endParaRPr>
          </a:p>
          <a:p>
            <a:pPr marL="0" lvl="0" indent="0" algn="l" rtl="0">
              <a:spcBef>
                <a:spcPts val="1100"/>
              </a:spcBef>
              <a:spcAft>
                <a:spcPts val="0"/>
              </a:spcAft>
              <a:buNone/>
            </a:pPr>
            <a:endParaRPr>
              <a:latin typeface="Roboto"/>
              <a:ea typeface="Roboto"/>
              <a:cs typeface="Roboto"/>
              <a:sym typeface="Roboto"/>
            </a:endParaRPr>
          </a:p>
        </p:txBody>
      </p:sp>
      <p:pic>
        <p:nvPicPr>
          <p:cNvPr id="230" name="Google Shape;230;p31"/>
          <p:cNvPicPr preferRelativeResize="0"/>
          <p:nvPr/>
        </p:nvPicPr>
        <p:blipFill>
          <a:blip r:embed="rId7">
            <a:alphaModFix/>
          </a:blip>
          <a:stretch>
            <a:fillRect/>
          </a:stretch>
        </p:blipFill>
        <p:spPr>
          <a:xfrm>
            <a:off x="4498250" y="1752775"/>
            <a:ext cx="1844087" cy="1809265"/>
          </a:xfrm>
          <a:prstGeom prst="rect">
            <a:avLst/>
          </a:prstGeom>
          <a:noFill/>
          <a:ln>
            <a:noFill/>
          </a:ln>
        </p:spPr>
      </p:pic>
      <p:sp>
        <p:nvSpPr>
          <p:cNvPr id="231" name="Google Shape;231;p31"/>
          <p:cNvSpPr txBox="1"/>
          <p:nvPr/>
        </p:nvSpPr>
        <p:spPr>
          <a:xfrm>
            <a:off x="4798675" y="3562050"/>
            <a:ext cx="1444800" cy="11028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100">
                <a:solidFill>
                  <a:srgbClr val="141414"/>
                </a:solidFill>
                <a:latin typeface="Calibri"/>
                <a:ea typeface="Calibri"/>
                <a:cs typeface="Calibri"/>
                <a:sym typeface="Calibri"/>
              </a:rPr>
              <a:t>600 Washington Street, 7th Floor, Boston, MA 02111</a:t>
            </a:r>
            <a:endParaRPr sz="1100">
              <a:solidFill>
                <a:srgbClr val="141414"/>
              </a:solidFill>
              <a:latin typeface="Calibri"/>
              <a:ea typeface="Calibri"/>
              <a:cs typeface="Calibri"/>
              <a:sym typeface="Calibri"/>
            </a:endParaRPr>
          </a:p>
          <a:p>
            <a:pPr marL="0" lvl="0" indent="0" algn="l" rtl="0">
              <a:lnSpc>
                <a:spcPct val="115000"/>
              </a:lnSpc>
              <a:spcBef>
                <a:spcPts val="0"/>
              </a:spcBef>
              <a:spcAft>
                <a:spcPts val="0"/>
              </a:spcAft>
              <a:buNone/>
            </a:pPr>
            <a:endParaRPr sz="1100"/>
          </a:p>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2"/>
          <p:cNvSpPr txBox="1">
            <a:spLocks noGrp="1"/>
          </p:cNvSpPr>
          <p:nvPr>
            <p:ph type="title"/>
          </p:nvPr>
        </p:nvSpPr>
        <p:spPr>
          <a:xfrm>
            <a:off x="311700" y="3622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00" b="1"/>
              <a:t>National Advocacy for Veterans</a:t>
            </a:r>
            <a:endParaRPr sz="3000" b="1"/>
          </a:p>
          <a:p>
            <a:pPr marL="0" lvl="0" indent="0" algn="l" rtl="0">
              <a:spcBef>
                <a:spcPts val="0"/>
              </a:spcBef>
              <a:spcAft>
                <a:spcPts val="0"/>
              </a:spcAft>
              <a:buSzPts val="990"/>
              <a:buNone/>
            </a:pPr>
            <a:endParaRPr sz="2520"/>
          </a:p>
        </p:txBody>
      </p:sp>
      <p:sp>
        <p:nvSpPr>
          <p:cNvPr id="237" name="Google Shape;237;p32"/>
          <p:cNvSpPr txBox="1"/>
          <p:nvPr/>
        </p:nvSpPr>
        <p:spPr>
          <a:xfrm>
            <a:off x="0" y="1329200"/>
            <a:ext cx="4068900" cy="42573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endParaRPr sz="1600">
              <a:solidFill>
                <a:srgbClr val="3F3F3F"/>
              </a:solidFill>
              <a:latin typeface="Calibri"/>
              <a:ea typeface="Calibri"/>
              <a:cs typeface="Calibri"/>
              <a:sym typeface="Calibri"/>
            </a:endParaRPr>
          </a:p>
          <a:p>
            <a:pPr marL="0" lvl="0" indent="0" algn="l" rtl="0">
              <a:spcBef>
                <a:spcPts val="1000"/>
              </a:spcBef>
              <a:spcAft>
                <a:spcPts val="0"/>
              </a:spcAft>
              <a:buNone/>
            </a:pPr>
            <a:endParaRPr sz="1600">
              <a:solidFill>
                <a:srgbClr val="3F3F3F"/>
              </a:solidFill>
              <a:latin typeface="Calibri"/>
              <a:ea typeface="Calibri"/>
              <a:cs typeface="Calibri"/>
              <a:sym typeface="Calibri"/>
            </a:endParaRPr>
          </a:p>
          <a:p>
            <a:pPr marL="0" lvl="0" indent="0" algn="l" rtl="0">
              <a:spcBef>
                <a:spcPts val="1000"/>
              </a:spcBef>
              <a:spcAft>
                <a:spcPts val="0"/>
              </a:spcAft>
              <a:buNone/>
            </a:pPr>
            <a:endParaRPr sz="1500" b="1">
              <a:solidFill>
                <a:srgbClr val="20124D"/>
              </a:solidFill>
              <a:latin typeface="Calibri"/>
              <a:ea typeface="Calibri"/>
              <a:cs typeface="Calibri"/>
              <a:sym typeface="Calibri"/>
            </a:endParaRPr>
          </a:p>
          <a:p>
            <a:pPr marL="0" lvl="0" indent="0" algn="l" rtl="0">
              <a:spcBef>
                <a:spcPts val="1000"/>
              </a:spcBef>
              <a:spcAft>
                <a:spcPts val="0"/>
              </a:spcAft>
              <a:buNone/>
            </a:pPr>
            <a:endParaRPr sz="1500" b="1">
              <a:solidFill>
                <a:srgbClr val="20124D"/>
              </a:solidFill>
              <a:latin typeface="Calibri"/>
              <a:ea typeface="Calibri"/>
              <a:cs typeface="Calibri"/>
              <a:sym typeface="Calibri"/>
            </a:endParaRPr>
          </a:p>
          <a:p>
            <a:pPr marL="0" lvl="0" indent="0" algn="l" rtl="0">
              <a:spcBef>
                <a:spcPts val="1000"/>
              </a:spcBef>
              <a:spcAft>
                <a:spcPts val="0"/>
              </a:spcAft>
              <a:buNone/>
            </a:pPr>
            <a:endParaRPr sz="100" b="1">
              <a:solidFill>
                <a:srgbClr val="20124D"/>
              </a:solidFill>
              <a:latin typeface="Calibri"/>
              <a:ea typeface="Calibri"/>
              <a:cs typeface="Calibri"/>
              <a:sym typeface="Calibri"/>
            </a:endParaRPr>
          </a:p>
          <a:p>
            <a:pPr marL="0" lvl="0" indent="0" algn="l" rtl="0">
              <a:spcBef>
                <a:spcPts val="1000"/>
              </a:spcBef>
              <a:spcAft>
                <a:spcPts val="0"/>
              </a:spcAft>
              <a:buNone/>
            </a:pPr>
            <a:r>
              <a:rPr lang="en" sz="1500" b="1">
                <a:solidFill>
                  <a:srgbClr val="20124D"/>
                </a:solidFill>
                <a:latin typeface="Calibri"/>
                <a:ea typeface="Calibri"/>
                <a:cs typeface="Calibri"/>
                <a:sym typeface="Calibri"/>
              </a:rPr>
              <a:t>Areas of advocacy</a:t>
            </a:r>
            <a:r>
              <a:rPr lang="en" sz="1500">
                <a:solidFill>
                  <a:srgbClr val="00001A"/>
                </a:solidFill>
                <a:latin typeface="Calibri"/>
                <a:ea typeface="Calibri"/>
                <a:cs typeface="Calibri"/>
                <a:sym typeface="Calibri"/>
              </a:rPr>
              <a:t>:  improve access to care and encourage participation by non-VA physicians</a:t>
            </a:r>
            <a:endParaRPr sz="1500">
              <a:solidFill>
                <a:srgbClr val="00001A"/>
              </a:solidFill>
              <a:latin typeface="Calibri"/>
              <a:ea typeface="Calibri"/>
              <a:cs typeface="Calibri"/>
              <a:sym typeface="Calibri"/>
            </a:endParaRPr>
          </a:p>
          <a:p>
            <a:pPr marL="457200" lvl="0" indent="-323850" algn="l" rtl="0">
              <a:spcBef>
                <a:spcPts val="1000"/>
              </a:spcBef>
              <a:spcAft>
                <a:spcPts val="0"/>
              </a:spcAft>
              <a:buClr>
                <a:srgbClr val="351C75"/>
              </a:buClr>
              <a:buSzPts val="1500"/>
              <a:buFont typeface="Calibri"/>
              <a:buChar char="★"/>
            </a:pPr>
            <a:r>
              <a:rPr lang="en" sz="1500">
                <a:solidFill>
                  <a:srgbClr val="00001A"/>
                </a:solidFill>
                <a:latin typeface="Calibri"/>
                <a:ea typeface="Calibri"/>
                <a:cs typeface="Calibri"/>
                <a:sym typeface="Calibri"/>
              </a:rPr>
              <a:t>The Veterans Choice Program </a:t>
            </a:r>
            <a:endParaRPr sz="1500">
              <a:solidFill>
                <a:srgbClr val="00001A"/>
              </a:solidFill>
              <a:latin typeface="Calibri"/>
              <a:ea typeface="Calibri"/>
              <a:cs typeface="Calibri"/>
              <a:sym typeface="Calibri"/>
            </a:endParaRPr>
          </a:p>
          <a:p>
            <a:pPr marL="457200" lvl="0" indent="0" algn="l" rtl="0">
              <a:spcBef>
                <a:spcPts val="1000"/>
              </a:spcBef>
              <a:spcAft>
                <a:spcPts val="0"/>
              </a:spcAft>
              <a:buNone/>
            </a:pPr>
            <a:endParaRPr sz="1600">
              <a:solidFill>
                <a:srgbClr val="3F3F3F"/>
              </a:solidFill>
              <a:latin typeface="Calibri"/>
              <a:ea typeface="Calibri"/>
              <a:cs typeface="Calibri"/>
              <a:sym typeface="Calibri"/>
            </a:endParaRPr>
          </a:p>
          <a:p>
            <a:pPr marL="0" lvl="0" indent="0" algn="l" rtl="0">
              <a:spcBef>
                <a:spcPts val="0"/>
              </a:spcBef>
              <a:spcAft>
                <a:spcPts val="0"/>
              </a:spcAft>
              <a:buNone/>
            </a:pPr>
            <a:endParaRPr sz="1500" b="1">
              <a:solidFill>
                <a:srgbClr val="0B5394"/>
              </a:solidFill>
              <a:latin typeface="Calibri"/>
              <a:ea typeface="Calibri"/>
              <a:cs typeface="Calibri"/>
              <a:sym typeface="Calibri"/>
            </a:endParaRPr>
          </a:p>
          <a:p>
            <a:pPr marL="0" lvl="0" indent="0" algn="l" rtl="0">
              <a:spcBef>
                <a:spcPts val="0"/>
              </a:spcBef>
              <a:spcAft>
                <a:spcPts val="0"/>
              </a:spcAft>
              <a:buNone/>
            </a:pPr>
            <a:endParaRPr sz="900" b="1">
              <a:solidFill>
                <a:srgbClr val="0B5394"/>
              </a:solidFill>
              <a:latin typeface="Calibri"/>
              <a:ea typeface="Calibri"/>
              <a:cs typeface="Calibri"/>
              <a:sym typeface="Calibri"/>
            </a:endParaRPr>
          </a:p>
          <a:p>
            <a:pPr marL="0" lvl="0" indent="0" algn="l" rtl="0">
              <a:spcBef>
                <a:spcPts val="0"/>
              </a:spcBef>
              <a:spcAft>
                <a:spcPts val="0"/>
              </a:spcAft>
              <a:buNone/>
            </a:pPr>
            <a:r>
              <a:rPr lang="en" sz="1500" b="1">
                <a:solidFill>
                  <a:srgbClr val="0B5394"/>
                </a:solidFill>
                <a:latin typeface="Calibri"/>
                <a:ea typeface="Calibri"/>
                <a:cs typeface="Calibri"/>
                <a:sym typeface="Calibri"/>
              </a:rPr>
              <a:t>Area of advocacy:</a:t>
            </a:r>
            <a:r>
              <a:rPr lang="en" sz="1500">
                <a:latin typeface="Calibri"/>
                <a:ea typeface="Calibri"/>
                <a:cs typeface="Calibri"/>
                <a:sym typeface="Calibri"/>
              </a:rPr>
              <a:t> health care access</a:t>
            </a:r>
            <a:endParaRPr sz="1500">
              <a:latin typeface="Calibri"/>
              <a:ea typeface="Calibri"/>
              <a:cs typeface="Calibri"/>
              <a:sym typeface="Calibri"/>
            </a:endParaRPr>
          </a:p>
          <a:p>
            <a:pPr marL="457200" lvl="0" indent="-323850" algn="l" rtl="0">
              <a:spcBef>
                <a:spcPts val="0"/>
              </a:spcBef>
              <a:spcAft>
                <a:spcPts val="0"/>
              </a:spcAft>
              <a:buClr>
                <a:srgbClr val="CC0000"/>
              </a:buClr>
              <a:buSzPts val="1500"/>
              <a:buFont typeface="Calibri"/>
              <a:buChar char="★"/>
            </a:pPr>
            <a:r>
              <a:rPr lang="en" sz="1500">
                <a:latin typeface="Calibri"/>
                <a:ea typeface="Calibri"/>
                <a:cs typeface="Calibri"/>
                <a:sym typeface="Calibri"/>
              </a:rPr>
              <a:t>Veterans Deserve Care national campaign </a:t>
            </a:r>
            <a:br>
              <a:rPr lang="en" sz="1500">
                <a:latin typeface="Calibri"/>
                <a:ea typeface="Calibri"/>
                <a:cs typeface="Calibri"/>
                <a:sym typeface="Calibri"/>
              </a:rPr>
            </a:br>
            <a:endParaRPr sz="1500">
              <a:latin typeface="Calibri"/>
              <a:ea typeface="Calibri"/>
              <a:cs typeface="Calibri"/>
              <a:sym typeface="Calibri"/>
            </a:endParaRPr>
          </a:p>
          <a:p>
            <a:pPr marL="0" lvl="0" indent="0" algn="l" rtl="0">
              <a:spcBef>
                <a:spcPts val="0"/>
              </a:spcBef>
              <a:spcAft>
                <a:spcPts val="0"/>
              </a:spcAft>
              <a:buNone/>
            </a:pPr>
            <a:endParaRPr sz="1200">
              <a:latin typeface="Roboto"/>
              <a:ea typeface="Roboto"/>
              <a:cs typeface="Roboto"/>
              <a:sym typeface="Roboto"/>
            </a:endParaRPr>
          </a:p>
        </p:txBody>
      </p:sp>
      <p:pic>
        <p:nvPicPr>
          <p:cNvPr id="238" name="Google Shape;238;p32"/>
          <p:cNvPicPr preferRelativeResize="0"/>
          <p:nvPr/>
        </p:nvPicPr>
        <p:blipFill>
          <a:blip r:embed="rId3">
            <a:alphaModFix/>
          </a:blip>
          <a:stretch>
            <a:fillRect/>
          </a:stretch>
        </p:blipFill>
        <p:spPr>
          <a:xfrm>
            <a:off x="4357050" y="1479450"/>
            <a:ext cx="2230776" cy="1039250"/>
          </a:xfrm>
          <a:prstGeom prst="rect">
            <a:avLst/>
          </a:prstGeom>
          <a:noFill/>
          <a:ln>
            <a:noFill/>
          </a:ln>
        </p:spPr>
      </p:pic>
      <p:sp>
        <p:nvSpPr>
          <p:cNvPr id="239" name="Google Shape;239;p32"/>
          <p:cNvSpPr txBox="1"/>
          <p:nvPr/>
        </p:nvSpPr>
        <p:spPr>
          <a:xfrm>
            <a:off x="6634500" y="1329200"/>
            <a:ext cx="2509500" cy="2301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rgbClr val="CC0000"/>
                </a:solidFill>
                <a:latin typeface="Calibri"/>
                <a:ea typeface="Calibri"/>
                <a:cs typeface="Calibri"/>
                <a:sym typeface="Calibri"/>
              </a:rPr>
              <a:t>Legislative Priorities:</a:t>
            </a:r>
            <a:endParaRPr sz="1500" b="1">
              <a:solidFill>
                <a:srgbClr val="CC0000"/>
              </a:solidFill>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Women Veterans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Toxic Exposures</a:t>
            </a:r>
            <a:endParaRPr>
              <a:latin typeface="Calibri"/>
              <a:ea typeface="Calibri"/>
              <a:cs typeface="Calibri"/>
              <a:sym typeface="Calibri"/>
            </a:endParaRPr>
          </a:p>
          <a:p>
            <a:pPr marL="457200" lvl="0" indent="-317500" algn="l" rtl="0">
              <a:spcBef>
                <a:spcPts val="0"/>
              </a:spcBef>
              <a:spcAft>
                <a:spcPts val="0"/>
              </a:spcAft>
              <a:buSzPts val="1400"/>
              <a:buFont typeface="Roboto"/>
              <a:buChar char="●"/>
            </a:pPr>
            <a:r>
              <a:rPr lang="en">
                <a:latin typeface="Calibri"/>
                <a:ea typeface="Calibri"/>
                <a:cs typeface="Calibri"/>
                <a:sym typeface="Calibri"/>
              </a:rPr>
              <a:t>Whole Health &amp; Wellness (</a:t>
            </a:r>
            <a:r>
              <a:rPr lang="en">
                <a:solidFill>
                  <a:srgbClr val="212529"/>
                </a:solidFill>
                <a:highlight>
                  <a:srgbClr val="FFFFFF"/>
                </a:highlight>
                <a:latin typeface="Calibri"/>
                <a:ea typeface="Calibri"/>
                <a:cs typeface="Calibri"/>
                <a:sym typeface="Calibri"/>
              </a:rPr>
              <a:t>Suicide prevention &amp; TBI)</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solidFill>
                  <a:srgbClr val="212529"/>
                </a:solidFill>
                <a:highlight>
                  <a:srgbClr val="FFFFFF"/>
                </a:highlight>
                <a:latin typeface="Calibri"/>
                <a:ea typeface="Calibri"/>
                <a:cs typeface="Calibri"/>
                <a:sym typeface="Calibri"/>
              </a:rPr>
              <a:t>Expand caregiver access to VA</a:t>
            </a:r>
            <a:endParaRPr>
              <a:solidFill>
                <a:srgbClr val="212529"/>
              </a:solidFill>
              <a:highlight>
                <a:srgbClr val="FFFFFF"/>
              </a:highlight>
              <a:latin typeface="Calibri"/>
              <a:ea typeface="Calibri"/>
              <a:cs typeface="Calibri"/>
              <a:sym typeface="Calibri"/>
            </a:endParaRPr>
          </a:p>
          <a:p>
            <a:pPr marL="457200" lvl="0" indent="-317500" algn="l" rtl="0">
              <a:spcBef>
                <a:spcPts val="0"/>
              </a:spcBef>
              <a:spcAft>
                <a:spcPts val="0"/>
              </a:spcAft>
              <a:buClr>
                <a:srgbClr val="212529"/>
              </a:buClr>
              <a:buSzPts val="1400"/>
              <a:buFont typeface="Calibri"/>
              <a:buChar char="●"/>
            </a:pPr>
            <a:r>
              <a:rPr lang="en">
                <a:solidFill>
                  <a:srgbClr val="212529"/>
                </a:solidFill>
                <a:highlight>
                  <a:srgbClr val="FFFFFF"/>
                </a:highlight>
                <a:latin typeface="Calibri"/>
                <a:ea typeface="Calibri"/>
                <a:cs typeface="Calibri"/>
                <a:sym typeface="Calibri"/>
              </a:rPr>
              <a:t>Enhanced Quality of life</a:t>
            </a:r>
            <a:endParaRPr>
              <a:solidFill>
                <a:srgbClr val="212529"/>
              </a:solidFill>
              <a:highlight>
                <a:srgbClr val="FFFFFF"/>
              </a:highlight>
              <a:latin typeface="Calibri"/>
              <a:ea typeface="Calibri"/>
              <a:cs typeface="Calibri"/>
              <a:sym typeface="Calibri"/>
            </a:endParaRPr>
          </a:p>
          <a:p>
            <a:pPr marL="0" lvl="0" indent="0" algn="l" rtl="0">
              <a:spcBef>
                <a:spcPts val="0"/>
              </a:spcBef>
              <a:spcAft>
                <a:spcPts val="0"/>
              </a:spcAft>
              <a:buNone/>
            </a:pPr>
            <a:endParaRPr sz="1050">
              <a:solidFill>
                <a:srgbClr val="212529"/>
              </a:solidFill>
              <a:highlight>
                <a:srgbClr val="FFFFFF"/>
              </a:highlight>
              <a:latin typeface="Montserrat"/>
              <a:ea typeface="Montserrat"/>
              <a:cs typeface="Montserrat"/>
              <a:sym typeface="Montserrat"/>
            </a:endParaRPr>
          </a:p>
        </p:txBody>
      </p:sp>
      <p:pic>
        <p:nvPicPr>
          <p:cNvPr id="240" name="Google Shape;240;p32"/>
          <p:cNvPicPr preferRelativeResize="0"/>
          <p:nvPr/>
        </p:nvPicPr>
        <p:blipFill>
          <a:blip r:embed="rId4">
            <a:alphaModFix/>
          </a:blip>
          <a:stretch>
            <a:fillRect/>
          </a:stretch>
        </p:blipFill>
        <p:spPr>
          <a:xfrm>
            <a:off x="4068900" y="3821834"/>
            <a:ext cx="5075101" cy="1246766"/>
          </a:xfrm>
          <a:prstGeom prst="rect">
            <a:avLst/>
          </a:prstGeom>
          <a:noFill/>
          <a:ln>
            <a:noFill/>
          </a:ln>
        </p:spPr>
      </p:pic>
      <p:sp>
        <p:nvSpPr>
          <p:cNvPr id="241" name="Google Shape;241;p32"/>
          <p:cNvSpPr/>
          <p:nvPr/>
        </p:nvSpPr>
        <p:spPr>
          <a:xfrm>
            <a:off x="7224025" y="3455975"/>
            <a:ext cx="1664700" cy="566400"/>
          </a:xfrm>
          <a:prstGeom prst="downArrowCallout">
            <a:avLst>
              <a:gd name="adj1" fmla="val 25000"/>
              <a:gd name="adj2" fmla="val 25000"/>
              <a:gd name="adj3" fmla="val 25000"/>
              <a:gd name="adj4" fmla="val 6497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3F3F3"/>
                </a:solidFill>
                <a:latin typeface="Calibri"/>
                <a:ea typeface="Calibri"/>
                <a:cs typeface="Calibri"/>
                <a:sym typeface="Calibri"/>
              </a:rPr>
              <a:t>Example of Success:</a:t>
            </a:r>
            <a:endParaRPr b="1">
              <a:solidFill>
                <a:srgbClr val="F3F3F3"/>
              </a:solidFill>
              <a:latin typeface="Calibri"/>
              <a:ea typeface="Calibri"/>
              <a:cs typeface="Calibri"/>
              <a:sym typeface="Calibri"/>
            </a:endParaRPr>
          </a:p>
        </p:txBody>
      </p:sp>
      <p:pic>
        <p:nvPicPr>
          <p:cNvPr id="242" name="Google Shape;242;p32"/>
          <p:cNvPicPr preferRelativeResize="0"/>
          <p:nvPr/>
        </p:nvPicPr>
        <p:blipFill rotWithShape="1">
          <a:blip r:embed="rId5">
            <a:alphaModFix/>
          </a:blip>
          <a:srcRect t="27650" b="26096"/>
          <a:stretch/>
        </p:blipFill>
        <p:spPr>
          <a:xfrm>
            <a:off x="138300" y="4022375"/>
            <a:ext cx="1348407" cy="623700"/>
          </a:xfrm>
          <a:prstGeom prst="rect">
            <a:avLst/>
          </a:prstGeom>
          <a:noFill/>
          <a:ln>
            <a:noFill/>
          </a:ln>
        </p:spPr>
      </p:pic>
      <p:pic>
        <p:nvPicPr>
          <p:cNvPr id="243" name="Google Shape;243;p32"/>
          <p:cNvPicPr preferRelativeResize="0"/>
          <p:nvPr/>
        </p:nvPicPr>
        <p:blipFill rotWithShape="1">
          <a:blip r:embed="rId6">
            <a:alphaModFix/>
          </a:blip>
          <a:srcRect t="19784" b="20875"/>
          <a:stretch/>
        </p:blipFill>
        <p:spPr>
          <a:xfrm>
            <a:off x="-105800" y="2550225"/>
            <a:ext cx="1592504" cy="550900"/>
          </a:xfrm>
          <a:prstGeom prst="rect">
            <a:avLst/>
          </a:prstGeom>
          <a:noFill/>
          <a:ln>
            <a:noFill/>
          </a:ln>
        </p:spPr>
      </p:pic>
      <p:sp>
        <p:nvSpPr>
          <p:cNvPr id="244" name="Google Shape;244;p32"/>
          <p:cNvSpPr/>
          <p:nvPr/>
        </p:nvSpPr>
        <p:spPr>
          <a:xfrm>
            <a:off x="4109850" y="1329200"/>
            <a:ext cx="4993200" cy="3727800"/>
          </a:xfrm>
          <a:prstGeom prst="rect">
            <a:avLst/>
          </a:prstGeom>
          <a:noFill/>
          <a:ln w="19050"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500" b="1">
                <a:latin typeface="Calibri"/>
                <a:ea typeface="Calibri"/>
                <a:cs typeface="Calibri"/>
                <a:sym typeface="Calibri"/>
              </a:rPr>
              <a:t>Areas of advocacy: </a:t>
            </a:r>
            <a:r>
              <a:rPr lang="en" sz="1500">
                <a:latin typeface="Calibri"/>
                <a:ea typeface="Calibri"/>
                <a:cs typeface="Calibri"/>
                <a:sym typeface="Calibri"/>
              </a:rPr>
              <a:t>physical and </a:t>
            </a:r>
            <a:endParaRPr sz="1500">
              <a:latin typeface="Calibri"/>
              <a:ea typeface="Calibri"/>
              <a:cs typeface="Calibri"/>
              <a:sym typeface="Calibri"/>
            </a:endParaRPr>
          </a:p>
          <a:p>
            <a:pPr marL="0" lvl="0" indent="0" algn="l" rtl="0">
              <a:spcBef>
                <a:spcPts val="0"/>
              </a:spcBef>
              <a:spcAft>
                <a:spcPts val="0"/>
              </a:spcAft>
              <a:buNone/>
            </a:pPr>
            <a:r>
              <a:rPr lang="en" sz="1500">
                <a:latin typeface="Calibri"/>
                <a:ea typeface="Calibri"/>
                <a:cs typeface="Calibri"/>
                <a:sym typeface="Calibri"/>
              </a:rPr>
              <a:t>mental health, financial wellness,</a:t>
            </a:r>
            <a:endParaRPr sz="1500">
              <a:latin typeface="Calibri"/>
              <a:ea typeface="Calibri"/>
              <a:cs typeface="Calibri"/>
              <a:sym typeface="Calibri"/>
            </a:endParaRPr>
          </a:p>
          <a:p>
            <a:pPr marL="0" lvl="0" indent="0" algn="l" rtl="0">
              <a:spcBef>
                <a:spcPts val="0"/>
              </a:spcBef>
              <a:spcAft>
                <a:spcPts val="0"/>
              </a:spcAft>
              <a:buNone/>
            </a:pPr>
            <a:r>
              <a:rPr lang="en" sz="1500">
                <a:latin typeface="Calibri"/>
                <a:ea typeface="Calibri"/>
                <a:cs typeface="Calibri"/>
                <a:sym typeface="Calibri"/>
              </a:rPr>
              <a:t> peer and community support of </a:t>
            </a:r>
            <a:endParaRPr sz="1500">
              <a:latin typeface="Calibri"/>
              <a:ea typeface="Calibri"/>
              <a:cs typeface="Calibri"/>
              <a:sym typeface="Calibri"/>
            </a:endParaRPr>
          </a:p>
          <a:p>
            <a:pPr marL="0" lvl="0" indent="0" algn="l" rtl="0">
              <a:spcBef>
                <a:spcPts val="0"/>
              </a:spcBef>
              <a:spcAft>
                <a:spcPts val="0"/>
              </a:spcAft>
              <a:buNone/>
            </a:pPr>
            <a:r>
              <a:rPr lang="en" sz="1500">
                <a:latin typeface="Calibri"/>
                <a:ea typeface="Calibri"/>
                <a:cs typeface="Calibri"/>
                <a:sym typeface="Calibri"/>
              </a:rPr>
              <a:t>veterans </a:t>
            </a:r>
            <a:endParaRPr sz="1500">
              <a:latin typeface="Calibri"/>
              <a:ea typeface="Calibri"/>
              <a:cs typeface="Calibri"/>
              <a:sym typeface="Calibri"/>
            </a:endParaRPr>
          </a:p>
        </p:txBody>
      </p:sp>
      <p:pic>
        <p:nvPicPr>
          <p:cNvPr id="245" name="Google Shape;245;p32"/>
          <p:cNvPicPr preferRelativeResize="0"/>
          <p:nvPr/>
        </p:nvPicPr>
        <p:blipFill rotWithShape="1">
          <a:blip r:embed="rId7">
            <a:alphaModFix/>
          </a:blip>
          <a:srcRect l="23359"/>
          <a:stretch/>
        </p:blipFill>
        <p:spPr>
          <a:xfrm>
            <a:off x="11525" y="1492628"/>
            <a:ext cx="1902899" cy="550897"/>
          </a:xfrm>
          <a:prstGeom prst="rect">
            <a:avLst/>
          </a:prstGeom>
          <a:noFill/>
          <a:ln>
            <a:noFill/>
          </a:ln>
        </p:spPr>
      </p:pic>
      <p:sp>
        <p:nvSpPr>
          <p:cNvPr id="246" name="Google Shape;246;p32"/>
          <p:cNvSpPr txBox="1"/>
          <p:nvPr/>
        </p:nvSpPr>
        <p:spPr>
          <a:xfrm>
            <a:off x="1914425" y="1344925"/>
            <a:ext cx="1902900" cy="130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7F6000"/>
                </a:solidFill>
                <a:latin typeface="Calibri"/>
                <a:ea typeface="Calibri"/>
                <a:cs typeface="Calibri"/>
                <a:sym typeface="Calibri"/>
              </a:rPr>
              <a:t>Area of advocacy: </a:t>
            </a:r>
            <a:r>
              <a:rPr lang="en">
                <a:solidFill>
                  <a:srgbClr val="00001A"/>
                </a:solidFill>
                <a:latin typeface="Calibri"/>
                <a:ea typeface="Calibri"/>
                <a:cs typeface="Calibri"/>
                <a:sym typeface="Calibri"/>
              </a:rPr>
              <a:t>benefits, health care</a:t>
            </a:r>
            <a:endParaRPr>
              <a:solidFill>
                <a:srgbClr val="00001A"/>
              </a:solidFill>
              <a:latin typeface="Calibri"/>
              <a:ea typeface="Calibri"/>
              <a:cs typeface="Calibri"/>
              <a:sym typeface="Calibri"/>
            </a:endParaRPr>
          </a:p>
          <a:p>
            <a:pPr marL="0" lvl="0" indent="0" algn="l" rtl="0">
              <a:spcBef>
                <a:spcPts val="0"/>
              </a:spcBef>
              <a:spcAft>
                <a:spcPts val="0"/>
              </a:spcAft>
              <a:buNone/>
            </a:pPr>
            <a:endParaRPr sz="300">
              <a:solidFill>
                <a:srgbClr val="00001A"/>
              </a:solidFill>
              <a:latin typeface="Calibri"/>
              <a:ea typeface="Calibri"/>
              <a:cs typeface="Calibri"/>
              <a:sym typeface="Calibri"/>
            </a:endParaRPr>
          </a:p>
          <a:p>
            <a:pPr marL="457200" lvl="0" indent="-299720" algn="l" rtl="0">
              <a:spcBef>
                <a:spcPts val="0"/>
              </a:spcBef>
              <a:spcAft>
                <a:spcPts val="0"/>
              </a:spcAft>
              <a:buClr>
                <a:srgbClr val="7F6000"/>
              </a:buClr>
              <a:buSzPts val="1120"/>
              <a:buFont typeface="Calibri"/>
              <a:buChar char="★"/>
            </a:pPr>
            <a:r>
              <a:rPr lang="en">
                <a:solidFill>
                  <a:srgbClr val="00001A"/>
                </a:solidFill>
                <a:latin typeface="Calibri"/>
                <a:ea typeface="Calibri"/>
                <a:cs typeface="Calibri"/>
                <a:sym typeface="Calibri"/>
              </a:rPr>
              <a:t>VA MISSION Act (2019)</a:t>
            </a:r>
            <a:endParaRPr>
              <a:solidFill>
                <a:srgbClr val="00001A"/>
              </a:solidFill>
              <a:latin typeface="Calibri"/>
              <a:ea typeface="Calibri"/>
              <a:cs typeface="Calibri"/>
              <a:sym typeface="Calibri"/>
            </a:endParaRPr>
          </a:p>
          <a:p>
            <a:pPr marL="457200" lvl="0" indent="0" algn="l" rtl="0">
              <a:spcBef>
                <a:spcPts val="0"/>
              </a:spcBef>
              <a:spcAft>
                <a:spcPts val="0"/>
              </a:spcAft>
              <a:buNone/>
            </a:pPr>
            <a:endParaRPr>
              <a:solidFill>
                <a:srgbClr val="00001A"/>
              </a:solidFill>
              <a:latin typeface="Calibri"/>
              <a:ea typeface="Calibri"/>
              <a:cs typeface="Calibri"/>
              <a:sym typeface="Calibri"/>
            </a:endParaRPr>
          </a:p>
        </p:txBody>
      </p:sp>
      <p:sp>
        <p:nvSpPr>
          <p:cNvPr id="247" name="Google Shape;247;p32"/>
          <p:cNvSpPr/>
          <p:nvPr/>
        </p:nvSpPr>
        <p:spPr>
          <a:xfrm>
            <a:off x="34700" y="2573938"/>
            <a:ext cx="3860400" cy="1308300"/>
          </a:xfrm>
          <a:prstGeom prst="rect">
            <a:avLst/>
          </a:prstGeom>
          <a:noFill/>
          <a:ln w="19050" cap="flat" cmpd="sng">
            <a:solidFill>
              <a:srgbClr val="351C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2"/>
          <p:cNvSpPr/>
          <p:nvPr/>
        </p:nvSpPr>
        <p:spPr>
          <a:xfrm>
            <a:off x="57800" y="3949175"/>
            <a:ext cx="3860400" cy="1177800"/>
          </a:xfrm>
          <a:prstGeom prst="rect">
            <a:avLst/>
          </a:prstGeom>
          <a:noFill/>
          <a:ln w="19050"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2"/>
          <p:cNvSpPr/>
          <p:nvPr/>
        </p:nvSpPr>
        <p:spPr>
          <a:xfrm>
            <a:off x="34800" y="1329225"/>
            <a:ext cx="3860400" cy="1177800"/>
          </a:xfrm>
          <a:prstGeom prst="rect">
            <a:avLst/>
          </a:prstGeom>
          <a:noFill/>
          <a:ln w="19050"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5"/>
          <p:cNvSpPr txBox="1">
            <a:spLocks noGrp="1"/>
          </p:cNvSpPr>
          <p:nvPr>
            <p:ph type="title"/>
          </p:nvPr>
        </p:nvSpPr>
        <p:spPr>
          <a:xfrm>
            <a:off x="253950" y="500925"/>
            <a:ext cx="3706500" cy="851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200" b="1">
                <a:solidFill>
                  <a:srgbClr val="F3F3F3"/>
                </a:solidFill>
              </a:rPr>
              <a:t>Disclosures</a:t>
            </a:r>
            <a:endParaRPr sz="3200" b="1">
              <a:solidFill>
                <a:srgbClr val="F3F3F3"/>
              </a:solidFill>
            </a:endParaRPr>
          </a:p>
        </p:txBody>
      </p:sp>
      <p:sp>
        <p:nvSpPr>
          <p:cNvPr id="82" name="Google Shape;82;p15"/>
          <p:cNvSpPr txBox="1">
            <a:spLocks noGrp="1"/>
          </p:cNvSpPr>
          <p:nvPr>
            <p:ph type="body" idx="1"/>
          </p:nvPr>
        </p:nvSpPr>
        <p:spPr>
          <a:xfrm>
            <a:off x="4644675" y="500925"/>
            <a:ext cx="4166400" cy="357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700" b="1">
                <a:solidFill>
                  <a:srgbClr val="CC0000"/>
                </a:solidFill>
                <a:latin typeface="Calibri"/>
                <a:ea typeface="Calibri"/>
                <a:cs typeface="Calibri"/>
                <a:sym typeface="Calibri"/>
              </a:rPr>
              <a:t>Carl Adams, MS-2</a:t>
            </a:r>
            <a:r>
              <a:rPr lang="en" sz="1700">
                <a:solidFill>
                  <a:srgbClr val="CC0000"/>
                </a:solidFill>
                <a:latin typeface="Calibri"/>
                <a:ea typeface="Calibri"/>
                <a:cs typeface="Calibri"/>
                <a:sym typeface="Calibri"/>
              </a:rPr>
              <a:t> - The views expressed in this presentation are those of the presenter and do not necessarily reflect the official policy or position of the Department of the Army, the Department of Defense, the Department of Veterans Affairs or the US Government.</a:t>
            </a:r>
            <a:endParaRPr sz="1700">
              <a:solidFill>
                <a:srgbClr val="CC0000"/>
              </a:solidFill>
              <a:latin typeface="Calibri"/>
              <a:ea typeface="Calibri"/>
              <a:cs typeface="Calibri"/>
              <a:sym typeface="Calibri"/>
            </a:endParaRPr>
          </a:p>
          <a:p>
            <a:pPr marL="0" lvl="0" indent="0" algn="l" rtl="0">
              <a:spcBef>
                <a:spcPts val="1200"/>
              </a:spcBef>
              <a:spcAft>
                <a:spcPts val="0"/>
              </a:spcAft>
              <a:buNone/>
            </a:pPr>
            <a:endParaRPr sz="1700">
              <a:solidFill>
                <a:srgbClr val="CC0000"/>
              </a:solidFill>
              <a:latin typeface="Calibri"/>
              <a:ea typeface="Calibri"/>
              <a:cs typeface="Calibri"/>
              <a:sym typeface="Calibri"/>
            </a:endParaRPr>
          </a:p>
          <a:p>
            <a:pPr marL="0" lvl="0" indent="0" algn="l" rtl="0">
              <a:spcBef>
                <a:spcPts val="1200"/>
              </a:spcBef>
              <a:spcAft>
                <a:spcPts val="0"/>
              </a:spcAft>
              <a:buNone/>
            </a:pPr>
            <a:r>
              <a:rPr lang="en" sz="1700">
                <a:solidFill>
                  <a:srgbClr val="CC0000"/>
                </a:solidFill>
                <a:latin typeface="Calibri"/>
                <a:ea typeface="Calibri"/>
                <a:cs typeface="Calibri"/>
                <a:sym typeface="Calibri"/>
              </a:rPr>
              <a:t>All other students have no disclosures. </a:t>
            </a:r>
            <a:endParaRPr sz="1700">
              <a:solidFill>
                <a:srgbClr val="CC0000"/>
              </a:solidFill>
              <a:latin typeface="Calibri"/>
              <a:ea typeface="Calibri"/>
              <a:cs typeface="Calibri"/>
              <a:sym typeface="Calibri"/>
            </a:endParaRPr>
          </a:p>
          <a:p>
            <a:pPr marL="0" lvl="0" indent="0" algn="l" rtl="0">
              <a:spcBef>
                <a:spcPts val="1200"/>
              </a:spcBef>
              <a:spcAft>
                <a:spcPts val="120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3"/>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Advocate for Veterans as Providers</a:t>
            </a:r>
            <a:endParaRPr/>
          </a:p>
        </p:txBody>
      </p:sp>
      <p:pic>
        <p:nvPicPr>
          <p:cNvPr id="255" name="Google Shape;255;p33"/>
          <p:cNvPicPr preferRelativeResize="0"/>
          <p:nvPr/>
        </p:nvPicPr>
        <p:blipFill rotWithShape="1">
          <a:blip r:embed="rId3">
            <a:alphaModFix/>
          </a:blip>
          <a:srcRect t="3830" b="-3829"/>
          <a:stretch/>
        </p:blipFill>
        <p:spPr>
          <a:xfrm>
            <a:off x="311725" y="1810975"/>
            <a:ext cx="2818300" cy="2113725"/>
          </a:xfrm>
          <a:prstGeom prst="rect">
            <a:avLst/>
          </a:prstGeom>
          <a:noFill/>
          <a:ln>
            <a:noFill/>
          </a:ln>
        </p:spPr>
      </p:pic>
      <p:sp>
        <p:nvSpPr>
          <p:cNvPr id="256" name="Google Shape;256;p33"/>
          <p:cNvSpPr txBox="1"/>
          <p:nvPr/>
        </p:nvSpPr>
        <p:spPr>
          <a:xfrm>
            <a:off x="3966325" y="1502575"/>
            <a:ext cx="486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257" name="Google Shape;257;p33"/>
          <p:cNvSpPr/>
          <p:nvPr/>
        </p:nvSpPr>
        <p:spPr>
          <a:xfrm rot="-490">
            <a:off x="3860525" y="1349625"/>
            <a:ext cx="4207200" cy="2352000"/>
          </a:xfrm>
          <a:prstGeom prst="wedgeRoundRectCallout">
            <a:avLst>
              <a:gd name="adj1" fmla="val -23685"/>
              <a:gd name="adj2" fmla="val 65242"/>
              <a:gd name="adj3" fmla="val 0"/>
            </a:avLst>
          </a:prstGeom>
          <a:noFill/>
          <a:ln w="38100" cap="flat" cmpd="sng">
            <a:solidFill>
              <a:srgbClr val="00001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600" i="1">
                <a:latin typeface="Calibri"/>
                <a:ea typeface="Calibri"/>
                <a:cs typeface="Calibri"/>
                <a:sym typeface="Calibri"/>
              </a:rPr>
              <a:t>“Have you, or a loved one, served in the military?”</a:t>
            </a:r>
            <a:endParaRPr sz="2600" i="1">
              <a:latin typeface="Calibri"/>
              <a:ea typeface="Calibri"/>
              <a:cs typeface="Calibri"/>
              <a:sym typeface="Calibri"/>
            </a:endParaRPr>
          </a:p>
        </p:txBody>
      </p:sp>
      <p:sp>
        <p:nvSpPr>
          <p:cNvPr id="258" name="Google Shape;258;p33"/>
          <p:cNvSpPr txBox="1"/>
          <p:nvPr/>
        </p:nvSpPr>
        <p:spPr>
          <a:xfrm>
            <a:off x="244850" y="1349275"/>
            <a:ext cx="3150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073763"/>
                </a:solidFill>
                <a:latin typeface="Calibri"/>
                <a:ea typeface="Calibri"/>
                <a:cs typeface="Calibri"/>
                <a:sym typeface="Calibri"/>
              </a:rPr>
              <a:t>Starts by asking…  </a:t>
            </a:r>
            <a:endParaRPr sz="1800">
              <a:solidFill>
                <a:srgbClr val="073763"/>
              </a:solidFill>
              <a:latin typeface="Calibri"/>
              <a:ea typeface="Calibri"/>
              <a:cs typeface="Calibri"/>
              <a:sym typeface="Calibri"/>
            </a:endParaRPr>
          </a:p>
        </p:txBody>
      </p:sp>
      <p:sp>
        <p:nvSpPr>
          <p:cNvPr id="259" name="Google Shape;259;p33"/>
          <p:cNvSpPr txBox="1"/>
          <p:nvPr/>
        </p:nvSpPr>
        <p:spPr>
          <a:xfrm>
            <a:off x="566375" y="4530900"/>
            <a:ext cx="1236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260" name="Google Shape;260;p33"/>
          <p:cNvSpPr txBox="1"/>
          <p:nvPr/>
        </p:nvSpPr>
        <p:spPr>
          <a:xfrm>
            <a:off x="115625" y="4121400"/>
            <a:ext cx="7952100" cy="124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274E13"/>
                </a:solidFill>
                <a:latin typeface="Impact"/>
                <a:ea typeface="Impact"/>
                <a:cs typeface="Impact"/>
                <a:sym typeface="Impact"/>
              </a:rPr>
              <a:t>Get Involved</a:t>
            </a:r>
            <a:r>
              <a:rPr lang="en" sz="2200">
                <a:solidFill>
                  <a:srgbClr val="7F6000"/>
                </a:solidFill>
                <a:latin typeface="Impact"/>
                <a:ea typeface="Impact"/>
                <a:cs typeface="Impact"/>
                <a:sym typeface="Impact"/>
              </a:rPr>
              <a:t>!</a:t>
            </a:r>
            <a:endParaRPr sz="2200">
              <a:solidFill>
                <a:srgbClr val="7F6000"/>
              </a:solidFill>
              <a:latin typeface="Impact"/>
              <a:ea typeface="Impact"/>
              <a:cs typeface="Impact"/>
              <a:sym typeface="Impact"/>
            </a:endParaRPr>
          </a:p>
          <a:p>
            <a:pPr marL="0" lvl="0" indent="0" algn="l" rtl="0">
              <a:spcBef>
                <a:spcPts val="0"/>
              </a:spcBef>
              <a:spcAft>
                <a:spcPts val="0"/>
              </a:spcAft>
              <a:buNone/>
            </a:pPr>
            <a:endParaRPr sz="400">
              <a:solidFill>
                <a:srgbClr val="7F6000"/>
              </a:solidFill>
              <a:latin typeface="Impact"/>
              <a:ea typeface="Impact"/>
              <a:cs typeface="Impact"/>
              <a:sym typeface="Impact"/>
            </a:endParaRPr>
          </a:p>
          <a:p>
            <a:pPr marL="457200" lvl="0" indent="-330200" algn="l" rtl="0">
              <a:lnSpc>
                <a:spcPct val="90000"/>
              </a:lnSpc>
              <a:spcBef>
                <a:spcPts val="0"/>
              </a:spcBef>
              <a:spcAft>
                <a:spcPts val="0"/>
              </a:spcAft>
              <a:buClr>
                <a:srgbClr val="00001A"/>
              </a:buClr>
              <a:buSzPts val="1600"/>
              <a:buFont typeface="Calibri"/>
              <a:buChar char="➔"/>
            </a:pPr>
            <a:r>
              <a:rPr lang="en" sz="1600">
                <a:solidFill>
                  <a:srgbClr val="00001A"/>
                </a:solidFill>
                <a:latin typeface="Calibri"/>
                <a:ea typeface="Calibri"/>
                <a:cs typeface="Calibri"/>
                <a:sym typeface="Calibri"/>
              </a:rPr>
              <a:t>Be involved with professional organizations that support veterans' health issues</a:t>
            </a:r>
            <a:endParaRPr sz="1600">
              <a:solidFill>
                <a:srgbClr val="00001A"/>
              </a:solidFill>
              <a:latin typeface="Calibri"/>
              <a:ea typeface="Calibri"/>
              <a:cs typeface="Calibri"/>
              <a:sym typeface="Calibri"/>
            </a:endParaRPr>
          </a:p>
          <a:p>
            <a:pPr marL="457200" lvl="0" indent="-330200" algn="l" rtl="0">
              <a:lnSpc>
                <a:spcPct val="90000"/>
              </a:lnSpc>
              <a:spcBef>
                <a:spcPts val="0"/>
              </a:spcBef>
              <a:spcAft>
                <a:spcPts val="0"/>
              </a:spcAft>
              <a:buClr>
                <a:srgbClr val="00001A"/>
              </a:buClr>
              <a:buSzPts val="1600"/>
              <a:buFont typeface="Calibri"/>
              <a:buChar char="➔"/>
            </a:pPr>
            <a:r>
              <a:rPr lang="en" sz="1600">
                <a:solidFill>
                  <a:srgbClr val="00001A"/>
                </a:solidFill>
                <a:latin typeface="Calibri"/>
                <a:ea typeface="Calibri"/>
                <a:cs typeface="Calibri"/>
                <a:sym typeface="Calibri"/>
              </a:rPr>
              <a:t>Training Institute for Healthcare Professions- Home Base</a:t>
            </a:r>
            <a:endParaRPr sz="1600">
              <a:solidFill>
                <a:srgbClr val="00001A"/>
              </a:solidFill>
              <a:latin typeface="Calibri"/>
              <a:ea typeface="Calibri"/>
              <a:cs typeface="Calibri"/>
              <a:sym typeface="Calibri"/>
            </a:endParaRPr>
          </a:p>
          <a:p>
            <a:pPr marL="0" lvl="0" indent="0" algn="l" rtl="0">
              <a:spcBef>
                <a:spcPts val="0"/>
              </a:spcBef>
              <a:spcAft>
                <a:spcPts val="0"/>
              </a:spcAft>
              <a:buNone/>
            </a:pPr>
            <a:endParaRPr>
              <a:solidFill>
                <a:srgbClr val="00001A"/>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4"/>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Service Learning Project: My Life, My Story</a:t>
            </a:r>
            <a:endParaRPr/>
          </a:p>
        </p:txBody>
      </p:sp>
      <p:sp>
        <p:nvSpPr>
          <p:cNvPr id="266" name="Google Shape;266;p34"/>
          <p:cNvSpPr txBox="1"/>
          <p:nvPr/>
        </p:nvSpPr>
        <p:spPr>
          <a:xfrm>
            <a:off x="251375" y="1451000"/>
            <a:ext cx="86469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Our service learning project is centered around the VA’s initiative My Life, My Story which promotes patient centered care through veteran story telling</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For this project we each interview two veterans about their experiences in the military and how it has impacted them, their health, and their families</a:t>
            </a:r>
            <a:endParaRPr>
              <a:latin typeface="Roboto"/>
              <a:ea typeface="Roboto"/>
              <a:cs typeface="Roboto"/>
              <a:sym typeface="Roboto"/>
            </a:endParaRPr>
          </a:p>
        </p:txBody>
      </p:sp>
      <p:sp>
        <p:nvSpPr>
          <p:cNvPr id="267" name="Google Shape;267;p34"/>
          <p:cNvSpPr/>
          <p:nvPr/>
        </p:nvSpPr>
        <p:spPr>
          <a:xfrm>
            <a:off x="425675" y="2964825"/>
            <a:ext cx="2115900" cy="1738500"/>
          </a:xfrm>
          <a:prstGeom prst="wedgeRoundRectCallout">
            <a:avLst>
              <a:gd name="adj1" fmla="val -20833"/>
              <a:gd name="adj2" fmla="val 62500"/>
              <a:gd name="adj3" fmla="val 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1"/>
                </a:solidFill>
                <a:latin typeface="Calibri"/>
                <a:ea typeface="Calibri"/>
                <a:cs typeface="Calibri"/>
                <a:sym typeface="Calibri"/>
              </a:rPr>
              <a:t>"Nam doesn't go away.. having the orders to burn the villages to the ground was the end of me..”</a:t>
            </a:r>
            <a:endParaRPr>
              <a:solidFill>
                <a:schemeClr val="lt1"/>
              </a:solidFill>
              <a:latin typeface="Calibri"/>
              <a:ea typeface="Calibri"/>
              <a:cs typeface="Calibri"/>
              <a:sym typeface="Calibri"/>
            </a:endParaRPr>
          </a:p>
          <a:p>
            <a:pPr marL="0" lvl="0" indent="0" algn="l" rtl="0">
              <a:spcBef>
                <a:spcPts val="0"/>
              </a:spcBef>
              <a:spcAft>
                <a:spcPts val="0"/>
              </a:spcAft>
              <a:buNone/>
            </a:pPr>
            <a:r>
              <a:rPr lang="en">
                <a:solidFill>
                  <a:schemeClr val="lt1"/>
                </a:solidFill>
                <a:latin typeface="Calibri"/>
                <a:ea typeface="Calibri"/>
                <a:cs typeface="Calibri"/>
                <a:sym typeface="Calibri"/>
              </a:rPr>
              <a:t>- US Army Vietnam Veteran</a:t>
            </a:r>
            <a:endParaRPr>
              <a:solidFill>
                <a:schemeClr val="lt1"/>
              </a:solidFill>
              <a:latin typeface="Calibri"/>
              <a:ea typeface="Calibri"/>
              <a:cs typeface="Calibri"/>
              <a:sym typeface="Calibri"/>
            </a:endParaRPr>
          </a:p>
        </p:txBody>
      </p:sp>
      <p:sp>
        <p:nvSpPr>
          <p:cNvPr id="268" name="Google Shape;268;p34"/>
          <p:cNvSpPr/>
          <p:nvPr/>
        </p:nvSpPr>
        <p:spPr>
          <a:xfrm>
            <a:off x="3571050" y="2964825"/>
            <a:ext cx="2115900" cy="1738500"/>
          </a:xfrm>
          <a:prstGeom prst="wedgeRoundRectCallout">
            <a:avLst>
              <a:gd name="adj1" fmla="val -20833"/>
              <a:gd name="adj2" fmla="val 62500"/>
              <a:gd name="adj3" fmla="val 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4"/>
          <p:cNvSpPr/>
          <p:nvPr/>
        </p:nvSpPr>
        <p:spPr>
          <a:xfrm>
            <a:off x="6716425" y="2964825"/>
            <a:ext cx="2115900" cy="1738500"/>
          </a:xfrm>
          <a:prstGeom prst="wedgeRoundRectCallout">
            <a:avLst>
              <a:gd name="adj1" fmla="val -20833"/>
              <a:gd name="adj2" fmla="val 62500"/>
              <a:gd name="adj3" fmla="val 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1"/>
                </a:solidFill>
                <a:latin typeface="Calibri"/>
                <a:ea typeface="Calibri"/>
                <a:cs typeface="Calibri"/>
                <a:sym typeface="Calibri"/>
              </a:rPr>
              <a:t>“It took a brain cancer at 50 and a lot of pushing from my daughter to finally start looking for help.”</a:t>
            </a:r>
            <a:endParaRPr>
              <a:solidFill>
                <a:schemeClr val="lt1"/>
              </a:solidFill>
              <a:latin typeface="Calibri"/>
              <a:ea typeface="Calibri"/>
              <a:cs typeface="Calibri"/>
              <a:sym typeface="Calibri"/>
            </a:endParaRPr>
          </a:p>
          <a:p>
            <a:pPr marL="457200" lvl="0" indent="-317500" algn="l" rtl="0">
              <a:spcBef>
                <a:spcPts val="0"/>
              </a:spcBef>
              <a:spcAft>
                <a:spcPts val="0"/>
              </a:spcAft>
              <a:buClr>
                <a:schemeClr val="lt1"/>
              </a:buClr>
              <a:buSzPts val="1400"/>
              <a:buFont typeface="Calibri"/>
              <a:buChar char="-"/>
            </a:pPr>
            <a:r>
              <a:rPr lang="en">
                <a:solidFill>
                  <a:schemeClr val="lt1"/>
                </a:solidFill>
                <a:latin typeface="Calibri"/>
                <a:ea typeface="Calibri"/>
                <a:cs typeface="Calibri"/>
                <a:sym typeface="Calibri"/>
              </a:rPr>
              <a:t>US Army Veteran</a:t>
            </a:r>
            <a:endParaRPr>
              <a:solidFill>
                <a:schemeClr val="lt1"/>
              </a:solidFill>
              <a:latin typeface="Calibri"/>
              <a:ea typeface="Calibri"/>
              <a:cs typeface="Calibri"/>
              <a:sym typeface="Calibri"/>
            </a:endParaRPr>
          </a:p>
        </p:txBody>
      </p:sp>
      <p:sp>
        <p:nvSpPr>
          <p:cNvPr id="270" name="Google Shape;270;p34"/>
          <p:cNvSpPr txBox="1"/>
          <p:nvPr/>
        </p:nvSpPr>
        <p:spPr>
          <a:xfrm>
            <a:off x="3648150" y="2964825"/>
            <a:ext cx="19626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alibri"/>
                <a:ea typeface="Calibri"/>
                <a:cs typeface="Calibri"/>
                <a:sym typeface="Calibri"/>
              </a:rPr>
              <a:t>“The experience coming home, and going to a desk job, was one that no one is truly ready for”</a:t>
            </a:r>
            <a:endParaRPr>
              <a:solidFill>
                <a:schemeClr val="lt1"/>
              </a:solidFill>
              <a:latin typeface="Calibri"/>
              <a:ea typeface="Calibri"/>
              <a:cs typeface="Calibri"/>
              <a:sym typeface="Calibri"/>
            </a:endParaRPr>
          </a:p>
          <a:p>
            <a:pPr marL="0" lvl="0" indent="0" algn="l" rtl="0">
              <a:spcBef>
                <a:spcPts val="0"/>
              </a:spcBef>
              <a:spcAft>
                <a:spcPts val="0"/>
              </a:spcAft>
              <a:buNone/>
            </a:pPr>
            <a:r>
              <a:rPr lang="en">
                <a:solidFill>
                  <a:schemeClr val="lt1"/>
                </a:solidFill>
                <a:latin typeface="Calibri"/>
                <a:ea typeface="Calibri"/>
                <a:cs typeface="Calibri"/>
                <a:sym typeface="Calibri"/>
              </a:rPr>
              <a:t>- US Marine Corps Veteran</a:t>
            </a:r>
            <a:endParaRPr>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35"/>
          <p:cNvPicPr preferRelativeResize="0"/>
          <p:nvPr/>
        </p:nvPicPr>
        <p:blipFill rotWithShape="1">
          <a:blip r:embed="rId3">
            <a:alphaModFix/>
          </a:blip>
          <a:srcRect t="25758" b="-11477"/>
          <a:stretch/>
        </p:blipFill>
        <p:spPr>
          <a:xfrm>
            <a:off x="1343275" y="1529175"/>
            <a:ext cx="6457451" cy="3614325"/>
          </a:xfrm>
          <a:prstGeom prst="rect">
            <a:avLst/>
          </a:prstGeom>
          <a:noFill/>
          <a:ln>
            <a:noFill/>
          </a:ln>
        </p:spPr>
      </p:pic>
      <p:sp>
        <p:nvSpPr>
          <p:cNvPr id="276" name="Google Shape;276;p35"/>
          <p:cNvSpPr txBox="1">
            <a:spLocks noGrp="1"/>
          </p:cNvSpPr>
          <p:nvPr>
            <p:ph type="title"/>
          </p:nvPr>
        </p:nvSpPr>
        <p:spPr>
          <a:xfrm>
            <a:off x="311700" y="140100"/>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Need help/have questions/ Worcester referral/resources?</a:t>
            </a:r>
            <a:endParaRPr/>
          </a:p>
        </p:txBody>
      </p:sp>
      <p:sp>
        <p:nvSpPr>
          <p:cNvPr id="277" name="Google Shape;277;p35"/>
          <p:cNvSpPr/>
          <p:nvPr/>
        </p:nvSpPr>
        <p:spPr>
          <a:xfrm>
            <a:off x="1202075" y="1282975"/>
            <a:ext cx="579600" cy="500700"/>
          </a:xfrm>
          <a:prstGeom prst="star5">
            <a:avLst>
              <a:gd name="adj" fmla="val 19098"/>
              <a:gd name="hf" fmla="val 105146"/>
              <a:gd name="vf" fmla="val 110557"/>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6"/>
          <p:cNvSpPr txBox="1">
            <a:spLocks noGrp="1"/>
          </p:cNvSpPr>
          <p:nvPr>
            <p:ph type="title"/>
          </p:nvPr>
        </p:nvSpPr>
        <p:spPr>
          <a:xfrm>
            <a:off x="311700" y="3622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100" b="1"/>
              <a:t>Acknowledgements</a:t>
            </a:r>
            <a:endParaRPr sz="3100" b="1"/>
          </a:p>
        </p:txBody>
      </p:sp>
      <p:sp>
        <p:nvSpPr>
          <p:cNvPr id="283" name="Google Shape;283;p36"/>
          <p:cNvSpPr txBox="1"/>
          <p:nvPr/>
        </p:nvSpPr>
        <p:spPr>
          <a:xfrm>
            <a:off x="0" y="1236775"/>
            <a:ext cx="4572000" cy="51822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900" b="1">
                <a:solidFill>
                  <a:srgbClr val="00001A"/>
                </a:solidFill>
                <a:latin typeface="Calibri"/>
                <a:ea typeface="Calibri"/>
                <a:cs typeface="Calibri"/>
                <a:sym typeface="Calibri"/>
              </a:rPr>
              <a:t>Faculty</a:t>
            </a:r>
            <a:r>
              <a:rPr lang="en" sz="900" b="1">
                <a:solidFill>
                  <a:srgbClr val="3F3F3F"/>
                </a:solidFill>
                <a:latin typeface="Calibri"/>
                <a:ea typeface="Calibri"/>
                <a:cs typeface="Calibri"/>
                <a:sym typeface="Calibri"/>
              </a:rPr>
              <a:t>:</a:t>
            </a:r>
            <a:br>
              <a:rPr lang="en" sz="800">
                <a:solidFill>
                  <a:srgbClr val="3F3F3F"/>
                </a:solidFill>
                <a:latin typeface="Calibri"/>
                <a:ea typeface="Calibri"/>
                <a:cs typeface="Calibri"/>
                <a:sym typeface="Calibri"/>
              </a:rPr>
            </a:br>
            <a:r>
              <a:rPr lang="en" sz="900" b="1">
                <a:solidFill>
                  <a:srgbClr val="073763"/>
                </a:solidFill>
                <a:latin typeface="Calibri"/>
                <a:ea typeface="Calibri"/>
                <a:cs typeface="Calibri"/>
                <a:sym typeface="Calibri"/>
              </a:rPr>
              <a:t>Linda Cragin</a:t>
            </a:r>
            <a:endParaRPr sz="900" b="1">
              <a:solidFill>
                <a:srgbClr val="073763"/>
              </a:solidFill>
              <a:latin typeface="Calibri"/>
              <a:ea typeface="Calibri"/>
              <a:cs typeface="Calibri"/>
              <a:sym typeface="Calibri"/>
            </a:endParaRPr>
          </a:p>
          <a:p>
            <a:pPr marL="0" lvl="0" indent="0" algn="l" rtl="0">
              <a:lnSpc>
                <a:spcPct val="100000"/>
              </a:lnSpc>
              <a:spcBef>
                <a:spcPts val="0"/>
              </a:spcBef>
              <a:spcAft>
                <a:spcPts val="0"/>
              </a:spcAft>
              <a:buNone/>
            </a:pPr>
            <a:r>
              <a:rPr lang="en" sz="800">
                <a:solidFill>
                  <a:srgbClr val="3F3F3F"/>
                </a:solidFill>
                <a:latin typeface="Calibri"/>
                <a:ea typeface="Calibri"/>
                <a:cs typeface="Calibri"/>
                <a:sym typeface="Calibri"/>
              </a:rPr>
              <a:t>Director, MassAHEC Network</a:t>
            </a:r>
            <a:endParaRPr sz="800">
              <a:solidFill>
                <a:srgbClr val="3F3F3F"/>
              </a:solidFill>
              <a:latin typeface="Calibri"/>
              <a:ea typeface="Calibri"/>
              <a:cs typeface="Calibri"/>
              <a:sym typeface="Calibri"/>
            </a:endParaRPr>
          </a:p>
          <a:p>
            <a:pPr marL="0" lvl="0" indent="0" algn="l" rtl="0">
              <a:lnSpc>
                <a:spcPct val="100000"/>
              </a:lnSpc>
              <a:spcBef>
                <a:spcPts val="0"/>
              </a:spcBef>
              <a:spcAft>
                <a:spcPts val="0"/>
              </a:spcAft>
              <a:buNone/>
            </a:pPr>
            <a:endParaRPr sz="800">
              <a:solidFill>
                <a:srgbClr val="3F3F3F"/>
              </a:solidFill>
              <a:latin typeface="Calibri"/>
              <a:ea typeface="Calibri"/>
              <a:cs typeface="Calibri"/>
              <a:sym typeface="Calibri"/>
            </a:endParaRPr>
          </a:p>
          <a:p>
            <a:pPr marL="0" lvl="0" indent="0" algn="l" rtl="0">
              <a:lnSpc>
                <a:spcPct val="100000"/>
              </a:lnSpc>
              <a:spcBef>
                <a:spcPts val="0"/>
              </a:spcBef>
              <a:spcAft>
                <a:spcPts val="0"/>
              </a:spcAft>
              <a:buNone/>
            </a:pPr>
            <a:r>
              <a:rPr lang="en" sz="900" b="1">
                <a:solidFill>
                  <a:srgbClr val="073763"/>
                </a:solidFill>
                <a:latin typeface="Calibri"/>
                <a:ea typeface="Calibri"/>
                <a:cs typeface="Calibri"/>
                <a:sym typeface="Calibri"/>
              </a:rPr>
              <a:t>Janet Hale PhD, RN, FNP </a:t>
            </a:r>
            <a:endParaRPr sz="900" b="1">
              <a:solidFill>
                <a:srgbClr val="073763"/>
              </a:solidFill>
              <a:latin typeface="Calibri"/>
              <a:ea typeface="Calibri"/>
              <a:cs typeface="Calibri"/>
              <a:sym typeface="Calibri"/>
            </a:endParaRPr>
          </a:p>
          <a:p>
            <a:pPr marL="0" lvl="0" indent="0" algn="l" rtl="0">
              <a:lnSpc>
                <a:spcPct val="100000"/>
              </a:lnSpc>
              <a:spcBef>
                <a:spcPts val="0"/>
              </a:spcBef>
              <a:spcAft>
                <a:spcPts val="0"/>
              </a:spcAft>
              <a:buNone/>
            </a:pPr>
            <a:r>
              <a:rPr lang="en" sz="800">
                <a:solidFill>
                  <a:srgbClr val="3F3F3F"/>
                </a:solidFill>
                <a:latin typeface="Calibri"/>
                <a:ea typeface="Calibri"/>
                <a:cs typeface="Calibri"/>
                <a:sym typeface="Calibri"/>
              </a:rPr>
              <a:t>Professor and Associate Dean for Academic Affairs, Dir. Interprofessional and Community Partnerships, GSN, COL, US Army Res, Ret.</a:t>
            </a:r>
            <a:endParaRPr sz="800">
              <a:solidFill>
                <a:srgbClr val="3F3F3F"/>
              </a:solidFill>
              <a:latin typeface="Calibri"/>
              <a:ea typeface="Calibri"/>
              <a:cs typeface="Calibri"/>
              <a:sym typeface="Calibri"/>
            </a:endParaRPr>
          </a:p>
          <a:p>
            <a:pPr marL="0" lvl="0" indent="0" algn="l" rtl="0">
              <a:lnSpc>
                <a:spcPct val="100000"/>
              </a:lnSpc>
              <a:spcBef>
                <a:spcPts val="0"/>
              </a:spcBef>
              <a:spcAft>
                <a:spcPts val="0"/>
              </a:spcAft>
              <a:buNone/>
            </a:pPr>
            <a:endParaRPr sz="800">
              <a:solidFill>
                <a:srgbClr val="3F3F3F"/>
              </a:solidFill>
              <a:latin typeface="Calibri"/>
              <a:ea typeface="Calibri"/>
              <a:cs typeface="Calibri"/>
              <a:sym typeface="Calibri"/>
            </a:endParaRPr>
          </a:p>
          <a:p>
            <a:pPr marL="0" lvl="0" indent="0" algn="l" rtl="0">
              <a:lnSpc>
                <a:spcPct val="100000"/>
              </a:lnSpc>
              <a:spcBef>
                <a:spcPts val="0"/>
              </a:spcBef>
              <a:spcAft>
                <a:spcPts val="0"/>
              </a:spcAft>
              <a:buNone/>
            </a:pPr>
            <a:r>
              <a:rPr lang="en" sz="800" b="1">
                <a:solidFill>
                  <a:srgbClr val="073763"/>
                </a:solidFill>
                <a:latin typeface="Calibri"/>
                <a:ea typeface="Calibri"/>
                <a:cs typeface="Calibri"/>
                <a:sym typeface="Calibri"/>
              </a:rPr>
              <a:t>Benjamin Eovaldi, DO</a:t>
            </a:r>
            <a:endParaRPr sz="800" b="1">
              <a:solidFill>
                <a:srgbClr val="073763"/>
              </a:solidFill>
              <a:latin typeface="Calibri"/>
              <a:ea typeface="Calibri"/>
              <a:cs typeface="Calibri"/>
              <a:sym typeface="Calibri"/>
            </a:endParaRPr>
          </a:p>
          <a:p>
            <a:pPr marL="0" lvl="0" indent="0" algn="l" rtl="0">
              <a:lnSpc>
                <a:spcPct val="100000"/>
              </a:lnSpc>
              <a:spcBef>
                <a:spcPts val="0"/>
              </a:spcBef>
              <a:spcAft>
                <a:spcPts val="0"/>
              </a:spcAft>
              <a:buNone/>
            </a:pPr>
            <a:r>
              <a:rPr lang="en" sz="800">
                <a:solidFill>
                  <a:srgbClr val="3F3F3F"/>
                </a:solidFill>
                <a:latin typeface="Calibri"/>
                <a:ea typeface="Calibri"/>
                <a:cs typeface="Calibri"/>
                <a:sym typeface="Calibri"/>
              </a:rPr>
              <a:t>	Preventive Medicine Resident, CAP, US Air Force (2012-2016)</a:t>
            </a:r>
            <a:endParaRPr sz="800">
              <a:solidFill>
                <a:srgbClr val="3F3F3F"/>
              </a:solidFill>
              <a:latin typeface="Calibri"/>
              <a:ea typeface="Calibri"/>
              <a:cs typeface="Calibri"/>
              <a:sym typeface="Calibri"/>
            </a:endParaRPr>
          </a:p>
          <a:p>
            <a:pPr marL="0" lvl="0" indent="0" algn="l" rtl="0">
              <a:lnSpc>
                <a:spcPct val="100000"/>
              </a:lnSpc>
              <a:spcBef>
                <a:spcPts val="0"/>
              </a:spcBef>
              <a:spcAft>
                <a:spcPts val="0"/>
              </a:spcAft>
              <a:buNone/>
            </a:pPr>
            <a:endParaRPr sz="800">
              <a:solidFill>
                <a:srgbClr val="3F3F3F"/>
              </a:solidFill>
              <a:latin typeface="Calibri"/>
              <a:ea typeface="Calibri"/>
              <a:cs typeface="Calibri"/>
              <a:sym typeface="Calibri"/>
            </a:endParaRPr>
          </a:p>
          <a:p>
            <a:pPr marL="0" lvl="0" indent="0" algn="l" rtl="0">
              <a:lnSpc>
                <a:spcPct val="100000"/>
              </a:lnSpc>
              <a:spcBef>
                <a:spcPts val="0"/>
              </a:spcBef>
              <a:spcAft>
                <a:spcPts val="0"/>
              </a:spcAft>
              <a:buNone/>
            </a:pPr>
            <a:r>
              <a:rPr lang="en" sz="900" b="1">
                <a:solidFill>
                  <a:srgbClr val="00001A"/>
                </a:solidFill>
                <a:latin typeface="Calibri"/>
                <a:ea typeface="Calibri"/>
                <a:cs typeface="Calibri"/>
                <a:sym typeface="Calibri"/>
              </a:rPr>
              <a:t>Guest Speakers:</a:t>
            </a:r>
            <a:br>
              <a:rPr lang="en" sz="800">
                <a:solidFill>
                  <a:srgbClr val="3F3F3F"/>
                </a:solidFill>
                <a:latin typeface="Calibri"/>
                <a:ea typeface="Calibri"/>
                <a:cs typeface="Calibri"/>
                <a:sym typeface="Calibri"/>
              </a:rPr>
            </a:br>
            <a:r>
              <a:rPr lang="en" sz="900" b="1">
                <a:solidFill>
                  <a:srgbClr val="980000"/>
                </a:solidFill>
                <a:latin typeface="Calibri"/>
                <a:ea typeface="Calibri"/>
                <a:cs typeface="Calibri"/>
                <a:sym typeface="Calibri"/>
              </a:rPr>
              <a:t>Sean Collins, PhD, APRN-BC</a:t>
            </a:r>
            <a:endParaRPr sz="900" b="1">
              <a:solidFill>
                <a:srgbClr val="980000"/>
              </a:solidFill>
              <a:latin typeface="Calibri"/>
              <a:ea typeface="Calibri"/>
              <a:cs typeface="Calibri"/>
              <a:sym typeface="Calibri"/>
            </a:endParaRPr>
          </a:p>
          <a:p>
            <a:pPr marL="457200" lvl="0" indent="0" algn="l" rtl="0">
              <a:lnSpc>
                <a:spcPct val="100000"/>
              </a:lnSpc>
              <a:spcBef>
                <a:spcPts val="0"/>
              </a:spcBef>
              <a:spcAft>
                <a:spcPts val="0"/>
              </a:spcAft>
              <a:buNone/>
            </a:pPr>
            <a:r>
              <a:rPr lang="en" sz="800">
                <a:solidFill>
                  <a:srgbClr val="3F3F3F"/>
                </a:solidFill>
                <a:latin typeface="Calibri"/>
                <a:ea typeface="Calibri"/>
                <a:cs typeface="Calibri"/>
                <a:sym typeface="Calibri"/>
              </a:rPr>
              <a:t>Brigadier General, Asst. for Mobilization and Reserve Affair, Office of the Sec. of Defense for Health Affairs, (former 104th Fighter Wing Med Group, US Air Nat Guard)</a:t>
            </a:r>
            <a:endParaRPr sz="800">
              <a:solidFill>
                <a:srgbClr val="3F3F3F"/>
              </a:solidFill>
              <a:latin typeface="Calibri"/>
              <a:ea typeface="Calibri"/>
              <a:cs typeface="Calibri"/>
              <a:sym typeface="Calibri"/>
            </a:endParaRPr>
          </a:p>
          <a:p>
            <a:pPr marL="0" lvl="0" indent="0" algn="l" rtl="0">
              <a:lnSpc>
                <a:spcPct val="100000"/>
              </a:lnSpc>
              <a:spcBef>
                <a:spcPts val="0"/>
              </a:spcBef>
              <a:spcAft>
                <a:spcPts val="0"/>
              </a:spcAft>
              <a:buNone/>
            </a:pPr>
            <a:endParaRPr sz="800">
              <a:solidFill>
                <a:srgbClr val="3F3F3F"/>
              </a:solidFill>
              <a:latin typeface="Calibri"/>
              <a:ea typeface="Calibri"/>
              <a:cs typeface="Calibri"/>
              <a:sym typeface="Calibri"/>
            </a:endParaRPr>
          </a:p>
          <a:p>
            <a:pPr marL="0" lvl="0" indent="0" algn="l" rtl="0">
              <a:lnSpc>
                <a:spcPct val="100000"/>
              </a:lnSpc>
              <a:spcBef>
                <a:spcPts val="0"/>
              </a:spcBef>
              <a:spcAft>
                <a:spcPts val="0"/>
              </a:spcAft>
              <a:buNone/>
            </a:pPr>
            <a:r>
              <a:rPr lang="en" sz="900" b="1">
                <a:solidFill>
                  <a:srgbClr val="980000"/>
                </a:solidFill>
                <a:latin typeface="Calibri"/>
                <a:ea typeface="Calibri"/>
                <a:cs typeface="Calibri"/>
                <a:sym typeface="Calibri"/>
              </a:rPr>
              <a:t>Jenny D’Olympia, PsyD, LMHC</a:t>
            </a:r>
            <a:endParaRPr sz="900" b="1">
              <a:solidFill>
                <a:srgbClr val="980000"/>
              </a:solidFill>
              <a:latin typeface="Calibri"/>
              <a:ea typeface="Calibri"/>
              <a:cs typeface="Calibri"/>
              <a:sym typeface="Calibri"/>
            </a:endParaRPr>
          </a:p>
          <a:p>
            <a:pPr marL="457200" lvl="0" indent="0" algn="l" rtl="0">
              <a:lnSpc>
                <a:spcPct val="100000"/>
              </a:lnSpc>
              <a:spcBef>
                <a:spcPts val="0"/>
              </a:spcBef>
              <a:spcAft>
                <a:spcPts val="0"/>
              </a:spcAft>
              <a:buNone/>
            </a:pPr>
            <a:r>
              <a:rPr lang="en" sz="800">
                <a:solidFill>
                  <a:srgbClr val="3F3F3F"/>
                </a:solidFill>
                <a:latin typeface="Calibri"/>
                <a:ea typeface="Calibri"/>
                <a:cs typeface="Calibri"/>
                <a:sym typeface="Calibri"/>
              </a:rPr>
              <a:t>Assistant Chair, Counseling and Behavioral Health Department, Interim Director, Military Veteran Psychology and Train Vets to Treat Vets Programs William James College, Air Force and military spouse</a:t>
            </a:r>
            <a:endParaRPr sz="800">
              <a:solidFill>
                <a:srgbClr val="3F3F3F"/>
              </a:solidFill>
              <a:latin typeface="Calibri"/>
              <a:ea typeface="Calibri"/>
              <a:cs typeface="Calibri"/>
              <a:sym typeface="Calibri"/>
            </a:endParaRPr>
          </a:p>
          <a:p>
            <a:pPr marL="457200" lvl="0" indent="0" algn="l" rtl="0">
              <a:lnSpc>
                <a:spcPct val="100000"/>
              </a:lnSpc>
              <a:spcBef>
                <a:spcPts val="0"/>
              </a:spcBef>
              <a:spcAft>
                <a:spcPts val="0"/>
              </a:spcAft>
              <a:buNone/>
            </a:pPr>
            <a:endParaRPr sz="800">
              <a:solidFill>
                <a:srgbClr val="3F3F3F"/>
              </a:solidFill>
              <a:latin typeface="Calibri"/>
              <a:ea typeface="Calibri"/>
              <a:cs typeface="Calibri"/>
              <a:sym typeface="Calibri"/>
            </a:endParaRPr>
          </a:p>
          <a:p>
            <a:pPr marL="0" lvl="0" indent="0" algn="l" rtl="0">
              <a:lnSpc>
                <a:spcPct val="100000"/>
              </a:lnSpc>
              <a:spcBef>
                <a:spcPts val="0"/>
              </a:spcBef>
              <a:spcAft>
                <a:spcPts val="0"/>
              </a:spcAft>
              <a:buNone/>
            </a:pPr>
            <a:r>
              <a:rPr lang="en" sz="900" b="1">
                <a:solidFill>
                  <a:srgbClr val="980000"/>
                </a:solidFill>
                <a:latin typeface="Calibri"/>
                <a:ea typeface="Calibri"/>
                <a:cs typeface="Calibri"/>
                <a:sym typeface="Calibri"/>
              </a:rPr>
              <a:t>Brent French, MBA, PhD &amp; Maddie French</a:t>
            </a:r>
            <a:endParaRPr sz="900" b="1">
              <a:solidFill>
                <a:srgbClr val="980000"/>
              </a:solidFill>
              <a:latin typeface="Calibri"/>
              <a:ea typeface="Calibri"/>
              <a:cs typeface="Calibri"/>
              <a:sym typeface="Calibri"/>
            </a:endParaRPr>
          </a:p>
          <a:p>
            <a:pPr marL="0" lvl="0" indent="457200" algn="l" rtl="0">
              <a:lnSpc>
                <a:spcPct val="100000"/>
              </a:lnSpc>
              <a:spcBef>
                <a:spcPts val="0"/>
              </a:spcBef>
              <a:spcAft>
                <a:spcPts val="0"/>
              </a:spcAft>
              <a:buNone/>
            </a:pPr>
            <a:r>
              <a:rPr lang="en" sz="800">
                <a:solidFill>
                  <a:srgbClr val="3F3F3F"/>
                </a:solidFill>
                <a:latin typeface="Calibri"/>
                <a:ea typeface="Calibri"/>
                <a:cs typeface="Calibri"/>
                <a:sym typeface="Calibri"/>
              </a:rPr>
              <a:t>Col. US Air Force &amp; Reserves/Retired</a:t>
            </a:r>
            <a:endParaRPr sz="800">
              <a:solidFill>
                <a:srgbClr val="3F3F3F"/>
              </a:solidFill>
              <a:latin typeface="Calibri"/>
              <a:ea typeface="Calibri"/>
              <a:cs typeface="Calibri"/>
              <a:sym typeface="Calibri"/>
            </a:endParaRPr>
          </a:p>
          <a:p>
            <a:pPr marL="0" lvl="0" indent="457200" algn="l" rtl="0">
              <a:lnSpc>
                <a:spcPct val="100000"/>
              </a:lnSpc>
              <a:spcBef>
                <a:spcPts val="0"/>
              </a:spcBef>
              <a:spcAft>
                <a:spcPts val="0"/>
              </a:spcAft>
              <a:buNone/>
            </a:pPr>
            <a:endParaRPr sz="800">
              <a:solidFill>
                <a:srgbClr val="3F3F3F"/>
              </a:solidFill>
              <a:latin typeface="Calibri"/>
              <a:ea typeface="Calibri"/>
              <a:cs typeface="Calibri"/>
              <a:sym typeface="Calibri"/>
            </a:endParaRPr>
          </a:p>
          <a:p>
            <a:pPr marL="0" lvl="0" indent="0" algn="l" rtl="0">
              <a:lnSpc>
                <a:spcPct val="100000"/>
              </a:lnSpc>
              <a:spcBef>
                <a:spcPts val="0"/>
              </a:spcBef>
              <a:spcAft>
                <a:spcPts val="0"/>
              </a:spcAft>
              <a:buNone/>
            </a:pPr>
            <a:r>
              <a:rPr lang="en" sz="900" b="1">
                <a:solidFill>
                  <a:srgbClr val="980000"/>
                </a:solidFill>
                <a:latin typeface="Calibri"/>
                <a:ea typeface="Calibri"/>
                <a:cs typeface="Calibri"/>
                <a:sym typeface="Calibri"/>
              </a:rPr>
              <a:t>Aimee Kroll-Desrosiers, PhD</a:t>
            </a:r>
            <a:endParaRPr sz="900" b="1">
              <a:solidFill>
                <a:srgbClr val="980000"/>
              </a:solidFill>
              <a:latin typeface="Calibri"/>
              <a:ea typeface="Calibri"/>
              <a:cs typeface="Calibri"/>
              <a:sym typeface="Calibri"/>
            </a:endParaRPr>
          </a:p>
          <a:p>
            <a:pPr marL="0" lvl="0" indent="457200" algn="l" rtl="0">
              <a:lnSpc>
                <a:spcPct val="100000"/>
              </a:lnSpc>
              <a:spcBef>
                <a:spcPts val="0"/>
              </a:spcBef>
              <a:spcAft>
                <a:spcPts val="0"/>
              </a:spcAft>
              <a:buNone/>
            </a:pPr>
            <a:r>
              <a:rPr lang="en" sz="800">
                <a:solidFill>
                  <a:srgbClr val="3F3F3F"/>
                </a:solidFill>
                <a:latin typeface="Calibri"/>
                <a:ea typeface="Calibri"/>
                <a:cs typeface="Calibri"/>
                <a:sym typeface="Calibri"/>
              </a:rPr>
              <a:t>Research Health Scientist, VA Central Western Massachusetts</a:t>
            </a:r>
            <a:endParaRPr sz="800">
              <a:solidFill>
                <a:srgbClr val="3F3F3F"/>
              </a:solidFill>
              <a:latin typeface="Calibri"/>
              <a:ea typeface="Calibri"/>
              <a:cs typeface="Calibri"/>
              <a:sym typeface="Calibri"/>
            </a:endParaRPr>
          </a:p>
          <a:p>
            <a:pPr marL="0" lvl="0" indent="457200" algn="l" rtl="0">
              <a:lnSpc>
                <a:spcPct val="100000"/>
              </a:lnSpc>
              <a:spcBef>
                <a:spcPts val="0"/>
              </a:spcBef>
              <a:spcAft>
                <a:spcPts val="0"/>
              </a:spcAft>
              <a:buNone/>
            </a:pPr>
            <a:endParaRPr sz="800">
              <a:solidFill>
                <a:srgbClr val="3F3F3F"/>
              </a:solidFill>
              <a:latin typeface="Calibri"/>
              <a:ea typeface="Calibri"/>
              <a:cs typeface="Calibri"/>
              <a:sym typeface="Calibri"/>
            </a:endParaRPr>
          </a:p>
          <a:p>
            <a:pPr marL="0" lvl="0" indent="0" algn="l" rtl="0">
              <a:lnSpc>
                <a:spcPct val="100000"/>
              </a:lnSpc>
              <a:spcBef>
                <a:spcPts val="0"/>
              </a:spcBef>
              <a:spcAft>
                <a:spcPts val="0"/>
              </a:spcAft>
              <a:buNone/>
            </a:pPr>
            <a:r>
              <a:rPr lang="en" sz="900" b="1">
                <a:solidFill>
                  <a:srgbClr val="980000"/>
                </a:solidFill>
                <a:latin typeface="Calibri"/>
                <a:ea typeface="Calibri"/>
                <a:cs typeface="Calibri"/>
                <a:sym typeface="Calibri"/>
              </a:rPr>
              <a:t>Kevin Lambert</a:t>
            </a:r>
            <a:r>
              <a:rPr lang="en" sz="900">
                <a:solidFill>
                  <a:srgbClr val="3F3F3F"/>
                </a:solidFill>
                <a:latin typeface="Calibri"/>
                <a:ea typeface="Calibri"/>
                <a:cs typeface="Calibri"/>
                <a:sym typeface="Calibri"/>
              </a:rPr>
              <a:t>,</a:t>
            </a:r>
            <a:r>
              <a:rPr lang="en" sz="800">
                <a:solidFill>
                  <a:srgbClr val="3F3F3F"/>
                </a:solidFill>
                <a:latin typeface="Calibri"/>
                <a:ea typeface="Calibri"/>
                <a:cs typeface="Calibri"/>
                <a:sym typeface="Calibri"/>
              </a:rPr>
              <a:t> Infantryman, US Army, OIF</a:t>
            </a:r>
            <a:endParaRPr sz="800">
              <a:solidFill>
                <a:srgbClr val="3F3F3F"/>
              </a:solidFill>
              <a:latin typeface="Calibri"/>
              <a:ea typeface="Calibri"/>
              <a:cs typeface="Calibri"/>
              <a:sym typeface="Calibri"/>
            </a:endParaRPr>
          </a:p>
          <a:p>
            <a:pPr marL="0" lvl="0" indent="0" algn="l" rtl="0">
              <a:lnSpc>
                <a:spcPct val="100000"/>
              </a:lnSpc>
              <a:spcBef>
                <a:spcPts val="0"/>
              </a:spcBef>
              <a:spcAft>
                <a:spcPts val="0"/>
              </a:spcAft>
              <a:buNone/>
            </a:pPr>
            <a:endParaRPr sz="800">
              <a:solidFill>
                <a:srgbClr val="3F3F3F"/>
              </a:solidFill>
              <a:latin typeface="Calibri"/>
              <a:ea typeface="Calibri"/>
              <a:cs typeface="Calibri"/>
              <a:sym typeface="Calibri"/>
            </a:endParaRPr>
          </a:p>
          <a:p>
            <a:pPr marL="0" lvl="0" indent="0" algn="l" rtl="0">
              <a:spcBef>
                <a:spcPts val="0"/>
              </a:spcBef>
              <a:spcAft>
                <a:spcPts val="0"/>
              </a:spcAft>
              <a:buNone/>
            </a:pPr>
            <a:r>
              <a:rPr lang="en" sz="800" b="1">
                <a:solidFill>
                  <a:srgbClr val="990000"/>
                </a:solidFill>
                <a:latin typeface="Roboto"/>
                <a:ea typeface="Roboto"/>
                <a:cs typeface="Roboto"/>
                <a:sym typeface="Roboto"/>
              </a:rPr>
              <a:t>Bill Moore &amp; Robert Hewins</a:t>
            </a:r>
            <a:endParaRPr sz="800" b="1">
              <a:solidFill>
                <a:srgbClr val="990000"/>
              </a:solidFill>
              <a:latin typeface="Roboto"/>
              <a:ea typeface="Roboto"/>
              <a:cs typeface="Roboto"/>
              <a:sym typeface="Roboto"/>
            </a:endParaRPr>
          </a:p>
          <a:p>
            <a:pPr marL="0" lvl="0" indent="0" algn="l" rtl="0">
              <a:lnSpc>
                <a:spcPct val="100000"/>
              </a:lnSpc>
              <a:spcBef>
                <a:spcPts val="0"/>
              </a:spcBef>
              <a:spcAft>
                <a:spcPts val="0"/>
              </a:spcAft>
              <a:buNone/>
            </a:pPr>
            <a:endParaRPr sz="800">
              <a:solidFill>
                <a:srgbClr val="3F3F3F"/>
              </a:solidFill>
              <a:latin typeface="Calibri"/>
              <a:ea typeface="Calibri"/>
              <a:cs typeface="Calibri"/>
              <a:sym typeface="Calibri"/>
            </a:endParaRPr>
          </a:p>
          <a:p>
            <a:pPr marL="0" lvl="0" indent="0" algn="l" rtl="0">
              <a:lnSpc>
                <a:spcPct val="100000"/>
              </a:lnSpc>
              <a:spcBef>
                <a:spcPts val="0"/>
              </a:spcBef>
              <a:spcAft>
                <a:spcPts val="0"/>
              </a:spcAft>
              <a:buNone/>
            </a:pPr>
            <a:endParaRPr sz="800">
              <a:solidFill>
                <a:srgbClr val="3F3F3F"/>
              </a:solidFill>
              <a:latin typeface="Calibri"/>
              <a:ea typeface="Calibri"/>
              <a:cs typeface="Calibri"/>
              <a:sym typeface="Calibri"/>
            </a:endParaRPr>
          </a:p>
          <a:p>
            <a:pPr marL="457200" lvl="0" indent="0" algn="l" rtl="0">
              <a:lnSpc>
                <a:spcPct val="100000"/>
              </a:lnSpc>
              <a:spcBef>
                <a:spcPts val="0"/>
              </a:spcBef>
              <a:spcAft>
                <a:spcPts val="0"/>
              </a:spcAft>
              <a:buNone/>
            </a:pPr>
            <a:endParaRPr sz="800">
              <a:solidFill>
                <a:srgbClr val="3F3F3F"/>
              </a:solidFill>
              <a:latin typeface="Calibri"/>
              <a:ea typeface="Calibri"/>
              <a:cs typeface="Calibri"/>
              <a:sym typeface="Calibri"/>
            </a:endParaRPr>
          </a:p>
          <a:p>
            <a:pPr marL="0" lvl="0" indent="0" algn="l" rtl="0">
              <a:lnSpc>
                <a:spcPct val="100000"/>
              </a:lnSpc>
              <a:spcBef>
                <a:spcPts val="1000"/>
              </a:spcBef>
              <a:spcAft>
                <a:spcPts val="0"/>
              </a:spcAft>
              <a:buNone/>
            </a:pPr>
            <a:endParaRPr sz="1200">
              <a:solidFill>
                <a:srgbClr val="3F3F3F"/>
              </a:solidFill>
              <a:latin typeface="Trebuchet MS"/>
              <a:ea typeface="Trebuchet MS"/>
              <a:cs typeface="Trebuchet MS"/>
              <a:sym typeface="Trebuchet MS"/>
            </a:endParaRPr>
          </a:p>
          <a:p>
            <a:pPr marL="457200" lvl="0" indent="0" algn="l" rtl="0">
              <a:lnSpc>
                <a:spcPct val="100000"/>
              </a:lnSpc>
              <a:spcBef>
                <a:spcPts val="1000"/>
              </a:spcBef>
              <a:spcAft>
                <a:spcPts val="0"/>
              </a:spcAft>
              <a:buNone/>
            </a:pPr>
            <a:endParaRPr sz="900">
              <a:solidFill>
                <a:srgbClr val="3F3F3F"/>
              </a:solidFill>
              <a:latin typeface="Trebuchet MS"/>
              <a:ea typeface="Trebuchet MS"/>
              <a:cs typeface="Trebuchet MS"/>
              <a:sym typeface="Trebuchet MS"/>
            </a:endParaRPr>
          </a:p>
          <a:p>
            <a:pPr marL="0" lvl="0" indent="0" algn="l" rtl="0">
              <a:lnSpc>
                <a:spcPct val="100000"/>
              </a:lnSpc>
              <a:spcBef>
                <a:spcPts val="0"/>
              </a:spcBef>
              <a:spcAft>
                <a:spcPts val="0"/>
              </a:spcAft>
              <a:buNone/>
            </a:pPr>
            <a:endParaRPr>
              <a:latin typeface="Roboto"/>
              <a:ea typeface="Roboto"/>
              <a:cs typeface="Roboto"/>
              <a:sym typeface="Roboto"/>
            </a:endParaRPr>
          </a:p>
        </p:txBody>
      </p:sp>
      <p:sp>
        <p:nvSpPr>
          <p:cNvPr id="284" name="Google Shape;284;p36"/>
          <p:cNvSpPr txBox="1"/>
          <p:nvPr/>
        </p:nvSpPr>
        <p:spPr>
          <a:xfrm>
            <a:off x="4461550" y="1352325"/>
            <a:ext cx="4773600" cy="365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rgbClr val="980000"/>
                </a:solidFill>
                <a:latin typeface="Calibri"/>
                <a:ea typeface="Calibri"/>
                <a:cs typeface="Calibri"/>
                <a:sym typeface="Calibri"/>
              </a:rPr>
              <a:t>Justin Sousa, Veterans Service Officer</a:t>
            </a:r>
            <a:endParaRPr sz="800" b="1">
              <a:solidFill>
                <a:srgbClr val="980000"/>
              </a:solidFill>
              <a:latin typeface="Calibri"/>
              <a:ea typeface="Calibri"/>
              <a:cs typeface="Calibri"/>
              <a:sym typeface="Calibri"/>
            </a:endParaRPr>
          </a:p>
          <a:p>
            <a:pPr marL="0" lvl="0" indent="457200" algn="l" rtl="0">
              <a:spcBef>
                <a:spcPts val="0"/>
              </a:spcBef>
              <a:spcAft>
                <a:spcPts val="0"/>
              </a:spcAft>
              <a:buNone/>
            </a:pPr>
            <a:r>
              <a:rPr lang="en" sz="800">
                <a:solidFill>
                  <a:srgbClr val="3F3F3F"/>
                </a:solidFill>
                <a:latin typeface="Calibri"/>
                <a:ea typeface="Calibri"/>
                <a:cs typeface="Calibri"/>
                <a:sym typeface="Calibri"/>
              </a:rPr>
              <a:t>Central Mass Vets Services District; MA Army National Guard ‘07-14</a:t>
            </a:r>
            <a:endParaRPr sz="800">
              <a:solidFill>
                <a:srgbClr val="3F3F3F"/>
              </a:solidFill>
              <a:latin typeface="Calibri"/>
              <a:ea typeface="Calibri"/>
              <a:cs typeface="Calibri"/>
              <a:sym typeface="Calibri"/>
            </a:endParaRPr>
          </a:p>
          <a:p>
            <a:pPr marL="0" lvl="0" indent="0" algn="l" rtl="0">
              <a:spcBef>
                <a:spcPts val="1000"/>
              </a:spcBef>
              <a:spcAft>
                <a:spcPts val="0"/>
              </a:spcAft>
              <a:buNone/>
            </a:pPr>
            <a:r>
              <a:rPr lang="en" sz="800" b="1">
                <a:solidFill>
                  <a:srgbClr val="980000"/>
                </a:solidFill>
                <a:latin typeface="Calibri"/>
                <a:ea typeface="Calibri"/>
                <a:cs typeface="Calibri"/>
                <a:sym typeface="Calibri"/>
              </a:rPr>
              <a:t>Mike Spiros, MS, MALD, AGACNP-BC, </a:t>
            </a:r>
            <a:r>
              <a:rPr lang="en" sz="800">
                <a:solidFill>
                  <a:srgbClr val="3F3F3F"/>
                </a:solidFill>
                <a:latin typeface="Calibri"/>
                <a:ea typeface="Calibri"/>
                <a:cs typeface="Calibri"/>
                <a:sym typeface="Calibri"/>
              </a:rPr>
              <a:t>US Navy, Iraq 2003-4 </a:t>
            </a:r>
            <a:r>
              <a:rPr lang="en" sz="800" b="1">
                <a:solidFill>
                  <a:srgbClr val="980000"/>
                </a:solidFill>
                <a:latin typeface="Calibri"/>
                <a:ea typeface="Calibri"/>
                <a:cs typeface="Calibri"/>
                <a:sym typeface="Calibri"/>
              </a:rPr>
              <a:t>&amp; Sarah Spiros,MS,AGPCNP-BC; </a:t>
            </a:r>
            <a:r>
              <a:rPr lang="en" sz="800">
                <a:solidFill>
                  <a:srgbClr val="434343"/>
                </a:solidFill>
                <a:latin typeface="Calibri"/>
                <a:ea typeface="Calibri"/>
                <a:cs typeface="Calibri"/>
                <a:sym typeface="Calibri"/>
              </a:rPr>
              <a:t>GSN Class of 2015</a:t>
            </a:r>
            <a:endParaRPr sz="800">
              <a:solidFill>
                <a:srgbClr val="434343"/>
              </a:solidFill>
              <a:latin typeface="Calibri"/>
              <a:ea typeface="Calibri"/>
              <a:cs typeface="Calibri"/>
              <a:sym typeface="Calibri"/>
            </a:endParaRPr>
          </a:p>
          <a:p>
            <a:pPr marL="0" lvl="0" indent="0" algn="l" rtl="0">
              <a:spcBef>
                <a:spcPts val="0"/>
              </a:spcBef>
              <a:spcAft>
                <a:spcPts val="0"/>
              </a:spcAft>
              <a:buNone/>
            </a:pPr>
            <a:endParaRPr sz="800" b="1">
              <a:solidFill>
                <a:srgbClr val="990000"/>
              </a:solidFill>
              <a:latin typeface="Calibri"/>
              <a:ea typeface="Calibri"/>
              <a:cs typeface="Calibri"/>
              <a:sym typeface="Calibri"/>
            </a:endParaRPr>
          </a:p>
          <a:p>
            <a:pPr marL="0" lvl="0" indent="0" algn="l" rtl="0">
              <a:spcBef>
                <a:spcPts val="0"/>
              </a:spcBef>
              <a:spcAft>
                <a:spcPts val="0"/>
              </a:spcAft>
              <a:buNone/>
            </a:pPr>
            <a:r>
              <a:rPr lang="en" sz="800" b="1">
                <a:solidFill>
                  <a:srgbClr val="990000"/>
                </a:solidFill>
                <a:latin typeface="Calibri"/>
                <a:ea typeface="Calibri"/>
                <a:cs typeface="Calibri"/>
                <a:sym typeface="Calibri"/>
              </a:rPr>
              <a:t>Pankaj Ksheersagar, MD FAAFP, MAJ, MC USAR </a:t>
            </a:r>
            <a:endParaRPr sz="800" b="1">
              <a:solidFill>
                <a:srgbClr val="990000"/>
              </a:solidFill>
              <a:latin typeface="Calibri"/>
              <a:ea typeface="Calibri"/>
              <a:cs typeface="Calibri"/>
              <a:sym typeface="Calibri"/>
            </a:endParaRPr>
          </a:p>
          <a:p>
            <a:pPr marL="0" lvl="0" indent="457200" algn="l" rtl="0">
              <a:spcBef>
                <a:spcPts val="0"/>
              </a:spcBef>
              <a:spcAft>
                <a:spcPts val="0"/>
              </a:spcAft>
              <a:buNone/>
            </a:pPr>
            <a:r>
              <a:rPr lang="en" sz="800">
                <a:solidFill>
                  <a:srgbClr val="3F3F3F"/>
                </a:solidFill>
                <a:latin typeface="Calibri"/>
                <a:ea typeface="Calibri"/>
                <a:cs typeface="Calibri"/>
                <a:sym typeface="Calibri"/>
              </a:rPr>
              <a:t>Medical Director, Family Medicine Inpatient Service</a:t>
            </a:r>
            <a:endParaRPr sz="800">
              <a:solidFill>
                <a:srgbClr val="3F3F3F"/>
              </a:solidFill>
              <a:latin typeface="Calibri"/>
              <a:ea typeface="Calibri"/>
              <a:cs typeface="Calibri"/>
              <a:sym typeface="Calibri"/>
            </a:endParaRPr>
          </a:p>
          <a:p>
            <a:pPr marL="0" lvl="0" indent="0" algn="l" rtl="0">
              <a:spcBef>
                <a:spcPts val="1000"/>
              </a:spcBef>
              <a:spcAft>
                <a:spcPts val="0"/>
              </a:spcAft>
              <a:buNone/>
            </a:pPr>
            <a:r>
              <a:rPr lang="en" sz="800" b="1">
                <a:solidFill>
                  <a:srgbClr val="990000"/>
                </a:solidFill>
                <a:latin typeface="Calibri"/>
                <a:ea typeface="Calibri"/>
                <a:cs typeface="Calibri"/>
                <a:sym typeface="Calibri"/>
              </a:rPr>
              <a:t>John P. Collins, FACHE &amp; Nancy Collins, CNM</a:t>
            </a:r>
            <a:endParaRPr sz="800" b="1">
              <a:solidFill>
                <a:srgbClr val="990000"/>
              </a:solidFill>
              <a:latin typeface="Calibri"/>
              <a:ea typeface="Calibri"/>
              <a:cs typeface="Calibri"/>
              <a:sym typeface="Calibri"/>
            </a:endParaRPr>
          </a:p>
          <a:p>
            <a:pPr marL="0" lvl="0" indent="457200" algn="l" rtl="0">
              <a:spcBef>
                <a:spcPts val="0"/>
              </a:spcBef>
              <a:spcAft>
                <a:spcPts val="0"/>
              </a:spcAft>
              <a:buNone/>
            </a:pPr>
            <a:r>
              <a:rPr lang="en" sz="800">
                <a:solidFill>
                  <a:srgbClr val="3F3F3F"/>
                </a:solidFill>
                <a:latin typeface="Roboto"/>
                <a:ea typeface="Roboto"/>
                <a:cs typeface="Roboto"/>
                <a:sym typeface="Roboto"/>
              </a:rPr>
              <a:t>Former Director, VA Central Western Massachusetts Healthcare System; COL, Ret US Army</a:t>
            </a:r>
            <a:endParaRPr sz="800">
              <a:solidFill>
                <a:srgbClr val="3F3F3F"/>
              </a:solidFill>
              <a:latin typeface="Roboto"/>
              <a:ea typeface="Roboto"/>
              <a:cs typeface="Roboto"/>
              <a:sym typeface="Roboto"/>
            </a:endParaRPr>
          </a:p>
          <a:p>
            <a:pPr marL="0" lvl="0" indent="0" algn="l" rtl="0">
              <a:spcBef>
                <a:spcPts val="0"/>
              </a:spcBef>
              <a:spcAft>
                <a:spcPts val="0"/>
              </a:spcAft>
              <a:buNone/>
            </a:pPr>
            <a:endParaRPr sz="800" b="1">
              <a:solidFill>
                <a:srgbClr val="990000"/>
              </a:solidFill>
              <a:latin typeface="Roboto"/>
              <a:ea typeface="Roboto"/>
              <a:cs typeface="Roboto"/>
              <a:sym typeface="Roboto"/>
            </a:endParaRPr>
          </a:p>
          <a:p>
            <a:pPr marL="0" lvl="0" indent="0" algn="l" rtl="0">
              <a:spcBef>
                <a:spcPts val="0"/>
              </a:spcBef>
              <a:spcAft>
                <a:spcPts val="0"/>
              </a:spcAft>
              <a:buNone/>
            </a:pPr>
            <a:r>
              <a:rPr lang="en" sz="800" b="1">
                <a:solidFill>
                  <a:srgbClr val="990000"/>
                </a:solidFill>
                <a:latin typeface="Roboto"/>
                <a:ea typeface="Roboto"/>
                <a:cs typeface="Roboto"/>
                <a:sym typeface="Roboto"/>
              </a:rPr>
              <a:t>Amber Cahill, PsyD</a:t>
            </a:r>
            <a:endParaRPr sz="800" b="1">
              <a:solidFill>
                <a:srgbClr val="990000"/>
              </a:solidFill>
              <a:latin typeface="Roboto"/>
              <a:ea typeface="Roboto"/>
              <a:cs typeface="Roboto"/>
              <a:sym typeface="Roboto"/>
            </a:endParaRPr>
          </a:p>
          <a:p>
            <a:pPr marL="0" lvl="0" indent="0" algn="l" rtl="0">
              <a:spcBef>
                <a:spcPts val="0"/>
              </a:spcBef>
              <a:spcAft>
                <a:spcPts val="0"/>
              </a:spcAft>
              <a:buNone/>
            </a:pPr>
            <a:r>
              <a:rPr lang="en" sz="800">
                <a:solidFill>
                  <a:srgbClr val="3F3F3F"/>
                </a:solidFill>
                <a:latin typeface="Roboto"/>
                <a:ea typeface="Roboto"/>
                <a:cs typeface="Roboto"/>
                <a:sym typeface="Roboto"/>
              </a:rPr>
              <a:t>	Dir. Behavioral Science/Fitchburg Family Med Res/UMMS Dept. Family Medicine &amp; Community Health</a:t>
            </a:r>
            <a:endParaRPr sz="800">
              <a:solidFill>
                <a:srgbClr val="3F3F3F"/>
              </a:solidFill>
              <a:latin typeface="Roboto"/>
              <a:ea typeface="Roboto"/>
              <a:cs typeface="Roboto"/>
              <a:sym typeface="Roboto"/>
            </a:endParaRPr>
          </a:p>
          <a:p>
            <a:pPr marL="0" lvl="0" indent="0" algn="l" rtl="0">
              <a:spcBef>
                <a:spcPts val="0"/>
              </a:spcBef>
              <a:spcAft>
                <a:spcPts val="0"/>
              </a:spcAft>
              <a:buNone/>
            </a:pPr>
            <a:endParaRPr sz="800" b="1">
              <a:solidFill>
                <a:srgbClr val="990000"/>
              </a:solidFill>
              <a:latin typeface="Roboto"/>
              <a:ea typeface="Roboto"/>
              <a:cs typeface="Roboto"/>
              <a:sym typeface="Roboto"/>
            </a:endParaRPr>
          </a:p>
          <a:p>
            <a:pPr marL="0" lvl="0" indent="0" algn="l" rtl="0">
              <a:spcBef>
                <a:spcPts val="0"/>
              </a:spcBef>
              <a:spcAft>
                <a:spcPts val="0"/>
              </a:spcAft>
              <a:buNone/>
            </a:pPr>
            <a:r>
              <a:rPr lang="en" sz="800" b="1">
                <a:solidFill>
                  <a:srgbClr val="990000"/>
                </a:solidFill>
                <a:latin typeface="Roboto"/>
                <a:ea typeface="Roboto"/>
                <a:cs typeface="Roboto"/>
                <a:sym typeface="Roboto"/>
              </a:rPr>
              <a:t>Anthony Riello, MSW, LISCW</a:t>
            </a:r>
            <a:endParaRPr sz="800" b="1">
              <a:solidFill>
                <a:srgbClr val="990000"/>
              </a:solidFill>
              <a:latin typeface="Roboto"/>
              <a:ea typeface="Roboto"/>
              <a:cs typeface="Roboto"/>
              <a:sym typeface="Roboto"/>
            </a:endParaRPr>
          </a:p>
          <a:p>
            <a:pPr marL="0" lvl="0" indent="0" algn="l" rtl="0">
              <a:spcBef>
                <a:spcPts val="0"/>
              </a:spcBef>
              <a:spcAft>
                <a:spcPts val="0"/>
              </a:spcAft>
              <a:buNone/>
            </a:pPr>
            <a:endParaRPr sz="800" b="1">
              <a:solidFill>
                <a:srgbClr val="990000"/>
              </a:solidFill>
              <a:latin typeface="Roboto"/>
              <a:ea typeface="Roboto"/>
              <a:cs typeface="Roboto"/>
              <a:sym typeface="Roboto"/>
            </a:endParaRPr>
          </a:p>
          <a:p>
            <a:pPr marL="0" lvl="0" indent="0" algn="l" rtl="0">
              <a:spcBef>
                <a:spcPts val="0"/>
              </a:spcBef>
              <a:spcAft>
                <a:spcPts val="0"/>
              </a:spcAft>
              <a:buNone/>
            </a:pPr>
            <a:r>
              <a:rPr lang="en" sz="800" b="1">
                <a:solidFill>
                  <a:srgbClr val="990000"/>
                </a:solidFill>
                <a:latin typeface="Roboto"/>
                <a:ea typeface="Roboto"/>
                <a:cs typeface="Roboto"/>
                <a:sym typeface="Roboto"/>
              </a:rPr>
              <a:t>William Davidson	</a:t>
            </a:r>
            <a:endParaRPr sz="800" b="1">
              <a:solidFill>
                <a:srgbClr val="990000"/>
              </a:solidFill>
              <a:latin typeface="Roboto"/>
              <a:ea typeface="Roboto"/>
              <a:cs typeface="Roboto"/>
              <a:sym typeface="Roboto"/>
            </a:endParaRPr>
          </a:p>
          <a:p>
            <a:pPr marL="0" lvl="0" indent="0" algn="l" rtl="0">
              <a:spcBef>
                <a:spcPts val="0"/>
              </a:spcBef>
              <a:spcAft>
                <a:spcPts val="0"/>
              </a:spcAft>
              <a:buNone/>
            </a:pPr>
            <a:r>
              <a:rPr lang="en" sz="800">
                <a:solidFill>
                  <a:srgbClr val="3F3F3F"/>
                </a:solidFill>
                <a:latin typeface="Roboto"/>
                <a:ea typeface="Roboto"/>
                <a:cs typeface="Roboto"/>
                <a:sym typeface="Roboto"/>
              </a:rPr>
              <a:t>	Director, Veteran Outreach Brigade Command Sergeant Major, MA Army National Guard</a:t>
            </a:r>
            <a:endParaRPr sz="800">
              <a:solidFill>
                <a:srgbClr val="3F3F3F"/>
              </a:solidFill>
              <a:latin typeface="Roboto"/>
              <a:ea typeface="Roboto"/>
              <a:cs typeface="Roboto"/>
              <a:sym typeface="Roboto"/>
            </a:endParaRPr>
          </a:p>
          <a:p>
            <a:pPr marL="0" lvl="0" indent="0" algn="l" rtl="0">
              <a:spcBef>
                <a:spcPts val="0"/>
              </a:spcBef>
              <a:spcAft>
                <a:spcPts val="0"/>
              </a:spcAft>
              <a:buNone/>
            </a:pPr>
            <a:endParaRPr sz="800" b="1">
              <a:solidFill>
                <a:srgbClr val="990000"/>
              </a:solidFill>
              <a:latin typeface="Roboto"/>
              <a:ea typeface="Roboto"/>
              <a:cs typeface="Roboto"/>
              <a:sym typeface="Roboto"/>
            </a:endParaRPr>
          </a:p>
          <a:p>
            <a:pPr marL="0" lvl="0" indent="0" algn="l" rtl="0">
              <a:spcBef>
                <a:spcPts val="0"/>
              </a:spcBef>
              <a:spcAft>
                <a:spcPts val="0"/>
              </a:spcAft>
              <a:buNone/>
            </a:pPr>
            <a:r>
              <a:rPr lang="en" sz="800" b="1">
                <a:solidFill>
                  <a:srgbClr val="990000"/>
                </a:solidFill>
                <a:latin typeface="Roboto"/>
                <a:ea typeface="Roboto"/>
                <a:cs typeface="Roboto"/>
                <a:sym typeface="Roboto"/>
              </a:rPr>
              <a:t>Jennifer Baublitz, MA/CAGS </a:t>
            </a:r>
            <a:endParaRPr sz="800" b="1">
              <a:solidFill>
                <a:srgbClr val="990000"/>
              </a:solidFill>
              <a:latin typeface="Roboto"/>
              <a:ea typeface="Roboto"/>
              <a:cs typeface="Roboto"/>
              <a:sym typeface="Roboto"/>
            </a:endParaRPr>
          </a:p>
          <a:p>
            <a:pPr marL="0" lvl="0" indent="457200" algn="l" rtl="0">
              <a:spcBef>
                <a:spcPts val="0"/>
              </a:spcBef>
              <a:spcAft>
                <a:spcPts val="0"/>
              </a:spcAft>
              <a:buNone/>
            </a:pPr>
            <a:r>
              <a:rPr lang="en" sz="800">
                <a:solidFill>
                  <a:srgbClr val="3F3F3F"/>
                </a:solidFill>
                <a:latin typeface="Roboto"/>
                <a:ea typeface="Roboto"/>
                <a:cs typeface="Roboto"/>
                <a:sym typeface="Roboto"/>
              </a:rPr>
              <a:t>Exec. Dir, Brookfield Institute</a:t>
            </a:r>
            <a:endParaRPr sz="800">
              <a:solidFill>
                <a:srgbClr val="3F3F3F"/>
              </a:solidFill>
              <a:latin typeface="Roboto"/>
              <a:ea typeface="Roboto"/>
              <a:cs typeface="Roboto"/>
              <a:sym typeface="Roboto"/>
            </a:endParaRPr>
          </a:p>
          <a:p>
            <a:pPr marL="0" lvl="0" indent="457200" algn="l" rtl="0">
              <a:spcBef>
                <a:spcPts val="0"/>
              </a:spcBef>
              <a:spcAft>
                <a:spcPts val="0"/>
              </a:spcAft>
              <a:buNone/>
            </a:pPr>
            <a:endParaRPr sz="800">
              <a:solidFill>
                <a:srgbClr val="3F3F3F"/>
              </a:solidFill>
              <a:latin typeface="Roboto"/>
              <a:ea typeface="Roboto"/>
              <a:cs typeface="Roboto"/>
              <a:sym typeface="Roboto"/>
            </a:endParaRPr>
          </a:p>
          <a:p>
            <a:pPr marL="0" lvl="0" indent="0" algn="l" rtl="0">
              <a:spcBef>
                <a:spcPts val="0"/>
              </a:spcBef>
              <a:spcAft>
                <a:spcPts val="0"/>
              </a:spcAft>
              <a:buNone/>
            </a:pPr>
            <a:r>
              <a:rPr lang="en" sz="900" b="1">
                <a:solidFill>
                  <a:srgbClr val="980000"/>
                </a:solidFill>
                <a:latin typeface="Calibri"/>
                <a:ea typeface="Calibri"/>
                <a:cs typeface="Calibri"/>
                <a:sym typeface="Calibri"/>
              </a:rPr>
              <a:t>Tina Runyan, PhD, ABPP</a:t>
            </a:r>
            <a:endParaRPr sz="900" b="1">
              <a:solidFill>
                <a:srgbClr val="980000"/>
              </a:solidFill>
              <a:latin typeface="Calibri"/>
              <a:ea typeface="Calibri"/>
              <a:cs typeface="Calibri"/>
              <a:sym typeface="Calibri"/>
            </a:endParaRPr>
          </a:p>
          <a:p>
            <a:pPr marL="457200" lvl="0" indent="0" algn="l" rtl="0">
              <a:spcBef>
                <a:spcPts val="0"/>
              </a:spcBef>
              <a:spcAft>
                <a:spcPts val="0"/>
              </a:spcAft>
              <a:buNone/>
            </a:pPr>
            <a:r>
              <a:rPr lang="en" sz="800">
                <a:solidFill>
                  <a:srgbClr val="3F3F3F"/>
                </a:solidFill>
                <a:latin typeface="Calibri"/>
                <a:ea typeface="Calibri"/>
                <a:cs typeface="Calibri"/>
                <a:sym typeface="Calibri"/>
              </a:rPr>
              <a:t>Professor, Dept. of Family, Medicine and Community Health, Licensed Clinical	Health Psychologist, UMMHC; 6 Years Active Duty - USAF/Biomed Science Corps</a:t>
            </a:r>
            <a:endParaRPr sz="800">
              <a:solidFill>
                <a:srgbClr val="3F3F3F"/>
              </a:solidFill>
              <a:latin typeface="Calibri"/>
              <a:ea typeface="Calibri"/>
              <a:cs typeface="Calibri"/>
              <a:sym typeface="Calibri"/>
            </a:endParaRPr>
          </a:p>
          <a:p>
            <a:pPr marL="0" lvl="0" indent="0" algn="l" rtl="0">
              <a:spcBef>
                <a:spcPts val="0"/>
              </a:spcBef>
              <a:spcAft>
                <a:spcPts val="0"/>
              </a:spcAft>
              <a:buNone/>
            </a:pPr>
            <a:r>
              <a:rPr lang="en" sz="800" b="1">
                <a:solidFill>
                  <a:srgbClr val="990000"/>
                </a:solidFill>
                <a:latin typeface="Calibri"/>
                <a:ea typeface="Calibri"/>
                <a:cs typeface="Calibri"/>
                <a:sym typeface="Calibri"/>
              </a:rPr>
              <a:t>Shawn McGuinness, AIA, LEED AP </a:t>
            </a:r>
            <a:endParaRPr sz="800" b="1">
              <a:solidFill>
                <a:srgbClr val="990000"/>
              </a:solidFill>
              <a:latin typeface="Calibri"/>
              <a:ea typeface="Calibri"/>
              <a:cs typeface="Calibri"/>
              <a:sym typeface="Calibri"/>
            </a:endParaRPr>
          </a:p>
          <a:p>
            <a:pPr marL="0" lvl="0" indent="457200" algn="l" rtl="0">
              <a:spcBef>
                <a:spcPts val="0"/>
              </a:spcBef>
              <a:spcAft>
                <a:spcPts val="0"/>
              </a:spcAft>
              <a:buNone/>
            </a:pPr>
            <a:r>
              <a:rPr lang="en" sz="800">
                <a:solidFill>
                  <a:srgbClr val="3F3F3F"/>
                </a:solidFill>
                <a:latin typeface="Calibri"/>
                <a:ea typeface="Calibri"/>
                <a:cs typeface="Calibri"/>
                <a:sym typeface="Calibri"/>
              </a:rPr>
              <a:t>Manager of Design and Construction, UMMS</a:t>
            </a:r>
            <a:endParaRPr sz="800">
              <a:solidFill>
                <a:srgbClr val="3F3F3F"/>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References</a:t>
            </a:r>
            <a:endParaRPr/>
          </a:p>
        </p:txBody>
      </p:sp>
      <p:sp>
        <p:nvSpPr>
          <p:cNvPr id="290" name="Google Shape;290;p37"/>
          <p:cNvSpPr txBox="1"/>
          <p:nvPr/>
        </p:nvSpPr>
        <p:spPr>
          <a:xfrm>
            <a:off x="198000" y="1297475"/>
            <a:ext cx="8748000" cy="525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Clr>
                <a:schemeClr val="dk1"/>
              </a:buClr>
              <a:buSzPts val="1100"/>
              <a:buFont typeface="Arial"/>
              <a:buNone/>
            </a:pPr>
            <a:r>
              <a:rPr lang="en" sz="900">
                <a:solidFill>
                  <a:srgbClr val="010C29"/>
                </a:solidFill>
                <a:latin typeface="Calibri"/>
                <a:ea typeface="Calibri"/>
                <a:cs typeface="Calibri"/>
                <a:sym typeface="Calibri"/>
              </a:rPr>
              <a:t>American Association of Nurse Practitioners. (n.d.). Nurse Practitioners in Primary Care. https://www.aanp.org/advocacy/advocacy-resource/position-statements/nurse-practitioners-in-primary-care </a:t>
            </a:r>
            <a:endParaRPr sz="900">
              <a:solidFill>
                <a:srgbClr val="010C29"/>
              </a:solidFill>
              <a:latin typeface="Calibri"/>
              <a:ea typeface="Calibri"/>
              <a:cs typeface="Calibri"/>
              <a:sym typeface="Calibri"/>
            </a:endParaRPr>
          </a:p>
          <a:p>
            <a:pPr marL="0" lvl="0" indent="0" algn="l" rtl="0">
              <a:lnSpc>
                <a:spcPct val="115000"/>
              </a:lnSpc>
              <a:spcBef>
                <a:spcPts val="1000"/>
              </a:spcBef>
              <a:spcAft>
                <a:spcPts val="0"/>
              </a:spcAft>
              <a:buClr>
                <a:schemeClr val="dk1"/>
              </a:buClr>
              <a:buSzPts val="1100"/>
              <a:buFont typeface="Arial"/>
              <a:buNone/>
            </a:pPr>
            <a:r>
              <a:rPr lang="en" sz="900">
                <a:solidFill>
                  <a:srgbClr val="010C29"/>
                </a:solidFill>
                <a:latin typeface="Calibri"/>
                <a:ea typeface="Calibri"/>
                <a:cs typeface="Calibri"/>
                <a:sym typeface="Calibri"/>
              </a:rPr>
              <a:t>American Association of Nurse Practitioners. (n.d.). U.S. Department of Veterans Affairs Final Rule. </a:t>
            </a:r>
            <a:r>
              <a:rPr lang="en" sz="900">
                <a:solidFill>
                  <a:srgbClr val="010C29"/>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https://www.aanp.org/advocacy/recent-legislative-changes/u-s-department-of-veterans-affairs-final-rul</a:t>
            </a:r>
            <a:r>
              <a:rPr lang="en" sz="900">
                <a:solidFill>
                  <a:srgbClr val="010C29"/>
                </a:solidFill>
                <a:latin typeface="Calibri"/>
                <a:ea typeface="Calibri"/>
                <a:cs typeface="Calibri"/>
                <a:sym typeface="Calibri"/>
              </a:rPr>
              <a:t>e</a:t>
            </a:r>
            <a:endParaRPr sz="900">
              <a:solidFill>
                <a:srgbClr val="010C29"/>
              </a:solidFill>
              <a:latin typeface="Calibri"/>
              <a:ea typeface="Calibri"/>
              <a:cs typeface="Calibri"/>
              <a:sym typeface="Calibri"/>
            </a:endParaRPr>
          </a:p>
          <a:p>
            <a:pPr marL="0" lvl="0" indent="0" algn="l" rtl="0">
              <a:lnSpc>
                <a:spcPct val="115000"/>
              </a:lnSpc>
              <a:spcBef>
                <a:spcPts val="1000"/>
              </a:spcBef>
              <a:spcAft>
                <a:spcPts val="0"/>
              </a:spcAft>
              <a:buClr>
                <a:schemeClr val="dk1"/>
              </a:buClr>
              <a:buSzPts val="1100"/>
              <a:buFont typeface="Arial"/>
              <a:buNone/>
            </a:pPr>
            <a:r>
              <a:rPr lang="en" sz="900">
                <a:solidFill>
                  <a:srgbClr val="010C29"/>
                </a:solidFill>
                <a:latin typeface="Calibri"/>
                <a:ea typeface="Calibri"/>
                <a:cs typeface="Calibri"/>
                <a:sym typeface="Calibri"/>
              </a:rPr>
              <a:t>American Medical Association. (n.d.). Advocating for Veterans' Health. https://www.ama-assn.org/delivering-care/population-care/advocating-veterans-health</a:t>
            </a:r>
            <a:endParaRPr sz="900">
              <a:solidFill>
                <a:srgbClr val="010C29"/>
              </a:solidFill>
              <a:latin typeface="Calibri"/>
              <a:ea typeface="Calibri"/>
              <a:cs typeface="Calibri"/>
              <a:sym typeface="Calibri"/>
            </a:endParaRPr>
          </a:p>
          <a:p>
            <a:pPr marL="0" lvl="0" indent="0" algn="l" rtl="0">
              <a:lnSpc>
                <a:spcPct val="115000"/>
              </a:lnSpc>
              <a:spcBef>
                <a:spcPts val="1000"/>
              </a:spcBef>
              <a:spcAft>
                <a:spcPts val="0"/>
              </a:spcAft>
              <a:buClr>
                <a:schemeClr val="dk1"/>
              </a:buClr>
              <a:buSzPts val="1100"/>
              <a:buFont typeface="Arial"/>
              <a:buNone/>
            </a:pPr>
            <a:r>
              <a:rPr lang="en" sz="900">
                <a:solidFill>
                  <a:srgbClr val="010C29"/>
                </a:solidFill>
                <a:latin typeface="Calibri"/>
                <a:ea typeface="Calibri"/>
                <a:cs typeface="Calibri"/>
                <a:sym typeface="Calibri"/>
              </a:rPr>
              <a:t>Davidson, William. (2021, October 27). </a:t>
            </a:r>
            <a:r>
              <a:rPr lang="en" sz="900" i="1">
                <a:solidFill>
                  <a:srgbClr val="010C29"/>
                </a:solidFill>
                <a:latin typeface="Calibri"/>
                <a:ea typeface="Calibri"/>
                <a:cs typeface="Calibri"/>
                <a:sym typeface="Calibri"/>
              </a:rPr>
              <a:t>The Invisible Wounds of War and Home Base. </a:t>
            </a:r>
            <a:r>
              <a:rPr lang="en" sz="900">
                <a:solidFill>
                  <a:srgbClr val="010C29"/>
                </a:solidFill>
                <a:latin typeface="Calibri"/>
                <a:ea typeface="Calibri"/>
                <a:cs typeface="Calibri"/>
                <a:sym typeface="Calibri"/>
              </a:rPr>
              <a:t> Lecture presented at Population Health Clerkship: Introduction to Military/Veterans Health in University of Massachusetts Medical School Graduate School, Worcester.</a:t>
            </a:r>
            <a:endParaRPr sz="900">
              <a:solidFill>
                <a:srgbClr val="010C29"/>
              </a:solidFill>
              <a:latin typeface="Calibri"/>
              <a:ea typeface="Calibri"/>
              <a:cs typeface="Calibri"/>
              <a:sym typeface="Calibri"/>
            </a:endParaRPr>
          </a:p>
          <a:p>
            <a:pPr marL="0" lvl="0" indent="0" algn="l" rtl="0">
              <a:lnSpc>
                <a:spcPct val="115000"/>
              </a:lnSpc>
              <a:spcBef>
                <a:spcPts val="1200"/>
              </a:spcBef>
              <a:spcAft>
                <a:spcPts val="0"/>
              </a:spcAft>
              <a:buNone/>
            </a:pPr>
            <a:r>
              <a:rPr lang="en" sz="900">
                <a:solidFill>
                  <a:srgbClr val="010C29"/>
                </a:solidFill>
                <a:latin typeface="Calibri"/>
                <a:ea typeface="Calibri"/>
                <a:cs typeface="Calibri"/>
                <a:sym typeface="Calibri"/>
              </a:rPr>
              <a:t>Grogan, N., Howe, E., Lazarowitz, D., Moore, E., &amp; Williams, K. M. (2020, December 3). </a:t>
            </a:r>
            <a:r>
              <a:rPr lang="en" sz="900" i="1">
                <a:solidFill>
                  <a:srgbClr val="010C29"/>
                </a:solidFill>
                <a:latin typeface="Calibri"/>
                <a:ea typeface="Calibri"/>
                <a:cs typeface="Calibri"/>
                <a:sym typeface="Calibri"/>
              </a:rPr>
              <a:t>Massachusetts veteran needs assessment: During the pandemic and beyond</a:t>
            </a:r>
            <a:r>
              <a:rPr lang="en" sz="900">
                <a:solidFill>
                  <a:srgbClr val="010C29"/>
                </a:solidFill>
                <a:latin typeface="Calibri"/>
                <a:ea typeface="Calibri"/>
                <a:cs typeface="Calibri"/>
                <a:sym typeface="Calibri"/>
              </a:rPr>
              <a:t>. Center for a New American Security (en-US).</a:t>
            </a:r>
            <a:br>
              <a:rPr lang="en" sz="900">
                <a:solidFill>
                  <a:srgbClr val="010C29"/>
                </a:solidFill>
                <a:latin typeface="Calibri"/>
                <a:ea typeface="Calibri"/>
                <a:cs typeface="Calibri"/>
                <a:sym typeface="Calibri"/>
              </a:rPr>
            </a:br>
            <a:r>
              <a:rPr lang="en" sz="900">
                <a:solidFill>
                  <a:srgbClr val="010C29"/>
                </a:solidFill>
                <a:latin typeface="Calibri"/>
                <a:ea typeface="Calibri"/>
                <a:cs typeface="Calibri"/>
                <a:sym typeface="Calibri"/>
              </a:rPr>
              <a:t>https://www.cnas.org/publications/reports/massachusetts-veterans-needs-assessment-during-the-pandemic-and-beyond. </a:t>
            </a:r>
            <a:endParaRPr sz="900">
              <a:solidFill>
                <a:srgbClr val="010C29"/>
              </a:solidFill>
              <a:latin typeface="Calibri"/>
              <a:ea typeface="Calibri"/>
              <a:cs typeface="Calibri"/>
              <a:sym typeface="Calibri"/>
            </a:endParaRPr>
          </a:p>
          <a:p>
            <a:pPr marL="0" lvl="0" indent="0" algn="l" rtl="0">
              <a:lnSpc>
                <a:spcPct val="115000"/>
              </a:lnSpc>
              <a:spcBef>
                <a:spcPts val="1200"/>
              </a:spcBef>
              <a:spcAft>
                <a:spcPts val="0"/>
              </a:spcAft>
              <a:buNone/>
            </a:pPr>
            <a:r>
              <a:rPr lang="en" sz="900" i="1">
                <a:solidFill>
                  <a:srgbClr val="010C29"/>
                </a:solidFill>
                <a:latin typeface="Calibri"/>
                <a:ea typeface="Calibri"/>
                <a:cs typeface="Calibri"/>
                <a:sym typeface="Calibri"/>
              </a:rPr>
              <a:t>HAC veterans data central - informing strategies to help veterans</a:t>
            </a:r>
            <a:r>
              <a:rPr lang="en" sz="900">
                <a:solidFill>
                  <a:srgbClr val="010C29"/>
                </a:solidFill>
                <a:latin typeface="Calibri"/>
                <a:ea typeface="Calibri"/>
                <a:cs typeface="Calibri"/>
                <a:sym typeface="Calibri"/>
              </a:rPr>
              <a:t>. HAC Veterans Data Central - Informing Strategies to Help Veterans. (n.d.).</a:t>
            </a:r>
            <a:br>
              <a:rPr lang="en" sz="900">
                <a:solidFill>
                  <a:srgbClr val="010C29"/>
                </a:solidFill>
                <a:latin typeface="Calibri"/>
                <a:ea typeface="Calibri"/>
                <a:cs typeface="Calibri"/>
                <a:sym typeface="Calibri"/>
              </a:rPr>
            </a:br>
            <a:r>
              <a:rPr lang="en" sz="900">
                <a:solidFill>
                  <a:srgbClr val="010C29"/>
                </a:solidFill>
                <a:latin typeface="Calibri"/>
                <a:ea typeface="Calibri"/>
                <a:cs typeface="Calibri"/>
                <a:sym typeface="Calibri"/>
              </a:rPr>
              <a:t>http://veteransdata.info/. </a:t>
            </a:r>
            <a:endParaRPr sz="900">
              <a:solidFill>
                <a:srgbClr val="010C29"/>
              </a:solidFill>
              <a:latin typeface="Calibri"/>
              <a:ea typeface="Calibri"/>
              <a:cs typeface="Calibri"/>
              <a:sym typeface="Calibri"/>
            </a:endParaRPr>
          </a:p>
          <a:p>
            <a:pPr marL="0" lvl="0" indent="0" algn="l" rtl="0">
              <a:lnSpc>
                <a:spcPct val="115000"/>
              </a:lnSpc>
              <a:spcBef>
                <a:spcPts val="1200"/>
              </a:spcBef>
              <a:spcAft>
                <a:spcPts val="0"/>
              </a:spcAft>
              <a:buNone/>
            </a:pPr>
            <a:r>
              <a:rPr lang="en" sz="900" i="1">
                <a:solidFill>
                  <a:srgbClr val="010C29"/>
                </a:solidFill>
                <a:latin typeface="Calibri"/>
                <a:ea typeface="Calibri"/>
                <a:cs typeface="Calibri"/>
                <a:sym typeface="Calibri"/>
              </a:rPr>
              <a:t>How coronavirus affects veterans like nobody else - heroes' mile rehab</a:t>
            </a:r>
            <a:r>
              <a:rPr lang="en" sz="900">
                <a:solidFill>
                  <a:srgbClr val="010C29"/>
                </a:solidFill>
                <a:latin typeface="Calibri"/>
                <a:ea typeface="Calibri"/>
                <a:cs typeface="Calibri"/>
                <a:sym typeface="Calibri"/>
              </a:rPr>
              <a:t>. Heroes' Mile Veterans Recovery Center. (2020, September 1). https://www.heroesmile.com/how-coronavirus-affects-veterans-like-nobody-else/. </a:t>
            </a:r>
            <a:endParaRPr sz="900">
              <a:solidFill>
                <a:srgbClr val="010C29"/>
              </a:solidFill>
              <a:latin typeface="Calibri"/>
              <a:ea typeface="Calibri"/>
              <a:cs typeface="Calibri"/>
              <a:sym typeface="Calibri"/>
            </a:endParaRPr>
          </a:p>
          <a:p>
            <a:pPr marL="0" lvl="0" indent="0" algn="l" rtl="0">
              <a:lnSpc>
                <a:spcPct val="115000"/>
              </a:lnSpc>
              <a:spcBef>
                <a:spcPts val="1200"/>
              </a:spcBef>
              <a:spcAft>
                <a:spcPts val="0"/>
              </a:spcAft>
              <a:buNone/>
            </a:pPr>
            <a:r>
              <a:rPr lang="en" sz="900">
                <a:solidFill>
                  <a:srgbClr val="010C29"/>
                </a:solidFill>
                <a:latin typeface="Calibri"/>
                <a:ea typeface="Calibri"/>
                <a:cs typeface="Calibri"/>
                <a:sym typeface="Calibri"/>
              </a:rPr>
              <a:t>Mass.gov. (n.d.). Statewide Advocacy for Veterans' Health Empowerment. https://www.mass.gov/service-details/statewide-advocacy-for-veterans-empowerment-save </a:t>
            </a:r>
            <a:endParaRPr sz="900">
              <a:solidFill>
                <a:srgbClr val="010C29"/>
              </a:solidFill>
              <a:latin typeface="Calibri"/>
              <a:ea typeface="Calibri"/>
              <a:cs typeface="Calibri"/>
              <a:sym typeface="Calibri"/>
            </a:endParaRPr>
          </a:p>
          <a:p>
            <a:pPr marL="0" lvl="0" indent="0" algn="l" rtl="0">
              <a:lnSpc>
                <a:spcPct val="115000"/>
              </a:lnSpc>
              <a:spcBef>
                <a:spcPts val="1200"/>
              </a:spcBef>
              <a:spcAft>
                <a:spcPts val="0"/>
              </a:spcAft>
              <a:buNone/>
            </a:pPr>
            <a:endParaRPr sz="900"/>
          </a:p>
          <a:p>
            <a:pPr marL="0" lvl="0" indent="0" algn="l" rtl="0">
              <a:lnSpc>
                <a:spcPct val="115000"/>
              </a:lnSpc>
              <a:spcBef>
                <a:spcPts val="1200"/>
              </a:spcBef>
              <a:spcAft>
                <a:spcPts val="0"/>
              </a:spcAft>
              <a:buNone/>
            </a:pPr>
            <a:endParaRPr sz="900"/>
          </a:p>
          <a:p>
            <a:pPr marL="0" lvl="0" indent="0" algn="l" rtl="0">
              <a:lnSpc>
                <a:spcPct val="115000"/>
              </a:lnSpc>
              <a:spcBef>
                <a:spcPts val="1200"/>
              </a:spcBef>
              <a:spcAft>
                <a:spcPts val="0"/>
              </a:spcAft>
              <a:buNone/>
            </a:pPr>
            <a:endParaRPr sz="1000"/>
          </a:p>
          <a:p>
            <a:pPr marL="0" lvl="0" indent="0" algn="l" rtl="0">
              <a:lnSpc>
                <a:spcPct val="115000"/>
              </a:lnSpc>
              <a:spcBef>
                <a:spcPts val="1200"/>
              </a:spcBef>
              <a:spcAft>
                <a:spcPts val="0"/>
              </a:spcAft>
              <a:buNone/>
            </a:pPr>
            <a:endParaRPr sz="1100"/>
          </a:p>
          <a:p>
            <a:pPr marL="0" lvl="0" indent="0" algn="l" rtl="0">
              <a:spcBef>
                <a:spcPts val="1200"/>
              </a:spcBef>
              <a:spcAft>
                <a:spcPts val="0"/>
              </a:spcAft>
              <a:buNone/>
            </a:pPr>
            <a:endParaRPr>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References</a:t>
            </a:r>
            <a:endParaRPr/>
          </a:p>
        </p:txBody>
      </p:sp>
      <p:sp>
        <p:nvSpPr>
          <p:cNvPr id="296" name="Google Shape;296;p38"/>
          <p:cNvSpPr txBox="1"/>
          <p:nvPr/>
        </p:nvSpPr>
        <p:spPr>
          <a:xfrm>
            <a:off x="300525" y="1502600"/>
            <a:ext cx="6865800" cy="3394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900">
                <a:latin typeface="Calibri"/>
                <a:ea typeface="Calibri"/>
                <a:cs typeface="Calibri"/>
                <a:sym typeface="Calibri"/>
              </a:rPr>
              <a:t>Massachusetts Department of Veteran Services. (2021). Statewide Advocacy for Veterans' Empowerment (SAVE). https://www.mass.gov/service-details/statewide-advocacy-for-veterans-empowerment-save </a:t>
            </a:r>
            <a:endParaRPr sz="900" i="1">
              <a:latin typeface="Calibri"/>
              <a:ea typeface="Calibri"/>
              <a:cs typeface="Calibri"/>
              <a:sym typeface="Calibri"/>
            </a:endParaRPr>
          </a:p>
          <a:p>
            <a:pPr marL="0" lvl="0" indent="0" algn="l" rtl="0">
              <a:lnSpc>
                <a:spcPct val="115000"/>
              </a:lnSpc>
              <a:spcBef>
                <a:spcPts val="1200"/>
              </a:spcBef>
              <a:spcAft>
                <a:spcPts val="0"/>
              </a:spcAft>
              <a:buNone/>
            </a:pPr>
            <a:r>
              <a:rPr lang="en" sz="900" i="1">
                <a:latin typeface="Calibri"/>
                <a:ea typeface="Calibri"/>
                <a:cs typeface="Calibri"/>
                <a:sym typeface="Calibri"/>
              </a:rPr>
              <a:t>State summaries Massachusetts - Va.gov Home</a:t>
            </a:r>
            <a:r>
              <a:rPr lang="en" sz="900">
                <a:latin typeface="Calibri"/>
                <a:ea typeface="Calibri"/>
                <a:cs typeface="Calibri"/>
                <a:sym typeface="Calibri"/>
              </a:rPr>
              <a:t>. (n.d.) https://www.va.gov/vetdata/docs/SpecialReports/State_Summaries_Massachusetts.pdf. </a:t>
            </a:r>
            <a:endParaRPr sz="900">
              <a:latin typeface="Calibri"/>
              <a:ea typeface="Calibri"/>
              <a:cs typeface="Calibri"/>
              <a:sym typeface="Calibri"/>
            </a:endParaRPr>
          </a:p>
          <a:p>
            <a:pPr marL="0" lvl="0" indent="0" algn="l" rtl="0">
              <a:lnSpc>
                <a:spcPct val="115000"/>
              </a:lnSpc>
              <a:spcBef>
                <a:spcPts val="1200"/>
              </a:spcBef>
              <a:spcAft>
                <a:spcPts val="0"/>
              </a:spcAft>
              <a:buNone/>
            </a:pPr>
            <a:r>
              <a:rPr lang="en" sz="900" i="1">
                <a:latin typeface="Calibri"/>
                <a:ea typeface="Calibri"/>
                <a:cs typeface="Calibri"/>
                <a:sym typeface="Calibri"/>
              </a:rPr>
              <a:t>State of Massachusetts. (2020). Massachusetts Department of Veterans' Services. https://www.mass.gov/orgs/massachusetts-department-of-veterans-services</a:t>
            </a:r>
            <a:endParaRPr sz="900" i="1">
              <a:latin typeface="Calibri"/>
              <a:ea typeface="Calibri"/>
              <a:cs typeface="Calibri"/>
              <a:sym typeface="Calibri"/>
            </a:endParaRPr>
          </a:p>
          <a:p>
            <a:pPr marL="0" lvl="0" indent="0" algn="l" rtl="0">
              <a:lnSpc>
                <a:spcPct val="115000"/>
              </a:lnSpc>
              <a:spcBef>
                <a:spcPts val="1200"/>
              </a:spcBef>
              <a:spcAft>
                <a:spcPts val="0"/>
              </a:spcAft>
              <a:buNone/>
            </a:pPr>
            <a:r>
              <a:rPr lang="en" sz="900" i="1">
                <a:latin typeface="Calibri"/>
                <a:ea typeface="Calibri"/>
                <a:cs typeface="Calibri"/>
                <a:sym typeface="Calibri"/>
              </a:rPr>
              <a:t>The General Court of the Commonwealth of Massachusetts. (n.d.). Chapter 115: Veterans Benefits.  https://malegislature.gov/Laws/GeneralLaws/PartI/TitleXVII/Chapter115 </a:t>
            </a:r>
            <a:endParaRPr sz="900" i="1">
              <a:latin typeface="Calibri"/>
              <a:ea typeface="Calibri"/>
              <a:cs typeface="Calibri"/>
              <a:sym typeface="Calibri"/>
            </a:endParaRPr>
          </a:p>
          <a:p>
            <a:pPr marL="0" lvl="0" indent="0" algn="l" rtl="0">
              <a:lnSpc>
                <a:spcPct val="115000"/>
              </a:lnSpc>
              <a:spcBef>
                <a:spcPts val="1200"/>
              </a:spcBef>
              <a:spcAft>
                <a:spcPts val="0"/>
              </a:spcAft>
              <a:buNone/>
            </a:pPr>
            <a:r>
              <a:rPr lang="en" sz="900" i="1">
                <a:latin typeface="Calibri"/>
                <a:ea typeface="Calibri"/>
                <a:cs typeface="Calibri"/>
                <a:sym typeface="Calibri"/>
              </a:rPr>
              <a:t>Wounded warrior project outlines veteran suicide prevention efforts to US House Committee</a:t>
            </a:r>
            <a:r>
              <a:rPr lang="en" sz="900">
                <a:latin typeface="Calibri"/>
                <a:ea typeface="Calibri"/>
                <a:cs typeface="Calibri"/>
                <a:sym typeface="Calibri"/>
              </a:rPr>
              <a:t>. WWP News &amp; Media: Veteran Group Outings, Charity Events, Helping Vets. (n.d.) https://newsroom.woundedwarriorproject.org/2021-09-22-Wounded-Warrior-Project-Outlines-Veteran-Suicide-Prevention-Efforts-to-US-House-Committee. </a:t>
            </a:r>
            <a:endParaRPr sz="900">
              <a:latin typeface="Calibri"/>
              <a:ea typeface="Calibri"/>
              <a:cs typeface="Calibri"/>
              <a:sym typeface="Calibri"/>
            </a:endParaRPr>
          </a:p>
          <a:p>
            <a:pPr marL="0" lvl="0" indent="0" algn="l" rtl="0">
              <a:lnSpc>
                <a:spcPct val="115000"/>
              </a:lnSpc>
              <a:spcBef>
                <a:spcPts val="1200"/>
              </a:spcBef>
              <a:spcAft>
                <a:spcPts val="0"/>
              </a:spcAft>
              <a:buNone/>
            </a:pPr>
            <a:r>
              <a:rPr lang="en" sz="900" i="1">
                <a:latin typeface="Calibri"/>
                <a:ea typeface="Calibri"/>
                <a:cs typeface="Calibri"/>
                <a:sym typeface="Calibri"/>
              </a:rPr>
              <a:t>Your VA primary care provider and pact team</a:t>
            </a:r>
            <a:r>
              <a:rPr lang="en" sz="900">
                <a:latin typeface="Calibri"/>
                <a:ea typeface="Calibri"/>
                <a:cs typeface="Calibri"/>
                <a:sym typeface="Calibri"/>
              </a:rPr>
              <a:t>. Veterans Affairs. (n.d.). https://www.va.gov/health-care/about-va-health-benefits/your-care-team/. </a:t>
            </a:r>
            <a:endParaRPr sz="900">
              <a:latin typeface="Calibri"/>
              <a:ea typeface="Calibri"/>
              <a:cs typeface="Calibri"/>
              <a:sym typeface="Calibri"/>
            </a:endParaRPr>
          </a:p>
          <a:p>
            <a:pPr marL="0" lvl="0" indent="0" algn="l" rtl="0">
              <a:spcBef>
                <a:spcPts val="1200"/>
              </a:spcBef>
              <a:spcAft>
                <a:spcPts val="0"/>
              </a:spcAft>
              <a:buNone/>
            </a:pPr>
            <a:endParaRPr>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6"/>
          <p:cNvSpPr txBox="1">
            <a:spLocks noGrp="1"/>
          </p:cNvSpPr>
          <p:nvPr>
            <p:ph type="title"/>
          </p:nvPr>
        </p:nvSpPr>
        <p:spPr>
          <a:xfrm>
            <a:off x="311700" y="396900"/>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3F3F3"/>
                </a:solidFill>
              </a:rPr>
              <a:t>What defines a “veteran”?</a:t>
            </a:r>
            <a:endParaRPr sz="3000" b="1">
              <a:solidFill>
                <a:srgbClr val="F3F3F3"/>
              </a:solidFill>
            </a:endParaRPr>
          </a:p>
        </p:txBody>
      </p:sp>
      <p:sp>
        <p:nvSpPr>
          <p:cNvPr id="88" name="Google Shape;88;p16"/>
          <p:cNvSpPr txBox="1"/>
          <p:nvPr/>
        </p:nvSpPr>
        <p:spPr>
          <a:xfrm>
            <a:off x="189075" y="1520100"/>
            <a:ext cx="876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pic>
        <p:nvPicPr>
          <p:cNvPr id="89" name="Google Shape;89;p16"/>
          <p:cNvPicPr preferRelativeResize="0"/>
          <p:nvPr/>
        </p:nvPicPr>
        <p:blipFill>
          <a:blip r:embed="rId3">
            <a:alphaModFix/>
          </a:blip>
          <a:stretch>
            <a:fillRect/>
          </a:stretch>
        </p:blipFill>
        <p:spPr>
          <a:xfrm>
            <a:off x="25" y="1320275"/>
            <a:ext cx="1085825" cy="1085825"/>
          </a:xfrm>
          <a:prstGeom prst="rect">
            <a:avLst/>
          </a:prstGeom>
          <a:noFill/>
          <a:ln>
            <a:noFill/>
          </a:ln>
        </p:spPr>
      </p:pic>
      <p:pic>
        <p:nvPicPr>
          <p:cNvPr id="90" name="Google Shape;90;p16"/>
          <p:cNvPicPr preferRelativeResize="0"/>
          <p:nvPr/>
        </p:nvPicPr>
        <p:blipFill>
          <a:blip r:embed="rId4">
            <a:alphaModFix/>
          </a:blip>
          <a:stretch>
            <a:fillRect/>
          </a:stretch>
        </p:blipFill>
        <p:spPr>
          <a:xfrm>
            <a:off x="6583699" y="1320275"/>
            <a:ext cx="1085825" cy="1085825"/>
          </a:xfrm>
          <a:prstGeom prst="rect">
            <a:avLst/>
          </a:prstGeom>
          <a:noFill/>
          <a:ln>
            <a:noFill/>
          </a:ln>
        </p:spPr>
      </p:pic>
      <p:pic>
        <p:nvPicPr>
          <p:cNvPr id="91" name="Google Shape;91;p16"/>
          <p:cNvPicPr preferRelativeResize="0"/>
          <p:nvPr/>
        </p:nvPicPr>
        <p:blipFill rotWithShape="1">
          <a:blip r:embed="rId5">
            <a:alphaModFix/>
          </a:blip>
          <a:srcRect l="-2500" r="2499"/>
          <a:stretch/>
        </p:blipFill>
        <p:spPr>
          <a:xfrm>
            <a:off x="4937773" y="1320275"/>
            <a:ext cx="1085825" cy="1085825"/>
          </a:xfrm>
          <a:prstGeom prst="rect">
            <a:avLst/>
          </a:prstGeom>
          <a:noFill/>
          <a:ln>
            <a:noFill/>
          </a:ln>
        </p:spPr>
      </p:pic>
      <p:pic>
        <p:nvPicPr>
          <p:cNvPr id="92" name="Google Shape;92;p16"/>
          <p:cNvPicPr preferRelativeResize="0"/>
          <p:nvPr/>
        </p:nvPicPr>
        <p:blipFill>
          <a:blip r:embed="rId6">
            <a:alphaModFix/>
          </a:blip>
          <a:stretch>
            <a:fillRect/>
          </a:stretch>
        </p:blipFill>
        <p:spPr>
          <a:xfrm>
            <a:off x="1645951" y="1320275"/>
            <a:ext cx="1085825" cy="1085825"/>
          </a:xfrm>
          <a:prstGeom prst="rect">
            <a:avLst/>
          </a:prstGeom>
          <a:noFill/>
          <a:ln>
            <a:noFill/>
          </a:ln>
        </p:spPr>
      </p:pic>
      <p:pic>
        <p:nvPicPr>
          <p:cNvPr id="93" name="Google Shape;93;p16"/>
          <p:cNvPicPr preferRelativeResize="0"/>
          <p:nvPr/>
        </p:nvPicPr>
        <p:blipFill>
          <a:blip r:embed="rId7">
            <a:alphaModFix/>
          </a:blip>
          <a:stretch>
            <a:fillRect/>
          </a:stretch>
        </p:blipFill>
        <p:spPr>
          <a:xfrm>
            <a:off x="3291877" y="1320277"/>
            <a:ext cx="1085825" cy="1085825"/>
          </a:xfrm>
          <a:prstGeom prst="rect">
            <a:avLst/>
          </a:prstGeom>
          <a:noFill/>
          <a:ln>
            <a:noFill/>
          </a:ln>
        </p:spPr>
      </p:pic>
      <p:pic>
        <p:nvPicPr>
          <p:cNvPr id="94" name="Google Shape;94;p16"/>
          <p:cNvPicPr preferRelativeResize="0"/>
          <p:nvPr/>
        </p:nvPicPr>
        <p:blipFill>
          <a:blip r:embed="rId8">
            <a:alphaModFix/>
          </a:blip>
          <a:stretch>
            <a:fillRect/>
          </a:stretch>
        </p:blipFill>
        <p:spPr>
          <a:xfrm>
            <a:off x="8058200" y="1320275"/>
            <a:ext cx="1085825" cy="1085825"/>
          </a:xfrm>
          <a:prstGeom prst="rect">
            <a:avLst/>
          </a:prstGeom>
          <a:noFill/>
          <a:ln>
            <a:noFill/>
          </a:ln>
        </p:spPr>
      </p:pic>
      <p:sp>
        <p:nvSpPr>
          <p:cNvPr id="95" name="Google Shape;95;p16"/>
          <p:cNvSpPr txBox="1"/>
          <p:nvPr/>
        </p:nvSpPr>
        <p:spPr>
          <a:xfrm>
            <a:off x="809075" y="2705763"/>
            <a:ext cx="8846100" cy="338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Merriweather"/>
                <a:ea typeface="Merriweather"/>
                <a:cs typeface="Merriweather"/>
                <a:sym typeface="Merriweather"/>
              </a:rPr>
              <a:t>The Legal Definition</a:t>
            </a:r>
            <a:r>
              <a:rPr lang="en" sz="2000">
                <a:latin typeface="Merriweather"/>
                <a:ea typeface="Merriweather"/>
                <a:cs typeface="Merriweather"/>
                <a:sym typeface="Merriweather"/>
              </a:rPr>
              <a:t>: </a:t>
            </a:r>
            <a:r>
              <a:rPr lang="en" sz="2000">
                <a:solidFill>
                  <a:srgbClr val="222222"/>
                </a:solidFill>
                <a:highlight>
                  <a:srgbClr val="FFFFFF"/>
                </a:highlight>
                <a:latin typeface="Merriweather"/>
                <a:ea typeface="Merriweather"/>
                <a:cs typeface="Merriweather"/>
                <a:sym typeface="Merriweather"/>
              </a:rPr>
              <a:t>Title 38 of the Code of Federal Regulations defines a veteran as </a:t>
            </a:r>
            <a:r>
              <a:rPr lang="en" sz="2000">
                <a:latin typeface="Merriweather"/>
                <a:ea typeface="Merriweather"/>
                <a:cs typeface="Merriweather"/>
                <a:sym typeface="Merriweather"/>
              </a:rPr>
              <a:t>“a person who served in the active military, naval, or air service and who was discharged or released under conditions other than dishonorable”</a:t>
            </a:r>
            <a:endParaRPr sz="2000">
              <a:latin typeface="Merriweather"/>
              <a:ea typeface="Merriweather"/>
              <a:cs typeface="Merriweather"/>
              <a:sym typeface="Merriweather"/>
            </a:endParaRPr>
          </a:p>
          <a:p>
            <a:pPr marL="0" lvl="0" indent="0" algn="l" rtl="0">
              <a:spcBef>
                <a:spcPts val="0"/>
              </a:spcBef>
              <a:spcAft>
                <a:spcPts val="0"/>
              </a:spcAft>
              <a:buNone/>
            </a:pPr>
            <a:endParaRPr sz="2000">
              <a:latin typeface="Merriweather"/>
              <a:ea typeface="Merriweather"/>
              <a:cs typeface="Merriweather"/>
              <a:sym typeface="Merriweather"/>
            </a:endParaRPr>
          </a:p>
          <a:p>
            <a:pPr marL="0" lvl="0" indent="0" algn="l" rtl="0">
              <a:spcBef>
                <a:spcPts val="0"/>
              </a:spcBef>
              <a:spcAft>
                <a:spcPts val="0"/>
              </a:spcAft>
              <a:buNone/>
            </a:pPr>
            <a:r>
              <a:rPr lang="en" sz="2000" b="1">
                <a:latin typeface="Merriweather"/>
                <a:ea typeface="Merriweather"/>
                <a:cs typeface="Merriweather"/>
                <a:sym typeface="Merriweather"/>
              </a:rPr>
              <a:t>The true definition</a:t>
            </a:r>
            <a:r>
              <a:rPr lang="en" sz="2000">
                <a:latin typeface="Merriweather"/>
                <a:ea typeface="Merriweather"/>
                <a:cs typeface="Merriweather"/>
                <a:sym typeface="Merriweather"/>
              </a:rPr>
              <a:t>: it's complicated</a:t>
            </a:r>
            <a:endParaRPr sz="2000">
              <a:latin typeface="Merriweather"/>
              <a:ea typeface="Merriweather"/>
              <a:cs typeface="Merriweather"/>
              <a:sym typeface="Merriweather"/>
            </a:endParaRPr>
          </a:p>
          <a:p>
            <a:pPr marL="0" lvl="0" indent="0" algn="l" rtl="0">
              <a:spcBef>
                <a:spcPts val="0"/>
              </a:spcBef>
              <a:spcAft>
                <a:spcPts val="0"/>
              </a:spcAft>
              <a:buNone/>
            </a:pPr>
            <a:endParaRPr sz="2000">
              <a:latin typeface="Merriweather"/>
              <a:ea typeface="Merriweather"/>
              <a:cs typeface="Merriweather"/>
              <a:sym typeface="Merriweather"/>
            </a:endParaRPr>
          </a:p>
          <a:p>
            <a:pPr marL="0" lvl="0" indent="0" algn="l" rtl="0">
              <a:spcBef>
                <a:spcPts val="0"/>
              </a:spcBef>
              <a:spcAft>
                <a:spcPts val="0"/>
              </a:spcAft>
              <a:buNone/>
            </a:pPr>
            <a:endParaRPr sz="1700">
              <a:latin typeface="Roboto Slab"/>
              <a:ea typeface="Roboto Slab"/>
              <a:cs typeface="Roboto Slab"/>
              <a:sym typeface="Roboto Slab"/>
            </a:endParaRPr>
          </a:p>
          <a:p>
            <a:pPr marL="0" lvl="0" indent="0" algn="l" rtl="0">
              <a:spcBef>
                <a:spcPts val="0"/>
              </a:spcBef>
              <a:spcAft>
                <a:spcPts val="0"/>
              </a:spcAft>
              <a:buNone/>
            </a:pPr>
            <a:endParaRPr sz="1700">
              <a:latin typeface="Roboto Slab"/>
              <a:ea typeface="Roboto Slab"/>
              <a:cs typeface="Roboto Slab"/>
              <a:sym typeface="Roboto Slab"/>
            </a:endParaRPr>
          </a:p>
          <a:p>
            <a:pPr marL="0" lvl="0" indent="0" algn="l" rtl="0">
              <a:spcBef>
                <a:spcPts val="0"/>
              </a:spcBef>
              <a:spcAft>
                <a:spcPts val="0"/>
              </a:spcAft>
              <a:buNone/>
            </a:pPr>
            <a:endParaRPr sz="1700">
              <a:latin typeface="Roboto Slab"/>
              <a:ea typeface="Roboto Slab"/>
              <a:cs typeface="Roboto Slab"/>
              <a:sym typeface="Roboto Slab"/>
            </a:endParaRPr>
          </a:p>
          <a:p>
            <a:pPr marL="0" lvl="0" indent="0" algn="l" rtl="0">
              <a:spcBef>
                <a:spcPts val="0"/>
              </a:spcBef>
              <a:spcAft>
                <a:spcPts val="0"/>
              </a:spcAft>
              <a:buNone/>
            </a:pPr>
            <a:endParaRPr sz="1700">
              <a:latin typeface="Roboto Slab"/>
              <a:ea typeface="Roboto Slab"/>
              <a:cs typeface="Roboto Slab"/>
              <a:sym typeface="Roboto Slab"/>
            </a:endParaRPr>
          </a:p>
        </p:txBody>
      </p:sp>
      <p:pic>
        <p:nvPicPr>
          <p:cNvPr id="96" name="Google Shape;96;p16"/>
          <p:cNvPicPr preferRelativeResize="0"/>
          <p:nvPr/>
        </p:nvPicPr>
        <p:blipFill>
          <a:blip r:embed="rId9">
            <a:alphaModFix/>
          </a:blip>
          <a:stretch>
            <a:fillRect/>
          </a:stretch>
        </p:blipFill>
        <p:spPr>
          <a:xfrm>
            <a:off x="0" y="2819550"/>
            <a:ext cx="878426" cy="2123950"/>
          </a:xfrm>
          <a:prstGeom prst="rect">
            <a:avLst/>
          </a:prstGeom>
          <a:noFill/>
          <a:ln>
            <a:noFill/>
          </a:ln>
        </p:spPr>
      </p:pic>
      <p:sp>
        <p:nvSpPr>
          <p:cNvPr id="97" name="Google Shape;97;p16"/>
          <p:cNvSpPr/>
          <p:nvPr/>
        </p:nvSpPr>
        <p:spPr>
          <a:xfrm>
            <a:off x="6241550" y="3745901"/>
            <a:ext cx="2590758" cy="1306152"/>
          </a:xfrm>
          <a:prstGeom prst="irregularSeal2">
            <a:avLst/>
          </a:prstGeom>
          <a:no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500">
                <a:latin typeface="Pacifico"/>
                <a:ea typeface="Pacifico"/>
                <a:cs typeface="Pacifico"/>
                <a:sym typeface="Pacifico"/>
              </a:rPr>
              <a:t>Recognize the signs!</a:t>
            </a:r>
            <a:endParaRPr sz="1500">
              <a:latin typeface="Pacifico"/>
              <a:ea typeface="Pacifico"/>
              <a:cs typeface="Pacifico"/>
              <a:sym typeface="Pacific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7"/>
          <p:cNvPicPr preferRelativeResize="0"/>
          <p:nvPr/>
        </p:nvPicPr>
        <p:blipFill>
          <a:blip r:embed="rId3">
            <a:alphaModFix/>
          </a:blip>
          <a:stretch>
            <a:fillRect/>
          </a:stretch>
        </p:blipFill>
        <p:spPr>
          <a:xfrm>
            <a:off x="-104025" y="1421550"/>
            <a:ext cx="6354201" cy="3552225"/>
          </a:xfrm>
          <a:prstGeom prst="rect">
            <a:avLst/>
          </a:prstGeom>
          <a:noFill/>
          <a:ln>
            <a:noFill/>
          </a:ln>
        </p:spPr>
      </p:pic>
      <p:sp>
        <p:nvSpPr>
          <p:cNvPr id="103" name="Google Shape;103;p17"/>
          <p:cNvSpPr txBox="1">
            <a:spLocks noGrp="1"/>
          </p:cNvSpPr>
          <p:nvPr>
            <p:ph type="title"/>
          </p:nvPr>
        </p:nvSpPr>
        <p:spPr>
          <a:xfrm>
            <a:off x="311700" y="40847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Veteran Demographics in MA</a:t>
            </a:r>
            <a:endParaRPr sz="3000" b="1"/>
          </a:p>
        </p:txBody>
      </p:sp>
      <p:pic>
        <p:nvPicPr>
          <p:cNvPr id="104" name="Google Shape;104;p17"/>
          <p:cNvPicPr preferRelativeResize="0"/>
          <p:nvPr/>
        </p:nvPicPr>
        <p:blipFill>
          <a:blip r:embed="rId4">
            <a:alphaModFix/>
          </a:blip>
          <a:stretch>
            <a:fillRect/>
          </a:stretch>
        </p:blipFill>
        <p:spPr>
          <a:xfrm>
            <a:off x="6089550" y="1350575"/>
            <a:ext cx="3008125" cy="1837425"/>
          </a:xfrm>
          <a:prstGeom prst="rect">
            <a:avLst/>
          </a:prstGeom>
          <a:noFill/>
          <a:ln>
            <a:noFill/>
          </a:ln>
        </p:spPr>
      </p:pic>
      <p:pic>
        <p:nvPicPr>
          <p:cNvPr id="105" name="Google Shape;105;p17"/>
          <p:cNvPicPr preferRelativeResize="0"/>
          <p:nvPr/>
        </p:nvPicPr>
        <p:blipFill>
          <a:blip r:embed="rId5">
            <a:alphaModFix/>
          </a:blip>
          <a:stretch>
            <a:fillRect/>
          </a:stretch>
        </p:blipFill>
        <p:spPr>
          <a:xfrm>
            <a:off x="6089550" y="3354363"/>
            <a:ext cx="3008125" cy="1743187"/>
          </a:xfrm>
          <a:prstGeom prst="rect">
            <a:avLst/>
          </a:prstGeom>
          <a:noFill/>
          <a:ln>
            <a:noFill/>
          </a:ln>
        </p:spPr>
      </p:pic>
      <p:sp>
        <p:nvSpPr>
          <p:cNvPr id="106" name="Google Shape;106;p17"/>
          <p:cNvSpPr txBox="1"/>
          <p:nvPr/>
        </p:nvSpPr>
        <p:spPr>
          <a:xfrm>
            <a:off x="231175" y="3835450"/>
            <a:ext cx="3918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107" name="Google Shape;107;p17"/>
          <p:cNvSpPr txBox="1"/>
          <p:nvPr/>
        </p:nvSpPr>
        <p:spPr>
          <a:xfrm>
            <a:off x="231175" y="4743300"/>
            <a:ext cx="55899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800" i="1"/>
              <a:t>(HAC veterans data central)</a:t>
            </a:r>
            <a:endParaRPr sz="800" i="1">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8"/>
          <p:cNvSpPr txBox="1">
            <a:spLocks noGrp="1"/>
          </p:cNvSpPr>
          <p:nvPr>
            <p:ph type="title"/>
          </p:nvPr>
        </p:nvSpPr>
        <p:spPr>
          <a:xfrm>
            <a:off x="311700" y="4200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00" b="1"/>
              <a:t>Veteran Demographics in MA</a:t>
            </a:r>
            <a:endParaRPr sz="3000" b="1"/>
          </a:p>
          <a:p>
            <a:pPr marL="0" lvl="0" indent="0" algn="l" rtl="0">
              <a:spcBef>
                <a:spcPts val="0"/>
              </a:spcBef>
              <a:spcAft>
                <a:spcPts val="0"/>
              </a:spcAft>
              <a:buSzPts val="990"/>
              <a:buNone/>
            </a:pPr>
            <a:endParaRPr sz="2520"/>
          </a:p>
        </p:txBody>
      </p:sp>
      <p:graphicFrame>
        <p:nvGraphicFramePr>
          <p:cNvPr id="113" name="Google Shape;113;p18"/>
          <p:cNvGraphicFramePr/>
          <p:nvPr/>
        </p:nvGraphicFramePr>
        <p:xfrm>
          <a:off x="0" y="1332645"/>
          <a:ext cx="3000000" cy="3000000"/>
        </p:xfrm>
        <a:graphic>
          <a:graphicData uri="http://schemas.openxmlformats.org/drawingml/2006/table">
            <a:tbl>
              <a:tblPr>
                <a:noFill/>
                <a:tableStyleId>{3C4112AA-18F0-4281-8734-F2909F6C93C0}</a:tableStyleId>
              </a:tblPr>
              <a:tblGrid>
                <a:gridCol w="3070550">
                  <a:extLst>
                    <a:ext uri="{9D8B030D-6E8A-4147-A177-3AD203B41FA5}">
                      <a16:colId xmlns:a16="http://schemas.microsoft.com/office/drawing/2014/main" val="20000"/>
                    </a:ext>
                  </a:extLst>
                </a:gridCol>
                <a:gridCol w="3070550">
                  <a:extLst>
                    <a:ext uri="{9D8B030D-6E8A-4147-A177-3AD203B41FA5}">
                      <a16:colId xmlns:a16="http://schemas.microsoft.com/office/drawing/2014/main" val="20001"/>
                    </a:ext>
                  </a:extLst>
                </a:gridCol>
              </a:tblGrid>
              <a:tr h="428375">
                <a:tc gridSpan="2">
                  <a:txBody>
                    <a:bodyPr/>
                    <a:lstStyle/>
                    <a:p>
                      <a:pPr marL="0" lvl="0" indent="0" algn="l" rtl="0">
                        <a:spcBef>
                          <a:spcPts val="0"/>
                        </a:spcBef>
                        <a:spcAft>
                          <a:spcPts val="0"/>
                        </a:spcAft>
                        <a:buNone/>
                      </a:pPr>
                      <a:r>
                        <a:rPr lang="en">
                          <a:solidFill>
                            <a:schemeClr val="lt1"/>
                          </a:solidFill>
                        </a:rPr>
                        <a:t>Veteran Population Estimates, according to the VA  (September 2020)</a:t>
                      </a:r>
                      <a:endParaRPr>
                        <a:solidFill>
                          <a:schemeClr val="lt1"/>
                        </a:solidFill>
                      </a:endParaRPr>
                    </a:p>
                  </a:txBody>
                  <a:tcPr marL="91425" marR="91425" marT="91425" marB="91425">
                    <a:solidFill>
                      <a:schemeClr val="accent1"/>
                    </a:solidFill>
                  </a:tcPr>
                </a:tc>
                <a:tc hMerge="1">
                  <a:txBody>
                    <a:bodyPr/>
                    <a:lstStyle/>
                    <a:p>
                      <a:endParaRPr lang="en-US"/>
                    </a:p>
                  </a:txBody>
                  <a:tcPr/>
                </a:tc>
                <a:extLst>
                  <a:ext uri="{0D108BD9-81ED-4DB2-BD59-A6C34878D82A}">
                    <a16:rowId xmlns:a16="http://schemas.microsoft.com/office/drawing/2014/main" val="10000"/>
                  </a:ext>
                </a:extLst>
              </a:tr>
              <a:tr h="462150">
                <a:tc>
                  <a:txBody>
                    <a:bodyPr/>
                    <a:lstStyle/>
                    <a:p>
                      <a:pPr marL="0" lvl="0" indent="0" algn="l" rtl="0">
                        <a:spcBef>
                          <a:spcPts val="0"/>
                        </a:spcBef>
                        <a:spcAft>
                          <a:spcPts val="0"/>
                        </a:spcAft>
                        <a:buNone/>
                      </a:pPr>
                      <a:r>
                        <a:rPr lang="en"/>
                        <a:t>Total MA Veteran Population</a:t>
                      </a:r>
                      <a:endParaRPr/>
                    </a:p>
                  </a:txBody>
                  <a:tcPr marL="91425" marR="91425" marT="91425" marB="91425"/>
                </a:tc>
                <a:tc>
                  <a:txBody>
                    <a:bodyPr/>
                    <a:lstStyle/>
                    <a:p>
                      <a:pPr marL="0" lvl="0" indent="0" algn="l" rtl="0">
                        <a:spcBef>
                          <a:spcPts val="0"/>
                        </a:spcBef>
                        <a:spcAft>
                          <a:spcPts val="0"/>
                        </a:spcAft>
                        <a:buNone/>
                      </a:pPr>
                      <a:r>
                        <a:rPr lang="en"/>
                        <a:t>286,875</a:t>
                      </a:r>
                      <a:endParaRPr/>
                    </a:p>
                  </a:txBody>
                  <a:tcPr marL="91425" marR="91425" marT="91425" marB="91425"/>
                </a:tc>
                <a:extLst>
                  <a:ext uri="{0D108BD9-81ED-4DB2-BD59-A6C34878D82A}">
                    <a16:rowId xmlns:a16="http://schemas.microsoft.com/office/drawing/2014/main" val="10001"/>
                  </a:ext>
                </a:extLst>
              </a:tr>
              <a:tr h="462150">
                <a:tc>
                  <a:txBody>
                    <a:bodyPr/>
                    <a:lstStyle/>
                    <a:p>
                      <a:pPr marL="0" lvl="0" indent="0" algn="l" rtl="0">
                        <a:spcBef>
                          <a:spcPts val="0"/>
                        </a:spcBef>
                        <a:spcAft>
                          <a:spcPts val="0"/>
                        </a:spcAft>
                        <a:buNone/>
                      </a:pPr>
                      <a:r>
                        <a:rPr lang="en"/>
                        <a:t>Women Veterans</a:t>
                      </a:r>
                      <a:endParaRPr/>
                    </a:p>
                  </a:txBody>
                  <a:tcPr marL="91425" marR="91425" marT="91425" marB="91425"/>
                </a:tc>
                <a:tc>
                  <a:txBody>
                    <a:bodyPr/>
                    <a:lstStyle/>
                    <a:p>
                      <a:pPr marL="0" lvl="0" indent="0" algn="l" rtl="0">
                        <a:spcBef>
                          <a:spcPts val="0"/>
                        </a:spcBef>
                        <a:spcAft>
                          <a:spcPts val="0"/>
                        </a:spcAft>
                        <a:buNone/>
                      </a:pPr>
                      <a:r>
                        <a:rPr lang="en"/>
                        <a:t>21,917 (7.6%)</a:t>
                      </a:r>
                      <a:endParaRPr/>
                    </a:p>
                  </a:txBody>
                  <a:tcPr marL="91425" marR="91425" marT="91425" marB="91425"/>
                </a:tc>
                <a:extLst>
                  <a:ext uri="{0D108BD9-81ED-4DB2-BD59-A6C34878D82A}">
                    <a16:rowId xmlns:a16="http://schemas.microsoft.com/office/drawing/2014/main" val="10002"/>
                  </a:ext>
                </a:extLst>
              </a:tr>
              <a:tr h="462150">
                <a:tc>
                  <a:txBody>
                    <a:bodyPr/>
                    <a:lstStyle/>
                    <a:p>
                      <a:pPr marL="0" lvl="0" indent="0" algn="l" rtl="0">
                        <a:spcBef>
                          <a:spcPts val="0"/>
                        </a:spcBef>
                        <a:spcAft>
                          <a:spcPts val="0"/>
                        </a:spcAft>
                        <a:buNone/>
                      </a:pPr>
                      <a:r>
                        <a:rPr lang="en"/>
                        <a:t>White, Not Hispanic</a:t>
                      </a:r>
                      <a:endParaRPr/>
                    </a:p>
                  </a:txBody>
                  <a:tcPr marL="91425" marR="91425" marT="91425" marB="91425"/>
                </a:tc>
                <a:tc>
                  <a:txBody>
                    <a:bodyPr/>
                    <a:lstStyle/>
                    <a:p>
                      <a:pPr marL="0" lvl="0" indent="0" algn="l" rtl="0">
                        <a:spcBef>
                          <a:spcPts val="0"/>
                        </a:spcBef>
                        <a:spcAft>
                          <a:spcPts val="0"/>
                        </a:spcAft>
                        <a:buNone/>
                      </a:pPr>
                      <a:r>
                        <a:rPr lang="en"/>
                        <a:t>255,999</a:t>
                      </a:r>
                      <a:endParaRPr/>
                    </a:p>
                  </a:txBody>
                  <a:tcPr marL="91425" marR="91425" marT="91425" marB="91425"/>
                </a:tc>
                <a:extLst>
                  <a:ext uri="{0D108BD9-81ED-4DB2-BD59-A6C34878D82A}">
                    <a16:rowId xmlns:a16="http://schemas.microsoft.com/office/drawing/2014/main" val="10003"/>
                  </a:ext>
                </a:extLst>
              </a:tr>
              <a:tr h="462150">
                <a:tc>
                  <a:txBody>
                    <a:bodyPr/>
                    <a:lstStyle/>
                    <a:p>
                      <a:pPr marL="0" lvl="0" indent="0" algn="l" rtl="0">
                        <a:spcBef>
                          <a:spcPts val="0"/>
                        </a:spcBef>
                        <a:spcAft>
                          <a:spcPts val="0"/>
                        </a:spcAft>
                        <a:buNone/>
                      </a:pPr>
                      <a:r>
                        <a:rPr lang="en"/>
                        <a:t>Minority </a:t>
                      </a:r>
                      <a:endParaRPr/>
                    </a:p>
                  </a:txBody>
                  <a:tcPr marL="91425" marR="91425" marT="91425" marB="91425"/>
                </a:tc>
                <a:tc>
                  <a:txBody>
                    <a:bodyPr/>
                    <a:lstStyle/>
                    <a:p>
                      <a:pPr marL="0" lvl="0" indent="0" algn="l" rtl="0">
                        <a:spcBef>
                          <a:spcPts val="0"/>
                        </a:spcBef>
                        <a:spcAft>
                          <a:spcPts val="0"/>
                        </a:spcAft>
                        <a:buNone/>
                      </a:pPr>
                      <a:r>
                        <a:rPr lang="en"/>
                        <a:t>30,876</a:t>
                      </a:r>
                      <a:endParaRPr/>
                    </a:p>
                  </a:txBody>
                  <a:tcPr marL="91425" marR="91425" marT="91425" marB="91425"/>
                </a:tc>
                <a:extLst>
                  <a:ext uri="{0D108BD9-81ED-4DB2-BD59-A6C34878D82A}">
                    <a16:rowId xmlns:a16="http://schemas.microsoft.com/office/drawing/2014/main" val="10004"/>
                  </a:ext>
                </a:extLst>
              </a:tr>
              <a:tr h="462150">
                <a:tc>
                  <a:txBody>
                    <a:bodyPr/>
                    <a:lstStyle/>
                    <a:p>
                      <a:pPr marL="0" lvl="0" indent="0" algn="l" rtl="0">
                        <a:spcBef>
                          <a:spcPts val="0"/>
                        </a:spcBef>
                        <a:spcAft>
                          <a:spcPts val="0"/>
                        </a:spcAft>
                        <a:buNone/>
                      </a:pPr>
                      <a:r>
                        <a:rPr lang="en" b="1">
                          <a:solidFill>
                            <a:srgbClr val="CC0000"/>
                          </a:solidFill>
                        </a:rPr>
                        <a:t>L</a:t>
                      </a:r>
                      <a:r>
                        <a:rPr lang="en" b="1">
                          <a:solidFill>
                            <a:srgbClr val="FF9900"/>
                          </a:solidFill>
                        </a:rPr>
                        <a:t>G</a:t>
                      </a:r>
                      <a:r>
                        <a:rPr lang="en" b="1">
                          <a:solidFill>
                            <a:srgbClr val="93C47D"/>
                          </a:solidFill>
                        </a:rPr>
                        <a:t>B</a:t>
                      </a:r>
                      <a:r>
                        <a:rPr lang="en" b="1">
                          <a:solidFill>
                            <a:srgbClr val="1155CC"/>
                          </a:solidFill>
                        </a:rPr>
                        <a:t>T</a:t>
                      </a:r>
                      <a:r>
                        <a:rPr lang="en" b="1">
                          <a:solidFill>
                            <a:srgbClr val="9900FF"/>
                          </a:solidFill>
                        </a:rPr>
                        <a:t>Q</a:t>
                      </a:r>
                      <a:r>
                        <a:rPr lang="en"/>
                        <a:t> MA Veterans</a:t>
                      </a:r>
                      <a:endParaRPr/>
                    </a:p>
                  </a:txBody>
                  <a:tcPr marL="91425" marR="91425" marT="91425" marB="91425"/>
                </a:tc>
                <a:tc>
                  <a:txBody>
                    <a:bodyPr/>
                    <a:lstStyle/>
                    <a:p>
                      <a:pPr marL="0" lvl="0" indent="0" algn="l" rtl="0">
                        <a:spcBef>
                          <a:spcPts val="0"/>
                        </a:spcBef>
                        <a:spcAft>
                          <a:spcPts val="0"/>
                        </a:spcAft>
                        <a:buNone/>
                      </a:pPr>
                      <a:r>
                        <a:rPr lang="en"/>
                        <a:t>~19,200 </a:t>
                      </a:r>
                      <a:endParaRPr/>
                    </a:p>
                  </a:txBody>
                  <a:tcPr marL="91425" marR="91425" marT="91425" marB="91425"/>
                </a:tc>
                <a:extLst>
                  <a:ext uri="{0D108BD9-81ED-4DB2-BD59-A6C34878D82A}">
                    <a16:rowId xmlns:a16="http://schemas.microsoft.com/office/drawing/2014/main" val="10005"/>
                  </a:ext>
                </a:extLst>
              </a:tr>
              <a:tr h="462150">
                <a:tc>
                  <a:txBody>
                    <a:bodyPr/>
                    <a:lstStyle/>
                    <a:p>
                      <a:pPr marL="0" lvl="0" indent="0" algn="l" rtl="0">
                        <a:spcBef>
                          <a:spcPts val="0"/>
                        </a:spcBef>
                        <a:spcAft>
                          <a:spcPts val="0"/>
                        </a:spcAft>
                        <a:buNone/>
                      </a:pPr>
                      <a:r>
                        <a:rPr lang="en"/>
                        <a:t>Veterans living in poverty</a:t>
                      </a:r>
                      <a:endParaRPr/>
                    </a:p>
                  </a:txBody>
                  <a:tcPr marL="91425" marR="91425" marT="91425" marB="91425"/>
                </a:tc>
                <a:tc>
                  <a:txBody>
                    <a:bodyPr/>
                    <a:lstStyle/>
                    <a:p>
                      <a:pPr marL="0" lvl="0" indent="0" algn="l" rtl="0">
                        <a:spcBef>
                          <a:spcPts val="0"/>
                        </a:spcBef>
                        <a:spcAft>
                          <a:spcPts val="0"/>
                        </a:spcAft>
                        <a:buNone/>
                      </a:pPr>
                      <a:r>
                        <a:rPr lang="en"/>
                        <a:t>6%</a:t>
                      </a:r>
                      <a:endParaRPr/>
                    </a:p>
                  </a:txBody>
                  <a:tcPr marL="91425" marR="91425" marT="91425" marB="91425"/>
                </a:tc>
                <a:extLst>
                  <a:ext uri="{0D108BD9-81ED-4DB2-BD59-A6C34878D82A}">
                    <a16:rowId xmlns:a16="http://schemas.microsoft.com/office/drawing/2014/main" val="10006"/>
                  </a:ext>
                </a:extLst>
              </a:tr>
              <a:tr h="609575">
                <a:tc>
                  <a:txBody>
                    <a:bodyPr/>
                    <a:lstStyle/>
                    <a:p>
                      <a:pPr marL="0" lvl="0" indent="0" algn="l" rtl="0">
                        <a:spcBef>
                          <a:spcPts val="0"/>
                        </a:spcBef>
                        <a:spcAft>
                          <a:spcPts val="0"/>
                        </a:spcAft>
                        <a:buNone/>
                      </a:pPr>
                      <a:r>
                        <a:rPr lang="en"/>
                        <a:t>Veterans experiencing housing problems</a:t>
                      </a:r>
                      <a:endParaRPr/>
                    </a:p>
                  </a:txBody>
                  <a:tcPr marL="91425" marR="91425" marT="91425" marB="91425"/>
                </a:tc>
                <a:tc>
                  <a:txBody>
                    <a:bodyPr/>
                    <a:lstStyle/>
                    <a:p>
                      <a:pPr marL="0" lvl="0" indent="0" algn="l" rtl="0">
                        <a:spcBef>
                          <a:spcPts val="0"/>
                        </a:spcBef>
                        <a:spcAft>
                          <a:spcPts val="0"/>
                        </a:spcAft>
                        <a:buNone/>
                      </a:pPr>
                      <a:r>
                        <a:rPr lang="en"/>
                        <a:t>31.1% (with ~836 homeless)</a:t>
                      </a:r>
                      <a:endParaRPr/>
                    </a:p>
                  </a:txBody>
                  <a:tcPr marL="91425" marR="91425" marT="91425" marB="91425"/>
                </a:tc>
                <a:extLst>
                  <a:ext uri="{0D108BD9-81ED-4DB2-BD59-A6C34878D82A}">
                    <a16:rowId xmlns:a16="http://schemas.microsoft.com/office/drawing/2014/main" val="10007"/>
                  </a:ext>
                </a:extLst>
              </a:tr>
            </a:tbl>
          </a:graphicData>
        </a:graphic>
      </p:graphicFrame>
      <p:pic>
        <p:nvPicPr>
          <p:cNvPr id="114" name="Google Shape;114;p18"/>
          <p:cNvPicPr preferRelativeResize="0"/>
          <p:nvPr/>
        </p:nvPicPr>
        <p:blipFill>
          <a:blip r:embed="rId3">
            <a:alphaModFix/>
          </a:blip>
          <a:stretch>
            <a:fillRect/>
          </a:stretch>
        </p:blipFill>
        <p:spPr>
          <a:xfrm>
            <a:off x="5675650" y="1043738"/>
            <a:ext cx="3526150" cy="2770549"/>
          </a:xfrm>
          <a:prstGeom prst="rect">
            <a:avLst/>
          </a:prstGeom>
          <a:noFill/>
          <a:ln>
            <a:noFill/>
          </a:ln>
        </p:spPr>
      </p:pic>
      <p:sp>
        <p:nvSpPr>
          <p:cNvPr id="115" name="Google Shape;115;p18"/>
          <p:cNvSpPr/>
          <p:nvPr/>
        </p:nvSpPr>
        <p:spPr>
          <a:xfrm>
            <a:off x="4993650" y="2820225"/>
            <a:ext cx="762900" cy="497100"/>
          </a:xfrm>
          <a:prstGeom prst="stripedRightArrow">
            <a:avLst>
              <a:gd name="adj1" fmla="val 50000"/>
              <a:gd name="adj2" fmla="val 50000"/>
            </a:avLst>
          </a:prstGeom>
          <a:solidFill>
            <a:srgbClr val="1C4587"/>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6" name="Google Shape;116;p18"/>
          <p:cNvPicPr preferRelativeResize="0"/>
          <p:nvPr/>
        </p:nvPicPr>
        <p:blipFill>
          <a:blip r:embed="rId4">
            <a:alphaModFix/>
          </a:blip>
          <a:stretch>
            <a:fillRect/>
          </a:stretch>
        </p:blipFill>
        <p:spPr>
          <a:xfrm>
            <a:off x="1532025" y="2240297"/>
            <a:ext cx="251600" cy="377425"/>
          </a:xfrm>
          <a:prstGeom prst="rect">
            <a:avLst/>
          </a:prstGeom>
          <a:noFill/>
          <a:ln>
            <a:noFill/>
          </a:ln>
        </p:spPr>
      </p:pic>
      <p:sp>
        <p:nvSpPr>
          <p:cNvPr id="117" name="Google Shape;117;p18"/>
          <p:cNvSpPr txBox="1"/>
          <p:nvPr/>
        </p:nvSpPr>
        <p:spPr>
          <a:xfrm>
            <a:off x="7437450" y="3678300"/>
            <a:ext cx="894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Roboto"/>
                <a:ea typeface="Roboto"/>
                <a:cs typeface="Roboto"/>
                <a:sym typeface="Roboto"/>
              </a:rPr>
              <a:t>(Grogan et. al.) </a:t>
            </a:r>
            <a:endParaRPr sz="800">
              <a:latin typeface="Roboto"/>
              <a:ea typeface="Roboto"/>
              <a:cs typeface="Roboto"/>
              <a:sym typeface="Roboto"/>
            </a:endParaRPr>
          </a:p>
        </p:txBody>
      </p:sp>
      <p:sp>
        <p:nvSpPr>
          <p:cNvPr id="118" name="Google Shape;118;p18"/>
          <p:cNvSpPr txBox="1"/>
          <p:nvPr/>
        </p:nvSpPr>
        <p:spPr>
          <a:xfrm>
            <a:off x="0" y="5143500"/>
            <a:ext cx="2484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Roboto"/>
                <a:ea typeface="Roboto"/>
                <a:cs typeface="Roboto"/>
                <a:sym typeface="Roboto"/>
              </a:rPr>
              <a:t>(State Summaries Massachusetts) </a:t>
            </a:r>
            <a:endParaRPr sz="800">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9"/>
          <p:cNvSpPr txBox="1">
            <a:spLocks noGrp="1"/>
          </p:cNvSpPr>
          <p:nvPr>
            <p:ph type="body" idx="1"/>
          </p:nvPr>
        </p:nvSpPr>
        <p:spPr>
          <a:xfrm>
            <a:off x="311700" y="4590750"/>
            <a:ext cx="7979400" cy="460500"/>
          </a:xfrm>
          <a:prstGeom prst="rect">
            <a:avLst/>
          </a:prstGeom>
        </p:spPr>
        <p:txBody>
          <a:bodyPr spcFirstLastPara="1" wrap="square" lIns="91425" tIns="91425" rIns="91425" bIns="91425" anchor="ctr" anchorCtr="0">
            <a:noAutofit/>
          </a:bodyPr>
          <a:lstStyle/>
          <a:p>
            <a:pPr marL="0" lvl="0" indent="0" algn="ctr" rtl="0">
              <a:lnSpc>
                <a:spcPct val="80000"/>
              </a:lnSpc>
              <a:spcBef>
                <a:spcPts val="0"/>
              </a:spcBef>
              <a:spcAft>
                <a:spcPts val="0"/>
              </a:spcAft>
              <a:buSzPts val="523"/>
              <a:buNone/>
            </a:pPr>
            <a:r>
              <a:rPr lang="en" sz="2325" b="1"/>
              <a:t>Trends in Veteran Demographics in MA</a:t>
            </a:r>
            <a:endParaRPr sz="2325" b="1"/>
          </a:p>
          <a:p>
            <a:pPr marL="0" lvl="0" indent="0" algn="l" rtl="0">
              <a:lnSpc>
                <a:spcPct val="80000"/>
              </a:lnSpc>
              <a:spcBef>
                <a:spcPts val="0"/>
              </a:spcBef>
              <a:spcAft>
                <a:spcPts val="0"/>
              </a:spcAft>
              <a:buSzPts val="523"/>
              <a:buNone/>
            </a:pPr>
            <a:endParaRPr sz="617"/>
          </a:p>
        </p:txBody>
      </p:sp>
      <p:pic>
        <p:nvPicPr>
          <p:cNvPr id="124" name="Google Shape;124;p19"/>
          <p:cNvPicPr preferRelativeResize="0"/>
          <p:nvPr/>
        </p:nvPicPr>
        <p:blipFill>
          <a:blip r:embed="rId3">
            <a:alphaModFix/>
          </a:blip>
          <a:stretch>
            <a:fillRect/>
          </a:stretch>
        </p:blipFill>
        <p:spPr>
          <a:xfrm>
            <a:off x="635725" y="256925"/>
            <a:ext cx="7655375" cy="4059674"/>
          </a:xfrm>
          <a:prstGeom prst="rect">
            <a:avLst/>
          </a:prstGeom>
          <a:noFill/>
          <a:ln>
            <a:noFill/>
          </a:ln>
        </p:spPr>
      </p:pic>
      <p:sp>
        <p:nvSpPr>
          <p:cNvPr id="125" name="Google Shape;125;p19"/>
          <p:cNvSpPr txBox="1"/>
          <p:nvPr/>
        </p:nvSpPr>
        <p:spPr>
          <a:xfrm>
            <a:off x="172225" y="4077375"/>
            <a:ext cx="2484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Roboto"/>
                <a:ea typeface="Roboto"/>
                <a:cs typeface="Roboto"/>
                <a:sym typeface="Roboto"/>
              </a:rPr>
              <a:t>(State Summaries Massachusetts) </a:t>
            </a:r>
            <a:endParaRPr sz="800">
              <a:latin typeface="Roboto"/>
              <a:ea typeface="Roboto"/>
              <a:cs typeface="Roboto"/>
              <a:sym typeface="Roboto"/>
            </a:endParaRPr>
          </a:p>
        </p:txBody>
      </p:sp>
      <p:sp>
        <p:nvSpPr>
          <p:cNvPr id="126" name="Google Shape;126;p19"/>
          <p:cNvSpPr/>
          <p:nvPr/>
        </p:nvSpPr>
        <p:spPr>
          <a:xfrm rot="-2701358">
            <a:off x="3280623" y="1654713"/>
            <a:ext cx="536906" cy="179039"/>
          </a:xfrm>
          <a:prstGeom prst="leftArrow">
            <a:avLst>
              <a:gd name="adj1" fmla="val 50000"/>
              <a:gd name="adj2" fmla="val 50000"/>
            </a:avLst>
          </a:prstGeom>
          <a:solidFill>
            <a:schemeClr val="accent4"/>
          </a:solidFill>
          <a:ln w="952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C4587"/>
              </a:solidFill>
            </a:endParaRPr>
          </a:p>
        </p:txBody>
      </p:sp>
      <p:sp>
        <p:nvSpPr>
          <p:cNvPr id="127" name="Google Shape;127;p19"/>
          <p:cNvSpPr txBox="1"/>
          <p:nvPr/>
        </p:nvSpPr>
        <p:spPr>
          <a:xfrm>
            <a:off x="3705300" y="1214800"/>
            <a:ext cx="1733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Calibri"/>
                <a:ea typeface="Calibri"/>
                <a:cs typeface="Calibri"/>
                <a:sym typeface="Calibri"/>
              </a:rPr>
              <a:t>Present day</a:t>
            </a:r>
            <a:endParaRPr sz="1800" b="1">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0"/>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Medical Needs of Veterans</a:t>
            </a:r>
            <a:endParaRPr/>
          </a:p>
        </p:txBody>
      </p:sp>
      <p:sp>
        <p:nvSpPr>
          <p:cNvPr id="133" name="Google Shape;133;p20"/>
          <p:cNvSpPr txBox="1"/>
          <p:nvPr/>
        </p:nvSpPr>
        <p:spPr>
          <a:xfrm>
            <a:off x="86400" y="1334525"/>
            <a:ext cx="8976900" cy="123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latin typeface="Calibri"/>
                <a:ea typeface="Calibri"/>
                <a:cs typeface="Calibri"/>
                <a:sym typeface="Calibri"/>
              </a:rPr>
              <a:t>Veterans suffer both visible and invisible wounds from war, invisible wounds being the hardest to treat</a:t>
            </a:r>
            <a:endParaRPr sz="1700">
              <a:latin typeface="Calibri"/>
              <a:ea typeface="Calibri"/>
              <a:cs typeface="Calibri"/>
              <a:sym typeface="Calibri"/>
            </a:endParaRPr>
          </a:p>
          <a:p>
            <a:pPr marL="0" lvl="0" indent="0" algn="l" rtl="0">
              <a:spcBef>
                <a:spcPts val="0"/>
              </a:spcBef>
              <a:spcAft>
                <a:spcPts val="0"/>
              </a:spcAft>
              <a:buNone/>
            </a:pPr>
            <a:endParaRPr sz="1700">
              <a:latin typeface="Calibri"/>
              <a:ea typeface="Calibri"/>
              <a:cs typeface="Calibri"/>
              <a:sym typeface="Calibri"/>
            </a:endParaRPr>
          </a:p>
          <a:p>
            <a:pPr marL="0" lvl="0" indent="0" algn="l" rtl="0">
              <a:spcBef>
                <a:spcPts val="0"/>
              </a:spcBef>
              <a:spcAft>
                <a:spcPts val="0"/>
              </a:spcAft>
              <a:buNone/>
            </a:pPr>
            <a:r>
              <a:rPr lang="en" sz="1700">
                <a:latin typeface="Calibri"/>
                <a:ea typeface="Calibri"/>
                <a:cs typeface="Calibri"/>
                <a:sym typeface="Calibri"/>
              </a:rPr>
              <a:t>Common issues experienced by veterans:</a:t>
            </a:r>
            <a:endParaRPr sz="1700">
              <a:latin typeface="Calibri"/>
              <a:ea typeface="Calibri"/>
              <a:cs typeface="Calibri"/>
              <a:sym typeface="Calibri"/>
            </a:endParaRPr>
          </a:p>
        </p:txBody>
      </p:sp>
      <p:sp>
        <p:nvSpPr>
          <p:cNvPr id="134" name="Google Shape;134;p20"/>
          <p:cNvSpPr txBox="1"/>
          <p:nvPr/>
        </p:nvSpPr>
        <p:spPr>
          <a:xfrm>
            <a:off x="86400" y="2110900"/>
            <a:ext cx="8745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a:latin typeface="Roboto"/>
              <a:ea typeface="Roboto"/>
              <a:cs typeface="Roboto"/>
              <a:sym typeface="Roboto"/>
            </a:endParaRPr>
          </a:p>
        </p:txBody>
      </p:sp>
      <p:graphicFrame>
        <p:nvGraphicFramePr>
          <p:cNvPr id="135" name="Google Shape;135;p20"/>
          <p:cNvGraphicFramePr/>
          <p:nvPr/>
        </p:nvGraphicFramePr>
        <p:xfrm>
          <a:off x="920700" y="2511100"/>
          <a:ext cx="3000000" cy="3000000"/>
        </p:xfrm>
        <a:graphic>
          <a:graphicData uri="http://schemas.openxmlformats.org/drawingml/2006/table">
            <a:tbl>
              <a:tblPr>
                <a:noFill/>
                <a:tableStyleId>{3C4112AA-18F0-4281-8734-F2909F6C93C0}</a:tableStyleId>
              </a:tblPr>
              <a:tblGrid>
                <a:gridCol w="3651300">
                  <a:extLst>
                    <a:ext uri="{9D8B030D-6E8A-4147-A177-3AD203B41FA5}">
                      <a16:colId xmlns:a16="http://schemas.microsoft.com/office/drawing/2014/main" val="20000"/>
                    </a:ext>
                  </a:extLst>
                </a:gridCol>
                <a:gridCol w="3651300">
                  <a:extLst>
                    <a:ext uri="{9D8B030D-6E8A-4147-A177-3AD203B41FA5}">
                      <a16:colId xmlns:a16="http://schemas.microsoft.com/office/drawing/2014/main" val="20001"/>
                    </a:ext>
                  </a:extLst>
                </a:gridCol>
              </a:tblGrid>
              <a:tr h="1540275">
                <a:tc>
                  <a:txBody>
                    <a:bodyPr/>
                    <a:lstStyle/>
                    <a:p>
                      <a:pPr marL="457200" lvl="0" indent="-342900" algn="l" rtl="0">
                        <a:spcBef>
                          <a:spcPts val="0"/>
                        </a:spcBef>
                        <a:spcAft>
                          <a:spcPts val="0"/>
                        </a:spcAft>
                        <a:buSzPts val="1800"/>
                        <a:buFont typeface="Calibri"/>
                        <a:buChar char="●"/>
                      </a:pPr>
                      <a:r>
                        <a:rPr lang="en" sz="1600">
                          <a:solidFill>
                            <a:srgbClr val="00001A"/>
                          </a:solidFill>
                          <a:latin typeface="Trebuchet MS"/>
                          <a:ea typeface="Trebuchet MS"/>
                          <a:cs typeface="Trebuchet MS"/>
                          <a:sym typeface="Trebuchet MS"/>
                        </a:rPr>
                        <a:t>Battlefield injuries (TBIs, amputations, trauma, burns)</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Depression</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Suicide</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PTS/PTSD</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Moral Injury </a:t>
                      </a:r>
                      <a:endParaRPr sz="1800">
                        <a:solidFill>
                          <a:srgbClr val="00001A"/>
                        </a:solidFill>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Hearing Loss</a:t>
                      </a:r>
                      <a:endParaRPr sz="1800">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42900" algn="l" rtl="0">
                        <a:spcBef>
                          <a:spcPts val="0"/>
                        </a:spcBef>
                        <a:spcAft>
                          <a:spcPts val="0"/>
                        </a:spcAft>
                        <a:buSzPts val="1800"/>
                        <a:buFont typeface="Calibri"/>
                        <a:buChar char="●"/>
                      </a:pPr>
                      <a:r>
                        <a:rPr lang="en" sz="1800">
                          <a:latin typeface="Calibri"/>
                          <a:ea typeface="Calibri"/>
                          <a:cs typeface="Calibri"/>
                          <a:sym typeface="Calibri"/>
                        </a:rPr>
                        <a:t>Substance Use Disorder</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Military Sexual Trauma</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Exposure to hazardous materials/chemicals</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Occupational Hazards</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Infectious Disease</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Oral/Dental Health</a:t>
                      </a:r>
                      <a:endParaRPr sz="1800">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36" name="Google Shape;136;p20"/>
          <p:cNvSpPr txBox="1"/>
          <p:nvPr/>
        </p:nvSpPr>
        <p:spPr>
          <a:xfrm>
            <a:off x="2132600" y="4583700"/>
            <a:ext cx="4259100" cy="5079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FF0000"/>
                </a:solidFill>
                <a:latin typeface="Roboto"/>
                <a:ea typeface="Roboto"/>
                <a:cs typeface="Roboto"/>
                <a:sym typeface="Roboto"/>
              </a:rPr>
              <a:t>BUT no two veterans are alike!</a:t>
            </a:r>
            <a:endParaRPr sz="2100">
              <a:solidFill>
                <a:srgbClr val="FF0000"/>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graphicFrame>
        <p:nvGraphicFramePr>
          <p:cNvPr id="141" name="Google Shape;141;p21"/>
          <p:cNvGraphicFramePr/>
          <p:nvPr/>
        </p:nvGraphicFramePr>
        <p:xfrm>
          <a:off x="511725" y="2"/>
          <a:ext cx="3000000" cy="3000000"/>
        </p:xfrm>
        <a:graphic>
          <a:graphicData uri="http://schemas.openxmlformats.org/drawingml/2006/table">
            <a:tbl>
              <a:tblPr>
                <a:noFill/>
                <a:tableStyleId>{3C4112AA-18F0-4281-8734-F2909F6C93C0}</a:tableStyleId>
              </a:tblPr>
              <a:tblGrid>
                <a:gridCol w="2643300">
                  <a:extLst>
                    <a:ext uri="{9D8B030D-6E8A-4147-A177-3AD203B41FA5}">
                      <a16:colId xmlns:a16="http://schemas.microsoft.com/office/drawing/2014/main" val="20000"/>
                    </a:ext>
                  </a:extLst>
                </a:gridCol>
                <a:gridCol w="1707750">
                  <a:extLst>
                    <a:ext uri="{9D8B030D-6E8A-4147-A177-3AD203B41FA5}">
                      <a16:colId xmlns:a16="http://schemas.microsoft.com/office/drawing/2014/main" val="20001"/>
                    </a:ext>
                  </a:extLst>
                </a:gridCol>
                <a:gridCol w="3578800">
                  <a:extLst>
                    <a:ext uri="{9D8B030D-6E8A-4147-A177-3AD203B41FA5}">
                      <a16:colId xmlns:a16="http://schemas.microsoft.com/office/drawing/2014/main" val="20002"/>
                    </a:ext>
                  </a:extLst>
                </a:gridCol>
              </a:tblGrid>
              <a:tr h="404750">
                <a:tc gridSpan="3">
                  <a:txBody>
                    <a:bodyPr/>
                    <a:lstStyle/>
                    <a:p>
                      <a:pPr marL="0" lvl="0" indent="0" algn="ctr" rtl="0">
                        <a:spcBef>
                          <a:spcPts val="0"/>
                        </a:spcBef>
                        <a:spcAft>
                          <a:spcPts val="0"/>
                        </a:spcAft>
                        <a:buNone/>
                      </a:pPr>
                      <a:r>
                        <a:rPr lang="en" sz="1700" b="1">
                          <a:solidFill>
                            <a:schemeClr val="lt1"/>
                          </a:solidFill>
                          <a:latin typeface="Merriweather"/>
                          <a:ea typeface="Merriweather"/>
                          <a:cs typeface="Merriweather"/>
                          <a:sym typeface="Merriweather"/>
                        </a:rPr>
                        <a:t>Veterans Health Issues Related to Service History</a:t>
                      </a:r>
                      <a:endParaRPr sz="1700" b="1">
                        <a:solidFill>
                          <a:schemeClr val="lt1"/>
                        </a:solidFill>
                        <a:latin typeface="Merriweather"/>
                        <a:ea typeface="Merriweather"/>
                        <a:cs typeface="Merriweather"/>
                        <a:sym typeface="Merriweather"/>
                      </a:endParaRPr>
                    </a:p>
                  </a:txBody>
                  <a:tcPr marL="91425" marR="91425" marT="91425" marB="91425">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1250">
                <a:tc>
                  <a:txBody>
                    <a:bodyPr/>
                    <a:lstStyle/>
                    <a:p>
                      <a:pPr marL="0" lvl="0" indent="0" algn="ctr" rtl="0">
                        <a:spcBef>
                          <a:spcPts val="0"/>
                        </a:spcBef>
                        <a:spcAft>
                          <a:spcPts val="0"/>
                        </a:spcAft>
                        <a:buNone/>
                      </a:pPr>
                      <a:r>
                        <a:rPr lang="en" b="1">
                          <a:solidFill>
                            <a:schemeClr val="lt1"/>
                          </a:solidFill>
                          <a:latin typeface="Calibri"/>
                          <a:ea typeface="Calibri"/>
                          <a:cs typeface="Calibri"/>
                          <a:sym typeface="Calibri"/>
                        </a:rPr>
                        <a:t>ERA</a:t>
                      </a:r>
                      <a:endParaRPr b="1">
                        <a:solidFill>
                          <a:schemeClr val="lt1"/>
                        </a:solidFill>
                        <a:latin typeface="Calibri"/>
                        <a:ea typeface="Calibri"/>
                        <a:cs typeface="Calibri"/>
                        <a:sym typeface="Calibri"/>
                      </a:endParaRPr>
                    </a:p>
                  </a:txBody>
                  <a:tcPr marL="91425" marR="91425" marT="91425" marB="91425">
                    <a:solidFill>
                      <a:schemeClr val="lt2"/>
                    </a:solidFill>
                  </a:tcPr>
                </a:tc>
                <a:tc>
                  <a:txBody>
                    <a:bodyPr/>
                    <a:lstStyle/>
                    <a:p>
                      <a:pPr marL="0" lvl="0" indent="0" algn="ctr" rtl="0">
                        <a:spcBef>
                          <a:spcPts val="0"/>
                        </a:spcBef>
                        <a:spcAft>
                          <a:spcPts val="0"/>
                        </a:spcAft>
                        <a:buNone/>
                      </a:pPr>
                      <a:r>
                        <a:rPr lang="en" b="1">
                          <a:solidFill>
                            <a:schemeClr val="lt1"/>
                          </a:solidFill>
                          <a:latin typeface="Calibri"/>
                          <a:ea typeface="Calibri"/>
                          <a:cs typeface="Calibri"/>
                          <a:sym typeface="Calibri"/>
                        </a:rPr>
                        <a:t>Years</a:t>
                      </a:r>
                      <a:endParaRPr b="1">
                        <a:solidFill>
                          <a:schemeClr val="lt1"/>
                        </a:solidFill>
                        <a:latin typeface="Calibri"/>
                        <a:ea typeface="Calibri"/>
                        <a:cs typeface="Calibri"/>
                        <a:sym typeface="Calibri"/>
                      </a:endParaRPr>
                    </a:p>
                  </a:txBody>
                  <a:tcPr marL="91425" marR="91425" marT="91425" marB="91425">
                    <a:solidFill>
                      <a:schemeClr val="lt2"/>
                    </a:solidFill>
                  </a:tcPr>
                </a:tc>
                <a:tc>
                  <a:txBody>
                    <a:bodyPr/>
                    <a:lstStyle/>
                    <a:p>
                      <a:pPr marL="0" lvl="0" indent="0" algn="ctr" rtl="0">
                        <a:spcBef>
                          <a:spcPts val="0"/>
                        </a:spcBef>
                        <a:spcAft>
                          <a:spcPts val="0"/>
                        </a:spcAft>
                        <a:buNone/>
                      </a:pPr>
                      <a:r>
                        <a:rPr lang="en" b="1">
                          <a:solidFill>
                            <a:schemeClr val="lt1"/>
                          </a:solidFill>
                          <a:latin typeface="Calibri"/>
                          <a:ea typeface="Calibri"/>
                          <a:cs typeface="Calibri"/>
                          <a:sym typeface="Calibri"/>
                        </a:rPr>
                        <a:t>Health Concerns &amp; Exposures</a:t>
                      </a:r>
                      <a:endParaRPr b="1">
                        <a:solidFill>
                          <a:schemeClr val="lt1"/>
                        </a:solidFill>
                        <a:latin typeface="Calibri"/>
                        <a:ea typeface="Calibri"/>
                        <a:cs typeface="Calibri"/>
                        <a:sym typeface="Calibri"/>
                      </a:endParaRPr>
                    </a:p>
                  </a:txBody>
                  <a:tcPr marL="91425" marR="91425" marT="91425" marB="91425">
                    <a:solidFill>
                      <a:schemeClr val="lt2"/>
                    </a:solidFill>
                  </a:tcPr>
                </a:tc>
                <a:extLst>
                  <a:ext uri="{0D108BD9-81ED-4DB2-BD59-A6C34878D82A}">
                    <a16:rowId xmlns:a16="http://schemas.microsoft.com/office/drawing/2014/main" val="10001"/>
                  </a:ext>
                </a:extLst>
              </a:tr>
              <a:tr h="389175">
                <a:tc>
                  <a:txBody>
                    <a:bodyPr/>
                    <a:lstStyle/>
                    <a:p>
                      <a:pPr marL="0" lvl="0" indent="0" algn="ctr" rtl="0">
                        <a:spcBef>
                          <a:spcPts val="0"/>
                        </a:spcBef>
                        <a:spcAft>
                          <a:spcPts val="0"/>
                        </a:spcAft>
                        <a:buNone/>
                      </a:pPr>
                      <a:r>
                        <a:rPr lang="en" sz="1300">
                          <a:latin typeface="Impact"/>
                          <a:ea typeface="Impact"/>
                          <a:cs typeface="Impact"/>
                          <a:sym typeface="Impact"/>
                        </a:rPr>
                        <a:t>WWII</a:t>
                      </a:r>
                      <a:endParaRPr sz="1300">
                        <a:latin typeface="Impact"/>
                        <a:ea typeface="Impact"/>
                        <a:cs typeface="Impact"/>
                        <a:sym typeface="Impact"/>
                      </a:endParaRPr>
                    </a:p>
                  </a:txBody>
                  <a:tcPr marL="91425" marR="91425" marT="91425" marB="91425"/>
                </a:tc>
                <a:tc>
                  <a:txBody>
                    <a:bodyPr/>
                    <a:lstStyle/>
                    <a:p>
                      <a:pPr marL="0" lvl="0" indent="0" algn="ctr" rtl="0">
                        <a:spcBef>
                          <a:spcPts val="0"/>
                        </a:spcBef>
                        <a:spcAft>
                          <a:spcPts val="0"/>
                        </a:spcAft>
                        <a:buNone/>
                      </a:pPr>
                      <a:r>
                        <a:rPr lang="en" sz="1000"/>
                        <a:t>9/1/1939 - 9/2/1945</a:t>
                      </a:r>
                      <a:endParaRPr sz="1000"/>
                    </a:p>
                  </a:txBody>
                  <a:tcPr marL="91425" marR="91425" marT="91425" marB="91425"/>
                </a:tc>
                <a:tc>
                  <a:txBody>
                    <a:bodyPr/>
                    <a:lstStyle/>
                    <a:p>
                      <a:pPr marL="0" lvl="0" indent="0" algn="ctr" rtl="0">
                        <a:spcBef>
                          <a:spcPts val="0"/>
                        </a:spcBef>
                        <a:spcAft>
                          <a:spcPts val="0"/>
                        </a:spcAft>
                        <a:buNone/>
                      </a:pPr>
                      <a:r>
                        <a:rPr lang="en" sz="1000">
                          <a:latin typeface="Calibri"/>
                          <a:ea typeface="Calibri"/>
                          <a:cs typeface="Calibri"/>
                          <a:sym typeface="Calibri"/>
                        </a:rPr>
                        <a:t>Radiation, Cold injuries, </a:t>
                      </a:r>
                      <a:r>
                        <a:rPr lang="en" sz="1000" b="1">
                          <a:latin typeface="Calibri"/>
                          <a:ea typeface="Calibri"/>
                          <a:cs typeface="Calibri"/>
                          <a:sym typeface="Calibri"/>
                        </a:rPr>
                        <a:t>Mustard gas</a:t>
                      </a:r>
                      <a:endParaRPr sz="1000" b="1">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389175">
                <a:tc>
                  <a:txBody>
                    <a:bodyPr/>
                    <a:lstStyle/>
                    <a:p>
                      <a:pPr marL="0" lvl="0" indent="0" algn="ctr" rtl="0">
                        <a:spcBef>
                          <a:spcPts val="0"/>
                        </a:spcBef>
                        <a:spcAft>
                          <a:spcPts val="0"/>
                        </a:spcAft>
                        <a:buNone/>
                      </a:pPr>
                      <a:r>
                        <a:rPr lang="en" sz="1200">
                          <a:latin typeface="Impact"/>
                          <a:ea typeface="Impact"/>
                          <a:cs typeface="Impact"/>
                          <a:sym typeface="Impact"/>
                        </a:rPr>
                        <a:t>Korean War</a:t>
                      </a:r>
                      <a:endParaRPr sz="1200">
                        <a:latin typeface="Impact"/>
                        <a:ea typeface="Impact"/>
                        <a:cs typeface="Impact"/>
                        <a:sym typeface="Impact"/>
                      </a:endParaRPr>
                    </a:p>
                  </a:txBody>
                  <a:tcPr marL="91425" marR="91425" marT="91425" marB="91425"/>
                </a:tc>
                <a:tc>
                  <a:txBody>
                    <a:bodyPr/>
                    <a:lstStyle/>
                    <a:p>
                      <a:pPr marL="0" lvl="0" indent="0" algn="ctr" rtl="0">
                        <a:spcBef>
                          <a:spcPts val="0"/>
                        </a:spcBef>
                        <a:spcAft>
                          <a:spcPts val="0"/>
                        </a:spcAft>
                        <a:buNone/>
                      </a:pPr>
                      <a:r>
                        <a:rPr lang="en" sz="1000"/>
                        <a:t>6/25/1950 - 7/27/1953</a:t>
                      </a:r>
                      <a:endParaRPr sz="1000"/>
                    </a:p>
                  </a:txBody>
                  <a:tcPr marL="91425" marR="91425" marT="91425" marB="91425"/>
                </a:tc>
                <a:tc>
                  <a:txBody>
                    <a:bodyPr/>
                    <a:lstStyle/>
                    <a:p>
                      <a:pPr marL="0" lvl="0" indent="0" algn="ctr" rtl="0">
                        <a:spcBef>
                          <a:spcPts val="0"/>
                        </a:spcBef>
                        <a:spcAft>
                          <a:spcPts val="0"/>
                        </a:spcAft>
                        <a:buNone/>
                      </a:pPr>
                      <a:r>
                        <a:rPr lang="en" sz="1000">
                          <a:latin typeface="Calibri"/>
                          <a:ea typeface="Calibri"/>
                          <a:cs typeface="Calibri"/>
                          <a:sym typeface="Calibri"/>
                        </a:rPr>
                        <a:t>Cold injuries</a:t>
                      </a:r>
                      <a:endParaRPr sz="1000">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389175">
                <a:tc>
                  <a:txBody>
                    <a:bodyPr/>
                    <a:lstStyle/>
                    <a:p>
                      <a:pPr marL="0" lvl="0" indent="0" algn="ctr" rtl="0">
                        <a:spcBef>
                          <a:spcPts val="0"/>
                        </a:spcBef>
                        <a:spcAft>
                          <a:spcPts val="0"/>
                        </a:spcAft>
                        <a:buNone/>
                      </a:pPr>
                      <a:r>
                        <a:rPr lang="en" sz="1200">
                          <a:latin typeface="Impact"/>
                          <a:ea typeface="Impact"/>
                          <a:cs typeface="Impact"/>
                          <a:sym typeface="Impact"/>
                        </a:rPr>
                        <a:t>Vietnam War</a:t>
                      </a:r>
                      <a:endParaRPr sz="1200">
                        <a:latin typeface="Impact"/>
                        <a:ea typeface="Impact"/>
                        <a:cs typeface="Impact"/>
                        <a:sym typeface="Impact"/>
                      </a:endParaRPr>
                    </a:p>
                  </a:txBody>
                  <a:tcPr marL="91425" marR="91425" marT="91425" marB="91425"/>
                </a:tc>
                <a:tc>
                  <a:txBody>
                    <a:bodyPr/>
                    <a:lstStyle/>
                    <a:p>
                      <a:pPr marL="0" lvl="0" indent="0" algn="ctr" rtl="0">
                        <a:spcBef>
                          <a:spcPts val="0"/>
                        </a:spcBef>
                        <a:spcAft>
                          <a:spcPts val="0"/>
                        </a:spcAft>
                        <a:buNone/>
                      </a:pPr>
                      <a:r>
                        <a:rPr lang="en" sz="1000"/>
                        <a:t>11/1/1965 - 4/30/1975</a:t>
                      </a:r>
                      <a:endParaRPr sz="1000"/>
                    </a:p>
                  </a:txBody>
                  <a:tcPr marL="91425" marR="91425" marT="91425" marB="91425"/>
                </a:tc>
                <a:tc>
                  <a:txBody>
                    <a:bodyPr/>
                    <a:lstStyle/>
                    <a:p>
                      <a:pPr marL="0" lvl="0" indent="0" algn="ctr" rtl="0">
                        <a:spcBef>
                          <a:spcPts val="0"/>
                        </a:spcBef>
                        <a:spcAft>
                          <a:spcPts val="0"/>
                        </a:spcAft>
                        <a:buNone/>
                      </a:pPr>
                      <a:r>
                        <a:rPr lang="en" sz="1000" b="1">
                          <a:solidFill>
                            <a:schemeClr val="accent4"/>
                          </a:solidFill>
                          <a:latin typeface="Calibri"/>
                          <a:ea typeface="Calibri"/>
                          <a:cs typeface="Calibri"/>
                          <a:sym typeface="Calibri"/>
                        </a:rPr>
                        <a:t>Agent Orange</a:t>
                      </a:r>
                      <a:r>
                        <a:rPr lang="en" sz="1000">
                          <a:latin typeface="Calibri"/>
                          <a:ea typeface="Calibri"/>
                          <a:cs typeface="Calibri"/>
                          <a:sym typeface="Calibri"/>
                        </a:rPr>
                        <a:t>, Hepatitis C</a:t>
                      </a:r>
                      <a:endParaRPr sz="1000">
                        <a:latin typeface="Calibri"/>
                        <a:ea typeface="Calibri"/>
                        <a:cs typeface="Calibri"/>
                        <a:sym typeface="Calibri"/>
                      </a:endParaRPr>
                    </a:p>
                  </a:txBody>
                  <a:tcPr marL="91425" marR="91425" marT="91425" marB="91425"/>
                </a:tc>
                <a:extLst>
                  <a:ext uri="{0D108BD9-81ED-4DB2-BD59-A6C34878D82A}">
                    <a16:rowId xmlns:a16="http://schemas.microsoft.com/office/drawing/2014/main" val="10004"/>
                  </a:ext>
                </a:extLst>
              </a:tr>
              <a:tr h="389175">
                <a:tc>
                  <a:txBody>
                    <a:bodyPr/>
                    <a:lstStyle/>
                    <a:p>
                      <a:pPr marL="0" lvl="0" indent="0" algn="ctr" rtl="0">
                        <a:spcBef>
                          <a:spcPts val="0"/>
                        </a:spcBef>
                        <a:spcAft>
                          <a:spcPts val="0"/>
                        </a:spcAft>
                        <a:buNone/>
                      </a:pPr>
                      <a:r>
                        <a:rPr lang="en" sz="1200">
                          <a:latin typeface="Impact"/>
                          <a:ea typeface="Impact"/>
                          <a:cs typeface="Impact"/>
                          <a:sym typeface="Impact"/>
                        </a:rPr>
                        <a:t>Cold War</a:t>
                      </a:r>
                      <a:endParaRPr sz="1200">
                        <a:latin typeface="Impact"/>
                        <a:ea typeface="Impact"/>
                        <a:cs typeface="Impact"/>
                        <a:sym typeface="Impact"/>
                      </a:endParaRPr>
                    </a:p>
                  </a:txBody>
                  <a:tcPr marL="91425" marR="91425" marT="91425" marB="91425"/>
                </a:tc>
                <a:tc>
                  <a:txBody>
                    <a:bodyPr/>
                    <a:lstStyle/>
                    <a:p>
                      <a:pPr marL="0" lvl="0" indent="0" algn="ctr" rtl="0">
                        <a:spcBef>
                          <a:spcPts val="0"/>
                        </a:spcBef>
                        <a:spcAft>
                          <a:spcPts val="0"/>
                        </a:spcAft>
                        <a:buNone/>
                      </a:pPr>
                      <a:r>
                        <a:rPr lang="en" sz="1000"/>
                        <a:t>1945 - 1991</a:t>
                      </a:r>
                      <a:endParaRPr sz="1000"/>
                    </a:p>
                  </a:txBody>
                  <a:tcPr marL="91425" marR="91425" marT="91425" marB="91425"/>
                </a:tc>
                <a:tc>
                  <a:txBody>
                    <a:bodyPr/>
                    <a:lstStyle/>
                    <a:p>
                      <a:pPr marL="0" lvl="0" indent="0" algn="ctr" rtl="0">
                        <a:spcBef>
                          <a:spcPts val="0"/>
                        </a:spcBef>
                        <a:spcAft>
                          <a:spcPts val="0"/>
                        </a:spcAft>
                        <a:buNone/>
                      </a:pPr>
                      <a:r>
                        <a:rPr lang="en" sz="1000" b="1">
                          <a:latin typeface="Calibri"/>
                          <a:ea typeface="Calibri"/>
                          <a:cs typeface="Calibri"/>
                          <a:sym typeface="Calibri"/>
                        </a:rPr>
                        <a:t>Mustard Gas</a:t>
                      </a:r>
                      <a:r>
                        <a:rPr lang="en" sz="1000">
                          <a:latin typeface="Calibri"/>
                          <a:ea typeface="Calibri"/>
                          <a:cs typeface="Calibri"/>
                          <a:sym typeface="Calibri"/>
                        </a:rPr>
                        <a:t>, Herbicides, Radiation</a:t>
                      </a:r>
                      <a:endParaRPr sz="1000">
                        <a:latin typeface="Calibri"/>
                        <a:ea typeface="Calibri"/>
                        <a:cs typeface="Calibri"/>
                        <a:sym typeface="Calibri"/>
                      </a:endParaRPr>
                    </a:p>
                  </a:txBody>
                  <a:tcPr marL="91425" marR="91425" marT="91425" marB="91425"/>
                </a:tc>
                <a:extLst>
                  <a:ext uri="{0D108BD9-81ED-4DB2-BD59-A6C34878D82A}">
                    <a16:rowId xmlns:a16="http://schemas.microsoft.com/office/drawing/2014/main" val="10005"/>
                  </a:ext>
                </a:extLst>
              </a:tr>
              <a:tr h="527900">
                <a:tc>
                  <a:txBody>
                    <a:bodyPr/>
                    <a:lstStyle/>
                    <a:p>
                      <a:pPr marL="0" lvl="0" indent="0" algn="ctr" rtl="0">
                        <a:spcBef>
                          <a:spcPts val="0"/>
                        </a:spcBef>
                        <a:spcAft>
                          <a:spcPts val="0"/>
                        </a:spcAft>
                        <a:buClr>
                          <a:srgbClr val="000000"/>
                        </a:buClr>
                        <a:buSzPts val="1100"/>
                        <a:buFont typeface="Trebuchet MS"/>
                        <a:buNone/>
                      </a:pPr>
                      <a:r>
                        <a:rPr lang="en" sz="1200">
                          <a:latin typeface="Impact"/>
                          <a:ea typeface="Impact"/>
                          <a:cs typeface="Impact"/>
                          <a:sym typeface="Impact"/>
                        </a:rPr>
                        <a:t>Camp Lejeune, NC</a:t>
                      </a:r>
                      <a:endParaRPr sz="1500">
                        <a:latin typeface="Impact"/>
                        <a:ea typeface="Impact"/>
                        <a:cs typeface="Impact"/>
                        <a:sym typeface="Impact"/>
                      </a:endParaRPr>
                    </a:p>
                    <a:p>
                      <a:pPr marL="0" lvl="0" indent="0" algn="ctr" rtl="0">
                        <a:spcBef>
                          <a:spcPts val="0"/>
                        </a:spcBef>
                        <a:spcAft>
                          <a:spcPts val="0"/>
                        </a:spcAft>
                        <a:buNone/>
                      </a:pPr>
                      <a:endParaRPr sz="1200">
                        <a:latin typeface="Impact"/>
                        <a:ea typeface="Impact"/>
                        <a:cs typeface="Impact"/>
                        <a:sym typeface="Impact"/>
                      </a:endParaRPr>
                    </a:p>
                  </a:txBody>
                  <a:tcPr marL="91425" marR="91425" marT="91425" marB="91425"/>
                </a:tc>
                <a:tc>
                  <a:txBody>
                    <a:bodyPr/>
                    <a:lstStyle/>
                    <a:p>
                      <a:pPr marL="0" lvl="0" indent="0" algn="ctr" rtl="0">
                        <a:spcBef>
                          <a:spcPts val="0"/>
                        </a:spcBef>
                        <a:spcAft>
                          <a:spcPts val="0"/>
                        </a:spcAft>
                        <a:buNone/>
                      </a:pPr>
                      <a:r>
                        <a:rPr lang="en" sz="1000"/>
                        <a:t>1953-1987</a:t>
                      </a:r>
                      <a:endParaRPr sz="1000"/>
                    </a:p>
                  </a:txBody>
                  <a:tcPr marL="91425" marR="91425" marT="91425" marB="91425"/>
                </a:tc>
                <a:tc>
                  <a:txBody>
                    <a:bodyPr/>
                    <a:lstStyle/>
                    <a:p>
                      <a:pPr marL="0" lvl="0" indent="0" algn="ctr" rtl="0">
                        <a:spcBef>
                          <a:spcPts val="0"/>
                        </a:spcBef>
                        <a:spcAft>
                          <a:spcPts val="0"/>
                        </a:spcAft>
                        <a:buNone/>
                      </a:pPr>
                      <a:r>
                        <a:rPr lang="en" sz="1000">
                          <a:latin typeface="Calibri"/>
                          <a:ea typeface="Calibri"/>
                          <a:cs typeface="Calibri"/>
                          <a:sym typeface="Calibri"/>
                        </a:rPr>
                        <a:t>Contaminated water supply: Many forms of cancer, miscarriages, infertility, neurobehavioral effects, hepatic steatosis</a:t>
                      </a:r>
                      <a:endParaRPr sz="1000">
                        <a:latin typeface="Calibri"/>
                        <a:ea typeface="Calibri"/>
                        <a:cs typeface="Calibri"/>
                        <a:sym typeface="Calibri"/>
                      </a:endParaRPr>
                    </a:p>
                    <a:p>
                      <a:pPr marL="0" lvl="0" indent="0" algn="ctr" rtl="0">
                        <a:spcBef>
                          <a:spcPts val="0"/>
                        </a:spcBef>
                        <a:spcAft>
                          <a:spcPts val="0"/>
                        </a:spcAft>
                        <a:buNone/>
                      </a:pPr>
                      <a:endParaRPr sz="1000">
                        <a:latin typeface="Calibri"/>
                        <a:ea typeface="Calibri"/>
                        <a:cs typeface="Calibri"/>
                        <a:sym typeface="Calibri"/>
                      </a:endParaRPr>
                    </a:p>
                  </a:txBody>
                  <a:tcPr marL="91425" marR="91425" marT="91425" marB="91425"/>
                </a:tc>
                <a:extLst>
                  <a:ext uri="{0D108BD9-81ED-4DB2-BD59-A6C34878D82A}">
                    <a16:rowId xmlns:a16="http://schemas.microsoft.com/office/drawing/2014/main" val="10006"/>
                  </a:ext>
                </a:extLst>
              </a:tr>
              <a:tr h="653850">
                <a:tc>
                  <a:txBody>
                    <a:bodyPr/>
                    <a:lstStyle/>
                    <a:p>
                      <a:pPr marL="0" lvl="0" indent="0" algn="ctr" rtl="0">
                        <a:spcBef>
                          <a:spcPts val="0"/>
                        </a:spcBef>
                        <a:spcAft>
                          <a:spcPts val="0"/>
                        </a:spcAft>
                        <a:buNone/>
                      </a:pPr>
                      <a:r>
                        <a:rPr lang="en" sz="1200">
                          <a:latin typeface="Impact"/>
                          <a:ea typeface="Impact"/>
                          <a:cs typeface="Impact"/>
                          <a:sym typeface="Impact"/>
                        </a:rPr>
                        <a:t>Gulf Wars - Operation Desert Shield &amp; Desert Storm</a:t>
                      </a:r>
                      <a:endParaRPr sz="1200">
                        <a:latin typeface="Impact"/>
                        <a:ea typeface="Impact"/>
                        <a:cs typeface="Impact"/>
                        <a:sym typeface="Impact"/>
                      </a:endParaRPr>
                    </a:p>
                  </a:txBody>
                  <a:tcPr marL="91425" marR="91425" marT="91425" marB="91425"/>
                </a:tc>
                <a:tc>
                  <a:txBody>
                    <a:bodyPr/>
                    <a:lstStyle/>
                    <a:p>
                      <a:pPr marL="0" lvl="0" indent="0" algn="ctr" rtl="0">
                        <a:spcBef>
                          <a:spcPts val="0"/>
                        </a:spcBef>
                        <a:spcAft>
                          <a:spcPts val="0"/>
                        </a:spcAft>
                        <a:buNone/>
                      </a:pPr>
                      <a:r>
                        <a:rPr lang="en" sz="1000"/>
                        <a:t>8/2/1990 - Present</a:t>
                      </a:r>
                      <a:endParaRPr sz="1000"/>
                    </a:p>
                  </a:txBody>
                  <a:tcPr marL="91425" marR="91425" marT="91425" marB="91425"/>
                </a:tc>
                <a:tc>
                  <a:txBody>
                    <a:bodyPr/>
                    <a:lstStyle/>
                    <a:p>
                      <a:pPr marL="0" lvl="0" indent="0" algn="ctr" rtl="0">
                        <a:spcBef>
                          <a:spcPts val="0"/>
                        </a:spcBef>
                        <a:spcAft>
                          <a:spcPts val="0"/>
                        </a:spcAft>
                        <a:buNone/>
                      </a:pPr>
                      <a:r>
                        <a:rPr lang="en" sz="1000">
                          <a:latin typeface="Calibri"/>
                          <a:ea typeface="Calibri"/>
                          <a:cs typeface="Calibri"/>
                          <a:sym typeface="Calibri"/>
                        </a:rPr>
                        <a:t>Particulate, Radiation, Chemical agents, Oil well fires, extreme heat, Vaccination &amp; anti-nerve agent side effects, toxic embedded fragments</a:t>
                      </a:r>
                      <a:endParaRPr sz="1000">
                        <a:latin typeface="Calibri"/>
                        <a:ea typeface="Calibri"/>
                        <a:cs typeface="Calibri"/>
                        <a:sym typeface="Calibri"/>
                      </a:endParaRPr>
                    </a:p>
                  </a:txBody>
                  <a:tcPr marL="91425" marR="91425" marT="91425" marB="91425"/>
                </a:tc>
                <a:extLst>
                  <a:ext uri="{0D108BD9-81ED-4DB2-BD59-A6C34878D82A}">
                    <a16:rowId xmlns:a16="http://schemas.microsoft.com/office/drawing/2014/main" val="10007"/>
                  </a:ext>
                </a:extLst>
              </a:tr>
              <a:tr h="809525">
                <a:tc>
                  <a:txBody>
                    <a:bodyPr/>
                    <a:lstStyle/>
                    <a:p>
                      <a:pPr marL="0" lvl="0" indent="0" algn="ctr" rtl="0">
                        <a:spcBef>
                          <a:spcPts val="0"/>
                        </a:spcBef>
                        <a:spcAft>
                          <a:spcPts val="0"/>
                        </a:spcAft>
                        <a:buNone/>
                      </a:pPr>
                      <a:r>
                        <a:rPr lang="en" sz="1200">
                          <a:latin typeface="Impact"/>
                          <a:ea typeface="Impact"/>
                          <a:cs typeface="Impact"/>
                          <a:sym typeface="Impact"/>
                        </a:rPr>
                        <a:t>Iraq War - Operation Iraqi Freedom &amp; Operation New Dawn</a:t>
                      </a:r>
                      <a:endParaRPr sz="1200">
                        <a:latin typeface="Impact"/>
                        <a:ea typeface="Impact"/>
                        <a:cs typeface="Impact"/>
                        <a:sym typeface="Impact"/>
                      </a:endParaRPr>
                    </a:p>
                  </a:txBody>
                  <a:tcPr marL="91425" marR="91425" marT="91425" marB="91425"/>
                </a:tc>
                <a:tc>
                  <a:txBody>
                    <a:bodyPr/>
                    <a:lstStyle/>
                    <a:p>
                      <a:pPr marL="0" lvl="0" indent="0" algn="ctr" rtl="0">
                        <a:spcBef>
                          <a:spcPts val="0"/>
                        </a:spcBef>
                        <a:spcAft>
                          <a:spcPts val="0"/>
                        </a:spcAft>
                        <a:buNone/>
                      </a:pPr>
                      <a:r>
                        <a:rPr lang="en" sz="1000"/>
                        <a:t>3/19/2003 - 12/15/2011</a:t>
                      </a:r>
                      <a:endParaRPr sz="1000"/>
                    </a:p>
                  </a:txBody>
                  <a:tcPr marL="91425" marR="91425" marT="91425" marB="91425"/>
                </a:tc>
                <a:tc>
                  <a:txBody>
                    <a:bodyPr/>
                    <a:lstStyle/>
                    <a:p>
                      <a:pPr marL="0" lvl="0" indent="0" algn="ctr" rtl="0">
                        <a:spcBef>
                          <a:spcPts val="0"/>
                        </a:spcBef>
                        <a:spcAft>
                          <a:spcPts val="0"/>
                        </a:spcAft>
                        <a:buNone/>
                      </a:pPr>
                      <a:r>
                        <a:rPr lang="en" sz="1000">
                          <a:latin typeface="Calibri"/>
                          <a:ea typeface="Calibri"/>
                          <a:cs typeface="Calibri"/>
                          <a:sym typeface="Calibri"/>
                        </a:rPr>
                        <a:t>Particulate, Radiation, Burn pit smoke, Chemical agents, Sulfur Fire, Qarmat Ali Water Treatment Chromium contamination, TBI, Toxic embedded fragments</a:t>
                      </a:r>
                      <a:endParaRPr sz="1000">
                        <a:latin typeface="Calibri"/>
                        <a:ea typeface="Calibri"/>
                        <a:cs typeface="Calibri"/>
                        <a:sym typeface="Calibri"/>
                      </a:endParaRPr>
                    </a:p>
                  </a:txBody>
                  <a:tcPr marL="91425" marR="91425" marT="91425" marB="91425"/>
                </a:tc>
                <a:extLst>
                  <a:ext uri="{0D108BD9-81ED-4DB2-BD59-A6C34878D82A}">
                    <a16:rowId xmlns:a16="http://schemas.microsoft.com/office/drawing/2014/main" val="10008"/>
                  </a:ext>
                </a:extLst>
              </a:tr>
              <a:tr h="527900">
                <a:tc>
                  <a:txBody>
                    <a:bodyPr/>
                    <a:lstStyle/>
                    <a:p>
                      <a:pPr marL="0" lvl="0" indent="0" algn="ctr" rtl="0">
                        <a:spcBef>
                          <a:spcPts val="0"/>
                        </a:spcBef>
                        <a:spcAft>
                          <a:spcPts val="0"/>
                        </a:spcAft>
                        <a:buNone/>
                      </a:pPr>
                      <a:r>
                        <a:rPr lang="en" sz="1200">
                          <a:latin typeface="Impact"/>
                          <a:ea typeface="Impact"/>
                          <a:cs typeface="Impact"/>
                          <a:sym typeface="Impact"/>
                        </a:rPr>
                        <a:t>Afghanistan - Operation Enduring Freedom</a:t>
                      </a:r>
                      <a:endParaRPr sz="1200">
                        <a:latin typeface="Impact"/>
                        <a:ea typeface="Impact"/>
                        <a:cs typeface="Impact"/>
                        <a:sym typeface="Impact"/>
                      </a:endParaRPr>
                    </a:p>
                  </a:txBody>
                  <a:tcPr marL="91425" marR="91425" marT="91425" marB="91425"/>
                </a:tc>
                <a:tc>
                  <a:txBody>
                    <a:bodyPr/>
                    <a:lstStyle/>
                    <a:p>
                      <a:pPr marL="0" lvl="0" indent="0" algn="ctr" rtl="0">
                        <a:spcBef>
                          <a:spcPts val="0"/>
                        </a:spcBef>
                        <a:spcAft>
                          <a:spcPts val="0"/>
                        </a:spcAft>
                        <a:buNone/>
                      </a:pPr>
                      <a:r>
                        <a:rPr lang="en" sz="1000"/>
                        <a:t>10/7/ 2001 - Present</a:t>
                      </a:r>
                      <a:endParaRPr sz="1000"/>
                    </a:p>
                  </a:txBody>
                  <a:tcPr marL="91425" marR="91425" marT="91425" marB="91425"/>
                </a:tc>
                <a:tc>
                  <a:txBody>
                    <a:bodyPr/>
                    <a:lstStyle/>
                    <a:p>
                      <a:pPr marL="0" lvl="0" indent="0" algn="ctr" rtl="0">
                        <a:spcBef>
                          <a:spcPts val="0"/>
                        </a:spcBef>
                        <a:spcAft>
                          <a:spcPts val="0"/>
                        </a:spcAft>
                        <a:buNone/>
                      </a:pPr>
                      <a:r>
                        <a:rPr lang="en" sz="1000">
                          <a:latin typeface="Calibri"/>
                          <a:ea typeface="Calibri"/>
                          <a:cs typeface="Calibri"/>
                          <a:sym typeface="Calibri"/>
                        </a:rPr>
                        <a:t>Particulate, Radiation, Burn pit smoke, extreme heat &amp; cold, Toxic embedded fragments</a:t>
                      </a:r>
                      <a:endParaRPr sz="1000">
                        <a:latin typeface="Calibri"/>
                        <a:ea typeface="Calibri"/>
                        <a:cs typeface="Calibri"/>
                        <a:sym typeface="Calibri"/>
                      </a:endParaRPr>
                    </a:p>
                  </a:txBody>
                  <a:tcPr marL="91425" marR="91425" marT="91425" marB="91425"/>
                </a:tc>
                <a:extLst>
                  <a:ext uri="{0D108BD9-81ED-4DB2-BD59-A6C34878D82A}">
                    <a16:rowId xmlns:a16="http://schemas.microsoft.com/office/drawing/2014/main" val="10009"/>
                  </a:ext>
                </a:extLst>
              </a:tr>
            </a:tbl>
          </a:graphicData>
        </a:graphic>
      </p:graphicFrame>
      <p:sp>
        <p:nvSpPr>
          <p:cNvPr id="142" name="Google Shape;142;p21"/>
          <p:cNvSpPr txBox="1"/>
          <p:nvPr/>
        </p:nvSpPr>
        <p:spPr>
          <a:xfrm>
            <a:off x="5759850" y="4951275"/>
            <a:ext cx="5790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Trebuchet MS"/>
                <a:ea typeface="Trebuchet MS"/>
                <a:cs typeface="Trebuchet MS"/>
                <a:sym typeface="Trebuchet MS"/>
              </a:rPr>
              <a:t>(Fraser Hale, 2020; US Department of Veteran Affairs, 2013)</a:t>
            </a:r>
            <a:endParaRPr sz="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2"/>
          <p:cNvSpPr txBox="1">
            <a:spLocks noGrp="1"/>
          </p:cNvSpPr>
          <p:nvPr>
            <p:ph type="title"/>
          </p:nvPr>
        </p:nvSpPr>
        <p:spPr>
          <a:xfrm>
            <a:off x="277050" y="859250"/>
            <a:ext cx="3127500" cy="182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920" b="1"/>
              <a:t>The COVID-19 Pandemic and the impact on Veterans Health Care Needs</a:t>
            </a:r>
            <a:endParaRPr sz="2920" b="1"/>
          </a:p>
        </p:txBody>
      </p:sp>
      <p:sp>
        <p:nvSpPr>
          <p:cNvPr id="148" name="Google Shape;148;p22"/>
          <p:cNvSpPr txBox="1"/>
          <p:nvPr/>
        </p:nvSpPr>
        <p:spPr>
          <a:xfrm>
            <a:off x="4126375" y="1664425"/>
            <a:ext cx="4519200" cy="29604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t" anchorCtr="0">
            <a:spAutoFit/>
          </a:bodyPr>
          <a:lstStyle/>
          <a:p>
            <a:pPr marL="457200" lvl="0" indent="0" algn="l" rtl="0">
              <a:spcBef>
                <a:spcPts val="0"/>
              </a:spcBef>
              <a:spcAft>
                <a:spcPts val="0"/>
              </a:spcAft>
              <a:buNone/>
            </a:pPr>
            <a:endParaRPr>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Population is disproportionately more at risk for severe COVID-19 health impacts: nearly half of all veterans are over the age of 65</a:t>
            </a:r>
            <a:endParaRPr sz="1600">
              <a:latin typeface="Calibri"/>
              <a:ea typeface="Calibri"/>
              <a:cs typeface="Calibri"/>
              <a:sym typeface="Calibri"/>
            </a:endParaRPr>
          </a:p>
          <a:p>
            <a:pPr marL="457200" lvl="0" indent="-330200" algn="l" rtl="0">
              <a:spcBef>
                <a:spcPts val="1000"/>
              </a:spcBef>
              <a:spcAft>
                <a:spcPts val="0"/>
              </a:spcAft>
              <a:buSzPts val="1600"/>
              <a:buFont typeface="Calibri"/>
              <a:buChar char="●"/>
            </a:pPr>
            <a:r>
              <a:rPr lang="en" sz="1600">
                <a:latin typeface="Calibri"/>
                <a:ea typeface="Calibri"/>
                <a:cs typeface="Calibri"/>
                <a:sym typeface="Calibri"/>
              </a:rPr>
              <a:t>Increased isolation &amp; substance use</a:t>
            </a:r>
            <a:endParaRPr sz="1600">
              <a:latin typeface="Calibri"/>
              <a:ea typeface="Calibri"/>
              <a:cs typeface="Calibri"/>
              <a:sym typeface="Calibri"/>
            </a:endParaRPr>
          </a:p>
          <a:p>
            <a:pPr marL="457200" lvl="0" indent="0" algn="l" rtl="0">
              <a:spcBef>
                <a:spcPts val="0"/>
              </a:spcBef>
              <a:spcAft>
                <a:spcPts val="0"/>
              </a:spcAft>
              <a:buNone/>
            </a:pP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PTSD Triggers</a:t>
            </a:r>
            <a:endParaRPr sz="1600">
              <a:latin typeface="Calibri"/>
              <a:ea typeface="Calibri"/>
              <a:cs typeface="Calibri"/>
              <a:sym typeface="Calibri"/>
            </a:endParaRPr>
          </a:p>
          <a:p>
            <a:pPr marL="914400" lvl="1" indent="-330200" algn="l" rtl="0">
              <a:spcBef>
                <a:spcPts val="0"/>
              </a:spcBef>
              <a:spcAft>
                <a:spcPts val="0"/>
              </a:spcAft>
              <a:buSzPts val="1600"/>
              <a:buFont typeface="Calibri"/>
              <a:buChar char="○"/>
            </a:pPr>
            <a:r>
              <a:rPr lang="en" sz="1600">
                <a:latin typeface="Calibri"/>
                <a:ea typeface="Calibri"/>
                <a:cs typeface="Calibri"/>
                <a:sym typeface="Calibri"/>
              </a:rPr>
              <a:t>“War against COVID”; “battle the virus”</a:t>
            </a:r>
            <a:endParaRPr sz="1600">
              <a:latin typeface="Calibri"/>
              <a:ea typeface="Calibri"/>
              <a:cs typeface="Calibri"/>
              <a:sym typeface="Calibri"/>
            </a:endParaRPr>
          </a:p>
          <a:p>
            <a:pPr marL="914400" lvl="1" indent="-330200" algn="l" rtl="0">
              <a:spcBef>
                <a:spcPts val="0"/>
              </a:spcBef>
              <a:spcAft>
                <a:spcPts val="0"/>
              </a:spcAft>
              <a:buSzPts val="1600"/>
              <a:buFont typeface="Calibri"/>
              <a:buChar char="○"/>
            </a:pPr>
            <a:r>
              <a:rPr lang="en" sz="1600">
                <a:latin typeface="Calibri"/>
                <a:ea typeface="Calibri"/>
                <a:cs typeface="Calibri"/>
                <a:sym typeface="Calibri"/>
              </a:rPr>
              <a:t>Face coverings</a:t>
            </a:r>
            <a:endParaRPr sz="1600">
              <a:latin typeface="Calibri"/>
              <a:ea typeface="Calibri"/>
              <a:cs typeface="Calibri"/>
              <a:sym typeface="Calibri"/>
            </a:endParaRPr>
          </a:p>
          <a:p>
            <a:pPr marL="914400" lvl="0" indent="0" algn="l" rtl="0">
              <a:spcBef>
                <a:spcPts val="0"/>
              </a:spcBef>
              <a:spcAft>
                <a:spcPts val="0"/>
              </a:spcAft>
              <a:buNone/>
            </a:pPr>
            <a:endParaRPr sz="1600">
              <a:latin typeface="Calibri"/>
              <a:ea typeface="Calibri"/>
              <a:cs typeface="Calibri"/>
              <a:sym typeface="Calibri"/>
            </a:endParaRPr>
          </a:p>
          <a:p>
            <a:pPr marL="914400" lvl="0" indent="0" algn="l" rtl="0">
              <a:spcBef>
                <a:spcPts val="0"/>
              </a:spcBef>
              <a:spcAft>
                <a:spcPts val="0"/>
              </a:spcAft>
              <a:buNone/>
            </a:pPr>
            <a:endParaRPr>
              <a:latin typeface="Calibri"/>
              <a:ea typeface="Calibri"/>
              <a:cs typeface="Calibri"/>
              <a:sym typeface="Calibri"/>
            </a:endParaRPr>
          </a:p>
        </p:txBody>
      </p:sp>
      <p:pic>
        <p:nvPicPr>
          <p:cNvPr id="149" name="Google Shape;149;p22"/>
          <p:cNvPicPr preferRelativeResize="0"/>
          <p:nvPr/>
        </p:nvPicPr>
        <p:blipFill rotWithShape="1">
          <a:blip r:embed="rId3">
            <a:alphaModFix/>
          </a:blip>
          <a:srcRect t="18280" b="22903"/>
          <a:stretch/>
        </p:blipFill>
        <p:spPr>
          <a:xfrm>
            <a:off x="4845100" y="-119550"/>
            <a:ext cx="2875924" cy="1691500"/>
          </a:xfrm>
          <a:prstGeom prst="rect">
            <a:avLst/>
          </a:prstGeom>
          <a:noFill/>
          <a:ln>
            <a:noFill/>
          </a:ln>
        </p:spPr>
      </p:pic>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4383</Words>
  <Application>Microsoft Office PowerPoint</Application>
  <PresentationFormat>On-screen Show (16:9)</PresentationFormat>
  <Paragraphs>396</Paragraphs>
  <Slides>25</Slides>
  <Notes>25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Trebuchet MS</vt:lpstr>
      <vt:lpstr>Roboto</vt:lpstr>
      <vt:lpstr>Merriweather</vt:lpstr>
      <vt:lpstr>Montserrat</vt:lpstr>
      <vt:lpstr>Pacifico</vt:lpstr>
      <vt:lpstr>Impact</vt:lpstr>
      <vt:lpstr>Calibri</vt:lpstr>
      <vt:lpstr>Arial</vt:lpstr>
      <vt:lpstr>Special Elite</vt:lpstr>
      <vt:lpstr>Roboto Slab</vt:lpstr>
      <vt:lpstr>Paradigm</vt:lpstr>
      <vt:lpstr>Veterans &amp; Military Health Issues</vt:lpstr>
      <vt:lpstr>Disclosures</vt:lpstr>
      <vt:lpstr>What defines a “veteran”?</vt:lpstr>
      <vt:lpstr>Veteran Demographics in MA</vt:lpstr>
      <vt:lpstr>Veteran Demographics in MA </vt:lpstr>
      <vt:lpstr>PowerPoint Presentation</vt:lpstr>
      <vt:lpstr>Medical Needs of Veterans</vt:lpstr>
      <vt:lpstr>PowerPoint Presentation</vt:lpstr>
      <vt:lpstr>The COVID-19 Pandemic and the impact on Veterans Health Care Needs</vt:lpstr>
      <vt:lpstr>Medical Needs of Veterans</vt:lpstr>
      <vt:lpstr>PowerPoint Presentation</vt:lpstr>
      <vt:lpstr>True or False?  Most veterans receive health care through the VA</vt:lpstr>
      <vt:lpstr>Who Receives Care Through the VA? </vt:lpstr>
      <vt:lpstr>Organizations Providing Care to Veterans</vt:lpstr>
      <vt:lpstr>Home Base: Healing Invisible Wounds </vt:lpstr>
      <vt:lpstr>Interprofessional Teams: Example Case 1</vt:lpstr>
      <vt:lpstr>Interprofessional Teams: Example Case 2 </vt:lpstr>
      <vt:lpstr>Local &amp; State Advocacy for Veterans</vt:lpstr>
      <vt:lpstr>National Advocacy for Veterans </vt:lpstr>
      <vt:lpstr>Advocate for Veterans as Providers</vt:lpstr>
      <vt:lpstr>Service Learning Project: My Life, My Story</vt:lpstr>
      <vt:lpstr>Need help/have questions/ Worcester referral/resources?</vt:lpstr>
      <vt:lpstr>Acknowledgements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Veterans &amp; Military Health Issues</dc:title>
  <dc:creator>Cragin, Linda J</dc:creator>
  <cp:lastModifiedBy>Linda Cragin</cp:lastModifiedBy>
  <cp:revision>1</cp:revision>
  <dcterms:modified xsi:type="dcterms:W3CDTF">2021-11-01T19:01:23Z</dcterms:modified>
</cp:coreProperties>
</file>