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3" r:id="rId1"/>
  </p:sldMasterIdLst>
  <p:sldIdLst>
    <p:sldId id="257" r:id="rId2"/>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3F84"/>
    <a:srgbClr val="F3F6FB"/>
    <a:srgbClr val="A3B9E1"/>
    <a:srgbClr val="F49A56"/>
    <a:srgbClr val="F1822F"/>
    <a:srgbClr val="F64C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5B7017-493F-4E71-8D13-A33631A6E4F7}" v="35" dt="2018-07-30T13:33:25.3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1" d="100"/>
          <a:sy n="21" d="100"/>
        </p:scale>
        <p:origin x="104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14E-4959-824A-7B372EB2A70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C14E-4959-824A-7B372EB2A70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C14E-4959-824A-7B372EB2A70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C14E-4959-824A-7B372EB2A70F}"/>
              </c:ext>
            </c:extLst>
          </c:dPt>
          <c:dLbls>
            <c:dLbl>
              <c:idx val="1"/>
              <c:layout>
                <c:manualLayout>
                  <c:x val="-0.15965073629880058"/>
                  <c:y val="-0.1903569259904419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C14E-4959-824A-7B372EB2A70F}"/>
                </c:ext>
              </c:extLst>
            </c:dLbl>
            <c:dLbl>
              <c:idx val="2"/>
              <c:layout>
                <c:manualLayout>
                  <c:x val="0.13470820586123383"/>
                  <c:y val="-7.8916002409529451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1878533572403741"/>
                      <c:h val="0.21018754310100676"/>
                    </c:manualLayout>
                  </c15:layout>
                </c:ext>
                <c:ext xmlns:c16="http://schemas.microsoft.com/office/drawing/2014/chart" uri="{C3380CC4-5D6E-409C-BE32-E72D297353CC}">
                  <c16:uniqueId val="{00000003-C14E-4959-824A-7B372EB2A70F}"/>
                </c:ext>
              </c:extLst>
            </c:dLbl>
            <c:dLbl>
              <c:idx val="3"/>
              <c:layout>
                <c:manualLayout>
                  <c:x val="0.24014765414363762"/>
                  <c:y val="7.502833129934211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3614601955694509"/>
                      <c:h val="0.26128706686582748"/>
                    </c:manualLayout>
                  </c15:layout>
                </c:ext>
                <c:ext xmlns:c16="http://schemas.microsoft.com/office/drawing/2014/chart" uri="{C3380CC4-5D6E-409C-BE32-E72D297353CC}">
                  <c16:uniqueId val="{00000004-C14E-4959-824A-7B372EB2A70F}"/>
                </c:ext>
              </c:extLst>
            </c:dLbl>
            <c:spPr>
              <a:noFill/>
              <a:ln>
                <a:noFill/>
              </a:ln>
              <a:effectLst/>
            </c:spPr>
            <c:txPr>
              <a:bodyPr rot="0" spcFirstLastPara="1" vertOverflow="overflow" horzOverflow="overflow"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Sheet1!$A$2:$A$5</c:f>
              <c:strCache>
                <c:ptCount val="4"/>
                <c:pt idx="0">
                  <c:v>Health Behavior</c:v>
                </c:pt>
                <c:pt idx="1">
                  <c:v>Clinical Care</c:v>
                </c:pt>
                <c:pt idx="2">
                  <c:v>Environment</c:v>
                </c:pt>
                <c:pt idx="3">
                  <c:v>Social Determinants</c:v>
                </c:pt>
              </c:strCache>
            </c:strRef>
          </c:cat>
          <c:val>
            <c:numRef>
              <c:f>Sheet1!$B$2:$B$5</c:f>
              <c:numCache>
                <c:formatCode>General</c:formatCode>
                <c:ptCount val="4"/>
                <c:pt idx="0">
                  <c:v>30</c:v>
                </c:pt>
                <c:pt idx="1">
                  <c:v>20</c:v>
                </c:pt>
                <c:pt idx="2">
                  <c:v>10</c:v>
                </c:pt>
                <c:pt idx="3">
                  <c:v>40</c:v>
                </c:pt>
              </c:numCache>
            </c:numRef>
          </c:val>
          <c:extLst>
            <c:ext xmlns:c16="http://schemas.microsoft.com/office/drawing/2014/chart" uri="{C3380CC4-5D6E-409C-BE32-E72D297353CC}">
              <c16:uniqueId val="{00000000-C14E-4959-824A-7B372EB2A70F}"/>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rot="0" vert="horz"/>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32918400" cy="219456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3531249" y="4080080"/>
            <a:ext cx="25855909" cy="1378544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3917290" y="4433011"/>
            <a:ext cx="25083821" cy="1307957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13661136" y="4056736"/>
            <a:ext cx="5596128" cy="2048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13990320" y="4056739"/>
            <a:ext cx="4937760" cy="1755648"/>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216612" y="6692042"/>
            <a:ext cx="24485184" cy="8290560"/>
          </a:xfrm>
        </p:spPr>
        <p:txBody>
          <a:bodyPr tIns="45720" bIns="45720" anchor="ctr">
            <a:noAutofit/>
          </a:bodyPr>
          <a:lstStyle>
            <a:lvl1pPr algn="ctr">
              <a:lnSpc>
                <a:spcPct val="83000"/>
              </a:lnSpc>
              <a:defRPr lang="en-US" sz="19840" b="0" kern="1200" cap="all" spc="-32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4217670" y="14982598"/>
            <a:ext cx="24491290" cy="1609344"/>
          </a:xfrm>
        </p:spPr>
        <p:txBody>
          <a:bodyPr>
            <a:normAutofit/>
          </a:bodyPr>
          <a:lstStyle>
            <a:lvl1pPr marL="0" indent="0" algn="ctr">
              <a:spcBef>
                <a:spcPts val="0"/>
              </a:spcBef>
              <a:buNone/>
              <a:defRPr sz="4480" spc="256" baseline="0">
                <a:solidFill>
                  <a:schemeClr val="tx1"/>
                </a:solidFill>
              </a:defRPr>
            </a:lvl1pPr>
            <a:lvl2pPr marL="1463040" indent="0" algn="ctr">
              <a:buNone/>
              <a:defRPr sz="4480"/>
            </a:lvl2pPr>
            <a:lvl3pPr marL="2926080" indent="0" algn="ctr">
              <a:buNone/>
              <a:defRPr sz="4480"/>
            </a:lvl3pPr>
            <a:lvl4pPr marL="4389120" indent="0" algn="ctr">
              <a:buNone/>
              <a:defRPr sz="4480"/>
            </a:lvl4pPr>
            <a:lvl5pPr marL="5852160" indent="0" algn="ctr">
              <a:buNone/>
              <a:defRPr sz="4480"/>
            </a:lvl5pPr>
            <a:lvl6pPr marL="7315200" indent="0" algn="ctr">
              <a:buNone/>
              <a:defRPr sz="4480"/>
            </a:lvl6pPr>
            <a:lvl7pPr marL="8778240" indent="0" algn="ctr">
              <a:buNone/>
              <a:defRPr sz="4480"/>
            </a:lvl7pPr>
            <a:lvl8pPr marL="10241280" indent="0" algn="ctr">
              <a:buNone/>
              <a:defRPr sz="4480"/>
            </a:lvl8pPr>
            <a:lvl9pPr marL="11704320" indent="0" algn="ctr">
              <a:buNone/>
              <a:defRPr sz="4480"/>
            </a:lvl9pPr>
          </a:lstStyle>
          <a:p>
            <a:r>
              <a:rPr lang="en-US"/>
              <a:t>Click to edit Master subtitle style</a:t>
            </a:r>
            <a:endParaRPr lang="en-US" dirty="0"/>
          </a:p>
        </p:txBody>
      </p:sp>
      <p:sp>
        <p:nvSpPr>
          <p:cNvPr id="20" name="Date Placeholder 19"/>
          <p:cNvSpPr>
            <a:spLocks noGrp="1"/>
          </p:cNvSpPr>
          <p:nvPr>
            <p:ph type="dt" sz="half" idx="10"/>
          </p:nvPr>
        </p:nvSpPr>
        <p:spPr>
          <a:xfrm>
            <a:off x="14154912" y="4247002"/>
            <a:ext cx="4608576" cy="1463040"/>
          </a:xfrm>
        </p:spPr>
        <p:txBody>
          <a:bodyPr/>
          <a:lstStyle>
            <a:lvl1pPr algn="ctr">
              <a:defRPr sz="3520" spc="0" baseline="0">
                <a:solidFill>
                  <a:schemeClr val="tx1"/>
                </a:solidFill>
                <a:latin typeface="+mn-lt"/>
              </a:defRPr>
            </a:lvl1pPr>
          </a:lstStyle>
          <a:p>
            <a:fld id="{4F2147B9-CEC8-4EDC-8B27-C3803ED2BD8C}" type="datetimeFigureOut">
              <a:rPr lang="en-US" smtClean="0"/>
              <a:t>8/10/2018</a:t>
            </a:fld>
            <a:endParaRPr lang="en-US"/>
          </a:p>
        </p:txBody>
      </p:sp>
      <p:sp>
        <p:nvSpPr>
          <p:cNvPr id="21" name="Footer Placeholder 20"/>
          <p:cNvSpPr>
            <a:spLocks noGrp="1"/>
          </p:cNvSpPr>
          <p:nvPr>
            <p:ph type="ftr" sz="quarter" idx="11"/>
          </p:nvPr>
        </p:nvSpPr>
        <p:spPr>
          <a:xfrm>
            <a:off x="3977771" y="16675392"/>
            <a:ext cx="15944850" cy="731520"/>
          </a:xfrm>
        </p:spPr>
        <p:txBody>
          <a:bodyPr/>
          <a:lstStyle>
            <a:lvl1pPr algn="l">
              <a:defRPr sz="2880">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23238686" y="16678656"/>
            <a:ext cx="5702080" cy="731520"/>
          </a:xfrm>
        </p:spPr>
        <p:txBody>
          <a:bodyPr/>
          <a:lstStyle>
            <a:lvl1pPr>
              <a:defRPr>
                <a:solidFill>
                  <a:schemeClr val="tx1">
                    <a:lumMod val="75000"/>
                    <a:lumOff val="25000"/>
                  </a:schemeClr>
                </a:solidFill>
              </a:defRPr>
            </a:lvl1pPr>
          </a:lstStyle>
          <a:p>
            <a:fld id="{D5AA49F7-26F9-4C02-AE6D-117A5CE308BE}" type="slidenum">
              <a:rPr lang="en-US" smtClean="0"/>
              <a:t>‹#›</a:t>
            </a:fld>
            <a:endParaRPr lang="en-US"/>
          </a:p>
        </p:txBody>
      </p:sp>
    </p:spTree>
    <p:extLst>
      <p:ext uri="{BB962C8B-B14F-4D97-AF65-F5344CB8AC3E}">
        <p14:creationId xmlns:p14="http://schemas.microsoft.com/office/powerpoint/2010/main" val="42611078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2147B9-CEC8-4EDC-8B27-C3803ED2BD8C}"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2671638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77320" y="2438400"/>
            <a:ext cx="6377940" cy="168249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0" y="2438400"/>
            <a:ext cx="21808440" cy="168249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2147B9-CEC8-4EDC-8B27-C3803ED2BD8C}"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9046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2147B9-CEC8-4EDC-8B27-C3803ED2BD8C}" type="datetimeFigureOut">
              <a:rPr lang="en-US" smtClean="0"/>
              <a:t>8/10/2018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4244567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32918400" cy="219456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3531249" y="4080080"/>
            <a:ext cx="25855909" cy="1378544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3917290" y="4433011"/>
            <a:ext cx="25083821" cy="1307957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13661136" y="4056736"/>
            <a:ext cx="5596128" cy="2048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13990320" y="4056739"/>
            <a:ext cx="4937760" cy="1755648"/>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221781" y="6701789"/>
            <a:ext cx="24491290" cy="8280806"/>
          </a:xfrm>
        </p:spPr>
        <p:txBody>
          <a:bodyPr anchor="ctr">
            <a:noAutofit/>
          </a:bodyPr>
          <a:lstStyle>
            <a:lvl1pPr algn="ctr">
              <a:lnSpc>
                <a:spcPct val="83000"/>
              </a:lnSpc>
              <a:defRPr lang="en-US" sz="19840" kern="1200" cap="all" spc="-32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4221785" y="14982598"/>
            <a:ext cx="24491290" cy="1609344"/>
          </a:xfrm>
        </p:spPr>
        <p:txBody>
          <a:bodyPr anchor="t">
            <a:normAutofit/>
          </a:bodyPr>
          <a:lstStyle>
            <a:lvl1pPr marL="0" indent="0" algn="ctr">
              <a:buNone/>
              <a:defRPr sz="4480">
                <a:solidFill>
                  <a:schemeClr val="tx1"/>
                </a:solidFill>
                <a:effectLst/>
              </a:defRPr>
            </a:lvl1pPr>
            <a:lvl2pPr marL="1463040" indent="0">
              <a:buNone/>
              <a:defRPr sz="4480">
                <a:solidFill>
                  <a:schemeClr val="tx1">
                    <a:tint val="75000"/>
                  </a:schemeClr>
                </a:solidFill>
              </a:defRPr>
            </a:lvl2pPr>
            <a:lvl3pPr marL="2926080" indent="0">
              <a:buNone/>
              <a:defRPr sz="448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4154912" y="4242816"/>
            <a:ext cx="4608576" cy="1463040"/>
          </a:xfrm>
        </p:spPr>
        <p:txBody>
          <a:bodyPr/>
          <a:lstStyle>
            <a:lvl1pPr algn="ctr">
              <a:defRPr lang="en-US" sz="3520" kern="1200" spc="0" baseline="0">
                <a:solidFill>
                  <a:schemeClr val="tx1"/>
                </a:solidFill>
                <a:latin typeface="+mn-lt"/>
                <a:ea typeface="+mn-ea"/>
                <a:cs typeface="+mn-cs"/>
              </a:defRPr>
            </a:lvl1pPr>
          </a:lstStyle>
          <a:p>
            <a:fld id="{4F2147B9-CEC8-4EDC-8B27-C3803ED2BD8C}" type="datetimeFigureOut">
              <a:rPr lang="en-US" smtClean="0"/>
              <a:t>8/10/2018</a:t>
            </a:fld>
            <a:endParaRPr lang="en-US"/>
          </a:p>
        </p:txBody>
      </p:sp>
      <p:sp>
        <p:nvSpPr>
          <p:cNvPr id="5" name="Footer Placeholder 4"/>
          <p:cNvSpPr>
            <a:spLocks noGrp="1"/>
          </p:cNvSpPr>
          <p:nvPr>
            <p:ph type="ftr" sz="quarter" idx="11"/>
          </p:nvPr>
        </p:nvSpPr>
        <p:spPr>
          <a:xfrm>
            <a:off x="3976844" y="16675392"/>
            <a:ext cx="15948965" cy="731520"/>
          </a:xfrm>
        </p:spPr>
        <p:txBody>
          <a:bodyPr/>
          <a:lstStyle>
            <a:lvl1pPr algn="l">
              <a:defRPr/>
            </a:lvl1pPr>
          </a:lstStyle>
          <a:p>
            <a:endParaRPr lang="en-US"/>
          </a:p>
        </p:txBody>
      </p:sp>
      <p:sp>
        <p:nvSpPr>
          <p:cNvPr id="6" name="Slide Number Placeholder 5"/>
          <p:cNvSpPr>
            <a:spLocks noGrp="1"/>
          </p:cNvSpPr>
          <p:nvPr>
            <p:ph type="sldNum" sz="quarter" idx="12"/>
          </p:nvPr>
        </p:nvSpPr>
        <p:spPr>
          <a:xfrm>
            <a:off x="23232161" y="16675392"/>
            <a:ext cx="5703113" cy="731520"/>
          </a:xfrm>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393881986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33472" y="6729984"/>
            <a:ext cx="13167360" cy="12582144"/>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7117568" y="6729984"/>
            <a:ext cx="13167360" cy="12582144"/>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2147B9-CEC8-4EDC-8B27-C3803ED2BD8C}"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187757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633472" y="6637869"/>
            <a:ext cx="13167360" cy="2048256"/>
          </a:xfrm>
        </p:spPr>
        <p:txBody>
          <a:bodyPr anchor="ctr">
            <a:normAutofit/>
          </a:bodyPr>
          <a:lstStyle>
            <a:lvl1pPr marL="0" indent="0" algn="ctr">
              <a:spcBef>
                <a:spcPts val="0"/>
              </a:spcBef>
              <a:buNone/>
              <a:defRPr sz="6080" b="0">
                <a:solidFill>
                  <a:schemeClr val="tx2"/>
                </a:solidFill>
                <a:latin typeface="+mn-lt"/>
              </a:defRPr>
            </a:lvl1pPr>
            <a:lvl2pPr marL="1463040" indent="0">
              <a:buNone/>
              <a:defRPr sz="608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Edit Master text styles</a:t>
            </a:r>
          </a:p>
        </p:txBody>
      </p:sp>
      <p:sp>
        <p:nvSpPr>
          <p:cNvPr id="4" name="Content Placeholder 3"/>
          <p:cNvSpPr>
            <a:spLocks noGrp="1"/>
          </p:cNvSpPr>
          <p:nvPr>
            <p:ph sz="half" idx="2"/>
          </p:nvPr>
        </p:nvSpPr>
        <p:spPr>
          <a:xfrm>
            <a:off x="2633472" y="8818874"/>
            <a:ext cx="13167360" cy="10241280"/>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7117568" y="6637869"/>
            <a:ext cx="13167360" cy="2048256"/>
          </a:xfrm>
        </p:spPr>
        <p:txBody>
          <a:bodyPr anchor="ctr">
            <a:normAutofit/>
          </a:bodyPr>
          <a:lstStyle>
            <a:lvl1pPr marL="0" indent="0" algn="ctr">
              <a:spcBef>
                <a:spcPts val="0"/>
              </a:spcBef>
              <a:buNone/>
              <a:defRPr sz="6080" b="0">
                <a:solidFill>
                  <a:schemeClr val="tx2"/>
                </a:solidFill>
              </a:defRPr>
            </a:lvl1pPr>
            <a:lvl2pPr marL="1463040" indent="0">
              <a:buNone/>
              <a:defRPr sz="608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Edit Master text styles</a:t>
            </a:r>
          </a:p>
        </p:txBody>
      </p:sp>
      <p:sp>
        <p:nvSpPr>
          <p:cNvPr id="6" name="Content Placeholder 5"/>
          <p:cNvSpPr>
            <a:spLocks noGrp="1"/>
          </p:cNvSpPr>
          <p:nvPr>
            <p:ph sz="quarter" idx="4"/>
          </p:nvPr>
        </p:nvSpPr>
        <p:spPr>
          <a:xfrm>
            <a:off x="17117568" y="8821059"/>
            <a:ext cx="13167360" cy="10241280"/>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2147B9-CEC8-4EDC-8B27-C3803ED2BD8C}" type="datetimeFigureOut">
              <a:rPr lang="en-US" smtClean="0"/>
              <a:t>8/10/2018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3008980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2147B9-CEC8-4EDC-8B27-C3803ED2BD8C}" type="datetimeFigureOut">
              <a:rPr lang="en-US" smtClean="0"/>
              <a:t>8/10/2018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2021344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147B9-CEC8-4EDC-8B27-C3803ED2BD8C}" type="datetimeFigureOut">
              <a:rPr lang="en-US" smtClean="0"/>
              <a:t>8/10/2018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AA49F7-26F9-4C02-AE6D-117A5CE308BE}" type="slidenum">
              <a:rPr lang="en-US" smtClean="0"/>
              <a:t>‹#›</a:t>
            </a:fld>
            <a:endParaRPr lang="en-US"/>
          </a:p>
        </p:txBody>
      </p:sp>
    </p:spTree>
    <p:extLst>
      <p:ext uri="{BB962C8B-B14F-4D97-AF65-F5344CB8AC3E}">
        <p14:creationId xmlns:p14="http://schemas.microsoft.com/office/powerpoint/2010/main" val="283806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662929" y="555955"/>
            <a:ext cx="23034650" cy="208336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24355044" y="555955"/>
            <a:ext cx="7900416" cy="20833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100282" y="1943654"/>
            <a:ext cx="6563106" cy="5266944"/>
          </a:xfrm>
        </p:spPr>
        <p:txBody>
          <a:bodyPr anchor="b">
            <a:normAutofit/>
          </a:bodyPr>
          <a:lstStyle>
            <a:lvl1pPr algn="l" defTabSz="2926080" rtl="0" eaLnBrk="1" latinLnBrk="0" hangingPunct="1">
              <a:lnSpc>
                <a:spcPct val="90000"/>
              </a:lnSpc>
              <a:spcBef>
                <a:spcPct val="0"/>
              </a:spcBef>
              <a:buNone/>
              <a:defRPr lang="en-US" sz="768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2408313" y="2902858"/>
            <a:ext cx="19543882" cy="16139885"/>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00282" y="7315200"/>
            <a:ext cx="6563106" cy="11216640"/>
          </a:xfrm>
        </p:spPr>
        <p:txBody>
          <a:bodyPr>
            <a:normAutofit/>
          </a:bodyPr>
          <a:lstStyle>
            <a:lvl1pPr marL="0" indent="0">
              <a:lnSpc>
                <a:spcPct val="110000"/>
              </a:lnSpc>
              <a:spcBef>
                <a:spcPts val="2560"/>
              </a:spcBef>
              <a:buNone/>
              <a:defRPr sz="4160">
                <a:solidFill>
                  <a:srgbClr val="FFFFFF"/>
                </a:solidFill>
              </a:defRPr>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a:t>Edit Master text styles</a:t>
            </a:r>
          </a:p>
        </p:txBody>
      </p:sp>
      <p:sp>
        <p:nvSpPr>
          <p:cNvPr id="8" name="Date Placeholder 7"/>
          <p:cNvSpPr>
            <a:spLocks noGrp="1"/>
          </p:cNvSpPr>
          <p:nvPr>
            <p:ph type="dt" sz="half" idx="10"/>
          </p:nvPr>
        </p:nvSpPr>
        <p:spPr/>
        <p:txBody>
          <a:bodyPr/>
          <a:lstStyle/>
          <a:p>
            <a:fld id="{4F2147B9-CEC8-4EDC-8B27-C3803ED2BD8C}" type="datetimeFigureOut">
              <a:rPr lang="en-US" smtClean="0"/>
              <a:t>8/10/2018</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28062929" y="20192275"/>
            <a:ext cx="3950208" cy="877824"/>
          </a:xfrm>
        </p:spPr>
        <p:txBody>
          <a:bodyPr/>
          <a:lstStyle>
            <a:lvl1pPr>
              <a:defRPr>
                <a:solidFill>
                  <a:srgbClr val="FFFFFF"/>
                </a:solidFill>
              </a:defRPr>
            </a:lvl1pPr>
          </a:lstStyle>
          <a:p>
            <a:fld id="{D5AA49F7-26F9-4C02-AE6D-117A5CE308BE}" type="slidenum">
              <a:rPr lang="en-US" smtClean="0"/>
              <a:t>‹#›</a:t>
            </a:fld>
            <a:endParaRPr lang="en-US"/>
          </a:p>
        </p:txBody>
      </p:sp>
      <p:sp>
        <p:nvSpPr>
          <p:cNvPr id="12" name="Rectangle 11"/>
          <p:cNvSpPr/>
          <p:nvPr/>
        </p:nvSpPr>
        <p:spPr>
          <a:xfrm>
            <a:off x="24725376" y="877824"/>
            <a:ext cx="7159752" cy="2018995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100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24355044" y="555955"/>
            <a:ext cx="7900416" cy="20833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100280" y="1931213"/>
            <a:ext cx="6567221" cy="5266944"/>
          </a:xfrm>
        </p:spPr>
        <p:txBody>
          <a:bodyPr anchor="b">
            <a:noAutofit/>
          </a:bodyPr>
          <a:lstStyle>
            <a:lvl1pPr algn="l">
              <a:defRPr sz="768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17217" y="555955"/>
            <a:ext cx="23034650" cy="20833690"/>
          </a:xfrm>
          <a:solidFill>
            <a:schemeClr val="accent1">
              <a:lumMod val="60000"/>
              <a:lumOff val="40000"/>
            </a:schemeClr>
          </a:solidFill>
          <a:ln>
            <a:noFill/>
          </a:ln>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a:t>Click icon to add picture</a:t>
            </a:r>
            <a:endParaRPr lang="en-US" dirty="0"/>
          </a:p>
        </p:txBody>
      </p:sp>
      <p:sp>
        <p:nvSpPr>
          <p:cNvPr id="4" name="Text Placeholder 3"/>
          <p:cNvSpPr>
            <a:spLocks noGrp="1"/>
          </p:cNvSpPr>
          <p:nvPr>
            <p:ph type="body" sz="half" idx="2"/>
          </p:nvPr>
        </p:nvSpPr>
        <p:spPr>
          <a:xfrm>
            <a:off x="25100280" y="7315200"/>
            <a:ext cx="6567221" cy="11206886"/>
          </a:xfrm>
        </p:spPr>
        <p:txBody>
          <a:bodyPr>
            <a:normAutofit/>
          </a:bodyPr>
          <a:lstStyle>
            <a:lvl1pPr marL="0" indent="0" algn="l">
              <a:lnSpc>
                <a:spcPct val="110000"/>
              </a:lnSpc>
              <a:spcBef>
                <a:spcPts val="2560"/>
              </a:spcBef>
              <a:buNone/>
              <a:defRPr sz="4160">
                <a:solidFill>
                  <a:srgbClr val="FFFFFF"/>
                </a:solidFill>
              </a:defRPr>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F2147B9-CEC8-4EDC-8B27-C3803ED2BD8C}" type="datetimeFigureOut">
              <a:rPr lang="en-US" smtClean="0"/>
              <a:t>8/10/2018</a:t>
            </a:fld>
            <a:endParaRPr lang="en-US"/>
          </a:p>
        </p:txBody>
      </p:sp>
      <p:sp>
        <p:nvSpPr>
          <p:cNvPr id="6" name="Footer Placeholder 5"/>
          <p:cNvSpPr>
            <a:spLocks noGrp="1"/>
          </p:cNvSpPr>
          <p:nvPr>
            <p:ph type="ftr" sz="quarter" idx="11"/>
          </p:nvPr>
        </p:nvSpPr>
        <p:spPr/>
        <p:txBody>
          <a:bodyPr/>
          <a:lstStyle>
            <a:lvl1pPr marL="0" algn="r" defTabSz="2926080" rtl="0" eaLnBrk="1" latinLnBrk="0" hangingPunct="1">
              <a:defRPr lang="en-US" sz="288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28071166" y="20189952"/>
            <a:ext cx="3950208" cy="877824"/>
          </a:xfrm>
        </p:spPr>
        <p:txBody>
          <a:bodyPr/>
          <a:lstStyle>
            <a:lvl1pPr>
              <a:defRPr>
                <a:solidFill>
                  <a:srgbClr val="FFFFFF"/>
                </a:solidFill>
              </a:defRPr>
            </a:lvl1pPr>
          </a:lstStyle>
          <a:p>
            <a:fld id="{D5AA49F7-26F9-4C02-AE6D-117A5CE308BE}" type="slidenum">
              <a:rPr lang="en-US" smtClean="0"/>
              <a:t>‹#›</a:t>
            </a:fld>
            <a:endParaRPr lang="en-US"/>
          </a:p>
        </p:txBody>
      </p:sp>
      <p:sp>
        <p:nvSpPr>
          <p:cNvPr id="11" name="Rectangle 10"/>
          <p:cNvSpPr/>
          <p:nvPr/>
        </p:nvSpPr>
        <p:spPr>
          <a:xfrm>
            <a:off x="24725376" y="877824"/>
            <a:ext cx="7159752" cy="2018995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32897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633679" y="555955"/>
            <a:ext cx="31651042" cy="20833690"/>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2633472" y="2056301"/>
            <a:ext cx="27651456" cy="43891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33472" y="6729984"/>
            <a:ext cx="27651456" cy="1258214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5165" y="20189952"/>
            <a:ext cx="7406640" cy="877824"/>
          </a:xfrm>
          <a:prstGeom prst="rect">
            <a:avLst/>
          </a:prstGeom>
        </p:spPr>
        <p:txBody>
          <a:bodyPr vert="horz" lIns="91440" tIns="45720" rIns="91440" bIns="45720" rtlCol="0" anchor="b"/>
          <a:lstStyle>
            <a:lvl1pPr algn="l">
              <a:defRPr sz="2880">
                <a:solidFill>
                  <a:schemeClr val="tx1">
                    <a:lumMod val="75000"/>
                    <a:lumOff val="25000"/>
                  </a:schemeClr>
                </a:solidFill>
              </a:defRPr>
            </a:lvl1pPr>
          </a:lstStyle>
          <a:p>
            <a:fld id="{4F2147B9-CEC8-4EDC-8B27-C3803ED2BD8C}" type="datetimeFigureOut">
              <a:rPr lang="en-US" smtClean="0"/>
              <a:t>8/10/2018</a:t>
            </a:fld>
            <a:endParaRPr lang="en-US"/>
          </a:p>
        </p:txBody>
      </p:sp>
      <p:sp>
        <p:nvSpPr>
          <p:cNvPr id="5" name="Footer Placeholder 4"/>
          <p:cNvSpPr>
            <a:spLocks noGrp="1"/>
          </p:cNvSpPr>
          <p:nvPr>
            <p:ph type="ftr" sz="quarter" idx="3"/>
          </p:nvPr>
        </p:nvSpPr>
        <p:spPr>
          <a:xfrm>
            <a:off x="9348826" y="20189952"/>
            <a:ext cx="14220749" cy="877824"/>
          </a:xfrm>
          <a:prstGeom prst="rect">
            <a:avLst/>
          </a:prstGeom>
        </p:spPr>
        <p:txBody>
          <a:bodyPr vert="horz" lIns="91440" tIns="45720" rIns="91440" bIns="45720" rtlCol="0" anchor="b"/>
          <a:lstStyle>
            <a:lvl1pPr algn="ctr">
              <a:defRPr sz="288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28164175" y="20189952"/>
            <a:ext cx="3950208" cy="877824"/>
          </a:xfrm>
          <a:prstGeom prst="rect">
            <a:avLst/>
          </a:prstGeom>
        </p:spPr>
        <p:txBody>
          <a:bodyPr vert="horz" lIns="91440" tIns="45720" rIns="91440" bIns="45720" rtlCol="0" anchor="b"/>
          <a:lstStyle>
            <a:lvl1pPr algn="r">
              <a:defRPr sz="2880">
                <a:solidFill>
                  <a:schemeClr val="tx1">
                    <a:lumMod val="75000"/>
                    <a:lumOff val="25000"/>
                  </a:schemeClr>
                </a:solidFill>
              </a:defRPr>
            </a:lvl1pPr>
          </a:lstStyle>
          <a:p>
            <a:fld id="{D5AA49F7-26F9-4C02-AE6D-117A5CE308BE}" type="slidenum">
              <a:rPr lang="en-US" smtClean="0"/>
              <a:t>‹#›</a:t>
            </a:fld>
            <a:endParaRPr lang="en-US"/>
          </a:p>
        </p:txBody>
      </p:sp>
    </p:spTree>
    <p:extLst>
      <p:ext uri="{BB962C8B-B14F-4D97-AF65-F5344CB8AC3E}">
        <p14:creationId xmlns:p14="http://schemas.microsoft.com/office/powerpoint/2010/main" val="1905338927"/>
      </p:ext>
    </p:extLst>
  </p:cSld>
  <p:clrMap bg1="lt1" tx1="dk1" bg2="lt2" tx2="dk2" accent1="accent1" accent2="accent2" accent3="accent3" accent4="accent4" accent5="accent5" accent6="accent6" hlink="hlink" folHlink="folHlink"/>
  <p:sldLayoutIdLst>
    <p:sldLayoutId id="2147484134" r:id="rId1"/>
    <p:sldLayoutId id="2147484135" r:id="rId2"/>
    <p:sldLayoutId id="2147484136" r:id="rId3"/>
    <p:sldLayoutId id="2147484137" r:id="rId4"/>
    <p:sldLayoutId id="2147484138" r:id="rId5"/>
    <p:sldLayoutId id="2147484139" r:id="rId6"/>
    <p:sldLayoutId id="2147484140" r:id="rId7"/>
    <p:sldLayoutId id="2147484141" r:id="rId8"/>
    <p:sldLayoutId id="2147484142" r:id="rId9"/>
    <p:sldLayoutId id="2147484143" r:id="rId10"/>
    <p:sldLayoutId id="2147484144" r:id="rId11"/>
  </p:sldLayoutIdLst>
  <p:txStyles>
    <p:titleStyle>
      <a:lvl1pPr algn="l" defTabSz="2926080" rtl="0" eaLnBrk="1" latinLnBrk="0" hangingPunct="1">
        <a:lnSpc>
          <a:spcPct val="90000"/>
        </a:lnSpc>
        <a:spcBef>
          <a:spcPct val="0"/>
        </a:spcBef>
        <a:buNone/>
        <a:defRPr lang="en-US" sz="12800" kern="1200" cap="none" spc="0" baseline="0" dirty="0">
          <a:solidFill>
            <a:schemeClr val="tx1">
              <a:lumMod val="85000"/>
              <a:lumOff val="15000"/>
            </a:schemeClr>
          </a:solidFill>
          <a:effectLst/>
          <a:latin typeface="+mj-lt"/>
          <a:ea typeface="+mn-ea"/>
          <a:cs typeface="+mn-cs"/>
        </a:defRPr>
      </a:lvl1pPr>
    </p:titleStyle>
    <p:bodyStyle>
      <a:lvl1pPr marL="585216" indent="-585216" algn="l" defTabSz="2926080" rtl="0" eaLnBrk="1" latinLnBrk="0" hangingPunct="1">
        <a:lnSpc>
          <a:spcPct val="100000"/>
        </a:lnSpc>
        <a:spcBef>
          <a:spcPts val="2880"/>
        </a:spcBef>
        <a:spcAft>
          <a:spcPts val="0"/>
        </a:spcAft>
        <a:buClr>
          <a:schemeClr val="tx1">
            <a:lumMod val="85000"/>
            <a:lumOff val="15000"/>
          </a:schemeClr>
        </a:buClr>
        <a:buFont typeface="Garamond" pitchFamily="18" charset="0"/>
        <a:buChar char="◦"/>
        <a:defRPr sz="5760" kern="1200">
          <a:solidFill>
            <a:schemeClr val="tx1"/>
          </a:solidFill>
          <a:latin typeface="+mn-lt"/>
          <a:ea typeface="+mn-ea"/>
          <a:cs typeface="+mn-cs"/>
        </a:defRPr>
      </a:lvl1pPr>
      <a:lvl2pPr marL="1463040" indent="-585216" algn="l" defTabSz="2926080" rtl="0" eaLnBrk="1" latinLnBrk="0" hangingPunct="1">
        <a:lnSpc>
          <a:spcPct val="100000"/>
        </a:lnSpc>
        <a:spcBef>
          <a:spcPts val="1600"/>
        </a:spcBef>
        <a:buClr>
          <a:schemeClr val="tx1">
            <a:lumMod val="85000"/>
            <a:lumOff val="15000"/>
          </a:schemeClr>
        </a:buClr>
        <a:buFont typeface="Garamond" pitchFamily="18" charset="0"/>
        <a:buChar char="◦"/>
        <a:defRPr sz="5120" kern="1200">
          <a:solidFill>
            <a:schemeClr val="tx1"/>
          </a:solidFill>
          <a:latin typeface="+mn-lt"/>
          <a:ea typeface="+mn-ea"/>
          <a:cs typeface="+mn-cs"/>
        </a:defRPr>
      </a:lvl2pPr>
      <a:lvl3pPr marL="2340864" indent="-585216" algn="l" defTabSz="2926080" rtl="0" eaLnBrk="1" latinLnBrk="0" hangingPunct="1">
        <a:lnSpc>
          <a:spcPct val="100000"/>
        </a:lnSpc>
        <a:spcBef>
          <a:spcPts val="1600"/>
        </a:spcBef>
        <a:buClr>
          <a:schemeClr val="tx1">
            <a:lumMod val="85000"/>
            <a:lumOff val="15000"/>
          </a:schemeClr>
        </a:buClr>
        <a:buFont typeface="Garamond" pitchFamily="18" charset="0"/>
        <a:buChar char="◦"/>
        <a:defRPr sz="4480" kern="1200">
          <a:solidFill>
            <a:schemeClr val="tx1"/>
          </a:solidFill>
          <a:latin typeface="+mn-lt"/>
          <a:ea typeface="+mn-ea"/>
          <a:cs typeface="+mn-cs"/>
        </a:defRPr>
      </a:lvl3pPr>
      <a:lvl4pPr marL="3218688" indent="-585216" algn="l" defTabSz="2926080" rtl="0" eaLnBrk="1" latinLnBrk="0" hangingPunct="1">
        <a:lnSpc>
          <a:spcPct val="100000"/>
        </a:lnSpc>
        <a:spcBef>
          <a:spcPts val="1600"/>
        </a:spcBef>
        <a:buClr>
          <a:schemeClr val="tx1">
            <a:lumMod val="85000"/>
            <a:lumOff val="15000"/>
          </a:schemeClr>
        </a:buClr>
        <a:buFont typeface="Garamond" pitchFamily="18" charset="0"/>
        <a:buChar char="◦"/>
        <a:defRPr sz="4480" kern="1200">
          <a:solidFill>
            <a:schemeClr val="tx1"/>
          </a:solidFill>
          <a:latin typeface="+mn-lt"/>
          <a:ea typeface="+mn-ea"/>
          <a:cs typeface="+mn-cs"/>
        </a:defRPr>
      </a:lvl4pPr>
      <a:lvl5pPr marL="4096512" indent="-585216" algn="l" defTabSz="2926080" rtl="0" eaLnBrk="1" latinLnBrk="0" hangingPunct="1">
        <a:lnSpc>
          <a:spcPct val="100000"/>
        </a:lnSpc>
        <a:spcBef>
          <a:spcPts val="1600"/>
        </a:spcBef>
        <a:buClr>
          <a:schemeClr val="tx1">
            <a:lumMod val="85000"/>
            <a:lumOff val="15000"/>
          </a:schemeClr>
        </a:buClr>
        <a:buFont typeface="Garamond" pitchFamily="18" charset="0"/>
        <a:buChar char="◦"/>
        <a:defRPr sz="4480" kern="1200">
          <a:solidFill>
            <a:schemeClr val="tx1"/>
          </a:solidFill>
          <a:latin typeface="+mn-lt"/>
          <a:ea typeface="+mn-ea"/>
          <a:cs typeface="+mn-cs"/>
        </a:defRPr>
      </a:lvl5pPr>
      <a:lvl6pPr marL="5120000" indent="-731520" algn="l" defTabSz="2926080" rtl="0" eaLnBrk="1" latinLnBrk="0" hangingPunct="1">
        <a:lnSpc>
          <a:spcPct val="100000"/>
        </a:lnSpc>
        <a:spcBef>
          <a:spcPts val="1600"/>
        </a:spcBef>
        <a:buClr>
          <a:schemeClr val="tx1">
            <a:lumMod val="85000"/>
            <a:lumOff val="15000"/>
          </a:schemeClr>
        </a:buClr>
        <a:buFont typeface="Garamond" pitchFamily="18" charset="0"/>
        <a:buChar char="◦"/>
        <a:defRPr sz="4480" kern="1200">
          <a:solidFill>
            <a:schemeClr val="tx1"/>
          </a:solidFill>
          <a:latin typeface="+mn-lt"/>
          <a:ea typeface="+mn-ea"/>
          <a:cs typeface="+mn-cs"/>
        </a:defRPr>
      </a:lvl6pPr>
      <a:lvl7pPr marL="6080000" indent="-731520" algn="l" defTabSz="2926080" rtl="0" eaLnBrk="1" latinLnBrk="0" hangingPunct="1">
        <a:lnSpc>
          <a:spcPct val="100000"/>
        </a:lnSpc>
        <a:spcBef>
          <a:spcPts val="1600"/>
        </a:spcBef>
        <a:buClr>
          <a:schemeClr val="tx1">
            <a:lumMod val="85000"/>
            <a:lumOff val="15000"/>
          </a:schemeClr>
        </a:buClr>
        <a:buFont typeface="Garamond" pitchFamily="18" charset="0"/>
        <a:buChar char="◦"/>
        <a:defRPr sz="4480" kern="1200">
          <a:solidFill>
            <a:schemeClr val="tx1"/>
          </a:solidFill>
          <a:latin typeface="+mn-lt"/>
          <a:ea typeface="+mn-ea"/>
          <a:cs typeface="+mn-cs"/>
        </a:defRPr>
      </a:lvl7pPr>
      <a:lvl8pPr marL="7040000" indent="-731520" algn="l" defTabSz="2926080" rtl="0" eaLnBrk="1" latinLnBrk="0" hangingPunct="1">
        <a:lnSpc>
          <a:spcPct val="100000"/>
        </a:lnSpc>
        <a:spcBef>
          <a:spcPts val="1600"/>
        </a:spcBef>
        <a:buClr>
          <a:schemeClr val="tx1">
            <a:lumMod val="85000"/>
            <a:lumOff val="15000"/>
          </a:schemeClr>
        </a:buClr>
        <a:buFont typeface="Garamond" pitchFamily="18" charset="0"/>
        <a:buChar char="◦"/>
        <a:defRPr sz="4480" kern="1200">
          <a:solidFill>
            <a:schemeClr val="tx1"/>
          </a:solidFill>
          <a:latin typeface="+mn-lt"/>
          <a:ea typeface="+mn-ea"/>
          <a:cs typeface="+mn-cs"/>
        </a:defRPr>
      </a:lvl8pPr>
      <a:lvl9pPr marL="8000000" indent="-731520" algn="l" defTabSz="2926080" rtl="0" eaLnBrk="1" latinLnBrk="0" hangingPunct="1">
        <a:lnSpc>
          <a:spcPct val="100000"/>
        </a:lnSpc>
        <a:spcBef>
          <a:spcPts val="1600"/>
        </a:spcBef>
        <a:buClr>
          <a:schemeClr val="tx1">
            <a:lumMod val="85000"/>
            <a:lumOff val="15000"/>
          </a:schemeClr>
        </a:buClr>
        <a:buFont typeface="Garamond" pitchFamily="18" charset="0"/>
        <a:buChar char="◦"/>
        <a:defRPr sz="448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lumMod val="75000"/>
              </a:schemeClr>
            </a:gs>
            <a:gs pos="100000">
              <a:schemeClr val="bg2">
                <a:lumMod val="75000"/>
              </a:schemeClr>
            </a:gs>
          </a:gsLst>
          <a:lin ang="5400000" scaled="1"/>
        </a:gradFill>
        <a:effectLst/>
      </p:bgPr>
    </p:bg>
    <p:spTree>
      <p:nvGrpSpPr>
        <p:cNvPr id="1" name=""/>
        <p:cNvGrpSpPr/>
        <p:nvPr/>
      </p:nvGrpSpPr>
      <p:grpSpPr>
        <a:xfrm>
          <a:off x="0" y="0"/>
          <a:ext cx="0" cy="0"/>
          <a:chOff x="0" y="0"/>
          <a:chExt cx="0" cy="0"/>
        </a:xfrm>
      </p:grpSpPr>
      <p:graphicFrame>
        <p:nvGraphicFramePr>
          <p:cNvPr id="31" name="Chart 30">
            <a:extLst>
              <a:ext uri="{FF2B5EF4-FFF2-40B4-BE49-F238E27FC236}">
                <a16:creationId xmlns:a16="http://schemas.microsoft.com/office/drawing/2014/main" id="{25DCD2EE-9EC0-42F6-B40B-53C6BB6A231D}"/>
              </a:ext>
            </a:extLst>
          </p:cNvPr>
          <p:cNvGraphicFramePr>
            <a:graphicFrameLocks noChangeAspect="1"/>
          </p:cNvGraphicFramePr>
          <p:nvPr>
            <p:extLst>
              <p:ext uri="{D42A27DB-BD31-4B8C-83A1-F6EECF244321}">
                <p14:modId xmlns:p14="http://schemas.microsoft.com/office/powerpoint/2010/main" val="850583613"/>
              </p:ext>
            </p:extLst>
          </p:nvPr>
        </p:nvGraphicFramePr>
        <p:xfrm>
          <a:off x="6659525" y="4714962"/>
          <a:ext cx="7169950" cy="4779967"/>
        </p:xfrm>
        <a:graphic>
          <a:graphicData uri="http://schemas.openxmlformats.org/drawingml/2006/chart">
            <c:chart xmlns:c="http://schemas.openxmlformats.org/drawingml/2006/chart" xmlns:r="http://schemas.openxmlformats.org/officeDocument/2006/relationships" r:id="rId2"/>
          </a:graphicData>
        </a:graphic>
      </p:graphicFrame>
      <p:sp>
        <p:nvSpPr>
          <p:cNvPr id="18" name="Rectangle: Rounded Corners 17">
            <a:extLst>
              <a:ext uri="{FF2B5EF4-FFF2-40B4-BE49-F238E27FC236}">
                <a16:creationId xmlns:a16="http://schemas.microsoft.com/office/drawing/2014/main" id="{6F89843C-9EBC-4D5D-AA33-D38B16658D29}"/>
              </a:ext>
            </a:extLst>
          </p:cNvPr>
          <p:cNvSpPr/>
          <p:nvPr/>
        </p:nvSpPr>
        <p:spPr>
          <a:xfrm>
            <a:off x="22280566" y="12234534"/>
            <a:ext cx="9686759" cy="105925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A67E802F-236F-410B-978F-7B2A0BAB92D5}"/>
              </a:ext>
            </a:extLst>
          </p:cNvPr>
          <p:cNvSpPr/>
          <p:nvPr/>
        </p:nvSpPr>
        <p:spPr>
          <a:xfrm>
            <a:off x="22280566" y="3472107"/>
            <a:ext cx="9683496" cy="105925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B7D60670-DF3A-4A76-9154-521B11C3870F}"/>
              </a:ext>
            </a:extLst>
          </p:cNvPr>
          <p:cNvSpPr/>
          <p:nvPr/>
        </p:nvSpPr>
        <p:spPr>
          <a:xfrm>
            <a:off x="888272" y="15041177"/>
            <a:ext cx="8046720" cy="99063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0A990B3A-E3F2-40C4-B1B0-ACFCE679A354}"/>
              </a:ext>
            </a:extLst>
          </p:cNvPr>
          <p:cNvSpPr/>
          <p:nvPr/>
        </p:nvSpPr>
        <p:spPr>
          <a:xfrm>
            <a:off x="11408131" y="3472107"/>
            <a:ext cx="9601200" cy="105925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F2F6A4DE-B3FD-478A-A1AF-7BA23871B957}"/>
              </a:ext>
            </a:extLst>
          </p:cNvPr>
          <p:cNvSpPr/>
          <p:nvPr/>
        </p:nvSpPr>
        <p:spPr>
          <a:xfrm>
            <a:off x="888272" y="3472107"/>
            <a:ext cx="9144000" cy="105925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79E02649-AD66-4C21-A14D-DEBE9EA3DF1B}"/>
              </a:ext>
            </a:extLst>
          </p:cNvPr>
          <p:cNvSpPr txBox="1">
            <a:spLocks/>
          </p:cNvSpPr>
          <p:nvPr/>
        </p:nvSpPr>
        <p:spPr>
          <a:xfrm>
            <a:off x="957943" y="1003213"/>
            <a:ext cx="31002514" cy="2110217"/>
          </a:xfrm>
          <a:prstGeom prst="rect">
            <a:avLst/>
          </a:prstGeom>
          <a:noFill/>
        </p:spPr>
        <p:txBody>
          <a:bodyPr>
            <a:normAutofit/>
          </a:bodyPr>
          <a:lstStyle>
            <a:lvl1pPr algn="l" defTabSz="2926080" rtl="0" eaLnBrk="1" latinLnBrk="0" hangingPunct="1">
              <a:lnSpc>
                <a:spcPct val="85000"/>
              </a:lnSpc>
              <a:spcBef>
                <a:spcPct val="0"/>
              </a:spcBef>
              <a:buNone/>
              <a:defRPr sz="15360" kern="1200" spc="-160" baseline="0">
                <a:solidFill>
                  <a:schemeClr val="tx1">
                    <a:lumMod val="75000"/>
                    <a:lumOff val="25000"/>
                  </a:schemeClr>
                </a:solidFill>
                <a:latin typeface="+mj-lt"/>
                <a:ea typeface="+mj-ea"/>
                <a:cs typeface="+mj-cs"/>
              </a:defRPr>
            </a:lvl1pPr>
          </a:lstStyle>
          <a:p>
            <a:r>
              <a:rPr lang="en-US" sz="6000" dirty="0">
                <a:latin typeface="Calibri" panose="020F0502020204030204" pitchFamily="34" charset="0"/>
                <a:cs typeface="Calibri" panose="020F0502020204030204" pitchFamily="34" charset="0"/>
              </a:rPr>
              <a:t>A Rational Approach to Implementing Social Determinant of Health Screening</a:t>
            </a:r>
            <a:br>
              <a:rPr lang="en-US" sz="7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Juliana Costanzo Dixon</a:t>
            </a:r>
            <a:r>
              <a:rPr lang="en-US" sz="4000" baseline="30000" dirty="0">
                <a:latin typeface="Calibri" panose="020F0502020204030204" pitchFamily="34" charset="0"/>
                <a:cs typeface="Calibri" panose="020F0502020204030204" pitchFamily="34" charset="0"/>
              </a:rPr>
              <a:t>1</a:t>
            </a:r>
            <a:r>
              <a:rPr lang="en-US" sz="4000" dirty="0">
                <a:latin typeface="Calibri" panose="020F0502020204030204" pitchFamily="34" charset="0"/>
                <a:cs typeface="Calibri" panose="020F0502020204030204" pitchFamily="34" charset="0"/>
              </a:rPr>
              <a:t> &amp; Melanie </a:t>
            </a:r>
            <a:r>
              <a:rPr lang="en-US" sz="4000" dirty="0" err="1">
                <a:latin typeface="Calibri" panose="020F0502020204030204" pitchFamily="34" charset="0"/>
                <a:cs typeface="Calibri" panose="020F0502020204030204" pitchFamily="34" charset="0"/>
              </a:rPr>
              <a:t>Gnazzo</a:t>
            </a:r>
            <a:r>
              <a:rPr lang="en-US" sz="4000" dirty="0">
                <a:latin typeface="Calibri" panose="020F0502020204030204" pitchFamily="34" charset="0"/>
                <a:cs typeface="Calibri" panose="020F0502020204030204" pitchFamily="34" charset="0"/>
              </a:rPr>
              <a:t> M.D.</a:t>
            </a:r>
            <a:r>
              <a:rPr lang="en-US" sz="4000" baseline="30000" dirty="0">
                <a:latin typeface="Calibri" panose="020F0502020204030204" pitchFamily="34" charset="0"/>
                <a:cs typeface="Calibri" panose="020F0502020204030204" pitchFamily="34" charset="0"/>
              </a:rPr>
              <a:t>1,2</a:t>
            </a:r>
            <a:r>
              <a:rPr lang="en-US" sz="4000" dirty="0">
                <a:latin typeface="Calibri" panose="020F0502020204030204" pitchFamily="34" charset="0"/>
                <a:cs typeface="Calibri" panose="020F0502020204030204" pitchFamily="34" charset="0"/>
              </a:rPr>
              <a:t>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University of Massachusetts Medical School; Family Health Center of Worcester</a:t>
            </a:r>
          </a:p>
        </p:txBody>
      </p:sp>
      <p:sp>
        <p:nvSpPr>
          <p:cNvPr id="4" name="Subtitle 2">
            <a:extLst>
              <a:ext uri="{FF2B5EF4-FFF2-40B4-BE49-F238E27FC236}">
                <a16:creationId xmlns:a16="http://schemas.microsoft.com/office/drawing/2014/main" id="{D3ED0C7F-8C8E-49F8-8C71-65E7EFEA8305}"/>
              </a:ext>
            </a:extLst>
          </p:cNvPr>
          <p:cNvSpPr txBox="1">
            <a:spLocks/>
          </p:cNvSpPr>
          <p:nvPr/>
        </p:nvSpPr>
        <p:spPr>
          <a:xfrm>
            <a:off x="735875" y="3722148"/>
            <a:ext cx="8216537" cy="849865"/>
          </a:xfrm>
          <a:prstGeom prst="rect">
            <a:avLst/>
          </a:prstGeom>
        </p:spPr>
        <p:txBody>
          <a:bodyPr>
            <a:normAutofit/>
          </a:bodyPr>
          <a:lstStyle>
            <a:lvl1pPr marL="292608" indent="-292608" algn="l" defTabSz="2926080" rtl="0" eaLnBrk="1" latinLnBrk="0" hangingPunct="1">
              <a:lnSpc>
                <a:spcPct val="90000"/>
              </a:lnSpc>
              <a:spcBef>
                <a:spcPts val="3840"/>
              </a:spcBef>
              <a:spcAft>
                <a:spcPts val="640"/>
              </a:spcAft>
              <a:buClr>
                <a:schemeClr val="accent1"/>
              </a:buClr>
              <a:buSzPct val="100000"/>
              <a:buFont typeface="Calibri" panose="020F0502020204030204" pitchFamily="34" charset="0"/>
              <a:buChar char=" "/>
              <a:defRPr sz="6400" kern="1200">
                <a:solidFill>
                  <a:schemeClr val="tx1">
                    <a:lumMod val="75000"/>
                    <a:lumOff val="25000"/>
                  </a:schemeClr>
                </a:solidFill>
                <a:latin typeface="+mn-lt"/>
                <a:ea typeface="+mn-ea"/>
                <a:cs typeface="+mn-cs"/>
              </a:defRPr>
            </a:lvl1pPr>
            <a:lvl2pPr marL="1228954" indent="-585216" algn="l" defTabSz="2926080" rtl="0" eaLnBrk="1" latinLnBrk="0" hangingPunct="1">
              <a:lnSpc>
                <a:spcPct val="90000"/>
              </a:lnSpc>
              <a:spcBef>
                <a:spcPts val="640"/>
              </a:spcBef>
              <a:spcAft>
                <a:spcPts val="1280"/>
              </a:spcAft>
              <a:buClr>
                <a:schemeClr val="accent1"/>
              </a:buClr>
              <a:buFont typeface="Calibri" pitchFamily="34" charset="0"/>
              <a:buChar char="◦"/>
              <a:defRPr sz="5760" kern="1200">
                <a:solidFill>
                  <a:schemeClr val="tx1">
                    <a:lumMod val="75000"/>
                    <a:lumOff val="25000"/>
                  </a:schemeClr>
                </a:solidFill>
                <a:latin typeface="+mn-lt"/>
                <a:ea typeface="+mn-ea"/>
                <a:cs typeface="+mn-cs"/>
              </a:defRPr>
            </a:lvl2pPr>
            <a:lvl3pPr marL="1814170" indent="-585216" algn="l" defTabSz="2926080" rtl="0" eaLnBrk="1" latinLnBrk="0" hangingPunct="1">
              <a:lnSpc>
                <a:spcPct val="90000"/>
              </a:lnSpc>
              <a:spcBef>
                <a:spcPts val="640"/>
              </a:spcBef>
              <a:spcAft>
                <a:spcPts val="1280"/>
              </a:spcAft>
              <a:buClr>
                <a:schemeClr val="accent1"/>
              </a:buClr>
              <a:buFont typeface="Calibri" pitchFamily="34" charset="0"/>
              <a:buChar char="◦"/>
              <a:defRPr sz="4480" kern="1200">
                <a:solidFill>
                  <a:schemeClr val="tx1">
                    <a:lumMod val="75000"/>
                    <a:lumOff val="25000"/>
                  </a:schemeClr>
                </a:solidFill>
                <a:latin typeface="+mn-lt"/>
                <a:ea typeface="+mn-ea"/>
                <a:cs typeface="+mn-cs"/>
              </a:defRPr>
            </a:lvl3pPr>
            <a:lvl4pPr marL="2399386" indent="-585216" algn="l" defTabSz="2926080" rtl="0" eaLnBrk="1" latinLnBrk="0" hangingPunct="1">
              <a:lnSpc>
                <a:spcPct val="90000"/>
              </a:lnSpc>
              <a:spcBef>
                <a:spcPts val="640"/>
              </a:spcBef>
              <a:spcAft>
                <a:spcPts val="1280"/>
              </a:spcAft>
              <a:buClr>
                <a:schemeClr val="accent1"/>
              </a:buClr>
              <a:buFont typeface="Calibri" pitchFamily="34" charset="0"/>
              <a:buChar char="◦"/>
              <a:defRPr sz="4480" kern="1200">
                <a:solidFill>
                  <a:schemeClr val="tx1">
                    <a:lumMod val="75000"/>
                    <a:lumOff val="25000"/>
                  </a:schemeClr>
                </a:solidFill>
                <a:latin typeface="+mn-lt"/>
                <a:ea typeface="+mn-ea"/>
                <a:cs typeface="+mn-cs"/>
              </a:defRPr>
            </a:lvl4pPr>
            <a:lvl5pPr marL="2984602" indent="-585216" algn="l" defTabSz="2926080" rtl="0" eaLnBrk="1" latinLnBrk="0" hangingPunct="1">
              <a:lnSpc>
                <a:spcPct val="90000"/>
              </a:lnSpc>
              <a:spcBef>
                <a:spcPts val="640"/>
              </a:spcBef>
              <a:spcAft>
                <a:spcPts val="1280"/>
              </a:spcAft>
              <a:buClr>
                <a:schemeClr val="accent1"/>
              </a:buClr>
              <a:buFont typeface="Calibri" pitchFamily="34" charset="0"/>
              <a:buChar char="◦"/>
              <a:defRPr sz="4480" kern="1200">
                <a:solidFill>
                  <a:schemeClr val="tx1">
                    <a:lumMod val="75000"/>
                    <a:lumOff val="25000"/>
                  </a:schemeClr>
                </a:solidFill>
                <a:latin typeface="+mn-lt"/>
                <a:ea typeface="+mn-ea"/>
                <a:cs typeface="+mn-cs"/>
              </a:defRPr>
            </a:lvl5pPr>
            <a:lvl6pPr marL="3520000" indent="-731520" algn="l" defTabSz="2926080" rtl="0" eaLnBrk="1" latinLnBrk="0" hangingPunct="1">
              <a:lnSpc>
                <a:spcPct val="90000"/>
              </a:lnSpc>
              <a:spcBef>
                <a:spcPts val="640"/>
              </a:spcBef>
              <a:spcAft>
                <a:spcPts val="1280"/>
              </a:spcAft>
              <a:buClr>
                <a:schemeClr val="accent1"/>
              </a:buClr>
              <a:buFont typeface="Calibri" pitchFamily="34" charset="0"/>
              <a:buChar char="◦"/>
              <a:defRPr sz="4480" kern="1200">
                <a:solidFill>
                  <a:schemeClr val="tx1">
                    <a:lumMod val="75000"/>
                    <a:lumOff val="25000"/>
                  </a:schemeClr>
                </a:solidFill>
                <a:latin typeface="+mn-lt"/>
                <a:ea typeface="+mn-ea"/>
                <a:cs typeface="+mn-cs"/>
              </a:defRPr>
            </a:lvl6pPr>
            <a:lvl7pPr marL="4160000" indent="-731520" algn="l" defTabSz="2926080" rtl="0" eaLnBrk="1" latinLnBrk="0" hangingPunct="1">
              <a:lnSpc>
                <a:spcPct val="90000"/>
              </a:lnSpc>
              <a:spcBef>
                <a:spcPts val="640"/>
              </a:spcBef>
              <a:spcAft>
                <a:spcPts val="1280"/>
              </a:spcAft>
              <a:buClr>
                <a:schemeClr val="accent1"/>
              </a:buClr>
              <a:buFont typeface="Calibri" pitchFamily="34" charset="0"/>
              <a:buChar char="◦"/>
              <a:defRPr sz="4480" kern="1200">
                <a:solidFill>
                  <a:schemeClr val="tx1">
                    <a:lumMod val="75000"/>
                    <a:lumOff val="25000"/>
                  </a:schemeClr>
                </a:solidFill>
                <a:latin typeface="+mn-lt"/>
                <a:ea typeface="+mn-ea"/>
                <a:cs typeface="+mn-cs"/>
              </a:defRPr>
            </a:lvl7pPr>
            <a:lvl8pPr marL="4800000" indent="-731520" algn="l" defTabSz="2926080" rtl="0" eaLnBrk="1" latinLnBrk="0" hangingPunct="1">
              <a:lnSpc>
                <a:spcPct val="90000"/>
              </a:lnSpc>
              <a:spcBef>
                <a:spcPts val="640"/>
              </a:spcBef>
              <a:spcAft>
                <a:spcPts val="1280"/>
              </a:spcAft>
              <a:buClr>
                <a:schemeClr val="accent1"/>
              </a:buClr>
              <a:buFont typeface="Calibri" pitchFamily="34" charset="0"/>
              <a:buChar char="◦"/>
              <a:defRPr sz="4480" kern="1200">
                <a:solidFill>
                  <a:schemeClr val="tx1">
                    <a:lumMod val="75000"/>
                    <a:lumOff val="25000"/>
                  </a:schemeClr>
                </a:solidFill>
                <a:latin typeface="+mn-lt"/>
                <a:ea typeface="+mn-ea"/>
                <a:cs typeface="+mn-cs"/>
              </a:defRPr>
            </a:lvl8pPr>
            <a:lvl9pPr marL="5440000" indent="-731520" algn="l" defTabSz="2926080" rtl="0" eaLnBrk="1" latinLnBrk="0" hangingPunct="1">
              <a:lnSpc>
                <a:spcPct val="90000"/>
              </a:lnSpc>
              <a:spcBef>
                <a:spcPts val="640"/>
              </a:spcBef>
              <a:spcAft>
                <a:spcPts val="1280"/>
              </a:spcAft>
              <a:buClr>
                <a:schemeClr val="accent1"/>
              </a:buClr>
              <a:buFont typeface="Calibri" pitchFamily="34" charset="0"/>
              <a:buChar char="◦"/>
              <a:defRPr sz="4480" kern="1200">
                <a:solidFill>
                  <a:schemeClr val="tx1">
                    <a:lumMod val="75000"/>
                    <a:lumOff val="25000"/>
                  </a:schemeClr>
                </a:solidFill>
                <a:latin typeface="+mn-lt"/>
                <a:ea typeface="+mn-ea"/>
                <a:cs typeface="+mn-cs"/>
              </a:defRPr>
            </a:lvl9pPr>
          </a:lstStyle>
          <a:p>
            <a:r>
              <a:rPr lang="en-US" sz="4000" dirty="0">
                <a:solidFill>
                  <a:schemeClr val="bg1"/>
                </a:solidFill>
                <a:latin typeface="Calibri" panose="020F0502020204030204" pitchFamily="34" charset="0"/>
                <a:cs typeface="Calibri" panose="020F0502020204030204" pitchFamily="34" charset="0"/>
              </a:rPr>
              <a:t>BACKGROUND</a:t>
            </a:r>
          </a:p>
          <a:p>
            <a:endParaRPr lang="en-US" dirty="0">
              <a:solidFill>
                <a:schemeClr val="bg1"/>
              </a:solidFill>
              <a:latin typeface="Calibri" panose="020F0502020204030204" pitchFamily="34" charset="0"/>
              <a:cs typeface="Calibri" panose="020F0502020204030204" pitchFamily="34" charset="0"/>
            </a:endParaRPr>
          </a:p>
        </p:txBody>
      </p:sp>
      <p:sp>
        <p:nvSpPr>
          <p:cNvPr id="5" name="Subtitle 2">
            <a:extLst>
              <a:ext uri="{FF2B5EF4-FFF2-40B4-BE49-F238E27FC236}">
                <a16:creationId xmlns:a16="http://schemas.microsoft.com/office/drawing/2014/main" id="{6E0CE8ED-8EA9-4A64-9953-0D7A254800E1}"/>
              </a:ext>
            </a:extLst>
          </p:cNvPr>
          <p:cNvSpPr txBox="1">
            <a:spLocks/>
          </p:cNvSpPr>
          <p:nvPr/>
        </p:nvSpPr>
        <p:spPr>
          <a:xfrm>
            <a:off x="1040675" y="15181948"/>
            <a:ext cx="8216536" cy="849865"/>
          </a:xfrm>
          <a:prstGeom prst="rect">
            <a:avLst/>
          </a:prstGeom>
        </p:spPr>
        <p:txBody>
          <a:bodyPr vert="horz" lIns="91440" tIns="45720" rIns="91440" bIns="45720" rtlCol="0">
            <a:normAutofit/>
          </a:bodyPr>
          <a:lstStyle>
            <a:lvl1pPr marL="0" indent="0" algn="ctr" defTabSz="2926080" rtl="0" eaLnBrk="1" latinLnBrk="0" hangingPunct="1">
              <a:lnSpc>
                <a:spcPct val="90000"/>
              </a:lnSpc>
              <a:spcBef>
                <a:spcPts val="3200"/>
              </a:spcBef>
              <a:buFont typeface="Arial" panose="020B0604020202020204" pitchFamily="34" charset="0"/>
              <a:buNone/>
              <a:defRPr sz="7680" kern="1200">
                <a:solidFill>
                  <a:schemeClr val="tx1"/>
                </a:solidFill>
                <a:latin typeface="+mn-lt"/>
                <a:ea typeface="+mn-ea"/>
                <a:cs typeface="+mn-cs"/>
              </a:defRPr>
            </a:lvl1pPr>
            <a:lvl2pPr marL="1463040" indent="0" algn="ctr" defTabSz="2926080" rtl="0" eaLnBrk="1" latinLnBrk="0" hangingPunct="1">
              <a:lnSpc>
                <a:spcPct val="90000"/>
              </a:lnSpc>
              <a:spcBef>
                <a:spcPts val="1600"/>
              </a:spcBef>
              <a:buFont typeface="Arial" panose="020B0604020202020204" pitchFamily="34" charset="0"/>
              <a:buNone/>
              <a:defRPr sz="6400" kern="1200">
                <a:solidFill>
                  <a:schemeClr val="tx1"/>
                </a:solidFill>
                <a:latin typeface="+mn-lt"/>
                <a:ea typeface="+mn-ea"/>
                <a:cs typeface="+mn-cs"/>
              </a:defRPr>
            </a:lvl2pPr>
            <a:lvl3pPr marL="2926080" indent="0" algn="ctr" defTabSz="2926080" rtl="0" eaLnBrk="1" latinLnBrk="0" hangingPunct="1">
              <a:lnSpc>
                <a:spcPct val="90000"/>
              </a:lnSpc>
              <a:spcBef>
                <a:spcPts val="1600"/>
              </a:spcBef>
              <a:buFont typeface="Arial" panose="020B0604020202020204" pitchFamily="34" charset="0"/>
              <a:buNone/>
              <a:defRPr sz="5760" kern="1200">
                <a:solidFill>
                  <a:schemeClr val="tx1"/>
                </a:solidFill>
                <a:latin typeface="+mn-lt"/>
                <a:ea typeface="+mn-ea"/>
                <a:cs typeface="+mn-cs"/>
              </a:defRPr>
            </a:lvl3pPr>
            <a:lvl4pPr marL="43891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4pPr>
            <a:lvl5pPr marL="585216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5pPr>
            <a:lvl6pPr marL="731520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6pPr>
            <a:lvl7pPr marL="877824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7pPr>
            <a:lvl8pPr marL="1024128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8pPr>
            <a:lvl9pPr marL="117043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9pPr>
          </a:lstStyle>
          <a:p>
            <a:pPr algn="l"/>
            <a:r>
              <a:rPr lang="en-US" sz="4000" dirty="0">
                <a:solidFill>
                  <a:schemeClr val="bg1"/>
                </a:solidFill>
                <a:latin typeface="Calibri" panose="020F0502020204030204" pitchFamily="34" charset="0"/>
                <a:cs typeface="Calibri" panose="020F0502020204030204" pitchFamily="34" charset="0"/>
              </a:rPr>
              <a:t>METHODS</a:t>
            </a:r>
          </a:p>
          <a:p>
            <a:pPr algn="l"/>
            <a:endParaRPr lang="en-US" sz="4000" dirty="0">
              <a:solidFill>
                <a:schemeClr val="bg1"/>
              </a:solidFill>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3E9744FB-12D0-4C7D-BC08-1B1EB09FFF75}"/>
              </a:ext>
            </a:extLst>
          </p:cNvPr>
          <p:cNvSpPr/>
          <p:nvPr/>
        </p:nvSpPr>
        <p:spPr>
          <a:xfrm>
            <a:off x="1116872" y="16266698"/>
            <a:ext cx="7589520" cy="4785926"/>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Times New Roman" panose="02020603050405020304" pitchFamily="18" charset="0"/>
                <a:cs typeface="Calibri" panose="020F0502020204030204" pitchFamily="34" charset="0"/>
              </a:rPr>
              <a:t>The existing process was assessed through </a:t>
            </a:r>
            <a:r>
              <a:rPr lang="en-US" sz="2200" b="1" dirty="0">
                <a:latin typeface="Calibri" panose="020F0502020204030204" pitchFamily="34" charset="0"/>
                <a:ea typeface="Times New Roman" panose="02020603050405020304" pitchFamily="18" charset="0"/>
                <a:cs typeface="Calibri" panose="020F0502020204030204" pitchFamily="34" charset="0"/>
              </a:rPr>
              <a:t>interviews, group meetings, and one-on-one shadowing</a:t>
            </a:r>
            <a:r>
              <a:rPr lang="en-US" sz="2200" dirty="0">
                <a:latin typeface="Calibri" panose="020F0502020204030204" pitchFamily="34" charset="0"/>
                <a:ea typeface="Times New Roman" panose="02020603050405020304" pitchFamily="18" charset="0"/>
                <a:cs typeface="Calibri" panose="020F0502020204030204" pitchFamily="34" charset="0"/>
              </a:rPr>
              <a:t>. This evaluation included providers, patient advocates, and nutritionists, as well as some government and community organizations. </a:t>
            </a:r>
          </a:p>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Calibri" panose="020F0502020204030204" pitchFamily="34" charset="0"/>
                <a:cs typeface="Calibri" panose="020F0502020204030204" pitchFamily="34" charset="0"/>
              </a:rPr>
              <a:t>Food insecurity was used as a case model. </a:t>
            </a:r>
          </a:p>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Times New Roman" panose="02020603050405020304" pitchFamily="18" charset="0"/>
                <a:cs typeface="Calibri" panose="020F0502020204030204" pitchFamily="34" charset="0"/>
              </a:rPr>
              <a:t>Findings were synthesized into a </a:t>
            </a:r>
            <a:r>
              <a:rPr lang="en-US" sz="2200" b="1" dirty="0">
                <a:latin typeface="Calibri" panose="020F0502020204030204" pitchFamily="34" charset="0"/>
                <a:ea typeface="Times New Roman" panose="02020603050405020304" pitchFamily="18" charset="0"/>
                <a:cs typeface="Calibri" panose="020F0502020204030204" pitchFamily="34" charset="0"/>
              </a:rPr>
              <a:t>fishbone diagram</a:t>
            </a:r>
            <a:r>
              <a:rPr lang="en-US" sz="2200" dirty="0">
                <a:latin typeface="Calibri" panose="020F0502020204030204" pitchFamily="34" charset="0"/>
                <a:ea typeface="Times New Roman" panose="02020603050405020304" pitchFamily="18" charset="0"/>
                <a:cs typeface="Calibri" panose="020F0502020204030204" pitchFamily="34" charset="0"/>
              </a:rPr>
              <a:t> and </a:t>
            </a:r>
            <a:r>
              <a:rPr lang="en-US" sz="2200" b="1" dirty="0">
                <a:latin typeface="Calibri" panose="020F0502020204030204" pitchFamily="34" charset="0"/>
                <a:ea typeface="Times New Roman" panose="02020603050405020304" pitchFamily="18" charset="0"/>
                <a:cs typeface="Calibri" panose="020F0502020204030204" pitchFamily="34" charset="0"/>
              </a:rPr>
              <a:t>process map</a:t>
            </a:r>
            <a:r>
              <a:rPr lang="en-US" sz="2200" dirty="0">
                <a:latin typeface="Calibri" panose="020F0502020204030204" pitchFamily="34" charset="0"/>
                <a:ea typeface="Times New Roman" panose="02020603050405020304" pitchFamily="18" charset="0"/>
                <a:cs typeface="Calibri" panose="020F0502020204030204" pitchFamily="34" charset="0"/>
              </a:rPr>
              <a:t>. </a:t>
            </a:r>
            <a:endParaRPr lang="en-US" sz="22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Times New Roman" panose="02020603050405020304" pitchFamily="18" charset="0"/>
                <a:cs typeface="Calibri" panose="020F0502020204030204" pitchFamily="34" charset="0"/>
              </a:rPr>
              <a:t>Possible solutions to current road blocks were generated during meetings with various professionals at the health center. </a:t>
            </a:r>
            <a:endParaRPr lang="en-US" sz="22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Times New Roman" panose="02020603050405020304" pitchFamily="18" charset="0"/>
                <a:cs typeface="Calibri" panose="020F0502020204030204" pitchFamily="34" charset="0"/>
              </a:rPr>
              <a:t>Discussions, combined with review of current literature on this topic, were used to develop a model for an improved process. </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Subtitle 2">
            <a:extLst>
              <a:ext uri="{FF2B5EF4-FFF2-40B4-BE49-F238E27FC236}">
                <a16:creationId xmlns:a16="http://schemas.microsoft.com/office/drawing/2014/main" id="{B7FD7153-6ED0-452D-84BC-3346F3F5BDC4}"/>
              </a:ext>
            </a:extLst>
          </p:cNvPr>
          <p:cNvSpPr txBox="1">
            <a:spLocks/>
          </p:cNvSpPr>
          <p:nvPr/>
        </p:nvSpPr>
        <p:spPr>
          <a:xfrm>
            <a:off x="10733316" y="12955912"/>
            <a:ext cx="8216536" cy="849865"/>
          </a:xfrm>
          <a:prstGeom prst="rect">
            <a:avLst/>
          </a:prstGeom>
        </p:spPr>
        <p:txBody>
          <a:bodyPr vert="horz" lIns="91440" tIns="45720" rIns="91440" bIns="45720" rtlCol="0">
            <a:normAutofit/>
          </a:bodyPr>
          <a:lstStyle>
            <a:lvl1pPr marL="0" indent="0" algn="ctr" defTabSz="2926080" rtl="0" eaLnBrk="1" latinLnBrk="0" hangingPunct="1">
              <a:lnSpc>
                <a:spcPct val="90000"/>
              </a:lnSpc>
              <a:spcBef>
                <a:spcPts val="3200"/>
              </a:spcBef>
              <a:buFont typeface="Arial" panose="020B0604020202020204" pitchFamily="34" charset="0"/>
              <a:buNone/>
              <a:defRPr sz="7680" kern="1200">
                <a:solidFill>
                  <a:schemeClr val="tx1"/>
                </a:solidFill>
                <a:latin typeface="+mn-lt"/>
                <a:ea typeface="+mn-ea"/>
                <a:cs typeface="+mn-cs"/>
              </a:defRPr>
            </a:lvl1pPr>
            <a:lvl2pPr marL="1463040" indent="0" algn="ctr" defTabSz="2926080" rtl="0" eaLnBrk="1" latinLnBrk="0" hangingPunct="1">
              <a:lnSpc>
                <a:spcPct val="90000"/>
              </a:lnSpc>
              <a:spcBef>
                <a:spcPts val="1600"/>
              </a:spcBef>
              <a:buFont typeface="Arial" panose="020B0604020202020204" pitchFamily="34" charset="0"/>
              <a:buNone/>
              <a:defRPr sz="6400" kern="1200">
                <a:solidFill>
                  <a:schemeClr val="tx1"/>
                </a:solidFill>
                <a:latin typeface="+mn-lt"/>
                <a:ea typeface="+mn-ea"/>
                <a:cs typeface="+mn-cs"/>
              </a:defRPr>
            </a:lvl2pPr>
            <a:lvl3pPr marL="2926080" indent="0" algn="ctr" defTabSz="2926080" rtl="0" eaLnBrk="1" latinLnBrk="0" hangingPunct="1">
              <a:lnSpc>
                <a:spcPct val="90000"/>
              </a:lnSpc>
              <a:spcBef>
                <a:spcPts val="1600"/>
              </a:spcBef>
              <a:buFont typeface="Arial" panose="020B0604020202020204" pitchFamily="34" charset="0"/>
              <a:buNone/>
              <a:defRPr sz="5760" kern="1200">
                <a:solidFill>
                  <a:schemeClr val="tx1"/>
                </a:solidFill>
                <a:latin typeface="+mn-lt"/>
                <a:ea typeface="+mn-ea"/>
                <a:cs typeface="+mn-cs"/>
              </a:defRPr>
            </a:lvl3pPr>
            <a:lvl4pPr marL="43891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4pPr>
            <a:lvl5pPr marL="585216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5pPr>
            <a:lvl6pPr marL="731520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6pPr>
            <a:lvl7pPr marL="877824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7pPr>
            <a:lvl8pPr marL="1024128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8pPr>
            <a:lvl9pPr marL="117043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9pPr>
          </a:lstStyle>
          <a:p>
            <a:endParaRPr lang="en-US" sz="4000" dirty="0"/>
          </a:p>
          <a:p>
            <a:endParaRPr lang="en-US" sz="4000" dirty="0"/>
          </a:p>
        </p:txBody>
      </p:sp>
      <p:sp>
        <p:nvSpPr>
          <p:cNvPr id="11" name="Subtitle 2">
            <a:extLst>
              <a:ext uri="{FF2B5EF4-FFF2-40B4-BE49-F238E27FC236}">
                <a16:creationId xmlns:a16="http://schemas.microsoft.com/office/drawing/2014/main" id="{6B5AF3F6-B0BD-4445-B3C4-E475DF41356B}"/>
              </a:ext>
            </a:extLst>
          </p:cNvPr>
          <p:cNvSpPr txBox="1">
            <a:spLocks/>
          </p:cNvSpPr>
          <p:nvPr/>
        </p:nvSpPr>
        <p:spPr>
          <a:xfrm>
            <a:off x="22447870" y="3723785"/>
            <a:ext cx="9686759" cy="849865"/>
          </a:xfrm>
          <a:prstGeom prst="rect">
            <a:avLst/>
          </a:prstGeom>
        </p:spPr>
        <p:txBody>
          <a:bodyPr vert="horz" lIns="91440" tIns="45720" rIns="91440" bIns="45720" rtlCol="0">
            <a:normAutofit/>
          </a:bodyPr>
          <a:lstStyle>
            <a:lvl1pPr marL="0" indent="0" algn="ctr" defTabSz="2926080" rtl="0" eaLnBrk="1" latinLnBrk="0" hangingPunct="1">
              <a:lnSpc>
                <a:spcPct val="90000"/>
              </a:lnSpc>
              <a:spcBef>
                <a:spcPts val="3200"/>
              </a:spcBef>
              <a:buFont typeface="Arial" panose="020B0604020202020204" pitchFamily="34" charset="0"/>
              <a:buNone/>
              <a:defRPr sz="7680" kern="1200">
                <a:solidFill>
                  <a:schemeClr val="tx1"/>
                </a:solidFill>
                <a:latin typeface="+mn-lt"/>
                <a:ea typeface="+mn-ea"/>
                <a:cs typeface="+mn-cs"/>
              </a:defRPr>
            </a:lvl1pPr>
            <a:lvl2pPr marL="1463040" indent="0" algn="ctr" defTabSz="2926080" rtl="0" eaLnBrk="1" latinLnBrk="0" hangingPunct="1">
              <a:lnSpc>
                <a:spcPct val="90000"/>
              </a:lnSpc>
              <a:spcBef>
                <a:spcPts val="1600"/>
              </a:spcBef>
              <a:buFont typeface="Arial" panose="020B0604020202020204" pitchFamily="34" charset="0"/>
              <a:buNone/>
              <a:defRPr sz="6400" kern="1200">
                <a:solidFill>
                  <a:schemeClr val="tx1"/>
                </a:solidFill>
                <a:latin typeface="+mn-lt"/>
                <a:ea typeface="+mn-ea"/>
                <a:cs typeface="+mn-cs"/>
              </a:defRPr>
            </a:lvl2pPr>
            <a:lvl3pPr marL="2926080" indent="0" algn="ctr" defTabSz="2926080" rtl="0" eaLnBrk="1" latinLnBrk="0" hangingPunct="1">
              <a:lnSpc>
                <a:spcPct val="90000"/>
              </a:lnSpc>
              <a:spcBef>
                <a:spcPts val="1600"/>
              </a:spcBef>
              <a:buFont typeface="Arial" panose="020B0604020202020204" pitchFamily="34" charset="0"/>
              <a:buNone/>
              <a:defRPr sz="5760" kern="1200">
                <a:solidFill>
                  <a:schemeClr val="tx1"/>
                </a:solidFill>
                <a:latin typeface="+mn-lt"/>
                <a:ea typeface="+mn-ea"/>
                <a:cs typeface="+mn-cs"/>
              </a:defRPr>
            </a:lvl3pPr>
            <a:lvl4pPr marL="43891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4pPr>
            <a:lvl5pPr marL="585216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5pPr>
            <a:lvl6pPr marL="731520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6pPr>
            <a:lvl7pPr marL="877824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7pPr>
            <a:lvl8pPr marL="1024128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8pPr>
            <a:lvl9pPr marL="117043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9pPr>
          </a:lstStyle>
          <a:p>
            <a:pPr algn="l"/>
            <a:r>
              <a:rPr lang="en-US" sz="4000" dirty="0">
                <a:solidFill>
                  <a:schemeClr val="bg1"/>
                </a:solidFill>
                <a:latin typeface="Calibri" panose="020F0502020204030204" pitchFamily="34" charset="0"/>
                <a:cs typeface="Calibri" panose="020F0502020204030204" pitchFamily="34" charset="0"/>
              </a:rPr>
              <a:t>NEW WORKFLOW </a:t>
            </a:r>
          </a:p>
        </p:txBody>
      </p:sp>
      <p:sp>
        <p:nvSpPr>
          <p:cNvPr id="13" name="Subtitle 2">
            <a:extLst>
              <a:ext uri="{FF2B5EF4-FFF2-40B4-BE49-F238E27FC236}">
                <a16:creationId xmlns:a16="http://schemas.microsoft.com/office/drawing/2014/main" id="{06986031-5B7C-47FE-9F09-61C6D7A6A346}"/>
              </a:ext>
            </a:extLst>
          </p:cNvPr>
          <p:cNvSpPr txBox="1">
            <a:spLocks/>
          </p:cNvSpPr>
          <p:nvPr/>
        </p:nvSpPr>
        <p:spPr>
          <a:xfrm>
            <a:off x="11693645" y="3722148"/>
            <a:ext cx="9686759" cy="849865"/>
          </a:xfrm>
          <a:prstGeom prst="rect">
            <a:avLst/>
          </a:prstGeom>
        </p:spPr>
        <p:txBody>
          <a:bodyPr vert="horz" lIns="91440" tIns="45720" rIns="91440" bIns="45720" rtlCol="0">
            <a:normAutofit/>
          </a:bodyPr>
          <a:lstStyle>
            <a:lvl1pPr marL="0" indent="0" algn="ctr" defTabSz="2926080" rtl="0" eaLnBrk="1" latinLnBrk="0" hangingPunct="1">
              <a:lnSpc>
                <a:spcPct val="90000"/>
              </a:lnSpc>
              <a:spcBef>
                <a:spcPts val="3200"/>
              </a:spcBef>
              <a:buFont typeface="Arial" panose="020B0604020202020204" pitchFamily="34" charset="0"/>
              <a:buNone/>
              <a:defRPr sz="7680" kern="1200">
                <a:solidFill>
                  <a:schemeClr val="tx1"/>
                </a:solidFill>
                <a:latin typeface="+mn-lt"/>
                <a:ea typeface="+mn-ea"/>
                <a:cs typeface="+mn-cs"/>
              </a:defRPr>
            </a:lvl1pPr>
            <a:lvl2pPr marL="1463040" indent="0" algn="ctr" defTabSz="2926080" rtl="0" eaLnBrk="1" latinLnBrk="0" hangingPunct="1">
              <a:lnSpc>
                <a:spcPct val="90000"/>
              </a:lnSpc>
              <a:spcBef>
                <a:spcPts val="1600"/>
              </a:spcBef>
              <a:buFont typeface="Arial" panose="020B0604020202020204" pitchFamily="34" charset="0"/>
              <a:buNone/>
              <a:defRPr sz="6400" kern="1200">
                <a:solidFill>
                  <a:schemeClr val="tx1"/>
                </a:solidFill>
                <a:latin typeface="+mn-lt"/>
                <a:ea typeface="+mn-ea"/>
                <a:cs typeface="+mn-cs"/>
              </a:defRPr>
            </a:lvl2pPr>
            <a:lvl3pPr marL="2926080" indent="0" algn="ctr" defTabSz="2926080" rtl="0" eaLnBrk="1" latinLnBrk="0" hangingPunct="1">
              <a:lnSpc>
                <a:spcPct val="90000"/>
              </a:lnSpc>
              <a:spcBef>
                <a:spcPts val="1600"/>
              </a:spcBef>
              <a:buFont typeface="Arial" panose="020B0604020202020204" pitchFamily="34" charset="0"/>
              <a:buNone/>
              <a:defRPr sz="5760" kern="1200">
                <a:solidFill>
                  <a:schemeClr val="tx1"/>
                </a:solidFill>
                <a:latin typeface="+mn-lt"/>
                <a:ea typeface="+mn-ea"/>
                <a:cs typeface="+mn-cs"/>
              </a:defRPr>
            </a:lvl3pPr>
            <a:lvl4pPr marL="43891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4pPr>
            <a:lvl5pPr marL="585216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5pPr>
            <a:lvl6pPr marL="731520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6pPr>
            <a:lvl7pPr marL="877824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7pPr>
            <a:lvl8pPr marL="1024128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8pPr>
            <a:lvl9pPr marL="117043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9pPr>
          </a:lstStyle>
          <a:p>
            <a:pPr algn="l"/>
            <a:r>
              <a:rPr lang="en-US" sz="4000" dirty="0">
                <a:solidFill>
                  <a:schemeClr val="bg1"/>
                </a:solidFill>
                <a:latin typeface="Calibri" panose="020F0502020204030204" pitchFamily="34" charset="0"/>
                <a:cs typeface="Calibri" panose="020F0502020204030204" pitchFamily="34" charset="0"/>
              </a:rPr>
              <a:t>CURRENT WORKFLOW</a:t>
            </a:r>
          </a:p>
        </p:txBody>
      </p:sp>
      <p:sp>
        <p:nvSpPr>
          <p:cNvPr id="14" name="Subtitle 2">
            <a:extLst>
              <a:ext uri="{FF2B5EF4-FFF2-40B4-BE49-F238E27FC236}">
                <a16:creationId xmlns:a16="http://schemas.microsoft.com/office/drawing/2014/main" id="{30A46DAA-3555-426B-90F3-9E8D52064515}"/>
              </a:ext>
            </a:extLst>
          </p:cNvPr>
          <p:cNvSpPr txBox="1">
            <a:spLocks/>
          </p:cNvSpPr>
          <p:nvPr/>
        </p:nvSpPr>
        <p:spPr>
          <a:xfrm>
            <a:off x="22447870" y="12432050"/>
            <a:ext cx="8685274" cy="850392"/>
          </a:xfrm>
          <a:prstGeom prst="rect">
            <a:avLst/>
          </a:prstGeom>
        </p:spPr>
        <p:txBody>
          <a:bodyPr vert="horz" lIns="91440" tIns="45720" rIns="91440" bIns="45720" rtlCol="0">
            <a:normAutofit/>
          </a:bodyPr>
          <a:lstStyle>
            <a:lvl1pPr marL="0" indent="0" algn="ctr" defTabSz="2926080" rtl="0" eaLnBrk="1" latinLnBrk="0" hangingPunct="1">
              <a:lnSpc>
                <a:spcPct val="90000"/>
              </a:lnSpc>
              <a:spcBef>
                <a:spcPts val="3200"/>
              </a:spcBef>
              <a:buFont typeface="Arial" panose="020B0604020202020204" pitchFamily="34" charset="0"/>
              <a:buNone/>
              <a:defRPr sz="7680" kern="1200">
                <a:solidFill>
                  <a:schemeClr val="tx1"/>
                </a:solidFill>
                <a:latin typeface="+mn-lt"/>
                <a:ea typeface="+mn-ea"/>
                <a:cs typeface="+mn-cs"/>
              </a:defRPr>
            </a:lvl1pPr>
            <a:lvl2pPr marL="1463040" indent="0" algn="ctr" defTabSz="2926080" rtl="0" eaLnBrk="1" latinLnBrk="0" hangingPunct="1">
              <a:lnSpc>
                <a:spcPct val="90000"/>
              </a:lnSpc>
              <a:spcBef>
                <a:spcPts val="1600"/>
              </a:spcBef>
              <a:buFont typeface="Arial" panose="020B0604020202020204" pitchFamily="34" charset="0"/>
              <a:buNone/>
              <a:defRPr sz="6400" kern="1200">
                <a:solidFill>
                  <a:schemeClr val="tx1"/>
                </a:solidFill>
                <a:latin typeface="+mn-lt"/>
                <a:ea typeface="+mn-ea"/>
                <a:cs typeface="+mn-cs"/>
              </a:defRPr>
            </a:lvl2pPr>
            <a:lvl3pPr marL="2926080" indent="0" algn="ctr" defTabSz="2926080" rtl="0" eaLnBrk="1" latinLnBrk="0" hangingPunct="1">
              <a:lnSpc>
                <a:spcPct val="90000"/>
              </a:lnSpc>
              <a:spcBef>
                <a:spcPts val="1600"/>
              </a:spcBef>
              <a:buFont typeface="Arial" panose="020B0604020202020204" pitchFamily="34" charset="0"/>
              <a:buNone/>
              <a:defRPr sz="5760" kern="1200">
                <a:solidFill>
                  <a:schemeClr val="tx1"/>
                </a:solidFill>
                <a:latin typeface="+mn-lt"/>
                <a:ea typeface="+mn-ea"/>
                <a:cs typeface="+mn-cs"/>
              </a:defRPr>
            </a:lvl3pPr>
            <a:lvl4pPr marL="43891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4pPr>
            <a:lvl5pPr marL="585216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5pPr>
            <a:lvl6pPr marL="731520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6pPr>
            <a:lvl7pPr marL="877824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7pPr>
            <a:lvl8pPr marL="1024128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8pPr>
            <a:lvl9pPr marL="11704320" indent="0" algn="ctr" defTabSz="2926080" rtl="0" eaLnBrk="1" latinLnBrk="0" hangingPunct="1">
              <a:lnSpc>
                <a:spcPct val="90000"/>
              </a:lnSpc>
              <a:spcBef>
                <a:spcPts val="1600"/>
              </a:spcBef>
              <a:buFont typeface="Arial" panose="020B0604020202020204" pitchFamily="34" charset="0"/>
              <a:buNone/>
              <a:defRPr sz="5120" kern="1200">
                <a:solidFill>
                  <a:schemeClr val="tx1"/>
                </a:solidFill>
                <a:latin typeface="+mn-lt"/>
                <a:ea typeface="+mn-ea"/>
                <a:cs typeface="+mn-cs"/>
              </a:defRPr>
            </a:lvl9pPr>
          </a:lstStyle>
          <a:p>
            <a:pPr algn="l"/>
            <a:r>
              <a:rPr lang="en-US" sz="4000" dirty="0">
                <a:solidFill>
                  <a:schemeClr val="bg1"/>
                </a:solidFill>
                <a:latin typeface="Calibri" panose="020F0502020204030204" pitchFamily="34" charset="0"/>
                <a:cs typeface="Calibri" panose="020F0502020204030204" pitchFamily="34" charset="0"/>
              </a:rPr>
              <a:t>DISCUSSION</a:t>
            </a:r>
          </a:p>
          <a:p>
            <a:pPr algn="l"/>
            <a:endParaRPr lang="en-US" sz="4000" dirty="0">
              <a:solidFill>
                <a:schemeClr val="bg1"/>
              </a:solidFill>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8173EA27-41F6-428E-8C67-5EEBB4068E7F}"/>
              </a:ext>
            </a:extLst>
          </p:cNvPr>
          <p:cNvSpPr/>
          <p:nvPr/>
        </p:nvSpPr>
        <p:spPr>
          <a:xfrm>
            <a:off x="22472176" y="13529512"/>
            <a:ext cx="9379403" cy="6186309"/>
          </a:xfrm>
          <a:prstGeom prst="rect">
            <a:avLst/>
          </a:prstGeom>
        </p:spPr>
        <p:txBody>
          <a:bodyPr wrap="square">
            <a:spAutoFit/>
          </a:bodyPr>
          <a:lstStyle/>
          <a:p>
            <a:r>
              <a:rPr lang="en-US" sz="2200" dirty="0">
                <a:latin typeface="Calibri" panose="020F0502020204030204" pitchFamily="34" charset="0"/>
                <a:cs typeface="Calibri" panose="020F0502020204030204" pitchFamily="34" charset="0"/>
              </a:rPr>
              <a:t>Parameters identified as key to an improved identification and referral process were: Ability for patients to complete the screen privately and in their preferred language, brevity and simplicity, minimal additional work for staff, and ease of the health center to address positive screens.  </a:t>
            </a:r>
          </a:p>
          <a:p>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Based on these parameters we recommended the Accountable Health Communities Health-Related Social Needs Screening Tool, developed by the Center for Medicare and Medicaid Services. It is available in multiple languages.  Questions were chosen from this tool based on our capacity to address the correlating SDOH need. </a:t>
            </a:r>
          </a:p>
          <a:p>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We also created a space on FHCW intranet to share documents related to SDOH.  </a:t>
            </a:r>
          </a:p>
          <a:p>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These results were presented to the Quality Working Group at FHCW which includes the Chief Medical Officer. Next steps include finalizing a screening tool, formatting it to the EMR for communication between provider and advocate and data retrieval, and trialing screening for SDOH at well visits.  </a:t>
            </a:r>
          </a:p>
        </p:txBody>
      </p:sp>
      <p:pic>
        <p:nvPicPr>
          <p:cNvPr id="21" name="Picture 20" descr="A picture containing bottle&#10;&#10;Description generated with high confidence">
            <a:extLst>
              <a:ext uri="{FF2B5EF4-FFF2-40B4-BE49-F238E27FC236}">
                <a16:creationId xmlns:a16="http://schemas.microsoft.com/office/drawing/2014/main" id="{72A2A1D8-1E8A-4E04-8CCC-02D013F41B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91249" y="1179112"/>
            <a:ext cx="4634559" cy="1693782"/>
          </a:xfrm>
          <a:prstGeom prst="rect">
            <a:avLst/>
          </a:prstGeom>
        </p:spPr>
      </p:pic>
      <p:pic>
        <p:nvPicPr>
          <p:cNvPr id="23" name="Picture 22" descr="A close up of a sign&#10;&#10;Description generated with very high confidence">
            <a:extLst>
              <a:ext uri="{FF2B5EF4-FFF2-40B4-BE49-F238E27FC236}">
                <a16:creationId xmlns:a16="http://schemas.microsoft.com/office/drawing/2014/main" id="{8ACE0556-17C1-4A1A-8B61-29BC5C0EEB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610013" y="920968"/>
            <a:ext cx="2351314" cy="2274706"/>
          </a:xfrm>
          <a:prstGeom prst="rect">
            <a:avLst/>
          </a:prstGeom>
        </p:spPr>
      </p:pic>
      <p:sp>
        <p:nvSpPr>
          <p:cNvPr id="24" name="Rectangle 23">
            <a:extLst>
              <a:ext uri="{FF2B5EF4-FFF2-40B4-BE49-F238E27FC236}">
                <a16:creationId xmlns:a16="http://schemas.microsoft.com/office/drawing/2014/main" id="{C09BF15D-BB99-4ACA-A660-FA51BF2DF631}"/>
              </a:ext>
            </a:extLst>
          </p:cNvPr>
          <p:cNvSpPr/>
          <p:nvPr/>
        </p:nvSpPr>
        <p:spPr>
          <a:xfrm>
            <a:off x="21578389" y="19863641"/>
            <a:ext cx="10575834" cy="1323439"/>
          </a:xfrm>
          <a:prstGeom prst="rect">
            <a:avLst/>
          </a:prstGeom>
        </p:spPr>
        <p:txBody>
          <a:bodyPr wrap="square">
            <a:spAutoFit/>
          </a:bodyPr>
          <a:lstStyle/>
          <a:p>
            <a:pPr>
              <a:spcBef>
                <a:spcPts val="600"/>
              </a:spcBef>
              <a:spcAft>
                <a:spcPts val="600"/>
              </a:spcAft>
            </a:pPr>
            <a:r>
              <a:rPr lang="en-US" sz="1600" dirty="0">
                <a:latin typeface="Calibri" panose="020F0502020204030204" pitchFamily="34" charset="0"/>
                <a:ea typeface="Times New Roman" panose="02020603050405020304" pitchFamily="18" charset="0"/>
                <a:cs typeface="Calibri" panose="020F0502020204030204" pitchFamily="34" charset="0"/>
              </a:rPr>
              <a:t>Acknowledgements: </a:t>
            </a:r>
            <a:r>
              <a:rPr lang="en-US" sz="1600" dirty="0">
                <a:solidFill>
                  <a:srgbClr val="000000"/>
                </a:solidFill>
                <a:latin typeface="Calibri" panose="020F0502020204030204" pitchFamily="34" charset="0"/>
                <a:ea typeface="Calibri" panose="020F0502020204030204" pitchFamily="34" charset="0"/>
                <a:cs typeface="Calibri" panose="020F0502020204030204" pitchFamily="34" charset="0"/>
              </a:rPr>
              <a:t>This project was supported by HRSA Grant No. U77HP03016.</a:t>
            </a:r>
            <a:r>
              <a:rPr lang="en-US" sz="1600" dirty="0">
                <a:latin typeface="Calibri" panose="020F0502020204030204" pitchFamily="34" charset="0"/>
                <a:ea typeface="Calibri" panose="020F0502020204030204" pitchFamily="34" charset="0"/>
                <a:cs typeface="Calibri" panose="020F0502020204030204" pitchFamily="34" charset="0"/>
              </a:rPr>
              <a:t> The work presented here would not have been possible without the contributions of Family Health Center of Worcester staff especially Elizabeth </a:t>
            </a:r>
            <a:r>
              <a:rPr lang="en-US" sz="1600" dirty="0" err="1">
                <a:latin typeface="Calibri" panose="020F0502020204030204" pitchFamily="34" charset="0"/>
                <a:ea typeface="Calibri" panose="020F0502020204030204" pitchFamily="34" charset="0"/>
                <a:cs typeface="Calibri" panose="020F0502020204030204" pitchFamily="34" charset="0"/>
              </a:rPr>
              <a:t>Uceta</a:t>
            </a:r>
            <a:r>
              <a:rPr lang="en-US" sz="1600" dirty="0">
                <a:latin typeface="Calibri" panose="020F0502020204030204" pitchFamily="34" charset="0"/>
                <a:ea typeface="Calibri" panose="020F0502020204030204" pitchFamily="34" charset="0"/>
                <a:cs typeface="Calibri" panose="020F0502020204030204" pitchFamily="34" charset="0"/>
              </a:rPr>
              <a:t>, Esmeralda Pena, </a:t>
            </a:r>
            <a:r>
              <a:rPr lang="en-US" sz="1600" dirty="0" err="1">
                <a:latin typeface="Calibri" panose="020F0502020204030204" pitchFamily="34" charset="0"/>
                <a:ea typeface="Calibri" panose="020F0502020204030204" pitchFamily="34" charset="0"/>
                <a:cs typeface="Calibri" panose="020F0502020204030204" pitchFamily="34" charset="0"/>
              </a:rPr>
              <a:t>Metxy</a:t>
            </a:r>
            <a:r>
              <a:rPr lang="en-US" sz="1600" dirty="0">
                <a:latin typeface="Calibri" panose="020F0502020204030204" pitchFamily="34" charset="0"/>
                <a:ea typeface="Calibri" panose="020F0502020204030204" pitchFamily="34" charset="0"/>
                <a:cs typeface="Calibri" panose="020F0502020204030204" pitchFamily="34" charset="0"/>
              </a:rPr>
              <a:t> Ramirez, Beatriz Gago </a:t>
            </a:r>
            <a:r>
              <a:rPr lang="en-US" sz="1600" dirty="0" err="1">
                <a:latin typeface="Calibri" panose="020F0502020204030204" pitchFamily="34" charset="0"/>
                <a:ea typeface="Calibri" panose="020F0502020204030204" pitchFamily="34" charset="0"/>
                <a:cs typeface="Calibri" panose="020F0502020204030204" pitchFamily="34" charset="0"/>
              </a:rPr>
              <a:t>Psy.D</a:t>
            </a:r>
            <a:r>
              <a:rPr lang="en-US" sz="1600" dirty="0">
                <a:latin typeface="Calibri" panose="020F0502020204030204" pitchFamily="34" charset="0"/>
                <a:ea typeface="Calibri" panose="020F0502020204030204" pitchFamily="34" charset="0"/>
                <a:cs typeface="Calibri" panose="020F0502020204030204" pitchFamily="34" charset="0"/>
              </a:rPr>
              <a:t>, and Charlotte Vera; thank-you. Thank-you also to our partner in the WIC office Kwame O. Appiah, Lee Jackson form Project Bread, Susan Sleigh from South High School Based Health Center, and Kathleen Gervais and Billy Riley at St. John’s Food for the Poor.</a:t>
            </a:r>
            <a:endParaRPr lang="en-US" sz="1600" dirty="0">
              <a:latin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D4F7DBB5-C46A-4A4F-834A-1667F5E57092}"/>
              </a:ext>
            </a:extLst>
          </p:cNvPr>
          <p:cNvSpPr/>
          <p:nvPr/>
        </p:nvSpPr>
        <p:spPr>
          <a:xfrm>
            <a:off x="9389602" y="18694090"/>
            <a:ext cx="11619729" cy="2492990"/>
          </a:xfrm>
          <a:prstGeom prst="rect">
            <a:avLst/>
          </a:prstGeom>
        </p:spPr>
        <p:txBody>
          <a:bodyPr wrap="square">
            <a:spAutoFit/>
          </a:bodyPr>
          <a:lstStyle/>
          <a:p>
            <a:r>
              <a:rPr lang="en-US" sz="1200" dirty="0">
                <a:latin typeface="Calibri" panose="020F0502020204030204" pitchFamily="34" charset="0"/>
                <a:ea typeface="Times New Roman" panose="02020603050405020304" pitchFamily="18" charset="0"/>
                <a:cs typeface="Calibri" panose="020F0502020204030204" pitchFamily="34" charset="0"/>
              </a:rPr>
              <a:t>References:</a:t>
            </a:r>
          </a:p>
          <a:p>
            <a:r>
              <a:rPr lang="en-US" sz="1200" dirty="0">
                <a:latin typeface="Calibri" panose="020F0502020204030204" pitchFamily="34" charset="0"/>
                <a:ea typeface="Calibri" panose="020F0502020204030204" pitchFamily="34" charset="0"/>
                <a:cs typeface="Calibri" panose="020F0502020204030204" pitchFamily="34" charset="0"/>
              </a:rPr>
              <a:t>(1) Social determinants of health. World Health Organization. http://www.who.int/social_determinants/en/. Published May 31, 2018. Accessed July 17, 2018. (2) Adler NE, Boyce T, Chesney MA, Folkman S, Syme SL. Socioeconomic Inequalities in Health: No Easy Solution . </a:t>
            </a:r>
            <a:r>
              <a:rPr lang="en-US" sz="1200" i="1" dirty="0">
                <a:latin typeface="Calibri" panose="020F0502020204030204" pitchFamily="34" charset="0"/>
                <a:ea typeface="Calibri" panose="020F0502020204030204" pitchFamily="34" charset="0"/>
                <a:cs typeface="Calibri" panose="020F0502020204030204" pitchFamily="34" charset="0"/>
              </a:rPr>
              <a:t>JAMA</a:t>
            </a:r>
            <a:r>
              <a:rPr lang="en-US" sz="1200" dirty="0">
                <a:latin typeface="Calibri" panose="020F0502020204030204" pitchFamily="34" charset="0"/>
                <a:ea typeface="Calibri" panose="020F0502020204030204" pitchFamily="34" charset="0"/>
                <a:cs typeface="Calibri" panose="020F0502020204030204" pitchFamily="34" charset="0"/>
              </a:rPr>
              <a:t>. 1993;269:3140-3145. (3) </a:t>
            </a:r>
            <a:r>
              <a:rPr lang="en-US" sz="1200" dirty="0" err="1">
                <a:latin typeface="Calibri" panose="020F0502020204030204" pitchFamily="34" charset="0"/>
                <a:ea typeface="Times New Roman" panose="02020603050405020304" pitchFamily="18" charset="0"/>
                <a:cs typeface="Calibri" panose="020F0502020204030204" pitchFamily="34" charset="0"/>
              </a:rPr>
              <a:t>Alaimo</a:t>
            </a:r>
            <a:r>
              <a:rPr lang="en-US" sz="1200" dirty="0">
                <a:latin typeface="Calibri" panose="020F0502020204030204" pitchFamily="34" charset="0"/>
                <a:ea typeface="Times New Roman" panose="02020603050405020304" pitchFamily="18" charset="0"/>
                <a:cs typeface="Calibri" panose="020F0502020204030204" pitchFamily="34" charset="0"/>
              </a:rPr>
              <a:t>, K et al. Food insufficiency and American School-aged children’s cognitive, academic, and psychosocial development. Pediatrics 2001;108:44-53 (4) </a:t>
            </a:r>
            <a:r>
              <a:rPr lang="en-US" sz="1200" dirty="0" err="1">
                <a:latin typeface="Calibri" panose="020F0502020204030204" pitchFamily="34" charset="0"/>
                <a:ea typeface="Times New Roman" panose="02020603050405020304" pitchFamily="18" charset="0"/>
                <a:cs typeface="Calibri" panose="020F0502020204030204" pitchFamily="34" charset="0"/>
              </a:rPr>
              <a:t>Braveman</a:t>
            </a:r>
            <a:r>
              <a:rPr lang="en-US" sz="1200" dirty="0">
                <a:latin typeface="Calibri" panose="020F0502020204030204" pitchFamily="34" charset="0"/>
                <a:ea typeface="Times New Roman" panose="02020603050405020304" pitchFamily="18" charset="0"/>
                <a:cs typeface="Calibri" panose="020F0502020204030204" pitchFamily="34" charset="0"/>
              </a:rPr>
              <a:t> P, Gottlieb L. The Social Determinants of Health: It’s Time to Consider the Causes of the Causes. </a:t>
            </a:r>
            <a:r>
              <a:rPr lang="en-US" sz="1200" i="1" dirty="0">
                <a:latin typeface="Calibri" panose="020F0502020204030204" pitchFamily="34" charset="0"/>
                <a:ea typeface="Times New Roman" panose="02020603050405020304" pitchFamily="18" charset="0"/>
                <a:cs typeface="Calibri" panose="020F0502020204030204" pitchFamily="34" charset="0"/>
              </a:rPr>
              <a:t>Public Health Reports</a:t>
            </a:r>
            <a:r>
              <a:rPr lang="en-US" sz="1200" dirty="0">
                <a:latin typeface="Calibri" panose="020F0502020204030204" pitchFamily="34" charset="0"/>
                <a:ea typeface="Times New Roman" panose="02020603050405020304" pitchFamily="18" charset="0"/>
                <a:cs typeface="Calibri" panose="020F0502020204030204" pitchFamily="34" charset="0"/>
              </a:rPr>
              <a:t>. 2014;129(Suppl 2):19-31. (5) </a:t>
            </a:r>
            <a:r>
              <a:rPr lang="en-US" sz="1200" dirty="0">
                <a:latin typeface="Calibri" panose="020F0502020204030204" pitchFamily="34" charset="0"/>
                <a:ea typeface="Calibri" panose="020F0502020204030204" pitchFamily="34" charset="0"/>
                <a:cs typeface="Calibri" panose="020F0502020204030204" pitchFamily="34" charset="0"/>
              </a:rPr>
              <a:t>Jemal A, Thun MJ, Ward EE, Henley SJ, </a:t>
            </a:r>
            <a:r>
              <a:rPr lang="en-US" sz="1200" dirty="0" err="1">
                <a:latin typeface="Calibri" panose="020F0502020204030204" pitchFamily="34" charset="0"/>
                <a:ea typeface="Calibri" panose="020F0502020204030204" pitchFamily="34" charset="0"/>
                <a:cs typeface="Calibri" panose="020F0502020204030204" pitchFamily="34" charset="0"/>
              </a:rPr>
              <a:t>Cokkinides</a:t>
            </a:r>
            <a:r>
              <a:rPr lang="en-US" sz="1200" dirty="0">
                <a:latin typeface="Calibri" panose="020F0502020204030204" pitchFamily="34" charset="0"/>
                <a:ea typeface="Calibri" panose="020F0502020204030204" pitchFamily="34" charset="0"/>
                <a:cs typeface="Calibri" panose="020F0502020204030204" pitchFamily="34" charset="0"/>
              </a:rPr>
              <a:t> VE, Murray TE. Mortality from Leading Causes by Education and Race in the United States, 2001. </a:t>
            </a:r>
            <a:r>
              <a:rPr lang="en-US" sz="1200" i="1" dirty="0">
                <a:latin typeface="Calibri" panose="020F0502020204030204" pitchFamily="34" charset="0"/>
                <a:ea typeface="Calibri" panose="020F0502020204030204" pitchFamily="34" charset="0"/>
                <a:cs typeface="Calibri" panose="020F0502020204030204" pitchFamily="34" charset="0"/>
              </a:rPr>
              <a:t>American Journal of Preventive Medicine</a:t>
            </a:r>
            <a:r>
              <a:rPr lang="en-US" sz="1200" dirty="0">
                <a:latin typeface="Calibri" panose="020F0502020204030204" pitchFamily="34" charset="0"/>
                <a:ea typeface="Calibri" panose="020F0502020204030204" pitchFamily="34" charset="0"/>
                <a:cs typeface="Calibri" panose="020F0502020204030204" pitchFamily="34" charset="0"/>
              </a:rPr>
              <a:t>. 2008;34(1). doi:10.1016/j.amepre.2007.09.017. (6) </a:t>
            </a:r>
            <a:r>
              <a:rPr lang="en-US" sz="1200" dirty="0">
                <a:latin typeface="Calibri" panose="020F0502020204030204" pitchFamily="34" charset="0"/>
                <a:ea typeface="Times New Roman" panose="02020603050405020304" pitchFamily="18" charset="0"/>
                <a:cs typeface="Calibri" panose="020F0502020204030204" pitchFamily="34" charset="0"/>
              </a:rPr>
              <a:t>Explore Health Rankings | What and Why We Rank. County Health Rankings &amp; Roadmaps. http://www.countyhealthrankings.org/explore-health-rankings/what-and-why-we-rank. Accessed July 26, 2018. (7) Garg A, Sandel M, Dworkin PH, Kahn RS, Zuckerman B. From Medical Home to Health Neighborhood: Transforming the Medical Home into a Community-Based Health Neighborhood. </a:t>
            </a:r>
            <a:r>
              <a:rPr lang="en-US" sz="1200" i="1" dirty="0">
                <a:latin typeface="Calibri" panose="020F0502020204030204" pitchFamily="34" charset="0"/>
                <a:ea typeface="Times New Roman" panose="02020603050405020304" pitchFamily="18" charset="0"/>
                <a:cs typeface="Calibri" panose="020F0502020204030204" pitchFamily="34" charset="0"/>
              </a:rPr>
              <a:t>The Journal of Pediatrics</a:t>
            </a:r>
            <a:r>
              <a:rPr lang="en-US" sz="1200" dirty="0">
                <a:latin typeface="Calibri" panose="020F0502020204030204" pitchFamily="34" charset="0"/>
                <a:ea typeface="Times New Roman" panose="02020603050405020304" pitchFamily="18" charset="0"/>
                <a:cs typeface="Calibri" panose="020F0502020204030204" pitchFamily="34" charset="0"/>
              </a:rPr>
              <a:t>. 2012;160(4). doi:10.1016/j.jpeds.2012.01.001.  (8) </a:t>
            </a:r>
            <a:r>
              <a:rPr lang="en-US" sz="1200" dirty="0">
                <a:latin typeface="Calibri" panose="020F0502020204030204" pitchFamily="34" charset="0"/>
                <a:ea typeface="Calibri" panose="020F0502020204030204" pitchFamily="34" charset="0"/>
                <a:cs typeface="Calibri" panose="020F0502020204030204" pitchFamily="34" charset="0"/>
              </a:rPr>
              <a:t>Garg A, Toy S, </a:t>
            </a:r>
            <a:r>
              <a:rPr lang="en-US" sz="1200" dirty="0" err="1">
                <a:latin typeface="Calibri" panose="020F0502020204030204" pitchFamily="34" charset="0"/>
                <a:ea typeface="Calibri" panose="020F0502020204030204" pitchFamily="34" charset="0"/>
                <a:cs typeface="Calibri" panose="020F0502020204030204" pitchFamily="34" charset="0"/>
              </a:rPr>
              <a:t>Tripodis</a:t>
            </a:r>
            <a:r>
              <a:rPr lang="en-US" sz="1200" dirty="0">
                <a:latin typeface="Calibri" panose="020F0502020204030204" pitchFamily="34" charset="0"/>
                <a:ea typeface="Calibri" panose="020F0502020204030204" pitchFamily="34" charset="0"/>
                <a:cs typeface="Calibri" panose="020F0502020204030204" pitchFamily="34" charset="0"/>
              </a:rPr>
              <a:t> Y, Silverstein M, Freeman E. Addressing Social Determinants of Health at Well Child Care Visits: A Cluster RCT. </a:t>
            </a:r>
            <a:r>
              <a:rPr lang="en-US" sz="1200" i="1" dirty="0">
                <a:latin typeface="Calibri" panose="020F0502020204030204" pitchFamily="34" charset="0"/>
                <a:ea typeface="Calibri" panose="020F0502020204030204" pitchFamily="34" charset="0"/>
                <a:cs typeface="Calibri" panose="020F0502020204030204" pitchFamily="34" charset="0"/>
              </a:rPr>
              <a:t>Pediatrics</a:t>
            </a:r>
            <a:r>
              <a:rPr lang="en-US" sz="1200" dirty="0">
                <a:latin typeface="Calibri" panose="020F0502020204030204" pitchFamily="34" charset="0"/>
                <a:ea typeface="Calibri" panose="020F0502020204030204" pitchFamily="34" charset="0"/>
                <a:cs typeface="Calibri" panose="020F0502020204030204" pitchFamily="34" charset="0"/>
              </a:rPr>
              <a:t>. 2015;135(2). doi:10.1542/peds.2014-2888d. (9) </a:t>
            </a:r>
            <a:r>
              <a:rPr lang="en-US" sz="1200" dirty="0" err="1">
                <a:latin typeface="Calibri" panose="020F0502020204030204" pitchFamily="34" charset="0"/>
                <a:ea typeface="Calibri" panose="020F0502020204030204" pitchFamily="34" charset="0"/>
                <a:cs typeface="Calibri" panose="020F0502020204030204" pitchFamily="34" charset="0"/>
              </a:rPr>
              <a:t>Kusnoor</a:t>
            </a:r>
            <a:r>
              <a:rPr lang="en-US" sz="1200" dirty="0">
                <a:latin typeface="Calibri" panose="020F0502020204030204" pitchFamily="34" charset="0"/>
                <a:ea typeface="Calibri" panose="020F0502020204030204" pitchFamily="34" charset="0"/>
                <a:cs typeface="Calibri" panose="020F0502020204030204" pitchFamily="34" charset="0"/>
              </a:rPr>
              <a:t> SV, Koonce TY, Hurley ST, et al. Collection of social determinants of health in the community clinic setting: a cross-sectional study. </a:t>
            </a:r>
            <a:r>
              <a:rPr lang="en-US" sz="1200" i="1" dirty="0">
                <a:latin typeface="Calibri" panose="020F0502020204030204" pitchFamily="34" charset="0"/>
                <a:ea typeface="Calibri" panose="020F0502020204030204" pitchFamily="34" charset="0"/>
                <a:cs typeface="Calibri" panose="020F0502020204030204" pitchFamily="34" charset="0"/>
              </a:rPr>
              <a:t>BMC Public Health</a:t>
            </a:r>
            <a:r>
              <a:rPr lang="en-US" sz="1200" dirty="0">
                <a:latin typeface="Calibri" panose="020F0502020204030204" pitchFamily="34" charset="0"/>
                <a:ea typeface="Calibri" panose="020F0502020204030204" pitchFamily="34" charset="0"/>
                <a:cs typeface="Calibri" panose="020F0502020204030204" pitchFamily="34" charset="0"/>
              </a:rPr>
              <a:t>. 2018;18(1). doi:10.1186/s12889-018-5453-2. (10) Page-Reeves J, Kaufman W, Bleecker M, et al. Addressing Social Determinants of Health in a Clinic Setting: The </a:t>
            </a:r>
            <a:r>
              <a:rPr lang="en-US" sz="1200" dirty="0" err="1">
                <a:latin typeface="Calibri" panose="020F0502020204030204" pitchFamily="34" charset="0"/>
                <a:ea typeface="Calibri" panose="020F0502020204030204" pitchFamily="34" charset="0"/>
                <a:cs typeface="Calibri" panose="020F0502020204030204" pitchFamily="34" charset="0"/>
              </a:rPr>
              <a:t>WellRx</a:t>
            </a:r>
            <a:r>
              <a:rPr lang="en-US" sz="1200" dirty="0">
                <a:latin typeface="Calibri" panose="020F0502020204030204" pitchFamily="34" charset="0"/>
                <a:ea typeface="Calibri" panose="020F0502020204030204" pitchFamily="34" charset="0"/>
                <a:cs typeface="Calibri" panose="020F0502020204030204" pitchFamily="34" charset="0"/>
              </a:rPr>
              <a:t> Pilot in Albuquerque, New Mexico. </a:t>
            </a:r>
            <a:r>
              <a:rPr lang="en-US" sz="1200" i="1" dirty="0">
                <a:latin typeface="Calibri" panose="020F0502020204030204" pitchFamily="34" charset="0"/>
                <a:ea typeface="Calibri" panose="020F0502020204030204" pitchFamily="34" charset="0"/>
                <a:cs typeface="Calibri" panose="020F0502020204030204" pitchFamily="34" charset="0"/>
              </a:rPr>
              <a:t>The Journal of the American Board of Family Medicine</a:t>
            </a:r>
            <a:r>
              <a:rPr lang="en-US" sz="1200" dirty="0">
                <a:latin typeface="Calibri" panose="020F0502020204030204" pitchFamily="34" charset="0"/>
                <a:ea typeface="Calibri" panose="020F0502020204030204" pitchFamily="34" charset="0"/>
                <a:cs typeface="Calibri" panose="020F0502020204030204" pitchFamily="34" charset="0"/>
              </a:rPr>
              <a:t>. 2016;29(3):414-418. doi:10.3122/jabfm.2016.03.150272. (11) Quick Facts. Family Health Center of Worcester. http://www.fhcw.org/en/AboutUs/QuickFacts. Accessed July 17, 2018.</a:t>
            </a:r>
          </a:p>
        </p:txBody>
      </p:sp>
      <p:sp>
        <p:nvSpPr>
          <p:cNvPr id="32" name="TextBox 31">
            <a:extLst>
              <a:ext uri="{FF2B5EF4-FFF2-40B4-BE49-F238E27FC236}">
                <a16:creationId xmlns:a16="http://schemas.microsoft.com/office/drawing/2014/main" id="{8607D03D-C581-4252-A40A-96F882CFC12D}"/>
              </a:ext>
            </a:extLst>
          </p:cNvPr>
          <p:cNvSpPr txBox="1"/>
          <p:nvPr/>
        </p:nvSpPr>
        <p:spPr>
          <a:xfrm>
            <a:off x="8450269" y="9297146"/>
            <a:ext cx="3941936" cy="338554"/>
          </a:xfrm>
          <a:prstGeom prst="rect">
            <a:avLst/>
          </a:prstGeom>
          <a:noFill/>
        </p:spPr>
        <p:txBody>
          <a:bodyPr wrap="square" rtlCol="0">
            <a:spAutoFit/>
          </a:bodyPr>
          <a:lstStyle/>
          <a:p>
            <a:r>
              <a:rPr lang="en-US" sz="1600" dirty="0">
                <a:solidFill>
                  <a:schemeClr val="tx1">
                    <a:lumMod val="50000"/>
                    <a:lumOff val="50000"/>
                  </a:schemeClr>
                </a:solidFill>
                <a:latin typeface="Calibri" panose="020F0502020204030204" pitchFamily="34" charset="0"/>
                <a:cs typeface="Calibri" panose="020F0502020204030204" pitchFamily="34" charset="0"/>
              </a:rPr>
              <a:t>Adapted from countyhealthrankings.org</a:t>
            </a:r>
            <a:r>
              <a:rPr lang="en-US" sz="1600" baseline="30000" dirty="0">
                <a:solidFill>
                  <a:schemeClr val="tx1">
                    <a:lumMod val="50000"/>
                    <a:lumOff val="50000"/>
                  </a:schemeClr>
                </a:solidFill>
                <a:latin typeface="Calibri" panose="020F0502020204030204" pitchFamily="34" charset="0"/>
                <a:cs typeface="Calibri" panose="020F0502020204030204" pitchFamily="34" charset="0"/>
              </a:rPr>
              <a:t>6</a:t>
            </a:r>
            <a:endParaRPr lang="en-US" sz="16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213D4FF0-C180-4BB5-AE1F-504FA58F64B1}"/>
              </a:ext>
            </a:extLst>
          </p:cNvPr>
          <p:cNvSpPr/>
          <p:nvPr/>
        </p:nvSpPr>
        <p:spPr>
          <a:xfrm>
            <a:off x="1121317" y="4812269"/>
            <a:ext cx="7589520" cy="10587514"/>
          </a:xfrm>
          <a:prstGeom prst="rect">
            <a:avLst/>
          </a:prstGeom>
        </p:spPr>
        <p:txBody>
          <a:bodyPr wrap="square">
            <a:spAutoFit/>
          </a:bodyPr>
          <a:lstStyle/>
          <a:p>
            <a:r>
              <a:rPr lang="en-US" sz="2200" dirty="0">
                <a:latin typeface="Calibri" panose="020F0502020204030204" pitchFamily="34" charset="0"/>
                <a:cs typeface="Calibri" panose="020F0502020204030204" pitchFamily="34" charset="0"/>
              </a:rPr>
              <a:t>The WHO defines social determinants of health (SDOH) as “the conditions in which people are born, grow, work, live, and age, and [the broader systems shaping that environment]”</a:t>
            </a:r>
            <a:r>
              <a:rPr lang="en-US" sz="2200" baseline="30000" dirty="0">
                <a:latin typeface="Calibri" panose="020F0502020204030204" pitchFamily="34" charset="0"/>
                <a:cs typeface="Calibri" panose="020F0502020204030204" pitchFamily="34" charset="0"/>
              </a:rPr>
              <a:t>1</a:t>
            </a:r>
            <a:r>
              <a:rPr lang="en-US" sz="2200" dirty="0">
                <a:latin typeface="Calibri" panose="020F0502020204030204" pitchFamily="34" charset="0"/>
                <a:cs typeface="Calibri" panose="020F0502020204030204" pitchFamily="34" charset="0"/>
              </a:rPr>
              <a:t>. Research shows that SDOH are a root cause of health </a:t>
            </a:r>
          </a:p>
          <a:p>
            <a:r>
              <a:rPr lang="en-US" sz="2200" dirty="0">
                <a:latin typeface="Calibri" panose="020F0502020204030204" pitchFamily="34" charset="0"/>
                <a:cs typeface="Calibri" panose="020F0502020204030204" pitchFamily="34" charset="0"/>
              </a:rPr>
              <a:t>disparity</a:t>
            </a:r>
            <a:r>
              <a:rPr lang="en-US" sz="2200" baseline="30000" dirty="0">
                <a:latin typeface="Calibri" panose="020F0502020204030204" pitchFamily="34" charset="0"/>
                <a:cs typeface="Calibri" panose="020F0502020204030204" pitchFamily="34" charset="0"/>
              </a:rPr>
              <a:t>2-6 (see chart). </a:t>
            </a:r>
          </a:p>
          <a:p>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To understand and address SDOH needs requires concrete </a:t>
            </a:r>
          </a:p>
          <a:p>
            <a:r>
              <a:rPr lang="en-US" sz="2200" dirty="0">
                <a:latin typeface="Calibri" panose="020F0502020204030204" pitchFamily="34" charset="0"/>
                <a:cs typeface="Calibri" panose="020F0502020204030204" pitchFamily="34" charset="0"/>
              </a:rPr>
              <a:t>data on the individual and population level and well </a:t>
            </a:r>
          </a:p>
          <a:p>
            <a:r>
              <a:rPr lang="en-US" sz="2200" dirty="0">
                <a:latin typeface="Calibri" panose="020F0502020204030204" pitchFamily="34" charset="0"/>
                <a:cs typeface="Calibri" panose="020F0502020204030204" pitchFamily="34" charset="0"/>
              </a:rPr>
              <a:t>defined processes for referral to assistance and resources</a:t>
            </a:r>
            <a:r>
              <a:rPr lang="en-US" sz="2200" baseline="30000" dirty="0">
                <a:latin typeface="Calibri" panose="020F0502020204030204" pitchFamily="34" charset="0"/>
                <a:cs typeface="Calibri" panose="020F0502020204030204" pitchFamily="34" charset="0"/>
              </a:rPr>
              <a:t>7</a:t>
            </a:r>
            <a:r>
              <a:rPr lang="en-US" sz="2200" dirty="0">
                <a:latin typeface="Calibri" panose="020F0502020204030204" pitchFamily="34" charset="0"/>
                <a:cs typeface="Calibri" panose="020F0502020204030204" pitchFamily="34" charset="0"/>
              </a:rPr>
              <a:t>. Universal screening for SDOH could feasibly be part of the </a:t>
            </a:r>
          </a:p>
          <a:p>
            <a:r>
              <a:rPr lang="en-US" sz="2200" dirty="0">
                <a:latin typeface="Calibri" panose="020F0502020204030204" pitchFamily="34" charset="0"/>
                <a:cs typeface="Calibri" panose="020F0502020204030204" pitchFamily="34" charset="0"/>
              </a:rPr>
              <a:t>work-flow of a busy clinical office and provide a basis for individual interventions and population data</a:t>
            </a:r>
            <a:r>
              <a:rPr lang="en-US" sz="2200" baseline="30000" dirty="0">
                <a:latin typeface="Calibri" panose="020F0502020204030204" pitchFamily="34" charset="0"/>
                <a:cs typeface="Calibri" panose="020F0502020204030204" pitchFamily="34" charset="0"/>
              </a:rPr>
              <a:t>8-10</a:t>
            </a:r>
            <a:r>
              <a:rPr lang="en-US" sz="2200" dirty="0">
                <a:latin typeface="Calibri" panose="020F0502020204030204" pitchFamily="34" charset="0"/>
                <a:cs typeface="Calibri" panose="020F0502020204030204" pitchFamily="34" charset="0"/>
              </a:rPr>
              <a:t>.</a:t>
            </a:r>
          </a:p>
          <a:p>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The Family Health Center of Worcester (FHCW) is an FQHC in </a:t>
            </a:r>
          </a:p>
          <a:p>
            <a:r>
              <a:rPr lang="en-US" sz="2200" dirty="0">
                <a:latin typeface="Calibri" panose="020F0502020204030204" pitchFamily="34" charset="0"/>
                <a:cs typeface="Calibri" panose="020F0502020204030204" pitchFamily="34" charset="0"/>
              </a:rPr>
              <a:t>the urban center of Worcester, MA. 79% of FHCW patients live below the federal poverty level, 68% receive Medicaid, and 9% are uninsured</a:t>
            </a:r>
            <a:r>
              <a:rPr lang="en-US" sz="2200" baseline="30000" dirty="0">
                <a:latin typeface="Calibri" panose="020F0502020204030204" pitchFamily="34" charset="0"/>
                <a:cs typeface="Calibri" panose="020F0502020204030204" pitchFamily="34" charset="0"/>
              </a:rPr>
              <a:t>11</a:t>
            </a:r>
            <a:r>
              <a:rPr lang="en-US" sz="2200" dirty="0">
                <a:latin typeface="Calibri" panose="020F0502020204030204" pitchFamily="34" charset="0"/>
                <a:cs typeface="Calibri" panose="020F0502020204030204" pitchFamily="34" charset="0"/>
              </a:rPr>
              <a:t>. Thus, FHCW patients are at high risk of chronic disease and negative health outcomes due to SDOH</a:t>
            </a:r>
            <a:r>
              <a:rPr lang="en-US" sz="2200" baseline="30000" dirty="0">
                <a:latin typeface="Calibri" panose="020F0502020204030204" pitchFamily="34" charset="0"/>
                <a:cs typeface="Calibri" panose="020F0502020204030204" pitchFamily="34" charset="0"/>
              </a:rPr>
              <a:t>2,4,6</a:t>
            </a:r>
            <a:r>
              <a:rPr lang="en-US" sz="2200" dirty="0">
                <a:latin typeface="Calibri" panose="020F0502020204030204" pitchFamily="34" charset="0"/>
                <a:cs typeface="Calibri" panose="020F0502020204030204" pitchFamily="34" charset="0"/>
              </a:rPr>
              <a:t>. </a:t>
            </a:r>
          </a:p>
          <a:p>
            <a:r>
              <a:rPr lang="en-US" sz="2200" dirty="0">
                <a:latin typeface="Calibri" panose="020F0502020204030204" pitchFamily="34" charset="0"/>
                <a:cs typeface="Calibri" panose="020F0502020204030204" pitchFamily="34" charset="0"/>
              </a:rPr>
              <a:t>46% of patients do not speak English as a primary language.  While the FHCW screens some patient populations, it does not have a system to methodically identify SDOH needs in their general patient population.</a:t>
            </a:r>
          </a:p>
          <a:p>
            <a:r>
              <a:rPr lang="en-US" sz="2200" dirty="0">
                <a:latin typeface="Calibri" panose="020F0502020204030204" pitchFamily="34" charset="0"/>
                <a:cs typeface="Calibri" panose="020F0502020204030204" pitchFamily="34" charset="0"/>
              </a:rPr>
              <a:t>  </a:t>
            </a:r>
          </a:p>
          <a:p>
            <a:r>
              <a:rPr lang="en-US" sz="2200" dirty="0">
                <a:latin typeface="Calibri" panose="020F0502020204030204" pitchFamily="34" charset="0"/>
                <a:cs typeface="Calibri" panose="020F0502020204030204" pitchFamily="34" charset="0"/>
              </a:rPr>
              <a:t>The FHCW is uniquely prepared to implement universal SDOH screening. It has multiple on-site patient advocates whose role is to provide patient support and assistance with food, housing, employment, immigration and other SDOH.  The FHCW also has a WIC office, legal consults and partnerships with Worcester public schools and community organizations.  Thus, once identified, there is capacity to address SDOH.</a:t>
            </a:r>
            <a:endParaRPr lang="en-US" sz="2200" dirty="0">
              <a:effectLst/>
              <a:latin typeface="Calibri" panose="020F0502020204030204" pitchFamily="34" charset="0"/>
              <a:cs typeface="Calibri" panose="020F0502020204030204" pitchFamily="34" charset="0"/>
            </a:endParaRPr>
          </a:p>
        </p:txBody>
      </p:sp>
      <p:pic>
        <p:nvPicPr>
          <p:cNvPr id="20" name="Picture 19">
            <a:extLst>
              <a:ext uri="{FF2B5EF4-FFF2-40B4-BE49-F238E27FC236}">
                <a16:creationId xmlns:a16="http://schemas.microsoft.com/office/drawing/2014/main" id="{68736E23-7C4C-41FD-A88C-F18653B614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01005" y="4677466"/>
            <a:ext cx="10191750" cy="7972425"/>
          </a:xfrm>
          <a:prstGeom prst="rect">
            <a:avLst/>
          </a:prstGeom>
        </p:spPr>
      </p:pic>
      <p:pic>
        <p:nvPicPr>
          <p:cNvPr id="26" name="Picture 25" descr="A screenshot of a cell phone&#10;&#10;Description generated with high confidence">
            <a:extLst>
              <a:ext uri="{FF2B5EF4-FFF2-40B4-BE49-F238E27FC236}">
                <a16:creationId xmlns:a16="http://schemas.microsoft.com/office/drawing/2014/main" id="{245FC5D7-8073-47CB-BB62-8BF9A2FD1F0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578389" y="4489592"/>
            <a:ext cx="10604135" cy="7794638"/>
          </a:xfrm>
          <a:prstGeom prst="rect">
            <a:avLst/>
          </a:prstGeom>
        </p:spPr>
      </p:pic>
      <p:pic>
        <p:nvPicPr>
          <p:cNvPr id="27" name="Picture 26" descr="A picture containing sitting, water, holding, person&#10;&#10;Description generated with high confidence">
            <a:extLst>
              <a:ext uri="{FF2B5EF4-FFF2-40B4-BE49-F238E27FC236}">
                <a16:creationId xmlns:a16="http://schemas.microsoft.com/office/drawing/2014/main" id="{9D0CF57F-14F9-41B2-BCD6-CB8FBD1B5E0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72091" y="12693435"/>
            <a:ext cx="13276570" cy="5748618"/>
          </a:xfrm>
          <a:prstGeom prst="rect">
            <a:avLst/>
          </a:prstGeom>
        </p:spPr>
      </p:pic>
    </p:spTree>
    <p:extLst>
      <p:ext uri="{BB962C8B-B14F-4D97-AF65-F5344CB8AC3E}">
        <p14:creationId xmlns:p14="http://schemas.microsoft.com/office/powerpoint/2010/main" val="2147283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1565</TotalTime>
  <Words>713</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Garamond</vt:lpstr>
      <vt:lpstr>Times New Roman</vt:lpstr>
      <vt:lpstr>Savon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cl94@optonline.net</dc:creator>
  <cp:lastModifiedBy>Haley, Heather-Lyn</cp:lastModifiedBy>
  <cp:revision>17</cp:revision>
  <dcterms:created xsi:type="dcterms:W3CDTF">2018-07-26T17:09:17Z</dcterms:created>
  <dcterms:modified xsi:type="dcterms:W3CDTF">2018-08-10T12:25:03Z</dcterms:modified>
</cp:coreProperties>
</file>