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918400" cy="21945600"/>
  <p:notesSz cx="6715125" cy="923925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6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6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6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6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6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6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6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6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61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24">
          <p15:clr>
            <a:srgbClr val="A4A3A4"/>
          </p15:clr>
        </p15:guide>
        <p15:guide id="2" orient="horz" pos="13464">
          <p15:clr>
            <a:srgbClr val="A4A3A4"/>
          </p15:clr>
        </p15:guide>
        <p15:guide id="3" orient="horz" pos="1432">
          <p15:clr>
            <a:srgbClr val="A4A3A4"/>
          </p15:clr>
        </p15:guide>
        <p15:guide id="4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0"/>
    <a:srgbClr val="0046D2"/>
    <a:srgbClr val="FF0000"/>
    <a:srgbClr val="698ED9"/>
    <a:srgbClr val="A7C4FF"/>
    <a:srgbClr val="003064"/>
    <a:srgbClr val="003399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Grid="0" showGuides="1">
      <p:cViewPr varScale="1">
        <p:scale>
          <a:sx n="25" d="100"/>
          <a:sy n="25" d="100"/>
        </p:scale>
        <p:origin x="120" y="14"/>
      </p:cViewPr>
      <p:guideLst>
        <p:guide orient="horz" pos="3224"/>
        <p:guide orient="horz" pos="13464"/>
        <p:guide orient="horz" pos="1432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3650" y="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60413" y="692150"/>
            <a:ext cx="5195887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389438"/>
            <a:ext cx="5372100" cy="415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570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3650" y="877570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8E1AE7-D96E-49CD-9398-4FA3E8F920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98915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B9CD7A-492C-466A-B0F1-D7B5135B13C0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8874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6816725"/>
            <a:ext cx="27981275" cy="47053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2436475"/>
            <a:ext cx="23044150" cy="56070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21974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6238" y="5121275"/>
            <a:ext cx="29625925" cy="144827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68822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66475" y="879475"/>
            <a:ext cx="7405688" cy="18724563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6238" y="879475"/>
            <a:ext cx="22067837" cy="18724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70588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6238" y="5121275"/>
            <a:ext cx="29625925" cy="144827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61744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4101763"/>
            <a:ext cx="27981275" cy="43592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9301163"/>
            <a:ext cx="27981275" cy="4800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2385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6238" y="5121275"/>
            <a:ext cx="14736762" cy="144827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35400" y="5121275"/>
            <a:ext cx="14736763" cy="144827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6133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911725"/>
            <a:ext cx="14544675" cy="20478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959600"/>
            <a:ext cx="14544675" cy="1264443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911725"/>
            <a:ext cx="14549438" cy="20478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959600"/>
            <a:ext cx="14549438" cy="1264443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92425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67648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1573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3125"/>
            <a:ext cx="10829925" cy="3719513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873125"/>
            <a:ext cx="18402300" cy="187309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4592638"/>
            <a:ext cx="10829925" cy="15011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600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5362238"/>
            <a:ext cx="19751675" cy="181292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960563"/>
            <a:ext cx="19751675" cy="13168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7175163"/>
            <a:ext cx="19751675" cy="25765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570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7" name="Object 13"/>
          <p:cNvGraphicFramePr>
            <a:graphicFrameLocks noChangeAspect="1"/>
          </p:cNvGraphicFramePr>
          <p:nvPr userDrawn="1"/>
        </p:nvGraphicFramePr>
        <p:xfrm>
          <a:off x="26763663" y="21605875"/>
          <a:ext cx="526415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CorelDRAW" r:id="rId14" imgW="8828280" imgH="313200" progId="CorelDRAW.Graphic.13">
                  <p:embed/>
                </p:oleObj>
              </mc:Choice>
              <mc:Fallback>
                <p:oleObj name="CorelDRAW" r:id="rId14" imgW="8828280" imgH="313200" progId="CorelDRAW.Graphic.1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63663" y="21605875"/>
                        <a:ext cx="526415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35313" rtl="0" fontAlgn="base">
        <a:spcBef>
          <a:spcPct val="0"/>
        </a:spcBef>
        <a:spcAft>
          <a:spcPct val="0"/>
        </a:spcAft>
        <a:defRPr sz="15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135313" rtl="0" fontAlgn="base">
        <a:spcBef>
          <a:spcPct val="0"/>
        </a:spcBef>
        <a:spcAft>
          <a:spcPct val="0"/>
        </a:spcAft>
        <a:defRPr sz="15100">
          <a:solidFill>
            <a:schemeClr val="tx2"/>
          </a:solidFill>
          <a:latin typeface="Arial" charset="0"/>
        </a:defRPr>
      </a:lvl2pPr>
      <a:lvl3pPr algn="ctr" defTabSz="3135313" rtl="0" fontAlgn="base">
        <a:spcBef>
          <a:spcPct val="0"/>
        </a:spcBef>
        <a:spcAft>
          <a:spcPct val="0"/>
        </a:spcAft>
        <a:defRPr sz="15100">
          <a:solidFill>
            <a:schemeClr val="tx2"/>
          </a:solidFill>
          <a:latin typeface="Arial" charset="0"/>
        </a:defRPr>
      </a:lvl3pPr>
      <a:lvl4pPr algn="ctr" defTabSz="3135313" rtl="0" fontAlgn="base">
        <a:spcBef>
          <a:spcPct val="0"/>
        </a:spcBef>
        <a:spcAft>
          <a:spcPct val="0"/>
        </a:spcAft>
        <a:defRPr sz="15100">
          <a:solidFill>
            <a:schemeClr val="tx2"/>
          </a:solidFill>
          <a:latin typeface="Arial" charset="0"/>
        </a:defRPr>
      </a:lvl4pPr>
      <a:lvl5pPr algn="ctr" defTabSz="3135313" rtl="0" fontAlgn="base">
        <a:spcBef>
          <a:spcPct val="0"/>
        </a:spcBef>
        <a:spcAft>
          <a:spcPct val="0"/>
        </a:spcAft>
        <a:defRPr sz="15100">
          <a:solidFill>
            <a:schemeClr val="tx2"/>
          </a:solidFill>
          <a:latin typeface="Arial" charset="0"/>
        </a:defRPr>
      </a:lvl5pPr>
      <a:lvl6pPr marL="457200" algn="ctr" defTabSz="3135313" rtl="0" fontAlgn="base">
        <a:spcBef>
          <a:spcPct val="0"/>
        </a:spcBef>
        <a:spcAft>
          <a:spcPct val="0"/>
        </a:spcAft>
        <a:defRPr sz="15100">
          <a:solidFill>
            <a:schemeClr val="tx2"/>
          </a:solidFill>
          <a:latin typeface="Arial" charset="0"/>
        </a:defRPr>
      </a:lvl6pPr>
      <a:lvl7pPr marL="914400" algn="ctr" defTabSz="3135313" rtl="0" fontAlgn="base">
        <a:spcBef>
          <a:spcPct val="0"/>
        </a:spcBef>
        <a:spcAft>
          <a:spcPct val="0"/>
        </a:spcAft>
        <a:defRPr sz="15100">
          <a:solidFill>
            <a:schemeClr val="tx2"/>
          </a:solidFill>
          <a:latin typeface="Arial" charset="0"/>
        </a:defRPr>
      </a:lvl7pPr>
      <a:lvl8pPr marL="1371600" algn="ctr" defTabSz="3135313" rtl="0" fontAlgn="base">
        <a:spcBef>
          <a:spcPct val="0"/>
        </a:spcBef>
        <a:spcAft>
          <a:spcPct val="0"/>
        </a:spcAft>
        <a:defRPr sz="15100">
          <a:solidFill>
            <a:schemeClr val="tx2"/>
          </a:solidFill>
          <a:latin typeface="Arial" charset="0"/>
        </a:defRPr>
      </a:lvl8pPr>
      <a:lvl9pPr marL="1828800" algn="ctr" defTabSz="3135313" rtl="0" fontAlgn="base">
        <a:spcBef>
          <a:spcPct val="0"/>
        </a:spcBef>
        <a:spcAft>
          <a:spcPct val="0"/>
        </a:spcAft>
        <a:defRPr sz="15100">
          <a:solidFill>
            <a:schemeClr val="tx2"/>
          </a:solidFill>
          <a:latin typeface="Arial" charset="0"/>
        </a:defRPr>
      </a:lvl9pPr>
    </p:titleStyle>
    <p:bodyStyle>
      <a:lvl1pPr marL="1176338" indent="-1176338" algn="l" defTabSz="3135313" rtl="0" fontAlgn="base">
        <a:spcBef>
          <a:spcPct val="20000"/>
        </a:spcBef>
        <a:spcAft>
          <a:spcPct val="0"/>
        </a:spcAft>
        <a:buChar char="•"/>
        <a:defRPr sz="11000">
          <a:solidFill>
            <a:schemeClr val="tx1"/>
          </a:solidFill>
          <a:latin typeface="+mn-lt"/>
          <a:ea typeface="+mn-ea"/>
          <a:cs typeface="+mn-cs"/>
        </a:defRPr>
      </a:lvl1pPr>
      <a:lvl2pPr marL="2546350" indent="-979488" algn="l" defTabSz="3135313" rtl="0" fontAlgn="base">
        <a:spcBef>
          <a:spcPct val="20000"/>
        </a:spcBef>
        <a:spcAft>
          <a:spcPct val="0"/>
        </a:spcAft>
        <a:buChar char="–"/>
        <a:defRPr sz="9600">
          <a:solidFill>
            <a:schemeClr val="tx1"/>
          </a:solidFill>
          <a:latin typeface="+mn-lt"/>
        </a:defRPr>
      </a:lvl2pPr>
      <a:lvl3pPr marL="3917950" indent="-782638" algn="l" defTabSz="3135313" rtl="0" fontAlgn="base">
        <a:spcBef>
          <a:spcPct val="20000"/>
        </a:spcBef>
        <a:spcAft>
          <a:spcPct val="0"/>
        </a:spcAft>
        <a:buChar char="•"/>
        <a:defRPr sz="8200">
          <a:solidFill>
            <a:schemeClr val="tx1"/>
          </a:solidFill>
          <a:latin typeface="+mn-lt"/>
        </a:defRPr>
      </a:lvl3pPr>
      <a:lvl4pPr marL="5484813" indent="-782638" algn="l" defTabSz="3135313" rtl="0" fontAlgn="base">
        <a:spcBef>
          <a:spcPct val="20000"/>
        </a:spcBef>
        <a:spcAft>
          <a:spcPct val="0"/>
        </a:spcAft>
        <a:buChar char="–"/>
        <a:defRPr sz="6900">
          <a:solidFill>
            <a:schemeClr val="tx1"/>
          </a:solidFill>
          <a:latin typeface="+mn-lt"/>
        </a:defRPr>
      </a:lvl4pPr>
      <a:lvl5pPr marL="7053263" indent="-782638" algn="l" defTabSz="3135313" rtl="0" fontAlgn="base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5pPr>
      <a:lvl6pPr marL="7510463" indent="-782638" algn="l" defTabSz="3135313" rtl="0" fontAlgn="base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6pPr>
      <a:lvl7pPr marL="7967663" indent="-782638" algn="l" defTabSz="3135313" rtl="0" fontAlgn="base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7pPr>
      <a:lvl8pPr marL="8424863" indent="-782638" algn="l" defTabSz="3135313" rtl="0" fontAlgn="base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8pPr>
      <a:lvl9pPr marL="8882063" indent="-782638" algn="l" defTabSz="3135313" rtl="0" fontAlgn="base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3064"/>
            </a:gs>
            <a:gs pos="50000">
              <a:srgbClr val="EAEAEA"/>
            </a:gs>
            <a:gs pos="100000">
              <a:srgbClr val="00306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" name="AutoShape 30"/>
          <p:cNvSpPr>
            <a:spLocks noChangeArrowheads="1"/>
          </p:cNvSpPr>
          <p:nvPr/>
        </p:nvSpPr>
        <p:spPr bwMode="auto">
          <a:xfrm>
            <a:off x="24631650" y="4064000"/>
            <a:ext cx="7772400" cy="17322800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7" name="AutoShape 29"/>
          <p:cNvSpPr>
            <a:spLocks noChangeArrowheads="1"/>
          </p:cNvSpPr>
          <p:nvPr/>
        </p:nvSpPr>
        <p:spPr bwMode="auto">
          <a:xfrm>
            <a:off x="8515350" y="4064000"/>
            <a:ext cx="15825534" cy="17322800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457200" y="4064000"/>
            <a:ext cx="7772400" cy="17322800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514350" y="254000"/>
            <a:ext cx="31889700" cy="3505200"/>
          </a:xfrm>
          <a:prstGeom prst="roundRect">
            <a:avLst>
              <a:gd name="adj" fmla="val 10870"/>
            </a:avLst>
          </a:prstGeom>
          <a:gradFill rotWithShape="1">
            <a:gsLst>
              <a:gs pos="0">
                <a:srgbClr val="A7C4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5306" tIns="32653" rIns="65306" bIns="32653" anchor="ctr"/>
          <a:lstStyle>
            <a:lvl1pPr algn="l" defTabSz="3135313">
              <a:defRPr>
                <a:solidFill>
                  <a:schemeClr val="tx1"/>
                </a:solidFill>
                <a:latin typeface="Arial" charset="0"/>
              </a:defRPr>
            </a:lvl1pPr>
            <a:lvl2pPr marL="327025" algn="l" defTabSz="3135313">
              <a:defRPr>
                <a:solidFill>
                  <a:schemeClr val="tx1"/>
                </a:solidFill>
                <a:latin typeface="Arial" charset="0"/>
              </a:defRPr>
            </a:lvl2pPr>
            <a:lvl3pPr marL="652463" algn="l" defTabSz="3135313">
              <a:defRPr>
                <a:solidFill>
                  <a:schemeClr val="tx1"/>
                </a:solidFill>
                <a:latin typeface="Arial" charset="0"/>
              </a:defRPr>
            </a:lvl3pPr>
            <a:lvl4pPr marL="979488" algn="l" defTabSz="3135313">
              <a:defRPr>
                <a:solidFill>
                  <a:schemeClr val="tx1"/>
                </a:solidFill>
                <a:latin typeface="Arial" charset="0"/>
              </a:defRPr>
            </a:lvl4pPr>
            <a:lvl5pPr marL="1306513" algn="l" defTabSz="3135313">
              <a:defRPr>
                <a:solidFill>
                  <a:schemeClr val="tx1"/>
                </a:solidFill>
                <a:latin typeface="Arial" charset="0"/>
              </a:defRPr>
            </a:lvl5pPr>
            <a:lvl6pPr marL="1763713" defTabSz="31353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0913" defTabSz="31353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678113" defTabSz="31353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135313" defTabSz="31353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1092200" y="194715"/>
            <a:ext cx="30689550" cy="2620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5306" tIns="32653" rIns="65306" bIns="32653">
            <a:spAutoFit/>
          </a:bodyPr>
          <a:lstStyle>
            <a:lvl1pPr algn="l" defTabSz="3135313">
              <a:defRPr>
                <a:solidFill>
                  <a:schemeClr val="tx1"/>
                </a:solidFill>
                <a:latin typeface="Arial" charset="0"/>
              </a:defRPr>
            </a:lvl1pPr>
            <a:lvl2pPr marL="327025" algn="l" defTabSz="3135313">
              <a:defRPr>
                <a:solidFill>
                  <a:schemeClr val="tx1"/>
                </a:solidFill>
                <a:latin typeface="Arial" charset="0"/>
              </a:defRPr>
            </a:lvl2pPr>
            <a:lvl3pPr marL="652463" algn="l" defTabSz="3135313">
              <a:defRPr>
                <a:solidFill>
                  <a:schemeClr val="tx1"/>
                </a:solidFill>
                <a:latin typeface="Arial" charset="0"/>
              </a:defRPr>
            </a:lvl3pPr>
            <a:lvl4pPr marL="979488" algn="l" defTabSz="3135313">
              <a:defRPr>
                <a:solidFill>
                  <a:schemeClr val="tx1"/>
                </a:solidFill>
                <a:latin typeface="Arial" charset="0"/>
              </a:defRPr>
            </a:lvl4pPr>
            <a:lvl5pPr marL="1306513" algn="l" defTabSz="3135313">
              <a:defRPr>
                <a:solidFill>
                  <a:schemeClr val="tx1"/>
                </a:solidFill>
                <a:latin typeface="Arial" charset="0"/>
              </a:defRPr>
            </a:lvl5pPr>
            <a:lvl6pPr marL="1763713" defTabSz="31353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0913" defTabSz="31353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678113" defTabSz="31353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135313" defTabSz="31353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ts val="0"/>
              </a:spcBef>
            </a:pPr>
            <a:r>
              <a:rPr lang="en-US" altLang="en-US" sz="5400" b="1" dirty="0">
                <a:latin typeface="+mj-lt"/>
              </a:rPr>
              <a:t>Trauma Informed Care for the Previously Sexually Exploited </a:t>
            </a:r>
          </a:p>
          <a:p>
            <a:pPr algn="ctr"/>
            <a:r>
              <a:rPr lang="en-US" sz="4000" dirty="0">
                <a:latin typeface="+mj-lt"/>
              </a:rPr>
              <a:t>Ukpong Etteh</a:t>
            </a:r>
          </a:p>
          <a:p>
            <a:pPr algn="ctr"/>
            <a:r>
              <a:rPr lang="en-US" sz="4000" dirty="0">
                <a:latin typeface="+mj-lt"/>
              </a:rPr>
              <a:t>Project Preceptor: Dr. Jennifer Bradford MD, MPH</a:t>
            </a:r>
          </a:p>
          <a:p>
            <a:pPr algn="ctr"/>
            <a:r>
              <a:rPr lang="en-US" altLang="en-US" sz="3200" dirty="0">
                <a:latin typeface="+mj-lt"/>
              </a:rPr>
              <a:t>University of Massachusetts Medical School</a:t>
            </a:r>
            <a:endParaRPr lang="en-US" altLang="en-US" sz="3200" baseline="30000" dirty="0">
              <a:latin typeface="+mj-lt"/>
            </a:endParaRPr>
          </a:p>
        </p:txBody>
      </p:sp>
      <p:pic>
        <p:nvPicPr>
          <p:cNvPr id="25" name="Picture 24" descr="umass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8744" y="769233"/>
            <a:ext cx="3621907" cy="2350772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548853" y="4114027"/>
            <a:ext cx="7589094" cy="1778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latin typeface="Calibri Light" panose="020F0302020204030204" pitchFamily="34" charset="0"/>
              </a:rPr>
              <a:t>The Problem</a:t>
            </a:r>
          </a:p>
          <a:p>
            <a:pPr marL="457200" indent="-457200" algn="just">
              <a:spcAft>
                <a:spcPts val="1200"/>
              </a:spcAft>
              <a:buFont typeface="Arial"/>
              <a:buChar char="•"/>
            </a:pPr>
            <a:r>
              <a:rPr lang="en-US" sz="2800" dirty="0">
                <a:latin typeface="Calibri Light"/>
                <a:cs typeface="Calibri Light"/>
              </a:rPr>
              <a:t>In Worcester, women involved in sex trafficking are overwhelmingly burdened with substance use disorder, mental illness, homelessness and recidivism. Many of the survivors are unable to become fully self-sufficient due to their Criminal Offender Record Information (CORI), which limits their ability to obtain jobs, financial aid, and housing.</a:t>
            </a:r>
            <a:endParaRPr lang="en-US" sz="1200" b="1" dirty="0">
              <a:latin typeface="Calibri Light" panose="020F0302020204030204" pitchFamily="34" charset="0"/>
            </a:endParaRPr>
          </a:p>
          <a:p>
            <a:pPr algn="just"/>
            <a:r>
              <a:rPr lang="en-US" sz="3600" b="1" dirty="0">
                <a:latin typeface="Calibri Light" panose="020F0302020204030204" pitchFamily="34" charset="0"/>
              </a:rPr>
              <a:t>Background</a:t>
            </a:r>
          </a:p>
          <a:p>
            <a:pPr marL="457200" lvl="0" indent="-457200" algn="just">
              <a:buFont typeface="Arial"/>
              <a:buChar char="•"/>
            </a:pPr>
            <a:r>
              <a:rPr lang="en-US" sz="2800" i="1" dirty="0">
                <a:latin typeface="Arial" pitchFamily="34" charset="0"/>
                <a:cs typeface="Arial" pitchFamily="34" charset="0"/>
              </a:rPr>
              <a:t>"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 practice by which a person achieves sexual gratification, financial gain or advancement through the abuse or exploitation of a person’s sexuality by abrogating that person’s human right to dignity, equality, autonomy, and physical and mental well-being; i.e. trafficking, prostitution, prostitution tourism, mail-order-bride trade, pornography, stripping, battering, incest, rape and sexual harassment”.</a:t>
            </a:r>
          </a:p>
          <a:p>
            <a:pPr marL="457200" lvl="0" indent="-457200" algn="just">
              <a:buFont typeface="Arial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latin typeface="Calibri Light"/>
                <a:cs typeface="Calibri Light"/>
              </a:rPr>
              <a:t>The sexually exploited population usually encompasses women who are victims of sex trafficking, homeless, previously incarcerated and many involved in the criminal justice system.</a:t>
            </a:r>
          </a:p>
          <a:p>
            <a:pPr marL="457200" indent="-457200" algn="just">
              <a:buFont typeface="Arial"/>
              <a:buChar char="•"/>
            </a:pPr>
            <a:r>
              <a:rPr lang="en-US" sz="2800" dirty="0">
                <a:latin typeface="Calibri Light"/>
                <a:cs typeface="Calibri Light"/>
              </a:rPr>
              <a:t>Based on the comorbidities within this population we believed it would be best to provide healthcare using a trauma-informed approach.</a:t>
            </a:r>
          </a:p>
          <a:p>
            <a:pPr algn="just"/>
            <a:r>
              <a:rPr lang="en-US" sz="3600" b="1" dirty="0">
                <a:latin typeface="Calibri Light" panose="020F0302020204030204" pitchFamily="34" charset="0"/>
              </a:rPr>
              <a:t>Causes</a:t>
            </a:r>
          </a:p>
          <a:p>
            <a:pPr marL="457200" indent="-457200" algn="just">
              <a:buFont typeface="Arial"/>
              <a:buChar char="•"/>
            </a:pPr>
            <a:r>
              <a:rPr lang="en-US" sz="2800" dirty="0">
                <a:latin typeface="Calibri Light"/>
                <a:cs typeface="Calibri Light"/>
              </a:rPr>
              <a:t>Sexual exploitation is a lucrative and covert business leading to isolation and vulnerability of victims.</a:t>
            </a:r>
          </a:p>
          <a:p>
            <a:pPr marL="457200" indent="-457200" algn="just">
              <a:buFont typeface="Arial"/>
              <a:buChar char="•"/>
            </a:pPr>
            <a:r>
              <a:rPr lang="en-US" sz="2800" dirty="0">
                <a:latin typeface="Calibri Light"/>
                <a:cs typeface="Calibri Light"/>
              </a:rPr>
              <a:t>Sexually exploited women often suffer from co-occurring disorders and trauma of abuse and exploitation can present barriers to accessing help.</a:t>
            </a:r>
          </a:p>
          <a:p>
            <a:pPr marL="457200" lvl="0" indent="-457200" algn="just">
              <a:buFont typeface="Arial"/>
              <a:buChar char="•"/>
            </a:pPr>
            <a:r>
              <a:rPr lang="en-US" sz="2800" dirty="0">
                <a:latin typeface="Calibri Light"/>
                <a:cs typeface="Calibri Light"/>
              </a:rPr>
              <a:t>Many clinicians in the Worcester area are unaware of how to adequately treat this vulnerable population from a trauma-informed perspective.</a:t>
            </a:r>
            <a:endParaRPr lang="en-US" sz="2800" u="sng" dirty="0">
              <a:latin typeface="Calibri Light"/>
              <a:cs typeface="Calibri Light"/>
            </a:endParaRPr>
          </a:p>
          <a:p>
            <a:pPr marL="342900" lvl="0" indent="-342900" algn="just">
              <a:buFont typeface="Arial"/>
              <a:buChar char="•"/>
            </a:pPr>
            <a:endParaRPr lang="en-US" sz="2400" dirty="0">
              <a:latin typeface="Calibri Light"/>
              <a:cs typeface="Calibri Light"/>
            </a:endParaRP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503203"/>
              </p:ext>
            </p:extLst>
          </p:nvPr>
        </p:nvGraphicFramePr>
        <p:xfrm>
          <a:off x="8888480" y="13162658"/>
          <a:ext cx="14859287" cy="6728264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5051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933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149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274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Clinic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 Model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000000"/>
                          </a:solidFill>
                        </a:rPr>
                        <a:t>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000000"/>
                          </a:solidFill>
                        </a:rPr>
                        <a:t>Staffing</a:t>
                      </a:r>
                      <a:r>
                        <a:rPr lang="en-US" sz="2800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endParaRPr lang="en-US" sz="28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1761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Operating out of LIFT directly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Referrals to the clinic could be done through LIFT, law enforcement other agencies serving or encountering members of this population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Clinic could operate one afternoons per week at first</a:t>
                      </a:r>
                      <a:endParaRPr lang="en-US" sz="2800" dirty="0"/>
                    </a:p>
                    <a:p>
                      <a:pPr marL="0" indent="0">
                        <a:buFont typeface="Arial"/>
                        <a:buNone/>
                      </a:pPr>
                      <a:endParaRPr lang="en-US" sz="2400" dirty="0"/>
                    </a:p>
                    <a:p>
                      <a:pPr marL="285750" indent="-285750">
                        <a:buFont typeface="Arial"/>
                        <a:buChar char="•"/>
                      </a:pPr>
                      <a:endParaRPr lang="en-US" sz="2400" dirty="0"/>
                    </a:p>
                    <a:p>
                      <a:pPr marL="285750" indent="-285750">
                        <a:buFont typeface="Arial"/>
                        <a:buChar char="•"/>
                      </a:pPr>
                      <a:endParaRPr lang="en-US" sz="2400" dirty="0"/>
                    </a:p>
                    <a:p>
                      <a:pPr marL="0" indent="0">
                        <a:buFont typeface="Arial"/>
                        <a:buNone/>
                      </a:pPr>
                      <a:endParaRPr lang="en-US" sz="2400" dirty="0"/>
                    </a:p>
                    <a:p>
                      <a:pPr marL="0" indent="0">
                        <a:buFont typeface="Arial"/>
                        <a:buNone/>
                      </a:pP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Urgent/acute care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Substance abuse care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Case management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Testing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 referrals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Health education</a:t>
                      </a:r>
                      <a:endParaRPr lang="en-US" sz="2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endParaRPr lang="en-US" sz="24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24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24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400" baseline="0" dirty="0"/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24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One physician attending to urgent and acute care needs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Medical students to assist the physician and provide health education.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Peer </a:t>
                      </a:r>
                      <a:r>
                        <a:rPr lang="en-US" sz="2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recovery coaches: </a:t>
                      </a: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may accompany patients to appointments, call patients reminding them of upcoming appointment, support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24765000" y="4076673"/>
            <a:ext cx="7670800" cy="1886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b="1" dirty="0">
                <a:latin typeface="Calibri Light" panose="020F0302020204030204" pitchFamily="34" charset="0"/>
              </a:rPr>
              <a:t>Countermeasures</a:t>
            </a:r>
          </a:p>
          <a:p>
            <a:pPr marL="342900" indent="-342900" algn="l">
              <a:buFont typeface="Arial"/>
              <a:buChar char="•"/>
            </a:pPr>
            <a:r>
              <a:rPr lang="en-US" sz="2800" dirty="0">
                <a:latin typeface="Calibri Light"/>
                <a:cs typeface="Calibri Light"/>
              </a:rPr>
              <a:t>Creation of a clinic catering specifically to the sexually exploited population providing acute care in an accessible location.  </a:t>
            </a:r>
          </a:p>
          <a:p>
            <a:pPr marL="342900" indent="-342900" algn="l">
              <a:buFont typeface="Arial"/>
              <a:buChar char="•"/>
            </a:pPr>
            <a:r>
              <a:rPr lang="en-US" sz="2800" dirty="0">
                <a:latin typeface="Calibri Light"/>
                <a:cs typeface="Calibri Light"/>
              </a:rPr>
              <a:t>Solidifying a partnership between LIFT, Clark University and the University of Massachusetts Medical School.</a:t>
            </a:r>
          </a:p>
          <a:p>
            <a:pPr marL="342900" indent="-342900" algn="l">
              <a:spcAft>
                <a:spcPts val="1200"/>
              </a:spcAft>
              <a:buFont typeface="Arial"/>
              <a:buChar char="•"/>
            </a:pPr>
            <a:r>
              <a:rPr lang="en-US" sz="2800" dirty="0">
                <a:latin typeface="Calibri Light"/>
                <a:cs typeface="Calibri Light"/>
              </a:rPr>
              <a:t>Work toward engaging healthcare providers in grand rounds and workshops concerning trauma-informed care for survivors of sexual exploitation.  </a:t>
            </a:r>
            <a:endParaRPr lang="en-US" sz="2800" u="sng" dirty="0">
              <a:latin typeface="Calibri Light"/>
              <a:cs typeface="Calibri Light"/>
            </a:endParaRPr>
          </a:p>
          <a:p>
            <a:pPr algn="l"/>
            <a:r>
              <a:rPr lang="en-US" sz="3600" b="1" dirty="0">
                <a:latin typeface="Calibri Light"/>
                <a:cs typeface="Calibri Light"/>
              </a:rPr>
              <a:t>Future Goals</a:t>
            </a:r>
          </a:p>
          <a:p>
            <a:pPr marL="342900" lvl="0" indent="-342900" algn="l">
              <a:buFont typeface="Arial"/>
              <a:buChar char="•"/>
            </a:pPr>
            <a:r>
              <a:rPr lang="en-US" sz="2800" dirty="0">
                <a:latin typeface="Calibri Light"/>
                <a:cs typeface="Calibri Light"/>
              </a:rPr>
              <a:t>Primary: establish a clinic solely for the purpose of treating previously sexually exploited women of the Worcester area.</a:t>
            </a:r>
          </a:p>
          <a:p>
            <a:pPr marL="342900" lvl="0" indent="-342900" algn="l">
              <a:buFont typeface="Arial"/>
              <a:buChar char="•"/>
            </a:pPr>
            <a:r>
              <a:rPr lang="en-US" sz="2800" dirty="0">
                <a:latin typeface="Calibri Light"/>
                <a:cs typeface="Calibri Light"/>
              </a:rPr>
              <a:t>Secondary: engage healthcare providers and medical students in learning about trauma-informed care for this  population.  . </a:t>
            </a:r>
            <a:endParaRPr lang="en-US" sz="3600" b="1" u="sng" dirty="0">
              <a:latin typeface="Calibri Light"/>
              <a:cs typeface="Calibri Light"/>
            </a:endParaRPr>
          </a:p>
          <a:p>
            <a:pPr algn="l"/>
            <a:r>
              <a:rPr lang="en-US" sz="3600" b="1" dirty="0">
                <a:latin typeface="Calibri Light"/>
                <a:cs typeface="Calibri Light"/>
              </a:rPr>
              <a:t>Summer Assistantship Work</a:t>
            </a:r>
          </a:p>
          <a:p>
            <a:pPr marL="342900" indent="-342900" algn="l">
              <a:buFont typeface="Arial"/>
              <a:buChar char="•"/>
            </a:pPr>
            <a:r>
              <a:rPr lang="en-US" sz="2800" dirty="0">
                <a:latin typeface="Calibri Light"/>
                <a:cs typeface="Calibri Light"/>
              </a:rPr>
              <a:t>Conduct a literature review on  peer recovery coaching and its successes. </a:t>
            </a:r>
          </a:p>
          <a:p>
            <a:pPr marL="342900" indent="-342900" algn="l">
              <a:buFont typeface="Arial"/>
              <a:buChar char="•"/>
            </a:pPr>
            <a:r>
              <a:rPr lang="en-US" sz="2800" dirty="0">
                <a:latin typeface="Calibri Light"/>
                <a:cs typeface="Calibri Light"/>
              </a:rPr>
              <a:t>Create an entry survey for survivors who could potentially benefit from the acute care clinic at LIFT. </a:t>
            </a:r>
          </a:p>
          <a:p>
            <a:pPr marL="342900" indent="-342900" algn="l">
              <a:spcAft>
                <a:spcPts val="1200"/>
              </a:spcAft>
              <a:buFont typeface="Arial"/>
              <a:buChar char="•"/>
            </a:pPr>
            <a:r>
              <a:rPr lang="en-US" sz="2800" dirty="0">
                <a:latin typeface="Calibri Light"/>
                <a:cs typeface="Calibri Light"/>
              </a:rPr>
              <a:t>Improve a potential healthcare model for an affordable clinic for the sexually exploited population.</a:t>
            </a:r>
          </a:p>
          <a:p>
            <a:pPr marL="342900" indent="-342900" algn="l">
              <a:spcAft>
                <a:spcPts val="1200"/>
              </a:spcAft>
              <a:buFont typeface="Arial"/>
              <a:buChar char="•"/>
            </a:pPr>
            <a:r>
              <a:rPr lang="en-US" sz="2800" dirty="0">
                <a:latin typeface="Calibri Light"/>
                <a:cs typeface="Calibri Light"/>
              </a:rPr>
              <a:t>Secure workshop opportunities to speak about trauma-informed care for survivors of sexual exploitation.  </a:t>
            </a:r>
          </a:p>
          <a:p>
            <a:pPr algn="l"/>
            <a:r>
              <a:rPr lang="en-US" sz="3600" b="1" dirty="0">
                <a:latin typeface="Calibri Light"/>
                <a:cs typeface="Calibri Light"/>
              </a:rPr>
              <a:t>Future Plans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>
                <a:latin typeface="Calibri Light"/>
                <a:cs typeface="Calibri Light"/>
              </a:rPr>
              <a:t>Conduct a focus group concerning healthcare needs with clients at LIFT. </a:t>
            </a:r>
          </a:p>
          <a:p>
            <a:pPr marL="457200" indent="-457200" algn="l">
              <a:spcAft>
                <a:spcPts val="1200"/>
              </a:spcAft>
              <a:buFont typeface="Arial"/>
              <a:buChar char="•"/>
            </a:pPr>
            <a:r>
              <a:rPr lang="en-US" sz="2800" dirty="0">
                <a:latin typeface="Calibri Light"/>
                <a:cs typeface="Calibri Light"/>
              </a:rPr>
              <a:t>Secure medical supply donations for the new clinic. </a:t>
            </a:r>
          </a:p>
          <a:p>
            <a:pPr algn="l"/>
            <a:r>
              <a:rPr lang="en-US" sz="3600" b="1" dirty="0">
                <a:latin typeface="Calibri Light"/>
                <a:cs typeface="Calibri Light"/>
              </a:rPr>
              <a:t>Acknowledgements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>
                <a:latin typeface="Calibri Light"/>
                <a:cs typeface="Calibri Light"/>
              </a:rPr>
              <a:t>Many thanks to Dr. Jennifer Bradford and Nicole Bell for their help and support for this project.</a:t>
            </a:r>
          </a:p>
          <a:p>
            <a:pPr marL="457200" indent="-457200" algn="l">
              <a:buFont typeface="Arial"/>
              <a:buChar char="•"/>
            </a:pPr>
            <a:endParaRPr lang="en-US" sz="2800" dirty="0">
              <a:latin typeface="Calibri Light"/>
              <a:cs typeface="Calibri Light"/>
            </a:endParaRPr>
          </a:p>
          <a:p>
            <a:pPr algn="l"/>
            <a:endParaRPr lang="en-US" sz="2400" dirty="0">
              <a:latin typeface="Calibri Light"/>
              <a:cs typeface="Calibri Light"/>
            </a:endParaRPr>
          </a:p>
          <a:p>
            <a:pPr algn="l"/>
            <a:endParaRPr lang="en-US" sz="2400" dirty="0">
              <a:latin typeface="Calibri Light"/>
              <a:cs typeface="Calibri Ligh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803932" y="4370445"/>
            <a:ext cx="90770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Summer</a:t>
            </a:r>
            <a:r>
              <a:rPr lang="en-US" sz="4400" dirty="0"/>
              <a:t> 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Assistantship Work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8480" y="5398353"/>
            <a:ext cx="7169399" cy="35847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6430" y="9509960"/>
            <a:ext cx="8172450" cy="27241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355B2C6-C777-4D10-BD14-CA4C7582BCB0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7837" t="17392" r="29777" b="8891"/>
          <a:stretch/>
        </p:blipFill>
        <p:spPr>
          <a:xfrm>
            <a:off x="17284217" y="5139886"/>
            <a:ext cx="6463550" cy="749545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3360A5E-9634-4400-B0CF-EA0F03956C0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00" y="739711"/>
            <a:ext cx="4962677" cy="173925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6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6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1860</TotalTime>
  <Words>560</Words>
  <Application>Microsoft Office PowerPoint</Application>
  <PresentationFormat>Custom</PresentationFormat>
  <Paragraphs>58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Default Design</vt:lpstr>
      <vt:lpstr>CorelDRAW</vt:lpstr>
      <vt:lpstr>PowerPoint Presentation</vt:lpstr>
    </vt:vector>
  </TitlesOfParts>
  <Company>MegaPrint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48x72 Horizontal Template</dc:title>
  <dc:creator>Ethan Shulda</dc:creator>
  <dc:description>©MegaPrint Inc. 2009</dc:description>
  <cp:lastModifiedBy>Haley, Heather-Lyn</cp:lastModifiedBy>
  <cp:revision>81</cp:revision>
  <dcterms:created xsi:type="dcterms:W3CDTF">2008-12-04T00:20:37Z</dcterms:created>
  <dcterms:modified xsi:type="dcterms:W3CDTF">2018-08-13T13:35:41Z</dcterms:modified>
  <cp:category>Research Poster</cp:category>
</cp:coreProperties>
</file>