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32918400" cy="21945600"/>
  <p:notesSz cx="6953250" cy="9239250"/>
  <p:custDataLst>
    <p:tags r:id="rId4"/>
  </p:custDataLst>
  <p:defaultTextStyle>
    <a:defPPr>
      <a:defRPr lang="en-US"/>
    </a:defPPr>
    <a:lvl1pPr algn="ctr" rtl="0" fontAlgn="base">
      <a:spcBef>
        <a:spcPct val="0"/>
      </a:spcBef>
      <a:spcAft>
        <a:spcPct val="0"/>
      </a:spcAft>
      <a:defRPr sz="2866" b="1" kern="1200">
        <a:solidFill>
          <a:srgbClr val="FF9900"/>
        </a:solidFill>
        <a:latin typeface="Arial"/>
        <a:ea typeface="+mn-ea"/>
        <a:cs typeface="+mn-cs"/>
      </a:defRPr>
    </a:lvl1pPr>
    <a:lvl2pPr marL="304770" algn="ctr" rtl="0" fontAlgn="base">
      <a:spcBef>
        <a:spcPct val="0"/>
      </a:spcBef>
      <a:spcAft>
        <a:spcPct val="0"/>
      </a:spcAft>
      <a:defRPr sz="2866" b="1" kern="1200">
        <a:solidFill>
          <a:srgbClr val="FF9900"/>
        </a:solidFill>
        <a:latin typeface="Arial"/>
        <a:ea typeface="+mn-ea"/>
        <a:cs typeface="+mn-cs"/>
      </a:defRPr>
    </a:lvl2pPr>
    <a:lvl3pPr marL="609539" algn="ctr" rtl="0" fontAlgn="base">
      <a:spcBef>
        <a:spcPct val="0"/>
      </a:spcBef>
      <a:spcAft>
        <a:spcPct val="0"/>
      </a:spcAft>
      <a:defRPr sz="2866" b="1" kern="1200">
        <a:solidFill>
          <a:srgbClr val="FF9900"/>
        </a:solidFill>
        <a:latin typeface="Arial"/>
        <a:ea typeface="+mn-ea"/>
        <a:cs typeface="+mn-cs"/>
      </a:defRPr>
    </a:lvl3pPr>
    <a:lvl4pPr marL="914309" algn="ctr" rtl="0" fontAlgn="base">
      <a:spcBef>
        <a:spcPct val="0"/>
      </a:spcBef>
      <a:spcAft>
        <a:spcPct val="0"/>
      </a:spcAft>
      <a:defRPr sz="2866" b="1" kern="1200">
        <a:solidFill>
          <a:srgbClr val="FF9900"/>
        </a:solidFill>
        <a:latin typeface="Arial"/>
        <a:ea typeface="+mn-ea"/>
        <a:cs typeface="+mn-cs"/>
      </a:defRPr>
    </a:lvl4pPr>
    <a:lvl5pPr marL="1219078" algn="ctr" rtl="0" fontAlgn="base">
      <a:spcBef>
        <a:spcPct val="0"/>
      </a:spcBef>
      <a:spcAft>
        <a:spcPct val="0"/>
      </a:spcAft>
      <a:defRPr sz="2866" b="1" kern="1200">
        <a:solidFill>
          <a:srgbClr val="FF9900"/>
        </a:solidFill>
        <a:latin typeface="Arial"/>
        <a:ea typeface="+mn-ea"/>
        <a:cs typeface="+mn-cs"/>
      </a:defRPr>
    </a:lvl5pPr>
    <a:lvl6pPr marL="1523848" algn="l" defTabSz="609539" rtl="0" eaLnBrk="1" latinLnBrk="0" hangingPunct="1">
      <a:defRPr sz="2866" b="1" kern="1200">
        <a:solidFill>
          <a:srgbClr val="FF9900"/>
        </a:solidFill>
        <a:latin typeface="Arial"/>
        <a:ea typeface="+mn-ea"/>
        <a:cs typeface="+mn-cs"/>
      </a:defRPr>
    </a:lvl6pPr>
    <a:lvl7pPr marL="1828617" algn="l" defTabSz="609539" rtl="0" eaLnBrk="1" latinLnBrk="0" hangingPunct="1">
      <a:defRPr sz="2866" b="1" kern="1200">
        <a:solidFill>
          <a:srgbClr val="FF9900"/>
        </a:solidFill>
        <a:latin typeface="Arial"/>
        <a:ea typeface="+mn-ea"/>
        <a:cs typeface="+mn-cs"/>
      </a:defRPr>
    </a:lvl7pPr>
    <a:lvl8pPr marL="2133387" algn="l" defTabSz="609539" rtl="0" eaLnBrk="1" latinLnBrk="0" hangingPunct="1">
      <a:defRPr sz="2866" b="1" kern="1200">
        <a:solidFill>
          <a:srgbClr val="FF9900"/>
        </a:solidFill>
        <a:latin typeface="Arial"/>
        <a:ea typeface="+mn-ea"/>
        <a:cs typeface="+mn-cs"/>
      </a:defRPr>
    </a:lvl8pPr>
    <a:lvl9pPr marL="2438156" algn="l" defTabSz="609539" rtl="0" eaLnBrk="1" latinLnBrk="0" hangingPunct="1">
      <a:defRPr sz="2866" b="1" kern="1200">
        <a:solidFill>
          <a:srgbClr val="FF9900"/>
        </a:solidFill>
        <a:latin typeface="Arial"/>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0000"/>
    <a:srgbClr val="000050"/>
    <a:srgbClr val="00126A"/>
    <a:srgbClr val="0033CC"/>
    <a:srgbClr val="000066"/>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3658" autoAdjust="0"/>
    <p:restoredTop sz="94575" autoAdjust="0"/>
  </p:normalViewPr>
  <p:slideViewPr>
    <p:cSldViewPr>
      <p:cViewPr varScale="1">
        <p:scale>
          <a:sx n="21" d="100"/>
          <a:sy n="21" d="100"/>
        </p:scale>
        <p:origin x="1316" y="12"/>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t" anchorCtr="0" compatLnSpc="1">
            <a:prstTxWarp prst="textNoShape">
              <a:avLst/>
            </a:prstTxWarp>
          </a:bodyPr>
          <a:lstStyle>
            <a:defPPr>
              <a:defRPr kern="1200" smtId="4294967295"/>
            </a:defPPr>
            <a:lvl1pPr algn="l" defTabSz="928688">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38588" y="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t" anchorCtr="0" compatLnSpc="1">
            <a:prstTxWarp prst="textNoShape">
              <a:avLst/>
            </a:prstTxWarp>
          </a:bodyPr>
          <a:lstStyle>
            <a:defPPr>
              <a:defRPr kern="1200" smtId="4294967295"/>
            </a:defPPr>
            <a:lvl1pPr algn="r" defTabSz="928688">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77570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b" anchorCtr="0" compatLnSpc="1">
            <a:prstTxWarp prst="textNoShape">
              <a:avLst/>
            </a:prstTxWarp>
          </a:bodyPr>
          <a:lstStyle>
            <a:defPPr>
              <a:defRPr kern="1200" smtId="4294967295"/>
            </a:defPPr>
            <a:lvl1pPr algn="l" defTabSz="928688">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38588" y="8775700"/>
            <a:ext cx="3013075"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10" tIns="46455" rIns="92910" bIns="46455" anchor="b" anchorCtr="0" compatLnSpc="1">
            <a:prstTxWarp prst="textNoShape">
              <a:avLst/>
            </a:prstTxWarp>
          </a:bodyPr>
          <a:lstStyle>
            <a:defPPr>
              <a:defRPr kern="1200" smtId="4294967295"/>
            </a:defPPr>
            <a:lvl1pPr algn="r" defTabSz="928688">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8" y="6817784"/>
            <a:ext cx="27979687" cy="4703233"/>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4937523" y="12435417"/>
            <a:ext cx="23043356" cy="5609167"/>
          </a:xfrm>
        </p:spPr>
        <p:txBody>
          <a:bodyPr/>
          <a:lstStyle>
            <a:defPPr>
              <a:defRPr kern="1200" smtId="4294967295"/>
            </a:defPPr>
            <a:lvl1pPr marL="0" indent="0" algn="ctr">
              <a:buNone/>
              <a:defRPr/>
            </a:lvl1pPr>
            <a:lvl2pPr marL="304815" indent="0" algn="ctr">
              <a:buNone/>
              <a:defRPr/>
            </a:lvl2pPr>
            <a:lvl3pPr marL="609630" indent="0" algn="ctr">
              <a:buNone/>
              <a:defRPr/>
            </a:lvl3pPr>
            <a:lvl4pPr marL="914446" indent="0" algn="ctr">
              <a:buNone/>
              <a:defRPr/>
            </a:lvl4pPr>
            <a:lvl5pPr marL="1219261" indent="0" algn="ctr">
              <a:buNone/>
              <a:defRPr/>
            </a:lvl5pPr>
            <a:lvl6pPr marL="1524076" indent="0" algn="ctr">
              <a:buNone/>
              <a:defRPr/>
            </a:lvl6pPr>
            <a:lvl7pPr marL="1828891" indent="0" algn="ctr">
              <a:buNone/>
              <a:defRPr/>
            </a:lvl7pPr>
            <a:lvl8pPr marL="2133707" indent="0" algn="ctr">
              <a:buNone/>
              <a:defRPr/>
            </a:lvl8pPr>
            <a:lvl9pPr marL="243852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80" y="878417"/>
            <a:ext cx="7406878" cy="1872615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1645444" y="878417"/>
            <a:ext cx="22106335" cy="1872615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45445" y="878417"/>
            <a:ext cx="29627513" cy="3657600"/>
          </a:xfrm>
        </p:spPr>
        <p:txBody>
          <a:bodyPr/>
          <a:lstStyle>
            <a:defPPr>
              <a:defRPr kern="1200" smtId="4294967295"/>
            </a:defPPr>
          </a:lstStyle>
          <a:p>
            <a:r>
              <a:rPr lang="en-US"/>
              <a:t>Click to edit Master title style</a:t>
            </a:r>
          </a:p>
        </p:txBody>
      </p:sp>
      <p:sp>
        <p:nvSpPr>
          <p:cNvPr id="3" name="Content Placeholder 2"/>
          <p:cNvSpPr>
            <a:spLocks noGrp="1"/>
          </p:cNvSpPr>
          <p:nvPr>
            <p:ph sz="quarter" idx="1"/>
          </p:nvPr>
        </p:nvSpPr>
        <p:spPr>
          <a:xfrm>
            <a:off x="1645446" y="5120218"/>
            <a:ext cx="14756606" cy="7191375"/>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6516352" y="5120218"/>
            <a:ext cx="14756606" cy="7191375"/>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645446" y="12413192"/>
            <a:ext cx="14756606" cy="7191375"/>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16516352" y="12413192"/>
            <a:ext cx="14756606" cy="7191375"/>
          </a:xfrm>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2294"/>
            <a:ext cx="27980878" cy="4358217"/>
          </a:xfrm>
        </p:spPr>
        <p:txBody>
          <a:bodyPr anchor="t"/>
          <a:lstStyle>
            <a:defPPr>
              <a:defRPr kern="1200" smtId="4294967295"/>
            </a:defPPr>
            <a:lvl1pPr algn="l">
              <a:defRPr sz="2667" b="1" cap="all"/>
            </a:lvl1pPr>
          </a:lstStyle>
          <a:p>
            <a:r>
              <a:rPr lang="en-US"/>
              <a:t>Click to edit Master title style</a:t>
            </a:r>
          </a:p>
        </p:txBody>
      </p:sp>
      <p:sp>
        <p:nvSpPr>
          <p:cNvPr id="3" name="Text Placeholder 2"/>
          <p:cNvSpPr>
            <a:spLocks noGrp="1"/>
          </p:cNvSpPr>
          <p:nvPr>
            <p:ph type="body" idx="1"/>
          </p:nvPr>
        </p:nvSpPr>
        <p:spPr>
          <a:xfrm>
            <a:off x="2600325" y="9301692"/>
            <a:ext cx="27980878" cy="4800600"/>
          </a:xfrm>
        </p:spPr>
        <p:txBody>
          <a:bodyPr anchor="b"/>
          <a:lstStyle>
            <a:defPPr>
              <a:defRPr kern="1200" smtId="4294967295"/>
            </a:defPPr>
            <a:lvl1pPr marL="0" indent="0">
              <a:buNone/>
              <a:defRPr sz="1333"/>
            </a:lvl1pPr>
            <a:lvl2pPr marL="304815" indent="0">
              <a:buNone/>
              <a:defRPr sz="1200"/>
            </a:lvl2pPr>
            <a:lvl3pPr marL="609630" indent="0">
              <a:buNone/>
              <a:defRPr sz="1067"/>
            </a:lvl3pPr>
            <a:lvl4pPr marL="914446" indent="0">
              <a:buNone/>
              <a:defRPr sz="933"/>
            </a:lvl4pPr>
            <a:lvl5pPr marL="1219261" indent="0">
              <a:buNone/>
              <a:defRPr sz="933"/>
            </a:lvl5pPr>
            <a:lvl6pPr marL="1524076" indent="0">
              <a:buNone/>
              <a:defRPr sz="933"/>
            </a:lvl6pPr>
            <a:lvl7pPr marL="1828891" indent="0">
              <a:buNone/>
              <a:defRPr sz="933"/>
            </a:lvl7pPr>
            <a:lvl8pPr marL="2133707" indent="0">
              <a:buNone/>
              <a:defRPr sz="933"/>
            </a:lvl8pPr>
            <a:lvl9pPr marL="2438522" indent="0">
              <a:buNone/>
              <a:defRPr sz="933"/>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1645446" y="5120217"/>
            <a:ext cx="14756606" cy="14484350"/>
          </a:xfrm>
        </p:spPr>
        <p:txBody>
          <a:bodyPr/>
          <a:lstStyle>
            <a:defPPr>
              <a:defRPr kern="1200" smtId="4294967295"/>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2" y="5120217"/>
            <a:ext cx="14756606" cy="14484350"/>
          </a:xfrm>
        </p:spPr>
        <p:txBody>
          <a:bodyPr/>
          <a:lstStyle>
            <a:defPPr>
              <a:defRPr kern="1200" smtId="4294967295"/>
            </a:defPPr>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1645443" y="4912785"/>
            <a:ext cx="14544675" cy="2046817"/>
          </a:xfrm>
        </p:spPr>
        <p:txBody>
          <a:bodyPr anchor="b"/>
          <a:lstStyle>
            <a:defPPr>
              <a:defRPr kern="1200" smtId="4294967295"/>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1645443" y="6959600"/>
            <a:ext cx="14544675" cy="12643908"/>
          </a:xfrm>
        </p:spPr>
        <p:txBody>
          <a:bodyPr/>
          <a:lstStyle>
            <a:defPPr>
              <a:defRPr kern="1200" smtId="4294967295"/>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9" y="4912785"/>
            <a:ext cx="14550628" cy="2046817"/>
          </a:xfrm>
        </p:spPr>
        <p:txBody>
          <a:bodyPr anchor="b"/>
          <a:lstStyle>
            <a:defPPr>
              <a:defRPr kern="1200" smtId="4294967295"/>
            </a:defPPr>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16722329" y="6959600"/>
            <a:ext cx="14550628" cy="12643908"/>
          </a:xfrm>
        </p:spPr>
        <p:txBody>
          <a:bodyPr/>
          <a:lstStyle>
            <a:defPPr>
              <a:defRPr kern="1200" smtId="4294967295"/>
            </a:defPPr>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874184"/>
            <a:ext cx="10829925" cy="3717925"/>
          </a:xfrm>
        </p:spPr>
        <p:txBody>
          <a:bodyPr anchor="b"/>
          <a:lstStyle>
            <a:defPPr>
              <a:defRPr kern="1200" smtId="4294967295"/>
            </a:defPPr>
            <a:lvl1pPr algn="l">
              <a:defRPr sz="1333" b="1"/>
            </a:lvl1pPr>
          </a:lstStyle>
          <a:p>
            <a:r>
              <a:rPr lang="en-US"/>
              <a:t>Click to edit Master title style</a:t>
            </a:r>
          </a:p>
        </p:txBody>
      </p:sp>
      <p:sp>
        <p:nvSpPr>
          <p:cNvPr id="3" name="Content Placeholder 2"/>
          <p:cNvSpPr>
            <a:spLocks noGrp="1"/>
          </p:cNvSpPr>
          <p:nvPr>
            <p:ph idx="1"/>
          </p:nvPr>
        </p:nvSpPr>
        <p:spPr>
          <a:xfrm>
            <a:off x="12870656" y="874184"/>
            <a:ext cx="18402300" cy="18729325"/>
          </a:xfrm>
        </p:spPr>
        <p:txBody>
          <a:bodyPr/>
          <a:lstStyle>
            <a:defPPr>
              <a:defRPr kern="1200" smtId="4294967295"/>
            </a:defPPr>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4592109"/>
            <a:ext cx="10829925" cy="15011400"/>
          </a:xfrm>
        </p:spPr>
        <p:txBody>
          <a:bodyPr/>
          <a:lstStyle>
            <a:defPPr>
              <a:defRPr kern="1200" smtId="4294967295"/>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8" y="15361711"/>
            <a:ext cx="19751278" cy="1813983"/>
          </a:xfrm>
        </p:spPr>
        <p:txBody>
          <a:bodyPr anchor="b"/>
          <a:lstStyle>
            <a:defPPr>
              <a:defRPr kern="1200" smtId="4294967295"/>
            </a:defPPr>
            <a:lvl1pPr algn="l">
              <a:defRPr sz="1333" b="1"/>
            </a:lvl1pPr>
          </a:lstStyle>
          <a:p>
            <a:r>
              <a:rPr lang="en-US"/>
              <a:t>Click to edit Master title style</a:t>
            </a:r>
          </a:p>
        </p:txBody>
      </p:sp>
      <p:sp>
        <p:nvSpPr>
          <p:cNvPr id="3" name="Picture Placeholder 2"/>
          <p:cNvSpPr>
            <a:spLocks noGrp="1"/>
          </p:cNvSpPr>
          <p:nvPr>
            <p:ph type="pic" idx="1"/>
          </p:nvPr>
        </p:nvSpPr>
        <p:spPr>
          <a:xfrm>
            <a:off x="6451998" y="1961092"/>
            <a:ext cx="19751278" cy="13166725"/>
          </a:xfrm>
        </p:spPr>
        <p:txBody>
          <a:bodyPr/>
          <a:lstStyle>
            <a:defPPr>
              <a:defRPr kern="1200" smtId="4294967295"/>
            </a:defPPr>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6451998" y="17175694"/>
            <a:ext cx="19751278" cy="2574925"/>
          </a:xfrm>
        </p:spPr>
        <p:txBody>
          <a:bodyPr/>
          <a:lstStyle>
            <a:defPPr>
              <a:defRPr kern="1200" smtId="4294967295"/>
            </a:defPPr>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5709" y="878417"/>
            <a:ext cx="2962698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1645709" y="5120217"/>
            <a:ext cx="29626983" cy="1448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645709" y="19985567"/>
            <a:ext cx="768138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vl1pPr algn="l" defTabSz="2508375">
              <a:defRPr sz="38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1246909" y="19985567"/>
            <a:ext cx="1042458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vl1pPr defTabSz="2508375">
              <a:defRPr sz="38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3591309" y="19985567"/>
            <a:ext cx="7681383"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anchor="t" anchorCtr="0" compatLnSpc="1">
            <a:prstTxWarp prst="textNoShape">
              <a:avLst/>
            </a:prstTxWarp>
          </a:bodyPr>
          <a:lstStyle>
            <a:defPPr>
              <a:defRPr kern="1200" smtId="4294967295"/>
            </a:defPPr>
            <a:lvl1pPr algn="r" defTabSz="2508375">
              <a:defRPr sz="3800" b="0">
                <a:solidFill>
                  <a:schemeClr val="tx1"/>
                </a:solidFill>
                <a:latin typeface="Arial" pitchFamily="34" charset="0"/>
              </a:defRPr>
            </a:lvl1pPr>
          </a:lstStyle>
          <a:p>
            <a:pPr>
              <a:defRPr/>
            </a:pPr>
            <a:fld id="{5D3B0B1D-8805-4920-9608-A1D4D0B3DD22}" type="slidenum">
              <a:rPr lang="en-US"/>
              <a:pPr>
                <a:defRPr/>
              </a:pPr>
              <a:t>‹#›</a:t>
            </a:fld>
            <a:endParaRPr lang="en-US"/>
          </a:p>
        </p:txBody>
      </p:sp>
      <p:pic>
        <p:nvPicPr>
          <p:cNvPr id="1031" name="New picture"/>
          <p:cNvPicPr/>
          <p:nvPr/>
        </p:nvPicPr>
        <p:blipFill dpi="0">
          <a:blip r:embed="rId14"/>
          <a:stretch>
            <a:fillRect/>
          </a:stretch>
        </p:blipFill>
        <p:spPr>
          <a:xfrm rot="16200000">
            <a:off x="-7670800" y="10972800"/>
            <a:ext cx="9516533" cy="2912533"/>
          </a:xfrm>
          <a:prstGeom prst="rect">
            <a:avLst/>
          </a:prstGeom>
        </p:spPr>
      </p:pic>
      <p:pic>
        <p:nvPicPr>
          <p:cNvPr id="1032" name="New picture"/>
          <p:cNvPicPr/>
          <p:nvPr/>
        </p:nvPicPr>
        <p:blipFill dpi="0">
          <a:blip r:embed="rId14"/>
          <a:stretch>
            <a:fillRect/>
          </a:stretch>
        </p:blipFill>
        <p:spPr>
          <a:xfrm rot="5400000">
            <a:off x="31072667" y="10972800"/>
            <a:ext cx="9516533" cy="2912533"/>
          </a:xfrm>
          <a:prstGeom prst="rect">
            <a:avLst/>
          </a:prstGeom>
        </p:spPr>
      </p:pic>
      <p:pic>
        <p:nvPicPr>
          <p:cNvPr id="1033" name="New picture"/>
          <p:cNvPicPr/>
          <p:nvPr/>
        </p:nvPicPr>
        <p:blipFill dpi="0">
          <a:blip r:embed="rId15"/>
          <a:stretch>
            <a:fillRect/>
          </a:stretch>
        </p:blipFill>
        <p:spPr>
          <a:xfrm>
            <a:off x="6269567" y="22284267"/>
            <a:ext cx="20379267" cy="1032933"/>
          </a:xfrm>
          <a:prstGeom prst="rect">
            <a:avLst/>
          </a:prstGeom>
        </p:spPr>
      </p:pic>
      <p:sp>
        <p:nvSpPr>
          <p:cNvPr id="1034" name="New shape"/>
          <p:cNvSpPr/>
          <p:nvPr/>
        </p:nvSpPr>
        <p:spPr>
          <a:xfrm>
            <a:off x="6269567" y="22665267"/>
            <a:ext cx="16459200" cy="846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3253">
                <a:solidFill>
                  <a:srgbClr val="808080"/>
                </a:solidFill>
              </a:rPr>
              <a:t>Template ID: deepnavy  Size: 54x36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defPPr>
        <a:defRPr kern="1200" smtId="4294967295"/>
      </a:defPPr>
      <a:lvl1pPr algn="ctr" defTabSz="2508375" rtl="0" eaLnBrk="0" fontAlgn="base" hangingPunct="0">
        <a:spcBef>
          <a:spcPct val="0"/>
        </a:spcBef>
        <a:spcAft>
          <a:spcPct val="0"/>
        </a:spcAft>
        <a:defRPr sz="12134">
          <a:solidFill>
            <a:schemeClr val="tx2"/>
          </a:solidFill>
          <a:latin typeface="+mj-lt"/>
          <a:ea typeface="+mj-ea"/>
          <a:cs typeface="+mj-cs"/>
        </a:defRPr>
      </a:lvl1pPr>
      <a:lvl2pPr algn="ctr" defTabSz="2508375" rtl="0" eaLnBrk="0" fontAlgn="base" hangingPunct="0">
        <a:spcBef>
          <a:spcPct val="0"/>
        </a:spcBef>
        <a:spcAft>
          <a:spcPct val="0"/>
        </a:spcAft>
        <a:defRPr sz="12134">
          <a:solidFill>
            <a:schemeClr val="tx2"/>
          </a:solidFill>
          <a:latin typeface="Arial" pitchFamily="34" charset="0"/>
        </a:defRPr>
      </a:lvl2pPr>
      <a:lvl3pPr algn="ctr" defTabSz="2508375" rtl="0" eaLnBrk="0" fontAlgn="base" hangingPunct="0">
        <a:spcBef>
          <a:spcPct val="0"/>
        </a:spcBef>
        <a:spcAft>
          <a:spcPct val="0"/>
        </a:spcAft>
        <a:defRPr sz="12134">
          <a:solidFill>
            <a:schemeClr val="tx2"/>
          </a:solidFill>
          <a:latin typeface="Arial" pitchFamily="34" charset="0"/>
        </a:defRPr>
      </a:lvl3pPr>
      <a:lvl4pPr algn="ctr" defTabSz="2508375" rtl="0" eaLnBrk="0" fontAlgn="base" hangingPunct="0">
        <a:spcBef>
          <a:spcPct val="0"/>
        </a:spcBef>
        <a:spcAft>
          <a:spcPct val="0"/>
        </a:spcAft>
        <a:defRPr sz="12134">
          <a:solidFill>
            <a:schemeClr val="tx2"/>
          </a:solidFill>
          <a:latin typeface="Arial" pitchFamily="34" charset="0"/>
        </a:defRPr>
      </a:lvl4pPr>
      <a:lvl5pPr algn="ctr" defTabSz="2508375" rtl="0" eaLnBrk="0" fontAlgn="base" hangingPunct="0">
        <a:spcBef>
          <a:spcPct val="0"/>
        </a:spcBef>
        <a:spcAft>
          <a:spcPct val="0"/>
        </a:spcAft>
        <a:defRPr sz="12134">
          <a:solidFill>
            <a:schemeClr val="tx2"/>
          </a:solidFill>
          <a:latin typeface="Arial" pitchFamily="34" charset="0"/>
        </a:defRPr>
      </a:lvl5pPr>
      <a:lvl6pPr marL="304815" algn="ctr" defTabSz="2508375" rtl="0" fontAlgn="base">
        <a:spcBef>
          <a:spcPct val="0"/>
        </a:spcBef>
        <a:spcAft>
          <a:spcPct val="0"/>
        </a:spcAft>
        <a:defRPr sz="12134">
          <a:solidFill>
            <a:schemeClr val="tx2"/>
          </a:solidFill>
          <a:latin typeface="Arial" pitchFamily="34" charset="0"/>
        </a:defRPr>
      </a:lvl6pPr>
      <a:lvl7pPr marL="609630" algn="ctr" defTabSz="2508375" rtl="0" fontAlgn="base">
        <a:spcBef>
          <a:spcPct val="0"/>
        </a:spcBef>
        <a:spcAft>
          <a:spcPct val="0"/>
        </a:spcAft>
        <a:defRPr sz="12134">
          <a:solidFill>
            <a:schemeClr val="tx2"/>
          </a:solidFill>
          <a:latin typeface="Arial" pitchFamily="34" charset="0"/>
        </a:defRPr>
      </a:lvl7pPr>
      <a:lvl8pPr marL="914446" algn="ctr" defTabSz="2508375" rtl="0" fontAlgn="base">
        <a:spcBef>
          <a:spcPct val="0"/>
        </a:spcBef>
        <a:spcAft>
          <a:spcPct val="0"/>
        </a:spcAft>
        <a:defRPr sz="12134">
          <a:solidFill>
            <a:schemeClr val="tx2"/>
          </a:solidFill>
          <a:latin typeface="Arial" pitchFamily="34" charset="0"/>
        </a:defRPr>
      </a:lvl8pPr>
      <a:lvl9pPr marL="1219261" algn="ctr" defTabSz="2508375" rtl="0" fontAlgn="base">
        <a:spcBef>
          <a:spcPct val="0"/>
        </a:spcBef>
        <a:spcAft>
          <a:spcPct val="0"/>
        </a:spcAft>
        <a:defRPr sz="12134">
          <a:solidFill>
            <a:schemeClr val="tx2"/>
          </a:solidFill>
          <a:latin typeface="Arial" pitchFamily="34" charset="0"/>
        </a:defRPr>
      </a:lvl9pPr>
    </p:titleStyle>
    <p:bodyStyle>
      <a:defPPr>
        <a:defRPr kern="1200" smtId="4294967295"/>
      </a:defPPr>
      <a:lvl1pPr marL="939847" indent="-939847" algn="l" defTabSz="2508375" rtl="0" eaLnBrk="0" fontAlgn="base" hangingPunct="0">
        <a:spcBef>
          <a:spcPct val="20000"/>
        </a:spcBef>
        <a:spcAft>
          <a:spcPct val="0"/>
        </a:spcAft>
        <a:buChar char="•"/>
        <a:defRPr sz="8800">
          <a:solidFill>
            <a:schemeClr val="tx1"/>
          </a:solidFill>
          <a:latin typeface="+mn-lt"/>
          <a:ea typeface="+mn-ea"/>
          <a:cs typeface="+mn-cs"/>
        </a:defRPr>
      </a:lvl1pPr>
      <a:lvl2pPr marL="2038452" indent="-784265" algn="l" defTabSz="2508375" rtl="0" eaLnBrk="0" fontAlgn="base" hangingPunct="0">
        <a:spcBef>
          <a:spcPct val="20000"/>
        </a:spcBef>
        <a:spcAft>
          <a:spcPct val="0"/>
        </a:spcAft>
        <a:buChar char="–"/>
        <a:defRPr sz="7667">
          <a:solidFill>
            <a:schemeClr val="tx1"/>
          </a:solidFill>
          <a:latin typeface="+mn-lt"/>
        </a:defRPr>
      </a:lvl2pPr>
      <a:lvl3pPr marL="3134940" indent="-626565" algn="l" defTabSz="2508375" rtl="0" eaLnBrk="0" fontAlgn="base" hangingPunct="0">
        <a:spcBef>
          <a:spcPct val="20000"/>
        </a:spcBef>
        <a:spcAft>
          <a:spcPct val="0"/>
        </a:spcAft>
        <a:buChar char="•"/>
        <a:defRPr sz="6600">
          <a:solidFill>
            <a:schemeClr val="tx1"/>
          </a:solidFill>
          <a:latin typeface="+mn-lt"/>
        </a:defRPr>
      </a:lvl3pPr>
      <a:lvl4pPr marL="4389128" indent="-626565" algn="l" defTabSz="2508375" rtl="0" eaLnBrk="0" fontAlgn="base" hangingPunct="0">
        <a:spcBef>
          <a:spcPct val="20000"/>
        </a:spcBef>
        <a:spcAft>
          <a:spcPct val="0"/>
        </a:spcAft>
        <a:buChar char="–"/>
        <a:defRPr sz="5467">
          <a:solidFill>
            <a:schemeClr val="tx1"/>
          </a:solidFill>
          <a:latin typeface="+mn-lt"/>
        </a:defRPr>
      </a:lvl4pPr>
      <a:lvl5pPr marL="5644374" indent="-627623" algn="l" defTabSz="2508375" rtl="0" eaLnBrk="0" fontAlgn="base" hangingPunct="0">
        <a:spcBef>
          <a:spcPct val="20000"/>
        </a:spcBef>
        <a:spcAft>
          <a:spcPct val="0"/>
        </a:spcAft>
        <a:buChar char="»"/>
        <a:defRPr sz="5467">
          <a:solidFill>
            <a:schemeClr val="tx1"/>
          </a:solidFill>
          <a:latin typeface="+mn-lt"/>
        </a:defRPr>
      </a:lvl5pPr>
      <a:lvl6pPr marL="5949189" indent="-627623" algn="l" defTabSz="2508375" rtl="0" fontAlgn="base">
        <a:spcBef>
          <a:spcPct val="20000"/>
        </a:spcBef>
        <a:spcAft>
          <a:spcPct val="0"/>
        </a:spcAft>
        <a:buChar char="»"/>
        <a:defRPr sz="5467">
          <a:solidFill>
            <a:schemeClr val="tx1"/>
          </a:solidFill>
          <a:latin typeface="+mn-lt"/>
        </a:defRPr>
      </a:lvl6pPr>
      <a:lvl7pPr marL="6254005" indent="-627623" algn="l" defTabSz="2508375" rtl="0" fontAlgn="base">
        <a:spcBef>
          <a:spcPct val="20000"/>
        </a:spcBef>
        <a:spcAft>
          <a:spcPct val="0"/>
        </a:spcAft>
        <a:buChar char="»"/>
        <a:defRPr sz="5467">
          <a:solidFill>
            <a:schemeClr val="tx1"/>
          </a:solidFill>
          <a:latin typeface="+mn-lt"/>
        </a:defRPr>
      </a:lvl7pPr>
      <a:lvl8pPr marL="6558820" indent="-627623" algn="l" defTabSz="2508375" rtl="0" fontAlgn="base">
        <a:spcBef>
          <a:spcPct val="20000"/>
        </a:spcBef>
        <a:spcAft>
          <a:spcPct val="0"/>
        </a:spcAft>
        <a:buChar char="»"/>
        <a:defRPr sz="5467">
          <a:solidFill>
            <a:schemeClr val="tx1"/>
          </a:solidFill>
          <a:latin typeface="+mn-lt"/>
        </a:defRPr>
      </a:lvl8pPr>
      <a:lvl9pPr marL="6863635" indent="-627623" algn="l" defTabSz="2508375" rtl="0" fontAlgn="base">
        <a:spcBef>
          <a:spcPct val="20000"/>
        </a:spcBef>
        <a:spcAft>
          <a:spcPct val="0"/>
        </a:spcAft>
        <a:buChar char="»"/>
        <a:defRPr sz="5467">
          <a:solidFill>
            <a:schemeClr val="tx1"/>
          </a:solidFill>
          <a:latin typeface="+mn-lt"/>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514350" y="355600"/>
            <a:ext cx="31889700" cy="4064000"/>
          </a:xfrm>
          <a:gradFill>
            <a:gsLst>
              <a:gs pos="0">
                <a:schemeClr val="tx2">
                  <a:lumMod val="50000"/>
                </a:schemeClr>
              </a:gs>
              <a:gs pos="50000">
                <a:schemeClr val="tx2">
                  <a:lumMod val="75000"/>
                </a:schemeClr>
              </a:gs>
              <a:gs pos="100000">
                <a:schemeClr val="tx2">
                  <a:lumMod val="50000"/>
                </a:schemeClr>
              </a:gs>
            </a:gsLst>
            <a:lin ang="5400000" scaled="1"/>
            <a:tileRect/>
          </a:gradFill>
          <a:ln>
            <a:solidFill>
              <a:schemeClr val="tx1"/>
            </a:solidFill>
            <a:miter lim="800000"/>
          </a:ln>
        </p:spPr>
        <p:txBody>
          <a:bodyPr/>
          <a:lstStyle>
            <a:defPPr>
              <a:defRPr kern="1200" smtId="4294967295"/>
            </a:defPPr>
          </a:lstStyle>
          <a:p>
            <a:pPr eaLnBrk="1" hangingPunct="1"/>
            <a:r>
              <a:rPr lang="en-US" sz="6400" b="1" dirty="0">
                <a:solidFill>
                  <a:schemeClr val="accent1"/>
                </a:solidFill>
              </a:rPr>
              <a:t>Food Access in Clinton:</a:t>
            </a:r>
            <a:br>
              <a:rPr lang="en-US" sz="6400" b="1" dirty="0">
                <a:solidFill>
                  <a:schemeClr val="accent1"/>
                </a:solidFill>
              </a:rPr>
            </a:br>
            <a:r>
              <a:rPr lang="en-US" sz="6000" b="1" i="1" dirty="0">
                <a:solidFill>
                  <a:schemeClr val="accent1"/>
                </a:solidFill>
              </a:rPr>
              <a:t>Assessing and Improving Community Resources</a:t>
            </a:r>
            <a:br>
              <a:rPr lang="en-US" sz="4334" b="1" dirty="0">
                <a:solidFill>
                  <a:schemeClr val="accent1"/>
                </a:solidFill>
              </a:rPr>
            </a:br>
            <a:r>
              <a:rPr lang="en-US" sz="3267" b="1" dirty="0">
                <a:solidFill>
                  <a:schemeClr val="accent1"/>
                </a:solidFill>
              </a:rPr>
              <a:t> </a:t>
            </a:r>
            <a:r>
              <a:rPr lang="en-US" sz="4000" b="1" dirty="0">
                <a:solidFill>
                  <a:schemeClr val="accent1"/>
                </a:solidFill>
              </a:rPr>
              <a:t>Vanessa Villamarin, Samantha Dokus, Aaron Meneghini, Nicholas </a:t>
            </a:r>
            <a:r>
              <a:rPr lang="en-US" sz="4000" b="1" dirty="0" err="1">
                <a:solidFill>
                  <a:schemeClr val="accent1"/>
                </a:solidFill>
              </a:rPr>
              <a:t>DePaula</a:t>
            </a:r>
            <a:r>
              <a:rPr lang="en-US" sz="4000" b="1" dirty="0">
                <a:solidFill>
                  <a:schemeClr val="accent1"/>
                </a:solidFill>
              </a:rPr>
              <a:t>,</a:t>
            </a:r>
            <a:br>
              <a:rPr lang="en-US" sz="4000" b="1" dirty="0">
                <a:solidFill>
                  <a:schemeClr val="accent1"/>
                </a:solidFill>
              </a:rPr>
            </a:br>
            <a:r>
              <a:rPr lang="en-US" sz="4000" b="1" dirty="0">
                <a:solidFill>
                  <a:schemeClr val="accent1"/>
                </a:solidFill>
              </a:rPr>
              <a:t>Ayn Yeagle, Rosa Fernandez </a:t>
            </a:r>
            <a:br>
              <a:rPr lang="en-US" sz="2667" b="1" dirty="0">
                <a:solidFill>
                  <a:srgbClr val="FF9900"/>
                </a:solidFill>
              </a:rPr>
            </a:br>
            <a:r>
              <a:rPr lang="en-US" sz="3600" i="1" dirty="0">
                <a:solidFill>
                  <a:schemeClr val="bg1"/>
                </a:solidFill>
              </a:rPr>
              <a:t>University of Massachusetts Medical School, Growing Places, &amp; UmassMemorial HealthAlliance-Clinton Hospital</a:t>
            </a:r>
          </a:p>
        </p:txBody>
      </p:sp>
      <p:sp>
        <p:nvSpPr>
          <p:cNvPr id="2150" name="Text Box 161"/>
          <p:cNvSpPr txBox="1">
            <a:spLocks noChangeArrowheads="1"/>
          </p:cNvSpPr>
          <p:nvPr/>
        </p:nvSpPr>
        <p:spPr bwMode="auto">
          <a:xfrm>
            <a:off x="29889450" y="6850592"/>
            <a:ext cx="2286000"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kern="1200" smtId="4294967295"/>
            </a:defPPr>
            <a:lvl1pPr eaLnBrk="0" hangingPunct="0">
              <a:defRPr sz="4300" b="1">
                <a:solidFill>
                  <a:srgbClr val="FF9900"/>
                </a:solidFill>
                <a:latin typeface="Arial"/>
              </a:defRPr>
            </a:lvl1pPr>
            <a:lvl2pPr marL="742950" indent="-285750" eaLnBrk="0" hangingPunct="0">
              <a:defRPr sz="4300" b="1">
                <a:solidFill>
                  <a:srgbClr val="FF9900"/>
                </a:solidFill>
                <a:latin typeface="Arial"/>
              </a:defRPr>
            </a:lvl2pPr>
            <a:lvl3pPr marL="1143000" indent="-228600" eaLnBrk="0" hangingPunct="0">
              <a:defRPr sz="4300" b="1">
                <a:solidFill>
                  <a:srgbClr val="FF9900"/>
                </a:solidFill>
                <a:latin typeface="Arial"/>
              </a:defRPr>
            </a:lvl3pPr>
            <a:lvl4pPr marL="1600200" indent="-228600" eaLnBrk="0" hangingPunct="0">
              <a:defRPr sz="4300" b="1">
                <a:solidFill>
                  <a:srgbClr val="FF9900"/>
                </a:solidFill>
                <a:latin typeface="Arial"/>
              </a:defRPr>
            </a:lvl4pPr>
            <a:lvl5pPr marL="2057400" indent="-228600" eaLnBrk="0" hangingPunct="0">
              <a:defRPr sz="4300" b="1">
                <a:solidFill>
                  <a:srgbClr val="FF9900"/>
                </a:solidFill>
                <a:latin typeface="Arial"/>
              </a:defRPr>
            </a:lvl5pPr>
            <a:lvl6pPr marL="2514600" indent="-228600" algn="ctr" eaLnBrk="0" fontAlgn="base" hangingPunct="0">
              <a:spcBef>
                <a:spcPct val="0"/>
              </a:spcBef>
              <a:spcAft>
                <a:spcPct val="0"/>
              </a:spcAft>
              <a:defRPr sz="4300" b="1">
                <a:solidFill>
                  <a:srgbClr val="FF9900"/>
                </a:solidFill>
                <a:latin typeface="Arial"/>
              </a:defRPr>
            </a:lvl6pPr>
            <a:lvl7pPr marL="2971800" indent="-228600" algn="ctr" eaLnBrk="0" fontAlgn="base" hangingPunct="0">
              <a:spcBef>
                <a:spcPct val="0"/>
              </a:spcBef>
              <a:spcAft>
                <a:spcPct val="0"/>
              </a:spcAft>
              <a:defRPr sz="4300" b="1">
                <a:solidFill>
                  <a:srgbClr val="FF9900"/>
                </a:solidFill>
                <a:latin typeface="Arial"/>
              </a:defRPr>
            </a:lvl7pPr>
            <a:lvl8pPr marL="3429000" indent="-228600" algn="ctr" eaLnBrk="0" fontAlgn="base" hangingPunct="0">
              <a:spcBef>
                <a:spcPct val="0"/>
              </a:spcBef>
              <a:spcAft>
                <a:spcPct val="0"/>
              </a:spcAft>
              <a:defRPr sz="4300" b="1">
                <a:solidFill>
                  <a:srgbClr val="FF9900"/>
                </a:solidFill>
                <a:latin typeface="Arial"/>
              </a:defRPr>
            </a:lvl8pPr>
            <a:lvl9pPr marL="3886200" indent="-228600" algn="ctr" eaLnBrk="0" fontAlgn="base" hangingPunct="0">
              <a:spcBef>
                <a:spcPct val="0"/>
              </a:spcBef>
              <a:spcAft>
                <a:spcPct val="0"/>
              </a:spcAft>
              <a:defRPr sz="4300" b="1">
                <a:solidFill>
                  <a:srgbClr val="FF9900"/>
                </a:solidFill>
                <a:latin typeface="Arial"/>
              </a:defRPr>
            </a:lvl9pPr>
          </a:lstStyle>
          <a:p>
            <a:pPr algn="l" eaLnBrk="1" hangingPunct="1">
              <a:spcBef>
                <a:spcPct val="50000"/>
              </a:spcBef>
            </a:pPr>
            <a:endParaRPr lang="en-US" sz="2000" b="0">
              <a:solidFill>
                <a:schemeClr val="tx1"/>
              </a:solidFill>
            </a:endParaRPr>
          </a:p>
        </p:txBody>
      </p:sp>
      <p:sp>
        <p:nvSpPr>
          <p:cNvPr id="2151" name="Rectangle 163"/>
          <p:cNvSpPr>
            <a:spLocks noChangeArrowheads="1"/>
          </p:cNvSpPr>
          <p:nvPr/>
        </p:nvSpPr>
        <p:spPr bwMode="auto">
          <a:xfrm>
            <a:off x="9437916" y="8774840"/>
            <a:ext cx="77724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tileRect/>
          </a:gradFill>
          <a:ln w="9525">
            <a:solidFill>
              <a:schemeClr val="tx1"/>
            </a:solidFill>
            <a:miter lim="800000"/>
          </a:ln>
        </p:spPr>
        <p:txBody>
          <a:bodyPr wrap="none" lIns="91440" tIns="45720" rIns="91440" bIns="45720" anchor="ctr"/>
          <a:lstStyle>
            <a:defPPr>
              <a:defRPr kern="1200" smtId="4294967295"/>
            </a:defPPr>
          </a:lstStyle>
          <a:p>
            <a:pPr defTabSz="2508375"/>
            <a:r>
              <a:rPr lang="en-US" sz="2800" dirty="0">
                <a:solidFill>
                  <a:schemeClr val="accent1"/>
                </a:solidFill>
              </a:rPr>
              <a:t>Summer Service Learning Assistantship</a:t>
            </a:r>
          </a:p>
        </p:txBody>
      </p:sp>
      <p:sp>
        <p:nvSpPr>
          <p:cNvPr id="2152" name="Rectangle 164"/>
          <p:cNvSpPr>
            <a:spLocks noChangeArrowheads="1"/>
          </p:cNvSpPr>
          <p:nvPr/>
        </p:nvSpPr>
        <p:spPr bwMode="auto">
          <a:xfrm>
            <a:off x="18128157" y="4610405"/>
            <a:ext cx="13506778" cy="1022844"/>
          </a:xfrm>
          <a:prstGeom prst="rect">
            <a:avLst/>
          </a:prstGeom>
          <a:gradFill>
            <a:gsLst>
              <a:gs pos="0">
                <a:schemeClr val="tx2">
                  <a:lumMod val="50000"/>
                </a:schemeClr>
              </a:gs>
              <a:gs pos="50000">
                <a:schemeClr val="tx2">
                  <a:lumMod val="75000"/>
                </a:schemeClr>
              </a:gs>
              <a:gs pos="100000">
                <a:schemeClr val="tx2">
                  <a:lumMod val="50000"/>
                </a:schemeClr>
              </a:gs>
            </a:gsLst>
            <a:lin ang="5400000" scaled="1"/>
            <a:tileRect/>
          </a:gradFill>
          <a:ln w="9525">
            <a:solidFill>
              <a:schemeClr val="tx1"/>
            </a:solidFill>
            <a:miter lim="800000"/>
          </a:ln>
        </p:spPr>
        <p:txBody>
          <a:bodyPr wrap="none" lIns="91440" tIns="45720" rIns="91440" bIns="45720" anchor="ctr"/>
          <a:lstStyle>
            <a:defPPr>
              <a:defRPr kern="1200" smtId="4294967295"/>
            </a:defPPr>
          </a:lstStyle>
          <a:p>
            <a:pPr defTabSz="2508375"/>
            <a:r>
              <a:rPr lang="en-US" sz="2800" dirty="0">
                <a:solidFill>
                  <a:schemeClr val="accent1"/>
                </a:solidFill>
              </a:rPr>
              <a:t>Outcomes &amp; Future Directions</a:t>
            </a:r>
          </a:p>
        </p:txBody>
      </p:sp>
      <p:sp>
        <p:nvSpPr>
          <p:cNvPr id="2154" name="Rectangle 166"/>
          <p:cNvSpPr>
            <a:spLocks noChangeArrowheads="1"/>
          </p:cNvSpPr>
          <p:nvPr/>
        </p:nvSpPr>
        <p:spPr bwMode="auto">
          <a:xfrm>
            <a:off x="421822" y="13518632"/>
            <a:ext cx="77724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tileRect/>
          </a:gradFill>
          <a:ln w="9525">
            <a:solidFill>
              <a:schemeClr val="tx1"/>
            </a:solidFill>
            <a:miter lim="800000"/>
          </a:ln>
        </p:spPr>
        <p:txBody>
          <a:bodyPr wrap="none" lIns="91440" tIns="45720" rIns="91440" bIns="45720" anchor="ctr"/>
          <a:lstStyle>
            <a:defPPr>
              <a:defRPr kern="1200" smtId="4294967295"/>
            </a:defPPr>
          </a:lstStyle>
          <a:p>
            <a:pPr defTabSz="2508375"/>
            <a:r>
              <a:rPr lang="en-US" sz="2800" dirty="0">
                <a:solidFill>
                  <a:schemeClr val="accent1"/>
                </a:solidFill>
              </a:rPr>
              <a:t>Healthy Eating and Active Living</a:t>
            </a:r>
          </a:p>
        </p:txBody>
      </p:sp>
      <p:sp>
        <p:nvSpPr>
          <p:cNvPr id="2155" name="Rectangle 167"/>
          <p:cNvSpPr>
            <a:spLocks noChangeArrowheads="1"/>
          </p:cNvSpPr>
          <p:nvPr/>
        </p:nvSpPr>
        <p:spPr bwMode="auto">
          <a:xfrm>
            <a:off x="551731" y="4610557"/>
            <a:ext cx="8343900" cy="9144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tileRect/>
          </a:gradFill>
          <a:ln w="9525">
            <a:solidFill>
              <a:schemeClr val="tx1"/>
            </a:solidFill>
            <a:miter lim="800000"/>
          </a:ln>
        </p:spPr>
        <p:txBody>
          <a:bodyPr wrap="none" lIns="91440" tIns="45720" rIns="91440" bIns="45720" anchor="ctr"/>
          <a:lstStyle>
            <a:defPPr>
              <a:defRPr kern="1200" smtId="4294967295"/>
            </a:defPPr>
          </a:lstStyle>
          <a:p>
            <a:pPr defTabSz="2508375"/>
            <a:r>
              <a:rPr lang="en-US" sz="2800" dirty="0">
                <a:solidFill>
                  <a:schemeClr val="accent1"/>
                </a:solidFill>
              </a:rPr>
              <a:t>Background</a:t>
            </a:r>
          </a:p>
        </p:txBody>
      </p:sp>
      <p:sp>
        <p:nvSpPr>
          <p:cNvPr id="2156" name="Text Box 168"/>
          <p:cNvSpPr txBox="1">
            <a:spLocks noChangeArrowheads="1"/>
          </p:cNvSpPr>
          <p:nvPr/>
        </p:nvSpPr>
        <p:spPr bwMode="auto">
          <a:xfrm>
            <a:off x="549576" y="5608019"/>
            <a:ext cx="8877454" cy="6986528"/>
          </a:xfrm>
          <a:prstGeom prst="rect">
            <a:avLst/>
          </a:prstGeom>
          <a:noFill/>
          <a:ln>
            <a:noFill/>
          </a:ln>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defPPr>
              <a:defRPr kern="1200" smtId="4294967295"/>
            </a:defPPr>
            <a:lvl1pPr defTabSz="3762375" eaLnBrk="0" hangingPunct="0">
              <a:defRPr sz="4300" b="1">
                <a:solidFill>
                  <a:srgbClr val="FF9900"/>
                </a:solidFill>
                <a:latin typeface="Arial"/>
              </a:defRPr>
            </a:lvl1pPr>
            <a:lvl2pPr marL="742950" indent="-285750" defTabSz="3762375" eaLnBrk="0" hangingPunct="0">
              <a:defRPr sz="4300" b="1">
                <a:solidFill>
                  <a:srgbClr val="FF9900"/>
                </a:solidFill>
                <a:latin typeface="Arial"/>
              </a:defRPr>
            </a:lvl2pPr>
            <a:lvl3pPr marL="1143000" indent="-228600" defTabSz="3762375" eaLnBrk="0" hangingPunct="0">
              <a:defRPr sz="4300" b="1">
                <a:solidFill>
                  <a:srgbClr val="FF9900"/>
                </a:solidFill>
                <a:latin typeface="Arial"/>
              </a:defRPr>
            </a:lvl3pPr>
            <a:lvl4pPr marL="1600200" indent="-228600" defTabSz="3762375" eaLnBrk="0" hangingPunct="0">
              <a:defRPr sz="4300" b="1">
                <a:solidFill>
                  <a:srgbClr val="FF9900"/>
                </a:solidFill>
                <a:latin typeface="Arial"/>
              </a:defRPr>
            </a:lvl4pPr>
            <a:lvl5pPr marL="2057400" indent="-228600" defTabSz="3762375" eaLnBrk="0" hangingPunct="0">
              <a:defRPr sz="4300" b="1">
                <a:solidFill>
                  <a:srgbClr val="FF9900"/>
                </a:solidFill>
                <a:latin typeface="Arial"/>
              </a:defRPr>
            </a:lvl5pPr>
            <a:lvl6pPr marL="2514600" indent="-228600" algn="ctr" defTabSz="3762375" eaLnBrk="0" fontAlgn="base" hangingPunct="0">
              <a:spcBef>
                <a:spcPct val="0"/>
              </a:spcBef>
              <a:spcAft>
                <a:spcPct val="0"/>
              </a:spcAft>
              <a:defRPr sz="4300" b="1">
                <a:solidFill>
                  <a:srgbClr val="FF9900"/>
                </a:solidFill>
                <a:latin typeface="Arial"/>
              </a:defRPr>
            </a:lvl6pPr>
            <a:lvl7pPr marL="2971800" indent="-228600" algn="ctr" defTabSz="3762375" eaLnBrk="0" fontAlgn="base" hangingPunct="0">
              <a:spcBef>
                <a:spcPct val="0"/>
              </a:spcBef>
              <a:spcAft>
                <a:spcPct val="0"/>
              </a:spcAft>
              <a:defRPr sz="4300" b="1">
                <a:solidFill>
                  <a:srgbClr val="FF9900"/>
                </a:solidFill>
                <a:latin typeface="Arial"/>
              </a:defRPr>
            </a:lvl7pPr>
            <a:lvl8pPr marL="3429000" indent="-228600" algn="ctr" defTabSz="3762375" eaLnBrk="0" fontAlgn="base" hangingPunct="0">
              <a:spcBef>
                <a:spcPct val="0"/>
              </a:spcBef>
              <a:spcAft>
                <a:spcPct val="0"/>
              </a:spcAft>
              <a:defRPr sz="4300" b="1">
                <a:solidFill>
                  <a:srgbClr val="FF9900"/>
                </a:solidFill>
                <a:latin typeface="Arial"/>
              </a:defRPr>
            </a:lvl8pPr>
            <a:lvl9pPr marL="3886200" indent="-228600" algn="ctr" defTabSz="3762375" eaLnBrk="0" fontAlgn="base" hangingPunct="0">
              <a:spcBef>
                <a:spcPct val="0"/>
              </a:spcBef>
              <a:spcAft>
                <a:spcPct val="0"/>
              </a:spcAft>
              <a:defRPr sz="4300" b="1">
                <a:solidFill>
                  <a:srgbClr val="FF9900"/>
                </a:solidFill>
                <a:latin typeface="Arial"/>
              </a:defRPr>
            </a:lvl9pPr>
          </a:lstStyle>
          <a:p>
            <a:pPr marL="342900" indent="-342900" algn="l">
              <a:buFont typeface="Arial" panose="020B0604020202020204" pitchFamily="34" charset="0"/>
              <a:buChar char="•"/>
            </a:pPr>
            <a:r>
              <a:rPr lang="en-US" sz="2400" b="0" dirty="0">
                <a:solidFill>
                  <a:schemeClr val="tx1"/>
                </a:solidFill>
              </a:rPr>
              <a:t>The North Central Mass Community Health Improvement Plan (CHIP) recognizes that positive community health outcomes have a direct impact on all other aspects of community life, including: education and job access, economic sustainability and growth, and civic engagement. </a:t>
            </a:r>
          </a:p>
          <a:p>
            <a:pPr marL="342900" indent="-342900" algn="l">
              <a:buFont typeface="Arial" panose="020B0604020202020204" pitchFamily="34" charset="0"/>
              <a:buChar char="•"/>
            </a:pPr>
            <a:r>
              <a:rPr lang="en-US" sz="2400" b="0" dirty="0">
                <a:solidFill>
                  <a:schemeClr val="tx1"/>
                </a:solidFill>
              </a:rPr>
              <a:t>Aim: to create a community where people have an equal and fair chance to pursue educational and career goals as well as a community that is safe, valued, and cherished. </a:t>
            </a:r>
          </a:p>
          <a:p>
            <a:pPr marL="342900" indent="-342900" algn="l">
              <a:buFont typeface="Arial" panose="020B0604020202020204" pitchFamily="34" charset="0"/>
              <a:buChar char="•"/>
            </a:pPr>
            <a:r>
              <a:rPr lang="en-US" sz="2400" b="0" dirty="0">
                <a:solidFill>
                  <a:schemeClr val="tx1"/>
                </a:solidFill>
              </a:rPr>
              <a:t>5 priority areas identified</a:t>
            </a:r>
            <a:r>
              <a:rPr lang="en-US" sz="2400" b="0" dirty="0">
                <a:solidFill>
                  <a:schemeClr val="tx1"/>
                </a:solidFill>
                <a:sym typeface="Wingdings" pitchFamily="2" charset="2"/>
              </a:rPr>
              <a:t></a:t>
            </a:r>
            <a:endParaRPr lang="en-US" sz="2400" b="0" dirty="0">
              <a:solidFill>
                <a:schemeClr val="tx1"/>
              </a:solidFill>
            </a:endParaRPr>
          </a:p>
          <a:p>
            <a:pPr marL="1085850" lvl="1" indent="-342900" algn="l">
              <a:buFont typeface="Arial" panose="020B0604020202020204" pitchFamily="34" charset="0"/>
              <a:buChar char="•"/>
            </a:pPr>
            <a:r>
              <a:rPr lang="en-US" sz="2400" b="0" dirty="0">
                <a:solidFill>
                  <a:schemeClr val="tx1"/>
                </a:solidFill>
              </a:rPr>
              <a:t>Healthy Eating &amp; Active Living</a:t>
            </a:r>
          </a:p>
          <a:p>
            <a:pPr marL="1085850" lvl="1" indent="-342900" algn="l">
              <a:buFont typeface="Arial" panose="020B0604020202020204" pitchFamily="34" charset="0"/>
              <a:buChar char="•"/>
            </a:pPr>
            <a:r>
              <a:rPr lang="en-US" sz="2400" b="0" dirty="0">
                <a:solidFill>
                  <a:schemeClr val="tx1"/>
                </a:solidFill>
              </a:rPr>
              <a:t>Healthy &amp; Safe Relationships </a:t>
            </a:r>
          </a:p>
          <a:p>
            <a:pPr marL="1085850" lvl="1" indent="-342900" algn="l">
              <a:buFont typeface="Arial" panose="020B0604020202020204" pitchFamily="34" charset="0"/>
              <a:buChar char="•"/>
            </a:pPr>
            <a:r>
              <a:rPr lang="en-US" sz="2400" b="0" dirty="0">
                <a:solidFill>
                  <a:schemeClr val="tx1"/>
                </a:solidFill>
              </a:rPr>
              <a:t>Mental &amp; Behavioral Health &amp; Substance Abuse</a:t>
            </a:r>
          </a:p>
          <a:p>
            <a:pPr marL="1085850" lvl="1" indent="-342900" algn="l">
              <a:buFont typeface="Arial" panose="020B0604020202020204" pitchFamily="34" charset="0"/>
              <a:buChar char="•"/>
            </a:pPr>
            <a:r>
              <a:rPr lang="en-US" sz="2400" b="0" dirty="0">
                <a:solidFill>
                  <a:schemeClr val="tx1"/>
                </a:solidFill>
              </a:rPr>
              <a:t>Transportation &amp; Access</a:t>
            </a:r>
          </a:p>
          <a:p>
            <a:pPr marL="1085850" lvl="1" indent="-342900" algn="l">
              <a:buFont typeface="Arial" panose="020B0604020202020204" pitchFamily="34" charset="0"/>
              <a:buChar char="•"/>
            </a:pPr>
            <a:r>
              <a:rPr lang="en-US" sz="2400" b="0" dirty="0">
                <a:solidFill>
                  <a:schemeClr val="tx1"/>
                </a:solidFill>
              </a:rPr>
              <a:t>Racial Justice</a:t>
            </a:r>
          </a:p>
          <a:p>
            <a:pPr marL="342900" indent="-342900" algn="l">
              <a:buFont typeface="Arial" panose="020B0604020202020204" pitchFamily="34" charset="0"/>
              <a:buChar char="•"/>
            </a:pPr>
            <a:r>
              <a:rPr lang="en-US" sz="2400" b="0" dirty="0">
                <a:solidFill>
                  <a:schemeClr val="tx1"/>
                </a:solidFill>
              </a:rPr>
              <a:t>Populations identified that face complex needs or significant barriers to care which require more focus:</a:t>
            </a:r>
          </a:p>
          <a:p>
            <a:pPr algn="l"/>
            <a:endParaRPr lang="en-US" sz="3200" b="0" dirty="0"/>
          </a:p>
          <a:p>
            <a:endParaRPr lang="en-US" sz="3200" b="0" dirty="0">
              <a:solidFill>
                <a:schemeClr val="tx1"/>
              </a:solidFill>
            </a:endParaRPr>
          </a:p>
        </p:txBody>
      </p:sp>
      <p:sp>
        <p:nvSpPr>
          <p:cNvPr id="2157" name="Text Box 170"/>
          <p:cNvSpPr txBox="1">
            <a:spLocks noChangeArrowheads="1"/>
          </p:cNvSpPr>
          <p:nvPr/>
        </p:nvSpPr>
        <p:spPr bwMode="auto">
          <a:xfrm>
            <a:off x="421822" y="14433032"/>
            <a:ext cx="7315200" cy="5262979"/>
          </a:xfrm>
          <a:prstGeom prst="rect">
            <a:avLst/>
          </a:prstGeom>
          <a:noFill/>
          <a:ln>
            <a:noFill/>
          </a:ln>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defPPr>
              <a:defRPr kern="1200" smtId="4294967295"/>
            </a:defPPr>
            <a:lvl1pPr defTabSz="3762375" eaLnBrk="0" hangingPunct="0">
              <a:defRPr sz="4300" b="1">
                <a:solidFill>
                  <a:srgbClr val="FF9900"/>
                </a:solidFill>
                <a:latin typeface="Arial"/>
              </a:defRPr>
            </a:lvl1pPr>
            <a:lvl2pPr marL="742950" indent="-285750" defTabSz="3762375" eaLnBrk="0" hangingPunct="0">
              <a:defRPr sz="4300" b="1">
                <a:solidFill>
                  <a:srgbClr val="FF9900"/>
                </a:solidFill>
                <a:latin typeface="Arial"/>
              </a:defRPr>
            </a:lvl2pPr>
            <a:lvl3pPr marL="1143000" indent="-228600" defTabSz="3762375" eaLnBrk="0" hangingPunct="0">
              <a:defRPr sz="4300" b="1">
                <a:solidFill>
                  <a:srgbClr val="FF9900"/>
                </a:solidFill>
                <a:latin typeface="Arial"/>
              </a:defRPr>
            </a:lvl3pPr>
            <a:lvl4pPr marL="1600200" indent="-228600" defTabSz="3762375" eaLnBrk="0" hangingPunct="0">
              <a:defRPr sz="4300" b="1">
                <a:solidFill>
                  <a:srgbClr val="FF9900"/>
                </a:solidFill>
                <a:latin typeface="Arial"/>
              </a:defRPr>
            </a:lvl4pPr>
            <a:lvl5pPr marL="2057400" indent="-228600" defTabSz="3762375" eaLnBrk="0" hangingPunct="0">
              <a:defRPr sz="4300" b="1">
                <a:solidFill>
                  <a:srgbClr val="FF9900"/>
                </a:solidFill>
                <a:latin typeface="Arial"/>
              </a:defRPr>
            </a:lvl5pPr>
            <a:lvl6pPr marL="2514600" indent="-228600" algn="ctr" defTabSz="3762375" eaLnBrk="0" fontAlgn="base" hangingPunct="0">
              <a:spcBef>
                <a:spcPct val="0"/>
              </a:spcBef>
              <a:spcAft>
                <a:spcPct val="0"/>
              </a:spcAft>
              <a:defRPr sz="4300" b="1">
                <a:solidFill>
                  <a:srgbClr val="FF9900"/>
                </a:solidFill>
                <a:latin typeface="Arial"/>
              </a:defRPr>
            </a:lvl6pPr>
            <a:lvl7pPr marL="2971800" indent="-228600" algn="ctr" defTabSz="3762375" eaLnBrk="0" fontAlgn="base" hangingPunct="0">
              <a:spcBef>
                <a:spcPct val="0"/>
              </a:spcBef>
              <a:spcAft>
                <a:spcPct val="0"/>
              </a:spcAft>
              <a:defRPr sz="4300" b="1">
                <a:solidFill>
                  <a:srgbClr val="FF9900"/>
                </a:solidFill>
                <a:latin typeface="Arial"/>
              </a:defRPr>
            </a:lvl7pPr>
            <a:lvl8pPr marL="3429000" indent="-228600" algn="ctr" defTabSz="3762375" eaLnBrk="0" fontAlgn="base" hangingPunct="0">
              <a:spcBef>
                <a:spcPct val="0"/>
              </a:spcBef>
              <a:spcAft>
                <a:spcPct val="0"/>
              </a:spcAft>
              <a:defRPr sz="4300" b="1">
                <a:solidFill>
                  <a:srgbClr val="FF9900"/>
                </a:solidFill>
                <a:latin typeface="Arial"/>
              </a:defRPr>
            </a:lvl8pPr>
            <a:lvl9pPr marL="3886200" indent="-228600" algn="ctr" defTabSz="3762375" eaLnBrk="0" fontAlgn="base" hangingPunct="0">
              <a:spcBef>
                <a:spcPct val="0"/>
              </a:spcBef>
              <a:spcAft>
                <a:spcPct val="0"/>
              </a:spcAft>
              <a:defRPr sz="4300" b="1">
                <a:solidFill>
                  <a:srgbClr val="FF9900"/>
                </a:solidFill>
                <a:latin typeface="Arial"/>
              </a:defRPr>
            </a:lvl9pPr>
          </a:lstStyle>
          <a:p>
            <a:pPr marL="342900" indent="-342900" algn="l">
              <a:buFont typeface="Arial" panose="020B0604020202020204" pitchFamily="34" charset="0"/>
              <a:buChar char="•"/>
            </a:pPr>
            <a:r>
              <a:rPr lang="en-US" sz="2400" b="0" dirty="0">
                <a:solidFill>
                  <a:schemeClr val="tx1"/>
                </a:solidFill>
              </a:rPr>
              <a:t>This poster focuses on the Healthy Eating and Active Living priority area.</a:t>
            </a:r>
          </a:p>
          <a:p>
            <a:pPr marL="342900" indent="-342900" algn="l">
              <a:buFont typeface="Arial" panose="020B0604020202020204" pitchFamily="34" charset="0"/>
              <a:buChar char="•"/>
            </a:pPr>
            <a:r>
              <a:rPr lang="en-US" sz="2400" b="0" dirty="0">
                <a:solidFill>
                  <a:schemeClr val="tx1"/>
                </a:solidFill>
              </a:rPr>
              <a:t>This priority was based on high rates of diabetes, heart disease, and obesity in the area. </a:t>
            </a:r>
          </a:p>
          <a:p>
            <a:pPr marL="342900" indent="-342900" algn="l">
              <a:buFont typeface="Arial" panose="020B0604020202020204" pitchFamily="34" charset="0"/>
              <a:buChar char="•"/>
            </a:pPr>
            <a:r>
              <a:rPr lang="en-US" sz="2400" b="0" dirty="0">
                <a:solidFill>
                  <a:schemeClr val="tx1"/>
                </a:solidFill>
              </a:rPr>
              <a:t>Within the study area, the 2015 Community Health Assessment of North Central Massachusetts found that  the percentage of overweight adults as well as those with diabetes was higher than within the Commonwealth</a:t>
            </a:r>
            <a:r>
              <a:rPr lang="en-US" sz="2400" b="0" baseline="30000" dirty="0">
                <a:solidFill>
                  <a:schemeClr val="tx1"/>
                </a:solidFill>
              </a:rPr>
              <a:t>1</a:t>
            </a:r>
          </a:p>
          <a:p>
            <a:pPr algn="l"/>
            <a:endParaRPr lang="en-US" sz="2400" dirty="0">
              <a:solidFill>
                <a:schemeClr val="tx1"/>
              </a:solidFill>
            </a:endParaRPr>
          </a:p>
          <a:p>
            <a:r>
              <a:rPr lang="en-US" sz="2400" dirty="0">
                <a:solidFill>
                  <a:schemeClr val="tx1"/>
                </a:solidFill>
              </a:rPr>
              <a:t>Overweight: </a:t>
            </a:r>
            <a:r>
              <a:rPr lang="en-US" sz="2400" b="0" dirty="0">
                <a:solidFill>
                  <a:schemeClr val="tx1"/>
                </a:solidFill>
              </a:rPr>
              <a:t>63.2% (North Central MA) vs 59.3% (state-wide)</a:t>
            </a:r>
          </a:p>
          <a:p>
            <a:r>
              <a:rPr lang="en-US" sz="2400" dirty="0">
                <a:solidFill>
                  <a:schemeClr val="tx1"/>
                </a:solidFill>
              </a:rPr>
              <a:t>Diabetes: </a:t>
            </a:r>
            <a:r>
              <a:rPr lang="en-US" sz="2400" b="0" dirty="0">
                <a:solidFill>
                  <a:schemeClr val="tx1"/>
                </a:solidFill>
              </a:rPr>
              <a:t>9.3% (North Central MA) vs 8% (state-wide)</a:t>
            </a:r>
          </a:p>
        </p:txBody>
      </p:sp>
      <p:sp>
        <p:nvSpPr>
          <p:cNvPr id="2158" name="Text Box 171"/>
          <p:cNvSpPr txBox="1">
            <a:spLocks noChangeArrowheads="1"/>
          </p:cNvSpPr>
          <p:nvPr/>
        </p:nvSpPr>
        <p:spPr bwMode="auto">
          <a:xfrm>
            <a:off x="9437916" y="9649495"/>
            <a:ext cx="8147957" cy="6083653"/>
          </a:xfrm>
          <a:prstGeom prst="rect">
            <a:avLst/>
          </a:prstGeom>
          <a:noFill/>
          <a:ln>
            <a:noFill/>
          </a:ln>
          <a:extLst>
            <a:ext uri="{909E8E84-426E-40DD-AFC4-6F175D3DCCD1}">
              <a14:hiddenFill xmlns:a14="http://schemas.microsoft.com/office/drawing/2010/main">
                <a:gradFill rotWithShape="1">
                  <a:gsLst>
                    <a:gs pos="0">
                      <a:srgbClr val="800000"/>
                    </a:gs>
                    <a:gs pos="50000">
                      <a:srgbClr val="A14343"/>
                    </a:gs>
                    <a:gs pos="100000">
                      <a:srgbClr val="800000"/>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defPPr>
              <a:defRPr kern="1200" smtId="4294967295"/>
            </a:defPPr>
            <a:lvl1pPr defTabSz="3762375" eaLnBrk="0" hangingPunct="0">
              <a:defRPr sz="4300" b="1">
                <a:solidFill>
                  <a:srgbClr val="FF9900"/>
                </a:solidFill>
                <a:latin typeface="Arial"/>
              </a:defRPr>
            </a:lvl1pPr>
            <a:lvl2pPr marL="742950" indent="-285750" defTabSz="3762375" eaLnBrk="0" hangingPunct="0">
              <a:defRPr sz="4300" b="1">
                <a:solidFill>
                  <a:srgbClr val="FF9900"/>
                </a:solidFill>
                <a:latin typeface="Arial"/>
              </a:defRPr>
            </a:lvl2pPr>
            <a:lvl3pPr marL="1143000" indent="-228600" defTabSz="3762375" eaLnBrk="0" hangingPunct="0">
              <a:defRPr sz="4300" b="1">
                <a:solidFill>
                  <a:srgbClr val="FF9900"/>
                </a:solidFill>
                <a:latin typeface="Arial"/>
              </a:defRPr>
            </a:lvl3pPr>
            <a:lvl4pPr marL="1600200" indent="-228600" defTabSz="3762375" eaLnBrk="0" hangingPunct="0">
              <a:defRPr sz="4300" b="1">
                <a:solidFill>
                  <a:srgbClr val="FF9900"/>
                </a:solidFill>
                <a:latin typeface="Arial"/>
              </a:defRPr>
            </a:lvl4pPr>
            <a:lvl5pPr marL="2057400" indent="-228600" defTabSz="3762375" eaLnBrk="0" hangingPunct="0">
              <a:defRPr sz="4300" b="1">
                <a:solidFill>
                  <a:srgbClr val="FF9900"/>
                </a:solidFill>
                <a:latin typeface="Arial"/>
              </a:defRPr>
            </a:lvl5pPr>
            <a:lvl6pPr marL="2514600" indent="-228600" algn="ctr" defTabSz="3762375" eaLnBrk="0" fontAlgn="base" hangingPunct="0">
              <a:spcBef>
                <a:spcPct val="0"/>
              </a:spcBef>
              <a:spcAft>
                <a:spcPct val="0"/>
              </a:spcAft>
              <a:defRPr sz="4300" b="1">
                <a:solidFill>
                  <a:srgbClr val="FF9900"/>
                </a:solidFill>
                <a:latin typeface="Arial"/>
              </a:defRPr>
            </a:lvl6pPr>
            <a:lvl7pPr marL="2971800" indent="-228600" algn="ctr" defTabSz="3762375" eaLnBrk="0" fontAlgn="base" hangingPunct="0">
              <a:spcBef>
                <a:spcPct val="0"/>
              </a:spcBef>
              <a:spcAft>
                <a:spcPct val="0"/>
              </a:spcAft>
              <a:defRPr sz="4300" b="1">
                <a:solidFill>
                  <a:srgbClr val="FF9900"/>
                </a:solidFill>
                <a:latin typeface="Arial"/>
              </a:defRPr>
            </a:lvl7pPr>
            <a:lvl8pPr marL="3429000" indent="-228600" algn="ctr" defTabSz="3762375" eaLnBrk="0" fontAlgn="base" hangingPunct="0">
              <a:spcBef>
                <a:spcPct val="0"/>
              </a:spcBef>
              <a:spcAft>
                <a:spcPct val="0"/>
              </a:spcAft>
              <a:defRPr sz="4300" b="1">
                <a:solidFill>
                  <a:srgbClr val="FF9900"/>
                </a:solidFill>
                <a:latin typeface="Arial"/>
              </a:defRPr>
            </a:lvl8pPr>
            <a:lvl9pPr marL="3886200" indent="-228600" algn="ctr" defTabSz="3762375" eaLnBrk="0" fontAlgn="base" hangingPunct="0">
              <a:spcBef>
                <a:spcPct val="0"/>
              </a:spcBef>
              <a:spcAft>
                <a:spcPct val="0"/>
              </a:spcAft>
              <a:defRPr sz="4300" b="1">
                <a:solidFill>
                  <a:srgbClr val="FF9900"/>
                </a:solidFill>
                <a:latin typeface="Arial"/>
              </a:defRPr>
            </a:lvl9pPr>
          </a:lstStyle>
          <a:p>
            <a:pPr algn="l" eaLnBrk="1" hangingPunct="1"/>
            <a:r>
              <a:rPr lang="en-US" sz="2400" b="0" u="sng" dirty="0">
                <a:solidFill>
                  <a:schemeClr val="tx1"/>
                </a:solidFill>
              </a:rPr>
              <a:t>Objectives</a:t>
            </a:r>
          </a:p>
          <a:p>
            <a:pPr marL="514350" indent="-514350" algn="l" eaLnBrk="1" hangingPunct="1">
              <a:buAutoNum type="arabicPeriod"/>
            </a:pPr>
            <a:r>
              <a:rPr lang="en-US" sz="2400" b="0" dirty="0">
                <a:solidFill>
                  <a:schemeClr val="tx1"/>
                </a:solidFill>
              </a:rPr>
              <a:t>Identify and involve key stakeholders across multiple community sectors that have a role in the community food system, health and wellness. </a:t>
            </a:r>
          </a:p>
          <a:p>
            <a:pPr marL="514350" indent="-514350" algn="l" eaLnBrk="1" hangingPunct="1">
              <a:buAutoNum type="arabicPeriod"/>
            </a:pPr>
            <a:r>
              <a:rPr lang="en-US" sz="2400" b="0" dirty="0">
                <a:solidFill>
                  <a:schemeClr val="tx1"/>
                </a:solidFill>
              </a:rPr>
              <a:t>Disseminate the CHNA9 Food Security Survey to residents. </a:t>
            </a:r>
          </a:p>
          <a:p>
            <a:pPr marL="514350" indent="-514350" algn="l" eaLnBrk="1" hangingPunct="1">
              <a:buAutoNum type="arabicPeriod"/>
            </a:pPr>
            <a:r>
              <a:rPr lang="en-US" sz="2400" b="0" dirty="0">
                <a:solidFill>
                  <a:schemeClr val="tx1"/>
                </a:solidFill>
              </a:rPr>
              <a:t>Host a listening tour with community leaders to identify potential food access strategies for Clinton.</a:t>
            </a:r>
          </a:p>
          <a:p>
            <a:pPr marL="514350" indent="-514350" algn="l" eaLnBrk="1" hangingPunct="1">
              <a:buFontTx/>
              <a:buAutoNum type="arabicPeriod"/>
            </a:pPr>
            <a:r>
              <a:rPr lang="en-US" sz="2400" b="0" dirty="0">
                <a:solidFill>
                  <a:schemeClr val="tx1"/>
                </a:solidFill>
              </a:rPr>
              <a:t>Create a map of Clinton’s local food system and active living assets.</a:t>
            </a:r>
          </a:p>
          <a:p>
            <a:pPr marL="514350" indent="-514350" algn="l" eaLnBrk="1" hangingPunct="1">
              <a:buFontTx/>
              <a:buAutoNum type="arabicPeriod"/>
            </a:pPr>
            <a:r>
              <a:rPr lang="en-US" sz="2400" b="0" dirty="0">
                <a:solidFill>
                  <a:schemeClr val="tx1"/>
                </a:solidFill>
              </a:rPr>
              <a:t>Identify locations (physical and virtual) to disseminate the map to and increase awareness of where healthy activities already exist in Clinton. </a:t>
            </a:r>
          </a:p>
          <a:p>
            <a:pPr marL="514350" indent="-514350" algn="l" eaLnBrk="1" hangingPunct="1">
              <a:buFontTx/>
              <a:buAutoNum type="arabicPeriod"/>
            </a:pPr>
            <a:r>
              <a:rPr lang="en-US" sz="2400" b="0" dirty="0">
                <a:solidFill>
                  <a:schemeClr val="tx1"/>
                </a:solidFill>
              </a:rPr>
              <a:t>Host a pop-up Farmers Market event in Clinton. </a:t>
            </a:r>
          </a:p>
          <a:p>
            <a:pPr marL="514350" indent="-514350" algn="l" eaLnBrk="1" hangingPunct="1">
              <a:buAutoNum type="arabicPeriod"/>
            </a:pPr>
            <a:endParaRPr lang="en-US" sz="3200" b="0" dirty="0">
              <a:solidFill>
                <a:schemeClr val="tx1"/>
              </a:solidFill>
            </a:endParaRPr>
          </a:p>
          <a:p>
            <a:pPr algn="l" eaLnBrk="1" hangingPunct="1"/>
            <a:endParaRPr lang="en-US" sz="2133" dirty="0">
              <a:solidFill>
                <a:schemeClr val="tx1"/>
              </a:solidFill>
            </a:endParaRPr>
          </a:p>
        </p:txBody>
      </p:sp>
      <p:pic>
        <p:nvPicPr>
          <p:cNvPr id="15" name="Picture 14">
            <a:extLst>
              <a:ext uri="{FF2B5EF4-FFF2-40B4-BE49-F238E27FC236}">
                <a16:creationId xmlns:a16="http://schemas.microsoft.com/office/drawing/2014/main" id="{19EAB968-3F79-0140-95FC-A87419B31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84744"/>
            <a:ext cx="4946802" cy="2162064"/>
          </a:xfrm>
          <a:prstGeom prst="rect">
            <a:avLst/>
          </a:prstGeom>
        </p:spPr>
      </p:pic>
      <p:pic>
        <p:nvPicPr>
          <p:cNvPr id="17" name="Picture 16">
            <a:extLst>
              <a:ext uri="{FF2B5EF4-FFF2-40B4-BE49-F238E27FC236}">
                <a16:creationId xmlns:a16="http://schemas.microsoft.com/office/drawing/2014/main" id="{24414A8D-4645-5C4A-91C6-C9174E319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0053993"/>
            <a:ext cx="4516728" cy="1879816"/>
          </a:xfrm>
          <a:prstGeom prst="rect">
            <a:avLst/>
          </a:prstGeom>
        </p:spPr>
      </p:pic>
      <p:pic>
        <p:nvPicPr>
          <p:cNvPr id="18" name="Picture 17">
            <a:extLst>
              <a:ext uri="{FF2B5EF4-FFF2-40B4-BE49-F238E27FC236}">
                <a16:creationId xmlns:a16="http://schemas.microsoft.com/office/drawing/2014/main" id="{67E57D8B-2F29-7D4F-A0FE-5FCC41B8C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43402" y="19699259"/>
            <a:ext cx="6474998" cy="2234550"/>
          </a:xfrm>
          <a:prstGeom prst="rect">
            <a:avLst/>
          </a:prstGeom>
        </p:spPr>
      </p:pic>
      <p:pic>
        <p:nvPicPr>
          <p:cNvPr id="5" name="Picture 4">
            <a:extLst>
              <a:ext uri="{FF2B5EF4-FFF2-40B4-BE49-F238E27FC236}">
                <a16:creationId xmlns:a16="http://schemas.microsoft.com/office/drawing/2014/main" id="{55A96D39-844B-CD41-8D30-D5BE933F6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010564"/>
            <a:ext cx="4876800" cy="1923245"/>
          </a:xfrm>
          <a:prstGeom prst="rect">
            <a:avLst/>
          </a:prstGeom>
        </p:spPr>
      </p:pic>
      <p:pic>
        <p:nvPicPr>
          <p:cNvPr id="7" name="Picture 6">
            <a:extLst>
              <a:ext uri="{FF2B5EF4-FFF2-40B4-BE49-F238E27FC236}">
                <a16:creationId xmlns:a16="http://schemas.microsoft.com/office/drawing/2014/main" id="{E793CE98-48A6-754D-802D-8A5968F66B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46115" y="10474401"/>
            <a:ext cx="12578413" cy="8853152"/>
          </a:xfrm>
          <a:prstGeom prst="rect">
            <a:avLst/>
          </a:prstGeom>
        </p:spPr>
      </p:pic>
      <p:sp>
        <p:nvSpPr>
          <p:cNvPr id="8" name="TextBox 7">
            <a:extLst>
              <a:ext uri="{FF2B5EF4-FFF2-40B4-BE49-F238E27FC236}">
                <a16:creationId xmlns:a16="http://schemas.microsoft.com/office/drawing/2014/main" id="{FA264E82-AC4B-6243-AC43-6EAEF3BAAFF6}"/>
              </a:ext>
            </a:extLst>
          </p:cNvPr>
          <p:cNvSpPr txBox="1"/>
          <p:nvPr/>
        </p:nvSpPr>
        <p:spPr>
          <a:xfrm>
            <a:off x="10688928" y="19373377"/>
            <a:ext cx="15645765" cy="2616101"/>
          </a:xfrm>
          <a:prstGeom prst="rect">
            <a:avLst/>
          </a:prstGeom>
          <a:noFill/>
          <a:ln>
            <a:solidFill>
              <a:schemeClr val="tx1"/>
            </a:solidFill>
          </a:ln>
        </p:spPr>
        <p:txBody>
          <a:bodyPr wrap="square" rtlCol="0">
            <a:spAutoFit/>
          </a:bodyPr>
          <a:lstStyle/>
          <a:p>
            <a:pPr algn="l"/>
            <a:r>
              <a:rPr lang="en-US" sz="2400" u="sng" dirty="0"/>
              <a:t>References</a:t>
            </a:r>
          </a:p>
          <a:p>
            <a:pPr algn="l"/>
            <a:r>
              <a:rPr lang="en-US" sz="2000" b="0" baseline="30000" dirty="0">
                <a:solidFill>
                  <a:schemeClr val="tx1"/>
                </a:solidFill>
              </a:rPr>
              <a:t>1</a:t>
            </a:r>
            <a:r>
              <a:rPr lang="en-US" sz="2000" b="0" dirty="0">
                <a:solidFill>
                  <a:schemeClr val="tx1"/>
                </a:solidFill>
              </a:rPr>
              <a:t>Community Health Assessment of North Central Massachusetts-May 2015</a:t>
            </a:r>
          </a:p>
          <a:p>
            <a:pPr algn="l"/>
            <a:r>
              <a:rPr lang="en-US" sz="2000" b="0" dirty="0">
                <a:solidFill>
                  <a:schemeClr val="tx1"/>
                </a:solidFill>
              </a:rPr>
              <a:t>Community Health Needs Assessment 2018</a:t>
            </a:r>
          </a:p>
          <a:p>
            <a:pPr algn="l"/>
            <a:r>
              <a:rPr lang="en-US" sz="2000" b="0" dirty="0">
                <a:solidFill>
                  <a:schemeClr val="tx1"/>
                </a:solidFill>
              </a:rPr>
              <a:t>North Central Mass Community Health Improvement Plan 2020 and 2017 Annual Report</a:t>
            </a:r>
          </a:p>
          <a:p>
            <a:pPr algn="l"/>
            <a:r>
              <a:rPr lang="en-US" sz="2000" u="sng" dirty="0">
                <a:solidFill>
                  <a:schemeClr val="accent1"/>
                </a:solidFill>
              </a:rPr>
              <a:t>Acknowledgements</a:t>
            </a:r>
            <a:r>
              <a:rPr lang="en-US" sz="2000" b="0" dirty="0">
                <a:solidFill>
                  <a:schemeClr val="tx1"/>
                </a:solidFill>
              </a:rPr>
              <a:t> </a:t>
            </a:r>
          </a:p>
          <a:p>
            <a:pPr algn="l"/>
            <a:r>
              <a:rPr lang="en-US" sz="2000" b="0" dirty="0">
                <a:solidFill>
                  <a:schemeClr val="tx1"/>
                </a:solidFill>
              </a:rPr>
              <a:t>This project would not have been possible without Rosa Fernandez, Growing Places, UMassMemorial HealthAlliance-Clinton Hospital, Dr. Heather-Lyn Haley, Dr. Suzanne Cashman, WHEAT Community Connections, and of course the wonderful community members of Clinton MA</a:t>
            </a:r>
            <a:endParaRPr lang="en-US" sz="2000" b="0" dirty="0">
              <a:solidFill>
                <a:schemeClr val="accent1"/>
              </a:solidFill>
            </a:endParaRPr>
          </a:p>
        </p:txBody>
      </p:sp>
      <p:pic>
        <p:nvPicPr>
          <p:cNvPr id="10" name="Picture 9">
            <a:extLst>
              <a:ext uri="{FF2B5EF4-FFF2-40B4-BE49-F238E27FC236}">
                <a16:creationId xmlns:a16="http://schemas.microsoft.com/office/drawing/2014/main" id="{BB37A8A9-FE37-844E-AA81-82350E06B6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4222" y="15047094"/>
            <a:ext cx="3636069" cy="4234635"/>
          </a:xfrm>
          <a:prstGeom prst="rect">
            <a:avLst/>
          </a:prstGeom>
        </p:spPr>
      </p:pic>
      <p:sp>
        <p:nvSpPr>
          <p:cNvPr id="11" name="TextBox 10">
            <a:extLst>
              <a:ext uri="{FF2B5EF4-FFF2-40B4-BE49-F238E27FC236}">
                <a16:creationId xmlns:a16="http://schemas.microsoft.com/office/drawing/2014/main" id="{B3DC150E-68DC-FF46-B0F4-62BE9C80E763}"/>
              </a:ext>
            </a:extLst>
          </p:cNvPr>
          <p:cNvSpPr txBox="1"/>
          <p:nvPr/>
        </p:nvSpPr>
        <p:spPr>
          <a:xfrm>
            <a:off x="18128157" y="5635096"/>
            <a:ext cx="14790243" cy="6370975"/>
          </a:xfrm>
          <a:prstGeom prst="rect">
            <a:avLst/>
          </a:prstGeom>
          <a:noFill/>
        </p:spPr>
        <p:txBody>
          <a:bodyPr wrap="square" rtlCol="0">
            <a:spAutoFit/>
          </a:bodyPr>
          <a:lstStyle/>
          <a:p>
            <a:pPr algn="l"/>
            <a:r>
              <a:rPr lang="en-US" sz="2400" b="0" dirty="0">
                <a:solidFill>
                  <a:schemeClr val="tx1"/>
                </a:solidFill>
              </a:rPr>
              <a:t>Outcomes</a:t>
            </a:r>
            <a:r>
              <a:rPr lang="en-US" sz="2400" b="0" dirty="0">
                <a:solidFill>
                  <a:schemeClr val="tx1"/>
                </a:solidFill>
                <a:sym typeface="Wingdings" pitchFamily="2" charset="2"/>
              </a:rPr>
              <a:t></a:t>
            </a:r>
            <a:endParaRPr lang="en-US" sz="2400" b="0" dirty="0">
              <a:solidFill>
                <a:schemeClr val="tx1"/>
              </a:solidFill>
            </a:endParaRPr>
          </a:p>
          <a:p>
            <a:pPr marL="457200" indent="-457200" algn="l">
              <a:buFont typeface="Arial" panose="020B0604020202020204" pitchFamily="34" charset="0"/>
              <a:buChar char="•"/>
            </a:pPr>
            <a:r>
              <a:rPr lang="en-US" sz="2400" b="0" dirty="0">
                <a:solidFill>
                  <a:schemeClr val="tx1"/>
                </a:solidFill>
              </a:rPr>
              <a:t>Community connections built by visiting food pantries, churches, coffee shops, local community centers </a:t>
            </a:r>
          </a:p>
          <a:p>
            <a:pPr marL="457200" indent="-457200" algn="l">
              <a:buFont typeface="Arial" panose="020B0604020202020204" pitchFamily="34" charset="0"/>
              <a:buChar char="•"/>
            </a:pPr>
            <a:r>
              <a:rPr lang="en-US" sz="2400" b="0" dirty="0">
                <a:solidFill>
                  <a:schemeClr val="tx1"/>
                </a:solidFill>
              </a:rPr>
              <a:t>Completion of &gt;90 CHNA9 Food Access Surveys </a:t>
            </a:r>
          </a:p>
          <a:p>
            <a:pPr marL="457200" indent="-457200" algn="l">
              <a:buFont typeface="Arial" panose="020B0604020202020204" pitchFamily="34" charset="0"/>
              <a:buChar char="•"/>
            </a:pPr>
            <a:r>
              <a:rPr lang="en-US" sz="2400" b="0" dirty="0">
                <a:solidFill>
                  <a:schemeClr val="tx1"/>
                </a:solidFill>
              </a:rPr>
              <a:t>Pop-Up Farmer’s Market: </a:t>
            </a:r>
            <a:r>
              <a:rPr lang="en-US" sz="2400" dirty="0">
                <a:solidFill>
                  <a:schemeClr val="tx1"/>
                </a:solidFill>
              </a:rPr>
              <a:t>August 22, 2018</a:t>
            </a:r>
            <a:r>
              <a:rPr lang="en-US" sz="2400" b="0" dirty="0">
                <a:solidFill>
                  <a:schemeClr val="tx1"/>
                </a:solidFill>
              </a:rPr>
              <a:t> at WHEAT Community Connections in Clinton, MA</a:t>
            </a:r>
          </a:p>
          <a:p>
            <a:pPr lvl="1" algn="l"/>
            <a:r>
              <a:rPr lang="en-US" sz="2400" b="0" dirty="0">
                <a:solidFill>
                  <a:schemeClr val="tx1"/>
                </a:solidFill>
              </a:rPr>
              <a:t>	</a:t>
            </a:r>
            <a:r>
              <a:rPr lang="en-US" sz="2400" b="0" i="1" dirty="0">
                <a:solidFill>
                  <a:schemeClr val="tx1"/>
                </a:solidFill>
              </a:rPr>
              <a:t>Partners: Growing Places, WHEAT, Fitchburg State, CHNA9, HealthAlliance-Clinton, UMMS</a:t>
            </a:r>
            <a:endParaRPr lang="en-US" sz="2400" b="0" dirty="0">
              <a:solidFill>
                <a:schemeClr val="tx1"/>
              </a:solidFill>
            </a:endParaRPr>
          </a:p>
          <a:p>
            <a:pPr marL="457200" indent="-457200" algn="l">
              <a:buFont typeface="Arial" panose="020B0604020202020204" pitchFamily="34" charset="0"/>
              <a:buChar char="•"/>
            </a:pPr>
            <a:r>
              <a:rPr lang="en-US" sz="2400" b="0" dirty="0">
                <a:solidFill>
                  <a:schemeClr val="tx1"/>
                </a:solidFill>
              </a:rPr>
              <a:t>Map created featuring the following resources:  food access, physical activity, health, transportation (available in both English and Spanish)</a:t>
            </a:r>
          </a:p>
          <a:p>
            <a:pPr marL="457200" indent="-457200" algn="l">
              <a:buFont typeface="Arial" panose="020B0604020202020204" pitchFamily="34" charset="0"/>
              <a:buChar char="•"/>
            </a:pPr>
            <a:r>
              <a:rPr lang="en-US" sz="2400" b="0" dirty="0">
                <a:solidFill>
                  <a:schemeClr val="tx1"/>
                </a:solidFill>
              </a:rPr>
              <a:t>List of suggestions and next steps for Clinton from focus group and meeting with residents</a:t>
            </a:r>
          </a:p>
          <a:p>
            <a:pPr algn="l"/>
            <a:r>
              <a:rPr lang="en-US" sz="2400" b="0" dirty="0">
                <a:solidFill>
                  <a:schemeClr val="tx1"/>
                </a:solidFill>
              </a:rPr>
              <a:t>Future Directions</a:t>
            </a:r>
            <a:r>
              <a:rPr lang="en-US" sz="2400" b="0" dirty="0">
                <a:solidFill>
                  <a:schemeClr val="tx1"/>
                </a:solidFill>
                <a:sym typeface="Wingdings" pitchFamily="2" charset="2"/>
              </a:rPr>
              <a:t></a:t>
            </a:r>
          </a:p>
          <a:p>
            <a:pPr marL="342900" indent="-342900" algn="l">
              <a:buFont typeface="Arial" panose="020B0604020202020204" pitchFamily="34" charset="0"/>
              <a:buChar char="•"/>
            </a:pPr>
            <a:r>
              <a:rPr lang="en-US" sz="2400" b="0" dirty="0">
                <a:solidFill>
                  <a:schemeClr val="tx1"/>
                </a:solidFill>
                <a:sym typeface="Wingdings" pitchFamily="2" charset="2"/>
              </a:rPr>
              <a:t>Consider hosting a consistent farmer’s market in Clinton </a:t>
            </a:r>
          </a:p>
          <a:p>
            <a:pPr marL="342900" indent="-342900" algn="l">
              <a:buFont typeface="Arial" panose="020B0604020202020204" pitchFamily="34" charset="0"/>
              <a:buChar char="•"/>
            </a:pPr>
            <a:r>
              <a:rPr lang="en-US" sz="2400" b="0" dirty="0">
                <a:solidFill>
                  <a:schemeClr val="tx1"/>
                </a:solidFill>
                <a:sym typeface="Wingdings" pitchFamily="2" charset="2"/>
              </a:rPr>
              <a:t>Translate town resources into Spanish (i.e. newspaper, town websites)</a:t>
            </a:r>
          </a:p>
          <a:p>
            <a:pPr marL="342900" indent="-342900" algn="l">
              <a:buFont typeface="Arial" panose="020B0604020202020204" pitchFamily="34" charset="0"/>
              <a:buChar char="•"/>
            </a:pPr>
            <a:r>
              <a:rPr lang="en-US" sz="2400" b="0" dirty="0">
                <a:solidFill>
                  <a:schemeClr val="tx1"/>
                </a:solidFill>
                <a:sym typeface="Wingdings" pitchFamily="2" charset="2"/>
              </a:rPr>
              <a:t>Provide healthy cooking classes, along with a meal, at community resource centers</a:t>
            </a:r>
          </a:p>
          <a:p>
            <a:pPr marL="342900" indent="-342900" algn="l">
              <a:buFont typeface="Arial" panose="020B0604020202020204" pitchFamily="34" charset="0"/>
              <a:buChar char="•"/>
            </a:pPr>
            <a:r>
              <a:rPr lang="en-US" sz="2400" b="0" dirty="0">
                <a:solidFill>
                  <a:schemeClr val="tx1"/>
                </a:solidFill>
                <a:sym typeface="Wingdings" pitchFamily="2" charset="2"/>
              </a:rPr>
              <a:t>Exploration of grants to increase transportation access </a:t>
            </a:r>
          </a:p>
          <a:p>
            <a:pPr marL="342900" indent="-342900" algn="l">
              <a:buFont typeface="Arial" panose="020B0604020202020204" pitchFamily="34" charset="0"/>
              <a:buChar char="•"/>
            </a:pPr>
            <a:endParaRPr lang="en-US" sz="2400" b="0" dirty="0">
              <a:solidFill>
                <a:schemeClr val="tx1"/>
              </a:solidFill>
              <a:sym typeface="Wingdings" pitchFamily="2" charset="2"/>
            </a:endParaRPr>
          </a:p>
          <a:p>
            <a:pPr marL="342900" indent="-342900" algn="l">
              <a:buFont typeface="Arial" panose="020B0604020202020204" pitchFamily="34" charset="0"/>
              <a:buChar char="•"/>
            </a:pPr>
            <a:endParaRPr lang="en-US" sz="2400" b="0" dirty="0">
              <a:solidFill>
                <a:schemeClr val="tx1"/>
              </a:solidFill>
              <a:sym typeface="Wingdings" pitchFamily="2" charset="2"/>
            </a:endParaRPr>
          </a:p>
          <a:p>
            <a:pPr marL="342900" indent="-342900" algn="l">
              <a:buFont typeface="Arial" panose="020B0604020202020204" pitchFamily="34" charset="0"/>
              <a:buChar char="•"/>
            </a:pPr>
            <a:endParaRPr lang="en-US" sz="2400" b="0" dirty="0">
              <a:solidFill>
                <a:schemeClr val="tx1"/>
              </a:solidFill>
              <a:sym typeface="Wingdings" pitchFamily="2" charset="2"/>
            </a:endParaRPr>
          </a:p>
          <a:p>
            <a:pPr algn="l"/>
            <a:endParaRPr lang="en-US" sz="2400" b="0" dirty="0">
              <a:solidFill>
                <a:schemeClr val="tx1"/>
              </a:solidFill>
            </a:endParaRPr>
          </a:p>
        </p:txBody>
      </p:sp>
      <p:pic>
        <p:nvPicPr>
          <p:cNvPr id="4" name="Picture 3">
            <a:extLst>
              <a:ext uri="{FF2B5EF4-FFF2-40B4-BE49-F238E27FC236}">
                <a16:creationId xmlns:a16="http://schemas.microsoft.com/office/drawing/2014/main" id="{54BF310E-71BE-934F-AD88-3F7EAE42ED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73981" y="1498317"/>
            <a:ext cx="6289222" cy="1863169"/>
          </a:xfrm>
          <a:prstGeom prst="rect">
            <a:avLst/>
          </a:prstGeom>
        </p:spPr>
      </p:pic>
      <p:pic>
        <p:nvPicPr>
          <p:cNvPr id="9" name="Picture 8">
            <a:extLst>
              <a:ext uri="{FF2B5EF4-FFF2-40B4-BE49-F238E27FC236}">
                <a16:creationId xmlns:a16="http://schemas.microsoft.com/office/drawing/2014/main" id="{A181DC93-4F49-CC46-B712-64D6E6D19D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3356" y="11603152"/>
            <a:ext cx="9041017" cy="1643693"/>
          </a:xfrm>
          <a:prstGeom prst="rect">
            <a:avLst/>
          </a:prstGeom>
        </p:spPr>
      </p:pic>
      <p:pic>
        <p:nvPicPr>
          <p:cNvPr id="23" name="Picture 22">
            <a:extLst>
              <a:ext uri="{FF2B5EF4-FFF2-40B4-BE49-F238E27FC236}">
                <a16:creationId xmlns:a16="http://schemas.microsoft.com/office/drawing/2014/main" id="{46825C4E-35E8-B44C-93C8-28AAF84CDD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956917" y="15567661"/>
            <a:ext cx="4595326" cy="2977770"/>
          </a:xfrm>
          <a:prstGeom prst="rect">
            <a:avLst/>
          </a:prstGeom>
        </p:spPr>
      </p:pic>
      <p:pic>
        <p:nvPicPr>
          <p:cNvPr id="3" name="Picture 2">
            <a:extLst>
              <a:ext uri="{FF2B5EF4-FFF2-40B4-BE49-F238E27FC236}">
                <a16:creationId xmlns:a16="http://schemas.microsoft.com/office/drawing/2014/main" id="{626F5570-0B8A-4341-8C17-9288CC7CBC2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40094" y="4621940"/>
            <a:ext cx="5943600" cy="415290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4607</TotalTime>
  <Words>441</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Default Design</vt:lpstr>
      <vt:lpstr>Food Access in Clinton: Assessing and Improving Community Resources  Vanessa Villamarin, Samantha Dokus, Aaron Meneghini, Nicholas DePaula, Ayn Yeagle, Rosa Fernandez  University of Massachusetts Medical School, Growing Places, &amp; UmassMemorial HealthAlliance-Clinton Hospital</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Haley, Heather-Lyn</cp:lastModifiedBy>
  <cp:revision>189</cp:revision>
  <dcterms:modified xsi:type="dcterms:W3CDTF">2018-08-08T14:25:50Z</dcterms:modified>
  <cp:category>science research poster</cp:category>
</cp:coreProperties>
</file>