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E755AE-D0A3-F9E6-89EC-41AE922C3EAF}" v="2764" dt="2020-07-31T18:14:56.722"/>
    <p1510:client id="{8374BF16-D4C3-0EE4-70CF-06FF91C96731}" v="23" dt="2020-07-27T17:01:28.509"/>
    <p1510:client id="{F107051F-A91C-500C-14D6-C1EF51FDA634}" v="804" dt="2020-07-27T20:23:52.9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21" d="100"/>
          <a:sy n="21" d="100"/>
        </p:scale>
        <p:origin x="816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946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703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650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56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252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17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660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151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879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29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807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76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A bowl of fruit on a plate&#10;&#10;Description automatically generated">
            <a:extLst>
              <a:ext uri="{FF2B5EF4-FFF2-40B4-BE49-F238E27FC236}">
                <a16:creationId xmlns:a16="http://schemas.microsoft.com/office/drawing/2014/main" id="{EFBD3E4D-C07F-45EA-9D7A-3D9060EBA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57897" y="24522114"/>
            <a:ext cx="45222060" cy="1013678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3884830-53CE-4C76-BD21-BB8C3841CCAE}"/>
              </a:ext>
            </a:extLst>
          </p:cNvPr>
          <p:cNvSpPr txBox="1"/>
          <p:nvPr/>
        </p:nvSpPr>
        <p:spPr>
          <a:xfrm>
            <a:off x="322405" y="317456"/>
            <a:ext cx="34828679" cy="249299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9600" dirty="0">
                <a:solidFill>
                  <a:schemeClr val="bg1"/>
                </a:solidFill>
                <a:latin typeface="Plantagenet Cherokee"/>
              </a:rPr>
              <a:t>Promoting Community Health through Nutrition Education</a:t>
            </a:r>
          </a:p>
          <a:p>
            <a:r>
              <a:rPr lang="en-US" sz="6000">
                <a:solidFill>
                  <a:schemeClr val="bg1"/>
                </a:solidFill>
                <a:latin typeface="Plantagenet Cherokee"/>
              </a:rPr>
              <a:t>Sierra Anderson, Class of 2023 </a:t>
            </a:r>
            <a:endParaRPr lang="en-US" sz="7200" dirty="0">
              <a:solidFill>
                <a:schemeClr val="bg1"/>
              </a:solidFill>
              <a:latin typeface="Plantagenet Cherokee"/>
            </a:endParaRPr>
          </a:p>
        </p:txBody>
      </p:sp>
      <p:pic>
        <p:nvPicPr>
          <p:cNvPr id="7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B2CBD7D3-5338-4286-9FFF-19CACB33D2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03476" y="186541"/>
            <a:ext cx="6755726" cy="263161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0767BB1-C0A3-44CB-B6D6-2ADBE7F02B3A}"/>
              </a:ext>
            </a:extLst>
          </p:cNvPr>
          <p:cNvSpPr txBox="1"/>
          <p:nvPr/>
        </p:nvSpPr>
        <p:spPr>
          <a:xfrm>
            <a:off x="19813509" y="25718631"/>
            <a:ext cx="24073164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5400" dirty="0">
                <a:solidFill>
                  <a:srgbClr val="FFFFFF"/>
                </a:solidFill>
                <a:latin typeface="Plantagenet Cherokee"/>
              </a:rPr>
              <a:t>University of Massachusetts Medical School | </a:t>
            </a:r>
            <a:r>
              <a:rPr lang="en-US" sz="5400">
                <a:solidFill>
                  <a:srgbClr val="FFFFFF"/>
                </a:solidFill>
                <a:latin typeface="Plantagenet Cherokee"/>
              </a:rPr>
              <a:t>Community Health Assistantship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5D28448-39EC-46DB-BCBA-D0FC425AAADB}"/>
              </a:ext>
            </a:extLst>
          </p:cNvPr>
          <p:cNvSpPr txBox="1"/>
          <p:nvPr/>
        </p:nvSpPr>
        <p:spPr>
          <a:xfrm>
            <a:off x="16952614" y="3174829"/>
            <a:ext cx="9985972" cy="150810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9200">
                <a:solidFill>
                  <a:srgbClr val="FFFFFF"/>
                </a:solidFill>
                <a:latin typeface="Plantagenet Cherokee"/>
              </a:rPr>
              <a:t>Curriculum Topics</a:t>
            </a:r>
            <a:endParaRPr lang="en-US" sz="920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DDA6105-8569-4561-9E4D-E7C90C31BBAB}"/>
              </a:ext>
            </a:extLst>
          </p:cNvPr>
          <p:cNvSpPr txBox="1"/>
          <p:nvPr/>
        </p:nvSpPr>
        <p:spPr>
          <a:xfrm>
            <a:off x="672666" y="3177630"/>
            <a:ext cx="13547175" cy="1298817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9200">
                <a:solidFill>
                  <a:srgbClr val="FFFFFF"/>
                </a:solidFill>
                <a:latin typeface="Plantagenet Cherokee"/>
              </a:rPr>
              <a:t>Project Objectives</a:t>
            </a:r>
          </a:p>
          <a:p>
            <a:pPr marL="1143000" indent="-1143000">
              <a:buFont typeface="Arial"/>
              <a:buChar char="•"/>
            </a:pPr>
            <a:r>
              <a:rPr lang="en-US" sz="6800">
                <a:solidFill>
                  <a:srgbClr val="FFFFFF"/>
                </a:solidFill>
                <a:latin typeface="Plantagenet Cherokee"/>
              </a:rPr>
              <a:t>Lead a nutrition group at Jana's Place: a lecture series with group  discussions</a:t>
            </a:r>
            <a:endParaRPr lang="en-US" sz="6800" dirty="0">
              <a:solidFill>
                <a:srgbClr val="FFFFFF"/>
              </a:solidFill>
              <a:latin typeface="Plantagenet Cherokee"/>
            </a:endParaRPr>
          </a:p>
          <a:p>
            <a:pPr marL="1143000" indent="-1143000">
              <a:buFont typeface="Arial"/>
              <a:buChar char="•"/>
            </a:pPr>
            <a:r>
              <a:rPr lang="en-US" sz="6800">
                <a:solidFill>
                  <a:srgbClr val="FFFFFF"/>
                </a:solidFill>
                <a:latin typeface="Plantagenet Cherokee"/>
              </a:rPr>
              <a:t>Help the women navigate conflicting nutrition advice and misleading food advertisements</a:t>
            </a:r>
            <a:endParaRPr lang="en-US" sz="6800" dirty="0">
              <a:solidFill>
                <a:srgbClr val="FFFFFF"/>
              </a:solidFill>
              <a:latin typeface="Plantagenet Cherokee"/>
            </a:endParaRPr>
          </a:p>
          <a:p>
            <a:pPr marL="1143000" indent="-1143000">
              <a:buFont typeface="Arial"/>
              <a:buChar char="•"/>
            </a:pPr>
            <a:r>
              <a:rPr lang="en-US" sz="6800">
                <a:solidFill>
                  <a:srgbClr val="FFFFFF"/>
                </a:solidFill>
                <a:latin typeface="Plantagenet Cherokee"/>
              </a:rPr>
              <a:t>Teach the current evidence on healthy eating &amp; debunk dietary myths </a:t>
            </a:r>
            <a:endParaRPr lang="en-US" sz="6800" dirty="0">
              <a:solidFill>
                <a:srgbClr val="FFFFFF"/>
              </a:solidFill>
              <a:latin typeface="Plantagenet Cherokee"/>
            </a:endParaRPr>
          </a:p>
          <a:p>
            <a:pPr marL="1143000" indent="-1143000">
              <a:buFont typeface="Arial"/>
              <a:buChar char="•"/>
            </a:pPr>
            <a:r>
              <a:rPr lang="en-US" sz="6800">
                <a:solidFill>
                  <a:srgbClr val="FFFFFF"/>
                </a:solidFill>
                <a:latin typeface="Plantagenet Cherokee"/>
              </a:rPr>
              <a:t>Strengthen my nutrition knowledge &amp; counseling skills</a:t>
            </a:r>
            <a:endParaRPr lang="en-US" sz="6800" dirty="0">
              <a:solidFill>
                <a:srgbClr val="FFFFFF"/>
              </a:solidFill>
              <a:latin typeface="Plantagenet Cherokee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C18432-4E5E-4693-9F30-EA6665359119}"/>
              </a:ext>
            </a:extLst>
          </p:cNvPr>
          <p:cNvSpPr txBox="1"/>
          <p:nvPr/>
        </p:nvSpPr>
        <p:spPr>
          <a:xfrm>
            <a:off x="31867953" y="17020560"/>
            <a:ext cx="11787533" cy="88024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9200" dirty="0">
                <a:solidFill>
                  <a:srgbClr val="FFFFFF"/>
                </a:solidFill>
                <a:latin typeface="Plantagenet Cherokee"/>
              </a:rPr>
              <a:t>Next Steps</a:t>
            </a:r>
          </a:p>
          <a:p>
            <a:pPr marL="1143000" indent="-1143000">
              <a:buFont typeface="Arial"/>
              <a:buChar char="•"/>
            </a:pPr>
            <a:r>
              <a:rPr lang="en-US" sz="6800">
                <a:solidFill>
                  <a:srgbClr val="FFFFFF"/>
                </a:solidFill>
                <a:latin typeface="Plantagenet Cherokee"/>
              </a:rPr>
              <a:t>Share nutrition curriculum with other populations</a:t>
            </a:r>
          </a:p>
          <a:p>
            <a:pPr marL="1143000" indent="-1143000">
              <a:buFont typeface="Arial"/>
              <a:buChar char="•"/>
            </a:pPr>
            <a:r>
              <a:rPr lang="en-US" sz="6800">
                <a:solidFill>
                  <a:srgbClr val="FFFFFF"/>
                </a:solidFill>
                <a:latin typeface="Plantagenet Cherokee"/>
              </a:rPr>
              <a:t>Community grocery store tours &amp; cooking classes</a:t>
            </a:r>
            <a:endParaRPr lang="en-US" sz="6800" dirty="0">
              <a:solidFill>
                <a:srgbClr val="FFFFFF"/>
              </a:solidFill>
              <a:latin typeface="Plantagenet Cherokee"/>
            </a:endParaRPr>
          </a:p>
          <a:p>
            <a:pPr marL="1143000" indent="-1143000">
              <a:buFont typeface="Arial"/>
              <a:buChar char="•"/>
            </a:pPr>
            <a:r>
              <a:rPr lang="en-US" sz="6800">
                <a:solidFill>
                  <a:srgbClr val="FFFFFF"/>
                </a:solidFill>
                <a:latin typeface="Plantagenet Cherokee"/>
              </a:rPr>
              <a:t>Future students can expand the scope of the curriculum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F603ECC-BFD7-4D7D-A497-ADD02C8C1429}"/>
              </a:ext>
            </a:extLst>
          </p:cNvPr>
          <p:cNvSpPr txBox="1"/>
          <p:nvPr/>
        </p:nvSpPr>
        <p:spPr>
          <a:xfrm>
            <a:off x="31867952" y="3174829"/>
            <a:ext cx="11435045" cy="151118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9200">
                <a:solidFill>
                  <a:srgbClr val="FFFFFF"/>
                </a:solidFill>
                <a:latin typeface="Plantagenet Cherokee"/>
              </a:rPr>
              <a:t>Food as Medicine</a:t>
            </a:r>
          </a:p>
          <a:p>
            <a:pPr marL="1143000" indent="-1143000">
              <a:buFont typeface="Arial"/>
              <a:buChar char="•"/>
            </a:pPr>
            <a:r>
              <a:rPr lang="en-US" sz="6800">
                <a:solidFill>
                  <a:srgbClr val="FFFFFF"/>
                </a:solidFill>
                <a:latin typeface="Plantagenet Cherokee"/>
              </a:rPr>
              <a:t>Diet is a non-invasive way to improve health &amp; wellbeing </a:t>
            </a:r>
          </a:p>
          <a:p>
            <a:pPr marL="1143000" indent="-1143000">
              <a:buFont typeface="Arial"/>
              <a:buChar char="•"/>
            </a:pPr>
            <a:r>
              <a:rPr lang="en-US" sz="6800">
                <a:solidFill>
                  <a:srgbClr val="FFFFFF"/>
                </a:solidFill>
                <a:latin typeface="Plantagenet Cherokee"/>
              </a:rPr>
              <a:t>Healthy diet can prevent &amp; reverse chronic diseases - the leading cause of death and disability in the United States</a:t>
            </a:r>
            <a:endParaRPr lang="en-US" sz="6800">
              <a:solidFill>
                <a:srgbClr val="FFFFFF"/>
              </a:solidFill>
              <a:latin typeface="Plantagenet Cherokee"/>
              <a:cs typeface="Calibri"/>
            </a:endParaRPr>
          </a:p>
          <a:p>
            <a:pPr marL="1143000" indent="-1143000">
              <a:buFont typeface="Arial"/>
              <a:buChar char="•"/>
            </a:pPr>
            <a:r>
              <a:rPr lang="en-US" sz="6800">
                <a:solidFill>
                  <a:srgbClr val="FFFFFF"/>
                </a:solidFill>
                <a:latin typeface="Plantagenet Cherokee"/>
              </a:rPr>
              <a:t>Community nutrition education plays an important role in healthcare </a:t>
            </a:r>
            <a:endParaRPr lang="en-US" sz="6800" dirty="0">
              <a:solidFill>
                <a:srgbClr val="FFFFFF"/>
              </a:solidFill>
              <a:latin typeface="Plantagenet Cherokee"/>
            </a:endParaRPr>
          </a:p>
          <a:p>
            <a:pPr marL="1143000" indent="-1143000">
              <a:buFont typeface="Arial"/>
              <a:buChar char="•"/>
            </a:pPr>
            <a:endParaRPr lang="en-US" sz="6800" dirty="0">
              <a:solidFill>
                <a:srgbClr val="FFFFFF"/>
              </a:solidFill>
              <a:latin typeface="Plantagenet Cherokee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CD1C962-ED82-44F4-A7BB-F557969BD184}"/>
              </a:ext>
            </a:extLst>
          </p:cNvPr>
          <p:cNvSpPr txBox="1"/>
          <p:nvPr/>
        </p:nvSpPr>
        <p:spPr>
          <a:xfrm>
            <a:off x="315302" y="17007693"/>
            <a:ext cx="15747919" cy="87100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9200">
                <a:solidFill>
                  <a:schemeClr val="bg1"/>
                </a:solidFill>
                <a:latin typeface="Plantagenet Cherokee"/>
                <a:ea typeface="+mn-lt"/>
                <a:cs typeface="+mn-lt"/>
              </a:rPr>
              <a:t>Jana's Place</a:t>
            </a:r>
            <a:endParaRPr lang="en-US" sz="9200">
              <a:solidFill>
                <a:schemeClr val="bg1"/>
              </a:solidFill>
              <a:latin typeface="Plantagenet Cherokee"/>
            </a:endParaRPr>
          </a:p>
          <a:p>
            <a:pPr marL="857250" indent="-857250">
              <a:buFont typeface="Arial"/>
              <a:buChar char="•"/>
            </a:pPr>
            <a:r>
              <a:rPr lang="en-US" sz="6800">
                <a:solidFill>
                  <a:srgbClr val="FFFFFF"/>
                </a:solidFill>
                <a:latin typeface="Plantagenet Cherokee"/>
              </a:rPr>
              <a:t>A local recovery home for women </a:t>
            </a:r>
            <a:r>
              <a:rPr lang="en-US" sz="6800" dirty="0">
                <a:solidFill>
                  <a:srgbClr val="FFFFFF"/>
                </a:solidFill>
                <a:latin typeface="Plantagenet Cherokee"/>
              </a:rPr>
              <a:t>exiting prostitution and recovering </a:t>
            </a:r>
            <a:endParaRPr lang="en-US" sz="6800">
              <a:solidFill>
                <a:srgbClr val="000000"/>
              </a:solidFill>
              <a:latin typeface="Plantagenet Cherokee"/>
              <a:cs typeface="Calibri" panose="020F0502020204030204"/>
            </a:endParaRPr>
          </a:p>
          <a:p>
            <a:r>
              <a:rPr lang="en-US" sz="6800">
                <a:solidFill>
                  <a:srgbClr val="FFFFFF"/>
                </a:solidFill>
                <a:latin typeface="Plantagenet Cherokee"/>
              </a:rPr>
              <a:t>from </a:t>
            </a:r>
            <a:r>
              <a:rPr lang="en-US" sz="6800" dirty="0">
                <a:solidFill>
                  <a:srgbClr val="FFFFFF"/>
                </a:solidFill>
                <a:latin typeface="Plantagenet Cherokee"/>
              </a:rPr>
              <a:t>substance use disorder with </a:t>
            </a:r>
            <a:endParaRPr lang="en-US" sz="6800">
              <a:solidFill>
                <a:srgbClr val="000000"/>
              </a:solidFill>
              <a:latin typeface="Plantagenet Cherokee"/>
              <a:cs typeface="Calibri" panose="020F0502020204030204"/>
            </a:endParaRPr>
          </a:p>
          <a:p>
            <a:r>
              <a:rPr lang="en-US" sz="6800" dirty="0">
                <a:solidFill>
                  <a:srgbClr val="FFFFFF"/>
                </a:solidFill>
                <a:latin typeface="Plantagenet Cherokee"/>
              </a:rPr>
              <a:t>co-occurring mental health disorders</a:t>
            </a:r>
            <a:endParaRPr lang="en-US" sz="6800" dirty="0">
              <a:solidFill>
                <a:srgbClr val="000000"/>
              </a:solidFill>
              <a:latin typeface="Plantagenet Cherokee"/>
              <a:cs typeface="Calibri" panose="020F0502020204030204"/>
            </a:endParaRPr>
          </a:p>
          <a:p>
            <a:r>
              <a:rPr lang="en-US" sz="6600" dirty="0">
                <a:solidFill>
                  <a:srgbClr val="FFFFFF"/>
                </a:solidFill>
                <a:latin typeface="Plantagenet Cherokee"/>
              </a:rPr>
              <a:t>-utilizing a sustainable recovery model that focuses on self-care, life skills development &amp; job training</a:t>
            </a:r>
            <a:endParaRPr lang="en-US" sz="6600">
              <a:latin typeface="Plantagenet Cherokee"/>
              <a:cs typeface="Calibri" panose="020F050202020403020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2C2373-65A9-4AD8-A29A-60E08E646528}"/>
              </a:ext>
            </a:extLst>
          </p:cNvPr>
          <p:cNvSpPr txBox="1"/>
          <p:nvPr/>
        </p:nvSpPr>
        <p:spPr>
          <a:xfrm>
            <a:off x="16958321" y="5100597"/>
            <a:ext cx="12489812" cy="766363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7600">
                <a:solidFill>
                  <a:srgbClr val="FFFFFF"/>
                </a:solidFill>
                <a:latin typeface="Plantagenet Cherokee"/>
              </a:rPr>
              <a:t>Understanding Food Labels</a:t>
            </a:r>
          </a:p>
          <a:p>
            <a:pPr marL="1143000" indent="-1143000">
              <a:buFont typeface="Arial"/>
              <a:buChar char="•"/>
            </a:pPr>
            <a:r>
              <a:rPr lang="en-US" sz="6800">
                <a:solidFill>
                  <a:srgbClr val="FFFFFF"/>
                </a:solidFill>
                <a:latin typeface="Plantagenet Cherokee"/>
              </a:rPr>
              <a:t>How to read Nutrition Facts labels &amp; ingredients lists</a:t>
            </a:r>
          </a:p>
          <a:p>
            <a:pPr marL="1143000" indent="-1143000">
              <a:buFont typeface="Arial"/>
              <a:buChar char="•"/>
            </a:pPr>
            <a:r>
              <a:rPr lang="en-US" sz="6800">
                <a:solidFill>
                  <a:srgbClr val="FFFFFF"/>
                </a:solidFill>
                <a:latin typeface="Plantagenet Cherokee"/>
              </a:rPr>
              <a:t>Understanding nutrient &amp; health claims</a:t>
            </a:r>
          </a:p>
          <a:p>
            <a:pPr marL="1143000" indent="-1143000">
              <a:buFont typeface="Arial"/>
              <a:buChar char="•"/>
            </a:pPr>
            <a:r>
              <a:rPr lang="en-US" sz="6800">
                <a:solidFill>
                  <a:srgbClr val="FFFFFF"/>
                </a:solidFill>
                <a:latin typeface="Plantagenet Cherokee"/>
              </a:rPr>
              <a:t>Identifying added sugars</a:t>
            </a:r>
            <a:endParaRPr lang="en-US" sz="6800" dirty="0">
              <a:solidFill>
                <a:srgbClr val="FFFFFF"/>
              </a:solidFill>
              <a:latin typeface="Plantagenet Cherokee"/>
            </a:endParaRPr>
          </a:p>
          <a:p>
            <a:pPr marL="1143000" indent="-1143000">
              <a:buFont typeface="Arial"/>
              <a:buChar char="•"/>
            </a:pPr>
            <a:endParaRPr lang="en-US" sz="7600" dirty="0">
              <a:solidFill>
                <a:srgbClr val="FFFFFF"/>
              </a:solidFill>
              <a:latin typeface="Plantagenet Cherokee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8615FA0-63FC-4645-AC0A-B97FAAA121B4}"/>
              </a:ext>
            </a:extLst>
          </p:cNvPr>
          <p:cNvSpPr txBox="1"/>
          <p:nvPr/>
        </p:nvSpPr>
        <p:spPr>
          <a:xfrm>
            <a:off x="16958321" y="12772124"/>
            <a:ext cx="12678456" cy="440120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7600">
                <a:solidFill>
                  <a:srgbClr val="FFFFFF"/>
                </a:solidFill>
                <a:latin typeface="Plantagenet Cherokee"/>
              </a:rPr>
              <a:t>Healthy Eating</a:t>
            </a:r>
          </a:p>
          <a:p>
            <a:pPr marL="1143000" indent="-1143000">
              <a:buFont typeface="Arial"/>
              <a:buChar char="•"/>
            </a:pPr>
            <a:r>
              <a:rPr lang="en-US" sz="6800">
                <a:solidFill>
                  <a:srgbClr val="FFFFFF"/>
                </a:solidFill>
                <a:latin typeface="Plantagenet Cherokee"/>
              </a:rPr>
              <a:t>Whole Foods Plant Based Diet</a:t>
            </a:r>
          </a:p>
          <a:p>
            <a:pPr marL="1143000" indent="-1143000">
              <a:buFont typeface="Arial"/>
              <a:buChar char="•"/>
            </a:pPr>
            <a:r>
              <a:rPr lang="en-US" sz="6800">
                <a:solidFill>
                  <a:srgbClr val="FFFFFF"/>
                </a:solidFill>
                <a:latin typeface="Plantagenet Cherokee"/>
              </a:rPr>
              <a:t>Mediterranean Diet</a:t>
            </a:r>
          </a:p>
          <a:p>
            <a:pPr marL="1143000" indent="-1143000">
              <a:buFont typeface="Arial"/>
              <a:buChar char="•"/>
            </a:pPr>
            <a:r>
              <a:rPr lang="en-US" sz="6800">
                <a:solidFill>
                  <a:srgbClr val="FFFFFF"/>
                </a:solidFill>
                <a:latin typeface="Plantagenet Cherokee"/>
              </a:rPr>
              <a:t>The Blue Zones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E877B4D-AEDD-4D5E-87DB-15EE695E48C1}"/>
              </a:ext>
            </a:extLst>
          </p:cNvPr>
          <p:cNvSpPr txBox="1"/>
          <p:nvPr/>
        </p:nvSpPr>
        <p:spPr>
          <a:xfrm>
            <a:off x="16958320" y="18305685"/>
            <a:ext cx="13433032" cy="649408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7600">
                <a:solidFill>
                  <a:srgbClr val="FFFFFF"/>
                </a:solidFill>
                <a:latin typeface="Plantagenet Cherokee"/>
              </a:rPr>
              <a:t>Anti-Inflammatory Foods</a:t>
            </a:r>
          </a:p>
          <a:p>
            <a:pPr marL="1143000" indent="-1143000">
              <a:buFont typeface="Arial"/>
              <a:buChar char="•"/>
            </a:pPr>
            <a:r>
              <a:rPr lang="en-US" sz="6800">
                <a:solidFill>
                  <a:srgbClr val="FFFFFF"/>
                </a:solidFill>
                <a:latin typeface="Plantagenet Cherokee"/>
              </a:rPr>
              <a:t>Acute vs Chronic inflammation</a:t>
            </a:r>
          </a:p>
          <a:p>
            <a:pPr marL="1143000" indent="-1143000">
              <a:buFont typeface="Arial"/>
              <a:buChar char="•"/>
            </a:pPr>
            <a:r>
              <a:rPr lang="en-US" sz="6800">
                <a:solidFill>
                  <a:srgbClr val="FFFFFF"/>
                </a:solidFill>
                <a:latin typeface="Plantagenet Cherokee"/>
              </a:rPr>
              <a:t>Pro-inflammatory &amp; Anti-inflammatory foods</a:t>
            </a:r>
          </a:p>
          <a:p>
            <a:pPr marL="1143000" indent="-1143000">
              <a:buFont typeface="Arial"/>
              <a:buChar char="•"/>
            </a:pPr>
            <a:r>
              <a:rPr lang="en-US" sz="6800">
                <a:solidFill>
                  <a:srgbClr val="FFFFFF"/>
                </a:solidFill>
                <a:latin typeface="Plantagenet Cherokee"/>
              </a:rPr>
              <a:t>The gut microbiome &amp; inflammation</a:t>
            </a:r>
          </a:p>
        </p:txBody>
      </p:sp>
      <p:pic>
        <p:nvPicPr>
          <p:cNvPr id="9" name="Picture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E163990B-0056-494D-9D57-98543B8062A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032" r="75617" b="1326"/>
          <a:stretch/>
        </p:blipFill>
        <p:spPr>
          <a:xfrm>
            <a:off x="40834979" y="218202"/>
            <a:ext cx="2815266" cy="2614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219</Words>
  <Application>Microsoft Office PowerPoint</Application>
  <PresentationFormat>Custom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Plantagenet Cherokee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Masoud, Jennifer</dc:creator>
  <cp:lastModifiedBy>Jennifer</cp:lastModifiedBy>
  <cp:revision>662</cp:revision>
  <dcterms:created xsi:type="dcterms:W3CDTF">2020-07-27T16:56:11Z</dcterms:created>
  <dcterms:modified xsi:type="dcterms:W3CDTF">2021-04-05T17:16:28Z</dcterms:modified>
</cp:coreProperties>
</file>