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ris, Elizabeth" initials="ME" lastIdx="1" clrIdx="0">
    <p:extLst>
      <p:ext uri="{19B8F6BF-5375-455C-9EA6-DF929625EA0E}">
        <p15:presenceInfo xmlns:p15="http://schemas.microsoft.com/office/powerpoint/2012/main" userId="Makris, Elizab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98"/>
    <a:srgbClr val="26C3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5995" autoAdjust="0"/>
  </p:normalViewPr>
  <p:slideViewPr>
    <p:cSldViewPr snapToGrid="0">
      <p:cViewPr varScale="1">
        <p:scale>
          <a:sx n="20" d="100"/>
          <a:sy n="20" d="100"/>
        </p:scale>
        <p:origin x="10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F15C74-C405-495A-B6B5-FE9F76433D7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414617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15C74-C405-495A-B6B5-FE9F76433D7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341639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15C74-C405-495A-B6B5-FE9F76433D7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234261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15C74-C405-495A-B6B5-FE9F76433D7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225831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15C74-C405-495A-B6B5-FE9F76433D7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377241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F15C74-C405-495A-B6B5-FE9F76433D7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398229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F15C74-C405-495A-B6B5-FE9F76433D71}"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129782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15C74-C405-495A-B6B5-FE9F76433D71}"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146749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15C74-C405-495A-B6B5-FE9F76433D71}"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254117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2F15C74-C405-495A-B6B5-FE9F76433D7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79838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2F15C74-C405-495A-B6B5-FE9F76433D7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0DAE-452C-40B8-A5F9-F3DE5D598EC4}" type="slidenum">
              <a:rPr lang="en-US" smtClean="0"/>
              <a:t>‹#›</a:t>
            </a:fld>
            <a:endParaRPr lang="en-US"/>
          </a:p>
        </p:txBody>
      </p:sp>
    </p:spTree>
    <p:extLst>
      <p:ext uri="{BB962C8B-B14F-4D97-AF65-F5344CB8AC3E}">
        <p14:creationId xmlns:p14="http://schemas.microsoft.com/office/powerpoint/2010/main" val="412703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E2F15C74-C405-495A-B6B5-FE9F76433D71}" type="datetimeFigureOut">
              <a:rPr lang="en-US" smtClean="0"/>
              <a:t>4/5/2021</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2B2B0DAE-452C-40B8-A5F9-F3DE5D598EC4}" type="slidenum">
              <a:rPr lang="en-US" smtClean="0"/>
              <a:t>‹#›</a:t>
            </a:fld>
            <a:endParaRPr lang="en-US"/>
          </a:p>
        </p:txBody>
      </p:sp>
    </p:spTree>
    <p:extLst>
      <p:ext uri="{BB962C8B-B14F-4D97-AF65-F5344CB8AC3E}">
        <p14:creationId xmlns:p14="http://schemas.microsoft.com/office/powerpoint/2010/main" val="1785326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s://www.aap.org/en-us/advocacy-and-policy/aap-health-initiatives/safe-sleep/Pages/Safe-Sleep-Recommendations.aspx" TargetMode="Externa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hyperlink" Target="https://www.worcesterhealthybaby.org/what-is-infant-mortality/" TargetMode="External"/><Relationship Id="rId1" Type="http://schemas.openxmlformats.org/officeDocument/2006/relationships/slideLayout" Target="../slideLayouts/slideLayout7.xml"/><Relationship Id="rId6" Type="http://schemas.openxmlformats.org/officeDocument/2006/relationships/hyperlink" Target="https://www.nichq.org/project/national-action-partnership-promote-safe-sleep-improvement-and-innovation-network-nappss" TargetMode="External"/><Relationship Id="rId11" Type="http://schemas.openxmlformats.org/officeDocument/2006/relationships/image" Target="../media/image5.png"/><Relationship Id="rId5" Type="http://schemas.openxmlformats.org/officeDocument/2006/relationships/hyperlink" Target="https://www.flickr.com/photos/diaz/10399136265"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aafp.org/about/policies/all/breastfeeding-support.html" TargetMode="External"/><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77D6AD64-9D30-4C58-A397-8B1C8339310F}"/>
              </a:ext>
            </a:extLst>
          </p:cNvPr>
          <p:cNvSpPr/>
          <p:nvPr/>
        </p:nvSpPr>
        <p:spPr>
          <a:xfrm>
            <a:off x="2019307" y="17244904"/>
            <a:ext cx="10667984" cy="1371596"/>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3B8E4892-8D52-4806-B1F2-3F4224C34F1D}"/>
              </a:ext>
            </a:extLst>
          </p:cNvPr>
          <p:cNvSpPr/>
          <p:nvPr/>
        </p:nvSpPr>
        <p:spPr>
          <a:xfrm>
            <a:off x="2116938" y="23348948"/>
            <a:ext cx="10667984" cy="1371596"/>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3813F6A9-DE11-44A1-A8F4-902F0352EAF6}"/>
              </a:ext>
            </a:extLst>
          </p:cNvPr>
          <p:cNvSpPr/>
          <p:nvPr/>
        </p:nvSpPr>
        <p:spPr>
          <a:xfrm>
            <a:off x="16666038" y="16514188"/>
            <a:ext cx="10667984" cy="1371596"/>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1959499B-CBED-4BB6-8CD9-AEB9BBAC2FB3}"/>
              </a:ext>
            </a:extLst>
          </p:cNvPr>
          <p:cNvSpPr/>
          <p:nvPr/>
        </p:nvSpPr>
        <p:spPr>
          <a:xfrm>
            <a:off x="16666038" y="5717501"/>
            <a:ext cx="10667984" cy="1371596"/>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FB7DBA64-2EB8-44B6-8EAE-B4D8DBF09148}"/>
              </a:ext>
            </a:extLst>
          </p:cNvPr>
          <p:cNvSpPr/>
          <p:nvPr/>
        </p:nvSpPr>
        <p:spPr>
          <a:xfrm>
            <a:off x="31203912" y="5672717"/>
            <a:ext cx="10667984" cy="1371596"/>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C180F92B-207A-4A30-9A8D-ECC34F1C6DE5}"/>
              </a:ext>
            </a:extLst>
          </p:cNvPr>
          <p:cNvSpPr/>
          <p:nvPr/>
        </p:nvSpPr>
        <p:spPr>
          <a:xfrm>
            <a:off x="31203912" y="19192383"/>
            <a:ext cx="10667984" cy="1371596"/>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D218F552-02DC-4A01-BE6C-B9074403461B}"/>
              </a:ext>
            </a:extLst>
          </p:cNvPr>
          <p:cNvSpPr/>
          <p:nvPr/>
        </p:nvSpPr>
        <p:spPr>
          <a:xfrm>
            <a:off x="31274667" y="24314407"/>
            <a:ext cx="10667984" cy="1371596"/>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39F5F96C-70D6-43D1-9BA0-9AC549AA099E}"/>
              </a:ext>
            </a:extLst>
          </p:cNvPr>
          <p:cNvSpPr/>
          <p:nvPr/>
        </p:nvSpPr>
        <p:spPr>
          <a:xfrm>
            <a:off x="31274668" y="28730337"/>
            <a:ext cx="10667984" cy="1371596"/>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7EDFEE9-7E72-45EE-A7B6-3739F1332AF8}"/>
              </a:ext>
            </a:extLst>
          </p:cNvPr>
          <p:cNvSpPr/>
          <p:nvPr/>
        </p:nvSpPr>
        <p:spPr>
          <a:xfrm>
            <a:off x="2019307" y="5682222"/>
            <a:ext cx="10667984" cy="1371596"/>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74293897-58F7-49E3-A885-13EC2AD2AC5E}"/>
              </a:ext>
            </a:extLst>
          </p:cNvPr>
          <p:cNvSpPr/>
          <p:nvPr/>
        </p:nvSpPr>
        <p:spPr>
          <a:xfrm>
            <a:off x="9399529" y="368490"/>
            <a:ext cx="25266316" cy="4812487"/>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B93407-9F7C-4D94-B799-91CEF5E2E168}"/>
              </a:ext>
            </a:extLst>
          </p:cNvPr>
          <p:cNvSpPr txBox="1"/>
          <p:nvPr/>
        </p:nvSpPr>
        <p:spPr>
          <a:xfrm>
            <a:off x="9312440" y="929172"/>
            <a:ext cx="25266317" cy="2123658"/>
          </a:xfrm>
          <a:prstGeom prst="rect">
            <a:avLst/>
          </a:prstGeom>
          <a:noFill/>
        </p:spPr>
        <p:txBody>
          <a:bodyPr wrap="square" rtlCol="0">
            <a:spAutoFit/>
          </a:bodyPr>
          <a:lstStyle/>
          <a:p>
            <a:pPr algn="ctr"/>
            <a:r>
              <a:rPr lang="en-US" sz="6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Improving Prenatal Safe Sleep and Breastfeeding Education in the Outpatient Setting</a:t>
            </a:r>
          </a:p>
        </p:txBody>
      </p:sp>
      <p:sp>
        <p:nvSpPr>
          <p:cNvPr id="13" name="TextBox 12">
            <a:extLst>
              <a:ext uri="{FF2B5EF4-FFF2-40B4-BE49-F238E27FC236}">
                <a16:creationId xmlns:a16="http://schemas.microsoft.com/office/drawing/2014/main" id="{8B85F5F9-8DC9-4667-86B4-A6E137AF7FBA}"/>
              </a:ext>
            </a:extLst>
          </p:cNvPr>
          <p:cNvSpPr txBox="1"/>
          <p:nvPr/>
        </p:nvSpPr>
        <p:spPr>
          <a:xfrm>
            <a:off x="14946088" y="3267433"/>
            <a:ext cx="13999024" cy="1446550"/>
          </a:xfrm>
          <a:prstGeom prst="rect">
            <a:avLst/>
          </a:prstGeom>
          <a:noFill/>
        </p:spPr>
        <p:txBody>
          <a:bodyPr wrap="square" rtlCol="0">
            <a:spAutoFit/>
          </a:bodyPr>
          <a:lstStyle/>
          <a:p>
            <a:pPr algn="ctr"/>
            <a:r>
              <a:rPr lang="en-US" sz="4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Elizabeth Makris</a:t>
            </a:r>
          </a:p>
          <a:p>
            <a:pPr algn="ctr"/>
            <a:r>
              <a:rPr lang="en-US" sz="4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University of Massachusetts Medical School</a:t>
            </a:r>
          </a:p>
        </p:txBody>
      </p:sp>
      <p:sp>
        <p:nvSpPr>
          <p:cNvPr id="16" name="TextBox 15">
            <a:extLst>
              <a:ext uri="{FF2B5EF4-FFF2-40B4-BE49-F238E27FC236}">
                <a16:creationId xmlns:a16="http://schemas.microsoft.com/office/drawing/2014/main" id="{5B753DF0-54BA-4622-AE20-59CB75C10745}"/>
              </a:ext>
            </a:extLst>
          </p:cNvPr>
          <p:cNvSpPr txBox="1"/>
          <p:nvPr/>
        </p:nvSpPr>
        <p:spPr>
          <a:xfrm>
            <a:off x="223158" y="5860188"/>
            <a:ext cx="14260283" cy="1015663"/>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Introduction</a:t>
            </a:r>
          </a:p>
        </p:txBody>
      </p:sp>
      <p:sp>
        <p:nvSpPr>
          <p:cNvPr id="18" name="TextBox 17">
            <a:extLst>
              <a:ext uri="{FF2B5EF4-FFF2-40B4-BE49-F238E27FC236}">
                <a16:creationId xmlns:a16="http://schemas.microsoft.com/office/drawing/2014/main" id="{98B16979-54FA-454E-A2C7-7ED369EEE730}"/>
              </a:ext>
            </a:extLst>
          </p:cNvPr>
          <p:cNvSpPr txBox="1"/>
          <p:nvPr/>
        </p:nvSpPr>
        <p:spPr>
          <a:xfrm>
            <a:off x="320789" y="23526914"/>
            <a:ext cx="14260283" cy="1015663"/>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NAPPSS-IIN</a:t>
            </a:r>
          </a:p>
        </p:txBody>
      </p:sp>
      <p:sp>
        <p:nvSpPr>
          <p:cNvPr id="20" name="TextBox 19">
            <a:extLst>
              <a:ext uri="{FF2B5EF4-FFF2-40B4-BE49-F238E27FC236}">
                <a16:creationId xmlns:a16="http://schemas.microsoft.com/office/drawing/2014/main" id="{8B6EE6B3-2FC9-4622-A93F-635D25C412D2}"/>
              </a:ext>
            </a:extLst>
          </p:cNvPr>
          <p:cNvSpPr txBox="1"/>
          <p:nvPr/>
        </p:nvSpPr>
        <p:spPr>
          <a:xfrm>
            <a:off x="14859002" y="16609405"/>
            <a:ext cx="14260283" cy="1015663"/>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Baseline Data</a:t>
            </a:r>
          </a:p>
        </p:txBody>
      </p:sp>
      <p:sp>
        <p:nvSpPr>
          <p:cNvPr id="22" name="TextBox 21">
            <a:extLst>
              <a:ext uri="{FF2B5EF4-FFF2-40B4-BE49-F238E27FC236}">
                <a16:creationId xmlns:a16="http://schemas.microsoft.com/office/drawing/2014/main" id="{38B80F2A-A0E7-44BB-973E-87727DAF5F11}"/>
              </a:ext>
            </a:extLst>
          </p:cNvPr>
          <p:cNvSpPr txBox="1"/>
          <p:nvPr/>
        </p:nvSpPr>
        <p:spPr>
          <a:xfrm>
            <a:off x="14859002" y="5826358"/>
            <a:ext cx="14260283" cy="1015663"/>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Key Drivers</a:t>
            </a:r>
          </a:p>
        </p:txBody>
      </p:sp>
      <p:sp>
        <p:nvSpPr>
          <p:cNvPr id="24" name="TextBox 23">
            <a:extLst>
              <a:ext uri="{FF2B5EF4-FFF2-40B4-BE49-F238E27FC236}">
                <a16:creationId xmlns:a16="http://schemas.microsoft.com/office/drawing/2014/main" id="{7D11B863-74AB-4A80-A441-693BB15352F7}"/>
              </a:ext>
            </a:extLst>
          </p:cNvPr>
          <p:cNvSpPr txBox="1"/>
          <p:nvPr/>
        </p:nvSpPr>
        <p:spPr>
          <a:xfrm>
            <a:off x="29407759" y="5763596"/>
            <a:ext cx="14260283" cy="1015663"/>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Interventions</a:t>
            </a:r>
          </a:p>
        </p:txBody>
      </p:sp>
      <p:sp>
        <p:nvSpPr>
          <p:cNvPr id="26" name="TextBox 25">
            <a:extLst>
              <a:ext uri="{FF2B5EF4-FFF2-40B4-BE49-F238E27FC236}">
                <a16:creationId xmlns:a16="http://schemas.microsoft.com/office/drawing/2014/main" id="{5A5E234E-D810-4240-8A6F-F356D81246C1}"/>
              </a:ext>
            </a:extLst>
          </p:cNvPr>
          <p:cNvSpPr txBox="1"/>
          <p:nvPr/>
        </p:nvSpPr>
        <p:spPr>
          <a:xfrm>
            <a:off x="29407759" y="19370349"/>
            <a:ext cx="14260283" cy="1015663"/>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Next Steps</a:t>
            </a:r>
          </a:p>
        </p:txBody>
      </p:sp>
      <p:sp>
        <p:nvSpPr>
          <p:cNvPr id="28" name="TextBox 27">
            <a:extLst>
              <a:ext uri="{FF2B5EF4-FFF2-40B4-BE49-F238E27FC236}">
                <a16:creationId xmlns:a16="http://schemas.microsoft.com/office/drawing/2014/main" id="{790B39FB-6FBD-4E17-97AA-42502B9D7FD2}"/>
              </a:ext>
            </a:extLst>
          </p:cNvPr>
          <p:cNvSpPr txBox="1"/>
          <p:nvPr/>
        </p:nvSpPr>
        <p:spPr>
          <a:xfrm>
            <a:off x="29478514" y="24492373"/>
            <a:ext cx="14260283" cy="1015663"/>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Acknowledgments</a:t>
            </a:r>
          </a:p>
        </p:txBody>
      </p:sp>
      <p:sp>
        <p:nvSpPr>
          <p:cNvPr id="30" name="TextBox 29">
            <a:extLst>
              <a:ext uri="{FF2B5EF4-FFF2-40B4-BE49-F238E27FC236}">
                <a16:creationId xmlns:a16="http://schemas.microsoft.com/office/drawing/2014/main" id="{C7BC964D-0840-40E5-9A2C-DD7B422E3F57}"/>
              </a:ext>
            </a:extLst>
          </p:cNvPr>
          <p:cNvSpPr txBox="1"/>
          <p:nvPr/>
        </p:nvSpPr>
        <p:spPr>
          <a:xfrm>
            <a:off x="29478514" y="28947006"/>
            <a:ext cx="14260283" cy="1015663"/>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References</a:t>
            </a:r>
          </a:p>
        </p:txBody>
      </p:sp>
      <p:sp>
        <p:nvSpPr>
          <p:cNvPr id="34" name="TextBox 33">
            <a:extLst>
              <a:ext uri="{FF2B5EF4-FFF2-40B4-BE49-F238E27FC236}">
                <a16:creationId xmlns:a16="http://schemas.microsoft.com/office/drawing/2014/main" id="{5E778FDD-2C45-4A0E-8051-B7DA77980C1C}"/>
              </a:ext>
            </a:extLst>
          </p:cNvPr>
          <p:cNvSpPr txBox="1"/>
          <p:nvPr/>
        </p:nvSpPr>
        <p:spPr>
          <a:xfrm>
            <a:off x="223158" y="17447244"/>
            <a:ext cx="14260283" cy="1015663"/>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Goals</a:t>
            </a:r>
          </a:p>
        </p:txBody>
      </p:sp>
      <p:sp>
        <p:nvSpPr>
          <p:cNvPr id="55" name="TextBox 54">
            <a:extLst>
              <a:ext uri="{FF2B5EF4-FFF2-40B4-BE49-F238E27FC236}">
                <a16:creationId xmlns:a16="http://schemas.microsoft.com/office/drawing/2014/main" id="{3DE4E1ED-AD1D-4463-8FBE-C66940AC1FAB}"/>
              </a:ext>
            </a:extLst>
          </p:cNvPr>
          <p:cNvSpPr txBox="1"/>
          <p:nvPr/>
        </p:nvSpPr>
        <p:spPr>
          <a:xfrm>
            <a:off x="604074" y="9063724"/>
            <a:ext cx="7700307" cy="513371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American Academy of Family Physicians (AAFP) recommends the infant feeding discussion begin as early as possible, as women make decisions about breastfeeding very early on</a:t>
            </a:r>
            <a:r>
              <a:rPr lang="en-US" sz="3200" baseline="30000" dirty="0">
                <a:latin typeface="Arial" panose="020B0604020202020204" pitchFamily="34" charset="0"/>
                <a:cs typeface="Arial" panose="020B0604020202020204" pitchFamily="34" charset="0"/>
              </a:rPr>
              <a:t>3</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We are interested in looking at how breastfeeding and safe sleep education takes place during prenatal care in the outpatient setting</a:t>
            </a:r>
          </a:p>
        </p:txBody>
      </p:sp>
      <p:sp>
        <p:nvSpPr>
          <p:cNvPr id="56" name="TextBox 55">
            <a:extLst>
              <a:ext uri="{FF2B5EF4-FFF2-40B4-BE49-F238E27FC236}">
                <a16:creationId xmlns:a16="http://schemas.microsoft.com/office/drawing/2014/main" id="{BECB66A7-3604-468D-BB62-6E663A3F230F}"/>
              </a:ext>
            </a:extLst>
          </p:cNvPr>
          <p:cNvSpPr txBox="1"/>
          <p:nvPr/>
        </p:nvSpPr>
        <p:spPr>
          <a:xfrm>
            <a:off x="320789" y="18767646"/>
            <a:ext cx="13790454" cy="403187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 Measure the degree to which safe sleep and breastfeeding education Is taking place at the Family Health Center of Worcester (FHCW)</a:t>
            </a:r>
          </a:p>
          <a:p>
            <a:r>
              <a:rPr lang="en-US" sz="3200" dirty="0">
                <a:latin typeface="Arial" panose="020B0604020202020204" pitchFamily="34" charset="0"/>
                <a:cs typeface="Arial" panose="020B0604020202020204" pitchFamily="34" charset="0"/>
              </a:rPr>
              <a:t>2.) Assess compliance with education processes outlined by NAPPSS-IIN initiative (below) by auditing charts of women who receive prenatal care at FHCW</a:t>
            </a:r>
          </a:p>
          <a:p>
            <a:r>
              <a:rPr lang="en-US" sz="3200" dirty="0">
                <a:latin typeface="Arial" panose="020B0604020202020204" pitchFamily="34" charset="0"/>
                <a:cs typeface="Arial" panose="020B0604020202020204" pitchFamily="34" charset="0"/>
              </a:rPr>
              <a:t>3.) Improve rates of compliance with these processes through a series of interventions</a:t>
            </a:r>
          </a:p>
          <a:p>
            <a:r>
              <a:rPr lang="en-US" sz="3200" dirty="0">
                <a:latin typeface="Arial" panose="020B0604020202020204" pitchFamily="34" charset="0"/>
                <a:cs typeface="Arial" panose="020B0604020202020204" pitchFamily="34" charset="0"/>
              </a:rPr>
              <a:t>4.) Ultimately decrease infant mortality rates in Worcester</a:t>
            </a:r>
          </a:p>
        </p:txBody>
      </p:sp>
      <p:sp>
        <p:nvSpPr>
          <p:cNvPr id="57" name="TextBox 56">
            <a:extLst>
              <a:ext uri="{FF2B5EF4-FFF2-40B4-BE49-F238E27FC236}">
                <a16:creationId xmlns:a16="http://schemas.microsoft.com/office/drawing/2014/main" id="{D5E7FE8C-9488-404E-BD0B-1864CEC7AC43}"/>
              </a:ext>
            </a:extLst>
          </p:cNvPr>
          <p:cNvSpPr txBox="1"/>
          <p:nvPr/>
        </p:nvSpPr>
        <p:spPr>
          <a:xfrm>
            <a:off x="363003" y="24980326"/>
            <a:ext cx="13649146" cy="698652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National Action Partnership to Promote Safe Sleep Improvement and Innovation Network (NAPPSS-IIN) is an initiative of the National Institute for Children’s Health Quality (NICHQ)</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Initiative aimed at making safe sleep and breastfeeding the national norm and focused on providing families with evidence-based instruction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Two processes outlined by the initiative for achieving this goal:</a:t>
            </a:r>
          </a:p>
          <a:p>
            <a:pPr marL="1485900" lvl="2"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Process 1: Adequate information provided to the family regarding safe sleep and breastfeeding</a:t>
            </a:r>
          </a:p>
          <a:p>
            <a:pPr marL="2400300" lvl="4"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Includes anticipatory guidance and referral to resources if needed</a:t>
            </a:r>
          </a:p>
          <a:p>
            <a:pPr marL="1485900" lvl="2"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Process 2: Conversation with the family to develop a plan for safe sleep and breastfeeding</a:t>
            </a:r>
          </a:p>
          <a:p>
            <a:pPr marL="2400300" lvl="4"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Includes family plan and discussion of any barriers or red flags</a:t>
            </a:r>
            <a:r>
              <a:rPr lang="en-US" sz="3200" baseline="30000" dirty="0">
                <a:latin typeface="Arial" panose="020B0604020202020204" pitchFamily="34" charset="0"/>
                <a:cs typeface="Arial" panose="020B0604020202020204" pitchFamily="34" charset="0"/>
              </a:rPr>
              <a:t>5</a:t>
            </a:r>
            <a:endParaRPr lang="en-US" sz="32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A24044B3-1FB7-4EED-BA60-EABDF0C96DDD}"/>
              </a:ext>
            </a:extLst>
          </p:cNvPr>
          <p:cNvSpPr txBox="1"/>
          <p:nvPr/>
        </p:nvSpPr>
        <p:spPr>
          <a:xfrm>
            <a:off x="29527783" y="25871906"/>
            <a:ext cx="13761823" cy="2769989"/>
          </a:xfrm>
          <a:prstGeom prst="rect">
            <a:avLst/>
          </a:prstGeom>
          <a:noFill/>
        </p:spPr>
        <p:txBody>
          <a:bodyPr wrap="square" rtlCol="0">
            <a:spAutoFit/>
          </a:bodyPr>
          <a:lstStyle/>
          <a:p>
            <a:r>
              <a:rPr lang="en-US" sz="2900" dirty="0">
                <a:latin typeface="Arial" panose="020B0604020202020204" pitchFamily="34" charset="0"/>
                <a:cs typeface="Arial" panose="020B0604020202020204" pitchFamily="34" charset="0"/>
              </a:rPr>
              <a:t>Many thanks to Dr. Sara Shields and Dr. Sherman Chu for their endless guidance, support, and expertise.  Thanks to the perinatal advocates and providers of the Family Health Center of Worcester, the members of the Worcester Healthy Baby Collaborative, and other community partners for lending their knowledge and time. Thanks to Dr. Heather-Lyn Haley and the UMMS Community Health Service Learning Assistantship for making this project possible.</a:t>
            </a:r>
          </a:p>
        </p:txBody>
      </p:sp>
      <p:sp>
        <p:nvSpPr>
          <p:cNvPr id="66" name="TextBox 65">
            <a:extLst>
              <a:ext uri="{FF2B5EF4-FFF2-40B4-BE49-F238E27FC236}">
                <a16:creationId xmlns:a16="http://schemas.microsoft.com/office/drawing/2014/main" id="{037253BE-A782-4904-8ADB-C4FF0FFD80F4}"/>
              </a:ext>
            </a:extLst>
          </p:cNvPr>
          <p:cNvSpPr txBox="1"/>
          <p:nvPr/>
        </p:nvSpPr>
        <p:spPr>
          <a:xfrm>
            <a:off x="29927694" y="30179338"/>
            <a:ext cx="13361921" cy="2964914"/>
          </a:xfrm>
          <a:prstGeom prst="rect">
            <a:avLst/>
          </a:prstGeom>
          <a:noFill/>
        </p:spPr>
        <p:txBody>
          <a:bodyPr wrap="square" rtlCol="0">
            <a:spAutoFit/>
          </a:bodyPr>
          <a:lstStyle/>
          <a:p>
            <a:r>
              <a:rPr lang="en-US" sz="2400" baseline="30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1</a:t>
            </a:r>
            <a:r>
              <a:rPr lang="en-US" sz="2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https://www.worcesterhealthybaby.org/what-is-infant-mortality/</a:t>
            </a:r>
            <a:endParaRPr lang="en-US" sz="2400" dirty="0">
              <a:latin typeface="Arial" panose="020B0604020202020204" pitchFamily="34" charset="0"/>
              <a:cs typeface="Arial" panose="020B0604020202020204" pitchFamily="34" charset="0"/>
            </a:endParaRPr>
          </a:p>
          <a:p>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https://www.aap.org/en-us/advocacy-and-policy/aap-health-initiatives/safe-sleep/Pages/Safe-Sleep-Recommendations.aspx</a:t>
            </a:r>
            <a:endParaRPr lang="en-US" sz="2400" dirty="0">
              <a:latin typeface="Arial" panose="020B0604020202020204" pitchFamily="34" charset="0"/>
              <a:cs typeface="Arial" panose="020B0604020202020204" pitchFamily="34" charset="0"/>
            </a:endParaRPr>
          </a:p>
          <a:p>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https://www.aafp.org/about/policies/all/breastfeeding-support.html</a:t>
            </a:r>
            <a:endParaRPr lang="en-US" sz="2400" baseline="30000" dirty="0">
              <a:latin typeface="Arial" panose="020B0604020202020204" pitchFamily="34" charset="0"/>
              <a:cs typeface="Arial" panose="020B0604020202020204" pitchFamily="34" charset="0"/>
            </a:endParaRPr>
          </a:p>
          <a:p>
            <a:r>
              <a:rPr lang="en-US" sz="2400" baseline="30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https://www.flickr.com/photos/diaz/10399136265</a:t>
            </a:r>
            <a:endParaRPr lang="en-US" sz="2400" dirty="0">
              <a:latin typeface="Arial" panose="020B0604020202020204" pitchFamily="34" charset="0"/>
              <a:cs typeface="Arial" panose="020B0604020202020204" pitchFamily="34" charset="0"/>
            </a:endParaRPr>
          </a:p>
          <a:p>
            <a:r>
              <a:rPr lang="en-US" sz="2400" baseline="300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5</a:t>
            </a:r>
            <a:r>
              <a:rPr lang="en-US" sz="2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https://www.nichq.org/project/national-action-partnership-promote-safe-sleep-improvement-and-innovation-network-nappss</a:t>
            </a:r>
            <a:endParaRPr lang="en-US" sz="2400" dirty="0">
              <a:latin typeface="Arial" panose="020B0604020202020204" pitchFamily="34" charset="0"/>
              <a:cs typeface="Arial" panose="020B0604020202020204" pitchFamily="34" charset="0"/>
            </a:endParaRPr>
          </a:p>
          <a:p>
            <a:endParaRPr lang="en-US" sz="2800" baseline="30000" dirty="0">
              <a:latin typeface="Arial" panose="020B0604020202020204" pitchFamily="34" charset="0"/>
              <a:cs typeface="Arial" panose="020B0604020202020204" pitchFamily="34" charset="0"/>
            </a:endParaRPr>
          </a:p>
        </p:txBody>
      </p:sp>
      <p:pic>
        <p:nvPicPr>
          <p:cNvPr id="70" name="Picture 69">
            <a:extLst>
              <a:ext uri="{FF2B5EF4-FFF2-40B4-BE49-F238E27FC236}">
                <a16:creationId xmlns:a16="http://schemas.microsoft.com/office/drawing/2014/main" id="{148DB627-4127-4BB1-BE66-F3AE721B283D}"/>
              </a:ext>
            </a:extLst>
          </p:cNvPr>
          <p:cNvPicPr>
            <a:picLocks noChangeAspect="1"/>
          </p:cNvPicPr>
          <p:nvPr/>
        </p:nvPicPr>
        <p:blipFill rotWithShape="1">
          <a:blip r:embed="rId7"/>
          <a:srcRect l="3431" t="3834" r="10631" b="14698"/>
          <a:stretch/>
        </p:blipFill>
        <p:spPr>
          <a:xfrm>
            <a:off x="544553" y="949274"/>
            <a:ext cx="8716326" cy="3424751"/>
          </a:xfrm>
          <a:prstGeom prst="rect">
            <a:avLst/>
          </a:prstGeom>
        </p:spPr>
      </p:pic>
      <p:pic>
        <p:nvPicPr>
          <p:cNvPr id="73" name="Picture 72" descr="A picture containing green, holding, game, playing&#10;&#10;Description automatically generated">
            <a:extLst>
              <a:ext uri="{FF2B5EF4-FFF2-40B4-BE49-F238E27FC236}">
                <a16:creationId xmlns:a16="http://schemas.microsoft.com/office/drawing/2014/main" id="{0088E33D-7E11-41E2-B567-B404304F8A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68756" y="2939535"/>
            <a:ext cx="7380794" cy="2054089"/>
          </a:xfrm>
          <a:prstGeom prst="rect">
            <a:avLst/>
          </a:prstGeom>
        </p:spPr>
      </p:pic>
      <p:pic>
        <p:nvPicPr>
          <p:cNvPr id="74" name="Picture 73">
            <a:extLst>
              <a:ext uri="{FF2B5EF4-FFF2-40B4-BE49-F238E27FC236}">
                <a16:creationId xmlns:a16="http://schemas.microsoft.com/office/drawing/2014/main" id="{F55BC3E5-D36A-4CC2-9532-5C828D3F7D14}"/>
              </a:ext>
            </a:extLst>
          </p:cNvPr>
          <p:cNvPicPr>
            <a:picLocks noChangeAspect="1"/>
          </p:cNvPicPr>
          <p:nvPr/>
        </p:nvPicPr>
        <p:blipFill>
          <a:blip r:embed="rId9"/>
          <a:stretch>
            <a:fillRect/>
          </a:stretch>
        </p:blipFill>
        <p:spPr>
          <a:xfrm>
            <a:off x="35121196" y="1018549"/>
            <a:ext cx="8453461" cy="1485960"/>
          </a:xfrm>
          <a:prstGeom prst="rect">
            <a:avLst/>
          </a:prstGeom>
        </p:spPr>
      </p:pic>
      <p:pic>
        <p:nvPicPr>
          <p:cNvPr id="77" name="Picture 76">
            <a:extLst>
              <a:ext uri="{FF2B5EF4-FFF2-40B4-BE49-F238E27FC236}">
                <a16:creationId xmlns:a16="http://schemas.microsoft.com/office/drawing/2014/main" id="{5594C258-3DB4-4019-9172-3E5B6D739D6D}"/>
              </a:ext>
            </a:extLst>
          </p:cNvPr>
          <p:cNvPicPr>
            <a:picLocks noChangeAspect="1"/>
          </p:cNvPicPr>
          <p:nvPr/>
        </p:nvPicPr>
        <p:blipFill>
          <a:blip r:embed="rId10"/>
          <a:stretch>
            <a:fillRect/>
          </a:stretch>
        </p:blipFill>
        <p:spPr>
          <a:xfrm>
            <a:off x="8446574" y="8820134"/>
            <a:ext cx="5522853" cy="5522853"/>
          </a:xfrm>
          <a:prstGeom prst="rect">
            <a:avLst/>
          </a:prstGeom>
        </p:spPr>
      </p:pic>
      <p:sp>
        <p:nvSpPr>
          <p:cNvPr id="82" name="TextBox 81">
            <a:extLst>
              <a:ext uri="{FF2B5EF4-FFF2-40B4-BE49-F238E27FC236}">
                <a16:creationId xmlns:a16="http://schemas.microsoft.com/office/drawing/2014/main" id="{D87A739B-A14D-4E43-BE1B-B4DD73D091E2}"/>
              </a:ext>
            </a:extLst>
          </p:cNvPr>
          <p:cNvSpPr txBox="1"/>
          <p:nvPr/>
        </p:nvSpPr>
        <p:spPr>
          <a:xfrm>
            <a:off x="14052368" y="13935824"/>
            <a:ext cx="27214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4</a:t>
            </a:r>
          </a:p>
        </p:txBody>
      </p:sp>
      <p:sp>
        <p:nvSpPr>
          <p:cNvPr id="88" name="TextBox 87">
            <a:extLst>
              <a:ext uri="{FF2B5EF4-FFF2-40B4-BE49-F238E27FC236}">
                <a16:creationId xmlns:a16="http://schemas.microsoft.com/office/drawing/2014/main" id="{8D4B31D2-794F-4A24-B42C-95F8F06E2219}"/>
              </a:ext>
            </a:extLst>
          </p:cNvPr>
          <p:cNvSpPr txBox="1"/>
          <p:nvPr/>
        </p:nvSpPr>
        <p:spPr>
          <a:xfrm>
            <a:off x="604075" y="7089097"/>
            <a:ext cx="13739944" cy="2062103"/>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Worcester infant mortality rate: 5.2 per 1,000 live births in 2013-2015</a:t>
            </a:r>
            <a:r>
              <a:rPr lang="en-US" sz="3200" baseline="30000" dirty="0">
                <a:latin typeface="Arial" panose="020B0604020202020204" pitchFamily="34" charset="0"/>
                <a:cs typeface="Arial" panose="020B0604020202020204" pitchFamily="34" charset="0"/>
              </a:rPr>
              <a:t>1</a:t>
            </a:r>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American Academy of Pediatrics (AAP) recommends safe sleep environment and breastfeeding to reduce the incidence of sleep-related infant death</a:t>
            </a:r>
            <a:r>
              <a:rPr lang="en-US" sz="3200" baseline="30000" dirty="0">
                <a:latin typeface="Arial" panose="020B0604020202020204" pitchFamily="34" charset="0"/>
                <a:cs typeface="Arial" panose="020B0604020202020204" pitchFamily="34" charset="0"/>
              </a:rPr>
              <a:t>2</a:t>
            </a:r>
            <a:endParaRPr lang="en-US" sz="3200" dirty="0">
              <a:latin typeface="Arial" panose="020B0604020202020204" pitchFamily="34" charset="0"/>
              <a:cs typeface="Arial" panose="020B0604020202020204" pitchFamily="34" charset="0"/>
            </a:endParaRPr>
          </a:p>
        </p:txBody>
      </p:sp>
      <p:pic>
        <p:nvPicPr>
          <p:cNvPr id="89" name="Picture 88">
            <a:extLst>
              <a:ext uri="{FF2B5EF4-FFF2-40B4-BE49-F238E27FC236}">
                <a16:creationId xmlns:a16="http://schemas.microsoft.com/office/drawing/2014/main" id="{63BAF1DE-42D7-49D3-B3AA-6420AAC1E11B}"/>
              </a:ext>
            </a:extLst>
          </p:cNvPr>
          <p:cNvPicPr>
            <a:picLocks noChangeAspect="1"/>
          </p:cNvPicPr>
          <p:nvPr/>
        </p:nvPicPr>
        <p:blipFill>
          <a:blip r:embed="rId11"/>
          <a:stretch>
            <a:fillRect/>
          </a:stretch>
        </p:blipFill>
        <p:spPr>
          <a:xfrm>
            <a:off x="15111748" y="18352026"/>
            <a:ext cx="10529280" cy="6692339"/>
          </a:xfrm>
          <a:prstGeom prst="rect">
            <a:avLst/>
          </a:prstGeom>
        </p:spPr>
      </p:pic>
      <p:pic>
        <p:nvPicPr>
          <p:cNvPr id="90" name="Picture 89">
            <a:extLst>
              <a:ext uri="{FF2B5EF4-FFF2-40B4-BE49-F238E27FC236}">
                <a16:creationId xmlns:a16="http://schemas.microsoft.com/office/drawing/2014/main" id="{0BF844E8-DFB6-4127-A8C6-8901DADAE9E2}"/>
              </a:ext>
            </a:extLst>
          </p:cNvPr>
          <p:cNvPicPr>
            <a:picLocks noChangeAspect="1"/>
          </p:cNvPicPr>
          <p:nvPr/>
        </p:nvPicPr>
        <p:blipFill>
          <a:blip r:embed="rId12"/>
          <a:stretch>
            <a:fillRect/>
          </a:stretch>
        </p:blipFill>
        <p:spPr>
          <a:xfrm>
            <a:off x="15104152" y="25828774"/>
            <a:ext cx="10536876" cy="6692339"/>
          </a:xfrm>
          <a:prstGeom prst="rect">
            <a:avLst/>
          </a:prstGeom>
        </p:spPr>
      </p:pic>
      <p:pic>
        <p:nvPicPr>
          <p:cNvPr id="120" name="Picture 119">
            <a:extLst>
              <a:ext uri="{FF2B5EF4-FFF2-40B4-BE49-F238E27FC236}">
                <a16:creationId xmlns:a16="http://schemas.microsoft.com/office/drawing/2014/main" id="{029F1C66-11E3-4744-8200-B06040C6CB81}"/>
              </a:ext>
            </a:extLst>
          </p:cNvPr>
          <p:cNvPicPr>
            <a:picLocks noChangeAspect="1"/>
          </p:cNvPicPr>
          <p:nvPr/>
        </p:nvPicPr>
        <p:blipFill>
          <a:blip r:embed="rId13"/>
          <a:stretch>
            <a:fillRect/>
          </a:stretch>
        </p:blipFill>
        <p:spPr>
          <a:xfrm>
            <a:off x="32713272" y="7452249"/>
            <a:ext cx="8941276" cy="3628479"/>
          </a:xfrm>
          <a:prstGeom prst="rect">
            <a:avLst/>
          </a:prstGeom>
        </p:spPr>
      </p:pic>
      <p:sp>
        <p:nvSpPr>
          <p:cNvPr id="121" name="TextBox 120">
            <a:extLst>
              <a:ext uri="{FF2B5EF4-FFF2-40B4-BE49-F238E27FC236}">
                <a16:creationId xmlns:a16="http://schemas.microsoft.com/office/drawing/2014/main" id="{D7045F08-DB92-4573-B422-D6ADEB367369}"/>
              </a:ext>
            </a:extLst>
          </p:cNvPr>
          <p:cNvSpPr txBox="1"/>
          <p:nvPr/>
        </p:nvSpPr>
        <p:spPr>
          <a:xfrm>
            <a:off x="25739273" y="20084602"/>
            <a:ext cx="3521528" cy="1692771"/>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Overall Process 1 Compliance:</a:t>
            </a:r>
          </a:p>
          <a:p>
            <a:pPr algn="ctr"/>
            <a:r>
              <a:rPr lang="en-US" sz="4000" b="1" dirty="0">
                <a:latin typeface="Arial" panose="020B0604020202020204" pitchFamily="34" charset="0"/>
                <a:cs typeface="Arial" panose="020B0604020202020204" pitchFamily="34" charset="0"/>
              </a:rPr>
              <a:t>18.33%</a:t>
            </a:r>
          </a:p>
        </p:txBody>
      </p:sp>
      <p:sp>
        <p:nvSpPr>
          <p:cNvPr id="123" name="TextBox 122">
            <a:extLst>
              <a:ext uri="{FF2B5EF4-FFF2-40B4-BE49-F238E27FC236}">
                <a16:creationId xmlns:a16="http://schemas.microsoft.com/office/drawing/2014/main" id="{BACEB1B7-D771-4653-9C13-9F794F1C3EF4}"/>
              </a:ext>
            </a:extLst>
          </p:cNvPr>
          <p:cNvSpPr txBox="1"/>
          <p:nvPr/>
        </p:nvSpPr>
        <p:spPr>
          <a:xfrm>
            <a:off x="25627148" y="28100620"/>
            <a:ext cx="3521528" cy="1692771"/>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Overall Process 2 Compliance:</a:t>
            </a:r>
          </a:p>
          <a:p>
            <a:pPr algn="ctr"/>
            <a:r>
              <a:rPr lang="en-US" sz="4000" b="1" dirty="0">
                <a:latin typeface="Arial" panose="020B0604020202020204" pitchFamily="34" charset="0"/>
                <a:cs typeface="Arial" panose="020B0604020202020204" pitchFamily="34" charset="0"/>
              </a:rPr>
              <a:t>1.67%</a:t>
            </a:r>
          </a:p>
        </p:txBody>
      </p:sp>
      <p:sp>
        <p:nvSpPr>
          <p:cNvPr id="127" name="TextBox 126">
            <a:extLst>
              <a:ext uri="{FF2B5EF4-FFF2-40B4-BE49-F238E27FC236}">
                <a16:creationId xmlns:a16="http://schemas.microsoft.com/office/drawing/2014/main" id="{F5CBF5C9-8C03-41B5-8DEC-F63D00A15A5B}"/>
              </a:ext>
            </a:extLst>
          </p:cNvPr>
          <p:cNvSpPr txBox="1"/>
          <p:nvPr/>
        </p:nvSpPr>
        <p:spPr>
          <a:xfrm>
            <a:off x="29457029" y="20759190"/>
            <a:ext cx="14026924"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Breastfeeding processes are doing well, while safe sleep processes need improvement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Additional interventions will be implemented to address identified issues, in accordance with Key Driver diagram</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Following these interventions, we will dive deeper into the racial and ethnic disparities present among the Worcester community with respect to infant mortality</a:t>
            </a:r>
          </a:p>
        </p:txBody>
      </p:sp>
      <p:sp>
        <p:nvSpPr>
          <p:cNvPr id="2" name="TextBox 1">
            <a:extLst>
              <a:ext uri="{FF2B5EF4-FFF2-40B4-BE49-F238E27FC236}">
                <a16:creationId xmlns:a16="http://schemas.microsoft.com/office/drawing/2014/main" id="{25F43742-627F-4917-BFA7-5B338C719B85}"/>
              </a:ext>
            </a:extLst>
          </p:cNvPr>
          <p:cNvSpPr txBox="1"/>
          <p:nvPr/>
        </p:nvSpPr>
        <p:spPr>
          <a:xfrm>
            <a:off x="596472" y="13916935"/>
            <a:ext cx="13864111"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We are focused on:</a:t>
            </a:r>
          </a:p>
          <a:p>
            <a:pPr marL="1371600" lvl="2"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Patient-centered conversations and shared decision making between expectant mothers, families, and providers</a:t>
            </a:r>
          </a:p>
          <a:p>
            <a:pPr marL="1371600" lvl="2"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Standardized information provided to families regarding breastfeeding and safe sleep</a:t>
            </a:r>
          </a:p>
          <a:p>
            <a:pPr marL="1371600" lvl="2"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Systematized documentation and reporting</a:t>
            </a:r>
          </a:p>
        </p:txBody>
      </p:sp>
      <p:pic>
        <p:nvPicPr>
          <p:cNvPr id="3" name="Picture 2">
            <a:extLst>
              <a:ext uri="{FF2B5EF4-FFF2-40B4-BE49-F238E27FC236}">
                <a16:creationId xmlns:a16="http://schemas.microsoft.com/office/drawing/2014/main" id="{C9491945-B082-405D-BD6B-6FDB7FBFC744}"/>
              </a:ext>
            </a:extLst>
          </p:cNvPr>
          <p:cNvPicPr>
            <a:picLocks noChangeAspect="1"/>
          </p:cNvPicPr>
          <p:nvPr/>
        </p:nvPicPr>
        <p:blipFill>
          <a:blip r:embed="rId14"/>
          <a:stretch>
            <a:fillRect/>
          </a:stretch>
        </p:blipFill>
        <p:spPr>
          <a:xfrm>
            <a:off x="15315702" y="7635569"/>
            <a:ext cx="13915802" cy="8260557"/>
          </a:xfrm>
          <a:prstGeom prst="rect">
            <a:avLst/>
          </a:prstGeom>
        </p:spPr>
      </p:pic>
      <p:sp>
        <p:nvSpPr>
          <p:cNvPr id="4" name="TextBox 3">
            <a:extLst>
              <a:ext uri="{FF2B5EF4-FFF2-40B4-BE49-F238E27FC236}">
                <a16:creationId xmlns:a16="http://schemas.microsoft.com/office/drawing/2014/main" id="{AC4B368C-022A-44A3-AF9B-09D5C7FC7E5B}"/>
              </a:ext>
            </a:extLst>
          </p:cNvPr>
          <p:cNvSpPr txBox="1"/>
          <p:nvPr/>
        </p:nvSpPr>
        <p:spPr>
          <a:xfrm>
            <a:off x="29927694" y="11104154"/>
            <a:ext cx="13359431"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We examined the current processes and timeline for prenatal care and education to identify opportunities for improvement </a:t>
            </a:r>
          </a:p>
        </p:txBody>
      </p:sp>
      <p:sp>
        <p:nvSpPr>
          <p:cNvPr id="14" name="TextBox 13">
            <a:extLst>
              <a:ext uri="{FF2B5EF4-FFF2-40B4-BE49-F238E27FC236}">
                <a16:creationId xmlns:a16="http://schemas.microsoft.com/office/drawing/2014/main" id="{0D4F8800-A967-4947-87E9-3DA957C1B99C}"/>
              </a:ext>
            </a:extLst>
          </p:cNvPr>
          <p:cNvSpPr txBox="1"/>
          <p:nvPr/>
        </p:nvSpPr>
        <p:spPr>
          <a:xfrm>
            <a:off x="35874756" y="12443844"/>
            <a:ext cx="7074794" cy="584775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Discussions with FHCW staff led to introduction of a My Phrase, a prepopulated phrase to be used in documentation in the electronic medical record (NextGen):</a:t>
            </a:r>
          </a:p>
          <a:p>
            <a:pPr lvl="2"/>
            <a:r>
              <a:rPr lang="en-US" sz="2800" dirty="0">
                <a:effectLst/>
                <a:latin typeface="Arial" panose="020B0604020202020204" pitchFamily="34" charset="0"/>
                <a:ea typeface="Calibri" panose="020F0502020204030204" pitchFamily="34" charset="0"/>
                <a:cs typeface="Arial" panose="020B0604020202020204" pitchFamily="34" charset="0"/>
              </a:rPr>
              <a:t>Reviewed safe sleep practices: back to sleep, alone, on firm mattress, without blankets or stuffed toys, avoid smoking exposure, avoid overheating, rooming in but not bedsharing, breastfeeding, use of sleep sack.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7" name="Picture 16">
            <a:extLst>
              <a:ext uri="{FF2B5EF4-FFF2-40B4-BE49-F238E27FC236}">
                <a16:creationId xmlns:a16="http://schemas.microsoft.com/office/drawing/2014/main" id="{800FD7DD-9780-45DB-9E07-A78FB0C6E4EF}"/>
              </a:ext>
            </a:extLst>
          </p:cNvPr>
          <p:cNvPicPr>
            <a:picLocks noChangeAspect="1"/>
          </p:cNvPicPr>
          <p:nvPr/>
        </p:nvPicPr>
        <p:blipFill>
          <a:blip r:embed="rId15"/>
          <a:stretch>
            <a:fillRect/>
          </a:stretch>
        </p:blipFill>
        <p:spPr>
          <a:xfrm>
            <a:off x="29830994" y="12168346"/>
            <a:ext cx="6043762" cy="6985334"/>
          </a:xfrm>
          <a:prstGeom prst="rect">
            <a:avLst/>
          </a:prstGeom>
        </p:spPr>
      </p:pic>
    </p:spTree>
    <p:extLst>
      <p:ext uri="{BB962C8B-B14F-4D97-AF65-F5344CB8AC3E}">
        <p14:creationId xmlns:p14="http://schemas.microsoft.com/office/powerpoint/2010/main" val="412119172"/>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9103</TotalTime>
  <Words>628</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Makris, Elizabeth</dc:creator>
  <cp:lastModifiedBy>Jennifer</cp:lastModifiedBy>
  <cp:revision>77</cp:revision>
  <dcterms:created xsi:type="dcterms:W3CDTF">2020-07-23T13:50:19Z</dcterms:created>
  <dcterms:modified xsi:type="dcterms:W3CDTF">2021-04-05T17:13:07Z</dcterms:modified>
</cp:coreProperties>
</file>