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Julius Sans One" panose="020B0604020202020204" charset="0"/>
      <p:regular r:id="rId19"/>
    </p:embeddedFont>
    <p:embeddedFont>
      <p:font typeface="Lato" panose="020B0604020202020204" charset="0"/>
      <p:regular r:id="rId20"/>
      <p:bold r:id="rId21"/>
      <p:italic r:id="rId22"/>
      <p:boldItalic r:id="rId23"/>
    </p:embeddedFont>
    <p:embeddedFont>
      <p:font typeface="Playfair Display"/>
      <p:regular r:id="rId24"/>
      <p:bold r:id="rId25"/>
      <p:italic r:id="rId26"/>
      <p:boldItalic r:id="rId27"/>
    </p:embeddedFont>
    <p:embeddedFont>
      <p:font typeface="Bentham" panose="020B0604020202020204" charset="0"/>
      <p:regular r:id="rId28"/>
    </p:embeddedFont>
    <p:embeddedFont>
      <p:font typeface="Montserrat" panose="020B0604020202020204" charset="0"/>
      <p:regular r:id="rId29"/>
      <p:bold r:id="rId30"/>
    </p:embeddedFont>
    <p:embeddedFont>
      <p:font typeface="Trebuchet MS" panose="020B0603020202020204" pitchFamily="34" charset="0"/>
      <p:regular r:id="rId31"/>
      <p:bold r:id="rId32"/>
      <p:italic r:id="rId33"/>
      <p:boldItalic r:id="rId34"/>
    </p:embeddedFont>
    <p:embeddedFont>
      <p:font typeface="Economica" panose="020B0604020202020204" charset="0"/>
      <p:regular r:id="rId35"/>
      <p:bold r:id="rId36"/>
      <p:italic r:id="rId37"/>
      <p:boldItalic r:id="rId38"/>
    </p:embeddedFont>
    <p:embeddedFont>
      <p:font typeface="Cuprum" panose="020B0604020202020204" charset="0"/>
      <p:regular r:id="rId39"/>
      <p:bold r:id="rId40"/>
      <p:italic r:id="rId41"/>
      <p:boldItalic r:id="rId42"/>
    </p:embeddedFont>
    <p:embeddedFont>
      <p:font typeface="Mongolian Baiti" panose="03000500000000000000" pitchFamily="66"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3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308783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08294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678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46296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050">
                <a:solidFill>
                  <a:srgbClr val="323232"/>
                </a:solidFill>
                <a:highlight>
                  <a:srgbClr val="FFFFFF"/>
                </a:highlight>
              </a:rPr>
              <a:t>“[African Americans] were also more likely to live in urban communities with lower socioeconomic status, lower rates of long-term residence, and higher proportion of single-person households than white patients.”</a:t>
            </a:r>
          </a:p>
        </p:txBody>
      </p:sp>
    </p:spTree>
    <p:extLst>
      <p:ext uri="{BB962C8B-B14F-4D97-AF65-F5344CB8AC3E}">
        <p14:creationId xmlns:p14="http://schemas.microsoft.com/office/powerpoint/2010/main" val="3274453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1139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91711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93554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597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6061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004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110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244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72788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52423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3707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8531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5400000">
            <a:off x="7500300" y="504"/>
            <a:ext cx="1643700" cy="1643700"/>
          </a:xfrm>
          <a:prstGeom prst="diagStripe">
            <a:avLst>
              <a:gd name="adj" fmla="val 0"/>
            </a:avLst>
          </a:prstGeom>
          <a:solidFill>
            <a:schemeClr val="lt1">
              <a:alpha val="3030"/>
            </a:schemeClr>
          </a:solidFill>
          <a:ln>
            <a:noFill/>
          </a:ln>
        </p:spPr>
        <p:txBody>
          <a:bodyPr lIns="91425" tIns="91425" rIns="91425" bIns="91425" anchor="ctr" anchorCtr="0">
            <a:noAutofit/>
          </a:bodyPr>
          <a:lstStyle/>
          <a:p>
            <a:pPr lvl="0">
              <a:spcBef>
                <a:spcPts val="0"/>
              </a:spcBef>
              <a:buNone/>
            </a:pPr>
            <a:endParaRPr/>
          </a:p>
        </p:txBody>
      </p:sp>
      <p:grpSp>
        <p:nvGrpSpPr>
          <p:cNvPr id="11" name="Shape 11"/>
          <p:cNvGrpSpPr/>
          <p:nvPr/>
        </p:nvGrpSpPr>
        <p:grpSpPr>
          <a:xfrm>
            <a:off x="0" y="490"/>
            <a:ext cx="5153704" cy="5134399"/>
            <a:chOff x="0" y="75"/>
            <a:chExt cx="5153704" cy="5152950"/>
          </a:xfrm>
        </p:grpSpPr>
        <p:sp>
          <p:nvSpPr>
            <p:cNvPr id="12" name="Shape 12"/>
            <p:cNvSpPr/>
            <p:nvPr/>
          </p:nvSpPr>
          <p:spPr>
            <a:xfrm rot="-5400000">
              <a:off x="454" y="-225"/>
              <a:ext cx="5152800" cy="5153700"/>
            </a:xfrm>
            <a:prstGeom prst="diagStripe">
              <a:avLst>
                <a:gd name="adj" fmla="val 50000"/>
              </a:avLst>
            </a:prstGeom>
            <a:solidFill>
              <a:schemeClr val="lt1">
                <a:alpha val="3030"/>
              </a:schemeClr>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5400000">
              <a:off x="1646" y="-75"/>
              <a:ext cx="2299800" cy="2300100"/>
            </a:xfrm>
            <a:prstGeom prst="diagStripe">
              <a:avLst>
                <a:gd name="adj" fmla="val 50000"/>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flipH="1">
              <a:off x="652821" y="590034"/>
              <a:ext cx="2300100" cy="2299800"/>
            </a:xfrm>
            <a:prstGeom prst="diagStripe">
              <a:avLst>
                <a:gd name="adj" fmla="val 50000"/>
              </a:avLst>
            </a:prstGeom>
            <a:solidFill>
              <a:schemeClr val="lt2"/>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3537150" y="1578400"/>
            <a:ext cx="5017500" cy="15789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17" name="Shape 17"/>
          <p:cNvSpPr txBox="1">
            <a:spLocks noGrp="1"/>
          </p:cNvSpPr>
          <p:nvPr>
            <p:ph type="subTitle" idx="1"/>
          </p:nvPr>
        </p:nvSpPr>
        <p:spPr>
          <a:xfrm>
            <a:off x="5083950" y="3924925"/>
            <a:ext cx="3470700" cy="506100"/>
          </a:xfrm>
          <a:prstGeom prst="rect">
            <a:avLst/>
          </a:prstGeom>
        </p:spPr>
        <p:txBody>
          <a:bodyPr lIns="91425" tIns="91425" rIns="91425" bIns="91425" anchor="t" anchorCtr="0"/>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105"/>
        <p:cNvGrpSpPr/>
        <p:nvPr/>
      </p:nvGrpSpPr>
      <p:grpSpPr>
        <a:xfrm>
          <a:off x="0" y="0"/>
          <a:ext cx="0" cy="0"/>
          <a:chOff x="0" y="0"/>
          <a:chExt cx="0" cy="0"/>
        </a:xfrm>
      </p:grpSpPr>
      <p:grpSp>
        <p:nvGrpSpPr>
          <p:cNvPr id="106" name="Shape 106"/>
          <p:cNvGrpSpPr/>
          <p:nvPr/>
        </p:nvGrpSpPr>
        <p:grpSpPr>
          <a:xfrm>
            <a:off x="4406400" y="0"/>
            <a:ext cx="4737600" cy="5143064"/>
            <a:chOff x="4406400" y="0"/>
            <a:chExt cx="4737600" cy="5143064"/>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110" name="Shape 110"/>
            <p:cNvSpPr/>
            <p:nvPr/>
          </p:nvSpPr>
          <p:spPr>
            <a:xfrm flipH="1">
              <a:off x="5849857" y="1443955"/>
              <a:ext cx="808800" cy="808799"/>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111" name="Shape 111"/>
            <p:cNvSpPr/>
            <p:nvPr/>
          </p:nvSpPr>
          <p:spPr>
            <a:xfrm rot="-5400000">
              <a:off x="5987080" y="2469465"/>
              <a:ext cx="808800" cy="808799"/>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112" name="Shape 112"/>
            <p:cNvSpPr/>
            <p:nvPr/>
          </p:nvSpPr>
          <p:spPr>
            <a:xfrm flipH="1">
              <a:off x="6222114" y="2676952"/>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113" name="Shape 113"/>
            <p:cNvSpPr/>
            <p:nvPr/>
          </p:nvSpPr>
          <p:spPr>
            <a:xfrm rot="-5400000">
              <a:off x="6675341" y="1862017"/>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15" name="Shape 115"/>
            <p:cNvSpPr/>
            <p:nvPr/>
          </p:nvSpPr>
          <p:spPr>
            <a:xfrm rot="-5400000">
              <a:off x="6861140" y="2477810"/>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118" name="Shape 118"/>
            <p:cNvSpPr/>
            <p:nvPr/>
          </p:nvSpPr>
          <p:spPr>
            <a:xfrm rot="-5400000">
              <a:off x="7047599" y="3095014"/>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119" name="Shape 119"/>
            <p:cNvSpPr/>
            <p:nvPr/>
          </p:nvSpPr>
          <p:spPr>
            <a:xfrm flipH="1">
              <a:off x="7276649" y="3302501"/>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122" name="Shape 122"/>
            <p:cNvSpPr/>
            <p:nvPr/>
          </p:nvSpPr>
          <p:spPr>
            <a:xfrm rot="-5400000">
              <a:off x="8102490" y="3718472"/>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123" name="Shape 123"/>
            <p:cNvSpPr/>
            <p:nvPr/>
          </p:nvSpPr>
          <p:spPr>
            <a:xfrm flipH="1">
              <a:off x="8334532" y="3925960"/>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124" name="Shape 124"/>
            <p:cNvSpPr/>
            <p:nvPr/>
          </p:nvSpPr>
          <p:spPr>
            <a:xfrm rot="-5400000">
              <a:off x="8288289" y="4334264"/>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grpSp>
      <p:sp>
        <p:nvSpPr>
          <p:cNvPr id="125" name="Shape 125"/>
          <p:cNvSpPr txBox="1">
            <a:spLocks noGrp="1"/>
          </p:cNvSpPr>
          <p:nvPr>
            <p:ph type="title"/>
          </p:nvPr>
        </p:nvSpPr>
        <p:spPr>
          <a:xfrm>
            <a:off x="823850" y="1284675"/>
            <a:ext cx="4776000" cy="1300800"/>
          </a:xfrm>
          <a:prstGeom prst="rect">
            <a:avLst/>
          </a:prstGeom>
        </p:spPr>
        <p:txBody>
          <a:bodyPr lIns="91425" tIns="91425" rIns="91425" bIns="91425" anchor="t" anchorCtr="0"/>
          <a:lstStyle>
            <a:lvl1pPr lvl="0">
              <a:spcBef>
                <a:spcPts val="0"/>
              </a:spcBef>
              <a:buSzPct val="100000"/>
              <a:defRPr sz="8000"/>
            </a:lvl1pPr>
            <a:lvl2pPr lvl="1">
              <a:spcBef>
                <a:spcPts val="0"/>
              </a:spcBef>
              <a:buSzPct val="100000"/>
              <a:defRPr sz="8000"/>
            </a:lvl2pPr>
            <a:lvl3pPr lvl="2">
              <a:spcBef>
                <a:spcPts val="0"/>
              </a:spcBef>
              <a:buSzPct val="100000"/>
              <a:defRPr sz="8000"/>
            </a:lvl3pPr>
            <a:lvl4pPr lvl="3">
              <a:spcBef>
                <a:spcPts val="0"/>
              </a:spcBef>
              <a:buSzPct val="100000"/>
              <a:defRPr sz="8000"/>
            </a:lvl4pPr>
            <a:lvl5pPr lvl="4">
              <a:spcBef>
                <a:spcPts val="0"/>
              </a:spcBef>
              <a:buSzPct val="100000"/>
              <a:defRPr sz="8000"/>
            </a:lvl5pPr>
            <a:lvl6pPr lvl="5">
              <a:spcBef>
                <a:spcPts val="0"/>
              </a:spcBef>
              <a:buSzPct val="100000"/>
              <a:defRPr sz="8000"/>
            </a:lvl6pPr>
            <a:lvl7pPr lvl="6">
              <a:spcBef>
                <a:spcPts val="0"/>
              </a:spcBef>
              <a:buSzPct val="100000"/>
              <a:defRPr sz="8000"/>
            </a:lvl7pPr>
            <a:lvl8pPr lvl="7">
              <a:spcBef>
                <a:spcPts val="0"/>
              </a:spcBef>
              <a:buSzPct val="100000"/>
              <a:defRPr sz="8000"/>
            </a:lvl8pPr>
            <a:lvl9pPr lvl="8">
              <a:spcBef>
                <a:spcPts val="0"/>
              </a:spcBef>
              <a:buSzPct val="100000"/>
              <a:defRPr sz="8000"/>
            </a:lvl9pPr>
          </a:lstStyle>
          <a:p>
            <a:endParaRPr/>
          </a:p>
        </p:txBody>
      </p:sp>
      <p:sp>
        <p:nvSpPr>
          <p:cNvPr id="126" name="Shape 126"/>
          <p:cNvSpPr txBox="1">
            <a:spLocks noGrp="1"/>
          </p:cNvSpPr>
          <p:nvPr>
            <p:ph type="body" idx="1"/>
          </p:nvPr>
        </p:nvSpPr>
        <p:spPr>
          <a:xfrm>
            <a:off x="823850" y="2643124"/>
            <a:ext cx="4776000" cy="121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27" name="Shape 1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grpSp>
        <p:nvGrpSpPr>
          <p:cNvPr id="20" name="Shape 20"/>
          <p:cNvGrpSpPr/>
          <p:nvPr/>
        </p:nvGrpSpPr>
        <p:grpSpPr>
          <a:xfrm>
            <a:off x="4406400" y="0"/>
            <a:ext cx="4737600" cy="5143064"/>
            <a:chOff x="4406400" y="0"/>
            <a:chExt cx="4737600" cy="5143064"/>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flipH="1">
              <a:off x="5849857" y="1443955"/>
              <a:ext cx="808800" cy="808799"/>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5400000">
              <a:off x="5987080" y="2469465"/>
              <a:ext cx="808800" cy="808799"/>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flipH="1">
              <a:off x="6222114" y="2676952"/>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rot="-5400000">
              <a:off x="6675341" y="1862017"/>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rot="-5400000">
              <a:off x="6861140" y="2477810"/>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rot="-5400000">
              <a:off x="7047599" y="3095014"/>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flipH="1">
              <a:off x="7276649" y="3302501"/>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rot="-5400000">
              <a:off x="8102490" y="3718472"/>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37" name="Shape 37"/>
            <p:cNvSpPr/>
            <p:nvPr/>
          </p:nvSpPr>
          <p:spPr>
            <a:xfrm flipH="1">
              <a:off x="8334532" y="3925960"/>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8288289" y="4334264"/>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grpSp>
      <p:sp>
        <p:nvSpPr>
          <p:cNvPr id="39" name="Shape 39"/>
          <p:cNvSpPr txBox="1">
            <a:spLocks noGrp="1"/>
          </p:cNvSpPr>
          <p:nvPr>
            <p:ph type="title"/>
          </p:nvPr>
        </p:nvSpPr>
        <p:spPr>
          <a:xfrm>
            <a:off x="823850" y="2053000"/>
            <a:ext cx="4587000" cy="114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flipH="1">
              <a:off x="229050" y="588488"/>
              <a:ext cx="808800" cy="808800"/>
            </a:xfrm>
            <a:prstGeom prst="diagStripe">
              <a:avLst>
                <a:gd name="adj" fmla="val 50000"/>
              </a:avLst>
            </a:prstGeom>
            <a:solidFill>
              <a:schemeClr val="lt2"/>
            </a:solidFill>
            <a:ln>
              <a:noFill/>
            </a:ln>
          </p:spPr>
          <p:txBody>
            <a:bodyPr lIns="91425" tIns="91425" rIns="91425" bIns="91425" anchor="ctr" anchorCtr="0">
              <a:noAutofit/>
            </a:bodyPr>
            <a:lstStyle/>
            <a:p>
              <a:pPr lvl="0">
                <a:spcBef>
                  <a:spcPts val="0"/>
                </a:spcBef>
                <a:buNone/>
              </a:pPr>
              <a:endParaRPr/>
            </a:p>
          </p:txBody>
        </p:sp>
      </p:grpSp>
      <p:sp>
        <p:nvSpPr>
          <p:cNvPr id="45" name="Shape 45"/>
          <p:cNvSpPr txBox="1">
            <a:spLocks noGrp="1"/>
          </p:cNvSpPr>
          <p:nvPr>
            <p:ph type="title"/>
          </p:nvPr>
        </p:nvSpPr>
        <p:spPr>
          <a:xfrm>
            <a:off x="1297500" y="393750"/>
            <a:ext cx="7038900" cy="914100"/>
          </a:xfrm>
          <a:prstGeom prst="rect">
            <a:avLst/>
          </a:prstGeom>
        </p:spPr>
        <p:txBody>
          <a:bodyPr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6" name="Shape 46"/>
          <p:cNvSpPr txBox="1">
            <a:spLocks noGrp="1"/>
          </p:cNvSpPr>
          <p:nvPr>
            <p:ph type="body" idx="1"/>
          </p:nvPr>
        </p:nvSpPr>
        <p:spPr>
          <a:xfrm>
            <a:off x="1297500" y="1567550"/>
            <a:ext cx="7038900" cy="2911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name="adj" fmla="val 50000"/>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51" name="Shape 51"/>
            <p:cNvSpPr/>
            <p:nvPr/>
          </p:nvSpPr>
          <p:spPr>
            <a:xfrm flipH="1">
              <a:off x="229050" y="588488"/>
              <a:ext cx="808800" cy="808800"/>
            </a:xfrm>
            <a:prstGeom prst="diagStripe">
              <a:avLst>
                <a:gd name="adj" fmla="val 50000"/>
              </a:avLst>
            </a:prstGeom>
            <a:solidFill>
              <a:schemeClr val="lt2"/>
            </a:solidFill>
            <a:ln>
              <a:noFill/>
            </a:ln>
          </p:spPr>
          <p:txBody>
            <a:bodyPr lIns="91425" tIns="91425" rIns="91425" bIns="91425" anchor="ctr" anchorCtr="0">
              <a:noAutofit/>
            </a:bodyPr>
            <a:lstStyle/>
            <a:p>
              <a:pPr lvl="0">
                <a:spcBef>
                  <a:spcPts val="0"/>
                </a:spcBef>
                <a:buNone/>
              </a:pPr>
              <a:endParaRPr/>
            </a:p>
          </p:txBody>
        </p:sp>
      </p:grpSp>
      <p:sp>
        <p:nvSpPr>
          <p:cNvPr id="52" name="Shape 52"/>
          <p:cNvSpPr txBox="1">
            <a:spLocks noGrp="1"/>
          </p:cNvSpPr>
          <p:nvPr>
            <p:ph type="title"/>
          </p:nvPr>
        </p:nvSpPr>
        <p:spPr>
          <a:xfrm>
            <a:off x="1297500" y="393750"/>
            <a:ext cx="7038900" cy="914100"/>
          </a:xfrm>
          <a:prstGeom prst="rect">
            <a:avLst/>
          </a:prstGeom>
        </p:spPr>
        <p:txBody>
          <a:bodyPr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53" name="Shape 53"/>
          <p:cNvSpPr txBox="1">
            <a:spLocks noGrp="1"/>
          </p:cNvSpPr>
          <p:nvPr>
            <p:ph type="body" idx="1"/>
          </p:nvPr>
        </p:nvSpPr>
        <p:spPr>
          <a:xfrm>
            <a:off x="1297500" y="1567550"/>
            <a:ext cx="3403200" cy="2911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4" name="Shape 54"/>
          <p:cNvSpPr txBox="1">
            <a:spLocks noGrp="1"/>
          </p:cNvSpPr>
          <p:nvPr>
            <p:ph type="body" idx="2"/>
          </p:nvPr>
        </p:nvSpPr>
        <p:spPr>
          <a:xfrm>
            <a:off x="4933221" y="1567550"/>
            <a:ext cx="3403200" cy="2911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name="adj" fmla="val 50000"/>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59" name="Shape 59"/>
            <p:cNvSpPr/>
            <p:nvPr/>
          </p:nvSpPr>
          <p:spPr>
            <a:xfrm flipH="1">
              <a:off x="229050" y="588488"/>
              <a:ext cx="808800" cy="808800"/>
            </a:xfrm>
            <a:prstGeom prst="diagStripe">
              <a:avLst>
                <a:gd name="adj" fmla="val 50000"/>
              </a:avLst>
            </a:prstGeom>
            <a:solidFill>
              <a:schemeClr val="lt2"/>
            </a:solidFill>
            <a:ln>
              <a:noFill/>
            </a:ln>
          </p:spPr>
          <p:txBody>
            <a:bodyPr lIns="91425" tIns="91425" rIns="91425" bIns="91425" anchor="ctr" anchorCtr="0">
              <a:noAutofit/>
            </a:bodyPr>
            <a:lstStyle/>
            <a:p>
              <a:pPr lvl="0">
                <a:spcBef>
                  <a:spcPts val="0"/>
                </a:spcBef>
                <a:buNone/>
              </a:pPr>
              <a:endParaRPr/>
            </a:p>
          </p:txBody>
        </p:sp>
      </p:grpSp>
      <p:sp>
        <p:nvSpPr>
          <p:cNvPr id="60" name="Shape 60"/>
          <p:cNvSpPr txBox="1">
            <a:spLocks noGrp="1"/>
          </p:cNvSpPr>
          <p:nvPr>
            <p:ph type="title"/>
          </p:nvPr>
        </p:nvSpPr>
        <p:spPr>
          <a:xfrm>
            <a:off x="1297500" y="393750"/>
            <a:ext cx="7038900" cy="914100"/>
          </a:xfrm>
          <a:prstGeom prst="rect">
            <a:avLst/>
          </a:prstGeom>
        </p:spPr>
        <p:txBody>
          <a:bodyPr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name="adj" fmla="val 50000"/>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flipH="1">
              <a:off x="229050" y="588488"/>
              <a:ext cx="808800" cy="808800"/>
            </a:xfrm>
            <a:prstGeom prst="diagStripe">
              <a:avLst>
                <a:gd name="adj" fmla="val 50000"/>
              </a:avLst>
            </a:prstGeom>
            <a:solidFill>
              <a:schemeClr val="lt2"/>
            </a:solidFill>
            <a:ln>
              <a:noFill/>
            </a:ln>
          </p:spPr>
          <p:txBody>
            <a:bodyPr lIns="91425" tIns="91425" rIns="91425" bIns="91425" anchor="ctr" anchorCtr="0">
              <a:noAutofit/>
            </a:bodyPr>
            <a:lstStyle/>
            <a:p>
              <a:pPr lvl="0">
                <a:spcBef>
                  <a:spcPts val="0"/>
                </a:spcBef>
                <a:buNone/>
              </a:pPr>
              <a:endParaRPr/>
            </a:p>
          </p:txBody>
        </p:sp>
      </p:grpSp>
      <p:sp>
        <p:nvSpPr>
          <p:cNvPr id="66" name="Shape 66"/>
          <p:cNvSpPr txBox="1">
            <a:spLocks noGrp="1"/>
          </p:cNvSpPr>
          <p:nvPr>
            <p:ph type="title"/>
          </p:nvPr>
        </p:nvSpPr>
        <p:spPr>
          <a:xfrm>
            <a:off x="1297500" y="393750"/>
            <a:ext cx="3798900" cy="1493100"/>
          </a:xfrm>
          <a:prstGeom prst="rect">
            <a:avLst/>
          </a:prstGeom>
        </p:spPr>
        <p:txBody>
          <a:bodyPr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67" name="Shape 67"/>
          <p:cNvSpPr txBox="1">
            <a:spLocks noGrp="1"/>
          </p:cNvSpPr>
          <p:nvPr>
            <p:ph type="body" idx="1"/>
          </p:nvPr>
        </p:nvSpPr>
        <p:spPr>
          <a:xfrm>
            <a:off x="1297500" y="1972550"/>
            <a:ext cx="3798900" cy="2415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8" name="Shape 6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flipH="1">
              <a:off x="5849857" y="1444077"/>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5400000">
              <a:off x="5987080" y="2469742"/>
              <a:ext cx="808800" cy="808799"/>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flipH="1">
              <a:off x="6222114" y="2677178"/>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rot="-5400000">
              <a:off x="6675341" y="1862243"/>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rot="-5400000">
              <a:off x="6861140" y="2478088"/>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flipH="1">
              <a:off x="7965266" y="2693191"/>
              <a:ext cx="808800" cy="808799"/>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flipH="1">
              <a:off x="8145082" y="3309035"/>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82" name="Shape 82"/>
            <p:cNvSpPr/>
            <p:nvPr/>
          </p:nvSpPr>
          <p:spPr>
            <a:xfrm rot="-5400000">
              <a:off x="7047599" y="3095344"/>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rot="-5400000">
              <a:off x="8102490" y="3718855"/>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flipH="1">
              <a:off x="8334532" y="3926292"/>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rot="-5400000">
              <a:off x="8288289" y="4334700"/>
              <a:ext cx="808800" cy="808800"/>
            </a:xfrm>
            <a:prstGeom prst="diagStripe">
              <a:avLst>
                <a:gd name="adj" fmla="val 50000"/>
              </a:avLst>
            </a:prstGeom>
            <a:solidFill>
              <a:schemeClr val="lt1">
                <a:alpha val="7310"/>
              </a:schemeClr>
            </a:solidFill>
            <a:ln>
              <a:noFill/>
            </a:ln>
          </p:spPr>
          <p:txBody>
            <a:bodyPr lIns="91425" tIns="91425" rIns="91425" bIns="91425" anchor="ctr" anchorCtr="0">
              <a:noAutofit/>
            </a:bodyPr>
            <a:lstStyle/>
            <a:p>
              <a:pPr lvl="0">
                <a:spcBef>
                  <a:spcPts val="0"/>
                </a:spcBef>
                <a:buNone/>
              </a:pPr>
              <a:endParaRPr/>
            </a:p>
          </p:txBody>
        </p:sp>
      </p:grpSp>
      <p:sp>
        <p:nvSpPr>
          <p:cNvPr id="89" name="Shape 89"/>
          <p:cNvSpPr txBox="1">
            <a:spLocks noGrp="1"/>
          </p:cNvSpPr>
          <p:nvPr>
            <p:ph type="title"/>
          </p:nvPr>
        </p:nvSpPr>
        <p:spPr>
          <a:xfrm>
            <a:off x="823850" y="866775"/>
            <a:ext cx="4587000" cy="3521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0" name="Shape 9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94" name="Shape 94"/>
            <p:cNvSpPr/>
            <p:nvPr/>
          </p:nvSpPr>
          <p:spPr>
            <a:xfrm flipH="1">
              <a:off x="229050" y="588488"/>
              <a:ext cx="808800" cy="808800"/>
            </a:xfrm>
            <a:prstGeom prst="diagStripe">
              <a:avLst>
                <a:gd name="adj" fmla="val 50000"/>
              </a:avLst>
            </a:prstGeom>
            <a:solidFill>
              <a:schemeClr val="lt2"/>
            </a:solidFill>
            <a:ln>
              <a:noFill/>
            </a:ln>
          </p:spPr>
          <p:txBody>
            <a:bodyPr lIns="91425" tIns="91425" rIns="91425" bIns="91425" anchor="ctr" anchorCtr="0">
              <a:noAutofit/>
            </a:bodyPr>
            <a:lstStyle/>
            <a:p>
              <a:pPr lvl="0">
                <a:spcBef>
                  <a:spcPts val="0"/>
                </a:spcBef>
                <a:buNone/>
              </a:pPr>
              <a:endParaRPr/>
            </a:p>
          </p:txBody>
        </p:sp>
      </p:grpSp>
      <p:sp>
        <p:nvSpPr>
          <p:cNvPr id="95" name="Shape 95"/>
          <p:cNvSpPr txBox="1">
            <a:spLocks noGrp="1"/>
          </p:cNvSpPr>
          <p:nvPr>
            <p:ph type="title"/>
          </p:nvPr>
        </p:nvSpPr>
        <p:spPr>
          <a:xfrm>
            <a:off x="1297500" y="1658325"/>
            <a:ext cx="3036300" cy="1751700"/>
          </a:xfrm>
          <a:prstGeom prst="rect">
            <a:avLst/>
          </a:prstGeom>
        </p:spPr>
        <p:txBody>
          <a:bodyPr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96" name="Shape 96"/>
          <p:cNvSpPr txBox="1">
            <a:spLocks noGrp="1"/>
          </p:cNvSpPr>
          <p:nvPr>
            <p:ph type="subTitle" idx="1"/>
          </p:nvPr>
        </p:nvSpPr>
        <p:spPr>
          <a:xfrm>
            <a:off x="1297500" y="3538000"/>
            <a:ext cx="3036300" cy="506100"/>
          </a:xfrm>
          <a:prstGeom prst="rect">
            <a:avLst/>
          </a:prstGeom>
        </p:spPr>
        <p:txBody>
          <a:bodyPr lIns="91425" tIns="91425" rIns="91425" bIns="91425" anchor="t" anchorCtr="0"/>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a:endParaRPr/>
          </a:p>
        </p:txBody>
      </p:sp>
      <p:sp>
        <p:nvSpPr>
          <p:cNvPr id="97" name="Shape 97"/>
          <p:cNvSpPr txBox="1">
            <a:spLocks noGrp="1"/>
          </p:cNvSpPr>
          <p:nvPr>
            <p:ph type="body" idx="2"/>
          </p:nvPr>
        </p:nvSpPr>
        <p:spPr>
          <a:xfrm>
            <a:off x="4648200" y="1696600"/>
            <a:ext cx="3676800" cy="2347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8" name="Shape 9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99"/>
        <p:cNvGrpSpPr/>
        <p:nvPr/>
      </p:nvGrpSpPr>
      <p:grpSpPr>
        <a:xfrm>
          <a:off x="0" y="0"/>
          <a:ext cx="0" cy="0"/>
          <a:chOff x="0" y="0"/>
          <a:chExt cx="0" cy="0"/>
        </a:xfrm>
      </p:grpSpPr>
      <p:grpSp>
        <p:nvGrpSpPr>
          <p:cNvPr id="100" name="Shape 100"/>
          <p:cNvGrpSpPr/>
          <p:nvPr/>
        </p:nvGrpSpPr>
        <p:grpSpPr>
          <a:xfrm>
            <a:off x="0" y="4128571"/>
            <a:ext cx="698925" cy="684657"/>
            <a:chOff x="0" y="3785671"/>
            <a:chExt cx="698925" cy="684657"/>
          </a:xfrm>
        </p:grpSpPr>
        <p:sp>
          <p:nvSpPr>
            <p:cNvPr id="101" name="Shape 101"/>
            <p:cNvSpPr/>
            <p:nvPr/>
          </p:nvSpPr>
          <p:spPr>
            <a:xfrm rot="-5400000">
              <a:off x="0" y="3785671"/>
              <a:ext cx="544800" cy="544800"/>
            </a:xfrm>
            <a:prstGeom prst="diagStripe">
              <a:avLst>
                <a:gd name="adj" fmla="val 50000"/>
              </a:avLst>
            </a:prstGeom>
            <a:solidFill>
              <a:schemeClr val="lt1">
                <a:alpha val="9620"/>
              </a:schemeClr>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flipH="1">
              <a:off x="154125" y="3925528"/>
              <a:ext cx="544800" cy="544800"/>
            </a:xfrm>
            <a:prstGeom prst="diagStripe">
              <a:avLst>
                <a:gd name="adj" fmla="val 50000"/>
              </a:avLst>
            </a:prstGeom>
            <a:solidFill>
              <a:schemeClr val="lt1">
                <a:alpha val="9620"/>
              </a:schemeClr>
            </a:solidFill>
            <a:ln>
              <a:noFill/>
            </a:ln>
          </p:spPr>
          <p:txBody>
            <a:bodyPr lIns="91425" tIns="91425" rIns="91425" bIns="91425" anchor="ctr" anchorCtr="0">
              <a:noAutofit/>
            </a:bodyPr>
            <a:lstStyle/>
            <a:p>
              <a:pPr lvl="0">
                <a:spcBef>
                  <a:spcPts val="0"/>
                </a:spcBef>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104" name="Shape 10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1pPr>
            <a:lvl2pPr lvl="1">
              <a:spcBef>
                <a:spcPts val="0"/>
              </a:spcBef>
              <a:buClr>
                <a:schemeClr val="lt1"/>
              </a:buClr>
              <a:buSzPct val="100000"/>
              <a:buFont typeface="Montserrat"/>
              <a:buNone/>
              <a:defRPr sz="2800">
                <a:solidFill>
                  <a:schemeClr val="lt1"/>
                </a:solidFill>
                <a:latin typeface="Montserrat"/>
                <a:ea typeface="Montserrat"/>
                <a:cs typeface="Montserrat"/>
                <a:sym typeface="Montserrat"/>
              </a:defRPr>
            </a:lvl2pPr>
            <a:lvl3pPr lvl="2">
              <a:spcBef>
                <a:spcPts val="0"/>
              </a:spcBef>
              <a:buClr>
                <a:schemeClr val="lt1"/>
              </a:buClr>
              <a:buSzPct val="100000"/>
              <a:buFont typeface="Montserrat"/>
              <a:buNone/>
              <a:defRPr sz="2800">
                <a:solidFill>
                  <a:schemeClr val="lt1"/>
                </a:solidFill>
                <a:latin typeface="Montserrat"/>
                <a:ea typeface="Montserrat"/>
                <a:cs typeface="Montserrat"/>
                <a:sym typeface="Montserrat"/>
              </a:defRPr>
            </a:lvl3pPr>
            <a:lvl4pPr lvl="3">
              <a:spcBef>
                <a:spcPts val="0"/>
              </a:spcBef>
              <a:buClr>
                <a:schemeClr val="lt1"/>
              </a:buClr>
              <a:buSzPct val="100000"/>
              <a:buFont typeface="Montserrat"/>
              <a:buNone/>
              <a:defRPr sz="2800">
                <a:solidFill>
                  <a:schemeClr val="lt1"/>
                </a:solidFill>
                <a:latin typeface="Montserrat"/>
                <a:ea typeface="Montserrat"/>
                <a:cs typeface="Montserrat"/>
                <a:sym typeface="Montserrat"/>
              </a:defRPr>
            </a:lvl4pPr>
            <a:lvl5pPr lvl="4">
              <a:spcBef>
                <a:spcPts val="0"/>
              </a:spcBef>
              <a:buClr>
                <a:schemeClr val="lt1"/>
              </a:buClr>
              <a:buSzPct val="100000"/>
              <a:buFont typeface="Montserrat"/>
              <a:buNone/>
              <a:defRPr sz="2800">
                <a:solidFill>
                  <a:schemeClr val="lt1"/>
                </a:solidFill>
                <a:latin typeface="Montserrat"/>
                <a:ea typeface="Montserrat"/>
                <a:cs typeface="Montserrat"/>
                <a:sym typeface="Montserrat"/>
              </a:defRPr>
            </a:lvl5pPr>
            <a:lvl6pPr lvl="5">
              <a:spcBef>
                <a:spcPts val="0"/>
              </a:spcBef>
              <a:buClr>
                <a:schemeClr val="lt1"/>
              </a:buClr>
              <a:buSzPct val="100000"/>
              <a:buFont typeface="Montserrat"/>
              <a:buNone/>
              <a:defRPr sz="2800">
                <a:solidFill>
                  <a:schemeClr val="lt1"/>
                </a:solidFill>
                <a:latin typeface="Montserrat"/>
                <a:ea typeface="Montserrat"/>
                <a:cs typeface="Montserrat"/>
                <a:sym typeface="Montserrat"/>
              </a:defRPr>
            </a:lvl6pPr>
            <a:lvl7pPr lvl="6">
              <a:spcBef>
                <a:spcPts val="0"/>
              </a:spcBef>
              <a:buClr>
                <a:schemeClr val="lt1"/>
              </a:buClr>
              <a:buSzPct val="100000"/>
              <a:buFont typeface="Montserrat"/>
              <a:buNone/>
              <a:defRPr sz="2800">
                <a:solidFill>
                  <a:schemeClr val="lt1"/>
                </a:solidFill>
                <a:latin typeface="Montserrat"/>
                <a:ea typeface="Montserrat"/>
                <a:cs typeface="Montserrat"/>
                <a:sym typeface="Montserrat"/>
              </a:defRPr>
            </a:lvl7pPr>
            <a:lvl8pPr lvl="7">
              <a:spcBef>
                <a:spcPts val="0"/>
              </a:spcBef>
              <a:buClr>
                <a:schemeClr val="lt1"/>
              </a:buClr>
              <a:buSzPct val="100000"/>
              <a:buFont typeface="Montserrat"/>
              <a:buNone/>
              <a:defRPr sz="2800">
                <a:solidFill>
                  <a:schemeClr val="lt1"/>
                </a:solidFill>
                <a:latin typeface="Montserrat"/>
                <a:ea typeface="Montserrat"/>
                <a:cs typeface="Montserrat"/>
                <a:sym typeface="Montserrat"/>
              </a:defRPr>
            </a:lvl8pPr>
            <a:lvl9pPr lvl="8">
              <a:spcBef>
                <a:spcPts val="0"/>
              </a:spcBef>
              <a:buClr>
                <a:schemeClr val="lt1"/>
              </a:buClr>
              <a:buSzPct val="100000"/>
              <a:buFont typeface="Montserrat"/>
              <a:buNone/>
              <a:defRPr sz="28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1"/>
              </a:buClr>
              <a:buSzPct val="100000"/>
              <a:buFont typeface="Lato"/>
              <a:defRPr sz="1300">
                <a:solidFill>
                  <a:schemeClr val="lt1"/>
                </a:solidFill>
                <a:latin typeface="Lato"/>
                <a:ea typeface="Lato"/>
                <a:cs typeface="Lato"/>
                <a:sym typeface="Lato"/>
              </a:defRPr>
            </a:lvl1pPr>
            <a:lvl2pPr lvl="1">
              <a:lnSpc>
                <a:spcPct val="115000"/>
              </a:lnSpc>
              <a:spcBef>
                <a:spcPts val="0"/>
              </a:spcBef>
              <a:spcAft>
                <a:spcPts val="1600"/>
              </a:spcAft>
              <a:buClr>
                <a:schemeClr val="lt1"/>
              </a:buClr>
              <a:buSzPct val="100000"/>
              <a:buFont typeface="Lato"/>
              <a:defRPr sz="1100">
                <a:solidFill>
                  <a:schemeClr val="lt1"/>
                </a:solidFill>
                <a:latin typeface="Lato"/>
                <a:ea typeface="Lato"/>
                <a:cs typeface="Lato"/>
                <a:sym typeface="Lato"/>
              </a:defRPr>
            </a:lvl2pPr>
            <a:lvl3pPr lvl="2">
              <a:lnSpc>
                <a:spcPct val="115000"/>
              </a:lnSpc>
              <a:spcBef>
                <a:spcPts val="0"/>
              </a:spcBef>
              <a:spcAft>
                <a:spcPts val="1600"/>
              </a:spcAft>
              <a:buClr>
                <a:schemeClr val="lt1"/>
              </a:buClr>
              <a:buSzPct val="100000"/>
              <a:buFont typeface="Lato"/>
              <a:defRPr sz="1100">
                <a:solidFill>
                  <a:schemeClr val="lt1"/>
                </a:solidFill>
                <a:latin typeface="Lato"/>
                <a:ea typeface="Lato"/>
                <a:cs typeface="Lato"/>
                <a:sym typeface="Lato"/>
              </a:defRPr>
            </a:lvl3pPr>
            <a:lvl4pPr lvl="3">
              <a:lnSpc>
                <a:spcPct val="115000"/>
              </a:lnSpc>
              <a:spcBef>
                <a:spcPts val="0"/>
              </a:spcBef>
              <a:spcAft>
                <a:spcPts val="1600"/>
              </a:spcAft>
              <a:buClr>
                <a:schemeClr val="lt1"/>
              </a:buClr>
              <a:buSzPct val="100000"/>
              <a:buFont typeface="Lato"/>
              <a:defRPr sz="1100">
                <a:solidFill>
                  <a:schemeClr val="lt1"/>
                </a:solidFill>
                <a:latin typeface="Lato"/>
                <a:ea typeface="Lato"/>
                <a:cs typeface="Lato"/>
                <a:sym typeface="Lato"/>
              </a:defRPr>
            </a:lvl4pPr>
            <a:lvl5pPr lvl="4">
              <a:lnSpc>
                <a:spcPct val="115000"/>
              </a:lnSpc>
              <a:spcBef>
                <a:spcPts val="0"/>
              </a:spcBef>
              <a:spcAft>
                <a:spcPts val="1600"/>
              </a:spcAft>
              <a:buClr>
                <a:schemeClr val="lt1"/>
              </a:buClr>
              <a:buSzPct val="100000"/>
              <a:buFont typeface="Lato"/>
              <a:defRPr sz="1100">
                <a:solidFill>
                  <a:schemeClr val="lt1"/>
                </a:solidFill>
                <a:latin typeface="Lato"/>
                <a:ea typeface="Lato"/>
                <a:cs typeface="Lato"/>
                <a:sym typeface="Lato"/>
              </a:defRPr>
            </a:lvl5pPr>
            <a:lvl6pPr lvl="5">
              <a:lnSpc>
                <a:spcPct val="115000"/>
              </a:lnSpc>
              <a:spcBef>
                <a:spcPts val="0"/>
              </a:spcBef>
              <a:spcAft>
                <a:spcPts val="1600"/>
              </a:spcAft>
              <a:buClr>
                <a:schemeClr val="lt1"/>
              </a:buClr>
              <a:buSzPct val="100000"/>
              <a:buFont typeface="Lato"/>
              <a:defRPr sz="1100">
                <a:solidFill>
                  <a:schemeClr val="lt1"/>
                </a:solidFill>
                <a:latin typeface="Lato"/>
                <a:ea typeface="Lato"/>
                <a:cs typeface="Lato"/>
                <a:sym typeface="Lato"/>
              </a:defRPr>
            </a:lvl6pPr>
            <a:lvl7pPr lvl="6">
              <a:lnSpc>
                <a:spcPct val="115000"/>
              </a:lnSpc>
              <a:spcBef>
                <a:spcPts val="0"/>
              </a:spcBef>
              <a:spcAft>
                <a:spcPts val="1600"/>
              </a:spcAft>
              <a:buClr>
                <a:schemeClr val="lt1"/>
              </a:buClr>
              <a:buSzPct val="100000"/>
              <a:buFont typeface="Lato"/>
              <a:defRPr sz="1100">
                <a:solidFill>
                  <a:schemeClr val="lt1"/>
                </a:solidFill>
                <a:latin typeface="Lato"/>
                <a:ea typeface="Lato"/>
                <a:cs typeface="Lato"/>
                <a:sym typeface="Lato"/>
              </a:defRPr>
            </a:lvl7pPr>
            <a:lvl8pPr lvl="7">
              <a:lnSpc>
                <a:spcPct val="115000"/>
              </a:lnSpc>
              <a:spcBef>
                <a:spcPts val="0"/>
              </a:spcBef>
              <a:spcAft>
                <a:spcPts val="1600"/>
              </a:spcAft>
              <a:buClr>
                <a:schemeClr val="lt1"/>
              </a:buClr>
              <a:buSzPct val="100000"/>
              <a:buFont typeface="Lato"/>
              <a:defRPr sz="1100">
                <a:solidFill>
                  <a:schemeClr val="lt1"/>
                </a:solidFill>
                <a:latin typeface="Lato"/>
                <a:ea typeface="Lato"/>
                <a:cs typeface="Lato"/>
                <a:sym typeface="Lato"/>
              </a:defRPr>
            </a:lvl8pPr>
            <a:lvl9pPr lvl="8">
              <a:lnSpc>
                <a:spcPct val="115000"/>
              </a:lnSpc>
              <a:spcBef>
                <a:spcPts val="0"/>
              </a:spcBef>
              <a:spcAft>
                <a:spcPts val="1600"/>
              </a:spcAft>
              <a:buClr>
                <a:schemeClr val="lt1"/>
              </a:buClr>
              <a:buSzPct val="100000"/>
              <a:buFont typeface="Lato"/>
              <a:defRPr sz="11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Lato"/>
                <a:ea typeface="Lato"/>
                <a:cs typeface="Lato"/>
                <a:sym typeface="Lato"/>
              </a:rPr>
              <a:t>‹#›</a:t>
            </a:fld>
            <a:endParaRPr lang="en" sz="1000">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graahi.org/Educatio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067354" y="406585"/>
            <a:ext cx="5953800" cy="2448000"/>
          </a:xfrm>
          <a:prstGeom prst="rect">
            <a:avLst/>
          </a:prstGeom>
        </p:spPr>
        <p:txBody>
          <a:bodyPr lIns="91425" tIns="91425" rIns="91425" bIns="91425" anchor="t" anchorCtr="0">
            <a:noAutofit/>
          </a:bodyPr>
          <a:lstStyle/>
          <a:p>
            <a:pPr marL="0" lvl="0" indent="0">
              <a:spcBef>
                <a:spcPts val="0"/>
              </a:spcBef>
              <a:buNone/>
            </a:pPr>
            <a:r>
              <a:rPr lang="en" sz="3500">
                <a:latin typeface="Bentham"/>
                <a:ea typeface="Bentham"/>
                <a:cs typeface="Bentham"/>
                <a:sym typeface="Bentham"/>
              </a:rPr>
              <a:t>Prevalence of Hypertension in African Americans Compared to the General Population in Massachusetts </a:t>
            </a:r>
          </a:p>
        </p:txBody>
      </p:sp>
      <p:sp>
        <p:nvSpPr>
          <p:cNvPr id="135" name="Shape 135"/>
          <p:cNvSpPr txBox="1">
            <a:spLocks noGrp="1"/>
          </p:cNvSpPr>
          <p:nvPr>
            <p:ph type="subTitle" idx="1"/>
          </p:nvPr>
        </p:nvSpPr>
        <p:spPr>
          <a:xfrm>
            <a:off x="3864775" y="2854575"/>
            <a:ext cx="4876500" cy="1287300"/>
          </a:xfrm>
          <a:prstGeom prst="rect">
            <a:avLst/>
          </a:prstGeom>
          <a:ln w="9525" cap="flat" cmpd="sng">
            <a:solidFill>
              <a:schemeClr val="dk1"/>
            </a:solidFill>
            <a:prstDash val="solid"/>
            <a:round/>
            <a:headEnd type="none" w="med" len="med"/>
            <a:tailEnd type="none" w="med" len="med"/>
          </a:ln>
        </p:spPr>
        <p:txBody>
          <a:bodyPr lIns="91425" tIns="91425" rIns="91425" bIns="91425" anchor="t" anchorCtr="0">
            <a:noAutofit/>
          </a:bodyPr>
          <a:lstStyle/>
          <a:p>
            <a:pPr marL="0" lvl="0" indent="0" rtl="0">
              <a:lnSpc>
                <a:spcPct val="115000"/>
              </a:lnSpc>
              <a:spcBef>
                <a:spcPts val="0"/>
              </a:spcBef>
              <a:buNone/>
            </a:pPr>
            <a:r>
              <a:rPr lang="en" sz="1700">
                <a:latin typeface="Bentham"/>
                <a:ea typeface="Bentham"/>
                <a:cs typeface="Bentham"/>
                <a:sym typeface="Bentham"/>
              </a:rPr>
              <a:t>Presented by: </a:t>
            </a:r>
          </a:p>
          <a:p>
            <a:pPr marL="457200" lvl="0" indent="0">
              <a:lnSpc>
                <a:spcPct val="115000"/>
              </a:lnSpc>
              <a:spcBef>
                <a:spcPts val="0"/>
              </a:spcBef>
              <a:buNone/>
            </a:pPr>
            <a:r>
              <a:rPr lang="en" sz="1700">
                <a:latin typeface="Bentham"/>
                <a:ea typeface="Bentham"/>
                <a:cs typeface="Bentham"/>
                <a:sym typeface="Bentham"/>
              </a:rPr>
              <a:t>Emmanuel Appiah Kubi </a:t>
            </a:r>
            <a:r>
              <a:rPr lang="en" sz="1700">
                <a:solidFill>
                  <a:schemeClr val="lt2"/>
                </a:solidFill>
                <a:latin typeface="Bentham"/>
                <a:ea typeface="Bentham"/>
                <a:cs typeface="Bentham"/>
                <a:sym typeface="Bentham"/>
              </a:rPr>
              <a:t>(North High School)</a:t>
            </a:r>
            <a:r>
              <a:rPr lang="en" sz="1700">
                <a:latin typeface="Bentham"/>
                <a:ea typeface="Bentham"/>
                <a:cs typeface="Bentham"/>
                <a:sym typeface="Bentham"/>
              </a:rPr>
              <a:t> Gia-Han Le </a:t>
            </a:r>
            <a:r>
              <a:rPr lang="en" sz="1700">
                <a:solidFill>
                  <a:schemeClr val="lt2"/>
                </a:solidFill>
                <a:latin typeface="Bentham"/>
                <a:ea typeface="Bentham"/>
                <a:cs typeface="Bentham"/>
                <a:sym typeface="Bentham"/>
              </a:rPr>
              <a:t>(South High Community School)</a:t>
            </a:r>
            <a:r>
              <a:rPr lang="en" sz="1700">
                <a:latin typeface="Bentham"/>
                <a:ea typeface="Bentham"/>
                <a:cs typeface="Bentham"/>
                <a:sym typeface="Bentham"/>
              </a:rPr>
              <a:t> Rudalys Ruiz </a:t>
            </a:r>
            <a:r>
              <a:rPr lang="en" sz="1700">
                <a:solidFill>
                  <a:schemeClr val="lt2"/>
                </a:solidFill>
                <a:latin typeface="Bentham"/>
                <a:ea typeface="Bentham"/>
                <a:cs typeface="Bentham"/>
                <a:sym typeface="Bentham"/>
              </a:rPr>
              <a:t>(Kipp Academy Lynn Collegiate)</a:t>
            </a:r>
          </a:p>
        </p:txBody>
      </p:sp>
      <p:sp>
        <p:nvSpPr>
          <p:cNvPr id="136" name="Shape 13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1117650" y="513825"/>
            <a:ext cx="7354800" cy="662400"/>
          </a:xfrm>
          <a:prstGeom prst="rect">
            <a:avLst/>
          </a:prstGeom>
        </p:spPr>
        <p:txBody>
          <a:bodyPr lIns="91425" tIns="91425" rIns="91425" bIns="91425" anchor="t" anchorCtr="0">
            <a:noAutofit/>
          </a:bodyPr>
          <a:lstStyle/>
          <a:p>
            <a:pPr lvl="0">
              <a:spcBef>
                <a:spcPts val="0"/>
              </a:spcBef>
              <a:buNone/>
            </a:pPr>
            <a:r>
              <a:rPr lang="en" sz="2600">
                <a:latin typeface="Julius Sans One"/>
                <a:ea typeface="Julius Sans One"/>
                <a:cs typeface="Julius Sans One"/>
                <a:sym typeface="Julius Sans One"/>
              </a:rPr>
              <a:t>Socioeconomic: Poverty=Poor health </a:t>
            </a:r>
          </a:p>
        </p:txBody>
      </p:sp>
      <p:sp>
        <p:nvSpPr>
          <p:cNvPr id="209" name="Shape 209"/>
          <p:cNvSpPr txBox="1">
            <a:spLocks noGrp="1"/>
          </p:cNvSpPr>
          <p:nvPr>
            <p:ph type="body" idx="1"/>
          </p:nvPr>
        </p:nvSpPr>
        <p:spPr>
          <a:xfrm>
            <a:off x="160725" y="1293900"/>
            <a:ext cx="3991500" cy="2796000"/>
          </a:xfrm>
          <a:prstGeom prst="rect">
            <a:avLst/>
          </a:prstGeom>
        </p:spPr>
        <p:txBody>
          <a:bodyPr lIns="91425" tIns="91425" rIns="91425" bIns="91425" anchor="t" anchorCtr="0">
            <a:noAutofit/>
          </a:bodyPr>
          <a:lstStyle/>
          <a:p>
            <a:pPr marL="457200" lvl="0" indent="-355600" rtl="0">
              <a:spcBef>
                <a:spcPts val="0"/>
              </a:spcBef>
              <a:buSzPct val="100000"/>
              <a:buFont typeface="Cuprum"/>
              <a:buChar char="-"/>
            </a:pPr>
            <a:r>
              <a:rPr lang="en" sz="2000">
                <a:latin typeface="Cuprum"/>
                <a:ea typeface="Cuprum"/>
                <a:cs typeface="Cuprum"/>
                <a:sym typeface="Cuprum"/>
              </a:rPr>
              <a:t>21.6% of African Americans in MA live in poverty. </a:t>
            </a:r>
          </a:p>
          <a:p>
            <a:pPr marL="457200" lvl="0" indent="-355600" rtl="0">
              <a:spcBef>
                <a:spcPts val="0"/>
              </a:spcBef>
              <a:buSzPct val="100000"/>
              <a:buFont typeface="Cuprum"/>
              <a:buChar char="-"/>
            </a:pPr>
            <a:r>
              <a:rPr lang="en" sz="2000">
                <a:latin typeface="Cuprum"/>
                <a:ea typeface="Cuprum"/>
                <a:cs typeface="Cuprum"/>
                <a:sym typeface="Cuprum"/>
              </a:rPr>
              <a:t>Healthy foods=expensive=low income families are more inclined to have a poor diet </a:t>
            </a:r>
          </a:p>
          <a:p>
            <a:pPr marL="457200" lvl="0" indent="-355600" rtl="0">
              <a:spcBef>
                <a:spcPts val="0"/>
              </a:spcBef>
              <a:buSzPct val="100000"/>
              <a:buFont typeface="Cuprum"/>
              <a:buChar char="-"/>
            </a:pPr>
            <a:r>
              <a:rPr lang="en" sz="2000">
                <a:latin typeface="Cuprum"/>
                <a:ea typeface="Cuprum"/>
                <a:cs typeface="Cuprum"/>
                <a:sym typeface="Cuprum"/>
              </a:rPr>
              <a:t>Poor health: higher risk of Hypertension </a:t>
            </a:r>
          </a:p>
          <a:p>
            <a:pPr lvl="0" rtl="0">
              <a:spcBef>
                <a:spcPts val="0"/>
              </a:spcBef>
              <a:buNone/>
            </a:pPr>
            <a:r>
              <a:rPr lang="en" sz="2000">
                <a:latin typeface="Cuprum"/>
                <a:ea typeface="Cuprum"/>
                <a:cs typeface="Cuprum"/>
                <a:sym typeface="Cuprum"/>
              </a:rPr>
              <a:t>  </a:t>
            </a:r>
          </a:p>
        </p:txBody>
      </p:sp>
      <p:sp>
        <p:nvSpPr>
          <p:cNvPr id="210" name="Shape 210"/>
          <p:cNvSpPr txBox="1"/>
          <p:nvPr/>
        </p:nvSpPr>
        <p:spPr>
          <a:xfrm>
            <a:off x="458775" y="4591225"/>
            <a:ext cx="2857800" cy="465600"/>
          </a:xfrm>
          <a:prstGeom prst="rect">
            <a:avLst/>
          </a:prstGeom>
          <a:noFill/>
          <a:ln>
            <a:noFill/>
          </a:ln>
        </p:spPr>
        <p:txBody>
          <a:bodyPr lIns="91425" tIns="91425" rIns="91425" bIns="91425" anchor="t" anchorCtr="0">
            <a:noAutofit/>
          </a:bodyPr>
          <a:lstStyle/>
          <a:p>
            <a:pPr lvl="0">
              <a:spcBef>
                <a:spcPts val="0"/>
              </a:spcBef>
              <a:buNone/>
            </a:pPr>
            <a:r>
              <a:rPr lang="en" sz="1200">
                <a:solidFill>
                  <a:schemeClr val="lt1"/>
                </a:solidFill>
                <a:latin typeface="Playfair Display"/>
                <a:ea typeface="Playfair Display"/>
                <a:cs typeface="Playfair Display"/>
                <a:sym typeface="Playfair Display"/>
              </a:rPr>
              <a:t>http://stateofobesity.org/states/ma </a:t>
            </a:r>
          </a:p>
        </p:txBody>
      </p:sp>
      <p:sp>
        <p:nvSpPr>
          <p:cNvPr id="211" name="Shape 21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10</a:t>
            </a:fld>
            <a:endParaRPr lang="en"/>
          </a:p>
        </p:txBody>
      </p:sp>
      <p:pic>
        <p:nvPicPr>
          <p:cNvPr id="212" name="Shape 212"/>
          <p:cNvPicPr preferRelativeResize="0"/>
          <p:nvPr/>
        </p:nvPicPr>
        <p:blipFill>
          <a:blip r:embed="rId3">
            <a:alphaModFix/>
          </a:blip>
          <a:stretch>
            <a:fillRect/>
          </a:stretch>
        </p:blipFill>
        <p:spPr>
          <a:xfrm>
            <a:off x="4269975" y="1293900"/>
            <a:ext cx="4314300" cy="2895274"/>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1052550" y="653460"/>
            <a:ext cx="7038900" cy="914100"/>
          </a:xfrm>
          <a:prstGeom prst="rect">
            <a:avLst/>
          </a:prstGeom>
        </p:spPr>
        <p:txBody>
          <a:bodyPr lIns="91425" tIns="91425" rIns="91425" bIns="91425" anchor="t" anchorCtr="0">
            <a:noAutofit/>
          </a:bodyPr>
          <a:lstStyle/>
          <a:p>
            <a:pPr lvl="0" rtl="0">
              <a:spcBef>
                <a:spcPts val="0"/>
              </a:spcBef>
              <a:buNone/>
            </a:pPr>
            <a:r>
              <a:rPr lang="en">
                <a:latin typeface="Julius Sans One"/>
                <a:ea typeface="Julius Sans One"/>
                <a:cs typeface="Julius Sans One"/>
                <a:sym typeface="Julius Sans One"/>
              </a:rPr>
              <a:t>SOCIOECONOMIC: poor ENVIRONMENT </a:t>
            </a:r>
          </a:p>
        </p:txBody>
      </p:sp>
      <p:sp>
        <p:nvSpPr>
          <p:cNvPr id="218" name="Shape 218"/>
          <p:cNvSpPr txBox="1">
            <a:spLocks noGrp="1"/>
          </p:cNvSpPr>
          <p:nvPr>
            <p:ph type="body" idx="1"/>
          </p:nvPr>
        </p:nvSpPr>
        <p:spPr>
          <a:xfrm>
            <a:off x="226555" y="1471600"/>
            <a:ext cx="4295100" cy="2769900"/>
          </a:xfrm>
          <a:prstGeom prst="rect">
            <a:avLst/>
          </a:prstGeom>
        </p:spPr>
        <p:txBody>
          <a:bodyPr lIns="91425" tIns="91425" rIns="91425" bIns="91425" anchor="t" anchorCtr="0">
            <a:noAutofit/>
          </a:bodyPr>
          <a:lstStyle/>
          <a:p>
            <a:pPr marL="457200" lvl="0" indent="-361950" rtl="0">
              <a:spcBef>
                <a:spcPts val="0"/>
              </a:spcBef>
              <a:buSzPct val="100000"/>
              <a:buFont typeface="Cuprum"/>
              <a:buChar char="-"/>
            </a:pPr>
            <a:r>
              <a:rPr lang="en" sz="1900" dirty="0">
                <a:latin typeface="Cuprum"/>
                <a:ea typeface="Cuprum"/>
                <a:cs typeface="Cuprum"/>
                <a:sym typeface="Cuprum"/>
              </a:rPr>
              <a:t>Unsafe environment leads to lack of exercise due to feelings of paranoia </a:t>
            </a:r>
          </a:p>
          <a:p>
            <a:pPr marL="457200" lvl="0" indent="-361950" rtl="0">
              <a:spcBef>
                <a:spcPts val="0"/>
              </a:spcBef>
              <a:buSzPct val="100000"/>
              <a:buFont typeface="Cuprum"/>
              <a:buChar char="-"/>
            </a:pPr>
            <a:r>
              <a:rPr lang="en" sz="1900" dirty="0">
                <a:latin typeface="Cuprum"/>
                <a:ea typeface="Cuprum"/>
                <a:cs typeface="Cuprum"/>
                <a:sym typeface="Cuprum"/>
              </a:rPr>
              <a:t>African Americans surrounded by racism &amp; discrimination </a:t>
            </a:r>
          </a:p>
          <a:p>
            <a:pPr marL="457200" lvl="0" indent="-361950" rtl="0">
              <a:spcBef>
                <a:spcPts val="0"/>
              </a:spcBef>
              <a:buSzPct val="100000"/>
              <a:buFont typeface="Cuprum"/>
              <a:buChar char="-"/>
            </a:pPr>
            <a:r>
              <a:rPr lang="en" sz="1900" dirty="0">
                <a:latin typeface="Cuprum"/>
                <a:ea typeface="Cuprum"/>
                <a:cs typeface="Cuprum"/>
                <a:sym typeface="Cuprum"/>
              </a:rPr>
              <a:t>Increase in stress=higher blood pressure </a:t>
            </a:r>
          </a:p>
        </p:txBody>
      </p:sp>
      <p:sp>
        <p:nvSpPr>
          <p:cNvPr id="219" name="Shape 2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11</a:t>
            </a:fld>
            <a:endParaRPr lang="en"/>
          </a:p>
        </p:txBody>
      </p:sp>
      <p:pic>
        <p:nvPicPr>
          <p:cNvPr id="220" name="Shape 220"/>
          <p:cNvPicPr preferRelativeResize="0"/>
          <p:nvPr/>
        </p:nvPicPr>
        <p:blipFill rotWithShape="1">
          <a:blip r:embed="rId3">
            <a:alphaModFix/>
          </a:blip>
          <a:srcRect l="66603" t="62814" r="3925" b="22541"/>
          <a:stretch/>
        </p:blipFill>
        <p:spPr>
          <a:xfrm>
            <a:off x="5720475" y="3295599"/>
            <a:ext cx="2751974" cy="1447875"/>
          </a:xfrm>
          <a:prstGeom prst="rect">
            <a:avLst/>
          </a:prstGeom>
          <a:noFill/>
          <a:ln w="38100" cap="flat" cmpd="sng">
            <a:solidFill>
              <a:schemeClr val="lt2"/>
            </a:solidFill>
            <a:prstDash val="solid"/>
            <a:round/>
            <a:headEnd type="none" w="med" len="med"/>
            <a:tailEnd type="none" w="med" len="med"/>
          </a:ln>
        </p:spPr>
      </p:pic>
      <p:pic>
        <p:nvPicPr>
          <p:cNvPr id="221" name="Shape 221"/>
          <p:cNvPicPr preferRelativeResize="0"/>
          <p:nvPr/>
        </p:nvPicPr>
        <p:blipFill rotWithShape="1">
          <a:blip r:embed="rId4">
            <a:alphaModFix/>
          </a:blip>
          <a:srcRect r="-7238"/>
          <a:stretch/>
        </p:blipFill>
        <p:spPr>
          <a:xfrm>
            <a:off x="4606300" y="1176025"/>
            <a:ext cx="2870999" cy="1933675"/>
          </a:xfrm>
          <a:prstGeom prst="rect">
            <a:avLst/>
          </a:prstGeom>
          <a:noFill/>
          <a:ln>
            <a:noFill/>
          </a:ln>
        </p:spPr>
      </p:pic>
      <p:sp>
        <p:nvSpPr>
          <p:cNvPr id="222" name="Shape 222"/>
          <p:cNvSpPr txBox="1"/>
          <p:nvPr/>
        </p:nvSpPr>
        <p:spPr>
          <a:xfrm>
            <a:off x="557450" y="4663225"/>
            <a:ext cx="7315200" cy="8535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latin typeface="Playfair Display"/>
                <a:ea typeface="Playfair Display"/>
                <a:cs typeface="Playfair Display"/>
                <a:sym typeface="Playfair Display"/>
              </a:rPr>
              <a:t>Centers for Disease Control and Prevention</a:t>
            </a:r>
            <a:r>
              <a:rPr lang="en"/>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432050" y="4025325"/>
            <a:ext cx="6936000" cy="523800"/>
          </a:xfrm>
          <a:prstGeom prst="rect">
            <a:avLst/>
          </a:prstGeom>
        </p:spPr>
        <p:txBody>
          <a:bodyPr lIns="91425" tIns="91425" rIns="91425" bIns="91425" anchor="ctr" anchorCtr="0">
            <a:noAutofit/>
          </a:bodyPr>
          <a:lstStyle/>
          <a:p>
            <a:pPr lvl="0">
              <a:spcBef>
                <a:spcPts val="0"/>
              </a:spcBef>
              <a:buNone/>
            </a:pPr>
            <a:r>
              <a:rPr lang="en">
                <a:latin typeface="Playfair Display"/>
                <a:ea typeface="Playfair Display"/>
                <a:cs typeface="Playfair Display"/>
                <a:sym typeface="Playfair Display"/>
              </a:rPr>
              <a:t>Plumley Village - Worcester, Ma  (Poverty Neighborhood)</a:t>
            </a:r>
          </a:p>
        </p:txBody>
      </p:sp>
      <p:sp>
        <p:nvSpPr>
          <p:cNvPr id="228" name="Shape 2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pic>
        <p:nvPicPr>
          <p:cNvPr id="229" name="Shape 229"/>
          <p:cNvPicPr preferRelativeResize="0"/>
          <p:nvPr/>
        </p:nvPicPr>
        <p:blipFill rotWithShape="1">
          <a:blip r:embed="rId3">
            <a:alphaModFix/>
          </a:blip>
          <a:srcRect t="10629" b="10629"/>
          <a:stretch/>
        </p:blipFill>
        <p:spPr>
          <a:xfrm>
            <a:off x="790494" y="1656575"/>
            <a:ext cx="3846677" cy="2017663"/>
          </a:xfrm>
          <a:prstGeom prst="rect">
            <a:avLst/>
          </a:prstGeom>
          <a:noFill/>
          <a:ln w="76200" cap="flat" cmpd="sng">
            <a:solidFill>
              <a:schemeClr val="lt2"/>
            </a:solidFill>
            <a:prstDash val="solid"/>
            <a:round/>
            <a:headEnd type="none" w="med" len="med"/>
            <a:tailEnd type="none" w="med" len="med"/>
          </a:ln>
        </p:spPr>
      </p:pic>
      <p:sp>
        <p:nvSpPr>
          <p:cNvPr id="230" name="Shape 230"/>
          <p:cNvSpPr txBox="1"/>
          <p:nvPr/>
        </p:nvSpPr>
        <p:spPr>
          <a:xfrm>
            <a:off x="242450" y="605675"/>
            <a:ext cx="7315200" cy="853500"/>
          </a:xfrm>
          <a:prstGeom prst="rect">
            <a:avLst/>
          </a:prstGeom>
          <a:noFill/>
          <a:ln>
            <a:noFill/>
          </a:ln>
        </p:spPr>
        <p:txBody>
          <a:bodyPr lIns="91425" tIns="91425" rIns="91425" bIns="91425" anchor="t" anchorCtr="0">
            <a:noAutofit/>
          </a:bodyPr>
          <a:lstStyle/>
          <a:p>
            <a:pPr lvl="0">
              <a:spcBef>
                <a:spcPts val="0"/>
              </a:spcBef>
              <a:buNone/>
            </a:pPr>
            <a:r>
              <a:rPr lang="en" sz="3100">
                <a:solidFill>
                  <a:srgbClr val="FFFFFF"/>
                </a:solidFill>
                <a:latin typeface="Julius Sans One"/>
                <a:ea typeface="Julius Sans One"/>
                <a:cs typeface="Julius Sans One"/>
                <a:sym typeface="Julius Sans One"/>
              </a:rPr>
              <a:t>EFFECTS of environment </a:t>
            </a:r>
          </a:p>
        </p:txBody>
      </p:sp>
      <p:sp>
        <p:nvSpPr>
          <p:cNvPr id="231" name="Shape 231"/>
          <p:cNvSpPr txBox="1"/>
          <p:nvPr/>
        </p:nvSpPr>
        <p:spPr>
          <a:xfrm>
            <a:off x="5045875" y="1565637"/>
            <a:ext cx="3846600" cy="2795100"/>
          </a:xfrm>
          <a:prstGeom prst="rect">
            <a:avLst/>
          </a:prstGeom>
          <a:noFill/>
          <a:ln>
            <a:noFill/>
          </a:ln>
        </p:spPr>
        <p:txBody>
          <a:bodyPr lIns="91425" tIns="91425" rIns="91425" bIns="91425" anchor="t" anchorCtr="0">
            <a:noAutofit/>
          </a:bodyPr>
          <a:lstStyle/>
          <a:p>
            <a:pPr marL="457200" lvl="0" indent="-361950" rtl="0">
              <a:lnSpc>
                <a:spcPct val="150000"/>
              </a:lnSpc>
              <a:spcBef>
                <a:spcPts val="0"/>
              </a:spcBef>
              <a:buClr>
                <a:srgbClr val="FFFFFF"/>
              </a:buClr>
              <a:buSzPct val="100000"/>
              <a:buFont typeface="Cuprum"/>
              <a:buChar char="❖"/>
            </a:pPr>
            <a:r>
              <a:rPr lang="en" sz="2100" dirty="0">
                <a:solidFill>
                  <a:srgbClr val="FFFFFF"/>
                </a:solidFill>
                <a:latin typeface="Cuprum"/>
                <a:ea typeface="Cuprum"/>
                <a:cs typeface="Cuprum"/>
                <a:sym typeface="Cuprum"/>
              </a:rPr>
              <a:t>Corner stores everywhere while walking home</a:t>
            </a:r>
          </a:p>
          <a:p>
            <a:pPr marL="457200" lvl="0" indent="-361950" rtl="0">
              <a:lnSpc>
                <a:spcPct val="150000"/>
              </a:lnSpc>
              <a:spcBef>
                <a:spcPts val="0"/>
              </a:spcBef>
              <a:buClr>
                <a:srgbClr val="FFFFFF"/>
              </a:buClr>
              <a:buSzPct val="100000"/>
              <a:buFont typeface="Cuprum"/>
              <a:buChar char="❖"/>
            </a:pPr>
            <a:r>
              <a:rPr lang="en" sz="2100" dirty="0">
                <a:solidFill>
                  <a:srgbClr val="FFFFFF"/>
                </a:solidFill>
                <a:latin typeface="Cuprum"/>
                <a:ea typeface="Cuprum"/>
                <a:cs typeface="Cuprum"/>
                <a:sym typeface="Cuprum"/>
              </a:rPr>
              <a:t>Altercations outside at night</a:t>
            </a:r>
          </a:p>
          <a:p>
            <a:pPr marL="457200" lvl="0" indent="-361950" rtl="0">
              <a:lnSpc>
                <a:spcPct val="150000"/>
              </a:lnSpc>
              <a:spcBef>
                <a:spcPts val="0"/>
              </a:spcBef>
              <a:buClr>
                <a:srgbClr val="FFFFFF"/>
              </a:buClr>
              <a:buSzPct val="100000"/>
              <a:buFont typeface="Cuprum"/>
              <a:buChar char="❖"/>
            </a:pPr>
            <a:r>
              <a:rPr lang="en" sz="2100" dirty="0">
                <a:solidFill>
                  <a:srgbClr val="FFFFFF"/>
                </a:solidFill>
                <a:latin typeface="Cuprum"/>
                <a:ea typeface="Cuprum"/>
                <a:cs typeface="Cuprum"/>
                <a:sym typeface="Cuprum"/>
              </a:rPr>
              <a:t>Personally at a higher risk of getting hypertension</a:t>
            </a:r>
          </a:p>
        </p:txBody>
      </p:sp>
      <p:sp>
        <p:nvSpPr>
          <p:cNvPr id="232" name="Shape 232"/>
          <p:cNvSpPr txBox="1"/>
          <p:nvPr/>
        </p:nvSpPr>
        <p:spPr>
          <a:xfrm>
            <a:off x="169525" y="4467225"/>
            <a:ext cx="7808700" cy="819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700">
                <a:solidFill>
                  <a:srgbClr val="FFFFFF"/>
                </a:solidFill>
                <a:highlight>
                  <a:srgbClr val="000000"/>
                </a:highlight>
                <a:latin typeface="Trebuchet MS"/>
                <a:ea typeface="Trebuchet MS"/>
                <a:cs typeface="Trebuchet MS"/>
                <a:sym typeface="Trebuchet MS"/>
              </a:rPr>
              <a:t>Researchers from Brigham and Women's Hospital Report Recent Findings in Heart Attack (Comparison of Delay Times from Symptom Onset to Medical Contact in Blacks Versus Whites With Acute Myocardial Infarction)." </a:t>
            </a:r>
            <a:r>
              <a:rPr lang="en" sz="700" i="1">
                <a:solidFill>
                  <a:srgbClr val="FFFFFF"/>
                </a:solidFill>
                <a:highlight>
                  <a:srgbClr val="000000"/>
                </a:highlight>
                <a:latin typeface="Trebuchet MS"/>
                <a:ea typeface="Trebuchet MS"/>
                <a:cs typeface="Trebuchet MS"/>
                <a:sym typeface="Trebuchet MS"/>
              </a:rPr>
              <a:t>Obesity, Fitness &amp; Wellness Week</a:t>
            </a:r>
            <a:r>
              <a:rPr lang="en" sz="700">
                <a:solidFill>
                  <a:srgbClr val="FFFFFF"/>
                </a:solidFill>
                <a:highlight>
                  <a:srgbClr val="000000"/>
                </a:highlight>
                <a:latin typeface="Trebuchet MS"/>
                <a:ea typeface="Trebuchet MS"/>
                <a:cs typeface="Trebuchet MS"/>
                <a:sym typeface="Trebuchet MS"/>
              </a:rPr>
              <a:t>, 20 May 2017, p. 4011. </a:t>
            </a:r>
            <a:r>
              <a:rPr lang="en" sz="700" i="1">
                <a:solidFill>
                  <a:srgbClr val="FFFFFF"/>
                </a:solidFill>
                <a:highlight>
                  <a:srgbClr val="000000"/>
                </a:highlight>
                <a:latin typeface="Trebuchet MS"/>
                <a:ea typeface="Trebuchet MS"/>
                <a:cs typeface="Trebuchet MS"/>
                <a:sym typeface="Trebuchet MS"/>
              </a:rPr>
              <a:t>Health Reference Center Academic</a:t>
            </a:r>
            <a:r>
              <a:rPr lang="en" sz="700">
                <a:solidFill>
                  <a:srgbClr val="FFFFFF"/>
                </a:solidFill>
                <a:highlight>
                  <a:srgbClr val="000000"/>
                </a:highlight>
                <a:latin typeface="Trebuchet MS"/>
                <a:ea typeface="Trebuchet MS"/>
                <a:cs typeface="Trebuchet MS"/>
                <a:sym typeface="Trebuchet MS"/>
              </a:rPr>
              <a:t>, libraries.state.ma.us/login?gwurl=http://go.galegroup.com/ps/i.do?p=HRCA&amp;sw=w&amp;u=mlin_c_northhs&amp;v=2.1&amp;it=r&amp;id=GALE%7CA491680075&amp;asid=8273d53b74c85d832bd1f97de6733fb0. Accessed 19 July 2017.</a:t>
            </a:r>
          </a:p>
          <a:p>
            <a:pPr lvl="0">
              <a:spcBef>
                <a:spcPts val="0"/>
              </a:spcBef>
              <a:buNone/>
            </a:pPr>
            <a:endParaRPr sz="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265600" y="550375"/>
            <a:ext cx="7038900" cy="914100"/>
          </a:xfrm>
          <a:prstGeom prst="rect">
            <a:avLst/>
          </a:prstGeom>
        </p:spPr>
        <p:txBody>
          <a:bodyPr lIns="91425" tIns="91425" rIns="91425" bIns="91425" anchor="t" anchorCtr="0">
            <a:noAutofit/>
          </a:bodyPr>
          <a:lstStyle/>
          <a:p>
            <a:pPr lvl="0">
              <a:spcBef>
                <a:spcPts val="0"/>
              </a:spcBef>
              <a:buNone/>
            </a:pPr>
            <a:r>
              <a:rPr lang="en" sz="2500">
                <a:latin typeface="Julius Sans One"/>
                <a:ea typeface="Julius Sans One"/>
                <a:cs typeface="Julius Sans One"/>
                <a:sym typeface="Julius Sans One"/>
              </a:rPr>
              <a:t>Neighborhood Resources</a:t>
            </a:r>
          </a:p>
        </p:txBody>
      </p:sp>
      <p:sp>
        <p:nvSpPr>
          <p:cNvPr id="238" name="Shape 2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13</a:t>
            </a:fld>
            <a:endParaRPr lang="en"/>
          </a:p>
        </p:txBody>
      </p:sp>
      <p:pic>
        <p:nvPicPr>
          <p:cNvPr id="239" name="Shape 239"/>
          <p:cNvPicPr preferRelativeResize="0"/>
          <p:nvPr/>
        </p:nvPicPr>
        <p:blipFill>
          <a:blip r:embed="rId3">
            <a:alphaModFix/>
          </a:blip>
          <a:stretch>
            <a:fillRect/>
          </a:stretch>
        </p:blipFill>
        <p:spPr>
          <a:xfrm>
            <a:off x="666197" y="1464487"/>
            <a:ext cx="2165349" cy="1558399"/>
          </a:xfrm>
          <a:prstGeom prst="rect">
            <a:avLst/>
          </a:prstGeom>
          <a:noFill/>
          <a:ln w="38100" cap="flat" cmpd="sng">
            <a:solidFill>
              <a:schemeClr val="lt2"/>
            </a:solidFill>
            <a:prstDash val="solid"/>
            <a:round/>
            <a:headEnd type="none" w="med" len="med"/>
            <a:tailEnd type="none" w="med" len="med"/>
          </a:ln>
        </p:spPr>
      </p:pic>
      <p:pic>
        <p:nvPicPr>
          <p:cNvPr id="240" name="Shape 240"/>
          <p:cNvPicPr preferRelativeResize="0"/>
          <p:nvPr/>
        </p:nvPicPr>
        <p:blipFill>
          <a:blip r:embed="rId4">
            <a:alphaModFix/>
          </a:blip>
          <a:stretch>
            <a:fillRect/>
          </a:stretch>
        </p:blipFill>
        <p:spPr>
          <a:xfrm>
            <a:off x="6139160" y="3269600"/>
            <a:ext cx="2165351" cy="1558400"/>
          </a:xfrm>
          <a:prstGeom prst="rect">
            <a:avLst/>
          </a:prstGeom>
          <a:noFill/>
          <a:ln w="38100" cap="flat" cmpd="sng">
            <a:solidFill>
              <a:schemeClr val="lt2"/>
            </a:solidFill>
            <a:prstDash val="solid"/>
            <a:round/>
            <a:headEnd type="none" w="med" len="med"/>
            <a:tailEnd type="none" w="med" len="med"/>
          </a:ln>
        </p:spPr>
      </p:pic>
      <p:pic>
        <p:nvPicPr>
          <p:cNvPr id="241" name="Shape 241"/>
          <p:cNvPicPr preferRelativeResize="0"/>
          <p:nvPr/>
        </p:nvPicPr>
        <p:blipFill>
          <a:blip r:embed="rId5">
            <a:alphaModFix/>
          </a:blip>
          <a:stretch>
            <a:fillRect/>
          </a:stretch>
        </p:blipFill>
        <p:spPr>
          <a:xfrm>
            <a:off x="849698" y="3269600"/>
            <a:ext cx="1798372" cy="1558398"/>
          </a:xfrm>
          <a:prstGeom prst="rect">
            <a:avLst/>
          </a:prstGeom>
          <a:noFill/>
          <a:ln w="38100" cap="flat" cmpd="sng">
            <a:solidFill>
              <a:schemeClr val="lt2"/>
            </a:solidFill>
            <a:prstDash val="solid"/>
            <a:round/>
            <a:headEnd type="none" w="med" len="med"/>
            <a:tailEnd type="none" w="med" len="med"/>
          </a:ln>
        </p:spPr>
      </p:pic>
      <p:sp>
        <p:nvSpPr>
          <p:cNvPr id="242" name="Shape 242"/>
          <p:cNvSpPr txBox="1"/>
          <p:nvPr/>
        </p:nvSpPr>
        <p:spPr>
          <a:xfrm>
            <a:off x="3185442" y="3423948"/>
            <a:ext cx="1984500" cy="10695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latin typeface="Julius Sans One"/>
                <a:ea typeface="Julius Sans One"/>
                <a:cs typeface="Julius Sans One"/>
                <a:sym typeface="Julius Sans One"/>
              </a:rPr>
              <a:t>These programs provide </a:t>
            </a:r>
            <a:r>
              <a:rPr lang="en">
                <a:solidFill>
                  <a:srgbClr val="FFFF00"/>
                </a:solidFill>
                <a:latin typeface="Julius Sans One"/>
                <a:ea typeface="Julius Sans One"/>
                <a:cs typeface="Julius Sans One"/>
                <a:sym typeface="Julius Sans One"/>
              </a:rPr>
              <a:t>healthier options</a:t>
            </a:r>
            <a:r>
              <a:rPr lang="en">
                <a:solidFill>
                  <a:srgbClr val="FFFFFF"/>
                </a:solidFill>
                <a:latin typeface="Julius Sans One"/>
                <a:ea typeface="Julius Sans One"/>
                <a:cs typeface="Julius Sans One"/>
                <a:sym typeface="Julius Sans One"/>
              </a:rPr>
              <a:t> for African Americans living in poverty</a:t>
            </a:r>
          </a:p>
        </p:txBody>
      </p:sp>
      <p:pic>
        <p:nvPicPr>
          <p:cNvPr id="243" name="Shape 243"/>
          <p:cNvPicPr preferRelativeResize="0"/>
          <p:nvPr/>
        </p:nvPicPr>
        <p:blipFill>
          <a:blip r:embed="rId6">
            <a:alphaModFix/>
          </a:blip>
          <a:stretch>
            <a:fillRect/>
          </a:stretch>
        </p:blipFill>
        <p:spPr>
          <a:xfrm>
            <a:off x="5971200" y="1509523"/>
            <a:ext cx="2501246" cy="1558400"/>
          </a:xfrm>
          <a:prstGeom prst="rect">
            <a:avLst/>
          </a:prstGeom>
          <a:noFill/>
          <a:ln w="38100" cap="flat" cmpd="sng">
            <a:solidFill>
              <a:schemeClr val="lt2"/>
            </a:solidFill>
            <a:prstDash val="solid"/>
            <a:round/>
            <a:headEnd type="none" w="med" len="med"/>
            <a:tailEnd type="none" w="med" len="med"/>
          </a:ln>
        </p:spPr>
      </p:pic>
      <p:pic>
        <p:nvPicPr>
          <p:cNvPr id="244" name="Shape 244"/>
          <p:cNvPicPr preferRelativeResize="0"/>
          <p:nvPr/>
        </p:nvPicPr>
        <p:blipFill rotWithShape="1">
          <a:blip r:embed="rId7">
            <a:alphaModFix/>
          </a:blip>
          <a:srcRect l="64805" t="29211" r="1901" b="38982"/>
          <a:stretch/>
        </p:blipFill>
        <p:spPr>
          <a:xfrm>
            <a:off x="3330516" y="1547924"/>
            <a:ext cx="2141701" cy="1635949"/>
          </a:xfrm>
          <a:prstGeom prst="rect">
            <a:avLst/>
          </a:prstGeom>
          <a:noFill/>
          <a:ln w="38100" cap="flat" cmpd="sng">
            <a:solidFill>
              <a:schemeClr val="lt2"/>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1297500" y="393750"/>
            <a:ext cx="7038900" cy="914100"/>
          </a:xfrm>
          <a:prstGeom prst="rect">
            <a:avLst/>
          </a:prstGeom>
        </p:spPr>
        <p:txBody>
          <a:bodyPr lIns="91425" tIns="91425" rIns="91425" bIns="91425" anchor="t" anchorCtr="0">
            <a:noAutofit/>
          </a:bodyPr>
          <a:lstStyle/>
          <a:p>
            <a:pPr lvl="0">
              <a:spcBef>
                <a:spcPts val="0"/>
              </a:spcBef>
              <a:buNone/>
            </a:pPr>
            <a:r>
              <a:rPr lang="en" sz="2600">
                <a:latin typeface="Julius Sans One"/>
                <a:ea typeface="Julius Sans One"/>
                <a:cs typeface="Julius Sans One"/>
                <a:sym typeface="Julius Sans One"/>
              </a:rPr>
              <a:t>SOLUTIONS/GOALS</a:t>
            </a:r>
          </a:p>
        </p:txBody>
      </p:sp>
      <p:sp>
        <p:nvSpPr>
          <p:cNvPr id="250" name="Shape 250"/>
          <p:cNvSpPr txBox="1">
            <a:spLocks noGrp="1"/>
          </p:cNvSpPr>
          <p:nvPr>
            <p:ph type="body" idx="1"/>
          </p:nvPr>
        </p:nvSpPr>
        <p:spPr>
          <a:xfrm>
            <a:off x="1533250" y="1069075"/>
            <a:ext cx="7038900" cy="3302700"/>
          </a:xfrm>
          <a:prstGeom prst="rect">
            <a:avLst/>
          </a:prstGeom>
        </p:spPr>
        <p:txBody>
          <a:bodyPr lIns="91425" tIns="91425" rIns="91425" bIns="91425" anchor="t" anchorCtr="0">
            <a:noAutofit/>
          </a:bodyPr>
          <a:lstStyle/>
          <a:p>
            <a:pPr lvl="0">
              <a:lnSpc>
                <a:spcPct val="100000"/>
              </a:lnSpc>
              <a:spcBef>
                <a:spcPts val="0"/>
              </a:spcBef>
              <a:buNone/>
            </a:pPr>
            <a:r>
              <a:rPr lang="en" sz="2000" dirty="0">
                <a:latin typeface="Cuprum"/>
                <a:ea typeface="Cuprum"/>
                <a:cs typeface="Cuprum"/>
                <a:sym typeface="Cuprum"/>
              </a:rPr>
              <a:t>The KEY is </a:t>
            </a:r>
            <a:r>
              <a:rPr lang="en" sz="2000" dirty="0">
                <a:solidFill>
                  <a:srgbClr val="FF0000"/>
                </a:solidFill>
                <a:latin typeface="Cuprum"/>
                <a:ea typeface="Cuprum"/>
                <a:cs typeface="Cuprum"/>
                <a:sym typeface="Cuprum"/>
              </a:rPr>
              <a:t>PREVENTION</a:t>
            </a:r>
            <a:r>
              <a:rPr lang="en" sz="2000" dirty="0">
                <a:latin typeface="Cuprum"/>
                <a:ea typeface="Cuprum"/>
                <a:cs typeface="Cuprum"/>
                <a:sym typeface="Cuprum"/>
              </a:rPr>
              <a:t>. </a:t>
            </a:r>
          </a:p>
          <a:p>
            <a:pPr marL="457200" lvl="0" indent="-355600" rtl="0">
              <a:lnSpc>
                <a:spcPct val="100000"/>
              </a:lnSpc>
              <a:spcBef>
                <a:spcPts val="0"/>
              </a:spcBef>
              <a:buSzPct val="100000"/>
              <a:buFont typeface="Cuprum"/>
              <a:buChar char="-"/>
            </a:pPr>
            <a:r>
              <a:rPr lang="en" sz="1700" dirty="0">
                <a:latin typeface="Cuprum"/>
                <a:ea typeface="Cuprum"/>
                <a:cs typeface="Cuprum"/>
                <a:sym typeface="Cuprum"/>
              </a:rPr>
              <a:t>Heart-healthy diet; sodium intake less than 1,500 mg per week. </a:t>
            </a:r>
          </a:p>
          <a:p>
            <a:pPr marL="457200" lvl="0" indent="-355600" rtl="0">
              <a:lnSpc>
                <a:spcPct val="100000"/>
              </a:lnSpc>
              <a:spcBef>
                <a:spcPts val="0"/>
              </a:spcBef>
              <a:buSzPct val="100000"/>
              <a:buFont typeface="Cuprum"/>
              <a:buChar char="-"/>
            </a:pPr>
            <a:r>
              <a:rPr lang="en" sz="1700" dirty="0">
                <a:latin typeface="Cuprum"/>
                <a:ea typeface="Cuprum"/>
                <a:cs typeface="Cuprum"/>
                <a:sym typeface="Cuprum"/>
              </a:rPr>
              <a:t>Physical Activity. </a:t>
            </a:r>
          </a:p>
          <a:p>
            <a:pPr marL="457200" lvl="0" indent="-355600" rtl="0">
              <a:lnSpc>
                <a:spcPct val="100000"/>
              </a:lnSpc>
              <a:spcBef>
                <a:spcPts val="0"/>
              </a:spcBef>
              <a:buSzPct val="100000"/>
              <a:buFont typeface="Cuprum"/>
              <a:buChar char="-"/>
            </a:pPr>
            <a:r>
              <a:rPr lang="en" sz="1700" dirty="0">
                <a:latin typeface="Cuprum"/>
                <a:ea typeface="Cuprum"/>
                <a:cs typeface="Cuprum"/>
                <a:sym typeface="Cuprum"/>
              </a:rPr>
              <a:t>Keep a healthy weight. </a:t>
            </a:r>
          </a:p>
          <a:p>
            <a:pPr marL="457200" lvl="0" indent="-355600" rtl="0">
              <a:lnSpc>
                <a:spcPct val="100000"/>
              </a:lnSpc>
              <a:spcBef>
                <a:spcPts val="0"/>
              </a:spcBef>
              <a:buSzPct val="100000"/>
              <a:buFont typeface="Cuprum"/>
              <a:buChar char="-"/>
            </a:pPr>
            <a:r>
              <a:rPr lang="en" sz="1700" dirty="0">
                <a:latin typeface="Cuprum"/>
                <a:ea typeface="Cuprum"/>
                <a:cs typeface="Cuprum"/>
                <a:sym typeface="Cuprum"/>
              </a:rPr>
              <a:t>Stressmanagement. </a:t>
            </a:r>
          </a:p>
          <a:p>
            <a:pPr marL="457200" lvl="0" indent="-355600" rtl="0">
              <a:lnSpc>
                <a:spcPct val="100000"/>
              </a:lnSpc>
              <a:spcBef>
                <a:spcPts val="0"/>
              </a:spcBef>
              <a:buSzPct val="100000"/>
              <a:buFont typeface="Cuprum"/>
              <a:buChar char="-"/>
            </a:pPr>
            <a:r>
              <a:rPr lang="en" sz="1700" dirty="0">
                <a:latin typeface="Cuprum"/>
                <a:ea typeface="Cuprum"/>
                <a:cs typeface="Cuprum"/>
                <a:sym typeface="Cuprum"/>
              </a:rPr>
              <a:t>Refrain from tobacco/alcohol. </a:t>
            </a:r>
          </a:p>
          <a:p>
            <a:pPr marL="457200" lvl="0" indent="-355600" rtl="0">
              <a:lnSpc>
                <a:spcPct val="100000"/>
              </a:lnSpc>
              <a:spcBef>
                <a:spcPts val="0"/>
              </a:spcBef>
              <a:buSzPct val="100000"/>
              <a:buFont typeface="Cuprum"/>
              <a:buChar char="-"/>
            </a:pPr>
            <a:r>
              <a:rPr lang="en" sz="1700" dirty="0">
                <a:latin typeface="Cuprum"/>
                <a:ea typeface="Cuprum"/>
                <a:cs typeface="Cuprum"/>
                <a:sym typeface="Cuprum"/>
              </a:rPr>
              <a:t>Possible Medication. </a:t>
            </a:r>
          </a:p>
        </p:txBody>
      </p:sp>
      <p:sp>
        <p:nvSpPr>
          <p:cNvPr id="251" name="Shape 2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14</a:t>
            </a:fld>
            <a:endParaRPr lang="en"/>
          </a:p>
        </p:txBody>
      </p:sp>
      <p:pic>
        <p:nvPicPr>
          <p:cNvPr id="252" name="Shape 252"/>
          <p:cNvPicPr preferRelativeResize="0"/>
          <p:nvPr/>
        </p:nvPicPr>
        <p:blipFill>
          <a:blip r:embed="rId3">
            <a:alphaModFix/>
          </a:blip>
          <a:stretch>
            <a:fillRect/>
          </a:stretch>
        </p:blipFill>
        <p:spPr>
          <a:xfrm>
            <a:off x="5807959" y="2420725"/>
            <a:ext cx="2112375" cy="1951049"/>
          </a:xfrm>
          <a:prstGeom prst="rect">
            <a:avLst/>
          </a:prstGeom>
          <a:noFill/>
          <a:ln w="76200" cap="flat" cmpd="sng">
            <a:solidFill>
              <a:schemeClr val="lt2"/>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1000"/>
                                        <p:tgtEl>
                                          <p:spTgt spid="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0">
                                            <p:txEl>
                                              <p:pRg st="1" end="1"/>
                                            </p:txEl>
                                          </p:spTgt>
                                        </p:tgtEl>
                                        <p:attrNameLst>
                                          <p:attrName>style.visibility</p:attrName>
                                        </p:attrNameLst>
                                      </p:cBhvr>
                                      <p:to>
                                        <p:strVal val="visible"/>
                                      </p:to>
                                    </p:set>
                                    <p:animEffect transition="in" filter="fade">
                                      <p:cBhvr>
                                        <p:cTn id="12" dur="1000"/>
                                        <p:tgtEl>
                                          <p:spTgt spid="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0">
                                            <p:txEl>
                                              <p:pRg st="2" end="2"/>
                                            </p:txEl>
                                          </p:spTgt>
                                        </p:tgtEl>
                                        <p:attrNameLst>
                                          <p:attrName>style.visibility</p:attrName>
                                        </p:attrNameLst>
                                      </p:cBhvr>
                                      <p:to>
                                        <p:strVal val="visible"/>
                                      </p:to>
                                    </p:set>
                                    <p:animEffect transition="in" filter="fade">
                                      <p:cBhvr>
                                        <p:cTn id="17" dur="1000"/>
                                        <p:tgtEl>
                                          <p:spTgt spid="2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0">
                                            <p:txEl>
                                              <p:pRg st="3" end="3"/>
                                            </p:txEl>
                                          </p:spTgt>
                                        </p:tgtEl>
                                        <p:attrNameLst>
                                          <p:attrName>style.visibility</p:attrName>
                                        </p:attrNameLst>
                                      </p:cBhvr>
                                      <p:to>
                                        <p:strVal val="visible"/>
                                      </p:to>
                                    </p:set>
                                    <p:animEffect transition="in" filter="fade">
                                      <p:cBhvr>
                                        <p:cTn id="22" dur="1000"/>
                                        <p:tgtEl>
                                          <p:spTgt spid="2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0">
                                            <p:txEl>
                                              <p:pRg st="4" end="4"/>
                                            </p:txEl>
                                          </p:spTgt>
                                        </p:tgtEl>
                                        <p:attrNameLst>
                                          <p:attrName>style.visibility</p:attrName>
                                        </p:attrNameLst>
                                      </p:cBhvr>
                                      <p:to>
                                        <p:strVal val="visible"/>
                                      </p:to>
                                    </p:set>
                                    <p:animEffect transition="in" filter="fade">
                                      <p:cBhvr>
                                        <p:cTn id="27" dur="1000"/>
                                        <p:tgtEl>
                                          <p:spTgt spid="2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0">
                                            <p:txEl>
                                              <p:pRg st="5" end="5"/>
                                            </p:txEl>
                                          </p:spTgt>
                                        </p:tgtEl>
                                        <p:attrNameLst>
                                          <p:attrName>style.visibility</p:attrName>
                                        </p:attrNameLst>
                                      </p:cBhvr>
                                      <p:to>
                                        <p:strVal val="visible"/>
                                      </p:to>
                                    </p:set>
                                    <p:animEffect transition="in" filter="fade">
                                      <p:cBhvr>
                                        <p:cTn id="32" dur="1000"/>
                                        <p:tgtEl>
                                          <p:spTgt spid="25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0">
                                            <p:txEl>
                                              <p:pRg st="6" end="6"/>
                                            </p:txEl>
                                          </p:spTgt>
                                        </p:tgtEl>
                                        <p:attrNameLst>
                                          <p:attrName>style.visibility</p:attrName>
                                        </p:attrNameLst>
                                      </p:cBhvr>
                                      <p:to>
                                        <p:strVal val="visible"/>
                                      </p:to>
                                    </p:set>
                                    <p:animEffect transition="in" filter="fade">
                                      <p:cBhvr>
                                        <p:cTn id="37" dur="1000"/>
                                        <p:tgtEl>
                                          <p:spTgt spid="2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1290475" y="396950"/>
            <a:ext cx="4925100" cy="623700"/>
          </a:xfrm>
          <a:prstGeom prst="rect">
            <a:avLst/>
          </a:prstGeom>
        </p:spPr>
        <p:txBody>
          <a:bodyPr lIns="91425" tIns="91425" rIns="91425" bIns="91425" anchor="t" anchorCtr="0">
            <a:noAutofit/>
          </a:bodyPr>
          <a:lstStyle/>
          <a:p>
            <a:pPr lvl="0">
              <a:spcBef>
                <a:spcPts val="0"/>
              </a:spcBef>
              <a:buNone/>
            </a:pPr>
            <a:r>
              <a:rPr lang="en" sz="3000" dirty="0">
                <a:latin typeface="Julius Sans One"/>
                <a:ea typeface="Julius Sans One"/>
                <a:cs typeface="Julius Sans One"/>
                <a:sym typeface="Julius Sans One"/>
              </a:rPr>
              <a:t>Conclusion</a:t>
            </a:r>
          </a:p>
          <a:p>
            <a:pPr lvl="0">
              <a:spcBef>
                <a:spcPts val="0"/>
              </a:spcBef>
              <a:buNone/>
            </a:pPr>
            <a:endParaRPr sz="2600" dirty="0">
              <a:latin typeface="Julius Sans One"/>
              <a:ea typeface="Julius Sans One"/>
              <a:cs typeface="Julius Sans One"/>
              <a:sym typeface="Julius Sans One"/>
            </a:endParaRPr>
          </a:p>
        </p:txBody>
      </p:sp>
      <p:sp>
        <p:nvSpPr>
          <p:cNvPr id="258" name="Shape 258"/>
          <p:cNvSpPr txBox="1">
            <a:spLocks noGrp="1"/>
          </p:cNvSpPr>
          <p:nvPr>
            <p:ph type="body" idx="1"/>
          </p:nvPr>
        </p:nvSpPr>
        <p:spPr>
          <a:xfrm>
            <a:off x="335254" y="1382408"/>
            <a:ext cx="4199400" cy="3148800"/>
          </a:xfrm>
          <a:prstGeom prst="rect">
            <a:avLst/>
          </a:prstGeom>
        </p:spPr>
        <p:txBody>
          <a:bodyPr lIns="91425" tIns="91425" rIns="91425" bIns="91425" anchor="t" anchorCtr="0">
            <a:noAutofit/>
          </a:bodyPr>
          <a:lstStyle/>
          <a:p>
            <a:pPr marL="457200" lvl="0" indent="-330200" rtl="0">
              <a:lnSpc>
                <a:spcPct val="150000"/>
              </a:lnSpc>
              <a:spcBef>
                <a:spcPts val="0"/>
              </a:spcBef>
              <a:buSzPct val="100000"/>
              <a:buChar char="●"/>
            </a:pPr>
            <a:r>
              <a:rPr lang="en" sz="1600" dirty="0">
                <a:latin typeface="Cuprum" panose="020B0604020202020204" charset="0"/>
              </a:rPr>
              <a:t>Hypertension is a Cardiovascular disease that is more prevalent amongst the African American community. </a:t>
            </a:r>
          </a:p>
          <a:p>
            <a:pPr marL="457200" lvl="0" indent="-330200">
              <a:lnSpc>
                <a:spcPct val="150000"/>
              </a:lnSpc>
              <a:spcBef>
                <a:spcPts val="0"/>
              </a:spcBef>
              <a:buSzPct val="100000"/>
              <a:buChar char="●"/>
            </a:pPr>
            <a:r>
              <a:rPr lang="en" sz="1600" dirty="0">
                <a:latin typeface="Cuprum" panose="020B0604020202020204" charset="0"/>
              </a:rPr>
              <a:t>Main factors that affect AA: Genetics &amp; Socioeconomic factors.</a:t>
            </a:r>
          </a:p>
          <a:p>
            <a:pPr marL="457200" lvl="0" indent="-228600" rtl="0">
              <a:lnSpc>
                <a:spcPct val="150000"/>
              </a:lnSpc>
              <a:spcBef>
                <a:spcPts val="0"/>
              </a:spcBef>
              <a:buChar char="●"/>
            </a:pPr>
            <a:r>
              <a:rPr lang="en" sz="1600" dirty="0">
                <a:latin typeface="Cuprum" panose="020B0604020202020204" charset="0"/>
              </a:rPr>
              <a:t>Prevention/Main Goal: To spread awareness/show severity of disease </a:t>
            </a:r>
          </a:p>
          <a:p>
            <a:pPr lvl="0">
              <a:spcBef>
                <a:spcPts val="0"/>
              </a:spcBef>
              <a:buNone/>
            </a:pPr>
            <a:endParaRPr dirty="0"/>
          </a:p>
          <a:p>
            <a:pPr lvl="0">
              <a:spcBef>
                <a:spcPts val="0"/>
              </a:spcBef>
              <a:buNone/>
            </a:pPr>
            <a:r>
              <a:rPr lang="en" dirty="0"/>
              <a:t> </a:t>
            </a:r>
          </a:p>
        </p:txBody>
      </p:sp>
      <p:sp>
        <p:nvSpPr>
          <p:cNvPr id="259" name="Shape 2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15</a:t>
            </a:fld>
            <a:endParaRPr lang="en"/>
          </a:p>
        </p:txBody>
      </p:sp>
      <p:pic>
        <p:nvPicPr>
          <p:cNvPr id="260" name="Shape 260"/>
          <p:cNvPicPr preferRelativeResize="0"/>
          <p:nvPr/>
        </p:nvPicPr>
        <p:blipFill>
          <a:blip r:embed="rId3">
            <a:alphaModFix/>
          </a:blip>
          <a:stretch>
            <a:fillRect/>
          </a:stretch>
        </p:blipFill>
        <p:spPr>
          <a:xfrm>
            <a:off x="4495575" y="1532950"/>
            <a:ext cx="4350150" cy="248102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1148725" y="393750"/>
            <a:ext cx="7038900" cy="570900"/>
          </a:xfrm>
          <a:prstGeom prst="rect">
            <a:avLst/>
          </a:prstGeom>
        </p:spPr>
        <p:txBody>
          <a:bodyPr lIns="91425" tIns="91425" rIns="91425" bIns="91425" anchor="t" anchorCtr="0">
            <a:noAutofit/>
          </a:bodyPr>
          <a:lstStyle/>
          <a:p>
            <a:pPr lvl="0" algn="ctr">
              <a:spcBef>
                <a:spcPts val="0"/>
              </a:spcBef>
              <a:buNone/>
            </a:pPr>
            <a:r>
              <a:rPr lang="en" sz="2600">
                <a:latin typeface="Julius Sans One"/>
                <a:ea typeface="Julius Sans One"/>
                <a:cs typeface="Julius Sans One"/>
                <a:sym typeface="Julius Sans One"/>
              </a:rPr>
              <a:t>WORKS CITED </a:t>
            </a:r>
          </a:p>
        </p:txBody>
      </p:sp>
      <p:sp>
        <p:nvSpPr>
          <p:cNvPr id="266" name="Shape 266"/>
          <p:cNvSpPr txBox="1">
            <a:spLocks noGrp="1"/>
          </p:cNvSpPr>
          <p:nvPr>
            <p:ph type="body" idx="1"/>
          </p:nvPr>
        </p:nvSpPr>
        <p:spPr>
          <a:xfrm>
            <a:off x="8332675" y="4468350"/>
            <a:ext cx="139800" cy="393600"/>
          </a:xfrm>
          <a:prstGeom prst="rect">
            <a:avLst/>
          </a:prstGeom>
          <a:solidFill>
            <a:schemeClr val="dk1"/>
          </a:solidFill>
        </p:spPr>
        <p:txBody>
          <a:bodyPr lIns="91425" tIns="91425" rIns="91425" bIns="91425" anchor="t" anchorCtr="0">
            <a:noAutofit/>
          </a:bodyPr>
          <a:lstStyle/>
          <a:p>
            <a:pPr lvl="0" rtl="0">
              <a:spcBef>
                <a:spcPts val="0"/>
              </a:spcBef>
              <a:spcAft>
                <a:spcPts val="0"/>
              </a:spcAft>
              <a:buNone/>
            </a:pPr>
            <a:endParaRPr sz="1200">
              <a:solidFill>
                <a:srgbClr val="FFFFFF"/>
              </a:solidFill>
              <a:latin typeface="Playfair Display"/>
              <a:ea typeface="Playfair Display"/>
              <a:cs typeface="Playfair Display"/>
              <a:sym typeface="Playfair Display"/>
            </a:endParaRPr>
          </a:p>
        </p:txBody>
      </p:sp>
      <p:sp>
        <p:nvSpPr>
          <p:cNvPr id="267" name="Shape 26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16</a:t>
            </a:fld>
            <a:endParaRPr lang="en"/>
          </a:p>
        </p:txBody>
      </p:sp>
      <p:sp>
        <p:nvSpPr>
          <p:cNvPr id="268" name="Shape 268"/>
          <p:cNvSpPr txBox="1"/>
          <p:nvPr/>
        </p:nvSpPr>
        <p:spPr>
          <a:xfrm>
            <a:off x="1324650" y="1307300"/>
            <a:ext cx="7038900" cy="3355800"/>
          </a:xfrm>
          <a:prstGeom prst="rect">
            <a:avLst/>
          </a:prstGeom>
          <a:solidFill>
            <a:schemeClr val="dk1"/>
          </a:solidFill>
          <a:ln>
            <a:noFill/>
          </a:ln>
        </p:spPr>
        <p:txBody>
          <a:bodyPr lIns="91425" tIns="91425" rIns="91425" bIns="91425" anchor="t" anchorCtr="0">
            <a:noAutofit/>
          </a:bodyPr>
          <a:lstStyle/>
          <a:p>
            <a:pPr lvl="0" rtl="0">
              <a:lnSpc>
                <a:spcPct val="115000"/>
              </a:lnSpc>
              <a:spcBef>
                <a:spcPts val="0"/>
              </a:spcBef>
              <a:spcAft>
                <a:spcPts val="1600"/>
              </a:spcAft>
              <a:buNone/>
            </a:pPr>
            <a:r>
              <a:rPr lang="en" sz="1200" dirty="0">
                <a:solidFill>
                  <a:srgbClr val="FFFFFF"/>
                </a:solidFill>
                <a:latin typeface="Mongolian Baiti" panose="03000500000000000000" pitchFamily="66" charset="0"/>
                <a:ea typeface="Playfair Display"/>
                <a:cs typeface="Mongolian Baiti" panose="03000500000000000000" pitchFamily="66" charset="0"/>
                <a:sym typeface="Playfair Display"/>
              </a:rPr>
              <a:t>  "Hypertension." </a:t>
            </a:r>
            <a:r>
              <a:rPr lang="en" sz="1200" i="1" dirty="0">
                <a:solidFill>
                  <a:srgbClr val="FFFFFF"/>
                </a:solidFill>
                <a:latin typeface="Mongolian Baiti" panose="03000500000000000000" pitchFamily="66" charset="0"/>
                <a:ea typeface="Playfair Display"/>
                <a:cs typeface="Mongolian Baiti" panose="03000500000000000000" pitchFamily="66" charset="0"/>
                <a:sym typeface="Playfair Display"/>
              </a:rPr>
              <a:t>404 Error Page</a:t>
            </a:r>
            <a:r>
              <a:rPr lang="en" sz="1200" dirty="0">
                <a:solidFill>
                  <a:srgbClr val="FFFFFF"/>
                </a:solidFill>
                <a:latin typeface="Mongolian Baiti" panose="03000500000000000000" pitchFamily="66" charset="0"/>
                <a:ea typeface="Playfair Display"/>
                <a:cs typeface="Mongolian Baiti" panose="03000500000000000000" pitchFamily="66" charset="0"/>
                <a:sym typeface="Playfair Display"/>
              </a:rPr>
              <a:t>. N.p., n.d. Web. 26 July 2017</a:t>
            </a:r>
          </a:p>
          <a:p>
            <a:pPr marL="139700" lvl="0" indent="0" rtl="0">
              <a:lnSpc>
                <a:spcPct val="115000"/>
              </a:lnSpc>
              <a:spcBef>
                <a:spcPts val="0"/>
              </a:spcBef>
              <a:buNone/>
            </a:pPr>
            <a:r>
              <a:rPr lang="en" sz="1200" i="1" dirty="0">
                <a:solidFill>
                  <a:srgbClr val="FFFFFF"/>
                </a:solidFill>
                <a:latin typeface="Mongolian Baiti" panose="03000500000000000000" pitchFamily="66" charset="0"/>
                <a:ea typeface="Playfair Display"/>
                <a:cs typeface="Mongolian Baiti" panose="03000500000000000000" pitchFamily="66" charset="0"/>
                <a:sym typeface="Playfair Display"/>
              </a:rPr>
              <a:t>404 Error Page</a:t>
            </a:r>
            <a:r>
              <a:rPr lang="en" sz="1200" dirty="0">
                <a:solidFill>
                  <a:srgbClr val="FFFFFF"/>
                </a:solidFill>
                <a:latin typeface="Mongolian Baiti" panose="03000500000000000000" pitchFamily="66" charset="0"/>
                <a:ea typeface="Playfair Display"/>
                <a:cs typeface="Mongolian Baiti" panose="03000500000000000000" pitchFamily="66" charset="0"/>
                <a:sym typeface="Playfair Display"/>
              </a:rPr>
              <a:t>. N.p., n.d. Web. 26 July 2017.</a:t>
            </a:r>
          </a:p>
          <a:p>
            <a:pPr marL="139700" lvl="0" indent="0" rtl="0">
              <a:lnSpc>
                <a:spcPct val="115000"/>
              </a:lnSpc>
              <a:spcBef>
                <a:spcPts val="0"/>
              </a:spcBef>
              <a:buNone/>
            </a:pPr>
            <a:endParaRPr sz="1200" dirty="0">
              <a:solidFill>
                <a:srgbClr val="FFFFFF"/>
              </a:solidFill>
              <a:latin typeface="Mongolian Baiti" panose="03000500000000000000" pitchFamily="66" charset="0"/>
              <a:ea typeface="Playfair Display"/>
              <a:cs typeface="Mongolian Baiti" panose="03000500000000000000" pitchFamily="66" charset="0"/>
              <a:sym typeface="Playfair Display"/>
            </a:endParaRPr>
          </a:p>
          <a:p>
            <a:pPr lvl="0" rtl="0">
              <a:lnSpc>
                <a:spcPct val="115000"/>
              </a:lnSpc>
              <a:spcBef>
                <a:spcPts val="0"/>
              </a:spcBef>
              <a:spcAft>
                <a:spcPts val="1600"/>
              </a:spcAft>
              <a:buNone/>
            </a:pPr>
            <a:r>
              <a:rPr lang="en" sz="1200" dirty="0">
                <a:solidFill>
                  <a:srgbClr val="FFFFFF"/>
                </a:solidFill>
                <a:latin typeface="Mongolian Baiti" panose="03000500000000000000" pitchFamily="66" charset="0"/>
                <a:ea typeface="Playfair Display"/>
                <a:cs typeface="Mongolian Baiti" panose="03000500000000000000" pitchFamily="66" charset="0"/>
                <a:sym typeface="Playfair Display"/>
              </a:rPr>
              <a:t>Observer, Medical. "Busting Hypertension Myths." </a:t>
            </a:r>
            <a:r>
              <a:rPr lang="en" sz="1200" i="1" dirty="0">
                <a:solidFill>
                  <a:srgbClr val="FFFFFF"/>
                </a:solidFill>
                <a:latin typeface="Mongolian Baiti" panose="03000500000000000000" pitchFamily="66" charset="0"/>
                <a:ea typeface="Playfair Display"/>
                <a:cs typeface="Mongolian Baiti" panose="03000500000000000000" pitchFamily="66" charset="0"/>
                <a:sym typeface="Playfair Display"/>
              </a:rPr>
              <a:t>Medical Observer</a:t>
            </a:r>
            <a:r>
              <a:rPr lang="en" sz="1200" dirty="0">
                <a:solidFill>
                  <a:srgbClr val="FFFFFF"/>
                </a:solidFill>
                <a:latin typeface="Mongolian Baiti" panose="03000500000000000000" pitchFamily="66" charset="0"/>
                <a:ea typeface="Playfair Display"/>
                <a:cs typeface="Mongolian Baiti" panose="03000500000000000000" pitchFamily="66" charset="0"/>
                <a:sym typeface="Playfair Display"/>
              </a:rPr>
              <a:t>. N.p., n.d. Web. 26 July 2017.</a:t>
            </a:r>
          </a:p>
          <a:p>
            <a:pPr lvl="0" rtl="0">
              <a:lnSpc>
                <a:spcPct val="115000"/>
              </a:lnSpc>
              <a:spcBef>
                <a:spcPts val="0"/>
              </a:spcBef>
              <a:spcAft>
                <a:spcPts val="1600"/>
              </a:spcAft>
              <a:buNone/>
            </a:pPr>
            <a:r>
              <a:rPr lang="en" sz="1200" i="1" dirty="0">
                <a:solidFill>
                  <a:srgbClr val="FFFFFF"/>
                </a:solidFill>
                <a:latin typeface="Mongolian Baiti" panose="03000500000000000000" pitchFamily="66" charset="0"/>
                <a:ea typeface="Playfair Display"/>
                <a:cs typeface="Mongolian Baiti" panose="03000500000000000000" pitchFamily="66" charset="0"/>
                <a:sym typeface="Playfair Display"/>
              </a:rPr>
              <a:t>Medscape Log In</a:t>
            </a:r>
            <a:r>
              <a:rPr lang="en" sz="1200" dirty="0">
                <a:solidFill>
                  <a:srgbClr val="FFFFFF"/>
                </a:solidFill>
                <a:latin typeface="Mongolian Baiti" panose="03000500000000000000" pitchFamily="66" charset="0"/>
                <a:ea typeface="Playfair Display"/>
                <a:cs typeface="Mongolian Baiti" panose="03000500000000000000" pitchFamily="66" charset="0"/>
                <a:sym typeface="Playfair Display"/>
              </a:rPr>
              <a:t>. N.p., n.d. Web. 26 July 2017. </a:t>
            </a:r>
          </a:p>
          <a:p>
            <a:pPr marL="0" lvl="0" indent="0" rtl="0">
              <a:lnSpc>
                <a:spcPct val="115000"/>
              </a:lnSpc>
              <a:spcBef>
                <a:spcPts val="0"/>
              </a:spcBef>
              <a:spcAft>
                <a:spcPts val="1600"/>
              </a:spcAft>
              <a:buNone/>
            </a:pPr>
            <a:r>
              <a:rPr lang="en" sz="1200" dirty="0">
                <a:solidFill>
                  <a:srgbClr val="FFFFFF"/>
                </a:solidFill>
                <a:latin typeface="Mongolian Baiti" panose="03000500000000000000" pitchFamily="66" charset="0"/>
                <a:ea typeface="Playfair Display"/>
                <a:cs typeface="Mongolian Baiti" panose="03000500000000000000" pitchFamily="66" charset="0"/>
                <a:sym typeface="Playfair Display"/>
              </a:rPr>
              <a:t>"High Blood Pressure (hypertension): Controlling This Common Health Problem." </a:t>
            </a:r>
            <a:r>
              <a:rPr lang="en" sz="1200" i="1" dirty="0">
                <a:solidFill>
                  <a:srgbClr val="FFFFFF"/>
                </a:solidFill>
                <a:latin typeface="Mongolian Baiti" panose="03000500000000000000" pitchFamily="66" charset="0"/>
                <a:ea typeface="Playfair Display"/>
                <a:cs typeface="Mongolian Baiti" panose="03000500000000000000" pitchFamily="66" charset="0"/>
                <a:sym typeface="Playfair Display"/>
              </a:rPr>
              <a:t>Mayo Clinic</a:t>
            </a:r>
            <a:r>
              <a:rPr lang="en" sz="1200" dirty="0">
                <a:solidFill>
                  <a:srgbClr val="FFFFFF"/>
                </a:solidFill>
                <a:latin typeface="Mongolian Baiti" panose="03000500000000000000" pitchFamily="66" charset="0"/>
                <a:ea typeface="Playfair Display"/>
                <a:cs typeface="Mongolian Baiti" panose="03000500000000000000" pitchFamily="66" charset="0"/>
                <a:sym typeface="Playfair Display"/>
              </a:rPr>
              <a:t>.	Mayo            	Foundation for Medical Education and Research, 09 Sept. 2016. Web. 26 July 2017.</a:t>
            </a:r>
          </a:p>
          <a:p>
            <a:pPr lvl="0" rtl="0">
              <a:lnSpc>
                <a:spcPct val="115000"/>
              </a:lnSpc>
              <a:spcBef>
                <a:spcPts val="0"/>
              </a:spcBef>
              <a:buNone/>
            </a:pPr>
            <a:r>
              <a:rPr lang="en" sz="1200" dirty="0">
                <a:solidFill>
                  <a:srgbClr val="FFFFFF"/>
                </a:solidFill>
                <a:latin typeface="Mongolian Baiti" panose="03000500000000000000" pitchFamily="66" charset="0"/>
                <a:ea typeface="Playfair Display"/>
                <a:cs typeface="Mongolian Baiti" panose="03000500000000000000" pitchFamily="66" charset="0"/>
                <a:sym typeface="Playfair Display"/>
              </a:rPr>
              <a:t>"What Is hypertension?" </a:t>
            </a:r>
            <a:r>
              <a:rPr lang="en" sz="1200" i="1" dirty="0">
                <a:solidFill>
                  <a:srgbClr val="FFFFFF"/>
                </a:solidFill>
                <a:latin typeface="Mongolian Baiti" panose="03000500000000000000" pitchFamily="66" charset="0"/>
                <a:ea typeface="Playfair Display"/>
                <a:cs typeface="Mongolian Baiti" panose="03000500000000000000" pitchFamily="66" charset="0"/>
                <a:sym typeface="Playfair Display"/>
              </a:rPr>
              <a:t>Khan Academy</a:t>
            </a:r>
            <a:r>
              <a:rPr lang="en" sz="1200" dirty="0">
                <a:solidFill>
                  <a:srgbClr val="FFFFFF"/>
                </a:solidFill>
                <a:latin typeface="Mongolian Baiti" panose="03000500000000000000" pitchFamily="66" charset="0"/>
                <a:ea typeface="Playfair Display"/>
                <a:cs typeface="Mongolian Baiti" panose="03000500000000000000" pitchFamily="66" charset="0"/>
                <a:sym typeface="Playfair Display"/>
              </a:rPr>
              <a:t>. N.p., n.d. Web. 26 July 2017.</a:t>
            </a:r>
          </a:p>
          <a:p>
            <a:pPr lvl="0" rtl="0">
              <a:lnSpc>
                <a:spcPct val="115000"/>
              </a:lnSpc>
              <a:spcBef>
                <a:spcPts val="0"/>
              </a:spcBef>
              <a:buNone/>
            </a:pPr>
            <a:endParaRPr sz="1200" dirty="0">
              <a:solidFill>
                <a:srgbClr val="FFFFFF"/>
              </a:solidFill>
              <a:latin typeface="Mongolian Baiti" panose="03000500000000000000" pitchFamily="66" charset="0"/>
              <a:ea typeface="Playfair Display"/>
              <a:cs typeface="Mongolian Baiti" panose="03000500000000000000" pitchFamily="66" charset="0"/>
              <a:sym typeface="Playfair Display"/>
            </a:endParaRPr>
          </a:p>
          <a:p>
            <a:pPr lvl="0" rtl="0">
              <a:lnSpc>
                <a:spcPct val="115000"/>
              </a:lnSpc>
              <a:spcBef>
                <a:spcPts val="0"/>
              </a:spcBef>
              <a:buNone/>
            </a:pPr>
            <a:r>
              <a:rPr lang="en" sz="1200" dirty="0">
                <a:solidFill>
                  <a:srgbClr val="FFFFFF"/>
                </a:solidFill>
                <a:latin typeface="Mongolian Baiti" panose="03000500000000000000" pitchFamily="66" charset="0"/>
                <a:ea typeface="Playfair Display"/>
                <a:cs typeface="Mongolian Baiti" panose="03000500000000000000" pitchFamily="66" charset="0"/>
                <a:sym typeface="Playfair Display"/>
              </a:rPr>
              <a:t>"Massachusetts Report - 2016." </a:t>
            </a:r>
            <a:r>
              <a:rPr lang="en" sz="1200" i="1" dirty="0">
                <a:solidFill>
                  <a:srgbClr val="FFFFFF"/>
                </a:solidFill>
                <a:latin typeface="Mongolian Baiti" panose="03000500000000000000" pitchFamily="66" charset="0"/>
                <a:ea typeface="Playfair Display"/>
                <a:cs typeface="Mongolian Baiti" panose="03000500000000000000" pitchFamily="66" charset="0"/>
                <a:sym typeface="Playfair Display"/>
              </a:rPr>
              <a:t>Talk Poverty</a:t>
            </a:r>
            <a:r>
              <a:rPr lang="en" sz="1200" dirty="0">
                <a:solidFill>
                  <a:srgbClr val="FFFFFF"/>
                </a:solidFill>
                <a:latin typeface="Mongolian Baiti" panose="03000500000000000000" pitchFamily="66" charset="0"/>
                <a:ea typeface="Playfair Display"/>
                <a:cs typeface="Mongolian Baiti" panose="03000500000000000000" pitchFamily="66" charset="0"/>
                <a:sym typeface="Playfair Display"/>
              </a:rPr>
              <a:t>. N.p., n.d. Web. 26 July 2017.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269250" y="407425"/>
            <a:ext cx="7038900" cy="914100"/>
          </a:xfrm>
          <a:prstGeom prst="rect">
            <a:avLst/>
          </a:prstGeom>
        </p:spPr>
        <p:txBody>
          <a:bodyPr lIns="91425" tIns="91425" rIns="91425" bIns="91425" anchor="t" anchorCtr="0">
            <a:noAutofit/>
          </a:bodyPr>
          <a:lstStyle/>
          <a:p>
            <a:pPr lvl="0">
              <a:spcBef>
                <a:spcPts val="0"/>
              </a:spcBef>
              <a:buNone/>
            </a:pPr>
            <a:r>
              <a:rPr lang="en" sz="2600">
                <a:latin typeface="Julius Sans One"/>
                <a:ea typeface="Julius Sans One"/>
                <a:cs typeface="Julius Sans One"/>
                <a:sym typeface="Julius Sans One"/>
              </a:rPr>
              <a:t>What is Hypertension?</a:t>
            </a:r>
          </a:p>
        </p:txBody>
      </p:sp>
      <p:sp>
        <p:nvSpPr>
          <p:cNvPr id="142" name="Shape 142"/>
          <p:cNvSpPr txBox="1">
            <a:spLocks noGrp="1"/>
          </p:cNvSpPr>
          <p:nvPr>
            <p:ph type="body" idx="1"/>
          </p:nvPr>
        </p:nvSpPr>
        <p:spPr>
          <a:xfrm>
            <a:off x="1581825" y="1083025"/>
            <a:ext cx="5982900" cy="2185800"/>
          </a:xfrm>
          <a:prstGeom prst="rect">
            <a:avLst/>
          </a:prstGeom>
        </p:spPr>
        <p:txBody>
          <a:bodyPr lIns="91425" tIns="91425" rIns="91425" bIns="91425" anchor="t" anchorCtr="0">
            <a:noAutofit/>
          </a:bodyPr>
          <a:lstStyle/>
          <a:p>
            <a:pPr lvl="0">
              <a:lnSpc>
                <a:spcPct val="150000"/>
              </a:lnSpc>
              <a:spcBef>
                <a:spcPts val="0"/>
              </a:spcBef>
              <a:buNone/>
            </a:pPr>
            <a:r>
              <a:rPr lang="en" sz="2000">
                <a:solidFill>
                  <a:schemeClr val="accent2"/>
                </a:solidFill>
                <a:latin typeface="Cuprum"/>
                <a:ea typeface="Cuprum"/>
                <a:cs typeface="Cuprum"/>
                <a:sym typeface="Cuprum"/>
              </a:rPr>
              <a:t>Hypertension</a:t>
            </a:r>
            <a:r>
              <a:rPr lang="en" sz="2000">
                <a:latin typeface="Cuprum"/>
                <a:ea typeface="Cuprum"/>
                <a:cs typeface="Cuprum"/>
                <a:sym typeface="Cuprum"/>
              </a:rPr>
              <a:t> (HBP) is a common condition where one’s BP is consistently too high. The more blood in your circulatory and the more resistance and narrower your arteries/veins are - the higher the BP.  </a:t>
            </a:r>
            <a:r>
              <a:rPr lang="en" sz="1800"/>
              <a:t>                                                                                                                                                                                                                                                                                                                                                                                                                             </a:t>
            </a:r>
          </a:p>
        </p:txBody>
      </p:sp>
      <p:pic>
        <p:nvPicPr>
          <p:cNvPr id="143" name="Shape 143" descr="Screenshot (101).png"/>
          <p:cNvPicPr preferRelativeResize="0"/>
          <p:nvPr/>
        </p:nvPicPr>
        <p:blipFill rotWithShape="1">
          <a:blip r:embed="rId3">
            <a:alphaModFix/>
          </a:blip>
          <a:srcRect l="53362" t="40992" r="8186" b="22210"/>
          <a:stretch/>
        </p:blipFill>
        <p:spPr>
          <a:xfrm>
            <a:off x="4643650" y="2726225"/>
            <a:ext cx="3132826" cy="1998698"/>
          </a:xfrm>
          <a:prstGeom prst="rect">
            <a:avLst/>
          </a:prstGeom>
          <a:noFill/>
          <a:ln>
            <a:noFill/>
          </a:ln>
        </p:spPr>
      </p:pic>
      <p:sp>
        <p:nvSpPr>
          <p:cNvPr id="144" name="Shape 144"/>
          <p:cNvSpPr txBox="1"/>
          <p:nvPr/>
        </p:nvSpPr>
        <p:spPr>
          <a:xfrm>
            <a:off x="254100" y="4507700"/>
            <a:ext cx="4179000" cy="428700"/>
          </a:xfrm>
          <a:prstGeom prst="rect">
            <a:avLst/>
          </a:prstGeom>
          <a:noFill/>
          <a:ln>
            <a:noFill/>
          </a:ln>
        </p:spPr>
        <p:txBody>
          <a:bodyPr lIns="91425" tIns="91425" rIns="91425" bIns="91425" anchor="t" anchorCtr="0">
            <a:noAutofit/>
          </a:bodyPr>
          <a:lstStyle/>
          <a:p>
            <a:pPr lvl="0">
              <a:spcBef>
                <a:spcPts val="0"/>
              </a:spcBef>
              <a:buNone/>
            </a:pPr>
            <a:r>
              <a:rPr lang="en" sz="1200">
                <a:solidFill>
                  <a:schemeClr val="lt1"/>
                </a:solidFill>
                <a:latin typeface="Playfair Display"/>
                <a:ea typeface="Playfair Display"/>
                <a:cs typeface="Playfair Display"/>
                <a:sym typeface="Playfair Display"/>
              </a:rPr>
              <a:t>Health: Essential Hypertension - /www.healthline.com</a:t>
            </a:r>
          </a:p>
        </p:txBody>
      </p:sp>
      <p:sp>
        <p:nvSpPr>
          <p:cNvPr id="145" name="Shape 1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190525" y="302875"/>
            <a:ext cx="7038900" cy="914100"/>
          </a:xfrm>
          <a:prstGeom prst="rect">
            <a:avLst/>
          </a:prstGeom>
        </p:spPr>
        <p:txBody>
          <a:bodyPr lIns="91425" tIns="91425" rIns="91425" bIns="91425" anchor="t" anchorCtr="0">
            <a:noAutofit/>
          </a:bodyPr>
          <a:lstStyle/>
          <a:p>
            <a:pPr lvl="0">
              <a:spcBef>
                <a:spcPts val="0"/>
              </a:spcBef>
              <a:buNone/>
            </a:pPr>
            <a:r>
              <a:rPr lang="en" sz="2600">
                <a:latin typeface="Julius Sans One"/>
                <a:ea typeface="Julius Sans One"/>
                <a:cs typeface="Julius Sans One"/>
                <a:sym typeface="Julius Sans One"/>
              </a:rPr>
              <a:t>What is a health disparity?</a:t>
            </a:r>
          </a:p>
        </p:txBody>
      </p:sp>
      <p:sp>
        <p:nvSpPr>
          <p:cNvPr id="151" name="Shape 151"/>
          <p:cNvSpPr txBox="1">
            <a:spLocks noGrp="1"/>
          </p:cNvSpPr>
          <p:nvPr>
            <p:ph type="body" idx="1"/>
          </p:nvPr>
        </p:nvSpPr>
        <p:spPr>
          <a:xfrm>
            <a:off x="1378175" y="939975"/>
            <a:ext cx="6352500" cy="3128700"/>
          </a:xfrm>
          <a:prstGeom prst="rect">
            <a:avLst/>
          </a:prstGeom>
        </p:spPr>
        <p:txBody>
          <a:bodyPr lIns="91425" tIns="91425" rIns="91425" bIns="91425" anchor="t" anchorCtr="0">
            <a:noAutofit/>
          </a:bodyPr>
          <a:lstStyle/>
          <a:p>
            <a:pPr marL="0" lvl="0" indent="0" rtl="0">
              <a:lnSpc>
                <a:spcPct val="150000"/>
              </a:lnSpc>
              <a:spcBef>
                <a:spcPts val="0"/>
              </a:spcBef>
              <a:buNone/>
            </a:pPr>
            <a:r>
              <a:rPr lang="en" sz="2000">
                <a:latin typeface="Cuprum"/>
                <a:ea typeface="Cuprum"/>
                <a:cs typeface="Cuprum"/>
                <a:sym typeface="Cuprum"/>
              </a:rPr>
              <a:t>A </a:t>
            </a:r>
            <a:r>
              <a:rPr lang="en" sz="2000">
                <a:solidFill>
                  <a:schemeClr val="accent2"/>
                </a:solidFill>
                <a:latin typeface="Cuprum"/>
                <a:ea typeface="Cuprum"/>
                <a:cs typeface="Cuprum"/>
                <a:sym typeface="Cuprum"/>
              </a:rPr>
              <a:t>health disparity</a:t>
            </a:r>
            <a:r>
              <a:rPr lang="en" sz="2000">
                <a:latin typeface="Cuprum"/>
                <a:ea typeface="Cuprum"/>
                <a:cs typeface="Cuprum"/>
                <a:sym typeface="Cuprum"/>
              </a:rPr>
              <a:t> is “the difference in the incidence, prevalence, mortality, and burden of disease and other adverse health conditions that exist among specific population groups in the US, when compared in contrast to larger 	group (general population).” </a:t>
            </a:r>
          </a:p>
          <a:p>
            <a:pPr marL="0" lvl="0" indent="0" rtl="0">
              <a:lnSpc>
                <a:spcPct val="150000"/>
              </a:lnSpc>
              <a:spcBef>
                <a:spcPts val="0"/>
              </a:spcBef>
              <a:buNone/>
            </a:pPr>
            <a:r>
              <a:rPr lang="en" sz="2000">
                <a:latin typeface="Cuprum"/>
                <a:ea typeface="Cuprum"/>
                <a:cs typeface="Cuprum"/>
                <a:sym typeface="Cuprum"/>
              </a:rPr>
              <a:t>(National Institutes of Health - NIH) </a:t>
            </a:r>
          </a:p>
        </p:txBody>
      </p:sp>
      <p:sp>
        <p:nvSpPr>
          <p:cNvPr id="152" name="Shape 152"/>
          <p:cNvSpPr txBox="1"/>
          <p:nvPr/>
        </p:nvSpPr>
        <p:spPr>
          <a:xfrm>
            <a:off x="152050" y="4399675"/>
            <a:ext cx="4775400" cy="565200"/>
          </a:xfrm>
          <a:prstGeom prst="rect">
            <a:avLst/>
          </a:prstGeom>
          <a:noFill/>
          <a:ln>
            <a:noFill/>
          </a:ln>
        </p:spPr>
        <p:txBody>
          <a:bodyPr lIns="91425" tIns="91425" rIns="91425" bIns="91425" anchor="t" anchorCtr="0">
            <a:noAutofit/>
          </a:bodyPr>
          <a:lstStyle/>
          <a:p>
            <a:pPr lvl="0">
              <a:spcBef>
                <a:spcPts val="0"/>
              </a:spcBef>
              <a:buNone/>
            </a:pPr>
            <a:r>
              <a:rPr lang="en" sz="1200">
                <a:solidFill>
                  <a:schemeClr val="lt1"/>
                </a:solidFill>
                <a:latin typeface="Playfair Display"/>
                <a:ea typeface="Playfair Display"/>
                <a:cs typeface="Playfair Display"/>
                <a:sym typeface="Playfair Display"/>
              </a:rPr>
              <a:t>African American Health Institute - </a:t>
            </a:r>
            <a:r>
              <a:rPr lang="en" sz="1200">
                <a:solidFill>
                  <a:schemeClr val="lt1"/>
                </a:solidFill>
                <a:latin typeface="Playfair Display"/>
                <a:ea typeface="Playfair Display"/>
                <a:cs typeface="Playfair Display"/>
                <a:sym typeface="Playfair Display"/>
                <a:hlinkClick r:id="rId3"/>
              </a:rPr>
              <a:t>www.graahi.org/Educatio</a:t>
            </a:r>
            <a:r>
              <a:rPr lang="en" sz="1200">
                <a:solidFill>
                  <a:schemeClr val="lt1"/>
                </a:solidFill>
                <a:latin typeface="Playfair Display"/>
                <a:ea typeface="Playfair Display"/>
                <a:cs typeface="Playfair Display"/>
                <a:sym typeface="Playfair Display"/>
              </a:rPr>
              <a:t>n</a:t>
            </a:r>
          </a:p>
          <a:p>
            <a:pPr lvl="0">
              <a:spcBef>
                <a:spcPts val="0"/>
              </a:spcBef>
              <a:buNone/>
            </a:pPr>
            <a:r>
              <a:rPr lang="en" sz="1200">
                <a:solidFill>
                  <a:schemeClr val="lt1"/>
                </a:solidFill>
                <a:latin typeface="Playfair Display"/>
                <a:ea typeface="Playfair Display"/>
                <a:cs typeface="Playfair Display"/>
                <a:sym typeface="Playfair Display"/>
              </a:rPr>
              <a:t>Bureau of Health Information, Statistics, Research, &amp; Evaluation Bureau </a:t>
            </a:r>
          </a:p>
        </p:txBody>
      </p:sp>
      <p:sp>
        <p:nvSpPr>
          <p:cNvPr id="153" name="Shape 15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a:p>
        </p:txBody>
      </p:sp>
      <p:pic>
        <p:nvPicPr>
          <p:cNvPr id="154" name="Shape 154" descr="hands.png"/>
          <p:cNvPicPr preferRelativeResize="0"/>
          <p:nvPr/>
        </p:nvPicPr>
        <p:blipFill>
          <a:blip r:embed="rId4">
            <a:alphaModFix/>
          </a:blip>
          <a:stretch>
            <a:fillRect/>
          </a:stretch>
        </p:blipFill>
        <p:spPr>
          <a:xfrm>
            <a:off x="5696425" y="3038125"/>
            <a:ext cx="2631974" cy="1926749"/>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297500" y="393750"/>
            <a:ext cx="7038900" cy="565500"/>
          </a:xfrm>
          <a:prstGeom prst="rect">
            <a:avLst/>
          </a:prstGeom>
        </p:spPr>
        <p:txBody>
          <a:bodyPr lIns="91425" tIns="91425" rIns="91425" bIns="91425" anchor="t" anchorCtr="0">
            <a:noAutofit/>
          </a:bodyPr>
          <a:lstStyle/>
          <a:p>
            <a:pPr lvl="0">
              <a:spcBef>
                <a:spcPts val="0"/>
              </a:spcBef>
              <a:buNone/>
            </a:pPr>
            <a:r>
              <a:rPr lang="en" sz="2600">
                <a:latin typeface="Julius Sans One"/>
                <a:ea typeface="Julius Sans One"/>
                <a:cs typeface="Julius Sans One"/>
                <a:sym typeface="Julius Sans One"/>
              </a:rPr>
              <a:t>What are some SymptomS &amp; Effects?</a:t>
            </a:r>
          </a:p>
        </p:txBody>
      </p:sp>
      <p:sp>
        <p:nvSpPr>
          <p:cNvPr id="160" name="Shape 160"/>
          <p:cNvSpPr txBox="1"/>
          <p:nvPr/>
        </p:nvSpPr>
        <p:spPr>
          <a:xfrm>
            <a:off x="4719150" y="2141750"/>
            <a:ext cx="2654400" cy="2185200"/>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lt1"/>
                </a:solidFill>
                <a:latin typeface="Cuprum"/>
                <a:ea typeface="Cuprum"/>
                <a:cs typeface="Cuprum"/>
                <a:sym typeface="Cuprum"/>
              </a:rPr>
              <a:t>CAN CAUSE: </a:t>
            </a:r>
          </a:p>
          <a:p>
            <a:pPr marL="457200" lvl="0" indent="-342900" rtl="0">
              <a:spcBef>
                <a:spcPts val="0"/>
              </a:spcBef>
              <a:buClr>
                <a:schemeClr val="lt1"/>
              </a:buClr>
              <a:buSzPct val="100000"/>
              <a:buFont typeface="Cuprum"/>
              <a:buChar char="-"/>
            </a:pPr>
            <a:r>
              <a:rPr lang="en" sz="1800">
                <a:solidFill>
                  <a:schemeClr val="lt1"/>
                </a:solidFill>
                <a:latin typeface="Cuprum"/>
                <a:ea typeface="Cuprum"/>
                <a:cs typeface="Cuprum"/>
                <a:sym typeface="Cuprum"/>
              </a:rPr>
              <a:t>Heart Failure</a:t>
            </a:r>
          </a:p>
          <a:p>
            <a:pPr marL="457200" lvl="0" indent="-342900" rtl="0">
              <a:spcBef>
                <a:spcPts val="0"/>
              </a:spcBef>
              <a:buClr>
                <a:schemeClr val="lt1"/>
              </a:buClr>
              <a:buSzPct val="100000"/>
              <a:buFont typeface="Cuprum"/>
              <a:buChar char="-"/>
            </a:pPr>
            <a:r>
              <a:rPr lang="en" sz="1800">
                <a:solidFill>
                  <a:schemeClr val="lt1"/>
                </a:solidFill>
                <a:latin typeface="Cuprum"/>
                <a:ea typeface="Cuprum"/>
                <a:cs typeface="Cuprum"/>
                <a:sym typeface="Cuprum"/>
              </a:rPr>
              <a:t>Sexual dysfunction </a:t>
            </a:r>
          </a:p>
          <a:p>
            <a:pPr marL="457200" lvl="0" indent="-342900" rtl="0">
              <a:spcBef>
                <a:spcPts val="0"/>
              </a:spcBef>
              <a:buClr>
                <a:schemeClr val="lt1"/>
              </a:buClr>
              <a:buSzPct val="100000"/>
              <a:buFont typeface="Cuprum"/>
              <a:buChar char="-"/>
            </a:pPr>
            <a:r>
              <a:rPr lang="en" sz="1800">
                <a:solidFill>
                  <a:schemeClr val="lt1"/>
                </a:solidFill>
                <a:latin typeface="Cuprum"/>
                <a:ea typeface="Cuprum"/>
                <a:cs typeface="Cuprum"/>
                <a:sym typeface="Cuprum"/>
              </a:rPr>
              <a:t>Osteoporosis</a:t>
            </a:r>
          </a:p>
          <a:p>
            <a:pPr marL="457200" lvl="0" indent="-342900" rtl="0">
              <a:spcBef>
                <a:spcPts val="0"/>
              </a:spcBef>
              <a:buClr>
                <a:schemeClr val="lt1"/>
              </a:buClr>
              <a:buSzPct val="100000"/>
              <a:buFont typeface="Cuprum"/>
              <a:buChar char="-"/>
            </a:pPr>
            <a:r>
              <a:rPr lang="en" sz="1800">
                <a:solidFill>
                  <a:schemeClr val="lt1"/>
                </a:solidFill>
                <a:latin typeface="Cuprum"/>
                <a:ea typeface="Cuprum"/>
                <a:cs typeface="Cuprum"/>
                <a:sym typeface="Cuprum"/>
              </a:rPr>
              <a:t>Arteriosclerosis </a:t>
            </a:r>
          </a:p>
          <a:p>
            <a:pPr marL="457200" lvl="0" indent="-342900" rtl="0">
              <a:spcBef>
                <a:spcPts val="0"/>
              </a:spcBef>
              <a:buClr>
                <a:schemeClr val="lt1"/>
              </a:buClr>
              <a:buSzPct val="100000"/>
              <a:buFont typeface="Cuprum"/>
              <a:buChar char="-"/>
            </a:pPr>
            <a:r>
              <a:rPr lang="en" sz="1800">
                <a:solidFill>
                  <a:schemeClr val="lt1"/>
                </a:solidFill>
                <a:latin typeface="Cuprum"/>
                <a:ea typeface="Cuprum"/>
                <a:cs typeface="Cuprum"/>
                <a:sym typeface="Cuprum"/>
              </a:rPr>
              <a:t>Dementia </a:t>
            </a:r>
          </a:p>
          <a:p>
            <a:pPr marL="457200" lvl="0" indent="-228600">
              <a:spcBef>
                <a:spcPts val="0"/>
              </a:spcBef>
              <a:buChar char="-"/>
            </a:pPr>
            <a:endParaRPr/>
          </a:p>
        </p:txBody>
      </p:sp>
      <p:sp>
        <p:nvSpPr>
          <p:cNvPr id="161" name="Shape 161"/>
          <p:cNvSpPr txBox="1"/>
          <p:nvPr/>
        </p:nvSpPr>
        <p:spPr>
          <a:xfrm>
            <a:off x="1771275" y="1935000"/>
            <a:ext cx="2532600" cy="2283300"/>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lt1"/>
                </a:solidFill>
                <a:latin typeface="Cuprum"/>
                <a:ea typeface="Cuprum"/>
                <a:cs typeface="Cuprum"/>
                <a:sym typeface="Cuprum"/>
              </a:rPr>
              <a:t>SYMPTOMS: </a:t>
            </a:r>
          </a:p>
          <a:p>
            <a:pPr marL="457200" lvl="0" indent="-342900" rtl="0">
              <a:spcBef>
                <a:spcPts val="0"/>
              </a:spcBef>
              <a:buClr>
                <a:schemeClr val="lt1"/>
              </a:buClr>
              <a:buSzPct val="100000"/>
              <a:buFont typeface="Cuprum"/>
              <a:buChar char="-"/>
            </a:pPr>
            <a:r>
              <a:rPr lang="en" sz="1800">
                <a:solidFill>
                  <a:schemeClr val="lt1"/>
                </a:solidFill>
                <a:latin typeface="Cuprum"/>
                <a:ea typeface="Cuprum"/>
                <a:cs typeface="Cuprum"/>
                <a:sym typeface="Cuprum"/>
              </a:rPr>
              <a:t>chest pain</a:t>
            </a:r>
          </a:p>
          <a:p>
            <a:pPr marL="457200" lvl="0" indent="-342900" rtl="0">
              <a:spcBef>
                <a:spcPts val="0"/>
              </a:spcBef>
              <a:buClr>
                <a:schemeClr val="lt1"/>
              </a:buClr>
              <a:buSzPct val="100000"/>
              <a:buFont typeface="Cuprum"/>
              <a:buChar char="-"/>
            </a:pPr>
            <a:r>
              <a:rPr lang="en" sz="1800">
                <a:solidFill>
                  <a:schemeClr val="lt1"/>
                </a:solidFill>
                <a:latin typeface="Cuprum"/>
                <a:ea typeface="Cuprum"/>
                <a:cs typeface="Cuprum"/>
                <a:sym typeface="Cuprum"/>
              </a:rPr>
              <a:t>shortness of breath</a:t>
            </a:r>
          </a:p>
          <a:p>
            <a:pPr marL="457200" lvl="0" indent="-342900" rtl="0">
              <a:spcBef>
                <a:spcPts val="0"/>
              </a:spcBef>
              <a:buClr>
                <a:schemeClr val="lt1"/>
              </a:buClr>
              <a:buSzPct val="100000"/>
              <a:buFont typeface="Cuprum"/>
              <a:buChar char="-"/>
            </a:pPr>
            <a:r>
              <a:rPr lang="en" sz="1800">
                <a:solidFill>
                  <a:schemeClr val="lt1"/>
                </a:solidFill>
                <a:latin typeface="Cuprum"/>
                <a:ea typeface="Cuprum"/>
                <a:cs typeface="Cuprum"/>
                <a:sym typeface="Cuprum"/>
              </a:rPr>
              <a:t>back pain </a:t>
            </a:r>
          </a:p>
          <a:p>
            <a:pPr marL="457200" lvl="0" indent="-342900" rtl="0">
              <a:spcBef>
                <a:spcPts val="0"/>
              </a:spcBef>
              <a:buClr>
                <a:schemeClr val="lt1"/>
              </a:buClr>
              <a:buSzPct val="100000"/>
              <a:buFont typeface="Cuprum"/>
              <a:buChar char="-"/>
            </a:pPr>
            <a:r>
              <a:rPr lang="en" sz="1800">
                <a:solidFill>
                  <a:schemeClr val="lt1"/>
                </a:solidFill>
                <a:latin typeface="Cuprum"/>
                <a:ea typeface="Cuprum"/>
                <a:cs typeface="Cuprum"/>
                <a:sym typeface="Cuprum"/>
              </a:rPr>
              <a:t>numbness/weakness </a:t>
            </a:r>
          </a:p>
          <a:p>
            <a:pPr marL="457200" lvl="0" indent="-342900" rtl="0">
              <a:spcBef>
                <a:spcPts val="0"/>
              </a:spcBef>
              <a:buClr>
                <a:schemeClr val="lt1"/>
              </a:buClr>
              <a:buSzPct val="100000"/>
              <a:buFont typeface="Cuprum"/>
              <a:buChar char="-"/>
            </a:pPr>
            <a:r>
              <a:rPr lang="en" sz="1800">
                <a:solidFill>
                  <a:schemeClr val="lt1"/>
                </a:solidFill>
                <a:latin typeface="Cuprum"/>
                <a:ea typeface="Cuprum"/>
                <a:cs typeface="Cuprum"/>
                <a:sym typeface="Cuprum"/>
              </a:rPr>
              <a:t>changes in vision </a:t>
            </a:r>
          </a:p>
          <a:p>
            <a:pPr marL="457200" lvl="0" indent="-342900" rtl="0">
              <a:spcBef>
                <a:spcPts val="0"/>
              </a:spcBef>
              <a:buClr>
                <a:schemeClr val="lt1"/>
              </a:buClr>
              <a:buSzPct val="100000"/>
              <a:buFont typeface="Cuprum"/>
              <a:buChar char="-"/>
            </a:pPr>
            <a:r>
              <a:rPr lang="en" sz="1800">
                <a:solidFill>
                  <a:schemeClr val="lt1"/>
                </a:solidFill>
                <a:latin typeface="Cuprum"/>
                <a:ea typeface="Cuprum"/>
                <a:cs typeface="Cuprum"/>
                <a:sym typeface="Cuprum"/>
              </a:rPr>
              <a:t>difficulty speaking </a:t>
            </a:r>
          </a:p>
        </p:txBody>
      </p:sp>
      <p:sp>
        <p:nvSpPr>
          <p:cNvPr id="162" name="Shape 162"/>
          <p:cNvSpPr txBox="1"/>
          <p:nvPr/>
        </p:nvSpPr>
        <p:spPr>
          <a:xfrm>
            <a:off x="1286850" y="1124625"/>
            <a:ext cx="7062000" cy="645000"/>
          </a:xfrm>
          <a:prstGeom prst="rect">
            <a:avLst/>
          </a:prstGeom>
          <a:noFill/>
          <a:ln>
            <a:noFill/>
          </a:ln>
        </p:spPr>
        <p:txBody>
          <a:bodyPr lIns="91425" tIns="91425" rIns="91425" bIns="91425" anchor="t" anchorCtr="0">
            <a:noAutofit/>
          </a:bodyPr>
          <a:lstStyle/>
          <a:p>
            <a:pPr lvl="0">
              <a:spcBef>
                <a:spcPts val="0"/>
              </a:spcBef>
              <a:buNone/>
            </a:pPr>
            <a:r>
              <a:rPr lang="en" sz="2000">
                <a:solidFill>
                  <a:schemeClr val="accent2"/>
                </a:solidFill>
                <a:latin typeface="Cuprum"/>
                <a:ea typeface="Cuprum"/>
                <a:cs typeface="Cuprum"/>
                <a:sym typeface="Cuprum"/>
              </a:rPr>
              <a:t>Hypertension</a:t>
            </a:r>
            <a:r>
              <a:rPr lang="en" sz="2000">
                <a:solidFill>
                  <a:schemeClr val="lt1"/>
                </a:solidFill>
                <a:latin typeface="Cuprum"/>
                <a:ea typeface="Cuprum"/>
                <a:cs typeface="Cuprum"/>
                <a:sym typeface="Cuprum"/>
              </a:rPr>
              <a:t> is known as a </a:t>
            </a:r>
            <a:r>
              <a:rPr lang="en" sz="2000">
                <a:solidFill>
                  <a:srgbClr val="FF0000"/>
                </a:solidFill>
                <a:latin typeface="Cuprum"/>
                <a:ea typeface="Cuprum"/>
                <a:cs typeface="Cuprum"/>
                <a:sym typeface="Cuprum"/>
              </a:rPr>
              <a:t>“silent killer,”</a:t>
            </a:r>
            <a:r>
              <a:rPr lang="en" sz="2000">
                <a:solidFill>
                  <a:schemeClr val="lt1"/>
                </a:solidFill>
                <a:latin typeface="Cuprum"/>
                <a:ea typeface="Cuprum"/>
                <a:cs typeface="Cuprum"/>
                <a:sym typeface="Cuprum"/>
              </a:rPr>
              <a:t> since symptoms are hard to differentiate. . . </a:t>
            </a:r>
          </a:p>
        </p:txBody>
      </p:sp>
      <p:sp>
        <p:nvSpPr>
          <p:cNvPr id="163" name="Shape 16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276075" y="458050"/>
            <a:ext cx="7038900" cy="648300"/>
          </a:xfrm>
          <a:prstGeom prst="rect">
            <a:avLst/>
          </a:prstGeom>
        </p:spPr>
        <p:txBody>
          <a:bodyPr lIns="91425" tIns="91425" rIns="91425" bIns="91425" anchor="t" anchorCtr="0">
            <a:noAutofit/>
          </a:bodyPr>
          <a:lstStyle/>
          <a:p>
            <a:pPr lvl="0">
              <a:spcBef>
                <a:spcPts val="0"/>
              </a:spcBef>
              <a:buNone/>
            </a:pPr>
            <a:r>
              <a:rPr lang="en" sz="2600">
                <a:latin typeface="Julius Sans One"/>
                <a:ea typeface="Julius Sans One"/>
                <a:cs typeface="Julius Sans One"/>
                <a:sym typeface="Julius Sans One"/>
              </a:rPr>
              <a:t>General Information </a:t>
            </a:r>
          </a:p>
        </p:txBody>
      </p:sp>
      <p:sp>
        <p:nvSpPr>
          <p:cNvPr id="169" name="Shape 169"/>
          <p:cNvSpPr txBox="1">
            <a:spLocks noGrp="1"/>
          </p:cNvSpPr>
          <p:nvPr>
            <p:ph type="body" idx="1"/>
          </p:nvPr>
        </p:nvSpPr>
        <p:spPr>
          <a:xfrm>
            <a:off x="125025" y="1381950"/>
            <a:ext cx="3839700" cy="2834400"/>
          </a:xfrm>
          <a:prstGeom prst="rect">
            <a:avLst/>
          </a:prstGeom>
        </p:spPr>
        <p:txBody>
          <a:bodyPr lIns="91425" tIns="91425" rIns="91425" bIns="91425" anchor="t" anchorCtr="0">
            <a:noAutofit/>
          </a:bodyPr>
          <a:lstStyle/>
          <a:p>
            <a:pPr marL="457200" lvl="0" indent="-342900" rtl="0">
              <a:lnSpc>
                <a:spcPct val="150000"/>
              </a:lnSpc>
              <a:spcBef>
                <a:spcPts val="0"/>
              </a:spcBef>
              <a:buSzPct val="100000"/>
              <a:buFont typeface="Cuprum"/>
              <a:buChar char="-"/>
            </a:pPr>
            <a:r>
              <a:rPr lang="en" sz="1800">
                <a:latin typeface="Cuprum"/>
                <a:ea typeface="Cuprum"/>
                <a:cs typeface="Cuprum"/>
                <a:sym typeface="Cuprum"/>
              </a:rPr>
              <a:t>Normal: 120/80 mm Hg</a:t>
            </a:r>
          </a:p>
          <a:p>
            <a:pPr marL="457200" lvl="0" indent="-342900" rtl="0">
              <a:lnSpc>
                <a:spcPct val="150000"/>
              </a:lnSpc>
              <a:spcBef>
                <a:spcPts val="0"/>
              </a:spcBef>
              <a:buSzPct val="100000"/>
              <a:buFont typeface="Cuprum"/>
              <a:buChar char="-"/>
            </a:pPr>
            <a:r>
              <a:rPr lang="en" sz="1800">
                <a:latin typeface="Cuprum"/>
                <a:ea typeface="Cuprum"/>
                <a:cs typeface="Cuprum"/>
                <a:sym typeface="Cuprum"/>
              </a:rPr>
              <a:t>Abnormal: </a:t>
            </a:r>
            <a:r>
              <a:rPr lang="en" sz="1800">
                <a:solidFill>
                  <a:srgbClr val="FF0000"/>
                </a:solidFill>
                <a:latin typeface="Cuprum"/>
                <a:ea typeface="Cuprum"/>
                <a:cs typeface="Cuprum"/>
                <a:sym typeface="Cuprum"/>
              </a:rPr>
              <a:t>140/90</a:t>
            </a:r>
            <a:r>
              <a:rPr lang="en" sz="1800">
                <a:latin typeface="Cuprum"/>
                <a:ea typeface="Cuprum"/>
                <a:cs typeface="Cuprum"/>
                <a:sym typeface="Cuprum"/>
              </a:rPr>
              <a:t> to </a:t>
            </a:r>
            <a:r>
              <a:rPr lang="en" sz="1800">
                <a:solidFill>
                  <a:srgbClr val="FF0000"/>
                </a:solidFill>
                <a:latin typeface="Cuprum"/>
                <a:ea typeface="Cuprum"/>
                <a:cs typeface="Cuprum"/>
                <a:sym typeface="Cuprum"/>
              </a:rPr>
              <a:t>180/100</a:t>
            </a:r>
            <a:r>
              <a:rPr lang="en" sz="1800">
                <a:latin typeface="Cuprum"/>
                <a:ea typeface="Cuprum"/>
                <a:cs typeface="Cuprum"/>
                <a:sym typeface="Cuprum"/>
              </a:rPr>
              <a:t> mm Hg </a:t>
            </a:r>
          </a:p>
          <a:p>
            <a:pPr marL="457200" lvl="0" indent="-342900" rtl="0">
              <a:lnSpc>
                <a:spcPct val="150000"/>
              </a:lnSpc>
              <a:spcBef>
                <a:spcPts val="0"/>
              </a:spcBef>
              <a:buSzPct val="100000"/>
              <a:buFont typeface="Cuprum"/>
              <a:buChar char="-"/>
            </a:pPr>
            <a:r>
              <a:rPr lang="en" sz="1800">
                <a:latin typeface="Cuprum"/>
                <a:ea typeface="Cuprum"/>
                <a:cs typeface="Cuprum"/>
                <a:sym typeface="Cuprum"/>
              </a:rPr>
              <a:t>⅓ of Adult Americans have </a:t>
            </a:r>
            <a:r>
              <a:rPr lang="en" sz="1800">
                <a:solidFill>
                  <a:srgbClr val="BF9000"/>
                </a:solidFill>
                <a:latin typeface="Cuprum"/>
                <a:ea typeface="Cuprum"/>
                <a:cs typeface="Cuprum"/>
                <a:sym typeface="Cuprum"/>
              </a:rPr>
              <a:t>REPORTED</a:t>
            </a:r>
            <a:r>
              <a:rPr lang="en" sz="1800">
                <a:latin typeface="Cuprum"/>
                <a:ea typeface="Cuprum"/>
                <a:cs typeface="Cuprum"/>
                <a:sym typeface="Cuprum"/>
              </a:rPr>
              <a:t> Hypertension in MA</a:t>
            </a:r>
          </a:p>
          <a:p>
            <a:pPr marL="457200" lvl="0" indent="-342900" rtl="0">
              <a:lnSpc>
                <a:spcPct val="150000"/>
              </a:lnSpc>
              <a:spcBef>
                <a:spcPts val="0"/>
              </a:spcBef>
              <a:buSzPct val="100000"/>
              <a:buFont typeface="Cuprum"/>
              <a:buChar char="-"/>
            </a:pPr>
            <a:r>
              <a:rPr lang="en" sz="1800">
                <a:latin typeface="Cuprum"/>
                <a:ea typeface="Cuprum"/>
                <a:cs typeface="Cuprum"/>
                <a:sym typeface="Cuprum"/>
              </a:rPr>
              <a:t>52% of African Americans, who have </a:t>
            </a:r>
            <a:r>
              <a:rPr lang="en" sz="1800">
                <a:solidFill>
                  <a:srgbClr val="FF0000"/>
                </a:solidFill>
                <a:latin typeface="Cuprum"/>
                <a:ea typeface="Cuprum"/>
                <a:cs typeface="Cuprum"/>
                <a:sym typeface="Cuprum"/>
              </a:rPr>
              <a:t>HBP</a:t>
            </a:r>
            <a:r>
              <a:rPr lang="en" sz="1800">
                <a:latin typeface="Cuprum"/>
                <a:ea typeface="Cuprum"/>
                <a:cs typeface="Cuprum"/>
                <a:sym typeface="Cuprum"/>
              </a:rPr>
              <a:t>, have other </a:t>
            </a:r>
            <a:r>
              <a:rPr lang="en" sz="1800">
                <a:solidFill>
                  <a:srgbClr val="FFFFFF"/>
                </a:solidFill>
                <a:latin typeface="Cuprum"/>
                <a:ea typeface="Cuprum"/>
                <a:cs typeface="Cuprum"/>
                <a:sym typeface="Cuprum"/>
              </a:rPr>
              <a:t>chronic diseases</a:t>
            </a:r>
            <a:r>
              <a:rPr lang="en" sz="1800">
                <a:latin typeface="Cuprum"/>
                <a:ea typeface="Cuprum"/>
                <a:cs typeface="Cuprum"/>
                <a:sym typeface="Cuprum"/>
              </a:rPr>
              <a:t>.  </a:t>
            </a:r>
          </a:p>
          <a:p>
            <a:pPr lvl="0">
              <a:spcBef>
                <a:spcPts val="0"/>
              </a:spcBef>
              <a:buNone/>
            </a:pPr>
            <a:endParaRPr sz="1800">
              <a:latin typeface="Cuprum"/>
              <a:ea typeface="Cuprum"/>
              <a:cs typeface="Cuprum"/>
              <a:sym typeface="Cuprum"/>
            </a:endParaRPr>
          </a:p>
        </p:txBody>
      </p:sp>
      <p:sp>
        <p:nvSpPr>
          <p:cNvPr id="170" name="Shape 17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a:p>
        </p:txBody>
      </p:sp>
      <p:pic>
        <p:nvPicPr>
          <p:cNvPr id="171" name="Shape 171"/>
          <p:cNvPicPr preferRelativeResize="0"/>
          <p:nvPr/>
        </p:nvPicPr>
        <p:blipFill>
          <a:blip r:embed="rId3">
            <a:alphaModFix/>
          </a:blip>
          <a:stretch>
            <a:fillRect/>
          </a:stretch>
        </p:blipFill>
        <p:spPr>
          <a:xfrm>
            <a:off x="4015725" y="1495695"/>
            <a:ext cx="4821424" cy="26069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Effect transition="in" filter="fade">
                                      <p:cBhvr>
                                        <p:cTn id="7" dur="1000"/>
                                        <p:tgtEl>
                                          <p:spTgt spid="1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xEl>
                                              <p:pRg st="1" end="1"/>
                                            </p:txEl>
                                          </p:spTgt>
                                        </p:tgtEl>
                                        <p:attrNameLst>
                                          <p:attrName>style.visibility</p:attrName>
                                        </p:attrNameLst>
                                      </p:cBhvr>
                                      <p:to>
                                        <p:strVal val="visible"/>
                                      </p:to>
                                    </p:set>
                                    <p:animEffect transition="in" filter="fade">
                                      <p:cBhvr>
                                        <p:cTn id="12" dur="1000"/>
                                        <p:tgtEl>
                                          <p:spTgt spid="1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
                                            <p:txEl>
                                              <p:pRg st="2" end="2"/>
                                            </p:txEl>
                                          </p:spTgt>
                                        </p:tgtEl>
                                        <p:attrNameLst>
                                          <p:attrName>style.visibility</p:attrName>
                                        </p:attrNameLst>
                                      </p:cBhvr>
                                      <p:to>
                                        <p:strVal val="visible"/>
                                      </p:to>
                                    </p:set>
                                    <p:animEffect transition="in" filter="fade">
                                      <p:cBhvr>
                                        <p:cTn id="17" dur="1000"/>
                                        <p:tgtEl>
                                          <p:spTgt spid="1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
                                            <p:txEl>
                                              <p:pRg st="3" end="3"/>
                                            </p:txEl>
                                          </p:spTgt>
                                        </p:tgtEl>
                                        <p:attrNameLst>
                                          <p:attrName>style.visibility</p:attrName>
                                        </p:attrNameLst>
                                      </p:cBhvr>
                                      <p:to>
                                        <p:strVal val="visible"/>
                                      </p:to>
                                    </p:set>
                                    <p:animEffect transition="in" filter="fade">
                                      <p:cBhvr>
                                        <p:cTn id="22" dur="1000"/>
                                        <p:tgtEl>
                                          <p:spTgt spid="1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9">
                                            <p:txEl>
                                              <p:pRg st="4" end="4"/>
                                            </p:txEl>
                                          </p:spTgt>
                                        </p:tgtEl>
                                        <p:attrNameLst>
                                          <p:attrName>style.visibility</p:attrName>
                                        </p:attrNameLst>
                                      </p:cBhvr>
                                      <p:to>
                                        <p:strVal val="visible"/>
                                      </p:to>
                                    </p:set>
                                    <p:animEffect transition="in" filter="fade">
                                      <p:cBhvr>
                                        <p:cTn id="27" dur="1000"/>
                                        <p:tgtEl>
                                          <p:spTgt spid="1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a:p>
        </p:txBody>
      </p:sp>
      <p:pic>
        <p:nvPicPr>
          <p:cNvPr id="177" name="Shape 177"/>
          <p:cNvPicPr preferRelativeResize="0"/>
          <p:nvPr/>
        </p:nvPicPr>
        <p:blipFill>
          <a:blip r:embed="rId3">
            <a:alphaModFix/>
          </a:blip>
          <a:stretch>
            <a:fillRect/>
          </a:stretch>
        </p:blipFill>
        <p:spPr>
          <a:xfrm>
            <a:off x="1896373" y="351673"/>
            <a:ext cx="5525124" cy="4139274"/>
          </a:xfrm>
          <a:prstGeom prst="rect">
            <a:avLst/>
          </a:prstGeom>
          <a:noFill/>
          <a:ln>
            <a:noFill/>
          </a:ln>
        </p:spPr>
      </p:pic>
      <p:sp>
        <p:nvSpPr>
          <p:cNvPr id="178" name="Shape 178"/>
          <p:cNvSpPr txBox="1"/>
          <p:nvPr/>
        </p:nvSpPr>
        <p:spPr>
          <a:xfrm>
            <a:off x="514525" y="4567725"/>
            <a:ext cx="3934500" cy="393600"/>
          </a:xfrm>
          <a:prstGeom prst="rect">
            <a:avLst/>
          </a:prstGeom>
          <a:noFill/>
          <a:ln>
            <a:noFill/>
          </a:ln>
        </p:spPr>
        <p:txBody>
          <a:bodyPr lIns="91425" tIns="91425" rIns="91425" bIns="91425" anchor="t" anchorCtr="0">
            <a:noAutofit/>
          </a:bodyPr>
          <a:lstStyle/>
          <a:p>
            <a:pPr lvl="0">
              <a:spcBef>
                <a:spcPts val="0"/>
              </a:spcBef>
              <a:buNone/>
            </a:pPr>
            <a:r>
              <a:rPr lang="en" sz="1200">
                <a:solidFill>
                  <a:srgbClr val="FFFFFF"/>
                </a:solidFill>
                <a:latin typeface="Playfair Display"/>
                <a:ea typeface="Playfair Display"/>
                <a:cs typeface="Playfair Display"/>
                <a:sym typeface="Playfair Display"/>
              </a:rPr>
              <a:t>http://www.massbenchmarks.org/statedata/news.htm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p:nvPr/>
        </p:nvSpPr>
        <p:spPr>
          <a:xfrm>
            <a:off x="1313425" y="411900"/>
            <a:ext cx="5775600" cy="717900"/>
          </a:xfrm>
          <a:prstGeom prst="rect">
            <a:avLst/>
          </a:prstGeom>
          <a:noFill/>
          <a:ln>
            <a:noFill/>
          </a:ln>
        </p:spPr>
        <p:txBody>
          <a:bodyPr lIns="91425" tIns="91425" rIns="91425" bIns="91425" anchor="t" anchorCtr="0">
            <a:noAutofit/>
          </a:bodyPr>
          <a:lstStyle/>
          <a:p>
            <a:pPr lvl="0">
              <a:spcBef>
                <a:spcPts val="0"/>
              </a:spcBef>
              <a:buNone/>
            </a:pPr>
            <a:r>
              <a:rPr lang="en" sz="2400">
                <a:solidFill>
                  <a:schemeClr val="lt1"/>
                </a:solidFill>
                <a:latin typeface="Julius Sans One"/>
                <a:ea typeface="Julius Sans One"/>
                <a:cs typeface="Julius Sans One"/>
                <a:sym typeface="Julius Sans One"/>
              </a:rPr>
              <a:t>Ethnic Group: African AmericanS in Massachusetts</a:t>
            </a:r>
          </a:p>
        </p:txBody>
      </p:sp>
      <p:sp>
        <p:nvSpPr>
          <p:cNvPr id="184" name="Shape 184"/>
          <p:cNvSpPr txBox="1"/>
          <p:nvPr/>
        </p:nvSpPr>
        <p:spPr>
          <a:xfrm>
            <a:off x="888375" y="1774200"/>
            <a:ext cx="2768700" cy="1910700"/>
          </a:xfrm>
          <a:prstGeom prst="rect">
            <a:avLst/>
          </a:prstGeom>
          <a:noFill/>
          <a:ln>
            <a:noFill/>
          </a:ln>
        </p:spPr>
        <p:txBody>
          <a:bodyPr lIns="91425" tIns="91425" rIns="91425" bIns="91425" anchor="t" anchorCtr="0">
            <a:noAutofit/>
          </a:bodyPr>
          <a:lstStyle/>
          <a:p>
            <a:pPr lvl="0">
              <a:lnSpc>
                <a:spcPct val="115000"/>
              </a:lnSpc>
              <a:spcBef>
                <a:spcPts val="0"/>
              </a:spcBef>
              <a:buNone/>
            </a:pPr>
            <a:r>
              <a:rPr lang="en" sz="2000">
                <a:solidFill>
                  <a:schemeClr val="lt1"/>
                </a:solidFill>
                <a:latin typeface="Cuprum"/>
                <a:ea typeface="Cuprum"/>
                <a:cs typeface="Cuprum"/>
                <a:sym typeface="Cuprum"/>
              </a:rPr>
              <a:t>The prevalence of Hypertension among </a:t>
            </a:r>
            <a:r>
              <a:rPr lang="en" sz="2000">
                <a:solidFill>
                  <a:schemeClr val="accent2"/>
                </a:solidFill>
                <a:latin typeface="Cuprum"/>
                <a:ea typeface="Cuprum"/>
                <a:cs typeface="Cuprum"/>
                <a:sym typeface="Cuprum"/>
              </a:rPr>
              <a:t>African Americans</a:t>
            </a:r>
            <a:r>
              <a:rPr lang="en" sz="2000">
                <a:solidFill>
                  <a:schemeClr val="lt1"/>
                </a:solidFill>
                <a:latin typeface="Cuprum"/>
                <a:ea typeface="Cuprum"/>
                <a:cs typeface="Cuprum"/>
                <a:sym typeface="Cuprum"/>
              </a:rPr>
              <a:t> are one of the highest within Massachusetts. </a:t>
            </a:r>
          </a:p>
        </p:txBody>
      </p:sp>
      <p:sp>
        <p:nvSpPr>
          <p:cNvPr id="185" name="Shape 185"/>
          <p:cNvSpPr txBox="1"/>
          <p:nvPr/>
        </p:nvSpPr>
        <p:spPr>
          <a:xfrm>
            <a:off x="217275" y="4500625"/>
            <a:ext cx="3439800" cy="450000"/>
          </a:xfrm>
          <a:prstGeom prst="rect">
            <a:avLst/>
          </a:prstGeom>
          <a:noFill/>
          <a:ln>
            <a:noFill/>
          </a:ln>
        </p:spPr>
        <p:txBody>
          <a:bodyPr lIns="91425" tIns="91425" rIns="91425" bIns="91425" anchor="t" anchorCtr="0">
            <a:noAutofit/>
          </a:bodyPr>
          <a:lstStyle/>
          <a:p>
            <a:pPr lvl="0">
              <a:spcBef>
                <a:spcPts val="0"/>
              </a:spcBef>
              <a:buNone/>
            </a:pPr>
            <a:r>
              <a:rPr lang="en" sz="1200">
                <a:solidFill>
                  <a:schemeClr val="lt1"/>
                </a:solidFill>
                <a:latin typeface="Playfair Display"/>
                <a:ea typeface="Playfair Display"/>
                <a:cs typeface="Playfair Display"/>
                <a:sym typeface="Playfair Display"/>
              </a:rPr>
              <a:t>Blood Pressure Clip - https://www.123rf.com</a:t>
            </a:r>
          </a:p>
        </p:txBody>
      </p:sp>
      <p:sp>
        <p:nvSpPr>
          <p:cNvPr id="186" name="Shape 18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a:p>
        </p:txBody>
      </p:sp>
      <p:pic>
        <p:nvPicPr>
          <p:cNvPr id="187" name="Shape 187"/>
          <p:cNvPicPr preferRelativeResize="0"/>
          <p:nvPr/>
        </p:nvPicPr>
        <p:blipFill>
          <a:blip r:embed="rId3">
            <a:alphaModFix/>
          </a:blip>
          <a:stretch>
            <a:fillRect/>
          </a:stretch>
        </p:blipFill>
        <p:spPr>
          <a:xfrm>
            <a:off x="3791412" y="1578758"/>
            <a:ext cx="4099912" cy="2726424"/>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1297500" y="393750"/>
            <a:ext cx="7038900" cy="930900"/>
          </a:xfrm>
          <a:prstGeom prst="rect">
            <a:avLst/>
          </a:prstGeom>
        </p:spPr>
        <p:txBody>
          <a:bodyPr lIns="91425" tIns="91425" rIns="91425" bIns="91425" anchor="t" anchorCtr="0">
            <a:noAutofit/>
          </a:bodyPr>
          <a:lstStyle/>
          <a:p>
            <a:pPr lvl="0" algn="ctr" rtl="0">
              <a:spcBef>
                <a:spcPts val="0"/>
              </a:spcBef>
              <a:buNone/>
            </a:pPr>
            <a:r>
              <a:rPr lang="en" sz="2600">
                <a:latin typeface="Julius Sans One"/>
                <a:ea typeface="Julius Sans One"/>
                <a:cs typeface="Julius Sans One"/>
                <a:sym typeface="Julius Sans One"/>
              </a:rPr>
              <a:t>Why is HBP more prevalent amongst African Americans?</a:t>
            </a:r>
          </a:p>
          <a:p>
            <a:pPr lvl="0" algn="ctr">
              <a:spcBef>
                <a:spcPts val="0"/>
              </a:spcBef>
              <a:buNone/>
            </a:pPr>
            <a:endParaRPr sz="2600">
              <a:latin typeface="Julius Sans One"/>
              <a:ea typeface="Julius Sans One"/>
              <a:cs typeface="Julius Sans One"/>
              <a:sym typeface="Julius Sans One"/>
            </a:endParaRPr>
          </a:p>
        </p:txBody>
      </p:sp>
      <p:sp>
        <p:nvSpPr>
          <p:cNvPr id="193" name="Shape 19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a:t>
            </a:fld>
            <a:endParaRPr lang="en"/>
          </a:p>
        </p:txBody>
      </p:sp>
      <p:sp>
        <p:nvSpPr>
          <p:cNvPr id="194" name="Shape 194"/>
          <p:cNvSpPr txBox="1"/>
          <p:nvPr/>
        </p:nvSpPr>
        <p:spPr>
          <a:xfrm>
            <a:off x="1213350" y="1573225"/>
            <a:ext cx="6717300" cy="2736900"/>
          </a:xfrm>
          <a:prstGeom prst="rect">
            <a:avLst/>
          </a:prstGeom>
          <a:noFill/>
          <a:ln>
            <a:noFill/>
          </a:ln>
        </p:spPr>
        <p:txBody>
          <a:bodyPr lIns="91425" tIns="91425" rIns="91425" bIns="91425" anchor="t" anchorCtr="0">
            <a:noAutofit/>
          </a:bodyPr>
          <a:lstStyle/>
          <a:p>
            <a:pPr lvl="0" algn="ctr" rtl="0">
              <a:spcBef>
                <a:spcPts val="0"/>
              </a:spcBef>
              <a:buNone/>
            </a:pPr>
            <a:r>
              <a:rPr lang="en" sz="4700">
                <a:solidFill>
                  <a:srgbClr val="FFFFFF"/>
                </a:solidFill>
                <a:latin typeface="Economica"/>
                <a:ea typeface="Economica"/>
                <a:cs typeface="Economica"/>
                <a:sym typeface="Economica"/>
              </a:rPr>
              <a:t>The two main factors are…</a:t>
            </a:r>
            <a:r>
              <a:rPr lang="en" sz="4700" b="1">
                <a:solidFill>
                  <a:srgbClr val="FFFFFF"/>
                </a:solidFill>
                <a:latin typeface="Economica"/>
                <a:ea typeface="Economica"/>
                <a:cs typeface="Economica"/>
                <a:sym typeface="Economica"/>
              </a:rPr>
              <a:t> </a:t>
            </a:r>
          </a:p>
          <a:p>
            <a:pPr marL="1371600" lvl="0" indent="457200" algn="l" rtl="0">
              <a:spcBef>
                <a:spcPts val="0"/>
              </a:spcBef>
              <a:buNone/>
            </a:pPr>
            <a:endParaRPr sz="800" b="1">
              <a:solidFill>
                <a:schemeClr val="lt2"/>
              </a:solidFill>
              <a:latin typeface="Economica"/>
              <a:ea typeface="Economica"/>
              <a:cs typeface="Economica"/>
              <a:sym typeface="Economica"/>
            </a:endParaRPr>
          </a:p>
          <a:p>
            <a:pPr marL="1371600" lvl="0" indent="457200" algn="l">
              <a:spcBef>
                <a:spcPts val="0"/>
              </a:spcBef>
              <a:buNone/>
            </a:pPr>
            <a:r>
              <a:rPr lang="en" sz="6000" b="1">
                <a:solidFill>
                  <a:schemeClr val="lt2"/>
                </a:solidFill>
                <a:latin typeface="Economica"/>
                <a:ea typeface="Economica"/>
                <a:cs typeface="Economica"/>
                <a:sym typeface="Economica"/>
              </a:rPr>
              <a:t>Genetics</a:t>
            </a:r>
            <a:r>
              <a:rPr lang="en" sz="6000">
                <a:solidFill>
                  <a:srgbClr val="FFFFFF"/>
                </a:solidFill>
                <a:latin typeface="Economica"/>
                <a:ea typeface="Economica"/>
                <a:cs typeface="Economica"/>
                <a:sym typeface="Economica"/>
              </a:rPr>
              <a:t> &amp; </a:t>
            </a:r>
            <a:r>
              <a:rPr lang="en" sz="6000" b="1">
                <a:solidFill>
                  <a:schemeClr val="lt2"/>
                </a:solidFill>
                <a:latin typeface="Economica"/>
                <a:ea typeface="Economica"/>
                <a:cs typeface="Economica"/>
                <a:sym typeface="Economica"/>
              </a:rPr>
              <a:t>Socioeconomics</a:t>
            </a:r>
            <a:r>
              <a:rPr lang="en" sz="6000">
                <a:solidFill>
                  <a:srgbClr val="FFFFFF"/>
                </a:solidFill>
                <a:latin typeface="Economica"/>
                <a:ea typeface="Economica"/>
                <a:cs typeface="Economica"/>
                <a:sym typeface="Economica"/>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1297500" y="393750"/>
            <a:ext cx="7038900" cy="914100"/>
          </a:xfrm>
          <a:prstGeom prst="rect">
            <a:avLst/>
          </a:prstGeom>
        </p:spPr>
        <p:txBody>
          <a:bodyPr lIns="91425" tIns="91425" rIns="91425" bIns="91425" anchor="t" anchorCtr="0">
            <a:noAutofit/>
          </a:bodyPr>
          <a:lstStyle/>
          <a:p>
            <a:pPr lvl="0">
              <a:spcBef>
                <a:spcPts val="0"/>
              </a:spcBef>
              <a:buNone/>
            </a:pPr>
            <a:r>
              <a:rPr lang="en" sz="2600">
                <a:latin typeface="Julius Sans One"/>
                <a:ea typeface="Julius Sans One"/>
                <a:cs typeface="Julius Sans One"/>
                <a:sym typeface="Julius Sans One"/>
              </a:rPr>
              <a:t>Genetics: Small Arteries </a:t>
            </a:r>
          </a:p>
        </p:txBody>
      </p:sp>
      <p:sp>
        <p:nvSpPr>
          <p:cNvPr id="200" name="Shape 200"/>
          <p:cNvSpPr txBox="1">
            <a:spLocks noGrp="1"/>
          </p:cNvSpPr>
          <p:nvPr>
            <p:ph type="body" idx="1"/>
          </p:nvPr>
        </p:nvSpPr>
        <p:spPr>
          <a:xfrm>
            <a:off x="4566408" y="1494425"/>
            <a:ext cx="4245300" cy="1904700"/>
          </a:xfrm>
          <a:prstGeom prst="rect">
            <a:avLst/>
          </a:prstGeom>
        </p:spPr>
        <p:txBody>
          <a:bodyPr lIns="91425" tIns="91425" rIns="91425" bIns="91425" anchor="t" anchorCtr="0">
            <a:noAutofit/>
          </a:bodyPr>
          <a:lstStyle/>
          <a:p>
            <a:pPr lvl="0">
              <a:spcBef>
                <a:spcPts val="0"/>
              </a:spcBef>
              <a:buNone/>
            </a:pPr>
            <a:r>
              <a:rPr lang="en" sz="2400">
                <a:latin typeface="Cuprum"/>
                <a:ea typeface="Cuprum"/>
                <a:cs typeface="Cuprum"/>
                <a:sym typeface="Cuprum"/>
              </a:rPr>
              <a:t>-African Americans generally have smaller arteries, increasing pressure.</a:t>
            </a:r>
          </a:p>
          <a:p>
            <a:pPr lvl="0">
              <a:spcBef>
                <a:spcPts val="0"/>
              </a:spcBef>
              <a:buNone/>
            </a:pPr>
            <a:r>
              <a:rPr lang="en" sz="2400">
                <a:latin typeface="Cuprum"/>
                <a:ea typeface="Cuprum"/>
                <a:cs typeface="Cuprum"/>
                <a:sym typeface="Cuprum"/>
              </a:rPr>
              <a:t>-Higher probability of having Hypertension. </a:t>
            </a:r>
          </a:p>
          <a:p>
            <a:pPr lvl="0">
              <a:spcBef>
                <a:spcPts val="0"/>
              </a:spcBef>
              <a:buNone/>
            </a:pPr>
            <a:endParaRPr sz="2400">
              <a:latin typeface="Cuprum"/>
              <a:ea typeface="Cuprum"/>
              <a:cs typeface="Cuprum"/>
              <a:sym typeface="Cuprum"/>
            </a:endParaRPr>
          </a:p>
        </p:txBody>
      </p:sp>
      <p:sp>
        <p:nvSpPr>
          <p:cNvPr id="201" name="Shape 20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a:p>
        </p:txBody>
      </p:sp>
      <p:pic>
        <p:nvPicPr>
          <p:cNvPr id="202" name="Shape 202"/>
          <p:cNvPicPr preferRelativeResize="0"/>
          <p:nvPr/>
        </p:nvPicPr>
        <p:blipFill>
          <a:blip r:embed="rId3">
            <a:alphaModFix/>
          </a:blip>
          <a:stretch>
            <a:fillRect/>
          </a:stretch>
        </p:blipFill>
        <p:spPr>
          <a:xfrm>
            <a:off x="810999" y="1494425"/>
            <a:ext cx="3545175" cy="2836149"/>
          </a:xfrm>
          <a:prstGeom prst="rect">
            <a:avLst/>
          </a:prstGeom>
          <a:noFill/>
          <a:ln>
            <a:noFill/>
          </a:ln>
        </p:spPr>
      </p:pic>
      <p:sp>
        <p:nvSpPr>
          <p:cNvPr id="203" name="Shape 203"/>
          <p:cNvSpPr txBox="1"/>
          <p:nvPr/>
        </p:nvSpPr>
        <p:spPr>
          <a:xfrm>
            <a:off x="350375" y="4517150"/>
            <a:ext cx="5192400" cy="539700"/>
          </a:xfrm>
          <a:prstGeom prst="rect">
            <a:avLst/>
          </a:prstGeom>
          <a:noFill/>
          <a:ln>
            <a:noFill/>
          </a:ln>
        </p:spPr>
        <p:txBody>
          <a:bodyPr lIns="91425" tIns="91425" rIns="91425" bIns="91425" anchor="t" anchorCtr="0">
            <a:noAutofit/>
          </a:bodyPr>
          <a:lstStyle/>
          <a:p>
            <a:pPr lvl="0">
              <a:spcBef>
                <a:spcPts val="0"/>
              </a:spcBef>
              <a:buNone/>
            </a:pPr>
            <a:r>
              <a:rPr lang="en" sz="1200">
                <a:solidFill>
                  <a:schemeClr val="lt1"/>
                </a:solidFill>
                <a:latin typeface="Playfair Display"/>
                <a:ea typeface="Playfair Display"/>
                <a:cs typeface="Playfair Display"/>
                <a:sym typeface="Playfair Display"/>
              </a:rPr>
              <a:t>http://www.nytimes.com/health/guides/disease/hypertension/print.html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699</Words>
  <Application>Microsoft Office PowerPoint</Application>
  <PresentationFormat>On-screen Show (16:9)</PresentationFormat>
  <Paragraphs>103</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Julius Sans One</vt:lpstr>
      <vt:lpstr>Lato</vt:lpstr>
      <vt:lpstr>Playfair Display</vt:lpstr>
      <vt:lpstr>Bentham</vt:lpstr>
      <vt:lpstr>Montserrat</vt:lpstr>
      <vt:lpstr>Arial</vt:lpstr>
      <vt:lpstr>Trebuchet MS</vt:lpstr>
      <vt:lpstr>Economica</vt:lpstr>
      <vt:lpstr>Cuprum</vt:lpstr>
      <vt:lpstr>Mongolian Baiti</vt:lpstr>
      <vt:lpstr>focus</vt:lpstr>
      <vt:lpstr>Prevalence of Hypertension in African Americans Compared to the General Population in Massachusetts </vt:lpstr>
      <vt:lpstr>What is Hypertension?</vt:lpstr>
      <vt:lpstr>What is a health disparity?</vt:lpstr>
      <vt:lpstr>What are some SymptomS &amp; Effects?</vt:lpstr>
      <vt:lpstr>General Information </vt:lpstr>
      <vt:lpstr>PowerPoint Presentation</vt:lpstr>
      <vt:lpstr>PowerPoint Presentation</vt:lpstr>
      <vt:lpstr>Why is HBP more prevalent amongst African Americans? </vt:lpstr>
      <vt:lpstr>Genetics: Small Arteries </vt:lpstr>
      <vt:lpstr>Socioeconomic: Poverty=Poor health </vt:lpstr>
      <vt:lpstr>SOCIOECONOMIC: poor ENVIRONMENT </vt:lpstr>
      <vt:lpstr>PowerPoint Presentation</vt:lpstr>
      <vt:lpstr>Neighborhood Resources</vt:lpstr>
      <vt:lpstr>SOLUTIONS/GOALS</vt:lpstr>
      <vt:lpstr>Conclusion </vt:lpstr>
      <vt:lpstr>WORKS CITED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Prevalence of Hypertension in African Americans Compared to the General Population in Massachusetts </dc:title>
  <dc:creator>Gia-Han Le</dc:creator>
  <cp:lastModifiedBy>zzSHS-Le,GiaHan</cp:lastModifiedBy>
  <cp:revision>2</cp:revision>
  <dcterms:modified xsi:type="dcterms:W3CDTF">2017-07-27T22:51:09Z</dcterms:modified>
</cp:coreProperties>
</file>