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86" r:id="rId5"/>
    <p:sldId id="287" r:id="rId6"/>
    <p:sldId id="261" r:id="rId7"/>
    <p:sldId id="275" r:id="rId8"/>
    <p:sldId id="280" r:id="rId9"/>
    <p:sldId id="281" r:id="rId10"/>
    <p:sldId id="282" r:id="rId11"/>
    <p:sldId id="283" r:id="rId12"/>
    <p:sldId id="284" r:id="rId13"/>
    <p:sldId id="264" r:id="rId14"/>
    <p:sldId id="289" r:id="rId15"/>
    <p:sldId id="290" r:id="rId16"/>
    <p:sldId id="291" r:id="rId17"/>
    <p:sldId id="292" r:id="rId18"/>
    <p:sldId id="285" r:id="rId19"/>
    <p:sldId id="296" r:id="rId20"/>
    <p:sldId id="267" r:id="rId21"/>
    <p:sldId id="268" r:id="rId22"/>
    <p:sldId id="270" r:id="rId23"/>
    <p:sldId id="276" r:id="rId24"/>
    <p:sldId id="269" r:id="rId25"/>
    <p:sldId id="298" r:id="rId26"/>
    <p:sldId id="278" r:id="rId27"/>
    <p:sldId id="300" r:id="rId28"/>
    <p:sldId id="299" r:id="rId29"/>
    <p:sldId id="301" r:id="rId30"/>
    <p:sldId id="279" r:id="rId31"/>
    <p:sldId id="294" r:id="rId32"/>
    <p:sldId id="273" r:id="rId33"/>
  </p:sldIdLst>
  <p:sldSz cx="9144000" cy="6858000" type="screen4x3"/>
  <p:notesSz cx="6894513" cy="9180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872" autoAdjust="0"/>
  </p:normalViewPr>
  <p:slideViewPr>
    <p:cSldViewPr>
      <p:cViewPr varScale="1">
        <p:scale>
          <a:sx n="107" d="100"/>
          <a:sy n="107" d="100"/>
        </p:scale>
        <p:origin x="1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7622" cy="45902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5296" y="0"/>
            <a:ext cx="2987622" cy="45902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A7241A10-44D9-4818-8476-C97D109DF76E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87388"/>
            <a:ext cx="4589463" cy="3443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9452" y="4360744"/>
            <a:ext cx="5515610" cy="4131231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19894"/>
            <a:ext cx="2987622" cy="45902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5296" y="8719894"/>
            <a:ext cx="2987622" cy="45902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F403B3A4-6225-40EA-8EE0-D083F4631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7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87388"/>
            <a:ext cx="4589463" cy="3443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94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861F-4B5F-4274-B28D-10431D9E050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5E7B-BA96-42F8-9D9F-0FE35799D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2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861F-4B5F-4274-B28D-10431D9E050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5E7B-BA96-42F8-9D9F-0FE35799D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861F-4B5F-4274-B28D-10431D9E050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5E7B-BA96-42F8-9D9F-0FE35799D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58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1" cy="1325563"/>
          </a:xfrm>
          <a:prstGeom prst="rect">
            <a:avLst/>
          </a:prstGeom>
        </p:spPr>
        <p:txBody>
          <a:bodyPr numCol="1"/>
          <a:lstStyle/>
          <a:p>
            <a:pPr lvl="0">
              <a:defRPr sz="1800"/>
            </a:pPr>
            <a:r>
              <a:rPr sz="33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629841" y="1681164"/>
            <a:ext cx="3868342" cy="823913"/>
          </a:xfrm>
          <a:prstGeom prst="rect">
            <a:avLst/>
          </a:prstGeom>
        </p:spPr>
        <p:txBody>
          <a:bodyPr numCol="1"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pPr lvl="0">
              <a:defRPr sz="1800" b="0"/>
            </a:pPr>
            <a:r>
              <a:rPr sz="1800" b="1"/>
              <a:t>Body Level One</a:t>
            </a:r>
          </a:p>
          <a:p>
            <a:pPr lvl="1">
              <a:defRPr sz="1800" b="0"/>
            </a:pPr>
            <a:r>
              <a:rPr sz="1800" b="1"/>
              <a:t>Body Level Two</a:t>
            </a:r>
          </a:p>
          <a:p>
            <a:pPr lvl="2">
              <a:defRPr sz="1800" b="0"/>
            </a:pPr>
            <a:r>
              <a:rPr sz="1800" b="1"/>
              <a:t>Body Level Three</a:t>
            </a:r>
          </a:p>
          <a:p>
            <a:pPr lvl="3">
              <a:defRPr sz="1800" b="0"/>
            </a:pPr>
            <a:r>
              <a:rPr sz="1800" b="1"/>
              <a:t>Body Level Four</a:t>
            </a:r>
          </a:p>
          <a:p>
            <a:pPr lvl="4">
              <a:defRPr sz="1800" b="0"/>
            </a:pPr>
            <a:r>
              <a:rPr sz="1800" b="1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numCol="1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145488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861F-4B5F-4274-B28D-10431D9E050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5E7B-BA96-42F8-9D9F-0FE35799D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7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861F-4B5F-4274-B28D-10431D9E050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5E7B-BA96-42F8-9D9F-0FE35799D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4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861F-4B5F-4274-B28D-10431D9E050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5E7B-BA96-42F8-9D9F-0FE35799D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1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861F-4B5F-4274-B28D-10431D9E050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5E7B-BA96-42F8-9D9F-0FE35799D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2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861F-4B5F-4274-B28D-10431D9E050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5E7B-BA96-42F8-9D9F-0FE35799D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5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861F-4B5F-4274-B28D-10431D9E050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5E7B-BA96-42F8-9D9F-0FE35799D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8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861F-4B5F-4274-B28D-10431D9E050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5E7B-BA96-42F8-9D9F-0FE35799D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861F-4B5F-4274-B28D-10431D9E050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5E7B-BA96-42F8-9D9F-0FE35799D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4861F-4B5F-4274-B28D-10431D9E050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A5E7B-BA96-42F8-9D9F-0FE35799D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zoom.us/hc/en-us/sections/201740096-Training" TargetMode="External"/><Relationship Id="rId2" Type="http://schemas.openxmlformats.org/officeDocument/2006/relationships/hyperlink" Target="https://support.zoom.us/hc/en-u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-1" y="5181600"/>
            <a:ext cx="914400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numCol="1">
            <a:spAutoFit/>
          </a:bodyPr>
          <a:lstStyle/>
          <a:p>
            <a:pPr lvl="0" algn="ctr"/>
            <a:r>
              <a:rPr lang="en-US" sz="24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User Training</a:t>
            </a:r>
            <a:endParaRPr sz="24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-1" y="3393649"/>
            <a:ext cx="914400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numCol="1">
            <a:spAutoFit/>
          </a:bodyPr>
          <a:lstStyle/>
          <a:p>
            <a:pPr lvl="0" algn="ctr"/>
            <a:endParaRPr sz="1600" dirty="0">
              <a:solidFill>
                <a:srgbClr val="595959"/>
              </a:solidFill>
            </a:endParaRPr>
          </a:p>
        </p:txBody>
      </p:sp>
      <p:sp>
        <p:nvSpPr>
          <p:cNvPr id="69" name="Shape 69"/>
          <p:cNvSpPr/>
          <p:nvPr/>
        </p:nvSpPr>
        <p:spPr>
          <a:xfrm>
            <a:off x="9266" y="4202047"/>
            <a:ext cx="914400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numCol="1">
            <a:spAutoFit/>
          </a:bodyPr>
          <a:lstStyle/>
          <a:p>
            <a:pPr lvl="0" algn="ctr"/>
            <a:endParaRPr sz="1600" dirty="0">
              <a:solidFill>
                <a:srgbClr val="59595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842" y="1075291"/>
            <a:ext cx="4814316" cy="2246376"/>
          </a:xfrm>
          <a:prstGeom prst="rect">
            <a:avLst/>
          </a:prstGeom>
        </p:spPr>
      </p:pic>
      <p:pic>
        <p:nvPicPr>
          <p:cNvPr id="7" name="image1.png">
            <a:extLst>
              <a:ext uri="{FF2B5EF4-FFF2-40B4-BE49-F238E27FC236}">
                <a16:creationId xmlns:a16="http://schemas.microsoft.com/office/drawing/2014/main" id="{7338E152-2506-4915-951F-E2D9ECC10B86}"/>
              </a:ext>
            </a:extLst>
          </p:cNvPr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70857" y="4540600"/>
            <a:ext cx="1463143" cy="5647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6661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5B01EB-3278-4AEF-A461-2A263CA3D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2" y="914400"/>
            <a:ext cx="9007488" cy="5943600"/>
          </a:xfrm>
          <a:prstGeom prst="rect">
            <a:avLst/>
          </a:prstGeom>
        </p:spPr>
      </p:pic>
      <p:sp>
        <p:nvSpPr>
          <p:cNvPr id="6" name="Shape 72">
            <a:extLst>
              <a:ext uri="{FF2B5EF4-FFF2-40B4-BE49-F238E27FC236}">
                <a16:creationId xmlns:a16="http://schemas.microsoft.com/office/drawing/2014/main" id="{5BC56AB9-267E-4115-BF91-A79D876C47CD}"/>
              </a:ext>
            </a:extLst>
          </p:cNvPr>
          <p:cNvSpPr/>
          <p:nvPr/>
        </p:nvSpPr>
        <p:spPr>
          <a:xfrm>
            <a:off x="0" y="225137"/>
            <a:ext cx="9144000" cy="76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numCol="1">
            <a:spAutoFit/>
          </a:bodyPr>
          <a:lstStyle/>
          <a:p>
            <a:pPr lvl="0" algn="ctr">
              <a:lnSpc>
                <a:spcPts val="5700"/>
              </a:lnSpc>
            </a:pPr>
            <a:r>
              <a:rPr lang="en-US" sz="4400" dirty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Web Portal </a:t>
            </a:r>
            <a:r>
              <a:rPr lang="en-US" sz="20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Configure Meeting Settings (Continued)</a:t>
            </a:r>
            <a:endParaRPr sz="20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9553F8-0E95-422B-8027-5258FAD907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371600"/>
            <a:ext cx="304800" cy="24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54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DB3F62-6579-4F42-A9A2-B692999FA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788"/>
            <a:ext cx="9144000" cy="5577211"/>
          </a:xfrm>
          <a:prstGeom prst="rect">
            <a:avLst/>
          </a:prstGeom>
        </p:spPr>
      </p:pic>
      <p:sp>
        <p:nvSpPr>
          <p:cNvPr id="5" name="Shape 72">
            <a:extLst>
              <a:ext uri="{FF2B5EF4-FFF2-40B4-BE49-F238E27FC236}">
                <a16:creationId xmlns:a16="http://schemas.microsoft.com/office/drawing/2014/main" id="{603395F9-4FF8-4BE6-A044-DF2095D061C0}"/>
              </a:ext>
            </a:extLst>
          </p:cNvPr>
          <p:cNvSpPr/>
          <p:nvPr/>
        </p:nvSpPr>
        <p:spPr>
          <a:xfrm>
            <a:off x="0" y="225137"/>
            <a:ext cx="9144000" cy="76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numCol="1">
            <a:spAutoFit/>
          </a:bodyPr>
          <a:lstStyle/>
          <a:p>
            <a:pPr lvl="0" algn="ctr">
              <a:lnSpc>
                <a:spcPts val="5700"/>
              </a:lnSpc>
            </a:pPr>
            <a:r>
              <a:rPr lang="en-US" sz="4400" dirty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Web Portal </a:t>
            </a:r>
            <a:r>
              <a:rPr lang="en-US" sz="20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Configure Meeting Settings (Continued)</a:t>
            </a:r>
            <a:endParaRPr sz="20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F8F68A-B9BD-43A7-BD2B-8827DE02F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418309"/>
            <a:ext cx="304800" cy="24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17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B563A9-C726-46C2-9C62-2FF8B60AD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0" y="907554"/>
            <a:ext cx="9027959" cy="5950446"/>
          </a:xfrm>
          <a:prstGeom prst="rect">
            <a:avLst/>
          </a:prstGeom>
        </p:spPr>
      </p:pic>
      <p:sp>
        <p:nvSpPr>
          <p:cNvPr id="5" name="Shape 72">
            <a:extLst>
              <a:ext uri="{FF2B5EF4-FFF2-40B4-BE49-F238E27FC236}">
                <a16:creationId xmlns:a16="http://schemas.microsoft.com/office/drawing/2014/main" id="{5F3F2523-762B-4964-846A-BE6C9D1FE69A}"/>
              </a:ext>
            </a:extLst>
          </p:cNvPr>
          <p:cNvSpPr/>
          <p:nvPr/>
        </p:nvSpPr>
        <p:spPr>
          <a:xfrm>
            <a:off x="0" y="225137"/>
            <a:ext cx="9144000" cy="76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numCol="1">
            <a:spAutoFit/>
          </a:bodyPr>
          <a:lstStyle/>
          <a:p>
            <a:pPr lvl="0" algn="ctr">
              <a:lnSpc>
                <a:spcPts val="5700"/>
              </a:lnSpc>
            </a:pPr>
            <a:r>
              <a:rPr lang="en-US" sz="4400" dirty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Web Portal </a:t>
            </a:r>
            <a:r>
              <a:rPr lang="en-US" sz="20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Configure Meeting Settings (Continued)</a:t>
            </a:r>
            <a:endParaRPr sz="20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EE61EB-B36C-4928-8D0D-0F54812682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295400"/>
            <a:ext cx="304800" cy="24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45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7964"/>
            <a:ext cx="9144000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5700"/>
              </a:lnSpc>
            </a:pPr>
            <a:r>
              <a:rPr lang="en-US" sz="4400" dirty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Desktop Client</a:t>
            </a:r>
            <a:endParaRPr lang="en-US" sz="4400" dirty="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4AEAD4-854C-458F-BDB5-9F625DA87507}"/>
              </a:ext>
            </a:extLst>
          </p:cNvPr>
          <p:cNvSpPr/>
          <p:nvPr/>
        </p:nvSpPr>
        <p:spPr>
          <a:xfrm>
            <a:off x="0" y="742101"/>
            <a:ext cx="9144000" cy="36933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 algn="ctr">
              <a:buFont typeface="Wingdings" charset="2"/>
              <a:buChar char="Ø"/>
            </a:pPr>
            <a:r>
              <a:rPr lang="en-US" u="sng" dirty="0" err="1">
                <a:solidFill>
                  <a:schemeClr val="accent1">
                    <a:lumMod val="75000"/>
                  </a:schemeClr>
                </a:solidFill>
              </a:rPr>
              <a:t>zoom.us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/download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0CC27A-5F87-4914-852D-F8373390A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307188"/>
            <a:ext cx="2867025" cy="5322212"/>
          </a:xfrm>
          <a:prstGeom prst="rect">
            <a:avLst/>
          </a:prstGeom>
        </p:spPr>
      </p:pic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3A8FE21A-0BAB-4291-AD67-BCE4143F79D5}"/>
              </a:ext>
            </a:extLst>
          </p:cNvPr>
          <p:cNvSpPr/>
          <p:nvPr/>
        </p:nvSpPr>
        <p:spPr>
          <a:xfrm>
            <a:off x="107275" y="2464355"/>
            <a:ext cx="2242642" cy="510776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Start meetings with or without</a:t>
            </a:r>
          </a:p>
          <a:p>
            <a:pPr marL="0" marR="0" indent="0" algn="l" defTabSz="914400" rtl="0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video</a:t>
            </a:r>
            <a:endParaRPr kumimoji="0" lang="en-US" sz="12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Rounded Rectangle 18">
            <a:extLst>
              <a:ext uri="{FF2B5EF4-FFF2-40B4-BE49-F238E27FC236}">
                <a16:creationId xmlns:a16="http://schemas.microsoft.com/office/drawing/2014/main" id="{255BBD2C-4C55-4560-8011-C55B894AD2C7}"/>
              </a:ext>
            </a:extLst>
          </p:cNvPr>
          <p:cNvSpPr/>
          <p:nvPr/>
        </p:nvSpPr>
        <p:spPr>
          <a:xfrm>
            <a:off x="161434" y="3784877"/>
            <a:ext cx="2154265" cy="306465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Join Meetings</a:t>
            </a:r>
            <a:endParaRPr kumimoji="0" lang="en-US" sz="12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Right Arrow 13">
            <a:extLst>
              <a:ext uri="{FF2B5EF4-FFF2-40B4-BE49-F238E27FC236}">
                <a16:creationId xmlns:a16="http://schemas.microsoft.com/office/drawing/2014/main" id="{360E98A2-934E-4E25-80B2-4DE2A48AE4DD}"/>
              </a:ext>
            </a:extLst>
          </p:cNvPr>
          <p:cNvSpPr/>
          <p:nvPr/>
        </p:nvSpPr>
        <p:spPr>
          <a:xfrm>
            <a:off x="2519555" y="1533810"/>
            <a:ext cx="909445" cy="452434"/>
          </a:xfrm>
          <a:prstGeom prst="rightArrow">
            <a:avLst/>
          </a:prstGeom>
          <a:solidFill>
            <a:schemeClr val="accent1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Rounded Rectangle 15">
            <a:extLst>
              <a:ext uri="{FF2B5EF4-FFF2-40B4-BE49-F238E27FC236}">
                <a16:creationId xmlns:a16="http://schemas.microsoft.com/office/drawing/2014/main" id="{1E84F57B-00B5-4E79-B044-C78A2D36D086}"/>
              </a:ext>
            </a:extLst>
          </p:cNvPr>
          <p:cNvSpPr/>
          <p:nvPr/>
        </p:nvSpPr>
        <p:spPr>
          <a:xfrm>
            <a:off x="125196" y="1623100"/>
            <a:ext cx="2154265" cy="306465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Profile</a:t>
            </a:r>
            <a:r>
              <a:rPr kumimoji="0" lang="en-US" sz="1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Picture from web portal</a:t>
            </a:r>
          </a:p>
        </p:txBody>
      </p:sp>
      <p:sp>
        <p:nvSpPr>
          <p:cNvPr id="18" name="Right Arrow 13">
            <a:extLst>
              <a:ext uri="{FF2B5EF4-FFF2-40B4-BE49-F238E27FC236}">
                <a16:creationId xmlns:a16="http://schemas.microsoft.com/office/drawing/2014/main" id="{9EFC43CB-80B8-4435-9684-A21E80C6FB9A}"/>
              </a:ext>
            </a:extLst>
          </p:cNvPr>
          <p:cNvSpPr/>
          <p:nvPr/>
        </p:nvSpPr>
        <p:spPr>
          <a:xfrm>
            <a:off x="2519554" y="2522697"/>
            <a:ext cx="909445" cy="452434"/>
          </a:xfrm>
          <a:prstGeom prst="rightArrow">
            <a:avLst/>
          </a:prstGeom>
          <a:solidFill>
            <a:schemeClr val="accent1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Right Arrow 13">
            <a:extLst>
              <a:ext uri="{FF2B5EF4-FFF2-40B4-BE49-F238E27FC236}">
                <a16:creationId xmlns:a16="http://schemas.microsoft.com/office/drawing/2014/main" id="{1A80814C-A7FE-4D01-BAC9-D0BAD52085D3}"/>
              </a:ext>
            </a:extLst>
          </p:cNvPr>
          <p:cNvSpPr/>
          <p:nvPr/>
        </p:nvSpPr>
        <p:spPr>
          <a:xfrm>
            <a:off x="2519554" y="3742077"/>
            <a:ext cx="909445" cy="452434"/>
          </a:xfrm>
          <a:prstGeom prst="rightArrow">
            <a:avLst/>
          </a:prstGeom>
          <a:solidFill>
            <a:schemeClr val="accent1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Rounded Rectangle 17">
            <a:extLst>
              <a:ext uri="{FF2B5EF4-FFF2-40B4-BE49-F238E27FC236}">
                <a16:creationId xmlns:a16="http://schemas.microsoft.com/office/drawing/2014/main" id="{0760577F-1DB1-4979-8AF7-D3817DB45EA8}"/>
              </a:ext>
            </a:extLst>
          </p:cNvPr>
          <p:cNvSpPr/>
          <p:nvPr/>
        </p:nvSpPr>
        <p:spPr>
          <a:xfrm>
            <a:off x="7468010" y="3808335"/>
            <a:ext cx="1523589" cy="306465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Schedule Meetings</a:t>
            </a:r>
            <a:endParaRPr kumimoji="0" lang="en-US" sz="12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Rounded Rectangle 19">
            <a:extLst>
              <a:ext uri="{FF2B5EF4-FFF2-40B4-BE49-F238E27FC236}">
                <a16:creationId xmlns:a16="http://schemas.microsoft.com/office/drawing/2014/main" id="{626E39EB-98DB-41C1-A57A-BB0993E63870}"/>
              </a:ext>
            </a:extLst>
          </p:cNvPr>
          <p:cNvSpPr/>
          <p:nvPr/>
        </p:nvSpPr>
        <p:spPr>
          <a:xfrm>
            <a:off x="7468011" y="1623100"/>
            <a:ext cx="1523589" cy="306465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</a:rPr>
              <a:t>Application Settings</a:t>
            </a:r>
            <a:endParaRPr kumimoji="0" lang="en-US" sz="12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Rounded Rectangle 16">
            <a:extLst>
              <a:ext uri="{FF2B5EF4-FFF2-40B4-BE49-F238E27FC236}">
                <a16:creationId xmlns:a16="http://schemas.microsoft.com/office/drawing/2014/main" id="{EC191F1C-755C-4228-BE95-5DE74F63C22D}"/>
              </a:ext>
            </a:extLst>
          </p:cNvPr>
          <p:cNvSpPr/>
          <p:nvPr/>
        </p:nvSpPr>
        <p:spPr>
          <a:xfrm>
            <a:off x="7468010" y="5256135"/>
            <a:ext cx="1523590" cy="306465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Share Screen</a:t>
            </a:r>
            <a:endParaRPr kumimoji="0" lang="en-US" sz="12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Right Arrow 20">
            <a:extLst>
              <a:ext uri="{FF2B5EF4-FFF2-40B4-BE49-F238E27FC236}">
                <a16:creationId xmlns:a16="http://schemas.microsoft.com/office/drawing/2014/main" id="{8067BC74-06C3-45EF-835E-5955C77DF03F}"/>
              </a:ext>
            </a:extLst>
          </p:cNvPr>
          <p:cNvSpPr/>
          <p:nvPr/>
        </p:nvSpPr>
        <p:spPr>
          <a:xfrm rot="10800000">
            <a:off x="6509565" y="5149498"/>
            <a:ext cx="838199" cy="428355"/>
          </a:xfrm>
          <a:prstGeom prst="rightArrow">
            <a:avLst/>
          </a:prstGeom>
          <a:solidFill>
            <a:schemeClr val="accent1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Right Arrow 20">
            <a:extLst>
              <a:ext uri="{FF2B5EF4-FFF2-40B4-BE49-F238E27FC236}">
                <a16:creationId xmlns:a16="http://schemas.microsoft.com/office/drawing/2014/main" id="{40A94AD8-1281-43ED-BF8D-43CE8ACFB115}"/>
              </a:ext>
            </a:extLst>
          </p:cNvPr>
          <p:cNvSpPr/>
          <p:nvPr/>
        </p:nvSpPr>
        <p:spPr>
          <a:xfrm rot="10800000">
            <a:off x="6509564" y="3742077"/>
            <a:ext cx="838199" cy="428355"/>
          </a:xfrm>
          <a:prstGeom prst="rightArrow">
            <a:avLst/>
          </a:prstGeom>
          <a:solidFill>
            <a:schemeClr val="accent1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Right Arrow 20">
            <a:extLst>
              <a:ext uri="{FF2B5EF4-FFF2-40B4-BE49-F238E27FC236}">
                <a16:creationId xmlns:a16="http://schemas.microsoft.com/office/drawing/2014/main" id="{AFC3A888-ADDE-4AD6-AF93-A56CCC70BE3E}"/>
              </a:ext>
            </a:extLst>
          </p:cNvPr>
          <p:cNvSpPr/>
          <p:nvPr/>
        </p:nvSpPr>
        <p:spPr>
          <a:xfrm rot="10800000">
            <a:off x="6536909" y="1565403"/>
            <a:ext cx="838199" cy="428355"/>
          </a:xfrm>
          <a:prstGeom prst="rightArrow">
            <a:avLst/>
          </a:prstGeom>
          <a:solidFill>
            <a:schemeClr val="accent1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8371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852390-BA05-4238-A939-BA34E08DF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485900"/>
            <a:ext cx="8972550" cy="3886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D18F13-8D02-4E85-826F-032F4E1C0F2A}"/>
              </a:ext>
            </a:extLst>
          </p:cNvPr>
          <p:cNvSpPr/>
          <p:nvPr/>
        </p:nvSpPr>
        <p:spPr>
          <a:xfrm>
            <a:off x="0" y="27964"/>
            <a:ext cx="9144000" cy="76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5700"/>
              </a:lnSpc>
            </a:pPr>
            <a:r>
              <a:rPr lang="en-US" sz="4400" dirty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Desktop Client </a:t>
            </a:r>
            <a:r>
              <a:rPr lang="en-US" sz="20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General Settings</a:t>
            </a:r>
            <a:endParaRPr lang="en-US" sz="2000" dirty="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4192871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EE5D4B-324A-485A-AEEE-F53BCB7014B5}"/>
              </a:ext>
            </a:extLst>
          </p:cNvPr>
          <p:cNvSpPr/>
          <p:nvPr/>
        </p:nvSpPr>
        <p:spPr>
          <a:xfrm>
            <a:off x="0" y="27964"/>
            <a:ext cx="9144000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5700"/>
              </a:lnSpc>
            </a:pPr>
            <a:r>
              <a:rPr lang="en-US" sz="4400" dirty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Desktop Client </a:t>
            </a:r>
            <a:r>
              <a:rPr lang="en-US" sz="20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Audio Settings</a:t>
            </a:r>
            <a:endParaRPr lang="en-US" sz="2000" dirty="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15A8FD-9F2F-454C-B6A3-1DFC2A7E1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528762"/>
            <a:ext cx="90678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53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05E470-F570-4FC4-8F8B-707BB92F9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8962"/>
            <a:ext cx="9144000" cy="37200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9A69F4-EF28-4F1E-8088-EAC1194C7DCB}"/>
              </a:ext>
            </a:extLst>
          </p:cNvPr>
          <p:cNvSpPr/>
          <p:nvPr/>
        </p:nvSpPr>
        <p:spPr>
          <a:xfrm>
            <a:off x="0" y="27964"/>
            <a:ext cx="9144000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5700"/>
              </a:lnSpc>
            </a:pPr>
            <a:r>
              <a:rPr lang="en-US" sz="4400" dirty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Desktop Client </a:t>
            </a:r>
            <a:r>
              <a:rPr lang="en-US" sz="20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Video Settings</a:t>
            </a:r>
            <a:endParaRPr lang="en-US" sz="2000" dirty="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859212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24E808-52E7-46B4-B79A-682EF9A9D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6960"/>
            <a:ext cx="9144000" cy="42304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BE1225-7E92-45F8-9E4F-F69195284354}"/>
              </a:ext>
            </a:extLst>
          </p:cNvPr>
          <p:cNvSpPr/>
          <p:nvPr/>
        </p:nvSpPr>
        <p:spPr>
          <a:xfrm>
            <a:off x="0" y="27964"/>
            <a:ext cx="9144000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5700"/>
              </a:lnSpc>
            </a:pPr>
            <a:r>
              <a:rPr lang="en-US" sz="4400" dirty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Desktop Client </a:t>
            </a:r>
            <a:r>
              <a:rPr lang="en-US" sz="20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Recording Settings</a:t>
            </a:r>
            <a:endParaRPr lang="en-US" sz="2000" dirty="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8540A8-DFCB-476A-8EAA-F4C55690D003}"/>
              </a:ext>
            </a:extLst>
          </p:cNvPr>
          <p:cNvSpPr/>
          <p:nvPr/>
        </p:nvSpPr>
        <p:spPr>
          <a:xfrm>
            <a:off x="6172200" y="3352800"/>
            <a:ext cx="2057400" cy="213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E17870-F00A-4196-939E-DEF3AC8B524F}"/>
              </a:ext>
            </a:extLst>
          </p:cNvPr>
          <p:cNvSpPr/>
          <p:nvPr/>
        </p:nvSpPr>
        <p:spPr>
          <a:xfrm>
            <a:off x="609600" y="3581400"/>
            <a:ext cx="38862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75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8202C6-B11F-4F02-A534-E78A5F7ED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14400"/>
            <a:ext cx="3429000" cy="571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616808-69B5-4D11-9D53-4CFD17A32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173" y="927099"/>
            <a:ext cx="3419475" cy="5715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4DE1418-27B6-47AE-A981-000FBE997744}"/>
              </a:ext>
            </a:extLst>
          </p:cNvPr>
          <p:cNvSpPr/>
          <p:nvPr/>
        </p:nvSpPr>
        <p:spPr>
          <a:xfrm>
            <a:off x="0" y="27964"/>
            <a:ext cx="9144000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5700"/>
              </a:lnSpc>
            </a:pPr>
            <a:r>
              <a:rPr lang="en-US" sz="4400" dirty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Desktop Client </a:t>
            </a:r>
            <a:r>
              <a:rPr lang="en-US" sz="20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Meetings and Contact</a:t>
            </a:r>
            <a:endParaRPr lang="en-US" sz="2000" dirty="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84057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with Zoom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226469"/>
            <a:ext cx="8206431" cy="3659981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Why Schedule a Zoom meeting</a:t>
            </a:r>
          </a:p>
          <a:p>
            <a:pPr marL="257175" indent="-257175">
              <a:buFont typeface="Arial" charset="0"/>
              <a:buChar char="•"/>
            </a:pPr>
            <a:r>
              <a:rPr lang="en-US" sz="1500" b="0" dirty="0"/>
              <a:t>Generate unique ID specific to that meeting</a:t>
            </a:r>
          </a:p>
          <a:p>
            <a:pPr marL="257175" indent="-257175">
              <a:buFont typeface="Arial" charset="0"/>
              <a:buChar char="•"/>
            </a:pPr>
            <a:r>
              <a:rPr lang="en-US" sz="1500" b="0" dirty="0"/>
              <a:t>Registration option available to control who gets ID</a:t>
            </a:r>
          </a:p>
          <a:p>
            <a:pPr marL="257175" indent="-257175">
              <a:buFont typeface="Arial" charset="0"/>
              <a:buChar char="•"/>
            </a:pPr>
            <a:r>
              <a:rPr lang="en-US" sz="1500" b="0" dirty="0"/>
              <a:t>Integrated with calendar for ease of scheduling</a:t>
            </a:r>
          </a:p>
          <a:p>
            <a:endParaRPr lang="en-US" b="0" dirty="0">
              <a:solidFill>
                <a:schemeClr val="tx1"/>
              </a:solidFill>
            </a:endParaRPr>
          </a:p>
          <a:p>
            <a:r>
              <a:rPr lang="en-US" b="0" dirty="0">
                <a:solidFill>
                  <a:schemeClr val="tx1"/>
                </a:solidFill>
              </a:rPr>
              <a:t>Ways to schedule with Zoom</a:t>
            </a:r>
          </a:p>
          <a:p>
            <a:pPr marL="257175" indent="-257175">
              <a:buFont typeface="Arial" charset="0"/>
              <a:buChar char="•"/>
            </a:pPr>
            <a:r>
              <a:rPr lang="en-US" sz="1500" b="0" dirty="0"/>
              <a:t>Web portal</a:t>
            </a:r>
          </a:p>
          <a:p>
            <a:pPr marL="257175" indent="-257175">
              <a:buFont typeface="Arial" charset="0"/>
              <a:buChar char="•"/>
            </a:pPr>
            <a:r>
              <a:rPr lang="en-US" sz="1500" b="0" dirty="0"/>
              <a:t>Desktop Application</a:t>
            </a:r>
          </a:p>
          <a:p>
            <a:pPr marL="257175" indent="-257175">
              <a:buFont typeface="Arial" charset="0"/>
              <a:buChar char="•"/>
            </a:pPr>
            <a:r>
              <a:rPr lang="en-US" sz="1500" b="0" dirty="0"/>
              <a:t>Outlook </a:t>
            </a:r>
          </a:p>
          <a:p>
            <a:pPr marL="257175" indent="-257175">
              <a:buFont typeface="Arial" charset="0"/>
              <a:buChar char="•"/>
            </a:pPr>
            <a:r>
              <a:rPr lang="en-US" sz="1500" b="0" dirty="0"/>
              <a:t>Mobile Application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49150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14"/>
          <p:cNvGrpSpPr/>
          <p:nvPr/>
        </p:nvGrpSpPr>
        <p:grpSpPr>
          <a:xfrm>
            <a:off x="4657725" y="3963191"/>
            <a:ext cx="1943100" cy="1727200"/>
            <a:chOff x="0" y="0"/>
            <a:chExt cx="2590800" cy="1727200"/>
          </a:xfrm>
        </p:grpSpPr>
        <p:sp>
          <p:nvSpPr>
            <p:cNvPr id="112" name="Shape 112"/>
            <p:cNvSpPr/>
            <p:nvPr/>
          </p:nvSpPr>
          <p:spPr>
            <a:xfrm>
              <a:off x="0" y="0"/>
              <a:ext cx="2590800" cy="172720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endParaRPr/>
            </a:p>
          </p:txBody>
        </p:sp>
        <p:pic>
          <p:nvPicPr>
            <p:cNvPr id="113" name="image12.jpeg" descr="image18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590800" cy="1727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7" name="Group 117"/>
          <p:cNvGrpSpPr/>
          <p:nvPr/>
        </p:nvGrpSpPr>
        <p:grpSpPr>
          <a:xfrm>
            <a:off x="2538411" y="2043904"/>
            <a:ext cx="1944294" cy="1728788"/>
            <a:chOff x="-1" y="0"/>
            <a:chExt cx="2592390" cy="1728787"/>
          </a:xfrm>
        </p:grpSpPr>
        <p:sp>
          <p:nvSpPr>
            <p:cNvPr id="115" name="Shape 115"/>
            <p:cNvSpPr/>
            <p:nvPr/>
          </p:nvSpPr>
          <p:spPr>
            <a:xfrm>
              <a:off x="-1" y="0"/>
              <a:ext cx="2592390" cy="1728786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endParaRPr/>
            </a:p>
          </p:txBody>
        </p:sp>
        <p:pic>
          <p:nvPicPr>
            <p:cNvPr id="116" name="image13.jpeg" descr="image19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592389" cy="17287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20" name="Group 120"/>
          <p:cNvGrpSpPr/>
          <p:nvPr/>
        </p:nvGrpSpPr>
        <p:grpSpPr>
          <a:xfrm>
            <a:off x="2538413" y="3963191"/>
            <a:ext cx="1944292" cy="1727200"/>
            <a:chOff x="0" y="0"/>
            <a:chExt cx="2592387" cy="1727200"/>
          </a:xfrm>
        </p:grpSpPr>
        <p:sp>
          <p:nvSpPr>
            <p:cNvPr id="118" name="Shape 118"/>
            <p:cNvSpPr/>
            <p:nvPr/>
          </p:nvSpPr>
          <p:spPr>
            <a:xfrm>
              <a:off x="0" y="0"/>
              <a:ext cx="2592389" cy="172720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endParaRPr/>
            </a:p>
          </p:txBody>
        </p:sp>
        <p:pic>
          <p:nvPicPr>
            <p:cNvPr id="119" name="image14.jpeg" descr="image20.jp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592388" cy="1727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23" name="Group 123"/>
          <p:cNvGrpSpPr/>
          <p:nvPr/>
        </p:nvGrpSpPr>
        <p:grpSpPr>
          <a:xfrm>
            <a:off x="4654153" y="2043904"/>
            <a:ext cx="1950245" cy="1728788"/>
            <a:chOff x="0" y="0"/>
            <a:chExt cx="2600325" cy="1728786"/>
          </a:xfrm>
        </p:grpSpPr>
        <p:sp>
          <p:nvSpPr>
            <p:cNvPr id="121" name="Shape 121"/>
            <p:cNvSpPr/>
            <p:nvPr/>
          </p:nvSpPr>
          <p:spPr>
            <a:xfrm>
              <a:off x="0" y="0"/>
              <a:ext cx="2600325" cy="1728786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endParaRPr/>
            </a:p>
          </p:txBody>
        </p:sp>
        <p:pic>
          <p:nvPicPr>
            <p:cNvPr id="122" name="image15.jpeg" descr="image21.jpg"/>
            <p:cNvPicPr/>
            <p:nvPr/>
          </p:nvPicPr>
          <p:blipFill>
            <a:blip r:embed="rId5">
              <a:extLst/>
            </a:blip>
            <a:srcRect b="11109"/>
            <a:stretch>
              <a:fillRect/>
            </a:stretch>
          </p:blipFill>
          <p:spPr>
            <a:xfrm>
              <a:off x="0" y="0"/>
              <a:ext cx="2600325" cy="17287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4" name="Shape 124"/>
          <p:cNvSpPr/>
          <p:nvPr/>
        </p:nvSpPr>
        <p:spPr>
          <a:xfrm>
            <a:off x="1298972" y="2675730"/>
            <a:ext cx="110609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spAutoFit/>
          </a:bodyPr>
          <a:lstStyle>
            <a:lvl1pPr algn="r">
              <a:defRPr sz="1400">
                <a:solidFill>
                  <a:srgbClr val="40404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404040"/>
                </a:solidFill>
              </a:rPr>
              <a:t>Desktop and Laptop</a:t>
            </a:r>
          </a:p>
        </p:txBody>
      </p:sp>
      <p:sp>
        <p:nvSpPr>
          <p:cNvPr id="125" name="Shape 125"/>
          <p:cNvSpPr/>
          <p:nvPr/>
        </p:nvSpPr>
        <p:spPr>
          <a:xfrm>
            <a:off x="6753225" y="2578891"/>
            <a:ext cx="972741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spAutoFit/>
          </a:bodyPr>
          <a:lstStyle>
            <a:lvl1pPr algn="l">
              <a:defRPr sz="1400">
                <a:solidFill>
                  <a:srgbClr val="40404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04040"/>
                </a:solidFill>
              </a:rPr>
              <a:t>Tablet and Mobile</a:t>
            </a:r>
          </a:p>
        </p:txBody>
      </p:sp>
      <p:sp>
        <p:nvSpPr>
          <p:cNvPr id="126" name="Shape 126"/>
          <p:cNvSpPr/>
          <p:nvPr/>
        </p:nvSpPr>
        <p:spPr>
          <a:xfrm>
            <a:off x="6753225" y="4349332"/>
            <a:ext cx="1198960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0404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Telephone</a:t>
            </a:r>
            <a:endParaRPr sz="320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0404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(Call-in &amp; Call-out)</a:t>
            </a:r>
          </a:p>
        </p:txBody>
      </p:sp>
      <p:sp>
        <p:nvSpPr>
          <p:cNvPr id="127" name="Shape 127"/>
          <p:cNvSpPr/>
          <p:nvPr/>
        </p:nvSpPr>
        <p:spPr>
          <a:xfrm>
            <a:off x="1190626" y="4164506"/>
            <a:ext cx="123110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40404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Room Systems (Zoom</a:t>
            </a:r>
            <a:r>
              <a:rPr lang="en-US" sz="1400" dirty="0">
                <a:solidFill>
                  <a:srgbClr val="40404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Rooms</a:t>
            </a:r>
            <a:r>
              <a:rPr sz="1400" dirty="0">
                <a:solidFill>
                  <a:srgbClr val="40404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&amp;</a:t>
            </a:r>
            <a:endParaRPr sz="32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40404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H.323/SIP)</a:t>
            </a:r>
          </a:p>
        </p:txBody>
      </p:sp>
      <p:pic>
        <p:nvPicPr>
          <p:cNvPr id="25" name="image1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03726" y="6194854"/>
            <a:ext cx="1231355" cy="373138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130"/>
          <p:cNvSpPr/>
          <p:nvPr/>
        </p:nvSpPr>
        <p:spPr>
          <a:xfrm>
            <a:off x="1554216" y="469895"/>
            <a:ext cx="5869492" cy="730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5700"/>
              </a:lnSpc>
              <a:defRPr sz="5400">
                <a:solidFill>
                  <a:srgbClr val="2DA5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4400" dirty="0">
                <a:solidFill>
                  <a:schemeClr val="tx2">
                    <a:lumMod val="75000"/>
                  </a:schemeClr>
                </a:solidFill>
                <a:sym typeface="Calibri Light"/>
              </a:rPr>
              <a:t>Any 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device    </a:t>
            </a:r>
            <a:r>
              <a:rPr lang="en-US" sz="4400" dirty="0">
                <a:solidFill>
                  <a:srgbClr val="00B0F0"/>
                </a:solidFill>
              </a:rPr>
              <a:t>Anywhere</a:t>
            </a:r>
            <a:endParaRPr sz="4400" dirty="0">
              <a:solidFill>
                <a:srgbClr val="00B0F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5682" y="404424"/>
            <a:ext cx="0" cy="1034428"/>
          </a:xfrm>
          <a:prstGeom prst="line">
            <a:avLst/>
          </a:prstGeom>
          <a:noFill/>
          <a:ln w="38100" cap="flat" cmpd="sng">
            <a:solidFill>
              <a:schemeClr val="tx2">
                <a:lumMod val="75000"/>
              </a:schemeClr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899045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876800" cy="515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905000" y="2728546"/>
            <a:ext cx="2944098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81554" y="4630871"/>
            <a:ext cx="2944098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1C5364-AE31-4D69-9A21-8CA758521EF5}"/>
              </a:ext>
            </a:extLst>
          </p:cNvPr>
          <p:cNvSpPr/>
          <p:nvPr/>
        </p:nvSpPr>
        <p:spPr>
          <a:xfrm>
            <a:off x="0" y="27964"/>
            <a:ext cx="9144000" cy="76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5700"/>
              </a:lnSpc>
            </a:pPr>
            <a:r>
              <a:rPr lang="en-US" sz="4400" dirty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Desktop Client </a:t>
            </a:r>
            <a:r>
              <a:rPr lang="en-US" sz="20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Schedule Meeting preferences</a:t>
            </a:r>
            <a:endParaRPr lang="en-US" sz="2000" dirty="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317887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2"/>
          <p:cNvSpPr/>
          <p:nvPr/>
        </p:nvSpPr>
        <p:spPr>
          <a:xfrm>
            <a:off x="0" y="225137"/>
            <a:ext cx="9144000" cy="76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numCol="1">
            <a:spAutoFit/>
          </a:bodyPr>
          <a:lstStyle/>
          <a:p>
            <a:pPr lvl="0" algn="ctr">
              <a:lnSpc>
                <a:spcPts val="5700"/>
              </a:lnSpc>
            </a:pPr>
            <a:r>
              <a:rPr lang="en-US" sz="4400" dirty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Web Portal </a:t>
            </a:r>
            <a:r>
              <a:rPr lang="en-US" sz="20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Schedule a meeting </a:t>
            </a:r>
            <a:endParaRPr sz="20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066800"/>
            <a:ext cx="88963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981200" y="2286000"/>
            <a:ext cx="1219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B88C0-376E-45E0-886C-DB4504337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67" y="1143000"/>
            <a:ext cx="372533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50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2"/>
          <p:cNvSpPr/>
          <p:nvPr/>
        </p:nvSpPr>
        <p:spPr>
          <a:xfrm>
            <a:off x="0" y="225137"/>
            <a:ext cx="9144000" cy="76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numCol="1">
            <a:spAutoFit/>
          </a:bodyPr>
          <a:lstStyle/>
          <a:p>
            <a:pPr lvl="0" algn="ctr">
              <a:lnSpc>
                <a:spcPts val="5700"/>
              </a:lnSpc>
            </a:pPr>
            <a:r>
              <a:rPr lang="en-US" sz="4400" dirty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Web Portal </a:t>
            </a:r>
            <a:r>
              <a:rPr lang="en-US" sz="20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Select your preferences</a:t>
            </a:r>
            <a:endParaRPr sz="20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49916"/>
            <a:ext cx="5105400" cy="587256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968631" y="5430542"/>
            <a:ext cx="2944098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09800" y="3810000"/>
            <a:ext cx="2944098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98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2"/>
          <p:cNvSpPr/>
          <p:nvPr/>
        </p:nvSpPr>
        <p:spPr>
          <a:xfrm>
            <a:off x="0" y="225137"/>
            <a:ext cx="9144000" cy="76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numCol="1">
            <a:spAutoFit/>
          </a:bodyPr>
          <a:lstStyle/>
          <a:p>
            <a:pPr lvl="0" algn="ctr">
              <a:lnSpc>
                <a:spcPts val="5700"/>
              </a:lnSpc>
            </a:pPr>
            <a:r>
              <a:rPr lang="en-US" sz="4400" dirty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Web Portal </a:t>
            </a:r>
            <a:r>
              <a:rPr lang="en-US" sz="20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Scheduled Meeting</a:t>
            </a:r>
            <a:endParaRPr sz="20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7014"/>
            <a:ext cx="8666307" cy="524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36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43200"/>
            <a:ext cx="4114799" cy="2573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08" y="2743200"/>
            <a:ext cx="4817879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hape 79"/>
          <p:cNvSpPr/>
          <p:nvPr/>
        </p:nvSpPr>
        <p:spPr>
          <a:xfrm>
            <a:off x="0" y="204356"/>
            <a:ext cx="9144000" cy="768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numCol="1">
            <a:spAutoFit/>
          </a:bodyPr>
          <a:lstStyle/>
          <a:p>
            <a:pPr lvl="0" algn="ctr">
              <a:lnSpc>
                <a:spcPts val="5700"/>
              </a:lnSpc>
            </a:pPr>
            <a:endParaRPr sz="4400" dirty="0">
              <a:solidFill>
                <a:srgbClr val="00B0F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" name="Shape 79"/>
          <p:cNvSpPr/>
          <p:nvPr/>
        </p:nvSpPr>
        <p:spPr>
          <a:xfrm>
            <a:off x="0" y="204356"/>
            <a:ext cx="9144000" cy="768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numCol="1">
            <a:spAutoFit/>
          </a:bodyPr>
          <a:lstStyle/>
          <a:p>
            <a:pPr lvl="0" algn="ctr">
              <a:lnSpc>
                <a:spcPts val="5700"/>
              </a:lnSpc>
            </a:pPr>
            <a:r>
              <a:rPr lang="en-US" sz="4400" dirty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Connecting to a Meeting</a:t>
            </a:r>
            <a:endParaRPr sz="4400" dirty="0">
              <a:solidFill>
                <a:srgbClr val="00B0F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409777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30705" y="5317034"/>
            <a:ext cx="2228850" cy="306465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ctr" defTabSz="685800" latinLnBrk="1" hangingPunct="0"/>
            <a:r>
              <a:rPr lang="en-US"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Active Speaker View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13421" y="5312567"/>
            <a:ext cx="2228850" cy="306465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ctr" defTabSz="685800" latinLnBrk="1" hangingPunct="0"/>
            <a:r>
              <a:rPr lang="en-US" sz="135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Gallery View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516"/>
            <a:ext cx="4716163" cy="3472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060" y="1712516"/>
            <a:ext cx="4731298" cy="3483188"/>
          </a:xfrm>
          <a:prstGeom prst="rect">
            <a:avLst/>
          </a:prstGeom>
        </p:spPr>
      </p:pic>
      <p:sp>
        <p:nvSpPr>
          <p:cNvPr id="8" name="Shape 72">
            <a:extLst>
              <a:ext uri="{FF2B5EF4-FFF2-40B4-BE49-F238E27FC236}">
                <a16:creationId xmlns:a16="http://schemas.microsoft.com/office/drawing/2014/main" id="{8C05CB1F-936C-4279-B9A6-166DC5DF4D28}"/>
              </a:ext>
            </a:extLst>
          </p:cNvPr>
          <p:cNvSpPr/>
          <p:nvPr/>
        </p:nvSpPr>
        <p:spPr>
          <a:xfrm>
            <a:off x="0" y="225137"/>
            <a:ext cx="9144000" cy="76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numCol="1">
            <a:spAutoFit/>
          </a:bodyPr>
          <a:lstStyle/>
          <a:p>
            <a:pPr lvl="0" algn="ctr">
              <a:lnSpc>
                <a:spcPts val="5700"/>
              </a:lnSpc>
            </a:pPr>
            <a:r>
              <a:rPr lang="en-US" sz="4400" dirty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Host Controls </a:t>
            </a:r>
            <a:r>
              <a:rPr lang="en-US" sz="20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Camera View</a:t>
            </a:r>
            <a:endParaRPr sz="20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126501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8915399" cy="5334000"/>
          </a:xfrm>
          <a:prstGeom prst="rect">
            <a:avLst/>
          </a:prstGeom>
        </p:spPr>
      </p:pic>
      <p:sp>
        <p:nvSpPr>
          <p:cNvPr id="3" name="Shape 72"/>
          <p:cNvSpPr/>
          <p:nvPr/>
        </p:nvSpPr>
        <p:spPr>
          <a:xfrm>
            <a:off x="0" y="225137"/>
            <a:ext cx="9144000" cy="76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numCol="1">
            <a:spAutoFit/>
          </a:bodyPr>
          <a:lstStyle/>
          <a:p>
            <a:pPr lvl="0" algn="ctr">
              <a:lnSpc>
                <a:spcPts val="5700"/>
              </a:lnSpc>
            </a:pPr>
            <a:r>
              <a:rPr lang="en-US" sz="4400" dirty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 Meeting Controls </a:t>
            </a:r>
            <a:r>
              <a:rPr lang="en-US" sz="20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Meeting Interface </a:t>
            </a:r>
            <a:endParaRPr sz="20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5867400"/>
            <a:ext cx="8915399" cy="476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334000"/>
            <a:ext cx="231922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In Meeting Control Bar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19463" y="5488165"/>
            <a:ext cx="301558" cy="228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450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0D560D-278C-49DC-89F7-8067E1408C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6042025"/>
            <a:ext cx="7867650" cy="358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B09CD5-22F5-4D8F-8A5C-F71A45F5D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957450"/>
            <a:ext cx="2971800" cy="4143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1DCD0C-258B-4771-937D-F77A773E7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5118099"/>
            <a:ext cx="2286000" cy="923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7C6617-7927-4EB6-B2E1-A66824051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1932311"/>
            <a:ext cx="1524000" cy="1781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3EE81E-16B1-4B91-8B48-701CF5F5F5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3713486"/>
            <a:ext cx="2365872" cy="930651"/>
          </a:xfrm>
          <a:prstGeom prst="rect">
            <a:avLst/>
          </a:prstGeom>
        </p:spPr>
      </p:pic>
      <p:sp>
        <p:nvSpPr>
          <p:cNvPr id="7" name="Shape 72">
            <a:extLst>
              <a:ext uri="{FF2B5EF4-FFF2-40B4-BE49-F238E27FC236}">
                <a16:creationId xmlns:a16="http://schemas.microsoft.com/office/drawing/2014/main" id="{10DF3F6A-55D0-41AD-A592-E1CB1B1D5490}"/>
              </a:ext>
            </a:extLst>
          </p:cNvPr>
          <p:cNvSpPr/>
          <p:nvPr/>
        </p:nvSpPr>
        <p:spPr>
          <a:xfrm>
            <a:off x="0" y="225137"/>
            <a:ext cx="9144000" cy="76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numCol="1">
            <a:spAutoFit/>
          </a:bodyPr>
          <a:lstStyle/>
          <a:p>
            <a:pPr lvl="0" algn="ctr">
              <a:lnSpc>
                <a:spcPts val="5700"/>
              </a:lnSpc>
            </a:pPr>
            <a:r>
              <a:rPr lang="en-US" sz="4400" dirty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 Meeting Controls </a:t>
            </a:r>
            <a:r>
              <a:rPr lang="en-US" sz="20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Participant Controls</a:t>
            </a:r>
            <a:endParaRPr sz="20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381369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168D53-C157-47A8-9202-97F239834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983" y="1371600"/>
            <a:ext cx="4365817" cy="4648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526A1E-8762-4240-A322-D8840B4AE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371600"/>
            <a:ext cx="4495800" cy="472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18010E-4A91-47AF-BB2C-811599B3C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2" y="6121400"/>
            <a:ext cx="4501958" cy="2942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89B737-E3E3-465C-96C5-33D670437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8675" y="6096000"/>
            <a:ext cx="4505325" cy="3196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724EF5-CE88-4126-BF96-D2A6994264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5438775"/>
            <a:ext cx="914400" cy="5810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C3DF5F-B4B1-483E-BEE0-E944231732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9958" y="5257800"/>
            <a:ext cx="1647825" cy="619125"/>
          </a:xfrm>
          <a:prstGeom prst="rect">
            <a:avLst/>
          </a:prstGeom>
        </p:spPr>
      </p:pic>
      <p:sp>
        <p:nvSpPr>
          <p:cNvPr id="15" name="Shape 72">
            <a:extLst>
              <a:ext uri="{FF2B5EF4-FFF2-40B4-BE49-F238E27FC236}">
                <a16:creationId xmlns:a16="http://schemas.microsoft.com/office/drawing/2014/main" id="{E41BA65D-4E96-42EA-B556-C40347E3D34B}"/>
              </a:ext>
            </a:extLst>
          </p:cNvPr>
          <p:cNvSpPr/>
          <p:nvPr/>
        </p:nvSpPr>
        <p:spPr>
          <a:xfrm>
            <a:off x="0" y="225137"/>
            <a:ext cx="9144000" cy="76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numCol="1">
            <a:spAutoFit/>
          </a:bodyPr>
          <a:lstStyle/>
          <a:p>
            <a:pPr lvl="0" algn="ctr">
              <a:lnSpc>
                <a:spcPts val="5700"/>
              </a:lnSpc>
            </a:pPr>
            <a:r>
              <a:rPr lang="en-US" sz="4400" dirty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 Meeting Controls </a:t>
            </a:r>
            <a:r>
              <a:rPr lang="en-US" sz="20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Invite and Group Chat</a:t>
            </a:r>
            <a:endParaRPr sz="20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679537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C01108-E1A8-472A-BF5D-EA7127D0E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4476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CA3469-4394-4AA0-9F4F-3D48A32F0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84300"/>
            <a:ext cx="6819900" cy="800100"/>
          </a:xfrm>
          <a:prstGeom prst="rect">
            <a:avLst/>
          </a:prstGeom>
        </p:spPr>
      </p:pic>
      <p:sp>
        <p:nvSpPr>
          <p:cNvPr id="7" name="Shape 72">
            <a:extLst>
              <a:ext uri="{FF2B5EF4-FFF2-40B4-BE49-F238E27FC236}">
                <a16:creationId xmlns:a16="http://schemas.microsoft.com/office/drawing/2014/main" id="{0FEF4153-2104-4253-AD6B-5D64045AF631}"/>
              </a:ext>
            </a:extLst>
          </p:cNvPr>
          <p:cNvSpPr/>
          <p:nvPr/>
        </p:nvSpPr>
        <p:spPr>
          <a:xfrm>
            <a:off x="0" y="225137"/>
            <a:ext cx="9144000" cy="823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numCol="1">
            <a:spAutoFit/>
          </a:bodyPr>
          <a:lstStyle/>
          <a:p>
            <a:pPr lvl="0" algn="ctr">
              <a:lnSpc>
                <a:spcPts val="5700"/>
              </a:lnSpc>
            </a:pPr>
            <a:r>
              <a:rPr lang="en-US" sz="4400" dirty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 Meeting Controls </a:t>
            </a:r>
            <a:r>
              <a:rPr lang="en-US" sz="20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Share Screen</a:t>
            </a:r>
            <a:endParaRPr sz="20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453754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1673"/>
            <a:ext cx="7886700" cy="4808128"/>
          </a:xfrm>
        </p:spPr>
        <p:txBody>
          <a:bodyPr>
            <a:normAutofit fontScale="47500" lnSpcReduction="20000"/>
          </a:bodyPr>
          <a:lstStyle/>
          <a:p>
            <a:pPr>
              <a:buFont typeface="Wingdings" charset="2"/>
              <a:buChar char="§"/>
            </a:pPr>
            <a:endParaRPr lang="en-US" dirty="0">
              <a:solidFill>
                <a:srgbClr val="00B0F0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0B0F0"/>
                </a:solidFill>
              </a:rPr>
              <a:t>Introduction</a:t>
            </a: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0B0F0"/>
                </a:solidFill>
              </a:rPr>
              <a:t>Web Portal </a:t>
            </a:r>
          </a:p>
          <a:p>
            <a:pPr lvl="1">
              <a:buFont typeface="Wingdings" charset="2"/>
              <a:buChar char="§"/>
            </a:pPr>
            <a:r>
              <a:rPr lang="en-US">
                <a:solidFill>
                  <a:srgbClr val="00B0F0"/>
                </a:solidFill>
              </a:rPr>
              <a:t>Login</a:t>
            </a:r>
            <a:endParaRPr lang="en-US" dirty="0">
              <a:solidFill>
                <a:srgbClr val="00B0F0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dirty="0">
                <a:solidFill>
                  <a:srgbClr val="00B0F0"/>
                </a:solidFill>
              </a:rPr>
              <a:t>Profile Settings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solidFill>
                  <a:srgbClr val="00B0F0"/>
                </a:solidFill>
              </a:rPr>
              <a:t>Meetings Settings</a:t>
            </a: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0B0F0"/>
                </a:solidFill>
              </a:rPr>
              <a:t>Desktop Client for Meetings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solidFill>
                  <a:srgbClr val="00B0F0"/>
                </a:solidFill>
              </a:rPr>
              <a:t>Meeting Settings </a:t>
            </a: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0B0F0"/>
                </a:solidFill>
              </a:rPr>
              <a:t>Schedule and Join Meetings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solidFill>
                  <a:srgbClr val="00B0F0"/>
                </a:solidFill>
              </a:rPr>
              <a:t>Desktop Client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solidFill>
                  <a:srgbClr val="00B0F0"/>
                </a:solidFill>
              </a:rPr>
              <a:t>Web Portal</a:t>
            </a: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0B0F0"/>
                </a:solidFill>
              </a:rPr>
              <a:t>Connecting to a Meeting</a:t>
            </a: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0B0F0"/>
                </a:solidFill>
              </a:rPr>
              <a:t>In Session Controls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solidFill>
                  <a:srgbClr val="00B0F0"/>
                </a:solidFill>
              </a:rPr>
              <a:t>Host – Camera View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solidFill>
                  <a:srgbClr val="00B0F0"/>
                </a:solidFill>
              </a:rPr>
              <a:t>In Meeting Control Bar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solidFill>
                  <a:srgbClr val="00B0F0"/>
                </a:solidFill>
              </a:rPr>
              <a:t>Participant Control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solidFill>
                  <a:srgbClr val="00B0F0"/>
                </a:solidFill>
              </a:rPr>
              <a:t>Invite and Group Chat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solidFill>
                  <a:srgbClr val="00B0F0"/>
                </a:solidFill>
              </a:rPr>
              <a:t>Share Screen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solidFill>
                  <a:srgbClr val="00B0F0"/>
                </a:solidFill>
              </a:rPr>
              <a:t>Annotate, More and End Meeting</a:t>
            </a: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0B0F0"/>
                </a:solidFill>
              </a:rPr>
              <a:t>Things to Remember</a:t>
            </a: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0B0F0"/>
                </a:solidFill>
              </a:rPr>
              <a:t>Helpful Links</a:t>
            </a: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0B0F0"/>
                </a:solidFill>
              </a:rPr>
              <a:t>Q &amp; A</a:t>
            </a:r>
          </a:p>
          <a:p>
            <a:pPr lvl="1">
              <a:buFont typeface="Wingdings" charset="2"/>
              <a:buChar char="§"/>
            </a:pPr>
            <a:endParaRPr lang="en-US" dirty="0">
              <a:solidFill>
                <a:srgbClr val="00B0F0"/>
              </a:solidFill>
            </a:endParaRPr>
          </a:p>
          <a:p>
            <a:pPr>
              <a:buFont typeface="Wingdings" charset="2"/>
              <a:buChar char="§"/>
            </a:pPr>
            <a:endParaRPr lang="en-US" dirty="0">
              <a:solidFill>
                <a:srgbClr val="00B0F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hape 72"/>
          <p:cNvSpPr/>
          <p:nvPr/>
        </p:nvSpPr>
        <p:spPr>
          <a:xfrm>
            <a:off x="0" y="225137"/>
            <a:ext cx="9144000" cy="768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numCol="1">
            <a:spAutoFit/>
          </a:bodyPr>
          <a:lstStyle/>
          <a:p>
            <a:pPr lvl="0" algn="ctr">
              <a:lnSpc>
                <a:spcPts val="5700"/>
              </a:lnSpc>
            </a:pPr>
            <a:r>
              <a:rPr lang="en-US" sz="4400" dirty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Agenda</a:t>
            </a:r>
            <a:endParaRPr sz="4400" dirty="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727720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2"/>
          <p:cNvSpPr/>
          <p:nvPr/>
        </p:nvSpPr>
        <p:spPr>
          <a:xfrm>
            <a:off x="0" y="225137"/>
            <a:ext cx="9144000" cy="823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numCol="1">
            <a:spAutoFit/>
          </a:bodyPr>
          <a:lstStyle/>
          <a:p>
            <a:pPr lvl="0" algn="ctr">
              <a:lnSpc>
                <a:spcPts val="5700"/>
              </a:lnSpc>
            </a:pPr>
            <a:r>
              <a:rPr lang="en-US" sz="4400" dirty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 Meeting Controls </a:t>
            </a:r>
            <a:r>
              <a:rPr lang="en-US" sz="20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Annotate, More, End Meeting</a:t>
            </a:r>
            <a:endParaRPr sz="20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0D3F53-BDB0-4736-B414-EF517F59D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1044752"/>
            <a:ext cx="6791325" cy="523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9428A6-03DD-4BAA-B7BD-3CEFAAF72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3200400"/>
            <a:ext cx="2676525" cy="2428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60000F-C79F-4B5C-8845-853597504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016125"/>
            <a:ext cx="6124575" cy="438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78002C-0ECD-4268-950F-7FEFD1850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2686050"/>
            <a:ext cx="638175" cy="514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EC755B-DAFE-4766-BBB5-32A77B5396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1530350"/>
            <a:ext cx="723900" cy="48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BFCFBD-37C3-47FE-83F3-01D3218FAE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3048000"/>
            <a:ext cx="4886325" cy="1590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03B7B6-2DBC-4E84-8321-3FC70E496F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8862" y="2768600"/>
            <a:ext cx="265747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91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2"/>
          <p:cNvSpPr/>
          <p:nvPr/>
        </p:nvSpPr>
        <p:spPr>
          <a:xfrm>
            <a:off x="136079" y="995230"/>
            <a:ext cx="8871842" cy="643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 numCol="1">
            <a:spAutoFit/>
          </a:bodyPr>
          <a:lstStyle/>
          <a:p>
            <a:pPr algn="ctr">
              <a:lnSpc>
                <a:spcPts val="4275"/>
              </a:lnSpc>
            </a:pPr>
            <a:r>
              <a:rPr lang="en-US" sz="3300" dirty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Things to Remember</a:t>
            </a:r>
            <a:endParaRPr sz="3300" dirty="0">
              <a:solidFill>
                <a:srgbClr val="00B0F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8677" y="1758950"/>
            <a:ext cx="765492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Before the Meeting:</a:t>
            </a:r>
          </a:p>
          <a:p>
            <a:pPr marL="214313" indent="-214313">
              <a:buFont typeface="Courier New" charset="0"/>
              <a:buChar char="o"/>
            </a:pPr>
            <a:r>
              <a:rPr lang="en-US" sz="1350" dirty="0">
                <a:latin typeface="Helvetica Neue" charset="0"/>
                <a:ea typeface="Helvetica Neue" charset="0"/>
                <a:cs typeface="Helvetica Neue" charset="0"/>
              </a:rPr>
              <a:t>Test your Audio and Video</a:t>
            </a:r>
          </a:p>
          <a:p>
            <a:pPr marL="214313" indent="-214313">
              <a:buFont typeface="Courier New" charset="0"/>
              <a:buChar char="o"/>
            </a:pPr>
            <a:r>
              <a:rPr lang="en-US" sz="1350" dirty="0">
                <a:latin typeface="Helvetica Neue" charset="0"/>
                <a:ea typeface="Helvetica Neue" charset="0"/>
                <a:cs typeface="Helvetica Neue" charset="0"/>
              </a:rPr>
              <a:t>Have the content you intend to share prepared ahead of time</a:t>
            </a:r>
          </a:p>
          <a:p>
            <a:pPr marL="214313" indent="-214313">
              <a:buFont typeface="Courier New" charset="0"/>
              <a:buChar char="o"/>
            </a:pPr>
            <a:r>
              <a:rPr lang="en-US" sz="1350" dirty="0">
                <a:latin typeface="Helvetica Neue" charset="0"/>
                <a:ea typeface="Helvetica Neue" charset="0"/>
                <a:cs typeface="Helvetica Neue" charset="0"/>
              </a:rPr>
              <a:t>Close applications that have pop ups</a:t>
            </a:r>
          </a:p>
          <a:p>
            <a:pPr marL="214313" indent="-214313">
              <a:buFont typeface="Courier New" charset="0"/>
              <a:buChar char="o"/>
            </a:pPr>
            <a:endParaRPr lang="en-US" sz="1350" dirty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Hosting a Meeting:</a:t>
            </a:r>
          </a:p>
          <a:p>
            <a:pPr marL="214313" indent="-214313">
              <a:buFont typeface="Courier New" charset="0"/>
              <a:buChar char="o"/>
            </a:pPr>
            <a:r>
              <a:rPr lang="en-US" sz="1350" dirty="0">
                <a:latin typeface="Helvetica Neue" charset="0"/>
                <a:ea typeface="Helvetica Neue" charset="0"/>
                <a:cs typeface="Helvetica Neue" charset="0"/>
              </a:rPr>
              <a:t>Mute your microphone if others are presenting/speaking</a:t>
            </a:r>
          </a:p>
          <a:p>
            <a:pPr marL="214313" indent="-214313">
              <a:buFont typeface="Courier New" charset="0"/>
              <a:buChar char="o"/>
            </a:pPr>
            <a:r>
              <a:rPr lang="en-US" sz="1350" dirty="0">
                <a:latin typeface="Helvetica Neue" charset="0"/>
                <a:ea typeface="Helvetica Neue" charset="0"/>
                <a:cs typeface="Helvetica Neue" charset="0"/>
              </a:rPr>
              <a:t>Use Gallery View for group/team meetings</a:t>
            </a:r>
          </a:p>
          <a:p>
            <a:pPr marL="214313" indent="-214313">
              <a:buFont typeface="Courier New" charset="0"/>
              <a:buChar char="o"/>
            </a:pPr>
            <a:r>
              <a:rPr lang="en-US" sz="1350" dirty="0">
                <a:latin typeface="Helvetica Neue" charset="0"/>
                <a:ea typeface="Helvetica Neue" charset="0"/>
                <a:cs typeface="Helvetica Neue" charset="0"/>
              </a:rPr>
              <a:t>Share your screen</a:t>
            </a:r>
          </a:p>
          <a:p>
            <a:pPr marL="557213" lvl="1" indent="-214313">
              <a:buFont typeface="Courier New" charset="0"/>
              <a:buChar char="o"/>
            </a:pPr>
            <a:r>
              <a:rPr lang="en-US" sz="1350" dirty="0">
                <a:latin typeface="Helvetica Neue" charset="0"/>
                <a:ea typeface="Helvetica Neue" charset="0"/>
                <a:cs typeface="Helvetica Neue" charset="0"/>
              </a:rPr>
              <a:t>Share specific applications to control displayed content</a:t>
            </a:r>
          </a:p>
          <a:p>
            <a:pPr marL="557213" lvl="1" indent="-214313">
              <a:buFont typeface="Courier New" charset="0"/>
              <a:buChar char="o"/>
            </a:pPr>
            <a:r>
              <a:rPr lang="en-US" sz="1350" dirty="0">
                <a:latin typeface="Helvetica Neue" charset="0"/>
                <a:ea typeface="Helvetica Neue" charset="0"/>
                <a:cs typeface="Helvetica Neue" charset="0"/>
              </a:rPr>
              <a:t>Use “New Share” to seamlessly transition between shared applications</a:t>
            </a:r>
          </a:p>
          <a:p>
            <a:pPr marL="214313" indent="-214313">
              <a:buFont typeface="Courier New" charset="0"/>
              <a:buChar char="o"/>
            </a:pPr>
            <a:r>
              <a:rPr lang="en-US" sz="1350" dirty="0">
                <a:latin typeface="Helvetica Neue" charset="0"/>
                <a:ea typeface="Helvetica Neue" charset="0"/>
                <a:cs typeface="Helvetica Neue" charset="0"/>
              </a:rPr>
              <a:t>Use the Annotation feature to grab and direct attention</a:t>
            </a:r>
          </a:p>
          <a:p>
            <a:endParaRPr lang="en-US" sz="1350" dirty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Turn the camera on:</a:t>
            </a:r>
          </a:p>
          <a:p>
            <a:pPr marL="214313" indent="-214313">
              <a:buFont typeface="Courier New" charset="0"/>
              <a:buChar char="o"/>
            </a:pPr>
            <a:r>
              <a:rPr lang="en-US" sz="1350" dirty="0">
                <a:latin typeface="Helvetica Neue" charset="0"/>
                <a:ea typeface="Helvetica Neue" charset="0"/>
                <a:cs typeface="Helvetica Neue" charset="0"/>
              </a:rPr>
              <a:t>Position your webcam at eye level or higher </a:t>
            </a:r>
            <a:r>
              <a:rPr lang="mr-IN" sz="1350" dirty="0"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en-US" sz="1350" dirty="0">
                <a:latin typeface="Helvetica Neue" charset="0"/>
                <a:ea typeface="Helvetica Neue" charset="0"/>
                <a:cs typeface="Helvetica Neue" charset="0"/>
              </a:rPr>
              <a:t> experiment for best angles</a:t>
            </a:r>
          </a:p>
          <a:p>
            <a:pPr marL="214313" indent="-214313">
              <a:buFont typeface="Courier New" charset="0"/>
              <a:buChar char="o"/>
            </a:pPr>
            <a:r>
              <a:rPr lang="en-US" sz="1350" dirty="0">
                <a:latin typeface="Helvetica Neue" charset="0"/>
                <a:ea typeface="Helvetica Neue" charset="0"/>
                <a:cs typeface="Helvetica Neue" charset="0"/>
              </a:rPr>
              <a:t>Use the gestures and mannerisms that you would typically use in person</a:t>
            </a:r>
          </a:p>
          <a:p>
            <a:pPr marL="214313" indent="-214313">
              <a:buFont typeface="Courier New" charset="0"/>
              <a:buChar char="o"/>
            </a:pPr>
            <a:r>
              <a:rPr lang="en-US" sz="1350" dirty="0">
                <a:latin typeface="Helvetica Neue" charset="0"/>
                <a:ea typeface="Helvetica Neue" charset="0"/>
                <a:cs typeface="Helvetica Neue" charset="0"/>
              </a:rPr>
              <a:t>Make eye contact </a:t>
            </a:r>
            <a:r>
              <a:rPr lang="mr-IN" sz="1350" dirty="0"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en-US" sz="1350" dirty="0">
                <a:latin typeface="Helvetica Neue" charset="0"/>
                <a:ea typeface="Helvetica Neue" charset="0"/>
                <a:cs typeface="Helvetica Neue" charset="0"/>
              </a:rPr>
              <a:t> try to look at your webcam as often as possible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541682722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27964"/>
            <a:ext cx="6324599" cy="768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5700"/>
              </a:lnSpc>
            </a:pPr>
            <a:r>
              <a:rPr lang="en-US" sz="4400" dirty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Helpful Links</a:t>
            </a:r>
            <a:endParaRPr lang="en-US" sz="4400" dirty="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192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UMass Web Portal</a:t>
            </a:r>
          </a:p>
          <a:p>
            <a:pPr lvl="0"/>
            <a:r>
              <a:rPr lang="en-US" dirty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umassmed.zoom.us/</a:t>
            </a:r>
            <a:r>
              <a:rPr lang="en-US" dirty="0" err="1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signin</a:t>
            </a:r>
            <a:r>
              <a:rPr lang="en-US" dirty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 </a:t>
            </a:r>
          </a:p>
          <a:p>
            <a:pPr lvl="0"/>
            <a:endParaRPr lang="en-US" dirty="0">
              <a:solidFill>
                <a:srgbClr val="00B0F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/>
            <a:r>
              <a:rPr lang="en-US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UMass Information Technology Web site</a:t>
            </a:r>
          </a:p>
          <a:p>
            <a:pPr lvl="0"/>
            <a:r>
              <a:rPr lang="en-US" dirty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http://www.umassmed.edu/it/services/Academic-Technology-and-Curriculum-Innovation/zoom/</a:t>
            </a:r>
          </a:p>
          <a:p>
            <a:pPr lvl="0"/>
            <a:endParaRPr lang="en-US" dirty="0">
              <a:solidFill>
                <a:srgbClr val="00B0F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r>
              <a:rPr lang="en-US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Zoom download site for client and plugins</a:t>
            </a:r>
            <a:endParaRPr lang="en-US" dirty="0">
              <a:solidFill>
                <a:srgbClr val="00B0F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/>
            <a:r>
              <a:rPr lang="en-US" dirty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umassmed.zoom.us/download</a:t>
            </a:r>
          </a:p>
          <a:p>
            <a:pPr lvl="0"/>
            <a:endParaRPr lang="en-US" dirty="0">
              <a:solidFill>
                <a:srgbClr val="00B0F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r>
              <a:rPr lang="en-US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Zoom Tutorial Site</a:t>
            </a:r>
            <a:endParaRPr lang="en-US" dirty="0">
              <a:solidFill>
                <a:srgbClr val="00B0F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/>
            <a:r>
              <a:rPr lang="en-US" dirty="0">
                <a:solidFill>
                  <a:schemeClr val="accent2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2"/>
              </a:rPr>
              <a:t>https://support.zoom.us/hc/en-us</a:t>
            </a:r>
            <a:endParaRPr lang="en-US" dirty="0">
              <a:solidFill>
                <a:schemeClr val="accent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/>
            <a:endParaRPr lang="en-US" dirty="0">
              <a:solidFill>
                <a:srgbClr val="00B0F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r>
              <a:rPr lang="en-US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Zoom Live online and recorded training Sessions</a:t>
            </a:r>
            <a:endParaRPr lang="en-US" dirty="0">
              <a:solidFill>
                <a:srgbClr val="00B0F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/>
            <a:r>
              <a:rPr lang="en-US" dirty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/>
              </a:rPr>
              <a:t>https://support.zoom.us/hc/en-us/sections/201740096-Training</a:t>
            </a:r>
            <a:endParaRPr lang="en-US" dirty="0">
              <a:solidFill>
                <a:srgbClr val="00B0F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/>
            <a:endParaRPr lang="en-US" dirty="0">
              <a:solidFill>
                <a:srgbClr val="00B0F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4087260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D63137-CEF5-451A-9E4B-DAE2573D8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649234"/>
          </a:xfrm>
          <a:prstGeom prst="rect">
            <a:avLst/>
          </a:prstGeom>
        </p:spPr>
      </p:pic>
      <p:sp>
        <p:nvSpPr>
          <p:cNvPr id="3" name="Shape 72">
            <a:extLst>
              <a:ext uri="{FF2B5EF4-FFF2-40B4-BE49-F238E27FC236}">
                <a16:creationId xmlns:a16="http://schemas.microsoft.com/office/drawing/2014/main" id="{AF793879-A6A3-4E6D-BA8F-1D9F203819BF}"/>
              </a:ext>
            </a:extLst>
          </p:cNvPr>
          <p:cNvSpPr/>
          <p:nvPr/>
        </p:nvSpPr>
        <p:spPr>
          <a:xfrm>
            <a:off x="0" y="225137"/>
            <a:ext cx="9144000" cy="768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numCol="1">
            <a:spAutoFit/>
          </a:bodyPr>
          <a:lstStyle/>
          <a:p>
            <a:pPr lvl="0" algn="ctr">
              <a:lnSpc>
                <a:spcPts val="5700"/>
              </a:lnSpc>
            </a:pPr>
            <a:r>
              <a:rPr lang="en-US" sz="4400" u="sng" dirty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umassmed.zoom.us</a:t>
            </a:r>
            <a:endParaRPr sz="4400" u="sng" dirty="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01045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5ADA5E-9267-44BE-BE48-F180EDFEB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067800" cy="5888182"/>
          </a:xfrm>
          <a:prstGeom prst="rect">
            <a:avLst/>
          </a:prstGeom>
        </p:spPr>
      </p:pic>
      <p:sp>
        <p:nvSpPr>
          <p:cNvPr id="3" name="Shape 72">
            <a:extLst>
              <a:ext uri="{FF2B5EF4-FFF2-40B4-BE49-F238E27FC236}">
                <a16:creationId xmlns:a16="http://schemas.microsoft.com/office/drawing/2014/main" id="{224653C4-43C8-4502-A41D-BA1E7D923A68}"/>
              </a:ext>
            </a:extLst>
          </p:cNvPr>
          <p:cNvSpPr/>
          <p:nvPr/>
        </p:nvSpPr>
        <p:spPr>
          <a:xfrm>
            <a:off x="0" y="225137"/>
            <a:ext cx="9144000" cy="76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numCol="1">
            <a:spAutoFit/>
          </a:bodyPr>
          <a:lstStyle/>
          <a:p>
            <a:pPr lvl="0" algn="ctr">
              <a:lnSpc>
                <a:spcPts val="5700"/>
              </a:lnSpc>
            </a:pPr>
            <a:r>
              <a:rPr lang="en-US" sz="4400" dirty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Login</a:t>
            </a:r>
            <a:endParaRPr sz="4400" dirty="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008788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2"/>
          <p:cNvSpPr/>
          <p:nvPr/>
        </p:nvSpPr>
        <p:spPr>
          <a:xfrm>
            <a:off x="0" y="225137"/>
            <a:ext cx="9144000" cy="76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numCol="1">
            <a:spAutoFit/>
          </a:bodyPr>
          <a:lstStyle/>
          <a:p>
            <a:pPr lvl="0" algn="ctr">
              <a:lnSpc>
                <a:spcPts val="5700"/>
              </a:lnSpc>
            </a:pPr>
            <a:r>
              <a:rPr lang="en-US" sz="4400" dirty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Web Portal </a:t>
            </a:r>
            <a:r>
              <a:rPr lang="en-US" sz="20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Configure Profile</a:t>
            </a:r>
            <a:endParaRPr sz="20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27279B-1B5E-44F9-86E9-AF1AEF1AE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9872"/>
            <a:ext cx="9071220" cy="58681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685975-3A17-4322-8705-CD4F3C4DD6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2057400"/>
            <a:ext cx="838199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F044A2-D06C-4499-8FE0-DDE0FEC7A5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407456"/>
            <a:ext cx="380999" cy="311727"/>
          </a:xfrm>
          <a:prstGeom prst="rect">
            <a:avLst/>
          </a:prstGeom>
        </p:spPr>
      </p:pic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94EE3623-E098-484C-B6B7-14075BEA3204}"/>
              </a:ext>
            </a:extLst>
          </p:cNvPr>
          <p:cNvSpPr/>
          <p:nvPr/>
        </p:nvSpPr>
        <p:spPr>
          <a:xfrm>
            <a:off x="5486399" y="2888709"/>
            <a:ext cx="3584821" cy="1328021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defTabSz="914400" rtl="0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Personal</a:t>
            </a:r>
            <a:r>
              <a:rPr kumimoji="0" lang="en-US" sz="1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Meeting ID (PMI):  Assigned to you </a:t>
            </a:r>
          </a:p>
          <a:p>
            <a:pPr marL="0" marR="0" indent="0" defTabSz="914400" rtl="0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automatically as a permanent virtual room.  </a:t>
            </a:r>
            <a:r>
              <a:rPr lang="en-US" sz="1200" dirty="0">
                <a:solidFill>
                  <a:srgbClr val="000000"/>
                </a:solidFill>
              </a:rPr>
              <a:t>You can </a:t>
            </a:r>
          </a:p>
          <a:p>
            <a:pPr marL="0" marR="0" indent="0" defTabSz="914400" rtl="0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</a:rPr>
              <a:t>start it any time or schedule it for future use. </a:t>
            </a:r>
          </a:p>
          <a:p>
            <a:pPr marL="0" marR="0" indent="0" defTabSz="914400" rtl="0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pPr marL="0" marR="0" indent="0" defTabSz="914400" rtl="0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</a:rPr>
              <a:t>Personal Link: </a:t>
            </a:r>
            <a:r>
              <a:rPr lang="en-US" sz="1200" dirty="0"/>
              <a:t>Your Personal Link is your personal URL </a:t>
            </a:r>
          </a:p>
          <a:p>
            <a:pPr marL="0" marR="0" indent="0" defTabSz="914400" rtl="0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that is associated with your Personal Meeting ID.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6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2"/>
          <p:cNvSpPr/>
          <p:nvPr/>
        </p:nvSpPr>
        <p:spPr>
          <a:xfrm>
            <a:off x="0" y="225137"/>
            <a:ext cx="9144000" cy="76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numCol="1">
            <a:spAutoFit/>
          </a:bodyPr>
          <a:lstStyle/>
          <a:p>
            <a:pPr lvl="0" algn="ctr">
              <a:lnSpc>
                <a:spcPts val="5700"/>
              </a:lnSpc>
            </a:pPr>
            <a:r>
              <a:rPr lang="en-US" sz="4400" dirty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Web Portal </a:t>
            </a:r>
            <a:r>
              <a:rPr lang="en-US" sz="20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Configure Meeting Settings</a:t>
            </a:r>
            <a:endParaRPr sz="20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B3FAB5-FBCB-42E5-8D73-B540EBDA0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07876"/>
            <a:ext cx="8153400" cy="5950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D866D0-B9AA-4A7D-A426-551251F57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99" y="1371599"/>
            <a:ext cx="371773" cy="30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46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2">
            <a:extLst>
              <a:ext uri="{FF2B5EF4-FFF2-40B4-BE49-F238E27FC236}">
                <a16:creationId xmlns:a16="http://schemas.microsoft.com/office/drawing/2014/main" id="{90769F2A-8D54-4076-B601-180DBBBC0E69}"/>
              </a:ext>
            </a:extLst>
          </p:cNvPr>
          <p:cNvSpPr/>
          <p:nvPr/>
        </p:nvSpPr>
        <p:spPr>
          <a:xfrm>
            <a:off x="0" y="225137"/>
            <a:ext cx="9144000" cy="76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numCol="1">
            <a:spAutoFit/>
          </a:bodyPr>
          <a:lstStyle/>
          <a:p>
            <a:pPr lvl="0" algn="ctr">
              <a:lnSpc>
                <a:spcPts val="5700"/>
              </a:lnSpc>
            </a:pPr>
            <a:r>
              <a:rPr lang="en-US" sz="4400" dirty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Web Portal </a:t>
            </a:r>
            <a:r>
              <a:rPr lang="en-US" sz="20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Configure Meeting Settings</a:t>
            </a:r>
            <a:endParaRPr sz="20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1621C6-DAFE-4F87-BC26-37B59540A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5384"/>
            <a:ext cx="9109683" cy="5962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6F8FAC-A5DE-4CE7-A631-8D07590A40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1" y="1569768"/>
            <a:ext cx="304800" cy="24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35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AF65DB-287C-479F-9BBC-1C0AE1ABB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2185"/>
            <a:ext cx="9144000" cy="5554140"/>
          </a:xfrm>
          <a:prstGeom prst="rect">
            <a:avLst/>
          </a:prstGeom>
        </p:spPr>
      </p:pic>
      <p:sp>
        <p:nvSpPr>
          <p:cNvPr id="7" name="Shape 72">
            <a:extLst>
              <a:ext uri="{FF2B5EF4-FFF2-40B4-BE49-F238E27FC236}">
                <a16:creationId xmlns:a16="http://schemas.microsoft.com/office/drawing/2014/main" id="{FD61471E-1F71-4E9B-915B-CD83A9942455}"/>
              </a:ext>
            </a:extLst>
          </p:cNvPr>
          <p:cNvSpPr/>
          <p:nvPr/>
        </p:nvSpPr>
        <p:spPr>
          <a:xfrm>
            <a:off x="0" y="225137"/>
            <a:ext cx="9144000" cy="76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numCol="1">
            <a:spAutoFit/>
          </a:bodyPr>
          <a:lstStyle/>
          <a:p>
            <a:pPr lvl="0" algn="ctr">
              <a:lnSpc>
                <a:spcPts val="5700"/>
              </a:lnSpc>
            </a:pPr>
            <a:r>
              <a:rPr lang="en-US" sz="4400" dirty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Web Portal </a:t>
            </a:r>
            <a:r>
              <a:rPr lang="en-US" sz="20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Configure Meeting Settings (Continued)</a:t>
            </a:r>
            <a:endParaRPr sz="20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24FE1F-7B3E-474C-8190-C3CE892290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637742"/>
            <a:ext cx="381000" cy="31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25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7811</TotalTime>
  <Words>553</Words>
  <Application>Microsoft Office PowerPoint</Application>
  <PresentationFormat>On-screen Show (4:3)</PresentationFormat>
  <Paragraphs>124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Helvetica Light</vt:lpstr>
      <vt:lpstr>Helvetica Neue</vt:lpstr>
      <vt:lpstr>Helvetica Neue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Scheduling with Zoom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Bergevin</dc:creator>
  <cp:lastModifiedBy>Emery, Roberta (Robin)</cp:lastModifiedBy>
  <cp:revision>66</cp:revision>
  <cp:lastPrinted>2017-12-05T13:54:55Z</cp:lastPrinted>
  <dcterms:created xsi:type="dcterms:W3CDTF">2017-08-02T19:23:38Z</dcterms:created>
  <dcterms:modified xsi:type="dcterms:W3CDTF">2017-12-06T13:14:38Z</dcterms:modified>
</cp:coreProperties>
</file>