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82"/>
  </p:notesMasterIdLst>
  <p:handoutMasterIdLst>
    <p:handoutMasterId r:id="rId83"/>
  </p:handoutMasterIdLst>
  <p:sldIdLst>
    <p:sldId id="333" r:id="rId3"/>
    <p:sldId id="444" r:id="rId4"/>
    <p:sldId id="454" r:id="rId5"/>
    <p:sldId id="602" r:id="rId6"/>
    <p:sldId id="486" r:id="rId7"/>
    <p:sldId id="609" r:id="rId8"/>
    <p:sldId id="598" r:id="rId9"/>
    <p:sldId id="498" r:id="rId10"/>
    <p:sldId id="599" r:id="rId11"/>
    <p:sldId id="616" r:id="rId12"/>
    <p:sldId id="533" r:id="rId13"/>
    <p:sldId id="487" r:id="rId14"/>
    <p:sldId id="600" r:id="rId15"/>
    <p:sldId id="500" r:id="rId16"/>
    <p:sldId id="603" r:id="rId17"/>
    <p:sldId id="523" r:id="rId18"/>
    <p:sldId id="525" r:id="rId19"/>
    <p:sldId id="543" r:id="rId20"/>
    <p:sldId id="601" r:id="rId21"/>
    <p:sldId id="528" r:id="rId22"/>
    <p:sldId id="544" r:id="rId23"/>
    <p:sldId id="529" r:id="rId24"/>
    <p:sldId id="605" r:id="rId25"/>
    <p:sldId id="535" r:id="rId26"/>
    <p:sldId id="488" r:id="rId27"/>
    <p:sldId id="545" r:id="rId28"/>
    <p:sldId id="606" r:id="rId29"/>
    <p:sldId id="607" r:id="rId30"/>
    <p:sldId id="571" r:id="rId31"/>
    <p:sldId id="548" r:id="rId32"/>
    <p:sldId id="549" r:id="rId33"/>
    <p:sldId id="572" r:id="rId34"/>
    <p:sldId id="573" r:id="rId35"/>
    <p:sldId id="574" r:id="rId36"/>
    <p:sldId id="575" r:id="rId37"/>
    <p:sldId id="554" r:id="rId38"/>
    <p:sldId id="576" r:id="rId39"/>
    <p:sldId id="577" r:id="rId40"/>
    <p:sldId id="537" r:id="rId41"/>
    <p:sldId id="489" r:id="rId42"/>
    <p:sldId id="563" r:id="rId43"/>
    <p:sldId id="558" r:id="rId44"/>
    <p:sldId id="582" r:id="rId45"/>
    <p:sldId id="580" r:id="rId46"/>
    <p:sldId id="612" r:id="rId47"/>
    <p:sldId id="614" r:id="rId48"/>
    <p:sldId id="613" r:id="rId49"/>
    <p:sldId id="615" r:id="rId50"/>
    <p:sldId id="610" r:id="rId51"/>
    <p:sldId id="542" r:id="rId52"/>
    <p:sldId id="490" r:id="rId53"/>
    <p:sldId id="584" r:id="rId54"/>
    <p:sldId id="585" r:id="rId55"/>
    <p:sldId id="559" r:id="rId56"/>
    <p:sldId id="619" r:id="rId57"/>
    <p:sldId id="625" r:id="rId58"/>
    <p:sldId id="620" r:id="rId59"/>
    <p:sldId id="623" r:id="rId60"/>
    <p:sldId id="560" r:id="rId61"/>
    <p:sldId id="626" r:id="rId62"/>
    <p:sldId id="629" r:id="rId63"/>
    <p:sldId id="627" r:id="rId64"/>
    <p:sldId id="628" r:id="rId65"/>
    <p:sldId id="624" r:id="rId66"/>
    <p:sldId id="538" r:id="rId67"/>
    <p:sldId id="491" r:id="rId68"/>
    <p:sldId id="565" r:id="rId69"/>
    <p:sldId id="591" r:id="rId70"/>
    <p:sldId id="588" r:id="rId71"/>
    <p:sldId id="630" r:id="rId72"/>
    <p:sldId id="631" r:id="rId73"/>
    <p:sldId id="592" r:id="rId74"/>
    <p:sldId id="632" r:id="rId75"/>
    <p:sldId id="633" r:id="rId76"/>
    <p:sldId id="540" r:id="rId77"/>
    <p:sldId id="481" r:id="rId78"/>
    <p:sldId id="567" r:id="rId79"/>
    <p:sldId id="593" r:id="rId80"/>
    <p:sldId id="569" r:id="rId8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771" algn="l" rtl="0" fontAlgn="base">
      <a:spcBef>
        <a:spcPct val="0"/>
      </a:spcBef>
      <a:spcAft>
        <a:spcPct val="0"/>
      </a:spcAft>
      <a:defRPr kern="1200">
        <a:solidFill>
          <a:schemeClr val="tx1"/>
        </a:solidFill>
        <a:latin typeface="Arial" charset="0"/>
        <a:ea typeface="+mn-ea"/>
        <a:cs typeface="+mn-cs"/>
      </a:defRPr>
    </a:lvl2pPr>
    <a:lvl3pPr marL="913584" algn="l" rtl="0" fontAlgn="base">
      <a:spcBef>
        <a:spcPct val="0"/>
      </a:spcBef>
      <a:spcAft>
        <a:spcPct val="0"/>
      </a:spcAft>
      <a:defRPr kern="1200">
        <a:solidFill>
          <a:schemeClr val="tx1"/>
        </a:solidFill>
        <a:latin typeface="Arial" charset="0"/>
        <a:ea typeface="+mn-ea"/>
        <a:cs typeface="+mn-cs"/>
      </a:defRPr>
    </a:lvl3pPr>
    <a:lvl4pPr marL="1370376" algn="l" rtl="0" fontAlgn="base">
      <a:spcBef>
        <a:spcPct val="0"/>
      </a:spcBef>
      <a:spcAft>
        <a:spcPct val="0"/>
      </a:spcAft>
      <a:defRPr kern="1200">
        <a:solidFill>
          <a:schemeClr val="tx1"/>
        </a:solidFill>
        <a:latin typeface="Arial" charset="0"/>
        <a:ea typeface="+mn-ea"/>
        <a:cs typeface="+mn-cs"/>
      </a:defRPr>
    </a:lvl4pPr>
    <a:lvl5pPr marL="1827168" algn="l" rtl="0" fontAlgn="base">
      <a:spcBef>
        <a:spcPct val="0"/>
      </a:spcBef>
      <a:spcAft>
        <a:spcPct val="0"/>
      </a:spcAft>
      <a:defRPr kern="1200">
        <a:solidFill>
          <a:schemeClr val="tx1"/>
        </a:solidFill>
        <a:latin typeface="Arial" charset="0"/>
        <a:ea typeface="+mn-ea"/>
        <a:cs typeface="+mn-cs"/>
      </a:defRPr>
    </a:lvl5pPr>
    <a:lvl6pPr marL="2283982" algn="l" defTabSz="913584" rtl="0" eaLnBrk="1" latinLnBrk="0" hangingPunct="1">
      <a:defRPr kern="1200">
        <a:solidFill>
          <a:schemeClr val="tx1"/>
        </a:solidFill>
        <a:latin typeface="Arial" charset="0"/>
        <a:ea typeface="+mn-ea"/>
        <a:cs typeface="+mn-cs"/>
      </a:defRPr>
    </a:lvl6pPr>
    <a:lvl7pPr marL="2740750" algn="l" defTabSz="913584" rtl="0" eaLnBrk="1" latinLnBrk="0" hangingPunct="1">
      <a:defRPr kern="1200">
        <a:solidFill>
          <a:schemeClr val="tx1"/>
        </a:solidFill>
        <a:latin typeface="Arial" charset="0"/>
        <a:ea typeface="+mn-ea"/>
        <a:cs typeface="+mn-cs"/>
      </a:defRPr>
    </a:lvl7pPr>
    <a:lvl8pPr marL="3197520" algn="l" defTabSz="913584" rtl="0" eaLnBrk="1" latinLnBrk="0" hangingPunct="1">
      <a:defRPr kern="1200">
        <a:solidFill>
          <a:schemeClr val="tx1"/>
        </a:solidFill>
        <a:latin typeface="Arial" charset="0"/>
        <a:ea typeface="+mn-ea"/>
        <a:cs typeface="+mn-cs"/>
      </a:defRPr>
    </a:lvl8pPr>
    <a:lvl9pPr marL="3654291" algn="l" defTabSz="91358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 Wagner" initials="J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BD"/>
    <a:srgbClr val="D78081"/>
    <a:srgbClr val="FFFFCC"/>
    <a:srgbClr val="FCD5B5"/>
    <a:srgbClr val="FAC090"/>
    <a:srgbClr val="D99694"/>
    <a:srgbClr val="996600"/>
    <a:srgbClr val="CC9900"/>
    <a:srgbClr val="FFCC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80229" autoAdjust="0"/>
  </p:normalViewPr>
  <p:slideViewPr>
    <p:cSldViewPr>
      <p:cViewPr varScale="1">
        <p:scale>
          <a:sx n="91" d="100"/>
          <a:sy n="91" d="100"/>
        </p:scale>
        <p:origin x="1194" y="90"/>
      </p:cViewPr>
      <p:guideLst>
        <p:guide orient="horz" pos="2160"/>
        <p:guide pos="384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2" d="100"/>
          <a:sy n="62"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78BCA-D0D6-414B-BE61-B5EA0D208DFB}" type="doc">
      <dgm:prSet loTypeId="urn:microsoft.com/office/officeart/2005/8/layout/process5" loCatId="process" qsTypeId="urn:microsoft.com/office/officeart/2005/8/quickstyle/simple3" qsCatId="simple" csTypeId="urn:microsoft.com/office/officeart/2005/8/colors/colorful2" csCatId="colorful" phldr="1"/>
      <dgm:spPr/>
      <dgm:t>
        <a:bodyPr/>
        <a:lstStyle/>
        <a:p>
          <a:endParaRPr lang="en-US"/>
        </a:p>
      </dgm:t>
    </dgm:pt>
    <dgm:pt modelId="{559E5C6C-7B2D-44ED-B052-C6CCA1F7F302}">
      <dgm:prSet phldrT="[Text]" custT="1"/>
      <dgm:spPr>
        <a:xfrm>
          <a:off x="457505" y="733653"/>
          <a:ext cx="1512586" cy="933295"/>
        </a:xfrm>
        <a:prstGeom prst="roundRect">
          <a:avLst>
            <a:gd name="adj" fmla="val 10000"/>
          </a:avLst>
        </a:prstGeo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 Identify if communications will be with the patient and/or his/her proxy or caregiver (Section 3.3)</a:t>
          </a:r>
        </a:p>
      </dgm:t>
    </dgm:pt>
    <dgm:pt modelId="{26E00CCD-CC42-4D99-AE35-15E414B35E4A}" type="parTrans" cxnId="{FFB3985F-7F9B-4A7D-AFFC-AD3081A8DF43}">
      <dgm:prSet/>
      <dgm:spPr/>
      <dgm:t>
        <a:bodyPr/>
        <a:lstStyle/>
        <a:p>
          <a:endParaRPr lang="en-US"/>
        </a:p>
      </dgm:t>
    </dgm:pt>
    <dgm:pt modelId="{10FD6E39-29FB-4650-9533-DDB0C7E75D09}" type="sibTrans" cxnId="{FFB3985F-7F9B-4A7D-AFFC-AD3081A8DF43}">
      <dgm:prSet/>
      <dgm:spPr>
        <a:xfrm rot="21587367">
          <a:off x="2085531" y="1048799"/>
          <a:ext cx="278107" cy="295573"/>
        </a:xfrm>
        <a:prstGeom prst="rightArrow">
          <a:avLst>
            <a:gd name="adj1" fmla="val 60000"/>
            <a:gd name="adj2" fmla="val 50000"/>
          </a:avLst>
        </a:prstGeo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04C623F4-82F9-4941-8556-499B0FC4C3BF}">
      <dgm:prSet phldrT="[Text]" custT="1"/>
      <dgm:spPr>
        <a:xfrm>
          <a:off x="4712789" y="705513"/>
          <a:ext cx="1356659" cy="989573"/>
        </a:xfrm>
        <a:prstGeom prst="roundRect">
          <a:avLst>
            <a:gd name="adj" fmla="val 10000"/>
          </a:avLst>
        </a:prstGeom>
        <a:gradFill rotWithShape="0">
          <a:gsLst>
            <a:gs pos="0">
              <a:srgbClr val="C0504D">
                <a:hueOff val="1040338"/>
                <a:satOff val="-1298"/>
                <a:lumOff val="305"/>
                <a:alphaOff val="0"/>
                <a:tint val="50000"/>
                <a:satMod val="300000"/>
              </a:srgbClr>
            </a:gs>
            <a:gs pos="35000">
              <a:srgbClr val="C0504D">
                <a:hueOff val="1040338"/>
                <a:satOff val="-1298"/>
                <a:lumOff val="305"/>
                <a:alphaOff val="0"/>
                <a:tint val="37000"/>
                <a:satMod val="300000"/>
              </a:srgbClr>
            </a:gs>
            <a:gs pos="100000">
              <a:srgbClr val="C0504D">
                <a:hueOff val="1040338"/>
                <a:satOff val="-1298"/>
                <a:lumOff val="305"/>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3. Identify clinically significant interactions and high-risk combinations</a:t>
          </a:r>
        </a:p>
        <a:p>
          <a:r>
            <a:rPr lang="en-US" sz="1000" b="1" dirty="0">
              <a:solidFill>
                <a:sysClr val="windowText" lastClr="000000"/>
              </a:solidFill>
              <a:latin typeface="Calibri"/>
              <a:ea typeface="+mn-ea"/>
              <a:cs typeface="+mn-cs"/>
            </a:rPr>
            <a:t>(Section 3.5)</a:t>
          </a:r>
        </a:p>
      </dgm:t>
    </dgm:pt>
    <dgm:pt modelId="{FDA94205-D24E-4E10-B33C-9F00D7103928}" type="parTrans" cxnId="{F7DF23CE-08AA-42DA-9F46-BF3EE572379D}">
      <dgm:prSet/>
      <dgm:spPr/>
      <dgm:t>
        <a:bodyPr/>
        <a:lstStyle/>
        <a:p>
          <a:endParaRPr lang="en-US"/>
        </a:p>
      </dgm:t>
    </dgm:pt>
    <dgm:pt modelId="{DF0178C6-2EC9-48B2-B78F-81C23F64B986}" type="sibTrans" cxnId="{F7DF23CE-08AA-42DA-9F46-BF3EE572379D}">
      <dgm:prSet/>
      <dgm:spPr>
        <a:xfrm>
          <a:off x="6174330" y="1052513"/>
          <a:ext cx="252667" cy="295573"/>
        </a:xfrm>
        <a:prstGeom prst="rightArrow">
          <a:avLst>
            <a:gd name="adj1" fmla="val 60000"/>
            <a:gd name="adj2" fmla="val 50000"/>
          </a:avLst>
        </a:prstGeom>
        <a:gradFill rotWithShape="0">
          <a:gsLst>
            <a:gs pos="0">
              <a:srgbClr val="C0504D">
                <a:hueOff val="1170380"/>
                <a:satOff val="-1460"/>
                <a:lumOff val="343"/>
                <a:alphaOff val="0"/>
                <a:tint val="50000"/>
                <a:satMod val="300000"/>
              </a:srgbClr>
            </a:gs>
            <a:gs pos="35000">
              <a:srgbClr val="C0504D">
                <a:hueOff val="1170380"/>
                <a:satOff val="-1460"/>
                <a:lumOff val="343"/>
                <a:alphaOff val="0"/>
                <a:tint val="37000"/>
                <a:satMod val="300000"/>
              </a:srgbClr>
            </a:gs>
            <a:gs pos="100000">
              <a:srgbClr val="C0504D">
                <a:hueOff val="1170380"/>
                <a:satOff val="-1460"/>
                <a:lumOff val="343"/>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5E89EA08-3AF2-43E0-9D7E-4F4EDE5D66BA}">
      <dgm:prSet phldrT="[Text]" custT="1"/>
      <dgm:spPr>
        <a:xfrm>
          <a:off x="6546181" y="2390"/>
          <a:ext cx="2033046" cy="2395820"/>
        </a:xfrm>
        <a:prstGeom prst="roundRect">
          <a:avLst>
            <a:gd name="adj" fmla="val 10000"/>
          </a:avLst>
        </a:prstGeom>
        <a:gradFill rotWithShape="0">
          <a:gsLst>
            <a:gs pos="0">
              <a:srgbClr val="C0504D">
                <a:hueOff val="1560506"/>
                <a:satOff val="-1946"/>
                <a:lumOff val="458"/>
                <a:alphaOff val="0"/>
                <a:tint val="50000"/>
                <a:satMod val="300000"/>
              </a:srgbClr>
            </a:gs>
            <a:gs pos="35000">
              <a:srgbClr val="C0504D">
                <a:hueOff val="1560506"/>
                <a:satOff val="-1946"/>
                <a:lumOff val="458"/>
                <a:alphaOff val="0"/>
                <a:tint val="37000"/>
                <a:satMod val="300000"/>
              </a:srgbClr>
            </a:gs>
            <a:gs pos="100000">
              <a:srgbClr val="C0504D">
                <a:hueOff val="1560506"/>
                <a:satOff val="-1946"/>
                <a:lumOff val="45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u="sng" dirty="0">
              <a:solidFill>
                <a:sysClr val="windowText" lastClr="000000"/>
              </a:solidFill>
              <a:latin typeface="Calibri"/>
              <a:ea typeface="+mn-ea"/>
              <a:cs typeface="+mn-cs"/>
            </a:rPr>
            <a:t>For each high-risk medication</a:t>
          </a:r>
          <a:r>
            <a:rPr lang="en-US" sz="1000" b="1" dirty="0">
              <a:solidFill>
                <a:sysClr val="windowText" lastClr="000000"/>
              </a:solidFill>
              <a:latin typeface="Calibri"/>
              <a:ea typeface="+mn-ea"/>
              <a:cs typeface="+mn-cs"/>
            </a:rPr>
            <a:t>:</a:t>
          </a:r>
        </a:p>
        <a:p>
          <a:endParaRPr lang="en-US" sz="1000" b="1" dirty="0">
            <a:solidFill>
              <a:sysClr val="windowText" lastClr="000000"/>
            </a:solidFill>
            <a:latin typeface="Calibri"/>
            <a:ea typeface="+mn-ea"/>
            <a:cs typeface="+mn-cs"/>
          </a:endParaRPr>
        </a:p>
        <a:p>
          <a:r>
            <a:rPr lang="en-US" sz="1000" b="1" dirty="0">
              <a:solidFill>
                <a:sysClr val="windowText" lastClr="000000"/>
              </a:solidFill>
              <a:latin typeface="Calibri"/>
              <a:ea typeface="+mn-ea"/>
              <a:cs typeface="+mn-cs"/>
            </a:rPr>
            <a:t>4. Reconcile (Section 3.6)</a:t>
          </a:r>
        </a:p>
        <a:p>
          <a:r>
            <a:rPr lang="en-US" sz="1000" b="1" dirty="0">
              <a:solidFill>
                <a:sysClr val="windowText" lastClr="000000"/>
              </a:solidFill>
              <a:latin typeface="Calibri"/>
              <a:ea typeface="+mn-ea"/>
              <a:cs typeface="+mn-cs"/>
            </a:rPr>
            <a:t>5. Query patient understanding (Section 3.7)</a:t>
          </a:r>
        </a:p>
        <a:p>
          <a:r>
            <a:rPr lang="en-US" sz="1000" b="1" dirty="0">
              <a:solidFill>
                <a:sysClr val="windowText" lastClr="000000"/>
              </a:solidFill>
              <a:latin typeface="Calibri"/>
              <a:ea typeface="+mn-ea"/>
              <a:cs typeface="+mn-cs"/>
            </a:rPr>
            <a:t>6. Observe medication organization, storage, and disposal  (Section 3.8)</a:t>
          </a:r>
        </a:p>
        <a:p>
          <a:r>
            <a:rPr lang="en-US" sz="1000" b="1" dirty="0">
              <a:solidFill>
                <a:sysClr val="windowText" lastClr="000000"/>
              </a:solidFill>
              <a:latin typeface="Calibri"/>
              <a:ea typeface="+mn-ea"/>
              <a:cs typeface="+mn-cs"/>
            </a:rPr>
            <a:t>7. Observe medication administration (Section 3.9)</a:t>
          </a:r>
        </a:p>
        <a:p>
          <a:r>
            <a:rPr lang="en-US" sz="1000" b="1" dirty="0">
              <a:solidFill>
                <a:sysClr val="windowText" lastClr="000000"/>
              </a:solidFill>
              <a:latin typeface="Calibri"/>
              <a:ea typeface="+mn-ea"/>
              <a:cs typeface="+mn-cs"/>
            </a:rPr>
            <a:t>8. Query patient on timing and missed doses of medication (Section 3.10)</a:t>
          </a:r>
        </a:p>
      </dgm:t>
    </dgm:pt>
    <dgm:pt modelId="{E7D8A4E7-882C-40C5-B854-AB8B381ADDC0}" type="parTrans" cxnId="{2104ECAC-859E-469A-B8C9-A91A66AFA2E7}">
      <dgm:prSet/>
      <dgm:spPr/>
      <dgm:t>
        <a:bodyPr/>
        <a:lstStyle/>
        <a:p>
          <a:endParaRPr lang="en-US"/>
        </a:p>
      </dgm:t>
    </dgm:pt>
    <dgm:pt modelId="{E7C30B15-6312-4004-A9BC-5D054B8EF451}" type="sibTrans" cxnId="{2104ECAC-859E-469A-B8C9-A91A66AFA2E7}">
      <dgm:prSet/>
      <dgm:spPr>
        <a:xfrm rot="5400000">
          <a:off x="7405286" y="2497156"/>
          <a:ext cx="269657" cy="295573"/>
        </a:xfrm>
        <a:prstGeom prst="rightArrow">
          <a:avLst>
            <a:gd name="adj1" fmla="val 60000"/>
            <a:gd name="adj2" fmla="val 50000"/>
          </a:avLst>
        </a:prstGeom>
        <a:gradFill rotWithShape="0">
          <a:gsLst>
            <a:gs pos="0">
              <a:srgbClr val="C0504D">
                <a:hueOff val="1755570"/>
                <a:satOff val="-2190"/>
                <a:lumOff val="515"/>
                <a:alphaOff val="0"/>
                <a:tint val="50000"/>
                <a:satMod val="300000"/>
              </a:srgbClr>
            </a:gs>
            <a:gs pos="35000">
              <a:srgbClr val="C0504D">
                <a:hueOff val="1755570"/>
                <a:satOff val="-2190"/>
                <a:lumOff val="515"/>
                <a:alphaOff val="0"/>
                <a:tint val="37000"/>
                <a:satMod val="300000"/>
              </a:srgbClr>
            </a:gs>
            <a:gs pos="100000">
              <a:srgbClr val="C0504D">
                <a:hueOff val="1755570"/>
                <a:satOff val="-2190"/>
                <a:lumOff val="515"/>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803A0589-3253-4326-926D-04D599954088}">
      <dgm:prSet phldrT="[Text]" custT="1"/>
      <dgm:spPr>
        <a:xfrm>
          <a:off x="2494818" y="689610"/>
          <a:ext cx="1789234" cy="1005391"/>
        </a:xfrm>
        <a:prstGeom prst="roundRect">
          <a:avLst>
            <a:gd name="adj" fmla="val 10000"/>
          </a:avLst>
        </a:prstGeom>
        <a:gradFill rotWithShape="0">
          <a:gsLst>
            <a:gs pos="0">
              <a:srgbClr val="C0504D">
                <a:hueOff val="520169"/>
                <a:satOff val="-649"/>
                <a:lumOff val="153"/>
                <a:alphaOff val="0"/>
                <a:tint val="50000"/>
                <a:satMod val="300000"/>
              </a:srgbClr>
            </a:gs>
            <a:gs pos="35000">
              <a:srgbClr val="C0504D">
                <a:hueOff val="520169"/>
                <a:satOff val="-649"/>
                <a:lumOff val="153"/>
                <a:alphaOff val="0"/>
                <a:tint val="37000"/>
                <a:satMod val="300000"/>
              </a:srgbClr>
            </a:gs>
            <a:gs pos="100000">
              <a:srgbClr val="C0504D">
                <a:hueOff val="520169"/>
                <a:satOff val="-649"/>
                <a:lumOff val="15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2. Collect medications, most recent discharge summary, and assess medication organization and storage (e.g., pill box, pill organizer)</a:t>
          </a:r>
        </a:p>
        <a:p>
          <a:r>
            <a:rPr lang="en-US" sz="1000" b="1" dirty="0">
              <a:solidFill>
                <a:sysClr val="windowText" lastClr="000000"/>
              </a:solidFill>
              <a:latin typeface="Calibri"/>
              <a:ea typeface="+mn-ea"/>
              <a:cs typeface="+mn-cs"/>
            </a:rPr>
            <a:t>(Section 3.4)</a:t>
          </a:r>
        </a:p>
      </dgm:t>
    </dgm:pt>
    <dgm:pt modelId="{E740281F-A47E-4E7A-AE5F-98F0AB71F044}" type="parTrans" cxnId="{C162EBF6-DBB2-4B06-860A-4EE385DA6CBC}">
      <dgm:prSet/>
      <dgm:spPr/>
      <dgm:t>
        <a:bodyPr/>
        <a:lstStyle/>
        <a:p>
          <a:endParaRPr lang="en-US"/>
        </a:p>
      </dgm:t>
    </dgm:pt>
    <dgm:pt modelId="{546EE1AA-3A33-46A4-89B7-CAFFE7DEF1E2}" type="sibTrans" cxnId="{C162EBF6-DBB2-4B06-860A-4EE385DA6CBC}">
      <dgm:prSet/>
      <dgm:spPr>
        <a:xfrm rot="13730">
          <a:off x="4361402" y="1048922"/>
          <a:ext cx="261176" cy="295573"/>
        </a:xfrm>
        <a:prstGeom prst="rightArrow">
          <a:avLst>
            <a:gd name="adj1" fmla="val 60000"/>
            <a:gd name="adj2" fmla="val 50000"/>
          </a:avLst>
        </a:prstGeom>
        <a:gradFill rotWithShape="0">
          <a:gsLst>
            <a:gs pos="0">
              <a:srgbClr val="C0504D">
                <a:hueOff val="585190"/>
                <a:satOff val="-730"/>
                <a:lumOff val="172"/>
                <a:alphaOff val="0"/>
                <a:tint val="50000"/>
                <a:satMod val="300000"/>
              </a:srgbClr>
            </a:gs>
            <a:gs pos="35000">
              <a:srgbClr val="C0504D">
                <a:hueOff val="585190"/>
                <a:satOff val="-730"/>
                <a:lumOff val="172"/>
                <a:alphaOff val="0"/>
                <a:tint val="37000"/>
                <a:satMod val="300000"/>
              </a:srgbClr>
            </a:gs>
            <a:gs pos="100000">
              <a:srgbClr val="C0504D">
                <a:hueOff val="585190"/>
                <a:satOff val="-730"/>
                <a:lumOff val="172"/>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B1EA0A63-D229-451C-A43B-2D6AC5997510}">
      <dgm:prSet phldrT="[Text]" custT="1"/>
      <dgm:spPr>
        <a:xfrm>
          <a:off x="6460941" y="2906936"/>
          <a:ext cx="2134280" cy="1015188"/>
        </a:xfrm>
        <a:prstGeom prst="roundRect">
          <a:avLst>
            <a:gd name="adj" fmla="val 10000"/>
          </a:avLst>
        </a:prstGeom>
        <a:gradFill rotWithShape="0">
          <a:gsLst>
            <a:gs pos="0">
              <a:srgbClr val="C0504D">
                <a:hueOff val="2080675"/>
                <a:satOff val="-2595"/>
                <a:lumOff val="610"/>
                <a:alphaOff val="0"/>
                <a:tint val="50000"/>
                <a:satMod val="300000"/>
              </a:srgbClr>
            </a:gs>
            <a:gs pos="35000">
              <a:srgbClr val="C0504D">
                <a:hueOff val="2080675"/>
                <a:satOff val="-2595"/>
                <a:lumOff val="610"/>
                <a:alphaOff val="0"/>
                <a:tint val="37000"/>
                <a:satMod val="300000"/>
              </a:srgbClr>
            </a:gs>
            <a:gs pos="100000">
              <a:srgbClr val="C0504D">
                <a:hueOff val="2080675"/>
                <a:satOff val="-2595"/>
                <a:lumOff val="61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9. Select appropriate education leaflet(s); review and discuss  with patient </a:t>
          </a:r>
        </a:p>
        <a:p>
          <a:r>
            <a:rPr lang="en-US" sz="1000" b="1" dirty="0">
              <a:solidFill>
                <a:sysClr val="windowText" lastClr="000000"/>
              </a:solidFill>
              <a:latin typeface="Calibri"/>
              <a:ea typeface="+mn-ea"/>
              <a:cs typeface="+mn-cs"/>
            </a:rPr>
            <a:t>(Section 3.11)</a:t>
          </a:r>
        </a:p>
      </dgm:t>
    </dgm:pt>
    <dgm:pt modelId="{AC37C27B-611B-4CF2-9350-2D4A311D870B}" type="parTrans" cxnId="{ED52060F-3B9D-42C5-A8ED-142EAA0BD2F6}">
      <dgm:prSet/>
      <dgm:spPr/>
      <dgm:t>
        <a:bodyPr/>
        <a:lstStyle/>
        <a:p>
          <a:endParaRPr lang="en-US"/>
        </a:p>
      </dgm:t>
    </dgm:pt>
    <dgm:pt modelId="{E5C4D882-C42D-454F-9D6A-3F23E6F98721}" type="sibTrans" cxnId="{ED52060F-3B9D-42C5-A8ED-142EAA0BD2F6}">
      <dgm:prSet/>
      <dgm:spPr>
        <a:xfrm rot="10757421">
          <a:off x="5987677" y="3283752"/>
          <a:ext cx="334456" cy="295573"/>
        </a:xfrm>
        <a:prstGeom prst="rightArrow">
          <a:avLst>
            <a:gd name="adj1" fmla="val 60000"/>
            <a:gd name="adj2" fmla="val 50000"/>
          </a:avLst>
        </a:prstGeom>
        <a:gradFill rotWithShape="0">
          <a:gsLst>
            <a:gs pos="0">
              <a:srgbClr val="C0504D">
                <a:hueOff val="2340759"/>
                <a:satOff val="-2919"/>
                <a:lumOff val="686"/>
                <a:alphaOff val="0"/>
                <a:tint val="50000"/>
                <a:satMod val="300000"/>
              </a:srgbClr>
            </a:gs>
            <a:gs pos="35000">
              <a:srgbClr val="C0504D">
                <a:hueOff val="2340759"/>
                <a:satOff val="-2919"/>
                <a:lumOff val="686"/>
                <a:alphaOff val="0"/>
                <a:tint val="37000"/>
                <a:satMod val="300000"/>
              </a:srgbClr>
            </a:gs>
            <a:gs pos="100000">
              <a:srgbClr val="C0504D">
                <a:hueOff val="2340759"/>
                <a:satOff val="-2919"/>
                <a:lumOff val="686"/>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59984479-86BC-4EC7-AF5E-A1AEC9D057BE}">
      <dgm:prSet phldrT="[Text]" custT="1"/>
      <dgm:spPr>
        <a:xfrm>
          <a:off x="2475010" y="2949159"/>
          <a:ext cx="3354928" cy="1014366"/>
        </a:xfrm>
        <a:prstGeom prst="roundRect">
          <a:avLst>
            <a:gd name="adj" fmla="val 10000"/>
          </a:avLst>
        </a:prstGeom>
        <a:gradFill rotWithShape="0">
          <a:gsLst>
            <a:gs pos="0">
              <a:srgbClr val="C0504D">
                <a:hueOff val="2600844"/>
                <a:satOff val="-3244"/>
                <a:lumOff val="763"/>
                <a:alphaOff val="0"/>
                <a:tint val="50000"/>
                <a:satMod val="300000"/>
              </a:srgbClr>
            </a:gs>
            <a:gs pos="35000">
              <a:srgbClr val="C0504D">
                <a:hueOff val="2600844"/>
                <a:satOff val="-3244"/>
                <a:lumOff val="763"/>
                <a:alphaOff val="0"/>
                <a:tint val="37000"/>
                <a:satMod val="300000"/>
              </a:srgbClr>
            </a:gs>
            <a:gs pos="100000">
              <a:srgbClr val="C0504D">
                <a:hueOff val="2600844"/>
                <a:satOff val="-3244"/>
                <a:lumOff val="76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10. Reconcile other medications.</a:t>
          </a:r>
        </a:p>
        <a:p>
          <a:r>
            <a:rPr lang="en-US" sz="900" b="0" dirty="0">
              <a:solidFill>
                <a:sysClr val="windowText" lastClr="000000"/>
              </a:solidFill>
              <a:latin typeface="Calibri"/>
              <a:ea typeface="+mn-ea"/>
              <a:cs typeface="+mn-cs"/>
            </a:rPr>
            <a:t>Once the process is complete for each high-risk medication, reconcile other prescription medications and OTC medications</a:t>
          </a:r>
        </a:p>
        <a:p>
          <a:r>
            <a:rPr lang="en-US" sz="900" b="0" dirty="0">
              <a:solidFill>
                <a:sysClr val="windowText" lastClr="000000"/>
              </a:solidFill>
              <a:latin typeface="Calibri"/>
              <a:ea typeface="+mn-ea"/>
              <a:cs typeface="+mn-cs"/>
            </a:rPr>
            <a:t>Educate on non high-risk medication </a:t>
          </a:r>
          <a:r>
            <a:rPr lang="en-US" sz="900" b="1" dirty="0">
              <a:solidFill>
                <a:sysClr val="windowText" lastClr="000000"/>
              </a:solidFill>
              <a:latin typeface="Calibri"/>
              <a:ea typeface="+mn-ea"/>
              <a:cs typeface="+mn-cs"/>
            </a:rPr>
            <a:t>only</a:t>
          </a:r>
          <a:r>
            <a:rPr lang="en-US" sz="900" b="0" dirty="0">
              <a:solidFill>
                <a:sysClr val="windowText" lastClr="000000"/>
              </a:solidFill>
              <a:latin typeface="Calibri"/>
              <a:ea typeface="+mn-ea"/>
              <a:cs typeface="+mn-cs"/>
            </a:rPr>
            <a:t> if a clinically significant interaction or high-risk combination has been identified</a:t>
          </a:r>
        </a:p>
      </dgm:t>
    </dgm:pt>
    <dgm:pt modelId="{D56038F5-9548-40F0-885E-FFB8EB7FED07}" type="parTrans" cxnId="{DA246E62-ADC4-4688-B345-7081935F726D}">
      <dgm:prSet/>
      <dgm:spPr/>
      <dgm:t>
        <a:bodyPr/>
        <a:lstStyle/>
        <a:p>
          <a:endParaRPr lang="en-US"/>
        </a:p>
      </dgm:t>
    </dgm:pt>
    <dgm:pt modelId="{0F686243-465E-42C7-8E80-EEDCA5B045D1}" type="sibTrans" cxnId="{DA246E62-ADC4-4688-B345-7081935F726D}">
      <dgm:prSet/>
      <dgm:spPr>
        <a:xfrm rot="10848990">
          <a:off x="2220739" y="3282305"/>
          <a:ext cx="179696" cy="295573"/>
        </a:xfrm>
        <a:prstGeom prst="rightArrow">
          <a:avLst>
            <a:gd name="adj1" fmla="val 60000"/>
            <a:gd name="adj2" fmla="val 50000"/>
          </a:avLst>
        </a:prstGeom>
        <a:gradFill rotWithShape="0">
          <a:gsLst>
            <a:gs pos="0">
              <a:srgbClr val="C0504D">
                <a:hueOff val="2925949"/>
                <a:satOff val="-3649"/>
                <a:lumOff val="858"/>
                <a:alphaOff val="0"/>
                <a:tint val="50000"/>
                <a:satMod val="300000"/>
              </a:srgbClr>
            </a:gs>
            <a:gs pos="35000">
              <a:srgbClr val="C0504D">
                <a:hueOff val="2925949"/>
                <a:satOff val="-3649"/>
                <a:lumOff val="858"/>
                <a:alphaOff val="0"/>
                <a:tint val="37000"/>
                <a:satMod val="300000"/>
              </a:srgbClr>
            </a:gs>
            <a:gs pos="100000">
              <a:srgbClr val="C0504D">
                <a:hueOff val="2925949"/>
                <a:satOff val="-3649"/>
                <a:lumOff val="858"/>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832C5DB4-1B60-4921-8602-C92239CB5DD1}">
      <dgm:prSet phldrT="[Text]" custT="1"/>
      <dgm:spPr>
        <a:xfrm>
          <a:off x="301316" y="2911005"/>
          <a:ext cx="1834678" cy="1007050"/>
        </a:xfrm>
        <a:prstGeom prst="roundRect">
          <a:avLst>
            <a:gd name="adj" fmla="val 10000"/>
          </a:avLst>
        </a:prstGeom>
        <a:gradFill rotWithShape="0">
          <a:gsLst>
            <a:gs pos="0">
              <a:srgbClr val="C0504D">
                <a:hueOff val="3121013"/>
                <a:satOff val="-3893"/>
                <a:lumOff val="915"/>
                <a:alphaOff val="0"/>
                <a:tint val="50000"/>
                <a:satMod val="300000"/>
              </a:srgbClr>
            </a:gs>
            <a:gs pos="35000">
              <a:srgbClr val="C0504D">
                <a:hueOff val="3121013"/>
                <a:satOff val="-3893"/>
                <a:lumOff val="915"/>
                <a:alphaOff val="0"/>
                <a:tint val="37000"/>
                <a:satMod val="300000"/>
              </a:srgbClr>
            </a:gs>
            <a:gs pos="100000">
              <a:srgbClr val="C0504D">
                <a:hueOff val="3121013"/>
                <a:satOff val="-3893"/>
                <a:lumOff val="915"/>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11. Provide recommendations (Section 3.12)</a:t>
          </a:r>
        </a:p>
        <a:p>
          <a:r>
            <a:rPr lang="en-US" sz="1000" b="0" dirty="0">
              <a:solidFill>
                <a:sysClr val="windowText" lastClr="000000"/>
              </a:solidFill>
              <a:latin typeface="Calibri"/>
              <a:ea typeface="+mn-ea"/>
              <a:cs typeface="+mn-cs"/>
            </a:rPr>
            <a:t>Review pill organizer and/or present pill organizer to patient and instruct on use</a:t>
          </a:r>
        </a:p>
      </dgm:t>
    </dgm:pt>
    <dgm:pt modelId="{FB329040-5B5D-47DC-AAED-5B8CC0E277C5}" type="parTrans" cxnId="{8F4CF341-5618-4C0B-9955-16C780C5CD6E}">
      <dgm:prSet/>
      <dgm:spPr/>
      <dgm:t>
        <a:bodyPr/>
        <a:lstStyle/>
        <a:p>
          <a:endParaRPr lang="en-US"/>
        </a:p>
      </dgm:t>
    </dgm:pt>
    <dgm:pt modelId="{D571F8E4-F971-4410-9713-F74FADEE3DCC}" type="sibTrans" cxnId="{8F4CF341-5618-4C0B-9955-16C780C5CD6E}">
      <dgm:prSet/>
      <dgm:spPr>
        <a:xfrm rot="5400000">
          <a:off x="1081700" y="3997058"/>
          <a:ext cx="271462" cy="295573"/>
        </a:xfrm>
        <a:prstGeom prst="rightArrow">
          <a:avLst>
            <a:gd name="adj1" fmla="val 60000"/>
            <a:gd name="adj2" fmla="val 50000"/>
          </a:avLst>
        </a:prstGeom>
        <a:gradFill rotWithShape="0">
          <a:gsLst>
            <a:gs pos="0">
              <a:srgbClr val="C0504D">
                <a:hueOff val="3511139"/>
                <a:satOff val="-4379"/>
                <a:lumOff val="1030"/>
                <a:alphaOff val="0"/>
                <a:tint val="50000"/>
                <a:satMod val="300000"/>
              </a:srgbClr>
            </a:gs>
            <a:gs pos="35000">
              <a:srgbClr val="C0504D">
                <a:hueOff val="3511139"/>
                <a:satOff val="-4379"/>
                <a:lumOff val="1030"/>
                <a:alphaOff val="0"/>
                <a:tint val="37000"/>
                <a:satMod val="300000"/>
              </a:srgbClr>
            </a:gs>
            <a:gs pos="100000">
              <a:srgbClr val="C0504D">
                <a:hueOff val="3511139"/>
                <a:satOff val="-4379"/>
                <a:lumOff val="103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682B57AC-CC9B-40A2-87E5-EFDE65857A7D}">
      <dgm:prSet phldrT="[Text]" custT="1"/>
      <dgm:spPr>
        <a:xfrm>
          <a:off x="301876" y="4385663"/>
          <a:ext cx="3141662" cy="984296"/>
        </a:xfrm>
        <a:prstGeom prst="roundRect">
          <a:avLst>
            <a:gd name="adj" fmla="val 10000"/>
          </a:avLst>
        </a:prstGeom>
        <a:gradFill rotWithShape="0">
          <a:gsLst>
            <a:gs pos="0">
              <a:srgbClr val="C0504D">
                <a:hueOff val="3641181"/>
                <a:satOff val="-4541"/>
                <a:lumOff val="1068"/>
                <a:alphaOff val="0"/>
                <a:tint val="50000"/>
                <a:satMod val="300000"/>
              </a:srgbClr>
            </a:gs>
            <a:gs pos="35000">
              <a:srgbClr val="C0504D">
                <a:hueOff val="3641181"/>
                <a:satOff val="-4541"/>
                <a:lumOff val="1068"/>
                <a:alphaOff val="0"/>
                <a:tint val="37000"/>
                <a:satMod val="300000"/>
              </a:srgbClr>
            </a:gs>
            <a:gs pos="100000">
              <a:srgbClr val="C0504D">
                <a:hueOff val="3641181"/>
                <a:satOff val="-4541"/>
                <a:lumOff val="106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12. Describe follow-up plan </a:t>
          </a:r>
        </a:p>
        <a:p>
          <a:r>
            <a:rPr lang="en-US" sz="1000" b="1" dirty="0">
              <a:solidFill>
                <a:sysClr val="windowText" lastClr="000000"/>
              </a:solidFill>
              <a:latin typeface="Calibri"/>
              <a:ea typeface="+mn-ea"/>
              <a:cs typeface="+mn-cs"/>
            </a:rPr>
            <a:t>(Section 3.13)</a:t>
          </a:r>
        </a:p>
        <a:p>
          <a:r>
            <a:rPr lang="en-US" sz="900" b="0" dirty="0">
              <a:solidFill>
                <a:sysClr val="windowText" lastClr="000000"/>
              </a:solidFill>
              <a:latin typeface="Calibri"/>
              <a:ea typeface="+mn-ea"/>
              <a:cs typeface="+mn-cs"/>
            </a:rPr>
            <a:t>Inform patient that PCP will receive documentation of visit with clinically appropriate information </a:t>
          </a:r>
        </a:p>
        <a:p>
          <a:r>
            <a:rPr lang="en-US" sz="900" b="0" dirty="0">
              <a:solidFill>
                <a:sysClr val="windowText" lastClr="000000"/>
              </a:solidFill>
              <a:latin typeface="Calibri"/>
              <a:ea typeface="+mn-ea"/>
              <a:cs typeface="+mn-cs"/>
            </a:rPr>
            <a:t>Discuss with patient the approximate  time frame for follow-up call</a:t>
          </a:r>
        </a:p>
      </dgm:t>
    </dgm:pt>
    <dgm:pt modelId="{B69D6DB2-2DCC-4629-A82C-6F3216DAEFF7}" type="parTrans" cxnId="{F7D050BB-2B87-49EA-B599-4D8CE7215D4C}">
      <dgm:prSet/>
      <dgm:spPr/>
      <dgm:t>
        <a:bodyPr/>
        <a:lstStyle/>
        <a:p>
          <a:endParaRPr lang="en-US"/>
        </a:p>
      </dgm:t>
    </dgm:pt>
    <dgm:pt modelId="{7D13A6B2-16E6-4F59-A917-C747AD98BBA5}" type="sibTrans" cxnId="{F7D050BB-2B87-49EA-B599-4D8CE7215D4C}">
      <dgm:prSet/>
      <dgm:spPr>
        <a:xfrm>
          <a:off x="3548420" y="4730024"/>
          <a:ext cx="252667" cy="295573"/>
        </a:xfrm>
        <a:prstGeom prst="rightArrow">
          <a:avLst>
            <a:gd name="adj1" fmla="val 60000"/>
            <a:gd name="adj2" fmla="val 50000"/>
          </a:avLst>
        </a:prstGeom>
        <a:gradFill rotWithShape="0">
          <a:gsLst>
            <a:gs pos="0">
              <a:srgbClr val="C0504D">
                <a:hueOff val="4096329"/>
                <a:satOff val="-5109"/>
                <a:lumOff val="1201"/>
                <a:alphaOff val="0"/>
                <a:tint val="50000"/>
                <a:satMod val="300000"/>
              </a:srgbClr>
            </a:gs>
            <a:gs pos="35000">
              <a:srgbClr val="C0504D">
                <a:hueOff val="4096329"/>
                <a:satOff val="-5109"/>
                <a:lumOff val="1201"/>
                <a:alphaOff val="0"/>
                <a:tint val="37000"/>
                <a:satMod val="300000"/>
              </a:srgbClr>
            </a:gs>
            <a:gs pos="100000">
              <a:srgbClr val="C0504D">
                <a:hueOff val="4096329"/>
                <a:satOff val="-5109"/>
                <a:lumOff val="1201"/>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EAD65DAE-7564-4EBA-849E-4430000E8544}">
      <dgm:prSet phldrT="[Text]" custT="1"/>
      <dgm:spPr>
        <a:xfrm>
          <a:off x="3920270" y="4374092"/>
          <a:ext cx="2410546" cy="1007436"/>
        </a:xfrm>
        <a:prstGeom prst="roundRect">
          <a:avLst>
            <a:gd name="adj" fmla="val 10000"/>
          </a:avLst>
        </a:prstGeom>
        <a:gradFill rotWithShape="0">
          <a:gsLst>
            <a:gs pos="0">
              <a:srgbClr val="C0504D">
                <a:hueOff val="4161350"/>
                <a:satOff val="-5190"/>
                <a:lumOff val="1220"/>
                <a:alphaOff val="0"/>
                <a:tint val="50000"/>
                <a:satMod val="300000"/>
              </a:srgbClr>
            </a:gs>
            <a:gs pos="35000">
              <a:srgbClr val="C0504D">
                <a:hueOff val="4161350"/>
                <a:satOff val="-5190"/>
                <a:lumOff val="1220"/>
                <a:alphaOff val="0"/>
                <a:tint val="37000"/>
                <a:satMod val="300000"/>
              </a:srgbClr>
            </a:gs>
            <a:gs pos="100000">
              <a:srgbClr val="C0504D">
                <a:hueOff val="4161350"/>
                <a:satOff val="-5190"/>
                <a:lumOff val="122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13. Query patient on final questions or concerns </a:t>
          </a:r>
        </a:p>
        <a:p>
          <a:r>
            <a:rPr lang="en-US" sz="1000" b="1" dirty="0">
              <a:solidFill>
                <a:sysClr val="windowText" lastClr="000000"/>
              </a:solidFill>
              <a:latin typeface="Calibri"/>
              <a:ea typeface="+mn-ea"/>
              <a:cs typeface="+mn-cs"/>
            </a:rPr>
            <a:t>(Section 3.14)</a:t>
          </a:r>
        </a:p>
        <a:p>
          <a:r>
            <a:rPr lang="en-US" sz="1000" dirty="0">
              <a:solidFill>
                <a:sysClr val="windowText" lastClr="000000"/>
              </a:solidFill>
              <a:latin typeface="Calibri"/>
              <a:ea typeface="+mn-ea"/>
              <a:cs typeface="+mn-cs"/>
            </a:rPr>
            <a:t>“What questions do you have for me at this time?”</a:t>
          </a:r>
        </a:p>
        <a:p>
          <a:r>
            <a:rPr lang="en-US" sz="1000" dirty="0">
              <a:solidFill>
                <a:sysClr val="windowText" lastClr="000000"/>
              </a:solidFill>
              <a:latin typeface="Calibri"/>
              <a:ea typeface="+mn-ea"/>
              <a:cs typeface="+mn-cs"/>
            </a:rPr>
            <a:t>“What concerns can I address or clarify?”</a:t>
          </a:r>
          <a:endParaRPr lang="en-US" sz="1000" b="1" dirty="0">
            <a:solidFill>
              <a:sysClr val="windowText" lastClr="000000"/>
            </a:solidFill>
            <a:latin typeface="Calibri"/>
            <a:ea typeface="+mn-ea"/>
            <a:cs typeface="+mn-cs"/>
          </a:endParaRPr>
        </a:p>
      </dgm:t>
    </dgm:pt>
    <dgm:pt modelId="{B08CE20B-45C2-4AC1-82CE-22BAAB6F92A8}" type="parTrans" cxnId="{63CB3DAD-CF4A-475A-9D7D-B4B3880326F1}">
      <dgm:prSet/>
      <dgm:spPr/>
      <dgm:t>
        <a:bodyPr/>
        <a:lstStyle/>
        <a:p>
          <a:endParaRPr lang="en-US"/>
        </a:p>
      </dgm:t>
    </dgm:pt>
    <dgm:pt modelId="{E1044AF8-BA45-4F7B-AFE4-E3C35479BB6B}" type="sibTrans" cxnId="{63CB3DAD-CF4A-475A-9D7D-B4B3880326F1}">
      <dgm:prSet/>
      <dgm:spPr>
        <a:xfrm>
          <a:off x="6431291" y="4730024"/>
          <a:ext cx="242049" cy="295573"/>
        </a:xfrm>
        <a:prstGeom prst="rightArrow">
          <a:avLst>
            <a:gd name="adj1" fmla="val 60000"/>
            <a:gd name="adj2" fmla="val 50000"/>
          </a:avLst>
        </a:prstGeom>
        <a:gradFill rotWithShape="0">
          <a:gsLst>
            <a:gs pos="0">
              <a:srgbClr val="C0504D">
                <a:hueOff val="4681519"/>
                <a:satOff val="-5839"/>
                <a:lumOff val="1373"/>
                <a:alphaOff val="0"/>
                <a:tint val="50000"/>
                <a:satMod val="300000"/>
              </a:srgbClr>
            </a:gs>
            <a:gs pos="35000">
              <a:srgbClr val="C0504D">
                <a:hueOff val="4681519"/>
                <a:satOff val="-5839"/>
                <a:lumOff val="1373"/>
                <a:alphaOff val="0"/>
                <a:tint val="37000"/>
                <a:satMod val="300000"/>
              </a:srgbClr>
            </a:gs>
            <a:gs pos="100000">
              <a:srgbClr val="C0504D">
                <a:hueOff val="4681519"/>
                <a:satOff val="-5839"/>
                <a:lumOff val="1373"/>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en-US" dirty="0">
            <a:solidFill>
              <a:sysClr val="windowText" lastClr="000000"/>
            </a:solidFill>
            <a:latin typeface="Calibri"/>
            <a:ea typeface="+mn-ea"/>
            <a:cs typeface="+mn-cs"/>
          </a:endParaRPr>
        </a:p>
      </dgm:t>
    </dgm:pt>
    <dgm:pt modelId="{AECC6B9C-5292-422E-8AFE-B8FF7BA0DF18}">
      <dgm:prSet phldrT="[Text]" custT="1"/>
      <dgm:spPr>
        <a:xfrm>
          <a:off x="6787514" y="4366863"/>
          <a:ext cx="1847884" cy="1021896"/>
        </a:xfrm>
        <a:prstGeom prst="roundRect">
          <a:avLst>
            <a:gd name="adj" fmla="val 10000"/>
          </a:avLst>
        </a:prstGeom>
        <a:gradFill rotWithShape="0">
          <a:gsLst>
            <a:gs pos="0">
              <a:srgbClr val="C0504D">
                <a:hueOff val="4681519"/>
                <a:satOff val="-5839"/>
                <a:lumOff val="1373"/>
                <a:alphaOff val="0"/>
                <a:tint val="50000"/>
                <a:satMod val="300000"/>
              </a:srgbClr>
            </a:gs>
            <a:gs pos="35000">
              <a:srgbClr val="C0504D">
                <a:hueOff val="4681519"/>
                <a:satOff val="-5839"/>
                <a:lumOff val="1373"/>
                <a:alphaOff val="0"/>
                <a:tint val="37000"/>
                <a:satMod val="300000"/>
              </a:srgbClr>
            </a:gs>
            <a:gs pos="100000">
              <a:srgbClr val="C0504D">
                <a:hueOff val="4681519"/>
                <a:satOff val="-5839"/>
                <a:lumOff val="137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b="1" dirty="0">
              <a:solidFill>
                <a:sysClr val="windowText" lastClr="000000"/>
              </a:solidFill>
              <a:latin typeface="Calibri"/>
              <a:ea typeface="+mn-ea"/>
              <a:cs typeface="+mn-cs"/>
            </a:rPr>
            <a:t>14. Complete home visit checklist </a:t>
          </a:r>
        </a:p>
        <a:p>
          <a:r>
            <a:rPr lang="en-US" sz="1000" b="1" dirty="0">
              <a:solidFill>
                <a:sysClr val="windowText" lastClr="000000"/>
              </a:solidFill>
              <a:latin typeface="Calibri"/>
              <a:ea typeface="+mn-ea"/>
              <a:cs typeface="+mn-cs"/>
            </a:rPr>
            <a:t>(Section 3.15)</a:t>
          </a:r>
        </a:p>
        <a:p>
          <a:r>
            <a:rPr lang="en-US" sz="1000" b="0" dirty="0">
              <a:solidFill>
                <a:sysClr val="windowText" lastClr="000000"/>
              </a:solidFill>
              <a:latin typeface="Calibri"/>
              <a:ea typeface="+mn-ea"/>
              <a:cs typeface="+mn-cs"/>
            </a:rPr>
            <a:t>Address any steps that were missed</a:t>
          </a:r>
        </a:p>
      </dgm:t>
    </dgm:pt>
    <dgm:pt modelId="{98A2E113-3C78-4DA1-BD06-D5332537E894}" type="parTrans" cxnId="{02016768-0BE2-48C6-825D-72C7267F9B4D}">
      <dgm:prSet/>
      <dgm:spPr/>
      <dgm:t>
        <a:bodyPr/>
        <a:lstStyle/>
        <a:p>
          <a:endParaRPr lang="en-US"/>
        </a:p>
      </dgm:t>
    </dgm:pt>
    <dgm:pt modelId="{AC1FF69E-09B4-4E8F-95C4-03063385501B}" type="sibTrans" cxnId="{02016768-0BE2-48C6-825D-72C7267F9B4D}">
      <dgm:prSet/>
      <dgm:spPr/>
      <dgm:t>
        <a:bodyPr/>
        <a:lstStyle/>
        <a:p>
          <a:endParaRPr lang="en-US"/>
        </a:p>
      </dgm:t>
    </dgm:pt>
    <dgm:pt modelId="{3803047A-ED26-46BA-899C-207C23A4831F}" type="pres">
      <dgm:prSet presAssocID="{99978BCA-D0D6-414B-BE61-B5EA0D208DFB}" presName="diagram" presStyleCnt="0">
        <dgm:presLayoutVars>
          <dgm:dir/>
          <dgm:resizeHandles val="exact"/>
        </dgm:presLayoutVars>
      </dgm:prSet>
      <dgm:spPr/>
    </dgm:pt>
    <dgm:pt modelId="{E86D3EDB-7CAF-4962-BC25-1DC56C55789E}" type="pres">
      <dgm:prSet presAssocID="{559E5C6C-7B2D-44ED-B052-C6CCA1F7F302}" presName="node" presStyleLbl="node1" presStyleIdx="0" presStyleCnt="10" custScaleX="126913" custScaleY="130513">
        <dgm:presLayoutVars>
          <dgm:bulletEnabled val="1"/>
        </dgm:presLayoutVars>
      </dgm:prSet>
      <dgm:spPr/>
    </dgm:pt>
    <dgm:pt modelId="{CE745776-CBF0-4CC9-ABF0-4495A6CDE24A}" type="pres">
      <dgm:prSet presAssocID="{10FD6E39-29FB-4650-9533-DDB0C7E75D09}" presName="sibTrans" presStyleLbl="sibTrans2D1" presStyleIdx="0" presStyleCnt="9"/>
      <dgm:spPr/>
    </dgm:pt>
    <dgm:pt modelId="{B417C58A-6B3C-4A12-A041-5905F8B646E8}" type="pres">
      <dgm:prSet presAssocID="{10FD6E39-29FB-4650-9533-DDB0C7E75D09}" presName="connectorText" presStyleLbl="sibTrans2D1" presStyleIdx="0" presStyleCnt="9"/>
      <dgm:spPr/>
    </dgm:pt>
    <dgm:pt modelId="{DC53A2FC-380B-48FE-ABA1-8DEE218C54D3}" type="pres">
      <dgm:prSet presAssocID="{803A0589-3253-4326-926D-04D599954088}" presName="node" presStyleLbl="node1" presStyleIdx="1" presStyleCnt="10" custScaleX="150125" custScaleY="140595" custLinFactNeighborX="4027" custLinFactNeighborY="-1118">
        <dgm:presLayoutVars>
          <dgm:bulletEnabled val="1"/>
        </dgm:presLayoutVars>
      </dgm:prSet>
      <dgm:spPr/>
    </dgm:pt>
    <dgm:pt modelId="{C7B05426-6344-481A-84D9-C5AA089AA0FC}" type="pres">
      <dgm:prSet presAssocID="{546EE1AA-3A33-46A4-89B7-CAFFE7DEF1E2}" presName="sibTrans" presStyleLbl="sibTrans2D1" presStyleIdx="1" presStyleCnt="9" custScaleX="114938"/>
      <dgm:spPr/>
    </dgm:pt>
    <dgm:pt modelId="{CD467BEF-D916-42E8-B60B-8BF60D400C7A}" type="pres">
      <dgm:prSet presAssocID="{546EE1AA-3A33-46A4-89B7-CAFFE7DEF1E2}" presName="connectorText" presStyleLbl="sibTrans2D1" presStyleIdx="1" presStyleCnt="9"/>
      <dgm:spPr/>
    </dgm:pt>
    <dgm:pt modelId="{ED5C1901-B8A9-460D-ABC3-C3B536F9B3B8}" type="pres">
      <dgm:prSet presAssocID="{04C623F4-82F9-4941-8556-499B0FC4C3BF}" presName="node" presStyleLbl="node1" presStyleIdx="2" presStyleCnt="10" custScaleX="113830" custScaleY="138383">
        <dgm:presLayoutVars>
          <dgm:bulletEnabled val="1"/>
        </dgm:presLayoutVars>
      </dgm:prSet>
      <dgm:spPr/>
    </dgm:pt>
    <dgm:pt modelId="{D3213AA9-2FA9-4C7B-8ADC-7D3E77A783E4}" type="pres">
      <dgm:prSet presAssocID="{DF0178C6-2EC9-48B2-B78F-81C23F64B986}" presName="sibTrans" presStyleLbl="sibTrans2D1" presStyleIdx="2" presStyleCnt="9"/>
      <dgm:spPr/>
    </dgm:pt>
    <dgm:pt modelId="{73D720E8-2B7D-4DAE-BD41-90970397B84B}" type="pres">
      <dgm:prSet presAssocID="{DF0178C6-2EC9-48B2-B78F-81C23F64B986}" presName="connectorText" presStyleLbl="sibTrans2D1" presStyleIdx="2" presStyleCnt="9"/>
      <dgm:spPr/>
    </dgm:pt>
    <dgm:pt modelId="{7B35D558-437A-4783-B01F-E4100797FA43}" type="pres">
      <dgm:prSet presAssocID="{5E89EA08-3AF2-43E0-9D7E-4F4EDE5D66BA}" presName="node" presStyleLbl="node1" presStyleIdx="3" presStyleCnt="10" custScaleX="170582" custScaleY="253056">
        <dgm:presLayoutVars>
          <dgm:bulletEnabled val="1"/>
        </dgm:presLayoutVars>
      </dgm:prSet>
      <dgm:spPr/>
    </dgm:pt>
    <dgm:pt modelId="{A62E0C6C-3891-4039-8C54-E0A17DDBAE89}" type="pres">
      <dgm:prSet presAssocID="{E7C30B15-6312-4004-A9BC-5D054B8EF451}" presName="sibTrans" presStyleLbl="sibTrans2D1" presStyleIdx="3" presStyleCnt="9" custAng="21546250"/>
      <dgm:spPr/>
    </dgm:pt>
    <dgm:pt modelId="{D3C2C036-CDBC-4109-AEF3-AAA7DDD3DD88}" type="pres">
      <dgm:prSet presAssocID="{E7C30B15-6312-4004-A9BC-5D054B8EF451}" presName="connectorText" presStyleLbl="sibTrans2D1" presStyleIdx="3" presStyleCnt="9"/>
      <dgm:spPr/>
    </dgm:pt>
    <dgm:pt modelId="{A5B732E9-C9A1-4011-AEE6-37DACB3A967A}" type="pres">
      <dgm:prSet presAssocID="{B1EA0A63-D229-451C-A43B-2D6AC5997510}" presName="node" presStyleLbl="node1" presStyleIdx="4" presStyleCnt="10" custScaleX="179076" custScaleY="141965" custLinFactNeighborX="1342" custLinFactNeighborY="4474">
        <dgm:presLayoutVars>
          <dgm:bulletEnabled val="1"/>
        </dgm:presLayoutVars>
      </dgm:prSet>
      <dgm:spPr/>
    </dgm:pt>
    <dgm:pt modelId="{E0F84A2C-3FD4-4CC5-8C6E-A9643F2AF441}" type="pres">
      <dgm:prSet presAssocID="{E5C4D882-C42D-454F-9D6A-3F23E6F98721}" presName="sibTrans" presStyleLbl="sibTrans2D1" presStyleIdx="4" presStyleCnt="9"/>
      <dgm:spPr/>
    </dgm:pt>
    <dgm:pt modelId="{649B3FCE-0563-4BF9-A498-32CB2042D2C0}" type="pres">
      <dgm:prSet presAssocID="{E5C4D882-C42D-454F-9D6A-3F23E6F98721}" presName="connectorText" presStyleLbl="sibTrans2D1" presStyleIdx="4" presStyleCnt="9"/>
      <dgm:spPr/>
    </dgm:pt>
    <dgm:pt modelId="{F9540BE3-4155-494C-8301-78A4F32123F2}" type="pres">
      <dgm:prSet presAssocID="{59984479-86BC-4EC7-AF5E-A1AEC9D057BE}" presName="node" presStyleLbl="node1" presStyleIdx="5" presStyleCnt="10" custAng="0" custScaleX="281494" custScaleY="141850" custLinFactNeighborX="-11602" custLinFactNeighborY="10321">
        <dgm:presLayoutVars>
          <dgm:bulletEnabled val="1"/>
        </dgm:presLayoutVars>
      </dgm:prSet>
      <dgm:spPr/>
    </dgm:pt>
    <dgm:pt modelId="{8D37DA15-0031-46FE-8D89-9F48D80B0AB1}" type="pres">
      <dgm:prSet presAssocID="{0F686243-465E-42C7-8E80-EEDCA5B045D1}" presName="sibTrans" presStyleLbl="sibTrans2D1" presStyleIdx="5" presStyleCnt="9"/>
      <dgm:spPr/>
    </dgm:pt>
    <dgm:pt modelId="{6AE4163C-11AD-408C-B946-AAC01BBEB229}" type="pres">
      <dgm:prSet presAssocID="{0F686243-465E-42C7-8E80-EEDCA5B045D1}" presName="connectorText" presStyleLbl="sibTrans2D1" presStyleIdx="5" presStyleCnt="9"/>
      <dgm:spPr/>
    </dgm:pt>
    <dgm:pt modelId="{44C4ABA3-9D9B-4988-81CE-6D6C94FBF790}" type="pres">
      <dgm:prSet presAssocID="{832C5DB4-1B60-4921-8602-C92239CB5DD1}" presName="node" presStyleLbl="node1" presStyleIdx="6" presStyleCnt="10" custScaleX="153938" custScaleY="140827" custLinFactNeighborX="-47" custLinFactNeighborY="4474">
        <dgm:presLayoutVars>
          <dgm:bulletEnabled val="1"/>
        </dgm:presLayoutVars>
      </dgm:prSet>
      <dgm:spPr/>
    </dgm:pt>
    <dgm:pt modelId="{2ADF454C-37E7-4412-A725-52E311D887B9}" type="pres">
      <dgm:prSet presAssocID="{D571F8E4-F971-4410-9713-F74FADEE3DCC}" presName="sibTrans" presStyleLbl="sibTrans2D1" presStyleIdx="6" presStyleCnt="9" custAng="1445012" custLinFactX="-20701" custLinFactNeighborX="-100000"/>
      <dgm:spPr/>
    </dgm:pt>
    <dgm:pt modelId="{4A0A276A-3FDB-4461-BE66-5EDFF094307C}" type="pres">
      <dgm:prSet presAssocID="{D571F8E4-F971-4410-9713-F74FADEE3DCC}" presName="connectorText" presStyleLbl="sibTrans2D1" presStyleIdx="6" presStyleCnt="9"/>
      <dgm:spPr/>
    </dgm:pt>
    <dgm:pt modelId="{EEDE90B8-854E-490D-B58E-3C57E5195C39}" type="pres">
      <dgm:prSet presAssocID="{682B57AC-CC9B-40A2-87E5-EFDE65857A7D}" presName="node" presStyleLbl="node1" presStyleIdx="7" presStyleCnt="10" custScaleX="263600" custScaleY="137645">
        <dgm:presLayoutVars>
          <dgm:bulletEnabled val="1"/>
        </dgm:presLayoutVars>
      </dgm:prSet>
      <dgm:spPr/>
    </dgm:pt>
    <dgm:pt modelId="{682907CC-7DAF-4D7E-93CA-2C1B8F17CC04}" type="pres">
      <dgm:prSet presAssocID="{7D13A6B2-16E6-4F59-A917-C747AD98BBA5}" presName="sibTrans" presStyleLbl="sibTrans2D1" presStyleIdx="7" presStyleCnt="9"/>
      <dgm:spPr/>
    </dgm:pt>
    <dgm:pt modelId="{9DCA4C36-55EA-4240-9C5A-2CCB718C0877}" type="pres">
      <dgm:prSet presAssocID="{7D13A6B2-16E6-4F59-A917-C747AD98BBA5}" presName="connectorText" presStyleLbl="sibTrans2D1" presStyleIdx="7" presStyleCnt="9"/>
      <dgm:spPr/>
    </dgm:pt>
    <dgm:pt modelId="{A70A2E43-0FDA-4C37-8B39-13AF2FD78C2B}" type="pres">
      <dgm:prSet presAssocID="{EAD65DAE-7564-4EBA-849E-4430000E8544}" presName="node" presStyleLbl="node1" presStyleIdx="8" presStyleCnt="10" custScaleX="202256" custScaleY="140881">
        <dgm:presLayoutVars>
          <dgm:bulletEnabled val="1"/>
        </dgm:presLayoutVars>
      </dgm:prSet>
      <dgm:spPr/>
    </dgm:pt>
    <dgm:pt modelId="{03AA39BA-6F9F-4FA2-AB49-9F398726BEB7}" type="pres">
      <dgm:prSet presAssocID="{E1044AF8-BA45-4F7B-AFE4-E3C35479BB6B}" presName="sibTrans" presStyleLbl="sibTrans2D1" presStyleIdx="8" presStyleCnt="9"/>
      <dgm:spPr/>
    </dgm:pt>
    <dgm:pt modelId="{41BC045E-AC20-4663-ADFF-EC6D2A5948D6}" type="pres">
      <dgm:prSet presAssocID="{E1044AF8-BA45-4F7B-AFE4-E3C35479BB6B}" presName="connectorText" presStyleLbl="sibTrans2D1" presStyleIdx="8" presStyleCnt="9"/>
      <dgm:spPr/>
    </dgm:pt>
    <dgm:pt modelId="{862E287A-E62F-4528-9611-4B76EAA5DF0F}" type="pres">
      <dgm:prSet presAssocID="{AECC6B9C-5292-422E-8AFE-B8FF7BA0DF18}" presName="node" presStyleLbl="node1" presStyleIdx="9" presStyleCnt="10" custScaleX="155046" custScaleY="142903" custLinFactNeighborX="-1681">
        <dgm:presLayoutVars>
          <dgm:bulletEnabled val="1"/>
        </dgm:presLayoutVars>
      </dgm:prSet>
      <dgm:spPr/>
    </dgm:pt>
  </dgm:ptLst>
  <dgm:cxnLst>
    <dgm:cxn modelId="{F642BD00-C4E6-41EB-872A-CD165A0E3C31}" type="presOf" srcId="{0F686243-465E-42C7-8E80-EEDCA5B045D1}" destId="{8D37DA15-0031-46FE-8D89-9F48D80B0AB1}" srcOrd="0" destOrd="0" presId="urn:microsoft.com/office/officeart/2005/8/layout/process5"/>
    <dgm:cxn modelId="{D8FC9403-6DE8-445D-8B65-89334106E09D}" type="presOf" srcId="{E7C30B15-6312-4004-A9BC-5D054B8EF451}" destId="{D3C2C036-CDBC-4109-AEF3-AAA7DDD3DD88}" srcOrd="1" destOrd="0" presId="urn:microsoft.com/office/officeart/2005/8/layout/process5"/>
    <dgm:cxn modelId="{C2139305-3156-465B-B72F-3E3F022A1E62}" type="presOf" srcId="{E5C4D882-C42D-454F-9D6A-3F23E6F98721}" destId="{E0F84A2C-3FD4-4CC5-8C6E-A9643F2AF441}" srcOrd="0" destOrd="0" presId="urn:microsoft.com/office/officeart/2005/8/layout/process5"/>
    <dgm:cxn modelId="{A3389309-904A-440A-ADD7-7BFBBA7EA16B}" type="presOf" srcId="{546EE1AA-3A33-46A4-89B7-CAFFE7DEF1E2}" destId="{C7B05426-6344-481A-84D9-C5AA089AA0FC}" srcOrd="0" destOrd="0" presId="urn:microsoft.com/office/officeart/2005/8/layout/process5"/>
    <dgm:cxn modelId="{54A23A0C-D135-44DE-8EBD-82410577E153}" type="presOf" srcId="{803A0589-3253-4326-926D-04D599954088}" destId="{DC53A2FC-380B-48FE-ABA1-8DEE218C54D3}" srcOrd="0" destOrd="0" presId="urn:microsoft.com/office/officeart/2005/8/layout/process5"/>
    <dgm:cxn modelId="{ED52060F-3B9D-42C5-A8ED-142EAA0BD2F6}" srcId="{99978BCA-D0D6-414B-BE61-B5EA0D208DFB}" destId="{B1EA0A63-D229-451C-A43B-2D6AC5997510}" srcOrd="4" destOrd="0" parTransId="{AC37C27B-611B-4CF2-9350-2D4A311D870B}" sibTransId="{E5C4D882-C42D-454F-9D6A-3F23E6F98721}"/>
    <dgm:cxn modelId="{E878B10F-A1EB-45C7-8617-C31D1ABF5CD2}" type="presOf" srcId="{EAD65DAE-7564-4EBA-849E-4430000E8544}" destId="{A70A2E43-0FDA-4C37-8B39-13AF2FD78C2B}" srcOrd="0" destOrd="0" presId="urn:microsoft.com/office/officeart/2005/8/layout/process5"/>
    <dgm:cxn modelId="{9DF7F318-C173-4A9E-BA91-625C4782865C}" type="presOf" srcId="{0F686243-465E-42C7-8E80-EEDCA5B045D1}" destId="{6AE4163C-11AD-408C-B946-AAC01BBEB229}" srcOrd="1" destOrd="0" presId="urn:microsoft.com/office/officeart/2005/8/layout/process5"/>
    <dgm:cxn modelId="{18B60219-6E22-4ECD-B749-95586D451C0E}" type="presOf" srcId="{04C623F4-82F9-4941-8556-499B0FC4C3BF}" destId="{ED5C1901-B8A9-460D-ABC3-C3B536F9B3B8}" srcOrd="0" destOrd="0" presId="urn:microsoft.com/office/officeart/2005/8/layout/process5"/>
    <dgm:cxn modelId="{B15F3D1D-6593-4B96-A6B7-49A9B6129288}" type="presOf" srcId="{7D13A6B2-16E6-4F59-A917-C747AD98BBA5}" destId="{682907CC-7DAF-4D7E-93CA-2C1B8F17CC04}" srcOrd="0" destOrd="0" presId="urn:microsoft.com/office/officeart/2005/8/layout/process5"/>
    <dgm:cxn modelId="{A4CF6A20-0F0C-44E5-BC84-35E3A3FC0411}" type="presOf" srcId="{832C5DB4-1B60-4921-8602-C92239CB5DD1}" destId="{44C4ABA3-9D9B-4988-81CE-6D6C94FBF790}" srcOrd="0" destOrd="0" presId="urn:microsoft.com/office/officeart/2005/8/layout/process5"/>
    <dgm:cxn modelId="{B8BD7725-4397-4885-930B-4898FFD1B9B2}" type="presOf" srcId="{E1044AF8-BA45-4F7B-AFE4-E3C35479BB6B}" destId="{41BC045E-AC20-4663-ADFF-EC6D2A5948D6}" srcOrd="1" destOrd="0" presId="urn:microsoft.com/office/officeart/2005/8/layout/process5"/>
    <dgm:cxn modelId="{628EC328-75EA-4ADA-AD61-F1191566452C}" type="presOf" srcId="{B1EA0A63-D229-451C-A43B-2D6AC5997510}" destId="{A5B732E9-C9A1-4011-AEE6-37DACB3A967A}" srcOrd="0" destOrd="0" presId="urn:microsoft.com/office/officeart/2005/8/layout/process5"/>
    <dgm:cxn modelId="{88F99C31-76A8-4EA1-BAF8-D6BD2B19AF7D}" type="presOf" srcId="{AECC6B9C-5292-422E-8AFE-B8FF7BA0DF18}" destId="{862E287A-E62F-4528-9611-4B76EAA5DF0F}" srcOrd="0" destOrd="0" presId="urn:microsoft.com/office/officeart/2005/8/layout/process5"/>
    <dgm:cxn modelId="{517D8E36-0BFE-439E-8135-B38DB96C7A47}" type="presOf" srcId="{DF0178C6-2EC9-48B2-B78F-81C23F64B986}" destId="{73D720E8-2B7D-4DAE-BD41-90970397B84B}" srcOrd="1" destOrd="0" presId="urn:microsoft.com/office/officeart/2005/8/layout/process5"/>
    <dgm:cxn modelId="{3193BC37-82AC-4281-9A86-51FC750194A6}" type="presOf" srcId="{559E5C6C-7B2D-44ED-B052-C6CCA1F7F302}" destId="{E86D3EDB-7CAF-4962-BC25-1DC56C55789E}" srcOrd="0" destOrd="0" presId="urn:microsoft.com/office/officeart/2005/8/layout/process5"/>
    <dgm:cxn modelId="{0AD9233D-D6D2-4571-9D17-80954F4EE043}" type="presOf" srcId="{E1044AF8-BA45-4F7B-AFE4-E3C35479BB6B}" destId="{03AA39BA-6F9F-4FA2-AB49-9F398726BEB7}" srcOrd="0" destOrd="0" presId="urn:microsoft.com/office/officeart/2005/8/layout/process5"/>
    <dgm:cxn modelId="{FFB3985F-7F9B-4A7D-AFFC-AD3081A8DF43}" srcId="{99978BCA-D0D6-414B-BE61-B5EA0D208DFB}" destId="{559E5C6C-7B2D-44ED-B052-C6CCA1F7F302}" srcOrd="0" destOrd="0" parTransId="{26E00CCD-CC42-4D99-AE35-15E414B35E4A}" sibTransId="{10FD6E39-29FB-4650-9533-DDB0C7E75D09}"/>
    <dgm:cxn modelId="{8F4CF341-5618-4C0B-9955-16C780C5CD6E}" srcId="{99978BCA-D0D6-414B-BE61-B5EA0D208DFB}" destId="{832C5DB4-1B60-4921-8602-C92239CB5DD1}" srcOrd="6" destOrd="0" parTransId="{FB329040-5B5D-47DC-AAED-5B8CC0E277C5}" sibTransId="{D571F8E4-F971-4410-9713-F74FADEE3DCC}"/>
    <dgm:cxn modelId="{DA246E62-ADC4-4688-B345-7081935F726D}" srcId="{99978BCA-D0D6-414B-BE61-B5EA0D208DFB}" destId="{59984479-86BC-4EC7-AF5E-A1AEC9D057BE}" srcOrd="5" destOrd="0" parTransId="{D56038F5-9548-40F0-885E-FFB8EB7FED07}" sibTransId="{0F686243-465E-42C7-8E80-EEDCA5B045D1}"/>
    <dgm:cxn modelId="{D7159C66-E725-4EE1-9BCD-37516592A554}" type="presOf" srcId="{E5C4D882-C42D-454F-9D6A-3F23E6F98721}" destId="{649B3FCE-0563-4BF9-A498-32CB2042D2C0}" srcOrd="1" destOrd="0" presId="urn:microsoft.com/office/officeart/2005/8/layout/process5"/>
    <dgm:cxn modelId="{02016768-0BE2-48C6-825D-72C7267F9B4D}" srcId="{99978BCA-D0D6-414B-BE61-B5EA0D208DFB}" destId="{AECC6B9C-5292-422E-8AFE-B8FF7BA0DF18}" srcOrd="9" destOrd="0" parTransId="{98A2E113-3C78-4DA1-BD06-D5332537E894}" sibTransId="{AC1FF69E-09B4-4E8F-95C4-03063385501B}"/>
    <dgm:cxn modelId="{5EB63B6A-B9CC-4E5B-ADE9-FE2ED94B50F8}" type="presOf" srcId="{546EE1AA-3A33-46A4-89B7-CAFFE7DEF1E2}" destId="{CD467BEF-D916-42E8-B60B-8BF60D400C7A}" srcOrd="1" destOrd="0" presId="urn:microsoft.com/office/officeart/2005/8/layout/process5"/>
    <dgm:cxn modelId="{5A53664C-D345-4F6A-AD0F-27A7E8E82968}" type="presOf" srcId="{7D13A6B2-16E6-4F59-A917-C747AD98BBA5}" destId="{9DCA4C36-55EA-4240-9C5A-2CCB718C0877}" srcOrd="1" destOrd="0" presId="urn:microsoft.com/office/officeart/2005/8/layout/process5"/>
    <dgm:cxn modelId="{7104154D-1BF2-4F9B-82C7-E532E96A45A2}" type="presOf" srcId="{59984479-86BC-4EC7-AF5E-A1AEC9D057BE}" destId="{F9540BE3-4155-494C-8301-78A4F32123F2}" srcOrd="0" destOrd="0" presId="urn:microsoft.com/office/officeart/2005/8/layout/process5"/>
    <dgm:cxn modelId="{CF8EC14E-0748-423B-B03B-1C2BDB203285}" type="presOf" srcId="{D571F8E4-F971-4410-9713-F74FADEE3DCC}" destId="{2ADF454C-37E7-4412-A725-52E311D887B9}" srcOrd="0" destOrd="0" presId="urn:microsoft.com/office/officeart/2005/8/layout/process5"/>
    <dgm:cxn modelId="{66BAF65A-EE8D-4E24-B251-20C28607A93D}" type="presOf" srcId="{DF0178C6-2EC9-48B2-B78F-81C23F64B986}" destId="{D3213AA9-2FA9-4C7B-8ADC-7D3E77A783E4}" srcOrd="0" destOrd="0" presId="urn:microsoft.com/office/officeart/2005/8/layout/process5"/>
    <dgm:cxn modelId="{A0C84098-D421-46B8-A422-5A92BBF258EE}" type="presOf" srcId="{99978BCA-D0D6-414B-BE61-B5EA0D208DFB}" destId="{3803047A-ED26-46BA-899C-207C23A4831F}" srcOrd="0" destOrd="0" presId="urn:microsoft.com/office/officeart/2005/8/layout/process5"/>
    <dgm:cxn modelId="{6B05299F-F73A-482D-87DB-644657DE9DCB}" type="presOf" srcId="{682B57AC-CC9B-40A2-87E5-EFDE65857A7D}" destId="{EEDE90B8-854E-490D-B58E-3C57E5195C39}" srcOrd="0" destOrd="0" presId="urn:microsoft.com/office/officeart/2005/8/layout/process5"/>
    <dgm:cxn modelId="{2104ECAC-859E-469A-B8C9-A91A66AFA2E7}" srcId="{99978BCA-D0D6-414B-BE61-B5EA0D208DFB}" destId="{5E89EA08-3AF2-43E0-9D7E-4F4EDE5D66BA}" srcOrd="3" destOrd="0" parTransId="{E7D8A4E7-882C-40C5-B854-AB8B381ADDC0}" sibTransId="{E7C30B15-6312-4004-A9BC-5D054B8EF451}"/>
    <dgm:cxn modelId="{63CB3DAD-CF4A-475A-9D7D-B4B3880326F1}" srcId="{99978BCA-D0D6-414B-BE61-B5EA0D208DFB}" destId="{EAD65DAE-7564-4EBA-849E-4430000E8544}" srcOrd="8" destOrd="0" parTransId="{B08CE20B-45C2-4AC1-82CE-22BAAB6F92A8}" sibTransId="{E1044AF8-BA45-4F7B-AFE4-E3C35479BB6B}"/>
    <dgm:cxn modelId="{B6DE29B7-AA4D-43A6-B422-6D6CBD9A8CE7}" type="presOf" srcId="{5E89EA08-3AF2-43E0-9D7E-4F4EDE5D66BA}" destId="{7B35D558-437A-4783-B01F-E4100797FA43}" srcOrd="0" destOrd="0" presId="urn:microsoft.com/office/officeart/2005/8/layout/process5"/>
    <dgm:cxn modelId="{2179BDB9-F799-42B0-82EF-DE6B360DC131}" type="presOf" srcId="{10FD6E39-29FB-4650-9533-DDB0C7E75D09}" destId="{CE745776-CBF0-4CC9-ABF0-4495A6CDE24A}" srcOrd="0" destOrd="0" presId="urn:microsoft.com/office/officeart/2005/8/layout/process5"/>
    <dgm:cxn modelId="{AC6009BB-85E6-46D2-ABB6-3F16C789414B}" type="presOf" srcId="{E7C30B15-6312-4004-A9BC-5D054B8EF451}" destId="{A62E0C6C-3891-4039-8C54-E0A17DDBAE89}" srcOrd="0" destOrd="0" presId="urn:microsoft.com/office/officeart/2005/8/layout/process5"/>
    <dgm:cxn modelId="{F7D050BB-2B87-49EA-B599-4D8CE7215D4C}" srcId="{99978BCA-D0D6-414B-BE61-B5EA0D208DFB}" destId="{682B57AC-CC9B-40A2-87E5-EFDE65857A7D}" srcOrd="7" destOrd="0" parTransId="{B69D6DB2-2DCC-4629-A82C-6F3216DAEFF7}" sibTransId="{7D13A6B2-16E6-4F59-A917-C747AD98BBA5}"/>
    <dgm:cxn modelId="{F7DF23CE-08AA-42DA-9F46-BF3EE572379D}" srcId="{99978BCA-D0D6-414B-BE61-B5EA0D208DFB}" destId="{04C623F4-82F9-4941-8556-499B0FC4C3BF}" srcOrd="2" destOrd="0" parTransId="{FDA94205-D24E-4E10-B33C-9F00D7103928}" sibTransId="{DF0178C6-2EC9-48B2-B78F-81C23F64B986}"/>
    <dgm:cxn modelId="{F85C29D9-8591-4A61-8B69-06D5CDCAA1A3}" type="presOf" srcId="{10FD6E39-29FB-4650-9533-DDB0C7E75D09}" destId="{B417C58A-6B3C-4A12-A041-5905F8B646E8}" srcOrd="1" destOrd="0" presId="urn:microsoft.com/office/officeart/2005/8/layout/process5"/>
    <dgm:cxn modelId="{1D021EE2-B95F-4B2F-B5F7-653A11DADD40}" type="presOf" srcId="{D571F8E4-F971-4410-9713-F74FADEE3DCC}" destId="{4A0A276A-3FDB-4461-BE66-5EDFF094307C}" srcOrd="1" destOrd="0" presId="urn:microsoft.com/office/officeart/2005/8/layout/process5"/>
    <dgm:cxn modelId="{C162EBF6-DBB2-4B06-860A-4EE385DA6CBC}" srcId="{99978BCA-D0D6-414B-BE61-B5EA0D208DFB}" destId="{803A0589-3253-4326-926D-04D599954088}" srcOrd="1" destOrd="0" parTransId="{E740281F-A47E-4E7A-AE5F-98F0AB71F044}" sibTransId="{546EE1AA-3A33-46A4-89B7-CAFFE7DEF1E2}"/>
    <dgm:cxn modelId="{30EE5FDA-3483-41DC-A411-2CDDDED75C70}" type="presParOf" srcId="{3803047A-ED26-46BA-899C-207C23A4831F}" destId="{E86D3EDB-7CAF-4962-BC25-1DC56C55789E}" srcOrd="0" destOrd="0" presId="urn:microsoft.com/office/officeart/2005/8/layout/process5"/>
    <dgm:cxn modelId="{A8A9FAA9-CA29-4EFD-8CB3-AF23CCF26306}" type="presParOf" srcId="{3803047A-ED26-46BA-899C-207C23A4831F}" destId="{CE745776-CBF0-4CC9-ABF0-4495A6CDE24A}" srcOrd="1" destOrd="0" presId="urn:microsoft.com/office/officeart/2005/8/layout/process5"/>
    <dgm:cxn modelId="{F26FEA22-5B36-4590-AD47-427A8E46C112}" type="presParOf" srcId="{CE745776-CBF0-4CC9-ABF0-4495A6CDE24A}" destId="{B417C58A-6B3C-4A12-A041-5905F8B646E8}" srcOrd="0" destOrd="0" presId="urn:microsoft.com/office/officeart/2005/8/layout/process5"/>
    <dgm:cxn modelId="{649D5EB3-9ADA-4DCA-A2BF-A7CD4EE7E305}" type="presParOf" srcId="{3803047A-ED26-46BA-899C-207C23A4831F}" destId="{DC53A2FC-380B-48FE-ABA1-8DEE218C54D3}" srcOrd="2" destOrd="0" presId="urn:microsoft.com/office/officeart/2005/8/layout/process5"/>
    <dgm:cxn modelId="{51BF8C2A-CBF6-4A57-AB27-2C32A2AC3323}" type="presParOf" srcId="{3803047A-ED26-46BA-899C-207C23A4831F}" destId="{C7B05426-6344-481A-84D9-C5AA089AA0FC}" srcOrd="3" destOrd="0" presId="urn:microsoft.com/office/officeart/2005/8/layout/process5"/>
    <dgm:cxn modelId="{61D860FB-7270-4512-8838-733D1B250ED8}" type="presParOf" srcId="{C7B05426-6344-481A-84D9-C5AA089AA0FC}" destId="{CD467BEF-D916-42E8-B60B-8BF60D400C7A}" srcOrd="0" destOrd="0" presId="urn:microsoft.com/office/officeart/2005/8/layout/process5"/>
    <dgm:cxn modelId="{A36E8A3A-071B-44DD-A9AA-3F3F5BB42EE1}" type="presParOf" srcId="{3803047A-ED26-46BA-899C-207C23A4831F}" destId="{ED5C1901-B8A9-460D-ABC3-C3B536F9B3B8}" srcOrd="4" destOrd="0" presId="urn:microsoft.com/office/officeart/2005/8/layout/process5"/>
    <dgm:cxn modelId="{6761B1CD-08E3-4D21-B987-A92BE97C7F6A}" type="presParOf" srcId="{3803047A-ED26-46BA-899C-207C23A4831F}" destId="{D3213AA9-2FA9-4C7B-8ADC-7D3E77A783E4}" srcOrd="5" destOrd="0" presId="urn:microsoft.com/office/officeart/2005/8/layout/process5"/>
    <dgm:cxn modelId="{5A760925-CC52-4CA0-B75B-DC384021B1A2}" type="presParOf" srcId="{D3213AA9-2FA9-4C7B-8ADC-7D3E77A783E4}" destId="{73D720E8-2B7D-4DAE-BD41-90970397B84B}" srcOrd="0" destOrd="0" presId="urn:microsoft.com/office/officeart/2005/8/layout/process5"/>
    <dgm:cxn modelId="{125FF8B0-1E96-495D-B944-DA9EBBC5483D}" type="presParOf" srcId="{3803047A-ED26-46BA-899C-207C23A4831F}" destId="{7B35D558-437A-4783-B01F-E4100797FA43}" srcOrd="6" destOrd="0" presId="urn:microsoft.com/office/officeart/2005/8/layout/process5"/>
    <dgm:cxn modelId="{E5836E75-1254-4163-BE4D-C9134891F26F}" type="presParOf" srcId="{3803047A-ED26-46BA-899C-207C23A4831F}" destId="{A62E0C6C-3891-4039-8C54-E0A17DDBAE89}" srcOrd="7" destOrd="0" presId="urn:microsoft.com/office/officeart/2005/8/layout/process5"/>
    <dgm:cxn modelId="{14A639B3-49FC-45D3-95B7-495FEACF84B9}" type="presParOf" srcId="{A62E0C6C-3891-4039-8C54-E0A17DDBAE89}" destId="{D3C2C036-CDBC-4109-AEF3-AAA7DDD3DD88}" srcOrd="0" destOrd="0" presId="urn:microsoft.com/office/officeart/2005/8/layout/process5"/>
    <dgm:cxn modelId="{764D8B80-58A7-4DFE-AA12-274D57E99E1B}" type="presParOf" srcId="{3803047A-ED26-46BA-899C-207C23A4831F}" destId="{A5B732E9-C9A1-4011-AEE6-37DACB3A967A}" srcOrd="8" destOrd="0" presId="urn:microsoft.com/office/officeart/2005/8/layout/process5"/>
    <dgm:cxn modelId="{600C7BB1-CA62-43BA-BD31-75A5AFDFD4B7}" type="presParOf" srcId="{3803047A-ED26-46BA-899C-207C23A4831F}" destId="{E0F84A2C-3FD4-4CC5-8C6E-A9643F2AF441}" srcOrd="9" destOrd="0" presId="urn:microsoft.com/office/officeart/2005/8/layout/process5"/>
    <dgm:cxn modelId="{ED6C3B70-E2B1-446C-B1B1-6005D3464FD7}" type="presParOf" srcId="{E0F84A2C-3FD4-4CC5-8C6E-A9643F2AF441}" destId="{649B3FCE-0563-4BF9-A498-32CB2042D2C0}" srcOrd="0" destOrd="0" presId="urn:microsoft.com/office/officeart/2005/8/layout/process5"/>
    <dgm:cxn modelId="{614C011F-A511-44CF-A305-D19D2E261221}" type="presParOf" srcId="{3803047A-ED26-46BA-899C-207C23A4831F}" destId="{F9540BE3-4155-494C-8301-78A4F32123F2}" srcOrd="10" destOrd="0" presId="urn:microsoft.com/office/officeart/2005/8/layout/process5"/>
    <dgm:cxn modelId="{B390922E-8FFC-4103-95E1-AF594F434C14}" type="presParOf" srcId="{3803047A-ED26-46BA-899C-207C23A4831F}" destId="{8D37DA15-0031-46FE-8D89-9F48D80B0AB1}" srcOrd="11" destOrd="0" presId="urn:microsoft.com/office/officeart/2005/8/layout/process5"/>
    <dgm:cxn modelId="{9C8E526C-ABBA-417D-8DD2-2C7875BB7871}" type="presParOf" srcId="{8D37DA15-0031-46FE-8D89-9F48D80B0AB1}" destId="{6AE4163C-11AD-408C-B946-AAC01BBEB229}" srcOrd="0" destOrd="0" presId="urn:microsoft.com/office/officeart/2005/8/layout/process5"/>
    <dgm:cxn modelId="{E8BC7DA7-7DEF-4EC9-9CAD-B04C9BB75D2E}" type="presParOf" srcId="{3803047A-ED26-46BA-899C-207C23A4831F}" destId="{44C4ABA3-9D9B-4988-81CE-6D6C94FBF790}" srcOrd="12" destOrd="0" presId="urn:microsoft.com/office/officeart/2005/8/layout/process5"/>
    <dgm:cxn modelId="{9D280794-49A8-4500-AA24-D2756879247B}" type="presParOf" srcId="{3803047A-ED26-46BA-899C-207C23A4831F}" destId="{2ADF454C-37E7-4412-A725-52E311D887B9}" srcOrd="13" destOrd="0" presId="urn:microsoft.com/office/officeart/2005/8/layout/process5"/>
    <dgm:cxn modelId="{2DFCC1B7-B055-4EE6-8BD7-49EEDA34C498}" type="presParOf" srcId="{2ADF454C-37E7-4412-A725-52E311D887B9}" destId="{4A0A276A-3FDB-4461-BE66-5EDFF094307C}" srcOrd="0" destOrd="0" presId="urn:microsoft.com/office/officeart/2005/8/layout/process5"/>
    <dgm:cxn modelId="{8CFF27F1-C98C-4721-8C39-4B310920A733}" type="presParOf" srcId="{3803047A-ED26-46BA-899C-207C23A4831F}" destId="{EEDE90B8-854E-490D-B58E-3C57E5195C39}" srcOrd="14" destOrd="0" presId="urn:microsoft.com/office/officeart/2005/8/layout/process5"/>
    <dgm:cxn modelId="{8D0A2DA9-8981-46AF-8E1F-E175E71D5E12}" type="presParOf" srcId="{3803047A-ED26-46BA-899C-207C23A4831F}" destId="{682907CC-7DAF-4D7E-93CA-2C1B8F17CC04}" srcOrd="15" destOrd="0" presId="urn:microsoft.com/office/officeart/2005/8/layout/process5"/>
    <dgm:cxn modelId="{B9E3324D-3A70-4EB3-BB88-6C79F58846E6}" type="presParOf" srcId="{682907CC-7DAF-4D7E-93CA-2C1B8F17CC04}" destId="{9DCA4C36-55EA-4240-9C5A-2CCB718C0877}" srcOrd="0" destOrd="0" presId="urn:microsoft.com/office/officeart/2005/8/layout/process5"/>
    <dgm:cxn modelId="{BCD11316-7896-4A70-8A43-9ADFBFD6EB68}" type="presParOf" srcId="{3803047A-ED26-46BA-899C-207C23A4831F}" destId="{A70A2E43-0FDA-4C37-8B39-13AF2FD78C2B}" srcOrd="16" destOrd="0" presId="urn:microsoft.com/office/officeart/2005/8/layout/process5"/>
    <dgm:cxn modelId="{0352EFE4-E2F4-4D08-8931-F8875EABC86D}" type="presParOf" srcId="{3803047A-ED26-46BA-899C-207C23A4831F}" destId="{03AA39BA-6F9F-4FA2-AB49-9F398726BEB7}" srcOrd="17" destOrd="0" presId="urn:microsoft.com/office/officeart/2005/8/layout/process5"/>
    <dgm:cxn modelId="{C91FDADC-7C10-4062-B19C-B36278040C3E}" type="presParOf" srcId="{03AA39BA-6F9F-4FA2-AB49-9F398726BEB7}" destId="{41BC045E-AC20-4663-ADFF-EC6D2A5948D6}" srcOrd="0" destOrd="0" presId="urn:microsoft.com/office/officeart/2005/8/layout/process5"/>
    <dgm:cxn modelId="{57BE7043-6569-4BC7-85DB-F23586952018}" type="presParOf" srcId="{3803047A-ED26-46BA-899C-207C23A4831F}" destId="{862E287A-E62F-4528-9611-4B76EAA5DF0F}"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3EDB-7CAF-4962-BC25-1DC56C55789E}">
      <dsp:nvSpPr>
        <dsp:cNvPr id="0" name=""/>
        <dsp:cNvSpPr/>
      </dsp:nvSpPr>
      <dsp:spPr>
        <a:xfrm>
          <a:off x="187732" y="608722"/>
          <a:ext cx="1792492" cy="1106002"/>
        </a:xfrm>
        <a:prstGeom prst="roundRect">
          <a:avLst>
            <a:gd name="adj" fmla="val 10000"/>
          </a:avLst>
        </a:prstGeo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 Identify if communications will be with the patient and/or his/her proxy or caregiver (Section 3.3)</a:t>
          </a:r>
        </a:p>
      </dsp:txBody>
      <dsp:txXfrm>
        <a:off x="220126" y="641116"/>
        <a:ext cx="1727704" cy="1041214"/>
      </dsp:txXfrm>
    </dsp:sp>
    <dsp:sp modelId="{CE745776-CBF0-4CC9-ABF0-4495A6CDE24A}">
      <dsp:nvSpPr>
        <dsp:cNvPr id="0" name=""/>
        <dsp:cNvSpPr/>
      </dsp:nvSpPr>
      <dsp:spPr>
        <a:xfrm rot="21587367">
          <a:off x="2117025" y="982187"/>
          <a:ext cx="329571" cy="350269"/>
        </a:xfrm>
        <a:prstGeom prst="rightArrow">
          <a:avLst>
            <a:gd name="adj1" fmla="val 60000"/>
            <a:gd name="adj2" fmla="val 50000"/>
          </a:avLst>
        </a:prstGeo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a:off x="2117025" y="1052423"/>
        <a:ext cx="230700" cy="210161"/>
      </dsp:txXfrm>
    </dsp:sp>
    <dsp:sp modelId="{DC53A2FC-380B-48FE-ABA1-8DEE218C54D3}">
      <dsp:nvSpPr>
        <dsp:cNvPr id="0" name=""/>
        <dsp:cNvSpPr/>
      </dsp:nvSpPr>
      <dsp:spPr>
        <a:xfrm>
          <a:off x="2602052" y="556529"/>
          <a:ext cx="2120333" cy="1191440"/>
        </a:xfrm>
        <a:prstGeom prst="roundRect">
          <a:avLst>
            <a:gd name="adj" fmla="val 10000"/>
          </a:avLst>
        </a:prstGeom>
        <a:gradFill rotWithShape="0">
          <a:gsLst>
            <a:gs pos="0">
              <a:srgbClr val="C0504D">
                <a:hueOff val="520169"/>
                <a:satOff val="-649"/>
                <a:lumOff val="153"/>
                <a:alphaOff val="0"/>
                <a:tint val="50000"/>
                <a:satMod val="300000"/>
              </a:srgbClr>
            </a:gs>
            <a:gs pos="35000">
              <a:srgbClr val="C0504D">
                <a:hueOff val="520169"/>
                <a:satOff val="-649"/>
                <a:lumOff val="153"/>
                <a:alphaOff val="0"/>
                <a:tint val="37000"/>
                <a:satMod val="300000"/>
              </a:srgbClr>
            </a:gs>
            <a:gs pos="100000">
              <a:srgbClr val="C0504D">
                <a:hueOff val="520169"/>
                <a:satOff val="-649"/>
                <a:lumOff val="15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2. Collect medications, most recent discharge summary, and assess medication organization and storage (e.g., pill box, pill organizer)</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3.4)</a:t>
          </a:r>
        </a:p>
      </dsp:txBody>
      <dsp:txXfrm>
        <a:off x="2636948" y="591425"/>
        <a:ext cx="2050541" cy="1121648"/>
      </dsp:txXfrm>
    </dsp:sp>
    <dsp:sp modelId="{C7B05426-6344-481A-84D9-C5AA089AA0FC}">
      <dsp:nvSpPr>
        <dsp:cNvPr id="0" name=""/>
        <dsp:cNvSpPr/>
      </dsp:nvSpPr>
      <dsp:spPr>
        <a:xfrm rot="13730">
          <a:off x="4814049" y="982333"/>
          <a:ext cx="309507" cy="350269"/>
        </a:xfrm>
        <a:prstGeom prst="rightArrow">
          <a:avLst>
            <a:gd name="adj1" fmla="val 60000"/>
            <a:gd name="adj2" fmla="val 50000"/>
          </a:avLst>
        </a:prstGeom>
        <a:gradFill rotWithShape="0">
          <a:gsLst>
            <a:gs pos="0">
              <a:srgbClr val="C0504D">
                <a:hueOff val="585190"/>
                <a:satOff val="-730"/>
                <a:lumOff val="172"/>
                <a:alphaOff val="0"/>
                <a:tint val="50000"/>
                <a:satMod val="300000"/>
              </a:srgbClr>
            </a:gs>
            <a:gs pos="35000">
              <a:srgbClr val="C0504D">
                <a:hueOff val="585190"/>
                <a:satOff val="-730"/>
                <a:lumOff val="172"/>
                <a:alphaOff val="0"/>
                <a:tint val="37000"/>
                <a:satMod val="300000"/>
              </a:srgbClr>
            </a:gs>
            <a:gs pos="100000">
              <a:srgbClr val="C0504D">
                <a:hueOff val="585190"/>
                <a:satOff val="-730"/>
                <a:lumOff val="172"/>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a:off x="4814049" y="1052202"/>
        <a:ext cx="216655" cy="210161"/>
      </dsp:txXfrm>
    </dsp:sp>
    <dsp:sp modelId="{ED5C1901-B8A9-460D-ABC3-C3B536F9B3B8}">
      <dsp:nvSpPr>
        <dsp:cNvPr id="0" name=""/>
        <dsp:cNvSpPr/>
      </dsp:nvSpPr>
      <dsp:spPr>
        <a:xfrm>
          <a:off x="5230461" y="575376"/>
          <a:ext cx="1607710" cy="1172695"/>
        </a:xfrm>
        <a:prstGeom prst="roundRect">
          <a:avLst>
            <a:gd name="adj" fmla="val 10000"/>
          </a:avLst>
        </a:prstGeom>
        <a:gradFill rotWithShape="0">
          <a:gsLst>
            <a:gs pos="0">
              <a:srgbClr val="C0504D">
                <a:hueOff val="1040338"/>
                <a:satOff val="-1298"/>
                <a:lumOff val="305"/>
                <a:alphaOff val="0"/>
                <a:tint val="50000"/>
                <a:satMod val="300000"/>
              </a:srgbClr>
            </a:gs>
            <a:gs pos="35000">
              <a:srgbClr val="C0504D">
                <a:hueOff val="1040338"/>
                <a:satOff val="-1298"/>
                <a:lumOff val="305"/>
                <a:alphaOff val="0"/>
                <a:tint val="37000"/>
                <a:satMod val="300000"/>
              </a:srgbClr>
            </a:gs>
            <a:gs pos="100000">
              <a:srgbClr val="C0504D">
                <a:hueOff val="1040338"/>
                <a:satOff val="-1298"/>
                <a:lumOff val="305"/>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3. Identify clinically significant interactions and high-risk combinations</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3.5)</a:t>
          </a:r>
        </a:p>
      </dsp:txBody>
      <dsp:txXfrm>
        <a:off x="5264808" y="609723"/>
        <a:ext cx="1539016" cy="1104001"/>
      </dsp:txXfrm>
    </dsp:sp>
    <dsp:sp modelId="{D3213AA9-2FA9-4C7B-8ADC-7D3E77A783E4}">
      <dsp:nvSpPr>
        <dsp:cNvPr id="0" name=""/>
        <dsp:cNvSpPr/>
      </dsp:nvSpPr>
      <dsp:spPr>
        <a:xfrm>
          <a:off x="6962462" y="986588"/>
          <a:ext cx="299424" cy="350269"/>
        </a:xfrm>
        <a:prstGeom prst="rightArrow">
          <a:avLst>
            <a:gd name="adj1" fmla="val 60000"/>
            <a:gd name="adj2" fmla="val 50000"/>
          </a:avLst>
        </a:prstGeom>
        <a:gradFill rotWithShape="0">
          <a:gsLst>
            <a:gs pos="0">
              <a:srgbClr val="C0504D">
                <a:hueOff val="1170380"/>
                <a:satOff val="-1460"/>
                <a:lumOff val="343"/>
                <a:alphaOff val="0"/>
                <a:tint val="50000"/>
                <a:satMod val="300000"/>
              </a:srgbClr>
            </a:gs>
            <a:gs pos="35000">
              <a:srgbClr val="C0504D">
                <a:hueOff val="1170380"/>
                <a:satOff val="-1460"/>
                <a:lumOff val="343"/>
                <a:alphaOff val="0"/>
                <a:tint val="37000"/>
                <a:satMod val="300000"/>
              </a:srgbClr>
            </a:gs>
            <a:gs pos="100000">
              <a:srgbClr val="C0504D">
                <a:hueOff val="1170380"/>
                <a:satOff val="-1460"/>
                <a:lumOff val="343"/>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a:off x="6962462" y="1056642"/>
        <a:ext cx="209597" cy="210161"/>
      </dsp:txXfrm>
    </dsp:sp>
    <dsp:sp modelId="{7B35D558-437A-4783-B01F-E4100797FA43}">
      <dsp:nvSpPr>
        <dsp:cNvPr id="0" name=""/>
        <dsp:cNvSpPr/>
      </dsp:nvSpPr>
      <dsp:spPr>
        <a:xfrm>
          <a:off x="7403124" y="89490"/>
          <a:ext cx="2409264" cy="2144465"/>
        </a:xfrm>
        <a:prstGeom prst="roundRect">
          <a:avLst>
            <a:gd name="adj" fmla="val 10000"/>
          </a:avLst>
        </a:prstGeom>
        <a:gradFill rotWithShape="0">
          <a:gsLst>
            <a:gs pos="0">
              <a:srgbClr val="C0504D">
                <a:hueOff val="1560506"/>
                <a:satOff val="-1946"/>
                <a:lumOff val="458"/>
                <a:alphaOff val="0"/>
                <a:tint val="50000"/>
                <a:satMod val="300000"/>
              </a:srgbClr>
            </a:gs>
            <a:gs pos="35000">
              <a:srgbClr val="C0504D">
                <a:hueOff val="1560506"/>
                <a:satOff val="-1946"/>
                <a:lumOff val="458"/>
                <a:alphaOff val="0"/>
                <a:tint val="37000"/>
                <a:satMod val="300000"/>
              </a:srgbClr>
            </a:gs>
            <a:gs pos="100000">
              <a:srgbClr val="C0504D">
                <a:hueOff val="1560506"/>
                <a:satOff val="-1946"/>
                <a:lumOff val="45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u="sng" kern="1200" dirty="0">
              <a:solidFill>
                <a:sysClr val="windowText" lastClr="000000"/>
              </a:solidFill>
              <a:latin typeface="Calibri"/>
              <a:ea typeface="+mn-ea"/>
              <a:cs typeface="+mn-cs"/>
            </a:rPr>
            <a:t>For each high-risk medication</a:t>
          </a:r>
          <a:r>
            <a:rPr lang="en-US" sz="1000" b="1" kern="1200" dirty="0">
              <a:solidFill>
                <a:sysClr val="windowText" lastClr="000000"/>
              </a:solidFill>
              <a:latin typeface="Calibri"/>
              <a:ea typeface="+mn-ea"/>
              <a:cs typeface="+mn-cs"/>
            </a:rPr>
            <a:t>:</a:t>
          </a:r>
        </a:p>
        <a:p>
          <a:pPr marL="0" lvl="0" indent="0" algn="ctr" defTabSz="444500">
            <a:lnSpc>
              <a:spcPct val="90000"/>
            </a:lnSpc>
            <a:spcBef>
              <a:spcPct val="0"/>
            </a:spcBef>
            <a:spcAft>
              <a:spcPct val="35000"/>
            </a:spcAft>
            <a:buNone/>
          </a:pPr>
          <a:endParaRPr lang="en-US" sz="1000" b="1" kern="1200" dirty="0">
            <a:solidFill>
              <a:sysClr val="windowText" lastClr="000000"/>
            </a:solidFill>
            <a:latin typeface="Calibri"/>
            <a:ea typeface="+mn-ea"/>
            <a:cs typeface="+mn-cs"/>
          </a:endParaRP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4. Reconcile (Section 3.6)</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5. Query patient understanding (Section 3.7)</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6. Observe medication organization, storage, and disposal  (Section 3.8)</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7. Observe medication administration (Section 3.9)</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8. Query patient on timing and missed doses of medication (Section 3.10)</a:t>
          </a:r>
        </a:p>
      </dsp:txBody>
      <dsp:txXfrm>
        <a:off x="7465933" y="152299"/>
        <a:ext cx="2283646" cy="2018847"/>
      </dsp:txXfrm>
    </dsp:sp>
    <dsp:sp modelId="{A62E0C6C-3891-4039-8C54-E0A17DDBAE89}">
      <dsp:nvSpPr>
        <dsp:cNvPr id="0" name=""/>
        <dsp:cNvSpPr/>
      </dsp:nvSpPr>
      <dsp:spPr>
        <a:xfrm rot="5408199">
          <a:off x="8423377" y="2351211"/>
          <a:ext cx="319570" cy="350269"/>
        </a:xfrm>
        <a:prstGeom prst="rightArrow">
          <a:avLst>
            <a:gd name="adj1" fmla="val 60000"/>
            <a:gd name="adj2" fmla="val 50000"/>
          </a:avLst>
        </a:prstGeom>
        <a:gradFill rotWithShape="0">
          <a:gsLst>
            <a:gs pos="0">
              <a:srgbClr val="C0504D">
                <a:hueOff val="1755570"/>
                <a:satOff val="-2190"/>
                <a:lumOff val="515"/>
                <a:alphaOff val="0"/>
                <a:tint val="50000"/>
                <a:satMod val="300000"/>
              </a:srgbClr>
            </a:gs>
            <a:gs pos="35000">
              <a:srgbClr val="C0504D">
                <a:hueOff val="1755570"/>
                <a:satOff val="-2190"/>
                <a:lumOff val="515"/>
                <a:alphaOff val="0"/>
                <a:tint val="37000"/>
                <a:satMod val="300000"/>
              </a:srgbClr>
            </a:gs>
            <a:gs pos="100000">
              <a:srgbClr val="C0504D">
                <a:hueOff val="1755570"/>
                <a:satOff val="-2190"/>
                <a:lumOff val="515"/>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solidFill>
            <a:latin typeface="Calibri"/>
            <a:ea typeface="+mn-ea"/>
            <a:cs typeface="+mn-cs"/>
          </a:endParaRPr>
        </a:p>
      </dsp:txBody>
      <dsp:txXfrm rot="-5400000">
        <a:off x="8478196" y="2366561"/>
        <a:ext cx="210161" cy="223699"/>
      </dsp:txXfrm>
    </dsp:sp>
    <dsp:sp modelId="{A5B732E9-C9A1-4011-AEE6-37DACB3A967A}">
      <dsp:nvSpPr>
        <dsp:cNvPr id="0" name=""/>
        <dsp:cNvSpPr/>
      </dsp:nvSpPr>
      <dsp:spPr>
        <a:xfrm>
          <a:off x="7302110" y="2836822"/>
          <a:ext cx="2529231" cy="1203050"/>
        </a:xfrm>
        <a:prstGeom prst="roundRect">
          <a:avLst>
            <a:gd name="adj" fmla="val 10000"/>
          </a:avLst>
        </a:prstGeom>
        <a:gradFill rotWithShape="0">
          <a:gsLst>
            <a:gs pos="0">
              <a:srgbClr val="C0504D">
                <a:hueOff val="2080675"/>
                <a:satOff val="-2595"/>
                <a:lumOff val="610"/>
                <a:alphaOff val="0"/>
                <a:tint val="50000"/>
                <a:satMod val="300000"/>
              </a:srgbClr>
            </a:gs>
            <a:gs pos="35000">
              <a:srgbClr val="C0504D">
                <a:hueOff val="2080675"/>
                <a:satOff val="-2595"/>
                <a:lumOff val="610"/>
                <a:alphaOff val="0"/>
                <a:tint val="37000"/>
                <a:satMod val="300000"/>
              </a:srgbClr>
            </a:gs>
            <a:gs pos="100000">
              <a:srgbClr val="C0504D">
                <a:hueOff val="2080675"/>
                <a:satOff val="-2595"/>
                <a:lumOff val="61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9. Select appropriate education leaflet(s); review and discuss  with patient </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3.11)</a:t>
          </a:r>
        </a:p>
      </dsp:txBody>
      <dsp:txXfrm>
        <a:off x="7337346" y="2872058"/>
        <a:ext cx="2458759" cy="1132578"/>
      </dsp:txXfrm>
    </dsp:sp>
    <dsp:sp modelId="{E0F84A2C-3FD4-4CC5-8C6E-A9643F2AF441}">
      <dsp:nvSpPr>
        <dsp:cNvPr id="0" name=""/>
        <dsp:cNvSpPr/>
      </dsp:nvSpPr>
      <dsp:spPr>
        <a:xfrm rot="10757421">
          <a:off x="6741268" y="3283368"/>
          <a:ext cx="396348" cy="350269"/>
        </a:xfrm>
        <a:prstGeom prst="rightArrow">
          <a:avLst>
            <a:gd name="adj1" fmla="val 60000"/>
            <a:gd name="adj2" fmla="val 50000"/>
          </a:avLst>
        </a:prstGeom>
        <a:gradFill rotWithShape="0">
          <a:gsLst>
            <a:gs pos="0">
              <a:srgbClr val="C0504D">
                <a:hueOff val="2340759"/>
                <a:satOff val="-2919"/>
                <a:lumOff val="686"/>
                <a:alphaOff val="0"/>
                <a:tint val="50000"/>
                <a:satMod val="300000"/>
              </a:srgbClr>
            </a:gs>
            <a:gs pos="35000">
              <a:srgbClr val="C0504D">
                <a:hueOff val="2340759"/>
                <a:satOff val="-2919"/>
                <a:lumOff val="686"/>
                <a:alphaOff val="0"/>
                <a:tint val="37000"/>
                <a:satMod val="300000"/>
              </a:srgbClr>
            </a:gs>
            <a:gs pos="100000">
              <a:srgbClr val="C0504D">
                <a:hueOff val="2340759"/>
                <a:satOff val="-2919"/>
                <a:lumOff val="686"/>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rot="10800000">
        <a:off x="6846345" y="3352771"/>
        <a:ext cx="291267" cy="210161"/>
      </dsp:txXfrm>
    </dsp:sp>
    <dsp:sp modelId="{F9540BE3-4155-494C-8301-78A4F32123F2}">
      <dsp:nvSpPr>
        <dsp:cNvPr id="0" name=""/>
        <dsp:cNvSpPr/>
      </dsp:nvSpPr>
      <dsp:spPr>
        <a:xfrm>
          <a:off x="2578579" y="2886858"/>
          <a:ext cx="3975761" cy="1202075"/>
        </a:xfrm>
        <a:prstGeom prst="roundRect">
          <a:avLst>
            <a:gd name="adj" fmla="val 10000"/>
          </a:avLst>
        </a:prstGeom>
        <a:gradFill rotWithShape="0">
          <a:gsLst>
            <a:gs pos="0">
              <a:srgbClr val="C0504D">
                <a:hueOff val="2600844"/>
                <a:satOff val="-3244"/>
                <a:lumOff val="763"/>
                <a:alphaOff val="0"/>
                <a:tint val="50000"/>
                <a:satMod val="300000"/>
              </a:srgbClr>
            </a:gs>
            <a:gs pos="35000">
              <a:srgbClr val="C0504D">
                <a:hueOff val="2600844"/>
                <a:satOff val="-3244"/>
                <a:lumOff val="763"/>
                <a:alphaOff val="0"/>
                <a:tint val="37000"/>
                <a:satMod val="300000"/>
              </a:srgbClr>
            </a:gs>
            <a:gs pos="100000">
              <a:srgbClr val="C0504D">
                <a:hueOff val="2600844"/>
                <a:satOff val="-3244"/>
                <a:lumOff val="76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10. Reconcile other medications.</a:t>
          </a:r>
        </a:p>
        <a:p>
          <a:pPr marL="0" lvl="0" indent="0" algn="ctr" defTabSz="444500">
            <a:lnSpc>
              <a:spcPct val="90000"/>
            </a:lnSpc>
            <a:spcBef>
              <a:spcPct val="0"/>
            </a:spcBef>
            <a:spcAft>
              <a:spcPct val="35000"/>
            </a:spcAft>
            <a:buNone/>
          </a:pPr>
          <a:r>
            <a:rPr lang="en-US" sz="900" b="0" kern="1200" dirty="0">
              <a:solidFill>
                <a:sysClr val="windowText" lastClr="000000"/>
              </a:solidFill>
              <a:latin typeface="Calibri"/>
              <a:ea typeface="+mn-ea"/>
              <a:cs typeface="+mn-cs"/>
            </a:rPr>
            <a:t>Once the process is complete for each high-risk medication, reconcile other prescription medications and OTC medications</a:t>
          </a:r>
        </a:p>
        <a:p>
          <a:pPr marL="0" lvl="0" indent="0" algn="ctr" defTabSz="444500">
            <a:lnSpc>
              <a:spcPct val="90000"/>
            </a:lnSpc>
            <a:spcBef>
              <a:spcPct val="0"/>
            </a:spcBef>
            <a:spcAft>
              <a:spcPct val="35000"/>
            </a:spcAft>
            <a:buNone/>
          </a:pPr>
          <a:r>
            <a:rPr lang="en-US" sz="900" b="0" kern="1200" dirty="0">
              <a:solidFill>
                <a:sysClr val="windowText" lastClr="000000"/>
              </a:solidFill>
              <a:latin typeface="Calibri"/>
              <a:ea typeface="+mn-ea"/>
              <a:cs typeface="+mn-cs"/>
            </a:rPr>
            <a:t>Educate on non high-risk medication </a:t>
          </a:r>
          <a:r>
            <a:rPr lang="en-US" sz="900" b="1" kern="1200" dirty="0">
              <a:solidFill>
                <a:sysClr val="windowText" lastClr="000000"/>
              </a:solidFill>
              <a:latin typeface="Calibri"/>
              <a:ea typeface="+mn-ea"/>
              <a:cs typeface="+mn-cs"/>
            </a:rPr>
            <a:t>only</a:t>
          </a:r>
          <a:r>
            <a:rPr lang="en-US" sz="900" b="0" kern="1200" dirty="0">
              <a:solidFill>
                <a:sysClr val="windowText" lastClr="000000"/>
              </a:solidFill>
              <a:latin typeface="Calibri"/>
              <a:ea typeface="+mn-ea"/>
              <a:cs typeface="+mn-cs"/>
            </a:rPr>
            <a:t> if a clinically significant interaction or high-risk combination has been identified</a:t>
          </a:r>
        </a:p>
      </dsp:txBody>
      <dsp:txXfrm>
        <a:off x="2613787" y="2922066"/>
        <a:ext cx="3905345" cy="1131659"/>
      </dsp:txXfrm>
    </dsp:sp>
    <dsp:sp modelId="{8D37DA15-0031-46FE-8D89-9F48D80B0AB1}">
      <dsp:nvSpPr>
        <dsp:cNvPr id="0" name=""/>
        <dsp:cNvSpPr/>
      </dsp:nvSpPr>
      <dsp:spPr>
        <a:xfrm rot="10848990">
          <a:off x="2277255" y="3281653"/>
          <a:ext cx="212949" cy="350269"/>
        </a:xfrm>
        <a:prstGeom prst="rightArrow">
          <a:avLst>
            <a:gd name="adj1" fmla="val 60000"/>
            <a:gd name="adj2" fmla="val 50000"/>
          </a:avLst>
        </a:prstGeom>
        <a:gradFill rotWithShape="0">
          <a:gsLst>
            <a:gs pos="0">
              <a:srgbClr val="C0504D">
                <a:hueOff val="2925949"/>
                <a:satOff val="-3649"/>
                <a:lumOff val="858"/>
                <a:alphaOff val="0"/>
                <a:tint val="50000"/>
                <a:satMod val="300000"/>
              </a:srgbClr>
            </a:gs>
            <a:gs pos="35000">
              <a:srgbClr val="C0504D">
                <a:hueOff val="2925949"/>
                <a:satOff val="-3649"/>
                <a:lumOff val="858"/>
                <a:alphaOff val="0"/>
                <a:tint val="37000"/>
                <a:satMod val="300000"/>
              </a:srgbClr>
            </a:gs>
            <a:gs pos="100000">
              <a:srgbClr val="C0504D">
                <a:hueOff val="2925949"/>
                <a:satOff val="-3649"/>
                <a:lumOff val="858"/>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rot="10800000">
        <a:off x="2341137" y="3352162"/>
        <a:ext cx="149064" cy="210161"/>
      </dsp:txXfrm>
    </dsp:sp>
    <dsp:sp modelId="{44C4ABA3-9D9B-4988-81CE-6D6C94FBF790}">
      <dsp:nvSpPr>
        <dsp:cNvPr id="0" name=""/>
        <dsp:cNvSpPr/>
      </dsp:nvSpPr>
      <dsp:spPr>
        <a:xfrm>
          <a:off x="2640" y="2841643"/>
          <a:ext cx="2174187" cy="1193406"/>
        </a:xfrm>
        <a:prstGeom prst="roundRect">
          <a:avLst>
            <a:gd name="adj" fmla="val 10000"/>
          </a:avLst>
        </a:prstGeom>
        <a:gradFill rotWithShape="0">
          <a:gsLst>
            <a:gs pos="0">
              <a:srgbClr val="C0504D">
                <a:hueOff val="3121013"/>
                <a:satOff val="-3893"/>
                <a:lumOff val="915"/>
                <a:alphaOff val="0"/>
                <a:tint val="50000"/>
                <a:satMod val="300000"/>
              </a:srgbClr>
            </a:gs>
            <a:gs pos="35000">
              <a:srgbClr val="C0504D">
                <a:hueOff val="3121013"/>
                <a:satOff val="-3893"/>
                <a:lumOff val="915"/>
                <a:alphaOff val="0"/>
                <a:tint val="37000"/>
                <a:satMod val="300000"/>
              </a:srgbClr>
            </a:gs>
            <a:gs pos="100000">
              <a:srgbClr val="C0504D">
                <a:hueOff val="3121013"/>
                <a:satOff val="-3893"/>
                <a:lumOff val="915"/>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11. Provide recommendations (Section 3.12)</a:t>
          </a:r>
        </a:p>
        <a:p>
          <a:pPr marL="0" lvl="0" indent="0" algn="ctr" defTabSz="444500">
            <a:lnSpc>
              <a:spcPct val="90000"/>
            </a:lnSpc>
            <a:spcBef>
              <a:spcPct val="0"/>
            </a:spcBef>
            <a:spcAft>
              <a:spcPct val="35000"/>
            </a:spcAft>
            <a:buNone/>
          </a:pPr>
          <a:r>
            <a:rPr lang="en-US" sz="1000" b="0" kern="1200" dirty="0">
              <a:solidFill>
                <a:sysClr val="windowText" lastClr="000000"/>
              </a:solidFill>
              <a:latin typeface="Calibri"/>
              <a:ea typeface="+mn-ea"/>
              <a:cs typeface="+mn-cs"/>
            </a:rPr>
            <a:t>Review pill organizer and/or present pill organizer to patient and instruct on use</a:t>
          </a:r>
        </a:p>
      </dsp:txBody>
      <dsp:txXfrm>
        <a:off x="37594" y="2876597"/>
        <a:ext cx="2104279" cy="1123498"/>
      </dsp:txXfrm>
    </dsp:sp>
    <dsp:sp modelId="{2ADF454C-37E7-4412-A725-52E311D887B9}">
      <dsp:nvSpPr>
        <dsp:cNvPr id="0" name=""/>
        <dsp:cNvSpPr/>
      </dsp:nvSpPr>
      <dsp:spPr>
        <a:xfrm rot="5400000">
          <a:off x="927435" y="4128672"/>
          <a:ext cx="321696" cy="350269"/>
        </a:xfrm>
        <a:prstGeom prst="rightArrow">
          <a:avLst>
            <a:gd name="adj1" fmla="val 60000"/>
            <a:gd name="adj2" fmla="val 50000"/>
          </a:avLst>
        </a:prstGeom>
        <a:gradFill rotWithShape="0">
          <a:gsLst>
            <a:gs pos="0">
              <a:srgbClr val="C0504D">
                <a:hueOff val="3511139"/>
                <a:satOff val="-4379"/>
                <a:lumOff val="1030"/>
                <a:alphaOff val="0"/>
                <a:tint val="50000"/>
                <a:satMod val="300000"/>
              </a:srgbClr>
            </a:gs>
            <a:gs pos="35000">
              <a:srgbClr val="C0504D">
                <a:hueOff val="3511139"/>
                <a:satOff val="-4379"/>
                <a:lumOff val="1030"/>
                <a:alphaOff val="0"/>
                <a:tint val="37000"/>
                <a:satMod val="300000"/>
              </a:srgbClr>
            </a:gs>
            <a:gs pos="100000">
              <a:srgbClr val="C0504D">
                <a:hueOff val="3511139"/>
                <a:satOff val="-4379"/>
                <a:lumOff val="1030"/>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solidFill>
            <a:latin typeface="Calibri"/>
            <a:ea typeface="+mn-ea"/>
            <a:cs typeface="+mn-cs"/>
          </a:endParaRPr>
        </a:p>
      </dsp:txBody>
      <dsp:txXfrm rot="-5400000">
        <a:off x="983203" y="4142959"/>
        <a:ext cx="210161" cy="225187"/>
      </dsp:txXfrm>
    </dsp:sp>
    <dsp:sp modelId="{EEDE90B8-854E-490D-B58E-3C57E5195C39}">
      <dsp:nvSpPr>
        <dsp:cNvPr id="0" name=""/>
        <dsp:cNvSpPr/>
      </dsp:nvSpPr>
      <dsp:spPr>
        <a:xfrm>
          <a:off x="3303" y="4589188"/>
          <a:ext cx="3723030" cy="1166441"/>
        </a:xfrm>
        <a:prstGeom prst="roundRect">
          <a:avLst>
            <a:gd name="adj" fmla="val 10000"/>
          </a:avLst>
        </a:prstGeom>
        <a:gradFill rotWithShape="0">
          <a:gsLst>
            <a:gs pos="0">
              <a:srgbClr val="C0504D">
                <a:hueOff val="3641181"/>
                <a:satOff val="-4541"/>
                <a:lumOff val="1068"/>
                <a:alphaOff val="0"/>
                <a:tint val="50000"/>
                <a:satMod val="300000"/>
              </a:srgbClr>
            </a:gs>
            <a:gs pos="35000">
              <a:srgbClr val="C0504D">
                <a:hueOff val="3641181"/>
                <a:satOff val="-4541"/>
                <a:lumOff val="1068"/>
                <a:alphaOff val="0"/>
                <a:tint val="37000"/>
                <a:satMod val="300000"/>
              </a:srgbClr>
            </a:gs>
            <a:gs pos="100000">
              <a:srgbClr val="C0504D">
                <a:hueOff val="3641181"/>
                <a:satOff val="-4541"/>
                <a:lumOff val="106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12. Describe follow-up plan </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3.13)</a:t>
          </a:r>
        </a:p>
        <a:p>
          <a:pPr marL="0" lvl="0" indent="0" algn="ctr" defTabSz="444500">
            <a:lnSpc>
              <a:spcPct val="90000"/>
            </a:lnSpc>
            <a:spcBef>
              <a:spcPct val="0"/>
            </a:spcBef>
            <a:spcAft>
              <a:spcPct val="35000"/>
            </a:spcAft>
            <a:buNone/>
          </a:pPr>
          <a:r>
            <a:rPr lang="en-US" sz="900" b="0" kern="1200" dirty="0">
              <a:solidFill>
                <a:sysClr val="windowText" lastClr="000000"/>
              </a:solidFill>
              <a:latin typeface="Calibri"/>
              <a:ea typeface="+mn-ea"/>
              <a:cs typeface="+mn-cs"/>
            </a:rPr>
            <a:t>Inform patient that PCP will receive documentation of visit with clinically appropriate information </a:t>
          </a:r>
        </a:p>
        <a:p>
          <a:pPr marL="0" lvl="0" indent="0" algn="ctr" defTabSz="444500">
            <a:lnSpc>
              <a:spcPct val="90000"/>
            </a:lnSpc>
            <a:spcBef>
              <a:spcPct val="0"/>
            </a:spcBef>
            <a:spcAft>
              <a:spcPct val="35000"/>
            </a:spcAft>
            <a:buNone/>
          </a:pPr>
          <a:r>
            <a:rPr lang="en-US" sz="900" b="0" kern="1200" dirty="0">
              <a:solidFill>
                <a:sysClr val="windowText" lastClr="000000"/>
              </a:solidFill>
              <a:latin typeface="Calibri"/>
              <a:ea typeface="+mn-ea"/>
              <a:cs typeface="+mn-cs"/>
            </a:rPr>
            <a:t>Discuss with patient the approximate  time frame for follow-up call</a:t>
          </a:r>
        </a:p>
      </dsp:txBody>
      <dsp:txXfrm>
        <a:off x="37467" y="4623352"/>
        <a:ext cx="3654702" cy="1098113"/>
      </dsp:txXfrm>
    </dsp:sp>
    <dsp:sp modelId="{682907CC-7DAF-4D7E-93CA-2C1B8F17CC04}">
      <dsp:nvSpPr>
        <dsp:cNvPr id="0" name=""/>
        <dsp:cNvSpPr/>
      </dsp:nvSpPr>
      <dsp:spPr>
        <a:xfrm>
          <a:off x="3850624" y="4997274"/>
          <a:ext cx="299424" cy="350269"/>
        </a:xfrm>
        <a:prstGeom prst="rightArrow">
          <a:avLst>
            <a:gd name="adj1" fmla="val 60000"/>
            <a:gd name="adj2" fmla="val 50000"/>
          </a:avLst>
        </a:prstGeom>
        <a:gradFill rotWithShape="0">
          <a:gsLst>
            <a:gs pos="0">
              <a:srgbClr val="C0504D">
                <a:hueOff val="4096329"/>
                <a:satOff val="-5109"/>
                <a:lumOff val="1201"/>
                <a:alphaOff val="0"/>
                <a:tint val="50000"/>
                <a:satMod val="300000"/>
              </a:srgbClr>
            </a:gs>
            <a:gs pos="35000">
              <a:srgbClr val="C0504D">
                <a:hueOff val="4096329"/>
                <a:satOff val="-5109"/>
                <a:lumOff val="1201"/>
                <a:alphaOff val="0"/>
                <a:tint val="37000"/>
                <a:satMod val="300000"/>
              </a:srgbClr>
            </a:gs>
            <a:gs pos="100000">
              <a:srgbClr val="C0504D">
                <a:hueOff val="4096329"/>
                <a:satOff val="-5109"/>
                <a:lumOff val="1201"/>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a:off x="3850624" y="5067328"/>
        <a:ext cx="209597" cy="210161"/>
      </dsp:txXfrm>
    </dsp:sp>
    <dsp:sp modelId="{A70A2E43-0FDA-4C37-8B39-13AF2FD78C2B}">
      <dsp:nvSpPr>
        <dsp:cNvPr id="0" name=""/>
        <dsp:cNvSpPr/>
      </dsp:nvSpPr>
      <dsp:spPr>
        <a:xfrm>
          <a:off x="4291286" y="4575477"/>
          <a:ext cx="2856621" cy="1193864"/>
        </a:xfrm>
        <a:prstGeom prst="roundRect">
          <a:avLst>
            <a:gd name="adj" fmla="val 10000"/>
          </a:avLst>
        </a:prstGeom>
        <a:gradFill rotWithShape="0">
          <a:gsLst>
            <a:gs pos="0">
              <a:srgbClr val="C0504D">
                <a:hueOff val="4161350"/>
                <a:satOff val="-5190"/>
                <a:lumOff val="1220"/>
                <a:alphaOff val="0"/>
                <a:tint val="50000"/>
                <a:satMod val="300000"/>
              </a:srgbClr>
            </a:gs>
            <a:gs pos="35000">
              <a:srgbClr val="C0504D">
                <a:hueOff val="4161350"/>
                <a:satOff val="-5190"/>
                <a:lumOff val="1220"/>
                <a:alphaOff val="0"/>
                <a:tint val="37000"/>
                <a:satMod val="300000"/>
              </a:srgbClr>
            </a:gs>
            <a:gs pos="100000">
              <a:srgbClr val="C0504D">
                <a:hueOff val="4161350"/>
                <a:satOff val="-5190"/>
                <a:lumOff val="122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13. Query patient on final questions or concerns </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3.14)</a:t>
          </a:r>
        </a:p>
        <a:p>
          <a:pPr marL="0" lvl="0" indent="0" algn="ctr" defTabSz="444500">
            <a:lnSpc>
              <a:spcPct val="90000"/>
            </a:lnSpc>
            <a:spcBef>
              <a:spcPct val="0"/>
            </a:spcBef>
            <a:spcAft>
              <a:spcPct val="35000"/>
            </a:spcAft>
            <a:buNone/>
          </a:pPr>
          <a:r>
            <a:rPr lang="en-US" sz="1000" kern="1200" dirty="0">
              <a:solidFill>
                <a:sysClr val="windowText" lastClr="000000"/>
              </a:solidFill>
              <a:latin typeface="Calibri"/>
              <a:ea typeface="+mn-ea"/>
              <a:cs typeface="+mn-cs"/>
            </a:rPr>
            <a:t>“What questions do you have for me at this time?”</a:t>
          </a:r>
        </a:p>
        <a:p>
          <a:pPr marL="0" lvl="0" indent="0" algn="ctr" defTabSz="444500">
            <a:lnSpc>
              <a:spcPct val="90000"/>
            </a:lnSpc>
            <a:spcBef>
              <a:spcPct val="0"/>
            </a:spcBef>
            <a:spcAft>
              <a:spcPct val="35000"/>
            </a:spcAft>
            <a:buNone/>
          </a:pPr>
          <a:r>
            <a:rPr lang="en-US" sz="1000" kern="1200" dirty="0">
              <a:solidFill>
                <a:sysClr val="windowText" lastClr="000000"/>
              </a:solidFill>
              <a:latin typeface="Calibri"/>
              <a:ea typeface="+mn-ea"/>
              <a:cs typeface="+mn-cs"/>
            </a:rPr>
            <a:t>“What concerns can I address or clarify?”</a:t>
          </a:r>
          <a:endParaRPr lang="en-US" sz="1000" b="1" kern="1200" dirty="0">
            <a:solidFill>
              <a:sysClr val="windowText" lastClr="000000"/>
            </a:solidFill>
            <a:latin typeface="Calibri"/>
            <a:ea typeface="+mn-ea"/>
            <a:cs typeface="+mn-cs"/>
          </a:endParaRPr>
        </a:p>
      </dsp:txBody>
      <dsp:txXfrm>
        <a:off x="4326253" y="4610444"/>
        <a:ext cx="2786687" cy="1123930"/>
      </dsp:txXfrm>
    </dsp:sp>
    <dsp:sp modelId="{03AA39BA-6F9F-4FA2-AB49-9F398726BEB7}">
      <dsp:nvSpPr>
        <dsp:cNvPr id="0" name=""/>
        <dsp:cNvSpPr/>
      </dsp:nvSpPr>
      <dsp:spPr>
        <a:xfrm>
          <a:off x="7266973" y="4997274"/>
          <a:ext cx="286841" cy="350269"/>
        </a:xfrm>
        <a:prstGeom prst="rightArrow">
          <a:avLst>
            <a:gd name="adj1" fmla="val 60000"/>
            <a:gd name="adj2" fmla="val 50000"/>
          </a:avLst>
        </a:prstGeom>
        <a:gradFill rotWithShape="0">
          <a:gsLst>
            <a:gs pos="0">
              <a:srgbClr val="C0504D">
                <a:hueOff val="4681519"/>
                <a:satOff val="-5839"/>
                <a:lumOff val="1373"/>
                <a:alphaOff val="0"/>
                <a:tint val="50000"/>
                <a:satMod val="300000"/>
              </a:srgbClr>
            </a:gs>
            <a:gs pos="35000">
              <a:srgbClr val="C0504D">
                <a:hueOff val="4681519"/>
                <a:satOff val="-5839"/>
                <a:lumOff val="1373"/>
                <a:alphaOff val="0"/>
                <a:tint val="37000"/>
                <a:satMod val="300000"/>
              </a:srgbClr>
            </a:gs>
            <a:gs pos="100000">
              <a:srgbClr val="C0504D">
                <a:hueOff val="4681519"/>
                <a:satOff val="-5839"/>
                <a:lumOff val="1373"/>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ysClr val="windowText" lastClr="000000"/>
            </a:solidFill>
            <a:latin typeface="Calibri"/>
            <a:ea typeface="+mn-ea"/>
            <a:cs typeface="+mn-cs"/>
          </a:endParaRPr>
        </a:p>
      </dsp:txBody>
      <dsp:txXfrm>
        <a:off x="7266973" y="5067328"/>
        <a:ext cx="200789" cy="210161"/>
      </dsp:txXfrm>
    </dsp:sp>
    <dsp:sp modelId="{862E287A-E62F-4528-9611-4B76EAA5DF0F}">
      <dsp:nvSpPr>
        <dsp:cNvPr id="0" name=""/>
        <dsp:cNvSpPr/>
      </dsp:nvSpPr>
      <dsp:spPr>
        <a:xfrm>
          <a:off x="7689116" y="4566909"/>
          <a:ext cx="2189836" cy="1210999"/>
        </a:xfrm>
        <a:prstGeom prst="roundRect">
          <a:avLst>
            <a:gd name="adj" fmla="val 10000"/>
          </a:avLst>
        </a:prstGeom>
        <a:gradFill rotWithShape="0">
          <a:gsLst>
            <a:gs pos="0">
              <a:srgbClr val="C0504D">
                <a:hueOff val="4681519"/>
                <a:satOff val="-5839"/>
                <a:lumOff val="1373"/>
                <a:alphaOff val="0"/>
                <a:tint val="50000"/>
                <a:satMod val="300000"/>
              </a:srgbClr>
            </a:gs>
            <a:gs pos="35000">
              <a:srgbClr val="C0504D">
                <a:hueOff val="4681519"/>
                <a:satOff val="-5839"/>
                <a:lumOff val="1373"/>
                <a:alphaOff val="0"/>
                <a:tint val="37000"/>
                <a:satMod val="300000"/>
              </a:srgbClr>
            </a:gs>
            <a:gs pos="100000">
              <a:srgbClr val="C0504D">
                <a:hueOff val="4681519"/>
                <a:satOff val="-5839"/>
                <a:lumOff val="137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14. Complete home visit checklist </a:t>
          </a:r>
        </a:p>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(Section 3.15)</a:t>
          </a:r>
        </a:p>
        <a:p>
          <a:pPr marL="0" lvl="0" indent="0" algn="ctr" defTabSz="444500">
            <a:lnSpc>
              <a:spcPct val="90000"/>
            </a:lnSpc>
            <a:spcBef>
              <a:spcPct val="0"/>
            </a:spcBef>
            <a:spcAft>
              <a:spcPct val="35000"/>
            </a:spcAft>
            <a:buNone/>
          </a:pPr>
          <a:r>
            <a:rPr lang="en-US" sz="1000" b="0" kern="1200" dirty="0">
              <a:solidFill>
                <a:sysClr val="windowText" lastClr="000000"/>
              </a:solidFill>
              <a:latin typeface="Calibri"/>
              <a:ea typeface="+mn-ea"/>
              <a:cs typeface="+mn-cs"/>
            </a:rPr>
            <a:t>Address any steps that were missed</a:t>
          </a:r>
        </a:p>
      </dsp:txBody>
      <dsp:txXfrm>
        <a:off x="7724585" y="4602378"/>
        <a:ext cx="2118898" cy="11400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9416A3-0048-4B38-AEB4-8D5B6637D32E}" type="datetimeFigureOut">
              <a:rPr lang="en-US" smtClean="0"/>
              <a:t>2/28/2020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AD6A321-CB85-4F91-9A9F-DD7F1779CA56}" type="slidenum">
              <a:rPr lang="en-US" smtClean="0"/>
              <a:t>‹#›</a:t>
            </a:fld>
            <a:endParaRPr lang="en-US" dirty="0"/>
          </a:p>
        </p:txBody>
      </p:sp>
    </p:spTree>
    <p:extLst>
      <p:ext uri="{BB962C8B-B14F-4D97-AF65-F5344CB8AC3E}">
        <p14:creationId xmlns:p14="http://schemas.microsoft.com/office/powerpoint/2010/main" val="594183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9FB122EA-B88D-4733-9253-0CB28607C528}" type="datetimeFigureOut">
              <a:rPr lang="en-US"/>
              <a:pPr>
                <a:defRPr/>
              </a:pPr>
              <a:t>2/28/2020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13041BFA-CBC8-4729-84D6-A744A084556F}" type="slidenum">
              <a:rPr lang="en-US"/>
              <a:pPr>
                <a:defRPr/>
              </a:pPr>
              <a:t>‹#›</a:t>
            </a:fld>
            <a:endParaRPr lang="en-US" dirty="0"/>
          </a:p>
        </p:txBody>
      </p:sp>
    </p:spTree>
    <p:extLst>
      <p:ext uri="{BB962C8B-B14F-4D97-AF65-F5344CB8AC3E}">
        <p14:creationId xmlns:p14="http://schemas.microsoft.com/office/powerpoint/2010/main" val="29539312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6771" algn="l" rtl="0" fontAlgn="base">
      <a:spcBef>
        <a:spcPct val="30000"/>
      </a:spcBef>
      <a:spcAft>
        <a:spcPct val="0"/>
      </a:spcAft>
      <a:defRPr sz="1200" kern="1200">
        <a:solidFill>
          <a:schemeClr val="tx1"/>
        </a:solidFill>
        <a:latin typeface="+mn-lt"/>
        <a:ea typeface="+mn-ea"/>
        <a:cs typeface="+mn-cs"/>
      </a:defRPr>
    </a:lvl2pPr>
    <a:lvl3pPr marL="913584" algn="l" rtl="0" fontAlgn="base">
      <a:spcBef>
        <a:spcPct val="30000"/>
      </a:spcBef>
      <a:spcAft>
        <a:spcPct val="0"/>
      </a:spcAft>
      <a:defRPr sz="1200" kern="1200">
        <a:solidFill>
          <a:schemeClr val="tx1"/>
        </a:solidFill>
        <a:latin typeface="+mn-lt"/>
        <a:ea typeface="+mn-ea"/>
        <a:cs typeface="+mn-cs"/>
      </a:defRPr>
    </a:lvl3pPr>
    <a:lvl4pPr marL="1370376" algn="l" rtl="0" fontAlgn="base">
      <a:spcBef>
        <a:spcPct val="30000"/>
      </a:spcBef>
      <a:spcAft>
        <a:spcPct val="0"/>
      </a:spcAft>
      <a:defRPr sz="1200" kern="1200">
        <a:solidFill>
          <a:schemeClr val="tx1"/>
        </a:solidFill>
        <a:latin typeface="+mn-lt"/>
        <a:ea typeface="+mn-ea"/>
        <a:cs typeface="+mn-cs"/>
      </a:defRPr>
    </a:lvl4pPr>
    <a:lvl5pPr marL="1827168" algn="l" rtl="0" fontAlgn="base">
      <a:spcBef>
        <a:spcPct val="30000"/>
      </a:spcBef>
      <a:spcAft>
        <a:spcPct val="0"/>
      </a:spcAft>
      <a:defRPr sz="1200" kern="1200">
        <a:solidFill>
          <a:schemeClr val="tx1"/>
        </a:solidFill>
        <a:latin typeface="+mn-lt"/>
        <a:ea typeface="+mn-ea"/>
        <a:cs typeface="+mn-cs"/>
      </a:defRPr>
    </a:lvl5pPr>
    <a:lvl6pPr marL="2283982" algn="l" defTabSz="913584" rtl="0" eaLnBrk="1" latinLnBrk="0" hangingPunct="1">
      <a:defRPr sz="1200" kern="1200">
        <a:solidFill>
          <a:schemeClr val="tx1"/>
        </a:solidFill>
        <a:latin typeface="+mn-lt"/>
        <a:ea typeface="+mn-ea"/>
        <a:cs typeface="+mn-cs"/>
      </a:defRPr>
    </a:lvl6pPr>
    <a:lvl7pPr marL="2740750" algn="l" defTabSz="913584" rtl="0" eaLnBrk="1" latinLnBrk="0" hangingPunct="1">
      <a:defRPr sz="1200" kern="1200">
        <a:solidFill>
          <a:schemeClr val="tx1"/>
        </a:solidFill>
        <a:latin typeface="+mn-lt"/>
        <a:ea typeface="+mn-ea"/>
        <a:cs typeface="+mn-cs"/>
      </a:defRPr>
    </a:lvl7pPr>
    <a:lvl8pPr marL="3197520" algn="l" defTabSz="913584" rtl="0" eaLnBrk="1" latinLnBrk="0" hangingPunct="1">
      <a:defRPr sz="1200" kern="1200">
        <a:solidFill>
          <a:schemeClr val="tx1"/>
        </a:solidFill>
        <a:latin typeface="+mn-lt"/>
        <a:ea typeface="+mn-ea"/>
        <a:cs typeface="+mn-cs"/>
      </a:defRPr>
    </a:lvl8pPr>
    <a:lvl9pPr marL="3654291" algn="l" defTabSz="9135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ffectivehealthcare.ahrq.gov/products/opioids-older-adults/protoco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041BFA-CBC8-4729-84D6-A744A084556F}" type="slidenum">
              <a:rPr lang="en-US" smtClean="0"/>
              <a:pPr>
                <a:defRPr/>
              </a:pPr>
              <a:t>1</a:t>
            </a:fld>
            <a:endParaRPr lang="en-US" dirty="0"/>
          </a:p>
        </p:txBody>
      </p:sp>
    </p:spTree>
    <p:extLst>
      <p:ext uri="{BB962C8B-B14F-4D97-AF65-F5344CB8AC3E}">
        <p14:creationId xmlns:p14="http://schemas.microsoft.com/office/powerpoint/2010/main" val="396573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Attempting to intervene with patients as soon as possible after discharge was a critical component of the ISAH study.  However, getting patients to agree to a home visit soon after hospital discharge posed a challenge for a variety of reasons.  Some of the most common reasons included an inability to reach the patient by phone, and patients reporting that they did not feel well enough for a visit.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We advise a health system trying to implement the intervention in the post-hospital discharge period to make the intervention part of the routine discharge activities (make scheduling the visit a part of hospital discharge activities if possible).</a:t>
            </a:r>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10</a:t>
            </a:fld>
            <a:endParaRPr lang="en-US" dirty="0"/>
          </a:p>
        </p:txBody>
      </p:sp>
    </p:spTree>
    <p:extLst>
      <p:ext uri="{BB962C8B-B14F-4D97-AF65-F5344CB8AC3E}">
        <p14:creationId xmlns:p14="http://schemas.microsoft.com/office/powerpoint/2010/main" val="180743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11</a:t>
            </a:fld>
            <a:endParaRPr lang="en-US" dirty="0"/>
          </a:p>
        </p:txBody>
      </p:sp>
    </p:spTree>
    <p:extLst>
      <p:ext uri="{BB962C8B-B14F-4D97-AF65-F5344CB8AC3E}">
        <p14:creationId xmlns:p14="http://schemas.microsoft.com/office/powerpoint/2010/main" val="244810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12</a:t>
            </a:fld>
            <a:endParaRPr lang="en-US" dirty="0"/>
          </a:p>
        </p:txBody>
      </p:sp>
    </p:spTree>
    <p:extLst>
      <p:ext uri="{BB962C8B-B14F-4D97-AF65-F5344CB8AC3E}">
        <p14:creationId xmlns:p14="http://schemas.microsoft.com/office/powerpoint/2010/main" val="3806910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13</a:t>
            </a:fld>
            <a:endParaRPr lang="en-US" dirty="0"/>
          </a:p>
        </p:txBody>
      </p:sp>
    </p:spTree>
    <p:extLst>
      <p:ext uri="{BB962C8B-B14F-4D97-AF65-F5344CB8AC3E}">
        <p14:creationId xmlns:p14="http://schemas.microsoft.com/office/powerpoint/2010/main" val="150710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14</a:t>
            </a:fld>
            <a:endParaRPr lang="en-US" dirty="0"/>
          </a:p>
        </p:txBody>
      </p:sp>
    </p:spTree>
    <p:extLst>
      <p:ext uri="{BB962C8B-B14F-4D97-AF65-F5344CB8AC3E}">
        <p14:creationId xmlns:p14="http://schemas.microsoft.com/office/powerpoint/2010/main" val="1768701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15</a:t>
            </a:fld>
            <a:endParaRPr lang="en-US" dirty="0"/>
          </a:p>
        </p:txBody>
      </p:sp>
    </p:spTree>
    <p:extLst>
      <p:ext uri="{BB962C8B-B14F-4D97-AF65-F5344CB8AC3E}">
        <p14:creationId xmlns:p14="http://schemas.microsoft.com/office/powerpoint/2010/main" val="285438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16</a:t>
            </a:fld>
            <a:endParaRPr lang="en-US" dirty="0"/>
          </a:p>
        </p:txBody>
      </p:sp>
    </p:spTree>
    <p:extLst>
      <p:ext uri="{BB962C8B-B14F-4D97-AF65-F5344CB8AC3E}">
        <p14:creationId xmlns:p14="http://schemas.microsoft.com/office/powerpoint/2010/main" val="39694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17</a:t>
            </a:fld>
            <a:endParaRPr lang="en-US" dirty="0"/>
          </a:p>
        </p:txBody>
      </p:sp>
    </p:spTree>
    <p:extLst>
      <p:ext uri="{BB962C8B-B14F-4D97-AF65-F5344CB8AC3E}">
        <p14:creationId xmlns:p14="http://schemas.microsoft.com/office/powerpoint/2010/main" val="129892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18</a:t>
            </a:fld>
            <a:endParaRPr lang="en-US" dirty="0"/>
          </a:p>
        </p:txBody>
      </p:sp>
    </p:spTree>
    <p:extLst>
      <p:ext uri="{BB962C8B-B14F-4D97-AF65-F5344CB8AC3E}">
        <p14:creationId xmlns:p14="http://schemas.microsoft.com/office/powerpoint/2010/main" val="2069118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19</a:t>
            </a:fld>
            <a:endParaRPr lang="en-US" dirty="0"/>
          </a:p>
        </p:txBody>
      </p:sp>
    </p:spTree>
    <p:extLst>
      <p:ext uri="{BB962C8B-B14F-4D97-AF65-F5344CB8AC3E}">
        <p14:creationId xmlns:p14="http://schemas.microsoft.com/office/powerpoint/2010/main" val="206100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a:t>
            </a:fld>
            <a:endParaRPr lang="en-US" dirty="0"/>
          </a:p>
        </p:txBody>
      </p:sp>
    </p:spTree>
    <p:extLst>
      <p:ext uri="{BB962C8B-B14F-4D97-AF65-F5344CB8AC3E}">
        <p14:creationId xmlns:p14="http://schemas.microsoft.com/office/powerpoint/2010/main" val="228855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There are many reasons for medication adherence difficulties.  </a:t>
            </a:r>
            <a:r>
              <a:rPr lang="en-US" sz="1200" kern="1200" dirty="0">
                <a:solidFill>
                  <a:schemeClr val="tx1"/>
                </a:solidFill>
                <a:effectLst/>
                <a:latin typeface="+mn-lt"/>
                <a:ea typeface="+mn-ea"/>
                <a:cs typeface="+mn-cs"/>
              </a:rPr>
              <a:t>A few include: (1) Healthcare system related barriers (e.g., patient-provider relationship); (2) Condition related barriers (e.g., lack of symptoms);</a:t>
            </a:r>
            <a:r>
              <a:rPr lang="en-US" sz="1200" kern="1200" baseline="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Therapy related barriers (e.g., complexity, adverse side effects);</a:t>
            </a:r>
            <a:r>
              <a:rPr lang="en-US" sz="1200" kern="1200" baseline="0" dirty="0">
                <a:solidFill>
                  <a:schemeClr val="tx1"/>
                </a:solidFill>
                <a:effectLst/>
                <a:latin typeface="+mn-lt"/>
                <a:ea typeface="+mn-ea"/>
                <a:cs typeface="+mn-cs"/>
              </a:rPr>
              <a:t> and (4) </a:t>
            </a:r>
            <a:r>
              <a:rPr lang="en-US" sz="1200" kern="1200" dirty="0">
                <a:solidFill>
                  <a:schemeClr val="tx1"/>
                </a:solidFill>
                <a:effectLst/>
                <a:latin typeface="+mn-lt"/>
                <a:ea typeface="+mn-ea"/>
                <a:cs typeface="+mn-cs"/>
              </a:rPr>
              <a:t>Social and economic related barriers (e.g., cost, low health literacy, limited support/elder abuse).</a:t>
            </a:r>
            <a:endParaRPr lang="en-US" sz="1100" kern="1200" dirty="0">
              <a:solidFill>
                <a:schemeClr val="tx1"/>
              </a:solidFill>
              <a:effectLst/>
              <a:latin typeface="+mn-lt"/>
              <a:ea typeface="+mn-ea"/>
              <a:cs typeface="+mn-cs"/>
            </a:endParaRPr>
          </a:p>
          <a:p>
            <a:endParaRPr lang="en-US" dirty="0">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Social/economic</a:t>
            </a:r>
            <a:r>
              <a:rPr lang="en-US" sz="1200" kern="1200" baseline="0" dirty="0">
                <a:solidFill>
                  <a:schemeClr val="tx1"/>
                </a:solidFill>
                <a:effectLst/>
                <a:latin typeface="+mn-lt"/>
                <a:ea typeface="+mn-ea"/>
                <a:cs typeface="+mn-cs"/>
              </a:rPr>
              <a:t> barriers</a:t>
            </a:r>
            <a:r>
              <a:rPr lang="en-US" sz="1200" kern="1200" dirty="0">
                <a:solidFill>
                  <a:schemeClr val="tx1"/>
                </a:solidFill>
                <a:effectLst/>
                <a:latin typeface="+mn-lt"/>
                <a:ea typeface="+mn-ea"/>
                <a:cs typeface="+mn-cs"/>
              </a:rPr>
              <a:t> are likely</a:t>
            </a:r>
            <a:r>
              <a:rPr lang="en-US" sz="1200" kern="1200" baseline="0" dirty="0">
                <a:solidFill>
                  <a:schemeClr val="tx1"/>
                </a:solidFill>
                <a:effectLst/>
                <a:latin typeface="+mn-lt"/>
                <a:ea typeface="+mn-ea"/>
                <a:cs typeface="+mn-cs"/>
              </a:rPr>
              <a:t> the most modifiable </a:t>
            </a:r>
            <a:r>
              <a:rPr lang="en-US" sz="1200" kern="1200" dirty="0">
                <a:solidFill>
                  <a:schemeClr val="tx1"/>
                </a:solidFill>
                <a:effectLst/>
                <a:latin typeface="+mn-lt"/>
                <a:ea typeface="+mn-ea"/>
                <a:cs typeface="+mn-cs"/>
              </a:rPr>
              <a:t>with appropriate</a:t>
            </a:r>
            <a:r>
              <a:rPr lang="en-US" sz="1200" kern="1200" baseline="0" dirty="0">
                <a:solidFill>
                  <a:schemeClr val="tx1"/>
                </a:solidFill>
                <a:effectLst/>
                <a:latin typeface="+mn-lt"/>
                <a:ea typeface="+mn-ea"/>
                <a:cs typeface="+mn-cs"/>
              </a:rPr>
              <a:t> support services.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20</a:t>
            </a:fld>
            <a:endParaRPr lang="en-US" dirty="0"/>
          </a:p>
        </p:txBody>
      </p:sp>
    </p:spTree>
    <p:extLst>
      <p:ext uri="{BB962C8B-B14F-4D97-AF65-F5344CB8AC3E}">
        <p14:creationId xmlns:p14="http://schemas.microsoft.com/office/powerpoint/2010/main" val="2558994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21</a:t>
            </a:fld>
            <a:endParaRPr lang="en-US" dirty="0"/>
          </a:p>
        </p:txBody>
      </p:sp>
    </p:spTree>
    <p:extLst>
      <p:ext uri="{BB962C8B-B14F-4D97-AF65-F5344CB8AC3E}">
        <p14:creationId xmlns:p14="http://schemas.microsoft.com/office/powerpoint/2010/main" val="2659574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Prevention, Diagnosis, and Management of Opioids, Opioid Misuse and Opioid Use Disorder in Older Adults. </a:t>
            </a:r>
            <a:r>
              <a:rPr lang="en-US" dirty="0">
                <a:hlinkClick r:id="rId3"/>
              </a:rPr>
              <a:t>https://effectivehealthcare.ahrq.gov/products/opioids-older-adults/protocol</a:t>
            </a:r>
            <a:r>
              <a:rPr lang="en-US" dirty="0"/>
              <a:t>  (accessed</a:t>
            </a:r>
            <a:r>
              <a:rPr lang="en-US" baseline="0" dirty="0"/>
              <a:t> February 28, 2020)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i="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22</a:t>
            </a:fld>
            <a:endParaRPr lang="en-US" dirty="0"/>
          </a:p>
        </p:txBody>
      </p:sp>
    </p:spTree>
    <p:extLst>
      <p:ext uri="{BB962C8B-B14F-4D97-AF65-F5344CB8AC3E}">
        <p14:creationId xmlns:p14="http://schemas.microsoft.com/office/powerpoint/2010/main" val="266434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23</a:t>
            </a:fld>
            <a:endParaRPr lang="en-US" dirty="0"/>
          </a:p>
        </p:txBody>
      </p:sp>
    </p:spTree>
    <p:extLst>
      <p:ext uri="{BB962C8B-B14F-4D97-AF65-F5344CB8AC3E}">
        <p14:creationId xmlns:p14="http://schemas.microsoft.com/office/powerpoint/2010/main" val="3279845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24</a:t>
            </a:fld>
            <a:endParaRPr lang="en-US" dirty="0"/>
          </a:p>
        </p:txBody>
      </p:sp>
    </p:spTree>
    <p:extLst>
      <p:ext uri="{BB962C8B-B14F-4D97-AF65-F5344CB8AC3E}">
        <p14:creationId xmlns:p14="http://schemas.microsoft.com/office/powerpoint/2010/main" val="241274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25</a:t>
            </a:fld>
            <a:endParaRPr lang="en-US" dirty="0"/>
          </a:p>
        </p:txBody>
      </p:sp>
    </p:spTree>
    <p:extLst>
      <p:ext uri="{BB962C8B-B14F-4D97-AF65-F5344CB8AC3E}">
        <p14:creationId xmlns:p14="http://schemas.microsoft.com/office/powerpoint/2010/main" val="2565969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26</a:t>
            </a:fld>
            <a:endParaRPr lang="en-US" dirty="0"/>
          </a:p>
        </p:txBody>
      </p:sp>
    </p:spTree>
    <p:extLst>
      <p:ext uri="{BB962C8B-B14F-4D97-AF65-F5344CB8AC3E}">
        <p14:creationId xmlns:p14="http://schemas.microsoft.com/office/powerpoint/2010/main" val="3200936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27</a:t>
            </a:fld>
            <a:endParaRPr lang="en-US" dirty="0"/>
          </a:p>
        </p:txBody>
      </p:sp>
    </p:spTree>
    <p:extLst>
      <p:ext uri="{BB962C8B-B14F-4D97-AF65-F5344CB8AC3E}">
        <p14:creationId xmlns:p14="http://schemas.microsoft.com/office/powerpoint/2010/main" val="2045302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28</a:t>
            </a:fld>
            <a:endParaRPr lang="en-US" dirty="0"/>
          </a:p>
        </p:txBody>
      </p:sp>
    </p:spTree>
    <p:extLst>
      <p:ext uri="{BB962C8B-B14F-4D97-AF65-F5344CB8AC3E}">
        <p14:creationId xmlns:p14="http://schemas.microsoft.com/office/powerpoint/2010/main" val="331765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29</a:t>
            </a:fld>
            <a:endParaRPr lang="en-US" dirty="0"/>
          </a:p>
        </p:txBody>
      </p:sp>
    </p:spTree>
    <p:extLst>
      <p:ext uri="{BB962C8B-B14F-4D97-AF65-F5344CB8AC3E}">
        <p14:creationId xmlns:p14="http://schemas.microsoft.com/office/powerpoint/2010/main" val="344397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a:t>
            </a:fld>
            <a:endParaRPr lang="en-US" dirty="0"/>
          </a:p>
        </p:txBody>
      </p:sp>
    </p:spTree>
    <p:extLst>
      <p:ext uri="{BB962C8B-B14F-4D97-AF65-F5344CB8AC3E}">
        <p14:creationId xmlns:p14="http://schemas.microsoft.com/office/powerpoint/2010/main" val="2168719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30</a:t>
            </a:fld>
            <a:endParaRPr lang="en-US" dirty="0"/>
          </a:p>
        </p:txBody>
      </p:sp>
    </p:spTree>
    <p:extLst>
      <p:ext uri="{BB962C8B-B14F-4D97-AF65-F5344CB8AC3E}">
        <p14:creationId xmlns:p14="http://schemas.microsoft.com/office/powerpoint/2010/main" val="1740667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31</a:t>
            </a:fld>
            <a:endParaRPr lang="en-US" dirty="0"/>
          </a:p>
        </p:txBody>
      </p:sp>
    </p:spTree>
    <p:extLst>
      <p:ext uri="{BB962C8B-B14F-4D97-AF65-F5344CB8AC3E}">
        <p14:creationId xmlns:p14="http://schemas.microsoft.com/office/powerpoint/2010/main" val="76036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32</a:t>
            </a:fld>
            <a:endParaRPr lang="en-US" dirty="0"/>
          </a:p>
        </p:txBody>
      </p:sp>
    </p:spTree>
    <p:extLst>
      <p:ext uri="{BB962C8B-B14F-4D97-AF65-F5344CB8AC3E}">
        <p14:creationId xmlns:p14="http://schemas.microsoft.com/office/powerpoint/2010/main" val="4069990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33</a:t>
            </a:fld>
            <a:endParaRPr lang="en-US" dirty="0"/>
          </a:p>
        </p:txBody>
      </p:sp>
    </p:spTree>
    <p:extLst>
      <p:ext uri="{BB962C8B-B14F-4D97-AF65-F5344CB8AC3E}">
        <p14:creationId xmlns:p14="http://schemas.microsoft.com/office/powerpoint/2010/main" val="2970879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34</a:t>
            </a:fld>
            <a:endParaRPr lang="en-US" dirty="0"/>
          </a:p>
        </p:txBody>
      </p:sp>
    </p:spTree>
    <p:extLst>
      <p:ext uri="{BB962C8B-B14F-4D97-AF65-F5344CB8AC3E}">
        <p14:creationId xmlns:p14="http://schemas.microsoft.com/office/powerpoint/2010/main" val="1107653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35</a:t>
            </a:fld>
            <a:endParaRPr lang="en-US" dirty="0"/>
          </a:p>
        </p:txBody>
      </p:sp>
    </p:spTree>
    <p:extLst>
      <p:ext uri="{BB962C8B-B14F-4D97-AF65-F5344CB8AC3E}">
        <p14:creationId xmlns:p14="http://schemas.microsoft.com/office/powerpoint/2010/main" val="3245294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36</a:t>
            </a:fld>
            <a:endParaRPr lang="en-US" dirty="0"/>
          </a:p>
        </p:txBody>
      </p:sp>
    </p:spTree>
    <p:extLst>
      <p:ext uri="{BB962C8B-B14F-4D97-AF65-F5344CB8AC3E}">
        <p14:creationId xmlns:p14="http://schemas.microsoft.com/office/powerpoint/2010/main" val="771404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37</a:t>
            </a:fld>
            <a:endParaRPr lang="en-US" dirty="0"/>
          </a:p>
        </p:txBody>
      </p:sp>
    </p:spTree>
    <p:extLst>
      <p:ext uri="{BB962C8B-B14F-4D97-AF65-F5344CB8AC3E}">
        <p14:creationId xmlns:p14="http://schemas.microsoft.com/office/powerpoint/2010/main" val="1087134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38</a:t>
            </a:fld>
            <a:endParaRPr lang="en-US" dirty="0"/>
          </a:p>
        </p:txBody>
      </p:sp>
    </p:spTree>
    <p:extLst>
      <p:ext uri="{BB962C8B-B14F-4D97-AF65-F5344CB8AC3E}">
        <p14:creationId xmlns:p14="http://schemas.microsoft.com/office/powerpoint/2010/main" val="1909791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39</a:t>
            </a:fld>
            <a:endParaRPr lang="en-US" dirty="0"/>
          </a:p>
        </p:txBody>
      </p:sp>
    </p:spTree>
    <p:extLst>
      <p:ext uri="{BB962C8B-B14F-4D97-AF65-F5344CB8AC3E}">
        <p14:creationId xmlns:p14="http://schemas.microsoft.com/office/powerpoint/2010/main" val="319884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a:t>
            </a:fld>
            <a:endParaRPr lang="en-US" dirty="0"/>
          </a:p>
        </p:txBody>
      </p:sp>
    </p:spTree>
    <p:extLst>
      <p:ext uri="{BB962C8B-B14F-4D97-AF65-F5344CB8AC3E}">
        <p14:creationId xmlns:p14="http://schemas.microsoft.com/office/powerpoint/2010/main" val="1115463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40</a:t>
            </a:fld>
            <a:endParaRPr lang="en-US" dirty="0"/>
          </a:p>
        </p:txBody>
      </p:sp>
    </p:spTree>
    <p:extLst>
      <p:ext uri="{BB962C8B-B14F-4D97-AF65-F5344CB8AC3E}">
        <p14:creationId xmlns:p14="http://schemas.microsoft.com/office/powerpoint/2010/main" val="304763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41</a:t>
            </a:fld>
            <a:endParaRPr lang="en-US" dirty="0"/>
          </a:p>
        </p:txBody>
      </p:sp>
    </p:spTree>
    <p:extLst>
      <p:ext uri="{BB962C8B-B14F-4D97-AF65-F5344CB8AC3E}">
        <p14:creationId xmlns:p14="http://schemas.microsoft.com/office/powerpoint/2010/main" val="1803026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42</a:t>
            </a:fld>
            <a:endParaRPr lang="en-US" dirty="0"/>
          </a:p>
        </p:txBody>
      </p:sp>
    </p:spTree>
    <p:extLst>
      <p:ext uri="{BB962C8B-B14F-4D97-AF65-F5344CB8AC3E}">
        <p14:creationId xmlns:p14="http://schemas.microsoft.com/office/powerpoint/2010/main" val="1821329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here is</a:t>
            </a:r>
            <a:r>
              <a:rPr lang="en-US" baseline="0" dirty="0"/>
              <a:t> the template used for Communication to the Primary Care Provider team via the Electronic Health Record following the home visit assessment.  </a:t>
            </a:r>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44</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45</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SMARText options were programmed into the Electronic</a:t>
            </a:r>
            <a:r>
              <a:rPr lang="en-US" baseline="0" dirty="0"/>
              <a:t> Health Record system to make communication more efficient.  </a:t>
            </a:r>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46</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47</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48</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49</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50</a:t>
            </a:fld>
            <a:endParaRPr lang="en-US" dirty="0"/>
          </a:p>
        </p:txBody>
      </p:sp>
    </p:spTree>
    <p:extLst>
      <p:ext uri="{BB962C8B-B14F-4D97-AF65-F5344CB8AC3E}">
        <p14:creationId xmlns:p14="http://schemas.microsoft.com/office/powerpoint/2010/main" val="264175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a:t>
            </a:fld>
            <a:endParaRPr lang="en-US" dirty="0"/>
          </a:p>
        </p:txBody>
      </p:sp>
    </p:spTree>
    <p:extLst>
      <p:ext uri="{BB962C8B-B14F-4D97-AF65-F5344CB8AC3E}">
        <p14:creationId xmlns:p14="http://schemas.microsoft.com/office/powerpoint/2010/main" val="2650554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51</a:t>
            </a:fld>
            <a:endParaRPr lang="en-US" dirty="0"/>
          </a:p>
        </p:txBody>
      </p:sp>
    </p:spTree>
    <p:extLst>
      <p:ext uri="{BB962C8B-B14F-4D97-AF65-F5344CB8AC3E}">
        <p14:creationId xmlns:p14="http://schemas.microsoft.com/office/powerpoint/2010/main" val="1308873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52</a:t>
            </a:fld>
            <a:endParaRPr lang="en-US" dirty="0"/>
          </a:p>
        </p:txBody>
      </p:sp>
    </p:spTree>
    <p:extLst>
      <p:ext uri="{BB962C8B-B14F-4D97-AF65-F5344CB8AC3E}">
        <p14:creationId xmlns:p14="http://schemas.microsoft.com/office/powerpoint/2010/main" val="689154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54</a:t>
            </a:fld>
            <a:endParaRPr lang="en-US" dirty="0"/>
          </a:p>
        </p:txBody>
      </p:sp>
    </p:spTree>
    <p:extLst>
      <p:ext uri="{BB962C8B-B14F-4D97-AF65-F5344CB8AC3E}">
        <p14:creationId xmlns:p14="http://schemas.microsoft.com/office/powerpoint/2010/main" val="332277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55</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56</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57</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58</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59</a:t>
            </a:fld>
            <a:endParaRPr lang="en-US" dirty="0"/>
          </a:p>
        </p:txBody>
      </p:sp>
    </p:spTree>
    <p:extLst>
      <p:ext uri="{BB962C8B-B14F-4D97-AF65-F5344CB8AC3E}">
        <p14:creationId xmlns:p14="http://schemas.microsoft.com/office/powerpoint/2010/main" val="56638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60</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61</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a:t>
            </a:fld>
            <a:endParaRPr lang="en-US" dirty="0"/>
          </a:p>
        </p:txBody>
      </p:sp>
    </p:spTree>
    <p:extLst>
      <p:ext uri="{BB962C8B-B14F-4D97-AF65-F5344CB8AC3E}">
        <p14:creationId xmlns:p14="http://schemas.microsoft.com/office/powerpoint/2010/main" val="439772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62</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63</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64</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65</a:t>
            </a:fld>
            <a:endParaRPr lang="en-US" dirty="0"/>
          </a:p>
        </p:txBody>
      </p:sp>
    </p:spTree>
    <p:extLst>
      <p:ext uri="{BB962C8B-B14F-4D97-AF65-F5344CB8AC3E}">
        <p14:creationId xmlns:p14="http://schemas.microsoft.com/office/powerpoint/2010/main" val="31136470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66</a:t>
            </a:fld>
            <a:endParaRPr lang="en-US" dirty="0"/>
          </a:p>
        </p:txBody>
      </p:sp>
    </p:spTree>
    <p:extLst>
      <p:ext uri="{BB962C8B-B14F-4D97-AF65-F5344CB8AC3E}">
        <p14:creationId xmlns:p14="http://schemas.microsoft.com/office/powerpoint/2010/main" val="9085947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67</a:t>
            </a:fld>
            <a:endParaRPr lang="en-US" dirty="0"/>
          </a:p>
        </p:txBody>
      </p:sp>
    </p:spTree>
    <p:extLst>
      <p:ext uri="{BB962C8B-B14F-4D97-AF65-F5344CB8AC3E}">
        <p14:creationId xmlns:p14="http://schemas.microsoft.com/office/powerpoint/2010/main" val="2499683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68</a:t>
            </a:fld>
            <a:endParaRPr lang="en-US" dirty="0"/>
          </a:p>
        </p:txBody>
      </p:sp>
    </p:spTree>
    <p:extLst>
      <p:ext uri="{BB962C8B-B14F-4D97-AF65-F5344CB8AC3E}">
        <p14:creationId xmlns:p14="http://schemas.microsoft.com/office/powerpoint/2010/main" val="19798666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70</a:t>
            </a:fld>
            <a:endParaRPr lang="en-US" dirty="0"/>
          </a:p>
        </p:txBody>
      </p:sp>
    </p:spTree>
    <p:extLst>
      <p:ext uri="{BB962C8B-B14F-4D97-AF65-F5344CB8AC3E}">
        <p14:creationId xmlns:p14="http://schemas.microsoft.com/office/powerpoint/2010/main" val="1979866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71</a:t>
            </a:fld>
            <a:endParaRPr lang="en-US" dirty="0"/>
          </a:p>
        </p:txBody>
      </p:sp>
    </p:spTree>
    <p:extLst>
      <p:ext uri="{BB962C8B-B14F-4D97-AF65-F5344CB8AC3E}">
        <p14:creationId xmlns:p14="http://schemas.microsoft.com/office/powerpoint/2010/main" val="19798666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here is</a:t>
            </a:r>
            <a:r>
              <a:rPr lang="en-US" baseline="0" dirty="0"/>
              <a:t> the template used for Communication to the Primary Care Provider team via the Electronic Health Record following the follow-up phone call assessment.  </a:t>
            </a:r>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73</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a:t>
            </a:fld>
            <a:endParaRPr lang="en-US" dirty="0"/>
          </a:p>
        </p:txBody>
      </p:sp>
    </p:spTree>
    <p:extLst>
      <p:ext uri="{BB962C8B-B14F-4D97-AF65-F5344CB8AC3E}">
        <p14:creationId xmlns:p14="http://schemas.microsoft.com/office/powerpoint/2010/main" val="396947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74</a:t>
            </a:fld>
            <a:endParaRPr lang="en-US" dirty="0"/>
          </a:p>
        </p:txBody>
      </p:sp>
    </p:spTree>
    <p:extLst>
      <p:ext uri="{BB962C8B-B14F-4D97-AF65-F5344CB8AC3E}">
        <p14:creationId xmlns:p14="http://schemas.microsoft.com/office/powerpoint/2010/main" val="23791494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75</a:t>
            </a:fld>
            <a:endParaRPr lang="en-US" dirty="0"/>
          </a:p>
        </p:txBody>
      </p:sp>
    </p:spTree>
    <p:extLst>
      <p:ext uri="{BB962C8B-B14F-4D97-AF65-F5344CB8AC3E}">
        <p14:creationId xmlns:p14="http://schemas.microsoft.com/office/powerpoint/2010/main" val="32471558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76</a:t>
            </a:fld>
            <a:endParaRPr lang="en-US" dirty="0"/>
          </a:p>
        </p:txBody>
      </p:sp>
    </p:spTree>
    <p:extLst>
      <p:ext uri="{BB962C8B-B14F-4D97-AF65-F5344CB8AC3E}">
        <p14:creationId xmlns:p14="http://schemas.microsoft.com/office/powerpoint/2010/main" val="13535110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77</a:t>
            </a:fld>
            <a:endParaRPr lang="en-US" dirty="0"/>
          </a:p>
        </p:txBody>
      </p:sp>
    </p:spTree>
    <p:extLst>
      <p:ext uri="{BB962C8B-B14F-4D97-AF65-F5344CB8AC3E}">
        <p14:creationId xmlns:p14="http://schemas.microsoft.com/office/powerpoint/2010/main" val="309133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78</a:t>
            </a:fld>
            <a:endParaRPr lang="en-US" dirty="0"/>
          </a:p>
        </p:txBody>
      </p:sp>
    </p:spTree>
    <p:extLst>
      <p:ext uri="{BB962C8B-B14F-4D97-AF65-F5344CB8AC3E}">
        <p14:creationId xmlns:p14="http://schemas.microsoft.com/office/powerpoint/2010/main" val="1188678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79</a:t>
            </a:fld>
            <a:endParaRPr lang="en-US" dirty="0"/>
          </a:p>
        </p:txBody>
      </p:sp>
    </p:spTree>
    <p:extLst>
      <p:ext uri="{BB962C8B-B14F-4D97-AF65-F5344CB8AC3E}">
        <p14:creationId xmlns:p14="http://schemas.microsoft.com/office/powerpoint/2010/main" val="192584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present data</a:t>
            </a:r>
            <a:r>
              <a:rPr lang="en-US" baseline="0" dirty="0"/>
              <a:t> from a prior study conducted by members of the ISAH study team.  We looked at Adverse Drug Events (ADEs) in older patients during the 45-day post-hospital discharge period.  On the x-axis you will find the number of days post-hospital discharge when an ADE occurred, and on the y-axis you will find the total number of identified ADEs.  </a:t>
            </a:r>
          </a:p>
          <a:p>
            <a:endParaRPr lang="en-US" baseline="0" dirty="0"/>
          </a:p>
          <a:p>
            <a:r>
              <a:rPr lang="en-US" dirty="0"/>
              <a:t>As is clear to see here, we previously </a:t>
            </a:r>
            <a:r>
              <a:rPr lang="en-US" baseline="0" dirty="0"/>
              <a:t>found that the majority of ADEs occurred relatively soon after hospital discharge.  </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Kanaan AO, Donovan JL, Duchin NP, et al. Adverse drug events after hospital discharge in older adults: types, severity, and involvement of Beers criteria medications. J Am Geriatr Soc. 2013 Nov; 61(11):1894-9.</a:t>
            </a:r>
          </a:p>
          <a:p>
            <a:endParaRPr lang="en-US"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8</a:t>
            </a:fld>
            <a:endParaRPr lang="en-US" dirty="0"/>
          </a:p>
        </p:txBody>
      </p:sp>
    </p:spTree>
    <p:extLst>
      <p:ext uri="{BB962C8B-B14F-4D97-AF65-F5344CB8AC3E}">
        <p14:creationId xmlns:p14="http://schemas.microsoft.com/office/powerpoint/2010/main" val="409655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41BFA-CBC8-4729-84D6-A744A084556F}" type="slidenum">
              <a:rPr lang="en-US" smtClean="0"/>
              <a:pPr>
                <a:defRPr/>
              </a:pPr>
              <a:t>9</a:t>
            </a:fld>
            <a:endParaRPr lang="en-US" dirty="0"/>
          </a:p>
        </p:txBody>
      </p:sp>
    </p:spTree>
    <p:extLst>
      <p:ext uri="{BB962C8B-B14F-4D97-AF65-F5344CB8AC3E}">
        <p14:creationId xmlns:p14="http://schemas.microsoft.com/office/powerpoint/2010/main" val="1396419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p:nvPr/>
        </p:nvSpPr>
        <p:spPr>
          <a:xfrm flipV="1">
            <a:off x="7213600" y="4281489"/>
            <a:ext cx="49784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5" name="Rectangle 23"/>
          <p:cNvSpPr/>
          <p:nvPr/>
        </p:nvSpPr>
        <p:spPr>
          <a:xfrm flipV="1">
            <a:off x="7213600" y="4368800"/>
            <a:ext cx="4978400" cy="19208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6" name="Rectangle 24"/>
          <p:cNvSpPr/>
          <p:nvPr/>
        </p:nvSpPr>
        <p:spPr>
          <a:xfrm flipV="1">
            <a:off x="7213600" y="4586292"/>
            <a:ext cx="49784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7" name="Rectangle 25"/>
          <p:cNvSpPr/>
          <p:nvPr/>
        </p:nvSpPr>
        <p:spPr>
          <a:xfrm flipV="1">
            <a:off x="7213649" y="4635501"/>
            <a:ext cx="2620433"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0" name="Rectangle 26"/>
          <p:cNvSpPr/>
          <p:nvPr/>
        </p:nvSpPr>
        <p:spPr>
          <a:xfrm flipV="1">
            <a:off x="7213649" y="4672062"/>
            <a:ext cx="2620433" cy="7937"/>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useBgFill="1">
        <p:nvSpPr>
          <p:cNvPr id="11" name="Rounded Rectangle 29"/>
          <p:cNvSpPr/>
          <p:nvPr/>
        </p:nvSpPr>
        <p:spPr bwMode="white">
          <a:xfrm>
            <a:off x="7213649" y="4433889"/>
            <a:ext cx="4085167" cy="26987"/>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useBgFill="1">
        <p:nvSpPr>
          <p:cNvPr id="12" name="Rounded Rectangle 30"/>
          <p:cNvSpPr/>
          <p:nvPr/>
        </p:nvSpPr>
        <p:spPr bwMode="white">
          <a:xfrm>
            <a:off x="9836151" y="4532313"/>
            <a:ext cx="21336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3" name="Rectangle 6"/>
          <p:cNvSpPr/>
          <p:nvPr/>
        </p:nvSpPr>
        <p:spPr>
          <a:xfrm>
            <a:off x="0" y="4121153"/>
            <a:ext cx="12192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4" name="Rectangle 9"/>
          <p:cNvSpPr/>
          <p:nvPr/>
        </p:nvSpPr>
        <p:spPr>
          <a:xfrm>
            <a:off x="0" y="4146551"/>
            <a:ext cx="12192000" cy="1412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5" name="Rectangle 10"/>
          <p:cNvSpPr/>
          <p:nvPr/>
        </p:nvSpPr>
        <p:spPr>
          <a:xfrm flipV="1">
            <a:off x="8551333" y="4114801"/>
            <a:ext cx="3640667"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6" name="Rectangle 18"/>
          <p:cNvSpPr/>
          <p:nvPr/>
        </p:nvSpPr>
        <p:spPr>
          <a:xfrm>
            <a:off x="0" y="1"/>
            <a:ext cx="12192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pic>
        <p:nvPicPr>
          <p:cNvPr id="17" name="Picture 17" descr="Meyers_wordmark.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3887" y="4724401"/>
            <a:ext cx="4726516" cy="2011363"/>
          </a:xfrm>
          <a:prstGeom prst="rect">
            <a:avLst/>
          </a:prstGeom>
          <a:noFill/>
          <a:ln w="9525">
            <a:noFill/>
            <a:miter lim="800000"/>
            <a:headEnd/>
            <a:tailEnd/>
          </a:ln>
        </p:spPr>
      </p:pic>
      <p:pic>
        <p:nvPicPr>
          <p:cNvPr id="18" name="Picture 19" descr="Web Image.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160839"/>
          </a:xfrm>
          <a:prstGeom prst="rect">
            <a:avLst/>
          </a:prstGeom>
          <a:noFill/>
          <a:ln w="9525">
            <a:noFill/>
            <a:miter lim="800000"/>
            <a:headEnd/>
            <a:tailEnd/>
          </a:ln>
        </p:spPr>
      </p:pic>
      <p:sp>
        <p:nvSpPr>
          <p:cNvPr id="8" name="Title 7"/>
          <p:cNvSpPr>
            <a:spLocks noGrp="1"/>
          </p:cNvSpPr>
          <p:nvPr>
            <p:ph type="ctrTitle"/>
          </p:nvPr>
        </p:nvSpPr>
        <p:spPr>
          <a:xfrm>
            <a:off x="0" y="1828800"/>
            <a:ext cx="10566400" cy="747712"/>
          </a:xfrm>
          <a:solidFill>
            <a:schemeClr val="bg2">
              <a:alpha val="67000"/>
            </a:schemeClr>
          </a:solidFill>
        </p:spPr>
        <p:txBody>
          <a:bodyPr anchor="b">
            <a:normAutofit/>
          </a:bodyPr>
          <a:lstStyle>
            <a:lvl1pPr>
              <a:defRPr sz="4800" b="1" baseline="0">
                <a:solidFill>
                  <a:schemeClr val="accent2"/>
                </a:solidFill>
                <a:latin typeface="Times New Roman" pitchFamily="18" charset="0"/>
              </a:defRPr>
            </a:lvl1pPr>
          </a:lstStyle>
          <a:p>
            <a:r>
              <a:rPr lang="en-US"/>
              <a:t>Click to edit Master title style</a:t>
            </a:r>
            <a:endParaRPr lang="en-US" dirty="0"/>
          </a:p>
        </p:txBody>
      </p:sp>
      <p:sp>
        <p:nvSpPr>
          <p:cNvPr id="9" name="Subtitle 8"/>
          <p:cNvSpPr>
            <a:spLocks noGrp="1"/>
          </p:cNvSpPr>
          <p:nvPr>
            <p:ph type="subTitle" idx="1"/>
          </p:nvPr>
        </p:nvSpPr>
        <p:spPr>
          <a:xfrm>
            <a:off x="0" y="2819447"/>
            <a:ext cx="5892800" cy="519663"/>
          </a:xfrm>
          <a:solidFill>
            <a:schemeClr val="bg2">
              <a:alpha val="67000"/>
            </a:schemeClr>
          </a:solidFill>
        </p:spPr>
        <p:txBody>
          <a:bodyPr/>
          <a:lstStyle>
            <a:lvl1pPr marL="63960" indent="0" algn="l">
              <a:buNone/>
              <a:defRPr sz="2400" baseline="0">
                <a:solidFill>
                  <a:schemeClr val="accent2"/>
                </a:solidFill>
                <a:latin typeface="Times New Roman" pitchFamily="18" charset="0"/>
              </a:defRPr>
            </a:lvl1pPr>
            <a:lvl2pPr marL="456771" indent="0" algn="ctr">
              <a:buNone/>
            </a:lvl2pPr>
            <a:lvl3pPr marL="913584" indent="0" algn="ctr">
              <a:buNone/>
            </a:lvl3pPr>
            <a:lvl4pPr marL="1370376" indent="0" algn="ctr">
              <a:buNone/>
            </a:lvl4pPr>
            <a:lvl5pPr marL="1827168" indent="0" algn="ctr">
              <a:buNone/>
            </a:lvl5pPr>
            <a:lvl6pPr marL="2283982" indent="0" algn="ctr">
              <a:buNone/>
            </a:lvl6pPr>
            <a:lvl7pPr marL="2740750" indent="0" algn="ctr">
              <a:buNone/>
            </a:lvl7pPr>
            <a:lvl8pPr marL="3197520" indent="0" algn="ctr">
              <a:buNone/>
            </a:lvl8pPr>
            <a:lvl9pPr marL="3654291" indent="0" algn="ctr">
              <a:buNone/>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E47768B4-A6B6-436B-9C50-C3CDADB9602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69"/>
            <a:ext cx="4511040" cy="877824"/>
          </a:xfrm>
        </p:spPr>
        <p:txBody>
          <a:bodyPr anchor="b"/>
          <a:lstStyle>
            <a:lvl1pPr algn="l">
              <a:buNone/>
              <a:defRPr sz="1900" b="1"/>
            </a:lvl1pPr>
          </a:lstStyle>
          <a:p>
            <a:r>
              <a:rPr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500"/>
            </a:lvl1pPr>
            <a:lvl2pPr>
              <a:buNone/>
              <a:defRPr sz="1200"/>
            </a:lvl2pPr>
            <a:lvl3pPr>
              <a:buNone/>
              <a:defRPr sz="11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E40AC9D7-4982-46AC-B0EA-EEC340F6852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5" y="1109161"/>
            <a:ext cx="782404" cy="4681637"/>
          </a:xfrm>
        </p:spPr>
        <p:txBody>
          <a:bodyPr vert="vert270" lIns="45718" tIns="0" rIns="45718"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8117924" y="3274357"/>
            <a:ext cx="3454400" cy="2516489"/>
          </a:xfrm>
        </p:spPr>
        <p:txBody>
          <a:bodyPr lIns="0" tIns="0" rIns="45718"/>
          <a:lstStyle>
            <a:lvl1pPr marL="0" indent="0">
              <a:lnSpc>
                <a:spcPct val="100000"/>
              </a:lnSpc>
              <a:spcBef>
                <a:spcPts val="0"/>
              </a:spcBef>
              <a:buFontTx/>
              <a:buNone/>
              <a:defRPr sz="1300"/>
            </a:lvl1pPr>
            <a:lvl2pPr>
              <a:buFontTx/>
              <a:buNone/>
              <a:defRPr sz="1200"/>
            </a:lvl2pPr>
            <a:lvl3pPr>
              <a:buFontTx/>
              <a:buNone/>
              <a:defRPr sz="11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A07A4345-7444-4F09-BB00-12FB56925AF2}"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DE4B6D9-990D-4CB3-A5CC-F02E89F2242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DCB237-681C-4CD4-A7D7-39B80B92F98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Meyers_wordmark.jpe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
        <p:nvSpPr>
          <p:cNvPr id="2" name="Title 1"/>
          <p:cNvSpPr>
            <a:spLocks noGrp="1"/>
          </p:cNvSpPr>
          <p:nvPr>
            <p:ph type="title"/>
          </p:nvPr>
        </p:nvSpPr>
        <p:spPr>
          <a:xfrm>
            <a:off x="381000" y="228600"/>
            <a:ext cx="9753600" cy="1066800"/>
          </a:xfrm>
        </p:spPr>
        <p:txBody>
          <a:bodyPr/>
          <a:lstStyle>
            <a:lvl1pPr>
              <a:defRPr baseline="0">
                <a:solidFill>
                  <a:schemeClr val="bg2">
                    <a:lumMod val="2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81000" y="1295400"/>
            <a:ext cx="11430000" cy="5334000"/>
          </a:xfrm>
        </p:spPr>
        <p:txBody>
          <a:bodyPr/>
          <a:lstStyle>
            <a:lvl1pPr>
              <a:defRPr b="0" baseline="0">
                <a:solidFill>
                  <a:schemeClr val="bg2">
                    <a:lumMod val="25000"/>
                  </a:schemeClr>
                </a:solidFill>
                <a:latin typeface="Calibri" panose="020F0502020204030204" pitchFamily="34" charset="0"/>
                <a:cs typeface="Calibri" panose="020F0502020204030204" pitchFamily="34" charset="0"/>
              </a:defRPr>
            </a:lvl1pPr>
            <a:lvl2pPr>
              <a:defRPr b="0">
                <a:solidFill>
                  <a:schemeClr val="bg2">
                    <a:lumMod val="25000"/>
                  </a:schemeClr>
                </a:solidFill>
                <a:latin typeface="Calibri" panose="020F0502020204030204" pitchFamily="34" charset="0"/>
                <a:cs typeface="Calibri" panose="020F0502020204030204" pitchFamily="34" charset="0"/>
              </a:defRPr>
            </a:lvl2pPr>
            <a:lvl3pPr>
              <a:defRPr b="0">
                <a:solidFill>
                  <a:schemeClr val="accent2">
                    <a:lumMod val="75000"/>
                  </a:schemeClr>
                </a:solidFill>
                <a:latin typeface="Calibri" panose="020F0502020204030204" pitchFamily="34" charset="0"/>
                <a:cs typeface="Calibri" panose="020F0502020204030204" pitchFamily="34" charset="0"/>
              </a:defRPr>
            </a:lvl3pPr>
            <a:lvl4pPr>
              <a:defRPr b="0">
                <a:solidFill>
                  <a:schemeClr val="accent3">
                    <a:lumMod val="60000"/>
                    <a:lumOff val="40000"/>
                  </a:schemeClr>
                </a:solidFill>
                <a:latin typeface="Calibri" panose="020F0502020204030204" pitchFamily="34" charset="0"/>
                <a:cs typeface="Calibri" panose="020F0502020204030204" pitchFamily="34" charset="0"/>
              </a:defRPr>
            </a:lvl4pPr>
            <a:lvl5pPr>
              <a:defRPr b="0">
                <a:solidFill>
                  <a:srgbClr val="996600"/>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11176000" y="6491288"/>
            <a:ext cx="1016000" cy="366712"/>
          </a:xfrm>
        </p:spPr>
        <p:txBody>
          <a:bodyPr/>
          <a:lstStyle>
            <a:lvl1pPr>
              <a:defRPr>
                <a:solidFill>
                  <a:schemeClr val="tx2"/>
                </a:solidFill>
              </a:defRPr>
            </a:lvl1pPr>
          </a:lstStyle>
          <a:p>
            <a:pPr>
              <a:defRPr/>
            </a:pPr>
            <a:fld id="{F2D8DADB-1EB0-4FE7-93E0-E442E4FABECD}"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963084" y="3367088"/>
            <a:ext cx="10363200" cy="1509712"/>
          </a:xfrm>
        </p:spPr>
        <p:txBody>
          <a:bodyPr/>
          <a:lstStyle>
            <a:lvl1pPr marL="45718" indent="0">
              <a:buNone/>
              <a:defRPr sz="2100" b="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B2BB54C-3DA0-4902-BE56-79E9BEB48F3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ctr">
              <a:buNone/>
              <a:defRPr sz="6000" b="1" cap="none" baseline="0">
                <a:ln w="12700">
                  <a:noFill/>
                </a:ln>
                <a:solidFill>
                  <a:schemeClr val="tx2">
                    <a:lumMod val="50000"/>
                  </a:schemeClr>
                </a:solidFill>
                <a:effectLst>
                  <a:outerShdw blurRad="38100" dist="38100" dir="5400000" algn="tl" rotWithShape="0">
                    <a:srgbClr val="000000">
                      <a:alpha val="25000"/>
                    </a:srgbClr>
                  </a:outerShdw>
                </a:effectLst>
                <a:latin typeface="Calibri" panose="020F0502020204030204" pitchFamily="34" charset="0"/>
              </a:defRPr>
            </a:lvl1pPr>
          </a:lstStyle>
          <a:p>
            <a:r>
              <a:rPr lang="en-US" dirty="0"/>
              <a:t>Click to edit Master title style</a:t>
            </a:r>
          </a:p>
        </p:txBody>
      </p:sp>
      <p:sp>
        <p:nvSpPr>
          <p:cNvPr id="7" name="Slide Number Placeholder 22">
            <a:extLst>
              <a:ext uri="{FF2B5EF4-FFF2-40B4-BE49-F238E27FC236}">
                <a16:creationId xmlns:a16="http://schemas.microsoft.com/office/drawing/2014/main" id="{C6310644-C0E3-4916-9D9F-E78B58BC3A8C}"/>
              </a:ext>
            </a:extLst>
          </p:cNvPr>
          <p:cNvSpPr>
            <a:spLocks noGrp="1"/>
          </p:cNvSpPr>
          <p:nvPr>
            <p:ph type="sldNum" sz="quarter" idx="12"/>
          </p:nvPr>
        </p:nvSpPr>
        <p:spPr>
          <a:xfrm>
            <a:off x="10898717" y="1588"/>
            <a:ext cx="1016000" cy="366712"/>
          </a:xfrm>
        </p:spPr>
        <p:txBody>
          <a:bodyPr/>
          <a:lstStyle>
            <a:lvl1pPr>
              <a:defRPr/>
            </a:lvl1pPr>
          </a:lstStyle>
          <a:p>
            <a:pPr>
              <a:defRPr/>
            </a:pPr>
            <a:fld id="{AB2BB54C-3DA0-4902-BE56-79E9BEB48F30}" type="slidenum">
              <a:rPr lang="en-US"/>
              <a:pPr>
                <a:defRPr/>
              </a:pPr>
              <a:t>‹#›</a:t>
            </a:fld>
            <a:endParaRPr lang="en-US" dirty="0"/>
          </a:p>
        </p:txBody>
      </p:sp>
    </p:spTree>
    <p:extLst>
      <p:ext uri="{BB962C8B-B14F-4D97-AF65-F5344CB8AC3E}">
        <p14:creationId xmlns:p14="http://schemas.microsoft.com/office/powerpoint/2010/main" val="370228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ctr">
              <a:buNone/>
              <a:defRPr sz="6000" b="1" cap="none" baseline="0">
                <a:ln w="12700">
                  <a:noFill/>
                </a:ln>
                <a:solidFill>
                  <a:schemeClr val="bg1"/>
                </a:solidFill>
                <a:effectLst>
                  <a:outerShdw blurRad="38100" dist="38100" dir="5400000" algn="tl" rotWithShape="0">
                    <a:srgbClr val="000000">
                      <a:alpha val="25000"/>
                    </a:srgbClr>
                  </a:outerShdw>
                </a:effectLst>
                <a:latin typeface="Calibri" panose="020F0502020204030204" pitchFamily="34" charset="0"/>
              </a:defRPr>
            </a:lvl1pPr>
          </a:lstStyle>
          <a:p>
            <a:r>
              <a:rPr lang="en-US" dirty="0"/>
              <a:t>Click to edit Master title style</a:t>
            </a:r>
          </a:p>
        </p:txBody>
      </p:sp>
      <p:sp>
        <p:nvSpPr>
          <p:cNvPr id="3" name="Slide Number Placeholder 22">
            <a:extLst>
              <a:ext uri="{FF2B5EF4-FFF2-40B4-BE49-F238E27FC236}">
                <a16:creationId xmlns:a16="http://schemas.microsoft.com/office/drawing/2014/main" id="{1725C71B-4836-4FAE-B146-1820E9C5156D}"/>
              </a:ext>
            </a:extLst>
          </p:cNvPr>
          <p:cNvSpPr>
            <a:spLocks noGrp="1"/>
          </p:cNvSpPr>
          <p:nvPr>
            <p:ph type="sldNum" sz="quarter" idx="12"/>
          </p:nvPr>
        </p:nvSpPr>
        <p:spPr>
          <a:xfrm>
            <a:off x="10898717" y="1588"/>
            <a:ext cx="1016000" cy="366712"/>
          </a:xfrm>
        </p:spPr>
        <p:txBody>
          <a:bodyPr/>
          <a:lstStyle>
            <a:lvl1pPr>
              <a:defRPr/>
            </a:lvl1pPr>
          </a:lstStyle>
          <a:p>
            <a:pPr>
              <a:defRPr/>
            </a:pPr>
            <a:fld id="{AB2BB54C-3DA0-4902-BE56-79E9BEB48F30}" type="slidenum">
              <a:rPr lang="en-US"/>
              <a:pPr>
                <a:defRPr/>
              </a:pPr>
              <a:t>‹#›</a:t>
            </a:fld>
            <a:endParaRPr lang="en-US" dirty="0"/>
          </a:p>
        </p:txBody>
      </p:sp>
    </p:spTree>
    <p:extLst>
      <p:ext uri="{BB962C8B-B14F-4D97-AF65-F5344CB8AC3E}">
        <p14:creationId xmlns:p14="http://schemas.microsoft.com/office/powerpoint/2010/main" val="333389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1066800"/>
            <a:ext cx="10363200" cy="1362075"/>
          </a:xfrm>
        </p:spPr>
        <p:txBody>
          <a:bodyPr anchor="b">
            <a:noAutofit/>
          </a:bodyPr>
          <a:lstStyle>
            <a:lvl1pPr algn="ctr">
              <a:buNone/>
              <a:defRPr sz="6000" b="1" cap="none" baseline="0">
                <a:ln w="12700">
                  <a:noFill/>
                </a:ln>
                <a:solidFill>
                  <a:schemeClr val="bg1"/>
                </a:solidFill>
                <a:effectLst>
                  <a:outerShdw blurRad="38100" dist="38100" dir="5400000" algn="tl" rotWithShape="0">
                    <a:srgbClr val="000000">
                      <a:alpha val="25000"/>
                    </a:srgbClr>
                  </a:outerShdw>
                </a:effectLst>
                <a:latin typeface="Calibri" panose="020F0502020204030204" pitchFamily="34" charset="0"/>
              </a:defRPr>
            </a:lvl1pPr>
          </a:lstStyle>
          <a:p>
            <a:r>
              <a:rPr lang="en-US" dirty="0"/>
              <a:t>Click to edit Master title style</a:t>
            </a:r>
          </a:p>
        </p:txBody>
      </p:sp>
      <p:sp>
        <p:nvSpPr>
          <p:cNvPr id="3" name="Slide Number Placeholder 22">
            <a:extLst>
              <a:ext uri="{FF2B5EF4-FFF2-40B4-BE49-F238E27FC236}">
                <a16:creationId xmlns:a16="http://schemas.microsoft.com/office/drawing/2014/main" id="{1725C71B-4836-4FAE-B146-1820E9C5156D}"/>
              </a:ext>
            </a:extLst>
          </p:cNvPr>
          <p:cNvSpPr>
            <a:spLocks noGrp="1"/>
          </p:cNvSpPr>
          <p:nvPr>
            <p:ph type="sldNum" sz="quarter" idx="12"/>
          </p:nvPr>
        </p:nvSpPr>
        <p:spPr>
          <a:xfrm>
            <a:off x="10898717" y="1588"/>
            <a:ext cx="1016000" cy="366712"/>
          </a:xfrm>
        </p:spPr>
        <p:txBody>
          <a:bodyPr/>
          <a:lstStyle>
            <a:lvl1pPr>
              <a:defRPr/>
            </a:lvl1pPr>
          </a:lstStyle>
          <a:p>
            <a:pPr>
              <a:defRPr/>
            </a:pPr>
            <a:fld id="{AB2BB54C-3DA0-4902-BE56-79E9BEB48F30}" type="slidenum">
              <a:rPr lang="en-US"/>
              <a:pPr>
                <a:defRPr/>
              </a:pPr>
              <a:t>‹#›</a:t>
            </a:fld>
            <a:endParaRPr lang="en-US" dirty="0"/>
          </a:p>
        </p:txBody>
      </p:sp>
      <p:sp>
        <p:nvSpPr>
          <p:cNvPr id="4" name="Rectangle 3">
            <a:extLst>
              <a:ext uri="{FF2B5EF4-FFF2-40B4-BE49-F238E27FC236}">
                <a16:creationId xmlns:a16="http://schemas.microsoft.com/office/drawing/2014/main" id="{9C90EDAF-A6C1-4F06-B1DA-AA5ABB2A287E}"/>
              </a:ext>
            </a:extLst>
          </p:cNvPr>
          <p:cNvSpPr/>
          <p:nvPr userDrawn="1"/>
        </p:nvSpPr>
        <p:spPr>
          <a:xfrm>
            <a:off x="0" y="2895600"/>
            <a:ext cx="12192000" cy="396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80713E0-E3ED-4E07-9C78-837010B69249}"/>
              </a:ext>
            </a:extLst>
          </p:cNvPr>
          <p:cNvSpPr txBox="1">
            <a:spLocks/>
          </p:cNvSpPr>
          <p:nvPr userDrawn="1"/>
        </p:nvSpPr>
        <p:spPr bwMode="auto">
          <a:xfrm>
            <a:off x="914400" y="3438525"/>
            <a:ext cx="10363200" cy="1362075"/>
          </a:xfrm>
          <a:prstGeom prst="rect">
            <a:avLst/>
          </a:prstGeom>
          <a:noFill/>
          <a:ln w="9525">
            <a:noFill/>
            <a:miter lim="800000"/>
            <a:headEnd/>
            <a:tailEnd/>
          </a:ln>
        </p:spPr>
        <p:txBody>
          <a:bodyPr vert="horz" wrap="square" lIns="91368" tIns="45718" rIns="91368" bIns="45718" numCol="1" anchor="b" anchorCtr="0" compatLnSpc="1">
            <a:prstTxWarp prst="textNoShape">
              <a:avLst/>
            </a:prstTxWarp>
            <a:noAutofit/>
          </a:bodyPr>
          <a:lstStyle>
            <a:lvl1pPr algn="ctr" rtl="0" fontAlgn="base">
              <a:spcBef>
                <a:spcPct val="0"/>
              </a:spcBef>
              <a:spcAft>
                <a:spcPct val="0"/>
              </a:spcAft>
              <a:buNone/>
              <a:defRPr sz="6000" b="1" kern="1200" cap="none" baseline="0">
                <a:ln w="12700">
                  <a:noFill/>
                </a:ln>
                <a:solidFill>
                  <a:schemeClr val="bg1"/>
                </a:solidFill>
                <a:effectLst>
                  <a:outerShdw blurRad="38100" dist="38100" dir="5400000" algn="tl" rotWithShape="0">
                    <a:srgbClr val="000000">
                      <a:alpha val="25000"/>
                    </a:srgbClr>
                  </a:outerShdw>
                </a:effectLst>
                <a:latin typeface="Calibri" panose="020F0502020204030204" pitchFamily="34" charset="0"/>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6771" algn="l" rtl="0" fontAlgn="base">
              <a:spcBef>
                <a:spcPct val="0"/>
              </a:spcBef>
              <a:spcAft>
                <a:spcPct val="0"/>
              </a:spcAft>
              <a:defRPr sz="4000">
                <a:solidFill>
                  <a:schemeClr val="tx2"/>
                </a:solidFill>
                <a:latin typeface="Trebuchet MS" pitchFamily="34" charset="0"/>
              </a:defRPr>
            </a:lvl6pPr>
            <a:lvl7pPr marL="913584" algn="l" rtl="0" fontAlgn="base">
              <a:spcBef>
                <a:spcPct val="0"/>
              </a:spcBef>
              <a:spcAft>
                <a:spcPct val="0"/>
              </a:spcAft>
              <a:defRPr sz="4000">
                <a:solidFill>
                  <a:schemeClr val="tx2"/>
                </a:solidFill>
                <a:latin typeface="Trebuchet MS" pitchFamily="34" charset="0"/>
              </a:defRPr>
            </a:lvl7pPr>
            <a:lvl8pPr marL="1370376" algn="l" rtl="0" fontAlgn="base">
              <a:spcBef>
                <a:spcPct val="0"/>
              </a:spcBef>
              <a:spcAft>
                <a:spcPct val="0"/>
              </a:spcAft>
              <a:defRPr sz="4000">
                <a:solidFill>
                  <a:schemeClr val="tx2"/>
                </a:solidFill>
                <a:latin typeface="Trebuchet MS" pitchFamily="34" charset="0"/>
              </a:defRPr>
            </a:lvl8pPr>
            <a:lvl9pPr marL="1827168" algn="l" rtl="0" fontAlgn="base">
              <a:spcBef>
                <a:spcPct val="0"/>
              </a:spcBef>
              <a:spcAft>
                <a:spcPct val="0"/>
              </a:spcAft>
              <a:defRPr sz="4000">
                <a:solidFill>
                  <a:schemeClr val="tx2"/>
                </a:solidFill>
                <a:latin typeface="Trebuchet MS" pitchFamily="34" charset="0"/>
              </a:defRPr>
            </a:lvl9pPr>
          </a:lstStyle>
          <a:p>
            <a:endParaRPr lang="en-US" sz="4800" b="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40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900"/>
            </a:lvl3pPr>
            <a:lvl4pPr>
              <a:defRPr sz="1900"/>
            </a:lvl4pPr>
            <a:lvl5pPr>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9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6" descr="Meyers_wordmark.jpeg">
            <a:extLst>
              <a:ext uri="{FF2B5EF4-FFF2-40B4-BE49-F238E27FC236}">
                <a16:creationId xmlns:a16="http://schemas.microsoft.com/office/drawing/2014/main" id="{00555491-C515-4A96-8108-94224422C36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508000" y="2244971"/>
            <a:ext cx="5388864" cy="457200"/>
          </a:xfrm>
          <a:solidFill>
            <a:schemeClr val="accent2">
              <a:satMod val="150000"/>
              <a:alpha val="25000"/>
            </a:schemeClr>
          </a:solidFill>
          <a:ln w="12700">
            <a:solidFill>
              <a:schemeClr val="accent2"/>
            </a:solidFill>
          </a:ln>
        </p:spPr>
        <p:txBody>
          <a:bodyPr anchor="ctr">
            <a:noAutofit/>
          </a:bodyPr>
          <a:lstStyle>
            <a:lvl1pPr marL="45718"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295016" y="2244971"/>
            <a:ext cx="5389033" cy="457200"/>
          </a:xfrm>
          <a:solidFill>
            <a:schemeClr val="accent2">
              <a:satMod val="150000"/>
              <a:alpha val="25000"/>
            </a:schemeClr>
          </a:solidFill>
          <a:ln w="12700">
            <a:solidFill>
              <a:schemeClr val="accent2"/>
            </a:solidFill>
          </a:ln>
        </p:spPr>
        <p:txBody>
          <a:bodyPr anchor="ctr">
            <a:noAutofit/>
          </a:bodyPr>
          <a:lstStyle>
            <a:lvl1pPr marL="45718"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9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91121" y="2708519"/>
            <a:ext cx="5389033" cy="3886200"/>
          </a:xfrm>
        </p:spPr>
        <p:txBody>
          <a:bodyPr/>
          <a:lstStyle>
            <a:lvl1pPr>
              <a:defRPr sz="2000"/>
            </a:lvl1pPr>
            <a:lvl2pPr>
              <a:defRPr sz="2000"/>
            </a:lvl2pPr>
            <a:lvl3pPr>
              <a:defRPr sz="19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a:lvl1pPr>
          </a:lstStyle>
          <a:p>
            <a:pPr>
              <a:defRPr/>
            </a:pPr>
            <a:endParaRPr lang="en-US" dirty="0"/>
          </a:p>
        </p:txBody>
      </p:sp>
      <p:sp>
        <p:nvSpPr>
          <p:cNvPr id="8" name="Slide Number Placeholder 26"/>
          <p:cNvSpPr>
            <a:spLocks noGrp="1"/>
          </p:cNvSpPr>
          <p:nvPr>
            <p:ph type="sldNum" sz="quarter" idx="11"/>
          </p:nvPr>
        </p:nvSpPr>
        <p:spPr/>
        <p:txBody>
          <a:bodyPr rtlCol="0"/>
          <a:lstStyle>
            <a:lvl1pPr>
              <a:defRPr/>
            </a:lvl1pPr>
          </a:lstStyle>
          <a:p>
            <a:pPr>
              <a:defRPr/>
            </a:pPr>
            <a:fld id="{C5D67606-5F71-4477-8CCD-B972A3FA1F98}" type="slidenum">
              <a:rPr lang="en-US"/>
              <a:pPr>
                <a:defRPr/>
              </a:pPr>
              <a:t>‹#›</a:t>
            </a:fld>
            <a:endParaRPr lang="en-US" dirty="0"/>
          </a:p>
        </p:txBody>
      </p:sp>
      <p:sp>
        <p:nvSpPr>
          <p:cNvPr id="9" name="Footer Placeholder 27"/>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8777820" y="612775"/>
            <a:ext cx="1276349" cy="457200"/>
          </a:xfr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C00C0B93-712F-482E-8D3B-91C2CCA12BB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62"/>
            <a:ext cx="12192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29" name="Rectangle 28"/>
          <p:cNvSpPr/>
          <p:nvPr/>
        </p:nvSpPr>
        <p:spPr>
          <a:xfrm>
            <a:off x="0" y="47"/>
            <a:ext cx="12192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0" name="Rectangle 29"/>
          <p:cNvSpPr/>
          <p:nvPr/>
        </p:nvSpPr>
        <p:spPr>
          <a:xfrm>
            <a:off x="0" y="307977"/>
            <a:ext cx="12192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1" name="Rectangle 30"/>
          <p:cNvSpPr/>
          <p:nvPr/>
        </p:nvSpPr>
        <p:spPr>
          <a:xfrm flipV="1">
            <a:off x="7213600" y="360413"/>
            <a:ext cx="49784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2" name="Rectangle 31"/>
          <p:cNvSpPr/>
          <p:nvPr/>
        </p:nvSpPr>
        <p:spPr>
          <a:xfrm flipV="1">
            <a:off x="7213600" y="439764"/>
            <a:ext cx="49784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useBgFill="1">
        <p:nvSpPr>
          <p:cNvPr id="33" name="Rounded Rectangle 32"/>
          <p:cNvSpPr/>
          <p:nvPr/>
        </p:nvSpPr>
        <p:spPr bwMode="white">
          <a:xfrm>
            <a:off x="7209396" y="496937"/>
            <a:ext cx="408516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useBgFill="1">
        <p:nvSpPr>
          <p:cNvPr id="34" name="Rounded Rectangle 33"/>
          <p:cNvSpPr/>
          <p:nvPr/>
        </p:nvSpPr>
        <p:spPr bwMode="white">
          <a:xfrm>
            <a:off x="9831917" y="588963"/>
            <a:ext cx="21336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5" name="Rectangle 34"/>
          <p:cNvSpPr/>
          <p:nvPr/>
        </p:nvSpPr>
        <p:spPr bwMode="invGray">
          <a:xfrm>
            <a:off x="12113684" y="-1581"/>
            <a:ext cx="7620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6" name="Rectangle 35"/>
          <p:cNvSpPr/>
          <p:nvPr/>
        </p:nvSpPr>
        <p:spPr bwMode="invGray">
          <a:xfrm>
            <a:off x="12058651" y="-1581"/>
            <a:ext cx="3810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7" name="Rectangle 36"/>
          <p:cNvSpPr/>
          <p:nvPr/>
        </p:nvSpPr>
        <p:spPr bwMode="invGray">
          <a:xfrm>
            <a:off x="12033251" y="-1581"/>
            <a:ext cx="12700"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8" name="Rectangle 37"/>
          <p:cNvSpPr/>
          <p:nvPr/>
        </p:nvSpPr>
        <p:spPr bwMode="invGray">
          <a:xfrm>
            <a:off x="11967633" y="-1581"/>
            <a:ext cx="35984"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39" name="Rectangle 38"/>
          <p:cNvSpPr/>
          <p:nvPr/>
        </p:nvSpPr>
        <p:spPr bwMode="invGray">
          <a:xfrm>
            <a:off x="11887203" y="3"/>
            <a:ext cx="74084"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40" name="Rectangle 39"/>
          <p:cNvSpPr/>
          <p:nvPr/>
        </p:nvSpPr>
        <p:spPr bwMode="invGray">
          <a:xfrm>
            <a:off x="11832167" y="3"/>
            <a:ext cx="10584"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8" tIns="45718" rIns="91368" bIns="45718"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609600" y="1143000"/>
            <a:ext cx="10972800" cy="1066800"/>
          </a:xfrm>
          <a:prstGeom prst="rect">
            <a:avLst/>
          </a:prstGeom>
          <a:noFill/>
          <a:ln w="9525">
            <a:noFill/>
            <a:miter lim="800000"/>
            <a:headEnd/>
            <a:tailEnd/>
          </a:ln>
        </p:spPr>
        <p:txBody>
          <a:bodyPr vert="horz" wrap="square" lIns="91368" tIns="45718" rIns="91368" bIns="45718" numCol="1" anchor="ctr" anchorCtr="0" compatLnSpc="1">
            <a:prstTxWarp prst="textNoShape">
              <a:avLst/>
            </a:prstTxWarp>
          </a:bodyPr>
          <a:lstStyle/>
          <a:p>
            <a:pPr lvl="0"/>
            <a:r>
              <a:rPr lang="en-US"/>
              <a:t>Click to edit Master title style</a:t>
            </a:r>
          </a:p>
        </p:txBody>
      </p:sp>
      <p:sp>
        <p:nvSpPr>
          <p:cNvPr id="1040" name="Text Placeholder 12"/>
          <p:cNvSpPr>
            <a:spLocks noGrp="1"/>
          </p:cNvSpPr>
          <p:nvPr>
            <p:ph type="body" idx="1"/>
          </p:nvPr>
        </p:nvSpPr>
        <p:spPr bwMode="auto">
          <a:xfrm>
            <a:off x="609600" y="2249492"/>
            <a:ext cx="10972800" cy="4324351"/>
          </a:xfrm>
          <a:prstGeom prst="rect">
            <a:avLst/>
          </a:prstGeom>
          <a:noFill/>
          <a:ln w="9525">
            <a:noFill/>
            <a:miter lim="800000"/>
            <a:headEnd/>
            <a:tailEnd/>
          </a:ln>
        </p:spPr>
        <p:txBody>
          <a:bodyPr vert="horz" wrap="square" lIns="91368" tIns="45718" rIns="91368"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782052" y="612775"/>
            <a:ext cx="1276349" cy="457200"/>
          </a:xfrm>
          <a:prstGeom prst="rect">
            <a:avLst/>
          </a:prstGeom>
        </p:spPr>
        <p:txBody>
          <a:bodyPr vert="horz" lIns="91368" tIns="45718" rIns="91368" bIns="45718"/>
          <a:lstStyle>
            <a:lvl1pPr algn="l" eaLnBrk="1" fontAlgn="auto" latinLnBrk="0" hangingPunct="1">
              <a:spcBef>
                <a:spcPts val="0"/>
              </a:spcBef>
              <a:spcAft>
                <a:spcPts val="0"/>
              </a:spcAft>
              <a:defRPr kumimoji="0" sz="800" smtClean="0">
                <a:solidFill>
                  <a:schemeClr val="accent2"/>
                </a:solidFill>
                <a:latin typeface="+mn-lt"/>
              </a:defRPr>
            </a:lvl1pPr>
          </a:lstStyle>
          <a:p>
            <a:pPr>
              <a:defRPr/>
            </a:pPr>
            <a:endParaRPr lang="en-US" dirty="0"/>
          </a:p>
        </p:txBody>
      </p:sp>
      <p:sp>
        <p:nvSpPr>
          <p:cNvPr id="3" name="Footer Placeholder 2"/>
          <p:cNvSpPr>
            <a:spLocks noGrp="1"/>
          </p:cNvSpPr>
          <p:nvPr>
            <p:ph type="ftr" sz="quarter" idx="3"/>
          </p:nvPr>
        </p:nvSpPr>
        <p:spPr>
          <a:xfrm>
            <a:off x="7010449" y="612775"/>
            <a:ext cx="1767417" cy="457200"/>
          </a:xfrm>
          <a:prstGeom prst="rect">
            <a:avLst/>
          </a:prstGeom>
        </p:spPr>
        <p:txBody>
          <a:bodyPr vert="horz" lIns="91368" tIns="45718" rIns="91368" bIns="45718"/>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n-US" dirty="0"/>
          </a:p>
        </p:txBody>
      </p:sp>
      <p:sp>
        <p:nvSpPr>
          <p:cNvPr id="23" name="Slide Number Placeholder 22"/>
          <p:cNvSpPr>
            <a:spLocks noGrp="1"/>
          </p:cNvSpPr>
          <p:nvPr>
            <p:ph type="sldNum" sz="quarter" idx="4"/>
          </p:nvPr>
        </p:nvSpPr>
        <p:spPr>
          <a:xfrm>
            <a:off x="10898717" y="1588"/>
            <a:ext cx="1016000" cy="366712"/>
          </a:xfrm>
          <a:prstGeom prst="rect">
            <a:avLst/>
          </a:prstGeom>
        </p:spPr>
        <p:txBody>
          <a:bodyPr vert="horz" lIns="91368" tIns="45718" rIns="91368" bIns="45718" anchor="b"/>
          <a:lstStyle>
            <a:lvl1pPr algn="r" eaLnBrk="1" fontAlgn="auto" latinLnBrk="0" hangingPunct="1">
              <a:spcBef>
                <a:spcPts val="0"/>
              </a:spcBef>
              <a:spcAft>
                <a:spcPts val="0"/>
              </a:spcAft>
              <a:defRPr kumimoji="0" sz="1900" smtClean="0">
                <a:solidFill>
                  <a:srgbClr val="FFFFFF"/>
                </a:solidFill>
                <a:latin typeface="+mn-lt"/>
              </a:defRPr>
            </a:lvl1pPr>
          </a:lstStyle>
          <a:p>
            <a:pPr>
              <a:defRPr/>
            </a:pPr>
            <a:fld id="{F42C9023-F24E-4CE2-A318-3E00B2A1E03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1" r:id="rId3"/>
    <p:sldLayoutId id="2147483689" r:id="rId4"/>
    <p:sldLayoutId id="2147483690" r:id="rId5"/>
    <p:sldLayoutId id="2147483691" r:id="rId6"/>
    <p:sldLayoutId id="2147483670" r:id="rId7"/>
    <p:sldLayoutId id="2147483674" r:id="rId8"/>
    <p:sldLayoutId id="2147483675" r:id="rId9"/>
    <p:sldLayoutId id="2147483669" r:id="rId10"/>
    <p:sldLayoutId id="2147483668" r:id="rId11"/>
    <p:sldLayoutId id="2147483667" r:id="rId12"/>
    <p:sldLayoutId id="2147483666" r:id="rId13"/>
    <p:sldLayoutId id="2147483665" r:id="rId14"/>
  </p:sldLayoutIdLst>
  <p:hf hdr="0" ftr="0" dt="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6771" algn="l" rtl="0" fontAlgn="base">
        <a:spcBef>
          <a:spcPct val="0"/>
        </a:spcBef>
        <a:spcAft>
          <a:spcPct val="0"/>
        </a:spcAft>
        <a:defRPr sz="4000">
          <a:solidFill>
            <a:schemeClr val="tx2"/>
          </a:solidFill>
          <a:latin typeface="Trebuchet MS" pitchFamily="34" charset="0"/>
        </a:defRPr>
      </a:lvl6pPr>
      <a:lvl7pPr marL="913584" algn="l" rtl="0" fontAlgn="base">
        <a:spcBef>
          <a:spcPct val="0"/>
        </a:spcBef>
        <a:spcAft>
          <a:spcPct val="0"/>
        </a:spcAft>
        <a:defRPr sz="4000">
          <a:solidFill>
            <a:schemeClr val="tx2"/>
          </a:solidFill>
          <a:latin typeface="Trebuchet MS" pitchFamily="34" charset="0"/>
        </a:defRPr>
      </a:lvl7pPr>
      <a:lvl8pPr marL="1370376" algn="l" rtl="0" fontAlgn="base">
        <a:spcBef>
          <a:spcPct val="0"/>
        </a:spcBef>
        <a:spcAft>
          <a:spcPct val="0"/>
        </a:spcAft>
        <a:defRPr sz="4000">
          <a:solidFill>
            <a:schemeClr val="tx2"/>
          </a:solidFill>
          <a:latin typeface="Trebuchet MS" pitchFamily="34" charset="0"/>
        </a:defRPr>
      </a:lvl8pPr>
      <a:lvl9pPr marL="1827168" algn="l" rtl="0" fontAlgn="base">
        <a:spcBef>
          <a:spcPct val="0"/>
        </a:spcBef>
        <a:spcAft>
          <a:spcPct val="0"/>
        </a:spcAft>
        <a:defRPr sz="4000">
          <a:solidFill>
            <a:schemeClr val="tx2"/>
          </a:solidFill>
          <a:latin typeface="Trebuchet MS" pitchFamily="34" charset="0"/>
        </a:defRPr>
      </a:lvl9pPr>
    </p:titleStyle>
    <p:bodyStyle>
      <a:lvl1pPr marL="364834" indent="-255372" algn="l" rtl="0" fontAlgn="base">
        <a:spcBef>
          <a:spcPts val="300"/>
        </a:spcBef>
        <a:spcAft>
          <a:spcPct val="0"/>
        </a:spcAft>
        <a:buClr>
          <a:srgbClr val="A28E6A"/>
        </a:buClr>
        <a:buFont typeface="Georgia" pitchFamily="18" charset="0"/>
        <a:buChar char="•"/>
        <a:defRPr sz="2800" kern="1200">
          <a:solidFill>
            <a:schemeClr val="tx1"/>
          </a:solidFill>
          <a:latin typeface="+mn-lt"/>
          <a:ea typeface="+mn-ea"/>
          <a:cs typeface="+mn-cs"/>
        </a:defRPr>
      </a:lvl1pPr>
      <a:lvl2pPr marL="656649" indent="-245847" algn="l" rtl="0" fontAlgn="base">
        <a:spcBef>
          <a:spcPts val="300"/>
        </a:spcBef>
        <a:spcAft>
          <a:spcPct val="0"/>
        </a:spcAft>
        <a:buClr>
          <a:schemeClr val="accent2"/>
        </a:buClr>
        <a:buFont typeface="Georgia" pitchFamily="18" charset="0"/>
        <a:buChar char="▫"/>
        <a:defRPr sz="2700" kern="1200">
          <a:solidFill>
            <a:schemeClr val="accent2"/>
          </a:solidFill>
          <a:latin typeface="+mn-lt"/>
          <a:ea typeface="+mn-ea"/>
          <a:cs typeface="+mn-cs"/>
        </a:defRPr>
      </a:lvl2pPr>
      <a:lvl3pPr marL="921522" indent="-218883"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8457" indent="-199878" algn="l" rtl="0" fontAlgn="base">
        <a:spcBef>
          <a:spcPts val="300"/>
        </a:spcBef>
        <a:spcAft>
          <a:spcPct val="0"/>
        </a:spcAft>
        <a:buClr>
          <a:schemeClr val="accent1"/>
        </a:buClr>
        <a:buFont typeface="Wingdings 2" pitchFamily="18" charset="2"/>
        <a:buChar char=""/>
        <a:defRPr sz="2300" kern="1200">
          <a:solidFill>
            <a:schemeClr val="accent1"/>
          </a:solidFill>
          <a:latin typeface="+mn-lt"/>
          <a:ea typeface="+mn-ea"/>
          <a:cs typeface="+mn-cs"/>
        </a:defRPr>
      </a:lvl4pPr>
      <a:lvl5pPr marL="1387815" indent="-182418" algn="l" rtl="0" fontAlgn="base">
        <a:spcBef>
          <a:spcPts val="300"/>
        </a:spcBef>
        <a:spcAft>
          <a:spcPct val="0"/>
        </a:spcAft>
        <a:buClr>
          <a:srgbClr val="A28E6A"/>
        </a:buClr>
        <a:buFont typeface="Georgia" pitchFamily="18" charset="0"/>
        <a:buChar char="▫"/>
        <a:defRPr sz="2000" kern="1200">
          <a:solidFill>
            <a:srgbClr val="A28E6A"/>
          </a:solidFill>
          <a:latin typeface="+mn-lt"/>
          <a:ea typeface="+mn-ea"/>
          <a:cs typeface="+mn-cs"/>
        </a:defRPr>
      </a:lvl5pPr>
      <a:lvl6pPr marL="1607904" indent="-182734"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7168" indent="-182734"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8144" indent="-182734"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8264" indent="-182734"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71" algn="l" rtl="0" eaLnBrk="1" latinLnBrk="0" hangingPunct="1">
        <a:defRPr kumimoji="0" kern="1200">
          <a:solidFill>
            <a:schemeClr val="tx1"/>
          </a:solidFill>
          <a:latin typeface="+mn-lt"/>
          <a:ea typeface="+mn-ea"/>
          <a:cs typeface="+mn-cs"/>
        </a:defRPr>
      </a:lvl2pPr>
      <a:lvl3pPr marL="913584" algn="l" rtl="0" eaLnBrk="1" latinLnBrk="0" hangingPunct="1">
        <a:defRPr kumimoji="0" kern="1200">
          <a:solidFill>
            <a:schemeClr val="tx1"/>
          </a:solidFill>
          <a:latin typeface="+mn-lt"/>
          <a:ea typeface="+mn-ea"/>
          <a:cs typeface="+mn-cs"/>
        </a:defRPr>
      </a:lvl3pPr>
      <a:lvl4pPr marL="1370376" algn="l" rtl="0" eaLnBrk="1" latinLnBrk="0" hangingPunct="1">
        <a:defRPr kumimoji="0" kern="1200">
          <a:solidFill>
            <a:schemeClr val="tx1"/>
          </a:solidFill>
          <a:latin typeface="+mn-lt"/>
          <a:ea typeface="+mn-ea"/>
          <a:cs typeface="+mn-cs"/>
        </a:defRPr>
      </a:lvl4pPr>
      <a:lvl5pPr marL="1827168" algn="l" rtl="0" eaLnBrk="1" latinLnBrk="0" hangingPunct="1">
        <a:defRPr kumimoji="0" kern="1200">
          <a:solidFill>
            <a:schemeClr val="tx1"/>
          </a:solidFill>
          <a:latin typeface="+mn-lt"/>
          <a:ea typeface="+mn-ea"/>
          <a:cs typeface="+mn-cs"/>
        </a:defRPr>
      </a:lvl5pPr>
      <a:lvl6pPr marL="2283982" algn="l" rtl="0" eaLnBrk="1" latinLnBrk="0" hangingPunct="1">
        <a:defRPr kumimoji="0" kern="1200">
          <a:solidFill>
            <a:schemeClr val="tx1"/>
          </a:solidFill>
          <a:latin typeface="+mn-lt"/>
          <a:ea typeface="+mn-ea"/>
          <a:cs typeface="+mn-cs"/>
        </a:defRPr>
      </a:lvl6pPr>
      <a:lvl7pPr marL="2740750" algn="l" rtl="0" eaLnBrk="1" latinLnBrk="0" hangingPunct="1">
        <a:defRPr kumimoji="0" kern="1200">
          <a:solidFill>
            <a:schemeClr val="tx1"/>
          </a:solidFill>
          <a:latin typeface="+mn-lt"/>
          <a:ea typeface="+mn-ea"/>
          <a:cs typeface="+mn-cs"/>
        </a:defRPr>
      </a:lvl7pPr>
      <a:lvl8pPr marL="3197520" algn="l" rtl="0" eaLnBrk="1" latinLnBrk="0" hangingPunct="1">
        <a:defRPr kumimoji="0" kern="1200">
          <a:solidFill>
            <a:schemeClr val="tx1"/>
          </a:solidFill>
          <a:latin typeface="+mn-lt"/>
          <a:ea typeface="+mn-ea"/>
          <a:cs typeface="+mn-cs"/>
        </a:defRPr>
      </a:lvl8pPr>
      <a:lvl9pPr marL="3654291"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78392"/>
      </p:ext>
    </p:extLst>
  </p:cSld>
  <p:clrMap bg1="lt1" tx1="dk1" bg2="lt2" tx2="dk2" accent1="accent1" accent2="accent2" accent3="accent3" accent4="accent4" accent5="accent5" accent6="accent6" hlink="hlink" folHlink="folHlink"/>
  <p:hf hdr="0" ftr="0" dt="0"/>
  <p:txStyles>
    <p:titleStyle>
      <a:lvl1pPr algn="ctr" defTabSz="456771" rtl="0" eaLnBrk="1" latinLnBrk="0" hangingPunct="1">
        <a:spcBef>
          <a:spcPct val="0"/>
        </a:spcBef>
        <a:buNone/>
        <a:defRPr sz="4400" kern="1200">
          <a:solidFill>
            <a:schemeClr val="tx1"/>
          </a:solidFill>
          <a:latin typeface="+mj-lt"/>
          <a:ea typeface="+mj-ea"/>
          <a:cs typeface="+mj-cs"/>
        </a:defRPr>
      </a:lvl1pPr>
    </p:titleStyle>
    <p:bodyStyle>
      <a:lvl1pPr marL="342610" indent="-342610" algn="l" defTabSz="456771" rtl="0" eaLnBrk="1" latinLnBrk="0" hangingPunct="1">
        <a:spcBef>
          <a:spcPct val="20000"/>
        </a:spcBef>
        <a:buFont typeface="Arial"/>
        <a:buChar char="•"/>
        <a:defRPr sz="3200" kern="1200">
          <a:solidFill>
            <a:schemeClr val="tx1"/>
          </a:solidFill>
          <a:latin typeface="+mn-lt"/>
          <a:ea typeface="+mn-ea"/>
          <a:cs typeface="+mn-cs"/>
        </a:defRPr>
      </a:lvl1pPr>
      <a:lvl2pPr marL="742279" indent="-285510" algn="l" defTabSz="456771" rtl="0" eaLnBrk="1" latinLnBrk="0" hangingPunct="1">
        <a:spcBef>
          <a:spcPct val="20000"/>
        </a:spcBef>
        <a:buFont typeface="Arial"/>
        <a:buChar char="–"/>
        <a:defRPr sz="2800" kern="1200">
          <a:solidFill>
            <a:schemeClr val="tx1"/>
          </a:solidFill>
          <a:latin typeface="+mn-lt"/>
          <a:ea typeface="+mn-ea"/>
          <a:cs typeface="+mn-cs"/>
        </a:defRPr>
      </a:lvl2pPr>
      <a:lvl3pPr marL="1141990" indent="-228408" algn="l" defTabSz="456771" rtl="0" eaLnBrk="1" latinLnBrk="0" hangingPunct="1">
        <a:spcBef>
          <a:spcPct val="20000"/>
        </a:spcBef>
        <a:buFont typeface="Arial"/>
        <a:buChar char="•"/>
        <a:defRPr sz="2400" kern="1200">
          <a:solidFill>
            <a:schemeClr val="tx1"/>
          </a:solidFill>
          <a:latin typeface="+mn-lt"/>
          <a:ea typeface="+mn-ea"/>
          <a:cs typeface="+mn-cs"/>
        </a:defRPr>
      </a:lvl3pPr>
      <a:lvl4pPr marL="1598760" indent="-228408" algn="l" defTabSz="456771" rtl="0" eaLnBrk="1" latinLnBrk="0" hangingPunct="1">
        <a:spcBef>
          <a:spcPct val="20000"/>
        </a:spcBef>
        <a:buFont typeface="Arial"/>
        <a:buChar char="–"/>
        <a:defRPr sz="2000" kern="1200">
          <a:solidFill>
            <a:schemeClr val="tx1"/>
          </a:solidFill>
          <a:latin typeface="+mn-lt"/>
          <a:ea typeface="+mn-ea"/>
          <a:cs typeface="+mn-cs"/>
        </a:defRPr>
      </a:lvl4pPr>
      <a:lvl5pPr marL="2055531" indent="-228408" algn="l" defTabSz="456771" rtl="0" eaLnBrk="1" latinLnBrk="0" hangingPunct="1">
        <a:spcBef>
          <a:spcPct val="20000"/>
        </a:spcBef>
        <a:buFont typeface="Arial"/>
        <a:buChar char="»"/>
        <a:defRPr sz="2000" kern="1200">
          <a:solidFill>
            <a:schemeClr val="tx1"/>
          </a:solidFill>
          <a:latin typeface="+mn-lt"/>
          <a:ea typeface="+mn-ea"/>
          <a:cs typeface="+mn-cs"/>
        </a:defRPr>
      </a:lvl5pPr>
      <a:lvl6pPr marL="2512344" indent="-228408" algn="l" defTabSz="456771" rtl="0" eaLnBrk="1" latinLnBrk="0" hangingPunct="1">
        <a:spcBef>
          <a:spcPct val="20000"/>
        </a:spcBef>
        <a:buFont typeface="Arial"/>
        <a:buChar char="•"/>
        <a:defRPr sz="2000" kern="1200">
          <a:solidFill>
            <a:schemeClr val="tx1"/>
          </a:solidFill>
          <a:latin typeface="+mn-lt"/>
          <a:ea typeface="+mn-ea"/>
          <a:cs typeface="+mn-cs"/>
        </a:defRPr>
      </a:lvl6pPr>
      <a:lvl7pPr marL="2969136" indent="-228408" algn="l" defTabSz="456771" rtl="0" eaLnBrk="1" latinLnBrk="0" hangingPunct="1">
        <a:spcBef>
          <a:spcPct val="20000"/>
        </a:spcBef>
        <a:buFont typeface="Arial"/>
        <a:buChar char="•"/>
        <a:defRPr sz="2000" kern="1200">
          <a:solidFill>
            <a:schemeClr val="tx1"/>
          </a:solidFill>
          <a:latin typeface="+mn-lt"/>
          <a:ea typeface="+mn-ea"/>
          <a:cs typeface="+mn-cs"/>
        </a:defRPr>
      </a:lvl7pPr>
      <a:lvl8pPr marL="3425928" indent="-228408" algn="l" defTabSz="456771" rtl="0" eaLnBrk="1" latinLnBrk="0" hangingPunct="1">
        <a:spcBef>
          <a:spcPct val="20000"/>
        </a:spcBef>
        <a:buFont typeface="Arial"/>
        <a:buChar char="•"/>
        <a:defRPr sz="2000" kern="1200">
          <a:solidFill>
            <a:schemeClr val="tx1"/>
          </a:solidFill>
          <a:latin typeface="+mn-lt"/>
          <a:ea typeface="+mn-ea"/>
          <a:cs typeface="+mn-cs"/>
        </a:defRPr>
      </a:lvl8pPr>
      <a:lvl9pPr marL="3882742" indent="-228408" algn="l" defTabSz="4567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71" rtl="0" eaLnBrk="1" latinLnBrk="0" hangingPunct="1">
        <a:defRPr sz="1900" kern="1200">
          <a:solidFill>
            <a:schemeClr val="tx1"/>
          </a:solidFill>
          <a:latin typeface="+mn-lt"/>
          <a:ea typeface="+mn-ea"/>
          <a:cs typeface="+mn-cs"/>
        </a:defRPr>
      </a:lvl1pPr>
      <a:lvl2pPr marL="456771" algn="l" defTabSz="456771" rtl="0" eaLnBrk="1" latinLnBrk="0" hangingPunct="1">
        <a:defRPr sz="1900" kern="1200">
          <a:solidFill>
            <a:schemeClr val="tx1"/>
          </a:solidFill>
          <a:latin typeface="+mn-lt"/>
          <a:ea typeface="+mn-ea"/>
          <a:cs typeface="+mn-cs"/>
        </a:defRPr>
      </a:lvl2pPr>
      <a:lvl3pPr marL="913584" algn="l" defTabSz="456771" rtl="0" eaLnBrk="1" latinLnBrk="0" hangingPunct="1">
        <a:defRPr sz="1900" kern="1200">
          <a:solidFill>
            <a:schemeClr val="tx1"/>
          </a:solidFill>
          <a:latin typeface="+mn-lt"/>
          <a:ea typeface="+mn-ea"/>
          <a:cs typeface="+mn-cs"/>
        </a:defRPr>
      </a:lvl3pPr>
      <a:lvl4pPr marL="1370376" algn="l" defTabSz="456771" rtl="0" eaLnBrk="1" latinLnBrk="0" hangingPunct="1">
        <a:defRPr sz="1900" kern="1200">
          <a:solidFill>
            <a:schemeClr val="tx1"/>
          </a:solidFill>
          <a:latin typeface="+mn-lt"/>
          <a:ea typeface="+mn-ea"/>
          <a:cs typeface="+mn-cs"/>
        </a:defRPr>
      </a:lvl4pPr>
      <a:lvl5pPr marL="1827168" algn="l" defTabSz="456771" rtl="0" eaLnBrk="1" latinLnBrk="0" hangingPunct="1">
        <a:defRPr sz="1900" kern="1200">
          <a:solidFill>
            <a:schemeClr val="tx1"/>
          </a:solidFill>
          <a:latin typeface="+mn-lt"/>
          <a:ea typeface="+mn-ea"/>
          <a:cs typeface="+mn-cs"/>
        </a:defRPr>
      </a:lvl5pPr>
      <a:lvl6pPr marL="2283982" algn="l" defTabSz="456771" rtl="0" eaLnBrk="1" latinLnBrk="0" hangingPunct="1">
        <a:defRPr sz="1900" kern="1200">
          <a:solidFill>
            <a:schemeClr val="tx1"/>
          </a:solidFill>
          <a:latin typeface="+mn-lt"/>
          <a:ea typeface="+mn-ea"/>
          <a:cs typeface="+mn-cs"/>
        </a:defRPr>
      </a:lvl6pPr>
      <a:lvl7pPr marL="2740750" algn="l" defTabSz="456771" rtl="0" eaLnBrk="1" latinLnBrk="0" hangingPunct="1">
        <a:defRPr sz="1900" kern="1200">
          <a:solidFill>
            <a:schemeClr val="tx1"/>
          </a:solidFill>
          <a:latin typeface="+mn-lt"/>
          <a:ea typeface="+mn-ea"/>
          <a:cs typeface="+mn-cs"/>
        </a:defRPr>
      </a:lvl7pPr>
      <a:lvl8pPr marL="3197520" algn="l" defTabSz="456771" rtl="0" eaLnBrk="1" latinLnBrk="0" hangingPunct="1">
        <a:defRPr sz="1900" kern="1200">
          <a:solidFill>
            <a:schemeClr val="tx1"/>
          </a:solidFill>
          <a:latin typeface="+mn-lt"/>
          <a:ea typeface="+mn-ea"/>
          <a:cs typeface="+mn-cs"/>
        </a:defRPr>
      </a:lvl8pPr>
      <a:lvl9pPr marL="3654291" algn="l" defTabSz="45677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health.gov/hai/pdfs/ADE-Action-Plan-508c.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safeneedledisposal.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online.epocrates.com/pill-search"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uptodate.com/home"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0" y="1"/>
            <a:ext cx="12192000" cy="4191000"/>
          </a:xfrm>
          <a:solidFill>
            <a:schemeClr val="bg1">
              <a:alpha val="70195"/>
            </a:schemeClr>
          </a:solidFill>
        </p:spPr>
        <p:txBody>
          <a:bodyPr anchor="ctr">
            <a:noAutofit/>
          </a:bodyPr>
          <a:lstStyle/>
          <a:p>
            <a:pPr algn="ctr"/>
            <a:r>
              <a:rPr lang="en-US" dirty="0">
                <a:solidFill>
                  <a:schemeClr val="accent3">
                    <a:lumMod val="75000"/>
                  </a:schemeClr>
                </a:solidFill>
                <a:latin typeface="Arial" panose="020B0604020202020204" pitchFamily="34" charset="0"/>
                <a:cs typeface="Arial" panose="020B0604020202020204" pitchFamily="34" charset="0"/>
              </a:rPr>
              <a:t>Improving Safety After Hospitalization in Older Persons on High-Risk Medications</a:t>
            </a:r>
            <a:br>
              <a:rPr lang="en-US" dirty="0">
                <a:solidFill>
                  <a:schemeClr val="accent3">
                    <a:lumMod val="75000"/>
                  </a:schemeClr>
                </a:solidFill>
                <a:latin typeface="Arial" panose="020B0604020202020204" pitchFamily="34" charset="0"/>
                <a:cs typeface="Arial" panose="020B0604020202020204" pitchFamily="34" charset="0"/>
              </a:rPr>
            </a:br>
            <a:endParaRPr lang="en-US" sz="2600" dirty="0">
              <a:solidFill>
                <a:schemeClr val="accent3">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228600" y="5159518"/>
            <a:ext cx="6705600" cy="707882"/>
          </a:xfrm>
          <a:prstGeom prst="rect">
            <a:avLst/>
          </a:prstGeom>
          <a:noFill/>
        </p:spPr>
        <p:txBody>
          <a:bodyPr wrap="square" lIns="91368" tIns="45718" rIns="91368" bIns="45718" rtlCol="0">
            <a:spAutoFit/>
          </a:bodyPr>
          <a:lstStyle/>
          <a:p>
            <a:pPr algn="ctr"/>
            <a:r>
              <a:rPr lang="en-US" sz="4000" dirty="0">
                <a:solidFill>
                  <a:schemeClr val="accent3">
                    <a:lumMod val="60000"/>
                    <a:lumOff val="40000"/>
                  </a:schemeClr>
                </a:solidFill>
              </a:rPr>
              <a:t>Clinical Pharmacist Training</a:t>
            </a:r>
            <a:endParaRPr lang="en-US" sz="3200" dirty="0">
              <a:solidFill>
                <a:schemeClr val="accent3">
                  <a:lumMod val="60000"/>
                  <a:lumOff val="40000"/>
                </a:schemeClr>
              </a:solidFill>
            </a:endParaRPr>
          </a:p>
        </p:txBody>
      </p:sp>
    </p:spTree>
    <p:extLst>
      <p:ext uri="{BB962C8B-B14F-4D97-AF65-F5344CB8AC3E}">
        <p14:creationId xmlns:p14="http://schemas.microsoft.com/office/powerpoint/2010/main" val="343109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Accomplishing the Intervention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xfrm>
            <a:off x="394252" y="1295400"/>
            <a:ext cx="11416748" cy="1600200"/>
          </a:xfrm>
        </p:spPr>
        <p:txBody>
          <a:bodyPr/>
          <a:lstStyle/>
          <a:p>
            <a:r>
              <a:rPr lang="en-US" dirty="0">
                <a:latin typeface="Arial" panose="020B0604020202020204" pitchFamily="34" charset="0"/>
                <a:cs typeface="Arial" panose="020B0604020202020204" pitchFamily="34" charset="0"/>
              </a:rPr>
              <a:t>Engaging with patients after hospital discharge can be challenging</a:t>
            </a:r>
          </a:p>
          <a:p>
            <a:pPr lvl="1"/>
            <a:r>
              <a:rPr lang="en-US" dirty="0">
                <a:latin typeface="Arial" panose="020B0604020202020204" pitchFamily="34" charset="0"/>
                <a:cs typeface="Arial" panose="020B0604020202020204" pitchFamily="34" charset="0"/>
              </a:rPr>
              <a:t>Difficult to reach patients by telephone </a:t>
            </a:r>
          </a:p>
          <a:p>
            <a:pPr lvl="1"/>
            <a:r>
              <a:rPr lang="en-US" dirty="0">
                <a:latin typeface="Arial" panose="020B0604020202020204" pitchFamily="34" charset="0"/>
                <a:cs typeface="Arial" panose="020B0604020202020204" pitchFamily="34" charset="0"/>
              </a:rPr>
              <a:t>Patients don’t feel well</a:t>
            </a:r>
          </a:p>
          <a:p>
            <a:pPr defTabSz="136525">
              <a:tabLst>
                <a:tab pos="5486400" algn="l"/>
              </a:tabLs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10</a:t>
            </a:fld>
            <a:endParaRPr lang="en-US" dirty="0"/>
          </a:p>
        </p:txBody>
      </p:sp>
      <p:pic>
        <p:nvPicPr>
          <p:cNvPr id="7" name="Picture 6" descr="Meyers_wordmark.jpeg">
            <a:extLst>
              <a:ext uri="{FF2B5EF4-FFF2-40B4-BE49-F238E27FC236}">
                <a16:creationId xmlns:a16="http://schemas.microsoft.com/office/drawing/2014/main" id="{6B5301B8-2D47-4C36-B745-B6EDCB01C43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08320" y="2475086"/>
            <a:ext cx="6583680" cy="4382914"/>
          </a:xfrm>
          <a:prstGeom prst="rect">
            <a:avLst/>
          </a:prstGeom>
        </p:spPr>
      </p:pic>
      <p:sp>
        <p:nvSpPr>
          <p:cNvPr id="8" name="Content Placeholder 2">
            <a:extLst>
              <a:ext uri="{FF2B5EF4-FFF2-40B4-BE49-F238E27FC236}">
                <a16:creationId xmlns:a16="http://schemas.microsoft.com/office/drawing/2014/main" id="{7C89615E-70E4-47D7-BC60-8CE439628FC6}"/>
              </a:ext>
            </a:extLst>
          </p:cNvPr>
          <p:cNvSpPr txBox="1">
            <a:spLocks/>
          </p:cNvSpPr>
          <p:nvPr/>
        </p:nvSpPr>
        <p:spPr bwMode="auto">
          <a:xfrm>
            <a:off x="381000" y="2971800"/>
            <a:ext cx="5227320" cy="3657600"/>
          </a:xfrm>
          <a:prstGeom prst="rect">
            <a:avLst/>
          </a:prstGeom>
          <a:noFill/>
          <a:ln w="9525">
            <a:noFill/>
            <a:miter lim="800000"/>
            <a:headEnd/>
            <a:tailEnd/>
          </a:ln>
        </p:spPr>
        <p:txBody>
          <a:bodyPr vert="horz" wrap="square" lIns="91368" tIns="45718" rIns="91368" bIns="45718" numCol="1" anchor="t" anchorCtr="0" compatLnSpc="1">
            <a:prstTxWarp prst="textNoShape">
              <a:avLst/>
            </a:prstTxWarp>
          </a:bodyPr>
          <a:lstStyle>
            <a:lvl1pPr marL="364834" indent="-255372" algn="l" rtl="0" fontAlgn="base">
              <a:spcBef>
                <a:spcPts val="300"/>
              </a:spcBef>
              <a:spcAft>
                <a:spcPct val="0"/>
              </a:spcAft>
              <a:buClr>
                <a:srgbClr val="A28E6A"/>
              </a:buClr>
              <a:buFont typeface="Georgia" pitchFamily="18" charset="0"/>
              <a:buChar char="•"/>
              <a:defRPr sz="2800" b="0" kern="1200" baseline="0">
                <a:solidFill>
                  <a:schemeClr val="bg2">
                    <a:lumMod val="25000"/>
                  </a:schemeClr>
                </a:solidFill>
                <a:latin typeface="Calibri" panose="020F0502020204030204" pitchFamily="34" charset="0"/>
                <a:ea typeface="+mn-ea"/>
                <a:cs typeface="Calibri" panose="020F0502020204030204" pitchFamily="34" charset="0"/>
              </a:defRPr>
            </a:lvl1pPr>
            <a:lvl2pPr marL="656649" indent="-245847" algn="l" rtl="0" fontAlgn="base">
              <a:spcBef>
                <a:spcPts val="300"/>
              </a:spcBef>
              <a:spcAft>
                <a:spcPct val="0"/>
              </a:spcAft>
              <a:buClr>
                <a:schemeClr val="accent2"/>
              </a:buClr>
              <a:buFont typeface="Georgia" pitchFamily="18" charset="0"/>
              <a:buChar char="▫"/>
              <a:defRPr sz="2700" b="0" kern="1200">
                <a:solidFill>
                  <a:schemeClr val="bg2">
                    <a:lumMod val="25000"/>
                  </a:schemeClr>
                </a:solidFill>
                <a:latin typeface="Calibri" panose="020F0502020204030204" pitchFamily="34" charset="0"/>
                <a:ea typeface="+mn-ea"/>
                <a:cs typeface="Calibri" panose="020F0502020204030204" pitchFamily="34" charset="0"/>
              </a:defRPr>
            </a:lvl2pPr>
            <a:lvl3pPr marL="921522" indent="-218883" algn="l" rtl="0" fontAlgn="base">
              <a:spcBef>
                <a:spcPts val="300"/>
              </a:spcBef>
              <a:spcAft>
                <a:spcPct val="0"/>
              </a:spcAft>
              <a:buClr>
                <a:schemeClr val="accent1"/>
              </a:buClr>
              <a:buFont typeface="Wingdings 2" pitchFamily="18" charset="2"/>
              <a:buChar char=""/>
              <a:defRPr sz="2400" b="0" kern="1200">
                <a:solidFill>
                  <a:schemeClr val="accent2">
                    <a:lumMod val="75000"/>
                  </a:schemeClr>
                </a:solidFill>
                <a:latin typeface="Calibri" panose="020F0502020204030204" pitchFamily="34" charset="0"/>
                <a:ea typeface="+mn-ea"/>
                <a:cs typeface="Calibri" panose="020F0502020204030204" pitchFamily="34" charset="0"/>
              </a:defRPr>
            </a:lvl3pPr>
            <a:lvl4pPr marL="1178457" indent="-199878" algn="l" rtl="0" fontAlgn="base">
              <a:spcBef>
                <a:spcPts val="300"/>
              </a:spcBef>
              <a:spcAft>
                <a:spcPct val="0"/>
              </a:spcAft>
              <a:buClr>
                <a:schemeClr val="accent1"/>
              </a:buClr>
              <a:buFont typeface="Wingdings 2" pitchFamily="18" charset="2"/>
              <a:buChar char=""/>
              <a:defRPr sz="2300" b="0" kern="1200">
                <a:solidFill>
                  <a:schemeClr val="accent3">
                    <a:lumMod val="60000"/>
                    <a:lumOff val="40000"/>
                  </a:schemeClr>
                </a:solidFill>
                <a:latin typeface="Calibri" panose="020F0502020204030204" pitchFamily="34" charset="0"/>
                <a:ea typeface="+mn-ea"/>
                <a:cs typeface="Calibri" panose="020F0502020204030204" pitchFamily="34" charset="0"/>
              </a:defRPr>
            </a:lvl4pPr>
            <a:lvl5pPr marL="1387815" indent="-182418" algn="l" rtl="0" fontAlgn="base">
              <a:spcBef>
                <a:spcPts val="300"/>
              </a:spcBef>
              <a:spcAft>
                <a:spcPct val="0"/>
              </a:spcAft>
              <a:buClr>
                <a:srgbClr val="A28E6A"/>
              </a:buClr>
              <a:buFont typeface="Georgia" pitchFamily="18" charset="0"/>
              <a:buChar char="▫"/>
              <a:defRPr sz="2000" b="0" kern="1200">
                <a:solidFill>
                  <a:srgbClr val="996600"/>
                </a:solidFill>
                <a:latin typeface="Calibri" panose="020F0502020204030204" pitchFamily="34" charset="0"/>
                <a:ea typeface="+mn-ea"/>
                <a:cs typeface="Calibri" panose="020F0502020204030204" pitchFamily="34" charset="0"/>
              </a:defRPr>
            </a:lvl5pPr>
            <a:lvl6pPr marL="1607904" indent="-182734"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7168" indent="-182734"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8144" indent="-182734"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8264" indent="-182734"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a:lstStyle>
          <a:p>
            <a:pPr marL="363538" indent="-254000" defTabSz="136525">
              <a:tabLst>
                <a:tab pos="5486400" algn="l"/>
              </a:tabLst>
            </a:pPr>
            <a:r>
              <a:rPr lang="en-US" dirty="0">
                <a:latin typeface="Arial" panose="020B0604020202020204" pitchFamily="34" charset="0"/>
                <a:cs typeface="Arial" panose="020B0604020202020204" pitchFamily="34" charset="0"/>
              </a:rPr>
              <a:t>Recommend making the intervention a standard of practice scheduled at discharge</a:t>
            </a:r>
          </a:p>
          <a:p>
            <a:pPr marL="920226" lvl="2" indent="-254000" defTabSz="136525">
              <a:tabLst>
                <a:tab pos="5486400" algn="l"/>
              </a:tabLst>
            </a:pPr>
            <a:r>
              <a:rPr lang="en-US" dirty="0">
                <a:latin typeface="Arial" panose="020B0604020202020204" pitchFamily="34" charset="0"/>
                <a:cs typeface="Arial" panose="020B0604020202020204" pitchFamily="34" charset="0"/>
              </a:rPr>
              <a:t>Schedule the home visit as part of the hospital discharge process!</a:t>
            </a:r>
          </a:p>
          <a:p>
            <a:pPr defTabSz="136525">
              <a:tabLst>
                <a:tab pos="5486400" algn="l"/>
              </a:tabLst>
            </a:pPr>
            <a:endParaRPr lang="en-US" dirty="0">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9178C638-E177-40D4-A6B2-8CBBC481769D}"/>
              </a:ext>
            </a:extLst>
          </p:cNvPr>
          <p:cNvSpPr txBox="1">
            <a:spLocks/>
          </p:cNvSpPr>
          <p:nvPr/>
        </p:nvSpPr>
        <p:spPr>
          <a:xfrm>
            <a:off x="11176000" y="6491288"/>
            <a:ext cx="1016000" cy="366712"/>
          </a:xfrm>
          <a:prstGeom prst="rect">
            <a:avLst/>
          </a:prstGeom>
        </p:spPr>
        <p:txBody>
          <a:bodyPr vert="horz" lIns="91368" tIns="45718" rIns="91368" bIns="45718" anchor="b"/>
          <a:lstStyle>
            <a:defPPr>
              <a:defRPr lang="en-US"/>
            </a:defPPr>
            <a:lvl1pPr algn="r" rtl="0" eaLnBrk="1" fontAlgn="auto" latinLnBrk="0" hangingPunct="1">
              <a:spcBef>
                <a:spcPts val="0"/>
              </a:spcBef>
              <a:spcAft>
                <a:spcPts val="0"/>
              </a:spcAft>
              <a:defRPr kumimoji="0" sz="1900" kern="1200">
                <a:solidFill>
                  <a:schemeClr val="tx2"/>
                </a:solidFill>
                <a:latin typeface="+mn-lt"/>
                <a:ea typeface="+mn-ea"/>
                <a:cs typeface="+mn-cs"/>
              </a:defRPr>
            </a:lvl1pPr>
            <a:lvl2pPr marL="456771" algn="l" rtl="0" fontAlgn="base">
              <a:spcBef>
                <a:spcPct val="0"/>
              </a:spcBef>
              <a:spcAft>
                <a:spcPct val="0"/>
              </a:spcAft>
              <a:defRPr kern="1200">
                <a:solidFill>
                  <a:schemeClr val="tx1"/>
                </a:solidFill>
                <a:latin typeface="Arial" charset="0"/>
                <a:ea typeface="+mn-ea"/>
                <a:cs typeface="+mn-cs"/>
              </a:defRPr>
            </a:lvl2pPr>
            <a:lvl3pPr marL="913584" algn="l" rtl="0" fontAlgn="base">
              <a:spcBef>
                <a:spcPct val="0"/>
              </a:spcBef>
              <a:spcAft>
                <a:spcPct val="0"/>
              </a:spcAft>
              <a:defRPr kern="1200">
                <a:solidFill>
                  <a:schemeClr val="tx1"/>
                </a:solidFill>
                <a:latin typeface="Arial" charset="0"/>
                <a:ea typeface="+mn-ea"/>
                <a:cs typeface="+mn-cs"/>
              </a:defRPr>
            </a:lvl3pPr>
            <a:lvl4pPr marL="1370376" algn="l" rtl="0" fontAlgn="base">
              <a:spcBef>
                <a:spcPct val="0"/>
              </a:spcBef>
              <a:spcAft>
                <a:spcPct val="0"/>
              </a:spcAft>
              <a:defRPr kern="1200">
                <a:solidFill>
                  <a:schemeClr val="tx1"/>
                </a:solidFill>
                <a:latin typeface="Arial" charset="0"/>
                <a:ea typeface="+mn-ea"/>
                <a:cs typeface="+mn-cs"/>
              </a:defRPr>
            </a:lvl4pPr>
            <a:lvl5pPr marL="1827168" algn="l" rtl="0" fontAlgn="base">
              <a:spcBef>
                <a:spcPct val="0"/>
              </a:spcBef>
              <a:spcAft>
                <a:spcPct val="0"/>
              </a:spcAft>
              <a:defRPr kern="1200">
                <a:solidFill>
                  <a:schemeClr val="tx1"/>
                </a:solidFill>
                <a:latin typeface="Arial" charset="0"/>
                <a:ea typeface="+mn-ea"/>
                <a:cs typeface="+mn-cs"/>
              </a:defRPr>
            </a:lvl5pPr>
            <a:lvl6pPr marL="2283982" algn="l" defTabSz="913584" rtl="0" eaLnBrk="1" latinLnBrk="0" hangingPunct="1">
              <a:defRPr kern="1200">
                <a:solidFill>
                  <a:schemeClr val="tx1"/>
                </a:solidFill>
                <a:latin typeface="Arial" charset="0"/>
                <a:ea typeface="+mn-ea"/>
                <a:cs typeface="+mn-cs"/>
              </a:defRPr>
            </a:lvl6pPr>
            <a:lvl7pPr marL="2740750" algn="l" defTabSz="913584" rtl="0" eaLnBrk="1" latinLnBrk="0" hangingPunct="1">
              <a:defRPr kern="1200">
                <a:solidFill>
                  <a:schemeClr val="tx1"/>
                </a:solidFill>
                <a:latin typeface="Arial" charset="0"/>
                <a:ea typeface="+mn-ea"/>
                <a:cs typeface="+mn-cs"/>
              </a:defRPr>
            </a:lvl7pPr>
            <a:lvl8pPr marL="3197520" algn="l" defTabSz="913584" rtl="0" eaLnBrk="1" latinLnBrk="0" hangingPunct="1">
              <a:defRPr kern="1200">
                <a:solidFill>
                  <a:schemeClr val="tx1"/>
                </a:solidFill>
                <a:latin typeface="Arial" charset="0"/>
                <a:ea typeface="+mn-ea"/>
                <a:cs typeface="+mn-cs"/>
              </a:defRPr>
            </a:lvl8pPr>
            <a:lvl9pPr marL="3654291" algn="l" defTabSz="913584" rtl="0" eaLnBrk="1" latinLnBrk="0" hangingPunct="1">
              <a:defRPr kern="1200">
                <a:solidFill>
                  <a:schemeClr val="tx1"/>
                </a:solidFill>
                <a:latin typeface="Arial" charset="0"/>
                <a:ea typeface="+mn-ea"/>
                <a:cs typeface="+mn-cs"/>
              </a:defRPr>
            </a:lvl9pPr>
          </a:lstStyle>
          <a:p>
            <a:pPr>
              <a:defRPr/>
            </a:pPr>
            <a:fld id="{F2D8DADB-1EB0-4FE7-93E0-E442E4FABECD}" type="slidenum">
              <a:rPr lang="en-US" smtClean="0"/>
              <a:pPr>
                <a:defRPr/>
              </a:pPr>
              <a:t>10</a:t>
            </a:fld>
            <a:endParaRPr lang="en-US" dirty="0"/>
          </a:p>
        </p:txBody>
      </p:sp>
    </p:spTree>
    <p:extLst>
      <p:ext uri="{BB962C8B-B14F-4D97-AF65-F5344CB8AC3E}">
        <p14:creationId xmlns:p14="http://schemas.microsoft.com/office/powerpoint/2010/main" val="3100545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7484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2:</a:t>
            </a:r>
            <a:br>
              <a:rPr lang="en-US" dirty="0"/>
            </a:br>
            <a:r>
              <a:rPr lang="en-US" dirty="0"/>
              <a:t>Preparation for Home Visit</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12</a:t>
            </a:fld>
            <a:endParaRPr lang="en-US" dirty="0"/>
          </a:p>
        </p:txBody>
      </p:sp>
    </p:spTree>
    <p:extLst>
      <p:ext uri="{BB962C8B-B14F-4D97-AF65-F5344CB8AC3E}">
        <p14:creationId xmlns:p14="http://schemas.microsoft.com/office/powerpoint/2010/main" val="96146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tting, pair, old, black&#10;&#10;Description automatically generated">
            <a:extLst>
              <a:ext uri="{FF2B5EF4-FFF2-40B4-BE49-F238E27FC236}">
                <a16:creationId xmlns:a16="http://schemas.microsoft.com/office/drawing/2014/main" id="{E919FB1B-D5A0-4827-AEFE-9032C653D162}"/>
              </a:ext>
            </a:extLst>
          </p:cNvPr>
          <p:cNvPicPr>
            <a:picLocks noChangeAspect="1"/>
          </p:cNvPicPr>
          <p:nvPr/>
        </p:nvPicPr>
        <p:blipFill>
          <a:blip r:embed="rId3" cstate="print">
            <a:duotone>
              <a:schemeClr val="bg2">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1524000" y="838200"/>
            <a:ext cx="9144000" cy="60198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Prepare Home Visit Kit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800"/>
              </a:spcAft>
              <a:buFont typeface="Wingdings" panose="05000000000000000000" pitchFamily="2" charset="2"/>
              <a:buChar char="q"/>
            </a:pPr>
            <a:r>
              <a:rPr lang="en-US" dirty="0">
                <a:latin typeface="Arial" panose="020B0604020202020204" pitchFamily="34" charset="0"/>
                <a:cs typeface="Arial" panose="020B0604020202020204" pitchFamily="34" charset="0"/>
              </a:rPr>
              <a:t> A printed copy of the </a:t>
            </a:r>
            <a:r>
              <a:rPr lang="en-US" i="1" dirty="0">
                <a:solidFill>
                  <a:schemeClr val="bg2">
                    <a:lumMod val="75000"/>
                  </a:schemeClr>
                </a:solidFill>
                <a:latin typeface="Arial" panose="020B0604020202020204" pitchFamily="34" charset="0"/>
                <a:cs typeface="Arial" panose="020B0604020202020204" pitchFamily="34" charset="0"/>
              </a:rPr>
              <a:t>Pre-Visit Checklist</a:t>
            </a:r>
            <a:r>
              <a:rPr lang="en-US" dirty="0">
                <a:latin typeface="Arial" panose="020B0604020202020204" pitchFamily="34" charset="0"/>
                <a:cs typeface="Arial" panose="020B0604020202020204" pitchFamily="34" charset="0"/>
              </a:rPr>
              <a:t>,</a:t>
            </a:r>
            <a:r>
              <a:rPr lang="en-US" i="1" dirty="0">
                <a:solidFill>
                  <a:schemeClr val="bg2">
                    <a:lumMod val="75000"/>
                  </a:schemeClr>
                </a:solidFill>
                <a:latin typeface="Arial" panose="020B0604020202020204" pitchFamily="34" charset="0"/>
                <a:cs typeface="Arial" panose="020B0604020202020204" pitchFamily="34" charset="0"/>
              </a:rPr>
              <a:t> Home Visit Checklist</a:t>
            </a:r>
            <a:r>
              <a:rPr lang="en-US" dirty="0">
                <a:latin typeface="Arial" panose="020B0604020202020204" pitchFamily="34" charset="0"/>
                <a:cs typeface="Arial" panose="020B0604020202020204" pitchFamily="34" charset="0"/>
              </a:rPr>
              <a:t>, and </a:t>
            </a:r>
            <a:r>
              <a:rPr lang="en-US" i="1" dirty="0">
                <a:solidFill>
                  <a:schemeClr val="bg2">
                    <a:lumMod val="75000"/>
                  </a:schemeClr>
                </a:solidFill>
                <a:latin typeface="Arial" panose="020B0604020202020204" pitchFamily="34" charset="0"/>
                <a:cs typeface="Arial" panose="020B0604020202020204" pitchFamily="34" charset="0"/>
              </a:rPr>
              <a:t>Home Visit Worksheet</a:t>
            </a:r>
          </a:p>
          <a:p>
            <a:pPr>
              <a:spcBef>
                <a:spcPts val="0"/>
              </a:spcBef>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 Two (2) copies of the printed </a:t>
            </a:r>
            <a:r>
              <a:rPr lang="en-US" b="1" dirty="0">
                <a:latin typeface="Arial" panose="020B0604020202020204" pitchFamily="34" charset="0"/>
                <a:cs typeface="Arial" panose="020B0604020202020204" pitchFamily="34" charset="0"/>
              </a:rPr>
              <a:t>educational leaflets</a:t>
            </a:r>
            <a:r>
              <a:rPr lang="en-US" dirty="0">
                <a:latin typeface="Arial" panose="020B0604020202020204" pitchFamily="34" charset="0"/>
                <a:cs typeface="Arial" panose="020B0604020202020204" pitchFamily="34" charset="0"/>
              </a:rPr>
              <a:t>, specific to patient’s high-risk medications</a:t>
            </a:r>
          </a:p>
          <a:p>
            <a:pPr marL="685800" indent="-228600">
              <a:spcBef>
                <a:spcPts val="0"/>
              </a:spcBef>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 	Back-up copies of all printed </a:t>
            </a:r>
            <a:r>
              <a:rPr lang="en-US" sz="2400" b="1" dirty="0">
                <a:latin typeface="Arial" panose="020B0604020202020204" pitchFamily="34" charset="0"/>
                <a:cs typeface="Arial" panose="020B0604020202020204" pitchFamily="34" charset="0"/>
              </a:rPr>
              <a:t>educational leaflets </a:t>
            </a:r>
            <a:r>
              <a:rPr lang="en-US" sz="2400" dirty="0">
                <a:latin typeface="Arial" panose="020B0604020202020204" pitchFamily="34" charset="0"/>
                <a:cs typeface="Arial" panose="020B0604020202020204" pitchFamily="34" charset="0"/>
              </a:rPr>
              <a:t>(2 copies of each)</a:t>
            </a:r>
          </a:p>
          <a:p>
            <a:pPr marL="977615" lvl="1" indent="-228600">
              <a:spcBef>
                <a:spcPts val="0"/>
              </a:spcBef>
              <a:spcAft>
                <a:spcPts val="1800"/>
              </a:spcAft>
              <a:buFont typeface="Wingdings" panose="05000000000000000000" pitchFamily="2" charset="2"/>
              <a:buChar char="§"/>
            </a:pPr>
            <a:r>
              <a:rPr lang="en-US" sz="2300" dirty="0">
                <a:solidFill>
                  <a:schemeClr val="accent2">
                    <a:lumMod val="75000"/>
                  </a:schemeClr>
                </a:solidFill>
                <a:latin typeface="Arial" panose="020B0604020202020204" pitchFamily="34" charset="0"/>
                <a:cs typeface="Arial" panose="020B0604020202020204" pitchFamily="34" charset="0"/>
              </a:rPr>
              <a:t>2 copies: 1 for the patient, 1 for a caregiver (if applicable)</a:t>
            </a:r>
          </a:p>
          <a:p>
            <a:pPr>
              <a:spcBef>
                <a:spcPts val="0"/>
              </a:spcBef>
              <a:spcAft>
                <a:spcPts val="1800"/>
              </a:spcAft>
              <a:buFont typeface="Wingdings" panose="05000000000000000000" pitchFamily="2" charset="2"/>
              <a:buChar char="q"/>
            </a:pPr>
            <a:r>
              <a:rPr lang="en-US" dirty="0">
                <a:latin typeface="Arial" panose="020B0604020202020204" pitchFamily="34" charset="0"/>
                <a:cs typeface="Arial" panose="020B0604020202020204" pitchFamily="34" charset="0"/>
              </a:rPr>
              <a:t> Pill organizer &amp; pill cutter</a:t>
            </a:r>
          </a:p>
          <a:p>
            <a:pPr>
              <a:spcBef>
                <a:spcPts val="0"/>
              </a:spcBef>
              <a:spcAft>
                <a:spcPts val="1800"/>
              </a:spcAft>
              <a:buFont typeface="Wingdings" panose="05000000000000000000" pitchFamily="2" charset="2"/>
              <a:buChar char="q"/>
            </a:pPr>
            <a:r>
              <a:rPr lang="en-US" dirty="0">
                <a:latin typeface="Arial" panose="020B0604020202020204" pitchFamily="34" charset="0"/>
                <a:cs typeface="Arial" panose="020B0604020202020204" pitchFamily="34" charset="0"/>
              </a:rPr>
              <a:t> Pen, highlighter &amp; hard writing surface/clipboard</a:t>
            </a:r>
          </a:p>
          <a:p>
            <a:pPr>
              <a:spcBef>
                <a:spcPts val="0"/>
              </a:spcBef>
              <a:spcAft>
                <a:spcPts val="1800"/>
              </a:spcAft>
              <a:buFont typeface="Wingdings" panose="05000000000000000000" pitchFamily="2" charset="2"/>
              <a:buChar char="q"/>
            </a:pPr>
            <a:r>
              <a:rPr lang="en-US" dirty="0">
                <a:latin typeface="Arial" panose="020B0604020202020204" pitchFamily="34" charset="0"/>
                <a:cs typeface="Arial" panose="020B0604020202020204" pitchFamily="34" charset="0"/>
              </a:rPr>
              <a:t> Address and directions to the home </a:t>
            </a:r>
          </a:p>
          <a:p>
            <a:pPr>
              <a:spcBef>
                <a:spcPts val="0"/>
              </a:spcBef>
              <a:spcAft>
                <a:spcPts val="1800"/>
              </a:spcAft>
              <a:buFont typeface="Wingdings" panose="05000000000000000000" pitchFamily="2" charset="2"/>
              <a:buChar char="q"/>
            </a:pPr>
            <a:r>
              <a:rPr lang="en-US" dirty="0">
                <a:latin typeface="Arial" panose="020B0604020202020204" pitchFamily="34" charset="0"/>
                <a:cs typeface="Arial" panose="020B0604020202020204" pitchFamily="34" charset="0"/>
              </a:rPr>
              <a:t> Patient/caregiver’s phone number</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13</a:t>
            </a:fld>
            <a:endParaRPr lang="en-US" dirty="0"/>
          </a:p>
        </p:txBody>
      </p:sp>
    </p:spTree>
    <p:extLst>
      <p:ext uri="{BB962C8B-B14F-4D97-AF65-F5344CB8AC3E}">
        <p14:creationId xmlns:p14="http://schemas.microsoft.com/office/powerpoint/2010/main" val="119037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Pharmacist Preparation: Before the Home Visit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buFont typeface="Wingdings" panose="05000000000000000000" pitchFamily="2" charset="2"/>
              <a:buChar char="q"/>
            </a:pPr>
            <a:r>
              <a:rPr lang="en-US" dirty="0">
                <a:latin typeface="Arial" panose="020B0604020202020204" pitchFamily="34" charset="0"/>
                <a:cs typeface="Arial" panose="020B0604020202020204" pitchFamily="34" charset="0"/>
              </a:rPr>
              <a:t> Review patient’s electronic health record (EHR)</a:t>
            </a:r>
          </a:p>
          <a:p>
            <a:pPr lvl="1"/>
            <a:r>
              <a:rPr lang="en-US" dirty="0">
                <a:latin typeface="Arial" panose="020B0604020202020204" pitchFamily="34" charset="0"/>
                <a:cs typeface="Arial" panose="020B0604020202020204" pitchFamily="34" charset="0"/>
              </a:rPr>
              <a:t>Review discharge summary and hospital medication list</a:t>
            </a:r>
          </a:p>
          <a:p>
            <a:pPr lvl="1"/>
            <a:r>
              <a:rPr lang="en-US" dirty="0">
                <a:latin typeface="Arial" panose="020B0604020202020204" pitchFamily="34" charset="0"/>
                <a:cs typeface="Arial" panose="020B0604020202020204" pitchFamily="34" charset="0"/>
              </a:rPr>
              <a:t>Review outpatient medication list</a:t>
            </a:r>
          </a:p>
          <a:p>
            <a:endParaRPr lang="en-US"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a:latin typeface="Arial" panose="020B0604020202020204" pitchFamily="34" charset="0"/>
                <a:cs typeface="Arial" panose="020B0604020202020204" pitchFamily="34" charset="0"/>
              </a:rPr>
              <a:t> Review all medications with particular attention paid to high-risk medications</a:t>
            </a:r>
          </a:p>
          <a:p>
            <a:pPr lvl="1"/>
            <a:r>
              <a:rPr lang="en-US" dirty="0">
                <a:latin typeface="Arial" panose="020B0604020202020204" pitchFamily="34" charset="0"/>
                <a:cs typeface="Arial" panose="020B0604020202020204" pitchFamily="34" charset="0"/>
              </a:rPr>
              <a:t>Check for discrepancies between medication lists</a:t>
            </a:r>
          </a:p>
          <a:p>
            <a:pPr lvl="1"/>
            <a:r>
              <a:rPr lang="en-US" dirty="0">
                <a:latin typeface="Arial" panose="020B0604020202020204" pitchFamily="34" charset="0"/>
                <a:cs typeface="Arial" panose="020B0604020202020204" pitchFamily="34" charset="0"/>
              </a:rPr>
              <a:t>Check for clinically significant drug-drug interactions</a:t>
            </a:r>
          </a:p>
          <a:p>
            <a:pPr lvl="1"/>
            <a:r>
              <a:rPr lang="en-US" dirty="0">
                <a:latin typeface="Arial" panose="020B0604020202020204" pitchFamily="34" charset="0"/>
                <a:cs typeface="Arial" panose="020B0604020202020204" pitchFamily="34" charset="0"/>
              </a:rPr>
              <a:t>Check for high-risk drug combinations</a:t>
            </a:r>
          </a:p>
          <a:p>
            <a:endParaRPr lang="en-US"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a:latin typeface="Arial" panose="020B0604020202020204" pitchFamily="34" charset="0"/>
                <a:cs typeface="Arial" panose="020B0604020202020204" pitchFamily="34" charset="0"/>
              </a:rPr>
              <a:t> Begin assessment with EHR data utilizing the </a:t>
            </a:r>
            <a:r>
              <a:rPr lang="en-US" i="1" dirty="0">
                <a:solidFill>
                  <a:schemeClr val="bg2">
                    <a:lumMod val="75000"/>
                  </a:schemeClr>
                </a:solidFill>
                <a:latin typeface="Arial" panose="020B0604020202020204" pitchFamily="34" charset="0"/>
                <a:cs typeface="Arial" panose="020B0604020202020204" pitchFamily="34" charset="0"/>
              </a:rPr>
              <a:t>Home Visit Worksheet</a:t>
            </a: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14</a:t>
            </a:fld>
            <a:endParaRPr lang="en-US" dirty="0"/>
          </a:p>
        </p:txBody>
      </p:sp>
    </p:spTree>
    <p:extLst>
      <p:ext uri="{BB962C8B-B14F-4D97-AF65-F5344CB8AC3E}">
        <p14:creationId xmlns:p14="http://schemas.microsoft.com/office/powerpoint/2010/main" val="2801430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sitting, small&#10;&#10;Description automatically generated">
            <a:extLst>
              <a:ext uri="{FF2B5EF4-FFF2-40B4-BE49-F238E27FC236}">
                <a16:creationId xmlns:a16="http://schemas.microsoft.com/office/drawing/2014/main" id="{038F7C35-9A5A-4BBF-BACE-D9D59B40037C}"/>
              </a:ext>
            </a:extLst>
          </p:cNvPr>
          <p:cNvPicPr>
            <a:picLocks noChangeAspect="1"/>
          </p:cNvPicPr>
          <p:nvPr/>
        </p:nvPicPr>
        <p:blipFill>
          <a:blip r:embed="rId3" cstate="print">
            <a:duotone>
              <a:schemeClr val="bg2">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Pharmacist Preparation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buFont typeface="Wingdings" panose="05000000000000000000" pitchFamily="2" charset="2"/>
              <a:buChar char="q"/>
            </a:pPr>
            <a:r>
              <a:rPr lang="en-US" sz="4400" dirty="0">
                <a:latin typeface="Arial" panose="020B0604020202020204" pitchFamily="34" charset="0"/>
                <a:cs typeface="Arial" panose="020B0604020202020204" pitchFamily="34" charset="0"/>
              </a:rPr>
              <a:t> Familiarize yourself with </a:t>
            </a:r>
            <a:r>
              <a:rPr lang="en-US" sz="4400" b="1" dirty="0">
                <a:latin typeface="Arial" panose="020B0604020202020204" pitchFamily="34" charset="0"/>
                <a:cs typeface="Arial" panose="020B0604020202020204" pitchFamily="34" charset="0"/>
              </a:rPr>
              <a:t>health literacy </a:t>
            </a:r>
            <a:r>
              <a:rPr lang="en-US" sz="4400" dirty="0">
                <a:latin typeface="Arial" panose="020B0604020202020204" pitchFamily="34" charset="0"/>
                <a:cs typeface="Arial" panose="020B0604020202020204" pitchFamily="34" charset="0"/>
              </a:rPr>
              <a:t>and </a:t>
            </a:r>
            <a:r>
              <a:rPr lang="en-US" sz="4400" b="1" dirty="0">
                <a:latin typeface="Arial" panose="020B0604020202020204" pitchFamily="34" charset="0"/>
                <a:cs typeface="Arial" panose="020B0604020202020204" pitchFamily="34" charset="0"/>
              </a:rPr>
              <a:t>medication adherence </a:t>
            </a:r>
            <a:r>
              <a:rPr lang="en-US" sz="4400" dirty="0">
                <a:latin typeface="Arial" panose="020B0604020202020204" pitchFamily="34" charset="0"/>
                <a:cs typeface="Arial" panose="020B0604020202020204" pitchFamily="34" charset="0"/>
              </a:rPr>
              <a:t>principles</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15</a:t>
            </a:fld>
            <a:endParaRPr lang="en-US" dirty="0"/>
          </a:p>
        </p:txBody>
      </p:sp>
      <p:pic>
        <p:nvPicPr>
          <p:cNvPr id="10" name="Picture 6" descr="Meyers_wordmark.jpeg">
            <a:extLst>
              <a:ext uri="{FF2B5EF4-FFF2-40B4-BE49-F238E27FC236}">
                <a16:creationId xmlns:a16="http://schemas.microsoft.com/office/drawing/2014/main" id="{24CDCCC6-0DDA-4AD8-A3FD-0FEFC881B1A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35504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itting at a table&#10;&#10;Description automatically generated">
            <a:extLst>
              <a:ext uri="{FF2B5EF4-FFF2-40B4-BE49-F238E27FC236}">
                <a16:creationId xmlns:a16="http://schemas.microsoft.com/office/drawing/2014/main" id="{B33DB3F7-766A-4089-87DC-7696B6E754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36176" y="3749040"/>
            <a:ext cx="4555824" cy="310896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9982200" cy="1066800"/>
          </a:xfrm>
        </p:spPr>
        <p:txBody>
          <a:bodyPr/>
          <a:lstStyle/>
          <a:p>
            <a:r>
              <a:rPr lang="en-US" dirty="0">
                <a:latin typeface="Arial" panose="020B0604020202020204" pitchFamily="34" charset="0"/>
                <a:cs typeface="Arial" panose="020B0604020202020204" pitchFamily="34" charset="0"/>
              </a:rPr>
              <a:t>Health Literacy: Non-Verbal &amp; Environment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Establish rapport with the patient/caregiver</a:t>
            </a:r>
          </a:p>
          <a:p>
            <a:endParaRPr lang="en-US" dirty="0">
              <a:latin typeface="Arial" panose="020B0604020202020204" pitchFamily="34" charset="0"/>
              <a:cs typeface="Arial" panose="020B0604020202020204" pitchFamily="34" charset="0"/>
            </a:endParaRPr>
          </a:p>
          <a:p>
            <a:pPr>
              <a:spcAft>
                <a:spcPts val="2400"/>
              </a:spcAft>
            </a:pPr>
            <a:r>
              <a:rPr lang="en-US" dirty="0">
                <a:latin typeface="Arial" panose="020B0604020202020204" pitchFamily="34" charset="0"/>
                <a:cs typeface="Arial" panose="020B0604020202020204" pitchFamily="34" charset="0"/>
              </a:rPr>
              <a:t>Sit down; make eye contact with the patient/caregiver</a:t>
            </a:r>
          </a:p>
          <a:p>
            <a:pPr>
              <a:spcAft>
                <a:spcPts val="2400"/>
              </a:spcAft>
            </a:pPr>
            <a:r>
              <a:rPr lang="en-US" dirty="0">
                <a:latin typeface="Arial" panose="020B0604020202020204" pitchFamily="34" charset="0"/>
                <a:cs typeface="Arial" panose="020B0604020202020204" pitchFamily="34" charset="0"/>
              </a:rPr>
              <a:t>Make it comfortable for patients/caregivers to voice questions, doubts and concerns </a:t>
            </a:r>
          </a:p>
          <a:p>
            <a:r>
              <a:rPr lang="en-US" dirty="0">
                <a:latin typeface="Arial" panose="020B0604020202020204" pitchFamily="34" charset="0"/>
                <a:cs typeface="Arial" panose="020B0604020202020204" pitchFamily="34" charset="0"/>
              </a:rPr>
              <a:t>Be conscious of any hearing impairment </a:t>
            </a:r>
          </a:p>
          <a:p>
            <a:pPr lvl="1"/>
            <a:r>
              <a:rPr lang="en-US" dirty="0">
                <a:latin typeface="Arial" panose="020B0604020202020204" pitchFamily="34" charset="0"/>
                <a:cs typeface="Arial" panose="020B0604020202020204" pitchFamily="34" charset="0"/>
              </a:rPr>
              <a:t>If the patient cannot hear well:</a:t>
            </a:r>
          </a:p>
          <a:p>
            <a:pPr lvl="2"/>
            <a:r>
              <a:rPr lang="en-US" dirty="0">
                <a:latin typeface="Arial" panose="020B0604020202020204" pitchFamily="34" charset="0"/>
                <a:cs typeface="Arial" panose="020B0604020202020204" pitchFamily="34" charset="0"/>
              </a:rPr>
              <a:t>Inquire about a preferred side to sit on</a:t>
            </a:r>
          </a:p>
          <a:p>
            <a:pPr lvl="2"/>
            <a:r>
              <a:rPr lang="en-US" dirty="0">
                <a:latin typeface="Arial" panose="020B0604020202020204" pitchFamily="34" charset="0"/>
                <a:cs typeface="Arial" panose="020B0604020202020204" pitchFamily="34" charset="0"/>
              </a:rPr>
              <a:t>Inquire about the need to put hearing aids in</a:t>
            </a:r>
          </a:p>
          <a:p>
            <a:pPr lvl="2"/>
            <a:r>
              <a:rPr lang="en-US" dirty="0">
                <a:latin typeface="Arial" panose="020B0604020202020204" pitchFamily="34" charset="0"/>
                <a:cs typeface="Arial" panose="020B0604020202020204" pitchFamily="34" charset="0"/>
              </a:rPr>
              <a:t>Minimize background noise, if possible</a:t>
            </a:r>
          </a:p>
          <a:p>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16</a:t>
            </a:fld>
            <a:endParaRPr lang="en-US" dirty="0"/>
          </a:p>
        </p:txBody>
      </p:sp>
    </p:spTree>
    <p:extLst>
      <p:ext uri="{BB962C8B-B14F-4D97-AF65-F5344CB8AC3E}">
        <p14:creationId xmlns:p14="http://schemas.microsoft.com/office/powerpoint/2010/main" val="178119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Health Literacy: Verbal Communication</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2400"/>
              </a:spcAft>
            </a:pPr>
            <a:r>
              <a:rPr lang="en-US" dirty="0">
                <a:latin typeface="Arial" panose="020B0604020202020204" pitchFamily="34" charset="0"/>
                <a:cs typeface="Arial" panose="020B0604020202020204" pitchFamily="34" charset="0"/>
              </a:rPr>
              <a:t>Speak clearly and slowly</a:t>
            </a:r>
          </a:p>
          <a:p>
            <a:pPr>
              <a:spcAft>
                <a:spcPts val="2400"/>
              </a:spcAft>
            </a:pPr>
            <a:r>
              <a:rPr lang="en-US" dirty="0">
                <a:latin typeface="Arial" panose="020B0604020202020204" pitchFamily="34" charset="0"/>
                <a:cs typeface="Arial" panose="020B0604020202020204" pitchFamily="34" charset="0"/>
              </a:rPr>
              <a:t>Use plain language</a:t>
            </a:r>
          </a:p>
          <a:p>
            <a:pPr>
              <a:spcAft>
                <a:spcPts val="2400"/>
              </a:spcAft>
            </a:pPr>
            <a:r>
              <a:rPr lang="en-US" dirty="0">
                <a:latin typeface="Arial" panose="020B0604020202020204" pitchFamily="34" charset="0"/>
                <a:cs typeface="Arial" panose="020B0604020202020204" pitchFamily="34" charset="0"/>
              </a:rPr>
              <a:t>Explain any medical terms that the patient should know</a:t>
            </a:r>
          </a:p>
          <a:p>
            <a:r>
              <a:rPr lang="en-US" dirty="0">
                <a:latin typeface="Arial" panose="020B0604020202020204" pitchFamily="34" charset="0"/>
                <a:cs typeface="Arial" panose="020B0604020202020204" pitchFamily="34" charset="0"/>
              </a:rPr>
              <a:t>Break your information into chunks</a:t>
            </a:r>
          </a:p>
          <a:p>
            <a:pPr lvl="1"/>
            <a:r>
              <a:rPr lang="en-US" dirty="0">
                <a:latin typeface="Arial" panose="020B0604020202020204" pitchFamily="34" charset="0"/>
                <a:cs typeface="Arial" panose="020B0604020202020204" pitchFamily="34" charset="0"/>
              </a:rPr>
              <a:t>Start each “chunk” with an orienting sentence</a:t>
            </a:r>
          </a:p>
          <a:p>
            <a:pPr lvl="2">
              <a:spcAft>
                <a:spcPts val="2400"/>
              </a:spcAft>
            </a:pPr>
            <a:r>
              <a:rPr lang="en-US" dirty="0">
                <a:latin typeface="Arial" panose="020B0604020202020204" pitchFamily="34" charset="0"/>
                <a:cs typeface="Arial" panose="020B0604020202020204" pitchFamily="34" charset="0"/>
              </a:rPr>
              <a:t>For example: “Now let’s talk about what might be causing this. It could be due to your blood pressure medication.” </a:t>
            </a:r>
          </a:p>
          <a:p>
            <a:pPr>
              <a:spcBef>
                <a:spcPts val="0"/>
              </a:spcBef>
              <a:spcAft>
                <a:spcPts val="1200"/>
              </a:spcAft>
            </a:pPr>
            <a:r>
              <a:rPr lang="en-US" dirty="0">
                <a:latin typeface="Arial" panose="020B0604020202020204" pitchFamily="34" charset="0"/>
                <a:cs typeface="Arial" panose="020B0604020202020204" pitchFamily="34" charset="0"/>
              </a:rPr>
              <a:t>Be explicit about what is important and why</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17</a:t>
            </a:fld>
            <a:endParaRPr lang="en-US" dirty="0"/>
          </a:p>
        </p:txBody>
      </p:sp>
    </p:spTree>
    <p:extLst>
      <p:ext uri="{BB962C8B-B14F-4D97-AF65-F5344CB8AC3E}">
        <p14:creationId xmlns:p14="http://schemas.microsoft.com/office/powerpoint/2010/main" val="363845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1000"/>
          </a:schemeClr>
        </a:solidFill>
        <a:effectLst/>
      </p:bgPr>
    </p:bg>
    <p:spTree>
      <p:nvGrpSpPr>
        <p:cNvPr id="1" name=""/>
        <p:cNvGrpSpPr/>
        <p:nvPr/>
      </p:nvGrpSpPr>
      <p:grpSpPr>
        <a:xfrm>
          <a:off x="0" y="0"/>
          <a:ext cx="0" cy="0"/>
          <a:chOff x="0" y="0"/>
          <a:chExt cx="0" cy="0"/>
        </a:xfrm>
      </p:grpSpPr>
      <p:pic>
        <p:nvPicPr>
          <p:cNvPr id="6" name="Picture 5" descr="A picture containing desk, table&#10;&#10;Description automatically generated">
            <a:extLst>
              <a:ext uri="{FF2B5EF4-FFF2-40B4-BE49-F238E27FC236}">
                <a16:creationId xmlns:a16="http://schemas.microsoft.com/office/drawing/2014/main" id="{7AE88E65-5CCF-4BC4-9D0F-FA82DD331C24}"/>
              </a:ext>
            </a:extLst>
          </p:cNvPr>
          <p:cNvPicPr>
            <a:picLocks noChangeAspect="1"/>
          </p:cNvPicPr>
          <p:nvPr/>
        </p:nvPicPr>
        <p:blipFill>
          <a:blip r:embed="rId3" cstate="print">
            <a:duotone>
              <a:schemeClr val="bg2">
                <a:shade val="45000"/>
                <a:satMod val="135000"/>
              </a:schemeClr>
              <a:prstClr val="white"/>
            </a:duotone>
            <a:alphaModFix amt="35000"/>
            <a:extLst>
              <a:ext uri="{BEBA8EAE-BF5A-486C-A8C5-ECC9F3942E4B}">
                <a14:imgProps xmlns:a14="http://schemas.microsoft.com/office/drawing/2010/main">
                  <a14:imgLayer r:embed="rId4">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0" y="457201"/>
            <a:ext cx="12192000" cy="6430616"/>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Health Literacy: Written Communication</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800"/>
              </a:spcAft>
            </a:pPr>
            <a:r>
              <a:rPr lang="en-US" dirty="0">
                <a:latin typeface="Arial" panose="020B0604020202020204" pitchFamily="34" charset="0"/>
                <a:cs typeface="Arial" panose="020B0604020202020204" pitchFamily="34" charset="0"/>
              </a:rPr>
              <a:t>Put the most important points in writing</a:t>
            </a:r>
          </a:p>
          <a:p>
            <a:pPr>
              <a:spcAft>
                <a:spcPts val="1800"/>
              </a:spcAft>
            </a:pPr>
            <a:r>
              <a:rPr lang="en-US" dirty="0">
                <a:latin typeface="Arial" panose="020B0604020202020204" pitchFamily="34" charset="0"/>
                <a:cs typeface="Arial" panose="020B0604020202020204" pitchFamily="34" charset="0"/>
              </a:rPr>
              <a:t>Add to or highlight the written </a:t>
            </a:r>
            <a:r>
              <a:rPr lang="en-US" b="1" dirty="0">
                <a:latin typeface="Arial" panose="020B0604020202020204" pitchFamily="34" charset="0"/>
                <a:cs typeface="Arial" panose="020B0604020202020204" pitchFamily="34" charset="0"/>
              </a:rPr>
              <a:t>educational leaflets</a:t>
            </a:r>
          </a:p>
          <a:p>
            <a:pPr lvl="1">
              <a:spcAft>
                <a:spcPts val="1800"/>
              </a:spcAft>
            </a:pPr>
            <a:r>
              <a:rPr lang="en-US" dirty="0">
                <a:latin typeface="Arial" panose="020B0604020202020204" pitchFamily="34" charset="0"/>
                <a:cs typeface="Arial" panose="020B0604020202020204" pitchFamily="34" charset="0"/>
              </a:rPr>
              <a:t>Highlights what is most important</a:t>
            </a:r>
          </a:p>
          <a:p>
            <a:pPr lvl="1">
              <a:spcAft>
                <a:spcPts val="1800"/>
              </a:spcAft>
            </a:pPr>
            <a:r>
              <a:rPr lang="en-US" dirty="0">
                <a:latin typeface="Arial" panose="020B0604020202020204" pitchFamily="34" charset="0"/>
                <a:cs typeface="Arial" panose="020B0604020202020204" pitchFamily="34" charset="0"/>
              </a:rPr>
              <a:t>Serves as a memory aid</a:t>
            </a:r>
          </a:p>
          <a:p>
            <a:pPr lvl="1">
              <a:spcAft>
                <a:spcPts val="1800"/>
              </a:spcAft>
            </a:pPr>
            <a:r>
              <a:rPr lang="en-US" dirty="0">
                <a:latin typeface="Arial" panose="020B0604020202020204" pitchFamily="34" charset="0"/>
                <a:cs typeface="Arial" panose="020B0604020202020204" pitchFamily="34" charset="0"/>
              </a:rPr>
              <a:t>Facilitates communication with family and caregivers who help the patient manage his/her health </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18</a:t>
            </a:fld>
            <a:endParaRPr lang="en-US" dirty="0"/>
          </a:p>
        </p:txBody>
      </p:sp>
      <p:pic>
        <p:nvPicPr>
          <p:cNvPr id="7" name="Picture 6" descr="Meyers_wordmark.jpeg">
            <a:extLst>
              <a:ext uri="{FF2B5EF4-FFF2-40B4-BE49-F238E27FC236}">
                <a16:creationId xmlns:a16="http://schemas.microsoft.com/office/drawing/2014/main" id="{38337DCE-C2DD-4E78-B4F9-BF401C01462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144564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9982200" cy="1066800"/>
          </a:xfrm>
        </p:spPr>
        <p:txBody>
          <a:bodyPr/>
          <a:lstStyle/>
          <a:p>
            <a:r>
              <a:rPr lang="en-US" dirty="0">
                <a:latin typeface="Arial" panose="020B0604020202020204" pitchFamily="34" charset="0"/>
                <a:cs typeface="Arial" panose="020B0604020202020204" pitchFamily="34" charset="0"/>
              </a:rPr>
              <a:t>Health Literacy: Assessing Comprehension</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600"/>
              </a:spcAft>
            </a:pPr>
            <a:r>
              <a:rPr lang="en-US" dirty="0">
                <a:latin typeface="Arial" panose="020B0604020202020204" pitchFamily="34" charset="0"/>
                <a:cs typeface="Arial" panose="020B0604020202020204" pitchFamily="34" charset="0"/>
              </a:rPr>
              <a:t>Check for understanding using the “teach</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back” method</a:t>
            </a:r>
          </a:p>
          <a:p>
            <a:pPr lvl="1">
              <a:spcAft>
                <a:spcPts val="4800"/>
              </a:spcAft>
            </a:pPr>
            <a:r>
              <a:rPr lang="en-US" dirty="0">
                <a:latin typeface="Arial" panose="020B0604020202020204" pitchFamily="34" charset="0"/>
                <a:cs typeface="Arial" panose="020B0604020202020204" pitchFamily="34" charset="0"/>
              </a:rPr>
              <a:t>Have patients repeat back information in their own words</a:t>
            </a:r>
          </a:p>
          <a:p>
            <a:pPr>
              <a:spcAft>
                <a:spcPts val="4800"/>
              </a:spcAft>
            </a:pPr>
            <a:r>
              <a:rPr lang="en-US" dirty="0">
                <a:latin typeface="Arial" panose="020B0604020202020204" pitchFamily="34" charset="0"/>
                <a:cs typeface="Arial" panose="020B0604020202020204" pitchFamily="34" charset="0"/>
              </a:rPr>
              <a:t>Ask open-ended questions</a:t>
            </a:r>
          </a:p>
          <a:p>
            <a:pPr>
              <a:spcAft>
                <a:spcPts val="600"/>
              </a:spcAft>
            </a:pPr>
            <a:r>
              <a:rPr lang="en-US" dirty="0">
                <a:latin typeface="Arial" panose="020B0604020202020204" pitchFamily="34" charset="0"/>
                <a:cs typeface="Arial" panose="020B0604020202020204" pitchFamily="34" charset="0"/>
              </a:rPr>
              <a:t>Ask “What questions do you have?”</a:t>
            </a:r>
          </a:p>
          <a:p>
            <a:pPr lvl="1">
              <a:spcAft>
                <a:spcPts val="2400"/>
              </a:spcAft>
            </a:pPr>
            <a:r>
              <a:rPr lang="en-US" dirty="0">
                <a:latin typeface="Arial" panose="020B0604020202020204" pitchFamily="34" charset="0"/>
                <a:cs typeface="Arial" panose="020B0604020202020204" pitchFamily="34" charset="0"/>
              </a:rPr>
              <a:t>Avoid using the phrase “Any questions?” </a:t>
            </a:r>
          </a:p>
          <a:p>
            <a:pPr>
              <a:spcAft>
                <a:spcPts val="2400"/>
              </a:spcAft>
            </a:pPr>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19</a:t>
            </a:fld>
            <a:endParaRPr lang="en-US" dirty="0"/>
          </a:p>
        </p:txBody>
      </p:sp>
      <p:pic>
        <p:nvPicPr>
          <p:cNvPr id="6" name="Picture 5" descr="A picture containing drawing, necklace, brace&#10;&#10;Description automatically generated">
            <a:extLst>
              <a:ext uri="{FF2B5EF4-FFF2-40B4-BE49-F238E27FC236}">
                <a16:creationId xmlns:a16="http://schemas.microsoft.com/office/drawing/2014/main" id="{5BE0C8AF-302F-426D-8990-4A0BB201DBD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249920" y="2385391"/>
            <a:ext cx="2926080" cy="4389120"/>
          </a:xfrm>
          <a:prstGeom prst="rect">
            <a:avLst/>
          </a:prstGeom>
          <a:ln>
            <a:noFill/>
          </a:ln>
          <a:effectLst>
            <a:softEdge rad="112500"/>
          </a:effectLst>
        </p:spPr>
      </p:pic>
    </p:spTree>
    <p:extLst>
      <p:ext uri="{BB962C8B-B14F-4D97-AF65-F5344CB8AC3E}">
        <p14:creationId xmlns:p14="http://schemas.microsoft.com/office/powerpoint/2010/main" val="114465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a:xfrm>
            <a:off x="963084" y="852488"/>
            <a:ext cx="10363200" cy="1509712"/>
          </a:xfrm>
        </p:spPr>
        <p:txBody>
          <a:bodyPr/>
          <a:lstStyle/>
          <a:p>
            <a:r>
              <a:rPr lang="en-US" dirty="0">
                <a:solidFill>
                  <a:schemeClr val="bg2">
                    <a:lumMod val="25000"/>
                  </a:schemeClr>
                </a:solidFill>
                <a:latin typeface="Calibri" panose="020F0502020204030204" pitchFamily="34" charset="0"/>
                <a:cs typeface="Calibri" panose="020F0502020204030204" pitchFamily="34" charset="0"/>
              </a:rPr>
              <a:t>The Meyers Primary Care Institute is a joint endeavor of the University of Massachusetts Medical School, Reliant Medical Group, and Fallon Health.</a:t>
            </a:r>
          </a:p>
          <a:p>
            <a:endParaRPr lang="en-US" dirty="0">
              <a:solidFill>
                <a:schemeClr val="bg2">
                  <a:lumMod val="25000"/>
                </a:schemeClr>
              </a:solidFill>
              <a:latin typeface="Calibri" panose="020F0502020204030204" pitchFamily="34" charset="0"/>
              <a:cs typeface="Calibri" panose="020F0502020204030204" pitchFamily="34" charset="0"/>
            </a:endParaRPr>
          </a:p>
          <a:p>
            <a:r>
              <a:rPr lang="en-US" dirty="0">
                <a:solidFill>
                  <a:schemeClr val="bg2">
                    <a:lumMod val="25000"/>
                  </a:schemeClr>
                </a:solidFill>
                <a:latin typeface="Calibri" panose="020F0502020204030204" pitchFamily="34" charset="0"/>
                <a:cs typeface="Calibri" panose="020F0502020204030204" pitchFamily="34" charset="0"/>
              </a:rPr>
              <a:t>This training module was developed as part of a toolkit for the implementation of a clinical pharmacist home-based intervention that includes the following components:</a:t>
            </a:r>
          </a:p>
          <a:p>
            <a:pPr marL="685800" indent="-228600">
              <a:buFont typeface="Arial" panose="020B0604020202020204" pitchFamily="34" charset="0"/>
              <a:buChar char="•"/>
            </a:pPr>
            <a:r>
              <a:rPr lang="en-US" dirty="0">
                <a:solidFill>
                  <a:schemeClr val="bg2">
                    <a:lumMod val="25000"/>
                  </a:schemeClr>
                </a:solidFill>
                <a:latin typeface="Calibri" panose="020F0502020204030204" pitchFamily="34" charset="0"/>
                <a:cs typeface="Calibri" panose="020F0502020204030204" pitchFamily="34" charset="0"/>
              </a:rPr>
              <a:t>Home-based assessment of high-risk medications;</a:t>
            </a:r>
          </a:p>
          <a:p>
            <a:pPr marL="685800" indent="-228600">
              <a:buFont typeface="Arial" panose="020B0604020202020204" pitchFamily="34" charset="0"/>
              <a:buChar char="•"/>
            </a:pPr>
            <a:r>
              <a:rPr lang="en-US" dirty="0">
                <a:solidFill>
                  <a:schemeClr val="bg2">
                    <a:lumMod val="25000"/>
                  </a:schemeClr>
                </a:solidFill>
                <a:latin typeface="Calibri" panose="020F0502020204030204" pitchFamily="34" charset="0"/>
                <a:cs typeface="Calibri" panose="020F0502020204030204" pitchFamily="34" charset="0"/>
              </a:rPr>
              <a:t>Home-based patient medication education;</a:t>
            </a:r>
          </a:p>
          <a:p>
            <a:pPr marL="685800" indent="-228600">
              <a:buFont typeface="Arial" panose="020B0604020202020204" pitchFamily="34" charset="0"/>
              <a:buChar char="•"/>
            </a:pPr>
            <a:r>
              <a:rPr lang="en-US" dirty="0">
                <a:solidFill>
                  <a:schemeClr val="bg2">
                    <a:lumMod val="25000"/>
                  </a:schemeClr>
                </a:solidFill>
                <a:latin typeface="Calibri" panose="020F0502020204030204" pitchFamily="34" charset="0"/>
                <a:cs typeface="Calibri" panose="020F0502020204030204" pitchFamily="34" charset="0"/>
              </a:rPr>
              <a:t>Primary Care Provider communication;</a:t>
            </a:r>
          </a:p>
          <a:p>
            <a:pPr marL="685800" indent="-228600">
              <a:buFont typeface="Arial" panose="020B0604020202020204" pitchFamily="34" charset="0"/>
              <a:buChar char="•"/>
            </a:pPr>
            <a:r>
              <a:rPr lang="en-US" dirty="0">
                <a:solidFill>
                  <a:schemeClr val="bg2">
                    <a:lumMod val="25000"/>
                  </a:schemeClr>
                </a:solidFill>
                <a:latin typeface="Calibri" panose="020F0502020204030204" pitchFamily="34" charset="0"/>
                <a:cs typeface="Calibri" panose="020F0502020204030204" pitchFamily="34" charset="0"/>
              </a:rPr>
              <a:t>Follow-up: telephone patient assessment (and additional PCP communication as necessary).</a:t>
            </a:r>
          </a:p>
          <a:p>
            <a:endParaRPr lang="en-US" dirty="0">
              <a:solidFill>
                <a:schemeClr val="bg2">
                  <a:lumMod val="25000"/>
                </a:schemeClr>
              </a:solidFill>
              <a:latin typeface="Calibri" panose="020F0502020204030204" pitchFamily="34" charset="0"/>
              <a:cs typeface="Calibri" panose="020F0502020204030204" pitchFamily="34" charset="0"/>
            </a:endParaRPr>
          </a:p>
          <a:p>
            <a:r>
              <a:rPr lang="en-US" dirty="0">
                <a:solidFill>
                  <a:schemeClr val="bg2">
                    <a:lumMod val="25000"/>
                  </a:schemeClr>
                </a:solidFill>
                <a:latin typeface="Calibri" panose="020F0502020204030204" pitchFamily="34" charset="0"/>
                <a:cs typeface="Calibri" panose="020F0502020204030204" pitchFamily="34" charset="0"/>
              </a:rPr>
              <a:t>The toolkit was developed as a resource from the Improving Safety After Hospitalization in Older Persons on High-Risk Medications (“ISAH”) Study (R18HS023774) funded by the Agency for Healthcare Research and Quality. </a:t>
            </a:r>
          </a:p>
          <a:p>
            <a:endParaRPr lang="en-US" dirty="0">
              <a:solidFill>
                <a:schemeClr val="bg2">
                  <a:lumMod val="25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172200"/>
            <a:ext cx="3387437" cy="6400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2" y="6096000"/>
            <a:ext cx="1288868" cy="7315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72200"/>
            <a:ext cx="1829048" cy="6400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6126480"/>
            <a:ext cx="1975494" cy="73152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6126480"/>
            <a:ext cx="2662733" cy="731520"/>
          </a:xfrm>
          <a:prstGeom prst="rect">
            <a:avLst/>
          </a:prstGeom>
        </p:spPr>
      </p:pic>
    </p:spTree>
    <p:extLst>
      <p:ext uri="{BB962C8B-B14F-4D97-AF65-F5344CB8AC3E}">
        <p14:creationId xmlns:p14="http://schemas.microsoft.com/office/powerpoint/2010/main" val="232107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Adherence</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xfrm>
            <a:off x="381000" y="1905000"/>
            <a:ext cx="5715000" cy="4724400"/>
          </a:xfrm>
        </p:spPr>
        <p:txBody>
          <a:bodyPr/>
          <a:lstStyle/>
          <a:p>
            <a:pPr>
              <a:spcBef>
                <a:spcPts val="600"/>
              </a:spcBef>
              <a:spcAft>
                <a:spcPts val="600"/>
              </a:spcAft>
            </a:pPr>
            <a:r>
              <a:rPr lang="en-US" b="1" dirty="0">
                <a:latin typeface="Arial" panose="020B0604020202020204" pitchFamily="34" charset="0"/>
                <a:cs typeface="Arial" panose="020B0604020202020204" pitchFamily="34" charset="0"/>
              </a:rPr>
              <a:t>Healthcare system related:</a:t>
            </a:r>
          </a:p>
          <a:p>
            <a:pPr lvl="1">
              <a:spcBef>
                <a:spcPts val="600"/>
              </a:spcBef>
              <a:spcAft>
                <a:spcPts val="600"/>
              </a:spcAft>
            </a:pPr>
            <a:r>
              <a:rPr lang="en-US" dirty="0">
                <a:latin typeface="Arial" panose="020B0604020202020204" pitchFamily="34" charset="0"/>
                <a:cs typeface="Arial" panose="020B0604020202020204" pitchFamily="34" charset="0"/>
              </a:rPr>
              <a:t>Patient-provider relationship</a:t>
            </a:r>
          </a:p>
          <a:p>
            <a:pPr>
              <a:spcBef>
                <a:spcPts val="600"/>
              </a:spcBef>
              <a:spcAft>
                <a:spcPts val="600"/>
              </a:spcAft>
            </a:pPr>
            <a:r>
              <a:rPr lang="en-US" b="1" dirty="0">
                <a:latin typeface="Arial" panose="020B0604020202020204" pitchFamily="34" charset="0"/>
                <a:cs typeface="Arial" panose="020B0604020202020204" pitchFamily="34" charset="0"/>
              </a:rPr>
              <a:t>Condition related:</a:t>
            </a:r>
            <a:r>
              <a:rPr lang="en-US" dirty="0">
                <a:latin typeface="Arial" panose="020B0604020202020204" pitchFamily="34" charset="0"/>
                <a:cs typeface="Arial" panose="020B0604020202020204" pitchFamily="34" charset="0"/>
              </a:rPr>
              <a:t> </a:t>
            </a:r>
          </a:p>
          <a:p>
            <a:pPr lvl="1">
              <a:spcBef>
                <a:spcPts val="600"/>
              </a:spcBef>
              <a:spcAft>
                <a:spcPts val="600"/>
              </a:spcAft>
            </a:pPr>
            <a:r>
              <a:rPr lang="en-US" dirty="0">
                <a:latin typeface="Arial" panose="020B0604020202020204" pitchFamily="34" charset="0"/>
                <a:cs typeface="Arial" panose="020B0604020202020204" pitchFamily="34" charset="0"/>
              </a:rPr>
              <a:t>Lack of symptoms</a:t>
            </a:r>
          </a:p>
          <a:p>
            <a:pPr>
              <a:spcBef>
                <a:spcPts val="600"/>
              </a:spcBef>
              <a:spcAft>
                <a:spcPts val="600"/>
              </a:spcAft>
            </a:pPr>
            <a:r>
              <a:rPr lang="en-US" b="1" dirty="0">
                <a:latin typeface="Arial" panose="020B0604020202020204" pitchFamily="34" charset="0"/>
                <a:cs typeface="Arial" panose="020B0604020202020204" pitchFamily="34" charset="0"/>
              </a:rPr>
              <a:t>Therapy related:</a:t>
            </a:r>
          </a:p>
          <a:p>
            <a:pPr lvl="1">
              <a:spcBef>
                <a:spcPts val="600"/>
              </a:spcBef>
              <a:spcAft>
                <a:spcPts val="600"/>
              </a:spcAft>
            </a:pPr>
            <a:r>
              <a:rPr lang="en-US" dirty="0">
                <a:latin typeface="Arial" panose="020B0604020202020204" pitchFamily="34" charset="0"/>
                <a:cs typeface="Arial" panose="020B0604020202020204" pitchFamily="34" charset="0"/>
              </a:rPr>
              <a:t>Complexity</a:t>
            </a:r>
          </a:p>
          <a:p>
            <a:pPr lvl="1">
              <a:spcBef>
                <a:spcPts val="600"/>
              </a:spcBef>
              <a:spcAft>
                <a:spcPts val="600"/>
              </a:spcAft>
            </a:pPr>
            <a:r>
              <a:rPr lang="en-US" dirty="0">
                <a:latin typeface="Arial" panose="020B0604020202020204" pitchFamily="34" charset="0"/>
                <a:cs typeface="Arial" panose="020B0604020202020204" pitchFamily="34" charset="0"/>
              </a:rPr>
              <a:t>Adverse side effects</a:t>
            </a:r>
          </a:p>
          <a:p>
            <a:pPr>
              <a:spcBef>
                <a:spcPts val="0"/>
              </a:spcBef>
              <a:spcAft>
                <a:spcPts val="1200"/>
              </a:spcAft>
            </a:pPr>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2F174441-CAE4-42BC-89EF-89C7961A9C50}"/>
              </a:ext>
            </a:extLst>
          </p:cNvPr>
          <p:cNvSpPr txBox="1">
            <a:spLocks/>
          </p:cNvSpPr>
          <p:nvPr/>
        </p:nvSpPr>
        <p:spPr bwMode="auto">
          <a:xfrm>
            <a:off x="6096000" y="1905000"/>
            <a:ext cx="5715000" cy="4724400"/>
          </a:xfrm>
          <a:prstGeom prst="rect">
            <a:avLst/>
          </a:prstGeom>
          <a:noFill/>
          <a:ln w="9525">
            <a:noFill/>
            <a:miter lim="800000"/>
            <a:headEnd/>
            <a:tailEnd/>
          </a:ln>
        </p:spPr>
        <p:txBody>
          <a:bodyPr vert="horz" wrap="square" lIns="91368" tIns="45718" rIns="91368" bIns="45718" numCol="1" anchor="t" anchorCtr="0" compatLnSpc="1">
            <a:prstTxWarp prst="textNoShape">
              <a:avLst/>
            </a:prstTxWarp>
          </a:bodyPr>
          <a:lstStyle>
            <a:lvl1pPr marL="364834" indent="-255372" algn="l" rtl="0" fontAlgn="base">
              <a:spcBef>
                <a:spcPts val="300"/>
              </a:spcBef>
              <a:spcAft>
                <a:spcPct val="0"/>
              </a:spcAft>
              <a:buClr>
                <a:srgbClr val="A28E6A"/>
              </a:buClr>
              <a:buFont typeface="Georgia" pitchFamily="18" charset="0"/>
              <a:buChar char="•"/>
              <a:defRPr sz="2800" b="0" kern="1200" baseline="0">
                <a:solidFill>
                  <a:schemeClr val="bg2">
                    <a:lumMod val="25000"/>
                  </a:schemeClr>
                </a:solidFill>
                <a:latin typeface="Calibri" panose="020F0502020204030204" pitchFamily="34" charset="0"/>
                <a:ea typeface="+mn-ea"/>
                <a:cs typeface="Calibri" panose="020F0502020204030204" pitchFamily="34" charset="0"/>
              </a:defRPr>
            </a:lvl1pPr>
            <a:lvl2pPr marL="656649" indent="-245847" algn="l" rtl="0" fontAlgn="base">
              <a:spcBef>
                <a:spcPts val="300"/>
              </a:spcBef>
              <a:spcAft>
                <a:spcPct val="0"/>
              </a:spcAft>
              <a:buClr>
                <a:schemeClr val="accent2"/>
              </a:buClr>
              <a:buFont typeface="Georgia" pitchFamily="18" charset="0"/>
              <a:buChar char="▫"/>
              <a:defRPr sz="2700" b="0" kern="1200">
                <a:solidFill>
                  <a:schemeClr val="bg2">
                    <a:lumMod val="25000"/>
                  </a:schemeClr>
                </a:solidFill>
                <a:latin typeface="Calibri" panose="020F0502020204030204" pitchFamily="34" charset="0"/>
                <a:ea typeface="+mn-ea"/>
                <a:cs typeface="Calibri" panose="020F0502020204030204" pitchFamily="34" charset="0"/>
              </a:defRPr>
            </a:lvl2pPr>
            <a:lvl3pPr marL="921522" indent="-218883" algn="l" rtl="0" fontAlgn="base">
              <a:spcBef>
                <a:spcPts val="300"/>
              </a:spcBef>
              <a:spcAft>
                <a:spcPct val="0"/>
              </a:spcAft>
              <a:buClr>
                <a:schemeClr val="accent1"/>
              </a:buClr>
              <a:buFont typeface="Wingdings 2" pitchFamily="18" charset="2"/>
              <a:buChar char=""/>
              <a:defRPr sz="2400" b="0" kern="1200">
                <a:solidFill>
                  <a:schemeClr val="accent2">
                    <a:lumMod val="75000"/>
                  </a:schemeClr>
                </a:solidFill>
                <a:latin typeface="Calibri" panose="020F0502020204030204" pitchFamily="34" charset="0"/>
                <a:ea typeface="+mn-ea"/>
                <a:cs typeface="Calibri" panose="020F0502020204030204" pitchFamily="34" charset="0"/>
              </a:defRPr>
            </a:lvl3pPr>
            <a:lvl4pPr marL="1178457" indent="-199878" algn="l" rtl="0" fontAlgn="base">
              <a:spcBef>
                <a:spcPts val="300"/>
              </a:spcBef>
              <a:spcAft>
                <a:spcPct val="0"/>
              </a:spcAft>
              <a:buClr>
                <a:schemeClr val="accent1"/>
              </a:buClr>
              <a:buFont typeface="Wingdings 2" pitchFamily="18" charset="2"/>
              <a:buChar char=""/>
              <a:defRPr sz="2300" b="0" kern="1200">
                <a:solidFill>
                  <a:schemeClr val="accent3">
                    <a:lumMod val="60000"/>
                    <a:lumOff val="40000"/>
                  </a:schemeClr>
                </a:solidFill>
                <a:latin typeface="Calibri" panose="020F0502020204030204" pitchFamily="34" charset="0"/>
                <a:ea typeface="+mn-ea"/>
                <a:cs typeface="Calibri" panose="020F0502020204030204" pitchFamily="34" charset="0"/>
              </a:defRPr>
            </a:lvl4pPr>
            <a:lvl5pPr marL="1387815" indent="-182418" algn="l" rtl="0" fontAlgn="base">
              <a:spcBef>
                <a:spcPts val="300"/>
              </a:spcBef>
              <a:spcAft>
                <a:spcPct val="0"/>
              </a:spcAft>
              <a:buClr>
                <a:srgbClr val="A28E6A"/>
              </a:buClr>
              <a:buFont typeface="Georgia" pitchFamily="18" charset="0"/>
              <a:buChar char="▫"/>
              <a:defRPr sz="2000" b="0" kern="1200">
                <a:solidFill>
                  <a:srgbClr val="996600"/>
                </a:solidFill>
                <a:latin typeface="Calibri" panose="020F0502020204030204" pitchFamily="34" charset="0"/>
                <a:ea typeface="+mn-ea"/>
                <a:cs typeface="Calibri" panose="020F0502020204030204" pitchFamily="34" charset="0"/>
              </a:defRPr>
            </a:lvl5pPr>
            <a:lvl6pPr marL="1607904" indent="-182734"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7168" indent="-182734"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8144" indent="-182734"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8264" indent="-182734"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a:lstStyle>
          <a:p>
            <a:pPr>
              <a:spcBef>
                <a:spcPts val="0"/>
              </a:spcBef>
              <a:spcAft>
                <a:spcPts val="600"/>
              </a:spcAft>
            </a:pPr>
            <a:r>
              <a:rPr lang="en-US" b="1" dirty="0">
                <a:solidFill>
                  <a:schemeClr val="accent2">
                    <a:lumMod val="75000"/>
                  </a:schemeClr>
                </a:solidFill>
                <a:latin typeface="Arial" panose="020B0604020202020204" pitchFamily="34" charset="0"/>
                <a:cs typeface="Arial" panose="020B0604020202020204" pitchFamily="34" charset="0"/>
              </a:rPr>
              <a:t>Social &amp; Economic related:</a:t>
            </a:r>
          </a:p>
          <a:p>
            <a:pPr lvl="1">
              <a:spcBef>
                <a:spcPts val="0"/>
              </a:spcBef>
              <a:spcAft>
                <a:spcPts val="600"/>
              </a:spcAft>
            </a:pPr>
            <a:r>
              <a:rPr lang="en-US" dirty="0">
                <a:solidFill>
                  <a:schemeClr val="accent2">
                    <a:lumMod val="75000"/>
                  </a:schemeClr>
                </a:solidFill>
                <a:latin typeface="Arial" panose="020B0604020202020204" pitchFamily="34" charset="0"/>
                <a:cs typeface="Arial" panose="020B0604020202020204" pitchFamily="34" charset="0"/>
              </a:rPr>
              <a:t>Cost</a:t>
            </a:r>
          </a:p>
          <a:p>
            <a:pPr lvl="1">
              <a:spcBef>
                <a:spcPts val="0"/>
              </a:spcBef>
              <a:spcAft>
                <a:spcPts val="600"/>
              </a:spcAft>
            </a:pPr>
            <a:r>
              <a:rPr lang="en-US" dirty="0">
                <a:solidFill>
                  <a:schemeClr val="accent2">
                    <a:lumMod val="75000"/>
                  </a:schemeClr>
                </a:solidFill>
                <a:latin typeface="Arial" panose="020B0604020202020204" pitchFamily="34" charset="0"/>
                <a:cs typeface="Arial" panose="020B0604020202020204" pitchFamily="34" charset="0"/>
              </a:rPr>
              <a:t>Low health literacy</a:t>
            </a:r>
          </a:p>
          <a:p>
            <a:pPr lvl="1">
              <a:spcBef>
                <a:spcPts val="0"/>
              </a:spcBef>
              <a:spcAft>
                <a:spcPts val="600"/>
              </a:spcAft>
            </a:pPr>
            <a:r>
              <a:rPr lang="en-US" dirty="0">
                <a:solidFill>
                  <a:schemeClr val="accent2">
                    <a:lumMod val="75000"/>
                  </a:schemeClr>
                </a:solidFill>
                <a:latin typeface="Arial" panose="020B0604020202020204" pitchFamily="34" charset="0"/>
                <a:cs typeface="Arial" panose="020B0604020202020204" pitchFamily="34" charset="0"/>
              </a:rPr>
              <a:t>Limited support; elder abuse</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Font typeface="Georgia" pitchFamily="18" charset="0"/>
              <a:buNone/>
            </a:pPr>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FD08FCF-8F08-4F61-8529-915E3011D96B}"/>
              </a:ext>
            </a:extLst>
          </p:cNvPr>
          <p:cNvSpPr txBox="1">
            <a:spLocks/>
          </p:cNvSpPr>
          <p:nvPr/>
        </p:nvSpPr>
        <p:spPr bwMode="auto">
          <a:xfrm>
            <a:off x="381000" y="1295400"/>
            <a:ext cx="11430000" cy="457200"/>
          </a:xfrm>
          <a:prstGeom prst="rect">
            <a:avLst/>
          </a:prstGeom>
          <a:noFill/>
          <a:ln w="9525">
            <a:noFill/>
            <a:miter lim="800000"/>
            <a:headEnd/>
            <a:tailEnd/>
          </a:ln>
        </p:spPr>
        <p:txBody>
          <a:bodyPr vert="horz" wrap="square" lIns="91368" tIns="45718" rIns="91368" bIns="45718" numCol="1" anchor="t" anchorCtr="0" compatLnSpc="1">
            <a:prstTxWarp prst="textNoShape">
              <a:avLst/>
            </a:prstTxWarp>
          </a:bodyPr>
          <a:lstStyle>
            <a:lvl1pPr marL="364834" indent="-255372" algn="l" rtl="0" fontAlgn="base">
              <a:spcBef>
                <a:spcPts val="300"/>
              </a:spcBef>
              <a:spcAft>
                <a:spcPct val="0"/>
              </a:spcAft>
              <a:buClr>
                <a:srgbClr val="A28E6A"/>
              </a:buClr>
              <a:buFont typeface="Georgia" pitchFamily="18" charset="0"/>
              <a:buChar char="•"/>
              <a:defRPr sz="2800" b="0" kern="1200" baseline="0">
                <a:solidFill>
                  <a:schemeClr val="bg2">
                    <a:lumMod val="25000"/>
                  </a:schemeClr>
                </a:solidFill>
                <a:latin typeface="Calibri" panose="020F0502020204030204" pitchFamily="34" charset="0"/>
                <a:ea typeface="+mn-ea"/>
                <a:cs typeface="Calibri" panose="020F0502020204030204" pitchFamily="34" charset="0"/>
              </a:defRPr>
            </a:lvl1pPr>
            <a:lvl2pPr marL="656649" indent="-245847" algn="l" rtl="0" fontAlgn="base">
              <a:spcBef>
                <a:spcPts val="300"/>
              </a:spcBef>
              <a:spcAft>
                <a:spcPct val="0"/>
              </a:spcAft>
              <a:buClr>
                <a:schemeClr val="accent2"/>
              </a:buClr>
              <a:buFont typeface="Georgia" pitchFamily="18" charset="0"/>
              <a:buChar char="▫"/>
              <a:defRPr sz="2700" b="0" kern="1200">
                <a:solidFill>
                  <a:schemeClr val="bg2">
                    <a:lumMod val="25000"/>
                  </a:schemeClr>
                </a:solidFill>
                <a:latin typeface="Calibri" panose="020F0502020204030204" pitchFamily="34" charset="0"/>
                <a:ea typeface="+mn-ea"/>
                <a:cs typeface="Calibri" panose="020F0502020204030204" pitchFamily="34" charset="0"/>
              </a:defRPr>
            </a:lvl2pPr>
            <a:lvl3pPr marL="921522" indent="-218883" algn="l" rtl="0" fontAlgn="base">
              <a:spcBef>
                <a:spcPts val="300"/>
              </a:spcBef>
              <a:spcAft>
                <a:spcPct val="0"/>
              </a:spcAft>
              <a:buClr>
                <a:schemeClr val="accent1"/>
              </a:buClr>
              <a:buFont typeface="Wingdings 2" pitchFamily="18" charset="2"/>
              <a:buChar char=""/>
              <a:defRPr sz="2400" b="0" kern="1200">
                <a:solidFill>
                  <a:schemeClr val="accent2">
                    <a:lumMod val="75000"/>
                  </a:schemeClr>
                </a:solidFill>
                <a:latin typeface="Calibri" panose="020F0502020204030204" pitchFamily="34" charset="0"/>
                <a:ea typeface="+mn-ea"/>
                <a:cs typeface="Calibri" panose="020F0502020204030204" pitchFamily="34" charset="0"/>
              </a:defRPr>
            </a:lvl3pPr>
            <a:lvl4pPr marL="1178457" indent="-199878" algn="l" rtl="0" fontAlgn="base">
              <a:spcBef>
                <a:spcPts val="300"/>
              </a:spcBef>
              <a:spcAft>
                <a:spcPct val="0"/>
              </a:spcAft>
              <a:buClr>
                <a:schemeClr val="accent1"/>
              </a:buClr>
              <a:buFont typeface="Wingdings 2" pitchFamily="18" charset="2"/>
              <a:buChar char=""/>
              <a:defRPr sz="2300" b="0" kern="1200">
                <a:solidFill>
                  <a:schemeClr val="accent3">
                    <a:lumMod val="60000"/>
                    <a:lumOff val="40000"/>
                  </a:schemeClr>
                </a:solidFill>
                <a:latin typeface="Calibri" panose="020F0502020204030204" pitchFamily="34" charset="0"/>
                <a:ea typeface="+mn-ea"/>
                <a:cs typeface="Calibri" panose="020F0502020204030204" pitchFamily="34" charset="0"/>
              </a:defRPr>
            </a:lvl4pPr>
            <a:lvl5pPr marL="1387815" indent="-182418" algn="l" rtl="0" fontAlgn="base">
              <a:spcBef>
                <a:spcPts val="300"/>
              </a:spcBef>
              <a:spcAft>
                <a:spcPct val="0"/>
              </a:spcAft>
              <a:buClr>
                <a:srgbClr val="A28E6A"/>
              </a:buClr>
              <a:buFont typeface="Georgia" pitchFamily="18" charset="0"/>
              <a:buChar char="▫"/>
              <a:defRPr sz="2000" b="0" kern="1200">
                <a:solidFill>
                  <a:srgbClr val="996600"/>
                </a:solidFill>
                <a:latin typeface="Calibri" panose="020F0502020204030204" pitchFamily="34" charset="0"/>
                <a:ea typeface="+mn-ea"/>
                <a:cs typeface="Calibri" panose="020F0502020204030204" pitchFamily="34" charset="0"/>
              </a:defRPr>
            </a:lvl5pPr>
            <a:lvl6pPr marL="1607904" indent="-182734"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7168" indent="-182734"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8144" indent="-182734"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8264" indent="-182734"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a:lstStyle>
          <a:p>
            <a:pPr algn="ctr"/>
            <a:r>
              <a:rPr lang="en-US" b="1" dirty="0">
                <a:latin typeface="Arial" panose="020B0604020202020204" pitchFamily="34" charset="0"/>
                <a:cs typeface="Arial" panose="020B0604020202020204" pitchFamily="34" charset="0"/>
              </a:rPr>
              <a:t>Factors that contribute to non-adherence</a:t>
            </a:r>
            <a:r>
              <a:rPr lang="en-US" b="1" baseline="30000"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a:p>
            <a:pPr marL="109441" indent="0" algn="ctr">
              <a:buFont typeface="Georgia" pitchFamily="18" charset="0"/>
              <a:buNone/>
            </a:pPr>
            <a:endParaRPr lang="en-US" dirty="0">
              <a:latin typeface="Arial" panose="020B0604020202020204" pitchFamily="34" charset="0"/>
              <a:cs typeface="Arial" panose="020B0604020202020204" pitchFamily="34" charset="0"/>
            </a:endParaRPr>
          </a:p>
        </p:txBody>
      </p:sp>
      <p:pic>
        <p:nvPicPr>
          <p:cNvPr id="8" name="Picture 2" descr="C:\Users\KONTI01\Pictures\ISAH Tool Kit Images (No Copyright-Public Domain)\Google_PillOrganizer_2019-12-16.jpg">
            <a:extLst>
              <a:ext uri="{FF2B5EF4-FFF2-40B4-BE49-F238E27FC236}">
                <a16:creationId xmlns:a16="http://schemas.microsoft.com/office/drawing/2014/main" id="{B630F45F-4C6C-4661-8A63-1D5D71BE7D7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345680" y="4023360"/>
            <a:ext cx="3169920" cy="23774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76BCAE-A86A-4A3B-99DD-1B41094A6A05}"/>
              </a:ext>
            </a:extLst>
          </p:cNvPr>
          <p:cNvSpPr txBox="1"/>
          <p:nvPr/>
        </p:nvSpPr>
        <p:spPr>
          <a:xfrm>
            <a:off x="609600" y="6492239"/>
            <a:ext cx="10972800" cy="307777"/>
          </a:xfrm>
          <a:prstGeom prst="rect">
            <a:avLst/>
          </a:prstGeom>
          <a:noFill/>
        </p:spPr>
        <p:txBody>
          <a:bodyPr wrap="square" rtlCol="0">
            <a:spAutoFit/>
          </a:bodyPr>
          <a:lstStyle/>
          <a:p>
            <a:r>
              <a:rPr lang="en-US" sz="1400" baseline="30000" dirty="0"/>
              <a:t>6</a:t>
            </a:r>
            <a:r>
              <a:rPr lang="en-US" sz="1400" dirty="0"/>
              <a:t> http://www.champ-program.org/static/ImprovingMedAdherenceOlderAdultslyer_final_508C.pdf</a:t>
            </a:r>
          </a:p>
        </p:txBody>
      </p:sp>
      <p:sp>
        <p:nvSpPr>
          <p:cNvPr id="10" name="Slide Number Placeholder 3">
            <a:extLst>
              <a:ext uri="{FF2B5EF4-FFF2-40B4-BE49-F238E27FC236}">
                <a16:creationId xmlns:a16="http://schemas.microsoft.com/office/drawing/2014/main" id="{0F926A09-ADF4-4196-957D-3B1C89C99761}"/>
              </a:ext>
            </a:extLst>
          </p:cNvPr>
          <p:cNvSpPr>
            <a:spLocks noGrp="1"/>
          </p:cNvSpPr>
          <p:nvPr>
            <p:ph type="sldNum" sz="quarter" idx="12"/>
          </p:nvPr>
        </p:nvSpPr>
        <p:spPr>
          <a:xfrm>
            <a:off x="11176000" y="6491288"/>
            <a:ext cx="1016000" cy="366712"/>
          </a:xfrm>
        </p:spPr>
        <p:txBody>
          <a:bodyPr/>
          <a:lstStyle/>
          <a:p>
            <a:pPr>
              <a:defRPr/>
            </a:pPr>
            <a:fld id="{F2D8DADB-1EB0-4FE7-93E0-E442E4FABECD}" type="slidenum">
              <a:rPr lang="en-US" smtClean="0"/>
              <a:pPr>
                <a:defRPr/>
              </a:pPr>
              <a:t>20</a:t>
            </a:fld>
            <a:endParaRPr lang="en-US" dirty="0"/>
          </a:p>
        </p:txBody>
      </p:sp>
    </p:spTree>
    <p:extLst>
      <p:ext uri="{BB962C8B-B14F-4D97-AF65-F5344CB8AC3E}">
        <p14:creationId xmlns:p14="http://schemas.microsoft.com/office/powerpoint/2010/main" val="1323640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Adherence: Assessing Barriers</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600"/>
              </a:spcAft>
            </a:pPr>
            <a:r>
              <a:rPr lang="en-US" dirty="0">
                <a:latin typeface="Arial" panose="020B0604020202020204" pitchFamily="34" charset="0"/>
                <a:cs typeface="Arial" panose="020B0604020202020204" pitchFamily="34" charset="0"/>
              </a:rPr>
              <a:t>If the patient is not taking a medication, politely try to find out what the barriers are.</a:t>
            </a:r>
          </a:p>
          <a:p>
            <a:pPr>
              <a:spcAft>
                <a:spcPts val="600"/>
              </a:spcAft>
            </a:pPr>
            <a:endParaRPr lang="en-US" dirty="0">
              <a:latin typeface="Arial" panose="020B0604020202020204" pitchFamily="34" charset="0"/>
              <a:cs typeface="Arial" panose="020B0604020202020204" pitchFamily="34" charset="0"/>
            </a:endParaRPr>
          </a:p>
          <a:p>
            <a:pPr>
              <a:spcAft>
                <a:spcPts val="600"/>
              </a:spcAft>
            </a:pPr>
            <a:r>
              <a:rPr lang="en-US" dirty="0">
                <a:latin typeface="Arial" panose="020B0604020202020204" pitchFamily="34" charset="0"/>
                <a:cs typeface="Arial" panose="020B0604020202020204" pitchFamily="34" charset="0"/>
              </a:rPr>
              <a:t>Is it…</a:t>
            </a:r>
          </a:p>
          <a:p>
            <a:pPr lvl="1">
              <a:spcAft>
                <a:spcPts val="600"/>
              </a:spcAft>
            </a:pPr>
            <a:r>
              <a:rPr lang="en-US" dirty="0">
                <a:latin typeface="Arial" panose="020B0604020202020204" pitchFamily="34" charset="0"/>
                <a:cs typeface="Arial" panose="020B0604020202020204" pitchFamily="34" charset="0"/>
              </a:rPr>
              <a:t>a side effect?</a:t>
            </a:r>
          </a:p>
          <a:p>
            <a:pPr lvl="1">
              <a:spcAft>
                <a:spcPts val="600"/>
              </a:spcAft>
            </a:pPr>
            <a:r>
              <a:rPr lang="en-US" dirty="0">
                <a:latin typeface="Arial" panose="020B0604020202020204" pitchFamily="34" charset="0"/>
                <a:cs typeface="Arial" panose="020B0604020202020204" pitchFamily="34" charset="0"/>
              </a:rPr>
              <a:t>the cost of the prescription?</a:t>
            </a:r>
          </a:p>
          <a:p>
            <a:pPr lvl="1">
              <a:spcAft>
                <a:spcPts val="600"/>
              </a:spcAft>
            </a:pPr>
            <a:r>
              <a:rPr lang="en-US" dirty="0">
                <a:latin typeface="Arial" panose="020B0604020202020204" pitchFamily="34" charset="0"/>
                <a:cs typeface="Arial" panose="020B0604020202020204" pitchFamily="34" charset="0"/>
              </a:rPr>
              <a:t>an inability to see units on a syringe?</a:t>
            </a:r>
          </a:p>
          <a:p>
            <a:pPr lvl="1">
              <a:spcAft>
                <a:spcPts val="600"/>
              </a:spcAft>
            </a:pPr>
            <a:r>
              <a:rPr lang="en-US" dirty="0">
                <a:latin typeface="Arial" panose="020B0604020202020204" pitchFamily="34" charset="0"/>
                <a:cs typeface="Arial" panose="020B0604020202020204" pitchFamily="34" charset="0"/>
              </a:rPr>
              <a:t>a transportation (to the pharmacy) issue?</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21</a:t>
            </a:fld>
            <a:endParaRPr lang="en-US" dirty="0"/>
          </a:p>
        </p:txBody>
      </p:sp>
    </p:spTree>
    <p:extLst>
      <p:ext uri="{BB962C8B-B14F-4D97-AF65-F5344CB8AC3E}">
        <p14:creationId xmlns:p14="http://schemas.microsoft.com/office/powerpoint/2010/main" val="3740395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Adherence: Assessing Barriers</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marL="109462" indent="0">
              <a:buNone/>
            </a:pPr>
            <a:r>
              <a:rPr lang="en-US" sz="4000" dirty="0">
                <a:latin typeface="Arial" panose="020B0604020202020204" pitchFamily="34" charset="0"/>
                <a:cs typeface="Arial" panose="020B0604020202020204" pitchFamily="34" charset="0"/>
              </a:rPr>
              <a:t>Opioid Use in Older Adults:</a:t>
            </a:r>
          </a:p>
          <a:p>
            <a:r>
              <a:rPr lang="en-US" sz="2400" dirty="0">
                <a:latin typeface="Arial" panose="020B0604020202020204" pitchFamily="34" charset="0"/>
                <a:cs typeface="Arial" panose="020B0604020202020204" pitchFamily="34" charset="0"/>
              </a:rPr>
              <a:t>Older adults may underreport pain</a:t>
            </a:r>
          </a:p>
          <a:p>
            <a:r>
              <a:rPr lang="en-US" sz="2400" dirty="0">
                <a:latin typeface="Arial" panose="020B0604020202020204" pitchFamily="34" charset="0"/>
                <a:cs typeface="Arial" panose="020B0604020202020204" pitchFamily="34" charset="0"/>
              </a:rPr>
              <a:t>It is important to inform them of the difference between dependence, tolerance, and addiction</a:t>
            </a:r>
          </a:p>
          <a:p>
            <a:pPr lvl="1"/>
            <a:r>
              <a:rPr lang="en-US" sz="2400" dirty="0">
                <a:latin typeface="Arial" panose="020B0604020202020204" pitchFamily="34" charset="0"/>
                <a:cs typeface="Arial" panose="020B0604020202020204" pitchFamily="34" charset="0"/>
              </a:rPr>
              <a:t>Educate them on safe use, including storage and disposal </a:t>
            </a:r>
          </a:p>
          <a:p>
            <a:pPr lvl="2"/>
            <a:r>
              <a:rPr lang="en-US" dirty="0">
                <a:latin typeface="Arial" panose="020B0604020202020204" pitchFamily="34" charset="0"/>
                <a:cs typeface="Arial" panose="020B0604020202020204" pitchFamily="34" charset="0"/>
              </a:rPr>
              <a:t>Utilize appropriate opioid </a:t>
            </a:r>
            <a:r>
              <a:rPr lang="en-US" b="1" dirty="0">
                <a:latin typeface="Arial" panose="020B0604020202020204" pitchFamily="34" charset="0"/>
                <a:cs typeface="Arial" panose="020B0604020202020204" pitchFamily="34" charset="0"/>
              </a:rPr>
              <a:t>educational leaflet</a:t>
            </a:r>
          </a:p>
          <a:p>
            <a:pPr lvl="1"/>
            <a:r>
              <a:rPr lang="en-US" sz="2400" dirty="0">
                <a:latin typeface="Arial" panose="020B0604020202020204" pitchFamily="34" charset="0"/>
                <a:cs typeface="Arial" panose="020B0604020202020204" pitchFamily="34" charset="0"/>
              </a:rPr>
              <a:t>Discuss the importance of constipation management</a:t>
            </a:r>
          </a:p>
          <a:p>
            <a:pPr lvl="1"/>
            <a:r>
              <a:rPr lang="en-US" sz="2400" dirty="0">
                <a:latin typeface="Arial" panose="020B0604020202020204" pitchFamily="34" charset="0"/>
                <a:cs typeface="Arial" panose="020B0604020202020204" pitchFamily="34" charset="0"/>
              </a:rPr>
              <a:t> Is there an alternative therapy that is likely to have an equivalent or better therapeutic index for pain control in this patient?</a:t>
            </a:r>
          </a:p>
          <a:p>
            <a:pPr lvl="1"/>
            <a:r>
              <a:rPr lang="en-US" sz="2400" dirty="0">
                <a:latin typeface="Arial" panose="020B0604020202020204" pitchFamily="34" charset="0"/>
                <a:cs typeface="Arial" panose="020B0604020202020204" pitchFamily="34" charset="0"/>
              </a:rPr>
              <a:t>Does the patient have medical problems that might increase risk of opioid –related side effects?</a:t>
            </a:r>
          </a:p>
          <a:p>
            <a:pPr lvl="1"/>
            <a:r>
              <a:rPr lang="en-US" sz="2400" dirty="0">
                <a:latin typeface="Arial" panose="020B0604020202020204" pitchFamily="34" charset="0"/>
                <a:cs typeface="Arial" panose="020B0604020202020204" pitchFamily="34" charset="0"/>
              </a:rPr>
              <a:t>Is the patient (or caregiver) likely to manage the opioid therapy responsibly?</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22</a:t>
            </a:fld>
            <a:endParaRPr lang="en-US" dirty="0"/>
          </a:p>
        </p:txBody>
      </p:sp>
    </p:spTree>
    <p:extLst>
      <p:ext uri="{BB962C8B-B14F-4D97-AF65-F5344CB8AC3E}">
        <p14:creationId xmlns:p14="http://schemas.microsoft.com/office/powerpoint/2010/main" val="22538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20644810-8941-42C2-B672-0A8895E6806F}"/>
              </a:ext>
            </a:extLst>
          </p:cNvPr>
          <p:cNvPicPr>
            <a:picLocks noChangeAspect="1"/>
          </p:cNvPicPr>
          <p:nvPr/>
        </p:nvPicPr>
        <p:blipFill>
          <a:blip r:embed="rId3" cstate="print">
            <a:duotone>
              <a:schemeClr val="bg2">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16565" y="457200"/>
            <a:ext cx="12175435" cy="64008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Adherence: Finding Solutions</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800"/>
              </a:spcAft>
            </a:pPr>
            <a:r>
              <a:rPr lang="en-US" dirty="0">
                <a:latin typeface="Arial" panose="020B0604020202020204" pitchFamily="34" charset="0"/>
                <a:cs typeface="Arial" panose="020B0604020202020204" pitchFamily="34" charset="0"/>
              </a:rPr>
              <a:t>Attempt to find a solution to barriers:</a:t>
            </a:r>
          </a:p>
          <a:p>
            <a:pPr lvl="1">
              <a:spcAft>
                <a:spcPts val="1800"/>
              </a:spcAft>
            </a:pPr>
            <a:r>
              <a:rPr lang="en-US" dirty="0">
                <a:latin typeface="Arial" panose="020B0604020202020204" pitchFamily="34" charset="0"/>
                <a:cs typeface="Arial" panose="020B0604020202020204" pitchFamily="34" charset="0"/>
              </a:rPr>
              <a:t>Inform their PCP that the patient could benefit from a social work or care coordinator consultation due to socioeconomic issues, if applicable</a:t>
            </a:r>
          </a:p>
          <a:p>
            <a:pPr lvl="1">
              <a:spcAft>
                <a:spcPts val="1800"/>
              </a:spcAft>
            </a:pPr>
            <a:r>
              <a:rPr lang="en-US" dirty="0">
                <a:latin typeface="Arial" panose="020B0604020202020204" pitchFamily="34" charset="0"/>
                <a:cs typeface="Arial" panose="020B0604020202020204" pitchFamily="34" charset="0"/>
              </a:rPr>
              <a:t>Is there a once-a-day formulation of the medication?</a:t>
            </a:r>
          </a:p>
          <a:p>
            <a:pPr lvl="1">
              <a:spcAft>
                <a:spcPts val="1800"/>
              </a:spcAft>
            </a:pPr>
            <a:r>
              <a:rPr lang="en-US" dirty="0">
                <a:latin typeface="Arial" panose="020B0604020202020204" pitchFamily="34" charset="0"/>
                <a:cs typeface="Arial" panose="020B0604020202020204" pitchFamily="34" charset="0"/>
              </a:rPr>
              <a:t>Is there a pharmacy that delivers?</a:t>
            </a:r>
          </a:p>
          <a:p>
            <a:pPr lvl="1">
              <a:spcAft>
                <a:spcPts val="1800"/>
              </a:spcAft>
            </a:pPr>
            <a:r>
              <a:rPr lang="en-US" dirty="0">
                <a:latin typeface="Arial" panose="020B0604020202020204" pitchFamily="34" charset="0"/>
                <a:cs typeface="Arial" panose="020B0604020202020204" pitchFamily="34" charset="0"/>
              </a:rPr>
              <a:t>Is there a pharmacy that pre-packages medications?</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23</a:t>
            </a:fld>
            <a:endParaRPr lang="en-US" dirty="0"/>
          </a:p>
        </p:txBody>
      </p:sp>
      <p:pic>
        <p:nvPicPr>
          <p:cNvPr id="7" name="Picture 6" descr="Meyers_wordmark.jpeg">
            <a:extLst>
              <a:ext uri="{FF2B5EF4-FFF2-40B4-BE49-F238E27FC236}">
                <a16:creationId xmlns:a16="http://schemas.microsoft.com/office/drawing/2014/main" id="{45BED710-2663-40F9-AB1D-E51C3F522DF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1107351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713567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3:</a:t>
            </a:r>
            <a:br>
              <a:rPr lang="en-US" dirty="0"/>
            </a:br>
            <a:r>
              <a:rPr lang="en-US" dirty="0"/>
              <a:t>In-Home Activities</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25</a:t>
            </a:fld>
            <a:endParaRPr lang="en-US" dirty="0"/>
          </a:p>
        </p:txBody>
      </p:sp>
    </p:spTree>
    <p:extLst>
      <p:ext uri="{BB962C8B-B14F-4D97-AF65-F5344CB8AC3E}">
        <p14:creationId xmlns:p14="http://schemas.microsoft.com/office/powerpoint/2010/main" val="381082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In-Home Protocols: Overview</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Identify/confirm who you’ll be communicating with</a:t>
            </a:r>
          </a:p>
          <a:p>
            <a:pPr lvl="1"/>
            <a:r>
              <a:rPr lang="en-US" dirty="0">
                <a:latin typeface="Arial" panose="020B0604020202020204" pitchFamily="34" charset="0"/>
                <a:cs typeface="Arial" panose="020B0604020202020204" pitchFamily="34" charset="0"/>
              </a:rPr>
              <a:t>Patient, caregiver, or other person</a:t>
            </a:r>
          </a:p>
          <a:p>
            <a:pPr>
              <a:spcBef>
                <a:spcPts val="1800"/>
              </a:spcBef>
            </a:pPr>
            <a:r>
              <a:rPr lang="en-US" b="1" dirty="0">
                <a:latin typeface="Arial" panose="020B0604020202020204" pitchFamily="34" charset="0"/>
                <a:cs typeface="Arial" panose="020B0604020202020204" pitchFamily="34" charset="0"/>
              </a:rPr>
              <a:t>Identify medication discrepancies</a:t>
            </a:r>
          </a:p>
          <a:p>
            <a:pPr>
              <a:spcBef>
                <a:spcPts val="1800"/>
              </a:spcBef>
            </a:pPr>
            <a:r>
              <a:rPr lang="en-US" b="1" dirty="0">
                <a:latin typeface="Arial" panose="020B0604020202020204" pitchFamily="34" charset="0"/>
                <a:cs typeface="Arial" panose="020B0604020202020204" pitchFamily="34" charset="0"/>
              </a:rPr>
              <a:t>Identify clinically significant interactions </a:t>
            </a:r>
          </a:p>
          <a:p>
            <a:pPr lvl="1"/>
            <a:r>
              <a:rPr lang="en-US" dirty="0">
                <a:latin typeface="Arial" panose="020B0604020202020204" pitchFamily="34" charset="0"/>
                <a:cs typeface="Arial" panose="020B0604020202020204" pitchFamily="34" charset="0"/>
              </a:rPr>
              <a:t>Drug interactions that require a dosage adjustment or consist of a drug combination that is contraindicated due to its high potential for clinical adverse effects</a:t>
            </a:r>
          </a:p>
          <a:p>
            <a:pPr>
              <a:spcBef>
                <a:spcPts val="1800"/>
              </a:spcBef>
            </a:pPr>
            <a:r>
              <a:rPr lang="en-US" b="1" dirty="0">
                <a:latin typeface="Arial" panose="020B0604020202020204" pitchFamily="34" charset="0"/>
                <a:cs typeface="Arial" panose="020B0604020202020204" pitchFamily="34" charset="0"/>
              </a:rPr>
              <a:t>Identify high-risk medication combinations</a:t>
            </a:r>
          </a:p>
          <a:p>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26</a:t>
            </a:fld>
            <a:endParaRPr lang="en-US" dirty="0"/>
          </a:p>
        </p:txBody>
      </p:sp>
      <p:sp>
        <p:nvSpPr>
          <p:cNvPr id="5" name="Rectangle 4">
            <a:extLst>
              <a:ext uri="{FF2B5EF4-FFF2-40B4-BE49-F238E27FC236}">
                <a16:creationId xmlns:a16="http://schemas.microsoft.com/office/drawing/2014/main" id="{6CBB72B7-E60F-47E7-AFFB-8B9B8BF9EEBC}"/>
              </a:ext>
            </a:extLst>
          </p:cNvPr>
          <p:cNvSpPr/>
          <p:nvPr/>
        </p:nvSpPr>
        <p:spPr>
          <a:xfrm>
            <a:off x="1553599" y="5763909"/>
            <a:ext cx="9038201" cy="7892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solidFill>
                  <a:schemeClr val="bg1"/>
                </a:solidFill>
              </a:rPr>
              <a:t>Conduct visit with health literacy principles in mind</a:t>
            </a:r>
          </a:p>
        </p:txBody>
      </p:sp>
    </p:spTree>
    <p:extLst>
      <p:ext uri="{BB962C8B-B14F-4D97-AF65-F5344CB8AC3E}">
        <p14:creationId xmlns:p14="http://schemas.microsoft.com/office/powerpoint/2010/main" val="1087835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0999" y="228600"/>
            <a:ext cx="10210801" cy="1066800"/>
          </a:xfrm>
        </p:spPr>
        <p:txBody>
          <a:bodyPr/>
          <a:lstStyle/>
          <a:p>
            <a:r>
              <a:rPr lang="en-US" dirty="0">
                <a:latin typeface="Arial" panose="020B0604020202020204" pitchFamily="34" charset="0"/>
                <a:cs typeface="Arial" panose="020B0604020202020204" pitchFamily="34" charset="0"/>
              </a:rPr>
              <a:t>In-Home Protocols: Overview </a:t>
            </a:r>
            <a:r>
              <a:rPr lang="en-US" sz="24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Focus on high-risk medications first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patient to identify each medication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Query patient’s understanding of each medication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about any potential side effects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Assess barriers to medication adherence</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27</a:t>
            </a:fld>
            <a:endParaRPr lang="en-US" dirty="0"/>
          </a:p>
        </p:txBody>
      </p:sp>
    </p:spTree>
    <p:extLst>
      <p:ext uri="{BB962C8B-B14F-4D97-AF65-F5344CB8AC3E}">
        <p14:creationId xmlns:p14="http://schemas.microsoft.com/office/powerpoint/2010/main" val="970819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0999" y="228600"/>
            <a:ext cx="10210801" cy="1066800"/>
          </a:xfrm>
        </p:spPr>
        <p:txBody>
          <a:bodyPr/>
          <a:lstStyle/>
          <a:p>
            <a:r>
              <a:rPr lang="en-US" dirty="0">
                <a:latin typeface="Arial" panose="020B0604020202020204" pitchFamily="34" charset="0"/>
                <a:cs typeface="Arial" panose="020B0604020202020204" pitchFamily="34" charset="0"/>
              </a:rPr>
              <a:t>In-Home Protocols: Overview </a:t>
            </a:r>
            <a:r>
              <a:rPr lang="en-US" sz="24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800"/>
              </a:spcAft>
            </a:pPr>
            <a:r>
              <a:rPr lang="en-US" dirty="0">
                <a:latin typeface="Arial" panose="020B0604020202020204" pitchFamily="34" charset="0"/>
                <a:cs typeface="Arial" panose="020B0604020202020204" pitchFamily="34" charset="0"/>
              </a:rPr>
              <a:t>Observe medication </a:t>
            </a:r>
          </a:p>
          <a:p>
            <a:pPr lvl="1">
              <a:spcAft>
                <a:spcPts val="1800"/>
              </a:spcAft>
            </a:pPr>
            <a:r>
              <a:rPr lang="en-US" dirty="0">
                <a:latin typeface="Arial" panose="020B0604020202020204" pitchFamily="34" charset="0"/>
                <a:cs typeface="Arial" panose="020B0604020202020204" pitchFamily="34" charset="0"/>
              </a:rPr>
              <a:t>Organization</a:t>
            </a:r>
          </a:p>
          <a:p>
            <a:pPr lvl="1">
              <a:spcAft>
                <a:spcPts val="1800"/>
              </a:spcAft>
            </a:pPr>
            <a:r>
              <a:rPr lang="en-US" dirty="0">
                <a:latin typeface="Arial" panose="020B0604020202020204" pitchFamily="34" charset="0"/>
                <a:cs typeface="Arial" panose="020B0604020202020204" pitchFamily="34" charset="0"/>
              </a:rPr>
              <a:t>Administration</a:t>
            </a:r>
          </a:p>
          <a:p>
            <a:pPr lvl="2">
              <a:spcAft>
                <a:spcPts val="1800"/>
              </a:spcAft>
            </a:pPr>
            <a:r>
              <a:rPr lang="en-US" dirty="0">
                <a:latin typeface="Arial" panose="020B0604020202020204" pitchFamily="34" charset="0"/>
                <a:cs typeface="Arial" panose="020B0604020202020204" pitchFamily="34" charset="0"/>
              </a:rPr>
              <a:t>Discuss timing and missed doses</a:t>
            </a:r>
          </a:p>
          <a:p>
            <a:pPr lvl="1">
              <a:spcAft>
                <a:spcPts val="1800"/>
              </a:spcAft>
            </a:pPr>
            <a:r>
              <a:rPr lang="en-US" dirty="0">
                <a:latin typeface="Arial" panose="020B0604020202020204" pitchFamily="34" charset="0"/>
                <a:cs typeface="Arial" panose="020B0604020202020204" pitchFamily="34" charset="0"/>
              </a:rPr>
              <a:t>Storage</a:t>
            </a:r>
          </a:p>
          <a:p>
            <a:pPr lvl="1">
              <a:spcAft>
                <a:spcPts val="1800"/>
              </a:spcAft>
            </a:pPr>
            <a:r>
              <a:rPr lang="en-US" dirty="0">
                <a:latin typeface="Arial" panose="020B0604020202020204" pitchFamily="34" charset="0"/>
                <a:cs typeface="Arial" panose="020B0604020202020204" pitchFamily="34" charset="0"/>
              </a:rPr>
              <a:t>Disposal (when applicable)</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28</a:t>
            </a:fld>
            <a:endParaRPr lang="en-US" dirty="0"/>
          </a:p>
        </p:txBody>
      </p:sp>
    </p:spTree>
    <p:extLst>
      <p:ext uri="{BB962C8B-B14F-4D97-AF65-F5344CB8AC3E}">
        <p14:creationId xmlns:p14="http://schemas.microsoft.com/office/powerpoint/2010/main" val="1670833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0999" y="228600"/>
            <a:ext cx="10210801" cy="1066800"/>
          </a:xfrm>
        </p:spPr>
        <p:txBody>
          <a:bodyPr/>
          <a:lstStyle/>
          <a:p>
            <a:r>
              <a:rPr lang="en-US" dirty="0">
                <a:latin typeface="Arial" panose="020B0604020202020204" pitchFamily="34" charset="0"/>
                <a:cs typeface="Arial" panose="020B0604020202020204" pitchFamily="34" charset="0"/>
              </a:rPr>
              <a:t>In-Home Protocols: Overview </a:t>
            </a:r>
            <a:r>
              <a:rPr lang="en-US" sz="24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Review relevant </a:t>
            </a:r>
            <a:r>
              <a:rPr lang="en-US" b="1" dirty="0">
                <a:latin typeface="Arial" panose="020B0604020202020204" pitchFamily="34" charset="0"/>
                <a:cs typeface="Arial" panose="020B0604020202020204" pitchFamily="34" charset="0"/>
              </a:rPr>
              <a:t>educational leaflets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Provide individualized recommendations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Describe the follow-up plan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what questions or concerns they have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Complete documentation</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29</a:t>
            </a:fld>
            <a:endParaRPr lang="en-US" dirty="0"/>
          </a:p>
        </p:txBody>
      </p:sp>
    </p:spTree>
    <p:extLst>
      <p:ext uri="{BB962C8B-B14F-4D97-AF65-F5344CB8AC3E}">
        <p14:creationId xmlns:p14="http://schemas.microsoft.com/office/powerpoint/2010/main" val="3891455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Training Objectives</a:t>
            </a:r>
            <a:endParaRPr lang="en-US"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1.  Provide background information.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Understand the home visit protocol, including pre-visit, home visit, and post-visit workflow.</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Provide information on the Primary Care Provider (PCP) communication.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  Describe the follow-up (patient call and PCP communication).</a:t>
            </a:r>
          </a:p>
          <a:p>
            <a:pPr lvl="1"/>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a:t>
            </a:fld>
            <a:endParaRPr lang="en-US" dirty="0"/>
          </a:p>
        </p:txBody>
      </p:sp>
    </p:spTree>
    <p:extLst>
      <p:ext uri="{BB962C8B-B14F-4D97-AF65-F5344CB8AC3E}">
        <p14:creationId xmlns:p14="http://schemas.microsoft.com/office/powerpoint/2010/main" val="1636368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Home Visit Flow Diagram</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30</a:t>
            </a:fld>
            <a:endParaRPr lang="en-US" dirty="0"/>
          </a:p>
        </p:txBody>
      </p:sp>
      <p:graphicFrame>
        <p:nvGraphicFramePr>
          <p:cNvPr id="6" name="Diagram 5"/>
          <p:cNvGraphicFramePr/>
          <p:nvPr>
            <p:extLst>
              <p:ext uri="{D42A27DB-BD31-4B8C-83A1-F6EECF244321}">
                <p14:modId xmlns:p14="http://schemas.microsoft.com/office/powerpoint/2010/main" val="2322603735"/>
              </p:ext>
            </p:extLst>
          </p:nvPr>
        </p:nvGraphicFramePr>
        <p:xfrm>
          <a:off x="1158050" y="685800"/>
          <a:ext cx="9906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58C804F-2D7A-4386-AD5E-67D36A4FEEA6}"/>
              </a:ext>
            </a:extLst>
          </p:cNvPr>
          <p:cNvSpPr txBox="1"/>
          <p:nvPr/>
        </p:nvSpPr>
        <p:spPr>
          <a:xfrm>
            <a:off x="639701" y="6553200"/>
            <a:ext cx="10942699" cy="307777"/>
          </a:xfrm>
          <a:prstGeom prst="rect">
            <a:avLst/>
          </a:prstGeom>
          <a:noFill/>
        </p:spPr>
        <p:txBody>
          <a:bodyPr wrap="square" rtlCol="0">
            <a:spAutoFit/>
          </a:bodyPr>
          <a:lstStyle/>
          <a:p>
            <a:pPr algn="ctr"/>
            <a:r>
              <a:rPr lang="en-US" sz="1400" dirty="0"/>
              <a:t>Sections referenced on this slide can be found in the Pharmacist Reference Manual</a:t>
            </a:r>
          </a:p>
        </p:txBody>
      </p:sp>
    </p:spTree>
    <p:extLst>
      <p:ext uri="{BB962C8B-B14F-4D97-AF65-F5344CB8AC3E}">
        <p14:creationId xmlns:p14="http://schemas.microsoft.com/office/powerpoint/2010/main" val="2879006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Home Visit Introduction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xfrm>
            <a:off x="381000" y="1295400"/>
            <a:ext cx="7315200" cy="5334000"/>
          </a:xfrm>
        </p:spPr>
        <p:txBody>
          <a:bodyPr/>
          <a:lstStyle/>
          <a:p>
            <a:pPr>
              <a:spcBef>
                <a:spcPts val="1200"/>
              </a:spcBef>
              <a:spcAft>
                <a:spcPts val="0"/>
              </a:spcAft>
            </a:pPr>
            <a:r>
              <a:rPr lang="en-US" dirty="0">
                <a:latin typeface="Arial" panose="020B0604020202020204" pitchFamily="34" charset="0"/>
                <a:cs typeface="Arial" panose="020B0604020202020204" pitchFamily="34" charset="0"/>
              </a:rPr>
              <a:t>Introduce yourself to the patient/ caregiver</a:t>
            </a:r>
          </a:p>
          <a:p>
            <a:pPr>
              <a:spcBef>
                <a:spcPts val="2400"/>
              </a:spcBef>
              <a:spcAft>
                <a:spcPts val="0"/>
              </a:spcAft>
            </a:pPr>
            <a:r>
              <a:rPr lang="en-US" dirty="0">
                <a:latin typeface="Arial" panose="020B0604020202020204" pitchFamily="34" charset="0"/>
                <a:cs typeface="Arial" panose="020B0604020202020204" pitchFamily="34" charset="0"/>
              </a:rPr>
              <a:t>Ask patient to produce the following:</a:t>
            </a:r>
          </a:p>
          <a:p>
            <a:pPr lvl="1">
              <a:spcBef>
                <a:spcPts val="2400"/>
              </a:spcBef>
              <a:spcAft>
                <a:spcPts val="0"/>
              </a:spcAft>
            </a:pPr>
            <a:r>
              <a:rPr lang="en-US" dirty="0">
                <a:latin typeface="Arial" panose="020B0604020202020204" pitchFamily="34" charset="0"/>
                <a:cs typeface="Arial" panose="020B0604020202020204" pitchFamily="34" charset="0"/>
              </a:rPr>
              <a:t>All medications (bottles)</a:t>
            </a:r>
          </a:p>
          <a:p>
            <a:pPr lvl="2">
              <a:spcBef>
                <a:spcPts val="600"/>
              </a:spcBef>
              <a:spcAft>
                <a:spcPts val="0"/>
              </a:spcAft>
            </a:pPr>
            <a:r>
              <a:rPr lang="en-US" dirty="0">
                <a:latin typeface="Arial" panose="020B0604020202020204" pitchFamily="34" charset="0"/>
                <a:cs typeface="Arial" panose="020B0604020202020204" pitchFamily="34" charset="0"/>
              </a:rPr>
              <a:t>Including OTCs, herbals and supplements </a:t>
            </a:r>
          </a:p>
          <a:p>
            <a:pPr lvl="1">
              <a:spcBef>
                <a:spcPts val="2400"/>
              </a:spcBef>
              <a:spcAft>
                <a:spcPts val="0"/>
              </a:spcAft>
            </a:pPr>
            <a:r>
              <a:rPr lang="en-US" dirty="0">
                <a:latin typeface="Arial" panose="020B0604020202020204" pitchFamily="34" charset="0"/>
                <a:cs typeface="Arial" panose="020B0604020202020204" pitchFamily="34" charset="0"/>
              </a:rPr>
              <a:t>Most recent hospital discharge summary</a:t>
            </a:r>
          </a:p>
          <a:p>
            <a:pPr lvl="2">
              <a:spcBef>
                <a:spcPts val="600"/>
              </a:spcBef>
              <a:spcAft>
                <a:spcPts val="0"/>
              </a:spcAft>
            </a:pPr>
            <a:r>
              <a:rPr lang="en-US" dirty="0">
                <a:latin typeface="Arial" panose="020B0604020202020204" pitchFamily="34" charset="0"/>
                <a:cs typeface="Arial" panose="020B0604020202020204" pitchFamily="34" charset="0"/>
              </a:rPr>
              <a:t>Patient may not have this, be prepared</a:t>
            </a:r>
          </a:p>
          <a:p>
            <a:pPr lvl="1">
              <a:spcBef>
                <a:spcPts val="2400"/>
              </a:spcBef>
              <a:spcAft>
                <a:spcPts val="0"/>
              </a:spcAft>
            </a:pPr>
            <a:r>
              <a:rPr lang="en-US" dirty="0">
                <a:latin typeface="Arial" panose="020B0604020202020204" pitchFamily="34" charset="0"/>
                <a:cs typeface="Arial" panose="020B0604020202020204" pitchFamily="34" charset="0"/>
              </a:rPr>
              <a:t>Pill organizer </a:t>
            </a:r>
          </a:p>
          <a:p>
            <a:pPr lvl="2">
              <a:spcBef>
                <a:spcPts val="600"/>
              </a:spcBef>
              <a:spcAft>
                <a:spcPts val="0"/>
              </a:spcAft>
            </a:pPr>
            <a:r>
              <a:rPr lang="en-US" dirty="0">
                <a:latin typeface="Arial" panose="020B0604020202020204" pitchFamily="34" charset="0"/>
                <a:cs typeface="Arial" panose="020B0604020202020204" pitchFamily="34" charset="0"/>
              </a:rPr>
              <a:t>Or whatever they use for medication storage</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31</a:t>
            </a:fld>
            <a:endParaRPr lang="en-US" dirty="0"/>
          </a:p>
        </p:txBody>
      </p:sp>
      <p:grpSp>
        <p:nvGrpSpPr>
          <p:cNvPr id="8" name="Group 7">
            <a:extLst>
              <a:ext uri="{FF2B5EF4-FFF2-40B4-BE49-F238E27FC236}">
                <a16:creationId xmlns:a16="http://schemas.microsoft.com/office/drawing/2014/main" id="{30BE2489-299B-40FA-B631-1CF40B9A237B}"/>
              </a:ext>
            </a:extLst>
          </p:cNvPr>
          <p:cNvGrpSpPr/>
          <p:nvPr/>
        </p:nvGrpSpPr>
        <p:grpSpPr>
          <a:xfrm>
            <a:off x="9029700" y="901213"/>
            <a:ext cx="2971800" cy="430840"/>
            <a:chOff x="6248400" y="559760"/>
            <a:chExt cx="2971800" cy="430840"/>
          </a:xfrm>
        </p:grpSpPr>
        <p:sp>
          <p:nvSpPr>
            <p:cNvPr id="5" name="Rounded Rectangle 4">
              <a:extLst>
                <a:ext uri="{FF2B5EF4-FFF2-40B4-BE49-F238E27FC236}">
                  <a16:creationId xmlns:a16="http://schemas.microsoft.com/office/drawing/2014/main" id="{837E0B44-1DC8-45FD-9637-EC4614F63E62}"/>
                </a:ext>
              </a:extLst>
            </p:cNvPr>
            <p:cNvSpPr/>
            <p:nvPr/>
          </p:nvSpPr>
          <p:spPr>
            <a:xfrm>
              <a:off x="6248400" y="559760"/>
              <a:ext cx="827313" cy="419913"/>
            </a:xfrm>
            <a:prstGeom prst="roundRect">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4">
              <a:extLst>
                <a:ext uri="{FF2B5EF4-FFF2-40B4-BE49-F238E27FC236}">
                  <a16:creationId xmlns:a16="http://schemas.microsoft.com/office/drawing/2014/main" id="{5C8CAA34-D3FF-4C43-89A4-E5DAE813955E}"/>
                </a:ext>
              </a:extLst>
            </p:cNvPr>
            <p:cNvSpPr/>
            <p:nvPr/>
          </p:nvSpPr>
          <p:spPr>
            <a:xfrm>
              <a:off x="7326087" y="570687"/>
              <a:ext cx="827313" cy="419913"/>
            </a:xfrm>
            <a:prstGeom prst="roundRect">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4">
              <a:extLst>
                <a:ext uri="{FF2B5EF4-FFF2-40B4-BE49-F238E27FC236}">
                  <a16:creationId xmlns:a16="http://schemas.microsoft.com/office/drawing/2014/main" id="{3A6B4B7D-B284-4EDC-985D-5BB6835D4C70}"/>
                </a:ext>
              </a:extLst>
            </p:cNvPr>
            <p:cNvSpPr/>
            <p:nvPr/>
          </p:nvSpPr>
          <p:spPr>
            <a:xfrm>
              <a:off x="8392887" y="570687"/>
              <a:ext cx="827313" cy="419913"/>
            </a:xfrm>
            <a:prstGeom prst="roundRect">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4" name="Picture 13" descr="A hand holding a bottle&#10;&#10;Description automatically generated">
            <a:extLst>
              <a:ext uri="{FF2B5EF4-FFF2-40B4-BE49-F238E27FC236}">
                <a16:creationId xmlns:a16="http://schemas.microsoft.com/office/drawing/2014/main" id="{D2C3B10F-F6D1-4F89-8054-7C2971681F4D}"/>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a:stretch/>
        </p:blipFill>
        <p:spPr>
          <a:xfrm>
            <a:off x="7528560" y="1993492"/>
            <a:ext cx="4663440" cy="4864508"/>
          </a:xfrm>
          <a:prstGeom prst="rect">
            <a:avLst/>
          </a:prstGeom>
        </p:spPr>
      </p:pic>
    </p:spTree>
    <p:extLst>
      <p:ext uri="{BB962C8B-B14F-4D97-AF65-F5344CB8AC3E}">
        <p14:creationId xmlns:p14="http://schemas.microsoft.com/office/powerpoint/2010/main" val="697384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Reconciliation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xfrm>
            <a:off x="381001" y="1295400"/>
            <a:ext cx="11277600" cy="5334000"/>
          </a:xfrm>
        </p:spPr>
        <p:txBody>
          <a:bodyPr/>
          <a:lstStyle/>
          <a:p>
            <a:endParaRPr lang="en-US" dirty="0">
              <a:latin typeface="Arial" panose="020B0604020202020204" pitchFamily="34" charset="0"/>
              <a:cs typeface="Arial" panose="020B0604020202020204" pitchFamily="34" charset="0"/>
            </a:endParaRPr>
          </a:p>
          <a:p>
            <a:pPr>
              <a:spcAft>
                <a:spcPts val="1200"/>
              </a:spcAft>
            </a:pPr>
            <a:r>
              <a:rPr lang="en-US" dirty="0">
                <a:latin typeface="Arial" panose="020B0604020202020204" pitchFamily="34" charset="0"/>
                <a:cs typeface="Arial" panose="020B0604020202020204" pitchFamily="34" charset="0"/>
              </a:rPr>
              <a:t>Begin medication reconciliation using discharge summary/hospital medication list, outpatient medication list, and what patient is actually taking:</a:t>
            </a:r>
          </a:p>
          <a:p>
            <a:pPr marL="4797425" lvl="1" indent="-173038">
              <a:spcAft>
                <a:spcPts val="1200"/>
              </a:spcAft>
            </a:pPr>
            <a:r>
              <a:rPr lang="en-US" dirty="0">
                <a:latin typeface="Arial" panose="020B0604020202020204" pitchFamily="34" charset="0"/>
                <a:cs typeface="Arial" panose="020B0604020202020204" pitchFamily="34" charset="0"/>
              </a:rPr>
              <a:t>Focus on high-risk medications first</a:t>
            </a:r>
          </a:p>
          <a:p>
            <a:pPr marL="4797425" lvl="1" indent="-173038">
              <a:spcAft>
                <a:spcPts val="1200"/>
              </a:spcAft>
            </a:pPr>
            <a:r>
              <a:rPr lang="en-US" dirty="0">
                <a:latin typeface="Arial" panose="020B0604020202020204" pitchFamily="34" charset="0"/>
                <a:cs typeface="Arial" panose="020B0604020202020204" pitchFamily="34" charset="0"/>
              </a:rPr>
              <a:t>Record discrepancies on the </a:t>
            </a:r>
            <a:r>
              <a:rPr lang="en-US" i="1" dirty="0">
                <a:solidFill>
                  <a:schemeClr val="bg2">
                    <a:lumMod val="75000"/>
                  </a:schemeClr>
                </a:solidFill>
                <a:latin typeface="Arial" panose="020B0604020202020204" pitchFamily="34" charset="0"/>
                <a:cs typeface="Arial" panose="020B0604020202020204" pitchFamily="34" charset="0"/>
              </a:rPr>
              <a:t>Home Visit Worksheet</a:t>
            </a:r>
          </a:p>
          <a:p>
            <a:pPr marL="4797425" lvl="1" indent="-173038">
              <a:spcAft>
                <a:spcPts val="1200"/>
              </a:spcAft>
            </a:pPr>
            <a:r>
              <a:rPr lang="en-US" dirty="0">
                <a:latin typeface="Arial" panose="020B0604020202020204" pitchFamily="34" charset="0"/>
                <a:cs typeface="Arial" panose="020B0604020202020204" pitchFamily="34" charset="0"/>
              </a:rPr>
              <a:t>Once a medication has been reconciled, turn the prescription bottle on its cap to keep organized</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32</a:t>
            </a:fld>
            <a:endParaRPr lang="en-US" dirty="0"/>
          </a:p>
        </p:txBody>
      </p:sp>
      <p:grpSp>
        <p:nvGrpSpPr>
          <p:cNvPr id="8" name="Group 7">
            <a:extLst>
              <a:ext uri="{FF2B5EF4-FFF2-40B4-BE49-F238E27FC236}">
                <a16:creationId xmlns:a16="http://schemas.microsoft.com/office/drawing/2014/main" id="{30BE2489-299B-40FA-B631-1CF40B9A237B}"/>
              </a:ext>
            </a:extLst>
          </p:cNvPr>
          <p:cNvGrpSpPr/>
          <p:nvPr/>
        </p:nvGrpSpPr>
        <p:grpSpPr>
          <a:xfrm>
            <a:off x="9029700" y="901213"/>
            <a:ext cx="2971800" cy="430840"/>
            <a:chOff x="6248400" y="559760"/>
            <a:chExt cx="2971800" cy="430840"/>
          </a:xfrm>
        </p:grpSpPr>
        <p:sp>
          <p:nvSpPr>
            <p:cNvPr id="5" name="Rounded Rectangle 4">
              <a:extLst>
                <a:ext uri="{FF2B5EF4-FFF2-40B4-BE49-F238E27FC236}">
                  <a16:creationId xmlns:a16="http://schemas.microsoft.com/office/drawing/2014/main" id="{837E0B44-1DC8-45FD-9637-EC4614F63E62}"/>
                </a:ext>
              </a:extLst>
            </p:cNvPr>
            <p:cNvSpPr/>
            <p:nvPr/>
          </p:nvSpPr>
          <p:spPr>
            <a:xfrm>
              <a:off x="6248400" y="559760"/>
              <a:ext cx="827313" cy="419913"/>
            </a:xfrm>
            <a:prstGeom prst="roundRect">
              <a:avLst/>
            </a:prstGeom>
            <a:solidFill>
              <a:srgbClr val="FAC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4">
              <a:extLst>
                <a:ext uri="{FF2B5EF4-FFF2-40B4-BE49-F238E27FC236}">
                  <a16:creationId xmlns:a16="http://schemas.microsoft.com/office/drawing/2014/main" id="{5C8CAA34-D3FF-4C43-89A4-E5DAE813955E}"/>
                </a:ext>
              </a:extLst>
            </p:cNvPr>
            <p:cNvSpPr/>
            <p:nvPr/>
          </p:nvSpPr>
          <p:spPr>
            <a:xfrm>
              <a:off x="7326087" y="570687"/>
              <a:ext cx="827313" cy="419913"/>
            </a:xfrm>
            <a:prstGeom prst="roundRect">
              <a:avLst/>
            </a:prstGeom>
            <a:solidFill>
              <a:srgbClr val="FAC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4">
              <a:extLst>
                <a:ext uri="{FF2B5EF4-FFF2-40B4-BE49-F238E27FC236}">
                  <a16:creationId xmlns:a16="http://schemas.microsoft.com/office/drawing/2014/main" id="{3A6B4B7D-B284-4EDC-985D-5BB6835D4C70}"/>
                </a:ext>
              </a:extLst>
            </p:cNvPr>
            <p:cNvSpPr/>
            <p:nvPr/>
          </p:nvSpPr>
          <p:spPr>
            <a:xfrm>
              <a:off x="8392887" y="570687"/>
              <a:ext cx="827313" cy="419913"/>
            </a:xfrm>
            <a:prstGeom prst="roundRect">
              <a:avLst/>
            </a:prstGeom>
            <a:solidFill>
              <a:srgbClr val="FAC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5" name="Picture 14" descr="A picture containing indoor, food, table, sitting&#10;&#10;Description automatically generated">
            <a:extLst>
              <a:ext uri="{FF2B5EF4-FFF2-40B4-BE49-F238E27FC236}">
                <a16:creationId xmlns:a16="http://schemas.microsoft.com/office/drawing/2014/main" id="{76B72DE1-6139-44A3-A563-AE7B3DE80E0F}"/>
              </a:ext>
            </a:extLst>
          </p:cNvPr>
          <p:cNvPicPr>
            <a:picLocks noChangeAspect="1"/>
          </p:cNvPicPr>
          <p:nvPr/>
        </p:nvPicPr>
        <p:blipFill>
          <a:blip r:embed="rId3">
            <a:duotone>
              <a:schemeClr val="accent3">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762000" y="3276600"/>
            <a:ext cx="4191000" cy="2895600"/>
          </a:xfrm>
          <a:prstGeom prst="rect">
            <a:avLst/>
          </a:prstGeom>
        </p:spPr>
      </p:pic>
    </p:spTree>
    <p:extLst>
      <p:ext uri="{BB962C8B-B14F-4D97-AF65-F5344CB8AC3E}">
        <p14:creationId xmlns:p14="http://schemas.microsoft.com/office/powerpoint/2010/main" val="1661806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Medication Education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xfrm>
            <a:off x="381000" y="1752600"/>
            <a:ext cx="11430000" cy="4876800"/>
          </a:xfrm>
        </p:spPr>
        <p:txBody>
          <a:bodyPr/>
          <a:lstStyle/>
          <a:p>
            <a:pPr>
              <a:spcAft>
                <a:spcPts val="600"/>
              </a:spcAft>
            </a:pPr>
            <a:r>
              <a:rPr lang="en-US" dirty="0">
                <a:latin typeface="Arial" panose="020B0604020202020204" pitchFamily="34" charset="0"/>
                <a:cs typeface="Arial" panose="020B0604020202020204" pitchFamily="34" charset="0"/>
              </a:rPr>
              <a:t>Query patient/caregiver’s understanding (and provide education) on the following:</a:t>
            </a:r>
          </a:p>
          <a:p>
            <a:pPr lvl="1">
              <a:spcAft>
                <a:spcPts val="600"/>
              </a:spcAft>
            </a:pPr>
            <a:r>
              <a:rPr lang="en-US" dirty="0">
                <a:latin typeface="Arial" panose="020B0604020202020204" pitchFamily="34" charset="0"/>
                <a:cs typeface="Arial" panose="020B0604020202020204" pitchFamily="34" charset="0"/>
              </a:rPr>
              <a:t>Dietary restrictions</a:t>
            </a:r>
          </a:p>
          <a:p>
            <a:pPr lvl="1">
              <a:spcAft>
                <a:spcPts val="600"/>
              </a:spcAft>
            </a:pPr>
            <a:r>
              <a:rPr lang="en-US" dirty="0">
                <a:latin typeface="Arial" panose="020B0604020202020204" pitchFamily="34" charset="0"/>
                <a:cs typeface="Arial" panose="020B0604020202020204" pitchFamily="34" charset="0"/>
              </a:rPr>
              <a:t>Side effects</a:t>
            </a:r>
          </a:p>
          <a:p>
            <a:pPr lvl="1">
              <a:spcAft>
                <a:spcPts val="600"/>
              </a:spcAft>
            </a:pPr>
            <a:r>
              <a:rPr lang="en-US" dirty="0">
                <a:latin typeface="Arial" panose="020B0604020202020204" pitchFamily="34" charset="0"/>
                <a:cs typeface="Arial" panose="020B0604020202020204" pitchFamily="34" charset="0"/>
              </a:rPr>
              <a:t>Administration &amp; timing</a:t>
            </a:r>
          </a:p>
          <a:p>
            <a:pPr lvl="2">
              <a:spcAft>
                <a:spcPts val="600"/>
              </a:spcAft>
            </a:pPr>
            <a:r>
              <a:rPr lang="en-US" dirty="0">
                <a:latin typeface="Arial" panose="020B0604020202020204" pitchFamily="34" charset="0"/>
                <a:cs typeface="Arial" panose="020B0604020202020204" pitchFamily="34" charset="0"/>
              </a:rPr>
              <a:t>Missed doses</a:t>
            </a:r>
          </a:p>
          <a:p>
            <a:pPr lvl="1">
              <a:spcAft>
                <a:spcPts val="600"/>
              </a:spcAft>
            </a:pPr>
            <a:r>
              <a:rPr lang="en-US" dirty="0">
                <a:latin typeface="Arial" panose="020B0604020202020204" pitchFamily="34" charset="0"/>
                <a:cs typeface="Arial" panose="020B0604020202020204" pitchFamily="34" charset="0"/>
              </a:rPr>
              <a:t>Organization, storage and disposal</a:t>
            </a:r>
          </a:p>
          <a:p>
            <a:pPr lvl="2">
              <a:spcAft>
                <a:spcPts val="600"/>
              </a:spcAft>
            </a:pPr>
            <a:r>
              <a:rPr lang="en-US" dirty="0">
                <a:latin typeface="Arial" panose="020B0604020202020204" pitchFamily="34" charset="0"/>
                <a:cs typeface="Arial" panose="020B0604020202020204" pitchFamily="34" charset="0"/>
              </a:rPr>
              <a:t>Refills</a:t>
            </a:r>
          </a:p>
          <a:p>
            <a:pPr lvl="2">
              <a:spcAft>
                <a:spcPts val="600"/>
              </a:spcAft>
            </a:pPr>
            <a:r>
              <a:rPr lang="en-US" dirty="0">
                <a:latin typeface="Arial" panose="020B0604020202020204" pitchFamily="34" charset="0"/>
                <a:cs typeface="Arial" panose="020B0604020202020204" pitchFamily="34" charset="0"/>
              </a:rPr>
              <a:t>Review pill organizer with patient </a:t>
            </a:r>
          </a:p>
          <a:p>
            <a:pPr marL="1258888" lvl="2" indent="0">
              <a:spcAft>
                <a:spcPts val="600"/>
              </a:spcAft>
              <a:buNone/>
            </a:pPr>
            <a:r>
              <a:rPr lang="en-US" dirty="0">
                <a:latin typeface="Arial" panose="020B0604020202020204" pitchFamily="34" charset="0"/>
                <a:cs typeface="Arial" panose="020B0604020202020204" pitchFamily="34" charset="0"/>
              </a:rPr>
              <a:t>if patient/proxy desires</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33</a:t>
            </a:fld>
            <a:endParaRPr lang="en-US" dirty="0"/>
          </a:p>
        </p:txBody>
      </p:sp>
      <p:grpSp>
        <p:nvGrpSpPr>
          <p:cNvPr id="8" name="Group 7">
            <a:extLst>
              <a:ext uri="{FF2B5EF4-FFF2-40B4-BE49-F238E27FC236}">
                <a16:creationId xmlns:a16="http://schemas.microsoft.com/office/drawing/2014/main" id="{30BE2489-299B-40FA-B631-1CF40B9A237B}"/>
              </a:ext>
            </a:extLst>
          </p:cNvPr>
          <p:cNvGrpSpPr/>
          <p:nvPr/>
        </p:nvGrpSpPr>
        <p:grpSpPr>
          <a:xfrm>
            <a:off x="9029700" y="901213"/>
            <a:ext cx="2971800" cy="430840"/>
            <a:chOff x="6248400" y="559760"/>
            <a:chExt cx="2971800" cy="430840"/>
          </a:xfrm>
        </p:grpSpPr>
        <p:sp>
          <p:nvSpPr>
            <p:cNvPr id="5" name="Rounded Rectangle 4">
              <a:extLst>
                <a:ext uri="{FF2B5EF4-FFF2-40B4-BE49-F238E27FC236}">
                  <a16:creationId xmlns:a16="http://schemas.microsoft.com/office/drawing/2014/main" id="{837E0B44-1DC8-45FD-9637-EC4614F63E62}"/>
                </a:ext>
              </a:extLst>
            </p:cNvPr>
            <p:cNvSpPr/>
            <p:nvPr/>
          </p:nvSpPr>
          <p:spPr>
            <a:xfrm>
              <a:off x="6248400" y="559760"/>
              <a:ext cx="827313" cy="419913"/>
            </a:xfrm>
            <a:prstGeom prst="roundRect">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4">
              <a:extLst>
                <a:ext uri="{FF2B5EF4-FFF2-40B4-BE49-F238E27FC236}">
                  <a16:creationId xmlns:a16="http://schemas.microsoft.com/office/drawing/2014/main" id="{5C8CAA34-D3FF-4C43-89A4-E5DAE813955E}"/>
                </a:ext>
              </a:extLst>
            </p:cNvPr>
            <p:cNvSpPr/>
            <p:nvPr/>
          </p:nvSpPr>
          <p:spPr>
            <a:xfrm>
              <a:off x="7326087" y="570687"/>
              <a:ext cx="827313" cy="419913"/>
            </a:xfrm>
            <a:prstGeom prst="roundRect">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4">
              <a:extLst>
                <a:ext uri="{FF2B5EF4-FFF2-40B4-BE49-F238E27FC236}">
                  <a16:creationId xmlns:a16="http://schemas.microsoft.com/office/drawing/2014/main" id="{3A6B4B7D-B284-4EDC-985D-5BB6835D4C70}"/>
                </a:ext>
              </a:extLst>
            </p:cNvPr>
            <p:cNvSpPr/>
            <p:nvPr/>
          </p:nvSpPr>
          <p:spPr>
            <a:xfrm>
              <a:off x="8392887" y="570687"/>
              <a:ext cx="827313" cy="419913"/>
            </a:xfrm>
            <a:prstGeom prst="roundRect">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descr="A person standing in front of a store&#10;&#10;Description automatically generated">
            <a:extLst>
              <a:ext uri="{FF2B5EF4-FFF2-40B4-BE49-F238E27FC236}">
                <a16:creationId xmlns:a16="http://schemas.microsoft.com/office/drawing/2014/main" id="{8FE46A41-6A6A-4394-9EA5-56ACBB9BEC4A}"/>
              </a:ext>
            </a:extLst>
          </p:cNvPr>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6738256" y="2532092"/>
            <a:ext cx="5410200" cy="4325908"/>
          </a:xfrm>
          <a:prstGeom prst="rect">
            <a:avLst/>
          </a:prstGeom>
          <a:ln>
            <a:noFill/>
          </a:ln>
          <a:effectLst>
            <a:softEdge rad="112500"/>
          </a:effectLst>
        </p:spPr>
      </p:pic>
    </p:spTree>
    <p:extLst>
      <p:ext uri="{BB962C8B-B14F-4D97-AF65-F5344CB8AC3E}">
        <p14:creationId xmlns:p14="http://schemas.microsoft.com/office/powerpoint/2010/main" val="2702091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Patient-Specific Recommendations</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200"/>
              </a:spcAft>
            </a:pPr>
            <a:r>
              <a:rPr lang="en-US" dirty="0">
                <a:latin typeface="Arial" panose="020B0604020202020204" pitchFamily="34" charset="0"/>
                <a:cs typeface="Arial" panose="020B0604020202020204" pitchFamily="34" charset="0"/>
              </a:rPr>
              <a:t>Utilize </a:t>
            </a:r>
            <a:r>
              <a:rPr lang="en-US" b="1" dirty="0">
                <a:latin typeface="Arial" panose="020B0604020202020204" pitchFamily="34" charset="0"/>
                <a:cs typeface="Arial" panose="020B0604020202020204" pitchFamily="34" charset="0"/>
              </a:rPr>
              <a:t>educational leaflets </a:t>
            </a:r>
            <a:r>
              <a:rPr lang="en-US" dirty="0">
                <a:latin typeface="Arial" panose="020B0604020202020204" pitchFamily="34" charset="0"/>
                <a:cs typeface="Arial" panose="020B0604020202020204" pitchFamily="34" charset="0"/>
              </a:rPr>
              <a:t>for high-risk medications</a:t>
            </a:r>
          </a:p>
          <a:p>
            <a:pPr lvl="1">
              <a:spcAft>
                <a:spcPts val="1200"/>
              </a:spcAft>
            </a:pPr>
            <a:r>
              <a:rPr lang="en-US" dirty="0">
                <a:latin typeface="Arial" panose="020B0604020202020204" pitchFamily="34" charset="0"/>
                <a:cs typeface="Arial" panose="020B0604020202020204" pitchFamily="34" charset="0"/>
              </a:rPr>
              <a:t>Utilize </a:t>
            </a:r>
            <a:r>
              <a:rPr lang="en-US" i="1" dirty="0">
                <a:latin typeface="Arial" panose="020B0604020202020204" pitchFamily="34" charset="0"/>
                <a:cs typeface="Arial" panose="020B0604020202020204" pitchFamily="34" charset="0"/>
              </a:rPr>
              <a:t>Pharmacist Notes </a:t>
            </a:r>
            <a:r>
              <a:rPr lang="en-US" dirty="0">
                <a:latin typeface="Arial" panose="020B0604020202020204" pitchFamily="34" charset="0"/>
                <a:cs typeface="Arial" panose="020B0604020202020204" pitchFamily="34" charset="0"/>
              </a:rPr>
              <a:t>section to customize for the patient</a:t>
            </a:r>
          </a:p>
          <a:p>
            <a:pPr>
              <a:spcAft>
                <a:spcPts val="1200"/>
              </a:spcAft>
            </a:pPr>
            <a:endParaRPr lang="en-US" dirty="0">
              <a:latin typeface="Arial" panose="020B0604020202020204" pitchFamily="34" charset="0"/>
              <a:cs typeface="Arial" panose="020B0604020202020204" pitchFamily="34" charset="0"/>
            </a:endParaRPr>
          </a:p>
          <a:p>
            <a:pPr>
              <a:spcAft>
                <a:spcPts val="1200"/>
              </a:spcAft>
            </a:pPr>
            <a:r>
              <a:rPr lang="en-US" dirty="0">
                <a:latin typeface="Arial" panose="020B0604020202020204" pitchFamily="34" charset="0"/>
                <a:cs typeface="Arial" panose="020B0604020202020204" pitchFamily="34" charset="0"/>
              </a:rPr>
              <a:t>Describe the follow-up plan to the patient:</a:t>
            </a:r>
          </a:p>
          <a:p>
            <a:pPr lvl="1">
              <a:spcAft>
                <a:spcPts val="1200"/>
              </a:spcAft>
              <a:tabLst>
                <a:tab pos="5949950" algn="l"/>
              </a:tabLst>
            </a:pPr>
            <a:r>
              <a:rPr lang="en-US" dirty="0">
                <a:latin typeface="Arial" panose="020B0604020202020204" pitchFamily="34" charset="0"/>
                <a:cs typeface="Arial" panose="020B0604020202020204" pitchFamily="34" charset="0"/>
              </a:rPr>
              <a:t>Inform the patient that their PCP will receive documentation of the home visit with clinically appropriate information</a:t>
            </a:r>
          </a:p>
          <a:p>
            <a:pPr lvl="1">
              <a:spcAft>
                <a:spcPts val="1200"/>
              </a:spcAft>
            </a:pPr>
            <a:r>
              <a:rPr lang="en-US" dirty="0">
                <a:latin typeface="Arial" panose="020B0604020202020204" pitchFamily="34" charset="0"/>
                <a:cs typeface="Arial" panose="020B0604020202020204" pitchFamily="34" charset="0"/>
              </a:rPr>
              <a:t>Discuss with patient approximate time frame of follow-up call</a:t>
            </a:r>
          </a:p>
          <a:p>
            <a:pPr lvl="2">
              <a:spcAft>
                <a:spcPts val="1200"/>
              </a:spcAft>
            </a:pPr>
            <a:r>
              <a:rPr lang="en-US" dirty="0">
                <a:latin typeface="Arial" panose="020B0604020202020204" pitchFamily="34" charset="0"/>
                <a:cs typeface="Arial" panose="020B0604020202020204" pitchFamily="34" charset="0"/>
              </a:rPr>
              <a:t>Within 14 days</a:t>
            </a:r>
          </a:p>
          <a:p>
            <a:pPr lvl="2">
              <a:spcAft>
                <a:spcPts val="1200"/>
              </a:spcAft>
            </a:pPr>
            <a:r>
              <a:rPr lang="en-US" dirty="0">
                <a:latin typeface="Arial" panose="020B0604020202020204" pitchFamily="34" charset="0"/>
                <a:cs typeface="Arial" panose="020B0604020202020204" pitchFamily="34" charset="0"/>
              </a:rPr>
              <a:t>Consider scheduling before leaving the home visit</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34</a:t>
            </a:fld>
            <a:endParaRPr lang="en-US" dirty="0"/>
          </a:p>
        </p:txBody>
      </p:sp>
      <p:grpSp>
        <p:nvGrpSpPr>
          <p:cNvPr id="8" name="Group 7">
            <a:extLst>
              <a:ext uri="{FF2B5EF4-FFF2-40B4-BE49-F238E27FC236}">
                <a16:creationId xmlns:a16="http://schemas.microsoft.com/office/drawing/2014/main" id="{30BE2489-299B-40FA-B631-1CF40B9A237B}"/>
              </a:ext>
            </a:extLst>
          </p:cNvPr>
          <p:cNvGrpSpPr/>
          <p:nvPr/>
        </p:nvGrpSpPr>
        <p:grpSpPr>
          <a:xfrm>
            <a:off x="9029700" y="901213"/>
            <a:ext cx="2971800" cy="430840"/>
            <a:chOff x="6248400" y="559760"/>
            <a:chExt cx="2971800" cy="430840"/>
          </a:xfrm>
        </p:grpSpPr>
        <p:sp>
          <p:nvSpPr>
            <p:cNvPr id="5" name="Rounded Rectangle 4">
              <a:extLst>
                <a:ext uri="{FF2B5EF4-FFF2-40B4-BE49-F238E27FC236}">
                  <a16:creationId xmlns:a16="http://schemas.microsoft.com/office/drawing/2014/main" id="{837E0B44-1DC8-45FD-9637-EC4614F63E62}"/>
                </a:ext>
              </a:extLst>
            </p:cNvPr>
            <p:cNvSpPr/>
            <p:nvPr/>
          </p:nvSpPr>
          <p:spPr>
            <a:xfrm>
              <a:off x="6248400" y="559760"/>
              <a:ext cx="827313" cy="419913"/>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4">
              <a:extLst>
                <a:ext uri="{FF2B5EF4-FFF2-40B4-BE49-F238E27FC236}">
                  <a16:creationId xmlns:a16="http://schemas.microsoft.com/office/drawing/2014/main" id="{5C8CAA34-D3FF-4C43-89A4-E5DAE813955E}"/>
                </a:ext>
              </a:extLst>
            </p:cNvPr>
            <p:cNvSpPr/>
            <p:nvPr/>
          </p:nvSpPr>
          <p:spPr>
            <a:xfrm>
              <a:off x="7326087" y="570687"/>
              <a:ext cx="827313" cy="419913"/>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4">
              <a:extLst>
                <a:ext uri="{FF2B5EF4-FFF2-40B4-BE49-F238E27FC236}">
                  <a16:creationId xmlns:a16="http://schemas.microsoft.com/office/drawing/2014/main" id="{3A6B4B7D-B284-4EDC-985D-5BB6835D4C70}"/>
                </a:ext>
              </a:extLst>
            </p:cNvPr>
            <p:cNvSpPr/>
            <p:nvPr/>
          </p:nvSpPr>
          <p:spPr>
            <a:xfrm>
              <a:off x="8392887" y="570687"/>
              <a:ext cx="827313" cy="419913"/>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85861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Wrapping Up</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800"/>
              </a:spcAft>
            </a:pPr>
            <a:r>
              <a:rPr lang="en-US" dirty="0">
                <a:latin typeface="Arial" panose="020B0604020202020204" pitchFamily="34" charset="0"/>
                <a:cs typeface="Arial" panose="020B0604020202020204" pitchFamily="34" charset="0"/>
              </a:rPr>
              <a:t>Address any patient concerns or questions</a:t>
            </a:r>
          </a:p>
          <a:p>
            <a:pPr lvl="1">
              <a:spcAft>
                <a:spcPts val="1800"/>
              </a:spcAft>
            </a:pPr>
            <a:r>
              <a:rPr lang="en-US" dirty="0">
                <a:latin typeface="Arial" panose="020B0604020202020204" pitchFamily="34" charset="0"/>
                <a:cs typeface="Arial" panose="020B0604020202020204" pitchFamily="34" charset="0"/>
              </a:rPr>
              <a:t>“What concerns can I address or clarify?”</a:t>
            </a:r>
          </a:p>
          <a:p>
            <a:pPr lvl="1">
              <a:spcAft>
                <a:spcPts val="1800"/>
              </a:spcAft>
            </a:pPr>
            <a:r>
              <a:rPr lang="en-US" dirty="0">
                <a:latin typeface="Arial" panose="020B0604020202020204" pitchFamily="34" charset="0"/>
                <a:cs typeface="Arial" panose="020B0604020202020204" pitchFamily="34" charset="0"/>
              </a:rPr>
              <a:t>“What questions do you have for me at this time?”</a:t>
            </a:r>
          </a:p>
          <a:p>
            <a:pPr>
              <a:spcAft>
                <a:spcPts val="1800"/>
              </a:spcAft>
            </a:pPr>
            <a:endParaRPr lang="en-US" dirty="0">
              <a:latin typeface="Arial" panose="020B0604020202020204" pitchFamily="34" charset="0"/>
              <a:cs typeface="Arial" panose="020B0604020202020204" pitchFamily="34" charset="0"/>
            </a:endParaRPr>
          </a:p>
          <a:p>
            <a:pPr>
              <a:spcAft>
                <a:spcPts val="1800"/>
              </a:spcAft>
            </a:pPr>
            <a:r>
              <a:rPr lang="en-US" dirty="0">
                <a:latin typeface="Arial" panose="020B0604020202020204" pitchFamily="34" charset="0"/>
                <a:cs typeface="Arial" panose="020B0604020202020204" pitchFamily="34" charset="0"/>
              </a:rPr>
              <a:t>Complete </a:t>
            </a:r>
            <a:r>
              <a:rPr lang="en-US" i="1" dirty="0">
                <a:solidFill>
                  <a:schemeClr val="bg2">
                    <a:lumMod val="75000"/>
                  </a:schemeClr>
                </a:solidFill>
                <a:latin typeface="Arial" panose="020B0604020202020204" pitchFamily="34" charset="0"/>
                <a:cs typeface="Arial" panose="020B0604020202020204" pitchFamily="34" charset="0"/>
              </a:rPr>
              <a:t>Home Visit Checklist</a:t>
            </a:r>
          </a:p>
          <a:p>
            <a:pPr lvl="1">
              <a:spcAft>
                <a:spcPts val="1800"/>
              </a:spcAft>
            </a:pPr>
            <a:r>
              <a:rPr lang="en-US" dirty="0">
                <a:latin typeface="Arial" panose="020B0604020202020204" pitchFamily="34" charset="0"/>
                <a:cs typeface="Arial" panose="020B0604020202020204" pitchFamily="34" charset="0"/>
              </a:rPr>
              <a:t>Address any steps which were missed </a:t>
            </a:r>
            <a:r>
              <a:rPr lang="en-US" b="1" dirty="0">
                <a:latin typeface="Arial" panose="020B0604020202020204" pitchFamily="34" charset="0"/>
                <a:cs typeface="Arial" panose="020B0604020202020204" pitchFamily="34" charset="0"/>
              </a:rPr>
              <a:t>before </a:t>
            </a:r>
            <a:r>
              <a:rPr lang="en-US" dirty="0">
                <a:latin typeface="Arial" panose="020B0604020202020204" pitchFamily="34" charset="0"/>
                <a:cs typeface="Arial" panose="020B0604020202020204" pitchFamily="34" charset="0"/>
              </a:rPr>
              <a:t>ending visit</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35</a:t>
            </a:fld>
            <a:endParaRPr lang="en-US" dirty="0"/>
          </a:p>
        </p:txBody>
      </p:sp>
      <p:grpSp>
        <p:nvGrpSpPr>
          <p:cNvPr id="8" name="Group 7">
            <a:extLst>
              <a:ext uri="{FF2B5EF4-FFF2-40B4-BE49-F238E27FC236}">
                <a16:creationId xmlns:a16="http://schemas.microsoft.com/office/drawing/2014/main" id="{30BE2489-299B-40FA-B631-1CF40B9A237B}"/>
              </a:ext>
            </a:extLst>
          </p:cNvPr>
          <p:cNvGrpSpPr/>
          <p:nvPr/>
        </p:nvGrpSpPr>
        <p:grpSpPr>
          <a:xfrm>
            <a:off x="9029700" y="901213"/>
            <a:ext cx="2971800" cy="430840"/>
            <a:chOff x="6248400" y="559760"/>
            <a:chExt cx="2971800" cy="430840"/>
          </a:xfrm>
          <a:solidFill>
            <a:srgbClr val="D7E4BD"/>
          </a:solidFill>
        </p:grpSpPr>
        <p:sp>
          <p:nvSpPr>
            <p:cNvPr id="5" name="Rounded Rectangle 4">
              <a:extLst>
                <a:ext uri="{FF2B5EF4-FFF2-40B4-BE49-F238E27FC236}">
                  <a16:creationId xmlns:a16="http://schemas.microsoft.com/office/drawing/2014/main" id="{837E0B44-1DC8-45FD-9637-EC4614F63E62}"/>
                </a:ext>
              </a:extLst>
            </p:cNvPr>
            <p:cNvSpPr/>
            <p:nvPr/>
          </p:nvSpPr>
          <p:spPr>
            <a:xfrm>
              <a:off x="6248400" y="559760"/>
              <a:ext cx="827313" cy="41991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4">
              <a:extLst>
                <a:ext uri="{FF2B5EF4-FFF2-40B4-BE49-F238E27FC236}">
                  <a16:creationId xmlns:a16="http://schemas.microsoft.com/office/drawing/2014/main" id="{5C8CAA34-D3FF-4C43-89A4-E5DAE813955E}"/>
                </a:ext>
              </a:extLst>
            </p:cNvPr>
            <p:cNvSpPr/>
            <p:nvPr/>
          </p:nvSpPr>
          <p:spPr>
            <a:xfrm>
              <a:off x="7326087" y="570687"/>
              <a:ext cx="827313" cy="41991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4">
              <a:extLst>
                <a:ext uri="{FF2B5EF4-FFF2-40B4-BE49-F238E27FC236}">
                  <a16:creationId xmlns:a16="http://schemas.microsoft.com/office/drawing/2014/main" id="{3A6B4B7D-B284-4EDC-985D-5BB6835D4C70}"/>
                </a:ext>
              </a:extLst>
            </p:cNvPr>
            <p:cNvSpPr/>
            <p:nvPr/>
          </p:nvSpPr>
          <p:spPr>
            <a:xfrm>
              <a:off x="8392887" y="570687"/>
              <a:ext cx="827313" cy="41991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67918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8685680A-FFD2-4452-B014-3B7A02E6CC87}"/>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Alternate Telephone Intervention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Confirm with whom the telephone visit will be conducted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Confirm patient’s date of birth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patient/caregiver to gather all prescription bottles including over-the-counter medications, as-needed medications, and herbal and other supplements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patient/caregiver to retrieve their most recent discharge summary</a:t>
            </a:r>
          </a:p>
          <a:p>
            <a:pPr lvl="1"/>
            <a:r>
              <a:rPr lang="en-US" dirty="0">
                <a:latin typeface="Arial" panose="020B0604020202020204" pitchFamily="34" charset="0"/>
                <a:cs typeface="Arial" panose="020B0604020202020204" pitchFamily="34" charset="0"/>
              </a:rPr>
              <a:t>Pharmacist to have discharge summary open in EHR</a:t>
            </a:r>
            <a:endParaRPr lang="en-US" strike="sngStrike"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36</a:t>
            </a:fld>
            <a:endParaRPr lang="en-US" dirty="0"/>
          </a:p>
        </p:txBody>
      </p:sp>
      <p:pic>
        <p:nvPicPr>
          <p:cNvPr id="8" name="Picture 7" descr="Meyers_wordmark.jpeg">
            <a:extLst>
              <a:ext uri="{FF2B5EF4-FFF2-40B4-BE49-F238E27FC236}">
                <a16:creationId xmlns:a16="http://schemas.microsoft.com/office/drawing/2014/main" id="{CDD163B3-AFF4-40D4-AC1E-F3C18BD0408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47655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49723BBE-4C71-41E1-8645-5E6CDEBE44CF}"/>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Alternate Telephone Intervention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marL="109462" indent="0">
              <a:buNone/>
            </a:pPr>
            <a:r>
              <a:rPr lang="en-US" dirty="0">
                <a:latin typeface="Arial" panose="020B0604020202020204" pitchFamily="34" charset="0"/>
                <a:cs typeface="Arial" panose="020B0604020202020204" pitchFamily="34" charset="0"/>
              </a:rPr>
              <a:t>For each </a:t>
            </a:r>
            <a:r>
              <a:rPr lang="en-US" b="1" dirty="0">
                <a:latin typeface="Arial" panose="020B0604020202020204" pitchFamily="34" charset="0"/>
                <a:cs typeface="Arial" panose="020B0604020202020204" pitchFamily="34" charset="0"/>
              </a:rPr>
              <a:t>high-risk medication</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Reconcile medication with discharge and outpatient medication lists, and document any issues on the </a:t>
            </a:r>
            <a:r>
              <a:rPr lang="en-US" i="1" dirty="0">
                <a:solidFill>
                  <a:schemeClr val="bg2">
                    <a:lumMod val="75000"/>
                  </a:schemeClr>
                </a:solidFill>
                <a:latin typeface="Arial" panose="020B0604020202020204" pitchFamily="34" charset="0"/>
                <a:cs typeface="Arial" panose="020B0604020202020204" pitchFamily="34" charset="0"/>
              </a:rPr>
              <a:t>Home Visit Worksheet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Query patient’s understanding</a:t>
            </a:r>
          </a:p>
          <a:p>
            <a:pPr marL="109462"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Provide education and recommendations</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37</a:t>
            </a:fld>
            <a:endParaRPr lang="en-US" dirty="0"/>
          </a:p>
        </p:txBody>
      </p:sp>
      <p:pic>
        <p:nvPicPr>
          <p:cNvPr id="6" name="Picture 5" descr="Meyers_wordmark.jpeg">
            <a:extLst>
              <a:ext uri="{FF2B5EF4-FFF2-40B4-BE49-F238E27FC236}">
                <a16:creationId xmlns:a16="http://schemas.microsoft.com/office/drawing/2014/main" id="{5C528E09-8B97-4CF9-911E-DF6A7716531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3183107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50417E7E-290B-46F5-9EB0-138CE38C2AB4}"/>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Alternate Telephone Intervention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marL="109462" indent="0">
              <a:buNone/>
            </a:pPr>
            <a:r>
              <a:rPr lang="en-US" dirty="0">
                <a:latin typeface="Arial" panose="020B0604020202020204" pitchFamily="34" charset="0"/>
                <a:cs typeface="Arial" panose="020B0604020202020204" pitchFamily="34" charset="0"/>
              </a:rPr>
              <a:t>For each </a:t>
            </a:r>
            <a:r>
              <a:rPr lang="en-US" b="1" dirty="0">
                <a:latin typeface="Arial" panose="020B0604020202020204" pitchFamily="34" charset="0"/>
                <a:cs typeface="Arial" panose="020B0604020202020204" pitchFamily="34" charset="0"/>
              </a:rPr>
              <a:t>non-high-risk medication, supplement, or over-the counter-medication</a:t>
            </a:r>
            <a:r>
              <a:rPr lang="en-US" dirty="0">
                <a:latin typeface="Arial" panose="020B0604020202020204" pitchFamily="34" charset="0"/>
                <a:cs typeface="Arial" panose="020B0604020202020204" pitchFamily="34" charset="0"/>
              </a:rPr>
              <a:t>, reconcile and document any issues:</a:t>
            </a:r>
          </a:p>
          <a:p>
            <a:pPr>
              <a:spcBef>
                <a:spcPts val="2400"/>
              </a:spcBef>
            </a:pPr>
            <a:r>
              <a:rPr lang="en-US" dirty="0">
                <a:latin typeface="Arial" panose="020B0604020202020204" pitchFamily="34" charset="0"/>
                <a:cs typeface="Arial" panose="020B0604020202020204" pitchFamily="34" charset="0"/>
              </a:rPr>
              <a:t>Provide education and recommendations only if a high-risk combination or clinically significant interaction is identified</a:t>
            </a:r>
          </a:p>
          <a:p>
            <a:pPr>
              <a:spcBef>
                <a:spcPts val="2400"/>
              </a:spcBef>
            </a:pPr>
            <a:r>
              <a:rPr lang="en-US" dirty="0">
                <a:latin typeface="Arial" panose="020B0604020202020204" pitchFamily="34" charset="0"/>
                <a:cs typeface="Arial" panose="020B0604020202020204" pitchFamily="34" charset="0"/>
              </a:rPr>
              <a:t>Education and recommendations take place at the end of call</a:t>
            </a:r>
          </a:p>
          <a:p>
            <a:pPr>
              <a:spcBef>
                <a:spcPts val="2400"/>
              </a:spcBef>
            </a:pPr>
            <a:r>
              <a:rPr lang="en-US" dirty="0">
                <a:latin typeface="Arial" panose="020B0604020202020204" pitchFamily="34" charset="0"/>
                <a:cs typeface="Arial" panose="020B0604020202020204" pitchFamily="34" charset="0"/>
              </a:rPr>
              <a:t>Describe the follow-up plan and inform the patient/caregiver that their PCP will receive documentation of the phone call with clinically appropriate information</a:t>
            </a:r>
          </a:p>
          <a:p>
            <a:pPr>
              <a:spcBef>
                <a:spcPts val="2400"/>
              </a:spcBef>
            </a:pPr>
            <a:r>
              <a:rPr lang="en-US" dirty="0">
                <a:latin typeface="Arial" panose="020B0604020202020204" pitchFamily="34" charset="0"/>
                <a:cs typeface="Arial" panose="020B0604020202020204" pitchFamily="34" charset="0"/>
              </a:rPr>
              <a:t>Query the patient on any final questions or concerns</a:t>
            </a:r>
          </a:p>
          <a:p>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38</a:t>
            </a:fld>
            <a:endParaRPr lang="en-US" dirty="0"/>
          </a:p>
        </p:txBody>
      </p:sp>
      <p:pic>
        <p:nvPicPr>
          <p:cNvPr id="6" name="Picture 5" descr="Meyers_wordmark.jpeg">
            <a:extLst>
              <a:ext uri="{FF2B5EF4-FFF2-40B4-BE49-F238E27FC236}">
                <a16:creationId xmlns:a16="http://schemas.microsoft.com/office/drawing/2014/main" id="{DF7A530B-75E9-4C38-8E03-CCA0F5ECD0E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58400" y="76200"/>
            <a:ext cx="1718732" cy="731520"/>
          </a:xfrm>
          <a:prstGeom prst="rect">
            <a:avLst/>
          </a:prstGeom>
          <a:noFill/>
          <a:ln w="9525">
            <a:noFill/>
            <a:miter lim="800000"/>
            <a:headEnd/>
            <a:tailEnd/>
          </a:ln>
        </p:spPr>
      </p:pic>
    </p:spTree>
    <p:extLst>
      <p:ext uri="{BB962C8B-B14F-4D97-AF65-F5344CB8AC3E}">
        <p14:creationId xmlns:p14="http://schemas.microsoft.com/office/powerpoint/2010/main" val="164789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50120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Training Outline</a:t>
            </a:r>
            <a:endParaRPr lang="en-US"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2400"/>
              </a:spcAft>
            </a:pPr>
            <a:r>
              <a:rPr lang="en-US" b="1" dirty="0">
                <a:latin typeface="Arial" panose="020B0604020202020204" pitchFamily="34" charset="0"/>
                <a:cs typeface="Arial" panose="020B0604020202020204" pitchFamily="34" charset="0"/>
              </a:rPr>
              <a:t>Session 1:</a:t>
            </a:r>
            <a:r>
              <a:rPr lang="en-US" dirty="0">
                <a:latin typeface="Arial" panose="020B0604020202020204" pitchFamily="34" charset="0"/>
                <a:cs typeface="Arial" panose="020B0604020202020204" pitchFamily="34" charset="0"/>
              </a:rPr>
              <a:t> Background (15 Minutes)</a:t>
            </a:r>
          </a:p>
          <a:p>
            <a:pPr>
              <a:spcAft>
                <a:spcPts val="2400"/>
              </a:spcAft>
            </a:pPr>
            <a:r>
              <a:rPr lang="en-US" b="1" dirty="0">
                <a:latin typeface="Arial" panose="020B0604020202020204" pitchFamily="34" charset="0"/>
                <a:cs typeface="Arial" panose="020B0604020202020204" pitchFamily="34" charset="0"/>
              </a:rPr>
              <a:t>Session 2:</a:t>
            </a:r>
            <a:r>
              <a:rPr lang="en-US" dirty="0">
                <a:latin typeface="Arial" panose="020B0604020202020204" pitchFamily="34" charset="0"/>
                <a:cs typeface="Arial" panose="020B0604020202020204" pitchFamily="34" charset="0"/>
              </a:rPr>
              <a:t> Preparation for Home Visit (30 Minutes)</a:t>
            </a:r>
          </a:p>
          <a:p>
            <a:pPr>
              <a:spcAft>
                <a:spcPts val="2400"/>
              </a:spcAft>
            </a:pPr>
            <a:r>
              <a:rPr lang="en-US" b="1" dirty="0">
                <a:latin typeface="Arial" panose="020B0604020202020204" pitchFamily="34" charset="0"/>
                <a:cs typeface="Arial" panose="020B0604020202020204" pitchFamily="34" charset="0"/>
              </a:rPr>
              <a:t>Session 3:</a:t>
            </a:r>
            <a:r>
              <a:rPr lang="en-US" dirty="0">
                <a:latin typeface="Arial" panose="020B0604020202020204" pitchFamily="34" charset="0"/>
                <a:cs typeface="Arial" panose="020B0604020202020204" pitchFamily="34" charset="0"/>
              </a:rPr>
              <a:t> In-Home Activities (60 Minutes)</a:t>
            </a:r>
          </a:p>
          <a:p>
            <a:pPr>
              <a:spcAft>
                <a:spcPts val="2400"/>
              </a:spcAft>
            </a:pPr>
            <a:r>
              <a:rPr lang="en-US" b="1" dirty="0">
                <a:latin typeface="Arial" panose="020B0604020202020204" pitchFamily="34" charset="0"/>
                <a:cs typeface="Arial" panose="020B0604020202020204" pitchFamily="34" charset="0"/>
              </a:rPr>
              <a:t>Session 4:</a:t>
            </a:r>
            <a:r>
              <a:rPr lang="en-US" dirty="0">
                <a:latin typeface="Arial" panose="020B0604020202020204" pitchFamily="34" charset="0"/>
                <a:cs typeface="Arial" panose="020B0604020202020204" pitchFamily="34" charset="0"/>
              </a:rPr>
              <a:t> Post-Visit Documentation (30 Minutes)</a:t>
            </a:r>
          </a:p>
          <a:p>
            <a:pPr>
              <a:spcAft>
                <a:spcPts val="2400"/>
              </a:spcAft>
            </a:pPr>
            <a:r>
              <a:rPr lang="en-US" b="1" dirty="0">
                <a:latin typeface="Arial" panose="020B0604020202020204" pitchFamily="34" charset="0"/>
                <a:cs typeface="Arial" panose="020B0604020202020204" pitchFamily="34" charset="0"/>
              </a:rPr>
              <a:t>Session 5:</a:t>
            </a:r>
            <a:r>
              <a:rPr lang="en-US" dirty="0">
                <a:latin typeface="Arial" panose="020B0604020202020204" pitchFamily="34" charset="0"/>
                <a:cs typeface="Arial" panose="020B0604020202020204" pitchFamily="34" charset="0"/>
              </a:rPr>
              <a:t> Home Visit Role Play and Documentation to PCP Exercise (90 Minutes)</a:t>
            </a:r>
          </a:p>
          <a:p>
            <a:pPr>
              <a:spcAft>
                <a:spcPts val="2400"/>
              </a:spcAft>
            </a:pPr>
            <a:r>
              <a:rPr lang="en-US" b="1" dirty="0">
                <a:latin typeface="Arial" panose="020B0604020202020204" pitchFamily="34" charset="0"/>
                <a:cs typeface="Arial" panose="020B0604020202020204" pitchFamily="34" charset="0"/>
              </a:rPr>
              <a:t>Session 6:</a:t>
            </a:r>
            <a:r>
              <a:rPr lang="en-US" dirty="0">
                <a:latin typeface="Arial" panose="020B0604020202020204" pitchFamily="34" charset="0"/>
                <a:cs typeface="Arial" panose="020B0604020202020204" pitchFamily="34" charset="0"/>
              </a:rPr>
              <a:t> Follow-up Phone Call Overview and Role Play (30 Minutes)</a:t>
            </a:r>
          </a:p>
          <a:p>
            <a:pPr>
              <a:spcBef>
                <a:spcPts val="0"/>
              </a:spcBef>
              <a:spcAft>
                <a:spcPts val="2400"/>
              </a:spcAft>
            </a:pPr>
            <a:endParaRPr lang="en-US" dirty="0">
              <a:latin typeface="Arial" panose="020B0604020202020204" pitchFamily="34" charset="0"/>
              <a:cs typeface="Arial" panose="020B0604020202020204" pitchFamily="34" charset="0"/>
            </a:endParaRPr>
          </a:p>
          <a:p>
            <a:pPr marL="109441" indent="0">
              <a:spcAft>
                <a:spcPts val="2400"/>
              </a:spcAft>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a:t>
            </a:fld>
            <a:endParaRPr lang="en-US" dirty="0"/>
          </a:p>
        </p:txBody>
      </p:sp>
    </p:spTree>
    <p:extLst>
      <p:ext uri="{BB962C8B-B14F-4D97-AF65-F5344CB8AC3E}">
        <p14:creationId xmlns:p14="http://schemas.microsoft.com/office/powerpoint/2010/main" val="2049903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4:</a:t>
            </a:r>
            <a:br>
              <a:rPr lang="en-US" dirty="0"/>
            </a:br>
            <a:r>
              <a:rPr lang="en-US" dirty="0"/>
              <a:t>Post-Visit Documentation</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40</a:t>
            </a:fld>
            <a:endParaRPr lang="en-US" dirty="0"/>
          </a:p>
        </p:txBody>
      </p:sp>
    </p:spTree>
    <p:extLst>
      <p:ext uri="{BB962C8B-B14F-4D97-AF65-F5344CB8AC3E}">
        <p14:creationId xmlns:p14="http://schemas.microsoft.com/office/powerpoint/2010/main" val="189238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Post-Visit Documentation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1800"/>
              </a:spcBef>
              <a:spcAft>
                <a:spcPts val="0"/>
              </a:spcAft>
            </a:pPr>
            <a:r>
              <a:rPr lang="en-US" dirty="0">
                <a:latin typeface="Arial" panose="020B0604020202020204" pitchFamily="34" charset="0"/>
                <a:cs typeface="Arial" panose="020B0604020202020204" pitchFamily="34" charset="0"/>
              </a:rPr>
              <a:t>Complete the </a:t>
            </a:r>
            <a:r>
              <a:rPr lang="en-US" i="1" dirty="0">
                <a:solidFill>
                  <a:schemeClr val="bg2">
                    <a:lumMod val="75000"/>
                  </a:schemeClr>
                </a:solidFill>
                <a:latin typeface="Arial" panose="020B0604020202020204" pitchFamily="34" charset="0"/>
                <a:cs typeface="Arial" panose="020B0604020202020204" pitchFamily="34" charset="0"/>
              </a:rPr>
              <a:t>Post-Visit Checklist</a:t>
            </a:r>
          </a:p>
          <a:p>
            <a:pPr>
              <a:spcBef>
                <a:spcPts val="1800"/>
              </a:spcBef>
              <a:spcAft>
                <a:spcPts val="0"/>
              </a:spcAft>
            </a:pPr>
            <a:r>
              <a:rPr lang="en-US" dirty="0">
                <a:latin typeface="Arial" panose="020B0604020202020204" pitchFamily="34" charset="0"/>
                <a:cs typeface="Arial" panose="020B0604020202020204" pitchFamily="34" charset="0"/>
              </a:rPr>
              <a:t>Document home-visit in EHR</a:t>
            </a:r>
          </a:p>
          <a:p>
            <a:pPr lvl="1">
              <a:spcBef>
                <a:spcPts val="600"/>
              </a:spcBef>
              <a:spcAft>
                <a:spcPts val="0"/>
              </a:spcAft>
            </a:pPr>
            <a:r>
              <a:rPr lang="en-US" dirty="0">
                <a:latin typeface="Arial" panose="020B0604020202020204" pitchFamily="34" charset="0"/>
                <a:cs typeface="Arial" panose="020B0604020202020204" pitchFamily="34" charset="0"/>
              </a:rPr>
              <a:t>Via an encounter </a:t>
            </a:r>
          </a:p>
          <a:p>
            <a:pPr lvl="1">
              <a:spcBef>
                <a:spcPts val="600"/>
              </a:spcBef>
              <a:spcAft>
                <a:spcPts val="0"/>
              </a:spcAft>
            </a:pPr>
            <a:r>
              <a:rPr lang="en-US" dirty="0">
                <a:latin typeface="Arial" panose="020B0604020202020204" pitchFamily="34" charset="0"/>
                <a:cs typeface="Arial" panose="020B0604020202020204" pitchFamily="34" charset="0"/>
              </a:rPr>
              <a:t>Within 24 hours of the home-visit</a:t>
            </a:r>
          </a:p>
          <a:p>
            <a:pPr>
              <a:spcBef>
                <a:spcPts val="1800"/>
              </a:spcBef>
              <a:spcAft>
                <a:spcPts val="0"/>
              </a:spcAft>
            </a:pPr>
            <a:r>
              <a:rPr lang="en-US" dirty="0">
                <a:latin typeface="Arial" panose="020B0604020202020204" pitchFamily="34" charset="0"/>
                <a:cs typeface="Arial" panose="020B0604020202020204" pitchFamily="34" charset="0"/>
              </a:rPr>
              <a:t>Shred or securely file </a:t>
            </a:r>
            <a:r>
              <a:rPr lang="en-US" i="1" dirty="0">
                <a:latin typeface="Arial" panose="020B0604020202020204" pitchFamily="34" charset="0"/>
                <a:cs typeface="Arial" panose="020B0604020202020204" pitchFamily="34" charset="0"/>
              </a:rPr>
              <a:t>paper documentation </a:t>
            </a:r>
            <a:r>
              <a:rPr lang="en-US" dirty="0">
                <a:latin typeface="Arial" panose="020B0604020202020204" pitchFamily="34" charset="0"/>
                <a:cs typeface="Arial" panose="020B0604020202020204" pitchFamily="34" charset="0"/>
              </a:rPr>
              <a:t>once home-visit EHR documentation is complete</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41</a:t>
            </a:fld>
            <a:endParaRPr lang="en-US" dirty="0"/>
          </a:p>
        </p:txBody>
      </p:sp>
    </p:spTree>
    <p:extLst>
      <p:ext uri="{BB962C8B-B14F-4D97-AF65-F5344CB8AC3E}">
        <p14:creationId xmlns:p14="http://schemas.microsoft.com/office/powerpoint/2010/main" val="3989748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Post-Visit PCP Communication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200"/>
              </a:spcAft>
            </a:pPr>
            <a:r>
              <a:rPr lang="en-US" dirty="0">
                <a:latin typeface="Arial" panose="020B0604020202020204" pitchFamily="34" charset="0"/>
                <a:cs typeface="Arial" panose="020B0604020202020204" pitchFamily="34" charset="0"/>
              </a:rPr>
              <a:t>Complete within 24 hours of home visit</a:t>
            </a:r>
          </a:p>
          <a:p>
            <a:pPr lvl="1">
              <a:spcAft>
                <a:spcPts val="1200"/>
              </a:spcAft>
            </a:pPr>
            <a:r>
              <a:rPr lang="en-US" dirty="0">
                <a:latin typeface="Arial" panose="020B0604020202020204" pitchFamily="34" charset="0"/>
                <a:cs typeface="Arial" panose="020B0604020202020204" pitchFamily="34" charset="0"/>
              </a:rPr>
              <a:t>Sooner if possible</a:t>
            </a:r>
          </a:p>
          <a:p>
            <a:pPr>
              <a:spcAft>
                <a:spcPts val="1200"/>
              </a:spcAft>
            </a:pPr>
            <a:endParaRPr lang="en-US" dirty="0">
              <a:latin typeface="Arial" panose="020B0604020202020204" pitchFamily="34" charset="0"/>
              <a:cs typeface="Arial" panose="020B0604020202020204" pitchFamily="34" charset="0"/>
            </a:endParaRPr>
          </a:p>
          <a:p>
            <a:pPr>
              <a:spcAft>
                <a:spcPts val="1200"/>
              </a:spcAft>
            </a:pPr>
            <a:r>
              <a:rPr lang="en-US" dirty="0">
                <a:latin typeface="Arial" panose="020B0604020202020204" pitchFamily="34" charset="0"/>
                <a:cs typeface="Arial" panose="020B0604020202020204" pitchFamily="34" charset="0"/>
              </a:rPr>
              <a:t>Document in the Electronic Health Record (EHR) </a:t>
            </a:r>
          </a:p>
          <a:p>
            <a:pPr lvl="1">
              <a:spcAft>
                <a:spcPts val="1200"/>
              </a:spcAft>
            </a:pPr>
            <a:r>
              <a:rPr lang="en-US" dirty="0">
                <a:latin typeface="Arial" panose="020B0604020202020204" pitchFamily="34" charset="0"/>
                <a:cs typeface="Arial" panose="020B0604020202020204" pitchFamily="34" charset="0"/>
              </a:rPr>
              <a:t>Inform PCP of concerns relevant to the use of high-risk medications, as well as other urgent medication safety concerns</a:t>
            </a:r>
          </a:p>
          <a:p>
            <a:pPr lvl="1">
              <a:spcAft>
                <a:spcPts val="1200"/>
              </a:spcAft>
            </a:pPr>
            <a:r>
              <a:rPr lang="en-US" dirty="0">
                <a:latin typeface="Arial" panose="020B0604020202020204" pitchFamily="34" charset="0"/>
                <a:cs typeface="Arial" panose="020B0604020202020204" pitchFamily="34" charset="0"/>
              </a:rPr>
              <a:t>Make concise recommendations/observations</a:t>
            </a:r>
          </a:p>
          <a:p>
            <a:pPr lvl="2">
              <a:spcAft>
                <a:spcPts val="1200"/>
              </a:spcAft>
            </a:pPr>
            <a:r>
              <a:rPr lang="en-US" dirty="0">
                <a:latin typeface="Arial" panose="020B0604020202020204" pitchFamily="34" charset="0"/>
                <a:cs typeface="Arial" panose="020B0604020202020204" pitchFamily="34" charset="0"/>
              </a:rPr>
              <a:t>3-5 “bullet points”</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42</a:t>
            </a:fld>
            <a:endParaRPr lang="en-US" dirty="0"/>
          </a:p>
        </p:txBody>
      </p:sp>
    </p:spTree>
    <p:extLst>
      <p:ext uri="{BB962C8B-B14F-4D97-AF65-F5344CB8AC3E}">
        <p14:creationId xmlns:p14="http://schemas.microsoft.com/office/powerpoint/2010/main" val="3837947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7D4F-5B13-4E7B-80AB-A1C658E2F420}"/>
              </a:ext>
            </a:extLst>
          </p:cNvPr>
          <p:cNvSpPr>
            <a:spLocks noGrp="1"/>
          </p:cNvSpPr>
          <p:nvPr>
            <p:ph type="title"/>
          </p:nvPr>
        </p:nvSpPr>
        <p:spPr/>
        <p:txBody>
          <a:bodyPr/>
          <a:lstStyle/>
          <a:p>
            <a:r>
              <a:rPr lang="en-US" dirty="0"/>
              <a:t>Communication to</a:t>
            </a:r>
            <a:br>
              <a:rPr lang="en-US" dirty="0"/>
            </a:br>
            <a:r>
              <a:rPr lang="en-US" dirty="0"/>
              <a:t>PCP Template </a:t>
            </a:r>
          </a:p>
        </p:txBody>
      </p:sp>
      <p:sp>
        <p:nvSpPr>
          <p:cNvPr id="3" name="Slide Number Placeholder 2">
            <a:extLst>
              <a:ext uri="{FF2B5EF4-FFF2-40B4-BE49-F238E27FC236}">
                <a16:creationId xmlns:a16="http://schemas.microsoft.com/office/drawing/2014/main" id="{2B23B07B-6225-44C2-9584-D7353F349ED4}"/>
              </a:ext>
            </a:extLst>
          </p:cNvPr>
          <p:cNvSpPr>
            <a:spLocks noGrp="1"/>
          </p:cNvSpPr>
          <p:nvPr>
            <p:ph type="sldNum" sz="quarter" idx="12"/>
          </p:nvPr>
        </p:nvSpPr>
        <p:spPr/>
        <p:txBody>
          <a:bodyPr/>
          <a:lstStyle/>
          <a:p>
            <a:pPr>
              <a:defRPr/>
            </a:pPr>
            <a:fld id="{AB2BB54C-3DA0-4902-BE56-79E9BEB48F30}" type="slidenum">
              <a:rPr lang="en-US" smtClean="0"/>
              <a:pPr>
                <a:defRPr/>
              </a:pPr>
              <a:t>43</a:t>
            </a:fld>
            <a:endParaRPr lang="en-US" dirty="0"/>
          </a:p>
        </p:txBody>
      </p:sp>
      <p:sp>
        <p:nvSpPr>
          <p:cNvPr id="4" name="TextBox 3">
            <a:extLst>
              <a:ext uri="{FF2B5EF4-FFF2-40B4-BE49-F238E27FC236}">
                <a16:creationId xmlns:a16="http://schemas.microsoft.com/office/drawing/2014/main" id="{E9CAF6BC-7E07-463E-946F-AC34B29D4F18}"/>
              </a:ext>
            </a:extLst>
          </p:cNvPr>
          <p:cNvSpPr txBox="1"/>
          <p:nvPr/>
        </p:nvSpPr>
        <p:spPr>
          <a:xfrm>
            <a:off x="609600" y="4382869"/>
            <a:ext cx="10972800" cy="584775"/>
          </a:xfrm>
          <a:prstGeom prst="rect">
            <a:avLst/>
          </a:prstGeom>
          <a:noFill/>
        </p:spPr>
        <p:txBody>
          <a:bodyPr wrap="square" rtlCol="0">
            <a:spAutoFit/>
          </a:bodyPr>
          <a:lstStyle/>
          <a:p>
            <a:pPr algn="ctr"/>
            <a:r>
              <a:rPr lang="en-US" sz="3200" dirty="0">
                <a:solidFill>
                  <a:schemeClr val="tx2">
                    <a:lumMod val="50000"/>
                  </a:schemeClr>
                </a:solidFill>
              </a:rPr>
              <a:t>Open </a:t>
            </a:r>
            <a:r>
              <a:rPr lang="en-US" sz="3200" i="1" dirty="0">
                <a:solidFill>
                  <a:schemeClr val="bg2">
                    <a:lumMod val="75000"/>
                  </a:schemeClr>
                </a:solidFill>
              </a:rPr>
              <a:t>EHR Communication Template </a:t>
            </a:r>
            <a:r>
              <a:rPr lang="en-US" sz="3200" dirty="0">
                <a:solidFill>
                  <a:schemeClr val="tx2">
                    <a:lumMod val="50000"/>
                  </a:schemeClr>
                </a:solidFill>
              </a:rPr>
              <a:t>For Review</a:t>
            </a:r>
          </a:p>
        </p:txBody>
      </p:sp>
    </p:spTree>
    <p:extLst>
      <p:ext uri="{BB962C8B-B14F-4D97-AF65-F5344CB8AC3E}">
        <p14:creationId xmlns:p14="http://schemas.microsoft.com/office/powerpoint/2010/main" val="24811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Communication Template</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dirty="0">
                <a:latin typeface="Arial" panose="020B0604020202020204" pitchFamily="34" charset="0"/>
                <a:cs typeface="Arial" panose="020B0604020202020204" pitchFamily="34" charset="0"/>
              </a:rPr>
              <a:t>Title: High-Risk Medication Assessment</a:t>
            </a:r>
          </a:p>
          <a:p>
            <a:pPr>
              <a:spcBef>
                <a:spcPts val="0"/>
              </a:spcBef>
              <a:spcAft>
                <a:spcPts val="1200"/>
              </a:spcAft>
            </a:pPr>
            <a:r>
              <a:rPr lang="en-US" dirty="0">
                <a:latin typeface="Arial" panose="020B0604020202020204" pitchFamily="34" charset="0"/>
                <a:cs typeface="Arial" panose="020B0604020202020204" pitchFamily="34" charset="0"/>
              </a:rPr>
              <a:t>[Home Visit Summary]  [Patient’s high-risk medications listed here]</a:t>
            </a:r>
          </a:p>
          <a:p>
            <a:pPr>
              <a:spcBef>
                <a:spcPts val="0"/>
              </a:spcBef>
              <a:spcAft>
                <a:spcPts val="1200"/>
              </a:spcAft>
            </a:pPr>
            <a:endParaRPr lang="en-US" dirty="0">
              <a:solidFill>
                <a:srgbClr val="FF0000"/>
              </a:solidFill>
              <a:latin typeface="Arial" panose="020B0604020202020204" pitchFamily="34" charset="0"/>
              <a:cs typeface="Arial" panose="020B0604020202020204" pitchFamily="34" charset="0"/>
            </a:endParaRPr>
          </a:p>
          <a:p>
            <a:pPr>
              <a:spcBef>
                <a:spcPts val="0"/>
              </a:spcBef>
              <a:spcAft>
                <a:spcPts val="1200"/>
              </a:spcAft>
            </a:pPr>
            <a:r>
              <a:rPr lang="en-US" dirty="0">
                <a:solidFill>
                  <a:srgbClr val="FF0000"/>
                </a:solidFill>
                <a:latin typeface="Arial" panose="020B0604020202020204" pitchFamily="34" charset="0"/>
                <a:cs typeface="Arial" panose="020B0604020202020204" pitchFamily="34" charset="0"/>
              </a:rPr>
              <a:t>High-Risk Medication Recommendations for PCP:</a:t>
            </a:r>
          </a:p>
          <a:p>
            <a:pPr>
              <a:spcBef>
                <a:spcPts val="0"/>
              </a:spcBef>
              <a:spcAft>
                <a:spcPts val="1200"/>
              </a:spcAft>
            </a:pPr>
            <a:r>
              <a:rPr lang="en-US" dirty="0">
                <a:latin typeface="Arial" panose="020B0604020202020204" pitchFamily="34" charset="0"/>
                <a:cs typeface="Arial" panose="020B0604020202020204" pitchFamily="34" charset="0"/>
              </a:rPr>
              <a:t>Other Medication Observations/Plans:</a:t>
            </a:r>
          </a:p>
          <a:p>
            <a:pPr>
              <a:spcBef>
                <a:spcPts val="0"/>
              </a:spcBef>
              <a:spcAft>
                <a:spcPts val="1200"/>
              </a:spcAft>
            </a:pPr>
            <a:r>
              <a:rPr lang="en-US" dirty="0">
                <a:latin typeface="Arial" panose="020B0604020202020204" pitchFamily="34" charset="0"/>
                <a:cs typeface="Arial" panose="020B0604020202020204" pitchFamily="34" charset="0"/>
              </a:rPr>
              <a:t>Medication Discrepancies:</a:t>
            </a:r>
          </a:p>
          <a:p>
            <a:pPr>
              <a:spcBef>
                <a:spcPts val="0"/>
              </a:spcBef>
              <a:spcAft>
                <a:spcPts val="1200"/>
              </a:spcAft>
            </a:pPr>
            <a:r>
              <a:rPr lang="en-US" dirty="0">
                <a:latin typeface="Arial" panose="020B0604020202020204" pitchFamily="34" charset="0"/>
                <a:cs typeface="Arial" panose="020B0604020202020204" pitchFamily="34" charset="0"/>
              </a:rPr>
              <a:t>Clinically Significant Interactions/High-Risk Medication Combinations:</a:t>
            </a:r>
          </a:p>
          <a:p>
            <a:pPr>
              <a:spcBef>
                <a:spcPts val="0"/>
              </a:spcBef>
              <a:spcAft>
                <a:spcPts val="1200"/>
              </a:spcAft>
            </a:pPr>
            <a:r>
              <a:rPr lang="en-US" dirty="0">
                <a:latin typeface="Arial" panose="020B0604020202020204" pitchFamily="34" charset="0"/>
                <a:cs typeface="Arial" panose="020B0604020202020204" pitchFamily="34" charset="0"/>
              </a:rPr>
              <a:t>Complaints and Potential Side-Effects:</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44</a:t>
            </a:fld>
            <a:endParaRPr lang="en-US" dirty="0"/>
          </a:p>
        </p:txBody>
      </p:sp>
    </p:spTree>
    <p:extLst>
      <p:ext uri="{BB962C8B-B14F-4D97-AF65-F5344CB8AC3E}">
        <p14:creationId xmlns:p14="http://schemas.microsoft.com/office/powerpoint/2010/main" val="3830935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Communication Template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dirty="0">
                <a:latin typeface="Arial" panose="020B0604020202020204" pitchFamily="34" charset="0"/>
                <a:cs typeface="Arial" panose="020B0604020202020204" pitchFamily="34" charset="0"/>
              </a:rPr>
              <a:t>Medication Management</a:t>
            </a:r>
          </a:p>
          <a:p>
            <a:pPr lvl="1">
              <a:spcBef>
                <a:spcPts val="0"/>
              </a:spcBef>
              <a:spcAft>
                <a:spcPts val="1200"/>
              </a:spcAft>
            </a:pPr>
            <a:r>
              <a:rPr lang="en-US" dirty="0">
                <a:latin typeface="Arial" panose="020B0604020202020204" pitchFamily="34" charset="0"/>
                <a:cs typeface="Arial" panose="020B0604020202020204" pitchFamily="34" charset="0"/>
              </a:rPr>
              <a:t>Identification:</a:t>
            </a:r>
          </a:p>
          <a:p>
            <a:pPr lvl="1">
              <a:spcBef>
                <a:spcPts val="0"/>
              </a:spcBef>
              <a:spcAft>
                <a:spcPts val="1200"/>
              </a:spcAft>
            </a:pPr>
            <a:r>
              <a:rPr lang="en-US" dirty="0">
                <a:latin typeface="Arial" panose="020B0604020202020204" pitchFamily="34" charset="0"/>
                <a:cs typeface="Arial" panose="020B0604020202020204" pitchFamily="34" charset="0"/>
              </a:rPr>
              <a:t>Organization:</a:t>
            </a:r>
          </a:p>
          <a:p>
            <a:pPr lvl="1">
              <a:spcBef>
                <a:spcPts val="0"/>
              </a:spcBef>
              <a:spcAft>
                <a:spcPts val="1200"/>
              </a:spcAft>
            </a:pPr>
            <a:r>
              <a:rPr lang="en-US" dirty="0">
                <a:latin typeface="Arial" panose="020B0604020202020204" pitchFamily="34" charset="0"/>
                <a:cs typeface="Arial" panose="020B0604020202020204" pitchFamily="34" charset="0"/>
              </a:rPr>
              <a:t>Administration and Timing:</a:t>
            </a:r>
          </a:p>
          <a:p>
            <a:pPr lvl="1">
              <a:spcBef>
                <a:spcPts val="0"/>
              </a:spcBef>
              <a:spcAft>
                <a:spcPts val="1200"/>
              </a:spcAft>
            </a:pPr>
            <a:r>
              <a:rPr lang="en-US" dirty="0">
                <a:latin typeface="Arial" panose="020B0604020202020204" pitchFamily="34" charset="0"/>
                <a:cs typeface="Arial" panose="020B0604020202020204" pitchFamily="34" charset="0"/>
              </a:rPr>
              <a:t>Storage:</a:t>
            </a:r>
          </a:p>
          <a:p>
            <a:pPr lvl="1">
              <a:spcBef>
                <a:spcPts val="0"/>
              </a:spcBef>
              <a:spcAft>
                <a:spcPts val="1200"/>
              </a:spcAft>
            </a:pPr>
            <a:r>
              <a:rPr lang="en-US" dirty="0">
                <a:latin typeface="Arial" panose="020B0604020202020204" pitchFamily="34" charset="0"/>
                <a:cs typeface="Arial" panose="020B0604020202020204" pitchFamily="34" charset="0"/>
              </a:rPr>
              <a:t>Understanding:</a:t>
            </a:r>
          </a:p>
          <a:p>
            <a:pPr marL="109462" indent="0">
              <a:spcBef>
                <a:spcPts val="0"/>
              </a:spcBef>
              <a:spcAft>
                <a:spcPts val="1200"/>
              </a:spcAft>
              <a:buNone/>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45</a:t>
            </a:fld>
            <a:endParaRPr lang="en-US" dirty="0"/>
          </a:p>
        </p:txBody>
      </p:sp>
    </p:spTree>
    <p:extLst>
      <p:ext uri="{BB962C8B-B14F-4D97-AF65-F5344CB8AC3E}">
        <p14:creationId xmlns:p14="http://schemas.microsoft.com/office/powerpoint/2010/main" val="3000204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Communication SMARText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sz="2400" dirty="0">
                <a:latin typeface="Arial" panose="020B0604020202020204" pitchFamily="34" charset="0"/>
                <a:cs typeface="Arial" panose="020B0604020202020204" pitchFamily="34" charset="0"/>
              </a:rPr>
              <a:t>Medication Discrepancies:</a:t>
            </a:r>
          </a:p>
          <a:p>
            <a:pPr lvl="1">
              <a:spcBef>
                <a:spcPts val="0"/>
              </a:spcBef>
              <a:spcAft>
                <a:spcPts val="1200"/>
              </a:spcAft>
            </a:pPr>
            <a:r>
              <a:rPr lang="en-US" sz="1800" dirty="0">
                <a:latin typeface="Arial" panose="020B0604020202020204" pitchFamily="34" charset="0"/>
                <a:cs typeface="Arial" panose="020B0604020202020204" pitchFamily="34" charset="0"/>
              </a:rPr>
              <a:t>1.	No concerns were identified.</a:t>
            </a:r>
          </a:p>
          <a:p>
            <a:pPr lvl="1">
              <a:spcBef>
                <a:spcPts val="0"/>
              </a:spcBef>
              <a:spcAft>
                <a:spcPts val="1200"/>
              </a:spcAft>
            </a:pPr>
            <a:r>
              <a:rPr lang="en-US" sz="1800" dirty="0">
                <a:latin typeface="Arial" panose="020B0604020202020204" pitchFamily="34" charset="0"/>
                <a:cs typeface="Arial" panose="020B0604020202020204" pitchFamily="34" charset="0"/>
              </a:rPr>
              <a:t>2.	Patient is </a:t>
            </a:r>
            <a:r>
              <a:rPr lang="en-US" sz="1800" b="1" dirty="0">
                <a:latin typeface="Arial" panose="020B0604020202020204" pitchFamily="34" charset="0"/>
                <a:cs typeface="Arial" panose="020B0604020202020204" pitchFamily="34" charset="0"/>
              </a:rPr>
              <a:t>taking</a:t>
            </a:r>
            <a:r>
              <a:rPr lang="en-US" sz="1800" dirty="0">
                <a:latin typeface="Arial" panose="020B0604020202020204" pitchFamily="34" charset="0"/>
                <a:cs typeface="Arial" panose="020B0604020202020204" pitchFamily="34" charset="0"/>
              </a:rPr>
              <a:t> additional </a:t>
            </a:r>
            <a:r>
              <a:rPr lang="en-US" sz="1800" b="1" dirty="0">
                <a:latin typeface="Arial" panose="020B0604020202020204" pitchFamily="34" charset="0"/>
                <a:cs typeface="Arial" panose="020B0604020202020204" pitchFamily="34" charset="0"/>
              </a:rPr>
              <a:t>medication</a:t>
            </a:r>
            <a:r>
              <a:rPr lang="en-US" sz="1800" dirty="0">
                <a:latin typeface="Arial" panose="020B0604020202020204" pitchFamily="34" charset="0"/>
                <a:cs typeface="Arial" panose="020B0604020202020204" pitchFamily="34" charset="0"/>
              </a:rPr>
              <a:t>(s) </a:t>
            </a:r>
            <a:r>
              <a:rPr lang="en-US" sz="1800" b="1" dirty="0">
                <a:latin typeface="Arial" panose="020B0604020202020204" pitchFamily="34" charset="0"/>
                <a:cs typeface="Arial" panose="020B0604020202020204" pitchFamily="34" charset="0"/>
              </a:rPr>
              <a:t>not included on discharge list</a:t>
            </a:r>
            <a:r>
              <a:rPr lang="en-US" sz="1800" dirty="0">
                <a:latin typeface="Arial" panose="020B0604020202020204" pitchFamily="34" charset="0"/>
                <a:cs typeface="Arial" panose="020B0604020202020204" pitchFamily="34" charset="0"/>
              </a:rPr>
              <a:t>, but included on outpatient list.</a:t>
            </a:r>
          </a:p>
          <a:p>
            <a:pPr lvl="1">
              <a:spcBef>
                <a:spcPts val="0"/>
              </a:spcBef>
              <a:spcAft>
                <a:spcPts val="1200"/>
              </a:spcAft>
            </a:pPr>
            <a:r>
              <a:rPr lang="en-US" sz="1800" dirty="0">
                <a:latin typeface="Arial" panose="020B0604020202020204" pitchFamily="34" charset="0"/>
                <a:cs typeface="Arial" panose="020B0604020202020204" pitchFamily="34" charset="0"/>
              </a:rPr>
              <a:t>3.	Patient is </a:t>
            </a:r>
            <a:r>
              <a:rPr lang="en-US" sz="1800" b="1" dirty="0">
                <a:latin typeface="Arial" panose="020B0604020202020204" pitchFamily="34" charset="0"/>
                <a:cs typeface="Arial" panose="020B0604020202020204" pitchFamily="34" charset="0"/>
              </a:rPr>
              <a:t>taking</a:t>
            </a:r>
            <a:r>
              <a:rPr lang="en-US" sz="1800" dirty="0">
                <a:latin typeface="Arial" panose="020B0604020202020204" pitchFamily="34" charset="0"/>
                <a:cs typeface="Arial" panose="020B0604020202020204" pitchFamily="34" charset="0"/>
              </a:rPr>
              <a:t> additional </a:t>
            </a:r>
            <a:r>
              <a:rPr lang="en-US" sz="1800" b="1" dirty="0">
                <a:latin typeface="Arial" panose="020B0604020202020204" pitchFamily="34" charset="0"/>
                <a:cs typeface="Arial" panose="020B0604020202020204" pitchFamily="34" charset="0"/>
              </a:rPr>
              <a:t>medication</a:t>
            </a:r>
            <a:r>
              <a:rPr lang="en-US" sz="1800" dirty="0">
                <a:latin typeface="Arial" panose="020B0604020202020204" pitchFamily="34" charset="0"/>
                <a:cs typeface="Arial" panose="020B0604020202020204" pitchFamily="34" charset="0"/>
              </a:rPr>
              <a:t>(s) </a:t>
            </a:r>
            <a:r>
              <a:rPr lang="en-US" sz="1800" b="1" dirty="0">
                <a:latin typeface="Arial" panose="020B0604020202020204" pitchFamily="34" charset="0"/>
                <a:cs typeface="Arial" panose="020B0604020202020204" pitchFamily="34" charset="0"/>
              </a:rPr>
              <a:t>not included on outpatient list</a:t>
            </a:r>
            <a:r>
              <a:rPr lang="en-US" sz="1800" dirty="0">
                <a:latin typeface="Arial" panose="020B0604020202020204" pitchFamily="34" charset="0"/>
                <a:cs typeface="Arial" panose="020B0604020202020204" pitchFamily="34" charset="0"/>
              </a:rPr>
              <a:t>, but included on discharge list.</a:t>
            </a:r>
          </a:p>
          <a:p>
            <a:pPr lvl="1">
              <a:spcBef>
                <a:spcPts val="0"/>
              </a:spcBef>
              <a:spcAft>
                <a:spcPts val="1200"/>
              </a:spcAft>
            </a:pPr>
            <a:r>
              <a:rPr lang="en-US" sz="1800" dirty="0">
                <a:latin typeface="Arial" panose="020B0604020202020204" pitchFamily="34" charset="0"/>
                <a:cs typeface="Arial" panose="020B0604020202020204" pitchFamily="34" charset="0"/>
              </a:rPr>
              <a:t>4.	Patient is </a:t>
            </a:r>
            <a:r>
              <a:rPr lang="en-US" sz="1800" b="1" dirty="0">
                <a:latin typeface="Arial" panose="020B0604020202020204" pitchFamily="34" charset="0"/>
                <a:cs typeface="Arial" panose="020B0604020202020204" pitchFamily="34" charset="0"/>
              </a:rPr>
              <a:t>taking</a:t>
            </a:r>
            <a:r>
              <a:rPr lang="en-US" sz="1800" dirty="0">
                <a:latin typeface="Arial" panose="020B0604020202020204" pitchFamily="34" charset="0"/>
                <a:cs typeface="Arial" panose="020B0604020202020204" pitchFamily="34" charset="0"/>
              </a:rPr>
              <a:t> additional </a:t>
            </a:r>
            <a:r>
              <a:rPr lang="en-US" sz="1800" b="1" dirty="0">
                <a:latin typeface="Arial" panose="020B0604020202020204" pitchFamily="34" charset="0"/>
                <a:cs typeface="Arial" panose="020B0604020202020204" pitchFamily="34" charset="0"/>
              </a:rPr>
              <a:t>medication</a:t>
            </a:r>
            <a:r>
              <a:rPr lang="en-US" sz="1800" dirty="0">
                <a:latin typeface="Arial" panose="020B0604020202020204" pitchFamily="34" charset="0"/>
                <a:cs typeface="Arial" panose="020B0604020202020204" pitchFamily="34" charset="0"/>
              </a:rPr>
              <a:t>(s) </a:t>
            </a:r>
            <a:r>
              <a:rPr lang="en-US" sz="1800" b="1" dirty="0">
                <a:latin typeface="Arial" panose="020B0604020202020204" pitchFamily="34" charset="0"/>
                <a:cs typeface="Arial" panose="020B0604020202020204" pitchFamily="34" charset="0"/>
              </a:rPr>
              <a:t>not included on discharge list or outpatient lists</a:t>
            </a:r>
            <a:r>
              <a:rPr lang="en-US" sz="1800" dirty="0">
                <a:latin typeface="Arial" panose="020B0604020202020204" pitchFamily="34" charset="0"/>
                <a:cs typeface="Arial" panose="020B0604020202020204" pitchFamily="34" charset="0"/>
              </a:rPr>
              <a:t>.</a:t>
            </a:r>
          </a:p>
          <a:p>
            <a:pPr lvl="1">
              <a:spcBef>
                <a:spcPts val="0"/>
              </a:spcBef>
              <a:spcAft>
                <a:spcPts val="1200"/>
              </a:spcAft>
            </a:pPr>
            <a:r>
              <a:rPr lang="en-US" sz="1800" dirty="0">
                <a:latin typeface="Arial" panose="020B0604020202020204" pitchFamily="34" charset="0"/>
                <a:cs typeface="Arial" panose="020B0604020202020204" pitchFamily="34" charset="0"/>
              </a:rPr>
              <a:t>5.	Patient is </a:t>
            </a:r>
            <a:r>
              <a:rPr lang="en-US" sz="1800" b="1" dirty="0">
                <a:latin typeface="Arial" panose="020B0604020202020204" pitchFamily="34" charset="0"/>
                <a:cs typeface="Arial" panose="020B0604020202020204" pitchFamily="34" charset="0"/>
              </a:rPr>
              <a:t>not taking medication</a:t>
            </a:r>
            <a:r>
              <a:rPr lang="en-US" sz="1800" dirty="0">
                <a:latin typeface="Arial" panose="020B0604020202020204" pitchFamily="34" charset="0"/>
                <a:cs typeface="Arial" panose="020B0604020202020204" pitchFamily="34" charset="0"/>
              </a:rPr>
              <a:t>(s) included </a:t>
            </a:r>
            <a:r>
              <a:rPr lang="en-US" sz="1800" b="1" dirty="0">
                <a:latin typeface="Arial" panose="020B0604020202020204" pitchFamily="34" charset="0"/>
                <a:cs typeface="Arial" panose="020B0604020202020204" pitchFamily="34" charset="0"/>
              </a:rPr>
              <a:t>on discharge list</a:t>
            </a:r>
            <a:r>
              <a:rPr lang="en-US" sz="1800" dirty="0">
                <a:latin typeface="Arial" panose="020B0604020202020204" pitchFamily="34" charset="0"/>
                <a:cs typeface="Arial" panose="020B0604020202020204" pitchFamily="34" charset="0"/>
              </a:rPr>
              <a:t>.</a:t>
            </a:r>
          </a:p>
          <a:p>
            <a:pPr lvl="1">
              <a:spcBef>
                <a:spcPts val="0"/>
              </a:spcBef>
              <a:spcAft>
                <a:spcPts val="1200"/>
              </a:spcAft>
            </a:pPr>
            <a:r>
              <a:rPr lang="en-US" sz="1800" dirty="0">
                <a:latin typeface="Arial" panose="020B0604020202020204" pitchFamily="34" charset="0"/>
                <a:cs typeface="Arial" panose="020B0604020202020204" pitchFamily="34" charset="0"/>
              </a:rPr>
              <a:t>6.	Patient is </a:t>
            </a:r>
            <a:r>
              <a:rPr lang="en-US" sz="1800" b="1" dirty="0">
                <a:latin typeface="Arial" panose="020B0604020202020204" pitchFamily="34" charset="0"/>
                <a:cs typeface="Arial" panose="020B0604020202020204" pitchFamily="34" charset="0"/>
              </a:rPr>
              <a:t>not taking medication</a:t>
            </a:r>
            <a:r>
              <a:rPr lang="en-US" sz="1800" dirty="0">
                <a:latin typeface="Arial" panose="020B0604020202020204" pitchFamily="34" charset="0"/>
                <a:cs typeface="Arial" panose="020B0604020202020204" pitchFamily="34" charset="0"/>
              </a:rPr>
              <a:t>(s) included </a:t>
            </a:r>
            <a:r>
              <a:rPr lang="en-US" sz="1800" b="1" dirty="0">
                <a:latin typeface="Arial" panose="020B0604020202020204" pitchFamily="34" charset="0"/>
                <a:cs typeface="Arial" panose="020B0604020202020204" pitchFamily="34" charset="0"/>
              </a:rPr>
              <a:t>on outpatient list </a:t>
            </a:r>
            <a:r>
              <a:rPr lang="en-US" sz="1800" dirty="0">
                <a:latin typeface="Arial" panose="020B0604020202020204" pitchFamily="34" charset="0"/>
                <a:cs typeface="Arial" panose="020B0604020202020204" pitchFamily="34" charset="0"/>
              </a:rPr>
              <a:t>and should not be discontinued.</a:t>
            </a:r>
          </a:p>
          <a:p>
            <a:pPr lvl="1">
              <a:spcBef>
                <a:spcPts val="0"/>
              </a:spcBef>
              <a:spcAft>
                <a:spcPts val="1200"/>
              </a:spcAft>
            </a:pPr>
            <a:r>
              <a:rPr lang="en-US" sz="1800" dirty="0">
                <a:latin typeface="Arial" panose="020B0604020202020204" pitchFamily="34" charset="0"/>
                <a:cs typeface="Arial" panose="020B0604020202020204" pitchFamily="34" charset="0"/>
              </a:rPr>
              <a:t>7.	Patient is </a:t>
            </a:r>
            <a:r>
              <a:rPr lang="en-US" sz="1800" b="1" dirty="0">
                <a:latin typeface="Arial" panose="020B0604020202020204" pitchFamily="34" charset="0"/>
                <a:cs typeface="Arial" panose="020B0604020202020204" pitchFamily="34" charset="0"/>
              </a:rPr>
              <a:t>not taking medicatio</a:t>
            </a:r>
            <a:r>
              <a:rPr lang="en-US" sz="1800" dirty="0">
                <a:latin typeface="Arial" panose="020B0604020202020204" pitchFamily="34" charset="0"/>
                <a:cs typeface="Arial" panose="020B0604020202020204" pitchFamily="34" charset="0"/>
              </a:rPr>
              <a:t>n(s) </a:t>
            </a:r>
            <a:r>
              <a:rPr lang="en-US" sz="1800" b="1" dirty="0">
                <a:latin typeface="Arial" panose="020B0604020202020204" pitchFamily="34" charset="0"/>
                <a:cs typeface="Arial" panose="020B0604020202020204" pitchFamily="34" charset="0"/>
              </a:rPr>
              <a:t>in one of the high-risk medication categories</a:t>
            </a:r>
            <a:r>
              <a:rPr lang="en-US" sz="1800" dirty="0">
                <a:latin typeface="Arial" panose="020B0604020202020204" pitchFamily="34" charset="0"/>
                <a:cs typeface="Arial" panose="020B0604020202020204" pitchFamily="34" charset="0"/>
              </a:rPr>
              <a:t>.</a:t>
            </a:r>
          </a:p>
          <a:p>
            <a:pPr lvl="1">
              <a:spcBef>
                <a:spcPts val="0"/>
              </a:spcBef>
              <a:spcAft>
                <a:spcPts val="1200"/>
              </a:spcAft>
            </a:pPr>
            <a:r>
              <a:rPr lang="en-US" sz="1800" dirty="0">
                <a:latin typeface="Arial" panose="020B0604020202020204" pitchFamily="34" charset="0"/>
                <a:cs typeface="Arial" panose="020B0604020202020204" pitchFamily="34" charset="0"/>
              </a:rPr>
              <a:t>8.	Patient is </a:t>
            </a:r>
            <a:r>
              <a:rPr lang="en-US" sz="1800" b="1" dirty="0">
                <a:latin typeface="Arial" panose="020B0604020202020204" pitchFamily="34" charset="0"/>
                <a:cs typeface="Arial" panose="020B0604020202020204" pitchFamily="34" charset="0"/>
              </a:rPr>
              <a:t>taking the wrong medication</a:t>
            </a:r>
            <a:r>
              <a:rPr lang="en-US" sz="1800" dirty="0">
                <a:latin typeface="Arial" panose="020B0604020202020204" pitchFamily="34" charset="0"/>
                <a:cs typeface="Arial" panose="020B0604020202020204" pitchFamily="34" charset="0"/>
              </a:rPr>
              <a:t>(s) [drug, dose and/or frequency] </a:t>
            </a:r>
            <a:r>
              <a:rPr lang="en-US" sz="1800" b="1" dirty="0">
                <a:latin typeface="Arial" panose="020B0604020202020204" pitchFamily="34" charset="0"/>
                <a:cs typeface="Arial" panose="020B0604020202020204" pitchFamily="34" charset="0"/>
              </a:rPr>
              <a:t>in one of the high-risk medication categories</a:t>
            </a:r>
            <a:r>
              <a:rPr lang="en-US" sz="1800" dirty="0">
                <a:latin typeface="Arial" panose="020B0604020202020204" pitchFamily="34" charset="0"/>
                <a:cs typeface="Arial" panose="020B0604020202020204" pitchFamily="34" charset="0"/>
              </a:rPr>
              <a:t>.</a:t>
            </a:r>
          </a:p>
          <a:p>
            <a:pPr>
              <a:spcBef>
                <a:spcPts val="0"/>
              </a:spcBef>
              <a:spcAft>
                <a:spcPts val="1200"/>
              </a:spcAft>
            </a:pPr>
            <a:r>
              <a:rPr lang="en-US" sz="2000" dirty="0">
                <a:latin typeface="Arial" panose="020B0604020202020204" pitchFamily="34" charset="0"/>
                <a:cs typeface="Arial" panose="020B0604020202020204" pitchFamily="34" charset="0"/>
              </a:rPr>
              <a:t>[add details as appropriate]</a:t>
            </a:r>
          </a:p>
          <a:p>
            <a:pPr>
              <a:spcBef>
                <a:spcPts val="0"/>
              </a:spcBef>
              <a:spcAft>
                <a:spcPts val="1200"/>
              </a:spcAft>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46</a:t>
            </a:fld>
            <a:endParaRPr lang="en-US" dirty="0"/>
          </a:p>
        </p:txBody>
      </p:sp>
    </p:spTree>
    <p:extLst>
      <p:ext uri="{BB962C8B-B14F-4D97-AF65-F5344CB8AC3E}">
        <p14:creationId xmlns:p14="http://schemas.microsoft.com/office/powerpoint/2010/main" val="1477045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Communication SMARText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sz="2400" dirty="0">
                <a:latin typeface="Arial" panose="020B0604020202020204" pitchFamily="34" charset="0"/>
                <a:cs typeface="Arial" panose="020B0604020202020204" pitchFamily="34" charset="0"/>
              </a:rPr>
              <a:t>Clinically Significant Interactions/High-Risk Medication Combinations:</a:t>
            </a:r>
          </a:p>
          <a:p>
            <a:pPr lvl="1">
              <a:spcBef>
                <a:spcPts val="0"/>
              </a:spcBef>
              <a:spcAft>
                <a:spcPts val="1200"/>
              </a:spcAft>
            </a:pPr>
            <a:r>
              <a:rPr lang="en-US" sz="1800" dirty="0">
                <a:latin typeface="Arial" panose="020B0604020202020204" pitchFamily="34" charset="0"/>
                <a:cs typeface="Arial" panose="020B0604020202020204" pitchFamily="34" charset="0"/>
              </a:rPr>
              <a:t>1.	No clinically significant interactions or high-risk medication combinations were identified.</a:t>
            </a:r>
          </a:p>
          <a:p>
            <a:pPr lvl="1">
              <a:spcBef>
                <a:spcPts val="0"/>
              </a:spcBef>
              <a:spcAft>
                <a:spcPts val="1200"/>
              </a:spcAft>
            </a:pPr>
            <a:r>
              <a:rPr lang="en-US" sz="1800" dirty="0">
                <a:latin typeface="Arial" panose="020B0604020202020204" pitchFamily="34" charset="0"/>
                <a:cs typeface="Arial" panose="020B0604020202020204" pitchFamily="34" charset="0"/>
              </a:rPr>
              <a:t>2.	Clinically significant interactions and/or high-risk medication combinations were identified and addressed with the patient/caregiver.  [add details]</a:t>
            </a:r>
          </a:p>
          <a:p>
            <a:pPr lvl="1">
              <a:spcBef>
                <a:spcPts val="0"/>
              </a:spcBef>
              <a:spcAft>
                <a:spcPts val="1200"/>
              </a:spcAft>
            </a:pPr>
            <a:r>
              <a:rPr lang="en-US" sz="1800" dirty="0">
                <a:latin typeface="Arial" panose="020B0604020202020204" pitchFamily="34" charset="0"/>
                <a:cs typeface="Arial" panose="020B0604020202020204" pitchFamily="34" charset="0"/>
              </a:rPr>
              <a:t>3.	Clinically significant interactions and/or high-risk medication combinations were identified and will be conveyed to the PCP.  [add details]</a:t>
            </a:r>
          </a:p>
          <a:p>
            <a:pPr>
              <a:spcBef>
                <a:spcPts val="0"/>
              </a:spcBef>
              <a:spcAft>
                <a:spcPts val="1200"/>
              </a:spcAft>
            </a:pPr>
            <a:endParaRPr lang="en-US" sz="1800" dirty="0">
              <a:latin typeface="Arial" panose="020B0604020202020204" pitchFamily="34" charset="0"/>
              <a:cs typeface="Arial" panose="020B0604020202020204" pitchFamily="34" charset="0"/>
            </a:endParaRPr>
          </a:p>
          <a:p>
            <a:pPr>
              <a:spcBef>
                <a:spcPts val="0"/>
              </a:spcBef>
              <a:spcAft>
                <a:spcPts val="1200"/>
              </a:spcAft>
            </a:pPr>
            <a:r>
              <a:rPr lang="en-US" sz="2400" dirty="0">
                <a:latin typeface="Arial" panose="020B0604020202020204" pitchFamily="34" charset="0"/>
                <a:cs typeface="Arial" panose="020B0604020202020204" pitchFamily="34" charset="0"/>
              </a:rPr>
              <a:t>Complaints and Potential Side-Effects:</a:t>
            </a:r>
          </a:p>
          <a:p>
            <a:pPr lvl="1">
              <a:spcBef>
                <a:spcPts val="0"/>
              </a:spcBef>
              <a:spcAft>
                <a:spcPts val="1200"/>
              </a:spcAft>
            </a:pPr>
            <a:r>
              <a:rPr lang="en-US" sz="1800" dirty="0">
                <a:latin typeface="Arial" panose="020B0604020202020204" pitchFamily="34" charset="0"/>
                <a:cs typeface="Arial" panose="020B0604020202020204" pitchFamily="34" charset="0"/>
              </a:rPr>
              <a:t>1.	No complaints or side effects were reported by patient/caregiver.</a:t>
            </a:r>
          </a:p>
          <a:p>
            <a:pPr lvl="1">
              <a:spcBef>
                <a:spcPts val="0"/>
              </a:spcBef>
              <a:spcAft>
                <a:spcPts val="1200"/>
              </a:spcAft>
            </a:pPr>
            <a:r>
              <a:rPr lang="en-US" sz="1800" dirty="0">
                <a:latin typeface="Arial" panose="020B0604020202020204" pitchFamily="34" charset="0"/>
                <a:cs typeface="Arial" panose="020B0604020202020204" pitchFamily="34" charset="0"/>
              </a:rPr>
              <a:t>2.	Complaints and/or side effects identified; pharmacist addressed with the patient/caregiver.  [add details]</a:t>
            </a:r>
          </a:p>
          <a:p>
            <a:pPr lvl="1">
              <a:spcBef>
                <a:spcPts val="0"/>
              </a:spcBef>
              <a:spcAft>
                <a:spcPts val="1200"/>
              </a:spcAft>
            </a:pPr>
            <a:r>
              <a:rPr lang="en-US" sz="1800" dirty="0">
                <a:latin typeface="Arial" panose="020B0604020202020204" pitchFamily="34" charset="0"/>
                <a:cs typeface="Arial" panose="020B0604020202020204" pitchFamily="34" charset="0"/>
              </a:rPr>
              <a:t>3.	Complaints and/or side effects identified and will be conveyed to the PCP.  [add details]</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47</a:t>
            </a:fld>
            <a:endParaRPr lang="en-US" dirty="0"/>
          </a:p>
        </p:txBody>
      </p:sp>
    </p:spTree>
    <p:extLst>
      <p:ext uri="{BB962C8B-B14F-4D97-AF65-F5344CB8AC3E}">
        <p14:creationId xmlns:p14="http://schemas.microsoft.com/office/powerpoint/2010/main" val="1477045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Communication SMARText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600"/>
              </a:spcAft>
            </a:pPr>
            <a:r>
              <a:rPr lang="en-US" sz="2400" dirty="0">
                <a:latin typeface="Arial" panose="020B0604020202020204" pitchFamily="34" charset="0"/>
                <a:cs typeface="Arial" panose="020B0604020202020204" pitchFamily="34" charset="0"/>
              </a:rPr>
              <a:t>Medication Management</a:t>
            </a:r>
          </a:p>
          <a:p>
            <a:pPr lvl="1">
              <a:spcBef>
                <a:spcPts val="0"/>
              </a:spcBef>
              <a:spcAft>
                <a:spcPts val="600"/>
              </a:spcAft>
            </a:pPr>
            <a:r>
              <a:rPr lang="en-US" sz="1800" dirty="0">
                <a:latin typeface="Arial" panose="020B0604020202020204" pitchFamily="34" charset="0"/>
                <a:cs typeface="Arial" panose="020B0604020202020204" pitchFamily="34" charset="0"/>
              </a:rPr>
              <a:t>Identification:</a:t>
            </a:r>
          </a:p>
          <a:p>
            <a:pPr lvl="2">
              <a:spcBef>
                <a:spcPts val="0"/>
              </a:spcBef>
              <a:spcAft>
                <a:spcPts val="600"/>
              </a:spcAft>
            </a:pPr>
            <a:r>
              <a:rPr lang="en-US" sz="1600" dirty="0">
                <a:latin typeface="Arial" panose="020B0604020202020204" pitchFamily="34" charset="0"/>
                <a:cs typeface="Arial" panose="020B0604020202020204" pitchFamily="34" charset="0"/>
              </a:rPr>
              <a:t>1.	The patient/caregiver can identify all medications correctly.</a:t>
            </a:r>
          </a:p>
          <a:p>
            <a:pPr lvl="2">
              <a:spcBef>
                <a:spcPts val="0"/>
              </a:spcBef>
              <a:spcAft>
                <a:spcPts val="600"/>
              </a:spcAft>
            </a:pPr>
            <a:r>
              <a:rPr lang="en-US" sz="1600" dirty="0">
                <a:latin typeface="Arial" panose="020B0604020202020204" pitchFamily="34" charset="0"/>
                <a:cs typeface="Arial" panose="020B0604020202020204" pitchFamily="34" charset="0"/>
              </a:rPr>
              <a:t>2.	The patient/caregiver cannot identify all medications correctly.  [add details]</a:t>
            </a:r>
          </a:p>
          <a:p>
            <a:pPr lvl="1">
              <a:spcBef>
                <a:spcPts val="0"/>
              </a:spcBef>
              <a:spcAft>
                <a:spcPts val="600"/>
              </a:spcAft>
            </a:pPr>
            <a:r>
              <a:rPr lang="en-US" sz="1800" dirty="0">
                <a:latin typeface="Arial" panose="020B0604020202020204" pitchFamily="34" charset="0"/>
                <a:cs typeface="Arial" panose="020B0604020202020204" pitchFamily="34" charset="0"/>
              </a:rPr>
              <a:t>Organization:</a:t>
            </a:r>
          </a:p>
          <a:p>
            <a:pPr lvl="2">
              <a:spcBef>
                <a:spcPts val="0"/>
              </a:spcBef>
              <a:spcAft>
                <a:spcPts val="600"/>
              </a:spcAft>
            </a:pPr>
            <a:r>
              <a:rPr lang="en-US" sz="1600" dirty="0">
                <a:latin typeface="Arial" panose="020B0604020202020204" pitchFamily="34" charset="0"/>
                <a:cs typeface="Arial" panose="020B0604020202020204" pitchFamily="34" charset="0"/>
              </a:rPr>
              <a:t>1.	The patient/caregiver organizes medications appropriately.</a:t>
            </a:r>
          </a:p>
          <a:p>
            <a:pPr lvl="2">
              <a:spcBef>
                <a:spcPts val="0"/>
              </a:spcBef>
              <a:spcAft>
                <a:spcPts val="600"/>
              </a:spcAft>
            </a:pPr>
            <a:r>
              <a:rPr lang="en-US" sz="1600" dirty="0">
                <a:latin typeface="Arial" panose="020B0604020202020204" pitchFamily="34" charset="0"/>
                <a:cs typeface="Arial" panose="020B0604020202020204" pitchFamily="34" charset="0"/>
              </a:rPr>
              <a:t>2.	The patient/caregiver does not organize medications appropriately.  [add details]</a:t>
            </a:r>
          </a:p>
          <a:p>
            <a:pPr lvl="1">
              <a:spcBef>
                <a:spcPts val="0"/>
              </a:spcBef>
              <a:spcAft>
                <a:spcPts val="600"/>
              </a:spcAft>
            </a:pPr>
            <a:r>
              <a:rPr lang="en-US" sz="1800" dirty="0">
                <a:latin typeface="Arial" panose="020B0604020202020204" pitchFamily="34" charset="0"/>
                <a:cs typeface="Arial" panose="020B0604020202020204" pitchFamily="34" charset="0"/>
              </a:rPr>
              <a:t>Administration and Timing:</a:t>
            </a:r>
          </a:p>
          <a:p>
            <a:pPr lvl="2">
              <a:spcBef>
                <a:spcPts val="0"/>
              </a:spcBef>
              <a:spcAft>
                <a:spcPts val="600"/>
              </a:spcAft>
            </a:pPr>
            <a:r>
              <a:rPr lang="en-US" sz="1600" dirty="0">
                <a:latin typeface="Arial" panose="020B0604020202020204" pitchFamily="34" charset="0"/>
                <a:cs typeface="Arial" panose="020B0604020202020204" pitchFamily="34" charset="0"/>
              </a:rPr>
              <a:t>1.	The patient/caregiver administers medication correctly.</a:t>
            </a:r>
          </a:p>
          <a:p>
            <a:pPr lvl="2">
              <a:spcBef>
                <a:spcPts val="0"/>
              </a:spcBef>
              <a:spcAft>
                <a:spcPts val="600"/>
              </a:spcAft>
            </a:pPr>
            <a:r>
              <a:rPr lang="en-US" sz="1600" dirty="0">
                <a:latin typeface="Arial" panose="020B0604020202020204" pitchFamily="34" charset="0"/>
                <a:cs typeface="Arial" panose="020B0604020202020204" pitchFamily="34" charset="0"/>
              </a:rPr>
              <a:t>2.	The patient/caregiver administers medication incorrectly.  [add details]</a:t>
            </a:r>
          </a:p>
          <a:p>
            <a:pPr lvl="1">
              <a:spcBef>
                <a:spcPts val="0"/>
              </a:spcBef>
              <a:spcAft>
                <a:spcPts val="600"/>
              </a:spcAft>
            </a:pPr>
            <a:r>
              <a:rPr lang="en-US" sz="1800" dirty="0">
                <a:latin typeface="Arial" panose="020B0604020202020204" pitchFamily="34" charset="0"/>
                <a:cs typeface="Arial" panose="020B0604020202020204" pitchFamily="34" charset="0"/>
              </a:rPr>
              <a:t>Storage:</a:t>
            </a:r>
          </a:p>
          <a:p>
            <a:pPr lvl="2">
              <a:spcBef>
                <a:spcPts val="0"/>
              </a:spcBef>
              <a:spcAft>
                <a:spcPts val="600"/>
              </a:spcAft>
            </a:pPr>
            <a:r>
              <a:rPr lang="en-US" sz="1600" dirty="0">
                <a:latin typeface="Arial" panose="020B0604020202020204" pitchFamily="34" charset="0"/>
                <a:cs typeface="Arial" panose="020B0604020202020204" pitchFamily="34" charset="0"/>
              </a:rPr>
              <a:t>1.	The patient/caregiver stores medication correctly.</a:t>
            </a:r>
          </a:p>
          <a:p>
            <a:pPr lvl="2">
              <a:spcBef>
                <a:spcPts val="0"/>
              </a:spcBef>
              <a:spcAft>
                <a:spcPts val="600"/>
              </a:spcAft>
            </a:pPr>
            <a:r>
              <a:rPr lang="en-US" sz="1600" dirty="0">
                <a:latin typeface="Arial" panose="020B0604020202020204" pitchFamily="34" charset="0"/>
                <a:cs typeface="Arial" panose="020B0604020202020204" pitchFamily="34" charset="0"/>
              </a:rPr>
              <a:t>2.	The patient/caregiver stores medication incorrectly.  [add details]</a:t>
            </a:r>
          </a:p>
          <a:p>
            <a:pPr lvl="1">
              <a:spcBef>
                <a:spcPts val="0"/>
              </a:spcBef>
              <a:spcAft>
                <a:spcPts val="600"/>
              </a:spcAft>
            </a:pPr>
            <a:r>
              <a:rPr lang="en-US" sz="1800" dirty="0">
                <a:latin typeface="Arial" panose="020B0604020202020204" pitchFamily="34" charset="0"/>
                <a:cs typeface="Arial" panose="020B0604020202020204" pitchFamily="34" charset="0"/>
              </a:rPr>
              <a:t>Understanding:</a:t>
            </a:r>
          </a:p>
          <a:p>
            <a:pPr lvl="2">
              <a:spcBef>
                <a:spcPts val="0"/>
              </a:spcBef>
              <a:spcAft>
                <a:spcPts val="600"/>
              </a:spcAft>
            </a:pPr>
            <a:r>
              <a:rPr lang="en-US" sz="1600" dirty="0">
                <a:latin typeface="Arial" panose="020B0604020202020204" pitchFamily="34" charset="0"/>
                <a:cs typeface="Arial" panose="020B0604020202020204" pitchFamily="34" charset="0"/>
              </a:rPr>
              <a:t>1.	The patient/caregiver has adequate understanding of the indications for medications.</a:t>
            </a:r>
          </a:p>
          <a:p>
            <a:pPr lvl="2">
              <a:spcBef>
                <a:spcPts val="0"/>
              </a:spcBef>
              <a:spcAft>
                <a:spcPts val="600"/>
              </a:spcAft>
            </a:pPr>
            <a:r>
              <a:rPr lang="en-US" sz="1600" dirty="0">
                <a:latin typeface="Arial" panose="020B0604020202020204" pitchFamily="34" charset="0"/>
                <a:cs typeface="Arial" panose="020B0604020202020204" pitchFamily="34" charset="0"/>
              </a:rPr>
              <a:t>2.	The patient/caregiver has inadequate understanding of the indications for medications.  [add details]</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48</a:t>
            </a:fld>
            <a:endParaRPr lang="en-US" dirty="0"/>
          </a:p>
        </p:txBody>
      </p:sp>
    </p:spTree>
    <p:extLst>
      <p:ext uri="{BB962C8B-B14F-4D97-AF65-F5344CB8AC3E}">
        <p14:creationId xmlns:p14="http://schemas.microsoft.com/office/powerpoint/2010/main" val="1404618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EHR Instructions</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Progress Notes</a:t>
            </a:r>
          </a:p>
          <a:p>
            <a:pPr lvl="1"/>
            <a:r>
              <a:rPr lang="en-US" dirty="0">
                <a:latin typeface="Arial" panose="020B0604020202020204" pitchFamily="34" charset="0"/>
                <a:cs typeface="Arial" panose="020B0604020202020204" pitchFamily="34" charset="0"/>
              </a:rPr>
              <a:t>Enter pharmacist name as “Provider”</a:t>
            </a:r>
          </a:p>
          <a:p>
            <a:pPr lvl="1"/>
            <a:r>
              <a:rPr lang="en-US" dirty="0">
                <a:latin typeface="Arial" panose="020B0604020202020204" pitchFamily="34" charset="0"/>
                <a:cs typeface="Arial" panose="020B0604020202020204" pitchFamily="34" charset="0"/>
              </a:rPr>
              <a:t>Utilize </a:t>
            </a:r>
            <a:r>
              <a:rPr lang="en-US" i="1" dirty="0">
                <a:solidFill>
                  <a:schemeClr val="bg2">
                    <a:lumMod val="75000"/>
                  </a:schemeClr>
                </a:solidFill>
                <a:latin typeface="Arial" panose="020B0604020202020204" pitchFamily="34" charset="0"/>
                <a:cs typeface="Arial" panose="020B0604020202020204" pitchFamily="34" charset="0"/>
              </a:rPr>
              <a:t>EHR Communication Template </a:t>
            </a:r>
            <a:r>
              <a:rPr lang="en-US" dirty="0">
                <a:latin typeface="Arial" panose="020B0604020202020204" pitchFamily="34" charset="0"/>
                <a:cs typeface="Arial" panose="020B0604020202020204" pitchFamily="34" charset="0"/>
              </a:rPr>
              <a:t>&amp; SMARText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Routing</a:t>
            </a:r>
          </a:p>
          <a:p>
            <a:pPr lvl="1"/>
            <a:r>
              <a:rPr lang="en-US" dirty="0">
                <a:latin typeface="Arial" panose="020B0604020202020204" pitchFamily="34" charset="0"/>
                <a:cs typeface="Arial" panose="020B0604020202020204" pitchFamily="34" charset="0"/>
              </a:rPr>
              <a:t>Route EHR note to PCP with normal priority</a:t>
            </a:r>
          </a:p>
          <a:p>
            <a:pPr lvl="2"/>
            <a:r>
              <a:rPr lang="en-US" dirty="0">
                <a:latin typeface="Arial" panose="020B0604020202020204" pitchFamily="34" charset="0"/>
                <a:cs typeface="Arial" panose="020B0604020202020204" pitchFamily="34" charset="0"/>
              </a:rPr>
              <a:t>If communication is high priority, place a call to the PCP’s office with issues/concerns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Send note to PCP</a:t>
            </a:r>
          </a:p>
          <a:p>
            <a:pPr lvl="1"/>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49</a:t>
            </a:fld>
            <a:endParaRPr lang="en-US" dirty="0"/>
          </a:p>
        </p:txBody>
      </p:sp>
    </p:spTree>
    <p:extLst>
      <p:ext uri="{BB962C8B-B14F-4D97-AF65-F5344CB8AC3E}">
        <p14:creationId xmlns:p14="http://schemas.microsoft.com/office/powerpoint/2010/main" val="403786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1:</a:t>
            </a:r>
            <a:br>
              <a:rPr lang="en-US" dirty="0"/>
            </a:br>
            <a:r>
              <a:rPr lang="en-US" dirty="0"/>
              <a:t>Background</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5</a:t>
            </a:fld>
            <a:endParaRPr lang="en-US" dirty="0"/>
          </a:p>
        </p:txBody>
      </p:sp>
    </p:spTree>
    <p:extLst>
      <p:ext uri="{BB962C8B-B14F-4D97-AF65-F5344CB8AC3E}">
        <p14:creationId xmlns:p14="http://schemas.microsoft.com/office/powerpoint/2010/main" val="498033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2142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5:</a:t>
            </a:r>
            <a:br>
              <a:rPr lang="en-US" dirty="0"/>
            </a:br>
            <a:r>
              <a:rPr lang="en-US" dirty="0"/>
              <a:t>Home Visit Role Play and Documentation to PCP Exercise</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51</a:t>
            </a:fld>
            <a:endParaRPr lang="en-US" dirty="0"/>
          </a:p>
        </p:txBody>
      </p:sp>
    </p:spTree>
    <p:extLst>
      <p:ext uri="{BB962C8B-B14F-4D97-AF65-F5344CB8AC3E}">
        <p14:creationId xmlns:p14="http://schemas.microsoft.com/office/powerpoint/2010/main" val="2377642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7D4F-5B13-4E7B-80AB-A1C658E2F420}"/>
              </a:ext>
            </a:extLst>
          </p:cNvPr>
          <p:cNvSpPr>
            <a:spLocks noGrp="1"/>
          </p:cNvSpPr>
          <p:nvPr>
            <p:ph type="title"/>
          </p:nvPr>
        </p:nvSpPr>
        <p:spPr/>
        <p:txBody>
          <a:bodyPr/>
          <a:lstStyle/>
          <a:p>
            <a:r>
              <a:rPr lang="en-US" dirty="0"/>
              <a:t>Home Visit Role Play </a:t>
            </a:r>
          </a:p>
        </p:txBody>
      </p:sp>
      <p:sp>
        <p:nvSpPr>
          <p:cNvPr id="3" name="Slide Number Placeholder 2">
            <a:extLst>
              <a:ext uri="{FF2B5EF4-FFF2-40B4-BE49-F238E27FC236}">
                <a16:creationId xmlns:a16="http://schemas.microsoft.com/office/drawing/2014/main" id="{2B23B07B-6225-44C2-9584-D7353F349ED4}"/>
              </a:ext>
            </a:extLst>
          </p:cNvPr>
          <p:cNvSpPr>
            <a:spLocks noGrp="1"/>
          </p:cNvSpPr>
          <p:nvPr>
            <p:ph type="sldNum" sz="quarter" idx="12"/>
          </p:nvPr>
        </p:nvSpPr>
        <p:spPr/>
        <p:txBody>
          <a:bodyPr/>
          <a:lstStyle/>
          <a:p>
            <a:pPr>
              <a:defRPr/>
            </a:pPr>
            <a:fld id="{AB2BB54C-3DA0-4902-BE56-79E9BEB48F30}" type="slidenum">
              <a:rPr lang="en-US" smtClean="0"/>
              <a:pPr>
                <a:defRPr/>
              </a:pPr>
              <a:t>52</a:t>
            </a:fld>
            <a:endParaRPr lang="en-US" dirty="0"/>
          </a:p>
        </p:txBody>
      </p:sp>
      <p:sp>
        <p:nvSpPr>
          <p:cNvPr id="4" name="TextBox 3">
            <a:extLst>
              <a:ext uri="{FF2B5EF4-FFF2-40B4-BE49-F238E27FC236}">
                <a16:creationId xmlns:a16="http://schemas.microsoft.com/office/drawing/2014/main" id="{E9CAF6BC-7E07-463E-946F-AC34B29D4F18}"/>
              </a:ext>
            </a:extLst>
          </p:cNvPr>
          <p:cNvSpPr txBox="1"/>
          <p:nvPr/>
        </p:nvSpPr>
        <p:spPr>
          <a:xfrm>
            <a:off x="609600" y="4382869"/>
            <a:ext cx="10972800" cy="584775"/>
          </a:xfrm>
          <a:prstGeom prst="rect">
            <a:avLst/>
          </a:prstGeom>
          <a:noFill/>
        </p:spPr>
        <p:txBody>
          <a:bodyPr wrap="square" rtlCol="0">
            <a:spAutoFit/>
          </a:bodyPr>
          <a:lstStyle/>
          <a:p>
            <a:pPr algn="ctr"/>
            <a:r>
              <a:rPr lang="en-US" sz="3200" dirty="0">
                <a:solidFill>
                  <a:schemeClr val="tx2">
                    <a:lumMod val="50000"/>
                  </a:schemeClr>
                </a:solidFill>
              </a:rPr>
              <a:t>Role play the home visit workflow/wording</a:t>
            </a:r>
          </a:p>
        </p:txBody>
      </p:sp>
    </p:spTree>
    <p:extLst>
      <p:ext uri="{BB962C8B-B14F-4D97-AF65-F5344CB8AC3E}">
        <p14:creationId xmlns:p14="http://schemas.microsoft.com/office/powerpoint/2010/main" val="2694862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7D4F-5B13-4E7B-80AB-A1C658E2F420}"/>
              </a:ext>
            </a:extLst>
          </p:cNvPr>
          <p:cNvSpPr>
            <a:spLocks noGrp="1"/>
          </p:cNvSpPr>
          <p:nvPr>
            <p:ph type="title"/>
          </p:nvPr>
        </p:nvSpPr>
        <p:spPr/>
        <p:txBody>
          <a:bodyPr/>
          <a:lstStyle/>
          <a:p>
            <a:r>
              <a:rPr lang="en-US" dirty="0"/>
              <a:t>PCP Communication Exercise</a:t>
            </a:r>
          </a:p>
        </p:txBody>
      </p:sp>
      <p:sp>
        <p:nvSpPr>
          <p:cNvPr id="3" name="Slide Number Placeholder 2">
            <a:extLst>
              <a:ext uri="{FF2B5EF4-FFF2-40B4-BE49-F238E27FC236}">
                <a16:creationId xmlns:a16="http://schemas.microsoft.com/office/drawing/2014/main" id="{2B23B07B-6225-44C2-9584-D7353F349ED4}"/>
              </a:ext>
            </a:extLst>
          </p:cNvPr>
          <p:cNvSpPr>
            <a:spLocks noGrp="1"/>
          </p:cNvSpPr>
          <p:nvPr>
            <p:ph type="sldNum" sz="quarter" idx="12"/>
          </p:nvPr>
        </p:nvSpPr>
        <p:spPr/>
        <p:txBody>
          <a:bodyPr/>
          <a:lstStyle/>
          <a:p>
            <a:pPr>
              <a:defRPr/>
            </a:pPr>
            <a:fld id="{AB2BB54C-3DA0-4902-BE56-79E9BEB48F30}" type="slidenum">
              <a:rPr lang="en-US" smtClean="0"/>
              <a:pPr>
                <a:defRPr/>
              </a:pPr>
              <a:t>53</a:t>
            </a:fld>
            <a:endParaRPr lang="en-US" dirty="0"/>
          </a:p>
        </p:txBody>
      </p:sp>
      <p:sp>
        <p:nvSpPr>
          <p:cNvPr id="4" name="TextBox 3">
            <a:extLst>
              <a:ext uri="{FF2B5EF4-FFF2-40B4-BE49-F238E27FC236}">
                <a16:creationId xmlns:a16="http://schemas.microsoft.com/office/drawing/2014/main" id="{E9CAF6BC-7E07-463E-946F-AC34B29D4F18}"/>
              </a:ext>
            </a:extLst>
          </p:cNvPr>
          <p:cNvSpPr txBox="1"/>
          <p:nvPr/>
        </p:nvSpPr>
        <p:spPr>
          <a:xfrm>
            <a:off x="609600" y="4382869"/>
            <a:ext cx="10972800" cy="1569660"/>
          </a:xfrm>
          <a:prstGeom prst="rect">
            <a:avLst/>
          </a:prstGeom>
          <a:noFill/>
        </p:spPr>
        <p:txBody>
          <a:bodyPr wrap="square" rtlCol="0">
            <a:spAutoFit/>
          </a:bodyPr>
          <a:lstStyle/>
          <a:p>
            <a:pPr algn="ctr"/>
            <a:r>
              <a:rPr lang="en-US" sz="3200" b="1" dirty="0">
                <a:solidFill>
                  <a:schemeClr val="tx2">
                    <a:lumMod val="50000"/>
                  </a:schemeClr>
                </a:solidFill>
              </a:rPr>
              <a:t>Case 1: </a:t>
            </a:r>
            <a:r>
              <a:rPr lang="en-US" sz="3200" dirty="0">
                <a:solidFill>
                  <a:schemeClr val="tx2">
                    <a:lumMod val="50000"/>
                  </a:schemeClr>
                </a:solidFill>
              </a:rPr>
              <a:t>Anticoagulant/Opioid  (Ms. Brown)</a:t>
            </a:r>
          </a:p>
          <a:p>
            <a:pPr algn="ctr"/>
            <a:endParaRPr lang="en-US" sz="3200" dirty="0">
              <a:solidFill>
                <a:schemeClr val="tx2">
                  <a:lumMod val="50000"/>
                </a:schemeClr>
              </a:solidFill>
            </a:endParaRPr>
          </a:p>
          <a:p>
            <a:pPr algn="ctr"/>
            <a:r>
              <a:rPr lang="en-US" sz="3200" b="1" dirty="0">
                <a:solidFill>
                  <a:schemeClr val="tx2">
                    <a:lumMod val="50000"/>
                  </a:schemeClr>
                </a:solidFill>
              </a:rPr>
              <a:t>Case 2:</a:t>
            </a:r>
            <a:r>
              <a:rPr lang="en-US" sz="3200" dirty="0">
                <a:solidFill>
                  <a:schemeClr val="tx2">
                    <a:lumMod val="50000"/>
                  </a:schemeClr>
                </a:solidFill>
              </a:rPr>
              <a:t> Medications for Diabetes (Mr. Jones)</a:t>
            </a:r>
          </a:p>
        </p:txBody>
      </p:sp>
    </p:spTree>
    <p:extLst>
      <p:ext uri="{BB962C8B-B14F-4D97-AF65-F5344CB8AC3E}">
        <p14:creationId xmlns:p14="http://schemas.microsoft.com/office/powerpoint/2010/main" val="1708197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Case 1: Anticoagulant/Opioid </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Ms. Brown is an 83-year-old female discharged yesterday from the hospital for a DVT and is receiving anticoagulant therapy with warfarin.  She is also being treated with trimethoprim/sulfamethoxazole (Bactrim) for a symptomatic UTI which was found during hospitalization.  Ms. Brown was discharged home where she lives alone. It is now 3 days post-discharge and she has not seen nor spoken with her PCP since returning home.  She is not aware of when her INR should be checked next.</a:t>
            </a:r>
          </a:p>
          <a:p>
            <a:pPr>
              <a:spcBef>
                <a:spcPts val="2400"/>
              </a:spcBef>
            </a:pPr>
            <a:r>
              <a:rPr lang="en-US" dirty="0">
                <a:latin typeface="Arial" panose="020B0604020202020204" pitchFamily="34" charset="0"/>
                <a:cs typeface="Arial" panose="020B0604020202020204" pitchFamily="34" charset="0"/>
              </a:rPr>
              <a:t>EXPAND DETAILS OF CASE AS DESIRED</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54</a:t>
            </a:fld>
            <a:endParaRPr lang="en-US" dirty="0"/>
          </a:p>
        </p:txBody>
      </p:sp>
    </p:spTree>
    <p:extLst>
      <p:ext uri="{BB962C8B-B14F-4D97-AF65-F5344CB8AC3E}">
        <p14:creationId xmlns:p14="http://schemas.microsoft.com/office/powerpoint/2010/main" val="3156723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sz="2000" dirty="0">
                <a:latin typeface="Arial" panose="020B0604020202020204" pitchFamily="34" charset="0"/>
                <a:cs typeface="Arial" panose="020B0604020202020204" pitchFamily="34" charset="0"/>
              </a:rPr>
              <a:t>Title: High-Risk Medication Assessment</a:t>
            </a:r>
          </a:p>
          <a:p>
            <a:pPr>
              <a:spcBef>
                <a:spcPts val="0"/>
              </a:spcBef>
              <a:spcAft>
                <a:spcPts val="600"/>
              </a:spcAft>
            </a:pPr>
            <a:r>
              <a:rPr lang="en-US" sz="2000" dirty="0">
                <a:latin typeface="Arial" panose="020B0604020202020204" pitchFamily="34" charset="0"/>
                <a:cs typeface="Arial" panose="020B0604020202020204" pitchFamily="34" charset="0"/>
              </a:rPr>
              <a:t>A home visit was performed on 7/6/2016 with Ms. Brown by [Pharmacist Name, Credentials]. Discharge from the hospital took place on 7/2/2016.  Ms. Brown was prescribed the following high-risk medications: warfarin, oxycodone-acetaminophen.</a:t>
            </a:r>
          </a:p>
          <a:p>
            <a:pPr>
              <a:spcBef>
                <a:spcPts val="1200"/>
              </a:spcBef>
              <a:spcAft>
                <a:spcPts val="0"/>
              </a:spcAft>
            </a:pPr>
            <a:r>
              <a:rPr lang="en-US" dirty="0">
                <a:solidFill>
                  <a:srgbClr val="FF0000"/>
                </a:solidFill>
                <a:latin typeface="Arial" panose="020B0604020202020204" pitchFamily="34" charset="0"/>
                <a:cs typeface="Arial" panose="020B0604020202020204" pitchFamily="34" charset="0"/>
              </a:rPr>
              <a:t>High-Risk Medication Recommendations for PCP:</a:t>
            </a:r>
          </a:p>
          <a:p>
            <a:pPr lvl="1">
              <a:spcBef>
                <a:spcPts val="0"/>
              </a:spcBef>
              <a:spcAft>
                <a:spcPts val="0"/>
              </a:spcAft>
            </a:pPr>
            <a:r>
              <a:rPr lang="en-US" sz="2800" dirty="0">
                <a:solidFill>
                  <a:srgbClr val="FF0000"/>
                </a:solidFill>
              </a:rPr>
              <a:t>Monitor INR closely due to concurrent Bactrim therapy.</a:t>
            </a:r>
          </a:p>
          <a:p>
            <a:pPr>
              <a:spcBef>
                <a:spcPts val="1200"/>
              </a:spcBef>
              <a:spcAft>
                <a:spcPts val="0"/>
              </a:spcAft>
            </a:pPr>
            <a:r>
              <a:rPr lang="en-US" sz="2000" dirty="0">
                <a:latin typeface="Arial" panose="020B0604020202020204" pitchFamily="34" charset="0"/>
                <a:cs typeface="Arial" panose="020B0604020202020204" pitchFamily="34" charset="0"/>
              </a:rPr>
              <a:t>Other Medication Observations/Plans:</a:t>
            </a:r>
          </a:p>
          <a:p>
            <a:pPr lvl="1">
              <a:spcBef>
                <a:spcPts val="0"/>
              </a:spcBef>
              <a:spcAft>
                <a:spcPts val="0"/>
              </a:spcAft>
            </a:pPr>
            <a:r>
              <a:rPr lang="en-US" sz="1900" dirty="0">
                <a:latin typeface="Arial" panose="020B0604020202020204" pitchFamily="34" charset="0"/>
                <a:cs typeface="Arial" panose="020B0604020202020204" pitchFamily="34" charset="0"/>
              </a:rPr>
              <a:t>I observed the patient’s medication organization and found that she mixes her pills together in single bottle. Pill organizer provided and instructed in use.</a:t>
            </a:r>
          </a:p>
          <a:p>
            <a:pPr lvl="1">
              <a:spcBef>
                <a:spcPts val="0"/>
              </a:spcBef>
              <a:spcAft>
                <a:spcPts val="0"/>
              </a:spcAft>
            </a:pPr>
            <a:r>
              <a:rPr lang="en-US" sz="1900" dirty="0">
                <a:latin typeface="Arial" panose="020B0604020202020204" pitchFamily="34" charset="0"/>
                <a:cs typeface="Arial" panose="020B0604020202020204" pitchFamily="34" charset="0"/>
              </a:rPr>
              <a:t>Follow-up – I plan to call patient in 3 days to ensure INR monitoring has occurred. </a:t>
            </a:r>
          </a:p>
          <a:p>
            <a:pPr>
              <a:spcBef>
                <a:spcPts val="1200"/>
              </a:spcBef>
              <a:spcAft>
                <a:spcPts val="0"/>
              </a:spcAft>
            </a:pPr>
            <a:r>
              <a:rPr lang="en-US" sz="2000" dirty="0">
                <a:latin typeface="Arial" panose="020B0604020202020204" pitchFamily="34" charset="0"/>
                <a:cs typeface="Arial" panose="020B0604020202020204" pitchFamily="34" charset="0"/>
              </a:rPr>
              <a:t>Medication Discrepancies:</a:t>
            </a:r>
          </a:p>
          <a:p>
            <a:pPr lvl="1">
              <a:spcBef>
                <a:spcPts val="0"/>
              </a:spcBef>
              <a:spcAft>
                <a:spcPts val="0"/>
              </a:spcAft>
            </a:pPr>
            <a:r>
              <a:rPr lang="en-US" sz="1900" i="1" dirty="0"/>
              <a:t>Patient is taking additional medication(s) not included on discharge list, but included on outpatient list.</a:t>
            </a:r>
            <a:endParaRPr lang="en-US" sz="1900" dirty="0"/>
          </a:p>
          <a:p>
            <a:pPr lvl="1">
              <a:spcBef>
                <a:spcPts val="0"/>
              </a:spcBef>
              <a:spcAft>
                <a:spcPts val="0"/>
              </a:spcAft>
            </a:pPr>
            <a:r>
              <a:rPr lang="en-US" sz="1900" dirty="0"/>
              <a:t>Patient is taking both lisinopril and valsartan. Discharge medication list indicated lisinopril only. Review concurrent administration of both an ACE inhibitor and an ARB since both is not recommended due to increased risk of renal dysfunction.</a:t>
            </a: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55</a:t>
            </a:fld>
            <a:endParaRPr lang="en-US" dirty="0"/>
          </a:p>
        </p:txBody>
      </p:sp>
      <p:sp>
        <p:nvSpPr>
          <p:cNvPr id="6"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353800" cy="1066800"/>
          </a:xfrm>
        </p:spPr>
        <p:txBody>
          <a:bodyPr/>
          <a:lstStyle/>
          <a:p>
            <a:r>
              <a:rPr lang="en-US" dirty="0">
                <a:latin typeface="Arial" panose="020B0604020202020204" pitchFamily="34" charset="0"/>
                <a:cs typeface="Arial" panose="020B0604020202020204" pitchFamily="34" charset="0"/>
              </a:rPr>
              <a:t>Case 1: Model EHR Communication to PCP</a:t>
            </a:r>
          </a:p>
        </p:txBody>
      </p:sp>
    </p:spTree>
    <p:extLst>
      <p:ext uri="{BB962C8B-B14F-4D97-AF65-F5344CB8AC3E}">
        <p14:creationId xmlns:p14="http://schemas.microsoft.com/office/powerpoint/2010/main" val="2474350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582400" cy="1066800"/>
          </a:xfrm>
        </p:spPr>
        <p:txBody>
          <a:bodyPr/>
          <a:lstStyle/>
          <a:p>
            <a:r>
              <a:rPr lang="en-US" dirty="0">
                <a:latin typeface="Arial" panose="020B0604020202020204" pitchFamily="34" charset="0"/>
                <a:cs typeface="Arial" panose="020B0604020202020204" pitchFamily="34" charset="0"/>
              </a:rPr>
              <a:t>Case 1: Model EHR Communication to PCP </a:t>
            </a:r>
            <a:r>
              <a:rPr lang="en-US" sz="2000" dirty="0">
                <a:latin typeface="Arial" panose="020B0604020202020204" pitchFamily="34" charset="0"/>
                <a:cs typeface="Arial" panose="020B0604020202020204" pitchFamily="34" charset="0"/>
              </a:rPr>
              <a:t>(Cont.)</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0"/>
              </a:spcAft>
            </a:pPr>
            <a:r>
              <a:rPr lang="en-US" sz="2000" dirty="0">
                <a:latin typeface="Arial" panose="020B0604020202020204" pitchFamily="34" charset="0"/>
                <a:cs typeface="Arial" panose="020B0604020202020204" pitchFamily="34" charset="0"/>
              </a:rPr>
              <a:t>Clinically Significant Interactions/High-Risk Medication Combinations:</a:t>
            </a:r>
          </a:p>
          <a:p>
            <a:pPr lvl="1">
              <a:spcBef>
                <a:spcPts val="0"/>
              </a:spcBef>
              <a:spcAft>
                <a:spcPts val="0"/>
              </a:spcAft>
            </a:pPr>
            <a:r>
              <a:rPr lang="en-US" sz="1900" dirty="0">
                <a:latin typeface="Arial" panose="020B0604020202020204" pitchFamily="34" charset="0"/>
                <a:cs typeface="Arial" panose="020B0604020202020204" pitchFamily="34" charset="0"/>
              </a:rPr>
              <a:t>Bactrim-warfarin: Monitor INR closely since Bactrim can increase risk of bleeding with warfarin.</a:t>
            </a:r>
          </a:p>
          <a:p>
            <a:pPr lvl="1">
              <a:spcBef>
                <a:spcPts val="0"/>
              </a:spcBef>
              <a:spcAft>
                <a:spcPts val="0"/>
              </a:spcAft>
            </a:pPr>
            <a:r>
              <a:rPr lang="en-US" sz="1900" dirty="0">
                <a:latin typeface="Arial" panose="020B0604020202020204" pitchFamily="34" charset="0"/>
                <a:cs typeface="Arial" panose="020B0604020202020204" pitchFamily="34" charset="0"/>
              </a:rPr>
              <a:t>Aspirin-warfarin: Monitor for bleeding complications.</a:t>
            </a:r>
          </a:p>
          <a:p>
            <a:pPr lvl="1">
              <a:spcBef>
                <a:spcPts val="0"/>
              </a:spcBef>
              <a:spcAft>
                <a:spcPts val="0"/>
              </a:spcAft>
            </a:pPr>
            <a:r>
              <a:rPr lang="en-US" sz="1900" dirty="0">
                <a:latin typeface="Arial" panose="020B0604020202020204" pitchFamily="34" charset="0"/>
                <a:cs typeface="Arial" panose="020B0604020202020204" pitchFamily="34" charset="0"/>
              </a:rPr>
              <a:t>Lisinopril-Valsartan: Increased risk of renal dysfunction (see medication discrepancies above).</a:t>
            </a:r>
          </a:p>
          <a:p>
            <a:pPr>
              <a:spcBef>
                <a:spcPts val="1200"/>
              </a:spcBef>
              <a:spcAft>
                <a:spcPts val="0"/>
              </a:spcAft>
            </a:pPr>
            <a:r>
              <a:rPr lang="en-US" sz="2000" dirty="0">
                <a:latin typeface="Arial" panose="020B0604020202020204" pitchFamily="34" charset="0"/>
                <a:cs typeface="Arial" panose="020B0604020202020204" pitchFamily="34" charset="0"/>
              </a:rPr>
              <a:t>Complaints and Potential Side-Effects:</a:t>
            </a:r>
          </a:p>
          <a:p>
            <a:pPr lvl="1">
              <a:spcBef>
                <a:spcPts val="0"/>
              </a:spcBef>
              <a:spcAft>
                <a:spcPts val="0"/>
              </a:spcAft>
            </a:pPr>
            <a:r>
              <a:rPr lang="en-US" sz="1900" i="1" dirty="0">
                <a:latin typeface="Arial" panose="020B0604020202020204" pitchFamily="34" charset="0"/>
                <a:cs typeface="Arial" panose="020B0604020202020204" pitchFamily="34" charset="0"/>
              </a:rPr>
              <a:t>Complaints and/or side effects were identified and will be conveyed to the PCP.  </a:t>
            </a:r>
          </a:p>
          <a:p>
            <a:pPr lvl="1">
              <a:spcBef>
                <a:spcPts val="0"/>
              </a:spcBef>
              <a:spcAft>
                <a:spcPts val="0"/>
              </a:spcAft>
            </a:pPr>
            <a:r>
              <a:rPr lang="en-US" sz="1900" dirty="0">
                <a:latin typeface="Arial" panose="020B0604020202020204" pitchFamily="34" charset="0"/>
                <a:cs typeface="Arial" panose="020B0604020202020204" pitchFamily="34" charset="0"/>
              </a:rPr>
              <a:t>Metformin: Diarrhea</a:t>
            </a:r>
          </a:p>
          <a:p>
            <a:pPr>
              <a:spcBef>
                <a:spcPts val="0"/>
              </a:spcBef>
              <a:spcAft>
                <a:spcPts val="0"/>
              </a:spcAft>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56</a:t>
            </a:fld>
            <a:endParaRPr lang="en-US" dirty="0"/>
          </a:p>
        </p:txBody>
      </p:sp>
    </p:spTree>
    <p:extLst>
      <p:ext uri="{BB962C8B-B14F-4D97-AF65-F5344CB8AC3E}">
        <p14:creationId xmlns:p14="http://schemas.microsoft.com/office/powerpoint/2010/main" val="1844314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430000" cy="1066800"/>
          </a:xfrm>
        </p:spPr>
        <p:txBody>
          <a:bodyPr/>
          <a:lstStyle/>
          <a:p>
            <a:r>
              <a:rPr lang="en-US" dirty="0">
                <a:latin typeface="Arial" panose="020B0604020202020204" pitchFamily="34" charset="0"/>
                <a:cs typeface="Arial" panose="020B0604020202020204" pitchFamily="34" charset="0"/>
              </a:rPr>
              <a:t>Case 1: Model EHR Communication to PCP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0"/>
              </a:spcAft>
            </a:pPr>
            <a:r>
              <a:rPr lang="en-US" sz="2000" u="sng" dirty="0">
                <a:latin typeface="Arial" panose="020B0604020202020204" pitchFamily="34" charset="0"/>
                <a:cs typeface="Arial" panose="020B0604020202020204" pitchFamily="34" charset="0"/>
              </a:rPr>
              <a:t>Medication Management</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Identification:</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can identify all medications correctly.</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Organization:</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does not organize medications appropriately.</a:t>
            </a:r>
          </a:p>
          <a:p>
            <a:pPr lvl="1">
              <a:spcBef>
                <a:spcPts val="0"/>
              </a:spcBef>
              <a:spcAft>
                <a:spcPts val="0"/>
              </a:spcAft>
            </a:pPr>
            <a:r>
              <a:rPr lang="en-US" sz="1900" dirty="0">
                <a:latin typeface="Arial" panose="020B0604020202020204" pitchFamily="34" charset="0"/>
                <a:cs typeface="Arial" panose="020B0604020202020204" pitchFamily="34" charset="0"/>
              </a:rPr>
              <a:t>Patient mixes her pills together in single bottle; inappropriate organization. Pill organizer provided and instructed in use.</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Administration and Timing:</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administers medication correctly.</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Storage:</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stores medication correctly.</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Understanding:</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has adequate understanding of the indications for medications.</a:t>
            </a:r>
          </a:p>
          <a:p>
            <a:pPr lvl="1">
              <a:spcBef>
                <a:spcPts val="0"/>
              </a:spcBef>
              <a:spcAft>
                <a:spcPts val="0"/>
              </a:spcAft>
            </a:pPr>
            <a:r>
              <a:rPr lang="en-US" sz="1900" dirty="0">
                <a:latin typeface="Arial" panose="020B0604020202020204" pitchFamily="34" charset="0"/>
                <a:cs typeface="Arial" panose="020B0604020202020204" pitchFamily="34" charset="0"/>
              </a:rPr>
              <a:t>Patient shows good level of understanding the purpose of the medications and how to take them. Provided warfarin and oxycodone-acetaminophen educational leaflets. </a:t>
            </a:r>
          </a:p>
          <a:p>
            <a:pPr marL="109462" indent="0">
              <a:spcBef>
                <a:spcPts val="0"/>
              </a:spcBef>
              <a:spcAft>
                <a:spcPts val="1200"/>
              </a:spcAft>
              <a:buNone/>
            </a:pPr>
            <a:endParaRPr lang="en-US" sz="2000" dirty="0">
              <a:latin typeface="Arial" panose="020B0604020202020204" pitchFamily="34" charset="0"/>
              <a:cs typeface="Arial" panose="020B0604020202020204" pitchFamily="34" charset="0"/>
            </a:endParaRPr>
          </a:p>
          <a:p>
            <a:pPr marL="109441" indent="0">
              <a:buNone/>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57</a:t>
            </a:fld>
            <a:endParaRPr lang="en-US" dirty="0"/>
          </a:p>
        </p:txBody>
      </p:sp>
    </p:spTree>
    <p:extLst>
      <p:ext uri="{BB962C8B-B14F-4D97-AF65-F5344CB8AC3E}">
        <p14:creationId xmlns:p14="http://schemas.microsoft.com/office/powerpoint/2010/main" val="361278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0210800" cy="1066800"/>
          </a:xfrm>
        </p:spPr>
        <p:txBody>
          <a:bodyPr/>
          <a:lstStyle/>
          <a:p>
            <a:r>
              <a:rPr lang="en-US" dirty="0">
                <a:latin typeface="Arial" panose="020B0604020202020204" pitchFamily="34" charset="0"/>
                <a:cs typeface="Arial" panose="020B0604020202020204" pitchFamily="34" charset="0"/>
              </a:rPr>
              <a:t>Case 1: Recommendations to the Patient</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dirty="0">
                <a:latin typeface="Arial" panose="020B0604020202020204" pitchFamily="34" charset="0"/>
                <a:cs typeface="Arial" panose="020B0604020202020204" pitchFamily="34" charset="0"/>
              </a:rPr>
              <a:t>Pharmacist Recommendations to the Patient During Home Visit</a:t>
            </a:r>
          </a:p>
          <a:p>
            <a:pPr lvl="1">
              <a:spcBef>
                <a:spcPts val="0"/>
              </a:spcBef>
              <a:spcAft>
                <a:spcPts val="1200"/>
              </a:spcAft>
            </a:pPr>
            <a:r>
              <a:rPr lang="en-US" dirty="0">
                <a:solidFill>
                  <a:schemeClr val="accent2">
                    <a:lumMod val="75000"/>
                  </a:schemeClr>
                </a:solidFill>
                <a:latin typeface="Arial" panose="020B0604020202020204" pitchFamily="34" charset="0"/>
                <a:cs typeface="Arial" panose="020B0604020202020204" pitchFamily="34" charset="0"/>
              </a:rPr>
              <a:t>Informed patient to avoid OTC pain relievers like ibuprofen since they interacts with warfarin. </a:t>
            </a:r>
          </a:p>
          <a:p>
            <a:pPr lvl="1">
              <a:spcBef>
                <a:spcPts val="0"/>
              </a:spcBef>
              <a:spcAft>
                <a:spcPts val="1200"/>
              </a:spcAft>
            </a:pPr>
            <a:r>
              <a:rPr lang="en-US" dirty="0">
                <a:solidFill>
                  <a:schemeClr val="accent2">
                    <a:lumMod val="75000"/>
                  </a:schemeClr>
                </a:solidFill>
                <a:latin typeface="Arial" panose="020B0604020202020204" pitchFamily="34" charset="0"/>
                <a:cs typeface="Arial" panose="020B0604020202020204" pitchFamily="34" charset="0"/>
              </a:rPr>
              <a:t>Educated patient that oxycodone-acetaminophen contains acetaminophen (Tylenol) and thus to ensure she is not taking too much acetaminophen since she also has acetaminophen as needed. Counsel patient on maximum amount of acetaminophen use per day and include on Pharmacist Notes section on educational leaflet for Percocet. </a:t>
            </a:r>
          </a:p>
          <a:p>
            <a:pPr marL="109462" indent="0">
              <a:spcBef>
                <a:spcPts val="0"/>
              </a:spcBef>
              <a:spcAft>
                <a:spcPts val="1200"/>
              </a:spcAft>
              <a:buNone/>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58</a:t>
            </a:fld>
            <a:endParaRPr lang="en-US" dirty="0"/>
          </a:p>
        </p:txBody>
      </p:sp>
    </p:spTree>
    <p:extLst>
      <p:ext uri="{BB962C8B-B14F-4D97-AF65-F5344CB8AC3E}">
        <p14:creationId xmlns:p14="http://schemas.microsoft.com/office/powerpoint/2010/main" val="4035748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Case 2: Medications for Diabetes</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Mr. Jones was hospitalized for hypoglycemia resulting in a fall.  He is a 74 year old diabetic with a history of congestive heart failure (CHF), chronic back pain, and falls.  He lives at home with his daughter’s family.  Mr. Jones’ daughter is his caregiver. His bedroom is on the second floor.  He was discharged from the hospital yesterday.</a:t>
            </a:r>
          </a:p>
          <a:p>
            <a:pPr>
              <a:spcBef>
                <a:spcPts val="2400"/>
              </a:spcBef>
            </a:pPr>
            <a:r>
              <a:rPr lang="en-US" dirty="0">
                <a:latin typeface="Arial" panose="020B0604020202020204" pitchFamily="34" charset="0"/>
                <a:cs typeface="Arial" panose="020B0604020202020204" pitchFamily="34" charset="0"/>
              </a:rPr>
              <a:t>EXPAND DETAILS OF CASE AS DESIRED</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59</a:t>
            </a:fld>
            <a:endParaRPr lang="en-US" dirty="0"/>
          </a:p>
        </p:txBody>
      </p:sp>
    </p:spTree>
    <p:extLst>
      <p:ext uri="{BB962C8B-B14F-4D97-AF65-F5344CB8AC3E}">
        <p14:creationId xmlns:p14="http://schemas.microsoft.com/office/powerpoint/2010/main" val="248572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ln>
            <a:noFill/>
          </a:ln>
        </p:spPr>
        <p:txBody>
          <a:bodyPr/>
          <a:lstStyle/>
          <a:p>
            <a:pPr>
              <a:spcAft>
                <a:spcPts val="1200"/>
              </a:spcAft>
            </a:pPr>
            <a:r>
              <a:rPr lang="en-US" dirty="0">
                <a:latin typeface="Arial" panose="020B0604020202020204" pitchFamily="34" charset="0"/>
                <a:cs typeface="Arial" panose="020B0604020202020204" pitchFamily="34" charset="0"/>
              </a:rPr>
              <a:t>Nearly one in five older adults newly discharged from the hospital will experience an Adverse Drug Event (ADE)</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lvl="1">
              <a:spcAft>
                <a:spcPts val="1200"/>
              </a:spcAft>
            </a:pPr>
            <a:r>
              <a:rPr lang="en-US" dirty="0">
                <a:latin typeface="Arial" panose="020B0604020202020204" pitchFamily="34" charset="0"/>
                <a:cs typeface="Arial" panose="020B0604020202020204" pitchFamily="34" charset="0"/>
              </a:rPr>
              <a:t>An ADE is defined as an injury due to a medication</a:t>
            </a:r>
          </a:p>
          <a:p>
            <a:pPr>
              <a:spcAft>
                <a:spcPts val="1200"/>
              </a:spcAft>
            </a:pPr>
            <a:r>
              <a:rPr lang="en-US" dirty="0">
                <a:latin typeface="Arial" panose="020B0604020202020204" pitchFamily="34" charset="0"/>
                <a:cs typeface="Arial" panose="020B0604020202020204" pitchFamily="34" charset="0"/>
              </a:rPr>
              <a:t>Medication prescribing and monitoring errors are particularly common during this high-risk, post-hospital discharge period</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a:t>
            </a:fld>
            <a:endParaRPr lang="en-US" dirty="0"/>
          </a:p>
        </p:txBody>
      </p:sp>
      <p:pic>
        <p:nvPicPr>
          <p:cNvPr id="6" name="Picture 5" descr="A picture containing food, indoor, apple, table&#10;&#10;Description automatically generated">
            <a:extLst>
              <a:ext uri="{FF2B5EF4-FFF2-40B4-BE49-F238E27FC236}">
                <a16:creationId xmlns:a16="http://schemas.microsoft.com/office/drawing/2014/main" id="{A49C0F84-9342-4B55-9C2E-82D48195479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val="0"/>
              </a:ext>
            </a:extLst>
          </a:blip>
          <a:srcRect/>
          <a:stretch/>
        </p:blipFill>
        <p:spPr>
          <a:xfrm flipH="1">
            <a:off x="1371600" y="4194753"/>
            <a:ext cx="9448800" cy="1901247"/>
          </a:xfrm>
          <a:prstGeom prst="rect">
            <a:avLst/>
          </a:prstGeom>
          <a:ln>
            <a:noFill/>
          </a:ln>
          <a:effectLst>
            <a:softEdge rad="112500"/>
          </a:effectLst>
        </p:spPr>
      </p:pic>
      <p:sp>
        <p:nvSpPr>
          <p:cNvPr id="7" name="Rectangle 6">
            <a:extLst>
              <a:ext uri="{FF2B5EF4-FFF2-40B4-BE49-F238E27FC236}">
                <a16:creationId xmlns:a16="http://schemas.microsoft.com/office/drawing/2014/main" id="{6CF05F87-289D-4380-BA93-F9BB0A167476}"/>
              </a:ext>
            </a:extLst>
          </p:cNvPr>
          <p:cNvSpPr/>
          <p:nvPr/>
        </p:nvSpPr>
        <p:spPr>
          <a:xfrm>
            <a:off x="381000" y="6324600"/>
            <a:ext cx="11429999" cy="461665"/>
          </a:xfrm>
          <a:prstGeom prst="rect">
            <a:avLst/>
          </a:prstGeom>
        </p:spPr>
        <p:txBody>
          <a:bodyPr wrap="square">
            <a:spAutoFit/>
          </a:bodyPr>
          <a:lstStyle/>
          <a:p>
            <a:pPr marL="342900" indent="-342900">
              <a:buFont typeface="+mj-lt"/>
              <a:buAutoNum type="arabicPeriod"/>
            </a:pPr>
            <a:r>
              <a:rPr lang="en-US" sz="1200" dirty="0"/>
              <a:t>Kanaan AO, Donovan JL, Duchin NP, et al. Adverse drug events after hospital discharge in older adults: types, severity, and involvement of Beers criteria medications. J Am Geriatr Soc. 2013 Nov; 61(11):1894-9.</a:t>
            </a:r>
          </a:p>
        </p:txBody>
      </p:sp>
    </p:spTree>
    <p:extLst>
      <p:ext uri="{BB962C8B-B14F-4D97-AF65-F5344CB8AC3E}">
        <p14:creationId xmlns:p14="http://schemas.microsoft.com/office/powerpoint/2010/main" val="1945404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430000" cy="1066800"/>
          </a:xfrm>
        </p:spPr>
        <p:txBody>
          <a:bodyPr/>
          <a:lstStyle/>
          <a:p>
            <a:r>
              <a:rPr lang="en-US" dirty="0">
                <a:latin typeface="Arial" panose="020B0604020202020204" pitchFamily="34" charset="0"/>
                <a:cs typeface="Arial" panose="020B0604020202020204" pitchFamily="34" charset="0"/>
              </a:rPr>
              <a:t>Case 2: Model EHR Communication to PCP</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sz="2000" dirty="0">
                <a:latin typeface="Arial" panose="020B0604020202020204" pitchFamily="34" charset="0"/>
                <a:cs typeface="Arial" panose="020B0604020202020204" pitchFamily="34" charset="0"/>
              </a:rPr>
              <a:t>Title: High-Risk Medication Assessment</a:t>
            </a:r>
          </a:p>
          <a:p>
            <a:pPr>
              <a:spcBef>
                <a:spcPts val="0"/>
              </a:spcBef>
              <a:spcAft>
                <a:spcPts val="600"/>
              </a:spcAft>
            </a:pPr>
            <a:r>
              <a:rPr lang="en-US" sz="2000" dirty="0">
                <a:latin typeface="Arial" panose="020B0604020202020204" pitchFamily="34" charset="0"/>
                <a:cs typeface="Arial" panose="020B0604020202020204" pitchFamily="34" charset="0"/>
              </a:rPr>
              <a:t>A home visit, which focused on high-risk medications, was performed on 7/10/2016 with Mr. Jones by [Pharmacist Name, Credentials]. Discharge from the hospital took place on 7/9/2016. Mr. Jones was prescribed the following high-risk medications: metformin, insulin aspart, and insulin glargine.</a:t>
            </a:r>
          </a:p>
          <a:p>
            <a:pPr>
              <a:spcBef>
                <a:spcPts val="1200"/>
              </a:spcBef>
              <a:spcAft>
                <a:spcPts val="0"/>
              </a:spcAft>
            </a:pPr>
            <a:r>
              <a:rPr lang="en-US" sz="2000" dirty="0">
                <a:solidFill>
                  <a:srgbClr val="FF0000"/>
                </a:solidFill>
                <a:latin typeface="Arial" panose="020B0604020202020204" pitchFamily="34" charset="0"/>
                <a:cs typeface="Arial" panose="020B0604020202020204" pitchFamily="34" charset="0"/>
              </a:rPr>
              <a:t>High-Risk Medication Recommendations for PCP:</a:t>
            </a:r>
          </a:p>
          <a:p>
            <a:pPr lvl="1">
              <a:spcBef>
                <a:spcPts val="0"/>
              </a:spcBef>
              <a:spcAft>
                <a:spcPts val="0"/>
              </a:spcAft>
            </a:pPr>
            <a:r>
              <a:rPr lang="en-US" sz="2000" dirty="0">
                <a:solidFill>
                  <a:srgbClr val="FF0000"/>
                </a:solidFill>
              </a:rPr>
              <a:t>Review rapid acting insulin regimen with patient since he is non adherent due number of daily injections and difficulty seeing units on syringe (see medication discrepancy and complaints below). Encouraged patient to follow discharge instructions on insulin aspart to minimize hypoglycemia.</a:t>
            </a:r>
          </a:p>
          <a:p>
            <a:pPr lvl="1">
              <a:spcBef>
                <a:spcPts val="0"/>
              </a:spcBef>
              <a:spcAft>
                <a:spcPts val="0"/>
              </a:spcAft>
            </a:pPr>
            <a:r>
              <a:rPr lang="en-US" sz="2000" dirty="0">
                <a:solidFill>
                  <a:srgbClr val="FF0000"/>
                </a:solidFill>
              </a:rPr>
              <a:t>Evaluate appropriate metformin dose with patient (see medication discrepancy below).</a:t>
            </a:r>
          </a:p>
          <a:p>
            <a:pPr>
              <a:spcBef>
                <a:spcPts val="1200"/>
              </a:spcBef>
              <a:spcAft>
                <a:spcPts val="0"/>
              </a:spcAft>
            </a:pPr>
            <a:r>
              <a:rPr lang="en-US" sz="2000" dirty="0">
                <a:latin typeface="Arial" panose="020B0604020202020204" pitchFamily="34" charset="0"/>
                <a:cs typeface="Arial" panose="020B0604020202020204" pitchFamily="34" charset="0"/>
              </a:rPr>
              <a:t>Other Medication Observations/Plans:</a:t>
            </a:r>
          </a:p>
          <a:p>
            <a:pPr lvl="1">
              <a:spcBef>
                <a:spcPts val="0"/>
              </a:spcBef>
              <a:spcAft>
                <a:spcPts val="0"/>
              </a:spcAft>
            </a:pPr>
            <a:r>
              <a:rPr lang="en-US" sz="1900" dirty="0">
                <a:latin typeface="Arial" panose="020B0604020202020204" pitchFamily="34" charset="0"/>
                <a:cs typeface="Arial" panose="020B0604020202020204" pitchFamily="34" charset="0"/>
              </a:rPr>
              <a:t>Patient is non-adherent to furosemide dose due to increased urinary frequency- follow up with patient regarding possible alternate dosing. </a:t>
            </a:r>
          </a:p>
          <a:p>
            <a:pPr lvl="1">
              <a:spcBef>
                <a:spcPts val="0"/>
              </a:spcBef>
              <a:spcAft>
                <a:spcPts val="0"/>
              </a:spcAft>
            </a:pPr>
            <a:r>
              <a:rPr lang="en-US" sz="1900" dirty="0">
                <a:latin typeface="Arial" panose="020B0604020202020204" pitchFamily="34" charset="0"/>
                <a:cs typeface="Arial" panose="020B0604020202020204" pitchFamily="34" charset="0"/>
              </a:rPr>
              <a:t>Verify appropriate aspirin dose with patient. Patient is unsure why hospital increased aspirin dose. </a:t>
            </a:r>
          </a:p>
          <a:p>
            <a:pPr lvl="1">
              <a:spcBef>
                <a:spcPts val="0"/>
              </a:spcBef>
              <a:spcAft>
                <a:spcPts val="0"/>
              </a:spcAft>
            </a:pPr>
            <a:r>
              <a:rPr lang="en-US" sz="1900" dirty="0">
                <a:latin typeface="Arial" panose="020B0604020202020204" pitchFamily="34" charset="0"/>
                <a:cs typeface="Arial" panose="020B0604020202020204" pitchFamily="34" charset="0"/>
              </a:rPr>
              <a:t>Follow-up – I plan to call patient in 1 week to discuss insulin aspart use and metformin dose.</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60</a:t>
            </a:fld>
            <a:endParaRPr lang="en-US" dirty="0"/>
          </a:p>
        </p:txBody>
      </p:sp>
    </p:spTree>
    <p:extLst>
      <p:ext uri="{BB962C8B-B14F-4D97-AF65-F5344CB8AC3E}">
        <p14:creationId xmlns:p14="http://schemas.microsoft.com/office/powerpoint/2010/main" val="3558380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506200" cy="1066800"/>
          </a:xfrm>
        </p:spPr>
        <p:txBody>
          <a:bodyPr/>
          <a:lstStyle/>
          <a:p>
            <a:r>
              <a:rPr lang="en-US" dirty="0">
                <a:latin typeface="Arial" panose="020B0604020202020204" pitchFamily="34" charset="0"/>
                <a:cs typeface="Arial" panose="020B0604020202020204" pitchFamily="34" charset="0"/>
              </a:rPr>
              <a:t>Case 2: Model EHR Communication to PCP </a:t>
            </a:r>
            <a:r>
              <a:rPr lang="en-US" sz="2000" dirty="0">
                <a:latin typeface="Arial" panose="020B0604020202020204" pitchFamily="34" charset="0"/>
                <a:cs typeface="Arial" panose="020B0604020202020204" pitchFamily="34" charset="0"/>
              </a:rPr>
              <a:t>(Cont.)</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1200"/>
              </a:spcBef>
              <a:spcAft>
                <a:spcPts val="0"/>
              </a:spcAft>
            </a:pPr>
            <a:r>
              <a:rPr lang="en-US" sz="2000" dirty="0">
                <a:latin typeface="Arial" panose="020B0604020202020204" pitchFamily="34" charset="0"/>
                <a:cs typeface="Arial" panose="020B0604020202020204" pitchFamily="34" charset="0"/>
              </a:rPr>
              <a:t>Medication Discrepancies:</a:t>
            </a:r>
          </a:p>
          <a:p>
            <a:pPr lvl="1">
              <a:spcBef>
                <a:spcPts val="0"/>
              </a:spcBef>
              <a:spcAft>
                <a:spcPts val="0"/>
              </a:spcAft>
            </a:pPr>
            <a:r>
              <a:rPr lang="en-US" sz="1900" i="1" dirty="0"/>
              <a:t>Patient is taking the wrong medication(s) [drug, dose and/or frequency) in one of the three high-risk medication categories. </a:t>
            </a:r>
          </a:p>
          <a:p>
            <a:pPr lvl="1">
              <a:spcBef>
                <a:spcPts val="0"/>
              </a:spcBef>
              <a:spcAft>
                <a:spcPts val="0"/>
              </a:spcAft>
            </a:pPr>
            <a:r>
              <a:rPr lang="en-US" sz="1900" dirty="0"/>
              <a:t>Insulin aspart- discharge notes 4 units before each meal; patient takes 8 units before largest meal once a day to minimize # of injections.</a:t>
            </a:r>
          </a:p>
          <a:p>
            <a:pPr lvl="1">
              <a:spcBef>
                <a:spcPts val="0"/>
              </a:spcBef>
              <a:spcAft>
                <a:spcPts val="0"/>
              </a:spcAft>
            </a:pPr>
            <a:endParaRPr lang="en-US" sz="1900" i="1" dirty="0"/>
          </a:p>
          <a:p>
            <a:pPr lvl="1">
              <a:spcBef>
                <a:spcPts val="0"/>
              </a:spcBef>
              <a:spcAft>
                <a:spcPts val="0"/>
              </a:spcAft>
            </a:pPr>
            <a:r>
              <a:rPr lang="en-US" sz="1900" i="1" dirty="0"/>
              <a:t>Patient is taking the wrong medication(s) [drug, dose and/or frequency) in one of the three high-risk medication categories. </a:t>
            </a:r>
          </a:p>
          <a:p>
            <a:pPr lvl="1">
              <a:spcBef>
                <a:spcPts val="0"/>
              </a:spcBef>
              <a:spcAft>
                <a:spcPts val="0"/>
              </a:spcAft>
            </a:pPr>
            <a:r>
              <a:rPr lang="en-US" sz="1900" dirty="0"/>
              <a:t>Metformin- discharge notes  500mg twice daily; patient has  850mg tablets and takes  twice daily.</a:t>
            </a:r>
          </a:p>
          <a:p>
            <a:pPr lvl="1">
              <a:spcBef>
                <a:spcPts val="0"/>
              </a:spcBef>
              <a:spcAft>
                <a:spcPts val="0"/>
              </a:spcAft>
            </a:pPr>
            <a:endParaRPr lang="en-US" sz="1900" i="1" dirty="0"/>
          </a:p>
          <a:p>
            <a:pPr lvl="1">
              <a:spcBef>
                <a:spcPts val="0"/>
              </a:spcBef>
              <a:spcAft>
                <a:spcPts val="0"/>
              </a:spcAft>
            </a:pPr>
            <a:r>
              <a:rPr lang="en-US" sz="1900" i="1" dirty="0"/>
              <a:t>Patient is taking the wrong medication(s) [drug, dose and/or frequency) in one of the three high-risk medication categories. </a:t>
            </a:r>
          </a:p>
          <a:p>
            <a:pPr lvl="1">
              <a:spcBef>
                <a:spcPts val="0"/>
              </a:spcBef>
              <a:spcAft>
                <a:spcPts val="0"/>
              </a:spcAft>
            </a:pPr>
            <a:r>
              <a:rPr lang="en-US" sz="1900" dirty="0"/>
              <a:t>Furosemide- discharge notes dose increase to 80mg in morning and 40 mg in afternoon; patient refuses to increase to 80mg in morning due to increased urinary frequency.</a:t>
            </a:r>
          </a:p>
          <a:p>
            <a:pPr lvl="1">
              <a:spcBef>
                <a:spcPts val="0"/>
              </a:spcBef>
              <a:spcAft>
                <a:spcPts val="0"/>
              </a:spcAft>
            </a:pPr>
            <a:endParaRPr lang="en-US" sz="1900" dirty="0"/>
          </a:p>
          <a:p>
            <a:pPr lvl="1">
              <a:spcBef>
                <a:spcPts val="0"/>
              </a:spcBef>
              <a:spcAft>
                <a:spcPts val="0"/>
              </a:spcAft>
            </a:pPr>
            <a:r>
              <a:rPr lang="en-US" sz="1900" i="1" dirty="0"/>
              <a:t>Patient is taking the wrong medication(s) [drug, dose and/or frequency) in one of the three high-risk medication categories. </a:t>
            </a:r>
          </a:p>
          <a:p>
            <a:pPr lvl="1">
              <a:spcBef>
                <a:spcPts val="0"/>
              </a:spcBef>
              <a:spcAft>
                <a:spcPts val="0"/>
              </a:spcAft>
            </a:pPr>
            <a:r>
              <a:rPr lang="en-US" sz="1900" dirty="0"/>
              <a:t>Aspirin- discharge notes 325mg daily; patient takes 81mg daily.</a:t>
            </a:r>
          </a:p>
          <a:p>
            <a:pPr>
              <a:spcBef>
                <a:spcPts val="0"/>
              </a:spcBef>
              <a:spcAft>
                <a:spcPts val="0"/>
              </a:spcAft>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61</a:t>
            </a:fld>
            <a:endParaRPr lang="en-US" dirty="0"/>
          </a:p>
        </p:txBody>
      </p:sp>
    </p:spTree>
    <p:extLst>
      <p:ext uri="{BB962C8B-B14F-4D97-AF65-F5344CB8AC3E}">
        <p14:creationId xmlns:p14="http://schemas.microsoft.com/office/powerpoint/2010/main" val="967321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430000" cy="1066800"/>
          </a:xfrm>
        </p:spPr>
        <p:txBody>
          <a:bodyPr/>
          <a:lstStyle/>
          <a:p>
            <a:r>
              <a:rPr lang="en-US" dirty="0">
                <a:latin typeface="Arial" panose="020B0604020202020204" pitchFamily="34" charset="0"/>
                <a:cs typeface="Arial" panose="020B0604020202020204" pitchFamily="34" charset="0"/>
              </a:rPr>
              <a:t>Case 2: Model EHR Communication to PCP </a:t>
            </a:r>
            <a:r>
              <a:rPr lang="en-US" sz="2000" dirty="0">
                <a:latin typeface="Arial" panose="020B0604020202020204" pitchFamily="34" charset="0"/>
                <a:cs typeface="Arial" panose="020B0604020202020204" pitchFamily="34" charset="0"/>
              </a:rPr>
              <a:t>(Cont.)</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0"/>
              </a:spcAft>
            </a:pPr>
            <a:r>
              <a:rPr lang="en-US" sz="2000" dirty="0">
                <a:latin typeface="Arial" panose="020B0604020202020204" pitchFamily="34" charset="0"/>
                <a:cs typeface="Arial" panose="020B0604020202020204" pitchFamily="34" charset="0"/>
              </a:rPr>
              <a:t>Clinically Significant Interactions/High-Risk Medication Combinations:</a:t>
            </a:r>
          </a:p>
          <a:p>
            <a:pPr lvl="1">
              <a:spcBef>
                <a:spcPts val="0"/>
              </a:spcBef>
              <a:spcAft>
                <a:spcPts val="0"/>
              </a:spcAft>
            </a:pPr>
            <a:r>
              <a:rPr lang="en-US" sz="1900" i="1" dirty="0">
                <a:latin typeface="Arial" panose="020B0604020202020204" pitchFamily="34" charset="0"/>
                <a:cs typeface="Arial" panose="020B0604020202020204" pitchFamily="34" charset="0"/>
              </a:rPr>
              <a:t>No clinically significant interactions or high-risk medication combinations were identified.</a:t>
            </a:r>
          </a:p>
          <a:p>
            <a:pPr>
              <a:spcBef>
                <a:spcPts val="1200"/>
              </a:spcBef>
              <a:spcAft>
                <a:spcPts val="0"/>
              </a:spcAft>
            </a:pPr>
            <a:r>
              <a:rPr lang="en-US" sz="2000" dirty="0">
                <a:latin typeface="Arial" panose="020B0604020202020204" pitchFamily="34" charset="0"/>
                <a:cs typeface="Arial" panose="020B0604020202020204" pitchFamily="34" charset="0"/>
              </a:rPr>
              <a:t>Complaints and Potential Side-Effects:</a:t>
            </a:r>
          </a:p>
          <a:p>
            <a:pPr lvl="1">
              <a:spcBef>
                <a:spcPts val="0"/>
              </a:spcBef>
              <a:spcAft>
                <a:spcPts val="0"/>
              </a:spcAft>
            </a:pPr>
            <a:r>
              <a:rPr lang="en-US" sz="1900" i="1" dirty="0">
                <a:latin typeface="Arial" panose="020B0604020202020204" pitchFamily="34" charset="0"/>
                <a:cs typeface="Arial" panose="020B0604020202020204" pitchFamily="34" charset="0"/>
              </a:rPr>
              <a:t>Complaints and/or side effects were identified and will be conveyed to the PCP.  </a:t>
            </a:r>
          </a:p>
          <a:p>
            <a:pPr lvl="1">
              <a:spcBef>
                <a:spcPts val="0"/>
              </a:spcBef>
              <a:spcAft>
                <a:spcPts val="0"/>
              </a:spcAft>
            </a:pPr>
            <a:r>
              <a:rPr lang="en-US" sz="1900" dirty="0">
                <a:latin typeface="Arial" panose="020B0604020202020204" pitchFamily="34" charset="0"/>
                <a:cs typeface="Arial" panose="020B0604020202020204" pitchFamily="34" charset="0"/>
              </a:rPr>
              <a:t>Patient strongly dislikes injections and thus only using insulin aspart once daily to minimize injections. Patient also notes 4 units is too hard to see and he is able to see the 8 unit mark more easily.</a:t>
            </a:r>
          </a:p>
          <a:p>
            <a:pPr lvl="1">
              <a:spcBef>
                <a:spcPts val="0"/>
              </a:spcBef>
              <a:spcAft>
                <a:spcPts val="0"/>
              </a:spcAft>
            </a:pPr>
            <a:r>
              <a:rPr lang="en-US" sz="1900" dirty="0">
                <a:latin typeface="Arial" panose="020B0604020202020204" pitchFamily="34" charset="0"/>
                <a:cs typeface="Arial" panose="020B0604020202020204" pitchFamily="34" charset="0"/>
              </a:rPr>
              <a:t>Patient refuses to take 80mg furosemide in morning due to increased urinary frequency.</a:t>
            </a:r>
          </a:p>
          <a:p>
            <a:pPr>
              <a:spcBef>
                <a:spcPts val="0"/>
              </a:spcBef>
              <a:spcAft>
                <a:spcPts val="0"/>
              </a:spcAft>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62</a:t>
            </a:fld>
            <a:endParaRPr lang="en-US" dirty="0"/>
          </a:p>
        </p:txBody>
      </p:sp>
    </p:spTree>
    <p:extLst>
      <p:ext uri="{BB962C8B-B14F-4D97-AF65-F5344CB8AC3E}">
        <p14:creationId xmlns:p14="http://schemas.microsoft.com/office/powerpoint/2010/main" val="1396542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1506200" cy="1066800"/>
          </a:xfrm>
        </p:spPr>
        <p:txBody>
          <a:bodyPr/>
          <a:lstStyle/>
          <a:p>
            <a:r>
              <a:rPr lang="en-US" dirty="0">
                <a:latin typeface="Arial" panose="020B0604020202020204" pitchFamily="34" charset="0"/>
                <a:cs typeface="Arial" panose="020B0604020202020204" pitchFamily="34" charset="0"/>
              </a:rPr>
              <a:t>Case 2: Model EHR Communication to PCP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0"/>
              </a:spcAft>
            </a:pPr>
            <a:r>
              <a:rPr lang="en-US" sz="2000" u="sng" dirty="0">
                <a:latin typeface="Arial" panose="020B0604020202020204" pitchFamily="34" charset="0"/>
                <a:cs typeface="Arial" panose="020B0604020202020204" pitchFamily="34" charset="0"/>
              </a:rPr>
              <a:t>Medication Management</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Identification:</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can identify all medications correctly.</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Organization:</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organizes medications appropriately.</a:t>
            </a:r>
            <a:endParaRPr lang="en-US" sz="1900" dirty="0">
              <a:latin typeface="Arial" panose="020B0604020202020204" pitchFamily="34" charset="0"/>
              <a:cs typeface="Arial" panose="020B0604020202020204" pitchFamily="34" charset="0"/>
            </a:endParaRP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Administration and Timing:</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administers medication incorrectly.</a:t>
            </a:r>
          </a:p>
          <a:p>
            <a:pPr lvl="1">
              <a:spcBef>
                <a:spcPts val="0"/>
              </a:spcBef>
              <a:spcAft>
                <a:spcPts val="0"/>
              </a:spcAft>
            </a:pPr>
            <a:r>
              <a:rPr lang="en-US" sz="1900" dirty="0">
                <a:latin typeface="Arial" panose="020B0604020202020204" pitchFamily="34" charset="0"/>
                <a:cs typeface="Arial" panose="020B0604020202020204" pitchFamily="34" charset="0"/>
              </a:rPr>
              <a:t>See Medication Discrepancies above. Not taking insulin at appropriate times. </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Storage:</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stores medication correctly.</a:t>
            </a:r>
          </a:p>
          <a:p>
            <a:pPr marL="364834" lvl="1" indent="-255372">
              <a:spcBef>
                <a:spcPts val="1200"/>
              </a:spcBef>
              <a:spcAft>
                <a:spcPts val="0"/>
              </a:spcAft>
              <a:buClr>
                <a:srgbClr val="A28E6A"/>
              </a:buClr>
              <a:buFont typeface="Georgia" pitchFamily="18" charset="0"/>
              <a:buChar char="•"/>
            </a:pPr>
            <a:r>
              <a:rPr lang="en-US" sz="2000" dirty="0">
                <a:latin typeface="Arial" panose="020B0604020202020204" pitchFamily="34" charset="0"/>
                <a:cs typeface="Arial" panose="020B0604020202020204" pitchFamily="34" charset="0"/>
              </a:rPr>
              <a:t>Understanding:</a:t>
            </a:r>
          </a:p>
          <a:p>
            <a:pPr lvl="1">
              <a:spcBef>
                <a:spcPts val="0"/>
              </a:spcBef>
              <a:spcAft>
                <a:spcPts val="0"/>
              </a:spcAft>
            </a:pPr>
            <a:r>
              <a:rPr lang="en-US" sz="1900" i="1" dirty="0">
                <a:latin typeface="Arial" panose="020B0604020202020204" pitchFamily="34" charset="0"/>
                <a:cs typeface="Arial" panose="020B0604020202020204" pitchFamily="34" charset="0"/>
              </a:rPr>
              <a:t>The patient/caregiver has adequate understanding of the indications for medications.</a:t>
            </a:r>
          </a:p>
          <a:p>
            <a:pPr marL="109462" indent="0">
              <a:spcBef>
                <a:spcPts val="0"/>
              </a:spcBef>
              <a:spcAft>
                <a:spcPts val="1200"/>
              </a:spcAft>
              <a:buNone/>
            </a:pPr>
            <a:endParaRPr lang="en-US" sz="2000" dirty="0">
              <a:latin typeface="Arial" panose="020B0604020202020204" pitchFamily="34" charset="0"/>
              <a:cs typeface="Arial" panose="020B0604020202020204" pitchFamily="34" charset="0"/>
            </a:endParaRPr>
          </a:p>
          <a:p>
            <a:pPr marL="109441" indent="0">
              <a:buNone/>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63</a:t>
            </a:fld>
            <a:endParaRPr lang="en-US" dirty="0"/>
          </a:p>
        </p:txBody>
      </p:sp>
    </p:spTree>
    <p:extLst>
      <p:ext uri="{BB962C8B-B14F-4D97-AF65-F5344CB8AC3E}">
        <p14:creationId xmlns:p14="http://schemas.microsoft.com/office/powerpoint/2010/main" val="2540078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1000" y="228600"/>
            <a:ext cx="10210800" cy="1066800"/>
          </a:xfrm>
        </p:spPr>
        <p:txBody>
          <a:bodyPr/>
          <a:lstStyle/>
          <a:p>
            <a:r>
              <a:rPr lang="en-US" dirty="0">
                <a:latin typeface="Arial" panose="020B0604020202020204" pitchFamily="34" charset="0"/>
                <a:cs typeface="Arial" panose="020B0604020202020204" pitchFamily="34" charset="0"/>
              </a:rPr>
              <a:t>Case 2: Recommendations to the Patient</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dirty="0">
                <a:latin typeface="Arial" panose="020B0604020202020204" pitchFamily="34" charset="0"/>
                <a:cs typeface="Arial" panose="020B0604020202020204" pitchFamily="34" charset="0"/>
              </a:rPr>
              <a:t>Pharmacist Recommendations to the Patient During Home Visit</a:t>
            </a:r>
          </a:p>
          <a:p>
            <a:pPr lvl="1">
              <a:spcBef>
                <a:spcPts val="0"/>
              </a:spcBef>
              <a:spcAft>
                <a:spcPts val="1200"/>
              </a:spcAft>
            </a:pPr>
            <a:r>
              <a:rPr lang="en-US" dirty="0">
                <a:solidFill>
                  <a:schemeClr val="accent2">
                    <a:lumMod val="75000"/>
                  </a:schemeClr>
                </a:solidFill>
                <a:latin typeface="Arial" panose="020B0604020202020204" pitchFamily="34" charset="0"/>
                <a:cs typeface="Arial" panose="020B0604020202020204" pitchFamily="34" charset="0"/>
              </a:rPr>
              <a:t>Discussed insulin injection technique.</a:t>
            </a:r>
          </a:p>
          <a:p>
            <a:pPr lvl="1">
              <a:spcBef>
                <a:spcPts val="0"/>
              </a:spcBef>
              <a:spcAft>
                <a:spcPts val="1200"/>
              </a:spcAft>
            </a:pPr>
            <a:r>
              <a:rPr lang="en-US" dirty="0">
                <a:solidFill>
                  <a:schemeClr val="accent2">
                    <a:lumMod val="75000"/>
                  </a:schemeClr>
                </a:solidFill>
                <a:latin typeface="Arial" panose="020B0604020202020204" pitchFamily="34" charset="0"/>
                <a:cs typeface="Arial" panose="020B0604020202020204" pitchFamily="34" charset="0"/>
              </a:rPr>
              <a:t>Discussed hypoglycemia symptoms.</a:t>
            </a:r>
          </a:p>
          <a:p>
            <a:pPr marL="109462" indent="0">
              <a:spcBef>
                <a:spcPts val="0"/>
              </a:spcBef>
              <a:spcAft>
                <a:spcPts val="1200"/>
              </a:spcAft>
              <a:buNone/>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64</a:t>
            </a:fld>
            <a:endParaRPr lang="en-US" dirty="0"/>
          </a:p>
        </p:txBody>
      </p:sp>
    </p:spTree>
    <p:extLst>
      <p:ext uri="{BB962C8B-B14F-4D97-AF65-F5344CB8AC3E}">
        <p14:creationId xmlns:p14="http://schemas.microsoft.com/office/powerpoint/2010/main" val="4176372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779864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Session 6:</a:t>
            </a:r>
            <a:br>
              <a:rPr lang="en-US" dirty="0"/>
            </a:br>
            <a:r>
              <a:rPr lang="en-US" dirty="0"/>
              <a:t>Follow-Up Phone Call</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66</a:t>
            </a:fld>
            <a:endParaRPr lang="en-US" dirty="0"/>
          </a:p>
        </p:txBody>
      </p:sp>
    </p:spTree>
    <p:extLst>
      <p:ext uri="{BB962C8B-B14F-4D97-AF65-F5344CB8AC3E}">
        <p14:creationId xmlns:p14="http://schemas.microsoft.com/office/powerpoint/2010/main" val="658642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Phone Call</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Pharmacist will call the patient and/or caregiver within 14 days of the home visit</a:t>
            </a:r>
          </a:p>
          <a:p>
            <a:pPr lvl="1"/>
            <a:r>
              <a:rPr lang="en-US" dirty="0">
                <a:latin typeface="Arial" panose="020B0604020202020204" pitchFamily="34" charset="0"/>
                <a:cs typeface="Arial" panose="020B0604020202020204" pitchFamily="34" charset="0"/>
              </a:rPr>
              <a:t>Discuss any interim problems </a:t>
            </a:r>
          </a:p>
          <a:p>
            <a:pPr lvl="1"/>
            <a:r>
              <a:rPr lang="en-US" dirty="0">
                <a:latin typeface="Arial" panose="020B0604020202020204" pitchFamily="34" charset="0"/>
                <a:cs typeface="Arial" panose="020B0604020202020204" pitchFamily="34" charset="0"/>
              </a:rPr>
              <a:t>Review/reinforce instruction provided during the home-visit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Make call attempts on different days and different times to try to reach the patient/caregiver for the follow-up call </a:t>
            </a:r>
          </a:p>
          <a:p>
            <a:pPr lvl="1"/>
            <a:r>
              <a:rPr lang="en-US" dirty="0">
                <a:latin typeface="Arial" panose="020B0604020202020204" pitchFamily="34" charset="0"/>
                <a:cs typeface="Arial" panose="020B0604020202020204" pitchFamily="34" charset="0"/>
              </a:rPr>
              <a:t>May be easiest to schedule the follow-up phone call prior to leaving the home visit</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67</a:t>
            </a:fld>
            <a:endParaRPr lang="en-US" dirty="0"/>
          </a:p>
        </p:txBody>
      </p:sp>
    </p:spTree>
    <p:extLst>
      <p:ext uri="{BB962C8B-B14F-4D97-AF65-F5344CB8AC3E}">
        <p14:creationId xmlns:p14="http://schemas.microsoft.com/office/powerpoint/2010/main" val="549838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Phone Call Documentation</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800"/>
              </a:spcAft>
            </a:pPr>
            <a:r>
              <a:rPr lang="en-US" dirty="0">
                <a:latin typeface="Arial" panose="020B0604020202020204" pitchFamily="34" charset="0"/>
                <a:cs typeface="Arial" panose="020B0604020202020204" pitchFamily="34" charset="0"/>
              </a:rPr>
              <a:t>Write follow-up communication to the PCP, as needed, in EHR</a:t>
            </a:r>
          </a:p>
          <a:p>
            <a:pPr>
              <a:spcAft>
                <a:spcPts val="1800"/>
              </a:spcAft>
            </a:pPr>
            <a:r>
              <a:rPr lang="en-US" dirty="0">
                <a:latin typeface="Arial" panose="020B0604020202020204" pitchFamily="34" charset="0"/>
                <a:cs typeface="Arial" panose="020B0604020202020204" pitchFamily="34" charset="0"/>
              </a:rPr>
              <a:t>Communication to the PCP can include any urgent medication-related issues that need to be immediately addressed that were identified during follow-up call</a:t>
            </a:r>
          </a:p>
          <a:p>
            <a:pPr lvl="2">
              <a:spcAft>
                <a:spcPts val="1800"/>
              </a:spcAft>
            </a:pPr>
            <a:r>
              <a:rPr lang="en-US" dirty="0">
                <a:latin typeface="Arial" panose="020B0604020202020204" pitchFamily="34" charset="0"/>
                <a:cs typeface="Arial" panose="020B0604020202020204" pitchFamily="34" charset="0"/>
              </a:rPr>
              <a:t>Follow-up call documentation will only be routed to PCP if there are actionable items</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68</a:t>
            </a:fld>
            <a:endParaRPr lang="en-US" dirty="0"/>
          </a:p>
        </p:txBody>
      </p:sp>
    </p:spTree>
    <p:extLst>
      <p:ext uri="{BB962C8B-B14F-4D97-AF65-F5344CB8AC3E}">
        <p14:creationId xmlns:p14="http://schemas.microsoft.com/office/powerpoint/2010/main" val="1711281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7D4F-5B13-4E7B-80AB-A1C658E2F420}"/>
              </a:ext>
            </a:extLst>
          </p:cNvPr>
          <p:cNvSpPr>
            <a:spLocks noGrp="1"/>
          </p:cNvSpPr>
          <p:nvPr>
            <p:ph type="title"/>
          </p:nvPr>
        </p:nvSpPr>
        <p:spPr/>
        <p:txBody>
          <a:bodyPr/>
          <a:lstStyle/>
          <a:p>
            <a:r>
              <a:rPr lang="en-US" dirty="0"/>
              <a:t>Follow-Up Phone Call Script</a:t>
            </a:r>
          </a:p>
        </p:txBody>
      </p:sp>
      <p:sp>
        <p:nvSpPr>
          <p:cNvPr id="3" name="Slide Number Placeholder 2">
            <a:extLst>
              <a:ext uri="{FF2B5EF4-FFF2-40B4-BE49-F238E27FC236}">
                <a16:creationId xmlns:a16="http://schemas.microsoft.com/office/drawing/2014/main" id="{2B23B07B-6225-44C2-9584-D7353F349ED4}"/>
              </a:ext>
            </a:extLst>
          </p:cNvPr>
          <p:cNvSpPr>
            <a:spLocks noGrp="1"/>
          </p:cNvSpPr>
          <p:nvPr>
            <p:ph type="sldNum" sz="quarter" idx="12"/>
          </p:nvPr>
        </p:nvSpPr>
        <p:spPr/>
        <p:txBody>
          <a:bodyPr/>
          <a:lstStyle/>
          <a:p>
            <a:pPr>
              <a:defRPr/>
            </a:pPr>
            <a:fld id="{AB2BB54C-3DA0-4902-BE56-79E9BEB48F30}" type="slidenum">
              <a:rPr lang="en-US" smtClean="0"/>
              <a:pPr>
                <a:defRPr/>
              </a:pPr>
              <a:t>69</a:t>
            </a:fld>
            <a:endParaRPr lang="en-US" dirty="0"/>
          </a:p>
        </p:txBody>
      </p:sp>
      <p:sp>
        <p:nvSpPr>
          <p:cNvPr id="4" name="TextBox 3">
            <a:extLst>
              <a:ext uri="{FF2B5EF4-FFF2-40B4-BE49-F238E27FC236}">
                <a16:creationId xmlns:a16="http://schemas.microsoft.com/office/drawing/2014/main" id="{E9CAF6BC-7E07-463E-946F-AC34B29D4F18}"/>
              </a:ext>
            </a:extLst>
          </p:cNvPr>
          <p:cNvSpPr txBox="1"/>
          <p:nvPr/>
        </p:nvSpPr>
        <p:spPr>
          <a:xfrm>
            <a:off x="609600" y="4382869"/>
            <a:ext cx="10972800" cy="584775"/>
          </a:xfrm>
          <a:prstGeom prst="rect">
            <a:avLst/>
          </a:prstGeom>
          <a:noFill/>
        </p:spPr>
        <p:txBody>
          <a:bodyPr wrap="square" rtlCol="0">
            <a:spAutoFit/>
          </a:bodyPr>
          <a:lstStyle/>
          <a:p>
            <a:pPr algn="ctr"/>
            <a:r>
              <a:rPr lang="en-US" sz="3200" dirty="0"/>
              <a:t>Open Follow-Up Phone Call Script</a:t>
            </a:r>
          </a:p>
        </p:txBody>
      </p:sp>
    </p:spTree>
    <p:extLst>
      <p:ext uri="{BB962C8B-B14F-4D97-AF65-F5344CB8AC3E}">
        <p14:creationId xmlns:p14="http://schemas.microsoft.com/office/powerpoint/2010/main" val="277268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a:ln>
            <a:noFill/>
          </a:ln>
        </p:spPr>
        <p:txBody>
          <a:bodyPr/>
          <a:lstStyle/>
          <a:p>
            <a:pPr>
              <a:spcAft>
                <a:spcPts val="1200"/>
              </a:spcAft>
            </a:pPr>
            <a:r>
              <a:rPr lang="en-US" dirty="0">
                <a:latin typeface="Arial" panose="020B0604020202020204" pitchFamily="34" charset="0"/>
                <a:cs typeface="Arial" panose="020B0604020202020204" pitchFamily="34" charset="0"/>
              </a:rPr>
              <a:t>The National Action Plan for ADE Prevention targeted three high-risk drug classes</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lvl="1">
              <a:spcAft>
                <a:spcPts val="1200"/>
              </a:spcAft>
            </a:pPr>
            <a:r>
              <a:rPr lang="en-US" dirty="0">
                <a:latin typeface="Arial" panose="020B0604020202020204" pitchFamily="34" charset="0"/>
                <a:cs typeface="Arial" panose="020B0604020202020204" pitchFamily="34" charset="0"/>
              </a:rPr>
              <a:t>Anticoagulants</a:t>
            </a:r>
          </a:p>
          <a:p>
            <a:pPr lvl="1">
              <a:spcAft>
                <a:spcPts val="1200"/>
              </a:spcAft>
            </a:pPr>
            <a:r>
              <a:rPr lang="en-US" dirty="0">
                <a:latin typeface="Arial" panose="020B0604020202020204" pitchFamily="34" charset="0"/>
                <a:cs typeface="Arial" panose="020B0604020202020204" pitchFamily="34" charset="0"/>
              </a:rPr>
              <a:t>Anti-Diabetic Agents (insulin and oral agents) </a:t>
            </a:r>
          </a:p>
          <a:p>
            <a:pPr lvl="1">
              <a:spcAft>
                <a:spcPts val="1200"/>
              </a:spcAft>
            </a:pPr>
            <a:r>
              <a:rPr lang="en-US" dirty="0">
                <a:latin typeface="Arial" panose="020B0604020202020204" pitchFamily="34" charset="0"/>
                <a:cs typeface="Arial" panose="020B0604020202020204" pitchFamily="34" charset="0"/>
              </a:rPr>
              <a:t>Opioids</a:t>
            </a:r>
          </a:p>
          <a:p>
            <a:pPr>
              <a:spcBef>
                <a:spcPts val="1800"/>
              </a:spcBef>
              <a:spcAft>
                <a:spcPts val="1200"/>
              </a:spcAft>
            </a:pPr>
            <a:r>
              <a:rPr lang="en-US" dirty="0">
                <a:latin typeface="Arial" panose="020B0604020202020204" pitchFamily="34" charset="0"/>
                <a:cs typeface="Arial" panose="020B0604020202020204" pitchFamily="34" charset="0"/>
              </a:rPr>
              <a:t>These three medication classes accounted for the greatest number of measurable drug-related harms to patients</a:t>
            </a:r>
            <a:r>
              <a:rPr lang="en-US" baseline="30000" dirty="0">
                <a:latin typeface="Arial" panose="020B0604020202020204" pitchFamily="34" charset="0"/>
                <a:cs typeface="Arial" panose="020B0604020202020204" pitchFamily="34" charset="0"/>
              </a:rPr>
              <a:t>3-5</a:t>
            </a:r>
            <a:endParaRPr lang="en-US" dirty="0">
              <a:latin typeface="Arial" panose="020B0604020202020204" pitchFamily="34" charset="0"/>
              <a:cs typeface="Arial" panose="020B0604020202020204" pitchFamily="34" charset="0"/>
            </a:endParaRP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a:t>
            </a:fld>
            <a:endParaRPr lang="en-US" dirty="0"/>
          </a:p>
        </p:txBody>
      </p:sp>
      <p:sp>
        <p:nvSpPr>
          <p:cNvPr id="5" name="Rectangle 4">
            <a:extLst>
              <a:ext uri="{FF2B5EF4-FFF2-40B4-BE49-F238E27FC236}">
                <a16:creationId xmlns:a16="http://schemas.microsoft.com/office/drawing/2014/main" id="{6CF05F87-289D-4380-BA93-F9BB0A167476}"/>
              </a:ext>
            </a:extLst>
          </p:cNvPr>
          <p:cNvSpPr/>
          <p:nvPr/>
        </p:nvSpPr>
        <p:spPr>
          <a:xfrm>
            <a:off x="152400" y="5410200"/>
            <a:ext cx="11963400" cy="1384995"/>
          </a:xfrm>
          <a:prstGeom prst="rect">
            <a:avLst/>
          </a:prstGeom>
        </p:spPr>
        <p:txBody>
          <a:bodyPr wrap="square">
            <a:spAutoFit/>
          </a:bodyPr>
          <a:lstStyle/>
          <a:p>
            <a:pPr marL="342900" indent="-342900">
              <a:buFont typeface="+mj-lt"/>
              <a:buAutoNum type="arabicPeriod" startAt="2"/>
            </a:pPr>
            <a:r>
              <a:rPr lang="en-US" sz="1200" dirty="0"/>
              <a:t>U.S. Department of Health and Human Services, Office of Disease Prevention and Health Promotion. (2014). National action plan for adverse drug event prevention. Washington, DC. </a:t>
            </a:r>
            <a:r>
              <a:rPr lang="en-US" sz="1200" dirty="0">
                <a:hlinkClick r:id="rId3"/>
              </a:rPr>
              <a:t>http://www.health.gov/hai/pdfs/ADE-Action-Plan-508c.pdf</a:t>
            </a:r>
            <a:r>
              <a:rPr lang="en-US" sz="1200" dirty="0"/>
              <a:t> (accessed January 12, 2015).</a:t>
            </a:r>
          </a:p>
          <a:p>
            <a:pPr marL="342900" indent="-342900">
              <a:buFont typeface="+mj-lt"/>
              <a:buAutoNum type="arabicPeriod" startAt="2"/>
            </a:pPr>
            <a:r>
              <a:rPr lang="en-US" sz="1200" dirty="0"/>
              <a:t>Budnitz DS, Pollock DA, Weidenbach KN, Mendelsohn AB, Schroeder TJ, Annest JL. National surveillance of emergency department visits for outpatient adverse drug events. JAMA. 2006; 296:1858-66.</a:t>
            </a:r>
          </a:p>
          <a:p>
            <a:pPr marL="342900" indent="-342900">
              <a:buFont typeface="+mj-lt"/>
              <a:buAutoNum type="arabicPeriod" startAt="2"/>
            </a:pPr>
            <a:r>
              <a:rPr lang="en-US" sz="1200" dirty="0"/>
              <a:t>Budnitz DS, Lovegrove MD, Shehab N, Richards CL. Emergency hospitalizations for adverse drug events in older Americans. N Engl J Med. 2011; 365:2002-2012.</a:t>
            </a:r>
          </a:p>
          <a:p>
            <a:pPr marL="342900" indent="-342900">
              <a:buFont typeface="+mj-lt"/>
              <a:buAutoNum type="arabicPeriod" startAt="2"/>
            </a:pPr>
            <a:r>
              <a:rPr lang="en-US" sz="1200" dirty="0"/>
              <a:t>Budnitz DS, Shehab N, Kegler SR, Richards CL. Medication use leading to emergency department visits for adverse drug events in older adults. Ann Intern Med. 2007; 147:755-765.</a:t>
            </a:r>
          </a:p>
        </p:txBody>
      </p:sp>
    </p:spTree>
    <p:extLst>
      <p:ext uri="{BB962C8B-B14F-4D97-AF65-F5344CB8AC3E}">
        <p14:creationId xmlns:p14="http://schemas.microsoft.com/office/powerpoint/2010/main" val="3164585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Phone Call Script</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200"/>
              </a:spcAft>
            </a:pPr>
            <a:r>
              <a:rPr lang="en-US" sz="2000" dirty="0">
                <a:latin typeface="Arial" panose="020B0604020202020204" pitchFamily="34" charset="0"/>
                <a:cs typeface="Arial" panose="020B0604020202020204" pitchFamily="34" charset="0"/>
              </a:rPr>
              <a:t>Hello. May I please speak to [PATIENT’S NAME]?</a:t>
            </a:r>
          </a:p>
          <a:p>
            <a:pPr>
              <a:spcAft>
                <a:spcPts val="600"/>
              </a:spcAft>
            </a:pPr>
            <a:r>
              <a:rPr lang="en-US" sz="2000" dirty="0">
                <a:latin typeface="Arial" panose="020B0604020202020204" pitchFamily="34" charset="0"/>
                <a:cs typeface="Arial" panose="020B0604020202020204" pitchFamily="34" charset="0"/>
              </a:rPr>
              <a:t>This is [NAME], the pharmacist from [organization’s name].  I met with you on [DATE], and I am calling to follow-up on that home-visit.  Do you have a few moments to speak with me now about how things have been going with your medication(s) since I last saw you?</a:t>
            </a:r>
          </a:p>
          <a:p>
            <a:pPr lvl="1">
              <a:spcBef>
                <a:spcPts val="0"/>
              </a:spcBef>
              <a:spcAft>
                <a:spcPts val="0"/>
              </a:spcAft>
            </a:pPr>
            <a:r>
              <a:rPr lang="en-US" sz="1900" dirty="0">
                <a:latin typeface="Arial" panose="020B0604020202020204" pitchFamily="34" charset="0"/>
                <a:cs typeface="Arial" panose="020B0604020202020204" pitchFamily="34" charset="0"/>
              </a:rPr>
              <a:t>If “YES”, continue.</a:t>
            </a:r>
          </a:p>
          <a:p>
            <a:pPr lvl="1">
              <a:spcBef>
                <a:spcPts val="0"/>
              </a:spcBef>
              <a:spcAft>
                <a:spcPts val="1200"/>
              </a:spcAft>
            </a:pPr>
            <a:r>
              <a:rPr lang="en-US" sz="1900" dirty="0">
                <a:latin typeface="Arial" panose="020B0604020202020204" pitchFamily="34" charset="0"/>
                <a:cs typeface="Arial" panose="020B0604020202020204" pitchFamily="34" charset="0"/>
              </a:rPr>
              <a:t>If “NO”: Is there a better time for me to call?  [SCHEDULE TIME]</a:t>
            </a:r>
          </a:p>
          <a:p>
            <a:pPr>
              <a:spcAft>
                <a:spcPts val="600"/>
              </a:spcAft>
            </a:pPr>
            <a:r>
              <a:rPr lang="en-US" sz="2000" dirty="0">
                <a:latin typeface="Arial" panose="020B0604020202020204" pitchFamily="34" charset="0"/>
                <a:cs typeface="Arial" panose="020B0604020202020204" pitchFamily="34" charset="0"/>
              </a:rPr>
              <a:t>Great!  First, I’d like to ask you if you’ve had any problems with your medications since [DATE OF HOME VISIT]. </a:t>
            </a:r>
          </a:p>
          <a:p>
            <a:pPr lvl="1">
              <a:spcBef>
                <a:spcPts val="0"/>
              </a:spcBef>
              <a:spcAft>
                <a:spcPts val="0"/>
              </a:spcAft>
            </a:pPr>
            <a:r>
              <a:rPr lang="en-US" sz="1900" dirty="0">
                <a:latin typeface="Arial" panose="020B0604020202020204" pitchFamily="34" charset="0"/>
                <a:cs typeface="Arial" panose="020B0604020202020204" pitchFamily="34" charset="0"/>
              </a:rPr>
              <a:t>If “YES”, discuss medication problems.</a:t>
            </a:r>
          </a:p>
          <a:p>
            <a:pPr lvl="1">
              <a:spcBef>
                <a:spcPts val="0"/>
              </a:spcBef>
              <a:spcAft>
                <a:spcPts val="1200"/>
              </a:spcAft>
            </a:pPr>
            <a:r>
              <a:rPr lang="en-US" sz="1900" dirty="0">
                <a:latin typeface="Arial" panose="020B0604020202020204" pitchFamily="34" charset="0"/>
                <a:cs typeface="Arial" panose="020B0604020202020204" pitchFamily="34" charset="0"/>
              </a:rPr>
              <a:t>If “NO,” continue.</a:t>
            </a:r>
          </a:p>
          <a:p>
            <a:pPr>
              <a:spcAft>
                <a:spcPts val="1200"/>
              </a:spcAft>
            </a:pPr>
            <a:r>
              <a:rPr lang="en-US" sz="2000" dirty="0">
                <a:latin typeface="Arial" panose="020B0604020202020204" pitchFamily="34" charset="0"/>
                <a:cs typeface="Arial" panose="020B0604020202020204" pitchFamily="34" charset="0"/>
              </a:rPr>
              <a:t>Okay, thanks for sharing that with me.  </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70</a:t>
            </a:fld>
            <a:endParaRPr lang="en-US" dirty="0"/>
          </a:p>
        </p:txBody>
      </p:sp>
    </p:spTree>
    <p:extLst>
      <p:ext uri="{BB962C8B-B14F-4D97-AF65-F5344CB8AC3E}">
        <p14:creationId xmlns:p14="http://schemas.microsoft.com/office/powerpoint/2010/main" val="2051497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Phone Call Script</a:t>
            </a:r>
            <a:endParaRPr lang="en-US" sz="2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Aft>
                <a:spcPts val="1200"/>
              </a:spcAft>
            </a:pPr>
            <a:r>
              <a:rPr lang="en-US" sz="2000" dirty="0">
                <a:latin typeface="Arial" panose="020B0604020202020204" pitchFamily="34" charset="0"/>
                <a:cs typeface="Arial" panose="020B0604020202020204" pitchFamily="34" charset="0"/>
              </a:rPr>
              <a:t>When I met with you on [DATE OF HOME VISIT], we went over a few things that could help you safely take your medications.  We talked about: [REVIEW INSTRUCTIONS; INSTRUCTIONS WILL BE RECORDED IN THE COMMUNICATION TO THE PCP].</a:t>
            </a:r>
          </a:p>
          <a:p>
            <a:pPr>
              <a:spcAft>
                <a:spcPts val="1200"/>
              </a:spcAft>
            </a:pPr>
            <a:r>
              <a:rPr lang="en-US" sz="2000" dirty="0">
                <a:latin typeface="Arial" panose="020B0604020202020204" pitchFamily="34" charset="0"/>
                <a:cs typeface="Arial" panose="020B0604020202020204" pitchFamily="34" charset="0"/>
              </a:rPr>
              <a:t>How are you doing with [INSTRUCTIONS]?</a:t>
            </a:r>
          </a:p>
          <a:p>
            <a:pPr lvl="1">
              <a:spcAft>
                <a:spcPts val="1200"/>
              </a:spcAft>
            </a:pPr>
            <a:r>
              <a:rPr lang="en-US" sz="1900" dirty="0">
                <a:latin typeface="Arial" panose="020B0604020202020204" pitchFamily="34" charset="0"/>
                <a:cs typeface="Arial" panose="020B0604020202020204" pitchFamily="34" charset="0"/>
              </a:rPr>
              <a:t>[DISCUSS AND REINFORCE INSTRUCTIONS].</a:t>
            </a:r>
          </a:p>
          <a:p>
            <a:pPr>
              <a:spcAft>
                <a:spcPts val="1200"/>
              </a:spcAft>
            </a:pPr>
            <a:r>
              <a:rPr lang="en-US" sz="2000" dirty="0">
                <a:latin typeface="Arial" panose="020B0604020202020204" pitchFamily="34" charset="0"/>
                <a:cs typeface="Arial" panose="020B0604020202020204" pitchFamily="34" charset="0"/>
              </a:rPr>
              <a:t>Do you have any questions about anything else related to your medications?</a:t>
            </a:r>
          </a:p>
          <a:p>
            <a:pPr lvl="1">
              <a:spcBef>
                <a:spcPts val="0"/>
              </a:spcBef>
              <a:spcAft>
                <a:spcPts val="0"/>
              </a:spcAft>
            </a:pPr>
            <a:r>
              <a:rPr lang="en-US" sz="1900" dirty="0">
                <a:latin typeface="Arial" panose="020B0604020202020204" pitchFamily="34" charset="0"/>
                <a:cs typeface="Arial" panose="020B0604020202020204" pitchFamily="34" charset="0"/>
              </a:rPr>
              <a:t>If “YES”, answer questions.</a:t>
            </a:r>
          </a:p>
          <a:p>
            <a:pPr lvl="1">
              <a:spcBef>
                <a:spcPts val="0"/>
              </a:spcBef>
              <a:spcAft>
                <a:spcPts val="1200"/>
              </a:spcAft>
            </a:pPr>
            <a:r>
              <a:rPr lang="en-US" sz="1900" dirty="0">
                <a:latin typeface="Arial" panose="020B0604020202020204" pitchFamily="34" charset="0"/>
                <a:cs typeface="Arial" panose="020B0604020202020204" pitchFamily="34" charset="0"/>
              </a:rPr>
              <a:t>If “NO” continue.</a:t>
            </a:r>
          </a:p>
          <a:p>
            <a:pPr>
              <a:spcAft>
                <a:spcPts val="1200"/>
              </a:spcAft>
            </a:pPr>
            <a:r>
              <a:rPr lang="en-US" sz="2000" dirty="0">
                <a:latin typeface="Arial" panose="020B0604020202020204" pitchFamily="34" charset="0"/>
                <a:cs typeface="Arial" panose="020B0604020202020204" pitchFamily="34" charset="0"/>
              </a:rPr>
              <a:t>Okay.  Thank you!  We are all done.  Please continue to follow-up with your primary care provider as you usually would.  I appreciate your taking the time to talk with me and have a good day! </a:t>
            </a:r>
          </a:p>
          <a:p>
            <a:pPr>
              <a:spcAft>
                <a:spcPts val="1200"/>
              </a:spcAft>
            </a:pPr>
            <a:r>
              <a:rPr lang="en-US" sz="2000" dirty="0">
                <a:latin typeface="Arial" panose="020B0604020202020204" pitchFamily="34" charset="0"/>
                <a:cs typeface="Arial" panose="020B0604020202020204" pitchFamily="34" charset="0"/>
              </a:rPr>
              <a:t>[END PHONE CALL]</a:t>
            </a:r>
          </a:p>
          <a:p>
            <a:pPr marL="109441" indent="0">
              <a:spcAft>
                <a:spcPts val="1200"/>
              </a:spcAft>
              <a:buNone/>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71</a:t>
            </a:fld>
            <a:endParaRPr lang="en-US" dirty="0"/>
          </a:p>
        </p:txBody>
      </p:sp>
    </p:spTree>
    <p:extLst>
      <p:ext uri="{BB962C8B-B14F-4D97-AF65-F5344CB8AC3E}">
        <p14:creationId xmlns:p14="http://schemas.microsoft.com/office/powerpoint/2010/main" val="2632382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7D4F-5B13-4E7B-80AB-A1C658E2F420}"/>
              </a:ext>
            </a:extLst>
          </p:cNvPr>
          <p:cNvSpPr>
            <a:spLocks noGrp="1"/>
          </p:cNvSpPr>
          <p:nvPr>
            <p:ph type="title"/>
          </p:nvPr>
        </p:nvSpPr>
        <p:spPr/>
        <p:txBody>
          <a:bodyPr/>
          <a:lstStyle/>
          <a:p>
            <a:r>
              <a:rPr lang="en-US" dirty="0"/>
              <a:t>Follow-Up Phone Call Documentation Template</a:t>
            </a:r>
          </a:p>
        </p:txBody>
      </p:sp>
      <p:sp>
        <p:nvSpPr>
          <p:cNvPr id="3" name="Slide Number Placeholder 2">
            <a:extLst>
              <a:ext uri="{FF2B5EF4-FFF2-40B4-BE49-F238E27FC236}">
                <a16:creationId xmlns:a16="http://schemas.microsoft.com/office/drawing/2014/main" id="{2B23B07B-6225-44C2-9584-D7353F349ED4}"/>
              </a:ext>
            </a:extLst>
          </p:cNvPr>
          <p:cNvSpPr>
            <a:spLocks noGrp="1"/>
          </p:cNvSpPr>
          <p:nvPr>
            <p:ph type="sldNum" sz="quarter" idx="12"/>
          </p:nvPr>
        </p:nvSpPr>
        <p:spPr/>
        <p:txBody>
          <a:bodyPr/>
          <a:lstStyle/>
          <a:p>
            <a:pPr>
              <a:defRPr/>
            </a:pPr>
            <a:fld id="{AB2BB54C-3DA0-4902-BE56-79E9BEB48F30}" type="slidenum">
              <a:rPr lang="en-US" smtClean="0"/>
              <a:pPr>
                <a:defRPr/>
              </a:pPr>
              <a:t>72</a:t>
            </a:fld>
            <a:endParaRPr lang="en-US" dirty="0"/>
          </a:p>
        </p:txBody>
      </p:sp>
      <p:sp>
        <p:nvSpPr>
          <p:cNvPr id="4" name="TextBox 3">
            <a:extLst>
              <a:ext uri="{FF2B5EF4-FFF2-40B4-BE49-F238E27FC236}">
                <a16:creationId xmlns:a16="http://schemas.microsoft.com/office/drawing/2014/main" id="{E9CAF6BC-7E07-463E-946F-AC34B29D4F18}"/>
              </a:ext>
            </a:extLst>
          </p:cNvPr>
          <p:cNvSpPr txBox="1"/>
          <p:nvPr/>
        </p:nvSpPr>
        <p:spPr>
          <a:xfrm>
            <a:off x="609600" y="4382869"/>
            <a:ext cx="10972800" cy="584775"/>
          </a:xfrm>
          <a:prstGeom prst="rect">
            <a:avLst/>
          </a:prstGeom>
          <a:noFill/>
        </p:spPr>
        <p:txBody>
          <a:bodyPr wrap="square" rtlCol="0">
            <a:spAutoFit/>
          </a:bodyPr>
          <a:lstStyle/>
          <a:p>
            <a:pPr algn="ctr"/>
            <a:r>
              <a:rPr lang="en-US" sz="3200" dirty="0">
                <a:solidFill>
                  <a:schemeClr val="tx2">
                    <a:lumMod val="50000"/>
                  </a:schemeClr>
                </a:solidFill>
              </a:rPr>
              <a:t>Open Template</a:t>
            </a:r>
          </a:p>
        </p:txBody>
      </p:sp>
    </p:spTree>
    <p:extLst>
      <p:ext uri="{BB962C8B-B14F-4D97-AF65-F5344CB8AC3E}">
        <p14:creationId xmlns:p14="http://schemas.microsoft.com/office/powerpoint/2010/main" val="740876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EHR Communication Template</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1200"/>
              </a:spcAft>
            </a:pPr>
            <a:r>
              <a:rPr lang="en-US" dirty="0">
                <a:latin typeface="Arial" panose="020B0604020202020204" pitchFamily="34" charset="0"/>
                <a:cs typeface="Arial" panose="020B0604020202020204" pitchFamily="34" charset="0"/>
              </a:rPr>
              <a:t>Title: High-Risk Medication Assessment</a:t>
            </a:r>
          </a:p>
          <a:p>
            <a:pPr>
              <a:spcBef>
                <a:spcPts val="0"/>
              </a:spcBef>
              <a:spcAft>
                <a:spcPts val="1200"/>
              </a:spcAft>
            </a:pPr>
            <a:r>
              <a:rPr lang="en-US" dirty="0">
                <a:latin typeface="Arial" panose="020B0604020202020204" pitchFamily="34" charset="0"/>
                <a:cs typeface="Arial" panose="020B0604020202020204" pitchFamily="34" charset="0"/>
              </a:rPr>
              <a:t>[Follow-up Call Summary]</a:t>
            </a:r>
            <a:endParaRPr lang="en-US" dirty="0">
              <a:solidFill>
                <a:srgbClr val="FF0000"/>
              </a:solidFill>
              <a:latin typeface="Arial" panose="020B0604020202020204" pitchFamily="34" charset="0"/>
              <a:cs typeface="Arial" panose="020B0604020202020204" pitchFamily="34" charset="0"/>
            </a:endParaRPr>
          </a:p>
          <a:p>
            <a:pPr>
              <a:spcBef>
                <a:spcPts val="0"/>
              </a:spcBef>
              <a:spcAft>
                <a:spcPts val="1200"/>
              </a:spcAft>
            </a:pPr>
            <a:r>
              <a:rPr lang="en-US" dirty="0">
                <a:solidFill>
                  <a:srgbClr val="FF0000"/>
                </a:solidFill>
                <a:latin typeface="Arial" panose="020B0604020202020204" pitchFamily="34" charset="0"/>
                <a:cs typeface="Arial" panose="020B0604020202020204" pitchFamily="34" charset="0"/>
              </a:rPr>
              <a:t>High-Risk Medication Recommendations for PCP:</a:t>
            </a:r>
          </a:p>
          <a:p>
            <a:pPr>
              <a:spcBef>
                <a:spcPts val="0"/>
              </a:spcBef>
              <a:spcAft>
                <a:spcPts val="1200"/>
              </a:spcAft>
            </a:pPr>
            <a:r>
              <a:rPr lang="en-US" dirty="0">
                <a:latin typeface="Arial" panose="020B0604020202020204" pitchFamily="34" charset="0"/>
                <a:cs typeface="Arial" panose="020B0604020202020204" pitchFamily="34" charset="0"/>
              </a:rPr>
              <a:t>Other Medication Issues Identified During Call:</a:t>
            </a:r>
          </a:p>
          <a:p>
            <a:pPr>
              <a:spcBef>
                <a:spcPts val="0"/>
              </a:spcBef>
              <a:spcAft>
                <a:spcPts val="1200"/>
              </a:spcAft>
            </a:pPr>
            <a:r>
              <a:rPr lang="en-US" dirty="0">
                <a:latin typeface="Arial" panose="020B0604020202020204" pitchFamily="34" charset="0"/>
                <a:cs typeface="Arial" panose="020B0604020202020204" pitchFamily="34" charset="0"/>
              </a:rPr>
              <a:t>Pharmacist Follow-up:</a:t>
            </a:r>
          </a:p>
          <a:p>
            <a:pPr>
              <a:spcBef>
                <a:spcPts val="0"/>
              </a:spcBef>
              <a:spcAft>
                <a:spcPts val="1200"/>
              </a:spcAft>
            </a:pPr>
            <a:endParaRPr lang="en-US" dirty="0">
              <a:latin typeface="Arial" panose="020B0604020202020204" pitchFamily="34" charset="0"/>
              <a:cs typeface="Arial" panose="020B0604020202020204" pitchFamily="34" charset="0"/>
            </a:endParaRPr>
          </a:p>
          <a:p>
            <a:pPr lvl="1">
              <a:spcBef>
                <a:spcPts val="0"/>
              </a:spcBef>
              <a:spcAft>
                <a:spcPts val="1200"/>
              </a:spcAft>
            </a:pPr>
            <a:r>
              <a:rPr lang="en-US" dirty="0">
                <a:latin typeface="Arial" panose="020B0604020202020204" pitchFamily="34" charset="0"/>
                <a:cs typeface="Arial" panose="020B0604020202020204" pitchFamily="34" charset="0"/>
              </a:rPr>
              <a:t>Options: </a:t>
            </a:r>
          </a:p>
          <a:p>
            <a:pPr lvl="2">
              <a:spcBef>
                <a:spcPts val="0"/>
              </a:spcBef>
              <a:spcAft>
                <a:spcPts val="1200"/>
              </a:spcAft>
            </a:pPr>
            <a:r>
              <a:rPr lang="en-US" dirty="0">
                <a:latin typeface="Arial" panose="020B0604020202020204" pitchFamily="34" charset="0"/>
                <a:cs typeface="Arial" panose="020B0604020202020204" pitchFamily="34" charset="0"/>
              </a:rPr>
              <a:t>Encounter routed to PCP  </a:t>
            </a:r>
          </a:p>
          <a:p>
            <a:pPr lvl="2">
              <a:spcBef>
                <a:spcPts val="0"/>
              </a:spcBef>
              <a:spcAft>
                <a:spcPts val="1200"/>
              </a:spcAft>
            </a:pPr>
            <a:r>
              <a:rPr lang="en-US" dirty="0">
                <a:latin typeface="Arial" panose="020B0604020202020204" pitchFamily="34" charset="0"/>
                <a:cs typeface="Arial" panose="020B0604020202020204" pitchFamily="34" charset="0"/>
              </a:rPr>
              <a:t>Call was placed to PCP and encounter routed to PCP</a:t>
            </a:r>
          </a:p>
          <a:p>
            <a:pPr lvl="2">
              <a:spcBef>
                <a:spcPts val="0"/>
              </a:spcBef>
              <a:spcAft>
                <a:spcPts val="1200"/>
              </a:spcAft>
            </a:pPr>
            <a:r>
              <a:rPr lang="en-US" dirty="0">
                <a:latin typeface="Arial" panose="020B0604020202020204" pitchFamily="34" charset="0"/>
                <a:cs typeface="Arial" panose="020B0604020202020204" pitchFamily="34" charset="0"/>
              </a:rPr>
              <a:t>No issues identified; no follow up necessary</a:t>
            </a:r>
          </a:p>
          <a:p>
            <a:pPr lvl="1">
              <a:spcBef>
                <a:spcPts val="0"/>
              </a:spcBef>
              <a:spcAft>
                <a:spcPts val="1200"/>
              </a:spcAf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73</a:t>
            </a:fld>
            <a:endParaRPr lang="en-US" dirty="0"/>
          </a:p>
        </p:txBody>
      </p:sp>
    </p:spTree>
    <p:extLst>
      <p:ext uri="{BB962C8B-B14F-4D97-AF65-F5344CB8AC3E}">
        <p14:creationId xmlns:p14="http://schemas.microsoft.com/office/powerpoint/2010/main" val="2854382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Follow-Up EHR Communication Sample</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pPr>
              <a:spcBef>
                <a:spcPts val="0"/>
              </a:spcBef>
              <a:spcAft>
                <a:spcPts val="0"/>
              </a:spcAft>
            </a:pPr>
            <a:r>
              <a:rPr lang="en-US" sz="2000" dirty="0">
                <a:latin typeface="Arial" panose="020B0604020202020204" pitchFamily="34" charset="0"/>
                <a:cs typeface="Arial" panose="020B0604020202020204" pitchFamily="34" charset="0"/>
              </a:rPr>
              <a:t>Title: High-Risk Medication Assessment</a:t>
            </a:r>
          </a:p>
          <a:p>
            <a:pPr>
              <a:spcBef>
                <a:spcPts val="1200"/>
              </a:spcBef>
              <a:spcAft>
                <a:spcPts val="0"/>
              </a:spcAft>
            </a:pPr>
            <a:r>
              <a:rPr lang="en-US" sz="2000" dirty="0">
                <a:latin typeface="Arial" panose="020B0604020202020204" pitchFamily="34" charset="0"/>
                <a:cs typeface="Arial" panose="020B0604020202020204" pitchFamily="34" charset="0"/>
              </a:rPr>
              <a:t>A follow-up call was made to Jane Doe on 6/28/2016 by Bob Smith, PharmD. The home visit took place on 6/15/2016.</a:t>
            </a:r>
          </a:p>
          <a:p>
            <a:pPr>
              <a:spcBef>
                <a:spcPts val="1200"/>
              </a:spcBef>
              <a:spcAft>
                <a:spcPts val="0"/>
              </a:spcAft>
            </a:pPr>
            <a:r>
              <a:rPr lang="en-US" sz="2000" dirty="0">
                <a:solidFill>
                  <a:srgbClr val="FF0000"/>
                </a:solidFill>
                <a:latin typeface="Arial" panose="020B0604020202020204" pitchFamily="34" charset="0"/>
                <a:cs typeface="Arial" panose="020B0604020202020204" pitchFamily="34" charset="0"/>
              </a:rPr>
              <a:t>High-Risk Medication Recommendations for PCP:</a:t>
            </a:r>
          </a:p>
          <a:p>
            <a:pPr lvl="1">
              <a:spcBef>
                <a:spcPts val="0"/>
              </a:spcBef>
              <a:spcAft>
                <a:spcPts val="0"/>
              </a:spcAft>
            </a:pPr>
            <a:r>
              <a:rPr lang="en-US" sz="2000" dirty="0">
                <a:solidFill>
                  <a:srgbClr val="FF0000"/>
                </a:solidFill>
              </a:rPr>
              <a:t>Patient has stopped taking metformin due to nausea. Patient did not inform PCP. </a:t>
            </a:r>
          </a:p>
          <a:p>
            <a:pPr>
              <a:spcBef>
                <a:spcPts val="1200"/>
              </a:spcBef>
              <a:spcAft>
                <a:spcPts val="0"/>
              </a:spcAft>
            </a:pPr>
            <a:r>
              <a:rPr lang="en-US" sz="2000" dirty="0">
                <a:latin typeface="Arial" panose="020B0604020202020204" pitchFamily="34" charset="0"/>
                <a:cs typeface="Arial" panose="020B0604020202020204" pitchFamily="34" charset="0"/>
              </a:rPr>
              <a:t>Other Medication Issues Identified During Call:</a:t>
            </a:r>
          </a:p>
          <a:p>
            <a:pPr lvl="1">
              <a:spcBef>
                <a:spcPts val="0"/>
              </a:spcBef>
              <a:spcAft>
                <a:spcPts val="0"/>
              </a:spcAft>
            </a:pPr>
            <a:r>
              <a:rPr lang="en-US" sz="1900" dirty="0">
                <a:latin typeface="Arial" panose="020B0604020202020204" pitchFamily="34" charset="0"/>
                <a:cs typeface="Arial" panose="020B0604020202020204" pitchFamily="34" charset="0"/>
              </a:rPr>
              <a:t>Patient ran out of furosemide 2 days ago. No refills remain.</a:t>
            </a:r>
          </a:p>
          <a:p>
            <a:pPr>
              <a:spcBef>
                <a:spcPts val="1200"/>
              </a:spcBef>
              <a:spcAft>
                <a:spcPts val="0"/>
              </a:spcAft>
            </a:pPr>
            <a:r>
              <a:rPr lang="en-US" sz="2000" dirty="0">
                <a:latin typeface="Arial" panose="020B0604020202020204" pitchFamily="34" charset="0"/>
                <a:cs typeface="Arial" panose="020B0604020202020204" pitchFamily="34" charset="0"/>
              </a:rPr>
              <a:t>Pharmacist Follow-up:</a:t>
            </a:r>
          </a:p>
          <a:p>
            <a:pPr lvl="1">
              <a:spcBef>
                <a:spcPts val="0"/>
              </a:spcBef>
              <a:spcAft>
                <a:spcPts val="1200"/>
              </a:spcAft>
            </a:pPr>
            <a:r>
              <a:rPr lang="en-US" sz="1900" dirty="0">
                <a:latin typeface="Arial" panose="020B0604020202020204" pitchFamily="34" charset="0"/>
                <a:cs typeface="Arial" panose="020B0604020202020204" pitchFamily="34" charset="0"/>
              </a:rPr>
              <a:t>Call was placed to PCP and encounter routed to PCP for follow up with patient directly regarding these issues.</a:t>
            </a:r>
          </a:p>
          <a:p>
            <a:pPr lvl="2">
              <a:spcBef>
                <a:spcPts val="0"/>
              </a:spcBef>
              <a:spcAft>
                <a:spcPts val="1200"/>
              </a:spcAft>
            </a:pPr>
            <a:endParaRPr lang="en-US" sz="2000" dirty="0">
              <a:latin typeface="Arial" panose="020B0604020202020204" pitchFamily="34" charset="0"/>
              <a:cs typeface="Arial" panose="020B0604020202020204" pitchFamily="34" charset="0"/>
            </a:endParaRPr>
          </a:p>
          <a:p>
            <a:pPr lvl="2">
              <a:spcBef>
                <a:spcPts val="0"/>
              </a:spcBef>
              <a:spcAft>
                <a:spcPts val="1200"/>
              </a:spcAft>
            </a:pPr>
            <a:r>
              <a:rPr lang="en-US" sz="2000" dirty="0">
                <a:latin typeface="Arial" panose="020B0604020202020204" pitchFamily="34" charset="0"/>
                <a:cs typeface="Arial" panose="020B0604020202020204" pitchFamily="34" charset="0"/>
              </a:rPr>
              <a:t>Call was placed to PCP and encounter routed to PCP</a:t>
            </a:r>
          </a:p>
          <a:p>
            <a:pPr lvl="1">
              <a:spcBef>
                <a:spcPts val="0"/>
              </a:spcBef>
              <a:spcAft>
                <a:spcPts val="1200"/>
              </a:spcAft>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74</a:t>
            </a:fld>
            <a:endParaRPr lang="en-US" dirty="0"/>
          </a:p>
        </p:txBody>
      </p:sp>
    </p:spTree>
    <p:extLst>
      <p:ext uri="{BB962C8B-B14F-4D97-AF65-F5344CB8AC3E}">
        <p14:creationId xmlns:p14="http://schemas.microsoft.com/office/powerpoint/2010/main" val="1109052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B45B-F4A0-4506-BD8B-551D26EB1B7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43674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18C-2166-480A-851B-B2532D685C5D}"/>
              </a:ext>
            </a:extLst>
          </p:cNvPr>
          <p:cNvSpPr>
            <a:spLocks noGrp="1"/>
          </p:cNvSpPr>
          <p:nvPr>
            <p:ph type="title"/>
          </p:nvPr>
        </p:nvSpPr>
        <p:spPr/>
        <p:txBody>
          <a:bodyPr/>
          <a:lstStyle/>
          <a:p>
            <a:r>
              <a:rPr lang="en-US" dirty="0"/>
              <a:t>Home Visit Resources</a:t>
            </a:r>
          </a:p>
        </p:txBody>
      </p:sp>
      <p:sp>
        <p:nvSpPr>
          <p:cNvPr id="3" name="Text Placeholder 2">
            <a:extLst>
              <a:ext uri="{FF2B5EF4-FFF2-40B4-BE49-F238E27FC236}">
                <a16:creationId xmlns:a16="http://schemas.microsoft.com/office/drawing/2014/main" id="{C4FB5AFA-CF9D-4F66-8E6D-9BFA1A97774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8F06262-F1EF-4759-AB52-4EFF4F2D1C1F}"/>
              </a:ext>
            </a:extLst>
          </p:cNvPr>
          <p:cNvSpPr>
            <a:spLocks noGrp="1"/>
          </p:cNvSpPr>
          <p:nvPr>
            <p:ph type="sldNum" sz="quarter" idx="12"/>
          </p:nvPr>
        </p:nvSpPr>
        <p:spPr/>
        <p:txBody>
          <a:bodyPr/>
          <a:lstStyle/>
          <a:p>
            <a:pPr>
              <a:defRPr/>
            </a:pPr>
            <a:fld id="{AB2BB54C-3DA0-4902-BE56-79E9BEB48F30}" type="slidenum">
              <a:rPr lang="en-US" smtClean="0"/>
              <a:pPr>
                <a:defRPr/>
              </a:pPr>
              <a:t>76</a:t>
            </a:fld>
            <a:endParaRPr lang="en-US" dirty="0"/>
          </a:p>
        </p:txBody>
      </p:sp>
    </p:spTree>
    <p:extLst>
      <p:ext uri="{BB962C8B-B14F-4D97-AF65-F5344CB8AC3E}">
        <p14:creationId xmlns:p14="http://schemas.microsoft.com/office/powerpoint/2010/main" val="354909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Needle Disposal</a:t>
            </a:r>
          </a:p>
          <a:p>
            <a:pPr lvl="1"/>
            <a:r>
              <a:rPr lang="en-US" dirty="0">
                <a:latin typeface="Arial" panose="020B0604020202020204" pitchFamily="34" charset="0"/>
                <a:cs typeface="Arial" panose="020B0604020202020204" pitchFamily="34" charset="0"/>
              </a:rPr>
              <a:t>Provide Patients Information on Safe Needle Disposal As Needed</a:t>
            </a:r>
          </a:p>
          <a:p>
            <a:pPr lvl="1"/>
            <a:r>
              <a:rPr lang="en-US" dirty="0">
                <a:latin typeface="Arial" panose="020B0604020202020204" pitchFamily="34" charset="0"/>
                <a:cs typeface="Arial" panose="020B0604020202020204" pitchFamily="34" charset="0"/>
                <a:hlinkClick r:id="rId3"/>
              </a:rPr>
              <a:t>https://safeneedledisposal.org/</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Pill Identifier </a:t>
            </a:r>
          </a:p>
          <a:p>
            <a:pPr lvl="1"/>
            <a:r>
              <a:rPr lang="en-US" dirty="0">
                <a:latin typeface="Arial" panose="020B0604020202020204" pitchFamily="34" charset="0"/>
                <a:cs typeface="Arial" panose="020B0604020202020204" pitchFamily="34" charset="0"/>
              </a:rPr>
              <a:t>Mobile: Epocrates (free app)</a:t>
            </a:r>
          </a:p>
          <a:p>
            <a:pPr lvl="1"/>
            <a:r>
              <a:rPr lang="en-US" dirty="0">
                <a:latin typeface="Arial" panose="020B0604020202020204" pitchFamily="34" charset="0"/>
                <a:cs typeface="Arial" panose="020B0604020202020204" pitchFamily="34" charset="0"/>
              </a:rPr>
              <a:t>Web-based: </a:t>
            </a:r>
            <a:r>
              <a:rPr lang="en-US" dirty="0">
                <a:latin typeface="Arial" panose="020B0604020202020204" pitchFamily="34" charset="0"/>
                <a:cs typeface="Arial" panose="020B0604020202020204" pitchFamily="34" charset="0"/>
                <a:hlinkClick r:id="rId4"/>
              </a:rPr>
              <a:t>https://online.epocrates.com/pill-search</a:t>
            </a:r>
            <a:r>
              <a:rPr lang="en-US" dirty="0">
                <a:latin typeface="Arial" panose="020B0604020202020204" pitchFamily="34" charset="0"/>
                <a:cs typeface="Arial" panose="020B0604020202020204" pitchFamily="34" charset="0"/>
              </a:rPr>
              <a:t> </a:t>
            </a:r>
          </a:p>
          <a:p>
            <a:pPr>
              <a:spcBef>
                <a:spcPts val="0"/>
              </a:spcBef>
              <a:spcAft>
                <a:spcPts val="1200"/>
              </a:spcAft>
            </a:pPr>
            <a:endParaRPr lang="en-US" dirty="0">
              <a:latin typeface="Arial" panose="020B0604020202020204" pitchFamily="34" charset="0"/>
              <a:cs typeface="Arial" panose="020B0604020202020204" pitchFamily="34" charset="0"/>
            </a:endParaRP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77</a:t>
            </a:fld>
            <a:endParaRPr lang="en-US" dirty="0"/>
          </a:p>
        </p:txBody>
      </p:sp>
    </p:spTree>
    <p:extLst>
      <p:ext uri="{BB962C8B-B14F-4D97-AF65-F5344CB8AC3E}">
        <p14:creationId xmlns:p14="http://schemas.microsoft.com/office/powerpoint/2010/main" val="3497210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Resources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Drug Resources</a:t>
            </a:r>
          </a:p>
          <a:p>
            <a:pPr lvl="1"/>
            <a:r>
              <a:rPr lang="en-US" dirty="0">
                <a:latin typeface="Arial" panose="020B0604020202020204" pitchFamily="34" charset="0"/>
                <a:cs typeface="Arial" panose="020B0604020202020204" pitchFamily="34" charset="0"/>
              </a:rPr>
              <a:t>UpToDate</a:t>
            </a:r>
          </a:p>
          <a:p>
            <a:pPr lvl="2"/>
            <a:r>
              <a:rPr lang="en-US" dirty="0">
                <a:latin typeface="Arial" panose="020B0604020202020204" pitchFamily="34" charset="0"/>
                <a:cs typeface="Arial" panose="020B0604020202020204" pitchFamily="34" charset="0"/>
              </a:rPr>
              <a:t>Mobile app</a:t>
            </a:r>
          </a:p>
          <a:p>
            <a:pPr lvl="2"/>
            <a:r>
              <a:rPr lang="en-US" dirty="0">
                <a:latin typeface="Arial" panose="020B0604020202020204" pitchFamily="34" charset="0"/>
                <a:cs typeface="Arial" panose="020B0604020202020204" pitchFamily="34" charset="0"/>
              </a:rPr>
              <a:t>Web-based: </a:t>
            </a:r>
            <a:r>
              <a:rPr lang="en-US" dirty="0">
                <a:latin typeface="Arial" panose="020B0604020202020204" pitchFamily="34" charset="0"/>
                <a:cs typeface="Arial" panose="020B0604020202020204" pitchFamily="34" charset="0"/>
                <a:hlinkClick r:id="rId3"/>
              </a:rPr>
              <a:t>https://www.uptodate.com/home</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Drug-drug Interaction Resources </a:t>
            </a:r>
          </a:p>
          <a:p>
            <a:pPr lvl="1"/>
            <a:r>
              <a:rPr lang="en-US" dirty="0">
                <a:latin typeface="Arial" panose="020B0604020202020204" pitchFamily="34" charset="0"/>
                <a:cs typeface="Arial" panose="020B0604020202020204" pitchFamily="34" charset="0"/>
              </a:rPr>
              <a:t>UpToDate </a:t>
            </a:r>
          </a:p>
          <a:p>
            <a:pPr lvl="2"/>
            <a:r>
              <a:rPr lang="en-US" dirty="0">
                <a:latin typeface="Arial" panose="020B0604020202020204" pitchFamily="34" charset="0"/>
                <a:cs typeface="Arial" panose="020B0604020202020204" pitchFamily="34" charset="0"/>
              </a:rPr>
              <a:t>   Lexicomp: address DDI level D and X with PCP, if clinically significant</a:t>
            </a:r>
          </a:p>
          <a:p>
            <a:pPr lvl="1"/>
            <a:r>
              <a:rPr lang="en-US" dirty="0">
                <a:latin typeface="Arial" panose="020B0604020202020204" pitchFamily="34" charset="0"/>
                <a:cs typeface="Arial" panose="020B0604020202020204" pitchFamily="34" charset="0"/>
              </a:rPr>
              <a:t>Epocrates</a:t>
            </a:r>
          </a:p>
          <a:p>
            <a:pPr marL="10944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78</a:t>
            </a:fld>
            <a:endParaRPr lang="en-US" dirty="0"/>
          </a:p>
        </p:txBody>
      </p:sp>
    </p:spTree>
    <p:extLst>
      <p:ext uri="{BB962C8B-B14F-4D97-AF65-F5344CB8AC3E}">
        <p14:creationId xmlns:p14="http://schemas.microsoft.com/office/powerpoint/2010/main" val="774754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B18-6300-46CB-A017-F7717CD86734}"/>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98090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a:xfrm>
            <a:off x="380999" y="228600"/>
            <a:ext cx="9753601" cy="1066800"/>
          </a:xfrm>
        </p:spPr>
        <p:txBody>
          <a:bodyPr/>
          <a:lstStyle/>
          <a:p>
            <a:r>
              <a:rPr lang="en-US" dirty="0">
                <a:latin typeface="Arial" panose="020B0604020202020204" pitchFamily="34" charset="0"/>
                <a:cs typeface="Arial" panose="020B0604020202020204" pitchFamily="34" charset="0"/>
              </a:rPr>
              <a:t>Number</a:t>
            </a:r>
            <a:r>
              <a:rPr lang="en-US" sz="3600" dirty="0">
                <a:latin typeface="Arial" panose="020B0604020202020204" pitchFamily="34" charset="0"/>
                <a:cs typeface="Arial" panose="020B0604020202020204" pitchFamily="34" charset="0"/>
              </a:rPr>
              <a:t> of Days Post-Discharge to First ADE</a:t>
            </a:r>
            <a:r>
              <a:rPr lang="en-US" sz="3600" baseline="30000" dirty="0">
                <a:latin typeface="Arial" panose="020B0604020202020204" pitchFamily="34" charset="0"/>
                <a:cs typeface="Arial" panose="020B0604020202020204" pitchFamily="34" charset="0"/>
              </a:rPr>
              <a:t>1</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8</a:t>
            </a:fld>
            <a:endParaRPr lang="en-US" dirty="0"/>
          </a:p>
        </p:txBody>
      </p:sp>
      <p:pic>
        <p:nvPicPr>
          <p:cNvPr id="5" name="Picture 4">
            <a:extLst>
              <a:ext uri="{FF2B5EF4-FFF2-40B4-BE49-F238E27FC236}">
                <a16:creationId xmlns:a16="http://schemas.microsoft.com/office/drawing/2014/main" id="{7694098E-74C6-4231-9805-C0B9A7757C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73921" y="1295400"/>
            <a:ext cx="8644156" cy="4859536"/>
          </a:xfrm>
          <a:prstGeom prst="rect">
            <a:avLst/>
          </a:prstGeom>
          <a:noFill/>
          <a:ln>
            <a:noFill/>
          </a:ln>
        </p:spPr>
      </p:pic>
      <p:sp>
        <p:nvSpPr>
          <p:cNvPr id="6" name="Rectangle 5">
            <a:extLst>
              <a:ext uri="{FF2B5EF4-FFF2-40B4-BE49-F238E27FC236}">
                <a16:creationId xmlns:a16="http://schemas.microsoft.com/office/drawing/2014/main" id="{6CF05F87-289D-4380-BA93-F9BB0A167476}"/>
              </a:ext>
            </a:extLst>
          </p:cNvPr>
          <p:cNvSpPr/>
          <p:nvPr/>
        </p:nvSpPr>
        <p:spPr>
          <a:xfrm>
            <a:off x="381000" y="6258580"/>
            <a:ext cx="11429999" cy="307777"/>
          </a:xfrm>
          <a:prstGeom prst="rect">
            <a:avLst/>
          </a:prstGeom>
        </p:spPr>
        <p:txBody>
          <a:bodyPr wrap="square">
            <a:spAutoFit/>
          </a:bodyPr>
          <a:lstStyle/>
          <a:p>
            <a:pPr marL="342900" indent="-342900">
              <a:buFont typeface="+mj-lt"/>
              <a:buAutoNum type="arabicPeriod"/>
            </a:pPr>
            <a:endParaRPr lang="en-US" sz="1400" dirty="0"/>
          </a:p>
        </p:txBody>
      </p:sp>
      <p:sp>
        <p:nvSpPr>
          <p:cNvPr id="8" name="Rectangle 7">
            <a:extLst>
              <a:ext uri="{FF2B5EF4-FFF2-40B4-BE49-F238E27FC236}">
                <a16:creationId xmlns:a16="http://schemas.microsoft.com/office/drawing/2014/main" id="{6CF05F87-289D-4380-BA93-F9BB0A167476}"/>
              </a:ext>
            </a:extLst>
          </p:cNvPr>
          <p:cNvSpPr/>
          <p:nvPr/>
        </p:nvSpPr>
        <p:spPr>
          <a:xfrm>
            <a:off x="381000" y="6324600"/>
            <a:ext cx="11429999" cy="461665"/>
          </a:xfrm>
          <a:prstGeom prst="rect">
            <a:avLst/>
          </a:prstGeom>
        </p:spPr>
        <p:txBody>
          <a:bodyPr wrap="square">
            <a:spAutoFit/>
          </a:bodyPr>
          <a:lstStyle/>
          <a:p>
            <a:pPr marL="342900" indent="-342900">
              <a:buFont typeface="+mj-lt"/>
              <a:buAutoNum type="arabicPeriod"/>
            </a:pPr>
            <a:r>
              <a:rPr lang="en-US" sz="1200" dirty="0"/>
              <a:t>Kanaan AO, Donovan JL, Duchin NP, et al. Adverse drug events after hospital discharge in older adults: types, severity, and involvement of Beers criteria medications. J Am Geriatr Soc. 2013 Nov; 61(11):1894-9.</a:t>
            </a:r>
          </a:p>
        </p:txBody>
      </p:sp>
    </p:spTree>
    <p:extLst>
      <p:ext uri="{BB962C8B-B14F-4D97-AF65-F5344CB8AC3E}">
        <p14:creationId xmlns:p14="http://schemas.microsoft.com/office/powerpoint/2010/main" val="2846107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DCC8-69EB-4339-A9BE-7A1628F233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Goals of the Intervention</a:t>
            </a:r>
          </a:p>
        </p:txBody>
      </p:sp>
      <p:sp>
        <p:nvSpPr>
          <p:cNvPr id="3" name="Content Placeholder 2">
            <a:extLst>
              <a:ext uri="{FF2B5EF4-FFF2-40B4-BE49-F238E27FC236}">
                <a16:creationId xmlns:a16="http://schemas.microsoft.com/office/drawing/2014/main" id="{7C89615E-70E4-47D7-BC60-8CE439628FC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Identify patients at a higher-risk of experiencing an ADE following hospital discharge</a:t>
            </a:r>
          </a:p>
          <a:p>
            <a:pPr>
              <a:spcBef>
                <a:spcPts val="1800"/>
              </a:spcBef>
            </a:pPr>
            <a:r>
              <a:rPr lang="en-US" dirty="0">
                <a:latin typeface="Arial" panose="020B0604020202020204" pitchFamily="34" charset="0"/>
                <a:cs typeface="Arial" panose="020B0604020202020204" pitchFamily="34" charset="0"/>
              </a:rPr>
              <a:t>Intervene </a:t>
            </a:r>
            <a:r>
              <a:rPr lang="en-US" i="1" dirty="0">
                <a:latin typeface="Arial" panose="020B0604020202020204" pitchFamily="34" charset="0"/>
                <a:cs typeface="Arial" panose="020B0604020202020204" pitchFamily="34" charset="0"/>
              </a:rPr>
              <a:t>immediately</a:t>
            </a:r>
            <a:r>
              <a:rPr lang="en-US" dirty="0">
                <a:latin typeface="Arial" panose="020B0604020202020204" pitchFamily="34" charset="0"/>
                <a:cs typeface="Arial" panose="020B0604020202020204" pitchFamily="34" charset="0"/>
              </a:rPr>
              <a:t> following hospital discharge </a:t>
            </a:r>
          </a:p>
          <a:p>
            <a:pPr lvl="1">
              <a:spcBef>
                <a:spcPts val="600"/>
              </a:spcBef>
            </a:pPr>
            <a:r>
              <a:rPr lang="en-US" dirty="0">
                <a:latin typeface="Arial" panose="020B0604020202020204" pitchFamily="34" charset="0"/>
                <a:cs typeface="Arial" panose="020B0604020202020204" pitchFamily="34" charset="0"/>
              </a:rPr>
              <a:t>Within 3-4 days</a:t>
            </a:r>
          </a:p>
          <a:p>
            <a:pPr>
              <a:spcBef>
                <a:spcPts val="1800"/>
              </a:spcBef>
            </a:pPr>
            <a:r>
              <a:rPr lang="en-US" dirty="0">
                <a:latin typeface="Arial" panose="020B0604020202020204" pitchFamily="34" charset="0"/>
                <a:cs typeface="Arial" panose="020B0604020202020204" pitchFamily="34" charset="0"/>
              </a:rPr>
              <a:t>Provide a home-based intervention to:</a:t>
            </a:r>
          </a:p>
          <a:p>
            <a:pPr lvl="1">
              <a:spcBef>
                <a:spcPts val="600"/>
              </a:spcBef>
            </a:pPr>
            <a:r>
              <a:rPr lang="en-US" dirty="0">
                <a:latin typeface="Arial" panose="020B0604020202020204" pitchFamily="34" charset="0"/>
                <a:cs typeface="Arial" panose="020B0604020202020204" pitchFamily="34" charset="0"/>
              </a:rPr>
              <a:t>Identify potential medication-related problems</a:t>
            </a:r>
          </a:p>
          <a:p>
            <a:pPr lvl="1">
              <a:spcBef>
                <a:spcPts val="600"/>
              </a:spcBef>
            </a:pPr>
            <a:r>
              <a:rPr lang="en-US" dirty="0">
                <a:latin typeface="Arial" panose="020B0604020202020204" pitchFamily="34" charset="0"/>
                <a:cs typeface="Arial" panose="020B0604020202020204" pitchFamily="34" charset="0"/>
              </a:rPr>
              <a:t>Educate patients on safe medication use</a:t>
            </a:r>
          </a:p>
          <a:p>
            <a:pPr lvl="1">
              <a:spcBef>
                <a:spcPts val="600"/>
              </a:spcBef>
            </a:pPr>
            <a:r>
              <a:rPr lang="en-US" dirty="0">
                <a:latin typeface="Arial" panose="020B0604020202020204" pitchFamily="34" charset="0"/>
                <a:cs typeface="Arial" panose="020B0604020202020204" pitchFamily="34" charset="0"/>
              </a:rPr>
              <a:t>Communicate with the patient’s Primary Care Provider team</a:t>
            </a:r>
          </a:p>
          <a:p>
            <a:pPr lvl="2">
              <a:spcBef>
                <a:spcPts val="600"/>
              </a:spcBef>
            </a:pPr>
            <a:r>
              <a:rPr lang="en-US" dirty="0">
                <a:latin typeface="Arial" panose="020B0604020202020204" pitchFamily="34" charset="0"/>
                <a:cs typeface="Arial" panose="020B0604020202020204" pitchFamily="34" charset="0"/>
              </a:rPr>
              <a:t>Findings from the home visit medication assessment</a:t>
            </a:r>
          </a:p>
          <a:p>
            <a:pPr>
              <a:spcBef>
                <a:spcPts val="1800"/>
              </a:spcBef>
            </a:pPr>
            <a:r>
              <a:rPr lang="en-US" dirty="0">
                <a:latin typeface="Arial" panose="020B0604020202020204" pitchFamily="34" charset="0"/>
                <a:cs typeface="Arial" panose="020B0604020202020204" pitchFamily="34" charset="0"/>
              </a:rPr>
              <a:t>Improve outcomes!</a:t>
            </a:r>
          </a:p>
        </p:txBody>
      </p:sp>
      <p:sp>
        <p:nvSpPr>
          <p:cNvPr id="4" name="Slide Number Placeholder 3">
            <a:extLst>
              <a:ext uri="{FF2B5EF4-FFF2-40B4-BE49-F238E27FC236}">
                <a16:creationId xmlns:a16="http://schemas.microsoft.com/office/drawing/2014/main" id="{9178C638-E177-40D4-A6B2-8CBBC481769D}"/>
              </a:ext>
            </a:extLst>
          </p:cNvPr>
          <p:cNvSpPr>
            <a:spLocks noGrp="1"/>
          </p:cNvSpPr>
          <p:nvPr>
            <p:ph type="sldNum" sz="quarter" idx="12"/>
          </p:nvPr>
        </p:nvSpPr>
        <p:spPr/>
        <p:txBody>
          <a:bodyPr/>
          <a:lstStyle/>
          <a:p>
            <a:pPr>
              <a:defRPr/>
            </a:pPr>
            <a:fld id="{F2D8DADB-1EB0-4FE7-93E0-E442E4FABECD}" type="slidenum">
              <a:rPr lang="en-US" smtClean="0"/>
              <a:pPr>
                <a:defRPr/>
              </a:pPr>
              <a:t>9</a:t>
            </a:fld>
            <a:endParaRPr lang="en-US" dirty="0"/>
          </a:p>
        </p:txBody>
      </p:sp>
    </p:spTree>
    <p:extLst>
      <p:ext uri="{BB962C8B-B14F-4D97-AF65-F5344CB8AC3E}">
        <p14:creationId xmlns:p14="http://schemas.microsoft.com/office/powerpoint/2010/main" val="1535394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4_Office Theme">
  <a:themeElements>
    <a:clrScheme name="Reliant Colors">
      <a:dk1>
        <a:srgbClr val="273D77"/>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MPCI Template 06-2013</Template>
  <TotalTime>10899</TotalTime>
  <Words>5006</Words>
  <Application>Microsoft Office PowerPoint</Application>
  <PresentationFormat>Widescreen</PresentationFormat>
  <Paragraphs>718</Paragraphs>
  <Slides>79</Slides>
  <Notes>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79</vt:i4>
      </vt:variant>
    </vt:vector>
  </HeadingPairs>
  <TitlesOfParts>
    <vt:vector size="88" baseType="lpstr">
      <vt:lpstr>Arial</vt:lpstr>
      <vt:lpstr>Calibri</vt:lpstr>
      <vt:lpstr>Georgia</vt:lpstr>
      <vt:lpstr>Times New Roman</vt:lpstr>
      <vt:lpstr>Trebuchet MS</vt:lpstr>
      <vt:lpstr>Wingdings</vt:lpstr>
      <vt:lpstr>Wingdings 2</vt:lpstr>
      <vt:lpstr>Urban</vt:lpstr>
      <vt:lpstr>4_Office Theme</vt:lpstr>
      <vt:lpstr>Improving Safety After Hospitalization in Older Persons on High-Risk Medications </vt:lpstr>
      <vt:lpstr>PowerPoint Presentation</vt:lpstr>
      <vt:lpstr>Training Objectives</vt:lpstr>
      <vt:lpstr>Training Outline</vt:lpstr>
      <vt:lpstr>Session 1: Background</vt:lpstr>
      <vt:lpstr>Background</vt:lpstr>
      <vt:lpstr>Background</vt:lpstr>
      <vt:lpstr>Number of Days Post-Discharge to First ADE1</vt:lpstr>
      <vt:lpstr>Goals of the Intervention</vt:lpstr>
      <vt:lpstr>Accomplishing the Intervention</vt:lpstr>
      <vt:lpstr>Questions</vt:lpstr>
      <vt:lpstr>Session 2: Preparation for Home Visit</vt:lpstr>
      <vt:lpstr>Prepare Home Visit Kit</vt:lpstr>
      <vt:lpstr>Pharmacist Preparation: Before the Home Visit</vt:lpstr>
      <vt:lpstr>Pharmacist Preparation</vt:lpstr>
      <vt:lpstr>Health Literacy: Non-Verbal &amp; Environment</vt:lpstr>
      <vt:lpstr>Health Literacy: Verbal Communication</vt:lpstr>
      <vt:lpstr>Health Literacy: Written Communication</vt:lpstr>
      <vt:lpstr>Health Literacy: Assessing Comprehension</vt:lpstr>
      <vt:lpstr>Medication Adherence</vt:lpstr>
      <vt:lpstr>Medication Adherence: Assessing Barriers</vt:lpstr>
      <vt:lpstr>Medication Adherence: Assessing Barriers</vt:lpstr>
      <vt:lpstr>Medication Adherence: Finding Solutions</vt:lpstr>
      <vt:lpstr>Questions</vt:lpstr>
      <vt:lpstr>Session 3: In-Home Activities</vt:lpstr>
      <vt:lpstr>In-Home Protocols: Overview</vt:lpstr>
      <vt:lpstr>In-Home Protocols: Overview (Cont.)</vt:lpstr>
      <vt:lpstr>In-Home Protocols: Overview (Cont.)</vt:lpstr>
      <vt:lpstr>In-Home Protocols: Overview (Cont.)</vt:lpstr>
      <vt:lpstr>Home Visit Flow Diagram</vt:lpstr>
      <vt:lpstr>Home Visit Introduction</vt:lpstr>
      <vt:lpstr>Medication Reconciliation</vt:lpstr>
      <vt:lpstr>Medication Education</vt:lpstr>
      <vt:lpstr>Patient-Specific Recommendations</vt:lpstr>
      <vt:lpstr>Wrapping Up</vt:lpstr>
      <vt:lpstr>Alternate Telephone Intervention</vt:lpstr>
      <vt:lpstr>Alternate Telephone Intervention (Cont.)</vt:lpstr>
      <vt:lpstr>Alternate Telephone Intervention (Cont.)</vt:lpstr>
      <vt:lpstr>Questions</vt:lpstr>
      <vt:lpstr>Session 4: Post-Visit Documentation</vt:lpstr>
      <vt:lpstr>Post-Visit Documentation</vt:lpstr>
      <vt:lpstr>Post-Visit PCP Communication</vt:lpstr>
      <vt:lpstr>Communication to PCP Template </vt:lpstr>
      <vt:lpstr>EHR Communication Template</vt:lpstr>
      <vt:lpstr>EHR Communication Template (Cont.)</vt:lpstr>
      <vt:lpstr>EHR Communication SMARText</vt:lpstr>
      <vt:lpstr>EHR Communication SMARText (Cont.)</vt:lpstr>
      <vt:lpstr>EHR Communication SMARText (Cont.)</vt:lpstr>
      <vt:lpstr>EHR Instructions</vt:lpstr>
      <vt:lpstr>Questions</vt:lpstr>
      <vt:lpstr>Session 5: Home Visit Role Play and Documentation to PCP Exercise</vt:lpstr>
      <vt:lpstr>Home Visit Role Play </vt:lpstr>
      <vt:lpstr>PCP Communication Exercise</vt:lpstr>
      <vt:lpstr>Case 1: Anticoagulant/Opioid </vt:lpstr>
      <vt:lpstr>Case 1: Model EHR Communication to PCP</vt:lpstr>
      <vt:lpstr>Case 1: Model EHR Communication to PCP (Cont.)</vt:lpstr>
      <vt:lpstr>Case 1: Model EHR Communication to PCP (Cont.)</vt:lpstr>
      <vt:lpstr>Case 1: Recommendations to the Patient</vt:lpstr>
      <vt:lpstr>Case 2: Medications for Diabetes</vt:lpstr>
      <vt:lpstr>Case 2: Model EHR Communication to PCP</vt:lpstr>
      <vt:lpstr>Case 2: Model EHR Communication to PCP (Cont.)</vt:lpstr>
      <vt:lpstr>Case 2: Model EHR Communication to PCP (Cont.)</vt:lpstr>
      <vt:lpstr>Case 2: Model EHR Communication to PCP (Cont.)</vt:lpstr>
      <vt:lpstr>Case 2: Recommendations to the Patient</vt:lpstr>
      <vt:lpstr>Questions</vt:lpstr>
      <vt:lpstr>Session 6: Follow-Up Phone Call</vt:lpstr>
      <vt:lpstr>Follow-Up Phone Call</vt:lpstr>
      <vt:lpstr>Follow-Up Phone Call Documentation</vt:lpstr>
      <vt:lpstr>Follow-Up Phone Call Script</vt:lpstr>
      <vt:lpstr>Follow-Up Phone Call Script</vt:lpstr>
      <vt:lpstr>Follow-Up Phone Call Script</vt:lpstr>
      <vt:lpstr>Follow-Up Phone Call Documentation Template</vt:lpstr>
      <vt:lpstr>Follow-Up EHR Communication Template</vt:lpstr>
      <vt:lpstr>Follow-Up EHR Communication Sample</vt:lpstr>
      <vt:lpstr>Questions</vt:lpstr>
      <vt:lpstr>Home Visit Resources</vt:lpstr>
      <vt:lpstr>Resources</vt:lpstr>
      <vt:lpstr>Resources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SCHJU01</dc:creator>
  <cp:lastModifiedBy>Schutz, Julie</cp:lastModifiedBy>
  <cp:revision>830</cp:revision>
  <cp:lastPrinted>2020-02-27T21:24:10Z</cp:lastPrinted>
  <dcterms:created xsi:type="dcterms:W3CDTF">2013-06-07T13:38:52Z</dcterms:created>
  <dcterms:modified xsi:type="dcterms:W3CDTF">2020-02-28T20:27:10Z</dcterms:modified>
</cp:coreProperties>
</file>