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9" r:id="rId4"/>
    <p:sldId id="290" r:id="rId5"/>
    <p:sldId id="291" r:id="rId6"/>
    <p:sldId id="260" r:id="rId7"/>
    <p:sldId id="258" r:id="rId8"/>
    <p:sldId id="261" r:id="rId9"/>
    <p:sldId id="262" r:id="rId10"/>
    <p:sldId id="282" r:id="rId11"/>
    <p:sldId id="283" r:id="rId12"/>
    <p:sldId id="269" r:id="rId13"/>
    <p:sldId id="266" r:id="rId14"/>
    <p:sldId id="292" r:id="rId15"/>
    <p:sldId id="286" r:id="rId16"/>
    <p:sldId id="284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7" r:id="rId26"/>
    <p:sldId id="278" r:id="rId27"/>
    <p:sldId id="279" r:id="rId28"/>
    <p:sldId id="29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E6F1D-4F87-4F97-AD9B-ED4ACE40E685}" type="datetimeFigureOut">
              <a:rPr lang="en-US" smtClean="0"/>
              <a:t>8/8/2022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386B4-E6AF-4792-B5C7-F43633619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8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386B4-E6AF-4792-B5C7-F436336193C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00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386B4-E6AF-4792-B5C7-F436336193C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1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72D9-EE69-4E5A-9C4D-557440883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1F898-9DA0-4F4E-886E-1CB60A336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080A4-08F7-45BF-8F47-6084BADE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120C-4A72-4B7F-80B8-277826EB6FE0}" type="datetimeFigureOut">
              <a:rPr lang="en-US" smtClean="0"/>
              <a:t>8/8/2022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E701-20B5-4278-B420-77F921F07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F3FB5-13C2-44A7-BE93-89E47A1A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3A7A-CF8A-4CE6-BFDC-3926C97F2E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7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5B7FF-1A70-497C-B8CE-EE703A754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C6C68-E1C9-479B-A97B-7E5E2D151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543D4-D165-44F1-A92B-88489935F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120C-4A72-4B7F-80B8-277826EB6FE0}" type="datetimeFigureOut">
              <a:rPr lang="en-US" smtClean="0"/>
              <a:t>8/8/2022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010C6-DB32-435F-AB9C-F03B3C85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95223-23EE-4235-8B8E-DE432AE75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3A7A-CF8A-4CE6-BFDC-3926C97F2E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6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2A7BAC-9828-4F61-B527-BF45CD3704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77545-8CF8-49B3-8278-C8D427A38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9AA9B-2285-49E1-BDA3-2A70D9F6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120C-4A72-4B7F-80B8-277826EB6FE0}" type="datetimeFigureOut">
              <a:rPr lang="en-US" smtClean="0"/>
              <a:t>8/8/2022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6C16-C80A-49EE-8C91-984BD4803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C6B64-AD83-4F60-988F-2186C4AD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3A7A-CF8A-4CE6-BFDC-3926C97F2E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8420A-696C-4BEC-826D-296C6593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9CCE9-7979-46D7-9C3F-E13E624BE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261F4-A687-4516-BDD2-CFB1234D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120C-4A72-4B7F-80B8-277826EB6FE0}" type="datetimeFigureOut">
              <a:rPr lang="en-US" smtClean="0"/>
              <a:t>8/8/2022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C2832-24BC-4EBD-883C-D07D6E511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02E5C-A324-4C76-8079-449022E5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3A7A-CF8A-4CE6-BFDC-3926C97F2E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4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F6DE3-BC55-430A-B8A0-F0011DA8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7FF06-A297-4D57-AE68-98AB3D745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C9099-2218-4307-998A-FB39BF9F5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120C-4A72-4B7F-80B8-277826EB6FE0}" type="datetimeFigureOut">
              <a:rPr lang="en-US" smtClean="0"/>
              <a:t>8/8/2022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B9236-D4A6-4985-B5DF-58470371C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5B4A7-2BF0-4110-881A-FB2CADA5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3A7A-CF8A-4CE6-BFDC-3926C97F2E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0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ECD41-EF59-4051-8B67-8F6FABE17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2A7F3-9486-4FB8-B243-F7A3C6C4B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0CC18-080B-4171-B9E0-5A9157977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E0388-4B82-46B5-9BEA-1625740E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120C-4A72-4B7F-80B8-277826EB6FE0}" type="datetimeFigureOut">
              <a:rPr lang="en-US" smtClean="0"/>
              <a:t>8/8/2022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D2E03-58DD-47EC-8030-F7C4DA46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FC452-2D48-4F76-8A79-AF42492B8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3A7A-CF8A-4CE6-BFDC-3926C97F2E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7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3895D-45D0-458B-97C5-FF7A39E2F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C31F6-8A8E-4E6E-8E25-5508E1CD6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81827-A594-4137-B185-AB5CE66FA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F0BB8F-2B62-4CDB-AED1-38CFD67CA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0A95E1-B591-41CF-B246-89DF0DB7D8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66FB80-0DA3-4889-A642-9A7298BA6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120C-4A72-4B7F-80B8-277826EB6FE0}" type="datetimeFigureOut">
              <a:rPr lang="en-US" smtClean="0"/>
              <a:t>8/8/2022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E9699C-C48E-4684-A67D-E32EDD955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B7C146-E50C-462F-B707-E2EE4B79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3A7A-CF8A-4CE6-BFDC-3926C97F2E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8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F5BFE-E52B-459C-842C-1BFF7B4AE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217DC-4704-437F-8D7E-62FEDD2DB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120C-4A72-4B7F-80B8-277826EB6FE0}" type="datetimeFigureOut">
              <a:rPr lang="en-US" smtClean="0"/>
              <a:t>8/8/2022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70D57-892A-43B2-89D8-8D6FCD3B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3BC57-7400-4061-8EF4-5C4E17D76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3A7A-CF8A-4CE6-BFDC-3926C97F2E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0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E4240D-D534-48C2-9B7E-B22FF805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120C-4A72-4B7F-80B8-277826EB6FE0}" type="datetimeFigureOut">
              <a:rPr lang="en-US" smtClean="0"/>
              <a:t>8/8/2022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0F463-8CBD-4487-9F8D-7311BAB52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074FD-9EBB-4CBC-90E8-69A03868D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3A7A-CF8A-4CE6-BFDC-3926C97F2E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D929A-44FE-457E-8403-7163ECBD3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39364-73AB-48D5-AC5C-F1534B8C7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FC017-F810-4E45-9D71-DBF453AEA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8F0C3-3DBF-4286-9955-0CD31DDCB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120C-4A72-4B7F-80B8-277826EB6FE0}" type="datetimeFigureOut">
              <a:rPr lang="en-US" smtClean="0"/>
              <a:t>8/8/2022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6F3B1-FBF5-43A9-9512-9F71E3EE1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C579E-9FD1-4435-86B2-E5500BB9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3A7A-CF8A-4CE6-BFDC-3926C97F2E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2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B60A-28A8-4886-8BD8-836B8EF2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BB476A-0B44-4FD7-B63A-CA4C7761E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07AAD-E7A7-4FA2-8D16-D1A0C9FEF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CEA92-B90D-4A81-8BB3-FB366C030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120C-4A72-4B7F-80B8-277826EB6FE0}" type="datetimeFigureOut">
              <a:rPr lang="en-US" smtClean="0"/>
              <a:t>8/8/2022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4B416-FB45-4DE0-A390-2C7A2034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DDDFE-5298-4BF1-8605-61151AC3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3A7A-CF8A-4CE6-BFDC-3926C97F2E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0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631C46-BC16-4E78-B1A1-192CF6EC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072DC-2F84-476C-8A4B-8DBFF4C15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64D39-7752-47E5-B669-B0A22F655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8120C-4A72-4B7F-80B8-277826EB6FE0}" type="datetimeFigureOut">
              <a:rPr lang="en-US" smtClean="0"/>
              <a:t>8/8/2022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BCC30-2618-4D9A-9360-7DB96D198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282D3-CD0B-4A64-9B71-4A1745B0F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83A7A-CF8A-4CE6-BFDC-3926C97F2E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7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A706-995E-4A87-B861-5396A24C3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1657"/>
            <a:ext cx="9144000" cy="2387600"/>
          </a:xfrm>
        </p:spPr>
        <p:txBody>
          <a:bodyPr/>
          <a:lstStyle/>
          <a:p>
            <a:r>
              <a:rPr lang="en-US" dirty="0"/>
              <a:t>&amp; Note Writing Tips/Tricks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05AED8-DA40-4B9E-AB6A-4CC62B2B4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6333"/>
            <a:ext cx="9144000" cy="1655762"/>
          </a:xfrm>
        </p:spPr>
        <p:txBody>
          <a:bodyPr/>
          <a:lstStyle/>
          <a:p>
            <a:r>
              <a:rPr lang="en-US" dirty="0"/>
              <a:t>Dr. Kate Wynne (+ Audience Suggestions/Tips Please!)</a:t>
            </a:r>
          </a:p>
          <a:p>
            <a:r>
              <a:rPr lang="en-US" dirty="0"/>
              <a:t>August 8, 2022</a:t>
            </a:r>
          </a:p>
        </p:txBody>
      </p:sp>
      <p:pic>
        <p:nvPicPr>
          <p:cNvPr id="1026" name="Picture 2" descr="Epic Systems - Wikipedia">
            <a:extLst>
              <a:ext uri="{FF2B5EF4-FFF2-40B4-BE49-F238E27FC236}">
                <a16:creationId xmlns:a16="http://schemas.microsoft.com/office/drawing/2014/main" id="{B657FA33-00FD-4073-8CD0-7BC4F7E4E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012" y="934180"/>
            <a:ext cx="5135976" cy="197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50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9CED0-CCF1-4DDB-AF18-689D9C0E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Progress Note </a:t>
            </a:r>
            <a:r>
              <a:rPr lang="en-US" b="1" i="1" dirty="0">
                <a:solidFill>
                  <a:srgbClr val="FF0000"/>
                </a:solidFill>
              </a:rPr>
              <a:t>Tips!!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66D1F-9A7F-4BC9-BC93-CA75A863A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Remember, progress notes needs to be accurate </a:t>
            </a:r>
            <a:r>
              <a:rPr lang="en-US" i="1" dirty="0"/>
              <a:t>at the time you sign it…</a:t>
            </a:r>
            <a:r>
              <a:rPr lang="en-US" dirty="0"/>
              <a:t> </a:t>
            </a:r>
            <a:r>
              <a:rPr lang="en-US" sz="3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Poster Compressed" panose="02070706080601050204" pitchFamily="18" charset="0"/>
              </a:rPr>
              <a:t>shorter</a:t>
            </a:r>
            <a:r>
              <a:rPr lang="en-US" sz="3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easier to keep it correct and current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dirty="0">
                <a:solidFill>
                  <a:srgbClr val="00B050"/>
                </a:solidFill>
              </a:rPr>
              <a:t>Minimize repeating </a:t>
            </a:r>
            <a:r>
              <a:rPr lang="en-US" dirty="0"/>
              <a:t>information in multiple places (eg med dosing, issues that overlap a couple systems) </a:t>
            </a:r>
          </a:p>
          <a:p>
            <a:r>
              <a:rPr lang="en-US" dirty="0">
                <a:solidFill>
                  <a:srgbClr val="00B0F0"/>
                </a:solidFill>
              </a:rPr>
              <a:t>Always put dates</a:t>
            </a:r>
            <a:r>
              <a:rPr lang="en-US" dirty="0"/>
              <a:t>, never “today” or “yesterday” </a:t>
            </a:r>
          </a:p>
          <a:p>
            <a:r>
              <a:rPr lang="en-US" dirty="0"/>
              <a:t>If you copy forward, make sure *all* info is still correct, and always reduce unneeded info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If something isn’t relevant anymore but you don’t want to delete it forever, put it in the hospital course for safe keeping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3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44C5A-59B3-4237-8693-B2E638F6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*If needed - Time saver!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3B159-5DDF-436E-A0D3-8DD6EB137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each patient only needs </a:t>
            </a:r>
            <a:r>
              <a:rPr lang="en-US" b="1" dirty="0">
                <a:solidFill>
                  <a:srgbClr val="FF0000"/>
                </a:solidFill>
              </a:rPr>
              <a:t>one </a:t>
            </a:r>
            <a:r>
              <a:rPr lang="en-US" dirty="0">
                <a:solidFill>
                  <a:srgbClr val="FF0000"/>
                </a:solidFill>
              </a:rPr>
              <a:t>note per day</a:t>
            </a:r>
          </a:p>
          <a:p>
            <a:pPr lvl="1"/>
            <a:r>
              <a:rPr lang="en-US" i="1" dirty="0"/>
              <a:t>EXCEPTIONS: </a:t>
            </a:r>
          </a:p>
          <a:p>
            <a:pPr lvl="2"/>
            <a:r>
              <a:rPr lang="en-US" i="1" dirty="0"/>
              <a:t>the PICU!</a:t>
            </a:r>
          </a:p>
          <a:p>
            <a:pPr lvl="2"/>
            <a:r>
              <a:rPr lang="en-US" i="1" dirty="0"/>
              <a:t>same day admission (H&amp;P) and discharge (DC summary) </a:t>
            </a:r>
          </a:p>
          <a:p>
            <a:pPr lvl="2"/>
            <a:r>
              <a:rPr lang="en-US" i="1" dirty="0"/>
              <a:t>or a special note like a Transfer Note, Rapid Response, Procedure, or Event Note</a:t>
            </a:r>
          </a:p>
          <a:p>
            <a:r>
              <a:rPr lang="en-US" dirty="0"/>
              <a:t>So for the floor, </a:t>
            </a:r>
            <a:r>
              <a:rPr lang="en-US" b="1" dirty="0">
                <a:solidFill>
                  <a:schemeClr val="accent1"/>
                </a:solidFill>
              </a:rPr>
              <a:t>if an H&amp;P is done overnight </a:t>
            </a:r>
            <a:r>
              <a:rPr lang="en-US" dirty="0"/>
              <a:t>and no attending sees the patient, the attending will re-date that note to the AM and sign it after seeing the patient… so </a:t>
            </a:r>
            <a:r>
              <a:rPr lang="en-US" b="1" dirty="0">
                <a:solidFill>
                  <a:schemeClr val="accent1"/>
                </a:solidFill>
              </a:rPr>
              <a:t>you do </a:t>
            </a:r>
            <a:r>
              <a:rPr lang="en-US" b="1" u="sng" dirty="0">
                <a:solidFill>
                  <a:schemeClr val="accent1"/>
                </a:solidFill>
              </a:rPr>
              <a:t>not</a:t>
            </a:r>
            <a:r>
              <a:rPr lang="en-US" b="1" dirty="0">
                <a:solidFill>
                  <a:schemeClr val="accent1"/>
                </a:solidFill>
              </a:rPr>
              <a:t> need a progress note for that day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4865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92305-61CB-4A00-8159-C30D860E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Transfer Notes </a:t>
            </a:r>
            <a:r>
              <a:rPr lang="en-US" dirty="0"/>
              <a:t>&amp;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F7406-732E-4DBA-B364-13A79AAEA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63314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are </a:t>
            </a:r>
            <a:r>
              <a:rPr lang="en-US" dirty="0">
                <a:solidFill>
                  <a:srgbClr val="7030A0"/>
                </a:solidFill>
              </a:rPr>
              <a:t>2 transfer notes </a:t>
            </a:r>
            <a:r>
              <a:rPr lang="en-US" dirty="0"/>
              <a:t>that happen on day of transfer: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transferring team </a:t>
            </a:r>
            <a:r>
              <a:rPr lang="en-US" dirty="0"/>
              <a:t>writes a note with a fairly detailed course of what has happened so far, with a typical A&amp;P at the bottom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accepting team </a:t>
            </a:r>
            <a:r>
              <a:rPr lang="en-US" dirty="0"/>
              <a:t>note briefly summarizes what has happened so far, and then the A&amp;P again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EE4AED-05E0-4CBE-853D-73CB53BC3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541" y="1429021"/>
            <a:ext cx="6351542" cy="50638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FE39F8F9-07D1-41C5-BCB2-D75D5C66A102}"/>
              </a:ext>
            </a:extLst>
          </p:cNvPr>
          <p:cNvSpPr/>
          <p:nvPr/>
        </p:nvSpPr>
        <p:spPr>
          <a:xfrm>
            <a:off x="6713838" y="2207741"/>
            <a:ext cx="939114" cy="860610"/>
          </a:xfrm>
          <a:prstGeom prst="irregularSeal1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710E2F-FF4B-447F-A1AA-014E630CD6B1}"/>
              </a:ext>
            </a:extLst>
          </p:cNvPr>
          <p:cNvCxnSpPr>
            <a:cxnSpLocks/>
          </p:cNvCxnSpPr>
          <p:nvPr/>
        </p:nvCxnSpPr>
        <p:spPr>
          <a:xfrm flipH="1">
            <a:off x="7500027" y="642026"/>
            <a:ext cx="1060313" cy="1565715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8380039-8AD7-410A-9B79-99DD34ECB4E6}"/>
              </a:ext>
            </a:extLst>
          </p:cNvPr>
          <p:cNvSpPr txBox="1"/>
          <p:nvPr/>
        </p:nvSpPr>
        <p:spPr>
          <a:xfrm>
            <a:off x="8560340" y="365125"/>
            <a:ext cx="1540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Magnifying tip</a:t>
            </a:r>
          </a:p>
        </p:txBody>
      </p:sp>
    </p:spTree>
    <p:extLst>
      <p:ext uri="{BB962C8B-B14F-4D97-AF65-F5344CB8AC3E}">
        <p14:creationId xmlns:p14="http://schemas.microsoft.com/office/powerpoint/2010/main" val="394915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02BB-E9A5-4C0B-A230-A95DC0348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 Pager Goes Off! </a:t>
            </a:r>
            <a:r>
              <a:rPr lang="en-US" dirty="0">
                <a:solidFill>
                  <a:srgbClr val="00B050"/>
                </a:solidFill>
              </a:rPr>
              <a:t>*some </a:t>
            </a:r>
            <a:r>
              <a:rPr lang="en-US" b="1" i="1" dirty="0">
                <a:solidFill>
                  <a:srgbClr val="FF0000"/>
                </a:solidFill>
              </a:rPr>
              <a:t>tips!!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b="1" u="sng" dirty="0"/>
              <a:t>H&amp;P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7614D-2001-476B-AC3C-820D9F5B3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248"/>
            <a:ext cx="10515600" cy="4581627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call the ED, </a:t>
            </a:r>
            <a:r>
              <a:rPr lang="en-US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the patient’s chart and start an H&amp;P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Again, </a:t>
            </a:r>
            <a:r>
              <a:rPr lang="en-US" dirty="0">
                <a:solidFill>
                  <a:srgbClr val="CC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your templates picked and ready!</a:t>
            </a:r>
            <a:endParaRPr lang="en-US" dirty="0">
              <a:solidFill>
                <a:srgbClr val="CC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into the HPI section as the ED resident tells you about the patient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chart review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fill out all H&amp;P information you find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putting in basic admit orders now for best patient flow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wait to add things like home meds until you confirm them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rint out PTA med list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(and your H&amp;P if you like), bring and </a:t>
            </a:r>
            <a:r>
              <a:rPr lang="en-US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annotate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you meet the patient 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EE277E69-33B6-410A-B31D-1B6FC8C1308B}"/>
              </a:ext>
            </a:extLst>
          </p:cNvPr>
          <p:cNvSpPr/>
          <p:nvPr/>
        </p:nvSpPr>
        <p:spPr>
          <a:xfrm>
            <a:off x="9935737" y="2414038"/>
            <a:ext cx="2464419" cy="2029923"/>
          </a:xfrm>
          <a:prstGeom prst="irregularSeal1">
            <a:avLst/>
          </a:prstGeom>
          <a:solidFill>
            <a:srgbClr val="92D050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Demo? Can you print the PTA med list?</a:t>
            </a:r>
          </a:p>
        </p:txBody>
      </p:sp>
    </p:spTree>
    <p:extLst>
      <p:ext uri="{BB962C8B-B14F-4D97-AF65-F5344CB8AC3E}">
        <p14:creationId xmlns:p14="http://schemas.microsoft.com/office/powerpoint/2010/main" val="171463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843FC-74B1-4636-B4CD-941F5BEFC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upstairs, use the </a:t>
            </a:r>
            <a:r>
              <a:rPr lang="en-US" b="1" u="sng" dirty="0">
                <a:solidFill>
                  <a:srgbClr val="00B050"/>
                </a:solidFill>
              </a:rPr>
              <a:t>Admission Navigator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251D6-D7E6-4569-996C-7B4D8A703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</a:t>
            </a:r>
            <a:r>
              <a:rPr lang="en-US" sz="32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ADMISSION NAVIGATOR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3200" b="1" dirty="0">
                <a:solidFill>
                  <a:srgbClr val="CC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finish your orders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It’ll make sure you correctly do the home med rec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will make the Saturday afternoon discharging resident happy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It’ll help document PMH/Surg Hx/Fam Hx/Social Hx in the correct locations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again makes the weekend discharging resident happy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</a:pPr>
            <a:r>
              <a:rPr lang="en-US" sz="2400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note… you’ll need to make sure the correct smart phrases are in your note templates. Hit “refresh” when back in your H&amp;P to pull in the info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means it’ll save time with your current H&amp;P, your future discharge summary, and any future admissions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It’ll help keep everyone on the same page!!!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187F0880-3835-47DC-B26A-9169922AE4E2}"/>
              </a:ext>
            </a:extLst>
          </p:cNvPr>
          <p:cNvSpPr/>
          <p:nvPr/>
        </p:nvSpPr>
        <p:spPr>
          <a:xfrm>
            <a:off x="9077094" y="4739269"/>
            <a:ext cx="2533185" cy="1990496"/>
          </a:xfrm>
          <a:prstGeom prst="irregularSeal1">
            <a:avLst/>
          </a:prstGeom>
          <a:solidFill>
            <a:srgbClr val="92D050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Demo? Med Rec and Hx Details</a:t>
            </a:r>
          </a:p>
        </p:txBody>
      </p:sp>
    </p:spTree>
    <p:extLst>
      <p:ext uri="{BB962C8B-B14F-4D97-AF65-F5344CB8AC3E}">
        <p14:creationId xmlns:p14="http://schemas.microsoft.com/office/powerpoint/2010/main" val="243775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F45F5-1A27-4781-86E2-CED5D02EC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0820" y="1825625"/>
            <a:ext cx="418297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SO MANY good admission order sets as well as order panels! 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 “ped”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Kate know if there should be one that doesn’t exist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B8B926-7410-406D-8ED7-7C5678D5A1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9" t="2452" r="61118" b="5324"/>
          <a:stretch/>
        </p:blipFill>
        <p:spPr>
          <a:xfrm>
            <a:off x="1089498" y="168166"/>
            <a:ext cx="5496128" cy="63247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D2F2FA53-4B68-4A1E-8E21-92F2E8C9AC2A}"/>
              </a:ext>
            </a:extLst>
          </p:cNvPr>
          <p:cNvSpPr/>
          <p:nvPr/>
        </p:nvSpPr>
        <p:spPr>
          <a:xfrm>
            <a:off x="1820699" y="3614308"/>
            <a:ext cx="313038" cy="2883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07E23C9C-03C8-4018-9A40-5D6B54F25AE9}"/>
              </a:ext>
            </a:extLst>
          </p:cNvPr>
          <p:cNvSpPr/>
          <p:nvPr/>
        </p:nvSpPr>
        <p:spPr>
          <a:xfrm>
            <a:off x="1841019" y="3157108"/>
            <a:ext cx="313038" cy="2883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7CF8ECEE-F66E-4DAB-88BC-1749CCD830DE}"/>
              </a:ext>
            </a:extLst>
          </p:cNvPr>
          <p:cNvSpPr/>
          <p:nvPr/>
        </p:nvSpPr>
        <p:spPr>
          <a:xfrm>
            <a:off x="1861339" y="4244228"/>
            <a:ext cx="313038" cy="2883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211CD116-64B9-4543-9D4C-31EBCB7469CE}"/>
              </a:ext>
            </a:extLst>
          </p:cNvPr>
          <p:cNvSpPr/>
          <p:nvPr/>
        </p:nvSpPr>
        <p:spPr>
          <a:xfrm>
            <a:off x="1851179" y="4599828"/>
            <a:ext cx="313038" cy="2883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2036C35B-C663-47E3-B1CC-724EA78FD8C9}"/>
              </a:ext>
            </a:extLst>
          </p:cNvPr>
          <p:cNvSpPr/>
          <p:nvPr/>
        </p:nvSpPr>
        <p:spPr>
          <a:xfrm>
            <a:off x="3797172" y="2882098"/>
            <a:ext cx="313038" cy="288324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6C762C79-5567-4326-802E-7AE1EE609F2A}"/>
              </a:ext>
            </a:extLst>
          </p:cNvPr>
          <p:cNvSpPr/>
          <p:nvPr/>
        </p:nvSpPr>
        <p:spPr>
          <a:xfrm>
            <a:off x="4611423" y="3470146"/>
            <a:ext cx="313038" cy="288324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EC472F27-6EE3-45A6-A567-C3CAF6343D61}"/>
              </a:ext>
            </a:extLst>
          </p:cNvPr>
          <p:cNvSpPr/>
          <p:nvPr/>
        </p:nvSpPr>
        <p:spPr>
          <a:xfrm>
            <a:off x="4376292" y="3842174"/>
            <a:ext cx="313038" cy="288324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5FF2D487-DCB1-466B-A4F5-8DAD27C73ED4}"/>
              </a:ext>
            </a:extLst>
          </p:cNvPr>
          <p:cNvSpPr/>
          <p:nvPr/>
        </p:nvSpPr>
        <p:spPr>
          <a:xfrm>
            <a:off x="4048066" y="950441"/>
            <a:ext cx="313038" cy="288324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FD40C835-1A75-46CC-99D6-D112FFCA2992}"/>
              </a:ext>
            </a:extLst>
          </p:cNvPr>
          <p:cNvSpPr/>
          <p:nvPr/>
        </p:nvSpPr>
        <p:spPr>
          <a:xfrm>
            <a:off x="1841019" y="2495343"/>
            <a:ext cx="313038" cy="2883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604FBB1A-A488-4F70-88A0-557D7560DAC7}"/>
              </a:ext>
            </a:extLst>
          </p:cNvPr>
          <p:cNvSpPr/>
          <p:nvPr/>
        </p:nvSpPr>
        <p:spPr>
          <a:xfrm>
            <a:off x="1858573" y="5384768"/>
            <a:ext cx="313038" cy="2883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90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0427E-1E8A-496B-ACA3-A5D53371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thoughts on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BA824-D9E9-4F8A-9CAF-192265DCB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*Be </a:t>
            </a:r>
            <a:r>
              <a:rPr lang="en-US" sz="3200" dirty="0">
                <a:solidFill>
                  <a:srgbClr val="00B0F0"/>
                </a:solidFill>
              </a:rPr>
              <a:t>objective</a:t>
            </a:r>
            <a:r>
              <a:rPr lang="en-US" sz="3200" dirty="0"/>
              <a:t> in your notes… especially for abuse/neglect/CPP notes*</a:t>
            </a:r>
          </a:p>
          <a:p>
            <a:r>
              <a:rPr lang="en-US" sz="3200" dirty="0"/>
              <a:t>Consider adding </a:t>
            </a:r>
            <a:r>
              <a:rPr lang="en-US" sz="3200" dirty="0">
                <a:solidFill>
                  <a:srgbClr val="FF0000"/>
                </a:solidFill>
              </a:rPr>
              <a:t>media</a:t>
            </a:r>
            <a:r>
              <a:rPr lang="en-US" sz="3200" dirty="0"/>
              <a:t> (photos or videos) via Haiku</a:t>
            </a:r>
          </a:p>
          <a:p>
            <a:pPr lvl="1"/>
            <a:r>
              <a:rPr lang="en-US" sz="3200" dirty="0"/>
              <a:t>Pic of a parent’s phone pic, too!</a:t>
            </a:r>
          </a:p>
          <a:p>
            <a:r>
              <a:rPr lang="en-US" sz="3200" dirty="0"/>
              <a:t>Info </a:t>
            </a:r>
            <a:r>
              <a:rPr lang="en-US" sz="3200" dirty="0">
                <a:solidFill>
                  <a:srgbClr val="CC0099"/>
                </a:solidFill>
              </a:rPr>
              <a:t>put in the correct locations </a:t>
            </a:r>
            <a:r>
              <a:rPr lang="en-US" sz="3200" dirty="0"/>
              <a:t>pulls through for </a:t>
            </a:r>
            <a:r>
              <a:rPr lang="en-US" sz="3200" dirty="0">
                <a:solidFill>
                  <a:schemeClr val="accent2"/>
                </a:solidFill>
              </a:rPr>
              <a:t>everyone’s ease</a:t>
            </a:r>
          </a:p>
          <a:p>
            <a:r>
              <a:rPr lang="en-US" sz="3200" dirty="0"/>
              <a:t>Notes should be detailed, but again, aim for 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and sweet</a:t>
            </a:r>
          </a:p>
          <a:p>
            <a:pPr lvl="1"/>
            <a:r>
              <a:rPr lang="en-US" sz="3200" i="1" dirty="0"/>
              <a:t>If it were the good </a:t>
            </a:r>
            <a:r>
              <a:rPr lang="en-US" sz="3200" i="1" dirty="0" err="1"/>
              <a:t>ol</a:t>
            </a:r>
            <a:r>
              <a:rPr lang="en-US" sz="3200" i="1" dirty="0"/>
              <a:t> days and you were writing by hand… what would you say?</a:t>
            </a:r>
          </a:p>
        </p:txBody>
      </p:sp>
    </p:spTree>
    <p:extLst>
      <p:ext uri="{BB962C8B-B14F-4D97-AF65-F5344CB8AC3E}">
        <p14:creationId xmlns:p14="http://schemas.microsoft.com/office/powerpoint/2010/main" val="119609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9484A-EC74-4D3D-B509-A2AD7882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Discharging a Patient/ </a:t>
            </a:r>
            <a:r>
              <a:rPr lang="en-US" b="1" u="sng" dirty="0"/>
              <a:t>Hospital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53F57-A75D-4228-AAEA-BCDA39A68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Use the </a:t>
            </a:r>
            <a:r>
              <a:rPr lang="en-US" b="1" u="sng" dirty="0">
                <a:solidFill>
                  <a:srgbClr val="7030A0"/>
                </a:solidFill>
              </a:rPr>
              <a:t>DISCHARGE NAVIGATOR!</a:t>
            </a:r>
          </a:p>
          <a:p>
            <a:r>
              <a:rPr lang="en-US" dirty="0"/>
              <a:t>Work on the </a:t>
            </a:r>
            <a:r>
              <a:rPr lang="en-US" dirty="0">
                <a:solidFill>
                  <a:srgbClr val="FF0000"/>
                </a:solidFill>
              </a:rPr>
              <a:t>hospital course </a:t>
            </a:r>
            <a:r>
              <a:rPr lang="en-US" dirty="0"/>
              <a:t>first, which will automatically pull into the discharge summary</a:t>
            </a:r>
          </a:p>
          <a:p>
            <a:r>
              <a:rPr lang="en-US" dirty="0"/>
              <a:t>If the patient has been admitted for a while, you will need to cut down the hospital course to only very important information </a:t>
            </a:r>
          </a:p>
          <a:p>
            <a:pPr lvl="1"/>
            <a:r>
              <a:rPr lang="en-US" i="1" dirty="0"/>
              <a:t>Think: What does the PCP need to know?</a:t>
            </a:r>
          </a:p>
          <a:p>
            <a:r>
              <a:rPr lang="en-US" dirty="0"/>
              <a:t>There should only be 1 hospital course!! NOT separate floor and PICU courses… </a:t>
            </a:r>
            <a:r>
              <a:rPr lang="en-US" b="1" u="sng" dirty="0"/>
              <a:t>just 1</a:t>
            </a:r>
            <a:r>
              <a:rPr lang="en-US" dirty="0"/>
              <a:t>!!</a:t>
            </a:r>
          </a:p>
          <a:p>
            <a:pPr lvl="1"/>
            <a:r>
              <a:rPr lang="en-US" i="1" dirty="0"/>
              <a:t>Again think about the busy PCP in the middle of clinic!</a:t>
            </a:r>
          </a:p>
          <a:p>
            <a:r>
              <a:rPr lang="en-US" b="1" u="sng" dirty="0">
                <a:solidFill>
                  <a:srgbClr val="000000"/>
                </a:solidFill>
                <a:latin typeface="inherit"/>
              </a:rPr>
              <a:t>Always </a:t>
            </a:r>
            <a:r>
              <a:rPr lang="en-US" b="1" u="sng" dirty="0">
                <a:solidFill>
                  <a:schemeClr val="accent6"/>
                </a:solidFill>
                <a:latin typeface="inherit"/>
              </a:rPr>
              <a:t>triple triple triple check </a:t>
            </a:r>
            <a:r>
              <a:rPr lang="en-US" b="1" u="sng" dirty="0">
                <a:solidFill>
                  <a:srgbClr val="000000"/>
                </a:solidFill>
                <a:latin typeface="inherit"/>
              </a:rPr>
              <a:t>med lists</a:t>
            </a:r>
            <a:endParaRPr lang="en-US" b="1" i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9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3BA27-A7ED-48F4-A3AE-1CFCA429E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4BA1D-6515-4DA9-B770-F59EBE8E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67682" cy="4351338"/>
          </a:xfrm>
        </p:spPr>
        <p:txBody>
          <a:bodyPr>
            <a:normAutofit/>
          </a:bodyPr>
          <a:lstStyle/>
          <a:p>
            <a:r>
              <a:rPr lang="en-US" dirty="0"/>
              <a:t>Written for the </a:t>
            </a:r>
            <a:r>
              <a:rPr lang="en-US" dirty="0">
                <a:solidFill>
                  <a:srgbClr val="FF0000"/>
                </a:solidFill>
              </a:rPr>
              <a:t>PCP to read in 30 seconds </a:t>
            </a:r>
            <a:r>
              <a:rPr lang="en-US" dirty="0"/>
              <a:t>before seeing the patient for follow up</a:t>
            </a:r>
          </a:p>
          <a:p>
            <a:r>
              <a:rPr lang="en-US" dirty="0">
                <a:solidFill>
                  <a:srgbClr val="00B0F0"/>
                </a:solidFill>
              </a:rPr>
              <a:t>3 parts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1-liner</a:t>
            </a:r>
            <a:r>
              <a:rPr lang="en-US" dirty="0"/>
              <a:t> including the diagnosis, mentioning if patient needed the PICU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List by problem or system </a:t>
            </a:r>
            <a:r>
              <a:rPr lang="en-US" dirty="0"/>
              <a:t>(if there were multiple) with a brief description of what happened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What needs to be done in the future</a:t>
            </a:r>
            <a:r>
              <a:rPr lang="en-US" dirty="0"/>
              <a:t>: pending labs, new medications, follow ups, repeating labs, etc.</a:t>
            </a:r>
          </a:p>
          <a:p>
            <a:r>
              <a:rPr lang="en-US" dirty="0">
                <a:solidFill>
                  <a:srgbClr val="CC0099"/>
                </a:solidFill>
              </a:rPr>
              <a:t>Tip!! </a:t>
            </a:r>
            <a:r>
              <a:rPr lang="en-US" dirty="0"/>
              <a:t>Update the hospital course </a:t>
            </a:r>
            <a:r>
              <a:rPr lang="en-US" b="1" dirty="0"/>
              <a:t>EVERY SINGLE FRIDAY </a:t>
            </a:r>
            <a:r>
              <a:rPr lang="en-US" i="1" dirty="0"/>
              <a:t>(even if you don’t think the patient will be discharged over the weekend!)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4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B70-98DB-4FD2-8C14-3DB735ABB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Very Short Hospital Course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28674A-4514-4E8E-89B1-D8A3E95A5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31" y="1774965"/>
            <a:ext cx="10888338" cy="29882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75EEA-064F-425B-9719-99F1E5EA477E}"/>
              </a:ext>
            </a:extLst>
          </p:cNvPr>
          <p:cNvSpPr txBox="1"/>
          <p:nvPr/>
        </p:nvSpPr>
        <p:spPr>
          <a:xfrm>
            <a:off x="651831" y="5026075"/>
            <a:ext cx="108883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/>
              <a:t>Most</a:t>
            </a:r>
            <a:r>
              <a:rPr lang="en-US" sz="2800" dirty="0"/>
              <a:t> should be </a:t>
            </a:r>
            <a:r>
              <a:rPr lang="en-US" sz="2800" b="1" u="sng" dirty="0"/>
              <a:t>short</a:t>
            </a:r>
            <a:r>
              <a:rPr lang="en-US" sz="2800" dirty="0"/>
              <a:t>.  *Exception = patients being </a:t>
            </a:r>
            <a:r>
              <a:rPr lang="en-US" sz="2800" dirty="0">
                <a:solidFill>
                  <a:schemeClr val="accent6"/>
                </a:solidFill>
              </a:rPr>
              <a:t>transferred to other medical facilities</a:t>
            </a:r>
            <a:r>
              <a:rPr lang="en-US" sz="2800" dirty="0"/>
              <a:t>, e.g. rehab, need more detail</a:t>
            </a:r>
          </a:p>
        </p:txBody>
      </p:sp>
    </p:spTree>
    <p:extLst>
      <p:ext uri="{BB962C8B-B14F-4D97-AF65-F5344CB8AC3E}">
        <p14:creationId xmlns:p14="http://schemas.microsoft.com/office/powerpoint/2010/main" val="101432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C9D05-5985-4670-914C-C8742E8B0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8CFE8-B2EF-42C3-BDE6-9BCBF3FA7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Customize Epic</a:t>
            </a:r>
          </a:p>
          <a:p>
            <a:r>
              <a:rPr lang="en-US" dirty="0"/>
              <a:t>Inpatient workflow and efficiency</a:t>
            </a:r>
          </a:p>
          <a:p>
            <a:r>
              <a:rPr lang="en-US" dirty="0"/>
              <a:t>Progress notes</a:t>
            </a:r>
          </a:p>
          <a:p>
            <a:r>
              <a:rPr lang="en-US" dirty="0"/>
              <a:t>Transfer notes</a:t>
            </a:r>
          </a:p>
          <a:p>
            <a:r>
              <a:rPr lang="en-US" dirty="0"/>
              <a:t>H&amp;P</a:t>
            </a:r>
          </a:p>
          <a:p>
            <a:r>
              <a:rPr lang="en-US" dirty="0"/>
              <a:t>Hospital course</a:t>
            </a:r>
          </a:p>
          <a:p>
            <a:r>
              <a:rPr lang="en-US" dirty="0"/>
              <a:t>AVS Patient Instructions</a:t>
            </a:r>
          </a:p>
          <a:p>
            <a:r>
              <a:rPr lang="en-US" dirty="0"/>
              <a:t>Woo Insider/Tech supports</a:t>
            </a: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D372340B-2EF8-4A46-8F1F-92CC5B45FB68}"/>
              </a:ext>
            </a:extLst>
          </p:cNvPr>
          <p:cNvSpPr/>
          <p:nvPr/>
        </p:nvSpPr>
        <p:spPr>
          <a:xfrm>
            <a:off x="446049" y="524107"/>
            <a:ext cx="3111190" cy="959005"/>
          </a:xfrm>
          <a:prstGeom prst="bevel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90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3BB52-BFD6-4787-A15F-A4D0B0987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AVS Patient Instructions </a:t>
            </a:r>
            <a:r>
              <a:rPr lang="en-US" i="1" dirty="0"/>
              <a:t>(3 main text boxes)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B5932-384B-4A84-BE00-3A38DDCE9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>
                <a:solidFill>
                  <a:srgbClr val="FF0000"/>
                </a:solidFill>
              </a:rPr>
              <a:t>easy to understand </a:t>
            </a:r>
            <a:r>
              <a:rPr lang="en-US" dirty="0"/>
              <a:t>language (</a:t>
            </a:r>
            <a:r>
              <a:rPr lang="en-US" i="1" dirty="0"/>
              <a:t>no medical jargon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0070C0"/>
                </a:solidFill>
              </a:rPr>
              <a:t>Don’t repeat the same information </a:t>
            </a:r>
            <a:r>
              <a:rPr lang="en-US" dirty="0"/>
              <a:t>in multiple places</a:t>
            </a:r>
          </a:p>
          <a:p>
            <a:pPr lvl="1"/>
            <a:r>
              <a:rPr lang="en-US" dirty="0"/>
              <a:t>Eg don’t write in follow-up appts in your text… it already has its own box. </a:t>
            </a:r>
            <a:r>
              <a:rPr lang="en-US" i="1" dirty="0"/>
              <a:t>Repetition  = potential for confusing errors</a:t>
            </a:r>
          </a:p>
          <a:p>
            <a:r>
              <a:rPr lang="en-US" dirty="0">
                <a:solidFill>
                  <a:schemeClr val="accent6"/>
                </a:solidFill>
              </a:rPr>
              <a:t>Dot phrases </a:t>
            </a:r>
            <a:r>
              <a:rPr lang="en-US" dirty="0"/>
              <a:t>are really helpful here because we write the same things all the time </a:t>
            </a:r>
          </a:p>
        </p:txBody>
      </p:sp>
    </p:spTree>
    <p:extLst>
      <p:ext uri="{BB962C8B-B14F-4D97-AF65-F5344CB8AC3E}">
        <p14:creationId xmlns:p14="http://schemas.microsoft.com/office/powerpoint/2010/main" val="9540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DE57C-A826-45B5-8815-FE9360D51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EAFD35-A351-49F1-AD7A-258A514B1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02" y="1544773"/>
            <a:ext cx="7992596" cy="45291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F08656-4BCA-4BC0-A6E0-54F396D7D936}"/>
              </a:ext>
            </a:extLst>
          </p:cNvPr>
          <p:cNvSpPr txBox="1"/>
          <p:nvPr/>
        </p:nvSpPr>
        <p:spPr>
          <a:xfrm>
            <a:off x="2178995" y="2967335"/>
            <a:ext cx="475682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Wound care includes: </a:t>
            </a:r>
          </a:p>
          <a:p>
            <a:r>
              <a:rPr lang="en-US" dirty="0"/>
              <a:t>Diet recommendations at discharge include: </a:t>
            </a:r>
          </a:p>
          <a:p>
            <a:r>
              <a:rPr lang="en-US" dirty="0"/>
              <a:t>Any other patient specific items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C7B75D-4FAF-4377-935B-A1BDC9E29598}"/>
              </a:ext>
            </a:extLst>
          </p:cNvPr>
          <p:cNvSpPr txBox="1"/>
          <p:nvPr/>
        </p:nvSpPr>
        <p:spPr>
          <a:xfrm>
            <a:off x="6563360" y="2921168"/>
            <a:ext cx="2446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2"/>
                </a:solidFill>
              </a:rPr>
              <a:t>Best not to repeat follow-up appts/meds here!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843CCB3-01F2-48BA-ADB3-0C7827A13040}"/>
              </a:ext>
            </a:extLst>
          </p:cNvPr>
          <p:cNvSpPr/>
          <p:nvPr/>
        </p:nvSpPr>
        <p:spPr>
          <a:xfrm>
            <a:off x="528320" y="1544773"/>
            <a:ext cx="1381760" cy="405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E5148DF-3DF9-4650-B22C-D878F75EF18D}"/>
              </a:ext>
            </a:extLst>
          </p:cNvPr>
          <p:cNvSpPr/>
          <p:nvPr/>
        </p:nvSpPr>
        <p:spPr>
          <a:xfrm>
            <a:off x="548640" y="2164533"/>
            <a:ext cx="1381760" cy="405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7B96E24-EDD6-4FBF-977A-C8C7D64D74B3}"/>
              </a:ext>
            </a:extLst>
          </p:cNvPr>
          <p:cNvSpPr/>
          <p:nvPr/>
        </p:nvSpPr>
        <p:spPr>
          <a:xfrm>
            <a:off x="558800" y="2774133"/>
            <a:ext cx="1381760" cy="405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DC303C-FF0D-44C2-AD10-BFE523901252}"/>
              </a:ext>
            </a:extLst>
          </p:cNvPr>
          <p:cNvSpPr txBox="1"/>
          <p:nvPr/>
        </p:nvSpPr>
        <p:spPr>
          <a:xfrm>
            <a:off x="4245867" y="4190253"/>
            <a:ext cx="2446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C0099"/>
                </a:solidFill>
              </a:rPr>
              <a:t>*Most of this stuff is true for every patient, and then you can add on specifics as needed*</a:t>
            </a:r>
          </a:p>
        </p:txBody>
      </p:sp>
    </p:spTree>
    <p:extLst>
      <p:ext uri="{BB962C8B-B14F-4D97-AF65-F5344CB8AC3E}">
        <p14:creationId xmlns:p14="http://schemas.microsoft.com/office/powerpoint/2010/main" val="231002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BB6EF-5137-4985-A5E5-2632E2CFF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general Epic </a:t>
            </a:r>
            <a:r>
              <a:rPr lang="en-US" b="1" i="1" dirty="0">
                <a:solidFill>
                  <a:srgbClr val="FF0000"/>
                </a:solidFill>
              </a:rPr>
              <a:t>tips!!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70E0E-F64A-4B86-8340-F1CE065A7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000000"/>
                </a:solidFill>
                <a:effectLst/>
                <a:latin typeface="inherit"/>
              </a:rPr>
              <a:t>If you think there should be a dot phrase or an order set for something, </a:t>
            </a:r>
            <a:r>
              <a:rPr lang="en-US" sz="2600" b="0" i="1" dirty="0">
                <a:solidFill>
                  <a:srgbClr val="00B0F0"/>
                </a:solidFill>
                <a:effectLst/>
                <a:latin typeface="inherit"/>
              </a:rPr>
              <a:t>you can help make that happen!</a:t>
            </a:r>
            <a:endParaRPr lang="en-US" sz="2600" b="0" i="1" dirty="0"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000000"/>
                </a:solidFill>
                <a:effectLst/>
                <a:latin typeface="inherit"/>
              </a:rPr>
              <a:t>Find someone who is good at using Epic and </a:t>
            </a:r>
            <a:r>
              <a:rPr lang="en-US" sz="2600" b="0" i="0" dirty="0">
                <a:solidFill>
                  <a:srgbClr val="7030A0"/>
                </a:solidFill>
                <a:effectLst/>
                <a:latin typeface="inherit"/>
              </a:rPr>
              <a:t>learn what they are doing </a:t>
            </a:r>
            <a:endParaRPr lang="en-US" sz="2600" b="0" i="0" dirty="0">
              <a:solidFill>
                <a:srgbClr val="7030A0"/>
              </a:solidFill>
              <a:effectLst/>
              <a:latin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000000"/>
                </a:solidFill>
                <a:effectLst/>
                <a:latin typeface="inherit"/>
              </a:rPr>
              <a:t>If you are treating the same conditions over and over (asthma, bronchiolitis, viral gastroenteritis, post-op T&amp;A) create a really good A&amp;P, discharge instructions, hospital course, etc. ONCE </a:t>
            </a:r>
            <a:r>
              <a:rPr lang="en-US" sz="2600" b="0" i="0" dirty="0">
                <a:solidFill>
                  <a:srgbClr val="CC0099"/>
                </a:solidFill>
                <a:effectLst/>
                <a:latin typeface="inherit"/>
              </a:rPr>
              <a:t>and then use that as a template/dot phrase </a:t>
            </a:r>
          </a:p>
          <a:p>
            <a:pPr lvl="1" fontAlgn="base"/>
            <a:r>
              <a:rPr lang="en-US" sz="2600" i="1" dirty="0">
                <a:latin typeface="inherit"/>
              </a:rPr>
              <a:t>Highlight the text you want to keep, right click, save as a new smartphrase</a:t>
            </a:r>
          </a:p>
          <a:p>
            <a:pPr fontAlgn="base"/>
            <a:r>
              <a:rPr lang="en-US" sz="2600" dirty="0">
                <a:latin typeface="inherit"/>
              </a:rPr>
              <a:t>Please really do </a:t>
            </a:r>
            <a:r>
              <a:rPr lang="en-US" sz="2600" i="1" dirty="0">
                <a:latin typeface="inherit"/>
              </a:rPr>
              <a:t>triple triple triple </a:t>
            </a:r>
            <a:r>
              <a:rPr lang="en-US" sz="2600" dirty="0">
                <a:latin typeface="inherit"/>
              </a:rPr>
              <a:t>check med lists on admit and discharge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6781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262652-8FFE-4CDD-A907-CF9367C941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75" t="14584" r="5312" b="8889"/>
          <a:stretch/>
        </p:blipFill>
        <p:spPr>
          <a:xfrm>
            <a:off x="631071" y="533399"/>
            <a:ext cx="10929858" cy="5514975"/>
          </a:xfrm>
          <a:prstGeom prst="rect">
            <a:avLst/>
          </a:prstGeom>
        </p:spPr>
      </p:pic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B27CAA25-3766-46F1-9B02-0B230120C4C2}"/>
              </a:ext>
            </a:extLst>
          </p:cNvPr>
          <p:cNvSpPr/>
          <p:nvPr/>
        </p:nvSpPr>
        <p:spPr>
          <a:xfrm>
            <a:off x="5418307" y="4970835"/>
            <a:ext cx="579004" cy="76234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95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4C25AC41-0971-49BB-97EF-0DC0AF6CD945}"/>
              </a:ext>
            </a:extLst>
          </p:cNvPr>
          <p:cNvSpPr/>
          <p:nvPr/>
        </p:nvSpPr>
        <p:spPr>
          <a:xfrm>
            <a:off x="3822970" y="5914683"/>
            <a:ext cx="579004" cy="76234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70587E97-083D-421E-8241-2D2A3B1E01BC}"/>
              </a:ext>
            </a:extLst>
          </p:cNvPr>
          <p:cNvSpPr/>
          <p:nvPr/>
        </p:nvSpPr>
        <p:spPr>
          <a:xfrm>
            <a:off x="2329532" y="1507787"/>
            <a:ext cx="313115" cy="3602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96AC46-71A6-402C-9FA8-1704AFA48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35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ADFF56-A0FB-43D2-B114-5C0701A764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27" t="14963" r="29523" b="3852"/>
          <a:stretch/>
        </p:blipFill>
        <p:spPr>
          <a:xfrm>
            <a:off x="2905760" y="373875"/>
            <a:ext cx="6121400" cy="6110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0409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AF5D4-C159-44DD-A0F5-79D747DC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80" y="365125"/>
            <a:ext cx="10515600" cy="1325563"/>
          </a:xfrm>
        </p:spPr>
        <p:txBody>
          <a:bodyPr/>
          <a:lstStyle/>
          <a:p>
            <a:r>
              <a:rPr lang="en-US" dirty="0"/>
              <a:t>More Specific Examples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7AFA4E-2483-4D6C-BD5D-8F3DCD776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54" y="1395413"/>
            <a:ext cx="5343782" cy="32718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E830DC-EC70-4C0C-B88C-BB5443878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075" y="103001"/>
            <a:ext cx="3924299" cy="2102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1D2317-940B-4921-A9B1-AABCB0625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075" y="2342369"/>
            <a:ext cx="5681662" cy="9026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7F0095-CA36-41B4-A025-E385F5AB0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075" y="3355683"/>
            <a:ext cx="5610225" cy="33733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DA04F6-2879-4C8B-8C87-CF6A7CFC07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5" y="4848225"/>
            <a:ext cx="5453580" cy="18807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0570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B3F819-672E-47C4-99FD-AA13ED0C6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363" y="233363"/>
            <a:ext cx="5309274" cy="3309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BC54DA-7CED-4FD7-BA87-F65A81269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363" y="3722197"/>
            <a:ext cx="5538787" cy="25214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203426-8406-42CC-8ED2-7E47BE008ECD}"/>
              </a:ext>
            </a:extLst>
          </p:cNvPr>
          <p:cNvSpPr txBox="1"/>
          <p:nvPr/>
        </p:nvSpPr>
        <p:spPr>
          <a:xfrm>
            <a:off x="9260732" y="2334639"/>
            <a:ext cx="2405467" cy="369332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.pedotcpaindosingchart</a:t>
            </a:r>
          </a:p>
        </p:txBody>
      </p:sp>
    </p:spTree>
    <p:extLst>
      <p:ext uri="{BB962C8B-B14F-4D97-AF65-F5344CB8AC3E}">
        <p14:creationId xmlns:p14="http://schemas.microsoft.com/office/powerpoint/2010/main" val="2933055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C9D05-5985-4670-914C-C8742E8B0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8CFE8-B2EF-42C3-BDE6-9BCBF3FA7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Customize Epic - </a:t>
            </a:r>
            <a:r>
              <a:rPr lang="en-US" sz="2800" dirty="0">
                <a:solidFill>
                  <a:srgbClr val="7030A0"/>
                </a:solidFill>
              </a:rPr>
              <a:t>Personalize</a:t>
            </a:r>
            <a:r>
              <a:rPr lang="en-US" sz="2800" dirty="0"/>
              <a:t> columns/tabs/templates/phrases…</a:t>
            </a:r>
            <a:endParaRPr lang="en-US" dirty="0"/>
          </a:p>
          <a:p>
            <a:r>
              <a:rPr lang="en-US" dirty="0"/>
              <a:t>… which helps with… Inpatient workflow and efficiency</a:t>
            </a:r>
          </a:p>
          <a:p>
            <a:r>
              <a:rPr lang="en-US" dirty="0"/>
              <a:t>Progress notes </a:t>
            </a:r>
            <a:r>
              <a:rPr lang="en-US" sz="2800" dirty="0">
                <a:solidFill>
                  <a:srgbClr val="FF0000"/>
                </a:solidFill>
                <a:latin typeface="Niagara Solid" panose="04020502070702020202" pitchFamily="82" charset="0"/>
              </a:rPr>
              <a:t>Short.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1900" dirty="0"/>
              <a:t>Don’t forget </a:t>
            </a:r>
            <a:r>
              <a:rPr lang="en-US" dirty="0"/>
              <a:t>Transfer notes</a:t>
            </a:r>
          </a:p>
          <a:p>
            <a:r>
              <a:rPr lang="en-US" dirty="0"/>
              <a:t>H&amp;P: </a:t>
            </a:r>
            <a:r>
              <a:rPr lang="en-US" dirty="0">
                <a:solidFill>
                  <a:srgbClr val="CC0099"/>
                </a:solidFill>
              </a:rPr>
              <a:t>Prep upstairs </a:t>
            </a:r>
            <a:r>
              <a:rPr lang="en-US" dirty="0"/>
              <a:t>and use the </a:t>
            </a:r>
            <a:r>
              <a:rPr lang="en-US" u="sng" dirty="0">
                <a:solidFill>
                  <a:srgbClr val="00B050"/>
                </a:solidFill>
              </a:rPr>
              <a:t>Admission Navigator</a:t>
            </a:r>
          </a:p>
          <a:p>
            <a:r>
              <a:rPr lang="en-US" dirty="0"/>
              <a:t>Hospital course: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great 1-liner with the diagnosis and PCP pertinent follow up needs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/>
              <a:t>AVS Patient Instructions: </a:t>
            </a:r>
            <a:r>
              <a:rPr lang="en-US" sz="2800" dirty="0">
                <a:solidFill>
                  <a:srgbClr val="FFC000"/>
                </a:solidFill>
              </a:rPr>
              <a:t>no jargon, consider dot phrases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/>
              <a:t>Woo Insider/Tech supports. </a:t>
            </a:r>
            <a:r>
              <a:rPr lang="en-US" sz="2800" i="1" dirty="0"/>
              <a:t>Talk to Kate with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</a:rPr>
              <a:t>requests, suggestions, problems</a:t>
            </a:r>
            <a:r>
              <a:rPr lang="en-US" sz="2800" i="1" dirty="0"/>
              <a:t>!</a:t>
            </a: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D372340B-2EF8-4A46-8F1F-92CC5B45FB68}"/>
              </a:ext>
            </a:extLst>
          </p:cNvPr>
          <p:cNvSpPr/>
          <p:nvPr/>
        </p:nvSpPr>
        <p:spPr>
          <a:xfrm>
            <a:off x="446049" y="524107"/>
            <a:ext cx="3111190" cy="959005"/>
          </a:xfrm>
          <a:prstGeom prst="bevel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4B1124FB-46CB-425E-AD9B-C42BAC9E4FAF}"/>
              </a:ext>
            </a:extLst>
          </p:cNvPr>
          <p:cNvSpPr/>
          <p:nvPr/>
        </p:nvSpPr>
        <p:spPr>
          <a:xfrm>
            <a:off x="5093319" y="524107"/>
            <a:ext cx="4724400" cy="1325562"/>
          </a:xfrm>
          <a:prstGeom prst="wave">
            <a:avLst/>
          </a:prstGeom>
          <a:noFill/>
          <a:ln w="76200" cmpd="dbl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CEF05-1CD4-4EAB-9A26-8592AA63A4DD}"/>
              </a:ext>
            </a:extLst>
          </p:cNvPr>
          <p:cNvSpPr txBox="1"/>
          <p:nvPr/>
        </p:nvSpPr>
        <p:spPr>
          <a:xfrm>
            <a:off x="5651811" y="775226"/>
            <a:ext cx="6094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Top Take-homes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0AB60F-DFA2-4D01-9039-F349810A0153}"/>
              </a:ext>
            </a:extLst>
          </p:cNvPr>
          <p:cNvCxnSpPr>
            <a:cxnSpLocks/>
          </p:cNvCxnSpPr>
          <p:nvPr/>
        </p:nvCxnSpPr>
        <p:spPr>
          <a:xfrm flipV="1">
            <a:off x="3681746" y="1027906"/>
            <a:ext cx="1188720" cy="0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82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75B1-CD04-43A9-9E5A-3CADCD91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Customize Epic</a:t>
            </a:r>
            <a:r>
              <a:rPr lang="en-US" b="1" dirty="0"/>
              <a:t>: </a:t>
            </a:r>
            <a:r>
              <a:rPr lang="en-US" dirty="0"/>
              <a:t>As you begin your block…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89140-2B94-4600-8781-3FB8EFF69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Set yourself up for success early in the block</a:t>
            </a:r>
          </a:p>
          <a:p>
            <a:r>
              <a:rPr lang="en-US" dirty="0"/>
              <a:t>1. </a:t>
            </a:r>
            <a:r>
              <a:rPr lang="en-US" dirty="0">
                <a:solidFill>
                  <a:srgbClr val="7030A0"/>
                </a:solidFill>
              </a:rPr>
              <a:t>Personalize your patient lists</a:t>
            </a:r>
          </a:p>
          <a:p>
            <a:r>
              <a:rPr lang="en-US" dirty="0"/>
              <a:t>2. </a:t>
            </a:r>
            <a:r>
              <a:rPr lang="en-US" dirty="0">
                <a:solidFill>
                  <a:srgbClr val="00B0F0"/>
                </a:solidFill>
              </a:rPr>
              <a:t>Personalize your tabs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81A78-DD64-4348-86B5-5E0B57340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3810116"/>
            <a:ext cx="112585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4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E7C7-50B1-4268-9D90-DA07AD88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>
                <a:solidFill>
                  <a:srgbClr val="7030A0"/>
                </a:solidFill>
              </a:rPr>
              <a:t>Personalize your patient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EE0CE-2530-4251-9A4C-024C5E64E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Help your medical students, too!</a:t>
            </a:r>
          </a:p>
          <a:p>
            <a:r>
              <a:rPr lang="en-US" dirty="0"/>
              <a:t>Helpful </a:t>
            </a:r>
            <a:r>
              <a:rPr lang="en-US" dirty="0">
                <a:solidFill>
                  <a:schemeClr val="accent6"/>
                </a:solidFill>
              </a:rPr>
              <a:t>columns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make an ED patient list, a PICU patient list, etc. with different columns and different lists of patients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BA3113-9DE5-42D6-8EF0-1B20AF7A0023}"/>
              </a:ext>
            </a:extLst>
          </p:cNvPr>
          <p:cNvSpPr txBox="1"/>
          <p:nvPr/>
        </p:nvSpPr>
        <p:spPr>
          <a:xfrm>
            <a:off x="589709" y="2985631"/>
            <a:ext cx="11012582" cy="2031325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lvl="1"/>
            <a:r>
              <a:rPr lang="en-US" dirty="0"/>
              <a:t>Admission Info</a:t>
            </a:r>
          </a:p>
          <a:p>
            <a:pPr lvl="1"/>
            <a:r>
              <a:rPr lang="en-US" dirty="0"/>
              <a:t>Room/bed</a:t>
            </a:r>
          </a:p>
          <a:p>
            <a:pPr lvl="1"/>
            <a:r>
              <a:rPr lang="en-US" dirty="0"/>
              <a:t>Patient</a:t>
            </a:r>
          </a:p>
          <a:p>
            <a:pPr lvl="1"/>
            <a:r>
              <a:rPr lang="en-US" dirty="0"/>
              <a:t>Primary Team</a:t>
            </a:r>
          </a:p>
          <a:p>
            <a:pPr lvl="1"/>
            <a:r>
              <a:rPr lang="en-US" dirty="0"/>
              <a:t>New Results</a:t>
            </a:r>
          </a:p>
          <a:p>
            <a:pPr lvl="1"/>
            <a:r>
              <a:rPr lang="en-US" dirty="0"/>
              <a:t>New Notes</a:t>
            </a:r>
          </a:p>
          <a:p>
            <a:pPr lvl="1"/>
            <a:r>
              <a:rPr lang="en-US" dirty="0"/>
              <a:t>Age/Gender</a:t>
            </a:r>
          </a:p>
          <a:p>
            <a:pPr lvl="1"/>
            <a:r>
              <a:rPr lang="en-US" dirty="0"/>
              <a:t>Weight</a:t>
            </a:r>
          </a:p>
          <a:p>
            <a:pPr lvl="1"/>
            <a:r>
              <a:rPr lang="en-US" dirty="0"/>
              <a:t>Length of Stay</a:t>
            </a:r>
          </a:p>
          <a:p>
            <a:pPr lvl="1"/>
            <a:r>
              <a:rPr lang="en-US" dirty="0"/>
              <a:t>Problem</a:t>
            </a:r>
          </a:p>
          <a:p>
            <a:pPr lvl="1"/>
            <a:r>
              <a:rPr lang="en-US" dirty="0"/>
              <a:t>Registered Nurse</a:t>
            </a:r>
          </a:p>
          <a:p>
            <a:pPr lvl="1"/>
            <a:r>
              <a:rPr lang="en-US" dirty="0"/>
              <a:t>Discharge order signed?</a:t>
            </a:r>
          </a:p>
          <a:p>
            <a:pPr lvl="1"/>
            <a:r>
              <a:rPr lang="en-US" dirty="0"/>
              <a:t>Last Attending Provider</a:t>
            </a:r>
          </a:p>
          <a:p>
            <a:pPr lvl="1"/>
            <a:r>
              <a:rPr lang="en-US" dirty="0"/>
              <a:t>PEWS</a:t>
            </a:r>
          </a:p>
          <a:p>
            <a:pPr lvl="1"/>
            <a:r>
              <a:rPr lang="en-US" dirty="0"/>
              <a:t>Bed Request Status </a:t>
            </a:r>
          </a:p>
          <a:p>
            <a:pPr lvl="1"/>
            <a:r>
              <a:rPr lang="en-US" dirty="0"/>
              <a:t>PCP</a:t>
            </a:r>
          </a:p>
          <a:p>
            <a:pPr lvl="1"/>
            <a:r>
              <a:rPr lang="en-US" dirty="0"/>
              <a:t>Isolation</a:t>
            </a:r>
          </a:p>
          <a:p>
            <a:pPr lvl="1"/>
            <a:r>
              <a:rPr lang="en-US" dirty="0"/>
              <a:t>Admit Med Rec Complete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93BAECCD-4DB0-4620-BCE2-B6C2E3DDD74D}"/>
              </a:ext>
            </a:extLst>
          </p:cNvPr>
          <p:cNvSpPr/>
          <p:nvPr/>
        </p:nvSpPr>
        <p:spPr>
          <a:xfrm>
            <a:off x="8777071" y="1027906"/>
            <a:ext cx="2033081" cy="1754326"/>
          </a:xfrm>
          <a:prstGeom prst="irregularSeal1">
            <a:avLst/>
          </a:prstGeom>
          <a:solidFill>
            <a:srgbClr val="92D050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Demo? Make a pt list</a:t>
            </a:r>
          </a:p>
        </p:txBody>
      </p:sp>
    </p:spTree>
    <p:extLst>
      <p:ext uri="{BB962C8B-B14F-4D97-AF65-F5344CB8AC3E}">
        <p14:creationId xmlns:p14="http://schemas.microsoft.com/office/powerpoint/2010/main" val="37040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017B0-FEE5-443A-AB83-9388FBBBD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>
                <a:solidFill>
                  <a:srgbClr val="00B0F0"/>
                </a:solidFill>
              </a:rPr>
              <a:t>Personalize your tabs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F05B0-27E3-4BE4-9D41-2B693A513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the order up so you can mindlessly click through in the same order you generally pre-round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60F637-C2FE-4EAC-8352-5FD8C467F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2844800"/>
            <a:ext cx="121443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4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A006F-1785-4BD1-AE71-EB3D058B4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Helpful Tabs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B917F9-4363-4016-A926-8E0EB8F51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9" y="1409700"/>
            <a:ext cx="10803088" cy="4524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CB55BE-2815-493D-8C53-1D73BF62E2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78" t="8095" r="5307"/>
          <a:stretch/>
        </p:blipFill>
        <p:spPr>
          <a:xfrm>
            <a:off x="968829" y="2093006"/>
            <a:ext cx="4256314" cy="23635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49C8FF-F4B0-4BCA-BA5A-BB5BB9F460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88" t="23871" r="3212"/>
          <a:stretch/>
        </p:blipFill>
        <p:spPr>
          <a:xfrm>
            <a:off x="6096000" y="2152426"/>
            <a:ext cx="4212093" cy="1979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5E008D-581C-486C-A59D-C85F87A791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13" t="15170" r="1692"/>
          <a:stretch/>
        </p:blipFill>
        <p:spPr>
          <a:xfrm>
            <a:off x="6172200" y="4384227"/>
            <a:ext cx="4212093" cy="19796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EC4054-3226-4E31-9194-DD87E3C5B8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89" r="2400"/>
          <a:stretch/>
        </p:blipFill>
        <p:spPr>
          <a:xfrm>
            <a:off x="968829" y="4703763"/>
            <a:ext cx="4256314" cy="1190625"/>
          </a:xfrm>
          <a:prstGeom prst="rect">
            <a:avLst/>
          </a:prstGeom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5E8359EE-60DB-4141-9891-06B58EC55DD8}"/>
              </a:ext>
            </a:extLst>
          </p:cNvPr>
          <p:cNvSpPr/>
          <p:nvPr/>
        </p:nvSpPr>
        <p:spPr>
          <a:xfrm>
            <a:off x="5782962" y="5171303"/>
            <a:ext cx="313038" cy="2883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E1B2BE98-41FF-4EB9-A515-FCDC9EBF7E6D}"/>
              </a:ext>
            </a:extLst>
          </p:cNvPr>
          <p:cNvSpPr/>
          <p:nvPr/>
        </p:nvSpPr>
        <p:spPr>
          <a:xfrm>
            <a:off x="5785021" y="2425153"/>
            <a:ext cx="313038" cy="2883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EE190CB2-EF97-4EB9-8BB1-3F09FE4059F6}"/>
              </a:ext>
            </a:extLst>
          </p:cNvPr>
          <p:cNvSpPr/>
          <p:nvPr/>
        </p:nvSpPr>
        <p:spPr>
          <a:xfrm>
            <a:off x="690802" y="3228396"/>
            <a:ext cx="313038" cy="2883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3E78B08A-50ED-4E3C-ACD2-BD7CC925DA04}"/>
              </a:ext>
            </a:extLst>
          </p:cNvPr>
          <p:cNvSpPr/>
          <p:nvPr/>
        </p:nvSpPr>
        <p:spPr>
          <a:xfrm>
            <a:off x="708308" y="3516720"/>
            <a:ext cx="313038" cy="2883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D7B3EF3B-26E1-4AB8-91AA-F9C503A2F712}"/>
              </a:ext>
            </a:extLst>
          </p:cNvPr>
          <p:cNvSpPr/>
          <p:nvPr/>
        </p:nvSpPr>
        <p:spPr>
          <a:xfrm>
            <a:off x="655791" y="2366094"/>
            <a:ext cx="313038" cy="2883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255E1DAE-2335-486E-8D40-49270B813A65}"/>
              </a:ext>
            </a:extLst>
          </p:cNvPr>
          <p:cNvSpPr/>
          <p:nvPr/>
        </p:nvSpPr>
        <p:spPr>
          <a:xfrm>
            <a:off x="665059" y="2690696"/>
            <a:ext cx="313038" cy="2883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535C09FF-D8AC-455B-A2E6-F1A230DBAE65}"/>
              </a:ext>
            </a:extLst>
          </p:cNvPr>
          <p:cNvSpPr/>
          <p:nvPr/>
        </p:nvSpPr>
        <p:spPr>
          <a:xfrm>
            <a:off x="673296" y="2967339"/>
            <a:ext cx="313038" cy="2883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CFBDEF35-6EF1-4621-8C6C-E02560609C89}"/>
              </a:ext>
            </a:extLst>
          </p:cNvPr>
          <p:cNvSpPr/>
          <p:nvPr/>
        </p:nvSpPr>
        <p:spPr>
          <a:xfrm>
            <a:off x="665059" y="3841672"/>
            <a:ext cx="313038" cy="2883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F7357FF8-697A-4AFE-983B-6EC6DC57EA69}"/>
              </a:ext>
            </a:extLst>
          </p:cNvPr>
          <p:cNvSpPr/>
          <p:nvPr/>
        </p:nvSpPr>
        <p:spPr>
          <a:xfrm>
            <a:off x="690802" y="4154610"/>
            <a:ext cx="313038" cy="2883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DF01912A-BD9C-4073-A9F4-18758F2D16BE}"/>
              </a:ext>
            </a:extLst>
          </p:cNvPr>
          <p:cNvSpPr/>
          <p:nvPr/>
        </p:nvSpPr>
        <p:spPr>
          <a:xfrm>
            <a:off x="5782962" y="2134864"/>
            <a:ext cx="313038" cy="2883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0A8703B7-87BB-4F71-878F-30F90CA93572}"/>
              </a:ext>
            </a:extLst>
          </p:cNvPr>
          <p:cNvSpPr/>
          <p:nvPr/>
        </p:nvSpPr>
        <p:spPr>
          <a:xfrm>
            <a:off x="5793259" y="3553348"/>
            <a:ext cx="313038" cy="2883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800D6C78-200E-4C7E-A2B8-9E6C1582FB20}"/>
              </a:ext>
            </a:extLst>
          </p:cNvPr>
          <p:cNvSpPr/>
          <p:nvPr/>
        </p:nvSpPr>
        <p:spPr>
          <a:xfrm>
            <a:off x="5859162" y="6056903"/>
            <a:ext cx="313038" cy="2883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957BF3DA-0C3C-4A9E-8128-3B292F2122C3}"/>
              </a:ext>
            </a:extLst>
          </p:cNvPr>
          <p:cNvSpPr/>
          <p:nvPr/>
        </p:nvSpPr>
        <p:spPr>
          <a:xfrm>
            <a:off x="8513806" y="1287162"/>
            <a:ext cx="313038" cy="24507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5DC1B1EE-003E-42AF-807E-47BFE1B050CE}"/>
              </a:ext>
            </a:extLst>
          </p:cNvPr>
          <p:cNvSpPr/>
          <p:nvPr/>
        </p:nvSpPr>
        <p:spPr>
          <a:xfrm>
            <a:off x="5859162" y="1300594"/>
            <a:ext cx="313038" cy="2883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Explosion: 8 Points 22">
            <a:extLst>
              <a:ext uri="{FF2B5EF4-FFF2-40B4-BE49-F238E27FC236}">
                <a16:creationId xmlns:a16="http://schemas.microsoft.com/office/drawing/2014/main" id="{3E9A48BD-1B29-4C58-ABA2-22A27B87D95C}"/>
              </a:ext>
            </a:extLst>
          </p:cNvPr>
          <p:cNvSpPr/>
          <p:nvPr/>
        </p:nvSpPr>
        <p:spPr>
          <a:xfrm>
            <a:off x="9912485" y="4738549"/>
            <a:ext cx="2033081" cy="1754326"/>
          </a:xfrm>
          <a:prstGeom prst="irregularSeal1">
            <a:avLst/>
          </a:prstGeom>
          <a:solidFill>
            <a:srgbClr val="92D050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Demo? Edit tabs</a:t>
            </a:r>
          </a:p>
        </p:txBody>
      </p:sp>
    </p:spTree>
    <p:extLst>
      <p:ext uri="{BB962C8B-B14F-4D97-AF65-F5344CB8AC3E}">
        <p14:creationId xmlns:p14="http://schemas.microsoft.com/office/powerpoint/2010/main" val="168626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CEA73-2BB5-43D4-82CE-2D30D0369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Inpatient workflow and efficiency</a:t>
            </a:r>
            <a:br>
              <a:rPr lang="en-US" dirty="0"/>
            </a:br>
            <a:r>
              <a:rPr lang="en-US" dirty="0"/>
              <a:t>Starting your day: Pre-Rounding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45BBB-2E59-4B06-94ED-CBB109757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034" y="1690688"/>
            <a:ext cx="10515600" cy="458233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Sign in to your team </a:t>
            </a:r>
            <a:r>
              <a:rPr lang="en-US" dirty="0"/>
              <a:t>and </a:t>
            </a:r>
            <a:r>
              <a:rPr lang="en-US" dirty="0">
                <a:solidFill>
                  <a:srgbClr val="00B050"/>
                </a:solidFill>
              </a:rPr>
              <a:t>identify “First Call Provider”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2. Make sure each </a:t>
            </a:r>
          </a:p>
          <a:p>
            <a:pPr marL="0" indent="0">
              <a:buNone/>
            </a:pPr>
            <a:r>
              <a:rPr lang="en-US" dirty="0"/>
              <a:t>patient has a 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Primary Team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/>
              <a:t>3. Preround with </a:t>
            </a:r>
          </a:p>
          <a:p>
            <a:pPr marL="0" indent="0">
              <a:buNone/>
            </a:pPr>
            <a:r>
              <a:rPr lang="en-US" dirty="0"/>
              <a:t>your </a:t>
            </a:r>
            <a:r>
              <a:rPr lang="en-US" dirty="0">
                <a:solidFill>
                  <a:schemeClr val="accent2"/>
                </a:solidFill>
              </a:rPr>
              <a:t>fabulously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organized chart tabs</a:t>
            </a:r>
          </a:p>
          <a:p>
            <a:pPr marL="0" indent="0">
              <a:buNone/>
            </a:pPr>
            <a:r>
              <a:rPr lang="en-US" dirty="0"/>
              <a:t>(#s, Lab/Rad/Micro,</a:t>
            </a:r>
          </a:p>
          <a:p>
            <a:pPr marL="0" indent="0">
              <a:buNone/>
            </a:pPr>
            <a:r>
              <a:rPr lang="en-US" dirty="0"/>
              <a:t>Nurse/Consult Notes)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965AE3-AE94-468A-886A-4116D97E0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507" y="2274569"/>
            <a:ext cx="7850459" cy="432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3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F3E0C-9565-4251-B6A5-51A919F9A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Progress Notes</a:t>
            </a:r>
            <a:br>
              <a:rPr lang="en-US" dirty="0"/>
            </a:br>
            <a:r>
              <a:rPr lang="en-US" dirty="0"/>
              <a:t>4. </a:t>
            </a:r>
            <a:r>
              <a:rPr lang="en-US" b="1" i="1" dirty="0">
                <a:solidFill>
                  <a:srgbClr val="FF0000"/>
                </a:solidFill>
              </a:rPr>
              <a:t>Tip!! </a:t>
            </a:r>
            <a:r>
              <a:rPr lang="en-US" dirty="0">
                <a:solidFill>
                  <a:schemeClr val="accent2"/>
                </a:solidFill>
              </a:rPr>
              <a:t>Start a note </a:t>
            </a:r>
            <a:r>
              <a:rPr lang="en-US" dirty="0"/>
              <a:t>(*if needed) while pre-rounding!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DAECE-44C5-4C29-8F8A-D3C0A4610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and pend a progress note for each patient. You’ll see an “incomplete note” reminder so you won’t forget one!</a:t>
            </a:r>
          </a:p>
          <a:p>
            <a:r>
              <a:rPr lang="en-US" dirty="0"/>
              <a:t>A good template </a:t>
            </a:r>
            <a:r>
              <a:rPr lang="en-US" i="1" dirty="0"/>
              <a:t>should pull in a lot of pre-rounding information to SAVE YOU TIME</a:t>
            </a:r>
          </a:p>
          <a:p>
            <a:r>
              <a:rPr lang="en-US" dirty="0"/>
              <a:t>If you have time to prep your A&amp;P, </a:t>
            </a:r>
            <a:r>
              <a:rPr lang="en-US" dirty="0">
                <a:solidFill>
                  <a:schemeClr val="accent6"/>
                </a:solidFill>
              </a:rPr>
              <a:t>type it in and print out the note </a:t>
            </a:r>
            <a:r>
              <a:rPr lang="en-US" dirty="0"/>
              <a:t>to bring on rounds and it’ll be done for later</a:t>
            </a:r>
          </a:p>
          <a:p>
            <a:r>
              <a:rPr lang="en-US" dirty="0"/>
              <a:t>*</a:t>
            </a:r>
            <a:r>
              <a:rPr lang="en-US" i="1" dirty="0"/>
              <a:t>To copy forward a note, hit </a:t>
            </a:r>
            <a:r>
              <a:rPr lang="en-US" i="1" dirty="0">
                <a:solidFill>
                  <a:srgbClr val="00B0F0"/>
                </a:solidFill>
              </a:rPr>
              <a:t>“copy” </a:t>
            </a:r>
            <a:r>
              <a:rPr lang="en-US" i="1" dirty="0"/>
              <a:t>at the top left corner of the note</a:t>
            </a:r>
          </a:p>
          <a:p>
            <a:pPr lvl="1"/>
            <a:r>
              <a:rPr lang="en-US" i="1" dirty="0"/>
              <a:t>Please don’t hit “edit” as you will overwrite the note for that date</a:t>
            </a:r>
          </a:p>
        </p:txBody>
      </p:sp>
    </p:spTree>
    <p:extLst>
      <p:ext uri="{BB962C8B-B14F-4D97-AF65-F5344CB8AC3E}">
        <p14:creationId xmlns:p14="http://schemas.microsoft.com/office/powerpoint/2010/main" val="95575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372F-86F8-4709-AE8D-C9E21CA3F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Note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7EFFA-C28A-4ED8-8F3B-BB561CC7C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147"/>
            <a:ext cx="10515600" cy="4351338"/>
          </a:xfrm>
        </p:spPr>
        <p:txBody>
          <a:bodyPr/>
          <a:lstStyle/>
          <a:p>
            <a:r>
              <a:rPr lang="en-US" dirty="0"/>
              <a:t>There is a built-in template… </a:t>
            </a:r>
          </a:p>
          <a:p>
            <a:pPr lvl="1"/>
            <a:r>
              <a:rPr lang="en-US" dirty="0"/>
              <a:t>and you can </a:t>
            </a:r>
            <a:r>
              <a:rPr lang="en-US" dirty="0">
                <a:solidFill>
                  <a:srgbClr val="00B0F0"/>
                </a:solidFill>
              </a:rPr>
              <a:t>make your own</a:t>
            </a:r>
            <a:endParaRPr lang="en-US" dirty="0"/>
          </a:p>
          <a:p>
            <a:pPr lvl="1"/>
            <a:r>
              <a:rPr lang="en-US" dirty="0"/>
              <a:t>And you can </a:t>
            </a:r>
            <a:r>
              <a:rPr lang="en-US" dirty="0">
                <a:solidFill>
                  <a:schemeClr val="accent2"/>
                </a:solidFill>
              </a:rPr>
              <a:t>borrow from others</a:t>
            </a:r>
          </a:p>
          <a:p>
            <a:r>
              <a:rPr lang="en-US" dirty="0"/>
              <a:t>Start with the one that is there </a:t>
            </a:r>
          </a:p>
          <a:p>
            <a:pPr marL="0" indent="0">
              <a:buNone/>
            </a:pPr>
            <a:r>
              <a:rPr lang="en-US" dirty="0"/>
              <a:t>and modify 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145B6E-4047-421D-9E40-EBA6A52D7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52536"/>
            <a:ext cx="5787404" cy="56054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07F99D25-5FD1-4A2C-A4A8-512DAF41F8B7}"/>
              </a:ext>
            </a:extLst>
          </p:cNvPr>
          <p:cNvSpPr/>
          <p:nvPr/>
        </p:nvSpPr>
        <p:spPr>
          <a:xfrm>
            <a:off x="1744771" y="3429000"/>
            <a:ext cx="3756498" cy="3204926"/>
          </a:xfrm>
          <a:prstGeom prst="irregularSeal1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Quick demo?</a:t>
            </a:r>
          </a:p>
          <a:p>
            <a:pPr algn="ctr"/>
            <a:r>
              <a:rPr lang="en-US" dirty="0"/>
              <a:t>Smartphrase manager</a:t>
            </a:r>
          </a:p>
        </p:txBody>
      </p:sp>
    </p:spTree>
    <p:extLst>
      <p:ext uri="{BB962C8B-B14F-4D97-AF65-F5344CB8AC3E}">
        <p14:creationId xmlns:p14="http://schemas.microsoft.com/office/powerpoint/2010/main" val="1991886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1577</Words>
  <Application>Microsoft Office PowerPoint</Application>
  <PresentationFormat>Widescreen</PresentationFormat>
  <Paragraphs>172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Bodoni MT Poster Compressed</vt:lpstr>
      <vt:lpstr>Calibri</vt:lpstr>
      <vt:lpstr>Calibri Light</vt:lpstr>
      <vt:lpstr>inherit</vt:lpstr>
      <vt:lpstr>Niagara Solid</vt:lpstr>
      <vt:lpstr>Office Theme</vt:lpstr>
      <vt:lpstr>&amp; Note Writing Tips/Tricks</vt:lpstr>
      <vt:lpstr>Overview</vt:lpstr>
      <vt:lpstr>Customize Epic: As you begin your block… </vt:lpstr>
      <vt:lpstr>1. Personalize your patient lists</vt:lpstr>
      <vt:lpstr>2. Personalize your tabs</vt:lpstr>
      <vt:lpstr>Some Helpful Tabs</vt:lpstr>
      <vt:lpstr>Inpatient workflow and efficiency Starting your day: Pre-Rounding</vt:lpstr>
      <vt:lpstr>Progress Notes 4. Tip!! Start a note (*if needed) while pre-rounding!</vt:lpstr>
      <vt:lpstr>Progress Note Templates</vt:lpstr>
      <vt:lpstr>More Progress Note Tips!!</vt:lpstr>
      <vt:lpstr>*If needed - Time saver!</vt:lpstr>
      <vt:lpstr>Transfer Notes &amp; Logistics</vt:lpstr>
      <vt:lpstr>Admission Pager Goes Off! *some tips!! H&amp;P</vt:lpstr>
      <vt:lpstr>Back upstairs, use the Admission Navigator</vt:lpstr>
      <vt:lpstr>PowerPoint Presentation</vt:lpstr>
      <vt:lpstr>Last thoughts on notes</vt:lpstr>
      <vt:lpstr>Discharging a Patient/ Hospital Course</vt:lpstr>
      <vt:lpstr>Hospital Course</vt:lpstr>
      <vt:lpstr>Example of a Very Short Hospital Course </vt:lpstr>
      <vt:lpstr>AVS Patient Instructions (3 main text boxes)</vt:lpstr>
      <vt:lpstr>Example</vt:lpstr>
      <vt:lpstr>More general Epic tips!! </vt:lpstr>
      <vt:lpstr>PowerPoint Presentation</vt:lpstr>
      <vt:lpstr>PowerPoint Presentation</vt:lpstr>
      <vt:lpstr>PowerPoint Presentation</vt:lpstr>
      <vt:lpstr>More Specific Examples </vt:lpstr>
      <vt:lpstr>PowerPoint Presentation</vt:lpstr>
      <vt:lpstr>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&amp; Note Writing Tips/Tricks</dc:title>
  <dc:creator>Pearl, Hallie</dc:creator>
  <cp:lastModifiedBy>Wynne, Kathryn</cp:lastModifiedBy>
  <cp:revision>124</cp:revision>
  <dcterms:created xsi:type="dcterms:W3CDTF">2021-07-19T12:04:43Z</dcterms:created>
  <dcterms:modified xsi:type="dcterms:W3CDTF">2022-08-08T13:03:46Z</dcterms:modified>
</cp:coreProperties>
</file>