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58" r:id="rId3"/>
    <p:sldId id="270" r:id="rId4"/>
    <p:sldId id="268" r:id="rId5"/>
    <p:sldId id="271" r:id="rId6"/>
    <p:sldId id="259" r:id="rId7"/>
    <p:sldId id="260" r:id="rId8"/>
    <p:sldId id="265" r:id="rId9"/>
    <p:sldId id="269" r:id="rId10"/>
    <p:sldId id="261" r:id="rId11"/>
    <p:sldId id="262" r:id="rId12"/>
    <p:sldId id="263" r:id="rId13"/>
    <p:sldId id="264" r:id="rId14"/>
    <p:sldId id="267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E77B9-E964-4306-92A2-F2546D2BAF7D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FEC0E-7EE0-47AC-8D98-445A50B2D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58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 eaLnBrk="1" hangingPunct="1">
              <a:lnSpc>
                <a:spcPct val="90000"/>
              </a:lnSpc>
              <a:buFontTx/>
              <a:buNone/>
            </a:pPr>
            <a:r>
              <a:rPr lang="en-US" sz="2400" dirty="0"/>
              <a:t>A problem statement should be 1-2 sentences. It should include </a:t>
            </a:r>
            <a:r>
              <a:rPr lang="en-US" sz="2400" i="1" u="sng" dirty="0"/>
              <a:t>what</a:t>
            </a:r>
            <a:r>
              <a:rPr lang="en-US" sz="2400" dirty="0"/>
              <a:t> is being affected and </a:t>
            </a:r>
            <a:r>
              <a:rPr lang="en-US" sz="2400" i="1" u="sng" dirty="0"/>
              <a:t>where</a:t>
            </a:r>
            <a:r>
              <a:rPr lang="en-US" sz="2400" dirty="0"/>
              <a:t> it is occurring.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i="1" dirty="0"/>
              <a:t>Guidelines: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Be concise and precise 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Don’t include an implied solution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State “what” not “why”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Don’t include goals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Optimally include who, when, how often, and consequences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As you learn more about your problem, the problem statement can evolve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lvl="0" indent="-342900" eaLnBrk="1" hangingPunct="1">
              <a:buFont typeface="Wingdings" pitchFamily="2" charset="2"/>
              <a:buNone/>
              <a:defRPr/>
            </a:pPr>
            <a:r>
              <a:rPr lang="en-US" sz="1400" dirty="0"/>
              <a:t>What will be main actions &amp; outcomes in the implementation process &amp; in what sequence?</a:t>
            </a:r>
          </a:p>
          <a:p>
            <a:pPr marL="342900" lvl="0" indent="-342900" eaLnBrk="1" hangingPunct="1">
              <a:buFont typeface="Wingdings" pitchFamily="2" charset="2"/>
              <a:buNone/>
              <a:defRPr/>
            </a:pPr>
            <a:r>
              <a:rPr lang="en-US" sz="1400" dirty="0"/>
              <a:t>What support &amp; resources will be required?</a:t>
            </a:r>
          </a:p>
          <a:p>
            <a:pPr marL="342900" lvl="0" indent="-342900" eaLnBrk="1" hangingPunct="1">
              <a:buFont typeface="Wingdings" pitchFamily="2" charset="2"/>
              <a:buNone/>
              <a:defRPr/>
            </a:pPr>
            <a:r>
              <a:rPr lang="en-US" sz="1400" dirty="0"/>
              <a:t>Who will be responsible for what, when &amp; how much?</a:t>
            </a:r>
          </a:p>
          <a:p>
            <a:pPr marL="342900" lvl="0" indent="-342900" eaLnBrk="1" hangingPunct="1">
              <a:buFont typeface="Wingdings" pitchFamily="2" charset="2"/>
              <a:buNone/>
              <a:defRPr/>
            </a:pPr>
            <a:r>
              <a:rPr lang="en-US" sz="1400" dirty="0"/>
              <a:t>When will progress &amp; impact be reviewed &amp; by whom?</a:t>
            </a:r>
          </a:p>
          <a:p>
            <a:pPr marL="342900" lvl="0" indent="-342900" eaLnBrk="1" hangingPunct="1">
              <a:buFont typeface="Wingdings" pitchFamily="2" charset="2"/>
              <a:buNone/>
              <a:defRPr/>
            </a:pPr>
            <a:r>
              <a:rPr lang="en-US" sz="1400" dirty="0"/>
              <a:t>Use a Gantt chart to display actions, steps, outcomes, timelines &amp; roles.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lvl="0" indent="-342900" eaLnBrk="1" hangingPunct="1">
              <a:buFont typeface="Wingdings" pitchFamily="2" charset="2"/>
              <a:buNone/>
              <a:defRPr/>
            </a:pPr>
            <a:r>
              <a:rPr lang="en-US" sz="1400" dirty="0"/>
              <a:t>What happened during the trials – study the positive and negative effects, reflect</a:t>
            </a:r>
          </a:p>
          <a:p>
            <a:pPr marL="342900" lvl="0" indent="-342900" eaLnBrk="1" hangingPunct="1">
              <a:buFont typeface="Wingdings" pitchFamily="2" charset="2"/>
              <a:buNone/>
              <a:defRPr/>
            </a:pPr>
            <a:r>
              <a:rPr lang="en-US" sz="1400" dirty="0"/>
              <a:t>What are the final results, and conclusions of the trials?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lvl="0" indent="-342900" eaLnBrk="1" hangingPunct="1">
              <a:buFont typeface="Wingdings" pitchFamily="2" charset="2"/>
              <a:buNone/>
              <a:defRPr/>
            </a:pPr>
            <a:r>
              <a:rPr lang="en-US" sz="1400" dirty="0"/>
              <a:t>Accept, reject or modify aspects of the trials to achieve desired outcomes</a:t>
            </a:r>
          </a:p>
          <a:p>
            <a:pPr marL="342900" lvl="0" indent="-342900" eaLnBrk="1" hangingPunct="1">
              <a:buFont typeface="Wingdings" pitchFamily="2" charset="2"/>
              <a:buNone/>
              <a:defRPr/>
            </a:pPr>
            <a:r>
              <a:rPr lang="en-US" sz="1400" dirty="0"/>
              <a:t>What related issues or unintended consequences do you anticipate &amp; what are your contingencies?</a:t>
            </a:r>
          </a:p>
          <a:p>
            <a:pPr marL="342900" lvl="0" indent="-342900" eaLnBrk="1" hangingPunct="1">
              <a:buFont typeface="Wingdings" pitchFamily="2" charset="2"/>
              <a:buNone/>
              <a:defRPr/>
            </a:pPr>
            <a:r>
              <a:rPr lang="en-US" sz="1400" dirty="0"/>
              <a:t>What processes will you use to enable, assure  &amp; sustain success?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were the lessons learned from going</a:t>
            </a:r>
            <a:r>
              <a:rPr lang="en-US" baseline="0" dirty="0"/>
              <a:t> through the PDSA process with your project?</a:t>
            </a:r>
          </a:p>
          <a:p>
            <a:r>
              <a:rPr lang="en-US" baseline="0" dirty="0"/>
              <a:t>What worked, didn’t work?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the next steps or future</a:t>
            </a:r>
            <a:r>
              <a:rPr lang="en-US" baseline="0" dirty="0"/>
              <a:t> direction  of the work from your project?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 eaLnBrk="1" hangingPunct="1">
              <a:lnSpc>
                <a:spcPct val="90000"/>
              </a:lnSpc>
              <a:buFontTx/>
              <a:buNone/>
            </a:pPr>
            <a:r>
              <a:rPr lang="en-US" sz="2400" dirty="0"/>
              <a:t>A problem statement should be 1-2 sentences. It should include </a:t>
            </a:r>
            <a:r>
              <a:rPr lang="en-US" sz="2400" i="1" u="sng" dirty="0"/>
              <a:t>what</a:t>
            </a:r>
            <a:r>
              <a:rPr lang="en-US" sz="2400" dirty="0"/>
              <a:t> is being affected and </a:t>
            </a:r>
            <a:r>
              <a:rPr lang="en-US" sz="2400" i="1" u="sng" dirty="0"/>
              <a:t>where</a:t>
            </a:r>
            <a:r>
              <a:rPr lang="en-US" sz="2400" dirty="0"/>
              <a:t> it is occurring.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i="1" dirty="0"/>
              <a:t>Guidelines: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Be concise and precise 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Don’t include an implied solution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State “what” not “why”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Don’t include goals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Optimally include who, when, how often, and consequences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As you learn more about your problem, the problem statement can evolve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sz="2400" dirty="0"/>
              <a:t>What’s In? What’s Out?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Pediatric vs. Adult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Inpatient vs. Outpatient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One campus, multiple campuses, entire system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Process Start </a:t>
            </a:r>
            <a:r>
              <a:rPr lang="en-US" sz="1800" dirty="0">
                <a:sym typeface="Wingdings" pitchFamily="2" charset="2"/>
              </a:rPr>
              <a:t> Finish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ym typeface="Wingdings" pitchFamily="2" charset="2"/>
              </a:rPr>
              <a:t>Examples:</a:t>
            </a:r>
          </a:p>
          <a:p>
            <a:pPr lvl="1">
              <a:spcBef>
                <a:spcPts val="1200"/>
              </a:spcBef>
            </a:pPr>
            <a:r>
              <a:rPr lang="en-US" sz="1800" dirty="0">
                <a:sym typeface="Wingdings" pitchFamily="2" charset="2"/>
              </a:rPr>
              <a:t>In:  Memorial Campus, General Medicine</a:t>
            </a:r>
          </a:p>
          <a:p>
            <a:pPr lvl="1">
              <a:spcBef>
                <a:spcPts val="1200"/>
              </a:spcBef>
            </a:pPr>
            <a:r>
              <a:rPr lang="en-US" sz="1800" dirty="0">
                <a:sym typeface="Wingdings" pitchFamily="2" charset="2"/>
              </a:rPr>
              <a:t>Out:  Pediatrics, Night Shift, Weekends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Start:  Patient seen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End:  Treatment given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200" dirty="0"/>
              <a:t>Describe what is actually happening</a:t>
            </a:r>
          </a:p>
          <a:p>
            <a:pPr>
              <a:spcAft>
                <a:spcPts val="600"/>
              </a:spcAft>
            </a:pPr>
            <a:r>
              <a:rPr lang="en-US" sz="1200" dirty="0"/>
              <a:t>Identify and quantify waste and value</a:t>
            </a:r>
          </a:p>
          <a:p>
            <a:pPr>
              <a:spcAft>
                <a:spcPts val="600"/>
              </a:spcAft>
            </a:pPr>
            <a:r>
              <a:rPr lang="en-US" sz="1200" dirty="0"/>
              <a:t>Not just “</a:t>
            </a:r>
            <a:r>
              <a:rPr lang="en-US" sz="1200" b="1" dirty="0"/>
              <a:t>what</a:t>
            </a:r>
            <a:r>
              <a:rPr lang="en-US" sz="1200" dirty="0"/>
              <a:t>?”, but….</a:t>
            </a:r>
          </a:p>
          <a:p>
            <a:pPr>
              <a:spcAft>
                <a:spcPts val="600"/>
              </a:spcAft>
            </a:pPr>
            <a:r>
              <a:rPr lang="en-US" sz="1200" b="1" dirty="0"/>
              <a:t>How much? </a:t>
            </a:r>
            <a:r>
              <a:rPr lang="en-US" sz="1200" dirty="0"/>
              <a:t>How often? Trend vs. one-time? </a:t>
            </a:r>
          </a:p>
          <a:p>
            <a:pPr>
              <a:spcAft>
                <a:spcPts val="600"/>
              </a:spcAft>
            </a:pPr>
            <a:r>
              <a:rPr lang="en-US" sz="1200" b="1" dirty="0"/>
              <a:t>Where</a:t>
            </a:r>
            <a:r>
              <a:rPr lang="en-US" sz="1200" dirty="0"/>
              <a:t> – University, Memorial? 4</a:t>
            </a:r>
            <a:r>
              <a:rPr lang="en-US" sz="1200" baseline="30000" dirty="0"/>
              <a:t>th</a:t>
            </a:r>
            <a:r>
              <a:rPr lang="en-US" sz="1200" dirty="0"/>
              <a:t> floor, NICU?</a:t>
            </a:r>
          </a:p>
          <a:p>
            <a:pPr>
              <a:spcAft>
                <a:spcPts val="600"/>
              </a:spcAft>
            </a:pPr>
            <a:r>
              <a:rPr lang="en-US" sz="1200" b="1" dirty="0"/>
              <a:t>When</a:t>
            </a:r>
            <a:r>
              <a:rPr lang="en-US" sz="1200" dirty="0"/>
              <a:t> – All the time; time of day; day of week? </a:t>
            </a:r>
          </a:p>
          <a:p>
            <a:pPr>
              <a:spcAft>
                <a:spcPts val="600"/>
              </a:spcAft>
            </a:pPr>
            <a:r>
              <a:rPr lang="en-US" sz="1200" b="1" dirty="0"/>
              <a:t>Who</a:t>
            </a:r>
            <a:r>
              <a:rPr lang="en-US" sz="1200" dirty="0"/>
              <a:t> – Is involved? Is impacted? Is the “customer”?</a:t>
            </a:r>
          </a:p>
          <a:p>
            <a:pPr>
              <a:spcAft>
                <a:spcPts val="600"/>
              </a:spcAft>
            </a:pPr>
            <a:r>
              <a:rPr lang="en-US" sz="1200" b="1" dirty="0"/>
              <a:t>Which</a:t>
            </a:r>
            <a:r>
              <a:rPr lang="en-US" sz="1200" dirty="0"/>
              <a:t> – Equipment? Supplies? Medications?</a:t>
            </a:r>
          </a:p>
          <a:p>
            <a:pPr>
              <a:spcAft>
                <a:spcPts val="600"/>
              </a:spcAft>
            </a:pPr>
            <a:r>
              <a:rPr lang="en-US" sz="1200" b="1" dirty="0"/>
              <a:t>How</a:t>
            </a:r>
            <a:r>
              <a:rPr lang="en-US" sz="1200" dirty="0"/>
              <a:t>…Does it work? …the process, the problems. </a:t>
            </a:r>
          </a:p>
          <a:p>
            <a:pPr>
              <a:spcAft>
                <a:spcPts val="600"/>
              </a:spcAft>
            </a:pPr>
            <a:r>
              <a:rPr lang="en-US" sz="1200" b="1" dirty="0"/>
              <a:t>Consider…</a:t>
            </a:r>
            <a:r>
              <a:rPr lang="en-US" sz="1200" dirty="0"/>
              <a:t>Safety, Quality, Delivery, Cost, Access, Value to the patient or other customer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Gather current</a:t>
            </a:r>
            <a:r>
              <a:rPr lang="en-US" baseline="0" dirty="0"/>
              <a:t> condition details.</a:t>
            </a:r>
            <a:endParaRPr lang="en-US" dirty="0"/>
          </a:p>
          <a:p>
            <a:endParaRPr lang="en-US" dirty="0"/>
          </a:p>
          <a:p>
            <a:r>
              <a:rPr lang="en-US" sz="1200" dirty="0"/>
              <a:t>Go see what’s happening at the “</a:t>
            </a:r>
            <a:r>
              <a:rPr lang="en-US" sz="1200" dirty="0" err="1"/>
              <a:t>Gemba</a:t>
            </a:r>
            <a:r>
              <a:rPr lang="en-US" sz="1200" dirty="0"/>
              <a:t>”… see &amp; learn</a:t>
            </a:r>
            <a:endParaRPr lang="en-US" sz="1200" u="sng" dirty="0"/>
          </a:p>
          <a:p>
            <a:r>
              <a:rPr lang="en-US" sz="1200" dirty="0"/>
              <a:t>Shadow staff and record steps in the process</a:t>
            </a:r>
          </a:p>
          <a:p>
            <a:r>
              <a:rPr lang="en-US" sz="1200" dirty="0"/>
              <a:t>Obtain operational data from systems/IS, if available</a:t>
            </a:r>
          </a:p>
          <a:p>
            <a:r>
              <a:rPr lang="en-US" sz="1200" dirty="0"/>
              <a:t>Collect data manually – volumes, defects, work interruptions, etc.</a:t>
            </a:r>
          </a:p>
          <a:p>
            <a:endParaRPr lang="en-US" sz="1200" dirty="0"/>
          </a:p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What happens today?  Describe the context or history of the situation.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What is being observed?  Who is involved or affected?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What reports or measures are being used to track performance in the area?</a:t>
            </a:r>
          </a:p>
          <a:p>
            <a:endParaRPr lang="en-US" sz="1200" dirty="0"/>
          </a:p>
          <a:p>
            <a:r>
              <a:rPr lang="en-US" sz="1200" dirty="0"/>
              <a:t>Make it visual</a:t>
            </a:r>
            <a:r>
              <a:rPr lang="en-US" sz="1200" baseline="0" dirty="0"/>
              <a:t> (include graphics if applicable)</a:t>
            </a:r>
          </a:p>
          <a:p>
            <a:r>
              <a:rPr lang="en-US" sz="1200" b="1" dirty="0">
                <a:latin typeface="+mn-lt"/>
              </a:rPr>
              <a:t>Pictures, Layouts, Spaghetti Diagrams</a:t>
            </a:r>
            <a:r>
              <a:rPr lang="en-US" sz="1200" dirty="0">
                <a:latin typeface="+mn-lt"/>
              </a:rPr>
              <a:t>:  Pictures and diagrams can visually represent the work area being addressed by the A3</a:t>
            </a:r>
            <a:endParaRPr lang="en-US" sz="1200" dirty="0"/>
          </a:p>
          <a:p>
            <a:r>
              <a:rPr lang="en-US" sz="1200" b="1" dirty="0">
                <a:latin typeface="+mn-lt"/>
              </a:rPr>
              <a:t>Problem: </a:t>
            </a:r>
            <a:r>
              <a:rPr lang="en-US" sz="1200" dirty="0">
                <a:latin typeface="+mn-lt"/>
              </a:rPr>
              <a:t>On average, 23% or 200 CT exams per month are modified before exam completion, causing re-work and staff waiting, resulting in inefficiency, increased costs, and staff and patient dissatisfaction.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sz="2400" dirty="0"/>
              <a:t>What is meant by “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root cause</a:t>
            </a:r>
            <a:r>
              <a:rPr lang="en-US" sz="2400" dirty="0"/>
              <a:t>”?</a:t>
            </a:r>
          </a:p>
          <a:p>
            <a:pPr lvl="1" eaLnBrk="1" hangingPunct="1">
              <a:defRPr/>
            </a:pPr>
            <a:r>
              <a:rPr lang="en-US" sz="1800" dirty="0"/>
              <a:t>Underlying reason, usually not obvious. The “real” problem.</a:t>
            </a:r>
          </a:p>
          <a:p>
            <a:pPr lvl="1" eaLnBrk="1" hangingPunct="1">
              <a:defRPr/>
            </a:pPr>
            <a:r>
              <a:rPr lang="en-US" sz="1800" dirty="0"/>
              <a:t>Versus a “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</a:rPr>
              <a:t>contributing</a:t>
            </a:r>
            <a:r>
              <a:rPr lang="en-US" sz="1800" dirty="0"/>
              <a:t>” cause, or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</a:rPr>
              <a:t>symptoms</a:t>
            </a:r>
            <a:r>
              <a:rPr lang="en-US" sz="1800" dirty="0"/>
              <a:t>.</a:t>
            </a:r>
          </a:p>
          <a:p>
            <a:pPr marL="476250" lvl="0" indent="-476250" eaLnBrk="1" hangingPunct="1">
              <a:spcBef>
                <a:spcPct val="0"/>
              </a:spcBef>
              <a:spcAft>
                <a:spcPts val="1200"/>
              </a:spcAft>
              <a:buSzPct val="80000"/>
              <a:buFont typeface="Courier New" pitchFamily="49" charset="0"/>
              <a:buNone/>
            </a:pPr>
            <a:r>
              <a:rPr lang="en-US" sz="2200" dirty="0"/>
              <a:t>Why does the problem or need exist?</a:t>
            </a:r>
          </a:p>
          <a:p>
            <a:pPr marL="476250" lvl="0" indent="-476250" eaLnBrk="1" hangingPunct="1">
              <a:spcBef>
                <a:spcPct val="0"/>
              </a:spcBef>
              <a:spcAft>
                <a:spcPts val="1200"/>
              </a:spcAft>
              <a:buSzPct val="80000"/>
              <a:buFont typeface="Courier New" pitchFamily="49" charset="0"/>
              <a:buNone/>
            </a:pPr>
            <a:r>
              <a:rPr lang="en-US" sz="2200" dirty="0"/>
              <a:t>Separate symptoms from causes</a:t>
            </a:r>
          </a:p>
          <a:p>
            <a:pPr marL="476250" lvl="0" indent="-476250" eaLnBrk="1" hangingPunct="1">
              <a:spcBef>
                <a:spcPct val="0"/>
              </a:spcBef>
              <a:spcAft>
                <a:spcPts val="1200"/>
              </a:spcAft>
              <a:buSzPct val="80000"/>
              <a:buFont typeface="Courier New" pitchFamily="49" charset="0"/>
              <a:buNone/>
            </a:pPr>
            <a:r>
              <a:rPr lang="en-US" sz="2200" dirty="0"/>
              <a:t>What is the </a:t>
            </a:r>
            <a:r>
              <a:rPr lang="en-US" sz="2200" b="1" dirty="0"/>
              <a:t>real</a:t>
            </a:r>
            <a:r>
              <a:rPr lang="en-US" sz="2200" dirty="0"/>
              <a:t> problem?</a:t>
            </a:r>
          </a:p>
          <a:p>
            <a:pPr marL="476250" lvl="0" indent="-476250" eaLnBrk="1" hangingPunct="1">
              <a:spcBef>
                <a:spcPct val="0"/>
              </a:spcBef>
              <a:spcAft>
                <a:spcPts val="1200"/>
              </a:spcAft>
              <a:buSzPct val="80000"/>
              <a:buFont typeface="Courier New" pitchFamily="49" charset="0"/>
              <a:buNone/>
            </a:pPr>
            <a:r>
              <a:rPr lang="en-US" sz="2200" dirty="0"/>
              <a:t>Root cause analysis tools:  </a:t>
            </a:r>
          </a:p>
          <a:p>
            <a:pPr marL="876300" marR="0" lvl="1" indent="-4762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Pct val="84000"/>
              <a:buFont typeface="Arial" pitchFamily="34" charset="0"/>
              <a:buNone/>
              <a:tabLst/>
              <a:defRPr/>
            </a:pPr>
            <a:r>
              <a:rPr lang="en-US" sz="2000" dirty="0"/>
              <a:t>5 Whys - Breaks down each reason or cause until further breakdown is not possible</a:t>
            </a:r>
          </a:p>
          <a:p>
            <a:pPr marL="876300" lvl="1" indent="-476250" eaLnBrk="1" hangingPunct="1">
              <a:spcBef>
                <a:spcPct val="0"/>
              </a:spcBef>
              <a:spcAft>
                <a:spcPts val="1200"/>
              </a:spcAft>
              <a:buSzPct val="75000"/>
              <a:buFont typeface="Arial" pitchFamily="34" charset="0"/>
              <a:buNone/>
            </a:pPr>
            <a:r>
              <a:rPr lang="en-US" sz="2000" dirty="0"/>
              <a:t>Fishbone diagrams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Place for acknowledgment of team members and other individuals who assisted</a:t>
            </a:r>
            <a:r>
              <a:rPr lang="en-US" baseline="0" dirty="0"/>
              <a:t> with the project (Lead, team members, coach/mentor, data specialist, etc).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552450" indent="-552450" eaLnBrk="1" hangingPunct="1">
              <a:buFont typeface="Wingdings" pitchFamily="2" charset="2"/>
              <a:buNone/>
            </a:pPr>
            <a:r>
              <a:rPr lang="en-US" sz="2400" b="1" dirty="0"/>
              <a:t>Goals: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200" dirty="0"/>
              <a:t>What goals would you like to see, based on resolving some of the contributing factors of the problem?</a:t>
            </a:r>
          </a:p>
          <a:p>
            <a:pPr marL="933450" lvl="1" indent="-476250" eaLnBrk="1" hangingPunct="1">
              <a:spcBef>
                <a:spcPct val="0"/>
              </a:spcBef>
              <a:spcAft>
                <a:spcPts val="1800"/>
              </a:spcAft>
            </a:pPr>
            <a:r>
              <a:rPr lang="en-US" sz="2200" dirty="0"/>
              <a:t>How much improvement? By when? What are your metrics? </a:t>
            </a:r>
            <a:endParaRPr lang="en-US" sz="2200" b="1" dirty="0"/>
          </a:p>
          <a:p>
            <a:pPr marL="552450" indent="-552450" eaLnBrk="1" hangingPunct="1">
              <a:buFont typeface="Wingdings" pitchFamily="2" charset="2"/>
              <a:buNone/>
            </a:pPr>
            <a:r>
              <a:rPr lang="en-US" sz="2400" b="1" dirty="0"/>
              <a:t>Estimated Project Completion</a:t>
            </a:r>
            <a:r>
              <a:rPr lang="en-US" sz="2400" b="0" dirty="0"/>
              <a:t>: </a:t>
            </a:r>
            <a:r>
              <a:rPr lang="en-US" sz="2200" dirty="0"/>
              <a:t>(date or time frame)</a:t>
            </a:r>
          </a:p>
          <a:p>
            <a:pPr marL="552450" indent="-552450" eaLnBrk="1" hangingPunct="1">
              <a:buFont typeface="Wingdings" pitchFamily="2" charset="2"/>
              <a:buNone/>
            </a:pPr>
            <a:endParaRPr lang="en-US" sz="2200" dirty="0"/>
          </a:p>
          <a:p>
            <a:pPr rtl="0" eaLnBrk="1" fontAlgn="t" latinLnBrk="0" hangingPunct="1"/>
            <a:r>
              <a:rPr lang="en-US" sz="1200" b="1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Goals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</a:t>
            </a:r>
            <a:r>
              <a:rPr lang="en-US" sz="1200" b="1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S.M.A.R.T.</a:t>
            </a:r>
          </a:p>
          <a:p>
            <a:pPr rtl="0" eaLnBrk="1" fontAlgn="t" latinLnBrk="0" hangingPunct="1"/>
            <a:r>
              <a:rPr lang="en-US" sz="1200" b="1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</a:t>
            </a:r>
            <a:r>
              <a:rPr lang="en-US" sz="1200" b="0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pecific</a:t>
            </a:r>
          </a:p>
          <a:p>
            <a:pPr rtl="0" eaLnBrk="1" fontAlgn="t" latinLnBrk="0" hangingPunct="1"/>
            <a:r>
              <a:rPr lang="en-US" sz="1200" b="1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</a:t>
            </a:r>
            <a:r>
              <a:rPr lang="en-US" sz="1200" b="0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easurable</a:t>
            </a:r>
          </a:p>
          <a:p>
            <a:pPr rtl="0" eaLnBrk="1" fontAlgn="t" latinLnBrk="0" hangingPunct="1"/>
            <a:r>
              <a:rPr lang="en-US" sz="1200" b="1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ttainable</a:t>
            </a:r>
          </a:p>
          <a:p>
            <a:pPr rtl="0" eaLnBrk="1" fontAlgn="t" latinLnBrk="0" hangingPunct="1"/>
            <a:r>
              <a:rPr lang="en-US" sz="1200" b="1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n-US" sz="1200" b="0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ealistic</a:t>
            </a:r>
          </a:p>
          <a:p>
            <a:pPr rtl="0" eaLnBrk="1" fontAlgn="t" latinLnBrk="0" hangingPunct="1"/>
            <a:r>
              <a:rPr lang="en-US" sz="1200" b="1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</a:t>
            </a:r>
            <a:r>
              <a:rPr lang="en-US" sz="1200" b="0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ime-bound</a:t>
            </a:r>
          </a:p>
          <a:p>
            <a:pPr rtl="0" eaLnBrk="1" fontAlgn="auto" latinLnBrk="0" hangingPunct="1"/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Examples: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Decrease medication stock-outs by 10 per day within 3 months of beginning the project; Reduce average length of stay by at least 0.5 day by 12/31/15; Improve patient satisfaction by 25% within 6 months</a:t>
            </a:r>
            <a:endParaRPr lang="en-US" sz="1200" b="0" i="0" u="none" strike="noStrike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1" i="0" u="none" strike="noStrike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Timeline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</a:t>
            </a:r>
            <a:r>
              <a:rPr lang="en-US" sz="1200" b="0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Specific, Realistic,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ex. </a:t>
            </a:r>
            <a:r>
              <a:rPr lang="en-US" sz="1200" b="0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December 10, 2015</a:t>
            </a:r>
          </a:p>
          <a:p>
            <a:pPr rtl="0" eaLnBrk="1" fontAlgn="t" latinLnBrk="0" hangingPunct="1"/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endParaRPr lang="en-US" sz="1200" b="0" i="0" u="none" strike="noStrike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552450" indent="-552450" eaLnBrk="1" hangingPunct="1">
              <a:buFont typeface="Wingdings" pitchFamily="2" charset="2"/>
              <a:buNone/>
            </a:pPr>
            <a:endParaRPr lang="en-US" sz="2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US" sz="2000" b="1" dirty="0"/>
              <a:t>Devise countermeasures</a:t>
            </a:r>
            <a:r>
              <a:rPr lang="en-US" sz="2000" dirty="0"/>
              <a:t> and visualize future state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en-US" sz="1800" dirty="0"/>
              <a:t>Evaluate possible fixes based on effectiveness, cost, and time to implement. Which alternative solutions have you decided to trial?  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en-US" sz="1800" dirty="0"/>
              <a:t>Every countermeasure should be a Lean tool or use one or more Lean principles.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en-US" sz="1800" dirty="0"/>
              <a:t>Every countermeasure should be eliminating waste and aligned with the Goals of the A3 project.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en-US" sz="1800" dirty="0"/>
              <a:t>“Right-size” the countermeasure design.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en-US" sz="1800" dirty="0"/>
              <a:t>Verify alignment with larger organizational goals.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en-US" sz="1800" dirty="0"/>
              <a:t>Test solutions on a small scale, if possible.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endParaRPr lang="en-US" sz="1800" dirty="0"/>
          </a:p>
          <a:p>
            <a:pPr lvl="0">
              <a:spcBef>
                <a:spcPts val="300"/>
              </a:spcBef>
              <a:spcAft>
                <a:spcPts val="600"/>
              </a:spcAft>
            </a:pPr>
            <a:r>
              <a:rPr lang="en-US" sz="1800" i="1" dirty="0"/>
              <a:t>Examples: </a:t>
            </a:r>
            <a:r>
              <a:rPr lang="en-US" sz="1800" i="0" dirty="0"/>
              <a:t>Standard Work, 5S, Visual Management, </a:t>
            </a:r>
            <a:endParaRPr lang="en-US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E1B14A-15C8-4C75-BDAB-9034097B2DE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56E2F-3670-4639-8DC8-4AFA50810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04149-9846-4E02-8B5F-EC799EDB53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14601-A812-4242-B67D-487CB5EE6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CE939-C93F-4BE1-B68E-A450493CB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5D69A1-1F35-473F-A1D4-0C006D7B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18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C7A7A-DF89-41D1-B3F2-778611619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816811-E70D-4138-94EF-D05019368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BBED-FD9F-421C-80EE-2C01CA1BD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89ED7-FD07-46F1-9EAC-0F95EE428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83C1E-F8B2-48F8-A660-45088E1AD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0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AACF32-719F-4B99-B1A6-3B21C38A2F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722F41-406D-4CBB-A055-F936196D3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65CE3-4CF6-4459-BDE7-8F8D05B1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77FCB-1C4E-4F32-B6A0-A4CFF5D87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7CE71-CDEC-4988-95A2-5877D5802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1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F6C66-D3AA-46B3-8EC8-6218D3A50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267EC-F0B8-4920-9000-011A6EAEF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EAD8E-6989-4694-B387-5C4D4A3B4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2A9B0-3641-49CB-B4F6-8409E1543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35F3C-05D4-4002-A26F-9EAF801CC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3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01F7E-C014-4CA5-B1A1-B94A18F0A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5FCBF3-2C03-4B55-B1A1-500DB5B76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6A7D0-31D0-4AFA-9538-D5830361F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AD3E0-3082-4B7C-B131-72E33FEE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60B82-5E4C-4C29-B676-8F7A90D61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9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C3B78-8CD8-447A-8B9B-7734A53AC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04910-E3D5-47F4-8C4C-5ECF097910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8F242-8322-4AE7-8649-3CD2FBF53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E4C8E2-FDD0-480D-BC35-2545A0877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0C79E-1B4D-4951-A46E-DE5A7077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83715-7DE1-4882-99E1-9F78D5B61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05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9014-CBE3-4190-9DA4-0C592B0AE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81214-F7D0-4BE8-8D62-A7B0764D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85904A-6A02-4094-A320-BE23921306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65388D-B290-439D-86E8-C325FB779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267A5B-B11E-48D9-8EDF-443A42EFB9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17A45F-3EAC-47FA-96D9-A0EAA0D36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69D12B-950B-405F-81E6-79454089E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8CBA09-0B45-486D-812E-9AAC45ED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6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F58B4-5B2D-4BC6-B48D-A350F12EB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DF66CD-C5A9-43B7-8234-C10CB0A0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544D5-0A26-4EE5-98E9-944EC8903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B1BC74-F87C-4EF3-B858-9B1474D46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9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6405FC-8CFD-47B8-ADB9-C2472B0A1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6F5BD3-FF5E-4489-BC93-59A236D56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E0F4F-E641-4597-BAA8-ABC461A5C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8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FD266-6487-4ED1-8C2D-10EB4C346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5D6AF-28FD-473C-9464-C725FA00B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92212-3BCE-4F64-AF05-846CE41AD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79960B-6434-4E44-8677-0B1E485F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30DDFA-4419-476A-8425-D8DDF75DA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38A20C-4CAD-40A1-9019-29A1DBAF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5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F61B5-CB61-47DE-93DC-5FF0BEB1C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30E3A8-2B37-48BF-BC6C-67374A50D3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B73462-998B-40C3-8CF5-8C37FE4682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938F6-8FBA-4F2E-8625-E3369B3B5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A30925-03A7-4B8A-8CB2-0DFC72949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A0014-D4FC-4E49-AC82-F4FAA4EF0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7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2EF7C3-4C2B-471D-AEED-A46C7D181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F7319D-70B7-4EDF-94D1-1A50A9CDF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F91A6-3D94-461F-9867-FD24267D0C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8E1C0-0D46-419B-B6CE-91AE5A994D6F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EC0D5-92D0-4AE6-A5EE-D8DA008481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03F81-C2AA-4A7C-B2E8-4B834A6D67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9D16E-0450-48C6-98D5-9DC1FD2E0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69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A21477-FAA9-4DA1-9537-FBBB4A52E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n-US">
                <a:solidFill>
                  <a:schemeClr val="bg1"/>
                </a:solidFill>
              </a:rPr>
              <a:t>Project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B4EB49-B17C-4882-8E8C-C2EC3D4E98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en-US" sz="2000">
                <a:solidFill>
                  <a:schemeClr val="bg1"/>
                </a:solidFill>
              </a:rPr>
              <a:t>Team Members</a:t>
            </a:r>
          </a:p>
          <a:p>
            <a:pPr algn="l"/>
            <a:r>
              <a:rPr lang="en-US" sz="2000">
                <a:solidFill>
                  <a:schemeClr val="bg1"/>
                </a:solidFill>
              </a:rPr>
              <a:t>Presentation date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B758C5-3D03-42C5-899E-3D97D87735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82" y="2082080"/>
            <a:ext cx="4047843" cy="132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717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Countermeasures/Plan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Implement/Do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Study/Check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 or Adjust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was learned/Conclusion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534400" cy="4525963"/>
          </a:xfrm>
        </p:spPr>
        <p:txBody>
          <a:bodyPr/>
          <a:lstStyle/>
          <a:p>
            <a:r>
              <a:rPr lang="en-US" dirty="0"/>
              <a:t>I have no actual or potential conflict of interest in relation to this program/presentation.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Root Cause Analysis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988</Words>
  <Application>Microsoft Office PowerPoint</Application>
  <PresentationFormat>Widescreen</PresentationFormat>
  <Paragraphs>131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Wingdings</vt:lpstr>
      <vt:lpstr>Office Theme</vt:lpstr>
      <vt:lpstr>Project Title</vt:lpstr>
      <vt:lpstr>Disclosure</vt:lpstr>
      <vt:lpstr>Problem Statement</vt:lpstr>
      <vt:lpstr>Project Scope</vt:lpstr>
      <vt:lpstr>Background</vt:lpstr>
      <vt:lpstr>Current Condition</vt:lpstr>
      <vt:lpstr>Root Cause Analysis </vt:lpstr>
      <vt:lpstr>Team </vt:lpstr>
      <vt:lpstr>Goals </vt:lpstr>
      <vt:lpstr>Countermeasures/Plan</vt:lpstr>
      <vt:lpstr>Implement/Do</vt:lpstr>
      <vt:lpstr>Study/Check</vt:lpstr>
      <vt:lpstr>Act or Adjust</vt:lpstr>
      <vt:lpstr>What was learned/Conclusion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Christina Hermos</dc:creator>
  <cp:lastModifiedBy>Wynne, Kathryn</cp:lastModifiedBy>
  <cp:revision>2</cp:revision>
  <dcterms:created xsi:type="dcterms:W3CDTF">2019-04-17T17:08:56Z</dcterms:created>
  <dcterms:modified xsi:type="dcterms:W3CDTF">2020-07-06T19:44:44Z</dcterms:modified>
</cp:coreProperties>
</file>