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9" r:id="rId2"/>
    <p:sldId id="257" r:id="rId3"/>
    <p:sldId id="258" r:id="rId4"/>
    <p:sldId id="266" r:id="rId5"/>
    <p:sldId id="267" r:id="rId6"/>
    <p:sldId id="261" r:id="rId7"/>
    <p:sldId id="273" r:id="rId8"/>
    <p:sldId id="306" r:id="rId9"/>
    <p:sldId id="311" r:id="rId10"/>
    <p:sldId id="310" r:id="rId11"/>
    <p:sldId id="275" r:id="rId12"/>
    <p:sldId id="307" r:id="rId13"/>
    <p:sldId id="276" r:id="rId14"/>
    <p:sldId id="269" r:id="rId15"/>
    <p:sldId id="278" r:id="rId16"/>
    <p:sldId id="279" r:id="rId17"/>
    <p:sldId id="313" r:id="rId18"/>
    <p:sldId id="270" r:id="rId19"/>
    <p:sldId id="280" r:id="rId20"/>
    <p:sldId id="271" r:id="rId21"/>
    <p:sldId id="274" r:id="rId22"/>
    <p:sldId id="264" r:id="rId23"/>
    <p:sldId id="288" r:id="rId24"/>
    <p:sldId id="289" r:id="rId25"/>
    <p:sldId id="290" r:id="rId26"/>
    <p:sldId id="285" r:id="rId27"/>
    <p:sldId id="291" r:id="rId28"/>
    <p:sldId id="292" r:id="rId29"/>
    <p:sldId id="293" r:id="rId30"/>
    <p:sldId id="260" r:id="rId31"/>
    <p:sldId id="294" r:id="rId32"/>
    <p:sldId id="295" r:id="rId33"/>
    <p:sldId id="296" r:id="rId34"/>
    <p:sldId id="297" r:id="rId35"/>
    <p:sldId id="302" r:id="rId36"/>
    <p:sldId id="298" r:id="rId37"/>
    <p:sldId id="263" r:id="rId38"/>
    <p:sldId id="262" r:id="rId39"/>
    <p:sldId id="265" r:id="rId40"/>
    <p:sldId id="314" r:id="rId41"/>
    <p:sldId id="299" r:id="rId42"/>
    <p:sldId id="303" r:id="rId43"/>
    <p:sldId id="300" r:id="rId44"/>
    <p:sldId id="3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000"/>
    <p:restoredTop sz="94637"/>
  </p:normalViewPr>
  <p:slideViewPr>
    <p:cSldViewPr snapToGrid="0" snapToObjects="1">
      <p:cViewPr varScale="1">
        <p:scale>
          <a:sx n="65" d="100"/>
          <a:sy n="65" d="100"/>
        </p:scale>
        <p:origin x="66" y="66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r>
              <a:rPr lang="en-US" sz="2800" dirty="0"/>
              <a:t>Primary Source of Ebola</a:t>
            </a:r>
            <a:r>
              <a:rPr lang="en-US" sz="2800" baseline="0" dirty="0"/>
              <a:t> Messaging </a:t>
            </a:r>
            <a:endParaRPr lang="en-US" sz="2800" dirty="0"/>
          </a:p>
        </c:rich>
      </c:tx>
      <c:layout>
        <c:manualLayout>
          <c:xMode val="edge"/>
          <c:yMode val="edge"/>
          <c:x val="0.34512052027838902"/>
          <c:y val="2.2713615292165101E-2"/>
        </c:manualLayout>
      </c:layout>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dLbls>
          <c:dLblPos val="ctr"/>
          <c:showLegendKey val="0"/>
          <c:showVal val="1"/>
          <c:showCatName val="0"/>
          <c:showSerName val="0"/>
          <c:showPercent val="0"/>
          <c:showBubbleSize val="0"/>
        </c:dLbls>
        <c:gapWidth val="100"/>
        <c:overlap val="-24"/>
        <c:axId val="2064728472"/>
        <c:axId val="-2049419608"/>
      </c:barChart>
      <c:catAx>
        <c:axId val="20647284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49419608"/>
        <c:crosses val="autoZero"/>
        <c:auto val="1"/>
        <c:lblAlgn val="ctr"/>
        <c:lblOffset val="100"/>
        <c:noMultiLvlLbl val="0"/>
      </c:catAx>
      <c:valAx>
        <c:axId val="-20494196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t>Messaging</a:t>
                </a:r>
                <a:r>
                  <a:rPr lang="en-US" sz="2400" baseline="0" dirty="0"/>
                  <a:t> Source </a:t>
                </a:r>
                <a:r>
                  <a:rPr lang="en-US" sz="2400" dirty="0"/>
                  <a:t> Surveyed (% Households)</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2064728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6" Type="http://schemas.openxmlformats.org/officeDocument/2006/relationships/image" Target="../media/image55.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image" Target="../media/image41.svg"/><Relationship Id="rId16" Type="http://schemas.openxmlformats.org/officeDocument/2006/relationships/image" Target="../media/image55.svg"/><Relationship Id="rId1" Type="http://schemas.openxmlformats.org/officeDocument/2006/relationships/image" Target="../media/image40.png"/><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2FE279-4C42-4BEB-927A-C6FE283D20F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6F3852-EC54-4413-A7E3-52993549CC4E}">
      <dgm:prSet/>
      <dgm:spPr/>
      <dgm:t>
        <a:bodyPr/>
        <a:lstStyle/>
        <a:p>
          <a:pPr>
            <a:lnSpc>
              <a:spcPct val="100000"/>
            </a:lnSpc>
            <a:defRPr cap="all"/>
          </a:pPr>
          <a:r>
            <a:rPr lang="en-US"/>
            <a:t>Title</a:t>
          </a:r>
        </a:p>
      </dgm:t>
    </dgm:pt>
    <dgm:pt modelId="{06CF96DC-69FB-4B6B-94CD-79FE1436343E}" type="parTrans" cxnId="{8A79E0F2-BE11-4509-BA45-BC7EC9751A57}">
      <dgm:prSet/>
      <dgm:spPr/>
      <dgm:t>
        <a:bodyPr/>
        <a:lstStyle/>
        <a:p>
          <a:endParaRPr lang="en-US"/>
        </a:p>
      </dgm:t>
    </dgm:pt>
    <dgm:pt modelId="{8F649FF0-3D41-40AB-B4FF-539726C53537}" type="sibTrans" cxnId="{8A79E0F2-BE11-4509-BA45-BC7EC9751A57}">
      <dgm:prSet/>
      <dgm:spPr/>
      <dgm:t>
        <a:bodyPr/>
        <a:lstStyle/>
        <a:p>
          <a:pPr>
            <a:lnSpc>
              <a:spcPct val="100000"/>
            </a:lnSpc>
          </a:pPr>
          <a:endParaRPr lang="en-US"/>
        </a:p>
      </dgm:t>
    </dgm:pt>
    <dgm:pt modelId="{253215C4-2950-4E88-B6A0-5A3442CE6FA6}">
      <dgm:prSet/>
      <dgm:spPr/>
      <dgm:t>
        <a:bodyPr/>
        <a:lstStyle/>
        <a:p>
          <a:pPr>
            <a:lnSpc>
              <a:spcPct val="100000"/>
            </a:lnSpc>
            <a:defRPr cap="all"/>
          </a:pPr>
          <a:r>
            <a:rPr lang="en-US"/>
            <a:t>Authors and institutions</a:t>
          </a:r>
        </a:p>
      </dgm:t>
    </dgm:pt>
    <dgm:pt modelId="{C2763829-FABF-4FC2-B37D-C41ED5018971}" type="parTrans" cxnId="{F083B88D-EB65-4C8D-9762-FD77DC67EDCB}">
      <dgm:prSet/>
      <dgm:spPr/>
      <dgm:t>
        <a:bodyPr/>
        <a:lstStyle/>
        <a:p>
          <a:endParaRPr lang="en-US"/>
        </a:p>
      </dgm:t>
    </dgm:pt>
    <dgm:pt modelId="{6EBCFCE9-206B-4DB8-A74F-89228CF643C0}" type="sibTrans" cxnId="{F083B88D-EB65-4C8D-9762-FD77DC67EDCB}">
      <dgm:prSet/>
      <dgm:spPr/>
      <dgm:t>
        <a:bodyPr/>
        <a:lstStyle/>
        <a:p>
          <a:pPr>
            <a:lnSpc>
              <a:spcPct val="100000"/>
            </a:lnSpc>
          </a:pPr>
          <a:endParaRPr lang="en-US"/>
        </a:p>
      </dgm:t>
    </dgm:pt>
    <dgm:pt modelId="{0BADE8DC-7F5F-4537-97A3-72749C51EA83}">
      <dgm:prSet/>
      <dgm:spPr/>
      <dgm:t>
        <a:bodyPr/>
        <a:lstStyle/>
        <a:p>
          <a:pPr>
            <a:lnSpc>
              <a:spcPct val="100000"/>
            </a:lnSpc>
            <a:defRPr cap="all"/>
          </a:pPr>
          <a:r>
            <a:rPr lang="en-US"/>
            <a:t>Abstract</a:t>
          </a:r>
        </a:p>
      </dgm:t>
    </dgm:pt>
    <dgm:pt modelId="{0B494C7F-2607-454E-9B32-DD9A1640E3F9}" type="parTrans" cxnId="{FB4F3860-D7F5-4216-8745-9BA4E8749C53}">
      <dgm:prSet/>
      <dgm:spPr/>
      <dgm:t>
        <a:bodyPr/>
        <a:lstStyle/>
        <a:p>
          <a:endParaRPr lang="en-US"/>
        </a:p>
      </dgm:t>
    </dgm:pt>
    <dgm:pt modelId="{FBB13802-0921-424B-864C-C6C1B5317911}" type="sibTrans" cxnId="{FB4F3860-D7F5-4216-8745-9BA4E8749C53}">
      <dgm:prSet/>
      <dgm:spPr/>
      <dgm:t>
        <a:bodyPr/>
        <a:lstStyle/>
        <a:p>
          <a:pPr>
            <a:lnSpc>
              <a:spcPct val="100000"/>
            </a:lnSpc>
          </a:pPr>
          <a:endParaRPr lang="en-US"/>
        </a:p>
      </dgm:t>
    </dgm:pt>
    <dgm:pt modelId="{5C963A58-D3EF-46B8-9AE7-20AA28B74737}">
      <dgm:prSet/>
      <dgm:spPr/>
      <dgm:t>
        <a:bodyPr/>
        <a:lstStyle/>
        <a:p>
          <a:pPr>
            <a:lnSpc>
              <a:spcPct val="100000"/>
            </a:lnSpc>
            <a:defRPr cap="all"/>
          </a:pPr>
          <a:r>
            <a:rPr lang="en-US"/>
            <a:t>Intro/Background</a:t>
          </a:r>
        </a:p>
      </dgm:t>
    </dgm:pt>
    <dgm:pt modelId="{641E5C46-6C13-476D-9DF2-B515C7A116BB}" type="parTrans" cxnId="{6A796244-06D9-480C-9529-BBB2AEF5EF9E}">
      <dgm:prSet/>
      <dgm:spPr/>
      <dgm:t>
        <a:bodyPr/>
        <a:lstStyle/>
        <a:p>
          <a:endParaRPr lang="en-US"/>
        </a:p>
      </dgm:t>
    </dgm:pt>
    <dgm:pt modelId="{2CCE54F8-E5BD-419C-AC7B-9C5D4B93E6AE}" type="sibTrans" cxnId="{6A796244-06D9-480C-9529-BBB2AEF5EF9E}">
      <dgm:prSet/>
      <dgm:spPr/>
      <dgm:t>
        <a:bodyPr/>
        <a:lstStyle/>
        <a:p>
          <a:pPr>
            <a:lnSpc>
              <a:spcPct val="100000"/>
            </a:lnSpc>
          </a:pPr>
          <a:endParaRPr lang="en-US"/>
        </a:p>
      </dgm:t>
    </dgm:pt>
    <dgm:pt modelId="{0CA51D64-0CD5-49F3-A873-50B3D44DB08B}">
      <dgm:prSet/>
      <dgm:spPr/>
      <dgm:t>
        <a:bodyPr/>
        <a:lstStyle/>
        <a:p>
          <a:pPr>
            <a:lnSpc>
              <a:spcPct val="100000"/>
            </a:lnSpc>
            <a:defRPr cap="all"/>
          </a:pPr>
          <a:r>
            <a:rPr lang="en-US"/>
            <a:t>Methods</a:t>
          </a:r>
        </a:p>
      </dgm:t>
    </dgm:pt>
    <dgm:pt modelId="{39D9E378-D89C-4525-8549-78AEADC7F97E}" type="parTrans" cxnId="{4C2A9EB6-2E66-4504-B0D0-89881A475836}">
      <dgm:prSet/>
      <dgm:spPr/>
      <dgm:t>
        <a:bodyPr/>
        <a:lstStyle/>
        <a:p>
          <a:endParaRPr lang="en-US"/>
        </a:p>
      </dgm:t>
    </dgm:pt>
    <dgm:pt modelId="{23B3F8A5-220F-4A0C-AC61-767B825E73A2}" type="sibTrans" cxnId="{4C2A9EB6-2E66-4504-B0D0-89881A475836}">
      <dgm:prSet/>
      <dgm:spPr/>
      <dgm:t>
        <a:bodyPr/>
        <a:lstStyle/>
        <a:p>
          <a:pPr>
            <a:lnSpc>
              <a:spcPct val="100000"/>
            </a:lnSpc>
          </a:pPr>
          <a:endParaRPr lang="en-US"/>
        </a:p>
      </dgm:t>
    </dgm:pt>
    <dgm:pt modelId="{5588F21A-6277-42CC-8E9A-3A76C73927FF}">
      <dgm:prSet/>
      <dgm:spPr/>
      <dgm:t>
        <a:bodyPr/>
        <a:lstStyle/>
        <a:p>
          <a:pPr>
            <a:lnSpc>
              <a:spcPct val="100000"/>
            </a:lnSpc>
            <a:defRPr cap="all"/>
          </a:pPr>
          <a:r>
            <a:rPr lang="en-US"/>
            <a:t>Results</a:t>
          </a:r>
        </a:p>
      </dgm:t>
    </dgm:pt>
    <dgm:pt modelId="{E87B69FD-3185-47A0-A424-F531A436E149}" type="parTrans" cxnId="{D6A0BE52-4B1E-41D0-96F1-8E855110BA80}">
      <dgm:prSet/>
      <dgm:spPr/>
      <dgm:t>
        <a:bodyPr/>
        <a:lstStyle/>
        <a:p>
          <a:endParaRPr lang="en-US"/>
        </a:p>
      </dgm:t>
    </dgm:pt>
    <dgm:pt modelId="{668C13C3-1301-4BC4-BDBB-C6356156BA38}" type="sibTrans" cxnId="{D6A0BE52-4B1E-41D0-96F1-8E855110BA80}">
      <dgm:prSet/>
      <dgm:spPr/>
      <dgm:t>
        <a:bodyPr/>
        <a:lstStyle/>
        <a:p>
          <a:pPr>
            <a:lnSpc>
              <a:spcPct val="100000"/>
            </a:lnSpc>
          </a:pPr>
          <a:endParaRPr lang="en-US"/>
        </a:p>
      </dgm:t>
    </dgm:pt>
    <dgm:pt modelId="{351FBC61-CBFE-490B-AB2D-238CF5BF7F6B}">
      <dgm:prSet/>
      <dgm:spPr/>
      <dgm:t>
        <a:bodyPr/>
        <a:lstStyle/>
        <a:p>
          <a:pPr>
            <a:lnSpc>
              <a:spcPct val="100000"/>
            </a:lnSpc>
            <a:defRPr cap="all"/>
          </a:pPr>
          <a:r>
            <a:rPr lang="en-US"/>
            <a:t>Conclusions</a:t>
          </a:r>
        </a:p>
      </dgm:t>
    </dgm:pt>
    <dgm:pt modelId="{A2CD5634-D815-4729-AC51-01F176EDE678}" type="parTrans" cxnId="{3A9853BF-EB89-4845-BAF8-2EAFB215B52D}">
      <dgm:prSet/>
      <dgm:spPr/>
      <dgm:t>
        <a:bodyPr/>
        <a:lstStyle/>
        <a:p>
          <a:endParaRPr lang="en-US"/>
        </a:p>
      </dgm:t>
    </dgm:pt>
    <dgm:pt modelId="{0110B6C6-83CC-4383-B1F2-59FE198948A0}" type="sibTrans" cxnId="{3A9853BF-EB89-4845-BAF8-2EAFB215B52D}">
      <dgm:prSet/>
      <dgm:spPr/>
      <dgm:t>
        <a:bodyPr/>
        <a:lstStyle/>
        <a:p>
          <a:endParaRPr lang="en-US"/>
        </a:p>
      </dgm:t>
    </dgm:pt>
    <dgm:pt modelId="{A7FBA96D-AE1A-084C-AF8B-68AB75BC597F}" type="pres">
      <dgm:prSet presAssocID="{8E2FE279-4C42-4BEB-927A-C6FE283D20F4}" presName="vert0" presStyleCnt="0">
        <dgm:presLayoutVars>
          <dgm:dir/>
          <dgm:animOne val="branch"/>
          <dgm:animLvl val="lvl"/>
        </dgm:presLayoutVars>
      </dgm:prSet>
      <dgm:spPr/>
    </dgm:pt>
    <dgm:pt modelId="{7F9FF28C-FAF6-4141-9E6A-325FB04144A0}" type="pres">
      <dgm:prSet presAssocID="{F56F3852-EC54-4413-A7E3-52993549CC4E}" presName="thickLine" presStyleLbl="alignNode1" presStyleIdx="0" presStyleCnt="7"/>
      <dgm:spPr/>
    </dgm:pt>
    <dgm:pt modelId="{BD00ED41-C3AE-C94D-9377-73AF285EC6F9}" type="pres">
      <dgm:prSet presAssocID="{F56F3852-EC54-4413-A7E3-52993549CC4E}" presName="horz1" presStyleCnt="0"/>
      <dgm:spPr/>
    </dgm:pt>
    <dgm:pt modelId="{561C2C88-19CF-014C-8B4D-07DBDA6FEB90}" type="pres">
      <dgm:prSet presAssocID="{F56F3852-EC54-4413-A7E3-52993549CC4E}" presName="tx1" presStyleLbl="revTx" presStyleIdx="0" presStyleCnt="7"/>
      <dgm:spPr/>
    </dgm:pt>
    <dgm:pt modelId="{A049ECA6-E07B-6C4C-BB8C-6E57D84CC3F7}" type="pres">
      <dgm:prSet presAssocID="{F56F3852-EC54-4413-A7E3-52993549CC4E}" presName="vert1" presStyleCnt="0"/>
      <dgm:spPr/>
    </dgm:pt>
    <dgm:pt modelId="{1B71ACDB-C185-9442-B7D8-73C48C90195B}" type="pres">
      <dgm:prSet presAssocID="{253215C4-2950-4E88-B6A0-5A3442CE6FA6}" presName="thickLine" presStyleLbl="alignNode1" presStyleIdx="1" presStyleCnt="7"/>
      <dgm:spPr/>
    </dgm:pt>
    <dgm:pt modelId="{EF6BC68D-9166-B740-A0C5-46E71C66AB87}" type="pres">
      <dgm:prSet presAssocID="{253215C4-2950-4E88-B6A0-5A3442CE6FA6}" presName="horz1" presStyleCnt="0"/>
      <dgm:spPr/>
    </dgm:pt>
    <dgm:pt modelId="{11D5B71D-0B7D-254D-8DFC-5058CAB58CB5}" type="pres">
      <dgm:prSet presAssocID="{253215C4-2950-4E88-B6A0-5A3442CE6FA6}" presName="tx1" presStyleLbl="revTx" presStyleIdx="1" presStyleCnt="7"/>
      <dgm:spPr/>
    </dgm:pt>
    <dgm:pt modelId="{4A7333A5-B7FE-284F-A0B9-BB5C988406CD}" type="pres">
      <dgm:prSet presAssocID="{253215C4-2950-4E88-B6A0-5A3442CE6FA6}" presName="vert1" presStyleCnt="0"/>
      <dgm:spPr/>
    </dgm:pt>
    <dgm:pt modelId="{853D1CA0-6534-6C42-946F-878AFD5724FF}" type="pres">
      <dgm:prSet presAssocID="{0BADE8DC-7F5F-4537-97A3-72749C51EA83}" presName="thickLine" presStyleLbl="alignNode1" presStyleIdx="2" presStyleCnt="7"/>
      <dgm:spPr/>
    </dgm:pt>
    <dgm:pt modelId="{54ACE93E-7CB0-D645-9C0E-4950417B403B}" type="pres">
      <dgm:prSet presAssocID="{0BADE8DC-7F5F-4537-97A3-72749C51EA83}" presName="horz1" presStyleCnt="0"/>
      <dgm:spPr/>
    </dgm:pt>
    <dgm:pt modelId="{5A00081B-EE46-D846-9485-F618F855F106}" type="pres">
      <dgm:prSet presAssocID="{0BADE8DC-7F5F-4537-97A3-72749C51EA83}" presName="tx1" presStyleLbl="revTx" presStyleIdx="2" presStyleCnt="7"/>
      <dgm:spPr/>
    </dgm:pt>
    <dgm:pt modelId="{89ED5D22-89F0-BB45-959A-7D5C2FD6A63F}" type="pres">
      <dgm:prSet presAssocID="{0BADE8DC-7F5F-4537-97A3-72749C51EA83}" presName="vert1" presStyleCnt="0"/>
      <dgm:spPr/>
    </dgm:pt>
    <dgm:pt modelId="{3D4A8D9E-C61B-2D4F-B09E-DE88473776B3}" type="pres">
      <dgm:prSet presAssocID="{5C963A58-D3EF-46B8-9AE7-20AA28B74737}" presName="thickLine" presStyleLbl="alignNode1" presStyleIdx="3" presStyleCnt="7"/>
      <dgm:spPr/>
    </dgm:pt>
    <dgm:pt modelId="{BDEC5E54-32FA-444D-90DB-36F76F4EF20C}" type="pres">
      <dgm:prSet presAssocID="{5C963A58-D3EF-46B8-9AE7-20AA28B74737}" presName="horz1" presStyleCnt="0"/>
      <dgm:spPr/>
    </dgm:pt>
    <dgm:pt modelId="{D622D657-70A4-8841-911B-D6B9E60419D2}" type="pres">
      <dgm:prSet presAssocID="{5C963A58-D3EF-46B8-9AE7-20AA28B74737}" presName="tx1" presStyleLbl="revTx" presStyleIdx="3" presStyleCnt="7"/>
      <dgm:spPr/>
    </dgm:pt>
    <dgm:pt modelId="{21B4EBB8-E4F8-7D45-8A43-EE107BF473BA}" type="pres">
      <dgm:prSet presAssocID="{5C963A58-D3EF-46B8-9AE7-20AA28B74737}" presName="vert1" presStyleCnt="0"/>
      <dgm:spPr/>
    </dgm:pt>
    <dgm:pt modelId="{5A671E02-F255-3942-932C-BB6D07B16E4F}" type="pres">
      <dgm:prSet presAssocID="{0CA51D64-0CD5-49F3-A873-50B3D44DB08B}" presName="thickLine" presStyleLbl="alignNode1" presStyleIdx="4" presStyleCnt="7"/>
      <dgm:spPr/>
    </dgm:pt>
    <dgm:pt modelId="{0964CC46-3C49-5445-9827-4389DE74C397}" type="pres">
      <dgm:prSet presAssocID="{0CA51D64-0CD5-49F3-A873-50B3D44DB08B}" presName="horz1" presStyleCnt="0"/>
      <dgm:spPr/>
    </dgm:pt>
    <dgm:pt modelId="{CAF6706A-A472-314B-B02B-F08553606E7E}" type="pres">
      <dgm:prSet presAssocID="{0CA51D64-0CD5-49F3-A873-50B3D44DB08B}" presName="tx1" presStyleLbl="revTx" presStyleIdx="4" presStyleCnt="7"/>
      <dgm:spPr/>
    </dgm:pt>
    <dgm:pt modelId="{E41546D5-4109-1D4C-A184-D06C673D4BB6}" type="pres">
      <dgm:prSet presAssocID="{0CA51D64-0CD5-49F3-A873-50B3D44DB08B}" presName="vert1" presStyleCnt="0"/>
      <dgm:spPr/>
    </dgm:pt>
    <dgm:pt modelId="{5A49612B-ACF6-6E40-9ED5-EF76A0888572}" type="pres">
      <dgm:prSet presAssocID="{5588F21A-6277-42CC-8E9A-3A76C73927FF}" presName="thickLine" presStyleLbl="alignNode1" presStyleIdx="5" presStyleCnt="7"/>
      <dgm:spPr/>
    </dgm:pt>
    <dgm:pt modelId="{C15D29F6-2344-4E4C-9527-5EDC5FDC3805}" type="pres">
      <dgm:prSet presAssocID="{5588F21A-6277-42CC-8E9A-3A76C73927FF}" presName="horz1" presStyleCnt="0"/>
      <dgm:spPr/>
    </dgm:pt>
    <dgm:pt modelId="{DF557F81-8AA3-8848-87B3-6A998FFD7925}" type="pres">
      <dgm:prSet presAssocID="{5588F21A-6277-42CC-8E9A-3A76C73927FF}" presName="tx1" presStyleLbl="revTx" presStyleIdx="5" presStyleCnt="7"/>
      <dgm:spPr/>
    </dgm:pt>
    <dgm:pt modelId="{DCB18059-9683-2A46-9F88-0305CE8A05D3}" type="pres">
      <dgm:prSet presAssocID="{5588F21A-6277-42CC-8E9A-3A76C73927FF}" presName="vert1" presStyleCnt="0"/>
      <dgm:spPr/>
    </dgm:pt>
    <dgm:pt modelId="{C90AD3F8-3D78-3A4B-AA9D-37E8337F4285}" type="pres">
      <dgm:prSet presAssocID="{351FBC61-CBFE-490B-AB2D-238CF5BF7F6B}" presName="thickLine" presStyleLbl="alignNode1" presStyleIdx="6" presStyleCnt="7"/>
      <dgm:spPr/>
    </dgm:pt>
    <dgm:pt modelId="{7F1355B6-FDE4-FB49-8450-DC6EF2A0284D}" type="pres">
      <dgm:prSet presAssocID="{351FBC61-CBFE-490B-AB2D-238CF5BF7F6B}" presName="horz1" presStyleCnt="0"/>
      <dgm:spPr/>
    </dgm:pt>
    <dgm:pt modelId="{836F4A2B-0DB8-824B-A8B0-79E50E9EA0AC}" type="pres">
      <dgm:prSet presAssocID="{351FBC61-CBFE-490B-AB2D-238CF5BF7F6B}" presName="tx1" presStyleLbl="revTx" presStyleIdx="6" presStyleCnt="7"/>
      <dgm:spPr/>
    </dgm:pt>
    <dgm:pt modelId="{3F5C67B0-AD25-034D-B292-DE594165CA1E}" type="pres">
      <dgm:prSet presAssocID="{351FBC61-CBFE-490B-AB2D-238CF5BF7F6B}" presName="vert1" presStyleCnt="0"/>
      <dgm:spPr/>
    </dgm:pt>
  </dgm:ptLst>
  <dgm:cxnLst>
    <dgm:cxn modelId="{9BA21E5D-29D7-A74F-84AB-EDEFA9BF5E23}" type="presOf" srcId="{351FBC61-CBFE-490B-AB2D-238CF5BF7F6B}" destId="{836F4A2B-0DB8-824B-A8B0-79E50E9EA0AC}" srcOrd="0" destOrd="0" presId="urn:microsoft.com/office/officeart/2008/layout/LinedList"/>
    <dgm:cxn modelId="{FB4F3860-D7F5-4216-8745-9BA4E8749C53}" srcId="{8E2FE279-4C42-4BEB-927A-C6FE283D20F4}" destId="{0BADE8DC-7F5F-4537-97A3-72749C51EA83}" srcOrd="2" destOrd="0" parTransId="{0B494C7F-2607-454E-9B32-DD9A1640E3F9}" sibTransId="{FBB13802-0921-424B-864C-C6C1B5317911}"/>
    <dgm:cxn modelId="{6A796244-06D9-480C-9529-BBB2AEF5EF9E}" srcId="{8E2FE279-4C42-4BEB-927A-C6FE283D20F4}" destId="{5C963A58-D3EF-46B8-9AE7-20AA28B74737}" srcOrd="3" destOrd="0" parTransId="{641E5C46-6C13-476D-9DF2-B515C7A116BB}" sibTransId="{2CCE54F8-E5BD-419C-AC7B-9C5D4B93E6AE}"/>
    <dgm:cxn modelId="{DEA8256E-F0CE-B447-A85C-9CA8EA70B7C0}" type="presOf" srcId="{5588F21A-6277-42CC-8E9A-3A76C73927FF}" destId="{DF557F81-8AA3-8848-87B3-6A998FFD7925}" srcOrd="0" destOrd="0" presId="urn:microsoft.com/office/officeart/2008/layout/LinedList"/>
    <dgm:cxn modelId="{D6A0BE52-4B1E-41D0-96F1-8E855110BA80}" srcId="{8E2FE279-4C42-4BEB-927A-C6FE283D20F4}" destId="{5588F21A-6277-42CC-8E9A-3A76C73927FF}" srcOrd="5" destOrd="0" parTransId="{E87B69FD-3185-47A0-A424-F531A436E149}" sibTransId="{668C13C3-1301-4BC4-BDBB-C6356156BA38}"/>
    <dgm:cxn modelId="{BECD787C-885E-A843-A0DA-F21E7B868EDF}" type="presOf" srcId="{5C963A58-D3EF-46B8-9AE7-20AA28B74737}" destId="{D622D657-70A4-8841-911B-D6B9E60419D2}" srcOrd="0" destOrd="0" presId="urn:microsoft.com/office/officeart/2008/layout/LinedList"/>
    <dgm:cxn modelId="{F083B88D-EB65-4C8D-9762-FD77DC67EDCB}" srcId="{8E2FE279-4C42-4BEB-927A-C6FE283D20F4}" destId="{253215C4-2950-4E88-B6A0-5A3442CE6FA6}" srcOrd="1" destOrd="0" parTransId="{C2763829-FABF-4FC2-B37D-C41ED5018971}" sibTransId="{6EBCFCE9-206B-4DB8-A74F-89228CF643C0}"/>
    <dgm:cxn modelId="{90C4429B-D344-3B47-A5D5-A5D3E6612A47}" type="presOf" srcId="{0CA51D64-0CD5-49F3-A873-50B3D44DB08B}" destId="{CAF6706A-A472-314B-B02B-F08553606E7E}" srcOrd="0" destOrd="0" presId="urn:microsoft.com/office/officeart/2008/layout/LinedList"/>
    <dgm:cxn modelId="{422609A8-65D1-4A44-8C3C-80F7F29FCAC3}" type="presOf" srcId="{0BADE8DC-7F5F-4537-97A3-72749C51EA83}" destId="{5A00081B-EE46-D846-9485-F618F855F106}" srcOrd="0" destOrd="0" presId="urn:microsoft.com/office/officeart/2008/layout/LinedList"/>
    <dgm:cxn modelId="{5E713FB3-4DEE-B74A-B2A3-F521AE3C4706}" type="presOf" srcId="{253215C4-2950-4E88-B6A0-5A3442CE6FA6}" destId="{11D5B71D-0B7D-254D-8DFC-5058CAB58CB5}" srcOrd="0" destOrd="0" presId="urn:microsoft.com/office/officeart/2008/layout/LinedList"/>
    <dgm:cxn modelId="{4C2A9EB6-2E66-4504-B0D0-89881A475836}" srcId="{8E2FE279-4C42-4BEB-927A-C6FE283D20F4}" destId="{0CA51D64-0CD5-49F3-A873-50B3D44DB08B}" srcOrd="4" destOrd="0" parTransId="{39D9E378-D89C-4525-8549-78AEADC7F97E}" sibTransId="{23B3F8A5-220F-4A0C-AC61-767B825E73A2}"/>
    <dgm:cxn modelId="{3A9853BF-EB89-4845-BAF8-2EAFB215B52D}" srcId="{8E2FE279-4C42-4BEB-927A-C6FE283D20F4}" destId="{351FBC61-CBFE-490B-AB2D-238CF5BF7F6B}" srcOrd="6" destOrd="0" parTransId="{A2CD5634-D815-4729-AC51-01F176EDE678}" sibTransId="{0110B6C6-83CC-4383-B1F2-59FE198948A0}"/>
    <dgm:cxn modelId="{8A79E0F2-BE11-4509-BA45-BC7EC9751A57}" srcId="{8E2FE279-4C42-4BEB-927A-C6FE283D20F4}" destId="{F56F3852-EC54-4413-A7E3-52993549CC4E}" srcOrd="0" destOrd="0" parTransId="{06CF96DC-69FB-4B6B-94CD-79FE1436343E}" sibTransId="{8F649FF0-3D41-40AB-B4FF-539726C53537}"/>
    <dgm:cxn modelId="{F7A840F7-B390-3C4B-8F37-909F5995BAE7}" type="presOf" srcId="{8E2FE279-4C42-4BEB-927A-C6FE283D20F4}" destId="{A7FBA96D-AE1A-084C-AF8B-68AB75BC597F}" srcOrd="0" destOrd="0" presId="urn:microsoft.com/office/officeart/2008/layout/LinedList"/>
    <dgm:cxn modelId="{CFAFBAFE-8AE9-564B-B32D-548801402D59}" type="presOf" srcId="{F56F3852-EC54-4413-A7E3-52993549CC4E}" destId="{561C2C88-19CF-014C-8B4D-07DBDA6FEB90}" srcOrd="0" destOrd="0" presId="urn:microsoft.com/office/officeart/2008/layout/LinedList"/>
    <dgm:cxn modelId="{60A666BA-5D81-F74D-AE64-93F452123C7D}" type="presParOf" srcId="{A7FBA96D-AE1A-084C-AF8B-68AB75BC597F}" destId="{7F9FF28C-FAF6-4141-9E6A-325FB04144A0}" srcOrd="0" destOrd="0" presId="urn:microsoft.com/office/officeart/2008/layout/LinedList"/>
    <dgm:cxn modelId="{0EDEEED0-E722-7246-BC28-28C0025CBEDC}" type="presParOf" srcId="{A7FBA96D-AE1A-084C-AF8B-68AB75BC597F}" destId="{BD00ED41-C3AE-C94D-9377-73AF285EC6F9}" srcOrd="1" destOrd="0" presId="urn:microsoft.com/office/officeart/2008/layout/LinedList"/>
    <dgm:cxn modelId="{4609ACB7-717E-7E41-BDF0-091834371391}" type="presParOf" srcId="{BD00ED41-C3AE-C94D-9377-73AF285EC6F9}" destId="{561C2C88-19CF-014C-8B4D-07DBDA6FEB90}" srcOrd="0" destOrd="0" presId="urn:microsoft.com/office/officeart/2008/layout/LinedList"/>
    <dgm:cxn modelId="{53366974-B6D4-5C40-A373-00F0C13C5A0F}" type="presParOf" srcId="{BD00ED41-C3AE-C94D-9377-73AF285EC6F9}" destId="{A049ECA6-E07B-6C4C-BB8C-6E57D84CC3F7}" srcOrd="1" destOrd="0" presId="urn:microsoft.com/office/officeart/2008/layout/LinedList"/>
    <dgm:cxn modelId="{767339D9-496D-C643-ACBD-0F515EC8FC41}" type="presParOf" srcId="{A7FBA96D-AE1A-084C-AF8B-68AB75BC597F}" destId="{1B71ACDB-C185-9442-B7D8-73C48C90195B}" srcOrd="2" destOrd="0" presId="urn:microsoft.com/office/officeart/2008/layout/LinedList"/>
    <dgm:cxn modelId="{A8282C75-80EC-B64E-8CCD-15FDD4DFAFF0}" type="presParOf" srcId="{A7FBA96D-AE1A-084C-AF8B-68AB75BC597F}" destId="{EF6BC68D-9166-B740-A0C5-46E71C66AB87}" srcOrd="3" destOrd="0" presId="urn:microsoft.com/office/officeart/2008/layout/LinedList"/>
    <dgm:cxn modelId="{6866A39D-60DC-F049-B9D4-39CFEFFBD999}" type="presParOf" srcId="{EF6BC68D-9166-B740-A0C5-46E71C66AB87}" destId="{11D5B71D-0B7D-254D-8DFC-5058CAB58CB5}" srcOrd="0" destOrd="0" presId="urn:microsoft.com/office/officeart/2008/layout/LinedList"/>
    <dgm:cxn modelId="{1EDBF0F5-714E-9342-97A5-8F0C78DD7358}" type="presParOf" srcId="{EF6BC68D-9166-B740-A0C5-46E71C66AB87}" destId="{4A7333A5-B7FE-284F-A0B9-BB5C988406CD}" srcOrd="1" destOrd="0" presId="urn:microsoft.com/office/officeart/2008/layout/LinedList"/>
    <dgm:cxn modelId="{7FED6A58-430D-D74E-8929-328C1579D90A}" type="presParOf" srcId="{A7FBA96D-AE1A-084C-AF8B-68AB75BC597F}" destId="{853D1CA0-6534-6C42-946F-878AFD5724FF}" srcOrd="4" destOrd="0" presId="urn:microsoft.com/office/officeart/2008/layout/LinedList"/>
    <dgm:cxn modelId="{68A4E3BE-279A-5644-8F62-63ECFA687FB5}" type="presParOf" srcId="{A7FBA96D-AE1A-084C-AF8B-68AB75BC597F}" destId="{54ACE93E-7CB0-D645-9C0E-4950417B403B}" srcOrd="5" destOrd="0" presId="urn:microsoft.com/office/officeart/2008/layout/LinedList"/>
    <dgm:cxn modelId="{563336DF-B92E-2E4F-8728-7AAF16742851}" type="presParOf" srcId="{54ACE93E-7CB0-D645-9C0E-4950417B403B}" destId="{5A00081B-EE46-D846-9485-F618F855F106}" srcOrd="0" destOrd="0" presId="urn:microsoft.com/office/officeart/2008/layout/LinedList"/>
    <dgm:cxn modelId="{75019279-EC80-304A-B96B-821A72577462}" type="presParOf" srcId="{54ACE93E-7CB0-D645-9C0E-4950417B403B}" destId="{89ED5D22-89F0-BB45-959A-7D5C2FD6A63F}" srcOrd="1" destOrd="0" presId="urn:microsoft.com/office/officeart/2008/layout/LinedList"/>
    <dgm:cxn modelId="{82C09D05-1924-4F47-A5D9-090B868B6029}" type="presParOf" srcId="{A7FBA96D-AE1A-084C-AF8B-68AB75BC597F}" destId="{3D4A8D9E-C61B-2D4F-B09E-DE88473776B3}" srcOrd="6" destOrd="0" presId="urn:microsoft.com/office/officeart/2008/layout/LinedList"/>
    <dgm:cxn modelId="{79E618FF-024B-C545-9B1A-DE8539A69669}" type="presParOf" srcId="{A7FBA96D-AE1A-084C-AF8B-68AB75BC597F}" destId="{BDEC5E54-32FA-444D-90DB-36F76F4EF20C}" srcOrd="7" destOrd="0" presId="urn:microsoft.com/office/officeart/2008/layout/LinedList"/>
    <dgm:cxn modelId="{EB94D082-2A8E-6A47-92DA-BCCEB6E6271C}" type="presParOf" srcId="{BDEC5E54-32FA-444D-90DB-36F76F4EF20C}" destId="{D622D657-70A4-8841-911B-D6B9E60419D2}" srcOrd="0" destOrd="0" presId="urn:microsoft.com/office/officeart/2008/layout/LinedList"/>
    <dgm:cxn modelId="{B671547B-398F-D847-A1EE-6F11AD77A5E8}" type="presParOf" srcId="{BDEC5E54-32FA-444D-90DB-36F76F4EF20C}" destId="{21B4EBB8-E4F8-7D45-8A43-EE107BF473BA}" srcOrd="1" destOrd="0" presId="urn:microsoft.com/office/officeart/2008/layout/LinedList"/>
    <dgm:cxn modelId="{AA59FD15-D465-7340-927C-506812B44690}" type="presParOf" srcId="{A7FBA96D-AE1A-084C-AF8B-68AB75BC597F}" destId="{5A671E02-F255-3942-932C-BB6D07B16E4F}" srcOrd="8" destOrd="0" presId="urn:microsoft.com/office/officeart/2008/layout/LinedList"/>
    <dgm:cxn modelId="{83F417A5-DF17-684F-9637-D3D33D734262}" type="presParOf" srcId="{A7FBA96D-AE1A-084C-AF8B-68AB75BC597F}" destId="{0964CC46-3C49-5445-9827-4389DE74C397}" srcOrd="9" destOrd="0" presId="urn:microsoft.com/office/officeart/2008/layout/LinedList"/>
    <dgm:cxn modelId="{FE019909-FF6E-B944-9987-F078900EE718}" type="presParOf" srcId="{0964CC46-3C49-5445-9827-4389DE74C397}" destId="{CAF6706A-A472-314B-B02B-F08553606E7E}" srcOrd="0" destOrd="0" presId="urn:microsoft.com/office/officeart/2008/layout/LinedList"/>
    <dgm:cxn modelId="{36B0CF59-6AF5-6648-BFDB-B1BCEC6CFD46}" type="presParOf" srcId="{0964CC46-3C49-5445-9827-4389DE74C397}" destId="{E41546D5-4109-1D4C-A184-D06C673D4BB6}" srcOrd="1" destOrd="0" presId="urn:microsoft.com/office/officeart/2008/layout/LinedList"/>
    <dgm:cxn modelId="{10E299A3-889D-CB41-BE34-084C490F616F}" type="presParOf" srcId="{A7FBA96D-AE1A-084C-AF8B-68AB75BC597F}" destId="{5A49612B-ACF6-6E40-9ED5-EF76A0888572}" srcOrd="10" destOrd="0" presId="urn:microsoft.com/office/officeart/2008/layout/LinedList"/>
    <dgm:cxn modelId="{C260D99C-A196-0349-AD4F-C8FFB8053ECC}" type="presParOf" srcId="{A7FBA96D-AE1A-084C-AF8B-68AB75BC597F}" destId="{C15D29F6-2344-4E4C-9527-5EDC5FDC3805}" srcOrd="11" destOrd="0" presId="urn:microsoft.com/office/officeart/2008/layout/LinedList"/>
    <dgm:cxn modelId="{3738F852-F238-D040-ADD5-99DB725AF53F}" type="presParOf" srcId="{C15D29F6-2344-4E4C-9527-5EDC5FDC3805}" destId="{DF557F81-8AA3-8848-87B3-6A998FFD7925}" srcOrd="0" destOrd="0" presId="urn:microsoft.com/office/officeart/2008/layout/LinedList"/>
    <dgm:cxn modelId="{118102FC-5C67-D24B-AC67-9BCD895BCCCE}" type="presParOf" srcId="{C15D29F6-2344-4E4C-9527-5EDC5FDC3805}" destId="{DCB18059-9683-2A46-9F88-0305CE8A05D3}" srcOrd="1" destOrd="0" presId="urn:microsoft.com/office/officeart/2008/layout/LinedList"/>
    <dgm:cxn modelId="{9D41F287-6B67-D244-8A2E-631553C1F234}" type="presParOf" srcId="{A7FBA96D-AE1A-084C-AF8B-68AB75BC597F}" destId="{C90AD3F8-3D78-3A4B-AA9D-37E8337F4285}" srcOrd="12" destOrd="0" presId="urn:microsoft.com/office/officeart/2008/layout/LinedList"/>
    <dgm:cxn modelId="{C703AE06-B536-5040-9641-3D63F752FB71}" type="presParOf" srcId="{A7FBA96D-AE1A-084C-AF8B-68AB75BC597F}" destId="{7F1355B6-FDE4-FB49-8450-DC6EF2A0284D}" srcOrd="13" destOrd="0" presId="urn:microsoft.com/office/officeart/2008/layout/LinedList"/>
    <dgm:cxn modelId="{FFF9E363-ABA8-4E48-80A4-35FA78E02BE5}" type="presParOf" srcId="{7F1355B6-FDE4-FB49-8450-DC6EF2A0284D}" destId="{836F4A2B-0DB8-824B-A8B0-79E50E9EA0AC}" srcOrd="0" destOrd="0" presId="urn:microsoft.com/office/officeart/2008/layout/LinedList"/>
    <dgm:cxn modelId="{A058157E-C27B-2442-A074-9756F1D5360D}" type="presParOf" srcId="{7F1355B6-FDE4-FB49-8450-DC6EF2A0284D}" destId="{3F5C67B0-AD25-034D-B292-DE594165CA1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84766F-DB4F-4563-9844-3E0DEC6A60C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19178D8-CA27-47EF-9258-8BC782A52B62}">
      <dgm:prSet/>
      <dgm:spPr/>
      <dgm:t>
        <a:bodyPr/>
        <a:lstStyle/>
        <a:p>
          <a:r>
            <a:rPr lang="en-US"/>
            <a:t>Important information should be readable from about 10 feet away</a:t>
          </a:r>
        </a:p>
      </dgm:t>
    </dgm:pt>
    <dgm:pt modelId="{BABBDC3C-617E-4AD5-B4FE-A0EAD2BDABFD}" type="parTrans" cxnId="{EC973F40-E3B5-4DE3-8912-9FC8240AFD5C}">
      <dgm:prSet/>
      <dgm:spPr/>
      <dgm:t>
        <a:bodyPr/>
        <a:lstStyle/>
        <a:p>
          <a:endParaRPr lang="en-US"/>
        </a:p>
      </dgm:t>
    </dgm:pt>
    <dgm:pt modelId="{CE0D45E4-09BA-40BC-BC15-62656B10E328}" type="sibTrans" cxnId="{EC973F40-E3B5-4DE3-8912-9FC8240AFD5C}">
      <dgm:prSet/>
      <dgm:spPr/>
      <dgm:t>
        <a:bodyPr/>
        <a:lstStyle/>
        <a:p>
          <a:endParaRPr lang="en-US"/>
        </a:p>
      </dgm:t>
    </dgm:pt>
    <dgm:pt modelId="{C1A9C897-0DB4-4261-819F-BC57397CDE77}">
      <dgm:prSet/>
      <dgm:spPr/>
      <dgm:t>
        <a:bodyPr/>
        <a:lstStyle/>
        <a:p>
          <a:r>
            <a:rPr lang="en-US"/>
            <a:t>Title is short and draws interest</a:t>
          </a:r>
        </a:p>
      </dgm:t>
    </dgm:pt>
    <dgm:pt modelId="{8B731AC9-5704-4D27-A6D5-B4F506B87A0F}" type="parTrans" cxnId="{A8BD78D6-100D-46EE-9AA5-F7FABF7485E5}">
      <dgm:prSet/>
      <dgm:spPr/>
      <dgm:t>
        <a:bodyPr/>
        <a:lstStyle/>
        <a:p>
          <a:endParaRPr lang="en-US"/>
        </a:p>
      </dgm:t>
    </dgm:pt>
    <dgm:pt modelId="{A12F8F85-0C09-4756-8DDE-35FFF3374A5F}" type="sibTrans" cxnId="{A8BD78D6-100D-46EE-9AA5-F7FABF7485E5}">
      <dgm:prSet/>
      <dgm:spPr/>
      <dgm:t>
        <a:bodyPr/>
        <a:lstStyle/>
        <a:p>
          <a:endParaRPr lang="en-US"/>
        </a:p>
      </dgm:t>
    </dgm:pt>
    <dgm:pt modelId="{51022B7D-BBDF-4156-BB63-D27F22CABE38}">
      <dgm:prSet/>
      <dgm:spPr/>
      <dgm:t>
        <a:bodyPr/>
        <a:lstStyle/>
        <a:p>
          <a:r>
            <a:rPr lang="en-US"/>
            <a:t>Word count of about 300 to 800 words</a:t>
          </a:r>
        </a:p>
      </dgm:t>
    </dgm:pt>
    <dgm:pt modelId="{4ED51231-CA26-422A-8B6C-49BAE4186284}" type="parTrans" cxnId="{94729139-B950-4FC1-825E-A3C668739B53}">
      <dgm:prSet/>
      <dgm:spPr/>
      <dgm:t>
        <a:bodyPr/>
        <a:lstStyle/>
        <a:p>
          <a:endParaRPr lang="en-US"/>
        </a:p>
      </dgm:t>
    </dgm:pt>
    <dgm:pt modelId="{50318C4E-0A1E-4E5C-9EF7-7F1B122E18D3}" type="sibTrans" cxnId="{94729139-B950-4FC1-825E-A3C668739B53}">
      <dgm:prSet/>
      <dgm:spPr/>
      <dgm:t>
        <a:bodyPr/>
        <a:lstStyle/>
        <a:p>
          <a:endParaRPr lang="en-US"/>
        </a:p>
      </dgm:t>
    </dgm:pt>
    <dgm:pt modelId="{E6D62415-FFE1-4E81-B8D4-E8EE33FA685C}">
      <dgm:prSet/>
      <dgm:spPr/>
      <dgm:t>
        <a:bodyPr/>
        <a:lstStyle/>
        <a:p>
          <a:r>
            <a:rPr lang="en-US"/>
            <a:t>Text is clear and to the point</a:t>
          </a:r>
        </a:p>
      </dgm:t>
    </dgm:pt>
    <dgm:pt modelId="{31CAB903-6E6F-46A3-A8B8-57B380F8B90A}" type="parTrans" cxnId="{12164420-73CB-4F1B-93DC-06A64116BAE5}">
      <dgm:prSet/>
      <dgm:spPr/>
      <dgm:t>
        <a:bodyPr/>
        <a:lstStyle/>
        <a:p>
          <a:endParaRPr lang="en-US"/>
        </a:p>
      </dgm:t>
    </dgm:pt>
    <dgm:pt modelId="{FB1E1EE9-3DE5-4342-95D1-1C99EADC7DE2}" type="sibTrans" cxnId="{12164420-73CB-4F1B-93DC-06A64116BAE5}">
      <dgm:prSet/>
      <dgm:spPr/>
      <dgm:t>
        <a:bodyPr/>
        <a:lstStyle/>
        <a:p>
          <a:endParaRPr lang="en-US"/>
        </a:p>
      </dgm:t>
    </dgm:pt>
    <dgm:pt modelId="{B5ED5ACD-3407-4D95-B448-4FCF52AE6001}">
      <dgm:prSet/>
      <dgm:spPr/>
      <dgm:t>
        <a:bodyPr/>
        <a:lstStyle/>
        <a:p>
          <a:r>
            <a:rPr lang="en-US"/>
            <a:t>Use of bullets, numbering, and headlines make it easy to read</a:t>
          </a:r>
        </a:p>
      </dgm:t>
    </dgm:pt>
    <dgm:pt modelId="{13CB5C3D-7174-4534-948E-E723B4F69FE9}" type="parTrans" cxnId="{49007864-6222-4061-B96B-BFACF4A23BC6}">
      <dgm:prSet/>
      <dgm:spPr/>
      <dgm:t>
        <a:bodyPr/>
        <a:lstStyle/>
        <a:p>
          <a:endParaRPr lang="en-US"/>
        </a:p>
      </dgm:t>
    </dgm:pt>
    <dgm:pt modelId="{7CEEF0B4-3D63-4F53-9565-1742D6F19869}" type="sibTrans" cxnId="{49007864-6222-4061-B96B-BFACF4A23BC6}">
      <dgm:prSet/>
      <dgm:spPr/>
      <dgm:t>
        <a:bodyPr/>
        <a:lstStyle/>
        <a:p>
          <a:endParaRPr lang="en-US"/>
        </a:p>
      </dgm:t>
    </dgm:pt>
    <dgm:pt modelId="{3215677F-0AC1-44B8-AA7F-842AAA3A2007}">
      <dgm:prSet/>
      <dgm:spPr/>
      <dgm:t>
        <a:bodyPr/>
        <a:lstStyle/>
        <a:p>
          <a:r>
            <a:rPr lang="en-US"/>
            <a:t>Effective use of graphics, color and fonts</a:t>
          </a:r>
        </a:p>
      </dgm:t>
    </dgm:pt>
    <dgm:pt modelId="{3338D2C6-7285-428A-9339-1CB7EA2508DE}" type="parTrans" cxnId="{B015AF36-950D-4CFB-930B-E66BDB8F4039}">
      <dgm:prSet/>
      <dgm:spPr/>
      <dgm:t>
        <a:bodyPr/>
        <a:lstStyle/>
        <a:p>
          <a:endParaRPr lang="en-US"/>
        </a:p>
      </dgm:t>
    </dgm:pt>
    <dgm:pt modelId="{B328BC48-0635-4999-8126-E4C1202FED93}" type="sibTrans" cxnId="{B015AF36-950D-4CFB-930B-E66BDB8F4039}">
      <dgm:prSet/>
      <dgm:spPr/>
      <dgm:t>
        <a:bodyPr/>
        <a:lstStyle/>
        <a:p>
          <a:endParaRPr lang="en-US"/>
        </a:p>
      </dgm:t>
    </dgm:pt>
    <dgm:pt modelId="{93743FBD-8C4F-4D88-9B61-3BD8B7E74296}">
      <dgm:prSet/>
      <dgm:spPr/>
      <dgm:t>
        <a:bodyPr/>
        <a:lstStyle/>
        <a:p>
          <a:r>
            <a:rPr lang="en-US"/>
            <a:t>Consistent and clean layout</a:t>
          </a:r>
        </a:p>
      </dgm:t>
    </dgm:pt>
    <dgm:pt modelId="{1446B617-D1FB-4717-9158-5AE059D98365}" type="parTrans" cxnId="{0E9273C4-070E-4313-91D6-EF36CFA6FDA3}">
      <dgm:prSet/>
      <dgm:spPr/>
      <dgm:t>
        <a:bodyPr/>
        <a:lstStyle/>
        <a:p>
          <a:endParaRPr lang="en-US"/>
        </a:p>
      </dgm:t>
    </dgm:pt>
    <dgm:pt modelId="{1FE2628D-6192-430D-B4B1-84063EAB39BF}" type="sibTrans" cxnId="{0E9273C4-070E-4313-91D6-EF36CFA6FDA3}">
      <dgm:prSet/>
      <dgm:spPr/>
      <dgm:t>
        <a:bodyPr/>
        <a:lstStyle/>
        <a:p>
          <a:endParaRPr lang="en-US"/>
        </a:p>
      </dgm:t>
    </dgm:pt>
    <dgm:pt modelId="{06CF1387-51AC-49CC-890C-41838D113799}">
      <dgm:prSet/>
      <dgm:spPr/>
      <dgm:t>
        <a:bodyPr/>
        <a:lstStyle/>
        <a:p>
          <a:r>
            <a:rPr lang="en-US"/>
            <a:t>Includes acknowledgments, your name and institutional affiliation</a:t>
          </a:r>
        </a:p>
      </dgm:t>
    </dgm:pt>
    <dgm:pt modelId="{73F8195B-B085-4366-AD0B-C68DB7BA678D}" type="parTrans" cxnId="{E827B1DA-E031-497D-95BB-C90F7E919EBF}">
      <dgm:prSet/>
      <dgm:spPr/>
      <dgm:t>
        <a:bodyPr/>
        <a:lstStyle/>
        <a:p>
          <a:endParaRPr lang="en-US"/>
        </a:p>
      </dgm:t>
    </dgm:pt>
    <dgm:pt modelId="{6FBF05C0-83F8-496C-8477-32A9B26B2B8F}" type="sibTrans" cxnId="{E827B1DA-E031-497D-95BB-C90F7E919EBF}">
      <dgm:prSet/>
      <dgm:spPr/>
      <dgm:t>
        <a:bodyPr/>
        <a:lstStyle/>
        <a:p>
          <a:endParaRPr lang="en-US"/>
        </a:p>
      </dgm:t>
    </dgm:pt>
    <dgm:pt modelId="{B57F0697-861D-4599-8F42-6779D259EA4C}" type="pres">
      <dgm:prSet presAssocID="{3884766F-DB4F-4563-9844-3E0DEC6A60C8}" presName="root" presStyleCnt="0">
        <dgm:presLayoutVars>
          <dgm:dir/>
          <dgm:resizeHandles val="exact"/>
        </dgm:presLayoutVars>
      </dgm:prSet>
      <dgm:spPr/>
    </dgm:pt>
    <dgm:pt modelId="{916A6A55-5049-492C-A964-80B2ADAD4C81}" type="pres">
      <dgm:prSet presAssocID="{219178D8-CA27-47EF-9258-8BC782A52B62}" presName="compNode" presStyleCnt="0"/>
      <dgm:spPr/>
    </dgm:pt>
    <dgm:pt modelId="{835D8191-E224-490A-B779-4B42C851B348}" type="pres">
      <dgm:prSet presAssocID="{219178D8-CA27-47EF-9258-8BC782A52B62}" presName="bgRect" presStyleLbl="bgShp" presStyleIdx="0" presStyleCnt="8"/>
      <dgm:spPr/>
    </dgm:pt>
    <dgm:pt modelId="{9CB51DAD-1AB0-4952-91E1-0BDD6DBAECEB}" type="pres">
      <dgm:prSet presAssocID="{219178D8-CA27-47EF-9258-8BC782A52B62}"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ootprint"/>
        </a:ext>
      </dgm:extLst>
    </dgm:pt>
    <dgm:pt modelId="{4D82EFB3-7403-439D-8EA3-B3EFE2DEFA9F}" type="pres">
      <dgm:prSet presAssocID="{219178D8-CA27-47EF-9258-8BC782A52B62}" presName="spaceRect" presStyleCnt="0"/>
      <dgm:spPr/>
    </dgm:pt>
    <dgm:pt modelId="{5E7AD796-8651-4719-BDA9-37646DF871BC}" type="pres">
      <dgm:prSet presAssocID="{219178D8-CA27-47EF-9258-8BC782A52B62}" presName="parTx" presStyleLbl="revTx" presStyleIdx="0" presStyleCnt="8">
        <dgm:presLayoutVars>
          <dgm:chMax val="0"/>
          <dgm:chPref val="0"/>
        </dgm:presLayoutVars>
      </dgm:prSet>
      <dgm:spPr/>
    </dgm:pt>
    <dgm:pt modelId="{FADFBC88-DFA0-4263-A34E-94C466D3D307}" type="pres">
      <dgm:prSet presAssocID="{CE0D45E4-09BA-40BC-BC15-62656B10E328}" presName="sibTrans" presStyleCnt="0"/>
      <dgm:spPr/>
    </dgm:pt>
    <dgm:pt modelId="{DFC75ACB-7EE2-4D3D-87BD-2E423A856778}" type="pres">
      <dgm:prSet presAssocID="{C1A9C897-0DB4-4261-819F-BC57397CDE77}" presName="compNode" presStyleCnt="0"/>
      <dgm:spPr/>
    </dgm:pt>
    <dgm:pt modelId="{F42E19A8-771F-4EAE-8358-72518C4F6C1D}" type="pres">
      <dgm:prSet presAssocID="{C1A9C897-0DB4-4261-819F-BC57397CDE77}" presName="bgRect" presStyleLbl="bgShp" presStyleIdx="1" presStyleCnt="8"/>
      <dgm:spPr/>
    </dgm:pt>
    <dgm:pt modelId="{3A1C70DF-CCFA-417C-8078-10F1F26551B4}" type="pres">
      <dgm:prSet presAssocID="{C1A9C897-0DB4-4261-819F-BC57397CDE7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cil"/>
        </a:ext>
      </dgm:extLst>
    </dgm:pt>
    <dgm:pt modelId="{6D900BFA-A29C-4249-8C61-7B08E89A336E}" type="pres">
      <dgm:prSet presAssocID="{C1A9C897-0DB4-4261-819F-BC57397CDE77}" presName="spaceRect" presStyleCnt="0"/>
      <dgm:spPr/>
    </dgm:pt>
    <dgm:pt modelId="{60D9B940-7DA1-431D-ABBA-19590CC5ED88}" type="pres">
      <dgm:prSet presAssocID="{C1A9C897-0DB4-4261-819F-BC57397CDE77}" presName="parTx" presStyleLbl="revTx" presStyleIdx="1" presStyleCnt="8">
        <dgm:presLayoutVars>
          <dgm:chMax val="0"/>
          <dgm:chPref val="0"/>
        </dgm:presLayoutVars>
      </dgm:prSet>
      <dgm:spPr/>
    </dgm:pt>
    <dgm:pt modelId="{FFD6BA23-D039-4D4A-A9DD-9C0A29338798}" type="pres">
      <dgm:prSet presAssocID="{A12F8F85-0C09-4756-8DDE-35FFF3374A5F}" presName="sibTrans" presStyleCnt="0"/>
      <dgm:spPr/>
    </dgm:pt>
    <dgm:pt modelId="{A1DF9994-0D8F-4FB8-B5E2-25EFC3D397D9}" type="pres">
      <dgm:prSet presAssocID="{51022B7D-BBDF-4156-BB63-D27F22CABE38}" presName="compNode" presStyleCnt="0"/>
      <dgm:spPr/>
    </dgm:pt>
    <dgm:pt modelId="{BB87FD0A-EB52-44EB-B282-13C78F763577}" type="pres">
      <dgm:prSet presAssocID="{51022B7D-BBDF-4156-BB63-D27F22CABE38}" presName="bgRect" presStyleLbl="bgShp" presStyleIdx="2" presStyleCnt="8"/>
      <dgm:spPr/>
    </dgm:pt>
    <dgm:pt modelId="{81C439F1-CC1F-45EA-A307-71C909BEB188}" type="pres">
      <dgm:prSet presAssocID="{51022B7D-BBDF-4156-BB63-D27F22CABE38}"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B54CF523-13CC-4E08-A10B-2256C8F2A93E}" type="pres">
      <dgm:prSet presAssocID="{51022B7D-BBDF-4156-BB63-D27F22CABE38}" presName="spaceRect" presStyleCnt="0"/>
      <dgm:spPr/>
    </dgm:pt>
    <dgm:pt modelId="{60395660-5B8E-472A-9A6A-A6DC98AB73AE}" type="pres">
      <dgm:prSet presAssocID="{51022B7D-BBDF-4156-BB63-D27F22CABE38}" presName="parTx" presStyleLbl="revTx" presStyleIdx="2" presStyleCnt="8">
        <dgm:presLayoutVars>
          <dgm:chMax val="0"/>
          <dgm:chPref val="0"/>
        </dgm:presLayoutVars>
      </dgm:prSet>
      <dgm:spPr/>
    </dgm:pt>
    <dgm:pt modelId="{F39A91F8-802A-4F6D-BE8E-A3F81C1F310B}" type="pres">
      <dgm:prSet presAssocID="{50318C4E-0A1E-4E5C-9EF7-7F1B122E18D3}" presName="sibTrans" presStyleCnt="0"/>
      <dgm:spPr/>
    </dgm:pt>
    <dgm:pt modelId="{910542B0-A1F9-40C0-9305-A29F2B32FCA9}" type="pres">
      <dgm:prSet presAssocID="{E6D62415-FFE1-4E81-B8D4-E8EE33FA685C}" presName="compNode" presStyleCnt="0"/>
      <dgm:spPr/>
    </dgm:pt>
    <dgm:pt modelId="{F890E2D0-3BA7-4A66-9083-F95EC47A255B}" type="pres">
      <dgm:prSet presAssocID="{E6D62415-FFE1-4E81-B8D4-E8EE33FA685C}" presName="bgRect" presStyleLbl="bgShp" presStyleIdx="3" presStyleCnt="8"/>
      <dgm:spPr/>
    </dgm:pt>
    <dgm:pt modelId="{D3281BCF-57B3-494B-9A74-60D578BF07D7}" type="pres">
      <dgm:prSet presAssocID="{E6D62415-FFE1-4E81-B8D4-E8EE33FA685C}"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ight Pointing Backhand Index"/>
        </a:ext>
      </dgm:extLst>
    </dgm:pt>
    <dgm:pt modelId="{B3371BF6-02DE-4BA0-8514-1642895A7EC2}" type="pres">
      <dgm:prSet presAssocID="{E6D62415-FFE1-4E81-B8D4-E8EE33FA685C}" presName="spaceRect" presStyleCnt="0"/>
      <dgm:spPr/>
    </dgm:pt>
    <dgm:pt modelId="{5040AB41-6BE3-4E97-9A0C-6115CEBF221D}" type="pres">
      <dgm:prSet presAssocID="{E6D62415-FFE1-4E81-B8D4-E8EE33FA685C}" presName="parTx" presStyleLbl="revTx" presStyleIdx="3" presStyleCnt="8">
        <dgm:presLayoutVars>
          <dgm:chMax val="0"/>
          <dgm:chPref val="0"/>
        </dgm:presLayoutVars>
      </dgm:prSet>
      <dgm:spPr/>
    </dgm:pt>
    <dgm:pt modelId="{CF817D8C-0FBE-4C3A-ADDC-E4C16D6D302C}" type="pres">
      <dgm:prSet presAssocID="{FB1E1EE9-3DE5-4342-95D1-1C99EADC7DE2}" presName="sibTrans" presStyleCnt="0"/>
      <dgm:spPr/>
    </dgm:pt>
    <dgm:pt modelId="{0BEF2BE2-7CC9-4F07-AEA0-451925306330}" type="pres">
      <dgm:prSet presAssocID="{B5ED5ACD-3407-4D95-B448-4FCF52AE6001}" presName="compNode" presStyleCnt="0"/>
      <dgm:spPr/>
    </dgm:pt>
    <dgm:pt modelId="{F8237784-AEC5-4893-833A-0AF01D188B90}" type="pres">
      <dgm:prSet presAssocID="{B5ED5ACD-3407-4D95-B448-4FCF52AE6001}" presName="bgRect" presStyleLbl="bgShp" presStyleIdx="4" presStyleCnt="8"/>
      <dgm:spPr/>
    </dgm:pt>
    <dgm:pt modelId="{695BC374-52C3-4DC6-B7F5-FC49C74765B5}" type="pres">
      <dgm:prSet presAssocID="{B5ED5ACD-3407-4D95-B448-4FCF52AE6001}"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aper"/>
        </a:ext>
      </dgm:extLst>
    </dgm:pt>
    <dgm:pt modelId="{EEC18C19-09E8-483E-8689-BC60C0201ED2}" type="pres">
      <dgm:prSet presAssocID="{B5ED5ACD-3407-4D95-B448-4FCF52AE6001}" presName="spaceRect" presStyleCnt="0"/>
      <dgm:spPr/>
    </dgm:pt>
    <dgm:pt modelId="{58A856CB-2CBB-48FC-9B3C-C9E72EF5D27F}" type="pres">
      <dgm:prSet presAssocID="{B5ED5ACD-3407-4D95-B448-4FCF52AE6001}" presName="parTx" presStyleLbl="revTx" presStyleIdx="4" presStyleCnt="8">
        <dgm:presLayoutVars>
          <dgm:chMax val="0"/>
          <dgm:chPref val="0"/>
        </dgm:presLayoutVars>
      </dgm:prSet>
      <dgm:spPr/>
    </dgm:pt>
    <dgm:pt modelId="{C38F5F38-7BD3-4036-839D-D2DFB5B538D3}" type="pres">
      <dgm:prSet presAssocID="{7CEEF0B4-3D63-4F53-9565-1742D6F19869}" presName="sibTrans" presStyleCnt="0"/>
      <dgm:spPr/>
    </dgm:pt>
    <dgm:pt modelId="{60556223-95BB-4297-9383-E90E04AAF737}" type="pres">
      <dgm:prSet presAssocID="{3215677F-0AC1-44B8-AA7F-842AAA3A2007}" presName="compNode" presStyleCnt="0"/>
      <dgm:spPr/>
    </dgm:pt>
    <dgm:pt modelId="{F5911786-7A74-4F9B-9A77-83599CDF75BA}" type="pres">
      <dgm:prSet presAssocID="{3215677F-0AC1-44B8-AA7F-842AAA3A2007}" presName="bgRect" presStyleLbl="bgShp" presStyleIdx="5" presStyleCnt="8"/>
      <dgm:spPr/>
    </dgm:pt>
    <dgm:pt modelId="{7F3904EA-E380-435B-8D6B-C40674E07D55}" type="pres">
      <dgm:prSet presAssocID="{3215677F-0AC1-44B8-AA7F-842AAA3A2007}"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Palette"/>
        </a:ext>
      </dgm:extLst>
    </dgm:pt>
    <dgm:pt modelId="{A122CE2C-CD46-4EF0-BE7C-07D1862EABE6}" type="pres">
      <dgm:prSet presAssocID="{3215677F-0AC1-44B8-AA7F-842AAA3A2007}" presName="spaceRect" presStyleCnt="0"/>
      <dgm:spPr/>
    </dgm:pt>
    <dgm:pt modelId="{0F35F5A6-C0CD-482C-9ED4-44F6A5FF6476}" type="pres">
      <dgm:prSet presAssocID="{3215677F-0AC1-44B8-AA7F-842AAA3A2007}" presName="parTx" presStyleLbl="revTx" presStyleIdx="5" presStyleCnt="8">
        <dgm:presLayoutVars>
          <dgm:chMax val="0"/>
          <dgm:chPref val="0"/>
        </dgm:presLayoutVars>
      </dgm:prSet>
      <dgm:spPr/>
    </dgm:pt>
    <dgm:pt modelId="{3C088EE6-E237-41CB-A57F-D856DEF2C4D9}" type="pres">
      <dgm:prSet presAssocID="{B328BC48-0635-4999-8126-E4C1202FED93}" presName="sibTrans" presStyleCnt="0"/>
      <dgm:spPr/>
    </dgm:pt>
    <dgm:pt modelId="{5F0D920C-30AC-4F2C-AF3C-566BEED0CA5B}" type="pres">
      <dgm:prSet presAssocID="{93743FBD-8C4F-4D88-9B61-3BD8B7E74296}" presName="compNode" presStyleCnt="0"/>
      <dgm:spPr/>
    </dgm:pt>
    <dgm:pt modelId="{CEE353E8-CF7D-4442-B716-65227D200ABF}" type="pres">
      <dgm:prSet presAssocID="{93743FBD-8C4F-4D88-9B61-3BD8B7E74296}" presName="bgRect" presStyleLbl="bgShp" presStyleIdx="6" presStyleCnt="8"/>
      <dgm:spPr/>
    </dgm:pt>
    <dgm:pt modelId="{F053E820-0761-4D80-A56B-CE97F308600D}" type="pres">
      <dgm:prSet presAssocID="{93743FBD-8C4F-4D88-9B61-3BD8B7E74296}"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heckmark"/>
        </a:ext>
      </dgm:extLst>
    </dgm:pt>
    <dgm:pt modelId="{33CA929A-302A-4B0A-B24F-E093E3D8C337}" type="pres">
      <dgm:prSet presAssocID="{93743FBD-8C4F-4D88-9B61-3BD8B7E74296}" presName="spaceRect" presStyleCnt="0"/>
      <dgm:spPr/>
    </dgm:pt>
    <dgm:pt modelId="{B8B006E3-50B0-4F29-9B09-0B0040EF1716}" type="pres">
      <dgm:prSet presAssocID="{93743FBD-8C4F-4D88-9B61-3BD8B7E74296}" presName="parTx" presStyleLbl="revTx" presStyleIdx="6" presStyleCnt="8">
        <dgm:presLayoutVars>
          <dgm:chMax val="0"/>
          <dgm:chPref val="0"/>
        </dgm:presLayoutVars>
      </dgm:prSet>
      <dgm:spPr/>
    </dgm:pt>
    <dgm:pt modelId="{781DB81B-58D3-4394-B1C2-086EE1B4910F}" type="pres">
      <dgm:prSet presAssocID="{1FE2628D-6192-430D-B4B1-84063EAB39BF}" presName="sibTrans" presStyleCnt="0"/>
      <dgm:spPr/>
    </dgm:pt>
    <dgm:pt modelId="{637EBEA9-2493-4293-BA88-81254E4FAB63}" type="pres">
      <dgm:prSet presAssocID="{06CF1387-51AC-49CC-890C-41838D113799}" presName="compNode" presStyleCnt="0"/>
      <dgm:spPr/>
    </dgm:pt>
    <dgm:pt modelId="{640B57B0-C35D-4C29-A2AD-19DD7BDFA0F8}" type="pres">
      <dgm:prSet presAssocID="{06CF1387-51AC-49CC-890C-41838D113799}" presName="bgRect" presStyleLbl="bgShp" presStyleIdx="7" presStyleCnt="8"/>
      <dgm:spPr/>
    </dgm:pt>
    <dgm:pt modelId="{E5A9A673-F341-49D2-ABAE-F21A4A45D81A}" type="pres">
      <dgm:prSet presAssocID="{06CF1387-51AC-49CC-890C-41838D113799}"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Handshake"/>
        </a:ext>
      </dgm:extLst>
    </dgm:pt>
    <dgm:pt modelId="{F8DCC683-C872-4997-8D86-8C1343D99F96}" type="pres">
      <dgm:prSet presAssocID="{06CF1387-51AC-49CC-890C-41838D113799}" presName="spaceRect" presStyleCnt="0"/>
      <dgm:spPr/>
    </dgm:pt>
    <dgm:pt modelId="{448A9D00-CD88-42F8-AADB-165977D31E6F}" type="pres">
      <dgm:prSet presAssocID="{06CF1387-51AC-49CC-890C-41838D113799}" presName="parTx" presStyleLbl="revTx" presStyleIdx="7" presStyleCnt="8">
        <dgm:presLayoutVars>
          <dgm:chMax val="0"/>
          <dgm:chPref val="0"/>
        </dgm:presLayoutVars>
      </dgm:prSet>
      <dgm:spPr/>
    </dgm:pt>
  </dgm:ptLst>
  <dgm:cxnLst>
    <dgm:cxn modelId="{7A137D12-22F5-4F35-BFAE-EC28040160D8}" type="presOf" srcId="{219178D8-CA27-47EF-9258-8BC782A52B62}" destId="{5E7AD796-8651-4719-BDA9-37646DF871BC}" srcOrd="0" destOrd="0" presId="urn:microsoft.com/office/officeart/2018/2/layout/IconVerticalSolidList"/>
    <dgm:cxn modelId="{12164420-73CB-4F1B-93DC-06A64116BAE5}" srcId="{3884766F-DB4F-4563-9844-3E0DEC6A60C8}" destId="{E6D62415-FFE1-4E81-B8D4-E8EE33FA685C}" srcOrd="3" destOrd="0" parTransId="{31CAB903-6E6F-46A3-A8B8-57B380F8B90A}" sibTransId="{FB1E1EE9-3DE5-4342-95D1-1C99EADC7DE2}"/>
    <dgm:cxn modelId="{D11FC423-AB9E-4C03-8FC8-A404E13940BC}" type="presOf" srcId="{06CF1387-51AC-49CC-890C-41838D113799}" destId="{448A9D00-CD88-42F8-AADB-165977D31E6F}" srcOrd="0" destOrd="0" presId="urn:microsoft.com/office/officeart/2018/2/layout/IconVerticalSolidList"/>
    <dgm:cxn modelId="{C4B55628-39EB-484C-839A-18D1B7145EEF}" type="presOf" srcId="{93743FBD-8C4F-4D88-9B61-3BD8B7E74296}" destId="{B8B006E3-50B0-4F29-9B09-0B0040EF1716}" srcOrd="0" destOrd="0" presId="urn:microsoft.com/office/officeart/2018/2/layout/IconVerticalSolidList"/>
    <dgm:cxn modelId="{B644A831-01D5-499D-B064-5B4A31E667F7}" type="presOf" srcId="{B5ED5ACD-3407-4D95-B448-4FCF52AE6001}" destId="{58A856CB-2CBB-48FC-9B3C-C9E72EF5D27F}" srcOrd="0" destOrd="0" presId="urn:microsoft.com/office/officeart/2018/2/layout/IconVerticalSolidList"/>
    <dgm:cxn modelId="{B015AF36-950D-4CFB-930B-E66BDB8F4039}" srcId="{3884766F-DB4F-4563-9844-3E0DEC6A60C8}" destId="{3215677F-0AC1-44B8-AA7F-842AAA3A2007}" srcOrd="5" destOrd="0" parTransId="{3338D2C6-7285-428A-9339-1CB7EA2508DE}" sibTransId="{B328BC48-0635-4999-8126-E4C1202FED93}"/>
    <dgm:cxn modelId="{94729139-B950-4FC1-825E-A3C668739B53}" srcId="{3884766F-DB4F-4563-9844-3E0DEC6A60C8}" destId="{51022B7D-BBDF-4156-BB63-D27F22CABE38}" srcOrd="2" destOrd="0" parTransId="{4ED51231-CA26-422A-8B6C-49BAE4186284}" sibTransId="{50318C4E-0A1E-4E5C-9EF7-7F1B122E18D3}"/>
    <dgm:cxn modelId="{EC973F40-E3B5-4DE3-8912-9FC8240AFD5C}" srcId="{3884766F-DB4F-4563-9844-3E0DEC6A60C8}" destId="{219178D8-CA27-47EF-9258-8BC782A52B62}" srcOrd="0" destOrd="0" parTransId="{BABBDC3C-617E-4AD5-B4FE-A0EAD2BDABFD}" sibTransId="{CE0D45E4-09BA-40BC-BC15-62656B10E328}"/>
    <dgm:cxn modelId="{B4904A5D-85BC-4432-BDE8-E2E287CE906F}" type="presOf" srcId="{51022B7D-BBDF-4156-BB63-D27F22CABE38}" destId="{60395660-5B8E-472A-9A6A-A6DC98AB73AE}" srcOrd="0" destOrd="0" presId="urn:microsoft.com/office/officeart/2018/2/layout/IconVerticalSolidList"/>
    <dgm:cxn modelId="{49007864-6222-4061-B96B-BFACF4A23BC6}" srcId="{3884766F-DB4F-4563-9844-3E0DEC6A60C8}" destId="{B5ED5ACD-3407-4D95-B448-4FCF52AE6001}" srcOrd="4" destOrd="0" parTransId="{13CB5C3D-7174-4534-948E-E723B4F69FE9}" sibTransId="{7CEEF0B4-3D63-4F53-9565-1742D6F19869}"/>
    <dgm:cxn modelId="{AFD9BC45-A7E8-48EC-93CB-FE96F9B7D66D}" type="presOf" srcId="{3884766F-DB4F-4563-9844-3E0DEC6A60C8}" destId="{B57F0697-861D-4599-8F42-6779D259EA4C}" srcOrd="0" destOrd="0" presId="urn:microsoft.com/office/officeart/2018/2/layout/IconVerticalSolidList"/>
    <dgm:cxn modelId="{145A414B-6118-42B7-8D3B-5BF7A45CF29B}" type="presOf" srcId="{3215677F-0AC1-44B8-AA7F-842AAA3A2007}" destId="{0F35F5A6-C0CD-482C-9ED4-44F6A5FF6476}" srcOrd="0" destOrd="0" presId="urn:microsoft.com/office/officeart/2018/2/layout/IconVerticalSolidList"/>
    <dgm:cxn modelId="{B4F12A4D-3185-4654-8DE6-80529CE261D1}" type="presOf" srcId="{C1A9C897-0DB4-4261-819F-BC57397CDE77}" destId="{60D9B940-7DA1-431D-ABBA-19590CC5ED88}" srcOrd="0" destOrd="0" presId="urn:microsoft.com/office/officeart/2018/2/layout/IconVerticalSolidList"/>
    <dgm:cxn modelId="{C47AEB9E-F264-426A-8D70-9C22AF2C7F76}" type="presOf" srcId="{E6D62415-FFE1-4E81-B8D4-E8EE33FA685C}" destId="{5040AB41-6BE3-4E97-9A0C-6115CEBF221D}" srcOrd="0" destOrd="0" presId="urn:microsoft.com/office/officeart/2018/2/layout/IconVerticalSolidList"/>
    <dgm:cxn modelId="{0E9273C4-070E-4313-91D6-EF36CFA6FDA3}" srcId="{3884766F-DB4F-4563-9844-3E0DEC6A60C8}" destId="{93743FBD-8C4F-4D88-9B61-3BD8B7E74296}" srcOrd="6" destOrd="0" parTransId="{1446B617-D1FB-4717-9158-5AE059D98365}" sibTransId="{1FE2628D-6192-430D-B4B1-84063EAB39BF}"/>
    <dgm:cxn modelId="{A8BD78D6-100D-46EE-9AA5-F7FABF7485E5}" srcId="{3884766F-DB4F-4563-9844-3E0DEC6A60C8}" destId="{C1A9C897-0DB4-4261-819F-BC57397CDE77}" srcOrd="1" destOrd="0" parTransId="{8B731AC9-5704-4D27-A6D5-B4F506B87A0F}" sibTransId="{A12F8F85-0C09-4756-8DDE-35FFF3374A5F}"/>
    <dgm:cxn modelId="{E827B1DA-E031-497D-95BB-C90F7E919EBF}" srcId="{3884766F-DB4F-4563-9844-3E0DEC6A60C8}" destId="{06CF1387-51AC-49CC-890C-41838D113799}" srcOrd="7" destOrd="0" parTransId="{73F8195B-B085-4366-AD0B-C68DB7BA678D}" sibTransId="{6FBF05C0-83F8-496C-8477-32A9B26B2B8F}"/>
    <dgm:cxn modelId="{21688CA4-52FD-4653-B764-48BB097EF78B}" type="presParOf" srcId="{B57F0697-861D-4599-8F42-6779D259EA4C}" destId="{916A6A55-5049-492C-A964-80B2ADAD4C81}" srcOrd="0" destOrd="0" presId="urn:microsoft.com/office/officeart/2018/2/layout/IconVerticalSolidList"/>
    <dgm:cxn modelId="{132094DF-CCB9-43B0-BCDE-CB1C3FD12407}" type="presParOf" srcId="{916A6A55-5049-492C-A964-80B2ADAD4C81}" destId="{835D8191-E224-490A-B779-4B42C851B348}" srcOrd="0" destOrd="0" presId="urn:microsoft.com/office/officeart/2018/2/layout/IconVerticalSolidList"/>
    <dgm:cxn modelId="{0A9BB304-A54A-42D6-B456-B5C671C013E8}" type="presParOf" srcId="{916A6A55-5049-492C-A964-80B2ADAD4C81}" destId="{9CB51DAD-1AB0-4952-91E1-0BDD6DBAECEB}" srcOrd="1" destOrd="0" presId="urn:microsoft.com/office/officeart/2018/2/layout/IconVerticalSolidList"/>
    <dgm:cxn modelId="{DEAA8FEA-CF02-4CBE-9C62-C848205A0796}" type="presParOf" srcId="{916A6A55-5049-492C-A964-80B2ADAD4C81}" destId="{4D82EFB3-7403-439D-8EA3-B3EFE2DEFA9F}" srcOrd="2" destOrd="0" presId="urn:microsoft.com/office/officeart/2018/2/layout/IconVerticalSolidList"/>
    <dgm:cxn modelId="{E0FD9330-6170-461C-9ECB-150F02BEA47D}" type="presParOf" srcId="{916A6A55-5049-492C-A964-80B2ADAD4C81}" destId="{5E7AD796-8651-4719-BDA9-37646DF871BC}" srcOrd="3" destOrd="0" presId="urn:microsoft.com/office/officeart/2018/2/layout/IconVerticalSolidList"/>
    <dgm:cxn modelId="{E11F94AD-C22A-4153-A2EC-A1BA70C4D816}" type="presParOf" srcId="{B57F0697-861D-4599-8F42-6779D259EA4C}" destId="{FADFBC88-DFA0-4263-A34E-94C466D3D307}" srcOrd="1" destOrd="0" presId="urn:microsoft.com/office/officeart/2018/2/layout/IconVerticalSolidList"/>
    <dgm:cxn modelId="{D2ED54BB-7590-46A9-98C6-F0A6D11CCB83}" type="presParOf" srcId="{B57F0697-861D-4599-8F42-6779D259EA4C}" destId="{DFC75ACB-7EE2-4D3D-87BD-2E423A856778}" srcOrd="2" destOrd="0" presId="urn:microsoft.com/office/officeart/2018/2/layout/IconVerticalSolidList"/>
    <dgm:cxn modelId="{EDDBC2AE-0A4D-437D-A120-303C7752DD69}" type="presParOf" srcId="{DFC75ACB-7EE2-4D3D-87BD-2E423A856778}" destId="{F42E19A8-771F-4EAE-8358-72518C4F6C1D}" srcOrd="0" destOrd="0" presId="urn:microsoft.com/office/officeart/2018/2/layout/IconVerticalSolidList"/>
    <dgm:cxn modelId="{67F189CE-C5C0-4F67-B0AB-62562F5E54C4}" type="presParOf" srcId="{DFC75ACB-7EE2-4D3D-87BD-2E423A856778}" destId="{3A1C70DF-CCFA-417C-8078-10F1F26551B4}" srcOrd="1" destOrd="0" presId="urn:microsoft.com/office/officeart/2018/2/layout/IconVerticalSolidList"/>
    <dgm:cxn modelId="{3D3A4C23-ACCF-4D25-A491-3FA3AA00193A}" type="presParOf" srcId="{DFC75ACB-7EE2-4D3D-87BD-2E423A856778}" destId="{6D900BFA-A29C-4249-8C61-7B08E89A336E}" srcOrd="2" destOrd="0" presId="urn:microsoft.com/office/officeart/2018/2/layout/IconVerticalSolidList"/>
    <dgm:cxn modelId="{79845F95-C5CA-4342-83D4-8C81FE9EA614}" type="presParOf" srcId="{DFC75ACB-7EE2-4D3D-87BD-2E423A856778}" destId="{60D9B940-7DA1-431D-ABBA-19590CC5ED88}" srcOrd="3" destOrd="0" presId="urn:microsoft.com/office/officeart/2018/2/layout/IconVerticalSolidList"/>
    <dgm:cxn modelId="{D0F831B0-9029-429C-AA95-5DA55DCDED18}" type="presParOf" srcId="{B57F0697-861D-4599-8F42-6779D259EA4C}" destId="{FFD6BA23-D039-4D4A-A9DD-9C0A29338798}" srcOrd="3" destOrd="0" presId="urn:microsoft.com/office/officeart/2018/2/layout/IconVerticalSolidList"/>
    <dgm:cxn modelId="{718AEC2D-B53B-4028-9575-67FD932BEBBD}" type="presParOf" srcId="{B57F0697-861D-4599-8F42-6779D259EA4C}" destId="{A1DF9994-0D8F-4FB8-B5E2-25EFC3D397D9}" srcOrd="4" destOrd="0" presId="urn:microsoft.com/office/officeart/2018/2/layout/IconVerticalSolidList"/>
    <dgm:cxn modelId="{CBD01DC5-3AF5-4249-85D9-0B3D39357C7B}" type="presParOf" srcId="{A1DF9994-0D8F-4FB8-B5E2-25EFC3D397D9}" destId="{BB87FD0A-EB52-44EB-B282-13C78F763577}" srcOrd="0" destOrd="0" presId="urn:microsoft.com/office/officeart/2018/2/layout/IconVerticalSolidList"/>
    <dgm:cxn modelId="{EE878204-121A-484F-B58F-3AECCF72E0DC}" type="presParOf" srcId="{A1DF9994-0D8F-4FB8-B5E2-25EFC3D397D9}" destId="{81C439F1-CC1F-45EA-A307-71C909BEB188}" srcOrd="1" destOrd="0" presId="urn:microsoft.com/office/officeart/2018/2/layout/IconVerticalSolidList"/>
    <dgm:cxn modelId="{A0E3E464-72A3-4704-8116-8C30C440C16E}" type="presParOf" srcId="{A1DF9994-0D8F-4FB8-B5E2-25EFC3D397D9}" destId="{B54CF523-13CC-4E08-A10B-2256C8F2A93E}" srcOrd="2" destOrd="0" presId="urn:microsoft.com/office/officeart/2018/2/layout/IconVerticalSolidList"/>
    <dgm:cxn modelId="{86E0B324-2BF8-4CAF-813B-4354EF7D29FD}" type="presParOf" srcId="{A1DF9994-0D8F-4FB8-B5E2-25EFC3D397D9}" destId="{60395660-5B8E-472A-9A6A-A6DC98AB73AE}" srcOrd="3" destOrd="0" presId="urn:microsoft.com/office/officeart/2018/2/layout/IconVerticalSolidList"/>
    <dgm:cxn modelId="{3DEBE8FE-4557-4B66-9AB7-491916C337BB}" type="presParOf" srcId="{B57F0697-861D-4599-8F42-6779D259EA4C}" destId="{F39A91F8-802A-4F6D-BE8E-A3F81C1F310B}" srcOrd="5" destOrd="0" presId="urn:microsoft.com/office/officeart/2018/2/layout/IconVerticalSolidList"/>
    <dgm:cxn modelId="{3112B7AC-2AAB-424E-9CEA-76A2C71C0C0E}" type="presParOf" srcId="{B57F0697-861D-4599-8F42-6779D259EA4C}" destId="{910542B0-A1F9-40C0-9305-A29F2B32FCA9}" srcOrd="6" destOrd="0" presId="urn:microsoft.com/office/officeart/2018/2/layout/IconVerticalSolidList"/>
    <dgm:cxn modelId="{EE71B0E6-F1F2-4449-821E-0800923CC732}" type="presParOf" srcId="{910542B0-A1F9-40C0-9305-A29F2B32FCA9}" destId="{F890E2D0-3BA7-4A66-9083-F95EC47A255B}" srcOrd="0" destOrd="0" presId="urn:microsoft.com/office/officeart/2018/2/layout/IconVerticalSolidList"/>
    <dgm:cxn modelId="{19FD39EC-45D1-443D-9EE3-35B84F6B9AF1}" type="presParOf" srcId="{910542B0-A1F9-40C0-9305-A29F2B32FCA9}" destId="{D3281BCF-57B3-494B-9A74-60D578BF07D7}" srcOrd="1" destOrd="0" presId="urn:microsoft.com/office/officeart/2018/2/layout/IconVerticalSolidList"/>
    <dgm:cxn modelId="{67C80926-D030-42F9-9898-BEC0C03BC2DD}" type="presParOf" srcId="{910542B0-A1F9-40C0-9305-A29F2B32FCA9}" destId="{B3371BF6-02DE-4BA0-8514-1642895A7EC2}" srcOrd="2" destOrd="0" presId="urn:microsoft.com/office/officeart/2018/2/layout/IconVerticalSolidList"/>
    <dgm:cxn modelId="{3ED53751-15FC-487E-8155-337C18303164}" type="presParOf" srcId="{910542B0-A1F9-40C0-9305-A29F2B32FCA9}" destId="{5040AB41-6BE3-4E97-9A0C-6115CEBF221D}" srcOrd="3" destOrd="0" presId="urn:microsoft.com/office/officeart/2018/2/layout/IconVerticalSolidList"/>
    <dgm:cxn modelId="{16742B2C-20B2-4F7F-ACB2-8CD8B3731D39}" type="presParOf" srcId="{B57F0697-861D-4599-8F42-6779D259EA4C}" destId="{CF817D8C-0FBE-4C3A-ADDC-E4C16D6D302C}" srcOrd="7" destOrd="0" presId="urn:microsoft.com/office/officeart/2018/2/layout/IconVerticalSolidList"/>
    <dgm:cxn modelId="{FCF0B8FE-49D2-4EC4-9D4B-4EEA9EB610A8}" type="presParOf" srcId="{B57F0697-861D-4599-8F42-6779D259EA4C}" destId="{0BEF2BE2-7CC9-4F07-AEA0-451925306330}" srcOrd="8" destOrd="0" presId="urn:microsoft.com/office/officeart/2018/2/layout/IconVerticalSolidList"/>
    <dgm:cxn modelId="{B9758A64-5DE1-4B47-81B6-5825F9A9EE2E}" type="presParOf" srcId="{0BEF2BE2-7CC9-4F07-AEA0-451925306330}" destId="{F8237784-AEC5-4893-833A-0AF01D188B90}" srcOrd="0" destOrd="0" presId="urn:microsoft.com/office/officeart/2018/2/layout/IconVerticalSolidList"/>
    <dgm:cxn modelId="{B7698D07-A599-4002-8384-97E5D573EC01}" type="presParOf" srcId="{0BEF2BE2-7CC9-4F07-AEA0-451925306330}" destId="{695BC374-52C3-4DC6-B7F5-FC49C74765B5}" srcOrd="1" destOrd="0" presId="urn:microsoft.com/office/officeart/2018/2/layout/IconVerticalSolidList"/>
    <dgm:cxn modelId="{A24E813D-451D-45F8-B56A-6E5F6B5ECB64}" type="presParOf" srcId="{0BEF2BE2-7CC9-4F07-AEA0-451925306330}" destId="{EEC18C19-09E8-483E-8689-BC60C0201ED2}" srcOrd="2" destOrd="0" presId="urn:microsoft.com/office/officeart/2018/2/layout/IconVerticalSolidList"/>
    <dgm:cxn modelId="{829A9F24-18FB-40E6-835C-1BEB741EE0F1}" type="presParOf" srcId="{0BEF2BE2-7CC9-4F07-AEA0-451925306330}" destId="{58A856CB-2CBB-48FC-9B3C-C9E72EF5D27F}" srcOrd="3" destOrd="0" presId="urn:microsoft.com/office/officeart/2018/2/layout/IconVerticalSolidList"/>
    <dgm:cxn modelId="{936879B3-1E95-4402-ABA4-A82630F4410F}" type="presParOf" srcId="{B57F0697-861D-4599-8F42-6779D259EA4C}" destId="{C38F5F38-7BD3-4036-839D-D2DFB5B538D3}" srcOrd="9" destOrd="0" presId="urn:microsoft.com/office/officeart/2018/2/layout/IconVerticalSolidList"/>
    <dgm:cxn modelId="{83441D88-2247-4C01-A286-D89627E76323}" type="presParOf" srcId="{B57F0697-861D-4599-8F42-6779D259EA4C}" destId="{60556223-95BB-4297-9383-E90E04AAF737}" srcOrd="10" destOrd="0" presId="urn:microsoft.com/office/officeart/2018/2/layout/IconVerticalSolidList"/>
    <dgm:cxn modelId="{5C1DFEED-42B7-48DC-9C2E-7604B2099792}" type="presParOf" srcId="{60556223-95BB-4297-9383-E90E04AAF737}" destId="{F5911786-7A74-4F9B-9A77-83599CDF75BA}" srcOrd="0" destOrd="0" presId="urn:microsoft.com/office/officeart/2018/2/layout/IconVerticalSolidList"/>
    <dgm:cxn modelId="{68E9587A-9A92-4FC0-81C0-9E6D7197AF9E}" type="presParOf" srcId="{60556223-95BB-4297-9383-E90E04AAF737}" destId="{7F3904EA-E380-435B-8D6B-C40674E07D55}" srcOrd="1" destOrd="0" presId="urn:microsoft.com/office/officeart/2018/2/layout/IconVerticalSolidList"/>
    <dgm:cxn modelId="{6A373690-A877-40F4-8D5A-84DD2FD6197B}" type="presParOf" srcId="{60556223-95BB-4297-9383-E90E04AAF737}" destId="{A122CE2C-CD46-4EF0-BE7C-07D1862EABE6}" srcOrd="2" destOrd="0" presId="urn:microsoft.com/office/officeart/2018/2/layout/IconVerticalSolidList"/>
    <dgm:cxn modelId="{C2868263-16BE-48CA-9900-43986B963BE3}" type="presParOf" srcId="{60556223-95BB-4297-9383-E90E04AAF737}" destId="{0F35F5A6-C0CD-482C-9ED4-44F6A5FF6476}" srcOrd="3" destOrd="0" presId="urn:microsoft.com/office/officeart/2018/2/layout/IconVerticalSolidList"/>
    <dgm:cxn modelId="{F0DA1C49-E122-4112-8D1F-E78B2E4E5B59}" type="presParOf" srcId="{B57F0697-861D-4599-8F42-6779D259EA4C}" destId="{3C088EE6-E237-41CB-A57F-D856DEF2C4D9}" srcOrd="11" destOrd="0" presId="urn:microsoft.com/office/officeart/2018/2/layout/IconVerticalSolidList"/>
    <dgm:cxn modelId="{508E3DE2-3809-4D3E-BD07-DFC3815745B3}" type="presParOf" srcId="{B57F0697-861D-4599-8F42-6779D259EA4C}" destId="{5F0D920C-30AC-4F2C-AF3C-566BEED0CA5B}" srcOrd="12" destOrd="0" presId="urn:microsoft.com/office/officeart/2018/2/layout/IconVerticalSolidList"/>
    <dgm:cxn modelId="{38D91995-AE91-4626-B611-B2928B948F9E}" type="presParOf" srcId="{5F0D920C-30AC-4F2C-AF3C-566BEED0CA5B}" destId="{CEE353E8-CF7D-4442-B716-65227D200ABF}" srcOrd="0" destOrd="0" presId="urn:microsoft.com/office/officeart/2018/2/layout/IconVerticalSolidList"/>
    <dgm:cxn modelId="{14F98C55-AD5D-46AF-8356-E9F873AFF78B}" type="presParOf" srcId="{5F0D920C-30AC-4F2C-AF3C-566BEED0CA5B}" destId="{F053E820-0761-4D80-A56B-CE97F308600D}" srcOrd="1" destOrd="0" presId="urn:microsoft.com/office/officeart/2018/2/layout/IconVerticalSolidList"/>
    <dgm:cxn modelId="{149DC84E-5C4C-4E6E-ACE3-B6D088D500EF}" type="presParOf" srcId="{5F0D920C-30AC-4F2C-AF3C-566BEED0CA5B}" destId="{33CA929A-302A-4B0A-B24F-E093E3D8C337}" srcOrd="2" destOrd="0" presId="urn:microsoft.com/office/officeart/2018/2/layout/IconVerticalSolidList"/>
    <dgm:cxn modelId="{BE5E41E0-DEAF-4D9D-BF2C-B5DF6D261494}" type="presParOf" srcId="{5F0D920C-30AC-4F2C-AF3C-566BEED0CA5B}" destId="{B8B006E3-50B0-4F29-9B09-0B0040EF1716}" srcOrd="3" destOrd="0" presId="urn:microsoft.com/office/officeart/2018/2/layout/IconVerticalSolidList"/>
    <dgm:cxn modelId="{74958FE9-711A-4D44-89D1-632ECE81A1DB}" type="presParOf" srcId="{B57F0697-861D-4599-8F42-6779D259EA4C}" destId="{781DB81B-58D3-4394-B1C2-086EE1B4910F}" srcOrd="13" destOrd="0" presId="urn:microsoft.com/office/officeart/2018/2/layout/IconVerticalSolidList"/>
    <dgm:cxn modelId="{CE2C6F9A-81A7-4DEA-A676-62CFBA16F690}" type="presParOf" srcId="{B57F0697-861D-4599-8F42-6779D259EA4C}" destId="{637EBEA9-2493-4293-BA88-81254E4FAB63}" srcOrd="14" destOrd="0" presId="urn:microsoft.com/office/officeart/2018/2/layout/IconVerticalSolidList"/>
    <dgm:cxn modelId="{4793B82B-B02D-428A-8218-42F91FC8A0A2}" type="presParOf" srcId="{637EBEA9-2493-4293-BA88-81254E4FAB63}" destId="{640B57B0-C35D-4C29-A2AD-19DD7BDFA0F8}" srcOrd="0" destOrd="0" presId="urn:microsoft.com/office/officeart/2018/2/layout/IconVerticalSolidList"/>
    <dgm:cxn modelId="{CBB91F14-17D6-428D-8B15-8D7AD088CF62}" type="presParOf" srcId="{637EBEA9-2493-4293-BA88-81254E4FAB63}" destId="{E5A9A673-F341-49D2-ABAE-F21A4A45D81A}" srcOrd="1" destOrd="0" presId="urn:microsoft.com/office/officeart/2018/2/layout/IconVerticalSolidList"/>
    <dgm:cxn modelId="{5638B718-E73F-4782-A931-8E7C84C06182}" type="presParOf" srcId="{637EBEA9-2493-4293-BA88-81254E4FAB63}" destId="{F8DCC683-C872-4997-8D86-8C1343D99F96}" srcOrd="2" destOrd="0" presId="urn:microsoft.com/office/officeart/2018/2/layout/IconVerticalSolidList"/>
    <dgm:cxn modelId="{5BDDF008-11A5-4743-984F-8A6799647BE6}" type="presParOf" srcId="{637EBEA9-2493-4293-BA88-81254E4FAB63}" destId="{448A9D00-CD88-42F8-AADB-165977D31E6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FF28C-FAF6-4141-9E6A-325FB04144A0}">
      <dsp:nvSpPr>
        <dsp:cNvPr id="0" name=""/>
        <dsp:cNvSpPr/>
      </dsp:nvSpPr>
      <dsp:spPr>
        <a:xfrm>
          <a:off x="0" y="623"/>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1C2C88-19CF-014C-8B4D-07DBDA6FEB90}">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Title</a:t>
          </a:r>
        </a:p>
      </dsp:txBody>
      <dsp:txXfrm>
        <a:off x="0" y="623"/>
        <a:ext cx="6492875" cy="729164"/>
      </dsp:txXfrm>
    </dsp:sp>
    <dsp:sp modelId="{1B71ACDB-C185-9442-B7D8-73C48C90195B}">
      <dsp:nvSpPr>
        <dsp:cNvPr id="0" name=""/>
        <dsp:cNvSpPr/>
      </dsp:nvSpPr>
      <dsp:spPr>
        <a:xfrm>
          <a:off x="0" y="729788"/>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D5B71D-0B7D-254D-8DFC-5058CAB58CB5}">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Authors and institutions</a:t>
          </a:r>
        </a:p>
      </dsp:txBody>
      <dsp:txXfrm>
        <a:off x="0" y="729788"/>
        <a:ext cx="6492875" cy="729164"/>
      </dsp:txXfrm>
    </dsp:sp>
    <dsp:sp modelId="{853D1CA0-6534-6C42-946F-878AFD5724FF}">
      <dsp:nvSpPr>
        <dsp:cNvPr id="0" name=""/>
        <dsp:cNvSpPr/>
      </dsp:nvSpPr>
      <dsp:spPr>
        <a:xfrm>
          <a:off x="0" y="1458952"/>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00081B-EE46-D846-9485-F618F855F106}">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Abstract</a:t>
          </a:r>
        </a:p>
      </dsp:txBody>
      <dsp:txXfrm>
        <a:off x="0" y="1458952"/>
        <a:ext cx="6492875" cy="729164"/>
      </dsp:txXfrm>
    </dsp:sp>
    <dsp:sp modelId="{3D4A8D9E-C61B-2D4F-B09E-DE88473776B3}">
      <dsp:nvSpPr>
        <dsp:cNvPr id="0" name=""/>
        <dsp:cNvSpPr/>
      </dsp:nvSpPr>
      <dsp:spPr>
        <a:xfrm>
          <a:off x="0" y="2188117"/>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22D657-70A4-8841-911B-D6B9E60419D2}">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Intro/Background</a:t>
          </a:r>
        </a:p>
      </dsp:txBody>
      <dsp:txXfrm>
        <a:off x="0" y="2188117"/>
        <a:ext cx="6492875" cy="729164"/>
      </dsp:txXfrm>
    </dsp:sp>
    <dsp:sp modelId="{5A671E02-F255-3942-932C-BB6D07B16E4F}">
      <dsp:nvSpPr>
        <dsp:cNvPr id="0" name=""/>
        <dsp:cNvSpPr/>
      </dsp:nvSpPr>
      <dsp:spPr>
        <a:xfrm>
          <a:off x="0" y="2917282"/>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F6706A-A472-314B-B02B-F08553606E7E}">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Methods</a:t>
          </a:r>
        </a:p>
      </dsp:txBody>
      <dsp:txXfrm>
        <a:off x="0" y="2917282"/>
        <a:ext cx="6492875" cy="729164"/>
      </dsp:txXfrm>
    </dsp:sp>
    <dsp:sp modelId="{5A49612B-ACF6-6E40-9ED5-EF76A0888572}">
      <dsp:nvSpPr>
        <dsp:cNvPr id="0" name=""/>
        <dsp:cNvSpPr/>
      </dsp:nvSpPr>
      <dsp:spPr>
        <a:xfrm>
          <a:off x="0" y="3646447"/>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557F81-8AA3-8848-87B3-6A998FFD7925}">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Results</a:t>
          </a:r>
        </a:p>
      </dsp:txBody>
      <dsp:txXfrm>
        <a:off x="0" y="3646447"/>
        <a:ext cx="6492875" cy="729164"/>
      </dsp:txXfrm>
    </dsp:sp>
    <dsp:sp modelId="{C90AD3F8-3D78-3A4B-AA9D-37E8337F4285}">
      <dsp:nvSpPr>
        <dsp:cNvPr id="0" name=""/>
        <dsp:cNvSpPr/>
      </dsp:nvSpPr>
      <dsp:spPr>
        <a:xfrm>
          <a:off x="0" y="4375611"/>
          <a:ext cx="64928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F4A2B-0DB8-824B-A8B0-79E50E9EA0AC}">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defRPr cap="all"/>
          </a:pPr>
          <a:r>
            <a:rPr lang="en-US" sz="3100" kern="1200"/>
            <a:t>Conclusions</a:t>
          </a:r>
        </a:p>
      </dsp:txBody>
      <dsp:txXfrm>
        <a:off x="0" y="4375611"/>
        <a:ext cx="6492875" cy="7291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D8191-E224-490A-B779-4B42C851B348}">
      <dsp:nvSpPr>
        <dsp:cNvPr id="0" name=""/>
        <dsp:cNvSpPr/>
      </dsp:nvSpPr>
      <dsp:spPr>
        <a:xfrm>
          <a:off x="0" y="690"/>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B51DAD-1AB0-4952-91E1-0BDD6DBAECEB}">
      <dsp:nvSpPr>
        <dsp:cNvPr id="0" name=""/>
        <dsp:cNvSpPr/>
      </dsp:nvSpPr>
      <dsp:spPr>
        <a:xfrm>
          <a:off x="175446" y="131187"/>
          <a:ext cx="318993" cy="31899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E7AD796-8651-4719-BDA9-37646DF871BC}">
      <dsp:nvSpPr>
        <dsp:cNvPr id="0" name=""/>
        <dsp:cNvSpPr/>
      </dsp:nvSpPr>
      <dsp:spPr>
        <a:xfrm>
          <a:off x="669886" y="690"/>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Important information should be readable from about 10 feet away</a:t>
          </a:r>
        </a:p>
      </dsp:txBody>
      <dsp:txXfrm>
        <a:off x="669886" y="690"/>
        <a:ext cx="5578513" cy="579987"/>
      </dsp:txXfrm>
    </dsp:sp>
    <dsp:sp modelId="{F42E19A8-771F-4EAE-8358-72518C4F6C1D}">
      <dsp:nvSpPr>
        <dsp:cNvPr id="0" name=""/>
        <dsp:cNvSpPr/>
      </dsp:nvSpPr>
      <dsp:spPr>
        <a:xfrm>
          <a:off x="0" y="725675"/>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1C70DF-CCFA-417C-8078-10F1F26551B4}">
      <dsp:nvSpPr>
        <dsp:cNvPr id="0" name=""/>
        <dsp:cNvSpPr/>
      </dsp:nvSpPr>
      <dsp:spPr>
        <a:xfrm>
          <a:off x="175446" y="856172"/>
          <a:ext cx="318993" cy="31899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D9B940-7DA1-431D-ABBA-19590CC5ED88}">
      <dsp:nvSpPr>
        <dsp:cNvPr id="0" name=""/>
        <dsp:cNvSpPr/>
      </dsp:nvSpPr>
      <dsp:spPr>
        <a:xfrm>
          <a:off x="669886" y="725675"/>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Title is short and draws interest</a:t>
          </a:r>
        </a:p>
      </dsp:txBody>
      <dsp:txXfrm>
        <a:off x="669886" y="725675"/>
        <a:ext cx="5578513" cy="579987"/>
      </dsp:txXfrm>
    </dsp:sp>
    <dsp:sp modelId="{BB87FD0A-EB52-44EB-B282-13C78F763577}">
      <dsp:nvSpPr>
        <dsp:cNvPr id="0" name=""/>
        <dsp:cNvSpPr/>
      </dsp:nvSpPr>
      <dsp:spPr>
        <a:xfrm>
          <a:off x="0" y="1450660"/>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439F1-CC1F-45EA-A307-71C909BEB188}">
      <dsp:nvSpPr>
        <dsp:cNvPr id="0" name=""/>
        <dsp:cNvSpPr/>
      </dsp:nvSpPr>
      <dsp:spPr>
        <a:xfrm>
          <a:off x="175446" y="1581157"/>
          <a:ext cx="318993" cy="3189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395660-5B8E-472A-9A6A-A6DC98AB73AE}">
      <dsp:nvSpPr>
        <dsp:cNvPr id="0" name=""/>
        <dsp:cNvSpPr/>
      </dsp:nvSpPr>
      <dsp:spPr>
        <a:xfrm>
          <a:off x="669886" y="1450660"/>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Word count of about 300 to 800 words</a:t>
          </a:r>
        </a:p>
      </dsp:txBody>
      <dsp:txXfrm>
        <a:off x="669886" y="1450660"/>
        <a:ext cx="5578513" cy="579987"/>
      </dsp:txXfrm>
    </dsp:sp>
    <dsp:sp modelId="{F890E2D0-3BA7-4A66-9083-F95EC47A255B}">
      <dsp:nvSpPr>
        <dsp:cNvPr id="0" name=""/>
        <dsp:cNvSpPr/>
      </dsp:nvSpPr>
      <dsp:spPr>
        <a:xfrm>
          <a:off x="0" y="2175645"/>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281BCF-57B3-494B-9A74-60D578BF07D7}">
      <dsp:nvSpPr>
        <dsp:cNvPr id="0" name=""/>
        <dsp:cNvSpPr/>
      </dsp:nvSpPr>
      <dsp:spPr>
        <a:xfrm>
          <a:off x="175446" y="2306142"/>
          <a:ext cx="318993" cy="31899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40AB41-6BE3-4E97-9A0C-6115CEBF221D}">
      <dsp:nvSpPr>
        <dsp:cNvPr id="0" name=""/>
        <dsp:cNvSpPr/>
      </dsp:nvSpPr>
      <dsp:spPr>
        <a:xfrm>
          <a:off x="669886" y="2175645"/>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Text is clear and to the point</a:t>
          </a:r>
        </a:p>
      </dsp:txBody>
      <dsp:txXfrm>
        <a:off x="669886" y="2175645"/>
        <a:ext cx="5578513" cy="579987"/>
      </dsp:txXfrm>
    </dsp:sp>
    <dsp:sp modelId="{F8237784-AEC5-4893-833A-0AF01D188B90}">
      <dsp:nvSpPr>
        <dsp:cNvPr id="0" name=""/>
        <dsp:cNvSpPr/>
      </dsp:nvSpPr>
      <dsp:spPr>
        <a:xfrm>
          <a:off x="0" y="2900629"/>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5BC374-52C3-4DC6-B7F5-FC49C74765B5}">
      <dsp:nvSpPr>
        <dsp:cNvPr id="0" name=""/>
        <dsp:cNvSpPr/>
      </dsp:nvSpPr>
      <dsp:spPr>
        <a:xfrm>
          <a:off x="175446" y="3031127"/>
          <a:ext cx="318993" cy="31899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A856CB-2CBB-48FC-9B3C-C9E72EF5D27F}">
      <dsp:nvSpPr>
        <dsp:cNvPr id="0" name=""/>
        <dsp:cNvSpPr/>
      </dsp:nvSpPr>
      <dsp:spPr>
        <a:xfrm>
          <a:off x="669886" y="2900629"/>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Use of bullets, numbering, and headlines make it easy to read</a:t>
          </a:r>
        </a:p>
      </dsp:txBody>
      <dsp:txXfrm>
        <a:off x="669886" y="2900629"/>
        <a:ext cx="5578513" cy="579987"/>
      </dsp:txXfrm>
    </dsp:sp>
    <dsp:sp modelId="{F5911786-7A74-4F9B-9A77-83599CDF75BA}">
      <dsp:nvSpPr>
        <dsp:cNvPr id="0" name=""/>
        <dsp:cNvSpPr/>
      </dsp:nvSpPr>
      <dsp:spPr>
        <a:xfrm>
          <a:off x="0" y="3625614"/>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3904EA-E380-435B-8D6B-C40674E07D55}">
      <dsp:nvSpPr>
        <dsp:cNvPr id="0" name=""/>
        <dsp:cNvSpPr/>
      </dsp:nvSpPr>
      <dsp:spPr>
        <a:xfrm>
          <a:off x="175446" y="3756112"/>
          <a:ext cx="318993" cy="31899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35F5A6-C0CD-482C-9ED4-44F6A5FF6476}">
      <dsp:nvSpPr>
        <dsp:cNvPr id="0" name=""/>
        <dsp:cNvSpPr/>
      </dsp:nvSpPr>
      <dsp:spPr>
        <a:xfrm>
          <a:off x="669886" y="3625614"/>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Effective use of graphics, color and fonts</a:t>
          </a:r>
        </a:p>
      </dsp:txBody>
      <dsp:txXfrm>
        <a:off x="669886" y="3625614"/>
        <a:ext cx="5578513" cy="579987"/>
      </dsp:txXfrm>
    </dsp:sp>
    <dsp:sp modelId="{CEE353E8-CF7D-4442-B716-65227D200ABF}">
      <dsp:nvSpPr>
        <dsp:cNvPr id="0" name=""/>
        <dsp:cNvSpPr/>
      </dsp:nvSpPr>
      <dsp:spPr>
        <a:xfrm>
          <a:off x="0" y="4350599"/>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3E820-0761-4D80-A56B-CE97F308600D}">
      <dsp:nvSpPr>
        <dsp:cNvPr id="0" name=""/>
        <dsp:cNvSpPr/>
      </dsp:nvSpPr>
      <dsp:spPr>
        <a:xfrm>
          <a:off x="175446" y="4481097"/>
          <a:ext cx="318993" cy="318993"/>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B006E3-50B0-4F29-9B09-0B0040EF1716}">
      <dsp:nvSpPr>
        <dsp:cNvPr id="0" name=""/>
        <dsp:cNvSpPr/>
      </dsp:nvSpPr>
      <dsp:spPr>
        <a:xfrm>
          <a:off x="669886" y="4350599"/>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Consistent and clean layout</a:t>
          </a:r>
        </a:p>
      </dsp:txBody>
      <dsp:txXfrm>
        <a:off x="669886" y="4350599"/>
        <a:ext cx="5578513" cy="579987"/>
      </dsp:txXfrm>
    </dsp:sp>
    <dsp:sp modelId="{640B57B0-C35D-4C29-A2AD-19DD7BDFA0F8}">
      <dsp:nvSpPr>
        <dsp:cNvPr id="0" name=""/>
        <dsp:cNvSpPr/>
      </dsp:nvSpPr>
      <dsp:spPr>
        <a:xfrm>
          <a:off x="0" y="5075584"/>
          <a:ext cx="6248400" cy="57998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A9A673-F341-49D2-ABAE-F21A4A45D81A}">
      <dsp:nvSpPr>
        <dsp:cNvPr id="0" name=""/>
        <dsp:cNvSpPr/>
      </dsp:nvSpPr>
      <dsp:spPr>
        <a:xfrm>
          <a:off x="175446" y="5206081"/>
          <a:ext cx="318993" cy="318993"/>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8A9D00-CD88-42F8-AADB-165977D31E6F}">
      <dsp:nvSpPr>
        <dsp:cNvPr id="0" name=""/>
        <dsp:cNvSpPr/>
      </dsp:nvSpPr>
      <dsp:spPr>
        <a:xfrm>
          <a:off x="669886" y="5075584"/>
          <a:ext cx="5578513" cy="579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382" tIns="61382" rIns="61382" bIns="61382" numCol="1" spcCol="1270" anchor="ctr" anchorCtr="0">
          <a:noAutofit/>
        </a:bodyPr>
        <a:lstStyle/>
        <a:p>
          <a:pPr marL="0" lvl="0" indent="0" algn="l" defTabSz="711200">
            <a:lnSpc>
              <a:spcPct val="90000"/>
            </a:lnSpc>
            <a:spcBef>
              <a:spcPct val="0"/>
            </a:spcBef>
            <a:spcAft>
              <a:spcPct val="35000"/>
            </a:spcAft>
            <a:buNone/>
          </a:pPr>
          <a:r>
            <a:rPr lang="en-US" sz="1600" kern="1200"/>
            <a:t>Includes acknowledgments, your name and institutional affiliation</a:t>
          </a:r>
        </a:p>
      </dsp:txBody>
      <dsp:txXfrm>
        <a:off x="669886" y="5075584"/>
        <a:ext cx="5578513" cy="57998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e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3:23:40.466"/>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6-10T13:25:49.849"/>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0AB4E-0442-E349-8512-E9A1FD346B8D}" type="datetimeFigureOut">
              <a:rPr lang="en-US" smtClean="0"/>
              <a:t>6/23/2020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216D7-9BB3-4E4F-9543-76FC2F5D61E7}" type="slidenum">
              <a:rPr lang="en-US" smtClean="0"/>
              <a:t>‹#›</a:t>
            </a:fld>
            <a:endParaRPr lang="en-US"/>
          </a:p>
        </p:txBody>
      </p:sp>
    </p:spTree>
    <p:extLst>
      <p:ext uri="{BB962C8B-B14F-4D97-AF65-F5344CB8AC3E}">
        <p14:creationId xmlns:p14="http://schemas.microsoft.com/office/powerpoint/2010/main" val="1220848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ACCD37-29F3-6445-9731-CB78CDB18B13}" type="slidenum">
              <a:rPr lang="en-US" smtClean="0"/>
              <a:t>13</a:t>
            </a:fld>
            <a:endParaRPr lang="en-US"/>
          </a:p>
        </p:txBody>
      </p:sp>
    </p:spTree>
    <p:extLst>
      <p:ext uri="{BB962C8B-B14F-4D97-AF65-F5344CB8AC3E}">
        <p14:creationId xmlns:p14="http://schemas.microsoft.com/office/powerpoint/2010/main" val="3729693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4214A-CB9B-6D41-B6AE-EBFFD416C0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9ACF95-C005-A147-9555-7F59EB9EF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D0409D-6792-324D-A4CF-88B7C4A3F9FB}"/>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CB394DD0-C696-C945-86C3-86C5C8EBCB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059BF-D9EE-C54C-B0DC-292F7ACFFB2E}"/>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398869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8B55F-EBD3-8B4D-858A-EFED907B89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F015C4-3638-1E41-8182-1060954C7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4C2CE-03F0-1A4F-B359-6DCBCDC2BE89}"/>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25EEC55D-088B-9745-89CC-96BA15B45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3AA764-34BA-A34E-80F6-5014BCCA6B8E}"/>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289900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A87BE5-2FA5-3046-B207-B90F961EC8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24F25C-5239-E249-B56C-B65C574EF3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68FEC-B04A-094F-8303-C8E85F0F1928}"/>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7A25B3FB-9EF0-A541-85F1-4A2A62AF1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6A701-328F-AB41-A973-4B8E9F3B6947}"/>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854972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A182A-6476-3A44-AE07-40BB0A861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56E2BC-EC7D-8E47-9695-A7E9A92AB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B16CF-3CBC-974B-95D6-37FFDA563968}"/>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C0567DE4-709F-FA42-8593-B83BD5D0A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E2B087-41CA-A942-849E-70D30F118FF3}"/>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134845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0FE6-A525-614B-B8AF-90246830A6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06697A-85AF-8C45-A498-A0F8B1F53B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3541E3-57C0-AB47-807E-60ED6954380F}"/>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84BBDBDA-2B1A-3A48-A65B-C331E057B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2805C-F7E6-D840-87AC-5A319EAEB901}"/>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245158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59EED-8A33-E449-ABF6-5783C2FB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323111-BCC6-0A40-B1DD-CCD09C1AFB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28CCCD-FBD4-D447-B617-E8529EA80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EF6CBE-D9DF-AD4F-88C9-D7D017672B84}"/>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6" name="Footer Placeholder 5">
            <a:extLst>
              <a:ext uri="{FF2B5EF4-FFF2-40B4-BE49-F238E27FC236}">
                <a16:creationId xmlns:a16="http://schemas.microsoft.com/office/drawing/2014/main" id="{4DCD85C0-357B-ED41-9A17-CF6D8F983D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6C74C0-3E63-F343-B140-4C55DE2FA8BE}"/>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1160413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C973-287C-9C4B-88B1-47F8ADB3BC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8C6788-A47F-0C40-82EA-3F97E8DAB9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CDAC6-BCC8-CB43-A62A-D4640F0284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0B0999-7769-0748-BA5E-5B65C7E3C0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DA610-7539-8A41-B5D8-A2FA98C371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FADA73-42E2-4948-AB69-BA60088C20D0}"/>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8" name="Footer Placeholder 7">
            <a:extLst>
              <a:ext uri="{FF2B5EF4-FFF2-40B4-BE49-F238E27FC236}">
                <a16:creationId xmlns:a16="http://schemas.microsoft.com/office/drawing/2014/main" id="{13A18E5A-9445-0D46-A1AA-32AA9BC90F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E3B1CD-6FB6-1A43-9CB7-40A65EAB0239}"/>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413044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03A57-B694-5A48-9611-A828CB05CE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9CA2AA-293E-6A4F-9ACA-413ED0369939}"/>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4" name="Footer Placeholder 3">
            <a:extLst>
              <a:ext uri="{FF2B5EF4-FFF2-40B4-BE49-F238E27FC236}">
                <a16:creationId xmlns:a16="http://schemas.microsoft.com/office/drawing/2014/main" id="{51EF5DA2-C52D-8441-9C4E-559A30EC5A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7B84A3-AF19-4643-A652-73C7D99C37A5}"/>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2209915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93AD2-8092-914A-ADE5-81D7EE6E1780}"/>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3" name="Footer Placeholder 2">
            <a:extLst>
              <a:ext uri="{FF2B5EF4-FFF2-40B4-BE49-F238E27FC236}">
                <a16:creationId xmlns:a16="http://schemas.microsoft.com/office/drawing/2014/main" id="{4C330F37-2216-1043-9612-D3B25F3EBA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556859-78FC-8743-9E8E-0A46A025513D}"/>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217527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503DC-A7AE-1447-9EDC-CCDE08B226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49DDED-69BE-A140-BE84-32B120D883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88435D-A977-8045-ADD9-EAD37A609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EA0E66-209B-4248-BD67-5237673406B2}"/>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6" name="Footer Placeholder 5">
            <a:extLst>
              <a:ext uri="{FF2B5EF4-FFF2-40B4-BE49-F238E27FC236}">
                <a16:creationId xmlns:a16="http://schemas.microsoft.com/office/drawing/2014/main" id="{38183BB5-D3E9-BC48-B305-FCE4CDF18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D3E65-3C14-7B40-A792-324E2A4E1F27}"/>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23508302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6738-EA5E-9348-AACF-8D5B22A74A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B9D9C-19E2-004B-B77F-EFF0AAB523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CD6C39-8419-0441-B9EF-7C734AFDBE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28725-59F0-A74C-8CF1-7AEF8BF359E6}"/>
              </a:ext>
            </a:extLst>
          </p:cNvPr>
          <p:cNvSpPr>
            <a:spLocks noGrp="1"/>
          </p:cNvSpPr>
          <p:nvPr>
            <p:ph type="dt" sz="half" idx="10"/>
          </p:nvPr>
        </p:nvSpPr>
        <p:spPr/>
        <p:txBody>
          <a:bodyPr/>
          <a:lstStyle/>
          <a:p>
            <a:fld id="{9325117C-2251-CE45-8057-F58AEFEA5603}" type="datetimeFigureOut">
              <a:rPr lang="en-US" smtClean="0"/>
              <a:t>6/23/2020</a:t>
            </a:fld>
            <a:endParaRPr lang="en-US"/>
          </a:p>
        </p:txBody>
      </p:sp>
      <p:sp>
        <p:nvSpPr>
          <p:cNvPr id="6" name="Footer Placeholder 5">
            <a:extLst>
              <a:ext uri="{FF2B5EF4-FFF2-40B4-BE49-F238E27FC236}">
                <a16:creationId xmlns:a16="http://schemas.microsoft.com/office/drawing/2014/main" id="{4FA57C86-7934-FE4E-97AB-A02032E4D6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2E90E-B1CB-B04F-BDE6-E51851764139}"/>
              </a:ext>
            </a:extLst>
          </p:cNvPr>
          <p:cNvSpPr>
            <a:spLocks noGrp="1"/>
          </p:cNvSpPr>
          <p:nvPr>
            <p:ph type="sldNum" sz="quarter" idx="12"/>
          </p:nvPr>
        </p:nvSpPr>
        <p:spPr/>
        <p:txBody>
          <a:bodyPr/>
          <a:lstStyle/>
          <a:p>
            <a:fld id="{E487D668-A05B-AB4C-9C62-72F7123E8A8C}" type="slidenum">
              <a:rPr lang="en-US" smtClean="0"/>
              <a:t>‹#›</a:t>
            </a:fld>
            <a:endParaRPr lang="en-US"/>
          </a:p>
        </p:txBody>
      </p:sp>
    </p:spTree>
    <p:extLst>
      <p:ext uri="{BB962C8B-B14F-4D97-AF65-F5344CB8AC3E}">
        <p14:creationId xmlns:p14="http://schemas.microsoft.com/office/powerpoint/2010/main" val="3857615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4E8987-D3B5-1C4C-9B70-A9B3A010A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190BB-0E45-1E4E-9BBD-7B2EA7708D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8E7F7-1C79-5543-BB15-5311D4215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25117C-2251-CE45-8057-F58AEFEA5603}" type="datetimeFigureOut">
              <a:rPr lang="en-US" smtClean="0"/>
              <a:t>6/23/2020</a:t>
            </a:fld>
            <a:endParaRPr lang="en-US"/>
          </a:p>
        </p:txBody>
      </p:sp>
      <p:sp>
        <p:nvSpPr>
          <p:cNvPr id="5" name="Footer Placeholder 4">
            <a:extLst>
              <a:ext uri="{FF2B5EF4-FFF2-40B4-BE49-F238E27FC236}">
                <a16:creationId xmlns:a16="http://schemas.microsoft.com/office/drawing/2014/main" id="{15DA5C20-032F-E94E-A0A3-973C92FBA6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61CCAB-AB99-A748-84A4-12618E3A1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87D668-A05B-AB4C-9C62-72F7123E8A8C}" type="slidenum">
              <a:rPr lang="en-US" smtClean="0"/>
              <a:t>‹#›</a:t>
            </a:fld>
            <a:endParaRPr lang="en-US"/>
          </a:p>
        </p:txBody>
      </p:sp>
    </p:spTree>
    <p:extLst>
      <p:ext uri="{BB962C8B-B14F-4D97-AF65-F5344CB8AC3E}">
        <p14:creationId xmlns:p14="http://schemas.microsoft.com/office/powerpoint/2010/main" val="1225069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11.emf"/><Relationship Id="rId3" Type="http://schemas.openxmlformats.org/officeDocument/2006/relationships/notesSlide" Target="../notesSlides/notesSlide1.xml"/><Relationship Id="rId21"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package" Target="../embeddings/Microsoft_Word_Document.docx"/><Relationship Id="rId2" Type="http://schemas.openxmlformats.org/officeDocument/2006/relationships/slideLayout" Target="../slideLayouts/slideLayout7.xml"/><Relationship Id="rId16" Type="http://schemas.openxmlformats.org/officeDocument/2006/relationships/image" Target="../media/image24.png"/><Relationship Id="rId20" Type="http://schemas.openxmlformats.org/officeDocument/2006/relationships/image" Target="../media/image12.png"/><Relationship Id="rId1" Type="http://schemas.openxmlformats.org/officeDocument/2006/relationships/vmlDrawing" Target="../drawings/vmlDrawing1.v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28.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27.png"/><Relationship Id="rId10" Type="http://schemas.openxmlformats.org/officeDocument/2006/relationships/image" Target="../media/image18.png"/><Relationship Id="rId19" Type="http://schemas.openxmlformats.org/officeDocument/2006/relationships/package" Target="../embeddings/Microsoft_Word_Document1.docx"/><Relationship Id="rId4" Type="http://schemas.openxmlformats.org/officeDocument/2006/relationships/chart" Target="../charts/chart1.xml"/><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www.societyforpediatricresearch.org/" TargetMode="External"/><Relationship Id="rId7" Type="http://schemas.openxmlformats.org/officeDocument/2006/relationships/hyperlink" Target="https://www.pids.org/" TargetMode="External"/><Relationship Id="rId2" Type="http://schemas.openxmlformats.org/officeDocument/2006/relationships/hyperlink" Target="http://www.aps1888.org/" TargetMode="External"/><Relationship Id="rId1" Type="http://schemas.openxmlformats.org/officeDocument/2006/relationships/slideLayout" Target="../slideLayouts/slideLayout4.xml"/><Relationship Id="rId6" Type="http://schemas.openxmlformats.org/officeDocument/2006/relationships/hyperlink" Target="http://www.aspneph.org/" TargetMode="External"/><Relationship Id="rId5" Type="http://schemas.openxmlformats.org/officeDocument/2006/relationships/hyperlink" Target="https://www.aap.org/en-us/Pages/Default.aspx" TargetMode="External"/><Relationship Id="rId4" Type="http://schemas.openxmlformats.org/officeDocument/2006/relationships/hyperlink" Target="https://www.academicpeds.or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apexperience.org/" TargetMode="External"/><Relationship Id="rId7" Type="http://schemas.openxmlformats.org/officeDocument/2006/relationships/customXml" Target="../ink/ink2.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70.png"/><Relationship Id="rId5" Type="http://schemas.openxmlformats.org/officeDocument/2006/relationships/customXml" Target="../ink/ink1.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 name="Rectangle 6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68E9BA-6DCD-B144-964B-E70E8BC0A3FF}"/>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r>
              <a:rPr lang="en-US" sz="4100" b="1" kern="1200">
                <a:solidFill>
                  <a:srgbClr val="FFFFFF"/>
                </a:solidFill>
                <a:latin typeface="+mj-lt"/>
                <a:ea typeface="+mj-ea"/>
                <a:cs typeface="+mj-cs"/>
              </a:rPr>
              <a:t>Writing abstracts &amp; presenting at academic meetings</a:t>
            </a:r>
          </a:p>
        </p:txBody>
      </p:sp>
      <p:pic>
        <p:nvPicPr>
          <p:cNvPr id="5" name="Content Placeholder 4">
            <a:extLst>
              <a:ext uri="{FF2B5EF4-FFF2-40B4-BE49-F238E27FC236}">
                <a16:creationId xmlns:a16="http://schemas.microsoft.com/office/drawing/2014/main" id="{E758372F-3FC5-CF4B-992B-DAFD7CDA81C8}"/>
              </a:ext>
            </a:extLst>
          </p:cNvPr>
          <p:cNvPicPr>
            <a:picLocks noGrp="1" noChangeAspect="1"/>
          </p:cNvPicPr>
          <p:nvPr>
            <p:ph sz="half" idx="1"/>
          </p:nvPr>
        </p:nvPicPr>
        <p:blipFill rotWithShape="1">
          <a:blip r:embed="rId2"/>
          <a:srcRect l="5907" r="3294" b="-2"/>
          <a:stretch/>
        </p:blipFill>
        <p:spPr>
          <a:xfrm>
            <a:off x="317635" y="299363"/>
            <a:ext cx="4160452" cy="3049204"/>
          </a:xfrm>
          <a:prstGeom prst="rect">
            <a:avLst/>
          </a:prstGeom>
        </p:spPr>
      </p:pic>
      <p:pic>
        <p:nvPicPr>
          <p:cNvPr id="7169" name="Picture 1" descr="page1image1207101792">
            <a:extLst>
              <a:ext uri="{FF2B5EF4-FFF2-40B4-BE49-F238E27FC236}">
                <a16:creationId xmlns:a16="http://schemas.microsoft.com/office/drawing/2014/main" id="{024BE5E6-1D00-EC47-B3A3-981829744D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61" r="31658"/>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cxnSp>
        <p:nvCxnSpPr>
          <p:cNvPr id="72" name="Straight Connector 7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59A6D32F-3AD6-C34D-8AD3-B4F0B00FA7B5}"/>
              </a:ext>
            </a:extLst>
          </p:cNvPr>
          <p:cNvPicPr>
            <a:picLocks noGrp="1" noChangeAspect="1"/>
          </p:cNvPicPr>
          <p:nvPr>
            <p:ph sz="half" idx="2"/>
          </p:nvPr>
        </p:nvPicPr>
        <p:blipFill rotWithShape="1">
          <a:blip r:embed="rId4"/>
          <a:srcRect l="182" r="8349"/>
          <a:stretch/>
        </p:blipFill>
        <p:spPr>
          <a:xfrm>
            <a:off x="317635" y="3509433"/>
            <a:ext cx="4160452" cy="3026833"/>
          </a:xfrm>
          <a:prstGeom prst="rect">
            <a:avLst/>
          </a:prstGeom>
        </p:spPr>
      </p:pic>
      <p:sp>
        <p:nvSpPr>
          <p:cNvPr id="3" name="TextBox 2">
            <a:extLst>
              <a:ext uri="{FF2B5EF4-FFF2-40B4-BE49-F238E27FC236}">
                <a16:creationId xmlns:a16="http://schemas.microsoft.com/office/drawing/2014/main" id="{88CA6B14-A482-A246-A60C-E9B30E50C7AA}"/>
              </a:ext>
            </a:extLst>
          </p:cNvPr>
          <p:cNvSpPr txBox="1"/>
          <p:nvPr/>
        </p:nvSpPr>
        <p:spPr>
          <a:xfrm>
            <a:off x="4756968" y="1979394"/>
            <a:ext cx="2445093" cy="523220"/>
          </a:xfrm>
          <a:prstGeom prst="rect">
            <a:avLst/>
          </a:prstGeom>
          <a:noFill/>
        </p:spPr>
        <p:txBody>
          <a:bodyPr wrap="none" rtlCol="0">
            <a:spAutoFit/>
          </a:bodyPr>
          <a:lstStyle/>
          <a:p>
            <a:pPr>
              <a:spcAft>
                <a:spcPts val="600"/>
              </a:spcAft>
            </a:pPr>
            <a:r>
              <a:rPr lang="en-US" sz="2800" dirty="0"/>
              <a:t>Trish McQuilkin</a:t>
            </a:r>
          </a:p>
        </p:txBody>
      </p:sp>
    </p:spTree>
    <p:extLst>
      <p:ext uri="{BB962C8B-B14F-4D97-AF65-F5344CB8AC3E}">
        <p14:creationId xmlns:p14="http://schemas.microsoft.com/office/powerpoint/2010/main" val="2275264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614F1C-2D93-42D0-B229-768199449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403089" y="0"/>
            <a:ext cx="4788912"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9C8ADA1-21BD-484B-BA61-516F813E3604}"/>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solidFill>
                  <a:schemeClr val="bg1"/>
                </a:solidFill>
              </a:rPr>
              <a:t>Quinine vs Artusenate to treat Malaria in Children</a:t>
            </a:r>
          </a:p>
        </p:txBody>
      </p:sp>
      <p:pic>
        <p:nvPicPr>
          <p:cNvPr id="6" name="Content Placeholder 5" descr="A person standing in front of a group of people posing for the camera&#10;&#10;Description automatically generated">
            <a:extLst>
              <a:ext uri="{FF2B5EF4-FFF2-40B4-BE49-F238E27FC236}">
                <a16:creationId xmlns:a16="http://schemas.microsoft.com/office/drawing/2014/main" id="{D3DD74A4-9805-044E-85F4-36B6747BDF3C}"/>
              </a:ext>
            </a:extLst>
          </p:cNvPr>
          <p:cNvPicPr>
            <a:picLocks noGrp="1" noChangeAspect="1"/>
          </p:cNvPicPr>
          <p:nvPr>
            <p:ph idx="1"/>
          </p:nvPr>
        </p:nvPicPr>
        <p:blipFill rotWithShape="1">
          <a:blip r:embed="rId2"/>
          <a:srcRect r="2" b="8982"/>
          <a:stretch/>
        </p:blipFill>
        <p:spPr>
          <a:xfrm>
            <a:off x="20" y="10"/>
            <a:ext cx="7534636" cy="6857990"/>
          </a:xfrm>
          <a:prstGeom prst="rect">
            <a:avLst/>
          </a:prstGeom>
        </p:spPr>
      </p:pic>
    </p:spTree>
    <p:extLst>
      <p:ext uri="{BB962C8B-B14F-4D97-AF65-F5344CB8AC3E}">
        <p14:creationId xmlns:p14="http://schemas.microsoft.com/office/powerpoint/2010/main" val="831593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8">
              <a:srgbClr val="ADADAD"/>
            </a:gs>
            <a:gs pos="0">
              <a:schemeClr val="accent3">
                <a:lumMod val="67000"/>
              </a:schemeClr>
            </a:gs>
            <a:gs pos="48000">
              <a:schemeClr val="accent3">
                <a:lumMod val="97000"/>
                <a:lumOff val="3000"/>
              </a:schemeClr>
            </a:gs>
            <a:gs pos="100000">
              <a:schemeClr val="accent3">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7394D-969C-554C-9FCE-B7299489847C}"/>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4100">
                <a:solidFill>
                  <a:schemeClr val="bg1"/>
                </a:solidFill>
              </a:rPr>
              <a:t>The completed study: Presentation of malaria in children under 5 in Liberia </a:t>
            </a:r>
          </a:p>
        </p:txBody>
      </p:sp>
      <p:pic>
        <p:nvPicPr>
          <p:cNvPr id="36" name="Picture Placeholder 35" descr="A screenshot of a cell phone&#10;&#10;Description automatically generated">
            <a:extLst>
              <a:ext uri="{FF2B5EF4-FFF2-40B4-BE49-F238E27FC236}">
                <a16:creationId xmlns:a16="http://schemas.microsoft.com/office/drawing/2014/main" id="{96252BC4-C28F-AF47-A151-A9F62A74379E}"/>
              </a:ext>
            </a:extLst>
          </p:cNvPr>
          <p:cNvPicPr>
            <a:picLocks noGrp="1" noChangeAspect="1"/>
          </p:cNvPicPr>
          <p:nvPr>
            <p:ph idx="1"/>
          </p:nvPr>
        </p:nvPicPr>
        <p:blipFill rotWithShape="1">
          <a:blip r:embed="rId2"/>
          <a:srcRect r="-1" b="10381"/>
          <a:stretch/>
        </p:blipFill>
        <p:spPr>
          <a:xfrm>
            <a:off x="4654297" y="10"/>
            <a:ext cx="7537704" cy="6857990"/>
          </a:xfrm>
          <a:prstGeom prst="rect">
            <a:avLst/>
          </a:prstGeom>
        </p:spPr>
      </p:pic>
    </p:spTree>
    <p:extLst>
      <p:ext uri="{BB962C8B-B14F-4D97-AF65-F5344CB8AC3E}">
        <p14:creationId xmlns:p14="http://schemas.microsoft.com/office/powerpoint/2010/main" val="2711292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C6EF8E-1B0C-F149-AAFD-1052A5948895}"/>
              </a:ext>
            </a:extLst>
          </p:cNvPr>
          <p:cNvSpPr>
            <a:spLocks noGrp="1"/>
          </p:cNvSpPr>
          <p:nvPr>
            <p:ph type="title"/>
          </p:nvPr>
        </p:nvSpPr>
        <p:spPr/>
        <p:txBody>
          <a:bodyPr/>
          <a:lstStyle/>
          <a:p>
            <a:r>
              <a:rPr lang="en-US"/>
              <a:t>Creation of a Research partnership between UMMS and CAM in India</a:t>
            </a:r>
            <a:endParaRPr lang="en-US" dirty="0"/>
          </a:p>
        </p:txBody>
      </p:sp>
      <p:pic>
        <p:nvPicPr>
          <p:cNvPr id="8" name="Content Placeholder 7" descr="A group of people posing for the camera&#10;&#10;Description automatically generated">
            <a:extLst>
              <a:ext uri="{FF2B5EF4-FFF2-40B4-BE49-F238E27FC236}">
                <a16:creationId xmlns:a16="http://schemas.microsoft.com/office/drawing/2014/main" id="{D1A46BBC-C5C7-FF49-B74F-53FC2B45996A}"/>
              </a:ext>
            </a:extLst>
          </p:cNvPr>
          <p:cNvPicPr>
            <a:picLocks noGrp="1" noChangeAspect="1"/>
          </p:cNvPicPr>
          <p:nvPr>
            <p:ph idx="1"/>
          </p:nvPr>
        </p:nvPicPr>
        <p:blipFill>
          <a:blip r:embed="rId2"/>
          <a:stretch>
            <a:fillRect/>
          </a:stretch>
        </p:blipFill>
        <p:spPr>
          <a:xfrm>
            <a:off x="3195108" y="1825625"/>
            <a:ext cx="5801784" cy="4351338"/>
          </a:xfrm>
          <a:solidFill>
            <a:schemeClr val="bg2">
              <a:lumMod val="75000"/>
            </a:schemeClr>
          </a:solidFill>
        </p:spPr>
      </p:pic>
      <p:sp>
        <p:nvSpPr>
          <p:cNvPr id="4" name="TextBox 3">
            <a:extLst>
              <a:ext uri="{FF2B5EF4-FFF2-40B4-BE49-F238E27FC236}">
                <a16:creationId xmlns:a16="http://schemas.microsoft.com/office/drawing/2014/main" id="{C857111F-ECE5-C641-8495-BB331A18A501}"/>
              </a:ext>
            </a:extLst>
          </p:cNvPr>
          <p:cNvSpPr txBox="1"/>
          <p:nvPr/>
        </p:nvSpPr>
        <p:spPr>
          <a:xfrm>
            <a:off x="9753600" y="2484120"/>
            <a:ext cx="1905000" cy="1631216"/>
          </a:xfrm>
          <a:prstGeom prst="rect">
            <a:avLst/>
          </a:prstGeom>
          <a:noFill/>
        </p:spPr>
        <p:txBody>
          <a:bodyPr wrap="square" rtlCol="0">
            <a:spAutoFit/>
          </a:bodyPr>
          <a:lstStyle/>
          <a:p>
            <a:r>
              <a:rPr lang="en-US" sz="2000"/>
              <a:t>Won a prize for best medical student abstract at the CUGH conference!!!</a:t>
            </a:r>
            <a:endParaRPr lang="en-US" sz="2000" dirty="0"/>
          </a:p>
        </p:txBody>
      </p:sp>
    </p:spTree>
    <p:extLst>
      <p:ext uri="{BB962C8B-B14F-4D97-AF65-F5344CB8AC3E}">
        <p14:creationId xmlns:p14="http://schemas.microsoft.com/office/powerpoint/2010/main" val="2549542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743200" y="0"/>
            <a:ext cx="6705600" cy="1128642"/>
          </a:xfrm>
          <a:prstGeom prst="rect">
            <a:avLst/>
          </a:prstGeom>
          <a:solidFill>
            <a:schemeClr val="accent5">
              <a:lumMod val="75000"/>
            </a:schemeClr>
          </a:solidFill>
        </p:spPr>
        <p:txBody>
          <a:bodyPr wrap="square" rtlCol="0">
            <a:spAutoFit/>
          </a:bodyPr>
          <a:lstStyle/>
          <a:p>
            <a:pPr algn="ctr"/>
            <a:endParaRPr lang="en-US" sz="900" b="1" dirty="0">
              <a:solidFill>
                <a:schemeClr val="bg1"/>
              </a:solidFill>
            </a:endParaRPr>
          </a:p>
          <a:p>
            <a:pPr algn="ctr"/>
            <a:r>
              <a:rPr lang="en-US" sz="1334" b="1" dirty="0">
                <a:solidFill>
                  <a:schemeClr val="bg1"/>
                </a:solidFill>
              </a:rPr>
              <a:t>Health care access during the Ebola epidemic in Liberia</a:t>
            </a:r>
          </a:p>
          <a:p>
            <a:pPr algn="ctr"/>
            <a:endParaRPr lang="en-US" sz="900" b="1" i="1" dirty="0">
              <a:solidFill>
                <a:schemeClr val="bg1"/>
              </a:solidFill>
            </a:endParaRPr>
          </a:p>
          <a:p>
            <a:pPr algn="ctr"/>
            <a:r>
              <a:rPr lang="en-US" sz="900" b="1" i="1" dirty="0">
                <a:solidFill>
                  <a:schemeClr val="bg1"/>
                </a:solidFill>
              </a:rPr>
              <a:t>Patricia McQuilkin MD </a:t>
            </a:r>
            <a:r>
              <a:rPr lang="en-US" sz="900" b="1" i="1" baseline="30000" dirty="0">
                <a:solidFill>
                  <a:schemeClr val="bg1"/>
                </a:solidFill>
              </a:rPr>
              <a:t>1</a:t>
            </a:r>
            <a:r>
              <a:rPr lang="en-US" sz="900" b="1" i="1" dirty="0">
                <a:solidFill>
                  <a:schemeClr val="bg1"/>
                </a:solidFill>
              </a:rPr>
              <a:t>, </a:t>
            </a:r>
            <a:r>
              <a:rPr lang="en-US" sz="900" b="1" i="1" dirty="0" err="1">
                <a:solidFill>
                  <a:schemeClr val="bg1"/>
                </a:solidFill>
              </a:rPr>
              <a:t>Kanagasabai</a:t>
            </a:r>
            <a:r>
              <a:rPr lang="en-US" sz="900" b="1" i="1" dirty="0">
                <a:solidFill>
                  <a:schemeClr val="bg1"/>
                </a:solidFill>
              </a:rPr>
              <a:t> </a:t>
            </a:r>
            <a:r>
              <a:rPr lang="en-US" sz="900" b="1" i="1" dirty="0" err="1">
                <a:solidFill>
                  <a:schemeClr val="bg1"/>
                </a:solidFill>
              </a:rPr>
              <a:t>Udhayashankar</a:t>
            </a:r>
            <a:r>
              <a:rPr lang="en-US" sz="900" b="1" i="1" dirty="0">
                <a:solidFill>
                  <a:schemeClr val="bg1"/>
                </a:solidFill>
              </a:rPr>
              <a:t> MD MPH </a:t>
            </a:r>
            <a:r>
              <a:rPr lang="en-US" sz="900" b="1" i="1" baseline="30000" dirty="0">
                <a:solidFill>
                  <a:schemeClr val="bg1"/>
                </a:solidFill>
              </a:rPr>
              <a:t>2</a:t>
            </a:r>
            <a:r>
              <a:rPr lang="en-US" sz="900" b="1" i="1" dirty="0">
                <a:solidFill>
                  <a:schemeClr val="bg1"/>
                </a:solidFill>
              </a:rPr>
              <a:t>, Michelle </a:t>
            </a:r>
            <a:r>
              <a:rPr lang="en-US" sz="900" b="1" i="1" dirty="0" err="1">
                <a:solidFill>
                  <a:schemeClr val="bg1"/>
                </a:solidFill>
              </a:rPr>
              <a:t>Niescierenko</a:t>
            </a:r>
            <a:r>
              <a:rPr lang="en-US" sz="900" b="1" i="1" dirty="0">
                <a:solidFill>
                  <a:schemeClr val="bg1"/>
                </a:solidFill>
              </a:rPr>
              <a:t> MD MPH </a:t>
            </a:r>
            <a:r>
              <a:rPr lang="en-US" sz="900" b="1" i="1" baseline="30000" dirty="0">
                <a:solidFill>
                  <a:schemeClr val="bg1"/>
                </a:solidFill>
              </a:rPr>
              <a:t>3,</a:t>
            </a:r>
            <a:r>
              <a:rPr lang="en-US" sz="900" b="1" i="1" dirty="0">
                <a:solidFill>
                  <a:schemeClr val="bg1"/>
                </a:solidFill>
              </a:rPr>
              <a:t> Louise </a:t>
            </a:r>
            <a:r>
              <a:rPr lang="en-US" sz="900" b="1" i="1" dirty="0" err="1">
                <a:solidFill>
                  <a:schemeClr val="bg1"/>
                </a:solidFill>
              </a:rPr>
              <a:t>Maranda</a:t>
            </a:r>
            <a:r>
              <a:rPr lang="en-US" sz="900" b="1" i="1" dirty="0">
                <a:solidFill>
                  <a:schemeClr val="bg1"/>
                </a:solidFill>
              </a:rPr>
              <a:t>, PhD </a:t>
            </a:r>
            <a:r>
              <a:rPr lang="en-US" sz="900" b="1" i="1" baseline="30000" dirty="0">
                <a:solidFill>
                  <a:schemeClr val="bg1"/>
                </a:solidFill>
              </a:rPr>
              <a:t>1</a:t>
            </a:r>
          </a:p>
          <a:p>
            <a:pPr algn="ctr"/>
            <a:r>
              <a:rPr lang="en-US" sz="900" b="1" i="1" baseline="30000" dirty="0">
                <a:solidFill>
                  <a:schemeClr val="bg1"/>
                </a:solidFill>
              </a:rPr>
              <a:t>1</a:t>
            </a:r>
            <a:r>
              <a:rPr lang="en-US" sz="900" b="1" i="1" dirty="0">
                <a:solidFill>
                  <a:schemeClr val="bg1"/>
                </a:solidFill>
              </a:rPr>
              <a:t> University of Massachusetts Medical School, </a:t>
            </a:r>
            <a:r>
              <a:rPr lang="en-US" sz="900" b="1" i="1" baseline="30000" dirty="0">
                <a:solidFill>
                  <a:schemeClr val="bg1"/>
                </a:solidFill>
              </a:rPr>
              <a:t>2 </a:t>
            </a:r>
            <a:r>
              <a:rPr lang="en-US" sz="900" b="1" i="1" dirty="0">
                <a:solidFill>
                  <a:schemeClr val="bg1"/>
                </a:solidFill>
              </a:rPr>
              <a:t>Liberia College of Physicians &amp; Surgeons</a:t>
            </a:r>
            <a:endParaRPr lang="en-US" sz="900" dirty="0">
              <a:solidFill>
                <a:schemeClr val="bg1"/>
              </a:solidFill>
            </a:endParaRPr>
          </a:p>
          <a:p>
            <a:pPr algn="ctr"/>
            <a:r>
              <a:rPr lang="en-US" sz="900" b="1" i="1" dirty="0">
                <a:solidFill>
                  <a:schemeClr val="bg1"/>
                </a:solidFill>
              </a:rPr>
              <a:t> </a:t>
            </a:r>
            <a:r>
              <a:rPr lang="en-US" sz="900" b="1" i="1" baseline="30000" dirty="0">
                <a:solidFill>
                  <a:schemeClr val="bg1"/>
                </a:solidFill>
              </a:rPr>
              <a:t>3</a:t>
            </a:r>
            <a:r>
              <a:rPr lang="en-US" sz="900" b="1" i="1" dirty="0">
                <a:solidFill>
                  <a:schemeClr val="bg1"/>
                </a:solidFill>
              </a:rPr>
              <a:t> Harvard Medical School</a:t>
            </a:r>
            <a:endParaRPr lang="en-US" sz="900" dirty="0">
              <a:solidFill>
                <a:schemeClr val="bg1"/>
              </a:solidFill>
            </a:endParaRPr>
          </a:p>
          <a:p>
            <a:pPr algn="ctr"/>
            <a:r>
              <a:rPr lang="en-US" sz="900" b="1" i="1" dirty="0">
                <a:solidFill>
                  <a:schemeClr val="bg1"/>
                </a:solidFill>
              </a:rPr>
              <a:t> </a:t>
            </a:r>
            <a:endParaRPr lang="en-US" sz="900" dirty="0">
              <a:solidFill>
                <a:schemeClr val="bg1"/>
              </a:solidFill>
            </a:endParaRPr>
          </a:p>
        </p:txBody>
      </p:sp>
      <p:cxnSp>
        <p:nvCxnSpPr>
          <p:cNvPr id="7" name="Straight Connector 6"/>
          <p:cNvCxnSpPr/>
          <p:nvPr/>
        </p:nvCxnSpPr>
        <p:spPr>
          <a:xfrm flipV="1">
            <a:off x="3683000" y="381000"/>
            <a:ext cx="4876800" cy="2540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32100" y="1045633"/>
            <a:ext cx="3086100" cy="19431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9" name="TextBox 8"/>
          <p:cNvSpPr txBox="1"/>
          <p:nvPr/>
        </p:nvSpPr>
        <p:spPr>
          <a:xfrm>
            <a:off x="2882900" y="981260"/>
            <a:ext cx="2908300" cy="246221"/>
          </a:xfrm>
          <a:prstGeom prst="rect">
            <a:avLst/>
          </a:prstGeom>
          <a:noFill/>
        </p:spPr>
        <p:txBody>
          <a:bodyPr wrap="square" rtlCol="0">
            <a:spAutoFit/>
          </a:bodyPr>
          <a:lstStyle/>
          <a:p>
            <a:r>
              <a:rPr lang="en-US" sz="1000" b="1" dirty="0"/>
              <a:t>Background:</a:t>
            </a:r>
            <a:r>
              <a:rPr lang="en-US" sz="300" dirty="0"/>
              <a:t> </a:t>
            </a:r>
          </a:p>
        </p:txBody>
      </p:sp>
      <p:sp>
        <p:nvSpPr>
          <p:cNvPr id="10" name="TextBox 9"/>
          <p:cNvSpPr txBox="1"/>
          <p:nvPr/>
        </p:nvSpPr>
        <p:spPr>
          <a:xfrm>
            <a:off x="6184900" y="1041400"/>
            <a:ext cx="2908300" cy="246221"/>
          </a:xfrm>
          <a:prstGeom prst="rect">
            <a:avLst/>
          </a:prstGeom>
          <a:noFill/>
        </p:spPr>
        <p:txBody>
          <a:bodyPr wrap="square" rtlCol="0">
            <a:spAutoFit/>
          </a:bodyPr>
          <a:lstStyle/>
          <a:p>
            <a:r>
              <a:rPr lang="en-US" sz="1000" b="1" dirty="0"/>
              <a:t>Results:</a:t>
            </a:r>
            <a:r>
              <a:rPr lang="en-US" sz="900" b="1" dirty="0"/>
              <a:t>   </a:t>
            </a:r>
          </a:p>
        </p:txBody>
      </p:sp>
      <p:sp>
        <p:nvSpPr>
          <p:cNvPr id="11" name="Rectangle 10"/>
          <p:cNvSpPr/>
          <p:nvPr/>
        </p:nvSpPr>
        <p:spPr>
          <a:xfrm>
            <a:off x="2832100" y="3831960"/>
            <a:ext cx="3086100" cy="29516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2" name="TextBox 11"/>
          <p:cNvSpPr txBox="1"/>
          <p:nvPr/>
        </p:nvSpPr>
        <p:spPr>
          <a:xfrm>
            <a:off x="2882900" y="3891474"/>
            <a:ext cx="2908300" cy="246221"/>
          </a:xfrm>
          <a:prstGeom prst="rect">
            <a:avLst/>
          </a:prstGeom>
          <a:noFill/>
        </p:spPr>
        <p:txBody>
          <a:bodyPr wrap="square" rtlCol="0">
            <a:spAutoFit/>
          </a:bodyPr>
          <a:lstStyle/>
          <a:p>
            <a:r>
              <a:rPr lang="en-US" sz="1000" b="1" dirty="0"/>
              <a:t>Methods:</a:t>
            </a:r>
          </a:p>
        </p:txBody>
      </p:sp>
      <p:sp>
        <p:nvSpPr>
          <p:cNvPr id="13" name="Rectangle 12"/>
          <p:cNvSpPr/>
          <p:nvPr/>
        </p:nvSpPr>
        <p:spPr>
          <a:xfrm>
            <a:off x="6015813" y="981260"/>
            <a:ext cx="3344252" cy="42481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4" name="Rectangle 13"/>
          <p:cNvSpPr/>
          <p:nvPr/>
        </p:nvSpPr>
        <p:spPr>
          <a:xfrm>
            <a:off x="6015813" y="5256866"/>
            <a:ext cx="3344252" cy="15267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5" name="TextBox 14"/>
          <p:cNvSpPr txBox="1"/>
          <p:nvPr/>
        </p:nvSpPr>
        <p:spPr>
          <a:xfrm>
            <a:off x="2946400" y="2987189"/>
            <a:ext cx="2908300" cy="970587"/>
          </a:xfrm>
          <a:prstGeom prst="rect">
            <a:avLst/>
          </a:prstGeom>
          <a:noFill/>
        </p:spPr>
        <p:txBody>
          <a:bodyPr wrap="square" rtlCol="0">
            <a:spAutoFit/>
          </a:bodyPr>
          <a:lstStyle/>
          <a:p>
            <a:r>
              <a:rPr lang="en-US" sz="1000" b="1" dirty="0"/>
              <a:t>Specific Objectives</a:t>
            </a:r>
            <a:r>
              <a:rPr lang="en-US" sz="300" dirty="0"/>
              <a:t>:</a:t>
            </a:r>
            <a:endParaRPr lang="en-US" sz="600" dirty="0"/>
          </a:p>
          <a:p>
            <a:pPr marL="123850" indent="-123850">
              <a:buAutoNum type="arabicPeriod"/>
            </a:pPr>
            <a:r>
              <a:rPr lang="en-US" sz="600" dirty="0"/>
              <a:t>To describe the impact that EVD had on access to basic healthcare in both rural and   urban environments </a:t>
            </a:r>
          </a:p>
          <a:p>
            <a:pPr marL="123850" indent="-123850">
              <a:lnSpc>
                <a:spcPct val="150000"/>
              </a:lnSpc>
              <a:buAutoNum type="arabicPeriod"/>
            </a:pPr>
            <a:r>
              <a:rPr lang="en-US" sz="600" dirty="0"/>
              <a:t>To describe the barriers to accessing healthcare during the EVD epidemic</a:t>
            </a:r>
          </a:p>
          <a:p>
            <a:pPr marL="123850" indent="-123850">
              <a:lnSpc>
                <a:spcPct val="150000"/>
              </a:lnSpc>
              <a:buAutoNum type="arabicPeriod"/>
            </a:pPr>
            <a:r>
              <a:rPr lang="en-US" sz="600" dirty="0"/>
              <a:t>To assess risk factors associated with difficulty in finding care</a:t>
            </a:r>
          </a:p>
          <a:p>
            <a:pPr marL="123850" indent="-123850">
              <a:lnSpc>
                <a:spcPct val="150000"/>
              </a:lnSpc>
              <a:buAutoNum type="arabicPeriod"/>
            </a:pPr>
            <a:r>
              <a:rPr lang="en-US" sz="600" dirty="0"/>
              <a:t> To assess the impact on various subgroups of patients</a:t>
            </a:r>
          </a:p>
          <a:p>
            <a:pPr>
              <a:lnSpc>
                <a:spcPct val="150000"/>
              </a:lnSpc>
            </a:pPr>
            <a:endParaRPr lang="en-US" sz="600" dirty="0"/>
          </a:p>
        </p:txBody>
      </p:sp>
      <p:sp>
        <p:nvSpPr>
          <p:cNvPr id="16" name="TextBox 15"/>
          <p:cNvSpPr txBox="1"/>
          <p:nvPr/>
        </p:nvSpPr>
        <p:spPr>
          <a:xfrm>
            <a:off x="6162736" y="5238780"/>
            <a:ext cx="2908300" cy="230832"/>
          </a:xfrm>
          <a:prstGeom prst="rect">
            <a:avLst/>
          </a:prstGeom>
          <a:noFill/>
        </p:spPr>
        <p:txBody>
          <a:bodyPr wrap="square" rtlCol="0">
            <a:spAutoFit/>
          </a:bodyPr>
          <a:lstStyle/>
          <a:p>
            <a:pPr algn="ctr"/>
            <a:r>
              <a:rPr lang="en-US" sz="900" b="1" dirty="0"/>
              <a:t>Conclusions:</a:t>
            </a:r>
            <a:r>
              <a:rPr lang="en-US" sz="300" dirty="0"/>
              <a:t>  </a:t>
            </a:r>
          </a:p>
        </p:txBody>
      </p:sp>
      <p:sp>
        <p:nvSpPr>
          <p:cNvPr id="17" name="Rectangle 16"/>
          <p:cNvSpPr/>
          <p:nvPr/>
        </p:nvSpPr>
        <p:spPr>
          <a:xfrm>
            <a:off x="2832100" y="3037417"/>
            <a:ext cx="3086100" cy="794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a:p>
        </p:txBody>
      </p:sp>
      <p:sp>
        <p:nvSpPr>
          <p:cNvPr id="19" name="TextBox 18"/>
          <p:cNvSpPr txBox="1"/>
          <p:nvPr/>
        </p:nvSpPr>
        <p:spPr>
          <a:xfrm>
            <a:off x="2927350" y="1211000"/>
            <a:ext cx="2895600" cy="923330"/>
          </a:xfrm>
          <a:prstGeom prst="rect">
            <a:avLst/>
          </a:prstGeom>
          <a:noFill/>
        </p:spPr>
        <p:txBody>
          <a:bodyPr wrap="square" rtlCol="0">
            <a:spAutoFit/>
          </a:bodyPr>
          <a:lstStyle/>
          <a:p>
            <a:pPr marL="95269" indent="-95269">
              <a:buFont typeface="Arial" charset="0"/>
              <a:buChar char="•"/>
            </a:pPr>
            <a:r>
              <a:rPr lang="en-US" sz="600" dirty="0"/>
              <a:t>The Ebola Virus (EVD) epidemic in West Africa has claimed over 11,000 lives </a:t>
            </a:r>
          </a:p>
          <a:p>
            <a:pPr marL="95269" indent="-95269">
              <a:buFont typeface="Arial" charset="0"/>
              <a:buChar char="•"/>
            </a:pPr>
            <a:r>
              <a:rPr lang="en-US" sz="600" dirty="0"/>
              <a:t>Liberia was one of the countries hardest hit with almost 5,000 fatalities</a:t>
            </a:r>
          </a:p>
          <a:p>
            <a:pPr marL="95269" indent="-95269">
              <a:buFont typeface="Arial" charset="0"/>
              <a:buChar char="•"/>
            </a:pPr>
            <a:r>
              <a:rPr lang="en-US" sz="600" dirty="0"/>
              <a:t>Ebola had the additional effect of paralyzing heath care in this country;</a:t>
            </a:r>
          </a:p>
          <a:p>
            <a:r>
              <a:rPr lang="en-US" sz="600" dirty="0"/>
              <a:t>        at the height of the epidemic, almost all government hospitals were either         </a:t>
            </a:r>
          </a:p>
          <a:p>
            <a:r>
              <a:rPr lang="en-US" sz="600" dirty="0"/>
              <a:t>        closed or acting at a very limited capacity</a:t>
            </a:r>
          </a:p>
          <a:p>
            <a:pPr marL="95269" indent="-95269">
              <a:buFont typeface="Arial" charset="0"/>
              <a:buChar char="•"/>
            </a:pPr>
            <a:r>
              <a:rPr lang="en-US" sz="600" dirty="0"/>
              <a:t>Little is known about what impact EVD had on access to basic healthcare and where patients were accessing health care at this time. </a:t>
            </a:r>
          </a:p>
          <a:p>
            <a:pPr marL="95269" indent="-95269">
              <a:buFont typeface="Arial" charset="0"/>
              <a:buChar char="•"/>
            </a:pPr>
            <a:endParaRPr lang="en-US" sz="600" dirty="0"/>
          </a:p>
          <a:p>
            <a:pPr marL="190538" indent="-190538">
              <a:buFont typeface="Arial" charset="0"/>
              <a:buChar char="•"/>
            </a:pPr>
            <a:endParaRPr lang="en-US" sz="600" dirty="0"/>
          </a:p>
        </p:txBody>
      </p:sp>
      <p:sp>
        <p:nvSpPr>
          <p:cNvPr id="22" name="TextBox 21"/>
          <p:cNvSpPr txBox="1"/>
          <p:nvPr/>
        </p:nvSpPr>
        <p:spPr>
          <a:xfrm>
            <a:off x="2946400" y="4127806"/>
            <a:ext cx="2781300" cy="2823722"/>
          </a:xfrm>
          <a:prstGeom prst="rect">
            <a:avLst/>
          </a:prstGeom>
          <a:noFill/>
        </p:spPr>
        <p:txBody>
          <a:bodyPr wrap="square" rtlCol="0">
            <a:spAutoFit/>
          </a:bodyPr>
          <a:lstStyle/>
          <a:p>
            <a:pPr marL="76215" indent="-76215">
              <a:buFont typeface="Arial" charset="0"/>
              <a:buChar char="•"/>
            </a:pPr>
            <a:r>
              <a:rPr lang="en-US" sz="467" dirty="0"/>
              <a:t>Academic Consortium Combatting Ebola in Liberia (ACCEL) was conducting national training for healthcare workers in Infection, Prevention and Control in all 15 counties across Liberia </a:t>
            </a:r>
          </a:p>
          <a:p>
            <a:pPr marL="76215" indent="-76215">
              <a:buFont typeface="Arial" charset="0"/>
              <a:buChar char="•"/>
            </a:pPr>
            <a:endParaRPr lang="en-US" sz="467" dirty="0"/>
          </a:p>
          <a:p>
            <a:endParaRPr lang="en-US" sz="467" dirty="0"/>
          </a:p>
          <a:p>
            <a:endParaRPr lang="en-US" sz="467" dirty="0"/>
          </a:p>
          <a:p>
            <a:endParaRPr lang="en-US" sz="467" dirty="0"/>
          </a:p>
          <a:p>
            <a:pPr marL="76215" indent="-76215">
              <a:buFont typeface="Arial" charset="0"/>
              <a:buChar char="•"/>
            </a:pPr>
            <a:r>
              <a:rPr lang="en-US" sz="467" dirty="0"/>
              <a:t>During training weeks social mobilization and psychosocial support staff went into communities around the hospitals that were being trained to provide education on the hospitals status for patient care and encourage community members back to using hospitals again. </a:t>
            </a:r>
          </a:p>
          <a:p>
            <a:pPr marL="76215" indent="-76215">
              <a:buFont typeface="Arial" charset="0"/>
              <a:buChar char="•"/>
            </a:pPr>
            <a:endParaRPr lang="en-US" sz="467" dirty="0"/>
          </a:p>
          <a:p>
            <a:pPr marL="76215" indent="-76215">
              <a:buFont typeface="Arial" charset="0"/>
              <a:buChar char="•"/>
            </a:pPr>
            <a:r>
              <a:rPr lang="en-US" sz="467" dirty="0"/>
              <a:t>A survey using Liberian English was designed to assess community members knowledge on, attitudes towards and perceptions of Ebola </a:t>
            </a:r>
          </a:p>
          <a:p>
            <a:pPr marL="76215" indent="-76215">
              <a:buFont typeface="Arial" charset="0"/>
              <a:buChar char="•"/>
            </a:pPr>
            <a:endParaRPr lang="en-US" sz="467" dirty="0"/>
          </a:p>
          <a:p>
            <a:pPr marL="76215" indent="-76215">
              <a:buFont typeface="Arial" charset="0"/>
              <a:buChar char="•"/>
            </a:pPr>
            <a:r>
              <a:rPr lang="en-US" sz="467" dirty="0"/>
              <a:t>Randomized cluster sampling methodology was used to sample 35 community members per county for a total sample size of 500, plus 10% non-completion/drop out for a target of 550 </a:t>
            </a:r>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endParaRPr lang="en-US" sz="467" dirty="0"/>
          </a:p>
          <a:p>
            <a:endParaRPr lang="en-US" sz="467" dirty="0"/>
          </a:p>
          <a:p>
            <a:pPr marL="76215" indent="-76215">
              <a:buFont typeface="Arial" charset="0"/>
              <a:buChar char="•"/>
            </a:pPr>
            <a:endParaRPr lang="en-US" sz="467" dirty="0"/>
          </a:p>
          <a:p>
            <a:pPr marL="76215" indent="-76215">
              <a:buFont typeface="Arial" charset="0"/>
              <a:buChar char="•"/>
            </a:pPr>
            <a:endParaRPr lang="en-US" sz="467" dirty="0"/>
          </a:p>
          <a:p>
            <a:pPr marL="76215" indent="-76215">
              <a:buFont typeface="Arial" charset="0"/>
              <a:buChar char="•"/>
            </a:pPr>
            <a:r>
              <a:rPr lang="en-US" sz="467" dirty="0"/>
              <a:t>A 95 question survey taking approximately 30 minutes was conducted with heads of household in and interview format</a:t>
            </a:r>
          </a:p>
          <a:p>
            <a:pPr marL="76215" indent="-76215">
              <a:buFont typeface="Arial" charset="0"/>
              <a:buChar char="•"/>
            </a:pPr>
            <a:endParaRPr lang="en-US" sz="467" dirty="0"/>
          </a:p>
          <a:p>
            <a:pPr marL="76215" indent="-76215">
              <a:buFont typeface="Arial" charset="0"/>
              <a:buChar char="•"/>
            </a:pPr>
            <a:r>
              <a:rPr lang="en-US" sz="467" dirty="0"/>
              <a:t>Data was recorded  using smartphones and was uploaded to  the open source mobile data platform </a:t>
            </a:r>
            <a:r>
              <a:rPr lang="en-US" sz="467" dirty="0" err="1"/>
              <a:t>Magpi</a:t>
            </a:r>
            <a:r>
              <a:rPr lang="en-US" sz="467" dirty="0"/>
              <a:t> </a:t>
            </a:r>
          </a:p>
          <a:p>
            <a:pPr marL="76215" indent="-76215">
              <a:buFont typeface="Arial" charset="0"/>
              <a:buChar char="•"/>
            </a:pPr>
            <a:endParaRPr lang="en-US" sz="467" dirty="0"/>
          </a:p>
          <a:p>
            <a:pPr marL="76215" indent="-76215">
              <a:buFont typeface="Arial" charset="0"/>
              <a:buChar char="•"/>
            </a:pPr>
            <a:r>
              <a:rPr lang="en-US" sz="467" dirty="0"/>
              <a:t>Data was then exported and analyzed using SPSS </a:t>
            </a:r>
          </a:p>
          <a:p>
            <a:pPr marL="76215" indent="-76215">
              <a:buFont typeface="Arial" charset="0"/>
              <a:buChar char="•"/>
            </a:pPr>
            <a:endParaRPr lang="en-US" sz="467" dirty="0"/>
          </a:p>
          <a:p>
            <a:endParaRPr lang="en-US" sz="467" dirty="0"/>
          </a:p>
        </p:txBody>
      </p:sp>
      <p:sp>
        <p:nvSpPr>
          <p:cNvPr id="24" name="TextBox 23"/>
          <p:cNvSpPr txBox="1"/>
          <p:nvPr/>
        </p:nvSpPr>
        <p:spPr>
          <a:xfrm>
            <a:off x="6250993" y="5709304"/>
            <a:ext cx="2842207" cy="1242391"/>
          </a:xfrm>
          <a:prstGeom prst="rect">
            <a:avLst/>
          </a:prstGeom>
          <a:noFill/>
        </p:spPr>
        <p:txBody>
          <a:bodyPr wrap="square" rtlCol="0">
            <a:spAutoFit/>
          </a:bodyPr>
          <a:lstStyle/>
          <a:p>
            <a:pPr marL="76215" indent="-76215">
              <a:buFont typeface="Arial" charset="0"/>
              <a:buChar char="•"/>
            </a:pPr>
            <a:r>
              <a:rPr lang="en-US" sz="467" dirty="0"/>
              <a:t>Our results support the observations that health care access was severely affected  during the Ebola epidemic in Liberia, and was most difficult to access in urban areas</a:t>
            </a:r>
          </a:p>
          <a:p>
            <a:endParaRPr lang="en-US" sz="467" dirty="0"/>
          </a:p>
          <a:p>
            <a:pPr marL="76215" indent="-76215">
              <a:buFont typeface="Arial" charset="0"/>
              <a:buChar char="•"/>
            </a:pPr>
            <a:r>
              <a:rPr lang="en-US" sz="467" dirty="0"/>
              <a:t>Although closure of healthcare facilities was a large  barrier, other factors such as fear of contracting Ebola in healthcare facilities, and refusal of healthcare workers to see patients  were other factors which reduced access.</a:t>
            </a:r>
          </a:p>
          <a:p>
            <a:pPr marL="76215" indent="-76215">
              <a:buFont typeface="Arial" charset="0"/>
              <a:buChar char="•"/>
            </a:pPr>
            <a:endParaRPr lang="en-US" sz="467" dirty="0"/>
          </a:p>
          <a:p>
            <a:pPr marL="76215" indent="-76215">
              <a:buFont typeface="Arial" charset="0"/>
              <a:buChar char="•"/>
            </a:pPr>
            <a:r>
              <a:rPr lang="en-US" sz="467" dirty="0"/>
              <a:t> Prenatal, obstetric and emergency care were especially difficult to access at government hospitals in urban areas   </a:t>
            </a:r>
          </a:p>
          <a:p>
            <a:r>
              <a:rPr lang="en-US" sz="467" dirty="0"/>
              <a:t>       during this time. This has likely caused additional morbidity and mortality.</a:t>
            </a:r>
          </a:p>
          <a:p>
            <a:pPr marL="76215" indent="-76215">
              <a:buFont typeface="Arial" charset="0"/>
              <a:buChar char="•"/>
            </a:pPr>
            <a:endParaRPr lang="en-US" sz="467" dirty="0"/>
          </a:p>
          <a:p>
            <a:pPr marL="76215" indent="-76215">
              <a:buFont typeface="Arial" charset="0"/>
              <a:buChar char="•"/>
            </a:pPr>
            <a:r>
              <a:rPr lang="en-US" sz="467" dirty="0"/>
              <a:t> Strategies to maintain health system functioning at the time of humanitarian crisis, and to reassure the public of    the safety of these facilities are critical. This will prevent additional morbidity and mortality from preventable causes.</a:t>
            </a:r>
          </a:p>
          <a:p>
            <a:r>
              <a:rPr lang="en-US" sz="467" dirty="0"/>
              <a:t> </a:t>
            </a:r>
          </a:p>
          <a:p>
            <a:endParaRPr lang="en-US" sz="467" dirty="0"/>
          </a:p>
        </p:txBody>
      </p:sp>
      <p:graphicFrame>
        <p:nvGraphicFramePr>
          <p:cNvPr id="28" name="Chart 27"/>
          <p:cNvGraphicFramePr>
            <a:graphicFrameLocks/>
          </p:cNvGraphicFramePr>
          <p:nvPr/>
        </p:nvGraphicFramePr>
        <p:xfrm>
          <a:off x="6270172" y="1680834"/>
          <a:ext cx="1894114" cy="745515"/>
        </p:xfrm>
        <a:graphic>
          <a:graphicData uri="http://schemas.openxmlformats.org/drawingml/2006/chart">
            <c:chart xmlns:c="http://schemas.openxmlformats.org/drawingml/2006/chart" xmlns:r="http://schemas.openxmlformats.org/officeDocument/2006/relationships" r:id="rId4"/>
          </a:graphicData>
        </a:graphic>
      </p:graphicFrame>
      <p:sp>
        <p:nvSpPr>
          <p:cNvPr id="58" name="TextBox 57"/>
          <p:cNvSpPr txBox="1"/>
          <p:nvPr/>
        </p:nvSpPr>
        <p:spPr>
          <a:xfrm>
            <a:off x="3030712" y="2810846"/>
            <a:ext cx="968377" cy="236090"/>
          </a:xfrm>
          <a:prstGeom prst="rect">
            <a:avLst/>
          </a:prstGeom>
          <a:noFill/>
        </p:spPr>
        <p:txBody>
          <a:bodyPr wrap="square" rtlCol="0">
            <a:spAutoFit/>
          </a:bodyPr>
          <a:lstStyle/>
          <a:p>
            <a:pPr algn="ctr"/>
            <a:r>
              <a:rPr lang="en-US" sz="467" i="1" dirty="0"/>
              <a:t> Map of Government Hospitals in Liberia</a:t>
            </a:r>
          </a:p>
        </p:txBody>
      </p:sp>
      <p:sp>
        <p:nvSpPr>
          <p:cNvPr id="60" name="TextBox 59"/>
          <p:cNvSpPr txBox="1"/>
          <p:nvPr/>
        </p:nvSpPr>
        <p:spPr>
          <a:xfrm>
            <a:off x="4530851" y="2798938"/>
            <a:ext cx="1381366" cy="266676"/>
          </a:xfrm>
          <a:prstGeom prst="rect">
            <a:avLst/>
          </a:prstGeom>
          <a:noFill/>
        </p:spPr>
        <p:txBody>
          <a:bodyPr wrap="square" rtlCol="0">
            <a:spAutoFit/>
          </a:bodyPr>
          <a:lstStyle/>
          <a:p>
            <a:pPr algn="ctr"/>
            <a:r>
              <a:rPr lang="en-US" sz="467" i="1" dirty="0"/>
              <a:t>Epidemiologic Surveillance Map </a:t>
            </a:r>
          </a:p>
          <a:p>
            <a:pPr algn="ctr"/>
            <a:r>
              <a:rPr lang="en-US" sz="333" i="1" dirty="0"/>
              <a:t>                Late Outbreak – January 2016                                                             Source WHO</a:t>
            </a:r>
          </a:p>
        </p:txBody>
      </p:sp>
      <p:pic>
        <p:nvPicPr>
          <p:cNvPr id="61" name="Picture 60"/>
          <p:cNvPicPr/>
          <p:nvPr/>
        </p:nvPicPr>
        <p:blipFill>
          <a:blip r:embed="rId5"/>
          <a:stretch>
            <a:fillRect/>
          </a:stretch>
        </p:blipFill>
        <p:spPr>
          <a:xfrm>
            <a:off x="5357231" y="3877920"/>
            <a:ext cx="493537" cy="173595"/>
          </a:xfrm>
          <a:prstGeom prst="rect">
            <a:avLst/>
          </a:prstGeom>
        </p:spPr>
      </p:pic>
      <p:pic>
        <p:nvPicPr>
          <p:cNvPr id="6" name="Picture 5"/>
          <p:cNvPicPr>
            <a:picLocks noChangeAspect="1"/>
          </p:cNvPicPr>
          <p:nvPr/>
        </p:nvPicPr>
        <p:blipFill>
          <a:blip r:embed="rId6"/>
          <a:stretch>
            <a:fillRect/>
          </a:stretch>
        </p:blipFill>
        <p:spPr>
          <a:xfrm>
            <a:off x="5378903" y="6627630"/>
            <a:ext cx="356621" cy="79741"/>
          </a:xfrm>
          <a:prstGeom prst="rect">
            <a:avLst/>
          </a:prstGeom>
        </p:spPr>
      </p:pic>
      <p:sp>
        <p:nvSpPr>
          <p:cNvPr id="18" name="TextBox 17"/>
          <p:cNvSpPr txBox="1"/>
          <p:nvPr/>
        </p:nvSpPr>
        <p:spPr>
          <a:xfrm>
            <a:off x="5336354" y="6717446"/>
            <a:ext cx="575863" cy="164019"/>
          </a:xfrm>
          <a:prstGeom prst="rect">
            <a:avLst/>
          </a:prstGeom>
          <a:noFill/>
        </p:spPr>
        <p:txBody>
          <a:bodyPr wrap="square" rtlCol="0">
            <a:spAutoFit/>
          </a:bodyPr>
          <a:lstStyle/>
          <a:p>
            <a:pPr algn="r"/>
            <a:r>
              <a:rPr lang="en-US" sz="233" dirty="0"/>
              <a:t>Funded By: Paul G. Allen Family Foundation</a:t>
            </a:r>
          </a:p>
        </p:txBody>
      </p:sp>
      <p:sp>
        <p:nvSpPr>
          <p:cNvPr id="20" name="TextBox 19"/>
          <p:cNvSpPr txBox="1"/>
          <p:nvPr/>
        </p:nvSpPr>
        <p:spPr>
          <a:xfrm>
            <a:off x="6139082" y="2148125"/>
            <a:ext cx="1496263" cy="779765"/>
          </a:xfrm>
          <a:prstGeom prst="rect">
            <a:avLst/>
          </a:prstGeom>
          <a:noFill/>
        </p:spPr>
        <p:txBody>
          <a:bodyPr wrap="square" rtlCol="0">
            <a:spAutoFit/>
          </a:bodyPr>
          <a:lstStyle/>
          <a:p>
            <a:r>
              <a:rPr lang="en-US" sz="467" b="1" dirty="0"/>
              <a:t>Population Surveyed: </a:t>
            </a:r>
          </a:p>
          <a:p>
            <a:endParaRPr lang="en-US" sz="400" dirty="0"/>
          </a:p>
          <a:p>
            <a:pPr marL="76215" indent="-76215">
              <a:buFont typeface="Arial" charset="0"/>
              <a:buChar char="•"/>
            </a:pPr>
            <a:r>
              <a:rPr lang="en-US" sz="400" dirty="0"/>
              <a:t>Surveys completed in all 15 counties </a:t>
            </a:r>
          </a:p>
          <a:p>
            <a:pPr marL="76215" indent="-76215">
              <a:buFont typeface="Arial" charset="0"/>
              <a:buChar char="•"/>
            </a:pPr>
            <a:r>
              <a:rPr lang="en-US" sz="400" dirty="0"/>
              <a:t>543 heads of household completed survey</a:t>
            </a:r>
          </a:p>
          <a:p>
            <a:pPr marL="76215" indent="-76215">
              <a:buFont typeface="Arial" charset="0"/>
              <a:buChar char="•"/>
            </a:pPr>
            <a:r>
              <a:rPr lang="en-US" sz="400" dirty="0"/>
              <a:t>Equal distribution between male and female,  urban and rural</a:t>
            </a:r>
          </a:p>
          <a:p>
            <a:pPr marL="76215" indent="-76215">
              <a:buFont typeface="Arial" charset="0"/>
              <a:buChar char="•"/>
            </a:pPr>
            <a:r>
              <a:rPr lang="en-US" sz="400" dirty="0"/>
              <a:t>   respondents (Figure 1)</a:t>
            </a:r>
          </a:p>
          <a:p>
            <a:pPr marL="76215" indent="-76215">
              <a:buFont typeface="Arial" charset="0"/>
              <a:buChar char="•"/>
            </a:pPr>
            <a:r>
              <a:rPr lang="en-US" sz="400" dirty="0"/>
              <a:t>Urban population was younger, had higher % of females</a:t>
            </a:r>
          </a:p>
          <a:p>
            <a:r>
              <a:rPr lang="en-US" sz="400" dirty="0"/>
              <a:t>          smaller families, more unemployment  and more HCWs </a:t>
            </a:r>
            <a:r>
              <a:rPr lang="en-US" sz="400" dirty="0" err="1"/>
              <a:t>vs</a:t>
            </a:r>
            <a:r>
              <a:rPr lang="en-US" sz="400" dirty="0"/>
              <a:t> rural  </a:t>
            </a:r>
          </a:p>
          <a:p>
            <a:r>
              <a:rPr lang="en-US" sz="400" dirty="0"/>
              <a:t>          populations (Table 1)</a:t>
            </a:r>
          </a:p>
        </p:txBody>
      </p:sp>
      <p:grpSp>
        <p:nvGrpSpPr>
          <p:cNvPr id="43" name="Group 42"/>
          <p:cNvGrpSpPr/>
          <p:nvPr/>
        </p:nvGrpSpPr>
        <p:grpSpPr>
          <a:xfrm>
            <a:off x="3054498" y="4222475"/>
            <a:ext cx="2486409" cy="280026"/>
            <a:chOff x="1867785" y="25334852"/>
            <a:chExt cx="14918456" cy="1680153"/>
          </a:xfrm>
        </p:grpSpPr>
        <p:pic>
          <p:nvPicPr>
            <p:cNvPr id="66" name="Picture 65"/>
            <p:cNvPicPr/>
            <p:nvPr/>
          </p:nvPicPr>
          <p:blipFill>
            <a:blip r:embed="rId7"/>
            <a:stretch>
              <a:fillRect/>
            </a:stretch>
          </p:blipFill>
          <p:spPr>
            <a:xfrm>
              <a:off x="11686010" y="25687394"/>
              <a:ext cx="1967676" cy="739414"/>
            </a:xfrm>
            <a:prstGeom prst="rect">
              <a:avLst/>
            </a:prstGeom>
          </p:spPr>
        </p:pic>
        <p:pic>
          <p:nvPicPr>
            <p:cNvPr id="67" name="Picture 66"/>
            <p:cNvPicPr/>
            <p:nvPr/>
          </p:nvPicPr>
          <p:blipFill>
            <a:blip r:embed="rId8"/>
            <a:stretch>
              <a:fillRect/>
            </a:stretch>
          </p:blipFill>
          <p:spPr>
            <a:xfrm>
              <a:off x="14582122" y="25748903"/>
              <a:ext cx="2204119" cy="808137"/>
            </a:xfrm>
            <a:prstGeom prst="rect">
              <a:avLst/>
            </a:prstGeom>
          </p:spPr>
        </p:pic>
        <p:pic>
          <p:nvPicPr>
            <p:cNvPr id="68" name="Picture 67"/>
            <p:cNvPicPr>
              <a:picLocks noChangeAspect="1"/>
            </p:cNvPicPr>
            <p:nvPr/>
          </p:nvPicPr>
          <p:blipFill>
            <a:blip r:embed="rId9"/>
            <a:stretch>
              <a:fillRect/>
            </a:stretch>
          </p:blipFill>
          <p:spPr>
            <a:xfrm>
              <a:off x="7950201" y="25670361"/>
              <a:ext cx="2652390" cy="926738"/>
            </a:xfrm>
            <a:prstGeom prst="rect">
              <a:avLst/>
            </a:prstGeom>
          </p:spPr>
        </p:pic>
        <p:pic>
          <p:nvPicPr>
            <p:cNvPr id="41" name="Picture 40"/>
            <p:cNvPicPr>
              <a:picLocks noChangeAspect="1"/>
            </p:cNvPicPr>
            <p:nvPr/>
          </p:nvPicPr>
          <p:blipFill>
            <a:blip r:embed="rId10"/>
            <a:stretch>
              <a:fillRect/>
            </a:stretch>
          </p:blipFill>
          <p:spPr>
            <a:xfrm>
              <a:off x="5267764" y="25334852"/>
              <a:ext cx="1739012" cy="1680153"/>
            </a:xfrm>
            <a:prstGeom prst="rect">
              <a:avLst/>
            </a:prstGeom>
          </p:spPr>
        </p:pic>
        <p:pic>
          <p:nvPicPr>
            <p:cNvPr id="42" name="Picture 41"/>
            <p:cNvPicPr>
              <a:picLocks noChangeAspect="1"/>
            </p:cNvPicPr>
            <p:nvPr/>
          </p:nvPicPr>
          <p:blipFill>
            <a:blip r:embed="rId11"/>
            <a:stretch>
              <a:fillRect/>
            </a:stretch>
          </p:blipFill>
          <p:spPr>
            <a:xfrm>
              <a:off x="1867785" y="25670361"/>
              <a:ext cx="2446802" cy="1009133"/>
            </a:xfrm>
            <a:prstGeom prst="rect">
              <a:avLst/>
            </a:prstGeom>
          </p:spPr>
        </p:pic>
      </p:grpSp>
      <p:sp>
        <p:nvSpPr>
          <p:cNvPr id="3" name="TextBox 2"/>
          <p:cNvSpPr txBox="1"/>
          <p:nvPr/>
        </p:nvSpPr>
        <p:spPr>
          <a:xfrm>
            <a:off x="3054498" y="2296584"/>
            <a:ext cx="597441" cy="138499"/>
          </a:xfrm>
          <a:prstGeom prst="rect">
            <a:avLst/>
          </a:prstGeom>
          <a:noFill/>
        </p:spPr>
        <p:txBody>
          <a:bodyPr wrap="square" rtlCol="0">
            <a:spAutoFit/>
          </a:bodyPr>
          <a:lstStyle/>
          <a:p>
            <a:endParaRPr lang="en-US" sz="300" dirty="0"/>
          </a:p>
        </p:txBody>
      </p:sp>
      <p:pic>
        <p:nvPicPr>
          <p:cNvPr id="55" name="Content Placeholder 6"/>
          <p:cNvPicPr>
            <a:picLocks noChangeAspect="1"/>
          </p:cNvPicPr>
          <p:nvPr/>
        </p:nvPicPr>
        <p:blipFill>
          <a:blip r:embed="rId12"/>
          <a:srcRect l="2739" r="2739"/>
          <a:stretch>
            <a:fillRect/>
          </a:stretch>
        </p:blipFill>
        <p:spPr>
          <a:xfrm>
            <a:off x="3064540" y="1884892"/>
            <a:ext cx="948865" cy="882650"/>
          </a:xfrm>
          <a:prstGeom prst="rect">
            <a:avLst/>
          </a:prstGeom>
        </p:spPr>
      </p:pic>
      <p:pic>
        <p:nvPicPr>
          <p:cNvPr id="56" name="Picture 55"/>
          <p:cNvPicPr>
            <a:picLocks noChangeAspect="1"/>
          </p:cNvPicPr>
          <p:nvPr/>
        </p:nvPicPr>
        <p:blipFill>
          <a:blip r:embed="rId13"/>
          <a:stretch>
            <a:fillRect/>
          </a:stretch>
        </p:blipFill>
        <p:spPr>
          <a:xfrm>
            <a:off x="3054498" y="5282077"/>
            <a:ext cx="1061027" cy="796602"/>
          </a:xfrm>
          <a:prstGeom prst="rect">
            <a:avLst/>
          </a:prstGeom>
        </p:spPr>
      </p:pic>
      <p:pic>
        <p:nvPicPr>
          <p:cNvPr id="57" name="Content Placeholder 7"/>
          <p:cNvPicPr>
            <a:picLocks noChangeAspect="1"/>
          </p:cNvPicPr>
          <p:nvPr/>
        </p:nvPicPr>
        <p:blipFill>
          <a:blip r:embed="rId14"/>
          <a:srcRect l="20889" r="20889"/>
          <a:stretch>
            <a:fillRect/>
          </a:stretch>
        </p:blipFill>
        <p:spPr>
          <a:xfrm>
            <a:off x="4495502" y="5291313"/>
            <a:ext cx="1046624" cy="796602"/>
          </a:xfrm>
          <a:prstGeom prst="rect">
            <a:avLst/>
          </a:prstGeom>
        </p:spPr>
      </p:pic>
      <p:pic>
        <p:nvPicPr>
          <p:cNvPr id="59" name="Picture 58"/>
          <p:cNvPicPr>
            <a:picLocks noChangeAspect="1"/>
          </p:cNvPicPr>
          <p:nvPr/>
        </p:nvPicPr>
        <p:blipFill>
          <a:blip r:embed="rId15"/>
          <a:stretch>
            <a:fillRect/>
          </a:stretch>
        </p:blipFill>
        <p:spPr>
          <a:xfrm>
            <a:off x="4616376" y="1856478"/>
            <a:ext cx="1043590" cy="967355"/>
          </a:xfrm>
          <a:prstGeom prst="rect">
            <a:avLst/>
          </a:prstGeom>
        </p:spPr>
      </p:pic>
      <p:pic>
        <p:nvPicPr>
          <p:cNvPr id="65" name="Picture 64"/>
          <p:cNvPicPr/>
          <p:nvPr/>
        </p:nvPicPr>
        <p:blipFill>
          <a:blip r:embed="rId16">
            <a:extLst>
              <a:ext uri="{28A0092B-C50C-407E-A947-70E740481C1C}">
                <a14:useLocalDpi xmlns:a14="http://schemas.microsoft.com/office/drawing/2010/main" val="0"/>
              </a:ext>
            </a:extLst>
          </a:blip>
          <a:srcRect/>
          <a:stretch>
            <a:fillRect/>
          </a:stretch>
        </p:blipFill>
        <p:spPr bwMode="auto">
          <a:xfrm>
            <a:off x="6243346" y="1355646"/>
            <a:ext cx="991235" cy="792480"/>
          </a:xfrm>
          <a:prstGeom prst="rect">
            <a:avLst/>
          </a:prstGeom>
          <a:noFill/>
          <a:ln>
            <a:noFill/>
          </a:ln>
        </p:spPr>
      </p:pic>
      <p:graphicFrame>
        <p:nvGraphicFramePr>
          <p:cNvPr id="69" name="Object 68"/>
          <p:cNvGraphicFramePr>
            <a:graphicFrameLocks noChangeAspect="1"/>
          </p:cNvGraphicFramePr>
          <p:nvPr/>
        </p:nvGraphicFramePr>
        <p:xfrm>
          <a:off x="6155568" y="4127807"/>
          <a:ext cx="1673851" cy="670983"/>
        </p:xfrm>
        <a:graphic>
          <a:graphicData uri="http://schemas.openxmlformats.org/presentationml/2006/ole">
            <mc:AlternateContent xmlns:mc="http://schemas.openxmlformats.org/markup-compatibility/2006">
              <mc:Choice xmlns:v="urn:schemas-microsoft-com:vml" Requires="v">
                <p:oleObj spid="_x0000_s5177" name="Document" r:id="rId17" imgW="5892800" imgH="2362200" progId="Word.Document.12">
                  <p:embed/>
                </p:oleObj>
              </mc:Choice>
              <mc:Fallback>
                <p:oleObj name="Document" r:id="rId17" imgW="5892800" imgH="2362200" progId="Word.Document.12">
                  <p:embed/>
                  <p:pic>
                    <p:nvPicPr>
                      <p:cNvPr id="69" name="Object 68"/>
                      <p:cNvPicPr/>
                      <p:nvPr/>
                    </p:nvPicPr>
                    <p:blipFill>
                      <a:blip r:embed="rId18"/>
                      <a:stretch>
                        <a:fillRect/>
                      </a:stretch>
                    </p:blipFill>
                    <p:spPr>
                      <a:xfrm>
                        <a:off x="6155568" y="4127807"/>
                        <a:ext cx="1673851" cy="670983"/>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7911548" y="1193883"/>
          <a:ext cx="1296533" cy="1533889"/>
        </p:xfrm>
        <a:graphic>
          <a:graphicData uri="http://schemas.openxmlformats.org/presentationml/2006/ole">
            <mc:AlternateContent xmlns:mc="http://schemas.openxmlformats.org/markup-compatibility/2006">
              <mc:Choice xmlns:v="urn:schemas-microsoft-com:vml" Requires="v">
                <p:oleObj spid="_x0000_s5178" name="Document" r:id="rId19" imgW="5626100" imgH="6197600" progId="Word.Document.12">
                  <p:embed/>
                </p:oleObj>
              </mc:Choice>
              <mc:Fallback>
                <p:oleObj name="Document" r:id="rId19" imgW="5626100" imgH="6197600" progId="Word.Document.12">
                  <p:embed/>
                  <p:pic>
                    <p:nvPicPr>
                      <p:cNvPr id="25" name="Object 24"/>
                      <p:cNvPicPr/>
                      <p:nvPr/>
                    </p:nvPicPr>
                    <p:blipFill>
                      <a:blip r:embed="rId20"/>
                      <a:stretch>
                        <a:fillRect/>
                      </a:stretch>
                    </p:blipFill>
                    <p:spPr>
                      <a:xfrm>
                        <a:off x="7911548" y="1193883"/>
                        <a:ext cx="1296533" cy="1533889"/>
                      </a:xfrm>
                      <a:prstGeom prst="rect">
                        <a:avLst/>
                      </a:prstGeom>
                    </p:spPr>
                  </p:pic>
                </p:oleObj>
              </mc:Fallback>
            </mc:AlternateContent>
          </a:graphicData>
        </a:graphic>
      </p:graphicFrame>
      <p:sp>
        <p:nvSpPr>
          <p:cNvPr id="45" name="TextBox 44"/>
          <p:cNvSpPr txBox="1"/>
          <p:nvPr/>
        </p:nvSpPr>
        <p:spPr>
          <a:xfrm>
            <a:off x="8452683" y="4302125"/>
            <a:ext cx="184731" cy="138499"/>
          </a:xfrm>
          <a:prstGeom prst="rect">
            <a:avLst/>
          </a:prstGeom>
          <a:noFill/>
        </p:spPr>
        <p:txBody>
          <a:bodyPr wrap="none" rtlCol="0">
            <a:spAutoFit/>
          </a:bodyPr>
          <a:lstStyle/>
          <a:p>
            <a:endParaRPr lang="en-US" sz="300" dirty="0"/>
          </a:p>
        </p:txBody>
      </p:sp>
      <p:sp>
        <p:nvSpPr>
          <p:cNvPr id="47" name="TextBox 46"/>
          <p:cNvSpPr txBox="1"/>
          <p:nvPr/>
        </p:nvSpPr>
        <p:spPr>
          <a:xfrm>
            <a:off x="8606300" y="4000500"/>
            <a:ext cx="184731" cy="138499"/>
          </a:xfrm>
          <a:prstGeom prst="rect">
            <a:avLst/>
          </a:prstGeom>
          <a:noFill/>
        </p:spPr>
        <p:txBody>
          <a:bodyPr wrap="none" rtlCol="0">
            <a:spAutoFit/>
          </a:bodyPr>
          <a:lstStyle/>
          <a:p>
            <a:endParaRPr lang="en-US" sz="300" dirty="0"/>
          </a:p>
        </p:txBody>
      </p:sp>
      <p:pic>
        <p:nvPicPr>
          <p:cNvPr id="71" name="Picture 70"/>
          <p:cNvPicPr>
            <a:picLocks noChangeAspect="1"/>
          </p:cNvPicPr>
          <p:nvPr/>
        </p:nvPicPr>
        <p:blipFill>
          <a:blip r:embed="rId21"/>
          <a:stretch>
            <a:fillRect/>
          </a:stretch>
        </p:blipFill>
        <p:spPr>
          <a:xfrm>
            <a:off x="8070718" y="4096805"/>
            <a:ext cx="1220964" cy="733528"/>
          </a:xfrm>
          <a:prstGeom prst="rect">
            <a:avLst/>
          </a:prstGeom>
        </p:spPr>
      </p:pic>
      <p:sp>
        <p:nvSpPr>
          <p:cNvPr id="73" name="TextBox 72"/>
          <p:cNvSpPr txBox="1"/>
          <p:nvPr/>
        </p:nvSpPr>
        <p:spPr>
          <a:xfrm>
            <a:off x="8161653" y="3190875"/>
            <a:ext cx="184731" cy="138499"/>
          </a:xfrm>
          <a:prstGeom prst="rect">
            <a:avLst/>
          </a:prstGeom>
          <a:noFill/>
        </p:spPr>
        <p:txBody>
          <a:bodyPr wrap="none" rtlCol="0">
            <a:spAutoFit/>
          </a:bodyPr>
          <a:lstStyle/>
          <a:p>
            <a:endParaRPr lang="en-US" sz="300" dirty="0"/>
          </a:p>
        </p:txBody>
      </p:sp>
      <p:sp>
        <p:nvSpPr>
          <p:cNvPr id="76" name="TextBox 75"/>
          <p:cNvSpPr txBox="1"/>
          <p:nvPr/>
        </p:nvSpPr>
        <p:spPr>
          <a:xfrm>
            <a:off x="7723322" y="3134880"/>
            <a:ext cx="1023787" cy="174343"/>
          </a:xfrm>
          <a:prstGeom prst="rect">
            <a:avLst/>
          </a:prstGeom>
          <a:noFill/>
        </p:spPr>
        <p:txBody>
          <a:bodyPr wrap="square" rtlCol="0">
            <a:spAutoFit/>
          </a:bodyPr>
          <a:lstStyle/>
          <a:p>
            <a:pPr algn="r"/>
            <a:r>
              <a:rPr lang="en-US" sz="533" b="1" dirty="0"/>
              <a:t>Barriers to Obtaining </a:t>
            </a:r>
            <a:r>
              <a:rPr lang="en-US" sz="467" b="1" dirty="0"/>
              <a:t>Care</a:t>
            </a:r>
            <a:r>
              <a:rPr lang="en-US" sz="400" dirty="0"/>
              <a:t>:</a:t>
            </a:r>
          </a:p>
        </p:txBody>
      </p:sp>
      <p:sp>
        <p:nvSpPr>
          <p:cNvPr id="2" name="TextBox 1"/>
          <p:cNvSpPr txBox="1"/>
          <p:nvPr/>
        </p:nvSpPr>
        <p:spPr>
          <a:xfrm>
            <a:off x="8661272" y="3616120"/>
            <a:ext cx="192681" cy="133434"/>
          </a:xfrm>
          <a:prstGeom prst="rect">
            <a:avLst/>
          </a:prstGeom>
          <a:noFill/>
        </p:spPr>
        <p:txBody>
          <a:bodyPr wrap="none" rtlCol="0">
            <a:spAutoFit/>
          </a:bodyPr>
          <a:lstStyle/>
          <a:p>
            <a:r>
              <a:rPr lang="en-US" sz="267" dirty="0"/>
              <a:t> </a:t>
            </a:r>
          </a:p>
        </p:txBody>
      </p:sp>
      <p:sp>
        <p:nvSpPr>
          <p:cNvPr id="4" name="TextBox 3"/>
          <p:cNvSpPr txBox="1"/>
          <p:nvPr/>
        </p:nvSpPr>
        <p:spPr>
          <a:xfrm>
            <a:off x="6155567" y="4864219"/>
            <a:ext cx="163669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400" dirty="0"/>
              <a:t>Patients seeking care for a variety of different conditions had difficulty accessing care. This was most pronounced in urban areas and the difference between accessing care in rural vs. urban environment was statistically significant for each type of condition (Table 2).  </a:t>
            </a:r>
          </a:p>
        </p:txBody>
      </p:sp>
      <p:pic>
        <p:nvPicPr>
          <p:cNvPr id="54" name="Picture 53"/>
          <p:cNvPicPr>
            <a:picLocks noChangeAspect="1"/>
          </p:cNvPicPr>
          <p:nvPr/>
        </p:nvPicPr>
        <p:blipFill>
          <a:blip r:embed="rId22"/>
          <a:stretch>
            <a:fillRect/>
          </a:stretch>
        </p:blipFill>
        <p:spPr>
          <a:xfrm>
            <a:off x="6121400" y="5286384"/>
            <a:ext cx="635000" cy="336550"/>
          </a:xfrm>
          <a:prstGeom prst="rect">
            <a:avLst/>
          </a:prstGeom>
        </p:spPr>
      </p:pic>
      <p:pic>
        <p:nvPicPr>
          <p:cNvPr id="74" name="Picture 73"/>
          <p:cNvPicPr/>
          <p:nvPr/>
        </p:nvPicPr>
        <p:blipFill>
          <a:blip r:embed="rId23">
            <a:extLst>
              <a:ext uri="{28A0092B-C50C-407E-A947-70E740481C1C}">
                <a14:useLocalDpi xmlns:a14="http://schemas.microsoft.com/office/drawing/2010/main" val="0"/>
              </a:ext>
            </a:extLst>
          </a:blip>
          <a:srcRect/>
          <a:stretch>
            <a:fillRect/>
          </a:stretch>
        </p:blipFill>
        <p:spPr bwMode="auto">
          <a:xfrm>
            <a:off x="6155568" y="2892650"/>
            <a:ext cx="1755980" cy="982133"/>
          </a:xfrm>
          <a:prstGeom prst="rect">
            <a:avLst/>
          </a:prstGeom>
          <a:noFill/>
          <a:ln>
            <a:noFill/>
          </a:ln>
        </p:spPr>
      </p:pic>
      <p:sp>
        <p:nvSpPr>
          <p:cNvPr id="63" name="TextBox 62"/>
          <p:cNvSpPr txBox="1"/>
          <p:nvPr/>
        </p:nvSpPr>
        <p:spPr>
          <a:xfrm>
            <a:off x="7590486" y="3361571"/>
            <a:ext cx="1557629" cy="461665"/>
          </a:xfrm>
          <a:prstGeom prst="rect">
            <a:avLst/>
          </a:prstGeom>
          <a:noFill/>
        </p:spPr>
        <p:txBody>
          <a:bodyPr wrap="square" rtlCol="0">
            <a:spAutoFit/>
          </a:bodyPr>
          <a:lstStyle/>
          <a:p>
            <a:pPr algn="dist"/>
            <a:r>
              <a:rPr lang="en-US" sz="400" dirty="0"/>
              <a:t>In rural areas fear of exposure to Ebola virus and health care workers</a:t>
            </a:r>
          </a:p>
          <a:p>
            <a:r>
              <a:rPr lang="en-US" sz="400" dirty="0"/>
              <a:t>Refusal to see patients were the major barriers to care.  In urban areas, </a:t>
            </a:r>
          </a:p>
          <a:p>
            <a:r>
              <a:rPr lang="en-US" sz="400" dirty="0"/>
              <a:t>Closure of facilities and healthcare workers refusal to see patients</a:t>
            </a:r>
          </a:p>
          <a:p>
            <a:r>
              <a:rPr lang="en-US" sz="400" dirty="0"/>
              <a:t>Were the major barriers to care.,  </a:t>
            </a:r>
          </a:p>
        </p:txBody>
      </p:sp>
      <p:sp>
        <p:nvSpPr>
          <p:cNvPr id="64" name="TextBox 63"/>
          <p:cNvSpPr txBox="1"/>
          <p:nvPr/>
        </p:nvSpPr>
        <p:spPr>
          <a:xfrm>
            <a:off x="8369300" y="3403498"/>
            <a:ext cx="184731" cy="138499"/>
          </a:xfrm>
          <a:prstGeom prst="rect">
            <a:avLst/>
          </a:prstGeom>
          <a:noFill/>
        </p:spPr>
        <p:txBody>
          <a:bodyPr wrap="none" rtlCol="0">
            <a:spAutoFit/>
          </a:bodyPr>
          <a:lstStyle/>
          <a:p>
            <a:endParaRPr lang="en-US" sz="300" dirty="0"/>
          </a:p>
        </p:txBody>
      </p:sp>
      <p:graphicFrame>
        <p:nvGraphicFramePr>
          <p:cNvPr id="70" name="Table 69"/>
          <p:cNvGraphicFramePr>
            <a:graphicFrameLocks noGrp="1"/>
          </p:cNvGraphicFramePr>
          <p:nvPr/>
        </p:nvGraphicFramePr>
        <p:xfrm>
          <a:off x="7569200" y="3310131"/>
          <a:ext cx="1600200" cy="350505"/>
        </p:xfrm>
        <a:graphic>
          <a:graphicData uri="http://schemas.openxmlformats.org/drawingml/2006/table">
            <a:tbl>
              <a:tblPr/>
              <a:tblGrid>
                <a:gridCol w="1600200">
                  <a:extLst>
                    <a:ext uri="{9D8B030D-6E8A-4147-A177-3AD203B41FA5}">
                      <a16:colId xmlns:a16="http://schemas.microsoft.com/office/drawing/2014/main" val="20000"/>
                    </a:ext>
                  </a:extLst>
                </a:gridCol>
              </a:tblGrid>
              <a:tr h="350505">
                <a:tc>
                  <a:txBody>
                    <a:bodyPr/>
                    <a:lstStyle/>
                    <a:p>
                      <a:r>
                        <a:rPr lang="en-US" sz="300" dirty="0"/>
                        <a:t>Figure</a:t>
                      </a:r>
                      <a:r>
                        <a:rPr lang="en-US" sz="300" baseline="0" dirty="0"/>
                        <a:t> 2:</a:t>
                      </a:r>
                      <a:endParaRPr lang="en-US" sz="300" dirty="0"/>
                    </a:p>
                  </a:txBody>
                  <a:tcPr marL="15240" marR="15240" marT="7620" marB="762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9" name="TextBox 78"/>
          <p:cNvSpPr txBox="1"/>
          <p:nvPr/>
        </p:nvSpPr>
        <p:spPr>
          <a:xfrm>
            <a:off x="6945775" y="3930781"/>
            <a:ext cx="1337294" cy="256352"/>
          </a:xfrm>
          <a:prstGeom prst="rect">
            <a:avLst/>
          </a:prstGeom>
          <a:noFill/>
        </p:spPr>
        <p:txBody>
          <a:bodyPr wrap="square" rtlCol="0">
            <a:spAutoFit/>
          </a:bodyPr>
          <a:lstStyle/>
          <a:p>
            <a:r>
              <a:rPr lang="en-US" sz="533" b="1" dirty="0"/>
              <a:t>Health care access by type of care sought:</a:t>
            </a:r>
          </a:p>
        </p:txBody>
      </p:sp>
      <p:pic>
        <p:nvPicPr>
          <p:cNvPr id="82" name="Picture 81"/>
          <p:cNvPicPr>
            <a:picLocks noChangeAspect="1"/>
          </p:cNvPicPr>
          <p:nvPr/>
        </p:nvPicPr>
        <p:blipFill>
          <a:blip r:embed="rId24"/>
          <a:stretch>
            <a:fillRect/>
          </a:stretch>
        </p:blipFill>
        <p:spPr>
          <a:xfrm>
            <a:off x="8637078" y="5267695"/>
            <a:ext cx="560893" cy="373929"/>
          </a:xfrm>
          <a:prstGeom prst="rect">
            <a:avLst/>
          </a:prstGeom>
        </p:spPr>
      </p:pic>
      <p:sp>
        <p:nvSpPr>
          <p:cNvPr id="83" name="TextBox 82"/>
          <p:cNvSpPr txBox="1"/>
          <p:nvPr/>
        </p:nvSpPr>
        <p:spPr>
          <a:xfrm>
            <a:off x="6341446" y="1193883"/>
            <a:ext cx="775007" cy="246029"/>
          </a:xfrm>
          <a:prstGeom prst="rect">
            <a:avLst/>
          </a:prstGeom>
          <a:noFill/>
        </p:spPr>
        <p:txBody>
          <a:bodyPr wrap="square" rtlCol="0">
            <a:spAutoFit/>
          </a:bodyPr>
          <a:lstStyle/>
          <a:p>
            <a:r>
              <a:rPr lang="en-US" sz="333" b="1" dirty="0"/>
              <a:t>Figure 1</a:t>
            </a:r>
            <a:r>
              <a:rPr lang="en-US" sz="333" dirty="0"/>
              <a:t>: Distribution of  Survey respondents  by gender and environment</a:t>
            </a:r>
          </a:p>
        </p:txBody>
      </p:sp>
      <p:sp>
        <p:nvSpPr>
          <p:cNvPr id="84" name="TextBox 83"/>
          <p:cNvSpPr txBox="1"/>
          <p:nvPr/>
        </p:nvSpPr>
        <p:spPr>
          <a:xfrm>
            <a:off x="6341446" y="2798938"/>
            <a:ext cx="1120178" cy="194797"/>
          </a:xfrm>
          <a:prstGeom prst="rect">
            <a:avLst/>
          </a:prstGeom>
          <a:noFill/>
        </p:spPr>
        <p:txBody>
          <a:bodyPr wrap="square" rtlCol="0">
            <a:spAutoFit/>
          </a:bodyPr>
          <a:lstStyle/>
          <a:p>
            <a:r>
              <a:rPr lang="en-US" sz="333" b="1" dirty="0"/>
              <a:t>Figure 2: Barriers to obtaining healthcare: Rural </a:t>
            </a:r>
            <a:r>
              <a:rPr lang="en-US" sz="333" b="1" dirty="0" err="1"/>
              <a:t>vs</a:t>
            </a:r>
            <a:r>
              <a:rPr lang="en-US" sz="333" b="1" dirty="0"/>
              <a:t> Urban</a:t>
            </a:r>
          </a:p>
        </p:txBody>
      </p:sp>
      <p:sp>
        <p:nvSpPr>
          <p:cNvPr id="85" name="TextBox 84"/>
          <p:cNvSpPr txBox="1"/>
          <p:nvPr/>
        </p:nvSpPr>
        <p:spPr>
          <a:xfrm>
            <a:off x="8070175" y="4864219"/>
            <a:ext cx="1182194" cy="400110"/>
          </a:xfrm>
          <a:prstGeom prst="rect">
            <a:avLst/>
          </a:prstGeom>
          <a:noFill/>
        </p:spPr>
        <p:txBody>
          <a:bodyPr wrap="square" rtlCol="0">
            <a:spAutoFit/>
          </a:bodyPr>
          <a:lstStyle/>
          <a:p>
            <a:r>
              <a:rPr lang="en-US" sz="333" dirty="0"/>
              <a:t> </a:t>
            </a:r>
            <a:r>
              <a:rPr lang="en-US" sz="400" dirty="0"/>
              <a:t>In comparing use of government hospitals both before and during the Ebola epidemic,  use was decreased especially for prenatal and obstetric patients, and those seeking emergency care (p&lt;0.05). (Table 3) </a:t>
            </a:r>
          </a:p>
        </p:txBody>
      </p:sp>
      <p:graphicFrame>
        <p:nvGraphicFramePr>
          <p:cNvPr id="26" name="Table 25"/>
          <p:cNvGraphicFramePr>
            <a:graphicFrameLocks noGrp="1"/>
          </p:cNvGraphicFramePr>
          <p:nvPr/>
        </p:nvGraphicFramePr>
        <p:xfrm>
          <a:off x="7976124" y="4864219"/>
          <a:ext cx="1276245" cy="280909"/>
        </p:xfrm>
        <a:graphic>
          <a:graphicData uri="http://schemas.openxmlformats.org/drawingml/2006/table">
            <a:tbl>
              <a:tblPr firstRow="1" bandRow="1">
                <a:tableStyleId>{5C22544A-7EE6-4342-B048-85BDC9FD1C3A}</a:tableStyleId>
              </a:tblPr>
              <a:tblGrid>
                <a:gridCol w="1276245">
                  <a:extLst>
                    <a:ext uri="{9D8B030D-6E8A-4147-A177-3AD203B41FA5}">
                      <a16:colId xmlns:a16="http://schemas.microsoft.com/office/drawing/2014/main" val="20000"/>
                    </a:ext>
                  </a:extLst>
                </a:gridCol>
              </a:tblGrid>
              <a:tr h="280909">
                <a:tc>
                  <a:txBody>
                    <a:bodyPr/>
                    <a:lstStyle/>
                    <a:p>
                      <a:endParaRPr lang="en-US" sz="300" dirty="0"/>
                    </a:p>
                  </a:txBody>
                  <a:tcPr marL="15240" marR="15240" marT="7620" marB="762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graphicFrame>
        <p:nvGraphicFramePr>
          <p:cNvPr id="27" name="Table 26"/>
          <p:cNvGraphicFramePr>
            <a:graphicFrameLocks noGrp="1"/>
          </p:cNvGraphicFramePr>
          <p:nvPr/>
        </p:nvGraphicFramePr>
        <p:xfrm>
          <a:off x="6087452" y="2158131"/>
          <a:ext cx="1613157" cy="569640"/>
        </p:xfrm>
        <a:graphic>
          <a:graphicData uri="http://schemas.openxmlformats.org/drawingml/2006/table">
            <a:tbl>
              <a:tblPr firstRow="1" bandRow="1">
                <a:tableStyleId>{5C22544A-7EE6-4342-B048-85BDC9FD1C3A}</a:tableStyleId>
              </a:tblPr>
              <a:tblGrid>
                <a:gridCol w="1613157">
                  <a:extLst>
                    <a:ext uri="{9D8B030D-6E8A-4147-A177-3AD203B41FA5}">
                      <a16:colId xmlns:a16="http://schemas.microsoft.com/office/drawing/2014/main" val="20000"/>
                    </a:ext>
                  </a:extLst>
                </a:gridCol>
              </a:tblGrid>
              <a:tr h="569640">
                <a:tc>
                  <a:txBody>
                    <a:bodyPr/>
                    <a:lstStyle/>
                    <a:p>
                      <a:endParaRPr lang="en-US" sz="300" dirty="0"/>
                    </a:p>
                  </a:txBody>
                  <a:tcPr marL="15240" marR="15240" marT="7620" marB="7620">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11793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1D5CD70-C2C8-8346-A836-5DCBB988A95F}"/>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Where to submit your abstract ?</a:t>
            </a:r>
          </a:p>
        </p:txBody>
      </p:sp>
      <p:sp>
        <p:nvSpPr>
          <p:cNvPr id="5" name="Content Placeholder 4">
            <a:extLst>
              <a:ext uri="{FF2B5EF4-FFF2-40B4-BE49-F238E27FC236}">
                <a16:creationId xmlns:a16="http://schemas.microsoft.com/office/drawing/2014/main" id="{C882FA02-80B0-0C40-8E9F-A67ACE71D40D}"/>
              </a:ext>
            </a:extLst>
          </p:cNvPr>
          <p:cNvSpPr>
            <a:spLocks noGrp="1"/>
          </p:cNvSpPr>
          <p:nvPr>
            <p:ph idx="1"/>
          </p:nvPr>
        </p:nvSpPr>
        <p:spPr>
          <a:xfrm>
            <a:off x="1367624" y="2490436"/>
            <a:ext cx="9708995" cy="3567173"/>
          </a:xfrm>
        </p:spPr>
        <p:txBody>
          <a:bodyPr anchor="ctr">
            <a:normAutofit/>
          </a:bodyPr>
          <a:lstStyle/>
          <a:p>
            <a:r>
              <a:rPr lang="en-US" sz="2400"/>
              <a:t>Regional Conferences:  Northeast APPD meetings, Mass Med Society, </a:t>
            </a:r>
          </a:p>
          <a:p>
            <a:r>
              <a:rPr lang="en-US" sz="2400"/>
              <a:t>AAP- section meetings   </a:t>
            </a:r>
          </a:p>
          <a:p>
            <a:r>
              <a:rPr lang="en-US" sz="2400"/>
              <a:t>PAS-section meetings  </a:t>
            </a:r>
          </a:p>
          <a:p>
            <a:r>
              <a:rPr lang="en-US" sz="2400"/>
              <a:t>Specialty Themed Conferences:  (ASPHO, APPD, CUGH)</a:t>
            </a:r>
          </a:p>
          <a:p>
            <a:r>
              <a:rPr lang="en-US" sz="2400"/>
              <a:t>Research Conferences:  American Society for Pediatric Research, American Society for Tropical Medicine and Hygiene</a:t>
            </a:r>
          </a:p>
          <a:p>
            <a:endParaRPr lang="en-US" sz="2400"/>
          </a:p>
          <a:p>
            <a:pPr marL="0" indent="0">
              <a:buNone/>
            </a:pPr>
            <a:endParaRPr lang="en-US" sz="2400"/>
          </a:p>
        </p:txBody>
      </p:sp>
    </p:spTree>
    <p:extLst>
      <p:ext uri="{BB962C8B-B14F-4D97-AF65-F5344CB8AC3E}">
        <p14:creationId xmlns:p14="http://schemas.microsoft.com/office/powerpoint/2010/main" val="1614044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9FE6F-0749-364D-92B1-36E49A0D9E37}"/>
              </a:ext>
            </a:extLst>
          </p:cNvPr>
          <p:cNvSpPr>
            <a:spLocks noGrp="1"/>
          </p:cNvSpPr>
          <p:nvPr>
            <p:ph type="title"/>
          </p:nvPr>
        </p:nvSpPr>
        <p:spPr/>
        <p:txBody>
          <a:bodyPr/>
          <a:lstStyle/>
          <a:p>
            <a:endParaRPr lang="en-US" dirty="0"/>
          </a:p>
        </p:txBody>
      </p:sp>
      <p:sp>
        <p:nvSpPr>
          <p:cNvPr id="5" name="Content Placeholder 4">
            <a:extLst>
              <a:ext uri="{FF2B5EF4-FFF2-40B4-BE49-F238E27FC236}">
                <a16:creationId xmlns:a16="http://schemas.microsoft.com/office/drawing/2014/main" id="{7D447687-5423-BC47-81D2-43B6DB51E328}"/>
              </a:ext>
            </a:extLst>
          </p:cNvPr>
          <p:cNvSpPr>
            <a:spLocks noGrp="1"/>
          </p:cNvSpPr>
          <p:nvPr>
            <p:ph sz="half" idx="1"/>
          </p:nvPr>
        </p:nvSpPr>
        <p:spPr/>
        <p:txBody>
          <a:bodyPr>
            <a:normAutofit lnSpcReduction="10000"/>
          </a:bodyPr>
          <a:lstStyle/>
          <a:p>
            <a:r>
              <a:rPr lang="en-US" dirty="0"/>
              <a:t>Great for generalist pediatricians, both academic and non-academic</a:t>
            </a:r>
          </a:p>
          <a:p>
            <a:r>
              <a:rPr lang="en-US" dirty="0"/>
              <a:t>Advocacy</a:t>
            </a:r>
          </a:p>
          <a:p>
            <a:r>
              <a:rPr lang="en-US" dirty="0"/>
              <a:t>Continuing Medical Education</a:t>
            </a:r>
          </a:p>
        </p:txBody>
      </p:sp>
      <p:sp>
        <p:nvSpPr>
          <p:cNvPr id="6" name="Content Placeholder 5">
            <a:extLst>
              <a:ext uri="{FF2B5EF4-FFF2-40B4-BE49-F238E27FC236}">
                <a16:creationId xmlns:a16="http://schemas.microsoft.com/office/drawing/2014/main" id="{CA6AFA63-E1F2-1A4F-878D-36138A2FD50F}"/>
              </a:ext>
            </a:extLst>
          </p:cNvPr>
          <p:cNvSpPr>
            <a:spLocks noGrp="1"/>
          </p:cNvSpPr>
          <p:nvPr>
            <p:ph sz="half" idx="2"/>
          </p:nvPr>
        </p:nvSpPr>
        <p:spPr/>
        <p:txBody>
          <a:bodyPr>
            <a:normAutofit lnSpcReduction="10000"/>
          </a:bodyPr>
          <a:lstStyle/>
          <a:p>
            <a:r>
              <a:rPr lang="en-US" dirty="0"/>
              <a:t>Subspecialty sections</a:t>
            </a:r>
          </a:p>
          <a:p>
            <a:r>
              <a:rPr lang="en-US" dirty="0"/>
              <a:t>Generalist sections</a:t>
            </a:r>
          </a:p>
          <a:p>
            <a:pPr lvl="1"/>
            <a:r>
              <a:rPr lang="en-US" dirty="0"/>
              <a:t>Breastfeeding</a:t>
            </a:r>
          </a:p>
          <a:p>
            <a:pPr lvl="1"/>
            <a:r>
              <a:rPr lang="en-US" dirty="0"/>
              <a:t>Community Pediatrics</a:t>
            </a:r>
          </a:p>
          <a:p>
            <a:pPr lvl="1"/>
            <a:r>
              <a:rPr lang="en-US" dirty="0"/>
              <a:t>LGBTQ health and wellness</a:t>
            </a:r>
          </a:p>
          <a:p>
            <a:pPr lvl="1"/>
            <a:r>
              <a:rPr lang="en-US" dirty="0"/>
              <a:t>International Child Health</a:t>
            </a:r>
          </a:p>
          <a:p>
            <a:pPr lvl="1"/>
            <a:r>
              <a:rPr lang="en-US" dirty="0"/>
              <a:t>Simulation and Learning</a:t>
            </a:r>
          </a:p>
          <a:p>
            <a:pPr lvl="1"/>
            <a:r>
              <a:rPr lang="en-US" dirty="0"/>
              <a:t>Resident and fellow sections</a:t>
            </a:r>
          </a:p>
          <a:p>
            <a:pPr lvl="1"/>
            <a:endParaRPr lang="en-US" dirty="0"/>
          </a:p>
          <a:p>
            <a:pPr marL="457200" lvl="1" indent="0">
              <a:buNone/>
            </a:pPr>
            <a:r>
              <a:rPr lang="en-US" dirty="0"/>
              <a:t>Each section has meetings and poster sessions</a:t>
            </a:r>
          </a:p>
          <a:p>
            <a:pPr marL="457200" lvl="1" indent="0">
              <a:buNone/>
            </a:pPr>
            <a:endParaRPr lang="en-US" dirty="0"/>
          </a:p>
        </p:txBody>
      </p:sp>
      <p:pic>
        <p:nvPicPr>
          <p:cNvPr id="7" name="Picture 6">
            <a:extLst>
              <a:ext uri="{FF2B5EF4-FFF2-40B4-BE49-F238E27FC236}">
                <a16:creationId xmlns:a16="http://schemas.microsoft.com/office/drawing/2014/main" id="{46A5A3E7-5D03-7D40-A227-EB7D8F973523}"/>
              </a:ext>
            </a:extLst>
          </p:cNvPr>
          <p:cNvPicPr>
            <a:picLocks noChangeAspect="1"/>
          </p:cNvPicPr>
          <p:nvPr/>
        </p:nvPicPr>
        <p:blipFill>
          <a:blip r:embed="rId2"/>
          <a:stretch>
            <a:fillRect/>
          </a:stretch>
        </p:blipFill>
        <p:spPr>
          <a:xfrm>
            <a:off x="3295650" y="265907"/>
            <a:ext cx="4405313" cy="1492250"/>
          </a:xfrm>
          <a:prstGeom prst="rect">
            <a:avLst/>
          </a:prstGeom>
        </p:spPr>
      </p:pic>
    </p:spTree>
    <p:extLst>
      <p:ext uri="{BB962C8B-B14F-4D97-AF65-F5344CB8AC3E}">
        <p14:creationId xmlns:p14="http://schemas.microsoft.com/office/powerpoint/2010/main" val="617376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97D5E-E690-374B-A467-0010D1E8E5B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C21507F6-A04B-2141-ADD6-213567B82F05}"/>
              </a:ext>
            </a:extLst>
          </p:cNvPr>
          <p:cNvSpPr>
            <a:spLocks noGrp="1"/>
          </p:cNvSpPr>
          <p:nvPr>
            <p:ph sz="half" idx="1"/>
          </p:nvPr>
        </p:nvSpPr>
        <p:spPr/>
        <p:txBody>
          <a:bodyPr>
            <a:normAutofit/>
          </a:bodyPr>
          <a:lstStyle/>
          <a:p>
            <a:r>
              <a:rPr lang="en-US" dirty="0"/>
              <a:t>Geared towards Academic Medicine</a:t>
            </a:r>
          </a:p>
          <a:p>
            <a:r>
              <a:rPr lang="en-US" dirty="0"/>
              <a:t>Research Focus</a:t>
            </a:r>
          </a:p>
          <a:p>
            <a:r>
              <a:rPr lang="en-US" dirty="0"/>
              <a:t>Subspecialty Sessions with poster sessions, platform presentations</a:t>
            </a:r>
          </a:p>
          <a:p>
            <a:r>
              <a:rPr lang="en-US" dirty="0"/>
              <a:t>Workshops on academic career development and teaching</a:t>
            </a:r>
          </a:p>
          <a:p>
            <a:r>
              <a:rPr lang="en-US" dirty="0"/>
              <a:t>Sections for residents, fellows</a:t>
            </a:r>
          </a:p>
        </p:txBody>
      </p:sp>
      <p:sp>
        <p:nvSpPr>
          <p:cNvPr id="4" name="Content Placeholder 3">
            <a:extLst>
              <a:ext uri="{FF2B5EF4-FFF2-40B4-BE49-F238E27FC236}">
                <a16:creationId xmlns:a16="http://schemas.microsoft.com/office/drawing/2014/main" id="{CBD6C6FC-20B0-5040-B929-12D6A5BB5972}"/>
              </a:ext>
            </a:extLst>
          </p:cNvPr>
          <p:cNvSpPr>
            <a:spLocks noGrp="1"/>
          </p:cNvSpPr>
          <p:nvPr>
            <p:ph sz="half" idx="2"/>
          </p:nvPr>
        </p:nvSpPr>
        <p:spPr/>
        <p:txBody>
          <a:bodyPr>
            <a:normAutofit/>
          </a:bodyPr>
          <a:lstStyle/>
          <a:p>
            <a:pPr fontAlgn="base"/>
            <a:r>
              <a:rPr lang="en-US" sz="2200" u="sng" dirty="0">
                <a:hlinkClick r:id="rId2">
                  <a:extLst>
                    <a:ext uri="{A12FA001-AC4F-418D-AE19-62706E023703}">
                      <ahyp:hlinkClr xmlns:ahyp="http://schemas.microsoft.com/office/drawing/2018/hyperlinkcolor" val="tx"/>
                    </a:ext>
                  </a:extLst>
                </a:hlinkClick>
              </a:rPr>
              <a:t>Member organizations:</a:t>
            </a:r>
          </a:p>
          <a:p>
            <a:pPr fontAlgn="base"/>
            <a:r>
              <a:rPr lang="en-US" sz="2200" u="sng" dirty="0">
                <a:hlinkClick r:id="rId2">
                  <a:extLst>
                    <a:ext uri="{A12FA001-AC4F-418D-AE19-62706E023703}">
                      <ahyp:hlinkClr xmlns:ahyp="http://schemas.microsoft.com/office/drawing/2018/hyperlinkcolor" val="tx"/>
                    </a:ext>
                  </a:extLst>
                </a:hlinkClick>
              </a:rPr>
              <a:t>American Pediatric Society (APS)</a:t>
            </a:r>
            <a:r>
              <a:rPr lang="en-US" sz="2200" u="sng" dirty="0"/>
              <a:t> I </a:t>
            </a:r>
          </a:p>
          <a:p>
            <a:pPr fontAlgn="base"/>
            <a:r>
              <a:rPr lang="en-US" sz="2200" u="sng" dirty="0">
                <a:hlinkClick r:id="rId3">
                  <a:extLst>
                    <a:ext uri="{A12FA001-AC4F-418D-AE19-62706E023703}">
                      <ahyp:hlinkClr xmlns:ahyp="http://schemas.microsoft.com/office/drawing/2018/hyperlinkcolor" val="tx"/>
                    </a:ext>
                  </a:extLst>
                </a:hlinkClick>
              </a:rPr>
              <a:t>Society for Pediatric Research (SPR)</a:t>
            </a:r>
            <a:r>
              <a:rPr lang="en-US" sz="2200" u="sng" dirty="0"/>
              <a:t> </a:t>
            </a:r>
          </a:p>
          <a:p>
            <a:pPr fontAlgn="base"/>
            <a:r>
              <a:rPr lang="en-US" sz="2200" u="sng" dirty="0">
                <a:hlinkClick r:id="rId4">
                  <a:extLst>
                    <a:ext uri="{A12FA001-AC4F-418D-AE19-62706E023703}">
                      <ahyp:hlinkClr xmlns:ahyp="http://schemas.microsoft.com/office/drawing/2018/hyperlinkcolor" val="tx"/>
                    </a:ext>
                  </a:extLst>
                </a:hlinkClick>
              </a:rPr>
              <a:t>Academic Pediatric Association (APA)</a:t>
            </a:r>
            <a:r>
              <a:rPr lang="en-US" sz="2200" u="sng" dirty="0"/>
              <a:t> </a:t>
            </a:r>
          </a:p>
          <a:p>
            <a:pPr fontAlgn="base"/>
            <a:r>
              <a:rPr lang="en-US" sz="2200" u="sng" dirty="0">
                <a:hlinkClick r:id="rId5">
                  <a:extLst>
                    <a:ext uri="{A12FA001-AC4F-418D-AE19-62706E023703}">
                      <ahyp:hlinkClr xmlns:ahyp="http://schemas.microsoft.com/office/drawing/2018/hyperlinkcolor" val="tx"/>
                    </a:ext>
                  </a:extLst>
                </a:hlinkClick>
              </a:rPr>
              <a:t>American Academy of Pediatrics (AAP)</a:t>
            </a:r>
            <a:r>
              <a:rPr lang="en-US" sz="2200" u="sng" dirty="0"/>
              <a:t>  </a:t>
            </a:r>
          </a:p>
          <a:p>
            <a:pPr fontAlgn="base"/>
            <a:r>
              <a:rPr lang="en-US" sz="2200" u="sng" dirty="0"/>
              <a:t>Alliances:</a:t>
            </a:r>
          </a:p>
          <a:p>
            <a:pPr fontAlgn="base"/>
            <a:r>
              <a:rPr lang="en-US" sz="2200" u="sng" dirty="0">
                <a:hlinkClick r:id="rId6">
                  <a:extLst>
                    <a:ext uri="{A12FA001-AC4F-418D-AE19-62706E023703}">
                      <ahyp:hlinkClr xmlns:ahyp="http://schemas.microsoft.com/office/drawing/2018/hyperlinkcolor" val="tx"/>
                    </a:ext>
                  </a:extLst>
                </a:hlinkClick>
              </a:rPr>
              <a:t>American Society of Pediatric Nephrology (ASPN)</a:t>
            </a:r>
            <a:endParaRPr lang="en-US" sz="2200" u="sng" dirty="0"/>
          </a:p>
          <a:p>
            <a:pPr fontAlgn="base"/>
            <a:r>
              <a:rPr lang="en-US" sz="2200" u="sng" dirty="0">
                <a:hlinkClick r:id="rId7">
                  <a:extLst>
                    <a:ext uri="{A12FA001-AC4F-418D-AE19-62706E023703}">
                      <ahyp:hlinkClr xmlns:ahyp="http://schemas.microsoft.com/office/drawing/2018/hyperlinkcolor" val="tx"/>
                    </a:ext>
                  </a:extLst>
                </a:hlinkClick>
              </a:rPr>
              <a:t>Pediatric Infectious Diseases Society (PIDS)</a:t>
            </a:r>
            <a:endParaRPr lang="en-US" sz="2200" u="sng" dirty="0"/>
          </a:p>
          <a:p>
            <a:endParaRPr lang="en-US" dirty="0"/>
          </a:p>
        </p:txBody>
      </p:sp>
      <p:pic>
        <p:nvPicPr>
          <p:cNvPr id="5" name="Picture 4" descr="A picture containing drawing&#10;&#10;Description automatically generated">
            <a:extLst>
              <a:ext uri="{FF2B5EF4-FFF2-40B4-BE49-F238E27FC236}">
                <a16:creationId xmlns:a16="http://schemas.microsoft.com/office/drawing/2014/main" id="{C9FC9465-1B4E-D34A-820E-B33C462FE1F2}"/>
              </a:ext>
            </a:extLst>
          </p:cNvPr>
          <p:cNvPicPr>
            <a:picLocks noChangeAspect="1"/>
          </p:cNvPicPr>
          <p:nvPr/>
        </p:nvPicPr>
        <p:blipFill>
          <a:blip r:embed="rId8"/>
          <a:stretch>
            <a:fillRect/>
          </a:stretch>
        </p:blipFill>
        <p:spPr>
          <a:xfrm>
            <a:off x="2548600" y="-70486"/>
            <a:ext cx="6942399" cy="1946911"/>
          </a:xfrm>
          <a:prstGeom prst="rect">
            <a:avLst/>
          </a:prstGeom>
        </p:spPr>
      </p:pic>
    </p:spTree>
    <p:extLst>
      <p:ext uri="{BB962C8B-B14F-4D97-AF65-F5344CB8AC3E}">
        <p14:creationId xmlns:p14="http://schemas.microsoft.com/office/powerpoint/2010/main" val="115963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B5F-CE5B-1848-B7E7-25E407D380C0}"/>
              </a:ext>
            </a:extLst>
          </p:cNvPr>
          <p:cNvSpPr>
            <a:spLocks noGrp="1"/>
          </p:cNvSpPr>
          <p:nvPr>
            <p:ph type="title"/>
          </p:nvPr>
        </p:nvSpPr>
        <p:spPr>
          <a:xfrm>
            <a:off x="320040" y="365125"/>
            <a:ext cx="11292840" cy="960755"/>
          </a:xfrm>
        </p:spPr>
        <p:txBody>
          <a:bodyPr/>
          <a:lstStyle/>
          <a:p>
            <a:r>
              <a:rPr lang="en-US" dirty="0"/>
              <a:t>Find a Conference to submit to:</a:t>
            </a:r>
          </a:p>
        </p:txBody>
      </p:sp>
      <p:sp>
        <p:nvSpPr>
          <p:cNvPr id="4" name="Content Placeholder 3">
            <a:extLst>
              <a:ext uri="{FF2B5EF4-FFF2-40B4-BE49-F238E27FC236}">
                <a16:creationId xmlns:a16="http://schemas.microsoft.com/office/drawing/2014/main" id="{373BC207-BCD2-3443-9E1F-383E2C3FA2BC}"/>
              </a:ext>
            </a:extLst>
          </p:cNvPr>
          <p:cNvSpPr>
            <a:spLocks noGrp="1"/>
          </p:cNvSpPr>
          <p:nvPr>
            <p:ph sz="half" idx="1"/>
          </p:nvPr>
        </p:nvSpPr>
        <p:spPr>
          <a:xfrm>
            <a:off x="167640" y="1637666"/>
            <a:ext cx="5181600" cy="4351338"/>
          </a:xfrm>
        </p:spPr>
        <p:txBody>
          <a:bodyPr/>
          <a:lstStyle/>
          <a:p>
            <a:r>
              <a:rPr lang="en-US" dirty="0"/>
              <a:t>Once you know have something to present the first step is finding a meeting to submit to</a:t>
            </a:r>
          </a:p>
          <a:p>
            <a:r>
              <a:rPr lang="en-US" dirty="0"/>
              <a:t>Conferences generally call for abstracts about 4-6 months before the meeting</a:t>
            </a:r>
          </a:p>
          <a:p>
            <a:r>
              <a:rPr lang="en-US" dirty="0"/>
              <a:t>For AAP and PAS, look at individual sections for guidelines about what they are looking for</a:t>
            </a:r>
          </a:p>
        </p:txBody>
      </p:sp>
      <p:pic>
        <p:nvPicPr>
          <p:cNvPr id="15" name="Content Placeholder 14" descr="A picture containing building, woman, man, standing&#10;&#10;Description automatically generated">
            <a:extLst>
              <a:ext uri="{FF2B5EF4-FFF2-40B4-BE49-F238E27FC236}">
                <a16:creationId xmlns:a16="http://schemas.microsoft.com/office/drawing/2014/main" id="{8BC6CF69-6F95-BE4B-9C2C-FC4D82BAB87E}"/>
              </a:ext>
            </a:extLst>
          </p:cNvPr>
          <p:cNvPicPr>
            <a:picLocks noGrp="1" noChangeAspect="1"/>
          </p:cNvPicPr>
          <p:nvPr>
            <p:ph sz="half" idx="2"/>
          </p:nvPr>
        </p:nvPicPr>
        <p:blipFill>
          <a:blip r:embed="rId2"/>
          <a:stretch>
            <a:fillRect/>
          </a:stretch>
        </p:blipFill>
        <p:spPr>
          <a:xfrm>
            <a:off x="6096000" y="1924273"/>
            <a:ext cx="5181600" cy="3239642"/>
          </a:xfrm>
        </p:spPr>
      </p:pic>
    </p:spTree>
    <p:extLst>
      <p:ext uri="{BB962C8B-B14F-4D97-AF65-F5344CB8AC3E}">
        <p14:creationId xmlns:p14="http://schemas.microsoft.com/office/powerpoint/2010/main" val="1005201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2B538B02-300B-6A4C-B0B0-6B558FBCA45E}"/>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How to write an abstract: Mini Manuscript</a:t>
            </a:r>
          </a:p>
        </p:txBody>
      </p:sp>
      <p:graphicFrame>
        <p:nvGraphicFramePr>
          <p:cNvPr id="7" name="Content Placeholder 2">
            <a:extLst>
              <a:ext uri="{FF2B5EF4-FFF2-40B4-BE49-F238E27FC236}">
                <a16:creationId xmlns:a16="http://schemas.microsoft.com/office/drawing/2014/main" id="{5A8AAE49-770C-43BA-95DB-987F567C2A82}"/>
              </a:ext>
            </a:extLst>
          </p:cNvPr>
          <p:cNvGraphicFramePr>
            <a:graphicFrameLocks noGrp="1"/>
          </p:cNvGraphicFramePr>
          <p:nvPr>
            <p:ph idx="1"/>
            <p:extLst>
              <p:ext uri="{D42A27DB-BD31-4B8C-83A1-F6EECF244321}">
                <p14:modId xmlns:p14="http://schemas.microsoft.com/office/powerpoint/2010/main" val="833165894"/>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0334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0B47-6DDA-5A43-BE91-E4085CA07ACD}"/>
              </a:ext>
            </a:extLst>
          </p:cNvPr>
          <p:cNvSpPr>
            <a:spLocks noGrp="1"/>
          </p:cNvSpPr>
          <p:nvPr>
            <p:ph type="title"/>
          </p:nvPr>
        </p:nvSpPr>
        <p:spPr>
          <a:xfrm>
            <a:off x="804673" y="1445494"/>
            <a:ext cx="3616856" cy="4376572"/>
          </a:xfrm>
        </p:spPr>
        <p:txBody>
          <a:bodyPr anchor="ctr">
            <a:normAutofit/>
          </a:bodyPr>
          <a:lstStyle/>
          <a:p>
            <a:r>
              <a:rPr lang="en-US" sz="4800"/>
              <a:t>Title is important!!</a:t>
            </a:r>
          </a:p>
        </p:txBody>
      </p:sp>
      <p:sp>
        <p:nvSpPr>
          <p:cNvPr id="29" name="Freeform: Shape 28">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C8820F-7DD0-0E45-9D97-91BA0144E682}"/>
              </a:ext>
            </a:extLst>
          </p:cNvPr>
          <p:cNvSpPr>
            <a:spLocks noGrp="1"/>
          </p:cNvSpPr>
          <p:nvPr>
            <p:ph idx="1"/>
          </p:nvPr>
        </p:nvSpPr>
        <p:spPr>
          <a:xfrm>
            <a:off x="6096000" y="1399032"/>
            <a:ext cx="5501834" cy="4471416"/>
          </a:xfrm>
        </p:spPr>
        <p:txBody>
          <a:bodyPr anchor="ctr">
            <a:normAutofit/>
          </a:bodyPr>
          <a:lstStyle/>
          <a:p>
            <a:pPr marL="0" indent="0">
              <a:buNone/>
            </a:pPr>
            <a:r>
              <a:rPr lang="en-US" sz="2200">
                <a:solidFill>
                  <a:schemeClr val="bg1"/>
                </a:solidFill>
              </a:rPr>
              <a:t>Conference attendees scan abstract titles to decide which they want to see</a:t>
            </a:r>
          </a:p>
          <a:p>
            <a:pPr lvl="1"/>
            <a:r>
              <a:rPr lang="en-US" sz="2200">
                <a:solidFill>
                  <a:schemeClr val="bg1"/>
                </a:solidFill>
              </a:rPr>
              <a:t>Choose the right name for your story</a:t>
            </a:r>
          </a:p>
          <a:p>
            <a:pPr lvl="1"/>
            <a:r>
              <a:rPr lang="en-US" sz="2200">
                <a:solidFill>
                  <a:schemeClr val="bg1"/>
                </a:solidFill>
              </a:rPr>
              <a:t>Catch the eye of your audience</a:t>
            </a:r>
          </a:p>
          <a:p>
            <a:pPr lvl="1"/>
            <a:r>
              <a:rPr lang="en-US" sz="2200">
                <a:solidFill>
                  <a:schemeClr val="bg1"/>
                </a:solidFill>
              </a:rPr>
              <a:t>Keep it simple, avoid jargon</a:t>
            </a:r>
          </a:p>
          <a:p>
            <a:pPr lvl="1"/>
            <a:r>
              <a:rPr lang="en-US" sz="2200">
                <a:solidFill>
                  <a:schemeClr val="bg1"/>
                </a:solidFill>
              </a:rPr>
              <a:t>Use Key words in your title</a:t>
            </a:r>
          </a:p>
        </p:txBody>
      </p:sp>
    </p:spTree>
    <p:extLst>
      <p:ext uri="{BB962C8B-B14F-4D97-AF65-F5344CB8AC3E}">
        <p14:creationId xmlns:p14="http://schemas.microsoft.com/office/powerpoint/2010/main" val="1188921515"/>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E72BE-5C32-7945-9BD5-559F7E218FD4}"/>
              </a:ext>
            </a:extLst>
          </p:cNvPr>
          <p:cNvSpPr>
            <a:spLocks noGrp="1"/>
          </p:cNvSpPr>
          <p:nvPr>
            <p:ph type="title"/>
          </p:nvPr>
        </p:nvSpPr>
        <p:spPr>
          <a:xfrm>
            <a:off x="804673" y="1445494"/>
            <a:ext cx="3616856" cy="4376572"/>
          </a:xfrm>
        </p:spPr>
        <p:txBody>
          <a:bodyPr anchor="ctr">
            <a:normAutofit/>
          </a:bodyPr>
          <a:lstStyle/>
          <a:p>
            <a:r>
              <a:rPr lang="en-US" sz="4800"/>
              <a:t>Objectives:</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29A36B-F5E4-2343-8612-2DF1460076C2}"/>
              </a:ext>
            </a:extLst>
          </p:cNvPr>
          <p:cNvSpPr>
            <a:spLocks noGrp="1"/>
          </p:cNvSpPr>
          <p:nvPr>
            <p:ph idx="1"/>
          </p:nvPr>
        </p:nvSpPr>
        <p:spPr>
          <a:xfrm>
            <a:off x="6096000" y="1399032"/>
            <a:ext cx="5501834" cy="4471416"/>
          </a:xfrm>
        </p:spPr>
        <p:txBody>
          <a:bodyPr anchor="ctr">
            <a:normAutofit/>
          </a:bodyPr>
          <a:lstStyle/>
          <a:p>
            <a:r>
              <a:rPr lang="en-US" sz="2200">
                <a:solidFill>
                  <a:schemeClr val="bg1"/>
                </a:solidFill>
              </a:rPr>
              <a:t>Why present at meetings?</a:t>
            </a:r>
          </a:p>
          <a:p>
            <a:r>
              <a:rPr lang="en-US" sz="2200">
                <a:solidFill>
                  <a:schemeClr val="bg1"/>
                </a:solidFill>
              </a:rPr>
              <a:t>Writing and submitting abstracts to meetings</a:t>
            </a:r>
          </a:p>
          <a:p>
            <a:r>
              <a:rPr lang="en-US" sz="2200">
                <a:solidFill>
                  <a:schemeClr val="bg1"/>
                </a:solidFill>
              </a:rPr>
              <a:t>Making a poster presentation</a:t>
            </a:r>
          </a:p>
          <a:p>
            <a:r>
              <a:rPr lang="en-US" sz="2200">
                <a:solidFill>
                  <a:schemeClr val="bg1"/>
                </a:solidFill>
              </a:rPr>
              <a:t>New technology for poster presentations</a:t>
            </a:r>
          </a:p>
          <a:p>
            <a:r>
              <a:rPr lang="en-US" sz="2200">
                <a:solidFill>
                  <a:schemeClr val="bg1"/>
                </a:solidFill>
              </a:rPr>
              <a:t>Platform presentations</a:t>
            </a:r>
          </a:p>
          <a:p>
            <a:endParaRPr lang="en-US" sz="2200">
              <a:solidFill>
                <a:schemeClr val="bg1"/>
              </a:solidFill>
            </a:endParaRPr>
          </a:p>
          <a:p>
            <a:endParaRPr lang="en-US" sz="2200">
              <a:solidFill>
                <a:schemeClr val="bg1"/>
              </a:solidFill>
            </a:endParaRPr>
          </a:p>
        </p:txBody>
      </p:sp>
    </p:spTree>
    <p:extLst>
      <p:ext uri="{BB962C8B-B14F-4D97-AF65-F5344CB8AC3E}">
        <p14:creationId xmlns:p14="http://schemas.microsoft.com/office/powerpoint/2010/main" val="425679203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7E5A3-3B1B-AD47-9681-E9C618AA4051}"/>
              </a:ext>
            </a:extLst>
          </p:cNvPr>
          <p:cNvSpPr>
            <a:spLocks noGrp="1"/>
          </p:cNvSpPr>
          <p:nvPr>
            <p:ph type="title"/>
          </p:nvPr>
        </p:nvSpPr>
        <p:spPr>
          <a:xfrm>
            <a:off x="197644" y="238123"/>
            <a:ext cx="10515600" cy="1325563"/>
          </a:xfrm>
        </p:spPr>
        <p:txBody>
          <a:bodyPr/>
          <a:lstStyle/>
          <a:p>
            <a:r>
              <a:rPr lang="en-US" dirty="0"/>
              <a:t>Important!! Check submission </a:t>
            </a:r>
            <a:br>
              <a:rPr lang="en-US" dirty="0"/>
            </a:br>
            <a:r>
              <a:rPr lang="en-US" dirty="0"/>
              <a:t>guidelines:</a:t>
            </a:r>
          </a:p>
        </p:txBody>
      </p:sp>
      <p:pic>
        <p:nvPicPr>
          <p:cNvPr id="5" name="Content Placeholder 4" descr="A close up of text on a white background&#10;&#10;Description automatically generated">
            <a:extLst>
              <a:ext uri="{FF2B5EF4-FFF2-40B4-BE49-F238E27FC236}">
                <a16:creationId xmlns:a16="http://schemas.microsoft.com/office/drawing/2014/main" id="{016B665D-BBCA-6C41-BDD0-D09528DE33AA}"/>
              </a:ext>
            </a:extLst>
          </p:cNvPr>
          <p:cNvPicPr>
            <a:picLocks noGrp="1" noChangeAspect="1"/>
          </p:cNvPicPr>
          <p:nvPr>
            <p:ph idx="1"/>
          </p:nvPr>
        </p:nvPicPr>
        <p:blipFill>
          <a:blip r:embed="rId2"/>
          <a:stretch>
            <a:fillRect/>
          </a:stretch>
        </p:blipFill>
        <p:spPr>
          <a:xfrm>
            <a:off x="241714" y="1802604"/>
            <a:ext cx="8913397" cy="4524375"/>
          </a:xfrm>
        </p:spPr>
      </p:pic>
      <p:sp>
        <p:nvSpPr>
          <p:cNvPr id="7" name="AutoShape 2" descr="AAP Experience San Diego 2020">
            <a:hlinkClick r:id="rId3"/>
            <a:extLst>
              <a:ext uri="{FF2B5EF4-FFF2-40B4-BE49-F238E27FC236}">
                <a16:creationId xmlns:a16="http://schemas.microsoft.com/office/drawing/2014/main" id="{28E22640-BDB7-884A-8E64-702888429E1E}"/>
              </a:ext>
            </a:extLst>
          </p:cNvPr>
          <p:cNvSpPr>
            <a:spLocks noChangeAspect="1" noChangeArrowheads="1"/>
          </p:cNvSpPr>
          <p:nvPr/>
        </p:nvSpPr>
        <p:spPr bwMode="auto">
          <a:xfrm>
            <a:off x="9939337" y="2819400"/>
            <a:ext cx="1566862" cy="156686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A088CCB6-083A-9846-971C-C3C6EB14E29C}"/>
              </a:ext>
            </a:extLst>
          </p:cNvPr>
          <p:cNvPicPr>
            <a:picLocks noChangeAspect="1"/>
          </p:cNvPicPr>
          <p:nvPr/>
        </p:nvPicPr>
        <p:blipFill>
          <a:blip r:embed="rId4"/>
          <a:stretch>
            <a:fillRect/>
          </a:stretch>
        </p:blipFill>
        <p:spPr>
          <a:xfrm>
            <a:off x="7232648" y="900904"/>
            <a:ext cx="2260600" cy="901700"/>
          </a:xfrm>
          <a:prstGeom prst="rect">
            <a:avLst/>
          </a:prstGeom>
        </p:spPr>
      </p:pic>
      <mc:AlternateContent xmlns:mc="http://schemas.openxmlformats.org/markup-compatibility/2006" xmlns:p14="http://schemas.microsoft.com/office/powerpoint/2010/main">
        <mc:Choice Requires="p14">
          <p:contentPart p14:bwMode="auto" r:id="rId5">
            <p14:nvContentPartPr>
              <p14:cNvPr id="14" name="Ink 13">
                <a:extLst>
                  <a:ext uri="{FF2B5EF4-FFF2-40B4-BE49-F238E27FC236}">
                    <a16:creationId xmlns:a16="http://schemas.microsoft.com/office/drawing/2014/main" id="{7093FCDA-5F72-C549-B539-56290DCDA555}"/>
                  </a:ext>
                </a:extLst>
              </p14:cNvPr>
              <p14:cNvContentPartPr/>
              <p14:nvPr/>
            </p14:nvContentPartPr>
            <p14:xfrm>
              <a:off x="3469702" y="1165725"/>
              <a:ext cx="360" cy="360"/>
            </p14:xfrm>
          </p:contentPart>
        </mc:Choice>
        <mc:Fallback xmlns="">
          <p:pic>
            <p:nvPicPr>
              <p:cNvPr id="14" name="Ink 13">
                <a:extLst>
                  <a:ext uri="{FF2B5EF4-FFF2-40B4-BE49-F238E27FC236}">
                    <a16:creationId xmlns:a16="http://schemas.microsoft.com/office/drawing/2014/main" id="{7093FCDA-5F72-C549-B539-56290DCDA555}"/>
                  </a:ext>
                </a:extLst>
              </p:cNvPr>
              <p:cNvPicPr/>
              <p:nvPr/>
            </p:nvPicPr>
            <p:blipFill>
              <a:blip r:embed="rId6"/>
              <a:stretch>
                <a:fillRect/>
              </a:stretch>
            </p:blipFill>
            <p:spPr>
              <a:xfrm>
                <a:off x="3461062" y="115672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D741FB66-D5D1-F94B-A091-40FE3A2903A1}"/>
                  </a:ext>
                </a:extLst>
              </p14:cNvPr>
              <p14:cNvContentPartPr/>
              <p14:nvPr/>
            </p14:nvContentPartPr>
            <p14:xfrm>
              <a:off x="7214062" y="-333675"/>
              <a:ext cx="360" cy="360"/>
            </p14:xfrm>
          </p:contentPart>
        </mc:Choice>
        <mc:Fallback xmlns="">
          <p:pic>
            <p:nvPicPr>
              <p:cNvPr id="17" name="Ink 16">
                <a:extLst>
                  <a:ext uri="{FF2B5EF4-FFF2-40B4-BE49-F238E27FC236}">
                    <a16:creationId xmlns:a16="http://schemas.microsoft.com/office/drawing/2014/main" id="{D741FB66-D5D1-F94B-A091-40FE3A2903A1}"/>
                  </a:ext>
                </a:extLst>
              </p:cNvPr>
              <p:cNvPicPr/>
              <p:nvPr/>
            </p:nvPicPr>
            <p:blipFill>
              <a:blip r:embed="rId6"/>
              <a:stretch>
                <a:fillRect/>
              </a:stretch>
            </p:blipFill>
            <p:spPr>
              <a:xfrm>
                <a:off x="7205062" y="-342675"/>
                <a:ext cx="18000" cy="18000"/>
              </a:xfrm>
              <a:prstGeom prst="rect">
                <a:avLst/>
              </a:prstGeom>
            </p:spPr>
          </p:pic>
        </mc:Fallback>
      </mc:AlternateContent>
      <p:sp>
        <p:nvSpPr>
          <p:cNvPr id="18" name="TextBox 17">
            <a:extLst>
              <a:ext uri="{FF2B5EF4-FFF2-40B4-BE49-F238E27FC236}">
                <a16:creationId xmlns:a16="http://schemas.microsoft.com/office/drawing/2014/main" id="{C4AEDDDC-078E-F14D-8EF0-4AD4314BE262}"/>
              </a:ext>
            </a:extLst>
          </p:cNvPr>
          <p:cNvSpPr txBox="1"/>
          <p:nvPr/>
        </p:nvSpPr>
        <p:spPr>
          <a:xfrm>
            <a:off x="11029950" y="685800"/>
            <a:ext cx="184731" cy="369332"/>
          </a:xfrm>
          <a:prstGeom prst="rect">
            <a:avLst/>
          </a:prstGeom>
          <a:noFill/>
          <a:ln>
            <a:solidFill>
              <a:srgbClr val="FF0000"/>
            </a:solidFill>
          </a:ln>
        </p:spPr>
        <p:txBody>
          <a:bodyPr wrap="none" rtlCol="0">
            <a:spAutoFit/>
          </a:bodyPr>
          <a:lstStyle/>
          <a:p>
            <a:endParaRPr lang="en-US" dirty="0"/>
          </a:p>
        </p:txBody>
      </p:sp>
      <p:sp>
        <p:nvSpPr>
          <p:cNvPr id="19" name="Donut 18">
            <a:extLst>
              <a:ext uri="{FF2B5EF4-FFF2-40B4-BE49-F238E27FC236}">
                <a16:creationId xmlns:a16="http://schemas.microsoft.com/office/drawing/2014/main" id="{77A3045B-6ECF-7B40-8353-039E6D5DCE80}"/>
              </a:ext>
            </a:extLst>
          </p:cNvPr>
          <p:cNvSpPr/>
          <p:nvPr/>
        </p:nvSpPr>
        <p:spPr>
          <a:xfrm>
            <a:off x="241714" y="3057525"/>
            <a:ext cx="8587961" cy="1173162"/>
          </a:xfrm>
          <a:prstGeom prst="donut">
            <a:avLst>
              <a:gd name="adj"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44976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5118-B8CD-0647-AEED-470C6833CA9C}"/>
              </a:ext>
            </a:extLst>
          </p:cNvPr>
          <p:cNvSpPr>
            <a:spLocks noGrp="1"/>
          </p:cNvSpPr>
          <p:nvPr>
            <p:ph type="title"/>
          </p:nvPr>
        </p:nvSpPr>
        <p:spPr/>
        <p:txBody>
          <a:bodyPr/>
          <a:lstStyle/>
          <a:p>
            <a:r>
              <a:rPr lang="en-US" dirty="0"/>
              <a:t>Submission guidelines:</a:t>
            </a:r>
          </a:p>
        </p:txBody>
      </p:sp>
      <p:pic>
        <p:nvPicPr>
          <p:cNvPr id="5" name="Content Placeholder 4" descr="A screenshot of a cell phone&#10;&#10;Description automatically generated">
            <a:extLst>
              <a:ext uri="{FF2B5EF4-FFF2-40B4-BE49-F238E27FC236}">
                <a16:creationId xmlns:a16="http://schemas.microsoft.com/office/drawing/2014/main" id="{F0005624-259F-B844-ABAB-46F1B9666BCC}"/>
              </a:ext>
            </a:extLst>
          </p:cNvPr>
          <p:cNvPicPr>
            <a:picLocks noGrp="1" noChangeAspect="1"/>
          </p:cNvPicPr>
          <p:nvPr>
            <p:ph idx="1"/>
          </p:nvPr>
        </p:nvPicPr>
        <p:blipFill>
          <a:blip r:embed="rId2"/>
          <a:stretch>
            <a:fillRect/>
          </a:stretch>
        </p:blipFill>
        <p:spPr>
          <a:xfrm>
            <a:off x="838200" y="1690688"/>
            <a:ext cx="10515600" cy="4197793"/>
          </a:xfrm>
        </p:spPr>
      </p:pic>
      <p:pic>
        <p:nvPicPr>
          <p:cNvPr id="6" name="Picture 5">
            <a:extLst>
              <a:ext uri="{FF2B5EF4-FFF2-40B4-BE49-F238E27FC236}">
                <a16:creationId xmlns:a16="http://schemas.microsoft.com/office/drawing/2014/main" id="{9F976447-CE0E-0643-9FCE-2AFA41C6ECA4}"/>
              </a:ext>
            </a:extLst>
          </p:cNvPr>
          <p:cNvPicPr>
            <a:picLocks noChangeAspect="1"/>
          </p:cNvPicPr>
          <p:nvPr/>
        </p:nvPicPr>
        <p:blipFill>
          <a:blip r:embed="rId3"/>
          <a:stretch>
            <a:fillRect/>
          </a:stretch>
        </p:blipFill>
        <p:spPr>
          <a:xfrm>
            <a:off x="6438899" y="614363"/>
            <a:ext cx="3090863" cy="1076325"/>
          </a:xfrm>
          <a:prstGeom prst="rect">
            <a:avLst/>
          </a:prstGeom>
        </p:spPr>
      </p:pic>
    </p:spTree>
    <p:extLst>
      <p:ext uri="{BB962C8B-B14F-4D97-AF65-F5344CB8AC3E}">
        <p14:creationId xmlns:p14="http://schemas.microsoft.com/office/powerpoint/2010/main" val="396498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00D84B-1D61-0C44-BCF3-EFEABF32A1D3}"/>
              </a:ext>
            </a:extLst>
          </p:cNvPr>
          <p:cNvSpPr>
            <a:spLocks noGrp="1"/>
          </p:cNvSpPr>
          <p:nvPr>
            <p:ph type="body" sz="half" idx="2"/>
          </p:nvPr>
        </p:nvSpPr>
        <p:spPr>
          <a:xfrm>
            <a:off x="1524000" y="3608516"/>
            <a:ext cx="9144000" cy="911117"/>
          </a:xfrm>
        </p:spPr>
        <p:txBody>
          <a:bodyPr vert="horz" lIns="91440" tIns="45720" rIns="91440" bIns="45720" rtlCol="0">
            <a:normAutofit/>
          </a:bodyPr>
          <a:lstStyle/>
          <a:p>
            <a:r>
              <a:rPr lang="en-US" sz="2000"/>
              <a:t>;</a:t>
            </a:r>
          </a:p>
        </p:txBody>
      </p:sp>
      <p:sp>
        <p:nvSpPr>
          <p:cNvPr id="2" name="Title 1">
            <a:extLst>
              <a:ext uri="{FF2B5EF4-FFF2-40B4-BE49-F238E27FC236}">
                <a16:creationId xmlns:a16="http://schemas.microsoft.com/office/drawing/2014/main" id="{6617ECCA-4EC4-7144-B9C7-216552F175A8}"/>
              </a:ext>
            </a:extLst>
          </p:cNvPr>
          <p:cNvSpPr>
            <a:spLocks noGrp="1"/>
          </p:cNvSpPr>
          <p:nvPr>
            <p:ph type="title"/>
          </p:nvPr>
        </p:nvSpPr>
        <p:spPr>
          <a:xfrm>
            <a:off x="1524000" y="2245810"/>
            <a:ext cx="9144000" cy="1355750"/>
          </a:xfrm>
        </p:spPr>
        <p:txBody>
          <a:bodyPr vert="horz" lIns="91440" tIns="45720" rIns="91440" bIns="45720" rtlCol="0" anchor="b">
            <a:normAutofit/>
          </a:bodyPr>
          <a:lstStyle/>
          <a:p>
            <a:r>
              <a:rPr lang="en-US" sz="5400"/>
              <a:t>How to Make a Great Poster</a:t>
            </a:r>
          </a:p>
        </p:txBody>
      </p:sp>
      <p:pic>
        <p:nvPicPr>
          <p:cNvPr id="5" name="Picture Placeholder 4">
            <a:extLst>
              <a:ext uri="{FF2B5EF4-FFF2-40B4-BE49-F238E27FC236}">
                <a16:creationId xmlns:a16="http://schemas.microsoft.com/office/drawing/2014/main" id="{18B33518-4CF1-394E-AD51-C8FB2B9ECE83}"/>
              </a:ext>
            </a:extLst>
          </p:cNvPr>
          <p:cNvPicPr>
            <a:picLocks noGrp="1" noChangeAspect="1"/>
          </p:cNvPicPr>
          <p:nvPr>
            <p:ph type="pic" idx="1"/>
          </p:nvPr>
        </p:nvPicPr>
        <p:blipFill rotWithShape="1">
          <a:blip r:embed="rId2"/>
          <a:srcRect t="17864" r="-2" b="17863"/>
          <a:stretch/>
        </p:blipFill>
        <p:spPr>
          <a:xfrm>
            <a:off x="20" y="10"/>
            <a:ext cx="5920598" cy="2130941"/>
          </a:xfrm>
          <a:custGeom>
            <a:avLst/>
            <a:gdLst/>
            <a:ahLst/>
            <a:cxnLst/>
            <a:rect l="l" t="t" r="r" b="b"/>
            <a:pathLst>
              <a:path w="5920618" h="2130951">
                <a:moveTo>
                  <a:pt x="0" y="0"/>
                </a:moveTo>
                <a:lnTo>
                  <a:pt x="5920618" y="0"/>
                </a:lnTo>
                <a:lnTo>
                  <a:pt x="4933709" y="2130951"/>
                </a:lnTo>
                <a:lnTo>
                  <a:pt x="0" y="2130951"/>
                </a:lnTo>
                <a:close/>
              </a:path>
            </a:pathLst>
          </a:custGeom>
        </p:spPr>
      </p:pic>
      <p:sp>
        <p:nvSpPr>
          <p:cNvPr id="20" name="Freeform 16">
            <a:extLst>
              <a:ext uri="{FF2B5EF4-FFF2-40B4-BE49-F238E27FC236}">
                <a16:creationId xmlns:a16="http://schemas.microsoft.com/office/drawing/2014/main" id="{B0BDD275-E79C-4B6F-9875-E474D59DC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7752" y="0"/>
            <a:ext cx="7084249" cy="2130552"/>
          </a:xfrm>
          <a:custGeom>
            <a:avLst/>
            <a:gdLst>
              <a:gd name="connsiteX0" fmla="*/ 986725 w 7084249"/>
              <a:gd name="connsiteY0" fmla="*/ 0 h 2130552"/>
              <a:gd name="connsiteX1" fmla="*/ 7084249 w 7084249"/>
              <a:gd name="connsiteY1" fmla="*/ 0 h 2130552"/>
              <a:gd name="connsiteX2" fmla="*/ 7084249 w 7084249"/>
              <a:gd name="connsiteY2" fmla="*/ 2130552 h 2130552"/>
              <a:gd name="connsiteX3" fmla="*/ 0 w 7084249"/>
              <a:gd name="connsiteY3" fmla="*/ 2130552 h 2130552"/>
            </a:gdLst>
            <a:ahLst/>
            <a:cxnLst>
              <a:cxn ang="0">
                <a:pos x="connsiteX0" y="connsiteY0"/>
              </a:cxn>
              <a:cxn ang="0">
                <a:pos x="connsiteX1" y="connsiteY1"/>
              </a:cxn>
              <a:cxn ang="0">
                <a:pos x="connsiteX2" y="connsiteY2"/>
              </a:cxn>
              <a:cxn ang="0">
                <a:pos x="connsiteX3" y="connsiteY3"/>
              </a:cxn>
            </a:cxnLst>
            <a:rect l="l" t="t" r="r" b="b"/>
            <a:pathLst>
              <a:path w="7084249" h="2130552">
                <a:moveTo>
                  <a:pt x="986725" y="0"/>
                </a:moveTo>
                <a:lnTo>
                  <a:pt x="7084249" y="0"/>
                </a:lnTo>
                <a:lnTo>
                  <a:pt x="7084249" y="2130552"/>
                </a:lnTo>
                <a:lnTo>
                  <a:pt x="0" y="213055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9">
            <a:extLst>
              <a:ext uri="{FF2B5EF4-FFF2-40B4-BE49-F238E27FC236}">
                <a16:creationId xmlns:a16="http://schemas.microsoft.com/office/drawing/2014/main" id="{FFE24BB0-6C00-4CD0-B19A-F4151302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4683319"/>
            <a:ext cx="5925190" cy="2174681"/>
          </a:xfrm>
          <a:custGeom>
            <a:avLst/>
            <a:gdLst>
              <a:gd name="connsiteX0" fmla="*/ 1007162 w 5925190"/>
              <a:gd name="connsiteY0" fmla="*/ 0 h 2174681"/>
              <a:gd name="connsiteX1" fmla="*/ 5925190 w 5925190"/>
              <a:gd name="connsiteY1" fmla="*/ 0 h 2174681"/>
              <a:gd name="connsiteX2" fmla="*/ 5925190 w 5925190"/>
              <a:gd name="connsiteY2" fmla="*/ 2174681 h 2174681"/>
              <a:gd name="connsiteX3" fmla="*/ 0 w 5925190"/>
              <a:gd name="connsiteY3" fmla="*/ 2174681 h 2174681"/>
            </a:gdLst>
            <a:ahLst/>
            <a:cxnLst>
              <a:cxn ang="0">
                <a:pos x="connsiteX0" y="connsiteY0"/>
              </a:cxn>
              <a:cxn ang="0">
                <a:pos x="connsiteX1" y="connsiteY1"/>
              </a:cxn>
              <a:cxn ang="0">
                <a:pos x="connsiteX2" y="connsiteY2"/>
              </a:cxn>
              <a:cxn ang="0">
                <a:pos x="connsiteX3" y="connsiteY3"/>
              </a:cxn>
            </a:cxnLst>
            <a:rect l="l" t="t" r="r" b="b"/>
            <a:pathLst>
              <a:path w="5925190" h="2174681">
                <a:moveTo>
                  <a:pt x="1007162" y="0"/>
                </a:moveTo>
                <a:lnTo>
                  <a:pt x="5925190" y="0"/>
                </a:lnTo>
                <a:lnTo>
                  <a:pt x="5925190" y="2174681"/>
                </a:lnTo>
                <a:lnTo>
                  <a:pt x="0" y="217468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2">
            <a:extLst>
              <a:ext uri="{FF2B5EF4-FFF2-40B4-BE49-F238E27FC236}">
                <a16:creationId xmlns:a16="http://schemas.microsoft.com/office/drawing/2014/main" id="{045D7A58-411F-4E92-A78E-A6FEB1890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1728"/>
            <a:ext cx="7112212" cy="2176272"/>
          </a:xfrm>
          <a:custGeom>
            <a:avLst/>
            <a:gdLst>
              <a:gd name="connsiteX0" fmla="*/ 0 w 7112212"/>
              <a:gd name="connsiteY0" fmla="*/ 0 h 2176272"/>
              <a:gd name="connsiteX1" fmla="*/ 7112212 w 7112212"/>
              <a:gd name="connsiteY1" fmla="*/ 0 h 2176272"/>
              <a:gd name="connsiteX2" fmla="*/ 6104313 w 7112212"/>
              <a:gd name="connsiteY2" fmla="*/ 2176272 h 2176272"/>
              <a:gd name="connsiteX3" fmla="*/ 0 w 7112212"/>
              <a:gd name="connsiteY3" fmla="*/ 2176272 h 2176272"/>
            </a:gdLst>
            <a:ahLst/>
            <a:cxnLst>
              <a:cxn ang="0">
                <a:pos x="connsiteX0" y="connsiteY0"/>
              </a:cxn>
              <a:cxn ang="0">
                <a:pos x="connsiteX1" y="connsiteY1"/>
              </a:cxn>
              <a:cxn ang="0">
                <a:pos x="connsiteX2" y="connsiteY2"/>
              </a:cxn>
              <a:cxn ang="0">
                <a:pos x="connsiteX3" y="connsiteY3"/>
              </a:cxn>
            </a:cxnLst>
            <a:rect l="l" t="t" r="r" b="b"/>
            <a:pathLst>
              <a:path w="7112212" h="2176272">
                <a:moveTo>
                  <a:pt x="0" y="0"/>
                </a:moveTo>
                <a:lnTo>
                  <a:pt x="7112212" y="0"/>
                </a:lnTo>
                <a:lnTo>
                  <a:pt x="6104313" y="2176272"/>
                </a:lnTo>
                <a:lnTo>
                  <a:pt x="0" y="2176272"/>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0942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5" name="Picture 1" descr="page9image1205670720">
            <a:extLst>
              <a:ext uri="{FF2B5EF4-FFF2-40B4-BE49-F238E27FC236}">
                <a16:creationId xmlns:a16="http://schemas.microsoft.com/office/drawing/2014/main" id="{70406B17-669C-1D43-9199-AFD69270FEAD}"/>
              </a:ext>
            </a:extLst>
          </p:cNvPr>
          <p:cNvPicPr>
            <a:picLocks noGrp="1" noChangeAspect="1" noChangeArrowheads="1"/>
          </p:cNvPicPr>
          <p:nvPr>
            <p:ph sz="half" idx="2"/>
          </p:nvPr>
        </p:nvPicPr>
        <p:blipFill rotWithShape="1">
          <a:blip r:embed="rId3">
            <a:alphaModFix/>
            <a:extLst>
              <a:ext uri="{28A0092B-C50C-407E-A947-70E740481C1C}">
                <a14:useLocalDpi xmlns:a14="http://schemas.microsoft.com/office/drawing/2010/main" val="0"/>
              </a:ext>
            </a:extLst>
          </a:blip>
          <a:srcRect l="24649" r="12092" b="1"/>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636161E-A2B6-E147-ABAC-096424254650}"/>
              </a:ext>
            </a:extLst>
          </p:cNvPr>
          <p:cNvSpPr>
            <a:spLocks noGrp="1"/>
          </p:cNvSpPr>
          <p:nvPr>
            <p:ph type="title"/>
          </p:nvPr>
        </p:nvSpPr>
        <p:spPr>
          <a:xfrm>
            <a:off x="804998" y="798445"/>
            <a:ext cx="4803636" cy="1311664"/>
          </a:xfrm>
        </p:spPr>
        <p:txBody>
          <a:bodyPr vert="horz" lIns="91440" tIns="45720" rIns="91440" bIns="45720" rtlCol="0" anchor="ctr">
            <a:normAutofit/>
          </a:bodyPr>
          <a:lstStyle/>
          <a:p>
            <a:r>
              <a:rPr lang="en-US">
                <a:solidFill>
                  <a:srgbClr val="000000"/>
                </a:solidFill>
              </a:rPr>
              <a:t>What is an academic poster?</a:t>
            </a:r>
          </a:p>
        </p:txBody>
      </p:sp>
      <p:sp>
        <p:nvSpPr>
          <p:cNvPr id="3" name="Content Placeholder 2">
            <a:extLst>
              <a:ext uri="{FF2B5EF4-FFF2-40B4-BE49-F238E27FC236}">
                <a16:creationId xmlns:a16="http://schemas.microsoft.com/office/drawing/2014/main" id="{AC16767D-6A5B-7C42-8E36-D8AE53292795}"/>
              </a:ext>
            </a:extLst>
          </p:cNvPr>
          <p:cNvSpPr>
            <a:spLocks noGrp="1"/>
          </p:cNvSpPr>
          <p:nvPr>
            <p:ph sz="half" idx="1"/>
          </p:nvPr>
        </p:nvSpPr>
        <p:spPr>
          <a:xfrm>
            <a:off x="804997" y="2272143"/>
            <a:ext cx="4706803" cy="3788830"/>
          </a:xfrm>
        </p:spPr>
        <p:txBody>
          <a:bodyPr vert="horz" lIns="91440" tIns="45720" rIns="91440" bIns="45720" rtlCol="0" anchor="ctr">
            <a:normAutofit/>
          </a:bodyPr>
          <a:lstStyle/>
          <a:p>
            <a:r>
              <a:rPr lang="en-US" sz="1300">
                <a:solidFill>
                  <a:srgbClr val="000000"/>
                </a:solidFill>
              </a:rPr>
              <a:t>A form of Academic Expression </a:t>
            </a:r>
          </a:p>
          <a:p>
            <a:r>
              <a:rPr lang="en-US" sz="1300">
                <a:solidFill>
                  <a:srgbClr val="000000"/>
                </a:solidFill>
              </a:rPr>
              <a:t>Summary of Research (5 – 10 minutes) </a:t>
            </a:r>
          </a:p>
          <a:p>
            <a:r>
              <a:rPr lang="en-US" sz="1300">
                <a:solidFill>
                  <a:srgbClr val="000000"/>
                </a:solidFill>
              </a:rPr>
              <a:t>Visually augmented </a:t>
            </a:r>
          </a:p>
          <a:p>
            <a:r>
              <a:rPr lang="en-US" sz="1300">
                <a:solidFill>
                  <a:srgbClr val="000000"/>
                </a:solidFill>
              </a:rPr>
              <a:t>Stimulates discussion/interaction </a:t>
            </a:r>
          </a:p>
          <a:p>
            <a:r>
              <a:rPr lang="en-US" sz="1300">
                <a:solidFill>
                  <a:srgbClr val="000000"/>
                </a:solidFill>
              </a:rPr>
              <a:t>At conferences viewers come to </a:t>
            </a:r>
          </a:p>
          <a:p>
            <a:pPr marL="0"/>
            <a:r>
              <a:rPr lang="en-US" sz="1300">
                <a:solidFill>
                  <a:srgbClr val="000000"/>
                </a:solidFill>
              </a:rPr>
              <a:t>    you (or you can invite) </a:t>
            </a:r>
          </a:p>
          <a:p>
            <a:pPr lvl="1"/>
            <a:r>
              <a:rPr lang="en-US" sz="1300">
                <a:solidFill>
                  <a:srgbClr val="000000"/>
                </a:solidFill>
              </a:rPr>
              <a:t>People search published </a:t>
            </a:r>
          </a:p>
          <a:p>
            <a:pPr lvl="1"/>
            <a:r>
              <a:rPr lang="en-US" sz="1300">
                <a:solidFill>
                  <a:srgbClr val="000000"/>
                </a:solidFill>
              </a:rPr>
              <a:t>abstracts </a:t>
            </a:r>
          </a:p>
          <a:p>
            <a:pPr lvl="1"/>
            <a:r>
              <a:rPr lang="en-US" sz="1300">
                <a:solidFill>
                  <a:srgbClr val="000000"/>
                </a:solidFill>
              </a:rPr>
              <a:t>Posters may be grouped by </a:t>
            </a:r>
          </a:p>
          <a:p>
            <a:pPr lvl="1"/>
            <a:r>
              <a:rPr lang="en-US" sz="1300">
                <a:solidFill>
                  <a:srgbClr val="000000"/>
                </a:solidFill>
              </a:rPr>
              <a:t>field &amp; folks may wander </a:t>
            </a:r>
          </a:p>
          <a:p>
            <a:r>
              <a:rPr lang="en-US" sz="1300">
                <a:solidFill>
                  <a:srgbClr val="000000"/>
                </a:solidFill>
              </a:rPr>
              <a:t>New Information </a:t>
            </a:r>
          </a:p>
          <a:p>
            <a:r>
              <a:rPr lang="en-US" sz="1300">
                <a:solidFill>
                  <a:srgbClr val="000000"/>
                </a:solidFill>
              </a:rPr>
              <a:t>Characteristic Fields </a:t>
            </a:r>
          </a:p>
          <a:p>
            <a:r>
              <a:rPr lang="en-US" sz="1300">
                <a:solidFill>
                  <a:srgbClr val="000000"/>
                </a:solidFill>
              </a:rPr>
              <a:t>Appearance/Content varies by Field</a:t>
            </a:r>
          </a:p>
          <a:p>
            <a:endParaRPr lang="en-US" sz="1300">
              <a:solidFill>
                <a:srgbClr val="000000"/>
              </a:solidFill>
            </a:endParaRPr>
          </a:p>
        </p:txBody>
      </p:sp>
    </p:spTree>
    <p:extLst>
      <p:ext uri="{BB962C8B-B14F-4D97-AF65-F5344CB8AC3E}">
        <p14:creationId xmlns:p14="http://schemas.microsoft.com/office/powerpoint/2010/main" val="754032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3" name="Rectangle 70">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570391-802D-A341-99D3-D6610C8E4379}"/>
              </a:ext>
            </a:extLst>
          </p:cNvPr>
          <p:cNvSpPr>
            <a:spLocks noGrp="1"/>
          </p:cNvSpPr>
          <p:nvPr>
            <p:ph type="title"/>
          </p:nvPr>
        </p:nvSpPr>
        <p:spPr>
          <a:xfrm>
            <a:off x="821516" y="640263"/>
            <a:ext cx="6204984" cy="1344975"/>
          </a:xfrm>
        </p:spPr>
        <p:txBody>
          <a:bodyPr vert="horz" lIns="91440" tIns="45720" rIns="91440" bIns="45720" rtlCol="0" anchor="ctr">
            <a:normAutofit/>
          </a:bodyPr>
          <a:lstStyle/>
          <a:p>
            <a:r>
              <a:rPr lang="en-US" sz="4000"/>
              <a:t>Why are they important?</a:t>
            </a:r>
          </a:p>
        </p:txBody>
      </p:sp>
      <p:sp>
        <p:nvSpPr>
          <p:cNvPr id="3" name="Content Placeholder 2">
            <a:extLst>
              <a:ext uri="{FF2B5EF4-FFF2-40B4-BE49-F238E27FC236}">
                <a16:creationId xmlns:a16="http://schemas.microsoft.com/office/drawing/2014/main" id="{A9A31D5F-C82B-4D43-AC25-63A76D1C1B44}"/>
              </a:ext>
            </a:extLst>
          </p:cNvPr>
          <p:cNvSpPr>
            <a:spLocks noGrp="1"/>
          </p:cNvSpPr>
          <p:nvPr>
            <p:ph sz="half" idx="1"/>
          </p:nvPr>
        </p:nvSpPr>
        <p:spPr>
          <a:xfrm>
            <a:off x="821515" y="2121762"/>
            <a:ext cx="6204984" cy="3626917"/>
          </a:xfrm>
        </p:spPr>
        <p:txBody>
          <a:bodyPr vert="horz" lIns="91440" tIns="45720" rIns="91440" bIns="45720" rtlCol="0">
            <a:normAutofit/>
          </a:bodyPr>
          <a:lstStyle/>
          <a:p>
            <a:r>
              <a:rPr lang="en-US" sz="1500"/>
              <a:t>Represents you and your institutions research at: </a:t>
            </a:r>
            <a:endParaRPr lang="en-US" sz="1500">
              <a:effectLst/>
            </a:endParaRPr>
          </a:p>
          <a:p>
            <a:r>
              <a:rPr lang="en-US" sz="1500"/>
              <a:t>• Conferences</a:t>
            </a:r>
            <a:br>
              <a:rPr lang="en-US" sz="1500"/>
            </a:br>
            <a:r>
              <a:rPr lang="en-US" sz="1500"/>
              <a:t>• Symposia</a:t>
            </a:r>
            <a:br>
              <a:rPr lang="en-US" sz="1500"/>
            </a:br>
            <a:r>
              <a:rPr lang="en-US" sz="1500"/>
              <a:t>• Hallways</a:t>
            </a:r>
            <a:br>
              <a:rPr lang="en-US" sz="1500"/>
            </a:br>
            <a:r>
              <a:rPr lang="en-US" sz="1500"/>
              <a:t>• Informational Days </a:t>
            </a:r>
            <a:endParaRPr lang="en-US" sz="1500">
              <a:effectLst/>
            </a:endParaRPr>
          </a:p>
          <a:p>
            <a:r>
              <a:rPr lang="en-US" sz="1500"/>
              <a:t>Demonstrate expertise </a:t>
            </a:r>
          </a:p>
          <a:p>
            <a:r>
              <a:rPr lang="en-US" sz="1500"/>
              <a:t>Practice public speaking </a:t>
            </a:r>
          </a:p>
          <a:p>
            <a:r>
              <a:rPr lang="en-US" sz="1500"/>
              <a:t>Learn about most current results in field </a:t>
            </a:r>
          </a:p>
          <a:p>
            <a:r>
              <a:rPr lang="en-US" sz="1500"/>
              <a:t>Opportunity for teaching and </a:t>
            </a:r>
          </a:p>
          <a:p>
            <a:r>
              <a:rPr lang="en-US" sz="1500"/>
              <a:t>learning </a:t>
            </a:r>
          </a:p>
          <a:p>
            <a:r>
              <a:rPr lang="en-US" sz="1500"/>
              <a:t>Share ideas </a:t>
            </a:r>
          </a:p>
          <a:p>
            <a:r>
              <a:rPr lang="en-US" sz="1500"/>
              <a:t>Create collaborations </a:t>
            </a:r>
          </a:p>
          <a:p>
            <a:endParaRPr lang="en-US" sz="1500"/>
          </a:p>
        </p:txBody>
      </p:sp>
      <p:pic>
        <p:nvPicPr>
          <p:cNvPr id="10241" name="Picture 1" descr="page10image1245838448">
            <a:extLst>
              <a:ext uri="{FF2B5EF4-FFF2-40B4-BE49-F238E27FC236}">
                <a16:creationId xmlns:a16="http://schemas.microsoft.com/office/drawing/2014/main" id="{33834F10-956D-2641-BCCB-256947502C6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7948365" y="306909"/>
            <a:ext cx="380478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page10image1245838048">
            <a:extLst>
              <a:ext uri="{FF2B5EF4-FFF2-40B4-BE49-F238E27FC236}">
                <a16:creationId xmlns:a16="http://schemas.microsoft.com/office/drawing/2014/main" id="{5801CB0C-1249-E142-8482-B490876EE48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29551" y="2976894"/>
            <a:ext cx="4042410" cy="3093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11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sz="4800"/>
              <a:t>Principles of presentation  </a:t>
            </a:r>
          </a:p>
        </p:txBody>
      </p:sp>
      <p:sp>
        <p:nvSpPr>
          <p:cNvPr id="8" name="Freeform: Shape 7">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0" y="1399032"/>
            <a:ext cx="5501834" cy="4471416"/>
          </a:xfrm>
        </p:spPr>
        <p:txBody>
          <a:bodyPr anchor="ctr">
            <a:normAutofit/>
          </a:bodyPr>
          <a:lstStyle/>
          <a:p>
            <a:r>
              <a:rPr lang="en-US" sz="2200">
                <a:solidFill>
                  <a:schemeClr val="bg1"/>
                </a:solidFill>
              </a:rPr>
              <a:t>Tell a story (if you can: people remember stories!)</a:t>
            </a:r>
          </a:p>
          <a:p>
            <a:r>
              <a:rPr lang="en-US" sz="2200">
                <a:solidFill>
                  <a:schemeClr val="bg1"/>
                </a:solidFill>
              </a:rPr>
              <a:t>Use visuals to </a:t>
            </a:r>
            <a:r>
              <a:rPr lang="en-US" sz="2200" i="1">
                <a:solidFill>
                  <a:schemeClr val="bg1"/>
                </a:solidFill>
              </a:rPr>
              <a:t>focus</a:t>
            </a:r>
            <a:r>
              <a:rPr lang="en-US" sz="2200">
                <a:solidFill>
                  <a:schemeClr val="bg1"/>
                </a:solidFill>
              </a:rPr>
              <a:t> attention, not </a:t>
            </a:r>
            <a:r>
              <a:rPr lang="en-US" sz="2200" i="1">
                <a:solidFill>
                  <a:schemeClr val="bg1"/>
                </a:solidFill>
              </a:rPr>
              <a:t>distract </a:t>
            </a:r>
            <a:r>
              <a:rPr lang="en-US" sz="2200">
                <a:solidFill>
                  <a:schemeClr val="bg1"/>
                </a:solidFill>
              </a:rPr>
              <a:t>your audience</a:t>
            </a:r>
          </a:p>
          <a:p>
            <a:r>
              <a:rPr lang="en-US" sz="2200">
                <a:solidFill>
                  <a:schemeClr val="bg1"/>
                </a:solidFill>
              </a:rPr>
              <a:t>Use text  but keep it short! </a:t>
            </a:r>
          </a:p>
          <a:p>
            <a:r>
              <a:rPr lang="en-US" sz="2200">
                <a:solidFill>
                  <a:schemeClr val="bg1"/>
                </a:solidFill>
              </a:rPr>
              <a:t>Light backgrounds are generally better</a:t>
            </a:r>
          </a:p>
          <a:p>
            <a:r>
              <a:rPr lang="en-US" sz="2200">
                <a:solidFill>
                  <a:schemeClr val="bg1"/>
                </a:solidFill>
              </a:rPr>
              <a:t>Aim for uniform columns (generally 3, maybe 4)</a:t>
            </a:r>
          </a:p>
        </p:txBody>
      </p:sp>
    </p:spTree>
    <p:extLst>
      <p:ext uri="{BB962C8B-B14F-4D97-AF65-F5344CB8AC3E}">
        <p14:creationId xmlns:p14="http://schemas.microsoft.com/office/powerpoint/2010/main" val="2821848388"/>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7A88775-7ADD-4042-8EA2-145C19C1F745}"/>
              </a:ext>
            </a:extLst>
          </p:cNvPr>
          <p:cNvSpPr>
            <a:spLocks noGrp="1"/>
          </p:cNvSpPr>
          <p:nvPr>
            <p:ph type="title"/>
          </p:nvPr>
        </p:nvSpPr>
        <p:spPr>
          <a:xfrm>
            <a:off x="762000" y="559678"/>
            <a:ext cx="3567915" cy="4952492"/>
          </a:xfrm>
        </p:spPr>
        <p:txBody>
          <a:bodyPr>
            <a:normAutofit/>
          </a:bodyPr>
          <a:lstStyle/>
          <a:p>
            <a:r>
              <a:rPr lang="en-US" dirty="0">
                <a:solidFill>
                  <a:schemeClr val="bg1"/>
                </a:solidFill>
              </a:rPr>
              <a:t>Principles of presentation</a:t>
            </a:r>
          </a:p>
        </p:txBody>
      </p:sp>
      <p:cxnSp>
        <p:nvCxnSpPr>
          <p:cNvPr id="14" name="Straight Connector 13">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5">
            <a:extLst>
              <a:ext uri="{FF2B5EF4-FFF2-40B4-BE49-F238E27FC236}">
                <a16:creationId xmlns:a16="http://schemas.microsoft.com/office/drawing/2014/main" id="{CF9B0D56-1441-41AA-919F-4B816058EE5C}"/>
              </a:ext>
            </a:extLst>
          </p:cNvPr>
          <p:cNvGraphicFramePr>
            <a:graphicFrameLocks noGrp="1"/>
          </p:cNvGraphicFramePr>
          <p:nvPr>
            <p:ph idx="1"/>
            <p:extLst>
              <p:ext uri="{D42A27DB-BD31-4B8C-83A1-F6EECF244321}">
                <p14:modId xmlns:p14="http://schemas.microsoft.com/office/powerpoint/2010/main" val="2811156753"/>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5996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133600"/>
            <a:ext cx="8229600" cy="1600200"/>
          </a:xfrm>
        </p:spPr>
        <p:txBody>
          <a:bodyPr/>
          <a:lstStyle/>
          <a:p>
            <a:r>
              <a:rPr lang="en-US" dirty="0"/>
              <a:t>Here’s how </a:t>
            </a:r>
            <a:r>
              <a:rPr lang="en-US" i="1" dirty="0"/>
              <a:t>not</a:t>
            </a:r>
            <a:r>
              <a:rPr lang="en-US" dirty="0"/>
              <a:t> to do it</a:t>
            </a:r>
          </a:p>
        </p:txBody>
      </p:sp>
    </p:spTree>
    <p:extLst>
      <p:ext uri="{BB962C8B-B14F-4D97-AF65-F5344CB8AC3E}">
        <p14:creationId xmlns:p14="http://schemas.microsoft.com/office/powerpoint/2010/main" val="3662805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57199"/>
            <a:ext cx="9144000" cy="595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51151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133600"/>
            <a:ext cx="8229600" cy="1600200"/>
          </a:xfrm>
        </p:spPr>
        <p:txBody>
          <a:bodyPr/>
          <a:lstStyle/>
          <a:p>
            <a:r>
              <a:rPr lang="en-US" dirty="0"/>
              <a:t>Here’s how to do it</a:t>
            </a:r>
          </a:p>
        </p:txBody>
      </p:sp>
    </p:spTree>
    <p:extLst>
      <p:ext uri="{BB962C8B-B14F-4D97-AF65-F5344CB8AC3E}">
        <p14:creationId xmlns:p14="http://schemas.microsoft.com/office/powerpoint/2010/main" val="855855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11A7563-8F68-0148-AAC0-7DF3A3273588}"/>
              </a:ext>
            </a:extLst>
          </p:cNvPr>
          <p:cNvSpPr>
            <a:spLocks noGrp="1"/>
          </p:cNvSpPr>
          <p:nvPr>
            <p:ph type="title"/>
          </p:nvPr>
        </p:nvSpPr>
        <p:spPr>
          <a:xfrm>
            <a:off x="1047280" y="759805"/>
            <a:ext cx="10306520" cy="1325563"/>
          </a:xfrm>
        </p:spPr>
        <p:txBody>
          <a:bodyPr>
            <a:normAutofit/>
          </a:bodyPr>
          <a:lstStyle/>
          <a:p>
            <a:r>
              <a:rPr lang="en-US" sz="4000">
                <a:solidFill>
                  <a:srgbClr val="FFFFFF"/>
                </a:solidFill>
              </a:rPr>
              <a:t>Why present at conferences?</a:t>
            </a:r>
          </a:p>
        </p:txBody>
      </p:sp>
      <p:sp>
        <p:nvSpPr>
          <p:cNvPr id="3" name="Content Placeholder 2">
            <a:extLst>
              <a:ext uri="{FF2B5EF4-FFF2-40B4-BE49-F238E27FC236}">
                <a16:creationId xmlns:a16="http://schemas.microsoft.com/office/drawing/2014/main" id="{9AF8B72C-94B1-7B43-B9C0-56820FBA71AE}"/>
              </a:ext>
            </a:extLst>
          </p:cNvPr>
          <p:cNvSpPr>
            <a:spLocks noGrp="1"/>
          </p:cNvSpPr>
          <p:nvPr>
            <p:ph idx="1"/>
          </p:nvPr>
        </p:nvSpPr>
        <p:spPr>
          <a:xfrm>
            <a:off x="1424904" y="2494450"/>
            <a:ext cx="4053545" cy="3563159"/>
          </a:xfrm>
        </p:spPr>
        <p:txBody>
          <a:bodyPr>
            <a:normAutofit/>
          </a:bodyPr>
          <a:lstStyle/>
          <a:p>
            <a:r>
              <a:rPr lang="en-US" sz="2400"/>
              <a:t>Get your work noticed</a:t>
            </a:r>
          </a:p>
          <a:p>
            <a:r>
              <a:rPr lang="en-US" sz="2400"/>
              <a:t>Meet people doing the same type of work</a:t>
            </a:r>
          </a:p>
          <a:p>
            <a:r>
              <a:rPr lang="en-US" sz="2400"/>
              <a:t>Find you academic “home”</a:t>
            </a:r>
          </a:p>
          <a:p>
            <a:r>
              <a:rPr lang="en-US" sz="2400"/>
              <a:t>Network with faculty from other institutions</a:t>
            </a:r>
          </a:p>
          <a:p>
            <a:r>
              <a:rPr lang="en-US" sz="2400"/>
              <a:t>Join working groups, collaborate and produce manuscripts, etc.</a:t>
            </a:r>
          </a:p>
          <a:p>
            <a:pPr marL="0" indent="0">
              <a:buNone/>
            </a:pPr>
            <a:endParaRPr lang="en-US" sz="2400"/>
          </a:p>
          <a:p>
            <a:endParaRPr lang="en-US" sz="2400"/>
          </a:p>
        </p:txBody>
      </p:sp>
      <p:pic>
        <p:nvPicPr>
          <p:cNvPr id="6" name="Picture 5">
            <a:extLst>
              <a:ext uri="{FF2B5EF4-FFF2-40B4-BE49-F238E27FC236}">
                <a16:creationId xmlns:a16="http://schemas.microsoft.com/office/drawing/2014/main" id="{7A5ED738-885A-524C-9605-2F823331BD30}"/>
              </a:ext>
            </a:extLst>
          </p:cNvPr>
          <p:cNvPicPr>
            <a:picLocks noChangeAspect="1"/>
          </p:cNvPicPr>
          <p:nvPr/>
        </p:nvPicPr>
        <p:blipFill rotWithShape="1">
          <a:blip r:embed="rId2"/>
          <a:srcRect l="13467" r="10810" b="2"/>
          <a:stretch/>
        </p:blipFill>
        <p:spPr>
          <a:xfrm>
            <a:off x="6098892" y="2492376"/>
            <a:ext cx="4802404" cy="3563372"/>
          </a:xfrm>
          <a:prstGeom prst="rect">
            <a:avLst/>
          </a:prstGeom>
        </p:spPr>
      </p:pic>
    </p:spTree>
    <p:extLst>
      <p:ext uri="{BB962C8B-B14F-4D97-AF65-F5344CB8AC3E}">
        <p14:creationId xmlns:p14="http://schemas.microsoft.com/office/powerpoint/2010/main" val="564249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752" y="381000"/>
            <a:ext cx="7778496" cy="5833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0330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52400"/>
            <a:ext cx="8840277" cy="62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2733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52400"/>
            <a:ext cx="8840277" cy="62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886200" y="1600200"/>
            <a:ext cx="3124200" cy="4648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ular Callout 2"/>
          <p:cNvSpPr/>
          <p:nvPr/>
        </p:nvSpPr>
        <p:spPr>
          <a:xfrm>
            <a:off x="6705600" y="381000"/>
            <a:ext cx="1828800" cy="1219200"/>
          </a:xfrm>
          <a:prstGeom prst="wedgeRectCallout">
            <a:avLst>
              <a:gd name="adj1" fmla="val -34259"/>
              <a:gd name="adj2"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781800" y="609601"/>
            <a:ext cx="1676400" cy="646331"/>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Look at these graphs!</a:t>
            </a:r>
          </a:p>
        </p:txBody>
      </p:sp>
    </p:spTree>
    <p:extLst>
      <p:ext uri="{BB962C8B-B14F-4D97-AF65-F5344CB8AC3E}">
        <p14:creationId xmlns:p14="http://schemas.microsoft.com/office/powerpoint/2010/main" val="407814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52400"/>
            <a:ext cx="8840277" cy="625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7086600" y="3429001"/>
            <a:ext cx="3276600" cy="2438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ular Callout 3"/>
          <p:cNvSpPr/>
          <p:nvPr/>
        </p:nvSpPr>
        <p:spPr>
          <a:xfrm>
            <a:off x="4572000" y="2057400"/>
            <a:ext cx="2286000" cy="1752600"/>
          </a:xfrm>
          <a:prstGeom prst="wedgeRectCallout">
            <a:avLst>
              <a:gd name="adj1" fmla="val 59074"/>
              <a:gd name="adj2" fmla="val 10335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76800" y="2195036"/>
            <a:ext cx="1676400" cy="1477328"/>
          </a:xfrm>
          <a:prstGeom prst="rect">
            <a:avLst/>
          </a:prstGeom>
          <a:noFill/>
        </p:spPr>
        <p:txBody>
          <a:bodyPr wrap="square" rtlCol="0">
            <a:spAutoFit/>
          </a:bodyPr>
          <a:lstStyle/>
          <a:p>
            <a:pPr algn="ctr"/>
            <a:r>
              <a:rPr lang="en-US" b="1" dirty="0">
                <a:solidFill>
                  <a:schemeClr val="bg1"/>
                </a:solidFill>
                <a:latin typeface="Arial" panose="020B0604020202020204" pitchFamily="34" charset="0"/>
                <a:cs typeface="Arial" panose="020B0604020202020204" pitchFamily="34" charset="0"/>
              </a:rPr>
              <a:t>The conclusion is a bit wordy;</a:t>
            </a:r>
          </a:p>
          <a:p>
            <a:pPr algn="ctr"/>
            <a:r>
              <a:rPr lang="en-US" b="1" dirty="0">
                <a:solidFill>
                  <a:schemeClr val="bg1"/>
                </a:solidFill>
                <a:latin typeface="Arial" panose="020B0604020202020204" pitchFamily="34" charset="0"/>
                <a:cs typeface="Arial" panose="020B0604020202020204" pitchFamily="34" charset="0"/>
              </a:rPr>
              <a:t>could use bullet points</a:t>
            </a:r>
          </a:p>
        </p:txBody>
      </p:sp>
    </p:spTree>
    <p:extLst>
      <p:ext uri="{BB962C8B-B14F-4D97-AF65-F5344CB8AC3E}">
        <p14:creationId xmlns:p14="http://schemas.microsoft.com/office/powerpoint/2010/main" val="2311461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975" y="622300"/>
            <a:ext cx="4210050" cy="561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340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55E">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C17923D-7B1E-CB49-AA5D-DD2837E019D2}"/>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3700">
                <a:solidFill>
                  <a:srgbClr val="FFFFFF"/>
                </a:solidFill>
              </a:rPr>
              <a:t>Be prepared to give a brief talk about your poster for people who are interested</a:t>
            </a:r>
          </a:p>
        </p:txBody>
      </p:sp>
      <p:pic>
        <p:nvPicPr>
          <p:cNvPr id="5" name="Content Placeholder 4">
            <a:extLst>
              <a:ext uri="{FF2B5EF4-FFF2-40B4-BE49-F238E27FC236}">
                <a16:creationId xmlns:a16="http://schemas.microsoft.com/office/drawing/2014/main" id="{354E319E-62D6-0A40-846D-08148EE0C50E}"/>
              </a:ext>
            </a:extLst>
          </p:cNvPr>
          <p:cNvPicPr>
            <a:picLocks noGrp="1" noChangeAspect="1"/>
          </p:cNvPicPr>
          <p:nvPr>
            <p:ph sz="half" idx="2"/>
          </p:nvPr>
        </p:nvPicPr>
        <p:blipFill rotWithShape="1">
          <a:blip r:embed="rId2"/>
          <a:srcRect r="978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B6DF63-135C-5F4F-B9AE-44B05DDCFDC5}"/>
              </a:ext>
            </a:extLst>
          </p:cNvPr>
          <p:cNvSpPr>
            <a:spLocks noGrp="1"/>
          </p:cNvSpPr>
          <p:nvPr>
            <p:ph sz="half" idx="1"/>
          </p:nvPr>
        </p:nvSpPr>
        <p:spPr>
          <a:xfrm>
            <a:off x="8029319" y="917725"/>
            <a:ext cx="3424739" cy="4852362"/>
          </a:xfrm>
        </p:spPr>
        <p:txBody>
          <a:bodyPr vert="horz" lIns="91440" tIns="45720" rIns="91440" bIns="45720" rtlCol="0" anchor="ctr">
            <a:normAutofit/>
          </a:bodyPr>
          <a:lstStyle/>
          <a:p>
            <a:r>
              <a:rPr lang="en-US" sz="2000">
                <a:solidFill>
                  <a:srgbClr val="FFFFFF"/>
                </a:solidFill>
              </a:rPr>
              <a:t>During your poster session, you should be at your poster ready to present</a:t>
            </a:r>
          </a:p>
          <a:p>
            <a:r>
              <a:rPr lang="en-US" sz="2000">
                <a:solidFill>
                  <a:srgbClr val="FFFFFF"/>
                </a:solidFill>
              </a:rPr>
              <a:t>Prepare a 5 minute talk from start to finish about what you accomplished</a:t>
            </a:r>
          </a:p>
          <a:p>
            <a:r>
              <a:rPr lang="en-US" sz="2000">
                <a:solidFill>
                  <a:srgbClr val="FFFFFF"/>
                </a:solidFill>
              </a:rPr>
              <a:t>Optional: leave a one page handout summary with your poster for when you are not at the poster. </a:t>
            </a:r>
          </a:p>
          <a:p>
            <a:endParaRPr lang="en-US" sz="2000">
              <a:solidFill>
                <a:srgbClr val="FFFFFF"/>
              </a:solidFill>
            </a:endParaRPr>
          </a:p>
        </p:txBody>
      </p:sp>
    </p:spTree>
    <p:extLst>
      <p:ext uri="{BB962C8B-B14F-4D97-AF65-F5344CB8AC3E}">
        <p14:creationId xmlns:p14="http://schemas.microsoft.com/office/powerpoint/2010/main" val="40186202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408BF4-728D-7C48-8796-D90EE017CC09}"/>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a:solidFill>
                  <a:schemeClr val="tx1"/>
                </a:solidFill>
                <a:latin typeface="+mj-lt"/>
                <a:ea typeface="+mj-ea"/>
                <a:cs typeface="+mj-cs"/>
              </a:rPr>
              <a:t>New Conference Technology</a:t>
            </a:r>
          </a:p>
        </p:txBody>
      </p:sp>
      <p:sp>
        <p:nvSpPr>
          <p:cNvPr id="3" name="Text Placeholder 2">
            <a:extLst>
              <a:ext uri="{FF2B5EF4-FFF2-40B4-BE49-F238E27FC236}">
                <a16:creationId xmlns:a16="http://schemas.microsoft.com/office/drawing/2014/main" id="{6B05A6A4-B8B6-0A42-9619-01CD224B623F}"/>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endParaRPr lang="en-US" sz="2400" kern="1200">
              <a:solidFill>
                <a:schemeClr val="accent1">
                  <a:lumMod val="60000"/>
                  <a:lumOff val="40000"/>
                </a:schemeClr>
              </a:solidFill>
              <a:latin typeface="+mn-lt"/>
              <a:ea typeface="+mn-ea"/>
              <a:cs typeface="+mn-cs"/>
            </a:endParaRPr>
          </a:p>
        </p:txBody>
      </p:sp>
      <p:cxnSp>
        <p:nvCxnSpPr>
          <p:cNvPr id="12" name="Straight Connector 11">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15763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5D55">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F9BB9A-3CEB-2A42-9273-845358B1E7F8}"/>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b="1">
                <a:solidFill>
                  <a:srgbClr val="FFFFFF"/>
                </a:solidFill>
              </a:rPr>
              <a:t>Electronic Posters</a:t>
            </a:r>
            <a:r>
              <a:rPr lang="en-US" sz="4400">
                <a:solidFill>
                  <a:srgbClr val="FFFFFF"/>
                </a:solidFill>
              </a:rPr>
              <a:t>:</a:t>
            </a:r>
          </a:p>
        </p:txBody>
      </p:sp>
      <p:pic>
        <p:nvPicPr>
          <p:cNvPr id="5" name="Picture Placeholder 4">
            <a:extLst>
              <a:ext uri="{FF2B5EF4-FFF2-40B4-BE49-F238E27FC236}">
                <a16:creationId xmlns:a16="http://schemas.microsoft.com/office/drawing/2014/main" id="{EFBF88A2-EED3-2741-91C0-B181EB1934A2}"/>
              </a:ext>
            </a:extLst>
          </p:cNvPr>
          <p:cNvPicPr>
            <a:picLocks noGrp="1" noChangeAspect="1"/>
          </p:cNvPicPr>
          <p:nvPr>
            <p:ph type="pic" idx="1"/>
          </p:nvPr>
        </p:nvPicPr>
        <p:blipFill rotWithShape="1">
          <a:blip r:embed="rId2"/>
          <a:srcRect l="3274" r="2889"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EF5E55F8-3EE7-E542-8B99-E765E2467FB0}"/>
              </a:ext>
            </a:extLst>
          </p:cNvPr>
          <p:cNvSpPr>
            <a:spLocks noGrp="1"/>
          </p:cNvSpPr>
          <p:nvPr>
            <p:ph type="body" sz="half" idx="2"/>
          </p:nvPr>
        </p:nvSpPr>
        <p:spPr>
          <a:xfrm>
            <a:off x="8029319" y="917725"/>
            <a:ext cx="3424739" cy="4852362"/>
          </a:xfrm>
        </p:spPr>
        <p:txBody>
          <a:bodyPr vert="horz" lIns="91440" tIns="45720" rIns="91440" bIns="45720" rtlCol="0" anchor="ctr">
            <a:normAutofit/>
          </a:bodyPr>
          <a:lstStyle/>
          <a:p>
            <a:pPr marL="342900" indent="-228600">
              <a:buFont typeface="Arial" panose="020B0604020202020204" pitchFamily="34" charset="0"/>
              <a:buChar char="•"/>
            </a:pPr>
            <a:r>
              <a:rPr lang="en-US" sz="2000">
                <a:solidFill>
                  <a:srgbClr val="FFFFFF"/>
                </a:solidFill>
              </a:rPr>
              <a:t>Single Page with static text and tables</a:t>
            </a:r>
          </a:p>
          <a:p>
            <a:pPr marL="342900" indent="-228600">
              <a:buFont typeface="Arial" panose="020B0604020202020204" pitchFamily="34" charset="0"/>
              <a:buChar char="•"/>
            </a:pPr>
            <a:r>
              <a:rPr lang="en-US" sz="2000">
                <a:solidFill>
                  <a:srgbClr val="FFFFFF"/>
                </a:solidFill>
              </a:rPr>
              <a:t>Displayed on LCD Monitor</a:t>
            </a:r>
          </a:p>
          <a:p>
            <a:pPr marL="342900" indent="-228600">
              <a:buFont typeface="Arial" panose="020B0604020202020204" pitchFamily="34" charset="0"/>
              <a:buChar char="•"/>
            </a:pPr>
            <a:r>
              <a:rPr lang="en-US" sz="2000">
                <a:solidFill>
                  <a:srgbClr val="FFFFFF"/>
                </a:solidFill>
              </a:rPr>
              <a:t>Format is usually powerpoint but others can be used.</a:t>
            </a:r>
          </a:p>
          <a:p>
            <a:pPr marL="342900" indent="-228600">
              <a:buFont typeface="Arial" panose="020B0604020202020204" pitchFamily="34" charset="0"/>
              <a:buChar char="•"/>
            </a:pPr>
            <a:r>
              <a:rPr lang="en-US" sz="2000">
                <a:solidFill>
                  <a:srgbClr val="FFFFFF"/>
                </a:solidFill>
              </a:rPr>
              <a:t>”poster of the future” as it is more green, easier for presenters to use, don’t have to lug poster tubes on airplanes!</a:t>
            </a:r>
          </a:p>
        </p:txBody>
      </p:sp>
    </p:spTree>
    <p:extLst>
      <p:ext uri="{BB962C8B-B14F-4D97-AF65-F5344CB8AC3E}">
        <p14:creationId xmlns:p14="http://schemas.microsoft.com/office/powerpoint/2010/main" val="1694656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BCEB-6C50-B44E-97E8-E77D5B51AE07}"/>
              </a:ext>
            </a:extLst>
          </p:cNvPr>
          <p:cNvSpPr>
            <a:spLocks noGrp="1"/>
          </p:cNvSpPr>
          <p:nvPr>
            <p:ph type="title"/>
          </p:nvPr>
        </p:nvSpPr>
        <p:spPr>
          <a:xfrm>
            <a:off x="762001" y="803325"/>
            <a:ext cx="5314536" cy="1325563"/>
          </a:xfrm>
        </p:spPr>
        <p:txBody>
          <a:bodyPr vert="horz" lIns="91440" tIns="45720" rIns="91440" bIns="45720" rtlCol="0" anchor="ctr">
            <a:normAutofit/>
          </a:bodyPr>
          <a:lstStyle/>
          <a:p>
            <a:r>
              <a:rPr lang="en-US" sz="4400"/>
              <a:t>Using QR codes</a:t>
            </a:r>
          </a:p>
        </p:txBody>
      </p:sp>
      <p:sp>
        <p:nvSpPr>
          <p:cNvPr id="4" name="Text Placeholder 3">
            <a:extLst>
              <a:ext uri="{FF2B5EF4-FFF2-40B4-BE49-F238E27FC236}">
                <a16:creationId xmlns:a16="http://schemas.microsoft.com/office/drawing/2014/main" id="{CAAD7129-9FB8-9F46-A0F4-6C35D4EEE6BB}"/>
              </a:ext>
            </a:extLst>
          </p:cNvPr>
          <p:cNvSpPr>
            <a:spLocks noGrp="1"/>
          </p:cNvSpPr>
          <p:nvPr>
            <p:ph type="body" sz="half" idx="2"/>
          </p:nvPr>
        </p:nvSpPr>
        <p:spPr>
          <a:xfrm>
            <a:off x="762000" y="2279018"/>
            <a:ext cx="5314543" cy="3375920"/>
          </a:xfrm>
        </p:spPr>
        <p:txBody>
          <a:bodyPr vert="horz" lIns="91440" tIns="45720" rIns="91440" bIns="45720" rtlCol="0" anchor="t">
            <a:normAutofit/>
          </a:bodyPr>
          <a:lstStyle/>
          <a:p>
            <a:pPr indent="-228600">
              <a:buFont typeface="Arial" panose="020B0604020202020204" pitchFamily="34" charset="0"/>
              <a:buChar char="•"/>
            </a:pPr>
            <a:r>
              <a:rPr lang="en-US" sz="1800"/>
              <a:t>QR code allows viewers phone to upload content such as poster content , or website for additional information</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Placeholder 4">
            <a:extLst>
              <a:ext uri="{FF2B5EF4-FFF2-40B4-BE49-F238E27FC236}">
                <a16:creationId xmlns:a16="http://schemas.microsoft.com/office/drawing/2014/main" id="{C3DBD0D4-27A6-264A-AA3A-61C709334120}"/>
              </a:ext>
            </a:extLst>
          </p:cNvPr>
          <p:cNvPicPr>
            <a:picLocks noGrp="1" noChangeAspect="1"/>
          </p:cNvPicPr>
          <p:nvPr>
            <p:ph type="pic" idx="1"/>
          </p:nvPr>
        </p:nvPicPr>
        <p:blipFill rotWithShape="1">
          <a:blip r:embed="rId2"/>
          <a:srcRect l="4460" r="391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607618300"/>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85F42-58EE-094D-ABF9-1E7263539E2E}"/>
              </a:ext>
            </a:extLst>
          </p:cNvPr>
          <p:cNvSpPr>
            <a:spLocks noGrp="1"/>
          </p:cNvSpPr>
          <p:nvPr>
            <p:ph type="title"/>
          </p:nvPr>
        </p:nvSpPr>
        <p:spPr>
          <a:xfrm>
            <a:off x="838200" y="365125"/>
            <a:ext cx="10515600" cy="1325563"/>
          </a:xfrm>
        </p:spPr>
        <p:txBody>
          <a:bodyPr>
            <a:normAutofit/>
          </a:bodyPr>
          <a:lstStyle/>
          <a:p>
            <a:r>
              <a:rPr lang="en-US"/>
              <a:t>New for PAS 2020 : Poster Cast</a:t>
            </a:r>
            <a:endParaRPr lang="en-US" dirty="0"/>
          </a:p>
        </p:txBody>
      </p:sp>
      <p:pic>
        <p:nvPicPr>
          <p:cNvPr id="12" name="Picture Placeholder 11" descr="A screenshot of a cell phone&#10;&#10;Description automatically generated">
            <a:extLst>
              <a:ext uri="{FF2B5EF4-FFF2-40B4-BE49-F238E27FC236}">
                <a16:creationId xmlns:a16="http://schemas.microsoft.com/office/drawing/2014/main" id="{FF58E530-35AF-0444-AA78-E6194DFA86E2}"/>
              </a:ext>
            </a:extLst>
          </p:cNvPr>
          <p:cNvPicPr>
            <a:picLocks noChangeAspect="1"/>
          </p:cNvPicPr>
          <p:nvPr/>
        </p:nvPicPr>
        <p:blipFill rotWithShape="1">
          <a:blip r:embed="rId2"/>
          <a:srcRect l="17850" r="22338"/>
          <a:stretch/>
        </p:blipFill>
        <p:spPr>
          <a:xfrm>
            <a:off x="838200" y="1904281"/>
            <a:ext cx="6233160" cy="4272681"/>
          </a:xfrm>
          <a:prstGeom prst="rect">
            <a:avLst/>
          </a:prstGeom>
        </p:spPr>
      </p:pic>
      <p:sp>
        <p:nvSpPr>
          <p:cNvPr id="21" name="Content Placeholder 15">
            <a:extLst>
              <a:ext uri="{FF2B5EF4-FFF2-40B4-BE49-F238E27FC236}">
                <a16:creationId xmlns:a16="http://schemas.microsoft.com/office/drawing/2014/main" id="{31189D39-8D3B-4F67-9E43-8CAD379F78EB}"/>
              </a:ext>
            </a:extLst>
          </p:cNvPr>
          <p:cNvSpPr>
            <a:spLocks noGrp="1"/>
          </p:cNvSpPr>
          <p:nvPr>
            <p:ph idx="1"/>
          </p:nvPr>
        </p:nvSpPr>
        <p:spPr>
          <a:xfrm>
            <a:off x="7552944" y="1825625"/>
            <a:ext cx="3800856" cy="4351338"/>
          </a:xfrm>
        </p:spPr>
        <p:txBody>
          <a:bodyPr>
            <a:normAutofit/>
          </a:bodyPr>
          <a:lstStyle/>
          <a:p>
            <a:endParaRPr lang="en-US" sz="2000"/>
          </a:p>
        </p:txBody>
      </p:sp>
    </p:spTree>
    <p:extLst>
      <p:ext uri="{BB962C8B-B14F-4D97-AF65-F5344CB8AC3E}">
        <p14:creationId xmlns:p14="http://schemas.microsoft.com/office/powerpoint/2010/main" val="918324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30C8-BA80-944B-844A-2C57217BF7C6}"/>
              </a:ext>
            </a:extLst>
          </p:cNvPr>
          <p:cNvSpPr>
            <a:spLocks noGrp="1"/>
          </p:cNvSpPr>
          <p:nvPr>
            <p:ph type="title"/>
          </p:nvPr>
        </p:nvSpPr>
        <p:spPr/>
        <p:txBody>
          <a:bodyPr/>
          <a:lstStyle/>
          <a:p>
            <a:r>
              <a:rPr lang="en-US" dirty="0"/>
              <a:t>Real Life Example:  Global Health at Academic Meetings:</a:t>
            </a:r>
          </a:p>
        </p:txBody>
      </p:sp>
      <p:sp>
        <p:nvSpPr>
          <p:cNvPr id="4" name="Rectangle 3">
            <a:extLst>
              <a:ext uri="{FF2B5EF4-FFF2-40B4-BE49-F238E27FC236}">
                <a16:creationId xmlns:a16="http://schemas.microsoft.com/office/drawing/2014/main" id="{161D6B9B-3E0E-A740-B044-ED8597BCAF21}"/>
              </a:ext>
            </a:extLst>
          </p:cNvPr>
          <p:cNvSpPr/>
          <p:nvPr/>
        </p:nvSpPr>
        <p:spPr>
          <a:xfrm>
            <a:off x="2557463" y="3438968"/>
            <a:ext cx="2000250" cy="19748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AAP SOICH</a:t>
            </a:r>
          </a:p>
          <a:p>
            <a:pPr algn="ctr"/>
            <a:r>
              <a:rPr lang="en-US" dirty="0"/>
              <a:t>300 Members</a:t>
            </a:r>
          </a:p>
          <a:p>
            <a:pPr algn="ctr"/>
            <a:r>
              <a:rPr lang="en-US" dirty="0"/>
              <a:t>Resident GH Tracks </a:t>
            </a:r>
          </a:p>
          <a:p>
            <a:pPr algn="ctr"/>
            <a:r>
              <a:rPr lang="en-US" dirty="0"/>
              <a:t>Started</a:t>
            </a:r>
          </a:p>
        </p:txBody>
      </p:sp>
      <p:sp>
        <p:nvSpPr>
          <p:cNvPr id="5" name="Rectangle 4">
            <a:extLst>
              <a:ext uri="{FF2B5EF4-FFF2-40B4-BE49-F238E27FC236}">
                <a16:creationId xmlns:a16="http://schemas.microsoft.com/office/drawing/2014/main" id="{150D36FB-C72E-194D-9E75-9C1C38FAE240}"/>
              </a:ext>
            </a:extLst>
          </p:cNvPr>
          <p:cNvSpPr/>
          <p:nvPr/>
        </p:nvSpPr>
        <p:spPr>
          <a:xfrm>
            <a:off x="527448" y="3475481"/>
            <a:ext cx="1534121" cy="1225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AAP SOICH</a:t>
            </a:r>
          </a:p>
          <a:p>
            <a:pPr algn="ctr"/>
            <a:r>
              <a:rPr lang="en-US" dirty="0"/>
              <a:t>20 Members</a:t>
            </a:r>
          </a:p>
        </p:txBody>
      </p:sp>
      <p:sp>
        <p:nvSpPr>
          <p:cNvPr id="6" name="Rectangle 5">
            <a:extLst>
              <a:ext uri="{FF2B5EF4-FFF2-40B4-BE49-F238E27FC236}">
                <a16:creationId xmlns:a16="http://schemas.microsoft.com/office/drawing/2014/main" id="{5E40C7F0-13E4-B845-BB2A-696B8F474EBC}"/>
              </a:ext>
            </a:extLst>
          </p:cNvPr>
          <p:cNvSpPr/>
          <p:nvPr/>
        </p:nvSpPr>
        <p:spPr>
          <a:xfrm>
            <a:off x="5053606" y="3475479"/>
            <a:ext cx="2390181" cy="23395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AAP SOICH</a:t>
            </a:r>
          </a:p>
          <a:p>
            <a:pPr algn="ctr"/>
            <a:r>
              <a:rPr lang="en-US" dirty="0"/>
              <a:t>500 Members</a:t>
            </a:r>
          </a:p>
          <a:p>
            <a:pPr algn="ctr"/>
            <a:r>
              <a:rPr lang="en-US" dirty="0"/>
              <a:t>GH Educator Subgroups</a:t>
            </a:r>
          </a:p>
          <a:p>
            <a:pPr algn="ctr"/>
            <a:r>
              <a:rPr lang="en-US" dirty="0"/>
              <a:t>Fellowships Started</a:t>
            </a:r>
          </a:p>
        </p:txBody>
      </p:sp>
      <p:sp>
        <p:nvSpPr>
          <p:cNvPr id="7" name="Striped Right Arrow 6">
            <a:extLst>
              <a:ext uri="{FF2B5EF4-FFF2-40B4-BE49-F238E27FC236}">
                <a16:creationId xmlns:a16="http://schemas.microsoft.com/office/drawing/2014/main" id="{53327C26-71F9-7D43-9359-544299677A0D}"/>
              </a:ext>
            </a:extLst>
          </p:cNvPr>
          <p:cNvSpPr/>
          <p:nvPr/>
        </p:nvSpPr>
        <p:spPr>
          <a:xfrm>
            <a:off x="719137" y="2732084"/>
            <a:ext cx="10101261" cy="484632"/>
          </a:xfrm>
          <a:prstGeom prst="stripedRightArrow">
            <a:avLst>
              <a:gd name="adj1" fmla="val 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EE2FD71-462A-3646-B4A1-F9B257C4D775}"/>
              </a:ext>
            </a:extLst>
          </p:cNvPr>
          <p:cNvCxnSpPr>
            <a:cxnSpLocks/>
          </p:cNvCxnSpPr>
          <p:nvPr/>
        </p:nvCxnSpPr>
        <p:spPr>
          <a:xfrm>
            <a:off x="1371601" y="2531045"/>
            <a:ext cx="0" cy="484632"/>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C7A5384-C478-824C-8959-350AEDFB576E}"/>
              </a:ext>
            </a:extLst>
          </p:cNvPr>
          <p:cNvSpPr txBox="1"/>
          <p:nvPr/>
        </p:nvSpPr>
        <p:spPr>
          <a:xfrm>
            <a:off x="1071563" y="2243138"/>
            <a:ext cx="652743" cy="369332"/>
          </a:xfrm>
          <a:prstGeom prst="rect">
            <a:avLst/>
          </a:prstGeom>
          <a:noFill/>
        </p:spPr>
        <p:txBody>
          <a:bodyPr wrap="none" rtlCol="0">
            <a:spAutoFit/>
          </a:bodyPr>
          <a:lstStyle/>
          <a:p>
            <a:r>
              <a:rPr lang="en-US" dirty="0"/>
              <a:t>2008</a:t>
            </a:r>
          </a:p>
        </p:txBody>
      </p:sp>
      <p:sp>
        <p:nvSpPr>
          <p:cNvPr id="12" name="Rectangle 11">
            <a:extLst>
              <a:ext uri="{FF2B5EF4-FFF2-40B4-BE49-F238E27FC236}">
                <a16:creationId xmlns:a16="http://schemas.microsoft.com/office/drawing/2014/main" id="{622E7EC5-A4E8-CF42-AC6F-0DB82596FA69}"/>
              </a:ext>
            </a:extLst>
          </p:cNvPr>
          <p:cNvSpPr/>
          <p:nvPr/>
        </p:nvSpPr>
        <p:spPr>
          <a:xfrm>
            <a:off x="7973615" y="3475479"/>
            <a:ext cx="2846783" cy="2668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AAP SOICH</a:t>
            </a:r>
          </a:p>
          <a:p>
            <a:pPr algn="ctr"/>
            <a:r>
              <a:rPr lang="en-US" dirty="0"/>
              <a:t>PAS: ICH Group</a:t>
            </a:r>
          </a:p>
          <a:p>
            <a:pPr algn="ctr"/>
            <a:r>
              <a:rPr lang="en-US" dirty="0"/>
              <a:t>APPD : GH Educators &amp;</a:t>
            </a:r>
          </a:p>
          <a:p>
            <a:pPr algn="ctr"/>
            <a:r>
              <a:rPr lang="en-US" dirty="0"/>
              <a:t>GH Fellowship Directors</a:t>
            </a:r>
          </a:p>
          <a:p>
            <a:pPr algn="ctr"/>
            <a:r>
              <a:rPr lang="en-US" dirty="0"/>
              <a:t>ABP: GH Fellowship </a:t>
            </a:r>
            <a:r>
              <a:rPr lang="en-US" dirty="0" err="1"/>
              <a:t>Credentialling</a:t>
            </a:r>
            <a:endParaRPr lang="en-US" dirty="0"/>
          </a:p>
        </p:txBody>
      </p:sp>
      <p:cxnSp>
        <p:nvCxnSpPr>
          <p:cNvPr id="14" name="Straight Connector 13">
            <a:extLst>
              <a:ext uri="{FF2B5EF4-FFF2-40B4-BE49-F238E27FC236}">
                <a16:creationId xmlns:a16="http://schemas.microsoft.com/office/drawing/2014/main" id="{2707BCF1-9BE3-1B43-87A8-571E26A94C9E}"/>
              </a:ext>
            </a:extLst>
          </p:cNvPr>
          <p:cNvCxnSpPr>
            <a:cxnSpLocks/>
          </p:cNvCxnSpPr>
          <p:nvPr/>
        </p:nvCxnSpPr>
        <p:spPr>
          <a:xfrm>
            <a:off x="3521449" y="2539364"/>
            <a:ext cx="1" cy="42976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ED8BC18-030A-0245-B4E0-4ACADDCE33B7}"/>
              </a:ext>
            </a:extLst>
          </p:cNvPr>
          <p:cNvSpPr txBox="1"/>
          <p:nvPr/>
        </p:nvSpPr>
        <p:spPr>
          <a:xfrm>
            <a:off x="3195079" y="2325166"/>
            <a:ext cx="652743" cy="369332"/>
          </a:xfrm>
          <a:prstGeom prst="rect">
            <a:avLst/>
          </a:prstGeom>
          <a:noFill/>
        </p:spPr>
        <p:txBody>
          <a:bodyPr wrap="none" rtlCol="0">
            <a:spAutoFit/>
          </a:bodyPr>
          <a:lstStyle/>
          <a:p>
            <a:r>
              <a:rPr lang="en-US" dirty="0"/>
              <a:t>2012</a:t>
            </a:r>
          </a:p>
        </p:txBody>
      </p:sp>
      <p:sp>
        <p:nvSpPr>
          <p:cNvPr id="17" name="TextBox 16">
            <a:extLst>
              <a:ext uri="{FF2B5EF4-FFF2-40B4-BE49-F238E27FC236}">
                <a16:creationId xmlns:a16="http://schemas.microsoft.com/office/drawing/2014/main" id="{C92FD66A-E759-E74E-ABE6-C13EA71314D1}"/>
              </a:ext>
            </a:extLst>
          </p:cNvPr>
          <p:cNvSpPr txBox="1"/>
          <p:nvPr/>
        </p:nvSpPr>
        <p:spPr>
          <a:xfrm>
            <a:off x="5769629" y="2228851"/>
            <a:ext cx="652742" cy="369332"/>
          </a:xfrm>
          <a:prstGeom prst="rect">
            <a:avLst/>
          </a:prstGeom>
          <a:noFill/>
        </p:spPr>
        <p:txBody>
          <a:bodyPr wrap="square" rtlCol="0">
            <a:spAutoFit/>
          </a:bodyPr>
          <a:lstStyle/>
          <a:p>
            <a:r>
              <a:rPr lang="en-US" dirty="0"/>
              <a:t>2014</a:t>
            </a:r>
          </a:p>
        </p:txBody>
      </p:sp>
      <p:sp>
        <p:nvSpPr>
          <p:cNvPr id="18" name="TextBox 17">
            <a:extLst>
              <a:ext uri="{FF2B5EF4-FFF2-40B4-BE49-F238E27FC236}">
                <a16:creationId xmlns:a16="http://schemas.microsoft.com/office/drawing/2014/main" id="{AB097D10-F73B-554E-A0D9-CE5EB371BE88}"/>
              </a:ext>
            </a:extLst>
          </p:cNvPr>
          <p:cNvSpPr txBox="1"/>
          <p:nvPr/>
        </p:nvSpPr>
        <p:spPr>
          <a:xfrm>
            <a:off x="8896804" y="2140500"/>
            <a:ext cx="652743" cy="369332"/>
          </a:xfrm>
          <a:prstGeom prst="rect">
            <a:avLst/>
          </a:prstGeom>
          <a:noFill/>
        </p:spPr>
        <p:txBody>
          <a:bodyPr wrap="none" rtlCol="0">
            <a:spAutoFit/>
          </a:bodyPr>
          <a:lstStyle/>
          <a:p>
            <a:r>
              <a:rPr lang="en-US" dirty="0"/>
              <a:t>2019</a:t>
            </a:r>
          </a:p>
        </p:txBody>
      </p:sp>
      <p:cxnSp>
        <p:nvCxnSpPr>
          <p:cNvPr id="20" name="Straight Connector 19">
            <a:extLst>
              <a:ext uri="{FF2B5EF4-FFF2-40B4-BE49-F238E27FC236}">
                <a16:creationId xmlns:a16="http://schemas.microsoft.com/office/drawing/2014/main" id="{B2789D5E-05BE-7A4B-963E-1236D5AA7DF5}"/>
              </a:ext>
            </a:extLst>
          </p:cNvPr>
          <p:cNvCxnSpPr>
            <a:cxnSpLocks/>
            <a:stCxn id="17" idx="2"/>
          </p:cNvCxnSpPr>
          <p:nvPr/>
        </p:nvCxnSpPr>
        <p:spPr>
          <a:xfrm>
            <a:off x="6096000" y="2598183"/>
            <a:ext cx="0" cy="321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ADD02B7-D1E5-8443-99A0-D967C08176B6}"/>
              </a:ext>
            </a:extLst>
          </p:cNvPr>
          <p:cNvCxnSpPr>
            <a:cxnSpLocks/>
            <a:endCxn id="18" idx="2"/>
          </p:cNvCxnSpPr>
          <p:nvPr/>
        </p:nvCxnSpPr>
        <p:spPr>
          <a:xfrm flipV="1">
            <a:off x="9223176" y="2509832"/>
            <a:ext cx="0" cy="3693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33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7A800-1C68-0641-A3F8-6BA8FFFF2EB5}"/>
              </a:ext>
            </a:extLst>
          </p:cNvPr>
          <p:cNvSpPr>
            <a:spLocks noGrp="1"/>
          </p:cNvSpPr>
          <p:nvPr>
            <p:ph type="title"/>
          </p:nvPr>
        </p:nvSpPr>
        <p:spPr/>
        <p:txBody>
          <a:bodyPr>
            <a:normAutofit fontScale="90000"/>
          </a:bodyPr>
          <a:lstStyle/>
          <a:p>
            <a:r>
              <a:rPr lang="en-US" dirty="0">
                <a:solidFill>
                  <a:srgbClr val="00AEEF"/>
                </a:solidFill>
                <a:latin typeface="arial" panose="020B0604020202020204" pitchFamily="34" charset="0"/>
              </a:rPr>
              <a:t>AAP National Conference &amp; Exhibition </a:t>
            </a:r>
            <a:br>
              <a:rPr lang="en-US" dirty="0">
                <a:solidFill>
                  <a:srgbClr val="333333"/>
                </a:solidFill>
                <a:latin typeface="arial" panose="020B0604020202020204" pitchFamily="34" charset="0"/>
              </a:rPr>
            </a:br>
            <a:r>
              <a:rPr lang="en-US" dirty="0">
                <a:solidFill>
                  <a:srgbClr val="00AEEF"/>
                </a:solidFill>
                <a:latin typeface="arial" panose="020B0604020202020204" pitchFamily="34" charset="0"/>
              </a:rPr>
              <a:t>to be Virtual in 2020</a:t>
            </a:r>
            <a:br>
              <a:rPr lang="en-US" dirty="0">
                <a:solidFill>
                  <a:srgbClr val="333333"/>
                </a:solidFill>
                <a:latin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79F3587E-B93F-4442-A7DC-B58CF2C37E54}"/>
              </a:ext>
            </a:extLst>
          </p:cNvPr>
          <p:cNvSpPr>
            <a:spLocks noGrp="1"/>
          </p:cNvSpPr>
          <p:nvPr>
            <p:ph idx="1"/>
          </p:nvPr>
        </p:nvSpPr>
        <p:spPr/>
        <p:txBody>
          <a:bodyPr/>
          <a:lstStyle/>
          <a:p>
            <a:endParaRPr lang="en-US" dirty="0"/>
          </a:p>
        </p:txBody>
      </p:sp>
      <p:sp>
        <p:nvSpPr>
          <p:cNvPr id="8" name="Rectangle 7">
            <a:extLst>
              <a:ext uri="{FF2B5EF4-FFF2-40B4-BE49-F238E27FC236}">
                <a16:creationId xmlns:a16="http://schemas.microsoft.com/office/drawing/2014/main" id="{BBB0521E-5A2F-9D40-95D8-771C0C38F617}"/>
              </a:ext>
            </a:extLst>
          </p:cNvPr>
          <p:cNvSpPr/>
          <p:nvPr/>
        </p:nvSpPr>
        <p:spPr>
          <a:xfrm>
            <a:off x="1402080" y="2011680"/>
            <a:ext cx="8991600" cy="2677656"/>
          </a:xfrm>
          <a:prstGeom prst="rect">
            <a:avLst/>
          </a:prstGeom>
        </p:spPr>
        <p:txBody>
          <a:bodyPr wrap="square">
            <a:spAutoFit/>
          </a:bodyPr>
          <a:lstStyle/>
          <a:p>
            <a:r>
              <a:rPr lang="en-US" sz="2800" dirty="0"/>
              <a:t>More details on our new virtual meeting will be coming soon. Rest assured, we will provide the same world-class pediatric education that you expect from the AAP and come together virtually to share our experiences. Meanwhile, please continue to "save the date" and plan to join us for a one-of-a-kind AAP Experience. We can't wait to "see" you!</a:t>
            </a:r>
          </a:p>
        </p:txBody>
      </p:sp>
    </p:spTree>
    <p:extLst>
      <p:ext uri="{BB962C8B-B14F-4D97-AF65-F5344CB8AC3E}">
        <p14:creationId xmlns:p14="http://schemas.microsoft.com/office/powerpoint/2010/main" val="3387964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3492-B47C-BF41-88DB-C89CE0C6A506}"/>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a:t>Platform Presentations</a:t>
            </a:r>
            <a:endParaRPr lang="en-US" dirty="0"/>
          </a:p>
        </p:txBody>
      </p:sp>
      <p:pic>
        <p:nvPicPr>
          <p:cNvPr id="4" name="Content Placeholder 3">
            <a:extLst>
              <a:ext uri="{FF2B5EF4-FFF2-40B4-BE49-F238E27FC236}">
                <a16:creationId xmlns:a16="http://schemas.microsoft.com/office/drawing/2014/main" id="{09600B34-0C45-3B47-9CB8-0901B1C2C9B8}"/>
              </a:ext>
            </a:extLst>
          </p:cNvPr>
          <p:cNvPicPr>
            <a:picLocks noGrp="1" noChangeAspect="1"/>
          </p:cNvPicPr>
          <p:nvPr>
            <p:ph idx="1"/>
          </p:nvPr>
        </p:nvPicPr>
        <p:blipFill rotWithShape="1">
          <a:blip r:embed="rId2"/>
          <a:srcRect l="9792" r="16048"/>
          <a:stretch/>
        </p:blipFill>
        <p:spPr>
          <a:xfrm>
            <a:off x="20" y="10"/>
            <a:ext cx="7534636" cy="6857990"/>
          </a:xfrm>
          <a:prstGeom prst="rect">
            <a:avLst/>
          </a:prstGeom>
        </p:spPr>
      </p:pic>
    </p:spTree>
    <p:extLst>
      <p:ext uri="{BB962C8B-B14F-4D97-AF65-F5344CB8AC3E}">
        <p14:creationId xmlns:p14="http://schemas.microsoft.com/office/powerpoint/2010/main" val="27818840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AECA04-A431-2E45-88F8-B8335961682C}"/>
              </a:ext>
            </a:extLst>
          </p:cNvPr>
          <p:cNvSpPr>
            <a:spLocks noGrp="1"/>
          </p:cNvSpPr>
          <p:nvPr>
            <p:ph type="title"/>
          </p:nvPr>
        </p:nvSpPr>
        <p:spPr>
          <a:xfrm>
            <a:off x="838200" y="963877"/>
            <a:ext cx="3494362" cy="4930246"/>
          </a:xfrm>
        </p:spPr>
        <p:txBody>
          <a:bodyPr>
            <a:normAutofit/>
          </a:bodyPr>
          <a:lstStyle/>
          <a:p>
            <a:pPr algn="r"/>
            <a:r>
              <a:rPr lang="en-US" sz="4100">
                <a:solidFill>
                  <a:schemeClr val="accent1"/>
                </a:solidFill>
              </a:rPr>
              <a:t>What are platform presentations?</a:t>
            </a:r>
          </a:p>
        </p:txBody>
      </p:sp>
      <p:cxnSp>
        <p:nvCxnSpPr>
          <p:cNvPr id="39" name="Straight Connector 3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1C8C212-E614-C54B-8017-C1AB2781BD93}"/>
              </a:ext>
            </a:extLst>
          </p:cNvPr>
          <p:cNvSpPr>
            <a:spLocks noGrp="1"/>
          </p:cNvSpPr>
          <p:nvPr>
            <p:ph idx="1"/>
          </p:nvPr>
        </p:nvSpPr>
        <p:spPr>
          <a:xfrm>
            <a:off x="4976031" y="963877"/>
            <a:ext cx="6377769" cy="4930246"/>
          </a:xfrm>
        </p:spPr>
        <p:txBody>
          <a:bodyPr anchor="ctr">
            <a:normAutofit/>
          </a:bodyPr>
          <a:lstStyle/>
          <a:p>
            <a:r>
              <a:rPr lang="en-US" sz="2400"/>
              <a:t>Each specialty section at the conference will have it’s own session</a:t>
            </a:r>
          </a:p>
          <a:p>
            <a:r>
              <a:rPr lang="en-US" sz="2400"/>
              <a:t>At each session there are poster sessions and platform presentations</a:t>
            </a:r>
          </a:p>
          <a:p>
            <a:r>
              <a:rPr lang="en-US" sz="2400"/>
              <a:t>If your abstract is of great interest to the reviewers, it will be chosen for a platform presentation</a:t>
            </a:r>
          </a:p>
          <a:p>
            <a:r>
              <a:rPr lang="en-US" sz="2400"/>
              <a:t>Only a small percentage of abstracts are chosen for oral presentation, considered an honor </a:t>
            </a:r>
          </a:p>
        </p:txBody>
      </p:sp>
    </p:spTree>
    <p:extLst>
      <p:ext uri="{BB962C8B-B14F-4D97-AF65-F5344CB8AC3E}">
        <p14:creationId xmlns:p14="http://schemas.microsoft.com/office/powerpoint/2010/main" val="12944373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00193-E25F-FB49-9D31-8A6FBEB4E0CB}"/>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Important Points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588B616-866C-7F49-8017-2AA7E1AA5677}"/>
              </a:ext>
            </a:extLst>
          </p:cNvPr>
          <p:cNvSpPr>
            <a:spLocks noGrp="1"/>
          </p:cNvSpPr>
          <p:nvPr>
            <p:ph idx="1"/>
          </p:nvPr>
        </p:nvSpPr>
        <p:spPr>
          <a:xfrm>
            <a:off x="4976031" y="963877"/>
            <a:ext cx="6377769" cy="4930246"/>
          </a:xfrm>
        </p:spPr>
        <p:txBody>
          <a:bodyPr anchor="ctr">
            <a:normAutofit/>
          </a:bodyPr>
          <a:lstStyle/>
          <a:p>
            <a:r>
              <a:rPr lang="en-US" sz="2400"/>
              <a:t>Most presentations are 10 minutes with a few minutes for questions</a:t>
            </a:r>
          </a:p>
          <a:p>
            <a:r>
              <a:rPr lang="en-US" sz="2400"/>
              <a:t>Aim for about 10-15 slides maximum:</a:t>
            </a:r>
          </a:p>
          <a:p>
            <a:pPr lvl="1"/>
            <a:r>
              <a:rPr lang="en-US"/>
              <a:t>Title</a:t>
            </a:r>
          </a:p>
          <a:p>
            <a:pPr lvl="1"/>
            <a:r>
              <a:rPr lang="en-US"/>
              <a:t>Non disclosure</a:t>
            </a:r>
          </a:p>
          <a:p>
            <a:pPr lvl="1"/>
            <a:r>
              <a:rPr lang="en-US"/>
              <a:t>Background   (2-3 slides)</a:t>
            </a:r>
          </a:p>
          <a:p>
            <a:pPr lvl="1"/>
            <a:r>
              <a:rPr lang="en-US"/>
              <a:t>Methods	        (2-3)</a:t>
            </a:r>
          </a:p>
          <a:p>
            <a:pPr lvl="1"/>
            <a:r>
              <a:rPr lang="en-US"/>
              <a:t>Results	        (4-5)</a:t>
            </a:r>
          </a:p>
          <a:p>
            <a:pPr lvl="1"/>
            <a:r>
              <a:rPr lang="en-US"/>
              <a:t>Conclusions   (2-3)</a:t>
            </a:r>
          </a:p>
          <a:p>
            <a:pPr marL="457200" lvl="1" indent="0">
              <a:buNone/>
            </a:pPr>
            <a:endParaRPr lang="en-US" dirty="0"/>
          </a:p>
        </p:txBody>
      </p:sp>
    </p:spTree>
    <p:extLst>
      <p:ext uri="{BB962C8B-B14F-4D97-AF65-F5344CB8AC3E}">
        <p14:creationId xmlns:p14="http://schemas.microsoft.com/office/powerpoint/2010/main" val="17889377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CF1CE3-BA03-1E43-AC2F-BFE4FB6E34C4}"/>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Good luck with your abstracts!!</a:t>
            </a:r>
          </a:p>
        </p:txBody>
      </p:sp>
      <p:sp>
        <p:nvSpPr>
          <p:cNvPr id="3" name="Content Placeholder 2">
            <a:extLst>
              <a:ext uri="{FF2B5EF4-FFF2-40B4-BE49-F238E27FC236}">
                <a16:creationId xmlns:a16="http://schemas.microsoft.com/office/drawing/2014/main" id="{6D5A1BC8-1627-6B41-B9A1-1FB100ACD73F}"/>
              </a:ext>
            </a:extLst>
          </p:cNvPr>
          <p:cNvSpPr>
            <a:spLocks noGrp="1"/>
          </p:cNvSpPr>
          <p:nvPr>
            <p:ph idx="1"/>
          </p:nvPr>
        </p:nvSpPr>
        <p:spPr>
          <a:xfrm>
            <a:off x="1966912" y="5645150"/>
            <a:ext cx="8258176" cy="631825"/>
          </a:xfrm>
        </p:spPr>
        <p:txBody>
          <a:bodyPr vert="horz" lIns="91440" tIns="45720" rIns="91440" bIns="45720" rtlCol="0" anchor="ctr">
            <a:normAutofit/>
          </a:bodyPr>
          <a:lstStyle/>
          <a:p>
            <a:pPr marL="0" indent="0" algn="ctr">
              <a:buNone/>
            </a:pPr>
            <a:r>
              <a:rPr lang="en-US" kern="1200" dirty="0">
                <a:solidFill>
                  <a:schemeClr val="tx1"/>
                </a:solidFill>
                <a:latin typeface="+mn-lt"/>
                <a:ea typeface="+mn-ea"/>
                <a:cs typeface="+mn-cs"/>
              </a:rPr>
              <a:t>Questions??</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91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C1C5E2-DD72-A543-9CFF-8CEAC9C49CFD}"/>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Academic Output from Working Groups:</a:t>
            </a:r>
          </a:p>
        </p:txBody>
      </p:sp>
      <p:cxnSp>
        <p:nvCxnSpPr>
          <p:cNvPr id="13" name="Straight Connector 12">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27547CC1-B83F-DF45-9A0B-7760920352F5}"/>
              </a:ext>
            </a:extLst>
          </p:cNvPr>
          <p:cNvSpPr>
            <a:spLocks noGrp="1"/>
          </p:cNvSpPr>
          <p:nvPr>
            <p:ph idx="1"/>
          </p:nvPr>
        </p:nvSpPr>
        <p:spPr>
          <a:xfrm>
            <a:off x="4976031" y="963877"/>
            <a:ext cx="6377769" cy="4930246"/>
          </a:xfrm>
        </p:spPr>
        <p:txBody>
          <a:bodyPr anchor="ctr">
            <a:normAutofit/>
          </a:bodyPr>
          <a:lstStyle/>
          <a:p>
            <a:r>
              <a:rPr lang="en-US" sz="2400"/>
              <a:t>Publications (20+)</a:t>
            </a:r>
          </a:p>
          <a:p>
            <a:r>
              <a:rPr lang="en-US" sz="2400"/>
              <a:t>Collaborative posters and workshops at PAS, AAP, APPD, IPA (countless)</a:t>
            </a:r>
          </a:p>
          <a:p>
            <a:r>
              <a:rPr lang="en-US" sz="2400"/>
              <a:t>Handbook for Global Health Educators (with ABP)</a:t>
            </a:r>
          </a:p>
          <a:p>
            <a:r>
              <a:rPr lang="en-US" sz="2400"/>
              <a:t>Book Chapters</a:t>
            </a:r>
          </a:p>
          <a:p>
            <a:r>
              <a:rPr lang="en-US" sz="2400"/>
              <a:t>Creation of  Global Health fellowships</a:t>
            </a:r>
          </a:p>
          <a:p>
            <a:r>
              <a:rPr lang="en-US" sz="2400"/>
              <a:t>Accreditation of GH fellowships</a:t>
            </a:r>
          </a:p>
        </p:txBody>
      </p:sp>
      <p:sp>
        <p:nvSpPr>
          <p:cNvPr id="6" name="TextBox 5">
            <a:extLst>
              <a:ext uri="{FF2B5EF4-FFF2-40B4-BE49-F238E27FC236}">
                <a16:creationId xmlns:a16="http://schemas.microsoft.com/office/drawing/2014/main" id="{6A8465EE-ED8B-C94C-895A-7E4CCA4289F4}"/>
              </a:ext>
            </a:extLst>
          </p:cNvPr>
          <p:cNvSpPr txBox="1"/>
          <p:nvPr/>
        </p:nvSpPr>
        <p:spPr>
          <a:xfrm>
            <a:off x="1671638" y="56435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31235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72658C5F-8DF8-4447-A787-5716B826CF29}"/>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How to write an abstract and get it accepted</a:t>
            </a:r>
          </a:p>
        </p:txBody>
      </p:sp>
      <p:sp>
        <p:nvSpPr>
          <p:cNvPr id="7" name="Text Placeholder 6">
            <a:extLst>
              <a:ext uri="{FF2B5EF4-FFF2-40B4-BE49-F238E27FC236}">
                <a16:creationId xmlns:a16="http://schemas.microsoft.com/office/drawing/2014/main" id="{A841F85A-C805-A341-8EA8-6A8718B459A4}"/>
              </a:ext>
            </a:extLst>
          </p:cNvPr>
          <p:cNvSpPr>
            <a:spLocks noGrp="1"/>
          </p:cNvSpPr>
          <p:nvPr>
            <p:ph type="body" idx="1"/>
          </p:nvPr>
        </p:nvSpPr>
        <p:spPr>
          <a:xfrm>
            <a:off x="1524000" y="4256436"/>
            <a:ext cx="9144000" cy="1600818"/>
          </a:xfrm>
        </p:spPr>
        <p:txBody>
          <a:bodyPr vert="horz" lIns="91440" tIns="45720" rIns="91440" bIns="45720" rtlCol="0">
            <a:normAutofit/>
          </a:bodyPr>
          <a:lstStyle/>
          <a:p>
            <a:pPr algn="ctr"/>
            <a:endParaRPr lang="en-US" sz="2400" kern="1200">
              <a:solidFill>
                <a:schemeClr val="accent1">
                  <a:lumMod val="60000"/>
                  <a:lumOff val="40000"/>
                </a:schemeClr>
              </a:solidFill>
              <a:latin typeface="+mn-lt"/>
              <a:ea typeface="+mn-ea"/>
              <a:cs typeface="+mn-cs"/>
            </a:endParaRPr>
          </a:p>
        </p:txBody>
      </p:sp>
      <p:cxnSp>
        <p:nvCxnSpPr>
          <p:cNvPr id="16" name="Straight Connector 15">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7243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2D9D1D4-1790-254E-8C5D-5D41826DC3DD}"/>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rPr>
              <a:t>What to write an abstract about?</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0DB88CC-7BB7-5E4B-8D1E-3DF05C9A7B3D}"/>
              </a:ext>
            </a:extLst>
          </p:cNvPr>
          <p:cNvSpPr>
            <a:spLocks noGrp="1"/>
          </p:cNvSpPr>
          <p:nvPr>
            <p:ph idx="1"/>
          </p:nvPr>
        </p:nvSpPr>
        <p:spPr>
          <a:xfrm>
            <a:off x="897769" y="1909192"/>
            <a:ext cx="4586513" cy="3647710"/>
          </a:xfrm>
        </p:spPr>
        <p:txBody>
          <a:bodyPr>
            <a:normAutofit/>
          </a:bodyPr>
          <a:lstStyle/>
          <a:p>
            <a:r>
              <a:rPr lang="en-US" sz="2000">
                <a:solidFill>
                  <a:schemeClr val="bg1"/>
                </a:solidFill>
              </a:rPr>
              <a:t>Project not yet ready for manuscript </a:t>
            </a:r>
          </a:p>
          <a:p>
            <a:r>
              <a:rPr lang="en-US" sz="2000">
                <a:solidFill>
                  <a:schemeClr val="bg1"/>
                </a:solidFill>
              </a:rPr>
              <a:t>Get important results “out there” while writing a manuscript</a:t>
            </a:r>
          </a:p>
          <a:p>
            <a:r>
              <a:rPr lang="en-US" sz="2000">
                <a:solidFill>
                  <a:schemeClr val="bg1"/>
                </a:solidFill>
              </a:rPr>
              <a:t>Work in progress</a:t>
            </a:r>
          </a:p>
          <a:p>
            <a:r>
              <a:rPr lang="en-US" sz="2000">
                <a:solidFill>
                  <a:schemeClr val="bg1"/>
                </a:solidFill>
              </a:rPr>
              <a:t>Quality improvement projects</a:t>
            </a:r>
          </a:p>
          <a:p>
            <a:r>
              <a:rPr lang="en-US" sz="2000">
                <a:solidFill>
                  <a:schemeClr val="bg1"/>
                </a:solidFill>
              </a:rPr>
              <a:t>Teaching Projects</a:t>
            </a: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C9AF59C-6264-4C86-A7C1-F8BDD79B2D14}"/>
              </a:ext>
            </a:extLst>
          </p:cNvPr>
          <p:cNvPicPr>
            <a:picLocks noChangeAspect="1"/>
          </p:cNvPicPr>
          <p:nvPr/>
        </p:nvPicPr>
        <p:blipFill>
          <a:blip r:embed="rId2"/>
          <a:stretch>
            <a:fillRect/>
          </a:stretch>
        </p:blipFill>
        <p:spPr>
          <a:xfrm>
            <a:off x="6525453" y="1686537"/>
            <a:ext cx="5666547" cy="3484926"/>
          </a:xfrm>
          <a:prstGeom prst="rect">
            <a:avLst/>
          </a:prstGeom>
        </p:spPr>
      </p:pic>
    </p:spTree>
    <p:extLst>
      <p:ext uri="{BB962C8B-B14F-4D97-AF65-F5344CB8AC3E}">
        <p14:creationId xmlns:p14="http://schemas.microsoft.com/office/powerpoint/2010/main" val="1105212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A066A1-40AF-3044-9AE2-EB5823CEE7D8}"/>
              </a:ext>
            </a:extLst>
          </p:cNvPr>
          <p:cNvSpPr>
            <a:spLocks noGrp="1"/>
          </p:cNvSpPr>
          <p:nvPr>
            <p:ph type="title"/>
          </p:nvPr>
        </p:nvSpPr>
        <p:spPr/>
        <p:txBody>
          <a:bodyPr/>
          <a:lstStyle/>
          <a:p>
            <a:pPr algn="ctr"/>
            <a:r>
              <a:rPr lang="en-US"/>
              <a:t>Metanalysis on treatment of Perinatal HIV infection performed at WHO</a:t>
            </a:r>
            <a:endParaRPr lang="en-US" dirty="0"/>
          </a:p>
        </p:txBody>
      </p:sp>
      <p:pic>
        <p:nvPicPr>
          <p:cNvPr id="7" name="Content Placeholder 6" descr="A group of people posing for the camera&#10;&#10;Description automatically generated">
            <a:extLst>
              <a:ext uri="{FF2B5EF4-FFF2-40B4-BE49-F238E27FC236}">
                <a16:creationId xmlns:a16="http://schemas.microsoft.com/office/drawing/2014/main" id="{1427AC1C-BC3A-0B4C-A0E5-0336C1E3B439}"/>
              </a:ext>
            </a:extLst>
          </p:cNvPr>
          <p:cNvPicPr>
            <a:picLocks noGrp="1" noChangeAspect="1"/>
          </p:cNvPicPr>
          <p:nvPr>
            <p:ph idx="1"/>
          </p:nvPr>
        </p:nvPicPr>
        <p:blipFill>
          <a:blip r:embed="rId2"/>
          <a:stretch>
            <a:fillRect/>
          </a:stretch>
        </p:blipFill>
        <p:spPr>
          <a:xfrm>
            <a:off x="4464248" y="1825625"/>
            <a:ext cx="3734872" cy="4979830"/>
          </a:xfrm>
        </p:spPr>
      </p:pic>
    </p:spTree>
    <p:extLst>
      <p:ext uri="{BB962C8B-B14F-4D97-AF65-F5344CB8AC3E}">
        <p14:creationId xmlns:p14="http://schemas.microsoft.com/office/powerpoint/2010/main" val="2764911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A8765B4-8471-A948-B4A1-F1659D61816E}"/>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r>
              <a:rPr lang="en-US" sz="3700">
                <a:solidFill>
                  <a:schemeClr val="bg1"/>
                </a:solidFill>
              </a:rPr>
              <a:t>Creation of a Pediatric Chronic illness Clinic in</a:t>
            </a:r>
            <a:br>
              <a:rPr lang="en-US" sz="3700">
                <a:solidFill>
                  <a:schemeClr val="bg1"/>
                </a:solidFill>
              </a:rPr>
            </a:br>
            <a:r>
              <a:rPr lang="en-US" sz="3700">
                <a:solidFill>
                  <a:schemeClr val="bg1"/>
                </a:solidFill>
              </a:rPr>
              <a:t>Liberia: 5 residents involved</a:t>
            </a:r>
          </a:p>
        </p:txBody>
      </p:sp>
      <p:pic>
        <p:nvPicPr>
          <p:cNvPr id="5" name="Content Placeholder 4" descr="A group of people standing in a room&#10;&#10;Description automatically generated">
            <a:extLst>
              <a:ext uri="{FF2B5EF4-FFF2-40B4-BE49-F238E27FC236}">
                <a16:creationId xmlns:a16="http://schemas.microsoft.com/office/drawing/2014/main" id="{A2D19442-6695-F549-8648-9A452657CF15}"/>
              </a:ext>
            </a:extLst>
          </p:cNvPr>
          <p:cNvPicPr>
            <a:picLocks noGrp="1" noChangeAspect="1"/>
          </p:cNvPicPr>
          <p:nvPr>
            <p:ph idx="1"/>
          </p:nvPr>
        </p:nvPicPr>
        <p:blipFill rotWithShape="1">
          <a:blip r:embed="rId2"/>
          <a:srcRect t="16400" r="1" b="15364"/>
          <a:stretch/>
        </p:blipFill>
        <p:spPr>
          <a:xfrm>
            <a:off x="4654297" y="10"/>
            <a:ext cx="7537704" cy="6857990"/>
          </a:xfrm>
          <a:prstGeom prst="rect">
            <a:avLst/>
          </a:prstGeom>
        </p:spPr>
      </p:pic>
    </p:spTree>
    <p:extLst>
      <p:ext uri="{BB962C8B-B14F-4D97-AF65-F5344CB8AC3E}">
        <p14:creationId xmlns:p14="http://schemas.microsoft.com/office/powerpoint/2010/main" val="4265661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1413</TotalTime>
  <Words>1826</Words>
  <Application>Microsoft Office PowerPoint</Application>
  <PresentationFormat>Widescreen</PresentationFormat>
  <Paragraphs>272</Paragraphs>
  <Slides>44</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0" baseType="lpstr">
      <vt:lpstr>arial</vt:lpstr>
      <vt:lpstr>arial</vt:lpstr>
      <vt:lpstr>Calibri</vt:lpstr>
      <vt:lpstr>Calibri Light</vt:lpstr>
      <vt:lpstr>Office Theme</vt:lpstr>
      <vt:lpstr>Document</vt:lpstr>
      <vt:lpstr>Writing abstracts &amp; presenting at academic meetings</vt:lpstr>
      <vt:lpstr>Objectives:</vt:lpstr>
      <vt:lpstr>Why present at conferences?</vt:lpstr>
      <vt:lpstr>Real Life Example:  Global Health at Academic Meetings:</vt:lpstr>
      <vt:lpstr>Academic Output from Working Groups:</vt:lpstr>
      <vt:lpstr>How to write an abstract and get it accepted</vt:lpstr>
      <vt:lpstr>What to write an abstract about?</vt:lpstr>
      <vt:lpstr>Metanalysis on treatment of Perinatal HIV infection performed at WHO</vt:lpstr>
      <vt:lpstr>Creation of a Pediatric Chronic illness Clinic in Liberia: 5 residents involved</vt:lpstr>
      <vt:lpstr>Quinine vs Artusenate to treat Malaria in Children</vt:lpstr>
      <vt:lpstr>The completed study: Presentation of malaria in children under 5 in Liberia </vt:lpstr>
      <vt:lpstr>Creation of a Research partnership between UMMS and CAM in India</vt:lpstr>
      <vt:lpstr>PowerPoint Presentation</vt:lpstr>
      <vt:lpstr>Where to submit your abstract ?</vt:lpstr>
      <vt:lpstr>PowerPoint Presentation</vt:lpstr>
      <vt:lpstr>PowerPoint Presentation</vt:lpstr>
      <vt:lpstr>Find a Conference to submit to:</vt:lpstr>
      <vt:lpstr>How to write an abstract: Mini Manuscript</vt:lpstr>
      <vt:lpstr>Title is important!!</vt:lpstr>
      <vt:lpstr>Important!! Check submission  guidelines:</vt:lpstr>
      <vt:lpstr>Submission guidelines:</vt:lpstr>
      <vt:lpstr>How to Make a Great Poster</vt:lpstr>
      <vt:lpstr>What is an academic poster?</vt:lpstr>
      <vt:lpstr>Why are they important?</vt:lpstr>
      <vt:lpstr>Principles of presentation  </vt:lpstr>
      <vt:lpstr>Principles of presentation</vt:lpstr>
      <vt:lpstr>Here’s how not to do it</vt:lpstr>
      <vt:lpstr>PowerPoint Presentation</vt:lpstr>
      <vt:lpstr>Here’s how to do it</vt:lpstr>
      <vt:lpstr>PowerPoint Presentation</vt:lpstr>
      <vt:lpstr>PowerPoint Presentation</vt:lpstr>
      <vt:lpstr>PowerPoint Presentation</vt:lpstr>
      <vt:lpstr>PowerPoint Presentation</vt:lpstr>
      <vt:lpstr>PowerPoint Presentation</vt:lpstr>
      <vt:lpstr>Be prepared to give a brief talk about your poster for people who are interested</vt:lpstr>
      <vt:lpstr>New Conference Technology</vt:lpstr>
      <vt:lpstr>Electronic Posters:</vt:lpstr>
      <vt:lpstr>Using QR codes</vt:lpstr>
      <vt:lpstr>New for PAS 2020 : Poster Cast</vt:lpstr>
      <vt:lpstr>AAP National Conference &amp; Exhibition  to be Virtual in 2020 </vt:lpstr>
      <vt:lpstr>Platform Presentations</vt:lpstr>
      <vt:lpstr>What are platform presentations?</vt:lpstr>
      <vt:lpstr>Important Points</vt:lpstr>
      <vt:lpstr>Good luck with your abstracts!!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abstracts &amp; presenting at academic meetings</dc:title>
  <dc:creator>Patricia McQuilkin</dc:creator>
  <cp:lastModifiedBy>Wynne, Kathryn</cp:lastModifiedBy>
  <cp:revision>3</cp:revision>
  <dcterms:created xsi:type="dcterms:W3CDTF">2020-06-15T20:45:21Z</dcterms:created>
  <dcterms:modified xsi:type="dcterms:W3CDTF">2020-06-23T15:00:56Z</dcterms:modified>
</cp:coreProperties>
</file>