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145726756" r:id="rId2"/>
    <p:sldId id="21457267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69F"/>
    <a:srgbClr val="93A0E7"/>
    <a:srgbClr val="EDCD4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8"/>
    <p:restoredTop sz="96137"/>
  </p:normalViewPr>
  <p:slideViewPr>
    <p:cSldViewPr snapToGrid="0" snapToObjects="1">
      <p:cViewPr varScale="1">
        <p:scale>
          <a:sx n="114" d="100"/>
          <a:sy n="114" d="100"/>
        </p:scale>
        <p:origin x="888" y="102"/>
      </p:cViewPr>
      <p:guideLst>
        <p:guide orient="horz" pos="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004BA-806F-EE44-9D05-F44C72E7A88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D51ED-2C11-8A4F-AAE0-359C62B8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6B66A-5CD1-A145-B705-2D0060B27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7366" y="295831"/>
            <a:ext cx="3105081" cy="2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DECE51-A608-0B43-BDE1-55CC38708802}"/>
              </a:ext>
            </a:extLst>
          </p:cNvPr>
          <p:cNvSpPr/>
          <p:nvPr userDrawn="1"/>
        </p:nvSpPr>
        <p:spPr>
          <a:xfrm>
            <a:off x="1" y="0"/>
            <a:ext cx="12191999" cy="851338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6B66A-5CD1-A145-B705-2D0060B27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47370" y="295831"/>
            <a:ext cx="3105073" cy="2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8648" y="6464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4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©2016 UMass Memorial Heath Care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152" y="268143"/>
            <a:ext cx="11111696" cy="1023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152" y="1416909"/>
            <a:ext cx="11111696" cy="4760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98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11203E26-8C66-154B-9D1B-A19FCE8B6A34}"/>
              </a:ext>
            </a:extLst>
          </p:cNvPr>
          <p:cNvSpPr/>
          <p:nvPr/>
        </p:nvSpPr>
        <p:spPr>
          <a:xfrm>
            <a:off x="1" y="5681564"/>
            <a:ext cx="12191999" cy="1176436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C9BE365-8D31-4997-9B56-9DA3D146611C}"/>
              </a:ext>
            </a:extLst>
          </p:cNvPr>
          <p:cNvSpPr/>
          <p:nvPr/>
        </p:nvSpPr>
        <p:spPr>
          <a:xfrm>
            <a:off x="5185920" y="2084523"/>
            <a:ext cx="2567343" cy="276321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/>
          <a:lstStyle/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Lean Belt Program</a:t>
            </a:r>
            <a:br>
              <a:rPr kumimoji="0" lang="en-US" sz="105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rPr>
            </a:b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(White, Yellow, Green, Black)</a:t>
            </a:r>
          </a:p>
          <a:p>
            <a:pPr marL="119063" lvl="1" indent="-119063">
              <a:lnSpc>
                <a:spcPct val="9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kumimoji="0" lang="en-US" sz="105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otham-Medium" pitchFamily="2" charset="0"/>
                <a:cs typeface="Gotham-Medium" pitchFamily="2" charset="0"/>
              </a:rPr>
              <a:t>Professional Development</a:t>
            </a:r>
          </a:p>
          <a:p>
            <a:pPr marL="119063" lvl="1" indent="-119063">
              <a:lnSpc>
                <a:spcPct val="95000"/>
              </a:lnSpc>
            </a:pP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0"/>
                <a:cs typeface="Gotham-Medium" pitchFamily="2" charset="0"/>
              </a:rPr>
              <a:t>	</a:t>
            </a:r>
            <a:r>
              <a:rPr 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</a:rPr>
              <a:t>UMMH</a:t>
            </a: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0"/>
                <a:cs typeface="Gotham-Medium" pitchFamily="2" charset="0"/>
              </a:rPr>
              <a:t>:</a:t>
            </a: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</a:rPr>
              <a:t>Quality Scholars, Speed of Trust,       Crucial Conversations  </a:t>
            </a:r>
          </a:p>
          <a:p>
            <a:pPr marL="119063" lvl="1" indent="-119063">
              <a:lnSpc>
                <a:spcPct val="95000"/>
              </a:lnSpc>
              <a:spcBef>
                <a:spcPts val="100"/>
              </a:spcBef>
            </a:pPr>
            <a:r>
              <a:rPr kumimoji="0" lang="en-US" sz="85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rPr>
              <a:t>	</a:t>
            </a:r>
            <a:r>
              <a:rPr 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UMMS</a:t>
            </a: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0"/>
                <a:cs typeface="Gotham-Medium" pitchFamily="2" charset="0"/>
              </a:rPr>
              <a:t>: </a:t>
            </a: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Junior</a:t>
            </a: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0"/>
                <a:cs typeface="Gotham-Medium" pitchFamily="2" charset="0"/>
              </a:rPr>
              <a:t> </a:t>
            </a: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Faculty Development, Preparing for Promotion Workshop*</a:t>
            </a:r>
          </a:p>
          <a:p>
            <a:pPr marL="0" lvl="1">
              <a:lnSpc>
                <a:spcPct val="95000"/>
              </a:lnSpc>
            </a:pPr>
            <a:endParaRPr lang="en-US" sz="850" dirty="0">
              <a:solidFill>
                <a:schemeClr val="tx1">
                  <a:lumMod val="65000"/>
                  <a:lumOff val="3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119063" lvl="1" indent="-11906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Leadership Development </a:t>
            </a:r>
            <a:br>
              <a:rPr kumimoji="0" lang="en-US" sz="105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rPr>
            </a:b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(e.g., Coaching, Elevating Leadership, Physician Leadership Development Program, UMMS EMPOWER Summit*, etc.)</a:t>
            </a:r>
          </a:p>
          <a:p>
            <a:pPr marL="112713" lvl="1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SPARK</a:t>
            </a:r>
            <a:r>
              <a:rPr kumimoji="0" lang="en-US" sz="105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rPr>
              <a:t>                                                      </a:t>
            </a: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(Online Personal / Professional Growth Platform)</a:t>
            </a:r>
          </a:p>
          <a:p>
            <a:pPr marL="112713" lvl="1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Standards of Respect (SOR)</a:t>
            </a:r>
          </a:p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Coaching for development</a:t>
            </a:r>
          </a:p>
          <a:p>
            <a:pPr marL="0" lvl="1">
              <a:lnSpc>
                <a:spcPct val="95000"/>
              </a:lnSpc>
              <a:spcAft>
                <a:spcPts val="1000"/>
              </a:spcAft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Gotham-Medium" pitchFamily="2" charset="0"/>
              <a:cs typeface="Gotham-Medium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4FB2CE-A1C4-47F4-A8BB-432F02AC6679}"/>
              </a:ext>
            </a:extLst>
          </p:cNvPr>
          <p:cNvSpPr txBox="1"/>
          <p:nvPr/>
        </p:nvSpPr>
        <p:spPr>
          <a:xfrm>
            <a:off x="9181" y="1440371"/>
            <a:ext cx="2484156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  <a:t>ARRIVAL &amp;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</a:b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  <a:t>ONBOARDING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749944-501C-45E0-BEB4-3C353A09B32C}"/>
              </a:ext>
            </a:extLst>
          </p:cNvPr>
          <p:cNvSpPr txBox="1"/>
          <p:nvPr/>
        </p:nvSpPr>
        <p:spPr>
          <a:xfrm>
            <a:off x="2376855" y="1420893"/>
            <a:ext cx="2596717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  <a:t>HEALTH &amp;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</a:b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  <a:t>WELLBEING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64B7A3-425C-4DDB-AF77-32C377AB51C5}"/>
              </a:ext>
            </a:extLst>
          </p:cNvPr>
          <p:cNvSpPr/>
          <p:nvPr/>
        </p:nvSpPr>
        <p:spPr>
          <a:xfrm>
            <a:off x="413352" y="2023911"/>
            <a:ext cx="1788864" cy="23538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/>
          <a:lstStyle/>
          <a:p>
            <a:pPr marL="112713" lvl="0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Choice of Generous UMMH Benefits Plans  </a:t>
            </a:r>
            <a:b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0"/>
                <a:cs typeface="Gotham-Medium" pitchFamily="2" charset="0"/>
              </a:rPr>
            </a:b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(Health, Wellness, Retirement, Child Care, Tuition Assistance, etc.) </a:t>
            </a:r>
          </a:p>
          <a:p>
            <a:pPr marL="112713" lvl="0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New Physician Luncheon with President &amp; CEO, Dr. Eric Dickson</a:t>
            </a:r>
          </a:p>
          <a:p>
            <a:pPr marL="112713" lvl="0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New UMMS </a:t>
            </a:r>
            <a:b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</a:b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Faculty Orientation*</a:t>
            </a:r>
          </a:p>
          <a:p>
            <a:pPr marL="112713" lvl="0" indent="-112713">
              <a:lnSpc>
                <a:spcPct val="95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Epic training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F5C535-1148-4555-8C0F-3A0BEE691245}"/>
              </a:ext>
            </a:extLst>
          </p:cNvPr>
          <p:cNvSpPr/>
          <p:nvPr/>
        </p:nvSpPr>
        <p:spPr>
          <a:xfrm>
            <a:off x="2493337" y="2058014"/>
            <a:ext cx="2670762" cy="267067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/>
          <a:lstStyle/>
          <a:p>
            <a:pPr marL="112713" marR="0" lvl="1" indent="-112713" fontAlgn="auto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Clinician Experience Officer (CXO)</a:t>
            </a:r>
          </a:p>
          <a:p>
            <a:pPr marL="112713" marR="0" lvl="1" indent="-112713" fontAlgn="auto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Provider Wellness Resources </a:t>
            </a:r>
            <a:b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0"/>
                <a:cs typeface="Gotham-Medium" pitchFamily="2" charset="0"/>
              </a:rPr>
            </a:br>
            <a:r>
              <a:rPr 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(e.g., Center for Mindfulness, Physicians Health Services, Peer Support Network, House Office Counseling Services. See attachment) </a:t>
            </a:r>
          </a:p>
          <a:p>
            <a:pPr marL="112713" lvl="1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Wellness Coaching for Physicians by Physicians</a:t>
            </a:r>
          </a:p>
          <a:p>
            <a:pPr marL="112713" marR="0" lvl="1" indent="-112713" fontAlgn="auto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Employee Assistance Program </a:t>
            </a:r>
            <a:b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</a:b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and Counseling</a:t>
            </a:r>
            <a:endParaRPr lang="en-US" sz="850" dirty="0">
              <a:solidFill>
                <a:schemeClr val="tx1">
                  <a:lumMod val="75000"/>
                  <a:lumOff val="25000"/>
                </a:schemeClr>
              </a:solidFill>
              <a:latin typeface="Gotham Book" pitchFamily="2" charset="0"/>
              <a:cs typeface="Gotham Book" pitchFamily="2" charset="0"/>
            </a:endParaRPr>
          </a:p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Personal Health Nurse Program </a:t>
            </a:r>
          </a:p>
          <a:p>
            <a:pPr marL="112713" lvl="1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Financial: Emergency Assistance Support for Employees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0"/>
                <a:cs typeface="Gotham-Medium" pitchFamily="2" charset="0"/>
              </a:rPr>
              <a:t>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(EASE)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6B66353-38E9-4772-9C1A-5DE13E4A8D02}"/>
              </a:ext>
            </a:extLst>
          </p:cNvPr>
          <p:cNvSpPr txBox="1"/>
          <p:nvPr/>
        </p:nvSpPr>
        <p:spPr>
          <a:xfrm>
            <a:off x="5063648" y="1420893"/>
            <a:ext cx="2430586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  <a:t>LEARNING &amp;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</a:b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  <a:t>DEVELOPMENT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A254E4-9098-4D5A-A59C-421F39A62FB8}"/>
              </a:ext>
            </a:extLst>
          </p:cNvPr>
          <p:cNvSpPr txBox="1"/>
          <p:nvPr/>
        </p:nvSpPr>
        <p:spPr>
          <a:xfrm>
            <a:off x="9597346" y="1440371"/>
            <a:ext cx="2416468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  <a:t>RECOGNITION &amp;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</a:b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  <a:t>CELEBRATION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29AECD1-B629-4788-9A37-4B129E7BA196}"/>
              </a:ext>
            </a:extLst>
          </p:cNvPr>
          <p:cNvSpPr/>
          <p:nvPr/>
        </p:nvSpPr>
        <p:spPr>
          <a:xfrm>
            <a:off x="7857768" y="2156315"/>
            <a:ext cx="1854037" cy="2664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/>
          <a:lstStyle/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Idea Systems</a:t>
            </a:r>
          </a:p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Innovation Station Innovation Fund Grants </a:t>
            </a:r>
          </a:p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Quality Improvement and Clinical Innovation ECOG Grant</a:t>
            </a:r>
          </a:p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Diversity, Equity and</a:t>
            </a:r>
            <a:b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</a:b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Inclusion Grant Fund</a:t>
            </a:r>
          </a:p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Prize for Academic Collaboration and Excellence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(PACE)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CA01A2B-AEB5-4446-AEFE-B2C759B0C402}"/>
              </a:ext>
            </a:extLst>
          </p:cNvPr>
          <p:cNvSpPr/>
          <p:nvPr/>
        </p:nvSpPr>
        <p:spPr>
          <a:xfrm>
            <a:off x="9907287" y="2175918"/>
            <a:ext cx="1933699" cy="266124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/>
          <a:lstStyle/>
          <a:p>
            <a:pPr marL="112713" lvl="1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UMatter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 Central Online Recognition Portal</a:t>
            </a:r>
          </a:p>
          <a:p>
            <a:pPr marL="112713" lvl="1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Innovators of the Year</a:t>
            </a:r>
            <a:br>
              <a:rPr kumimoji="0" lang="en-US" sz="105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otham Book" pitchFamily="2" charset="0"/>
                <a:cs typeface="Gotham Book" pitchFamily="2" charset="0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(Recognize Best Ideas</a:t>
            </a:r>
            <a:b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and Idea systems)</a:t>
            </a:r>
          </a:p>
          <a:p>
            <a:pPr marL="112713" lvl="1" indent="-112713">
              <a:lnSpc>
                <a:spcPct val="9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Innovation Celebrations           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(Monthly Celebrations of Improvement Work)</a:t>
            </a:r>
          </a:p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Service Recognition Program</a:t>
            </a:r>
            <a:b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0"/>
                <a:cs typeface="Gotham-Medium" pitchFamily="2" charset="0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2" charset="0"/>
                <a:cs typeface="Gotham Book" pitchFamily="2" charset="0"/>
              </a:rPr>
              <a:t>(Milestone Anniversaries)</a:t>
            </a:r>
          </a:p>
          <a:p>
            <a:pPr marL="112713" marR="0" lvl="1" indent="-112713" algn="l" defTabSz="914400" rtl="0" eaLnBrk="1" fontAlgn="auto" latinLnBrk="0" hangingPunct="1">
              <a:lnSpc>
                <a:spcPct val="95000"/>
              </a:lnSpc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otham-Medium" pitchFamily="2" charset="0"/>
                <a:cs typeface="Gotham-Medium" pitchFamily="2" charset="0"/>
              </a:rPr>
              <a:t>Employee Gift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0DCF87C-8766-4281-9025-1E771556EBAF}"/>
              </a:ext>
            </a:extLst>
          </p:cNvPr>
          <p:cNvCxnSpPr>
            <a:cxnSpLocks/>
          </p:cNvCxnSpPr>
          <p:nvPr/>
        </p:nvCxnSpPr>
        <p:spPr>
          <a:xfrm rot="5400000">
            <a:off x="801347" y="3633523"/>
            <a:ext cx="3151018" cy="0"/>
          </a:xfrm>
          <a:prstGeom prst="line">
            <a:avLst/>
          </a:prstGeom>
          <a:solidFill>
            <a:schemeClr val="bg1"/>
          </a:solidFill>
          <a:ln w="1905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3F615B3-0A9D-4524-92F1-BC4116A2C39C}"/>
              </a:ext>
            </a:extLst>
          </p:cNvPr>
          <p:cNvCxnSpPr>
            <a:cxnSpLocks/>
          </p:cNvCxnSpPr>
          <p:nvPr/>
        </p:nvCxnSpPr>
        <p:spPr>
          <a:xfrm rot="5400000">
            <a:off x="3472102" y="3633523"/>
            <a:ext cx="3151018" cy="0"/>
          </a:xfrm>
          <a:prstGeom prst="line">
            <a:avLst/>
          </a:prstGeom>
          <a:solidFill>
            <a:schemeClr val="bg1"/>
          </a:solidFill>
          <a:ln w="1905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73B8471-700D-4807-964F-F1E39A21B52C}"/>
              </a:ext>
            </a:extLst>
          </p:cNvPr>
          <p:cNvCxnSpPr>
            <a:cxnSpLocks/>
          </p:cNvCxnSpPr>
          <p:nvPr/>
        </p:nvCxnSpPr>
        <p:spPr>
          <a:xfrm rot="5400000">
            <a:off x="6177754" y="3724937"/>
            <a:ext cx="3151018" cy="0"/>
          </a:xfrm>
          <a:prstGeom prst="line">
            <a:avLst/>
          </a:prstGeom>
          <a:solidFill>
            <a:schemeClr val="bg1"/>
          </a:solidFill>
          <a:ln w="1905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DCCCB93-1469-4775-962E-DE0C0228BC35}"/>
              </a:ext>
            </a:extLst>
          </p:cNvPr>
          <p:cNvCxnSpPr>
            <a:cxnSpLocks/>
          </p:cNvCxnSpPr>
          <p:nvPr/>
        </p:nvCxnSpPr>
        <p:spPr>
          <a:xfrm rot="5400000">
            <a:off x="8197857" y="3724937"/>
            <a:ext cx="3151018" cy="0"/>
          </a:xfrm>
          <a:prstGeom prst="line">
            <a:avLst/>
          </a:prstGeom>
          <a:solidFill>
            <a:schemeClr val="bg1"/>
          </a:solidFill>
          <a:ln w="1905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2D99DE44-F126-4254-B70B-8E3B578769E4}"/>
              </a:ext>
            </a:extLst>
          </p:cNvPr>
          <p:cNvSpPr txBox="1"/>
          <p:nvPr/>
        </p:nvSpPr>
        <p:spPr>
          <a:xfrm>
            <a:off x="7612819" y="1440371"/>
            <a:ext cx="2144677" cy="51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Gotham Bold"/>
              </a:rPr>
              <a:t>TRANSFORMATION &amp; INNOVATION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4AEB2C0-3CA3-784F-82F8-C3375360F4F0}"/>
              </a:ext>
            </a:extLst>
          </p:cNvPr>
          <p:cNvSpPr txBox="1"/>
          <p:nvPr/>
        </p:nvSpPr>
        <p:spPr>
          <a:xfrm>
            <a:off x="490724" y="5768454"/>
            <a:ext cx="16319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300" dirty="0">
                <a:solidFill>
                  <a:schemeClr val="bg1"/>
                </a:solidFill>
                <a:latin typeface="Gotham-Medium" pitchFamily="2" charset="0"/>
                <a:cs typeface="Gotham-Medium" pitchFamily="2" charset="0"/>
              </a:rPr>
              <a:t>COMMUNITY INVOLVEMENT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9FACA51-F3A1-3849-A569-47AA8862F5A8}"/>
              </a:ext>
            </a:extLst>
          </p:cNvPr>
          <p:cNvSpPr/>
          <p:nvPr/>
        </p:nvSpPr>
        <p:spPr>
          <a:xfrm>
            <a:off x="2202216" y="5750722"/>
            <a:ext cx="3676612" cy="99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/>
          <a:lstStyle/>
          <a:p>
            <a:pPr lvl="0">
              <a:spcAft>
                <a:spcPts val="3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Gotham Bold" pitchFamily="2" charset="0"/>
                <a:ea typeface="Calibri" panose="020F0502020204030204" pitchFamily="34" charset="0"/>
                <a:cs typeface="Gotham Bold" pitchFamily="2" charset="0"/>
              </a:rPr>
              <a:t>Anchor Mission</a:t>
            </a:r>
          </a:p>
          <a:p>
            <a:pPr marL="112713" lvl="0" indent="-1127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Gotham Book" pitchFamily="2" charset="0"/>
                <a:ea typeface="Calibri" panose="020F0502020204030204" pitchFamily="34" charset="0"/>
                <a:cs typeface="Gotham Book" pitchFamily="2" charset="0"/>
              </a:rPr>
              <a:t>Volunteer Opportunities</a:t>
            </a:r>
            <a:endParaRPr lang="en-US" sz="105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pPr marL="112713" indent="-1127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Gotham Book" pitchFamily="2" charset="0"/>
                <a:ea typeface="Calibri" panose="020F0502020204030204" pitchFamily="34" charset="0"/>
                <a:cs typeface="Gotham Book" pitchFamily="2" charset="0"/>
              </a:rPr>
              <a:t>Community Activities </a:t>
            </a:r>
          </a:p>
          <a:p>
            <a:pPr marL="112713" lvl="0" indent="-1127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Gotham Book" pitchFamily="2" charset="0"/>
                <a:ea typeface="Calibri" panose="020F0502020204030204" pitchFamily="34" charset="0"/>
                <a:cs typeface="Gotham Book" pitchFamily="2" charset="0"/>
              </a:rPr>
              <a:t>Financial Investment in Community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2DBD502-AC1A-4241-9625-CDC375E6DA46}"/>
              </a:ext>
            </a:extLst>
          </p:cNvPr>
          <p:cNvSpPr txBox="1"/>
          <p:nvPr/>
        </p:nvSpPr>
        <p:spPr>
          <a:xfrm>
            <a:off x="6278941" y="5768455"/>
            <a:ext cx="1856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300" dirty="0">
                <a:solidFill>
                  <a:schemeClr val="bg1"/>
                </a:solidFill>
                <a:latin typeface="Gotham-Medium" pitchFamily="2" charset="0"/>
                <a:cs typeface="Gotham-Medium" pitchFamily="2" charset="0"/>
              </a:rPr>
              <a:t>DIVERSITY, EQUITY AND INCLUSION 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ED68863-1925-034C-A132-C001E33DD5AC}"/>
              </a:ext>
            </a:extLst>
          </p:cNvPr>
          <p:cNvSpPr/>
          <p:nvPr/>
        </p:nvSpPr>
        <p:spPr>
          <a:xfrm>
            <a:off x="8279875" y="5750722"/>
            <a:ext cx="3219902" cy="99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/>
          <a:lstStyle/>
          <a:p>
            <a:pPr marL="112713" lvl="0" indent="-1127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Gotham Book" pitchFamily="2" charset="0"/>
                <a:ea typeface="Calibri" panose="020F0502020204030204" pitchFamily="34" charset="0"/>
                <a:cs typeface="Gotham Book" pitchFamily="2" charset="0"/>
              </a:rPr>
              <a:t>Employee Resource Groups (ERGs)</a:t>
            </a:r>
          </a:p>
          <a:p>
            <a:pPr marL="112713" lvl="0" indent="-1127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Gotham Book" pitchFamily="2" charset="0"/>
                <a:ea typeface="Calibri" panose="020F0502020204030204" pitchFamily="34" charset="0"/>
                <a:cs typeface="Gotham Book" pitchFamily="2" charset="0"/>
              </a:rPr>
              <a:t>Cultural Celebrations and Activities</a:t>
            </a:r>
          </a:p>
          <a:p>
            <a:pPr marL="112713" lvl="0" indent="-1127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Gotham Book" pitchFamily="2" charset="0"/>
                <a:ea typeface="Calibri" panose="020F0502020204030204" pitchFamily="34" charset="0"/>
                <a:cs typeface="Gotham Book" pitchFamily="2" charset="0"/>
              </a:rPr>
              <a:t>DEI Office (Diversity, Equity and Inclusion)</a:t>
            </a:r>
          </a:p>
          <a:p>
            <a:pPr marL="112713" lvl="0" indent="-112713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bg1"/>
                </a:solidFill>
                <a:latin typeface="Gotham Book" pitchFamily="2" charset="0"/>
                <a:ea typeface="Calibri" panose="020F0502020204030204" pitchFamily="34" charset="0"/>
                <a:cs typeface="Gotham Book" pitchFamily="2" charset="0"/>
              </a:rPr>
              <a:t>Ethics Point (Confidential Reporting)</a:t>
            </a:r>
          </a:p>
        </p:txBody>
      </p:sp>
      <p:pic>
        <p:nvPicPr>
          <p:cNvPr id="144" name="Picture 6">
            <a:extLst>
              <a:ext uri="{FF2B5EF4-FFF2-40B4-BE49-F238E27FC236}">
                <a16:creationId xmlns:a16="http://schemas.microsoft.com/office/drawing/2014/main" id="{8D739EFD-D7B5-1946-B6F6-E8926135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6434910" y="6202193"/>
            <a:ext cx="1230429" cy="45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D4C086B1-84DF-9C4D-AC1C-F4334DB783AC}"/>
              </a:ext>
            </a:extLst>
          </p:cNvPr>
          <p:cNvSpPr/>
          <p:nvPr/>
        </p:nvSpPr>
        <p:spPr>
          <a:xfrm>
            <a:off x="1694831" y="349667"/>
            <a:ext cx="6557481" cy="59187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tlCol="0" anchor="t"/>
          <a:lstStyle/>
          <a:p>
            <a:pPr lvl="0">
              <a:defRPr/>
            </a:pPr>
            <a:r>
              <a:rPr lang="en-US" sz="2400" b="1" dirty="0">
                <a:solidFill>
                  <a:srgbClr val="10069F"/>
                </a:solidFill>
                <a:latin typeface="Gotham Bold" pitchFamily="2" charset="0"/>
                <a:cs typeface="Gotham Bold" pitchFamily="2" charset="0"/>
              </a:rPr>
              <a:t>PHYSICAN EXPERIENCE MAP </a:t>
            </a:r>
          </a:p>
          <a:p>
            <a:pPr lvl="0">
              <a:defRPr/>
            </a:pPr>
            <a:r>
              <a:rPr lang="en-US" sz="1600" dirty="0">
                <a:solidFill>
                  <a:srgbClr val="44546A"/>
                </a:solidFill>
                <a:latin typeface="Gotham Book" pitchFamily="2" charset="0"/>
                <a:cs typeface="Gotham Book" pitchFamily="2" charset="0"/>
              </a:rPr>
              <a:t>UMass Memorial Health (UMMH) and UMass Medical School (UMMS)</a:t>
            </a:r>
          </a:p>
        </p:txBody>
      </p:sp>
      <p:pic>
        <p:nvPicPr>
          <p:cNvPr id="245" name="Picture 244">
            <a:extLst>
              <a:ext uri="{FF2B5EF4-FFF2-40B4-BE49-F238E27FC236}">
                <a16:creationId xmlns:a16="http://schemas.microsoft.com/office/drawing/2014/main" id="{4184E0BD-F174-2B43-ACAF-2118A47BE3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699" y="4975654"/>
            <a:ext cx="890438" cy="546490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6C2B5495-0271-4941-9A1E-F4D1B0964F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337" y="4755196"/>
            <a:ext cx="1076697" cy="545250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A782F198-3F0E-4041-AA18-279EC30303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03" y="4387934"/>
            <a:ext cx="1741157" cy="952830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2BBAEBB2-5CFF-5049-B884-D1F067E41F2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36" y="4864349"/>
            <a:ext cx="972064" cy="669192"/>
          </a:xfrm>
          <a:prstGeom prst="rect">
            <a:avLst/>
          </a:prstGeom>
        </p:spPr>
      </p:pic>
      <p:pic>
        <p:nvPicPr>
          <p:cNvPr id="250" name="Picture 249" descr="Logo&#10;&#10;Description automatically generated">
            <a:extLst>
              <a:ext uri="{FF2B5EF4-FFF2-40B4-BE49-F238E27FC236}">
                <a16:creationId xmlns:a16="http://schemas.microsoft.com/office/drawing/2014/main" id="{BFEB58E7-7DF4-3747-9FB6-3D042B1A20B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968" y="4902367"/>
            <a:ext cx="1318053" cy="720915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1A1AE88D-E5C5-D844-8543-D5412C1810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10" t="-15572" r="-9137" b="-12296"/>
          <a:stretch/>
        </p:blipFill>
        <p:spPr>
          <a:xfrm>
            <a:off x="10982147" y="4820340"/>
            <a:ext cx="1031667" cy="713202"/>
          </a:xfrm>
          <a:prstGeom prst="rect">
            <a:avLst/>
          </a:prstGeom>
          <a:solidFill>
            <a:srgbClr val="EDCD4A"/>
          </a:solidFill>
        </p:spPr>
      </p:pic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001861F-9D1B-A049-9D60-85DDE1A66844}"/>
              </a:ext>
            </a:extLst>
          </p:cNvPr>
          <p:cNvCxnSpPr>
            <a:cxnSpLocks/>
          </p:cNvCxnSpPr>
          <p:nvPr/>
        </p:nvCxnSpPr>
        <p:spPr>
          <a:xfrm>
            <a:off x="5698929" y="5845214"/>
            <a:ext cx="0" cy="796372"/>
          </a:xfrm>
          <a:prstGeom prst="line">
            <a:avLst/>
          </a:prstGeom>
          <a:solidFill>
            <a:schemeClr val="bg1"/>
          </a:solidFill>
          <a:ln w="19050" cap="rnd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012602A4-583A-EA41-9EE3-F61378567E5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72" y="4806190"/>
            <a:ext cx="1239233" cy="648756"/>
          </a:xfrm>
          <a:prstGeom prst="rect">
            <a:avLst/>
          </a:prstGeom>
        </p:spPr>
      </p:pic>
      <p:pic>
        <p:nvPicPr>
          <p:cNvPr id="70" name="Picture 2" descr="Anchor Mission">
            <a:extLst>
              <a:ext uri="{FF2B5EF4-FFF2-40B4-BE49-F238E27FC236}">
                <a16:creationId xmlns:a16="http://schemas.microsoft.com/office/drawing/2014/main" id="{A01947FF-5F32-F24C-9A55-737F41ED2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alphaModFix amt="67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2" y="6326388"/>
            <a:ext cx="1173872" cy="2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71273BF-DADB-9647-988E-5FD033DC2D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98" y="273687"/>
            <a:ext cx="1134623" cy="863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98BFB-3AF6-4448-9BAF-C0CC242F1DFB}"/>
              </a:ext>
            </a:extLst>
          </p:cNvPr>
          <p:cNvSpPr txBox="1"/>
          <p:nvPr/>
        </p:nvSpPr>
        <p:spPr>
          <a:xfrm>
            <a:off x="220998" y="5398917"/>
            <a:ext cx="3962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otham-Medium"/>
              </a:rPr>
              <a:t>* </a:t>
            </a:r>
            <a:r>
              <a:rPr lang="en-US" sz="1000" dirty="0">
                <a:latin typeface="Gotham-Medium"/>
              </a:rPr>
              <a:t>Dually employed physicians only</a:t>
            </a:r>
            <a:r>
              <a:rPr lang="en-US" sz="1400" dirty="0">
                <a:latin typeface="Gotham-Medium"/>
              </a:rPr>
              <a:t> </a:t>
            </a:r>
            <a:endParaRPr lang="en-US" dirty="0">
              <a:latin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47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F277E2-B592-1B4E-83F5-A3B8E4A42476}"/>
              </a:ext>
            </a:extLst>
          </p:cNvPr>
          <p:cNvSpPr/>
          <p:nvPr/>
        </p:nvSpPr>
        <p:spPr>
          <a:xfrm>
            <a:off x="677917" y="204420"/>
            <a:ext cx="7245651" cy="59187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  <a:t>PROVIDER WELLNESS RESOURCES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 pitchFamily="2" charset="0"/>
              <a:ea typeface="+mn-ea"/>
              <a:cs typeface="Gotham Book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05A0B-4B2E-E141-B68B-9AAF382F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8535" y="1033724"/>
            <a:ext cx="11174928" cy="57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UMMHC NCO">
      <a:dk1>
        <a:srgbClr val="000000"/>
      </a:dk1>
      <a:lt1>
        <a:srgbClr val="FFFFFF"/>
      </a:lt1>
      <a:dk2>
        <a:srgbClr val="213291"/>
      </a:dk2>
      <a:lt2>
        <a:srgbClr val="E7E6E6"/>
      </a:lt2>
      <a:accent1>
        <a:srgbClr val="6591CC"/>
      </a:accent1>
      <a:accent2>
        <a:srgbClr val="F47A3D"/>
      </a:accent2>
      <a:accent3>
        <a:srgbClr val="C44721"/>
      </a:accent3>
      <a:accent4>
        <a:srgbClr val="FDDB2D"/>
      </a:accent4>
      <a:accent5>
        <a:srgbClr val="B1C733"/>
      </a:accent5>
      <a:accent6>
        <a:srgbClr val="416F36"/>
      </a:accent6>
      <a:hlink>
        <a:srgbClr val="0046CE"/>
      </a:hlink>
      <a:folHlink>
        <a:srgbClr val="C9006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338</Words>
  <Application>Microsoft Office PowerPoint</Application>
  <PresentationFormat>Widescreen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Gotham Bold</vt:lpstr>
      <vt:lpstr>Gotham Book</vt:lpstr>
      <vt:lpstr>Gotham-Medium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UMass Memorial!</dc:title>
  <dc:creator>Brian Walter</dc:creator>
  <cp:lastModifiedBy>Yonkers, Kimberly A</cp:lastModifiedBy>
  <cp:revision>111</cp:revision>
  <dcterms:created xsi:type="dcterms:W3CDTF">2021-01-14T01:24:49Z</dcterms:created>
  <dcterms:modified xsi:type="dcterms:W3CDTF">2021-08-19T12:40:05Z</dcterms:modified>
</cp:coreProperties>
</file>