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89" r:id="rId2"/>
    <p:sldId id="897" r:id="rId3"/>
    <p:sldId id="256" r:id="rId4"/>
    <p:sldId id="896" r:id="rId5"/>
    <p:sldId id="1330" r:id="rId6"/>
    <p:sldId id="1440" r:id="rId7"/>
    <p:sldId id="1424" r:id="rId8"/>
    <p:sldId id="1425" r:id="rId9"/>
    <p:sldId id="878" r:id="rId10"/>
    <p:sldId id="895" r:id="rId11"/>
    <p:sldId id="1335" r:id="rId12"/>
    <p:sldId id="1307" r:id="rId13"/>
    <p:sldId id="1441" r:id="rId14"/>
    <p:sldId id="1485" r:id="rId15"/>
    <p:sldId id="1486" r:id="rId16"/>
    <p:sldId id="1488" r:id="rId17"/>
    <p:sldId id="1474" r:id="rId18"/>
    <p:sldId id="1443" r:id="rId19"/>
    <p:sldId id="1484" r:id="rId20"/>
    <p:sldId id="1483" r:id="rId21"/>
    <p:sldId id="831" r:id="rId22"/>
    <p:sldId id="1461" r:id="rId23"/>
    <p:sldId id="1475" r:id="rId24"/>
    <p:sldId id="1460" r:id="rId25"/>
    <p:sldId id="1455" r:id="rId26"/>
    <p:sldId id="45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C000"/>
    <a:srgbClr val="ED7D31"/>
    <a:srgbClr val="B4B4B4"/>
    <a:srgbClr val="629DD1"/>
    <a:srgbClr val="F4B183"/>
    <a:srgbClr val="A9D18E"/>
    <a:srgbClr val="FCE8DA"/>
    <a:srgbClr val="E5F1DD"/>
    <a:srgbClr val="BC7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6283" autoAdjust="0"/>
  </p:normalViewPr>
  <p:slideViewPr>
    <p:cSldViewPr snapToGrid="0">
      <p:cViewPr>
        <p:scale>
          <a:sx n="50" d="100"/>
          <a:sy n="50" d="100"/>
        </p:scale>
        <p:origin x="2910" y="133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172.26.240.67\umms-research-pediatrics-rhein\Implementation%20Science%20Studies\Recorded%20Home%20Oximetry%20(RHO)\Data%20and%20Reporting\Data%20Analysis\Enrollment\RHO%20Enrollment%20RunCha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72.26.240.67\umms-research-pediatrics-rhein\Implementation%20Science%20Studies\Recorded%20Home%20Oximetry%20(RHO)\Data%20and%20Reporting\Monthly%20Site%20Reports\Monthly%20Reports%20Excels\4.%20Avg%20Home%20O2%20Duration%20(December).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umassmed-my.sharepoint.com/personal/katherine_edeburn_umassmed_edu/Documents/Documents/Control%20Childre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Data%20Analysis\Problems%20Log\RHO%20Implementation%20Log%20of%20Problem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Monthly%20Site%20Reports\Monthly%20Reports%20Excels\6.%20Compliance%20(Decemb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r>
              <a:rPr lang="en-US"/>
              <a:t>Recorded Home Oximetry Program Implementation Trial Enrollment</a:t>
            </a:r>
          </a:p>
          <a:p>
            <a:pPr>
              <a:defRPr/>
            </a:pPr>
            <a:r>
              <a:rPr lang="en-US"/>
              <a:t>(Q3 2021 to Present)</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Total!$B$1</c:f>
              <c:strCache>
                <c:ptCount val="1"/>
                <c:pt idx="0">
                  <c:v>Total</c:v>
                </c:pt>
              </c:strCache>
            </c:strRef>
          </c:tx>
          <c:spPr>
            <a:ln w="57150" cap="rnd" cmpd="sng" algn="ctr">
              <a:solidFill>
                <a:schemeClr val="accent3">
                  <a:lumMod val="75000"/>
                </a:schemeClr>
              </a:solidFill>
              <a:prstDash val="solid"/>
              <a:round/>
            </a:ln>
            <a:effectLst/>
          </c:spPr>
          <c:marker>
            <c:symbol val="square"/>
            <c:size val="6"/>
            <c:spPr>
              <a:solidFill>
                <a:schemeClr val="accent1"/>
              </a:solidFill>
              <a:ln w="57150" cap="flat" cmpd="sng" algn="ctr">
                <a:solidFill>
                  <a:schemeClr val="accent3">
                    <a:lumMod val="75000"/>
                  </a:schemeClr>
                </a:solidFill>
                <a:prstDash val="solid"/>
                <a:round/>
              </a:ln>
              <a:effectLst/>
            </c:spPr>
          </c:marker>
          <c:cat>
            <c:strRef>
              <c:f>Total!$A$2:$A$11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Total!$B$2:$B$11</c:f>
              <c:numCache>
                <c:formatCode>0.0</c:formatCode>
                <c:ptCount val="10"/>
                <c:pt idx="0">
                  <c:v>7</c:v>
                </c:pt>
                <c:pt idx="1">
                  <c:v>11</c:v>
                </c:pt>
                <c:pt idx="2">
                  <c:v>20</c:v>
                </c:pt>
                <c:pt idx="3">
                  <c:v>24</c:v>
                </c:pt>
                <c:pt idx="4">
                  <c:v>44</c:v>
                </c:pt>
                <c:pt idx="5">
                  <c:v>53</c:v>
                </c:pt>
                <c:pt idx="6">
                  <c:v>36</c:v>
                </c:pt>
                <c:pt idx="7">
                  <c:v>39</c:v>
                </c:pt>
                <c:pt idx="8">
                  <c:v>43</c:v>
                </c:pt>
                <c:pt idx="9">
                  <c:v>27</c:v>
                </c:pt>
              </c:numCache>
            </c:numRef>
          </c:val>
          <c:smooth val="0"/>
          <c:extLst>
            <c:ext xmlns:c16="http://schemas.microsoft.com/office/drawing/2014/chart" uri="{C3380CC4-5D6E-409C-BE32-E72D297353CC}">
              <c16:uniqueId val="{00000000-B2A6-44DA-9E64-15828B8A622E}"/>
            </c:ext>
          </c:extLst>
        </c:ser>
        <c:ser>
          <c:idx val="1"/>
          <c:order val="1"/>
          <c:tx>
            <c:strRef>
              <c:f>Total!$C$1</c:f>
              <c:strCache>
                <c:ptCount val="1"/>
                <c:pt idx="0">
                  <c:v>UCL</c:v>
                </c:pt>
              </c:strCache>
            </c:strRef>
          </c:tx>
          <c:spPr>
            <a:ln w="19050" cap="rnd" cmpd="sng" algn="ctr">
              <a:solidFill>
                <a:srgbClr val="FF0000"/>
              </a:solidFill>
              <a:prstDash val="lgDash"/>
              <a:round/>
            </a:ln>
            <a:effectLst/>
          </c:spPr>
          <c:marker>
            <c:symbol val="none"/>
          </c:marker>
          <c:dLbls>
            <c:dLbl>
              <c:idx val="1"/>
              <c:layout>
                <c:manualLayout>
                  <c:x val="6.9711912611292198E-2"/>
                  <c:y val="-2.0210063390492625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UCL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2A6-44DA-9E64-15828B8A622E}"/>
                </c:ext>
              </c:extLst>
            </c:dLbl>
            <c:dLbl>
              <c:idx val="4"/>
              <c:layout>
                <c:manualLayout>
                  <c:x val="-6.7543849158628641E-2"/>
                  <c:y val="-2.7819319121400583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A6-44DA-9E64-15828B8A622E}"/>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Total!$C$2:$C$11</c:f>
              <c:numCache>
                <c:formatCode>0.0</c:formatCode>
                <c:ptCount val="10"/>
                <c:pt idx="0">
                  <c:v>31.471999999999998</c:v>
                </c:pt>
                <c:pt idx="1">
                  <c:v>47.271999999999998</c:v>
                </c:pt>
                <c:pt idx="2">
                  <c:v>47.271999999999998</c:v>
                </c:pt>
                <c:pt idx="3">
                  <c:v>47.271999999999998</c:v>
                </c:pt>
                <c:pt idx="4">
                  <c:v>47.271999999999998</c:v>
                </c:pt>
                <c:pt idx="5">
                  <c:v>47.271999999999998</c:v>
                </c:pt>
                <c:pt idx="6">
                  <c:v>47.271999999999998</c:v>
                </c:pt>
                <c:pt idx="7">
                  <c:v>47.271999999999998</c:v>
                </c:pt>
                <c:pt idx="8">
                  <c:v>47.271999999999998</c:v>
                </c:pt>
                <c:pt idx="9">
                  <c:v>47.271999999999998</c:v>
                </c:pt>
              </c:numCache>
            </c:numRef>
          </c:val>
          <c:smooth val="0"/>
          <c:extLst>
            <c:ext xmlns:c16="http://schemas.microsoft.com/office/drawing/2014/chart" uri="{C3380CC4-5D6E-409C-BE32-E72D297353CC}">
              <c16:uniqueId val="{00000003-B2A6-44DA-9E64-15828B8A622E}"/>
            </c:ext>
          </c:extLst>
        </c:ser>
        <c:ser>
          <c:idx val="2"/>
          <c:order val="2"/>
          <c:tx>
            <c:strRef>
              <c:f>Total!$D$1</c:f>
              <c:strCache>
                <c:ptCount val="1"/>
                <c:pt idx="0">
                  <c:v> +2 Sigma</c:v>
                </c:pt>
              </c:strCache>
            </c:strRef>
          </c:tx>
          <c:spPr>
            <a:ln w="25400" cap="rnd" cmpd="sng" algn="ctr">
              <a:noFill/>
              <a:prstDash val="solid"/>
              <a:round/>
            </a:ln>
            <a:effectLst/>
          </c:spPr>
          <c:marker>
            <c:symbol val="none"/>
          </c:marker>
          <c:cat>
            <c:strRef>
              <c:f>Total!$A$2:$A$11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Total!$D$2:$D$7</c:f>
              <c:numCache>
                <c:formatCode>0.0</c:formatCode>
                <c:ptCount val="6"/>
                <c:pt idx="0">
                  <c:v>23.314666666666668</c:v>
                </c:pt>
                <c:pt idx="1">
                  <c:v>39.114666666666665</c:v>
                </c:pt>
                <c:pt idx="2">
                  <c:v>39.114666666666665</c:v>
                </c:pt>
                <c:pt idx="3">
                  <c:v>39.114666666666665</c:v>
                </c:pt>
                <c:pt idx="4">
                  <c:v>39.114666666666665</c:v>
                </c:pt>
                <c:pt idx="5">
                  <c:v>39.114666666666665</c:v>
                </c:pt>
              </c:numCache>
            </c:numRef>
          </c:val>
          <c:smooth val="0"/>
          <c:extLst>
            <c:ext xmlns:c16="http://schemas.microsoft.com/office/drawing/2014/chart" uri="{C3380CC4-5D6E-409C-BE32-E72D297353CC}">
              <c16:uniqueId val="{00000004-B2A6-44DA-9E64-15828B8A622E}"/>
            </c:ext>
          </c:extLst>
        </c:ser>
        <c:ser>
          <c:idx val="3"/>
          <c:order val="3"/>
          <c:tx>
            <c:strRef>
              <c:f>Total!$E$1</c:f>
              <c:strCache>
                <c:ptCount val="1"/>
                <c:pt idx="0">
                  <c:v> +1 Sigma</c:v>
                </c:pt>
              </c:strCache>
            </c:strRef>
          </c:tx>
          <c:spPr>
            <a:ln w="25400" cap="rnd" cmpd="sng" algn="ctr">
              <a:noFill/>
              <a:prstDash val="solid"/>
              <a:round/>
            </a:ln>
            <a:effectLst/>
          </c:spPr>
          <c:marker>
            <c:symbol val="none"/>
          </c:marker>
          <c:cat>
            <c:strRef>
              <c:f>Total!$A$2:$A$11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Total!$E$2:$E$7</c:f>
              <c:numCache>
                <c:formatCode>0.0</c:formatCode>
                <c:ptCount val="6"/>
                <c:pt idx="0">
                  <c:v>15.157333333333334</c:v>
                </c:pt>
                <c:pt idx="1">
                  <c:v>30.957333333333334</c:v>
                </c:pt>
                <c:pt idx="2">
                  <c:v>30.957333333333334</c:v>
                </c:pt>
                <c:pt idx="3">
                  <c:v>30.957333333333334</c:v>
                </c:pt>
                <c:pt idx="4">
                  <c:v>30.957333333333334</c:v>
                </c:pt>
                <c:pt idx="5">
                  <c:v>30.957333333333334</c:v>
                </c:pt>
              </c:numCache>
            </c:numRef>
          </c:val>
          <c:smooth val="0"/>
          <c:extLst>
            <c:ext xmlns:c16="http://schemas.microsoft.com/office/drawing/2014/chart" uri="{C3380CC4-5D6E-409C-BE32-E72D297353CC}">
              <c16:uniqueId val="{00000005-B2A6-44DA-9E64-15828B8A622E}"/>
            </c:ext>
          </c:extLst>
        </c:ser>
        <c:ser>
          <c:idx val="4"/>
          <c:order val="4"/>
          <c:tx>
            <c:strRef>
              <c:f>Total!$F$1</c:f>
              <c:strCache>
                <c:ptCount val="1"/>
                <c:pt idx="0">
                  <c:v>Average</c:v>
                </c:pt>
              </c:strCache>
            </c:strRef>
          </c:tx>
          <c:spPr>
            <a:ln w="38100" cap="rnd" cmpd="sng" algn="ctr">
              <a:solidFill>
                <a:schemeClr val="accent5"/>
              </a:solidFill>
              <a:prstDash val="dash"/>
              <a:round/>
            </a:ln>
            <a:effectLst/>
          </c:spPr>
          <c:marker>
            <c:symbol val="none"/>
          </c:marker>
          <c:dLbls>
            <c:dLbl>
              <c:idx val="1"/>
              <c:layout>
                <c:manualLayout>
                  <c:x val="7.1962007066536798E-2"/>
                  <c:y val="-2.5282900544431355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2A6-44DA-9E64-15828B8A622E}"/>
                </c:ext>
              </c:extLst>
            </c:dLbl>
            <c:dLbl>
              <c:idx val="4"/>
              <c:layout>
                <c:manualLayout>
                  <c:x val="0.14396502963436408"/>
                  <c:y val="-2.2746481967462037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A6-44DA-9E64-15828B8A622E}"/>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Total!$F$2:$F$11</c:f>
              <c:numCache>
                <c:formatCode>0.0</c:formatCode>
                <c:ptCount val="10"/>
                <c:pt idx="0">
                  <c:v>7</c:v>
                </c:pt>
                <c:pt idx="1">
                  <c:v>22.8</c:v>
                </c:pt>
                <c:pt idx="2">
                  <c:v>22.8</c:v>
                </c:pt>
                <c:pt idx="3">
                  <c:v>22.8</c:v>
                </c:pt>
                <c:pt idx="4">
                  <c:v>22.8</c:v>
                </c:pt>
                <c:pt idx="5">
                  <c:v>22.8</c:v>
                </c:pt>
                <c:pt idx="6">
                  <c:v>22.8</c:v>
                </c:pt>
                <c:pt idx="7">
                  <c:v>22.8</c:v>
                </c:pt>
                <c:pt idx="8">
                  <c:v>22.8</c:v>
                </c:pt>
                <c:pt idx="9">
                  <c:v>22.8</c:v>
                </c:pt>
              </c:numCache>
            </c:numRef>
          </c:val>
          <c:smooth val="0"/>
          <c:extLst>
            <c:ext xmlns:c16="http://schemas.microsoft.com/office/drawing/2014/chart" uri="{C3380CC4-5D6E-409C-BE32-E72D297353CC}">
              <c16:uniqueId val="{00000008-B2A6-44DA-9E64-15828B8A622E}"/>
            </c:ext>
          </c:extLst>
        </c:ser>
        <c:ser>
          <c:idx val="5"/>
          <c:order val="5"/>
          <c:tx>
            <c:strRef>
              <c:f>Total!$G$1</c:f>
              <c:strCache>
                <c:ptCount val="1"/>
                <c:pt idx="0">
                  <c:v> -1 Sigma</c:v>
                </c:pt>
              </c:strCache>
            </c:strRef>
          </c:tx>
          <c:spPr>
            <a:ln w="25400" cap="rnd" cmpd="sng" algn="ctr">
              <a:noFill/>
              <a:prstDash val="solid"/>
              <a:round/>
            </a:ln>
            <a:effectLst/>
          </c:spPr>
          <c:marker>
            <c:symbol val="none"/>
          </c:marker>
          <c:cat>
            <c:strRef>
              <c:f>Total!$A$2:$A$11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Total!$G$2:$G$7</c:f>
              <c:numCache>
                <c:formatCode>0.0</c:formatCode>
                <c:ptCount val="6"/>
                <c:pt idx="0">
                  <c:v>-1.1573333333333338</c:v>
                </c:pt>
                <c:pt idx="1">
                  <c:v>14.642666666666667</c:v>
                </c:pt>
                <c:pt idx="2">
                  <c:v>14.642666666666667</c:v>
                </c:pt>
                <c:pt idx="3">
                  <c:v>14.642666666666667</c:v>
                </c:pt>
                <c:pt idx="4">
                  <c:v>14.642666666666667</c:v>
                </c:pt>
                <c:pt idx="5">
                  <c:v>14.642666666666667</c:v>
                </c:pt>
              </c:numCache>
            </c:numRef>
          </c:val>
          <c:smooth val="0"/>
          <c:extLst>
            <c:ext xmlns:c16="http://schemas.microsoft.com/office/drawing/2014/chart" uri="{C3380CC4-5D6E-409C-BE32-E72D297353CC}">
              <c16:uniqueId val="{00000009-B2A6-44DA-9E64-15828B8A622E}"/>
            </c:ext>
          </c:extLst>
        </c:ser>
        <c:ser>
          <c:idx val="6"/>
          <c:order val="6"/>
          <c:tx>
            <c:strRef>
              <c:f>Total!$H$1</c:f>
              <c:strCache>
                <c:ptCount val="1"/>
                <c:pt idx="0">
                  <c:v> -2 Sigma</c:v>
                </c:pt>
              </c:strCache>
            </c:strRef>
          </c:tx>
          <c:spPr>
            <a:ln w="25400" cap="rnd" cmpd="sng" algn="ctr">
              <a:noFill/>
              <a:prstDash val="solid"/>
              <a:round/>
            </a:ln>
            <a:effectLst/>
          </c:spPr>
          <c:marker>
            <c:symbol val="none"/>
          </c:marker>
          <c:cat>
            <c:strRef>
              <c:f>Total!$A$2:$A$11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Total!$H$2:$H$7</c:f>
              <c:numCache>
                <c:formatCode>0.0</c:formatCode>
                <c:ptCount val="6"/>
                <c:pt idx="0">
                  <c:v>-9.3146666666666675</c:v>
                </c:pt>
                <c:pt idx="1">
                  <c:v>6.4853333333333332</c:v>
                </c:pt>
                <c:pt idx="2">
                  <c:v>6.4853333333333332</c:v>
                </c:pt>
                <c:pt idx="3">
                  <c:v>6.4853333333333332</c:v>
                </c:pt>
                <c:pt idx="4">
                  <c:v>6.4853333333333332</c:v>
                </c:pt>
                <c:pt idx="5">
                  <c:v>6.4853333333333332</c:v>
                </c:pt>
              </c:numCache>
            </c:numRef>
          </c:val>
          <c:smooth val="0"/>
          <c:extLst>
            <c:ext xmlns:c16="http://schemas.microsoft.com/office/drawing/2014/chart" uri="{C3380CC4-5D6E-409C-BE32-E72D297353CC}">
              <c16:uniqueId val="{0000000A-B2A6-44DA-9E64-15828B8A622E}"/>
            </c:ext>
          </c:extLst>
        </c:ser>
        <c:ser>
          <c:idx val="7"/>
          <c:order val="7"/>
          <c:tx>
            <c:strRef>
              <c:f>Total!$I$1</c:f>
              <c:strCache>
                <c:ptCount val="1"/>
                <c:pt idx="0">
                  <c:v>LCL</c:v>
                </c:pt>
              </c:strCache>
            </c:strRef>
          </c:tx>
          <c:spPr>
            <a:ln w="19050" cap="rnd" cmpd="sng" algn="ctr">
              <a:solidFill>
                <a:srgbClr val="FF0000"/>
              </a:solidFill>
              <a:prstDash val="lgDash"/>
              <a:round/>
            </a:ln>
            <a:effectLst/>
          </c:spPr>
          <c:marker>
            <c:symbol val="none"/>
          </c:marker>
          <c:dLbls>
            <c:dLbl>
              <c:idx val="1"/>
              <c:layout>
                <c:manualLayout>
                  <c:x val="6.9711912611292198E-2"/>
                  <c:y val="-2.274648196746213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LCL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2A6-44DA-9E64-15828B8A622E}"/>
                </c:ext>
              </c:extLst>
            </c:dLbl>
            <c:dLbl>
              <c:idx val="4"/>
              <c:layout>
                <c:manualLayout>
                  <c:x val="-1.4666666512686024E-2"/>
                  <c:y val="-2.0209973669746115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2A6-44DA-9E64-15828B8A622E}"/>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Total!$I$2:$I$8</c:f>
              <c:numCache>
                <c:formatCode>0.0</c:formatCode>
                <c:ptCount val="7"/>
                <c:pt idx="0">
                  <c:v>-17.471999999999998</c:v>
                </c:pt>
                <c:pt idx="1">
                  <c:v>-1.671999999999997</c:v>
                </c:pt>
                <c:pt idx="2">
                  <c:v>-1.671999999999997</c:v>
                </c:pt>
                <c:pt idx="3">
                  <c:v>-1.671999999999997</c:v>
                </c:pt>
                <c:pt idx="4">
                  <c:v>-1.671999999999997</c:v>
                </c:pt>
                <c:pt idx="5">
                  <c:v>-1.671999999999997</c:v>
                </c:pt>
                <c:pt idx="6">
                  <c:v>-1.671999999999997</c:v>
                </c:pt>
              </c:numCache>
            </c:numRef>
          </c:val>
          <c:smooth val="0"/>
          <c:extLst>
            <c:ext xmlns:c16="http://schemas.microsoft.com/office/drawing/2014/chart" uri="{C3380CC4-5D6E-409C-BE32-E72D297353CC}">
              <c16:uniqueId val="{0000000D-B2A6-44DA-9E64-15828B8A622E}"/>
            </c:ext>
          </c:extLst>
        </c:ser>
        <c:ser>
          <c:idx val="8"/>
          <c:order val="8"/>
          <c:tx>
            <c:strRef>
              <c:f>Total!$T$1</c:f>
              <c:strCache>
                <c:ptCount val="1"/>
                <c:pt idx="0">
                  <c:v>Target Enrollment</c:v>
                </c:pt>
              </c:strCache>
            </c:strRef>
          </c:tx>
          <c:spPr>
            <a:ln w="38100" cap="rnd" cmpd="sng" algn="ctr">
              <a:solidFill>
                <a:schemeClr val="accent5"/>
              </a:solidFill>
              <a:prstDash val="solid"/>
              <a:round/>
            </a:ln>
            <a:effectLst/>
          </c:spPr>
          <c:marker>
            <c:symbol val="none"/>
          </c:marker>
          <c:dLbls>
            <c:dLbl>
              <c:idx val="1"/>
              <c:layout>
                <c:manualLayout>
                  <c:x val="0.5614132719252436"/>
                  <c:y val="-0.46861990868893122"/>
                </c:manualLayout>
              </c:layout>
              <c:tx>
                <c:rich>
                  <a:bodyPr/>
                  <a:lstStyle/>
                  <a:p>
                    <a:r>
                      <a:rPr lang="en-US"/>
                      <a:t>Target Enrollment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B2A6-44DA-9E64-15828B8A622E}"/>
                </c:ext>
              </c:extLst>
            </c:dLbl>
            <c:dLbl>
              <c:idx val="3"/>
              <c:layout>
                <c:manualLayout>
                  <c:x val="0.19577292294799581"/>
                  <c:y val="-0.19215028379927546"/>
                </c:manualLayout>
              </c:layout>
              <c:tx>
                <c:rich>
                  <a:bodyPr/>
                  <a:lstStyle/>
                  <a:p>
                    <a:r>
                      <a:rPr lang="en-US"/>
                      <a:t>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B2A6-44DA-9E64-15828B8A622E}"/>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Total!$T$2:$T$11</c:f>
              <c:numCache>
                <c:formatCode>General</c:formatCode>
                <c:ptCount val="10"/>
                <c:pt idx="0">
                  <c:v>12</c:v>
                </c:pt>
                <c:pt idx="1">
                  <c:v>23</c:v>
                </c:pt>
                <c:pt idx="2">
                  <c:v>45</c:v>
                </c:pt>
                <c:pt idx="3">
                  <c:v>63</c:v>
                </c:pt>
                <c:pt idx="4">
                  <c:v>88</c:v>
                </c:pt>
                <c:pt idx="5">
                  <c:v>88</c:v>
                </c:pt>
                <c:pt idx="6">
                  <c:v>88</c:v>
                </c:pt>
                <c:pt idx="7">
                  <c:v>88</c:v>
                </c:pt>
                <c:pt idx="8">
                  <c:v>88</c:v>
                </c:pt>
                <c:pt idx="9">
                  <c:v>88</c:v>
                </c:pt>
              </c:numCache>
            </c:numRef>
          </c:val>
          <c:smooth val="0"/>
          <c:extLst>
            <c:ext xmlns:c16="http://schemas.microsoft.com/office/drawing/2014/chart" uri="{C3380CC4-5D6E-409C-BE32-E72D297353CC}">
              <c16:uniqueId val="{00000010-B2A6-44DA-9E64-15828B8A622E}"/>
            </c:ext>
          </c:extLst>
        </c:ser>
        <c:dLbls>
          <c:showLegendKey val="0"/>
          <c:showVal val="0"/>
          <c:showCatName val="0"/>
          <c:showSerName val="0"/>
          <c:showPercent val="0"/>
          <c:showBubbleSize val="0"/>
        </c:dLbls>
        <c:marker val="1"/>
        <c:smooth val="0"/>
        <c:axId val="471234656"/>
        <c:axId val="471230912"/>
      </c:lineChart>
      <c:catAx>
        <c:axId val="471234656"/>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a:t>NICU Discharge Quarter</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1230912"/>
        <c:crossesAt val="-20"/>
        <c:auto val="0"/>
        <c:lblAlgn val="ctr"/>
        <c:lblOffset val="100"/>
        <c:noMultiLvlLbl val="0"/>
      </c:catAx>
      <c:valAx>
        <c:axId val="471230912"/>
        <c:scaling>
          <c:orientation val="minMax"/>
          <c:min val="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a:t>Participants</a:t>
                </a:r>
                <a:r>
                  <a:rPr lang="en-US" sz="1600" baseline="0"/>
                  <a:t> Followed by the RHO Program</a:t>
                </a:r>
                <a:endParaRPr lang="en-US" sz="1600"/>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1234656"/>
        <c:crosses val="autoZero"/>
        <c:crossBetween val="midCat"/>
      </c:valAx>
      <c:spPr>
        <a:noFill/>
        <a:ln w="25400">
          <a:noFill/>
        </a:ln>
        <a:effectLst/>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Implementation: Average Duration of Home Oxygen Therapy for Infants Followed by the RHO</a:t>
            </a:r>
            <a:r>
              <a:rPr lang="en-US" sz="1600" baseline="0"/>
              <a:t> Program Across All Implementation Sites</a:t>
            </a:r>
            <a:endParaRPr lang="en-US" sz="1600"/>
          </a:p>
        </c:rich>
      </c:tx>
      <c:overlay val="0"/>
    </c:title>
    <c:autoTitleDeleted val="0"/>
    <c:plotArea>
      <c:layout/>
      <c:lineChart>
        <c:grouping val="standard"/>
        <c:varyColors val="0"/>
        <c:ser>
          <c:idx val="0"/>
          <c:order val="0"/>
          <c:tx>
            <c:strRef>
              <c:f>'Avg HOT Duration'!$B$1</c:f>
              <c:strCache>
                <c:ptCount val="1"/>
                <c:pt idx="0">
                  <c:v>Avg HOT Duration</c:v>
                </c:pt>
              </c:strCache>
            </c:strRef>
          </c:tx>
          <c:spPr>
            <a:ln w="38100">
              <a:solidFill>
                <a:schemeClr val="accent5"/>
              </a:solidFill>
              <a:prstDash val="solid"/>
            </a:ln>
            <a:effectLst/>
          </c:spPr>
          <c:marker>
            <c:symbol val="diamond"/>
            <c:size val="9"/>
            <c:spPr>
              <a:solidFill>
                <a:schemeClr val="accent5"/>
              </a:solidFill>
              <a:ln>
                <a:solidFill>
                  <a:schemeClr val="accent5"/>
                </a:solidFill>
              </a:ln>
            </c:spPr>
          </c:marker>
          <c:cat>
            <c:strRef>
              <c:f>'Avg HOT Duration'!$A$2:$A$12</c:f>
              <c:strCache>
                <c:ptCount val="11"/>
                <c:pt idx="0">
                  <c:v>Q2 2021 (n=2)</c:v>
                </c:pt>
                <c:pt idx="1">
                  <c:v>Q3 2021 (n=5)</c:v>
                </c:pt>
                <c:pt idx="2">
                  <c:v>Q4 2021 (n=8)</c:v>
                </c:pt>
                <c:pt idx="3">
                  <c:v>Q1 2022 (n=11)</c:v>
                </c:pt>
                <c:pt idx="4">
                  <c:v>Q2 2022 (n=15)</c:v>
                </c:pt>
                <c:pt idx="5">
                  <c:v>Q3 2022 (n=28)</c:v>
                </c:pt>
                <c:pt idx="6">
                  <c:v>Q4 2022 (n=32)</c:v>
                </c:pt>
                <c:pt idx="7">
                  <c:v>Q1 2023 (n=22)</c:v>
                </c:pt>
                <c:pt idx="8">
                  <c:v>Q2 2023 (n=23)</c:v>
                </c:pt>
                <c:pt idx="9">
                  <c:v>Q3 2023 (n=25)</c:v>
                </c:pt>
                <c:pt idx="10">
                  <c:v>Q4 2023 (n=6)</c:v>
                </c:pt>
              </c:strCache>
            </c:strRef>
          </c:cat>
          <c:val>
            <c:numRef>
              <c:f>'Avg HOT Duration'!$B$2:$B$12</c:f>
              <c:numCache>
                <c:formatCode>0.0</c:formatCode>
                <c:ptCount val="11"/>
                <c:pt idx="0">
                  <c:v>102</c:v>
                </c:pt>
                <c:pt idx="1">
                  <c:v>121.4</c:v>
                </c:pt>
                <c:pt idx="2">
                  <c:v>79.400000000000006</c:v>
                </c:pt>
                <c:pt idx="3">
                  <c:v>104.27272727272727</c:v>
                </c:pt>
                <c:pt idx="4">
                  <c:v>100.13333333333334</c:v>
                </c:pt>
                <c:pt idx="5">
                  <c:v>87.392857142857139</c:v>
                </c:pt>
                <c:pt idx="6">
                  <c:v>82.625</c:v>
                </c:pt>
                <c:pt idx="7">
                  <c:v>61</c:v>
                </c:pt>
                <c:pt idx="8">
                  <c:v>59.869565217391305</c:v>
                </c:pt>
                <c:pt idx="9">
                  <c:v>51.16</c:v>
                </c:pt>
                <c:pt idx="10">
                  <c:v>26.5</c:v>
                </c:pt>
              </c:numCache>
            </c:numRef>
          </c:val>
          <c:smooth val="0"/>
          <c:extLst>
            <c:ext xmlns:c16="http://schemas.microsoft.com/office/drawing/2014/chart" uri="{C3380CC4-5D6E-409C-BE32-E72D297353CC}">
              <c16:uniqueId val="{00000000-3EEB-4813-82D3-35E9A7DC93D7}"/>
            </c:ext>
          </c:extLst>
        </c:ser>
        <c:ser>
          <c:idx val="1"/>
          <c:order val="1"/>
          <c:tx>
            <c:strRef>
              <c:f>'Avg HOT Duration'!$C$1</c:f>
              <c:strCache>
                <c:ptCount val="1"/>
                <c:pt idx="0">
                  <c:v>UCL</c:v>
                </c:pt>
              </c:strCache>
            </c:strRef>
          </c:tx>
          <c:spPr>
            <a:ln w="28575">
              <a:solidFill>
                <a:schemeClr val="accent5">
                  <a:lumMod val="40000"/>
                  <a:lumOff val="60000"/>
                </a:schemeClr>
              </a:solidFill>
              <a:prstDash val="dash"/>
            </a:ln>
            <a:effectLst/>
          </c:spPr>
          <c:marker>
            <c:symbol val="none"/>
          </c:marker>
          <c:dLbls>
            <c:dLbl>
              <c:idx val="1"/>
              <c:layout>
                <c:manualLayout>
                  <c:x val="-9.1690210606554884E-2"/>
                  <c:y val="-2.310134992356376E-2"/>
                </c:manualLayout>
              </c:layout>
              <c:tx>
                <c:rich>
                  <a:bodyPr wrap="square" lIns="38100" tIns="19050" rIns="38100" bIns="19050" anchor="ctr">
                    <a:spAutoFit/>
                  </a:bodyPr>
                  <a:lstStyle/>
                  <a:p>
                    <a:pPr>
                      <a:defRPr sz="1200">
                        <a:latin typeface="Century Gothic" panose="020B0502020202020204" pitchFamily="34" charset="0"/>
                      </a:defRPr>
                    </a:pPr>
                    <a:r>
                      <a:rPr lang="en-US" sz="1200">
                        <a:latin typeface="Century Gothic" panose="020B0502020202020204" pitchFamily="34" charset="0"/>
                      </a:rPr>
                      <a:t>UCL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EEB-4813-82D3-35E9A7DC93D7}"/>
                </c:ext>
              </c:extLst>
            </c:dLbl>
            <c:dLbl>
              <c:idx val="3"/>
              <c:layout>
                <c:manualLayout>
                  <c:x val="-2.9090045198977423E-2"/>
                  <c:y val="-2.0186851376234369E-2"/>
                </c:manualLayout>
              </c:layout>
              <c:numFmt formatCode="0.00" sourceLinked="0"/>
              <c:spPr>
                <a:noFill/>
                <a:ln>
                  <a:noFill/>
                </a:ln>
                <a:effectLst/>
              </c:spPr>
              <c:txPr>
                <a:bodyPr wrap="square" lIns="38100" tIns="19050" rIns="38100" bIns="19050" anchor="ctr">
                  <a:spAutoFit/>
                </a:bodyPr>
                <a:lstStyle/>
                <a:p>
                  <a:pPr>
                    <a:defRPr sz="12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EB-4813-82D3-35E9A7DC93D7}"/>
                </c:ext>
              </c:extLst>
            </c:dLbl>
            <c:spPr>
              <a:noFill/>
              <a:ln>
                <a:noFill/>
              </a:ln>
              <a:effectLst/>
            </c:spPr>
            <c:txPr>
              <a:bodyPr wrap="square" lIns="38100" tIns="19050" rIns="38100" bIns="19050" anchor="ctr">
                <a:spAutoFit/>
              </a:bodyPr>
              <a:lstStyle/>
              <a:p>
                <a:pPr>
                  <a:defRPr sz="12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Duration'!$A$2:$A$12</c:f>
              <c:strCache>
                <c:ptCount val="11"/>
                <c:pt idx="0">
                  <c:v>Q2 2021 (n=2)</c:v>
                </c:pt>
                <c:pt idx="1">
                  <c:v>Q3 2021 (n=5)</c:v>
                </c:pt>
                <c:pt idx="2">
                  <c:v>Q4 2021 (n=8)</c:v>
                </c:pt>
                <c:pt idx="3">
                  <c:v>Q1 2022 (n=11)</c:v>
                </c:pt>
                <c:pt idx="4">
                  <c:v>Q2 2022 (n=15)</c:v>
                </c:pt>
                <c:pt idx="5">
                  <c:v>Q3 2022 (n=28)</c:v>
                </c:pt>
                <c:pt idx="6">
                  <c:v>Q4 2022 (n=32)</c:v>
                </c:pt>
                <c:pt idx="7">
                  <c:v>Q1 2023 (n=22)</c:v>
                </c:pt>
                <c:pt idx="8">
                  <c:v>Q2 2023 (n=23)</c:v>
                </c:pt>
                <c:pt idx="9">
                  <c:v>Q3 2023 (n=25)</c:v>
                </c:pt>
                <c:pt idx="10">
                  <c:v>Q4 2023 (n=6)</c:v>
                </c:pt>
              </c:strCache>
            </c:strRef>
          </c:cat>
          <c:val>
            <c:numRef>
              <c:f>'Avg HOT Duration'!$C$2:$C$12</c:f>
              <c:numCache>
                <c:formatCode>0.0</c:formatCode>
                <c:ptCount val="11"/>
                <c:pt idx="0">
                  <c:v>162.24089880952386</c:v>
                </c:pt>
                <c:pt idx="1">
                  <c:v>162.24089880952386</c:v>
                </c:pt>
                <c:pt idx="2">
                  <c:v>123.02461913911372</c:v>
                </c:pt>
                <c:pt idx="3">
                  <c:v>123.02461913911372</c:v>
                </c:pt>
                <c:pt idx="4">
                  <c:v>123.02461913911372</c:v>
                </c:pt>
                <c:pt idx="5">
                  <c:v>123.02461913911372</c:v>
                </c:pt>
                <c:pt idx="6">
                  <c:v>123.02461913911372</c:v>
                </c:pt>
                <c:pt idx="7">
                  <c:v>123.02461913911372</c:v>
                </c:pt>
                <c:pt idx="8">
                  <c:v>123.02461913911372</c:v>
                </c:pt>
                <c:pt idx="9">
                  <c:v>123.02461913911372</c:v>
                </c:pt>
                <c:pt idx="10">
                  <c:v>123.02461913911372</c:v>
                </c:pt>
              </c:numCache>
            </c:numRef>
          </c:val>
          <c:smooth val="0"/>
          <c:extLst>
            <c:ext xmlns:c16="http://schemas.microsoft.com/office/drawing/2014/chart" uri="{C3380CC4-5D6E-409C-BE32-E72D297353CC}">
              <c16:uniqueId val="{00000003-3EEB-4813-82D3-35E9A7DC93D7}"/>
            </c:ext>
          </c:extLst>
        </c:ser>
        <c:ser>
          <c:idx val="2"/>
          <c:order val="2"/>
          <c:tx>
            <c:strRef>
              <c:f>'Avg HOT Duration'!$D$1</c:f>
              <c:strCache>
                <c:ptCount val="1"/>
                <c:pt idx="0">
                  <c:v> +2 Sigma</c:v>
                </c:pt>
              </c:strCache>
            </c:strRef>
          </c:tx>
          <c:spPr>
            <a:ln w="25400">
              <a:noFill/>
            </a:ln>
            <a:effectLst/>
          </c:spPr>
          <c:marker>
            <c:symbol val="none"/>
          </c:marker>
          <c:cat>
            <c:strRef>
              <c:f>'Avg HOT Duration'!$A$2:$A$12</c:f>
              <c:strCache>
                <c:ptCount val="11"/>
                <c:pt idx="0">
                  <c:v>Q2 2021 (n=2)</c:v>
                </c:pt>
                <c:pt idx="1">
                  <c:v>Q3 2021 (n=5)</c:v>
                </c:pt>
                <c:pt idx="2">
                  <c:v>Q4 2021 (n=8)</c:v>
                </c:pt>
                <c:pt idx="3">
                  <c:v>Q1 2022 (n=11)</c:v>
                </c:pt>
                <c:pt idx="4">
                  <c:v>Q2 2022 (n=15)</c:v>
                </c:pt>
                <c:pt idx="5">
                  <c:v>Q3 2022 (n=28)</c:v>
                </c:pt>
                <c:pt idx="6">
                  <c:v>Q4 2022 (n=32)</c:v>
                </c:pt>
                <c:pt idx="7">
                  <c:v>Q1 2023 (n=22)</c:v>
                </c:pt>
                <c:pt idx="8">
                  <c:v>Q2 2023 (n=23)</c:v>
                </c:pt>
                <c:pt idx="9">
                  <c:v>Q3 2023 (n=25)</c:v>
                </c:pt>
                <c:pt idx="10">
                  <c:v>Q4 2023 (n=6)</c:v>
                </c:pt>
              </c:strCache>
            </c:strRef>
          </c:cat>
          <c:val>
            <c:numRef>
              <c:f>'Avg HOT Duration'!$D$2:$D$8</c:f>
              <c:numCache>
                <c:formatCode>0.0</c:formatCode>
                <c:ptCount val="7"/>
                <c:pt idx="0">
                  <c:v>145.39393253968257</c:v>
                </c:pt>
                <c:pt idx="1">
                  <c:v>145.39393253968257</c:v>
                </c:pt>
                <c:pt idx="2">
                  <c:v>106.17765286927244</c:v>
                </c:pt>
                <c:pt idx="3">
                  <c:v>106.17765286927244</c:v>
                </c:pt>
                <c:pt idx="4">
                  <c:v>106.17765286927244</c:v>
                </c:pt>
                <c:pt idx="5">
                  <c:v>106.17765286927244</c:v>
                </c:pt>
                <c:pt idx="6">
                  <c:v>106.17765286927244</c:v>
                </c:pt>
              </c:numCache>
            </c:numRef>
          </c:val>
          <c:smooth val="0"/>
          <c:extLst>
            <c:ext xmlns:c16="http://schemas.microsoft.com/office/drawing/2014/chart" uri="{C3380CC4-5D6E-409C-BE32-E72D297353CC}">
              <c16:uniqueId val="{00000004-3EEB-4813-82D3-35E9A7DC93D7}"/>
            </c:ext>
          </c:extLst>
        </c:ser>
        <c:ser>
          <c:idx val="3"/>
          <c:order val="3"/>
          <c:tx>
            <c:strRef>
              <c:f>'Avg HOT Duration'!$E$1</c:f>
              <c:strCache>
                <c:ptCount val="1"/>
                <c:pt idx="0">
                  <c:v> +1 Sigma</c:v>
                </c:pt>
              </c:strCache>
            </c:strRef>
          </c:tx>
          <c:spPr>
            <a:ln w="25400">
              <a:noFill/>
            </a:ln>
            <a:effectLst/>
          </c:spPr>
          <c:marker>
            <c:symbol val="none"/>
          </c:marker>
          <c:cat>
            <c:strRef>
              <c:f>'Avg HOT Duration'!$A$2:$A$12</c:f>
              <c:strCache>
                <c:ptCount val="11"/>
                <c:pt idx="0">
                  <c:v>Q2 2021 (n=2)</c:v>
                </c:pt>
                <c:pt idx="1">
                  <c:v>Q3 2021 (n=5)</c:v>
                </c:pt>
                <c:pt idx="2">
                  <c:v>Q4 2021 (n=8)</c:v>
                </c:pt>
                <c:pt idx="3">
                  <c:v>Q1 2022 (n=11)</c:v>
                </c:pt>
                <c:pt idx="4">
                  <c:v>Q2 2022 (n=15)</c:v>
                </c:pt>
                <c:pt idx="5">
                  <c:v>Q3 2022 (n=28)</c:v>
                </c:pt>
                <c:pt idx="6">
                  <c:v>Q4 2022 (n=32)</c:v>
                </c:pt>
                <c:pt idx="7">
                  <c:v>Q1 2023 (n=22)</c:v>
                </c:pt>
                <c:pt idx="8">
                  <c:v>Q2 2023 (n=23)</c:v>
                </c:pt>
                <c:pt idx="9">
                  <c:v>Q3 2023 (n=25)</c:v>
                </c:pt>
                <c:pt idx="10">
                  <c:v>Q4 2023 (n=6)</c:v>
                </c:pt>
              </c:strCache>
            </c:strRef>
          </c:cat>
          <c:val>
            <c:numRef>
              <c:f>'Avg HOT Duration'!$E$2:$E$8</c:f>
              <c:numCache>
                <c:formatCode>0.0</c:formatCode>
                <c:ptCount val="7"/>
                <c:pt idx="0">
                  <c:v>128.54696626984128</c:v>
                </c:pt>
                <c:pt idx="1">
                  <c:v>128.54696626984128</c:v>
                </c:pt>
                <c:pt idx="2">
                  <c:v>89.330686599431161</c:v>
                </c:pt>
                <c:pt idx="3">
                  <c:v>89.330686599431161</c:v>
                </c:pt>
                <c:pt idx="4">
                  <c:v>89.330686599431161</c:v>
                </c:pt>
                <c:pt idx="5">
                  <c:v>89.330686599431161</c:v>
                </c:pt>
                <c:pt idx="6">
                  <c:v>89.330686599431161</c:v>
                </c:pt>
              </c:numCache>
            </c:numRef>
          </c:val>
          <c:smooth val="0"/>
          <c:extLst>
            <c:ext xmlns:c16="http://schemas.microsoft.com/office/drawing/2014/chart" uri="{C3380CC4-5D6E-409C-BE32-E72D297353CC}">
              <c16:uniqueId val="{00000005-3EEB-4813-82D3-35E9A7DC93D7}"/>
            </c:ext>
          </c:extLst>
        </c:ser>
        <c:ser>
          <c:idx val="4"/>
          <c:order val="4"/>
          <c:tx>
            <c:strRef>
              <c:f>'Avg HOT Duration'!$F$1</c:f>
              <c:strCache>
                <c:ptCount val="1"/>
                <c:pt idx="0">
                  <c:v>Average</c:v>
                </c:pt>
              </c:strCache>
            </c:strRef>
          </c:tx>
          <c:spPr>
            <a:ln w="38100">
              <a:solidFill>
                <a:schemeClr val="tx2">
                  <a:lumMod val="20000"/>
                  <a:lumOff val="80000"/>
                </a:schemeClr>
              </a:solidFill>
              <a:prstDash val="dash"/>
            </a:ln>
            <a:effectLst/>
          </c:spPr>
          <c:marker>
            <c:symbol val="none"/>
          </c:marker>
          <c:dLbls>
            <c:dLbl>
              <c:idx val="1"/>
              <c:layout>
                <c:manualLayout>
                  <c:x val="-9.3294138235186438E-2"/>
                  <c:y val="-2.601554430389915E-2"/>
                </c:manualLayout>
              </c:layout>
              <c:tx>
                <c:rich>
                  <a:bodyPr wrap="square" lIns="38100" tIns="19050" rIns="38100" bIns="19050" anchor="ctr">
                    <a:spAutoFit/>
                  </a:bodyPr>
                  <a:lstStyle/>
                  <a:p>
                    <a:pPr>
                      <a:defRPr sz="1200">
                        <a:latin typeface="Century Gothic" panose="020B0502020202020204" pitchFamily="34" charset="0"/>
                      </a:defRPr>
                    </a:pPr>
                    <a:r>
                      <a:rPr lang="en-US" sz="1200">
                        <a:latin typeface="Century Gothic" panose="020B0502020202020204" pitchFamily="34" charset="0"/>
                      </a:rPr>
                      <a:t>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EEB-4813-82D3-35E9A7DC93D7}"/>
                </c:ext>
              </c:extLst>
            </c:dLbl>
            <c:dLbl>
              <c:idx val="3"/>
              <c:layout>
                <c:manualLayout>
                  <c:x val="0.32860415650741132"/>
                  <c:y val="-2.6015630306713101E-2"/>
                </c:manualLayout>
              </c:layout>
              <c:numFmt formatCode="0.00" sourceLinked="0"/>
              <c:spPr>
                <a:noFill/>
                <a:ln>
                  <a:noFill/>
                </a:ln>
                <a:effectLst/>
              </c:spPr>
              <c:txPr>
                <a:bodyPr wrap="square" lIns="38100" tIns="19050" rIns="38100" bIns="19050" anchor="ctr">
                  <a:spAutoFit/>
                </a:bodyPr>
                <a:lstStyle/>
                <a:p>
                  <a:pPr>
                    <a:defRPr sz="12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EB-4813-82D3-35E9A7DC93D7}"/>
                </c:ext>
              </c:extLst>
            </c:dLbl>
            <c:spPr>
              <a:noFill/>
              <a:ln>
                <a:noFill/>
              </a:ln>
              <a:effectLst/>
            </c:spPr>
            <c:txPr>
              <a:bodyPr wrap="square" lIns="38100" tIns="19050" rIns="38100" bIns="19050" anchor="ctr">
                <a:spAutoFit/>
              </a:bodyPr>
              <a:lstStyle/>
              <a:p>
                <a:pPr>
                  <a:defRPr sz="12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Duration'!$A$2:$A$12</c:f>
              <c:strCache>
                <c:ptCount val="11"/>
                <c:pt idx="0">
                  <c:v>Q2 2021 (n=2)</c:v>
                </c:pt>
                <c:pt idx="1">
                  <c:v>Q3 2021 (n=5)</c:v>
                </c:pt>
                <c:pt idx="2">
                  <c:v>Q4 2021 (n=8)</c:v>
                </c:pt>
                <c:pt idx="3">
                  <c:v>Q1 2022 (n=11)</c:v>
                </c:pt>
                <c:pt idx="4">
                  <c:v>Q2 2022 (n=15)</c:v>
                </c:pt>
                <c:pt idx="5">
                  <c:v>Q3 2022 (n=28)</c:v>
                </c:pt>
                <c:pt idx="6">
                  <c:v>Q4 2022 (n=32)</c:v>
                </c:pt>
                <c:pt idx="7">
                  <c:v>Q1 2023 (n=22)</c:v>
                </c:pt>
                <c:pt idx="8">
                  <c:v>Q2 2023 (n=23)</c:v>
                </c:pt>
                <c:pt idx="9">
                  <c:v>Q3 2023 (n=25)</c:v>
                </c:pt>
                <c:pt idx="10">
                  <c:v>Q4 2023 (n=6)</c:v>
                </c:pt>
              </c:strCache>
            </c:strRef>
          </c:cat>
          <c:val>
            <c:numRef>
              <c:f>'Avg HOT Duration'!$F$2:$F$12</c:f>
              <c:numCache>
                <c:formatCode>0.0</c:formatCode>
                <c:ptCount val="11"/>
                <c:pt idx="0">
                  <c:v>111.7</c:v>
                </c:pt>
                <c:pt idx="1">
                  <c:v>111.7</c:v>
                </c:pt>
                <c:pt idx="2">
                  <c:v>72.483720329589886</c:v>
                </c:pt>
                <c:pt idx="3">
                  <c:v>72.483720329589886</c:v>
                </c:pt>
                <c:pt idx="4">
                  <c:v>72.483720329589886</c:v>
                </c:pt>
                <c:pt idx="5">
                  <c:v>72.483720329589886</c:v>
                </c:pt>
                <c:pt idx="6">
                  <c:v>72.483720329589886</c:v>
                </c:pt>
                <c:pt idx="7">
                  <c:v>72.483720329589886</c:v>
                </c:pt>
                <c:pt idx="8">
                  <c:v>72.483720329589886</c:v>
                </c:pt>
                <c:pt idx="9">
                  <c:v>72.483720329589886</c:v>
                </c:pt>
                <c:pt idx="10">
                  <c:v>72.483720329589886</c:v>
                </c:pt>
              </c:numCache>
            </c:numRef>
          </c:val>
          <c:smooth val="0"/>
          <c:extLst>
            <c:ext xmlns:c16="http://schemas.microsoft.com/office/drawing/2014/chart" uri="{C3380CC4-5D6E-409C-BE32-E72D297353CC}">
              <c16:uniqueId val="{00000008-3EEB-4813-82D3-35E9A7DC93D7}"/>
            </c:ext>
          </c:extLst>
        </c:ser>
        <c:ser>
          <c:idx val="5"/>
          <c:order val="5"/>
          <c:tx>
            <c:strRef>
              <c:f>'Avg HOT Duration'!$G$1</c:f>
              <c:strCache>
                <c:ptCount val="1"/>
                <c:pt idx="0">
                  <c:v> -1 Sigma</c:v>
                </c:pt>
              </c:strCache>
            </c:strRef>
          </c:tx>
          <c:spPr>
            <a:ln w="25400">
              <a:noFill/>
            </a:ln>
            <a:effectLst/>
          </c:spPr>
          <c:marker>
            <c:symbol val="none"/>
          </c:marker>
          <c:cat>
            <c:strRef>
              <c:f>'Avg HOT Duration'!$A$2:$A$12</c:f>
              <c:strCache>
                <c:ptCount val="11"/>
                <c:pt idx="0">
                  <c:v>Q2 2021 (n=2)</c:v>
                </c:pt>
                <c:pt idx="1">
                  <c:v>Q3 2021 (n=5)</c:v>
                </c:pt>
                <c:pt idx="2">
                  <c:v>Q4 2021 (n=8)</c:v>
                </c:pt>
                <c:pt idx="3">
                  <c:v>Q1 2022 (n=11)</c:v>
                </c:pt>
                <c:pt idx="4">
                  <c:v>Q2 2022 (n=15)</c:v>
                </c:pt>
                <c:pt idx="5">
                  <c:v>Q3 2022 (n=28)</c:v>
                </c:pt>
                <c:pt idx="6">
                  <c:v>Q4 2022 (n=32)</c:v>
                </c:pt>
                <c:pt idx="7">
                  <c:v>Q1 2023 (n=22)</c:v>
                </c:pt>
                <c:pt idx="8">
                  <c:v>Q2 2023 (n=23)</c:v>
                </c:pt>
                <c:pt idx="9">
                  <c:v>Q3 2023 (n=25)</c:v>
                </c:pt>
                <c:pt idx="10">
                  <c:v>Q4 2023 (n=6)</c:v>
                </c:pt>
              </c:strCache>
            </c:strRef>
          </c:cat>
          <c:val>
            <c:numRef>
              <c:f>'Avg HOT Duration'!$G$2:$G$8</c:f>
              <c:numCache>
                <c:formatCode>0.0</c:formatCode>
                <c:ptCount val="7"/>
                <c:pt idx="0">
                  <c:v>94.853033730158728</c:v>
                </c:pt>
                <c:pt idx="1">
                  <c:v>94.853033730158728</c:v>
                </c:pt>
                <c:pt idx="2">
                  <c:v>55.636754059748611</c:v>
                </c:pt>
                <c:pt idx="3">
                  <c:v>55.636754059748611</c:v>
                </c:pt>
                <c:pt idx="4">
                  <c:v>55.636754059748611</c:v>
                </c:pt>
                <c:pt idx="5">
                  <c:v>55.636754059748611</c:v>
                </c:pt>
                <c:pt idx="6">
                  <c:v>55.636754059748611</c:v>
                </c:pt>
              </c:numCache>
            </c:numRef>
          </c:val>
          <c:smooth val="0"/>
          <c:extLst>
            <c:ext xmlns:c16="http://schemas.microsoft.com/office/drawing/2014/chart" uri="{C3380CC4-5D6E-409C-BE32-E72D297353CC}">
              <c16:uniqueId val="{00000009-3EEB-4813-82D3-35E9A7DC93D7}"/>
            </c:ext>
          </c:extLst>
        </c:ser>
        <c:ser>
          <c:idx val="6"/>
          <c:order val="6"/>
          <c:tx>
            <c:strRef>
              <c:f>'Avg HOT Duration'!$H$1</c:f>
              <c:strCache>
                <c:ptCount val="1"/>
                <c:pt idx="0">
                  <c:v> -2 Sigma</c:v>
                </c:pt>
              </c:strCache>
            </c:strRef>
          </c:tx>
          <c:spPr>
            <a:ln w="25400">
              <a:noFill/>
            </a:ln>
            <a:effectLst/>
          </c:spPr>
          <c:marker>
            <c:symbol val="none"/>
          </c:marker>
          <c:cat>
            <c:strRef>
              <c:f>'Avg HOT Duration'!$A$2:$A$12</c:f>
              <c:strCache>
                <c:ptCount val="11"/>
                <c:pt idx="0">
                  <c:v>Q2 2021 (n=2)</c:v>
                </c:pt>
                <c:pt idx="1">
                  <c:v>Q3 2021 (n=5)</c:v>
                </c:pt>
                <c:pt idx="2">
                  <c:v>Q4 2021 (n=8)</c:v>
                </c:pt>
                <c:pt idx="3">
                  <c:v>Q1 2022 (n=11)</c:v>
                </c:pt>
                <c:pt idx="4">
                  <c:v>Q2 2022 (n=15)</c:v>
                </c:pt>
                <c:pt idx="5">
                  <c:v>Q3 2022 (n=28)</c:v>
                </c:pt>
                <c:pt idx="6">
                  <c:v>Q4 2022 (n=32)</c:v>
                </c:pt>
                <c:pt idx="7">
                  <c:v>Q1 2023 (n=22)</c:v>
                </c:pt>
                <c:pt idx="8">
                  <c:v>Q2 2023 (n=23)</c:v>
                </c:pt>
                <c:pt idx="9">
                  <c:v>Q3 2023 (n=25)</c:v>
                </c:pt>
                <c:pt idx="10">
                  <c:v>Q4 2023 (n=6)</c:v>
                </c:pt>
              </c:strCache>
            </c:strRef>
          </c:cat>
          <c:val>
            <c:numRef>
              <c:f>'Avg HOT Duration'!$H$2:$H$8</c:f>
              <c:numCache>
                <c:formatCode>0.0</c:formatCode>
                <c:ptCount val="7"/>
                <c:pt idx="0">
                  <c:v>78.006067460317439</c:v>
                </c:pt>
                <c:pt idx="1">
                  <c:v>78.006067460317439</c:v>
                </c:pt>
                <c:pt idx="2">
                  <c:v>38.789787789907329</c:v>
                </c:pt>
                <c:pt idx="3">
                  <c:v>38.789787789907329</c:v>
                </c:pt>
                <c:pt idx="4">
                  <c:v>38.789787789907329</c:v>
                </c:pt>
                <c:pt idx="5">
                  <c:v>38.789787789907329</c:v>
                </c:pt>
                <c:pt idx="6">
                  <c:v>38.789787789907329</c:v>
                </c:pt>
              </c:numCache>
            </c:numRef>
          </c:val>
          <c:smooth val="0"/>
          <c:extLst>
            <c:ext xmlns:c16="http://schemas.microsoft.com/office/drawing/2014/chart" uri="{C3380CC4-5D6E-409C-BE32-E72D297353CC}">
              <c16:uniqueId val="{0000000A-3EEB-4813-82D3-35E9A7DC93D7}"/>
            </c:ext>
          </c:extLst>
        </c:ser>
        <c:ser>
          <c:idx val="7"/>
          <c:order val="7"/>
          <c:tx>
            <c:strRef>
              <c:f>'Avg HOT Duration'!$I$1</c:f>
              <c:strCache>
                <c:ptCount val="1"/>
                <c:pt idx="0">
                  <c:v>LCL</c:v>
                </c:pt>
              </c:strCache>
            </c:strRef>
          </c:tx>
          <c:spPr>
            <a:ln w="28575">
              <a:solidFill>
                <a:schemeClr val="accent5">
                  <a:lumMod val="40000"/>
                  <a:lumOff val="60000"/>
                </a:schemeClr>
              </a:solidFill>
              <a:prstDash val="dash"/>
            </a:ln>
            <a:effectLst/>
          </c:spPr>
          <c:marker>
            <c:symbol val="none"/>
          </c:marker>
          <c:dLbls>
            <c:dLbl>
              <c:idx val="1"/>
              <c:layout>
                <c:manualLayout>
                  <c:x val="-9.1683920200920588E-2"/>
                  <c:y val="-2.310134992356376E-2"/>
                </c:manualLayout>
              </c:layout>
              <c:tx>
                <c:rich>
                  <a:bodyPr wrap="square" lIns="38100" tIns="19050" rIns="38100" bIns="19050" anchor="ctr">
                    <a:spAutoFit/>
                  </a:bodyPr>
                  <a:lstStyle/>
                  <a:p>
                    <a:pPr>
                      <a:defRPr sz="1200">
                        <a:latin typeface="Century Gothic" panose="020B0502020202020204" pitchFamily="34" charset="0"/>
                      </a:defRPr>
                    </a:pPr>
                    <a:r>
                      <a:rPr lang="en-US" sz="1200">
                        <a:latin typeface="Century Gothic" panose="020B0502020202020204" pitchFamily="34" charset="0"/>
                      </a:rPr>
                      <a:t>LCL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3EEB-4813-82D3-35E9A7DC93D7}"/>
                </c:ext>
              </c:extLst>
            </c:dLbl>
            <c:dLbl>
              <c:idx val="3"/>
              <c:layout>
                <c:manualLayout>
                  <c:x val="-2.9090045198977423E-2"/>
                  <c:y val="-2.0186851376234476E-2"/>
                </c:manualLayout>
              </c:layout>
              <c:numFmt formatCode="0.00" sourceLinked="0"/>
              <c:spPr>
                <a:noFill/>
                <a:ln>
                  <a:noFill/>
                </a:ln>
                <a:effectLst/>
              </c:spPr>
              <c:txPr>
                <a:bodyPr wrap="square" lIns="38100" tIns="19050" rIns="38100" bIns="19050" anchor="ctr">
                  <a:spAutoFit/>
                </a:bodyPr>
                <a:lstStyle/>
                <a:p>
                  <a:pPr>
                    <a:defRPr sz="12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EEB-4813-82D3-35E9A7DC93D7}"/>
                </c:ext>
              </c:extLst>
            </c:dLbl>
            <c:spPr>
              <a:noFill/>
              <a:ln>
                <a:noFill/>
              </a:ln>
              <a:effectLst/>
            </c:spPr>
            <c:txPr>
              <a:bodyPr wrap="square" lIns="38100" tIns="19050" rIns="38100" bIns="19050" anchor="ctr">
                <a:spAutoFit/>
              </a:bodyPr>
              <a:lstStyle/>
              <a:p>
                <a:pPr>
                  <a:defRPr sz="12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Duration'!$A$2:$A$12</c:f>
              <c:strCache>
                <c:ptCount val="11"/>
                <c:pt idx="0">
                  <c:v>Q2 2021 (n=2)</c:v>
                </c:pt>
                <c:pt idx="1">
                  <c:v>Q3 2021 (n=5)</c:v>
                </c:pt>
                <c:pt idx="2">
                  <c:v>Q4 2021 (n=8)</c:v>
                </c:pt>
                <c:pt idx="3">
                  <c:v>Q1 2022 (n=11)</c:v>
                </c:pt>
                <c:pt idx="4">
                  <c:v>Q2 2022 (n=15)</c:v>
                </c:pt>
                <c:pt idx="5">
                  <c:v>Q3 2022 (n=28)</c:v>
                </c:pt>
                <c:pt idx="6">
                  <c:v>Q4 2022 (n=32)</c:v>
                </c:pt>
                <c:pt idx="7">
                  <c:v>Q1 2023 (n=22)</c:v>
                </c:pt>
                <c:pt idx="8">
                  <c:v>Q2 2023 (n=23)</c:v>
                </c:pt>
                <c:pt idx="9">
                  <c:v>Q3 2023 (n=25)</c:v>
                </c:pt>
                <c:pt idx="10">
                  <c:v>Q4 2023 (n=6)</c:v>
                </c:pt>
              </c:strCache>
            </c:strRef>
          </c:cat>
          <c:val>
            <c:numRef>
              <c:f>'Avg HOT Duration'!$I$2:$I$12</c:f>
              <c:numCache>
                <c:formatCode>0.0</c:formatCode>
                <c:ptCount val="11"/>
                <c:pt idx="0">
                  <c:v>61.159101190476164</c:v>
                </c:pt>
                <c:pt idx="1">
                  <c:v>61.159101190476164</c:v>
                </c:pt>
                <c:pt idx="2">
                  <c:v>21.942821520066047</c:v>
                </c:pt>
                <c:pt idx="3">
                  <c:v>21.942821520066047</c:v>
                </c:pt>
                <c:pt idx="4">
                  <c:v>21.942821520066047</c:v>
                </c:pt>
                <c:pt idx="5">
                  <c:v>21.942821520066047</c:v>
                </c:pt>
                <c:pt idx="6">
                  <c:v>21.942821520066047</c:v>
                </c:pt>
                <c:pt idx="7">
                  <c:v>21.942821520066047</c:v>
                </c:pt>
                <c:pt idx="8">
                  <c:v>21.942821520066047</c:v>
                </c:pt>
                <c:pt idx="9">
                  <c:v>21.942821520066047</c:v>
                </c:pt>
                <c:pt idx="10">
                  <c:v>21.942821520066047</c:v>
                </c:pt>
              </c:numCache>
            </c:numRef>
          </c:val>
          <c:smooth val="0"/>
          <c:extLst>
            <c:ext xmlns:c16="http://schemas.microsoft.com/office/drawing/2014/chart" uri="{C3380CC4-5D6E-409C-BE32-E72D297353CC}">
              <c16:uniqueId val="{0000000D-3EEB-4813-82D3-35E9A7DC93D7}"/>
            </c:ext>
          </c:extLst>
        </c:ser>
        <c:dLbls>
          <c:showLegendKey val="0"/>
          <c:showVal val="0"/>
          <c:showCatName val="0"/>
          <c:showSerName val="0"/>
          <c:showPercent val="0"/>
          <c:showBubbleSize val="0"/>
        </c:dLbls>
        <c:marker val="1"/>
        <c:smooth val="0"/>
        <c:axId val="1191349584"/>
        <c:axId val="1191350416"/>
      </c:lineChart>
      <c:catAx>
        <c:axId val="1191349584"/>
        <c:scaling>
          <c:orientation val="minMax"/>
        </c:scaling>
        <c:delete val="0"/>
        <c:axPos val="b"/>
        <c:title>
          <c:tx>
            <c:rich>
              <a:bodyPr/>
              <a:lstStyle/>
              <a:p>
                <a:pPr>
                  <a:defRPr sz="1600"/>
                </a:pPr>
                <a:r>
                  <a:rPr lang="en-US" sz="1600"/>
                  <a:t>Discharge Quarter, (N=Total</a:t>
                </a:r>
                <a:r>
                  <a:rPr lang="en-US" sz="1600" baseline="0"/>
                  <a:t> patients discharged in a quarter with known duration of HOT)</a:t>
                </a:r>
                <a:endParaRPr lang="en-US" sz="1600"/>
              </a:p>
            </c:rich>
          </c:tx>
          <c:overlay val="0"/>
        </c:title>
        <c:numFmt formatCode="General" sourceLinked="1"/>
        <c:majorTickMark val="out"/>
        <c:minorTickMark val="none"/>
        <c:tickLblPos val="nextTo"/>
        <c:txPr>
          <a:bodyPr/>
          <a:lstStyle/>
          <a:p>
            <a:pPr>
              <a:defRPr sz="1600"/>
            </a:pPr>
            <a:endParaRPr lang="en-US"/>
          </a:p>
        </c:txPr>
        <c:crossAx val="1191350416"/>
        <c:crosses val="autoZero"/>
        <c:auto val="0"/>
        <c:lblAlgn val="ctr"/>
        <c:lblOffset val="100"/>
        <c:noMultiLvlLbl val="0"/>
      </c:catAx>
      <c:valAx>
        <c:axId val="1191350416"/>
        <c:scaling>
          <c:orientation val="minMax"/>
          <c:min val="0"/>
        </c:scaling>
        <c:delete val="0"/>
        <c:axPos val="l"/>
        <c:title>
          <c:tx>
            <c:rich>
              <a:bodyPr/>
              <a:lstStyle/>
              <a:p>
                <a:pPr>
                  <a:defRPr sz="1600"/>
                </a:pPr>
                <a:r>
                  <a:rPr lang="en-US" sz="1600"/>
                  <a:t> Average Home Oxygen Duration (days)</a:t>
                </a:r>
              </a:p>
            </c:rich>
          </c:tx>
          <c:overlay val="0"/>
        </c:title>
        <c:numFmt formatCode="0.0" sourceLinked="1"/>
        <c:majorTickMark val="out"/>
        <c:minorTickMark val="none"/>
        <c:tickLblPos val="nextTo"/>
        <c:txPr>
          <a:bodyPr/>
          <a:lstStyle/>
          <a:p>
            <a:pPr>
              <a:defRPr sz="1600"/>
            </a:pPr>
            <a:endParaRPr lang="en-US"/>
          </a:p>
        </c:txPr>
        <c:crossAx val="1191349584"/>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Implementation: Average Duration of Home Oxygen Therapy for </a:t>
            </a:r>
            <a:r>
              <a:rPr lang="en-US" sz="1600" u="sng" dirty="0"/>
              <a:t>Control</a:t>
            </a:r>
            <a:r>
              <a:rPr lang="en-US" sz="1600" dirty="0"/>
              <a:t> Infants Followed by the RHO</a:t>
            </a:r>
            <a:r>
              <a:rPr lang="en-US" sz="1600" baseline="0" dirty="0"/>
              <a:t> Program Across All Implementation Sites</a:t>
            </a:r>
            <a:endParaRPr lang="en-US" sz="1600" dirty="0"/>
          </a:p>
        </c:rich>
      </c:tx>
      <c:overlay val="0"/>
    </c:title>
    <c:autoTitleDeleted val="0"/>
    <c:plotArea>
      <c:layout/>
      <c:lineChart>
        <c:grouping val="standard"/>
        <c:varyColors val="0"/>
        <c:ser>
          <c:idx val="0"/>
          <c:order val="0"/>
          <c:tx>
            <c:strRef>
              <c:f>'[Control Children.xlsx]Avg HOT Duration'!$B$1</c:f>
              <c:strCache>
                <c:ptCount val="1"/>
                <c:pt idx="0">
                  <c:v>Avg HOT Duration</c:v>
                </c:pt>
              </c:strCache>
            </c:strRef>
          </c:tx>
          <c:spPr>
            <a:ln w="38100">
              <a:solidFill>
                <a:schemeClr val="accent5"/>
              </a:solidFill>
              <a:prstDash val="solid"/>
            </a:ln>
            <a:effectLst/>
          </c:spPr>
          <c:marker>
            <c:symbol val="diamond"/>
            <c:size val="9"/>
            <c:spPr>
              <a:solidFill>
                <a:schemeClr val="accent5"/>
              </a:solidFill>
              <a:ln>
                <a:solidFill>
                  <a:schemeClr val="accent5"/>
                </a:solidFill>
              </a:ln>
            </c:spPr>
          </c:marker>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Duration'!$B$2:$B$8</c:f>
              <c:numCache>
                <c:formatCode>0.0</c:formatCode>
                <c:ptCount val="7"/>
                <c:pt idx="0">
                  <c:v>262.5</c:v>
                </c:pt>
                <c:pt idx="1">
                  <c:v>184.5</c:v>
                </c:pt>
                <c:pt idx="2">
                  <c:v>99.222222222222229</c:v>
                </c:pt>
                <c:pt idx="3">
                  <c:v>111</c:v>
                </c:pt>
                <c:pt idx="4">
                  <c:v>94.5</c:v>
                </c:pt>
                <c:pt idx="5">
                  <c:v>59.6</c:v>
                </c:pt>
                <c:pt idx="6">
                  <c:v>28</c:v>
                </c:pt>
              </c:numCache>
            </c:numRef>
          </c:val>
          <c:smooth val="0"/>
          <c:extLst>
            <c:ext xmlns:c16="http://schemas.microsoft.com/office/drawing/2014/chart" uri="{C3380CC4-5D6E-409C-BE32-E72D297353CC}">
              <c16:uniqueId val="{00000000-1173-4F35-8E15-A164050E9604}"/>
            </c:ext>
          </c:extLst>
        </c:ser>
        <c:ser>
          <c:idx val="1"/>
          <c:order val="1"/>
          <c:tx>
            <c:strRef>
              <c:f>'[Control Children.xlsx]Avg HOT Duration'!$C$1</c:f>
              <c:strCache>
                <c:ptCount val="1"/>
                <c:pt idx="0">
                  <c:v>UCL</c:v>
                </c:pt>
              </c:strCache>
            </c:strRef>
          </c:tx>
          <c:spPr>
            <a:ln w="12700">
              <a:solidFill>
                <a:schemeClr val="accent1">
                  <a:lumMod val="40000"/>
                  <a:lumOff val="60000"/>
                </a:schemeClr>
              </a:solidFill>
              <a:prstDash val="lgDash"/>
            </a:ln>
            <a:effectLst/>
          </c:spPr>
          <c:marker>
            <c:symbol val="none"/>
          </c:marker>
          <c:dLbls>
            <c:dLbl>
              <c:idx val="1"/>
              <c:layout>
                <c:manualLayout>
                  <c:x val="-5.6358213042065348E-2"/>
                  <c:y val="-2.3101240841473736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UCL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173-4F35-8E15-A164050E9604}"/>
                </c:ext>
              </c:extLst>
            </c:dLbl>
            <c:dLbl>
              <c:idx val="3"/>
              <c:layout>
                <c:manualLayout>
                  <c:x val="-2.9090045198977423E-2"/>
                  <c:y val="-2.0186851376234369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73-4F35-8E15-A164050E9604}"/>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Duration'!$C$2:$C$8</c:f>
              <c:numCache>
                <c:formatCode>0.0</c:formatCode>
                <c:ptCount val="7"/>
                <c:pt idx="0">
                  <c:v>224.47442460317461</c:v>
                </c:pt>
                <c:pt idx="1">
                  <c:v>224.47442460317461</c:v>
                </c:pt>
                <c:pt idx="2">
                  <c:v>224.47442460317461</c:v>
                </c:pt>
                <c:pt idx="3">
                  <c:v>224.47442460317461</c:v>
                </c:pt>
                <c:pt idx="4">
                  <c:v>224.47442460317461</c:v>
                </c:pt>
                <c:pt idx="5">
                  <c:v>224.47442460317461</c:v>
                </c:pt>
                <c:pt idx="6">
                  <c:v>224.47442460317461</c:v>
                </c:pt>
              </c:numCache>
            </c:numRef>
          </c:val>
          <c:smooth val="0"/>
          <c:extLst>
            <c:ext xmlns:c16="http://schemas.microsoft.com/office/drawing/2014/chart" uri="{C3380CC4-5D6E-409C-BE32-E72D297353CC}">
              <c16:uniqueId val="{00000003-1173-4F35-8E15-A164050E9604}"/>
            </c:ext>
          </c:extLst>
        </c:ser>
        <c:ser>
          <c:idx val="2"/>
          <c:order val="2"/>
          <c:tx>
            <c:strRef>
              <c:f>'[Control Children.xlsx]Avg HOT Duration'!$D$1</c:f>
              <c:strCache>
                <c:ptCount val="1"/>
                <c:pt idx="0">
                  <c:v> +2 Sigma</c:v>
                </c:pt>
              </c:strCache>
            </c:strRef>
          </c:tx>
          <c:spPr>
            <a:ln w="25400">
              <a:noFill/>
            </a:ln>
            <a:effectLst/>
          </c:spPr>
          <c:marker>
            <c:symbol val="none"/>
          </c:marker>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Duration'!$D$2:$D$8</c:f>
              <c:numCache>
                <c:formatCode>0.0</c:formatCode>
                <c:ptCount val="7"/>
                <c:pt idx="0">
                  <c:v>189.61734126984129</c:v>
                </c:pt>
                <c:pt idx="1">
                  <c:v>189.61734126984129</c:v>
                </c:pt>
                <c:pt idx="2">
                  <c:v>189.61734126984129</c:v>
                </c:pt>
                <c:pt idx="3">
                  <c:v>189.61734126984129</c:v>
                </c:pt>
                <c:pt idx="4">
                  <c:v>189.61734126984129</c:v>
                </c:pt>
                <c:pt idx="5">
                  <c:v>189.61734126984129</c:v>
                </c:pt>
                <c:pt idx="6">
                  <c:v>189.61734126984129</c:v>
                </c:pt>
              </c:numCache>
            </c:numRef>
          </c:val>
          <c:smooth val="0"/>
          <c:extLst>
            <c:ext xmlns:c16="http://schemas.microsoft.com/office/drawing/2014/chart" uri="{C3380CC4-5D6E-409C-BE32-E72D297353CC}">
              <c16:uniqueId val="{00000004-1173-4F35-8E15-A164050E9604}"/>
            </c:ext>
          </c:extLst>
        </c:ser>
        <c:ser>
          <c:idx val="3"/>
          <c:order val="3"/>
          <c:tx>
            <c:strRef>
              <c:f>'[Control Children.xlsx]Avg HOT Duration'!$E$1</c:f>
              <c:strCache>
                <c:ptCount val="1"/>
                <c:pt idx="0">
                  <c:v> +1 Sigma</c:v>
                </c:pt>
              </c:strCache>
            </c:strRef>
          </c:tx>
          <c:spPr>
            <a:ln w="25400">
              <a:noFill/>
            </a:ln>
            <a:effectLst/>
          </c:spPr>
          <c:marker>
            <c:symbol val="none"/>
          </c:marker>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Duration'!$E$2:$E$8</c:f>
              <c:numCache>
                <c:formatCode>0.0</c:formatCode>
                <c:ptCount val="7"/>
                <c:pt idx="0">
                  <c:v>154.76025793650794</c:v>
                </c:pt>
                <c:pt idx="1">
                  <c:v>154.76025793650794</c:v>
                </c:pt>
                <c:pt idx="2">
                  <c:v>154.76025793650794</c:v>
                </c:pt>
                <c:pt idx="3">
                  <c:v>154.76025793650794</c:v>
                </c:pt>
                <c:pt idx="4">
                  <c:v>154.76025793650794</c:v>
                </c:pt>
                <c:pt idx="5">
                  <c:v>154.76025793650794</c:v>
                </c:pt>
                <c:pt idx="6">
                  <c:v>154.76025793650794</c:v>
                </c:pt>
              </c:numCache>
            </c:numRef>
          </c:val>
          <c:smooth val="0"/>
          <c:extLst>
            <c:ext xmlns:c16="http://schemas.microsoft.com/office/drawing/2014/chart" uri="{C3380CC4-5D6E-409C-BE32-E72D297353CC}">
              <c16:uniqueId val="{00000005-1173-4F35-8E15-A164050E9604}"/>
            </c:ext>
          </c:extLst>
        </c:ser>
        <c:ser>
          <c:idx val="4"/>
          <c:order val="4"/>
          <c:tx>
            <c:strRef>
              <c:f>'[Control Children.xlsx]Avg HOT Duration'!$F$1</c:f>
              <c:strCache>
                <c:ptCount val="1"/>
                <c:pt idx="0">
                  <c:v>Average</c:v>
                </c:pt>
              </c:strCache>
            </c:strRef>
          </c:tx>
          <c:spPr>
            <a:ln w="38100">
              <a:solidFill>
                <a:schemeClr val="tx2">
                  <a:lumMod val="20000"/>
                  <a:lumOff val="80000"/>
                </a:schemeClr>
              </a:solidFill>
              <a:prstDash val="dash"/>
            </a:ln>
            <a:effectLst/>
          </c:spPr>
          <c:marker>
            <c:symbol val="none"/>
          </c:marker>
          <c:dLbls>
            <c:dLbl>
              <c:idx val="1"/>
              <c:layout>
                <c:manualLayout>
                  <c:x val="-0.1108945487282412"/>
                  <c:y val="-2.6015630306713101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173-4F35-8E15-A164050E9604}"/>
                </c:ext>
              </c:extLst>
            </c:dLbl>
            <c:dLbl>
              <c:idx val="3"/>
              <c:layout>
                <c:manualLayout>
                  <c:x val="0.32860415650741132"/>
                  <c:y val="-2.6015630306713101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173-4F35-8E15-A164050E9604}"/>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Duration'!$F$2:$F$8</c:f>
              <c:numCache>
                <c:formatCode>0.0</c:formatCode>
                <c:ptCount val="7"/>
                <c:pt idx="0">
                  <c:v>119.90317460317461</c:v>
                </c:pt>
                <c:pt idx="1">
                  <c:v>119.90317460317461</c:v>
                </c:pt>
                <c:pt idx="2">
                  <c:v>119.90317460317461</c:v>
                </c:pt>
                <c:pt idx="3">
                  <c:v>119.90317460317461</c:v>
                </c:pt>
                <c:pt idx="4">
                  <c:v>119.90317460317461</c:v>
                </c:pt>
                <c:pt idx="5">
                  <c:v>119.90317460317461</c:v>
                </c:pt>
                <c:pt idx="6">
                  <c:v>119.90317460317461</c:v>
                </c:pt>
              </c:numCache>
            </c:numRef>
          </c:val>
          <c:smooth val="0"/>
          <c:extLst>
            <c:ext xmlns:c16="http://schemas.microsoft.com/office/drawing/2014/chart" uri="{C3380CC4-5D6E-409C-BE32-E72D297353CC}">
              <c16:uniqueId val="{00000008-1173-4F35-8E15-A164050E9604}"/>
            </c:ext>
          </c:extLst>
        </c:ser>
        <c:ser>
          <c:idx val="5"/>
          <c:order val="5"/>
          <c:tx>
            <c:strRef>
              <c:f>'[Control Children.xlsx]Avg HOT Duration'!$G$1</c:f>
              <c:strCache>
                <c:ptCount val="1"/>
                <c:pt idx="0">
                  <c:v> -1 Sigma</c:v>
                </c:pt>
              </c:strCache>
            </c:strRef>
          </c:tx>
          <c:spPr>
            <a:ln w="25400">
              <a:noFill/>
            </a:ln>
            <a:effectLst/>
          </c:spPr>
          <c:marker>
            <c:symbol val="none"/>
          </c:marker>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Duration'!$G$2:$G$8</c:f>
              <c:numCache>
                <c:formatCode>0.0</c:formatCode>
                <c:ptCount val="7"/>
                <c:pt idx="0">
                  <c:v>85.04609126984127</c:v>
                </c:pt>
                <c:pt idx="1">
                  <c:v>85.04609126984127</c:v>
                </c:pt>
                <c:pt idx="2">
                  <c:v>85.04609126984127</c:v>
                </c:pt>
                <c:pt idx="3">
                  <c:v>85.04609126984127</c:v>
                </c:pt>
                <c:pt idx="4">
                  <c:v>85.04609126984127</c:v>
                </c:pt>
                <c:pt idx="5">
                  <c:v>85.04609126984127</c:v>
                </c:pt>
                <c:pt idx="6">
                  <c:v>85.04609126984127</c:v>
                </c:pt>
              </c:numCache>
            </c:numRef>
          </c:val>
          <c:smooth val="0"/>
          <c:extLst>
            <c:ext xmlns:c16="http://schemas.microsoft.com/office/drawing/2014/chart" uri="{C3380CC4-5D6E-409C-BE32-E72D297353CC}">
              <c16:uniqueId val="{00000009-1173-4F35-8E15-A164050E9604}"/>
            </c:ext>
          </c:extLst>
        </c:ser>
        <c:ser>
          <c:idx val="6"/>
          <c:order val="6"/>
          <c:tx>
            <c:strRef>
              <c:f>'[Control Children.xlsx]Avg HOT Duration'!$H$1</c:f>
              <c:strCache>
                <c:ptCount val="1"/>
                <c:pt idx="0">
                  <c:v> -2 Sigma</c:v>
                </c:pt>
              </c:strCache>
            </c:strRef>
          </c:tx>
          <c:spPr>
            <a:ln w="25400">
              <a:noFill/>
            </a:ln>
            <a:effectLst/>
          </c:spPr>
          <c:marker>
            <c:symbol val="none"/>
          </c:marker>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Duration'!$H$2:$H$8</c:f>
              <c:numCache>
                <c:formatCode>0.0</c:formatCode>
                <c:ptCount val="7"/>
                <c:pt idx="0">
                  <c:v>50.189007936507934</c:v>
                </c:pt>
                <c:pt idx="1">
                  <c:v>50.189007936507934</c:v>
                </c:pt>
                <c:pt idx="2">
                  <c:v>50.189007936507934</c:v>
                </c:pt>
                <c:pt idx="3">
                  <c:v>50.189007936507934</c:v>
                </c:pt>
                <c:pt idx="4">
                  <c:v>50.189007936507934</c:v>
                </c:pt>
                <c:pt idx="5">
                  <c:v>50.189007936507934</c:v>
                </c:pt>
                <c:pt idx="6">
                  <c:v>50.189007936507934</c:v>
                </c:pt>
              </c:numCache>
            </c:numRef>
          </c:val>
          <c:smooth val="0"/>
          <c:extLst>
            <c:ext xmlns:c16="http://schemas.microsoft.com/office/drawing/2014/chart" uri="{C3380CC4-5D6E-409C-BE32-E72D297353CC}">
              <c16:uniqueId val="{0000000A-1173-4F35-8E15-A164050E9604}"/>
            </c:ext>
          </c:extLst>
        </c:ser>
        <c:ser>
          <c:idx val="7"/>
          <c:order val="7"/>
          <c:tx>
            <c:strRef>
              <c:f>'[Control Children.xlsx]Avg HOT Duration'!$I$1</c:f>
              <c:strCache>
                <c:ptCount val="1"/>
                <c:pt idx="0">
                  <c:v>LCL</c:v>
                </c:pt>
              </c:strCache>
            </c:strRef>
          </c:tx>
          <c:spPr>
            <a:ln w="12700">
              <a:solidFill>
                <a:schemeClr val="accent1">
                  <a:lumMod val="40000"/>
                  <a:lumOff val="60000"/>
                </a:schemeClr>
              </a:solidFill>
              <a:prstDash val="lgDash"/>
            </a:ln>
            <a:effectLst/>
          </c:spPr>
          <c:marker>
            <c:symbol val="none"/>
          </c:marker>
          <c:dLbls>
            <c:dLbl>
              <c:idx val="1"/>
              <c:layout>
                <c:manualLayout>
                  <c:x val="-5.2081861227186783E-2"/>
                  <c:y val="-2.0362236687073147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LCL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1173-4F35-8E15-A164050E9604}"/>
                </c:ext>
              </c:extLst>
            </c:dLbl>
            <c:dLbl>
              <c:idx val="3"/>
              <c:layout>
                <c:manualLayout>
                  <c:x val="-2.9090045198977423E-2"/>
                  <c:y val="-2.0186851376234476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173-4F35-8E15-A164050E9604}"/>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Duration'!$I$2:$I$8</c:f>
              <c:numCache>
                <c:formatCode>0.0</c:formatCode>
                <c:ptCount val="7"/>
                <c:pt idx="0">
                  <c:v>15.331924603174599</c:v>
                </c:pt>
                <c:pt idx="1">
                  <c:v>15.331924603174599</c:v>
                </c:pt>
                <c:pt idx="2">
                  <c:v>15.331924603174599</c:v>
                </c:pt>
                <c:pt idx="3">
                  <c:v>15.331924603174599</c:v>
                </c:pt>
                <c:pt idx="4">
                  <c:v>15.331924603174599</c:v>
                </c:pt>
                <c:pt idx="5">
                  <c:v>15.331924603174599</c:v>
                </c:pt>
                <c:pt idx="6">
                  <c:v>15.331924603174599</c:v>
                </c:pt>
              </c:numCache>
            </c:numRef>
          </c:val>
          <c:smooth val="0"/>
          <c:extLst>
            <c:ext xmlns:c16="http://schemas.microsoft.com/office/drawing/2014/chart" uri="{C3380CC4-5D6E-409C-BE32-E72D297353CC}">
              <c16:uniqueId val="{0000000D-1173-4F35-8E15-A164050E9604}"/>
            </c:ext>
          </c:extLst>
        </c:ser>
        <c:dLbls>
          <c:showLegendKey val="0"/>
          <c:showVal val="0"/>
          <c:showCatName val="0"/>
          <c:showSerName val="0"/>
          <c:showPercent val="0"/>
          <c:showBubbleSize val="0"/>
        </c:dLbls>
        <c:marker val="1"/>
        <c:smooth val="0"/>
        <c:axId val="1191349584"/>
        <c:axId val="1191350416"/>
      </c:lineChart>
      <c:catAx>
        <c:axId val="1191349584"/>
        <c:scaling>
          <c:orientation val="minMax"/>
        </c:scaling>
        <c:delete val="0"/>
        <c:axPos val="b"/>
        <c:title>
          <c:tx>
            <c:rich>
              <a:bodyPr/>
              <a:lstStyle/>
              <a:p>
                <a:pPr>
                  <a:defRPr sz="1600"/>
                </a:pPr>
                <a:r>
                  <a:rPr lang="en-US" sz="1600"/>
                  <a:t>Discharge Quarter, (N=Total</a:t>
                </a:r>
                <a:r>
                  <a:rPr lang="en-US" sz="1600" baseline="0"/>
                  <a:t> patients discharged in a quarter with known duration of HOT)</a:t>
                </a:r>
                <a:endParaRPr lang="en-US" sz="1600"/>
              </a:p>
            </c:rich>
          </c:tx>
          <c:overlay val="0"/>
        </c:title>
        <c:numFmt formatCode="General" sourceLinked="1"/>
        <c:majorTickMark val="out"/>
        <c:minorTickMark val="none"/>
        <c:tickLblPos val="nextTo"/>
        <c:txPr>
          <a:bodyPr/>
          <a:lstStyle/>
          <a:p>
            <a:pPr>
              <a:defRPr sz="1600"/>
            </a:pPr>
            <a:endParaRPr lang="en-US"/>
          </a:p>
        </c:txPr>
        <c:crossAx val="1191350416"/>
        <c:crosses val="autoZero"/>
        <c:auto val="0"/>
        <c:lblAlgn val="ctr"/>
        <c:lblOffset val="100"/>
        <c:noMultiLvlLbl val="0"/>
      </c:catAx>
      <c:valAx>
        <c:axId val="1191350416"/>
        <c:scaling>
          <c:orientation val="minMax"/>
          <c:min val="0"/>
        </c:scaling>
        <c:delete val="0"/>
        <c:axPos val="l"/>
        <c:title>
          <c:tx>
            <c:rich>
              <a:bodyPr/>
              <a:lstStyle/>
              <a:p>
                <a:pPr>
                  <a:defRPr sz="1600"/>
                </a:pPr>
                <a:r>
                  <a:rPr lang="en-US" sz="1600" dirty="0"/>
                  <a:t> Average Home Oxygen Duration (days)</a:t>
                </a:r>
              </a:p>
            </c:rich>
          </c:tx>
          <c:overlay val="0"/>
        </c:title>
        <c:numFmt formatCode="0.0" sourceLinked="1"/>
        <c:majorTickMark val="out"/>
        <c:minorTickMark val="none"/>
        <c:tickLblPos val="nextTo"/>
        <c:txPr>
          <a:bodyPr/>
          <a:lstStyle/>
          <a:p>
            <a:pPr>
              <a:defRPr sz="1600"/>
            </a:pPr>
            <a:endParaRPr lang="en-US"/>
          </a:p>
        </c:txPr>
        <c:crossAx val="1191349584"/>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Recorded Home Oximetry Implementation Trial</a:t>
            </a:r>
            <a:r>
              <a:rPr lang="en-US" sz="2400" baseline="0"/>
              <a:t> Related Barriers and Problems</a:t>
            </a:r>
            <a:endParaRPr lang="en-US" sz="2400"/>
          </a:p>
        </c:rich>
      </c:tx>
      <c:layout>
        <c:manualLayout>
          <c:xMode val="edge"/>
          <c:yMode val="edge"/>
          <c:x val="0.14585262286100817"/>
          <c:y val="2.2576966121909296E-2"/>
        </c:manualLayout>
      </c:layout>
      <c:overlay val="0"/>
    </c:title>
    <c:autoTitleDeleted val="0"/>
    <c:plotArea>
      <c:layout>
        <c:manualLayout>
          <c:layoutTarget val="inner"/>
          <c:xMode val="edge"/>
          <c:yMode val="edge"/>
          <c:x val="9.6147393784928564E-2"/>
          <c:y val="0.17426642456469524"/>
          <c:w val="0.8550535237584459"/>
          <c:h val="0.680155696131023"/>
        </c:manualLayout>
      </c:layout>
      <c:lineChart>
        <c:grouping val="standard"/>
        <c:varyColors val="0"/>
        <c:ser>
          <c:idx val="0"/>
          <c:order val="0"/>
          <c:tx>
            <c:strRef>
              <c:f>'Problem Chart Quarterly'!$B$1</c:f>
              <c:strCache>
                <c:ptCount val="1"/>
                <c:pt idx="0">
                  <c:v>Problem Count</c:v>
                </c:pt>
              </c:strCache>
            </c:strRef>
          </c:tx>
          <c:spPr>
            <a:ln w="31750">
              <a:solidFill>
                <a:srgbClr val="864DAD"/>
              </a:solidFill>
              <a:prstDash val="solid"/>
            </a:ln>
            <a:effectLst/>
          </c:spPr>
          <c:marker>
            <c:symbol val="circle"/>
            <c:size val="6"/>
            <c:spPr>
              <a:solidFill>
                <a:srgbClr val="864DAD"/>
              </a:solidFill>
              <a:ln w="25400">
                <a:solidFill>
                  <a:srgbClr val="864DAD"/>
                </a:solidFill>
                <a:prstDash val="solid"/>
              </a:ln>
            </c:spPr>
          </c:marker>
          <c:cat>
            <c:strRef>
              <c:f>'Problem Chart Quarterly'!$A$2:$A$11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'Problem Chart Quarterly'!$B$2:$B$11</c:f>
              <c:numCache>
                <c:formatCode>General</c:formatCode>
                <c:ptCount val="10"/>
                <c:pt idx="0">
                  <c:v>9</c:v>
                </c:pt>
                <c:pt idx="1">
                  <c:v>11</c:v>
                </c:pt>
                <c:pt idx="2">
                  <c:v>18</c:v>
                </c:pt>
                <c:pt idx="3">
                  <c:v>28</c:v>
                </c:pt>
                <c:pt idx="4">
                  <c:v>13</c:v>
                </c:pt>
                <c:pt idx="5">
                  <c:v>19</c:v>
                </c:pt>
                <c:pt idx="6">
                  <c:v>18</c:v>
                </c:pt>
                <c:pt idx="7">
                  <c:v>16</c:v>
                </c:pt>
                <c:pt idx="8">
                  <c:v>13</c:v>
                </c:pt>
                <c:pt idx="9">
                  <c:v>17</c:v>
                </c:pt>
              </c:numCache>
            </c:numRef>
          </c:val>
          <c:smooth val="0"/>
          <c:extLst>
            <c:ext xmlns:c16="http://schemas.microsoft.com/office/drawing/2014/chart" uri="{C3380CC4-5D6E-409C-BE32-E72D297353CC}">
              <c16:uniqueId val="{00000000-A194-41D3-83FD-196E92BD9306}"/>
            </c:ext>
          </c:extLst>
        </c:ser>
        <c:ser>
          <c:idx val="1"/>
          <c:order val="1"/>
          <c:tx>
            <c:strRef>
              <c:f>'Problem Chart Quarterly'!$C$1</c:f>
              <c:strCache>
                <c:ptCount val="1"/>
                <c:pt idx="0">
                  <c:v>UCL</c:v>
                </c:pt>
              </c:strCache>
            </c:strRef>
          </c:tx>
          <c:spPr>
            <a:ln w="19050">
              <a:solidFill>
                <a:srgbClr val="7F8FA9"/>
              </a:solidFill>
              <a:prstDash val="solid"/>
            </a:ln>
            <a:effectLst/>
          </c:spPr>
          <c:marker>
            <c:symbol val="none"/>
          </c:marker>
          <c:dLbls>
            <c:dLbl>
              <c:idx val="1"/>
              <c:layout>
                <c:manualLayout>
                  <c:x val="0.52801930922107321"/>
                  <c:y val="-2.5461435901231684E-2"/>
                </c:manualLayout>
              </c:layout>
              <c:tx>
                <c:rich>
                  <a:bodyPr/>
                  <a:lstStyle/>
                  <a:p>
                    <a:pPr>
                      <a:defRPr/>
                    </a:pPr>
                    <a:r>
                      <a:rPr lang="en-US"/>
                      <a:t>UCL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194-41D3-83FD-196E92BD930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'Problem Chart Quarterly'!$A$2:$A$11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'Problem Chart Quarterly'!$C$2:$C$11</c:f>
              <c:numCache>
                <c:formatCode>0.00</c:formatCode>
                <c:ptCount val="10"/>
                <c:pt idx="0">
                  <c:v>28.274767078498861</c:v>
                </c:pt>
                <c:pt idx="1">
                  <c:v>28.274767078498861</c:v>
                </c:pt>
                <c:pt idx="2">
                  <c:v>28.274767078498861</c:v>
                </c:pt>
                <c:pt idx="3">
                  <c:v>28.274767078498861</c:v>
                </c:pt>
                <c:pt idx="4">
                  <c:v>28.274767078498861</c:v>
                </c:pt>
                <c:pt idx="5">
                  <c:v>28.274767078498861</c:v>
                </c:pt>
                <c:pt idx="6">
                  <c:v>28.274767078498861</c:v>
                </c:pt>
                <c:pt idx="7">
                  <c:v>28.274767078498861</c:v>
                </c:pt>
                <c:pt idx="8">
                  <c:v>28.274767078498861</c:v>
                </c:pt>
                <c:pt idx="9">
                  <c:v>28.274767078498861</c:v>
                </c:pt>
              </c:numCache>
            </c:numRef>
          </c:val>
          <c:smooth val="0"/>
          <c:extLst>
            <c:ext xmlns:c16="http://schemas.microsoft.com/office/drawing/2014/chart" uri="{C3380CC4-5D6E-409C-BE32-E72D297353CC}">
              <c16:uniqueId val="{00000002-A194-41D3-83FD-196E92BD9306}"/>
            </c:ext>
          </c:extLst>
        </c:ser>
        <c:ser>
          <c:idx val="4"/>
          <c:order val="4"/>
          <c:tx>
            <c:strRef>
              <c:f>'Problem Chart Quarterly'!$F$1</c:f>
              <c:strCache>
                <c:ptCount val="1"/>
                <c:pt idx="0">
                  <c:v>Average</c:v>
                </c:pt>
              </c:strCache>
            </c:strRef>
          </c:tx>
          <c:spPr>
            <a:ln w="34925">
              <a:solidFill>
                <a:srgbClr val="5AA2AE"/>
              </a:solidFill>
              <a:prstDash val="sysDash"/>
            </a:ln>
            <a:effectLst/>
          </c:spPr>
          <c:marker>
            <c:symbol val="none"/>
          </c:marker>
          <c:dLbls>
            <c:dLbl>
              <c:idx val="1"/>
              <c:layout>
                <c:manualLayout>
                  <c:x val="0.41141641358271847"/>
                  <c:y val="-3.0435061002295205E-2"/>
                </c:manualLayout>
              </c:layout>
              <c:tx>
                <c:rich>
                  <a:bodyPr/>
                  <a:lstStyle/>
                  <a:p>
                    <a:pPr>
                      <a:defRPr/>
                    </a:pPr>
                    <a:r>
                      <a:rPr lang="en-US"/>
                      <a:t>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194-41D3-83FD-196E92BD930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'Problem Chart Quarterly'!$A$2:$A$11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'Problem Chart Quarterly'!$F$2:$F$11</c:f>
              <c:numCache>
                <c:formatCode>0.00</c:formatCode>
                <c:ptCount val="10"/>
                <c:pt idx="0">
                  <c:v>16.2</c:v>
                </c:pt>
                <c:pt idx="1">
                  <c:v>16.2</c:v>
                </c:pt>
                <c:pt idx="2">
                  <c:v>16.2</c:v>
                </c:pt>
                <c:pt idx="3">
                  <c:v>16.2</c:v>
                </c:pt>
                <c:pt idx="4">
                  <c:v>16.2</c:v>
                </c:pt>
                <c:pt idx="5">
                  <c:v>16.2</c:v>
                </c:pt>
                <c:pt idx="6">
                  <c:v>16.2</c:v>
                </c:pt>
                <c:pt idx="7">
                  <c:v>16.2</c:v>
                </c:pt>
                <c:pt idx="8">
                  <c:v>16.2</c:v>
                </c:pt>
                <c:pt idx="9">
                  <c:v>16.2</c:v>
                </c:pt>
              </c:numCache>
            </c:numRef>
          </c:val>
          <c:smooth val="0"/>
          <c:extLst>
            <c:ext xmlns:c16="http://schemas.microsoft.com/office/drawing/2014/chart" uri="{C3380CC4-5D6E-409C-BE32-E72D297353CC}">
              <c16:uniqueId val="{00000004-A194-41D3-83FD-196E92BD9306}"/>
            </c:ext>
          </c:extLst>
        </c:ser>
        <c:ser>
          <c:idx val="7"/>
          <c:order val="7"/>
          <c:tx>
            <c:strRef>
              <c:f>'Problem Chart Quarterly'!$I$1</c:f>
              <c:strCache>
                <c:ptCount val="1"/>
                <c:pt idx="0">
                  <c:v>LCL</c:v>
                </c:pt>
              </c:strCache>
            </c:strRef>
          </c:tx>
          <c:spPr>
            <a:ln w="25400">
              <a:solidFill>
                <a:srgbClr val="7F8FA9"/>
              </a:solidFill>
              <a:prstDash val="sysDash"/>
            </a:ln>
            <a:effectLst/>
          </c:spPr>
          <c:marker>
            <c:symbol val="none"/>
          </c:marker>
          <c:cat>
            <c:strRef>
              <c:f>'Problem Chart Quarterly'!$A$2:$A$11</c:f>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f>'Problem Chart Quarterly'!$I$2:$I$11</c:f>
              <c:numCache>
                <c:formatCode>0.00</c:formatCode>
                <c:ptCount val="10"/>
                <c:pt idx="0">
                  <c:v>4.1252329215011354</c:v>
                </c:pt>
                <c:pt idx="1">
                  <c:v>4.1252329215011354</c:v>
                </c:pt>
                <c:pt idx="2">
                  <c:v>4.1252329215011354</c:v>
                </c:pt>
                <c:pt idx="3">
                  <c:v>4.1252329215011354</c:v>
                </c:pt>
                <c:pt idx="4" formatCode="General">
                  <c:v>4.1252329215011354</c:v>
                </c:pt>
                <c:pt idx="5" formatCode="General">
                  <c:v>4.1252329215011354</c:v>
                </c:pt>
                <c:pt idx="6" formatCode="General">
                  <c:v>4.1252329215011354</c:v>
                </c:pt>
                <c:pt idx="7" formatCode="General">
                  <c:v>4.1252329215011354</c:v>
                </c:pt>
                <c:pt idx="8" formatCode="General">
                  <c:v>4.1252329215011354</c:v>
                </c:pt>
                <c:pt idx="9" formatCode="General">
                  <c:v>4.1252329215011354</c:v>
                </c:pt>
              </c:numCache>
            </c:numRef>
          </c:val>
          <c:smooth val="0"/>
          <c:extLst>
            <c:ext xmlns:c16="http://schemas.microsoft.com/office/drawing/2014/chart" uri="{C3380CC4-5D6E-409C-BE32-E72D297353CC}">
              <c16:uniqueId val="{00000005-A194-41D3-83FD-196E92BD9306}"/>
            </c:ext>
          </c:extLst>
        </c:ser>
        <c:dLbls>
          <c:showLegendKey val="0"/>
          <c:showVal val="0"/>
          <c:showCatName val="0"/>
          <c:showSerName val="0"/>
          <c:showPercent val="0"/>
          <c:showBubbleSize val="0"/>
        </c:dLbls>
        <c:marker val="1"/>
        <c:smooth val="0"/>
        <c:axId val="1611156495"/>
        <c:axId val="1611154415"/>
        <c:extLst>
          <c:ext xmlns:c15="http://schemas.microsoft.com/office/drawing/2012/chart" uri="{02D57815-91ED-43cb-92C2-25804820EDAC}">
            <c15:filteredLineSeries>
              <c15:ser>
                <c:idx val="2"/>
                <c:order val="2"/>
                <c:tx>
                  <c:strRef>
                    <c:extLst>
                      <c:ext uri="{02D57815-91ED-43cb-92C2-25804820EDAC}">
                        <c15:formulaRef>
                          <c15:sqref>'Problem Chart Quarterly'!$D$1</c15:sqref>
                        </c15:formulaRef>
                      </c:ext>
                    </c:extLst>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extLst>
                      <c:ext uri="{02D57815-91ED-43cb-92C2-25804820EDAC}">
                        <c15:formulaRef>
                          <c15:sqref>'Problem Chart Quarterly'!$A$2:$A$11</c15:sqref>
                        </c15:formulaRef>
                      </c:ext>
                    </c:extLst>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extLst>
                      <c:ext uri="{02D57815-91ED-43cb-92C2-25804820EDAC}">
                        <c15:formulaRef>
                          <c15:sqref>'Problem Chart Quarterly'!$D$2:$D$16</c15:sqref>
                        </c15:formulaRef>
                      </c:ext>
                    </c:extLst>
                    <c:numCache>
                      <c:formatCode>0.00</c:formatCode>
                      <c:ptCount val="15"/>
                      <c:pt idx="0">
                        <c:v>24.249844718999242</c:v>
                      </c:pt>
                      <c:pt idx="1">
                        <c:v>24.249844718999242</c:v>
                      </c:pt>
                      <c:pt idx="2">
                        <c:v>24.249844718999242</c:v>
                      </c:pt>
                      <c:pt idx="3">
                        <c:v>24.249844718999242</c:v>
                      </c:pt>
                      <c:pt idx="4" formatCode="General">
                        <c:v>24.249844718999242</c:v>
                      </c:pt>
                      <c:pt idx="5" formatCode="General">
                        <c:v>24.249844718999242</c:v>
                      </c:pt>
                      <c:pt idx="6" formatCode="General">
                        <c:v>24.249844718999242</c:v>
                      </c:pt>
                      <c:pt idx="7" formatCode="General">
                        <c:v>24.249844718999242</c:v>
                      </c:pt>
                      <c:pt idx="8" formatCode="General">
                        <c:v>24.249844718999242</c:v>
                      </c:pt>
                      <c:pt idx="9" formatCode="General">
                        <c:v>24.249844718999242</c:v>
                      </c:pt>
                      <c:pt idx="10" formatCode="General">
                        <c:v>8.5952400000000004</c:v>
                      </c:pt>
                      <c:pt idx="11" formatCode="General">
                        <c:v>8.5952400000000004</c:v>
                      </c:pt>
                      <c:pt idx="12" formatCode="General">
                        <c:v>8.5952400000000004</c:v>
                      </c:pt>
                      <c:pt idx="13" formatCode="General">
                        <c:v>8.5952400000000004</c:v>
                      </c:pt>
                      <c:pt idx="14" formatCode="General">
                        <c:v>8.5952400000000004</c:v>
                      </c:pt>
                    </c:numCache>
                  </c:numRef>
                </c:val>
                <c:smooth val="0"/>
                <c:extLst>
                  <c:ext xmlns:c16="http://schemas.microsoft.com/office/drawing/2014/chart" uri="{C3380CC4-5D6E-409C-BE32-E72D297353CC}">
                    <c16:uniqueId val="{00000006-A194-41D3-83FD-196E92BD9306}"/>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'Problem Chart Quarterly'!$E$1</c15:sqref>
                        </c15:formulaRef>
                      </c:ext>
                    </c:extLst>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extLst xmlns:c15="http://schemas.microsoft.com/office/drawing/2012/chart">
                      <c:ext xmlns:c15="http://schemas.microsoft.com/office/drawing/2012/chart" uri="{02D57815-91ED-43cb-92C2-25804820EDAC}">
                        <c15:formulaRef>
                          <c15:sqref>'Problem Chart Quarterly'!$A$2:$A$11</c15:sqref>
                        </c15:formulaRef>
                      </c:ext>
                    </c:extLst>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extLst xmlns:c15="http://schemas.microsoft.com/office/drawing/2012/chart">
                      <c:ext xmlns:c15="http://schemas.microsoft.com/office/drawing/2012/chart" uri="{02D57815-91ED-43cb-92C2-25804820EDAC}">
                        <c15:formulaRef>
                          <c15:sqref>'Problem Chart Quarterly'!$E$2:$E$16</c15:sqref>
                        </c15:formulaRef>
                      </c:ext>
                    </c:extLst>
                    <c:numCache>
                      <c:formatCode>0.00</c:formatCode>
                      <c:ptCount val="15"/>
                      <c:pt idx="0">
                        <c:v>20.224922359499622</c:v>
                      </c:pt>
                      <c:pt idx="1">
                        <c:v>20.224922359499622</c:v>
                      </c:pt>
                      <c:pt idx="2">
                        <c:v>20.224922359499622</c:v>
                      </c:pt>
                      <c:pt idx="3">
                        <c:v>20.224922359499622</c:v>
                      </c:pt>
                      <c:pt idx="4" formatCode="General">
                        <c:v>20.224922359499622</c:v>
                      </c:pt>
                      <c:pt idx="5" formatCode="General">
                        <c:v>20.224922359499622</c:v>
                      </c:pt>
                      <c:pt idx="6" formatCode="General">
                        <c:v>20.224922359499622</c:v>
                      </c:pt>
                      <c:pt idx="7" formatCode="General">
                        <c:v>20.224922359499622</c:v>
                      </c:pt>
                      <c:pt idx="8" formatCode="General">
                        <c:v>20.224922359499622</c:v>
                      </c:pt>
                      <c:pt idx="9" formatCode="General">
                        <c:v>20.224922359499622</c:v>
                      </c:pt>
                      <c:pt idx="10" formatCode="General">
                        <c:v>6.4976200000000004</c:v>
                      </c:pt>
                      <c:pt idx="11" formatCode="General">
                        <c:v>6.4976200000000004</c:v>
                      </c:pt>
                      <c:pt idx="12" formatCode="General">
                        <c:v>6.4976200000000004</c:v>
                      </c:pt>
                      <c:pt idx="13" formatCode="General">
                        <c:v>6.4976200000000004</c:v>
                      </c:pt>
                      <c:pt idx="14" formatCode="General">
                        <c:v>6.4976200000000004</c:v>
                      </c:pt>
                    </c:numCache>
                  </c:numRef>
                </c:val>
                <c:smooth val="0"/>
                <c:extLst xmlns:c15="http://schemas.microsoft.com/office/drawing/2012/chart">
                  <c:ext xmlns:c16="http://schemas.microsoft.com/office/drawing/2014/chart" uri="{C3380CC4-5D6E-409C-BE32-E72D297353CC}">
                    <c16:uniqueId val="{00000007-A194-41D3-83FD-196E92BD9306}"/>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'Problem Chart Quarterly'!$G$1</c15:sqref>
                        </c15:formulaRef>
                      </c:ext>
                    </c:extLst>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extLst xmlns:c15="http://schemas.microsoft.com/office/drawing/2012/chart">
                      <c:ext xmlns:c15="http://schemas.microsoft.com/office/drawing/2012/chart" uri="{02D57815-91ED-43cb-92C2-25804820EDAC}">
                        <c15:formulaRef>
                          <c15:sqref>'Problem Chart Quarterly'!$A$2:$A$11</c15:sqref>
                        </c15:formulaRef>
                      </c:ext>
                    </c:extLst>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extLst xmlns:c15="http://schemas.microsoft.com/office/drawing/2012/chart">
                      <c:ext xmlns:c15="http://schemas.microsoft.com/office/drawing/2012/chart" uri="{02D57815-91ED-43cb-92C2-25804820EDAC}">
                        <c15:formulaRef>
                          <c15:sqref>'Problem Chart Quarterly'!$G$2:$G$16</c15:sqref>
                        </c15:formulaRef>
                      </c:ext>
                    </c:extLst>
                    <c:numCache>
                      <c:formatCode>0.00</c:formatCode>
                      <c:ptCount val="15"/>
                      <c:pt idx="0">
                        <c:v>12.175077640500378</c:v>
                      </c:pt>
                      <c:pt idx="1">
                        <c:v>12.175077640500378</c:v>
                      </c:pt>
                      <c:pt idx="2">
                        <c:v>12.175077640500378</c:v>
                      </c:pt>
                      <c:pt idx="3">
                        <c:v>12.175077640500378</c:v>
                      </c:pt>
                      <c:pt idx="4" formatCode="General">
                        <c:v>12.175077640500378</c:v>
                      </c:pt>
                      <c:pt idx="5" formatCode="General">
                        <c:v>12.175077640500378</c:v>
                      </c:pt>
                      <c:pt idx="6" formatCode="General">
                        <c:v>12.175077640500378</c:v>
                      </c:pt>
                      <c:pt idx="7" formatCode="General">
                        <c:v>12.175077640500378</c:v>
                      </c:pt>
                      <c:pt idx="8" formatCode="General">
                        <c:v>12.175077640500378</c:v>
                      </c:pt>
                      <c:pt idx="9" formatCode="General">
                        <c:v>12.175077640500378</c:v>
                      </c:pt>
                      <c:pt idx="10" formatCode="General">
                        <c:v>12.175077640500378</c:v>
                      </c:pt>
                      <c:pt idx="11" formatCode="General">
                        <c:v>12.175077640500378</c:v>
                      </c:pt>
                      <c:pt idx="12" formatCode="General">
                        <c:v>12.175077640500378</c:v>
                      </c:pt>
                      <c:pt idx="13" formatCode="General">
                        <c:v>12.175077640500378</c:v>
                      </c:pt>
                      <c:pt idx="14" formatCode="General">
                        <c:v>12.175077640500378</c:v>
                      </c:pt>
                    </c:numCache>
                  </c:numRef>
                </c:val>
                <c:smooth val="0"/>
                <c:extLst xmlns:c15="http://schemas.microsoft.com/office/drawing/2012/chart">
                  <c:ext xmlns:c16="http://schemas.microsoft.com/office/drawing/2014/chart" uri="{C3380CC4-5D6E-409C-BE32-E72D297353CC}">
                    <c16:uniqueId val="{00000008-A194-41D3-83FD-196E92BD9306}"/>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'Problem Chart Quarterly'!$H$1</c15:sqref>
                        </c15:formulaRef>
                      </c:ext>
                    </c:extLst>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extLst xmlns:c15="http://schemas.microsoft.com/office/drawing/2012/chart">
                      <c:ext xmlns:c15="http://schemas.microsoft.com/office/drawing/2012/chart" uri="{02D57815-91ED-43cb-92C2-25804820EDAC}">
                        <c15:formulaRef>
                          <c15:sqref>'Problem Chart Quarterly'!$A$2:$A$11</c15:sqref>
                        </c15:formulaRef>
                      </c:ext>
                    </c:extLst>
                    <c:strCache>
                      <c:ptCount val="10"/>
                      <c:pt idx="0">
                        <c:v>Q3 2021</c:v>
                      </c:pt>
                      <c:pt idx="1">
                        <c:v>Q4 2021</c:v>
                      </c:pt>
                      <c:pt idx="2">
                        <c:v>Q1 2022</c:v>
                      </c:pt>
                      <c:pt idx="3">
                        <c:v>Q2 2022</c:v>
                      </c:pt>
                      <c:pt idx="4">
                        <c:v>Q3 2022</c:v>
                      </c:pt>
                      <c:pt idx="5">
                        <c:v>Q4 2022</c:v>
                      </c:pt>
                      <c:pt idx="6">
                        <c:v>Q1 2023</c:v>
                      </c:pt>
                      <c:pt idx="7">
                        <c:v>Q2 2023</c:v>
                      </c:pt>
                      <c:pt idx="8">
                        <c:v>Q3 2023</c:v>
                      </c:pt>
                      <c:pt idx="9">
                        <c:v>Q4 2023</c:v>
                      </c:pt>
                    </c:strCache>
                  </c:strRef>
                </c:cat>
                <c:val>
                  <c:numRef>
                    <c:extLst xmlns:c15="http://schemas.microsoft.com/office/drawing/2012/chart">
                      <c:ext xmlns:c15="http://schemas.microsoft.com/office/drawing/2012/chart" uri="{02D57815-91ED-43cb-92C2-25804820EDAC}">
                        <c15:formulaRef>
                          <c15:sqref>'Problem Chart Quarterly'!$H$2:$H$16</c15:sqref>
                        </c15:formulaRef>
                      </c:ext>
                    </c:extLst>
                    <c:numCache>
                      <c:formatCode>0.00</c:formatCode>
                      <c:ptCount val="15"/>
                      <c:pt idx="0">
                        <c:v>8.1501552810007567</c:v>
                      </c:pt>
                      <c:pt idx="1">
                        <c:v>8.1501552810007567</c:v>
                      </c:pt>
                      <c:pt idx="2">
                        <c:v>8.1501552810007567</c:v>
                      </c:pt>
                      <c:pt idx="3">
                        <c:v>8.1501552810007567</c:v>
                      </c:pt>
                      <c:pt idx="4" formatCode="General">
                        <c:v>8.1501552810007567</c:v>
                      </c:pt>
                      <c:pt idx="5" formatCode="General">
                        <c:v>8.1501552810007567</c:v>
                      </c:pt>
                      <c:pt idx="6" formatCode="General">
                        <c:v>8.1501552810007567</c:v>
                      </c:pt>
                      <c:pt idx="7" formatCode="General">
                        <c:v>8.1501552810007567</c:v>
                      </c:pt>
                      <c:pt idx="8" formatCode="General">
                        <c:v>8.1501552810007567</c:v>
                      </c:pt>
                      <c:pt idx="9" formatCode="General">
                        <c:v>8.1501552810007567</c:v>
                      </c:pt>
                      <c:pt idx="10" formatCode="General">
                        <c:v>8.1501552810007567</c:v>
                      </c:pt>
                      <c:pt idx="11" formatCode="General">
                        <c:v>8.1501552810007567</c:v>
                      </c:pt>
                      <c:pt idx="12" formatCode="General">
                        <c:v>8.1501552810007567</c:v>
                      </c:pt>
                      <c:pt idx="13" formatCode="General">
                        <c:v>8.1501552810007567</c:v>
                      </c:pt>
                      <c:pt idx="14" formatCode="General">
                        <c:v>8.1501552810007567</c:v>
                      </c:pt>
                    </c:numCache>
                  </c:numRef>
                </c:val>
                <c:smooth val="0"/>
                <c:extLst xmlns:c15="http://schemas.microsoft.com/office/drawing/2012/chart">
                  <c:ext xmlns:c16="http://schemas.microsoft.com/office/drawing/2014/chart" uri="{C3380CC4-5D6E-409C-BE32-E72D297353CC}">
                    <c16:uniqueId val="{00000009-A194-41D3-83FD-196E92BD9306}"/>
                  </c:ext>
                </c:extLst>
              </c15:ser>
            </c15:filteredLineSeries>
          </c:ext>
        </c:extLst>
      </c:lineChart>
      <c:catAx>
        <c:axId val="1611156495"/>
        <c:scaling>
          <c:orientation val="minMax"/>
        </c:scaling>
        <c:delete val="0"/>
        <c:axPos val="b"/>
        <c:numFmt formatCode="General" sourceLinked="1"/>
        <c:majorTickMark val="out"/>
        <c:minorTickMark val="none"/>
        <c:tickLblPos val="nextTo"/>
        <c:txPr>
          <a:bodyPr/>
          <a:lstStyle/>
          <a:p>
            <a:pPr>
              <a:defRPr sz="1600"/>
            </a:pPr>
            <a:endParaRPr lang="en-US"/>
          </a:p>
        </c:txPr>
        <c:crossAx val="1611154415"/>
        <c:crosses val="autoZero"/>
        <c:auto val="0"/>
        <c:lblAlgn val="ctr"/>
        <c:lblOffset val="100"/>
        <c:noMultiLvlLbl val="0"/>
      </c:catAx>
      <c:valAx>
        <c:axId val="1611154415"/>
        <c:scaling>
          <c:orientation val="minMax"/>
        </c:scaling>
        <c:delete val="0"/>
        <c:axPos val="l"/>
        <c:title>
          <c:tx>
            <c:rich>
              <a:bodyPr/>
              <a:lstStyle/>
              <a:p>
                <a:pPr>
                  <a:defRPr sz="2400"/>
                </a:pPr>
                <a:r>
                  <a:rPr lang="en-US" sz="2400"/>
                  <a:t>Barrier or Problem Count</a:t>
                </a:r>
              </a:p>
            </c:rich>
          </c:tx>
          <c:overlay val="0"/>
        </c:title>
        <c:numFmt formatCode="General" sourceLinked="1"/>
        <c:majorTickMark val="out"/>
        <c:minorTickMark val="none"/>
        <c:tickLblPos val="nextTo"/>
        <c:txPr>
          <a:bodyPr/>
          <a:lstStyle/>
          <a:p>
            <a:pPr>
              <a:defRPr sz="1600"/>
            </a:pPr>
            <a:endParaRPr lang="en-US"/>
          </a:p>
        </c:txPr>
        <c:crossAx val="1611156495"/>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prstDash val="solid"/>
      <a:miter lim="800000"/>
    </a:ln>
    <a:effectLst/>
  </c:spPr>
  <c:txPr>
    <a:bodyPr/>
    <a:lstStyle/>
    <a:p>
      <a:pPr>
        <a:defRPr sz="1400">
          <a:solidFill>
            <a:schemeClr val="dk1"/>
          </a:solidFill>
          <a:latin typeface="+mn-lt"/>
          <a:ea typeface="+mn-ea"/>
          <a:cs typeface="+mn-cs"/>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a:solidFill>
                  <a:srgbClr val="000000"/>
                </a:solidFill>
                <a:latin typeface=" +mn-lt"/>
              </a:defRPr>
            </a:pPr>
            <a:r>
              <a:rPr lang="en-US" sz="2400" b="1" i="0">
                <a:solidFill>
                  <a:srgbClr val="000000"/>
                </a:solidFill>
                <a:latin typeface=" +mn-lt"/>
              </a:rPr>
              <a:t>Percent Compliance with</a:t>
            </a:r>
            <a:r>
              <a:rPr lang="en-US" sz="2400" b="1" i="0" baseline="0">
                <a:solidFill>
                  <a:srgbClr val="000000"/>
                </a:solidFill>
                <a:latin typeface=" +mn-lt"/>
              </a:rPr>
              <a:t> the RHO Algorithm Across All Implementation Sites</a:t>
            </a:r>
            <a:endParaRPr lang="en-US" sz="2400" b="1" i="0">
              <a:solidFill>
                <a:srgbClr val="000000"/>
              </a:solidFill>
              <a:latin typeface=" +mn-lt"/>
            </a:endParaRPr>
          </a:p>
        </c:rich>
      </c:tx>
      <c:overlay val="0"/>
    </c:title>
    <c:autoTitleDeleted val="0"/>
    <c:plotArea>
      <c:layout/>
      <c:lineChart>
        <c:grouping val="standard"/>
        <c:varyColors val="0"/>
        <c:ser>
          <c:idx val="0"/>
          <c:order val="0"/>
          <c:tx>
            <c:strRef>
              <c:f>'Overall Quarterly Perce XmR '!$B$1</c:f>
              <c:strCache>
                <c:ptCount val="1"/>
                <c:pt idx="0">
                  <c:v>Percent Compliance</c:v>
                </c:pt>
              </c:strCache>
            </c:strRef>
          </c:tx>
          <c:spPr>
            <a:ln w="38100">
              <a:solidFill>
                <a:schemeClr val="accent5">
                  <a:lumMod val="75000"/>
                </a:schemeClr>
              </a:solidFill>
              <a:prstDash val="solid"/>
            </a:ln>
            <a:effectLst/>
          </c:spPr>
          <c:marker>
            <c:symbol val="circle"/>
            <c:size val="6"/>
            <c:spPr>
              <a:solidFill>
                <a:schemeClr val="accent5">
                  <a:lumMod val="75000"/>
                </a:schemeClr>
              </a:solidFill>
              <a:ln w="38100">
                <a:solidFill>
                  <a:schemeClr val="accent5">
                    <a:lumMod val="75000"/>
                  </a:schemeClr>
                </a:solidFill>
                <a:prstDash val="solid"/>
              </a:ln>
            </c:spPr>
          </c:marker>
          <c:cat>
            <c:strRef>
              <c:f>'Overall Quarterly Perce XmR '!$A$2:$A$11</c:f>
              <c:strCache>
                <c:ptCount val="10"/>
                <c:pt idx="0">
                  <c:v>Q3 2021 (n=131)</c:v>
                </c:pt>
                <c:pt idx="1">
                  <c:v>Q4 2021 (n=229)</c:v>
                </c:pt>
                <c:pt idx="2">
                  <c:v>Q1 2022 (n=370)</c:v>
                </c:pt>
                <c:pt idx="3">
                  <c:v>Q2 2022 (n=486)</c:v>
                </c:pt>
                <c:pt idx="4">
                  <c:v>Q3 2022 (n=569)</c:v>
                </c:pt>
                <c:pt idx="5">
                  <c:v>Q4 2022 (n=921)</c:v>
                </c:pt>
                <c:pt idx="6">
                  <c:v>Q1 2023 (n=1250)</c:v>
                </c:pt>
                <c:pt idx="7">
                  <c:v>Q2 2023 (n=1049)</c:v>
                </c:pt>
                <c:pt idx="8">
                  <c:v>Q3 2023 (n=1011)</c:v>
                </c:pt>
                <c:pt idx="9">
                  <c:v>Q4 2023 (n=784)</c:v>
                </c:pt>
              </c:strCache>
            </c:strRef>
          </c:cat>
          <c:val>
            <c:numRef>
              <c:f>'Overall Quarterly Perce XmR '!$B$2:$B$11</c:f>
              <c:numCache>
                <c:formatCode>0%</c:formatCode>
                <c:ptCount val="10"/>
                <c:pt idx="0">
                  <c:v>0.9007633587786259</c:v>
                </c:pt>
                <c:pt idx="1">
                  <c:v>0.93013100436681229</c:v>
                </c:pt>
                <c:pt idx="2">
                  <c:v>0.92162162162162165</c:v>
                </c:pt>
                <c:pt idx="3">
                  <c:v>0.84362139917695478</c:v>
                </c:pt>
                <c:pt idx="4">
                  <c:v>0.86467486818980666</c:v>
                </c:pt>
                <c:pt idx="5">
                  <c:v>0.89685124864277954</c:v>
                </c:pt>
                <c:pt idx="6">
                  <c:v>0.90800000000000003</c:v>
                </c:pt>
                <c:pt idx="7">
                  <c:v>0.93898951382268825</c:v>
                </c:pt>
                <c:pt idx="8">
                  <c:v>0.91889218595450051</c:v>
                </c:pt>
                <c:pt idx="9">
                  <c:v>0.9285714285714286</c:v>
                </c:pt>
              </c:numCache>
            </c:numRef>
          </c:val>
          <c:smooth val="0"/>
          <c:extLst>
            <c:ext xmlns:c16="http://schemas.microsoft.com/office/drawing/2014/chart" uri="{C3380CC4-5D6E-409C-BE32-E72D297353CC}">
              <c16:uniqueId val="{00000000-1E1C-496F-88BE-46494DBEF888}"/>
            </c:ext>
          </c:extLst>
        </c:ser>
        <c:ser>
          <c:idx val="1"/>
          <c:order val="1"/>
          <c:tx>
            <c:strRef>
              <c:f>'Overall Quarterly Perce XmR '!$C$1</c:f>
              <c:strCache>
                <c:ptCount val="1"/>
                <c:pt idx="0">
                  <c:v>UCL</c:v>
                </c:pt>
              </c:strCache>
            </c:strRef>
          </c:tx>
          <c:spPr>
            <a:ln w="19050">
              <a:solidFill>
                <a:schemeClr val="accent5">
                  <a:lumMod val="40000"/>
                  <a:lumOff val="60000"/>
                </a:schemeClr>
              </a:solidFill>
              <a:prstDash val="dash"/>
            </a:ln>
            <a:effectLst/>
          </c:spPr>
          <c:marker>
            <c:symbol val="none"/>
          </c:marker>
          <c:dLbls>
            <c:dLbl>
              <c:idx val="1"/>
              <c:layout>
                <c:manualLayout>
                  <c:x val="-1.4685990963837015E-2"/>
                  <c:y val="-2.0320855101582675E-2"/>
                </c:manualLayout>
              </c:layout>
              <c:tx>
                <c:rich>
                  <a:bodyPr wrap="square" lIns="38100" tIns="19050" rIns="38100" bIns="19050" anchor="ctr">
                    <a:spAutoFit/>
                  </a:bodyPr>
                  <a:lstStyle/>
                  <a:p>
                    <a:pPr>
                      <a:defRPr sz="1600"/>
                    </a:pPr>
                    <a:r>
                      <a:rPr lang="en-US" sz="1600"/>
                      <a:t>UCL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E1C-496F-88BE-46494DBEF888}"/>
                </c:ext>
              </c:extLst>
            </c:dLbl>
            <c:dLbl>
              <c:idx val="4"/>
              <c:layout>
                <c:manualLayout>
                  <c:x val="-1.4685990963836961E-2"/>
                  <c:y val="-2.0320855101582675E-2"/>
                </c:manualLayout>
              </c:layout>
              <c:tx>
                <c:rich>
                  <a:bodyPr wrap="square" lIns="38100" tIns="19050" rIns="38100" bIns="19050" anchor="ctr">
                    <a:spAutoFit/>
                  </a:bodyPr>
                  <a:lstStyle/>
                  <a:p>
                    <a:pPr>
                      <a:defRPr sz="1600"/>
                    </a:pPr>
                    <a:r>
                      <a:rPr lang="en-US" sz="1600"/>
                      <a:t>97.50%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E1C-496F-88BE-46494DBEF888}"/>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'!$A$2:$A$11</c:f>
              <c:strCache>
                <c:ptCount val="10"/>
                <c:pt idx="0">
                  <c:v>Q3 2021 (n=131)</c:v>
                </c:pt>
                <c:pt idx="1">
                  <c:v>Q4 2021 (n=229)</c:v>
                </c:pt>
                <c:pt idx="2">
                  <c:v>Q1 2022 (n=370)</c:v>
                </c:pt>
                <c:pt idx="3">
                  <c:v>Q2 2022 (n=486)</c:v>
                </c:pt>
                <c:pt idx="4">
                  <c:v>Q3 2022 (n=569)</c:v>
                </c:pt>
                <c:pt idx="5">
                  <c:v>Q4 2022 (n=921)</c:v>
                </c:pt>
                <c:pt idx="6">
                  <c:v>Q1 2023 (n=1250)</c:v>
                </c:pt>
                <c:pt idx="7">
                  <c:v>Q2 2023 (n=1049)</c:v>
                </c:pt>
                <c:pt idx="8">
                  <c:v>Q3 2023 (n=1011)</c:v>
                </c:pt>
                <c:pt idx="9">
                  <c:v>Q4 2023 (n=784)</c:v>
                </c:pt>
              </c:strCache>
            </c:strRef>
          </c:cat>
          <c:val>
            <c:numRef>
              <c:f>'Overall Quarterly Perce XmR '!$C$2:$C$11</c:f>
              <c:numCache>
                <c:formatCode>0.0%</c:formatCode>
                <c:ptCount val="10"/>
                <c:pt idx="0">
                  <c:v>0.98290889412583837</c:v>
                </c:pt>
                <c:pt idx="1">
                  <c:v>0.98290889412583837</c:v>
                </c:pt>
                <c:pt idx="2">
                  <c:v>0.98290889412583837</c:v>
                </c:pt>
                <c:pt idx="3">
                  <c:v>0.98290889412583837</c:v>
                </c:pt>
                <c:pt idx="4">
                  <c:v>0.98290889412583837</c:v>
                </c:pt>
                <c:pt idx="5">
                  <c:v>0.98290889412583837</c:v>
                </c:pt>
                <c:pt idx="6">
                  <c:v>0.98290889412583837</c:v>
                </c:pt>
                <c:pt idx="7">
                  <c:v>0.98290889412583837</c:v>
                </c:pt>
                <c:pt idx="8">
                  <c:v>0.98290889412583837</c:v>
                </c:pt>
                <c:pt idx="9">
                  <c:v>0.98290889412583837</c:v>
                </c:pt>
              </c:numCache>
            </c:numRef>
          </c:val>
          <c:smooth val="0"/>
          <c:extLst>
            <c:ext xmlns:c16="http://schemas.microsoft.com/office/drawing/2014/chart" uri="{C3380CC4-5D6E-409C-BE32-E72D297353CC}">
              <c16:uniqueId val="{00000003-1E1C-496F-88BE-46494DBEF888}"/>
            </c:ext>
          </c:extLst>
        </c:ser>
        <c:ser>
          <c:idx val="2"/>
          <c:order val="2"/>
          <c:tx>
            <c:strRef>
              <c:f>'Overall Quarterly Perce XmR '!$D$1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f>'Overall Quarterly Perce XmR '!$A$2:$A$11</c:f>
              <c:strCache>
                <c:ptCount val="10"/>
                <c:pt idx="0">
                  <c:v>Q3 2021 (n=131)</c:v>
                </c:pt>
                <c:pt idx="1">
                  <c:v>Q4 2021 (n=229)</c:v>
                </c:pt>
                <c:pt idx="2">
                  <c:v>Q1 2022 (n=370)</c:v>
                </c:pt>
                <c:pt idx="3">
                  <c:v>Q2 2022 (n=486)</c:v>
                </c:pt>
                <c:pt idx="4">
                  <c:v>Q3 2022 (n=569)</c:v>
                </c:pt>
                <c:pt idx="5">
                  <c:v>Q4 2022 (n=921)</c:v>
                </c:pt>
                <c:pt idx="6">
                  <c:v>Q1 2023 (n=1250)</c:v>
                </c:pt>
                <c:pt idx="7">
                  <c:v>Q2 2023 (n=1049)</c:v>
                </c:pt>
                <c:pt idx="8">
                  <c:v>Q3 2023 (n=1011)</c:v>
                </c:pt>
                <c:pt idx="9">
                  <c:v>Q4 2023 (n=784)</c:v>
                </c:pt>
              </c:strCache>
            </c:strRef>
          </c:cat>
          <c:val>
            <c:numRef>
              <c:f>'Overall Quarterly Perce XmR '!$D$2:$D$7</c:f>
              <c:numCache>
                <c:formatCode>0.0000</c:formatCode>
                <c:ptCount val="6"/>
                <c:pt idx="0">
                  <c:v>0.95292056834925898</c:v>
                </c:pt>
                <c:pt idx="1">
                  <c:v>0.95292056834925898</c:v>
                </c:pt>
                <c:pt idx="2">
                  <c:v>0.95292056834925898</c:v>
                </c:pt>
                <c:pt idx="3">
                  <c:v>0.95292056834925898</c:v>
                </c:pt>
                <c:pt idx="4">
                  <c:v>0.95292056834925898</c:v>
                </c:pt>
                <c:pt idx="5">
                  <c:v>0.95292056834925898</c:v>
                </c:pt>
              </c:numCache>
            </c:numRef>
          </c:val>
          <c:smooth val="0"/>
          <c:extLst>
            <c:ext xmlns:c16="http://schemas.microsoft.com/office/drawing/2014/chart" uri="{C3380CC4-5D6E-409C-BE32-E72D297353CC}">
              <c16:uniqueId val="{00000004-1E1C-496F-88BE-46494DBEF888}"/>
            </c:ext>
          </c:extLst>
        </c:ser>
        <c:ser>
          <c:idx val="3"/>
          <c:order val="3"/>
          <c:tx>
            <c:strRef>
              <c:f>'Overall Quarterly Perce XmR '!$E$1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f>'Overall Quarterly Perce XmR '!$A$2:$A$11</c:f>
              <c:strCache>
                <c:ptCount val="10"/>
                <c:pt idx="0">
                  <c:v>Q3 2021 (n=131)</c:v>
                </c:pt>
                <c:pt idx="1">
                  <c:v>Q4 2021 (n=229)</c:v>
                </c:pt>
                <c:pt idx="2">
                  <c:v>Q1 2022 (n=370)</c:v>
                </c:pt>
                <c:pt idx="3">
                  <c:v>Q2 2022 (n=486)</c:v>
                </c:pt>
                <c:pt idx="4">
                  <c:v>Q3 2022 (n=569)</c:v>
                </c:pt>
                <c:pt idx="5">
                  <c:v>Q4 2022 (n=921)</c:v>
                </c:pt>
                <c:pt idx="6">
                  <c:v>Q1 2023 (n=1250)</c:v>
                </c:pt>
                <c:pt idx="7">
                  <c:v>Q2 2023 (n=1049)</c:v>
                </c:pt>
                <c:pt idx="8">
                  <c:v>Q3 2023 (n=1011)</c:v>
                </c:pt>
                <c:pt idx="9">
                  <c:v>Q4 2023 (n=784)</c:v>
                </c:pt>
              </c:strCache>
            </c:strRef>
          </c:cat>
          <c:val>
            <c:numRef>
              <c:f>'Overall Quarterly Perce XmR '!$E$2:$E$7</c:f>
              <c:numCache>
                <c:formatCode>0.0000</c:formatCode>
                <c:ptCount val="6"/>
                <c:pt idx="0">
                  <c:v>0.92293224257267958</c:v>
                </c:pt>
                <c:pt idx="1">
                  <c:v>0.92293224257267958</c:v>
                </c:pt>
                <c:pt idx="2">
                  <c:v>0.92293224257267958</c:v>
                </c:pt>
                <c:pt idx="3">
                  <c:v>0.92293224257267958</c:v>
                </c:pt>
                <c:pt idx="4">
                  <c:v>0.92293224257267958</c:v>
                </c:pt>
                <c:pt idx="5">
                  <c:v>0.92293224257267958</c:v>
                </c:pt>
              </c:numCache>
            </c:numRef>
          </c:val>
          <c:smooth val="0"/>
          <c:extLst>
            <c:ext xmlns:c16="http://schemas.microsoft.com/office/drawing/2014/chart" uri="{C3380CC4-5D6E-409C-BE32-E72D297353CC}">
              <c16:uniqueId val="{00000005-1E1C-496F-88BE-46494DBEF888}"/>
            </c:ext>
          </c:extLst>
        </c:ser>
        <c:ser>
          <c:idx val="4"/>
          <c:order val="4"/>
          <c:tx>
            <c:strRef>
              <c:f>'Overall Quarterly Perce XmR '!$F$1</c:f>
              <c:strCache>
                <c:ptCount val="1"/>
                <c:pt idx="0">
                  <c:v>Average</c:v>
                </c:pt>
              </c:strCache>
            </c:strRef>
          </c:tx>
          <c:spPr>
            <a:ln w="19050">
              <a:solidFill>
                <a:schemeClr val="tx2">
                  <a:lumMod val="40000"/>
                  <a:lumOff val="60000"/>
                </a:schemeClr>
              </a:solidFill>
              <a:prstDash val="sysDash"/>
            </a:ln>
            <a:effectLst/>
          </c:spPr>
          <c:marker>
            <c:symbol val="none"/>
          </c:marker>
          <c:dLbls>
            <c:dLbl>
              <c:idx val="1"/>
              <c:layout>
                <c:manualLayout>
                  <c:x val="-1.4686049848248938E-2"/>
                  <c:y val="2.7827354913969087E-2"/>
                </c:manualLayout>
              </c:layout>
              <c:tx>
                <c:rich>
                  <a:bodyPr wrap="square" lIns="38100" tIns="19050" rIns="38100" bIns="19050" anchor="ctr">
                    <a:spAutoFit/>
                  </a:bodyPr>
                  <a:lstStyle/>
                  <a:p>
                    <a:pPr>
                      <a:defRPr sz="1600"/>
                    </a:pPr>
                    <a:r>
                      <a:rPr lang="en-US" sz="1600"/>
                      <a:t>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E1C-496F-88BE-46494DBEF888}"/>
                </c:ext>
              </c:extLst>
            </c:dLbl>
            <c:dLbl>
              <c:idx val="4"/>
              <c:layout>
                <c:manualLayout>
                  <c:x val="-0.11683069829371477"/>
                  <c:y val="2.4123651210265384E-2"/>
                </c:manualLayout>
              </c:layout>
              <c:tx>
                <c:rich>
                  <a:bodyPr wrap="square" lIns="38100" tIns="19050" rIns="38100" bIns="19050" anchor="ctr">
                    <a:spAutoFit/>
                  </a:bodyPr>
                  <a:lstStyle/>
                  <a:p>
                    <a:pPr>
                      <a:defRPr sz="1600"/>
                    </a:pPr>
                    <a:r>
                      <a:rPr lang="en-US" sz="1600"/>
                      <a:t>89.00%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E1C-496F-88BE-46494DBEF888}"/>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'!$A$2:$A$11</c:f>
              <c:strCache>
                <c:ptCount val="10"/>
                <c:pt idx="0">
                  <c:v>Q3 2021 (n=131)</c:v>
                </c:pt>
                <c:pt idx="1">
                  <c:v>Q4 2021 (n=229)</c:v>
                </c:pt>
                <c:pt idx="2">
                  <c:v>Q1 2022 (n=370)</c:v>
                </c:pt>
                <c:pt idx="3">
                  <c:v>Q2 2022 (n=486)</c:v>
                </c:pt>
                <c:pt idx="4">
                  <c:v>Q3 2022 (n=569)</c:v>
                </c:pt>
                <c:pt idx="5">
                  <c:v>Q4 2022 (n=921)</c:v>
                </c:pt>
                <c:pt idx="6">
                  <c:v>Q1 2023 (n=1250)</c:v>
                </c:pt>
                <c:pt idx="7">
                  <c:v>Q2 2023 (n=1049)</c:v>
                </c:pt>
                <c:pt idx="8">
                  <c:v>Q3 2023 (n=1011)</c:v>
                </c:pt>
                <c:pt idx="9">
                  <c:v>Q4 2023 (n=784)</c:v>
                </c:pt>
              </c:strCache>
            </c:strRef>
          </c:cat>
          <c:val>
            <c:numRef>
              <c:f>'Overall Quarterly Perce XmR '!$F$2:$F$11</c:f>
              <c:numCache>
                <c:formatCode>0.0%</c:formatCode>
                <c:ptCount val="10"/>
                <c:pt idx="0">
                  <c:v>0.89294391679610019</c:v>
                </c:pt>
                <c:pt idx="1">
                  <c:v>0.89294391679610019</c:v>
                </c:pt>
                <c:pt idx="2">
                  <c:v>0.89294391679610019</c:v>
                </c:pt>
                <c:pt idx="3">
                  <c:v>0.89294391679610019</c:v>
                </c:pt>
                <c:pt idx="4">
                  <c:v>0.89294391679610019</c:v>
                </c:pt>
                <c:pt idx="5">
                  <c:v>0.89294391679610019</c:v>
                </c:pt>
                <c:pt idx="6">
                  <c:v>0.89294391679610019</c:v>
                </c:pt>
                <c:pt idx="7">
                  <c:v>0.89294391679610019</c:v>
                </c:pt>
                <c:pt idx="8">
                  <c:v>0.89294391679610019</c:v>
                </c:pt>
                <c:pt idx="9">
                  <c:v>0.89294391679610019</c:v>
                </c:pt>
              </c:numCache>
            </c:numRef>
          </c:val>
          <c:smooth val="0"/>
          <c:extLst>
            <c:ext xmlns:c16="http://schemas.microsoft.com/office/drawing/2014/chart" uri="{C3380CC4-5D6E-409C-BE32-E72D297353CC}">
              <c16:uniqueId val="{00000008-1E1C-496F-88BE-46494DBEF888}"/>
            </c:ext>
          </c:extLst>
        </c:ser>
        <c:ser>
          <c:idx val="5"/>
          <c:order val="5"/>
          <c:tx>
            <c:strRef>
              <c:f>'Overall Quarterly Perce XmR '!$G$1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f>'Overall Quarterly Perce XmR '!$A$2:$A$11</c:f>
              <c:strCache>
                <c:ptCount val="10"/>
                <c:pt idx="0">
                  <c:v>Q3 2021 (n=131)</c:v>
                </c:pt>
                <c:pt idx="1">
                  <c:v>Q4 2021 (n=229)</c:v>
                </c:pt>
                <c:pt idx="2">
                  <c:v>Q1 2022 (n=370)</c:v>
                </c:pt>
                <c:pt idx="3">
                  <c:v>Q2 2022 (n=486)</c:v>
                </c:pt>
                <c:pt idx="4">
                  <c:v>Q3 2022 (n=569)</c:v>
                </c:pt>
                <c:pt idx="5">
                  <c:v>Q4 2022 (n=921)</c:v>
                </c:pt>
                <c:pt idx="6">
                  <c:v>Q1 2023 (n=1250)</c:v>
                </c:pt>
                <c:pt idx="7">
                  <c:v>Q2 2023 (n=1049)</c:v>
                </c:pt>
                <c:pt idx="8">
                  <c:v>Q3 2023 (n=1011)</c:v>
                </c:pt>
                <c:pt idx="9">
                  <c:v>Q4 2023 (n=784)</c:v>
                </c:pt>
              </c:strCache>
            </c:strRef>
          </c:cat>
          <c:val>
            <c:numRef>
              <c:f>'Overall Quarterly Perce XmR '!$G$2:$G$7</c:f>
              <c:numCache>
                <c:formatCode>0.0000</c:formatCode>
                <c:ptCount val="6"/>
                <c:pt idx="0">
                  <c:v>0.8629555910195208</c:v>
                </c:pt>
                <c:pt idx="1">
                  <c:v>0.8629555910195208</c:v>
                </c:pt>
                <c:pt idx="2">
                  <c:v>0.8629555910195208</c:v>
                </c:pt>
                <c:pt idx="3">
                  <c:v>0.8629555910195208</c:v>
                </c:pt>
                <c:pt idx="4">
                  <c:v>0.8629555910195208</c:v>
                </c:pt>
                <c:pt idx="5">
                  <c:v>0.8629555910195208</c:v>
                </c:pt>
              </c:numCache>
            </c:numRef>
          </c:val>
          <c:smooth val="0"/>
          <c:extLst>
            <c:ext xmlns:c16="http://schemas.microsoft.com/office/drawing/2014/chart" uri="{C3380CC4-5D6E-409C-BE32-E72D297353CC}">
              <c16:uniqueId val="{00000009-1E1C-496F-88BE-46494DBEF888}"/>
            </c:ext>
          </c:extLst>
        </c:ser>
        <c:ser>
          <c:idx val="6"/>
          <c:order val="6"/>
          <c:tx>
            <c:strRef>
              <c:f>'Overall Quarterly Perce XmR '!$H$1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f>'Overall Quarterly Perce XmR '!$A$2:$A$11</c:f>
              <c:strCache>
                <c:ptCount val="10"/>
                <c:pt idx="0">
                  <c:v>Q3 2021 (n=131)</c:v>
                </c:pt>
                <c:pt idx="1">
                  <c:v>Q4 2021 (n=229)</c:v>
                </c:pt>
                <c:pt idx="2">
                  <c:v>Q1 2022 (n=370)</c:v>
                </c:pt>
                <c:pt idx="3">
                  <c:v>Q2 2022 (n=486)</c:v>
                </c:pt>
                <c:pt idx="4">
                  <c:v>Q3 2022 (n=569)</c:v>
                </c:pt>
                <c:pt idx="5">
                  <c:v>Q4 2022 (n=921)</c:v>
                </c:pt>
                <c:pt idx="6">
                  <c:v>Q1 2023 (n=1250)</c:v>
                </c:pt>
                <c:pt idx="7">
                  <c:v>Q2 2023 (n=1049)</c:v>
                </c:pt>
                <c:pt idx="8">
                  <c:v>Q3 2023 (n=1011)</c:v>
                </c:pt>
                <c:pt idx="9">
                  <c:v>Q4 2023 (n=784)</c:v>
                </c:pt>
              </c:strCache>
            </c:strRef>
          </c:cat>
          <c:val>
            <c:numRef>
              <c:f>'Overall Quarterly Perce XmR '!$H$2:$H$7</c:f>
              <c:numCache>
                <c:formatCode>0.0000</c:formatCode>
                <c:ptCount val="6"/>
                <c:pt idx="0">
                  <c:v>0.8329672652429414</c:v>
                </c:pt>
                <c:pt idx="1">
                  <c:v>0.8329672652429414</c:v>
                </c:pt>
                <c:pt idx="2">
                  <c:v>0.8329672652429414</c:v>
                </c:pt>
                <c:pt idx="3">
                  <c:v>0.8329672652429414</c:v>
                </c:pt>
                <c:pt idx="4">
                  <c:v>0.8329672652429414</c:v>
                </c:pt>
                <c:pt idx="5">
                  <c:v>0.8329672652429414</c:v>
                </c:pt>
              </c:numCache>
            </c:numRef>
          </c:val>
          <c:smooth val="0"/>
          <c:extLst>
            <c:ext xmlns:c16="http://schemas.microsoft.com/office/drawing/2014/chart" uri="{C3380CC4-5D6E-409C-BE32-E72D297353CC}">
              <c16:uniqueId val="{0000000A-1E1C-496F-88BE-46494DBEF888}"/>
            </c:ext>
          </c:extLst>
        </c:ser>
        <c:ser>
          <c:idx val="7"/>
          <c:order val="7"/>
          <c:tx>
            <c:strRef>
              <c:f>'Overall Quarterly Perce XmR '!$I$1</c:f>
              <c:strCache>
                <c:ptCount val="1"/>
                <c:pt idx="0">
                  <c:v>LCL</c:v>
                </c:pt>
              </c:strCache>
            </c:strRef>
          </c:tx>
          <c:spPr>
            <a:ln w="19050">
              <a:solidFill>
                <a:schemeClr val="accent5">
                  <a:lumMod val="40000"/>
                  <a:lumOff val="60000"/>
                </a:schemeClr>
              </a:solidFill>
              <a:prstDash val="dash"/>
            </a:ln>
            <a:effectLst/>
          </c:spPr>
          <c:marker>
            <c:symbol val="none"/>
          </c:marker>
          <c:dLbls>
            <c:dLbl>
              <c:idx val="1"/>
              <c:layout>
                <c:manualLayout>
                  <c:x val="-1.4685990963837015E-2"/>
                  <c:y val="-2.0320855101582637E-2"/>
                </c:manualLayout>
              </c:layout>
              <c:tx>
                <c:rich>
                  <a:bodyPr wrap="square" lIns="38100" tIns="19050" rIns="38100" bIns="19050" anchor="ctr">
                    <a:spAutoFit/>
                  </a:bodyPr>
                  <a:lstStyle/>
                  <a:p>
                    <a:pPr>
                      <a:defRPr sz="1600"/>
                    </a:pPr>
                    <a:r>
                      <a:rPr lang="en-US" sz="1600"/>
                      <a:t>LCL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1E1C-496F-88BE-46494DBEF888}"/>
                </c:ext>
              </c:extLst>
            </c:dLbl>
            <c:dLbl>
              <c:idx val="4"/>
              <c:layout>
                <c:manualLayout>
                  <c:x val="-1.4685990963836961E-2"/>
                  <c:y val="-2.0320855101582637E-2"/>
                </c:manualLayout>
              </c:layout>
              <c:tx>
                <c:rich>
                  <a:bodyPr wrap="square" lIns="38100" tIns="19050" rIns="38100" bIns="19050" anchor="ctr">
                    <a:spAutoFit/>
                  </a:bodyPr>
                  <a:lstStyle/>
                  <a:p>
                    <a:pPr>
                      <a:defRPr sz="1600"/>
                    </a:pPr>
                    <a:r>
                      <a:rPr lang="en-US" sz="1600"/>
                      <a:t>80.50%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1E1C-496F-88BE-46494DBEF888}"/>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'!$A$2:$A$11</c:f>
              <c:strCache>
                <c:ptCount val="10"/>
                <c:pt idx="0">
                  <c:v>Q3 2021 (n=131)</c:v>
                </c:pt>
                <c:pt idx="1">
                  <c:v>Q4 2021 (n=229)</c:v>
                </c:pt>
                <c:pt idx="2">
                  <c:v>Q1 2022 (n=370)</c:v>
                </c:pt>
                <c:pt idx="3">
                  <c:v>Q2 2022 (n=486)</c:v>
                </c:pt>
                <c:pt idx="4">
                  <c:v>Q3 2022 (n=569)</c:v>
                </c:pt>
                <c:pt idx="5">
                  <c:v>Q4 2022 (n=921)</c:v>
                </c:pt>
                <c:pt idx="6">
                  <c:v>Q1 2023 (n=1250)</c:v>
                </c:pt>
                <c:pt idx="7">
                  <c:v>Q2 2023 (n=1049)</c:v>
                </c:pt>
                <c:pt idx="8">
                  <c:v>Q3 2023 (n=1011)</c:v>
                </c:pt>
                <c:pt idx="9">
                  <c:v>Q4 2023 (n=784)</c:v>
                </c:pt>
              </c:strCache>
            </c:strRef>
          </c:cat>
          <c:val>
            <c:numRef>
              <c:f>'Overall Quarterly Perce XmR '!$I$2:$I$11</c:f>
              <c:numCache>
                <c:formatCode>0.0%</c:formatCode>
                <c:ptCount val="10"/>
                <c:pt idx="0">
                  <c:v>0.80297893946636201</c:v>
                </c:pt>
                <c:pt idx="1">
                  <c:v>0.80297893946636201</c:v>
                </c:pt>
                <c:pt idx="2">
                  <c:v>0.80297893946636201</c:v>
                </c:pt>
                <c:pt idx="3">
                  <c:v>0.80297893946636201</c:v>
                </c:pt>
                <c:pt idx="4">
                  <c:v>0.80297893946636201</c:v>
                </c:pt>
                <c:pt idx="5">
                  <c:v>0.80297893946636201</c:v>
                </c:pt>
                <c:pt idx="6">
                  <c:v>0.80297893946636201</c:v>
                </c:pt>
                <c:pt idx="7">
                  <c:v>0.80297893946636201</c:v>
                </c:pt>
                <c:pt idx="8">
                  <c:v>0.80297893946636201</c:v>
                </c:pt>
                <c:pt idx="9">
                  <c:v>0.80297893946636201</c:v>
                </c:pt>
              </c:numCache>
            </c:numRef>
          </c:val>
          <c:smooth val="0"/>
          <c:extLst>
            <c:ext xmlns:c16="http://schemas.microsoft.com/office/drawing/2014/chart" uri="{C3380CC4-5D6E-409C-BE32-E72D297353CC}">
              <c16:uniqueId val="{0000000D-1E1C-496F-88BE-46494DBEF888}"/>
            </c:ext>
          </c:extLst>
        </c:ser>
        <c:ser>
          <c:idx val="8"/>
          <c:order val="8"/>
          <c:spPr>
            <a:ln>
              <a:solidFill>
                <a:srgbClr val="7030A0"/>
              </a:solidFill>
            </a:ln>
          </c:spPr>
          <c:marker>
            <c:spPr>
              <a:solidFill>
                <a:srgbClr val="7030A0"/>
              </a:solidFill>
              <a:ln>
                <a:noFill/>
              </a:ln>
            </c:spPr>
          </c:marker>
          <c:cat>
            <c:strRef>
              <c:f>'Overall Quarterly Perce XmR '!$A$2:$A$11</c:f>
              <c:strCache>
                <c:ptCount val="10"/>
                <c:pt idx="0">
                  <c:v>Q3 2021 (n=131)</c:v>
                </c:pt>
                <c:pt idx="1">
                  <c:v>Q4 2021 (n=229)</c:v>
                </c:pt>
                <c:pt idx="2">
                  <c:v>Q1 2022 (n=370)</c:v>
                </c:pt>
                <c:pt idx="3">
                  <c:v>Q2 2022 (n=486)</c:v>
                </c:pt>
                <c:pt idx="4">
                  <c:v>Q3 2022 (n=569)</c:v>
                </c:pt>
                <c:pt idx="5">
                  <c:v>Q4 2022 (n=921)</c:v>
                </c:pt>
                <c:pt idx="6">
                  <c:v>Q1 2023 (n=1250)</c:v>
                </c:pt>
                <c:pt idx="7">
                  <c:v>Q2 2023 (n=1049)</c:v>
                </c:pt>
                <c:pt idx="8">
                  <c:v>Q3 2023 (n=1011)</c:v>
                </c:pt>
                <c:pt idx="9">
                  <c:v>Q4 2023 (n=784)</c:v>
                </c:pt>
              </c:strCache>
            </c:strRef>
          </c:cat>
          <c:val>
            <c:numRef>
              <c:f>'Overall Quarterly Perce XmR '!$T$2:$T$11</c:f>
              <c:numCache>
                <c:formatCode>0%</c:formatCode>
                <c:ptCount val="10"/>
                <c:pt idx="0">
                  <c:v>0.9</c:v>
                </c:pt>
                <c:pt idx="1">
                  <c:v>0.9</c:v>
                </c:pt>
                <c:pt idx="2">
                  <c:v>0.9</c:v>
                </c:pt>
                <c:pt idx="3">
                  <c:v>0.9</c:v>
                </c:pt>
                <c:pt idx="4">
                  <c:v>0.9</c:v>
                </c:pt>
                <c:pt idx="5">
                  <c:v>0.9</c:v>
                </c:pt>
                <c:pt idx="6">
                  <c:v>0.9</c:v>
                </c:pt>
                <c:pt idx="7">
                  <c:v>0.9</c:v>
                </c:pt>
                <c:pt idx="8">
                  <c:v>0.9</c:v>
                </c:pt>
                <c:pt idx="9">
                  <c:v>0.9</c:v>
                </c:pt>
              </c:numCache>
            </c:numRef>
          </c:val>
          <c:smooth val="0"/>
          <c:extLst>
            <c:ext xmlns:c16="http://schemas.microsoft.com/office/drawing/2014/chart" uri="{C3380CC4-5D6E-409C-BE32-E72D297353CC}">
              <c16:uniqueId val="{0000000E-1E1C-496F-88BE-46494DBEF888}"/>
            </c:ext>
          </c:extLst>
        </c:ser>
        <c:dLbls>
          <c:showLegendKey val="0"/>
          <c:showVal val="0"/>
          <c:showCatName val="0"/>
          <c:showSerName val="0"/>
          <c:showPercent val="0"/>
          <c:showBubbleSize val="0"/>
        </c:dLbls>
        <c:marker val="1"/>
        <c:smooth val="0"/>
        <c:axId val="131626303"/>
        <c:axId val="131626719"/>
      </c:lineChart>
      <c:catAx>
        <c:axId val="131626303"/>
        <c:scaling>
          <c:orientation val="minMax"/>
        </c:scaling>
        <c:delete val="0"/>
        <c:axPos val="b"/>
        <c:title>
          <c:tx>
            <c:rich>
              <a:bodyPr/>
              <a:lstStyle/>
              <a:p>
                <a:pPr>
                  <a:defRPr sz="1600" b="1" i="0">
                    <a:solidFill>
                      <a:srgbClr val="000000"/>
                    </a:solidFill>
                    <a:latin typeface=" +mn-lt"/>
                  </a:defRPr>
                </a:pPr>
                <a:r>
                  <a:rPr lang="en-US" sz="1600" b="1" i="0">
                    <a:solidFill>
                      <a:srgbClr val="000000"/>
                    </a:solidFill>
                    <a:latin typeface=" +mn-lt"/>
                  </a:rPr>
                  <a:t>Report Quarter (N = Total Number of</a:t>
                </a:r>
                <a:r>
                  <a:rPr lang="en-US" sz="1600" b="1" i="0" baseline="0">
                    <a:solidFill>
                      <a:srgbClr val="000000"/>
                    </a:solidFill>
                    <a:latin typeface=" +mn-lt"/>
                  </a:rPr>
                  <a:t> Reports That Quarter)</a:t>
                </a:r>
                <a:endParaRPr lang="en-US" sz="1600" b="1" i="0">
                  <a:solidFill>
                    <a:srgbClr val="000000"/>
                  </a:solidFill>
                  <a:latin typeface=" +mn-lt"/>
                </a:endParaRPr>
              </a:p>
            </c:rich>
          </c:tx>
          <c:overlay val="0"/>
        </c:title>
        <c:numFmt formatCode="General" sourceLinked="1"/>
        <c:majorTickMark val="out"/>
        <c:minorTickMark val="none"/>
        <c:tickLblPos val="nextTo"/>
        <c:txPr>
          <a:bodyPr/>
          <a:lstStyle/>
          <a:p>
            <a:pPr>
              <a:defRPr sz="1600"/>
            </a:pPr>
            <a:endParaRPr lang="en-US"/>
          </a:p>
        </c:txPr>
        <c:crossAx val="131626719"/>
        <c:crosses val="autoZero"/>
        <c:auto val="0"/>
        <c:lblAlgn val="ctr"/>
        <c:lblOffset val="100"/>
        <c:noMultiLvlLbl val="0"/>
      </c:catAx>
      <c:valAx>
        <c:axId val="131626719"/>
        <c:scaling>
          <c:orientation val="minMax"/>
          <c:min val="0.70000000000000007"/>
        </c:scaling>
        <c:delete val="0"/>
        <c:axPos val="l"/>
        <c:title>
          <c:tx>
            <c:rich>
              <a:bodyPr/>
              <a:lstStyle/>
              <a:p>
                <a:pPr>
                  <a:defRPr sz="1600" b="1" i="0">
                    <a:solidFill>
                      <a:srgbClr val="000000"/>
                    </a:solidFill>
                    <a:latin typeface=" +mn-lt"/>
                  </a:defRPr>
                </a:pPr>
                <a:r>
                  <a:rPr lang="en-US" sz="1600" b="1" i="0">
                    <a:solidFill>
                      <a:srgbClr val="000000"/>
                    </a:solidFill>
                    <a:latin typeface=" +mn-lt"/>
                  </a:rPr>
                  <a:t>Percent Compliance</a:t>
                </a:r>
              </a:p>
            </c:rich>
          </c:tx>
          <c:overlay val="0"/>
        </c:title>
        <c:numFmt formatCode="0%" sourceLinked="1"/>
        <c:majorTickMark val="out"/>
        <c:minorTickMark val="none"/>
        <c:tickLblPos val="nextTo"/>
        <c:txPr>
          <a:bodyPr/>
          <a:lstStyle/>
          <a:p>
            <a:pPr>
              <a:defRPr sz="1600"/>
            </a:pPr>
            <a:endParaRPr lang="en-US"/>
          </a:p>
        </c:txPr>
        <c:crossAx val="131626303"/>
        <c:crosses val="autoZero"/>
        <c:crossBetween val="midCat"/>
        <c:majorUnit val="5.000000000000001E-2"/>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2CEED-0108-44FE-A671-AF753BDBF99E}" type="doc">
      <dgm:prSet loTypeId="urn:microsoft.com/office/officeart/2017/3/layout/DropPinTimeline" loCatId="process" qsTypeId="urn:microsoft.com/office/officeart/2005/8/quickstyle/simple1" qsCatId="simple" csTypeId="urn:microsoft.com/office/officeart/2005/8/colors/colorful5" csCatId="colorful" phldr="1"/>
      <dgm:spPr/>
      <dgm:t>
        <a:bodyPr/>
        <a:lstStyle/>
        <a:p>
          <a:endParaRPr lang="en-US"/>
        </a:p>
      </dgm:t>
    </dgm:pt>
    <dgm:pt modelId="{FF4209CF-897B-41C3-9C7B-36141C2F9FA7}">
      <dgm:prSet custT="1"/>
      <dgm:spPr/>
      <dgm:t>
        <a:bodyPr/>
        <a:lstStyle/>
        <a:p>
          <a:pPr>
            <a:defRPr b="1"/>
          </a:pPr>
          <a:r>
            <a:rPr lang="en-US" sz="2000" dirty="0">
              <a:latin typeface="Apple Braille"/>
            </a:rPr>
            <a:t>Feb - Mar 2021</a:t>
          </a:r>
        </a:p>
      </dgm:t>
    </dgm:pt>
    <dgm:pt modelId="{636887E1-4B45-43AF-992D-D3A9E50B9BB6}" type="parTrans" cxnId="{8B83B681-1F2A-450F-938E-CE5CD0C7EE1F}">
      <dgm:prSet/>
      <dgm:spPr/>
      <dgm:t>
        <a:bodyPr/>
        <a:lstStyle/>
        <a:p>
          <a:endParaRPr lang="en-US">
            <a:latin typeface="Apple Braille"/>
          </a:endParaRPr>
        </a:p>
      </dgm:t>
    </dgm:pt>
    <dgm:pt modelId="{A12BB6C7-6B24-460B-9D2A-B32840F59D97}" type="sibTrans" cxnId="{8B83B681-1F2A-450F-938E-CE5CD0C7EE1F}">
      <dgm:prSet/>
      <dgm:spPr/>
      <dgm:t>
        <a:bodyPr/>
        <a:lstStyle/>
        <a:p>
          <a:endParaRPr lang="en-US">
            <a:latin typeface="Apple Braille"/>
          </a:endParaRPr>
        </a:p>
      </dgm:t>
    </dgm:pt>
    <dgm:pt modelId="{C920E2F2-9D15-419D-A16B-B81FB13A2A72}">
      <dgm:prSet custT="1"/>
      <dgm:spPr/>
      <dgm:t>
        <a:bodyPr/>
        <a:lstStyle/>
        <a:p>
          <a:r>
            <a:rPr lang="en-US" sz="1600" dirty="0">
              <a:latin typeface="Apple Braille"/>
            </a:rPr>
            <a:t>Baseline data collection begins</a:t>
          </a:r>
        </a:p>
      </dgm:t>
    </dgm:pt>
    <dgm:pt modelId="{3A008A4E-28FE-4C14-BA26-D059283A3F70}" type="parTrans" cxnId="{0F24F962-F3ED-4C13-8D1C-BC7E0C36E19E}">
      <dgm:prSet/>
      <dgm:spPr/>
      <dgm:t>
        <a:bodyPr/>
        <a:lstStyle/>
        <a:p>
          <a:endParaRPr lang="en-US">
            <a:latin typeface="Apple Braille"/>
          </a:endParaRPr>
        </a:p>
      </dgm:t>
    </dgm:pt>
    <dgm:pt modelId="{73BBCCE6-CD57-46A2-B8DF-B73E20257120}" type="sibTrans" cxnId="{0F24F962-F3ED-4C13-8D1C-BC7E0C36E19E}">
      <dgm:prSet/>
      <dgm:spPr/>
      <dgm:t>
        <a:bodyPr/>
        <a:lstStyle/>
        <a:p>
          <a:endParaRPr lang="en-US">
            <a:latin typeface="Apple Braille"/>
          </a:endParaRPr>
        </a:p>
      </dgm:t>
    </dgm:pt>
    <dgm:pt modelId="{30F50C3E-E689-4749-B2DE-A380B36249A8}">
      <dgm:prSet/>
      <dgm:spPr/>
      <dgm:t>
        <a:bodyPr/>
        <a:lstStyle/>
        <a:p>
          <a:pPr>
            <a:defRPr b="1"/>
          </a:pPr>
          <a:r>
            <a:rPr lang="en-US" dirty="0">
              <a:latin typeface="Apple Braille"/>
            </a:rPr>
            <a:t>Mar - May 2021</a:t>
          </a:r>
        </a:p>
      </dgm:t>
    </dgm:pt>
    <dgm:pt modelId="{79677494-5720-431C-A698-ACF70BE9A8D5}" type="parTrans" cxnId="{A9192DD4-91A4-4241-AECC-05B1BA21FB2F}">
      <dgm:prSet/>
      <dgm:spPr/>
      <dgm:t>
        <a:bodyPr/>
        <a:lstStyle/>
        <a:p>
          <a:endParaRPr lang="en-US">
            <a:latin typeface="Apple Braille"/>
          </a:endParaRPr>
        </a:p>
      </dgm:t>
    </dgm:pt>
    <dgm:pt modelId="{73E9C396-E906-41ED-A398-EE101353F0BC}" type="sibTrans" cxnId="{A9192DD4-91A4-4241-AECC-05B1BA21FB2F}">
      <dgm:prSet/>
      <dgm:spPr/>
      <dgm:t>
        <a:bodyPr/>
        <a:lstStyle/>
        <a:p>
          <a:endParaRPr lang="en-US">
            <a:latin typeface="Apple Braille"/>
          </a:endParaRPr>
        </a:p>
      </dgm:t>
    </dgm:pt>
    <dgm:pt modelId="{DFA8BDC1-000A-475E-A75A-BD2BB9C56ACF}">
      <dgm:prSet custT="1"/>
      <dgm:spPr/>
      <dgm:t>
        <a:bodyPr/>
        <a:lstStyle/>
        <a:p>
          <a:r>
            <a:rPr lang="en-US" sz="1600" dirty="0">
              <a:latin typeface="Apple Braille"/>
            </a:rPr>
            <a:t>Initiate site training</a:t>
          </a:r>
        </a:p>
        <a:p>
          <a:r>
            <a:rPr lang="en-US" sz="1600" dirty="0">
              <a:latin typeface="Apple Braille"/>
            </a:rPr>
            <a:t>Initiate monthly phone calls</a:t>
          </a:r>
        </a:p>
      </dgm:t>
    </dgm:pt>
    <dgm:pt modelId="{19722879-946B-4D66-8A52-C6BEA38A9DA0}" type="parTrans" cxnId="{CCCCE647-ECF4-4654-B8E7-9FE60C1D51E7}">
      <dgm:prSet/>
      <dgm:spPr/>
      <dgm:t>
        <a:bodyPr/>
        <a:lstStyle/>
        <a:p>
          <a:endParaRPr lang="en-US">
            <a:latin typeface="Apple Braille"/>
          </a:endParaRPr>
        </a:p>
      </dgm:t>
    </dgm:pt>
    <dgm:pt modelId="{2C6A2DD0-ADFB-44FC-9705-00A34D924646}" type="sibTrans" cxnId="{CCCCE647-ECF4-4654-B8E7-9FE60C1D51E7}">
      <dgm:prSet/>
      <dgm:spPr/>
      <dgm:t>
        <a:bodyPr/>
        <a:lstStyle/>
        <a:p>
          <a:endParaRPr lang="en-US">
            <a:latin typeface="Apple Braille"/>
          </a:endParaRPr>
        </a:p>
      </dgm:t>
    </dgm:pt>
    <dgm:pt modelId="{6E58BA53-F355-4967-9B63-A00F41C48057}">
      <dgm:prSet custT="1"/>
      <dgm:spPr/>
      <dgm:t>
        <a:bodyPr/>
        <a:lstStyle/>
        <a:p>
          <a:pPr>
            <a:defRPr b="1"/>
          </a:pPr>
          <a:r>
            <a:rPr lang="en-US" sz="2000" dirty="0">
              <a:latin typeface="Apple Braille"/>
            </a:rPr>
            <a:t>May - Aug 2021</a:t>
          </a:r>
        </a:p>
      </dgm:t>
    </dgm:pt>
    <dgm:pt modelId="{866049F6-DEB5-4EF6-9589-E32CA661F227}" type="parTrans" cxnId="{7AB5F3E5-3E61-4F77-8C6B-8E185F6AEF2D}">
      <dgm:prSet/>
      <dgm:spPr/>
      <dgm:t>
        <a:bodyPr/>
        <a:lstStyle/>
        <a:p>
          <a:endParaRPr lang="en-US">
            <a:latin typeface="Apple Braille"/>
          </a:endParaRPr>
        </a:p>
      </dgm:t>
    </dgm:pt>
    <dgm:pt modelId="{99B84BCA-0ED4-4115-8CDC-E7F06D48D951}" type="sibTrans" cxnId="{7AB5F3E5-3E61-4F77-8C6B-8E185F6AEF2D}">
      <dgm:prSet/>
      <dgm:spPr/>
      <dgm:t>
        <a:bodyPr/>
        <a:lstStyle/>
        <a:p>
          <a:endParaRPr lang="en-US">
            <a:latin typeface="Apple Braille"/>
          </a:endParaRPr>
        </a:p>
      </dgm:t>
    </dgm:pt>
    <dgm:pt modelId="{72A1968C-76A3-4D00-9A42-590C912CFB47}">
      <dgm:prSet custT="1"/>
      <dgm:spPr/>
      <dgm:t>
        <a:bodyPr/>
        <a:lstStyle/>
        <a:p>
          <a:pPr>
            <a:defRPr b="1"/>
          </a:pPr>
          <a:r>
            <a:rPr lang="en-US" sz="2000" dirty="0">
              <a:latin typeface="Apple Braille"/>
            </a:rPr>
            <a:t>Jun 2021 - Feb 2022 </a:t>
          </a:r>
        </a:p>
      </dgm:t>
    </dgm:pt>
    <dgm:pt modelId="{D3D1D918-D5B7-4804-A86F-0DFC06837AD7}" type="parTrans" cxnId="{BC25D242-6587-43C8-9620-FDC1D78E985F}">
      <dgm:prSet/>
      <dgm:spPr/>
      <dgm:t>
        <a:bodyPr/>
        <a:lstStyle/>
        <a:p>
          <a:endParaRPr lang="en-US">
            <a:latin typeface="Apple Braille"/>
          </a:endParaRPr>
        </a:p>
      </dgm:t>
    </dgm:pt>
    <dgm:pt modelId="{EF672C74-B96C-4FED-B1A7-C0958A1B07F7}" type="sibTrans" cxnId="{BC25D242-6587-43C8-9620-FDC1D78E985F}">
      <dgm:prSet/>
      <dgm:spPr/>
      <dgm:t>
        <a:bodyPr/>
        <a:lstStyle/>
        <a:p>
          <a:endParaRPr lang="en-US">
            <a:latin typeface="Apple Braille"/>
          </a:endParaRPr>
        </a:p>
      </dgm:t>
    </dgm:pt>
    <dgm:pt modelId="{6E3D9C8D-B89D-40B2-9D51-EE76FF68D5EF}">
      <dgm:prSet/>
      <dgm:spPr/>
      <dgm:t>
        <a:bodyPr/>
        <a:lstStyle/>
        <a:p>
          <a:pPr>
            <a:defRPr b="1"/>
          </a:pPr>
          <a:r>
            <a:rPr lang="en-US" dirty="0">
              <a:latin typeface="Apple Braille"/>
            </a:rPr>
            <a:t>Feb - Aug 2022</a:t>
          </a:r>
        </a:p>
      </dgm:t>
    </dgm:pt>
    <dgm:pt modelId="{D975CEFD-F858-477E-A5E9-1830253CB0A9}" type="parTrans" cxnId="{435D5E81-2E9F-44F1-B776-8A74B850F8BA}">
      <dgm:prSet/>
      <dgm:spPr/>
      <dgm:t>
        <a:bodyPr/>
        <a:lstStyle/>
        <a:p>
          <a:endParaRPr lang="en-US">
            <a:latin typeface="Apple Braille"/>
          </a:endParaRPr>
        </a:p>
      </dgm:t>
    </dgm:pt>
    <dgm:pt modelId="{07B5105F-9A04-4A1C-8D22-027DFEBC5D20}" type="sibTrans" cxnId="{435D5E81-2E9F-44F1-B776-8A74B850F8BA}">
      <dgm:prSet/>
      <dgm:spPr/>
      <dgm:t>
        <a:bodyPr/>
        <a:lstStyle/>
        <a:p>
          <a:endParaRPr lang="en-US">
            <a:latin typeface="Apple Braille"/>
          </a:endParaRPr>
        </a:p>
      </dgm:t>
    </dgm:pt>
    <dgm:pt modelId="{004FD863-8742-4B7A-890B-410BB99E8CE2}">
      <dgm:prSet/>
      <dgm:spPr/>
      <dgm:t>
        <a:bodyPr/>
        <a:lstStyle/>
        <a:p>
          <a:pPr>
            <a:defRPr b="1"/>
          </a:pPr>
          <a:r>
            <a:rPr lang="en-US" dirty="0">
              <a:latin typeface="Apple Braille"/>
            </a:rPr>
            <a:t>Aug 2022 - Feb 2023</a:t>
          </a:r>
        </a:p>
      </dgm:t>
    </dgm:pt>
    <dgm:pt modelId="{98BDAC9A-0C9C-4B46-8C84-8B6D74D41F3D}" type="parTrans" cxnId="{980AC300-D7AF-4E11-A14D-1917E88142A5}">
      <dgm:prSet/>
      <dgm:spPr/>
      <dgm:t>
        <a:bodyPr/>
        <a:lstStyle/>
        <a:p>
          <a:endParaRPr lang="en-US">
            <a:latin typeface="Apple Braille"/>
          </a:endParaRPr>
        </a:p>
      </dgm:t>
    </dgm:pt>
    <dgm:pt modelId="{B922D27B-6E97-46EB-91E5-95FC8F215DC2}" type="sibTrans" cxnId="{980AC300-D7AF-4E11-A14D-1917E88142A5}">
      <dgm:prSet/>
      <dgm:spPr/>
      <dgm:t>
        <a:bodyPr/>
        <a:lstStyle/>
        <a:p>
          <a:endParaRPr lang="en-US">
            <a:latin typeface="Apple Braille"/>
          </a:endParaRPr>
        </a:p>
      </dgm:t>
    </dgm:pt>
    <dgm:pt modelId="{246EDE87-043A-4612-A7BF-7468786F88CF}">
      <dgm:prSet custT="1"/>
      <dgm:spPr/>
      <dgm:t>
        <a:bodyPr/>
        <a:lstStyle/>
        <a:p>
          <a:r>
            <a:rPr lang="en-US" sz="1600" dirty="0">
              <a:latin typeface="Apple Braille"/>
            </a:rPr>
            <a:t>Complete site training</a:t>
          </a:r>
        </a:p>
      </dgm:t>
    </dgm:pt>
    <dgm:pt modelId="{0B2E93BF-52C2-49D0-B34E-1DA10E75249E}" type="parTrans" cxnId="{A99B4531-0C72-44FE-A922-CC5805AA2821}">
      <dgm:prSet/>
      <dgm:spPr/>
      <dgm:t>
        <a:bodyPr/>
        <a:lstStyle/>
        <a:p>
          <a:endParaRPr lang="en-US">
            <a:latin typeface="Apple Braille"/>
          </a:endParaRPr>
        </a:p>
      </dgm:t>
    </dgm:pt>
    <dgm:pt modelId="{7C1D9968-3BAA-4DB2-B7B4-27016B64019A}" type="sibTrans" cxnId="{A99B4531-0C72-44FE-A922-CC5805AA2821}">
      <dgm:prSet/>
      <dgm:spPr/>
      <dgm:t>
        <a:bodyPr/>
        <a:lstStyle/>
        <a:p>
          <a:endParaRPr lang="en-US">
            <a:latin typeface="Apple Braille"/>
          </a:endParaRPr>
        </a:p>
      </dgm:t>
    </dgm:pt>
    <dgm:pt modelId="{8995A71E-D61A-4E56-9F91-86016F03DC78}">
      <dgm:prSet custT="1"/>
      <dgm:spPr/>
      <dgm:t>
        <a:bodyPr/>
        <a:lstStyle/>
        <a:p>
          <a:r>
            <a:rPr lang="en-US" sz="1600" dirty="0">
              <a:latin typeface="Apple Braille"/>
            </a:rPr>
            <a:t>Reach</a:t>
          </a:r>
          <a:r>
            <a:rPr lang="en-US" sz="1600" baseline="0" dirty="0">
              <a:latin typeface="Apple Braille"/>
            </a:rPr>
            <a:t> 33% of eligible families</a:t>
          </a:r>
          <a:endParaRPr lang="en-US" sz="1600" dirty="0">
            <a:latin typeface="Apple Braille"/>
          </a:endParaRPr>
        </a:p>
      </dgm:t>
    </dgm:pt>
    <dgm:pt modelId="{A2A6E964-6563-474D-9A1E-4F4E1BD30299}" type="parTrans" cxnId="{B38C9FA6-D46B-4595-8E97-4DC7CCB1E3D7}">
      <dgm:prSet/>
      <dgm:spPr/>
      <dgm:t>
        <a:bodyPr/>
        <a:lstStyle/>
        <a:p>
          <a:endParaRPr lang="en-US">
            <a:latin typeface="Apple Braille"/>
          </a:endParaRPr>
        </a:p>
      </dgm:t>
    </dgm:pt>
    <dgm:pt modelId="{79F147E7-CF3A-495B-9436-3A64FCE213B7}" type="sibTrans" cxnId="{B38C9FA6-D46B-4595-8E97-4DC7CCB1E3D7}">
      <dgm:prSet/>
      <dgm:spPr/>
      <dgm:t>
        <a:bodyPr/>
        <a:lstStyle/>
        <a:p>
          <a:endParaRPr lang="en-US">
            <a:latin typeface="Apple Braille"/>
          </a:endParaRPr>
        </a:p>
      </dgm:t>
    </dgm:pt>
    <dgm:pt modelId="{874EE52E-2A22-4545-94B0-B9726F8F119D}">
      <dgm:prSet custT="1"/>
      <dgm:spPr/>
      <dgm:t>
        <a:bodyPr/>
        <a:lstStyle/>
        <a:p>
          <a:r>
            <a:rPr lang="en-US" sz="1600" dirty="0">
              <a:latin typeface="Apple Braille"/>
            </a:rPr>
            <a:t>Reach 66% of eligible families</a:t>
          </a:r>
        </a:p>
      </dgm:t>
    </dgm:pt>
    <dgm:pt modelId="{7D8A8210-C524-4EDF-BCDC-906B5375CFDA}" type="parTrans" cxnId="{490F1B52-FCDC-45FB-8AA2-5E4266F3702F}">
      <dgm:prSet/>
      <dgm:spPr/>
      <dgm:t>
        <a:bodyPr/>
        <a:lstStyle/>
        <a:p>
          <a:endParaRPr lang="en-US">
            <a:latin typeface="Apple Braille"/>
          </a:endParaRPr>
        </a:p>
      </dgm:t>
    </dgm:pt>
    <dgm:pt modelId="{3F876D99-D3B7-4252-9AFF-BF92312051F1}" type="sibTrans" cxnId="{490F1B52-FCDC-45FB-8AA2-5E4266F3702F}">
      <dgm:prSet/>
      <dgm:spPr/>
      <dgm:t>
        <a:bodyPr/>
        <a:lstStyle/>
        <a:p>
          <a:endParaRPr lang="en-US">
            <a:latin typeface="Apple Braille"/>
          </a:endParaRPr>
        </a:p>
      </dgm:t>
    </dgm:pt>
    <dgm:pt modelId="{8B88D7A2-C2DF-4500-9143-4D039D03ACD8}">
      <dgm:prSet/>
      <dgm:spPr/>
      <dgm:t>
        <a:bodyPr/>
        <a:lstStyle/>
        <a:p>
          <a:pPr>
            <a:defRPr b="1"/>
          </a:pPr>
          <a:r>
            <a:rPr lang="en-US" dirty="0">
              <a:latin typeface="Apple Braille"/>
            </a:rPr>
            <a:t>Feb - Aug 2023</a:t>
          </a:r>
        </a:p>
      </dgm:t>
    </dgm:pt>
    <dgm:pt modelId="{70463623-B836-40AA-85C5-C907B74DA79B}" type="parTrans" cxnId="{225AB961-3C94-4D1B-8760-C3AFD6F1125F}">
      <dgm:prSet/>
      <dgm:spPr/>
      <dgm:t>
        <a:bodyPr/>
        <a:lstStyle/>
        <a:p>
          <a:endParaRPr lang="en-US">
            <a:latin typeface="Apple Braille"/>
          </a:endParaRPr>
        </a:p>
      </dgm:t>
    </dgm:pt>
    <dgm:pt modelId="{E5D10410-EEBD-4AA3-AC52-D766A374848D}" type="sibTrans" cxnId="{225AB961-3C94-4D1B-8760-C3AFD6F1125F}">
      <dgm:prSet/>
      <dgm:spPr/>
      <dgm:t>
        <a:bodyPr/>
        <a:lstStyle/>
        <a:p>
          <a:endParaRPr lang="en-US">
            <a:latin typeface="Apple Braille"/>
          </a:endParaRPr>
        </a:p>
      </dgm:t>
    </dgm:pt>
    <dgm:pt modelId="{8CF83719-CF7F-487D-BA2B-0B18F4CA5EEA}">
      <dgm:prSet custT="1"/>
      <dgm:spPr/>
      <dgm:t>
        <a:bodyPr/>
        <a:lstStyle/>
        <a:p>
          <a:r>
            <a:rPr lang="en-US" sz="1600" dirty="0">
              <a:latin typeface="Apple Braille"/>
            </a:rPr>
            <a:t>Reach 100% of eligible families</a:t>
          </a:r>
        </a:p>
      </dgm:t>
    </dgm:pt>
    <dgm:pt modelId="{AA5CF355-2155-4045-B7FC-181375FF2BCB}" type="parTrans" cxnId="{FDC9FD64-6255-41B1-9731-31CC90C3D369}">
      <dgm:prSet/>
      <dgm:spPr/>
      <dgm:t>
        <a:bodyPr/>
        <a:lstStyle/>
        <a:p>
          <a:endParaRPr lang="en-US">
            <a:latin typeface="Apple Braille"/>
          </a:endParaRPr>
        </a:p>
      </dgm:t>
    </dgm:pt>
    <dgm:pt modelId="{0FDC7EDB-1D88-447F-A13B-B8E18EFE23D6}" type="sibTrans" cxnId="{FDC9FD64-6255-41B1-9731-31CC90C3D369}">
      <dgm:prSet/>
      <dgm:spPr/>
      <dgm:t>
        <a:bodyPr/>
        <a:lstStyle/>
        <a:p>
          <a:endParaRPr lang="en-US">
            <a:latin typeface="Apple Braille"/>
          </a:endParaRPr>
        </a:p>
      </dgm:t>
    </dgm:pt>
    <dgm:pt modelId="{F5013EDC-A2F9-4FE9-B1F1-1403E2C6577A}">
      <dgm:prSet custT="1"/>
      <dgm:spPr/>
      <dgm:t>
        <a:bodyPr/>
        <a:lstStyle/>
        <a:p>
          <a:r>
            <a:rPr lang="en-US" sz="1600" dirty="0">
              <a:latin typeface="Apple Braille"/>
            </a:rPr>
            <a:t>Initiate 18-month implementation</a:t>
          </a:r>
        </a:p>
        <a:p>
          <a:r>
            <a:rPr lang="en-US" sz="1600" dirty="0">
              <a:latin typeface="Apple Braille"/>
            </a:rPr>
            <a:t>Begin providing monthly feedback reports</a:t>
          </a:r>
        </a:p>
      </dgm:t>
    </dgm:pt>
    <dgm:pt modelId="{1A0A09F8-A077-4064-9D2E-FA977CA984A2}" type="parTrans" cxnId="{F318267E-67DF-460C-99C2-50039D80D0E8}">
      <dgm:prSet/>
      <dgm:spPr/>
      <dgm:t>
        <a:bodyPr/>
        <a:lstStyle/>
        <a:p>
          <a:endParaRPr lang="en-US">
            <a:latin typeface="Apple Braille"/>
          </a:endParaRPr>
        </a:p>
      </dgm:t>
    </dgm:pt>
    <dgm:pt modelId="{768C02F2-2A16-464F-8B30-45A62CF5452C}" type="sibTrans" cxnId="{F318267E-67DF-460C-99C2-50039D80D0E8}">
      <dgm:prSet/>
      <dgm:spPr/>
      <dgm:t>
        <a:bodyPr/>
        <a:lstStyle/>
        <a:p>
          <a:endParaRPr lang="en-US">
            <a:latin typeface="Apple Braille"/>
          </a:endParaRPr>
        </a:p>
      </dgm:t>
    </dgm:pt>
    <dgm:pt modelId="{AA5AE18C-5131-48F0-939A-03E97B27110C}" type="pres">
      <dgm:prSet presAssocID="{0D02CEED-0108-44FE-A671-AF753BDBF99E}" presName="root" presStyleCnt="0">
        <dgm:presLayoutVars>
          <dgm:chMax/>
          <dgm:chPref/>
          <dgm:animLvl val="lvl"/>
        </dgm:presLayoutVars>
      </dgm:prSet>
      <dgm:spPr/>
    </dgm:pt>
    <dgm:pt modelId="{B8948FD1-18A7-45C2-A481-DD5E0A807A1E}" type="pres">
      <dgm:prSet presAssocID="{0D02CEED-0108-44FE-A671-AF753BDBF99E}" presName="divider" presStyleLbl="fgAcc1" presStyleIdx="0" presStyleCnt="8"/>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700938DD-F76A-4D50-868F-4C8D87440D46}" type="pres">
      <dgm:prSet presAssocID="{0D02CEED-0108-44FE-A671-AF753BDBF99E}" presName="nodes" presStyleCnt="0">
        <dgm:presLayoutVars>
          <dgm:chMax/>
          <dgm:chPref/>
          <dgm:animLvl val="lvl"/>
        </dgm:presLayoutVars>
      </dgm:prSet>
      <dgm:spPr/>
    </dgm:pt>
    <dgm:pt modelId="{A1F750BC-9994-45E0-A9CF-86B92D5F7F6C}" type="pres">
      <dgm:prSet presAssocID="{FF4209CF-897B-41C3-9C7B-36141C2F9FA7}" presName="composite" presStyleCnt="0"/>
      <dgm:spPr/>
    </dgm:pt>
    <dgm:pt modelId="{238F01CB-479C-41E3-8900-7314A786B78A}" type="pres">
      <dgm:prSet presAssocID="{FF4209CF-897B-41C3-9C7B-36141C2F9FA7}" presName="ConnectorPoint" presStyleLbl="lnNode1" presStyleIdx="0" presStyleCnt="7"/>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E6BDCE2-A162-4196-9BB7-9C1308772D59}" type="pres">
      <dgm:prSet presAssocID="{FF4209CF-897B-41C3-9C7B-36141C2F9FA7}" presName="DropPinPlaceHolder" presStyleCnt="0"/>
      <dgm:spPr/>
    </dgm:pt>
    <dgm:pt modelId="{167E3E17-B58C-41D1-8499-C06998BF2A76}" type="pres">
      <dgm:prSet presAssocID="{FF4209CF-897B-41C3-9C7B-36141C2F9FA7}" presName="DropPin" presStyleLbl="alignNode1" presStyleIdx="0" presStyleCnt="7"/>
      <dgm:spPr/>
    </dgm:pt>
    <dgm:pt modelId="{656C4663-7C4C-4A05-9B8E-FBE765EE6C51}" type="pres">
      <dgm:prSet presAssocID="{FF4209CF-897B-41C3-9C7B-36141C2F9FA7}" presName="Ellipse"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A668A97B-124A-45A1-8381-E3227BD85FE8}" type="pres">
      <dgm:prSet presAssocID="{FF4209CF-897B-41C3-9C7B-36141C2F9FA7}" presName="L2TextContainer" presStyleLbl="revTx" presStyleIdx="0" presStyleCnt="14">
        <dgm:presLayoutVars>
          <dgm:bulletEnabled val="1"/>
        </dgm:presLayoutVars>
      </dgm:prSet>
      <dgm:spPr/>
    </dgm:pt>
    <dgm:pt modelId="{8ACCE123-C989-46C1-B7FD-FA50ABEC947C}" type="pres">
      <dgm:prSet presAssocID="{FF4209CF-897B-41C3-9C7B-36141C2F9FA7}" presName="L1TextContainer" presStyleLbl="revTx" presStyleIdx="1" presStyleCnt="14">
        <dgm:presLayoutVars>
          <dgm:chMax val="1"/>
          <dgm:chPref val="1"/>
          <dgm:bulletEnabled val="1"/>
        </dgm:presLayoutVars>
      </dgm:prSet>
      <dgm:spPr/>
    </dgm:pt>
    <dgm:pt modelId="{6B04496D-97D5-4C4A-A362-7B46786429CD}" type="pres">
      <dgm:prSet presAssocID="{FF4209CF-897B-41C3-9C7B-36141C2F9FA7}" presName="ConnectLine" presStyleLbl="sibTrans1D1" presStyleIdx="0" presStyleCnt="7"/>
      <dgm:spPr>
        <a:noFill/>
        <a:ln w="12700" cap="flat" cmpd="sng" algn="ctr">
          <a:solidFill>
            <a:schemeClr val="accent5">
              <a:hueOff val="0"/>
              <a:satOff val="0"/>
              <a:lumOff val="0"/>
              <a:alphaOff val="0"/>
            </a:schemeClr>
          </a:solidFill>
          <a:prstDash val="dash"/>
          <a:miter lim="800000"/>
        </a:ln>
        <a:effectLst/>
      </dgm:spPr>
    </dgm:pt>
    <dgm:pt modelId="{DC265F4C-AB2A-4F80-98A7-82FC502E49D2}" type="pres">
      <dgm:prSet presAssocID="{FF4209CF-897B-41C3-9C7B-36141C2F9FA7}" presName="EmptyPlaceHolder" presStyleCnt="0"/>
      <dgm:spPr/>
    </dgm:pt>
    <dgm:pt modelId="{754E7C17-53C2-4829-8008-302721475D49}" type="pres">
      <dgm:prSet presAssocID="{A12BB6C7-6B24-460B-9D2A-B32840F59D97}" presName="spaceBetweenRectangles" presStyleCnt="0"/>
      <dgm:spPr/>
    </dgm:pt>
    <dgm:pt modelId="{D0F1C883-D090-4B68-9E55-4455ACC389A3}" type="pres">
      <dgm:prSet presAssocID="{30F50C3E-E689-4749-B2DE-A380B36249A8}" presName="composite" presStyleCnt="0"/>
      <dgm:spPr/>
    </dgm:pt>
    <dgm:pt modelId="{2B2928D1-331D-4A9F-A1F9-2C95098F0786}" type="pres">
      <dgm:prSet presAssocID="{30F50C3E-E689-4749-B2DE-A380B36249A8}" presName="ConnectorPoint" presStyleLbl="lnNode1" presStyleIdx="1" presStyleCnt="7"/>
      <dgm:spPr>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gm:spPr>
    </dgm:pt>
    <dgm:pt modelId="{DB44936C-DFAC-455D-B978-61D277C6C060}" type="pres">
      <dgm:prSet presAssocID="{30F50C3E-E689-4749-B2DE-A380B36249A8}" presName="DropPinPlaceHolder" presStyleCnt="0"/>
      <dgm:spPr/>
    </dgm:pt>
    <dgm:pt modelId="{5B4579F9-026B-48AE-A6CF-911AC4DA134A}" type="pres">
      <dgm:prSet presAssocID="{30F50C3E-E689-4749-B2DE-A380B36249A8}" presName="DropPin" presStyleLbl="alignNode1" presStyleIdx="1" presStyleCnt="7"/>
      <dgm:spPr/>
    </dgm:pt>
    <dgm:pt modelId="{24F66197-6C48-45AF-BAAB-2D8BE1C9A9BC}" type="pres">
      <dgm:prSet presAssocID="{30F50C3E-E689-4749-B2DE-A380B36249A8}" presName="Ellipse"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7BAC1B5F-7FCA-4765-AF5D-DD5BC6F6B2AA}" type="pres">
      <dgm:prSet presAssocID="{30F50C3E-E689-4749-B2DE-A380B36249A8}" presName="L2TextContainer" presStyleLbl="revTx" presStyleIdx="2" presStyleCnt="14">
        <dgm:presLayoutVars>
          <dgm:bulletEnabled val="1"/>
        </dgm:presLayoutVars>
      </dgm:prSet>
      <dgm:spPr/>
    </dgm:pt>
    <dgm:pt modelId="{70F61D89-6BB6-4218-9167-C918FE0DE744}" type="pres">
      <dgm:prSet presAssocID="{30F50C3E-E689-4749-B2DE-A380B36249A8}" presName="L1TextContainer" presStyleLbl="revTx" presStyleIdx="3" presStyleCnt="14">
        <dgm:presLayoutVars>
          <dgm:chMax val="1"/>
          <dgm:chPref val="1"/>
          <dgm:bulletEnabled val="1"/>
        </dgm:presLayoutVars>
      </dgm:prSet>
      <dgm:spPr/>
    </dgm:pt>
    <dgm:pt modelId="{AD7225F6-4D24-4251-9B85-9788DA7BA9E8}" type="pres">
      <dgm:prSet presAssocID="{30F50C3E-E689-4749-B2DE-A380B36249A8}" presName="ConnectLine" presStyleLbl="sibTrans1D1" presStyleIdx="1" presStyleCnt="7"/>
      <dgm:spPr>
        <a:noFill/>
        <a:ln w="12700" cap="flat" cmpd="sng" algn="ctr">
          <a:solidFill>
            <a:schemeClr val="accent5">
              <a:hueOff val="1001784"/>
              <a:satOff val="-4397"/>
              <a:lumOff val="1307"/>
              <a:alphaOff val="0"/>
            </a:schemeClr>
          </a:solidFill>
          <a:prstDash val="dash"/>
          <a:miter lim="800000"/>
        </a:ln>
        <a:effectLst/>
      </dgm:spPr>
    </dgm:pt>
    <dgm:pt modelId="{6E112FE5-DCFD-429F-9844-F15CBD865E08}" type="pres">
      <dgm:prSet presAssocID="{30F50C3E-E689-4749-B2DE-A380B36249A8}" presName="EmptyPlaceHolder" presStyleCnt="0"/>
      <dgm:spPr/>
    </dgm:pt>
    <dgm:pt modelId="{5DA9DD93-A953-4CB9-B9A4-BF931E9C12E6}" type="pres">
      <dgm:prSet presAssocID="{73E9C396-E906-41ED-A398-EE101353F0BC}" presName="spaceBetweenRectangles" presStyleCnt="0"/>
      <dgm:spPr/>
    </dgm:pt>
    <dgm:pt modelId="{D8EB1EAC-BC62-4758-84E0-E82104E83F70}" type="pres">
      <dgm:prSet presAssocID="{6E58BA53-F355-4967-9B63-A00F41C48057}" presName="composite" presStyleCnt="0"/>
      <dgm:spPr/>
    </dgm:pt>
    <dgm:pt modelId="{66F58FA4-B1A2-4296-A653-65832C552FA6}" type="pres">
      <dgm:prSet presAssocID="{6E58BA53-F355-4967-9B63-A00F41C48057}" presName="ConnectorPoint" presStyleLbl="lnNode1" presStyleIdx="2" presStyleCnt="7"/>
      <dgm:spPr>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gm:spPr>
    </dgm:pt>
    <dgm:pt modelId="{AC39DCDB-B9E6-4AD7-B175-07B1191197DE}" type="pres">
      <dgm:prSet presAssocID="{6E58BA53-F355-4967-9B63-A00F41C48057}" presName="DropPinPlaceHolder" presStyleCnt="0"/>
      <dgm:spPr/>
    </dgm:pt>
    <dgm:pt modelId="{4DE32D6A-4F15-4BD8-8A04-E92DEB66879A}" type="pres">
      <dgm:prSet presAssocID="{6E58BA53-F355-4967-9B63-A00F41C48057}" presName="DropPin" presStyleLbl="alignNode1" presStyleIdx="2" presStyleCnt="7"/>
      <dgm:spPr>
        <a:solidFill>
          <a:srgbClr val="9B69BC"/>
        </a:solidFill>
        <a:ln>
          <a:solidFill>
            <a:srgbClr val="864DAD"/>
          </a:solidFill>
        </a:ln>
      </dgm:spPr>
    </dgm:pt>
    <dgm:pt modelId="{EF143EFB-B190-4E5C-A5AE-C4FBCD50B752}" type="pres">
      <dgm:prSet presAssocID="{6E58BA53-F355-4967-9B63-A00F41C48057}" presName="Ellipse"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9FAD0447-C579-42AF-9CEF-D4C617799519}" type="pres">
      <dgm:prSet presAssocID="{6E58BA53-F355-4967-9B63-A00F41C48057}" presName="L2TextContainer" presStyleLbl="revTx" presStyleIdx="4" presStyleCnt="14">
        <dgm:presLayoutVars>
          <dgm:bulletEnabled val="1"/>
        </dgm:presLayoutVars>
      </dgm:prSet>
      <dgm:spPr/>
    </dgm:pt>
    <dgm:pt modelId="{AB197FB0-0F12-4A59-9F3F-1C31859ED54E}" type="pres">
      <dgm:prSet presAssocID="{6E58BA53-F355-4967-9B63-A00F41C48057}" presName="L1TextContainer" presStyleLbl="revTx" presStyleIdx="5" presStyleCnt="14">
        <dgm:presLayoutVars>
          <dgm:chMax val="1"/>
          <dgm:chPref val="1"/>
          <dgm:bulletEnabled val="1"/>
        </dgm:presLayoutVars>
      </dgm:prSet>
      <dgm:spPr/>
    </dgm:pt>
    <dgm:pt modelId="{838DE1A9-11F3-4AAE-80B5-CEC31C2EBA92}" type="pres">
      <dgm:prSet presAssocID="{6E58BA53-F355-4967-9B63-A00F41C48057}" presName="ConnectLine" presStyleLbl="sibTrans1D1" presStyleIdx="2" presStyleCnt="7"/>
      <dgm:spPr>
        <a:noFill/>
        <a:ln w="12700" cap="flat" cmpd="sng" algn="ctr">
          <a:solidFill>
            <a:schemeClr val="accent5">
              <a:hueOff val="2003568"/>
              <a:satOff val="-8793"/>
              <a:lumOff val="2614"/>
              <a:alphaOff val="0"/>
            </a:schemeClr>
          </a:solidFill>
          <a:prstDash val="dash"/>
          <a:miter lim="800000"/>
        </a:ln>
        <a:effectLst/>
      </dgm:spPr>
    </dgm:pt>
    <dgm:pt modelId="{33AB1B38-8BC6-42F7-A510-636B61ED7820}" type="pres">
      <dgm:prSet presAssocID="{6E58BA53-F355-4967-9B63-A00F41C48057}" presName="EmptyPlaceHolder" presStyleCnt="0"/>
      <dgm:spPr/>
    </dgm:pt>
    <dgm:pt modelId="{62792BF9-29FD-4D4A-8A65-8D65D1F97700}" type="pres">
      <dgm:prSet presAssocID="{99B84BCA-0ED4-4115-8CDC-E7F06D48D951}" presName="spaceBetweenRectangles" presStyleCnt="0"/>
      <dgm:spPr/>
    </dgm:pt>
    <dgm:pt modelId="{F82BC95B-14E4-4AFE-AD17-1415B67F5EB0}" type="pres">
      <dgm:prSet presAssocID="{72A1968C-76A3-4D00-9A42-590C912CFB47}" presName="composite" presStyleCnt="0"/>
      <dgm:spPr/>
    </dgm:pt>
    <dgm:pt modelId="{4882ED51-DF7B-418B-AED9-24BC8B93AFC5}" type="pres">
      <dgm:prSet presAssocID="{72A1968C-76A3-4D00-9A42-590C912CFB47}" presName="ConnectorPoint" presStyleLbl="lnNode1" presStyleIdx="3" presStyleCnt="7"/>
      <dgm:spPr>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gm:spPr>
    </dgm:pt>
    <dgm:pt modelId="{6330EC7A-332D-40DD-8E48-E0E442C37C4D}" type="pres">
      <dgm:prSet presAssocID="{72A1968C-76A3-4D00-9A42-590C912CFB47}" presName="DropPinPlaceHolder" presStyleCnt="0"/>
      <dgm:spPr/>
    </dgm:pt>
    <dgm:pt modelId="{CF7B6860-6C29-4C93-8B53-A1443FBFD924}" type="pres">
      <dgm:prSet presAssocID="{72A1968C-76A3-4D00-9A42-590C912CFB47}" presName="DropPin" presStyleLbl="alignNode1" presStyleIdx="3" presStyleCnt="7" custLinFactNeighborX="-9431" custLinFactNeighborY="1339"/>
      <dgm:spPr/>
    </dgm:pt>
    <dgm:pt modelId="{C4BB4EC8-1530-4A54-A2A3-DD9B2823FACC}" type="pres">
      <dgm:prSet presAssocID="{72A1968C-76A3-4D00-9A42-590C912CFB47}" presName="Ellipse"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154B02D3-1CDF-4469-B4C7-38635369252C}" type="pres">
      <dgm:prSet presAssocID="{72A1968C-76A3-4D00-9A42-590C912CFB47}" presName="L2TextContainer" presStyleLbl="revTx" presStyleIdx="6" presStyleCnt="14">
        <dgm:presLayoutVars>
          <dgm:bulletEnabled val="1"/>
        </dgm:presLayoutVars>
      </dgm:prSet>
      <dgm:spPr/>
    </dgm:pt>
    <dgm:pt modelId="{68394D26-8440-41C4-AC42-3F023E27A06C}" type="pres">
      <dgm:prSet presAssocID="{72A1968C-76A3-4D00-9A42-590C912CFB47}" presName="L1TextContainer" presStyleLbl="revTx" presStyleIdx="7" presStyleCnt="14" custLinFactNeighborX="-1761" custLinFactNeighborY="1339">
        <dgm:presLayoutVars>
          <dgm:chMax val="1"/>
          <dgm:chPref val="1"/>
          <dgm:bulletEnabled val="1"/>
        </dgm:presLayoutVars>
      </dgm:prSet>
      <dgm:spPr/>
    </dgm:pt>
    <dgm:pt modelId="{31D18754-3FB0-480E-B467-70CFFAB18868}" type="pres">
      <dgm:prSet presAssocID="{72A1968C-76A3-4D00-9A42-590C912CFB47}" presName="ConnectLine" presStyleLbl="sibTrans1D1" presStyleIdx="3" presStyleCnt="7" custLinFactX="-58000" custLinFactNeighborX="-100000"/>
      <dgm:spPr>
        <a:noFill/>
        <a:ln w="12700" cap="flat" cmpd="sng" algn="ctr">
          <a:solidFill>
            <a:schemeClr val="accent5">
              <a:hueOff val="3005351"/>
              <a:satOff val="-13190"/>
              <a:lumOff val="3921"/>
              <a:alphaOff val="0"/>
            </a:schemeClr>
          </a:solidFill>
          <a:prstDash val="dash"/>
          <a:miter lim="800000"/>
        </a:ln>
        <a:effectLst/>
      </dgm:spPr>
    </dgm:pt>
    <dgm:pt modelId="{0B25005D-1EC1-4EFB-B23D-F5B77D9B663F}" type="pres">
      <dgm:prSet presAssocID="{72A1968C-76A3-4D00-9A42-590C912CFB47}" presName="EmptyPlaceHolder" presStyleCnt="0"/>
      <dgm:spPr/>
    </dgm:pt>
    <dgm:pt modelId="{026845EA-1148-4825-8A55-80324AC0D262}" type="pres">
      <dgm:prSet presAssocID="{EF672C74-B96C-4FED-B1A7-C0958A1B07F7}" presName="spaceBetweenRectangles" presStyleCnt="0"/>
      <dgm:spPr/>
    </dgm:pt>
    <dgm:pt modelId="{4CBDA321-891C-46CD-9AA1-B2FBD145BFAF}" type="pres">
      <dgm:prSet presAssocID="{6E3D9C8D-B89D-40B2-9D51-EE76FF68D5EF}" presName="composite" presStyleCnt="0"/>
      <dgm:spPr/>
    </dgm:pt>
    <dgm:pt modelId="{C22833B4-9465-41AF-82D4-44B62729B815}" type="pres">
      <dgm:prSet presAssocID="{6E3D9C8D-B89D-40B2-9D51-EE76FF68D5EF}" presName="ConnectorPoint" presStyleLbl="lnNode1" presStyleIdx="4" presStyleCnt="7"/>
      <dgm:spPr>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gm:spPr>
    </dgm:pt>
    <dgm:pt modelId="{69B587A6-E0D0-413B-918D-383E182DD505}" type="pres">
      <dgm:prSet presAssocID="{6E3D9C8D-B89D-40B2-9D51-EE76FF68D5EF}" presName="DropPinPlaceHolder" presStyleCnt="0"/>
      <dgm:spPr/>
    </dgm:pt>
    <dgm:pt modelId="{9A98CBEA-4C17-4A96-9670-E14F274BC309}" type="pres">
      <dgm:prSet presAssocID="{6E3D9C8D-B89D-40B2-9D51-EE76FF68D5EF}" presName="DropPin" presStyleLbl="alignNode1" presStyleIdx="4" presStyleCnt="7"/>
      <dgm:spPr/>
    </dgm:pt>
    <dgm:pt modelId="{8CAF6538-A283-4F1B-8A46-58D31863A555}" type="pres">
      <dgm:prSet presAssocID="{6E3D9C8D-B89D-40B2-9D51-EE76FF68D5EF}" presName="Ellipse"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F899B51D-C1EA-4D3E-B50E-BDC51632BBFA}" type="pres">
      <dgm:prSet presAssocID="{6E3D9C8D-B89D-40B2-9D51-EE76FF68D5EF}" presName="L2TextContainer" presStyleLbl="revTx" presStyleIdx="8" presStyleCnt="14">
        <dgm:presLayoutVars>
          <dgm:bulletEnabled val="1"/>
        </dgm:presLayoutVars>
      </dgm:prSet>
      <dgm:spPr/>
    </dgm:pt>
    <dgm:pt modelId="{3CECF23A-E6F6-46C6-907D-BB154266792C}" type="pres">
      <dgm:prSet presAssocID="{6E3D9C8D-B89D-40B2-9D51-EE76FF68D5EF}" presName="L1TextContainer" presStyleLbl="revTx" presStyleIdx="9" presStyleCnt="14">
        <dgm:presLayoutVars>
          <dgm:chMax val="1"/>
          <dgm:chPref val="1"/>
          <dgm:bulletEnabled val="1"/>
        </dgm:presLayoutVars>
      </dgm:prSet>
      <dgm:spPr/>
    </dgm:pt>
    <dgm:pt modelId="{4B37F2D2-9961-40C5-BAC9-D2269F0B19F6}" type="pres">
      <dgm:prSet presAssocID="{6E3D9C8D-B89D-40B2-9D51-EE76FF68D5EF}" presName="ConnectLine" presStyleLbl="sibTrans1D1" presStyleIdx="4" presStyleCnt="7"/>
      <dgm:spPr>
        <a:noFill/>
        <a:ln w="12700" cap="flat" cmpd="sng" algn="ctr">
          <a:solidFill>
            <a:schemeClr val="accent5">
              <a:hueOff val="4007135"/>
              <a:satOff val="-17587"/>
              <a:lumOff val="5229"/>
              <a:alphaOff val="0"/>
            </a:schemeClr>
          </a:solidFill>
          <a:prstDash val="dash"/>
          <a:miter lim="800000"/>
        </a:ln>
        <a:effectLst/>
      </dgm:spPr>
    </dgm:pt>
    <dgm:pt modelId="{228BB714-703E-4D7C-B9A9-0A25B8731791}" type="pres">
      <dgm:prSet presAssocID="{6E3D9C8D-B89D-40B2-9D51-EE76FF68D5EF}" presName="EmptyPlaceHolder" presStyleCnt="0"/>
      <dgm:spPr/>
    </dgm:pt>
    <dgm:pt modelId="{0DE9D098-EABA-4129-B6ED-CF18B57CCAA1}" type="pres">
      <dgm:prSet presAssocID="{07B5105F-9A04-4A1C-8D22-027DFEBC5D20}" presName="spaceBetweenRectangles" presStyleCnt="0"/>
      <dgm:spPr/>
    </dgm:pt>
    <dgm:pt modelId="{77CCF7C9-8154-44D5-B23C-DB9B0FD7DCA5}" type="pres">
      <dgm:prSet presAssocID="{004FD863-8742-4B7A-890B-410BB99E8CE2}" presName="composite" presStyleCnt="0"/>
      <dgm:spPr/>
    </dgm:pt>
    <dgm:pt modelId="{92095B8D-3D85-4FD4-9F2B-78BAF6768072}" type="pres">
      <dgm:prSet presAssocID="{004FD863-8742-4B7A-890B-410BB99E8CE2}" presName="ConnectorPoint" presStyleLbl="lnNode1" presStyleIdx="5" presStyleCnt="7"/>
      <dgm:spPr>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gm:spPr>
    </dgm:pt>
    <dgm:pt modelId="{B43E8A74-4268-4ACF-BECA-CAF50CCFB602}" type="pres">
      <dgm:prSet presAssocID="{004FD863-8742-4B7A-890B-410BB99E8CE2}" presName="DropPinPlaceHolder" presStyleCnt="0"/>
      <dgm:spPr/>
    </dgm:pt>
    <dgm:pt modelId="{07518C91-B2D0-4903-A372-7F6DED0409BC}" type="pres">
      <dgm:prSet presAssocID="{004FD863-8742-4B7A-890B-410BB99E8CE2}" presName="DropPin" presStyleLbl="alignNode1" presStyleIdx="5" presStyleCnt="7"/>
      <dgm:spPr>
        <a:solidFill>
          <a:schemeClr val="tx2">
            <a:lumMod val="60000"/>
            <a:lumOff val="40000"/>
          </a:schemeClr>
        </a:solidFill>
        <a:ln>
          <a:solidFill>
            <a:schemeClr val="tx2">
              <a:lumMod val="60000"/>
              <a:lumOff val="40000"/>
            </a:schemeClr>
          </a:solidFill>
        </a:ln>
      </dgm:spPr>
    </dgm:pt>
    <dgm:pt modelId="{2737BDA6-CDB5-4F9A-A91D-CDEA90DBE6A4}" type="pres">
      <dgm:prSet presAssocID="{004FD863-8742-4B7A-890B-410BB99E8CE2}" presName="Ellipse"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A699EEB1-3540-4867-99BC-B957BFEEBA38}" type="pres">
      <dgm:prSet presAssocID="{004FD863-8742-4B7A-890B-410BB99E8CE2}" presName="L2TextContainer" presStyleLbl="revTx" presStyleIdx="10" presStyleCnt="14">
        <dgm:presLayoutVars>
          <dgm:bulletEnabled val="1"/>
        </dgm:presLayoutVars>
      </dgm:prSet>
      <dgm:spPr/>
    </dgm:pt>
    <dgm:pt modelId="{EA538D56-5C65-43EA-81D0-CD1E5CBC9F59}" type="pres">
      <dgm:prSet presAssocID="{004FD863-8742-4B7A-890B-410BB99E8CE2}" presName="L1TextContainer" presStyleLbl="revTx" presStyleIdx="11" presStyleCnt="14">
        <dgm:presLayoutVars>
          <dgm:chMax val="1"/>
          <dgm:chPref val="1"/>
          <dgm:bulletEnabled val="1"/>
        </dgm:presLayoutVars>
      </dgm:prSet>
      <dgm:spPr/>
    </dgm:pt>
    <dgm:pt modelId="{ECA352F1-FDE4-445A-939C-CF4C3A4444A0}" type="pres">
      <dgm:prSet presAssocID="{004FD863-8742-4B7A-890B-410BB99E8CE2}" presName="ConnectLine" presStyleLbl="sibTrans1D1" presStyleIdx="5" presStyleCnt="7"/>
      <dgm:spPr>
        <a:noFill/>
        <a:ln w="12700" cap="flat" cmpd="sng" algn="ctr">
          <a:solidFill>
            <a:schemeClr val="accent5">
              <a:hueOff val="5008919"/>
              <a:satOff val="-21983"/>
              <a:lumOff val="6536"/>
              <a:alphaOff val="0"/>
            </a:schemeClr>
          </a:solidFill>
          <a:prstDash val="dash"/>
          <a:miter lim="800000"/>
        </a:ln>
        <a:effectLst/>
      </dgm:spPr>
    </dgm:pt>
    <dgm:pt modelId="{24E1B9BB-F421-479A-91FF-8F38B437BE14}" type="pres">
      <dgm:prSet presAssocID="{004FD863-8742-4B7A-890B-410BB99E8CE2}" presName="EmptyPlaceHolder" presStyleCnt="0"/>
      <dgm:spPr/>
    </dgm:pt>
    <dgm:pt modelId="{533B7DB3-9B62-4EC9-9116-35F5C6964E06}" type="pres">
      <dgm:prSet presAssocID="{B922D27B-6E97-46EB-91E5-95FC8F215DC2}" presName="spaceBetweenRectangles" presStyleCnt="0"/>
      <dgm:spPr/>
    </dgm:pt>
    <dgm:pt modelId="{EE5E0515-15F7-43D7-93FD-0AF89C971BD9}" type="pres">
      <dgm:prSet presAssocID="{8B88D7A2-C2DF-4500-9143-4D039D03ACD8}" presName="composite" presStyleCnt="0"/>
      <dgm:spPr/>
    </dgm:pt>
    <dgm:pt modelId="{05EB9770-2809-4C3B-9E53-5C53C82F25D8}" type="pres">
      <dgm:prSet presAssocID="{8B88D7A2-C2DF-4500-9143-4D039D03ACD8}" presName="ConnectorPoint" presStyleLbl="lnNode1" presStyleIdx="6" presStyleCnt="7"/>
      <dgm:spPr>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gm:spPr>
    </dgm:pt>
    <dgm:pt modelId="{A8B1F634-B2B0-4AFA-9188-ED9AD5A26CEB}" type="pres">
      <dgm:prSet presAssocID="{8B88D7A2-C2DF-4500-9143-4D039D03ACD8}" presName="DropPinPlaceHolder" presStyleCnt="0"/>
      <dgm:spPr/>
    </dgm:pt>
    <dgm:pt modelId="{B5AC1D3A-1AFE-48F0-9740-7F7DEAE125D6}" type="pres">
      <dgm:prSet presAssocID="{8B88D7A2-C2DF-4500-9143-4D039D03ACD8}" presName="DropPin" presStyleLbl="alignNode1" presStyleIdx="6" presStyleCnt="7"/>
      <dgm:spPr>
        <a:solidFill>
          <a:schemeClr val="accent3"/>
        </a:solidFill>
        <a:ln>
          <a:solidFill>
            <a:schemeClr val="accent3">
              <a:lumMod val="75000"/>
            </a:schemeClr>
          </a:solidFill>
        </a:ln>
      </dgm:spPr>
    </dgm:pt>
    <dgm:pt modelId="{A8B7CFA5-DD90-474A-A36B-395831F4D63F}" type="pres">
      <dgm:prSet presAssocID="{8B88D7A2-C2DF-4500-9143-4D039D03ACD8}"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27C5D1BF-8375-4F2F-8F69-62C5DD498D86}" type="pres">
      <dgm:prSet presAssocID="{8B88D7A2-C2DF-4500-9143-4D039D03ACD8}" presName="L2TextContainer" presStyleLbl="revTx" presStyleIdx="12" presStyleCnt="14">
        <dgm:presLayoutVars>
          <dgm:bulletEnabled val="1"/>
        </dgm:presLayoutVars>
      </dgm:prSet>
      <dgm:spPr/>
    </dgm:pt>
    <dgm:pt modelId="{733C4DBA-1274-416A-BCC8-352957253BAF}" type="pres">
      <dgm:prSet presAssocID="{8B88D7A2-C2DF-4500-9143-4D039D03ACD8}" presName="L1TextContainer" presStyleLbl="revTx" presStyleIdx="13" presStyleCnt="14">
        <dgm:presLayoutVars>
          <dgm:chMax val="1"/>
          <dgm:chPref val="1"/>
          <dgm:bulletEnabled val="1"/>
        </dgm:presLayoutVars>
      </dgm:prSet>
      <dgm:spPr/>
    </dgm:pt>
    <dgm:pt modelId="{9DF81F3D-7400-484B-BB6C-DB4BE4FA9774}" type="pres">
      <dgm:prSet presAssocID="{8B88D7A2-C2DF-4500-9143-4D039D03ACD8}" presName="ConnectLine" presStyleLbl="sibTrans1D1" presStyleIdx="6" presStyleCnt="7"/>
      <dgm:spPr>
        <a:noFill/>
        <a:ln w="12700" cap="flat" cmpd="sng" algn="ctr">
          <a:solidFill>
            <a:schemeClr val="accent5">
              <a:hueOff val="6010703"/>
              <a:satOff val="-26380"/>
              <a:lumOff val="7843"/>
              <a:alphaOff val="0"/>
            </a:schemeClr>
          </a:solidFill>
          <a:prstDash val="dash"/>
          <a:miter lim="800000"/>
        </a:ln>
        <a:effectLst/>
      </dgm:spPr>
    </dgm:pt>
    <dgm:pt modelId="{D5B6C68E-E469-4661-AD1A-9C848B07625A}" type="pres">
      <dgm:prSet presAssocID="{8B88D7A2-C2DF-4500-9143-4D039D03ACD8}" presName="EmptyPlaceHolder" presStyleCnt="0"/>
      <dgm:spPr/>
    </dgm:pt>
  </dgm:ptLst>
  <dgm:cxnLst>
    <dgm:cxn modelId="{980AC300-D7AF-4E11-A14D-1917E88142A5}" srcId="{0D02CEED-0108-44FE-A671-AF753BDBF99E}" destId="{004FD863-8742-4B7A-890B-410BB99E8CE2}" srcOrd="5" destOrd="0" parTransId="{98BDAC9A-0C9C-4B46-8C84-8B6D74D41F3D}" sibTransId="{B922D27B-6E97-46EB-91E5-95FC8F215DC2}"/>
    <dgm:cxn modelId="{75437C1E-4B8C-4EDF-9B2F-1990936020B3}" type="presOf" srcId="{72A1968C-76A3-4D00-9A42-590C912CFB47}" destId="{68394D26-8440-41C4-AC42-3F023E27A06C}" srcOrd="0" destOrd="0" presId="urn:microsoft.com/office/officeart/2017/3/layout/DropPinTimeline"/>
    <dgm:cxn modelId="{A99B4531-0C72-44FE-A922-CC5805AA2821}" srcId="{6E58BA53-F355-4967-9B63-A00F41C48057}" destId="{246EDE87-043A-4612-A7BF-7468786F88CF}" srcOrd="0" destOrd="0" parTransId="{0B2E93BF-52C2-49D0-B34E-1DA10E75249E}" sibTransId="{7C1D9968-3BAA-4DB2-B7B4-27016B64019A}"/>
    <dgm:cxn modelId="{225AB961-3C94-4D1B-8760-C3AFD6F1125F}" srcId="{0D02CEED-0108-44FE-A671-AF753BDBF99E}" destId="{8B88D7A2-C2DF-4500-9143-4D039D03ACD8}" srcOrd="6" destOrd="0" parTransId="{70463623-B836-40AA-85C5-C907B74DA79B}" sibTransId="{E5D10410-EEBD-4AA3-AC52-D766A374848D}"/>
    <dgm:cxn modelId="{BC25D242-6587-43C8-9620-FDC1D78E985F}" srcId="{0D02CEED-0108-44FE-A671-AF753BDBF99E}" destId="{72A1968C-76A3-4D00-9A42-590C912CFB47}" srcOrd="3" destOrd="0" parTransId="{D3D1D918-D5B7-4804-A86F-0DFC06837AD7}" sibTransId="{EF672C74-B96C-4FED-B1A7-C0958A1B07F7}"/>
    <dgm:cxn modelId="{0F24F962-F3ED-4C13-8D1C-BC7E0C36E19E}" srcId="{FF4209CF-897B-41C3-9C7B-36141C2F9FA7}" destId="{C920E2F2-9D15-419D-A16B-B81FB13A2A72}" srcOrd="0" destOrd="0" parTransId="{3A008A4E-28FE-4C14-BA26-D059283A3F70}" sibTransId="{73BBCCE6-CD57-46A2-B8DF-B73E20257120}"/>
    <dgm:cxn modelId="{FDC9FD64-6255-41B1-9731-31CC90C3D369}" srcId="{8B88D7A2-C2DF-4500-9143-4D039D03ACD8}" destId="{8CF83719-CF7F-487D-BA2B-0B18F4CA5EEA}" srcOrd="0" destOrd="0" parTransId="{AA5CF355-2155-4045-B7FC-181375FF2BCB}" sibTransId="{0FDC7EDB-1D88-447F-A13B-B8E18EFE23D6}"/>
    <dgm:cxn modelId="{7C54A546-88F2-49DE-874B-BAE51B3F7AD6}" type="presOf" srcId="{004FD863-8742-4B7A-890B-410BB99E8CE2}" destId="{EA538D56-5C65-43EA-81D0-CD1E5CBC9F59}" srcOrd="0" destOrd="0" presId="urn:microsoft.com/office/officeart/2017/3/layout/DropPinTimeline"/>
    <dgm:cxn modelId="{CCCCE647-ECF4-4654-B8E7-9FE60C1D51E7}" srcId="{30F50C3E-E689-4749-B2DE-A380B36249A8}" destId="{DFA8BDC1-000A-475E-A75A-BD2BB9C56ACF}" srcOrd="0" destOrd="0" parTransId="{19722879-946B-4D66-8A52-C6BEA38A9DA0}" sibTransId="{2C6A2DD0-ADFB-44FC-9705-00A34D924646}"/>
    <dgm:cxn modelId="{D3BD5971-E190-4357-978B-F75ECD7B74B2}" type="presOf" srcId="{FF4209CF-897B-41C3-9C7B-36141C2F9FA7}" destId="{8ACCE123-C989-46C1-B7FD-FA50ABEC947C}" srcOrd="0" destOrd="0" presId="urn:microsoft.com/office/officeart/2017/3/layout/DropPinTimeline"/>
    <dgm:cxn modelId="{490F1B52-FCDC-45FB-8AA2-5E4266F3702F}" srcId="{004FD863-8742-4B7A-890B-410BB99E8CE2}" destId="{874EE52E-2A22-4545-94B0-B9726F8F119D}" srcOrd="0" destOrd="0" parTransId="{7D8A8210-C524-4EDF-BCDC-906B5375CFDA}" sibTransId="{3F876D99-D3B7-4252-9AFF-BF92312051F1}"/>
    <dgm:cxn modelId="{E72A0156-84A0-426F-98BF-6CD9AD297291}" type="presOf" srcId="{6E58BA53-F355-4967-9B63-A00F41C48057}" destId="{AB197FB0-0F12-4A59-9F3F-1C31859ED54E}" srcOrd="0" destOrd="0" presId="urn:microsoft.com/office/officeart/2017/3/layout/DropPinTimeline"/>
    <dgm:cxn modelId="{F318267E-67DF-460C-99C2-50039D80D0E8}" srcId="{72A1968C-76A3-4D00-9A42-590C912CFB47}" destId="{F5013EDC-A2F9-4FE9-B1F1-1403E2C6577A}" srcOrd="0" destOrd="0" parTransId="{1A0A09F8-A077-4064-9D2E-FA977CA984A2}" sibTransId="{768C02F2-2A16-464F-8B30-45A62CF5452C}"/>
    <dgm:cxn modelId="{435D5E81-2E9F-44F1-B776-8A74B850F8BA}" srcId="{0D02CEED-0108-44FE-A671-AF753BDBF99E}" destId="{6E3D9C8D-B89D-40B2-9D51-EE76FF68D5EF}" srcOrd="4" destOrd="0" parTransId="{D975CEFD-F858-477E-A5E9-1830253CB0A9}" sibTransId="{07B5105F-9A04-4A1C-8D22-027DFEBC5D20}"/>
    <dgm:cxn modelId="{8B83B681-1F2A-450F-938E-CE5CD0C7EE1F}" srcId="{0D02CEED-0108-44FE-A671-AF753BDBF99E}" destId="{FF4209CF-897B-41C3-9C7B-36141C2F9FA7}" srcOrd="0" destOrd="0" parTransId="{636887E1-4B45-43AF-992D-D3A9E50B9BB6}" sibTransId="{A12BB6C7-6B24-460B-9D2A-B32840F59D97}"/>
    <dgm:cxn modelId="{86660E97-D8C5-4A12-9039-A9593EFF74DE}" type="presOf" srcId="{6E3D9C8D-B89D-40B2-9D51-EE76FF68D5EF}" destId="{3CECF23A-E6F6-46C6-907D-BB154266792C}" srcOrd="0" destOrd="0" presId="urn:microsoft.com/office/officeart/2017/3/layout/DropPinTimeline"/>
    <dgm:cxn modelId="{5B81BFA3-D0FB-497A-8F9B-D98DBC76DA1B}" type="presOf" srcId="{C920E2F2-9D15-419D-A16B-B81FB13A2A72}" destId="{A668A97B-124A-45A1-8381-E3227BD85FE8}" srcOrd="0" destOrd="0" presId="urn:microsoft.com/office/officeart/2017/3/layout/DropPinTimeline"/>
    <dgm:cxn modelId="{B38C9FA6-D46B-4595-8E97-4DC7CCB1E3D7}" srcId="{6E3D9C8D-B89D-40B2-9D51-EE76FF68D5EF}" destId="{8995A71E-D61A-4E56-9F91-86016F03DC78}" srcOrd="0" destOrd="0" parTransId="{A2A6E964-6563-474D-9A1E-4F4E1BD30299}" sibTransId="{79F147E7-CF3A-495B-9436-3A64FCE213B7}"/>
    <dgm:cxn modelId="{4448C7BB-0197-4234-B032-71ADEF117C6E}" type="presOf" srcId="{8CF83719-CF7F-487D-BA2B-0B18F4CA5EEA}" destId="{27C5D1BF-8375-4F2F-8F69-62C5DD498D86}" srcOrd="0" destOrd="0" presId="urn:microsoft.com/office/officeart/2017/3/layout/DropPinTimeline"/>
    <dgm:cxn modelId="{B91937BF-6AEB-40EE-BE3F-3675FFA40B0B}" type="presOf" srcId="{8B88D7A2-C2DF-4500-9143-4D039D03ACD8}" destId="{733C4DBA-1274-416A-BCC8-352957253BAF}" srcOrd="0" destOrd="0" presId="urn:microsoft.com/office/officeart/2017/3/layout/DropPinTimeline"/>
    <dgm:cxn modelId="{A9192DD4-91A4-4241-AECC-05B1BA21FB2F}" srcId="{0D02CEED-0108-44FE-A671-AF753BDBF99E}" destId="{30F50C3E-E689-4749-B2DE-A380B36249A8}" srcOrd="1" destOrd="0" parTransId="{79677494-5720-431C-A698-ACF70BE9A8D5}" sibTransId="{73E9C396-E906-41ED-A398-EE101353F0BC}"/>
    <dgm:cxn modelId="{CC3094D4-91A6-4BD2-9028-DE9E0191AC4E}" type="presOf" srcId="{874EE52E-2A22-4545-94B0-B9726F8F119D}" destId="{A699EEB1-3540-4867-99BC-B957BFEEBA38}" srcOrd="0" destOrd="0" presId="urn:microsoft.com/office/officeart/2017/3/layout/DropPinTimeline"/>
    <dgm:cxn modelId="{0060FBDB-07F0-4E06-A19E-6E02AECD941E}" type="presOf" srcId="{30F50C3E-E689-4749-B2DE-A380B36249A8}" destId="{70F61D89-6BB6-4218-9167-C918FE0DE744}" srcOrd="0" destOrd="0" presId="urn:microsoft.com/office/officeart/2017/3/layout/DropPinTimeline"/>
    <dgm:cxn modelId="{1D7625DE-0A04-480A-B39D-C06CD9603E96}" type="presOf" srcId="{246EDE87-043A-4612-A7BF-7468786F88CF}" destId="{9FAD0447-C579-42AF-9CEF-D4C617799519}" srcOrd="0" destOrd="0" presId="urn:microsoft.com/office/officeart/2017/3/layout/DropPinTimeline"/>
    <dgm:cxn modelId="{E65036E3-1BCC-4BF5-8B37-E080B1B3C825}" type="presOf" srcId="{8995A71E-D61A-4E56-9F91-86016F03DC78}" destId="{F899B51D-C1EA-4D3E-B50E-BDC51632BBFA}" srcOrd="0" destOrd="0" presId="urn:microsoft.com/office/officeart/2017/3/layout/DropPinTimeline"/>
    <dgm:cxn modelId="{7D18D3E4-FE16-4DDE-A884-FA47E1F64A4B}" type="presOf" srcId="{F5013EDC-A2F9-4FE9-B1F1-1403E2C6577A}" destId="{154B02D3-1CDF-4469-B4C7-38635369252C}" srcOrd="0" destOrd="0" presId="urn:microsoft.com/office/officeart/2017/3/layout/DropPinTimeline"/>
    <dgm:cxn modelId="{7AB5F3E5-3E61-4F77-8C6B-8E185F6AEF2D}" srcId="{0D02CEED-0108-44FE-A671-AF753BDBF99E}" destId="{6E58BA53-F355-4967-9B63-A00F41C48057}" srcOrd="2" destOrd="0" parTransId="{866049F6-DEB5-4EF6-9589-E32CA661F227}" sibTransId="{99B84BCA-0ED4-4115-8CDC-E7F06D48D951}"/>
    <dgm:cxn modelId="{F1B75DEE-9215-472B-AC66-18C40059FB11}" type="presOf" srcId="{DFA8BDC1-000A-475E-A75A-BD2BB9C56ACF}" destId="{7BAC1B5F-7FCA-4765-AF5D-DD5BC6F6B2AA}" srcOrd="0" destOrd="0" presId="urn:microsoft.com/office/officeart/2017/3/layout/DropPinTimeline"/>
    <dgm:cxn modelId="{9471B1F0-1126-41A9-AE1C-9E570D0E230C}" type="presOf" srcId="{0D02CEED-0108-44FE-A671-AF753BDBF99E}" destId="{AA5AE18C-5131-48F0-939A-03E97B27110C}" srcOrd="0" destOrd="0" presId="urn:microsoft.com/office/officeart/2017/3/layout/DropPinTimeline"/>
    <dgm:cxn modelId="{761EC77B-87A8-426F-AC38-EB1D58B5F420}" type="presParOf" srcId="{AA5AE18C-5131-48F0-939A-03E97B27110C}" destId="{B8948FD1-18A7-45C2-A481-DD5E0A807A1E}" srcOrd="0" destOrd="0" presId="urn:microsoft.com/office/officeart/2017/3/layout/DropPinTimeline"/>
    <dgm:cxn modelId="{E3200C66-CF02-47C0-933F-23BE94B0EC58}" type="presParOf" srcId="{AA5AE18C-5131-48F0-939A-03E97B27110C}" destId="{700938DD-F76A-4D50-868F-4C8D87440D46}" srcOrd="1" destOrd="0" presId="urn:microsoft.com/office/officeart/2017/3/layout/DropPinTimeline"/>
    <dgm:cxn modelId="{74B9342A-9311-4A5D-B240-BAFE316EF43C}" type="presParOf" srcId="{700938DD-F76A-4D50-868F-4C8D87440D46}" destId="{A1F750BC-9994-45E0-A9CF-86B92D5F7F6C}" srcOrd="0" destOrd="0" presId="urn:microsoft.com/office/officeart/2017/3/layout/DropPinTimeline"/>
    <dgm:cxn modelId="{C18CE77D-1B6D-4D4A-B1D9-175DD4192509}" type="presParOf" srcId="{A1F750BC-9994-45E0-A9CF-86B92D5F7F6C}" destId="{238F01CB-479C-41E3-8900-7314A786B78A}" srcOrd="0" destOrd="0" presId="urn:microsoft.com/office/officeart/2017/3/layout/DropPinTimeline"/>
    <dgm:cxn modelId="{F5DD1450-B294-4F0A-A4B8-75F4A884A5BD}" type="presParOf" srcId="{A1F750BC-9994-45E0-A9CF-86B92D5F7F6C}" destId="{AE6BDCE2-A162-4196-9BB7-9C1308772D59}" srcOrd="1" destOrd="0" presId="urn:microsoft.com/office/officeart/2017/3/layout/DropPinTimeline"/>
    <dgm:cxn modelId="{808CF40A-1702-4CDB-99AD-ECF49C43E447}" type="presParOf" srcId="{AE6BDCE2-A162-4196-9BB7-9C1308772D59}" destId="{167E3E17-B58C-41D1-8499-C06998BF2A76}" srcOrd="0" destOrd="0" presId="urn:microsoft.com/office/officeart/2017/3/layout/DropPinTimeline"/>
    <dgm:cxn modelId="{E9439032-5D36-4EC1-89DA-BABF884FA2C4}" type="presParOf" srcId="{AE6BDCE2-A162-4196-9BB7-9C1308772D59}" destId="{656C4663-7C4C-4A05-9B8E-FBE765EE6C51}" srcOrd="1" destOrd="0" presId="urn:microsoft.com/office/officeart/2017/3/layout/DropPinTimeline"/>
    <dgm:cxn modelId="{50E5584C-E6C8-4F3A-9AA6-37F87A9B8504}" type="presParOf" srcId="{A1F750BC-9994-45E0-A9CF-86B92D5F7F6C}" destId="{A668A97B-124A-45A1-8381-E3227BD85FE8}" srcOrd="2" destOrd="0" presId="urn:microsoft.com/office/officeart/2017/3/layout/DropPinTimeline"/>
    <dgm:cxn modelId="{8DD7F78B-7AA8-45A6-933C-5C6885288396}" type="presParOf" srcId="{A1F750BC-9994-45E0-A9CF-86B92D5F7F6C}" destId="{8ACCE123-C989-46C1-B7FD-FA50ABEC947C}" srcOrd="3" destOrd="0" presId="urn:microsoft.com/office/officeart/2017/3/layout/DropPinTimeline"/>
    <dgm:cxn modelId="{78FB845F-5190-4001-9083-C7FE3CD1FBBF}" type="presParOf" srcId="{A1F750BC-9994-45E0-A9CF-86B92D5F7F6C}" destId="{6B04496D-97D5-4C4A-A362-7B46786429CD}" srcOrd="4" destOrd="0" presId="urn:microsoft.com/office/officeart/2017/3/layout/DropPinTimeline"/>
    <dgm:cxn modelId="{F5490606-5200-4E7B-878F-D72D660A44B6}" type="presParOf" srcId="{A1F750BC-9994-45E0-A9CF-86B92D5F7F6C}" destId="{DC265F4C-AB2A-4F80-98A7-82FC502E49D2}" srcOrd="5" destOrd="0" presId="urn:microsoft.com/office/officeart/2017/3/layout/DropPinTimeline"/>
    <dgm:cxn modelId="{DED1B865-88BD-4928-82F9-35A661A5FD32}" type="presParOf" srcId="{700938DD-F76A-4D50-868F-4C8D87440D46}" destId="{754E7C17-53C2-4829-8008-302721475D49}" srcOrd="1" destOrd="0" presId="urn:microsoft.com/office/officeart/2017/3/layout/DropPinTimeline"/>
    <dgm:cxn modelId="{40FE7D9D-9AF0-47D8-9D4E-149CB637B0EE}" type="presParOf" srcId="{700938DD-F76A-4D50-868F-4C8D87440D46}" destId="{D0F1C883-D090-4B68-9E55-4455ACC389A3}" srcOrd="2" destOrd="0" presId="urn:microsoft.com/office/officeart/2017/3/layout/DropPinTimeline"/>
    <dgm:cxn modelId="{D4174DD4-394D-41FA-87BC-2299C3C90457}" type="presParOf" srcId="{D0F1C883-D090-4B68-9E55-4455ACC389A3}" destId="{2B2928D1-331D-4A9F-A1F9-2C95098F0786}" srcOrd="0" destOrd="0" presId="urn:microsoft.com/office/officeart/2017/3/layout/DropPinTimeline"/>
    <dgm:cxn modelId="{877713CE-4B33-420E-834C-316D0637CC6B}" type="presParOf" srcId="{D0F1C883-D090-4B68-9E55-4455ACC389A3}" destId="{DB44936C-DFAC-455D-B978-61D277C6C060}" srcOrd="1" destOrd="0" presId="urn:microsoft.com/office/officeart/2017/3/layout/DropPinTimeline"/>
    <dgm:cxn modelId="{5D513BFB-A723-4D9B-A654-05A1032254EA}" type="presParOf" srcId="{DB44936C-DFAC-455D-B978-61D277C6C060}" destId="{5B4579F9-026B-48AE-A6CF-911AC4DA134A}" srcOrd="0" destOrd="0" presId="urn:microsoft.com/office/officeart/2017/3/layout/DropPinTimeline"/>
    <dgm:cxn modelId="{CF8EB422-AEF9-4DB5-A9DC-F4587148AA4F}" type="presParOf" srcId="{DB44936C-DFAC-455D-B978-61D277C6C060}" destId="{24F66197-6C48-45AF-BAAB-2D8BE1C9A9BC}" srcOrd="1" destOrd="0" presId="urn:microsoft.com/office/officeart/2017/3/layout/DropPinTimeline"/>
    <dgm:cxn modelId="{2154210F-80AD-4037-96A4-3B6A9ECCED91}" type="presParOf" srcId="{D0F1C883-D090-4B68-9E55-4455ACC389A3}" destId="{7BAC1B5F-7FCA-4765-AF5D-DD5BC6F6B2AA}" srcOrd="2" destOrd="0" presId="urn:microsoft.com/office/officeart/2017/3/layout/DropPinTimeline"/>
    <dgm:cxn modelId="{D771236B-707F-4E5B-BBAD-19F9E8A3493A}" type="presParOf" srcId="{D0F1C883-D090-4B68-9E55-4455ACC389A3}" destId="{70F61D89-6BB6-4218-9167-C918FE0DE744}" srcOrd="3" destOrd="0" presId="urn:microsoft.com/office/officeart/2017/3/layout/DropPinTimeline"/>
    <dgm:cxn modelId="{7070679D-6F50-4BC5-BFA5-508728B9EC55}" type="presParOf" srcId="{D0F1C883-D090-4B68-9E55-4455ACC389A3}" destId="{AD7225F6-4D24-4251-9B85-9788DA7BA9E8}" srcOrd="4" destOrd="0" presId="urn:microsoft.com/office/officeart/2017/3/layout/DropPinTimeline"/>
    <dgm:cxn modelId="{13556A26-2C08-418F-BFFE-0E2C25E3FE3C}" type="presParOf" srcId="{D0F1C883-D090-4B68-9E55-4455ACC389A3}" destId="{6E112FE5-DCFD-429F-9844-F15CBD865E08}" srcOrd="5" destOrd="0" presId="urn:microsoft.com/office/officeart/2017/3/layout/DropPinTimeline"/>
    <dgm:cxn modelId="{EFD91ADD-3B7B-4E2D-88B5-235B4F982198}" type="presParOf" srcId="{700938DD-F76A-4D50-868F-4C8D87440D46}" destId="{5DA9DD93-A953-4CB9-B9A4-BF931E9C12E6}" srcOrd="3" destOrd="0" presId="urn:microsoft.com/office/officeart/2017/3/layout/DropPinTimeline"/>
    <dgm:cxn modelId="{54A2D320-3472-4321-984A-990DE46C5CA9}" type="presParOf" srcId="{700938DD-F76A-4D50-868F-4C8D87440D46}" destId="{D8EB1EAC-BC62-4758-84E0-E82104E83F70}" srcOrd="4" destOrd="0" presId="urn:microsoft.com/office/officeart/2017/3/layout/DropPinTimeline"/>
    <dgm:cxn modelId="{913DA96A-416A-49D1-ADE8-C48457C5F02B}" type="presParOf" srcId="{D8EB1EAC-BC62-4758-84E0-E82104E83F70}" destId="{66F58FA4-B1A2-4296-A653-65832C552FA6}" srcOrd="0" destOrd="0" presId="urn:microsoft.com/office/officeart/2017/3/layout/DropPinTimeline"/>
    <dgm:cxn modelId="{15002F26-B564-481A-A9CD-6CB6AC991AF5}" type="presParOf" srcId="{D8EB1EAC-BC62-4758-84E0-E82104E83F70}" destId="{AC39DCDB-B9E6-4AD7-B175-07B1191197DE}" srcOrd="1" destOrd="0" presId="urn:microsoft.com/office/officeart/2017/3/layout/DropPinTimeline"/>
    <dgm:cxn modelId="{48E32DF5-D971-45C3-A885-38F8890BDAC6}" type="presParOf" srcId="{AC39DCDB-B9E6-4AD7-B175-07B1191197DE}" destId="{4DE32D6A-4F15-4BD8-8A04-E92DEB66879A}" srcOrd="0" destOrd="0" presId="urn:microsoft.com/office/officeart/2017/3/layout/DropPinTimeline"/>
    <dgm:cxn modelId="{B66FF195-1C17-473C-B4F5-AC683A3D6B96}" type="presParOf" srcId="{AC39DCDB-B9E6-4AD7-B175-07B1191197DE}" destId="{EF143EFB-B190-4E5C-A5AE-C4FBCD50B752}" srcOrd="1" destOrd="0" presId="urn:microsoft.com/office/officeart/2017/3/layout/DropPinTimeline"/>
    <dgm:cxn modelId="{345DEEF1-30A4-4DB1-9220-10292F2D4677}" type="presParOf" srcId="{D8EB1EAC-BC62-4758-84E0-E82104E83F70}" destId="{9FAD0447-C579-42AF-9CEF-D4C617799519}" srcOrd="2" destOrd="0" presId="urn:microsoft.com/office/officeart/2017/3/layout/DropPinTimeline"/>
    <dgm:cxn modelId="{A009DB5C-FE1B-47B0-BF4B-6F47BAB13340}" type="presParOf" srcId="{D8EB1EAC-BC62-4758-84E0-E82104E83F70}" destId="{AB197FB0-0F12-4A59-9F3F-1C31859ED54E}" srcOrd="3" destOrd="0" presId="urn:microsoft.com/office/officeart/2017/3/layout/DropPinTimeline"/>
    <dgm:cxn modelId="{B385F700-0A1F-4A47-A6CC-E56D1E1BBDF0}" type="presParOf" srcId="{D8EB1EAC-BC62-4758-84E0-E82104E83F70}" destId="{838DE1A9-11F3-4AAE-80B5-CEC31C2EBA92}" srcOrd="4" destOrd="0" presId="urn:microsoft.com/office/officeart/2017/3/layout/DropPinTimeline"/>
    <dgm:cxn modelId="{F13BAE59-7F00-436D-AB36-264956509256}" type="presParOf" srcId="{D8EB1EAC-BC62-4758-84E0-E82104E83F70}" destId="{33AB1B38-8BC6-42F7-A510-636B61ED7820}" srcOrd="5" destOrd="0" presId="urn:microsoft.com/office/officeart/2017/3/layout/DropPinTimeline"/>
    <dgm:cxn modelId="{7311C61E-CA32-4E19-9F1A-CA62F492F023}" type="presParOf" srcId="{700938DD-F76A-4D50-868F-4C8D87440D46}" destId="{62792BF9-29FD-4D4A-8A65-8D65D1F97700}" srcOrd="5" destOrd="0" presId="urn:microsoft.com/office/officeart/2017/3/layout/DropPinTimeline"/>
    <dgm:cxn modelId="{BD6A1BDB-878E-4BE1-A42F-2642B52EA906}" type="presParOf" srcId="{700938DD-F76A-4D50-868F-4C8D87440D46}" destId="{F82BC95B-14E4-4AFE-AD17-1415B67F5EB0}" srcOrd="6" destOrd="0" presId="urn:microsoft.com/office/officeart/2017/3/layout/DropPinTimeline"/>
    <dgm:cxn modelId="{0661D554-3CCC-4A9F-9097-7AA65AA1DC60}" type="presParOf" srcId="{F82BC95B-14E4-4AFE-AD17-1415B67F5EB0}" destId="{4882ED51-DF7B-418B-AED9-24BC8B93AFC5}" srcOrd="0" destOrd="0" presId="urn:microsoft.com/office/officeart/2017/3/layout/DropPinTimeline"/>
    <dgm:cxn modelId="{A4928184-CFB0-4DF1-8D26-CCDDD613F9AB}" type="presParOf" srcId="{F82BC95B-14E4-4AFE-AD17-1415B67F5EB0}" destId="{6330EC7A-332D-40DD-8E48-E0E442C37C4D}" srcOrd="1" destOrd="0" presId="urn:microsoft.com/office/officeart/2017/3/layout/DropPinTimeline"/>
    <dgm:cxn modelId="{0C13E548-E403-4E03-A845-DB57B969E404}" type="presParOf" srcId="{6330EC7A-332D-40DD-8E48-E0E442C37C4D}" destId="{CF7B6860-6C29-4C93-8B53-A1443FBFD924}" srcOrd="0" destOrd="0" presId="urn:microsoft.com/office/officeart/2017/3/layout/DropPinTimeline"/>
    <dgm:cxn modelId="{0DDDB523-2247-4587-B0D5-9F1C376A2CE6}" type="presParOf" srcId="{6330EC7A-332D-40DD-8E48-E0E442C37C4D}" destId="{C4BB4EC8-1530-4A54-A2A3-DD9B2823FACC}" srcOrd="1" destOrd="0" presId="urn:microsoft.com/office/officeart/2017/3/layout/DropPinTimeline"/>
    <dgm:cxn modelId="{6C1722DA-C5A8-456A-8F46-F6D63555E231}" type="presParOf" srcId="{F82BC95B-14E4-4AFE-AD17-1415B67F5EB0}" destId="{154B02D3-1CDF-4469-B4C7-38635369252C}" srcOrd="2" destOrd="0" presId="urn:microsoft.com/office/officeart/2017/3/layout/DropPinTimeline"/>
    <dgm:cxn modelId="{71CB6544-C386-47DB-B404-727BD098C409}" type="presParOf" srcId="{F82BC95B-14E4-4AFE-AD17-1415B67F5EB0}" destId="{68394D26-8440-41C4-AC42-3F023E27A06C}" srcOrd="3" destOrd="0" presId="urn:microsoft.com/office/officeart/2017/3/layout/DropPinTimeline"/>
    <dgm:cxn modelId="{00904ED8-96E3-45C0-AEA0-875F16C34C41}" type="presParOf" srcId="{F82BC95B-14E4-4AFE-AD17-1415B67F5EB0}" destId="{31D18754-3FB0-480E-B467-70CFFAB18868}" srcOrd="4" destOrd="0" presId="urn:microsoft.com/office/officeart/2017/3/layout/DropPinTimeline"/>
    <dgm:cxn modelId="{16BFF934-E4EE-4AE9-A6AB-16647082BB39}" type="presParOf" srcId="{F82BC95B-14E4-4AFE-AD17-1415B67F5EB0}" destId="{0B25005D-1EC1-4EFB-B23D-F5B77D9B663F}" srcOrd="5" destOrd="0" presId="urn:microsoft.com/office/officeart/2017/3/layout/DropPinTimeline"/>
    <dgm:cxn modelId="{23ED1420-20DF-4D4B-8FCF-2D411E61772F}" type="presParOf" srcId="{700938DD-F76A-4D50-868F-4C8D87440D46}" destId="{026845EA-1148-4825-8A55-80324AC0D262}" srcOrd="7" destOrd="0" presId="urn:microsoft.com/office/officeart/2017/3/layout/DropPinTimeline"/>
    <dgm:cxn modelId="{3CA072A0-55E4-47CC-9F7B-94F77C92A633}" type="presParOf" srcId="{700938DD-F76A-4D50-868F-4C8D87440D46}" destId="{4CBDA321-891C-46CD-9AA1-B2FBD145BFAF}" srcOrd="8" destOrd="0" presId="urn:microsoft.com/office/officeart/2017/3/layout/DropPinTimeline"/>
    <dgm:cxn modelId="{0683AEEC-6A7A-458D-85C9-174ADBAD80B9}" type="presParOf" srcId="{4CBDA321-891C-46CD-9AA1-B2FBD145BFAF}" destId="{C22833B4-9465-41AF-82D4-44B62729B815}" srcOrd="0" destOrd="0" presId="urn:microsoft.com/office/officeart/2017/3/layout/DropPinTimeline"/>
    <dgm:cxn modelId="{1DCB4D79-91C3-4FB9-AEE3-2CEA5CA799B9}" type="presParOf" srcId="{4CBDA321-891C-46CD-9AA1-B2FBD145BFAF}" destId="{69B587A6-E0D0-413B-918D-383E182DD505}" srcOrd="1" destOrd="0" presId="urn:microsoft.com/office/officeart/2017/3/layout/DropPinTimeline"/>
    <dgm:cxn modelId="{813B4FDB-C22F-4067-9084-8DE9AF8EC274}" type="presParOf" srcId="{69B587A6-E0D0-413B-918D-383E182DD505}" destId="{9A98CBEA-4C17-4A96-9670-E14F274BC309}" srcOrd="0" destOrd="0" presId="urn:microsoft.com/office/officeart/2017/3/layout/DropPinTimeline"/>
    <dgm:cxn modelId="{FC42A1C8-D462-443E-9CE3-F284BD050693}" type="presParOf" srcId="{69B587A6-E0D0-413B-918D-383E182DD505}" destId="{8CAF6538-A283-4F1B-8A46-58D31863A555}" srcOrd="1" destOrd="0" presId="urn:microsoft.com/office/officeart/2017/3/layout/DropPinTimeline"/>
    <dgm:cxn modelId="{B53B0DD2-4266-4DF1-8D47-E04A4F0F564F}" type="presParOf" srcId="{4CBDA321-891C-46CD-9AA1-B2FBD145BFAF}" destId="{F899B51D-C1EA-4D3E-B50E-BDC51632BBFA}" srcOrd="2" destOrd="0" presId="urn:microsoft.com/office/officeart/2017/3/layout/DropPinTimeline"/>
    <dgm:cxn modelId="{95F19855-5E5C-478B-948D-8870F506FD40}" type="presParOf" srcId="{4CBDA321-891C-46CD-9AA1-B2FBD145BFAF}" destId="{3CECF23A-E6F6-46C6-907D-BB154266792C}" srcOrd="3" destOrd="0" presId="urn:microsoft.com/office/officeart/2017/3/layout/DropPinTimeline"/>
    <dgm:cxn modelId="{EE0E2763-A755-47C9-BED5-CA5CA3331BB1}" type="presParOf" srcId="{4CBDA321-891C-46CD-9AA1-B2FBD145BFAF}" destId="{4B37F2D2-9961-40C5-BAC9-D2269F0B19F6}" srcOrd="4" destOrd="0" presId="urn:microsoft.com/office/officeart/2017/3/layout/DropPinTimeline"/>
    <dgm:cxn modelId="{859A98C7-8909-4962-A211-03EEB40A7C7D}" type="presParOf" srcId="{4CBDA321-891C-46CD-9AA1-B2FBD145BFAF}" destId="{228BB714-703E-4D7C-B9A9-0A25B8731791}" srcOrd="5" destOrd="0" presId="urn:microsoft.com/office/officeart/2017/3/layout/DropPinTimeline"/>
    <dgm:cxn modelId="{284DA96B-5807-4679-B1CC-5D1B64BC3BF4}" type="presParOf" srcId="{700938DD-F76A-4D50-868F-4C8D87440D46}" destId="{0DE9D098-EABA-4129-B6ED-CF18B57CCAA1}" srcOrd="9" destOrd="0" presId="urn:microsoft.com/office/officeart/2017/3/layout/DropPinTimeline"/>
    <dgm:cxn modelId="{CBB06C0C-CB8A-4C8D-98CF-7428D578500A}" type="presParOf" srcId="{700938DD-F76A-4D50-868F-4C8D87440D46}" destId="{77CCF7C9-8154-44D5-B23C-DB9B0FD7DCA5}" srcOrd="10" destOrd="0" presId="urn:microsoft.com/office/officeart/2017/3/layout/DropPinTimeline"/>
    <dgm:cxn modelId="{9F210A0A-5469-45FE-BC6D-58FF4EDF0632}" type="presParOf" srcId="{77CCF7C9-8154-44D5-B23C-DB9B0FD7DCA5}" destId="{92095B8D-3D85-4FD4-9F2B-78BAF6768072}" srcOrd="0" destOrd="0" presId="urn:microsoft.com/office/officeart/2017/3/layout/DropPinTimeline"/>
    <dgm:cxn modelId="{D1984A8D-B2F7-480F-B884-3BCEDB7F1994}" type="presParOf" srcId="{77CCF7C9-8154-44D5-B23C-DB9B0FD7DCA5}" destId="{B43E8A74-4268-4ACF-BECA-CAF50CCFB602}" srcOrd="1" destOrd="0" presId="urn:microsoft.com/office/officeart/2017/3/layout/DropPinTimeline"/>
    <dgm:cxn modelId="{B5021546-6903-4E31-BB1F-546016612246}" type="presParOf" srcId="{B43E8A74-4268-4ACF-BECA-CAF50CCFB602}" destId="{07518C91-B2D0-4903-A372-7F6DED0409BC}" srcOrd="0" destOrd="0" presId="urn:microsoft.com/office/officeart/2017/3/layout/DropPinTimeline"/>
    <dgm:cxn modelId="{63CC4C38-9297-4EC0-AE60-6031C4526FB0}" type="presParOf" srcId="{B43E8A74-4268-4ACF-BECA-CAF50CCFB602}" destId="{2737BDA6-CDB5-4F9A-A91D-CDEA90DBE6A4}" srcOrd="1" destOrd="0" presId="urn:microsoft.com/office/officeart/2017/3/layout/DropPinTimeline"/>
    <dgm:cxn modelId="{7AB6519D-ACCC-43B6-9AB5-A58A149BC565}" type="presParOf" srcId="{77CCF7C9-8154-44D5-B23C-DB9B0FD7DCA5}" destId="{A699EEB1-3540-4867-99BC-B957BFEEBA38}" srcOrd="2" destOrd="0" presId="urn:microsoft.com/office/officeart/2017/3/layout/DropPinTimeline"/>
    <dgm:cxn modelId="{433485FA-68DE-4F2B-BE61-5379F0C7A636}" type="presParOf" srcId="{77CCF7C9-8154-44D5-B23C-DB9B0FD7DCA5}" destId="{EA538D56-5C65-43EA-81D0-CD1E5CBC9F59}" srcOrd="3" destOrd="0" presId="urn:microsoft.com/office/officeart/2017/3/layout/DropPinTimeline"/>
    <dgm:cxn modelId="{DF61BF66-0D3B-450F-9A33-E1D4092CDCD7}" type="presParOf" srcId="{77CCF7C9-8154-44D5-B23C-DB9B0FD7DCA5}" destId="{ECA352F1-FDE4-445A-939C-CF4C3A4444A0}" srcOrd="4" destOrd="0" presId="urn:microsoft.com/office/officeart/2017/3/layout/DropPinTimeline"/>
    <dgm:cxn modelId="{59A720B0-DE26-42FC-B8DB-52952F747C8B}" type="presParOf" srcId="{77CCF7C9-8154-44D5-B23C-DB9B0FD7DCA5}" destId="{24E1B9BB-F421-479A-91FF-8F38B437BE14}" srcOrd="5" destOrd="0" presId="urn:microsoft.com/office/officeart/2017/3/layout/DropPinTimeline"/>
    <dgm:cxn modelId="{F7DC5318-540E-48B2-B1D8-72641FE0B6AB}" type="presParOf" srcId="{700938DD-F76A-4D50-868F-4C8D87440D46}" destId="{533B7DB3-9B62-4EC9-9116-35F5C6964E06}" srcOrd="11" destOrd="0" presId="urn:microsoft.com/office/officeart/2017/3/layout/DropPinTimeline"/>
    <dgm:cxn modelId="{142A29A9-CBEB-4E8C-875E-1E981AD9F844}" type="presParOf" srcId="{700938DD-F76A-4D50-868F-4C8D87440D46}" destId="{EE5E0515-15F7-43D7-93FD-0AF89C971BD9}" srcOrd="12" destOrd="0" presId="urn:microsoft.com/office/officeart/2017/3/layout/DropPinTimeline"/>
    <dgm:cxn modelId="{EA3F238A-EBA0-460D-B384-24A51BAFC227}" type="presParOf" srcId="{EE5E0515-15F7-43D7-93FD-0AF89C971BD9}" destId="{05EB9770-2809-4C3B-9E53-5C53C82F25D8}" srcOrd="0" destOrd="0" presId="urn:microsoft.com/office/officeart/2017/3/layout/DropPinTimeline"/>
    <dgm:cxn modelId="{A943A846-A03B-451F-9649-FBD4D40DBAE5}" type="presParOf" srcId="{EE5E0515-15F7-43D7-93FD-0AF89C971BD9}" destId="{A8B1F634-B2B0-4AFA-9188-ED9AD5A26CEB}" srcOrd="1" destOrd="0" presId="urn:microsoft.com/office/officeart/2017/3/layout/DropPinTimeline"/>
    <dgm:cxn modelId="{E1030E5F-6501-42B9-BA0D-E850253E8EA2}" type="presParOf" srcId="{A8B1F634-B2B0-4AFA-9188-ED9AD5A26CEB}" destId="{B5AC1D3A-1AFE-48F0-9740-7F7DEAE125D6}" srcOrd="0" destOrd="0" presId="urn:microsoft.com/office/officeart/2017/3/layout/DropPinTimeline"/>
    <dgm:cxn modelId="{C3D4D892-FE00-4169-B38E-B2A7DD67C06C}" type="presParOf" srcId="{A8B1F634-B2B0-4AFA-9188-ED9AD5A26CEB}" destId="{A8B7CFA5-DD90-474A-A36B-395831F4D63F}" srcOrd="1" destOrd="0" presId="urn:microsoft.com/office/officeart/2017/3/layout/DropPinTimeline"/>
    <dgm:cxn modelId="{5AAA3EF2-8330-416C-892A-286D4C50B5CC}" type="presParOf" srcId="{EE5E0515-15F7-43D7-93FD-0AF89C971BD9}" destId="{27C5D1BF-8375-4F2F-8F69-62C5DD498D86}" srcOrd="2" destOrd="0" presId="urn:microsoft.com/office/officeart/2017/3/layout/DropPinTimeline"/>
    <dgm:cxn modelId="{D89785A1-6A84-4373-916A-2ADB28F8ABA0}" type="presParOf" srcId="{EE5E0515-15F7-43D7-93FD-0AF89C971BD9}" destId="{733C4DBA-1274-416A-BCC8-352957253BAF}" srcOrd="3" destOrd="0" presId="urn:microsoft.com/office/officeart/2017/3/layout/DropPinTimeline"/>
    <dgm:cxn modelId="{6B9202AE-D2A1-4614-BD63-7DA8B04F8CA1}" type="presParOf" srcId="{EE5E0515-15F7-43D7-93FD-0AF89C971BD9}" destId="{9DF81F3D-7400-484B-BB6C-DB4BE4FA9774}" srcOrd="4" destOrd="0" presId="urn:microsoft.com/office/officeart/2017/3/layout/DropPinTimeline"/>
    <dgm:cxn modelId="{F40236B4-2451-436C-AF36-771422F91DED}" type="presParOf" srcId="{EE5E0515-15F7-43D7-93FD-0AF89C971BD9}" destId="{D5B6C68E-E469-4661-AD1A-9C848B07625A}" srcOrd="5" destOrd="0" presId="urn:microsoft.com/office/officeart/2017/3/layout/DropPinTimeline"/>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491E7F0-BA80-486A-A6F9-E471C1434F01}"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1CADC8A6-D120-429E-A73E-3FDB2B9BD84F}">
      <dgm:prSet/>
      <dgm:spPr/>
      <dgm:t>
        <a:bodyPr/>
        <a:lstStyle/>
        <a:p>
          <a:r>
            <a:rPr lang="en-US"/>
            <a:t>RHO Continuing Review has been approved</a:t>
          </a:r>
        </a:p>
      </dgm:t>
    </dgm:pt>
    <dgm:pt modelId="{5080EF07-8C93-484F-8951-A8D12AE41510}" type="parTrans" cxnId="{DA9F6D5E-A573-4764-80AF-CAAEB8A29EB5}">
      <dgm:prSet/>
      <dgm:spPr/>
      <dgm:t>
        <a:bodyPr/>
        <a:lstStyle/>
        <a:p>
          <a:endParaRPr lang="en-US"/>
        </a:p>
      </dgm:t>
    </dgm:pt>
    <dgm:pt modelId="{28D6D2B2-32E5-4DD7-BDEF-6E7DB29564BD}" type="sibTrans" cxnId="{DA9F6D5E-A573-4764-80AF-CAAEB8A29EB5}">
      <dgm:prSet/>
      <dgm:spPr/>
      <dgm:t>
        <a:bodyPr/>
        <a:lstStyle/>
        <a:p>
          <a:endParaRPr lang="en-US"/>
        </a:p>
      </dgm:t>
    </dgm:pt>
    <dgm:pt modelId="{66876B70-7E6C-4E1C-A589-EDA1702A4CAD}">
      <dgm:prSet/>
      <dgm:spPr/>
      <dgm:t>
        <a:bodyPr/>
        <a:lstStyle/>
        <a:p>
          <a:r>
            <a:rPr lang="en-US"/>
            <a:t>Email with details sent to site PIs on January 2</a:t>
          </a:r>
          <a:r>
            <a:rPr lang="en-US" baseline="30000"/>
            <a:t>nd</a:t>
          </a:r>
          <a:r>
            <a:rPr lang="en-US"/>
            <a:t> </a:t>
          </a:r>
        </a:p>
      </dgm:t>
    </dgm:pt>
    <dgm:pt modelId="{2AB6D657-5454-43B3-8CCB-0D9B22BBFCE6}" type="parTrans" cxnId="{2011A1B7-3E4B-46E1-8275-CF80A4F1ACC9}">
      <dgm:prSet/>
      <dgm:spPr/>
      <dgm:t>
        <a:bodyPr/>
        <a:lstStyle/>
        <a:p>
          <a:endParaRPr lang="en-US"/>
        </a:p>
      </dgm:t>
    </dgm:pt>
    <dgm:pt modelId="{369D05D1-1714-422B-AAA2-43E6CC98EF29}" type="sibTrans" cxnId="{2011A1B7-3E4B-46E1-8275-CF80A4F1ACC9}">
      <dgm:prSet/>
      <dgm:spPr/>
      <dgm:t>
        <a:bodyPr/>
        <a:lstStyle/>
        <a:p>
          <a:endParaRPr lang="en-US"/>
        </a:p>
      </dgm:t>
    </dgm:pt>
    <dgm:pt modelId="{F16DB692-CDF2-4F73-9C95-203B1A7FF08E}">
      <dgm:prSet/>
      <dgm:spPr/>
      <dgm:t>
        <a:bodyPr/>
        <a:lstStyle/>
        <a:p>
          <a:r>
            <a:rPr lang="en-US"/>
            <a:t>Please submit to local IRBs ASAP</a:t>
          </a:r>
        </a:p>
      </dgm:t>
    </dgm:pt>
    <dgm:pt modelId="{041F13CE-FC0C-435B-B77D-B00E8FB5760B}" type="parTrans" cxnId="{1CC8B13A-A302-481F-8C4A-366CAD91E59C}">
      <dgm:prSet/>
      <dgm:spPr/>
      <dgm:t>
        <a:bodyPr/>
        <a:lstStyle/>
        <a:p>
          <a:endParaRPr lang="en-US"/>
        </a:p>
      </dgm:t>
    </dgm:pt>
    <dgm:pt modelId="{36CBA3A0-3EB8-4305-B3AB-AC7FD9692F89}" type="sibTrans" cxnId="{1CC8B13A-A302-481F-8C4A-366CAD91E59C}">
      <dgm:prSet/>
      <dgm:spPr/>
      <dgm:t>
        <a:bodyPr/>
        <a:lstStyle/>
        <a:p>
          <a:endParaRPr lang="en-US"/>
        </a:p>
      </dgm:t>
    </dgm:pt>
    <dgm:pt modelId="{156551BD-5863-46EF-B276-761C44D94AB9}">
      <dgm:prSet/>
      <dgm:spPr/>
      <dgm:t>
        <a:bodyPr/>
        <a:lstStyle/>
        <a:p>
          <a:r>
            <a:rPr lang="en-US"/>
            <a:t>Any questions/issues, reach out to Heather</a:t>
          </a:r>
        </a:p>
      </dgm:t>
    </dgm:pt>
    <dgm:pt modelId="{82477D42-A8BF-4DAA-B3F2-A8E2A126D36B}" type="parTrans" cxnId="{5D5F073D-99F1-43C8-99B1-E451134FBBFE}">
      <dgm:prSet/>
      <dgm:spPr/>
      <dgm:t>
        <a:bodyPr/>
        <a:lstStyle/>
        <a:p>
          <a:endParaRPr lang="en-US"/>
        </a:p>
      </dgm:t>
    </dgm:pt>
    <dgm:pt modelId="{9FA69C55-70B0-4EEA-9E25-32B0CE92D852}" type="sibTrans" cxnId="{5D5F073D-99F1-43C8-99B1-E451134FBBFE}">
      <dgm:prSet/>
      <dgm:spPr/>
      <dgm:t>
        <a:bodyPr/>
        <a:lstStyle/>
        <a:p>
          <a:endParaRPr lang="en-US"/>
        </a:p>
      </dgm:t>
    </dgm:pt>
    <dgm:pt modelId="{C56397C4-EB11-4637-B243-07446001B5ED}" type="pres">
      <dgm:prSet presAssocID="{4491E7F0-BA80-486A-A6F9-E471C1434F01}" presName="vert0" presStyleCnt="0">
        <dgm:presLayoutVars>
          <dgm:dir/>
          <dgm:animOne val="branch"/>
          <dgm:animLvl val="lvl"/>
        </dgm:presLayoutVars>
      </dgm:prSet>
      <dgm:spPr/>
    </dgm:pt>
    <dgm:pt modelId="{0244082F-F4C7-49D1-A244-A61F6DE592B4}" type="pres">
      <dgm:prSet presAssocID="{1CADC8A6-D120-429E-A73E-3FDB2B9BD84F}" presName="thickLine" presStyleLbl="alignNode1" presStyleIdx="0" presStyleCnt="4"/>
      <dgm:spPr/>
    </dgm:pt>
    <dgm:pt modelId="{BA15EB46-A590-4789-9C3A-2B6BDAF0E69D}" type="pres">
      <dgm:prSet presAssocID="{1CADC8A6-D120-429E-A73E-3FDB2B9BD84F}" presName="horz1" presStyleCnt="0"/>
      <dgm:spPr/>
    </dgm:pt>
    <dgm:pt modelId="{2E1BA13C-6CE5-49F7-B145-590F33B8EBDB}" type="pres">
      <dgm:prSet presAssocID="{1CADC8A6-D120-429E-A73E-3FDB2B9BD84F}" presName="tx1" presStyleLbl="revTx" presStyleIdx="0" presStyleCnt="4"/>
      <dgm:spPr/>
    </dgm:pt>
    <dgm:pt modelId="{6F68674A-552C-47BE-B260-808959C48330}" type="pres">
      <dgm:prSet presAssocID="{1CADC8A6-D120-429E-A73E-3FDB2B9BD84F}" presName="vert1" presStyleCnt="0"/>
      <dgm:spPr/>
    </dgm:pt>
    <dgm:pt modelId="{7CEBA443-DBCB-47E4-8225-A095A895528E}" type="pres">
      <dgm:prSet presAssocID="{66876B70-7E6C-4E1C-A589-EDA1702A4CAD}" presName="thickLine" presStyleLbl="alignNode1" presStyleIdx="1" presStyleCnt="4"/>
      <dgm:spPr/>
    </dgm:pt>
    <dgm:pt modelId="{3897281E-990B-471D-B5A3-AE81E45EC03E}" type="pres">
      <dgm:prSet presAssocID="{66876B70-7E6C-4E1C-A589-EDA1702A4CAD}" presName="horz1" presStyleCnt="0"/>
      <dgm:spPr/>
    </dgm:pt>
    <dgm:pt modelId="{137945F4-A6B8-4B8F-9967-E1746BB7FC05}" type="pres">
      <dgm:prSet presAssocID="{66876B70-7E6C-4E1C-A589-EDA1702A4CAD}" presName="tx1" presStyleLbl="revTx" presStyleIdx="1" presStyleCnt="4"/>
      <dgm:spPr/>
    </dgm:pt>
    <dgm:pt modelId="{5B54E5DD-FF4C-44BB-BAB1-F09140052350}" type="pres">
      <dgm:prSet presAssocID="{66876B70-7E6C-4E1C-A589-EDA1702A4CAD}" presName="vert1" presStyleCnt="0"/>
      <dgm:spPr/>
    </dgm:pt>
    <dgm:pt modelId="{11FC8D58-23DB-4E05-B256-C1D315BFD1B7}" type="pres">
      <dgm:prSet presAssocID="{F16DB692-CDF2-4F73-9C95-203B1A7FF08E}" presName="thickLine" presStyleLbl="alignNode1" presStyleIdx="2" presStyleCnt="4"/>
      <dgm:spPr/>
    </dgm:pt>
    <dgm:pt modelId="{3E6E9036-C4C8-48EA-A9CA-678E5379AB72}" type="pres">
      <dgm:prSet presAssocID="{F16DB692-CDF2-4F73-9C95-203B1A7FF08E}" presName="horz1" presStyleCnt="0"/>
      <dgm:spPr/>
    </dgm:pt>
    <dgm:pt modelId="{7D665AF3-950A-4922-A74E-20FAE8F670D8}" type="pres">
      <dgm:prSet presAssocID="{F16DB692-CDF2-4F73-9C95-203B1A7FF08E}" presName="tx1" presStyleLbl="revTx" presStyleIdx="2" presStyleCnt="4"/>
      <dgm:spPr/>
    </dgm:pt>
    <dgm:pt modelId="{9A150345-44FB-43A4-805A-BC6731A1062F}" type="pres">
      <dgm:prSet presAssocID="{F16DB692-CDF2-4F73-9C95-203B1A7FF08E}" presName="vert1" presStyleCnt="0"/>
      <dgm:spPr/>
    </dgm:pt>
    <dgm:pt modelId="{968DAC76-DF3B-4043-82AD-4633125A2A6A}" type="pres">
      <dgm:prSet presAssocID="{156551BD-5863-46EF-B276-761C44D94AB9}" presName="thickLine" presStyleLbl="alignNode1" presStyleIdx="3" presStyleCnt="4"/>
      <dgm:spPr/>
    </dgm:pt>
    <dgm:pt modelId="{AD713E72-4853-487B-8519-271C62E4CA91}" type="pres">
      <dgm:prSet presAssocID="{156551BD-5863-46EF-B276-761C44D94AB9}" presName="horz1" presStyleCnt="0"/>
      <dgm:spPr/>
    </dgm:pt>
    <dgm:pt modelId="{1E12DBF6-9E94-472A-AEA7-5696FAF247D8}" type="pres">
      <dgm:prSet presAssocID="{156551BD-5863-46EF-B276-761C44D94AB9}" presName="tx1" presStyleLbl="revTx" presStyleIdx="3" presStyleCnt="4"/>
      <dgm:spPr/>
    </dgm:pt>
    <dgm:pt modelId="{0E82E45B-BF6E-4099-A458-CFA388E2F4B4}" type="pres">
      <dgm:prSet presAssocID="{156551BD-5863-46EF-B276-761C44D94AB9}" presName="vert1" presStyleCnt="0"/>
      <dgm:spPr/>
    </dgm:pt>
  </dgm:ptLst>
  <dgm:cxnLst>
    <dgm:cxn modelId="{1CC8B13A-A302-481F-8C4A-366CAD91E59C}" srcId="{4491E7F0-BA80-486A-A6F9-E471C1434F01}" destId="{F16DB692-CDF2-4F73-9C95-203B1A7FF08E}" srcOrd="2" destOrd="0" parTransId="{041F13CE-FC0C-435B-B77D-B00E8FB5760B}" sibTransId="{36CBA3A0-3EB8-4305-B3AB-AC7FD9692F89}"/>
    <dgm:cxn modelId="{5D5F073D-99F1-43C8-99B1-E451134FBBFE}" srcId="{4491E7F0-BA80-486A-A6F9-E471C1434F01}" destId="{156551BD-5863-46EF-B276-761C44D94AB9}" srcOrd="3" destOrd="0" parTransId="{82477D42-A8BF-4DAA-B3F2-A8E2A126D36B}" sibTransId="{9FA69C55-70B0-4EEA-9E25-32B0CE92D852}"/>
    <dgm:cxn modelId="{993D4C5B-F823-422A-968B-3F0F4BA35A5E}" type="presOf" srcId="{1CADC8A6-D120-429E-A73E-3FDB2B9BD84F}" destId="{2E1BA13C-6CE5-49F7-B145-590F33B8EBDB}" srcOrd="0" destOrd="0" presId="urn:microsoft.com/office/officeart/2008/layout/LinedList"/>
    <dgm:cxn modelId="{DA9F6D5E-A573-4764-80AF-CAAEB8A29EB5}" srcId="{4491E7F0-BA80-486A-A6F9-E471C1434F01}" destId="{1CADC8A6-D120-429E-A73E-3FDB2B9BD84F}" srcOrd="0" destOrd="0" parTransId="{5080EF07-8C93-484F-8951-A8D12AE41510}" sibTransId="{28D6D2B2-32E5-4DD7-BDEF-6E7DB29564BD}"/>
    <dgm:cxn modelId="{0919BC7F-E0BE-4C41-A253-8720970A7204}" type="presOf" srcId="{66876B70-7E6C-4E1C-A589-EDA1702A4CAD}" destId="{137945F4-A6B8-4B8F-9967-E1746BB7FC05}" srcOrd="0" destOrd="0" presId="urn:microsoft.com/office/officeart/2008/layout/LinedList"/>
    <dgm:cxn modelId="{D8257AAD-EF49-46B5-83AD-CE57ECA5BAEC}" type="presOf" srcId="{4491E7F0-BA80-486A-A6F9-E471C1434F01}" destId="{C56397C4-EB11-4637-B243-07446001B5ED}" srcOrd="0" destOrd="0" presId="urn:microsoft.com/office/officeart/2008/layout/LinedList"/>
    <dgm:cxn modelId="{2011A1B7-3E4B-46E1-8275-CF80A4F1ACC9}" srcId="{4491E7F0-BA80-486A-A6F9-E471C1434F01}" destId="{66876B70-7E6C-4E1C-A589-EDA1702A4CAD}" srcOrd="1" destOrd="0" parTransId="{2AB6D657-5454-43B3-8CCB-0D9B22BBFCE6}" sibTransId="{369D05D1-1714-422B-AAA2-43E6CC98EF29}"/>
    <dgm:cxn modelId="{A27EB0C0-4AF5-4812-9D9F-8AEAF867C603}" type="presOf" srcId="{F16DB692-CDF2-4F73-9C95-203B1A7FF08E}" destId="{7D665AF3-950A-4922-A74E-20FAE8F670D8}" srcOrd="0" destOrd="0" presId="urn:microsoft.com/office/officeart/2008/layout/LinedList"/>
    <dgm:cxn modelId="{73E294EF-89A7-48B2-B399-A1D649D8EA2A}" type="presOf" srcId="{156551BD-5863-46EF-B276-761C44D94AB9}" destId="{1E12DBF6-9E94-472A-AEA7-5696FAF247D8}" srcOrd="0" destOrd="0" presId="urn:microsoft.com/office/officeart/2008/layout/LinedList"/>
    <dgm:cxn modelId="{381AB382-B634-4147-87FE-6B4DA922A321}" type="presParOf" srcId="{C56397C4-EB11-4637-B243-07446001B5ED}" destId="{0244082F-F4C7-49D1-A244-A61F6DE592B4}" srcOrd="0" destOrd="0" presId="urn:microsoft.com/office/officeart/2008/layout/LinedList"/>
    <dgm:cxn modelId="{B380DFD1-2F46-4B56-84A8-C9166A4F1324}" type="presParOf" srcId="{C56397C4-EB11-4637-B243-07446001B5ED}" destId="{BA15EB46-A590-4789-9C3A-2B6BDAF0E69D}" srcOrd="1" destOrd="0" presId="urn:microsoft.com/office/officeart/2008/layout/LinedList"/>
    <dgm:cxn modelId="{E0FC370B-9F37-4240-BD30-54C40BD0E4B8}" type="presParOf" srcId="{BA15EB46-A590-4789-9C3A-2B6BDAF0E69D}" destId="{2E1BA13C-6CE5-49F7-B145-590F33B8EBDB}" srcOrd="0" destOrd="0" presId="urn:microsoft.com/office/officeart/2008/layout/LinedList"/>
    <dgm:cxn modelId="{7421BB38-E8F6-4B3F-B34D-CE12C8FC0F74}" type="presParOf" srcId="{BA15EB46-A590-4789-9C3A-2B6BDAF0E69D}" destId="{6F68674A-552C-47BE-B260-808959C48330}" srcOrd="1" destOrd="0" presId="urn:microsoft.com/office/officeart/2008/layout/LinedList"/>
    <dgm:cxn modelId="{62EBAE78-5207-443F-B470-C3FA21E58B54}" type="presParOf" srcId="{C56397C4-EB11-4637-B243-07446001B5ED}" destId="{7CEBA443-DBCB-47E4-8225-A095A895528E}" srcOrd="2" destOrd="0" presId="urn:microsoft.com/office/officeart/2008/layout/LinedList"/>
    <dgm:cxn modelId="{1E6726CB-6800-4B8C-B7FC-B5F7F70DB6D7}" type="presParOf" srcId="{C56397C4-EB11-4637-B243-07446001B5ED}" destId="{3897281E-990B-471D-B5A3-AE81E45EC03E}" srcOrd="3" destOrd="0" presId="urn:microsoft.com/office/officeart/2008/layout/LinedList"/>
    <dgm:cxn modelId="{26A6235E-E53A-486C-B570-5493731BA38E}" type="presParOf" srcId="{3897281E-990B-471D-B5A3-AE81E45EC03E}" destId="{137945F4-A6B8-4B8F-9967-E1746BB7FC05}" srcOrd="0" destOrd="0" presId="urn:microsoft.com/office/officeart/2008/layout/LinedList"/>
    <dgm:cxn modelId="{2A5D9046-0959-4217-87BC-1451266F1E85}" type="presParOf" srcId="{3897281E-990B-471D-B5A3-AE81E45EC03E}" destId="{5B54E5DD-FF4C-44BB-BAB1-F09140052350}" srcOrd="1" destOrd="0" presId="urn:microsoft.com/office/officeart/2008/layout/LinedList"/>
    <dgm:cxn modelId="{926B7190-C81E-4BFE-BB21-908110C391F0}" type="presParOf" srcId="{C56397C4-EB11-4637-B243-07446001B5ED}" destId="{11FC8D58-23DB-4E05-B256-C1D315BFD1B7}" srcOrd="4" destOrd="0" presId="urn:microsoft.com/office/officeart/2008/layout/LinedList"/>
    <dgm:cxn modelId="{38812F4D-E6FC-47A9-9B99-A2E6C35BC69A}" type="presParOf" srcId="{C56397C4-EB11-4637-B243-07446001B5ED}" destId="{3E6E9036-C4C8-48EA-A9CA-678E5379AB72}" srcOrd="5" destOrd="0" presId="urn:microsoft.com/office/officeart/2008/layout/LinedList"/>
    <dgm:cxn modelId="{CBA7695C-80AE-4E02-8DD3-EC916FC04BBC}" type="presParOf" srcId="{3E6E9036-C4C8-48EA-A9CA-678E5379AB72}" destId="{7D665AF3-950A-4922-A74E-20FAE8F670D8}" srcOrd="0" destOrd="0" presId="urn:microsoft.com/office/officeart/2008/layout/LinedList"/>
    <dgm:cxn modelId="{499C49E7-9157-4B2A-8314-17D0B4ABB856}" type="presParOf" srcId="{3E6E9036-C4C8-48EA-A9CA-678E5379AB72}" destId="{9A150345-44FB-43A4-805A-BC6731A1062F}" srcOrd="1" destOrd="0" presId="urn:microsoft.com/office/officeart/2008/layout/LinedList"/>
    <dgm:cxn modelId="{811C2393-9877-4F9A-A768-1A9E925ADDF5}" type="presParOf" srcId="{C56397C4-EB11-4637-B243-07446001B5ED}" destId="{968DAC76-DF3B-4043-82AD-4633125A2A6A}" srcOrd="6" destOrd="0" presId="urn:microsoft.com/office/officeart/2008/layout/LinedList"/>
    <dgm:cxn modelId="{2C4A79C5-2771-4B3F-8C0E-D74740157ABF}" type="presParOf" srcId="{C56397C4-EB11-4637-B243-07446001B5ED}" destId="{AD713E72-4853-487B-8519-271C62E4CA91}" srcOrd="7" destOrd="0" presId="urn:microsoft.com/office/officeart/2008/layout/LinedList"/>
    <dgm:cxn modelId="{28C30DE1-B43D-4B20-98DC-CE3AA6E93A7B}" type="presParOf" srcId="{AD713E72-4853-487B-8519-271C62E4CA91}" destId="{1E12DBF6-9E94-472A-AEA7-5696FAF247D8}" srcOrd="0" destOrd="0" presId="urn:microsoft.com/office/officeart/2008/layout/LinedList"/>
    <dgm:cxn modelId="{D64A763E-A0C9-43D4-91C1-76E883E7F087}" type="presParOf" srcId="{AD713E72-4853-487B-8519-271C62E4CA91}" destId="{0E82E45B-BF6E-4099-A458-CFA388E2F4B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410E82-F36F-46A0-AEE5-51F49C5C7D00}" type="doc">
      <dgm:prSet loTypeId="urn:microsoft.com/office/officeart/2005/8/layout/list1" loCatId="list" qsTypeId="urn:microsoft.com/office/officeart/2005/8/quickstyle/simple2" qsCatId="simple" csTypeId="urn:microsoft.com/office/officeart/2005/8/colors/accent1_2" csCatId="accent1"/>
      <dgm:spPr/>
      <dgm:t>
        <a:bodyPr/>
        <a:lstStyle/>
        <a:p>
          <a:endParaRPr lang="en-US"/>
        </a:p>
      </dgm:t>
    </dgm:pt>
    <dgm:pt modelId="{CC572AA7-7616-4C1F-AD38-88BACF9FB44E}">
      <dgm:prSet/>
      <dgm:spPr/>
      <dgm:t>
        <a:bodyPr/>
        <a:lstStyle/>
        <a:p>
          <a:r>
            <a:rPr lang="en-US"/>
            <a:t>We will soon start collecting new variables</a:t>
          </a:r>
        </a:p>
      </dgm:t>
    </dgm:pt>
    <dgm:pt modelId="{82165C26-83C4-4C13-83EE-FEEF17C574C4}" type="parTrans" cxnId="{806A4367-AB4D-4D99-A044-26F42AE97BB4}">
      <dgm:prSet/>
      <dgm:spPr/>
      <dgm:t>
        <a:bodyPr/>
        <a:lstStyle/>
        <a:p>
          <a:endParaRPr lang="en-US"/>
        </a:p>
      </dgm:t>
    </dgm:pt>
    <dgm:pt modelId="{AC571976-2A99-4656-9836-A06195242C52}" type="sibTrans" cxnId="{806A4367-AB4D-4D99-A044-26F42AE97BB4}">
      <dgm:prSet/>
      <dgm:spPr/>
      <dgm:t>
        <a:bodyPr/>
        <a:lstStyle/>
        <a:p>
          <a:endParaRPr lang="en-US"/>
        </a:p>
      </dgm:t>
    </dgm:pt>
    <dgm:pt modelId="{7EEFE3F6-E541-4103-A3D4-BCCF046543F8}">
      <dgm:prSet/>
      <dgm:spPr/>
      <dgm:t>
        <a:bodyPr/>
        <a:lstStyle/>
        <a:p>
          <a:r>
            <a:rPr lang="en-US"/>
            <a:t>COI</a:t>
          </a:r>
        </a:p>
      </dgm:t>
    </dgm:pt>
    <dgm:pt modelId="{2478B5CE-F501-4EC9-B0A8-3F7285A26512}" type="parTrans" cxnId="{4E530615-792C-4EFD-9459-2F49EDF53706}">
      <dgm:prSet/>
      <dgm:spPr/>
      <dgm:t>
        <a:bodyPr/>
        <a:lstStyle/>
        <a:p>
          <a:endParaRPr lang="en-US"/>
        </a:p>
      </dgm:t>
    </dgm:pt>
    <dgm:pt modelId="{6FD85A0D-5B81-4E49-A7D7-515AA6FBC88C}" type="sibTrans" cxnId="{4E530615-792C-4EFD-9459-2F49EDF53706}">
      <dgm:prSet/>
      <dgm:spPr/>
      <dgm:t>
        <a:bodyPr/>
        <a:lstStyle/>
        <a:p>
          <a:endParaRPr lang="en-US"/>
        </a:p>
      </dgm:t>
    </dgm:pt>
    <dgm:pt modelId="{A0F36523-A046-4C9E-B22C-6616FD4A6B76}">
      <dgm:prSet/>
      <dgm:spPr/>
      <dgm:t>
        <a:bodyPr/>
        <a:lstStyle/>
        <a:p>
          <a:r>
            <a:rPr lang="en-US"/>
            <a:t>Growth/Nutrition</a:t>
          </a:r>
        </a:p>
      </dgm:t>
    </dgm:pt>
    <dgm:pt modelId="{F1AB9567-21B6-46CA-AAEC-917E02E6792F}" type="parTrans" cxnId="{4000E7B8-969F-488E-A3E8-A236B95A8C24}">
      <dgm:prSet/>
      <dgm:spPr/>
      <dgm:t>
        <a:bodyPr/>
        <a:lstStyle/>
        <a:p>
          <a:endParaRPr lang="en-US"/>
        </a:p>
      </dgm:t>
    </dgm:pt>
    <dgm:pt modelId="{1C2743C2-106D-423F-8AFC-D13C4B65B61A}" type="sibTrans" cxnId="{4000E7B8-969F-488E-A3E8-A236B95A8C24}">
      <dgm:prSet/>
      <dgm:spPr/>
      <dgm:t>
        <a:bodyPr/>
        <a:lstStyle/>
        <a:p>
          <a:endParaRPr lang="en-US"/>
        </a:p>
      </dgm:t>
    </dgm:pt>
    <dgm:pt modelId="{A0F2F01E-F5DD-4F13-A38C-8C4A43CA57C0}">
      <dgm:prSet/>
      <dgm:spPr/>
      <dgm:t>
        <a:bodyPr/>
        <a:lstStyle/>
        <a:p>
          <a:r>
            <a:rPr lang="en-US"/>
            <a:t>Pulmonary Medication</a:t>
          </a:r>
        </a:p>
      </dgm:t>
    </dgm:pt>
    <dgm:pt modelId="{A157E415-FF52-43DC-94FA-C0202BE98FDF}" type="parTrans" cxnId="{2001AC4C-7148-48A1-8A07-3295548FD001}">
      <dgm:prSet/>
      <dgm:spPr/>
      <dgm:t>
        <a:bodyPr/>
        <a:lstStyle/>
        <a:p>
          <a:endParaRPr lang="en-US"/>
        </a:p>
      </dgm:t>
    </dgm:pt>
    <dgm:pt modelId="{7349097E-C603-4FF3-878D-136321DD820C}" type="sibTrans" cxnId="{2001AC4C-7148-48A1-8A07-3295548FD001}">
      <dgm:prSet/>
      <dgm:spPr/>
      <dgm:t>
        <a:bodyPr/>
        <a:lstStyle/>
        <a:p>
          <a:endParaRPr lang="en-US"/>
        </a:p>
      </dgm:t>
    </dgm:pt>
    <dgm:pt modelId="{AB846B0F-BCB5-4900-8717-DB6DA33E860B}">
      <dgm:prSet/>
      <dgm:spPr/>
      <dgm:t>
        <a:bodyPr/>
        <a:lstStyle/>
        <a:p>
          <a:r>
            <a:rPr lang="en-US"/>
            <a:t>New REDCap forms and more details coming soon</a:t>
          </a:r>
        </a:p>
      </dgm:t>
    </dgm:pt>
    <dgm:pt modelId="{4F9C8B91-80B6-4A5B-A7A7-F47B56149FAA}" type="parTrans" cxnId="{F34FB1C6-9067-462D-94B4-2DB9F04DC55C}">
      <dgm:prSet/>
      <dgm:spPr/>
      <dgm:t>
        <a:bodyPr/>
        <a:lstStyle/>
        <a:p>
          <a:endParaRPr lang="en-US"/>
        </a:p>
      </dgm:t>
    </dgm:pt>
    <dgm:pt modelId="{4CA17BAD-5CF3-4D9A-839A-8D0C52521238}" type="sibTrans" cxnId="{F34FB1C6-9067-462D-94B4-2DB9F04DC55C}">
      <dgm:prSet/>
      <dgm:spPr/>
      <dgm:t>
        <a:bodyPr/>
        <a:lstStyle/>
        <a:p>
          <a:endParaRPr lang="en-US"/>
        </a:p>
      </dgm:t>
    </dgm:pt>
    <dgm:pt modelId="{4E9F9669-0E7F-4396-A53D-8EAD48C24DB9}" type="pres">
      <dgm:prSet presAssocID="{3B410E82-F36F-46A0-AEE5-51F49C5C7D00}" presName="linear" presStyleCnt="0">
        <dgm:presLayoutVars>
          <dgm:dir/>
          <dgm:animLvl val="lvl"/>
          <dgm:resizeHandles val="exact"/>
        </dgm:presLayoutVars>
      </dgm:prSet>
      <dgm:spPr/>
    </dgm:pt>
    <dgm:pt modelId="{854C0C34-4E10-4EB5-B543-9D0642370285}" type="pres">
      <dgm:prSet presAssocID="{CC572AA7-7616-4C1F-AD38-88BACF9FB44E}" presName="parentLin" presStyleCnt="0"/>
      <dgm:spPr/>
    </dgm:pt>
    <dgm:pt modelId="{1809FF99-B720-4FE9-963D-3FF73D2BBCA0}" type="pres">
      <dgm:prSet presAssocID="{CC572AA7-7616-4C1F-AD38-88BACF9FB44E}" presName="parentLeftMargin" presStyleLbl="node1" presStyleIdx="0" presStyleCnt="2"/>
      <dgm:spPr/>
    </dgm:pt>
    <dgm:pt modelId="{84FBF640-853A-457B-BB81-DC033B6CA058}" type="pres">
      <dgm:prSet presAssocID="{CC572AA7-7616-4C1F-AD38-88BACF9FB44E}" presName="parentText" presStyleLbl="node1" presStyleIdx="0" presStyleCnt="2">
        <dgm:presLayoutVars>
          <dgm:chMax val="0"/>
          <dgm:bulletEnabled val="1"/>
        </dgm:presLayoutVars>
      </dgm:prSet>
      <dgm:spPr/>
    </dgm:pt>
    <dgm:pt modelId="{E5AB62FE-A93B-4B66-B4DC-EC1254E6AAA7}" type="pres">
      <dgm:prSet presAssocID="{CC572AA7-7616-4C1F-AD38-88BACF9FB44E}" presName="negativeSpace" presStyleCnt="0"/>
      <dgm:spPr/>
    </dgm:pt>
    <dgm:pt modelId="{7F78D799-B0CD-4CD8-BCE1-6D4060BF01F9}" type="pres">
      <dgm:prSet presAssocID="{CC572AA7-7616-4C1F-AD38-88BACF9FB44E}" presName="childText" presStyleLbl="conFgAcc1" presStyleIdx="0" presStyleCnt="2">
        <dgm:presLayoutVars>
          <dgm:bulletEnabled val="1"/>
        </dgm:presLayoutVars>
      </dgm:prSet>
      <dgm:spPr/>
    </dgm:pt>
    <dgm:pt modelId="{4A590D4D-D620-4915-8E31-C29F78B7EED7}" type="pres">
      <dgm:prSet presAssocID="{AC571976-2A99-4656-9836-A06195242C52}" presName="spaceBetweenRectangles" presStyleCnt="0"/>
      <dgm:spPr/>
    </dgm:pt>
    <dgm:pt modelId="{7B54C451-34C0-439B-8874-D55253C7EFC8}" type="pres">
      <dgm:prSet presAssocID="{AB846B0F-BCB5-4900-8717-DB6DA33E860B}" presName="parentLin" presStyleCnt="0"/>
      <dgm:spPr/>
    </dgm:pt>
    <dgm:pt modelId="{10B34B2F-EE61-4A28-A8E8-17F432D28E47}" type="pres">
      <dgm:prSet presAssocID="{AB846B0F-BCB5-4900-8717-DB6DA33E860B}" presName="parentLeftMargin" presStyleLbl="node1" presStyleIdx="0" presStyleCnt="2"/>
      <dgm:spPr/>
    </dgm:pt>
    <dgm:pt modelId="{0BA5FB7A-28BE-45F0-AB64-B078DF236D72}" type="pres">
      <dgm:prSet presAssocID="{AB846B0F-BCB5-4900-8717-DB6DA33E860B}" presName="parentText" presStyleLbl="node1" presStyleIdx="1" presStyleCnt="2">
        <dgm:presLayoutVars>
          <dgm:chMax val="0"/>
          <dgm:bulletEnabled val="1"/>
        </dgm:presLayoutVars>
      </dgm:prSet>
      <dgm:spPr/>
    </dgm:pt>
    <dgm:pt modelId="{F29720A0-41C8-41AF-990A-439FED155442}" type="pres">
      <dgm:prSet presAssocID="{AB846B0F-BCB5-4900-8717-DB6DA33E860B}" presName="negativeSpace" presStyleCnt="0"/>
      <dgm:spPr/>
    </dgm:pt>
    <dgm:pt modelId="{69345BC1-325B-4280-BD2A-119B83588A68}" type="pres">
      <dgm:prSet presAssocID="{AB846B0F-BCB5-4900-8717-DB6DA33E860B}" presName="childText" presStyleLbl="conFgAcc1" presStyleIdx="1" presStyleCnt="2">
        <dgm:presLayoutVars>
          <dgm:bulletEnabled val="1"/>
        </dgm:presLayoutVars>
      </dgm:prSet>
      <dgm:spPr/>
    </dgm:pt>
  </dgm:ptLst>
  <dgm:cxnLst>
    <dgm:cxn modelId="{B16CAD0B-22CE-49BD-A87F-80899B767A2A}" type="presOf" srcId="{A0F36523-A046-4C9E-B22C-6616FD4A6B76}" destId="{7F78D799-B0CD-4CD8-BCE1-6D4060BF01F9}" srcOrd="0" destOrd="1" presId="urn:microsoft.com/office/officeart/2005/8/layout/list1"/>
    <dgm:cxn modelId="{54431A0D-4780-4C6F-8EBA-554D93CA9C31}" type="presOf" srcId="{AB846B0F-BCB5-4900-8717-DB6DA33E860B}" destId="{0BA5FB7A-28BE-45F0-AB64-B078DF236D72}" srcOrd="1" destOrd="0" presId="urn:microsoft.com/office/officeart/2005/8/layout/list1"/>
    <dgm:cxn modelId="{1749560E-1097-4626-A86C-D1F4486A4679}" type="presOf" srcId="{AB846B0F-BCB5-4900-8717-DB6DA33E860B}" destId="{10B34B2F-EE61-4A28-A8E8-17F432D28E47}" srcOrd="0" destOrd="0" presId="urn:microsoft.com/office/officeart/2005/8/layout/list1"/>
    <dgm:cxn modelId="{4E530615-792C-4EFD-9459-2F49EDF53706}" srcId="{CC572AA7-7616-4C1F-AD38-88BACF9FB44E}" destId="{7EEFE3F6-E541-4103-A3D4-BCCF046543F8}" srcOrd="0" destOrd="0" parTransId="{2478B5CE-F501-4EC9-B0A8-3F7285A26512}" sibTransId="{6FD85A0D-5B81-4E49-A7D7-515AA6FBC88C}"/>
    <dgm:cxn modelId="{E30DB221-EBB3-4BB0-A73A-A3B5AD27B51A}" type="presOf" srcId="{7EEFE3F6-E541-4103-A3D4-BCCF046543F8}" destId="{7F78D799-B0CD-4CD8-BCE1-6D4060BF01F9}" srcOrd="0" destOrd="0" presId="urn:microsoft.com/office/officeart/2005/8/layout/list1"/>
    <dgm:cxn modelId="{806A4367-AB4D-4D99-A044-26F42AE97BB4}" srcId="{3B410E82-F36F-46A0-AEE5-51F49C5C7D00}" destId="{CC572AA7-7616-4C1F-AD38-88BACF9FB44E}" srcOrd="0" destOrd="0" parTransId="{82165C26-83C4-4C13-83EE-FEEF17C574C4}" sibTransId="{AC571976-2A99-4656-9836-A06195242C52}"/>
    <dgm:cxn modelId="{2001AC4C-7148-48A1-8A07-3295548FD001}" srcId="{CC572AA7-7616-4C1F-AD38-88BACF9FB44E}" destId="{A0F2F01E-F5DD-4F13-A38C-8C4A43CA57C0}" srcOrd="2" destOrd="0" parTransId="{A157E415-FF52-43DC-94FA-C0202BE98FDF}" sibTransId="{7349097E-C603-4FF3-878D-136321DD820C}"/>
    <dgm:cxn modelId="{1F8DEBA3-745F-48C9-A9F9-9613810FA32A}" type="presOf" srcId="{CC572AA7-7616-4C1F-AD38-88BACF9FB44E}" destId="{1809FF99-B720-4FE9-963D-3FF73D2BBCA0}" srcOrd="0" destOrd="0" presId="urn:microsoft.com/office/officeart/2005/8/layout/list1"/>
    <dgm:cxn modelId="{E33362A5-6EF1-4FEE-8A56-AE04AF65FF80}" type="presOf" srcId="{CC572AA7-7616-4C1F-AD38-88BACF9FB44E}" destId="{84FBF640-853A-457B-BB81-DC033B6CA058}" srcOrd="1" destOrd="0" presId="urn:microsoft.com/office/officeart/2005/8/layout/list1"/>
    <dgm:cxn modelId="{4000E7B8-969F-488E-A3E8-A236B95A8C24}" srcId="{CC572AA7-7616-4C1F-AD38-88BACF9FB44E}" destId="{A0F36523-A046-4C9E-B22C-6616FD4A6B76}" srcOrd="1" destOrd="0" parTransId="{F1AB9567-21B6-46CA-AAEC-917E02E6792F}" sibTransId="{1C2743C2-106D-423F-8AFC-D13C4B65B61A}"/>
    <dgm:cxn modelId="{F34FB1C6-9067-462D-94B4-2DB9F04DC55C}" srcId="{3B410E82-F36F-46A0-AEE5-51F49C5C7D00}" destId="{AB846B0F-BCB5-4900-8717-DB6DA33E860B}" srcOrd="1" destOrd="0" parTransId="{4F9C8B91-80B6-4A5B-A7A7-F47B56149FAA}" sibTransId="{4CA17BAD-5CF3-4D9A-839A-8D0C52521238}"/>
    <dgm:cxn modelId="{A4B97DCD-C4F9-45BB-A5CE-852F36FD8B1B}" type="presOf" srcId="{A0F2F01E-F5DD-4F13-A38C-8C4A43CA57C0}" destId="{7F78D799-B0CD-4CD8-BCE1-6D4060BF01F9}" srcOrd="0" destOrd="2" presId="urn:microsoft.com/office/officeart/2005/8/layout/list1"/>
    <dgm:cxn modelId="{85C8A5D1-AD60-4D63-8E8A-D68F0D9AEC39}" type="presOf" srcId="{3B410E82-F36F-46A0-AEE5-51F49C5C7D00}" destId="{4E9F9669-0E7F-4396-A53D-8EAD48C24DB9}" srcOrd="0" destOrd="0" presId="urn:microsoft.com/office/officeart/2005/8/layout/list1"/>
    <dgm:cxn modelId="{C994995C-D520-4EEB-B794-1A95C81B56B3}" type="presParOf" srcId="{4E9F9669-0E7F-4396-A53D-8EAD48C24DB9}" destId="{854C0C34-4E10-4EB5-B543-9D0642370285}" srcOrd="0" destOrd="0" presId="urn:microsoft.com/office/officeart/2005/8/layout/list1"/>
    <dgm:cxn modelId="{8E410C42-7C11-4580-A1CD-D47C3D5689C3}" type="presParOf" srcId="{854C0C34-4E10-4EB5-B543-9D0642370285}" destId="{1809FF99-B720-4FE9-963D-3FF73D2BBCA0}" srcOrd="0" destOrd="0" presId="urn:microsoft.com/office/officeart/2005/8/layout/list1"/>
    <dgm:cxn modelId="{DFEEACEF-C90B-4BDB-B365-A051CCC50B84}" type="presParOf" srcId="{854C0C34-4E10-4EB5-B543-9D0642370285}" destId="{84FBF640-853A-457B-BB81-DC033B6CA058}" srcOrd="1" destOrd="0" presId="urn:microsoft.com/office/officeart/2005/8/layout/list1"/>
    <dgm:cxn modelId="{C43B21C2-E79B-43D0-8E41-03C696EC80EE}" type="presParOf" srcId="{4E9F9669-0E7F-4396-A53D-8EAD48C24DB9}" destId="{E5AB62FE-A93B-4B66-B4DC-EC1254E6AAA7}" srcOrd="1" destOrd="0" presId="urn:microsoft.com/office/officeart/2005/8/layout/list1"/>
    <dgm:cxn modelId="{E6DB1EFB-2FD2-4753-9E7C-E7FED9D73A82}" type="presParOf" srcId="{4E9F9669-0E7F-4396-A53D-8EAD48C24DB9}" destId="{7F78D799-B0CD-4CD8-BCE1-6D4060BF01F9}" srcOrd="2" destOrd="0" presId="urn:microsoft.com/office/officeart/2005/8/layout/list1"/>
    <dgm:cxn modelId="{A96A8CC3-0D42-4B93-862B-EADE96174255}" type="presParOf" srcId="{4E9F9669-0E7F-4396-A53D-8EAD48C24DB9}" destId="{4A590D4D-D620-4915-8E31-C29F78B7EED7}" srcOrd="3" destOrd="0" presId="urn:microsoft.com/office/officeart/2005/8/layout/list1"/>
    <dgm:cxn modelId="{D7316B33-35DD-4716-A922-8590693A9CFD}" type="presParOf" srcId="{4E9F9669-0E7F-4396-A53D-8EAD48C24DB9}" destId="{7B54C451-34C0-439B-8874-D55253C7EFC8}" srcOrd="4" destOrd="0" presId="urn:microsoft.com/office/officeart/2005/8/layout/list1"/>
    <dgm:cxn modelId="{C9D93909-17EF-41CE-B1A9-BEB463E66E7F}" type="presParOf" srcId="{7B54C451-34C0-439B-8874-D55253C7EFC8}" destId="{10B34B2F-EE61-4A28-A8E8-17F432D28E47}" srcOrd="0" destOrd="0" presId="urn:microsoft.com/office/officeart/2005/8/layout/list1"/>
    <dgm:cxn modelId="{C585E742-875A-41AF-90C8-637564A4BAC7}" type="presParOf" srcId="{7B54C451-34C0-439B-8874-D55253C7EFC8}" destId="{0BA5FB7A-28BE-45F0-AB64-B078DF236D72}" srcOrd="1" destOrd="0" presId="urn:microsoft.com/office/officeart/2005/8/layout/list1"/>
    <dgm:cxn modelId="{B5D516A0-A727-4FB2-A219-D308AF4C167B}" type="presParOf" srcId="{4E9F9669-0E7F-4396-A53D-8EAD48C24DB9}" destId="{F29720A0-41C8-41AF-990A-439FED155442}" srcOrd="5" destOrd="0" presId="urn:microsoft.com/office/officeart/2005/8/layout/list1"/>
    <dgm:cxn modelId="{A3F9F671-9A08-45FF-B47D-4A3815B0AEC2}" type="presParOf" srcId="{4E9F9669-0E7F-4396-A53D-8EAD48C24DB9}" destId="{69345BC1-325B-4280-BD2A-119B83588A6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BEB1B4-C6A4-46CE-9358-E3ADB0C1BF5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7591D06-0397-4224-97AA-11009A3A8F3A}">
      <dgm:prSet/>
      <dgm:spPr/>
      <dgm:t>
        <a:bodyPr/>
        <a:lstStyle/>
        <a:p>
          <a:pPr>
            <a:lnSpc>
              <a:spcPct val="100000"/>
            </a:lnSpc>
          </a:pPr>
          <a:r>
            <a:rPr lang="en-US" dirty="0"/>
            <a:t>Queries were sent out in November/December</a:t>
          </a:r>
        </a:p>
      </dgm:t>
    </dgm:pt>
    <dgm:pt modelId="{EEA32A22-9E20-4E16-9AEF-9BC4CE4BCF54}" type="parTrans" cxnId="{DEA6B742-D1AF-4273-A0B4-41E97A1A4BDE}">
      <dgm:prSet/>
      <dgm:spPr/>
      <dgm:t>
        <a:bodyPr/>
        <a:lstStyle/>
        <a:p>
          <a:endParaRPr lang="en-US"/>
        </a:p>
      </dgm:t>
    </dgm:pt>
    <dgm:pt modelId="{4FA22874-4400-4481-B054-7441B7398D60}" type="sibTrans" cxnId="{DEA6B742-D1AF-4273-A0B4-41E97A1A4BDE}">
      <dgm:prSet/>
      <dgm:spPr/>
      <dgm:t>
        <a:bodyPr/>
        <a:lstStyle/>
        <a:p>
          <a:endParaRPr lang="en-US"/>
        </a:p>
      </dgm:t>
    </dgm:pt>
    <dgm:pt modelId="{E1988305-2103-4826-9596-900080F35837}">
      <dgm:prSet/>
      <dgm:spPr/>
      <dgm:t>
        <a:bodyPr/>
        <a:lstStyle/>
        <a:p>
          <a:pPr>
            <a:lnSpc>
              <a:spcPct val="100000"/>
            </a:lnSpc>
          </a:pPr>
          <a:r>
            <a:rPr lang="en-US" dirty="0"/>
            <a:t>If you have not completed, please do so ASAP</a:t>
          </a:r>
        </a:p>
      </dgm:t>
    </dgm:pt>
    <dgm:pt modelId="{8B514698-3023-4FF7-9D70-9A3365D8154A}" type="parTrans" cxnId="{C94840BD-097D-478E-B326-736E82573B0B}">
      <dgm:prSet/>
      <dgm:spPr/>
      <dgm:t>
        <a:bodyPr/>
        <a:lstStyle/>
        <a:p>
          <a:endParaRPr lang="en-US"/>
        </a:p>
      </dgm:t>
    </dgm:pt>
    <dgm:pt modelId="{9D443ED3-6A81-403E-919F-6BCE5F1A3898}" type="sibTrans" cxnId="{C94840BD-097D-478E-B326-736E82573B0B}">
      <dgm:prSet/>
      <dgm:spPr/>
      <dgm:t>
        <a:bodyPr/>
        <a:lstStyle/>
        <a:p>
          <a:endParaRPr lang="en-US"/>
        </a:p>
      </dgm:t>
    </dgm:pt>
    <dgm:pt modelId="{8EB60AFE-6502-4F30-A854-A9C526123A03}">
      <dgm:prSet/>
      <dgm:spPr/>
      <dgm:t>
        <a:bodyPr/>
        <a:lstStyle/>
        <a:p>
          <a:pPr>
            <a:lnSpc>
              <a:spcPct val="100000"/>
            </a:lnSpc>
          </a:pPr>
          <a:r>
            <a:rPr lang="en-US" dirty="0"/>
            <a:t>Contact Katie with any questions</a:t>
          </a:r>
        </a:p>
      </dgm:t>
    </dgm:pt>
    <dgm:pt modelId="{317C8451-A75B-4186-AE99-20490F18FB62}" type="parTrans" cxnId="{AA1BB09C-819A-463F-A20F-EFA64F5ECD14}">
      <dgm:prSet/>
      <dgm:spPr/>
      <dgm:t>
        <a:bodyPr/>
        <a:lstStyle/>
        <a:p>
          <a:endParaRPr lang="en-US"/>
        </a:p>
      </dgm:t>
    </dgm:pt>
    <dgm:pt modelId="{9DE4390D-8DC7-4A99-A754-766644BEF027}" type="sibTrans" cxnId="{AA1BB09C-819A-463F-A20F-EFA64F5ECD14}">
      <dgm:prSet/>
      <dgm:spPr/>
      <dgm:t>
        <a:bodyPr/>
        <a:lstStyle/>
        <a:p>
          <a:endParaRPr lang="en-US"/>
        </a:p>
      </dgm:t>
    </dgm:pt>
    <dgm:pt modelId="{E62938A1-2677-4923-BE54-CCA8E9EEFA11}" type="pres">
      <dgm:prSet presAssocID="{4EBEB1B4-C6A4-46CE-9358-E3ADB0C1BF5C}" presName="root" presStyleCnt="0">
        <dgm:presLayoutVars>
          <dgm:dir/>
          <dgm:resizeHandles val="exact"/>
        </dgm:presLayoutVars>
      </dgm:prSet>
      <dgm:spPr/>
    </dgm:pt>
    <dgm:pt modelId="{6985DAA2-4499-4323-9191-FE0FB5F1C53B}" type="pres">
      <dgm:prSet presAssocID="{17591D06-0397-4224-97AA-11009A3A8F3A}" presName="compNode" presStyleCnt="0"/>
      <dgm:spPr/>
    </dgm:pt>
    <dgm:pt modelId="{79313ECD-695D-46AD-B2F4-25A943C372ED}" type="pres">
      <dgm:prSet presAssocID="{17591D06-0397-4224-97AA-11009A3A8F3A}" presName="bgRect" presStyleLbl="bgShp" presStyleIdx="0" presStyleCnt="3"/>
      <dgm:spPr/>
    </dgm:pt>
    <dgm:pt modelId="{99E9FD56-AFAB-4A2F-A79A-B9E72CDE9DE4}" type="pres">
      <dgm:prSet presAssocID="{17591D06-0397-4224-97AA-11009A3A8F3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grammer"/>
        </a:ext>
      </dgm:extLst>
    </dgm:pt>
    <dgm:pt modelId="{D0E6CFB5-641F-421C-9CA2-7196CFBDF717}" type="pres">
      <dgm:prSet presAssocID="{17591D06-0397-4224-97AA-11009A3A8F3A}" presName="spaceRect" presStyleCnt="0"/>
      <dgm:spPr/>
    </dgm:pt>
    <dgm:pt modelId="{69FB152F-D807-4EA8-A501-6959718371A9}" type="pres">
      <dgm:prSet presAssocID="{17591D06-0397-4224-97AA-11009A3A8F3A}" presName="parTx" presStyleLbl="revTx" presStyleIdx="0" presStyleCnt="3">
        <dgm:presLayoutVars>
          <dgm:chMax val="0"/>
          <dgm:chPref val="0"/>
        </dgm:presLayoutVars>
      </dgm:prSet>
      <dgm:spPr/>
    </dgm:pt>
    <dgm:pt modelId="{FC9D6CF4-CB3E-44FA-9E31-BA4DAEDC2302}" type="pres">
      <dgm:prSet presAssocID="{4FA22874-4400-4481-B054-7441B7398D60}" presName="sibTrans" presStyleCnt="0"/>
      <dgm:spPr/>
    </dgm:pt>
    <dgm:pt modelId="{3CAF39F0-71D5-4F0A-8B62-1AD55D5FD676}" type="pres">
      <dgm:prSet presAssocID="{E1988305-2103-4826-9596-900080F35837}" presName="compNode" presStyleCnt="0"/>
      <dgm:spPr/>
    </dgm:pt>
    <dgm:pt modelId="{CDD400F6-74AB-4AE7-A026-32C7E2134483}" type="pres">
      <dgm:prSet presAssocID="{E1988305-2103-4826-9596-900080F35837}" presName="bgRect" presStyleLbl="bgShp" presStyleIdx="1" presStyleCnt="3"/>
      <dgm:spPr/>
    </dgm:pt>
    <dgm:pt modelId="{E525CEA6-8D36-4A84-A4D1-B00CBDD4C683}" type="pres">
      <dgm:prSet presAssocID="{E1988305-2103-4826-9596-900080F3583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ourglass 30% with solid fill"/>
        </a:ext>
      </dgm:extLst>
    </dgm:pt>
    <dgm:pt modelId="{AFF51BEE-0FEF-4019-8A37-3BF7EB67F389}" type="pres">
      <dgm:prSet presAssocID="{E1988305-2103-4826-9596-900080F35837}" presName="spaceRect" presStyleCnt="0"/>
      <dgm:spPr/>
    </dgm:pt>
    <dgm:pt modelId="{F5E2E256-3CE3-49A9-854C-0992E72857B8}" type="pres">
      <dgm:prSet presAssocID="{E1988305-2103-4826-9596-900080F35837}" presName="parTx" presStyleLbl="revTx" presStyleIdx="1" presStyleCnt="3">
        <dgm:presLayoutVars>
          <dgm:chMax val="0"/>
          <dgm:chPref val="0"/>
        </dgm:presLayoutVars>
      </dgm:prSet>
      <dgm:spPr/>
    </dgm:pt>
    <dgm:pt modelId="{CA1F938A-ECFA-4C4A-8719-860C7FCCCBC9}" type="pres">
      <dgm:prSet presAssocID="{9D443ED3-6A81-403E-919F-6BCE5F1A3898}" presName="sibTrans" presStyleCnt="0"/>
      <dgm:spPr/>
    </dgm:pt>
    <dgm:pt modelId="{F8583A5D-7EA7-4795-B88E-21ED8B36BCCA}" type="pres">
      <dgm:prSet presAssocID="{8EB60AFE-6502-4F30-A854-A9C526123A03}" presName="compNode" presStyleCnt="0"/>
      <dgm:spPr/>
    </dgm:pt>
    <dgm:pt modelId="{08B5BE67-79B5-4C06-9167-F4C7F6C06737}" type="pres">
      <dgm:prSet presAssocID="{8EB60AFE-6502-4F30-A854-A9C526123A03}" presName="bgRect" presStyleLbl="bgShp" presStyleIdx="2" presStyleCnt="3"/>
      <dgm:spPr>
        <a:ln>
          <a:noFill/>
        </a:ln>
      </dgm:spPr>
    </dgm:pt>
    <dgm:pt modelId="{30AC2C28-F872-49A1-8B34-02596B45BB88}" type="pres">
      <dgm:prSet presAssocID="{8EB60AFE-6502-4F30-A854-A9C526123A0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Question Mark with solid fill"/>
        </a:ext>
      </dgm:extLst>
    </dgm:pt>
    <dgm:pt modelId="{115CF259-369B-4EBF-9137-6781BBD1FDE8}" type="pres">
      <dgm:prSet presAssocID="{8EB60AFE-6502-4F30-A854-A9C526123A03}" presName="spaceRect" presStyleCnt="0"/>
      <dgm:spPr/>
    </dgm:pt>
    <dgm:pt modelId="{260B5321-AC0E-4657-AF10-E880894EEEDE}" type="pres">
      <dgm:prSet presAssocID="{8EB60AFE-6502-4F30-A854-A9C526123A03}" presName="parTx" presStyleLbl="revTx" presStyleIdx="2" presStyleCnt="3">
        <dgm:presLayoutVars>
          <dgm:chMax val="0"/>
          <dgm:chPref val="0"/>
        </dgm:presLayoutVars>
      </dgm:prSet>
      <dgm:spPr/>
    </dgm:pt>
  </dgm:ptLst>
  <dgm:cxnLst>
    <dgm:cxn modelId="{E8D31138-4BF5-4271-AF56-68AB87EC0605}" type="presOf" srcId="{17591D06-0397-4224-97AA-11009A3A8F3A}" destId="{69FB152F-D807-4EA8-A501-6959718371A9}" srcOrd="0" destOrd="0" presId="urn:microsoft.com/office/officeart/2018/2/layout/IconVerticalSolidList"/>
    <dgm:cxn modelId="{DEA6B742-D1AF-4273-A0B4-41E97A1A4BDE}" srcId="{4EBEB1B4-C6A4-46CE-9358-E3ADB0C1BF5C}" destId="{17591D06-0397-4224-97AA-11009A3A8F3A}" srcOrd="0" destOrd="0" parTransId="{EEA32A22-9E20-4E16-9AEF-9BC4CE4BCF54}" sibTransId="{4FA22874-4400-4481-B054-7441B7398D60}"/>
    <dgm:cxn modelId="{0C72AF80-0354-45E2-AD06-3B3ADD42D46D}" type="presOf" srcId="{4EBEB1B4-C6A4-46CE-9358-E3ADB0C1BF5C}" destId="{E62938A1-2677-4923-BE54-CCA8E9EEFA11}" srcOrd="0" destOrd="0" presId="urn:microsoft.com/office/officeart/2018/2/layout/IconVerticalSolidList"/>
    <dgm:cxn modelId="{AA1BB09C-819A-463F-A20F-EFA64F5ECD14}" srcId="{4EBEB1B4-C6A4-46CE-9358-E3ADB0C1BF5C}" destId="{8EB60AFE-6502-4F30-A854-A9C526123A03}" srcOrd="2" destOrd="0" parTransId="{317C8451-A75B-4186-AE99-20490F18FB62}" sibTransId="{9DE4390D-8DC7-4A99-A754-766644BEF027}"/>
    <dgm:cxn modelId="{C94840BD-097D-478E-B326-736E82573B0B}" srcId="{4EBEB1B4-C6A4-46CE-9358-E3ADB0C1BF5C}" destId="{E1988305-2103-4826-9596-900080F35837}" srcOrd="1" destOrd="0" parTransId="{8B514698-3023-4FF7-9D70-9A3365D8154A}" sibTransId="{9D443ED3-6A81-403E-919F-6BCE5F1A3898}"/>
    <dgm:cxn modelId="{F1882BF2-08E1-4D36-8F19-804494BC58B8}" type="presOf" srcId="{E1988305-2103-4826-9596-900080F35837}" destId="{F5E2E256-3CE3-49A9-854C-0992E72857B8}" srcOrd="0" destOrd="0" presId="urn:microsoft.com/office/officeart/2018/2/layout/IconVerticalSolidList"/>
    <dgm:cxn modelId="{D58CB6F2-78F7-4A79-AB13-68FA3BA93AD6}" type="presOf" srcId="{8EB60AFE-6502-4F30-A854-A9C526123A03}" destId="{260B5321-AC0E-4657-AF10-E880894EEEDE}" srcOrd="0" destOrd="0" presId="urn:microsoft.com/office/officeart/2018/2/layout/IconVerticalSolidList"/>
    <dgm:cxn modelId="{4CA29F96-3608-4F77-ADDF-014BFEE29C9F}" type="presParOf" srcId="{E62938A1-2677-4923-BE54-CCA8E9EEFA11}" destId="{6985DAA2-4499-4323-9191-FE0FB5F1C53B}" srcOrd="0" destOrd="0" presId="urn:microsoft.com/office/officeart/2018/2/layout/IconVerticalSolidList"/>
    <dgm:cxn modelId="{1A07C782-8662-49A7-9467-9C9C41CEC4A1}" type="presParOf" srcId="{6985DAA2-4499-4323-9191-FE0FB5F1C53B}" destId="{79313ECD-695D-46AD-B2F4-25A943C372ED}" srcOrd="0" destOrd="0" presId="urn:microsoft.com/office/officeart/2018/2/layout/IconVerticalSolidList"/>
    <dgm:cxn modelId="{FA824C56-54F1-4337-B198-5053FB4415BF}" type="presParOf" srcId="{6985DAA2-4499-4323-9191-FE0FB5F1C53B}" destId="{99E9FD56-AFAB-4A2F-A79A-B9E72CDE9DE4}" srcOrd="1" destOrd="0" presId="urn:microsoft.com/office/officeart/2018/2/layout/IconVerticalSolidList"/>
    <dgm:cxn modelId="{D76D9A59-B66E-434D-BE0E-5A68339D805A}" type="presParOf" srcId="{6985DAA2-4499-4323-9191-FE0FB5F1C53B}" destId="{D0E6CFB5-641F-421C-9CA2-7196CFBDF717}" srcOrd="2" destOrd="0" presId="urn:microsoft.com/office/officeart/2018/2/layout/IconVerticalSolidList"/>
    <dgm:cxn modelId="{F7F3EEAE-4A82-4E4E-B84C-B366A690264D}" type="presParOf" srcId="{6985DAA2-4499-4323-9191-FE0FB5F1C53B}" destId="{69FB152F-D807-4EA8-A501-6959718371A9}" srcOrd="3" destOrd="0" presId="urn:microsoft.com/office/officeart/2018/2/layout/IconVerticalSolidList"/>
    <dgm:cxn modelId="{DA8B2C62-B934-489B-9340-ED53EE624248}" type="presParOf" srcId="{E62938A1-2677-4923-BE54-CCA8E9EEFA11}" destId="{FC9D6CF4-CB3E-44FA-9E31-BA4DAEDC2302}" srcOrd="1" destOrd="0" presId="urn:microsoft.com/office/officeart/2018/2/layout/IconVerticalSolidList"/>
    <dgm:cxn modelId="{37B0160B-8999-43A9-A856-771511891C79}" type="presParOf" srcId="{E62938A1-2677-4923-BE54-CCA8E9EEFA11}" destId="{3CAF39F0-71D5-4F0A-8B62-1AD55D5FD676}" srcOrd="2" destOrd="0" presId="urn:microsoft.com/office/officeart/2018/2/layout/IconVerticalSolidList"/>
    <dgm:cxn modelId="{7AC1BBAB-33BF-4A89-8C2E-8D222F936046}" type="presParOf" srcId="{3CAF39F0-71D5-4F0A-8B62-1AD55D5FD676}" destId="{CDD400F6-74AB-4AE7-A026-32C7E2134483}" srcOrd="0" destOrd="0" presId="urn:microsoft.com/office/officeart/2018/2/layout/IconVerticalSolidList"/>
    <dgm:cxn modelId="{C317E8C6-AA85-4CE7-99FE-302B80614921}" type="presParOf" srcId="{3CAF39F0-71D5-4F0A-8B62-1AD55D5FD676}" destId="{E525CEA6-8D36-4A84-A4D1-B00CBDD4C683}" srcOrd="1" destOrd="0" presId="urn:microsoft.com/office/officeart/2018/2/layout/IconVerticalSolidList"/>
    <dgm:cxn modelId="{5CEFFA3D-43AF-4FA0-BB20-F3B480FD8412}" type="presParOf" srcId="{3CAF39F0-71D5-4F0A-8B62-1AD55D5FD676}" destId="{AFF51BEE-0FEF-4019-8A37-3BF7EB67F389}" srcOrd="2" destOrd="0" presId="urn:microsoft.com/office/officeart/2018/2/layout/IconVerticalSolidList"/>
    <dgm:cxn modelId="{29F80B95-8B6F-463E-9DC6-073EE6B654A8}" type="presParOf" srcId="{3CAF39F0-71D5-4F0A-8B62-1AD55D5FD676}" destId="{F5E2E256-3CE3-49A9-854C-0992E72857B8}" srcOrd="3" destOrd="0" presId="urn:microsoft.com/office/officeart/2018/2/layout/IconVerticalSolidList"/>
    <dgm:cxn modelId="{29FE884B-1853-4BE3-9513-7AFAEA820B28}" type="presParOf" srcId="{E62938A1-2677-4923-BE54-CCA8E9EEFA11}" destId="{CA1F938A-ECFA-4C4A-8719-860C7FCCCBC9}" srcOrd="3" destOrd="0" presId="urn:microsoft.com/office/officeart/2018/2/layout/IconVerticalSolidList"/>
    <dgm:cxn modelId="{307D70AC-9A4B-4EF9-9ABE-E72A865672C5}" type="presParOf" srcId="{E62938A1-2677-4923-BE54-CCA8E9EEFA11}" destId="{F8583A5D-7EA7-4795-B88E-21ED8B36BCCA}" srcOrd="4" destOrd="0" presId="urn:microsoft.com/office/officeart/2018/2/layout/IconVerticalSolidList"/>
    <dgm:cxn modelId="{E92CFBC8-DD88-40AE-A164-AE65CF715830}" type="presParOf" srcId="{F8583A5D-7EA7-4795-B88E-21ED8B36BCCA}" destId="{08B5BE67-79B5-4C06-9167-F4C7F6C06737}" srcOrd="0" destOrd="0" presId="urn:microsoft.com/office/officeart/2018/2/layout/IconVerticalSolidList"/>
    <dgm:cxn modelId="{A91DB02D-2C1F-4820-8C03-C28CC91BD005}" type="presParOf" srcId="{F8583A5D-7EA7-4795-B88E-21ED8B36BCCA}" destId="{30AC2C28-F872-49A1-8B34-02596B45BB88}" srcOrd="1" destOrd="0" presId="urn:microsoft.com/office/officeart/2018/2/layout/IconVerticalSolidList"/>
    <dgm:cxn modelId="{F490E38E-4434-4256-BCFC-CD756C453EBB}" type="presParOf" srcId="{F8583A5D-7EA7-4795-B88E-21ED8B36BCCA}" destId="{115CF259-369B-4EBF-9137-6781BBD1FDE8}" srcOrd="2" destOrd="0" presId="urn:microsoft.com/office/officeart/2018/2/layout/IconVerticalSolidList"/>
    <dgm:cxn modelId="{635D8C9C-49F0-4FCC-9DDE-9291CE45372F}" type="presParOf" srcId="{F8583A5D-7EA7-4795-B88E-21ED8B36BCCA}" destId="{260B5321-AC0E-4657-AF10-E880894EEED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956BD3-58DB-4D65-B0C0-E027AEBC134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1F7100A-B0E0-42A7-AE0E-8C5F9657C7B0}">
      <dgm:prSet/>
      <dgm:spPr/>
      <dgm:t>
        <a:bodyPr/>
        <a:lstStyle/>
        <a:p>
          <a:r>
            <a:rPr lang="en-US"/>
            <a:t>Reminder for all sites that have IRB approval that survey links should be sent to all families enrolled </a:t>
          </a:r>
        </a:p>
      </dgm:t>
    </dgm:pt>
    <dgm:pt modelId="{57C233CC-8088-48A7-939F-220B5E08302E}" type="parTrans" cxnId="{4A66403C-E4A2-4AA4-AFF1-B14ECFBFFE03}">
      <dgm:prSet/>
      <dgm:spPr/>
      <dgm:t>
        <a:bodyPr/>
        <a:lstStyle/>
        <a:p>
          <a:endParaRPr lang="en-US"/>
        </a:p>
      </dgm:t>
    </dgm:pt>
    <dgm:pt modelId="{9C97030F-0555-4270-82A3-F967DF16D02E}" type="sibTrans" cxnId="{4A66403C-E4A2-4AA4-AFF1-B14ECFBFFE03}">
      <dgm:prSet/>
      <dgm:spPr/>
      <dgm:t>
        <a:bodyPr/>
        <a:lstStyle/>
        <a:p>
          <a:endParaRPr lang="en-US"/>
        </a:p>
      </dgm:t>
    </dgm:pt>
    <dgm:pt modelId="{47626339-5E33-47C5-9E24-18749383FD2D}">
      <dgm:prSet/>
      <dgm:spPr/>
      <dgm:t>
        <a:bodyPr/>
        <a:lstStyle/>
        <a:p>
          <a:r>
            <a:rPr lang="en-US"/>
            <a:t>Defined project milestone</a:t>
          </a:r>
        </a:p>
      </dgm:t>
    </dgm:pt>
    <dgm:pt modelId="{D62394D0-6DF2-4186-B22D-8FC901BAE5CA}" type="parTrans" cxnId="{0DA12EB1-E90B-4B22-BBBE-B49BDB3AAC4A}">
      <dgm:prSet/>
      <dgm:spPr/>
      <dgm:t>
        <a:bodyPr/>
        <a:lstStyle/>
        <a:p>
          <a:endParaRPr lang="en-US"/>
        </a:p>
      </dgm:t>
    </dgm:pt>
    <dgm:pt modelId="{B126860A-4178-4E5D-B349-9321C1B7156E}" type="sibTrans" cxnId="{0DA12EB1-E90B-4B22-BBBE-B49BDB3AAC4A}">
      <dgm:prSet/>
      <dgm:spPr/>
      <dgm:t>
        <a:bodyPr/>
        <a:lstStyle/>
        <a:p>
          <a:endParaRPr lang="en-US"/>
        </a:p>
      </dgm:t>
    </dgm:pt>
    <dgm:pt modelId="{299E94E5-4AA4-4CD3-9FC4-E505DBBA3E99}">
      <dgm:prSet/>
      <dgm:spPr/>
      <dgm:t>
        <a:bodyPr/>
        <a:lstStyle/>
        <a:p>
          <a:r>
            <a:rPr lang="en-US" b="1" dirty="0">
              <a:solidFill>
                <a:srgbClr val="FF0000"/>
              </a:solidFill>
            </a:rPr>
            <a:t>Severely</a:t>
          </a:r>
          <a:r>
            <a:rPr lang="en-US" dirty="0"/>
            <a:t> behind enrollment schedule (0.01% response rate) </a:t>
          </a:r>
        </a:p>
      </dgm:t>
    </dgm:pt>
    <dgm:pt modelId="{741AB6AE-67BF-430B-83D0-1AB685CD87EA}" type="parTrans" cxnId="{96B701BC-2BC8-421E-8A16-305E2580F5A2}">
      <dgm:prSet/>
      <dgm:spPr/>
      <dgm:t>
        <a:bodyPr/>
        <a:lstStyle/>
        <a:p>
          <a:endParaRPr lang="en-US"/>
        </a:p>
      </dgm:t>
    </dgm:pt>
    <dgm:pt modelId="{F6FAEFB4-A387-4FE4-9E47-FC67A73B061E}" type="sibTrans" cxnId="{96B701BC-2BC8-421E-8A16-305E2580F5A2}">
      <dgm:prSet/>
      <dgm:spPr/>
      <dgm:t>
        <a:bodyPr/>
        <a:lstStyle/>
        <a:p>
          <a:endParaRPr lang="en-US"/>
        </a:p>
      </dgm:t>
    </dgm:pt>
    <dgm:pt modelId="{3B141459-9838-45A2-8262-055C2F0DDD80}" type="pres">
      <dgm:prSet presAssocID="{90956BD3-58DB-4D65-B0C0-E027AEBC134B}" presName="root" presStyleCnt="0">
        <dgm:presLayoutVars>
          <dgm:dir/>
          <dgm:resizeHandles val="exact"/>
        </dgm:presLayoutVars>
      </dgm:prSet>
      <dgm:spPr/>
    </dgm:pt>
    <dgm:pt modelId="{6F136C2A-BE99-4D40-8B58-756598078D5E}" type="pres">
      <dgm:prSet presAssocID="{F1F7100A-B0E0-42A7-AE0E-8C5F9657C7B0}" presName="compNode" presStyleCnt="0"/>
      <dgm:spPr/>
    </dgm:pt>
    <dgm:pt modelId="{4298BF53-7CAF-42C8-9F4E-8067659CC5CF}" type="pres">
      <dgm:prSet presAssocID="{F1F7100A-B0E0-42A7-AE0E-8C5F9657C7B0}" presName="bgRect" presStyleLbl="bgShp" presStyleIdx="0" presStyleCnt="3"/>
      <dgm:spPr/>
    </dgm:pt>
    <dgm:pt modelId="{5B34C6EB-8807-4952-97D1-FA24645CA75A}" type="pres">
      <dgm:prSet presAssocID="{F1F7100A-B0E0-42A7-AE0E-8C5F9657C7B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F735F6C5-2114-4543-9DA7-C6F6F81AAD91}" type="pres">
      <dgm:prSet presAssocID="{F1F7100A-B0E0-42A7-AE0E-8C5F9657C7B0}" presName="spaceRect" presStyleCnt="0"/>
      <dgm:spPr/>
    </dgm:pt>
    <dgm:pt modelId="{33A769D2-B38B-43C8-B049-FBB20FA42F4F}" type="pres">
      <dgm:prSet presAssocID="{F1F7100A-B0E0-42A7-AE0E-8C5F9657C7B0}" presName="parTx" presStyleLbl="revTx" presStyleIdx="0" presStyleCnt="3">
        <dgm:presLayoutVars>
          <dgm:chMax val="0"/>
          <dgm:chPref val="0"/>
        </dgm:presLayoutVars>
      </dgm:prSet>
      <dgm:spPr/>
    </dgm:pt>
    <dgm:pt modelId="{4A62D7EE-E0F3-48F8-8899-B66883B391F1}" type="pres">
      <dgm:prSet presAssocID="{9C97030F-0555-4270-82A3-F967DF16D02E}" presName="sibTrans" presStyleCnt="0"/>
      <dgm:spPr/>
    </dgm:pt>
    <dgm:pt modelId="{1541E160-2738-49CD-8D50-239C92A791ED}" type="pres">
      <dgm:prSet presAssocID="{47626339-5E33-47C5-9E24-18749383FD2D}" presName="compNode" presStyleCnt="0"/>
      <dgm:spPr/>
    </dgm:pt>
    <dgm:pt modelId="{E63F2840-6C96-4AE0-BD45-69569CC49A53}" type="pres">
      <dgm:prSet presAssocID="{47626339-5E33-47C5-9E24-18749383FD2D}" presName="bgRect" presStyleLbl="bgShp" presStyleIdx="1" presStyleCnt="3"/>
      <dgm:spPr/>
    </dgm:pt>
    <dgm:pt modelId="{B2AF073B-F441-4AA4-BB4D-B54C1ACA3629}" type="pres">
      <dgm:prSet presAssocID="{47626339-5E33-47C5-9E24-18749383FD2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724D3A3-860D-4395-9E08-CA905F42CC82}" type="pres">
      <dgm:prSet presAssocID="{47626339-5E33-47C5-9E24-18749383FD2D}" presName="spaceRect" presStyleCnt="0"/>
      <dgm:spPr/>
    </dgm:pt>
    <dgm:pt modelId="{61E9D187-2828-46BC-A78E-4ED5EC515AA5}" type="pres">
      <dgm:prSet presAssocID="{47626339-5E33-47C5-9E24-18749383FD2D}" presName="parTx" presStyleLbl="revTx" presStyleIdx="1" presStyleCnt="3">
        <dgm:presLayoutVars>
          <dgm:chMax val="0"/>
          <dgm:chPref val="0"/>
        </dgm:presLayoutVars>
      </dgm:prSet>
      <dgm:spPr/>
    </dgm:pt>
    <dgm:pt modelId="{E8CA5DB2-388B-44B6-86F4-509331C5A58D}" type="pres">
      <dgm:prSet presAssocID="{B126860A-4178-4E5D-B349-9321C1B7156E}" presName="sibTrans" presStyleCnt="0"/>
      <dgm:spPr/>
    </dgm:pt>
    <dgm:pt modelId="{9C6B4D00-D8DB-42E9-8D7D-F0C095229CF9}" type="pres">
      <dgm:prSet presAssocID="{299E94E5-4AA4-4CD3-9FC4-E505DBBA3E99}" presName="compNode" presStyleCnt="0"/>
      <dgm:spPr/>
    </dgm:pt>
    <dgm:pt modelId="{042C02D4-AA17-4310-9D72-C22F09A38AAD}" type="pres">
      <dgm:prSet presAssocID="{299E94E5-4AA4-4CD3-9FC4-E505DBBA3E99}" presName="bgRect" presStyleLbl="bgShp" presStyleIdx="2" presStyleCnt="3"/>
      <dgm:spPr/>
    </dgm:pt>
    <dgm:pt modelId="{C5B65B93-46C6-4456-9D41-2433B88C5EC4}" type="pres">
      <dgm:prSet presAssocID="{299E94E5-4AA4-4CD3-9FC4-E505DBBA3E9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ily Calendar"/>
        </a:ext>
      </dgm:extLst>
    </dgm:pt>
    <dgm:pt modelId="{7B6276EE-D976-4B70-B68D-2B7EC0659595}" type="pres">
      <dgm:prSet presAssocID="{299E94E5-4AA4-4CD3-9FC4-E505DBBA3E99}" presName="spaceRect" presStyleCnt="0"/>
      <dgm:spPr/>
    </dgm:pt>
    <dgm:pt modelId="{85D31A9A-925E-4883-B41D-393766D092CC}" type="pres">
      <dgm:prSet presAssocID="{299E94E5-4AA4-4CD3-9FC4-E505DBBA3E99}" presName="parTx" presStyleLbl="revTx" presStyleIdx="2" presStyleCnt="3">
        <dgm:presLayoutVars>
          <dgm:chMax val="0"/>
          <dgm:chPref val="0"/>
        </dgm:presLayoutVars>
      </dgm:prSet>
      <dgm:spPr/>
    </dgm:pt>
  </dgm:ptLst>
  <dgm:cxnLst>
    <dgm:cxn modelId="{F981B421-7B70-434A-B9E2-7A15A72EA1FF}" type="presOf" srcId="{90956BD3-58DB-4D65-B0C0-E027AEBC134B}" destId="{3B141459-9838-45A2-8262-055C2F0DDD80}" srcOrd="0" destOrd="0" presId="urn:microsoft.com/office/officeart/2018/2/layout/IconVerticalSolidList"/>
    <dgm:cxn modelId="{B4218834-2F4F-4740-A45E-8E92C5ADE70F}" type="presOf" srcId="{47626339-5E33-47C5-9E24-18749383FD2D}" destId="{61E9D187-2828-46BC-A78E-4ED5EC515AA5}" srcOrd="0" destOrd="0" presId="urn:microsoft.com/office/officeart/2018/2/layout/IconVerticalSolidList"/>
    <dgm:cxn modelId="{4A66403C-E4A2-4AA4-AFF1-B14ECFBFFE03}" srcId="{90956BD3-58DB-4D65-B0C0-E027AEBC134B}" destId="{F1F7100A-B0E0-42A7-AE0E-8C5F9657C7B0}" srcOrd="0" destOrd="0" parTransId="{57C233CC-8088-48A7-939F-220B5E08302E}" sibTransId="{9C97030F-0555-4270-82A3-F967DF16D02E}"/>
    <dgm:cxn modelId="{CD2E437E-E137-4867-B51A-0CC1F4EF0711}" type="presOf" srcId="{299E94E5-4AA4-4CD3-9FC4-E505DBBA3E99}" destId="{85D31A9A-925E-4883-B41D-393766D092CC}" srcOrd="0" destOrd="0" presId="urn:microsoft.com/office/officeart/2018/2/layout/IconVerticalSolidList"/>
    <dgm:cxn modelId="{FC395187-76D2-4788-8454-704190049EAF}" type="presOf" srcId="{F1F7100A-B0E0-42A7-AE0E-8C5F9657C7B0}" destId="{33A769D2-B38B-43C8-B049-FBB20FA42F4F}" srcOrd="0" destOrd="0" presId="urn:microsoft.com/office/officeart/2018/2/layout/IconVerticalSolidList"/>
    <dgm:cxn modelId="{0DA12EB1-E90B-4B22-BBBE-B49BDB3AAC4A}" srcId="{90956BD3-58DB-4D65-B0C0-E027AEBC134B}" destId="{47626339-5E33-47C5-9E24-18749383FD2D}" srcOrd="1" destOrd="0" parTransId="{D62394D0-6DF2-4186-B22D-8FC901BAE5CA}" sibTransId="{B126860A-4178-4E5D-B349-9321C1B7156E}"/>
    <dgm:cxn modelId="{96B701BC-2BC8-421E-8A16-305E2580F5A2}" srcId="{90956BD3-58DB-4D65-B0C0-E027AEBC134B}" destId="{299E94E5-4AA4-4CD3-9FC4-E505DBBA3E99}" srcOrd="2" destOrd="0" parTransId="{741AB6AE-67BF-430B-83D0-1AB685CD87EA}" sibTransId="{F6FAEFB4-A387-4FE4-9E47-FC67A73B061E}"/>
    <dgm:cxn modelId="{2AA28DF1-E6D3-468D-884D-B3EBBBFA0D54}" type="presParOf" srcId="{3B141459-9838-45A2-8262-055C2F0DDD80}" destId="{6F136C2A-BE99-4D40-8B58-756598078D5E}" srcOrd="0" destOrd="0" presId="urn:microsoft.com/office/officeart/2018/2/layout/IconVerticalSolidList"/>
    <dgm:cxn modelId="{C964DB95-CBD1-4E02-9575-821E89430584}" type="presParOf" srcId="{6F136C2A-BE99-4D40-8B58-756598078D5E}" destId="{4298BF53-7CAF-42C8-9F4E-8067659CC5CF}" srcOrd="0" destOrd="0" presId="urn:microsoft.com/office/officeart/2018/2/layout/IconVerticalSolidList"/>
    <dgm:cxn modelId="{07EC9DAA-E2BC-48EC-8414-54B74C8A05DB}" type="presParOf" srcId="{6F136C2A-BE99-4D40-8B58-756598078D5E}" destId="{5B34C6EB-8807-4952-97D1-FA24645CA75A}" srcOrd="1" destOrd="0" presId="urn:microsoft.com/office/officeart/2018/2/layout/IconVerticalSolidList"/>
    <dgm:cxn modelId="{9D30E44C-4ACE-4FBD-928B-2859DAF095BC}" type="presParOf" srcId="{6F136C2A-BE99-4D40-8B58-756598078D5E}" destId="{F735F6C5-2114-4543-9DA7-C6F6F81AAD91}" srcOrd="2" destOrd="0" presId="urn:microsoft.com/office/officeart/2018/2/layout/IconVerticalSolidList"/>
    <dgm:cxn modelId="{0EC83B0C-A066-4909-BD66-B47A7FDC81C3}" type="presParOf" srcId="{6F136C2A-BE99-4D40-8B58-756598078D5E}" destId="{33A769D2-B38B-43C8-B049-FBB20FA42F4F}" srcOrd="3" destOrd="0" presId="urn:microsoft.com/office/officeart/2018/2/layout/IconVerticalSolidList"/>
    <dgm:cxn modelId="{466890A6-3A4C-4538-99D1-3966B95FDDA7}" type="presParOf" srcId="{3B141459-9838-45A2-8262-055C2F0DDD80}" destId="{4A62D7EE-E0F3-48F8-8899-B66883B391F1}" srcOrd="1" destOrd="0" presId="urn:microsoft.com/office/officeart/2018/2/layout/IconVerticalSolidList"/>
    <dgm:cxn modelId="{804BD99D-8226-468B-82AA-28B526868604}" type="presParOf" srcId="{3B141459-9838-45A2-8262-055C2F0DDD80}" destId="{1541E160-2738-49CD-8D50-239C92A791ED}" srcOrd="2" destOrd="0" presId="urn:microsoft.com/office/officeart/2018/2/layout/IconVerticalSolidList"/>
    <dgm:cxn modelId="{C606A005-4C4B-40C7-8BA5-9974BF53CCA3}" type="presParOf" srcId="{1541E160-2738-49CD-8D50-239C92A791ED}" destId="{E63F2840-6C96-4AE0-BD45-69569CC49A53}" srcOrd="0" destOrd="0" presId="urn:microsoft.com/office/officeart/2018/2/layout/IconVerticalSolidList"/>
    <dgm:cxn modelId="{4B898073-08F5-4384-BAEE-BA13AF8CDEA5}" type="presParOf" srcId="{1541E160-2738-49CD-8D50-239C92A791ED}" destId="{B2AF073B-F441-4AA4-BB4D-B54C1ACA3629}" srcOrd="1" destOrd="0" presId="urn:microsoft.com/office/officeart/2018/2/layout/IconVerticalSolidList"/>
    <dgm:cxn modelId="{998B3FCD-5D1E-4E7C-B541-E2711DC09F7A}" type="presParOf" srcId="{1541E160-2738-49CD-8D50-239C92A791ED}" destId="{6724D3A3-860D-4395-9E08-CA905F42CC82}" srcOrd="2" destOrd="0" presId="urn:microsoft.com/office/officeart/2018/2/layout/IconVerticalSolidList"/>
    <dgm:cxn modelId="{5EA4BCE1-2A3E-458E-9569-B59BD132DB33}" type="presParOf" srcId="{1541E160-2738-49CD-8D50-239C92A791ED}" destId="{61E9D187-2828-46BC-A78E-4ED5EC515AA5}" srcOrd="3" destOrd="0" presId="urn:microsoft.com/office/officeart/2018/2/layout/IconVerticalSolidList"/>
    <dgm:cxn modelId="{93B6B2D2-A076-4D33-9773-F34D14D6A328}" type="presParOf" srcId="{3B141459-9838-45A2-8262-055C2F0DDD80}" destId="{E8CA5DB2-388B-44B6-86F4-509331C5A58D}" srcOrd="3" destOrd="0" presId="urn:microsoft.com/office/officeart/2018/2/layout/IconVerticalSolidList"/>
    <dgm:cxn modelId="{47306B30-A526-4549-BF1D-7B7F1A0032EC}" type="presParOf" srcId="{3B141459-9838-45A2-8262-055C2F0DDD80}" destId="{9C6B4D00-D8DB-42E9-8D7D-F0C095229CF9}" srcOrd="4" destOrd="0" presId="urn:microsoft.com/office/officeart/2018/2/layout/IconVerticalSolidList"/>
    <dgm:cxn modelId="{4BE973EA-2F9D-4995-90A2-276976FF8854}" type="presParOf" srcId="{9C6B4D00-D8DB-42E9-8D7D-F0C095229CF9}" destId="{042C02D4-AA17-4310-9D72-C22F09A38AAD}" srcOrd="0" destOrd="0" presId="urn:microsoft.com/office/officeart/2018/2/layout/IconVerticalSolidList"/>
    <dgm:cxn modelId="{EBC5E4E1-05C8-4847-83BD-31C768D25328}" type="presParOf" srcId="{9C6B4D00-D8DB-42E9-8D7D-F0C095229CF9}" destId="{C5B65B93-46C6-4456-9D41-2433B88C5EC4}" srcOrd="1" destOrd="0" presId="urn:microsoft.com/office/officeart/2018/2/layout/IconVerticalSolidList"/>
    <dgm:cxn modelId="{591D328A-F82C-4116-A38D-8EF9D277E096}" type="presParOf" srcId="{9C6B4D00-D8DB-42E9-8D7D-F0C095229CF9}" destId="{7B6276EE-D976-4B70-B68D-2B7EC0659595}" srcOrd="2" destOrd="0" presId="urn:microsoft.com/office/officeart/2018/2/layout/IconVerticalSolidList"/>
    <dgm:cxn modelId="{8BABDABF-F610-4C30-BE92-C5E23F37A8C4}" type="presParOf" srcId="{9C6B4D00-D8DB-42E9-8D7D-F0C095229CF9}" destId="{85D31A9A-925E-4883-B41D-393766D092C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192A43-558C-48E0-8C99-AFCE379FBCEB}" type="doc">
      <dgm:prSet loTypeId="urn:microsoft.com/office/officeart/2005/8/layout/process4" loCatId="process" qsTypeId="urn:microsoft.com/office/officeart/2005/8/quickstyle/simple2" qsCatId="simple" csTypeId="urn:microsoft.com/office/officeart/2005/8/colors/accent2_2" csCatId="accent2"/>
      <dgm:spPr/>
      <dgm:t>
        <a:bodyPr/>
        <a:lstStyle/>
        <a:p>
          <a:endParaRPr lang="en-US"/>
        </a:p>
      </dgm:t>
    </dgm:pt>
    <dgm:pt modelId="{1B5A5F63-EA7C-478F-AE3F-BF68013814D0}">
      <dgm:prSet/>
      <dgm:spPr/>
      <dgm:t>
        <a:bodyPr/>
        <a:lstStyle/>
        <a:p>
          <a:r>
            <a:rPr lang="en-US"/>
            <a:t>Control Infant REDCap Forms</a:t>
          </a:r>
        </a:p>
      </dgm:t>
    </dgm:pt>
    <dgm:pt modelId="{B738611F-1A2B-4ABB-8FDD-60A7DDBD5BBE}" type="parTrans" cxnId="{E8B39937-9281-4C70-90EE-A7118804671D}">
      <dgm:prSet/>
      <dgm:spPr/>
      <dgm:t>
        <a:bodyPr/>
        <a:lstStyle/>
        <a:p>
          <a:endParaRPr lang="en-US"/>
        </a:p>
      </dgm:t>
    </dgm:pt>
    <dgm:pt modelId="{213EE3D9-FBBD-476A-9F7B-1D76E5EB819C}" type="sibTrans" cxnId="{E8B39937-9281-4C70-90EE-A7118804671D}">
      <dgm:prSet/>
      <dgm:spPr/>
      <dgm:t>
        <a:bodyPr/>
        <a:lstStyle/>
        <a:p>
          <a:endParaRPr lang="en-US"/>
        </a:p>
      </dgm:t>
    </dgm:pt>
    <dgm:pt modelId="{B59A23F1-12BB-4135-A680-10150CBBAEB7}">
      <dgm:prSet/>
      <dgm:spPr/>
      <dgm:t>
        <a:bodyPr/>
        <a:lstStyle/>
        <a:p>
          <a:r>
            <a:rPr lang="en-US"/>
            <a:t>Screening</a:t>
          </a:r>
        </a:p>
      </dgm:t>
    </dgm:pt>
    <dgm:pt modelId="{55C0AEC2-24FE-443B-AB1C-0A2EED511DD2}" type="parTrans" cxnId="{FD9A5777-DB0E-44B1-BF71-28A6B11686B4}">
      <dgm:prSet/>
      <dgm:spPr/>
      <dgm:t>
        <a:bodyPr/>
        <a:lstStyle/>
        <a:p>
          <a:endParaRPr lang="en-US"/>
        </a:p>
      </dgm:t>
    </dgm:pt>
    <dgm:pt modelId="{B75BD890-4031-419A-A8F2-5D65922DA7A5}" type="sibTrans" cxnId="{FD9A5777-DB0E-44B1-BF71-28A6B11686B4}">
      <dgm:prSet/>
      <dgm:spPr/>
      <dgm:t>
        <a:bodyPr/>
        <a:lstStyle/>
        <a:p>
          <a:endParaRPr lang="en-US"/>
        </a:p>
      </dgm:t>
    </dgm:pt>
    <dgm:pt modelId="{7E9077CF-2DFD-4E34-AA85-984617C0CA55}">
      <dgm:prSet/>
      <dgm:spPr/>
      <dgm:t>
        <a:bodyPr/>
        <a:lstStyle/>
        <a:p>
          <a:r>
            <a:rPr lang="en-US"/>
            <a:t>Demographics</a:t>
          </a:r>
        </a:p>
      </dgm:t>
    </dgm:pt>
    <dgm:pt modelId="{541AC14D-4F0F-41D6-BE83-8A2E8B5E742F}" type="parTrans" cxnId="{4F9AB46E-86B5-464E-B68D-5D58DECBA253}">
      <dgm:prSet/>
      <dgm:spPr/>
      <dgm:t>
        <a:bodyPr/>
        <a:lstStyle/>
        <a:p>
          <a:endParaRPr lang="en-US"/>
        </a:p>
      </dgm:t>
    </dgm:pt>
    <dgm:pt modelId="{3140FB82-38F5-4671-93EF-FF4517140B3F}" type="sibTrans" cxnId="{4F9AB46E-86B5-464E-B68D-5D58DECBA253}">
      <dgm:prSet/>
      <dgm:spPr/>
      <dgm:t>
        <a:bodyPr/>
        <a:lstStyle/>
        <a:p>
          <a:endParaRPr lang="en-US"/>
        </a:p>
      </dgm:t>
    </dgm:pt>
    <dgm:pt modelId="{FD1A32EB-2A16-476E-9044-6987FE682BEC}">
      <dgm:prSet/>
      <dgm:spPr/>
      <dgm:t>
        <a:bodyPr/>
        <a:lstStyle/>
        <a:p>
          <a:r>
            <a:rPr lang="en-US"/>
            <a:t>AEs</a:t>
          </a:r>
        </a:p>
      </dgm:t>
    </dgm:pt>
    <dgm:pt modelId="{4E314E84-ECE1-447D-AA64-0B8052AD5BC3}" type="parTrans" cxnId="{7A6BDE58-E19A-46F8-9776-1B9C5071AC3C}">
      <dgm:prSet/>
      <dgm:spPr/>
      <dgm:t>
        <a:bodyPr/>
        <a:lstStyle/>
        <a:p>
          <a:endParaRPr lang="en-US"/>
        </a:p>
      </dgm:t>
    </dgm:pt>
    <dgm:pt modelId="{D4D8E268-9EB5-442D-A2E1-3FBA05D6506E}" type="sibTrans" cxnId="{7A6BDE58-E19A-46F8-9776-1B9C5071AC3C}">
      <dgm:prSet/>
      <dgm:spPr/>
      <dgm:t>
        <a:bodyPr/>
        <a:lstStyle/>
        <a:p>
          <a:endParaRPr lang="en-US"/>
        </a:p>
      </dgm:t>
    </dgm:pt>
    <dgm:pt modelId="{70D7CCD0-7F08-45E1-A273-C4B981437763}">
      <dgm:prSet/>
      <dgm:spPr/>
      <dgm:t>
        <a:bodyPr/>
        <a:lstStyle/>
        <a:p>
          <a:r>
            <a:rPr lang="en-US"/>
            <a:t>Implementation Discharge</a:t>
          </a:r>
        </a:p>
      </dgm:t>
    </dgm:pt>
    <dgm:pt modelId="{D3ABBF64-0D12-481D-B05B-27991526EF98}" type="parTrans" cxnId="{A5E6F29A-09DE-4DAF-B89D-73B5AD9A2635}">
      <dgm:prSet/>
      <dgm:spPr/>
      <dgm:t>
        <a:bodyPr/>
        <a:lstStyle/>
        <a:p>
          <a:endParaRPr lang="en-US"/>
        </a:p>
      </dgm:t>
    </dgm:pt>
    <dgm:pt modelId="{B0246599-D17B-4993-9658-D120AABF4CAD}" type="sibTrans" cxnId="{A5E6F29A-09DE-4DAF-B89D-73B5AD9A2635}">
      <dgm:prSet/>
      <dgm:spPr/>
      <dgm:t>
        <a:bodyPr/>
        <a:lstStyle/>
        <a:p>
          <a:endParaRPr lang="en-US"/>
        </a:p>
      </dgm:t>
    </dgm:pt>
    <dgm:pt modelId="{E7D028FE-5DA4-46A6-A9C9-70808DA1F458}">
      <dgm:prSet/>
      <dgm:spPr/>
      <dgm:t>
        <a:bodyPr/>
        <a:lstStyle/>
        <a:p>
          <a:r>
            <a:rPr lang="en-US" dirty="0"/>
            <a:t>6 Months Post-Wean = Forms Complete</a:t>
          </a:r>
        </a:p>
      </dgm:t>
    </dgm:pt>
    <dgm:pt modelId="{2C14CD5C-AC9D-4B07-B38D-684243459CF3}" type="parTrans" cxnId="{2FE0A5A5-7A7A-465E-9D4D-64C1F4796046}">
      <dgm:prSet/>
      <dgm:spPr/>
      <dgm:t>
        <a:bodyPr/>
        <a:lstStyle/>
        <a:p>
          <a:endParaRPr lang="en-US"/>
        </a:p>
      </dgm:t>
    </dgm:pt>
    <dgm:pt modelId="{6A773129-9A82-4389-85C9-A97370FD1C3A}" type="sibTrans" cxnId="{2FE0A5A5-7A7A-465E-9D4D-64C1F4796046}">
      <dgm:prSet/>
      <dgm:spPr/>
      <dgm:t>
        <a:bodyPr/>
        <a:lstStyle/>
        <a:p>
          <a:endParaRPr lang="en-US"/>
        </a:p>
      </dgm:t>
    </dgm:pt>
    <dgm:pt modelId="{ED1AE280-F216-409D-AD51-E8AAA5C20099}">
      <dgm:prSet/>
      <dgm:spPr/>
      <dgm:t>
        <a:bodyPr/>
        <a:lstStyle/>
        <a:p>
          <a:r>
            <a:rPr lang="en-US"/>
            <a:t>Controls Needed for Further Analysis </a:t>
          </a:r>
        </a:p>
      </dgm:t>
    </dgm:pt>
    <dgm:pt modelId="{452814BD-E087-4C81-AE10-C5E7C6BB582E}" type="parTrans" cxnId="{EE37E8D4-64F6-4BE4-89CB-C3FA37B984F3}">
      <dgm:prSet/>
      <dgm:spPr/>
      <dgm:t>
        <a:bodyPr/>
        <a:lstStyle/>
        <a:p>
          <a:endParaRPr lang="en-US"/>
        </a:p>
      </dgm:t>
    </dgm:pt>
    <dgm:pt modelId="{E56497C9-1A25-43A4-82B0-69B16F7EE25D}" type="sibTrans" cxnId="{EE37E8D4-64F6-4BE4-89CB-C3FA37B984F3}">
      <dgm:prSet/>
      <dgm:spPr/>
      <dgm:t>
        <a:bodyPr/>
        <a:lstStyle/>
        <a:p>
          <a:endParaRPr lang="en-US"/>
        </a:p>
      </dgm:t>
    </dgm:pt>
    <dgm:pt modelId="{530C7745-AD93-4A67-BECC-EDDB1F451AC9}" type="pres">
      <dgm:prSet presAssocID="{15192A43-558C-48E0-8C99-AFCE379FBCEB}" presName="Name0" presStyleCnt="0">
        <dgm:presLayoutVars>
          <dgm:dir/>
          <dgm:animLvl val="lvl"/>
          <dgm:resizeHandles val="exact"/>
        </dgm:presLayoutVars>
      </dgm:prSet>
      <dgm:spPr/>
    </dgm:pt>
    <dgm:pt modelId="{644E0ECE-B78A-4859-8D84-9815AA39FB8F}" type="pres">
      <dgm:prSet presAssocID="{ED1AE280-F216-409D-AD51-E8AAA5C20099}" presName="boxAndChildren" presStyleCnt="0"/>
      <dgm:spPr/>
    </dgm:pt>
    <dgm:pt modelId="{3AC6EEFB-72BF-4C2F-BC09-316AF514A41A}" type="pres">
      <dgm:prSet presAssocID="{ED1AE280-F216-409D-AD51-E8AAA5C20099}" presName="parentTextBox" presStyleLbl="node1" presStyleIdx="0" presStyleCnt="3"/>
      <dgm:spPr/>
    </dgm:pt>
    <dgm:pt modelId="{16AFA204-6003-4D82-88CA-1A8422B134F9}" type="pres">
      <dgm:prSet presAssocID="{6A773129-9A82-4389-85C9-A97370FD1C3A}" presName="sp" presStyleCnt="0"/>
      <dgm:spPr/>
    </dgm:pt>
    <dgm:pt modelId="{3050B65B-F91C-407E-AB00-05A282BE1AD0}" type="pres">
      <dgm:prSet presAssocID="{E7D028FE-5DA4-46A6-A9C9-70808DA1F458}" presName="arrowAndChildren" presStyleCnt="0"/>
      <dgm:spPr/>
    </dgm:pt>
    <dgm:pt modelId="{3FEB700C-738A-4E77-B753-E2E84B75160B}" type="pres">
      <dgm:prSet presAssocID="{E7D028FE-5DA4-46A6-A9C9-70808DA1F458}" presName="parentTextArrow" presStyleLbl="node1" presStyleIdx="1" presStyleCnt="3"/>
      <dgm:spPr/>
    </dgm:pt>
    <dgm:pt modelId="{D02A225D-D175-4302-AA4A-574210355F7A}" type="pres">
      <dgm:prSet presAssocID="{213EE3D9-FBBD-476A-9F7B-1D76E5EB819C}" presName="sp" presStyleCnt="0"/>
      <dgm:spPr/>
    </dgm:pt>
    <dgm:pt modelId="{434BF487-84B6-4335-B9D4-9658A4760848}" type="pres">
      <dgm:prSet presAssocID="{1B5A5F63-EA7C-478F-AE3F-BF68013814D0}" presName="arrowAndChildren" presStyleCnt="0"/>
      <dgm:spPr/>
    </dgm:pt>
    <dgm:pt modelId="{7FDF0627-F2AD-40BD-A110-DA07AD129233}" type="pres">
      <dgm:prSet presAssocID="{1B5A5F63-EA7C-478F-AE3F-BF68013814D0}" presName="parentTextArrow" presStyleLbl="node1" presStyleIdx="1" presStyleCnt="3"/>
      <dgm:spPr/>
    </dgm:pt>
    <dgm:pt modelId="{CEFDCABB-EC52-499A-8C1D-6DC2B31D6CCE}" type="pres">
      <dgm:prSet presAssocID="{1B5A5F63-EA7C-478F-AE3F-BF68013814D0}" presName="arrow" presStyleLbl="node1" presStyleIdx="2" presStyleCnt="3"/>
      <dgm:spPr/>
    </dgm:pt>
    <dgm:pt modelId="{A665FCF8-2227-457F-A37C-E37D49911747}" type="pres">
      <dgm:prSet presAssocID="{1B5A5F63-EA7C-478F-AE3F-BF68013814D0}" presName="descendantArrow" presStyleCnt="0"/>
      <dgm:spPr/>
    </dgm:pt>
    <dgm:pt modelId="{3E477A0A-B554-4F78-A736-8A1EC592C494}" type="pres">
      <dgm:prSet presAssocID="{B59A23F1-12BB-4135-A680-10150CBBAEB7}" presName="childTextArrow" presStyleLbl="fgAccFollowNode1" presStyleIdx="0" presStyleCnt="4">
        <dgm:presLayoutVars>
          <dgm:bulletEnabled val="1"/>
        </dgm:presLayoutVars>
      </dgm:prSet>
      <dgm:spPr/>
    </dgm:pt>
    <dgm:pt modelId="{7359A69C-DE28-4D4F-BBCC-2C1B12D851DD}" type="pres">
      <dgm:prSet presAssocID="{7E9077CF-2DFD-4E34-AA85-984617C0CA55}" presName="childTextArrow" presStyleLbl="fgAccFollowNode1" presStyleIdx="1" presStyleCnt="4">
        <dgm:presLayoutVars>
          <dgm:bulletEnabled val="1"/>
        </dgm:presLayoutVars>
      </dgm:prSet>
      <dgm:spPr/>
    </dgm:pt>
    <dgm:pt modelId="{AE6E40DF-F015-472C-B116-EAB1416ABEEE}" type="pres">
      <dgm:prSet presAssocID="{FD1A32EB-2A16-476E-9044-6987FE682BEC}" presName="childTextArrow" presStyleLbl="fgAccFollowNode1" presStyleIdx="2" presStyleCnt="4">
        <dgm:presLayoutVars>
          <dgm:bulletEnabled val="1"/>
        </dgm:presLayoutVars>
      </dgm:prSet>
      <dgm:spPr/>
    </dgm:pt>
    <dgm:pt modelId="{34A154B0-540E-47A7-8D56-5A7D34600735}" type="pres">
      <dgm:prSet presAssocID="{70D7CCD0-7F08-45E1-A273-C4B981437763}" presName="childTextArrow" presStyleLbl="fgAccFollowNode1" presStyleIdx="3" presStyleCnt="4">
        <dgm:presLayoutVars>
          <dgm:bulletEnabled val="1"/>
        </dgm:presLayoutVars>
      </dgm:prSet>
      <dgm:spPr/>
    </dgm:pt>
  </dgm:ptLst>
  <dgm:cxnLst>
    <dgm:cxn modelId="{EE47D507-E4B3-493B-AFE5-1F57B3BF83D4}" type="presOf" srcId="{15192A43-558C-48E0-8C99-AFCE379FBCEB}" destId="{530C7745-AD93-4A67-BECC-EDDB1F451AC9}" srcOrd="0" destOrd="0" presId="urn:microsoft.com/office/officeart/2005/8/layout/process4"/>
    <dgm:cxn modelId="{BDF6FD22-CE80-444A-B623-C41138F966A4}" type="presOf" srcId="{70D7CCD0-7F08-45E1-A273-C4B981437763}" destId="{34A154B0-540E-47A7-8D56-5A7D34600735}" srcOrd="0" destOrd="0" presId="urn:microsoft.com/office/officeart/2005/8/layout/process4"/>
    <dgm:cxn modelId="{E8B39937-9281-4C70-90EE-A7118804671D}" srcId="{15192A43-558C-48E0-8C99-AFCE379FBCEB}" destId="{1B5A5F63-EA7C-478F-AE3F-BF68013814D0}" srcOrd="0" destOrd="0" parTransId="{B738611F-1A2B-4ABB-8FDD-60A7DDBD5BBE}" sibTransId="{213EE3D9-FBBD-476A-9F7B-1D76E5EB819C}"/>
    <dgm:cxn modelId="{04EAD748-B358-4FD5-9666-604233F14BC5}" type="presOf" srcId="{7E9077CF-2DFD-4E34-AA85-984617C0CA55}" destId="{7359A69C-DE28-4D4F-BBCC-2C1B12D851DD}" srcOrd="0" destOrd="0" presId="urn:microsoft.com/office/officeart/2005/8/layout/process4"/>
    <dgm:cxn modelId="{4F9AB46E-86B5-464E-B68D-5D58DECBA253}" srcId="{1B5A5F63-EA7C-478F-AE3F-BF68013814D0}" destId="{7E9077CF-2DFD-4E34-AA85-984617C0CA55}" srcOrd="1" destOrd="0" parTransId="{541AC14D-4F0F-41D6-BE83-8A2E8B5E742F}" sibTransId="{3140FB82-38F5-4671-93EF-FF4517140B3F}"/>
    <dgm:cxn modelId="{A2AB6C70-6886-4A54-9F5E-7F706580D342}" type="presOf" srcId="{1B5A5F63-EA7C-478F-AE3F-BF68013814D0}" destId="{CEFDCABB-EC52-499A-8C1D-6DC2B31D6CCE}" srcOrd="1" destOrd="0" presId="urn:microsoft.com/office/officeart/2005/8/layout/process4"/>
    <dgm:cxn modelId="{5C74E456-7E64-49C4-9ABB-98698A5A8996}" type="presOf" srcId="{1B5A5F63-EA7C-478F-AE3F-BF68013814D0}" destId="{7FDF0627-F2AD-40BD-A110-DA07AD129233}" srcOrd="0" destOrd="0" presId="urn:microsoft.com/office/officeart/2005/8/layout/process4"/>
    <dgm:cxn modelId="{1CB22C57-E586-44C1-8B56-636AA78BAF14}" type="presOf" srcId="{E7D028FE-5DA4-46A6-A9C9-70808DA1F458}" destId="{3FEB700C-738A-4E77-B753-E2E84B75160B}" srcOrd="0" destOrd="0" presId="urn:microsoft.com/office/officeart/2005/8/layout/process4"/>
    <dgm:cxn modelId="{FD9A5777-DB0E-44B1-BF71-28A6B11686B4}" srcId="{1B5A5F63-EA7C-478F-AE3F-BF68013814D0}" destId="{B59A23F1-12BB-4135-A680-10150CBBAEB7}" srcOrd="0" destOrd="0" parTransId="{55C0AEC2-24FE-443B-AB1C-0A2EED511DD2}" sibTransId="{B75BD890-4031-419A-A8F2-5D65922DA7A5}"/>
    <dgm:cxn modelId="{5462B177-1564-428E-A1F5-CFECF750317A}" type="presOf" srcId="{B59A23F1-12BB-4135-A680-10150CBBAEB7}" destId="{3E477A0A-B554-4F78-A736-8A1EC592C494}" srcOrd="0" destOrd="0" presId="urn:microsoft.com/office/officeart/2005/8/layout/process4"/>
    <dgm:cxn modelId="{7A6BDE58-E19A-46F8-9776-1B9C5071AC3C}" srcId="{1B5A5F63-EA7C-478F-AE3F-BF68013814D0}" destId="{FD1A32EB-2A16-476E-9044-6987FE682BEC}" srcOrd="2" destOrd="0" parTransId="{4E314E84-ECE1-447D-AA64-0B8052AD5BC3}" sibTransId="{D4D8E268-9EB5-442D-A2E1-3FBA05D6506E}"/>
    <dgm:cxn modelId="{853F9993-2846-41AE-882C-54AE0F117722}" type="presOf" srcId="{ED1AE280-F216-409D-AD51-E8AAA5C20099}" destId="{3AC6EEFB-72BF-4C2F-BC09-316AF514A41A}" srcOrd="0" destOrd="0" presId="urn:microsoft.com/office/officeart/2005/8/layout/process4"/>
    <dgm:cxn modelId="{A5E6F29A-09DE-4DAF-B89D-73B5AD9A2635}" srcId="{1B5A5F63-EA7C-478F-AE3F-BF68013814D0}" destId="{70D7CCD0-7F08-45E1-A273-C4B981437763}" srcOrd="3" destOrd="0" parTransId="{D3ABBF64-0D12-481D-B05B-27991526EF98}" sibTransId="{B0246599-D17B-4993-9658-D120AABF4CAD}"/>
    <dgm:cxn modelId="{2FE0A5A5-7A7A-465E-9D4D-64C1F4796046}" srcId="{15192A43-558C-48E0-8C99-AFCE379FBCEB}" destId="{E7D028FE-5DA4-46A6-A9C9-70808DA1F458}" srcOrd="1" destOrd="0" parTransId="{2C14CD5C-AC9D-4B07-B38D-684243459CF3}" sibTransId="{6A773129-9A82-4389-85C9-A97370FD1C3A}"/>
    <dgm:cxn modelId="{EE37E8D4-64F6-4BE4-89CB-C3FA37B984F3}" srcId="{15192A43-558C-48E0-8C99-AFCE379FBCEB}" destId="{ED1AE280-F216-409D-AD51-E8AAA5C20099}" srcOrd="2" destOrd="0" parTransId="{452814BD-E087-4C81-AE10-C5E7C6BB582E}" sibTransId="{E56497C9-1A25-43A4-82B0-69B16F7EE25D}"/>
    <dgm:cxn modelId="{5382BAD6-3FFB-4A47-AFD1-CBB029686472}" type="presOf" srcId="{FD1A32EB-2A16-476E-9044-6987FE682BEC}" destId="{AE6E40DF-F015-472C-B116-EAB1416ABEEE}" srcOrd="0" destOrd="0" presId="urn:microsoft.com/office/officeart/2005/8/layout/process4"/>
    <dgm:cxn modelId="{24D52425-CAD8-46F4-B64F-AF294E9F5AB8}" type="presParOf" srcId="{530C7745-AD93-4A67-BECC-EDDB1F451AC9}" destId="{644E0ECE-B78A-4859-8D84-9815AA39FB8F}" srcOrd="0" destOrd="0" presId="urn:microsoft.com/office/officeart/2005/8/layout/process4"/>
    <dgm:cxn modelId="{F47A6388-1F75-4BD2-86CC-7C1C932E36B9}" type="presParOf" srcId="{644E0ECE-B78A-4859-8D84-9815AA39FB8F}" destId="{3AC6EEFB-72BF-4C2F-BC09-316AF514A41A}" srcOrd="0" destOrd="0" presId="urn:microsoft.com/office/officeart/2005/8/layout/process4"/>
    <dgm:cxn modelId="{A37BA12A-F292-4DEF-A53D-CEFF91BD6A46}" type="presParOf" srcId="{530C7745-AD93-4A67-BECC-EDDB1F451AC9}" destId="{16AFA204-6003-4D82-88CA-1A8422B134F9}" srcOrd="1" destOrd="0" presId="urn:microsoft.com/office/officeart/2005/8/layout/process4"/>
    <dgm:cxn modelId="{571873AB-24C1-463D-B0E4-1EA0CEB864F6}" type="presParOf" srcId="{530C7745-AD93-4A67-BECC-EDDB1F451AC9}" destId="{3050B65B-F91C-407E-AB00-05A282BE1AD0}" srcOrd="2" destOrd="0" presId="urn:microsoft.com/office/officeart/2005/8/layout/process4"/>
    <dgm:cxn modelId="{9E7CCB71-34BC-409F-8EA4-50B98C78138F}" type="presParOf" srcId="{3050B65B-F91C-407E-AB00-05A282BE1AD0}" destId="{3FEB700C-738A-4E77-B753-E2E84B75160B}" srcOrd="0" destOrd="0" presId="urn:microsoft.com/office/officeart/2005/8/layout/process4"/>
    <dgm:cxn modelId="{B672611A-D751-4349-B454-8B1CEF82D679}" type="presParOf" srcId="{530C7745-AD93-4A67-BECC-EDDB1F451AC9}" destId="{D02A225D-D175-4302-AA4A-574210355F7A}" srcOrd="3" destOrd="0" presId="urn:microsoft.com/office/officeart/2005/8/layout/process4"/>
    <dgm:cxn modelId="{41E75F2B-278B-46E2-B03D-B551607B148D}" type="presParOf" srcId="{530C7745-AD93-4A67-BECC-EDDB1F451AC9}" destId="{434BF487-84B6-4335-B9D4-9658A4760848}" srcOrd="4" destOrd="0" presId="urn:microsoft.com/office/officeart/2005/8/layout/process4"/>
    <dgm:cxn modelId="{73D5D290-0959-4767-864A-18C11E0A6B61}" type="presParOf" srcId="{434BF487-84B6-4335-B9D4-9658A4760848}" destId="{7FDF0627-F2AD-40BD-A110-DA07AD129233}" srcOrd="0" destOrd="0" presId="urn:microsoft.com/office/officeart/2005/8/layout/process4"/>
    <dgm:cxn modelId="{0D87AF44-99EB-4930-8AAA-43BD92109E9E}" type="presParOf" srcId="{434BF487-84B6-4335-B9D4-9658A4760848}" destId="{CEFDCABB-EC52-499A-8C1D-6DC2B31D6CCE}" srcOrd="1" destOrd="0" presId="urn:microsoft.com/office/officeart/2005/8/layout/process4"/>
    <dgm:cxn modelId="{F7672C27-F1CA-495D-81C9-49A6611260D6}" type="presParOf" srcId="{434BF487-84B6-4335-B9D4-9658A4760848}" destId="{A665FCF8-2227-457F-A37C-E37D49911747}" srcOrd="2" destOrd="0" presId="urn:microsoft.com/office/officeart/2005/8/layout/process4"/>
    <dgm:cxn modelId="{162C6F53-5F4F-4868-95C3-D519AA94B9F3}" type="presParOf" srcId="{A665FCF8-2227-457F-A37C-E37D49911747}" destId="{3E477A0A-B554-4F78-A736-8A1EC592C494}" srcOrd="0" destOrd="0" presId="urn:microsoft.com/office/officeart/2005/8/layout/process4"/>
    <dgm:cxn modelId="{A5835B47-B8B1-4FB2-A686-901ADC7F6219}" type="presParOf" srcId="{A665FCF8-2227-457F-A37C-E37D49911747}" destId="{7359A69C-DE28-4D4F-BBCC-2C1B12D851DD}" srcOrd="1" destOrd="0" presId="urn:microsoft.com/office/officeart/2005/8/layout/process4"/>
    <dgm:cxn modelId="{DFD05B9D-6920-4910-B73D-0EF35C1FC53C}" type="presParOf" srcId="{A665FCF8-2227-457F-A37C-E37D49911747}" destId="{AE6E40DF-F015-472C-B116-EAB1416ABEEE}" srcOrd="2" destOrd="0" presId="urn:microsoft.com/office/officeart/2005/8/layout/process4"/>
    <dgm:cxn modelId="{A17BD90F-08C9-4609-B65F-B95CC71539B0}" type="presParOf" srcId="{A665FCF8-2227-457F-A37C-E37D49911747}" destId="{34A154B0-540E-47A7-8D56-5A7D34600735}"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FA785F-C17F-4CC7-9B05-BF57CCA3C51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7B365F5-1D02-41A4-884F-ABB532EF333D}">
      <dgm:prSet/>
      <dgm:spPr/>
      <dgm:t>
        <a:bodyPr/>
        <a:lstStyle/>
        <a:p>
          <a:r>
            <a:rPr lang="en-US" dirty="0"/>
            <a:t>To Confirm Safety, We Are Looking for All AE Data Until 6 Months Post-Wean</a:t>
          </a:r>
        </a:p>
      </dgm:t>
    </dgm:pt>
    <dgm:pt modelId="{83AB8149-14E3-460D-A02D-F8B58E7ADE02}" type="parTrans" cxnId="{359F536A-C9BD-4664-8636-577A8D5C1CBE}">
      <dgm:prSet/>
      <dgm:spPr/>
      <dgm:t>
        <a:bodyPr/>
        <a:lstStyle/>
        <a:p>
          <a:endParaRPr lang="en-US"/>
        </a:p>
      </dgm:t>
    </dgm:pt>
    <dgm:pt modelId="{F8A77FFF-73D6-44B8-8862-CC59C7A73D02}" type="sibTrans" cxnId="{359F536A-C9BD-4664-8636-577A8D5C1CBE}">
      <dgm:prSet/>
      <dgm:spPr/>
      <dgm:t>
        <a:bodyPr/>
        <a:lstStyle/>
        <a:p>
          <a:endParaRPr lang="en-US"/>
        </a:p>
      </dgm:t>
    </dgm:pt>
    <dgm:pt modelId="{2113CBB6-3AF3-4ADF-858D-36FA77A8EFF2}">
      <dgm:prSet/>
      <dgm:spPr/>
      <dgm:t>
        <a:bodyPr/>
        <a:lstStyle/>
        <a:p>
          <a:r>
            <a:rPr lang="en-US" dirty="0"/>
            <a:t>We Require This For All Babies On Program Including Controls</a:t>
          </a:r>
        </a:p>
      </dgm:t>
    </dgm:pt>
    <dgm:pt modelId="{BFCD4E75-0DFC-4990-A97D-1405B5C7B689}" type="parTrans" cxnId="{EA5CCE7B-2F69-4A6D-989E-D99E14E24BA3}">
      <dgm:prSet/>
      <dgm:spPr/>
      <dgm:t>
        <a:bodyPr/>
        <a:lstStyle/>
        <a:p>
          <a:endParaRPr lang="en-US"/>
        </a:p>
      </dgm:t>
    </dgm:pt>
    <dgm:pt modelId="{650BF5DB-3B83-4D96-ADA4-364C832C446B}" type="sibTrans" cxnId="{EA5CCE7B-2F69-4A6D-989E-D99E14E24BA3}">
      <dgm:prSet/>
      <dgm:spPr/>
      <dgm:t>
        <a:bodyPr/>
        <a:lstStyle/>
        <a:p>
          <a:endParaRPr lang="en-US"/>
        </a:p>
      </dgm:t>
    </dgm:pt>
    <dgm:pt modelId="{8FDF8595-4FCA-4278-ACD2-A4A713FC9121}">
      <dgm:prSet/>
      <dgm:spPr/>
      <dgm:t>
        <a:bodyPr/>
        <a:lstStyle/>
        <a:p>
          <a:r>
            <a:rPr lang="en-US" dirty="0"/>
            <a:t>The AE Form Is Available on </a:t>
          </a:r>
          <a:r>
            <a:rPr lang="en-US" dirty="0" err="1"/>
            <a:t>REDCap</a:t>
          </a:r>
          <a:r>
            <a:rPr lang="en-US" dirty="0"/>
            <a:t> (Katie Can Help w/ </a:t>
          </a:r>
          <a:r>
            <a:rPr lang="en-US" dirty="0" err="1"/>
            <a:t>REDCap</a:t>
          </a:r>
          <a:r>
            <a:rPr lang="en-US" dirty="0"/>
            <a:t> Access)</a:t>
          </a:r>
        </a:p>
      </dgm:t>
    </dgm:pt>
    <dgm:pt modelId="{B6CA869E-0E53-4CF1-B4DD-BF9D7D5F7765}" type="parTrans" cxnId="{C4DD46A3-8182-4D7F-B9B0-45D2AC1FE60E}">
      <dgm:prSet/>
      <dgm:spPr/>
      <dgm:t>
        <a:bodyPr/>
        <a:lstStyle/>
        <a:p>
          <a:endParaRPr lang="en-US"/>
        </a:p>
      </dgm:t>
    </dgm:pt>
    <dgm:pt modelId="{684D636E-9CDB-47E5-9DDC-DF3467F7C232}" type="sibTrans" cxnId="{C4DD46A3-8182-4D7F-B9B0-45D2AC1FE60E}">
      <dgm:prSet/>
      <dgm:spPr/>
      <dgm:t>
        <a:bodyPr/>
        <a:lstStyle/>
        <a:p>
          <a:endParaRPr lang="en-US"/>
        </a:p>
      </dgm:t>
    </dgm:pt>
    <dgm:pt modelId="{9160BB2E-4316-46A1-9BE1-388764CF66FD}" type="pres">
      <dgm:prSet presAssocID="{CAFA785F-C17F-4CC7-9B05-BF57CCA3C51D}" presName="root" presStyleCnt="0">
        <dgm:presLayoutVars>
          <dgm:dir/>
          <dgm:resizeHandles val="exact"/>
        </dgm:presLayoutVars>
      </dgm:prSet>
      <dgm:spPr/>
    </dgm:pt>
    <dgm:pt modelId="{0F65641D-DDBD-458A-A325-1765F3E04E0E}" type="pres">
      <dgm:prSet presAssocID="{27B365F5-1D02-41A4-884F-ABB532EF333D}" presName="compNode" presStyleCnt="0"/>
      <dgm:spPr/>
    </dgm:pt>
    <dgm:pt modelId="{53040669-C33A-4EE7-B929-E289D7BA50BB}" type="pres">
      <dgm:prSet presAssocID="{27B365F5-1D02-41A4-884F-ABB532EF333D}" presName="bgRect" presStyleLbl="bgShp" presStyleIdx="0" presStyleCnt="3"/>
      <dgm:spPr/>
    </dgm:pt>
    <dgm:pt modelId="{62B3344C-1AC0-4A7F-9DB5-560486EA7836}" type="pres">
      <dgm:prSet presAssocID="{27B365F5-1D02-41A4-884F-ABB532EF33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ync"/>
        </a:ext>
      </dgm:extLst>
    </dgm:pt>
    <dgm:pt modelId="{6F0F7F08-2830-45B4-A303-625AF4F5F1EF}" type="pres">
      <dgm:prSet presAssocID="{27B365F5-1D02-41A4-884F-ABB532EF333D}" presName="spaceRect" presStyleCnt="0"/>
      <dgm:spPr/>
    </dgm:pt>
    <dgm:pt modelId="{65CA58E1-A00B-46B5-9744-240A1EA5BA78}" type="pres">
      <dgm:prSet presAssocID="{27B365F5-1D02-41A4-884F-ABB532EF333D}" presName="parTx" presStyleLbl="revTx" presStyleIdx="0" presStyleCnt="3">
        <dgm:presLayoutVars>
          <dgm:chMax val="0"/>
          <dgm:chPref val="0"/>
        </dgm:presLayoutVars>
      </dgm:prSet>
      <dgm:spPr/>
    </dgm:pt>
    <dgm:pt modelId="{AB403DF2-20E3-4B5F-A094-D149D7B23759}" type="pres">
      <dgm:prSet presAssocID="{F8A77FFF-73D6-44B8-8862-CC59C7A73D02}" presName="sibTrans" presStyleCnt="0"/>
      <dgm:spPr/>
    </dgm:pt>
    <dgm:pt modelId="{332E1DB4-83BF-4F36-82BD-BE1668AACC6E}" type="pres">
      <dgm:prSet presAssocID="{2113CBB6-3AF3-4ADF-858D-36FA77A8EFF2}" presName="compNode" presStyleCnt="0"/>
      <dgm:spPr/>
    </dgm:pt>
    <dgm:pt modelId="{2F55CC9E-18A9-4855-B623-B004E017ECB1}" type="pres">
      <dgm:prSet presAssocID="{2113CBB6-3AF3-4ADF-858D-36FA77A8EFF2}" presName="bgRect" presStyleLbl="bgShp" presStyleIdx="1" presStyleCnt="3"/>
      <dgm:spPr/>
    </dgm:pt>
    <dgm:pt modelId="{9A423110-9C42-46F8-A6A8-F0C21F6D4A27}" type="pres">
      <dgm:prSet presAssocID="{2113CBB6-3AF3-4ADF-858D-36FA77A8EFF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Secure"/>
        </a:ext>
      </dgm:extLst>
    </dgm:pt>
    <dgm:pt modelId="{54BEE154-A914-46F0-B5CB-7CF80832C2ED}" type="pres">
      <dgm:prSet presAssocID="{2113CBB6-3AF3-4ADF-858D-36FA77A8EFF2}" presName="spaceRect" presStyleCnt="0"/>
      <dgm:spPr/>
    </dgm:pt>
    <dgm:pt modelId="{29E8AB98-0F2A-429D-8272-A76BE86FED36}" type="pres">
      <dgm:prSet presAssocID="{2113CBB6-3AF3-4ADF-858D-36FA77A8EFF2}" presName="parTx" presStyleLbl="revTx" presStyleIdx="1" presStyleCnt="3">
        <dgm:presLayoutVars>
          <dgm:chMax val="0"/>
          <dgm:chPref val="0"/>
        </dgm:presLayoutVars>
      </dgm:prSet>
      <dgm:spPr/>
    </dgm:pt>
    <dgm:pt modelId="{7E80C3D1-593D-4836-9F3A-D117C525DD3E}" type="pres">
      <dgm:prSet presAssocID="{650BF5DB-3B83-4D96-ADA4-364C832C446B}" presName="sibTrans" presStyleCnt="0"/>
      <dgm:spPr/>
    </dgm:pt>
    <dgm:pt modelId="{8FA468B1-642C-4E9C-A6AC-10BB14C29B1B}" type="pres">
      <dgm:prSet presAssocID="{8FDF8595-4FCA-4278-ACD2-A4A713FC9121}" presName="compNode" presStyleCnt="0"/>
      <dgm:spPr/>
    </dgm:pt>
    <dgm:pt modelId="{E1E30A9E-6E18-49B7-A8B8-B2B6B474A5C8}" type="pres">
      <dgm:prSet presAssocID="{8FDF8595-4FCA-4278-ACD2-A4A713FC9121}" presName="bgRect" presStyleLbl="bgShp" presStyleIdx="2" presStyleCnt="3"/>
      <dgm:spPr/>
    </dgm:pt>
    <dgm:pt modelId="{2E82D173-5655-40EB-86FA-D2F8E303099C}" type="pres">
      <dgm:prSet presAssocID="{8FDF8595-4FCA-4278-ACD2-A4A713FC91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llipse"/>
        </a:ext>
      </dgm:extLst>
    </dgm:pt>
    <dgm:pt modelId="{2389A886-4F06-4BFE-965C-04FC550B52D3}" type="pres">
      <dgm:prSet presAssocID="{8FDF8595-4FCA-4278-ACD2-A4A713FC9121}" presName="spaceRect" presStyleCnt="0"/>
      <dgm:spPr/>
    </dgm:pt>
    <dgm:pt modelId="{AC1A68CC-A148-4722-B3DD-CC181CE470D5}" type="pres">
      <dgm:prSet presAssocID="{8FDF8595-4FCA-4278-ACD2-A4A713FC9121}" presName="parTx" presStyleLbl="revTx" presStyleIdx="2" presStyleCnt="3">
        <dgm:presLayoutVars>
          <dgm:chMax val="0"/>
          <dgm:chPref val="0"/>
        </dgm:presLayoutVars>
      </dgm:prSet>
      <dgm:spPr/>
    </dgm:pt>
  </dgm:ptLst>
  <dgm:cxnLst>
    <dgm:cxn modelId="{359F536A-C9BD-4664-8636-577A8D5C1CBE}" srcId="{CAFA785F-C17F-4CC7-9B05-BF57CCA3C51D}" destId="{27B365F5-1D02-41A4-884F-ABB532EF333D}" srcOrd="0" destOrd="0" parTransId="{83AB8149-14E3-460D-A02D-F8B58E7ADE02}" sibTransId="{F8A77FFF-73D6-44B8-8862-CC59C7A73D02}"/>
    <dgm:cxn modelId="{A370E074-73D5-46DC-8F3B-29370F452771}" type="presOf" srcId="{27B365F5-1D02-41A4-884F-ABB532EF333D}" destId="{65CA58E1-A00B-46B5-9744-240A1EA5BA78}" srcOrd="0" destOrd="0" presId="urn:microsoft.com/office/officeart/2018/2/layout/IconVerticalSolidList"/>
    <dgm:cxn modelId="{EA5CCE7B-2F69-4A6D-989E-D99E14E24BA3}" srcId="{CAFA785F-C17F-4CC7-9B05-BF57CCA3C51D}" destId="{2113CBB6-3AF3-4ADF-858D-36FA77A8EFF2}" srcOrd="1" destOrd="0" parTransId="{BFCD4E75-0DFC-4990-A97D-1405B5C7B689}" sibTransId="{650BF5DB-3B83-4D96-ADA4-364C832C446B}"/>
    <dgm:cxn modelId="{C4DD46A3-8182-4D7F-B9B0-45D2AC1FE60E}" srcId="{CAFA785F-C17F-4CC7-9B05-BF57CCA3C51D}" destId="{8FDF8595-4FCA-4278-ACD2-A4A713FC9121}" srcOrd="2" destOrd="0" parTransId="{B6CA869E-0E53-4CF1-B4DD-BF9D7D5F7765}" sibTransId="{684D636E-9CDB-47E5-9DDC-DF3467F7C232}"/>
    <dgm:cxn modelId="{764037E1-CD2D-482C-9E2B-93417BB162C3}" type="presOf" srcId="{CAFA785F-C17F-4CC7-9B05-BF57CCA3C51D}" destId="{9160BB2E-4316-46A1-9BE1-388764CF66FD}" srcOrd="0" destOrd="0" presId="urn:microsoft.com/office/officeart/2018/2/layout/IconVerticalSolidList"/>
    <dgm:cxn modelId="{9C347DE7-4D61-4EF6-A23E-8AE975E134BE}" type="presOf" srcId="{2113CBB6-3AF3-4ADF-858D-36FA77A8EFF2}" destId="{29E8AB98-0F2A-429D-8272-A76BE86FED36}" srcOrd="0" destOrd="0" presId="urn:microsoft.com/office/officeart/2018/2/layout/IconVerticalSolidList"/>
    <dgm:cxn modelId="{48DDFDED-FDC2-463D-84B6-4EB68B31828E}" type="presOf" srcId="{8FDF8595-4FCA-4278-ACD2-A4A713FC9121}" destId="{AC1A68CC-A148-4722-B3DD-CC181CE470D5}" srcOrd="0" destOrd="0" presId="urn:microsoft.com/office/officeart/2018/2/layout/IconVerticalSolidList"/>
    <dgm:cxn modelId="{33319D4A-3E9C-46E5-894B-3BD5785576E6}" type="presParOf" srcId="{9160BB2E-4316-46A1-9BE1-388764CF66FD}" destId="{0F65641D-DDBD-458A-A325-1765F3E04E0E}" srcOrd="0" destOrd="0" presId="urn:microsoft.com/office/officeart/2018/2/layout/IconVerticalSolidList"/>
    <dgm:cxn modelId="{2A777C57-B30B-4C6C-94B5-0AD03CF32772}" type="presParOf" srcId="{0F65641D-DDBD-458A-A325-1765F3E04E0E}" destId="{53040669-C33A-4EE7-B929-E289D7BA50BB}" srcOrd="0" destOrd="0" presId="urn:microsoft.com/office/officeart/2018/2/layout/IconVerticalSolidList"/>
    <dgm:cxn modelId="{C380C274-1F74-4FDD-9BCB-18F92E98EC27}" type="presParOf" srcId="{0F65641D-DDBD-458A-A325-1765F3E04E0E}" destId="{62B3344C-1AC0-4A7F-9DB5-560486EA7836}" srcOrd="1" destOrd="0" presId="urn:microsoft.com/office/officeart/2018/2/layout/IconVerticalSolidList"/>
    <dgm:cxn modelId="{E33B11BE-8D2C-41B7-B83B-D46A53EC644B}" type="presParOf" srcId="{0F65641D-DDBD-458A-A325-1765F3E04E0E}" destId="{6F0F7F08-2830-45B4-A303-625AF4F5F1EF}" srcOrd="2" destOrd="0" presId="urn:microsoft.com/office/officeart/2018/2/layout/IconVerticalSolidList"/>
    <dgm:cxn modelId="{76D8C0AF-538A-46FD-BB78-67CEEE7A94EF}" type="presParOf" srcId="{0F65641D-DDBD-458A-A325-1765F3E04E0E}" destId="{65CA58E1-A00B-46B5-9744-240A1EA5BA78}" srcOrd="3" destOrd="0" presId="urn:microsoft.com/office/officeart/2018/2/layout/IconVerticalSolidList"/>
    <dgm:cxn modelId="{13549766-547E-4610-9ABF-710404532B80}" type="presParOf" srcId="{9160BB2E-4316-46A1-9BE1-388764CF66FD}" destId="{AB403DF2-20E3-4B5F-A094-D149D7B23759}" srcOrd="1" destOrd="0" presId="urn:microsoft.com/office/officeart/2018/2/layout/IconVerticalSolidList"/>
    <dgm:cxn modelId="{15B2EFEC-D154-4839-9C6C-7F685DA14FF3}" type="presParOf" srcId="{9160BB2E-4316-46A1-9BE1-388764CF66FD}" destId="{332E1DB4-83BF-4F36-82BD-BE1668AACC6E}" srcOrd="2" destOrd="0" presId="urn:microsoft.com/office/officeart/2018/2/layout/IconVerticalSolidList"/>
    <dgm:cxn modelId="{EDEE6573-4D0F-4E67-B02E-361CDA86B8CD}" type="presParOf" srcId="{332E1DB4-83BF-4F36-82BD-BE1668AACC6E}" destId="{2F55CC9E-18A9-4855-B623-B004E017ECB1}" srcOrd="0" destOrd="0" presId="urn:microsoft.com/office/officeart/2018/2/layout/IconVerticalSolidList"/>
    <dgm:cxn modelId="{D25087F2-415E-440F-90A8-84A478FCF0C0}" type="presParOf" srcId="{332E1DB4-83BF-4F36-82BD-BE1668AACC6E}" destId="{9A423110-9C42-46F8-A6A8-F0C21F6D4A27}" srcOrd="1" destOrd="0" presId="urn:microsoft.com/office/officeart/2018/2/layout/IconVerticalSolidList"/>
    <dgm:cxn modelId="{87F51DEF-1F96-4BBB-9C0E-35F8DE638271}" type="presParOf" srcId="{332E1DB4-83BF-4F36-82BD-BE1668AACC6E}" destId="{54BEE154-A914-46F0-B5CB-7CF80832C2ED}" srcOrd="2" destOrd="0" presId="urn:microsoft.com/office/officeart/2018/2/layout/IconVerticalSolidList"/>
    <dgm:cxn modelId="{151993D3-A284-4449-BABB-98D1F4DCEA86}" type="presParOf" srcId="{332E1DB4-83BF-4F36-82BD-BE1668AACC6E}" destId="{29E8AB98-0F2A-429D-8272-A76BE86FED36}" srcOrd="3" destOrd="0" presId="urn:microsoft.com/office/officeart/2018/2/layout/IconVerticalSolidList"/>
    <dgm:cxn modelId="{FD64DA2A-C912-4B38-AE9F-442AAD833074}" type="presParOf" srcId="{9160BB2E-4316-46A1-9BE1-388764CF66FD}" destId="{7E80C3D1-593D-4836-9F3A-D117C525DD3E}" srcOrd="3" destOrd="0" presId="urn:microsoft.com/office/officeart/2018/2/layout/IconVerticalSolidList"/>
    <dgm:cxn modelId="{619E8822-5C7E-4DD7-91CF-D5319D5C305D}" type="presParOf" srcId="{9160BB2E-4316-46A1-9BE1-388764CF66FD}" destId="{8FA468B1-642C-4E9C-A6AC-10BB14C29B1B}" srcOrd="4" destOrd="0" presId="urn:microsoft.com/office/officeart/2018/2/layout/IconVerticalSolidList"/>
    <dgm:cxn modelId="{93948E84-24CE-4E28-975F-546EC57E2265}" type="presParOf" srcId="{8FA468B1-642C-4E9C-A6AC-10BB14C29B1B}" destId="{E1E30A9E-6E18-49B7-A8B8-B2B6B474A5C8}" srcOrd="0" destOrd="0" presId="urn:microsoft.com/office/officeart/2018/2/layout/IconVerticalSolidList"/>
    <dgm:cxn modelId="{B1EF3F8E-D515-4DC7-8E72-66666D2C9DF1}" type="presParOf" srcId="{8FA468B1-642C-4E9C-A6AC-10BB14C29B1B}" destId="{2E82D173-5655-40EB-86FA-D2F8E303099C}" srcOrd="1" destOrd="0" presId="urn:microsoft.com/office/officeart/2018/2/layout/IconVerticalSolidList"/>
    <dgm:cxn modelId="{7A261053-09C3-4F0F-9CE2-EB2B3B5DA471}" type="presParOf" srcId="{8FA468B1-642C-4E9C-A6AC-10BB14C29B1B}" destId="{2389A886-4F06-4BFE-965C-04FC550B52D3}" srcOrd="2" destOrd="0" presId="urn:microsoft.com/office/officeart/2018/2/layout/IconVerticalSolidList"/>
    <dgm:cxn modelId="{D3AA3F67-EC6B-4E80-8792-8E5CBC26B8CA}" type="presParOf" srcId="{8FA468B1-642C-4E9C-A6AC-10BB14C29B1B}" destId="{AC1A68CC-A148-4722-B3DD-CC181CE470D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48FD1-18A7-45C2-A481-DD5E0A807A1E}">
      <dsp:nvSpPr>
        <dsp:cNvPr id="0" name=""/>
        <dsp:cNvSpPr/>
      </dsp:nvSpPr>
      <dsp:spPr>
        <a:xfrm>
          <a:off x="0" y="2075656"/>
          <a:ext cx="11396134"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67E3E17-B58C-41D1-8499-C06998BF2A76}">
      <dsp:nvSpPr>
        <dsp:cNvPr id="0" name=""/>
        <dsp:cNvSpPr/>
      </dsp:nvSpPr>
      <dsp:spPr>
        <a:xfrm rot="8100000">
          <a:off x="63921" y="478357"/>
          <a:ext cx="305283" cy="305283"/>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C4663-7C4C-4A05-9B8E-FBE765EE6C51}">
      <dsp:nvSpPr>
        <dsp:cNvPr id="0" name=""/>
        <dsp:cNvSpPr/>
      </dsp:nvSpPr>
      <dsp:spPr>
        <a:xfrm>
          <a:off x="97835"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68A97B-124A-45A1-8381-E3227BD85FE8}">
      <dsp:nvSpPr>
        <dsp:cNvPr id="0" name=""/>
        <dsp:cNvSpPr/>
      </dsp:nvSpPr>
      <dsp:spPr>
        <a:xfrm>
          <a:off x="432431"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Baseline data collection begins</a:t>
          </a:r>
        </a:p>
      </dsp:txBody>
      <dsp:txXfrm>
        <a:off x="432431" y="846867"/>
        <a:ext cx="2370471" cy="1228788"/>
      </dsp:txXfrm>
    </dsp:sp>
    <dsp:sp modelId="{8ACCE123-C989-46C1-B7FD-FA50ABEC947C}">
      <dsp:nvSpPr>
        <dsp:cNvPr id="0" name=""/>
        <dsp:cNvSpPr/>
      </dsp:nvSpPr>
      <dsp:spPr>
        <a:xfrm>
          <a:off x="432431"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Mar 2021</a:t>
          </a:r>
        </a:p>
      </dsp:txBody>
      <dsp:txXfrm>
        <a:off x="432431" y="415131"/>
        <a:ext cx="2370471" cy="431736"/>
      </dsp:txXfrm>
    </dsp:sp>
    <dsp:sp modelId="{6B04496D-97D5-4C4A-A362-7B46786429CD}">
      <dsp:nvSpPr>
        <dsp:cNvPr id="0" name=""/>
        <dsp:cNvSpPr/>
      </dsp:nvSpPr>
      <dsp:spPr>
        <a:xfrm>
          <a:off x="216563" y="846867"/>
          <a:ext cx="0" cy="1228788"/>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38F01CB-479C-41E3-8900-7314A786B78A}">
      <dsp:nvSpPr>
        <dsp:cNvPr id="0" name=""/>
        <dsp:cNvSpPr/>
      </dsp:nvSpPr>
      <dsp:spPr>
        <a:xfrm>
          <a:off x="177707" y="2036799"/>
          <a:ext cx="77712" cy="77712"/>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579F9-026B-48AE-A6CF-911AC4DA134A}">
      <dsp:nvSpPr>
        <dsp:cNvPr id="0" name=""/>
        <dsp:cNvSpPr/>
      </dsp:nvSpPr>
      <dsp:spPr>
        <a:xfrm rot="18900000">
          <a:off x="1487047" y="3367670"/>
          <a:ext cx="305283" cy="305283"/>
        </a:xfrm>
        <a:prstGeom prst="teardrop">
          <a:avLst>
            <a:gd name="adj" fmla="val 115000"/>
          </a:avLst>
        </a:prstGeom>
        <a:solidFill>
          <a:schemeClr val="accent5">
            <a:hueOff val="1001784"/>
            <a:satOff val="-4397"/>
            <a:lumOff val="1307"/>
            <a:alphaOff val="0"/>
          </a:schemeClr>
        </a:solidFill>
        <a:ln w="12700" cap="flat" cmpd="sng" algn="ctr">
          <a:solidFill>
            <a:schemeClr val="accent5">
              <a:hueOff val="1001784"/>
              <a:satOff val="-4397"/>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66197-6C48-45AF-BAAB-2D8BE1C9A9BC}">
      <dsp:nvSpPr>
        <dsp:cNvPr id="0" name=""/>
        <dsp:cNvSpPr/>
      </dsp:nvSpPr>
      <dsp:spPr>
        <a:xfrm>
          <a:off x="1520961"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AC1B5F-7FCA-4765-AF5D-DD5BC6F6B2AA}">
      <dsp:nvSpPr>
        <dsp:cNvPr id="0" name=""/>
        <dsp:cNvSpPr/>
      </dsp:nvSpPr>
      <dsp:spPr>
        <a:xfrm>
          <a:off x="1855557"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site training</a:t>
          </a:r>
        </a:p>
        <a:p>
          <a:pPr marL="0" lvl="0" indent="0" algn="l" defTabSz="711200">
            <a:lnSpc>
              <a:spcPct val="90000"/>
            </a:lnSpc>
            <a:spcBef>
              <a:spcPct val="0"/>
            </a:spcBef>
            <a:spcAft>
              <a:spcPct val="35000"/>
            </a:spcAft>
            <a:buNone/>
          </a:pPr>
          <a:r>
            <a:rPr lang="en-US" sz="1600" kern="1200" dirty="0">
              <a:latin typeface="Apple Braille"/>
            </a:rPr>
            <a:t>Initiate monthly phone calls</a:t>
          </a:r>
        </a:p>
      </dsp:txBody>
      <dsp:txXfrm>
        <a:off x="1855557" y="2075656"/>
        <a:ext cx="2370471" cy="1228788"/>
      </dsp:txXfrm>
    </dsp:sp>
    <dsp:sp modelId="{70F61D89-6BB6-4218-9167-C918FE0DE744}">
      <dsp:nvSpPr>
        <dsp:cNvPr id="0" name=""/>
        <dsp:cNvSpPr/>
      </dsp:nvSpPr>
      <dsp:spPr>
        <a:xfrm>
          <a:off x="1855557"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Mar - May 2021</a:t>
          </a:r>
        </a:p>
      </dsp:txBody>
      <dsp:txXfrm>
        <a:off x="1855557" y="3304444"/>
        <a:ext cx="2370471" cy="431736"/>
      </dsp:txXfrm>
    </dsp:sp>
    <dsp:sp modelId="{AD7225F6-4D24-4251-9B85-9788DA7BA9E8}">
      <dsp:nvSpPr>
        <dsp:cNvPr id="0" name=""/>
        <dsp:cNvSpPr/>
      </dsp:nvSpPr>
      <dsp:spPr>
        <a:xfrm>
          <a:off x="1639689" y="2075656"/>
          <a:ext cx="0" cy="1228788"/>
        </a:xfrm>
        <a:prstGeom prst="line">
          <a:avLst/>
        </a:prstGeom>
        <a:noFill/>
        <a:ln w="12700" cap="flat" cmpd="sng" algn="ctr">
          <a:solidFill>
            <a:schemeClr val="accent5">
              <a:hueOff val="1001784"/>
              <a:satOff val="-4397"/>
              <a:lumOff val="1307"/>
              <a:alphaOff val="0"/>
            </a:schemeClr>
          </a:solidFill>
          <a:prstDash val="dash"/>
          <a:miter lim="800000"/>
        </a:ln>
        <a:effectLst/>
      </dsp:spPr>
      <dsp:style>
        <a:lnRef idx="1">
          <a:scrgbClr r="0" g="0" b="0"/>
        </a:lnRef>
        <a:fillRef idx="0">
          <a:scrgbClr r="0" g="0" b="0"/>
        </a:fillRef>
        <a:effectRef idx="0">
          <a:scrgbClr r="0" g="0" b="0"/>
        </a:effectRef>
        <a:fontRef idx="minor"/>
      </dsp:style>
    </dsp:sp>
    <dsp:sp modelId="{2B2928D1-331D-4A9F-A1F9-2C95098F0786}">
      <dsp:nvSpPr>
        <dsp:cNvPr id="0" name=""/>
        <dsp:cNvSpPr/>
      </dsp:nvSpPr>
      <dsp:spPr>
        <a:xfrm>
          <a:off x="1600832" y="2036799"/>
          <a:ext cx="77712" cy="77712"/>
        </a:xfrm>
        <a:prstGeom prst="ellipse">
          <a:avLst/>
        </a:prstGeom>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32D6A-4F15-4BD8-8A04-E92DEB66879A}">
      <dsp:nvSpPr>
        <dsp:cNvPr id="0" name=""/>
        <dsp:cNvSpPr/>
      </dsp:nvSpPr>
      <dsp:spPr>
        <a:xfrm rot="8100000">
          <a:off x="2910172" y="478357"/>
          <a:ext cx="305283" cy="305283"/>
        </a:xfrm>
        <a:prstGeom prst="teardrop">
          <a:avLst>
            <a:gd name="adj" fmla="val 115000"/>
          </a:avLst>
        </a:prstGeom>
        <a:solidFill>
          <a:srgbClr val="9B69BC"/>
        </a:solidFill>
        <a:ln w="12700" cap="flat" cmpd="sng" algn="ctr">
          <a:solidFill>
            <a:srgbClr val="864DAD"/>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43EFB-B190-4E5C-A5AE-C4FBCD50B752}">
      <dsp:nvSpPr>
        <dsp:cNvPr id="0" name=""/>
        <dsp:cNvSpPr/>
      </dsp:nvSpPr>
      <dsp:spPr>
        <a:xfrm>
          <a:off x="2944087"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FAD0447-C579-42AF-9CEF-D4C617799519}">
      <dsp:nvSpPr>
        <dsp:cNvPr id="0" name=""/>
        <dsp:cNvSpPr/>
      </dsp:nvSpPr>
      <dsp:spPr>
        <a:xfrm>
          <a:off x="3278683"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Complete site training</a:t>
          </a:r>
        </a:p>
      </dsp:txBody>
      <dsp:txXfrm>
        <a:off x="3278683" y="846867"/>
        <a:ext cx="2370471" cy="1228788"/>
      </dsp:txXfrm>
    </dsp:sp>
    <dsp:sp modelId="{AB197FB0-0F12-4A59-9F3F-1C31859ED54E}">
      <dsp:nvSpPr>
        <dsp:cNvPr id="0" name=""/>
        <dsp:cNvSpPr/>
      </dsp:nvSpPr>
      <dsp:spPr>
        <a:xfrm>
          <a:off x="3278683"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May - Aug 2021</a:t>
          </a:r>
        </a:p>
      </dsp:txBody>
      <dsp:txXfrm>
        <a:off x="3278683" y="415131"/>
        <a:ext cx="2370471" cy="431736"/>
      </dsp:txXfrm>
    </dsp:sp>
    <dsp:sp modelId="{838DE1A9-11F3-4AAE-80B5-CEC31C2EBA92}">
      <dsp:nvSpPr>
        <dsp:cNvPr id="0" name=""/>
        <dsp:cNvSpPr/>
      </dsp:nvSpPr>
      <dsp:spPr>
        <a:xfrm>
          <a:off x="3062814" y="846867"/>
          <a:ext cx="0" cy="1228788"/>
        </a:xfrm>
        <a:prstGeom prst="line">
          <a:avLst/>
        </a:prstGeom>
        <a:noFill/>
        <a:ln w="12700" cap="flat" cmpd="sng" algn="ctr">
          <a:solidFill>
            <a:schemeClr val="accent5">
              <a:hueOff val="2003568"/>
              <a:satOff val="-8793"/>
              <a:lumOff val="2614"/>
              <a:alphaOff val="0"/>
            </a:schemeClr>
          </a:solidFill>
          <a:prstDash val="dash"/>
          <a:miter lim="800000"/>
        </a:ln>
        <a:effectLst/>
      </dsp:spPr>
      <dsp:style>
        <a:lnRef idx="1">
          <a:scrgbClr r="0" g="0" b="0"/>
        </a:lnRef>
        <a:fillRef idx="0">
          <a:scrgbClr r="0" g="0" b="0"/>
        </a:fillRef>
        <a:effectRef idx="0">
          <a:scrgbClr r="0" g="0" b="0"/>
        </a:effectRef>
        <a:fontRef idx="minor"/>
      </dsp:style>
    </dsp:sp>
    <dsp:sp modelId="{66F58FA4-B1A2-4296-A653-65832C552FA6}">
      <dsp:nvSpPr>
        <dsp:cNvPr id="0" name=""/>
        <dsp:cNvSpPr/>
      </dsp:nvSpPr>
      <dsp:spPr>
        <a:xfrm>
          <a:off x="3023958" y="2036799"/>
          <a:ext cx="77712" cy="77712"/>
        </a:xfrm>
        <a:prstGeom prst="ellipse">
          <a:avLst/>
        </a:prstGeom>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B6860-6C29-4C93-8B53-A1443FBFD924}">
      <dsp:nvSpPr>
        <dsp:cNvPr id="0" name=""/>
        <dsp:cNvSpPr/>
      </dsp:nvSpPr>
      <dsp:spPr>
        <a:xfrm rot="18900000">
          <a:off x="4292581" y="3373451"/>
          <a:ext cx="305283" cy="305283"/>
        </a:xfrm>
        <a:prstGeom prst="teardrop">
          <a:avLst>
            <a:gd name="adj" fmla="val 115000"/>
          </a:avLst>
        </a:prstGeom>
        <a:solidFill>
          <a:schemeClr val="accent5">
            <a:hueOff val="3005351"/>
            <a:satOff val="-13190"/>
            <a:lumOff val="3921"/>
            <a:alphaOff val="0"/>
          </a:schemeClr>
        </a:solidFill>
        <a:ln w="12700" cap="flat" cmpd="sng" algn="ctr">
          <a:solidFill>
            <a:schemeClr val="accent5">
              <a:hueOff val="3005351"/>
              <a:satOff val="-13190"/>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B4EC8-1530-4A54-A2A3-DD9B2823FACC}">
      <dsp:nvSpPr>
        <dsp:cNvPr id="0" name=""/>
        <dsp:cNvSpPr/>
      </dsp:nvSpPr>
      <dsp:spPr>
        <a:xfrm>
          <a:off x="4326496" y="3407366"/>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54B02D3-1CDF-4469-B4C7-38635369252C}">
      <dsp:nvSpPr>
        <dsp:cNvPr id="0" name=""/>
        <dsp:cNvSpPr/>
      </dsp:nvSpPr>
      <dsp:spPr>
        <a:xfrm>
          <a:off x="4660064" y="208143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18-month implementation</a:t>
          </a:r>
        </a:p>
        <a:p>
          <a:pPr marL="0" lvl="0" indent="0" algn="l" defTabSz="711200">
            <a:lnSpc>
              <a:spcPct val="90000"/>
            </a:lnSpc>
            <a:spcBef>
              <a:spcPct val="0"/>
            </a:spcBef>
            <a:spcAft>
              <a:spcPct val="35000"/>
            </a:spcAft>
            <a:buNone/>
          </a:pPr>
          <a:r>
            <a:rPr lang="en-US" sz="1600" kern="1200" dirty="0">
              <a:latin typeface="Apple Braille"/>
            </a:rPr>
            <a:t>Begin providing monthly feedback reports</a:t>
          </a:r>
        </a:p>
      </dsp:txBody>
      <dsp:txXfrm>
        <a:off x="4660064" y="2081436"/>
        <a:ext cx="2370471" cy="1228788"/>
      </dsp:txXfrm>
    </dsp:sp>
    <dsp:sp modelId="{68394D26-8440-41C4-AC42-3F023E27A06C}">
      <dsp:nvSpPr>
        <dsp:cNvPr id="0" name=""/>
        <dsp:cNvSpPr/>
      </dsp:nvSpPr>
      <dsp:spPr>
        <a:xfrm>
          <a:off x="4660064" y="3310225"/>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Jun 2021 - Feb 2022 </a:t>
          </a:r>
        </a:p>
      </dsp:txBody>
      <dsp:txXfrm>
        <a:off x="4660064" y="3310225"/>
        <a:ext cx="2370471" cy="431736"/>
      </dsp:txXfrm>
    </dsp:sp>
    <dsp:sp modelId="{31D18754-3FB0-480E-B467-70CFFAB18868}">
      <dsp:nvSpPr>
        <dsp:cNvPr id="0" name=""/>
        <dsp:cNvSpPr/>
      </dsp:nvSpPr>
      <dsp:spPr>
        <a:xfrm>
          <a:off x="4429060" y="2075656"/>
          <a:ext cx="0" cy="1228788"/>
        </a:xfrm>
        <a:prstGeom prst="line">
          <a:avLst/>
        </a:prstGeom>
        <a:noFill/>
        <a:ln w="12700" cap="flat" cmpd="sng" algn="ctr">
          <a:solidFill>
            <a:schemeClr val="accent5">
              <a:hueOff val="3005351"/>
              <a:satOff val="-13190"/>
              <a:lumOff val="3921"/>
              <a:alphaOff val="0"/>
            </a:schemeClr>
          </a:solidFill>
          <a:prstDash val="dash"/>
          <a:miter lim="800000"/>
        </a:ln>
        <a:effectLst/>
      </dsp:spPr>
      <dsp:style>
        <a:lnRef idx="1">
          <a:scrgbClr r="0" g="0" b="0"/>
        </a:lnRef>
        <a:fillRef idx="0">
          <a:scrgbClr r="0" g="0" b="0"/>
        </a:fillRef>
        <a:effectRef idx="0">
          <a:scrgbClr r="0" g="0" b="0"/>
        </a:effectRef>
        <a:fontRef idx="minor"/>
      </dsp:style>
    </dsp:sp>
    <dsp:sp modelId="{4882ED51-DF7B-418B-AED9-24BC8B93AFC5}">
      <dsp:nvSpPr>
        <dsp:cNvPr id="0" name=""/>
        <dsp:cNvSpPr/>
      </dsp:nvSpPr>
      <dsp:spPr>
        <a:xfrm>
          <a:off x="4390204" y="2036799"/>
          <a:ext cx="77712" cy="77712"/>
        </a:xfrm>
        <a:prstGeom prst="ellipse">
          <a:avLst/>
        </a:prstGeom>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8CBEA-4C17-4A96-9670-E14F274BC309}">
      <dsp:nvSpPr>
        <dsp:cNvPr id="0" name=""/>
        <dsp:cNvSpPr/>
      </dsp:nvSpPr>
      <dsp:spPr>
        <a:xfrm rot="8100000">
          <a:off x="5756424" y="478357"/>
          <a:ext cx="305283" cy="305283"/>
        </a:xfrm>
        <a:prstGeom prst="teardrop">
          <a:avLst>
            <a:gd name="adj" fmla="val 115000"/>
          </a:avLst>
        </a:prstGeom>
        <a:solidFill>
          <a:schemeClr val="accent5">
            <a:hueOff val="4007135"/>
            <a:satOff val="-17587"/>
            <a:lumOff val="5229"/>
            <a:alphaOff val="0"/>
          </a:schemeClr>
        </a:solidFill>
        <a:ln w="12700" cap="flat" cmpd="sng" algn="ctr">
          <a:solidFill>
            <a:schemeClr val="accent5">
              <a:hueOff val="4007135"/>
              <a:satOff val="-17587"/>
              <a:lumOff val="52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AF6538-A283-4F1B-8A46-58D31863A555}">
      <dsp:nvSpPr>
        <dsp:cNvPr id="0" name=""/>
        <dsp:cNvSpPr/>
      </dsp:nvSpPr>
      <dsp:spPr>
        <a:xfrm>
          <a:off x="5790338"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899B51D-C1EA-4D3E-B50E-BDC51632BBFA}">
      <dsp:nvSpPr>
        <dsp:cNvPr id="0" name=""/>
        <dsp:cNvSpPr/>
      </dsp:nvSpPr>
      <dsp:spPr>
        <a:xfrm>
          <a:off x="6124934"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a:t>
          </a:r>
          <a:r>
            <a:rPr lang="en-US" sz="1600" kern="1200" baseline="0" dirty="0">
              <a:latin typeface="Apple Braille"/>
            </a:rPr>
            <a:t> 33% of eligible families</a:t>
          </a:r>
          <a:endParaRPr lang="en-US" sz="1600" kern="1200" dirty="0">
            <a:latin typeface="Apple Braille"/>
          </a:endParaRPr>
        </a:p>
      </dsp:txBody>
      <dsp:txXfrm>
        <a:off x="6124934" y="846867"/>
        <a:ext cx="2370471" cy="1228788"/>
      </dsp:txXfrm>
    </dsp:sp>
    <dsp:sp modelId="{3CECF23A-E6F6-46C6-907D-BB154266792C}">
      <dsp:nvSpPr>
        <dsp:cNvPr id="0" name=""/>
        <dsp:cNvSpPr/>
      </dsp:nvSpPr>
      <dsp:spPr>
        <a:xfrm>
          <a:off x="6124934"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Aug 2022</a:t>
          </a:r>
        </a:p>
      </dsp:txBody>
      <dsp:txXfrm>
        <a:off x="6124934" y="415131"/>
        <a:ext cx="2370471" cy="431736"/>
      </dsp:txXfrm>
    </dsp:sp>
    <dsp:sp modelId="{4B37F2D2-9961-40C5-BAC9-D2269F0B19F6}">
      <dsp:nvSpPr>
        <dsp:cNvPr id="0" name=""/>
        <dsp:cNvSpPr/>
      </dsp:nvSpPr>
      <dsp:spPr>
        <a:xfrm>
          <a:off x="5909066" y="846867"/>
          <a:ext cx="0" cy="1228788"/>
        </a:xfrm>
        <a:prstGeom prst="line">
          <a:avLst/>
        </a:prstGeom>
        <a:noFill/>
        <a:ln w="12700" cap="flat" cmpd="sng" algn="ctr">
          <a:solidFill>
            <a:schemeClr val="accent5">
              <a:hueOff val="4007135"/>
              <a:satOff val="-17587"/>
              <a:lumOff val="5229"/>
              <a:alphaOff val="0"/>
            </a:schemeClr>
          </a:solidFill>
          <a:prstDash val="dash"/>
          <a:miter lim="800000"/>
        </a:ln>
        <a:effectLst/>
      </dsp:spPr>
      <dsp:style>
        <a:lnRef idx="1">
          <a:scrgbClr r="0" g="0" b="0"/>
        </a:lnRef>
        <a:fillRef idx="0">
          <a:scrgbClr r="0" g="0" b="0"/>
        </a:fillRef>
        <a:effectRef idx="0">
          <a:scrgbClr r="0" g="0" b="0"/>
        </a:effectRef>
        <a:fontRef idx="minor"/>
      </dsp:style>
    </dsp:sp>
    <dsp:sp modelId="{C22833B4-9465-41AF-82D4-44B62729B815}">
      <dsp:nvSpPr>
        <dsp:cNvPr id="0" name=""/>
        <dsp:cNvSpPr/>
      </dsp:nvSpPr>
      <dsp:spPr>
        <a:xfrm>
          <a:off x="5870210" y="2036799"/>
          <a:ext cx="77712" cy="77712"/>
        </a:xfrm>
        <a:prstGeom prst="ellipse">
          <a:avLst/>
        </a:prstGeom>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518C91-B2D0-4903-A372-7F6DED0409BC}">
      <dsp:nvSpPr>
        <dsp:cNvPr id="0" name=""/>
        <dsp:cNvSpPr/>
      </dsp:nvSpPr>
      <dsp:spPr>
        <a:xfrm rot="18900000">
          <a:off x="7179550" y="3367670"/>
          <a:ext cx="305283" cy="305283"/>
        </a:xfrm>
        <a:prstGeom prst="teardrop">
          <a:avLst>
            <a:gd name="adj" fmla="val 115000"/>
          </a:avLst>
        </a:prstGeom>
        <a:solidFill>
          <a:schemeClr val="tx2">
            <a:lumMod val="60000"/>
            <a:lumOff val="4000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7BDA6-CDB5-4F9A-A91D-CDEA90DBE6A4}">
      <dsp:nvSpPr>
        <dsp:cNvPr id="0" name=""/>
        <dsp:cNvSpPr/>
      </dsp:nvSpPr>
      <dsp:spPr>
        <a:xfrm>
          <a:off x="7213464"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99EEB1-3540-4867-99BC-B957BFEEBA38}">
      <dsp:nvSpPr>
        <dsp:cNvPr id="0" name=""/>
        <dsp:cNvSpPr/>
      </dsp:nvSpPr>
      <dsp:spPr>
        <a:xfrm>
          <a:off x="7548060"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Reach 66% of eligible families</a:t>
          </a:r>
        </a:p>
      </dsp:txBody>
      <dsp:txXfrm>
        <a:off x="7548060" y="2075656"/>
        <a:ext cx="2370471" cy="1228788"/>
      </dsp:txXfrm>
    </dsp:sp>
    <dsp:sp modelId="{EA538D56-5C65-43EA-81D0-CD1E5CBC9F59}">
      <dsp:nvSpPr>
        <dsp:cNvPr id="0" name=""/>
        <dsp:cNvSpPr/>
      </dsp:nvSpPr>
      <dsp:spPr>
        <a:xfrm>
          <a:off x="7548060"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Aug 2022 - Feb 2023</a:t>
          </a:r>
        </a:p>
      </dsp:txBody>
      <dsp:txXfrm>
        <a:off x="7548060" y="3304444"/>
        <a:ext cx="2370471" cy="431736"/>
      </dsp:txXfrm>
    </dsp:sp>
    <dsp:sp modelId="{ECA352F1-FDE4-445A-939C-CF4C3A4444A0}">
      <dsp:nvSpPr>
        <dsp:cNvPr id="0" name=""/>
        <dsp:cNvSpPr/>
      </dsp:nvSpPr>
      <dsp:spPr>
        <a:xfrm>
          <a:off x="7332192" y="2075656"/>
          <a:ext cx="0" cy="1228788"/>
        </a:xfrm>
        <a:prstGeom prst="line">
          <a:avLst/>
        </a:prstGeom>
        <a:noFill/>
        <a:ln w="12700" cap="flat" cmpd="sng" algn="ctr">
          <a:solidFill>
            <a:schemeClr val="accent5">
              <a:hueOff val="5008919"/>
              <a:satOff val="-21983"/>
              <a:lumOff val="6536"/>
              <a:alphaOff val="0"/>
            </a:schemeClr>
          </a:solidFill>
          <a:prstDash val="dash"/>
          <a:miter lim="800000"/>
        </a:ln>
        <a:effectLst/>
      </dsp:spPr>
      <dsp:style>
        <a:lnRef idx="1">
          <a:scrgbClr r="0" g="0" b="0"/>
        </a:lnRef>
        <a:fillRef idx="0">
          <a:scrgbClr r="0" g="0" b="0"/>
        </a:fillRef>
        <a:effectRef idx="0">
          <a:scrgbClr r="0" g="0" b="0"/>
        </a:effectRef>
        <a:fontRef idx="minor"/>
      </dsp:style>
    </dsp:sp>
    <dsp:sp modelId="{92095B8D-3D85-4FD4-9F2B-78BAF6768072}">
      <dsp:nvSpPr>
        <dsp:cNvPr id="0" name=""/>
        <dsp:cNvSpPr/>
      </dsp:nvSpPr>
      <dsp:spPr>
        <a:xfrm>
          <a:off x="7293335" y="2036799"/>
          <a:ext cx="77712" cy="77712"/>
        </a:xfrm>
        <a:prstGeom prst="ellipse">
          <a:avLst/>
        </a:prstGeom>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C1D3A-1AFE-48F0-9740-7F7DEAE125D6}">
      <dsp:nvSpPr>
        <dsp:cNvPr id="0" name=""/>
        <dsp:cNvSpPr/>
      </dsp:nvSpPr>
      <dsp:spPr>
        <a:xfrm rot="8100000">
          <a:off x="8602675" y="478357"/>
          <a:ext cx="305283" cy="305283"/>
        </a:xfrm>
        <a:prstGeom prst="teardrop">
          <a:avLst>
            <a:gd name="adj" fmla="val 115000"/>
          </a:avLst>
        </a:prstGeom>
        <a:solidFill>
          <a:schemeClr val="accent3"/>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7CFA5-DD90-474A-A36B-395831F4D63F}">
      <dsp:nvSpPr>
        <dsp:cNvPr id="0" name=""/>
        <dsp:cNvSpPr/>
      </dsp:nvSpPr>
      <dsp:spPr>
        <a:xfrm>
          <a:off x="8636590"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C5D1BF-8375-4F2F-8F69-62C5DD498D86}">
      <dsp:nvSpPr>
        <dsp:cNvPr id="0" name=""/>
        <dsp:cNvSpPr/>
      </dsp:nvSpPr>
      <dsp:spPr>
        <a:xfrm>
          <a:off x="8971186"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 100% of eligible families</a:t>
          </a:r>
        </a:p>
      </dsp:txBody>
      <dsp:txXfrm>
        <a:off x="8971186" y="846867"/>
        <a:ext cx="2370471" cy="1228788"/>
      </dsp:txXfrm>
    </dsp:sp>
    <dsp:sp modelId="{733C4DBA-1274-416A-BCC8-352957253BAF}">
      <dsp:nvSpPr>
        <dsp:cNvPr id="0" name=""/>
        <dsp:cNvSpPr/>
      </dsp:nvSpPr>
      <dsp:spPr>
        <a:xfrm>
          <a:off x="8971186"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Aug 2023</a:t>
          </a:r>
        </a:p>
      </dsp:txBody>
      <dsp:txXfrm>
        <a:off x="8971186" y="415131"/>
        <a:ext cx="2370471" cy="431736"/>
      </dsp:txXfrm>
    </dsp:sp>
    <dsp:sp modelId="{9DF81F3D-7400-484B-BB6C-DB4BE4FA9774}">
      <dsp:nvSpPr>
        <dsp:cNvPr id="0" name=""/>
        <dsp:cNvSpPr/>
      </dsp:nvSpPr>
      <dsp:spPr>
        <a:xfrm>
          <a:off x="8755317" y="846867"/>
          <a:ext cx="0" cy="1228788"/>
        </a:xfrm>
        <a:prstGeom prst="line">
          <a:avLst/>
        </a:prstGeom>
        <a:noFill/>
        <a:ln w="12700" cap="flat" cmpd="sng" algn="ctr">
          <a:solidFill>
            <a:schemeClr val="accent5">
              <a:hueOff val="6010703"/>
              <a:satOff val="-26380"/>
              <a:lumOff val="7843"/>
              <a:alphaOff val="0"/>
            </a:schemeClr>
          </a:solidFill>
          <a:prstDash val="dash"/>
          <a:miter lim="800000"/>
        </a:ln>
        <a:effectLst/>
      </dsp:spPr>
      <dsp:style>
        <a:lnRef idx="1">
          <a:scrgbClr r="0" g="0" b="0"/>
        </a:lnRef>
        <a:fillRef idx="0">
          <a:scrgbClr r="0" g="0" b="0"/>
        </a:fillRef>
        <a:effectRef idx="0">
          <a:scrgbClr r="0" g="0" b="0"/>
        </a:effectRef>
        <a:fontRef idx="minor"/>
      </dsp:style>
    </dsp:sp>
    <dsp:sp modelId="{05EB9770-2809-4C3B-9E53-5C53C82F25D8}">
      <dsp:nvSpPr>
        <dsp:cNvPr id="0" name=""/>
        <dsp:cNvSpPr/>
      </dsp:nvSpPr>
      <dsp:spPr>
        <a:xfrm>
          <a:off x="8716461" y="2036799"/>
          <a:ext cx="77712" cy="77712"/>
        </a:xfrm>
        <a:prstGeom prst="ellipse">
          <a:avLst/>
        </a:prstGeom>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4082F-F4C7-49D1-A244-A61F6DE592B4}">
      <dsp:nvSpPr>
        <dsp:cNvPr id="0" name=""/>
        <dsp:cNvSpPr/>
      </dsp:nvSpPr>
      <dsp:spPr>
        <a:xfrm>
          <a:off x="0" y="0"/>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1BA13C-6CE5-49F7-B145-590F33B8EBDB}">
      <dsp:nvSpPr>
        <dsp:cNvPr id="0" name=""/>
        <dsp:cNvSpPr/>
      </dsp:nvSpPr>
      <dsp:spPr>
        <a:xfrm>
          <a:off x="0" y="0"/>
          <a:ext cx="6172199" cy="121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RHO Continuing Review has been approved</a:t>
          </a:r>
        </a:p>
      </dsp:txBody>
      <dsp:txXfrm>
        <a:off x="0" y="0"/>
        <a:ext cx="6172199" cy="1218406"/>
      </dsp:txXfrm>
    </dsp:sp>
    <dsp:sp modelId="{7CEBA443-DBCB-47E4-8225-A095A895528E}">
      <dsp:nvSpPr>
        <dsp:cNvPr id="0" name=""/>
        <dsp:cNvSpPr/>
      </dsp:nvSpPr>
      <dsp:spPr>
        <a:xfrm>
          <a:off x="0" y="1218406"/>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7945F4-A6B8-4B8F-9967-E1746BB7FC05}">
      <dsp:nvSpPr>
        <dsp:cNvPr id="0" name=""/>
        <dsp:cNvSpPr/>
      </dsp:nvSpPr>
      <dsp:spPr>
        <a:xfrm>
          <a:off x="0" y="1218406"/>
          <a:ext cx="6172199" cy="121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Email with details sent to site PIs on January 2</a:t>
          </a:r>
          <a:r>
            <a:rPr lang="en-US" sz="3400" kern="1200" baseline="30000"/>
            <a:t>nd</a:t>
          </a:r>
          <a:r>
            <a:rPr lang="en-US" sz="3400" kern="1200"/>
            <a:t> </a:t>
          </a:r>
        </a:p>
      </dsp:txBody>
      <dsp:txXfrm>
        <a:off x="0" y="1218406"/>
        <a:ext cx="6172199" cy="1218406"/>
      </dsp:txXfrm>
    </dsp:sp>
    <dsp:sp modelId="{11FC8D58-23DB-4E05-B256-C1D315BFD1B7}">
      <dsp:nvSpPr>
        <dsp:cNvPr id="0" name=""/>
        <dsp:cNvSpPr/>
      </dsp:nvSpPr>
      <dsp:spPr>
        <a:xfrm>
          <a:off x="0" y="2436812"/>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665AF3-950A-4922-A74E-20FAE8F670D8}">
      <dsp:nvSpPr>
        <dsp:cNvPr id="0" name=""/>
        <dsp:cNvSpPr/>
      </dsp:nvSpPr>
      <dsp:spPr>
        <a:xfrm>
          <a:off x="0" y="2436812"/>
          <a:ext cx="6172199" cy="121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Please submit to local IRBs ASAP</a:t>
          </a:r>
        </a:p>
      </dsp:txBody>
      <dsp:txXfrm>
        <a:off x="0" y="2436812"/>
        <a:ext cx="6172199" cy="1218406"/>
      </dsp:txXfrm>
    </dsp:sp>
    <dsp:sp modelId="{968DAC76-DF3B-4043-82AD-4633125A2A6A}">
      <dsp:nvSpPr>
        <dsp:cNvPr id="0" name=""/>
        <dsp:cNvSpPr/>
      </dsp:nvSpPr>
      <dsp:spPr>
        <a:xfrm>
          <a:off x="0" y="3655218"/>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12DBF6-9E94-472A-AEA7-5696FAF247D8}">
      <dsp:nvSpPr>
        <dsp:cNvPr id="0" name=""/>
        <dsp:cNvSpPr/>
      </dsp:nvSpPr>
      <dsp:spPr>
        <a:xfrm>
          <a:off x="0" y="3655218"/>
          <a:ext cx="6172199" cy="121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Any questions/issues, reach out to Heather</a:t>
          </a:r>
        </a:p>
      </dsp:txBody>
      <dsp:txXfrm>
        <a:off x="0" y="3655218"/>
        <a:ext cx="6172199" cy="1218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8D799-B0CD-4CD8-BCE1-6D4060BF01F9}">
      <dsp:nvSpPr>
        <dsp:cNvPr id="0" name=""/>
        <dsp:cNvSpPr/>
      </dsp:nvSpPr>
      <dsp:spPr>
        <a:xfrm>
          <a:off x="0" y="481537"/>
          <a:ext cx="10515600" cy="196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41528" rIns="816127"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a:t>COI</a:t>
          </a:r>
        </a:p>
        <a:p>
          <a:pPr marL="228600" lvl="1" indent="-228600" algn="l" defTabSz="1155700">
            <a:lnSpc>
              <a:spcPct val="90000"/>
            </a:lnSpc>
            <a:spcBef>
              <a:spcPct val="0"/>
            </a:spcBef>
            <a:spcAft>
              <a:spcPct val="15000"/>
            </a:spcAft>
            <a:buChar char="•"/>
          </a:pPr>
          <a:r>
            <a:rPr lang="en-US" sz="2600" kern="1200"/>
            <a:t>Growth/Nutrition</a:t>
          </a:r>
        </a:p>
        <a:p>
          <a:pPr marL="228600" lvl="1" indent="-228600" algn="l" defTabSz="1155700">
            <a:lnSpc>
              <a:spcPct val="90000"/>
            </a:lnSpc>
            <a:spcBef>
              <a:spcPct val="0"/>
            </a:spcBef>
            <a:spcAft>
              <a:spcPct val="15000"/>
            </a:spcAft>
            <a:buChar char="•"/>
          </a:pPr>
          <a:r>
            <a:rPr lang="en-US" sz="2600" kern="1200"/>
            <a:t>Pulmonary Medication</a:t>
          </a:r>
        </a:p>
      </dsp:txBody>
      <dsp:txXfrm>
        <a:off x="0" y="481537"/>
        <a:ext cx="10515600" cy="1965600"/>
      </dsp:txXfrm>
    </dsp:sp>
    <dsp:sp modelId="{84FBF640-853A-457B-BB81-DC033B6CA058}">
      <dsp:nvSpPr>
        <dsp:cNvPr id="0" name=""/>
        <dsp:cNvSpPr/>
      </dsp:nvSpPr>
      <dsp:spPr>
        <a:xfrm>
          <a:off x="525780" y="97777"/>
          <a:ext cx="7360920" cy="7675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55700">
            <a:lnSpc>
              <a:spcPct val="90000"/>
            </a:lnSpc>
            <a:spcBef>
              <a:spcPct val="0"/>
            </a:spcBef>
            <a:spcAft>
              <a:spcPct val="35000"/>
            </a:spcAft>
            <a:buNone/>
          </a:pPr>
          <a:r>
            <a:rPr lang="en-US" sz="2600" kern="1200"/>
            <a:t>We will soon start collecting new variables</a:t>
          </a:r>
        </a:p>
      </dsp:txBody>
      <dsp:txXfrm>
        <a:off x="563247" y="135244"/>
        <a:ext cx="7285986" cy="692586"/>
      </dsp:txXfrm>
    </dsp:sp>
    <dsp:sp modelId="{69345BC1-325B-4280-BD2A-119B83588A68}">
      <dsp:nvSpPr>
        <dsp:cNvPr id="0" name=""/>
        <dsp:cNvSpPr/>
      </dsp:nvSpPr>
      <dsp:spPr>
        <a:xfrm>
          <a:off x="0" y="2971297"/>
          <a:ext cx="105156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A5FB7A-28BE-45F0-AB64-B078DF236D72}">
      <dsp:nvSpPr>
        <dsp:cNvPr id="0" name=""/>
        <dsp:cNvSpPr/>
      </dsp:nvSpPr>
      <dsp:spPr>
        <a:xfrm>
          <a:off x="525780" y="2587537"/>
          <a:ext cx="7360920" cy="7675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55700">
            <a:lnSpc>
              <a:spcPct val="90000"/>
            </a:lnSpc>
            <a:spcBef>
              <a:spcPct val="0"/>
            </a:spcBef>
            <a:spcAft>
              <a:spcPct val="35000"/>
            </a:spcAft>
            <a:buNone/>
          </a:pPr>
          <a:r>
            <a:rPr lang="en-US" sz="2600" kern="1200"/>
            <a:t>New REDCap forms and more details coming soon</a:t>
          </a:r>
        </a:p>
      </dsp:txBody>
      <dsp:txXfrm>
        <a:off x="563247" y="2625004"/>
        <a:ext cx="7285986"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13ECD-695D-46AD-B2F4-25A943C372ED}">
      <dsp:nvSpPr>
        <dsp:cNvPr id="0" name=""/>
        <dsp:cNvSpPr/>
      </dsp:nvSpPr>
      <dsp:spPr>
        <a:xfrm>
          <a:off x="0" y="454"/>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E9FD56-AFAB-4A2F-A79A-B9E72CDE9DE4}">
      <dsp:nvSpPr>
        <dsp:cNvPr id="0" name=""/>
        <dsp:cNvSpPr/>
      </dsp:nvSpPr>
      <dsp:spPr>
        <a:xfrm>
          <a:off x="321805" y="239813"/>
          <a:ext cx="585100" cy="5851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FB152F-D807-4EA8-A501-6959718371A9}">
      <dsp:nvSpPr>
        <dsp:cNvPr id="0" name=""/>
        <dsp:cNvSpPr/>
      </dsp:nvSpPr>
      <dsp:spPr>
        <a:xfrm>
          <a:off x="1228710" y="454"/>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100000"/>
            </a:lnSpc>
            <a:spcBef>
              <a:spcPct val="0"/>
            </a:spcBef>
            <a:spcAft>
              <a:spcPct val="35000"/>
            </a:spcAft>
            <a:buNone/>
          </a:pPr>
          <a:r>
            <a:rPr lang="en-US" sz="2500" kern="1200" dirty="0"/>
            <a:t>Queries were sent out in November/December</a:t>
          </a:r>
        </a:p>
      </dsp:txBody>
      <dsp:txXfrm>
        <a:off x="1228710" y="454"/>
        <a:ext cx="9286889" cy="1063818"/>
      </dsp:txXfrm>
    </dsp:sp>
    <dsp:sp modelId="{CDD400F6-74AB-4AE7-A026-32C7E2134483}">
      <dsp:nvSpPr>
        <dsp:cNvPr id="0" name=""/>
        <dsp:cNvSpPr/>
      </dsp:nvSpPr>
      <dsp:spPr>
        <a:xfrm>
          <a:off x="0" y="1330228"/>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25CEA6-8D36-4A84-A4D1-B00CBDD4C683}">
      <dsp:nvSpPr>
        <dsp:cNvPr id="0" name=""/>
        <dsp:cNvSpPr/>
      </dsp:nvSpPr>
      <dsp:spPr>
        <a:xfrm>
          <a:off x="321805" y="1569587"/>
          <a:ext cx="585100" cy="5851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E2E256-3CE3-49A9-854C-0992E72857B8}">
      <dsp:nvSpPr>
        <dsp:cNvPr id="0" name=""/>
        <dsp:cNvSpPr/>
      </dsp:nvSpPr>
      <dsp:spPr>
        <a:xfrm>
          <a:off x="1228710" y="1330228"/>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100000"/>
            </a:lnSpc>
            <a:spcBef>
              <a:spcPct val="0"/>
            </a:spcBef>
            <a:spcAft>
              <a:spcPct val="35000"/>
            </a:spcAft>
            <a:buNone/>
          </a:pPr>
          <a:r>
            <a:rPr lang="en-US" sz="2500" kern="1200" dirty="0"/>
            <a:t>If you have not completed, please do so ASAP</a:t>
          </a:r>
        </a:p>
      </dsp:txBody>
      <dsp:txXfrm>
        <a:off x="1228710" y="1330228"/>
        <a:ext cx="9286889" cy="1063818"/>
      </dsp:txXfrm>
    </dsp:sp>
    <dsp:sp modelId="{08B5BE67-79B5-4C06-9167-F4C7F6C06737}">
      <dsp:nvSpPr>
        <dsp:cNvPr id="0" name=""/>
        <dsp:cNvSpPr/>
      </dsp:nvSpPr>
      <dsp:spPr>
        <a:xfrm>
          <a:off x="0" y="2660001"/>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AC2C28-F872-49A1-8B34-02596B45BB88}">
      <dsp:nvSpPr>
        <dsp:cNvPr id="0" name=""/>
        <dsp:cNvSpPr/>
      </dsp:nvSpPr>
      <dsp:spPr>
        <a:xfrm>
          <a:off x="321805" y="2899360"/>
          <a:ext cx="585100" cy="5851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0B5321-AC0E-4657-AF10-E880894EEEDE}">
      <dsp:nvSpPr>
        <dsp:cNvPr id="0" name=""/>
        <dsp:cNvSpPr/>
      </dsp:nvSpPr>
      <dsp:spPr>
        <a:xfrm>
          <a:off x="1228710" y="2660001"/>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100000"/>
            </a:lnSpc>
            <a:spcBef>
              <a:spcPct val="0"/>
            </a:spcBef>
            <a:spcAft>
              <a:spcPct val="35000"/>
            </a:spcAft>
            <a:buNone/>
          </a:pPr>
          <a:r>
            <a:rPr lang="en-US" sz="2500" kern="1200" dirty="0"/>
            <a:t>Contact Katie with any questions</a:t>
          </a:r>
        </a:p>
      </dsp:txBody>
      <dsp:txXfrm>
        <a:off x="1228710" y="2660001"/>
        <a:ext cx="9286889" cy="10638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8BF53-7CAF-42C8-9F4E-8067659CC5CF}">
      <dsp:nvSpPr>
        <dsp:cNvPr id="0" name=""/>
        <dsp:cNvSpPr/>
      </dsp:nvSpPr>
      <dsp:spPr>
        <a:xfrm>
          <a:off x="0" y="454"/>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34C6EB-8807-4952-97D1-FA24645CA75A}">
      <dsp:nvSpPr>
        <dsp:cNvPr id="0" name=""/>
        <dsp:cNvSpPr/>
      </dsp:nvSpPr>
      <dsp:spPr>
        <a:xfrm>
          <a:off x="321805" y="239813"/>
          <a:ext cx="585100" cy="5851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A769D2-B38B-43C8-B049-FBB20FA42F4F}">
      <dsp:nvSpPr>
        <dsp:cNvPr id="0" name=""/>
        <dsp:cNvSpPr/>
      </dsp:nvSpPr>
      <dsp:spPr>
        <a:xfrm>
          <a:off x="1228710" y="454"/>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a:t>Reminder for all sites that have IRB approval that survey links should be sent to all families enrolled </a:t>
          </a:r>
        </a:p>
      </dsp:txBody>
      <dsp:txXfrm>
        <a:off x="1228710" y="454"/>
        <a:ext cx="9286889" cy="1063818"/>
      </dsp:txXfrm>
    </dsp:sp>
    <dsp:sp modelId="{E63F2840-6C96-4AE0-BD45-69569CC49A53}">
      <dsp:nvSpPr>
        <dsp:cNvPr id="0" name=""/>
        <dsp:cNvSpPr/>
      </dsp:nvSpPr>
      <dsp:spPr>
        <a:xfrm>
          <a:off x="0" y="1330228"/>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AF073B-F441-4AA4-BB4D-B54C1ACA3629}">
      <dsp:nvSpPr>
        <dsp:cNvPr id="0" name=""/>
        <dsp:cNvSpPr/>
      </dsp:nvSpPr>
      <dsp:spPr>
        <a:xfrm>
          <a:off x="321805" y="1569587"/>
          <a:ext cx="585100" cy="5851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E9D187-2828-46BC-A78E-4ED5EC515AA5}">
      <dsp:nvSpPr>
        <dsp:cNvPr id="0" name=""/>
        <dsp:cNvSpPr/>
      </dsp:nvSpPr>
      <dsp:spPr>
        <a:xfrm>
          <a:off x="1228710" y="1330228"/>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a:t>Defined project milestone</a:t>
          </a:r>
        </a:p>
      </dsp:txBody>
      <dsp:txXfrm>
        <a:off x="1228710" y="1330228"/>
        <a:ext cx="9286889" cy="1063818"/>
      </dsp:txXfrm>
    </dsp:sp>
    <dsp:sp modelId="{042C02D4-AA17-4310-9D72-C22F09A38AAD}">
      <dsp:nvSpPr>
        <dsp:cNvPr id="0" name=""/>
        <dsp:cNvSpPr/>
      </dsp:nvSpPr>
      <dsp:spPr>
        <a:xfrm>
          <a:off x="0" y="2660001"/>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B65B93-46C6-4456-9D41-2433B88C5EC4}">
      <dsp:nvSpPr>
        <dsp:cNvPr id="0" name=""/>
        <dsp:cNvSpPr/>
      </dsp:nvSpPr>
      <dsp:spPr>
        <a:xfrm>
          <a:off x="321805" y="2899360"/>
          <a:ext cx="585100" cy="5851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D31A9A-925E-4883-B41D-393766D092CC}">
      <dsp:nvSpPr>
        <dsp:cNvPr id="0" name=""/>
        <dsp:cNvSpPr/>
      </dsp:nvSpPr>
      <dsp:spPr>
        <a:xfrm>
          <a:off x="1228710" y="2660001"/>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rgbClr val="FF0000"/>
              </a:solidFill>
            </a:rPr>
            <a:t>Severely</a:t>
          </a:r>
          <a:r>
            <a:rPr lang="en-US" sz="2500" kern="1200" dirty="0"/>
            <a:t> behind enrollment schedule (0.01% response rate) </a:t>
          </a:r>
        </a:p>
      </dsp:txBody>
      <dsp:txXfrm>
        <a:off x="1228710" y="2660001"/>
        <a:ext cx="9286889" cy="10638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6EEFB-72BF-4C2F-BC09-316AF514A41A}">
      <dsp:nvSpPr>
        <dsp:cNvPr id="0" name=""/>
        <dsp:cNvSpPr/>
      </dsp:nvSpPr>
      <dsp:spPr>
        <a:xfrm>
          <a:off x="0" y="2803458"/>
          <a:ext cx="10515600" cy="92015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Controls Needed for Further Analysis </a:t>
          </a:r>
        </a:p>
      </dsp:txBody>
      <dsp:txXfrm>
        <a:off x="0" y="2803458"/>
        <a:ext cx="10515600" cy="920157"/>
      </dsp:txXfrm>
    </dsp:sp>
    <dsp:sp modelId="{3FEB700C-738A-4E77-B753-E2E84B75160B}">
      <dsp:nvSpPr>
        <dsp:cNvPr id="0" name=""/>
        <dsp:cNvSpPr/>
      </dsp:nvSpPr>
      <dsp:spPr>
        <a:xfrm rot="10800000">
          <a:off x="0" y="1402058"/>
          <a:ext cx="10515600" cy="1415202"/>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6 Months Post-Wean = Forms Complete</a:t>
          </a:r>
        </a:p>
      </dsp:txBody>
      <dsp:txXfrm rot="10800000">
        <a:off x="0" y="1402058"/>
        <a:ext cx="10515600" cy="919556"/>
      </dsp:txXfrm>
    </dsp:sp>
    <dsp:sp modelId="{CEFDCABB-EC52-499A-8C1D-6DC2B31D6CCE}">
      <dsp:nvSpPr>
        <dsp:cNvPr id="0" name=""/>
        <dsp:cNvSpPr/>
      </dsp:nvSpPr>
      <dsp:spPr>
        <a:xfrm rot="10800000">
          <a:off x="0" y="658"/>
          <a:ext cx="10515600" cy="1415202"/>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Control Infant REDCap Forms</a:t>
          </a:r>
        </a:p>
      </dsp:txBody>
      <dsp:txXfrm rot="-10800000">
        <a:off x="0" y="658"/>
        <a:ext cx="10515600" cy="496736"/>
      </dsp:txXfrm>
    </dsp:sp>
    <dsp:sp modelId="{3E477A0A-B554-4F78-A736-8A1EC592C494}">
      <dsp:nvSpPr>
        <dsp:cNvPr id="0" name=""/>
        <dsp:cNvSpPr/>
      </dsp:nvSpPr>
      <dsp:spPr>
        <a:xfrm>
          <a:off x="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Screening</a:t>
          </a:r>
        </a:p>
      </dsp:txBody>
      <dsp:txXfrm>
        <a:off x="0" y="497394"/>
        <a:ext cx="2628899" cy="423145"/>
      </dsp:txXfrm>
    </dsp:sp>
    <dsp:sp modelId="{7359A69C-DE28-4D4F-BBCC-2C1B12D851DD}">
      <dsp:nvSpPr>
        <dsp:cNvPr id="0" name=""/>
        <dsp:cNvSpPr/>
      </dsp:nvSpPr>
      <dsp:spPr>
        <a:xfrm>
          <a:off x="26289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Demographics</a:t>
          </a:r>
        </a:p>
      </dsp:txBody>
      <dsp:txXfrm>
        <a:off x="2628900" y="497394"/>
        <a:ext cx="2628899" cy="423145"/>
      </dsp:txXfrm>
    </dsp:sp>
    <dsp:sp modelId="{AE6E40DF-F015-472C-B116-EAB1416ABEEE}">
      <dsp:nvSpPr>
        <dsp:cNvPr id="0" name=""/>
        <dsp:cNvSpPr/>
      </dsp:nvSpPr>
      <dsp:spPr>
        <a:xfrm>
          <a:off x="52578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AEs</a:t>
          </a:r>
        </a:p>
      </dsp:txBody>
      <dsp:txXfrm>
        <a:off x="5257800" y="497394"/>
        <a:ext cx="2628899" cy="423145"/>
      </dsp:txXfrm>
    </dsp:sp>
    <dsp:sp modelId="{34A154B0-540E-47A7-8D56-5A7D34600735}">
      <dsp:nvSpPr>
        <dsp:cNvPr id="0" name=""/>
        <dsp:cNvSpPr/>
      </dsp:nvSpPr>
      <dsp:spPr>
        <a:xfrm>
          <a:off x="78867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Implementation Discharge</a:t>
          </a:r>
        </a:p>
      </dsp:txBody>
      <dsp:txXfrm>
        <a:off x="7886700" y="497394"/>
        <a:ext cx="2628899" cy="4231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40669-C33A-4EE7-B929-E289D7BA50BB}">
      <dsp:nvSpPr>
        <dsp:cNvPr id="0" name=""/>
        <dsp:cNvSpPr/>
      </dsp:nvSpPr>
      <dsp:spPr>
        <a:xfrm>
          <a:off x="0" y="454"/>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B3344C-1AC0-4A7F-9DB5-560486EA7836}">
      <dsp:nvSpPr>
        <dsp:cNvPr id="0" name=""/>
        <dsp:cNvSpPr/>
      </dsp:nvSpPr>
      <dsp:spPr>
        <a:xfrm>
          <a:off x="321805" y="239813"/>
          <a:ext cx="585100" cy="5851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CA58E1-A00B-46B5-9744-240A1EA5BA78}">
      <dsp:nvSpPr>
        <dsp:cNvPr id="0" name=""/>
        <dsp:cNvSpPr/>
      </dsp:nvSpPr>
      <dsp:spPr>
        <a:xfrm>
          <a:off x="1228710" y="454"/>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To Confirm Safety, We Are Looking for All AE Data Until 6 Months Post-Wean</a:t>
          </a:r>
        </a:p>
      </dsp:txBody>
      <dsp:txXfrm>
        <a:off x="1228710" y="454"/>
        <a:ext cx="9286889" cy="1063818"/>
      </dsp:txXfrm>
    </dsp:sp>
    <dsp:sp modelId="{2F55CC9E-18A9-4855-B623-B004E017ECB1}">
      <dsp:nvSpPr>
        <dsp:cNvPr id="0" name=""/>
        <dsp:cNvSpPr/>
      </dsp:nvSpPr>
      <dsp:spPr>
        <a:xfrm>
          <a:off x="0" y="1330228"/>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23110-9C42-46F8-A6A8-F0C21F6D4A27}">
      <dsp:nvSpPr>
        <dsp:cNvPr id="0" name=""/>
        <dsp:cNvSpPr/>
      </dsp:nvSpPr>
      <dsp:spPr>
        <a:xfrm>
          <a:off x="321805" y="1569587"/>
          <a:ext cx="585100" cy="5851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8AB98-0F2A-429D-8272-A76BE86FED36}">
      <dsp:nvSpPr>
        <dsp:cNvPr id="0" name=""/>
        <dsp:cNvSpPr/>
      </dsp:nvSpPr>
      <dsp:spPr>
        <a:xfrm>
          <a:off x="1228710" y="1330228"/>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We Require This For All Babies On Program Including Controls</a:t>
          </a:r>
        </a:p>
      </dsp:txBody>
      <dsp:txXfrm>
        <a:off x="1228710" y="1330228"/>
        <a:ext cx="9286889" cy="1063818"/>
      </dsp:txXfrm>
    </dsp:sp>
    <dsp:sp modelId="{E1E30A9E-6E18-49B7-A8B8-B2B6B474A5C8}">
      <dsp:nvSpPr>
        <dsp:cNvPr id="0" name=""/>
        <dsp:cNvSpPr/>
      </dsp:nvSpPr>
      <dsp:spPr>
        <a:xfrm>
          <a:off x="0" y="2660001"/>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82D173-5655-40EB-86FA-D2F8E303099C}">
      <dsp:nvSpPr>
        <dsp:cNvPr id="0" name=""/>
        <dsp:cNvSpPr/>
      </dsp:nvSpPr>
      <dsp:spPr>
        <a:xfrm>
          <a:off x="321805" y="2899360"/>
          <a:ext cx="585100" cy="5851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1A68CC-A148-4722-B3DD-CC181CE470D5}">
      <dsp:nvSpPr>
        <dsp:cNvPr id="0" name=""/>
        <dsp:cNvSpPr/>
      </dsp:nvSpPr>
      <dsp:spPr>
        <a:xfrm>
          <a:off x="1228710" y="2660001"/>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The AE Form Is Available on </a:t>
          </a:r>
          <a:r>
            <a:rPr lang="en-US" sz="2500" kern="1200" dirty="0" err="1"/>
            <a:t>REDCap</a:t>
          </a:r>
          <a:r>
            <a:rPr lang="en-US" sz="2500" kern="1200" dirty="0"/>
            <a:t> (Katie Can Help w/ </a:t>
          </a:r>
          <a:r>
            <a:rPr lang="en-US" sz="2500" kern="1200" dirty="0" err="1"/>
            <a:t>REDCap</a:t>
          </a:r>
          <a:r>
            <a:rPr lang="en-US" sz="2500" kern="1200" dirty="0"/>
            <a:t> Access)</a:t>
          </a:r>
        </a:p>
      </dsp:txBody>
      <dsp:txXfrm>
        <a:off x="1228710" y="2660001"/>
        <a:ext cx="9286889" cy="1063818"/>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0.87284</cdr:x>
      <cdr:y>0.0521</cdr:y>
    </cdr:from>
    <cdr:to>
      <cdr:x>0.98782</cdr:x>
      <cdr:y>0.18765</cdr:y>
    </cdr:to>
    <cdr:sp macro="" textlink="">
      <cdr:nvSpPr>
        <cdr:cNvPr id="2" name="Arrow: Down 1">
          <a:extLst xmlns:a="http://schemas.openxmlformats.org/drawingml/2006/main">
            <a:ext uri="{FF2B5EF4-FFF2-40B4-BE49-F238E27FC236}">
              <a16:creationId xmlns:a16="http://schemas.microsoft.com/office/drawing/2014/main" id="{64418502-9627-D430-051D-5F59AEF8D989}"/>
            </a:ext>
          </a:extLst>
        </cdr:cNvPr>
        <cdr:cNvSpPr/>
      </cdr:nvSpPr>
      <cdr:spPr>
        <a:xfrm xmlns:a="http://schemas.openxmlformats.org/drawingml/2006/main">
          <a:off x="5923563" y="181769"/>
          <a:ext cx="780322" cy="472855"/>
        </a:xfrm>
        <a:prstGeom xmlns:a="http://schemas.openxmlformats.org/drawingml/2006/main" prst="downArrow">
          <a:avLst/>
        </a:prstGeom>
        <a:solidFill xmlns:a="http://schemas.openxmlformats.org/drawingml/2006/main">
          <a:schemeClr val="accent5"/>
        </a:solidFill>
        <a:ln xmlns:a="http://schemas.openxmlformats.org/drawingml/2006/main" w="28575">
          <a:solidFill>
            <a:schemeClr val="accent5">
              <a:lumMod val="50000"/>
            </a:schemeClr>
          </a:solidFill>
        </a:ln>
      </cdr:spPr>
      <cdr:style>
        <a:lnRef xmlns:a="http://schemas.openxmlformats.org/drawingml/2006/main" idx="2">
          <a:schemeClr val="accent1">
            <a:shade val="50000"/>
          </a:schemeClr>
        </a:lnRef>
        <a:fillRef xmlns:a="http://schemas.openxmlformats.org/drawingml/2006/main" idx="1001">
          <a:schemeClr val="dk2"/>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0.90259</cdr:x>
      <cdr:y>0.10211</cdr:y>
    </cdr:from>
    <cdr:to>
      <cdr:x>0.95984</cdr:x>
      <cdr:y>0.19739</cdr:y>
    </cdr:to>
    <cdr:sp macro="" textlink="">
      <cdr:nvSpPr>
        <cdr:cNvPr id="3" name="Text Box 13">
          <a:extLst xmlns:a="http://schemas.openxmlformats.org/drawingml/2006/main">
            <a:ext uri="{FF2B5EF4-FFF2-40B4-BE49-F238E27FC236}">
              <a16:creationId xmlns:a16="http://schemas.microsoft.com/office/drawing/2014/main" id="{AB44A064-E534-0C05-A7E1-11ADC01CE97C}"/>
            </a:ext>
          </a:extLst>
        </cdr:cNvPr>
        <cdr:cNvSpPr txBox="1"/>
      </cdr:nvSpPr>
      <cdr:spPr>
        <a:xfrm xmlns:a="http://schemas.openxmlformats.org/drawingml/2006/main">
          <a:off x="11004413" y="631747"/>
          <a:ext cx="697961" cy="58947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a:spcBef>
              <a:spcPts val="0"/>
            </a:spcBef>
            <a:spcAft>
              <a:spcPts val="1600"/>
            </a:spcAft>
          </a:pPr>
          <a:r>
            <a:rPr lang="en-US" sz="1600" b="1" dirty="0">
              <a:effectLst/>
              <a:latin typeface="Century Gothic" panose="020B0502020202020204" pitchFamily="34" charset="0"/>
              <a:ea typeface="Meiryo" panose="020B0604030504040204" pitchFamily="34" charset="-128"/>
              <a:cs typeface="Arial" panose="020B0604020202020204" pitchFamily="34" charset="0"/>
            </a:rPr>
            <a:t>Goal</a:t>
          </a:r>
        </a:p>
        <a:p xmlns:a="http://schemas.openxmlformats.org/drawingml/2006/main">
          <a:pPr marL="0" marR="0">
            <a:spcBef>
              <a:spcPts val="0"/>
            </a:spcBef>
            <a:spcAft>
              <a:spcPts val="1600"/>
            </a:spcAft>
          </a:pPr>
          <a:r>
            <a:rPr lang="en-US" sz="1100" b="1" dirty="0">
              <a:effectLst/>
              <a:ea typeface="Meiryo" panose="020B0604030504040204" pitchFamily="34" charset="-128"/>
              <a:cs typeface="Arial" panose="020B0604020202020204" pitchFamily="34" charset="0"/>
            </a:rPr>
            <a:t> </a:t>
          </a:r>
          <a:endParaRPr lang="en-US" sz="1100" dirty="0">
            <a:effectLst/>
            <a:ea typeface="Meiryo" panose="020B0604030504040204" pitchFamily="34" charset="-128"/>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0.87284</cdr:x>
      <cdr:y>0.0521</cdr:y>
    </cdr:from>
    <cdr:to>
      <cdr:x>0.98782</cdr:x>
      <cdr:y>0.18765</cdr:y>
    </cdr:to>
    <cdr:sp macro="" textlink="">
      <cdr:nvSpPr>
        <cdr:cNvPr id="2" name="Arrow: Down 1">
          <a:extLst xmlns:a="http://schemas.openxmlformats.org/drawingml/2006/main">
            <a:ext uri="{FF2B5EF4-FFF2-40B4-BE49-F238E27FC236}">
              <a16:creationId xmlns:a16="http://schemas.microsoft.com/office/drawing/2014/main" id="{64418502-9627-D430-051D-5F59AEF8D989}"/>
            </a:ext>
          </a:extLst>
        </cdr:cNvPr>
        <cdr:cNvSpPr/>
      </cdr:nvSpPr>
      <cdr:spPr>
        <a:xfrm xmlns:a="http://schemas.openxmlformats.org/drawingml/2006/main">
          <a:off x="5923563" y="181769"/>
          <a:ext cx="780322" cy="472855"/>
        </a:xfrm>
        <a:prstGeom xmlns:a="http://schemas.openxmlformats.org/drawingml/2006/main" prst="downArrow">
          <a:avLst/>
        </a:prstGeom>
        <a:solidFill xmlns:a="http://schemas.openxmlformats.org/drawingml/2006/main">
          <a:schemeClr val="accent5"/>
        </a:solidFill>
        <a:ln xmlns:a="http://schemas.openxmlformats.org/drawingml/2006/main" w="28575">
          <a:solidFill>
            <a:schemeClr val="accent5">
              <a:lumMod val="50000"/>
            </a:schemeClr>
          </a:solidFill>
        </a:ln>
      </cdr:spPr>
      <cdr:style>
        <a:lnRef xmlns:a="http://schemas.openxmlformats.org/drawingml/2006/main" idx="2">
          <a:schemeClr val="accent1">
            <a:shade val="50000"/>
          </a:schemeClr>
        </a:lnRef>
        <a:fillRef xmlns:a="http://schemas.openxmlformats.org/drawingml/2006/main" idx="1001">
          <a:schemeClr val="dk2"/>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0.90332</cdr:x>
      <cdr:y>0.10003</cdr:y>
    </cdr:from>
    <cdr:to>
      <cdr:x>0.96947</cdr:x>
      <cdr:y>0.15747</cdr:y>
    </cdr:to>
    <cdr:sp macro="" textlink="">
      <cdr:nvSpPr>
        <cdr:cNvPr id="3" name="Text Box 13">
          <a:extLst xmlns:a="http://schemas.openxmlformats.org/drawingml/2006/main">
            <a:ext uri="{FF2B5EF4-FFF2-40B4-BE49-F238E27FC236}">
              <a16:creationId xmlns:a16="http://schemas.microsoft.com/office/drawing/2014/main" id="{AB44A064-E534-0C05-A7E1-11ADC01CE97C}"/>
            </a:ext>
          </a:extLst>
        </cdr:cNvPr>
        <cdr:cNvSpPr txBox="1"/>
      </cdr:nvSpPr>
      <cdr:spPr>
        <a:xfrm xmlns:a="http://schemas.openxmlformats.org/drawingml/2006/main">
          <a:off x="11013219" y="593104"/>
          <a:ext cx="806605" cy="34054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a:spcBef>
              <a:spcPts val="0"/>
            </a:spcBef>
            <a:spcAft>
              <a:spcPts val="1600"/>
            </a:spcAft>
          </a:pPr>
          <a:r>
            <a:rPr lang="en-US" sz="1600" b="1" dirty="0">
              <a:effectLst/>
              <a:latin typeface="Century Gothic" panose="020B0502020202020204" pitchFamily="34" charset="0"/>
              <a:ea typeface="Meiryo" panose="020B0604030504040204" pitchFamily="34" charset="-128"/>
              <a:cs typeface="Arial" panose="020B0604020202020204" pitchFamily="34" charset="0"/>
            </a:rPr>
            <a:t>Goal</a:t>
          </a:r>
        </a:p>
        <a:p xmlns:a="http://schemas.openxmlformats.org/drawingml/2006/main">
          <a:pPr marL="0" marR="0">
            <a:spcBef>
              <a:spcPts val="0"/>
            </a:spcBef>
            <a:spcAft>
              <a:spcPts val="1600"/>
            </a:spcAft>
          </a:pPr>
          <a:r>
            <a:rPr lang="en-US" sz="1100" b="1" dirty="0">
              <a:effectLst/>
              <a:ea typeface="Meiryo" panose="020B0604030504040204" pitchFamily="34" charset="-128"/>
              <a:cs typeface="Arial" panose="020B0604020202020204" pitchFamily="34" charset="0"/>
            </a:rPr>
            <a:t> </a:t>
          </a:r>
          <a:endParaRPr lang="en-US" sz="1100" dirty="0">
            <a:effectLst/>
            <a:ea typeface="Meiryo" panose="020B0604030504040204" pitchFamily="34" charset="-128"/>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E1C0B-A3F3-AF48-B158-A340B9EEE66D}" type="datetimeFigureOut">
              <a:rPr lang="en-US" smtClean="0"/>
              <a:t>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01A50-7381-E240-BB84-858C28C3500E}" type="slidenum">
              <a:rPr lang="en-US" smtClean="0"/>
              <a:t>‹#›</a:t>
            </a:fld>
            <a:endParaRPr lang="en-US"/>
          </a:p>
        </p:txBody>
      </p:sp>
    </p:spTree>
    <p:extLst>
      <p:ext uri="{BB962C8B-B14F-4D97-AF65-F5344CB8AC3E}">
        <p14:creationId xmlns:p14="http://schemas.microsoft.com/office/powerpoint/2010/main" val="334541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a:t>
            </a:fld>
            <a:endParaRPr lang="en-US"/>
          </a:p>
        </p:txBody>
      </p:sp>
    </p:spTree>
    <p:extLst>
      <p:ext uri="{BB962C8B-B14F-4D97-AF65-F5344CB8AC3E}">
        <p14:creationId xmlns:p14="http://schemas.microsoft.com/office/powerpoint/2010/main" val="2295564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12</a:t>
            </a:fld>
            <a:endParaRPr lang="en-US"/>
          </a:p>
        </p:txBody>
      </p:sp>
    </p:spTree>
    <p:extLst>
      <p:ext uri="{BB962C8B-B14F-4D97-AF65-F5344CB8AC3E}">
        <p14:creationId xmlns:p14="http://schemas.microsoft.com/office/powerpoint/2010/main" val="1803898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E000F-5157-5940-B632-56936CA00891}" type="slidenum">
              <a:rPr lang="en-US" smtClean="0"/>
              <a:pPr/>
              <a:t>21</a:t>
            </a:fld>
            <a:endParaRPr lang="en-US" dirty="0"/>
          </a:p>
        </p:txBody>
      </p:sp>
    </p:spTree>
    <p:extLst>
      <p:ext uri="{BB962C8B-B14F-4D97-AF65-F5344CB8AC3E}">
        <p14:creationId xmlns:p14="http://schemas.microsoft.com/office/powerpoint/2010/main" val="530059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22</a:t>
            </a:fld>
            <a:endParaRPr lang="en-US"/>
          </a:p>
        </p:txBody>
      </p:sp>
    </p:spTree>
    <p:extLst>
      <p:ext uri="{BB962C8B-B14F-4D97-AF65-F5344CB8AC3E}">
        <p14:creationId xmlns:p14="http://schemas.microsoft.com/office/powerpoint/2010/main" val="3034575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the above spit-out it says that the baby in question </a:t>
            </a:r>
            <a:r>
              <a:rPr lang="en-US" dirty="0" err="1"/>
              <a:t>spen</a:t>
            </a:r>
            <a:r>
              <a:rPr lang="en-US" dirty="0"/>
              <a:t>…</a:t>
            </a:r>
          </a:p>
          <a:p>
            <a:r>
              <a:rPr lang="en-US" dirty="0"/>
              <a:t>822 Minutes Above 96% SpO2</a:t>
            </a:r>
          </a:p>
          <a:p>
            <a:r>
              <a:rPr lang="en-US" dirty="0"/>
              <a:t>65 Minutes Between 90-96% SpO2</a:t>
            </a:r>
          </a:p>
          <a:p>
            <a:r>
              <a:rPr lang="en-US" dirty="0"/>
              <a:t>826 Minutes Below 90% SpO2</a:t>
            </a:r>
          </a:p>
          <a:p>
            <a:endParaRPr lang="en-US" dirty="0"/>
          </a:p>
          <a:p>
            <a:r>
              <a:rPr lang="en-US" dirty="0"/>
              <a:t>The above information, logically does not make sense… if you see data like this CHANGE THE PROBE… we as coordinating site cannot make this recommendation as that would bias the data… all we can do is report on what the algorithm tells us, and it is up to individual sites to interpret that recommendation in the unique situation of each baby</a:t>
            </a:r>
          </a:p>
        </p:txBody>
      </p:sp>
      <p:sp>
        <p:nvSpPr>
          <p:cNvPr id="4" name="Slide Number Placeholder 3"/>
          <p:cNvSpPr>
            <a:spLocks noGrp="1"/>
          </p:cNvSpPr>
          <p:nvPr>
            <p:ph type="sldNum" sz="quarter" idx="5"/>
          </p:nvPr>
        </p:nvSpPr>
        <p:spPr/>
        <p:txBody>
          <a:bodyPr/>
          <a:lstStyle/>
          <a:p>
            <a:fld id="{30601A50-7381-E240-BB84-858C28C3500E}" type="slidenum">
              <a:rPr lang="en-US" smtClean="0"/>
              <a:t>25</a:t>
            </a:fld>
            <a:endParaRPr lang="en-US"/>
          </a:p>
        </p:txBody>
      </p:sp>
    </p:spTree>
    <p:extLst>
      <p:ext uri="{BB962C8B-B14F-4D97-AF65-F5344CB8AC3E}">
        <p14:creationId xmlns:p14="http://schemas.microsoft.com/office/powerpoint/2010/main" val="20356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Unchecked the goal to reach 66% as we have not fulfilled throughout the milestone period but are on our way</a:t>
            </a:r>
          </a:p>
        </p:txBody>
      </p:sp>
      <p:sp>
        <p:nvSpPr>
          <p:cNvPr id="4" name="Slide Number Placeholder 3"/>
          <p:cNvSpPr>
            <a:spLocks noGrp="1"/>
          </p:cNvSpPr>
          <p:nvPr>
            <p:ph type="sldNum" sz="quarter" idx="5"/>
          </p:nvPr>
        </p:nvSpPr>
        <p:spPr/>
        <p:txBody>
          <a:bodyPr/>
          <a:lstStyle/>
          <a:p>
            <a:fld id="{30601A50-7381-E240-BB84-858C28C3500E}" type="slidenum">
              <a:rPr lang="en-US" smtClean="0"/>
              <a:t>2</a:t>
            </a:fld>
            <a:endParaRPr lang="en-US"/>
          </a:p>
        </p:txBody>
      </p:sp>
    </p:spTree>
    <p:extLst>
      <p:ext uri="{BB962C8B-B14F-4D97-AF65-F5344CB8AC3E}">
        <p14:creationId xmlns:p14="http://schemas.microsoft.com/office/powerpoint/2010/main" val="378965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3</a:t>
            </a:fld>
            <a:endParaRPr lang="en-US"/>
          </a:p>
        </p:txBody>
      </p:sp>
    </p:spTree>
    <p:extLst>
      <p:ext uri="{BB962C8B-B14F-4D97-AF65-F5344CB8AC3E}">
        <p14:creationId xmlns:p14="http://schemas.microsoft.com/office/powerpoint/2010/main" val="117640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4 enrollments in December</a:t>
            </a:r>
          </a:p>
        </p:txBody>
      </p:sp>
      <p:sp>
        <p:nvSpPr>
          <p:cNvPr id="4" name="Slide Number Placeholder 3"/>
          <p:cNvSpPr>
            <a:spLocks noGrp="1"/>
          </p:cNvSpPr>
          <p:nvPr>
            <p:ph type="sldNum" sz="quarter" idx="5"/>
          </p:nvPr>
        </p:nvSpPr>
        <p:spPr/>
        <p:txBody>
          <a:bodyPr/>
          <a:lstStyle/>
          <a:p>
            <a:fld id="{30601A50-7381-E240-BB84-858C28C3500E}" type="slidenum">
              <a:rPr lang="en-US" smtClean="0"/>
              <a:t>4</a:t>
            </a:fld>
            <a:endParaRPr lang="en-US"/>
          </a:p>
        </p:txBody>
      </p:sp>
    </p:spTree>
    <p:extLst>
      <p:ext uri="{BB962C8B-B14F-4D97-AF65-F5344CB8AC3E}">
        <p14:creationId xmlns:p14="http://schemas.microsoft.com/office/powerpoint/2010/main" val="56645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5</a:t>
            </a:fld>
            <a:endParaRPr lang="en-US"/>
          </a:p>
        </p:txBody>
      </p:sp>
    </p:spTree>
    <p:extLst>
      <p:ext uri="{BB962C8B-B14F-4D97-AF65-F5344CB8AC3E}">
        <p14:creationId xmlns:p14="http://schemas.microsoft.com/office/powerpoint/2010/main" val="3372550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7</a:t>
            </a:fld>
            <a:endParaRPr lang="en-US"/>
          </a:p>
        </p:txBody>
      </p:sp>
    </p:spTree>
    <p:extLst>
      <p:ext uri="{BB962C8B-B14F-4D97-AF65-F5344CB8AC3E}">
        <p14:creationId xmlns:p14="http://schemas.microsoft.com/office/powerpoint/2010/main" val="402242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9</a:t>
            </a:fld>
            <a:endParaRPr lang="en-US"/>
          </a:p>
        </p:txBody>
      </p:sp>
    </p:spTree>
    <p:extLst>
      <p:ext uri="{BB962C8B-B14F-4D97-AF65-F5344CB8AC3E}">
        <p14:creationId xmlns:p14="http://schemas.microsoft.com/office/powerpoint/2010/main" val="44986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10</a:t>
            </a:fld>
            <a:endParaRPr lang="en-US"/>
          </a:p>
        </p:txBody>
      </p:sp>
    </p:spTree>
    <p:extLst>
      <p:ext uri="{BB962C8B-B14F-4D97-AF65-F5344CB8AC3E}">
        <p14:creationId xmlns:p14="http://schemas.microsoft.com/office/powerpoint/2010/main" val="1495039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11</a:t>
            </a:fld>
            <a:endParaRPr lang="en-US"/>
          </a:p>
        </p:txBody>
      </p:sp>
    </p:spTree>
    <p:extLst>
      <p:ext uri="{BB962C8B-B14F-4D97-AF65-F5344CB8AC3E}">
        <p14:creationId xmlns:p14="http://schemas.microsoft.com/office/powerpoint/2010/main" val="240865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200" b="1">
                <a:solidFill>
                  <a:srgbClr val="0070C0"/>
                </a:solidFill>
                <a:latin typeface="Apple Braille" charset="0"/>
                <a:ea typeface="Apple Braille" charset="0"/>
                <a:cs typeface="Apple Braille"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pple Braille" charset="0"/>
                <a:ea typeface="Apple Braille" charset="0"/>
                <a:cs typeface="Apple Bra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E9679D-733A-794A-B3CE-2C18B9D719D8}" type="datetimeFigureOut">
              <a:rPr lang="en-US" smtClean="0"/>
              <a:pPr/>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697785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77296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0070C0"/>
                </a:solidFill>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248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5531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53659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200" b="1">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023937"/>
          </a:xfrm>
        </p:spPr>
        <p:txBody>
          <a:bodyPr/>
          <a:lstStyle>
            <a:lvl1pPr marL="0" indent="0">
              <a:buNone/>
              <a:defRPr sz="2400">
                <a:solidFill>
                  <a:schemeClr val="tx1"/>
                </a:solidFill>
                <a:latin typeface="Apple Braille" charset="0"/>
                <a:ea typeface="Apple Braille" charset="0"/>
                <a:cs typeface="Apple Braille"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E9679D-733A-794A-B3CE-2C18B9D719D8}" type="datetimeFigureOut">
              <a:rPr lang="en-US" smtClean="0"/>
              <a:pPr/>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1896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3825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E9679D-733A-794A-B3CE-2C18B9D719D8}" type="datetimeFigureOut">
              <a:rPr lang="en-US" smtClean="0"/>
              <a:pPr/>
              <a:t>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81238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36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E9679D-733A-794A-B3CE-2C18B9D719D8}" type="datetimeFigureOut">
              <a:rPr lang="en-US" smtClean="0"/>
              <a:pPr/>
              <a:t>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17832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Date Placeholder 2"/>
          <p:cNvSpPr>
            <a:spLocks noGrp="1"/>
          </p:cNvSpPr>
          <p:nvPr>
            <p:ph type="dt" sz="half" idx="10"/>
          </p:nvPr>
        </p:nvSpPr>
        <p:spPr/>
        <p:txBody>
          <a:bodyPr/>
          <a:lstStyle/>
          <a:p>
            <a:fld id="{3BE9679D-733A-794A-B3CE-2C18B9D719D8}" type="datetimeFigureOut">
              <a:rPr lang="en-US" smtClean="0"/>
              <a:pPr/>
              <a:t>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77151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9679D-733A-794A-B3CE-2C18B9D719D8}" type="datetimeFigureOut">
              <a:rPr lang="en-US" smtClean="0"/>
              <a:pPr/>
              <a:t>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308855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0773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92568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7242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363353" y="5784959"/>
            <a:ext cx="128111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11/4/2021</a:t>
            </a:r>
          </a:p>
        </p:txBody>
      </p:sp>
      <p:sp>
        <p:nvSpPr>
          <p:cNvPr id="5" name="Footer Placeholder 4"/>
          <p:cNvSpPr>
            <a:spLocks noGrp="1"/>
          </p:cNvSpPr>
          <p:nvPr>
            <p:ph type="ftr" sz="quarter" idx="3"/>
          </p:nvPr>
        </p:nvSpPr>
        <p:spPr>
          <a:xfrm>
            <a:off x="3659507" y="634304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82300" y="5784959"/>
            <a:ext cx="4517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4AFB4-3BD4-F549-8DE9-D392F9D1A76B}" type="slidenum">
              <a:rPr lang="en-US" smtClean="0"/>
              <a:pPr/>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8900" y="5951913"/>
            <a:ext cx="1769329" cy="75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userDrawn="1"/>
        </p:nvPicPr>
        <p:blipFill>
          <a:blip r:embed="rId14"/>
          <a:stretch>
            <a:fillRect/>
          </a:stretch>
        </p:blipFill>
        <p:spPr>
          <a:xfrm rot="20335130">
            <a:off x="11605573" y="6270132"/>
            <a:ext cx="109106" cy="105019"/>
          </a:xfrm>
          <a:prstGeom prst="rect">
            <a:avLst/>
          </a:prstGeom>
        </p:spPr>
      </p:pic>
      <p:pic>
        <p:nvPicPr>
          <p:cNvPr id="30" name="Picture 29"/>
          <p:cNvPicPr>
            <a:picLocks noChangeAspect="1"/>
          </p:cNvPicPr>
          <p:nvPr userDrawn="1"/>
        </p:nvPicPr>
        <p:blipFill>
          <a:blip r:embed="rId15"/>
          <a:stretch>
            <a:fillRect/>
          </a:stretch>
        </p:blipFill>
        <p:spPr>
          <a:xfrm>
            <a:off x="8628489" y="6228720"/>
            <a:ext cx="1033712" cy="477476"/>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13F2ACEF-0CB4-42AE-BCD8-E224EE21F0B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728706" y="6245090"/>
            <a:ext cx="2126708" cy="488977"/>
          </a:xfrm>
          <a:prstGeom prst="rect">
            <a:avLst/>
          </a:prstGeom>
        </p:spPr>
      </p:pic>
    </p:spTree>
    <p:extLst>
      <p:ext uri="{BB962C8B-B14F-4D97-AF65-F5344CB8AC3E}">
        <p14:creationId xmlns:p14="http://schemas.microsoft.com/office/powerpoint/2010/main" val="1844442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umassmed.edu/rho-program"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31804-C984-8641-9FEE-69EC9C464194}"/>
              </a:ext>
            </a:extLst>
          </p:cNvPr>
          <p:cNvSpPr>
            <a:spLocks noGrp="1"/>
          </p:cNvSpPr>
          <p:nvPr>
            <p:ph type="ctrTitle"/>
          </p:nvPr>
        </p:nvSpPr>
        <p:spPr>
          <a:xfrm>
            <a:off x="1524000" y="1501244"/>
            <a:ext cx="9144000" cy="2387600"/>
          </a:xfrm>
        </p:spPr>
        <p:txBody>
          <a:bodyPr>
            <a:normAutofit fontScale="90000"/>
          </a:bodyPr>
          <a:lstStyle/>
          <a:p>
            <a:r>
              <a:rPr lang="en-US" dirty="0">
                <a:solidFill>
                  <a:srgbClr val="22549C"/>
                </a:solidFill>
                <a:latin typeface="Apple Braille"/>
              </a:rPr>
              <a:t>The Recorded Home Oximetry (RHO) Program</a:t>
            </a:r>
            <a:br>
              <a:rPr lang="en-US" dirty="0">
                <a:solidFill>
                  <a:srgbClr val="22549C"/>
                </a:solidFill>
                <a:latin typeface="Apple Braille"/>
              </a:rPr>
            </a:br>
            <a:br>
              <a:rPr lang="en-US" dirty="0">
                <a:solidFill>
                  <a:srgbClr val="22549C"/>
                </a:solidFill>
                <a:latin typeface="Apple Braille"/>
              </a:rPr>
            </a:br>
            <a:r>
              <a:rPr lang="en-US" dirty="0">
                <a:solidFill>
                  <a:srgbClr val="22549C"/>
                </a:solidFill>
                <a:latin typeface="Apple Braille"/>
              </a:rPr>
              <a:t>Monthly Investigator Meeting</a:t>
            </a:r>
          </a:p>
        </p:txBody>
      </p:sp>
      <p:sp>
        <p:nvSpPr>
          <p:cNvPr id="3" name="Subtitle 2">
            <a:extLst>
              <a:ext uri="{FF2B5EF4-FFF2-40B4-BE49-F238E27FC236}">
                <a16:creationId xmlns:a16="http://schemas.microsoft.com/office/drawing/2014/main" id="{BCBDE9F5-0D33-824E-8673-05ED460BABBC}"/>
              </a:ext>
            </a:extLst>
          </p:cNvPr>
          <p:cNvSpPr>
            <a:spLocks noGrp="1"/>
          </p:cNvSpPr>
          <p:nvPr>
            <p:ph type="subTitle" idx="1"/>
          </p:nvPr>
        </p:nvSpPr>
        <p:spPr>
          <a:xfrm>
            <a:off x="1524000" y="6244510"/>
            <a:ext cx="9144000" cy="493973"/>
          </a:xfrm>
        </p:spPr>
        <p:txBody>
          <a:bodyPr/>
          <a:lstStyle/>
          <a:p>
            <a:r>
              <a:rPr lang="en-US" b="1" dirty="0">
                <a:solidFill>
                  <a:schemeClr val="accent3">
                    <a:lumMod val="50000"/>
                  </a:schemeClr>
                </a:solidFill>
              </a:rPr>
              <a:t>January 4</a:t>
            </a:r>
            <a:r>
              <a:rPr lang="en-US" b="1" baseline="30000" dirty="0">
                <a:solidFill>
                  <a:schemeClr val="accent3">
                    <a:lumMod val="50000"/>
                  </a:schemeClr>
                </a:solidFill>
              </a:rPr>
              <a:t>th</a:t>
            </a:r>
            <a:r>
              <a:rPr lang="en-US" b="1" dirty="0">
                <a:solidFill>
                  <a:schemeClr val="accent3">
                    <a:lumMod val="50000"/>
                  </a:schemeClr>
                </a:solidFill>
              </a:rPr>
              <a:t>, 2024</a:t>
            </a:r>
          </a:p>
        </p:txBody>
      </p:sp>
      <p:sp>
        <p:nvSpPr>
          <p:cNvPr id="5" name="AutoShape 2" descr="UMass Chan Medical School logo">
            <a:extLst>
              <a:ext uri="{FF2B5EF4-FFF2-40B4-BE49-F238E27FC236}">
                <a16:creationId xmlns:a16="http://schemas.microsoft.com/office/drawing/2014/main" id="{4BFAA469-2923-496A-9472-AF4D6DC9E9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28B4055A-E11E-461D-ABC3-8FF1AF9C9A58" descr="Icon&#10;&#10;Description automatically generated with low confidence">
            <a:extLst>
              <a:ext uri="{FF2B5EF4-FFF2-40B4-BE49-F238E27FC236}">
                <a16:creationId xmlns:a16="http://schemas.microsoft.com/office/drawing/2014/main" id="{674E0169-0CD1-4EF4-AF31-8D834030F7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52900" y="3934564"/>
            <a:ext cx="4628353" cy="2140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43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DAE5F2F-A59C-4C62-BEC2-40F9EE3730E0}"/>
              </a:ext>
            </a:extLst>
          </p:cNvPr>
          <p:cNvGraphicFramePr>
            <a:graphicFrameLocks/>
          </p:cNvGraphicFramePr>
          <p:nvPr>
            <p:extLst>
              <p:ext uri="{D42A27DB-BD31-4B8C-83A1-F6EECF244321}">
                <p14:modId xmlns:p14="http://schemas.microsoft.com/office/powerpoint/2010/main" val="3550150941"/>
              </p:ext>
            </p:extLst>
          </p:nvPr>
        </p:nvGraphicFramePr>
        <p:xfrm>
          <a:off x="-1" y="-1"/>
          <a:ext cx="12192001" cy="599223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D9A6F25-718D-A339-6E9F-BB8D50DDF959}"/>
              </a:ext>
            </a:extLst>
          </p:cNvPr>
          <p:cNvSpPr txBox="1"/>
          <p:nvPr/>
        </p:nvSpPr>
        <p:spPr>
          <a:xfrm>
            <a:off x="4357687" y="5624810"/>
            <a:ext cx="4124325" cy="461665"/>
          </a:xfrm>
          <a:prstGeom prst="rect">
            <a:avLst/>
          </a:prstGeom>
          <a:noFill/>
        </p:spPr>
        <p:txBody>
          <a:bodyPr wrap="square" rtlCol="0">
            <a:spAutoFit/>
          </a:bodyPr>
          <a:lstStyle/>
          <a:p>
            <a:r>
              <a:rPr lang="en-US" sz="2400" b="1" dirty="0"/>
              <a:t>Implementation Quarter-Year</a:t>
            </a:r>
          </a:p>
        </p:txBody>
      </p:sp>
    </p:spTree>
    <p:extLst>
      <p:ext uri="{BB962C8B-B14F-4D97-AF65-F5344CB8AC3E}">
        <p14:creationId xmlns:p14="http://schemas.microsoft.com/office/powerpoint/2010/main" val="39914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1CBFB3-AF58-B585-E97E-3189649ADD7C}"/>
              </a:ext>
            </a:extLst>
          </p:cNvPr>
          <p:cNvPicPr>
            <a:picLocks noChangeAspect="1"/>
          </p:cNvPicPr>
          <p:nvPr/>
        </p:nvPicPr>
        <p:blipFill rotWithShape="1">
          <a:blip r:embed="rId3"/>
          <a:srcRect l="672" t="10639" r="46465" b="18749"/>
          <a:stretch/>
        </p:blipFill>
        <p:spPr>
          <a:xfrm>
            <a:off x="3130550" y="2829711"/>
            <a:ext cx="4109131" cy="3984156"/>
          </a:xfrm>
          <a:prstGeom prst="rect">
            <a:avLst/>
          </a:prstGeom>
        </p:spPr>
      </p:pic>
      <p:sp>
        <p:nvSpPr>
          <p:cNvPr id="2" name="Title 1">
            <a:extLst>
              <a:ext uri="{FF2B5EF4-FFF2-40B4-BE49-F238E27FC236}">
                <a16:creationId xmlns:a16="http://schemas.microsoft.com/office/drawing/2014/main" id="{10F2A880-ABFD-8601-254E-8EF89AD84DFC}"/>
              </a:ext>
            </a:extLst>
          </p:cNvPr>
          <p:cNvSpPr>
            <a:spLocks noGrp="1"/>
          </p:cNvSpPr>
          <p:nvPr>
            <p:ph type="title"/>
          </p:nvPr>
        </p:nvSpPr>
        <p:spPr>
          <a:xfrm>
            <a:off x="208248" y="-66060"/>
            <a:ext cx="10515600" cy="1325563"/>
          </a:xfrm>
        </p:spPr>
        <p:txBody>
          <a:bodyPr/>
          <a:lstStyle/>
          <a:p>
            <a:r>
              <a:rPr lang="en-US" dirty="0"/>
              <a:t>Deviation Types</a:t>
            </a:r>
          </a:p>
        </p:txBody>
      </p:sp>
      <p:graphicFrame>
        <p:nvGraphicFramePr>
          <p:cNvPr id="11" name="Table 10">
            <a:extLst>
              <a:ext uri="{FF2B5EF4-FFF2-40B4-BE49-F238E27FC236}">
                <a16:creationId xmlns:a16="http://schemas.microsoft.com/office/drawing/2014/main" id="{85157577-79A1-A6A5-1F26-1D863419C7E8}"/>
              </a:ext>
            </a:extLst>
          </p:cNvPr>
          <p:cNvGraphicFramePr>
            <a:graphicFrameLocks noGrp="1"/>
          </p:cNvGraphicFramePr>
          <p:nvPr>
            <p:extLst>
              <p:ext uri="{D42A27DB-BD31-4B8C-83A1-F6EECF244321}">
                <p14:modId xmlns:p14="http://schemas.microsoft.com/office/powerpoint/2010/main" val="3084888213"/>
              </p:ext>
            </p:extLst>
          </p:nvPr>
        </p:nvGraphicFramePr>
        <p:xfrm>
          <a:off x="4920343" y="143519"/>
          <a:ext cx="3233056" cy="998838"/>
        </p:xfrm>
        <a:graphic>
          <a:graphicData uri="http://schemas.openxmlformats.org/drawingml/2006/table">
            <a:tbl>
              <a:tblPr/>
              <a:tblGrid>
                <a:gridCol w="1183832">
                  <a:extLst>
                    <a:ext uri="{9D8B030D-6E8A-4147-A177-3AD203B41FA5}">
                      <a16:colId xmlns:a16="http://schemas.microsoft.com/office/drawing/2014/main" val="4110704691"/>
                    </a:ext>
                  </a:extLst>
                </a:gridCol>
                <a:gridCol w="1024612">
                  <a:extLst>
                    <a:ext uri="{9D8B030D-6E8A-4147-A177-3AD203B41FA5}">
                      <a16:colId xmlns:a16="http://schemas.microsoft.com/office/drawing/2014/main" val="184616883"/>
                    </a:ext>
                  </a:extLst>
                </a:gridCol>
                <a:gridCol w="1024612">
                  <a:extLst>
                    <a:ext uri="{9D8B030D-6E8A-4147-A177-3AD203B41FA5}">
                      <a16:colId xmlns:a16="http://schemas.microsoft.com/office/drawing/2014/main" val="4291743572"/>
                    </a:ext>
                  </a:extLst>
                </a:gridCol>
              </a:tblGrid>
              <a:tr h="775953">
                <a:tc>
                  <a:txBody>
                    <a:bodyPr/>
                    <a:lstStyle/>
                    <a:p>
                      <a:pPr algn="ctr" fontAlgn="b"/>
                      <a:r>
                        <a:rPr lang="en-US" sz="1200" b="1" i="0" u="none" strike="noStrike" dirty="0">
                          <a:solidFill>
                            <a:srgbClr val="FFFFFF"/>
                          </a:solidFill>
                          <a:effectLst/>
                          <a:latin typeface="Calibri" panose="020F0502020204030204" pitchFamily="34" charset="0"/>
                        </a:rPr>
                        <a:t>Total Reports</a:t>
                      </a:r>
                    </a:p>
                  </a:txBody>
                  <a:tcPr marL="9525" marR="9525" marT="9525" marB="0" anchor="b">
                    <a:lnL w="6350" cap="flat" cmpd="sng" algn="ctr">
                      <a:solidFill>
                        <a:srgbClr val="D092A7"/>
                      </a:solidFill>
                      <a:prstDash val="solid"/>
                      <a:round/>
                      <a:headEnd type="none" w="med" len="med"/>
                      <a:tailEnd type="none" w="med" len="med"/>
                    </a:lnL>
                    <a:lnR>
                      <a:noFill/>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tc>
                  <a:txBody>
                    <a:bodyPr/>
                    <a:lstStyle/>
                    <a:p>
                      <a:pPr algn="ctr" fontAlgn="b"/>
                      <a:r>
                        <a:rPr lang="en-US" sz="1200" b="1" i="0" u="none" strike="noStrike" dirty="0">
                          <a:solidFill>
                            <a:srgbClr val="FFFFFF"/>
                          </a:solidFill>
                          <a:effectLst/>
                          <a:latin typeface="Calibri" panose="020F0502020204030204" pitchFamily="34" charset="0"/>
                        </a:rPr>
                        <a:t>Reports with Deviations</a:t>
                      </a:r>
                    </a:p>
                  </a:txBody>
                  <a:tcPr marL="9525" marR="9525" marT="9525" marB="0" anchor="b">
                    <a:lnL>
                      <a:noFill/>
                    </a:lnL>
                    <a:lnR w="6350" cap="flat" cmpd="sng" algn="ctr">
                      <a:no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tc>
                  <a:txBody>
                    <a:bodyPr/>
                    <a:lstStyle/>
                    <a:p>
                      <a:pPr algn="ctr" fontAlgn="b"/>
                      <a:r>
                        <a:rPr lang="en-US" sz="1200" b="1" i="0" u="none" strike="noStrike" dirty="0">
                          <a:solidFill>
                            <a:srgbClr val="FFFFFF"/>
                          </a:solidFill>
                          <a:effectLst/>
                          <a:latin typeface="Calibri" panose="020F0502020204030204" pitchFamily="34" charset="0"/>
                        </a:rPr>
                        <a:t>Reports with Deviations (excluding no data captured)</a:t>
                      </a:r>
                    </a:p>
                  </a:txBody>
                  <a:tcPr marL="9525" marR="9525" marT="9525" marB="0" anchor="b">
                    <a:lnL>
                      <a:noFill/>
                    </a:lnL>
                    <a:lnR w="6350" cap="flat" cmpd="sng" algn="ctr">
                      <a:solidFill>
                        <a:srgbClr val="D092A7"/>
                      </a:solid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extLst>
                  <a:ext uri="{0D108BD9-81ED-4DB2-BD59-A6C34878D82A}">
                    <a16:rowId xmlns:a16="http://schemas.microsoft.com/office/drawing/2014/main" val="3460921801"/>
                  </a:ext>
                </a:extLst>
              </a:tr>
              <a:tr h="134101">
                <a:tc>
                  <a:txBody>
                    <a:bodyPr/>
                    <a:lstStyle/>
                    <a:p>
                      <a:pPr algn="ctr" fontAlgn="b"/>
                      <a:r>
                        <a:rPr lang="en-US" sz="1400" b="0" i="0" u="none" strike="noStrike" dirty="0">
                          <a:solidFill>
                            <a:srgbClr val="000000"/>
                          </a:solidFill>
                          <a:effectLst/>
                          <a:latin typeface="Calibri" panose="020F0502020204030204" pitchFamily="34" charset="0"/>
                        </a:rPr>
                        <a:t>7543</a:t>
                      </a:r>
                    </a:p>
                  </a:txBody>
                  <a:tcPr marL="9525" marR="9525" marT="9525" marB="0" anchor="b">
                    <a:lnL w="6350" cap="flat" cmpd="sng" algn="ctr">
                      <a:solidFill>
                        <a:srgbClr val="D092A7"/>
                      </a:solidFill>
                      <a:prstDash val="solid"/>
                      <a:round/>
                      <a:headEnd type="none" w="med" len="med"/>
                      <a:tailEnd type="none" w="med" len="med"/>
                    </a:lnL>
                    <a:lnR>
                      <a:noFill/>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2490</a:t>
                      </a:r>
                    </a:p>
                  </a:txBody>
                  <a:tcPr marL="9525" marR="9525" marT="9525" marB="0" anchor="b">
                    <a:lnL>
                      <a:noFill/>
                    </a:lnL>
                    <a:lnR w="6350" cap="flat" cmpd="sng" algn="ctr">
                      <a:no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1405</a:t>
                      </a:r>
                    </a:p>
                  </a:txBody>
                  <a:tcPr marL="9525" marR="9525" marT="9525" marB="0" anchor="b">
                    <a:lnL>
                      <a:noFill/>
                    </a:lnL>
                    <a:lnR w="6350" cap="flat" cmpd="sng" algn="ctr">
                      <a:solidFill>
                        <a:srgbClr val="D092A7"/>
                      </a:solid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extLst>
                  <a:ext uri="{0D108BD9-81ED-4DB2-BD59-A6C34878D82A}">
                    <a16:rowId xmlns:a16="http://schemas.microsoft.com/office/drawing/2014/main" val="884937412"/>
                  </a:ext>
                </a:extLst>
              </a:tr>
            </a:tbl>
          </a:graphicData>
        </a:graphic>
      </p:graphicFrame>
      <p:sp>
        <p:nvSpPr>
          <p:cNvPr id="6" name="TextBox 5">
            <a:extLst>
              <a:ext uri="{FF2B5EF4-FFF2-40B4-BE49-F238E27FC236}">
                <a16:creationId xmlns:a16="http://schemas.microsoft.com/office/drawing/2014/main" id="{0AB82019-3A2C-6CBF-FCB9-EDFE75EC58B6}"/>
              </a:ext>
            </a:extLst>
          </p:cNvPr>
          <p:cNvSpPr txBox="1"/>
          <p:nvPr/>
        </p:nvSpPr>
        <p:spPr>
          <a:xfrm>
            <a:off x="1505344" y="834580"/>
            <a:ext cx="1689100" cy="307777"/>
          </a:xfrm>
          <a:prstGeom prst="rect">
            <a:avLst/>
          </a:prstGeom>
          <a:noFill/>
        </p:spPr>
        <p:txBody>
          <a:bodyPr wrap="square" rtlCol="0">
            <a:spAutoFit/>
          </a:bodyPr>
          <a:lstStyle/>
          <a:p>
            <a:r>
              <a:rPr lang="en-US" sz="1400" b="1" u="sng" dirty="0"/>
              <a:t>Total</a:t>
            </a:r>
          </a:p>
        </p:txBody>
      </p:sp>
      <p:pic>
        <p:nvPicPr>
          <p:cNvPr id="10" name="Picture 9">
            <a:extLst>
              <a:ext uri="{FF2B5EF4-FFF2-40B4-BE49-F238E27FC236}">
                <a16:creationId xmlns:a16="http://schemas.microsoft.com/office/drawing/2014/main" id="{8EF2245D-3BD4-72E1-4038-2C39FF683F24}"/>
              </a:ext>
            </a:extLst>
          </p:cNvPr>
          <p:cNvPicPr>
            <a:picLocks noChangeAspect="1"/>
          </p:cNvPicPr>
          <p:nvPr/>
        </p:nvPicPr>
        <p:blipFill rotWithShape="1">
          <a:blip r:embed="rId4"/>
          <a:srcRect l="981" r="1"/>
          <a:stretch/>
        </p:blipFill>
        <p:spPr>
          <a:xfrm>
            <a:off x="7239681" y="1217706"/>
            <a:ext cx="4744071" cy="5572125"/>
          </a:xfrm>
          <a:prstGeom prst="rect">
            <a:avLst/>
          </a:prstGeom>
        </p:spPr>
      </p:pic>
      <p:sp>
        <p:nvSpPr>
          <p:cNvPr id="7" name="TextBox 6">
            <a:extLst>
              <a:ext uri="{FF2B5EF4-FFF2-40B4-BE49-F238E27FC236}">
                <a16:creationId xmlns:a16="http://schemas.microsoft.com/office/drawing/2014/main" id="{B9B81E02-5E51-ED3B-A05B-9425246E944F}"/>
              </a:ext>
            </a:extLst>
          </p:cNvPr>
          <p:cNvSpPr txBox="1"/>
          <p:nvPr/>
        </p:nvSpPr>
        <p:spPr>
          <a:xfrm>
            <a:off x="4920343" y="2521934"/>
            <a:ext cx="1689100" cy="307777"/>
          </a:xfrm>
          <a:prstGeom prst="rect">
            <a:avLst/>
          </a:prstGeom>
          <a:noFill/>
        </p:spPr>
        <p:txBody>
          <a:bodyPr wrap="square" rtlCol="0">
            <a:spAutoFit/>
          </a:bodyPr>
          <a:lstStyle/>
          <a:p>
            <a:r>
              <a:rPr lang="en-US" sz="1400" b="1" u="sng" dirty="0"/>
              <a:t>Last Month</a:t>
            </a:r>
          </a:p>
        </p:txBody>
      </p:sp>
      <p:pic>
        <p:nvPicPr>
          <p:cNvPr id="5" name="Picture 4">
            <a:extLst>
              <a:ext uri="{FF2B5EF4-FFF2-40B4-BE49-F238E27FC236}">
                <a16:creationId xmlns:a16="http://schemas.microsoft.com/office/drawing/2014/main" id="{7A0E1C66-BED8-DC86-C48C-42C84E0F2235}"/>
              </a:ext>
            </a:extLst>
          </p:cNvPr>
          <p:cNvPicPr>
            <a:picLocks noChangeAspect="1"/>
          </p:cNvPicPr>
          <p:nvPr/>
        </p:nvPicPr>
        <p:blipFill rotWithShape="1">
          <a:blip r:embed="rId5"/>
          <a:srcRect l="201" t="10639" r="46568" b="18749"/>
          <a:stretch/>
        </p:blipFill>
        <p:spPr>
          <a:xfrm>
            <a:off x="1" y="1141445"/>
            <a:ext cx="3320318" cy="3197091"/>
          </a:xfrm>
          <a:prstGeom prst="rect">
            <a:avLst/>
          </a:prstGeom>
        </p:spPr>
      </p:pic>
    </p:spTree>
    <p:extLst>
      <p:ext uri="{BB962C8B-B14F-4D97-AF65-F5344CB8AC3E}">
        <p14:creationId xmlns:p14="http://schemas.microsoft.com/office/powerpoint/2010/main" val="1431256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D59B7171-3EB4-4D20-807A-7B157828B988}"/>
              </a:ext>
            </a:extLst>
          </p:cNvPr>
          <p:cNvSpPr txBox="1"/>
          <p:nvPr/>
        </p:nvSpPr>
        <p:spPr>
          <a:xfrm>
            <a:off x="10173665" y="672192"/>
            <a:ext cx="1004408" cy="27699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latin typeface="Arial" panose="020B0604020202020204" pitchFamily="34" charset="0"/>
                <a:cs typeface="Arial" panose="020B0604020202020204" pitchFamily="34" charset="0"/>
              </a:rPr>
              <a:t>Goal</a:t>
            </a:r>
          </a:p>
        </p:txBody>
      </p:sp>
      <p:graphicFrame>
        <p:nvGraphicFramePr>
          <p:cNvPr id="3" name="Chart 2">
            <a:extLst>
              <a:ext uri="{FF2B5EF4-FFF2-40B4-BE49-F238E27FC236}">
                <a16:creationId xmlns:a16="http://schemas.microsoft.com/office/drawing/2014/main" id="{A1FE1E31-CB3A-D4D7-D593-D4663E8DC54B}"/>
              </a:ext>
            </a:extLst>
          </p:cNvPr>
          <p:cNvGraphicFramePr>
            <a:graphicFrameLocks/>
          </p:cNvGraphicFramePr>
          <p:nvPr>
            <p:extLst>
              <p:ext uri="{D42A27DB-BD31-4B8C-83A1-F6EECF244321}">
                <p14:modId xmlns:p14="http://schemas.microsoft.com/office/powerpoint/2010/main" val="3529443282"/>
              </p:ext>
            </p:extLst>
          </p:nvPr>
        </p:nvGraphicFramePr>
        <p:xfrm>
          <a:off x="0" y="0"/>
          <a:ext cx="12192000" cy="61858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0097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Updates</a:t>
            </a:r>
          </a:p>
        </p:txBody>
      </p:sp>
    </p:spTree>
    <p:extLst>
      <p:ext uri="{BB962C8B-B14F-4D97-AF65-F5344CB8AC3E}">
        <p14:creationId xmlns:p14="http://schemas.microsoft.com/office/powerpoint/2010/main" val="2758497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74D25-C202-862A-CFE6-6223F9AAF02E}"/>
              </a:ext>
            </a:extLst>
          </p:cNvPr>
          <p:cNvSpPr>
            <a:spLocks noGrp="1"/>
          </p:cNvSpPr>
          <p:nvPr>
            <p:ph type="title"/>
          </p:nvPr>
        </p:nvSpPr>
        <p:spPr>
          <a:xfrm>
            <a:off x="611188" y="2624137"/>
            <a:ext cx="3932237" cy="1600200"/>
          </a:xfrm>
        </p:spPr>
        <p:txBody>
          <a:bodyPr anchor="b">
            <a:noAutofit/>
          </a:bodyPr>
          <a:lstStyle/>
          <a:p>
            <a:r>
              <a:rPr lang="en-US" sz="6600" dirty="0"/>
              <a:t>Continuing Review</a:t>
            </a:r>
          </a:p>
        </p:txBody>
      </p:sp>
      <p:graphicFrame>
        <p:nvGraphicFramePr>
          <p:cNvPr id="5" name="Content Placeholder 2">
            <a:extLst>
              <a:ext uri="{FF2B5EF4-FFF2-40B4-BE49-F238E27FC236}">
                <a16:creationId xmlns:a16="http://schemas.microsoft.com/office/drawing/2014/main" id="{4D3F4E0D-7D9A-3638-728D-0346D661B760}"/>
              </a:ext>
            </a:extLst>
          </p:cNvPr>
          <p:cNvGraphicFramePr>
            <a:graphicFrameLocks noGrp="1"/>
          </p:cNvGraphicFramePr>
          <p:nvPr>
            <p:ph idx="1"/>
            <p:extLst>
              <p:ext uri="{D42A27DB-BD31-4B8C-83A1-F6EECF244321}">
                <p14:modId xmlns:p14="http://schemas.microsoft.com/office/powerpoint/2010/main" val="194467332"/>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3828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0549D-254A-D9AA-1546-A0369F72C23A}"/>
              </a:ext>
            </a:extLst>
          </p:cNvPr>
          <p:cNvSpPr>
            <a:spLocks noGrp="1"/>
          </p:cNvSpPr>
          <p:nvPr>
            <p:ph type="title"/>
          </p:nvPr>
        </p:nvSpPr>
        <p:spPr>
          <a:xfrm>
            <a:off x="838200" y="365125"/>
            <a:ext cx="10515600" cy="1325563"/>
          </a:xfrm>
        </p:spPr>
        <p:txBody>
          <a:bodyPr anchor="ctr">
            <a:normAutofit/>
          </a:bodyPr>
          <a:lstStyle/>
          <a:p>
            <a:r>
              <a:rPr lang="en-US" dirty="0"/>
              <a:t>New Variables (Not Mandatory)</a:t>
            </a:r>
          </a:p>
        </p:txBody>
      </p:sp>
      <p:graphicFrame>
        <p:nvGraphicFramePr>
          <p:cNvPr id="5" name="Content Placeholder 2">
            <a:extLst>
              <a:ext uri="{FF2B5EF4-FFF2-40B4-BE49-F238E27FC236}">
                <a16:creationId xmlns:a16="http://schemas.microsoft.com/office/drawing/2014/main" id="{96E1A216-3DB0-FE36-1609-3ADAC6F5DE59}"/>
              </a:ext>
            </a:extLst>
          </p:cNvPr>
          <p:cNvGraphicFramePr>
            <a:graphicFrameLocks noGrp="1"/>
          </p:cNvGraphicFramePr>
          <p:nvPr>
            <p:ph idx="1"/>
            <p:extLst>
              <p:ext uri="{D42A27DB-BD31-4B8C-83A1-F6EECF244321}">
                <p14:modId xmlns:p14="http://schemas.microsoft.com/office/powerpoint/2010/main" val="1455729379"/>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1417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3593-324D-93C1-6582-CFDE6A167B38}"/>
              </a:ext>
            </a:extLst>
          </p:cNvPr>
          <p:cNvSpPr>
            <a:spLocks noGrp="1"/>
          </p:cNvSpPr>
          <p:nvPr>
            <p:ph type="title"/>
          </p:nvPr>
        </p:nvSpPr>
        <p:spPr/>
        <p:txBody>
          <a:bodyPr/>
          <a:lstStyle/>
          <a:p>
            <a:r>
              <a:rPr lang="en-US" dirty="0"/>
              <a:t>Upcoming Surveys</a:t>
            </a:r>
          </a:p>
        </p:txBody>
      </p:sp>
      <p:sp>
        <p:nvSpPr>
          <p:cNvPr id="3" name="Content Placeholder 2">
            <a:extLst>
              <a:ext uri="{FF2B5EF4-FFF2-40B4-BE49-F238E27FC236}">
                <a16:creationId xmlns:a16="http://schemas.microsoft.com/office/drawing/2014/main" id="{528ED91F-ED88-2603-ED64-9B611FD88870}"/>
              </a:ext>
            </a:extLst>
          </p:cNvPr>
          <p:cNvSpPr>
            <a:spLocks noGrp="1"/>
          </p:cNvSpPr>
          <p:nvPr>
            <p:ph idx="1"/>
          </p:nvPr>
        </p:nvSpPr>
        <p:spPr/>
        <p:txBody>
          <a:bodyPr/>
          <a:lstStyle/>
          <a:p>
            <a:r>
              <a:rPr lang="en-US" dirty="0"/>
              <a:t>RHO Cost Analysis</a:t>
            </a:r>
          </a:p>
          <a:p>
            <a:pPr lvl="1"/>
            <a:r>
              <a:rPr lang="en-US" dirty="0"/>
              <a:t>Surveys to be distributed soon – for those involved with the budgeting at your site</a:t>
            </a:r>
          </a:p>
          <a:p>
            <a:pPr lvl="1"/>
            <a:r>
              <a:rPr lang="en-US" dirty="0"/>
              <a:t>Focus groups – open to anyone involved with RHO</a:t>
            </a:r>
          </a:p>
        </p:txBody>
      </p:sp>
    </p:spTree>
    <p:extLst>
      <p:ext uri="{BB962C8B-B14F-4D97-AF65-F5344CB8AC3E}">
        <p14:creationId xmlns:p14="http://schemas.microsoft.com/office/powerpoint/2010/main" val="2482204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Discussion</a:t>
            </a:r>
          </a:p>
        </p:txBody>
      </p:sp>
    </p:spTree>
    <p:extLst>
      <p:ext uri="{BB962C8B-B14F-4D97-AF65-F5344CB8AC3E}">
        <p14:creationId xmlns:p14="http://schemas.microsoft.com/office/powerpoint/2010/main" val="2945964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Reminders</a:t>
            </a:r>
          </a:p>
        </p:txBody>
      </p:sp>
    </p:spTree>
    <p:extLst>
      <p:ext uri="{BB962C8B-B14F-4D97-AF65-F5344CB8AC3E}">
        <p14:creationId xmlns:p14="http://schemas.microsoft.com/office/powerpoint/2010/main" val="2512835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1B8D8-035C-B7D4-F6F4-301070874A66}"/>
              </a:ext>
            </a:extLst>
          </p:cNvPr>
          <p:cNvSpPr>
            <a:spLocks noGrp="1"/>
          </p:cNvSpPr>
          <p:nvPr>
            <p:ph type="title"/>
          </p:nvPr>
        </p:nvSpPr>
        <p:spPr>
          <a:xfrm>
            <a:off x="838200" y="365125"/>
            <a:ext cx="10515600" cy="1325563"/>
          </a:xfrm>
        </p:spPr>
        <p:txBody>
          <a:bodyPr anchor="ctr">
            <a:normAutofit/>
          </a:bodyPr>
          <a:lstStyle/>
          <a:p>
            <a:r>
              <a:rPr lang="en-US" dirty="0"/>
              <a:t>Data Query</a:t>
            </a:r>
          </a:p>
        </p:txBody>
      </p:sp>
      <p:graphicFrame>
        <p:nvGraphicFramePr>
          <p:cNvPr id="5" name="Content Placeholder 2">
            <a:extLst>
              <a:ext uri="{FF2B5EF4-FFF2-40B4-BE49-F238E27FC236}">
                <a16:creationId xmlns:a16="http://schemas.microsoft.com/office/drawing/2014/main" id="{73AB34B2-9D41-DA7F-9EC1-7A7BD09C77FC}"/>
              </a:ext>
            </a:extLst>
          </p:cNvPr>
          <p:cNvGraphicFramePr>
            <a:graphicFrameLocks noGrp="1"/>
          </p:cNvGraphicFramePr>
          <p:nvPr>
            <p:ph idx="1"/>
            <p:extLst>
              <p:ext uri="{D42A27DB-BD31-4B8C-83A1-F6EECF244321}">
                <p14:modId xmlns:p14="http://schemas.microsoft.com/office/powerpoint/2010/main" val="3992289503"/>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3656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331E-9E5C-4691-AD21-C416E784EB04}"/>
              </a:ext>
            </a:extLst>
          </p:cNvPr>
          <p:cNvSpPr>
            <a:spLocks noGrp="1"/>
          </p:cNvSpPr>
          <p:nvPr>
            <p:ph type="title"/>
          </p:nvPr>
        </p:nvSpPr>
        <p:spPr/>
        <p:txBody>
          <a:bodyPr/>
          <a:lstStyle/>
          <a:p>
            <a:pPr algn="ctr"/>
            <a:r>
              <a:rPr lang="en-US" dirty="0">
                <a:solidFill>
                  <a:srgbClr val="22549C"/>
                </a:solidFill>
              </a:rPr>
              <a:t>RHO Program Implementation Timeline</a:t>
            </a:r>
          </a:p>
        </p:txBody>
      </p:sp>
      <p:graphicFrame>
        <p:nvGraphicFramePr>
          <p:cNvPr id="5" name="Content Placeholder 2">
            <a:extLst>
              <a:ext uri="{FF2B5EF4-FFF2-40B4-BE49-F238E27FC236}">
                <a16:creationId xmlns:a16="http://schemas.microsoft.com/office/drawing/2014/main" id="{060158E5-B38E-46B3-9ABB-16BDBD114D35}"/>
              </a:ext>
            </a:extLst>
          </p:cNvPr>
          <p:cNvGraphicFramePr>
            <a:graphicFrameLocks noGrp="1"/>
          </p:cNvGraphicFramePr>
          <p:nvPr>
            <p:ph idx="1"/>
            <p:extLst>
              <p:ext uri="{D42A27DB-BD31-4B8C-83A1-F6EECF244321}">
                <p14:modId xmlns:p14="http://schemas.microsoft.com/office/powerpoint/2010/main" val="3552546601"/>
              </p:ext>
            </p:extLst>
          </p:nvPr>
        </p:nvGraphicFramePr>
        <p:xfrm>
          <a:off x="474133" y="1690688"/>
          <a:ext cx="11396134" cy="4151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78594" y="2108384"/>
            <a:ext cx="366384" cy="366384"/>
          </a:xfrm>
          <a:prstGeom prst="rect">
            <a:avLst/>
          </a:prstGeom>
        </p:spPr>
      </p:pic>
      <p:pic>
        <p:nvPicPr>
          <p:cNvPr id="6"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39764" y="4984120"/>
            <a:ext cx="366384" cy="366384"/>
          </a:xfrm>
          <a:prstGeom prst="rect">
            <a:avLst/>
          </a:prstGeom>
        </p:spPr>
      </p:pic>
      <p:pic>
        <p:nvPicPr>
          <p:cNvPr id="7"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04602" y="4984120"/>
            <a:ext cx="366384" cy="366384"/>
          </a:xfrm>
          <a:prstGeom prst="rect">
            <a:avLst/>
          </a:prstGeom>
        </p:spPr>
      </p:pic>
      <p:pic>
        <p:nvPicPr>
          <p:cNvPr id="8" name="Graphic 6" descr="Checkmark">
            <a:extLst>
              <a:ext uri="{FF2B5EF4-FFF2-40B4-BE49-F238E27FC236}">
                <a16:creationId xmlns:a16="http://schemas.microsoft.com/office/drawing/2014/main" id="{B975234D-A8B2-4E5E-A864-609F42D514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42288" y="2108384"/>
            <a:ext cx="366384" cy="366384"/>
          </a:xfrm>
          <a:prstGeom prst="rect">
            <a:avLst/>
          </a:prstGeom>
        </p:spPr>
      </p:pic>
      <p:pic>
        <p:nvPicPr>
          <p:cNvPr id="9" name="Graphic 8" descr="Checkmark">
            <a:extLst>
              <a:ext uri="{FF2B5EF4-FFF2-40B4-BE49-F238E27FC236}">
                <a16:creationId xmlns:a16="http://schemas.microsoft.com/office/drawing/2014/main" id="{25E9B66C-C500-073D-6B86-ED2FDE2CBC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05982" y="2108384"/>
            <a:ext cx="366384" cy="366384"/>
          </a:xfrm>
          <a:prstGeom prst="rect">
            <a:avLst/>
          </a:prstGeom>
        </p:spPr>
      </p:pic>
      <p:pic>
        <p:nvPicPr>
          <p:cNvPr id="10" name="Graphic 9" descr="Checkmark">
            <a:extLst>
              <a:ext uri="{FF2B5EF4-FFF2-40B4-BE49-F238E27FC236}">
                <a16:creationId xmlns:a16="http://schemas.microsoft.com/office/drawing/2014/main" id="{DB6863A3-DCF4-E243-A806-21DF144C68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86248" y="4984120"/>
            <a:ext cx="366384" cy="366384"/>
          </a:xfrm>
          <a:prstGeom prst="rect">
            <a:avLst/>
          </a:prstGeom>
        </p:spPr>
      </p:pic>
    </p:spTree>
    <p:extLst>
      <p:ext uri="{BB962C8B-B14F-4D97-AF65-F5344CB8AC3E}">
        <p14:creationId xmlns:p14="http://schemas.microsoft.com/office/powerpoint/2010/main" val="3551813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0D0BB-4239-BF41-9A80-180F336C5E55}"/>
              </a:ext>
            </a:extLst>
          </p:cNvPr>
          <p:cNvSpPr>
            <a:spLocks noGrp="1"/>
          </p:cNvSpPr>
          <p:nvPr>
            <p:ph type="title"/>
          </p:nvPr>
        </p:nvSpPr>
        <p:spPr>
          <a:xfrm>
            <a:off x="838200" y="365125"/>
            <a:ext cx="10515600" cy="1325563"/>
          </a:xfrm>
        </p:spPr>
        <p:txBody>
          <a:bodyPr anchor="ctr">
            <a:normAutofit/>
          </a:bodyPr>
          <a:lstStyle/>
          <a:p>
            <a:r>
              <a:rPr lang="en-US" dirty="0"/>
              <a:t>Family Engagement Survey</a:t>
            </a:r>
          </a:p>
        </p:txBody>
      </p:sp>
      <p:graphicFrame>
        <p:nvGraphicFramePr>
          <p:cNvPr id="6" name="Content Placeholder 2">
            <a:extLst>
              <a:ext uri="{FF2B5EF4-FFF2-40B4-BE49-F238E27FC236}">
                <a16:creationId xmlns:a16="http://schemas.microsoft.com/office/drawing/2014/main" id="{D8348541-EC32-65FA-5664-804E09B3A6B6}"/>
              </a:ext>
            </a:extLst>
          </p:cNvPr>
          <p:cNvGraphicFramePr>
            <a:graphicFrameLocks noGrp="1"/>
          </p:cNvGraphicFramePr>
          <p:nvPr>
            <p:ph idx="1"/>
            <p:extLst>
              <p:ext uri="{D42A27DB-BD31-4B8C-83A1-F6EECF244321}">
                <p14:modId xmlns:p14="http://schemas.microsoft.com/office/powerpoint/2010/main" val="766824272"/>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8351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FCFE-8BF3-47DF-8600-C90A99F2C11C}"/>
              </a:ext>
            </a:extLst>
          </p:cNvPr>
          <p:cNvSpPr>
            <a:spLocks noGrp="1"/>
          </p:cNvSpPr>
          <p:nvPr>
            <p:ph type="title" idx="4294967295"/>
          </p:nvPr>
        </p:nvSpPr>
        <p:spPr>
          <a:xfrm>
            <a:off x="430734" y="324509"/>
            <a:ext cx="4960938" cy="1325563"/>
          </a:xfrm>
        </p:spPr>
        <p:txBody>
          <a:bodyPr vert="horz" lIns="91440" tIns="45720" rIns="91440" bIns="45720" rtlCol="0" anchor="ctr">
            <a:normAutofit/>
          </a:bodyPr>
          <a:lstStyle/>
          <a:p>
            <a:r>
              <a:rPr lang="en-US" sz="4800" kern="1200" dirty="0">
                <a:solidFill>
                  <a:srgbClr val="22549C"/>
                </a:solidFill>
                <a:latin typeface="Apple Braille"/>
              </a:rPr>
              <a:t>Closing Thoughts</a:t>
            </a:r>
          </a:p>
        </p:txBody>
      </p:sp>
      <p:sp>
        <p:nvSpPr>
          <p:cNvPr id="3" name="Content Placeholder 2">
            <a:extLst>
              <a:ext uri="{FF2B5EF4-FFF2-40B4-BE49-F238E27FC236}">
                <a16:creationId xmlns:a16="http://schemas.microsoft.com/office/drawing/2014/main" id="{A8CB2F41-8EC1-4DB4-AD9C-CCB83EC3F39A}"/>
              </a:ext>
            </a:extLst>
          </p:cNvPr>
          <p:cNvSpPr>
            <a:spLocks noGrp="1"/>
          </p:cNvSpPr>
          <p:nvPr>
            <p:ph idx="4294967295"/>
          </p:nvPr>
        </p:nvSpPr>
        <p:spPr>
          <a:xfrm>
            <a:off x="457722" y="1825625"/>
            <a:ext cx="4933950" cy="4351338"/>
          </a:xfrm>
        </p:spPr>
        <p:txBody>
          <a:bodyPr vert="horz" lIns="91440" tIns="45720" rIns="91440" bIns="45720" rtlCol="0">
            <a:normAutofit/>
          </a:bodyPr>
          <a:lstStyle/>
          <a:p>
            <a:pPr marL="0" indent="0">
              <a:buNone/>
            </a:pPr>
            <a:r>
              <a:rPr lang="en-US" dirty="0"/>
              <a:t>Questions or Comments?</a:t>
            </a:r>
          </a:p>
          <a:p>
            <a:pPr>
              <a:buFont typeface="Arial" panose="020B0604020202020204" pitchFamily="34" charset="0"/>
              <a:buChar char="•"/>
            </a:pPr>
            <a:r>
              <a:rPr lang="en-US" dirty="0"/>
              <a:t>Are there any suggestions and/or feedback on the progress of the program that you would like to share with the team at this time? </a:t>
            </a:r>
          </a:p>
          <a:p>
            <a:pPr>
              <a:buFont typeface="Arial" panose="020B0604020202020204" pitchFamily="34" charset="0"/>
              <a:buChar char="•"/>
            </a:pPr>
            <a:endParaRPr lang="en-US" dirty="0"/>
          </a:p>
          <a:p>
            <a:pPr marL="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DF3306D3-EB66-434D-A8F5-730C5CC83A19}"/>
              </a:ext>
            </a:extLst>
          </p:cNvPr>
          <p:cNvPicPr>
            <a:picLocks noChangeAspect="1"/>
          </p:cNvPicPr>
          <p:nvPr/>
        </p:nvPicPr>
        <p:blipFill rotWithShape="1">
          <a:blip r:embed="rId3"/>
          <a:srcRect t="12939" r="-2" b="18153"/>
          <a:stretch/>
        </p:blipFill>
        <p:spPr>
          <a:xfrm>
            <a:off x="5106573" y="3161897"/>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6" name="Picture 5">
            <a:extLst>
              <a:ext uri="{FF2B5EF4-FFF2-40B4-BE49-F238E27FC236}">
                <a16:creationId xmlns:a16="http://schemas.microsoft.com/office/drawing/2014/main" id="{885083F9-7817-4045-B1AC-6FF596D0D307}"/>
              </a:ext>
            </a:extLst>
          </p:cNvPr>
          <p:cNvPicPr>
            <a:picLocks noChangeAspect="1"/>
          </p:cNvPicPr>
          <p:nvPr/>
        </p:nvPicPr>
        <p:blipFill rotWithShape="1">
          <a:blip r:embed="rId4"/>
          <a:srcRect t="12605" r="-2" b="39318"/>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5" name="Picture 4">
            <a:extLst>
              <a:ext uri="{FF2B5EF4-FFF2-40B4-BE49-F238E27FC236}">
                <a16:creationId xmlns:a16="http://schemas.microsoft.com/office/drawing/2014/main" id="{3015CBFC-2C8B-4C22-A4C2-EA03F425C07C}"/>
              </a:ext>
            </a:extLst>
          </p:cNvPr>
          <p:cNvPicPr>
            <a:picLocks noChangeAspect="1"/>
          </p:cNvPicPr>
          <p:nvPr/>
        </p:nvPicPr>
        <p:blipFill rotWithShape="1">
          <a:blip r:embed="rId5"/>
          <a:srcRect l="3670" r="13549" b="4"/>
          <a:stretch/>
        </p:blipFill>
        <p:spPr>
          <a:xfrm>
            <a:off x="9933462" y="1825625"/>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1151812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1C44-30DD-07E4-8822-87861FCC8701}"/>
              </a:ext>
            </a:extLst>
          </p:cNvPr>
          <p:cNvSpPr>
            <a:spLocks noGrp="1"/>
          </p:cNvSpPr>
          <p:nvPr>
            <p:ph type="title"/>
          </p:nvPr>
        </p:nvSpPr>
        <p:spPr>
          <a:xfrm>
            <a:off x="771525" y="314468"/>
            <a:ext cx="10515600" cy="1325563"/>
          </a:xfrm>
          <a:prstGeom prst="wedgeRectCallout">
            <a:avLst/>
          </a:prstGeom>
        </p:spPr>
        <p:txBody>
          <a:bodyPr anchor="ctr">
            <a:normAutofit/>
          </a:bodyPr>
          <a:lstStyle/>
          <a:p>
            <a:r>
              <a:rPr lang="en-US" dirty="0"/>
              <a:t>Controls</a:t>
            </a:r>
          </a:p>
        </p:txBody>
      </p:sp>
      <p:graphicFrame>
        <p:nvGraphicFramePr>
          <p:cNvPr id="5" name="Content Placeholder 2">
            <a:extLst>
              <a:ext uri="{FF2B5EF4-FFF2-40B4-BE49-F238E27FC236}">
                <a16:creationId xmlns:a16="http://schemas.microsoft.com/office/drawing/2014/main" id="{7D2BDEA1-A94B-CCC2-F19F-FA1A62339602}"/>
              </a:ext>
            </a:extLst>
          </p:cNvPr>
          <p:cNvGraphicFramePr>
            <a:graphicFrameLocks noGrp="1"/>
          </p:cNvGraphicFramePr>
          <p:nvPr>
            <p:ph idx="1"/>
            <p:extLst>
              <p:ext uri="{D42A27DB-BD31-4B8C-83A1-F6EECF244321}">
                <p14:modId xmlns:p14="http://schemas.microsoft.com/office/powerpoint/2010/main" val="3212751604"/>
              </p:ext>
            </p:extLst>
          </p:nvPr>
        </p:nvGraphicFramePr>
        <p:xfrm>
          <a:off x="771525" y="1976294"/>
          <a:ext cx="10515600"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peech Bubble: Rectangle 3">
            <a:extLst>
              <a:ext uri="{FF2B5EF4-FFF2-40B4-BE49-F238E27FC236}">
                <a16:creationId xmlns:a16="http://schemas.microsoft.com/office/drawing/2014/main" id="{F1E37A71-4221-6768-9C82-945F84D798F3}"/>
              </a:ext>
            </a:extLst>
          </p:cNvPr>
          <p:cNvSpPr/>
          <p:nvPr/>
        </p:nvSpPr>
        <p:spPr>
          <a:xfrm>
            <a:off x="6610350" y="314468"/>
            <a:ext cx="4676775" cy="1325563"/>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Reminder: subjects withdrawn are still counted as controls if possible</a:t>
            </a:r>
          </a:p>
        </p:txBody>
      </p:sp>
    </p:spTree>
    <p:extLst>
      <p:ext uri="{BB962C8B-B14F-4D97-AF65-F5344CB8AC3E}">
        <p14:creationId xmlns:p14="http://schemas.microsoft.com/office/powerpoint/2010/main" val="3963514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42427-ACCC-5DA5-49B0-09F26F959CC6}"/>
              </a:ext>
            </a:extLst>
          </p:cNvPr>
          <p:cNvSpPr>
            <a:spLocks noGrp="1"/>
          </p:cNvSpPr>
          <p:nvPr>
            <p:ph type="title"/>
          </p:nvPr>
        </p:nvSpPr>
        <p:spPr/>
        <p:txBody>
          <a:bodyPr/>
          <a:lstStyle/>
          <a:p>
            <a:r>
              <a:rPr lang="en-US" dirty="0"/>
              <a:t>Contacting Patients Through the EMR</a:t>
            </a:r>
          </a:p>
        </p:txBody>
      </p:sp>
      <p:sp>
        <p:nvSpPr>
          <p:cNvPr id="3" name="Content Placeholder 2">
            <a:extLst>
              <a:ext uri="{FF2B5EF4-FFF2-40B4-BE49-F238E27FC236}">
                <a16:creationId xmlns:a16="http://schemas.microsoft.com/office/drawing/2014/main" id="{7E90DD36-0A4F-DB41-6A74-EA0CB3CA4027}"/>
              </a:ext>
            </a:extLst>
          </p:cNvPr>
          <p:cNvSpPr>
            <a:spLocks noGrp="1"/>
          </p:cNvSpPr>
          <p:nvPr>
            <p:ph idx="1"/>
          </p:nvPr>
        </p:nvSpPr>
        <p:spPr/>
        <p:txBody>
          <a:bodyPr/>
          <a:lstStyle/>
          <a:p>
            <a:r>
              <a:rPr lang="en-US" dirty="0"/>
              <a:t>If the RHO recommendation is a maintain, you can contact patients using your EMR instead of a phone call if you prefer. </a:t>
            </a:r>
          </a:p>
        </p:txBody>
      </p:sp>
    </p:spTree>
    <p:extLst>
      <p:ext uri="{BB962C8B-B14F-4D97-AF65-F5344CB8AC3E}">
        <p14:creationId xmlns:p14="http://schemas.microsoft.com/office/powerpoint/2010/main" val="1500140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ED270-C793-7C37-F0B2-3252A546F93C}"/>
              </a:ext>
            </a:extLst>
          </p:cNvPr>
          <p:cNvSpPr>
            <a:spLocks noGrp="1"/>
          </p:cNvSpPr>
          <p:nvPr>
            <p:ph type="title"/>
          </p:nvPr>
        </p:nvSpPr>
        <p:spPr>
          <a:xfrm>
            <a:off x="838200" y="365125"/>
            <a:ext cx="10515600" cy="1325563"/>
          </a:xfrm>
        </p:spPr>
        <p:txBody>
          <a:bodyPr anchor="ctr">
            <a:normAutofit/>
          </a:bodyPr>
          <a:lstStyle/>
          <a:p>
            <a:r>
              <a:rPr lang="en-US" dirty="0"/>
              <a:t>Reporting AEs</a:t>
            </a:r>
          </a:p>
        </p:txBody>
      </p:sp>
      <p:graphicFrame>
        <p:nvGraphicFramePr>
          <p:cNvPr id="5" name="Content Placeholder 2">
            <a:extLst>
              <a:ext uri="{FF2B5EF4-FFF2-40B4-BE49-F238E27FC236}">
                <a16:creationId xmlns:a16="http://schemas.microsoft.com/office/drawing/2014/main" id="{FF889217-23CB-88C0-BFE9-E1AAEC7A78BA}"/>
              </a:ext>
            </a:extLst>
          </p:cNvPr>
          <p:cNvGraphicFramePr>
            <a:graphicFrameLocks noGrp="1"/>
          </p:cNvGraphicFramePr>
          <p:nvPr>
            <p:ph idx="1"/>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966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445E-43F5-1DE3-FB62-23D74DAC573C}"/>
              </a:ext>
            </a:extLst>
          </p:cNvPr>
          <p:cNvSpPr>
            <a:spLocks noGrp="1"/>
          </p:cNvSpPr>
          <p:nvPr>
            <p:ph type="title"/>
          </p:nvPr>
        </p:nvSpPr>
        <p:spPr>
          <a:xfrm>
            <a:off x="838200" y="365125"/>
            <a:ext cx="10515600" cy="1325563"/>
          </a:xfrm>
        </p:spPr>
        <p:txBody>
          <a:bodyPr anchor="ctr">
            <a:normAutofit/>
          </a:bodyPr>
          <a:lstStyle/>
          <a:p>
            <a:r>
              <a:rPr lang="en-US" dirty="0"/>
              <a:t>Importance of Changing Probes</a:t>
            </a:r>
          </a:p>
        </p:txBody>
      </p:sp>
      <p:graphicFrame>
        <p:nvGraphicFramePr>
          <p:cNvPr id="5" name="Table 4">
            <a:extLst>
              <a:ext uri="{FF2B5EF4-FFF2-40B4-BE49-F238E27FC236}">
                <a16:creationId xmlns:a16="http://schemas.microsoft.com/office/drawing/2014/main" id="{9449755F-4CEC-3E53-56B1-DD8FA74B57B9}"/>
              </a:ext>
            </a:extLst>
          </p:cNvPr>
          <p:cNvGraphicFramePr>
            <a:graphicFrameLocks noGrp="1"/>
          </p:cNvGraphicFramePr>
          <p:nvPr/>
        </p:nvGraphicFramePr>
        <p:xfrm>
          <a:off x="838200" y="2376190"/>
          <a:ext cx="10515609" cy="1209982"/>
        </p:xfrm>
        <a:graphic>
          <a:graphicData uri="http://schemas.openxmlformats.org/drawingml/2006/table">
            <a:tbl>
              <a:tblPr firstRow="1" bandRow="1"/>
              <a:tblGrid>
                <a:gridCol w="851508">
                  <a:extLst>
                    <a:ext uri="{9D8B030D-6E8A-4147-A177-3AD203B41FA5}">
                      <a16:colId xmlns:a16="http://schemas.microsoft.com/office/drawing/2014/main" val="270778145"/>
                    </a:ext>
                  </a:extLst>
                </a:gridCol>
                <a:gridCol w="758417">
                  <a:extLst>
                    <a:ext uri="{9D8B030D-6E8A-4147-A177-3AD203B41FA5}">
                      <a16:colId xmlns:a16="http://schemas.microsoft.com/office/drawing/2014/main" val="2138635282"/>
                    </a:ext>
                  </a:extLst>
                </a:gridCol>
                <a:gridCol w="871944">
                  <a:extLst>
                    <a:ext uri="{9D8B030D-6E8A-4147-A177-3AD203B41FA5}">
                      <a16:colId xmlns:a16="http://schemas.microsoft.com/office/drawing/2014/main" val="3421353885"/>
                    </a:ext>
                  </a:extLst>
                </a:gridCol>
                <a:gridCol w="901462">
                  <a:extLst>
                    <a:ext uri="{9D8B030D-6E8A-4147-A177-3AD203B41FA5}">
                      <a16:colId xmlns:a16="http://schemas.microsoft.com/office/drawing/2014/main" val="4151862034"/>
                    </a:ext>
                  </a:extLst>
                </a:gridCol>
                <a:gridCol w="762958">
                  <a:extLst>
                    <a:ext uri="{9D8B030D-6E8A-4147-A177-3AD203B41FA5}">
                      <a16:colId xmlns:a16="http://schemas.microsoft.com/office/drawing/2014/main" val="339799394"/>
                    </a:ext>
                  </a:extLst>
                </a:gridCol>
                <a:gridCol w="762958">
                  <a:extLst>
                    <a:ext uri="{9D8B030D-6E8A-4147-A177-3AD203B41FA5}">
                      <a16:colId xmlns:a16="http://schemas.microsoft.com/office/drawing/2014/main" val="289856060"/>
                    </a:ext>
                  </a:extLst>
                </a:gridCol>
                <a:gridCol w="851510">
                  <a:extLst>
                    <a:ext uri="{9D8B030D-6E8A-4147-A177-3AD203B41FA5}">
                      <a16:colId xmlns:a16="http://schemas.microsoft.com/office/drawing/2014/main" val="54360760"/>
                    </a:ext>
                  </a:extLst>
                </a:gridCol>
                <a:gridCol w="762958">
                  <a:extLst>
                    <a:ext uri="{9D8B030D-6E8A-4147-A177-3AD203B41FA5}">
                      <a16:colId xmlns:a16="http://schemas.microsoft.com/office/drawing/2014/main" val="2654723569"/>
                    </a:ext>
                  </a:extLst>
                </a:gridCol>
                <a:gridCol w="762958">
                  <a:extLst>
                    <a:ext uri="{9D8B030D-6E8A-4147-A177-3AD203B41FA5}">
                      <a16:colId xmlns:a16="http://schemas.microsoft.com/office/drawing/2014/main" val="2709648605"/>
                    </a:ext>
                  </a:extLst>
                </a:gridCol>
                <a:gridCol w="851510">
                  <a:extLst>
                    <a:ext uri="{9D8B030D-6E8A-4147-A177-3AD203B41FA5}">
                      <a16:colId xmlns:a16="http://schemas.microsoft.com/office/drawing/2014/main" val="2544434193"/>
                    </a:ext>
                  </a:extLst>
                </a:gridCol>
                <a:gridCol w="762958">
                  <a:extLst>
                    <a:ext uri="{9D8B030D-6E8A-4147-A177-3AD203B41FA5}">
                      <a16:colId xmlns:a16="http://schemas.microsoft.com/office/drawing/2014/main" val="1868671071"/>
                    </a:ext>
                  </a:extLst>
                </a:gridCol>
                <a:gridCol w="762958">
                  <a:extLst>
                    <a:ext uri="{9D8B030D-6E8A-4147-A177-3AD203B41FA5}">
                      <a16:colId xmlns:a16="http://schemas.microsoft.com/office/drawing/2014/main" val="770065801"/>
                    </a:ext>
                  </a:extLst>
                </a:gridCol>
                <a:gridCol w="851510">
                  <a:extLst>
                    <a:ext uri="{9D8B030D-6E8A-4147-A177-3AD203B41FA5}">
                      <a16:colId xmlns:a16="http://schemas.microsoft.com/office/drawing/2014/main" val="2310934912"/>
                    </a:ext>
                  </a:extLst>
                </a:gridCol>
              </a:tblGrid>
              <a:tr h="931949">
                <a:tc>
                  <a:txBody>
                    <a:bodyPr/>
                    <a:lstStyle/>
                    <a:p>
                      <a:pPr algn="l" fontAlgn="b"/>
                      <a:r>
                        <a:rPr lang="en-US" sz="1400" b="0" i="0" u="none" strike="noStrike">
                          <a:solidFill>
                            <a:srgbClr val="000000"/>
                          </a:solidFill>
                          <a:effectLst/>
                          <a:latin typeface="Calibri" panose="020F0502020204030204" pitchFamily="34" charset="0"/>
                        </a:rPr>
                        <a:t>Minutes Valid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Mean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Minimum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Maximum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Seconds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solidFill>
                            <a:srgbClr val="000000"/>
                          </a:solidFill>
                          <a:effectLst/>
                          <a:latin typeface="Calibri" panose="020F0502020204030204" pitchFamily="34" charset="0"/>
                        </a:rPr>
                        <a:t>Seconds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solidFill>
                            <a:srgbClr val="000000"/>
                          </a:solidFill>
                          <a:effectLst/>
                          <a:latin typeface="Calibri" panose="020F0502020204030204" pitchFamily="34" charset="0"/>
                        </a:rPr>
                        <a:t>Seconds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32961501"/>
                  </a:ext>
                </a:extLst>
              </a:tr>
              <a:tr h="278033">
                <a:tc>
                  <a:txBody>
                    <a:bodyPr/>
                    <a:lstStyle/>
                    <a:p>
                      <a:pPr algn="r" fontAlgn="b"/>
                      <a:r>
                        <a:rPr lang="en-US" sz="1400" b="0" i="0" u="none" strike="noStrike">
                          <a:solidFill>
                            <a:srgbClr val="000000"/>
                          </a:solidFill>
                          <a:effectLst/>
                          <a:latin typeface="Calibri" panose="020F0502020204030204" pitchFamily="34" charset="0"/>
                        </a:rPr>
                        <a:t>1713.183</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97.8144</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71</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100</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53496</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891.6</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52.04347</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0" i="0" u="none" strike="noStrike">
                          <a:solidFill>
                            <a:srgbClr val="000000"/>
                          </a:solidFill>
                          <a:effectLst/>
                          <a:latin typeface="Calibri" panose="020F0502020204030204" pitchFamily="34" charset="0"/>
                        </a:rPr>
                        <a:t>49650</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827.5</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48.30189</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0" i="0" u="none" strike="noStrike">
                          <a:solidFill>
                            <a:srgbClr val="000000"/>
                          </a:solidFill>
                          <a:effectLst/>
                          <a:latin typeface="Calibri" panose="020F0502020204030204" pitchFamily="34" charset="0"/>
                        </a:rPr>
                        <a:t>49581</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826.35</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48.23477</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52751292"/>
                  </a:ext>
                </a:extLst>
              </a:tr>
            </a:tbl>
          </a:graphicData>
        </a:graphic>
      </p:graphicFrame>
      <p:graphicFrame>
        <p:nvGraphicFramePr>
          <p:cNvPr id="6" name="Table 6">
            <a:extLst>
              <a:ext uri="{FF2B5EF4-FFF2-40B4-BE49-F238E27FC236}">
                <a16:creationId xmlns:a16="http://schemas.microsoft.com/office/drawing/2014/main" id="{161C8877-CA7B-CCAF-DB9F-7A4A4E77115D}"/>
              </a:ext>
            </a:extLst>
          </p:cNvPr>
          <p:cNvGraphicFramePr>
            <a:graphicFrameLocks noGrp="1"/>
          </p:cNvGraphicFramePr>
          <p:nvPr/>
        </p:nvGraphicFramePr>
        <p:xfrm>
          <a:off x="2032000" y="4271674"/>
          <a:ext cx="8127999" cy="741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433251564"/>
                    </a:ext>
                  </a:extLst>
                </a:gridCol>
                <a:gridCol w="2709333">
                  <a:extLst>
                    <a:ext uri="{9D8B030D-6E8A-4147-A177-3AD203B41FA5}">
                      <a16:colId xmlns:a16="http://schemas.microsoft.com/office/drawing/2014/main" val="2487701218"/>
                    </a:ext>
                  </a:extLst>
                </a:gridCol>
                <a:gridCol w="2709333">
                  <a:extLst>
                    <a:ext uri="{9D8B030D-6E8A-4147-A177-3AD203B41FA5}">
                      <a16:colId xmlns:a16="http://schemas.microsoft.com/office/drawing/2014/main" val="3316645615"/>
                    </a:ext>
                  </a:extLst>
                </a:gridCol>
              </a:tblGrid>
              <a:tr h="370840">
                <a:tc>
                  <a:txBody>
                    <a:bodyPr/>
                    <a:lstStyle/>
                    <a:p>
                      <a:r>
                        <a:rPr lang="en-US" dirty="0"/>
                        <a:t>SpO2 &gt; 96% </a:t>
                      </a:r>
                    </a:p>
                  </a:txBody>
                  <a:tcPr/>
                </a:tc>
                <a:tc>
                  <a:txBody>
                    <a:bodyPr/>
                    <a:lstStyle/>
                    <a:p>
                      <a:r>
                        <a:rPr lang="en-US" dirty="0"/>
                        <a:t>90% - 96% SpO2</a:t>
                      </a:r>
                    </a:p>
                  </a:txBody>
                  <a:tcPr/>
                </a:tc>
                <a:tc>
                  <a:txBody>
                    <a:bodyPr/>
                    <a:lstStyle/>
                    <a:p>
                      <a:r>
                        <a:rPr lang="en-US" dirty="0"/>
                        <a:t>SpO2 &lt; 90% </a:t>
                      </a:r>
                    </a:p>
                  </a:txBody>
                  <a:tcPr/>
                </a:tc>
                <a:extLst>
                  <a:ext uri="{0D108BD9-81ED-4DB2-BD59-A6C34878D82A}">
                    <a16:rowId xmlns:a16="http://schemas.microsoft.com/office/drawing/2014/main" val="1900495882"/>
                  </a:ext>
                </a:extLst>
              </a:tr>
              <a:tr h="370840">
                <a:tc>
                  <a:txBody>
                    <a:bodyPr/>
                    <a:lstStyle/>
                    <a:p>
                      <a:r>
                        <a:rPr lang="en-US" dirty="0"/>
                        <a:t>822 Minutes</a:t>
                      </a:r>
                    </a:p>
                  </a:txBody>
                  <a:tcPr/>
                </a:tc>
                <a:tc>
                  <a:txBody>
                    <a:bodyPr/>
                    <a:lstStyle/>
                    <a:p>
                      <a:r>
                        <a:rPr lang="en-US" dirty="0"/>
                        <a:t>65 Minutes</a:t>
                      </a:r>
                    </a:p>
                  </a:txBody>
                  <a:tcPr/>
                </a:tc>
                <a:tc>
                  <a:txBody>
                    <a:bodyPr/>
                    <a:lstStyle/>
                    <a:p>
                      <a:r>
                        <a:rPr lang="en-US" dirty="0"/>
                        <a:t>826 Minutes</a:t>
                      </a:r>
                    </a:p>
                  </a:txBody>
                  <a:tcPr/>
                </a:tc>
                <a:extLst>
                  <a:ext uri="{0D108BD9-81ED-4DB2-BD59-A6C34878D82A}">
                    <a16:rowId xmlns:a16="http://schemas.microsoft.com/office/drawing/2014/main" val="323378505"/>
                  </a:ext>
                </a:extLst>
              </a:tr>
            </a:tbl>
          </a:graphicData>
        </a:graphic>
      </p:graphicFrame>
    </p:spTree>
    <p:extLst>
      <p:ext uri="{BB962C8B-B14F-4D97-AF65-F5344CB8AC3E}">
        <p14:creationId xmlns:p14="http://schemas.microsoft.com/office/powerpoint/2010/main" val="4130326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4938-E533-4DCF-BC31-BA3E991484DA}"/>
              </a:ext>
            </a:extLst>
          </p:cNvPr>
          <p:cNvSpPr>
            <a:spLocks noGrp="1"/>
          </p:cNvSpPr>
          <p:nvPr>
            <p:ph type="title"/>
          </p:nvPr>
        </p:nvSpPr>
        <p:spPr>
          <a:xfrm>
            <a:off x="7558564" y="609600"/>
            <a:ext cx="3912583" cy="1356360"/>
          </a:xfrm>
        </p:spPr>
        <p:txBody>
          <a:bodyPr>
            <a:normAutofit/>
          </a:bodyPr>
          <a:lstStyle/>
          <a:p>
            <a:r>
              <a:rPr lang="en-US" sz="3200" dirty="0">
                <a:solidFill>
                  <a:srgbClr val="22549C"/>
                </a:solidFill>
              </a:rPr>
              <a:t>RHO Program Website</a:t>
            </a:r>
          </a:p>
        </p:txBody>
      </p:sp>
      <p:sp>
        <p:nvSpPr>
          <p:cNvPr id="3" name="Content Placeholder 2">
            <a:extLst>
              <a:ext uri="{FF2B5EF4-FFF2-40B4-BE49-F238E27FC236}">
                <a16:creationId xmlns:a16="http://schemas.microsoft.com/office/drawing/2014/main" id="{EFC958BE-5038-4E5A-A5A5-17A1708CCF9B}"/>
              </a:ext>
            </a:extLst>
          </p:cNvPr>
          <p:cNvSpPr>
            <a:spLocks noGrp="1"/>
          </p:cNvSpPr>
          <p:nvPr>
            <p:ph idx="1"/>
          </p:nvPr>
        </p:nvSpPr>
        <p:spPr>
          <a:xfrm>
            <a:off x="7558564" y="1814732"/>
            <a:ext cx="3912583" cy="4281268"/>
          </a:xfrm>
        </p:spPr>
        <p:txBody>
          <a:bodyPr>
            <a:normAutofit/>
          </a:bodyPr>
          <a:lstStyle/>
          <a:p>
            <a:r>
              <a:rPr lang="en-US" sz="1600" dirty="0"/>
              <a:t>All resources, including training documents, the RHO manual, and other templates can be found on the RHO website at </a:t>
            </a:r>
            <a:r>
              <a:rPr lang="en-US" sz="1600" dirty="0">
                <a:hlinkClick r:id="rId2"/>
              </a:rPr>
              <a:t>www.umassmed.edu/rho-program</a:t>
            </a:r>
            <a:r>
              <a:rPr lang="en-US" sz="1600" dirty="0"/>
              <a:t> </a:t>
            </a:r>
          </a:p>
          <a:p>
            <a:r>
              <a:rPr lang="en-US" sz="1600" dirty="0"/>
              <a:t>Navigate to “Member Login” and log in with the following credentials to access the documents</a:t>
            </a:r>
          </a:p>
          <a:p>
            <a:pPr lvl="1"/>
            <a:r>
              <a:rPr lang="en-US" sz="1600" dirty="0"/>
              <a:t>Username: RHO </a:t>
            </a:r>
          </a:p>
          <a:p>
            <a:pPr lvl="1"/>
            <a:r>
              <a:rPr lang="en-US" sz="1600" dirty="0"/>
              <a:t>Password: Oximetry14</a:t>
            </a:r>
          </a:p>
        </p:txBody>
      </p:sp>
      <p:pic>
        <p:nvPicPr>
          <p:cNvPr id="5" name="Picture 4">
            <a:extLst>
              <a:ext uri="{FF2B5EF4-FFF2-40B4-BE49-F238E27FC236}">
                <a16:creationId xmlns:a16="http://schemas.microsoft.com/office/drawing/2014/main" id="{BF1776E4-28B2-40DC-9E88-74466B3FB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4" y="606462"/>
            <a:ext cx="6045576" cy="2901875"/>
          </a:xfrm>
          <a:prstGeom prst="rect">
            <a:avLst/>
          </a:prstGeom>
          <a:ln>
            <a:solidFill>
              <a:srgbClr val="002060"/>
            </a:solidFill>
          </a:ln>
        </p:spPr>
      </p:pic>
      <p:pic>
        <p:nvPicPr>
          <p:cNvPr id="9" name="Picture 8" descr="Graphical user interface, text, application&#10;&#10;Description automatically generated">
            <a:extLst>
              <a:ext uri="{FF2B5EF4-FFF2-40B4-BE49-F238E27FC236}">
                <a16:creationId xmlns:a16="http://schemas.microsoft.com/office/drawing/2014/main" id="{B5E5655F-BA7F-4EA7-8D34-2FFC27963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064" y="3780810"/>
            <a:ext cx="6044184" cy="1792094"/>
          </a:xfrm>
          <a:prstGeom prst="rect">
            <a:avLst/>
          </a:prstGeom>
          <a:ln>
            <a:solidFill>
              <a:srgbClr val="002060"/>
            </a:solidFill>
          </a:ln>
        </p:spPr>
      </p:pic>
    </p:spTree>
    <p:extLst>
      <p:ext uri="{BB962C8B-B14F-4D97-AF65-F5344CB8AC3E}">
        <p14:creationId xmlns:p14="http://schemas.microsoft.com/office/powerpoint/2010/main" val="3445819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013D-E96F-4211-A07B-7CC4F7398425}"/>
              </a:ext>
            </a:extLst>
          </p:cNvPr>
          <p:cNvSpPr>
            <a:spLocks noGrp="1"/>
          </p:cNvSpPr>
          <p:nvPr>
            <p:ph type="title"/>
          </p:nvPr>
        </p:nvSpPr>
        <p:spPr>
          <a:xfrm>
            <a:off x="761998" y="1456006"/>
            <a:ext cx="4368802" cy="2685024"/>
          </a:xfrm>
        </p:spPr>
        <p:txBody>
          <a:bodyPr>
            <a:normAutofit/>
          </a:bodyPr>
          <a:lstStyle/>
          <a:p>
            <a:r>
              <a:rPr lang="en-US" dirty="0">
                <a:solidFill>
                  <a:srgbClr val="22549C"/>
                </a:solidFill>
              </a:rPr>
              <a:t>RHO Implementation Trial Consort Diagram</a:t>
            </a:r>
          </a:p>
        </p:txBody>
      </p:sp>
      <p:sp>
        <p:nvSpPr>
          <p:cNvPr id="8" name="TextBox 7">
            <a:extLst>
              <a:ext uri="{FF2B5EF4-FFF2-40B4-BE49-F238E27FC236}">
                <a16:creationId xmlns:a16="http://schemas.microsoft.com/office/drawing/2014/main" id="{E37B7723-EDA1-4096-81A3-9DAD09BB471A}"/>
              </a:ext>
            </a:extLst>
          </p:cNvPr>
          <p:cNvSpPr txBox="1"/>
          <p:nvPr/>
        </p:nvSpPr>
        <p:spPr>
          <a:xfrm>
            <a:off x="1074234" y="4499499"/>
            <a:ext cx="2549393" cy="584775"/>
          </a:xfrm>
          <a:prstGeom prst="rect">
            <a:avLst/>
          </a:prstGeom>
          <a:solidFill>
            <a:schemeClr val="tx2">
              <a:lumMod val="20000"/>
              <a:lumOff val="80000"/>
            </a:schemeClr>
          </a:solidFill>
        </p:spPr>
        <p:txBody>
          <a:bodyPr wrap="square" rtlCol="0">
            <a:spAutoFit/>
          </a:bodyPr>
          <a:lstStyle/>
          <a:p>
            <a:pPr algn="ctr"/>
            <a:r>
              <a:rPr lang="en-US" sz="1600" b="1" u="sng" dirty="0"/>
              <a:t>Average HOT Duration: </a:t>
            </a:r>
          </a:p>
          <a:p>
            <a:pPr algn="ctr"/>
            <a:r>
              <a:rPr lang="en-US" sz="1600" dirty="0"/>
              <a:t>76 ± 60</a:t>
            </a:r>
          </a:p>
        </p:txBody>
      </p:sp>
      <p:pic>
        <p:nvPicPr>
          <p:cNvPr id="3" name="Picture 2">
            <a:extLst>
              <a:ext uri="{FF2B5EF4-FFF2-40B4-BE49-F238E27FC236}">
                <a16:creationId xmlns:a16="http://schemas.microsoft.com/office/drawing/2014/main" id="{0D356E66-B486-BCB2-54E0-02EB3C2F0487}"/>
              </a:ext>
            </a:extLst>
          </p:cNvPr>
          <p:cNvPicPr>
            <a:picLocks noChangeAspect="1"/>
          </p:cNvPicPr>
          <p:nvPr/>
        </p:nvPicPr>
        <p:blipFill rotWithShape="1">
          <a:blip r:embed="rId3"/>
          <a:srcRect l="7044" t="2411" r="6125" b="2554"/>
          <a:stretch/>
        </p:blipFill>
        <p:spPr>
          <a:xfrm>
            <a:off x="5007714" y="68094"/>
            <a:ext cx="6694661" cy="6186791"/>
          </a:xfrm>
          <a:prstGeom prst="rect">
            <a:avLst/>
          </a:prstGeom>
        </p:spPr>
      </p:pic>
    </p:spTree>
    <p:extLst>
      <p:ext uri="{BB962C8B-B14F-4D97-AF65-F5344CB8AC3E}">
        <p14:creationId xmlns:p14="http://schemas.microsoft.com/office/powerpoint/2010/main" val="162569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7EB31FCD-E664-42BE-9584-02DCA1E0E960}"/>
              </a:ext>
            </a:extLst>
          </p:cNvPr>
          <p:cNvSpPr txBox="1"/>
          <p:nvPr/>
        </p:nvSpPr>
        <p:spPr>
          <a:xfrm>
            <a:off x="10943946" y="672986"/>
            <a:ext cx="755417" cy="33851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Goal</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Arrow: Up 5">
            <a:extLst>
              <a:ext uri="{FF2B5EF4-FFF2-40B4-BE49-F238E27FC236}">
                <a16:creationId xmlns:a16="http://schemas.microsoft.com/office/drawing/2014/main" id="{141451D3-8BC6-14AA-38D6-19CDCF61E515}"/>
              </a:ext>
            </a:extLst>
          </p:cNvPr>
          <p:cNvSpPr/>
          <p:nvPr/>
        </p:nvSpPr>
        <p:spPr>
          <a:xfrm>
            <a:off x="10084526" y="266666"/>
            <a:ext cx="1345474" cy="6588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C3D254CB-5890-F73C-517B-767DD9D79E3F}"/>
              </a:ext>
            </a:extLst>
          </p:cNvPr>
          <p:cNvGraphicFramePr>
            <a:graphicFrameLocks/>
          </p:cNvGraphicFramePr>
          <p:nvPr>
            <p:extLst>
              <p:ext uri="{D42A27DB-BD31-4B8C-83A1-F6EECF244321}">
                <p14:modId xmlns:p14="http://schemas.microsoft.com/office/powerpoint/2010/main" val="3451344080"/>
              </p:ext>
            </p:extLst>
          </p:nvPr>
        </p:nvGraphicFramePr>
        <p:xfrm>
          <a:off x="296150" y="842243"/>
          <a:ext cx="11288415" cy="5007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0243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8084D-11B8-45DA-BDFE-2C5077C5ECE3}"/>
              </a:ext>
            </a:extLst>
          </p:cNvPr>
          <p:cNvSpPr>
            <a:spLocks noGrp="1"/>
          </p:cNvSpPr>
          <p:nvPr>
            <p:ph type="title"/>
          </p:nvPr>
        </p:nvSpPr>
        <p:spPr>
          <a:xfrm>
            <a:off x="622300" y="7938"/>
            <a:ext cx="10515600" cy="836326"/>
          </a:xfrm>
        </p:spPr>
        <p:txBody>
          <a:bodyPr anchor="ctr">
            <a:normAutofit/>
          </a:bodyPr>
          <a:lstStyle/>
          <a:p>
            <a:r>
              <a:rPr lang="en-US" dirty="0"/>
              <a:t>Enrollment by Site</a:t>
            </a:r>
          </a:p>
        </p:txBody>
      </p:sp>
      <p:graphicFrame>
        <p:nvGraphicFramePr>
          <p:cNvPr id="4" name="Table 3">
            <a:extLst>
              <a:ext uri="{FF2B5EF4-FFF2-40B4-BE49-F238E27FC236}">
                <a16:creationId xmlns:a16="http://schemas.microsoft.com/office/drawing/2014/main" id="{D09ED56F-B4F2-FAAC-89FA-3932C307A599}"/>
              </a:ext>
            </a:extLst>
          </p:cNvPr>
          <p:cNvGraphicFramePr>
            <a:graphicFrameLocks noGrp="1"/>
          </p:cNvGraphicFramePr>
          <p:nvPr>
            <p:extLst>
              <p:ext uri="{D42A27DB-BD31-4B8C-83A1-F6EECF244321}">
                <p14:modId xmlns:p14="http://schemas.microsoft.com/office/powerpoint/2010/main" val="1679579924"/>
              </p:ext>
            </p:extLst>
          </p:nvPr>
        </p:nvGraphicFramePr>
        <p:xfrm>
          <a:off x="327116" y="674446"/>
          <a:ext cx="11537768" cy="5164399"/>
        </p:xfrm>
        <a:graphic>
          <a:graphicData uri="http://schemas.openxmlformats.org/drawingml/2006/table">
            <a:tbl>
              <a:tblPr>
                <a:tableStyleId>{E8B1032C-EA38-4F05-BA0D-38AFFFC7BED3}</a:tableStyleId>
              </a:tblPr>
              <a:tblGrid>
                <a:gridCol w="2039114">
                  <a:extLst>
                    <a:ext uri="{9D8B030D-6E8A-4147-A177-3AD203B41FA5}">
                      <a16:colId xmlns:a16="http://schemas.microsoft.com/office/drawing/2014/main" val="4263369259"/>
                    </a:ext>
                  </a:extLst>
                </a:gridCol>
                <a:gridCol w="923068">
                  <a:extLst>
                    <a:ext uri="{9D8B030D-6E8A-4147-A177-3AD203B41FA5}">
                      <a16:colId xmlns:a16="http://schemas.microsoft.com/office/drawing/2014/main" val="3117110235"/>
                    </a:ext>
                  </a:extLst>
                </a:gridCol>
                <a:gridCol w="1165681">
                  <a:extLst>
                    <a:ext uri="{9D8B030D-6E8A-4147-A177-3AD203B41FA5}">
                      <a16:colId xmlns:a16="http://schemas.microsoft.com/office/drawing/2014/main" val="766057045"/>
                    </a:ext>
                  </a:extLst>
                </a:gridCol>
                <a:gridCol w="632788">
                  <a:extLst>
                    <a:ext uri="{9D8B030D-6E8A-4147-A177-3AD203B41FA5}">
                      <a16:colId xmlns:a16="http://schemas.microsoft.com/office/drawing/2014/main" val="3727103113"/>
                    </a:ext>
                  </a:extLst>
                </a:gridCol>
                <a:gridCol w="721311">
                  <a:extLst>
                    <a:ext uri="{9D8B030D-6E8A-4147-A177-3AD203B41FA5}">
                      <a16:colId xmlns:a16="http://schemas.microsoft.com/office/drawing/2014/main" val="476835133"/>
                    </a:ext>
                  </a:extLst>
                </a:gridCol>
                <a:gridCol w="721311">
                  <a:extLst>
                    <a:ext uri="{9D8B030D-6E8A-4147-A177-3AD203B41FA5}">
                      <a16:colId xmlns:a16="http://schemas.microsoft.com/office/drawing/2014/main" val="1094621753"/>
                    </a:ext>
                  </a:extLst>
                </a:gridCol>
                <a:gridCol w="756575">
                  <a:extLst>
                    <a:ext uri="{9D8B030D-6E8A-4147-A177-3AD203B41FA5}">
                      <a16:colId xmlns:a16="http://schemas.microsoft.com/office/drawing/2014/main" val="2281782717"/>
                    </a:ext>
                  </a:extLst>
                </a:gridCol>
                <a:gridCol w="884808">
                  <a:extLst>
                    <a:ext uri="{9D8B030D-6E8A-4147-A177-3AD203B41FA5}">
                      <a16:colId xmlns:a16="http://schemas.microsoft.com/office/drawing/2014/main" val="730890675"/>
                    </a:ext>
                  </a:extLst>
                </a:gridCol>
                <a:gridCol w="1320800">
                  <a:extLst>
                    <a:ext uri="{9D8B030D-6E8A-4147-A177-3AD203B41FA5}">
                      <a16:colId xmlns:a16="http://schemas.microsoft.com/office/drawing/2014/main" val="2790865097"/>
                    </a:ext>
                  </a:extLst>
                </a:gridCol>
                <a:gridCol w="1051512">
                  <a:extLst>
                    <a:ext uri="{9D8B030D-6E8A-4147-A177-3AD203B41FA5}">
                      <a16:colId xmlns:a16="http://schemas.microsoft.com/office/drawing/2014/main" val="1254699466"/>
                    </a:ext>
                  </a:extLst>
                </a:gridCol>
                <a:gridCol w="705282">
                  <a:extLst>
                    <a:ext uri="{9D8B030D-6E8A-4147-A177-3AD203B41FA5}">
                      <a16:colId xmlns:a16="http://schemas.microsoft.com/office/drawing/2014/main" val="269377135"/>
                    </a:ext>
                  </a:extLst>
                </a:gridCol>
                <a:gridCol w="615518">
                  <a:extLst>
                    <a:ext uri="{9D8B030D-6E8A-4147-A177-3AD203B41FA5}">
                      <a16:colId xmlns:a16="http://schemas.microsoft.com/office/drawing/2014/main" val="1510548777"/>
                    </a:ext>
                  </a:extLst>
                </a:gridCol>
              </a:tblGrid>
              <a:tr h="687203">
                <a:tc>
                  <a:txBody>
                    <a:bodyPr/>
                    <a:lstStyle/>
                    <a:p>
                      <a:pPr algn="ctr" fontAlgn="ctr"/>
                      <a:r>
                        <a:rPr lang="en-US" sz="1300" b="1" u="none" strike="noStrike" dirty="0">
                          <a:effectLst/>
                        </a:rPr>
                        <a:t>Site Name</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a:effectLst/>
                        </a:rPr>
                        <a:t>1st Patient Enrolled</a:t>
                      </a:r>
                      <a:endParaRPr lang="en-US" sz="1300" b="1" i="0" u="none" strike="noStrike">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Duration of Implementation </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Estimate Per Year</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a:effectLst/>
                        </a:rPr>
                        <a:t>Estimate Per Month</a:t>
                      </a:r>
                      <a:endParaRPr lang="en-US" sz="1300" b="1" i="0" u="none" strike="noStrike">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Current Per Month</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Followed</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Withdrawn</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Weaned from HOT</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Active on HOT</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Average</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SD</a:t>
                      </a:r>
                      <a:endParaRPr lang="en-US" sz="1300" b="1" i="0" u="none" strike="noStrike" dirty="0">
                        <a:solidFill>
                          <a:srgbClr val="305496"/>
                        </a:solidFill>
                        <a:effectLst/>
                        <a:latin typeface="Calibri" panose="020F0502020204030204" pitchFamily="34" charset="0"/>
                      </a:endParaRPr>
                    </a:p>
                  </a:txBody>
                  <a:tcPr marL="0" marR="0" marT="0" marB="0" anchor="ctr"/>
                </a:tc>
                <a:extLst>
                  <a:ext uri="{0D108BD9-81ED-4DB2-BD59-A6C34878D82A}">
                    <a16:rowId xmlns:a16="http://schemas.microsoft.com/office/drawing/2014/main" val="575569041"/>
                  </a:ext>
                </a:extLst>
              </a:tr>
              <a:tr h="249892">
                <a:tc>
                  <a:txBody>
                    <a:bodyPr/>
                    <a:lstStyle/>
                    <a:p>
                      <a:pPr algn="ctr" fontAlgn="b"/>
                      <a:r>
                        <a:rPr lang="en-US" sz="1200" u="none" strike="noStrike" dirty="0">
                          <a:solidFill>
                            <a:schemeClr val="tx1"/>
                          </a:solidFill>
                          <a:effectLst/>
                        </a:rPr>
                        <a:t>Boston Children's</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dirty="0">
                          <a:solidFill>
                            <a:schemeClr val="tx1"/>
                          </a:solidFill>
                          <a:effectLst/>
                          <a:latin typeface="+mn-lt"/>
                        </a:rPr>
                        <a:t>7/8/2021</a:t>
                      </a:r>
                    </a:p>
                  </a:txBody>
                  <a:tcPr marL="0" marR="0" marT="0" marB="0" anchor="ctr"/>
                </a:tc>
                <a:tc>
                  <a:txBody>
                    <a:bodyPr/>
                    <a:lstStyle/>
                    <a:p>
                      <a:pPr algn="ctr" fontAlgn="b"/>
                      <a:r>
                        <a:rPr lang="en-US" sz="1100" b="0" i="0" u="none" strike="noStrike" dirty="0">
                          <a:solidFill>
                            <a:schemeClr val="tx1"/>
                          </a:solidFill>
                          <a:effectLst/>
                          <a:latin typeface="+mn-lt"/>
                        </a:rPr>
                        <a:t>25.10</a:t>
                      </a:r>
                    </a:p>
                  </a:txBody>
                  <a:tcPr marL="0" marR="0" marT="0" marB="0" anchor="ctr"/>
                </a:tc>
                <a:tc>
                  <a:txBody>
                    <a:bodyPr/>
                    <a:lstStyle/>
                    <a:p>
                      <a:pPr algn="ctr" fontAlgn="b"/>
                      <a:r>
                        <a:rPr lang="en-US" sz="1100" b="0" i="0" u="none" strike="noStrike">
                          <a:solidFill>
                            <a:schemeClr val="tx1"/>
                          </a:solidFill>
                          <a:effectLst/>
                          <a:latin typeface="+mn-lt"/>
                        </a:rPr>
                        <a:t>40</a:t>
                      </a:r>
                    </a:p>
                  </a:txBody>
                  <a:tcPr marL="0" marR="0" marT="0" marB="0" anchor="ctr"/>
                </a:tc>
                <a:tc>
                  <a:txBody>
                    <a:bodyPr/>
                    <a:lstStyle/>
                    <a:p>
                      <a:pPr algn="ctr" fontAlgn="b"/>
                      <a:r>
                        <a:rPr lang="en-US" sz="1100" b="0" i="0" u="none" strike="noStrike" dirty="0">
                          <a:solidFill>
                            <a:schemeClr val="tx1"/>
                          </a:solidFill>
                          <a:effectLst/>
                          <a:latin typeface="+mn-lt"/>
                        </a:rPr>
                        <a:t>3</a:t>
                      </a:r>
                    </a:p>
                  </a:txBody>
                  <a:tcPr marL="0" marR="0" marT="0" marB="0" anchor="ctr"/>
                </a:tc>
                <a:tc>
                  <a:txBody>
                    <a:bodyPr/>
                    <a:lstStyle/>
                    <a:p>
                      <a:pPr algn="ctr" fontAlgn="b"/>
                      <a:r>
                        <a:rPr lang="en-US" sz="1100" b="0" i="0" u="none" strike="noStrike" dirty="0">
                          <a:solidFill>
                            <a:schemeClr val="tx1"/>
                          </a:solidFill>
                          <a:effectLst/>
                          <a:latin typeface="+mn-lt"/>
                        </a:rPr>
                        <a:t>1.0</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29</a:t>
                      </a:r>
                    </a:p>
                  </a:txBody>
                  <a:tcPr marL="0" marR="0" marT="0" marB="0" anchor="ctr"/>
                </a:tc>
                <a:tc>
                  <a:txBody>
                    <a:bodyPr/>
                    <a:lstStyle/>
                    <a:p>
                      <a:pPr algn="ctr" fontAlgn="b"/>
                      <a:r>
                        <a:rPr lang="en-US" sz="1100" b="0" i="0" u="none" strike="noStrike" dirty="0">
                          <a:solidFill>
                            <a:schemeClr val="tx1"/>
                          </a:solidFill>
                          <a:effectLst/>
                          <a:latin typeface="+mn-lt"/>
                        </a:rPr>
                        <a:t>9</a:t>
                      </a:r>
                    </a:p>
                  </a:txBody>
                  <a:tcPr marL="0" marR="0" marT="0" marB="0" anchor="ctr"/>
                </a:tc>
                <a:tc>
                  <a:txBody>
                    <a:bodyPr/>
                    <a:lstStyle/>
                    <a:p>
                      <a:pPr algn="ctr" fontAlgn="b"/>
                      <a:r>
                        <a:rPr lang="en-US" sz="1100" b="0" i="0" u="none" strike="noStrike" dirty="0">
                          <a:solidFill>
                            <a:schemeClr val="tx1"/>
                          </a:solidFill>
                          <a:effectLst/>
                          <a:latin typeface="+mn-lt"/>
                        </a:rPr>
                        <a:t>16</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ctr" fontAlgn="b"/>
                      <a:r>
                        <a:rPr lang="en-US" sz="1100" b="0" i="0" u="none" strike="noStrike">
                          <a:solidFill>
                            <a:schemeClr val="tx1"/>
                          </a:solidFill>
                          <a:effectLst/>
                          <a:latin typeface="+mn-lt"/>
                        </a:rPr>
                        <a:t>67.38</a:t>
                      </a:r>
                    </a:p>
                  </a:txBody>
                  <a:tcPr marL="0" marR="0" marT="0" marB="0" anchor="ctr"/>
                </a:tc>
                <a:tc>
                  <a:txBody>
                    <a:bodyPr/>
                    <a:lstStyle/>
                    <a:p>
                      <a:pPr algn="ctr" fontAlgn="b"/>
                      <a:r>
                        <a:rPr lang="en-US" sz="1100" b="0" i="0" u="none" strike="noStrike">
                          <a:solidFill>
                            <a:schemeClr val="tx1"/>
                          </a:solidFill>
                          <a:effectLst/>
                          <a:latin typeface="+mn-lt"/>
                        </a:rPr>
                        <a:t>52.63</a:t>
                      </a:r>
                    </a:p>
                  </a:txBody>
                  <a:tcPr marL="0" marR="0" marT="0" marB="0" anchor="ctr"/>
                </a:tc>
                <a:extLst>
                  <a:ext uri="{0D108BD9-81ED-4DB2-BD59-A6C34878D82A}">
                    <a16:rowId xmlns:a16="http://schemas.microsoft.com/office/drawing/2014/main" val="1105767336"/>
                  </a:ext>
                </a:extLst>
              </a:tr>
              <a:tr h="249892">
                <a:tc>
                  <a:txBody>
                    <a:bodyPr/>
                    <a:lstStyle/>
                    <a:p>
                      <a:pPr algn="ctr" fontAlgn="b"/>
                      <a:r>
                        <a:rPr lang="en-US" sz="1200" u="none" strike="noStrike" dirty="0">
                          <a:solidFill>
                            <a:schemeClr val="tx1"/>
                          </a:solidFill>
                          <a:effectLst/>
                        </a:rPr>
                        <a:t>Dartmouth-Hitchcock</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dirty="0">
                          <a:solidFill>
                            <a:schemeClr val="tx1"/>
                          </a:solidFill>
                          <a:effectLst/>
                          <a:latin typeface="+mn-lt"/>
                        </a:rPr>
                        <a:t>1/1/2022</a:t>
                      </a:r>
                    </a:p>
                  </a:txBody>
                  <a:tcPr marL="0" marR="0" marT="0" marB="0" anchor="ctr"/>
                </a:tc>
                <a:tc>
                  <a:txBody>
                    <a:bodyPr/>
                    <a:lstStyle/>
                    <a:p>
                      <a:pPr algn="ctr" fontAlgn="b"/>
                      <a:r>
                        <a:rPr lang="en-US" sz="1100" b="0" i="0" u="none" strike="noStrike" dirty="0">
                          <a:solidFill>
                            <a:schemeClr val="tx1"/>
                          </a:solidFill>
                          <a:effectLst/>
                          <a:latin typeface="+mn-lt"/>
                        </a:rPr>
                        <a:t>19.20</a:t>
                      </a:r>
                    </a:p>
                  </a:txBody>
                  <a:tcPr marL="0" marR="0" marT="0" marB="0" anchor="ctr"/>
                </a:tc>
                <a:tc>
                  <a:txBody>
                    <a:bodyPr/>
                    <a:lstStyle/>
                    <a:p>
                      <a:pPr algn="ctr" fontAlgn="b"/>
                      <a:r>
                        <a:rPr lang="en-US" sz="1100" b="0" i="0" u="none" strike="noStrike">
                          <a:solidFill>
                            <a:schemeClr val="tx1"/>
                          </a:solidFill>
                          <a:effectLst/>
                          <a:latin typeface="+mn-lt"/>
                        </a:rPr>
                        <a:t>20</a:t>
                      </a:r>
                    </a:p>
                  </a:txBody>
                  <a:tcPr marL="0" marR="0" marT="0" marB="0" anchor="ctr"/>
                </a:tc>
                <a:tc>
                  <a:txBody>
                    <a:bodyPr/>
                    <a:lstStyle/>
                    <a:p>
                      <a:pPr algn="ctr" fontAlgn="b"/>
                      <a:r>
                        <a:rPr lang="en-US" sz="1100" b="0" i="0" u="none" strike="noStrike" dirty="0">
                          <a:solidFill>
                            <a:schemeClr val="tx1"/>
                          </a:solidFill>
                          <a:effectLst/>
                          <a:latin typeface="+mn-lt"/>
                        </a:rPr>
                        <a:t>2</a:t>
                      </a:r>
                    </a:p>
                  </a:txBody>
                  <a:tcPr marL="0" marR="0" marT="0" marB="0" anchor="ctr"/>
                </a:tc>
                <a:tc>
                  <a:txBody>
                    <a:bodyPr/>
                    <a:lstStyle/>
                    <a:p>
                      <a:pPr algn="ctr" fontAlgn="b"/>
                      <a:r>
                        <a:rPr lang="en-US" sz="1100" b="0" i="0" u="none" strike="noStrike">
                          <a:solidFill>
                            <a:schemeClr val="tx1"/>
                          </a:solidFill>
                          <a:effectLst/>
                          <a:latin typeface="+mn-lt"/>
                        </a:rPr>
                        <a:t>1.2</a:t>
                      </a:r>
                    </a:p>
                  </a:txBody>
                  <a:tcPr marL="0" marR="0" marT="0" marB="0" anchor="ctr">
                    <a:noFill/>
                  </a:tcPr>
                </a:tc>
                <a:tc>
                  <a:txBody>
                    <a:bodyPr/>
                    <a:lstStyle/>
                    <a:p>
                      <a:pPr algn="ctr" fontAlgn="b"/>
                      <a:r>
                        <a:rPr lang="en-US" sz="1100" b="0" i="0" u="none" strike="noStrike">
                          <a:solidFill>
                            <a:schemeClr val="tx1"/>
                          </a:solidFill>
                          <a:effectLst/>
                          <a:latin typeface="+mn-lt"/>
                        </a:rPr>
                        <a:t>29</a:t>
                      </a:r>
                    </a:p>
                  </a:txBody>
                  <a:tcPr marL="0" marR="0" marT="0" marB="0" anchor="ctr"/>
                </a:tc>
                <a:tc>
                  <a:txBody>
                    <a:bodyPr/>
                    <a:lstStyle/>
                    <a:p>
                      <a:pPr algn="ctr" fontAlgn="b"/>
                      <a:r>
                        <a:rPr lang="en-US" sz="1100" u="none" strike="noStrike" dirty="0">
                          <a:solidFill>
                            <a:schemeClr val="tx1"/>
                          </a:solidFill>
                          <a:effectLst/>
                          <a:latin typeface="+mn-lt"/>
                        </a:rPr>
                        <a:t>1</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a:solidFill>
                            <a:schemeClr val="tx1"/>
                          </a:solidFill>
                          <a:effectLst/>
                          <a:latin typeface="+mn-lt"/>
                        </a:rPr>
                        <a:t>27</a:t>
                      </a:r>
                    </a:p>
                  </a:txBody>
                  <a:tcPr marL="0" marR="0" marT="0" marB="0" anchor="ctr"/>
                </a:tc>
                <a:tc>
                  <a:txBody>
                    <a:bodyPr/>
                    <a:lstStyle/>
                    <a:p>
                      <a:pPr algn="ctr" fontAlgn="b"/>
                      <a:r>
                        <a:rPr lang="en-US" sz="1100" b="0" i="0" u="none" strike="noStrike">
                          <a:solidFill>
                            <a:schemeClr val="tx1"/>
                          </a:solidFill>
                          <a:effectLst/>
                          <a:latin typeface="+mn-lt"/>
                        </a:rPr>
                        <a:t>1</a:t>
                      </a:r>
                    </a:p>
                  </a:txBody>
                  <a:tcPr marL="0" marR="0" marT="0" marB="0" anchor="ctr"/>
                </a:tc>
                <a:tc>
                  <a:txBody>
                    <a:bodyPr/>
                    <a:lstStyle/>
                    <a:p>
                      <a:pPr algn="ctr" fontAlgn="b"/>
                      <a:r>
                        <a:rPr lang="en-US" sz="1100" b="0" i="0" u="none" strike="noStrike">
                          <a:solidFill>
                            <a:schemeClr val="tx1"/>
                          </a:solidFill>
                          <a:effectLst/>
                          <a:latin typeface="+mn-lt"/>
                        </a:rPr>
                        <a:t>81.19</a:t>
                      </a:r>
                    </a:p>
                  </a:txBody>
                  <a:tcPr marL="0" marR="0" marT="0" marB="0" anchor="ctr"/>
                </a:tc>
                <a:tc>
                  <a:txBody>
                    <a:bodyPr/>
                    <a:lstStyle/>
                    <a:p>
                      <a:pPr algn="ctr" fontAlgn="b"/>
                      <a:r>
                        <a:rPr lang="en-US" sz="1100" b="0" i="0" u="none" strike="noStrike">
                          <a:solidFill>
                            <a:schemeClr val="tx1"/>
                          </a:solidFill>
                          <a:effectLst/>
                          <a:latin typeface="+mn-lt"/>
                        </a:rPr>
                        <a:t>85.29</a:t>
                      </a:r>
                    </a:p>
                  </a:txBody>
                  <a:tcPr marL="0" marR="0" marT="0" marB="0" anchor="ctr"/>
                </a:tc>
                <a:extLst>
                  <a:ext uri="{0D108BD9-81ED-4DB2-BD59-A6C34878D82A}">
                    <a16:rowId xmlns:a16="http://schemas.microsoft.com/office/drawing/2014/main" val="176033024"/>
                  </a:ext>
                </a:extLst>
              </a:tr>
              <a:tr h="381240">
                <a:tc>
                  <a:txBody>
                    <a:bodyPr/>
                    <a:lstStyle/>
                    <a:p>
                      <a:pPr algn="ctr" fontAlgn="b"/>
                      <a:r>
                        <a:rPr lang="en-US" sz="1200" u="none" strike="noStrike" dirty="0">
                          <a:solidFill>
                            <a:schemeClr val="tx1"/>
                          </a:solidFill>
                          <a:effectLst/>
                        </a:rPr>
                        <a:t>Maria </a:t>
                      </a:r>
                      <a:r>
                        <a:rPr lang="en-US" sz="1200" u="none" strike="noStrike" dirty="0" err="1">
                          <a:solidFill>
                            <a:schemeClr val="tx1"/>
                          </a:solidFill>
                          <a:effectLst/>
                        </a:rPr>
                        <a:t>Fareri</a:t>
                      </a:r>
                      <a:r>
                        <a:rPr lang="en-US" sz="1200" u="none" strike="noStrike" dirty="0">
                          <a:solidFill>
                            <a:schemeClr val="tx1"/>
                          </a:solidFill>
                          <a:effectLst/>
                        </a:rPr>
                        <a:t> Children's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11/18/2021</a:t>
                      </a:r>
                    </a:p>
                  </a:txBody>
                  <a:tcPr marL="0" marR="0" marT="0" marB="0" anchor="ctr"/>
                </a:tc>
                <a:tc>
                  <a:txBody>
                    <a:bodyPr/>
                    <a:lstStyle/>
                    <a:p>
                      <a:pPr algn="ctr" fontAlgn="b"/>
                      <a:r>
                        <a:rPr lang="en-US" sz="1100" b="0" i="0" u="none" strike="noStrike" dirty="0">
                          <a:solidFill>
                            <a:schemeClr val="tx1"/>
                          </a:solidFill>
                          <a:effectLst/>
                          <a:latin typeface="+mn-lt"/>
                        </a:rPr>
                        <a:t>20.67</a:t>
                      </a:r>
                    </a:p>
                  </a:txBody>
                  <a:tcPr marL="0" marR="0" marT="0" marB="0" anchor="ctr"/>
                </a:tc>
                <a:tc>
                  <a:txBody>
                    <a:bodyPr/>
                    <a:lstStyle/>
                    <a:p>
                      <a:pPr algn="ctr" fontAlgn="b"/>
                      <a:r>
                        <a:rPr lang="en-US" sz="1100" b="0" i="0" u="none" strike="noStrike" dirty="0">
                          <a:solidFill>
                            <a:schemeClr val="tx1"/>
                          </a:solidFill>
                          <a:effectLst/>
                          <a:latin typeface="+mn-lt"/>
                        </a:rPr>
                        <a:t>14</a:t>
                      </a:r>
                    </a:p>
                  </a:txBody>
                  <a:tcPr marL="0" marR="0" marT="0" marB="0" anchor="ctr"/>
                </a:tc>
                <a:tc>
                  <a:txBody>
                    <a:bodyPr/>
                    <a:lstStyle/>
                    <a:p>
                      <a:pPr algn="ctr" fontAlgn="b"/>
                      <a:r>
                        <a:rPr lang="en-US" sz="1100" b="0" i="0" u="none" strike="noStrike">
                          <a:solidFill>
                            <a:schemeClr val="tx1"/>
                          </a:solidFill>
                          <a:effectLst/>
                          <a:latin typeface="+mn-lt"/>
                        </a:rPr>
                        <a:t>1</a:t>
                      </a:r>
                    </a:p>
                  </a:txBody>
                  <a:tcPr marL="0" marR="0" marT="0" marB="0" anchor="ctr"/>
                </a:tc>
                <a:tc>
                  <a:txBody>
                    <a:bodyPr/>
                    <a:lstStyle/>
                    <a:p>
                      <a:pPr algn="ctr" fontAlgn="b"/>
                      <a:r>
                        <a:rPr lang="en-US" sz="1100" b="0" i="0" u="none" strike="noStrike">
                          <a:solidFill>
                            <a:schemeClr val="tx1"/>
                          </a:solidFill>
                          <a:effectLst/>
                          <a:latin typeface="+mn-lt"/>
                        </a:rPr>
                        <a:t>0.4</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11</a:t>
                      </a:r>
                    </a:p>
                  </a:txBody>
                  <a:tcPr marL="0" marR="0" marT="0" marB="0" anchor="ctr"/>
                </a:tc>
                <a:tc>
                  <a:txBody>
                    <a:bodyPr/>
                    <a:lstStyle/>
                    <a:p>
                      <a:pPr algn="ctr" fontAlgn="b"/>
                      <a:r>
                        <a:rPr lang="en-US" sz="1100" b="0" i="0" u="none" strike="noStrike" dirty="0">
                          <a:solidFill>
                            <a:schemeClr val="tx1"/>
                          </a:solidFill>
                          <a:effectLst/>
                          <a:latin typeface="+mn-lt"/>
                        </a:rPr>
                        <a:t>3</a:t>
                      </a:r>
                    </a:p>
                  </a:txBody>
                  <a:tcPr marL="0" marR="0" marT="0" marB="0" anchor="ctr"/>
                </a:tc>
                <a:tc>
                  <a:txBody>
                    <a:bodyPr/>
                    <a:lstStyle/>
                    <a:p>
                      <a:pPr algn="ctr" fontAlgn="b"/>
                      <a:r>
                        <a:rPr lang="en-US" sz="1100" b="0" i="0" u="none" strike="noStrike">
                          <a:solidFill>
                            <a:schemeClr val="tx1"/>
                          </a:solidFill>
                          <a:effectLst/>
                          <a:latin typeface="+mn-lt"/>
                        </a:rPr>
                        <a:t>5</a:t>
                      </a:r>
                    </a:p>
                  </a:txBody>
                  <a:tcPr marL="0" marR="0" marT="0" marB="0" anchor="ctr"/>
                </a:tc>
                <a:tc>
                  <a:txBody>
                    <a:bodyPr/>
                    <a:lstStyle/>
                    <a:p>
                      <a:pPr algn="ctr" fontAlgn="b"/>
                      <a:r>
                        <a:rPr lang="en-US" sz="1100" b="0" i="0" u="none" strike="noStrike">
                          <a:solidFill>
                            <a:schemeClr val="tx1"/>
                          </a:solidFill>
                          <a:effectLst/>
                          <a:latin typeface="+mn-lt"/>
                        </a:rPr>
                        <a:t>3</a:t>
                      </a:r>
                    </a:p>
                  </a:txBody>
                  <a:tcPr marL="0" marR="0" marT="0" marB="0" anchor="ctr"/>
                </a:tc>
                <a:tc>
                  <a:txBody>
                    <a:bodyPr/>
                    <a:lstStyle/>
                    <a:p>
                      <a:pPr algn="ctr" fontAlgn="b"/>
                      <a:r>
                        <a:rPr lang="en-US" sz="1100" b="0" i="0" u="none" strike="noStrike">
                          <a:solidFill>
                            <a:schemeClr val="tx1"/>
                          </a:solidFill>
                          <a:effectLst/>
                          <a:latin typeface="+mn-lt"/>
                        </a:rPr>
                        <a:t>85.00</a:t>
                      </a:r>
                    </a:p>
                  </a:txBody>
                  <a:tcPr marL="0" marR="0" marT="0" marB="0" anchor="ctr"/>
                </a:tc>
                <a:tc>
                  <a:txBody>
                    <a:bodyPr/>
                    <a:lstStyle/>
                    <a:p>
                      <a:pPr algn="ctr" fontAlgn="b"/>
                      <a:r>
                        <a:rPr lang="en-US" sz="1100" b="0" i="0" u="none" strike="noStrike">
                          <a:solidFill>
                            <a:schemeClr val="tx1"/>
                          </a:solidFill>
                          <a:effectLst/>
                          <a:latin typeface="+mn-lt"/>
                        </a:rPr>
                        <a:t>46.16</a:t>
                      </a:r>
                    </a:p>
                  </a:txBody>
                  <a:tcPr marL="0" marR="0" marT="0" marB="0" anchor="ctr"/>
                </a:tc>
                <a:extLst>
                  <a:ext uri="{0D108BD9-81ED-4DB2-BD59-A6C34878D82A}">
                    <a16:rowId xmlns:a16="http://schemas.microsoft.com/office/drawing/2014/main" val="2138647532"/>
                  </a:ext>
                </a:extLst>
              </a:tr>
              <a:tr h="381240">
                <a:tc>
                  <a:txBody>
                    <a:bodyPr/>
                    <a:lstStyle/>
                    <a:p>
                      <a:pPr algn="ctr" fontAlgn="b"/>
                      <a:r>
                        <a:rPr lang="en-US" sz="1200" u="none" strike="noStrike" dirty="0">
                          <a:solidFill>
                            <a:schemeClr val="tx1"/>
                          </a:solidFill>
                          <a:effectLst/>
                        </a:rPr>
                        <a:t>Massachusetts General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7/8/2021</a:t>
                      </a:r>
                    </a:p>
                  </a:txBody>
                  <a:tcPr marL="0" marR="0" marT="0" marB="0" anchor="ctr"/>
                </a:tc>
                <a:tc>
                  <a:txBody>
                    <a:bodyPr/>
                    <a:lstStyle/>
                    <a:p>
                      <a:pPr algn="ctr" fontAlgn="b"/>
                      <a:r>
                        <a:rPr lang="en-US" sz="1100" b="0" i="0" u="none" strike="noStrike">
                          <a:solidFill>
                            <a:schemeClr val="tx1"/>
                          </a:solidFill>
                          <a:effectLst/>
                          <a:latin typeface="+mn-lt"/>
                        </a:rPr>
                        <a:t>25.10</a:t>
                      </a:r>
                    </a:p>
                  </a:txBody>
                  <a:tcPr marL="0" marR="0" marT="0" marB="0" anchor="ctr"/>
                </a:tc>
                <a:tc>
                  <a:txBody>
                    <a:bodyPr/>
                    <a:lstStyle/>
                    <a:p>
                      <a:pPr algn="ctr" fontAlgn="b"/>
                      <a:r>
                        <a:rPr lang="en-US" sz="1100" b="0" i="0" u="none" strike="noStrike" dirty="0">
                          <a:solidFill>
                            <a:schemeClr val="tx1"/>
                          </a:solidFill>
                          <a:effectLst/>
                          <a:latin typeface="+mn-lt"/>
                        </a:rPr>
                        <a:t>13</a:t>
                      </a:r>
                    </a:p>
                  </a:txBody>
                  <a:tcPr marL="0" marR="0" marT="0" marB="0" anchor="ctr"/>
                </a:tc>
                <a:tc>
                  <a:txBody>
                    <a:bodyPr/>
                    <a:lstStyle/>
                    <a:p>
                      <a:pPr algn="ctr" fontAlgn="b"/>
                      <a:r>
                        <a:rPr lang="en-US" sz="1100" b="0" i="0" u="none" strike="noStrike">
                          <a:solidFill>
                            <a:schemeClr val="tx1"/>
                          </a:solidFill>
                          <a:effectLst/>
                          <a:latin typeface="+mn-lt"/>
                        </a:rPr>
                        <a:t>1</a:t>
                      </a:r>
                    </a:p>
                  </a:txBody>
                  <a:tcPr marL="0" marR="0" marT="0" marB="0" anchor="ctr"/>
                </a:tc>
                <a:tc>
                  <a:txBody>
                    <a:bodyPr/>
                    <a:lstStyle/>
                    <a:p>
                      <a:pPr algn="ctr" fontAlgn="b"/>
                      <a:r>
                        <a:rPr lang="en-US" sz="1100" b="0" i="0" u="none" strike="noStrike" dirty="0">
                          <a:solidFill>
                            <a:schemeClr val="tx1"/>
                          </a:solidFill>
                          <a:effectLst/>
                          <a:latin typeface="+mn-lt"/>
                        </a:rPr>
                        <a:t>0.4</a:t>
                      </a:r>
                    </a:p>
                  </a:txBody>
                  <a:tcPr marL="0" marR="0" marT="0" marB="0" anchor="ctr">
                    <a:solidFill>
                      <a:srgbClr val="FF5050"/>
                    </a:solidFill>
                  </a:tcPr>
                </a:tc>
                <a:tc>
                  <a:txBody>
                    <a:bodyPr/>
                    <a:lstStyle/>
                    <a:p>
                      <a:pPr algn="ctr" fontAlgn="b"/>
                      <a:r>
                        <a:rPr lang="en-US" sz="1100" b="0" i="0" u="none" strike="noStrike" dirty="0">
                          <a:solidFill>
                            <a:schemeClr val="tx1"/>
                          </a:solidFill>
                          <a:effectLst/>
                          <a:latin typeface="+mn-lt"/>
                        </a:rPr>
                        <a:t>12</a:t>
                      </a:r>
                    </a:p>
                  </a:txBody>
                  <a:tcPr marL="0" marR="0" marT="0" marB="0" anchor="ctr"/>
                </a:tc>
                <a:tc>
                  <a:txBody>
                    <a:bodyPr/>
                    <a:lstStyle/>
                    <a:p>
                      <a:pPr algn="ctr" fontAlgn="b"/>
                      <a:r>
                        <a:rPr lang="en-US" sz="1100" u="none" strike="noStrike" dirty="0">
                          <a:solidFill>
                            <a:schemeClr val="tx1"/>
                          </a:solidFill>
                          <a:effectLst/>
                          <a:latin typeface="+mn-lt"/>
                        </a:rPr>
                        <a:t>1</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a:solidFill>
                            <a:schemeClr val="tx1"/>
                          </a:solidFill>
                          <a:effectLst/>
                          <a:latin typeface="+mn-lt"/>
                        </a:rPr>
                        <a:t>10</a:t>
                      </a:r>
                    </a:p>
                  </a:txBody>
                  <a:tcPr marL="0" marR="0" marT="0" marB="0" anchor="ctr"/>
                </a:tc>
                <a:tc>
                  <a:txBody>
                    <a:bodyPr/>
                    <a:lstStyle/>
                    <a:p>
                      <a:pPr algn="ctr" fontAlgn="b"/>
                      <a:r>
                        <a:rPr lang="en-US" sz="1100" b="0" i="0" u="none" strike="noStrike">
                          <a:solidFill>
                            <a:schemeClr val="tx1"/>
                          </a:solidFill>
                          <a:effectLst/>
                          <a:latin typeface="+mn-lt"/>
                        </a:rPr>
                        <a:t>1</a:t>
                      </a:r>
                    </a:p>
                  </a:txBody>
                  <a:tcPr marL="0" marR="0" marT="0" marB="0" anchor="ctr"/>
                </a:tc>
                <a:tc>
                  <a:txBody>
                    <a:bodyPr/>
                    <a:lstStyle/>
                    <a:p>
                      <a:pPr algn="ctr" fontAlgn="b"/>
                      <a:r>
                        <a:rPr lang="en-US" sz="1100" b="0" i="0" u="none" strike="noStrike">
                          <a:solidFill>
                            <a:schemeClr val="tx1"/>
                          </a:solidFill>
                          <a:effectLst/>
                          <a:latin typeface="+mn-lt"/>
                        </a:rPr>
                        <a:t>80.60</a:t>
                      </a:r>
                    </a:p>
                  </a:txBody>
                  <a:tcPr marL="0" marR="0" marT="0" marB="0" anchor="ctr"/>
                </a:tc>
                <a:tc>
                  <a:txBody>
                    <a:bodyPr/>
                    <a:lstStyle/>
                    <a:p>
                      <a:pPr algn="ctr" fontAlgn="b"/>
                      <a:r>
                        <a:rPr lang="en-US" sz="1100" b="0" i="0" u="none" strike="noStrike">
                          <a:solidFill>
                            <a:schemeClr val="tx1"/>
                          </a:solidFill>
                          <a:effectLst/>
                          <a:latin typeface="+mn-lt"/>
                        </a:rPr>
                        <a:t>49.31</a:t>
                      </a:r>
                    </a:p>
                  </a:txBody>
                  <a:tcPr marL="0" marR="0" marT="0" marB="0" anchor="ctr"/>
                </a:tc>
                <a:extLst>
                  <a:ext uri="{0D108BD9-81ED-4DB2-BD59-A6C34878D82A}">
                    <a16:rowId xmlns:a16="http://schemas.microsoft.com/office/drawing/2014/main" val="3641287519"/>
                  </a:ext>
                </a:extLst>
              </a:tr>
              <a:tr h="249892">
                <a:tc>
                  <a:txBody>
                    <a:bodyPr/>
                    <a:lstStyle/>
                    <a:p>
                      <a:pPr algn="ctr" fontAlgn="b"/>
                      <a:r>
                        <a:rPr lang="en-US" sz="1200" u="none" strike="noStrike">
                          <a:solidFill>
                            <a:schemeClr val="tx1"/>
                          </a:solidFill>
                          <a:effectLst/>
                        </a:rPr>
                        <a:t>University of Maryland</a:t>
                      </a:r>
                      <a:endParaRPr lang="en-US" sz="1200" b="0" i="0" u="none" strike="noStrike">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8/21/2021</a:t>
                      </a:r>
                    </a:p>
                  </a:txBody>
                  <a:tcPr marL="0" marR="0" marT="0" marB="0" anchor="ctr"/>
                </a:tc>
                <a:tc>
                  <a:txBody>
                    <a:bodyPr/>
                    <a:lstStyle/>
                    <a:p>
                      <a:pPr algn="ctr" fontAlgn="b"/>
                      <a:r>
                        <a:rPr lang="en-US" sz="1100" b="0" i="0" u="none" strike="noStrike">
                          <a:solidFill>
                            <a:schemeClr val="tx1"/>
                          </a:solidFill>
                          <a:effectLst/>
                          <a:latin typeface="+mn-lt"/>
                        </a:rPr>
                        <a:t>23.63</a:t>
                      </a:r>
                    </a:p>
                  </a:txBody>
                  <a:tcPr marL="0" marR="0" marT="0" marB="0" anchor="ctr"/>
                </a:tc>
                <a:tc>
                  <a:txBody>
                    <a:bodyPr/>
                    <a:lstStyle/>
                    <a:p>
                      <a:pPr algn="ctr" fontAlgn="b"/>
                      <a:r>
                        <a:rPr lang="en-US" sz="1100" b="0" i="0" u="none" strike="noStrike">
                          <a:solidFill>
                            <a:schemeClr val="tx1"/>
                          </a:solidFill>
                          <a:effectLst/>
                          <a:latin typeface="+mn-lt"/>
                        </a:rPr>
                        <a:t>20</a:t>
                      </a:r>
                    </a:p>
                  </a:txBody>
                  <a:tcPr marL="0" marR="0" marT="0" marB="0" anchor="ctr"/>
                </a:tc>
                <a:tc>
                  <a:txBody>
                    <a:bodyPr/>
                    <a:lstStyle/>
                    <a:p>
                      <a:pPr algn="ctr" fontAlgn="b"/>
                      <a:r>
                        <a:rPr lang="en-US" sz="1100" b="0" i="0" u="none" strike="noStrike" dirty="0">
                          <a:solidFill>
                            <a:schemeClr val="tx1"/>
                          </a:solidFill>
                          <a:effectLst/>
                          <a:latin typeface="+mn-lt"/>
                        </a:rPr>
                        <a:t>2</a:t>
                      </a:r>
                    </a:p>
                  </a:txBody>
                  <a:tcPr marL="0" marR="0" marT="0" marB="0" anchor="ctr"/>
                </a:tc>
                <a:tc>
                  <a:txBody>
                    <a:bodyPr/>
                    <a:lstStyle/>
                    <a:p>
                      <a:pPr algn="ctr" fontAlgn="b"/>
                      <a:r>
                        <a:rPr lang="en-US" sz="1100" b="0" i="0" u="none" strike="noStrike">
                          <a:solidFill>
                            <a:schemeClr val="tx1"/>
                          </a:solidFill>
                          <a:effectLst/>
                          <a:latin typeface="+mn-lt"/>
                        </a:rPr>
                        <a:t>1.7</a:t>
                      </a:r>
                    </a:p>
                  </a:txBody>
                  <a:tcPr marL="0" marR="0" marT="0" marB="0" anchor="ctr">
                    <a:noFill/>
                  </a:tcPr>
                </a:tc>
                <a:tc>
                  <a:txBody>
                    <a:bodyPr/>
                    <a:lstStyle/>
                    <a:p>
                      <a:pPr algn="ctr" fontAlgn="b"/>
                      <a:r>
                        <a:rPr lang="en-US" sz="1100" b="0" i="0" u="none" strike="noStrike">
                          <a:solidFill>
                            <a:schemeClr val="tx1"/>
                          </a:solidFill>
                          <a:effectLst/>
                          <a:latin typeface="+mn-lt"/>
                        </a:rPr>
                        <a:t>49</a:t>
                      </a:r>
                    </a:p>
                  </a:txBody>
                  <a:tcPr marL="0" marR="0" marT="0" marB="0" anchor="ctr"/>
                </a:tc>
                <a:tc>
                  <a:txBody>
                    <a:bodyPr/>
                    <a:lstStyle/>
                    <a:p>
                      <a:pPr algn="ctr" fontAlgn="b"/>
                      <a:r>
                        <a:rPr lang="en-US" sz="1100" b="0" i="0" u="none" strike="noStrike" dirty="0">
                          <a:solidFill>
                            <a:schemeClr val="tx1"/>
                          </a:solidFill>
                          <a:effectLst/>
                          <a:latin typeface="+mn-lt"/>
                        </a:rPr>
                        <a:t>18</a:t>
                      </a:r>
                    </a:p>
                  </a:txBody>
                  <a:tcPr marL="0" marR="0" marT="0" marB="0" anchor="ctr"/>
                </a:tc>
                <a:tc>
                  <a:txBody>
                    <a:bodyPr/>
                    <a:lstStyle/>
                    <a:p>
                      <a:pPr algn="ctr" fontAlgn="b"/>
                      <a:r>
                        <a:rPr lang="en-US" sz="1100" b="0" i="0" u="none" strike="noStrike">
                          <a:solidFill>
                            <a:schemeClr val="tx1"/>
                          </a:solidFill>
                          <a:effectLst/>
                          <a:latin typeface="+mn-lt"/>
                        </a:rPr>
                        <a:t>29</a:t>
                      </a:r>
                    </a:p>
                  </a:txBody>
                  <a:tcPr marL="0" marR="0" marT="0" marB="0" anchor="ctr"/>
                </a:tc>
                <a:tc>
                  <a:txBody>
                    <a:bodyPr/>
                    <a:lstStyle/>
                    <a:p>
                      <a:pPr algn="ctr" fontAlgn="b"/>
                      <a:r>
                        <a:rPr lang="en-US" sz="1100" b="0" i="0" u="none" strike="noStrike">
                          <a:solidFill>
                            <a:schemeClr val="tx1"/>
                          </a:solidFill>
                          <a:effectLst/>
                          <a:latin typeface="+mn-lt"/>
                        </a:rPr>
                        <a:t>2</a:t>
                      </a:r>
                    </a:p>
                  </a:txBody>
                  <a:tcPr marL="0" marR="0" marT="0" marB="0" anchor="ctr"/>
                </a:tc>
                <a:tc>
                  <a:txBody>
                    <a:bodyPr/>
                    <a:lstStyle/>
                    <a:p>
                      <a:pPr algn="ctr" fontAlgn="b"/>
                      <a:r>
                        <a:rPr lang="en-US" sz="1100" b="0" i="0" u="none" strike="noStrike">
                          <a:solidFill>
                            <a:schemeClr val="tx1"/>
                          </a:solidFill>
                          <a:effectLst/>
                          <a:latin typeface="+mn-lt"/>
                        </a:rPr>
                        <a:t>50.72</a:t>
                      </a:r>
                    </a:p>
                  </a:txBody>
                  <a:tcPr marL="0" marR="0" marT="0" marB="0" anchor="ctr"/>
                </a:tc>
                <a:tc>
                  <a:txBody>
                    <a:bodyPr/>
                    <a:lstStyle/>
                    <a:p>
                      <a:pPr algn="ctr" fontAlgn="b"/>
                      <a:r>
                        <a:rPr lang="en-US" sz="1100" b="0" i="0" u="none" strike="noStrike">
                          <a:solidFill>
                            <a:schemeClr val="tx1"/>
                          </a:solidFill>
                          <a:effectLst/>
                          <a:latin typeface="+mn-lt"/>
                        </a:rPr>
                        <a:t>36.87</a:t>
                      </a:r>
                    </a:p>
                  </a:txBody>
                  <a:tcPr marL="0" marR="0" marT="0" marB="0" anchor="ctr"/>
                </a:tc>
                <a:extLst>
                  <a:ext uri="{0D108BD9-81ED-4DB2-BD59-A6C34878D82A}">
                    <a16:rowId xmlns:a16="http://schemas.microsoft.com/office/drawing/2014/main" val="632309223"/>
                  </a:ext>
                </a:extLst>
              </a:tr>
              <a:tr h="249892">
                <a:tc>
                  <a:txBody>
                    <a:bodyPr/>
                    <a:lstStyle/>
                    <a:p>
                      <a:pPr algn="ctr" fontAlgn="b"/>
                      <a:r>
                        <a:rPr lang="en-US" sz="1200" u="none" strike="noStrike" dirty="0">
                          <a:solidFill>
                            <a:schemeClr val="tx1"/>
                          </a:solidFill>
                          <a:effectLst/>
                        </a:rPr>
                        <a:t>Vanderbilt</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4/28/2021</a:t>
                      </a:r>
                    </a:p>
                  </a:txBody>
                  <a:tcPr marL="0" marR="0" marT="0" marB="0" anchor="ctr"/>
                </a:tc>
                <a:tc>
                  <a:txBody>
                    <a:bodyPr/>
                    <a:lstStyle/>
                    <a:p>
                      <a:pPr algn="ctr" fontAlgn="b"/>
                      <a:r>
                        <a:rPr lang="en-US" sz="1100" b="0" i="0" u="none" strike="noStrike">
                          <a:solidFill>
                            <a:schemeClr val="tx1"/>
                          </a:solidFill>
                          <a:effectLst/>
                          <a:latin typeface="+mn-lt"/>
                        </a:rPr>
                        <a:t>27.47</a:t>
                      </a:r>
                    </a:p>
                  </a:txBody>
                  <a:tcPr marL="0" marR="0" marT="0" marB="0" anchor="ctr"/>
                </a:tc>
                <a:tc>
                  <a:txBody>
                    <a:bodyPr/>
                    <a:lstStyle/>
                    <a:p>
                      <a:pPr algn="ctr" fontAlgn="b"/>
                      <a:r>
                        <a:rPr lang="en-US" sz="1100" b="0" i="0" u="none" strike="noStrike">
                          <a:solidFill>
                            <a:schemeClr val="tx1"/>
                          </a:solidFill>
                          <a:effectLst/>
                          <a:latin typeface="+mn-lt"/>
                        </a:rPr>
                        <a:t>70</a:t>
                      </a:r>
                    </a:p>
                  </a:txBody>
                  <a:tcPr marL="0" marR="0" marT="0" marB="0" anchor="ctr"/>
                </a:tc>
                <a:tc>
                  <a:txBody>
                    <a:bodyPr/>
                    <a:lstStyle/>
                    <a:p>
                      <a:pPr algn="ctr" fontAlgn="b"/>
                      <a:r>
                        <a:rPr lang="en-US" sz="1100" b="0" i="0" u="none" strike="noStrike">
                          <a:solidFill>
                            <a:schemeClr val="tx1"/>
                          </a:solidFill>
                          <a:effectLst/>
                          <a:latin typeface="+mn-lt"/>
                        </a:rPr>
                        <a:t>6</a:t>
                      </a:r>
                    </a:p>
                  </a:txBody>
                  <a:tcPr marL="0" marR="0" marT="0" marB="0" anchor="ctr"/>
                </a:tc>
                <a:tc>
                  <a:txBody>
                    <a:bodyPr/>
                    <a:lstStyle/>
                    <a:p>
                      <a:pPr algn="ctr" fontAlgn="b"/>
                      <a:r>
                        <a:rPr lang="en-US" sz="1100" b="0" i="0" u="none" strike="noStrike">
                          <a:solidFill>
                            <a:schemeClr val="tx1"/>
                          </a:solidFill>
                          <a:effectLst/>
                          <a:latin typeface="+mn-lt"/>
                        </a:rPr>
                        <a:t>0.2</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6</a:t>
                      </a:r>
                    </a:p>
                  </a:txBody>
                  <a:tcPr marL="0" marR="0" marT="0" marB="0" anchor="ctr"/>
                </a:tc>
                <a:tc>
                  <a:txBody>
                    <a:bodyPr/>
                    <a:lstStyle/>
                    <a:p>
                      <a:pPr algn="ctr" fontAlgn="b"/>
                      <a:r>
                        <a:rPr lang="en-US" sz="1100" b="0" i="0" u="none" strike="noStrike" dirty="0">
                          <a:solidFill>
                            <a:schemeClr val="tx1"/>
                          </a:solidFill>
                          <a:effectLst/>
                          <a:latin typeface="+mn-lt"/>
                        </a:rPr>
                        <a:t>5</a:t>
                      </a:r>
                    </a:p>
                  </a:txBody>
                  <a:tcPr marL="0" marR="0" marT="0" marB="0" anchor="ctr"/>
                </a:tc>
                <a:tc>
                  <a:txBody>
                    <a:bodyPr/>
                    <a:lstStyle/>
                    <a:p>
                      <a:pPr algn="ctr" fontAlgn="b"/>
                      <a:r>
                        <a:rPr lang="en-US" sz="1100" b="0" i="0" u="none" strike="noStrike">
                          <a:solidFill>
                            <a:schemeClr val="tx1"/>
                          </a:solidFill>
                          <a:effectLst/>
                          <a:latin typeface="+mn-lt"/>
                        </a:rPr>
                        <a:t>0</a:t>
                      </a:r>
                    </a:p>
                  </a:txBody>
                  <a:tcPr marL="0" marR="0" marT="0" marB="0" anchor="ctr"/>
                </a:tc>
                <a:tc>
                  <a:txBody>
                    <a:bodyPr/>
                    <a:lstStyle/>
                    <a:p>
                      <a:pPr algn="ctr" fontAlgn="b"/>
                      <a:r>
                        <a:rPr lang="en-US" sz="1100" b="0" i="0" u="none" strike="noStrike">
                          <a:solidFill>
                            <a:schemeClr val="tx1"/>
                          </a:solidFill>
                          <a:effectLst/>
                          <a:latin typeface="+mn-lt"/>
                        </a:rPr>
                        <a:t>1</a:t>
                      </a:r>
                    </a:p>
                  </a:txBody>
                  <a:tcPr marL="0" marR="0" marT="0" marB="0" anchor="ctr"/>
                </a:tc>
                <a:tc>
                  <a:txBody>
                    <a:bodyPr/>
                    <a:lstStyle/>
                    <a:p>
                      <a:pPr algn="ctr" fontAlgn="b"/>
                      <a:endParaRPr lang="en-US" sz="1100" b="0" i="0" u="none" strike="noStrike">
                        <a:solidFill>
                          <a:schemeClr val="tx1"/>
                        </a:solidFill>
                        <a:effectLst/>
                        <a:latin typeface="+mn-lt"/>
                      </a:endParaRPr>
                    </a:p>
                  </a:txBody>
                  <a:tcPr marL="0" marR="0" marT="0" marB="0" anchor="ctr"/>
                </a:tc>
                <a:tc>
                  <a:txBody>
                    <a:bodyPr/>
                    <a:lstStyle/>
                    <a:p>
                      <a:pPr algn="ctr" fontAlgn="b"/>
                      <a:endParaRPr lang="en-US" sz="1100" b="0" i="0" u="none" strike="noStrike">
                        <a:solidFill>
                          <a:schemeClr val="tx1"/>
                        </a:solidFill>
                        <a:effectLst/>
                        <a:latin typeface="+mn-lt"/>
                      </a:endParaRPr>
                    </a:p>
                  </a:txBody>
                  <a:tcPr marL="0" marR="0" marT="0" marB="0" anchor="ctr"/>
                </a:tc>
                <a:extLst>
                  <a:ext uri="{0D108BD9-81ED-4DB2-BD59-A6C34878D82A}">
                    <a16:rowId xmlns:a16="http://schemas.microsoft.com/office/drawing/2014/main" val="1932287569"/>
                  </a:ext>
                </a:extLst>
              </a:tr>
              <a:tr h="249892">
                <a:tc>
                  <a:txBody>
                    <a:bodyPr/>
                    <a:lstStyle/>
                    <a:p>
                      <a:pPr algn="ctr" fontAlgn="b"/>
                      <a:r>
                        <a:rPr lang="en-US" sz="1200" u="none" strike="noStrike" dirty="0">
                          <a:solidFill>
                            <a:schemeClr val="tx1"/>
                          </a:solidFill>
                          <a:effectLst/>
                        </a:rPr>
                        <a:t>Arkansas Children's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10/20/2021</a:t>
                      </a:r>
                    </a:p>
                  </a:txBody>
                  <a:tcPr marL="0" marR="0" marT="0" marB="0" anchor="ctr"/>
                </a:tc>
                <a:tc>
                  <a:txBody>
                    <a:bodyPr/>
                    <a:lstStyle/>
                    <a:p>
                      <a:pPr algn="ctr" fontAlgn="b"/>
                      <a:r>
                        <a:rPr lang="en-US" sz="1100" b="0" i="0" u="none" strike="noStrike">
                          <a:solidFill>
                            <a:schemeClr val="tx1"/>
                          </a:solidFill>
                          <a:effectLst/>
                          <a:latin typeface="+mn-lt"/>
                        </a:rPr>
                        <a:t>21.63</a:t>
                      </a:r>
                    </a:p>
                  </a:txBody>
                  <a:tcPr marL="0" marR="0" marT="0" marB="0" anchor="ctr"/>
                </a:tc>
                <a:tc>
                  <a:txBody>
                    <a:bodyPr/>
                    <a:lstStyle/>
                    <a:p>
                      <a:pPr algn="ctr" fontAlgn="b"/>
                      <a:r>
                        <a:rPr lang="en-US" sz="1100" b="0" i="0" u="none" strike="noStrike">
                          <a:solidFill>
                            <a:schemeClr val="tx1"/>
                          </a:solidFill>
                          <a:effectLst/>
                          <a:latin typeface="+mn-lt"/>
                        </a:rPr>
                        <a:t>48</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ctr" fontAlgn="b"/>
                      <a:r>
                        <a:rPr lang="en-US" sz="1100" b="0" i="0" u="none" strike="noStrike">
                          <a:solidFill>
                            <a:schemeClr val="tx1"/>
                          </a:solidFill>
                          <a:effectLst/>
                          <a:latin typeface="+mn-lt"/>
                        </a:rPr>
                        <a:t>1.3</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35</a:t>
                      </a:r>
                    </a:p>
                  </a:txBody>
                  <a:tcPr marL="0" marR="0" marT="0" marB="0" anchor="ctr"/>
                </a:tc>
                <a:tc>
                  <a:txBody>
                    <a:bodyPr/>
                    <a:lstStyle/>
                    <a:p>
                      <a:pPr algn="ctr" fontAlgn="b"/>
                      <a:r>
                        <a:rPr lang="en-US" sz="1100" b="0" i="0" u="none" strike="noStrike" dirty="0">
                          <a:solidFill>
                            <a:schemeClr val="tx1"/>
                          </a:solidFill>
                          <a:effectLst/>
                          <a:latin typeface="+mn-lt"/>
                        </a:rPr>
                        <a:t>13</a:t>
                      </a:r>
                    </a:p>
                  </a:txBody>
                  <a:tcPr marL="0" marR="0" marT="0" marB="0" anchor="ctr"/>
                </a:tc>
                <a:tc>
                  <a:txBody>
                    <a:bodyPr/>
                    <a:lstStyle/>
                    <a:p>
                      <a:pPr algn="ctr" fontAlgn="b"/>
                      <a:r>
                        <a:rPr lang="en-US" sz="1100" b="0" i="0" u="none" strike="noStrike" dirty="0">
                          <a:solidFill>
                            <a:schemeClr val="tx1"/>
                          </a:solidFill>
                          <a:effectLst/>
                          <a:latin typeface="+mn-lt"/>
                        </a:rPr>
                        <a:t>20</a:t>
                      </a:r>
                    </a:p>
                  </a:txBody>
                  <a:tcPr marL="0" marR="0" marT="0" marB="0" anchor="ctr"/>
                </a:tc>
                <a:tc>
                  <a:txBody>
                    <a:bodyPr/>
                    <a:lstStyle/>
                    <a:p>
                      <a:pPr algn="ctr" fontAlgn="b"/>
                      <a:r>
                        <a:rPr lang="en-US" sz="1100" b="0" i="0" u="none" strike="noStrike">
                          <a:solidFill>
                            <a:schemeClr val="tx1"/>
                          </a:solidFill>
                          <a:effectLst/>
                          <a:latin typeface="+mn-lt"/>
                        </a:rPr>
                        <a:t>2</a:t>
                      </a:r>
                    </a:p>
                  </a:txBody>
                  <a:tcPr marL="0" marR="0" marT="0" marB="0" anchor="ctr"/>
                </a:tc>
                <a:tc>
                  <a:txBody>
                    <a:bodyPr/>
                    <a:lstStyle/>
                    <a:p>
                      <a:pPr algn="ctr" fontAlgn="b"/>
                      <a:r>
                        <a:rPr lang="en-US" sz="1100" b="0" i="0" u="none" strike="noStrike">
                          <a:solidFill>
                            <a:schemeClr val="tx1"/>
                          </a:solidFill>
                          <a:effectLst/>
                          <a:latin typeface="+mn-lt"/>
                        </a:rPr>
                        <a:t>102.25</a:t>
                      </a:r>
                    </a:p>
                  </a:txBody>
                  <a:tcPr marL="0" marR="0" marT="0" marB="0" anchor="ctr"/>
                </a:tc>
                <a:tc>
                  <a:txBody>
                    <a:bodyPr/>
                    <a:lstStyle/>
                    <a:p>
                      <a:pPr algn="ctr" fontAlgn="b"/>
                      <a:r>
                        <a:rPr lang="en-US" sz="1100" b="0" i="0" u="none" strike="noStrike">
                          <a:solidFill>
                            <a:schemeClr val="tx1"/>
                          </a:solidFill>
                          <a:effectLst/>
                          <a:latin typeface="+mn-lt"/>
                        </a:rPr>
                        <a:t>64.33</a:t>
                      </a:r>
                    </a:p>
                  </a:txBody>
                  <a:tcPr marL="0" marR="0" marT="0" marB="0" anchor="ctr"/>
                </a:tc>
                <a:extLst>
                  <a:ext uri="{0D108BD9-81ED-4DB2-BD59-A6C34878D82A}">
                    <a16:rowId xmlns:a16="http://schemas.microsoft.com/office/drawing/2014/main" val="3822052516"/>
                  </a:ext>
                </a:extLst>
              </a:tr>
              <a:tr h="381240">
                <a:tc>
                  <a:txBody>
                    <a:bodyPr/>
                    <a:lstStyle/>
                    <a:p>
                      <a:pPr algn="ctr" fontAlgn="b"/>
                      <a:r>
                        <a:rPr lang="en-US" sz="1200" u="none" strike="noStrike" dirty="0">
                          <a:solidFill>
                            <a:schemeClr val="tx1"/>
                          </a:solidFill>
                          <a:effectLst/>
                        </a:rPr>
                        <a:t>Children's Hospital of Philadelphia</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5/26/2021</a:t>
                      </a:r>
                    </a:p>
                  </a:txBody>
                  <a:tcPr marL="0" marR="0" marT="0" marB="0" anchor="ctr"/>
                </a:tc>
                <a:tc>
                  <a:txBody>
                    <a:bodyPr/>
                    <a:lstStyle/>
                    <a:p>
                      <a:pPr algn="ctr" fontAlgn="b"/>
                      <a:r>
                        <a:rPr lang="en-US" sz="1100" b="0" i="0" u="none" strike="noStrike">
                          <a:solidFill>
                            <a:schemeClr val="tx1"/>
                          </a:solidFill>
                          <a:effectLst/>
                          <a:latin typeface="+mn-lt"/>
                        </a:rPr>
                        <a:t>26.53</a:t>
                      </a:r>
                    </a:p>
                  </a:txBody>
                  <a:tcPr marL="0" marR="0" marT="0" marB="0" anchor="ctr"/>
                </a:tc>
                <a:tc>
                  <a:txBody>
                    <a:bodyPr/>
                    <a:lstStyle/>
                    <a:p>
                      <a:pPr algn="ctr" fontAlgn="b"/>
                      <a:r>
                        <a:rPr lang="en-US" sz="1100" b="0" i="0" u="none" strike="noStrike">
                          <a:solidFill>
                            <a:schemeClr val="tx1"/>
                          </a:solidFill>
                          <a:effectLst/>
                          <a:latin typeface="+mn-lt"/>
                        </a:rPr>
                        <a:t>50</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ctr" fontAlgn="b"/>
                      <a:r>
                        <a:rPr lang="en-US" sz="1100" b="0" i="0" u="none" strike="noStrike">
                          <a:solidFill>
                            <a:schemeClr val="tx1"/>
                          </a:solidFill>
                          <a:effectLst/>
                          <a:latin typeface="+mn-lt"/>
                        </a:rPr>
                        <a:t>0.1</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ctr" fontAlgn="b"/>
                      <a:r>
                        <a:rPr lang="en-US" sz="1100" b="0" i="0" u="none" strike="noStrike" dirty="0">
                          <a:solidFill>
                            <a:schemeClr val="tx1"/>
                          </a:solidFill>
                          <a:effectLst/>
                          <a:latin typeface="+mn-lt"/>
                        </a:rPr>
                        <a:t>1</a:t>
                      </a:r>
                    </a:p>
                  </a:txBody>
                  <a:tcPr marL="0" marR="0" marT="0" marB="0" anchor="ctr"/>
                </a:tc>
                <a:tc>
                  <a:txBody>
                    <a:bodyPr/>
                    <a:lstStyle/>
                    <a:p>
                      <a:pPr algn="ctr" fontAlgn="b"/>
                      <a:r>
                        <a:rPr lang="en-US" sz="1100" b="0" i="0" u="none" strike="noStrike" dirty="0">
                          <a:solidFill>
                            <a:schemeClr val="tx1"/>
                          </a:solidFill>
                          <a:effectLst/>
                          <a:latin typeface="+mn-lt"/>
                        </a:rPr>
                        <a:t>3</a:t>
                      </a:r>
                    </a:p>
                  </a:txBody>
                  <a:tcPr marL="0" marR="0" marT="0" marB="0" anchor="ctr"/>
                </a:tc>
                <a:tc>
                  <a:txBody>
                    <a:bodyPr/>
                    <a:lstStyle/>
                    <a:p>
                      <a:pPr algn="ctr" fontAlgn="b"/>
                      <a:r>
                        <a:rPr lang="en-US" sz="1100" b="0" i="0" u="none" strike="noStrike">
                          <a:solidFill>
                            <a:schemeClr val="tx1"/>
                          </a:solidFill>
                          <a:effectLst/>
                          <a:latin typeface="+mn-lt"/>
                        </a:rPr>
                        <a:t>0</a:t>
                      </a:r>
                    </a:p>
                  </a:txBody>
                  <a:tcPr marL="0" marR="0" marT="0" marB="0" anchor="ctr"/>
                </a:tc>
                <a:tc>
                  <a:txBody>
                    <a:bodyPr/>
                    <a:lstStyle/>
                    <a:p>
                      <a:pPr algn="ctr" fontAlgn="b"/>
                      <a:r>
                        <a:rPr lang="en-US" sz="1100" b="0" i="0" u="none" strike="noStrike">
                          <a:solidFill>
                            <a:schemeClr val="tx1"/>
                          </a:solidFill>
                          <a:effectLst/>
                          <a:latin typeface="+mn-lt"/>
                        </a:rPr>
                        <a:t>105.33</a:t>
                      </a:r>
                    </a:p>
                  </a:txBody>
                  <a:tcPr marL="0" marR="0" marT="0" marB="0" anchor="ctr"/>
                </a:tc>
                <a:tc>
                  <a:txBody>
                    <a:bodyPr/>
                    <a:lstStyle/>
                    <a:p>
                      <a:pPr algn="ctr" fontAlgn="b"/>
                      <a:r>
                        <a:rPr lang="en-US" sz="1100" b="0" i="0" u="none" strike="noStrike">
                          <a:solidFill>
                            <a:schemeClr val="tx1"/>
                          </a:solidFill>
                          <a:effectLst/>
                          <a:latin typeface="+mn-lt"/>
                        </a:rPr>
                        <a:t>77.86</a:t>
                      </a:r>
                    </a:p>
                  </a:txBody>
                  <a:tcPr marL="0" marR="0" marT="0" marB="0" anchor="ctr"/>
                </a:tc>
                <a:extLst>
                  <a:ext uri="{0D108BD9-81ED-4DB2-BD59-A6C34878D82A}">
                    <a16:rowId xmlns:a16="http://schemas.microsoft.com/office/drawing/2014/main" val="1574486783"/>
                  </a:ext>
                </a:extLst>
              </a:tr>
              <a:tr h="249892">
                <a:tc>
                  <a:txBody>
                    <a:bodyPr/>
                    <a:lstStyle/>
                    <a:p>
                      <a:pPr algn="ctr" fontAlgn="b"/>
                      <a:r>
                        <a:rPr lang="en-US" sz="1200" u="none" strike="noStrike" dirty="0">
                          <a:solidFill>
                            <a:schemeClr val="tx1"/>
                          </a:solidFill>
                          <a:effectLst/>
                        </a:rPr>
                        <a:t>Cincinnati Children's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9/21/2022</a:t>
                      </a:r>
                    </a:p>
                  </a:txBody>
                  <a:tcPr marL="0" marR="0" marT="0" marB="0" anchor="ctr"/>
                </a:tc>
                <a:tc>
                  <a:txBody>
                    <a:bodyPr/>
                    <a:lstStyle/>
                    <a:p>
                      <a:pPr algn="ctr" fontAlgn="b"/>
                      <a:r>
                        <a:rPr lang="en-US" sz="1100" b="0" i="0" u="none" strike="noStrike">
                          <a:solidFill>
                            <a:schemeClr val="tx1"/>
                          </a:solidFill>
                          <a:effectLst/>
                          <a:latin typeface="+mn-lt"/>
                        </a:rPr>
                        <a:t>10.43</a:t>
                      </a:r>
                    </a:p>
                  </a:txBody>
                  <a:tcPr marL="0" marR="0" marT="0" marB="0" anchor="ctr"/>
                </a:tc>
                <a:tc>
                  <a:txBody>
                    <a:bodyPr/>
                    <a:lstStyle/>
                    <a:p>
                      <a:pPr algn="ctr" fontAlgn="b"/>
                      <a:r>
                        <a:rPr lang="en-US" sz="1100" b="0" i="0" u="none" strike="noStrike">
                          <a:solidFill>
                            <a:schemeClr val="tx1"/>
                          </a:solidFill>
                          <a:effectLst/>
                          <a:latin typeface="+mn-lt"/>
                        </a:rPr>
                        <a:t>50</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ctr" fontAlgn="b"/>
                      <a:r>
                        <a:rPr lang="en-US" sz="1100" b="0" i="0" u="none" strike="noStrike" dirty="0">
                          <a:solidFill>
                            <a:schemeClr val="tx1"/>
                          </a:solidFill>
                          <a:effectLst/>
                          <a:latin typeface="+mn-lt"/>
                        </a:rPr>
                        <a:t>1.9</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29</a:t>
                      </a:r>
                    </a:p>
                  </a:txBody>
                  <a:tcPr marL="0" marR="0" marT="0" marB="0" anchor="ctr"/>
                </a:tc>
                <a:tc>
                  <a:txBody>
                    <a:bodyPr/>
                    <a:lstStyle/>
                    <a:p>
                      <a:pPr algn="ctr" fontAlgn="b"/>
                      <a:r>
                        <a:rPr lang="en-US" sz="1100" b="0" i="0" u="none" strike="noStrike" dirty="0">
                          <a:solidFill>
                            <a:schemeClr val="tx1"/>
                          </a:solidFill>
                          <a:effectLst/>
                          <a:latin typeface="+mn-lt"/>
                        </a:rPr>
                        <a:t>7</a:t>
                      </a:r>
                    </a:p>
                  </a:txBody>
                  <a:tcPr marL="0" marR="0" marT="0" marB="0" anchor="ctr"/>
                </a:tc>
                <a:tc>
                  <a:txBody>
                    <a:bodyPr/>
                    <a:lstStyle/>
                    <a:p>
                      <a:pPr algn="ctr" fontAlgn="b"/>
                      <a:r>
                        <a:rPr lang="en-US" sz="1100" b="0" i="0" u="none" strike="noStrike">
                          <a:solidFill>
                            <a:schemeClr val="tx1"/>
                          </a:solidFill>
                          <a:effectLst/>
                          <a:latin typeface="+mn-lt"/>
                        </a:rPr>
                        <a:t>19</a:t>
                      </a:r>
                    </a:p>
                  </a:txBody>
                  <a:tcPr marL="0" marR="0" marT="0" marB="0" anchor="ctr"/>
                </a:tc>
                <a:tc>
                  <a:txBody>
                    <a:bodyPr/>
                    <a:lstStyle/>
                    <a:p>
                      <a:pPr algn="ctr" fontAlgn="b"/>
                      <a:r>
                        <a:rPr lang="en-US" sz="1100" b="0" i="0" u="none" strike="noStrike" dirty="0">
                          <a:solidFill>
                            <a:schemeClr val="tx1"/>
                          </a:solidFill>
                          <a:effectLst/>
                          <a:latin typeface="+mn-lt"/>
                        </a:rPr>
                        <a:t>3</a:t>
                      </a:r>
                    </a:p>
                  </a:txBody>
                  <a:tcPr marL="0" marR="0" marT="0" marB="0" anchor="ctr"/>
                </a:tc>
                <a:tc>
                  <a:txBody>
                    <a:bodyPr/>
                    <a:lstStyle/>
                    <a:p>
                      <a:pPr algn="ctr" fontAlgn="b"/>
                      <a:r>
                        <a:rPr lang="en-US" sz="1100" b="0" i="0" u="none" strike="noStrike">
                          <a:solidFill>
                            <a:schemeClr val="tx1"/>
                          </a:solidFill>
                          <a:effectLst/>
                          <a:latin typeface="+mn-lt"/>
                        </a:rPr>
                        <a:t>60.53</a:t>
                      </a:r>
                    </a:p>
                  </a:txBody>
                  <a:tcPr marL="0" marR="0" marT="0" marB="0" anchor="ctr"/>
                </a:tc>
                <a:tc>
                  <a:txBody>
                    <a:bodyPr/>
                    <a:lstStyle/>
                    <a:p>
                      <a:pPr algn="ctr" fontAlgn="b"/>
                      <a:r>
                        <a:rPr lang="en-US" sz="1100" b="0" i="0" u="none" strike="noStrike">
                          <a:solidFill>
                            <a:schemeClr val="tx1"/>
                          </a:solidFill>
                          <a:effectLst/>
                          <a:latin typeface="+mn-lt"/>
                        </a:rPr>
                        <a:t>43.90</a:t>
                      </a:r>
                    </a:p>
                  </a:txBody>
                  <a:tcPr marL="0" marR="0" marT="0" marB="0" anchor="ctr"/>
                </a:tc>
                <a:extLst>
                  <a:ext uri="{0D108BD9-81ED-4DB2-BD59-A6C34878D82A}">
                    <a16:rowId xmlns:a16="http://schemas.microsoft.com/office/drawing/2014/main" val="430620474"/>
                  </a:ext>
                </a:extLst>
              </a:tr>
              <a:tr h="249892">
                <a:tc>
                  <a:txBody>
                    <a:bodyPr/>
                    <a:lstStyle/>
                    <a:p>
                      <a:pPr algn="ctr" fontAlgn="b"/>
                      <a:r>
                        <a:rPr lang="en-US" sz="1200" u="none" strike="noStrike" dirty="0">
                          <a:solidFill>
                            <a:schemeClr val="tx1"/>
                          </a:solidFill>
                          <a:effectLst/>
                        </a:rPr>
                        <a:t>National Jewish Health</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8/24/2022</a:t>
                      </a:r>
                    </a:p>
                  </a:txBody>
                  <a:tcPr marL="0" marR="0" marT="0" marB="0" anchor="ctr"/>
                </a:tc>
                <a:tc>
                  <a:txBody>
                    <a:bodyPr/>
                    <a:lstStyle/>
                    <a:p>
                      <a:pPr algn="ctr" fontAlgn="b"/>
                      <a:r>
                        <a:rPr lang="en-US" sz="1100" b="0" i="0" u="none" strike="noStrike">
                          <a:solidFill>
                            <a:schemeClr val="tx1"/>
                          </a:solidFill>
                          <a:effectLst/>
                          <a:latin typeface="+mn-lt"/>
                        </a:rPr>
                        <a:t>11.37</a:t>
                      </a:r>
                    </a:p>
                  </a:txBody>
                  <a:tcPr marL="0" marR="0" marT="0" marB="0" anchor="ctr"/>
                </a:tc>
                <a:tc>
                  <a:txBody>
                    <a:bodyPr/>
                    <a:lstStyle/>
                    <a:p>
                      <a:pPr algn="ctr" fontAlgn="b"/>
                      <a:r>
                        <a:rPr lang="en-US" sz="1100" b="0" i="0" u="none" strike="noStrike">
                          <a:solidFill>
                            <a:schemeClr val="tx1"/>
                          </a:solidFill>
                          <a:effectLst/>
                          <a:latin typeface="+mn-lt"/>
                        </a:rPr>
                        <a:t>250</a:t>
                      </a:r>
                    </a:p>
                  </a:txBody>
                  <a:tcPr marL="0" marR="0" marT="0" marB="0" anchor="ctr"/>
                </a:tc>
                <a:tc>
                  <a:txBody>
                    <a:bodyPr/>
                    <a:lstStyle/>
                    <a:p>
                      <a:pPr algn="ctr" fontAlgn="b"/>
                      <a:r>
                        <a:rPr lang="en-US" sz="1100" b="0" i="0" u="none" strike="noStrike">
                          <a:solidFill>
                            <a:schemeClr val="tx1"/>
                          </a:solidFill>
                          <a:effectLst/>
                          <a:latin typeface="+mn-lt"/>
                        </a:rPr>
                        <a:t>21</a:t>
                      </a:r>
                    </a:p>
                  </a:txBody>
                  <a:tcPr marL="0" marR="0" marT="0" marB="0" anchor="ctr"/>
                </a:tc>
                <a:tc>
                  <a:txBody>
                    <a:bodyPr/>
                    <a:lstStyle/>
                    <a:p>
                      <a:pPr algn="ctr" fontAlgn="b"/>
                      <a:r>
                        <a:rPr lang="en-US" sz="1100" b="0" i="0" u="none" strike="noStrike">
                          <a:solidFill>
                            <a:schemeClr val="tx1"/>
                          </a:solidFill>
                          <a:effectLst/>
                          <a:latin typeface="+mn-lt"/>
                        </a:rPr>
                        <a:t>1.8</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29</a:t>
                      </a:r>
                    </a:p>
                  </a:txBody>
                  <a:tcPr marL="0" marR="0" marT="0" marB="0" anchor="ctr"/>
                </a:tc>
                <a:tc>
                  <a:txBody>
                    <a:bodyPr/>
                    <a:lstStyle/>
                    <a:p>
                      <a:pPr algn="ctr" fontAlgn="b"/>
                      <a:r>
                        <a:rPr lang="en-US" sz="1100" b="0" i="0" u="none" strike="noStrike" dirty="0">
                          <a:solidFill>
                            <a:schemeClr val="tx1"/>
                          </a:solidFill>
                          <a:effectLst/>
                          <a:latin typeface="+mn-lt"/>
                        </a:rPr>
                        <a:t>15</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ctr" fontAlgn="b"/>
                      <a:r>
                        <a:rPr lang="en-US" sz="1100" b="0" i="0" u="none" strike="noStrike" dirty="0">
                          <a:solidFill>
                            <a:schemeClr val="tx1"/>
                          </a:solidFill>
                          <a:effectLst/>
                          <a:latin typeface="+mn-lt"/>
                        </a:rPr>
                        <a:t>10</a:t>
                      </a:r>
                    </a:p>
                  </a:txBody>
                  <a:tcPr marL="0" marR="0" marT="0" marB="0" anchor="ctr"/>
                </a:tc>
                <a:tc>
                  <a:txBody>
                    <a:bodyPr/>
                    <a:lstStyle/>
                    <a:p>
                      <a:pPr algn="ctr" fontAlgn="b"/>
                      <a:r>
                        <a:rPr lang="en-US" sz="1100" b="0" i="0" u="none" strike="noStrike">
                          <a:solidFill>
                            <a:schemeClr val="tx1"/>
                          </a:solidFill>
                          <a:effectLst/>
                          <a:latin typeface="+mn-lt"/>
                        </a:rPr>
                        <a:t>123.50</a:t>
                      </a:r>
                    </a:p>
                  </a:txBody>
                  <a:tcPr marL="0" marR="0" marT="0" marB="0" anchor="ctr"/>
                </a:tc>
                <a:tc>
                  <a:txBody>
                    <a:bodyPr/>
                    <a:lstStyle/>
                    <a:p>
                      <a:pPr algn="ctr" fontAlgn="b"/>
                      <a:r>
                        <a:rPr lang="en-US" sz="1100" b="0" i="0" u="none" strike="noStrike">
                          <a:solidFill>
                            <a:schemeClr val="tx1"/>
                          </a:solidFill>
                          <a:effectLst/>
                          <a:latin typeface="+mn-lt"/>
                        </a:rPr>
                        <a:t>46.78</a:t>
                      </a:r>
                    </a:p>
                  </a:txBody>
                  <a:tcPr marL="0" marR="0" marT="0" marB="0" anchor="ctr"/>
                </a:tc>
                <a:extLst>
                  <a:ext uri="{0D108BD9-81ED-4DB2-BD59-A6C34878D82A}">
                    <a16:rowId xmlns:a16="http://schemas.microsoft.com/office/drawing/2014/main" val="3491254641"/>
                  </a:ext>
                </a:extLst>
              </a:tr>
              <a:tr h="381240">
                <a:tc>
                  <a:txBody>
                    <a:bodyPr/>
                    <a:lstStyle/>
                    <a:p>
                      <a:pPr algn="ctr" fontAlgn="b"/>
                      <a:r>
                        <a:rPr lang="en-US" sz="1200" u="none" strike="noStrike">
                          <a:solidFill>
                            <a:schemeClr val="tx1"/>
                          </a:solidFill>
                          <a:effectLst/>
                        </a:rPr>
                        <a:t>Nationwide Children's Hospital</a:t>
                      </a:r>
                      <a:endParaRPr lang="en-US" sz="1200" b="0" i="0" u="none" strike="noStrike">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3/4/2022</a:t>
                      </a:r>
                    </a:p>
                  </a:txBody>
                  <a:tcPr marL="0" marR="0" marT="0" marB="0" anchor="ctr"/>
                </a:tc>
                <a:tc>
                  <a:txBody>
                    <a:bodyPr/>
                    <a:lstStyle/>
                    <a:p>
                      <a:pPr algn="ctr" fontAlgn="b"/>
                      <a:r>
                        <a:rPr lang="en-US" sz="1100" b="0" i="0" u="none" strike="noStrike">
                          <a:solidFill>
                            <a:schemeClr val="tx1"/>
                          </a:solidFill>
                          <a:effectLst/>
                          <a:latin typeface="+mn-lt"/>
                        </a:rPr>
                        <a:t>17.13</a:t>
                      </a:r>
                    </a:p>
                  </a:txBody>
                  <a:tcPr marL="0" marR="0" marT="0" marB="0" anchor="ctr"/>
                </a:tc>
                <a:tc>
                  <a:txBody>
                    <a:bodyPr/>
                    <a:lstStyle/>
                    <a:p>
                      <a:pPr algn="ctr" fontAlgn="b"/>
                      <a:r>
                        <a:rPr lang="en-US" sz="1100" b="0" i="0" u="none" strike="noStrike">
                          <a:solidFill>
                            <a:schemeClr val="tx1"/>
                          </a:solidFill>
                          <a:effectLst/>
                          <a:latin typeface="+mn-lt"/>
                        </a:rPr>
                        <a:t>75</a:t>
                      </a:r>
                    </a:p>
                  </a:txBody>
                  <a:tcPr marL="0" marR="0" marT="0" marB="0" anchor="ctr"/>
                </a:tc>
                <a:tc>
                  <a:txBody>
                    <a:bodyPr/>
                    <a:lstStyle/>
                    <a:p>
                      <a:pPr algn="ctr" fontAlgn="b"/>
                      <a:r>
                        <a:rPr lang="en-US" sz="1100" b="0" i="0" u="none" strike="noStrike">
                          <a:solidFill>
                            <a:schemeClr val="tx1"/>
                          </a:solidFill>
                          <a:effectLst/>
                          <a:latin typeface="+mn-lt"/>
                        </a:rPr>
                        <a:t>6</a:t>
                      </a:r>
                    </a:p>
                  </a:txBody>
                  <a:tcPr marL="0" marR="0" marT="0" marB="0" anchor="ctr"/>
                </a:tc>
                <a:tc>
                  <a:txBody>
                    <a:bodyPr/>
                    <a:lstStyle/>
                    <a:p>
                      <a:pPr algn="ctr" fontAlgn="b"/>
                      <a:r>
                        <a:rPr lang="en-US" sz="1100" b="0" i="0" u="none" strike="noStrike">
                          <a:solidFill>
                            <a:schemeClr val="tx1"/>
                          </a:solidFill>
                          <a:effectLst/>
                          <a:latin typeface="+mn-lt"/>
                        </a:rPr>
                        <a:t>2.6</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58</a:t>
                      </a:r>
                    </a:p>
                  </a:txBody>
                  <a:tcPr marL="0" marR="0" marT="0" marB="0" anchor="ctr"/>
                </a:tc>
                <a:tc>
                  <a:txBody>
                    <a:bodyPr/>
                    <a:lstStyle/>
                    <a:p>
                      <a:pPr algn="ctr" fontAlgn="b"/>
                      <a:r>
                        <a:rPr lang="en-US" sz="1100" b="0" i="0" u="none" strike="noStrike" dirty="0">
                          <a:solidFill>
                            <a:schemeClr val="tx1"/>
                          </a:solidFill>
                          <a:effectLst/>
                          <a:latin typeface="+mn-lt"/>
                        </a:rPr>
                        <a:t>22</a:t>
                      </a:r>
                    </a:p>
                  </a:txBody>
                  <a:tcPr marL="0" marR="0" marT="0" marB="0" anchor="ctr"/>
                </a:tc>
                <a:tc>
                  <a:txBody>
                    <a:bodyPr/>
                    <a:lstStyle/>
                    <a:p>
                      <a:pPr algn="ctr" fontAlgn="b"/>
                      <a:r>
                        <a:rPr lang="en-US" sz="1100" b="0" i="0" u="none" strike="noStrike">
                          <a:solidFill>
                            <a:schemeClr val="tx1"/>
                          </a:solidFill>
                          <a:effectLst/>
                          <a:latin typeface="+mn-lt"/>
                        </a:rPr>
                        <a:t>34</a:t>
                      </a:r>
                    </a:p>
                  </a:txBody>
                  <a:tcPr marL="0" marR="0" marT="0" marB="0" anchor="ctr"/>
                </a:tc>
                <a:tc>
                  <a:txBody>
                    <a:bodyPr/>
                    <a:lstStyle/>
                    <a:p>
                      <a:pPr algn="ctr" fontAlgn="b"/>
                      <a:r>
                        <a:rPr lang="en-US" sz="1100" b="0" i="0" u="none" strike="noStrike" dirty="0">
                          <a:solidFill>
                            <a:schemeClr val="tx1"/>
                          </a:solidFill>
                          <a:effectLst/>
                          <a:latin typeface="+mn-lt"/>
                        </a:rPr>
                        <a:t>2</a:t>
                      </a:r>
                    </a:p>
                  </a:txBody>
                  <a:tcPr marL="0" marR="0" marT="0" marB="0" anchor="ctr"/>
                </a:tc>
                <a:tc>
                  <a:txBody>
                    <a:bodyPr/>
                    <a:lstStyle/>
                    <a:p>
                      <a:pPr algn="ctr" fontAlgn="b"/>
                      <a:r>
                        <a:rPr lang="en-US" sz="1100" b="0" i="0" u="none" strike="noStrike">
                          <a:solidFill>
                            <a:schemeClr val="tx1"/>
                          </a:solidFill>
                          <a:effectLst/>
                          <a:latin typeface="+mn-lt"/>
                        </a:rPr>
                        <a:t>78.79</a:t>
                      </a:r>
                    </a:p>
                  </a:txBody>
                  <a:tcPr marL="0" marR="0" marT="0" marB="0" anchor="ctr"/>
                </a:tc>
                <a:tc>
                  <a:txBody>
                    <a:bodyPr/>
                    <a:lstStyle/>
                    <a:p>
                      <a:pPr algn="ctr" fontAlgn="b"/>
                      <a:r>
                        <a:rPr lang="en-US" sz="1100" b="0" i="0" u="none" strike="noStrike">
                          <a:solidFill>
                            <a:schemeClr val="tx1"/>
                          </a:solidFill>
                          <a:effectLst/>
                          <a:latin typeface="+mn-lt"/>
                        </a:rPr>
                        <a:t>60.03</a:t>
                      </a:r>
                    </a:p>
                  </a:txBody>
                  <a:tcPr marL="0" marR="0" marT="0" marB="0" anchor="ctr"/>
                </a:tc>
                <a:extLst>
                  <a:ext uri="{0D108BD9-81ED-4DB2-BD59-A6C34878D82A}">
                    <a16:rowId xmlns:a16="http://schemas.microsoft.com/office/drawing/2014/main" val="2690465319"/>
                  </a:ext>
                </a:extLst>
              </a:tr>
              <a:tr h="381240">
                <a:tc>
                  <a:txBody>
                    <a:bodyPr/>
                    <a:lstStyle/>
                    <a:p>
                      <a:pPr algn="ctr" fontAlgn="b"/>
                      <a:r>
                        <a:rPr lang="en-US" sz="1200" u="none" strike="noStrike" dirty="0">
                          <a:solidFill>
                            <a:schemeClr val="tx1"/>
                          </a:solidFill>
                          <a:effectLst/>
                        </a:rPr>
                        <a:t>Payton Manning Children's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7/19/2022</a:t>
                      </a:r>
                    </a:p>
                  </a:txBody>
                  <a:tcPr marL="0" marR="0" marT="0" marB="0" anchor="ctr"/>
                </a:tc>
                <a:tc>
                  <a:txBody>
                    <a:bodyPr/>
                    <a:lstStyle/>
                    <a:p>
                      <a:pPr algn="ctr" fontAlgn="b"/>
                      <a:r>
                        <a:rPr lang="en-US" sz="1100" b="0" i="0" u="none" strike="noStrike">
                          <a:solidFill>
                            <a:schemeClr val="tx1"/>
                          </a:solidFill>
                          <a:effectLst/>
                          <a:latin typeface="+mn-lt"/>
                        </a:rPr>
                        <a:t>12.57</a:t>
                      </a:r>
                    </a:p>
                  </a:txBody>
                  <a:tcPr marL="0" marR="0" marT="0" marB="0" anchor="ctr"/>
                </a:tc>
                <a:tc>
                  <a:txBody>
                    <a:bodyPr/>
                    <a:lstStyle/>
                    <a:p>
                      <a:pPr algn="ctr" fontAlgn="b"/>
                      <a:r>
                        <a:rPr lang="en-US" sz="1100" b="0" i="0" u="none" strike="noStrike">
                          <a:solidFill>
                            <a:schemeClr val="tx1"/>
                          </a:solidFill>
                          <a:effectLst/>
                          <a:latin typeface="+mn-lt"/>
                        </a:rPr>
                        <a:t>25</a:t>
                      </a:r>
                    </a:p>
                  </a:txBody>
                  <a:tcPr marL="0" marR="0" marT="0" marB="0" anchor="ctr"/>
                </a:tc>
                <a:tc>
                  <a:txBody>
                    <a:bodyPr/>
                    <a:lstStyle/>
                    <a:p>
                      <a:pPr algn="ctr" fontAlgn="b"/>
                      <a:r>
                        <a:rPr lang="en-US" sz="1100" b="0" i="0" u="none" strike="noStrike">
                          <a:solidFill>
                            <a:schemeClr val="tx1"/>
                          </a:solidFill>
                          <a:effectLst/>
                          <a:latin typeface="+mn-lt"/>
                        </a:rPr>
                        <a:t>2</a:t>
                      </a:r>
                    </a:p>
                  </a:txBody>
                  <a:tcPr marL="0" marR="0" marT="0" marB="0" anchor="ctr"/>
                </a:tc>
                <a:tc>
                  <a:txBody>
                    <a:bodyPr/>
                    <a:lstStyle/>
                    <a:p>
                      <a:pPr algn="ctr" fontAlgn="b"/>
                      <a:r>
                        <a:rPr lang="en-US" sz="1100" b="0" i="0" u="none" strike="noStrike">
                          <a:solidFill>
                            <a:schemeClr val="tx1"/>
                          </a:solidFill>
                          <a:effectLst/>
                          <a:latin typeface="+mn-lt"/>
                        </a:rPr>
                        <a:t>0.8</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14</a:t>
                      </a:r>
                    </a:p>
                  </a:txBody>
                  <a:tcPr marL="0" marR="0" marT="0" marB="0" anchor="ctr"/>
                </a:tc>
                <a:tc>
                  <a:txBody>
                    <a:bodyPr/>
                    <a:lstStyle/>
                    <a:p>
                      <a:pPr algn="ctr" fontAlgn="b"/>
                      <a:r>
                        <a:rPr lang="en-US" sz="1100" b="0" i="0" u="none" strike="noStrike" dirty="0">
                          <a:solidFill>
                            <a:schemeClr val="tx1"/>
                          </a:solidFill>
                          <a:effectLst/>
                          <a:latin typeface="+mn-lt"/>
                        </a:rPr>
                        <a:t>4</a:t>
                      </a:r>
                    </a:p>
                  </a:txBody>
                  <a:tcPr marL="0" marR="0" marT="0" marB="0" anchor="ctr"/>
                </a:tc>
                <a:tc>
                  <a:txBody>
                    <a:bodyPr/>
                    <a:lstStyle/>
                    <a:p>
                      <a:pPr algn="ctr" fontAlgn="b"/>
                      <a:r>
                        <a:rPr lang="en-US" sz="1100" b="0" i="0" u="none" strike="noStrike">
                          <a:solidFill>
                            <a:schemeClr val="tx1"/>
                          </a:solidFill>
                          <a:effectLst/>
                          <a:latin typeface="+mn-lt"/>
                        </a:rPr>
                        <a:t>8</a:t>
                      </a:r>
                    </a:p>
                  </a:txBody>
                  <a:tcPr marL="0" marR="0" marT="0" marB="0" anchor="ctr"/>
                </a:tc>
                <a:tc>
                  <a:txBody>
                    <a:bodyPr/>
                    <a:lstStyle/>
                    <a:p>
                      <a:pPr algn="ctr" fontAlgn="b"/>
                      <a:r>
                        <a:rPr lang="en-US" sz="1100" b="0" i="0" u="none" strike="noStrike">
                          <a:solidFill>
                            <a:schemeClr val="tx1"/>
                          </a:solidFill>
                          <a:effectLst/>
                          <a:latin typeface="+mn-lt"/>
                        </a:rPr>
                        <a:t>2</a:t>
                      </a:r>
                    </a:p>
                  </a:txBody>
                  <a:tcPr marL="0" marR="0" marT="0" marB="0" anchor="ctr"/>
                </a:tc>
                <a:tc>
                  <a:txBody>
                    <a:bodyPr/>
                    <a:lstStyle/>
                    <a:p>
                      <a:pPr algn="ctr" fontAlgn="b"/>
                      <a:r>
                        <a:rPr lang="en-US" sz="1100" b="0" i="0" u="none" strike="noStrike" dirty="0">
                          <a:solidFill>
                            <a:schemeClr val="tx1"/>
                          </a:solidFill>
                          <a:effectLst/>
                          <a:latin typeface="+mn-lt"/>
                        </a:rPr>
                        <a:t>73.00</a:t>
                      </a:r>
                    </a:p>
                  </a:txBody>
                  <a:tcPr marL="0" marR="0" marT="0" marB="0" anchor="ctr"/>
                </a:tc>
                <a:tc>
                  <a:txBody>
                    <a:bodyPr/>
                    <a:lstStyle/>
                    <a:p>
                      <a:pPr algn="ctr" fontAlgn="b"/>
                      <a:r>
                        <a:rPr lang="en-US" sz="1100" b="0" i="0" u="none" strike="noStrike">
                          <a:solidFill>
                            <a:schemeClr val="tx1"/>
                          </a:solidFill>
                          <a:effectLst/>
                          <a:latin typeface="+mn-lt"/>
                        </a:rPr>
                        <a:t>65.90</a:t>
                      </a:r>
                    </a:p>
                  </a:txBody>
                  <a:tcPr marL="0" marR="0" marT="0" marB="0" anchor="ctr"/>
                </a:tc>
                <a:extLst>
                  <a:ext uri="{0D108BD9-81ED-4DB2-BD59-A6C34878D82A}">
                    <a16:rowId xmlns:a16="http://schemas.microsoft.com/office/drawing/2014/main" val="832286796"/>
                  </a:ext>
                </a:extLst>
              </a:tr>
              <a:tr h="249892">
                <a:tc>
                  <a:txBody>
                    <a:bodyPr/>
                    <a:lstStyle/>
                    <a:p>
                      <a:pPr algn="ctr" fontAlgn="b"/>
                      <a:r>
                        <a:rPr lang="en-US" sz="1200" u="none" strike="noStrike" dirty="0">
                          <a:solidFill>
                            <a:schemeClr val="tx1"/>
                          </a:solidFill>
                          <a:effectLst/>
                        </a:rPr>
                        <a:t>U. of California, San Diego</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11/10/2021</a:t>
                      </a:r>
                    </a:p>
                  </a:txBody>
                  <a:tcPr marL="0" marR="0" marT="0" marB="0" anchor="ctr"/>
                </a:tc>
                <a:tc>
                  <a:txBody>
                    <a:bodyPr/>
                    <a:lstStyle/>
                    <a:p>
                      <a:pPr algn="ctr" fontAlgn="b"/>
                      <a:r>
                        <a:rPr lang="en-US" sz="1100" b="0" i="0" u="none" strike="noStrike">
                          <a:solidFill>
                            <a:schemeClr val="tx1"/>
                          </a:solidFill>
                          <a:effectLst/>
                          <a:latin typeface="+mn-lt"/>
                        </a:rPr>
                        <a:t>20.93</a:t>
                      </a:r>
                    </a:p>
                  </a:txBody>
                  <a:tcPr marL="0" marR="0" marT="0" marB="0" anchor="ctr"/>
                </a:tc>
                <a:tc>
                  <a:txBody>
                    <a:bodyPr/>
                    <a:lstStyle/>
                    <a:p>
                      <a:pPr algn="ctr" fontAlgn="b"/>
                      <a:r>
                        <a:rPr lang="en-US" sz="1100" b="0" i="0" u="none" strike="noStrike">
                          <a:solidFill>
                            <a:schemeClr val="tx1"/>
                          </a:solidFill>
                          <a:effectLst/>
                          <a:latin typeface="+mn-lt"/>
                        </a:rPr>
                        <a:t>65</a:t>
                      </a:r>
                    </a:p>
                  </a:txBody>
                  <a:tcPr marL="0" marR="0" marT="0" marB="0" anchor="ctr"/>
                </a:tc>
                <a:tc>
                  <a:txBody>
                    <a:bodyPr/>
                    <a:lstStyle/>
                    <a:p>
                      <a:pPr algn="ctr" fontAlgn="b"/>
                      <a:r>
                        <a:rPr lang="en-US" sz="1100" b="0" i="0" u="none" strike="noStrike">
                          <a:solidFill>
                            <a:schemeClr val="tx1"/>
                          </a:solidFill>
                          <a:effectLst/>
                          <a:latin typeface="+mn-lt"/>
                        </a:rPr>
                        <a:t>5</a:t>
                      </a:r>
                    </a:p>
                  </a:txBody>
                  <a:tcPr marL="0" marR="0" marT="0" marB="0" anchor="ctr"/>
                </a:tc>
                <a:tc>
                  <a:txBody>
                    <a:bodyPr/>
                    <a:lstStyle/>
                    <a:p>
                      <a:pPr algn="ctr" fontAlgn="b"/>
                      <a:r>
                        <a:rPr lang="en-US" sz="1100" b="0" i="0" u="none" strike="noStrike">
                          <a:solidFill>
                            <a:schemeClr val="tx1"/>
                          </a:solidFill>
                          <a:effectLst/>
                          <a:latin typeface="+mn-lt"/>
                        </a:rPr>
                        <a:t>0.4</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11</a:t>
                      </a:r>
                    </a:p>
                  </a:txBody>
                  <a:tcPr marL="0" marR="0" marT="0" marB="0" anchor="ctr"/>
                </a:tc>
                <a:tc>
                  <a:txBody>
                    <a:bodyPr/>
                    <a:lstStyle/>
                    <a:p>
                      <a:pPr algn="ctr" fontAlgn="b"/>
                      <a:r>
                        <a:rPr lang="en-US" sz="1100" b="0" i="0" u="none" strike="noStrike" dirty="0">
                          <a:solidFill>
                            <a:schemeClr val="tx1"/>
                          </a:solidFill>
                          <a:effectLst/>
                          <a:latin typeface="+mn-lt"/>
                        </a:rPr>
                        <a:t>4</a:t>
                      </a:r>
                    </a:p>
                  </a:txBody>
                  <a:tcPr marL="0" marR="0" marT="0" marB="0" anchor="ctr"/>
                </a:tc>
                <a:tc>
                  <a:txBody>
                    <a:bodyPr/>
                    <a:lstStyle/>
                    <a:p>
                      <a:pPr algn="ctr" fontAlgn="b"/>
                      <a:r>
                        <a:rPr lang="en-US" sz="1100" b="0" i="0" u="none" strike="noStrike">
                          <a:solidFill>
                            <a:schemeClr val="tx1"/>
                          </a:solidFill>
                          <a:effectLst/>
                          <a:latin typeface="+mn-lt"/>
                        </a:rPr>
                        <a:t>6</a:t>
                      </a:r>
                    </a:p>
                  </a:txBody>
                  <a:tcPr marL="0" marR="0" marT="0" marB="0" anchor="ctr"/>
                </a:tc>
                <a:tc>
                  <a:txBody>
                    <a:bodyPr/>
                    <a:lstStyle/>
                    <a:p>
                      <a:pPr algn="ctr" fontAlgn="b"/>
                      <a:r>
                        <a:rPr lang="en-US" sz="1100" b="0" i="0" u="none" strike="noStrike">
                          <a:solidFill>
                            <a:schemeClr val="tx1"/>
                          </a:solidFill>
                          <a:effectLst/>
                          <a:latin typeface="+mn-lt"/>
                        </a:rPr>
                        <a:t>1</a:t>
                      </a:r>
                    </a:p>
                  </a:txBody>
                  <a:tcPr marL="0" marR="0" marT="0" marB="0" anchor="ctr"/>
                </a:tc>
                <a:tc>
                  <a:txBody>
                    <a:bodyPr/>
                    <a:lstStyle/>
                    <a:p>
                      <a:pPr algn="ctr" fontAlgn="b"/>
                      <a:r>
                        <a:rPr lang="en-US" sz="1100" b="0" i="0" u="none" strike="noStrike">
                          <a:solidFill>
                            <a:schemeClr val="tx1"/>
                          </a:solidFill>
                          <a:effectLst/>
                          <a:latin typeface="+mn-lt"/>
                        </a:rPr>
                        <a:t>77.00</a:t>
                      </a:r>
                    </a:p>
                  </a:txBody>
                  <a:tcPr marL="0" marR="0" marT="0" marB="0" anchor="ctr"/>
                </a:tc>
                <a:tc>
                  <a:txBody>
                    <a:bodyPr/>
                    <a:lstStyle/>
                    <a:p>
                      <a:pPr algn="ctr" fontAlgn="b"/>
                      <a:r>
                        <a:rPr lang="en-US" sz="1100" b="0" i="0" u="none" strike="noStrike">
                          <a:solidFill>
                            <a:schemeClr val="tx1"/>
                          </a:solidFill>
                          <a:effectLst/>
                          <a:latin typeface="+mn-lt"/>
                        </a:rPr>
                        <a:t>62.25</a:t>
                      </a:r>
                    </a:p>
                  </a:txBody>
                  <a:tcPr marL="0" marR="0" marT="0" marB="0" anchor="ctr"/>
                </a:tc>
                <a:extLst>
                  <a:ext uri="{0D108BD9-81ED-4DB2-BD59-A6C34878D82A}">
                    <a16:rowId xmlns:a16="http://schemas.microsoft.com/office/drawing/2014/main" val="1090672074"/>
                  </a:ext>
                </a:extLst>
              </a:tr>
              <a:tr h="381240">
                <a:tc>
                  <a:txBody>
                    <a:bodyPr/>
                    <a:lstStyle/>
                    <a:p>
                      <a:pPr algn="ctr" fontAlgn="b"/>
                      <a:r>
                        <a:rPr lang="en-US" sz="1200" u="none" strike="noStrike" dirty="0">
                          <a:solidFill>
                            <a:schemeClr val="tx1"/>
                          </a:solidFill>
                          <a:effectLst/>
                        </a:rPr>
                        <a:t>U. of Kentucky Children's Hospital </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11/21/2022</a:t>
                      </a:r>
                    </a:p>
                  </a:txBody>
                  <a:tcPr marL="0" marR="0" marT="0" marB="0" anchor="ctr"/>
                </a:tc>
                <a:tc>
                  <a:txBody>
                    <a:bodyPr/>
                    <a:lstStyle/>
                    <a:p>
                      <a:pPr algn="ctr" fontAlgn="b"/>
                      <a:r>
                        <a:rPr lang="en-US" sz="1100" b="0" i="0" u="none" strike="noStrike">
                          <a:solidFill>
                            <a:schemeClr val="tx1"/>
                          </a:solidFill>
                          <a:effectLst/>
                          <a:latin typeface="+mn-lt"/>
                        </a:rPr>
                        <a:t>8.40</a:t>
                      </a:r>
                    </a:p>
                  </a:txBody>
                  <a:tcPr marL="0" marR="0" marT="0" marB="0" anchor="ctr"/>
                </a:tc>
                <a:tc>
                  <a:txBody>
                    <a:bodyPr/>
                    <a:lstStyle/>
                    <a:p>
                      <a:pPr algn="ctr" fontAlgn="b"/>
                      <a:r>
                        <a:rPr lang="en-US" sz="1100" b="0" i="0" u="none" strike="noStrike">
                          <a:solidFill>
                            <a:schemeClr val="tx1"/>
                          </a:solidFill>
                          <a:effectLst/>
                          <a:latin typeface="+mn-lt"/>
                        </a:rPr>
                        <a:t>50</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ctr" fontAlgn="b"/>
                      <a:r>
                        <a:rPr lang="en-US" sz="1100" b="0" i="0" u="none" strike="noStrike">
                          <a:solidFill>
                            <a:schemeClr val="tx1"/>
                          </a:solidFill>
                          <a:effectLst/>
                          <a:latin typeface="+mn-lt"/>
                        </a:rPr>
                        <a:t>0.0</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mn-lt"/>
                        </a:rPr>
                        <a:t>0</a:t>
                      </a:r>
                    </a:p>
                  </a:txBody>
                  <a:tcPr marL="0" marR="0" marT="0" marB="0" anchor="ctr"/>
                </a:tc>
                <a:tc>
                  <a:txBody>
                    <a:bodyPr/>
                    <a:lstStyle/>
                    <a:p>
                      <a:pPr algn="ctr" fontAlgn="b"/>
                      <a:r>
                        <a:rPr lang="en-US" sz="1100" u="none" strike="noStrike" dirty="0">
                          <a:solidFill>
                            <a:schemeClr val="tx1"/>
                          </a:solidFill>
                          <a:effectLst/>
                          <a:latin typeface="+mn-lt"/>
                        </a:rPr>
                        <a:t>0</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a:solidFill>
                            <a:schemeClr val="tx1"/>
                          </a:solidFill>
                          <a:effectLst/>
                          <a:latin typeface="+mn-lt"/>
                        </a:rPr>
                        <a:t>0</a:t>
                      </a:r>
                    </a:p>
                  </a:txBody>
                  <a:tcPr marL="0" marR="0" marT="0" marB="0" anchor="ctr"/>
                </a:tc>
                <a:tc>
                  <a:txBody>
                    <a:bodyPr/>
                    <a:lstStyle/>
                    <a:p>
                      <a:pPr algn="ctr" fontAlgn="b"/>
                      <a:r>
                        <a:rPr lang="en-US" sz="1100" b="0" i="0" u="none" strike="noStrike">
                          <a:solidFill>
                            <a:schemeClr val="tx1"/>
                          </a:solidFill>
                          <a:effectLst/>
                          <a:latin typeface="+mn-lt"/>
                        </a:rPr>
                        <a:t>0</a:t>
                      </a:r>
                    </a:p>
                  </a:txBody>
                  <a:tcPr marL="0" marR="0" marT="0" marB="0" anchor="ctr"/>
                </a:tc>
                <a:tc>
                  <a:txBody>
                    <a:bodyPr/>
                    <a:lstStyle/>
                    <a:p>
                      <a:pPr algn="ctr" fontAlgn="b"/>
                      <a:endParaRPr lang="en-US" sz="1100" b="0" i="0" u="none" strike="noStrike" dirty="0">
                        <a:solidFill>
                          <a:schemeClr val="tx1"/>
                        </a:solidFill>
                        <a:effectLst/>
                        <a:latin typeface="+mn-lt"/>
                      </a:endParaRPr>
                    </a:p>
                  </a:txBody>
                  <a:tcPr marL="0" marR="0" marT="0" marB="0" anchor="ctr"/>
                </a:tc>
                <a:tc>
                  <a:txBody>
                    <a:bodyPr/>
                    <a:lstStyle/>
                    <a:p>
                      <a:pPr algn="ctr" fontAlgn="b"/>
                      <a:endParaRPr lang="en-US" sz="11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4155285626"/>
                  </a:ext>
                </a:extLst>
              </a:tr>
              <a:tr h="190620">
                <a:tc>
                  <a:txBody>
                    <a:bodyPr/>
                    <a:lstStyle/>
                    <a:p>
                      <a:pPr algn="ctr" fontAlgn="b"/>
                      <a:r>
                        <a:rPr lang="en-US" sz="1200" b="1" u="none" strike="noStrike" dirty="0">
                          <a:solidFill>
                            <a:schemeClr val="tx1"/>
                          </a:solidFill>
                          <a:effectLst/>
                        </a:rPr>
                        <a:t>Total</a:t>
                      </a:r>
                      <a:endParaRPr lang="en-US" sz="12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1" u="none" strike="noStrike" dirty="0">
                          <a:solidFill>
                            <a:schemeClr val="tx1"/>
                          </a:solidFill>
                          <a:effectLst/>
                          <a:latin typeface="+mn-lt"/>
                        </a:rPr>
                        <a:t> </a:t>
                      </a:r>
                      <a:endParaRPr lang="en-US" sz="1100" b="1" i="0" u="none" strike="noStrike" dirty="0">
                        <a:solidFill>
                          <a:schemeClr val="tx1"/>
                        </a:solidFill>
                        <a:effectLst/>
                        <a:latin typeface="+mn-lt"/>
                      </a:endParaRPr>
                    </a:p>
                  </a:txBody>
                  <a:tcPr marL="0" marR="0" marT="0" marB="0" anchor="ctr"/>
                </a:tc>
                <a:tc>
                  <a:txBody>
                    <a:bodyPr/>
                    <a:lstStyle/>
                    <a:p>
                      <a:pPr algn="ctr" fontAlgn="b"/>
                      <a:r>
                        <a:rPr lang="en-US" sz="1100" b="1" i="0" u="none" strike="noStrike" dirty="0">
                          <a:solidFill>
                            <a:schemeClr val="tx1"/>
                          </a:solidFill>
                          <a:effectLst/>
                          <a:latin typeface="+mn-lt"/>
                        </a:rPr>
                        <a:t> </a:t>
                      </a:r>
                    </a:p>
                  </a:txBody>
                  <a:tcPr marL="0" marR="0" marT="0" marB="0" anchor="ctr"/>
                </a:tc>
                <a:tc>
                  <a:txBody>
                    <a:bodyPr/>
                    <a:lstStyle/>
                    <a:p>
                      <a:pPr algn="ctr" fontAlgn="b"/>
                      <a:r>
                        <a:rPr lang="en-US" sz="1100" b="1" i="0" u="none" strike="noStrike" dirty="0">
                          <a:solidFill>
                            <a:schemeClr val="tx1"/>
                          </a:solidFill>
                          <a:effectLst/>
                          <a:latin typeface="+mn-lt"/>
                        </a:rPr>
                        <a:t>790</a:t>
                      </a:r>
                    </a:p>
                  </a:txBody>
                  <a:tcPr marL="0" marR="0" marT="0" marB="0" anchor="ctr"/>
                </a:tc>
                <a:tc>
                  <a:txBody>
                    <a:bodyPr/>
                    <a:lstStyle/>
                    <a:p>
                      <a:pPr algn="ctr" fontAlgn="b"/>
                      <a:r>
                        <a:rPr lang="en-US" sz="1100" b="1" i="0" u="none" strike="noStrike" dirty="0">
                          <a:solidFill>
                            <a:schemeClr val="tx1"/>
                          </a:solidFill>
                          <a:effectLst/>
                          <a:latin typeface="+mn-lt"/>
                        </a:rPr>
                        <a:t>66</a:t>
                      </a:r>
                    </a:p>
                  </a:txBody>
                  <a:tcPr marL="0" marR="0" marT="0" marB="0" anchor="ctr"/>
                </a:tc>
                <a:tc>
                  <a:txBody>
                    <a:bodyPr/>
                    <a:lstStyle/>
                    <a:p>
                      <a:pPr algn="ctr" fontAlgn="b"/>
                      <a:r>
                        <a:rPr lang="en-US" sz="1100" b="0" i="0" u="none" strike="noStrike">
                          <a:solidFill>
                            <a:schemeClr val="tx1"/>
                          </a:solidFill>
                          <a:effectLst/>
                          <a:latin typeface="+mn-lt"/>
                        </a:rPr>
                        <a:t>14</a:t>
                      </a:r>
                    </a:p>
                  </a:txBody>
                  <a:tcPr marL="0" marR="0" marT="0" marB="0" anchor="ctr"/>
                </a:tc>
                <a:tc>
                  <a:txBody>
                    <a:bodyPr/>
                    <a:lstStyle/>
                    <a:p>
                      <a:pPr algn="ctr" fontAlgn="b"/>
                      <a:r>
                        <a:rPr lang="en-US" sz="1100" b="0" i="0" u="none" strike="noStrike" dirty="0">
                          <a:solidFill>
                            <a:schemeClr val="tx1"/>
                          </a:solidFill>
                          <a:effectLst/>
                          <a:latin typeface="+mn-lt"/>
                        </a:rPr>
                        <a:t>316</a:t>
                      </a:r>
                    </a:p>
                  </a:txBody>
                  <a:tcPr marL="0" marR="0" marT="0" marB="0" anchor="ctr"/>
                </a:tc>
                <a:tc>
                  <a:txBody>
                    <a:bodyPr/>
                    <a:lstStyle/>
                    <a:p>
                      <a:pPr algn="ctr" fontAlgn="b"/>
                      <a:r>
                        <a:rPr lang="en-US" sz="1100" b="1" i="0" u="none" strike="noStrike" dirty="0">
                          <a:solidFill>
                            <a:schemeClr val="tx1"/>
                          </a:solidFill>
                          <a:effectLst/>
                          <a:latin typeface="+mn-lt"/>
                        </a:rPr>
                        <a:t>103</a:t>
                      </a:r>
                    </a:p>
                  </a:txBody>
                  <a:tcPr marL="0" marR="0" marT="0" marB="0" anchor="ctr"/>
                </a:tc>
                <a:tc>
                  <a:txBody>
                    <a:bodyPr/>
                    <a:lstStyle/>
                    <a:p>
                      <a:pPr algn="ctr" fontAlgn="b"/>
                      <a:r>
                        <a:rPr lang="en-US" sz="1100" b="0" i="0" u="none" strike="noStrike">
                          <a:solidFill>
                            <a:schemeClr val="tx1"/>
                          </a:solidFill>
                          <a:effectLst/>
                          <a:latin typeface="+mn-lt"/>
                        </a:rPr>
                        <a:t>181</a:t>
                      </a:r>
                    </a:p>
                  </a:txBody>
                  <a:tcPr marL="0" marR="0" marT="0" marB="0" anchor="ctr"/>
                </a:tc>
                <a:tc>
                  <a:txBody>
                    <a:bodyPr/>
                    <a:lstStyle/>
                    <a:p>
                      <a:pPr algn="ctr" fontAlgn="b"/>
                      <a:r>
                        <a:rPr lang="en-US" sz="1100" b="0" i="0" u="none" strike="noStrike">
                          <a:solidFill>
                            <a:schemeClr val="tx1"/>
                          </a:solidFill>
                          <a:effectLst/>
                          <a:latin typeface="+mn-lt"/>
                        </a:rPr>
                        <a:t>32</a:t>
                      </a:r>
                    </a:p>
                  </a:txBody>
                  <a:tcPr marL="0" marR="0" marT="0" marB="0" anchor="ctr"/>
                </a:tc>
                <a:tc>
                  <a:txBody>
                    <a:bodyPr/>
                    <a:lstStyle/>
                    <a:p>
                      <a:pPr algn="ctr" fontAlgn="b"/>
                      <a:r>
                        <a:rPr lang="en-US" sz="1100" b="0" i="0" u="none" strike="noStrike">
                          <a:solidFill>
                            <a:schemeClr val="tx1"/>
                          </a:solidFill>
                          <a:effectLst/>
                          <a:latin typeface="+mn-lt"/>
                        </a:rPr>
                        <a:t>75.70</a:t>
                      </a:r>
                    </a:p>
                  </a:txBody>
                  <a:tcPr marL="0" marR="0" marT="0" marB="0" anchor="ctr"/>
                </a:tc>
                <a:tc>
                  <a:txBody>
                    <a:bodyPr/>
                    <a:lstStyle/>
                    <a:p>
                      <a:pPr algn="ctr" fontAlgn="b"/>
                      <a:r>
                        <a:rPr lang="en-US" sz="1100" b="0" i="0" u="none" strike="noStrike" dirty="0">
                          <a:solidFill>
                            <a:schemeClr val="tx1"/>
                          </a:solidFill>
                          <a:effectLst/>
                          <a:latin typeface="+mn-lt"/>
                        </a:rPr>
                        <a:t>60.41</a:t>
                      </a:r>
                    </a:p>
                  </a:txBody>
                  <a:tcPr marL="0" marR="0" marT="0" marB="0" anchor="ctr"/>
                </a:tc>
                <a:extLst>
                  <a:ext uri="{0D108BD9-81ED-4DB2-BD59-A6C34878D82A}">
                    <a16:rowId xmlns:a16="http://schemas.microsoft.com/office/drawing/2014/main" val="1723834469"/>
                  </a:ext>
                </a:extLst>
              </a:tr>
            </a:tbl>
          </a:graphicData>
        </a:graphic>
      </p:graphicFrame>
    </p:spTree>
    <p:extLst>
      <p:ext uri="{BB962C8B-B14F-4D97-AF65-F5344CB8AC3E}">
        <p14:creationId xmlns:p14="http://schemas.microsoft.com/office/powerpoint/2010/main" val="3364555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886F-585D-82DF-6E17-48DBCC7AE0FA}"/>
              </a:ext>
            </a:extLst>
          </p:cNvPr>
          <p:cNvSpPr>
            <a:spLocks noGrp="1"/>
          </p:cNvSpPr>
          <p:nvPr>
            <p:ph type="ctrTitle"/>
          </p:nvPr>
        </p:nvSpPr>
        <p:spPr/>
        <p:txBody>
          <a:bodyPr/>
          <a:lstStyle/>
          <a:p>
            <a:r>
              <a:rPr lang="en-US" dirty="0"/>
              <a:t>Implementation Trial Outcomes</a:t>
            </a:r>
          </a:p>
        </p:txBody>
      </p:sp>
    </p:spTree>
    <p:extLst>
      <p:ext uri="{BB962C8B-B14F-4D97-AF65-F5344CB8AC3E}">
        <p14:creationId xmlns:p14="http://schemas.microsoft.com/office/powerpoint/2010/main" val="1265774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6A9B8A-9F23-0EE4-0E9C-E7D30F2A1FC5}"/>
              </a:ext>
            </a:extLst>
          </p:cNvPr>
          <p:cNvSpPr txBox="1"/>
          <p:nvPr/>
        </p:nvSpPr>
        <p:spPr>
          <a:xfrm>
            <a:off x="7619413" y="928838"/>
            <a:ext cx="2549393" cy="584775"/>
          </a:xfrm>
          <a:prstGeom prst="rect">
            <a:avLst/>
          </a:prstGeom>
          <a:solidFill>
            <a:schemeClr val="tx2">
              <a:lumMod val="20000"/>
              <a:lumOff val="80000"/>
            </a:schemeClr>
          </a:solidFill>
        </p:spPr>
        <p:txBody>
          <a:bodyPr wrap="square" rtlCol="0">
            <a:spAutoFit/>
          </a:bodyPr>
          <a:lstStyle/>
          <a:p>
            <a:pPr algn="ctr"/>
            <a:r>
              <a:rPr lang="en-US" sz="1600" b="1" u="sng" dirty="0"/>
              <a:t>Average HOT Duration: </a:t>
            </a:r>
          </a:p>
          <a:p>
            <a:pPr algn="ctr"/>
            <a:r>
              <a:rPr lang="en-US" sz="1600" dirty="0"/>
              <a:t>76 ± 60</a:t>
            </a:r>
          </a:p>
        </p:txBody>
      </p:sp>
      <p:graphicFrame>
        <p:nvGraphicFramePr>
          <p:cNvPr id="2" name="Chart 1">
            <a:extLst>
              <a:ext uri="{FF2B5EF4-FFF2-40B4-BE49-F238E27FC236}">
                <a16:creationId xmlns:a16="http://schemas.microsoft.com/office/drawing/2014/main" id="{60D8F4D1-74FE-2BB9-EB38-8F3F87F4B2D1}"/>
              </a:ext>
            </a:extLst>
          </p:cNvPr>
          <p:cNvGraphicFramePr>
            <a:graphicFrameLocks/>
          </p:cNvGraphicFramePr>
          <p:nvPr>
            <p:extLst>
              <p:ext uri="{D42A27DB-BD31-4B8C-83A1-F6EECF244321}">
                <p14:modId xmlns:p14="http://schemas.microsoft.com/office/powerpoint/2010/main" val="3931940695"/>
              </p:ext>
            </p:extLst>
          </p:nvPr>
        </p:nvGraphicFramePr>
        <p:xfrm>
          <a:off x="0" y="0"/>
          <a:ext cx="12192000" cy="6186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0532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0D8F4D1-74FE-2BB9-EB38-8F3F87F4B2D1}"/>
              </a:ext>
            </a:extLst>
          </p:cNvPr>
          <p:cNvGraphicFramePr>
            <a:graphicFrameLocks/>
          </p:cNvGraphicFramePr>
          <p:nvPr>
            <p:extLst>
              <p:ext uri="{D42A27DB-BD31-4B8C-83A1-F6EECF244321}">
                <p14:modId xmlns:p14="http://schemas.microsoft.com/office/powerpoint/2010/main" val="3620653420"/>
              </p:ext>
            </p:extLst>
          </p:nvPr>
        </p:nvGraphicFramePr>
        <p:xfrm>
          <a:off x="0" y="0"/>
          <a:ext cx="12191999" cy="59291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8F72AA7-7FD8-1D8F-2981-8498688F6593}"/>
              </a:ext>
            </a:extLst>
          </p:cNvPr>
          <p:cNvSpPr txBox="1"/>
          <p:nvPr/>
        </p:nvSpPr>
        <p:spPr>
          <a:xfrm>
            <a:off x="7619413" y="928838"/>
            <a:ext cx="2549393" cy="584775"/>
          </a:xfrm>
          <a:prstGeom prst="rect">
            <a:avLst/>
          </a:prstGeom>
          <a:solidFill>
            <a:schemeClr val="tx2">
              <a:lumMod val="20000"/>
              <a:lumOff val="80000"/>
            </a:schemeClr>
          </a:solidFill>
        </p:spPr>
        <p:txBody>
          <a:bodyPr wrap="square" rtlCol="0">
            <a:spAutoFit/>
          </a:bodyPr>
          <a:lstStyle/>
          <a:p>
            <a:pPr algn="ctr"/>
            <a:r>
              <a:rPr lang="en-US" sz="1600" b="1" u="sng" dirty="0"/>
              <a:t>Average HOT Duration: </a:t>
            </a:r>
          </a:p>
          <a:p>
            <a:pPr algn="ctr"/>
            <a:r>
              <a:rPr lang="en-US" sz="1600" dirty="0"/>
              <a:t>114 ± 91</a:t>
            </a:r>
          </a:p>
        </p:txBody>
      </p:sp>
    </p:spTree>
    <p:extLst>
      <p:ext uri="{BB962C8B-B14F-4D97-AF65-F5344CB8AC3E}">
        <p14:creationId xmlns:p14="http://schemas.microsoft.com/office/powerpoint/2010/main" val="251396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336178-E914-4030-9D5D-B4DC0E387AE4}"/>
              </a:ext>
            </a:extLst>
          </p:cNvPr>
          <p:cNvSpPr>
            <a:spLocks noGrp="1"/>
          </p:cNvSpPr>
          <p:nvPr>
            <p:ph type="title"/>
          </p:nvPr>
        </p:nvSpPr>
        <p:spPr>
          <a:xfrm>
            <a:off x="975294" y="21708"/>
            <a:ext cx="9593424" cy="1092182"/>
          </a:xfrm>
        </p:spPr>
        <p:txBody>
          <a:bodyPr anchor="ctr">
            <a:normAutofit/>
          </a:bodyPr>
          <a:lstStyle/>
          <a:p>
            <a:pPr algn="ctr"/>
            <a:r>
              <a:rPr lang="en-US">
                <a:solidFill>
                  <a:srgbClr val="22549C"/>
                </a:solidFill>
              </a:rPr>
              <a:t>Implementation Related Problems</a:t>
            </a:r>
            <a:endParaRPr lang="en-US" dirty="0">
              <a:solidFill>
                <a:srgbClr val="22549C"/>
              </a:solidFill>
            </a:endParaRPr>
          </a:p>
        </p:txBody>
      </p:sp>
      <p:pic>
        <p:nvPicPr>
          <p:cNvPr id="3" name="Picture 2">
            <a:extLst>
              <a:ext uri="{FF2B5EF4-FFF2-40B4-BE49-F238E27FC236}">
                <a16:creationId xmlns:a16="http://schemas.microsoft.com/office/drawing/2014/main" id="{E4E89A4D-1617-F77B-E00E-4A14E915FEFE}"/>
              </a:ext>
            </a:extLst>
          </p:cNvPr>
          <p:cNvPicPr>
            <a:picLocks noChangeAspect="1"/>
          </p:cNvPicPr>
          <p:nvPr/>
        </p:nvPicPr>
        <p:blipFill rotWithShape="1">
          <a:blip r:embed="rId3"/>
          <a:srcRect l="2002" t="6513" r="7367" b="2883"/>
          <a:stretch/>
        </p:blipFill>
        <p:spPr>
          <a:xfrm>
            <a:off x="2237362" y="749031"/>
            <a:ext cx="7101191" cy="5442034"/>
          </a:xfrm>
          <a:prstGeom prst="rect">
            <a:avLst/>
          </a:prstGeom>
        </p:spPr>
      </p:pic>
    </p:spTree>
    <p:extLst>
      <p:ext uri="{BB962C8B-B14F-4D97-AF65-F5344CB8AC3E}">
        <p14:creationId xmlns:p14="http://schemas.microsoft.com/office/powerpoint/2010/main" val="4177025476"/>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3F2DAD"/>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ASS Stars" id="{219D4B20-28A3-B846-B947-0ADB79787B4B}" vid="{473A25FD-859A-8E4F-B556-2F95E0657F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17821</TotalTime>
  <Words>1148</Words>
  <Application>Microsoft Office PowerPoint</Application>
  <PresentationFormat>Widescreen</PresentationFormat>
  <Paragraphs>379</Paragraphs>
  <Slides>26</Slides>
  <Notes>13</Notes>
  <HiddenSlides>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 +mn-lt</vt:lpstr>
      <vt:lpstr>Apple Braille</vt:lpstr>
      <vt:lpstr>Arial</vt:lpstr>
      <vt:lpstr>Calibri</vt:lpstr>
      <vt:lpstr>Calibri Light</vt:lpstr>
      <vt:lpstr>Century Gothic</vt:lpstr>
      <vt:lpstr>1_Office Theme</vt:lpstr>
      <vt:lpstr>The Recorded Home Oximetry (RHO) Program  Monthly Investigator Meeting</vt:lpstr>
      <vt:lpstr>RHO Program Implementation Timeline</vt:lpstr>
      <vt:lpstr>RHO Implementation Trial Consort Diagram</vt:lpstr>
      <vt:lpstr>PowerPoint Presentation</vt:lpstr>
      <vt:lpstr>Enrollment by Site</vt:lpstr>
      <vt:lpstr>Implementation Trial Outcomes</vt:lpstr>
      <vt:lpstr>PowerPoint Presentation</vt:lpstr>
      <vt:lpstr>PowerPoint Presentation</vt:lpstr>
      <vt:lpstr>Implementation Related Problems</vt:lpstr>
      <vt:lpstr>PowerPoint Presentation</vt:lpstr>
      <vt:lpstr>Deviation Types</vt:lpstr>
      <vt:lpstr>PowerPoint Presentation</vt:lpstr>
      <vt:lpstr>Updates</vt:lpstr>
      <vt:lpstr>Continuing Review</vt:lpstr>
      <vt:lpstr>New Variables (Not Mandatory)</vt:lpstr>
      <vt:lpstr>Upcoming Surveys</vt:lpstr>
      <vt:lpstr>Discussion</vt:lpstr>
      <vt:lpstr>Reminders</vt:lpstr>
      <vt:lpstr>Data Query</vt:lpstr>
      <vt:lpstr>Family Engagement Survey</vt:lpstr>
      <vt:lpstr>Closing Thoughts</vt:lpstr>
      <vt:lpstr>Controls</vt:lpstr>
      <vt:lpstr>Contacting Patients Through the EMR</vt:lpstr>
      <vt:lpstr>Reporting AEs</vt:lpstr>
      <vt:lpstr>Importance of Changing Probes</vt:lpstr>
      <vt:lpstr>RHO Program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Recorded Home Oximetry (RHO) Program  Monthly Investigator Meeting</dc:title>
  <dc:creator>White, Heather</dc:creator>
  <cp:lastModifiedBy>Edeburn, Katherine R</cp:lastModifiedBy>
  <cp:revision>546</cp:revision>
  <dcterms:created xsi:type="dcterms:W3CDTF">2021-03-31T16:28:55Z</dcterms:created>
  <dcterms:modified xsi:type="dcterms:W3CDTF">2024-01-03T19:15:40Z</dcterms:modified>
</cp:coreProperties>
</file>