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9" r:id="rId2"/>
    <p:sldId id="897" r:id="rId3"/>
    <p:sldId id="1294" r:id="rId4"/>
    <p:sldId id="256" r:id="rId5"/>
    <p:sldId id="896" r:id="rId6"/>
    <p:sldId id="1330" r:id="rId7"/>
    <p:sldId id="1440" r:id="rId8"/>
    <p:sldId id="1424" r:id="rId9"/>
    <p:sldId id="1425" r:id="rId10"/>
    <p:sldId id="878" r:id="rId11"/>
    <p:sldId id="895" r:id="rId12"/>
    <p:sldId id="1335" r:id="rId13"/>
    <p:sldId id="1307" r:id="rId14"/>
    <p:sldId id="1441" r:id="rId15"/>
    <p:sldId id="1454" r:id="rId16"/>
    <p:sldId id="1459" r:id="rId17"/>
    <p:sldId id="1453" r:id="rId18"/>
    <p:sldId id="1455" r:id="rId19"/>
    <p:sldId id="1457" r:id="rId20"/>
    <p:sldId id="1458" r:id="rId21"/>
    <p:sldId id="1443" r:id="rId22"/>
    <p:sldId id="1456" r:id="rId23"/>
    <p:sldId id="1460" r:id="rId24"/>
    <p:sldId id="1446" r:id="rId25"/>
    <p:sldId id="459" r:id="rId26"/>
    <p:sldId id="8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4B183"/>
    <a:srgbClr val="A9D18E"/>
    <a:srgbClr val="FCE8DA"/>
    <a:srgbClr val="E5F1DD"/>
    <a:srgbClr val="BC73F3"/>
    <a:srgbClr val="F5EAFD"/>
    <a:srgbClr val="5AA2AE"/>
    <a:srgbClr val="22549C"/>
    <a:srgbClr val="3A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65" autoAdjust="0"/>
  </p:normalViewPr>
  <p:slideViewPr>
    <p:cSldViewPr snapToGrid="0">
      <p:cViewPr varScale="1">
        <p:scale>
          <a:sx n="101" d="100"/>
          <a:sy n="101" d="100"/>
        </p:scale>
        <p:origin x="414" y="11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UC02000006DeepDive.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UC02000006DeepDive.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UC02000006DeepDive.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Decembe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Duration%20for%20Control%20Infants\Duration%20for%20Control%20Infan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December).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UC02000006DeepDive.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UC02000006DeepDive.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https://umassmed-my.sharepoint.com/personal/katherine_edeburn_umassmed_edu/Documents/Documents/UC02000006DeepDiv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r>
              <a:rPr lang="en-US" sz="4000" b="0" dirty="0">
                <a:solidFill>
                  <a:srgbClr val="22549C"/>
                </a:solidFill>
              </a:rPr>
              <a:t>Site Start Up Progress</a:t>
            </a:r>
          </a:p>
        </c:rich>
      </c:tx>
      <c:layout>
        <c:manualLayout>
          <c:xMode val="edge"/>
          <c:yMode val="edge"/>
          <c:x val="0.32849909776902891"/>
          <c:y val="4.1289212928295016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rgbClr val="22549C"/>
              </a:solidFill>
              <a:latin typeface="Apple Braille"/>
              <a:ea typeface="+mn-ea"/>
              <a:cs typeface="+mn-cs"/>
            </a:defRPr>
          </a:pPr>
          <a:endParaRPr lang="en-US"/>
        </a:p>
      </c:txPr>
    </c:title>
    <c:autoTitleDeleted val="0"/>
    <c:plotArea>
      <c:layout>
        <c:manualLayout>
          <c:layoutTarget val="inner"/>
          <c:xMode val="edge"/>
          <c:yMode val="edge"/>
          <c:x val="0.20868922244094484"/>
          <c:y val="0.28270697534657707"/>
          <c:w val="0.63334219160104988"/>
          <c:h val="0.65681806890198957"/>
        </c:manualLayout>
      </c:layout>
      <c:barChart>
        <c:barDir val="bar"/>
        <c:grouping val="stacked"/>
        <c:varyColors val="0"/>
        <c:ser>
          <c:idx val="0"/>
          <c:order val="0"/>
          <c:tx>
            <c:strRef>
              <c:f>Simplified!$B$1</c:f>
              <c:strCache>
                <c:ptCount val="1"/>
                <c:pt idx="0">
                  <c:v>Executed Contract</c:v>
                </c:pt>
              </c:strCache>
            </c:strRef>
          </c:tx>
          <c:spPr>
            <a:solidFill>
              <a:srgbClr val="BC73F3"/>
            </a:solidFill>
            <a:ln w="28575">
              <a:noFill/>
            </a:ln>
            <a:effectLst/>
          </c:spPr>
          <c:invertIfNegative val="0"/>
          <c:dPt>
            <c:idx val="0"/>
            <c:invertIfNegative val="0"/>
            <c:bubble3D val="0"/>
            <c:spPr>
              <a:solidFill>
                <a:srgbClr val="BC73F3"/>
              </a:solidFill>
              <a:ln w="28575">
                <a:noFill/>
              </a:ln>
              <a:effectLst/>
            </c:spPr>
            <c:extLst>
              <c:ext xmlns:c16="http://schemas.microsoft.com/office/drawing/2014/chart" uri="{C3380CC4-5D6E-409C-BE32-E72D297353CC}">
                <c16:uniqueId val="{00000001-1558-49B9-8684-A511D8D81DDC}"/>
              </c:ext>
            </c:extLst>
          </c:dPt>
          <c:dPt>
            <c:idx val="1"/>
            <c:invertIfNegative val="0"/>
            <c:bubble3D val="0"/>
            <c:extLst>
              <c:ext xmlns:c16="http://schemas.microsoft.com/office/drawing/2014/chart" uri="{C3380CC4-5D6E-409C-BE32-E72D297353CC}">
                <c16:uniqueId val="{00000003-1558-49B9-8684-A511D8D81DDC}"/>
              </c:ext>
            </c:extLst>
          </c:dPt>
          <c:dPt>
            <c:idx val="4"/>
            <c:invertIfNegative val="0"/>
            <c:bubble3D val="0"/>
            <c:extLst>
              <c:ext xmlns:c16="http://schemas.microsoft.com/office/drawing/2014/chart" uri="{C3380CC4-5D6E-409C-BE32-E72D297353CC}">
                <c16:uniqueId val="{00000005-1558-49B9-8684-A511D8D81DDC}"/>
              </c:ext>
            </c:extLst>
          </c:dPt>
          <c:dPt>
            <c:idx val="5"/>
            <c:invertIfNegative val="0"/>
            <c:bubble3D val="0"/>
            <c:extLst>
              <c:ext xmlns:c16="http://schemas.microsoft.com/office/drawing/2014/chart" uri="{C3380CC4-5D6E-409C-BE32-E72D297353CC}">
                <c16:uniqueId val="{00000007-1558-49B9-8684-A511D8D81DDC}"/>
              </c:ext>
            </c:extLst>
          </c:dPt>
          <c:dPt>
            <c:idx val="6"/>
            <c:invertIfNegative val="0"/>
            <c:bubble3D val="0"/>
            <c:extLst>
              <c:ext xmlns:c16="http://schemas.microsoft.com/office/drawing/2014/chart" uri="{C3380CC4-5D6E-409C-BE32-E72D297353CC}">
                <c16:uniqueId val="{00000009-1558-49B9-8684-A511D8D81DDC}"/>
              </c:ext>
            </c:extLst>
          </c:dPt>
          <c:dPt>
            <c:idx val="7"/>
            <c:invertIfNegative val="0"/>
            <c:bubble3D val="0"/>
            <c:extLst>
              <c:ext xmlns:c16="http://schemas.microsoft.com/office/drawing/2014/chart" uri="{C3380CC4-5D6E-409C-BE32-E72D297353CC}">
                <c16:uniqueId val="{0000000B-1558-49B9-8684-A511D8D81DDC}"/>
              </c:ext>
            </c:extLst>
          </c:dPt>
          <c:dPt>
            <c:idx val="9"/>
            <c:invertIfNegative val="0"/>
            <c:bubble3D val="0"/>
            <c:extLst>
              <c:ext xmlns:c16="http://schemas.microsoft.com/office/drawing/2014/chart" uri="{C3380CC4-5D6E-409C-BE32-E72D297353CC}">
                <c16:uniqueId val="{0000000D-1558-49B9-8684-A511D8D81DDC}"/>
              </c:ext>
            </c:extLst>
          </c:dPt>
          <c:dPt>
            <c:idx val="10"/>
            <c:invertIfNegative val="0"/>
            <c:bubble3D val="0"/>
            <c:extLst>
              <c:ext xmlns:c16="http://schemas.microsoft.com/office/drawing/2014/chart" uri="{C3380CC4-5D6E-409C-BE32-E72D297353CC}">
                <c16:uniqueId val="{0000000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Simplified!$B$2:$B$15</c:f>
              <c:numCache>
                <c:formatCode>0%</c:formatCode>
                <c:ptCount val="14"/>
                <c:pt idx="0">
                  <c:v>0.33</c:v>
                </c:pt>
                <c:pt idx="1">
                  <c:v>0.33</c:v>
                </c:pt>
                <c:pt idx="2">
                  <c:v>0.33</c:v>
                </c:pt>
                <c:pt idx="3">
                  <c:v>0.33</c:v>
                </c:pt>
                <c:pt idx="4">
                  <c:v>0.33</c:v>
                </c:pt>
                <c:pt idx="5">
                  <c:v>0.33</c:v>
                </c:pt>
                <c:pt idx="6">
                  <c:v>0.33</c:v>
                </c:pt>
                <c:pt idx="7">
                  <c:v>0.33</c:v>
                </c:pt>
                <c:pt idx="8">
                  <c:v>0.33</c:v>
                </c:pt>
                <c:pt idx="9">
                  <c:v>0.33</c:v>
                </c:pt>
                <c:pt idx="10">
                  <c:v>0.33</c:v>
                </c:pt>
                <c:pt idx="11">
                  <c:v>0.33</c:v>
                </c:pt>
                <c:pt idx="12">
                  <c:v>0.33</c:v>
                </c:pt>
                <c:pt idx="13">
                  <c:v>0.33</c:v>
                </c:pt>
              </c:numCache>
            </c:numRef>
          </c:val>
          <c:extLst>
            <c:ext xmlns:c16="http://schemas.microsoft.com/office/drawing/2014/chart" uri="{C3380CC4-5D6E-409C-BE32-E72D297353CC}">
              <c16:uniqueId val="{00000010-1558-49B9-8684-A511D8D81DDC}"/>
            </c:ext>
          </c:extLst>
        </c:ser>
        <c:ser>
          <c:idx val="1"/>
          <c:order val="1"/>
          <c:tx>
            <c:strRef>
              <c:f>Simplified!$C$1</c:f>
              <c:strCache>
                <c:ptCount val="1"/>
                <c:pt idx="0">
                  <c:v>IRB Approval</c:v>
                </c:pt>
              </c:strCache>
            </c:strRef>
          </c:tx>
          <c:spPr>
            <a:solidFill>
              <a:sysClr val="window" lastClr="FFFFFF">
                <a:lumMod val="65000"/>
              </a:sysClr>
            </a:solidFill>
            <a:ln w="28575">
              <a:solidFill>
                <a:sysClr val="window" lastClr="FFFFFF">
                  <a:lumMod val="65000"/>
                </a:sysClr>
              </a:solidFill>
            </a:ln>
            <a:effectLst/>
          </c:spPr>
          <c:invertIfNegative val="0"/>
          <c:dPt>
            <c:idx val="2"/>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2-1558-49B9-8684-A511D8D81DDC}"/>
              </c:ext>
            </c:extLst>
          </c:dPt>
          <c:dPt>
            <c:idx val="3"/>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4-1558-49B9-8684-A511D8D81DDC}"/>
              </c:ext>
            </c:extLst>
          </c:dPt>
          <c:dPt>
            <c:idx val="4"/>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6-1558-49B9-8684-A511D8D81DDC}"/>
              </c:ext>
            </c:extLst>
          </c:dPt>
          <c:dPt>
            <c:idx val="6"/>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E-1A58-4183-AB67-AD1EEDDB0DE3}"/>
              </c:ext>
            </c:extLst>
          </c:dPt>
          <c:dPt>
            <c:idx val="10"/>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8-1558-49B9-8684-A511D8D81DDC}"/>
              </c:ext>
            </c:extLst>
          </c:dPt>
          <c:dPt>
            <c:idx val="11"/>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A-1558-49B9-8684-A511D8D81DDC}"/>
              </c:ext>
            </c:extLst>
          </c:dPt>
          <c:dPt>
            <c:idx val="13"/>
            <c:invertIfNegative val="0"/>
            <c:bubble3D val="0"/>
            <c:spPr>
              <a:solidFill>
                <a:sysClr val="window" lastClr="FFFFFF">
                  <a:lumMod val="65000"/>
                </a:sysClr>
              </a:solidFill>
              <a:ln w="28575">
                <a:solidFill>
                  <a:sysClr val="window" lastClr="FFFFFF">
                    <a:lumMod val="65000"/>
                  </a:sysClr>
                </a:solidFill>
              </a:ln>
              <a:effectLst/>
            </c:spPr>
            <c:extLst>
              <c:ext xmlns:c16="http://schemas.microsoft.com/office/drawing/2014/chart" uri="{C3380CC4-5D6E-409C-BE32-E72D297353CC}">
                <c16:uniqueId val="{0000001C-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Simplified!$C$2:$C$15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1D-1558-49B9-8684-A511D8D81DDC}"/>
            </c:ext>
          </c:extLst>
        </c:ser>
        <c:ser>
          <c:idx val="2"/>
          <c:order val="2"/>
          <c:tx>
            <c:strRef>
              <c:f>Simplified!$D$1</c:f>
              <c:strCache>
                <c:ptCount val="1"/>
                <c:pt idx="0">
                  <c:v>Equipment Available</c:v>
                </c:pt>
              </c:strCache>
            </c:strRef>
          </c:tx>
          <c:spPr>
            <a:solidFill>
              <a:srgbClr val="6699FF"/>
            </a:solidFill>
            <a:ln w="28575">
              <a:noFill/>
            </a:ln>
            <a:effectLst/>
          </c:spPr>
          <c:invertIfNegative val="0"/>
          <c:dPt>
            <c:idx val="11"/>
            <c:invertIfNegative val="0"/>
            <c:bubble3D val="0"/>
            <c:extLst>
              <c:ext xmlns:c16="http://schemas.microsoft.com/office/drawing/2014/chart" uri="{C3380CC4-5D6E-409C-BE32-E72D297353CC}">
                <c16:uniqueId val="{0000001F-1558-49B9-8684-A511D8D81DDC}"/>
              </c:ext>
            </c:extLst>
          </c:dPt>
          <c:cat>
            <c:strRef>
              <c:f>Simplified!$A$2:$A$15</c:f>
              <c:strCache>
                <c:ptCount val="14"/>
                <c:pt idx="0">
                  <c:v>Vanderbilt</c:v>
                </c:pt>
                <c:pt idx="1">
                  <c:v>Maryland</c:v>
                </c:pt>
                <c:pt idx="2">
                  <c:v>Kentucky</c:v>
                </c:pt>
                <c:pt idx="3">
                  <c:v>San Diego</c:v>
                </c:pt>
                <c:pt idx="4">
                  <c:v>Peyton Manning</c:v>
                </c:pt>
                <c:pt idx="5">
                  <c:v>Nationwide</c:v>
                </c:pt>
                <c:pt idx="6">
                  <c:v>Colorado</c:v>
                </c:pt>
                <c:pt idx="7">
                  <c:v>MGH</c:v>
                </c:pt>
                <c:pt idx="8">
                  <c:v>New York</c:v>
                </c:pt>
                <c:pt idx="9">
                  <c:v>Dartmouth</c:v>
                </c:pt>
                <c:pt idx="10">
                  <c:v>Cincinnati</c:v>
                </c:pt>
                <c:pt idx="11">
                  <c:v>CHOP</c:v>
                </c:pt>
                <c:pt idx="12">
                  <c:v>BCH</c:v>
                </c:pt>
                <c:pt idx="13">
                  <c:v>Arkansas</c:v>
                </c:pt>
              </c:strCache>
            </c:strRef>
          </c:cat>
          <c:val>
            <c:numRef>
              <c:f>Simplified!$D$2:$D$15</c:f>
              <c:numCache>
                <c:formatCode>0%</c:formatCode>
                <c:ptCount val="14"/>
                <c:pt idx="0">
                  <c:v>0.33333333333333331</c:v>
                </c:pt>
                <c:pt idx="1">
                  <c:v>0.33333333333333331</c:v>
                </c:pt>
                <c:pt idx="2">
                  <c:v>0.33333333333333331</c:v>
                </c:pt>
                <c:pt idx="3">
                  <c:v>0.33333333333333331</c:v>
                </c:pt>
                <c:pt idx="4">
                  <c:v>0.33333333333333331</c:v>
                </c:pt>
                <c:pt idx="5">
                  <c:v>0.33333333333333331</c:v>
                </c:pt>
                <c:pt idx="6">
                  <c:v>0.33333333333333331</c:v>
                </c:pt>
                <c:pt idx="7">
                  <c:v>0.33333333333333331</c:v>
                </c:pt>
                <c:pt idx="8">
                  <c:v>0.33333333333333331</c:v>
                </c:pt>
                <c:pt idx="9">
                  <c:v>0.33333333333333331</c:v>
                </c:pt>
                <c:pt idx="10">
                  <c:v>0.33333333333333331</c:v>
                </c:pt>
                <c:pt idx="11">
                  <c:v>0.33333333333333331</c:v>
                </c:pt>
                <c:pt idx="12">
                  <c:v>0.33333333333333331</c:v>
                </c:pt>
                <c:pt idx="13">
                  <c:v>0.33333333333333331</c:v>
                </c:pt>
              </c:numCache>
            </c:numRef>
          </c:val>
          <c:extLst>
            <c:ext xmlns:c16="http://schemas.microsoft.com/office/drawing/2014/chart" uri="{C3380CC4-5D6E-409C-BE32-E72D297353CC}">
              <c16:uniqueId val="{00000020-1558-49B9-8684-A511D8D81DDC}"/>
            </c:ext>
          </c:extLst>
        </c:ser>
        <c:dLbls>
          <c:showLegendKey val="0"/>
          <c:showVal val="0"/>
          <c:showCatName val="0"/>
          <c:showSerName val="0"/>
          <c:showPercent val="0"/>
          <c:showBubbleSize val="0"/>
        </c:dLbls>
        <c:gapWidth val="150"/>
        <c:overlap val="100"/>
        <c:axId val="1476403471"/>
        <c:axId val="1476385999"/>
      </c:barChart>
      <c:catAx>
        <c:axId val="14764034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crossAx val="1476385999"/>
        <c:crosses val="autoZero"/>
        <c:auto val="1"/>
        <c:lblAlgn val="ctr"/>
        <c:lblOffset val="100"/>
        <c:noMultiLvlLbl val="0"/>
      </c:catAx>
      <c:valAx>
        <c:axId val="1476385999"/>
        <c:scaling>
          <c:orientation val="minMax"/>
          <c:max val="1"/>
        </c:scaling>
        <c:delete val="1"/>
        <c:axPos val="b"/>
        <c:numFmt formatCode="0%" sourceLinked="1"/>
        <c:majorTickMark val="none"/>
        <c:minorTickMark val="none"/>
        <c:tickLblPos val="nextTo"/>
        <c:crossAx val="1476403471"/>
        <c:crosses val="autoZero"/>
        <c:crossBetween val="between"/>
      </c:valAx>
      <c:spPr>
        <a:noFill/>
        <a:ln>
          <a:noFill/>
        </a:ln>
        <a:effectLst/>
      </c:spPr>
    </c:plotArea>
    <c:legend>
      <c:legendPos val="b"/>
      <c:layout>
        <c:manualLayout>
          <c:xMode val="edge"/>
          <c:yMode val="edge"/>
          <c:x val="0.13577936351706035"/>
          <c:y val="0.20698616347359344"/>
          <c:w val="0.75808511573779835"/>
          <c:h val="5.5209793459519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pple Braille"/>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1400">
          <a:latin typeface="Apple Braille"/>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42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1-14A8-4464-87E0-0BF30BE73A72}"/>
              </c:ext>
            </c:extLst>
          </c:dPt>
          <c:dPt>
            <c:idx val="6"/>
            <c:invertIfNegative val="0"/>
            <c:bubble3D val="0"/>
            <c:spPr>
              <a:solidFill>
                <a:srgbClr val="FF5050"/>
              </a:solidFill>
              <a:ln>
                <a:noFill/>
              </a:ln>
              <a:effectLst/>
            </c:spPr>
            <c:extLst>
              <c:ext xmlns:c16="http://schemas.microsoft.com/office/drawing/2014/chart" uri="{C3380CC4-5D6E-409C-BE32-E72D297353CC}">
                <c16:uniqueId val="{00000003-14A8-4464-87E0-0BF30BE73A72}"/>
              </c:ext>
            </c:extLst>
          </c:dPt>
          <c:dPt>
            <c:idx val="7"/>
            <c:invertIfNegative val="0"/>
            <c:bubble3D val="0"/>
            <c:spPr>
              <a:solidFill>
                <a:srgbClr val="FF5050"/>
              </a:solidFill>
              <a:ln>
                <a:noFill/>
              </a:ln>
              <a:effectLst/>
            </c:spPr>
            <c:extLst>
              <c:ext xmlns:c16="http://schemas.microsoft.com/office/drawing/2014/chart" uri="{C3380CC4-5D6E-409C-BE32-E72D297353CC}">
                <c16:uniqueId val="{00000005-14A8-4464-87E0-0BF30BE73A72}"/>
              </c:ext>
            </c:extLst>
          </c:dPt>
          <c:dPt>
            <c:idx val="8"/>
            <c:invertIfNegative val="0"/>
            <c:bubble3D val="0"/>
            <c:spPr>
              <a:solidFill>
                <a:srgbClr val="FF5050"/>
              </a:solidFill>
              <a:ln>
                <a:noFill/>
              </a:ln>
              <a:effectLst/>
            </c:spPr>
            <c:extLst>
              <c:ext xmlns:c16="http://schemas.microsoft.com/office/drawing/2014/chart" uri="{C3380CC4-5D6E-409C-BE32-E72D297353CC}">
                <c16:uniqueId val="{00000007-14A8-4464-87E0-0BF30BE73A72}"/>
              </c:ext>
            </c:extLst>
          </c:dPt>
          <c:dPt>
            <c:idx val="9"/>
            <c:invertIfNegative val="0"/>
            <c:bubble3D val="0"/>
            <c:spPr>
              <a:solidFill>
                <a:srgbClr val="FF5050"/>
              </a:solidFill>
              <a:ln>
                <a:noFill/>
              </a:ln>
              <a:effectLst/>
            </c:spPr>
            <c:extLst>
              <c:ext xmlns:c16="http://schemas.microsoft.com/office/drawing/2014/chart" uri="{C3380CC4-5D6E-409C-BE32-E72D297353CC}">
                <c16:uniqueId val="{00000009-14A8-4464-87E0-0BF30BE73A72}"/>
              </c:ext>
            </c:extLst>
          </c:dPt>
          <c:val>
            <c:numRef>
              <c:f>'NW01000042'!$G$3:$G$12</c:f>
              <c:numCache>
                <c:formatCode>General</c:formatCode>
                <c:ptCount val="10"/>
                <c:pt idx="0">
                  <c:v>1</c:v>
                </c:pt>
                <c:pt idx="1">
                  <c:v>0.1</c:v>
                </c:pt>
                <c:pt idx="2">
                  <c:v>0.1</c:v>
                </c:pt>
                <c:pt idx="3">
                  <c:v>0.1</c:v>
                </c:pt>
                <c:pt idx="4">
                  <c:v>0.1</c:v>
                </c:pt>
                <c:pt idx="5">
                  <c:v>-1</c:v>
                </c:pt>
                <c:pt idx="6">
                  <c:v>0.1</c:v>
                </c:pt>
                <c:pt idx="7">
                  <c:v>0.1</c:v>
                </c:pt>
                <c:pt idx="8">
                  <c:v>0.1</c:v>
                </c:pt>
                <c:pt idx="9">
                  <c:v>0.1</c:v>
                </c:pt>
              </c:numCache>
            </c:numRef>
          </c:val>
          <c:extLst>
            <c:ext xmlns:c16="http://schemas.microsoft.com/office/drawing/2014/chart" uri="{C3380CC4-5D6E-409C-BE32-E72D297353CC}">
              <c16:uniqueId val="{0000000A-14A8-4464-87E0-0BF30BE73A72}"/>
            </c:ext>
          </c:extLst>
        </c:ser>
        <c:dLbls>
          <c:showLegendKey val="0"/>
          <c:showVal val="0"/>
          <c:showCatName val="0"/>
          <c:showSerName val="0"/>
          <c:showPercent val="0"/>
          <c:showBubbleSize val="0"/>
        </c:dLbls>
        <c:gapWidth val="219"/>
        <c:overlap val="-27"/>
        <c:axId val="32730000"/>
        <c:axId val="754120544"/>
      </c:barChart>
      <c:catAx>
        <c:axId val="32730000"/>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54120544"/>
        <c:crosses val="autoZero"/>
        <c:auto val="1"/>
        <c:lblAlgn val="ctr"/>
        <c:lblOffset val="100"/>
        <c:noMultiLvlLbl val="0"/>
      </c:catAx>
      <c:valAx>
        <c:axId val="754120544"/>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273000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1-5DEA-413F-9059-ADDAA8021491}"/>
              </c:ext>
            </c:extLst>
          </c:dPt>
          <c:dPt>
            <c:idx val="6"/>
            <c:invertIfNegative val="0"/>
            <c:bubble3D val="0"/>
            <c:spPr>
              <a:solidFill>
                <a:srgbClr val="FF5050"/>
              </a:solidFill>
              <a:ln>
                <a:noFill/>
              </a:ln>
              <a:effectLst/>
            </c:spPr>
            <c:extLst>
              <c:ext xmlns:c16="http://schemas.microsoft.com/office/drawing/2014/chart" uri="{C3380CC4-5D6E-409C-BE32-E72D297353CC}">
                <c16:uniqueId val="{00000003-5DEA-413F-9059-ADDAA8021491}"/>
              </c:ext>
            </c:extLst>
          </c:dPt>
          <c:dPt>
            <c:idx val="7"/>
            <c:invertIfNegative val="0"/>
            <c:bubble3D val="0"/>
            <c:spPr>
              <a:solidFill>
                <a:srgbClr val="FF5050"/>
              </a:solidFill>
              <a:ln>
                <a:noFill/>
              </a:ln>
              <a:effectLst/>
            </c:spPr>
            <c:extLst>
              <c:ext xmlns:c16="http://schemas.microsoft.com/office/drawing/2014/chart" uri="{C3380CC4-5D6E-409C-BE32-E72D297353CC}">
                <c16:uniqueId val="{00000005-5DEA-413F-9059-ADDAA8021491}"/>
              </c:ext>
            </c:extLst>
          </c:dPt>
          <c:dPt>
            <c:idx val="8"/>
            <c:invertIfNegative val="0"/>
            <c:bubble3D val="0"/>
            <c:spPr>
              <a:solidFill>
                <a:srgbClr val="FF5050"/>
              </a:solidFill>
              <a:ln>
                <a:noFill/>
              </a:ln>
              <a:effectLst/>
            </c:spPr>
            <c:extLst>
              <c:ext xmlns:c16="http://schemas.microsoft.com/office/drawing/2014/chart" uri="{C3380CC4-5D6E-409C-BE32-E72D297353CC}">
                <c16:uniqueId val="{00000007-5DEA-413F-9059-ADDAA8021491}"/>
              </c:ext>
            </c:extLst>
          </c:dPt>
          <c:dPt>
            <c:idx val="9"/>
            <c:invertIfNegative val="0"/>
            <c:bubble3D val="0"/>
            <c:spPr>
              <a:solidFill>
                <a:srgbClr val="FF5050"/>
              </a:solidFill>
              <a:ln>
                <a:noFill/>
              </a:ln>
              <a:effectLst/>
            </c:spPr>
            <c:extLst>
              <c:ext xmlns:c16="http://schemas.microsoft.com/office/drawing/2014/chart" uri="{C3380CC4-5D6E-409C-BE32-E72D297353CC}">
                <c16:uniqueId val="{00000009-5DEA-413F-9059-ADDAA8021491}"/>
              </c:ext>
            </c:extLst>
          </c:dPt>
          <c:val>
            <c:numRef>
              <c:f>'PM01000005'!$G$2:$G$11</c:f>
              <c:numCache>
                <c:formatCode>General</c:formatCode>
                <c:ptCount val="10"/>
                <c:pt idx="0">
                  <c:v>0.1</c:v>
                </c:pt>
                <c:pt idx="1">
                  <c:v>0.1</c:v>
                </c:pt>
                <c:pt idx="2">
                  <c:v>-1</c:v>
                </c:pt>
                <c:pt idx="3">
                  <c:v>0.1</c:v>
                </c:pt>
                <c:pt idx="4">
                  <c:v>0.1</c:v>
                </c:pt>
                <c:pt idx="5">
                  <c:v>-1</c:v>
                </c:pt>
                <c:pt idx="6">
                  <c:v>0.1</c:v>
                </c:pt>
                <c:pt idx="7">
                  <c:v>0.1</c:v>
                </c:pt>
                <c:pt idx="8">
                  <c:v>0.1</c:v>
                </c:pt>
                <c:pt idx="9">
                  <c:v>0.1</c:v>
                </c:pt>
              </c:numCache>
            </c:numRef>
          </c:val>
          <c:extLst>
            <c:ext xmlns:c16="http://schemas.microsoft.com/office/drawing/2014/chart" uri="{C3380CC4-5D6E-409C-BE32-E72D297353CC}">
              <c16:uniqueId val="{0000000A-5DEA-413F-9059-ADDAA8021491}"/>
            </c:ext>
          </c:extLst>
        </c:ser>
        <c:dLbls>
          <c:showLegendKey val="0"/>
          <c:showVal val="0"/>
          <c:showCatName val="0"/>
          <c:showSerName val="0"/>
          <c:showPercent val="0"/>
          <c:showBubbleSize val="0"/>
        </c:dLbls>
        <c:gapWidth val="219"/>
        <c:overlap val="-27"/>
        <c:axId val="941261823"/>
        <c:axId val="941265983"/>
      </c:barChart>
      <c:catAx>
        <c:axId val="941261823"/>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41265983"/>
        <c:crosses val="autoZero"/>
        <c:auto val="1"/>
        <c:lblAlgn val="ctr"/>
        <c:lblOffset val="100"/>
        <c:noMultiLvlLbl val="0"/>
      </c:catAx>
      <c:valAx>
        <c:axId val="941265983"/>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126182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1-2001-4FF4-9BC3-BB88F4D5F867}"/>
              </c:ext>
            </c:extLst>
          </c:dPt>
          <c:dPt>
            <c:idx val="6"/>
            <c:invertIfNegative val="0"/>
            <c:bubble3D val="0"/>
            <c:spPr>
              <a:solidFill>
                <a:srgbClr val="FF5050"/>
              </a:solidFill>
              <a:ln>
                <a:noFill/>
              </a:ln>
              <a:effectLst/>
            </c:spPr>
            <c:extLst>
              <c:ext xmlns:c16="http://schemas.microsoft.com/office/drawing/2014/chart" uri="{C3380CC4-5D6E-409C-BE32-E72D297353CC}">
                <c16:uniqueId val="{00000003-2001-4FF4-9BC3-BB88F4D5F867}"/>
              </c:ext>
            </c:extLst>
          </c:dPt>
          <c:dPt>
            <c:idx val="7"/>
            <c:invertIfNegative val="0"/>
            <c:bubble3D val="0"/>
            <c:spPr>
              <a:solidFill>
                <a:srgbClr val="FF5050"/>
              </a:solidFill>
              <a:ln>
                <a:noFill/>
              </a:ln>
              <a:effectLst/>
            </c:spPr>
            <c:extLst>
              <c:ext xmlns:c16="http://schemas.microsoft.com/office/drawing/2014/chart" uri="{C3380CC4-5D6E-409C-BE32-E72D297353CC}">
                <c16:uniqueId val="{00000005-2001-4FF4-9BC3-BB88F4D5F867}"/>
              </c:ext>
            </c:extLst>
          </c:dPt>
          <c:dPt>
            <c:idx val="8"/>
            <c:invertIfNegative val="0"/>
            <c:bubble3D val="0"/>
            <c:spPr>
              <a:solidFill>
                <a:srgbClr val="FF5050"/>
              </a:solidFill>
              <a:ln>
                <a:noFill/>
              </a:ln>
              <a:effectLst/>
            </c:spPr>
            <c:extLst>
              <c:ext xmlns:c16="http://schemas.microsoft.com/office/drawing/2014/chart" uri="{C3380CC4-5D6E-409C-BE32-E72D297353CC}">
                <c16:uniqueId val="{00000007-2001-4FF4-9BC3-BB88F4D5F867}"/>
              </c:ext>
            </c:extLst>
          </c:dPt>
          <c:dPt>
            <c:idx val="9"/>
            <c:invertIfNegative val="0"/>
            <c:bubble3D val="0"/>
            <c:spPr>
              <a:solidFill>
                <a:srgbClr val="FF5050"/>
              </a:solidFill>
              <a:ln>
                <a:noFill/>
              </a:ln>
              <a:effectLst/>
            </c:spPr>
            <c:extLst>
              <c:ext xmlns:c16="http://schemas.microsoft.com/office/drawing/2014/chart" uri="{C3380CC4-5D6E-409C-BE32-E72D297353CC}">
                <c16:uniqueId val="{00000009-2001-4FF4-9BC3-BB88F4D5F867}"/>
              </c:ext>
            </c:extLst>
          </c:dPt>
          <c:val>
            <c:numRef>
              <c:f>'CC01000001'!$G$2:$G$11</c:f>
              <c:numCache>
                <c:formatCode>General</c:formatCode>
                <c:ptCount val="10"/>
                <c:pt idx="0">
                  <c:v>0.1</c:v>
                </c:pt>
                <c:pt idx="1">
                  <c:v>0.1</c:v>
                </c:pt>
                <c:pt idx="2">
                  <c:v>0.1</c:v>
                </c:pt>
                <c:pt idx="3">
                  <c:v>0.1</c:v>
                </c:pt>
                <c:pt idx="4">
                  <c:v>0.1</c:v>
                </c:pt>
                <c:pt idx="5">
                  <c:v>0.1</c:v>
                </c:pt>
                <c:pt idx="6">
                  <c:v>0.1</c:v>
                </c:pt>
                <c:pt idx="7">
                  <c:v>0.1</c:v>
                </c:pt>
                <c:pt idx="8">
                  <c:v>0.1</c:v>
                </c:pt>
                <c:pt idx="9">
                  <c:v>0.1</c:v>
                </c:pt>
              </c:numCache>
            </c:numRef>
          </c:val>
          <c:extLst>
            <c:ext xmlns:c16="http://schemas.microsoft.com/office/drawing/2014/chart" uri="{C3380CC4-5D6E-409C-BE32-E72D297353CC}">
              <c16:uniqueId val="{0000000A-2001-4FF4-9BC3-BB88F4D5F867}"/>
            </c:ext>
          </c:extLst>
        </c:ser>
        <c:dLbls>
          <c:showLegendKey val="0"/>
          <c:showVal val="0"/>
          <c:showCatName val="0"/>
          <c:showSerName val="0"/>
          <c:showPercent val="0"/>
          <c:showBubbleSize val="0"/>
        </c:dLbls>
        <c:gapWidth val="219"/>
        <c:overlap val="-27"/>
        <c:axId val="969733263"/>
        <c:axId val="969724943"/>
      </c:barChart>
      <c:catAx>
        <c:axId val="969733263"/>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69724943"/>
        <c:crosses val="autoZero"/>
        <c:auto val="1"/>
        <c:lblAlgn val="ctr"/>
        <c:lblOffset val="100"/>
        <c:noMultiLvlLbl val="0"/>
      </c:catAx>
      <c:valAx>
        <c:axId val="969724943"/>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6973326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38100" cap="rnd" cmpd="sng" algn="ctr">
              <a:solidFill>
                <a:schemeClr val="accent1"/>
              </a:solidFill>
              <a:prstDash val="solid"/>
              <a:round/>
            </a:ln>
            <a:effectLst/>
          </c:spPr>
          <c:marker>
            <c:symbol val="square"/>
            <c:size val="6"/>
            <c:spPr>
              <a:solidFill>
                <a:schemeClr val="accent1"/>
              </a:solidFill>
              <a:ln w="38100" cap="flat" cmpd="sng" algn="ctr">
                <a:solidFill>
                  <a:schemeClr val="accent1"/>
                </a:solidFill>
                <a:prstDash val="solid"/>
                <a:round/>
              </a:ln>
              <a:effectLst/>
            </c:spPr>
          </c:marker>
          <c:cat>
            <c:strRef>
              <c:f>Total!$A$2:$A$7</c:f>
              <c:strCache>
                <c:ptCount val="6"/>
                <c:pt idx="0">
                  <c:v>Q3 2021</c:v>
                </c:pt>
                <c:pt idx="1">
                  <c:v>Q4 2021</c:v>
                </c:pt>
                <c:pt idx="2">
                  <c:v>Q1 2022</c:v>
                </c:pt>
                <c:pt idx="3">
                  <c:v>Q2 2022</c:v>
                </c:pt>
                <c:pt idx="4">
                  <c:v>Q3 2022</c:v>
                </c:pt>
                <c:pt idx="5">
                  <c:v>Q4 2022</c:v>
                </c:pt>
              </c:strCache>
            </c:strRef>
          </c:cat>
          <c:val>
            <c:numRef>
              <c:f>Total!$B$2:$B$7</c:f>
              <c:numCache>
                <c:formatCode>0.0</c:formatCode>
                <c:ptCount val="6"/>
                <c:pt idx="0">
                  <c:v>7</c:v>
                </c:pt>
                <c:pt idx="1">
                  <c:v>11</c:v>
                </c:pt>
                <c:pt idx="2">
                  <c:v>20</c:v>
                </c:pt>
                <c:pt idx="3">
                  <c:v>24</c:v>
                </c:pt>
                <c:pt idx="4">
                  <c:v>44</c:v>
                </c:pt>
                <c:pt idx="5">
                  <c:v>45</c:v>
                </c:pt>
              </c:numCache>
            </c:numRef>
          </c:val>
          <c:smooth val="0"/>
          <c:extLst>
            <c:ext xmlns:c16="http://schemas.microsoft.com/office/drawing/2014/chart" uri="{C3380CC4-5D6E-409C-BE32-E72D297353CC}">
              <c16:uniqueId val="{00000000-79A8-474F-AE9E-C830F6DF1C19}"/>
            </c:ext>
          </c:extLst>
        </c:ser>
        <c:ser>
          <c:idx val="1"/>
          <c:order val="1"/>
          <c:tx>
            <c:strRef>
              <c:f>Total!$C$1</c:f>
              <c:strCache>
                <c:ptCount val="1"/>
                <c:pt idx="0">
                  <c:v>UCL</c:v>
                </c:pt>
              </c:strCache>
            </c:strRef>
          </c:tx>
          <c:spPr>
            <a:ln w="19050" cap="rnd" cmpd="sng" algn="ctr">
              <a:solidFill>
                <a:schemeClr val="accent2"/>
              </a:solidFill>
              <a:prstDash val="solid"/>
              <a:round/>
            </a:ln>
            <a:effectLst/>
          </c:spPr>
          <c:marker>
            <c:symbol val="none"/>
          </c:marker>
          <c:dLbls>
            <c:dLbl>
              <c:idx val="1"/>
              <c:layout>
                <c:manualLayout>
                  <c:x val="6.9711912611292198E-2"/>
                  <c:y val="-2.021006339049262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UCL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A8-474F-AE9E-C830F6DF1C19}"/>
                </c:ext>
              </c:extLst>
            </c:dLbl>
            <c:dLbl>
              <c:idx val="4"/>
              <c:layout>
                <c:manualLayout>
                  <c:x val="-0.2126749415219055"/>
                  <c:y val="-2.7819319121400583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A8-474F-AE9E-C830F6DF1C1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Total!$A$2:$A$7</c:f>
              <c:strCache>
                <c:ptCount val="6"/>
                <c:pt idx="0">
                  <c:v>Q3 2021</c:v>
                </c:pt>
                <c:pt idx="1">
                  <c:v>Q4 2021</c:v>
                </c:pt>
                <c:pt idx="2">
                  <c:v>Q1 2022</c:v>
                </c:pt>
                <c:pt idx="3">
                  <c:v>Q2 2022</c:v>
                </c:pt>
                <c:pt idx="4">
                  <c:v>Q3 2022</c:v>
                </c:pt>
                <c:pt idx="5">
                  <c:v>Q4 2022</c:v>
                </c:pt>
              </c:strCache>
            </c:strRef>
          </c:cat>
          <c:val>
            <c:numRef>
              <c:f>Total!$C$2:$C$7</c:f>
              <c:numCache>
                <c:formatCode>0.0</c:formatCode>
                <c:ptCount val="6"/>
                <c:pt idx="0">
                  <c:v>27.216000000000001</c:v>
                </c:pt>
                <c:pt idx="1">
                  <c:v>43.016000000000005</c:v>
                </c:pt>
                <c:pt idx="2">
                  <c:v>43.016000000000005</c:v>
                </c:pt>
                <c:pt idx="3">
                  <c:v>43.016000000000005</c:v>
                </c:pt>
                <c:pt idx="4">
                  <c:v>43.016000000000005</c:v>
                </c:pt>
                <c:pt idx="5">
                  <c:v>43.016000000000005</c:v>
                </c:pt>
              </c:numCache>
            </c:numRef>
          </c:val>
          <c:smooth val="0"/>
          <c:extLst>
            <c:ext xmlns:c16="http://schemas.microsoft.com/office/drawing/2014/chart" uri="{C3380CC4-5D6E-409C-BE32-E72D297353CC}">
              <c16:uniqueId val="{00000003-79A8-474F-AE9E-C830F6DF1C19}"/>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Total!$A$2:$A$7</c:f>
              <c:strCache>
                <c:ptCount val="6"/>
                <c:pt idx="0">
                  <c:v>Q3 2021</c:v>
                </c:pt>
                <c:pt idx="1">
                  <c:v>Q4 2021</c:v>
                </c:pt>
                <c:pt idx="2">
                  <c:v>Q1 2022</c:v>
                </c:pt>
                <c:pt idx="3">
                  <c:v>Q2 2022</c:v>
                </c:pt>
                <c:pt idx="4">
                  <c:v>Q3 2022</c:v>
                </c:pt>
                <c:pt idx="5">
                  <c:v>Q4 2022</c:v>
                </c:pt>
              </c:strCache>
            </c:strRef>
          </c:cat>
          <c:val>
            <c:numRef>
              <c:f>Total!$D$2:$D$7</c:f>
              <c:numCache>
                <c:formatCode>0.0</c:formatCode>
                <c:ptCount val="6"/>
                <c:pt idx="0">
                  <c:v>20.477333333333334</c:v>
                </c:pt>
                <c:pt idx="1">
                  <c:v>36.277333333333331</c:v>
                </c:pt>
                <c:pt idx="2">
                  <c:v>36.277333333333331</c:v>
                </c:pt>
                <c:pt idx="3">
                  <c:v>36.277333333333331</c:v>
                </c:pt>
                <c:pt idx="4">
                  <c:v>36.277333333333331</c:v>
                </c:pt>
                <c:pt idx="5">
                  <c:v>36.277333333333331</c:v>
                </c:pt>
              </c:numCache>
            </c:numRef>
          </c:val>
          <c:smooth val="0"/>
          <c:extLst>
            <c:ext xmlns:c16="http://schemas.microsoft.com/office/drawing/2014/chart" uri="{C3380CC4-5D6E-409C-BE32-E72D297353CC}">
              <c16:uniqueId val="{00000004-79A8-474F-AE9E-C830F6DF1C19}"/>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Total!$A$2:$A$7</c:f>
              <c:strCache>
                <c:ptCount val="6"/>
                <c:pt idx="0">
                  <c:v>Q3 2021</c:v>
                </c:pt>
                <c:pt idx="1">
                  <c:v>Q4 2021</c:v>
                </c:pt>
                <c:pt idx="2">
                  <c:v>Q1 2022</c:v>
                </c:pt>
                <c:pt idx="3">
                  <c:v>Q2 2022</c:v>
                </c:pt>
                <c:pt idx="4">
                  <c:v>Q3 2022</c:v>
                </c:pt>
                <c:pt idx="5">
                  <c:v>Q4 2022</c:v>
                </c:pt>
              </c:strCache>
            </c:strRef>
          </c:cat>
          <c:val>
            <c:numRef>
              <c:f>Total!$E$2:$E$7</c:f>
              <c:numCache>
                <c:formatCode>0.0</c:formatCode>
                <c:ptCount val="6"/>
                <c:pt idx="0">
                  <c:v>13.738666666666667</c:v>
                </c:pt>
                <c:pt idx="1">
                  <c:v>29.538666666666668</c:v>
                </c:pt>
                <c:pt idx="2">
                  <c:v>29.538666666666668</c:v>
                </c:pt>
                <c:pt idx="3">
                  <c:v>29.538666666666668</c:v>
                </c:pt>
                <c:pt idx="4">
                  <c:v>29.538666666666668</c:v>
                </c:pt>
                <c:pt idx="5">
                  <c:v>29.538666666666668</c:v>
                </c:pt>
              </c:numCache>
            </c:numRef>
          </c:val>
          <c:smooth val="0"/>
          <c:extLst>
            <c:ext xmlns:c16="http://schemas.microsoft.com/office/drawing/2014/chart" uri="{C3380CC4-5D6E-409C-BE32-E72D297353CC}">
              <c16:uniqueId val="{00000005-79A8-474F-AE9E-C830F6DF1C19}"/>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7.1962007066536798E-2"/>
                  <c:y val="-2.5282900544431355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9A8-474F-AE9E-C830F6DF1C19}"/>
                </c:ext>
              </c:extLst>
            </c:dLbl>
            <c:dLbl>
              <c:idx val="4"/>
              <c:layout>
                <c:manualLayout>
                  <c:x val="-0.2115498942942832"/>
                  <c:y val="-3.7964993429277859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A8-474F-AE9E-C830F6DF1C1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Total!$A$2:$A$7</c:f>
              <c:strCache>
                <c:ptCount val="6"/>
                <c:pt idx="0">
                  <c:v>Q3 2021</c:v>
                </c:pt>
                <c:pt idx="1">
                  <c:v>Q4 2021</c:v>
                </c:pt>
                <c:pt idx="2">
                  <c:v>Q1 2022</c:v>
                </c:pt>
                <c:pt idx="3">
                  <c:v>Q2 2022</c:v>
                </c:pt>
                <c:pt idx="4">
                  <c:v>Q3 2022</c:v>
                </c:pt>
                <c:pt idx="5">
                  <c:v>Q4 2022</c:v>
                </c:pt>
              </c:strCache>
            </c:strRef>
          </c:cat>
          <c:val>
            <c:numRef>
              <c:f>Total!$F$2:$F$7</c:f>
              <c:numCache>
                <c:formatCode>0.0</c:formatCode>
                <c:ptCount val="6"/>
                <c:pt idx="0">
                  <c:v>7</c:v>
                </c:pt>
                <c:pt idx="1">
                  <c:v>22.8</c:v>
                </c:pt>
                <c:pt idx="2">
                  <c:v>22.8</c:v>
                </c:pt>
                <c:pt idx="3">
                  <c:v>22.8</c:v>
                </c:pt>
                <c:pt idx="4">
                  <c:v>22.8</c:v>
                </c:pt>
                <c:pt idx="5">
                  <c:v>22.8</c:v>
                </c:pt>
              </c:numCache>
            </c:numRef>
          </c:val>
          <c:smooth val="0"/>
          <c:extLst>
            <c:ext xmlns:c16="http://schemas.microsoft.com/office/drawing/2014/chart" uri="{C3380CC4-5D6E-409C-BE32-E72D297353CC}">
              <c16:uniqueId val="{00000008-79A8-474F-AE9E-C830F6DF1C19}"/>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Total!$A$2:$A$7</c:f>
              <c:strCache>
                <c:ptCount val="6"/>
                <c:pt idx="0">
                  <c:v>Q3 2021</c:v>
                </c:pt>
                <c:pt idx="1">
                  <c:v>Q4 2021</c:v>
                </c:pt>
                <c:pt idx="2">
                  <c:v>Q1 2022</c:v>
                </c:pt>
                <c:pt idx="3">
                  <c:v>Q2 2022</c:v>
                </c:pt>
                <c:pt idx="4">
                  <c:v>Q3 2022</c:v>
                </c:pt>
                <c:pt idx="5">
                  <c:v>Q4 2022</c:v>
                </c:pt>
              </c:strCache>
            </c:strRef>
          </c:cat>
          <c:val>
            <c:numRef>
              <c:f>Total!$G$2:$G$7</c:f>
              <c:numCache>
                <c:formatCode>0.0</c:formatCode>
                <c:ptCount val="6"/>
                <c:pt idx="0">
                  <c:v>0.26133333333333297</c:v>
                </c:pt>
                <c:pt idx="1">
                  <c:v>16.061333333333334</c:v>
                </c:pt>
                <c:pt idx="2">
                  <c:v>16.061333333333334</c:v>
                </c:pt>
                <c:pt idx="3">
                  <c:v>16.061333333333334</c:v>
                </c:pt>
                <c:pt idx="4">
                  <c:v>16.061333333333334</c:v>
                </c:pt>
                <c:pt idx="5">
                  <c:v>16.061333333333334</c:v>
                </c:pt>
              </c:numCache>
            </c:numRef>
          </c:val>
          <c:smooth val="0"/>
          <c:extLst>
            <c:ext xmlns:c16="http://schemas.microsoft.com/office/drawing/2014/chart" uri="{C3380CC4-5D6E-409C-BE32-E72D297353CC}">
              <c16:uniqueId val="{00000009-79A8-474F-AE9E-C830F6DF1C19}"/>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Total!$A$2:$A$7</c:f>
              <c:strCache>
                <c:ptCount val="6"/>
                <c:pt idx="0">
                  <c:v>Q3 2021</c:v>
                </c:pt>
                <c:pt idx="1">
                  <c:v>Q4 2021</c:v>
                </c:pt>
                <c:pt idx="2">
                  <c:v>Q1 2022</c:v>
                </c:pt>
                <c:pt idx="3">
                  <c:v>Q2 2022</c:v>
                </c:pt>
                <c:pt idx="4">
                  <c:v>Q3 2022</c:v>
                </c:pt>
                <c:pt idx="5">
                  <c:v>Q4 2022</c:v>
                </c:pt>
              </c:strCache>
            </c:strRef>
          </c:cat>
          <c:val>
            <c:numRef>
              <c:f>Total!$H$2:$H$7</c:f>
              <c:numCache>
                <c:formatCode>0.0</c:formatCode>
                <c:ptCount val="6"/>
                <c:pt idx="0">
                  <c:v>-6.4773333333333341</c:v>
                </c:pt>
                <c:pt idx="1">
                  <c:v>9.3226666666666667</c:v>
                </c:pt>
                <c:pt idx="2">
                  <c:v>9.3226666666666667</c:v>
                </c:pt>
                <c:pt idx="3">
                  <c:v>9.3226666666666667</c:v>
                </c:pt>
                <c:pt idx="4">
                  <c:v>9.3226666666666667</c:v>
                </c:pt>
                <c:pt idx="5">
                  <c:v>9.3226666666666667</c:v>
                </c:pt>
              </c:numCache>
            </c:numRef>
          </c:val>
          <c:smooth val="0"/>
          <c:extLst>
            <c:ext xmlns:c16="http://schemas.microsoft.com/office/drawing/2014/chart" uri="{C3380CC4-5D6E-409C-BE32-E72D297353CC}">
              <c16:uniqueId val="{0000000A-79A8-474F-AE9E-C830F6DF1C19}"/>
            </c:ext>
          </c:extLst>
        </c:ser>
        <c:ser>
          <c:idx val="7"/>
          <c:order val="7"/>
          <c:tx>
            <c:strRef>
              <c:f>Total!$I$1</c:f>
              <c:strCache>
                <c:ptCount val="1"/>
                <c:pt idx="0">
                  <c:v>LCL</c:v>
                </c:pt>
              </c:strCache>
            </c:strRef>
          </c:tx>
          <c:spPr>
            <a:ln w="19050" cap="rnd" cmpd="sng" algn="ctr">
              <a:solidFill>
                <a:schemeClr val="accent2">
                  <a:lumMod val="60000"/>
                </a:schemeClr>
              </a:solidFill>
              <a:prstDash val="solid"/>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9A8-474F-AE9E-C830F6DF1C19}"/>
                </c:ext>
              </c:extLst>
            </c:dLbl>
            <c:dLbl>
              <c:idx val="4"/>
              <c:layout>
                <c:manualLayout>
                  <c:x val="-0.207049705383794"/>
                  <c:y val="-3.0355737698369901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9A8-474F-AE9E-C830F6DF1C1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Total!$A$2:$A$7</c:f>
              <c:strCache>
                <c:ptCount val="6"/>
                <c:pt idx="0">
                  <c:v>Q3 2021</c:v>
                </c:pt>
                <c:pt idx="1">
                  <c:v>Q4 2021</c:v>
                </c:pt>
                <c:pt idx="2">
                  <c:v>Q1 2022</c:v>
                </c:pt>
                <c:pt idx="3">
                  <c:v>Q2 2022</c:v>
                </c:pt>
                <c:pt idx="4">
                  <c:v>Q3 2022</c:v>
                </c:pt>
                <c:pt idx="5">
                  <c:v>Q4 2022</c:v>
                </c:pt>
              </c:strCache>
            </c:strRef>
          </c:cat>
          <c:val>
            <c:numRef>
              <c:f>Total!$I$2:$I$7</c:f>
              <c:numCache>
                <c:formatCode>0.0</c:formatCode>
                <c:ptCount val="6"/>
                <c:pt idx="0">
                  <c:v>-13.216000000000001</c:v>
                </c:pt>
                <c:pt idx="1">
                  <c:v>2.5839999999999996</c:v>
                </c:pt>
                <c:pt idx="2">
                  <c:v>2.5839999999999996</c:v>
                </c:pt>
                <c:pt idx="3">
                  <c:v>2.5839999999999996</c:v>
                </c:pt>
                <c:pt idx="4">
                  <c:v>2.5839999999999996</c:v>
                </c:pt>
                <c:pt idx="5">
                  <c:v>2.5839999999999996</c:v>
                </c:pt>
              </c:numCache>
            </c:numRef>
          </c:val>
          <c:smooth val="0"/>
          <c:extLst>
            <c:ext xmlns:c16="http://schemas.microsoft.com/office/drawing/2014/chart" uri="{C3380CC4-5D6E-409C-BE32-E72D297353CC}">
              <c16:uniqueId val="{0000000D-79A8-474F-AE9E-C830F6DF1C19}"/>
            </c:ext>
          </c:extLst>
        </c:ser>
        <c:ser>
          <c:idx val="8"/>
          <c:order val="8"/>
          <c:tx>
            <c:strRef>
              <c:f>Total!$T$1</c:f>
              <c:strCache>
                <c:ptCount val="1"/>
                <c:pt idx="0">
                  <c:v>Target Enrollment</c:v>
                </c:pt>
              </c:strCache>
            </c:strRef>
          </c:tx>
          <c:spPr>
            <a:ln w="38100" cap="rnd" cmpd="sng" algn="ctr">
              <a:solidFill>
                <a:schemeClr val="accent3">
                  <a:lumMod val="60000"/>
                </a:schemeClr>
              </a:solidFill>
              <a:prstDash val="solid"/>
              <a:round/>
            </a:ln>
            <a:effectLst/>
          </c:spPr>
          <c:marker>
            <c:symbol val="none"/>
          </c:marker>
          <c:dLbls>
            <c:dLbl>
              <c:idx val="1"/>
              <c:layout>
                <c:manualLayout>
                  <c:x val="0.53891232737279771"/>
                  <c:y val="-0.47369274584286986"/>
                </c:manualLayout>
              </c:layout>
              <c:tx>
                <c:rich>
                  <a:bodyPr/>
                  <a:lstStyle/>
                  <a:p>
                    <a:r>
                      <a:rPr lang="en-US" dirty="0"/>
                      <a:t>Target Enrollment 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9A8-474F-AE9E-C830F6DF1C19}"/>
                </c:ext>
              </c:extLst>
            </c:dLbl>
            <c:dLbl>
              <c:idx val="3"/>
              <c:delete val="1"/>
              <c:extLst>
                <c:ext xmlns:c15="http://schemas.microsoft.com/office/drawing/2012/chart" uri="{CE6537A1-D6FC-4f65-9D91-7224C49458BB}"/>
                <c:ext xmlns:c16="http://schemas.microsoft.com/office/drawing/2014/chart" uri="{C3380CC4-5D6E-409C-BE32-E72D297353CC}">
                  <c16:uniqueId val="{0000000F-79A8-474F-AE9E-C830F6DF1C19}"/>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Total!$A$2:$A$7</c:f>
              <c:strCache>
                <c:ptCount val="6"/>
                <c:pt idx="0">
                  <c:v>Q3 2021</c:v>
                </c:pt>
                <c:pt idx="1">
                  <c:v>Q4 2021</c:v>
                </c:pt>
                <c:pt idx="2">
                  <c:v>Q1 2022</c:v>
                </c:pt>
                <c:pt idx="3">
                  <c:v>Q2 2022</c:v>
                </c:pt>
                <c:pt idx="4">
                  <c:v>Q3 2022</c:v>
                </c:pt>
                <c:pt idx="5">
                  <c:v>Q4 2022</c:v>
                </c:pt>
              </c:strCache>
            </c:strRef>
          </c:cat>
          <c:val>
            <c:numRef>
              <c:f>Total!$T$2:$T$7</c:f>
              <c:numCache>
                <c:formatCode>General</c:formatCode>
                <c:ptCount val="6"/>
                <c:pt idx="0">
                  <c:v>12</c:v>
                </c:pt>
                <c:pt idx="1">
                  <c:v>23</c:v>
                </c:pt>
                <c:pt idx="2">
                  <c:v>45</c:v>
                </c:pt>
                <c:pt idx="3">
                  <c:v>63</c:v>
                </c:pt>
                <c:pt idx="4">
                  <c:v>88</c:v>
                </c:pt>
                <c:pt idx="5">
                  <c:v>88</c:v>
                </c:pt>
              </c:numCache>
            </c:numRef>
          </c:val>
          <c:smooth val="0"/>
          <c:extLst>
            <c:ext xmlns:c16="http://schemas.microsoft.com/office/drawing/2014/chart" uri="{C3380CC4-5D6E-409C-BE32-E72D297353CC}">
              <c16:uniqueId val="{00000010-79A8-474F-AE9E-C830F6DF1C19}"/>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Discharge Quarter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a:t>Total Enrolled in Quarter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21"/>
            </a:pPr>
            <a:r>
              <a:rPr lang="en-US" sz="1921"/>
              <a:t>Implementation: Average Duration of Home Oxygen Therapy for Infants Followed by the RHO</a:t>
            </a:r>
            <a:r>
              <a:rPr lang="en-US" sz="1921" baseline="0"/>
              <a:t> Program Across All Implementation Sites</a:t>
            </a:r>
            <a:endParaRPr lang="en-US" sz="1921"/>
          </a:p>
        </c:rich>
      </c:tx>
      <c:layout>
        <c:manualLayout>
          <c:xMode val="edge"/>
          <c:yMode val="edge"/>
          <c:x val="0.11072392640452153"/>
          <c:y val="4.2145591447874102E-2"/>
        </c:manualLayout>
      </c:layout>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Duration'!$B$2:$B$8</c:f>
              <c:numCache>
                <c:formatCode>0.0</c:formatCode>
                <c:ptCount val="7"/>
                <c:pt idx="0">
                  <c:v>102</c:v>
                </c:pt>
                <c:pt idx="1">
                  <c:v>121.4</c:v>
                </c:pt>
                <c:pt idx="2">
                  <c:v>83.63636363636364</c:v>
                </c:pt>
                <c:pt idx="3">
                  <c:v>100.66666666666667</c:v>
                </c:pt>
                <c:pt idx="4">
                  <c:v>71.307692307692307</c:v>
                </c:pt>
                <c:pt idx="5">
                  <c:v>42</c:v>
                </c:pt>
                <c:pt idx="6">
                  <c:v>27.2</c:v>
                </c:pt>
              </c:numCache>
            </c:numRef>
          </c:val>
          <c:smooth val="0"/>
          <c:extLst>
            <c:ext xmlns:c16="http://schemas.microsoft.com/office/drawing/2014/chart" uri="{C3380CC4-5D6E-409C-BE32-E72D297353CC}">
              <c16:uniqueId val="{00000000-1DB0-40AB-B937-21273914F88C}"/>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B0-40AB-B937-21273914F88C}"/>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B0-40AB-B937-21273914F88C}"/>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Duration'!$C$2:$C$8</c:f>
              <c:numCache>
                <c:formatCode>0.0</c:formatCode>
                <c:ptCount val="7"/>
                <c:pt idx="0">
                  <c:v>177.59284615384615</c:v>
                </c:pt>
                <c:pt idx="1">
                  <c:v>177.59284615384615</c:v>
                </c:pt>
                <c:pt idx="2">
                  <c:v>177.59284615384615</c:v>
                </c:pt>
                <c:pt idx="3">
                  <c:v>177.59284615384615</c:v>
                </c:pt>
                <c:pt idx="4">
                  <c:v>177.59284615384615</c:v>
                </c:pt>
                <c:pt idx="5">
                  <c:v>177.59284615384615</c:v>
                </c:pt>
                <c:pt idx="6">
                  <c:v>177.59284615384615</c:v>
                </c:pt>
              </c:numCache>
            </c:numRef>
          </c:val>
          <c:smooth val="0"/>
          <c:extLst>
            <c:ext xmlns:c16="http://schemas.microsoft.com/office/drawing/2014/chart" uri="{C3380CC4-5D6E-409C-BE32-E72D297353CC}">
              <c16:uniqueId val="{00000003-1DB0-40AB-B937-21273914F88C}"/>
            </c:ext>
          </c:extLst>
        </c:ser>
        <c:ser>
          <c:idx val="2"/>
          <c:order val="2"/>
          <c:tx>
            <c:strRef>
              <c:f>'Avg HOT Duration'!$D$1</c:f>
              <c:strCache>
                <c:ptCount val="1"/>
                <c:pt idx="0">
                  <c:v> +2 Sigma</c:v>
                </c:pt>
              </c:strCache>
            </c:strRef>
          </c:tx>
          <c:spPr>
            <a:ln w="25400">
              <a:noFill/>
            </a:ln>
            <a:effectLst/>
          </c:spPr>
          <c:marker>
            <c:symbol val="none"/>
          </c:marker>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Duration'!$D$2:$D$8</c:f>
              <c:numCache>
                <c:formatCode>0.0</c:formatCode>
                <c:ptCount val="7"/>
                <c:pt idx="0">
                  <c:v>152.06189743589744</c:v>
                </c:pt>
                <c:pt idx="1">
                  <c:v>152.06189743589744</c:v>
                </c:pt>
                <c:pt idx="2">
                  <c:v>152.06189743589744</c:v>
                </c:pt>
                <c:pt idx="3">
                  <c:v>152.06189743589744</c:v>
                </c:pt>
                <c:pt idx="4">
                  <c:v>152.06189743589744</c:v>
                </c:pt>
                <c:pt idx="5">
                  <c:v>152.06189743589744</c:v>
                </c:pt>
                <c:pt idx="6">
                  <c:v>152.06189743589744</c:v>
                </c:pt>
              </c:numCache>
            </c:numRef>
          </c:val>
          <c:smooth val="0"/>
          <c:extLst>
            <c:ext xmlns:c16="http://schemas.microsoft.com/office/drawing/2014/chart" uri="{C3380CC4-5D6E-409C-BE32-E72D297353CC}">
              <c16:uniqueId val="{00000004-1DB0-40AB-B937-21273914F88C}"/>
            </c:ext>
          </c:extLst>
        </c:ser>
        <c:ser>
          <c:idx val="3"/>
          <c:order val="3"/>
          <c:tx>
            <c:strRef>
              <c:f>'Avg HOT Duration'!$E$1</c:f>
              <c:strCache>
                <c:ptCount val="1"/>
                <c:pt idx="0">
                  <c:v> +1 Sigma</c:v>
                </c:pt>
              </c:strCache>
            </c:strRef>
          </c:tx>
          <c:spPr>
            <a:ln w="25400">
              <a:noFill/>
            </a:ln>
            <a:effectLst/>
          </c:spPr>
          <c:marker>
            <c:symbol val="none"/>
          </c:marker>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Duration'!$E$2:$E$8</c:f>
              <c:numCache>
                <c:formatCode>0.0</c:formatCode>
                <c:ptCount val="7"/>
                <c:pt idx="0">
                  <c:v>126.53094871794872</c:v>
                </c:pt>
                <c:pt idx="1">
                  <c:v>126.53094871794872</c:v>
                </c:pt>
                <c:pt idx="2">
                  <c:v>126.53094871794872</c:v>
                </c:pt>
                <c:pt idx="3">
                  <c:v>126.53094871794872</c:v>
                </c:pt>
                <c:pt idx="4">
                  <c:v>126.53094871794872</c:v>
                </c:pt>
                <c:pt idx="5">
                  <c:v>126.53094871794872</c:v>
                </c:pt>
                <c:pt idx="6">
                  <c:v>126.53094871794872</c:v>
                </c:pt>
              </c:numCache>
            </c:numRef>
          </c:val>
          <c:smooth val="0"/>
          <c:extLst>
            <c:ext xmlns:c16="http://schemas.microsoft.com/office/drawing/2014/chart" uri="{C3380CC4-5D6E-409C-BE32-E72D297353CC}">
              <c16:uniqueId val="{00000005-1DB0-40AB-B937-21273914F88C}"/>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B0-40AB-B937-21273914F88C}"/>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B0-40AB-B937-21273914F88C}"/>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Duration'!$F$2:$F$8</c:f>
              <c:numCache>
                <c:formatCode>0.0</c:formatCode>
                <c:ptCount val="7"/>
                <c:pt idx="0">
                  <c:v>101</c:v>
                </c:pt>
                <c:pt idx="1">
                  <c:v>101</c:v>
                </c:pt>
                <c:pt idx="2">
                  <c:v>101</c:v>
                </c:pt>
                <c:pt idx="3">
                  <c:v>101</c:v>
                </c:pt>
                <c:pt idx="4">
                  <c:v>101</c:v>
                </c:pt>
                <c:pt idx="5">
                  <c:v>101</c:v>
                </c:pt>
                <c:pt idx="6">
                  <c:v>101</c:v>
                </c:pt>
              </c:numCache>
            </c:numRef>
          </c:val>
          <c:smooth val="0"/>
          <c:extLst>
            <c:ext xmlns:c16="http://schemas.microsoft.com/office/drawing/2014/chart" uri="{C3380CC4-5D6E-409C-BE32-E72D297353CC}">
              <c16:uniqueId val="{00000008-1DB0-40AB-B937-21273914F88C}"/>
            </c:ext>
          </c:extLst>
        </c:ser>
        <c:ser>
          <c:idx val="5"/>
          <c:order val="5"/>
          <c:tx>
            <c:strRef>
              <c:f>'Avg HOT Duration'!$G$1</c:f>
              <c:strCache>
                <c:ptCount val="1"/>
                <c:pt idx="0">
                  <c:v> -1 Sigma</c:v>
                </c:pt>
              </c:strCache>
            </c:strRef>
          </c:tx>
          <c:spPr>
            <a:ln w="25400">
              <a:noFill/>
            </a:ln>
            <a:effectLst/>
          </c:spPr>
          <c:marker>
            <c:symbol val="none"/>
          </c:marker>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Duration'!$G$2:$G$8</c:f>
              <c:numCache>
                <c:formatCode>0.0</c:formatCode>
                <c:ptCount val="7"/>
                <c:pt idx="0">
                  <c:v>75.469051282051282</c:v>
                </c:pt>
                <c:pt idx="1">
                  <c:v>75.469051282051282</c:v>
                </c:pt>
                <c:pt idx="2">
                  <c:v>75.469051282051282</c:v>
                </c:pt>
                <c:pt idx="3">
                  <c:v>75.469051282051282</c:v>
                </c:pt>
                <c:pt idx="4">
                  <c:v>75.469051282051282</c:v>
                </c:pt>
                <c:pt idx="5">
                  <c:v>75.469051282051282</c:v>
                </c:pt>
                <c:pt idx="6">
                  <c:v>75.469051282051282</c:v>
                </c:pt>
              </c:numCache>
            </c:numRef>
          </c:val>
          <c:smooth val="0"/>
          <c:extLst>
            <c:ext xmlns:c16="http://schemas.microsoft.com/office/drawing/2014/chart" uri="{C3380CC4-5D6E-409C-BE32-E72D297353CC}">
              <c16:uniqueId val="{00000009-1DB0-40AB-B937-21273914F88C}"/>
            </c:ext>
          </c:extLst>
        </c:ser>
        <c:ser>
          <c:idx val="6"/>
          <c:order val="6"/>
          <c:tx>
            <c:strRef>
              <c:f>'Avg HOT Duration'!$H$1</c:f>
              <c:strCache>
                <c:ptCount val="1"/>
                <c:pt idx="0">
                  <c:v> -2 Sigma</c:v>
                </c:pt>
              </c:strCache>
            </c:strRef>
          </c:tx>
          <c:spPr>
            <a:ln w="25400">
              <a:noFill/>
            </a:ln>
            <a:effectLst/>
          </c:spPr>
          <c:marker>
            <c:symbol val="none"/>
          </c:marker>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Duration'!$H$2:$H$8</c:f>
              <c:numCache>
                <c:formatCode>0.0</c:formatCode>
                <c:ptCount val="7"/>
                <c:pt idx="0">
                  <c:v>49.938102564102557</c:v>
                </c:pt>
                <c:pt idx="1">
                  <c:v>49.938102564102557</c:v>
                </c:pt>
                <c:pt idx="2">
                  <c:v>49.938102564102557</c:v>
                </c:pt>
                <c:pt idx="3">
                  <c:v>49.938102564102557</c:v>
                </c:pt>
                <c:pt idx="4">
                  <c:v>49.938102564102557</c:v>
                </c:pt>
                <c:pt idx="5">
                  <c:v>49.938102564102557</c:v>
                </c:pt>
                <c:pt idx="6">
                  <c:v>49.938102564102557</c:v>
                </c:pt>
              </c:numCache>
            </c:numRef>
          </c:val>
          <c:smooth val="0"/>
          <c:extLst>
            <c:ext xmlns:c16="http://schemas.microsoft.com/office/drawing/2014/chart" uri="{C3380CC4-5D6E-409C-BE32-E72D297353CC}">
              <c16:uniqueId val="{0000000A-1DB0-40AB-B937-21273914F88C}"/>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1.4654002838953432E-2"/>
                  <c:y val="-2.0186914937109019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DB0-40AB-B937-21273914F88C}"/>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B0-40AB-B937-21273914F88C}"/>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Duration'!$A$2:$A$8</c:f>
              <c:strCache>
                <c:ptCount val="7"/>
                <c:pt idx="0">
                  <c:v>Q2 2021 (n=2)</c:v>
                </c:pt>
                <c:pt idx="1">
                  <c:v>Q3 2021 (n=5)</c:v>
                </c:pt>
                <c:pt idx="2">
                  <c:v>Q4 2021 (n=9)</c:v>
                </c:pt>
                <c:pt idx="3">
                  <c:v>Q1 2022 (n=12)</c:v>
                </c:pt>
                <c:pt idx="4">
                  <c:v>Q2 2022 (n=13)</c:v>
                </c:pt>
                <c:pt idx="5">
                  <c:v>Q3 2022 (n=20)</c:v>
                </c:pt>
                <c:pt idx="6">
                  <c:v>Q4 2022 (n=10)</c:v>
                </c:pt>
              </c:strCache>
            </c:strRef>
          </c:cat>
          <c:val>
            <c:numRef>
              <c:f>'Avg HOT Duration'!$I$2:$I$8</c:f>
              <c:numCache>
                <c:formatCode>0.0</c:formatCode>
                <c:ptCount val="7"/>
                <c:pt idx="0">
                  <c:v>24.407153846153832</c:v>
                </c:pt>
                <c:pt idx="1">
                  <c:v>24.407153846153832</c:v>
                </c:pt>
                <c:pt idx="2">
                  <c:v>24.407153846153832</c:v>
                </c:pt>
                <c:pt idx="3">
                  <c:v>24.407153846153832</c:v>
                </c:pt>
                <c:pt idx="4">
                  <c:v>24.407153846153832</c:v>
                </c:pt>
                <c:pt idx="5">
                  <c:v>24.407153846153832</c:v>
                </c:pt>
                <c:pt idx="6">
                  <c:v>24.407153846153832</c:v>
                </c:pt>
              </c:numCache>
            </c:numRef>
          </c:val>
          <c:smooth val="0"/>
          <c:extLst>
            <c:ext xmlns:c16="http://schemas.microsoft.com/office/drawing/2014/chart" uri="{C3380CC4-5D6E-409C-BE32-E72D297353CC}">
              <c16:uniqueId val="{0000000D-1DB0-40AB-B937-21273914F88C}"/>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Control: Average Duration of Home Oxygen Therapy for Infants Not Followed by the RHO Program Across All Implementation Sites</a:t>
            </a:r>
          </a:p>
        </c:rich>
      </c:tx>
      <c:overlay val="0"/>
    </c:title>
    <c:autoTitleDeleted val="0"/>
    <c:plotArea>
      <c:layout/>
      <c:lineChart>
        <c:grouping val="standard"/>
        <c:varyColors val="0"/>
        <c:ser>
          <c:idx val="0"/>
          <c:order val="0"/>
          <c:tx>
            <c:strRef>
              <c:f>'Average HOT Duration '!$B$1</c:f>
              <c:strCache>
                <c:ptCount val="1"/>
                <c:pt idx="0">
                  <c:v>Average HOT Duration </c:v>
                </c:pt>
              </c:strCache>
            </c:strRef>
          </c:tx>
          <c:spPr>
            <a:ln w="38100">
              <a:solidFill>
                <a:srgbClr val="33CCCC"/>
              </a:solidFill>
              <a:prstDash val="solid"/>
            </a:ln>
            <a:effectLst/>
          </c:spPr>
          <c:marker>
            <c:symbol val="square"/>
            <c:size val="6"/>
            <c:spPr>
              <a:solidFill>
                <a:srgbClr val="000080"/>
              </a:solidFill>
              <a:ln w="38100">
                <a:solidFill>
                  <a:srgbClr val="33CCCC"/>
                </a:solidFill>
                <a:prstDash val="solid"/>
              </a:ln>
            </c:spPr>
          </c:marker>
          <c:cat>
            <c:strRef>
              <c:f>'Average HOT Duration '!$A$2:$A$5</c:f>
              <c:strCache>
                <c:ptCount val="4"/>
                <c:pt idx="0">
                  <c:v>Q3 2021 (n=1)</c:v>
                </c:pt>
                <c:pt idx="1">
                  <c:v>Q1 2022 (n=2)</c:v>
                </c:pt>
                <c:pt idx="2">
                  <c:v>Q2 2022 (n=9)</c:v>
                </c:pt>
                <c:pt idx="3">
                  <c:v>Q3 2022 (n=1)</c:v>
                </c:pt>
              </c:strCache>
            </c:strRef>
          </c:cat>
          <c:val>
            <c:numRef>
              <c:f>'Average HOT Duration '!$B$2:$B$5</c:f>
              <c:numCache>
                <c:formatCode>0.0</c:formatCode>
                <c:ptCount val="4"/>
                <c:pt idx="0">
                  <c:v>184</c:v>
                </c:pt>
                <c:pt idx="1">
                  <c:v>46.5</c:v>
                </c:pt>
                <c:pt idx="2">
                  <c:v>94.333333333333329</c:v>
                </c:pt>
                <c:pt idx="3">
                  <c:v>101</c:v>
                </c:pt>
              </c:numCache>
            </c:numRef>
          </c:val>
          <c:smooth val="0"/>
          <c:extLst>
            <c:ext xmlns:c16="http://schemas.microsoft.com/office/drawing/2014/chart" uri="{C3380CC4-5D6E-409C-BE32-E72D297353CC}">
              <c16:uniqueId val="{00000000-3144-4515-A5AF-2439817E130C}"/>
            </c:ext>
          </c:extLst>
        </c:ser>
        <c:ser>
          <c:idx val="1"/>
          <c:order val="1"/>
          <c:tx>
            <c:strRef>
              <c:f>'Average HOT Duration '!$C$1</c:f>
              <c:strCache>
                <c:ptCount val="1"/>
                <c:pt idx="0">
                  <c:v>UCL</c:v>
                </c:pt>
              </c:strCache>
            </c:strRef>
          </c:tx>
          <c:spPr>
            <a:ln w="12700">
              <a:solidFill>
                <a:srgbClr val="006699"/>
              </a:solidFill>
              <a:prstDash val="lgDash"/>
            </a:ln>
            <a:effectLst/>
          </c:spPr>
          <c:marker>
            <c:symbol val="none"/>
          </c:marker>
          <c:dLbls>
            <c:dLbl>
              <c:idx val="1"/>
              <c:layout>
                <c:manualLayout>
                  <c:x val="0.45327034665838112"/>
                  <c:y val="-2.4943694151234191E-2"/>
                </c:manualLayout>
              </c:layout>
              <c:tx>
                <c:rich>
                  <a:bodyPr/>
                  <a:lstStyle/>
                  <a:p>
                    <a:pPr>
                      <a:defRPr/>
                    </a:pPr>
                    <a:r>
                      <a:rPr lang="en-US" dirty="0"/>
                      <a:t>UCL 276.7</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'!$C$2:$C$5</c:f>
              <c:numCache>
                <c:formatCode>0.0</c:formatCode>
                <c:ptCount val="4"/>
                <c:pt idx="0">
                  <c:v>276.69833333333332</c:v>
                </c:pt>
                <c:pt idx="1">
                  <c:v>276.69833333333332</c:v>
                </c:pt>
                <c:pt idx="2">
                  <c:v>276.69833333333332</c:v>
                </c:pt>
                <c:pt idx="3">
                  <c:v>276.69833333333332</c:v>
                </c:pt>
              </c:numCache>
            </c:numRef>
          </c:val>
          <c:smooth val="0"/>
          <c:extLst>
            <c:ext xmlns:c16="http://schemas.microsoft.com/office/drawing/2014/chart" uri="{C3380CC4-5D6E-409C-BE32-E72D297353CC}">
              <c16:uniqueId val="{00000002-3144-4515-A5AF-2439817E130C}"/>
            </c:ext>
          </c:extLst>
        </c:ser>
        <c:ser>
          <c:idx val="2"/>
          <c:order val="2"/>
          <c:tx>
            <c:strRef>
              <c:f>'Average HOT Duration '!$D$1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'!$D$2:$D$4</c:f>
              <c:numCache>
                <c:formatCode>0.0</c:formatCode>
                <c:ptCount val="3"/>
                <c:pt idx="0">
                  <c:v>219.95166666666665</c:v>
                </c:pt>
                <c:pt idx="1">
                  <c:v>219.95166666666665</c:v>
                </c:pt>
                <c:pt idx="2">
                  <c:v>219.95166666666665</c:v>
                </c:pt>
              </c:numCache>
            </c:numRef>
          </c:val>
          <c:smooth val="0"/>
          <c:extLst>
            <c:ext xmlns:c16="http://schemas.microsoft.com/office/drawing/2014/chart" uri="{C3380CC4-5D6E-409C-BE32-E72D297353CC}">
              <c16:uniqueId val="{00000003-3144-4515-A5AF-2439817E130C}"/>
            </c:ext>
          </c:extLst>
        </c:ser>
        <c:ser>
          <c:idx val="3"/>
          <c:order val="3"/>
          <c:tx>
            <c:strRef>
              <c:f>'Average HOT Duration '!$E$1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'!$E$2:$E$4</c:f>
              <c:numCache>
                <c:formatCode>0.0</c:formatCode>
                <c:ptCount val="3"/>
                <c:pt idx="0">
                  <c:v>163.20499999999998</c:v>
                </c:pt>
                <c:pt idx="1">
                  <c:v>163.20499999999998</c:v>
                </c:pt>
                <c:pt idx="2">
                  <c:v>163.20499999999998</c:v>
                </c:pt>
              </c:numCache>
            </c:numRef>
          </c:val>
          <c:smooth val="0"/>
          <c:extLst>
            <c:ext xmlns:c16="http://schemas.microsoft.com/office/drawing/2014/chart" uri="{C3380CC4-5D6E-409C-BE32-E72D297353CC}">
              <c16:uniqueId val="{00000004-3144-4515-A5AF-2439817E130C}"/>
            </c:ext>
          </c:extLst>
        </c:ser>
        <c:ser>
          <c:idx val="4"/>
          <c:order val="4"/>
          <c:tx>
            <c:strRef>
              <c:f>'Average HOT Duration '!$F$1</c:f>
              <c:strCache>
                <c:ptCount val="1"/>
                <c:pt idx="0">
                  <c:v>Average</c:v>
                </c:pt>
              </c:strCache>
            </c:strRef>
          </c:tx>
          <c:spPr>
            <a:ln w="38100">
              <a:solidFill>
                <a:srgbClr val="CCCCFF"/>
              </a:solidFill>
              <a:prstDash val="sysDash"/>
            </a:ln>
            <a:effectLst/>
          </c:spPr>
          <c:marker>
            <c:symbol val="none"/>
          </c:marker>
          <c:dLbls>
            <c:dLbl>
              <c:idx val="1"/>
              <c:layout>
                <c:manualLayout>
                  <c:x val="0.44772427645510021"/>
                  <c:y val="-2.9243670935687149E-2"/>
                </c:manualLayout>
              </c:layout>
              <c:tx>
                <c:rich>
                  <a:bodyPr/>
                  <a:lstStyle/>
                  <a:p>
                    <a:pPr>
                      <a:defRPr/>
                    </a:pPr>
                    <a:r>
                      <a:rPr lang="en-US" dirty="0"/>
                      <a:t>CL  106.5</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'!$F$2:$F$5</c:f>
              <c:numCache>
                <c:formatCode>0.0</c:formatCode>
                <c:ptCount val="4"/>
                <c:pt idx="0">
                  <c:v>106.45833333333333</c:v>
                </c:pt>
                <c:pt idx="1">
                  <c:v>106.45833333333333</c:v>
                </c:pt>
                <c:pt idx="2">
                  <c:v>106.45833333333333</c:v>
                </c:pt>
                <c:pt idx="3">
                  <c:v>106.45833333333333</c:v>
                </c:pt>
              </c:numCache>
            </c:numRef>
          </c:val>
          <c:smooth val="0"/>
          <c:extLst>
            <c:ext xmlns:c16="http://schemas.microsoft.com/office/drawing/2014/chart" uri="{C3380CC4-5D6E-409C-BE32-E72D297353CC}">
              <c16:uniqueId val="{00000006-3144-4515-A5AF-2439817E130C}"/>
            </c:ext>
          </c:extLst>
        </c:ser>
        <c:ser>
          <c:idx val="5"/>
          <c:order val="5"/>
          <c:tx>
            <c:strRef>
              <c:f>'Average HOT Duration '!$G$1</c:f>
              <c:strCache>
                <c:ptCount val="1"/>
                <c:pt idx="0">
                  <c:v> -1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'!$G$2:$G$4</c:f>
              <c:numCache>
                <c:formatCode>0.0</c:formatCode>
                <c:ptCount val="3"/>
                <c:pt idx="0">
                  <c:v>49.711666666666659</c:v>
                </c:pt>
                <c:pt idx="1">
                  <c:v>49.711666666666659</c:v>
                </c:pt>
                <c:pt idx="2">
                  <c:v>49.711666666666659</c:v>
                </c:pt>
              </c:numCache>
            </c:numRef>
          </c:val>
          <c:smooth val="0"/>
          <c:extLst>
            <c:ext xmlns:c16="http://schemas.microsoft.com/office/drawing/2014/chart" uri="{C3380CC4-5D6E-409C-BE32-E72D297353CC}">
              <c16:uniqueId val="{00000007-3144-4515-A5AF-2439817E130C}"/>
            </c:ext>
          </c:extLst>
        </c:ser>
        <c:ser>
          <c:idx val="6"/>
          <c:order val="6"/>
          <c:tx>
            <c:strRef>
              <c:f>'Average HOT Duration '!$H$1</c:f>
              <c:strCache>
                <c:ptCount val="1"/>
                <c:pt idx="0">
                  <c:v> -2 Sigma</c:v>
                </c:pt>
              </c:strCache>
            </c:strRef>
          </c:tx>
          <c:spPr>
            <a:ln w="25400">
              <a:noFill/>
            </a:ln>
            <a:effectLst/>
          </c:spPr>
          <c:marker>
            <c:symbol val="none"/>
          </c:marker>
          <c:cat>
            <c:strRef>
              <c:f>'Average HOT Duration '!$A$2:$A$5</c:f>
              <c:strCache>
                <c:ptCount val="4"/>
                <c:pt idx="0">
                  <c:v>Q3 2021 (n=1)</c:v>
                </c:pt>
                <c:pt idx="1">
                  <c:v>Q1 2022 (n=2)</c:v>
                </c:pt>
                <c:pt idx="2">
                  <c:v>Q2 2022 (n=9)</c:v>
                </c:pt>
                <c:pt idx="3">
                  <c:v>Q3 2022 (n=1)</c:v>
                </c:pt>
              </c:strCache>
            </c:strRef>
          </c:cat>
          <c:val>
            <c:numRef>
              <c:f>'Average HOT Duration '!$H$2:$H$4</c:f>
              <c:numCache>
                <c:formatCode>0.0</c:formatCode>
                <c:ptCount val="3"/>
                <c:pt idx="0">
                  <c:v>-7.0350000000000108</c:v>
                </c:pt>
                <c:pt idx="1">
                  <c:v>-7.0350000000000108</c:v>
                </c:pt>
                <c:pt idx="2">
                  <c:v>-7.0350000000000108</c:v>
                </c:pt>
              </c:numCache>
            </c:numRef>
          </c:val>
          <c:smooth val="0"/>
          <c:extLst>
            <c:ext xmlns:c16="http://schemas.microsoft.com/office/drawing/2014/chart" uri="{C3380CC4-5D6E-409C-BE32-E72D297353CC}">
              <c16:uniqueId val="{00000008-3144-4515-A5AF-2439817E130C}"/>
            </c:ext>
          </c:extLst>
        </c:ser>
        <c:ser>
          <c:idx val="7"/>
          <c:order val="7"/>
          <c:tx>
            <c:strRef>
              <c:f>'Average HOT Duration '!$I$1</c:f>
              <c:strCache>
                <c:ptCount val="1"/>
                <c:pt idx="0">
                  <c:v>LCL</c:v>
                </c:pt>
              </c:strCache>
            </c:strRef>
          </c:tx>
          <c:spPr>
            <a:ln w="12700">
              <a:solidFill>
                <a:srgbClr val="FF0000"/>
              </a:solidFill>
              <a:prstDash val="lgDash"/>
            </a:ln>
            <a:effectLst/>
          </c:spPr>
          <c:marker>
            <c:symbol val="none"/>
          </c:marker>
          <c:dLbls>
            <c:dLbl>
              <c:idx val="1"/>
              <c:layout>
                <c:manualLayout>
                  <c:x val="-2.9289059959548919E-2"/>
                  <c:y val="-4.0304626812478442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44-4515-A5AF-2439817E13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'Average HOT Duration '!$A$2:$A$5</c:f>
              <c:strCache>
                <c:ptCount val="4"/>
                <c:pt idx="0">
                  <c:v>Q3 2021 (n=1)</c:v>
                </c:pt>
                <c:pt idx="1">
                  <c:v>Q1 2022 (n=2)</c:v>
                </c:pt>
                <c:pt idx="2">
                  <c:v>Q2 2022 (n=9)</c:v>
                </c:pt>
                <c:pt idx="3">
                  <c:v>Q3 2022 (n=1)</c:v>
                </c:pt>
              </c:strCache>
            </c:strRef>
          </c:cat>
          <c:val>
            <c:numRef>
              <c:f>'Average HOT Duration '!$I$2:$I$4</c:f>
              <c:numCache>
                <c:formatCode>0.0</c:formatCode>
                <c:ptCount val="3"/>
                <c:pt idx="0">
                  <c:v>-63.78166666666668</c:v>
                </c:pt>
                <c:pt idx="1">
                  <c:v>-63.78166666666668</c:v>
                </c:pt>
                <c:pt idx="2">
                  <c:v>-63.78166666666668</c:v>
                </c:pt>
              </c:numCache>
            </c:numRef>
          </c:val>
          <c:smooth val="0"/>
          <c:extLst>
            <c:ext xmlns:c16="http://schemas.microsoft.com/office/drawing/2014/chart" uri="{C3380CC4-5D6E-409C-BE32-E72D297353CC}">
              <c16:uniqueId val="{0000000A-3144-4515-A5AF-2439817E130C}"/>
            </c:ext>
          </c:extLst>
        </c:ser>
        <c:dLbls>
          <c:showLegendKey val="0"/>
          <c:showVal val="0"/>
          <c:showCatName val="0"/>
          <c:showSerName val="0"/>
          <c:showPercent val="0"/>
          <c:showBubbleSize val="0"/>
        </c:dLbls>
        <c:marker val="1"/>
        <c:smooth val="0"/>
        <c:axId val="1542110160"/>
        <c:axId val="1542110576"/>
      </c:lineChart>
      <c:catAx>
        <c:axId val="1542110160"/>
        <c:scaling>
          <c:orientation val="minMax"/>
        </c:scaling>
        <c:delete val="0"/>
        <c:axPos val="b"/>
        <c:title>
          <c:tx>
            <c:rich>
              <a:bodyPr/>
              <a:lstStyle/>
              <a:p>
                <a:pPr>
                  <a:defRPr/>
                </a:pPr>
                <a:r>
                  <a:rPr lang="en-US"/>
                  <a:t>Discharge Quarter, (N=Total patients discharged in a quarter with known duration of HOT)</a:t>
                </a:r>
              </a:p>
            </c:rich>
          </c:tx>
          <c:overlay val="0"/>
        </c:title>
        <c:numFmt formatCode="General" sourceLinked="1"/>
        <c:majorTickMark val="out"/>
        <c:minorTickMark val="none"/>
        <c:tickLblPos val="nextTo"/>
        <c:crossAx val="1542110576"/>
        <c:crossesAt val="-150"/>
        <c:auto val="0"/>
        <c:lblAlgn val="ctr"/>
        <c:lblOffset val="100"/>
        <c:noMultiLvlLbl val="0"/>
      </c:catAx>
      <c:valAx>
        <c:axId val="1542110576"/>
        <c:scaling>
          <c:orientation val="minMax"/>
          <c:min val="0"/>
        </c:scaling>
        <c:delete val="0"/>
        <c:axPos val="l"/>
        <c:title>
          <c:tx>
            <c:rich>
              <a:bodyPr/>
              <a:lstStyle/>
              <a:p>
                <a:pPr>
                  <a:defRPr/>
                </a:pPr>
                <a:r>
                  <a:rPr lang="en-US"/>
                  <a:t>Average HOT Duration  (days) </a:t>
                </a:r>
              </a:p>
            </c:rich>
          </c:tx>
          <c:overlay val="0"/>
        </c:title>
        <c:numFmt formatCode="0.0" sourceLinked="1"/>
        <c:majorTickMark val="out"/>
        <c:minorTickMark val="none"/>
        <c:tickLblPos val="nextTo"/>
        <c:crossAx val="1542110160"/>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Recorded Home Oximetry Implementation Trial Related Barriers and Problems</a:t>
            </a:r>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8100">
              <a:solidFill>
                <a:srgbClr val="864DAD"/>
              </a:solidFill>
              <a:prstDash val="solid"/>
            </a:ln>
            <a:effectLst/>
          </c:spPr>
          <c:marker>
            <c:symbol val="circle"/>
            <c:size val="6"/>
            <c:spPr>
              <a:solidFill>
                <a:srgbClr val="864DAD"/>
              </a:solidFill>
              <a:ln w="38100">
                <a:solidFill>
                  <a:srgbClr val="864DAD"/>
                </a:solidFill>
                <a:prstDash val="solid"/>
              </a:ln>
            </c:spPr>
          </c:marker>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Chart'!$B$2:$B$19</c:f>
              <c:numCache>
                <c:formatCode>General</c:formatCode>
                <c:ptCount val="18"/>
                <c:pt idx="0">
                  <c:v>1</c:v>
                </c:pt>
                <c:pt idx="1">
                  <c:v>6</c:v>
                </c:pt>
                <c:pt idx="2">
                  <c:v>2</c:v>
                </c:pt>
                <c:pt idx="3">
                  <c:v>1</c:v>
                </c:pt>
                <c:pt idx="4">
                  <c:v>6</c:v>
                </c:pt>
                <c:pt idx="5">
                  <c:v>4</c:v>
                </c:pt>
                <c:pt idx="6">
                  <c:v>5</c:v>
                </c:pt>
                <c:pt idx="7">
                  <c:v>8</c:v>
                </c:pt>
                <c:pt idx="8">
                  <c:v>5</c:v>
                </c:pt>
                <c:pt idx="9">
                  <c:v>6</c:v>
                </c:pt>
                <c:pt idx="10">
                  <c:v>9</c:v>
                </c:pt>
                <c:pt idx="11">
                  <c:v>13</c:v>
                </c:pt>
                <c:pt idx="12">
                  <c:v>3</c:v>
                </c:pt>
                <c:pt idx="13">
                  <c:v>5</c:v>
                </c:pt>
                <c:pt idx="14">
                  <c:v>6</c:v>
                </c:pt>
                <c:pt idx="15">
                  <c:v>13</c:v>
                </c:pt>
                <c:pt idx="16">
                  <c:v>3</c:v>
                </c:pt>
                <c:pt idx="17">
                  <c:v>3</c:v>
                </c:pt>
              </c:numCache>
            </c:numRef>
          </c:val>
          <c:smooth val="0"/>
          <c:extLst>
            <c:ext xmlns:c16="http://schemas.microsoft.com/office/drawing/2014/chart" uri="{C3380CC4-5D6E-409C-BE32-E72D297353CC}">
              <c16:uniqueId val="{00000000-B8C1-4E0B-8244-2877CF667B6B}"/>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43800587507942085"/>
                  <c:y val="-3.0435061002295156E-2"/>
                </c:manualLayout>
              </c:layout>
              <c:tx>
                <c:rich>
                  <a:bodyPr/>
                  <a:lstStyle/>
                  <a:p>
                    <a:pPr>
                      <a:defRPr/>
                    </a:pPr>
                    <a:r>
                      <a:rPr lang="en-US"/>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8C1-4E0B-8244-2877CF667B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Chart'!$C$2:$C$19</c:f>
              <c:numCache>
                <c:formatCode>0.00</c:formatCode>
                <c:ptCount val="18"/>
                <c:pt idx="0">
                  <c:v>12.535623639735144</c:v>
                </c:pt>
                <c:pt idx="1">
                  <c:v>12.535623639735144</c:v>
                </c:pt>
                <c:pt idx="2">
                  <c:v>12.535623639735144</c:v>
                </c:pt>
                <c:pt idx="3">
                  <c:v>12.535623639735144</c:v>
                </c:pt>
                <c:pt idx="4">
                  <c:v>12.535623639735144</c:v>
                </c:pt>
                <c:pt idx="5">
                  <c:v>12.535623639735144</c:v>
                </c:pt>
                <c:pt idx="6">
                  <c:v>12.535623639735144</c:v>
                </c:pt>
                <c:pt idx="7">
                  <c:v>12.535623639735144</c:v>
                </c:pt>
                <c:pt idx="8">
                  <c:v>12.535623639735144</c:v>
                </c:pt>
                <c:pt idx="9">
                  <c:v>12.535623639735144</c:v>
                </c:pt>
                <c:pt idx="10">
                  <c:v>12.535623639735144</c:v>
                </c:pt>
                <c:pt idx="11">
                  <c:v>12.535623639735144</c:v>
                </c:pt>
                <c:pt idx="12">
                  <c:v>12.535623639735144</c:v>
                </c:pt>
                <c:pt idx="13">
                  <c:v>12.535623639735144</c:v>
                </c:pt>
                <c:pt idx="14">
                  <c:v>12.535623639735144</c:v>
                </c:pt>
                <c:pt idx="15">
                  <c:v>12.535623639735144</c:v>
                </c:pt>
                <c:pt idx="16">
                  <c:v>12.535623639735144</c:v>
                </c:pt>
                <c:pt idx="17">
                  <c:v>12.535623639735144</c:v>
                </c:pt>
              </c:numCache>
            </c:numRef>
          </c:val>
          <c:smooth val="0"/>
          <c:extLst>
            <c:ext xmlns:c16="http://schemas.microsoft.com/office/drawing/2014/chart" uri="{C3380CC4-5D6E-409C-BE32-E72D297353CC}">
              <c16:uniqueId val="{00000002-B8C1-4E0B-8244-2877CF667B6B}"/>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Chart'!$D$2:$D$16</c:f>
              <c:numCache>
                <c:formatCode>0.00</c:formatCode>
                <c:ptCount val="15"/>
                <c:pt idx="0">
                  <c:v>10.190415759823431</c:v>
                </c:pt>
                <c:pt idx="1">
                  <c:v>10.190415759823431</c:v>
                </c:pt>
                <c:pt idx="2">
                  <c:v>10.190415759823431</c:v>
                </c:pt>
                <c:pt idx="3">
                  <c:v>10.190415759823431</c:v>
                </c:pt>
                <c:pt idx="4" formatCode="General">
                  <c:v>10.190415759823431</c:v>
                </c:pt>
                <c:pt idx="5" formatCode="General">
                  <c:v>10.190415759823431</c:v>
                </c:pt>
                <c:pt idx="6" formatCode="General">
                  <c:v>10.190415759823431</c:v>
                </c:pt>
                <c:pt idx="7" formatCode="General">
                  <c:v>10.190415759823431</c:v>
                </c:pt>
                <c:pt idx="8" formatCode="General">
                  <c:v>10.190415759823431</c:v>
                </c:pt>
                <c:pt idx="9" formatCode="General">
                  <c:v>10.190415759823431</c:v>
                </c:pt>
                <c:pt idx="10" formatCode="General">
                  <c:v>8.5952400000000004</c:v>
                </c:pt>
                <c:pt idx="11" formatCode="General">
                  <c:v>10.190415759823431</c:v>
                </c:pt>
                <c:pt idx="12" formatCode="General">
                  <c:v>10.190415759823431</c:v>
                </c:pt>
                <c:pt idx="13" formatCode="General">
                  <c:v>10.190415759823431</c:v>
                </c:pt>
                <c:pt idx="14" formatCode="General">
                  <c:v>10.190415759823431</c:v>
                </c:pt>
              </c:numCache>
            </c:numRef>
          </c:val>
          <c:smooth val="0"/>
          <c:extLst>
            <c:ext xmlns:c16="http://schemas.microsoft.com/office/drawing/2014/chart" uri="{C3380CC4-5D6E-409C-BE32-E72D297353CC}">
              <c16:uniqueId val="{00000003-B8C1-4E0B-8244-2877CF667B6B}"/>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Chart'!$E$2:$E$16</c:f>
              <c:numCache>
                <c:formatCode>0.00</c:formatCode>
                <c:ptCount val="15"/>
                <c:pt idx="0">
                  <c:v>7.8452078799117153</c:v>
                </c:pt>
                <c:pt idx="1">
                  <c:v>7.8452078799117153</c:v>
                </c:pt>
                <c:pt idx="2">
                  <c:v>7.8452078799117153</c:v>
                </c:pt>
                <c:pt idx="3">
                  <c:v>7.8452078799117153</c:v>
                </c:pt>
                <c:pt idx="4" formatCode="General">
                  <c:v>7.8452078799117153</c:v>
                </c:pt>
                <c:pt idx="5" formatCode="General">
                  <c:v>7.8452078799117153</c:v>
                </c:pt>
                <c:pt idx="6" formatCode="General">
                  <c:v>7.8452078799117153</c:v>
                </c:pt>
                <c:pt idx="7" formatCode="General">
                  <c:v>7.8452078799117153</c:v>
                </c:pt>
                <c:pt idx="8" formatCode="General">
                  <c:v>7.8452078799117153</c:v>
                </c:pt>
                <c:pt idx="9" formatCode="General">
                  <c:v>7.8452078799117153</c:v>
                </c:pt>
                <c:pt idx="10" formatCode="General">
                  <c:v>6.4976200000000004</c:v>
                </c:pt>
                <c:pt idx="11" formatCode="General">
                  <c:v>7.8452078799117153</c:v>
                </c:pt>
                <c:pt idx="12" formatCode="General">
                  <c:v>7.8452078799117153</c:v>
                </c:pt>
                <c:pt idx="13" formatCode="General">
                  <c:v>7.8452078799117153</c:v>
                </c:pt>
                <c:pt idx="14" formatCode="General">
                  <c:v>7.8452078799117153</c:v>
                </c:pt>
              </c:numCache>
            </c:numRef>
          </c:val>
          <c:smooth val="0"/>
          <c:extLst>
            <c:ext xmlns:c16="http://schemas.microsoft.com/office/drawing/2014/chart" uri="{C3380CC4-5D6E-409C-BE32-E72D297353CC}">
              <c16:uniqueId val="{00000004-B8C1-4E0B-8244-2877CF667B6B}"/>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44040379067918278"/>
                  <c:y val="-2.0487810800168163E-2"/>
                </c:manualLayout>
              </c:layout>
              <c:tx>
                <c:rich>
                  <a:bodyPr/>
                  <a:lstStyle/>
                  <a:p>
                    <a:pPr>
                      <a:defRPr/>
                    </a:pPr>
                    <a:r>
                      <a:rPr lang="en-US"/>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8C1-4E0B-8244-2877CF667B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Chart'!$F$2:$F$19</c:f>
              <c:numCache>
                <c:formatCode>0.00</c:formatCode>
                <c:ptCount val="18"/>
                <c:pt idx="0">
                  <c:v>5.5</c:v>
                </c:pt>
                <c:pt idx="1">
                  <c:v>5.5</c:v>
                </c:pt>
                <c:pt idx="2">
                  <c:v>5.5</c:v>
                </c:pt>
                <c:pt idx="3">
                  <c:v>5.5</c:v>
                </c:pt>
                <c:pt idx="4">
                  <c:v>5.5</c:v>
                </c:pt>
                <c:pt idx="5">
                  <c:v>5.5</c:v>
                </c:pt>
                <c:pt idx="6">
                  <c:v>5.5</c:v>
                </c:pt>
                <c:pt idx="7">
                  <c:v>5.5</c:v>
                </c:pt>
                <c:pt idx="8">
                  <c:v>5.5</c:v>
                </c:pt>
                <c:pt idx="9">
                  <c:v>5.5</c:v>
                </c:pt>
                <c:pt idx="10">
                  <c:v>5.5</c:v>
                </c:pt>
                <c:pt idx="11">
                  <c:v>5.5</c:v>
                </c:pt>
                <c:pt idx="12">
                  <c:v>5.5</c:v>
                </c:pt>
                <c:pt idx="13">
                  <c:v>5.5</c:v>
                </c:pt>
                <c:pt idx="14">
                  <c:v>5.5</c:v>
                </c:pt>
                <c:pt idx="15">
                  <c:v>5.5</c:v>
                </c:pt>
                <c:pt idx="16">
                  <c:v>5.5</c:v>
                </c:pt>
                <c:pt idx="17">
                  <c:v>5.5</c:v>
                </c:pt>
              </c:numCache>
            </c:numRef>
          </c:val>
          <c:smooth val="0"/>
          <c:extLst>
            <c:ext xmlns:c16="http://schemas.microsoft.com/office/drawing/2014/chart" uri="{C3380CC4-5D6E-409C-BE32-E72D297353CC}">
              <c16:uniqueId val="{00000006-B8C1-4E0B-8244-2877CF667B6B}"/>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Chart'!$G$2:$G$16</c:f>
              <c:numCache>
                <c:formatCode>0.00</c:formatCode>
                <c:ptCount val="15"/>
                <c:pt idx="0">
                  <c:v>3.1547921200882851</c:v>
                </c:pt>
                <c:pt idx="1">
                  <c:v>3.1547921200882851</c:v>
                </c:pt>
                <c:pt idx="2">
                  <c:v>3.1547921200882851</c:v>
                </c:pt>
                <c:pt idx="3">
                  <c:v>3.1547921200882851</c:v>
                </c:pt>
                <c:pt idx="4" formatCode="General">
                  <c:v>3.1547921200882851</c:v>
                </c:pt>
                <c:pt idx="5" formatCode="General">
                  <c:v>3.1547921200882851</c:v>
                </c:pt>
                <c:pt idx="6" formatCode="General">
                  <c:v>3.1547921200882851</c:v>
                </c:pt>
                <c:pt idx="7" formatCode="General">
                  <c:v>3.1547921200882851</c:v>
                </c:pt>
                <c:pt idx="8" formatCode="General">
                  <c:v>3.1547921200882851</c:v>
                </c:pt>
                <c:pt idx="9" formatCode="General">
                  <c:v>3.1547921200882851</c:v>
                </c:pt>
                <c:pt idx="10" formatCode="General">
                  <c:v>3.1547921200882851</c:v>
                </c:pt>
                <c:pt idx="11" formatCode="General">
                  <c:v>3.1547921200882851</c:v>
                </c:pt>
                <c:pt idx="12" formatCode="General">
                  <c:v>3.1547921200882851</c:v>
                </c:pt>
                <c:pt idx="13" formatCode="General">
                  <c:v>3.1547921200882851</c:v>
                </c:pt>
                <c:pt idx="14" formatCode="General">
                  <c:v>3.1547921200882851</c:v>
                </c:pt>
              </c:numCache>
            </c:numRef>
          </c:val>
          <c:smooth val="0"/>
          <c:extLst>
            <c:ext xmlns:c16="http://schemas.microsoft.com/office/drawing/2014/chart" uri="{C3380CC4-5D6E-409C-BE32-E72D297353CC}">
              <c16:uniqueId val="{00000007-B8C1-4E0B-8244-2877CF667B6B}"/>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Chart'!$H$2:$H$16</c:f>
              <c:numCache>
                <c:formatCode>0.00</c:formatCode>
                <c:ptCount val="15"/>
                <c:pt idx="0">
                  <c:v>0.80958424017657027</c:v>
                </c:pt>
                <c:pt idx="1">
                  <c:v>0.80958424017657027</c:v>
                </c:pt>
                <c:pt idx="2">
                  <c:v>0.80958424017657027</c:v>
                </c:pt>
                <c:pt idx="3">
                  <c:v>0.80958424017657027</c:v>
                </c:pt>
                <c:pt idx="4" formatCode="General">
                  <c:v>0.80958424017657027</c:v>
                </c:pt>
                <c:pt idx="5" formatCode="General">
                  <c:v>0.80958424017657027</c:v>
                </c:pt>
                <c:pt idx="6" formatCode="General">
                  <c:v>0.80958424017657027</c:v>
                </c:pt>
                <c:pt idx="7" formatCode="General">
                  <c:v>0.80958424017657027</c:v>
                </c:pt>
                <c:pt idx="8" formatCode="General">
                  <c:v>0.80958424017657027</c:v>
                </c:pt>
                <c:pt idx="9" formatCode="General">
                  <c:v>0.80958424017657027</c:v>
                </c:pt>
                <c:pt idx="10" formatCode="General">
                  <c:v>0.80958424017657027</c:v>
                </c:pt>
                <c:pt idx="11" formatCode="General">
                  <c:v>0.80958424017657027</c:v>
                </c:pt>
                <c:pt idx="12" formatCode="General">
                  <c:v>0.80958424017657027</c:v>
                </c:pt>
                <c:pt idx="13" formatCode="General">
                  <c:v>0.80958424017657027</c:v>
                </c:pt>
                <c:pt idx="14" formatCode="General">
                  <c:v>0.80958424017657027</c:v>
                </c:pt>
              </c:numCache>
            </c:numRef>
          </c:val>
          <c:smooth val="0"/>
          <c:extLst>
            <c:ext xmlns:c16="http://schemas.microsoft.com/office/drawing/2014/chart" uri="{C3380CC4-5D6E-409C-BE32-E72D297353CC}">
              <c16:uniqueId val="{00000008-B8C1-4E0B-8244-2877CF667B6B}"/>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Chart'!$A$2:$A$19</c:f>
              <c:numCache>
                <c:formatCode>mmm\-yy</c:formatCode>
                <c:ptCount val="18"/>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B8C1-4E0B-8244-2877CF667B6B}"/>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title>
          <c:tx>
            <c:rich>
              <a:bodyPr/>
              <a:lstStyle/>
              <a:p>
                <a:pPr>
                  <a:defRPr/>
                </a:pPr>
                <a:r>
                  <a:rPr lang="en-US"/>
                  <a:t>Implementation Month-Year</a:t>
                </a:r>
              </a:p>
            </c:rich>
          </c:tx>
          <c:overlay val="0"/>
        </c:title>
        <c:numFmt formatCode="mmm\-yy" sourceLinked="1"/>
        <c:majorTickMark val="out"/>
        <c:minorTickMark val="none"/>
        <c:tickLblPos val="nextTo"/>
        <c:txPr>
          <a:bodyPr/>
          <a:lstStyle/>
          <a:p>
            <a:pPr>
              <a:defRPr sz="15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a:pPr>
                <a:r>
                  <a:rPr lang="en-US"/>
                  <a:t>Barrier or Problem Count</a:t>
                </a:r>
              </a:p>
            </c:rich>
          </c:tx>
          <c:overlay val="0"/>
        </c:title>
        <c:numFmt formatCode="General" sourceLinked="1"/>
        <c:majorTickMark val="out"/>
        <c:minorTickMark val="none"/>
        <c:tickLblPos val="nextTo"/>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600">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20" b="1" i="0">
                <a:solidFill>
                  <a:srgbClr val="000000"/>
                </a:solidFill>
                <a:latin typeface=" +mn-lt"/>
              </a:defRPr>
            </a:pPr>
            <a:r>
              <a:rPr lang="en-US" sz="1920" b="1" i="0">
                <a:solidFill>
                  <a:srgbClr val="000000"/>
                </a:solidFill>
                <a:latin typeface=" +mn-lt"/>
              </a:rPr>
              <a:t>Percent Compliance with</a:t>
            </a:r>
            <a:r>
              <a:rPr lang="en-US" sz="1920" b="1" i="0" baseline="0">
                <a:solidFill>
                  <a:srgbClr val="000000"/>
                </a:solidFill>
                <a:latin typeface=" +mn-lt"/>
              </a:rPr>
              <a:t> the RHO Algorithm Across All Implementation Sites</a:t>
            </a:r>
            <a:endParaRPr lang="en-US" sz="192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rgbClr val="7030A0"/>
              </a:solidFill>
              <a:prstDash val="solid"/>
            </a:ln>
            <a:effectLst/>
          </c:spPr>
          <c:marker>
            <c:symbol val="circle"/>
            <c:size val="6"/>
            <c:spPr>
              <a:solidFill>
                <a:srgbClr val="7030A0"/>
              </a:solidFill>
              <a:ln w="38100">
                <a:solidFill>
                  <a:srgbClr val="7030A0"/>
                </a:solidFill>
                <a:prstDash val="solid"/>
              </a:ln>
            </c:spPr>
          </c:marker>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'!$B$2:$B$7</c:f>
              <c:numCache>
                <c:formatCode>0%</c:formatCode>
                <c:ptCount val="6"/>
                <c:pt idx="0">
                  <c:v>0.9007633587786259</c:v>
                </c:pt>
                <c:pt idx="1">
                  <c:v>0.92576419213973793</c:v>
                </c:pt>
                <c:pt idx="2">
                  <c:v>0.92140921409214094</c:v>
                </c:pt>
                <c:pt idx="3">
                  <c:v>0.84362139917695478</c:v>
                </c:pt>
                <c:pt idx="4">
                  <c:v>0.84885764499121263</c:v>
                </c:pt>
                <c:pt idx="5">
                  <c:v>0.89156626506024095</c:v>
                </c:pt>
              </c:numCache>
            </c:numRef>
          </c:val>
          <c:smooth val="0"/>
          <c:extLst>
            <c:ext xmlns:c16="http://schemas.microsoft.com/office/drawing/2014/chart" uri="{C3380CC4-5D6E-409C-BE32-E72D297353CC}">
              <c16:uniqueId val="{00000000-C9A4-4D8D-89D8-4B4CB9BB15D8}"/>
            </c:ext>
          </c:extLst>
        </c:ser>
        <c:ser>
          <c:idx val="1"/>
          <c:order val="1"/>
          <c:tx>
            <c:strRef>
              <c:f>'Overall Quarterly Perce XmR '!$C$1</c:f>
              <c:strCache>
                <c:ptCount val="1"/>
                <c:pt idx="0">
                  <c:v>UCL</c:v>
                </c:pt>
              </c:strCache>
            </c:strRef>
          </c:tx>
          <c:spPr>
            <a:ln w="28575">
              <a:solidFill>
                <a:schemeClr val="accent6">
                  <a:lumMod val="75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9A4-4D8D-89D8-4B4CB9BB15D8}"/>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9A4-4D8D-89D8-4B4CB9BB15D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'!$C$2:$C$7</c:f>
              <c:numCache>
                <c:formatCode>0.0%</c:formatCode>
                <c:ptCount val="6"/>
                <c:pt idx="0">
                  <c:v>0.97117075689403942</c:v>
                </c:pt>
                <c:pt idx="1">
                  <c:v>0.97117075689403942</c:v>
                </c:pt>
                <c:pt idx="2">
                  <c:v>0.97117075689403942</c:v>
                </c:pt>
                <c:pt idx="3">
                  <c:v>0.97117075689403942</c:v>
                </c:pt>
                <c:pt idx="4">
                  <c:v>0.97117075689403942</c:v>
                </c:pt>
                <c:pt idx="5">
                  <c:v>0.97117075689403942</c:v>
                </c:pt>
              </c:numCache>
            </c:numRef>
          </c:val>
          <c:smooth val="0"/>
          <c:extLst>
            <c:ext xmlns:c16="http://schemas.microsoft.com/office/drawing/2014/chart" uri="{C3380CC4-5D6E-409C-BE32-E72D297353CC}">
              <c16:uniqueId val="{00000003-C9A4-4D8D-89D8-4B4CB9BB15D8}"/>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'!$D$2:$D$7</c:f>
              <c:numCache>
                <c:formatCode>0.0000</c:formatCode>
                <c:ptCount val="6"/>
                <c:pt idx="0">
                  <c:v>0.94366839760929921</c:v>
                </c:pt>
                <c:pt idx="1">
                  <c:v>0.94366839760929921</c:v>
                </c:pt>
                <c:pt idx="2">
                  <c:v>0.94366839760929921</c:v>
                </c:pt>
                <c:pt idx="3">
                  <c:v>0.94366839760929921</c:v>
                </c:pt>
                <c:pt idx="4">
                  <c:v>0.94366839760929921</c:v>
                </c:pt>
                <c:pt idx="5">
                  <c:v>0.94366839760929921</c:v>
                </c:pt>
              </c:numCache>
            </c:numRef>
          </c:val>
          <c:smooth val="0"/>
          <c:extLst>
            <c:ext xmlns:c16="http://schemas.microsoft.com/office/drawing/2014/chart" uri="{C3380CC4-5D6E-409C-BE32-E72D297353CC}">
              <c16:uniqueId val="{00000004-C9A4-4D8D-89D8-4B4CB9BB15D8}"/>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'!$E$2:$E$7</c:f>
              <c:numCache>
                <c:formatCode>0.0000</c:formatCode>
                <c:ptCount val="6"/>
                <c:pt idx="0">
                  <c:v>0.91616603832455912</c:v>
                </c:pt>
                <c:pt idx="1">
                  <c:v>0.91616603832455912</c:v>
                </c:pt>
                <c:pt idx="2">
                  <c:v>0.91616603832455912</c:v>
                </c:pt>
                <c:pt idx="3">
                  <c:v>0.91616603832455912</c:v>
                </c:pt>
                <c:pt idx="4">
                  <c:v>0.91616603832455912</c:v>
                </c:pt>
                <c:pt idx="5">
                  <c:v>0.91616603832455912</c:v>
                </c:pt>
              </c:numCache>
            </c:numRef>
          </c:val>
          <c:smooth val="0"/>
          <c:extLst>
            <c:ext xmlns:c16="http://schemas.microsoft.com/office/drawing/2014/chart" uri="{C3380CC4-5D6E-409C-BE32-E72D297353CC}">
              <c16:uniqueId val="{00000005-C9A4-4D8D-89D8-4B4CB9BB15D8}"/>
            </c:ext>
          </c:extLst>
        </c:ser>
        <c:ser>
          <c:idx val="4"/>
          <c:order val="4"/>
          <c:tx>
            <c:strRef>
              <c:f>'Overall Quarterly Perce XmR '!$F$1</c:f>
              <c:strCache>
                <c:ptCount val="1"/>
                <c:pt idx="0">
                  <c:v>Average</c:v>
                </c:pt>
              </c:strCache>
            </c:strRef>
          </c:tx>
          <c:spPr>
            <a:ln w="28575">
              <a:solidFill>
                <a:schemeClr val="accent5">
                  <a:lumMod val="40000"/>
                  <a:lumOff val="60000"/>
                </a:schemeClr>
              </a:solidFill>
              <a:prstDash val="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9A4-4D8D-89D8-4B4CB9BB15D8}"/>
                </c:ext>
              </c:extLst>
            </c:dLbl>
            <c:dLbl>
              <c:idx val="4"/>
              <c:layout>
                <c:manualLayout>
                  <c:x val="-1.6333544178014487E-2"/>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9A4-4D8D-89D8-4B4CB9BB15D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'!$F$2:$F$7</c:f>
              <c:numCache>
                <c:formatCode>0.0%</c:formatCode>
                <c:ptCount val="6"/>
                <c:pt idx="0">
                  <c:v>0.88866367903981891</c:v>
                </c:pt>
                <c:pt idx="1">
                  <c:v>0.88866367903981891</c:v>
                </c:pt>
                <c:pt idx="2">
                  <c:v>0.88866367903981891</c:v>
                </c:pt>
                <c:pt idx="3">
                  <c:v>0.88866367903981891</c:v>
                </c:pt>
                <c:pt idx="4">
                  <c:v>0.88866367903981891</c:v>
                </c:pt>
                <c:pt idx="5">
                  <c:v>0.88866367903981891</c:v>
                </c:pt>
              </c:numCache>
            </c:numRef>
          </c:val>
          <c:smooth val="0"/>
          <c:extLst>
            <c:ext xmlns:c16="http://schemas.microsoft.com/office/drawing/2014/chart" uri="{C3380CC4-5D6E-409C-BE32-E72D297353CC}">
              <c16:uniqueId val="{00000008-C9A4-4D8D-89D8-4B4CB9BB15D8}"/>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'!$G$2:$G$7</c:f>
              <c:numCache>
                <c:formatCode>0.0000</c:formatCode>
                <c:ptCount val="6"/>
                <c:pt idx="0">
                  <c:v>0.8611613197550787</c:v>
                </c:pt>
                <c:pt idx="1">
                  <c:v>0.8611613197550787</c:v>
                </c:pt>
                <c:pt idx="2">
                  <c:v>0.8611613197550787</c:v>
                </c:pt>
                <c:pt idx="3">
                  <c:v>0.8611613197550787</c:v>
                </c:pt>
                <c:pt idx="4">
                  <c:v>0.8611613197550787</c:v>
                </c:pt>
                <c:pt idx="5">
                  <c:v>0.8611613197550787</c:v>
                </c:pt>
              </c:numCache>
            </c:numRef>
          </c:val>
          <c:smooth val="0"/>
          <c:extLst>
            <c:ext xmlns:c16="http://schemas.microsoft.com/office/drawing/2014/chart" uri="{C3380CC4-5D6E-409C-BE32-E72D297353CC}">
              <c16:uniqueId val="{00000009-C9A4-4D8D-89D8-4B4CB9BB15D8}"/>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'!$H$2:$H$7</c:f>
              <c:numCache>
                <c:formatCode>0.0000</c:formatCode>
                <c:ptCount val="6"/>
                <c:pt idx="0">
                  <c:v>0.83365896047033861</c:v>
                </c:pt>
                <c:pt idx="1">
                  <c:v>0.83365896047033861</c:v>
                </c:pt>
                <c:pt idx="2">
                  <c:v>0.83365896047033861</c:v>
                </c:pt>
                <c:pt idx="3">
                  <c:v>0.83365896047033861</c:v>
                </c:pt>
                <c:pt idx="4">
                  <c:v>0.83365896047033861</c:v>
                </c:pt>
                <c:pt idx="5">
                  <c:v>0.83365896047033861</c:v>
                </c:pt>
              </c:numCache>
            </c:numRef>
          </c:val>
          <c:smooth val="0"/>
          <c:extLst>
            <c:ext xmlns:c16="http://schemas.microsoft.com/office/drawing/2014/chart" uri="{C3380CC4-5D6E-409C-BE32-E72D297353CC}">
              <c16:uniqueId val="{0000000A-C9A4-4D8D-89D8-4B4CB9BB15D8}"/>
            </c:ext>
          </c:extLst>
        </c:ser>
        <c:ser>
          <c:idx val="7"/>
          <c:order val="7"/>
          <c:tx>
            <c:strRef>
              <c:f>'Overall Quarterly Perce XmR '!$I$1</c:f>
              <c:strCache>
                <c:ptCount val="1"/>
                <c:pt idx="0">
                  <c:v>LCL</c:v>
                </c:pt>
              </c:strCache>
            </c:strRef>
          </c:tx>
          <c:spPr>
            <a:ln w="28575">
              <a:solidFill>
                <a:schemeClr val="accent6">
                  <a:lumMod val="75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9A4-4D8D-89D8-4B4CB9BB15D8}"/>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9A4-4D8D-89D8-4B4CB9BB15D8}"/>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'!$A$2:$A$7</c:f>
              <c:strCache>
                <c:ptCount val="6"/>
                <c:pt idx="0">
                  <c:v>Q3 2021 (n=131)</c:v>
                </c:pt>
                <c:pt idx="1">
                  <c:v>Q4 2021 (n=229)</c:v>
                </c:pt>
                <c:pt idx="2">
                  <c:v>Q1 2022 (n=369)</c:v>
                </c:pt>
                <c:pt idx="3">
                  <c:v>Q2 2022 (n=486)</c:v>
                </c:pt>
                <c:pt idx="4">
                  <c:v>Q3 2022 (n=569)</c:v>
                </c:pt>
                <c:pt idx="5">
                  <c:v>Q4 2022 (n=830)</c:v>
                </c:pt>
              </c:strCache>
            </c:strRef>
          </c:cat>
          <c:val>
            <c:numRef>
              <c:f>'Overall Quarterly Perce XmR '!$I$2:$I$7</c:f>
              <c:numCache>
                <c:formatCode>0.0%</c:formatCode>
                <c:ptCount val="6"/>
                <c:pt idx="0">
                  <c:v>0.8061566011855984</c:v>
                </c:pt>
                <c:pt idx="1">
                  <c:v>0.8061566011855984</c:v>
                </c:pt>
                <c:pt idx="2">
                  <c:v>0.8061566011855984</c:v>
                </c:pt>
                <c:pt idx="3">
                  <c:v>0.8061566011855984</c:v>
                </c:pt>
                <c:pt idx="4">
                  <c:v>0.8061566011855984</c:v>
                </c:pt>
                <c:pt idx="5">
                  <c:v>0.8061566011855984</c:v>
                </c:pt>
              </c:numCache>
            </c:numRef>
          </c:val>
          <c:smooth val="0"/>
          <c:extLst>
            <c:ext xmlns:c16="http://schemas.microsoft.com/office/drawing/2014/chart" uri="{C3380CC4-5D6E-409C-BE32-E72D297353CC}">
              <c16:uniqueId val="{0000000D-C9A4-4D8D-89D8-4B4CB9BB15D8}"/>
            </c:ext>
          </c:extLst>
        </c:ser>
        <c:ser>
          <c:idx val="8"/>
          <c:order val="8"/>
          <c:tx>
            <c:v>Goal</c:v>
          </c:tx>
          <c:spPr>
            <a:ln w="28575">
              <a:solidFill>
                <a:schemeClr val="tx2">
                  <a:lumMod val="40000"/>
                  <a:lumOff val="60000"/>
                </a:schemeClr>
              </a:solidFill>
            </a:ln>
          </c:spPr>
          <c:marker>
            <c:spPr>
              <a:solidFill>
                <a:srgbClr val="7030A0"/>
              </a:solidFill>
              <a:ln w="28575">
                <a:solidFill>
                  <a:schemeClr val="tx2">
                    <a:lumMod val="40000"/>
                    <a:lumOff val="60000"/>
                  </a:schemeClr>
                </a:solidFill>
              </a:ln>
            </c:spPr>
          </c:marker>
          <c:val>
            <c:numRef>
              <c:f>'Overall Quarterly Perce XmR '!$T$2:$T$7</c:f>
              <c:numCache>
                <c:formatCode>0%</c:formatCode>
                <c:ptCount val="6"/>
                <c:pt idx="0">
                  <c:v>0.9</c:v>
                </c:pt>
                <c:pt idx="1">
                  <c:v>0.9</c:v>
                </c:pt>
                <c:pt idx="2">
                  <c:v>0.9</c:v>
                </c:pt>
                <c:pt idx="3">
                  <c:v>0.9</c:v>
                </c:pt>
                <c:pt idx="4">
                  <c:v>0.9</c:v>
                </c:pt>
                <c:pt idx="5">
                  <c:v>0.9</c:v>
                </c:pt>
              </c:numCache>
            </c:numRef>
          </c:val>
          <c:smooth val="0"/>
          <c:extLst>
            <c:ext xmlns:c16="http://schemas.microsoft.com/office/drawing/2014/chart" uri="{C3380CC4-5D6E-409C-BE32-E72D297353CC}">
              <c16:uniqueId val="{0000000E-C9A4-4D8D-89D8-4B4CB9BB15D8}"/>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1-AEA3-4ED8-9B48-B0C0AB09F84C}"/>
              </c:ext>
            </c:extLst>
          </c:dPt>
          <c:dPt>
            <c:idx val="6"/>
            <c:invertIfNegative val="0"/>
            <c:bubble3D val="0"/>
            <c:spPr>
              <a:solidFill>
                <a:srgbClr val="FF5050"/>
              </a:solidFill>
              <a:ln>
                <a:noFill/>
              </a:ln>
              <a:effectLst/>
            </c:spPr>
            <c:extLst>
              <c:ext xmlns:c16="http://schemas.microsoft.com/office/drawing/2014/chart" uri="{C3380CC4-5D6E-409C-BE32-E72D297353CC}">
                <c16:uniqueId val="{00000003-AEA3-4ED8-9B48-B0C0AB09F84C}"/>
              </c:ext>
            </c:extLst>
          </c:dPt>
          <c:dPt>
            <c:idx val="7"/>
            <c:invertIfNegative val="0"/>
            <c:bubble3D val="0"/>
            <c:spPr>
              <a:solidFill>
                <a:srgbClr val="FF5050"/>
              </a:solidFill>
              <a:ln>
                <a:noFill/>
              </a:ln>
              <a:effectLst/>
            </c:spPr>
            <c:extLst>
              <c:ext xmlns:c16="http://schemas.microsoft.com/office/drawing/2014/chart" uri="{C3380CC4-5D6E-409C-BE32-E72D297353CC}">
                <c16:uniqueId val="{00000005-AEA3-4ED8-9B48-B0C0AB09F84C}"/>
              </c:ext>
            </c:extLst>
          </c:dPt>
          <c:dPt>
            <c:idx val="8"/>
            <c:invertIfNegative val="0"/>
            <c:bubble3D val="0"/>
            <c:spPr>
              <a:solidFill>
                <a:srgbClr val="FF5050"/>
              </a:solidFill>
              <a:ln>
                <a:noFill/>
              </a:ln>
              <a:effectLst/>
            </c:spPr>
            <c:extLst>
              <c:ext xmlns:c16="http://schemas.microsoft.com/office/drawing/2014/chart" uri="{C3380CC4-5D6E-409C-BE32-E72D297353CC}">
                <c16:uniqueId val="{00000007-AEA3-4ED8-9B48-B0C0AB09F84C}"/>
              </c:ext>
            </c:extLst>
          </c:dPt>
          <c:dPt>
            <c:idx val="9"/>
            <c:invertIfNegative val="0"/>
            <c:bubble3D val="0"/>
            <c:spPr>
              <a:solidFill>
                <a:srgbClr val="FF5050"/>
              </a:solidFill>
              <a:ln>
                <a:noFill/>
              </a:ln>
              <a:effectLst/>
            </c:spPr>
            <c:extLst>
              <c:ext xmlns:c16="http://schemas.microsoft.com/office/drawing/2014/chart" uri="{C3380CC4-5D6E-409C-BE32-E72D297353CC}">
                <c16:uniqueId val="{00000009-AEA3-4ED8-9B48-B0C0AB09F84C}"/>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AEA3-4ED8-9B48-B0C0AB09F84C}"/>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AEA3-4ED8-9B48-B0C0AB09F84C}"/>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F-AEA3-4ED8-9B48-B0C0AB09F84C}"/>
              </c:ext>
            </c:extLst>
          </c:dPt>
          <c:val>
            <c:numRef>
              <c:f>UC02000006!$F$6:$F$15</c:f>
              <c:numCache>
                <c:formatCode>General</c:formatCode>
                <c:ptCount val="10"/>
                <c:pt idx="0">
                  <c:v>1</c:v>
                </c:pt>
                <c:pt idx="1">
                  <c:v>1</c:v>
                </c:pt>
                <c:pt idx="2">
                  <c:v>1</c:v>
                </c:pt>
                <c:pt idx="3">
                  <c:v>1</c:v>
                </c:pt>
                <c:pt idx="4">
                  <c:v>1</c:v>
                </c:pt>
                <c:pt idx="5">
                  <c:v>-1</c:v>
                </c:pt>
                <c:pt idx="6">
                  <c:v>-1</c:v>
                </c:pt>
                <c:pt idx="7">
                  <c:v>0.1</c:v>
                </c:pt>
                <c:pt idx="8">
                  <c:v>-1</c:v>
                </c:pt>
                <c:pt idx="9">
                  <c:v>-1</c:v>
                </c:pt>
              </c:numCache>
            </c:numRef>
          </c:val>
          <c:extLst>
            <c:ext xmlns:c16="http://schemas.microsoft.com/office/drawing/2014/chart" uri="{C3380CC4-5D6E-409C-BE32-E72D297353CC}">
              <c16:uniqueId val="{00000010-AEA3-4ED8-9B48-B0C0AB09F84C}"/>
            </c:ext>
          </c:extLst>
        </c:ser>
        <c:dLbls>
          <c:showLegendKey val="0"/>
          <c:showVal val="0"/>
          <c:showCatName val="0"/>
          <c:showSerName val="0"/>
          <c:showPercent val="0"/>
          <c:showBubbleSize val="0"/>
        </c:dLbls>
        <c:gapWidth val="219"/>
        <c:overlap val="-27"/>
        <c:axId val="963235359"/>
        <c:axId val="963234111"/>
      </c:barChart>
      <c:catAx>
        <c:axId val="963235359"/>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63234111"/>
        <c:crosses val="autoZero"/>
        <c:auto val="1"/>
        <c:lblAlgn val="ctr"/>
        <c:lblOffset val="100"/>
        <c:noMultiLvlLbl val="0"/>
      </c:catAx>
      <c:valAx>
        <c:axId val="963234111"/>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6323535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40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1-03B5-44DA-85B2-E98AC76454DF}"/>
              </c:ext>
            </c:extLst>
          </c:dPt>
          <c:dPt>
            <c:idx val="6"/>
            <c:invertIfNegative val="0"/>
            <c:bubble3D val="0"/>
            <c:spPr>
              <a:solidFill>
                <a:srgbClr val="FF5050"/>
              </a:solidFill>
              <a:ln>
                <a:noFill/>
              </a:ln>
              <a:effectLst/>
            </c:spPr>
            <c:extLst>
              <c:ext xmlns:c16="http://schemas.microsoft.com/office/drawing/2014/chart" uri="{C3380CC4-5D6E-409C-BE32-E72D297353CC}">
                <c16:uniqueId val="{00000003-03B5-44DA-85B2-E98AC76454DF}"/>
              </c:ext>
            </c:extLst>
          </c:dPt>
          <c:dPt>
            <c:idx val="7"/>
            <c:invertIfNegative val="0"/>
            <c:bubble3D val="0"/>
            <c:spPr>
              <a:solidFill>
                <a:srgbClr val="FF5050"/>
              </a:solidFill>
              <a:ln>
                <a:noFill/>
              </a:ln>
              <a:effectLst/>
            </c:spPr>
            <c:extLst>
              <c:ext xmlns:c16="http://schemas.microsoft.com/office/drawing/2014/chart" uri="{C3380CC4-5D6E-409C-BE32-E72D297353CC}">
                <c16:uniqueId val="{00000005-03B5-44DA-85B2-E98AC76454DF}"/>
              </c:ext>
            </c:extLst>
          </c:dPt>
          <c:dPt>
            <c:idx val="8"/>
            <c:invertIfNegative val="0"/>
            <c:bubble3D val="0"/>
            <c:spPr>
              <a:solidFill>
                <a:srgbClr val="FF5050"/>
              </a:solidFill>
              <a:ln>
                <a:noFill/>
              </a:ln>
              <a:effectLst/>
            </c:spPr>
            <c:extLst>
              <c:ext xmlns:c16="http://schemas.microsoft.com/office/drawing/2014/chart" uri="{C3380CC4-5D6E-409C-BE32-E72D297353CC}">
                <c16:uniqueId val="{00000007-03B5-44DA-85B2-E98AC76454DF}"/>
              </c:ext>
            </c:extLst>
          </c:dPt>
          <c:dPt>
            <c:idx val="9"/>
            <c:invertIfNegative val="0"/>
            <c:bubble3D val="0"/>
            <c:spPr>
              <a:solidFill>
                <a:srgbClr val="FF5050"/>
              </a:solidFill>
              <a:ln>
                <a:noFill/>
              </a:ln>
              <a:effectLst/>
            </c:spPr>
            <c:extLst>
              <c:ext xmlns:c16="http://schemas.microsoft.com/office/drawing/2014/chart" uri="{C3380CC4-5D6E-409C-BE32-E72D297353CC}">
                <c16:uniqueId val="{00000009-03B5-44DA-85B2-E98AC76454DF}"/>
              </c:ext>
            </c:extLst>
          </c:dPt>
          <c:val>
            <c:numRef>
              <c:f>'NW01000040'!$G$3:$G$12</c:f>
              <c:numCache>
                <c:formatCode>General</c:formatCode>
                <c:ptCount val="10"/>
                <c:pt idx="0">
                  <c:v>1</c:v>
                </c:pt>
                <c:pt idx="1">
                  <c:v>1</c:v>
                </c:pt>
                <c:pt idx="2">
                  <c:v>1</c:v>
                </c:pt>
                <c:pt idx="3">
                  <c:v>0.1</c:v>
                </c:pt>
                <c:pt idx="4">
                  <c:v>-1</c:v>
                </c:pt>
                <c:pt idx="5">
                  <c:v>-1</c:v>
                </c:pt>
                <c:pt idx="6">
                  <c:v>-1</c:v>
                </c:pt>
                <c:pt idx="7">
                  <c:v>0.1</c:v>
                </c:pt>
                <c:pt idx="8">
                  <c:v>0.1</c:v>
                </c:pt>
                <c:pt idx="9">
                  <c:v>-1</c:v>
                </c:pt>
              </c:numCache>
            </c:numRef>
          </c:val>
          <c:extLst>
            <c:ext xmlns:c16="http://schemas.microsoft.com/office/drawing/2014/chart" uri="{C3380CC4-5D6E-409C-BE32-E72D297353CC}">
              <c16:uniqueId val="{0000000A-03B5-44DA-85B2-E98AC76454DF}"/>
            </c:ext>
          </c:extLst>
        </c:ser>
        <c:dLbls>
          <c:showLegendKey val="0"/>
          <c:showVal val="0"/>
          <c:showCatName val="0"/>
          <c:showSerName val="0"/>
          <c:showPercent val="0"/>
          <c:showBubbleSize val="0"/>
        </c:dLbls>
        <c:gapWidth val="219"/>
        <c:overlap val="-27"/>
        <c:axId val="158266863"/>
        <c:axId val="158268527"/>
      </c:barChart>
      <c:catAx>
        <c:axId val="158266863"/>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58268527"/>
        <c:crosses val="autoZero"/>
        <c:auto val="1"/>
        <c:lblAlgn val="ctr"/>
        <c:lblOffset val="100"/>
        <c:noMultiLvlLbl val="0"/>
      </c:catAx>
      <c:valAx>
        <c:axId val="158268527"/>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8266863"/>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a:t>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FF5050"/>
              </a:solidFill>
              <a:ln>
                <a:noFill/>
              </a:ln>
              <a:effectLst/>
            </c:spPr>
            <c:extLst>
              <c:ext xmlns:c16="http://schemas.microsoft.com/office/drawing/2014/chart" uri="{C3380CC4-5D6E-409C-BE32-E72D297353CC}">
                <c16:uniqueId val="{00000001-6ABC-4687-B95C-E3401DAE6829}"/>
              </c:ext>
            </c:extLst>
          </c:dPt>
          <c:dPt>
            <c:idx val="6"/>
            <c:invertIfNegative val="0"/>
            <c:bubble3D val="0"/>
            <c:spPr>
              <a:solidFill>
                <a:srgbClr val="FF5050"/>
              </a:solidFill>
              <a:ln>
                <a:noFill/>
              </a:ln>
              <a:effectLst/>
            </c:spPr>
            <c:extLst>
              <c:ext xmlns:c16="http://schemas.microsoft.com/office/drawing/2014/chart" uri="{C3380CC4-5D6E-409C-BE32-E72D297353CC}">
                <c16:uniqueId val="{00000003-6ABC-4687-B95C-E3401DAE6829}"/>
              </c:ext>
            </c:extLst>
          </c:dPt>
          <c:dPt>
            <c:idx val="7"/>
            <c:invertIfNegative val="0"/>
            <c:bubble3D val="0"/>
            <c:spPr>
              <a:solidFill>
                <a:srgbClr val="FF5050"/>
              </a:solidFill>
              <a:ln>
                <a:noFill/>
              </a:ln>
              <a:effectLst/>
            </c:spPr>
            <c:extLst>
              <c:ext xmlns:c16="http://schemas.microsoft.com/office/drawing/2014/chart" uri="{C3380CC4-5D6E-409C-BE32-E72D297353CC}">
                <c16:uniqueId val="{00000005-6ABC-4687-B95C-E3401DAE6829}"/>
              </c:ext>
            </c:extLst>
          </c:dPt>
          <c:dPt>
            <c:idx val="8"/>
            <c:invertIfNegative val="0"/>
            <c:bubble3D val="0"/>
            <c:spPr>
              <a:solidFill>
                <a:srgbClr val="FF5050"/>
              </a:solidFill>
              <a:ln>
                <a:noFill/>
              </a:ln>
              <a:effectLst/>
            </c:spPr>
            <c:extLst>
              <c:ext xmlns:c16="http://schemas.microsoft.com/office/drawing/2014/chart" uri="{C3380CC4-5D6E-409C-BE32-E72D297353CC}">
                <c16:uniqueId val="{00000007-6ABC-4687-B95C-E3401DAE6829}"/>
              </c:ext>
            </c:extLst>
          </c:dPt>
          <c:dPt>
            <c:idx val="9"/>
            <c:invertIfNegative val="0"/>
            <c:bubble3D val="0"/>
            <c:spPr>
              <a:solidFill>
                <a:srgbClr val="FF5050"/>
              </a:solidFill>
              <a:ln>
                <a:noFill/>
              </a:ln>
              <a:effectLst/>
            </c:spPr>
            <c:extLst>
              <c:ext xmlns:c16="http://schemas.microsoft.com/office/drawing/2014/chart" uri="{C3380CC4-5D6E-409C-BE32-E72D297353CC}">
                <c16:uniqueId val="{00000009-6ABC-4687-B95C-E3401DAE6829}"/>
              </c:ext>
            </c:extLst>
          </c:dPt>
          <c:val>
            <c:numRef>
              <c:f>'MG01000005'!$G$2:$G$11</c:f>
              <c:numCache>
                <c:formatCode>General</c:formatCode>
                <c:ptCount val="10"/>
                <c:pt idx="0">
                  <c:v>0.1</c:v>
                </c:pt>
                <c:pt idx="1">
                  <c:v>0.1</c:v>
                </c:pt>
                <c:pt idx="2">
                  <c:v>-1</c:v>
                </c:pt>
                <c:pt idx="3">
                  <c:v>1</c:v>
                </c:pt>
                <c:pt idx="4">
                  <c:v>0.1</c:v>
                </c:pt>
                <c:pt idx="5">
                  <c:v>0.1</c:v>
                </c:pt>
                <c:pt idx="6">
                  <c:v>-1</c:v>
                </c:pt>
                <c:pt idx="7">
                  <c:v>0.1</c:v>
                </c:pt>
                <c:pt idx="8">
                  <c:v>0.1</c:v>
                </c:pt>
                <c:pt idx="9">
                  <c:v>0.1</c:v>
                </c:pt>
              </c:numCache>
            </c:numRef>
          </c:val>
          <c:extLst>
            <c:ext xmlns:c16="http://schemas.microsoft.com/office/drawing/2014/chart" uri="{C3380CC4-5D6E-409C-BE32-E72D297353CC}">
              <c16:uniqueId val="{0000000A-6ABC-4687-B95C-E3401DAE6829}"/>
            </c:ext>
          </c:extLst>
        </c:ser>
        <c:dLbls>
          <c:showLegendKey val="0"/>
          <c:showVal val="0"/>
          <c:showCatName val="0"/>
          <c:showSerName val="0"/>
          <c:showPercent val="0"/>
          <c:showBubbleSize val="0"/>
        </c:dLbls>
        <c:gapWidth val="219"/>
        <c:overlap val="-27"/>
        <c:axId val="784433951"/>
        <c:axId val="784434367"/>
      </c:barChart>
      <c:catAx>
        <c:axId val="784433951"/>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84434367"/>
        <c:crosses val="autoZero"/>
        <c:auto val="1"/>
        <c:lblAlgn val="ctr"/>
        <c:lblOffset val="100"/>
        <c:noMultiLvlLbl val="0"/>
      </c:catAx>
      <c:valAx>
        <c:axId val="784434367"/>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84433951"/>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3"/>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ata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ata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svg"/><Relationship Id="rId1" Type="http://schemas.openxmlformats.org/officeDocument/2006/relationships/image" Target="../media/image78.png"/><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svg"/><Relationship Id="rId1" Type="http://schemas.openxmlformats.org/officeDocument/2006/relationships/image" Target="../media/image84.png"/><Relationship Id="rId6" Type="http://schemas.openxmlformats.org/officeDocument/2006/relationships/image" Target="../media/image89.svg"/><Relationship Id="rId5" Type="http://schemas.openxmlformats.org/officeDocument/2006/relationships/image" Target="../media/image88.png"/><Relationship Id="rId4" Type="http://schemas.openxmlformats.org/officeDocument/2006/relationships/image" Target="../media/image8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FF7EA58-49EC-4587-BFA9-418573B6686B}"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522A0A5F-BC8B-4E48-A875-AB53106DE54E}">
      <dgm:prSet/>
      <dgm:spPr/>
      <dgm:t>
        <a:bodyPr/>
        <a:lstStyle/>
        <a:p>
          <a:r>
            <a:rPr lang="en-US" dirty="0"/>
            <a:t>New Algorithm Update Started 11/21/22</a:t>
          </a:r>
        </a:p>
      </dgm:t>
    </dgm:pt>
    <dgm:pt modelId="{B081D4D4-A210-491D-BF87-EC6530A1059B}" type="parTrans" cxnId="{D97DEC45-0F82-4B0B-A92D-A9CC2AFA9A3B}">
      <dgm:prSet/>
      <dgm:spPr/>
      <dgm:t>
        <a:bodyPr/>
        <a:lstStyle/>
        <a:p>
          <a:endParaRPr lang="en-US"/>
        </a:p>
      </dgm:t>
    </dgm:pt>
    <dgm:pt modelId="{54CF1869-3B0B-4447-92AD-B5AE9B16477D}" type="sibTrans" cxnId="{D97DEC45-0F82-4B0B-A92D-A9CC2AFA9A3B}">
      <dgm:prSet/>
      <dgm:spPr/>
      <dgm:t>
        <a:bodyPr/>
        <a:lstStyle/>
        <a:p>
          <a:endParaRPr lang="en-US"/>
        </a:p>
      </dgm:t>
    </dgm:pt>
    <dgm:pt modelId="{BA385F8F-AA2C-454D-AECA-4DE1E886889B}">
      <dgm:prSet/>
      <dgm:spPr/>
      <dgm:t>
        <a:bodyPr/>
        <a:lstStyle/>
        <a:p>
          <a:r>
            <a:rPr lang="en-US"/>
            <a:t>Automatically Excludes Data Tagged “Low-Quality” by RAD97</a:t>
          </a:r>
        </a:p>
      </dgm:t>
    </dgm:pt>
    <dgm:pt modelId="{05458A74-E03A-4005-B36A-6FD3790120C3}" type="parTrans" cxnId="{881FBDC9-DBC8-44D9-810D-41C456F92F04}">
      <dgm:prSet/>
      <dgm:spPr/>
      <dgm:t>
        <a:bodyPr/>
        <a:lstStyle/>
        <a:p>
          <a:endParaRPr lang="en-US"/>
        </a:p>
      </dgm:t>
    </dgm:pt>
    <dgm:pt modelId="{415BF64A-DA7D-4092-BE0C-2CF87B543AD6}" type="sibTrans" cxnId="{881FBDC9-DBC8-44D9-810D-41C456F92F04}">
      <dgm:prSet/>
      <dgm:spPr/>
      <dgm:t>
        <a:bodyPr/>
        <a:lstStyle/>
        <a:p>
          <a:endParaRPr lang="en-US"/>
        </a:p>
      </dgm:t>
    </dgm:pt>
    <dgm:pt modelId="{0C9AD991-2460-4BF7-98D1-13CDDF28DA7F}">
      <dgm:prSet/>
      <dgm:spPr/>
      <dgm:t>
        <a:bodyPr/>
        <a:lstStyle/>
        <a:p>
          <a:r>
            <a:rPr lang="en-US"/>
            <a:t>Specific Babies Impacted More By Artifact Than Others</a:t>
          </a:r>
        </a:p>
      </dgm:t>
    </dgm:pt>
    <dgm:pt modelId="{2728F957-EB46-4E63-A6DB-AC88EE084F24}" type="parTrans" cxnId="{C12DF626-4C79-4344-9EB5-84515E89E2AD}">
      <dgm:prSet/>
      <dgm:spPr/>
      <dgm:t>
        <a:bodyPr/>
        <a:lstStyle/>
        <a:p>
          <a:endParaRPr lang="en-US"/>
        </a:p>
      </dgm:t>
    </dgm:pt>
    <dgm:pt modelId="{92F692BD-1DB9-4AED-85FB-AEBFC59A54D7}" type="sibTrans" cxnId="{C12DF626-4C79-4344-9EB5-84515E89E2AD}">
      <dgm:prSet/>
      <dgm:spPr/>
      <dgm:t>
        <a:bodyPr/>
        <a:lstStyle/>
        <a:p>
          <a:endParaRPr lang="en-US"/>
        </a:p>
      </dgm:t>
    </dgm:pt>
    <dgm:pt modelId="{1123D43B-BFF9-4945-922A-669515000433}">
      <dgm:prSet/>
      <dgm:spPr/>
      <dgm:t>
        <a:bodyPr/>
        <a:lstStyle/>
        <a:p>
          <a:r>
            <a:rPr lang="en-US"/>
            <a:t>Further Investigation Necessary </a:t>
          </a:r>
        </a:p>
      </dgm:t>
    </dgm:pt>
    <dgm:pt modelId="{51DB07DD-DC24-4F35-B1A6-5EFAB15DA273}" type="parTrans" cxnId="{3B297A59-BCDC-478C-AF7B-C32B48453E68}">
      <dgm:prSet/>
      <dgm:spPr/>
      <dgm:t>
        <a:bodyPr/>
        <a:lstStyle/>
        <a:p>
          <a:endParaRPr lang="en-US"/>
        </a:p>
      </dgm:t>
    </dgm:pt>
    <dgm:pt modelId="{7E71002D-D957-4996-B6C2-129CAF9ABBE4}" type="sibTrans" cxnId="{3B297A59-BCDC-478C-AF7B-C32B48453E68}">
      <dgm:prSet/>
      <dgm:spPr/>
      <dgm:t>
        <a:bodyPr/>
        <a:lstStyle/>
        <a:p>
          <a:endParaRPr lang="en-US"/>
        </a:p>
      </dgm:t>
    </dgm:pt>
    <dgm:pt modelId="{946B25F0-D2D9-496F-9188-071FE3519D2C}" type="pres">
      <dgm:prSet presAssocID="{9FF7EA58-49EC-4587-BFA9-418573B6686B}" presName="outerComposite" presStyleCnt="0">
        <dgm:presLayoutVars>
          <dgm:chMax val="5"/>
          <dgm:dir/>
          <dgm:resizeHandles val="exact"/>
        </dgm:presLayoutVars>
      </dgm:prSet>
      <dgm:spPr/>
    </dgm:pt>
    <dgm:pt modelId="{337737B5-6C6C-4F1D-B988-A8356AC2ECA0}" type="pres">
      <dgm:prSet presAssocID="{9FF7EA58-49EC-4587-BFA9-418573B6686B}" presName="dummyMaxCanvas" presStyleCnt="0">
        <dgm:presLayoutVars/>
      </dgm:prSet>
      <dgm:spPr/>
    </dgm:pt>
    <dgm:pt modelId="{97FCBC97-D1B1-4E05-AE91-C70F5B34CE9A}" type="pres">
      <dgm:prSet presAssocID="{9FF7EA58-49EC-4587-BFA9-418573B6686B}" presName="ThreeNodes_1" presStyleLbl="node1" presStyleIdx="0" presStyleCnt="3">
        <dgm:presLayoutVars>
          <dgm:bulletEnabled val="1"/>
        </dgm:presLayoutVars>
      </dgm:prSet>
      <dgm:spPr/>
    </dgm:pt>
    <dgm:pt modelId="{1E14FFE4-F5B9-4C4B-9775-4FA424909701}" type="pres">
      <dgm:prSet presAssocID="{9FF7EA58-49EC-4587-BFA9-418573B6686B}" presName="ThreeNodes_2" presStyleLbl="node1" presStyleIdx="1" presStyleCnt="3">
        <dgm:presLayoutVars>
          <dgm:bulletEnabled val="1"/>
        </dgm:presLayoutVars>
      </dgm:prSet>
      <dgm:spPr/>
    </dgm:pt>
    <dgm:pt modelId="{29501B04-EF5E-46AA-A62E-6010C5AC6FFB}" type="pres">
      <dgm:prSet presAssocID="{9FF7EA58-49EC-4587-BFA9-418573B6686B}" presName="ThreeNodes_3" presStyleLbl="node1" presStyleIdx="2" presStyleCnt="3">
        <dgm:presLayoutVars>
          <dgm:bulletEnabled val="1"/>
        </dgm:presLayoutVars>
      </dgm:prSet>
      <dgm:spPr/>
    </dgm:pt>
    <dgm:pt modelId="{E51962DE-3F0B-4145-8B9D-485E0C4C2C4F}" type="pres">
      <dgm:prSet presAssocID="{9FF7EA58-49EC-4587-BFA9-418573B6686B}" presName="ThreeConn_1-2" presStyleLbl="fgAccFollowNode1" presStyleIdx="0" presStyleCnt="2">
        <dgm:presLayoutVars>
          <dgm:bulletEnabled val="1"/>
        </dgm:presLayoutVars>
      </dgm:prSet>
      <dgm:spPr/>
    </dgm:pt>
    <dgm:pt modelId="{E854ABF7-095F-448D-A199-28E5562E2418}" type="pres">
      <dgm:prSet presAssocID="{9FF7EA58-49EC-4587-BFA9-418573B6686B}" presName="ThreeConn_2-3" presStyleLbl="fgAccFollowNode1" presStyleIdx="1" presStyleCnt="2">
        <dgm:presLayoutVars>
          <dgm:bulletEnabled val="1"/>
        </dgm:presLayoutVars>
      </dgm:prSet>
      <dgm:spPr/>
    </dgm:pt>
    <dgm:pt modelId="{2E374B91-D418-47BA-AA35-B342A95DE8CD}" type="pres">
      <dgm:prSet presAssocID="{9FF7EA58-49EC-4587-BFA9-418573B6686B}" presName="ThreeNodes_1_text" presStyleLbl="node1" presStyleIdx="2" presStyleCnt="3">
        <dgm:presLayoutVars>
          <dgm:bulletEnabled val="1"/>
        </dgm:presLayoutVars>
      </dgm:prSet>
      <dgm:spPr/>
    </dgm:pt>
    <dgm:pt modelId="{F046BC07-10B5-4792-8B71-F7845BC466DA}" type="pres">
      <dgm:prSet presAssocID="{9FF7EA58-49EC-4587-BFA9-418573B6686B}" presName="ThreeNodes_2_text" presStyleLbl="node1" presStyleIdx="2" presStyleCnt="3">
        <dgm:presLayoutVars>
          <dgm:bulletEnabled val="1"/>
        </dgm:presLayoutVars>
      </dgm:prSet>
      <dgm:spPr/>
    </dgm:pt>
    <dgm:pt modelId="{C122CAFB-58C0-44B1-A6B1-9B41C88BA30D}" type="pres">
      <dgm:prSet presAssocID="{9FF7EA58-49EC-4587-BFA9-418573B6686B}" presName="ThreeNodes_3_text" presStyleLbl="node1" presStyleIdx="2" presStyleCnt="3">
        <dgm:presLayoutVars>
          <dgm:bulletEnabled val="1"/>
        </dgm:presLayoutVars>
      </dgm:prSet>
      <dgm:spPr/>
    </dgm:pt>
  </dgm:ptLst>
  <dgm:cxnLst>
    <dgm:cxn modelId="{E7D75A15-883F-494E-88BD-2400B110D7CE}" type="presOf" srcId="{0C9AD991-2460-4BF7-98D1-13CDDF28DA7F}" destId="{C122CAFB-58C0-44B1-A6B1-9B41C88BA30D}" srcOrd="1" destOrd="0" presId="urn:microsoft.com/office/officeart/2005/8/layout/vProcess5"/>
    <dgm:cxn modelId="{C12DF626-4C79-4344-9EB5-84515E89E2AD}" srcId="{9FF7EA58-49EC-4587-BFA9-418573B6686B}" destId="{0C9AD991-2460-4BF7-98D1-13CDDF28DA7F}" srcOrd="2" destOrd="0" parTransId="{2728F957-EB46-4E63-A6DB-AC88EE084F24}" sibTransId="{92F692BD-1DB9-4AED-85FB-AEBFC59A54D7}"/>
    <dgm:cxn modelId="{7AC9BC3C-B566-4C53-B77D-CAC46A911380}" type="presOf" srcId="{522A0A5F-BC8B-4E48-A875-AB53106DE54E}" destId="{2E374B91-D418-47BA-AA35-B342A95DE8CD}" srcOrd="1" destOrd="0" presId="urn:microsoft.com/office/officeart/2005/8/layout/vProcess5"/>
    <dgm:cxn modelId="{B8C9F460-6B02-4069-AB2A-32E93D501148}" type="presOf" srcId="{BA385F8F-AA2C-454D-AECA-4DE1E886889B}" destId="{F046BC07-10B5-4792-8B71-F7845BC466DA}" srcOrd="1" destOrd="0" presId="urn:microsoft.com/office/officeart/2005/8/layout/vProcess5"/>
    <dgm:cxn modelId="{BFB5B443-8010-45D8-9301-9137E24F8890}" type="presOf" srcId="{522A0A5F-BC8B-4E48-A875-AB53106DE54E}" destId="{97FCBC97-D1B1-4E05-AE91-C70F5B34CE9A}" srcOrd="0" destOrd="0" presId="urn:microsoft.com/office/officeart/2005/8/layout/vProcess5"/>
    <dgm:cxn modelId="{D97DEC45-0F82-4B0B-A92D-A9CC2AFA9A3B}" srcId="{9FF7EA58-49EC-4587-BFA9-418573B6686B}" destId="{522A0A5F-BC8B-4E48-A875-AB53106DE54E}" srcOrd="0" destOrd="0" parTransId="{B081D4D4-A210-491D-BF87-EC6530A1059B}" sibTransId="{54CF1869-3B0B-4447-92AD-B5AE9B16477D}"/>
    <dgm:cxn modelId="{E857C349-96A3-4758-8528-B711EBF5E293}" type="presOf" srcId="{0C9AD991-2460-4BF7-98D1-13CDDF28DA7F}" destId="{29501B04-EF5E-46AA-A62E-6010C5AC6FFB}" srcOrd="0" destOrd="0" presId="urn:microsoft.com/office/officeart/2005/8/layout/vProcess5"/>
    <dgm:cxn modelId="{BA568B4F-595F-44AE-B4C4-B322FE70B6BE}" type="presOf" srcId="{9FF7EA58-49EC-4587-BFA9-418573B6686B}" destId="{946B25F0-D2D9-496F-9188-071FE3519D2C}" srcOrd="0" destOrd="0" presId="urn:microsoft.com/office/officeart/2005/8/layout/vProcess5"/>
    <dgm:cxn modelId="{7C0A4C52-46CB-4B0D-9633-4E74CC088255}" type="presOf" srcId="{54CF1869-3B0B-4447-92AD-B5AE9B16477D}" destId="{E51962DE-3F0B-4145-8B9D-485E0C4C2C4F}" srcOrd="0" destOrd="0" presId="urn:microsoft.com/office/officeart/2005/8/layout/vProcess5"/>
    <dgm:cxn modelId="{3B297A59-BCDC-478C-AF7B-C32B48453E68}" srcId="{0C9AD991-2460-4BF7-98D1-13CDDF28DA7F}" destId="{1123D43B-BFF9-4945-922A-669515000433}" srcOrd="0" destOrd="0" parTransId="{51DB07DD-DC24-4F35-B1A6-5EFAB15DA273}" sibTransId="{7E71002D-D957-4996-B6C2-129CAF9ABBE4}"/>
    <dgm:cxn modelId="{A86CBF98-FE7A-4E8B-BCBC-F0AA5CE544D4}" type="presOf" srcId="{415BF64A-DA7D-4092-BE0C-2CF87B543AD6}" destId="{E854ABF7-095F-448D-A199-28E5562E2418}" srcOrd="0" destOrd="0" presId="urn:microsoft.com/office/officeart/2005/8/layout/vProcess5"/>
    <dgm:cxn modelId="{106A72A9-378F-44BE-A5F5-5577DCAFFC1E}" type="presOf" srcId="{1123D43B-BFF9-4945-922A-669515000433}" destId="{C122CAFB-58C0-44B1-A6B1-9B41C88BA30D}" srcOrd="1" destOrd="1" presId="urn:microsoft.com/office/officeart/2005/8/layout/vProcess5"/>
    <dgm:cxn modelId="{0455ABC0-6064-4917-AB69-94D1BE953144}" type="presOf" srcId="{1123D43B-BFF9-4945-922A-669515000433}" destId="{29501B04-EF5E-46AA-A62E-6010C5AC6FFB}" srcOrd="0" destOrd="1" presId="urn:microsoft.com/office/officeart/2005/8/layout/vProcess5"/>
    <dgm:cxn modelId="{881FBDC9-DBC8-44D9-810D-41C456F92F04}" srcId="{9FF7EA58-49EC-4587-BFA9-418573B6686B}" destId="{BA385F8F-AA2C-454D-AECA-4DE1E886889B}" srcOrd="1" destOrd="0" parTransId="{05458A74-E03A-4005-B36A-6FD3790120C3}" sibTransId="{415BF64A-DA7D-4092-BE0C-2CF87B543AD6}"/>
    <dgm:cxn modelId="{C65572FC-FF40-49E1-88C4-DA310735634D}" type="presOf" srcId="{BA385F8F-AA2C-454D-AECA-4DE1E886889B}" destId="{1E14FFE4-F5B9-4C4B-9775-4FA424909701}" srcOrd="0" destOrd="0" presId="urn:microsoft.com/office/officeart/2005/8/layout/vProcess5"/>
    <dgm:cxn modelId="{D124E545-20C9-481A-B48B-FD944AC90840}" type="presParOf" srcId="{946B25F0-D2D9-496F-9188-071FE3519D2C}" destId="{337737B5-6C6C-4F1D-B988-A8356AC2ECA0}" srcOrd="0" destOrd="0" presId="urn:microsoft.com/office/officeart/2005/8/layout/vProcess5"/>
    <dgm:cxn modelId="{0D099C94-5A1D-4129-B252-141DE9306081}" type="presParOf" srcId="{946B25F0-D2D9-496F-9188-071FE3519D2C}" destId="{97FCBC97-D1B1-4E05-AE91-C70F5B34CE9A}" srcOrd="1" destOrd="0" presId="urn:microsoft.com/office/officeart/2005/8/layout/vProcess5"/>
    <dgm:cxn modelId="{700D6D2D-4774-4E15-9E6B-945589F8FC81}" type="presParOf" srcId="{946B25F0-D2D9-496F-9188-071FE3519D2C}" destId="{1E14FFE4-F5B9-4C4B-9775-4FA424909701}" srcOrd="2" destOrd="0" presId="urn:microsoft.com/office/officeart/2005/8/layout/vProcess5"/>
    <dgm:cxn modelId="{A01D369D-F887-40C7-8AEA-C9B9CCEBE444}" type="presParOf" srcId="{946B25F0-D2D9-496F-9188-071FE3519D2C}" destId="{29501B04-EF5E-46AA-A62E-6010C5AC6FFB}" srcOrd="3" destOrd="0" presId="urn:microsoft.com/office/officeart/2005/8/layout/vProcess5"/>
    <dgm:cxn modelId="{FA1155D3-A766-416F-9B7A-D84B3D19B274}" type="presParOf" srcId="{946B25F0-D2D9-496F-9188-071FE3519D2C}" destId="{E51962DE-3F0B-4145-8B9D-485E0C4C2C4F}" srcOrd="4" destOrd="0" presId="urn:microsoft.com/office/officeart/2005/8/layout/vProcess5"/>
    <dgm:cxn modelId="{D46C6B73-E119-48F4-9C0A-025D95648A35}" type="presParOf" srcId="{946B25F0-D2D9-496F-9188-071FE3519D2C}" destId="{E854ABF7-095F-448D-A199-28E5562E2418}" srcOrd="5" destOrd="0" presId="urn:microsoft.com/office/officeart/2005/8/layout/vProcess5"/>
    <dgm:cxn modelId="{8EA61914-C055-4F6C-8B2F-210967E61EA3}" type="presParOf" srcId="{946B25F0-D2D9-496F-9188-071FE3519D2C}" destId="{2E374B91-D418-47BA-AA35-B342A95DE8CD}" srcOrd="6" destOrd="0" presId="urn:microsoft.com/office/officeart/2005/8/layout/vProcess5"/>
    <dgm:cxn modelId="{3F0E3B85-5C14-4133-8459-F462AE5AFD92}" type="presParOf" srcId="{946B25F0-D2D9-496F-9188-071FE3519D2C}" destId="{F046BC07-10B5-4792-8B71-F7845BC466DA}" srcOrd="7" destOrd="0" presId="urn:microsoft.com/office/officeart/2005/8/layout/vProcess5"/>
    <dgm:cxn modelId="{B5C91EFE-17F6-4F06-92C6-EF7C6FDDAF81}" type="presParOf" srcId="{946B25F0-D2D9-496F-9188-071FE3519D2C}" destId="{C122CAFB-58C0-44B1-A6B1-9B41C88BA30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B14984-7585-4ABE-BD90-732A96F8D7F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6BCEE17-13AA-4CCB-A047-2F2032C42B45}">
      <dgm:prSet/>
      <dgm:spPr/>
      <dgm:t>
        <a:bodyPr/>
        <a:lstStyle/>
        <a:p>
          <a:r>
            <a:rPr lang="en-US"/>
            <a:t>RSV Season</a:t>
          </a:r>
        </a:p>
      </dgm:t>
    </dgm:pt>
    <dgm:pt modelId="{CC59BE95-BB21-4569-9E5E-92544D8B459F}" type="parTrans" cxnId="{998E0480-B74A-4D96-B201-CE57B7D66C7B}">
      <dgm:prSet/>
      <dgm:spPr/>
      <dgm:t>
        <a:bodyPr/>
        <a:lstStyle/>
        <a:p>
          <a:endParaRPr lang="en-US"/>
        </a:p>
      </dgm:t>
    </dgm:pt>
    <dgm:pt modelId="{339D4599-EF8C-48D0-8024-C049435F46E0}" type="sibTrans" cxnId="{998E0480-B74A-4D96-B201-CE57B7D66C7B}">
      <dgm:prSet/>
      <dgm:spPr/>
      <dgm:t>
        <a:bodyPr/>
        <a:lstStyle/>
        <a:p>
          <a:endParaRPr lang="en-US"/>
        </a:p>
      </dgm:t>
    </dgm:pt>
    <dgm:pt modelId="{6293B43D-C4C0-4BAF-B7B2-6AEE2C3815C5}">
      <dgm:prSet/>
      <dgm:spPr/>
      <dgm:t>
        <a:bodyPr/>
        <a:lstStyle/>
        <a:p>
          <a:r>
            <a:rPr lang="en-US"/>
            <a:t>If Serious Enough for Hospital Visit</a:t>
          </a:r>
        </a:p>
      </dgm:t>
    </dgm:pt>
    <dgm:pt modelId="{8EFA5F44-1B6F-43BB-9075-9F072DE65025}" type="parTrans" cxnId="{F174CFBE-87F0-49ED-8A3E-ED13A5C0880B}">
      <dgm:prSet/>
      <dgm:spPr/>
      <dgm:t>
        <a:bodyPr/>
        <a:lstStyle/>
        <a:p>
          <a:endParaRPr lang="en-US"/>
        </a:p>
      </dgm:t>
    </dgm:pt>
    <dgm:pt modelId="{80813AAE-6E30-4807-96A8-F5C515C0DA29}" type="sibTrans" cxnId="{F174CFBE-87F0-49ED-8A3E-ED13A5C0880B}">
      <dgm:prSet/>
      <dgm:spPr/>
      <dgm:t>
        <a:bodyPr/>
        <a:lstStyle/>
        <a:p>
          <a:endParaRPr lang="en-US"/>
        </a:p>
      </dgm:t>
    </dgm:pt>
    <dgm:pt modelId="{5A9D7C75-0376-4BE3-89AD-5D2098BADED3}">
      <dgm:prSet/>
      <dgm:spPr/>
      <dgm:t>
        <a:bodyPr/>
        <a:lstStyle/>
        <a:p>
          <a:r>
            <a:rPr lang="en-US" dirty="0"/>
            <a:t>Please fill out </a:t>
          </a:r>
          <a:r>
            <a:rPr lang="en-US" dirty="0" err="1"/>
            <a:t>REDCap</a:t>
          </a:r>
          <a:r>
            <a:rPr lang="en-US" dirty="0"/>
            <a:t> AE form</a:t>
          </a:r>
        </a:p>
      </dgm:t>
    </dgm:pt>
    <dgm:pt modelId="{5228D720-FD7A-4331-90C6-453FE18AA8B0}" type="parTrans" cxnId="{3ABAB35A-CB80-4DEE-AD98-1495D49F071A}">
      <dgm:prSet/>
      <dgm:spPr/>
      <dgm:t>
        <a:bodyPr/>
        <a:lstStyle/>
        <a:p>
          <a:endParaRPr lang="en-US"/>
        </a:p>
      </dgm:t>
    </dgm:pt>
    <dgm:pt modelId="{6B6B93C2-C2E7-4D43-B328-5FF0B3CE9C8B}" type="sibTrans" cxnId="{3ABAB35A-CB80-4DEE-AD98-1495D49F071A}">
      <dgm:prSet/>
      <dgm:spPr/>
      <dgm:t>
        <a:bodyPr/>
        <a:lstStyle/>
        <a:p>
          <a:endParaRPr lang="en-US"/>
        </a:p>
      </dgm:t>
    </dgm:pt>
    <dgm:pt modelId="{50A1AF4C-2DD7-42F9-BFD9-4098FF8939D9}">
      <dgm:prSet/>
      <dgm:spPr/>
      <dgm:t>
        <a:bodyPr/>
        <a:lstStyle/>
        <a:p>
          <a:r>
            <a:rPr lang="en-US"/>
            <a:t>If Not Serious Enough for Hospital Visit</a:t>
          </a:r>
        </a:p>
      </dgm:t>
    </dgm:pt>
    <dgm:pt modelId="{B8AC1E1A-E4F7-4204-94A4-46DDACA9A6C4}" type="parTrans" cxnId="{4ADC796A-0097-4BE8-AEDA-EC3C421C96DA}">
      <dgm:prSet/>
      <dgm:spPr/>
      <dgm:t>
        <a:bodyPr/>
        <a:lstStyle/>
        <a:p>
          <a:endParaRPr lang="en-US"/>
        </a:p>
      </dgm:t>
    </dgm:pt>
    <dgm:pt modelId="{D0177F5E-295C-4141-B3F2-45FC9A92D86E}" type="sibTrans" cxnId="{4ADC796A-0097-4BE8-AEDA-EC3C421C96DA}">
      <dgm:prSet/>
      <dgm:spPr/>
      <dgm:t>
        <a:bodyPr/>
        <a:lstStyle/>
        <a:p>
          <a:endParaRPr lang="en-US"/>
        </a:p>
      </dgm:t>
    </dgm:pt>
    <dgm:pt modelId="{8136756D-248E-4EE4-92B2-1FC6487B4877}">
      <dgm:prSet/>
      <dgm:spPr/>
      <dgm:t>
        <a:bodyPr/>
        <a:lstStyle/>
        <a:p>
          <a:r>
            <a:rPr lang="en-US" dirty="0"/>
            <a:t>Please still inform us in download response emails</a:t>
          </a:r>
        </a:p>
      </dgm:t>
    </dgm:pt>
    <dgm:pt modelId="{87FB188E-BFAF-43BB-8E9E-F8251A561C87}" type="parTrans" cxnId="{88AA147F-E510-409E-A1B8-5A0ADC81241B}">
      <dgm:prSet/>
      <dgm:spPr/>
      <dgm:t>
        <a:bodyPr/>
        <a:lstStyle/>
        <a:p>
          <a:endParaRPr lang="en-US"/>
        </a:p>
      </dgm:t>
    </dgm:pt>
    <dgm:pt modelId="{659B0220-27C0-4CC7-9E80-6DA210DB33B8}" type="sibTrans" cxnId="{88AA147F-E510-409E-A1B8-5A0ADC81241B}">
      <dgm:prSet/>
      <dgm:spPr/>
      <dgm:t>
        <a:bodyPr/>
        <a:lstStyle/>
        <a:p>
          <a:endParaRPr lang="en-US"/>
        </a:p>
      </dgm:t>
    </dgm:pt>
    <dgm:pt modelId="{D1E244A9-140C-4902-AD9E-DF48346633CA}">
      <dgm:prSet/>
      <dgm:spPr/>
      <dgm:t>
        <a:bodyPr/>
        <a:lstStyle/>
        <a:p>
          <a:r>
            <a:rPr lang="en-US" dirty="0"/>
            <a:t>We are looking to record this data incase it has a future impact </a:t>
          </a:r>
        </a:p>
      </dgm:t>
    </dgm:pt>
    <dgm:pt modelId="{EB8B8A53-C829-4489-91EA-F53FF1C07FF3}" type="parTrans" cxnId="{F455E40E-406A-4B9A-98D9-D8E1A3F04E30}">
      <dgm:prSet/>
      <dgm:spPr/>
      <dgm:t>
        <a:bodyPr/>
        <a:lstStyle/>
        <a:p>
          <a:endParaRPr lang="en-US"/>
        </a:p>
      </dgm:t>
    </dgm:pt>
    <dgm:pt modelId="{0BD43748-DB5B-413A-8BEB-CDC43B4358E6}" type="sibTrans" cxnId="{F455E40E-406A-4B9A-98D9-D8E1A3F04E30}">
      <dgm:prSet/>
      <dgm:spPr/>
      <dgm:t>
        <a:bodyPr/>
        <a:lstStyle/>
        <a:p>
          <a:endParaRPr lang="en-US"/>
        </a:p>
      </dgm:t>
    </dgm:pt>
    <dgm:pt modelId="{ADF84D0C-23DF-4D26-BE65-CE87E255689A}" type="pres">
      <dgm:prSet presAssocID="{19B14984-7585-4ABE-BD90-732A96F8D7FB}" presName="root" presStyleCnt="0">
        <dgm:presLayoutVars>
          <dgm:dir/>
          <dgm:resizeHandles val="exact"/>
        </dgm:presLayoutVars>
      </dgm:prSet>
      <dgm:spPr/>
    </dgm:pt>
    <dgm:pt modelId="{E8DB2F8D-7FFD-4C80-8E08-39246E53F5F9}" type="pres">
      <dgm:prSet presAssocID="{66BCEE17-13AA-4CCB-A047-2F2032C42B45}" presName="compNode" presStyleCnt="0"/>
      <dgm:spPr/>
    </dgm:pt>
    <dgm:pt modelId="{F3C14F6C-AA32-4B47-96BA-7C31B5768854}" type="pres">
      <dgm:prSet presAssocID="{66BCEE17-13AA-4CCB-A047-2F2032C42B45}" presName="bgRect" presStyleLbl="bgShp" presStyleIdx="0" presStyleCnt="3"/>
      <dgm:spPr/>
    </dgm:pt>
    <dgm:pt modelId="{43D51A56-5B81-4EB7-B8C4-F66030EBACB3}" type="pres">
      <dgm:prSet presAssocID="{66BCEE17-13AA-4CCB-A047-2F2032C42B4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nowflake"/>
        </a:ext>
      </dgm:extLst>
    </dgm:pt>
    <dgm:pt modelId="{9CF5E1DB-73C5-4745-8044-8A1C928FBEB5}" type="pres">
      <dgm:prSet presAssocID="{66BCEE17-13AA-4CCB-A047-2F2032C42B45}" presName="spaceRect" presStyleCnt="0"/>
      <dgm:spPr/>
    </dgm:pt>
    <dgm:pt modelId="{EE1F709F-373A-48C4-9EEB-58F4FC1ED884}" type="pres">
      <dgm:prSet presAssocID="{66BCEE17-13AA-4CCB-A047-2F2032C42B45}" presName="parTx" presStyleLbl="revTx" presStyleIdx="0" presStyleCnt="5">
        <dgm:presLayoutVars>
          <dgm:chMax val="0"/>
          <dgm:chPref val="0"/>
        </dgm:presLayoutVars>
      </dgm:prSet>
      <dgm:spPr/>
    </dgm:pt>
    <dgm:pt modelId="{CFB307BA-52AA-4ACD-B1B1-FD12694454CC}" type="pres">
      <dgm:prSet presAssocID="{339D4599-EF8C-48D0-8024-C049435F46E0}" presName="sibTrans" presStyleCnt="0"/>
      <dgm:spPr/>
    </dgm:pt>
    <dgm:pt modelId="{64518F3B-80B7-4F33-91A9-B3B4EAB4DE40}" type="pres">
      <dgm:prSet presAssocID="{6293B43D-C4C0-4BAF-B7B2-6AEE2C3815C5}" presName="compNode" presStyleCnt="0"/>
      <dgm:spPr/>
    </dgm:pt>
    <dgm:pt modelId="{17934E2D-2265-458F-80AF-1D9D243E3FBF}" type="pres">
      <dgm:prSet presAssocID="{6293B43D-C4C0-4BAF-B7B2-6AEE2C3815C5}" presName="bgRect" presStyleLbl="bgShp" presStyleIdx="1" presStyleCnt="3"/>
      <dgm:spPr/>
    </dgm:pt>
    <dgm:pt modelId="{CFE2BAA2-3088-4C0D-975D-94A75FAF9BF0}" type="pres">
      <dgm:prSet presAssocID="{6293B43D-C4C0-4BAF-B7B2-6AEE2C3815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27B65953-CC42-4A07-A11B-3878BDC47A4B}" type="pres">
      <dgm:prSet presAssocID="{6293B43D-C4C0-4BAF-B7B2-6AEE2C3815C5}" presName="spaceRect" presStyleCnt="0"/>
      <dgm:spPr/>
    </dgm:pt>
    <dgm:pt modelId="{466CDE7A-2C20-4E9B-9088-ABA006E91387}" type="pres">
      <dgm:prSet presAssocID="{6293B43D-C4C0-4BAF-B7B2-6AEE2C3815C5}" presName="parTx" presStyleLbl="revTx" presStyleIdx="1" presStyleCnt="5">
        <dgm:presLayoutVars>
          <dgm:chMax val="0"/>
          <dgm:chPref val="0"/>
        </dgm:presLayoutVars>
      </dgm:prSet>
      <dgm:spPr/>
    </dgm:pt>
    <dgm:pt modelId="{2BF3CE12-247C-4077-837F-CEC583A702B9}" type="pres">
      <dgm:prSet presAssocID="{6293B43D-C4C0-4BAF-B7B2-6AEE2C3815C5}" presName="desTx" presStyleLbl="revTx" presStyleIdx="2" presStyleCnt="5">
        <dgm:presLayoutVars/>
      </dgm:prSet>
      <dgm:spPr/>
    </dgm:pt>
    <dgm:pt modelId="{58CAA352-BF06-4D4E-BCB1-E0ED0A6EF560}" type="pres">
      <dgm:prSet presAssocID="{80813AAE-6E30-4807-96A8-F5C515C0DA29}" presName="sibTrans" presStyleCnt="0"/>
      <dgm:spPr/>
    </dgm:pt>
    <dgm:pt modelId="{3B19436B-A0F9-4EF9-A489-896964602D6D}" type="pres">
      <dgm:prSet presAssocID="{50A1AF4C-2DD7-42F9-BFD9-4098FF8939D9}" presName="compNode" presStyleCnt="0"/>
      <dgm:spPr/>
    </dgm:pt>
    <dgm:pt modelId="{446BA0F9-29A2-46BB-A32F-9C5F4B79C79E}" type="pres">
      <dgm:prSet presAssocID="{50A1AF4C-2DD7-42F9-BFD9-4098FF8939D9}" presName="bgRect" presStyleLbl="bgShp" presStyleIdx="2" presStyleCnt="3"/>
      <dgm:spPr/>
    </dgm:pt>
    <dgm:pt modelId="{34C05946-5BA7-4958-B5DA-B5A94027F38A}" type="pres">
      <dgm:prSet presAssocID="{50A1AF4C-2DD7-42F9-BFD9-4098FF8939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3ED1564D-073E-4CBE-89D2-53720D6168C9}" type="pres">
      <dgm:prSet presAssocID="{50A1AF4C-2DD7-42F9-BFD9-4098FF8939D9}" presName="spaceRect" presStyleCnt="0"/>
      <dgm:spPr/>
    </dgm:pt>
    <dgm:pt modelId="{357CDE6F-0565-40B9-B2C6-F92922435F96}" type="pres">
      <dgm:prSet presAssocID="{50A1AF4C-2DD7-42F9-BFD9-4098FF8939D9}" presName="parTx" presStyleLbl="revTx" presStyleIdx="3" presStyleCnt="5">
        <dgm:presLayoutVars>
          <dgm:chMax val="0"/>
          <dgm:chPref val="0"/>
        </dgm:presLayoutVars>
      </dgm:prSet>
      <dgm:spPr/>
    </dgm:pt>
    <dgm:pt modelId="{0B27CCB5-75B2-4D05-96C4-7B98DC13A13E}" type="pres">
      <dgm:prSet presAssocID="{50A1AF4C-2DD7-42F9-BFD9-4098FF8939D9}" presName="desTx" presStyleLbl="revTx" presStyleIdx="4" presStyleCnt="5">
        <dgm:presLayoutVars/>
      </dgm:prSet>
      <dgm:spPr/>
    </dgm:pt>
  </dgm:ptLst>
  <dgm:cxnLst>
    <dgm:cxn modelId="{F455E40E-406A-4B9A-98D9-D8E1A3F04E30}" srcId="{50A1AF4C-2DD7-42F9-BFD9-4098FF8939D9}" destId="{D1E244A9-140C-4902-AD9E-DF48346633CA}" srcOrd="1" destOrd="0" parTransId="{EB8B8A53-C829-4489-91EA-F53FF1C07FF3}" sibTransId="{0BD43748-DB5B-413A-8BEB-CDC43B4358E6}"/>
    <dgm:cxn modelId="{941E1229-0DA2-4FB1-90D7-24D1C431D36F}" type="presOf" srcId="{50A1AF4C-2DD7-42F9-BFD9-4098FF8939D9}" destId="{357CDE6F-0565-40B9-B2C6-F92922435F96}" srcOrd="0" destOrd="0" presId="urn:microsoft.com/office/officeart/2018/2/layout/IconVerticalSolidList"/>
    <dgm:cxn modelId="{4ADC796A-0097-4BE8-AEDA-EC3C421C96DA}" srcId="{19B14984-7585-4ABE-BD90-732A96F8D7FB}" destId="{50A1AF4C-2DD7-42F9-BFD9-4098FF8939D9}" srcOrd="2" destOrd="0" parTransId="{B8AC1E1A-E4F7-4204-94A4-46DDACA9A6C4}" sibTransId="{D0177F5E-295C-4141-B3F2-45FC9A92D86E}"/>
    <dgm:cxn modelId="{EDCFBF6B-9174-441D-9E9B-149219EA6AF6}" type="presOf" srcId="{5A9D7C75-0376-4BE3-89AD-5D2098BADED3}" destId="{2BF3CE12-247C-4077-837F-CEC583A702B9}" srcOrd="0" destOrd="0" presId="urn:microsoft.com/office/officeart/2018/2/layout/IconVerticalSolidList"/>
    <dgm:cxn modelId="{D2D93370-91AC-4EC4-B6DF-7272A7AD37EB}" type="presOf" srcId="{8136756D-248E-4EE4-92B2-1FC6487B4877}" destId="{0B27CCB5-75B2-4D05-96C4-7B98DC13A13E}" srcOrd="0" destOrd="0" presId="urn:microsoft.com/office/officeart/2018/2/layout/IconVerticalSolidList"/>
    <dgm:cxn modelId="{3ABAB35A-CB80-4DEE-AD98-1495D49F071A}" srcId="{6293B43D-C4C0-4BAF-B7B2-6AEE2C3815C5}" destId="{5A9D7C75-0376-4BE3-89AD-5D2098BADED3}" srcOrd="0" destOrd="0" parTransId="{5228D720-FD7A-4331-90C6-453FE18AA8B0}" sibTransId="{6B6B93C2-C2E7-4D43-B328-5FF0B3CE9C8B}"/>
    <dgm:cxn modelId="{88AA147F-E510-409E-A1B8-5A0ADC81241B}" srcId="{50A1AF4C-2DD7-42F9-BFD9-4098FF8939D9}" destId="{8136756D-248E-4EE4-92B2-1FC6487B4877}" srcOrd="0" destOrd="0" parTransId="{87FB188E-BFAF-43BB-8E9E-F8251A561C87}" sibTransId="{659B0220-27C0-4CC7-9E80-6DA210DB33B8}"/>
    <dgm:cxn modelId="{998E0480-B74A-4D96-B201-CE57B7D66C7B}" srcId="{19B14984-7585-4ABE-BD90-732A96F8D7FB}" destId="{66BCEE17-13AA-4CCB-A047-2F2032C42B45}" srcOrd="0" destOrd="0" parTransId="{CC59BE95-BB21-4569-9E5E-92544D8B459F}" sibTransId="{339D4599-EF8C-48D0-8024-C049435F46E0}"/>
    <dgm:cxn modelId="{F6683592-CE64-4773-B1F1-F9AA273C7858}" type="presOf" srcId="{19B14984-7585-4ABE-BD90-732A96F8D7FB}" destId="{ADF84D0C-23DF-4D26-BE65-CE87E255689A}" srcOrd="0" destOrd="0" presId="urn:microsoft.com/office/officeart/2018/2/layout/IconVerticalSolidList"/>
    <dgm:cxn modelId="{2E5EC2A0-B916-4440-8EAA-827BA9B033AF}" type="presOf" srcId="{D1E244A9-140C-4902-AD9E-DF48346633CA}" destId="{0B27CCB5-75B2-4D05-96C4-7B98DC13A13E}" srcOrd="0" destOrd="1" presId="urn:microsoft.com/office/officeart/2018/2/layout/IconVerticalSolidList"/>
    <dgm:cxn modelId="{DCF464B6-5F30-4BCF-9B2B-B3DA61891F71}" type="presOf" srcId="{6293B43D-C4C0-4BAF-B7B2-6AEE2C3815C5}" destId="{466CDE7A-2C20-4E9B-9088-ABA006E91387}" srcOrd="0" destOrd="0" presId="urn:microsoft.com/office/officeart/2018/2/layout/IconVerticalSolidList"/>
    <dgm:cxn modelId="{F174CFBE-87F0-49ED-8A3E-ED13A5C0880B}" srcId="{19B14984-7585-4ABE-BD90-732A96F8D7FB}" destId="{6293B43D-C4C0-4BAF-B7B2-6AEE2C3815C5}" srcOrd="1" destOrd="0" parTransId="{8EFA5F44-1B6F-43BB-9075-9F072DE65025}" sibTransId="{80813AAE-6E30-4807-96A8-F5C515C0DA29}"/>
    <dgm:cxn modelId="{13656ECB-5107-4BA1-ACCF-B443A63D5198}" type="presOf" srcId="{66BCEE17-13AA-4CCB-A047-2F2032C42B45}" destId="{EE1F709F-373A-48C4-9EEB-58F4FC1ED884}" srcOrd="0" destOrd="0" presId="urn:microsoft.com/office/officeart/2018/2/layout/IconVerticalSolidList"/>
    <dgm:cxn modelId="{6310AC32-E692-4F4C-9EC4-ACD6CF4A836B}" type="presParOf" srcId="{ADF84D0C-23DF-4D26-BE65-CE87E255689A}" destId="{E8DB2F8D-7FFD-4C80-8E08-39246E53F5F9}" srcOrd="0" destOrd="0" presId="urn:microsoft.com/office/officeart/2018/2/layout/IconVerticalSolidList"/>
    <dgm:cxn modelId="{38AD7257-4754-4C8B-B52F-4992BEAFCB5C}" type="presParOf" srcId="{E8DB2F8D-7FFD-4C80-8E08-39246E53F5F9}" destId="{F3C14F6C-AA32-4B47-96BA-7C31B5768854}" srcOrd="0" destOrd="0" presId="urn:microsoft.com/office/officeart/2018/2/layout/IconVerticalSolidList"/>
    <dgm:cxn modelId="{A8C3AF40-C641-47D7-A2AE-E41E7A891080}" type="presParOf" srcId="{E8DB2F8D-7FFD-4C80-8E08-39246E53F5F9}" destId="{43D51A56-5B81-4EB7-B8C4-F66030EBACB3}" srcOrd="1" destOrd="0" presId="urn:microsoft.com/office/officeart/2018/2/layout/IconVerticalSolidList"/>
    <dgm:cxn modelId="{8939B611-442D-43E0-95E7-EFF666B3C611}" type="presParOf" srcId="{E8DB2F8D-7FFD-4C80-8E08-39246E53F5F9}" destId="{9CF5E1DB-73C5-4745-8044-8A1C928FBEB5}" srcOrd="2" destOrd="0" presId="urn:microsoft.com/office/officeart/2018/2/layout/IconVerticalSolidList"/>
    <dgm:cxn modelId="{6CD63369-11A3-4C5C-87D1-3605B693E2A6}" type="presParOf" srcId="{E8DB2F8D-7FFD-4C80-8E08-39246E53F5F9}" destId="{EE1F709F-373A-48C4-9EEB-58F4FC1ED884}" srcOrd="3" destOrd="0" presId="urn:microsoft.com/office/officeart/2018/2/layout/IconVerticalSolidList"/>
    <dgm:cxn modelId="{CACB2B40-E35F-4A71-844A-26EB5A8BD470}" type="presParOf" srcId="{ADF84D0C-23DF-4D26-BE65-CE87E255689A}" destId="{CFB307BA-52AA-4ACD-B1B1-FD12694454CC}" srcOrd="1" destOrd="0" presId="urn:microsoft.com/office/officeart/2018/2/layout/IconVerticalSolidList"/>
    <dgm:cxn modelId="{1D747703-0092-441D-86CC-0D7BCFB3B613}" type="presParOf" srcId="{ADF84D0C-23DF-4D26-BE65-CE87E255689A}" destId="{64518F3B-80B7-4F33-91A9-B3B4EAB4DE40}" srcOrd="2" destOrd="0" presId="urn:microsoft.com/office/officeart/2018/2/layout/IconVerticalSolidList"/>
    <dgm:cxn modelId="{D702A68F-4B45-4485-967F-65E7BCA0A60A}" type="presParOf" srcId="{64518F3B-80B7-4F33-91A9-B3B4EAB4DE40}" destId="{17934E2D-2265-458F-80AF-1D9D243E3FBF}" srcOrd="0" destOrd="0" presId="urn:microsoft.com/office/officeart/2018/2/layout/IconVerticalSolidList"/>
    <dgm:cxn modelId="{A8CD0AC9-EDBA-4E3D-A11F-930216FD2846}" type="presParOf" srcId="{64518F3B-80B7-4F33-91A9-B3B4EAB4DE40}" destId="{CFE2BAA2-3088-4C0D-975D-94A75FAF9BF0}" srcOrd="1" destOrd="0" presId="urn:microsoft.com/office/officeart/2018/2/layout/IconVerticalSolidList"/>
    <dgm:cxn modelId="{47617EE4-E2CF-445E-949B-D504C97D24CA}" type="presParOf" srcId="{64518F3B-80B7-4F33-91A9-B3B4EAB4DE40}" destId="{27B65953-CC42-4A07-A11B-3878BDC47A4B}" srcOrd="2" destOrd="0" presId="urn:microsoft.com/office/officeart/2018/2/layout/IconVerticalSolidList"/>
    <dgm:cxn modelId="{24AAE454-4D64-48D2-9CB2-813EEA94F017}" type="presParOf" srcId="{64518F3B-80B7-4F33-91A9-B3B4EAB4DE40}" destId="{466CDE7A-2C20-4E9B-9088-ABA006E91387}" srcOrd="3" destOrd="0" presId="urn:microsoft.com/office/officeart/2018/2/layout/IconVerticalSolidList"/>
    <dgm:cxn modelId="{72840195-C58E-4BEA-A913-B0F3AB21A4C0}" type="presParOf" srcId="{64518F3B-80B7-4F33-91A9-B3B4EAB4DE40}" destId="{2BF3CE12-247C-4077-837F-CEC583A702B9}" srcOrd="4" destOrd="0" presId="urn:microsoft.com/office/officeart/2018/2/layout/IconVerticalSolidList"/>
    <dgm:cxn modelId="{4C7B2BC7-F401-4618-A9B6-75A8607CE60E}" type="presParOf" srcId="{ADF84D0C-23DF-4D26-BE65-CE87E255689A}" destId="{58CAA352-BF06-4D4E-BCB1-E0ED0A6EF560}" srcOrd="3" destOrd="0" presId="urn:microsoft.com/office/officeart/2018/2/layout/IconVerticalSolidList"/>
    <dgm:cxn modelId="{B1450973-DA62-4F69-BB14-47784D45712B}" type="presParOf" srcId="{ADF84D0C-23DF-4D26-BE65-CE87E255689A}" destId="{3B19436B-A0F9-4EF9-A489-896964602D6D}" srcOrd="4" destOrd="0" presId="urn:microsoft.com/office/officeart/2018/2/layout/IconVerticalSolidList"/>
    <dgm:cxn modelId="{EF271AD5-B648-41D2-8CBA-9A0D045BEB9C}" type="presParOf" srcId="{3B19436B-A0F9-4EF9-A489-896964602D6D}" destId="{446BA0F9-29A2-46BB-A32F-9C5F4B79C79E}" srcOrd="0" destOrd="0" presId="urn:microsoft.com/office/officeart/2018/2/layout/IconVerticalSolidList"/>
    <dgm:cxn modelId="{E88C78E9-2E56-49A0-A5C8-99797134511A}" type="presParOf" srcId="{3B19436B-A0F9-4EF9-A489-896964602D6D}" destId="{34C05946-5BA7-4958-B5DA-B5A94027F38A}" srcOrd="1" destOrd="0" presId="urn:microsoft.com/office/officeart/2018/2/layout/IconVerticalSolidList"/>
    <dgm:cxn modelId="{15D855E1-BB3C-44EF-83E0-75A323C27328}" type="presParOf" srcId="{3B19436B-A0F9-4EF9-A489-896964602D6D}" destId="{3ED1564D-073E-4CBE-89D2-53720D6168C9}" srcOrd="2" destOrd="0" presId="urn:microsoft.com/office/officeart/2018/2/layout/IconVerticalSolidList"/>
    <dgm:cxn modelId="{7F731B20-8C3F-4FA6-88F8-239483A7A478}" type="presParOf" srcId="{3B19436B-A0F9-4EF9-A489-896964602D6D}" destId="{357CDE6F-0565-40B9-B2C6-F92922435F96}" srcOrd="3" destOrd="0" presId="urn:microsoft.com/office/officeart/2018/2/layout/IconVerticalSolidList"/>
    <dgm:cxn modelId="{8BE1F47D-0154-438C-B8C5-CA69770F5A0E}" type="presParOf" srcId="{3B19436B-A0F9-4EF9-A489-896964602D6D}" destId="{0B27CCB5-75B2-4D05-96C4-7B98DC13A13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BC5EF-A029-47BA-9BC4-A9E83511A353}"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669645D-16E0-4061-9787-0B93D38DE039}">
      <dgm:prSet/>
      <dgm:spPr/>
      <dgm:t>
        <a:bodyPr/>
        <a:lstStyle/>
        <a:p>
          <a:r>
            <a:rPr lang="en-US" dirty="0"/>
            <a:t>Heather has reduced presence</a:t>
          </a:r>
        </a:p>
      </dgm:t>
    </dgm:pt>
    <dgm:pt modelId="{007D487A-6BBE-425D-BED0-8437353BABF6}" type="parTrans" cxnId="{71F9622F-6F4E-4A0C-A8A3-BE7ABDD37F65}">
      <dgm:prSet/>
      <dgm:spPr/>
      <dgm:t>
        <a:bodyPr/>
        <a:lstStyle/>
        <a:p>
          <a:endParaRPr lang="en-US"/>
        </a:p>
      </dgm:t>
    </dgm:pt>
    <dgm:pt modelId="{B24D3860-A963-4D9F-BBEB-E3A18A6B87F2}" type="sibTrans" cxnId="{71F9622F-6F4E-4A0C-A8A3-BE7ABDD37F65}">
      <dgm:prSet/>
      <dgm:spPr/>
      <dgm:t>
        <a:bodyPr/>
        <a:lstStyle/>
        <a:p>
          <a:endParaRPr lang="en-US"/>
        </a:p>
      </dgm:t>
    </dgm:pt>
    <dgm:pt modelId="{E9EB073E-0CCF-493D-B12C-29220AD473D5}">
      <dgm:prSet/>
      <dgm:spPr/>
      <dgm:t>
        <a:bodyPr/>
        <a:lstStyle/>
        <a:p>
          <a:r>
            <a:rPr lang="en-US"/>
            <a:t>Please email Katie if you need anything </a:t>
          </a:r>
        </a:p>
      </dgm:t>
    </dgm:pt>
    <dgm:pt modelId="{5F7D8B05-62D3-4BCA-8EC5-B8897616C00D}" type="parTrans" cxnId="{618A1E4F-B8F6-4779-8DF8-4B08AB557299}">
      <dgm:prSet/>
      <dgm:spPr/>
      <dgm:t>
        <a:bodyPr/>
        <a:lstStyle/>
        <a:p>
          <a:endParaRPr lang="en-US"/>
        </a:p>
      </dgm:t>
    </dgm:pt>
    <dgm:pt modelId="{2E4C00BD-63AC-4365-AB86-F9D2C68A2EBC}" type="sibTrans" cxnId="{618A1E4F-B8F6-4779-8DF8-4B08AB557299}">
      <dgm:prSet/>
      <dgm:spPr/>
      <dgm:t>
        <a:bodyPr/>
        <a:lstStyle/>
        <a:p>
          <a:endParaRPr lang="en-US"/>
        </a:p>
      </dgm:t>
    </dgm:pt>
    <dgm:pt modelId="{427D03EE-3CCC-433A-89DC-D62AE6F064F0}">
      <dgm:prSet/>
      <dgm:spPr/>
      <dgm:t>
        <a:bodyPr/>
        <a:lstStyle/>
        <a:p>
          <a:r>
            <a:rPr lang="en-US"/>
            <a:t>Emails to Heather will not be answered swiftly</a:t>
          </a:r>
        </a:p>
      </dgm:t>
    </dgm:pt>
    <dgm:pt modelId="{B2BB4EA2-8125-4C11-A6FA-8C3352EA689C}" type="parTrans" cxnId="{9B16C5D4-F325-4305-8468-7CC4A61015EF}">
      <dgm:prSet/>
      <dgm:spPr/>
      <dgm:t>
        <a:bodyPr/>
        <a:lstStyle/>
        <a:p>
          <a:endParaRPr lang="en-US"/>
        </a:p>
      </dgm:t>
    </dgm:pt>
    <dgm:pt modelId="{9A933DA1-8230-47C7-8A05-E5AAD4E19289}" type="sibTrans" cxnId="{9B16C5D4-F325-4305-8468-7CC4A61015EF}">
      <dgm:prSet/>
      <dgm:spPr/>
      <dgm:t>
        <a:bodyPr/>
        <a:lstStyle/>
        <a:p>
          <a:endParaRPr lang="en-US"/>
        </a:p>
      </dgm:t>
    </dgm:pt>
    <dgm:pt modelId="{15049BBF-2FA2-4849-84FB-50F4B71383F8}" type="pres">
      <dgm:prSet presAssocID="{59EBC5EF-A029-47BA-9BC4-A9E83511A353}" presName="root" presStyleCnt="0">
        <dgm:presLayoutVars>
          <dgm:dir/>
          <dgm:resizeHandles val="exact"/>
        </dgm:presLayoutVars>
      </dgm:prSet>
      <dgm:spPr/>
    </dgm:pt>
    <dgm:pt modelId="{5CF29CF0-2494-4883-8C39-FBA8D9611EDA}" type="pres">
      <dgm:prSet presAssocID="{7669645D-16E0-4061-9787-0B93D38DE039}" presName="compNode" presStyleCnt="0"/>
      <dgm:spPr/>
    </dgm:pt>
    <dgm:pt modelId="{AEFE6EEA-3BC6-469E-9785-A1CF052541F7}" type="pres">
      <dgm:prSet presAssocID="{7669645D-16E0-4061-9787-0B93D38DE0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D7B03328-0124-4917-8239-50066DD62979}" type="pres">
      <dgm:prSet presAssocID="{7669645D-16E0-4061-9787-0B93D38DE039}" presName="spaceRect" presStyleCnt="0"/>
      <dgm:spPr/>
    </dgm:pt>
    <dgm:pt modelId="{09DD0FB3-131D-4462-96DF-2B8677B78C18}" type="pres">
      <dgm:prSet presAssocID="{7669645D-16E0-4061-9787-0B93D38DE039}" presName="textRect" presStyleLbl="revTx" presStyleIdx="0" presStyleCnt="3">
        <dgm:presLayoutVars>
          <dgm:chMax val="1"/>
          <dgm:chPref val="1"/>
        </dgm:presLayoutVars>
      </dgm:prSet>
      <dgm:spPr/>
    </dgm:pt>
    <dgm:pt modelId="{31A07122-8CE2-4482-A397-2259B26A0B7A}" type="pres">
      <dgm:prSet presAssocID="{B24D3860-A963-4D9F-BBEB-E3A18A6B87F2}" presName="sibTrans" presStyleCnt="0"/>
      <dgm:spPr/>
    </dgm:pt>
    <dgm:pt modelId="{F79A40BB-44AE-41A3-9042-E200B7C54F48}" type="pres">
      <dgm:prSet presAssocID="{E9EB073E-0CCF-493D-B12C-29220AD473D5}" presName="compNode" presStyleCnt="0"/>
      <dgm:spPr/>
    </dgm:pt>
    <dgm:pt modelId="{DCA149FC-8475-40B3-9BD6-8387884BC17F}" type="pres">
      <dgm:prSet presAssocID="{E9EB073E-0CCF-493D-B12C-29220AD473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A6D96B6F-6BD2-44B8-AFC0-517DC0805355}" type="pres">
      <dgm:prSet presAssocID="{E9EB073E-0CCF-493D-B12C-29220AD473D5}" presName="spaceRect" presStyleCnt="0"/>
      <dgm:spPr/>
    </dgm:pt>
    <dgm:pt modelId="{CB73B795-CA25-45EE-B944-AEF4D8C1F699}" type="pres">
      <dgm:prSet presAssocID="{E9EB073E-0CCF-493D-B12C-29220AD473D5}" presName="textRect" presStyleLbl="revTx" presStyleIdx="1" presStyleCnt="3">
        <dgm:presLayoutVars>
          <dgm:chMax val="1"/>
          <dgm:chPref val="1"/>
        </dgm:presLayoutVars>
      </dgm:prSet>
      <dgm:spPr/>
    </dgm:pt>
    <dgm:pt modelId="{42DD8260-5AE5-47BC-81C1-1921D24CC2AF}" type="pres">
      <dgm:prSet presAssocID="{2E4C00BD-63AC-4365-AB86-F9D2C68A2EBC}" presName="sibTrans" presStyleCnt="0"/>
      <dgm:spPr/>
    </dgm:pt>
    <dgm:pt modelId="{0B82D419-1583-4574-9179-E1F15B03E00D}" type="pres">
      <dgm:prSet presAssocID="{427D03EE-3CCC-433A-89DC-D62AE6F064F0}" presName="compNode" presStyleCnt="0"/>
      <dgm:spPr/>
    </dgm:pt>
    <dgm:pt modelId="{6A3142C2-27FD-421B-9728-DDCEA298FFF2}" type="pres">
      <dgm:prSet presAssocID="{427D03EE-3CCC-433A-89DC-D62AE6F064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8B4229E0-A206-4482-A729-C581A6AA32BB}" type="pres">
      <dgm:prSet presAssocID="{427D03EE-3CCC-433A-89DC-D62AE6F064F0}" presName="spaceRect" presStyleCnt="0"/>
      <dgm:spPr/>
    </dgm:pt>
    <dgm:pt modelId="{CFEB9DAD-B8DA-40C6-A771-212D85CF908B}" type="pres">
      <dgm:prSet presAssocID="{427D03EE-3CCC-433A-89DC-D62AE6F064F0}" presName="textRect" presStyleLbl="revTx" presStyleIdx="2" presStyleCnt="3">
        <dgm:presLayoutVars>
          <dgm:chMax val="1"/>
          <dgm:chPref val="1"/>
        </dgm:presLayoutVars>
      </dgm:prSet>
      <dgm:spPr/>
    </dgm:pt>
  </dgm:ptLst>
  <dgm:cxnLst>
    <dgm:cxn modelId="{CFFE3F00-E8D0-41F5-8E67-20E6EAE70503}" type="presOf" srcId="{7669645D-16E0-4061-9787-0B93D38DE039}" destId="{09DD0FB3-131D-4462-96DF-2B8677B78C18}" srcOrd="0" destOrd="0" presId="urn:microsoft.com/office/officeart/2018/2/layout/IconLabelList"/>
    <dgm:cxn modelId="{71F9622F-6F4E-4A0C-A8A3-BE7ABDD37F65}" srcId="{59EBC5EF-A029-47BA-9BC4-A9E83511A353}" destId="{7669645D-16E0-4061-9787-0B93D38DE039}" srcOrd="0" destOrd="0" parTransId="{007D487A-6BBE-425D-BED0-8437353BABF6}" sibTransId="{B24D3860-A963-4D9F-BBEB-E3A18A6B87F2}"/>
    <dgm:cxn modelId="{0CF8C265-C45B-412D-84E7-8C59B3A66F50}" type="presOf" srcId="{59EBC5EF-A029-47BA-9BC4-A9E83511A353}" destId="{15049BBF-2FA2-4849-84FB-50F4B71383F8}" srcOrd="0" destOrd="0" presId="urn:microsoft.com/office/officeart/2018/2/layout/IconLabelList"/>
    <dgm:cxn modelId="{618A1E4F-B8F6-4779-8DF8-4B08AB557299}" srcId="{59EBC5EF-A029-47BA-9BC4-A9E83511A353}" destId="{E9EB073E-0CCF-493D-B12C-29220AD473D5}" srcOrd="1" destOrd="0" parTransId="{5F7D8B05-62D3-4BCA-8EC5-B8897616C00D}" sibTransId="{2E4C00BD-63AC-4365-AB86-F9D2C68A2EBC}"/>
    <dgm:cxn modelId="{450A7B86-9440-478A-9BA2-20415B792773}" type="presOf" srcId="{427D03EE-3CCC-433A-89DC-D62AE6F064F0}" destId="{CFEB9DAD-B8DA-40C6-A771-212D85CF908B}" srcOrd="0" destOrd="0" presId="urn:microsoft.com/office/officeart/2018/2/layout/IconLabelList"/>
    <dgm:cxn modelId="{9B16C5D4-F325-4305-8468-7CC4A61015EF}" srcId="{59EBC5EF-A029-47BA-9BC4-A9E83511A353}" destId="{427D03EE-3CCC-433A-89DC-D62AE6F064F0}" srcOrd="2" destOrd="0" parTransId="{B2BB4EA2-8125-4C11-A6FA-8C3352EA689C}" sibTransId="{9A933DA1-8230-47C7-8A05-E5AAD4E19289}"/>
    <dgm:cxn modelId="{6CB0E8E3-D176-4419-9381-65EBAC200AB3}" type="presOf" srcId="{E9EB073E-0CCF-493D-B12C-29220AD473D5}" destId="{CB73B795-CA25-45EE-B944-AEF4D8C1F699}" srcOrd="0" destOrd="0" presId="urn:microsoft.com/office/officeart/2018/2/layout/IconLabelList"/>
    <dgm:cxn modelId="{51AB40AD-3326-49B0-B96A-D1710F8F54D3}" type="presParOf" srcId="{15049BBF-2FA2-4849-84FB-50F4B71383F8}" destId="{5CF29CF0-2494-4883-8C39-FBA8D9611EDA}" srcOrd="0" destOrd="0" presId="urn:microsoft.com/office/officeart/2018/2/layout/IconLabelList"/>
    <dgm:cxn modelId="{CD7C9AC7-0878-410B-91FA-CD420AE8B8DF}" type="presParOf" srcId="{5CF29CF0-2494-4883-8C39-FBA8D9611EDA}" destId="{AEFE6EEA-3BC6-469E-9785-A1CF052541F7}" srcOrd="0" destOrd="0" presId="urn:microsoft.com/office/officeart/2018/2/layout/IconLabelList"/>
    <dgm:cxn modelId="{C54431B6-B0C5-4D72-A18C-1EB500B9F6A8}" type="presParOf" srcId="{5CF29CF0-2494-4883-8C39-FBA8D9611EDA}" destId="{D7B03328-0124-4917-8239-50066DD62979}" srcOrd="1" destOrd="0" presId="urn:microsoft.com/office/officeart/2018/2/layout/IconLabelList"/>
    <dgm:cxn modelId="{73E25725-61A8-45D0-9185-A427453ECF82}" type="presParOf" srcId="{5CF29CF0-2494-4883-8C39-FBA8D9611EDA}" destId="{09DD0FB3-131D-4462-96DF-2B8677B78C18}" srcOrd="2" destOrd="0" presId="urn:microsoft.com/office/officeart/2018/2/layout/IconLabelList"/>
    <dgm:cxn modelId="{BC790EDD-6797-4E00-9348-CBB70CDA6C29}" type="presParOf" srcId="{15049BBF-2FA2-4849-84FB-50F4B71383F8}" destId="{31A07122-8CE2-4482-A397-2259B26A0B7A}" srcOrd="1" destOrd="0" presId="urn:microsoft.com/office/officeart/2018/2/layout/IconLabelList"/>
    <dgm:cxn modelId="{FB37311B-733F-45C3-BF52-4E7D1F5CF952}" type="presParOf" srcId="{15049BBF-2FA2-4849-84FB-50F4B71383F8}" destId="{F79A40BB-44AE-41A3-9042-E200B7C54F48}" srcOrd="2" destOrd="0" presId="urn:microsoft.com/office/officeart/2018/2/layout/IconLabelList"/>
    <dgm:cxn modelId="{BDAE984F-B114-411C-915F-ED480400DA6A}" type="presParOf" srcId="{F79A40BB-44AE-41A3-9042-E200B7C54F48}" destId="{DCA149FC-8475-40B3-9BD6-8387884BC17F}" srcOrd="0" destOrd="0" presId="urn:microsoft.com/office/officeart/2018/2/layout/IconLabelList"/>
    <dgm:cxn modelId="{3863064F-EA18-4925-B446-58BA18502852}" type="presParOf" srcId="{F79A40BB-44AE-41A3-9042-E200B7C54F48}" destId="{A6D96B6F-6BD2-44B8-AFC0-517DC0805355}" srcOrd="1" destOrd="0" presId="urn:microsoft.com/office/officeart/2018/2/layout/IconLabelList"/>
    <dgm:cxn modelId="{095ED297-CEB3-46C2-9EF0-697342D4723A}" type="presParOf" srcId="{F79A40BB-44AE-41A3-9042-E200B7C54F48}" destId="{CB73B795-CA25-45EE-B944-AEF4D8C1F699}" srcOrd="2" destOrd="0" presId="urn:microsoft.com/office/officeart/2018/2/layout/IconLabelList"/>
    <dgm:cxn modelId="{03708B86-1AFE-4CFD-8CC3-1C2967876348}" type="presParOf" srcId="{15049BBF-2FA2-4849-84FB-50F4B71383F8}" destId="{42DD8260-5AE5-47BC-81C1-1921D24CC2AF}" srcOrd="3" destOrd="0" presId="urn:microsoft.com/office/officeart/2018/2/layout/IconLabelList"/>
    <dgm:cxn modelId="{06020613-0FE4-47FA-943A-3D5D50A67FD7}" type="presParOf" srcId="{15049BBF-2FA2-4849-84FB-50F4B71383F8}" destId="{0B82D419-1583-4574-9179-E1F15B03E00D}" srcOrd="4" destOrd="0" presId="urn:microsoft.com/office/officeart/2018/2/layout/IconLabelList"/>
    <dgm:cxn modelId="{A58896D6-E39D-4C64-8BDC-284AB2D367EC}" type="presParOf" srcId="{0B82D419-1583-4574-9179-E1F15B03E00D}" destId="{6A3142C2-27FD-421B-9728-DDCEA298FFF2}" srcOrd="0" destOrd="0" presId="urn:microsoft.com/office/officeart/2018/2/layout/IconLabelList"/>
    <dgm:cxn modelId="{35C3C4A7-CCBC-4779-81FF-A52DCE4EF731}" type="presParOf" srcId="{0B82D419-1583-4574-9179-E1F15B03E00D}" destId="{8B4229E0-A206-4482-A729-C581A6AA32BB}" srcOrd="1" destOrd="0" presId="urn:microsoft.com/office/officeart/2018/2/layout/IconLabelList"/>
    <dgm:cxn modelId="{8987EAA4-C5DB-43B9-8423-0488024621C6}" type="presParOf" srcId="{0B82D419-1583-4574-9179-E1F15B03E00D}" destId="{CFEB9DAD-B8DA-40C6-A771-212D85CF908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35DC29-2B53-4672-871D-7F1897E0B474}"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86017DD7-FDA8-42C8-B0FB-462294026BF1}">
      <dgm:prSet/>
      <dgm:spPr/>
      <dgm:t>
        <a:bodyPr/>
        <a:lstStyle/>
        <a:p>
          <a:r>
            <a:rPr lang="en-US" dirty="0"/>
            <a:t>Sent Out December 1</a:t>
          </a:r>
          <a:r>
            <a:rPr lang="en-US" baseline="30000" dirty="0"/>
            <a:t>st</a:t>
          </a:r>
          <a:r>
            <a:rPr lang="en-US" dirty="0"/>
            <a:t> </a:t>
          </a:r>
        </a:p>
      </dgm:t>
    </dgm:pt>
    <dgm:pt modelId="{58DD38A1-CE2A-4D5F-99D4-A95CB91975F2}" type="parTrans" cxnId="{FFDC10E1-54C9-402E-8EF9-840306F8AA2A}">
      <dgm:prSet/>
      <dgm:spPr/>
      <dgm:t>
        <a:bodyPr/>
        <a:lstStyle/>
        <a:p>
          <a:endParaRPr lang="en-US"/>
        </a:p>
      </dgm:t>
    </dgm:pt>
    <dgm:pt modelId="{7A21C93C-6778-4A39-8588-3EB9D76386E0}" type="sibTrans" cxnId="{FFDC10E1-54C9-402E-8EF9-840306F8AA2A}">
      <dgm:prSet/>
      <dgm:spPr/>
      <dgm:t>
        <a:bodyPr/>
        <a:lstStyle/>
        <a:p>
          <a:endParaRPr lang="en-US"/>
        </a:p>
      </dgm:t>
    </dgm:pt>
    <dgm:pt modelId="{6C157551-134E-4D55-B491-B7F4B4F7E467}">
      <dgm:prSet/>
      <dgm:spPr/>
      <dgm:t>
        <a:bodyPr/>
        <a:lstStyle/>
        <a:p>
          <a:r>
            <a:rPr lang="en-US"/>
            <a:t>Still Missing From Some Sites</a:t>
          </a:r>
        </a:p>
      </dgm:t>
    </dgm:pt>
    <dgm:pt modelId="{72DA312D-71E9-4B2C-AC0A-0130CF50A0FA}" type="parTrans" cxnId="{7AC605C7-E4D4-4441-9482-537421E98EF2}">
      <dgm:prSet/>
      <dgm:spPr/>
      <dgm:t>
        <a:bodyPr/>
        <a:lstStyle/>
        <a:p>
          <a:endParaRPr lang="en-US"/>
        </a:p>
      </dgm:t>
    </dgm:pt>
    <dgm:pt modelId="{4B524896-FD24-46D2-8FFE-B0889EA19F45}" type="sibTrans" cxnId="{7AC605C7-E4D4-4441-9482-537421E98EF2}">
      <dgm:prSet/>
      <dgm:spPr/>
      <dgm:t>
        <a:bodyPr/>
        <a:lstStyle/>
        <a:p>
          <a:endParaRPr lang="en-US"/>
        </a:p>
      </dgm:t>
    </dgm:pt>
    <dgm:pt modelId="{BBF8FF77-E9D8-4968-A2FB-924512BBBDEF}" type="pres">
      <dgm:prSet presAssocID="{3F35DC29-2B53-4672-871D-7F1897E0B474}" presName="hierChild1" presStyleCnt="0">
        <dgm:presLayoutVars>
          <dgm:chPref val="1"/>
          <dgm:dir/>
          <dgm:animOne val="branch"/>
          <dgm:animLvl val="lvl"/>
          <dgm:resizeHandles/>
        </dgm:presLayoutVars>
      </dgm:prSet>
      <dgm:spPr/>
    </dgm:pt>
    <dgm:pt modelId="{01E80607-4065-49BE-8199-76402D3C9DA9}" type="pres">
      <dgm:prSet presAssocID="{86017DD7-FDA8-42C8-B0FB-462294026BF1}" presName="hierRoot1" presStyleCnt="0"/>
      <dgm:spPr/>
    </dgm:pt>
    <dgm:pt modelId="{768EFC6F-953B-4B9A-B37B-2C4C9E25FE73}" type="pres">
      <dgm:prSet presAssocID="{86017DD7-FDA8-42C8-B0FB-462294026BF1}" presName="composite" presStyleCnt="0"/>
      <dgm:spPr/>
    </dgm:pt>
    <dgm:pt modelId="{6C7E93EC-3CCD-4603-A20C-EA7EDA9FDA97}" type="pres">
      <dgm:prSet presAssocID="{86017DD7-FDA8-42C8-B0FB-462294026BF1}" presName="background" presStyleLbl="node0" presStyleIdx="0" presStyleCnt="2"/>
      <dgm:spPr/>
    </dgm:pt>
    <dgm:pt modelId="{46216C3B-085A-460B-BC07-ACD6C48308C3}" type="pres">
      <dgm:prSet presAssocID="{86017DD7-FDA8-42C8-B0FB-462294026BF1}" presName="text" presStyleLbl="fgAcc0" presStyleIdx="0" presStyleCnt="2">
        <dgm:presLayoutVars>
          <dgm:chPref val="3"/>
        </dgm:presLayoutVars>
      </dgm:prSet>
      <dgm:spPr/>
    </dgm:pt>
    <dgm:pt modelId="{8DA755A7-851B-48C2-A961-B006C8542E56}" type="pres">
      <dgm:prSet presAssocID="{86017DD7-FDA8-42C8-B0FB-462294026BF1}" presName="hierChild2" presStyleCnt="0"/>
      <dgm:spPr/>
    </dgm:pt>
    <dgm:pt modelId="{582FEEC7-0C27-4E87-9E5F-44F93381D331}" type="pres">
      <dgm:prSet presAssocID="{6C157551-134E-4D55-B491-B7F4B4F7E467}" presName="hierRoot1" presStyleCnt="0"/>
      <dgm:spPr/>
    </dgm:pt>
    <dgm:pt modelId="{1C07E147-3C05-4651-9165-87181431689B}" type="pres">
      <dgm:prSet presAssocID="{6C157551-134E-4D55-B491-B7F4B4F7E467}" presName="composite" presStyleCnt="0"/>
      <dgm:spPr/>
    </dgm:pt>
    <dgm:pt modelId="{0FE64834-2C25-47C2-A639-1358692B4A8B}" type="pres">
      <dgm:prSet presAssocID="{6C157551-134E-4D55-B491-B7F4B4F7E467}" presName="background" presStyleLbl="node0" presStyleIdx="1" presStyleCnt="2"/>
      <dgm:spPr/>
    </dgm:pt>
    <dgm:pt modelId="{9B5DC7F0-2AD3-4BF2-8DB7-9160191367B4}" type="pres">
      <dgm:prSet presAssocID="{6C157551-134E-4D55-B491-B7F4B4F7E467}" presName="text" presStyleLbl="fgAcc0" presStyleIdx="1" presStyleCnt="2">
        <dgm:presLayoutVars>
          <dgm:chPref val="3"/>
        </dgm:presLayoutVars>
      </dgm:prSet>
      <dgm:spPr/>
    </dgm:pt>
    <dgm:pt modelId="{4C436357-69BA-49A7-AE5E-1BD67F8C94F2}" type="pres">
      <dgm:prSet presAssocID="{6C157551-134E-4D55-B491-B7F4B4F7E467}" presName="hierChild2" presStyleCnt="0"/>
      <dgm:spPr/>
    </dgm:pt>
  </dgm:ptLst>
  <dgm:cxnLst>
    <dgm:cxn modelId="{409DD437-6B00-4C96-BE58-0E233178152D}" type="presOf" srcId="{3F35DC29-2B53-4672-871D-7F1897E0B474}" destId="{BBF8FF77-E9D8-4968-A2FB-924512BBBDEF}" srcOrd="0" destOrd="0" presId="urn:microsoft.com/office/officeart/2005/8/layout/hierarchy1"/>
    <dgm:cxn modelId="{EBC47EB9-84DC-4515-80B5-E81F404210B9}" type="presOf" srcId="{86017DD7-FDA8-42C8-B0FB-462294026BF1}" destId="{46216C3B-085A-460B-BC07-ACD6C48308C3}" srcOrd="0" destOrd="0" presId="urn:microsoft.com/office/officeart/2005/8/layout/hierarchy1"/>
    <dgm:cxn modelId="{BD6FA6C4-4A8A-4BFF-A9B0-CCF809653656}" type="presOf" srcId="{6C157551-134E-4D55-B491-B7F4B4F7E467}" destId="{9B5DC7F0-2AD3-4BF2-8DB7-9160191367B4}" srcOrd="0" destOrd="0" presId="urn:microsoft.com/office/officeart/2005/8/layout/hierarchy1"/>
    <dgm:cxn modelId="{7AC605C7-E4D4-4441-9482-537421E98EF2}" srcId="{3F35DC29-2B53-4672-871D-7F1897E0B474}" destId="{6C157551-134E-4D55-B491-B7F4B4F7E467}" srcOrd="1" destOrd="0" parTransId="{72DA312D-71E9-4B2C-AC0A-0130CF50A0FA}" sibTransId="{4B524896-FD24-46D2-8FFE-B0889EA19F45}"/>
    <dgm:cxn modelId="{FFDC10E1-54C9-402E-8EF9-840306F8AA2A}" srcId="{3F35DC29-2B53-4672-871D-7F1897E0B474}" destId="{86017DD7-FDA8-42C8-B0FB-462294026BF1}" srcOrd="0" destOrd="0" parTransId="{58DD38A1-CE2A-4D5F-99D4-A95CB91975F2}" sibTransId="{7A21C93C-6778-4A39-8588-3EB9D76386E0}"/>
    <dgm:cxn modelId="{BF4E744F-BE1F-4535-B5F7-50BC4CBDCA8D}" type="presParOf" srcId="{BBF8FF77-E9D8-4968-A2FB-924512BBBDEF}" destId="{01E80607-4065-49BE-8199-76402D3C9DA9}" srcOrd="0" destOrd="0" presId="urn:microsoft.com/office/officeart/2005/8/layout/hierarchy1"/>
    <dgm:cxn modelId="{3E20C4F7-E580-4D9A-88CC-94A0C1432A5A}" type="presParOf" srcId="{01E80607-4065-49BE-8199-76402D3C9DA9}" destId="{768EFC6F-953B-4B9A-B37B-2C4C9E25FE73}" srcOrd="0" destOrd="0" presId="urn:microsoft.com/office/officeart/2005/8/layout/hierarchy1"/>
    <dgm:cxn modelId="{2AFAAB7C-9835-4EF6-B2F3-D8058FE4861F}" type="presParOf" srcId="{768EFC6F-953B-4B9A-B37B-2C4C9E25FE73}" destId="{6C7E93EC-3CCD-4603-A20C-EA7EDA9FDA97}" srcOrd="0" destOrd="0" presId="urn:microsoft.com/office/officeart/2005/8/layout/hierarchy1"/>
    <dgm:cxn modelId="{83A4C413-93C2-491B-9287-DAF91B64FD9E}" type="presParOf" srcId="{768EFC6F-953B-4B9A-B37B-2C4C9E25FE73}" destId="{46216C3B-085A-460B-BC07-ACD6C48308C3}" srcOrd="1" destOrd="0" presId="urn:microsoft.com/office/officeart/2005/8/layout/hierarchy1"/>
    <dgm:cxn modelId="{FF2819B6-556D-4DAC-AB34-AECFFAEE048D}" type="presParOf" srcId="{01E80607-4065-49BE-8199-76402D3C9DA9}" destId="{8DA755A7-851B-48C2-A961-B006C8542E56}" srcOrd="1" destOrd="0" presId="urn:microsoft.com/office/officeart/2005/8/layout/hierarchy1"/>
    <dgm:cxn modelId="{29F5B33A-6D1E-4E28-84D7-C4F80EEDD3FC}" type="presParOf" srcId="{BBF8FF77-E9D8-4968-A2FB-924512BBBDEF}" destId="{582FEEC7-0C27-4E87-9E5F-44F93381D331}" srcOrd="1" destOrd="0" presId="urn:microsoft.com/office/officeart/2005/8/layout/hierarchy1"/>
    <dgm:cxn modelId="{3BDB65E7-D7F1-4A79-993F-8A868D9DD726}" type="presParOf" srcId="{582FEEC7-0C27-4E87-9E5F-44F93381D331}" destId="{1C07E147-3C05-4651-9165-87181431689B}" srcOrd="0" destOrd="0" presId="urn:microsoft.com/office/officeart/2005/8/layout/hierarchy1"/>
    <dgm:cxn modelId="{54E0AABB-5C51-4918-8EE0-12F424F18AF8}" type="presParOf" srcId="{1C07E147-3C05-4651-9165-87181431689B}" destId="{0FE64834-2C25-47C2-A639-1358692B4A8B}" srcOrd="0" destOrd="0" presId="urn:microsoft.com/office/officeart/2005/8/layout/hierarchy1"/>
    <dgm:cxn modelId="{5B5191E1-9F92-45CF-9748-B1D7468CF5C9}" type="presParOf" srcId="{1C07E147-3C05-4651-9165-87181431689B}" destId="{9B5DC7F0-2AD3-4BF2-8DB7-9160191367B4}" srcOrd="1" destOrd="0" presId="urn:microsoft.com/office/officeart/2005/8/layout/hierarchy1"/>
    <dgm:cxn modelId="{08B2AFC4-D5FF-4405-A8AD-BBEE774F537A}" type="presParOf" srcId="{582FEEC7-0C27-4E87-9E5F-44F93381D331}" destId="{4C436357-69BA-49A7-AE5E-1BD67F8C94F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a:t>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a:t>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a:t>REDCap AE Form</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98F0E2-B434-4E47-9AAF-BAF27C35B40C}"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6DDA96D9-CA81-49B6-B7BE-EDA8F16D7649}">
      <dgm:prSet/>
      <dgm:spPr/>
      <dgm:t>
        <a:bodyPr/>
        <a:lstStyle/>
        <a:p>
          <a:r>
            <a:rPr lang="en-US"/>
            <a:t>For Sites w/out IRB Approval:</a:t>
          </a:r>
        </a:p>
      </dgm:t>
    </dgm:pt>
    <dgm:pt modelId="{C05A7B6D-A976-4B75-A180-B49E476A46A0}" type="parTrans" cxnId="{A96D39DB-4EB3-4233-A2B4-0501C81CF596}">
      <dgm:prSet/>
      <dgm:spPr/>
      <dgm:t>
        <a:bodyPr/>
        <a:lstStyle/>
        <a:p>
          <a:endParaRPr lang="en-US"/>
        </a:p>
      </dgm:t>
    </dgm:pt>
    <dgm:pt modelId="{78794827-B895-41D1-BC6E-A3C739900164}" type="sibTrans" cxnId="{A96D39DB-4EB3-4233-A2B4-0501C81CF596}">
      <dgm:prSet/>
      <dgm:spPr/>
      <dgm:t>
        <a:bodyPr/>
        <a:lstStyle/>
        <a:p>
          <a:endParaRPr lang="en-US"/>
        </a:p>
      </dgm:t>
    </dgm:pt>
    <dgm:pt modelId="{314C26CC-8CF5-434E-819F-B6CCC6F5CACA}">
      <dgm:prSet/>
      <dgm:spPr/>
      <dgm:t>
        <a:bodyPr/>
        <a:lstStyle/>
        <a:p>
          <a:r>
            <a:rPr lang="en-US" dirty="0"/>
            <a:t>Instructions to submit to local IRBs sent out on 6/7</a:t>
          </a:r>
        </a:p>
      </dgm:t>
    </dgm:pt>
    <dgm:pt modelId="{C8734DA7-E610-4B06-8360-8332F73FFD15}" type="parTrans" cxnId="{8D5C98C5-E13B-47F3-9D83-FD407B8C8599}">
      <dgm:prSet/>
      <dgm:spPr/>
      <dgm:t>
        <a:bodyPr/>
        <a:lstStyle/>
        <a:p>
          <a:endParaRPr lang="en-US"/>
        </a:p>
      </dgm:t>
    </dgm:pt>
    <dgm:pt modelId="{5B244CDE-5B5A-453A-8424-C2D84C7888C1}" type="sibTrans" cxnId="{8D5C98C5-E13B-47F3-9D83-FD407B8C8599}">
      <dgm:prSet/>
      <dgm:spPr/>
      <dgm:t>
        <a:bodyPr/>
        <a:lstStyle/>
        <a:p>
          <a:endParaRPr lang="en-US"/>
        </a:p>
      </dgm:t>
    </dgm:pt>
    <dgm:pt modelId="{7C4B322D-6687-4055-AB54-576950CBCBC4}">
      <dgm:prSet/>
      <dgm:spPr/>
      <dgm:t>
        <a:bodyPr/>
        <a:lstStyle/>
        <a:p>
          <a:r>
            <a:rPr lang="en-US" dirty="0"/>
            <a:t>Please reach out to Heather and Katie with any questions/concerns/barriers </a:t>
          </a:r>
        </a:p>
      </dgm:t>
    </dgm:pt>
    <dgm:pt modelId="{FF5349C3-5DE1-4C00-9633-13773F7A1DAA}" type="parTrans" cxnId="{A18F184A-2B68-445E-8E18-AD0FDC696453}">
      <dgm:prSet/>
      <dgm:spPr/>
      <dgm:t>
        <a:bodyPr/>
        <a:lstStyle/>
        <a:p>
          <a:endParaRPr lang="en-US"/>
        </a:p>
      </dgm:t>
    </dgm:pt>
    <dgm:pt modelId="{29ACB624-F25E-43A1-8859-D8C2B82D7993}" type="sibTrans" cxnId="{A18F184A-2B68-445E-8E18-AD0FDC696453}">
      <dgm:prSet/>
      <dgm:spPr/>
      <dgm:t>
        <a:bodyPr/>
        <a:lstStyle/>
        <a:p>
          <a:endParaRPr lang="en-US"/>
        </a:p>
      </dgm:t>
    </dgm:pt>
    <dgm:pt modelId="{6F7C8F02-2649-48BB-8E9C-EF9CB3A6BAA9}">
      <dgm:prSet/>
      <dgm:spPr/>
      <dgm:t>
        <a:bodyPr/>
        <a:lstStyle/>
        <a:p>
          <a:r>
            <a:rPr lang="en-US"/>
            <a:t>For Sites w/ IRB Approval: </a:t>
          </a:r>
        </a:p>
      </dgm:t>
    </dgm:pt>
    <dgm:pt modelId="{B2AE66E2-A987-4DB6-AF59-8585E2B7D516}" type="parTrans" cxnId="{E0F952C6-3650-4E51-8D6D-F2686407BFAB}">
      <dgm:prSet/>
      <dgm:spPr/>
      <dgm:t>
        <a:bodyPr/>
        <a:lstStyle/>
        <a:p>
          <a:endParaRPr lang="en-US"/>
        </a:p>
      </dgm:t>
    </dgm:pt>
    <dgm:pt modelId="{1ADDA219-E01C-400E-B415-00696E5C6A09}" type="sibTrans" cxnId="{E0F952C6-3650-4E51-8D6D-F2686407BFAB}">
      <dgm:prSet/>
      <dgm:spPr/>
      <dgm:t>
        <a:bodyPr/>
        <a:lstStyle/>
        <a:p>
          <a:endParaRPr lang="en-US"/>
        </a:p>
      </dgm:t>
    </dgm:pt>
    <dgm:pt modelId="{8A59B722-EA7E-40B4-BDA5-4A1F03C55D2B}">
      <dgm:prSet/>
      <dgm:spPr/>
      <dgm:t>
        <a:bodyPr/>
        <a:lstStyle/>
        <a:p>
          <a:r>
            <a:rPr lang="en-US" dirty="0"/>
            <a:t>Please Send Survey Links At Initial Discharge and After HOT Weaning</a:t>
          </a:r>
        </a:p>
      </dgm:t>
    </dgm:pt>
    <dgm:pt modelId="{3C1E3210-DE4B-45F4-A8BF-54B00E1B07AE}" type="parTrans" cxnId="{91A91B1D-C23D-40B3-ACFA-5BF547836191}">
      <dgm:prSet/>
      <dgm:spPr/>
      <dgm:t>
        <a:bodyPr/>
        <a:lstStyle/>
        <a:p>
          <a:endParaRPr lang="en-US"/>
        </a:p>
      </dgm:t>
    </dgm:pt>
    <dgm:pt modelId="{52EE0B26-4FB6-4A02-B944-8E4AA3E4C652}" type="sibTrans" cxnId="{91A91B1D-C23D-40B3-ACFA-5BF547836191}">
      <dgm:prSet/>
      <dgm:spPr/>
      <dgm:t>
        <a:bodyPr/>
        <a:lstStyle/>
        <a:p>
          <a:endParaRPr lang="en-US"/>
        </a:p>
      </dgm:t>
    </dgm:pt>
    <dgm:pt modelId="{B8F5C375-D52C-44C6-A292-EC633D7B5EB3}">
      <dgm:prSet/>
      <dgm:spPr/>
      <dgm:t>
        <a:bodyPr/>
        <a:lstStyle/>
        <a:p>
          <a:r>
            <a:rPr lang="en-US" dirty="0"/>
            <a:t>Spanish Version Live!</a:t>
          </a:r>
        </a:p>
      </dgm:t>
    </dgm:pt>
    <dgm:pt modelId="{DC7D9FCF-9FC6-4106-8BED-43778B556AF5}" type="parTrans" cxnId="{40360F9B-B1AB-4814-B0CD-AA8FD5C02543}">
      <dgm:prSet/>
      <dgm:spPr/>
      <dgm:t>
        <a:bodyPr/>
        <a:lstStyle/>
        <a:p>
          <a:endParaRPr lang="en-US"/>
        </a:p>
      </dgm:t>
    </dgm:pt>
    <dgm:pt modelId="{0964529B-481A-463E-819D-B80F53223AED}" type="sibTrans" cxnId="{40360F9B-B1AB-4814-B0CD-AA8FD5C02543}">
      <dgm:prSet/>
      <dgm:spPr/>
      <dgm:t>
        <a:bodyPr/>
        <a:lstStyle/>
        <a:p>
          <a:endParaRPr lang="en-US"/>
        </a:p>
      </dgm:t>
    </dgm:pt>
    <dgm:pt modelId="{E1EC377A-244F-4C8E-A1AF-2CBCD608D7B2}">
      <dgm:prSet/>
      <dgm:spPr/>
      <dgm:t>
        <a:bodyPr/>
        <a:lstStyle/>
        <a:p>
          <a:r>
            <a:rPr lang="en-US" dirty="0"/>
            <a:t>If UMASS is Sending Emails for Your Site… Please Give Us Parent Emails ASAP</a:t>
          </a:r>
        </a:p>
      </dgm:t>
    </dgm:pt>
    <dgm:pt modelId="{D865D0F6-9967-41BA-A6FA-4296F21BF820}" type="parTrans" cxnId="{B5A79294-667B-4C42-8FE9-F7CFFF8E5402}">
      <dgm:prSet/>
      <dgm:spPr/>
    </dgm:pt>
    <dgm:pt modelId="{2AAEE3CF-6E30-4D6D-99E6-379CA4BAD505}" type="sibTrans" cxnId="{B5A79294-667B-4C42-8FE9-F7CFFF8E5402}">
      <dgm:prSet/>
      <dgm:spPr/>
    </dgm:pt>
    <dgm:pt modelId="{921994AA-12DC-4008-BA0D-322BA89E4C92}" type="pres">
      <dgm:prSet presAssocID="{5298F0E2-B434-4E47-9AAF-BAF27C35B40C}" presName="Name0" presStyleCnt="0">
        <dgm:presLayoutVars>
          <dgm:dir/>
          <dgm:animLvl val="lvl"/>
          <dgm:resizeHandles val="exact"/>
        </dgm:presLayoutVars>
      </dgm:prSet>
      <dgm:spPr/>
    </dgm:pt>
    <dgm:pt modelId="{23635358-5668-47D7-A2A7-87E24D9430EF}" type="pres">
      <dgm:prSet presAssocID="{6DDA96D9-CA81-49B6-B7BE-EDA8F16D7649}" presName="linNode" presStyleCnt="0"/>
      <dgm:spPr/>
    </dgm:pt>
    <dgm:pt modelId="{112D032F-854B-4CFA-A9B2-30636BCB2EFA}" type="pres">
      <dgm:prSet presAssocID="{6DDA96D9-CA81-49B6-B7BE-EDA8F16D7649}" presName="parentText" presStyleLbl="node1" presStyleIdx="0" presStyleCnt="2">
        <dgm:presLayoutVars>
          <dgm:chMax val="1"/>
          <dgm:bulletEnabled val="1"/>
        </dgm:presLayoutVars>
      </dgm:prSet>
      <dgm:spPr/>
    </dgm:pt>
    <dgm:pt modelId="{B2A690C4-E495-4BFC-BD62-CE85921924C4}" type="pres">
      <dgm:prSet presAssocID="{6DDA96D9-CA81-49B6-B7BE-EDA8F16D7649}" presName="descendantText" presStyleLbl="alignAccFollowNode1" presStyleIdx="0" presStyleCnt="2">
        <dgm:presLayoutVars>
          <dgm:bulletEnabled val="1"/>
        </dgm:presLayoutVars>
      </dgm:prSet>
      <dgm:spPr/>
    </dgm:pt>
    <dgm:pt modelId="{BA1FB9CA-26E6-4FFD-BEB9-1F327AA0A432}" type="pres">
      <dgm:prSet presAssocID="{78794827-B895-41D1-BC6E-A3C739900164}" presName="sp" presStyleCnt="0"/>
      <dgm:spPr/>
    </dgm:pt>
    <dgm:pt modelId="{D457FE63-EF87-4492-A499-E01C834CEA8F}" type="pres">
      <dgm:prSet presAssocID="{6F7C8F02-2649-48BB-8E9C-EF9CB3A6BAA9}" presName="linNode" presStyleCnt="0"/>
      <dgm:spPr/>
    </dgm:pt>
    <dgm:pt modelId="{527AB7BF-1DF5-4C1C-9CDF-49F30861D0D9}" type="pres">
      <dgm:prSet presAssocID="{6F7C8F02-2649-48BB-8E9C-EF9CB3A6BAA9}" presName="parentText" presStyleLbl="node1" presStyleIdx="1" presStyleCnt="2">
        <dgm:presLayoutVars>
          <dgm:chMax val="1"/>
          <dgm:bulletEnabled val="1"/>
        </dgm:presLayoutVars>
      </dgm:prSet>
      <dgm:spPr/>
    </dgm:pt>
    <dgm:pt modelId="{C6E4C783-B20E-4DEF-991B-596298EBC3A3}" type="pres">
      <dgm:prSet presAssocID="{6F7C8F02-2649-48BB-8E9C-EF9CB3A6BAA9}" presName="descendantText" presStyleLbl="alignAccFollowNode1" presStyleIdx="1" presStyleCnt="2">
        <dgm:presLayoutVars>
          <dgm:bulletEnabled val="1"/>
        </dgm:presLayoutVars>
      </dgm:prSet>
      <dgm:spPr/>
    </dgm:pt>
  </dgm:ptLst>
  <dgm:cxnLst>
    <dgm:cxn modelId="{348C8513-2BC7-42C7-93B0-B2255833A860}" type="presOf" srcId="{E1EC377A-244F-4C8E-A1AF-2CBCD608D7B2}" destId="{C6E4C783-B20E-4DEF-991B-596298EBC3A3}" srcOrd="0" destOrd="1" presId="urn:microsoft.com/office/officeart/2005/8/layout/vList5"/>
    <dgm:cxn modelId="{91A91B1D-C23D-40B3-ACFA-5BF547836191}" srcId="{6F7C8F02-2649-48BB-8E9C-EF9CB3A6BAA9}" destId="{8A59B722-EA7E-40B4-BDA5-4A1F03C55D2B}" srcOrd="0" destOrd="0" parTransId="{3C1E3210-DE4B-45F4-A8BF-54B00E1B07AE}" sibTransId="{52EE0B26-4FB6-4A02-B944-8E4AA3E4C652}"/>
    <dgm:cxn modelId="{9D6B3329-B410-4DA7-8695-4E5B41F14960}" type="presOf" srcId="{314C26CC-8CF5-434E-819F-B6CCC6F5CACA}" destId="{B2A690C4-E495-4BFC-BD62-CE85921924C4}" srcOrd="0" destOrd="0" presId="urn:microsoft.com/office/officeart/2005/8/layout/vList5"/>
    <dgm:cxn modelId="{1B330138-B450-4B3B-A6A5-4379774D80E5}" type="presOf" srcId="{B8F5C375-D52C-44C6-A292-EC633D7B5EB3}" destId="{C6E4C783-B20E-4DEF-991B-596298EBC3A3}" srcOrd="0" destOrd="2" presId="urn:microsoft.com/office/officeart/2005/8/layout/vList5"/>
    <dgm:cxn modelId="{A18F184A-2B68-445E-8E18-AD0FDC696453}" srcId="{6DDA96D9-CA81-49B6-B7BE-EDA8F16D7649}" destId="{7C4B322D-6687-4055-AB54-576950CBCBC4}" srcOrd="1" destOrd="0" parTransId="{FF5349C3-5DE1-4C00-9633-13773F7A1DAA}" sibTransId="{29ACB624-F25E-43A1-8859-D8C2B82D7993}"/>
    <dgm:cxn modelId="{5A52E082-2DA9-4599-8D27-A0D1C5A9DF10}" type="presOf" srcId="{5298F0E2-B434-4E47-9AAF-BAF27C35B40C}" destId="{921994AA-12DC-4008-BA0D-322BA89E4C92}" srcOrd="0" destOrd="0" presId="urn:microsoft.com/office/officeart/2005/8/layout/vList5"/>
    <dgm:cxn modelId="{B5A79294-667B-4C42-8FE9-F7CFFF8E5402}" srcId="{6F7C8F02-2649-48BB-8E9C-EF9CB3A6BAA9}" destId="{E1EC377A-244F-4C8E-A1AF-2CBCD608D7B2}" srcOrd="1" destOrd="0" parTransId="{D865D0F6-9967-41BA-A6FA-4296F21BF820}" sibTransId="{2AAEE3CF-6E30-4D6D-99E6-379CA4BAD505}"/>
    <dgm:cxn modelId="{40360F9B-B1AB-4814-B0CD-AA8FD5C02543}" srcId="{6F7C8F02-2649-48BB-8E9C-EF9CB3A6BAA9}" destId="{B8F5C375-D52C-44C6-A292-EC633D7B5EB3}" srcOrd="2" destOrd="0" parTransId="{DC7D9FCF-9FC6-4106-8BED-43778B556AF5}" sibTransId="{0964529B-481A-463E-819D-B80F53223AED}"/>
    <dgm:cxn modelId="{A27114A5-BD95-41A6-A1EF-ECD4163C498D}" type="presOf" srcId="{7C4B322D-6687-4055-AB54-576950CBCBC4}" destId="{B2A690C4-E495-4BFC-BD62-CE85921924C4}" srcOrd="0" destOrd="1" presId="urn:microsoft.com/office/officeart/2005/8/layout/vList5"/>
    <dgm:cxn modelId="{8D5C98C5-E13B-47F3-9D83-FD407B8C8599}" srcId="{6DDA96D9-CA81-49B6-B7BE-EDA8F16D7649}" destId="{314C26CC-8CF5-434E-819F-B6CCC6F5CACA}" srcOrd="0" destOrd="0" parTransId="{C8734DA7-E610-4B06-8360-8332F73FFD15}" sibTransId="{5B244CDE-5B5A-453A-8424-C2D84C7888C1}"/>
    <dgm:cxn modelId="{E0F952C6-3650-4E51-8D6D-F2686407BFAB}" srcId="{5298F0E2-B434-4E47-9AAF-BAF27C35B40C}" destId="{6F7C8F02-2649-48BB-8E9C-EF9CB3A6BAA9}" srcOrd="1" destOrd="0" parTransId="{B2AE66E2-A987-4DB6-AF59-8585E2B7D516}" sibTransId="{1ADDA219-E01C-400E-B415-00696E5C6A09}"/>
    <dgm:cxn modelId="{DA1229C8-874E-45B6-9BB5-4AC7C10C169B}" type="presOf" srcId="{6DDA96D9-CA81-49B6-B7BE-EDA8F16D7649}" destId="{112D032F-854B-4CFA-A9B2-30636BCB2EFA}" srcOrd="0" destOrd="0" presId="urn:microsoft.com/office/officeart/2005/8/layout/vList5"/>
    <dgm:cxn modelId="{35ED9ACA-BC87-4326-A297-39B54B55DA1B}" type="presOf" srcId="{8A59B722-EA7E-40B4-BDA5-4A1F03C55D2B}" destId="{C6E4C783-B20E-4DEF-991B-596298EBC3A3}" srcOrd="0" destOrd="0" presId="urn:microsoft.com/office/officeart/2005/8/layout/vList5"/>
    <dgm:cxn modelId="{A96D39DB-4EB3-4233-A2B4-0501C81CF596}" srcId="{5298F0E2-B434-4E47-9AAF-BAF27C35B40C}" destId="{6DDA96D9-CA81-49B6-B7BE-EDA8F16D7649}" srcOrd="0" destOrd="0" parTransId="{C05A7B6D-A976-4B75-A180-B49E476A46A0}" sibTransId="{78794827-B895-41D1-BC6E-A3C739900164}"/>
    <dgm:cxn modelId="{1E1881FD-724B-47E8-A188-634F940DD694}" type="presOf" srcId="{6F7C8F02-2649-48BB-8E9C-EF9CB3A6BAA9}" destId="{527AB7BF-1DF5-4C1C-9CDF-49F30861D0D9}" srcOrd="0" destOrd="0" presId="urn:microsoft.com/office/officeart/2005/8/layout/vList5"/>
    <dgm:cxn modelId="{9BD6D2A6-9EE7-4F22-9A67-4E4B90B384E6}" type="presParOf" srcId="{921994AA-12DC-4008-BA0D-322BA89E4C92}" destId="{23635358-5668-47D7-A2A7-87E24D9430EF}" srcOrd="0" destOrd="0" presId="urn:microsoft.com/office/officeart/2005/8/layout/vList5"/>
    <dgm:cxn modelId="{4ACCCEB0-260E-4AB8-B822-2F705F6C063B}" type="presParOf" srcId="{23635358-5668-47D7-A2A7-87E24D9430EF}" destId="{112D032F-854B-4CFA-A9B2-30636BCB2EFA}" srcOrd="0" destOrd="0" presId="urn:microsoft.com/office/officeart/2005/8/layout/vList5"/>
    <dgm:cxn modelId="{AD48DD89-25F1-4BF6-B6CF-BF2F65483813}" type="presParOf" srcId="{23635358-5668-47D7-A2A7-87E24D9430EF}" destId="{B2A690C4-E495-4BFC-BD62-CE85921924C4}" srcOrd="1" destOrd="0" presId="urn:microsoft.com/office/officeart/2005/8/layout/vList5"/>
    <dgm:cxn modelId="{5DDF71D0-730C-42E0-AF11-9493FFBCB52F}" type="presParOf" srcId="{921994AA-12DC-4008-BA0D-322BA89E4C92}" destId="{BA1FB9CA-26E6-4FFD-BEB9-1F327AA0A432}" srcOrd="1" destOrd="0" presId="urn:microsoft.com/office/officeart/2005/8/layout/vList5"/>
    <dgm:cxn modelId="{498F0C6F-C69A-4F9C-8E5D-9526F9E7399A}" type="presParOf" srcId="{921994AA-12DC-4008-BA0D-322BA89E4C92}" destId="{D457FE63-EF87-4492-A499-E01C834CEA8F}" srcOrd="2" destOrd="0" presId="urn:microsoft.com/office/officeart/2005/8/layout/vList5"/>
    <dgm:cxn modelId="{26B0750C-6DFD-447A-A699-AAD13E99740B}" type="presParOf" srcId="{D457FE63-EF87-4492-A499-E01C834CEA8F}" destId="{527AB7BF-1DF5-4C1C-9CDF-49F30861D0D9}" srcOrd="0" destOrd="0" presId="urn:microsoft.com/office/officeart/2005/8/layout/vList5"/>
    <dgm:cxn modelId="{7308688B-F0F5-4F61-80DF-23C043A0F643}" type="presParOf" srcId="{D457FE63-EF87-4492-A499-E01C834CEA8F}" destId="{C6E4C783-B20E-4DEF-991B-596298EBC3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CBC97-D1B1-4E05-AE91-C70F5B34CE9A}">
      <dsp:nvSpPr>
        <dsp:cNvPr id="0" name=""/>
        <dsp:cNvSpPr/>
      </dsp:nvSpPr>
      <dsp:spPr>
        <a:xfrm>
          <a:off x="0" y="0"/>
          <a:ext cx="8938260" cy="11172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New Algorithm Update Started 11/21/22</a:t>
          </a:r>
        </a:p>
      </dsp:txBody>
      <dsp:txXfrm>
        <a:off x="32724" y="32724"/>
        <a:ext cx="7732625" cy="1051834"/>
      </dsp:txXfrm>
    </dsp:sp>
    <dsp:sp modelId="{1E14FFE4-F5B9-4C4B-9775-4FA424909701}">
      <dsp:nvSpPr>
        <dsp:cNvPr id="0" name=""/>
        <dsp:cNvSpPr/>
      </dsp:nvSpPr>
      <dsp:spPr>
        <a:xfrm>
          <a:off x="788669" y="1303496"/>
          <a:ext cx="8938260" cy="11172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Automatically Excludes Data Tagged “Low-Quality” by RAD97</a:t>
          </a:r>
        </a:p>
      </dsp:txBody>
      <dsp:txXfrm>
        <a:off x="821393" y="1336220"/>
        <a:ext cx="7357908" cy="1051834"/>
      </dsp:txXfrm>
    </dsp:sp>
    <dsp:sp modelId="{29501B04-EF5E-46AA-A62E-6010C5AC6FFB}">
      <dsp:nvSpPr>
        <dsp:cNvPr id="0" name=""/>
        <dsp:cNvSpPr/>
      </dsp:nvSpPr>
      <dsp:spPr>
        <a:xfrm>
          <a:off x="1577339" y="2606992"/>
          <a:ext cx="8938260" cy="111728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Specific Babies Impacted More By Artifact Than Others</a:t>
          </a:r>
        </a:p>
        <a:p>
          <a:pPr marL="228600" lvl="1" indent="-228600" algn="l" defTabSz="889000">
            <a:lnSpc>
              <a:spcPct val="90000"/>
            </a:lnSpc>
            <a:spcBef>
              <a:spcPct val="0"/>
            </a:spcBef>
            <a:spcAft>
              <a:spcPct val="15000"/>
            </a:spcAft>
            <a:buChar char="•"/>
          </a:pPr>
          <a:r>
            <a:rPr lang="en-US" sz="2000" kern="1200"/>
            <a:t>Further Investigation Necessary </a:t>
          </a:r>
        </a:p>
      </dsp:txBody>
      <dsp:txXfrm>
        <a:off x="1610063" y="2639716"/>
        <a:ext cx="7357908" cy="1051834"/>
      </dsp:txXfrm>
    </dsp:sp>
    <dsp:sp modelId="{E51962DE-3F0B-4145-8B9D-485E0C4C2C4F}">
      <dsp:nvSpPr>
        <dsp:cNvPr id="0" name=""/>
        <dsp:cNvSpPr/>
      </dsp:nvSpPr>
      <dsp:spPr>
        <a:xfrm>
          <a:off x="8212026" y="847272"/>
          <a:ext cx="726233" cy="726233"/>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375428" y="847272"/>
        <a:ext cx="399429" cy="546490"/>
      </dsp:txXfrm>
    </dsp:sp>
    <dsp:sp modelId="{E854ABF7-095F-448D-A199-28E5562E2418}">
      <dsp:nvSpPr>
        <dsp:cNvPr id="0" name=""/>
        <dsp:cNvSpPr/>
      </dsp:nvSpPr>
      <dsp:spPr>
        <a:xfrm>
          <a:off x="9000696" y="2143320"/>
          <a:ext cx="726233" cy="726233"/>
        </a:xfrm>
        <a:prstGeom prst="downArrow">
          <a:avLst>
            <a:gd name="adj1" fmla="val 55000"/>
            <a:gd name="adj2" fmla="val 45000"/>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164098" y="2143320"/>
        <a:ext cx="399429" cy="546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14F6C-AA32-4B47-96BA-7C31B5768854}">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51A56-5B81-4EB7-B8C4-F66030EBACB3}">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1F709F-373A-48C4-9EEB-58F4FC1ED884}">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RSV Season</a:t>
          </a:r>
        </a:p>
      </dsp:txBody>
      <dsp:txXfrm>
        <a:off x="1228710" y="454"/>
        <a:ext cx="9286889" cy="1063818"/>
      </dsp:txXfrm>
    </dsp:sp>
    <dsp:sp modelId="{17934E2D-2265-458F-80AF-1D9D243E3FBF}">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E2BAA2-3088-4C0D-975D-94A75FAF9BF0}">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6CDE7A-2C20-4E9B-9088-ABA006E91387}">
      <dsp:nvSpPr>
        <dsp:cNvPr id="0" name=""/>
        <dsp:cNvSpPr/>
      </dsp:nvSpPr>
      <dsp:spPr>
        <a:xfrm>
          <a:off x="1228710" y="1330228"/>
          <a:ext cx="4732020"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If Serious Enough for Hospital Visit</a:t>
          </a:r>
        </a:p>
      </dsp:txBody>
      <dsp:txXfrm>
        <a:off x="1228710" y="1330228"/>
        <a:ext cx="4732020" cy="1063818"/>
      </dsp:txXfrm>
    </dsp:sp>
    <dsp:sp modelId="{2BF3CE12-247C-4077-837F-CEC583A702B9}">
      <dsp:nvSpPr>
        <dsp:cNvPr id="0" name=""/>
        <dsp:cNvSpPr/>
      </dsp:nvSpPr>
      <dsp:spPr>
        <a:xfrm>
          <a:off x="5960730" y="1330228"/>
          <a:ext cx="455486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711200">
            <a:lnSpc>
              <a:spcPct val="90000"/>
            </a:lnSpc>
            <a:spcBef>
              <a:spcPct val="0"/>
            </a:spcBef>
            <a:spcAft>
              <a:spcPct val="35000"/>
            </a:spcAft>
            <a:buNone/>
          </a:pPr>
          <a:r>
            <a:rPr lang="en-US" sz="1600" kern="1200" dirty="0"/>
            <a:t>Please fill out </a:t>
          </a:r>
          <a:r>
            <a:rPr lang="en-US" sz="1600" kern="1200" dirty="0" err="1"/>
            <a:t>REDCap</a:t>
          </a:r>
          <a:r>
            <a:rPr lang="en-US" sz="1600" kern="1200" dirty="0"/>
            <a:t> AE form</a:t>
          </a:r>
        </a:p>
      </dsp:txBody>
      <dsp:txXfrm>
        <a:off x="5960730" y="1330228"/>
        <a:ext cx="4554869" cy="1063818"/>
      </dsp:txXfrm>
    </dsp:sp>
    <dsp:sp modelId="{446BA0F9-29A2-46BB-A32F-9C5F4B79C79E}">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05946-5BA7-4958-B5DA-B5A94027F38A}">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7CDE6F-0565-40B9-B2C6-F92922435F96}">
      <dsp:nvSpPr>
        <dsp:cNvPr id="0" name=""/>
        <dsp:cNvSpPr/>
      </dsp:nvSpPr>
      <dsp:spPr>
        <a:xfrm>
          <a:off x="1228710" y="2660001"/>
          <a:ext cx="4732020"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If Not Serious Enough for Hospital Visit</a:t>
          </a:r>
        </a:p>
      </dsp:txBody>
      <dsp:txXfrm>
        <a:off x="1228710" y="2660001"/>
        <a:ext cx="4732020" cy="1063818"/>
      </dsp:txXfrm>
    </dsp:sp>
    <dsp:sp modelId="{0B27CCB5-75B2-4D05-96C4-7B98DC13A13E}">
      <dsp:nvSpPr>
        <dsp:cNvPr id="0" name=""/>
        <dsp:cNvSpPr/>
      </dsp:nvSpPr>
      <dsp:spPr>
        <a:xfrm>
          <a:off x="5960730" y="2660001"/>
          <a:ext cx="455486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711200">
            <a:lnSpc>
              <a:spcPct val="90000"/>
            </a:lnSpc>
            <a:spcBef>
              <a:spcPct val="0"/>
            </a:spcBef>
            <a:spcAft>
              <a:spcPct val="35000"/>
            </a:spcAft>
            <a:buNone/>
          </a:pPr>
          <a:r>
            <a:rPr lang="en-US" sz="1600" kern="1200" dirty="0"/>
            <a:t>Please still inform us in download response emails</a:t>
          </a:r>
        </a:p>
        <a:p>
          <a:pPr marL="0" lvl="0" indent="0" algn="l" defTabSz="711200">
            <a:lnSpc>
              <a:spcPct val="90000"/>
            </a:lnSpc>
            <a:spcBef>
              <a:spcPct val="0"/>
            </a:spcBef>
            <a:spcAft>
              <a:spcPct val="35000"/>
            </a:spcAft>
            <a:buNone/>
          </a:pPr>
          <a:r>
            <a:rPr lang="en-US" sz="1600" kern="1200" dirty="0"/>
            <a:t>We are looking to record this data incase it has a future impact </a:t>
          </a:r>
        </a:p>
      </dsp:txBody>
      <dsp:txXfrm>
        <a:off x="5960730" y="2660001"/>
        <a:ext cx="4554869" cy="1063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E6EEA-3BC6-469E-9785-A1CF052541F7}">
      <dsp:nvSpPr>
        <dsp:cNvPr id="0" name=""/>
        <dsp:cNvSpPr/>
      </dsp:nvSpPr>
      <dsp:spPr>
        <a:xfrm>
          <a:off x="1212569" y="673726"/>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DD0FB3-131D-4462-96DF-2B8677B78C18}">
      <dsp:nvSpPr>
        <dsp:cNvPr id="0" name=""/>
        <dsp:cNvSpPr/>
      </dsp:nvSpPr>
      <dsp:spPr>
        <a:xfrm>
          <a:off x="417971" y="2330548"/>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Heather has reduced presence</a:t>
          </a:r>
        </a:p>
      </dsp:txBody>
      <dsp:txXfrm>
        <a:off x="417971" y="2330548"/>
        <a:ext cx="2889450" cy="720000"/>
      </dsp:txXfrm>
    </dsp:sp>
    <dsp:sp modelId="{DCA149FC-8475-40B3-9BD6-8387884BC17F}">
      <dsp:nvSpPr>
        <dsp:cNvPr id="0" name=""/>
        <dsp:cNvSpPr/>
      </dsp:nvSpPr>
      <dsp:spPr>
        <a:xfrm>
          <a:off x="4607673" y="673726"/>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73B795-CA25-45EE-B944-AEF4D8C1F699}">
      <dsp:nvSpPr>
        <dsp:cNvPr id="0" name=""/>
        <dsp:cNvSpPr/>
      </dsp:nvSpPr>
      <dsp:spPr>
        <a:xfrm>
          <a:off x="3813075" y="2330548"/>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Please email Katie if you need anything </a:t>
          </a:r>
        </a:p>
      </dsp:txBody>
      <dsp:txXfrm>
        <a:off x="3813075" y="2330548"/>
        <a:ext cx="2889450" cy="720000"/>
      </dsp:txXfrm>
    </dsp:sp>
    <dsp:sp modelId="{6A3142C2-27FD-421B-9728-DDCEA298FFF2}">
      <dsp:nvSpPr>
        <dsp:cNvPr id="0" name=""/>
        <dsp:cNvSpPr/>
      </dsp:nvSpPr>
      <dsp:spPr>
        <a:xfrm>
          <a:off x="8002777" y="673726"/>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EB9DAD-B8DA-40C6-A771-212D85CF908B}">
      <dsp:nvSpPr>
        <dsp:cNvPr id="0" name=""/>
        <dsp:cNvSpPr/>
      </dsp:nvSpPr>
      <dsp:spPr>
        <a:xfrm>
          <a:off x="7208178" y="2330548"/>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Emails to Heather will not be answered swiftly</a:t>
          </a:r>
        </a:p>
      </dsp:txBody>
      <dsp:txXfrm>
        <a:off x="7208178" y="2330548"/>
        <a:ext cx="28894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E93EC-3CCD-4603-A20C-EA7EDA9FDA97}">
      <dsp:nvSpPr>
        <dsp:cNvPr id="0" name=""/>
        <dsp:cNvSpPr/>
      </dsp:nvSpPr>
      <dsp:spPr>
        <a:xfrm>
          <a:off x="1283" y="193819"/>
          <a:ext cx="4505585" cy="286104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6216C3B-085A-460B-BC07-ACD6C48308C3}">
      <dsp:nvSpPr>
        <dsp:cNvPr id="0" name=""/>
        <dsp:cNvSpPr/>
      </dsp:nvSpPr>
      <dsp:spPr>
        <a:xfrm>
          <a:off x="501904" y="669408"/>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Sent Out December 1</a:t>
          </a:r>
          <a:r>
            <a:rPr lang="en-US" sz="5400" kern="1200" baseline="30000" dirty="0"/>
            <a:t>st</a:t>
          </a:r>
          <a:r>
            <a:rPr lang="en-US" sz="5400" kern="1200" dirty="0"/>
            <a:t> </a:t>
          </a:r>
        </a:p>
      </dsp:txBody>
      <dsp:txXfrm>
        <a:off x="585701" y="753205"/>
        <a:ext cx="4337991" cy="2693452"/>
      </dsp:txXfrm>
    </dsp:sp>
    <dsp:sp modelId="{0FE64834-2C25-47C2-A639-1358692B4A8B}">
      <dsp:nvSpPr>
        <dsp:cNvPr id="0" name=""/>
        <dsp:cNvSpPr/>
      </dsp:nvSpPr>
      <dsp:spPr>
        <a:xfrm>
          <a:off x="5508110" y="193819"/>
          <a:ext cx="4505585" cy="286104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B5DC7F0-2AD3-4BF2-8DB7-9160191367B4}">
      <dsp:nvSpPr>
        <dsp:cNvPr id="0" name=""/>
        <dsp:cNvSpPr/>
      </dsp:nvSpPr>
      <dsp:spPr>
        <a:xfrm>
          <a:off x="6008730" y="669408"/>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t>Still Missing From Some Sites</a:t>
          </a:r>
        </a:p>
      </dsp:txBody>
      <dsp:txXfrm>
        <a:off x="6092527" y="753205"/>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REDCap AE Form</a:t>
          </a:r>
        </a:p>
      </dsp:txBody>
      <dsp:txXfrm>
        <a:off x="1228710" y="2660001"/>
        <a:ext cx="9286889" cy="1063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690C4-E495-4BFC-BD62-CE85921924C4}">
      <dsp:nvSpPr>
        <dsp:cNvPr id="0" name=""/>
        <dsp:cNvSpPr/>
      </dsp:nvSpPr>
      <dsp:spPr>
        <a:xfrm rot="5400000">
          <a:off x="6423937" y="-2456608"/>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Instructions to submit to local IRBs sent out on 6/7</a:t>
          </a:r>
        </a:p>
        <a:p>
          <a:pPr marL="171450" lvl="1" indent="-171450" algn="l" defTabSz="800100">
            <a:lnSpc>
              <a:spcPct val="90000"/>
            </a:lnSpc>
            <a:spcBef>
              <a:spcPct val="0"/>
            </a:spcBef>
            <a:spcAft>
              <a:spcPct val="15000"/>
            </a:spcAft>
            <a:buChar char="•"/>
          </a:pPr>
          <a:r>
            <a:rPr lang="en-US" sz="1800" kern="1200" dirty="0"/>
            <a:t>Please reach out to Heather and Katie with any questions/concerns/barriers </a:t>
          </a:r>
        </a:p>
      </dsp:txBody>
      <dsp:txXfrm rot="-5400000">
        <a:off x="3785615" y="252660"/>
        <a:ext cx="6659038" cy="1311448"/>
      </dsp:txXfrm>
    </dsp:sp>
    <dsp:sp modelId="{112D032F-854B-4CFA-A9B2-30636BCB2EFA}">
      <dsp:nvSpPr>
        <dsp:cNvPr id="0" name=""/>
        <dsp:cNvSpPr/>
      </dsp:nvSpPr>
      <dsp:spPr>
        <a:xfrm>
          <a:off x="0" y="45"/>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w/out IRB Approval:</a:t>
          </a:r>
        </a:p>
      </dsp:txBody>
      <dsp:txXfrm>
        <a:off x="88683" y="88728"/>
        <a:ext cx="3608250" cy="1639309"/>
      </dsp:txXfrm>
    </dsp:sp>
    <dsp:sp modelId="{C6E4C783-B20E-4DEF-991B-596298EBC3A3}">
      <dsp:nvSpPr>
        <dsp:cNvPr id="0" name=""/>
        <dsp:cNvSpPr/>
      </dsp:nvSpPr>
      <dsp:spPr>
        <a:xfrm rot="5400000">
          <a:off x="6423937" y="-549100"/>
          <a:ext cx="1453340"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Please Send Survey Links At Initial Discharge and After HOT Weaning</a:t>
          </a:r>
        </a:p>
        <a:p>
          <a:pPr marL="171450" lvl="1" indent="-171450" algn="l" defTabSz="800100">
            <a:lnSpc>
              <a:spcPct val="90000"/>
            </a:lnSpc>
            <a:spcBef>
              <a:spcPct val="0"/>
            </a:spcBef>
            <a:spcAft>
              <a:spcPct val="15000"/>
            </a:spcAft>
            <a:buChar char="•"/>
          </a:pPr>
          <a:r>
            <a:rPr lang="en-US" sz="1800" kern="1200" dirty="0"/>
            <a:t>If UMASS is Sending Emails for Your Site… Please Give Us Parent Emails ASAP</a:t>
          </a:r>
        </a:p>
        <a:p>
          <a:pPr marL="171450" lvl="1" indent="-171450" algn="l" defTabSz="800100">
            <a:lnSpc>
              <a:spcPct val="90000"/>
            </a:lnSpc>
            <a:spcBef>
              <a:spcPct val="0"/>
            </a:spcBef>
            <a:spcAft>
              <a:spcPct val="15000"/>
            </a:spcAft>
            <a:buChar char="•"/>
          </a:pPr>
          <a:r>
            <a:rPr lang="en-US" sz="1800" kern="1200" dirty="0"/>
            <a:t>Spanish Version Live!</a:t>
          </a:r>
        </a:p>
      </dsp:txBody>
      <dsp:txXfrm rot="-5400000">
        <a:off x="3785615" y="2160168"/>
        <a:ext cx="6659038" cy="1311448"/>
      </dsp:txXfrm>
    </dsp:sp>
    <dsp:sp modelId="{527AB7BF-1DF5-4C1C-9CDF-49F30861D0D9}">
      <dsp:nvSpPr>
        <dsp:cNvPr id="0" name=""/>
        <dsp:cNvSpPr/>
      </dsp:nvSpPr>
      <dsp:spPr>
        <a:xfrm>
          <a:off x="0" y="1907554"/>
          <a:ext cx="3785616" cy="181667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For Sites w/ IRB Approval: </a:t>
          </a:r>
        </a:p>
      </dsp:txBody>
      <dsp:txXfrm>
        <a:off x="88683" y="1996237"/>
        <a:ext cx="3608250" cy="1639309"/>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47" Type="http://schemas.openxmlformats.org/officeDocument/2006/relationships/image" Target="../media/image70.png"/><Relationship Id="rId50" Type="http://schemas.openxmlformats.org/officeDocument/2006/relationships/image" Target="../media/image73.png"/><Relationship Id="rId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39.png"/><Relationship Id="rId29" Type="http://schemas.openxmlformats.org/officeDocument/2006/relationships/image" Target="../media/image52.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45" Type="http://schemas.openxmlformats.org/officeDocument/2006/relationships/image" Target="../media/image68.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49" Type="http://schemas.openxmlformats.org/officeDocument/2006/relationships/image" Target="../media/image72.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4" Type="http://schemas.openxmlformats.org/officeDocument/2006/relationships/image" Target="../media/image67.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 Id="rId43" Type="http://schemas.openxmlformats.org/officeDocument/2006/relationships/image" Target="../media/image66.png"/><Relationship Id="rId48" Type="http://schemas.openxmlformats.org/officeDocument/2006/relationships/image" Target="../media/image71.png"/><Relationship Id="rId8" Type="http://schemas.openxmlformats.org/officeDocument/2006/relationships/image" Target="../media/image31.png"/><Relationship Id="rId3" Type="http://schemas.openxmlformats.org/officeDocument/2006/relationships/image" Target="../media/image26.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46" Type="http://schemas.openxmlformats.org/officeDocument/2006/relationships/image" Target="../media/image69.png"/><Relationship Id="rId20" Type="http://schemas.openxmlformats.org/officeDocument/2006/relationships/image" Target="../media/image43.png"/><Relationship Id="rId41" Type="http://schemas.openxmlformats.org/officeDocument/2006/relationships/image" Target="../media/image64.png"/><Relationship Id="rId1" Type="http://schemas.openxmlformats.org/officeDocument/2006/relationships/image" Target="../media/image24.png"/><Relationship Id="rId6"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0.21792</cdr:x>
      <cdr:y>0.90266</cdr:y>
    </cdr:from>
    <cdr:to>
      <cdr:x>0.39967</cdr:x>
      <cdr:y>0.92727</cdr:y>
    </cdr:to>
    <cdr:sp macro="" textlink="">
      <cdr:nvSpPr>
        <cdr:cNvPr id="9" name="TextBox 18">
          <a:extLst xmlns:a="http://schemas.openxmlformats.org/drawingml/2006/main">
            <a:ext uri="{FF2B5EF4-FFF2-40B4-BE49-F238E27FC236}">
              <a16:creationId xmlns:a16="http://schemas.microsoft.com/office/drawing/2014/main" id="{E91E2A33-A560-4EAD-88C4-A9A77B8B4E4F}"/>
            </a:ext>
          </a:extLst>
        </cdr:cNvPr>
        <cdr:cNvSpPr txBox="1"/>
      </cdr:nvSpPr>
      <cdr:spPr>
        <a:xfrm xmlns:a="http://schemas.openxmlformats.org/drawingml/2006/main">
          <a:off x="2656895" y="5897229"/>
          <a:ext cx="2215895" cy="16076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sz="1100" b="1" dirty="0">
            <a:solidFill>
              <a:sysClr val="windowText" lastClr="000000"/>
            </a:solidFill>
          </a:endParaRPr>
        </a:p>
      </cdr:txBody>
    </cdr:sp>
  </cdr:relSizeAnchor>
  <cdr:relSizeAnchor xmlns:cdr="http://schemas.openxmlformats.org/drawingml/2006/chartDrawing">
    <cdr:from>
      <cdr:x>0.14228</cdr:x>
      <cdr:y>0.38017</cdr:y>
    </cdr:from>
    <cdr:to>
      <cdr:x>0.16415</cdr:x>
      <cdr:y>0.41996</cdr:y>
    </cdr:to>
    <cdr:pic>
      <cdr:nvPicPr>
        <cdr:cNvPr id="4" name="Graphic 7" descr="Checkbox Checked with solid fill">
          <a:extLst xmlns:a="http://schemas.openxmlformats.org/drawingml/2006/main">
            <a:ext uri="{FF2B5EF4-FFF2-40B4-BE49-F238E27FC236}">
              <a16:creationId xmlns:a16="http://schemas.microsoft.com/office/drawing/2014/main" id="{1DD9C7D9-D9D4-4C00-B429-3E8F37F6A2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734651" y="2548072"/>
          <a:ext cx="266700" cy="266700"/>
        </a:xfrm>
        <a:prstGeom xmlns:a="http://schemas.openxmlformats.org/drawingml/2006/main" prst="rect">
          <a:avLst/>
        </a:prstGeom>
      </cdr:spPr>
    </cdr:pic>
  </cdr:relSizeAnchor>
  <cdr:relSizeAnchor xmlns:cdr="http://schemas.openxmlformats.org/drawingml/2006/chartDrawing">
    <cdr:from>
      <cdr:x>0.10837</cdr:x>
      <cdr:y>0.47279</cdr:y>
    </cdr:from>
    <cdr:to>
      <cdr:x>0.13025</cdr:x>
      <cdr:y>0.51258</cdr:y>
    </cdr:to>
    <cdr:pic>
      <cdr:nvPicPr>
        <cdr:cNvPr id="5" name="Graphic 12" descr="Checkbox Checked with solid fill">
          <a:extLst xmlns:a="http://schemas.openxmlformats.org/drawingml/2006/main">
            <a:ext uri="{FF2B5EF4-FFF2-40B4-BE49-F238E27FC236}">
              <a16:creationId xmlns:a16="http://schemas.microsoft.com/office/drawing/2014/main" id="{6AE4BF56-367A-4171-B8A0-52FEAFBDA66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21253" y="3168856"/>
          <a:ext cx="266700" cy="266700"/>
        </a:xfrm>
        <a:prstGeom xmlns:a="http://schemas.openxmlformats.org/drawingml/2006/main" prst="rect">
          <a:avLst/>
        </a:prstGeom>
      </cdr:spPr>
    </cdr:pic>
  </cdr:relSizeAnchor>
  <cdr:relSizeAnchor xmlns:cdr="http://schemas.openxmlformats.org/drawingml/2006/chartDrawing">
    <cdr:from>
      <cdr:x>0.10955</cdr:x>
      <cdr:y>0.89807</cdr:y>
    </cdr:from>
    <cdr:to>
      <cdr:x>0.13091</cdr:x>
      <cdr:y>0.93786</cdr:y>
    </cdr:to>
    <cdr:pic>
      <cdr:nvPicPr>
        <cdr:cNvPr id="6" name="Graphic 13" descr="Checkbox Checked with solid fill">
          <a:extLst xmlns:a="http://schemas.openxmlformats.org/drawingml/2006/main">
            <a:ext uri="{FF2B5EF4-FFF2-40B4-BE49-F238E27FC236}">
              <a16:creationId xmlns:a16="http://schemas.microsoft.com/office/drawing/2014/main" id="{5CC4421C-E56C-4781-A11C-50449E18B26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35654" y="6019283"/>
          <a:ext cx="260350" cy="266700"/>
        </a:xfrm>
        <a:prstGeom xmlns:a="http://schemas.openxmlformats.org/drawingml/2006/main" prst="rect">
          <a:avLst/>
        </a:prstGeom>
      </cdr:spPr>
    </cdr:pic>
  </cdr:relSizeAnchor>
  <cdr:relSizeAnchor xmlns:cdr="http://schemas.openxmlformats.org/drawingml/2006/chartDrawing">
    <cdr:from>
      <cdr:x>0.11368</cdr:x>
      <cdr:y>0.42518</cdr:y>
    </cdr:from>
    <cdr:to>
      <cdr:x>0.13556</cdr:x>
      <cdr:y>0.46497</cdr:y>
    </cdr:to>
    <cdr:pic>
      <cdr:nvPicPr>
        <cdr:cNvPr id="7" name="Graphic 12" descr="Checkbox Checked with solid fill">
          <a:extLst xmlns:a="http://schemas.openxmlformats.org/drawingml/2006/main">
            <a:ext uri="{FF2B5EF4-FFF2-40B4-BE49-F238E27FC236}">
              <a16:creationId xmlns:a16="http://schemas.microsoft.com/office/drawing/2014/main" id="{CF709C9E-78AF-4436-9F83-C90996A89B7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385937" y="2849792"/>
          <a:ext cx="266761" cy="266692"/>
        </a:xfrm>
        <a:prstGeom xmlns:a="http://schemas.openxmlformats.org/drawingml/2006/main" prst="rect">
          <a:avLst/>
        </a:prstGeom>
      </cdr:spPr>
    </cdr:pic>
  </cdr:relSizeAnchor>
  <cdr:relSizeAnchor xmlns:cdr="http://schemas.openxmlformats.org/drawingml/2006/chartDrawing">
    <cdr:from>
      <cdr:x>0.11785</cdr:x>
      <cdr:y>0.802</cdr:y>
    </cdr:from>
    <cdr:to>
      <cdr:x>0.13972</cdr:x>
      <cdr:y>0.84179</cdr:y>
    </cdr:to>
    <cdr:pic>
      <cdr:nvPicPr>
        <cdr:cNvPr id="2" name="Graphic 12" descr="Checkbox Checked with solid fill">
          <a:extLst xmlns:a="http://schemas.openxmlformats.org/drawingml/2006/main">
            <a:ext uri="{FF2B5EF4-FFF2-40B4-BE49-F238E27FC236}">
              <a16:creationId xmlns:a16="http://schemas.microsoft.com/office/drawing/2014/main" id="{C8FD144D-7069-46C8-86DE-F4FCD93E45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436798" y="5375363"/>
          <a:ext cx="266700" cy="266700"/>
        </a:xfrm>
        <a:prstGeom xmlns:a="http://schemas.openxmlformats.org/drawingml/2006/main" prst="rect">
          <a:avLst/>
        </a:prstGeom>
      </cdr:spPr>
    </cdr:pic>
  </cdr:relSizeAnchor>
  <cdr:relSizeAnchor xmlns:cdr="http://schemas.openxmlformats.org/drawingml/2006/chartDrawing">
    <cdr:from>
      <cdr:x>0.11922</cdr:x>
      <cdr:y>0.61267</cdr:y>
    </cdr:from>
    <cdr:to>
      <cdr:x>0.14109</cdr:x>
      <cdr:y>0.65246</cdr:y>
    </cdr:to>
    <cdr:pic>
      <cdr:nvPicPr>
        <cdr:cNvPr id="3" name="Graphic 12" descr="Checkbox Checked with solid fill">
          <a:extLst xmlns:a="http://schemas.openxmlformats.org/drawingml/2006/main">
            <a:ext uri="{FF2B5EF4-FFF2-40B4-BE49-F238E27FC236}">
              <a16:creationId xmlns:a16="http://schemas.microsoft.com/office/drawing/2014/main" id="{C8FD144D-7069-46C8-86DE-F4FCD93E457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453516" y="4106384"/>
          <a:ext cx="266700" cy="2667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0.89767</cdr:x>
      <cdr:y>0.08374</cdr:y>
    </cdr:from>
    <cdr:to>
      <cdr:x>0.99299</cdr:x>
      <cdr:y>0.17902</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0944342" y="529936"/>
          <a:ext cx="1162141" cy="60293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92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note these include the two most severe cases found… of the 50 babies we currently have on the program (6% affected rate)… i.e. yes some babies were drastically affected by the update but they constitute a small portion of the overall sample size and are shown here only to demonstrate the power of this new tool</a:t>
            </a:r>
          </a:p>
        </p:txBody>
      </p:sp>
      <p:sp>
        <p:nvSpPr>
          <p:cNvPr id="4" name="Slide Number Placeholder 3"/>
          <p:cNvSpPr>
            <a:spLocks noGrp="1"/>
          </p:cNvSpPr>
          <p:nvPr>
            <p:ph type="sldNum" sz="quarter" idx="5"/>
          </p:nvPr>
        </p:nvSpPr>
        <p:spPr/>
        <p:txBody>
          <a:bodyPr/>
          <a:lstStyle/>
          <a:p>
            <a:fld id="{30601A50-7381-E240-BB84-858C28C3500E}" type="slidenum">
              <a:rPr lang="en-US" smtClean="0"/>
              <a:t>16</a:t>
            </a:fld>
            <a:endParaRPr lang="en-US"/>
          </a:p>
        </p:txBody>
      </p:sp>
    </p:spTree>
    <p:extLst>
      <p:ext uri="{BB962C8B-B14F-4D97-AF65-F5344CB8AC3E}">
        <p14:creationId xmlns:p14="http://schemas.microsoft.com/office/powerpoint/2010/main" val="58016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18</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19</a:t>
            </a:fld>
            <a:endParaRPr lang="en-US"/>
          </a:p>
        </p:txBody>
      </p:sp>
    </p:spTree>
    <p:extLst>
      <p:ext uri="{BB962C8B-B14F-4D97-AF65-F5344CB8AC3E}">
        <p14:creationId xmlns:p14="http://schemas.microsoft.com/office/powerpoint/2010/main" val="314064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still want AE data for 6-months post wean… some sites fill out implementation discharge form as soon as weaning is done which is great! But please set a reminder or something to check back in after 6 months and see if baby </a:t>
            </a:r>
            <a:r>
              <a:rPr lang="en-US"/>
              <a:t>has </a:t>
            </a:r>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23</a:t>
            </a:fld>
            <a:endParaRPr lang="en-US"/>
          </a:p>
        </p:txBody>
      </p:sp>
    </p:spTree>
    <p:extLst>
      <p:ext uri="{BB962C8B-B14F-4D97-AF65-F5344CB8AC3E}">
        <p14:creationId xmlns:p14="http://schemas.microsoft.com/office/powerpoint/2010/main" val="8467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24</a:t>
            </a:fld>
            <a:endParaRPr lang="en-US"/>
          </a:p>
        </p:txBody>
      </p:sp>
    </p:spTree>
    <p:extLst>
      <p:ext uri="{BB962C8B-B14F-4D97-AF65-F5344CB8AC3E}">
        <p14:creationId xmlns:p14="http://schemas.microsoft.com/office/powerpoint/2010/main" val="428039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26</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99757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80389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4.emf"/></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January 5,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165D7205-E64E-A7A7-A75D-E3DF8BAC24D6}"/>
              </a:ext>
            </a:extLst>
          </p:cNvPr>
          <p:cNvPicPr>
            <a:picLocks noChangeAspect="1"/>
          </p:cNvPicPr>
          <p:nvPr/>
        </p:nvPicPr>
        <p:blipFill rotWithShape="1">
          <a:blip r:embed="rId4"/>
          <a:srcRect l="357" t="2097" r="650" b="1970"/>
          <a:stretch/>
        </p:blipFill>
        <p:spPr>
          <a:xfrm>
            <a:off x="2095500" y="590550"/>
            <a:ext cx="7448550" cy="5533488"/>
          </a:xfrm>
          <a:prstGeom prst="rect">
            <a:avLst/>
          </a:prstGeom>
        </p:spPr>
      </p:pic>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dirty="0">
                <a:solidFill>
                  <a:srgbClr val="22549C"/>
                </a:solidFill>
              </a:rPr>
              <a:t>Implementation Related Problems</a:t>
            </a:r>
          </a:p>
        </p:txBody>
      </p:sp>
    </p:spTree>
    <p:extLst>
      <p:ext uri="{BB962C8B-B14F-4D97-AF65-F5344CB8AC3E}">
        <p14:creationId xmlns:p14="http://schemas.microsoft.com/office/powerpoint/2010/main" val="41770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3824864231"/>
              </p:ext>
            </p:extLst>
          </p:nvPr>
        </p:nvGraphicFramePr>
        <p:xfrm>
          <a:off x="0" y="0"/>
          <a:ext cx="12191999" cy="6192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2"/>
          <a:srcRect l="981" r="1"/>
          <a:stretch/>
        </p:blipFill>
        <p:spPr>
          <a:xfrm>
            <a:off x="7239681" y="1217706"/>
            <a:ext cx="4744071" cy="5572125"/>
          </a:xfrm>
          <a:prstGeom prst="rect">
            <a:avLst/>
          </a:prstGeom>
        </p:spPr>
      </p:pic>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3012117674"/>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2,230</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693</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377</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pic>
        <p:nvPicPr>
          <p:cNvPr id="5" name="Picture 4">
            <a:extLst>
              <a:ext uri="{FF2B5EF4-FFF2-40B4-BE49-F238E27FC236}">
                <a16:creationId xmlns:a16="http://schemas.microsoft.com/office/drawing/2014/main" id="{E7311369-2046-002D-DDF0-E5D347A9077A}"/>
              </a:ext>
            </a:extLst>
          </p:cNvPr>
          <p:cNvPicPr>
            <a:picLocks noChangeAspect="1"/>
          </p:cNvPicPr>
          <p:nvPr/>
        </p:nvPicPr>
        <p:blipFill rotWithShape="1">
          <a:blip r:embed="rId3"/>
          <a:srcRect l="3909" t="7500" r="48332" b="18472"/>
          <a:stretch/>
        </p:blipFill>
        <p:spPr>
          <a:xfrm>
            <a:off x="0" y="1023108"/>
            <a:ext cx="3042174" cy="2980660"/>
          </a:xfrm>
          <a:prstGeom prst="rect">
            <a:avLst/>
          </a:prstGeom>
        </p:spPr>
      </p:pic>
      <p:pic>
        <p:nvPicPr>
          <p:cNvPr id="9" name="Picture 8">
            <a:extLst>
              <a:ext uri="{FF2B5EF4-FFF2-40B4-BE49-F238E27FC236}">
                <a16:creationId xmlns:a16="http://schemas.microsoft.com/office/drawing/2014/main" id="{2C2BE7C0-6992-DDB5-C683-4EAD884837DC}"/>
              </a:ext>
            </a:extLst>
          </p:cNvPr>
          <p:cNvPicPr>
            <a:picLocks noChangeAspect="1"/>
          </p:cNvPicPr>
          <p:nvPr/>
        </p:nvPicPr>
        <p:blipFill rotWithShape="1">
          <a:blip r:embed="rId4"/>
          <a:srcRect l="5016" t="8172" r="48469" b="19306"/>
          <a:stretch/>
        </p:blipFill>
        <p:spPr>
          <a:xfrm>
            <a:off x="2954926" y="2263226"/>
            <a:ext cx="4330571" cy="4451255"/>
          </a:xfrm>
          <a:prstGeom prst="rect">
            <a:avLst/>
          </a:prstGeom>
        </p:spPr>
      </p:pic>
      <p:sp>
        <p:nvSpPr>
          <p:cNvPr id="6" name="TextBox 5">
            <a:extLst>
              <a:ext uri="{FF2B5EF4-FFF2-40B4-BE49-F238E27FC236}">
                <a16:creationId xmlns:a16="http://schemas.microsoft.com/office/drawing/2014/main" id="{0AB82019-3A2C-6CBF-FCB9-EDFE75EC58B6}"/>
              </a:ext>
            </a:extLst>
          </p:cNvPr>
          <p:cNvSpPr txBox="1"/>
          <p:nvPr/>
        </p:nvSpPr>
        <p:spPr>
          <a:xfrm>
            <a:off x="3472543" y="1536799"/>
            <a:ext cx="1689100" cy="307777"/>
          </a:xfrm>
          <a:prstGeom prst="rect">
            <a:avLst/>
          </a:prstGeom>
          <a:noFill/>
        </p:spPr>
        <p:txBody>
          <a:bodyPr wrap="square" rtlCol="0">
            <a:spAutoFit/>
          </a:bodyPr>
          <a:lstStyle/>
          <a:p>
            <a:r>
              <a:rPr lang="en-US" sz="1400" b="1" u="sng" dirty="0"/>
              <a:t>Last Months</a:t>
            </a:r>
          </a:p>
        </p:txBody>
      </p:sp>
    </p:spTree>
    <p:extLst>
      <p:ext uri="{BB962C8B-B14F-4D97-AF65-F5344CB8AC3E}">
        <p14:creationId xmlns:p14="http://schemas.microsoft.com/office/powerpoint/2010/main" val="143125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2" name="Chart 1">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981239708"/>
              </p:ext>
            </p:extLst>
          </p:nvPr>
        </p:nvGraphicFramePr>
        <p:xfrm>
          <a:off x="0" y="0"/>
          <a:ext cx="12192000" cy="6185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18E4-F2AD-4280-39C3-BDC03528ACFD}"/>
              </a:ext>
            </a:extLst>
          </p:cNvPr>
          <p:cNvSpPr>
            <a:spLocks noGrp="1"/>
          </p:cNvSpPr>
          <p:nvPr>
            <p:ph type="title"/>
          </p:nvPr>
        </p:nvSpPr>
        <p:spPr>
          <a:xfrm>
            <a:off x="838200" y="365125"/>
            <a:ext cx="10515600" cy="1325563"/>
          </a:xfrm>
        </p:spPr>
        <p:txBody>
          <a:bodyPr anchor="ctr">
            <a:normAutofit/>
          </a:bodyPr>
          <a:lstStyle/>
          <a:p>
            <a:r>
              <a:rPr lang="en-US" dirty="0"/>
              <a:t>Low-Quality Signal Exclusion</a:t>
            </a:r>
          </a:p>
        </p:txBody>
      </p:sp>
      <p:graphicFrame>
        <p:nvGraphicFramePr>
          <p:cNvPr id="5" name="Content Placeholder 2">
            <a:extLst>
              <a:ext uri="{FF2B5EF4-FFF2-40B4-BE49-F238E27FC236}">
                <a16:creationId xmlns:a16="http://schemas.microsoft.com/office/drawing/2014/main" id="{D564401E-F1BD-FD32-F12E-4A195CFF43AD}"/>
              </a:ext>
            </a:extLst>
          </p:cNvPr>
          <p:cNvGraphicFramePr>
            <a:graphicFrameLocks noGrp="1"/>
          </p:cNvGraphicFramePr>
          <p:nvPr>
            <p:ph idx="1"/>
            <p:extLst>
              <p:ext uri="{D42A27DB-BD31-4B8C-83A1-F6EECF244321}">
                <p14:modId xmlns:p14="http://schemas.microsoft.com/office/powerpoint/2010/main" val="3773768502"/>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80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2112-1632-DAD4-037D-4EDCF06927A0}"/>
              </a:ext>
            </a:extLst>
          </p:cNvPr>
          <p:cNvSpPr>
            <a:spLocks noGrp="1"/>
          </p:cNvSpPr>
          <p:nvPr>
            <p:ph type="title"/>
          </p:nvPr>
        </p:nvSpPr>
        <p:spPr/>
        <p:txBody>
          <a:bodyPr/>
          <a:lstStyle/>
          <a:p>
            <a:r>
              <a:rPr lang="en-US" dirty="0"/>
              <a:t>Low-Quality Improvement Examples</a:t>
            </a:r>
          </a:p>
        </p:txBody>
      </p:sp>
      <p:graphicFrame>
        <p:nvGraphicFramePr>
          <p:cNvPr id="3" name="Chart 2">
            <a:extLst>
              <a:ext uri="{FF2B5EF4-FFF2-40B4-BE49-F238E27FC236}">
                <a16:creationId xmlns:a16="http://schemas.microsoft.com/office/drawing/2014/main" id="{897F8BC0-DC0A-AA7D-5FC8-844803D07717}"/>
              </a:ext>
            </a:extLst>
          </p:cNvPr>
          <p:cNvGraphicFramePr>
            <a:graphicFrameLocks/>
          </p:cNvGraphicFramePr>
          <p:nvPr>
            <p:extLst>
              <p:ext uri="{D42A27DB-BD31-4B8C-83A1-F6EECF244321}">
                <p14:modId xmlns:p14="http://schemas.microsoft.com/office/powerpoint/2010/main" val="3130696153"/>
              </p:ext>
            </p:extLst>
          </p:nvPr>
        </p:nvGraphicFramePr>
        <p:xfrm>
          <a:off x="859892" y="1685097"/>
          <a:ext cx="3291461" cy="1989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73CCBEA-6A45-0A07-49DA-F020E613147B}"/>
              </a:ext>
            </a:extLst>
          </p:cNvPr>
          <p:cNvGraphicFramePr>
            <a:graphicFrameLocks/>
          </p:cNvGraphicFramePr>
          <p:nvPr>
            <p:extLst>
              <p:ext uri="{D42A27DB-BD31-4B8C-83A1-F6EECF244321}">
                <p14:modId xmlns:p14="http://schemas.microsoft.com/office/powerpoint/2010/main" val="2960793455"/>
              </p:ext>
            </p:extLst>
          </p:nvPr>
        </p:nvGraphicFramePr>
        <p:xfrm>
          <a:off x="4516765" y="1685097"/>
          <a:ext cx="3291459" cy="19894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5BCC52F1-5490-7493-7D06-8428DDCBC50A}"/>
              </a:ext>
            </a:extLst>
          </p:cNvPr>
          <p:cNvGraphicFramePr>
            <a:graphicFrameLocks/>
          </p:cNvGraphicFramePr>
          <p:nvPr>
            <p:extLst>
              <p:ext uri="{D42A27DB-BD31-4B8C-83A1-F6EECF244321}">
                <p14:modId xmlns:p14="http://schemas.microsoft.com/office/powerpoint/2010/main" val="3686141825"/>
              </p:ext>
            </p:extLst>
          </p:nvPr>
        </p:nvGraphicFramePr>
        <p:xfrm>
          <a:off x="8208667" y="1685096"/>
          <a:ext cx="3291459" cy="19894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CB48A964-F88D-6CCD-EF91-09E0338986EA}"/>
              </a:ext>
            </a:extLst>
          </p:cNvPr>
          <p:cNvGraphicFramePr>
            <a:graphicFrameLocks/>
          </p:cNvGraphicFramePr>
          <p:nvPr>
            <p:extLst>
              <p:ext uri="{D42A27DB-BD31-4B8C-83A1-F6EECF244321}">
                <p14:modId xmlns:p14="http://schemas.microsoft.com/office/powerpoint/2010/main" val="43897495"/>
              </p:ext>
            </p:extLst>
          </p:nvPr>
        </p:nvGraphicFramePr>
        <p:xfrm>
          <a:off x="859893" y="3885781"/>
          <a:ext cx="3291459" cy="19894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5630181-EAD0-77A0-F7D4-AE65DBFCEE1E}"/>
              </a:ext>
            </a:extLst>
          </p:cNvPr>
          <p:cNvGraphicFramePr>
            <a:graphicFrameLocks/>
          </p:cNvGraphicFramePr>
          <p:nvPr>
            <p:extLst>
              <p:ext uri="{D42A27DB-BD31-4B8C-83A1-F6EECF244321}">
                <p14:modId xmlns:p14="http://schemas.microsoft.com/office/powerpoint/2010/main" val="4275681321"/>
              </p:ext>
            </p:extLst>
          </p:nvPr>
        </p:nvGraphicFramePr>
        <p:xfrm>
          <a:off x="4516765" y="3885781"/>
          <a:ext cx="3291459" cy="198948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a:extLst>
              <a:ext uri="{FF2B5EF4-FFF2-40B4-BE49-F238E27FC236}">
                <a16:creationId xmlns:a16="http://schemas.microsoft.com/office/drawing/2014/main" id="{F04BCD2F-AF77-FA1F-0725-3F983E1235A8}"/>
              </a:ext>
            </a:extLst>
          </p:cNvPr>
          <p:cNvGraphicFramePr>
            <a:graphicFrameLocks/>
          </p:cNvGraphicFramePr>
          <p:nvPr>
            <p:extLst>
              <p:ext uri="{D42A27DB-BD31-4B8C-83A1-F6EECF244321}">
                <p14:modId xmlns:p14="http://schemas.microsoft.com/office/powerpoint/2010/main" val="3582496509"/>
              </p:ext>
            </p:extLst>
          </p:nvPr>
        </p:nvGraphicFramePr>
        <p:xfrm>
          <a:off x="8208666" y="3885781"/>
          <a:ext cx="3291459" cy="198948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12987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 Points</a:t>
            </a:r>
          </a:p>
        </p:txBody>
      </p:sp>
    </p:spTree>
    <p:extLst>
      <p:ext uri="{BB962C8B-B14F-4D97-AF65-F5344CB8AC3E}">
        <p14:creationId xmlns:p14="http://schemas.microsoft.com/office/powerpoint/2010/main" val="3772339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extLst>
              <p:ext uri="{D42A27DB-BD31-4B8C-83A1-F6EECF244321}">
                <p14:modId xmlns:p14="http://schemas.microsoft.com/office/powerpoint/2010/main" val="4139079593"/>
              </p:ext>
            </p:extLst>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extLst>
              <p:ext uri="{D42A27DB-BD31-4B8C-83A1-F6EECF244321}">
                <p14:modId xmlns:p14="http://schemas.microsoft.com/office/powerpoint/2010/main" val="598315375"/>
              </p:ext>
            </p:extLst>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41E95-9B97-6004-51BC-0132701C1A97}"/>
              </a:ext>
            </a:extLst>
          </p:cNvPr>
          <p:cNvSpPr>
            <a:spLocks noGrp="1"/>
          </p:cNvSpPr>
          <p:nvPr>
            <p:ph type="title"/>
          </p:nvPr>
        </p:nvSpPr>
        <p:spPr>
          <a:xfrm>
            <a:off x="838200" y="365125"/>
            <a:ext cx="10515600" cy="1325563"/>
          </a:xfrm>
        </p:spPr>
        <p:txBody>
          <a:bodyPr anchor="ctr">
            <a:normAutofit/>
          </a:bodyPr>
          <a:lstStyle/>
          <a:p>
            <a:r>
              <a:rPr lang="en-US" dirty="0"/>
              <a:t>Upper Respiratory Infections</a:t>
            </a:r>
          </a:p>
        </p:txBody>
      </p:sp>
      <p:graphicFrame>
        <p:nvGraphicFramePr>
          <p:cNvPr id="11" name="Content Placeholder 2">
            <a:extLst>
              <a:ext uri="{FF2B5EF4-FFF2-40B4-BE49-F238E27FC236}">
                <a16:creationId xmlns:a16="http://schemas.microsoft.com/office/drawing/2014/main" id="{8A4CFDA8-8808-8E77-F891-6E64979B6BF5}"/>
              </a:ext>
            </a:extLst>
          </p:cNvPr>
          <p:cNvGraphicFramePr>
            <a:graphicFrameLocks noGrp="1"/>
          </p:cNvGraphicFramePr>
          <p:nvPr>
            <p:ph idx="1"/>
            <p:extLst>
              <p:ext uri="{D42A27DB-BD31-4B8C-83A1-F6EECF244321}">
                <p14:modId xmlns:p14="http://schemas.microsoft.com/office/powerpoint/2010/main" val="180193400"/>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52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E2A7-108D-1E16-2F57-C9EFB1FD873E}"/>
              </a:ext>
            </a:extLst>
          </p:cNvPr>
          <p:cNvSpPr>
            <a:spLocks noGrp="1"/>
          </p:cNvSpPr>
          <p:nvPr>
            <p:ph type="title"/>
          </p:nvPr>
        </p:nvSpPr>
        <p:spPr>
          <a:xfrm>
            <a:off x="838200" y="365125"/>
            <a:ext cx="10515600" cy="1325563"/>
          </a:xfrm>
        </p:spPr>
        <p:txBody>
          <a:bodyPr anchor="ctr">
            <a:normAutofit/>
          </a:bodyPr>
          <a:lstStyle/>
          <a:p>
            <a:r>
              <a:rPr lang="en-US" dirty="0"/>
              <a:t>No Heather</a:t>
            </a:r>
          </a:p>
        </p:txBody>
      </p:sp>
      <p:graphicFrame>
        <p:nvGraphicFramePr>
          <p:cNvPr id="7" name="Content Placeholder 2">
            <a:extLst>
              <a:ext uri="{FF2B5EF4-FFF2-40B4-BE49-F238E27FC236}">
                <a16:creationId xmlns:a16="http://schemas.microsoft.com/office/drawing/2014/main" id="{18469C11-382D-6EFF-2344-5015844B77E2}"/>
              </a:ext>
            </a:extLst>
          </p:cNvPr>
          <p:cNvGraphicFramePr>
            <a:graphicFrameLocks noGrp="1"/>
          </p:cNvGraphicFramePr>
          <p:nvPr>
            <p:ph idx="1"/>
            <p:extLst>
              <p:ext uri="{D42A27DB-BD31-4B8C-83A1-F6EECF244321}">
                <p14:modId xmlns:p14="http://schemas.microsoft.com/office/powerpoint/2010/main" val="195301731"/>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65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3407-1349-A7B1-8FD0-7F8A4CFCDF44}"/>
              </a:ext>
            </a:extLst>
          </p:cNvPr>
          <p:cNvSpPr>
            <a:spLocks noGrp="1"/>
          </p:cNvSpPr>
          <p:nvPr>
            <p:ph type="title"/>
          </p:nvPr>
        </p:nvSpPr>
        <p:spPr>
          <a:xfrm>
            <a:off x="838200" y="365125"/>
            <a:ext cx="10515600" cy="1325563"/>
          </a:xfrm>
        </p:spPr>
        <p:txBody>
          <a:bodyPr anchor="ctr">
            <a:normAutofit/>
          </a:bodyPr>
          <a:lstStyle/>
          <a:p>
            <a:r>
              <a:rPr lang="en-US" dirty="0"/>
              <a:t>Data Queries</a:t>
            </a:r>
          </a:p>
        </p:txBody>
      </p:sp>
      <p:graphicFrame>
        <p:nvGraphicFramePr>
          <p:cNvPr id="5" name="Content Placeholder 2">
            <a:extLst>
              <a:ext uri="{FF2B5EF4-FFF2-40B4-BE49-F238E27FC236}">
                <a16:creationId xmlns:a16="http://schemas.microsoft.com/office/drawing/2014/main" id="{91BD1212-F1E4-7CAF-4B6A-3229B6ECCF26}"/>
              </a:ext>
            </a:extLst>
          </p:cNvPr>
          <p:cNvGraphicFramePr>
            <a:graphicFrameLocks noGrp="1"/>
          </p:cNvGraphicFramePr>
          <p:nvPr>
            <p:ph idx="1"/>
            <p:extLst>
              <p:ext uri="{D42A27DB-BD31-4B8C-83A1-F6EECF244321}">
                <p14:modId xmlns:p14="http://schemas.microsoft.com/office/powerpoint/2010/main" val="1710201970"/>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536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extLst>
              <p:ext uri="{D42A27DB-BD31-4B8C-83A1-F6EECF244321}">
                <p14:modId xmlns:p14="http://schemas.microsoft.com/office/powerpoint/2010/main" val="3212518469"/>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966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59C5-7699-2357-C1E5-593938D57BE7}"/>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5" name="Content Placeholder 2">
            <a:extLst>
              <a:ext uri="{FF2B5EF4-FFF2-40B4-BE49-F238E27FC236}">
                <a16:creationId xmlns:a16="http://schemas.microsoft.com/office/drawing/2014/main" id="{06E78546-BB15-2EF8-AE29-D759855C55E1}"/>
              </a:ext>
            </a:extLst>
          </p:cNvPr>
          <p:cNvGraphicFramePr>
            <a:graphicFrameLocks noGrp="1"/>
          </p:cNvGraphicFramePr>
          <p:nvPr>
            <p:ph idx="1"/>
            <p:extLst>
              <p:ext uri="{D42A27DB-BD31-4B8C-83A1-F6EECF244321}">
                <p14:modId xmlns:p14="http://schemas.microsoft.com/office/powerpoint/2010/main" val="4006882695"/>
              </p:ext>
            </p:extLst>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766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ACB94A78-3071-4042-BDFD-D0F97279ACAD}"/>
              </a:ext>
            </a:extLst>
          </p:cNvPr>
          <p:cNvGraphicFramePr>
            <a:graphicFrameLocks/>
          </p:cNvGraphicFramePr>
          <p:nvPr>
            <p:extLst>
              <p:ext uri="{D42A27DB-BD31-4B8C-83A1-F6EECF244321}">
                <p14:modId xmlns:p14="http://schemas.microsoft.com/office/powerpoint/2010/main" val="3957993562"/>
              </p:ext>
            </p:extLst>
          </p:nvPr>
        </p:nvGraphicFramePr>
        <p:xfrm>
          <a:off x="0" y="155522"/>
          <a:ext cx="12192000" cy="67024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
            <a:extLst>
              <a:ext uri="{FF2B5EF4-FFF2-40B4-BE49-F238E27FC236}">
                <a16:creationId xmlns:a16="http://schemas.microsoft.com/office/drawing/2014/main" id="{AEE83792-81D0-4D9F-98FF-4AB0FD452EFB}"/>
              </a:ext>
            </a:extLst>
          </p:cNvPr>
          <p:cNvGraphicFramePr>
            <a:graphicFrameLocks noGrp="1"/>
          </p:cNvGraphicFramePr>
          <p:nvPr>
            <p:extLst>
              <p:ext uri="{D42A27DB-BD31-4B8C-83A1-F6EECF244321}">
                <p14:modId xmlns:p14="http://schemas.microsoft.com/office/powerpoint/2010/main" val="30870008"/>
              </p:ext>
            </p:extLst>
          </p:nvPr>
        </p:nvGraphicFramePr>
        <p:xfrm>
          <a:off x="464060" y="547342"/>
          <a:ext cx="3065444" cy="914400"/>
        </p:xfrm>
        <a:graphic>
          <a:graphicData uri="http://schemas.openxmlformats.org/drawingml/2006/table">
            <a:tbl>
              <a:tblPr firstRow="1" bandRow="1">
                <a:tableStyleId>{5940675A-B579-460E-94D1-54222C63F5DA}</a:tableStyleId>
              </a:tblPr>
              <a:tblGrid>
                <a:gridCol w="232093">
                  <a:extLst>
                    <a:ext uri="{9D8B030D-6E8A-4147-A177-3AD203B41FA5}">
                      <a16:colId xmlns:a16="http://schemas.microsoft.com/office/drawing/2014/main" val="3954881284"/>
                    </a:ext>
                  </a:extLst>
                </a:gridCol>
                <a:gridCol w="2833351">
                  <a:extLst>
                    <a:ext uri="{9D8B030D-6E8A-4147-A177-3AD203B41FA5}">
                      <a16:colId xmlns:a16="http://schemas.microsoft.com/office/drawing/2014/main" val="843391210"/>
                    </a:ext>
                  </a:extLst>
                </a:gridCol>
              </a:tblGrid>
              <a:tr h="165008">
                <a:tc>
                  <a:txBody>
                    <a:bodyPr/>
                    <a:lstStyle/>
                    <a:p>
                      <a:endParaRPr lang="en-US" sz="1400" dirty="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25809968"/>
                  </a:ext>
                </a:extLst>
              </a:tr>
              <a:tr h="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Activated but not enrolling</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81749595"/>
                  </a:ext>
                </a:extLst>
              </a:tr>
              <a:tr h="279620">
                <a:tc>
                  <a:txBody>
                    <a:bodyPr/>
                    <a:lstStyle/>
                    <a:p>
                      <a:endParaRPr lang="en-US" sz="1400"/>
                    </a:p>
                  </a:txBody>
                  <a:tcPr>
                    <a:lnL w="12700" cap="flat" cmpd="sng" algn="ctr">
                      <a:solidFill>
                        <a:schemeClr val="tx2">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r>
                        <a:rPr lang="en-US" sz="1400" dirty="0"/>
                        <a:t>-  Patient identified, not yet enrolled</a:t>
                      </a:r>
                    </a:p>
                  </a:txBody>
                  <a:tcPr>
                    <a:lnL w="12700" cap="flat" cmpd="sng" algn="ctr">
                      <a:no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06137597"/>
                  </a:ext>
                </a:extLst>
              </a:tr>
            </a:tbl>
          </a:graphicData>
        </a:graphic>
      </p:graphicFrame>
      <p:pic>
        <p:nvPicPr>
          <p:cNvPr id="28" name="Graphic 7" descr="Checkbox Checked with solid fill">
            <a:extLst>
              <a:ext uri="{FF2B5EF4-FFF2-40B4-BE49-F238E27FC236}">
                <a16:creationId xmlns:a16="http://schemas.microsoft.com/office/drawing/2014/main" id="{1DD9C7D9-D9D4-4C00-B429-3E8F37F6A2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92432" y="2371716"/>
            <a:ext cx="266700" cy="266700"/>
          </a:xfrm>
          <a:prstGeom prst="rect">
            <a:avLst/>
          </a:prstGeom>
        </p:spPr>
      </p:pic>
      <p:pic>
        <p:nvPicPr>
          <p:cNvPr id="30" name="Graphic 12" descr="Checkbox Checked with solid fill">
            <a:extLst>
              <a:ext uri="{FF2B5EF4-FFF2-40B4-BE49-F238E27FC236}">
                <a16:creationId xmlns:a16="http://schemas.microsoft.com/office/drawing/2014/main" id="{6AE4BF56-367A-4171-B8A0-52FEAFBDA66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2351" y="3946343"/>
            <a:ext cx="266700" cy="266700"/>
          </a:xfrm>
          <a:prstGeom prst="rect">
            <a:avLst/>
          </a:prstGeom>
        </p:spPr>
      </p:pic>
      <p:pic>
        <p:nvPicPr>
          <p:cNvPr id="31" name="Graphic 13" descr="Checkbox Checked with solid fill">
            <a:extLst>
              <a:ext uri="{FF2B5EF4-FFF2-40B4-BE49-F238E27FC236}">
                <a16:creationId xmlns:a16="http://schemas.microsoft.com/office/drawing/2014/main" id="{5CC4421C-E56C-4781-A11C-50449E18B2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615" y="5827378"/>
            <a:ext cx="260350" cy="266700"/>
          </a:xfrm>
          <a:prstGeom prst="rect">
            <a:avLst/>
          </a:prstGeom>
        </p:spPr>
      </p:pic>
      <p:pic>
        <p:nvPicPr>
          <p:cNvPr id="8" name="Graphic 7" descr="Checkbox Checked with solid fill">
            <a:extLst>
              <a:ext uri="{FF2B5EF4-FFF2-40B4-BE49-F238E27FC236}">
                <a16:creationId xmlns:a16="http://schemas.microsoft.com/office/drawing/2014/main" id="{61A98073-96E0-4331-9022-66537A0AEF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034" y="573100"/>
            <a:ext cx="266700" cy="266700"/>
          </a:xfrm>
          <a:prstGeom prst="rect">
            <a:avLst/>
          </a:prstGeom>
        </p:spPr>
      </p:pic>
      <p:pic>
        <p:nvPicPr>
          <p:cNvPr id="9" name="Graphic 9" descr="Checkbox Crossed with solid fill">
            <a:extLst>
              <a:ext uri="{FF2B5EF4-FFF2-40B4-BE49-F238E27FC236}">
                <a16:creationId xmlns:a16="http://schemas.microsoft.com/office/drawing/2014/main" id="{DCEBA085-F208-4808-BE39-F31219050E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9819" y="865558"/>
            <a:ext cx="287794" cy="305460"/>
          </a:xfrm>
          <a:prstGeom prst="rect">
            <a:avLst/>
          </a:prstGeom>
        </p:spPr>
      </p:pic>
      <p:pic>
        <p:nvPicPr>
          <p:cNvPr id="10" name="Picture 9" descr="Question free icon">
            <a:extLst>
              <a:ext uri="{FF2B5EF4-FFF2-40B4-BE49-F238E27FC236}">
                <a16:creationId xmlns:a16="http://schemas.microsoft.com/office/drawing/2014/main" id="{170C1A15-F4B9-41E6-A7B8-AA7EA54913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235" y="1233470"/>
            <a:ext cx="146961" cy="1527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14" name="Graphic 7" descr="Checkbox Checked with solid fill">
            <a:extLst>
              <a:ext uri="{FF2B5EF4-FFF2-40B4-BE49-F238E27FC236}">
                <a16:creationId xmlns:a16="http://schemas.microsoft.com/office/drawing/2014/main" id="{A6047539-A722-4EBD-A68C-ED93C98D2B6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65829" y="2049631"/>
            <a:ext cx="266700" cy="266700"/>
          </a:xfrm>
          <a:prstGeom prst="rect">
            <a:avLst/>
          </a:prstGeom>
        </p:spPr>
      </p:pic>
      <p:pic>
        <p:nvPicPr>
          <p:cNvPr id="15" name="Graphic 12" descr="Checkbox Checked with solid fill">
            <a:extLst>
              <a:ext uri="{FF2B5EF4-FFF2-40B4-BE49-F238E27FC236}">
                <a16:creationId xmlns:a16="http://schemas.microsoft.com/office/drawing/2014/main" id="{A8E899ED-A38A-4DA0-8F1B-480FA84F41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7333" y="3633951"/>
            <a:ext cx="266700" cy="266700"/>
          </a:xfrm>
          <a:prstGeom prst="rect">
            <a:avLst/>
          </a:prstGeom>
        </p:spPr>
      </p:pic>
      <p:pic>
        <p:nvPicPr>
          <p:cNvPr id="16" name="Graphic 12" descr="Checkbox Checked with solid fill">
            <a:extLst>
              <a:ext uri="{FF2B5EF4-FFF2-40B4-BE49-F238E27FC236}">
                <a16:creationId xmlns:a16="http://schemas.microsoft.com/office/drawing/2014/main" id="{C3119CA3-3219-4FC0-8CF6-2209D36BEF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5998" y="5213251"/>
            <a:ext cx="266700" cy="266700"/>
          </a:xfrm>
          <a:prstGeom prst="rect">
            <a:avLst/>
          </a:prstGeom>
        </p:spPr>
      </p:pic>
      <p:pic>
        <p:nvPicPr>
          <p:cNvPr id="18" name="Graphic 12" descr="Checkbox Checked with solid fill">
            <a:extLst>
              <a:ext uri="{FF2B5EF4-FFF2-40B4-BE49-F238E27FC236}">
                <a16:creationId xmlns:a16="http://schemas.microsoft.com/office/drawing/2014/main" id="{C8FD144D-7069-46C8-86DE-F4FCD93E457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2648" y="4562563"/>
            <a:ext cx="266700" cy="266700"/>
          </a:xfrm>
          <a:prstGeom prst="rect">
            <a:avLst/>
          </a:prstGeom>
        </p:spPr>
      </p:pic>
      <p:pic>
        <p:nvPicPr>
          <p:cNvPr id="5" name="Graphic 12" descr="Checkbox Checked with solid fill">
            <a:extLst>
              <a:ext uri="{FF2B5EF4-FFF2-40B4-BE49-F238E27FC236}">
                <a16:creationId xmlns:a16="http://schemas.microsoft.com/office/drawing/2014/main" id="{95BEAC5A-D323-2FBC-8417-7F7C452971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0698" y="4908451"/>
            <a:ext cx="266700" cy="266700"/>
          </a:xfrm>
          <a:prstGeom prst="rect">
            <a:avLst/>
          </a:prstGeom>
        </p:spPr>
      </p:pic>
    </p:spTree>
    <p:extLst>
      <p:ext uri="{BB962C8B-B14F-4D97-AF65-F5344CB8AC3E}">
        <p14:creationId xmlns:p14="http://schemas.microsoft.com/office/powerpoint/2010/main" val="153783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CDE544F-D390-5456-3897-0401B9DE351E}"/>
              </a:ext>
            </a:extLst>
          </p:cNvPr>
          <p:cNvPicPr>
            <a:picLocks noChangeAspect="1"/>
          </p:cNvPicPr>
          <p:nvPr/>
        </p:nvPicPr>
        <p:blipFill rotWithShape="1">
          <a:blip r:embed="rId4"/>
          <a:srcRect l="927" t="1666" r="1221" b="908"/>
          <a:stretch/>
        </p:blipFill>
        <p:spPr>
          <a:xfrm>
            <a:off x="3848966" y="176645"/>
            <a:ext cx="8414039" cy="6681355"/>
          </a:xfrm>
          <a:prstGeom prst="rect">
            <a:avLst/>
          </a:prstGeom>
        </p:spPr>
      </p:pic>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66 ± 22</a:t>
            </a:r>
          </a:p>
        </p:txBody>
      </p:sp>
    </p:spTree>
    <p:extLst>
      <p:ext uri="{BB962C8B-B14F-4D97-AF65-F5344CB8AC3E}">
        <p14:creationId xmlns:p14="http://schemas.microsoft.com/office/powerpoint/2010/main" val="162569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3184940485"/>
              </p:ext>
            </p:extLst>
          </p:nvPr>
        </p:nvGraphicFramePr>
        <p:xfrm>
          <a:off x="451792" y="925470"/>
          <a:ext cx="11288415" cy="50070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24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4109641990"/>
              </p:ext>
            </p:extLst>
          </p:nvPr>
        </p:nvGraphicFramePr>
        <p:xfrm>
          <a:off x="327116" y="674446"/>
          <a:ext cx="11537768" cy="52618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300" u="none" strike="noStrike" dirty="0">
                          <a:solidFill>
                            <a:schemeClr val="tx1"/>
                          </a:solidFill>
                          <a:effectLst/>
                          <a:latin typeface="+mn-lt"/>
                        </a:rPr>
                        <a:t>Boston Children's</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7/8/2021</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18.17</a:t>
                      </a:r>
                    </a:p>
                  </a:txBody>
                  <a:tcPr marL="0" marR="0" marT="0" marB="0" anchor="b"/>
                </a:tc>
                <a:tc>
                  <a:txBody>
                    <a:bodyPr/>
                    <a:lstStyle/>
                    <a:p>
                      <a:pPr algn="ctr" fontAlgn="b"/>
                      <a:r>
                        <a:rPr lang="en-US" sz="1300" u="none" strike="noStrike">
                          <a:solidFill>
                            <a:schemeClr val="tx1"/>
                          </a:solidFill>
                          <a:effectLst/>
                          <a:latin typeface="+mn-lt"/>
                        </a:rPr>
                        <a:t>40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3</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0.8</a:t>
                      </a:r>
                    </a:p>
                  </a:txBody>
                  <a:tcPr marL="0" marR="0" marT="0" marB="0" anchor="b">
                    <a:solidFill>
                      <a:srgbClr val="FF5050"/>
                    </a:solidFill>
                  </a:tcPr>
                </a:tc>
                <a:tc>
                  <a:txBody>
                    <a:bodyPr/>
                    <a:lstStyle/>
                    <a:p>
                      <a:pPr algn="r" fontAlgn="b"/>
                      <a:r>
                        <a:rPr lang="en-US" sz="1300" b="0" i="0" u="none" strike="noStrike" dirty="0">
                          <a:solidFill>
                            <a:schemeClr val="tx1"/>
                          </a:solidFill>
                          <a:effectLst/>
                          <a:latin typeface="+mn-lt"/>
                        </a:rPr>
                        <a:t>14</a:t>
                      </a:r>
                    </a:p>
                  </a:txBody>
                  <a:tcPr marL="0" marR="0" marT="0" marB="0" anchor="b"/>
                </a:tc>
                <a:tc>
                  <a:txBody>
                    <a:bodyPr/>
                    <a:lstStyle/>
                    <a:p>
                      <a:pPr algn="ctr" fontAlgn="b"/>
                      <a:r>
                        <a:rPr lang="en-US" sz="1300" b="0" i="0" u="none" strike="noStrike" dirty="0">
                          <a:solidFill>
                            <a:schemeClr val="tx1"/>
                          </a:solidFill>
                          <a:effectLst/>
                          <a:latin typeface="+mn-lt"/>
                        </a:rPr>
                        <a:t>3</a:t>
                      </a:r>
                    </a:p>
                  </a:txBody>
                  <a:tcPr marL="0" marR="0" marT="0" marB="0" anchor="b"/>
                </a:tc>
                <a:tc>
                  <a:txBody>
                    <a:bodyPr/>
                    <a:lstStyle/>
                    <a:p>
                      <a:pPr algn="r" fontAlgn="b"/>
                      <a:r>
                        <a:rPr lang="en-US" sz="1300" b="0" i="0" u="none" strike="noStrike" dirty="0">
                          <a:solidFill>
                            <a:schemeClr val="tx1"/>
                          </a:solidFill>
                          <a:effectLst/>
                          <a:latin typeface="+mn-lt"/>
                        </a:rPr>
                        <a:t>9</a:t>
                      </a:r>
                    </a:p>
                  </a:txBody>
                  <a:tcPr marL="0" marR="0" marT="0" marB="0" anchor="b"/>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r" fontAlgn="b"/>
                      <a:r>
                        <a:rPr lang="en-US" sz="1300" b="0" i="0" u="none" strike="noStrike" dirty="0">
                          <a:solidFill>
                            <a:schemeClr val="tx1"/>
                          </a:solidFill>
                          <a:effectLst/>
                          <a:latin typeface="+mn-lt"/>
                        </a:rPr>
                        <a:t>96.11</a:t>
                      </a:r>
                    </a:p>
                  </a:txBody>
                  <a:tcPr marL="0" marR="0" marT="0" marB="0" anchor="b"/>
                </a:tc>
                <a:tc>
                  <a:txBody>
                    <a:bodyPr/>
                    <a:lstStyle/>
                    <a:p>
                      <a:pPr algn="r" fontAlgn="b"/>
                      <a:r>
                        <a:rPr lang="en-US" sz="1300" b="0" i="0" u="none" strike="noStrike">
                          <a:solidFill>
                            <a:schemeClr val="tx1"/>
                          </a:solidFill>
                          <a:effectLst/>
                          <a:latin typeface="+mn-lt"/>
                        </a:rPr>
                        <a:t>69.63</a:t>
                      </a:r>
                    </a:p>
                  </a:txBody>
                  <a:tcPr marL="0" marR="0" marT="0" marB="0" anchor="b"/>
                </a:tc>
                <a:extLst>
                  <a:ext uri="{0D108BD9-81ED-4DB2-BD59-A6C34878D82A}">
                    <a16:rowId xmlns:a16="http://schemas.microsoft.com/office/drawing/2014/main" val="1105767336"/>
                  </a:ext>
                </a:extLst>
              </a:tr>
              <a:tr h="249892">
                <a:tc>
                  <a:txBody>
                    <a:bodyPr/>
                    <a:lstStyle/>
                    <a:p>
                      <a:pPr algn="ctr" fontAlgn="b"/>
                      <a:r>
                        <a:rPr lang="en-US" sz="1300" u="none" strike="noStrike" dirty="0">
                          <a:solidFill>
                            <a:schemeClr val="tx1"/>
                          </a:solidFill>
                          <a:effectLst/>
                          <a:latin typeface="+mn-lt"/>
                        </a:rPr>
                        <a:t>Dartmouth-Hitchcock</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1/1/2022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12.27</a:t>
                      </a:r>
                    </a:p>
                  </a:txBody>
                  <a:tcPr marL="0" marR="0" marT="0" marB="0" anchor="b"/>
                </a:tc>
                <a:tc>
                  <a:txBody>
                    <a:bodyPr/>
                    <a:lstStyle/>
                    <a:p>
                      <a:pPr algn="ctr" fontAlgn="b"/>
                      <a:r>
                        <a:rPr lang="en-US" sz="1300" u="none" strike="noStrike">
                          <a:solidFill>
                            <a:schemeClr val="tx1"/>
                          </a:solidFill>
                          <a:effectLst/>
                          <a:latin typeface="+mn-lt"/>
                        </a:rPr>
                        <a:t>20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1.6</a:t>
                      </a:r>
                    </a:p>
                  </a:txBody>
                  <a:tcPr marL="0" marR="0" marT="0" marB="0" anchor="b">
                    <a:noFill/>
                  </a:tcPr>
                </a:tc>
                <a:tc>
                  <a:txBody>
                    <a:bodyPr/>
                    <a:lstStyle/>
                    <a:p>
                      <a:pPr algn="r" fontAlgn="b"/>
                      <a:r>
                        <a:rPr lang="en-US" sz="1300" b="0" i="0" u="none" strike="noStrike">
                          <a:solidFill>
                            <a:schemeClr val="tx1"/>
                          </a:solidFill>
                          <a:effectLst/>
                          <a:latin typeface="+mn-lt"/>
                        </a:rPr>
                        <a:t>20</a:t>
                      </a:r>
                    </a:p>
                  </a:txBody>
                  <a:tcPr marL="0" marR="0" marT="0" marB="0" anchor="b"/>
                </a:tc>
                <a:tc>
                  <a:txBody>
                    <a:bodyPr/>
                    <a:lstStyle/>
                    <a:p>
                      <a:pPr algn="ctr" fontAlgn="b"/>
                      <a:r>
                        <a:rPr lang="en-US" sz="1300" u="none" strike="noStrike" dirty="0">
                          <a:solidFill>
                            <a:schemeClr val="tx1"/>
                          </a:solidFill>
                          <a:effectLst/>
                          <a:latin typeface="+mn-lt"/>
                        </a:rPr>
                        <a:t>1</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15</a:t>
                      </a:r>
                    </a:p>
                  </a:txBody>
                  <a:tcPr marL="0" marR="0" marT="0" marB="0" anchor="b"/>
                </a:tc>
                <a:tc>
                  <a:txBody>
                    <a:bodyPr/>
                    <a:lstStyle/>
                    <a:p>
                      <a:pPr algn="r" fontAlgn="b"/>
                      <a:r>
                        <a:rPr lang="en-US" sz="1300" b="0" i="0" u="none" strike="noStrike">
                          <a:solidFill>
                            <a:schemeClr val="tx1"/>
                          </a:solidFill>
                          <a:effectLst/>
                          <a:latin typeface="+mn-lt"/>
                        </a:rPr>
                        <a:t>4</a:t>
                      </a:r>
                    </a:p>
                  </a:txBody>
                  <a:tcPr marL="0" marR="0" marT="0" marB="0" anchor="b"/>
                </a:tc>
                <a:tc>
                  <a:txBody>
                    <a:bodyPr/>
                    <a:lstStyle/>
                    <a:p>
                      <a:pPr algn="r" fontAlgn="b"/>
                      <a:r>
                        <a:rPr lang="en-US" sz="1300" b="0" i="0" u="none" strike="noStrike">
                          <a:solidFill>
                            <a:schemeClr val="tx1"/>
                          </a:solidFill>
                          <a:effectLst/>
                          <a:latin typeface="+mn-lt"/>
                        </a:rPr>
                        <a:t>62.20</a:t>
                      </a:r>
                    </a:p>
                  </a:txBody>
                  <a:tcPr marL="0" marR="0" marT="0" marB="0" anchor="b"/>
                </a:tc>
                <a:tc>
                  <a:txBody>
                    <a:bodyPr/>
                    <a:lstStyle/>
                    <a:p>
                      <a:pPr algn="r" fontAlgn="b"/>
                      <a:r>
                        <a:rPr lang="en-US" sz="1300" b="0" i="0" u="none" strike="noStrike">
                          <a:solidFill>
                            <a:schemeClr val="tx1"/>
                          </a:solidFill>
                          <a:effectLst/>
                          <a:latin typeface="+mn-lt"/>
                        </a:rPr>
                        <a:t>69.82</a:t>
                      </a:r>
                    </a:p>
                  </a:txBody>
                  <a:tcPr marL="0" marR="0" marT="0" marB="0" anchor="b"/>
                </a:tc>
                <a:extLst>
                  <a:ext uri="{0D108BD9-81ED-4DB2-BD59-A6C34878D82A}">
                    <a16:rowId xmlns:a16="http://schemas.microsoft.com/office/drawing/2014/main" val="176033024"/>
                  </a:ext>
                </a:extLst>
              </a:tr>
              <a:tr h="381240">
                <a:tc>
                  <a:txBody>
                    <a:bodyPr/>
                    <a:lstStyle/>
                    <a:p>
                      <a:pPr algn="ctr" fontAlgn="b"/>
                      <a:r>
                        <a:rPr lang="en-US" sz="1300" u="none" strike="noStrike" dirty="0">
                          <a:solidFill>
                            <a:schemeClr val="tx1"/>
                          </a:solidFill>
                          <a:effectLst/>
                          <a:latin typeface="+mn-lt"/>
                        </a:rPr>
                        <a:t>Maria </a:t>
                      </a:r>
                      <a:r>
                        <a:rPr lang="en-US" sz="1300" u="none" strike="noStrike" dirty="0" err="1">
                          <a:solidFill>
                            <a:schemeClr val="tx1"/>
                          </a:solidFill>
                          <a:effectLst/>
                          <a:latin typeface="+mn-lt"/>
                        </a:rPr>
                        <a:t>Fareri</a:t>
                      </a:r>
                      <a:r>
                        <a:rPr lang="en-US" sz="1300" u="none" strike="noStrike" dirty="0">
                          <a:solidFill>
                            <a:schemeClr val="tx1"/>
                          </a:solidFill>
                          <a:effectLst/>
                          <a:latin typeface="+mn-lt"/>
                        </a:rPr>
                        <a:t> Children's Hospital</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11/18/2021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13.73</a:t>
                      </a:r>
                    </a:p>
                  </a:txBody>
                  <a:tcPr marL="0" marR="0" marT="0" marB="0" anchor="b"/>
                </a:tc>
                <a:tc>
                  <a:txBody>
                    <a:bodyPr/>
                    <a:lstStyle/>
                    <a:p>
                      <a:pPr algn="ctr" fontAlgn="b"/>
                      <a:r>
                        <a:rPr lang="en-US" sz="1300" u="none" strike="noStrike">
                          <a:solidFill>
                            <a:schemeClr val="tx1"/>
                          </a:solidFill>
                          <a:effectLst/>
                          <a:latin typeface="+mn-lt"/>
                        </a:rPr>
                        <a:t>14</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0.1</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ctr" fontAlgn="b"/>
                      <a:r>
                        <a:rPr lang="en-US" sz="1300" u="none" strike="noStrike" dirty="0">
                          <a:solidFill>
                            <a:schemeClr val="tx1"/>
                          </a:solidFill>
                          <a:effectLst/>
                          <a:latin typeface="+mn-lt"/>
                        </a:rPr>
                        <a:t>0</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r" fontAlgn="b"/>
                      <a:r>
                        <a:rPr lang="en-US" sz="1300" b="0" i="0" u="none" strike="noStrike">
                          <a:solidFill>
                            <a:schemeClr val="tx1"/>
                          </a:solidFill>
                          <a:effectLst/>
                          <a:latin typeface="+mn-lt"/>
                        </a:rPr>
                        <a:t>0</a:t>
                      </a:r>
                    </a:p>
                  </a:txBody>
                  <a:tcPr marL="0" marR="0" marT="0" marB="0" anchor="b"/>
                </a:tc>
                <a:tc>
                  <a:txBody>
                    <a:bodyPr/>
                    <a:lstStyle/>
                    <a:p>
                      <a:pPr algn="r" fontAlgn="b"/>
                      <a:r>
                        <a:rPr lang="en-US" sz="1300" b="0" i="0" u="none" strike="noStrike">
                          <a:solidFill>
                            <a:schemeClr val="tx1"/>
                          </a:solidFill>
                          <a:effectLst/>
                          <a:latin typeface="+mn-lt"/>
                        </a:rPr>
                        <a:t>90.00</a:t>
                      </a:r>
                    </a:p>
                  </a:txBody>
                  <a:tcPr marL="0" marR="0" marT="0" marB="0" anchor="b"/>
                </a:tc>
                <a:tc>
                  <a:txBody>
                    <a:bodyPr/>
                    <a:lstStyle/>
                    <a:p>
                      <a:pPr algn="r" fontAlgn="b"/>
                      <a:r>
                        <a:rPr lang="en-US" sz="1300" b="0" i="0" u="none" strike="noStrike">
                          <a:solidFill>
                            <a:schemeClr val="tx1"/>
                          </a:solidFill>
                          <a:effectLst/>
                          <a:latin typeface="+mn-lt"/>
                        </a:rPr>
                        <a:t>37.00</a:t>
                      </a:r>
                    </a:p>
                  </a:txBody>
                  <a:tcPr marL="0" marR="0" marT="0" marB="0" anchor="b"/>
                </a:tc>
                <a:extLst>
                  <a:ext uri="{0D108BD9-81ED-4DB2-BD59-A6C34878D82A}">
                    <a16:rowId xmlns:a16="http://schemas.microsoft.com/office/drawing/2014/main" val="2138647532"/>
                  </a:ext>
                </a:extLst>
              </a:tr>
              <a:tr h="381240">
                <a:tc>
                  <a:txBody>
                    <a:bodyPr/>
                    <a:lstStyle/>
                    <a:p>
                      <a:pPr algn="ctr" fontAlgn="b"/>
                      <a:r>
                        <a:rPr lang="en-US" sz="1300" u="none" strike="noStrike">
                          <a:solidFill>
                            <a:schemeClr val="tx1"/>
                          </a:solidFill>
                          <a:effectLst/>
                          <a:latin typeface="+mn-lt"/>
                        </a:rPr>
                        <a:t>Massachusetts General Hospital</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7/8/2021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18.17</a:t>
                      </a:r>
                    </a:p>
                  </a:txBody>
                  <a:tcPr marL="0" marR="0" marT="0" marB="0" anchor="b"/>
                </a:tc>
                <a:tc>
                  <a:txBody>
                    <a:bodyPr/>
                    <a:lstStyle/>
                    <a:p>
                      <a:pPr algn="ctr" fontAlgn="b"/>
                      <a:r>
                        <a:rPr lang="en-US" sz="1300" u="none" strike="noStrike">
                          <a:solidFill>
                            <a:schemeClr val="tx1"/>
                          </a:solidFill>
                          <a:effectLst/>
                          <a:latin typeface="+mn-lt"/>
                        </a:rPr>
                        <a:t>13</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0.4</a:t>
                      </a:r>
                    </a:p>
                  </a:txBody>
                  <a:tcPr marL="0" marR="0" marT="0" marB="0" anchor="b">
                    <a:solidFill>
                      <a:srgbClr val="FF5050"/>
                    </a:solidFill>
                  </a:tcPr>
                </a:tc>
                <a:tc>
                  <a:txBody>
                    <a:bodyPr/>
                    <a:lstStyle/>
                    <a:p>
                      <a:pPr algn="r" fontAlgn="b"/>
                      <a:r>
                        <a:rPr lang="en-US" sz="1300" b="0" i="0" u="none" strike="noStrike" dirty="0">
                          <a:solidFill>
                            <a:schemeClr val="tx1"/>
                          </a:solidFill>
                          <a:effectLst/>
                          <a:latin typeface="+mn-lt"/>
                        </a:rPr>
                        <a:t>7</a:t>
                      </a:r>
                    </a:p>
                  </a:txBody>
                  <a:tcPr marL="0" marR="0" marT="0" marB="0" anchor="b"/>
                </a:tc>
                <a:tc>
                  <a:txBody>
                    <a:bodyPr/>
                    <a:lstStyle/>
                    <a:p>
                      <a:pPr algn="ctr" fontAlgn="b"/>
                      <a:r>
                        <a:rPr lang="en-US" sz="1300" u="none" strike="noStrike" dirty="0">
                          <a:solidFill>
                            <a:schemeClr val="tx1"/>
                          </a:solidFill>
                          <a:effectLst/>
                          <a:latin typeface="+mn-lt"/>
                        </a:rPr>
                        <a:t>1</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6</a:t>
                      </a:r>
                    </a:p>
                  </a:txBody>
                  <a:tcPr marL="0" marR="0" marT="0" marB="0" anchor="b"/>
                </a:tc>
                <a:tc>
                  <a:txBody>
                    <a:bodyPr/>
                    <a:lstStyle/>
                    <a:p>
                      <a:pPr algn="r" fontAlgn="b"/>
                      <a:r>
                        <a:rPr lang="en-US" sz="1300" b="0" i="0" u="none" strike="noStrike">
                          <a:solidFill>
                            <a:schemeClr val="tx1"/>
                          </a:solidFill>
                          <a:effectLst/>
                          <a:latin typeface="+mn-lt"/>
                        </a:rPr>
                        <a:t>0</a:t>
                      </a:r>
                    </a:p>
                  </a:txBody>
                  <a:tcPr marL="0" marR="0" marT="0" marB="0" anchor="b"/>
                </a:tc>
                <a:tc>
                  <a:txBody>
                    <a:bodyPr/>
                    <a:lstStyle/>
                    <a:p>
                      <a:pPr algn="r" fontAlgn="b"/>
                      <a:r>
                        <a:rPr lang="en-US" sz="1300" b="0" i="0" u="none" strike="noStrike">
                          <a:solidFill>
                            <a:schemeClr val="tx1"/>
                          </a:solidFill>
                          <a:effectLst/>
                          <a:latin typeface="+mn-lt"/>
                        </a:rPr>
                        <a:t>92.83</a:t>
                      </a:r>
                    </a:p>
                  </a:txBody>
                  <a:tcPr marL="0" marR="0" marT="0" marB="0" anchor="b"/>
                </a:tc>
                <a:tc>
                  <a:txBody>
                    <a:bodyPr/>
                    <a:lstStyle/>
                    <a:p>
                      <a:pPr algn="r" fontAlgn="b"/>
                      <a:r>
                        <a:rPr lang="en-US" sz="1300" b="0" i="0" u="none" strike="noStrike">
                          <a:solidFill>
                            <a:schemeClr val="tx1"/>
                          </a:solidFill>
                          <a:effectLst/>
                          <a:latin typeface="+mn-lt"/>
                        </a:rPr>
                        <a:t>50.62</a:t>
                      </a:r>
                    </a:p>
                  </a:txBody>
                  <a:tcPr marL="0" marR="0" marT="0" marB="0" anchor="b"/>
                </a:tc>
                <a:extLst>
                  <a:ext uri="{0D108BD9-81ED-4DB2-BD59-A6C34878D82A}">
                    <a16:rowId xmlns:a16="http://schemas.microsoft.com/office/drawing/2014/main" val="3641287519"/>
                  </a:ext>
                </a:extLst>
              </a:tr>
              <a:tr h="249892">
                <a:tc>
                  <a:txBody>
                    <a:bodyPr/>
                    <a:lstStyle/>
                    <a:p>
                      <a:pPr algn="ctr" fontAlgn="b"/>
                      <a:r>
                        <a:rPr lang="en-US" sz="1300" u="none" strike="noStrike">
                          <a:solidFill>
                            <a:schemeClr val="tx1"/>
                          </a:solidFill>
                          <a:effectLst/>
                          <a:latin typeface="+mn-lt"/>
                        </a:rPr>
                        <a:t>University of Maryland</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8/21/2021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16.70</a:t>
                      </a:r>
                    </a:p>
                  </a:txBody>
                  <a:tcPr marL="0" marR="0" marT="0" marB="0" anchor="b"/>
                </a:tc>
                <a:tc>
                  <a:txBody>
                    <a:bodyPr/>
                    <a:lstStyle/>
                    <a:p>
                      <a:pPr algn="ctr" fontAlgn="b"/>
                      <a:r>
                        <a:rPr lang="en-US" sz="1300" u="none" strike="noStrike">
                          <a:solidFill>
                            <a:schemeClr val="tx1"/>
                          </a:solidFill>
                          <a:effectLst/>
                          <a:latin typeface="+mn-lt"/>
                        </a:rPr>
                        <a:t>20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1.1</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19</a:t>
                      </a:r>
                    </a:p>
                  </a:txBody>
                  <a:tcPr marL="0" marR="0" marT="0" marB="0" anchor="b"/>
                </a:tc>
                <a:tc>
                  <a:txBody>
                    <a:bodyPr/>
                    <a:lstStyle/>
                    <a:p>
                      <a:pPr algn="ctr" fontAlgn="b"/>
                      <a:r>
                        <a:rPr lang="en-US" sz="1300" b="0" i="0" u="none" strike="noStrike" dirty="0">
                          <a:solidFill>
                            <a:schemeClr val="tx1"/>
                          </a:solidFill>
                          <a:effectLst/>
                          <a:latin typeface="+mn-lt"/>
                        </a:rPr>
                        <a:t>6</a:t>
                      </a:r>
                    </a:p>
                  </a:txBody>
                  <a:tcPr marL="0" marR="0" marT="0" marB="0" anchor="b"/>
                </a:tc>
                <a:tc>
                  <a:txBody>
                    <a:bodyPr/>
                    <a:lstStyle/>
                    <a:p>
                      <a:pPr algn="r" fontAlgn="b"/>
                      <a:r>
                        <a:rPr lang="en-US" sz="1300" b="0" i="0" u="none" strike="noStrike">
                          <a:solidFill>
                            <a:schemeClr val="tx1"/>
                          </a:solidFill>
                          <a:effectLst/>
                          <a:latin typeface="+mn-lt"/>
                        </a:rPr>
                        <a:t>10</a:t>
                      </a:r>
                    </a:p>
                  </a:txBody>
                  <a:tcPr marL="0" marR="0" marT="0" marB="0" anchor="b"/>
                </a:tc>
                <a:tc>
                  <a:txBody>
                    <a:bodyPr/>
                    <a:lstStyle/>
                    <a:p>
                      <a:pPr algn="r" fontAlgn="b"/>
                      <a:r>
                        <a:rPr lang="en-US" sz="1300" b="0" i="0" u="none" strike="noStrike">
                          <a:solidFill>
                            <a:schemeClr val="tx1"/>
                          </a:solidFill>
                          <a:effectLst/>
                          <a:latin typeface="+mn-lt"/>
                        </a:rPr>
                        <a:t>3</a:t>
                      </a:r>
                    </a:p>
                  </a:txBody>
                  <a:tcPr marL="0" marR="0" marT="0" marB="0" anchor="b"/>
                </a:tc>
                <a:tc>
                  <a:txBody>
                    <a:bodyPr/>
                    <a:lstStyle/>
                    <a:p>
                      <a:pPr algn="r" fontAlgn="b"/>
                      <a:r>
                        <a:rPr lang="en-US" sz="1300" b="0" i="0" u="none" strike="noStrike">
                          <a:solidFill>
                            <a:schemeClr val="tx1"/>
                          </a:solidFill>
                          <a:effectLst/>
                          <a:latin typeface="+mn-lt"/>
                        </a:rPr>
                        <a:t>55.00</a:t>
                      </a:r>
                    </a:p>
                  </a:txBody>
                  <a:tcPr marL="0" marR="0" marT="0" marB="0" anchor="b"/>
                </a:tc>
                <a:tc>
                  <a:txBody>
                    <a:bodyPr/>
                    <a:lstStyle/>
                    <a:p>
                      <a:pPr algn="r" fontAlgn="b"/>
                      <a:r>
                        <a:rPr lang="en-US" sz="1300" b="0" i="0" u="none" strike="noStrike">
                          <a:solidFill>
                            <a:schemeClr val="tx1"/>
                          </a:solidFill>
                          <a:effectLst/>
                          <a:latin typeface="+mn-lt"/>
                        </a:rPr>
                        <a:t>36.35</a:t>
                      </a:r>
                    </a:p>
                  </a:txBody>
                  <a:tcPr marL="0" marR="0" marT="0" marB="0" anchor="b"/>
                </a:tc>
                <a:extLst>
                  <a:ext uri="{0D108BD9-81ED-4DB2-BD59-A6C34878D82A}">
                    <a16:rowId xmlns:a16="http://schemas.microsoft.com/office/drawing/2014/main" val="632309223"/>
                  </a:ext>
                </a:extLst>
              </a:tr>
              <a:tr h="249892">
                <a:tc>
                  <a:txBody>
                    <a:bodyPr/>
                    <a:lstStyle/>
                    <a:p>
                      <a:pPr algn="ctr" fontAlgn="b"/>
                      <a:r>
                        <a:rPr lang="en-US" sz="1300" u="none" strike="noStrike">
                          <a:solidFill>
                            <a:schemeClr val="tx1"/>
                          </a:solidFill>
                          <a:effectLst/>
                          <a:latin typeface="+mn-lt"/>
                        </a:rPr>
                        <a:t>Vanderbilt</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4/28/2021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20.53</a:t>
                      </a:r>
                    </a:p>
                  </a:txBody>
                  <a:tcPr marL="0" marR="0" marT="0" marB="0" anchor="b"/>
                </a:tc>
                <a:tc>
                  <a:txBody>
                    <a:bodyPr/>
                    <a:lstStyle/>
                    <a:p>
                      <a:pPr algn="ctr" fontAlgn="b"/>
                      <a:r>
                        <a:rPr lang="en-US" sz="1300" u="none" strike="noStrike">
                          <a:solidFill>
                            <a:schemeClr val="tx1"/>
                          </a:solidFill>
                          <a:effectLst/>
                          <a:latin typeface="+mn-lt"/>
                        </a:rPr>
                        <a:t>70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6</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0.1</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3</a:t>
                      </a:r>
                    </a:p>
                  </a:txBody>
                  <a:tcPr marL="0" marR="0" marT="0" marB="0" anchor="b"/>
                </a:tc>
                <a:tc>
                  <a:txBody>
                    <a:bodyPr/>
                    <a:lstStyle/>
                    <a:p>
                      <a:pPr algn="ctr" fontAlgn="b"/>
                      <a:r>
                        <a:rPr lang="en-US" sz="1300" u="none" strike="noStrike" dirty="0">
                          <a:solidFill>
                            <a:schemeClr val="tx1"/>
                          </a:solidFill>
                          <a:effectLst/>
                          <a:latin typeface="+mn-lt"/>
                        </a:rPr>
                        <a:t>2</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a:t>
                      </a:r>
                    </a:p>
                  </a:txBody>
                  <a:tcPr marL="0" marR="0" marT="0" marB="0" anchor="b"/>
                </a:tc>
                <a:tc>
                  <a:txBody>
                    <a:bodyPr/>
                    <a:lstStyle/>
                    <a:p>
                      <a:pPr algn="r" fontAlgn="b"/>
                      <a:r>
                        <a:rPr lang="en-US" sz="1300" b="0" i="0" u="none" strike="noStrike">
                          <a:solidFill>
                            <a:schemeClr val="tx1"/>
                          </a:solidFill>
                          <a:effectLst/>
                          <a:latin typeface="+mn-lt"/>
                        </a:rPr>
                        <a:t>1</a:t>
                      </a:r>
                    </a:p>
                  </a:txBody>
                  <a:tcPr marL="0" marR="0" marT="0" marB="0" anchor="b"/>
                </a:tc>
                <a:tc>
                  <a:txBody>
                    <a:bodyPr/>
                    <a:lstStyle/>
                    <a:p>
                      <a:pPr algn="l" fontAlgn="b"/>
                      <a:endParaRPr lang="en-US" sz="1300" b="0" i="0" u="none" strike="noStrike">
                        <a:solidFill>
                          <a:schemeClr val="tx1"/>
                        </a:solidFill>
                        <a:effectLst/>
                        <a:latin typeface="+mn-lt"/>
                      </a:endParaRPr>
                    </a:p>
                  </a:txBody>
                  <a:tcPr marL="0" marR="0" marT="0" marB="0" anchor="b"/>
                </a:tc>
                <a:tc>
                  <a:txBody>
                    <a:bodyPr/>
                    <a:lstStyle/>
                    <a:p>
                      <a:pPr algn="l" fontAlgn="b"/>
                      <a:endParaRPr lang="en-US" sz="13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1932287569"/>
                  </a:ext>
                </a:extLst>
              </a:tr>
              <a:tr h="249892">
                <a:tc>
                  <a:txBody>
                    <a:bodyPr/>
                    <a:lstStyle/>
                    <a:p>
                      <a:pPr algn="ctr" fontAlgn="b"/>
                      <a:r>
                        <a:rPr lang="en-US" sz="1300" u="none" strike="noStrike">
                          <a:solidFill>
                            <a:schemeClr val="tx1"/>
                          </a:solidFill>
                          <a:effectLst/>
                          <a:latin typeface="+mn-lt"/>
                        </a:rPr>
                        <a:t>Arkansas Children's Hospital</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10/20/2021</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14.70</a:t>
                      </a:r>
                    </a:p>
                  </a:txBody>
                  <a:tcPr marL="0" marR="0" marT="0" marB="0" anchor="b"/>
                </a:tc>
                <a:tc>
                  <a:txBody>
                    <a:bodyPr/>
                    <a:lstStyle/>
                    <a:p>
                      <a:pPr algn="ctr" fontAlgn="b"/>
                      <a:r>
                        <a:rPr lang="en-US" sz="1300" u="none" strike="noStrike">
                          <a:solidFill>
                            <a:schemeClr val="tx1"/>
                          </a:solidFill>
                          <a:effectLst/>
                          <a:latin typeface="+mn-lt"/>
                        </a:rPr>
                        <a:t>48</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4</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1.1</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16</a:t>
                      </a:r>
                    </a:p>
                  </a:txBody>
                  <a:tcPr marL="0" marR="0" marT="0" marB="0" anchor="b"/>
                </a:tc>
                <a:tc>
                  <a:txBody>
                    <a:bodyPr/>
                    <a:lstStyle/>
                    <a:p>
                      <a:pPr algn="ctr" fontAlgn="b"/>
                      <a:r>
                        <a:rPr lang="en-US" sz="1300" b="0" i="0" u="none" strike="noStrike" dirty="0">
                          <a:solidFill>
                            <a:schemeClr val="tx1"/>
                          </a:solidFill>
                          <a:effectLst/>
                          <a:latin typeface="+mn-lt"/>
                        </a:rPr>
                        <a:t>5</a:t>
                      </a:r>
                    </a:p>
                  </a:txBody>
                  <a:tcPr marL="0" marR="0" marT="0" marB="0" anchor="b"/>
                </a:tc>
                <a:tc>
                  <a:txBody>
                    <a:bodyPr/>
                    <a:lstStyle/>
                    <a:p>
                      <a:pPr algn="r" fontAlgn="b"/>
                      <a:r>
                        <a:rPr lang="en-US" sz="1300" b="0" i="0" u="none" strike="noStrike">
                          <a:solidFill>
                            <a:schemeClr val="tx1"/>
                          </a:solidFill>
                          <a:effectLst/>
                          <a:latin typeface="+mn-lt"/>
                        </a:rPr>
                        <a:t>5</a:t>
                      </a:r>
                    </a:p>
                  </a:txBody>
                  <a:tcPr marL="0" marR="0" marT="0" marB="0" anchor="b"/>
                </a:tc>
                <a:tc>
                  <a:txBody>
                    <a:bodyPr/>
                    <a:lstStyle/>
                    <a:p>
                      <a:pPr algn="r" fontAlgn="b"/>
                      <a:r>
                        <a:rPr lang="en-US" sz="1300" b="0" i="0" u="none" strike="noStrike">
                          <a:solidFill>
                            <a:schemeClr val="tx1"/>
                          </a:solidFill>
                          <a:effectLst/>
                          <a:latin typeface="+mn-lt"/>
                        </a:rPr>
                        <a:t>6</a:t>
                      </a:r>
                    </a:p>
                  </a:txBody>
                  <a:tcPr marL="0" marR="0" marT="0" marB="0" anchor="b"/>
                </a:tc>
                <a:tc>
                  <a:txBody>
                    <a:bodyPr/>
                    <a:lstStyle/>
                    <a:p>
                      <a:pPr algn="r" fontAlgn="b"/>
                      <a:r>
                        <a:rPr lang="en-US" sz="1300" b="0" i="0" u="none" strike="noStrike">
                          <a:solidFill>
                            <a:schemeClr val="tx1"/>
                          </a:solidFill>
                          <a:effectLst/>
                          <a:latin typeface="+mn-lt"/>
                        </a:rPr>
                        <a:t>86.80</a:t>
                      </a:r>
                    </a:p>
                  </a:txBody>
                  <a:tcPr marL="0" marR="0" marT="0" marB="0" anchor="b"/>
                </a:tc>
                <a:tc>
                  <a:txBody>
                    <a:bodyPr/>
                    <a:lstStyle/>
                    <a:p>
                      <a:pPr algn="r" fontAlgn="b"/>
                      <a:r>
                        <a:rPr lang="en-US" sz="1300" b="0" i="0" u="none" strike="noStrike">
                          <a:solidFill>
                            <a:schemeClr val="tx1"/>
                          </a:solidFill>
                          <a:effectLst/>
                          <a:latin typeface="+mn-lt"/>
                        </a:rPr>
                        <a:t>45.91</a:t>
                      </a:r>
                    </a:p>
                  </a:txBody>
                  <a:tcPr marL="0" marR="0" marT="0" marB="0" anchor="b"/>
                </a:tc>
                <a:extLst>
                  <a:ext uri="{0D108BD9-81ED-4DB2-BD59-A6C34878D82A}">
                    <a16:rowId xmlns:a16="http://schemas.microsoft.com/office/drawing/2014/main" val="3822052516"/>
                  </a:ext>
                </a:extLst>
              </a:tr>
              <a:tr h="381240">
                <a:tc>
                  <a:txBody>
                    <a:bodyPr/>
                    <a:lstStyle/>
                    <a:p>
                      <a:pPr algn="ctr" fontAlgn="b"/>
                      <a:r>
                        <a:rPr lang="en-US" sz="1300" u="none" strike="noStrike">
                          <a:solidFill>
                            <a:schemeClr val="tx1"/>
                          </a:solidFill>
                          <a:effectLst/>
                          <a:latin typeface="+mn-lt"/>
                        </a:rPr>
                        <a:t>Children's Hospital of Philidelphia</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5/26/2021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19.60</a:t>
                      </a:r>
                    </a:p>
                  </a:txBody>
                  <a:tcPr marL="0" marR="0" marT="0" marB="0" anchor="b"/>
                </a:tc>
                <a:tc>
                  <a:txBody>
                    <a:bodyPr/>
                    <a:lstStyle/>
                    <a:p>
                      <a:pPr algn="ctr" fontAlgn="b"/>
                      <a:r>
                        <a:rPr lang="en-US" sz="1300" u="none" strike="noStrike">
                          <a:solidFill>
                            <a:schemeClr val="tx1"/>
                          </a:solidFill>
                          <a:effectLst/>
                          <a:latin typeface="+mn-lt"/>
                        </a:rPr>
                        <a:t>50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4</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0.2</a:t>
                      </a:r>
                    </a:p>
                  </a:txBody>
                  <a:tcPr marL="0" marR="0" marT="0" marB="0" anchor="b">
                    <a:solidFill>
                      <a:srgbClr val="FF5050"/>
                    </a:solidFill>
                  </a:tcPr>
                </a:tc>
                <a:tc>
                  <a:txBody>
                    <a:bodyPr/>
                    <a:lstStyle/>
                    <a:p>
                      <a:pPr algn="r" fontAlgn="b"/>
                      <a:r>
                        <a:rPr lang="en-US" sz="1300" b="0" i="0" u="none" strike="noStrike" dirty="0">
                          <a:solidFill>
                            <a:schemeClr val="tx1"/>
                          </a:solidFill>
                          <a:effectLst/>
                          <a:latin typeface="+mn-lt"/>
                        </a:rPr>
                        <a:t>4</a:t>
                      </a:r>
                    </a:p>
                  </a:txBody>
                  <a:tcPr marL="0" marR="0" marT="0" marB="0" anchor="b"/>
                </a:tc>
                <a:tc>
                  <a:txBody>
                    <a:bodyPr/>
                    <a:lstStyle/>
                    <a:p>
                      <a:pPr algn="ctr" fontAlgn="b"/>
                      <a:r>
                        <a:rPr lang="en-US" sz="1300" b="0" i="0" u="none" strike="noStrike" dirty="0">
                          <a:solidFill>
                            <a:schemeClr val="tx1"/>
                          </a:solidFill>
                          <a:effectLst/>
                          <a:latin typeface="+mn-lt"/>
                        </a:rPr>
                        <a:t>1</a:t>
                      </a:r>
                    </a:p>
                  </a:txBody>
                  <a:tcPr marL="0" marR="0" marT="0" marB="0" anchor="b"/>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r" fontAlgn="b"/>
                      <a:r>
                        <a:rPr lang="en-US" sz="1300" b="0" i="0" u="none" strike="noStrike">
                          <a:solidFill>
                            <a:schemeClr val="tx1"/>
                          </a:solidFill>
                          <a:effectLst/>
                          <a:latin typeface="+mn-lt"/>
                        </a:rPr>
                        <a:t>1</a:t>
                      </a:r>
                    </a:p>
                  </a:txBody>
                  <a:tcPr marL="0" marR="0" marT="0" marB="0" anchor="b"/>
                </a:tc>
                <a:tc>
                  <a:txBody>
                    <a:bodyPr/>
                    <a:lstStyle/>
                    <a:p>
                      <a:pPr algn="r" fontAlgn="b"/>
                      <a:r>
                        <a:rPr lang="en-US" sz="1300" b="0" i="0" u="none" strike="noStrike">
                          <a:solidFill>
                            <a:schemeClr val="tx1"/>
                          </a:solidFill>
                          <a:effectLst/>
                          <a:latin typeface="+mn-lt"/>
                        </a:rPr>
                        <a:t>51.00</a:t>
                      </a:r>
                    </a:p>
                  </a:txBody>
                  <a:tcPr marL="0" marR="0" marT="0" marB="0" anchor="b"/>
                </a:tc>
                <a:tc>
                  <a:txBody>
                    <a:bodyPr/>
                    <a:lstStyle/>
                    <a:p>
                      <a:pPr algn="r" fontAlgn="b"/>
                      <a:r>
                        <a:rPr lang="en-US" sz="1300" b="0" i="0" u="none" strike="noStrike">
                          <a:solidFill>
                            <a:schemeClr val="tx1"/>
                          </a:solidFill>
                          <a:effectLst/>
                          <a:latin typeface="+mn-lt"/>
                        </a:rPr>
                        <a:t>27.90</a:t>
                      </a:r>
                    </a:p>
                  </a:txBody>
                  <a:tcPr marL="0" marR="0" marT="0" marB="0" anchor="b"/>
                </a:tc>
                <a:extLst>
                  <a:ext uri="{0D108BD9-81ED-4DB2-BD59-A6C34878D82A}">
                    <a16:rowId xmlns:a16="http://schemas.microsoft.com/office/drawing/2014/main" val="1574486783"/>
                  </a:ext>
                </a:extLst>
              </a:tr>
              <a:tr h="249892">
                <a:tc>
                  <a:txBody>
                    <a:bodyPr/>
                    <a:lstStyle/>
                    <a:p>
                      <a:pPr algn="ctr" fontAlgn="b"/>
                      <a:r>
                        <a:rPr lang="en-US" sz="1300" u="none" strike="noStrike">
                          <a:solidFill>
                            <a:schemeClr val="tx1"/>
                          </a:solidFill>
                          <a:effectLst/>
                          <a:latin typeface="+mn-lt"/>
                        </a:rPr>
                        <a:t>Cincinnati Children's Hopsital</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9/21/2022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3.50</a:t>
                      </a:r>
                    </a:p>
                  </a:txBody>
                  <a:tcPr marL="0" marR="0" marT="0" marB="0" anchor="b"/>
                </a:tc>
                <a:tc>
                  <a:txBody>
                    <a:bodyPr/>
                    <a:lstStyle/>
                    <a:p>
                      <a:pPr algn="ctr" fontAlgn="b"/>
                      <a:r>
                        <a:rPr lang="en-US" sz="1300" u="none" strike="noStrike">
                          <a:solidFill>
                            <a:schemeClr val="tx1"/>
                          </a:solidFill>
                          <a:effectLst/>
                          <a:latin typeface="+mn-lt"/>
                        </a:rPr>
                        <a:t>50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4</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0.6</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ctr" fontAlgn="b"/>
                      <a:r>
                        <a:rPr lang="en-US" sz="1300" u="none" strike="noStrike" dirty="0">
                          <a:solidFill>
                            <a:schemeClr val="tx1"/>
                          </a:solidFill>
                          <a:effectLst/>
                          <a:latin typeface="+mn-lt"/>
                        </a:rPr>
                        <a:t>0</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a:t>
                      </a:r>
                    </a:p>
                  </a:txBody>
                  <a:tcPr marL="0" marR="0" marT="0" marB="0" anchor="b"/>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l" fontAlgn="b"/>
                      <a:endParaRPr lang="en-US" sz="1300" b="0" i="0" u="none" strike="noStrike">
                        <a:solidFill>
                          <a:schemeClr val="tx1"/>
                        </a:solidFill>
                        <a:effectLst/>
                        <a:latin typeface="+mn-lt"/>
                      </a:endParaRPr>
                    </a:p>
                  </a:txBody>
                  <a:tcPr marL="0" marR="0" marT="0" marB="0" anchor="b"/>
                </a:tc>
                <a:tc>
                  <a:txBody>
                    <a:bodyPr/>
                    <a:lstStyle/>
                    <a:p>
                      <a:pPr algn="l" fontAlgn="b"/>
                      <a:endParaRPr lang="en-US" sz="13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430620474"/>
                  </a:ext>
                </a:extLst>
              </a:tr>
              <a:tr h="249892">
                <a:tc>
                  <a:txBody>
                    <a:bodyPr/>
                    <a:lstStyle/>
                    <a:p>
                      <a:pPr algn="ctr" fontAlgn="b"/>
                      <a:r>
                        <a:rPr lang="en-US" sz="1300" u="none" strike="noStrike">
                          <a:solidFill>
                            <a:schemeClr val="tx1"/>
                          </a:solidFill>
                          <a:effectLst/>
                          <a:latin typeface="+mn-lt"/>
                        </a:rPr>
                        <a:t>National Jewish Health</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8/24/2022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4.43</a:t>
                      </a:r>
                    </a:p>
                  </a:txBody>
                  <a:tcPr marL="0" marR="0" marT="0" marB="0" anchor="b"/>
                </a:tc>
                <a:tc>
                  <a:txBody>
                    <a:bodyPr/>
                    <a:lstStyle/>
                    <a:p>
                      <a:pPr algn="ctr" fontAlgn="b"/>
                      <a:r>
                        <a:rPr lang="en-US" sz="1300" u="none" strike="noStrike">
                          <a:solidFill>
                            <a:schemeClr val="tx1"/>
                          </a:solidFill>
                          <a:effectLst/>
                          <a:latin typeface="+mn-lt"/>
                        </a:rPr>
                        <a:t>250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3.2</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14</a:t>
                      </a:r>
                    </a:p>
                  </a:txBody>
                  <a:tcPr marL="0" marR="0" marT="0" marB="0" anchor="b"/>
                </a:tc>
                <a:tc>
                  <a:txBody>
                    <a:bodyPr/>
                    <a:lstStyle/>
                    <a:p>
                      <a:pPr algn="ctr" fontAlgn="b"/>
                      <a:r>
                        <a:rPr lang="en-US" sz="1300" b="0" i="0" u="none" strike="noStrike" dirty="0">
                          <a:solidFill>
                            <a:schemeClr val="tx1"/>
                          </a:solidFill>
                          <a:effectLst/>
                          <a:latin typeface="+mn-lt"/>
                        </a:rPr>
                        <a:t>3</a:t>
                      </a:r>
                    </a:p>
                  </a:txBody>
                  <a:tcPr marL="0" marR="0" marT="0" marB="0" anchor="b"/>
                </a:tc>
                <a:tc>
                  <a:txBody>
                    <a:bodyPr/>
                    <a:lstStyle/>
                    <a:p>
                      <a:pPr algn="r" fontAlgn="b"/>
                      <a:r>
                        <a:rPr lang="en-US" sz="1300" b="0" i="0" u="none" strike="noStrike">
                          <a:solidFill>
                            <a:schemeClr val="tx1"/>
                          </a:solidFill>
                          <a:effectLst/>
                          <a:latin typeface="+mn-lt"/>
                        </a:rPr>
                        <a:t>0</a:t>
                      </a:r>
                    </a:p>
                  </a:txBody>
                  <a:tcPr marL="0" marR="0" marT="0" marB="0" anchor="b"/>
                </a:tc>
                <a:tc>
                  <a:txBody>
                    <a:bodyPr/>
                    <a:lstStyle/>
                    <a:p>
                      <a:pPr algn="r" fontAlgn="b"/>
                      <a:r>
                        <a:rPr lang="en-US" sz="1300" b="0" i="0" u="none" strike="noStrike">
                          <a:solidFill>
                            <a:schemeClr val="tx1"/>
                          </a:solidFill>
                          <a:effectLst/>
                          <a:latin typeface="+mn-lt"/>
                        </a:rPr>
                        <a:t>11</a:t>
                      </a:r>
                    </a:p>
                  </a:txBody>
                  <a:tcPr marL="0" marR="0" marT="0" marB="0" anchor="b"/>
                </a:tc>
                <a:tc>
                  <a:txBody>
                    <a:bodyPr/>
                    <a:lstStyle/>
                    <a:p>
                      <a:pPr algn="l" fontAlgn="b"/>
                      <a:endParaRPr lang="en-US" sz="1300" b="0" i="0" u="none" strike="noStrike">
                        <a:solidFill>
                          <a:schemeClr val="tx1"/>
                        </a:solidFill>
                        <a:effectLst/>
                        <a:latin typeface="+mn-lt"/>
                      </a:endParaRPr>
                    </a:p>
                  </a:txBody>
                  <a:tcPr marL="0" marR="0" marT="0" marB="0" anchor="b"/>
                </a:tc>
                <a:tc>
                  <a:txBody>
                    <a:bodyPr/>
                    <a:lstStyle/>
                    <a:p>
                      <a:pPr algn="l" fontAlgn="b"/>
                      <a:endParaRPr lang="en-US" sz="1300" b="0" i="0" u="none" strike="noStrike">
                        <a:solidFill>
                          <a:schemeClr val="tx1"/>
                        </a:solidFill>
                        <a:effectLst/>
                        <a:latin typeface="+mn-lt"/>
                      </a:endParaRPr>
                    </a:p>
                  </a:txBody>
                  <a:tcPr marL="0" marR="0" marT="0" marB="0" anchor="b"/>
                </a:tc>
                <a:extLst>
                  <a:ext uri="{0D108BD9-81ED-4DB2-BD59-A6C34878D82A}">
                    <a16:rowId xmlns:a16="http://schemas.microsoft.com/office/drawing/2014/main" val="3491254641"/>
                  </a:ext>
                </a:extLst>
              </a:tr>
              <a:tr h="381240">
                <a:tc>
                  <a:txBody>
                    <a:bodyPr/>
                    <a:lstStyle/>
                    <a:p>
                      <a:pPr algn="ctr" fontAlgn="b"/>
                      <a:r>
                        <a:rPr lang="en-US" sz="1300" u="none" strike="noStrike">
                          <a:solidFill>
                            <a:schemeClr val="tx1"/>
                          </a:solidFill>
                          <a:effectLst/>
                          <a:latin typeface="+mn-lt"/>
                        </a:rPr>
                        <a:t>Nationwide Children's Hospital</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3/4/2022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10.20</a:t>
                      </a:r>
                    </a:p>
                  </a:txBody>
                  <a:tcPr marL="0" marR="0" marT="0" marB="0" anchor="b"/>
                </a:tc>
                <a:tc>
                  <a:txBody>
                    <a:bodyPr/>
                    <a:lstStyle/>
                    <a:p>
                      <a:pPr algn="ctr" fontAlgn="b"/>
                      <a:r>
                        <a:rPr lang="en-US" sz="1300" u="none" strike="noStrike" dirty="0">
                          <a:solidFill>
                            <a:schemeClr val="tx1"/>
                          </a:solidFill>
                          <a:effectLst/>
                          <a:latin typeface="+mn-lt"/>
                        </a:rPr>
                        <a:t>75</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6</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3.6</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37</a:t>
                      </a:r>
                    </a:p>
                  </a:txBody>
                  <a:tcPr marL="0" marR="0" marT="0" marB="0" anchor="b"/>
                </a:tc>
                <a:tc>
                  <a:txBody>
                    <a:bodyPr/>
                    <a:lstStyle/>
                    <a:p>
                      <a:pPr algn="ctr" fontAlgn="b"/>
                      <a:r>
                        <a:rPr lang="en-US" sz="1300" u="none" strike="noStrike" dirty="0">
                          <a:solidFill>
                            <a:schemeClr val="tx1"/>
                          </a:solidFill>
                          <a:effectLst/>
                          <a:latin typeface="+mn-lt"/>
                        </a:rPr>
                        <a:t>8</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16</a:t>
                      </a:r>
                    </a:p>
                  </a:txBody>
                  <a:tcPr marL="0" marR="0" marT="0" marB="0" anchor="b"/>
                </a:tc>
                <a:tc>
                  <a:txBody>
                    <a:bodyPr/>
                    <a:lstStyle/>
                    <a:p>
                      <a:pPr algn="r" fontAlgn="b"/>
                      <a:r>
                        <a:rPr lang="en-US" sz="1300" b="0" i="0" u="none" strike="noStrike">
                          <a:solidFill>
                            <a:schemeClr val="tx1"/>
                          </a:solidFill>
                          <a:effectLst/>
                          <a:latin typeface="+mn-lt"/>
                        </a:rPr>
                        <a:t>13</a:t>
                      </a:r>
                    </a:p>
                  </a:txBody>
                  <a:tcPr marL="0" marR="0" marT="0" marB="0" anchor="b"/>
                </a:tc>
                <a:tc>
                  <a:txBody>
                    <a:bodyPr/>
                    <a:lstStyle/>
                    <a:p>
                      <a:pPr algn="r" fontAlgn="b"/>
                      <a:r>
                        <a:rPr lang="en-US" sz="1300" b="0" i="0" u="none" strike="noStrike">
                          <a:solidFill>
                            <a:schemeClr val="tx1"/>
                          </a:solidFill>
                          <a:effectLst/>
                          <a:latin typeface="+mn-lt"/>
                        </a:rPr>
                        <a:t>42.88</a:t>
                      </a:r>
                    </a:p>
                  </a:txBody>
                  <a:tcPr marL="0" marR="0" marT="0" marB="0" anchor="b"/>
                </a:tc>
                <a:tc>
                  <a:txBody>
                    <a:bodyPr/>
                    <a:lstStyle/>
                    <a:p>
                      <a:pPr algn="r" fontAlgn="b"/>
                      <a:r>
                        <a:rPr lang="en-US" sz="1300" b="0" i="0" u="none" strike="noStrike">
                          <a:solidFill>
                            <a:schemeClr val="tx1"/>
                          </a:solidFill>
                          <a:effectLst/>
                          <a:latin typeface="+mn-lt"/>
                        </a:rPr>
                        <a:t>29.81</a:t>
                      </a:r>
                    </a:p>
                  </a:txBody>
                  <a:tcPr marL="0" marR="0" marT="0" marB="0" anchor="b"/>
                </a:tc>
                <a:extLst>
                  <a:ext uri="{0D108BD9-81ED-4DB2-BD59-A6C34878D82A}">
                    <a16:rowId xmlns:a16="http://schemas.microsoft.com/office/drawing/2014/main" val="2690465319"/>
                  </a:ext>
                </a:extLst>
              </a:tr>
              <a:tr h="381240">
                <a:tc>
                  <a:txBody>
                    <a:bodyPr/>
                    <a:lstStyle/>
                    <a:p>
                      <a:pPr algn="ctr" fontAlgn="b"/>
                      <a:r>
                        <a:rPr lang="en-US" sz="1300" u="none" strike="noStrike">
                          <a:solidFill>
                            <a:schemeClr val="tx1"/>
                          </a:solidFill>
                          <a:effectLst/>
                          <a:latin typeface="+mn-lt"/>
                        </a:rPr>
                        <a:t>Payton Manning Children's Hospital</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7/19/2022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5.63</a:t>
                      </a:r>
                    </a:p>
                  </a:txBody>
                  <a:tcPr marL="0" marR="0" marT="0" marB="0" anchor="b"/>
                </a:tc>
                <a:tc>
                  <a:txBody>
                    <a:bodyPr/>
                    <a:lstStyle/>
                    <a:p>
                      <a:pPr algn="ctr" fontAlgn="b"/>
                      <a:r>
                        <a:rPr lang="en-US" sz="1300" u="none" strike="noStrike">
                          <a:solidFill>
                            <a:schemeClr val="tx1"/>
                          </a:solidFill>
                          <a:effectLst/>
                          <a:latin typeface="+mn-lt"/>
                        </a:rPr>
                        <a:t>25</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2</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1.2</a:t>
                      </a:r>
                    </a:p>
                  </a:txBody>
                  <a:tcPr marL="0" marR="0" marT="0" marB="0" anchor="b"/>
                </a:tc>
                <a:tc>
                  <a:txBody>
                    <a:bodyPr/>
                    <a:lstStyle/>
                    <a:p>
                      <a:pPr algn="r" fontAlgn="b"/>
                      <a:r>
                        <a:rPr lang="en-US" sz="1300" b="0" i="0" u="none" strike="noStrike">
                          <a:solidFill>
                            <a:schemeClr val="tx1"/>
                          </a:solidFill>
                          <a:effectLst/>
                          <a:latin typeface="+mn-lt"/>
                        </a:rPr>
                        <a:t>7</a:t>
                      </a:r>
                    </a:p>
                  </a:txBody>
                  <a:tcPr marL="0" marR="0" marT="0" marB="0" anchor="b"/>
                </a:tc>
                <a:tc>
                  <a:txBody>
                    <a:bodyPr/>
                    <a:lstStyle/>
                    <a:p>
                      <a:pPr algn="ctr" fontAlgn="b"/>
                      <a:r>
                        <a:rPr lang="en-US" sz="1300" b="0" i="0" u="none" strike="noStrike" dirty="0">
                          <a:solidFill>
                            <a:schemeClr val="tx1"/>
                          </a:solidFill>
                          <a:effectLst/>
                          <a:latin typeface="+mn-lt"/>
                        </a:rPr>
                        <a:t>3</a:t>
                      </a:r>
                    </a:p>
                  </a:txBody>
                  <a:tcPr marL="0" marR="0" marT="0" marB="0" anchor="b"/>
                </a:tc>
                <a:tc>
                  <a:txBody>
                    <a:bodyPr/>
                    <a:lstStyle/>
                    <a:p>
                      <a:pPr algn="r" fontAlgn="b"/>
                      <a:r>
                        <a:rPr lang="en-US" sz="1300" b="0" i="0" u="none" strike="noStrike">
                          <a:solidFill>
                            <a:schemeClr val="tx1"/>
                          </a:solidFill>
                          <a:effectLst/>
                          <a:latin typeface="+mn-lt"/>
                        </a:rPr>
                        <a:t>2</a:t>
                      </a:r>
                    </a:p>
                  </a:txBody>
                  <a:tcPr marL="0" marR="0" marT="0" marB="0" anchor="b"/>
                </a:tc>
                <a:tc>
                  <a:txBody>
                    <a:bodyPr/>
                    <a:lstStyle/>
                    <a:p>
                      <a:pPr algn="r" fontAlgn="b"/>
                      <a:r>
                        <a:rPr lang="en-US" sz="1300" b="0" i="0" u="none" strike="noStrike" dirty="0">
                          <a:solidFill>
                            <a:schemeClr val="tx1"/>
                          </a:solidFill>
                          <a:effectLst/>
                          <a:latin typeface="+mn-lt"/>
                        </a:rPr>
                        <a:t>2</a:t>
                      </a:r>
                    </a:p>
                  </a:txBody>
                  <a:tcPr marL="0" marR="0" marT="0" marB="0" anchor="b"/>
                </a:tc>
                <a:tc>
                  <a:txBody>
                    <a:bodyPr/>
                    <a:lstStyle/>
                    <a:p>
                      <a:pPr algn="r" fontAlgn="b"/>
                      <a:r>
                        <a:rPr lang="en-US" sz="1300" b="0" i="0" u="none" strike="noStrike">
                          <a:solidFill>
                            <a:schemeClr val="tx1"/>
                          </a:solidFill>
                          <a:effectLst/>
                          <a:latin typeface="+mn-lt"/>
                        </a:rPr>
                        <a:t>11.00</a:t>
                      </a:r>
                    </a:p>
                  </a:txBody>
                  <a:tcPr marL="0" marR="0" marT="0" marB="0" anchor="b"/>
                </a:tc>
                <a:tc>
                  <a:txBody>
                    <a:bodyPr/>
                    <a:lstStyle/>
                    <a:p>
                      <a:pPr algn="r" fontAlgn="b"/>
                      <a:r>
                        <a:rPr lang="en-US" sz="1300" b="0" i="0" u="none" strike="noStrike">
                          <a:solidFill>
                            <a:schemeClr val="tx1"/>
                          </a:solidFill>
                          <a:effectLst/>
                          <a:latin typeface="+mn-lt"/>
                        </a:rPr>
                        <a:t>5.91</a:t>
                      </a:r>
                    </a:p>
                  </a:txBody>
                  <a:tcPr marL="0" marR="0" marT="0" marB="0" anchor="b"/>
                </a:tc>
                <a:extLst>
                  <a:ext uri="{0D108BD9-81ED-4DB2-BD59-A6C34878D82A}">
                    <a16:rowId xmlns:a16="http://schemas.microsoft.com/office/drawing/2014/main" val="832286796"/>
                  </a:ext>
                </a:extLst>
              </a:tr>
              <a:tr h="249892">
                <a:tc>
                  <a:txBody>
                    <a:bodyPr/>
                    <a:lstStyle/>
                    <a:p>
                      <a:pPr algn="ctr" fontAlgn="b"/>
                      <a:r>
                        <a:rPr lang="en-US" sz="1300" u="none" strike="noStrike">
                          <a:solidFill>
                            <a:schemeClr val="tx1"/>
                          </a:solidFill>
                          <a:effectLst/>
                          <a:latin typeface="+mn-lt"/>
                        </a:rPr>
                        <a:t>U. of California, San Diego</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11/10/2021</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14.00</a:t>
                      </a:r>
                    </a:p>
                  </a:txBody>
                  <a:tcPr marL="0" marR="0" marT="0" marB="0" anchor="b"/>
                </a:tc>
                <a:tc>
                  <a:txBody>
                    <a:bodyPr/>
                    <a:lstStyle/>
                    <a:p>
                      <a:pPr algn="ctr" fontAlgn="b"/>
                      <a:r>
                        <a:rPr lang="en-US" sz="1300" u="none" strike="noStrike">
                          <a:solidFill>
                            <a:schemeClr val="tx1"/>
                          </a:solidFill>
                          <a:effectLst/>
                          <a:latin typeface="+mn-lt"/>
                        </a:rPr>
                        <a:t>65</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5</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0.5</a:t>
                      </a:r>
                    </a:p>
                  </a:txBody>
                  <a:tcPr marL="0" marR="0" marT="0" marB="0" anchor="b">
                    <a:solidFill>
                      <a:srgbClr val="FF5050"/>
                    </a:solidFill>
                  </a:tcPr>
                </a:tc>
                <a:tc>
                  <a:txBody>
                    <a:bodyPr/>
                    <a:lstStyle/>
                    <a:p>
                      <a:pPr algn="r" fontAlgn="b"/>
                      <a:r>
                        <a:rPr lang="en-US" sz="1300" b="0" i="0" u="none" strike="noStrike">
                          <a:solidFill>
                            <a:schemeClr val="tx1"/>
                          </a:solidFill>
                          <a:effectLst/>
                          <a:latin typeface="+mn-lt"/>
                        </a:rPr>
                        <a:t>7</a:t>
                      </a:r>
                    </a:p>
                  </a:txBody>
                  <a:tcPr marL="0" marR="0" marT="0" marB="0" anchor="b"/>
                </a:tc>
                <a:tc>
                  <a:txBody>
                    <a:bodyPr/>
                    <a:lstStyle/>
                    <a:p>
                      <a:pPr algn="ctr" fontAlgn="b"/>
                      <a:r>
                        <a:rPr lang="en-US" sz="1300" b="0" u="none" strike="noStrike" dirty="0">
                          <a:solidFill>
                            <a:schemeClr val="tx1"/>
                          </a:solidFill>
                          <a:effectLst/>
                          <a:latin typeface="+mn-lt"/>
                        </a:rPr>
                        <a:t>2</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4</a:t>
                      </a:r>
                    </a:p>
                  </a:txBody>
                  <a:tcPr marL="0" marR="0" marT="0" marB="0" anchor="b"/>
                </a:tc>
                <a:tc>
                  <a:txBody>
                    <a:bodyPr/>
                    <a:lstStyle/>
                    <a:p>
                      <a:pPr algn="r" fontAlgn="b"/>
                      <a:r>
                        <a:rPr lang="en-US" sz="1300" b="0" i="0" u="none" strike="noStrike">
                          <a:solidFill>
                            <a:schemeClr val="tx1"/>
                          </a:solidFill>
                          <a:effectLst/>
                          <a:latin typeface="+mn-lt"/>
                        </a:rPr>
                        <a:t>1</a:t>
                      </a:r>
                    </a:p>
                  </a:txBody>
                  <a:tcPr marL="0" marR="0" marT="0" marB="0" anchor="b"/>
                </a:tc>
                <a:tc>
                  <a:txBody>
                    <a:bodyPr/>
                    <a:lstStyle/>
                    <a:p>
                      <a:pPr algn="r" fontAlgn="b"/>
                      <a:r>
                        <a:rPr lang="en-US" sz="1300" b="0" i="0" u="none" strike="noStrike" dirty="0">
                          <a:solidFill>
                            <a:schemeClr val="tx1"/>
                          </a:solidFill>
                          <a:effectLst/>
                          <a:latin typeface="+mn-lt"/>
                        </a:rPr>
                        <a:t>88.25</a:t>
                      </a:r>
                    </a:p>
                  </a:txBody>
                  <a:tcPr marL="0" marR="0" marT="0" marB="0" anchor="b"/>
                </a:tc>
                <a:tc>
                  <a:txBody>
                    <a:bodyPr/>
                    <a:lstStyle/>
                    <a:p>
                      <a:pPr algn="r" fontAlgn="b"/>
                      <a:r>
                        <a:rPr lang="en-US" sz="1300" b="0" i="0" u="none" strike="noStrike">
                          <a:solidFill>
                            <a:schemeClr val="tx1"/>
                          </a:solidFill>
                          <a:effectLst/>
                          <a:latin typeface="+mn-lt"/>
                        </a:rPr>
                        <a:t>73.50</a:t>
                      </a:r>
                    </a:p>
                  </a:txBody>
                  <a:tcPr marL="0" marR="0" marT="0" marB="0" anchor="b"/>
                </a:tc>
                <a:extLst>
                  <a:ext uri="{0D108BD9-81ED-4DB2-BD59-A6C34878D82A}">
                    <a16:rowId xmlns:a16="http://schemas.microsoft.com/office/drawing/2014/main" val="1090672074"/>
                  </a:ext>
                </a:extLst>
              </a:tr>
              <a:tr h="381240">
                <a:tc>
                  <a:txBody>
                    <a:bodyPr/>
                    <a:lstStyle/>
                    <a:p>
                      <a:pPr algn="ctr" fontAlgn="b"/>
                      <a:r>
                        <a:rPr lang="en-US" sz="1300" u="none" strike="noStrike" dirty="0">
                          <a:solidFill>
                            <a:schemeClr val="tx1"/>
                          </a:solidFill>
                          <a:effectLst/>
                          <a:latin typeface="+mn-lt"/>
                        </a:rPr>
                        <a:t>U. of Kentucky Children's Hospital </a:t>
                      </a:r>
                      <a:endParaRPr lang="en-US" sz="1300" b="0" i="0" u="none" strike="noStrike" dirty="0">
                        <a:solidFill>
                          <a:schemeClr val="tx1"/>
                        </a:solidFill>
                        <a:effectLst/>
                        <a:latin typeface="+mn-lt"/>
                      </a:endParaRPr>
                    </a:p>
                  </a:txBody>
                  <a:tcPr marL="0" marR="0" marT="0" marB="0" anchor="b"/>
                </a:tc>
                <a:tc>
                  <a:txBody>
                    <a:bodyPr/>
                    <a:lstStyle/>
                    <a:p>
                      <a:pPr algn="ctr" fontAlgn="b"/>
                      <a:endParaRPr lang="en-US" sz="1300" b="0" i="0" u="none" strike="noStrike">
                        <a:solidFill>
                          <a:schemeClr val="tx1"/>
                        </a:solidFill>
                        <a:effectLst/>
                        <a:latin typeface="+mn-lt"/>
                      </a:endParaRPr>
                    </a:p>
                  </a:txBody>
                  <a:tcPr marL="0" marR="0" marT="0" marB="0" anchor="b"/>
                </a:tc>
                <a:tc>
                  <a:txBody>
                    <a:bodyPr/>
                    <a:lstStyle/>
                    <a:p>
                      <a:pPr algn="r" fontAlgn="b"/>
                      <a:endParaRPr lang="en-US" sz="1300" b="0" i="0" u="none" strike="noStrike" dirty="0">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50</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4</a:t>
                      </a:r>
                      <a:endParaRPr lang="en-US" sz="1300" b="0" i="0" u="none" strike="noStrike">
                        <a:solidFill>
                          <a:schemeClr val="tx1"/>
                        </a:solidFill>
                        <a:effectLst/>
                        <a:latin typeface="+mn-lt"/>
                      </a:endParaRPr>
                    </a:p>
                  </a:txBody>
                  <a:tcPr marL="0" marR="0" marT="0" marB="0" anchor="b"/>
                </a:tc>
                <a:tc>
                  <a:txBody>
                    <a:bodyPr/>
                    <a:lstStyle/>
                    <a:p>
                      <a:pPr algn="r" fontAlgn="b"/>
                      <a:r>
                        <a:rPr lang="en-US" sz="1300" b="0" i="0" u="none" strike="noStrike" dirty="0">
                          <a:solidFill>
                            <a:schemeClr val="tx1"/>
                          </a:solidFill>
                          <a:effectLst/>
                          <a:latin typeface="+mn-lt"/>
                        </a:rPr>
                        <a:t>0.0</a:t>
                      </a:r>
                    </a:p>
                  </a:txBody>
                  <a:tcPr marL="0" marR="0" marT="0" marB="0" anchor="b">
                    <a:solidFill>
                      <a:srgbClr val="FF5050"/>
                    </a:solidFill>
                  </a:tcPr>
                </a:tc>
                <a:tc>
                  <a:txBody>
                    <a:bodyPr/>
                    <a:lstStyle/>
                    <a:p>
                      <a:pPr algn="r" fontAlgn="b"/>
                      <a:r>
                        <a:rPr lang="en-US" sz="1300" b="0" i="0" u="none" strike="noStrike" dirty="0">
                          <a:solidFill>
                            <a:schemeClr val="tx1"/>
                          </a:solidFill>
                          <a:effectLst/>
                          <a:latin typeface="+mn-lt"/>
                        </a:rPr>
                        <a:t>0</a:t>
                      </a:r>
                    </a:p>
                  </a:txBody>
                  <a:tcPr marL="0" marR="0" marT="0" marB="0" anchor="b"/>
                </a:tc>
                <a:tc>
                  <a:txBody>
                    <a:bodyPr/>
                    <a:lstStyle/>
                    <a:p>
                      <a:pPr algn="ctr" fontAlgn="b"/>
                      <a:r>
                        <a:rPr lang="en-US" sz="1300" u="none" strike="noStrike" dirty="0">
                          <a:solidFill>
                            <a:schemeClr val="tx1"/>
                          </a:solidFill>
                          <a:effectLst/>
                          <a:latin typeface="+mn-lt"/>
                        </a:rPr>
                        <a:t>0</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0</a:t>
                      </a:r>
                    </a:p>
                  </a:txBody>
                  <a:tcPr marL="0" marR="0" marT="0" marB="0" anchor="b"/>
                </a:tc>
                <a:tc>
                  <a:txBody>
                    <a:bodyPr/>
                    <a:lstStyle/>
                    <a:p>
                      <a:pPr algn="r" fontAlgn="b"/>
                      <a:r>
                        <a:rPr lang="en-US" sz="1300" b="0" i="0" u="none" strike="noStrike" dirty="0">
                          <a:solidFill>
                            <a:schemeClr val="tx1"/>
                          </a:solidFill>
                          <a:effectLst/>
                          <a:latin typeface="+mn-lt"/>
                        </a:rPr>
                        <a:t>0</a:t>
                      </a:r>
                    </a:p>
                  </a:txBody>
                  <a:tcPr marL="0" marR="0" marT="0" marB="0" anchor="b"/>
                </a:tc>
                <a:tc>
                  <a:txBody>
                    <a:bodyPr/>
                    <a:lstStyle/>
                    <a:p>
                      <a:pPr algn="l" fontAlgn="b"/>
                      <a:endParaRPr lang="en-US" sz="1300" b="0" i="0" u="none" strike="noStrike" dirty="0">
                        <a:solidFill>
                          <a:schemeClr val="tx1"/>
                        </a:solidFill>
                        <a:effectLst/>
                        <a:latin typeface="+mn-lt"/>
                      </a:endParaRPr>
                    </a:p>
                  </a:txBody>
                  <a:tcPr marL="0" marR="0" marT="0" marB="0" anchor="b"/>
                </a:tc>
                <a:tc>
                  <a:txBody>
                    <a:bodyPr/>
                    <a:lstStyle/>
                    <a:p>
                      <a:pPr algn="l" fontAlgn="b"/>
                      <a:endParaRPr lang="en-US" sz="1300" b="0"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4155285626"/>
                  </a:ext>
                </a:extLst>
              </a:tr>
              <a:tr h="190620">
                <a:tc>
                  <a:txBody>
                    <a:bodyPr/>
                    <a:lstStyle/>
                    <a:p>
                      <a:pPr algn="ctr" fontAlgn="b"/>
                      <a:r>
                        <a:rPr lang="en-US" sz="1300" u="none" strike="noStrike">
                          <a:solidFill>
                            <a:schemeClr val="tx1"/>
                          </a:solidFill>
                          <a:effectLst/>
                          <a:latin typeface="+mn-lt"/>
                        </a:rPr>
                        <a:t>Total</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 </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 </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 </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 </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a:solidFill>
                            <a:schemeClr val="tx1"/>
                          </a:solidFill>
                          <a:effectLst/>
                          <a:latin typeface="+mn-lt"/>
                        </a:rPr>
                        <a:t> </a:t>
                      </a:r>
                      <a:endParaRPr lang="en-US" sz="1300" b="0" i="0" u="none" strike="noStrike">
                        <a:solidFill>
                          <a:schemeClr val="tx1"/>
                        </a:solidFill>
                        <a:effectLst/>
                        <a:latin typeface="+mn-lt"/>
                      </a:endParaRPr>
                    </a:p>
                  </a:txBody>
                  <a:tcPr marL="0" marR="0" marT="0" marB="0" anchor="b"/>
                </a:tc>
                <a:tc>
                  <a:txBody>
                    <a:bodyPr/>
                    <a:lstStyle/>
                    <a:p>
                      <a:pPr algn="ctr" fontAlgn="b"/>
                      <a:r>
                        <a:rPr lang="en-US" sz="1300" u="none" strike="noStrike" dirty="0">
                          <a:solidFill>
                            <a:schemeClr val="tx1"/>
                          </a:solidFill>
                          <a:effectLst/>
                          <a:latin typeface="+mn-lt"/>
                        </a:rPr>
                        <a:t>121</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b="0" u="none" strike="noStrike" dirty="0">
                          <a:solidFill>
                            <a:schemeClr val="tx1"/>
                          </a:solidFill>
                          <a:effectLst/>
                          <a:latin typeface="+mn-lt"/>
                        </a:rPr>
                        <a:t>25</a:t>
                      </a:r>
                      <a:endParaRPr lang="en-US" sz="1300" b="0" i="0" u="none" strike="noStrike" dirty="0">
                        <a:solidFill>
                          <a:schemeClr val="tx1"/>
                        </a:solidFill>
                        <a:effectLst/>
                        <a:latin typeface="+mn-lt"/>
                      </a:endParaRPr>
                    </a:p>
                  </a:txBody>
                  <a:tcPr marL="0" marR="0" marT="0" marB="0" anchor="b"/>
                </a:tc>
                <a:tc>
                  <a:txBody>
                    <a:bodyPr/>
                    <a:lstStyle/>
                    <a:p>
                      <a:pPr algn="ctr" fontAlgn="b"/>
                      <a:r>
                        <a:rPr lang="en-US" sz="1300" b="0" i="0" u="none" strike="noStrike" dirty="0">
                          <a:solidFill>
                            <a:schemeClr val="tx1"/>
                          </a:solidFill>
                          <a:effectLst/>
                          <a:latin typeface="+mn-lt"/>
                        </a:rPr>
                        <a:t>55</a:t>
                      </a:r>
                    </a:p>
                  </a:txBody>
                  <a:tcPr marL="0" marR="0" marT="0" marB="0" anchor="b"/>
                </a:tc>
                <a:tc>
                  <a:txBody>
                    <a:bodyPr/>
                    <a:lstStyle/>
                    <a:p>
                      <a:pPr algn="ctr" fontAlgn="b"/>
                      <a:r>
                        <a:rPr lang="en-US" sz="1300" u="none" strike="noStrike" dirty="0">
                          <a:solidFill>
                            <a:schemeClr val="tx1"/>
                          </a:solidFill>
                          <a:effectLst/>
                          <a:latin typeface="+mn-lt"/>
                        </a:rPr>
                        <a:t>36</a:t>
                      </a:r>
                      <a:endParaRPr lang="en-US" sz="1300" b="0" i="0" u="none" strike="noStrike" dirty="0">
                        <a:solidFill>
                          <a:schemeClr val="tx1"/>
                        </a:solidFill>
                        <a:effectLst/>
                        <a:latin typeface="+mn-lt"/>
                      </a:endParaRPr>
                    </a:p>
                  </a:txBody>
                  <a:tcPr marL="0" marR="0" marT="0" marB="0" anchor="b"/>
                </a:tc>
                <a:tc>
                  <a:txBody>
                    <a:bodyPr/>
                    <a:lstStyle/>
                    <a:p>
                      <a:pPr algn="r" fontAlgn="b"/>
                      <a:r>
                        <a:rPr lang="en-US" sz="1300" b="0" i="0" u="none" strike="noStrike">
                          <a:solidFill>
                            <a:schemeClr val="tx1"/>
                          </a:solidFill>
                          <a:effectLst/>
                          <a:latin typeface="+mn-lt"/>
                        </a:rPr>
                        <a:t>65.94</a:t>
                      </a:r>
                    </a:p>
                  </a:txBody>
                  <a:tcPr marL="0" marR="0" marT="0" marB="0" anchor="b"/>
                </a:tc>
                <a:tc>
                  <a:txBody>
                    <a:bodyPr/>
                    <a:lstStyle/>
                    <a:p>
                      <a:pPr algn="r" fontAlgn="b"/>
                      <a:r>
                        <a:rPr lang="en-US" sz="1300" b="0" i="0" u="none" strike="noStrike" dirty="0">
                          <a:solidFill>
                            <a:schemeClr val="tx1"/>
                          </a:solidFill>
                          <a:effectLst/>
                          <a:latin typeface="+mn-lt"/>
                        </a:rPr>
                        <a:t>21.74</a:t>
                      </a:r>
                    </a:p>
                  </a:txBody>
                  <a:tcPr marL="0" marR="0" marT="0" marB="0" anchor="b"/>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036048981"/>
              </p:ext>
            </p:extLst>
          </p:nvPr>
        </p:nvGraphicFramePr>
        <p:xfrm>
          <a:off x="0" y="0"/>
          <a:ext cx="12191999" cy="6328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AECBB8-2E8F-24ED-358E-BC0611431383}"/>
              </a:ext>
            </a:extLst>
          </p:cNvPr>
          <p:cNvGraphicFramePr>
            <a:graphicFrameLocks/>
          </p:cNvGraphicFramePr>
          <p:nvPr>
            <p:extLst>
              <p:ext uri="{D42A27DB-BD31-4B8C-83A1-F6EECF244321}">
                <p14:modId xmlns:p14="http://schemas.microsoft.com/office/powerpoint/2010/main" val="606487996"/>
              </p:ext>
            </p:extLst>
          </p:nvPr>
        </p:nvGraphicFramePr>
        <p:xfrm>
          <a:off x="225552" y="237744"/>
          <a:ext cx="11740896" cy="590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396488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12907</TotalTime>
  <Words>1201</Words>
  <Application>Microsoft Office PowerPoint</Application>
  <PresentationFormat>Widescreen</PresentationFormat>
  <Paragraphs>369</Paragraphs>
  <Slides>26</Slides>
  <Notes>15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 +mn-lt</vt:lpstr>
      <vt:lpstr>Apple Braille</vt:lpstr>
      <vt:lpstr>Arial</vt:lpstr>
      <vt:lpstr>Calibri</vt:lpstr>
      <vt:lpstr>Calibri Light</vt:lpstr>
      <vt:lpstr>Century Gothic</vt:lpstr>
      <vt:lpstr>1_Office Theme</vt:lpstr>
      <vt:lpstr>The Recorded Home Oximetry (RHO) Program  Monthly Investigator Meeting</vt:lpstr>
      <vt:lpstr>RHO Program Implementation Timeline</vt:lpstr>
      <vt:lpstr>PowerPoint Presentation</vt:lpstr>
      <vt:lpstr>RHO Implementation Trial Consort Diagram</vt:lpstr>
      <vt:lpstr>PowerPoint Presentation</vt:lpstr>
      <vt:lpstr>Enrollment by Site</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Low-Quality Signal Exclusion</vt:lpstr>
      <vt:lpstr>Low-Quality Improvement Examples</vt:lpstr>
      <vt:lpstr>Discussion Points</vt:lpstr>
      <vt:lpstr>Importance of Changing Probes</vt:lpstr>
      <vt:lpstr>Upper Respiratory Infections</vt:lpstr>
      <vt:lpstr>No Heather</vt:lpstr>
      <vt:lpstr>Reminders</vt:lpstr>
      <vt:lpstr>Data Queries</vt:lpstr>
      <vt:lpstr>Reporting AEs</vt:lpstr>
      <vt:lpstr>Family Engagement Survey</vt:lpstr>
      <vt:lpstr>RHO Program Website</vt:lpstr>
      <vt:lpstr>Closing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435</cp:revision>
  <dcterms:created xsi:type="dcterms:W3CDTF">2021-03-31T16:28:55Z</dcterms:created>
  <dcterms:modified xsi:type="dcterms:W3CDTF">2023-01-04T16:33:51Z</dcterms:modified>
</cp:coreProperties>
</file>