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9" r:id="rId2"/>
    <p:sldId id="897" r:id="rId3"/>
    <p:sldId id="256" r:id="rId4"/>
    <p:sldId id="896" r:id="rId5"/>
    <p:sldId id="1330" r:id="rId6"/>
    <p:sldId id="1440" r:id="rId7"/>
    <p:sldId id="1424" r:id="rId8"/>
    <p:sldId id="1425" r:id="rId9"/>
    <p:sldId id="878" r:id="rId10"/>
    <p:sldId id="895" r:id="rId11"/>
    <p:sldId id="1335" r:id="rId12"/>
    <p:sldId id="1307" r:id="rId13"/>
    <p:sldId id="1441" r:id="rId14"/>
    <p:sldId id="1486" r:id="rId15"/>
    <p:sldId id="1489" r:id="rId16"/>
    <p:sldId id="1474" r:id="rId17"/>
    <p:sldId id="1488" r:id="rId18"/>
    <p:sldId id="1443" r:id="rId19"/>
    <p:sldId id="1490" r:id="rId20"/>
    <p:sldId id="1484" r:id="rId21"/>
    <p:sldId id="1483" r:id="rId22"/>
    <p:sldId id="831" r:id="rId23"/>
    <p:sldId id="1461" r:id="rId24"/>
    <p:sldId id="1475" r:id="rId25"/>
    <p:sldId id="1460" r:id="rId26"/>
    <p:sldId id="1455" r:id="rId27"/>
    <p:sldId id="4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000"/>
    <a:srgbClr val="ED7D31"/>
    <a:srgbClr val="B4B4B4"/>
    <a:srgbClr val="629DD1"/>
    <a:srgbClr val="F4B183"/>
    <a:srgbClr val="A9D18E"/>
    <a:srgbClr val="FCE8DA"/>
    <a:srgbClr val="E5F1DD"/>
    <a:srgbClr val="BC7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6283" autoAdjust="0"/>
  </p:normalViewPr>
  <p:slideViewPr>
    <p:cSldViewPr snapToGrid="0">
      <p:cViewPr varScale="1">
        <p:scale>
          <a:sx n="107" d="100"/>
          <a:sy n="107" d="100"/>
        </p:scale>
        <p:origin x="942" y="11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January).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umassmed-my.sharepoint.com/personal/katherine_edeburn_umassmed_edu/Documents/Documents/Control%20Childr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Janu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Total!$B$2:$B$11</c:f>
              <c:numCache>
                <c:formatCode>0.0</c:formatCode>
                <c:ptCount val="10"/>
                <c:pt idx="0">
                  <c:v>7</c:v>
                </c:pt>
                <c:pt idx="1">
                  <c:v>11</c:v>
                </c:pt>
                <c:pt idx="2">
                  <c:v>20</c:v>
                </c:pt>
                <c:pt idx="3">
                  <c:v>24</c:v>
                </c:pt>
                <c:pt idx="4">
                  <c:v>44</c:v>
                </c:pt>
                <c:pt idx="5">
                  <c:v>53</c:v>
                </c:pt>
                <c:pt idx="6">
                  <c:v>36</c:v>
                </c:pt>
                <c:pt idx="7">
                  <c:v>39</c:v>
                </c:pt>
                <c:pt idx="8">
                  <c:v>43</c:v>
                </c:pt>
                <c:pt idx="9">
                  <c:v>29</c:v>
                </c:pt>
              </c:numCache>
            </c:numRef>
          </c:val>
          <c:smooth val="0"/>
          <c:extLst>
            <c:ext xmlns:c16="http://schemas.microsoft.com/office/drawing/2014/chart" uri="{C3380CC4-5D6E-409C-BE32-E72D297353CC}">
              <c16:uniqueId val="{00000000-390A-490A-A678-E52FC0A0B029}"/>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UCL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90A-490A-A678-E52FC0A0B029}"/>
                </c:ext>
              </c:extLst>
            </c:dLbl>
            <c:dLbl>
              <c:idx val="4"/>
              <c:layout>
                <c:manualLayout>
                  <c:x val="-6.7543849158628641E-2"/>
                  <c:y val="-2.7819319121400583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0A-490A-A678-E52FC0A0B02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Total!$C$2:$C$11</c:f>
              <c:numCache>
                <c:formatCode>0.0</c:formatCode>
                <c:ptCount val="10"/>
                <c:pt idx="0">
                  <c:v>31.471999999999998</c:v>
                </c:pt>
                <c:pt idx="1">
                  <c:v>47.271999999999998</c:v>
                </c:pt>
                <c:pt idx="2">
                  <c:v>47.271999999999998</c:v>
                </c:pt>
                <c:pt idx="3">
                  <c:v>47.271999999999998</c:v>
                </c:pt>
                <c:pt idx="4">
                  <c:v>47.271999999999998</c:v>
                </c:pt>
                <c:pt idx="5">
                  <c:v>47.271999999999998</c:v>
                </c:pt>
                <c:pt idx="6">
                  <c:v>47.271999999999998</c:v>
                </c:pt>
                <c:pt idx="7">
                  <c:v>47.271999999999998</c:v>
                </c:pt>
                <c:pt idx="8">
                  <c:v>47.271999999999998</c:v>
                </c:pt>
                <c:pt idx="9">
                  <c:v>47.271999999999998</c:v>
                </c:pt>
              </c:numCache>
            </c:numRef>
          </c:val>
          <c:smooth val="0"/>
          <c:extLst>
            <c:ext xmlns:c16="http://schemas.microsoft.com/office/drawing/2014/chart" uri="{C3380CC4-5D6E-409C-BE32-E72D297353CC}">
              <c16:uniqueId val="{00000003-390A-490A-A678-E52FC0A0B029}"/>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Total!$D$2:$D$7</c:f>
              <c:numCache>
                <c:formatCode>0.0</c:formatCode>
                <c:ptCount val="6"/>
                <c:pt idx="0">
                  <c:v>23.314666666666668</c:v>
                </c:pt>
                <c:pt idx="1">
                  <c:v>39.114666666666665</c:v>
                </c:pt>
                <c:pt idx="2">
                  <c:v>39.114666666666665</c:v>
                </c:pt>
                <c:pt idx="3">
                  <c:v>39.114666666666665</c:v>
                </c:pt>
                <c:pt idx="4">
                  <c:v>39.114666666666665</c:v>
                </c:pt>
                <c:pt idx="5">
                  <c:v>39.114666666666665</c:v>
                </c:pt>
              </c:numCache>
            </c:numRef>
          </c:val>
          <c:smooth val="0"/>
          <c:extLst>
            <c:ext xmlns:c16="http://schemas.microsoft.com/office/drawing/2014/chart" uri="{C3380CC4-5D6E-409C-BE32-E72D297353CC}">
              <c16:uniqueId val="{00000004-390A-490A-A678-E52FC0A0B029}"/>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Total!$E$2:$E$7</c:f>
              <c:numCache>
                <c:formatCode>0.0</c:formatCode>
                <c:ptCount val="6"/>
                <c:pt idx="0">
                  <c:v>15.157333333333334</c:v>
                </c:pt>
                <c:pt idx="1">
                  <c:v>30.957333333333334</c:v>
                </c:pt>
                <c:pt idx="2">
                  <c:v>30.957333333333334</c:v>
                </c:pt>
                <c:pt idx="3">
                  <c:v>30.957333333333334</c:v>
                </c:pt>
                <c:pt idx="4">
                  <c:v>30.957333333333334</c:v>
                </c:pt>
                <c:pt idx="5">
                  <c:v>30.957333333333334</c:v>
                </c:pt>
              </c:numCache>
            </c:numRef>
          </c:val>
          <c:smooth val="0"/>
          <c:extLst>
            <c:ext xmlns:c16="http://schemas.microsoft.com/office/drawing/2014/chart" uri="{C3380CC4-5D6E-409C-BE32-E72D297353CC}">
              <c16:uniqueId val="{00000005-390A-490A-A678-E52FC0A0B029}"/>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90A-490A-A678-E52FC0A0B029}"/>
                </c:ext>
              </c:extLst>
            </c:dLbl>
            <c:dLbl>
              <c:idx val="4"/>
              <c:layout>
                <c:manualLayout>
                  <c:x val="0.14396502963436408"/>
                  <c:y val="-2.2746481967462037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0A-490A-A678-E52FC0A0B02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Total!$F$2:$F$11</c:f>
              <c:numCache>
                <c:formatCode>0.0</c:formatCode>
                <c:ptCount val="10"/>
                <c:pt idx="0">
                  <c:v>7</c:v>
                </c:pt>
                <c:pt idx="1">
                  <c:v>22.8</c:v>
                </c:pt>
                <c:pt idx="2">
                  <c:v>22.8</c:v>
                </c:pt>
                <c:pt idx="3">
                  <c:v>22.8</c:v>
                </c:pt>
                <c:pt idx="4">
                  <c:v>22.8</c:v>
                </c:pt>
                <c:pt idx="5">
                  <c:v>22.8</c:v>
                </c:pt>
                <c:pt idx="6">
                  <c:v>22.8</c:v>
                </c:pt>
                <c:pt idx="7">
                  <c:v>22.8</c:v>
                </c:pt>
                <c:pt idx="8">
                  <c:v>22.8</c:v>
                </c:pt>
                <c:pt idx="9">
                  <c:v>22.8</c:v>
                </c:pt>
              </c:numCache>
            </c:numRef>
          </c:val>
          <c:smooth val="0"/>
          <c:extLst>
            <c:ext xmlns:c16="http://schemas.microsoft.com/office/drawing/2014/chart" uri="{C3380CC4-5D6E-409C-BE32-E72D297353CC}">
              <c16:uniqueId val="{00000008-390A-490A-A678-E52FC0A0B029}"/>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Total!$G$2:$G$7</c:f>
              <c:numCache>
                <c:formatCode>0.0</c:formatCode>
                <c:ptCount val="6"/>
                <c:pt idx="0">
                  <c:v>-1.1573333333333338</c:v>
                </c:pt>
                <c:pt idx="1">
                  <c:v>14.642666666666667</c:v>
                </c:pt>
                <c:pt idx="2">
                  <c:v>14.642666666666667</c:v>
                </c:pt>
                <c:pt idx="3">
                  <c:v>14.642666666666667</c:v>
                </c:pt>
                <c:pt idx="4">
                  <c:v>14.642666666666667</c:v>
                </c:pt>
                <c:pt idx="5">
                  <c:v>14.642666666666667</c:v>
                </c:pt>
              </c:numCache>
            </c:numRef>
          </c:val>
          <c:smooth val="0"/>
          <c:extLst>
            <c:ext xmlns:c16="http://schemas.microsoft.com/office/drawing/2014/chart" uri="{C3380CC4-5D6E-409C-BE32-E72D297353CC}">
              <c16:uniqueId val="{00000009-390A-490A-A678-E52FC0A0B029}"/>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Total!$H$2:$H$7</c:f>
              <c:numCache>
                <c:formatCode>0.0</c:formatCode>
                <c:ptCount val="6"/>
                <c:pt idx="0">
                  <c:v>-9.3146666666666675</c:v>
                </c:pt>
                <c:pt idx="1">
                  <c:v>6.4853333333333332</c:v>
                </c:pt>
                <c:pt idx="2">
                  <c:v>6.4853333333333332</c:v>
                </c:pt>
                <c:pt idx="3">
                  <c:v>6.4853333333333332</c:v>
                </c:pt>
                <c:pt idx="4">
                  <c:v>6.4853333333333332</c:v>
                </c:pt>
                <c:pt idx="5">
                  <c:v>6.4853333333333332</c:v>
                </c:pt>
              </c:numCache>
            </c:numRef>
          </c:val>
          <c:smooth val="0"/>
          <c:extLst>
            <c:ext xmlns:c16="http://schemas.microsoft.com/office/drawing/2014/chart" uri="{C3380CC4-5D6E-409C-BE32-E72D297353CC}">
              <c16:uniqueId val="{0000000A-390A-490A-A678-E52FC0A0B029}"/>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90A-490A-A678-E52FC0A0B029}"/>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0A-490A-A678-E52FC0A0B02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Total!$I$2:$I$8</c:f>
              <c:numCache>
                <c:formatCode>0.0</c:formatCode>
                <c:ptCount val="7"/>
                <c:pt idx="0">
                  <c:v>-17.471999999999998</c:v>
                </c:pt>
                <c:pt idx="1">
                  <c:v>-1.671999999999997</c:v>
                </c:pt>
                <c:pt idx="2">
                  <c:v>-1.671999999999997</c:v>
                </c:pt>
                <c:pt idx="3">
                  <c:v>-1.671999999999997</c:v>
                </c:pt>
                <c:pt idx="4">
                  <c:v>-1.671999999999997</c:v>
                </c:pt>
                <c:pt idx="5">
                  <c:v>-1.671999999999997</c:v>
                </c:pt>
                <c:pt idx="6">
                  <c:v>-1.671999999999997</c:v>
                </c:pt>
              </c:numCache>
            </c:numRef>
          </c:val>
          <c:smooth val="0"/>
          <c:extLst>
            <c:ext xmlns:c16="http://schemas.microsoft.com/office/drawing/2014/chart" uri="{C3380CC4-5D6E-409C-BE32-E72D297353CC}">
              <c16:uniqueId val="{0000000D-390A-490A-A678-E52FC0A0B029}"/>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5614132719252436"/>
                  <c:y val="-0.46861990868893122"/>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90A-490A-A678-E52FC0A0B029}"/>
                </c:ext>
              </c:extLst>
            </c:dLbl>
            <c:dLbl>
              <c:idx val="3"/>
              <c:layout>
                <c:manualLayout>
                  <c:x val="0.19577292294799581"/>
                  <c:y val="-0.19215028379927546"/>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90A-490A-A678-E52FC0A0B02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Total!$T$2:$T$11</c:f>
              <c:numCache>
                <c:formatCode>General</c:formatCode>
                <c:ptCount val="10"/>
                <c:pt idx="0">
                  <c:v>12</c:v>
                </c:pt>
                <c:pt idx="1">
                  <c:v>23</c:v>
                </c:pt>
                <c:pt idx="2">
                  <c:v>45</c:v>
                </c:pt>
                <c:pt idx="3">
                  <c:v>63</c:v>
                </c:pt>
                <c:pt idx="4">
                  <c:v>88</c:v>
                </c:pt>
                <c:pt idx="5">
                  <c:v>88</c:v>
                </c:pt>
                <c:pt idx="6">
                  <c:v>88</c:v>
                </c:pt>
                <c:pt idx="7">
                  <c:v>88</c:v>
                </c:pt>
                <c:pt idx="8">
                  <c:v>88</c:v>
                </c:pt>
                <c:pt idx="9">
                  <c:v>88</c:v>
                </c:pt>
              </c:numCache>
            </c:numRef>
          </c:val>
          <c:smooth val="0"/>
          <c:extLst>
            <c:ext xmlns:c16="http://schemas.microsoft.com/office/drawing/2014/chart" uri="{C3380CC4-5D6E-409C-BE32-E72D297353CC}">
              <c16:uniqueId val="{00000010-390A-490A-A678-E52FC0A0B029}"/>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NICU Discharge Quarter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Participants</a:t>
                </a:r>
                <a:r>
                  <a:rPr lang="en-US" baseline="0"/>
                  <a:t> Followed by the RHO Program</a:t>
                </a:r>
                <a:endParaRPr lang="en-US"/>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Implementation: Average Duration of Home Oxygen Therapy for Infants Followed by the RHO</a:t>
            </a:r>
            <a:r>
              <a:rPr lang="en-US" sz="1600" baseline="0"/>
              <a:t> Program Across All Implementation Sites</a:t>
            </a:r>
            <a:endParaRPr lang="en-US" sz="1600"/>
          </a:p>
        </c:rich>
      </c:tx>
      <c:layout>
        <c:manualLayout>
          <c:xMode val="edge"/>
          <c:yMode val="edge"/>
          <c:x val="0.10855725956014269"/>
          <c:y val="3.2897926896338019E-2"/>
        </c:manualLayout>
      </c:layout>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Duration'!$A$2:$A$12</c:f>
              <c:strCache>
                <c:ptCount val="11"/>
                <c:pt idx="0">
                  <c:v>Q2 2021 (n=2)</c:v>
                </c:pt>
                <c:pt idx="1">
                  <c:v>Q3 2021 (n=4)</c:v>
                </c:pt>
                <c:pt idx="2">
                  <c:v>Q4 2021 (n=9)</c:v>
                </c:pt>
                <c:pt idx="3">
                  <c:v>Q1 2022 (n=11)</c:v>
                </c:pt>
                <c:pt idx="4">
                  <c:v>Q2 2022 (n=15)</c:v>
                </c:pt>
                <c:pt idx="5">
                  <c:v>Q3 2022 (n=28)</c:v>
                </c:pt>
                <c:pt idx="6">
                  <c:v>Q4 2022 (n=32)</c:v>
                </c:pt>
                <c:pt idx="7">
                  <c:v>Q1 2023 (n=23)</c:v>
                </c:pt>
                <c:pt idx="8">
                  <c:v>Q2 2023 (n=23)</c:v>
                </c:pt>
                <c:pt idx="9">
                  <c:v>Q3 2023 (n=27)</c:v>
                </c:pt>
                <c:pt idx="10">
                  <c:v>Q4 2023 (n=8)</c:v>
                </c:pt>
              </c:strCache>
            </c:strRef>
          </c:cat>
          <c:val>
            <c:numRef>
              <c:f>'Avg HOT Duration'!$B$2:$B$12</c:f>
              <c:numCache>
                <c:formatCode>0.0</c:formatCode>
                <c:ptCount val="11"/>
                <c:pt idx="0">
                  <c:v>102</c:v>
                </c:pt>
                <c:pt idx="1">
                  <c:v>121.4</c:v>
                </c:pt>
                <c:pt idx="2">
                  <c:v>79.400000000000006</c:v>
                </c:pt>
                <c:pt idx="3">
                  <c:v>104.27272727272727</c:v>
                </c:pt>
                <c:pt idx="4">
                  <c:v>100.13333333333334</c:v>
                </c:pt>
                <c:pt idx="5">
                  <c:v>87.392857142857139</c:v>
                </c:pt>
                <c:pt idx="6">
                  <c:v>82.625</c:v>
                </c:pt>
                <c:pt idx="7">
                  <c:v>71.739130434782609</c:v>
                </c:pt>
                <c:pt idx="8">
                  <c:v>59.869565217391305</c:v>
                </c:pt>
                <c:pt idx="9">
                  <c:v>55.888888888888886</c:v>
                </c:pt>
                <c:pt idx="10">
                  <c:v>25.875</c:v>
                </c:pt>
              </c:numCache>
            </c:numRef>
          </c:val>
          <c:smooth val="0"/>
          <c:extLst>
            <c:ext xmlns:c16="http://schemas.microsoft.com/office/drawing/2014/chart" uri="{C3380CC4-5D6E-409C-BE32-E72D297353CC}">
              <c16:uniqueId val="{00000000-46A7-435F-A832-23C719FF9391}"/>
            </c:ext>
          </c:extLst>
        </c:ser>
        <c:ser>
          <c:idx val="1"/>
          <c:order val="1"/>
          <c:tx>
            <c:strRef>
              <c:f>'Avg HOT Duration'!$C$1</c:f>
              <c:strCache>
                <c:ptCount val="1"/>
                <c:pt idx="0">
                  <c:v>UCL</c:v>
                </c:pt>
              </c:strCache>
            </c:strRef>
          </c:tx>
          <c:spPr>
            <a:ln w="28575">
              <a:solidFill>
                <a:schemeClr val="accent5">
                  <a:lumMod val="40000"/>
                  <a:lumOff val="60000"/>
                </a:schemeClr>
              </a:solidFill>
              <a:prstDash val="dash"/>
            </a:ln>
            <a:effectLst/>
          </c:spPr>
          <c:marker>
            <c:symbol val="none"/>
          </c:marker>
          <c:dLbls>
            <c:dLbl>
              <c:idx val="1"/>
              <c:layout>
                <c:manualLayout>
                  <c:x val="-9.1690210606554884E-2"/>
                  <c:y val="-2.310134992356376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6A7-435F-A832-23C719FF9391}"/>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A7-435F-A832-23C719FF9391}"/>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Duration'!$A$2:$A$12</c:f>
              <c:strCache>
                <c:ptCount val="11"/>
                <c:pt idx="0">
                  <c:v>Q2 2021 (n=2)</c:v>
                </c:pt>
                <c:pt idx="1">
                  <c:v>Q3 2021 (n=4)</c:v>
                </c:pt>
                <c:pt idx="2">
                  <c:v>Q4 2021 (n=9)</c:v>
                </c:pt>
                <c:pt idx="3">
                  <c:v>Q1 2022 (n=11)</c:v>
                </c:pt>
                <c:pt idx="4">
                  <c:v>Q2 2022 (n=15)</c:v>
                </c:pt>
                <c:pt idx="5">
                  <c:v>Q3 2022 (n=28)</c:v>
                </c:pt>
                <c:pt idx="6">
                  <c:v>Q4 2022 (n=32)</c:v>
                </c:pt>
                <c:pt idx="7">
                  <c:v>Q1 2023 (n=23)</c:v>
                </c:pt>
                <c:pt idx="8">
                  <c:v>Q2 2023 (n=23)</c:v>
                </c:pt>
                <c:pt idx="9">
                  <c:v>Q3 2023 (n=27)</c:v>
                </c:pt>
                <c:pt idx="10">
                  <c:v>Q4 2023 (n=8)</c:v>
                </c:pt>
              </c:strCache>
            </c:strRef>
          </c:cat>
          <c:val>
            <c:numRef>
              <c:f>'Avg HOT Duration'!$C$2:$C$12</c:f>
              <c:numCache>
                <c:formatCode>0.0</c:formatCode>
                <c:ptCount val="11"/>
                <c:pt idx="0">
                  <c:v>150.39929011387164</c:v>
                </c:pt>
                <c:pt idx="1">
                  <c:v>150.39929011387164</c:v>
                </c:pt>
                <c:pt idx="2">
                  <c:v>112.83223481275839</c:v>
                </c:pt>
                <c:pt idx="3">
                  <c:v>112.83223481275839</c:v>
                </c:pt>
                <c:pt idx="4">
                  <c:v>112.83223481275839</c:v>
                </c:pt>
                <c:pt idx="5">
                  <c:v>112.83223481275839</c:v>
                </c:pt>
                <c:pt idx="6">
                  <c:v>112.83223481275839</c:v>
                </c:pt>
                <c:pt idx="7">
                  <c:v>112.83223481275839</c:v>
                </c:pt>
                <c:pt idx="8">
                  <c:v>112.83223481275839</c:v>
                </c:pt>
                <c:pt idx="9">
                  <c:v>112.83223481275839</c:v>
                </c:pt>
                <c:pt idx="10">
                  <c:v>112.83223481275839</c:v>
                </c:pt>
              </c:numCache>
            </c:numRef>
          </c:val>
          <c:smooth val="0"/>
          <c:extLst>
            <c:ext xmlns:c16="http://schemas.microsoft.com/office/drawing/2014/chart" uri="{C3380CC4-5D6E-409C-BE32-E72D297353CC}">
              <c16:uniqueId val="{00000003-46A7-435F-A832-23C719FF9391}"/>
            </c:ext>
          </c:extLst>
        </c:ser>
        <c:ser>
          <c:idx val="2"/>
          <c:order val="2"/>
          <c:tx>
            <c:strRef>
              <c:f>'Avg HOT Duration'!$D$1</c:f>
              <c:strCache>
                <c:ptCount val="1"/>
                <c:pt idx="0">
                  <c:v> +2 Sigma</c:v>
                </c:pt>
              </c:strCache>
            </c:strRef>
          </c:tx>
          <c:spPr>
            <a:ln w="25400">
              <a:noFill/>
            </a:ln>
            <a:effectLst/>
          </c:spPr>
          <c:marker>
            <c:symbol val="none"/>
          </c:marker>
          <c:cat>
            <c:strRef>
              <c:f>'Avg HOT Duration'!$A$2:$A$12</c:f>
              <c:strCache>
                <c:ptCount val="11"/>
                <c:pt idx="0">
                  <c:v>Q2 2021 (n=2)</c:v>
                </c:pt>
                <c:pt idx="1">
                  <c:v>Q3 2021 (n=4)</c:v>
                </c:pt>
                <c:pt idx="2">
                  <c:v>Q4 2021 (n=9)</c:v>
                </c:pt>
                <c:pt idx="3">
                  <c:v>Q1 2022 (n=11)</c:v>
                </c:pt>
                <c:pt idx="4">
                  <c:v>Q2 2022 (n=15)</c:v>
                </c:pt>
                <c:pt idx="5">
                  <c:v>Q3 2022 (n=28)</c:v>
                </c:pt>
                <c:pt idx="6">
                  <c:v>Q4 2022 (n=32)</c:v>
                </c:pt>
                <c:pt idx="7">
                  <c:v>Q1 2023 (n=23)</c:v>
                </c:pt>
                <c:pt idx="8">
                  <c:v>Q2 2023 (n=23)</c:v>
                </c:pt>
                <c:pt idx="9">
                  <c:v>Q3 2023 (n=27)</c:v>
                </c:pt>
                <c:pt idx="10">
                  <c:v>Q4 2023 (n=8)</c:v>
                </c:pt>
              </c:strCache>
            </c:strRef>
          </c:cat>
          <c:val>
            <c:numRef>
              <c:f>'Avg HOT Duration'!$D$2:$D$8</c:f>
              <c:numCache>
                <c:formatCode>0.0</c:formatCode>
                <c:ptCount val="7"/>
                <c:pt idx="0">
                  <c:v>137.49952674258111</c:v>
                </c:pt>
                <c:pt idx="1">
                  <c:v>137.49952674258111</c:v>
                </c:pt>
                <c:pt idx="2">
                  <c:v>99.93247144146784</c:v>
                </c:pt>
                <c:pt idx="3">
                  <c:v>99.93247144146784</c:v>
                </c:pt>
                <c:pt idx="4">
                  <c:v>99.93247144146784</c:v>
                </c:pt>
                <c:pt idx="5">
                  <c:v>99.93247144146784</c:v>
                </c:pt>
                <c:pt idx="6">
                  <c:v>99.93247144146784</c:v>
                </c:pt>
              </c:numCache>
            </c:numRef>
          </c:val>
          <c:smooth val="0"/>
          <c:extLst>
            <c:ext xmlns:c16="http://schemas.microsoft.com/office/drawing/2014/chart" uri="{C3380CC4-5D6E-409C-BE32-E72D297353CC}">
              <c16:uniqueId val="{00000004-46A7-435F-A832-23C719FF9391}"/>
            </c:ext>
          </c:extLst>
        </c:ser>
        <c:ser>
          <c:idx val="3"/>
          <c:order val="3"/>
          <c:tx>
            <c:strRef>
              <c:f>'Avg HOT Duration'!$E$1</c:f>
              <c:strCache>
                <c:ptCount val="1"/>
                <c:pt idx="0">
                  <c:v> +1 Sigma</c:v>
                </c:pt>
              </c:strCache>
            </c:strRef>
          </c:tx>
          <c:spPr>
            <a:ln w="25400">
              <a:noFill/>
            </a:ln>
            <a:effectLst/>
          </c:spPr>
          <c:marker>
            <c:symbol val="none"/>
          </c:marker>
          <c:cat>
            <c:strRef>
              <c:f>'Avg HOT Duration'!$A$2:$A$12</c:f>
              <c:strCache>
                <c:ptCount val="11"/>
                <c:pt idx="0">
                  <c:v>Q2 2021 (n=2)</c:v>
                </c:pt>
                <c:pt idx="1">
                  <c:v>Q3 2021 (n=4)</c:v>
                </c:pt>
                <c:pt idx="2">
                  <c:v>Q4 2021 (n=9)</c:v>
                </c:pt>
                <c:pt idx="3">
                  <c:v>Q1 2022 (n=11)</c:v>
                </c:pt>
                <c:pt idx="4">
                  <c:v>Q2 2022 (n=15)</c:v>
                </c:pt>
                <c:pt idx="5">
                  <c:v>Q3 2022 (n=28)</c:v>
                </c:pt>
                <c:pt idx="6">
                  <c:v>Q4 2022 (n=32)</c:v>
                </c:pt>
                <c:pt idx="7">
                  <c:v>Q1 2023 (n=23)</c:v>
                </c:pt>
                <c:pt idx="8">
                  <c:v>Q2 2023 (n=23)</c:v>
                </c:pt>
                <c:pt idx="9">
                  <c:v>Q3 2023 (n=27)</c:v>
                </c:pt>
                <c:pt idx="10">
                  <c:v>Q4 2023 (n=8)</c:v>
                </c:pt>
              </c:strCache>
            </c:strRef>
          </c:cat>
          <c:val>
            <c:numRef>
              <c:f>'Avg HOT Duration'!$E$2:$E$8</c:f>
              <c:numCache>
                <c:formatCode>0.0</c:formatCode>
                <c:ptCount val="7"/>
                <c:pt idx="0">
                  <c:v>124.59976337129055</c:v>
                </c:pt>
                <c:pt idx="1">
                  <c:v>124.59976337129055</c:v>
                </c:pt>
                <c:pt idx="2">
                  <c:v>87.032708070177279</c:v>
                </c:pt>
                <c:pt idx="3">
                  <c:v>87.032708070177279</c:v>
                </c:pt>
                <c:pt idx="4">
                  <c:v>87.032708070177279</c:v>
                </c:pt>
                <c:pt idx="5">
                  <c:v>87.032708070177279</c:v>
                </c:pt>
                <c:pt idx="6">
                  <c:v>87.032708070177279</c:v>
                </c:pt>
              </c:numCache>
            </c:numRef>
          </c:val>
          <c:smooth val="0"/>
          <c:extLst>
            <c:ext xmlns:c16="http://schemas.microsoft.com/office/drawing/2014/chart" uri="{C3380CC4-5D6E-409C-BE32-E72D297353CC}">
              <c16:uniqueId val="{00000005-46A7-435F-A832-23C719FF9391}"/>
            </c:ext>
          </c:extLst>
        </c:ser>
        <c:ser>
          <c:idx val="4"/>
          <c:order val="4"/>
          <c:tx>
            <c:strRef>
              <c:f>'Avg HOT Duration'!$F$1</c:f>
              <c:strCache>
                <c:ptCount val="1"/>
                <c:pt idx="0">
                  <c:v>Average</c:v>
                </c:pt>
              </c:strCache>
            </c:strRef>
          </c:tx>
          <c:spPr>
            <a:ln w="28575">
              <a:solidFill>
                <a:schemeClr val="tx2">
                  <a:lumMod val="20000"/>
                  <a:lumOff val="80000"/>
                </a:schemeClr>
              </a:solidFill>
              <a:prstDash val="dash"/>
            </a:ln>
            <a:effectLst/>
          </c:spPr>
          <c:marker>
            <c:symbol val="none"/>
          </c:marker>
          <c:dLbls>
            <c:dLbl>
              <c:idx val="1"/>
              <c:layout>
                <c:manualLayout>
                  <c:x val="-9.3294138235186438E-2"/>
                  <c:y val="-2.601554430389915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6A7-435F-A832-23C719FF9391}"/>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A7-435F-A832-23C719FF9391}"/>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Duration'!$A$2:$A$12</c:f>
              <c:strCache>
                <c:ptCount val="11"/>
                <c:pt idx="0">
                  <c:v>Q2 2021 (n=2)</c:v>
                </c:pt>
                <c:pt idx="1">
                  <c:v>Q3 2021 (n=4)</c:v>
                </c:pt>
                <c:pt idx="2">
                  <c:v>Q4 2021 (n=9)</c:v>
                </c:pt>
                <c:pt idx="3">
                  <c:v>Q1 2022 (n=11)</c:v>
                </c:pt>
                <c:pt idx="4">
                  <c:v>Q2 2022 (n=15)</c:v>
                </c:pt>
                <c:pt idx="5">
                  <c:v>Q3 2022 (n=28)</c:v>
                </c:pt>
                <c:pt idx="6">
                  <c:v>Q4 2022 (n=32)</c:v>
                </c:pt>
                <c:pt idx="7">
                  <c:v>Q1 2023 (n=23)</c:v>
                </c:pt>
                <c:pt idx="8">
                  <c:v>Q2 2023 (n=23)</c:v>
                </c:pt>
                <c:pt idx="9">
                  <c:v>Q3 2023 (n=27)</c:v>
                </c:pt>
                <c:pt idx="10">
                  <c:v>Q4 2023 (n=8)</c:v>
                </c:pt>
              </c:strCache>
            </c:strRef>
          </c:cat>
          <c:val>
            <c:numRef>
              <c:f>'Avg HOT Duration'!$F$2:$F$12</c:f>
              <c:numCache>
                <c:formatCode>0.0</c:formatCode>
                <c:ptCount val="11"/>
                <c:pt idx="0">
                  <c:v>111.7</c:v>
                </c:pt>
                <c:pt idx="1">
                  <c:v>111.7</c:v>
                </c:pt>
                <c:pt idx="2">
                  <c:v>74.132944698886732</c:v>
                </c:pt>
                <c:pt idx="3">
                  <c:v>74.132944698886732</c:v>
                </c:pt>
                <c:pt idx="4">
                  <c:v>74.132944698886732</c:v>
                </c:pt>
                <c:pt idx="5">
                  <c:v>74.132944698886732</c:v>
                </c:pt>
                <c:pt idx="6">
                  <c:v>74.132944698886732</c:v>
                </c:pt>
                <c:pt idx="7">
                  <c:v>74.132944698886732</c:v>
                </c:pt>
                <c:pt idx="8">
                  <c:v>74.132944698886732</c:v>
                </c:pt>
                <c:pt idx="9">
                  <c:v>74.132944698886732</c:v>
                </c:pt>
                <c:pt idx="10">
                  <c:v>74.132944698886732</c:v>
                </c:pt>
              </c:numCache>
            </c:numRef>
          </c:val>
          <c:smooth val="0"/>
          <c:extLst>
            <c:ext xmlns:c16="http://schemas.microsoft.com/office/drawing/2014/chart" uri="{C3380CC4-5D6E-409C-BE32-E72D297353CC}">
              <c16:uniqueId val="{00000008-46A7-435F-A832-23C719FF9391}"/>
            </c:ext>
          </c:extLst>
        </c:ser>
        <c:ser>
          <c:idx val="5"/>
          <c:order val="5"/>
          <c:tx>
            <c:strRef>
              <c:f>'Avg HOT Duration'!$G$1</c:f>
              <c:strCache>
                <c:ptCount val="1"/>
                <c:pt idx="0">
                  <c:v> -1 Sigma</c:v>
                </c:pt>
              </c:strCache>
            </c:strRef>
          </c:tx>
          <c:spPr>
            <a:ln w="25400">
              <a:noFill/>
            </a:ln>
            <a:effectLst/>
          </c:spPr>
          <c:marker>
            <c:symbol val="none"/>
          </c:marker>
          <c:cat>
            <c:strRef>
              <c:f>'Avg HOT Duration'!$A$2:$A$12</c:f>
              <c:strCache>
                <c:ptCount val="11"/>
                <c:pt idx="0">
                  <c:v>Q2 2021 (n=2)</c:v>
                </c:pt>
                <c:pt idx="1">
                  <c:v>Q3 2021 (n=4)</c:v>
                </c:pt>
                <c:pt idx="2">
                  <c:v>Q4 2021 (n=9)</c:v>
                </c:pt>
                <c:pt idx="3">
                  <c:v>Q1 2022 (n=11)</c:v>
                </c:pt>
                <c:pt idx="4">
                  <c:v>Q2 2022 (n=15)</c:v>
                </c:pt>
                <c:pt idx="5">
                  <c:v>Q3 2022 (n=28)</c:v>
                </c:pt>
                <c:pt idx="6">
                  <c:v>Q4 2022 (n=32)</c:v>
                </c:pt>
                <c:pt idx="7">
                  <c:v>Q1 2023 (n=23)</c:v>
                </c:pt>
                <c:pt idx="8">
                  <c:v>Q2 2023 (n=23)</c:v>
                </c:pt>
                <c:pt idx="9">
                  <c:v>Q3 2023 (n=27)</c:v>
                </c:pt>
                <c:pt idx="10">
                  <c:v>Q4 2023 (n=8)</c:v>
                </c:pt>
              </c:strCache>
            </c:strRef>
          </c:cat>
          <c:val>
            <c:numRef>
              <c:f>'Avg HOT Duration'!$G$2:$G$8</c:f>
              <c:numCache>
                <c:formatCode>0.0</c:formatCode>
                <c:ptCount val="7"/>
                <c:pt idx="0">
                  <c:v>98.800236628709456</c:v>
                </c:pt>
                <c:pt idx="1">
                  <c:v>98.800236628709456</c:v>
                </c:pt>
                <c:pt idx="2">
                  <c:v>61.233181327596185</c:v>
                </c:pt>
                <c:pt idx="3">
                  <c:v>61.233181327596185</c:v>
                </c:pt>
                <c:pt idx="4">
                  <c:v>61.233181327596185</c:v>
                </c:pt>
                <c:pt idx="5">
                  <c:v>61.233181327596185</c:v>
                </c:pt>
                <c:pt idx="6">
                  <c:v>61.233181327596185</c:v>
                </c:pt>
              </c:numCache>
            </c:numRef>
          </c:val>
          <c:smooth val="0"/>
          <c:extLst>
            <c:ext xmlns:c16="http://schemas.microsoft.com/office/drawing/2014/chart" uri="{C3380CC4-5D6E-409C-BE32-E72D297353CC}">
              <c16:uniqueId val="{00000009-46A7-435F-A832-23C719FF9391}"/>
            </c:ext>
          </c:extLst>
        </c:ser>
        <c:ser>
          <c:idx val="6"/>
          <c:order val="6"/>
          <c:tx>
            <c:strRef>
              <c:f>'Avg HOT Duration'!$H$1</c:f>
              <c:strCache>
                <c:ptCount val="1"/>
                <c:pt idx="0">
                  <c:v> -2 Sigma</c:v>
                </c:pt>
              </c:strCache>
            </c:strRef>
          </c:tx>
          <c:spPr>
            <a:ln w="25400">
              <a:noFill/>
            </a:ln>
            <a:effectLst/>
          </c:spPr>
          <c:marker>
            <c:symbol val="none"/>
          </c:marker>
          <c:cat>
            <c:strRef>
              <c:f>'Avg HOT Duration'!$A$2:$A$12</c:f>
              <c:strCache>
                <c:ptCount val="11"/>
                <c:pt idx="0">
                  <c:v>Q2 2021 (n=2)</c:v>
                </c:pt>
                <c:pt idx="1">
                  <c:v>Q3 2021 (n=4)</c:v>
                </c:pt>
                <c:pt idx="2">
                  <c:v>Q4 2021 (n=9)</c:v>
                </c:pt>
                <c:pt idx="3">
                  <c:v>Q1 2022 (n=11)</c:v>
                </c:pt>
                <c:pt idx="4">
                  <c:v>Q2 2022 (n=15)</c:v>
                </c:pt>
                <c:pt idx="5">
                  <c:v>Q3 2022 (n=28)</c:v>
                </c:pt>
                <c:pt idx="6">
                  <c:v>Q4 2022 (n=32)</c:v>
                </c:pt>
                <c:pt idx="7">
                  <c:v>Q1 2023 (n=23)</c:v>
                </c:pt>
                <c:pt idx="8">
                  <c:v>Q2 2023 (n=23)</c:v>
                </c:pt>
                <c:pt idx="9">
                  <c:v>Q3 2023 (n=27)</c:v>
                </c:pt>
                <c:pt idx="10">
                  <c:v>Q4 2023 (n=8)</c:v>
                </c:pt>
              </c:strCache>
            </c:strRef>
          </c:cat>
          <c:val>
            <c:numRef>
              <c:f>'Avg HOT Duration'!$H$2:$H$8</c:f>
              <c:numCache>
                <c:formatCode>0.0</c:formatCode>
                <c:ptCount val="7"/>
                <c:pt idx="0">
                  <c:v>85.900473257418895</c:v>
                </c:pt>
                <c:pt idx="1">
                  <c:v>85.900473257418895</c:v>
                </c:pt>
                <c:pt idx="2">
                  <c:v>48.333417956305631</c:v>
                </c:pt>
                <c:pt idx="3">
                  <c:v>48.333417956305631</c:v>
                </c:pt>
                <c:pt idx="4">
                  <c:v>48.333417956305631</c:v>
                </c:pt>
                <c:pt idx="5">
                  <c:v>48.333417956305631</c:v>
                </c:pt>
                <c:pt idx="6">
                  <c:v>48.333417956305631</c:v>
                </c:pt>
              </c:numCache>
            </c:numRef>
          </c:val>
          <c:smooth val="0"/>
          <c:extLst>
            <c:ext xmlns:c16="http://schemas.microsoft.com/office/drawing/2014/chart" uri="{C3380CC4-5D6E-409C-BE32-E72D297353CC}">
              <c16:uniqueId val="{0000000A-46A7-435F-A832-23C719FF9391}"/>
            </c:ext>
          </c:extLst>
        </c:ser>
        <c:ser>
          <c:idx val="7"/>
          <c:order val="7"/>
          <c:tx>
            <c:strRef>
              <c:f>'Avg HOT Duration'!$I$1</c:f>
              <c:strCache>
                <c:ptCount val="1"/>
                <c:pt idx="0">
                  <c:v>LCL</c:v>
                </c:pt>
              </c:strCache>
            </c:strRef>
          </c:tx>
          <c:spPr>
            <a:ln w="28575">
              <a:solidFill>
                <a:schemeClr val="accent5">
                  <a:lumMod val="40000"/>
                  <a:lumOff val="60000"/>
                </a:schemeClr>
              </a:solidFill>
              <a:prstDash val="dash"/>
            </a:ln>
            <a:effectLst/>
          </c:spPr>
          <c:marker>
            <c:symbol val="none"/>
          </c:marker>
          <c:dLbls>
            <c:dLbl>
              <c:idx val="1"/>
              <c:layout>
                <c:manualLayout>
                  <c:x val="-9.1683920200920588E-2"/>
                  <c:y val="-2.310134992356376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6A7-435F-A832-23C719FF9391}"/>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6A7-435F-A832-23C719FF9391}"/>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Duration'!$A$2:$A$12</c:f>
              <c:strCache>
                <c:ptCount val="11"/>
                <c:pt idx="0">
                  <c:v>Q2 2021 (n=2)</c:v>
                </c:pt>
                <c:pt idx="1">
                  <c:v>Q3 2021 (n=4)</c:v>
                </c:pt>
                <c:pt idx="2">
                  <c:v>Q4 2021 (n=9)</c:v>
                </c:pt>
                <c:pt idx="3">
                  <c:v>Q1 2022 (n=11)</c:v>
                </c:pt>
                <c:pt idx="4">
                  <c:v>Q2 2022 (n=15)</c:v>
                </c:pt>
                <c:pt idx="5">
                  <c:v>Q3 2022 (n=28)</c:v>
                </c:pt>
                <c:pt idx="6">
                  <c:v>Q4 2022 (n=32)</c:v>
                </c:pt>
                <c:pt idx="7">
                  <c:v>Q1 2023 (n=23)</c:v>
                </c:pt>
                <c:pt idx="8">
                  <c:v>Q2 2023 (n=23)</c:v>
                </c:pt>
                <c:pt idx="9">
                  <c:v>Q3 2023 (n=27)</c:v>
                </c:pt>
                <c:pt idx="10">
                  <c:v>Q4 2023 (n=8)</c:v>
                </c:pt>
              </c:strCache>
            </c:strRef>
          </c:cat>
          <c:val>
            <c:numRef>
              <c:f>'Avg HOT Duration'!$I$2:$I$12</c:f>
              <c:numCache>
                <c:formatCode>0.0</c:formatCode>
                <c:ptCount val="11"/>
                <c:pt idx="0">
                  <c:v>73.000709886128348</c:v>
                </c:pt>
                <c:pt idx="1">
                  <c:v>73.000709886128348</c:v>
                </c:pt>
                <c:pt idx="2">
                  <c:v>35.433654585015077</c:v>
                </c:pt>
                <c:pt idx="3">
                  <c:v>35.433654585015077</c:v>
                </c:pt>
                <c:pt idx="4">
                  <c:v>35.433654585015077</c:v>
                </c:pt>
                <c:pt idx="5">
                  <c:v>35.433654585015077</c:v>
                </c:pt>
                <c:pt idx="6">
                  <c:v>35.433654585015077</c:v>
                </c:pt>
                <c:pt idx="7">
                  <c:v>35.433654585015077</c:v>
                </c:pt>
                <c:pt idx="8">
                  <c:v>35.433654585015077</c:v>
                </c:pt>
                <c:pt idx="9">
                  <c:v>35.433654585015077</c:v>
                </c:pt>
                <c:pt idx="10">
                  <c:v>35.433654585015077</c:v>
                </c:pt>
              </c:numCache>
            </c:numRef>
          </c:val>
          <c:smooth val="0"/>
          <c:extLst>
            <c:ext xmlns:c16="http://schemas.microsoft.com/office/drawing/2014/chart" uri="{C3380CC4-5D6E-409C-BE32-E72D297353CC}">
              <c16:uniqueId val="{0000000D-46A7-435F-A832-23C719FF9391}"/>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Control: Average Duration of Home Oxygen Therapy for Infants NOT Followed by the RHO</a:t>
            </a:r>
            <a:r>
              <a:rPr lang="en-US" sz="1600" baseline="0"/>
              <a:t> Program Across All Implementation Sites</a:t>
            </a:r>
            <a:endParaRPr lang="en-US" sz="1600"/>
          </a:p>
        </c:rich>
      </c:tx>
      <c:overlay val="0"/>
    </c:title>
    <c:autoTitleDeleted val="0"/>
    <c:plotArea>
      <c:layout/>
      <c:lineChart>
        <c:grouping val="standard"/>
        <c:varyColors val="0"/>
        <c:ser>
          <c:idx val="0"/>
          <c:order val="0"/>
          <c:tx>
            <c:v>Control</c:v>
          </c:tx>
          <c:spPr>
            <a:ln w="38100">
              <a:solidFill>
                <a:schemeClr val="accent5"/>
              </a:solidFill>
              <a:prstDash val="solid"/>
            </a:ln>
            <a:effectLst/>
          </c:spPr>
          <c:marker>
            <c:symbol val="diamond"/>
            <c:size val="9"/>
            <c:spPr>
              <a:solidFill>
                <a:schemeClr val="accent5"/>
              </a:solidFill>
              <a:ln>
                <a:solidFill>
                  <a:schemeClr val="accent5"/>
                </a:solidFill>
              </a:ln>
            </c:spPr>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Duration'!$B$2:$B$11</c:f>
              <c:numCache>
                <c:formatCode>0.0</c:formatCode>
                <c:ptCount val="10"/>
                <c:pt idx="0">
                  <c:v>262.5</c:v>
                </c:pt>
                <c:pt idx="1">
                  <c:v>226.28571428571428</c:v>
                </c:pt>
                <c:pt idx="2">
                  <c:v>99.222222222222229</c:v>
                </c:pt>
                <c:pt idx="3">
                  <c:v>120.69230769230769</c:v>
                </c:pt>
                <c:pt idx="4">
                  <c:v>120.90909090909091</c:v>
                </c:pt>
                <c:pt idx="5">
                  <c:v>127.78571428571429</c:v>
                </c:pt>
                <c:pt idx="6">
                  <c:v>102.25</c:v>
                </c:pt>
                <c:pt idx="7">
                  <c:v>66.8</c:v>
                </c:pt>
                <c:pt idx="8">
                  <c:v>64.400000000000006</c:v>
                </c:pt>
                <c:pt idx="9">
                  <c:v>26</c:v>
                </c:pt>
              </c:numCache>
            </c:numRef>
          </c:val>
          <c:smooth val="0"/>
          <c:extLst>
            <c:ext xmlns:c16="http://schemas.microsoft.com/office/drawing/2014/chart" uri="{C3380CC4-5D6E-409C-BE32-E72D297353CC}">
              <c16:uniqueId val="{0000000A-93AE-48E1-A273-D7635C70921F}"/>
            </c:ext>
          </c:extLst>
        </c:ser>
        <c:ser>
          <c:idx val="1"/>
          <c:order val="1"/>
          <c:tx>
            <c:strRef>
              <c:f>'[Control Children.xlsx]Avg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9.4899852362204731E-2"/>
                  <c:y val="-2.3101217263989945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3AE-48E1-A273-D7635C70921F}"/>
                </c:ext>
              </c:extLst>
            </c:dLbl>
            <c:dLbl>
              <c:idx val="3"/>
              <c:layout>
                <c:manualLayout>
                  <c:x val="-0.17075672572178482"/>
                  <c:y val="-2.41396997878215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3AE-48E1-A273-D7635C70921F}"/>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Duration'!$C$2:$C$11</c:f>
              <c:numCache>
                <c:formatCode>0.0</c:formatCode>
                <c:ptCount val="10"/>
                <c:pt idx="0">
                  <c:v>201.9943263680764</c:v>
                </c:pt>
                <c:pt idx="1">
                  <c:v>201.9943263680764</c:v>
                </c:pt>
                <c:pt idx="2">
                  <c:v>201.9943263680764</c:v>
                </c:pt>
                <c:pt idx="3">
                  <c:v>201.9943263680764</c:v>
                </c:pt>
                <c:pt idx="4">
                  <c:v>201.9943263680764</c:v>
                </c:pt>
                <c:pt idx="5">
                  <c:v>201.9943263680764</c:v>
                </c:pt>
                <c:pt idx="6">
                  <c:v>201.9943263680764</c:v>
                </c:pt>
                <c:pt idx="7">
                  <c:v>201.9943263680764</c:v>
                </c:pt>
                <c:pt idx="8">
                  <c:v>201.9943263680764</c:v>
                </c:pt>
                <c:pt idx="9">
                  <c:v>201.9943263680764</c:v>
                </c:pt>
              </c:numCache>
            </c:numRef>
          </c:val>
          <c:smooth val="0"/>
          <c:extLst>
            <c:ext xmlns:c16="http://schemas.microsoft.com/office/drawing/2014/chart" uri="{C3380CC4-5D6E-409C-BE32-E72D297353CC}">
              <c16:uniqueId val="{0000000D-93AE-48E1-A273-D7635C70921F}"/>
            </c:ext>
          </c:extLst>
        </c:ser>
        <c:ser>
          <c:idx val="2"/>
          <c:order val="2"/>
          <c:tx>
            <c:strRef>
              <c:f>'[Control Children.xlsx]Avg HOT Duration'!$D$1</c:f>
              <c:strCache>
                <c:ptCount val="1"/>
                <c:pt idx="0">
                  <c:v> +2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Duration'!$D$2:$D$8</c:f>
              <c:numCache>
                <c:formatCode>0.0</c:formatCode>
                <c:ptCount val="7"/>
                <c:pt idx="0">
                  <c:v>175.2243858918859</c:v>
                </c:pt>
                <c:pt idx="1">
                  <c:v>175.2243858918859</c:v>
                </c:pt>
                <c:pt idx="2">
                  <c:v>175.2243858918859</c:v>
                </c:pt>
                <c:pt idx="3">
                  <c:v>175.2243858918859</c:v>
                </c:pt>
                <c:pt idx="4">
                  <c:v>175.2243858918859</c:v>
                </c:pt>
                <c:pt idx="5">
                  <c:v>175.2243858918859</c:v>
                </c:pt>
                <c:pt idx="6">
                  <c:v>175.2243858918859</c:v>
                </c:pt>
              </c:numCache>
            </c:numRef>
          </c:val>
          <c:smooth val="0"/>
          <c:extLst>
            <c:ext xmlns:c16="http://schemas.microsoft.com/office/drawing/2014/chart" uri="{C3380CC4-5D6E-409C-BE32-E72D297353CC}">
              <c16:uniqueId val="{0000000E-93AE-48E1-A273-D7635C70921F}"/>
            </c:ext>
          </c:extLst>
        </c:ser>
        <c:ser>
          <c:idx val="3"/>
          <c:order val="3"/>
          <c:tx>
            <c:strRef>
              <c:f>'[Control Children.xlsx]Avg HOT Duration'!$E$1</c:f>
              <c:strCache>
                <c:ptCount val="1"/>
                <c:pt idx="0">
                  <c:v> +1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Duration'!$E$2:$E$8</c:f>
              <c:numCache>
                <c:formatCode>0.0</c:formatCode>
                <c:ptCount val="7"/>
                <c:pt idx="0">
                  <c:v>148.45444541569543</c:v>
                </c:pt>
                <c:pt idx="1">
                  <c:v>148.45444541569543</c:v>
                </c:pt>
                <c:pt idx="2">
                  <c:v>148.45444541569543</c:v>
                </c:pt>
                <c:pt idx="3">
                  <c:v>148.45444541569543</c:v>
                </c:pt>
                <c:pt idx="4">
                  <c:v>148.45444541569543</c:v>
                </c:pt>
                <c:pt idx="5">
                  <c:v>148.45444541569543</c:v>
                </c:pt>
                <c:pt idx="6">
                  <c:v>148.45444541569543</c:v>
                </c:pt>
              </c:numCache>
            </c:numRef>
          </c:val>
          <c:smooth val="0"/>
          <c:extLst>
            <c:ext xmlns:c16="http://schemas.microsoft.com/office/drawing/2014/chart" uri="{C3380CC4-5D6E-409C-BE32-E72D297353CC}">
              <c16:uniqueId val="{0000000F-93AE-48E1-A273-D7635C70921F}"/>
            </c:ext>
          </c:extLst>
        </c:ser>
        <c:ser>
          <c:idx val="4"/>
          <c:order val="4"/>
          <c:tx>
            <c:strRef>
              <c:f>'[Control Children.xlsx]Avg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9.4043061023622046E-2"/>
                  <c:y val="-2.2062734740158456E-2"/>
                </c:manualLayout>
              </c:layout>
              <c:tx>
                <c:rich>
                  <a:bodyPr wrap="square" lIns="38100" tIns="19050" rIns="38100" bIns="19050" anchor="ctr">
                    <a:spAutoFit/>
                  </a:bodyPr>
                  <a:lstStyle/>
                  <a:p>
                    <a:pPr>
                      <a:defRPr sz="1400">
                        <a:latin typeface="Century Gothic" panose="020B0502020202020204" pitchFamily="34" charset="0"/>
                      </a:defRPr>
                    </a:pPr>
                    <a:r>
                      <a:rPr lang="en-US" sz="14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3AE-48E1-A273-D7635C70921F}"/>
                </c:ext>
              </c:extLst>
            </c:dLbl>
            <c:dLbl>
              <c:idx val="3"/>
              <c:layout>
                <c:manualLayout>
                  <c:x val="-0.23702083333333332"/>
                  <c:y val="-2.2062734740158456E-2"/>
                </c:manualLayout>
              </c:layout>
              <c:numFmt formatCode="0.00" sourceLinked="0"/>
              <c:spPr>
                <a:noFill/>
                <a:ln>
                  <a:noFill/>
                </a:ln>
                <a:effectLst/>
              </c:spPr>
              <c:txPr>
                <a:bodyPr wrap="square" lIns="38100" tIns="19050" rIns="38100" bIns="19050" anchor="ctr">
                  <a:spAutoFit/>
                </a:bodyPr>
                <a:lstStyle/>
                <a:p>
                  <a:pPr>
                    <a:defRPr sz="14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3AE-48E1-A273-D7635C70921F}"/>
                </c:ext>
              </c:extLst>
            </c:dLbl>
            <c:spPr>
              <a:noFill/>
              <a:ln>
                <a:noFill/>
              </a:ln>
              <a:effectLst/>
            </c:spPr>
            <c:txPr>
              <a:bodyPr wrap="square" lIns="38100" tIns="19050" rIns="38100" bIns="19050" anchor="ctr">
                <a:spAutoFit/>
              </a:bodyPr>
              <a:lstStyle/>
              <a:p>
                <a:pPr>
                  <a:defRPr sz="14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Duration'!$F$2:$F$11</c:f>
              <c:numCache>
                <c:formatCode>0.0</c:formatCode>
                <c:ptCount val="10"/>
                <c:pt idx="0">
                  <c:v>121.68450493950495</c:v>
                </c:pt>
                <c:pt idx="1">
                  <c:v>121.68450493950495</c:v>
                </c:pt>
                <c:pt idx="2">
                  <c:v>121.68450493950495</c:v>
                </c:pt>
                <c:pt idx="3">
                  <c:v>121.68450493950495</c:v>
                </c:pt>
                <c:pt idx="4">
                  <c:v>121.68450493950495</c:v>
                </c:pt>
                <c:pt idx="5">
                  <c:v>121.68450493950495</c:v>
                </c:pt>
                <c:pt idx="6">
                  <c:v>121.68450493950495</c:v>
                </c:pt>
                <c:pt idx="7">
                  <c:v>121.68450493950495</c:v>
                </c:pt>
                <c:pt idx="8">
                  <c:v>121.68450493950495</c:v>
                </c:pt>
                <c:pt idx="9">
                  <c:v>121.68450493950495</c:v>
                </c:pt>
              </c:numCache>
            </c:numRef>
          </c:val>
          <c:smooth val="0"/>
          <c:extLst>
            <c:ext xmlns:c16="http://schemas.microsoft.com/office/drawing/2014/chart" uri="{C3380CC4-5D6E-409C-BE32-E72D297353CC}">
              <c16:uniqueId val="{00000012-93AE-48E1-A273-D7635C70921F}"/>
            </c:ext>
          </c:extLst>
        </c:ser>
        <c:ser>
          <c:idx val="5"/>
          <c:order val="5"/>
          <c:tx>
            <c:strRef>
              <c:f>'[Control Children.xlsx]Avg HOT Duration'!$G$1</c:f>
              <c:strCache>
                <c:ptCount val="1"/>
                <c:pt idx="0">
                  <c:v> -1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Duration'!$G$2:$G$8</c:f>
              <c:numCache>
                <c:formatCode>0.0</c:formatCode>
                <c:ptCount val="7"/>
                <c:pt idx="0">
                  <c:v>94.914564463314463</c:v>
                </c:pt>
                <c:pt idx="1">
                  <c:v>94.914564463314463</c:v>
                </c:pt>
                <c:pt idx="2">
                  <c:v>94.914564463314463</c:v>
                </c:pt>
                <c:pt idx="3">
                  <c:v>94.914564463314463</c:v>
                </c:pt>
                <c:pt idx="4">
                  <c:v>94.914564463314463</c:v>
                </c:pt>
                <c:pt idx="5">
                  <c:v>94.914564463314463</c:v>
                </c:pt>
                <c:pt idx="6">
                  <c:v>94.914564463314463</c:v>
                </c:pt>
              </c:numCache>
            </c:numRef>
          </c:val>
          <c:smooth val="0"/>
          <c:extLst>
            <c:ext xmlns:c16="http://schemas.microsoft.com/office/drawing/2014/chart" uri="{C3380CC4-5D6E-409C-BE32-E72D297353CC}">
              <c16:uniqueId val="{00000013-93AE-48E1-A273-D7635C70921F}"/>
            </c:ext>
          </c:extLst>
        </c:ser>
        <c:ser>
          <c:idx val="6"/>
          <c:order val="6"/>
          <c:tx>
            <c:strRef>
              <c:f>'[Control Children.xlsx]Avg HOT Duration'!$H$1</c:f>
              <c:strCache>
                <c:ptCount val="1"/>
                <c:pt idx="0">
                  <c:v> -2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Duration'!$H$2:$H$8</c:f>
              <c:numCache>
                <c:formatCode>0.0</c:formatCode>
                <c:ptCount val="7"/>
                <c:pt idx="0">
                  <c:v>68.144623987123978</c:v>
                </c:pt>
                <c:pt idx="1">
                  <c:v>68.144623987123978</c:v>
                </c:pt>
                <c:pt idx="2">
                  <c:v>68.144623987123978</c:v>
                </c:pt>
                <c:pt idx="3">
                  <c:v>68.144623987123978</c:v>
                </c:pt>
                <c:pt idx="4">
                  <c:v>68.144623987123978</c:v>
                </c:pt>
                <c:pt idx="5">
                  <c:v>68.144623987123978</c:v>
                </c:pt>
                <c:pt idx="6">
                  <c:v>68.144623987123978</c:v>
                </c:pt>
              </c:numCache>
            </c:numRef>
          </c:val>
          <c:smooth val="0"/>
          <c:extLst>
            <c:ext xmlns:c16="http://schemas.microsoft.com/office/drawing/2014/chart" uri="{C3380CC4-5D6E-409C-BE32-E72D297353CC}">
              <c16:uniqueId val="{00000014-93AE-48E1-A273-D7635C70921F}"/>
            </c:ext>
          </c:extLst>
        </c:ser>
        <c:ser>
          <c:idx val="7"/>
          <c:order val="7"/>
          <c:tx>
            <c:strRef>
              <c:f>'[Control Children.xlsx]Avg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9.3563730314960625E-2"/>
                  <c:y val="-2.4977115412089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3AE-48E1-A273-D7635C70921F}"/>
                </c:ext>
              </c:extLst>
            </c:dLbl>
            <c:dLbl>
              <c:idx val="3"/>
              <c:layout>
                <c:manualLayout>
                  <c:x val="-0.23325672572178477"/>
                  <c:y val="-2.611613138570265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3AE-48E1-A273-D7635C70921F}"/>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Duration'!$I$2:$I$11</c:f>
              <c:numCache>
                <c:formatCode>0.0</c:formatCode>
                <c:ptCount val="10"/>
                <c:pt idx="0">
                  <c:v>41.374683510933494</c:v>
                </c:pt>
                <c:pt idx="1">
                  <c:v>41.374683510933494</c:v>
                </c:pt>
                <c:pt idx="2">
                  <c:v>41.374683510933494</c:v>
                </c:pt>
                <c:pt idx="3">
                  <c:v>41.374683510933494</c:v>
                </c:pt>
                <c:pt idx="4">
                  <c:v>41.374683510933494</c:v>
                </c:pt>
                <c:pt idx="5">
                  <c:v>41.374683510933494</c:v>
                </c:pt>
                <c:pt idx="6">
                  <c:v>41.374683510933494</c:v>
                </c:pt>
                <c:pt idx="7">
                  <c:v>41.374683510933494</c:v>
                </c:pt>
                <c:pt idx="8">
                  <c:v>41.374683510933494</c:v>
                </c:pt>
                <c:pt idx="9">
                  <c:v>41.374683510933494</c:v>
                </c:pt>
              </c:numCache>
            </c:numRef>
          </c:val>
          <c:smooth val="0"/>
          <c:extLst>
            <c:ext xmlns:c16="http://schemas.microsoft.com/office/drawing/2014/chart" uri="{C3380CC4-5D6E-409C-BE32-E72D297353CC}">
              <c16:uniqueId val="{00000017-93AE-48E1-A273-D7635C70921F}"/>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Recorded Home Oximetry Implementation Trial</a:t>
            </a:r>
            <a:r>
              <a:rPr lang="en-US" sz="2400" baseline="0"/>
              <a:t> Related Barriers and Problems</a:t>
            </a:r>
            <a:endParaRPr lang="en-US" sz="24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Chart Quarterly'!$B$1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strRef>
              <c:f>'Problem Chart Quarterly'!$A$2:$A$12</c:f>
              <c:strCache>
                <c:ptCount val="11"/>
                <c:pt idx="0">
                  <c:v>Q3 2021</c:v>
                </c:pt>
                <c:pt idx="1">
                  <c:v>Q4 2021</c:v>
                </c:pt>
                <c:pt idx="2">
                  <c:v>Q1 2022</c:v>
                </c:pt>
                <c:pt idx="3">
                  <c:v>Q2 2022</c:v>
                </c:pt>
                <c:pt idx="4">
                  <c:v>Q3 2022</c:v>
                </c:pt>
                <c:pt idx="5">
                  <c:v>Q4 2022</c:v>
                </c:pt>
                <c:pt idx="6">
                  <c:v>Q1 2023</c:v>
                </c:pt>
                <c:pt idx="7">
                  <c:v>Q2 2023</c:v>
                </c:pt>
                <c:pt idx="8">
                  <c:v>Q3 2023</c:v>
                </c:pt>
                <c:pt idx="9">
                  <c:v>Q4 2023</c:v>
                </c:pt>
                <c:pt idx="10">
                  <c:v>Q1 2024</c:v>
                </c:pt>
              </c:strCache>
            </c:strRef>
          </c:cat>
          <c:val>
            <c:numRef>
              <c:f>'Problem Chart Quarterly'!$B$2:$B$12</c:f>
              <c:numCache>
                <c:formatCode>General</c:formatCode>
                <c:ptCount val="11"/>
                <c:pt idx="0">
                  <c:v>9</c:v>
                </c:pt>
                <c:pt idx="1">
                  <c:v>11</c:v>
                </c:pt>
                <c:pt idx="2">
                  <c:v>18</c:v>
                </c:pt>
                <c:pt idx="3">
                  <c:v>28</c:v>
                </c:pt>
                <c:pt idx="4">
                  <c:v>13</c:v>
                </c:pt>
                <c:pt idx="5">
                  <c:v>19</c:v>
                </c:pt>
                <c:pt idx="6">
                  <c:v>18</c:v>
                </c:pt>
                <c:pt idx="7">
                  <c:v>16</c:v>
                </c:pt>
                <c:pt idx="8">
                  <c:v>13</c:v>
                </c:pt>
                <c:pt idx="9">
                  <c:v>17</c:v>
                </c:pt>
                <c:pt idx="10">
                  <c:v>0</c:v>
                </c:pt>
              </c:numCache>
            </c:numRef>
          </c:val>
          <c:smooth val="0"/>
          <c:extLst>
            <c:ext xmlns:c16="http://schemas.microsoft.com/office/drawing/2014/chart" uri="{C3380CC4-5D6E-409C-BE32-E72D297353CC}">
              <c16:uniqueId val="{00000000-33B1-4A25-A955-8243D385494C}"/>
            </c:ext>
          </c:extLst>
        </c:ser>
        <c:ser>
          <c:idx val="1"/>
          <c:order val="1"/>
          <c:tx>
            <c:strRef>
              <c:f>'Problem Chart Quarterly'!$C$1</c:f>
              <c:strCache>
                <c:ptCount val="1"/>
                <c:pt idx="0">
                  <c:v>UCL</c:v>
                </c:pt>
              </c:strCache>
            </c:strRef>
          </c:tx>
          <c:spPr>
            <a:ln w="19050">
              <a:solidFill>
                <a:srgbClr val="7F8FA9"/>
              </a:solidFill>
              <a:prstDash val="solid"/>
            </a:ln>
            <a:effectLst/>
          </c:spPr>
          <c:marker>
            <c:symbol val="none"/>
          </c:marker>
          <c:dLbls>
            <c:dLbl>
              <c:idx val="1"/>
              <c:layout>
                <c:manualLayout>
                  <c:x val="0.52801930922107321"/>
                  <c:y val="-2.5461435901231684E-2"/>
                </c:manualLayout>
              </c:layout>
              <c:tx>
                <c:rich>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3B1-4A25-A955-8243D385494C}"/>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Quarterly'!$A$2:$A$12</c:f>
              <c:strCache>
                <c:ptCount val="11"/>
                <c:pt idx="0">
                  <c:v>Q3 2021</c:v>
                </c:pt>
                <c:pt idx="1">
                  <c:v>Q4 2021</c:v>
                </c:pt>
                <c:pt idx="2">
                  <c:v>Q1 2022</c:v>
                </c:pt>
                <c:pt idx="3">
                  <c:v>Q2 2022</c:v>
                </c:pt>
                <c:pt idx="4">
                  <c:v>Q3 2022</c:v>
                </c:pt>
                <c:pt idx="5">
                  <c:v>Q4 2022</c:v>
                </c:pt>
                <c:pt idx="6">
                  <c:v>Q1 2023</c:v>
                </c:pt>
                <c:pt idx="7">
                  <c:v>Q2 2023</c:v>
                </c:pt>
                <c:pt idx="8">
                  <c:v>Q3 2023</c:v>
                </c:pt>
                <c:pt idx="9">
                  <c:v>Q4 2023</c:v>
                </c:pt>
                <c:pt idx="10">
                  <c:v>Q1 2024</c:v>
                </c:pt>
              </c:strCache>
            </c:strRef>
          </c:cat>
          <c:val>
            <c:numRef>
              <c:f>'Problem Chart Quarterly'!$C$2:$C$12</c:f>
              <c:numCache>
                <c:formatCode>0.00</c:formatCode>
                <c:ptCount val="11"/>
                <c:pt idx="0">
                  <c:v>26.240111410475691</c:v>
                </c:pt>
                <c:pt idx="1">
                  <c:v>26.240111410475691</c:v>
                </c:pt>
                <c:pt idx="2">
                  <c:v>26.240111410475691</c:v>
                </c:pt>
                <c:pt idx="3">
                  <c:v>26.240111410475691</c:v>
                </c:pt>
                <c:pt idx="4">
                  <c:v>26.240111410475691</c:v>
                </c:pt>
                <c:pt idx="5">
                  <c:v>26.240111410475691</c:v>
                </c:pt>
                <c:pt idx="6">
                  <c:v>26.240111410475691</c:v>
                </c:pt>
                <c:pt idx="7">
                  <c:v>26.240111410475691</c:v>
                </c:pt>
                <c:pt idx="8">
                  <c:v>26.240111410475691</c:v>
                </c:pt>
                <c:pt idx="9">
                  <c:v>26.240111410475691</c:v>
                </c:pt>
                <c:pt idx="10">
                  <c:v>26.240111410475691</c:v>
                </c:pt>
              </c:numCache>
            </c:numRef>
          </c:val>
          <c:smooth val="0"/>
          <c:extLst>
            <c:ext xmlns:c16="http://schemas.microsoft.com/office/drawing/2014/chart" uri="{C3380CC4-5D6E-409C-BE32-E72D297353CC}">
              <c16:uniqueId val="{00000002-33B1-4A25-A955-8243D385494C}"/>
            </c:ext>
          </c:extLst>
        </c:ser>
        <c:ser>
          <c:idx val="4"/>
          <c:order val="4"/>
          <c:tx>
            <c:strRef>
              <c:f>'Problem Chart Quarterly'!$F$1</c:f>
              <c:strCache>
                <c:ptCount val="1"/>
                <c:pt idx="0">
                  <c:v>Average</c:v>
                </c:pt>
              </c:strCache>
            </c:strRef>
          </c:tx>
          <c:spPr>
            <a:ln w="34925">
              <a:solidFill>
                <a:srgbClr val="5AA2AE"/>
              </a:solidFill>
              <a:prstDash val="sysDash"/>
            </a:ln>
            <a:effectLst/>
          </c:spPr>
          <c:marker>
            <c:symbol val="none"/>
          </c:marker>
          <c:dLbls>
            <c:dLbl>
              <c:idx val="1"/>
              <c:layout>
                <c:manualLayout>
                  <c:x val="0.41141641358271847"/>
                  <c:y val="-3.0435061002295205E-2"/>
                </c:manualLayout>
              </c:layout>
              <c:tx>
                <c:rich>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3B1-4A25-A955-8243D385494C}"/>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Quarterly'!$A$2:$A$12</c:f>
              <c:strCache>
                <c:ptCount val="11"/>
                <c:pt idx="0">
                  <c:v>Q3 2021</c:v>
                </c:pt>
                <c:pt idx="1">
                  <c:v>Q4 2021</c:v>
                </c:pt>
                <c:pt idx="2">
                  <c:v>Q1 2022</c:v>
                </c:pt>
                <c:pt idx="3">
                  <c:v>Q2 2022</c:v>
                </c:pt>
                <c:pt idx="4">
                  <c:v>Q3 2022</c:v>
                </c:pt>
                <c:pt idx="5">
                  <c:v>Q4 2022</c:v>
                </c:pt>
                <c:pt idx="6">
                  <c:v>Q1 2023</c:v>
                </c:pt>
                <c:pt idx="7">
                  <c:v>Q2 2023</c:v>
                </c:pt>
                <c:pt idx="8">
                  <c:v>Q3 2023</c:v>
                </c:pt>
                <c:pt idx="9">
                  <c:v>Q4 2023</c:v>
                </c:pt>
                <c:pt idx="10">
                  <c:v>Q1 2024</c:v>
                </c:pt>
              </c:strCache>
            </c:strRef>
          </c:cat>
          <c:val>
            <c:numRef>
              <c:f>'Problem Chart Quarterly'!$F$2:$F$12</c:f>
              <c:numCache>
                <c:formatCode>0.00</c:formatCode>
                <c:ptCount val="11"/>
                <c:pt idx="0">
                  <c:v>14.727272727272727</c:v>
                </c:pt>
                <c:pt idx="1">
                  <c:v>14.727272727272727</c:v>
                </c:pt>
                <c:pt idx="2">
                  <c:v>14.727272727272727</c:v>
                </c:pt>
                <c:pt idx="3">
                  <c:v>14.727272727272727</c:v>
                </c:pt>
                <c:pt idx="4">
                  <c:v>14.727272727272727</c:v>
                </c:pt>
                <c:pt idx="5">
                  <c:v>14.727272727272727</c:v>
                </c:pt>
                <c:pt idx="6">
                  <c:v>14.727272727272727</c:v>
                </c:pt>
                <c:pt idx="7">
                  <c:v>14.727272727272727</c:v>
                </c:pt>
                <c:pt idx="8">
                  <c:v>14.727272727272727</c:v>
                </c:pt>
                <c:pt idx="9">
                  <c:v>14.727272727272727</c:v>
                </c:pt>
                <c:pt idx="10">
                  <c:v>14.727272727272727</c:v>
                </c:pt>
              </c:numCache>
            </c:numRef>
          </c:val>
          <c:smooth val="0"/>
          <c:extLst>
            <c:ext xmlns:c16="http://schemas.microsoft.com/office/drawing/2014/chart" uri="{C3380CC4-5D6E-409C-BE32-E72D297353CC}">
              <c16:uniqueId val="{00000004-33B1-4A25-A955-8243D385494C}"/>
            </c:ext>
          </c:extLst>
        </c:ser>
        <c:ser>
          <c:idx val="7"/>
          <c:order val="7"/>
          <c:tx>
            <c:strRef>
              <c:f>'Problem Chart Quarterly'!$I$1</c:f>
              <c:strCache>
                <c:ptCount val="1"/>
                <c:pt idx="0">
                  <c:v>LCL</c:v>
                </c:pt>
              </c:strCache>
            </c:strRef>
          </c:tx>
          <c:spPr>
            <a:ln w="25400">
              <a:solidFill>
                <a:srgbClr val="7F8FA9"/>
              </a:solidFill>
              <a:prstDash val="sysDash"/>
            </a:ln>
            <a:effectLst/>
          </c:spPr>
          <c:marker>
            <c:symbol val="none"/>
          </c:marker>
          <c:cat>
            <c:strRef>
              <c:f>'Problem Chart Quarterly'!$A$2:$A$12</c:f>
              <c:strCache>
                <c:ptCount val="11"/>
                <c:pt idx="0">
                  <c:v>Q3 2021</c:v>
                </c:pt>
                <c:pt idx="1">
                  <c:v>Q4 2021</c:v>
                </c:pt>
                <c:pt idx="2">
                  <c:v>Q1 2022</c:v>
                </c:pt>
                <c:pt idx="3">
                  <c:v>Q2 2022</c:v>
                </c:pt>
                <c:pt idx="4">
                  <c:v>Q3 2022</c:v>
                </c:pt>
                <c:pt idx="5">
                  <c:v>Q4 2022</c:v>
                </c:pt>
                <c:pt idx="6">
                  <c:v>Q1 2023</c:v>
                </c:pt>
                <c:pt idx="7">
                  <c:v>Q2 2023</c:v>
                </c:pt>
                <c:pt idx="8">
                  <c:v>Q3 2023</c:v>
                </c:pt>
                <c:pt idx="9">
                  <c:v>Q4 2023</c:v>
                </c:pt>
                <c:pt idx="10">
                  <c:v>Q1 2024</c:v>
                </c:pt>
              </c:strCache>
            </c:strRef>
          </c:cat>
          <c:val>
            <c:numRef>
              <c:f>'Problem Chart Quarterly'!$I$2:$I$12</c:f>
              <c:numCache>
                <c:formatCode>0.00</c:formatCode>
                <c:ptCount val="11"/>
                <c:pt idx="0">
                  <c:v>3.2144340440697636</c:v>
                </c:pt>
                <c:pt idx="1">
                  <c:v>3.2144340440697636</c:v>
                </c:pt>
                <c:pt idx="2">
                  <c:v>3.2144340440697636</c:v>
                </c:pt>
                <c:pt idx="3">
                  <c:v>3.2144340440697636</c:v>
                </c:pt>
                <c:pt idx="4" formatCode="General">
                  <c:v>3.2144340440697636</c:v>
                </c:pt>
                <c:pt idx="5" formatCode="General">
                  <c:v>3.2144340440697636</c:v>
                </c:pt>
                <c:pt idx="6" formatCode="General">
                  <c:v>3.2144340440697636</c:v>
                </c:pt>
                <c:pt idx="7" formatCode="General">
                  <c:v>3.2144340440697636</c:v>
                </c:pt>
                <c:pt idx="8" formatCode="General">
                  <c:v>3.2144340440697636</c:v>
                </c:pt>
                <c:pt idx="9" formatCode="General">
                  <c:v>3.2144340440697636</c:v>
                </c:pt>
                <c:pt idx="10" formatCode="General">
                  <c:v>3.2144340440697636</c:v>
                </c:pt>
              </c:numCache>
            </c:numRef>
          </c:val>
          <c:smooth val="0"/>
          <c:extLst>
            <c:ext xmlns:c16="http://schemas.microsoft.com/office/drawing/2014/chart" uri="{C3380CC4-5D6E-409C-BE32-E72D297353CC}">
              <c16:uniqueId val="{00000005-33B1-4A25-A955-8243D385494C}"/>
            </c:ext>
          </c:extLst>
        </c:ser>
        <c:dLbls>
          <c:showLegendKey val="0"/>
          <c:showVal val="0"/>
          <c:showCatName val="0"/>
          <c:showSerName val="0"/>
          <c:showPercent val="0"/>
          <c:showBubbleSize val="0"/>
        </c:dLbls>
        <c:marker val="1"/>
        <c:smooth val="0"/>
        <c:axId val="1611156495"/>
        <c:axId val="1611154415"/>
        <c:extLst>
          <c:ext xmlns:c15="http://schemas.microsoft.com/office/drawing/2012/chart" uri="{02D57815-91ED-43cb-92C2-25804820EDAC}">
            <c15:filteredLineSeries>
              <c15:ser>
                <c:idx val="2"/>
                <c:order val="2"/>
                <c:tx>
                  <c:strRef>
                    <c:extLst>
                      <c:ext uri="{02D57815-91ED-43cb-92C2-25804820EDAC}">
                        <c15:formulaRef>
                          <c15:sqref>'Problem Chart Quarterly'!$D$1</c15:sqref>
                        </c15:formulaRef>
                      </c:ext>
                    </c:extLst>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extLst>
                      <c:ext uri="{02D57815-91ED-43cb-92C2-25804820EDAC}">
                        <c15:formulaRef>
                          <c15:sqref>'Problem Chart Quarterly'!$A$2:$A$12</c15:sqref>
                        </c15:formulaRef>
                      </c:ext>
                    </c:extLst>
                    <c:strCache>
                      <c:ptCount val="11"/>
                      <c:pt idx="0">
                        <c:v>Q3 2021</c:v>
                      </c:pt>
                      <c:pt idx="1">
                        <c:v>Q4 2021</c:v>
                      </c:pt>
                      <c:pt idx="2">
                        <c:v>Q1 2022</c:v>
                      </c:pt>
                      <c:pt idx="3">
                        <c:v>Q2 2022</c:v>
                      </c:pt>
                      <c:pt idx="4">
                        <c:v>Q3 2022</c:v>
                      </c:pt>
                      <c:pt idx="5">
                        <c:v>Q4 2022</c:v>
                      </c:pt>
                      <c:pt idx="6">
                        <c:v>Q1 2023</c:v>
                      </c:pt>
                      <c:pt idx="7">
                        <c:v>Q2 2023</c:v>
                      </c:pt>
                      <c:pt idx="8">
                        <c:v>Q3 2023</c:v>
                      </c:pt>
                      <c:pt idx="9">
                        <c:v>Q4 2023</c:v>
                      </c:pt>
                      <c:pt idx="10">
                        <c:v>Q1 2024</c:v>
                      </c:pt>
                    </c:strCache>
                  </c:strRef>
                </c:cat>
                <c:val>
                  <c:numRef>
                    <c:extLst>
                      <c:ext uri="{02D57815-91ED-43cb-92C2-25804820EDAC}">
                        <c15:formulaRef>
                          <c15:sqref>'Problem Chart Quarterly'!$D$2:$D$16</c15:sqref>
                        </c15:formulaRef>
                      </c:ext>
                    </c:extLst>
                    <c:numCache>
                      <c:formatCode>0.00</c:formatCode>
                      <c:ptCount val="15"/>
                      <c:pt idx="0">
                        <c:v>22.402498516074701</c:v>
                      </c:pt>
                      <c:pt idx="1">
                        <c:v>22.402498516074701</c:v>
                      </c:pt>
                      <c:pt idx="2">
                        <c:v>22.402498516074701</c:v>
                      </c:pt>
                      <c:pt idx="3">
                        <c:v>22.402498516074701</c:v>
                      </c:pt>
                      <c:pt idx="4" formatCode="General">
                        <c:v>22.402498516074701</c:v>
                      </c:pt>
                      <c:pt idx="5" formatCode="General">
                        <c:v>22.402498516074701</c:v>
                      </c:pt>
                      <c:pt idx="6" formatCode="General">
                        <c:v>22.402498516074701</c:v>
                      </c:pt>
                      <c:pt idx="7" formatCode="General">
                        <c:v>22.402498516074701</c:v>
                      </c:pt>
                      <c:pt idx="8" formatCode="General">
                        <c:v>22.402498516074701</c:v>
                      </c:pt>
                      <c:pt idx="9" formatCode="General">
                        <c:v>22.402498516074701</c:v>
                      </c:pt>
                      <c:pt idx="10" formatCode="General">
                        <c:v>8.5952400000000004</c:v>
                      </c:pt>
                      <c:pt idx="11" formatCode="General">
                        <c:v>8.5952400000000004</c:v>
                      </c:pt>
                      <c:pt idx="12" formatCode="General">
                        <c:v>8.5952400000000004</c:v>
                      </c:pt>
                      <c:pt idx="13" formatCode="General">
                        <c:v>8.5952400000000004</c:v>
                      </c:pt>
                      <c:pt idx="14" formatCode="General">
                        <c:v>8.5952400000000004</c:v>
                      </c:pt>
                    </c:numCache>
                  </c:numRef>
                </c:val>
                <c:smooth val="0"/>
                <c:extLst>
                  <c:ext xmlns:c16="http://schemas.microsoft.com/office/drawing/2014/chart" uri="{C3380CC4-5D6E-409C-BE32-E72D297353CC}">
                    <c16:uniqueId val="{00000006-33B1-4A25-A955-8243D385494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'Problem Chart Quarterly'!$E$1</c15:sqref>
                        </c15:formulaRef>
                      </c:ext>
                    </c:extLst>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Quarterly'!$A$2:$A$12</c15:sqref>
                        </c15:formulaRef>
                      </c:ext>
                    </c:extLst>
                    <c:strCache>
                      <c:ptCount val="11"/>
                      <c:pt idx="0">
                        <c:v>Q3 2021</c:v>
                      </c:pt>
                      <c:pt idx="1">
                        <c:v>Q4 2021</c:v>
                      </c:pt>
                      <c:pt idx="2">
                        <c:v>Q1 2022</c:v>
                      </c:pt>
                      <c:pt idx="3">
                        <c:v>Q2 2022</c:v>
                      </c:pt>
                      <c:pt idx="4">
                        <c:v>Q3 2022</c:v>
                      </c:pt>
                      <c:pt idx="5">
                        <c:v>Q4 2022</c:v>
                      </c:pt>
                      <c:pt idx="6">
                        <c:v>Q1 2023</c:v>
                      </c:pt>
                      <c:pt idx="7">
                        <c:v>Q2 2023</c:v>
                      </c:pt>
                      <c:pt idx="8">
                        <c:v>Q3 2023</c:v>
                      </c:pt>
                      <c:pt idx="9">
                        <c:v>Q4 2023</c:v>
                      </c:pt>
                      <c:pt idx="10">
                        <c:v>Q1 2024</c:v>
                      </c:pt>
                    </c:strCache>
                  </c:strRef>
                </c:cat>
                <c:val>
                  <c:numRef>
                    <c:extLst xmlns:c15="http://schemas.microsoft.com/office/drawing/2012/chart">
                      <c:ext xmlns:c15="http://schemas.microsoft.com/office/drawing/2012/chart" uri="{02D57815-91ED-43cb-92C2-25804820EDAC}">
                        <c15:formulaRef>
                          <c15:sqref>'Problem Chart Quarterly'!$E$2:$E$16</c15:sqref>
                        </c15:formulaRef>
                      </c:ext>
                    </c:extLst>
                    <c:numCache>
                      <c:formatCode>0.00</c:formatCode>
                      <c:ptCount val="15"/>
                      <c:pt idx="0">
                        <c:v>18.564885621673714</c:v>
                      </c:pt>
                      <c:pt idx="1">
                        <c:v>18.564885621673714</c:v>
                      </c:pt>
                      <c:pt idx="2">
                        <c:v>18.564885621673714</c:v>
                      </c:pt>
                      <c:pt idx="3">
                        <c:v>18.564885621673714</c:v>
                      </c:pt>
                      <c:pt idx="4" formatCode="General">
                        <c:v>18.564885621673714</c:v>
                      </c:pt>
                      <c:pt idx="5" formatCode="General">
                        <c:v>18.564885621673714</c:v>
                      </c:pt>
                      <c:pt idx="6" formatCode="General">
                        <c:v>18.564885621673714</c:v>
                      </c:pt>
                      <c:pt idx="7" formatCode="General">
                        <c:v>18.564885621673714</c:v>
                      </c:pt>
                      <c:pt idx="8" formatCode="General">
                        <c:v>18.564885621673714</c:v>
                      </c:pt>
                      <c:pt idx="9" formatCode="General">
                        <c:v>18.564885621673714</c:v>
                      </c:pt>
                      <c:pt idx="10" formatCode="General">
                        <c:v>6.4976200000000004</c:v>
                      </c:pt>
                      <c:pt idx="11" formatCode="General">
                        <c:v>6.4976200000000004</c:v>
                      </c:pt>
                      <c:pt idx="12" formatCode="General">
                        <c:v>6.4976200000000004</c:v>
                      </c:pt>
                      <c:pt idx="13" formatCode="General">
                        <c:v>6.4976200000000004</c:v>
                      </c:pt>
                      <c:pt idx="14" formatCode="General">
                        <c:v>6.4976200000000004</c:v>
                      </c:pt>
                    </c:numCache>
                  </c:numRef>
                </c:val>
                <c:smooth val="0"/>
                <c:extLst xmlns:c15="http://schemas.microsoft.com/office/drawing/2012/chart">
                  <c:ext xmlns:c16="http://schemas.microsoft.com/office/drawing/2014/chart" uri="{C3380CC4-5D6E-409C-BE32-E72D297353CC}">
                    <c16:uniqueId val="{00000007-33B1-4A25-A955-8243D385494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'Problem Chart Quarterly'!$G$1</c15:sqref>
                        </c15:formulaRef>
                      </c:ext>
                    </c:extLst>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Quarterly'!$A$2:$A$12</c15:sqref>
                        </c15:formulaRef>
                      </c:ext>
                    </c:extLst>
                    <c:strCache>
                      <c:ptCount val="11"/>
                      <c:pt idx="0">
                        <c:v>Q3 2021</c:v>
                      </c:pt>
                      <c:pt idx="1">
                        <c:v>Q4 2021</c:v>
                      </c:pt>
                      <c:pt idx="2">
                        <c:v>Q1 2022</c:v>
                      </c:pt>
                      <c:pt idx="3">
                        <c:v>Q2 2022</c:v>
                      </c:pt>
                      <c:pt idx="4">
                        <c:v>Q3 2022</c:v>
                      </c:pt>
                      <c:pt idx="5">
                        <c:v>Q4 2022</c:v>
                      </c:pt>
                      <c:pt idx="6">
                        <c:v>Q1 2023</c:v>
                      </c:pt>
                      <c:pt idx="7">
                        <c:v>Q2 2023</c:v>
                      </c:pt>
                      <c:pt idx="8">
                        <c:v>Q3 2023</c:v>
                      </c:pt>
                      <c:pt idx="9">
                        <c:v>Q4 2023</c:v>
                      </c:pt>
                      <c:pt idx="10">
                        <c:v>Q1 2024</c:v>
                      </c:pt>
                    </c:strCache>
                  </c:strRef>
                </c:cat>
                <c:val>
                  <c:numRef>
                    <c:extLst xmlns:c15="http://schemas.microsoft.com/office/drawing/2012/chart">
                      <c:ext xmlns:c15="http://schemas.microsoft.com/office/drawing/2012/chart" uri="{02D57815-91ED-43cb-92C2-25804820EDAC}">
                        <c15:formulaRef>
                          <c15:sqref>'Problem Chart Quarterly'!$G$2:$G$16</c15:sqref>
                        </c15:formulaRef>
                      </c:ext>
                    </c:extLst>
                    <c:numCache>
                      <c:formatCode>0.00</c:formatCode>
                      <c:ptCount val="15"/>
                      <c:pt idx="0">
                        <c:v>10.88965983287174</c:v>
                      </c:pt>
                      <c:pt idx="1">
                        <c:v>10.88965983287174</c:v>
                      </c:pt>
                      <c:pt idx="2">
                        <c:v>10.88965983287174</c:v>
                      </c:pt>
                      <c:pt idx="3">
                        <c:v>10.88965983287174</c:v>
                      </c:pt>
                      <c:pt idx="4" formatCode="General">
                        <c:v>10.88965983287174</c:v>
                      </c:pt>
                      <c:pt idx="5" formatCode="General">
                        <c:v>10.88965983287174</c:v>
                      </c:pt>
                      <c:pt idx="6" formatCode="General">
                        <c:v>10.88965983287174</c:v>
                      </c:pt>
                      <c:pt idx="7" formatCode="General">
                        <c:v>10.88965983287174</c:v>
                      </c:pt>
                      <c:pt idx="8" formatCode="General">
                        <c:v>10.88965983287174</c:v>
                      </c:pt>
                      <c:pt idx="9" formatCode="General">
                        <c:v>10.88965983287174</c:v>
                      </c:pt>
                      <c:pt idx="10" formatCode="General">
                        <c:v>10.88965983287174</c:v>
                      </c:pt>
                      <c:pt idx="11" formatCode="General">
                        <c:v>10.88965983287174</c:v>
                      </c:pt>
                      <c:pt idx="12" formatCode="General">
                        <c:v>10.88965983287174</c:v>
                      </c:pt>
                      <c:pt idx="13" formatCode="General">
                        <c:v>10.88965983287174</c:v>
                      </c:pt>
                      <c:pt idx="14" formatCode="General">
                        <c:v>10.88965983287174</c:v>
                      </c:pt>
                    </c:numCache>
                  </c:numRef>
                </c:val>
                <c:smooth val="0"/>
                <c:extLst xmlns:c15="http://schemas.microsoft.com/office/drawing/2012/chart">
                  <c:ext xmlns:c16="http://schemas.microsoft.com/office/drawing/2014/chart" uri="{C3380CC4-5D6E-409C-BE32-E72D297353CC}">
                    <c16:uniqueId val="{00000008-33B1-4A25-A955-8243D385494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'Problem Chart Quarterly'!$H$1</c15:sqref>
                        </c15:formulaRef>
                      </c:ext>
                    </c:extLst>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Quarterly'!$A$2:$A$12</c15:sqref>
                        </c15:formulaRef>
                      </c:ext>
                    </c:extLst>
                    <c:strCache>
                      <c:ptCount val="11"/>
                      <c:pt idx="0">
                        <c:v>Q3 2021</c:v>
                      </c:pt>
                      <c:pt idx="1">
                        <c:v>Q4 2021</c:v>
                      </c:pt>
                      <c:pt idx="2">
                        <c:v>Q1 2022</c:v>
                      </c:pt>
                      <c:pt idx="3">
                        <c:v>Q2 2022</c:v>
                      </c:pt>
                      <c:pt idx="4">
                        <c:v>Q3 2022</c:v>
                      </c:pt>
                      <c:pt idx="5">
                        <c:v>Q4 2022</c:v>
                      </c:pt>
                      <c:pt idx="6">
                        <c:v>Q1 2023</c:v>
                      </c:pt>
                      <c:pt idx="7">
                        <c:v>Q2 2023</c:v>
                      </c:pt>
                      <c:pt idx="8">
                        <c:v>Q3 2023</c:v>
                      </c:pt>
                      <c:pt idx="9">
                        <c:v>Q4 2023</c:v>
                      </c:pt>
                      <c:pt idx="10">
                        <c:v>Q1 2024</c:v>
                      </c:pt>
                    </c:strCache>
                  </c:strRef>
                </c:cat>
                <c:val>
                  <c:numRef>
                    <c:extLst xmlns:c15="http://schemas.microsoft.com/office/drawing/2012/chart">
                      <c:ext xmlns:c15="http://schemas.microsoft.com/office/drawing/2012/chart" uri="{02D57815-91ED-43cb-92C2-25804820EDAC}">
                        <c15:formulaRef>
                          <c15:sqref>'Problem Chart Quarterly'!$H$2:$H$16</c15:sqref>
                        </c15:formulaRef>
                      </c:ext>
                    </c:extLst>
                    <c:numCache>
                      <c:formatCode>0.00</c:formatCode>
                      <c:ptCount val="15"/>
                      <c:pt idx="0">
                        <c:v>7.0520469384707516</c:v>
                      </c:pt>
                      <c:pt idx="1">
                        <c:v>7.0520469384707516</c:v>
                      </c:pt>
                      <c:pt idx="2">
                        <c:v>7.0520469384707516</c:v>
                      </c:pt>
                      <c:pt idx="3">
                        <c:v>7.0520469384707516</c:v>
                      </c:pt>
                      <c:pt idx="4" formatCode="General">
                        <c:v>7.0520469384707516</c:v>
                      </c:pt>
                      <c:pt idx="5" formatCode="General">
                        <c:v>7.0520469384707516</c:v>
                      </c:pt>
                      <c:pt idx="6" formatCode="General">
                        <c:v>7.0520469384707516</c:v>
                      </c:pt>
                      <c:pt idx="7" formatCode="General">
                        <c:v>7.0520469384707516</c:v>
                      </c:pt>
                      <c:pt idx="8" formatCode="General">
                        <c:v>7.0520469384707516</c:v>
                      </c:pt>
                      <c:pt idx="9" formatCode="General">
                        <c:v>7.0520469384707516</c:v>
                      </c:pt>
                      <c:pt idx="10" formatCode="General">
                        <c:v>7.0520469384707516</c:v>
                      </c:pt>
                      <c:pt idx="11" formatCode="General">
                        <c:v>7.0520469384707516</c:v>
                      </c:pt>
                      <c:pt idx="12" formatCode="General">
                        <c:v>7.0520469384707516</c:v>
                      </c:pt>
                      <c:pt idx="13" formatCode="General">
                        <c:v>7.0520469384707516</c:v>
                      </c:pt>
                      <c:pt idx="14" formatCode="General">
                        <c:v>7.0520469384707516</c:v>
                      </c:pt>
                    </c:numCache>
                  </c:numRef>
                </c:val>
                <c:smooth val="0"/>
                <c:extLst xmlns:c15="http://schemas.microsoft.com/office/drawing/2012/chart">
                  <c:ext xmlns:c16="http://schemas.microsoft.com/office/drawing/2014/chart" uri="{C3380CC4-5D6E-409C-BE32-E72D297353CC}">
                    <c16:uniqueId val="{00000009-33B1-4A25-A955-8243D385494C}"/>
                  </c:ext>
                </c:extLst>
              </c15:ser>
            </c15:filteredLineSeries>
          </c:ext>
        </c:extLst>
      </c:lineChart>
      <c:catAx>
        <c:axId val="1611156495"/>
        <c:scaling>
          <c:orientation val="minMax"/>
        </c:scaling>
        <c:delete val="0"/>
        <c:axPos val="b"/>
        <c:numFmt formatCode="General" sourceLinked="1"/>
        <c:majorTickMark val="out"/>
        <c:minorTickMark val="none"/>
        <c:tickLblPos val="nextTo"/>
        <c:txPr>
          <a:bodyPr/>
          <a:lstStyle/>
          <a:p>
            <a:pPr>
              <a:defRPr sz="16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2400"/>
                </a:pPr>
                <a:r>
                  <a:rPr lang="en-US" sz="2400"/>
                  <a:t>Barrier or Problem Count</a:t>
                </a:r>
              </a:p>
            </c:rich>
          </c:tx>
          <c:overlay val="0"/>
        </c:title>
        <c:numFmt formatCode="General" sourceLinked="1"/>
        <c:majorTickMark val="out"/>
        <c:minorTickMark val="none"/>
        <c:tickLblPos val="nextTo"/>
        <c:txPr>
          <a:bodyPr/>
          <a:lstStyle/>
          <a:p>
            <a:pPr>
              <a:defRPr sz="1600"/>
            </a:pPr>
            <a:endParaRPr lang="en-US"/>
          </a:p>
        </c:txPr>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a:solidFill>
                  <a:srgbClr val="000000"/>
                </a:solidFill>
                <a:latin typeface=" +mn-lt"/>
              </a:defRPr>
            </a:pPr>
            <a:r>
              <a:rPr lang="en-US" sz="2400" b="1" i="0">
                <a:solidFill>
                  <a:srgbClr val="000000"/>
                </a:solidFill>
                <a:latin typeface=" +mn-lt"/>
              </a:rPr>
              <a:t>Percent Compliance with</a:t>
            </a:r>
            <a:r>
              <a:rPr lang="en-US" sz="2400" b="1" i="0" baseline="0">
                <a:solidFill>
                  <a:srgbClr val="000000"/>
                </a:solidFill>
                <a:latin typeface=" +mn-lt"/>
              </a:rPr>
              <a:t> the RHO Algorithm Across All Implementation Sites</a:t>
            </a:r>
            <a:endParaRPr lang="en-US" sz="240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57150">
              <a:solidFill>
                <a:schemeClr val="accent5">
                  <a:lumMod val="75000"/>
                </a:schemeClr>
              </a:solidFill>
              <a:prstDash val="solid"/>
            </a:ln>
            <a:effectLst/>
          </c:spPr>
          <c:marker>
            <c:symbol val="circle"/>
            <c:size val="6"/>
            <c:spPr>
              <a:solidFill>
                <a:schemeClr val="accent5">
                  <a:lumMod val="75000"/>
                </a:schemeClr>
              </a:solidFill>
              <a:ln w="57150">
                <a:solidFill>
                  <a:schemeClr val="accent5">
                    <a:lumMod val="75000"/>
                  </a:schemeClr>
                </a:solidFill>
                <a:prstDash val="solid"/>
              </a:ln>
            </c:spPr>
          </c:marker>
          <c:cat>
            <c:strRef>
              <c:f>'Overall Quarterly Perce XmR '!$A$2:$A$12</c:f>
              <c:strCache>
                <c:ptCount val="11"/>
                <c:pt idx="0">
                  <c:v>Q3 2021 (n=131)</c:v>
                </c:pt>
                <c:pt idx="1">
                  <c:v>Q4 2021 (n=229)</c:v>
                </c:pt>
                <c:pt idx="2">
                  <c:v>Q1 2022 (n=370)</c:v>
                </c:pt>
                <c:pt idx="3">
                  <c:v>Q2 2022 (n=486)</c:v>
                </c:pt>
                <c:pt idx="4">
                  <c:v>Q3 2022 (n=569)</c:v>
                </c:pt>
                <c:pt idx="5">
                  <c:v>Q4 2022 (n=921)</c:v>
                </c:pt>
                <c:pt idx="6">
                  <c:v>Q1 2023 (n=1250)</c:v>
                </c:pt>
                <c:pt idx="7">
                  <c:v>Q2 2023 (n=1049)</c:v>
                </c:pt>
                <c:pt idx="8">
                  <c:v>Q3 2023 (n=1017)</c:v>
                </c:pt>
                <c:pt idx="9">
                  <c:v>Q4 2023 (n=784)</c:v>
                </c:pt>
                <c:pt idx="10">
                  <c:v>Q1 2024 (n=229)</c:v>
                </c:pt>
              </c:strCache>
            </c:strRef>
          </c:cat>
          <c:val>
            <c:numRef>
              <c:f>'Overall Quarterly Perce XmR '!$B$2:$B$12</c:f>
              <c:numCache>
                <c:formatCode>0%</c:formatCode>
                <c:ptCount val="11"/>
                <c:pt idx="0">
                  <c:v>0.9007633587786259</c:v>
                </c:pt>
                <c:pt idx="1">
                  <c:v>0.93013100436681229</c:v>
                </c:pt>
                <c:pt idx="2">
                  <c:v>0.92162162162162165</c:v>
                </c:pt>
                <c:pt idx="3">
                  <c:v>0.84362139917695478</c:v>
                </c:pt>
                <c:pt idx="4">
                  <c:v>0.86467486818980666</c:v>
                </c:pt>
                <c:pt idx="5">
                  <c:v>0.89685124864277954</c:v>
                </c:pt>
                <c:pt idx="6">
                  <c:v>0.90800000000000003</c:v>
                </c:pt>
                <c:pt idx="7">
                  <c:v>0.93898951382268825</c:v>
                </c:pt>
                <c:pt idx="8">
                  <c:v>0.91642084562438542</c:v>
                </c:pt>
                <c:pt idx="9">
                  <c:v>0.92602040816326525</c:v>
                </c:pt>
                <c:pt idx="10">
                  <c:v>0.9126637554585153</c:v>
                </c:pt>
              </c:numCache>
            </c:numRef>
          </c:val>
          <c:smooth val="0"/>
          <c:extLst>
            <c:ext xmlns:c16="http://schemas.microsoft.com/office/drawing/2014/chart" uri="{C3380CC4-5D6E-409C-BE32-E72D297353CC}">
              <c16:uniqueId val="{00000000-136F-48DD-A9F4-75BEA1ADE8CD}"/>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36F-48DD-A9F4-75BEA1ADE8CD}"/>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36F-48DD-A9F4-75BEA1ADE8CD}"/>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'!$A$2:$A$12</c:f>
              <c:strCache>
                <c:ptCount val="11"/>
                <c:pt idx="0">
                  <c:v>Q3 2021 (n=131)</c:v>
                </c:pt>
                <c:pt idx="1">
                  <c:v>Q4 2021 (n=229)</c:v>
                </c:pt>
                <c:pt idx="2">
                  <c:v>Q1 2022 (n=370)</c:v>
                </c:pt>
                <c:pt idx="3">
                  <c:v>Q2 2022 (n=486)</c:v>
                </c:pt>
                <c:pt idx="4">
                  <c:v>Q3 2022 (n=569)</c:v>
                </c:pt>
                <c:pt idx="5">
                  <c:v>Q4 2022 (n=921)</c:v>
                </c:pt>
                <c:pt idx="6">
                  <c:v>Q1 2023 (n=1250)</c:v>
                </c:pt>
                <c:pt idx="7">
                  <c:v>Q2 2023 (n=1049)</c:v>
                </c:pt>
                <c:pt idx="8">
                  <c:v>Q3 2023 (n=1017)</c:v>
                </c:pt>
                <c:pt idx="9">
                  <c:v>Q4 2023 (n=784)</c:v>
                </c:pt>
                <c:pt idx="10">
                  <c:v>Q1 2024 (n=229)</c:v>
                </c:pt>
              </c:strCache>
            </c:strRef>
          </c:cat>
          <c:val>
            <c:numRef>
              <c:f>'Overall Quarterly Perce XmR '!$C$2:$C$12</c:f>
              <c:numCache>
                <c:formatCode>0.0%</c:formatCode>
                <c:ptCount val="11"/>
                <c:pt idx="0">
                  <c:v>0.98290889412583837</c:v>
                </c:pt>
                <c:pt idx="1">
                  <c:v>0.98290889412583837</c:v>
                </c:pt>
                <c:pt idx="2">
                  <c:v>0.98290889412583837</c:v>
                </c:pt>
                <c:pt idx="3">
                  <c:v>0.98290889412583837</c:v>
                </c:pt>
                <c:pt idx="4">
                  <c:v>0.98290889412583837</c:v>
                </c:pt>
                <c:pt idx="5">
                  <c:v>0.98290889412583837</c:v>
                </c:pt>
                <c:pt idx="6">
                  <c:v>0.98290889412583837</c:v>
                </c:pt>
                <c:pt idx="7">
                  <c:v>0.98290889412583837</c:v>
                </c:pt>
                <c:pt idx="8">
                  <c:v>0.98290889412583837</c:v>
                </c:pt>
                <c:pt idx="9">
                  <c:v>0.98290889412583837</c:v>
                </c:pt>
                <c:pt idx="10">
                  <c:v>0.98290889412583837</c:v>
                </c:pt>
              </c:numCache>
            </c:numRef>
          </c:val>
          <c:smooth val="0"/>
          <c:extLst>
            <c:ext xmlns:c16="http://schemas.microsoft.com/office/drawing/2014/chart" uri="{C3380CC4-5D6E-409C-BE32-E72D297353CC}">
              <c16:uniqueId val="{00000003-136F-48DD-A9F4-75BEA1ADE8CD}"/>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'!$A$2:$A$12</c:f>
              <c:strCache>
                <c:ptCount val="11"/>
                <c:pt idx="0">
                  <c:v>Q3 2021 (n=131)</c:v>
                </c:pt>
                <c:pt idx="1">
                  <c:v>Q4 2021 (n=229)</c:v>
                </c:pt>
                <c:pt idx="2">
                  <c:v>Q1 2022 (n=370)</c:v>
                </c:pt>
                <c:pt idx="3">
                  <c:v>Q2 2022 (n=486)</c:v>
                </c:pt>
                <c:pt idx="4">
                  <c:v>Q3 2022 (n=569)</c:v>
                </c:pt>
                <c:pt idx="5">
                  <c:v>Q4 2022 (n=921)</c:v>
                </c:pt>
                <c:pt idx="6">
                  <c:v>Q1 2023 (n=1250)</c:v>
                </c:pt>
                <c:pt idx="7">
                  <c:v>Q2 2023 (n=1049)</c:v>
                </c:pt>
                <c:pt idx="8">
                  <c:v>Q3 2023 (n=1017)</c:v>
                </c:pt>
                <c:pt idx="9">
                  <c:v>Q4 2023 (n=784)</c:v>
                </c:pt>
                <c:pt idx="10">
                  <c:v>Q1 2024 (n=229)</c:v>
                </c:pt>
              </c:strCache>
            </c:strRef>
          </c:cat>
          <c:val>
            <c:numRef>
              <c:f>'Overall Quarterly Perce XmR '!$D$2:$D$7</c:f>
              <c:numCache>
                <c:formatCode>0.0000</c:formatCode>
                <c:ptCount val="6"/>
                <c:pt idx="0">
                  <c:v>0.95292056834925898</c:v>
                </c:pt>
                <c:pt idx="1">
                  <c:v>0.95292056834925898</c:v>
                </c:pt>
                <c:pt idx="2">
                  <c:v>0.95292056834925898</c:v>
                </c:pt>
                <c:pt idx="3">
                  <c:v>0.95292056834925898</c:v>
                </c:pt>
                <c:pt idx="4">
                  <c:v>0.95292056834925898</c:v>
                </c:pt>
                <c:pt idx="5">
                  <c:v>0.95292056834925898</c:v>
                </c:pt>
              </c:numCache>
            </c:numRef>
          </c:val>
          <c:smooth val="0"/>
          <c:extLst>
            <c:ext xmlns:c16="http://schemas.microsoft.com/office/drawing/2014/chart" uri="{C3380CC4-5D6E-409C-BE32-E72D297353CC}">
              <c16:uniqueId val="{00000004-136F-48DD-A9F4-75BEA1ADE8CD}"/>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'!$A$2:$A$12</c:f>
              <c:strCache>
                <c:ptCount val="11"/>
                <c:pt idx="0">
                  <c:v>Q3 2021 (n=131)</c:v>
                </c:pt>
                <c:pt idx="1">
                  <c:v>Q4 2021 (n=229)</c:v>
                </c:pt>
                <c:pt idx="2">
                  <c:v>Q1 2022 (n=370)</c:v>
                </c:pt>
                <c:pt idx="3">
                  <c:v>Q2 2022 (n=486)</c:v>
                </c:pt>
                <c:pt idx="4">
                  <c:v>Q3 2022 (n=569)</c:v>
                </c:pt>
                <c:pt idx="5">
                  <c:v>Q4 2022 (n=921)</c:v>
                </c:pt>
                <c:pt idx="6">
                  <c:v>Q1 2023 (n=1250)</c:v>
                </c:pt>
                <c:pt idx="7">
                  <c:v>Q2 2023 (n=1049)</c:v>
                </c:pt>
                <c:pt idx="8">
                  <c:v>Q3 2023 (n=1017)</c:v>
                </c:pt>
                <c:pt idx="9">
                  <c:v>Q4 2023 (n=784)</c:v>
                </c:pt>
                <c:pt idx="10">
                  <c:v>Q1 2024 (n=229)</c:v>
                </c:pt>
              </c:strCache>
            </c:strRef>
          </c:cat>
          <c:val>
            <c:numRef>
              <c:f>'Overall Quarterly Perce XmR '!$E$2:$E$7</c:f>
              <c:numCache>
                <c:formatCode>0.0000</c:formatCode>
                <c:ptCount val="6"/>
                <c:pt idx="0">
                  <c:v>0.92293224257267958</c:v>
                </c:pt>
                <c:pt idx="1">
                  <c:v>0.92293224257267958</c:v>
                </c:pt>
                <c:pt idx="2">
                  <c:v>0.92293224257267958</c:v>
                </c:pt>
                <c:pt idx="3">
                  <c:v>0.92293224257267958</c:v>
                </c:pt>
                <c:pt idx="4">
                  <c:v>0.92293224257267958</c:v>
                </c:pt>
                <c:pt idx="5">
                  <c:v>0.92293224257267958</c:v>
                </c:pt>
              </c:numCache>
            </c:numRef>
          </c:val>
          <c:smooth val="0"/>
          <c:extLst>
            <c:ext xmlns:c16="http://schemas.microsoft.com/office/drawing/2014/chart" uri="{C3380CC4-5D6E-409C-BE32-E72D297353CC}">
              <c16:uniqueId val="{00000005-136F-48DD-A9F4-75BEA1ADE8CD}"/>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36F-48DD-A9F4-75BEA1ADE8CD}"/>
                </c:ext>
              </c:extLst>
            </c:dLbl>
            <c:dLbl>
              <c:idx val="4"/>
              <c:layout>
                <c:manualLayout>
                  <c:x val="-0.11683069829371477"/>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36F-48DD-A9F4-75BEA1ADE8CD}"/>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'!$A$2:$A$12</c:f>
              <c:strCache>
                <c:ptCount val="11"/>
                <c:pt idx="0">
                  <c:v>Q3 2021 (n=131)</c:v>
                </c:pt>
                <c:pt idx="1">
                  <c:v>Q4 2021 (n=229)</c:v>
                </c:pt>
                <c:pt idx="2">
                  <c:v>Q1 2022 (n=370)</c:v>
                </c:pt>
                <c:pt idx="3">
                  <c:v>Q2 2022 (n=486)</c:v>
                </c:pt>
                <c:pt idx="4">
                  <c:v>Q3 2022 (n=569)</c:v>
                </c:pt>
                <c:pt idx="5">
                  <c:v>Q4 2022 (n=921)</c:v>
                </c:pt>
                <c:pt idx="6">
                  <c:v>Q1 2023 (n=1250)</c:v>
                </c:pt>
                <c:pt idx="7">
                  <c:v>Q2 2023 (n=1049)</c:v>
                </c:pt>
                <c:pt idx="8">
                  <c:v>Q3 2023 (n=1017)</c:v>
                </c:pt>
                <c:pt idx="9">
                  <c:v>Q4 2023 (n=784)</c:v>
                </c:pt>
                <c:pt idx="10">
                  <c:v>Q1 2024 (n=229)</c:v>
                </c:pt>
              </c:strCache>
            </c:strRef>
          </c:cat>
          <c:val>
            <c:numRef>
              <c:f>'Overall Quarterly Perce XmR '!$F$2:$F$12</c:f>
              <c:numCache>
                <c:formatCode>0.0%</c:formatCode>
                <c:ptCount val="11"/>
                <c:pt idx="0">
                  <c:v>0.89294391679610019</c:v>
                </c:pt>
                <c:pt idx="1">
                  <c:v>0.89294391679610019</c:v>
                </c:pt>
                <c:pt idx="2">
                  <c:v>0.89294391679610019</c:v>
                </c:pt>
                <c:pt idx="3">
                  <c:v>0.89294391679610019</c:v>
                </c:pt>
                <c:pt idx="4">
                  <c:v>0.89294391679610019</c:v>
                </c:pt>
                <c:pt idx="5">
                  <c:v>0.89294391679610019</c:v>
                </c:pt>
                <c:pt idx="6">
                  <c:v>0.89294391679610019</c:v>
                </c:pt>
                <c:pt idx="7">
                  <c:v>0.89294391679610019</c:v>
                </c:pt>
                <c:pt idx="8">
                  <c:v>0.89294391679610019</c:v>
                </c:pt>
                <c:pt idx="9">
                  <c:v>0.89294391679610019</c:v>
                </c:pt>
                <c:pt idx="10">
                  <c:v>0.89294391679610019</c:v>
                </c:pt>
              </c:numCache>
            </c:numRef>
          </c:val>
          <c:smooth val="0"/>
          <c:extLst>
            <c:ext xmlns:c16="http://schemas.microsoft.com/office/drawing/2014/chart" uri="{C3380CC4-5D6E-409C-BE32-E72D297353CC}">
              <c16:uniqueId val="{00000008-136F-48DD-A9F4-75BEA1ADE8CD}"/>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'!$A$2:$A$12</c:f>
              <c:strCache>
                <c:ptCount val="11"/>
                <c:pt idx="0">
                  <c:v>Q3 2021 (n=131)</c:v>
                </c:pt>
                <c:pt idx="1">
                  <c:v>Q4 2021 (n=229)</c:v>
                </c:pt>
                <c:pt idx="2">
                  <c:v>Q1 2022 (n=370)</c:v>
                </c:pt>
                <c:pt idx="3">
                  <c:v>Q2 2022 (n=486)</c:v>
                </c:pt>
                <c:pt idx="4">
                  <c:v>Q3 2022 (n=569)</c:v>
                </c:pt>
                <c:pt idx="5">
                  <c:v>Q4 2022 (n=921)</c:v>
                </c:pt>
                <c:pt idx="6">
                  <c:v>Q1 2023 (n=1250)</c:v>
                </c:pt>
                <c:pt idx="7">
                  <c:v>Q2 2023 (n=1049)</c:v>
                </c:pt>
                <c:pt idx="8">
                  <c:v>Q3 2023 (n=1017)</c:v>
                </c:pt>
                <c:pt idx="9">
                  <c:v>Q4 2023 (n=784)</c:v>
                </c:pt>
                <c:pt idx="10">
                  <c:v>Q1 2024 (n=229)</c:v>
                </c:pt>
              </c:strCache>
            </c:strRef>
          </c:cat>
          <c:val>
            <c:numRef>
              <c:f>'Overall Quarterly Perce XmR '!$G$2:$G$7</c:f>
              <c:numCache>
                <c:formatCode>0.0000</c:formatCode>
                <c:ptCount val="6"/>
                <c:pt idx="0">
                  <c:v>0.8629555910195208</c:v>
                </c:pt>
                <c:pt idx="1">
                  <c:v>0.8629555910195208</c:v>
                </c:pt>
                <c:pt idx="2">
                  <c:v>0.8629555910195208</c:v>
                </c:pt>
                <c:pt idx="3">
                  <c:v>0.8629555910195208</c:v>
                </c:pt>
                <c:pt idx="4">
                  <c:v>0.8629555910195208</c:v>
                </c:pt>
                <c:pt idx="5">
                  <c:v>0.8629555910195208</c:v>
                </c:pt>
              </c:numCache>
            </c:numRef>
          </c:val>
          <c:smooth val="0"/>
          <c:extLst>
            <c:ext xmlns:c16="http://schemas.microsoft.com/office/drawing/2014/chart" uri="{C3380CC4-5D6E-409C-BE32-E72D297353CC}">
              <c16:uniqueId val="{00000009-136F-48DD-A9F4-75BEA1ADE8CD}"/>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'!$A$2:$A$12</c:f>
              <c:strCache>
                <c:ptCount val="11"/>
                <c:pt idx="0">
                  <c:v>Q3 2021 (n=131)</c:v>
                </c:pt>
                <c:pt idx="1">
                  <c:v>Q4 2021 (n=229)</c:v>
                </c:pt>
                <c:pt idx="2">
                  <c:v>Q1 2022 (n=370)</c:v>
                </c:pt>
                <c:pt idx="3">
                  <c:v>Q2 2022 (n=486)</c:v>
                </c:pt>
                <c:pt idx="4">
                  <c:v>Q3 2022 (n=569)</c:v>
                </c:pt>
                <c:pt idx="5">
                  <c:v>Q4 2022 (n=921)</c:v>
                </c:pt>
                <c:pt idx="6">
                  <c:v>Q1 2023 (n=1250)</c:v>
                </c:pt>
                <c:pt idx="7">
                  <c:v>Q2 2023 (n=1049)</c:v>
                </c:pt>
                <c:pt idx="8">
                  <c:v>Q3 2023 (n=1017)</c:v>
                </c:pt>
                <c:pt idx="9">
                  <c:v>Q4 2023 (n=784)</c:v>
                </c:pt>
                <c:pt idx="10">
                  <c:v>Q1 2024 (n=229)</c:v>
                </c:pt>
              </c:strCache>
            </c:strRef>
          </c:cat>
          <c:val>
            <c:numRef>
              <c:f>'Overall Quarterly Perce XmR '!$H$2:$H$7</c:f>
              <c:numCache>
                <c:formatCode>0.0000</c:formatCode>
                <c:ptCount val="6"/>
                <c:pt idx="0">
                  <c:v>0.8329672652429414</c:v>
                </c:pt>
                <c:pt idx="1">
                  <c:v>0.8329672652429414</c:v>
                </c:pt>
                <c:pt idx="2">
                  <c:v>0.8329672652429414</c:v>
                </c:pt>
                <c:pt idx="3">
                  <c:v>0.8329672652429414</c:v>
                </c:pt>
                <c:pt idx="4">
                  <c:v>0.8329672652429414</c:v>
                </c:pt>
                <c:pt idx="5">
                  <c:v>0.8329672652429414</c:v>
                </c:pt>
              </c:numCache>
            </c:numRef>
          </c:val>
          <c:smooth val="0"/>
          <c:extLst>
            <c:ext xmlns:c16="http://schemas.microsoft.com/office/drawing/2014/chart" uri="{C3380CC4-5D6E-409C-BE32-E72D297353CC}">
              <c16:uniqueId val="{0000000A-136F-48DD-A9F4-75BEA1ADE8CD}"/>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36F-48DD-A9F4-75BEA1ADE8CD}"/>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36F-48DD-A9F4-75BEA1ADE8CD}"/>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'!$A$2:$A$12</c:f>
              <c:strCache>
                <c:ptCount val="11"/>
                <c:pt idx="0">
                  <c:v>Q3 2021 (n=131)</c:v>
                </c:pt>
                <c:pt idx="1">
                  <c:v>Q4 2021 (n=229)</c:v>
                </c:pt>
                <c:pt idx="2">
                  <c:v>Q1 2022 (n=370)</c:v>
                </c:pt>
                <c:pt idx="3">
                  <c:v>Q2 2022 (n=486)</c:v>
                </c:pt>
                <c:pt idx="4">
                  <c:v>Q3 2022 (n=569)</c:v>
                </c:pt>
                <c:pt idx="5">
                  <c:v>Q4 2022 (n=921)</c:v>
                </c:pt>
                <c:pt idx="6">
                  <c:v>Q1 2023 (n=1250)</c:v>
                </c:pt>
                <c:pt idx="7">
                  <c:v>Q2 2023 (n=1049)</c:v>
                </c:pt>
                <c:pt idx="8">
                  <c:v>Q3 2023 (n=1017)</c:v>
                </c:pt>
                <c:pt idx="9">
                  <c:v>Q4 2023 (n=784)</c:v>
                </c:pt>
                <c:pt idx="10">
                  <c:v>Q1 2024 (n=229)</c:v>
                </c:pt>
              </c:strCache>
            </c:strRef>
          </c:cat>
          <c:val>
            <c:numRef>
              <c:f>'Overall Quarterly Perce XmR '!$I$2:$I$12</c:f>
              <c:numCache>
                <c:formatCode>0.0%</c:formatCode>
                <c:ptCount val="11"/>
                <c:pt idx="0">
                  <c:v>0.80297893946636201</c:v>
                </c:pt>
                <c:pt idx="1">
                  <c:v>0.80297893946636201</c:v>
                </c:pt>
                <c:pt idx="2">
                  <c:v>0.80297893946636201</c:v>
                </c:pt>
                <c:pt idx="3">
                  <c:v>0.80297893946636201</c:v>
                </c:pt>
                <c:pt idx="4">
                  <c:v>0.80297893946636201</c:v>
                </c:pt>
                <c:pt idx="5">
                  <c:v>0.80297893946636201</c:v>
                </c:pt>
                <c:pt idx="6">
                  <c:v>0.80297893946636201</c:v>
                </c:pt>
                <c:pt idx="7">
                  <c:v>0.80297893946636201</c:v>
                </c:pt>
                <c:pt idx="8">
                  <c:v>0.80297893946636201</c:v>
                </c:pt>
                <c:pt idx="9">
                  <c:v>0.80297893946636201</c:v>
                </c:pt>
                <c:pt idx="10">
                  <c:v>0.80297893946636201</c:v>
                </c:pt>
              </c:numCache>
            </c:numRef>
          </c:val>
          <c:smooth val="0"/>
          <c:extLst>
            <c:ext xmlns:c16="http://schemas.microsoft.com/office/drawing/2014/chart" uri="{C3380CC4-5D6E-409C-BE32-E72D297353CC}">
              <c16:uniqueId val="{0000000D-136F-48DD-A9F4-75BEA1ADE8CD}"/>
            </c:ext>
          </c:extLst>
        </c:ser>
        <c:ser>
          <c:idx val="8"/>
          <c:order val="8"/>
          <c:spPr>
            <a:ln>
              <a:solidFill>
                <a:srgbClr val="7030A0"/>
              </a:solidFill>
            </a:ln>
          </c:spPr>
          <c:marker>
            <c:spPr>
              <a:solidFill>
                <a:srgbClr val="7030A0"/>
              </a:solidFill>
              <a:ln>
                <a:noFill/>
              </a:ln>
            </c:spPr>
          </c:marker>
          <c:cat>
            <c:strRef>
              <c:f>'Overall Quarterly Perce XmR '!$A$2:$A$12</c:f>
              <c:strCache>
                <c:ptCount val="11"/>
                <c:pt idx="0">
                  <c:v>Q3 2021 (n=131)</c:v>
                </c:pt>
                <c:pt idx="1">
                  <c:v>Q4 2021 (n=229)</c:v>
                </c:pt>
                <c:pt idx="2">
                  <c:v>Q1 2022 (n=370)</c:v>
                </c:pt>
                <c:pt idx="3">
                  <c:v>Q2 2022 (n=486)</c:v>
                </c:pt>
                <c:pt idx="4">
                  <c:v>Q3 2022 (n=569)</c:v>
                </c:pt>
                <c:pt idx="5">
                  <c:v>Q4 2022 (n=921)</c:v>
                </c:pt>
                <c:pt idx="6">
                  <c:v>Q1 2023 (n=1250)</c:v>
                </c:pt>
                <c:pt idx="7">
                  <c:v>Q2 2023 (n=1049)</c:v>
                </c:pt>
                <c:pt idx="8">
                  <c:v>Q3 2023 (n=1017)</c:v>
                </c:pt>
                <c:pt idx="9">
                  <c:v>Q4 2023 (n=784)</c:v>
                </c:pt>
                <c:pt idx="10">
                  <c:v>Q1 2024 (n=229)</c:v>
                </c:pt>
              </c:strCache>
            </c:strRef>
          </c:cat>
          <c:val>
            <c:numRef>
              <c:f>'Overall Quarterly Perce XmR '!$T$2:$T$12</c:f>
              <c:numCache>
                <c:formatCode>0%</c:formatCode>
                <c:ptCount val="11"/>
                <c:pt idx="0">
                  <c:v>0.9</c:v>
                </c:pt>
                <c:pt idx="1">
                  <c:v>0.9</c:v>
                </c:pt>
                <c:pt idx="2">
                  <c:v>0.9</c:v>
                </c:pt>
                <c:pt idx="3">
                  <c:v>0.9</c:v>
                </c:pt>
                <c:pt idx="4">
                  <c:v>0.9</c:v>
                </c:pt>
                <c:pt idx="5">
                  <c:v>0.9</c:v>
                </c:pt>
                <c:pt idx="6">
                  <c:v>0.9</c:v>
                </c:pt>
                <c:pt idx="7">
                  <c:v>0.9</c:v>
                </c:pt>
                <c:pt idx="8">
                  <c:v>0.9</c:v>
                </c:pt>
                <c:pt idx="9">
                  <c:v>0.9</c:v>
                </c:pt>
                <c:pt idx="10">
                  <c:v>0.9</c:v>
                </c:pt>
              </c:numCache>
            </c:numRef>
          </c:val>
          <c:smooth val="0"/>
          <c:extLst>
            <c:ext xmlns:c16="http://schemas.microsoft.com/office/drawing/2014/chart" uri="{C3380CC4-5D6E-409C-BE32-E72D297353CC}">
              <c16:uniqueId val="{0000000E-136F-48DD-A9F4-75BEA1ADE8CD}"/>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B410E82-F36F-46A0-AEE5-51F49C5C7D0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CC572AA7-7616-4C1F-AD38-88BACF9FB44E}">
      <dgm:prSet/>
      <dgm:spPr/>
      <dgm:t>
        <a:bodyPr/>
        <a:lstStyle/>
        <a:p>
          <a:r>
            <a:rPr lang="en-US" dirty="0"/>
            <a:t>New Variables</a:t>
          </a:r>
        </a:p>
      </dgm:t>
    </dgm:pt>
    <dgm:pt modelId="{82165C26-83C4-4C13-83EE-FEEF17C574C4}" type="parTrans" cxnId="{806A4367-AB4D-4D99-A044-26F42AE97BB4}">
      <dgm:prSet/>
      <dgm:spPr/>
      <dgm:t>
        <a:bodyPr/>
        <a:lstStyle/>
        <a:p>
          <a:endParaRPr lang="en-US"/>
        </a:p>
      </dgm:t>
    </dgm:pt>
    <dgm:pt modelId="{AC571976-2A99-4656-9836-A06195242C52}" type="sibTrans" cxnId="{806A4367-AB4D-4D99-A044-26F42AE97BB4}">
      <dgm:prSet/>
      <dgm:spPr/>
      <dgm:t>
        <a:bodyPr/>
        <a:lstStyle/>
        <a:p>
          <a:endParaRPr lang="en-US"/>
        </a:p>
      </dgm:t>
    </dgm:pt>
    <dgm:pt modelId="{7EEFE3F6-E541-4103-A3D4-BCCF046543F8}">
      <dgm:prSet/>
      <dgm:spPr/>
      <dgm:t>
        <a:bodyPr/>
        <a:lstStyle/>
        <a:p>
          <a:r>
            <a:rPr lang="en-US"/>
            <a:t>COI</a:t>
          </a:r>
        </a:p>
      </dgm:t>
    </dgm:pt>
    <dgm:pt modelId="{2478B5CE-F501-4EC9-B0A8-3F7285A26512}" type="parTrans" cxnId="{4E530615-792C-4EFD-9459-2F49EDF53706}">
      <dgm:prSet/>
      <dgm:spPr/>
      <dgm:t>
        <a:bodyPr/>
        <a:lstStyle/>
        <a:p>
          <a:endParaRPr lang="en-US"/>
        </a:p>
      </dgm:t>
    </dgm:pt>
    <dgm:pt modelId="{6FD85A0D-5B81-4E49-A7D7-515AA6FBC88C}" type="sibTrans" cxnId="{4E530615-792C-4EFD-9459-2F49EDF53706}">
      <dgm:prSet/>
      <dgm:spPr/>
      <dgm:t>
        <a:bodyPr/>
        <a:lstStyle/>
        <a:p>
          <a:endParaRPr lang="en-US"/>
        </a:p>
      </dgm:t>
    </dgm:pt>
    <dgm:pt modelId="{A0F36523-A046-4C9E-B22C-6616FD4A6B76}">
      <dgm:prSet/>
      <dgm:spPr/>
      <dgm:t>
        <a:bodyPr/>
        <a:lstStyle/>
        <a:p>
          <a:r>
            <a:rPr lang="en-US"/>
            <a:t>Growth/Nutrition</a:t>
          </a:r>
        </a:p>
      </dgm:t>
    </dgm:pt>
    <dgm:pt modelId="{F1AB9567-21B6-46CA-AAEC-917E02E6792F}" type="parTrans" cxnId="{4000E7B8-969F-488E-A3E8-A236B95A8C24}">
      <dgm:prSet/>
      <dgm:spPr/>
      <dgm:t>
        <a:bodyPr/>
        <a:lstStyle/>
        <a:p>
          <a:endParaRPr lang="en-US"/>
        </a:p>
      </dgm:t>
    </dgm:pt>
    <dgm:pt modelId="{1C2743C2-106D-423F-8AFC-D13C4B65B61A}" type="sibTrans" cxnId="{4000E7B8-969F-488E-A3E8-A236B95A8C24}">
      <dgm:prSet/>
      <dgm:spPr/>
      <dgm:t>
        <a:bodyPr/>
        <a:lstStyle/>
        <a:p>
          <a:endParaRPr lang="en-US"/>
        </a:p>
      </dgm:t>
    </dgm:pt>
    <dgm:pt modelId="{A0F2F01E-F5DD-4F13-A38C-8C4A43CA57C0}">
      <dgm:prSet/>
      <dgm:spPr/>
      <dgm:t>
        <a:bodyPr/>
        <a:lstStyle/>
        <a:p>
          <a:r>
            <a:rPr lang="en-US" dirty="0"/>
            <a:t>Pulmonary Medications</a:t>
          </a:r>
        </a:p>
      </dgm:t>
    </dgm:pt>
    <dgm:pt modelId="{A157E415-FF52-43DC-94FA-C0202BE98FDF}" type="parTrans" cxnId="{2001AC4C-7148-48A1-8A07-3295548FD001}">
      <dgm:prSet/>
      <dgm:spPr/>
      <dgm:t>
        <a:bodyPr/>
        <a:lstStyle/>
        <a:p>
          <a:endParaRPr lang="en-US"/>
        </a:p>
      </dgm:t>
    </dgm:pt>
    <dgm:pt modelId="{7349097E-C603-4FF3-878D-136321DD820C}" type="sibTrans" cxnId="{2001AC4C-7148-48A1-8A07-3295548FD001}">
      <dgm:prSet/>
      <dgm:spPr/>
      <dgm:t>
        <a:bodyPr/>
        <a:lstStyle/>
        <a:p>
          <a:endParaRPr lang="en-US"/>
        </a:p>
      </dgm:t>
    </dgm:pt>
    <dgm:pt modelId="{AB846B0F-BCB5-4900-8717-DB6DA33E860B}">
      <dgm:prSet/>
      <dgm:spPr/>
      <dgm:t>
        <a:bodyPr/>
        <a:lstStyle/>
        <a:p>
          <a:r>
            <a:rPr lang="en-US" dirty="0" err="1"/>
            <a:t>REDCap</a:t>
          </a:r>
          <a:r>
            <a:rPr lang="en-US" dirty="0"/>
            <a:t> Launching Soon!</a:t>
          </a:r>
        </a:p>
      </dgm:t>
    </dgm:pt>
    <dgm:pt modelId="{4F9C8B91-80B6-4A5B-A7A7-F47B56149FAA}" type="parTrans" cxnId="{F34FB1C6-9067-462D-94B4-2DB9F04DC55C}">
      <dgm:prSet/>
      <dgm:spPr/>
      <dgm:t>
        <a:bodyPr/>
        <a:lstStyle/>
        <a:p>
          <a:endParaRPr lang="en-US"/>
        </a:p>
      </dgm:t>
    </dgm:pt>
    <dgm:pt modelId="{4CA17BAD-5CF3-4D9A-839A-8D0C52521238}" type="sibTrans" cxnId="{F34FB1C6-9067-462D-94B4-2DB9F04DC55C}">
      <dgm:prSet/>
      <dgm:spPr/>
      <dgm:t>
        <a:bodyPr/>
        <a:lstStyle/>
        <a:p>
          <a:endParaRPr lang="en-US"/>
        </a:p>
      </dgm:t>
    </dgm:pt>
    <dgm:pt modelId="{4E9F9669-0E7F-4396-A53D-8EAD48C24DB9}" type="pres">
      <dgm:prSet presAssocID="{3B410E82-F36F-46A0-AEE5-51F49C5C7D00}" presName="linear" presStyleCnt="0">
        <dgm:presLayoutVars>
          <dgm:dir/>
          <dgm:animLvl val="lvl"/>
          <dgm:resizeHandles val="exact"/>
        </dgm:presLayoutVars>
      </dgm:prSet>
      <dgm:spPr/>
    </dgm:pt>
    <dgm:pt modelId="{854C0C34-4E10-4EB5-B543-9D0642370285}" type="pres">
      <dgm:prSet presAssocID="{CC572AA7-7616-4C1F-AD38-88BACF9FB44E}" presName="parentLin" presStyleCnt="0"/>
      <dgm:spPr/>
    </dgm:pt>
    <dgm:pt modelId="{1809FF99-B720-4FE9-963D-3FF73D2BBCA0}" type="pres">
      <dgm:prSet presAssocID="{CC572AA7-7616-4C1F-AD38-88BACF9FB44E}" presName="parentLeftMargin" presStyleLbl="node1" presStyleIdx="0" presStyleCnt="2"/>
      <dgm:spPr/>
    </dgm:pt>
    <dgm:pt modelId="{84FBF640-853A-457B-BB81-DC033B6CA058}" type="pres">
      <dgm:prSet presAssocID="{CC572AA7-7616-4C1F-AD38-88BACF9FB44E}" presName="parentText" presStyleLbl="node1" presStyleIdx="0" presStyleCnt="2">
        <dgm:presLayoutVars>
          <dgm:chMax val="0"/>
          <dgm:bulletEnabled val="1"/>
        </dgm:presLayoutVars>
      </dgm:prSet>
      <dgm:spPr/>
    </dgm:pt>
    <dgm:pt modelId="{E5AB62FE-A93B-4B66-B4DC-EC1254E6AAA7}" type="pres">
      <dgm:prSet presAssocID="{CC572AA7-7616-4C1F-AD38-88BACF9FB44E}" presName="negativeSpace" presStyleCnt="0"/>
      <dgm:spPr/>
    </dgm:pt>
    <dgm:pt modelId="{7F78D799-B0CD-4CD8-BCE1-6D4060BF01F9}" type="pres">
      <dgm:prSet presAssocID="{CC572AA7-7616-4C1F-AD38-88BACF9FB44E}" presName="childText" presStyleLbl="conFgAcc1" presStyleIdx="0" presStyleCnt="2">
        <dgm:presLayoutVars>
          <dgm:bulletEnabled val="1"/>
        </dgm:presLayoutVars>
      </dgm:prSet>
      <dgm:spPr/>
    </dgm:pt>
    <dgm:pt modelId="{4A590D4D-D620-4915-8E31-C29F78B7EED7}" type="pres">
      <dgm:prSet presAssocID="{AC571976-2A99-4656-9836-A06195242C52}" presName="spaceBetweenRectangles" presStyleCnt="0"/>
      <dgm:spPr/>
    </dgm:pt>
    <dgm:pt modelId="{7B54C451-34C0-439B-8874-D55253C7EFC8}" type="pres">
      <dgm:prSet presAssocID="{AB846B0F-BCB5-4900-8717-DB6DA33E860B}" presName="parentLin" presStyleCnt="0"/>
      <dgm:spPr/>
    </dgm:pt>
    <dgm:pt modelId="{10B34B2F-EE61-4A28-A8E8-17F432D28E47}" type="pres">
      <dgm:prSet presAssocID="{AB846B0F-BCB5-4900-8717-DB6DA33E860B}" presName="parentLeftMargin" presStyleLbl="node1" presStyleIdx="0" presStyleCnt="2"/>
      <dgm:spPr/>
    </dgm:pt>
    <dgm:pt modelId="{0BA5FB7A-28BE-45F0-AB64-B078DF236D72}" type="pres">
      <dgm:prSet presAssocID="{AB846B0F-BCB5-4900-8717-DB6DA33E860B}" presName="parentText" presStyleLbl="node1" presStyleIdx="1" presStyleCnt="2">
        <dgm:presLayoutVars>
          <dgm:chMax val="0"/>
          <dgm:bulletEnabled val="1"/>
        </dgm:presLayoutVars>
      </dgm:prSet>
      <dgm:spPr/>
    </dgm:pt>
    <dgm:pt modelId="{F29720A0-41C8-41AF-990A-439FED155442}" type="pres">
      <dgm:prSet presAssocID="{AB846B0F-BCB5-4900-8717-DB6DA33E860B}" presName="negativeSpace" presStyleCnt="0"/>
      <dgm:spPr/>
    </dgm:pt>
    <dgm:pt modelId="{69345BC1-325B-4280-BD2A-119B83588A68}" type="pres">
      <dgm:prSet presAssocID="{AB846B0F-BCB5-4900-8717-DB6DA33E860B}" presName="childText" presStyleLbl="conFgAcc1" presStyleIdx="1" presStyleCnt="2">
        <dgm:presLayoutVars>
          <dgm:bulletEnabled val="1"/>
        </dgm:presLayoutVars>
      </dgm:prSet>
      <dgm:spPr/>
    </dgm:pt>
  </dgm:ptLst>
  <dgm:cxnLst>
    <dgm:cxn modelId="{B16CAD0B-22CE-49BD-A87F-80899B767A2A}" type="presOf" srcId="{A0F36523-A046-4C9E-B22C-6616FD4A6B76}" destId="{7F78D799-B0CD-4CD8-BCE1-6D4060BF01F9}" srcOrd="0" destOrd="1" presId="urn:microsoft.com/office/officeart/2005/8/layout/list1"/>
    <dgm:cxn modelId="{54431A0D-4780-4C6F-8EBA-554D93CA9C31}" type="presOf" srcId="{AB846B0F-BCB5-4900-8717-DB6DA33E860B}" destId="{0BA5FB7A-28BE-45F0-AB64-B078DF236D72}" srcOrd="1" destOrd="0" presId="urn:microsoft.com/office/officeart/2005/8/layout/list1"/>
    <dgm:cxn modelId="{1749560E-1097-4626-A86C-D1F4486A4679}" type="presOf" srcId="{AB846B0F-BCB5-4900-8717-DB6DA33E860B}" destId="{10B34B2F-EE61-4A28-A8E8-17F432D28E47}" srcOrd="0" destOrd="0" presId="urn:microsoft.com/office/officeart/2005/8/layout/list1"/>
    <dgm:cxn modelId="{4E530615-792C-4EFD-9459-2F49EDF53706}" srcId="{CC572AA7-7616-4C1F-AD38-88BACF9FB44E}" destId="{7EEFE3F6-E541-4103-A3D4-BCCF046543F8}" srcOrd="0" destOrd="0" parTransId="{2478B5CE-F501-4EC9-B0A8-3F7285A26512}" sibTransId="{6FD85A0D-5B81-4E49-A7D7-515AA6FBC88C}"/>
    <dgm:cxn modelId="{E30DB221-EBB3-4BB0-A73A-A3B5AD27B51A}" type="presOf" srcId="{7EEFE3F6-E541-4103-A3D4-BCCF046543F8}" destId="{7F78D799-B0CD-4CD8-BCE1-6D4060BF01F9}" srcOrd="0" destOrd="0" presId="urn:microsoft.com/office/officeart/2005/8/layout/list1"/>
    <dgm:cxn modelId="{806A4367-AB4D-4D99-A044-26F42AE97BB4}" srcId="{3B410E82-F36F-46A0-AEE5-51F49C5C7D00}" destId="{CC572AA7-7616-4C1F-AD38-88BACF9FB44E}" srcOrd="0" destOrd="0" parTransId="{82165C26-83C4-4C13-83EE-FEEF17C574C4}" sibTransId="{AC571976-2A99-4656-9836-A06195242C52}"/>
    <dgm:cxn modelId="{2001AC4C-7148-48A1-8A07-3295548FD001}" srcId="{CC572AA7-7616-4C1F-AD38-88BACF9FB44E}" destId="{A0F2F01E-F5DD-4F13-A38C-8C4A43CA57C0}" srcOrd="2" destOrd="0" parTransId="{A157E415-FF52-43DC-94FA-C0202BE98FDF}" sibTransId="{7349097E-C603-4FF3-878D-136321DD820C}"/>
    <dgm:cxn modelId="{1F8DEBA3-745F-48C9-A9F9-9613810FA32A}" type="presOf" srcId="{CC572AA7-7616-4C1F-AD38-88BACF9FB44E}" destId="{1809FF99-B720-4FE9-963D-3FF73D2BBCA0}" srcOrd="0" destOrd="0" presId="urn:microsoft.com/office/officeart/2005/8/layout/list1"/>
    <dgm:cxn modelId="{E33362A5-6EF1-4FEE-8A56-AE04AF65FF80}" type="presOf" srcId="{CC572AA7-7616-4C1F-AD38-88BACF9FB44E}" destId="{84FBF640-853A-457B-BB81-DC033B6CA058}" srcOrd="1" destOrd="0" presId="urn:microsoft.com/office/officeart/2005/8/layout/list1"/>
    <dgm:cxn modelId="{4000E7B8-969F-488E-A3E8-A236B95A8C24}" srcId="{CC572AA7-7616-4C1F-AD38-88BACF9FB44E}" destId="{A0F36523-A046-4C9E-B22C-6616FD4A6B76}" srcOrd="1" destOrd="0" parTransId="{F1AB9567-21B6-46CA-AAEC-917E02E6792F}" sibTransId="{1C2743C2-106D-423F-8AFC-D13C4B65B61A}"/>
    <dgm:cxn modelId="{F34FB1C6-9067-462D-94B4-2DB9F04DC55C}" srcId="{3B410E82-F36F-46A0-AEE5-51F49C5C7D00}" destId="{AB846B0F-BCB5-4900-8717-DB6DA33E860B}" srcOrd="1" destOrd="0" parTransId="{4F9C8B91-80B6-4A5B-A7A7-F47B56149FAA}" sibTransId="{4CA17BAD-5CF3-4D9A-839A-8D0C52521238}"/>
    <dgm:cxn modelId="{A4B97DCD-C4F9-45BB-A5CE-852F36FD8B1B}" type="presOf" srcId="{A0F2F01E-F5DD-4F13-A38C-8C4A43CA57C0}" destId="{7F78D799-B0CD-4CD8-BCE1-6D4060BF01F9}" srcOrd="0" destOrd="2" presId="urn:microsoft.com/office/officeart/2005/8/layout/list1"/>
    <dgm:cxn modelId="{85C8A5D1-AD60-4D63-8E8A-D68F0D9AEC39}" type="presOf" srcId="{3B410E82-F36F-46A0-AEE5-51F49C5C7D00}" destId="{4E9F9669-0E7F-4396-A53D-8EAD48C24DB9}" srcOrd="0" destOrd="0" presId="urn:microsoft.com/office/officeart/2005/8/layout/list1"/>
    <dgm:cxn modelId="{C994995C-D520-4EEB-B794-1A95C81B56B3}" type="presParOf" srcId="{4E9F9669-0E7F-4396-A53D-8EAD48C24DB9}" destId="{854C0C34-4E10-4EB5-B543-9D0642370285}" srcOrd="0" destOrd="0" presId="urn:microsoft.com/office/officeart/2005/8/layout/list1"/>
    <dgm:cxn modelId="{8E410C42-7C11-4580-A1CD-D47C3D5689C3}" type="presParOf" srcId="{854C0C34-4E10-4EB5-B543-9D0642370285}" destId="{1809FF99-B720-4FE9-963D-3FF73D2BBCA0}" srcOrd="0" destOrd="0" presId="urn:microsoft.com/office/officeart/2005/8/layout/list1"/>
    <dgm:cxn modelId="{DFEEACEF-C90B-4BDB-B365-A051CCC50B84}" type="presParOf" srcId="{854C0C34-4E10-4EB5-B543-9D0642370285}" destId="{84FBF640-853A-457B-BB81-DC033B6CA058}" srcOrd="1" destOrd="0" presId="urn:microsoft.com/office/officeart/2005/8/layout/list1"/>
    <dgm:cxn modelId="{C43B21C2-E79B-43D0-8E41-03C696EC80EE}" type="presParOf" srcId="{4E9F9669-0E7F-4396-A53D-8EAD48C24DB9}" destId="{E5AB62FE-A93B-4B66-B4DC-EC1254E6AAA7}" srcOrd="1" destOrd="0" presId="urn:microsoft.com/office/officeart/2005/8/layout/list1"/>
    <dgm:cxn modelId="{E6DB1EFB-2FD2-4753-9E7C-E7FED9D73A82}" type="presParOf" srcId="{4E9F9669-0E7F-4396-A53D-8EAD48C24DB9}" destId="{7F78D799-B0CD-4CD8-BCE1-6D4060BF01F9}" srcOrd="2" destOrd="0" presId="urn:microsoft.com/office/officeart/2005/8/layout/list1"/>
    <dgm:cxn modelId="{A96A8CC3-0D42-4B93-862B-EADE96174255}" type="presParOf" srcId="{4E9F9669-0E7F-4396-A53D-8EAD48C24DB9}" destId="{4A590D4D-D620-4915-8E31-C29F78B7EED7}" srcOrd="3" destOrd="0" presId="urn:microsoft.com/office/officeart/2005/8/layout/list1"/>
    <dgm:cxn modelId="{D7316B33-35DD-4716-A922-8590693A9CFD}" type="presParOf" srcId="{4E9F9669-0E7F-4396-A53D-8EAD48C24DB9}" destId="{7B54C451-34C0-439B-8874-D55253C7EFC8}" srcOrd="4" destOrd="0" presId="urn:microsoft.com/office/officeart/2005/8/layout/list1"/>
    <dgm:cxn modelId="{C9D93909-17EF-41CE-B1A9-BEB463E66E7F}" type="presParOf" srcId="{7B54C451-34C0-439B-8874-D55253C7EFC8}" destId="{10B34B2F-EE61-4A28-A8E8-17F432D28E47}" srcOrd="0" destOrd="0" presId="urn:microsoft.com/office/officeart/2005/8/layout/list1"/>
    <dgm:cxn modelId="{C585E742-875A-41AF-90C8-637564A4BAC7}" type="presParOf" srcId="{7B54C451-34C0-439B-8874-D55253C7EFC8}" destId="{0BA5FB7A-28BE-45F0-AB64-B078DF236D72}" srcOrd="1" destOrd="0" presId="urn:microsoft.com/office/officeart/2005/8/layout/list1"/>
    <dgm:cxn modelId="{B5D516A0-A727-4FB2-A219-D308AF4C167B}" type="presParOf" srcId="{4E9F9669-0E7F-4396-A53D-8EAD48C24DB9}" destId="{F29720A0-41C8-41AF-990A-439FED155442}" srcOrd="5" destOrd="0" presId="urn:microsoft.com/office/officeart/2005/8/layout/list1"/>
    <dgm:cxn modelId="{A3F9F671-9A08-45FF-B47D-4A3815B0AEC2}" type="presParOf" srcId="{4E9F9669-0E7F-4396-A53D-8EAD48C24DB9}" destId="{69345BC1-325B-4280-BD2A-119B83588A6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BEB1B4-C6A4-46CE-9358-E3ADB0C1BF5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7591D06-0397-4224-97AA-11009A3A8F3A}">
      <dgm:prSet/>
      <dgm:spPr/>
      <dgm:t>
        <a:bodyPr/>
        <a:lstStyle/>
        <a:p>
          <a:pPr>
            <a:lnSpc>
              <a:spcPct val="100000"/>
            </a:lnSpc>
          </a:pPr>
          <a:r>
            <a:rPr lang="en-US" dirty="0"/>
            <a:t>Queries were sent out in December</a:t>
          </a:r>
        </a:p>
      </dgm:t>
    </dgm:pt>
    <dgm:pt modelId="{EEA32A22-9E20-4E16-9AEF-9BC4CE4BCF54}" type="parTrans" cxnId="{DEA6B742-D1AF-4273-A0B4-41E97A1A4BDE}">
      <dgm:prSet/>
      <dgm:spPr/>
      <dgm:t>
        <a:bodyPr/>
        <a:lstStyle/>
        <a:p>
          <a:endParaRPr lang="en-US"/>
        </a:p>
      </dgm:t>
    </dgm:pt>
    <dgm:pt modelId="{4FA22874-4400-4481-B054-7441B7398D60}" type="sibTrans" cxnId="{DEA6B742-D1AF-4273-A0B4-41E97A1A4BDE}">
      <dgm:prSet/>
      <dgm:spPr/>
      <dgm:t>
        <a:bodyPr/>
        <a:lstStyle/>
        <a:p>
          <a:endParaRPr lang="en-US"/>
        </a:p>
      </dgm:t>
    </dgm:pt>
    <dgm:pt modelId="{C8308964-B5EA-40EE-816E-70B8342E238A}">
      <dgm:prSet/>
      <dgm:spPr/>
      <dgm:t>
        <a:bodyPr/>
        <a:lstStyle/>
        <a:p>
          <a:pPr>
            <a:lnSpc>
              <a:spcPct val="100000"/>
            </a:lnSpc>
          </a:pPr>
          <a:r>
            <a:rPr lang="en-US" dirty="0"/>
            <a:t>Please return the completed query </a:t>
          </a:r>
          <a:r>
            <a:rPr lang="en-US" u="sng" dirty="0"/>
            <a:t>form</a:t>
          </a:r>
          <a:r>
            <a:rPr lang="en-US" dirty="0"/>
            <a:t> to Katie as soon as possible </a:t>
          </a:r>
        </a:p>
      </dgm:t>
    </dgm:pt>
    <dgm:pt modelId="{A7265918-C4A2-44DA-B785-6F421574B61F}" type="parTrans" cxnId="{5E39FA41-7B9B-423F-AF9D-D50BA90C1F9D}">
      <dgm:prSet/>
      <dgm:spPr/>
      <dgm:t>
        <a:bodyPr/>
        <a:lstStyle/>
        <a:p>
          <a:endParaRPr lang="en-US"/>
        </a:p>
      </dgm:t>
    </dgm:pt>
    <dgm:pt modelId="{2C274671-0F9E-4251-9143-0739E1A83810}" type="sibTrans" cxnId="{5E39FA41-7B9B-423F-AF9D-D50BA90C1F9D}">
      <dgm:prSet/>
      <dgm:spPr/>
      <dgm:t>
        <a:bodyPr/>
        <a:lstStyle/>
        <a:p>
          <a:endParaRPr lang="en-US"/>
        </a:p>
      </dgm:t>
    </dgm:pt>
    <dgm:pt modelId="{E62938A1-2677-4923-BE54-CCA8E9EEFA11}" type="pres">
      <dgm:prSet presAssocID="{4EBEB1B4-C6A4-46CE-9358-E3ADB0C1BF5C}" presName="root" presStyleCnt="0">
        <dgm:presLayoutVars>
          <dgm:dir/>
          <dgm:resizeHandles val="exact"/>
        </dgm:presLayoutVars>
      </dgm:prSet>
      <dgm:spPr/>
    </dgm:pt>
    <dgm:pt modelId="{6985DAA2-4499-4323-9191-FE0FB5F1C53B}" type="pres">
      <dgm:prSet presAssocID="{17591D06-0397-4224-97AA-11009A3A8F3A}" presName="compNode" presStyleCnt="0"/>
      <dgm:spPr/>
    </dgm:pt>
    <dgm:pt modelId="{79313ECD-695D-46AD-B2F4-25A943C372ED}" type="pres">
      <dgm:prSet presAssocID="{17591D06-0397-4224-97AA-11009A3A8F3A}" presName="bgRect" presStyleLbl="bgShp" presStyleIdx="0" presStyleCnt="2"/>
      <dgm:spPr/>
    </dgm:pt>
    <dgm:pt modelId="{99E9FD56-AFAB-4A2F-A79A-B9E72CDE9DE4}" type="pres">
      <dgm:prSet presAssocID="{17591D06-0397-4224-97AA-11009A3A8F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D0E6CFB5-641F-421C-9CA2-7196CFBDF717}" type="pres">
      <dgm:prSet presAssocID="{17591D06-0397-4224-97AA-11009A3A8F3A}" presName="spaceRect" presStyleCnt="0"/>
      <dgm:spPr/>
    </dgm:pt>
    <dgm:pt modelId="{69FB152F-D807-4EA8-A501-6959718371A9}" type="pres">
      <dgm:prSet presAssocID="{17591D06-0397-4224-97AA-11009A3A8F3A}" presName="parTx" presStyleLbl="revTx" presStyleIdx="0" presStyleCnt="2">
        <dgm:presLayoutVars>
          <dgm:chMax val="0"/>
          <dgm:chPref val="0"/>
        </dgm:presLayoutVars>
      </dgm:prSet>
      <dgm:spPr/>
    </dgm:pt>
    <dgm:pt modelId="{FC9D6CF4-CB3E-44FA-9E31-BA4DAEDC2302}" type="pres">
      <dgm:prSet presAssocID="{4FA22874-4400-4481-B054-7441B7398D60}" presName="sibTrans" presStyleCnt="0"/>
      <dgm:spPr/>
    </dgm:pt>
    <dgm:pt modelId="{53399146-965A-4A1A-8345-0FAAA5B1C5E9}" type="pres">
      <dgm:prSet presAssocID="{C8308964-B5EA-40EE-816E-70B8342E238A}" presName="compNode" presStyleCnt="0"/>
      <dgm:spPr/>
    </dgm:pt>
    <dgm:pt modelId="{433C9BDC-AB73-4E57-B988-03BC4B672C46}" type="pres">
      <dgm:prSet presAssocID="{C8308964-B5EA-40EE-816E-70B8342E238A}" presName="bgRect" presStyleLbl="bgShp" presStyleIdx="1" presStyleCnt="2"/>
      <dgm:spPr/>
    </dgm:pt>
    <dgm:pt modelId="{E09DF181-3E97-440E-8004-D3C8F4B9D308}" type="pres">
      <dgm:prSet presAssocID="{C8308964-B5EA-40EE-816E-70B8342E23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E9824980-983F-49D7-BF5F-E423864C6EDC}" type="pres">
      <dgm:prSet presAssocID="{C8308964-B5EA-40EE-816E-70B8342E238A}" presName="spaceRect" presStyleCnt="0"/>
      <dgm:spPr/>
    </dgm:pt>
    <dgm:pt modelId="{27A58523-1C32-426E-9053-55A7A2F36165}" type="pres">
      <dgm:prSet presAssocID="{C8308964-B5EA-40EE-816E-70B8342E238A}" presName="parTx" presStyleLbl="revTx" presStyleIdx="1" presStyleCnt="2">
        <dgm:presLayoutVars>
          <dgm:chMax val="0"/>
          <dgm:chPref val="0"/>
        </dgm:presLayoutVars>
      </dgm:prSet>
      <dgm:spPr/>
    </dgm:pt>
  </dgm:ptLst>
  <dgm:cxnLst>
    <dgm:cxn modelId="{E8D31138-4BF5-4271-AF56-68AB87EC0605}" type="presOf" srcId="{17591D06-0397-4224-97AA-11009A3A8F3A}" destId="{69FB152F-D807-4EA8-A501-6959718371A9}" srcOrd="0" destOrd="0" presId="urn:microsoft.com/office/officeart/2018/2/layout/IconVerticalSolidList"/>
    <dgm:cxn modelId="{5E39FA41-7B9B-423F-AF9D-D50BA90C1F9D}" srcId="{4EBEB1B4-C6A4-46CE-9358-E3ADB0C1BF5C}" destId="{C8308964-B5EA-40EE-816E-70B8342E238A}" srcOrd="1" destOrd="0" parTransId="{A7265918-C4A2-44DA-B785-6F421574B61F}" sibTransId="{2C274671-0F9E-4251-9143-0739E1A83810}"/>
    <dgm:cxn modelId="{DEA6B742-D1AF-4273-A0B4-41E97A1A4BDE}" srcId="{4EBEB1B4-C6A4-46CE-9358-E3ADB0C1BF5C}" destId="{17591D06-0397-4224-97AA-11009A3A8F3A}" srcOrd="0" destOrd="0" parTransId="{EEA32A22-9E20-4E16-9AEF-9BC4CE4BCF54}" sibTransId="{4FA22874-4400-4481-B054-7441B7398D60}"/>
    <dgm:cxn modelId="{0C72AF80-0354-45E2-AD06-3B3ADD42D46D}" type="presOf" srcId="{4EBEB1B4-C6A4-46CE-9358-E3ADB0C1BF5C}" destId="{E62938A1-2677-4923-BE54-CCA8E9EEFA11}" srcOrd="0" destOrd="0" presId="urn:microsoft.com/office/officeart/2018/2/layout/IconVerticalSolidList"/>
    <dgm:cxn modelId="{F4A3C6C9-131A-4566-9330-4B08E4CC8379}" type="presOf" srcId="{C8308964-B5EA-40EE-816E-70B8342E238A}" destId="{27A58523-1C32-426E-9053-55A7A2F36165}" srcOrd="0" destOrd="0" presId="urn:microsoft.com/office/officeart/2018/2/layout/IconVerticalSolidList"/>
    <dgm:cxn modelId="{4CA29F96-3608-4F77-ADDF-014BFEE29C9F}" type="presParOf" srcId="{E62938A1-2677-4923-BE54-CCA8E9EEFA11}" destId="{6985DAA2-4499-4323-9191-FE0FB5F1C53B}" srcOrd="0" destOrd="0" presId="urn:microsoft.com/office/officeart/2018/2/layout/IconVerticalSolidList"/>
    <dgm:cxn modelId="{1A07C782-8662-49A7-9467-9C9C41CEC4A1}" type="presParOf" srcId="{6985DAA2-4499-4323-9191-FE0FB5F1C53B}" destId="{79313ECD-695D-46AD-B2F4-25A943C372ED}" srcOrd="0" destOrd="0" presId="urn:microsoft.com/office/officeart/2018/2/layout/IconVerticalSolidList"/>
    <dgm:cxn modelId="{FA824C56-54F1-4337-B198-5053FB4415BF}" type="presParOf" srcId="{6985DAA2-4499-4323-9191-FE0FB5F1C53B}" destId="{99E9FD56-AFAB-4A2F-A79A-B9E72CDE9DE4}" srcOrd="1" destOrd="0" presId="urn:microsoft.com/office/officeart/2018/2/layout/IconVerticalSolidList"/>
    <dgm:cxn modelId="{D76D9A59-B66E-434D-BE0E-5A68339D805A}" type="presParOf" srcId="{6985DAA2-4499-4323-9191-FE0FB5F1C53B}" destId="{D0E6CFB5-641F-421C-9CA2-7196CFBDF717}" srcOrd="2" destOrd="0" presId="urn:microsoft.com/office/officeart/2018/2/layout/IconVerticalSolidList"/>
    <dgm:cxn modelId="{F7F3EEAE-4A82-4E4E-B84C-B366A690264D}" type="presParOf" srcId="{6985DAA2-4499-4323-9191-FE0FB5F1C53B}" destId="{69FB152F-D807-4EA8-A501-6959718371A9}" srcOrd="3" destOrd="0" presId="urn:microsoft.com/office/officeart/2018/2/layout/IconVerticalSolidList"/>
    <dgm:cxn modelId="{DA8B2C62-B934-489B-9340-ED53EE624248}" type="presParOf" srcId="{E62938A1-2677-4923-BE54-CCA8E9EEFA11}" destId="{FC9D6CF4-CB3E-44FA-9E31-BA4DAEDC2302}" srcOrd="1" destOrd="0" presId="urn:microsoft.com/office/officeart/2018/2/layout/IconVerticalSolidList"/>
    <dgm:cxn modelId="{C27EEE2B-53B2-4519-8A37-4B1B4E98FC96}" type="presParOf" srcId="{E62938A1-2677-4923-BE54-CCA8E9EEFA11}" destId="{53399146-965A-4A1A-8345-0FAAA5B1C5E9}" srcOrd="2" destOrd="0" presId="urn:microsoft.com/office/officeart/2018/2/layout/IconVerticalSolidList"/>
    <dgm:cxn modelId="{A55B5247-2AD5-4C86-9152-EED35BEB913B}" type="presParOf" srcId="{53399146-965A-4A1A-8345-0FAAA5B1C5E9}" destId="{433C9BDC-AB73-4E57-B988-03BC4B672C46}" srcOrd="0" destOrd="0" presId="urn:microsoft.com/office/officeart/2018/2/layout/IconVerticalSolidList"/>
    <dgm:cxn modelId="{9E3409AB-6584-47C9-9AF0-B5E431A5332B}" type="presParOf" srcId="{53399146-965A-4A1A-8345-0FAAA5B1C5E9}" destId="{E09DF181-3E97-440E-8004-D3C8F4B9D308}" srcOrd="1" destOrd="0" presId="urn:microsoft.com/office/officeart/2018/2/layout/IconVerticalSolidList"/>
    <dgm:cxn modelId="{02F85804-6B60-4274-A3D5-A3EB42B38DFB}" type="presParOf" srcId="{53399146-965A-4A1A-8345-0FAAA5B1C5E9}" destId="{E9824980-983F-49D7-BF5F-E423864C6EDC}" srcOrd="2" destOrd="0" presId="urn:microsoft.com/office/officeart/2018/2/layout/IconVerticalSolidList"/>
    <dgm:cxn modelId="{5DE62DE7-1209-4C51-8CB0-3CBA06438333}" type="presParOf" srcId="{53399146-965A-4A1A-8345-0FAAA5B1C5E9}" destId="{27A58523-1C32-426E-9053-55A7A2F361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956BD3-58DB-4D65-B0C0-E027AEBC134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F7100A-B0E0-42A7-AE0E-8C5F9657C7B0}">
      <dgm:prSet/>
      <dgm:spPr/>
      <dgm:t>
        <a:bodyPr/>
        <a:lstStyle/>
        <a:p>
          <a:r>
            <a:rPr lang="en-US"/>
            <a:t>Reminder for all sites that have IRB approval that survey links should be sent to all families enrolled </a:t>
          </a:r>
        </a:p>
      </dgm:t>
    </dgm:pt>
    <dgm:pt modelId="{57C233CC-8088-48A7-939F-220B5E08302E}" type="parTrans" cxnId="{4A66403C-E4A2-4AA4-AFF1-B14ECFBFFE03}">
      <dgm:prSet/>
      <dgm:spPr/>
      <dgm:t>
        <a:bodyPr/>
        <a:lstStyle/>
        <a:p>
          <a:endParaRPr lang="en-US"/>
        </a:p>
      </dgm:t>
    </dgm:pt>
    <dgm:pt modelId="{9C97030F-0555-4270-82A3-F967DF16D02E}" type="sibTrans" cxnId="{4A66403C-E4A2-4AA4-AFF1-B14ECFBFFE03}">
      <dgm:prSet/>
      <dgm:spPr/>
      <dgm:t>
        <a:bodyPr/>
        <a:lstStyle/>
        <a:p>
          <a:endParaRPr lang="en-US"/>
        </a:p>
      </dgm:t>
    </dgm:pt>
    <dgm:pt modelId="{47626339-5E33-47C5-9E24-18749383FD2D}">
      <dgm:prSet/>
      <dgm:spPr/>
      <dgm:t>
        <a:bodyPr/>
        <a:lstStyle/>
        <a:p>
          <a:r>
            <a:rPr lang="en-US"/>
            <a:t>Defined project milestone</a:t>
          </a:r>
        </a:p>
      </dgm:t>
    </dgm:pt>
    <dgm:pt modelId="{D62394D0-6DF2-4186-B22D-8FC901BAE5CA}" type="parTrans" cxnId="{0DA12EB1-E90B-4B22-BBBE-B49BDB3AAC4A}">
      <dgm:prSet/>
      <dgm:spPr/>
      <dgm:t>
        <a:bodyPr/>
        <a:lstStyle/>
        <a:p>
          <a:endParaRPr lang="en-US"/>
        </a:p>
      </dgm:t>
    </dgm:pt>
    <dgm:pt modelId="{B126860A-4178-4E5D-B349-9321C1B7156E}" type="sibTrans" cxnId="{0DA12EB1-E90B-4B22-BBBE-B49BDB3AAC4A}">
      <dgm:prSet/>
      <dgm:spPr/>
      <dgm:t>
        <a:bodyPr/>
        <a:lstStyle/>
        <a:p>
          <a:endParaRPr lang="en-US"/>
        </a:p>
      </dgm:t>
    </dgm:pt>
    <dgm:pt modelId="{299E94E5-4AA4-4CD3-9FC4-E505DBBA3E99}">
      <dgm:prSet/>
      <dgm:spPr/>
      <dgm:t>
        <a:bodyPr/>
        <a:lstStyle/>
        <a:p>
          <a:r>
            <a:rPr lang="en-US" b="1" dirty="0">
              <a:solidFill>
                <a:srgbClr val="FF0000"/>
              </a:solidFill>
            </a:rPr>
            <a:t>Severely</a:t>
          </a:r>
          <a:r>
            <a:rPr lang="en-US" dirty="0"/>
            <a:t> behind enrollment schedule (0.01% response rate) </a:t>
          </a:r>
        </a:p>
      </dgm:t>
    </dgm:pt>
    <dgm:pt modelId="{741AB6AE-67BF-430B-83D0-1AB685CD87EA}" type="parTrans" cxnId="{96B701BC-2BC8-421E-8A16-305E2580F5A2}">
      <dgm:prSet/>
      <dgm:spPr/>
      <dgm:t>
        <a:bodyPr/>
        <a:lstStyle/>
        <a:p>
          <a:endParaRPr lang="en-US"/>
        </a:p>
      </dgm:t>
    </dgm:pt>
    <dgm:pt modelId="{F6FAEFB4-A387-4FE4-9E47-FC67A73B061E}" type="sibTrans" cxnId="{96B701BC-2BC8-421E-8A16-305E2580F5A2}">
      <dgm:prSet/>
      <dgm:spPr/>
      <dgm:t>
        <a:bodyPr/>
        <a:lstStyle/>
        <a:p>
          <a:endParaRPr lang="en-US"/>
        </a:p>
      </dgm:t>
    </dgm:pt>
    <dgm:pt modelId="{3B141459-9838-45A2-8262-055C2F0DDD80}" type="pres">
      <dgm:prSet presAssocID="{90956BD3-58DB-4D65-B0C0-E027AEBC134B}" presName="root" presStyleCnt="0">
        <dgm:presLayoutVars>
          <dgm:dir/>
          <dgm:resizeHandles val="exact"/>
        </dgm:presLayoutVars>
      </dgm:prSet>
      <dgm:spPr/>
    </dgm:pt>
    <dgm:pt modelId="{6F136C2A-BE99-4D40-8B58-756598078D5E}" type="pres">
      <dgm:prSet presAssocID="{F1F7100A-B0E0-42A7-AE0E-8C5F9657C7B0}" presName="compNode" presStyleCnt="0"/>
      <dgm:spPr/>
    </dgm:pt>
    <dgm:pt modelId="{4298BF53-7CAF-42C8-9F4E-8067659CC5CF}" type="pres">
      <dgm:prSet presAssocID="{F1F7100A-B0E0-42A7-AE0E-8C5F9657C7B0}" presName="bgRect" presStyleLbl="bgShp" presStyleIdx="0" presStyleCnt="3"/>
      <dgm:spPr/>
    </dgm:pt>
    <dgm:pt modelId="{5B34C6EB-8807-4952-97D1-FA24645CA75A}" type="pres">
      <dgm:prSet presAssocID="{F1F7100A-B0E0-42A7-AE0E-8C5F9657C7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F735F6C5-2114-4543-9DA7-C6F6F81AAD91}" type="pres">
      <dgm:prSet presAssocID="{F1F7100A-B0E0-42A7-AE0E-8C5F9657C7B0}" presName="spaceRect" presStyleCnt="0"/>
      <dgm:spPr/>
    </dgm:pt>
    <dgm:pt modelId="{33A769D2-B38B-43C8-B049-FBB20FA42F4F}" type="pres">
      <dgm:prSet presAssocID="{F1F7100A-B0E0-42A7-AE0E-8C5F9657C7B0}" presName="parTx" presStyleLbl="revTx" presStyleIdx="0" presStyleCnt="3">
        <dgm:presLayoutVars>
          <dgm:chMax val="0"/>
          <dgm:chPref val="0"/>
        </dgm:presLayoutVars>
      </dgm:prSet>
      <dgm:spPr/>
    </dgm:pt>
    <dgm:pt modelId="{4A62D7EE-E0F3-48F8-8899-B66883B391F1}" type="pres">
      <dgm:prSet presAssocID="{9C97030F-0555-4270-82A3-F967DF16D02E}" presName="sibTrans" presStyleCnt="0"/>
      <dgm:spPr/>
    </dgm:pt>
    <dgm:pt modelId="{1541E160-2738-49CD-8D50-239C92A791ED}" type="pres">
      <dgm:prSet presAssocID="{47626339-5E33-47C5-9E24-18749383FD2D}" presName="compNode" presStyleCnt="0"/>
      <dgm:spPr/>
    </dgm:pt>
    <dgm:pt modelId="{E63F2840-6C96-4AE0-BD45-69569CC49A53}" type="pres">
      <dgm:prSet presAssocID="{47626339-5E33-47C5-9E24-18749383FD2D}" presName="bgRect" presStyleLbl="bgShp" presStyleIdx="1" presStyleCnt="3"/>
      <dgm:spPr/>
    </dgm:pt>
    <dgm:pt modelId="{B2AF073B-F441-4AA4-BB4D-B54C1ACA3629}" type="pres">
      <dgm:prSet presAssocID="{47626339-5E33-47C5-9E24-18749383FD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724D3A3-860D-4395-9E08-CA905F42CC82}" type="pres">
      <dgm:prSet presAssocID="{47626339-5E33-47C5-9E24-18749383FD2D}" presName="spaceRect" presStyleCnt="0"/>
      <dgm:spPr/>
    </dgm:pt>
    <dgm:pt modelId="{61E9D187-2828-46BC-A78E-4ED5EC515AA5}" type="pres">
      <dgm:prSet presAssocID="{47626339-5E33-47C5-9E24-18749383FD2D}" presName="parTx" presStyleLbl="revTx" presStyleIdx="1" presStyleCnt="3">
        <dgm:presLayoutVars>
          <dgm:chMax val="0"/>
          <dgm:chPref val="0"/>
        </dgm:presLayoutVars>
      </dgm:prSet>
      <dgm:spPr/>
    </dgm:pt>
    <dgm:pt modelId="{E8CA5DB2-388B-44B6-86F4-509331C5A58D}" type="pres">
      <dgm:prSet presAssocID="{B126860A-4178-4E5D-B349-9321C1B7156E}" presName="sibTrans" presStyleCnt="0"/>
      <dgm:spPr/>
    </dgm:pt>
    <dgm:pt modelId="{9C6B4D00-D8DB-42E9-8D7D-F0C095229CF9}" type="pres">
      <dgm:prSet presAssocID="{299E94E5-4AA4-4CD3-9FC4-E505DBBA3E99}" presName="compNode" presStyleCnt="0"/>
      <dgm:spPr/>
    </dgm:pt>
    <dgm:pt modelId="{042C02D4-AA17-4310-9D72-C22F09A38AAD}" type="pres">
      <dgm:prSet presAssocID="{299E94E5-4AA4-4CD3-9FC4-E505DBBA3E99}" presName="bgRect" presStyleLbl="bgShp" presStyleIdx="2" presStyleCnt="3"/>
      <dgm:spPr/>
    </dgm:pt>
    <dgm:pt modelId="{C5B65B93-46C6-4456-9D41-2433B88C5EC4}" type="pres">
      <dgm:prSet presAssocID="{299E94E5-4AA4-4CD3-9FC4-E505DBBA3E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7B6276EE-D976-4B70-B68D-2B7EC0659595}" type="pres">
      <dgm:prSet presAssocID="{299E94E5-4AA4-4CD3-9FC4-E505DBBA3E99}" presName="spaceRect" presStyleCnt="0"/>
      <dgm:spPr/>
    </dgm:pt>
    <dgm:pt modelId="{85D31A9A-925E-4883-B41D-393766D092CC}" type="pres">
      <dgm:prSet presAssocID="{299E94E5-4AA4-4CD3-9FC4-E505DBBA3E99}" presName="parTx" presStyleLbl="revTx" presStyleIdx="2" presStyleCnt="3">
        <dgm:presLayoutVars>
          <dgm:chMax val="0"/>
          <dgm:chPref val="0"/>
        </dgm:presLayoutVars>
      </dgm:prSet>
      <dgm:spPr/>
    </dgm:pt>
  </dgm:ptLst>
  <dgm:cxnLst>
    <dgm:cxn modelId="{F981B421-7B70-434A-B9E2-7A15A72EA1FF}" type="presOf" srcId="{90956BD3-58DB-4D65-B0C0-E027AEBC134B}" destId="{3B141459-9838-45A2-8262-055C2F0DDD80}" srcOrd="0" destOrd="0" presId="urn:microsoft.com/office/officeart/2018/2/layout/IconVerticalSolidList"/>
    <dgm:cxn modelId="{B4218834-2F4F-4740-A45E-8E92C5ADE70F}" type="presOf" srcId="{47626339-5E33-47C5-9E24-18749383FD2D}" destId="{61E9D187-2828-46BC-A78E-4ED5EC515AA5}" srcOrd="0" destOrd="0" presId="urn:microsoft.com/office/officeart/2018/2/layout/IconVerticalSolidList"/>
    <dgm:cxn modelId="{4A66403C-E4A2-4AA4-AFF1-B14ECFBFFE03}" srcId="{90956BD3-58DB-4D65-B0C0-E027AEBC134B}" destId="{F1F7100A-B0E0-42A7-AE0E-8C5F9657C7B0}" srcOrd="0" destOrd="0" parTransId="{57C233CC-8088-48A7-939F-220B5E08302E}" sibTransId="{9C97030F-0555-4270-82A3-F967DF16D02E}"/>
    <dgm:cxn modelId="{CD2E437E-E137-4867-B51A-0CC1F4EF0711}" type="presOf" srcId="{299E94E5-4AA4-4CD3-9FC4-E505DBBA3E99}" destId="{85D31A9A-925E-4883-B41D-393766D092CC}" srcOrd="0" destOrd="0" presId="urn:microsoft.com/office/officeart/2018/2/layout/IconVerticalSolidList"/>
    <dgm:cxn modelId="{FC395187-76D2-4788-8454-704190049EAF}" type="presOf" srcId="{F1F7100A-B0E0-42A7-AE0E-8C5F9657C7B0}" destId="{33A769D2-B38B-43C8-B049-FBB20FA42F4F}" srcOrd="0" destOrd="0" presId="urn:microsoft.com/office/officeart/2018/2/layout/IconVerticalSolidList"/>
    <dgm:cxn modelId="{0DA12EB1-E90B-4B22-BBBE-B49BDB3AAC4A}" srcId="{90956BD3-58DB-4D65-B0C0-E027AEBC134B}" destId="{47626339-5E33-47C5-9E24-18749383FD2D}" srcOrd="1" destOrd="0" parTransId="{D62394D0-6DF2-4186-B22D-8FC901BAE5CA}" sibTransId="{B126860A-4178-4E5D-B349-9321C1B7156E}"/>
    <dgm:cxn modelId="{96B701BC-2BC8-421E-8A16-305E2580F5A2}" srcId="{90956BD3-58DB-4D65-B0C0-E027AEBC134B}" destId="{299E94E5-4AA4-4CD3-9FC4-E505DBBA3E99}" srcOrd="2" destOrd="0" parTransId="{741AB6AE-67BF-430B-83D0-1AB685CD87EA}" sibTransId="{F6FAEFB4-A387-4FE4-9E47-FC67A73B061E}"/>
    <dgm:cxn modelId="{2AA28DF1-E6D3-468D-884D-B3EBBBFA0D54}" type="presParOf" srcId="{3B141459-9838-45A2-8262-055C2F0DDD80}" destId="{6F136C2A-BE99-4D40-8B58-756598078D5E}" srcOrd="0" destOrd="0" presId="urn:microsoft.com/office/officeart/2018/2/layout/IconVerticalSolidList"/>
    <dgm:cxn modelId="{C964DB95-CBD1-4E02-9575-821E89430584}" type="presParOf" srcId="{6F136C2A-BE99-4D40-8B58-756598078D5E}" destId="{4298BF53-7CAF-42C8-9F4E-8067659CC5CF}" srcOrd="0" destOrd="0" presId="urn:microsoft.com/office/officeart/2018/2/layout/IconVerticalSolidList"/>
    <dgm:cxn modelId="{07EC9DAA-E2BC-48EC-8414-54B74C8A05DB}" type="presParOf" srcId="{6F136C2A-BE99-4D40-8B58-756598078D5E}" destId="{5B34C6EB-8807-4952-97D1-FA24645CA75A}" srcOrd="1" destOrd="0" presId="urn:microsoft.com/office/officeart/2018/2/layout/IconVerticalSolidList"/>
    <dgm:cxn modelId="{9D30E44C-4ACE-4FBD-928B-2859DAF095BC}" type="presParOf" srcId="{6F136C2A-BE99-4D40-8B58-756598078D5E}" destId="{F735F6C5-2114-4543-9DA7-C6F6F81AAD91}" srcOrd="2" destOrd="0" presId="urn:microsoft.com/office/officeart/2018/2/layout/IconVerticalSolidList"/>
    <dgm:cxn modelId="{0EC83B0C-A066-4909-BD66-B47A7FDC81C3}" type="presParOf" srcId="{6F136C2A-BE99-4D40-8B58-756598078D5E}" destId="{33A769D2-B38B-43C8-B049-FBB20FA42F4F}" srcOrd="3" destOrd="0" presId="urn:microsoft.com/office/officeart/2018/2/layout/IconVerticalSolidList"/>
    <dgm:cxn modelId="{466890A6-3A4C-4538-99D1-3966B95FDDA7}" type="presParOf" srcId="{3B141459-9838-45A2-8262-055C2F0DDD80}" destId="{4A62D7EE-E0F3-48F8-8899-B66883B391F1}" srcOrd="1" destOrd="0" presId="urn:microsoft.com/office/officeart/2018/2/layout/IconVerticalSolidList"/>
    <dgm:cxn modelId="{804BD99D-8226-468B-82AA-28B526868604}" type="presParOf" srcId="{3B141459-9838-45A2-8262-055C2F0DDD80}" destId="{1541E160-2738-49CD-8D50-239C92A791ED}" srcOrd="2" destOrd="0" presId="urn:microsoft.com/office/officeart/2018/2/layout/IconVerticalSolidList"/>
    <dgm:cxn modelId="{C606A005-4C4B-40C7-8BA5-9974BF53CCA3}" type="presParOf" srcId="{1541E160-2738-49CD-8D50-239C92A791ED}" destId="{E63F2840-6C96-4AE0-BD45-69569CC49A53}" srcOrd="0" destOrd="0" presId="urn:microsoft.com/office/officeart/2018/2/layout/IconVerticalSolidList"/>
    <dgm:cxn modelId="{4B898073-08F5-4384-BAEE-BA13AF8CDEA5}" type="presParOf" srcId="{1541E160-2738-49CD-8D50-239C92A791ED}" destId="{B2AF073B-F441-4AA4-BB4D-B54C1ACA3629}" srcOrd="1" destOrd="0" presId="urn:microsoft.com/office/officeart/2018/2/layout/IconVerticalSolidList"/>
    <dgm:cxn modelId="{998B3FCD-5D1E-4E7C-B541-E2711DC09F7A}" type="presParOf" srcId="{1541E160-2738-49CD-8D50-239C92A791ED}" destId="{6724D3A3-860D-4395-9E08-CA905F42CC82}" srcOrd="2" destOrd="0" presId="urn:microsoft.com/office/officeart/2018/2/layout/IconVerticalSolidList"/>
    <dgm:cxn modelId="{5EA4BCE1-2A3E-458E-9569-B59BD132DB33}" type="presParOf" srcId="{1541E160-2738-49CD-8D50-239C92A791ED}" destId="{61E9D187-2828-46BC-A78E-4ED5EC515AA5}" srcOrd="3" destOrd="0" presId="urn:microsoft.com/office/officeart/2018/2/layout/IconVerticalSolidList"/>
    <dgm:cxn modelId="{93B6B2D2-A076-4D33-9773-F34D14D6A328}" type="presParOf" srcId="{3B141459-9838-45A2-8262-055C2F0DDD80}" destId="{E8CA5DB2-388B-44B6-86F4-509331C5A58D}" srcOrd="3" destOrd="0" presId="urn:microsoft.com/office/officeart/2018/2/layout/IconVerticalSolidList"/>
    <dgm:cxn modelId="{47306B30-A526-4549-BF1D-7B7F1A0032EC}" type="presParOf" srcId="{3B141459-9838-45A2-8262-055C2F0DDD80}" destId="{9C6B4D00-D8DB-42E9-8D7D-F0C095229CF9}" srcOrd="4" destOrd="0" presId="urn:microsoft.com/office/officeart/2018/2/layout/IconVerticalSolidList"/>
    <dgm:cxn modelId="{4BE973EA-2F9D-4995-90A2-276976FF8854}" type="presParOf" srcId="{9C6B4D00-D8DB-42E9-8D7D-F0C095229CF9}" destId="{042C02D4-AA17-4310-9D72-C22F09A38AAD}" srcOrd="0" destOrd="0" presId="urn:microsoft.com/office/officeart/2018/2/layout/IconVerticalSolidList"/>
    <dgm:cxn modelId="{EBC5E4E1-05C8-4847-83BD-31C768D25328}" type="presParOf" srcId="{9C6B4D00-D8DB-42E9-8D7D-F0C095229CF9}" destId="{C5B65B93-46C6-4456-9D41-2433B88C5EC4}" srcOrd="1" destOrd="0" presId="urn:microsoft.com/office/officeart/2018/2/layout/IconVerticalSolidList"/>
    <dgm:cxn modelId="{591D328A-F82C-4116-A38D-8EF9D277E096}" type="presParOf" srcId="{9C6B4D00-D8DB-42E9-8D7D-F0C095229CF9}" destId="{7B6276EE-D976-4B70-B68D-2B7EC0659595}" srcOrd="2" destOrd="0" presId="urn:microsoft.com/office/officeart/2018/2/layout/IconVerticalSolidList"/>
    <dgm:cxn modelId="{8BABDABF-F610-4C30-BE92-C5E23F37A8C4}" type="presParOf" srcId="{9C6B4D00-D8DB-42E9-8D7D-F0C095229CF9}" destId="{85D31A9A-925E-4883-B41D-393766D092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8D799-B0CD-4CD8-BCE1-6D4060BF01F9}">
      <dsp:nvSpPr>
        <dsp:cNvPr id="0" name=""/>
        <dsp:cNvSpPr/>
      </dsp:nvSpPr>
      <dsp:spPr>
        <a:xfrm>
          <a:off x="0" y="428437"/>
          <a:ext cx="10515600" cy="204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62356" rIns="816127"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COI</a:t>
          </a:r>
        </a:p>
        <a:p>
          <a:pPr marL="228600" lvl="1" indent="-228600" algn="l" defTabSz="1200150">
            <a:lnSpc>
              <a:spcPct val="90000"/>
            </a:lnSpc>
            <a:spcBef>
              <a:spcPct val="0"/>
            </a:spcBef>
            <a:spcAft>
              <a:spcPct val="15000"/>
            </a:spcAft>
            <a:buChar char="•"/>
          </a:pPr>
          <a:r>
            <a:rPr lang="en-US" sz="2700" kern="1200"/>
            <a:t>Growth/Nutrition</a:t>
          </a:r>
        </a:p>
        <a:p>
          <a:pPr marL="228600" lvl="1" indent="-228600" algn="l" defTabSz="1200150">
            <a:lnSpc>
              <a:spcPct val="90000"/>
            </a:lnSpc>
            <a:spcBef>
              <a:spcPct val="0"/>
            </a:spcBef>
            <a:spcAft>
              <a:spcPct val="15000"/>
            </a:spcAft>
            <a:buChar char="•"/>
          </a:pPr>
          <a:r>
            <a:rPr lang="en-US" sz="2700" kern="1200" dirty="0"/>
            <a:t>Pulmonary Medications</a:t>
          </a:r>
        </a:p>
      </dsp:txBody>
      <dsp:txXfrm>
        <a:off x="0" y="428437"/>
        <a:ext cx="10515600" cy="2041200"/>
      </dsp:txXfrm>
    </dsp:sp>
    <dsp:sp modelId="{84FBF640-853A-457B-BB81-DC033B6CA058}">
      <dsp:nvSpPr>
        <dsp:cNvPr id="0" name=""/>
        <dsp:cNvSpPr/>
      </dsp:nvSpPr>
      <dsp:spPr>
        <a:xfrm>
          <a:off x="525780" y="29917"/>
          <a:ext cx="7360920" cy="79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en-US" sz="2700" kern="1200" dirty="0"/>
            <a:t>New Variables</a:t>
          </a:r>
        </a:p>
      </dsp:txBody>
      <dsp:txXfrm>
        <a:off x="564688" y="68825"/>
        <a:ext cx="7283104" cy="719224"/>
      </dsp:txXfrm>
    </dsp:sp>
    <dsp:sp modelId="{69345BC1-325B-4280-BD2A-119B83588A68}">
      <dsp:nvSpPr>
        <dsp:cNvPr id="0" name=""/>
        <dsp:cNvSpPr/>
      </dsp:nvSpPr>
      <dsp:spPr>
        <a:xfrm>
          <a:off x="0" y="3013957"/>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A5FB7A-28BE-45F0-AB64-B078DF236D72}">
      <dsp:nvSpPr>
        <dsp:cNvPr id="0" name=""/>
        <dsp:cNvSpPr/>
      </dsp:nvSpPr>
      <dsp:spPr>
        <a:xfrm>
          <a:off x="525780" y="2615437"/>
          <a:ext cx="7360920" cy="79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en-US" sz="2700" kern="1200" dirty="0" err="1"/>
            <a:t>REDCap</a:t>
          </a:r>
          <a:r>
            <a:rPr lang="en-US" sz="2700" kern="1200" dirty="0"/>
            <a:t> Launching Soon!</a:t>
          </a:r>
        </a:p>
      </dsp:txBody>
      <dsp:txXfrm>
        <a:off x="564688" y="2654345"/>
        <a:ext cx="7283104"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13ECD-695D-46AD-B2F4-25A943C372ED}">
      <dsp:nvSpPr>
        <dsp:cNvPr id="0" name=""/>
        <dsp:cNvSpPr/>
      </dsp:nvSpPr>
      <dsp:spPr>
        <a:xfrm>
          <a:off x="0" y="605194"/>
          <a:ext cx="10515600" cy="11172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9FD56-AFAB-4A2F-A79A-B9E72CDE9DE4}">
      <dsp:nvSpPr>
        <dsp:cNvPr id="0" name=""/>
        <dsp:cNvSpPr/>
      </dsp:nvSpPr>
      <dsp:spPr>
        <a:xfrm>
          <a:off x="337977" y="856583"/>
          <a:ext cx="614505" cy="6145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FB152F-D807-4EA8-A501-6959718371A9}">
      <dsp:nvSpPr>
        <dsp:cNvPr id="0" name=""/>
        <dsp:cNvSpPr/>
      </dsp:nvSpPr>
      <dsp:spPr>
        <a:xfrm>
          <a:off x="1290461" y="605194"/>
          <a:ext cx="9225138"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6" tIns="118246" rIns="118246" bIns="118246" numCol="1" spcCol="1270" anchor="ctr" anchorCtr="0">
          <a:noAutofit/>
        </a:bodyPr>
        <a:lstStyle/>
        <a:p>
          <a:pPr marL="0" lvl="0" indent="0" algn="l" defTabSz="1111250">
            <a:lnSpc>
              <a:spcPct val="100000"/>
            </a:lnSpc>
            <a:spcBef>
              <a:spcPct val="0"/>
            </a:spcBef>
            <a:spcAft>
              <a:spcPct val="35000"/>
            </a:spcAft>
            <a:buNone/>
          </a:pPr>
          <a:r>
            <a:rPr lang="en-US" sz="2500" kern="1200" dirty="0"/>
            <a:t>Queries were sent out in December</a:t>
          </a:r>
        </a:p>
      </dsp:txBody>
      <dsp:txXfrm>
        <a:off x="1290461" y="605194"/>
        <a:ext cx="9225138" cy="1117282"/>
      </dsp:txXfrm>
    </dsp:sp>
    <dsp:sp modelId="{433C9BDC-AB73-4E57-B988-03BC4B672C46}">
      <dsp:nvSpPr>
        <dsp:cNvPr id="0" name=""/>
        <dsp:cNvSpPr/>
      </dsp:nvSpPr>
      <dsp:spPr>
        <a:xfrm>
          <a:off x="0" y="2001797"/>
          <a:ext cx="10515600" cy="11172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DF181-3E97-440E-8004-D3C8F4B9D308}">
      <dsp:nvSpPr>
        <dsp:cNvPr id="0" name=""/>
        <dsp:cNvSpPr/>
      </dsp:nvSpPr>
      <dsp:spPr>
        <a:xfrm>
          <a:off x="337977" y="2253186"/>
          <a:ext cx="614505" cy="6145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A58523-1C32-426E-9053-55A7A2F36165}">
      <dsp:nvSpPr>
        <dsp:cNvPr id="0" name=""/>
        <dsp:cNvSpPr/>
      </dsp:nvSpPr>
      <dsp:spPr>
        <a:xfrm>
          <a:off x="1290461" y="2001797"/>
          <a:ext cx="9225138"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6" tIns="118246" rIns="118246" bIns="118246" numCol="1" spcCol="1270" anchor="ctr" anchorCtr="0">
          <a:noAutofit/>
        </a:bodyPr>
        <a:lstStyle/>
        <a:p>
          <a:pPr marL="0" lvl="0" indent="0" algn="l" defTabSz="1111250">
            <a:lnSpc>
              <a:spcPct val="100000"/>
            </a:lnSpc>
            <a:spcBef>
              <a:spcPct val="0"/>
            </a:spcBef>
            <a:spcAft>
              <a:spcPct val="35000"/>
            </a:spcAft>
            <a:buNone/>
          </a:pPr>
          <a:r>
            <a:rPr lang="en-US" sz="2500" kern="1200" dirty="0"/>
            <a:t>Please return the completed query </a:t>
          </a:r>
          <a:r>
            <a:rPr lang="en-US" sz="2500" u="sng" kern="1200" dirty="0"/>
            <a:t>form</a:t>
          </a:r>
          <a:r>
            <a:rPr lang="en-US" sz="2500" kern="1200" dirty="0"/>
            <a:t> to Katie as soon as possible </a:t>
          </a:r>
        </a:p>
      </dsp:txBody>
      <dsp:txXfrm>
        <a:off x="1290461" y="2001797"/>
        <a:ext cx="9225138" cy="1117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8BF53-7CAF-42C8-9F4E-8067659CC5CF}">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4C6EB-8807-4952-97D1-FA24645CA75A}">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769D2-B38B-43C8-B049-FBB20FA42F4F}">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Reminder for all sites that have IRB approval that survey links should be sent to all families enrolled </a:t>
          </a:r>
        </a:p>
      </dsp:txBody>
      <dsp:txXfrm>
        <a:off x="1228710" y="454"/>
        <a:ext cx="9286889" cy="1063818"/>
      </dsp:txXfrm>
    </dsp:sp>
    <dsp:sp modelId="{E63F2840-6C96-4AE0-BD45-69569CC49A53}">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F073B-F441-4AA4-BB4D-B54C1ACA3629}">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9D187-2828-46BC-A78E-4ED5EC515AA5}">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Defined project milestone</a:t>
          </a:r>
        </a:p>
      </dsp:txBody>
      <dsp:txXfrm>
        <a:off x="1228710" y="1330228"/>
        <a:ext cx="9286889" cy="1063818"/>
      </dsp:txXfrm>
    </dsp:sp>
    <dsp:sp modelId="{042C02D4-AA17-4310-9D72-C22F09A38AAD}">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65B93-46C6-4456-9D41-2433B88C5EC4}">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31A9A-925E-4883-B41D-393766D092CC}">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FF0000"/>
              </a:solidFill>
            </a:rPr>
            <a:t>Severely</a:t>
          </a:r>
          <a:r>
            <a:rPr lang="en-US" sz="2500" kern="1200" dirty="0"/>
            <a:t> behind enrollment schedule (0.01% response rate) </a:t>
          </a:r>
        </a:p>
      </dsp:txBody>
      <dsp:txXfrm>
        <a:off x="1228710" y="2660001"/>
        <a:ext cx="9286889" cy="10638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0.90283</cdr:x>
      <cdr:y>0.10274</cdr:y>
    </cdr:from>
    <cdr:to>
      <cdr:x>0.96471</cdr:x>
      <cdr:y>0.19802</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07273" y="634580"/>
          <a:ext cx="754420" cy="58851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0.90209</cdr:x>
      <cdr:y>0.10783</cdr:y>
    </cdr:from>
    <cdr:to>
      <cdr:x>0.9625</cdr:x>
      <cdr:y>0.20311</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0998310" y="692905"/>
          <a:ext cx="736490" cy="61224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24086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22</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23</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26</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4 enrollments in December</a:t>
            </a:r>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33725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7</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8</a:t>
            </a:fld>
            <a:endParaRPr lang="en-US"/>
          </a:p>
        </p:txBody>
      </p:sp>
    </p:spTree>
    <p:extLst>
      <p:ext uri="{BB962C8B-B14F-4D97-AF65-F5344CB8AC3E}">
        <p14:creationId xmlns:p14="http://schemas.microsoft.com/office/powerpoint/2010/main" val="16914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9</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149503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February 1</a:t>
            </a:r>
            <a:r>
              <a:rPr lang="en-US" b="1" baseline="30000" dirty="0">
                <a:solidFill>
                  <a:schemeClr val="accent3">
                    <a:lumMod val="50000"/>
                  </a:schemeClr>
                </a:solidFill>
              </a:rPr>
              <a:t>st</a:t>
            </a:r>
            <a:r>
              <a:rPr lang="en-US" b="1" dirty="0">
                <a:solidFill>
                  <a:schemeClr val="accent3">
                    <a:lumMod val="50000"/>
                  </a:schemeClr>
                </a:solidFill>
              </a:rPr>
              <a:t>, 2024</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DAE5F2F-A59C-4C62-BEC2-40F9EE3730E0}"/>
              </a:ext>
            </a:extLst>
          </p:cNvPr>
          <p:cNvGraphicFramePr>
            <a:graphicFrameLocks/>
          </p:cNvGraphicFramePr>
          <p:nvPr>
            <p:extLst>
              <p:ext uri="{D42A27DB-BD31-4B8C-83A1-F6EECF244321}">
                <p14:modId xmlns:p14="http://schemas.microsoft.com/office/powerpoint/2010/main" val="3483665237"/>
              </p:ext>
            </p:extLst>
          </p:nvPr>
        </p:nvGraphicFramePr>
        <p:xfrm>
          <a:off x="0" y="-63374"/>
          <a:ext cx="12122590" cy="601150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D9A6F25-718D-A339-6E9F-BB8D50DDF959}"/>
              </a:ext>
            </a:extLst>
          </p:cNvPr>
          <p:cNvSpPr txBox="1"/>
          <p:nvPr/>
        </p:nvSpPr>
        <p:spPr>
          <a:xfrm>
            <a:off x="4357687" y="5624810"/>
            <a:ext cx="4124325" cy="461665"/>
          </a:xfrm>
          <a:prstGeom prst="rect">
            <a:avLst/>
          </a:prstGeom>
          <a:noFill/>
        </p:spPr>
        <p:txBody>
          <a:bodyPr wrap="square" rtlCol="0">
            <a:spAutoFit/>
          </a:bodyPr>
          <a:lstStyle/>
          <a:p>
            <a:r>
              <a:rPr lang="en-US" sz="2400" b="1" dirty="0"/>
              <a:t>Implementation Quarter-Year</a:t>
            </a:r>
          </a:p>
        </p:txBody>
      </p:sp>
    </p:spTree>
    <p:extLst>
      <p:ext uri="{BB962C8B-B14F-4D97-AF65-F5344CB8AC3E}">
        <p14:creationId xmlns:p14="http://schemas.microsoft.com/office/powerpoint/2010/main" val="39914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6060"/>
            <a:ext cx="10515600" cy="1325563"/>
          </a:xfrm>
        </p:spPr>
        <p:txBody>
          <a:bodyPr/>
          <a:lstStyle/>
          <a:p>
            <a:r>
              <a:rPr lang="en-US" dirty="0"/>
              <a:t>Deviation Types</a:t>
            </a:r>
          </a:p>
        </p:txBody>
      </p:sp>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1156757676"/>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7790</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2577</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1473</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1505344" y="834580"/>
            <a:ext cx="1689100" cy="307777"/>
          </a:xfrm>
          <a:prstGeom prst="rect">
            <a:avLst/>
          </a:prstGeom>
          <a:noFill/>
        </p:spPr>
        <p:txBody>
          <a:bodyPr wrap="square" rtlCol="0">
            <a:spAutoFit/>
          </a:bodyPr>
          <a:lstStyle/>
          <a:p>
            <a:r>
              <a:rPr lang="en-US" sz="1400" b="1" u="sng" dirty="0"/>
              <a:t>Total</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3"/>
          <a:srcRect l="981" r="1"/>
          <a:stretch/>
        </p:blipFill>
        <p:spPr>
          <a:xfrm>
            <a:off x="7239681" y="1217706"/>
            <a:ext cx="4744071" cy="5572125"/>
          </a:xfrm>
          <a:prstGeom prst="rect">
            <a:avLst/>
          </a:prstGeom>
        </p:spPr>
      </p:pic>
      <p:sp>
        <p:nvSpPr>
          <p:cNvPr id="7" name="TextBox 6">
            <a:extLst>
              <a:ext uri="{FF2B5EF4-FFF2-40B4-BE49-F238E27FC236}">
                <a16:creationId xmlns:a16="http://schemas.microsoft.com/office/drawing/2014/main" id="{B9B81E02-5E51-ED3B-A05B-9425246E944F}"/>
              </a:ext>
            </a:extLst>
          </p:cNvPr>
          <p:cNvSpPr txBox="1"/>
          <p:nvPr/>
        </p:nvSpPr>
        <p:spPr>
          <a:xfrm>
            <a:off x="4847771" y="2337354"/>
            <a:ext cx="1689100" cy="307777"/>
          </a:xfrm>
          <a:prstGeom prst="rect">
            <a:avLst/>
          </a:prstGeom>
          <a:noFill/>
        </p:spPr>
        <p:txBody>
          <a:bodyPr wrap="square" rtlCol="0">
            <a:spAutoFit/>
          </a:bodyPr>
          <a:lstStyle/>
          <a:p>
            <a:r>
              <a:rPr lang="en-US" sz="1400" b="1" u="sng" dirty="0"/>
              <a:t>Last Month</a:t>
            </a:r>
          </a:p>
        </p:txBody>
      </p:sp>
      <p:pic>
        <p:nvPicPr>
          <p:cNvPr id="5" name="Picture 4">
            <a:extLst>
              <a:ext uri="{FF2B5EF4-FFF2-40B4-BE49-F238E27FC236}">
                <a16:creationId xmlns:a16="http://schemas.microsoft.com/office/drawing/2014/main" id="{7A0E1C66-BED8-DC86-C48C-42C84E0F2235}"/>
              </a:ext>
            </a:extLst>
          </p:cNvPr>
          <p:cNvPicPr>
            <a:picLocks noChangeAspect="1"/>
          </p:cNvPicPr>
          <p:nvPr/>
        </p:nvPicPr>
        <p:blipFill rotWithShape="1">
          <a:blip r:embed="rId4">
            <a:extLst>
              <a:ext uri="{28A0092B-C50C-407E-A947-70E740481C1C}">
                <a14:useLocalDpi xmlns:a14="http://schemas.microsoft.com/office/drawing/2010/main" val="0"/>
              </a:ext>
            </a:extLst>
          </a:blip>
          <a:srcRect l="268" r="268"/>
          <a:stretch/>
        </p:blipFill>
        <p:spPr>
          <a:xfrm>
            <a:off x="0" y="1217706"/>
            <a:ext cx="3320318" cy="3197091"/>
          </a:xfrm>
          <a:prstGeom prst="rect">
            <a:avLst/>
          </a:prstGeom>
        </p:spPr>
      </p:pic>
      <p:pic>
        <p:nvPicPr>
          <p:cNvPr id="4" name="Picture 3">
            <a:extLst>
              <a:ext uri="{FF2B5EF4-FFF2-40B4-BE49-F238E27FC236}">
                <a16:creationId xmlns:a16="http://schemas.microsoft.com/office/drawing/2014/main" id="{82D5E223-EEC9-21B5-5D95-650A7A7EDA2F}"/>
              </a:ext>
            </a:extLst>
          </p:cNvPr>
          <p:cNvPicPr>
            <a:picLocks noChangeAspect="1"/>
          </p:cNvPicPr>
          <p:nvPr/>
        </p:nvPicPr>
        <p:blipFill rotWithShape="1">
          <a:blip r:embed="rId5"/>
          <a:srcRect l="1413" t="11043" r="46872" b="17892"/>
          <a:stretch/>
        </p:blipFill>
        <p:spPr>
          <a:xfrm>
            <a:off x="3320319" y="2762740"/>
            <a:ext cx="4105656" cy="4095260"/>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2" name="Chart 1">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2637427944"/>
              </p:ext>
            </p:extLst>
          </p:nvPr>
        </p:nvGraphicFramePr>
        <p:xfrm>
          <a:off x="0" y="-1"/>
          <a:ext cx="12192000" cy="5875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549D-254A-D9AA-1546-A0369F72C23A}"/>
              </a:ext>
            </a:extLst>
          </p:cNvPr>
          <p:cNvSpPr>
            <a:spLocks noGrp="1"/>
          </p:cNvSpPr>
          <p:nvPr>
            <p:ph type="title"/>
          </p:nvPr>
        </p:nvSpPr>
        <p:spPr>
          <a:xfrm>
            <a:off x="838200" y="365125"/>
            <a:ext cx="10515600" cy="1325563"/>
          </a:xfrm>
        </p:spPr>
        <p:txBody>
          <a:bodyPr anchor="ctr">
            <a:normAutofit/>
          </a:bodyPr>
          <a:lstStyle/>
          <a:p>
            <a:r>
              <a:rPr lang="en-US" dirty="0"/>
              <a:t>New Variables (Not Mandatory)</a:t>
            </a:r>
          </a:p>
        </p:txBody>
      </p:sp>
      <p:graphicFrame>
        <p:nvGraphicFramePr>
          <p:cNvPr id="5" name="Content Placeholder 2">
            <a:extLst>
              <a:ext uri="{FF2B5EF4-FFF2-40B4-BE49-F238E27FC236}">
                <a16:creationId xmlns:a16="http://schemas.microsoft.com/office/drawing/2014/main" id="{96E1A216-3DB0-FE36-1609-3ADAC6F5DE59}"/>
              </a:ext>
            </a:extLst>
          </p:cNvPr>
          <p:cNvGraphicFramePr>
            <a:graphicFrameLocks noGrp="1"/>
          </p:cNvGraphicFramePr>
          <p:nvPr>
            <p:ph idx="1"/>
            <p:extLst>
              <p:ext uri="{D42A27DB-BD31-4B8C-83A1-F6EECF244321}">
                <p14:modId xmlns:p14="http://schemas.microsoft.com/office/powerpoint/2010/main" val="1089059649"/>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41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40F6-823E-044A-8D50-8BAD06F64F3C}"/>
              </a:ext>
            </a:extLst>
          </p:cNvPr>
          <p:cNvSpPr>
            <a:spLocks noGrp="1"/>
          </p:cNvSpPr>
          <p:nvPr>
            <p:ph type="title"/>
          </p:nvPr>
        </p:nvSpPr>
        <p:spPr>
          <a:xfrm>
            <a:off x="838200" y="365125"/>
            <a:ext cx="10515600" cy="1325563"/>
          </a:xfrm>
        </p:spPr>
        <p:txBody>
          <a:bodyPr anchor="ctr">
            <a:normAutofit/>
          </a:bodyPr>
          <a:lstStyle/>
          <a:p>
            <a:r>
              <a:rPr lang="en-US" dirty="0"/>
              <a:t>Upcoming RHO Presentations</a:t>
            </a:r>
          </a:p>
        </p:txBody>
      </p:sp>
      <p:pic>
        <p:nvPicPr>
          <p:cNvPr id="5" name="Graphic 4" descr="Lecturer outline">
            <a:extLst>
              <a:ext uri="{FF2B5EF4-FFF2-40B4-BE49-F238E27FC236}">
                <a16:creationId xmlns:a16="http://schemas.microsoft.com/office/drawing/2014/main" id="{DEA814CB-B30A-3742-A4DE-E24E4F5D20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062" y="1825625"/>
            <a:ext cx="3825875" cy="3825875"/>
          </a:xfrm>
          <a:prstGeom prst="rect">
            <a:avLst/>
          </a:prstGeom>
        </p:spPr>
      </p:pic>
      <p:sp>
        <p:nvSpPr>
          <p:cNvPr id="3" name="Content Placeholder 2">
            <a:extLst>
              <a:ext uri="{FF2B5EF4-FFF2-40B4-BE49-F238E27FC236}">
                <a16:creationId xmlns:a16="http://schemas.microsoft.com/office/drawing/2014/main" id="{06209DF6-AD7B-584C-B738-87FDCCA44F98}"/>
              </a:ext>
            </a:extLst>
          </p:cNvPr>
          <p:cNvSpPr>
            <a:spLocks noGrp="1"/>
          </p:cNvSpPr>
          <p:nvPr>
            <p:ph sz="half" idx="2"/>
          </p:nvPr>
        </p:nvSpPr>
        <p:spPr>
          <a:xfrm>
            <a:off x="6172200" y="1825625"/>
            <a:ext cx="5181600" cy="4351338"/>
          </a:xfrm>
        </p:spPr>
        <p:txBody>
          <a:bodyPr>
            <a:normAutofit/>
          </a:bodyPr>
          <a:lstStyle/>
          <a:p>
            <a:r>
              <a:rPr lang="en-US" dirty="0"/>
              <a:t>Two oral abstracts were accepted to ESPR in March</a:t>
            </a:r>
          </a:p>
          <a:p>
            <a:r>
              <a:rPr lang="en-US" dirty="0"/>
              <a:t>Two abstracts were accepted as oral presentations at SPR in May </a:t>
            </a:r>
          </a:p>
        </p:txBody>
      </p:sp>
    </p:spTree>
    <p:extLst>
      <p:ext uri="{BB962C8B-B14F-4D97-AF65-F5344CB8AC3E}">
        <p14:creationId xmlns:p14="http://schemas.microsoft.com/office/powerpoint/2010/main" val="52235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94596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F1C1-68B3-905E-E4CE-3B9C0976E899}"/>
              </a:ext>
            </a:extLst>
          </p:cNvPr>
          <p:cNvSpPr>
            <a:spLocks noGrp="1"/>
          </p:cNvSpPr>
          <p:nvPr>
            <p:ph type="title"/>
          </p:nvPr>
        </p:nvSpPr>
        <p:spPr/>
        <p:txBody>
          <a:bodyPr/>
          <a:lstStyle/>
          <a:p>
            <a:r>
              <a:rPr lang="en-US" dirty="0"/>
              <a:t>Consenting Reminders</a:t>
            </a:r>
          </a:p>
        </p:txBody>
      </p:sp>
      <p:sp>
        <p:nvSpPr>
          <p:cNvPr id="3" name="Content Placeholder 2">
            <a:extLst>
              <a:ext uri="{FF2B5EF4-FFF2-40B4-BE49-F238E27FC236}">
                <a16:creationId xmlns:a16="http://schemas.microsoft.com/office/drawing/2014/main" id="{86CCB277-C5AC-3EB5-32CF-7BD0DAECE508}"/>
              </a:ext>
            </a:extLst>
          </p:cNvPr>
          <p:cNvSpPr>
            <a:spLocks noGrp="1"/>
          </p:cNvSpPr>
          <p:nvPr>
            <p:ph idx="1"/>
          </p:nvPr>
        </p:nvSpPr>
        <p:spPr/>
        <p:txBody>
          <a:bodyPr/>
          <a:lstStyle/>
          <a:p>
            <a:r>
              <a:rPr lang="en-US" dirty="0"/>
              <a:t>OKAY to consent at first pulmonary follow-up if missed at NICU discharge. </a:t>
            </a:r>
          </a:p>
          <a:p>
            <a:r>
              <a:rPr lang="en-US" dirty="0"/>
              <a:t>Consent is for SHARING data not </a:t>
            </a:r>
            <a:r>
              <a:rPr lang="en-US" u="sng" dirty="0"/>
              <a:t>USING</a:t>
            </a:r>
            <a:r>
              <a:rPr lang="en-US" dirty="0"/>
              <a:t> program. </a:t>
            </a:r>
          </a:p>
          <a:p>
            <a:r>
              <a:rPr lang="en-US" dirty="0"/>
              <a:t>If RHO not feasible, please still present fact sheet and ask for permission to use data as control.</a:t>
            </a:r>
          </a:p>
        </p:txBody>
      </p:sp>
    </p:spTree>
    <p:extLst>
      <p:ext uri="{BB962C8B-B14F-4D97-AF65-F5344CB8AC3E}">
        <p14:creationId xmlns:p14="http://schemas.microsoft.com/office/powerpoint/2010/main" val="98406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D58E-1B8B-7548-A734-4083AB16ECAA}"/>
              </a:ext>
            </a:extLst>
          </p:cNvPr>
          <p:cNvSpPr>
            <a:spLocks noGrp="1"/>
          </p:cNvSpPr>
          <p:nvPr>
            <p:ph type="title"/>
          </p:nvPr>
        </p:nvSpPr>
        <p:spPr/>
        <p:txBody>
          <a:bodyPr/>
          <a:lstStyle/>
          <a:p>
            <a:r>
              <a:rPr lang="en-US" dirty="0"/>
              <a:t>No Cost Extension and Subawards</a:t>
            </a:r>
          </a:p>
        </p:txBody>
      </p:sp>
      <p:sp>
        <p:nvSpPr>
          <p:cNvPr id="3" name="Content Placeholder 2">
            <a:extLst>
              <a:ext uri="{FF2B5EF4-FFF2-40B4-BE49-F238E27FC236}">
                <a16:creationId xmlns:a16="http://schemas.microsoft.com/office/drawing/2014/main" id="{5895B101-726C-364D-9736-B0AC144E4BA9}"/>
              </a:ext>
            </a:extLst>
          </p:cNvPr>
          <p:cNvSpPr>
            <a:spLocks noGrp="1"/>
          </p:cNvSpPr>
          <p:nvPr>
            <p:ph idx="1"/>
          </p:nvPr>
        </p:nvSpPr>
        <p:spPr/>
        <p:txBody>
          <a:bodyPr/>
          <a:lstStyle/>
          <a:p>
            <a:r>
              <a:rPr lang="en-US" dirty="0"/>
              <a:t>New sub-awards will be distributed in the coming weeks</a:t>
            </a:r>
          </a:p>
          <a:p>
            <a:r>
              <a:rPr lang="en-US" dirty="0"/>
              <a:t>The award will continue until 7/31/2024 </a:t>
            </a:r>
          </a:p>
          <a:p>
            <a:r>
              <a:rPr lang="en-US" dirty="0"/>
              <a:t>Enrollment will end 7/31/2024 but will continue to follow active infants through 6-months post successful HOT discontinuation </a:t>
            </a:r>
          </a:p>
        </p:txBody>
      </p:sp>
    </p:spTree>
    <p:extLst>
      <p:ext uri="{BB962C8B-B14F-4D97-AF65-F5344CB8AC3E}">
        <p14:creationId xmlns:p14="http://schemas.microsoft.com/office/powerpoint/2010/main" val="424301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B8D8-035C-B7D4-F6F4-301070874A66}"/>
              </a:ext>
            </a:extLst>
          </p:cNvPr>
          <p:cNvSpPr>
            <a:spLocks noGrp="1"/>
          </p:cNvSpPr>
          <p:nvPr>
            <p:ph type="title"/>
          </p:nvPr>
        </p:nvSpPr>
        <p:spPr>
          <a:xfrm>
            <a:off x="838200" y="365125"/>
            <a:ext cx="10515600" cy="1325563"/>
          </a:xfrm>
        </p:spPr>
        <p:txBody>
          <a:bodyPr anchor="ctr">
            <a:normAutofit/>
          </a:bodyPr>
          <a:lstStyle/>
          <a:p>
            <a:r>
              <a:rPr lang="en-US" dirty="0"/>
              <a:t>Data Query</a:t>
            </a:r>
          </a:p>
        </p:txBody>
      </p:sp>
      <p:graphicFrame>
        <p:nvGraphicFramePr>
          <p:cNvPr id="5" name="Content Placeholder 2">
            <a:extLst>
              <a:ext uri="{FF2B5EF4-FFF2-40B4-BE49-F238E27FC236}">
                <a16:creationId xmlns:a16="http://schemas.microsoft.com/office/drawing/2014/main" id="{73AB34B2-9D41-DA7F-9EC1-7A7BD09C77FC}"/>
              </a:ext>
            </a:extLst>
          </p:cNvPr>
          <p:cNvGraphicFramePr>
            <a:graphicFrameLocks noGrp="1"/>
          </p:cNvGraphicFramePr>
          <p:nvPr>
            <p:ph idx="1"/>
            <p:extLst>
              <p:ext uri="{D42A27DB-BD31-4B8C-83A1-F6EECF244321}">
                <p14:modId xmlns:p14="http://schemas.microsoft.com/office/powerpoint/2010/main" val="1427783695"/>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656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D0BB-4239-BF41-9A80-180F336C5E55}"/>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6" name="Content Placeholder 2">
            <a:extLst>
              <a:ext uri="{FF2B5EF4-FFF2-40B4-BE49-F238E27FC236}">
                <a16:creationId xmlns:a16="http://schemas.microsoft.com/office/drawing/2014/main" id="{D8348541-EC32-65FA-5664-804E09B3A6B6}"/>
              </a:ext>
            </a:extLst>
          </p:cNvPr>
          <p:cNvGraphicFramePr>
            <a:graphicFrameLocks noGrp="1"/>
          </p:cNvGraphicFramePr>
          <p:nvPr>
            <p:ph idx="1"/>
            <p:extLst>
              <p:ext uri="{D42A27DB-BD31-4B8C-83A1-F6EECF244321}">
                <p14:modId xmlns:p14="http://schemas.microsoft.com/office/powerpoint/2010/main" val="766824272"/>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51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427-ACCC-5DA5-49B0-09F26F959CC6}"/>
              </a:ext>
            </a:extLst>
          </p:cNvPr>
          <p:cNvSpPr>
            <a:spLocks noGrp="1"/>
          </p:cNvSpPr>
          <p:nvPr>
            <p:ph type="title"/>
          </p:nvPr>
        </p:nvSpPr>
        <p:spPr/>
        <p:txBody>
          <a:bodyPr/>
          <a:lstStyle/>
          <a:p>
            <a:r>
              <a:rPr lang="en-US" dirty="0"/>
              <a:t>Contacting Patients Through the EMR</a:t>
            </a:r>
          </a:p>
        </p:txBody>
      </p:sp>
      <p:sp>
        <p:nvSpPr>
          <p:cNvPr id="3" name="Content Placeholder 2">
            <a:extLst>
              <a:ext uri="{FF2B5EF4-FFF2-40B4-BE49-F238E27FC236}">
                <a16:creationId xmlns:a16="http://schemas.microsoft.com/office/drawing/2014/main" id="{7E90DD36-0A4F-DB41-6A74-EA0CB3CA4027}"/>
              </a:ext>
            </a:extLst>
          </p:cNvPr>
          <p:cNvSpPr>
            <a:spLocks noGrp="1"/>
          </p:cNvSpPr>
          <p:nvPr>
            <p:ph idx="1"/>
          </p:nvPr>
        </p:nvSpPr>
        <p:spPr/>
        <p:txBody>
          <a:bodyPr/>
          <a:lstStyle/>
          <a:p>
            <a:r>
              <a:rPr lang="en-US" dirty="0"/>
              <a:t>If the RHO recommendation is a maintain, you can contact patients using your EMR instead of a phone call if you prefer. </a:t>
            </a:r>
          </a:p>
        </p:txBody>
      </p:sp>
    </p:spTree>
    <p:extLst>
      <p:ext uri="{BB962C8B-B14F-4D97-AF65-F5344CB8AC3E}">
        <p14:creationId xmlns:p14="http://schemas.microsoft.com/office/powerpoint/2010/main" val="150014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62</a:t>
            </a:r>
          </a:p>
        </p:txBody>
      </p:sp>
      <p:pic>
        <p:nvPicPr>
          <p:cNvPr id="4" name="Picture 3">
            <a:extLst>
              <a:ext uri="{FF2B5EF4-FFF2-40B4-BE49-F238E27FC236}">
                <a16:creationId xmlns:a16="http://schemas.microsoft.com/office/drawing/2014/main" id="{B03D12CE-AFAD-EA8F-BD70-5C49E73BC42C}"/>
              </a:ext>
            </a:extLst>
          </p:cNvPr>
          <p:cNvPicPr>
            <a:picLocks noChangeAspect="1"/>
          </p:cNvPicPr>
          <p:nvPr/>
        </p:nvPicPr>
        <p:blipFill rotWithShape="1">
          <a:blip r:embed="rId3"/>
          <a:srcRect l="6954" t="2092" r="6072" b="2483"/>
          <a:stretch/>
        </p:blipFill>
        <p:spPr>
          <a:xfrm>
            <a:off x="5130800" y="112058"/>
            <a:ext cx="6440023" cy="5966012"/>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C3D254CB-5890-F73C-517B-767DD9D79E3F}"/>
              </a:ext>
            </a:extLst>
          </p:cNvPr>
          <p:cNvGraphicFramePr>
            <a:graphicFrameLocks/>
          </p:cNvGraphicFramePr>
          <p:nvPr/>
        </p:nvGraphicFramePr>
        <p:xfrm>
          <a:off x="451792" y="925470"/>
          <a:ext cx="11288415" cy="50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1883686451"/>
              </p:ext>
            </p:extLst>
          </p:nvPr>
        </p:nvGraphicFramePr>
        <p:xfrm>
          <a:off x="327116" y="674446"/>
          <a:ext cx="11537768" cy="51643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solidFill>
                            <a:schemeClr val="tx1"/>
                          </a:solidFill>
                          <a:effectLst/>
                        </a:rPr>
                        <a:t>Boston Children's</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7/8/2021</a:t>
                      </a:r>
                    </a:p>
                  </a:txBody>
                  <a:tcPr marL="0" marR="0" marT="0" marB="0" anchor="ctr"/>
                </a:tc>
                <a:tc>
                  <a:txBody>
                    <a:bodyPr/>
                    <a:lstStyle/>
                    <a:p>
                      <a:pPr algn="ctr" fontAlgn="b"/>
                      <a:r>
                        <a:rPr lang="en-US" sz="1100" b="0" i="0" u="none" strike="noStrike" dirty="0">
                          <a:solidFill>
                            <a:schemeClr val="tx1"/>
                          </a:solidFill>
                          <a:effectLst/>
                          <a:latin typeface="+mn-lt"/>
                        </a:rPr>
                        <a:t>25.10</a:t>
                      </a:r>
                    </a:p>
                  </a:txBody>
                  <a:tcPr marL="0" marR="0" marT="0" marB="0" anchor="ctr"/>
                </a:tc>
                <a:tc>
                  <a:txBody>
                    <a:bodyPr/>
                    <a:lstStyle/>
                    <a:p>
                      <a:pPr algn="ctr" fontAlgn="b"/>
                      <a:r>
                        <a:rPr lang="en-US" sz="1100" b="0" i="0" u="none" strike="noStrike">
                          <a:solidFill>
                            <a:schemeClr val="tx1"/>
                          </a:solidFill>
                          <a:effectLst/>
                          <a:latin typeface="+mn-lt"/>
                        </a:rPr>
                        <a:t>40</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r" fontAlgn="b"/>
                      <a:r>
                        <a:rPr lang="en-US" sz="1100" b="0" i="0" u="none" strike="noStrike" dirty="0">
                          <a:solidFill>
                            <a:schemeClr val="tx1"/>
                          </a:solidFill>
                          <a:effectLst/>
                          <a:latin typeface="+mn-lt"/>
                        </a:rPr>
                        <a:t>1.0</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32</a:t>
                      </a:r>
                    </a:p>
                  </a:txBody>
                  <a:tcPr marL="0" marR="0" marT="0" marB="0" anchor="b"/>
                </a:tc>
                <a:tc>
                  <a:txBody>
                    <a:bodyPr/>
                    <a:lstStyle/>
                    <a:p>
                      <a:pPr algn="ctr" fontAlgn="b"/>
                      <a:r>
                        <a:rPr lang="en-US" sz="1100" b="0" i="0" u="none" strike="noStrike" dirty="0">
                          <a:solidFill>
                            <a:schemeClr val="tx1"/>
                          </a:solidFill>
                          <a:effectLst/>
                          <a:latin typeface="+mn-lt"/>
                        </a:rPr>
                        <a:t>9</a:t>
                      </a:r>
                    </a:p>
                  </a:txBody>
                  <a:tcPr marL="0" marR="0" marT="0" marB="0" anchor="ctr"/>
                </a:tc>
                <a:tc>
                  <a:txBody>
                    <a:bodyPr/>
                    <a:lstStyle/>
                    <a:p>
                      <a:pPr algn="r" fontAlgn="b"/>
                      <a:r>
                        <a:rPr lang="en-US" sz="1100" b="0" i="0" u="none" strike="noStrike" dirty="0">
                          <a:solidFill>
                            <a:schemeClr val="tx1"/>
                          </a:solidFill>
                          <a:effectLst/>
                          <a:latin typeface="+mn-lt"/>
                        </a:rPr>
                        <a:t>17</a:t>
                      </a:r>
                    </a:p>
                  </a:txBody>
                  <a:tcPr marL="0" marR="0" marT="0" marB="0" anchor="b"/>
                </a:tc>
                <a:tc>
                  <a:txBody>
                    <a:bodyPr/>
                    <a:lstStyle/>
                    <a:p>
                      <a:pPr algn="r" fontAlgn="b"/>
                      <a:r>
                        <a:rPr lang="en-US" sz="1100" b="0" i="0" u="none" strike="noStrike">
                          <a:solidFill>
                            <a:schemeClr val="tx1"/>
                          </a:solidFill>
                          <a:effectLst/>
                          <a:latin typeface="+mn-lt"/>
                        </a:rPr>
                        <a:t>6</a:t>
                      </a:r>
                    </a:p>
                  </a:txBody>
                  <a:tcPr marL="0" marR="0" marT="0" marB="0" anchor="b"/>
                </a:tc>
                <a:tc>
                  <a:txBody>
                    <a:bodyPr/>
                    <a:lstStyle/>
                    <a:p>
                      <a:pPr algn="r" fontAlgn="b"/>
                      <a:r>
                        <a:rPr lang="en-US" sz="1100" b="0" i="0" u="none" strike="noStrike">
                          <a:solidFill>
                            <a:schemeClr val="tx1"/>
                          </a:solidFill>
                          <a:effectLst/>
                          <a:latin typeface="+mn-lt"/>
                        </a:rPr>
                        <a:t>65.82</a:t>
                      </a:r>
                    </a:p>
                  </a:txBody>
                  <a:tcPr marL="0" marR="0" marT="0" marB="0" anchor="b"/>
                </a:tc>
                <a:tc>
                  <a:txBody>
                    <a:bodyPr/>
                    <a:lstStyle/>
                    <a:p>
                      <a:pPr algn="r" fontAlgn="b"/>
                      <a:r>
                        <a:rPr lang="en-US" sz="1100" b="0" i="0" u="none" strike="noStrike">
                          <a:solidFill>
                            <a:schemeClr val="tx1"/>
                          </a:solidFill>
                          <a:effectLst/>
                          <a:latin typeface="+mn-lt"/>
                        </a:rPr>
                        <a:t>50.92</a:t>
                      </a:r>
                    </a:p>
                  </a:txBody>
                  <a:tcPr marL="0" marR="0" marT="0" marB="0" anchor="b"/>
                </a:tc>
                <a:extLst>
                  <a:ext uri="{0D108BD9-81ED-4DB2-BD59-A6C34878D82A}">
                    <a16:rowId xmlns:a16="http://schemas.microsoft.com/office/drawing/2014/main" val="1105767336"/>
                  </a:ext>
                </a:extLst>
              </a:tr>
              <a:tr h="249892">
                <a:tc>
                  <a:txBody>
                    <a:bodyPr/>
                    <a:lstStyle/>
                    <a:p>
                      <a:pPr algn="ctr" fontAlgn="b"/>
                      <a:r>
                        <a:rPr lang="en-US" sz="1200" u="none" strike="noStrike" dirty="0">
                          <a:solidFill>
                            <a:schemeClr val="tx1"/>
                          </a:solidFill>
                          <a:effectLst/>
                        </a:rPr>
                        <a:t>Dartmouth-Hitchcock</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1/1/2022</a:t>
                      </a:r>
                    </a:p>
                  </a:txBody>
                  <a:tcPr marL="0" marR="0" marT="0" marB="0" anchor="ctr"/>
                </a:tc>
                <a:tc>
                  <a:txBody>
                    <a:bodyPr/>
                    <a:lstStyle/>
                    <a:p>
                      <a:pPr algn="ctr" fontAlgn="b"/>
                      <a:r>
                        <a:rPr lang="en-US" sz="1100" b="0" i="0" u="none" strike="noStrike" dirty="0">
                          <a:solidFill>
                            <a:schemeClr val="tx1"/>
                          </a:solidFill>
                          <a:effectLst/>
                          <a:latin typeface="+mn-lt"/>
                        </a:rPr>
                        <a:t>19.20</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r" fontAlgn="b"/>
                      <a:r>
                        <a:rPr lang="en-US" sz="1100" b="0" i="0" u="none" strike="noStrike">
                          <a:solidFill>
                            <a:schemeClr val="tx1"/>
                          </a:solidFill>
                          <a:effectLst/>
                          <a:latin typeface="+mn-lt"/>
                        </a:rPr>
                        <a:t>1.1</a:t>
                      </a:r>
                    </a:p>
                  </a:txBody>
                  <a:tcPr marL="0" marR="0" marT="0" marB="0" anchor="b">
                    <a:noFill/>
                  </a:tcPr>
                </a:tc>
                <a:tc>
                  <a:txBody>
                    <a:bodyPr/>
                    <a:lstStyle/>
                    <a:p>
                      <a:pPr algn="r" fontAlgn="b"/>
                      <a:r>
                        <a:rPr lang="en-US" sz="1100" b="0" i="0" u="none" strike="noStrike">
                          <a:solidFill>
                            <a:schemeClr val="tx1"/>
                          </a:solidFill>
                          <a:effectLst/>
                          <a:latin typeface="+mn-lt"/>
                        </a:rPr>
                        <a:t>29</a:t>
                      </a:r>
                    </a:p>
                  </a:txBody>
                  <a:tcPr marL="0" marR="0" marT="0" marB="0" anchor="b"/>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r" fontAlgn="b"/>
                      <a:r>
                        <a:rPr lang="en-US" sz="1100" b="0" i="0" u="none" strike="noStrike">
                          <a:solidFill>
                            <a:schemeClr val="tx1"/>
                          </a:solidFill>
                          <a:effectLst/>
                          <a:latin typeface="+mn-lt"/>
                        </a:rPr>
                        <a:t>27</a:t>
                      </a:r>
                    </a:p>
                  </a:txBody>
                  <a:tcPr marL="0" marR="0" marT="0" marB="0" anchor="b"/>
                </a:tc>
                <a:tc>
                  <a:txBody>
                    <a:bodyPr/>
                    <a:lstStyle/>
                    <a:p>
                      <a:pPr algn="r" fontAlgn="b"/>
                      <a:r>
                        <a:rPr lang="en-US" sz="1100" b="0" i="0" u="none" strike="noStrike">
                          <a:solidFill>
                            <a:schemeClr val="tx1"/>
                          </a:solidFill>
                          <a:effectLst/>
                          <a:latin typeface="+mn-lt"/>
                        </a:rPr>
                        <a:t>1</a:t>
                      </a:r>
                    </a:p>
                  </a:txBody>
                  <a:tcPr marL="0" marR="0" marT="0" marB="0" anchor="b"/>
                </a:tc>
                <a:tc>
                  <a:txBody>
                    <a:bodyPr/>
                    <a:lstStyle/>
                    <a:p>
                      <a:pPr algn="r" fontAlgn="b"/>
                      <a:r>
                        <a:rPr lang="en-US" sz="1100" b="0" i="0" u="none" strike="noStrike">
                          <a:solidFill>
                            <a:schemeClr val="tx1"/>
                          </a:solidFill>
                          <a:effectLst/>
                          <a:latin typeface="+mn-lt"/>
                        </a:rPr>
                        <a:t>81.19</a:t>
                      </a:r>
                    </a:p>
                  </a:txBody>
                  <a:tcPr marL="0" marR="0" marT="0" marB="0" anchor="b"/>
                </a:tc>
                <a:tc>
                  <a:txBody>
                    <a:bodyPr/>
                    <a:lstStyle/>
                    <a:p>
                      <a:pPr algn="r" fontAlgn="b"/>
                      <a:r>
                        <a:rPr lang="en-US" sz="1100" b="0" i="0" u="none" strike="noStrike">
                          <a:solidFill>
                            <a:schemeClr val="tx1"/>
                          </a:solidFill>
                          <a:effectLst/>
                          <a:latin typeface="+mn-lt"/>
                        </a:rPr>
                        <a:t>85.29</a:t>
                      </a:r>
                    </a:p>
                  </a:txBody>
                  <a:tcPr marL="0" marR="0" marT="0" marB="0" anchor="b"/>
                </a:tc>
                <a:extLst>
                  <a:ext uri="{0D108BD9-81ED-4DB2-BD59-A6C34878D82A}">
                    <a16:rowId xmlns:a16="http://schemas.microsoft.com/office/drawing/2014/main" val="176033024"/>
                  </a:ext>
                </a:extLst>
              </a:tr>
              <a:tr h="381240">
                <a:tc>
                  <a:txBody>
                    <a:bodyPr/>
                    <a:lstStyle/>
                    <a:p>
                      <a:pPr algn="ctr" fontAlgn="b"/>
                      <a:r>
                        <a:rPr lang="en-US" sz="1200" u="none" strike="noStrike" dirty="0">
                          <a:solidFill>
                            <a:schemeClr val="tx1"/>
                          </a:solidFill>
                          <a:effectLst/>
                        </a:rPr>
                        <a:t>Maria </a:t>
                      </a:r>
                      <a:r>
                        <a:rPr lang="en-US" sz="1200" u="none" strike="noStrike" dirty="0" err="1">
                          <a:solidFill>
                            <a:schemeClr val="tx1"/>
                          </a:solidFill>
                          <a:effectLst/>
                        </a:rPr>
                        <a:t>Fareri</a:t>
                      </a:r>
                      <a:r>
                        <a:rPr lang="en-US" sz="1200" u="none" strike="noStrike" dirty="0">
                          <a:solidFill>
                            <a:schemeClr val="tx1"/>
                          </a:solidFill>
                          <a:effectLst/>
                        </a:rPr>
                        <a:t>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11/18/2021</a:t>
                      </a:r>
                    </a:p>
                  </a:txBody>
                  <a:tcPr marL="0" marR="0" marT="0" marB="0" anchor="ctr"/>
                </a:tc>
                <a:tc>
                  <a:txBody>
                    <a:bodyPr/>
                    <a:lstStyle/>
                    <a:p>
                      <a:pPr algn="ctr" fontAlgn="b"/>
                      <a:r>
                        <a:rPr lang="en-US" sz="1100" b="0" i="0" u="none" strike="noStrike" dirty="0">
                          <a:solidFill>
                            <a:schemeClr val="tx1"/>
                          </a:solidFill>
                          <a:effectLst/>
                          <a:latin typeface="+mn-lt"/>
                        </a:rPr>
                        <a:t>20.67</a:t>
                      </a:r>
                    </a:p>
                  </a:txBody>
                  <a:tcPr marL="0" marR="0" marT="0" marB="0" anchor="ctr"/>
                </a:tc>
                <a:tc>
                  <a:txBody>
                    <a:bodyPr/>
                    <a:lstStyle/>
                    <a:p>
                      <a:pPr algn="ctr" fontAlgn="b"/>
                      <a:r>
                        <a:rPr lang="en-US" sz="1100" b="0" i="0" u="none" strike="noStrike" dirty="0">
                          <a:solidFill>
                            <a:schemeClr val="tx1"/>
                          </a:solidFill>
                          <a:effectLst/>
                          <a:latin typeface="+mn-lt"/>
                        </a:rPr>
                        <a:t>14</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r" fontAlgn="b"/>
                      <a:r>
                        <a:rPr lang="en-US" sz="1100" b="0" i="0" u="none" strike="noStrike">
                          <a:solidFill>
                            <a:schemeClr val="tx1"/>
                          </a:solidFill>
                          <a:effectLst/>
                          <a:latin typeface="+mn-lt"/>
                        </a:rPr>
                        <a:t>0.4</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11</a:t>
                      </a:r>
                    </a:p>
                  </a:txBody>
                  <a:tcPr marL="0" marR="0" marT="0" marB="0" anchor="b"/>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r" fontAlgn="b"/>
                      <a:r>
                        <a:rPr lang="en-US" sz="1100" b="0" i="0" u="none" strike="noStrike">
                          <a:solidFill>
                            <a:schemeClr val="tx1"/>
                          </a:solidFill>
                          <a:effectLst/>
                          <a:latin typeface="+mn-lt"/>
                        </a:rPr>
                        <a:t>5</a:t>
                      </a:r>
                    </a:p>
                  </a:txBody>
                  <a:tcPr marL="0" marR="0" marT="0" marB="0" anchor="b"/>
                </a:tc>
                <a:tc>
                  <a:txBody>
                    <a:bodyPr/>
                    <a:lstStyle/>
                    <a:p>
                      <a:pPr algn="r" fontAlgn="b"/>
                      <a:r>
                        <a:rPr lang="en-US" sz="1100" b="0" i="0" u="none" strike="noStrike">
                          <a:solidFill>
                            <a:schemeClr val="tx1"/>
                          </a:solidFill>
                          <a:effectLst/>
                          <a:latin typeface="+mn-lt"/>
                        </a:rPr>
                        <a:t>3</a:t>
                      </a:r>
                    </a:p>
                  </a:txBody>
                  <a:tcPr marL="0" marR="0" marT="0" marB="0" anchor="b"/>
                </a:tc>
                <a:tc>
                  <a:txBody>
                    <a:bodyPr/>
                    <a:lstStyle/>
                    <a:p>
                      <a:pPr algn="r" fontAlgn="b"/>
                      <a:r>
                        <a:rPr lang="en-US" sz="1100" b="0" i="0" u="none" strike="noStrike">
                          <a:solidFill>
                            <a:schemeClr val="tx1"/>
                          </a:solidFill>
                          <a:effectLst/>
                          <a:latin typeface="+mn-lt"/>
                        </a:rPr>
                        <a:t>85.00</a:t>
                      </a:r>
                    </a:p>
                  </a:txBody>
                  <a:tcPr marL="0" marR="0" marT="0" marB="0" anchor="b"/>
                </a:tc>
                <a:tc>
                  <a:txBody>
                    <a:bodyPr/>
                    <a:lstStyle/>
                    <a:p>
                      <a:pPr algn="r" fontAlgn="b"/>
                      <a:r>
                        <a:rPr lang="en-US" sz="1100" b="0" i="0" u="none" strike="noStrike">
                          <a:solidFill>
                            <a:schemeClr val="tx1"/>
                          </a:solidFill>
                          <a:effectLst/>
                          <a:latin typeface="+mn-lt"/>
                        </a:rPr>
                        <a:t>46.16</a:t>
                      </a:r>
                    </a:p>
                  </a:txBody>
                  <a:tcPr marL="0" marR="0" marT="0" marB="0" anchor="b"/>
                </a:tc>
                <a:extLst>
                  <a:ext uri="{0D108BD9-81ED-4DB2-BD59-A6C34878D82A}">
                    <a16:rowId xmlns:a16="http://schemas.microsoft.com/office/drawing/2014/main" val="2138647532"/>
                  </a:ext>
                </a:extLst>
              </a:tr>
              <a:tr h="381240">
                <a:tc>
                  <a:txBody>
                    <a:bodyPr/>
                    <a:lstStyle/>
                    <a:p>
                      <a:pPr algn="ctr" fontAlgn="b"/>
                      <a:r>
                        <a:rPr lang="en-US" sz="1200" u="none" strike="noStrike" dirty="0">
                          <a:solidFill>
                            <a:schemeClr val="tx1"/>
                          </a:solidFill>
                          <a:effectLst/>
                        </a:rPr>
                        <a:t>Massachusetts General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mn-lt"/>
                        </a:rPr>
                        <a:t>25.10</a:t>
                      </a:r>
                    </a:p>
                  </a:txBody>
                  <a:tcPr marL="0" marR="0" marT="0" marB="0" anchor="ctr"/>
                </a:tc>
                <a:tc>
                  <a:txBody>
                    <a:bodyPr/>
                    <a:lstStyle/>
                    <a:p>
                      <a:pPr algn="ctr" fontAlgn="b"/>
                      <a:r>
                        <a:rPr lang="en-US" sz="1100" b="0" i="0" u="none" strike="noStrike" dirty="0">
                          <a:solidFill>
                            <a:schemeClr val="tx1"/>
                          </a:solidFill>
                          <a:effectLst/>
                          <a:latin typeface="+mn-lt"/>
                        </a:rPr>
                        <a:t>13</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r" fontAlgn="b"/>
                      <a:r>
                        <a:rPr lang="en-US" sz="1100" b="0" i="0" u="none" strike="noStrike">
                          <a:solidFill>
                            <a:schemeClr val="tx1"/>
                          </a:solidFill>
                          <a:effectLst/>
                          <a:latin typeface="+mn-lt"/>
                        </a:rPr>
                        <a:t>0.4</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12</a:t>
                      </a:r>
                    </a:p>
                  </a:txBody>
                  <a:tcPr marL="0" marR="0" marT="0" marB="0" anchor="b"/>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r" fontAlgn="b"/>
                      <a:r>
                        <a:rPr lang="en-US" sz="1100" b="0" i="0" u="none" strike="noStrike">
                          <a:solidFill>
                            <a:schemeClr val="tx1"/>
                          </a:solidFill>
                          <a:effectLst/>
                          <a:latin typeface="+mn-lt"/>
                        </a:rPr>
                        <a:t>10</a:t>
                      </a:r>
                    </a:p>
                  </a:txBody>
                  <a:tcPr marL="0" marR="0" marT="0" marB="0" anchor="b"/>
                </a:tc>
                <a:tc>
                  <a:txBody>
                    <a:bodyPr/>
                    <a:lstStyle/>
                    <a:p>
                      <a:pPr algn="r" fontAlgn="b"/>
                      <a:r>
                        <a:rPr lang="en-US" sz="1100" b="0" i="0" u="none" strike="noStrike">
                          <a:solidFill>
                            <a:schemeClr val="tx1"/>
                          </a:solidFill>
                          <a:effectLst/>
                          <a:latin typeface="+mn-lt"/>
                        </a:rPr>
                        <a:t>1</a:t>
                      </a:r>
                    </a:p>
                  </a:txBody>
                  <a:tcPr marL="0" marR="0" marT="0" marB="0" anchor="b"/>
                </a:tc>
                <a:tc>
                  <a:txBody>
                    <a:bodyPr/>
                    <a:lstStyle/>
                    <a:p>
                      <a:pPr algn="r" fontAlgn="b"/>
                      <a:r>
                        <a:rPr lang="en-US" sz="1100" b="0" i="0" u="none" strike="noStrike">
                          <a:solidFill>
                            <a:schemeClr val="tx1"/>
                          </a:solidFill>
                          <a:effectLst/>
                          <a:latin typeface="+mn-lt"/>
                        </a:rPr>
                        <a:t>80.60</a:t>
                      </a:r>
                    </a:p>
                  </a:txBody>
                  <a:tcPr marL="0" marR="0" marT="0" marB="0" anchor="b"/>
                </a:tc>
                <a:tc>
                  <a:txBody>
                    <a:bodyPr/>
                    <a:lstStyle/>
                    <a:p>
                      <a:pPr algn="r" fontAlgn="b"/>
                      <a:r>
                        <a:rPr lang="en-US" sz="1100" b="0" i="0" u="none" strike="noStrike">
                          <a:solidFill>
                            <a:schemeClr val="tx1"/>
                          </a:solidFill>
                          <a:effectLst/>
                          <a:latin typeface="+mn-lt"/>
                        </a:rPr>
                        <a:t>49.31</a:t>
                      </a:r>
                    </a:p>
                  </a:txBody>
                  <a:tcPr marL="0" marR="0" marT="0" marB="0" anchor="b"/>
                </a:tc>
                <a:extLst>
                  <a:ext uri="{0D108BD9-81ED-4DB2-BD59-A6C34878D82A}">
                    <a16:rowId xmlns:a16="http://schemas.microsoft.com/office/drawing/2014/main" val="3641287519"/>
                  </a:ext>
                </a:extLst>
              </a:tr>
              <a:tr h="249892">
                <a:tc>
                  <a:txBody>
                    <a:bodyPr/>
                    <a:lstStyle/>
                    <a:p>
                      <a:pPr algn="ctr" fontAlgn="b"/>
                      <a:r>
                        <a:rPr lang="en-US" sz="1200" u="none" strike="noStrike">
                          <a:solidFill>
                            <a:schemeClr val="tx1"/>
                          </a:solidFill>
                          <a:effectLst/>
                        </a:rPr>
                        <a:t>University of Maryland</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8/21/2021</a:t>
                      </a:r>
                    </a:p>
                  </a:txBody>
                  <a:tcPr marL="0" marR="0" marT="0" marB="0" anchor="ctr"/>
                </a:tc>
                <a:tc>
                  <a:txBody>
                    <a:bodyPr/>
                    <a:lstStyle/>
                    <a:p>
                      <a:pPr algn="ctr" fontAlgn="b"/>
                      <a:r>
                        <a:rPr lang="en-US" sz="1100" b="0" i="0" u="none" strike="noStrike">
                          <a:solidFill>
                            <a:schemeClr val="tx1"/>
                          </a:solidFill>
                          <a:effectLst/>
                          <a:latin typeface="+mn-lt"/>
                        </a:rPr>
                        <a:t>23.63</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r" fontAlgn="b"/>
                      <a:r>
                        <a:rPr lang="en-US" sz="1100" b="0" i="0" u="none" strike="noStrike" dirty="0">
                          <a:solidFill>
                            <a:schemeClr val="tx1"/>
                          </a:solidFill>
                          <a:effectLst/>
                          <a:latin typeface="+mn-lt"/>
                        </a:rPr>
                        <a:t>1.7</a:t>
                      </a:r>
                    </a:p>
                  </a:txBody>
                  <a:tcPr marL="0" marR="0" marT="0" marB="0" anchor="b">
                    <a:noFill/>
                  </a:tcPr>
                </a:tc>
                <a:tc>
                  <a:txBody>
                    <a:bodyPr/>
                    <a:lstStyle/>
                    <a:p>
                      <a:pPr algn="r" fontAlgn="b"/>
                      <a:r>
                        <a:rPr lang="en-US" sz="1100" b="0" i="0" u="none" strike="noStrike">
                          <a:solidFill>
                            <a:schemeClr val="tx1"/>
                          </a:solidFill>
                          <a:effectLst/>
                          <a:latin typeface="+mn-lt"/>
                        </a:rPr>
                        <a:t>50</a:t>
                      </a:r>
                    </a:p>
                  </a:txBody>
                  <a:tcPr marL="0" marR="0" marT="0" marB="0" anchor="b"/>
                </a:tc>
                <a:tc>
                  <a:txBody>
                    <a:bodyPr/>
                    <a:lstStyle/>
                    <a:p>
                      <a:pPr algn="ctr" fontAlgn="b"/>
                      <a:r>
                        <a:rPr lang="en-US" sz="1100" b="0" i="0" u="none" strike="noStrike" dirty="0">
                          <a:solidFill>
                            <a:schemeClr val="tx1"/>
                          </a:solidFill>
                          <a:effectLst/>
                          <a:latin typeface="+mn-lt"/>
                        </a:rPr>
                        <a:t>18</a:t>
                      </a:r>
                    </a:p>
                  </a:txBody>
                  <a:tcPr marL="0" marR="0" marT="0" marB="0" anchor="ctr"/>
                </a:tc>
                <a:tc>
                  <a:txBody>
                    <a:bodyPr/>
                    <a:lstStyle/>
                    <a:p>
                      <a:pPr algn="r" fontAlgn="b"/>
                      <a:r>
                        <a:rPr lang="en-US" sz="1100" b="0" i="0" u="none" strike="noStrike">
                          <a:solidFill>
                            <a:schemeClr val="tx1"/>
                          </a:solidFill>
                          <a:effectLst/>
                          <a:latin typeface="+mn-lt"/>
                        </a:rPr>
                        <a:t>29</a:t>
                      </a:r>
                    </a:p>
                  </a:txBody>
                  <a:tcPr marL="0" marR="0" marT="0" marB="0" anchor="b"/>
                </a:tc>
                <a:tc>
                  <a:txBody>
                    <a:bodyPr/>
                    <a:lstStyle/>
                    <a:p>
                      <a:pPr algn="r" fontAlgn="b"/>
                      <a:r>
                        <a:rPr lang="en-US" sz="1100" b="0" i="0" u="none" strike="noStrike">
                          <a:solidFill>
                            <a:schemeClr val="tx1"/>
                          </a:solidFill>
                          <a:effectLst/>
                          <a:latin typeface="+mn-lt"/>
                        </a:rPr>
                        <a:t>3</a:t>
                      </a:r>
                    </a:p>
                  </a:txBody>
                  <a:tcPr marL="0" marR="0" marT="0" marB="0" anchor="b"/>
                </a:tc>
                <a:tc>
                  <a:txBody>
                    <a:bodyPr/>
                    <a:lstStyle/>
                    <a:p>
                      <a:pPr algn="r" fontAlgn="b"/>
                      <a:r>
                        <a:rPr lang="en-US" sz="1100" b="0" i="0" u="none" strike="noStrike">
                          <a:solidFill>
                            <a:schemeClr val="tx1"/>
                          </a:solidFill>
                          <a:effectLst/>
                          <a:latin typeface="+mn-lt"/>
                        </a:rPr>
                        <a:t>50.72</a:t>
                      </a:r>
                    </a:p>
                  </a:txBody>
                  <a:tcPr marL="0" marR="0" marT="0" marB="0" anchor="b"/>
                </a:tc>
                <a:tc>
                  <a:txBody>
                    <a:bodyPr/>
                    <a:lstStyle/>
                    <a:p>
                      <a:pPr algn="r" fontAlgn="b"/>
                      <a:r>
                        <a:rPr lang="en-US" sz="1100" b="0" i="0" u="none" strike="noStrike">
                          <a:solidFill>
                            <a:schemeClr val="tx1"/>
                          </a:solidFill>
                          <a:effectLst/>
                          <a:latin typeface="+mn-lt"/>
                        </a:rPr>
                        <a:t>36.74</a:t>
                      </a:r>
                    </a:p>
                  </a:txBody>
                  <a:tcPr marL="0" marR="0" marT="0" marB="0" anchor="b"/>
                </a:tc>
                <a:extLst>
                  <a:ext uri="{0D108BD9-81ED-4DB2-BD59-A6C34878D82A}">
                    <a16:rowId xmlns:a16="http://schemas.microsoft.com/office/drawing/2014/main" val="632309223"/>
                  </a:ext>
                </a:extLst>
              </a:tr>
              <a:tr h="249892">
                <a:tc>
                  <a:txBody>
                    <a:bodyPr/>
                    <a:lstStyle/>
                    <a:p>
                      <a:pPr algn="ctr" fontAlgn="b"/>
                      <a:r>
                        <a:rPr lang="en-US" sz="1200" u="none" strike="noStrike" dirty="0">
                          <a:solidFill>
                            <a:schemeClr val="tx1"/>
                          </a:solidFill>
                          <a:effectLst/>
                        </a:rPr>
                        <a:t>Vanderbilt</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4/28/2021</a:t>
                      </a:r>
                    </a:p>
                  </a:txBody>
                  <a:tcPr marL="0" marR="0" marT="0" marB="0" anchor="ctr"/>
                </a:tc>
                <a:tc>
                  <a:txBody>
                    <a:bodyPr/>
                    <a:lstStyle/>
                    <a:p>
                      <a:pPr algn="ctr" fontAlgn="b"/>
                      <a:r>
                        <a:rPr lang="en-US" sz="1100" b="0" i="0" u="none" strike="noStrike">
                          <a:solidFill>
                            <a:schemeClr val="tx1"/>
                          </a:solidFill>
                          <a:effectLst/>
                          <a:latin typeface="+mn-lt"/>
                        </a:rPr>
                        <a:t>27.47</a:t>
                      </a:r>
                    </a:p>
                  </a:txBody>
                  <a:tcPr marL="0" marR="0" marT="0" marB="0" anchor="ctr"/>
                </a:tc>
                <a:tc>
                  <a:txBody>
                    <a:bodyPr/>
                    <a:lstStyle/>
                    <a:p>
                      <a:pPr algn="ctr" fontAlgn="b"/>
                      <a:r>
                        <a:rPr lang="en-US" sz="1100" b="0" i="0" u="none" strike="noStrike">
                          <a:solidFill>
                            <a:schemeClr val="tx1"/>
                          </a:solidFill>
                          <a:effectLst/>
                          <a:latin typeface="+mn-lt"/>
                        </a:rPr>
                        <a:t>70</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r" fontAlgn="b"/>
                      <a:r>
                        <a:rPr lang="en-US" sz="1100" b="0" i="0" u="none" strike="noStrike">
                          <a:solidFill>
                            <a:schemeClr val="tx1"/>
                          </a:solidFill>
                          <a:effectLst/>
                          <a:latin typeface="+mn-lt"/>
                        </a:rPr>
                        <a:t>0.2</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6</a:t>
                      </a:r>
                    </a:p>
                  </a:txBody>
                  <a:tcPr marL="0" marR="0" marT="0" marB="0" anchor="b"/>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r" fontAlgn="b"/>
                      <a:r>
                        <a:rPr lang="en-US" sz="1100" b="0" i="0" u="none" strike="noStrike">
                          <a:solidFill>
                            <a:schemeClr val="tx1"/>
                          </a:solidFill>
                          <a:effectLst/>
                          <a:latin typeface="+mn-lt"/>
                        </a:rPr>
                        <a:t>0</a:t>
                      </a:r>
                    </a:p>
                  </a:txBody>
                  <a:tcPr marL="0" marR="0" marT="0" marB="0" anchor="b"/>
                </a:tc>
                <a:tc>
                  <a:txBody>
                    <a:bodyPr/>
                    <a:lstStyle/>
                    <a:p>
                      <a:pPr algn="r" fontAlgn="b"/>
                      <a:r>
                        <a:rPr lang="en-US" sz="1100" b="0" i="0" u="none" strike="noStrike">
                          <a:solidFill>
                            <a:schemeClr val="tx1"/>
                          </a:solidFill>
                          <a:effectLst/>
                          <a:latin typeface="+mn-lt"/>
                        </a:rPr>
                        <a:t>1</a:t>
                      </a:r>
                    </a:p>
                  </a:txBody>
                  <a:tcPr marL="0" marR="0" marT="0" marB="0" anchor="b"/>
                </a:tc>
                <a:tc>
                  <a:txBody>
                    <a:bodyPr/>
                    <a:lstStyle/>
                    <a:p>
                      <a:pPr algn="l" fontAlgn="b"/>
                      <a:endParaRPr lang="en-US" sz="1100" b="0" i="0" u="none" strike="noStrike">
                        <a:solidFill>
                          <a:schemeClr val="tx1"/>
                        </a:solidFill>
                        <a:effectLst/>
                        <a:latin typeface="+mn-lt"/>
                      </a:endParaRPr>
                    </a:p>
                  </a:txBody>
                  <a:tcPr marL="0" marR="0" marT="0" marB="0" anchor="b"/>
                </a:tc>
                <a:tc>
                  <a:txBody>
                    <a:bodyPr/>
                    <a:lstStyle/>
                    <a:p>
                      <a:pPr algn="l" fontAlgn="b"/>
                      <a:endParaRPr lang="en-US" sz="1100" b="0" i="0" u="none" strike="noStrike">
                        <a:solidFill>
                          <a:schemeClr val="tx1"/>
                        </a:solidFill>
                        <a:effectLst/>
                        <a:latin typeface="+mn-lt"/>
                      </a:endParaRPr>
                    </a:p>
                  </a:txBody>
                  <a:tcPr marL="0" marR="0" marT="0" marB="0" anchor="b"/>
                </a:tc>
                <a:extLst>
                  <a:ext uri="{0D108BD9-81ED-4DB2-BD59-A6C34878D82A}">
                    <a16:rowId xmlns:a16="http://schemas.microsoft.com/office/drawing/2014/main" val="1932287569"/>
                  </a:ext>
                </a:extLst>
              </a:tr>
              <a:tr h="249892">
                <a:tc>
                  <a:txBody>
                    <a:bodyPr/>
                    <a:lstStyle/>
                    <a:p>
                      <a:pPr algn="ctr" fontAlgn="b"/>
                      <a:r>
                        <a:rPr lang="en-US" sz="1200" u="none" strike="noStrike" dirty="0">
                          <a:solidFill>
                            <a:schemeClr val="tx1"/>
                          </a:solidFill>
                          <a:effectLst/>
                        </a:rPr>
                        <a:t>Arkansas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10/20/2021</a:t>
                      </a:r>
                    </a:p>
                  </a:txBody>
                  <a:tcPr marL="0" marR="0" marT="0" marB="0" anchor="ctr"/>
                </a:tc>
                <a:tc>
                  <a:txBody>
                    <a:bodyPr/>
                    <a:lstStyle/>
                    <a:p>
                      <a:pPr algn="ctr" fontAlgn="b"/>
                      <a:r>
                        <a:rPr lang="en-US" sz="1100" b="0" i="0" u="none" strike="noStrike">
                          <a:solidFill>
                            <a:schemeClr val="tx1"/>
                          </a:solidFill>
                          <a:effectLst/>
                          <a:latin typeface="+mn-lt"/>
                        </a:rPr>
                        <a:t>21.63</a:t>
                      </a:r>
                    </a:p>
                  </a:txBody>
                  <a:tcPr marL="0" marR="0" marT="0" marB="0" anchor="ctr"/>
                </a:tc>
                <a:tc>
                  <a:txBody>
                    <a:bodyPr/>
                    <a:lstStyle/>
                    <a:p>
                      <a:pPr algn="ctr" fontAlgn="b"/>
                      <a:r>
                        <a:rPr lang="en-US" sz="1100" b="0" i="0" u="none" strike="noStrike">
                          <a:solidFill>
                            <a:schemeClr val="tx1"/>
                          </a:solidFill>
                          <a:effectLst/>
                          <a:latin typeface="+mn-lt"/>
                        </a:rPr>
                        <a:t>48</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r" fontAlgn="b"/>
                      <a:r>
                        <a:rPr lang="en-US" sz="1100" b="0" i="0" u="none" strike="noStrike">
                          <a:solidFill>
                            <a:schemeClr val="tx1"/>
                          </a:solidFill>
                          <a:effectLst/>
                          <a:latin typeface="+mn-lt"/>
                        </a:rPr>
                        <a:t>1.3</a:t>
                      </a:r>
                    </a:p>
                  </a:txBody>
                  <a:tcPr marL="0" marR="0" marT="0" marB="0" anchor="b">
                    <a:solidFill>
                      <a:srgbClr val="FF5050"/>
                    </a:solidFill>
                  </a:tcPr>
                </a:tc>
                <a:tc>
                  <a:txBody>
                    <a:bodyPr/>
                    <a:lstStyle/>
                    <a:p>
                      <a:pPr algn="r" fontAlgn="b"/>
                      <a:r>
                        <a:rPr lang="en-US" sz="1100" b="0" i="0" u="none" strike="noStrike" dirty="0">
                          <a:solidFill>
                            <a:schemeClr val="tx1"/>
                          </a:solidFill>
                          <a:effectLst/>
                          <a:latin typeface="+mn-lt"/>
                        </a:rPr>
                        <a:t>35</a:t>
                      </a:r>
                    </a:p>
                  </a:txBody>
                  <a:tcPr marL="0" marR="0" marT="0" marB="0" anchor="b"/>
                </a:tc>
                <a:tc>
                  <a:txBody>
                    <a:bodyPr/>
                    <a:lstStyle/>
                    <a:p>
                      <a:pPr algn="ctr" fontAlgn="b"/>
                      <a:r>
                        <a:rPr lang="en-US" sz="1100" b="0" i="0" u="none" strike="noStrike" dirty="0">
                          <a:solidFill>
                            <a:schemeClr val="tx1"/>
                          </a:solidFill>
                          <a:effectLst/>
                          <a:latin typeface="+mn-lt"/>
                        </a:rPr>
                        <a:t>13</a:t>
                      </a:r>
                    </a:p>
                  </a:txBody>
                  <a:tcPr marL="0" marR="0" marT="0" marB="0" anchor="ctr"/>
                </a:tc>
                <a:tc>
                  <a:txBody>
                    <a:bodyPr/>
                    <a:lstStyle/>
                    <a:p>
                      <a:pPr algn="r" fontAlgn="b"/>
                      <a:r>
                        <a:rPr lang="en-US" sz="1100" b="0" i="0" u="none" strike="noStrike">
                          <a:solidFill>
                            <a:schemeClr val="tx1"/>
                          </a:solidFill>
                          <a:effectLst/>
                          <a:latin typeface="+mn-lt"/>
                        </a:rPr>
                        <a:t>20</a:t>
                      </a:r>
                    </a:p>
                  </a:txBody>
                  <a:tcPr marL="0" marR="0" marT="0" marB="0" anchor="b"/>
                </a:tc>
                <a:tc>
                  <a:txBody>
                    <a:bodyPr/>
                    <a:lstStyle/>
                    <a:p>
                      <a:pPr algn="r" fontAlgn="b"/>
                      <a:r>
                        <a:rPr lang="en-US" sz="1100" b="0" i="0" u="none" strike="noStrike">
                          <a:solidFill>
                            <a:schemeClr val="tx1"/>
                          </a:solidFill>
                          <a:effectLst/>
                          <a:latin typeface="+mn-lt"/>
                        </a:rPr>
                        <a:t>2</a:t>
                      </a:r>
                    </a:p>
                  </a:txBody>
                  <a:tcPr marL="0" marR="0" marT="0" marB="0" anchor="b"/>
                </a:tc>
                <a:tc>
                  <a:txBody>
                    <a:bodyPr/>
                    <a:lstStyle/>
                    <a:p>
                      <a:pPr algn="r" fontAlgn="b"/>
                      <a:r>
                        <a:rPr lang="en-US" sz="1100" b="0" i="0" u="none" strike="noStrike">
                          <a:solidFill>
                            <a:schemeClr val="tx1"/>
                          </a:solidFill>
                          <a:effectLst/>
                          <a:latin typeface="+mn-lt"/>
                        </a:rPr>
                        <a:t>102.25</a:t>
                      </a:r>
                    </a:p>
                  </a:txBody>
                  <a:tcPr marL="0" marR="0" marT="0" marB="0" anchor="b"/>
                </a:tc>
                <a:tc>
                  <a:txBody>
                    <a:bodyPr/>
                    <a:lstStyle/>
                    <a:p>
                      <a:pPr algn="r" fontAlgn="b"/>
                      <a:r>
                        <a:rPr lang="en-US" sz="1100" b="0" i="0" u="none" strike="noStrike">
                          <a:solidFill>
                            <a:schemeClr val="tx1"/>
                          </a:solidFill>
                          <a:effectLst/>
                          <a:latin typeface="+mn-lt"/>
                        </a:rPr>
                        <a:t>64.33</a:t>
                      </a:r>
                    </a:p>
                  </a:txBody>
                  <a:tcPr marL="0" marR="0" marT="0" marB="0" anchor="b"/>
                </a:tc>
                <a:extLst>
                  <a:ext uri="{0D108BD9-81ED-4DB2-BD59-A6C34878D82A}">
                    <a16:rowId xmlns:a16="http://schemas.microsoft.com/office/drawing/2014/main" val="3822052516"/>
                  </a:ext>
                </a:extLst>
              </a:tr>
              <a:tr h="381240">
                <a:tc>
                  <a:txBody>
                    <a:bodyPr/>
                    <a:lstStyle/>
                    <a:p>
                      <a:pPr algn="ctr" fontAlgn="b"/>
                      <a:r>
                        <a:rPr lang="en-US" sz="1200" u="none" strike="noStrike" dirty="0">
                          <a:solidFill>
                            <a:schemeClr val="tx1"/>
                          </a:solidFill>
                          <a:effectLst/>
                        </a:rPr>
                        <a:t>Children's Hospital of Philadelphia</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5/26/2021</a:t>
                      </a:r>
                    </a:p>
                  </a:txBody>
                  <a:tcPr marL="0" marR="0" marT="0" marB="0" anchor="ctr"/>
                </a:tc>
                <a:tc>
                  <a:txBody>
                    <a:bodyPr/>
                    <a:lstStyle/>
                    <a:p>
                      <a:pPr algn="ctr" fontAlgn="b"/>
                      <a:r>
                        <a:rPr lang="en-US" sz="1100" b="0" i="0" u="none" strike="noStrike">
                          <a:solidFill>
                            <a:schemeClr val="tx1"/>
                          </a:solidFill>
                          <a:effectLst/>
                          <a:latin typeface="+mn-lt"/>
                        </a:rPr>
                        <a:t>26.53</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r" fontAlgn="b"/>
                      <a:r>
                        <a:rPr lang="en-US" sz="1100" b="0" i="0" u="none" strike="noStrike">
                          <a:solidFill>
                            <a:schemeClr val="tx1"/>
                          </a:solidFill>
                          <a:effectLst/>
                          <a:latin typeface="+mn-lt"/>
                        </a:rPr>
                        <a:t>0.1</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4</a:t>
                      </a:r>
                    </a:p>
                  </a:txBody>
                  <a:tcPr marL="0" marR="0" marT="0" marB="0" anchor="b"/>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r" fontAlgn="b"/>
                      <a:r>
                        <a:rPr lang="en-US" sz="1100" b="0" i="0" u="none" strike="noStrike">
                          <a:solidFill>
                            <a:schemeClr val="tx1"/>
                          </a:solidFill>
                          <a:effectLst/>
                          <a:latin typeface="+mn-lt"/>
                        </a:rPr>
                        <a:t>3</a:t>
                      </a:r>
                    </a:p>
                  </a:txBody>
                  <a:tcPr marL="0" marR="0" marT="0" marB="0" anchor="b"/>
                </a:tc>
                <a:tc>
                  <a:txBody>
                    <a:bodyPr/>
                    <a:lstStyle/>
                    <a:p>
                      <a:pPr algn="r" fontAlgn="b"/>
                      <a:r>
                        <a:rPr lang="en-US" sz="1100" b="0" i="0" u="none" strike="noStrike">
                          <a:solidFill>
                            <a:schemeClr val="tx1"/>
                          </a:solidFill>
                          <a:effectLst/>
                          <a:latin typeface="+mn-lt"/>
                        </a:rPr>
                        <a:t>0</a:t>
                      </a:r>
                    </a:p>
                  </a:txBody>
                  <a:tcPr marL="0" marR="0" marT="0" marB="0" anchor="b"/>
                </a:tc>
                <a:tc>
                  <a:txBody>
                    <a:bodyPr/>
                    <a:lstStyle/>
                    <a:p>
                      <a:pPr algn="r" fontAlgn="b"/>
                      <a:r>
                        <a:rPr lang="en-US" sz="1100" b="0" i="0" u="none" strike="noStrike">
                          <a:solidFill>
                            <a:schemeClr val="tx1"/>
                          </a:solidFill>
                          <a:effectLst/>
                          <a:latin typeface="+mn-lt"/>
                        </a:rPr>
                        <a:t>105.33</a:t>
                      </a:r>
                    </a:p>
                  </a:txBody>
                  <a:tcPr marL="0" marR="0" marT="0" marB="0" anchor="b"/>
                </a:tc>
                <a:tc>
                  <a:txBody>
                    <a:bodyPr/>
                    <a:lstStyle/>
                    <a:p>
                      <a:pPr algn="r" fontAlgn="b"/>
                      <a:r>
                        <a:rPr lang="en-US" sz="1100" b="0" i="0" u="none" strike="noStrike">
                          <a:solidFill>
                            <a:schemeClr val="tx1"/>
                          </a:solidFill>
                          <a:effectLst/>
                          <a:latin typeface="+mn-lt"/>
                        </a:rPr>
                        <a:t>77.86</a:t>
                      </a:r>
                    </a:p>
                  </a:txBody>
                  <a:tcPr marL="0" marR="0" marT="0" marB="0" anchor="b"/>
                </a:tc>
                <a:extLst>
                  <a:ext uri="{0D108BD9-81ED-4DB2-BD59-A6C34878D82A}">
                    <a16:rowId xmlns:a16="http://schemas.microsoft.com/office/drawing/2014/main" val="1574486783"/>
                  </a:ext>
                </a:extLst>
              </a:tr>
              <a:tr h="249892">
                <a:tc>
                  <a:txBody>
                    <a:bodyPr/>
                    <a:lstStyle/>
                    <a:p>
                      <a:pPr algn="ctr" fontAlgn="b"/>
                      <a:r>
                        <a:rPr lang="en-US" sz="1200" u="none" strike="noStrike" dirty="0">
                          <a:solidFill>
                            <a:schemeClr val="tx1"/>
                          </a:solidFill>
                          <a:effectLst/>
                        </a:rPr>
                        <a:t>Cincinnati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9/21/2022</a:t>
                      </a:r>
                    </a:p>
                  </a:txBody>
                  <a:tcPr marL="0" marR="0" marT="0" marB="0" anchor="ctr"/>
                </a:tc>
                <a:tc>
                  <a:txBody>
                    <a:bodyPr/>
                    <a:lstStyle/>
                    <a:p>
                      <a:pPr algn="ctr" fontAlgn="b"/>
                      <a:r>
                        <a:rPr lang="en-US" sz="1100" b="0" i="0" u="none" strike="noStrike">
                          <a:solidFill>
                            <a:schemeClr val="tx1"/>
                          </a:solidFill>
                          <a:effectLst/>
                          <a:latin typeface="+mn-lt"/>
                        </a:rPr>
                        <a:t>10.43</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r" fontAlgn="b"/>
                      <a:r>
                        <a:rPr lang="en-US" sz="1100" b="0" i="0" u="none" strike="noStrike">
                          <a:solidFill>
                            <a:schemeClr val="tx1"/>
                          </a:solidFill>
                          <a:effectLst/>
                          <a:latin typeface="+mn-lt"/>
                        </a:rPr>
                        <a:t>1.8</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30</a:t>
                      </a:r>
                    </a:p>
                  </a:txBody>
                  <a:tcPr marL="0" marR="0" marT="0" marB="0" anchor="b"/>
                </a:tc>
                <a:tc>
                  <a:txBody>
                    <a:bodyPr/>
                    <a:lstStyle/>
                    <a:p>
                      <a:pPr algn="ctr" fontAlgn="b"/>
                      <a:r>
                        <a:rPr lang="en-US" sz="1100" b="0" i="0" u="none" strike="noStrike" dirty="0">
                          <a:solidFill>
                            <a:schemeClr val="tx1"/>
                          </a:solidFill>
                          <a:effectLst/>
                          <a:latin typeface="+mn-lt"/>
                        </a:rPr>
                        <a:t>8</a:t>
                      </a:r>
                    </a:p>
                  </a:txBody>
                  <a:tcPr marL="0" marR="0" marT="0" marB="0" anchor="ctr"/>
                </a:tc>
                <a:tc>
                  <a:txBody>
                    <a:bodyPr/>
                    <a:lstStyle/>
                    <a:p>
                      <a:pPr algn="r" fontAlgn="b"/>
                      <a:r>
                        <a:rPr lang="en-US" sz="1100" b="0" i="0" u="none" strike="noStrike">
                          <a:solidFill>
                            <a:schemeClr val="tx1"/>
                          </a:solidFill>
                          <a:effectLst/>
                          <a:latin typeface="+mn-lt"/>
                        </a:rPr>
                        <a:t>19</a:t>
                      </a:r>
                    </a:p>
                  </a:txBody>
                  <a:tcPr marL="0" marR="0" marT="0" marB="0" anchor="b"/>
                </a:tc>
                <a:tc>
                  <a:txBody>
                    <a:bodyPr/>
                    <a:lstStyle/>
                    <a:p>
                      <a:pPr algn="r" fontAlgn="b"/>
                      <a:r>
                        <a:rPr lang="en-US" sz="1100" b="0" i="0" u="none" strike="noStrike">
                          <a:solidFill>
                            <a:schemeClr val="tx1"/>
                          </a:solidFill>
                          <a:effectLst/>
                          <a:latin typeface="+mn-lt"/>
                        </a:rPr>
                        <a:t>3</a:t>
                      </a:r>
                    </a:p>
                  </a:txBody>
                  <a:tcPr marL="0" marR="0" marT="0" marB="0" anchor="b"/>
                </a:tc>
                <a:tc>
                  <a:txBody>
                    <a:bodyPr/>
                    <a:lstStyle/>
                    <a:p>
                      <a:pPr algn="r" fontAlgn="b"/>
                      <a:r>
                        <a:rPr lang="en-US" sz="1100" b="0" i="0" u="none" strike="noStrike">
                          <a:solidFill>
                            <a:schemeClr val="tx1"/>
                          </a:solidFill>
                          <a:effectLst/>
                          <a:latin typeface="+mn-lt"/>
                        </a:rPr>
                        <a:t>60.53</a:t>
                      </a:r>
                    </a:p>
                  </a:txBody>
                  <a:tcPr marL="0" marR="0" marT="0" marB="0" anchor="b"/>
                </a:tc>
                <a:tc>
                  <a:txBody>
                    <a:bodyPr/>
                    <a:lstStyle/>
                    <a:p>
                      <a:pPr algn="r" fontAlgn="b"/>
                      <a:r>
                        <a:rPr lang="en-US" sz="1100" b="0" i="0" u="none" strike="noStrike">
                          <a:solidFill>
                            <a:schemeClr val="tx1"/>
                          </a:solidFill>
                          <a:effectLst/>
                          <a:latin typeface="+mn-lt"/>
                        </a:rPr>
                        <a:t>43.74</a:t>
                      </a:r>
                    </a:p>
                  </a:txBody>
                  <a:tcPr marL="0" marR="0" marT="0" marB="0" anchor="b"/>
                </a:tc>
                <a:extLst>
                  <a:ext uri="{0D108BD9-81ED-4DB2-BD59-A6C34878D82A}">
                    <a16:rowId xmlns:a16="http://schemas.microsoft.com/office/drawing/2014/main" val="430620474"/>
                  </a:ext>
                </a:extLst>
              </a:tr>
              <a:tr h="249892">
                <a:tc>
                  <a:txBody>
                    <a:bodyPr/>
                    <a:lstStyle/>
                    <a:p>
                      <a:pPr algn="ctr" fontAlgn="b"/>
                      <a:r>
                        <a:rPr lang="en-US" sz="1200" u="none" strike="noStrike" dirty="0">
                          <a:solidFill>
                            <a:schemeClr val="tx1"/>
                          </a:solidFill>
                          <a:effectLst/>
                        </a:rPr>
                        <a:t>National Jewish Health</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8/24/2022</a:t>
                      </a:r>
                    </a:p>
                  </a:txBody>
                  <a:tcPr marL="0" marR="0" marT="0" marB="0" anchor="ctr"/>
                </a:tc>
                <a:tc>
                  <a:txBody>
                    <a:bodyPr/>
                    <a:lstStyle/>
                    <a:p>
                      <a:pPr algn="ctr" fontAlgn="b"/>
                      <a:r>
                        <a:rPr lang="en-US" sz="1100" b="0" i="0" u="none" strike="noStrike">
                          <a:solidFill>
                            <a:schemeClr val="tx1"/>
                          </a:solidFill>
                          <a:effectLst/>
                          <a:latin typeface="+mn-lt"/>
                        </a:rPr>
                        <a:t>11.37</a:t>
                      </a:r>
                    </a:p>
                  </a:txBody>
                  <a:tcPr marL="0" marR="0" marT="0" marB="0" anchor="ctr"/>
                </a:tc>
                <a:tc>
                  <a:txBody>
                    <a:bodyPr/>
                    <a:lstStyle/>
                    <a:p>
                      <a:pPr algn="ctr" fontAlgn="b"/>
                      <a:r>
                        <a:rPr lang="en-US" sz="1100" b="0" i="0" u="none" strike="noStrike">
                          <a:solidFill>
                            <a:schemeClr val="tx1"/>
                          </a:solidFill>
                          <a:effectLst/>
                          <a:latin typeface="+mn-lt"/>
                        </a:rPr>
                        <a:t>250</a:t>
                      </a:r>
                    </a:p>
                  </a:txBody>
                  <a:tcPr marL="0" marR="0" marT="0" marB="0" anchor="ctr"/>
                </a:tc>
                <a:tc>
                  <a:txBody>
                    <a:bodyPr/>
                    <a:lstStyle/>
                    <a:p>
                      <a:pPr algn="ctr" fontAlgn="b"/>
                      <a:r>
                        <a:rPr lang="en-US" sz="1100" b="0" i="0" u="none" strike="noStrike">
                          <a:solidFill>
                            <a:schemeClr val="tx1"/>
                          </a:solidFill>
                          <a:effectLst/>
                          <a:latin typeface="+mn-lt"/>
                        </a:rPr>
                        <a:t>21</a:t>
                      </a:r>
                    </a:p>
                  </a:txBody>
                  <a:tcPr marL="0" marR="0" marT="0" marB="0" anchor="ctr"/>
                </a:tc>
                <a:tc>
                  <a:txBody>
                    <a:bodyPr/>
                    <a:lstStyle/>
                    <a:p>
                      <a:pPr algn="r" fontAlgn="b"/>
                      <a:r>
                        <a:rPr lang="en-US" sz="1100" b="0" i="0" u="none" strike="noStrike">
                          <a:solidFill>
                            <a:schemeClr val="tx1"/>
                          </a:solidFill>
                          <a:effectLst/>
                          <a:latin typeface="+mn-lt"/>
                        </a:rPr>
                        <a:t>1.7</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29</a:t>
                      </a:r>
                    </a:p>
                  </a:txBody>
                  <a:tcPr marL="0" marR="0" marT="0" marB="0" anchor="b"/>
                </a:tc>
                <a:tc>
                  <a:txBody>
                    <a:bodyPr/>
                    <a:lstStyle/>
                    <a:p>
                      <a:pPr algn="ctr" fontAlgn="b"/>
                      <a:r>
                        <a:rPr lang="en-US" sz="1100" b="0" i="0" u="none" strike="noStrike" dirty="0">
                          <a:solidFill>
                            <a:schemeClr val="tx1"/>
                          </a:solidFill>
                          <a:effectLst/>
                          <a:latin typeface="+mn-lt"/>
                        </a:rPr>
                        <a:t>18</a:t>
                      </a:r>
                    </a:p>
                  </a:txBody>
                  <a:tcPr marL="0" marR="0" marT="0" marB="0" anchor="ctr"/>
                </a:tc>
                <a:tc>
                  <a:txBody>
                    <a:bodyPr/>
                    <a:lstStyle/>
                    <a:p>
                      <a:pPr algn="r" fontAlgn="b"/>
                      <a:r>
                        <a:rPr lang="en-US" sz="1100" b="0" i="0" u="none" strike="noStrike">
                          <a:solidFill>
                            <a:schemeClr val="tx1"/>
                          </a:solidFill>
                          <a:effectLst/>
                          <a:latin typeface="+mn-lt"/>
                        </a:rPr>
                        <a:t>6</a:t>
                      </a:r>
                    </a:p>
                  </a:txBody>
                  <a:tcPr marL="0" marR="0" marT="0" marB="0" anchor="b"/>
                </a:tc>
                <a:tc>
                  <a:txBody>
                    <a:bodyPr/>
                    <a:lstStyle/>
                    <a:p>
                      <a:pPr algn="r" fontAlgn="b"/>
                      <a:r>
                        <a:rPr lang="en-US" sz="1100" b="0" i="0" u="none" strike="noStrike">
                          <a:solidFill>
                            <a:schemeClr val="tx1"/>
                          </a:solidFill>
                          <a:effectLst/>
                          <a:latin typeface="+mn-lt"/>
                        </a:rPr>
                        <a:t>5</a:t>
                      </a:r>
                    </a:p>
                  </a:txBody>
                  <a:tcPr marL="0" marR="0" marT="0" marB="0" anchor="b"/>
                </a:tc>
                <a:tc>
                  <a:txBody>
                    <a:bodyPr/>
                    <a:lstStyle/>
                    <a:p>
                      <a:pPr algn="r" fontAlgn="b"/>
                      <a:r>
                        <a:rPr lang="en-US" sz="1100" b="0" i="0" u="none" strike="noStrike">
                          <a:solidFill>
                            <a:schemeClr val="tx1"/>
                          </a:solidFill>
                          <a:effectLst/>
                          <a:latin typeface="+mn-lt"/>
                        </a:rPr>
                        <a:t>165.17</a:t>
                      </a:r>
                    </a:p>
                  </a:txBody>
                  <a:tcPr marL="0" marR="0" marT="0" marB="0" anchor="b"/>
                </a:tc>
                <a:tc>
                  <a:txBody>
                    <a:bodyPr/>
                    <a:lstStyle/>
                    <a:p>
                      <a:pPr algn="r" fontAlgn="b"/>
                      <a:r>
                        <a:rPr lang="en-US" sz="1100" b="0" i="0" u="none" strike="noStrike">
                          <a:solidFill>
                            <a:schemeClr val="tx1"/>
                          </a:solidFill>
                          <a:effectLst/>
                          <a:latin typeface="+mn-lt"/>
                        </a:rPr>
                        <a:t>76.25</a:t>
                      </a:r>
                    </a:p>
                  </a:txBody>
                  <a:tcPr marL="0" marR="0" marT="0" marB="0" anchor="b"/>
                </a:tc>
                <a:extLst>
                  <a:ext uri="{0D108BD9-81ED-4DB2-BD59-A6C34878D82A}">
                    <a16:rowId xmlns:a16="http://schemas.microsoft.com/office/drawing/2014/main" val="3491254641"/>
                  </a:ext>
                </a:extLst>
              </a:tr>
              <a:tr h="381240">
                <a:tc>
                  <a:txBody>
                    <a:bodyPr/>
                    <a:lstStyle/>
                    <a:p>
                      <a:pPr algn="ctr" fontAlgn="b"/>
                      <a:r>
                        <a:rPr lang="en-US" sz="1200" u="none" strike="noStrike">
                          <a:solidFill>
                            <a:schemeClr val="tx1"/>
                          </a:solidFill>
                          <a:effectLst/>
                        </a:rPr>
                        <a:t>Nationwide Children's Hospital</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3/4/2022</a:t>
                      </a:r>
                    </a:p>
                  </a:txBody>
                  <a:tcPr marL="0" marR="0" marT="0" marB="0" anchor="ctr"/>
                </a:tc>
                <a:tc>
                  <a:txBody>
                    <a:bodyPr/>
                    <a:lstStyle/>
                    <a:p>
                      <a:pPr algn="ctr" fontAlgn="b"/>
                      <a:r>
                        <a:rPr lang="en-US" sz="1100" b="0" i="0" u="none" strike="noStrike">
                          <a:solidFill>
                            <a:schemeClr val="tx1"/>
                          </a:solidFill>
                          <a:effectLst/>
                          <a:latin typeface="+mn-lt"/>
                        </a:rPr>
                        <a:t>17.13</a:t>
                      </a:r>
                    </a:p>
                  </a:txBody>
                  <a:tcPr marL="0" marR="0" marT="0" marB="0" anchor="ctr"/>
                </a:tc>
                <a:tc>
                  <a:txBody>
                    <a:bodyPr/>
                    <a:lstStyle/>
                    <a:p>
                      <a:pPr algn="ctr" fontAlgn="b"/>
                      <a:r>
                        <a:rPr lang="en-US" sz="1100" b="0" i="0" u="none" strike="noStrike">
                          <a:solidFill>
                            <a:schemeClr val="tx1"/>
                          </a:solidFill>
                          <a:effectLst/>
                          <a:latin typeface="+mn-lt"/>
                        </a:rPr>
                        <a:t>75</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r" fontAlgn="b"/>
                      <a:r>
                        <a:rPr lang="en-US" sz="1100" b="0" i="0" u="none" strike="noStrike" dirty="0">
                          <a:solidFill>
                            <a:schemeClr val="tx1"/>
                          </a:solidFill>
                          <a:effectLst/>
                          <a:latin typeface="+mn-lt"/>
                        </a:rPr>
                        <a:t>2.6</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60</a:t>
                      </a:r>
                    </a:p>
                  </a:txBody>
                  <a:tcPr marL="0" marR="0" marT="0" marB="0" anchor="b"/>
                </a:tc>
                <a:tc>
                  <a:txBody>
                    <a:bodyPr/>
                    <a:lstStyle/>
                    <a:p>
                      <a:pPr algn="ctr" fontAlgn="b"/>
                      <a:r>
                        <a:rPr lang="en-US" sz="1100" b="0" i="0" u="none" strike="noStrike" dirty="0">
                          <a:solidFill>
                            <a:schemeClr val="tx1"/>
                          </a:solidFill>
                          <a:effectLst/>
                          <a:latin typeface="+mn-lt"/>
                        </a:rPr>
                        <a:t>24</a:t>
                      </a:r>
                    </a:p>
                  </a:txBody>
                  <a:tcPr marL="0" marR="0" marT="0" marB="0" anchor="ctr"/>
                </a:tc>
                <a:tc>
                  <a:txBody>
                    <a:bodyPr/>
                    <a:lstStyle/>
                    <a:p>
                      <a:pPr algn="r" fontAlgn="b"/>
                      <a:r>
                        <a:rPr lang="en-US" sz="1100" b="0" i="0" u="none" strike="noStrike">
                          <a:solidFill>
                            <a:schemeClr val="tx1"/>
                          </a:solidFill>
                          <a:effectLst/>
                          <a:latin typeface="+mn-lt"/>
                        </a:rPr>
                        <a:t>34</a:t>
                      </a:r>
                    </a:p>
                  </a:txBody>
                  <a:tcPr marL="0" marR="0" marT="0" marB="0" anchor="b"/>
                </a:tc>
                <a:tc>
                  <a:txBody>
                    <a:bodyPr/>
                    <a:lstStyle/>
                    <a:p>
                      <a:pPr algn="r" fontAlgn="b"/>
                      <a:r>
                        <a:rPr lang="en-US" sz="1100" b="0" i="0" u="none" strike="noStrike">
                          <a:solidFill>
                            <a:schemeClr val="tx1"/>
                          </a:solidFill>
                          <a:effectLst/>
                          <a:latin typeface="+mn-lt"/>
                        </a:rPr>
                        <a:t>2</a:t>
                      </a:r>
                    </a:p>
                  </a:txBody>
                  <a:tcPr marL="0" marR="0" marT="0" marB="0" anchor="b"/>
                </a:tc>
                <a:tc>
                  <a:txBody>
                    <a:bodyPr/>
                    <a:lstStyle/>
                    <a:p>
                      <a:pPr algn="r" fontAlgn="b"/>
                      <a:r>
                        <a:rPr lang="en-US" sz="1100" b="0" i="0" u="none" strike="noStrike">
                          <a:solidFill>
                            <a:schemeClr val="tx1"/>
                          </a:solidFill>
                          <a:effectLst/>
                          <a:latin typeface="+mn-lt"/>
                        </a:rPr>
                        <a:t>75.79</a:t>
                      </a:r>
                    </a:p>
                  </a:txBody>
                  <a:tcPr marL="0" marR="0" marT="0" marB="0" anchor="b"/>
                </a:tc>
                <a:tc>
                  <a:txBody>
                    <a:bodyPr/>
                    <a:lstStyle/>
                    <a:p>
                      <a:pPr algn="r" fontAlgn="b"/>
                      <a:r>
                        <a:rPr lang="en-US" sz="1100" b="0" i="0" u="none" strike="noStrike">
                          <a:solidFill>
                            <a:schemeClr val="tx1"/>
                          </a:solidFill>
                          <a:effectLst/>
                          <a:latin typeface="+mn-lt"/>
                        </a:rPr>
                        <a:t>58.59</a:t>
                      </a:r>
                    </a:p>
                  </a:txBody>
                  <a:tcPr marL="0" marR="0" marT="0" marB="0" anchor="b"/>
                </a:tc>
                <a:extLst>
                  <a:ext uri="{0D108BD9-81ED-4DB2-BD59-A6C34878D82A}">
                    <a16:rowId xmlns:a16="http://schemas.microsoft.com/office/drawing/2014/main" val="2690465319"/>
                  </a:ext>
                </a:extLst>
              </a:tr>
              <a:tr h="381240">
                <a:tc>
                  <a:txBody>
                    <a:bodyPr/>
                    <a:lstStyle/>
                    <a:p>
                      <a:pPr algn="ctr" fontAlgn="b"/>
                      <a:r>
                        <a:rPr lang="en-US" sz="1200" u="none" strike="noStrike" dirty="0">
                          <a:solidFill>
                            <a:schemeClr val="tx1"/>
                          </a:solidFill>
                          <a:effectLst/>
                        </a:rPr>
                        <a:t>Payton Manning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7/19/2022</a:t>
                      </a:r>
                    </a:p>
                  </a:txBody>
                  <a:tcPr marL="0" marR="0" marT="0" marB="0" anchor="ctr"/>
                </a:tc>
                <a:tc>
                  <a:txBody>
                    <a:bodyPr/>
                    <a:lstStyle/>
                    <a:p>
                      <a:pPr algn="ctr" fontAlgn="b"/>
                      <a:r>
                        <a:rPr lang="en-US" sz="1100" b="0" i="0" u="none" strike="noStrike">
                          <a:solidFill>
                            <a:schemeClr val="tx1"/>
                          </a:solidFill>
                          <a:effectLst/>
                          <a:latin typeface="+mn-lt"/>
                        </a:rPr>
                        <a:t>12.57</a:t>
                      </a:r>
                    </a:p>
                  </a:txBody>
                  <a:tcPr marL="0" marR="0" marT="0" marB="0" anchor="ctr"/>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r" fontAlgn="b"/>
                      <a:r>
                        <a:rPr lang="en-US" sz="1100" b="0" i="0" u="none" strike="noStrike">
                          <a:solidFill>
                            <a:schemeClr val="tx1"/>
                          </a:solidFill>
                          <a:effectLst/>
                          <a:latin typeface="+mn-lt"/>
                        </a:rPr>
                        <a:t>0.8</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15</a:t>
                      </a:r>
                    </a:p>
                  </a:txBody>
                  <a:tcPr marL="0" marR="0" marT="0" marB="0" anchor="b"/>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r" fontAlgn="b"/>
                      <a:r>
                        <a:rPr lang="en-US" sz="1100" b="0" i="0" u="none" strike="noStrike" dirty="0">
                          <a:solidFill>
                            <a:schemeClr val="tx1"/>
                          </a:solidFill>
                          <a:effectLst/>
                          <a:latin typeface="+mn-lt"/>
                        </a:rPr>
                        <a:t>9</a:t>
                      </a:r>
                    </a:p>
                  </a:txBody>
                  <a:tcPr marL="0" marR="0" marT="0" marB="0" anchor="b"/>
                </a:tc>
                <a:tc>
                  <a:txBody>
                    <a:bodyPr/>
                    <a:lstStyle/>
                    <a:p>
                      <a:pPr algn="r" fontAlgn="b"/>
                      <a:r>
                        <a:rPr lang="en-US" sz="1100" b="0" i="0" u="none" strike="noStrike">
                          <a:solidFill>
                            <a:schemeClr val="tx1"/>
                          </a:solidFill>
                          <a:effectLst/>
                          <a:latin typeface="+mn-lt"/>
                        </a:rPr>
                        <a:t>1</a:t>
                      </a:r>
                    </a:p>
                  </a:txBody>
                  <a:tcPr marL="0" marR="0" marT="0" marB="0" anchor="b"/>
                </a:tc>
                <a:tc>
                  <a:txBody>
                    <a:bodyPr/>
                    <a:lstStyle/>
                    <a:p>
                      <a:pPr algn="r" fontAlgn="b"/>
                      <a:r>
                        <a:rPr lang="en-US" sz="1100" b="0" i="0" u="none" strike="noStrike">
                          <a:solidFill>
                            <a:schemeClr val="tx1"/>
                          </a:solidFill>
                          <a:effectLst/>
                          <a:latin typeface="+mn-lt"/>
                        </a:rPr>
                        <a:t>67.11</a:t>
                      </a:r>
                    </a:p>
                  </a:txBody>
                  <a:tcPr marL="0" marR="0" marT="0" marB="0" anchor="b"/>
                </a:tc>
                <a:tc>
                  <a:txBody>
                    <a:bodyPr/>
                    <a:lstStyle/>
                    <a:p>
                      <a:pPr algn="r" fontAlgn="b"/>
                      <a:r>
                        <a:rPr lang="en-US" sz="1100" b="0" i="0" u="none" strike="noStrike">
                          <a:solidFill>
                            <a:schemeClr val="tx1"/>
                          </a:solidFill>
                          <a:effectLst/>
                          <a:latin typeface="+mn-lt"/>
                        </a:rPr>
                        <a:t>63.89</a:t>
                      </a:r>
                    </a:p>
                  </a:txBody>
                  <a:tcPr marL="0" marR="0" marT="0" marB="0" anchor="b"/>
                </a:tc>
                <a:extLst>
                  <a:ext uri="{0D108BD9-81ED-4DB2-BD59-A6C34878D82A}">
                    <a16:rowId xmlns:a16="http://schemas.microsoft.com/office/drawing/2014/main" val="832286796"/>
                  </a:ext>
                </a:extLst>
              </a:tr>
              <a:tr h="249892">
                <a:tc>
                  <a:txBody>
                    <a:bodyPr/>
                    <a:lstStyle/>
                    <a:p>
                      <a:pPr algn="ctr" fontAlgn="b"/>
                      <a:r>
                        <a:rPr lang="en-US" sz="1200" u="none" strike="noStrike" dirty="0">
                          <a:solidFill>
                            <a:schemeClr val="tx1"/>
                          </a:solidFill>
                          <a:effectLst/>
                        </a:rPr>
                        <a:t>U. of California, San Diego</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11/10/2021</a:t>
                      </a:r>
                    </a:p>
                  </a:txBody>
                  <a:tcPr marL="0" marR="0" marT="0" marB="0" anchor="ctr"/>
                </a:tc>
                <a:tc>
                  <a:txBody>
                    <a:bodyPr/>
                    <a:lstStyle/>
                    <a:p>
                      <a:pPr algn="ctr" fontAlgn="b"/>
                      <a:r>
                        <a:rPr lang="en-US" sz="1100" b="0" i="0" u="none" strike="noStrike">
                          <a:solidFill>
                            <a:schemeClr val="tx1"/>
                          </a:solidFill>
                          <a:effectLst/>
                          <a:latin typeface="+mn-lt"/>
                        </a:rPr>
                        <a:t>20.93</a:t>
                      </a:r>
                    </a:p>
                  </a:txBody>
                  <a:tcPr marL="0" marR="0" marT="0" marB="0" anchor="ctr"/>
                </a:tc>
                <a:tc>
                  <a:txBody>
                    <a:bodyPr/>
                    <a:lstStyle/>
                    <a:p>
                      <a:pPr algn="ctr" fontAlgn="b"/>
                      <a:r>
                        <a:rPr lang="en-US" sz="1100" b="0" i="0" u="none" strike="noStrike">
                          <a:solidFill>
                            <a:schemeClr val="tx1"/>
                          </a:solidFill>
                          <a:effectLst/>
                          <a:latin typeface="+mn-lt"/>
                        </a:rPr>
                        <a:t>65</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r" fontAlgn="b"/>
                      <a:r>
                        <a:rPr lang="en-US" sz="1100" b="0" i="0" u="none" strike="noStrike">
                          <a:solidFill>
                            <a:schemeClr val="tx1"/>
                          </a:solidFill>
                          <a:effectLst/>
                          <a:latin typeface="+mn-lt"/>
                        </a:rPr>
                        <a:t>0.4</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11</a:t>
                      </a:r>
                    </a:p>
                  </a:txBody>
                  <a:tcPr marL="0" marR="0" marT="0" marB="0" anchor="b"/>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r" fontAlgn="b"/>
                      <a:r>
                        <a:rPr lang="en-US" sz="1100" b="0" i="0" u="none" strike="noStrike">
                          <a:solidFill>
                            <a:schemeClr val="tx1"/>
                          </a:solidFill>
                          <a:effectLst/>
                          <a:latin typeface="+mn-lt"/>
                        </a:rPr>
                        <a:t>6</a:t>
                      </a:r>
                    </a:p>
                  </a:txBody>
                  <a:tcPr marL="0" marR="0" marT="0" marB="0" anchor="b"/>
                </a:tc>
                <a:tc>
                  <a:txBody>
                    <a:bodyPr/>
                    <a:lstStyle/>
                    <a:p>
                      <a:pPr algn="r" fontAlgn="b"/>
                      <a:r>
                        <a:rPr lang="en-US" sz="1100" b="0" i="0" u="none" strike="noStrike">
                          <a:solidFill>
                            <a:schemeClr val="tx1"/>
                          </a:solidFill>
                          <a:effectLst/>
                          <a:latin typeface="+mn-lt"/>
                        </a:rPr>
                        <a:t>1</a:t>
                      </a:r>
                    </a:p>
                  </a:txBody>
                  <a:tcPr marL="0" marR="0" marT="0" marB="0" anchor="b"/>
                </a:tc>
                <a:tc>
                  <a:txBody>
                    <a:bodyPr/>
                    <a:lstStyle/>
                    <a:p>
                      <a:pPr algn="r" fontAlgn="b"/>
                      <a:r>
                        <a:rPr lang="en-US" sz="1100" b="0" i="0" u="none" strike="noStrike">
                          <a:solidFill>
                            <a:schemeClr val="tx1"/>
                          </a:solidFill>
                          <a:effectLst/>
                          <a:latin typeface="+mn-lt"/>
                        </a:rPr>
                        <a:t>77.00</a:t>
                      </a:r>
                    </a:p>
                  </a:txBody>
                  <a:tcPr marL="0" marR="0" marT="0" marB="0" anchor="b"/>
                </a:tc>
                <a:tc>
                  <a:txBody>
                    <a:bodyPr/>
                    <a:lstStyle/>
                    <a:p>
                      <a:pPr algn="r" fontAlgn="b"/>
                      <a:r>
                        <a:rPr lang="en-US" sz="1100" b="0" i="0" u="none" strike="noStrike">
                          <a:solidFill>
                            <a:schemeClr val="tx1"/>
                          </a:solidFill>
                          <a:effectLst/>
                          <a:latin typeface="+mn-lt"/>
                        </a:rPr>
                        <a:t>62.25</a:t>
                      </a:r>
                    </a:p>
                  </a:txBody>
                  <a:tcPr marL="0" marR="0" marT="0" marB="0" anchor="b"/>
                </a:tc>
                <a:extLst>
                  <a:ext uri="{0D108BD9-81ED-4DB2-BD59-A6C34878D82A}">
                    <a16:rowId xmlns:a16="http://schemas.microsoft.com/office/drawing/2014/main" val="1090672074"/>
                  </a:ext>
                </a:extLst>
              </a:tr>
              <a:tr h="381240">
                <a:tc>
                  <a:txBody>
                    <a:bodyPr/>
                    <a:lstStyle/>
                    <a:p>
                      <a:pPr algn="ctr" fontAlgn="b"/>
                      <a:r>
                        <a:rPr lang="en-US" sz="1200" u="none" strike="noStrike" dirty="0">
                          <a:solidFill>
                            <a:schemeClr val="tx1"/>
                          </a:solidFill>
                          <a:effectLst/>
                        </a:rPr>
                        <a:t>U. of Kentucky Children's Hospital </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11/21/2022</a:t>
                      </a:r>
                    </a:p>
                  </a:txBody>
                  <a:tcPr marL="0" marR="0" marT="0" marB="0" anchor="ctr"/>
                </a:tc>
                <a:tc>
                  <a:txBody>
                    <a:bodyPr/>
                    <a:lstStyle/>
                    <a:p>
                      <a:pPr algn="ctr" fontAlgn="b"/>
                      <a:r>
                        <a:rPr lang="en-US" sz="1100" b="0" i="0" u="none" strike="noStrike">
                          <a:solidFill>
                            <a:schemeClr val="tx1"/>
                          </a:solidFill>
                          <a:effectLst/>
                          <a:latin typeface="+mn-lt"/>
                        </a:rPr>
                        <a:t>8.40</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r" fontAlgn="b"/>
                      <a:r>
                        <a:rPr lang="en-US" sz="1100" b="0" i="0" u="none" strike="noStrike">
                          <a:solidFill>
                            <a:schemeClr val="tx1"/>
                          </a:solidFill>
                          <a:effectLst/>
                          <a:latin typeface="+mn-lt"/>
                        </a:rPr>
                        <a:t>0.0</a:t>
                      </a:r>
                    </a:p>
                  </a:txBody>
                  <a:tcPr marL="0" marR="0" marT="0" marB="0" anchor="b">
                    <a:solidFill>
                      <a:srgbClr val="FF5050"/>
                    </a:solidFill>
                  </a:tcPr>
                </a:tc>
                <a:tc>
                  <a:txBody>
                    <a:bodyPr/>
                    <a:lstStyle/>
                    <a:p>
                      <a:pPr algn="r" fontAlgn="b"/>
                      <a:r>
                        <a:rPr lang="en-US" sz="1100" b="0" i="0" u="none" strike="noStrike">
                          <a:solidFill>
                            <a:schemeClr val="tx1"/>
                          </a:solidFill>
                          <a:effectLst/>
                          <a:latin typeface="+mn-lt"/>
                        </a:rPr>
                        <a:t>0</a:t>
                      </a:r>
                    </a:p>
                  </a:txBody>
                  <a:tcPr marL="0" marR="0" marT="0" marB="0" anchor="b"/>
                </a:tc>
                <a:tc>
                  <a:txBody>
                    <a:bodyPr/>
                    <a:lstStyle/>
                    <a:p>
                      <a:pPr algn="ctr" fontAlgn="b"/>
                      <a:r>
                        <a:rPr lang="en-US" sz="110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r" fontAlgn="b"/>
                      <a:r>
                        <a:rPr lang="en-US" sz="1100" b="0" i="0" u="none" strike="noStrike">
                          <a:solidFill>
                            <a:schemeClr val="tx1"/>
                          </a:solidFill>
                          <a:effectLst/>
                          <a:latin typeface="+mn-lt"/>
                        </a:rPr>
                        <a:t>0</a:t>
                      </a:r>
                    </a:p>
                  </a:txBody>
                  <a:tcPr marL="0" marR="0" marT="0" marB="0" anchor="b"/>
                </a:tc>
                <a:tc>
                  <a:txBody>
                    <a:bodyPr/>
                    <a:lstStyle/>
                    <a:p>
                      <a:pPr algn="r" fontAlgn="b"/>
                      <a:r>
                        <a:rPr lang="en-US" sz="1100" b="0" i="0" u="none" strike="noStrike" dirty="0">
                          <a:solidFill>
                            <a:schemeClr val="tx1"/>
                          </a:solidFill>
                          <a:effectLst/>
                          <a:latin typeface="+mn-lt"/>
                        </a:rPr>
                        <a:t>0</a:t>
                      </a:r>
                    </a:p>
                  </a:txBody>
                  <a:tcPr marL="0" marR="0" marT="0" marB="0" anchor="b"/>
                </a:tc>
                <a:tc>
                  <a:txBody>
                    <a:bodyPr/>
                    <a:lstStyle/>
                    <a:p>
                      <a:pPr algn="l" fontAlgn="b"/>
                      <a:endParaRPr lang="en-US" sz="1100" b="0" i="0" u="none" strike="noStrike">
                        <a:solidFill>
                          <a:schemeClr val="tx1"/>
                        </a:solidFill>
                        <a:effectLst/>
                        <a:latin typeface="+mn-lt"/>
                      </a:endParaRPr>
                    </a:p>
                  </a:txBody>
                  <a:tcPr marL="0" marR="0" marT="0" marB="0" anchor="b"/>
                </a:tc>
                <a:tc>
                  <a:txBody>
                    <a:bodyPr/>
                    <a:lstStyle/>
                    <a:p>
                      <a:pPr algn="l" fontAlgn="b"/>
                      <a:endParaRPr lang="en-US" sz="1100" b="0" i="0" u="none" strike="noStrike">
                        <a:solidFill>
                          <a:schemeClr val="tx1"/>
                        </a:solidFill>
                        <a:effectLst/>
                        <a:latin typeface="+mn-lt"/>
                      </a:endParaRPr>
                    </a:p>
                  </a:txBody>
                  <a:tcPr marL="0" marR="0" marT="0" marB="0" anchor="b"/>
                </a:tc>
                <a:extLst>
                  <a:ext uri="{0D108BD9-81ED-4DB2-BD59-A6C34878D82A}">
                    <a16:rowId xmlns:a16="http://schemas.microsoft.com/office/drawing/2014/main" val="4155285626"/>
                  </a:ext>
                </a:extLst>
              </a:tr>
              <a:tr h="190620">
                <a:tc>
                  <a:txBody>
                    <a:bodyPr/>
                    <a:lstStyle/>
                    <a:p>
                      <a:pPr algn="ctr" fontAlgn="b"/>
                      <a:r>
                        <a:rPr lang="en-US" sz="1200" b="1" u="none" strike="noStrike" dirty="0">
                          <a:solidFill>
                            <a:schemeClr val="tx1"/>
                          </a:solidFill>
                          <a:effectLst/>
                        </a:rPr>
                        <a:t>Total</a:t>
                      </a:r>
                      <a:endParaRPr lang="en-US" sz="12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1" u="none" strike="noStrike" dirty="0">
                          <a:solidFill>
                            <a:schemeClr val="tx1"/>
                          </a:solidFill>
                          <a:effectLst/>
                          <a:latin typeface="+mn-lt"/>
                        </a:rPr>
                        <a:t> </a:t>
                      </a:r>
                      <a:endParaRPr lang="en-US" sz="1100" b="1" i="0" u="none" strike="noStrike" dirty="0">
                        <a:solidFill>
                          <a:schemeClr val="tx1"/>
                        </a:solidFill>
                        <a:effectLst/>
                        <a:latin typeface="+mn-lt"/>
                      </a:endParaRPr>
                    </a:p>
                  </a:txBody>
                  <a:tcPr marL="0" marR="0" marT="0" marB="0" anchor="ctr"/>
                </a:tc>
                <a:tc>
                  <a:txBody>
                    <a:bodyPr/>
                    <a:lstStyle/>
                    <a:p>
                      <a:pPr algn="ctr" fontAlgn="b"/>
                      <a:r>
                        <a:rPr lang="en-US" sz="1100" b="1" i="0" u="none" strike="noStrike" dirty="0">
                          <a:solidFill>
                            <a:schemeClr val="tx1"/>
                          </a:solidFill>
                          <a:effectLst/>
                          <a:latin typeface="+mn-lt"/>
                        </a:rPr>
                        <a:t> </a:t>
                      </a:r>
                    </a:p>
                  </a:txBody>
                  <a:tcPr marL="0" marR="0" marT="0" marB="0" anchor="ctr"/>
                </a:tc>
                <a:tc>
                  <a:txBody>
                    <a:bodyPr/>
                    <a:lstStyle/>
                    <a:p>
                      <a:pPr algn="ctr" fontAlgn="b"/>
                      <a:r>
                        <a:rPr lang="en-US" sz="1100" b="1" i="0" u="none" strike="noStrike" dirty="0">
                          <a:solidFill>
                            <a:schemeClr val="tx1"/>
                          </a:solidFill>
                          <a:effectLst/>
                          <a:latin typeface="+mn-lt"/>
                        </a:rPr>
                        <a:t>790</a:t>
                      </a:r>
                    </a:p>
                  </a:txBody>
                  <a:tcPr marL="0" marR="0" marT="0" marB="0" anchor="ctr"/>
                </a:tc>
                <a:tc>
                  <a:txBody>
                    <a:bodyPr/>
                    <a:lstStyle/>
                    <a:p>
                      <a:pPr algn="ctr" fontAlgn="b"/>
                      <a:r>
                        <a:rPr lang="en-US" sz="1100" b="1" i="0" u="none" strike="noStrike" dirty="0">
                          <a:solidFill>
                            <a:schemeClr val="tx1"/>
                          </a:solidFill>
                          <a:effectLst/>
                          <a:latin typeface="+mn-lt"/>
                        </a:rPr>
                        <a:t>66</a:t>
                      </a:r>
                    </a:p>
                  </a:txBody>
                  <a:tcPr marL="0" marR="0" marT="0" marB="0" anchor="ctr"/>
                </a:tc>
                <a:tc>
                  <a:txBody>
                    <a:bodyPr/>
                    <a:lstStyle/>
                    <a:p>
                      <a:pPr algn="r" fontAlgn="b"/>
                      <a:r>
                        <a:rPr lang="en-US" sz="1100" b="0" i="0" u="none" strike="noStrike">
                          <a:solidFill>
                            <a:schemeClr val="tx1"/>
                          </a:solidFill>
                          <a:effectLst/>
                          <a:latin typeface="+mn-lt"/>
                        </a:rPr>
                        <a:t>13</a:t>
                      </a:r>
                    </a:p>
                  </a:txBody>
                  <a:tcPr marL="0" marR="0" marT="0" marB="0" anchor="b"/>
                </a:tc>
                <a:tc>
                  <a:txBody>
                    <a:bodyPr/>
                    <a:lstStyle/>
                    <a:p>
                      <a:pPr algn="r" fontAlgn="b"/>
                      <a:r>
                        <a:rPr lang="en-US" sz="1100" b="0" i="0" u="none" strike="noStrike" dirty="0">
                          <a:solidFill>
                            <a:schemeClr val="tx1"/>
                          </a:solidFill>
                          <a:effectLst/>
                          <a:latin typeface="+mn-lt"/>
                        </a:rPr>
                        <a:t>324</a:t>
                      </a:r>
                    </a:p>
                  </a:txBody>
                  <a:tcPr marL="0" marR="0" marT="0" marB="0" anchor="b"/>
                </a:tc>
                <a:tc>
                  <a:txBody>
                    <a:bodyPr/>
                    <a:lstStyle/>
                    <a:p>
                      <a:pPr algn="ctr" fontAlgn="b"/>
                      <a:r>
                        <a:rPr lang="en-US" sz="1100" b="1" i="0" u="none" strike="noStrike" dirty="0">
                          <a:solidFill>
                            <a:schemeClr val="tx1"/>
                          </a:solidFill>
                          <a:effectLst/>
                          <a:latin typeface="+mn-lt"/>
                        </a:rPr>
                        <a:t>103</a:t>
                      </a:r>
                    </a:p>
                  </a:txBody>
                  <a:tcPr marL="0" marR="0" marT="0" marB="0" anchor="ctr"/>
                </a:tc>
                <a:tc>
                  <a:txBody>
                    <a:bodyPr/>
                    <a:lstStyle/>
                    <a:p>
                      <a:pPr algn="r" fontAlgn="b"/>
                      <a:r>
                        <a:rPr lang="en-US" sz="1100" b="0" i="0" u="none" strike="noStrike">
                          <a:solidFill>
                            <a:schemeClr val="tx1"/>
                          </a:solidFill>
                          <a:effectLst/>
                          <a:latin typeface="+mn-lt"/>
                        </a:rPr>
                        <a:t>185</a:t>
                      </a:r>
                    </a:p>
                  </a:txBody>
                  <a:tcPr marL="0" marR="0" marT="0" marB="0" anchor="b"/>
                </a:tc>
                <a:tc>
                  <a:txBody>
                    <a:bodyPr/>
                    <a:lstStyle/>
                    <a:p>
                      <a:pPr algn="r" fontAlgn="b"/>
                      <a:r>
                        <a:rPr lang="en-US" sz="1100" b="0" i="0" u="none" strike="noStrike" dirty="0">
                          <a:solidFill>
                            <a:schemeClr val="tx1"/>
                          </a:solidFill>
                          <a:effectLst/>
                          <a:latin typeface="+mn-lt"/>
                        </a:rPr>
                        <a:t>29</a:t>
                      </a:r>
                    </a:p>
                  </a:txBody>
                  <a:tcPr marL="0" marR="0" marT="0" marB="0" anchor="b"/>
                </a:tc>
                <a:tc>
                  <a:txBody>
                    <a:bodyPr/>
                    <a:lstStyle/>
                    <a:p>
                      <a:pPr algn="r" fontAlgn="b"/>
                      <a:r>
                        <a:rPr lang="en-US" sz="1100" b="0" i="0" u="none" strike="noStrike" dirty="0">
                          <a:solidFill>
                            <a:schemeClr val="tx1"/>
                          </a:solidFill>
                          <a:effectLst/>
                          <a:latin typeface="+mn-lt"/>
                        </a:rPr>
                        <a:t>76.53</a:t>
                      </a:r>
                    </a:p>
                  </a:txBody>
                  <a:tcPr marL="0" marR="0" marT="0" marB="0" anchor="b"/>
                </a:tc>
                <a:tc>
                  <a:txBody>
                    <a:bodyPr/>
                    <a:lstStyle/>
                    <a:p>
                      <a:pPr algn="r" fontAlgn="b"/>
                      <a:r>
                        <a:rPr lang="en-US" sz="1100" b="0" i="0" u="none" strike="noStrike" dirty="0">
                          <a:solidFill>
                            <a:schemeClr val="tx1"/>
                          </a:solidFill>
                          <a:effectLst/>
                          <a:latin typeface="+mn-lt"/>
                        </a:rPr>
                        <a:t>62.85</a:t>
                      </a:r>
                    </a:p>
                  </a:txBody>
                  <a:tcPr marL="0" marR="0" marT="0" marB="0" anchor="b"/>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6A9B8A-9F23-0EE4-0E9C-E7D30F2A1FC5}"/>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26</a:t>
            </a:r>
          </a:p>
        </p:txBody>
      </p:sp>
      <p:graphicFrame>
        <p:nvGraphicFramePr>
          <p:cNvPr id="4" name="Chart 3">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1503828379"/>
              </p:ext>
            </p:extLst>
          </p:nvPr>
        </p:nvGraphicFramePr>
        <p:xfrm>
          <a:off x="1" y="1"/>
          <a:ext cx="12191999" cy="6176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F72AA7-7FD8-1D8F-2981-8498688F6593}"/>
              </a:ext>
            </a:extLst>
          </p:cNvPr>
          <p:cNvSpPr txBox="1"/>
          <p:nvPr/>
        </p:nvSpPr>
        <p:spPr>
          <a:xfrm>
            <a:off x="7619413" y="928838"/>
            <a:ext cx="2701537" cy="830997"/>
          </a:xfrm>
          <a:prstGeom prst="rect">
            <a:avLst/>
          </a:prstGeom>
          <a:solidFill>
            <a:schemeClr val="tx2">
              <a:lumMod val="20000"/>
              <a:lumOff val="80000"/>
            </a:schemeClr>
          </a:solidFill>
        </p:spPr>
        <p:txBody>
          <a:bodyPr wrap="square" rtlCol="0">
            <a:spAutoFit/>
          </a:bodyPr>
          <a:lstStyle/>
          <a:p>
            <a:pPr algn="ctr"/>
            <a:r>
              <a:rPr lang="en-US" sz="1600" b="1" u="sng" dirty="0"/>
              <a:t>Average Control HOT Duration: </a:t>
            </a:r>
          </a:p>
          <a:p>
            <a:pPr algn="ctr"/>
            <a:r>
              <a:rPr lang="en-US" sz="1600" dirty="0"/>
              <a:t>123 ± 97</a:t>
            </a:r>
          </a:p>
        </p:txBody>
      </p:sp>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678197874"/>
              </p:ext>
            </p:extLst>
          </p:nvPr>
        </p:nvGraphicFramePr>
        <p:xfrm>
          <a:off x="0" y="-70189"/>
          <a:ext cx="12192000" cy="6425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96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a:solidFill>
                  <a:srgbClr val="22549C"/>
                </a:solidFill>
              </a:rPr>
              <a:t>Implementation Related Problems</a:t>
            </a:r>
            <a:endParaRPr lang="en-US" dirty="0">
              <a:solidFill>
                <a:srgbClr val="22549C"/>
              </a:solidFill>
            </a:endParaRPr>
          </a:p>
        </p:txBody>
      </p:sp>
      <p:pic>
        <p:nvPicPr>
          <p:cNvPr id="3" name="Picture 2">
            <a:extLst>
              <a:ext uri="{FF2B5EF4-FFF2-40B4-BE49-F238E27FC236}">
                <a16:creationId xmlns:a16="http://schemas.microsoft.com/office/drawing/2014/main" id="{E4E89A4D-1617-F77B-E00E-4A14E915FEFE}"/>
              </a:ext>
            </a:extLst>
          </p:cNvPr>
          <p:cNvPicPr>
            <a:picLocks noChangeAspect="1"/>
          </p:cNvPicPr>
          <p:nvPr/>
        </p:nvPicPr>
        <p:blipFill rotWithShape="1">
          <a:blip r:embed="rId3"/>
          <a:srcRect l="2002" t="6513" r="7367" b="2883"/>
          <a:stretch/>
        </p:blipFill>
        <p:spPr>
          <a:xfrm>
            <a:off x="2237362" y="749031"/>
            <a:ext cx="7101191" cy="5442034"/>
          </a:xfrm>
          <a:prstGeom prst="rect">
            <a:avLst/>
          </a:prstGeom>
        </p:spPr>
      </p:pic>
    </p:spTree>
    <p:extLst>
      <p:ext uri="{BB962C8B-B14F-4D97-AF65-F5344CB8AC3E}">
        <p14:creationId xmlns:p14="http://schemas.microsoft.com/office/powerpoint/2010/main" val="417702547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18120</TotalTime>
  <Words>1175</Words>
  <Application>Microsoft Office PowerPoint</Application>
  <PresentationFormat>Widescreen</PresentationFormat>
  <Paragraphs>378</Paragraphs>
  <Slides>27</Slides>
  <Notes>14</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Meiryo</vt:lpstr>
      <vt:lpstr> +mn-lt</vt: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New Variables (Not Mandatory)</vt:lpstr>
      <vt:lpstr>Upcoming RHO Presentations</vt:lpstr>
      <vt:lpstr>Discussion</vt:lpstr>
      <vt:lpstr>Consenting Reminders</vt:lpstr>
      <vt:lpstr>Reminders</vt:lpstr>
      <vt:lpstr>No Cost Extension and Subawards</vt:lpstr>
      <vt:lpstr>Data Query</vt:lpstr>
      <vt:lpstr>Family Engagement Survey</vt:lpstr>
      <vt:lpstr>Closing Thoughts</vt:lpstr>
      <vt:lpstr>Controls</vt:lpstr>
      <vt:lpstr>Contacting Patients Through the EMR</vt:lpstr>
      <vt:lpstr>Reporting AEs</vt:lpstr>
      <vt:lpstr>Importance of Changing Probes</vt:lpstr>
      <vt:lpstr>RHO Program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563</cp:revision>
  <dcterms:created xsi:type="dcterms:W3CDTF">2021-03-31T16:28:55Z</dcterms:created>
  <dcterms:modified xsi:type="dcterms:W3CDTF">2024-02-01T20:25:30Z</dcterms:modified>
</cp:coreProperties>
</file>