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9" r:id="rId2"/>
    <p:sldId id="897" r:id="rId3"/>
    <p:sldId id="1294" r:id="rId4"/>
    <p:sldId id="256" r:id="rId5"/>
    <p:sldId id="896" r:id="rId6"/>
    <p:sldId id="1330" r:id="rId7"/>
    <p:sldId id="1440" r:id="rId8"/>
    <p:sldId id="1424" r:id="rId9"/>
    <p:sldId id="1425" r:id="rId10"/>
    <p:sldId id="878" r:id="rId11"/>
    <p:sldId id="895" r:id="rId12"/>
    <p:sldId id="1335" r:id="rId13"/>
    <p:sldId id="1307" r:id="rId14"/>
    <p:sldId id="1441" r:id="rId15"/>
    <p:sldId id="1481" r:id="rId16"/>
    <p:sldId id="1468" r:id="rId17"/>
    <p:sldId id="1478" r:id="rId18"/>
    <p:sldId id="1455" r:id="rId19"/>
    <p:sldId id="1453" r:id="rId20"/>
    <p:sldId id="1479" r:id="rId21"/>
    <p:sldId id="1467" r:id="rId22"/>
    <p:sldId id="1443" r:id="rId23"/>
    <p:sldId id="1460" r:id="rId24"/>
    <p:sldId id="1465" r:id="rId25"/>
    <p:sldId id="1446" r:id="rId26"/>
    <p:sldId id="459" r:id="rId27"/>
    <p:sldId id="8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4B183"/>
    <a:srgbClr val="A9D18E"/>
    <a:srgbClr val="FCE8DA"/>
    <a:srgbClr val="E5F1DD"/>
    <a:srgbClr val="BC73F3"/>
    <a:srgbClr val="F5EAFD"/>
    <a:srgbClr val="5AA2AE"/>
    <a:srgbClr val="22549C"/>
    <a:srgbClr val="3A5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89065" autoAdjust="0"/>
  </p:normalViewPr>
  <p:slideViewPr>
    <p:cSldViewPr snapToGrid="0">
      <p:cViewPr varScale="1">
        <p:scale>
          <a:sx n="92" d="100"/>
          <a:sy n="92" d="100"/>
        </p:scale>
        <p:origin x="90" y="29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Duration%20for%20Control%20Infants\Duration%20for%20Control%20Infan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r>
              <a:rPr lang="en-US" sz="4000" b="0" dirty="0">
                <a:solidFill>
                  <a:srgbClr val="22549C"/>
                </a:solidFill>
              </a:rPr>
              <a:t>Site Start Up Progress</a:t>
            </a:r>
          </a:p>
        </c:rich>
      </c:tx>
      <c:layout>
        <c:manualLayout>
          <c:xMode val="edge"/>
          <c:yMode val="edge"/>
          <c:x val="0.32849909776902891"/>
          <c:y val="4.1289212928295016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endParaRPr lang="en-US"/>
        </a:p>
      </c:txPr>
    </c:title>
    <c:autoTitleDeleted val="0"/>
    <c:plotArea>
      <c:layout>
        <c:manualLayout>
          <c:layoutTarget val="inner"/>
          <c:xMode val="edge"/>
          <c:yMode val="edge"/>
          <c:x val="0.20868922244094484"/>
          <c:y val="0.28270697534657707"/>
          <c:w val="0.63334219160104988"/>
          <c:h val="0.65681806890198957"/>
        </c:manualLayout>
      </c:layout>
      <c:barChart>
        <c:barDir val="bar"/>
        <c:grouping val="stacked"/>
        <c:varyColors val="0"/>
        <c:ser>
          <c:idx val="0"/>
          <c:order val="0"/>
          <c:tx>
            <c:strRef>
              <c:f>Simplified!$B$1</c:f>
              <c:strCache>
                <c:ptCount val="1"/>
                <c:pt idx="0">
                  <c:v>Executed Contract</c:v>
                </c:pt>
              </c:strCache>
            </c:strRef>
          </c:tx>
          <c:spPr>
            <a:solidFill>
              <a:srgbClr val="BC73F3"/>
            </a:solidFill>
            <a:ln w="28575">
              <a:noFill/>
            </a:ln>
            <a:effectLst/>
          </c:spPr>
          <c:invertIfNegative val="0"/>
          <c:dPt>
            <c:idx val="0"/>
            <c:invertIfNegative val="0"/>
            <c:bubble3D val="0"/>
            <c:spPr>
              <a:solidFill>
                <a:srgbClr val="BC73F3"/>
              </a:solidFill>
              <a:ln w="28575">
                <a:noFill/>
              </a:ln>
              <a:effectLst/>
            </c:spPr>
            <c:extLst>
              <c:ext xmlns:c16="http://schemas.microsoft.com/office/drawing/2014/chart" uri="{C3380CC4-5D6E-409C-BE32-E72D297353CC}">
                <c16:uniqueId val="{00000001-1558-49B9-8684-A511D8D81DDC}"/>
              </c:ext>
            </c:extLst>
          </c:dPt>
          <c:dPt>
            <c:idx val="1"/>
            <c:invertIfNegative val="0"/>
            <c:bubble3D val="0"/>
            <c:extLst>
              <c:ext xmlns:c16="http://schemas.microsoft.com/office/drawing/2014/chart" uri="{C3380CC4-5D6E-409C-BE32-E72D297353CC}">
                <c16:uniqueId val="{00000003-1558-49B9-8684-A511D8D81DDC}"/>
              </c:ext>
            </c:extLst>
          </c:dPt>
          <c:dPt>
            <c:idx val="4"/>
            <c:invertIfNegative val="0"/>
            <c:bubble3D val="0"/>
            <c:extLst>
              <c:ext xmlns:c16="http://schemas.microsoft.com/office/drawing/2014/chart" uri="{C3380CC4-5D6E-409C-BE32-E72D297353CC}">
                <c16:uniqueId val="{00000005-1558-49B9-8684-A511D8D81DDC}"/>
              </c:ext>
            </c:extLst>
          </c:dPt>
          <c:dPt>
            <c:idx val="5"/>
            <c:invertIfNegative val="0"/>
            <c:bubble3D val="0"/>
            <c:extLst>
              <c:ext xmlns:c16="http://schemas.microsoft.com/office/drawing/2014/chart" uri="{C3380CC4-5D6E-409C-BE32-E72D297353CC}">
                <c16:uniqueId val="{00000007-1558-49B9-8684-A511D8D81DDC}"/>
              </c:ext>
            </c:extLst>
          </c:dPt>
          <c:dPt>
            <c:idx val="6"/>
            <c:invertIfNegative val="0"/>
            <c:bubble3D val="0"/>
            <c:extLst>
              <c:ext xmlns:c16="http://schemas.microsoft.com/office/drawing/2014/chart" uri="{C3380CC4-5D6E-409C-BE32-E72D297353CC}">
                <c16:uniqueId val="{00000009-1558-49B9-8684-A511D8D81DDC}"/>
              </c:ext>
            </c:extLst>
          </c:dPt>
          <c:dPt>
            <c:idx val="7"/>
            <c:invertIfNegative val="0"/>
            <c:bubble3D val="0"/>
            <c:extLst>
              <c:ext xmlns:c16="http://schemas.microsoft.com/office/drawing/2014/chart" uri="{C3380CC4-5D6E-409C-BE32-E72D297353CC}">
                <c16:uniqueId val="{0000000B-1558-49B9-8684-A511D8D81DDC}"/>
              </c:ext>
            </c:extLst>
          </c:dPt>
          <c:dPt>
            <c:idx val="9"/>
            <c:invertIfNegative val="0"/>
            <c:bubble3D val="0"/>
            <c:extLst>
              <c:ext xmlns:c16="http://schemas.microsoft.com/office/drawing/2014/chart" uri="{C3380CC4-5D6E-409C-BE32-E72D297353CC}">
                <c16:uniqueId val="{0000000D-1558-49B9-8684-A511D8D81DDC}"/>
              </c:ext>
            </c:extLst>
          </c:dPt>
          <c:dPt>
            <c:idx val="10"/>
            <c:invertIfNegative val="0"/>
            <c:bubble3D val="0"/>
            <c:extLst>
              <c:ext xmlns:c16="http://schemas.microsoft.com/office/drawing/2014/chart" uri="{C3380CC4-5D6E-409C-BE32-E72D297353CC}">
                <c16:uniqueId val="{0000000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Simplified!$B$2:$B$15</c:f>
              <c:numCache>
                <c:formatCode>0%</c:formatCode>
                <c:ptCount val="14"/>
                <c:pt idx="0">
                  <c:v>0.33</c:v>
                </c:pt>
                <c:pt idx="1">
                  <c:v>0.33</c:v>
                </c:pt>
                <c:pt idx="2">
                  <c:v>0.33</c:v>
                </c:pt>
                <c:pt idx="3">
                  <c:v>0.33</c:v>
                </c:pt>
                <c:pt idx="4">
                  <c:v>0.33</c:v>
                </c:pt>
                <c:pt idx="5">
                  <c:v>0.33</c:v>
                </c:pt>
                <c:pt idx="6">
                  <c:v>0.33</c:v>
                </c:pt>
                <c:pt idx="7">
                  <c:v>0.33</c:v>
                </c:pt>
                <c:pt idx="8">
                  <c:v>0.33</c:v>
                </c:pt>
                <c:pt idx="9">
                  <c:v>0.33</c:v>
                </c:pt>
                <c:pt idx="10">
                  <c:v>0.33</c:v>
                </c:pt>
                <c:pt idx="11">
                  <c:v>0.33</c:v>
                </c:pt>
                <c:pt idx="12">
                  <c:v>0.33</c:v>
                </c:pt>
                <c:pt idx="13">
                  <c:v>0.33</c:v>
                </c:pt>
              </c:numCache>
            </c:numRef>
          </c:val>
          <c:extLst>
            <c:ext xmlns:c16="http://schemas.microsoft.com/office/drawing/2014/chart" uri="{C3380CC4-5D6E-409C-BE32-E72D297353CC}">
              <c16:uniqueId val="{00000010-1558-49B9-8684-A511D8D81DDC}"/>
            </c:ext>
          </c:extLst>
        </c:ser>
        <c:ser>
          <c:idx val="1"/>
          <c:order val="1"/>
          <c:tx>
            <c:strRef>
              <c:f>Simplified!$C$1</c:f>
              <c:strCache>
                <c:ptCount val="1"/>
                <c:pt idx="0">
                  <c:v>IRB Approval</c:v>
                </c:pt>
              </c:strCache>
            </c:strRef>
          </c:tx>
          <c:spPr>
            <a:solidFill>
              <a:sysClr val="window" lastClr="FFFFFF">
                <a:lumMod val="65000"/>
              </a:sysClr>
            </a:solidFill>
            <a:ln w="28575">
              <a:solidFill>
                <a:sysClr val="window" lastClr="FFFFFF">
                  <a:lumMod val="65000"/>
                </a:sysClr>
              </a:solidFill>
            </a:ln>
            <a:effectLst/>
          </c:spPr>
          <c:invertIfNegative val="0"/>
          <c:dPt>
            <c:idx val="2"/>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2-1558-49B9-8684-A511D8D81DDC}"/>
              </c:ext>
            </c:extLst>
          </c:dPt>
          <c:dPt>
            <c:idx val="3"/>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4-1558-49B9-8684-A511D8D81DDC}"/>
              </c:ext>
            </c:extLst>
          </c:dPt>
          <c:dPt>
            <c:idx val="4"/>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6-1558-49B9-8684-A511D8D81DDC}"/>
              </c:ext>
            </c:extLst>
          </c:dPt>
          <c:dPt>
            <c:idx val="6"/>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E-1A58-4183-AB67-AD1EEDDB0DE3}"/>
              </c:ext>
            </c:extLst>
          </c:dPt>
          <c:dPt>
            <c:idx val="10"/>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8-1558-49B9-8684-A511D8D81DDC}"/>
              </c:ext>
            </c:extLst>
          </c:dPt>
          <c:dPt>
            <c:idx val="11"/>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A-1558-49B9-8684-A511D8D81DDC}"/>
              </c:ext>
            </c:extLst>
          </c:dPt>
          <c:dPt>
            <c:idx val="13"/>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C-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Simplified!$C$2:$C$15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1D-1558-49B9-8684-A511D8D81DDC}"/>
            </c:ext>
          </c:extLst>
        </c:ser>
        <c:ser>
          <c:idx val="2"/>
          <c:order val="2"/>
          <c:tx>
            <c:strRef>
              <c:f>Simplified!$D$1</c:f>
              <c:strCache>
                <c:ptCount val="1"/>
                <c:pt idx="0">
                  <c:v>Equipment Available</c:v>
                </c:pt>
              </c:strCache>
            </c:strRef>
          </c:tx>
          <c:spPr>
            <a:solidFill>
              <a:srgbClr val="6699FF"/>
            </a:solidFill>
            <a:ln w="28575">
              <a:noFill/>
            </a:ln>
            <a:effectLst/>
          </c:spPr>
          <c:invertIfNegative val="0"/>
          <c:dPt>
            <c:idx val="11"/>
            <c:invertIfNegative val="0"/>
            <c:bubble3D val="0"/>
            <c:extLst>
              <c:ext xmlns:c16="http://schemas.microsoft.com/office/drawing/2014/chart" uri="{C3380CC4-5D6E-409C-BE32-E72D297353CC}">
                <c16:uniqueId val="{0000001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Simplified!$D$2:$D$15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20-1558-49B9-8684-A511D8D81DDC}"/>
            </c:ext>
          </c:extLst>
        </c:ser>
        <c:dLbls>
          <c:showLegendKey val="0"/>
          <c:showVal val="0"/>
          <c:showCatName val="0"/>
          <c:showSerName val="0"/>
          <c:showPercent val="0"/>
          <c:showBubbleSize val="0"/>
        </c:dLbls>
        <c:gapWidth val="150"/>
        <c:overlap val="100"/>
        <c:axId val="1476403471"/>
        <c:axId val="1476385999"/>
      </c:barChart>
      <c:catAx>
        <c:axId val="1476403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crossAx val="1476385999"/>
        <c:crosses val="autoZero"/>
        <c:auto val="1"/>
        <c:lblAlgn val="ctr"/>
        <c:lblOffset val="100"/>
        <c:noMultiLvlLbl val="0"/>
      </c:catAx>
      <c:valAx>
        <c:axId val="1476385999"/>
        <c:scaling>
          <c:orientation val="minMax"/>
          <c:max val="1"/>
        </c:scaling>
        <c:delete val="1"/>
        <c:axPos val="b"/>
        <c:numFmt formatCode="0%" sourceLinked="1"/>
        <c:majorTickMark val="none"/>
        <c:minorTickMark val="none"/>
        <c:tickLblPos val="nextTo"/>
        <c:crossAx val="1476403471"/>
        <c:crosses val="autoZero"/>
        <c:crossBetween val="between"/>
      </c:valAx>
      <c:spPr>
        <a:noFill/>
        <a:ln>
          <a:noFill/>
        </a:ln>
        <a:effectLst/>
      </c:spPr>
    </c:plotArea>
    <c:legend>
      <c:legendPos val="b"/>
      <c:layout>
        <c:manualLayout>
          <c:xMode val="edge"/>
          <c:yMode val="edge"/>
          <c:x val="0.13577936351706035"/>
          <c:y val="0.20698616347359344"/>
          <c:w val="0.75808511573779835"/>
          <c:h val="5.5209793459519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400">
          <a:latin typeface="Apple Braille"/>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Total!$A$2:$A$8</c:f>
              <c:strCache>
                <c:ptCount val="7"/>
                <c:pt idx="0">
                  <c:v>Q3 2021</c:v>
                </c:pt>
                <c:pt idx="1">
                  <c:v>Q4 2021</c:v>
                </c:pt>
                <c:pt idx="2">
                  <c:v>Q1 2022</c:v>
                </c:pt>
                <c:pt idx="3">
                  <c:v>Q2 2022</c:v>
                </c:pt>
                <c:pt idx="4">
                  <c:v>Q3 2022</c:v>
                </c:pt>
                <c:pt idx="5">
                  <c:v>Q4 2022</c:v>
                </c:pt>
                <c:pt idx="6">
                  <c:v>Q1 2023</c:v>
                </c:pt>
              </c:strCache>
            </c:strRef>
          </c:cat>
          <c:val>
            <c:numRef>
              <c:f>Total!$B$2:$B$8</c:f>
              <c:numCache>
                <c:formatCode>0.0</c:formatCode>
                <c:ptCount val="7"/>
                <c:pt idx="0">
                  <c:v>7</c:v>
                </c:pt>
                <c:pt idx="1">
                  <c:v>11</c:v>
                </c:pt>
                <c:pt idx="2">
                  <c:v>20</c:v>
                </c:pt>
                <c:pt idx="3">
                  <c:v>24</c:v>
                </c:pt>
                <c:pt idx="4">
                  <c:v>44</c:v>
                </c:pt>
                <c:pt idx="5">
                  <c:v>49</c:v>
                </c:pt>
                <c:pt idx="6">
                  <c:v>12</c:v>
                </c:pt>
              </c:numCache>
            </c:numRef>
          </c:val>
          <c:smooth val="0"/>
          <c:extLst>
            <c:ext xmlns:c16="http://schemas.microsoft.com/office/drawing/2014/chart" uri="{C3380CC4-5D6E-409C-BE32-E72D297353CC}">
              <c16:uniqueId val="{00000000-707E-4CE9-9850-FC9F241442F0}"/>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7E-4CE9-9850-FC9F241442F0}"/>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7E-4CE9-9850-FC9F241442F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Total!$C$2:$C$8</c:f>
              <c:numCache>
                <c:formatCode>0.0</c:formatCode>
                <c:ptCount val="7"/>
                <c:pt idx="0">
                  <c:v>29.344000000000001</c:v>
                </c:pt>
                <c:pt idx="1">
                  <c:v>45.144000000000005</c:v>
                </c:pt>
                <c:pt idx="2">
                  <c:v>45.144000000000005</c:v>
                </c:pt>
                <c:pt idx="3">
                  <c:v>45.144000000000005</c:v>
                </c:pt>
                <c:pt idx="4">
                  <c:v>45.144000000000005</c:v>
                </c:pt>
                <c:pt idx="5">
                  <c:v>45.144000000000005</c:v>
                </c:pt>
                <c:pt idx="6">
                  <c:v>45.144000000000005</c:v>
                </c:pt>
              </c:numCache>
            </c:numRef>
          </c:val>
          <c:smooth val="0"/>
          <c:extLst>
            <c:ext xmlns:c16="http://schemas.microsoft.com/office/drawing/2014/chart" uri="{C3380CC4-5D6E-409C-BE32-E72D297353CC}">
              <c16:uniqueId val="{00000003-707E-4CE9-9850-FC9F241442F0}"/>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Total!$D$2:$D$7</c:f>
              <c:numCache>
                <c:formatCode>0.0</c:formatCode>
                <c:ptCount val="6"/>
                <c:pt idx="0">
                  <c:v>21.896000000000001</c:v>
                </c:pt>
                <c:pt idx="1">
                  <c:v>37.695999999999998</c:v>
                </c:pt>
                <c:pt idx="2">
                  <c:v>37.695999999999998</c:v>
                </c:pt>
                <c:pt idx="3">
                  <c:v>37.695999999999998</c:v>
                </c:pt>
                <c:pt idx="4">
                  <c:v>37.695999999999998</c:v>
                </c:pt>
                <c:pt idx="5">
                  <c:v>37.695999999999998</c:v>
                </c:pt>
              </c:numCache>
            </c:numRef>
          </c:val>
          <c:smooth val="0"/>
          <c:extLst>
            <c:ext xmlns:c16="http://schemas.microsoft.com/office/drawing/2014/chart" uri="{C3380CC4-5D6E-409C-BE32-E72D297353CC}">
              <c16:uniqueId val="{00000004-707E-4CE9-9850-FC9F241442F0}"/>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Total!$E$2:$E$7</c:f>
              <c:numCache>
                <c:formatCode>0.0</c:formatCode>
                <c:ptCount val="6"/>
                <c:pt idx="0">
                  <c:v>14.448</c:v>
                </c:pt>
                <c:pt idx="1">
                  <c:v>30.248000000000001</c:v>
                </c:pt>
                <c:pt idx="2">
                  <c:v>30.248000000000001</c:v>
                </c:pt>
                <c:pt idx="3">
                  <c:v>30.248000000000001</c:v>
                </c:pt>
                <c:pt idx="4">
                  <c:v>30.248000000000001</c:v>
                </c:pt>
                <c:pt idx="5">
                  <c:v>30.248000000000001</c:v>
                </c:pt>
              </c:numCache>
            </c:numRef>
          </c:val>
          <c:smooth val="0"/>
          <c:extLst>
            <c:ext xmlns:c16="http://schemas.microsoft.com/office/drawing/2014/chart" uri="{C3380CC4-5D6E-409C-BE32-E72D297353CC}">
              <c16:uniqueId val="{00000005-707E-4CE9-9850-FC9F241442F0}"/>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07E-4CE9-9850-FC9F241442F0}"/>
                </c:ext>
              </c:extLst>
            </c:dLbl>
            <c:dLbl>
              <c:idx val="4"/>
              <c:layout>
                <c:manualLayout>
                  <c:x val="0.14509007686198622"/>
                  <c:y val="-3.7964993429277859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7E-4CE9-9850-FC9F241442F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Total!$F$2:$F$8</c:f>
              <c:numCache>
                <c:formatCode>0.0</c:formatCode>
                <c:ptCount val="7"/>
                <c:pt idx="0">
                  <c:v>7</c:v>
                </c:pt>
                <c:pt idx="1">
                  <c:v>22.8</c:v>
                </c:pt>
                <c:pt idx="2">
                  <c:v>22.8</c:v>
                </c:pt>
                <c:pt idx="3">
                  <c:v>22.8</c:v>
                </c:pt>
                <c:pt idx="4">
                  <c:v>22.8</c:v>
                </c:pt>
                <c:pt idx="5">
                  <c:v>22.8</c:v>
                </c:pt>
                <c:pt idx="6">
                  <c:v>22.8</c:v>
                </c:pt>
              </c:numCache>
            </c:numRef>
          </c:val>
          <c:smooth val="0"/>
          <c:extLst>
            <c:ext xmlns:c16="http://schemas.microsoft.com/office/drawing/2014/chart" uri="{C3380CC4-5D6E-409C-BE32-E72D297353CC}">
              <c16:uniqueId val="{00000008-707E-4CE9-9850-FC9F241442F0}"/>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Total!$G$2:$G$7</c:f>
              <c:numCache>
                <c:formatCode>0.0</c:formatCode>
                <c:ptCount val="6"/>
                <c:pt idx="0">
                  <c:v>-0.4480000000000004</c:v>
                </c:pt>
                <c:pt idx="1">
                  <c:v>15.352</c:v>
                </c:pt>
                <c:pt idx="2">
                  <c:v>15.352</c:v>
                </c:pt>
                <c:pt idx="3">
                  <c:v>15.352</c:v>
                </c:pt>
                <c:pt idx="4">
                  <c:v>15.352</c:v>
                </c:pt>
                <c:pt idx="5">
                  <c:v>15.352</c:v>
                </c:pt>
              </c:numCache>
            </c:numRef>
          </c:val>
          <c:smooth val="0"/>
          <c:extLst>
            <c:ext xmlns:c16="http://schemas.microsoft.com/office/drawing/2014/chart" uri="{C3380CC4-5D6E-409C-BE32-E72D297353CC}">
              <c16:uniqueId val="{00000009-707E-4CE9-9850-FC9F241442F0}"/>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Total!$H$2:$H$7</c:f>
              <c:numCache>
                <c:formatCode>0.0</c:formatCode>
                <c:ptCount val="6"/>
                <c:pt idx="0">
                  <c:v>-7.8960000000000008</c:v>
                </c:pt>
                <c:pt idx="1">
                  <c:v>7.9039999999999999</c:v>
                </c:pt>
                <c:pt idx="2">
                  <c:v>7.9039999999999999</c:v>
                </c:pt>
                <c:pt idx="3">
                  <c:v>7.9039999999999999</c:v>
                </c:pt>
                <c:pt idx="4">
                  <c:v>7.9039999999999999</c:v>
                </c:pt>
                <c:pt idx="5">
                  <c:v>7.9039999999999999</c:v>
                </c:pt>
              </c:numCache>
            </c:numRef>
          </c:val>
          <c:smooth val="0"/>
          <c:extLst>
            <c:ext xmlns:c16="http://schemas.microsoft.com/office/drawing/2014/chart" uri="{C3380CC4-5D6E-409C-BE32-E72D297353CC}">
              <c16:uniqueId val="{0000000A-707E-4CE9-9850-FC9F241442F0}"/>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07E-4CE9-9850-FC9F241442F0}"/>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7E-4CE9-9850-FC9F241442F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Total!$I$2:$I$8</c:f>
              <c:numCache>
                <c:formatCode>0.0</c:formatCode>
                <c:ptCount val="7"/>
                <c:pt idx="0">
                  <c:v>-15.344000000000001</c:v>
                </c:pt>
                <c:pt idx="1">
                  <c:v>0.45599999999999952</c:v>
                </c:pt>
                <c:pt idx="2">
                  <c:v>0.45599999999999952</c:v>
                </c:pt>
                <c:pt idx="3">
                  <c:v>0.45599999999999952</c:v>
                </c:pt>
                <c:pt idx="4">
                  <c:v>0.45599999999999952</c:v>
                </c:pt>
                <c:pt idx="5">
                  <c:v>0.45599999999999952</c:v>
                </c:pt>
                <c:pt idx="6">
                  <c:v>0.45599999999999952</c:v>
                </c:pt>
              </c:numCache>
            </c:numRef>
          </c:val>
          <c:smooth val="0"/>
          <c:extLst>
            <c:ext xmlns:c16="http://schemas.microsoft.com/office/drawing/2014/chart" uri="{C3380CC4-5D6E-409C-BE32-E72D297353CC}">
              <c16:uniqueId val="{0000000D-707E-4CE9-9850-FC9F241442F0}"/>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7378879142908901"/>
                  <c:y val="-0.38238167707197435"/>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07E-4CE9-9850-FC9F241442F0}"/>
                </c:ext>
              </c:extLst>
            </c:dLbl>
            <c:dLbl>
              <c:idx val="3"/>
              <c:layout>
                <c:manualLayout>
                  <c:x val="-1.2360834763183439E-2"/>
                  <c:y val="-2.7283124936088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7E-4CE9-9850-FC9F241442F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Total!$T$2:$T$8</c:f>
              <c:numCache>
                <c:formatCode>General</c:formatCode>
                <c:ptCount val="7"/>
                <c:pt idx="0">
                  <c:v>12</c:v>
                </c:pt>
                <c:pt idx="1">
                  <c:v>23</c:v>
                </c:pt>
                <c:pt idx="2">
                  <c:v>45</c:v>
                </c:pt>
                <c:pt idx="3">
                  <c:v>63</c:v>
                </c:pt>
                <c:pt idx="4">
                  <c:v>88</c:v>
                </c:pt>
                <c:pt idx="5">
                  <c:v>88</c:v>
                </c:pt>
                <c:pt idx="6">
                  <c:v>88</c:v>
                </c:pt>
              </c:numCache>
            </c:numRef>
          </c:val>
          <c:smooth val="0"/>
          <c:extLst>
            <c:ext xmlns:c16="http://schemas.microsoft.com/office/drawing/2014/chart" uri="{C3380CC4-5D6E-409C-BE32-E72D297353CC}">
              <c16:uniqueId val="{00000010-707E-4CE9-9850-FC9F241442F0}"/>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Participants</a:t>
                </a:r>
                <a:r>
                  <a:rPr lang="en-US" baseline="0"/>
                  <a:t> Followed by the RHO Program</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Implementation: Average Duration of Home Oxygen Therapy for Infants Followed by the RHO</a:t>
            </a:r>
            <a:r>
              <a:rPr lang="en-US" sz="2000" baseline="0"/>
              <a:t> Program Across All Implementation Sites</a:t>
            </a:r>
            <a:endParaRPr lang="en-US" sz="200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Duration'!$B$2:$B$8</c:f>
              <c:numCache>
                <c:formatCode>0.0</c:formatCode>
                <c:ptCount val="7"/>
                <c:pt idx="0">
                  <c:v>102</c:v>
                </c:pt>
                <c:pt idx="1">
                  <c:v>121.4</c:v>
                </c:pt>
                <c:pt idx="2">
                  <c:v>79.3</c:v>
                </c:pt>
                <c:pt idx="3">
                  <c:v>103</c:v>
                </c:pt>
                <c:pt idx="4">
                  <c:v>103.625</c:v>
                </c:pt>
                <c:pt idx="5">
                  <c:v>44</c:v>
                </c:pt>
                <c:pt idx="6">
                  <c:v>35.692307692307693</c:v>
                </c:pt>
              </c:numCache>
            </c:numRef>
          </c:val>
          <c:smooth val="0"/>
          <c:extLst>
            <c:ext xmlns:c16="http://schemas.microsoft.com/office/drawing/2014/chart" uri="{C3380CC4-5D6E-409C-BE32-E72D297353CC}">
              <c16:uniqueId val="{00000000-A5BA-4BED-AE22-BF1899A243B2}"/>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BA-4BED-AE22-BF1899A243B2}"/>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BA-4BED-AE22-BF1899A243B2}"/>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Duration'!$C$2:$C$8</c:f>
              <c:numCache>
                <c:formatCode>0.0</c:formatCode>
                <c:ptCount val="7"/>
                <c:pt idx="0">
                  <c:v>168.77475000000001</c:v>
                </c:pt>
                <c:pt idx="1">
                  <c:v>168.77475000000001</c:v>
                </c:pt>
                <c:pt idx="2">
                  <c:v>168.77475000000001</c:v>
                </c:pt>
                <c:pt idx="3">
                  <c:v>168.77475000000001</c:v>
                </c:pt>
                <c:pt idx="4">
                  <c:v>168.77475000000001</c:v>
                </c:pt>
                <c:pt idx="5">
                  <c:v>168.77475000000001</c:v>
                </c:pt>
                <c:pt idx="6">
                  <c:v>168.77475000000001</c:v>
                </c:pt>
              </c:numCache>
            </c:numRef>
          </c:val>
          <c:smooth val="0"/>
          <c:extLst>
            <c:ext xmlns:c16="http://schemas.microsoft.com/office/drawing/2014/chart" uri="{C3380CC4-5D6E-409C-BE32-E72D297353CC}">
              <c16:uniqueId val="{00000003-A5BA-4BED-AE22-BF1899A243B2}"/>
            </c:ext>
          </c:extLst>
        </c:ser>
        <c:ser>
          <c:idx val="2"/>
          <c:order val="2"/>
          <c:tx>
            <c:strRef>
              <c:f>'Avg HOT Duration'!$D$1</c:f>
              <c:strCache>
                <c:ptCount val="1"/>
                <c:pt idx="0">
                  <c:v> +2 Sigma</c:v>
                </c:pt>
              </c:strCache>
            </c:strRef>
          </c:tx>
          <c:spPr>
            <a:ln w="25400">
              <a:noFill/>
            </a:ln>
            <a:effectLst/>
          </c:spPr>
          <c:marker>
            <c:symbol val="none"/>
          </c:marker>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Duration'!$D$2:$D$8</c:f>
              <c:numCache>
                <c:formatCode>0.0</c:formatCode>
                <c:ptCount val="7"/>
                <c:pt idx="0">
                  <c:v>146.18316666666669</c:v>
                </c:pt>
                <c:pt idx="1">
                  <c:v>146.18316666666669</c:v>
                </c:pt>
                <c:pt idx="2">
                  <c:v>146.18316666666669</c:v>
                </c:pt>
                <c:pt idx="3">
                  <c:v>146.18316666666669</c:v>
                </c:pt>
                <c:pt idx="4">
                  <c:v>146.18316666666669</c:v>
                </c:pt>
                <c:pt idx="5">
                  <c:v>146.18316666666669</c:v>
                </c:pt>
                <c:pt idx="6">
                  <c:v>146.18316666666669</c:v>
                </c:pt>
              </c:numCache>
            </c:numRef>
          </c:val>
          <c:smooth val="0"/>
          <c:extLst>
            <c:ext xmlns:c16="http://schemas.microsoft.com/office/drawing/2014/chart" uri="{C3380CC4-5D6E-409C-BE32-E72D297353CC}">
              <c16:uniqueId val="{00000004-A5BA-4BED-AE22-BF1899A243B2}"/>
            </c:ext>
          </c:extLst>
        </c:ser>
        <c:ser>
          <c:idx val="3"/>
          <c:order val="3"/>
          <c:tx>
            <c:strRef>
              <c:f>'Avg HOT Duration'!$E$1</c:f>
              <c:strCache>
                <c:ptCount val="1"/>
                <c:pt idx="0">
                  <c:v> +1 Sigma</c:v>
                </c:pt>
              </c:strCache>
            </c:strRef>
          </c:tx>
          <c:spPr>
            <a:ln w="25400">
              <a:noFill/>
            </a:ln>
            <a:effectLst/>
          </c:spPr>
          <c:marker>
            <c:symbol val="none"/>
          </c:marker>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Duration'!$E$2:$E$8</c:f>
              <c:numCache>
                <c:formatCode>0.0</c:formatCode>
                <c:ptCount val="7"/>
                <c:pt idx="0">
                  <c:v>123.59158333333335</c:v>
                </c:pt>
                <c:pt idx="1">
                  <c:v>123.59158333333335</c:v>
                </c:pt>
                <c:pt idx="2">
                  <c:v>123.59158333333335</c:v>
                </c:pt>
                <c:pt idx="3">
                  <c:v>123.59158333333335</c:v>
                </c:pt>
                <c:pt idx="4">
                  <c:v>123.59158333333335</c:v>
                </c:pt>
                <c:pt idx="5">
                  <c:v>123.59158333333335</c:v>
                </c:pt>
                <c:pt idx="6">
                  <c:v>123.59158333333335</c:v>
                </c:pt>
              </c:numCache>
            </c:numRef>
          </c:val>
          <c:smooth val="0"/>
          <c:extLst>
            <c:ext xmlns:c16="http://schemas.microsoft.com/office/drawing/2014/chart" uri="{C3380CC4-5D6E-409C-BE32-E72D297353CC}">
              <c16:uniqueId val="{00000005-A5BA-4BED-AE22-BF1899A243B2}"/>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5BA-4BED-AE22-BF1899A243B2}"/>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BA-4BED-AE22-BF1899A243B2}"/>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Duration'!$F$2:$F$8</c:f>
              <c:numCache>
                <c:formatCode>0.0</c:formatCode>
                <c:ptCount val="7"/>
                <c:pt idx="0">
                  <c:v>101</c:v>
                </c:pt>
                <c:pt idx="1">
                  <c:v>101</c:v>
                </c:pt>
                <c:pt idx="2">
                  <c:v>101</c:v>
                </c:pt>
                <c:pt idx="3">
                  <c:v>101</c:v>
                </c:pt>
                <c:pt idx="4">
                  <c:v>101</c:v>
                </c:pt>
                <c:pt idx="5">
                  <c:v>101</c:v>
                </c:pt>
                <c:pt idx="6">
                  <c:v>101</c:v>
                </c:pt>
              </c:numCache>
            </c:numRef>
          </c:val>
          <c:smooth val="0"/>
          <c:extLst>
            <c:ext xmlns:c16="http://schemas.microsoft.com/office/drawing/2014/chart" uri="{C3380CC4-5D6E-409C-BE32-E72D297353CC}">
              <c16:uniqueId val="{00000008-A5BA-4BED-AE22-BF1899A243B2}"/>
            </c:ext>
          </c:extLst>
        </c:ser>
        <c:ser>
          <c:idx val="5"/>
          <c:order val="5"/>
          <c:tx>
            <c:strRef>
              <c:f>'Avg HOT Duration'!$G$1</c:f>
              <c:strCache>
                <c:ptCount val="1"/>
                <c:pt idx="0">
                  <c:v> -1 Sigma</c:v>
                </c:pt>
              </c:strCache>
            </c:strRef>
          </c:tx>
          <c:spPr>
            <a:ln w="25400">
              <a:noFill/>
            </a:ln>
            <a:effectLst/>
          </c:spPr>
          <c:marker>
            <c:symbol val="none"/>
          </c:marker>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Duration'!$G$2:$G$8</c:f>
              <c:numCache>
                <c:formatCode>0.0</c:formatCode>
                <c:ptCount val="7"/>
                <c:pt idx="0">
                  <c:v>78.408416666666653</c:v>
                </c:pt>
                <c:pt idx="1">
                  <c:v>78.408416666666653</c:v>
                </c:pt>
                <c:pt idx="2">
                  <c:v>78.408416666666653</c:v>
                </c:pt>
                <c:pt idx="3">
                  <c:v>78.408416666666653</c:v>
                </c:pt>
                <c:pt idx="4">
                  <c:v>78.408416666666653</c:v>
                </c:pt>
                <c:pt idx="5">
                  <c:v>78.408416666666653</c:v>
                </c:pt>
                <c:pt idx="6">
                  <c:v>78.408416666666653</c:v>
                </c:pt>
              </c:numCache>
            </c:numRef>
          </c:val>
          <c:smooth val="0"/>
          <c:extLst>
            <c:ext xmlns:c16="http://schemas.microsoft.com/office/drawing/2014/chart" uri="{C3380CC4-5D6E-409C-BE32-E72D297353CC}">
              <c16:uniqueId val="{00000009-A5BA-4BED-AE22-BF1899A243B2}"/>
            </c:ext>
          </c:extLst>
        </c:ser>
        <c:ser>
          <c:idx val="6"/>
          <c:order val="6"/>
          <c:tx>
            <c:strRef>
              <c:f>'Avg HOT Duration'!$H$1</c:f>
              <c:strCache>
                <c:ptCount val="1"/>
                <c:pt idx="0">
                  <c:v> -2 Sigma</c:v>
                </c:pt>
              </c:strCache>
            </c:strRef>
          </c:tx>
          <c:spPr>
            <a:ln w="25400">
              <a:noFill/>
            </a:ln>
            <a:effectLst/>
          </c:spPr>
          <c:marker>
            <c:symbol val="none"/>
          </c:marker>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Duration'!$H$2:$H$8</c:f>
              <c:numCache>
                <c:formatCode>0.0</c:formatCode>
                <c:ptCount val="7"/>
                <c:pt idx="0">
                  <c:v>55.816833333333321</c:v>
                </c:pt>
                <c:pt idx="1">
                  <c:v>55.816833333333321</c:v>
                </c:pt>
                <c:pt idx="2">
                  <c:v>55.816833333333321</c:v>
                </c:pt>
                <c:pt idx="3">
                  <c:v>55.816833333333321</c:v>
                </c:pt>
                <c:pt idx="4">
                  <c:v>55.816833333333321</c:v>
                </c:pt>
                <c:pt idx="5">
                  <c:v>55.816833333333321</c:v>
                </c:pt>
                <c:pt idx="6">
                  <c:v>55.816833333333321</c:v>
                </c:pt>
              </c:numCache>
            </c:numRef>
          </c:val>
          <c:smooth val="0"/>
          <c:extLst>
            <c:ext xmlns:c16="http://schemas.microsoft.com/office/drawing/2014/chart" uri="{C3380CC4-5D6E-409C-BE32-E72D297353CC}">
              <c16:uniqueId val="{0000000A-A5BA-4BED-AE22-BF1899A243B2}"/>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5BA-4BED-AE22-BF1899A243B2}"/>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BA-4BED-AE22-BF1899A243B2}"/>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Duration'!$A$2:$A$8</c:f>
              <c:strCache>
                <c:ptCount val="7"/>
                <c:pt idx="0">
                  <c:v>Q2 2021 (n=2)</c:v>
                </c:pt>
                <c:pt idx="1">
                  <c:v>Q3 2021 (n=5)</c:v>
                </c:pt>
                <c:pt idx="2">
                  <c:v>Q4 2021 (n=8)</c:v>
                </c:pt>
                <c:pt idx="3">
                  <c:v>Q1 2022 (n=11)</c:v>
                </c:pt>
                <c:pt idx="4">
                  <c:v>Q2 2022 (n=16)</c:v>
                </c:pt>
                <c:pt idx="5">
                  <c:v>Q3 2022 (n=21)</c:v>
                </c:pt>
                <c:pt idx="6">
                  <c:v>Q4 2022 (n=13)</c:v>
                </c:pt>
              </c:strCache>
            </c:strRef>
          </c:cat>
          <c:val>
            <c:numRef>
              <c:f>'Avg HOT Duration'!$I$2:$I$8</c:f>
              <c:numCache>
                <c:formatCode>0.0</c:formatCode>
                <c:ptCount val="7"/>
                <c:pt idx="0">
                  <c:v>33.225249999999988</c:v>
                </c:pt>
                <c:pt idx="1">
                  <c:v>33.225249999999988</c:v>
                </c:pt>
                <c:pt idx="2">
                  <c:v>33.225249999999988</c:v>
                </c:pt>
                <c:pt idx="3">
                  <c:v>33.225249999999988</c:v>
                </c:pt>
                <c:pt idx="4">
                  <c:v>33.225249999999988</c:v>
                </c:pt>
                <c:pt idx="5">
                  <c:v>33.225249999999988</c:v>
                </c:pt>
                <c:pt idx="6">
                  <c:v>33.225249999999988</c:v>
                </c:pt>
              </c:numCache>
            </c:numRef>
          </c:val>
          <c:smooth val="0"/>
          <c:extLst>
            <c:ext xmlns:c16="http://schemas.microsoft.com/office/drawing/2014/chart" uri="{C3380CC4-5D6E-409C-BE32-E72D297353CC}">
              <c16:uniqueId val="{0000000D-A5BA-4BED-AE22-BF1899A243B2}"/>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Control: Average Duration of Home Oxygen Therapy for Infants Not Followed by the RHO Program Across All Implementation Sites</a:t>
            </a:r>
          </a:p>
        </c:rich>
      </c:tx>
      <c:overlay val="0"/>
    </c:title>
    <c:autoTitleDeleted val="0"/>
    <c:plotArea>
      <c:layout/>
      <c:lineChart>
        <c:grouping val="standard"/>
        <c:varyColors val="0"/>
        <c:ser>
          <c:idx val="0"/>
          <c:order val="0"/>
          <c:tx>
            <c:strRef>
              <c:f>'Average HOT Duration '!$B$1</c:f>
              <c:strCache>
                <c:ptCount val="1"/>
                <c:pt idx="0">
                  <c:v>Average HOT Duration </c:v>
                </c:pt>
              </c:strCache>
            </c:strRef>
          </c:tx>
          <c:spPr>
            <a:ln w="38100">
              <a:solidFill>
                <a:srgbClr val="33CCCC"/>
              </a:solidFill>
              <a:prstDash val="solid"/>
            </a:ln>
            <a:effectLst/>
          </c:spPr>
          <c:marker>
            <c:symbol val="square"/>
            <c:size val="6"/>
            <c:spPr>
              <a:solidFill>
                <a:srgbClr val="000080"/>
              </a:solidFill>
              <a:ln w="38100">
                <a:solidFill>
                  <a:srgbClr val="33CCCC"/>
                </a:solidFill>
                <a:prstDash val="solid"/>
              </a:ln>
            </c:spPr>
          </c:marker>
          <c:cat>
            <c:strRef>
              <c:f>'Average HOT Duration '!$A$2:$A$5</c:f>
              <c:strCache>
                <c:ptCount val="4"/>
                <c:pt idx="0">
                  <c:v>Q3 2021 (n=1)</c:v>
                </c:pt>
                <c:pt idx="1">
                  <c:v>Q1 2022 (n=2)</c:v>
                </c:pt>
                <c:pt idx="2">
                  <c:v>Q2 2022 (n=9)</c:v>
                </c:pt>
                <c:pt idx="3">
                  <c:v>Q3 2022 (n=1)</c:v>
                </c:pt>
              </c:strCache>
            </c:strRef>
          </c:cat>
          <c:val>
            <c:numRef>
              <c:f>'Average HOT Duration '!$B$2:$B$5</c:f>
              <c:numCache>
                <c:formatCode>0.0</c:formatCode>
                <c:ptCount val="4"/>
                <c:pt idx="0">
                  <c:v>184</c:v>
                </c:pt>
                <c:pt idx="1">
                  <c:v>46.5</c:v>
                </c:pt>
                <c:pt idx="2">
                  <c:v>94.333333333333329</c:v>
                </c:pt>
                <c:pt idx="3">
                  <c:v>101</c:v>
                </c:pt>
              </c:numCache>
            </c:numRef>
          </c:val>
          <c:smooth val="0"/>
          <c:extLst>
            <c:ext xmlns:c16="http://schemas.microsoft.com/office/drawing/2014/chart" uri="{C3380CC4-5D6E-409C-BE32-E72D297353CC}">
              <c16:uniqueId val="{00000000-3144-4515-A5AF-2439817E130C}"/>
            </c:ext>
          </c:extLst>
        </c:ser>
        <c:ser>
          <c:idx val="1"/>
          <c:order val="1"/>
          <c:tx>
            <c:strRef>
              <c:f>'Average HOT Duration '!$C$1</c:f>
              <c:strCache>
                <c:ptCount val="1"/>
                <c:pt idx="0">
                  <c:v>UCL</c:v>
                </c:pt>
              </c:strCache>
            </c:strRef>
          </c:tx>
          <c:spPr>
            <a:ln w="12700">
              <a:solidFill>
                <a:srgbClr val="006699"/>
              </a:solidFill>
              <a:prstDash val="lgDash"/>
            </a:ln>
            <a:effectLst/>
          </c:spPr>
          <c:marker>
            <c:symbol val="none"/>
          </c:marker>
          <c:dLbls>
            <c:dLbl>
              <c:idx val="1"/>
              <c:layout>
                <c:manualLayout>
                  <c:x val="0.45327034665838112"/>
                  <c:y val="-2.4943694151234191E-2"/>
                </c:manualLayout>
              </c:layout>
              <c:tx>
                <c:rich>
                  <a:bodyPr/>
                  <a:lstStyle/>
                  <a:p>
                    <a:pPr>
                      <a:defRPr/>
                    </a:pPr>
                    <a:r>
                      <a:rPr lang="en-US" dirty="0"/>
                      <a:t>UCL 276.7</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'!$C$2:$C$5</c:f>
              <c:numCache>
                <c:formatCode>0.0</c:formatCode>
                <c:ptCount val="4"/>
                <c:pt idx="0">
                  <c:v>276.69833333333332</c:v>
                </c:pt>
                <c:pt idx="1">
                  <c:v>276.69833333333332</c:v>
                </c:pt>
                <c:pt idx="2">
                  <c:v>276.69833333333332</c:v>
                </c:pt>
                <c:pt idx="3">
                  <c:v>276.69833333333332</c:v>
                </c:pt>
              </c:numCache>
            </c:numRef>
          </c:val>
          <c:smooth val="0"/>
          <c:extLst>
            <c:ext xmlns:c16="http://schemas.microsoft.com/office/drawing/2014/chart" uri="{C3380CC4-5D6E-409C-BE32-E72D297353CC}">
              <c16:uniqueId val="{00000002-3144-4515-A5AF-2439817E130C}"/>
            </c:ext>
          </c:extLst>
        </c:ser>
        <c:ser>
          <c:idx val="2"/>
          <c:order val="2"/>
          <c:tx>
            <c:strRef>
              <c:f>'Average HOT Duration '!$D$1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'!$D$2:$D$4</c:f>
              <c:numCache>
                <c:formatCode>0.0</c:formatCode>
                <c:ptCount val="3"/>
                <c:pt idx="0">
                  <c:v>219.95166666666665</c:v>
                </c:pt>
                <c:pt idx="1">
                  <c:v>219.95166666666665</c:v>
                </c:pt>
                <c:pt idx="2">
                  <c:v>219.95166666666665</c:v>
                </c:pt>
              </c:numCache>
            </c:numRef>
          </c:val>
          <c:smooth val="0"/>
          <c:extLst>
            <c:ext xmlns:c16="http://schemas.microsoft.com/office/drawing/2014/chart" uri="{C3380CC4-5D6E-409C-BE32-E72D297353CC}">
              <c16:uniqueId val="{00000003-3144-4515-A5AF-2439817E130C}"/>
            </c:ext>
          </c:extLst>
        </c:ser>
        <c:ser>
          <c:idx val="3"/>
          <c:order val="3"/>
          <c:tx>
            <c:strRef>
              <c:f>'Average HOT Duration '!$E$1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'!$E$2:$E$4</c:f>
              <c:numCache>
                <c:formatCode>0.0</c:formatCode>
                <c:ptCount val="3"/>
                <c:pt idx="0">
                  <c:v>163.20499999999998</c:v>
                </c:pt>
                <c:pt idx="1">
                  <c:v>163.20499999999998</c:v>
                </c:pt>
                <c:pt idx="2">
                  <c:v>163.20499999999998</c:v>
                </c:pt>
              </c:numCache>
            </c:numRef>
          </c:val>
          <c:smooth val="0"/>
          <c:extLst>
            <c:ext xmlns:c16="http://schemas.microsoft.com/office/drawing/2014/chart" uri="{C3380CC4-5D6E-409C-BE32-E72D297353CC}">
              <c16:uniqueId val="{00000004-3144-4515-A5AF-2439817E130C}"/>
            </c:ext>
          </c:extLst>
        </c:ser>
        <c:ser>
          <c:idx val="4"/>
          <c:order val="4"/>
          <c:tx>
            <c:strRef>
              <c:f>'Average HOT Duration '!$F$1</c:f>
              <c:strCache>
                <c:ptCount val="1"/>
                <c:pt idx="0">
                  <c:v>Average</c:v>
                </c:pt>
              </c:strCache>
            </c:strRef>
          </c:tx>
          <c:spPr>
            <a:ln w="38100">
              <a:solidFill>
                <a:srgbClr val="CCCCFF"/>
              </a:solidFill>
              <a:prstDash val="sysDash"/>
            </a:ln>
            <a:effectLst/>
          </c:spPr>
          <c:marker>
            <c:symbol val="none"/>
          </c:marker>
          <c:dLbls>
            <c:dLbl>
              <c:idx val="1"/>
              <c:layout>
                <c:manualLayout>
                  <c:x val="0.44772427645510021"/>
                  <c:y val="-2.9243670935687149E-2"/>
                </c:manualLayout>
              </c:layout>
              <c:tx>
                <c:rich>
                  <a:bodyPr/>
                  <a:lstStyle/>
                  <a:p>
                    <a:pPr>
                      <a:defRPr/>
                    </a:pPr>
                    <a:r>
                      <a:rPr lang="en-US" dirty="0"/>
                      <a:t>CL  106.5</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'!$F$2:$F$5</c:f>
              <c:numCache>
                <c:formatCode>0.0</c:formatCode>
                <c:ptCount val="4"/>
                <c:pt idx="0">
                  <c:v>106.45833333333333</c:v>
                </c:pt>
                <c:pt idx="1">
                  <c:v>106.45833333333333</c:v>
                </c:pt>
                <c:pt idx="2">
                  <c:v>106.45833333333333</c:v>
                </c:pt>
                <c:pt idx="3">
                  <c:v>106.45833333333333</c:v>
                </c:pt>
              </c:numCache>
            </c:numRef>
          </c:val>
          <c:smooth val="0"/>
          <c:extLst>
            <c:ext xmlns:c16="http://schemas.microsoft.com/office/drawing/2014/chart" uri="{C3380CC4-5D6E-409C-BE32-E72D297353CC}">
              <c16:uniqueId val="{00000006-3144-4515-A5AF-2439817E130C}"/>
            </c:ext>
          </c:extLst>
        </c:ser>
        <c:ser>
          <c:idx val="5"/>
          <c:order val="5"/>
          <c:tx>
            <c:strRef>
              <c:f>'Average HOT Duration '!$G$1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'!$G$2:$G$4</c:f>
              <c:numCache>
                <c:formatCode>0.0</c:formatCode>
                <c:ptCount val="3"/>
                <c:pt idx="0">
                  <c:v>49.711666666666659</c:v>
                </c:pt>
                <c:pt idx="1">
                  <c:v>49.711666666666659</c:v>
                </c:pt>
                <c:pt idx="2">
                  <c:v>49.711666666666659</c:v>
                </c:pt>
              </c:numCache>
            </c:numRef>
          </c:val>
          <c:smooth val="0"/>
          <c:extLst>
            <c:ext xmlns:c16="http://schemas.microsoft.com/office/drawing/2014/chart" uri="{C3380CC4-5D6E-409C-BE32-E72D297353CC}">
              <c16:uniqueId val="{00000007-3144-4515-A5AF-2439817E130C}"/>
            </c:ext>
          </c:extLst>
        </c:ser>
        <c:ser>
          <c:idx val="6"/>
          <c:order val="6"/>
          <c:tx>
            <c:strRef>
              <c:f>'Average HOT Duration '!$H$1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'!$H$2:$H$4</c:f>
              <c:numCache>
                <c:formatCode>0.0</c:formatCode>
                <c:ptCount val="3"/>
                <c:pt idx="0">
                  <c:v>-7.0350000000000108</c:v>
                </c:pt>
                <c:pt idx="1">
                  <c:v>-7.0350000000000108</c:v>
                </c:pt>
                <c:pt idx="2">
                  <c:v>-7.0350000000000108</c:v>
                </c:pt>
              </c:numCache>
            </c:numRef>
          </c:val>
          <c:smooth val="0"/>
          <c:extLst>
            <c:ext xmlns:c16="http://schemas.microsoft.com/office/drawing/2014/chart" uri="{C3380CC4-5D6E-409C-BE32-E72D297353CC}">
              <c16:uniqueId val="{00000008-3144-4515-A5AF-2439817E130C}"/>
            </c:ext>
          </c:extLst>
        </c:ser>
        <c:ser>
          <c:idx val="7"/>
          <c:order val="7"/>
          <c:tx>
            <c:strRef>
              <c:f>'Average HOT Duration '!$I$1</c:f>
              <c:strCache>
                <c:ptCount val="1"/>
                <c:pt idx="0">
                  <c:v>LCL</c:v>
                </c:pt>
              </c:strCache>
            </c:strRef>
          </c:tx>
          <c:spPr>
            <a:ln w="12700">
              <a:solidFill>
                <a:srgbClr val="FF0000"/>
              </a:solidFill>
              <a:prstDash val="lgDash"/>
            </a:ln>
            <a:effectLst/>
          </c:spPr>
          <c:marker>
            <c:symbol val="none"/>
          </c:marker>
          <c:dLbls>
            <c:dLbl>
              <c:idx val="1"/>
              <c:layout>
                <c:manualLayout>
                  <c:x val="-2.9289059959548919E-2"/>
                  <c:y val="-4.0304626812478442E-2"/>
                </c:manualLayout>
              </c:layout>
              <c:numFmt formatCode="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'!$I$2:$I$4</c:f>
              <c:numCache>
                <c:formatCode>0.0</c:formatCode>
                <c:ptCount val="3"/>
                <c:pt idx="0">
                  <c:v>-63.78166666666668</c:v>
                </c:pt>
                <c:pt idx="1">
                  <c:v>-63.78166666666668</c:v>
                </c:pt>
                <c:pt idx="2">
                  <c:v>-63.78166666666668</c:v>
                </c:pt>
              </c:numCache>
            </c:numRef>
          </c:val>
          <c:smooth val="0"/>
          <c:extLst>
            <c:ext xmlns:c16="http://schemas.microsoft.com/office/drawing/2014/chart" uri="{C3380CC4-5D6E-409C-BE32-E72D297353CC}">
              <c16:uniqueId val="{0000000A-3144-4515-A5AF-2439817E130C}"/>
            </c:ext>
          </c:extLst>
        </c:ser>
        <c:dLbls>
          <c:showLegendKey val="0"/>
          <c:showVal val="0"/>
          <c:showCatName val="0"/>
          <c:showSerName val="0"/>
          <c:showPercent val="0"/>
          <c:showBubbleSize val="0"/>
        </c:dLbls>
        <c:marker val="1"/>
        <c:smooth val="0"/>
        <c:axId val="1542110160"/>
        <c:axId val="1542110576"/>
      </c:lineChart>
      <c:catAx>
        <c:axId val="1542110160"/>
        <c:scaling>
          <c:orientation val="minMax"/>
        </c:scaling>
        <c:delete val="0"/>
        <c:axPos val="b"/>
        <c:title>
          <c:tx>
            <c:rich>
              <a:bodyPr/>
              <a:lstStyle/>
              <a:p>
                <a:pPr>
                  <a:defRPr/>
                </a:pPr>
                <a:r>
                  <a:rPr lang="en-US"/>
                  <a:t>Discharge Quarter, (N=Total patients discharged in a quarter with known duration of HOT)</a:t>
                </a:r>
              </a:p>
            </c:rich>
          </c:tx>
          <c:overlay val="0"/>
        </c:title>
        <c:numFmt formatCode="General" sourceLinked="1"/>
        <c:majorTickMark val="out"/>
        <c:minorTickMark val="none"/>
        <c:tickLblPos val="nextTo"/>
        <c:crossAx val="1542110576"/>
        <c:crossesAt val="-150"/>
        <c:auto val="0"/>
        <c:lblAlgn val="ctr"/>
        <c:lblOffset val="100"/>
        <c:noMultiLvlLbl val="0"/>
      </c:catAx>
      <c:valAx>
        <c:axId val="1542110576"/>
        <c:scaling>
          <c:orientation val="minMax"/>
          <c:min val="0"/>
        </c:scaling>
        <c:delete val="0"/>
        <c:axPos val="l"/>
        <c:title>
          <c:tx>
            <c:rich>
              <a:bodyPr/>
              <a:lstStyle/>
              <a:p>
                <a:pPr>
                  <a:defRPr/>
                </a:pPr>
                <a:r>
                  <a:rPr lang="en-US"/>
                  <a:t>Average HOT Duration  (days) </a:t>
                </a:r>
              </a:p>
            </c:rich>
          </c:tx>
          <c:overlay val="0"/>
        </c:title>
        <c:numFmt formatCode="0.0" sourceLinked="1"/>
        <c:majorTickMark val="out"/>
        <c:minorTickMark val="none"/>
        <c:tickLblPos val="nextTo"/>
        <c:crossAx val="15421101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Recorded Home Oximetry Implementation Trial</a:t>
            </a:r>
            <a:r>
              <a:rPr lang="en-US" sz="2000" baseline="0"/>
              <a:t> Related Barriers and Problems</a:t>
            </a:r>
            <a:endParaRPr lang="en-US" sz="20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Count c Chart'!$B$1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Chart'!$B$2:$B$20</c:f>
              <c:numCache>
                <c:formatCode>General</c:formatCode>
                <c:ptCount val="19"/>
                <c:pt idx="0">
                  <c:v>1</c:v>
                </c:pt>
                <c:pt idx="1">
                  <c:v>6</c:v>
                </c:pt>
                <c:pt idx="2">
                  <c:v>2</c:v>
                </c:pt>
                <c:pt idx="3">
                  <c:v>1</c:v>
                </c:pt>
                <c:pt idx="4">
                  <c:v>6</c:v>
                </c:pt>
                <c:pt idx="5">
                  <c:v>4</c:v>
                </c:pt>
                <c:pt idx="6">
                  <c:v>5</c:v>
                </c:pt>
                <c:pt idx="7">
                  <c:v>8</c:v>
                </c:pt>
                <c:pt idx="8">
                  <c:v>5</c:v>
                </c:pt>
                <c:pt idx="9">
                  <c:v>6</c:v>
                </c:pt>
                <c:pt idx="10">
                  <c:v>9</c:v>
                </c:pt>
                <c:pt idx="11">
                  <c:v>13</c:v>
                </c:pt>
                <c:pt idx="12">
                  <c:v>3</c:v>
                </c:pt>
                <c:pt idx="13">
                  <c:v>5</c:v>
                </c:pt>
                <c:pt idx="14">
                  <c:v>6</c:v>
                </c:pt>
                <c:pt idx="15">
                  <c:v>13</c:v>
                </c:pt>
                <c:pt idx="16">
                  <c:v>3</c:v>
                </c:pt>
                <c:pt idx="17">
                  <c:v>3</c:v>
                </c:pt>
                <c:pt idx="18">
                  <c:v>7</c:v>
                </c:pt>
              </c:numCache>
            </c:numRef>
          </c:val>
          <c:smooth val="0"/>
          <c:extLst>
            <c:ext xmlns:c16="http://schemas.microsoft.com/office/drawing/2014/chart" uri="{C3380CC4-5D6E-409C-BE32-E72D297353CC}">
              <c16:uniqueId val="{00000000-7072-4233-A0F9-BF0DC35CE248}"/>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53412191492559202"/>
                  <c:y val="-2.2974623350699899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72-4233-A0F9-BF0DC35CE24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Chart'!$C$2:$C$20</c:f>
              <c:numCache>
                <c:formatCode>0.00</c:formatCode>
                <c:ptCount val="19"/>
                <c:pt idx="0">
                  <c:v>12.664886001784275</c:v>
                </c:pt>
                <c:pt idx="1">
                  <c:v>12.664886001784275</c:v>
                </c:pt>
                <c:pt idx="2">
                  <c:v>12.664886001784275</c:v>
                </c:pt>
                <c:pt idx="3">
                  <c:v>12.664886001784275</c:v>
                </c:pt>
                <c:pt idx="4">
                  <c:v>12.664886001784275</c:v>
                </c:pt>
                <c:pt idx="5">
                  <c:v>12.664886001784275</c:v>
                </c:pt>
                <c:pt idx="6">
                  <c:v>12.664886001784275</c:v>
                </c:pt>
                <c:pt idx="7">
                  <c:v>12.664886001784275</c:v>
                </c:pt>
                <c:pt idx="8">
                  <c:v>12.664886001784275</c:v>
                </c:pt>
                <c:pt idx="9">
                  <c:v>12.664886001784275</c:v>
                </c:pt>
                <c:pt idx="10">
                  <c:v>12.664886001784275</c:v>
                </c:pt>
                <c:pt idx="11">
                  <c:v>12.664886001784275</c:v>
                </c:pt>
                <c:pt idx="12">
                  <c:v>12.664886001784275</c:v>
                </c:pt>
                <c:pt idx="13">
                  <c:v>12.664886001784275</c:v>
                </c:pt>
                <c:pt idx="14">
                  <c:v>12.664886001784275</c:v>
                </c:pt>
                <c:pt idx="15">
                  <c:v>12.664886001784275</c:v>
                </c:pt>
                <c:pt idx="16">
                  <c:v>12.664886001784275</c:v>
                </c:pt>
                <c:pt idx="17">
                  <c:v>12.664886001784275</c:v>
                </c:pt>
                <c:pt idx="18">
                  <c:v>12.664886001784275</c:v>
                </c:pt>
              </c:numCache>
            </c:numRef>
          </c:val>
          <c:smooth val="0"/>
          <c:extLst>
            <c:ext xmlns:c16="http://schemas.microsoft.com/office/drawing/2014/chart" uri="{C3380CC4-5D6E-409C-BE32-E72D297353CC}">
              <c16:uniqueId val="{00000002-7072-4233-A0F9-BF0DC35CE248}"/>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Chart'!$D$2:$D$16</c:f>
              <c:numCache>
                <c:formatCode>0.00</c:formatCode>
                <c:ptCount val="15"/>
                <c:pt idx="0">
                  <c:v>10.302906457329868</c:v>
                </c:pt>
                <c:pt idx="1">
                  <c:v>10.302906457329868</c:v>
                </c:pt>
                <c:pt idx="2">
                  <c:v>10.302906457329868</c:v>
                </c:pt>
                <c:pt idx="3">
                  <c:v>10.302906457329868</c:v>
                </c:pt>
                <c:pt idx="4" formatCode="General">
                  <c:v>10.302906457329868</c:v>
                </c:pt>
                <c:pt idx="5" formatCode="General">
                  <c:v>10.302906457329868</c:v>
                </c:pt>
                <c:pt idx="6" formatCode="General">
                  <c:v>10.302906457329868</c:v>
                </c:pt>
                <c:pt idx="7" formatCode="General">
                  <c:v>10.302906457329868</c:v>
                </c:pt>
                <c:pt idx="8" formatCode="General">
                  <c:v>10.302906457329868</c:v>
                </c:pt>
                <c:pt idx="9" formatCode="General">
                  <c:v>10.302906457329868</c:v>
                </c:pt>
                <c:pt idx="10" formatCode="General">
                  <c:v>8.5952400000000004</c:v>
                </c:pt>
                <c:pt idx="11" formatCode="General">
                  <c:v>10.302906457329868</c:v>
                </c:pt>
                <c:pt idx="12" formatCode="General">
                  <c:v>10.302906457329868</c:v>
                </c:pt>
                <c:pt idx="13" formatCode="General">
                  <c:v>10.302906457329868</c:v>
                </c:pt>
                <c:pt idx="14" formatCode="General">
                  <c:v>10.302906457329868</c:v>
                </c:pt>
              </c:numCache>
            </c:numRef>
          </c:val>
          <c:smooth val="0"/>
          <c:extLst>
            <c:ext xmlns:c16="http://schemas.microsoft.com/office/drawing/2014/chart" uri="{C3380CC4-5D6E-409C-BE32-E72D297353CC}">
              <c16:uniqueId val="{00000003-7072-4233-A0F9-BF0DC35CE248}"/>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Chart'!$E$2:$E$16</c:f>
              <c:numCache>
                <c:formatCode>0.00</c:formatCode>
                <c:ptCount val="15"/>
                <c:pt idx="0">
                  <c:v>7.9409269128754598</c:v>
                </c:pt>
                <c:pt idx="1">
                  <c:v>7.9409269128754598</c:v>
                </c:pt>
                <c:pt idx="2">
                  <c:v>7.9409269128754598</c:v>
                </c:pt>
                <c:pt idx="3">
                  <c:v>7.9409269128754598</c:v>
                </c:pt>
                <c:pt idx="4" formatCode="General">
                  <c:v>7.9409269128754598</c:v>
                </c:pt>
                <c:pt idx="5" formatCode="General">
                  <c:v>7.9409269128754598</c:v>
                </c:pt>
                <c:pt idx="6" formatCode="General">
                  <c:v>7.9409269128754598</c:v>
                </c:pt>
                <c:pt idx="7" formatCode="General">
                  <c:v>7.9409269128754598</c:v>
                </c:pt>
                <c:pt idx="8" formatCode="General">
                  <c:v>7.9409269128754598</c:v>
                </c:pt>
                <c:pt idx="9" formatCode="General">
                  <c:v>7.9409269128754598</c:v>
                </c:pt>
                <c:pt idx="10" formatCode="General">
                  <c:v>6.4976200000000004</c:v>
                </c:pt>
                <c:pt idx="11" formatCode="General">
                  <c:v>7.9409269128754598</c:v>
                </c:pt>
                <c:pt idx="12" formatCode="General">
                  <c:v>7.9409269128754598</c:v>
                </c:pt>
                <c:pt idx="13" formatCode="General">
                  <c:v>7.9409269128754598</c:v>
                </c:pt>
                <c:pt idx="14" formatCode="General">
                  <c:v>7.9409269128754598</c:v>
                </c:pt>
              </c:numCache>
            </c:numRef>
          </c:val>
          <c:smooth val="0"/>
          <c:extLst>
            <c:ext xmlns:c16="http://schemas.microsoft.com/office/drawing/2014/chart" uri="{C3380CC4-5D6E-409C-BE32-E72D297353CC}">
              <c16:uniqueId val="{00000004-7072-4233-A0F9-BF0DC35CE248}"/>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5349941790992242"/>
                  <c:y val="-2.5461435901231639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072-4233-A0F9-BF0DC35CE24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Chart'!$F$2:$F$20</c:f>
              <c:numCache>
                <c:formatCode>0.00</c:formatCode>
                <c:ptCount val="19"/>
                <c:pt idx="0">
                  <c:v>5.5789473684210522</c:v>
                </c:pt>
                <c:pt idx="1">
                  <c:v>5.5789473684210522</c:v>
                </c:pt>
                <c:pt idx="2">
                  <c:v>5.5789473684210522</c:v>
                </c:pt>
                <c:pt idx="3">
                  <c:v>5.5789473684210522</c:v>
                </c:pt>
                <c:pt idx="4">
                  <c:v>5.5789473684210522</c:v>
                </c:pt>
                <c:pt idx="5">
                  <c:v>5.5789473684210522</c:v>
                </c:pt>
                <c:pt idx="6">
                  <c:v>5.5789473684210522</c:v>
                </c:pt>
                <c:pt idx="7">
                  <c:v>5.5789473684210522</c:v>
                </c:pt>
                <c:pt idx="8">
                  <c:v>5.5789473684210522</c:v>
                </c:pt>
                <c:pt idx="9">
                  <c:v>5.5789473684210522</c:v>
                </c:pt>
                <c:pt idx="10">
                  <c:v>5.5789473684210522</c:v>
                </c:pt>
                <c:pt idx="11">
                  <c:v>5.5789473684210522</c:v>
                </c:pt>
                <c:pt idx="12">
                  <c:v>5.5789473684210522</c:v>
                </c:pt>
                <c:pt idx="13">
                  <c:v>5.5789473684210522</c:v>
                </c:pt>
                <c:pt idx="14">
                  <c:v>5.5789473684210522</c:v>
                </c:pt>
                <c:pt idx="15">
                  <c:v>5.5789473684210522</c:v>
                </c:pt>
                <c:pt idx="16">
                  <c:v>5.5789473684210522</c:v>
                </c:pt>
                <c:pt idx="17">
                  <c:v>5.5789473684210522</c:v>
                </c:pt>
                <c:pt idx="18">
                  <c:v>5.5789473684210522</c:v>
                </c:pt>
              </c:numCache>
            </c:numRef>
          </c:val>
          <c:smooth val="0"/>
          <c:extLst>
            <c:ext xmlns:c16="http://schemas.microsoft.com/office/drawing/2014/chart" uri="{C3380CC4-5D6E-409C-BE32-E72D297353CC}">
              <c16:uniqueId val="{00000006-7072-4233-A0F9-BF0DC35CE248}"/>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Chart'!$G$2:$G$16</c:f>
              <c:numCache>
                <c:formatCode>0.00</c:formatCode>
                <c:ptCount val="15"/>
                <c:pt idx="0">
                  <c:v>3.2169678239666442</c:v>
                </c:pt>
                <c:pt idx="1">
                  <c:v>3.2169678239666442</c:v>
                </c:pt>
                <c:pt idx="2">
                  <c:v>3.2169678239666442</c:v>
                </c:pt>
                <c:pt idx="3">
                  <c:v>3.2169678239666442</c:v>
                </c:pt>
                <c:pt idx="4" formatCode="General">
                  <c:v>3.2169678239666442</c:v>
                </c:pt>
                <c:pt idx="5" formatCode="General">
                  <c:v>3.2169678239666442</c:v>
                </c:pt>
                <c:pt idx="6" formatCode="General">
                  <c:v>3.2169678239666442</c:v>
                </c:pt>
                <c:pt idx="7" formatCode="General">
                  <c:v>3.2169678239666442</c:v>
                </c:pt>
                <c:pt idx="8" formatCode="General">
                  <c:v>3.2169678239666442</c:v>
                </c:pt>
                <c:pt idx="9" formatCode="General">
                  <c:v>3.2169678239666442</c:v>
                </c:pt>
                <c:pt idx="10" formatCode="General">
                  <c:v>3.2169678239666442</c:v>
                </c:pt>
                <c:pt idx="11" formatCode="General">
                  <c:v>3.2169678239666442</c:v>
                </c:pt>
                <c:pt idx="12" formatCode="General">
                  <c:v>3.2169678239666442</c:v>
                </c:pt>
                <c:pt idx="13" formatCode="General">
                  <c:v>3.2169678239666442</c:v>
                </c:pt>
                <c:pt idx="14" formatCode="General">
                  <c:v>3.2169678239666442</c:v>
                </c:pt>
              </c:numCache>
            </c:numRef>
          </c:val>
          <c:smooth val="0"/>
          <c:extLst>
            <c:ext xmlns:c16="http://schemas.microsoft.com/office/drawing/2014/chart" uri="{C3380CC4-5D6E-409C-BE32-E72D297353CC}">
              <c16:uniqueId val="{00000007-7072-4233-A0F9-BF0DC35CE248}"/>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Chart'!$H$2:$H$16</c:f>
              <c:numCache>
                <c:formatCode>0.00</c:formatCode>
                <c:ptCount val="15"/>
                <c:pt idx="0">
                  <c:v>0.8549882795122361</c:v>
                </c:pt>
                <c:pt idx="1">
                  <c:v>0.8549882795122361</c:v>
                </c:pt>
                <c:pt idx="2">
                  <c:v>0.8549882795122361</c:v>
                </c:pt>
                <c:pt idx="3">
                  <c:v>0.8549882795122361</c:v>
                </c:pt>
                <c:pt idx="4" formatCode="General">
                  <c:v>0.8549882795122361</c:v>
                </c:pt>
                <c:pt idx="5" formatCode="General">
                  <c:v>0.8549882795122361</c:v>
                </c:pt>
                <c:pt idx="6" formatCode="General">
                  <c:v>0.8549882795122361</c:v>
                </c:pt>
                <c:pt idx="7" formatCode="General">
                  <c:v>0.8549882795122361</c:v>
                </c:pt>
                <c:pt idx="8" formatCode="General">
                  <c:v>0.8549882795122361</c:v>
                </c:pt>
                <c:pt idx="9" formatCode="General">
                  <c:v>0.8549882795122361</c:v>
                </c:pt>
                <c:pt idx="10" formatCode="General">
                  <c:v>0.8549882795122361</c:v>
                </c:pt>
                <c:pt idx="11" formatCode="General">
                  <c:v>0.8549882795122361</c:v>
                </c:pt>
                <c:pt idx="12" formatCode="General">
                  <c:v>0.8549882795122361</c:v>
                </c:pt>
                <c:pt idx="13" formatCode="General">
                  <c:v>0.8549882795122361</c:v>
                </c:pt>
                <c:pt idx="14" formatCode="General">
                  <c:v>0.8549882795122361</c:v>
                </c:pt>
              </c:numCache>
            </c:numRef>
          </c:val>
          <c:smooth val="0"/>
          <c:extLst>
            <c:ext xmlns:c16="http://schemas.microsoft.com/office/drawing/2014/chart" uri="{C3380CC4-5D6E-409C-BE32-E72D297353CC}">
              <c16:uniqueId val="{00000008-7072-4233-A0F9-BF0DC35CE248}"/>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Chart'!$A$2:$A$20</c:f>
              <c:numCache>
                <c:formatCode>mmm\-yy</c:formatCode>
                <c:ptCount val="19"/>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numCache>
            </c:numRef>
          </c:cat>
          <c:val>
            <c:numRef>
              <c:f>'Problem Count c Chart'!$I$2:$I$16</c:f>
              <c:numCache>
                <c:formatCode>0.00</c:formatCode>
                <c:ptCount val="15"/>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numCache>
            </c:numRef>
          </c:val>
          <c:smooth val="0"/>
          <c:extLst>
            <c:ext xmlns:c16="http://schemas.microsoft.com/office/drawing/2014/chart" uri="{C3380CC4-5D6E-409C-BE32-E72D297353CC}">
              <c16:uniqueId val="{00000009-7072-4233-A0F9-BF0DC35CE248}"/>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title>
          <c:tx>
            <c:rich>
              <a:bodyPr/>
              <a:lstStyle/>
              <a:p>
                <a:pPr>
                  <a:defRPr sz="1600"/>
                </a:pPr>
                <a:r>
                  <a:rPr lang="en-US" sz="1600"/>
                  <a:t>Implementation</a:t>
                </a:r>
                <a:r>
                  <a:rPr lang="en-US" sz="1600" baseline="0"/>
                  <a:t> </a:t>
                </a:r>
                <a:r>
                  <a:rPr lang="en-US" sz="1600"/>
                  <a:t>Month-Year</a:t>
                </a:r>
              </a:p>
            </c:rich>
          </c:tx>
          <c:overlay val="0"/>
        </c:title>
        <c:numFmt formatCode="mmm\-yy"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a:solidFill>
                  <a:srgbClr val="000000"/>
                </a:solidFill>
                <a:latin typeface=" +mn-lt"/>
              </a:defRPr>
            </a:pPr>
            <a:r>
              <a:rPr lang="en-US" sz="2000" b="1" i="0">
                <a:solidFill>
                  <a:srgbClr val="000000"/>
                </a:solidFill>
                <a:latin typeface=" +mn-lt"/>
              </a:rPr>
              <a:t>Percent Compliance with</a:t>
            </a:r>
            <a:r>
              <a:rPr lang="en-US" sz="2000" b="1" i="0" baseline="0">
                <a:solidFill>
                  <a:srgbClr val="000000"/>
                </a:solidFill>
                <a:latin typeface=" +mn-lt"/>
              </a:rPr>
              <a:t> the RHO Algorithm Across All Implementation Sites</a:t>
            </a:r>
            <a:endParaRPr lang="en-US" sz="20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'!$B$2:$B$8</c:f>
              <c:numCache>
                <c:formatCode>0%</c:formatCode>
                <c:ptCount val="7"/>
                <c:pt idx="0">
                  <c:v>0.9007633587786259</c:v>
                </c:pt>
                <c:pt idx="1">
                  <c:v>0.92576419213973793</c:v>
                </c:pt>
                <c:pt idx="2">
                  <c:v>0.92162162162162165</c:v>
                </c:pt>
                <c:pt idx="3">
                  <c:v>0.84362139917695478</c:v>
                </c:pt>
                <c:pt idx="4">
                  <c:v>0.84885764499121263</c:v>
                </c:pt>
                <c:pt idx="5">
                  <c:v>0.89902280130293155</c:v>
                </c:pt>
                <c:pt idx="6">
                  <c:v>0.91420911528150128</c:v>
                </c:pt>
              </c:numCache>
            </c:numRef>
          </c:val>
          <c:smooth val="0"/>
          <c:extLst>
            <c:ext xmlns:c16="http://schemas.microsoft.com/office/drawing/2014/chart" uri="{C3380CC4-5D6E-409C-BE32-E72D297353CC}">
              <c16:uniqueId val="{00000000-CD0C-4BAE-9FE7-9A8D2B42D834}"/>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0C-4BAE-9FE7-9A8D2B42D834}"/>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D0C-4BAE-9FE7-9A8D2B42D834}"/>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'!$C$2:$C$8</c:f>
              <c:numCache>
                <c:formatCode>0.0%</c:formatCode>
                <c:ptCount val="7"/>
                <c:pt idx="0">
                  <c:v>0.9764157914705125</c:v>
                </c:pt>
                <c:pt idx="1">
                  <c:v>0.9764157914705125</c:v>
                </c:pt>
                <c:pt idx="2">
                  <c:v>0.9764157914705125</c:v>
                </c:pt>
                <c:pt idx="3">
                  <c:v>0.9764157914705125</c:v>
                </c:pt>
                <c:pt idx="4">
                  <c:v>0.9764157914705125</c:v>
                </c:pt>
                <c:pt idx="5">
                  <c:v>0.9764157914705125</c:v>
                </c:pt>
                <c:pt idx="6">
                  <c:v>0.9764157914705125</c:v>
                </c:pt>
              </c:numCache>
            </c:numRef>
          </c:val>
          <c:smooth val="0"/>
          <c:extLst>
            <c:ext xmlns:c16="http://schemas.microsoft.com/office/drawing/2014/chart" uri="{C3380CC4-5D6E-409C-BE32-E72D297353CC}">
              <c16:uniqueId val="{00000003-CD0C-4BAE-9FE7-9A8D2B42D834}"/>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'!$D$2:$D$7</c:f>
              <c:numCache>
                <c:formatCode>0.0000</c:formatCode>
                <c:ptCount val="6"/>
                <c:pt idx="0">
                  <c:v>0.94759113975873521</c:v>
                </c:pt>
                <c:pt idx="1">
                  <c:v>0.94759113975873521</c:v>
                </c:pt>
                <c:pt idx="2">
                  <c:v>0.94759113975873521</c:v>
                </c:pt>
                <c:pt idx="3">
                  <c:v>0.94759113975873521</c:v>
                </c:pt>
                <c:pt idx="4">
                  <c:v>0.94759113975873521</c:v>
                </c:pt>
                <c:pt idx="5">
                  <c:v>0.94759113975873521</c:v>
                </c:pt>
              </c:numCache>
            </c:numRef>
          </c:val>
          <c:smooth val="0"/>
          <c:extLst>
            <c:ext xmlns:c16="http://schemas.microsoft.com/office/drawing/2014/chart" uri="{C3380CC4-5D6E-409C-BE32-E72D297353CC}">
              <c16:uniqueId val="{00000004-CD0C-4BAE-9FE7-9A8D2B42D834}"/>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'!$E$2:$E$7</c:f>
              <c:numCache>
                <c:formatCode>0.0000</c:formatCode>
                <c:ptCount val="6"/>
                <c:pt idx="0">
                  <c:v>0.91876648804695793</c:v>
                </c:pt>
                <c:pt idx="1">
                  <c:v>0.91876648804695793</c:v>
                </c:pt>
                <c:pt idx="2">
                  <c:v>0.91876648804695793</c:v>
                </c:pt>
                <c:pt idx="3">
                  <c:v>0.91876648804695793</c:v>
                </c:pt>
                <c:pt idx="4">
                  <c:v>0.91876648804695793</c:v>
                </c:pt>
                <c:pt idx="5">
                  <c:v>0.91876648804695793</c:v>
                </c:pt>
              </c:numCache>
            </c:numRef>
          </c:val>
          <c:smooth val="0"/>
          <c:extLst>
            <c:ext xmlns:c16="http://schemas.microsoft.com/office/drawing/2014/chart" uri="{C3380CC4-5D6E-409C-BE32-E72D297353CC}">
              <c16:uniqueId val="{00000005-CD0C-4BAE-9FE7-9A8D2B42D834}"/>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D0C-4BAE-9FE7-9A8D2B42D834}"/>
                </c:ext>
              </c:extLst>
            </c:dLbl>
            <c:dLbl>
              <c:idx val="4"/>
              <c:layout>
                <c:manualLayout>
                  <c:x val="-1.6333544178014487E-2"/>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D0C-4BAE-9FE7-9A8D2B42D834}"/>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'!$F$2:$F$8</c:f>
              <c:numCache>
                <c:formatCode>0.0%</c:formatCode>
                <c:ptCount val="7"/>
                <c:pt idx="0">
                  <c:v>0.88994183633518065</c:v>
                </c:pt>
                <c:pt idx="1">
                  <c:v>0.88994183633518065</c:v>
                </c:pt>
                <c:pt idx="2">
                  <c:v>0.88994183633518065</c:v>
                </c:pt>
                <c:pt idx="3">
                  <c:v>0.88994183633518065</c:v>
                </c:pt>
                <c:pt idx="4">
                  <c:v>0.88994183633518065</c:v>
                </c:pt>
                <c:pt idx="5">
                  <c:v>0.88994183633518065</c:v>
                </c:pt>
                <c:pt idx="6">
                  <c:v>0.88994183633518065</c:v>
                </c:pt>
              </c:numCache>
            </c:numRef>
          </c:val>
          <c:smooth val="0"/>
          <c:extLst>
            <c:ext xmlns:c16="http://schemas.microsoft.com/office/drawing/2014/chart" uri="{C3380CC4-5D6E-409C-BE32-E72D297353CC}">
              <c16:uniqueId val="{00000008-CD0C-4BAE-9FE7-9A8D2B42D834}"/>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'!$G$2:$G$7</c:f>
              <c:numCache>
                <c:formatCode>0.0000</c:formatCode>
                <c:ptCount val="6"/>
                <c:pt idx="0">
                  <c:v>0.86111718462340336</c:v>
                </c:pt>
                <c:pt idx="1">
                  <c:v>0.86111718462340336</c:v>
                </c:pt>
                <c:pt idx="2">
                  <c:v>0.86111718462340336</c:v>
                </c:pt>
                <c:pt idx="3">
                  <c:v>0.86111718462340336</c:v>
                </c:pt>
                <c:pt idx="4">
                  <c:v>0.86111718462340336</c:v>
                </c:pt>
                <c:pt idx="5">
                  <c:v>0.86111718462340336</c:v>
                </c:pt>
              </c:numCache>
            </c:numRef>
          </c:val>
          <c:smooth val="0"/>
          <c:extLst>
            <c:ext xmlns:c16="http://schemas.microsoft.com/office/drawing/2014/chart" uri="{C3380CC4-5D6E-409C-BE32-E72D297353CC}">
              <c16:uniqueId val="{00000009-CD0C-4BAE-9FE7-9A8D2B42D834}"/>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'!$H$2:$H$7</c:f>
              <c:numCache>
                <c:formatCode>0.0000</c:formatCode>
                <c:ptCount val="6"/>
                <c:pt idx="0">
                  <c:v>0.83229253291162608</c:v>
                </c:pt>
                <c:pt idx="1">
                  <c:v>0.83229253291162608</c:v>
                </c:pt>
                <c:pt idx="2">
                  <c:v>0.83229253291162608</c:v>
                </c:pt>
                <c:pt idx="3">
                  <c:v>0.83229253291162608</c:v>
                </c:pt>
                <c:pt idx="4">
                  <c:v>0.83229253291162608</c:v>
                </c:pt>
                <c:pt idx="5">
                  <c:v>0.83229253291162608</c:v>
                </c:pt>
              </c:numCache>
            </c:numRef>
          </c:val>
          <c:smooth val="0"/>
          <c:extLst>
            <c:ext xmlns:c16="http://schemas.microsoft.com/office/drawing/2014/chart" uri="{C3380CC4-5D6E-409C-BE32-E72D297353CC}">
              <c16:uniqueId val="{0000000A-CD0C-4BAE-9FE7-9A8D2B42D834}"/>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D0C-4BAE-9FE7-9A8D2B42D834}"/>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D0C-4BAE-9FE7-9A8D2B42D834}"/>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'!$I$2:$I$8</c:f>
              <c:numCache>
                <c:formatCode>0.0%</c:formatCode>
                <c:ptCount val="7"/>
                <c:pt idx="0">
                  <c:v>0.8034678811998488</c:v>
                </c:pt>
                <c:pt idx="1">
                  <c:v>0.8034678811998488</c:v>
                </c:pt>
                <c:pt idx="2">
                  <c:v>0.8034678811998488</c:v>
                </c:pt>
                <c:pt idx="3">
                  <c:v>0.8034678811998488</c:v>
                </c:pt>
                <c:pt idx="4">
                  <c:v>0.8034678811998488</c:v>
                </c:pt>
                <c:pt idx="5">
                  <c:v>0.8034678811998488</c:v>
                </c:pt>
                <c:pt idx="6">
                  <c:v>0.8034678811998488</c:v>
                </c:pt>
              </c:numCache>
            </c:numRef>
          </c:val>
          <c:smooth val="0"/>
          <c:extLst>
            <c:ext xmlns:c16="http://schemas.microsoft.com/office/drawing/2014/chart" uri="{C3380CC4-5D6E-409C-BE32-E72D297353CC}">
              <c16:uniqueId val="{0000000D-CD0C-4BAE-9FE7-9A8D2B42D834}"/>
            </c:ext>
          </c:extLst>
        </c:ser>
        <c:ser>
          <c:idx val="8"/>
          <c:order val="8"/>
          <c:spPr>
            <a:ln>
              <a:solidFill>
                <a:srgbClr val="7030A0"/>
              </a:solidFill>
            </a:ln>
          </c:spPr>
          <c:marker>
            <c:spPr>
              <a:solidFill>
                <a:srgbClr val="7030A0"/>
              </a:solidFill>
              <a:ln>
                <a:noFill/>
              </a:ln>
            </c:spPr>
          </c:marker>
          <c:cat>
            <c:strRef>
              <c:f>'Overall Quarterly Perce XmR '!$A$2:$A$8</c:f>
              <c:strCache>
                <c:ptCount val="7"/>
                <c:pt idx="0">
                  <c:v>Q3 2021 (n=131)</c:v>
                </c:pt>
                <c:pt idx="1">
                  <c:v>Q4 2021 (n=229)</c:v>
                </c:pt>
                <c:pt idx="2">
                  <c:v>Q1 2022 (n=370)</c:v>
                </c:pt>
                <c:pt idx="3">
                  <c:v>Q2 2022 (n=486)</c:v>
                </c:pt>
                <c:pt idx="4">
                  <c:v>Q3 2022 (n=569)</c:v>
                </c:pt>
                <c:pt idx="5">
                  <c:v>Q4 2022 (n=921)</c:v>
                </c:pt>
                <c:pt idx="6">
                  <c:v>Q1 2023 (n=373)</c:v>
                </c:pt>
              </c:strCache>
            </c:strRef>
          </c:cat>
          <c:val>
            <c:numRef>
              <c:f>'Overall Quarterly Perce XmR '!$T$2:$T$8</c:f>
              <c:numCache>
                <c:formatCode>0%</c:formatCode>
                <c:ptCount val="7"/>
                <c:pt idx="0">
                  <c:v>0.9</c:v>
                </c:pt>
                <c:pt idx="1">
                  <c:v>0.9</c:v>
                </c:pt>
                <c:pt idx="2">
                  <c:v>0.9</c:v>
                </c:pt>
                <c:pt idx="3">
                  <c:v>0.9</c:v>
                </c:pt>
                <c:pt idx="4">
                  <c:v>0.9</c:v>
                </c:pt>
                <c:pt idx="5">
                  <c:v>0.9</c:v>
                </c:pt>
                <c:pt idx="6">
                  <c:v>0.9</c:v>
                </c:pt>
              </c:numCache>
            </c:numRef>
          </c:val>
          <c:smooth val="0"/>
          <c:extLst>
            <c:ext xmlns:c16="http://schemas.microsoft.com/office/drawing/2014/chart" uri="{C3380CC4-5D6E-409C-BE32-E72D297353CC}">
              <c16:uniqueId val="{0000000E-CD0C-4BAE-9FE7-9A8D2B42D834}"/>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4F0F9D4-0EA2-4B18-B3C8-581F6B868814}"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8DE67A83-E3F5-42C3-A491-C5BA7016B693}">
      <dgm:prSet/>
      <dgm:spPr/>
      <dgm:t>
        <a:bodyPr/>
        <a:lstStyle/>
        <a:p>
          <a:r>
            <a:rPr lang="en-US"/>
            <a:t>Causes</a:t>
          </a:r>
        </a:p>
      </dgm:t>
    </dgm:pt>
    <dgm:pt modelId="{200DF10F-EF75-4101-AEB5-7DCD84667CBE}" type="parTrans" cxnId="{738E2556-00FE-4605-B283-E9BEEB7900B4}">
      <dgm:prSet/>
      <dgm:spPr/>
      <dgm:t>
        <a:bodyPr/>
        <a:lstStyle/>
        <a:p>
          <a:endParaRPr lang="en-US"/>
        </a:p>
      </dgm:t>
    </dgm:pt>
    <dgm:pt modelId="{64675329-C2F3-4183-B4B2-B960B21BD889}" type="sibTrans" cxnId="{738E2556-00FE-4605-B283-E9BEEB7900B4}">
      <dgm:prSet/>
      <dgm:spPr/>
      <dgm:t>
        <a:bodyPr/>
        <a:lstStyle/>
        <a:p>
          <a:endParaRPr lang="en-US"/>
        </a:p>
      </dgm:t>
    </dgm:pt>
    <dgm:pt modelId="{FE35227C-E331-4FD8-8741-A87397B45C92}">
      <dgm:prSet/>
      <dgm:spPr/>
      <dgm:t>
        <a:bodyPr/>
        <a:lstStyle/>
        <a:p>
          <a:r>
            <a:rPr lang="en-US" b="1" u="sng"/>
            <a:t>Placement of the Sensor</a:t>
          </a:r>
          <a:endParaRPr lang="en-US"/>
        </a:p>
      </dgm:t>
    </dgm:pt>
    <dgm:pt modelId="{F971F94A-AC5D-48BF-BAD0-0C4A8A8FE982}" type="parTrans" cxnId="{A2E2125B-FF00-4691-A576-920144EBA31B}">
      <dgm:prSet/>
      <dgm:spPr/>
      <dgm:t>
        <a:bodyPr/>
        <a:lstStyle/>
        <a:p>
          <a:endParaRPr lang="en-US"/>
        </a:p>
      </dgm:t>
    </dgm:pt>
    <dgm:pt modelId="{AEF610A7-587C-4985-9BB1-0C91E56E836C}" type="sibTrans" cxnId="{A2E2125B-FF00-4691-A576-920144EBA31B}">
      <dgm:prSet/>
      <dgm:spPr/>
      <dgm:t>
        <a:bodyPr/>
        <a:lstStyle/>
        <a:p>
          <a:endParaRPr lang="en-US"/>
        </a:p>
      </dgm:t>
    </dgm:pt>
    <dgm:pt modelId="{628D49B9-5174-45AE-85CF-34938776844D}">
      <dgm:prSet/>
      <dgm:spPr/>
      <dgm:t>
        <a:bodyPr/>
        <a:lstStyle/>
        <a:p>
          <a:r>
            <a:rPr lang="en-US"/>
            <a:t>Poor Perfusion (PI &lt; 1)</a:t>
          </a:r>
        </a:p>
      </dgm:t>
    </dgm:pt>
    <dgm:pt modelId="{28AC36C0-21A3-4015-B80D-F89F5268EFC4}" type="parTrans" cxnId="{55E38F52-BEFF-48BE-A3D1-7BF51811B21E}">
      <dgm:prSet/>
      <dgm:spPr/>
      <dgm:t>
        <a:bodyPr/>
        <a:lstStyle/>
        <a:p>
          <a:endParaRPr lang="en-US"/>
        </a:p>
      </dgm:t>
    </dgm:pt>
    <dgm:pt modelId="{465616B3-4339-40F8-8B27-8B5CF0BF2E88}" type="sibTrans" cxnId="{55E38F52-BEFF-48BE-A3D1-7BF51811B21E}">
      <dgm:prSet/>
      <dgm:spPr/>
      <dgm:t>
        <a:bodyPr/>
        <a:lstStyle/>
        <a:p>
          <a:endParaRPr lang="en-US"/>
        </a:p>
      </dgm:t>
    </dgm:pt>
    <dgm:pt modelId="{A064A86B-A8A2-4F05-A48B-A225D9711B19}">
      <dgm:prSet/>
      <dgm:spPr/>
      <dgm:t>
        <a:bodyPr/>
        <a:lstStyle/>
        <a:p>
          <a:r>
            <a:rPr lang="en-US"/>
            <a:t>Hands/Feet are Cold</a:t>
          </a:r>
        </a:p>
      </dgm:t>
    </dgm:pt>
    <dgm:pt modelId="{E7A6A10F-D600-4E4D-A438-9A38D11CFBF4}" type="parTrans" cxnId="{CC21C302-FC83-416C-8BB5-A2053EB6B7AF}">
      <dgm:prSet/>
      <dgm:spPr/>
      <dgm:t>
        <a:bodyPr/>
        <a:lstStyle/>
        <a:p>
          <a:endParaRPr lang="en-US"/>
        </a:p>
      </dgm:t>
    </dgm:pt>
    <dgm:pt modelId="{AF0F7DA8-EB8F-40C1-9521-437AC7F0B06E}" type="sibTrans" cxnId="{CC21C302-FC83-416C-8BB5-A2053EB6B7AF}">
      <dgm:prSet/>
      <dgm:spPr/>
      <dgm:t>
        <a:bodyPr/>
        <a:lstStyle/>
        <a:p>
          <a:endParaRPr lang="en-US"/>
        </a:p>
      </dgm:t>
    </dgm:pt>
    <dgm:pt modelId="{5F79C414-FF77-4A4B-A158-4510A333FB31}">
      <dgm:prSet/>
      <dgm:spPr/>
      <dgm:t>
        <a:bodyPr/>
        <a:lstStyle/>
        <a:p>
          <a:r>
            <a:rPr lang="en-US"/>
            <a:t>Motion (exacerbates other issues)</a:t>
          </a:r>
        </a:p>
      </dgm:t>
    </dgm:pt>
    <dgm:pt modelId="{9B08EB6D-925A-4810-A901-532759A7D882}" type="parTrans" cxnId="{D07AF1FA-C2AD-4301-8366-933AB4E8F6DB}">
      <dgm:prSet/>
      <dgm:spPr/>
      <dgm:t>
        <a:bodyPr/>
        <a:lstStyle/>
        <a:p>
          <a:endParaRPr lang="en-US"/>
        </a:p>
      </dgm:t>
    </dgm:pt>
    <dgm:pt modelId="{1A19D5D5-7D61-40E0-93A7-73703168D261}" type="sibTrans" cxnId="{D07AF1FA-C2AD-4301-8366-933AB4E8F6DB}">
      <dgm:prSet/>
      <dgm:spPr/>
      <dgm:t>
        <a:bodyPr/>
        <a:lstStyle/>
        <a:p>
          <a:endParaRPr lang="en-US"/>
        </a:p>
      </dgm:t>
    </dgm:pt>
    <dgm:pt modelId="{4B74B639-3B4B-4B4C-BE23-4150F5109D57}">
      <dgm:prSet/>
      <dgm:spPr/>
      <dgm:t>
        <a:bodyPr/>
        <a:lstStyle/>
        <a:p>
          <a:r>
            <a:rPr lang="en-US"/>
            <a:t>Cardiac Conditions</a:t>
          </a:r>
        </a:p>
      </dgm:t>
    </dgm:pt>
    <dgm:pt modelId="{706790DC-DD0F-4F56-9C1B-D8B804409186}" type="parTrans" cxnId="{25BA04C6-B160-4D05-906E-A85B7EC29CE4}">
      <dgm:prSet/>
      <dgm:spPr/>
      <dgm:t>
        <a:bodyPr/>
        <a:lstStyle/>
        <a:p>
          <a:endParaRPr lang="en-US"/>
        </a:p>
      </dgm:t>
    </dgm:pt>
    <dgm:pt modelId="{3959B96F-9F72-4401-814A-1EC844E7AEDE}" type="sibTrans" cxnId="{25BA04C6-B160-4D05-906E-A85B7EC29CE4}">
      <dgm:prSet/>
      <dgm:spPr/>
      <dgm:t>
        <a:bodyPr/>
        <a:lstStyle/>
        <a:p>
          <a:endParaRPr lang="en-US"/>
        </a:p>
      </dgm:t>
    </dgm:pt>
    <dgm:pt modelId="{3D62D2F5-D7E0-4880-9088-1E049F730E94}">
      <dgm:prSet/>
      <dgm:spPr/>
      <dgm:t>
        <a:bodyPr/>
        <a:lstStyle/>
        <a:p>
          <a:r>
            <a:rPr lang="en-US"/>
            <a:t>Solves</a:t>
          </a:r>
        </a:p>
      </dgm:t>
    </dgm:pt>
    <dgm:pt modelId="{DB6CE9AD-DA85-4163-B0C2-122DDE1D12E1}" type="parTrans" cxnId="{29712E27-7EC1-43EB-B1A3-2BEC22CEE134}">
      <dgm:prSet/>
      <dgm:spPr/>
      <dgm:t>
        <a:bodyPr/>
        <a:lstStyle/>
        <a:p>
          <a:endParaRPr lang="en-US"/>
        </a:p>
      </dgm:t>
    </dgm:pt>
    <dgm:pt modelId="{09C00774-41AF-4859-95A1-0759FBAEAF75}" type="sibTrans" cxnId="{29712E27-7EC1-43EB-B1A3-2BEC22CEE134}">
      <dgm:prSet/>
      <dgm:spPr/>
      <dgm:t>
        <a:bodyPr/>
        <a:lstStyle/>
        <a:p>
          <a:endParaRPr lang="en-US"/>
        </a:p>
      </dgm:t>
    </dgm:pt>
    <dgm:pt modelId="{DE23C8FA-2EE4-4154-941E-74B65A349DAB}">
      <dgm:prSet/>
      <dgm:spPr/>
      <dgm:t>
        <a:bodyPr/>
        <a:lstStyle/>
        <a:p>
          <a:r>
            <a:rPr lang="en-US"/>
            <a:t>Repeated Sensor Training</a:t>
          </a:r>
        </a:p>
      </dgm:t>
    </dgm:pt>
    <dgm:pt modelId="{EB349EB7-6C3B-4186-9B2F-4D5AEDCE1CAF}" type="parTrans" cxnId="{D4875FC6-FA7B-4FBC-A167-011931FD9A24}">
      <dgm:prSet/>
      <dgm:spPr/>
      <dgm:t>
        <a:bodyPr/>
        <a:lstStyle/>
        <a:p>
          <a:endParaRPr lang="en-US"/>
        </a:p>
      </dgm:t>
    </dgm:pt>
    <dgm:pt modelId="{D08B663B-298B-42C5-9E40-680FE9964DCF}" type="sibTrans" cxnId="{D4875FC6-FA7B-4FBC-A167-011931FD9A24}">
      <dgm:prSet/>
      <dgm:spPr/>
      <dgm:t>
        <a:bodyPr/>
        <a:lstStyle/>
        <a:p>
          <a:endParaRPr lang="en-US"/>
        </a:p>
      </dgm:t>
    </dgm:pt>
    <dgm:pt modelId="{11E5592B-5828-41B0-B9B6-07BFF69DA9C4}">
      <dgm:prSet/>
      <dgm:spPr/>
      <dgm:t>
        <a:bodyPr/>
        <a:lstStyle/>
        <a:p>
          <a:r>
            <a:rPr lang="en-US" dirty="0"/>
            <a:t>Cozies/Socks for Feet</a:t>
          </a:r>
        </a:p>
      </dgm:t>
    </dgm:pt>
    <dgm:pt modelId="{9C122DDF-B1B7-49DD-A0D3-4894C79749E2}" type="parTrans" cxnId="{BC0D05E0-6171-41A1-A893-E6B6BBA32293}">
      <dgm:prSet/>
      <dgm:spPr/>
      <dgm:t>
        <a:bodyPr/>
        <a:lstStyle/>
        <a:p>
          <a:endParaRPr lang="en-US"/>
        </a:p>
      </dgm:t>
    </dgm:pt>
    <dgm:pt modelId="{926365C5-B126-403C-A817-85B02CB28CA2}" type="sibTrans" cxnId="{BC0D05E0-6171-41A1-A893-E6B6BBA32293}">
      <dgm:prSet/>
      <dgm:spPr/>
      <dgm:t>
        <a:bodyPr/>
        <a:lstStyle/>
        <a:p>
          <a:endParaRPr lang="en-US"/>
        </a:p>
      </dgm:t>
    </dgm:pt>
    <dgm:pt modelId="{CF8C3DB7-4D97-4703-85CC-F0AB26EF3545}">
      <dgm:prSet/>
      <dgm:spPr/>
      <dgm:t>
        <a:bodyPr/>
        <a:lstStyle/>
        <a:p>
          <a:r>
            <a:rPr lang="en-US" dirty="0"/>
            <a:t>Additional Ideas Welcome!</a:t>
          </a:r>
        </a:p>
      </dgm:t>
    </dgm:pt>
    <dgm:pt modelId="{8FCD8C37-4208-4CC5-A012-688017BC6A6A}" type="parTrans" cxnId="{59FE2E6C-579C-4F03-A45E-5154D7D0D413}">
      <dgm:prSet/>
      <dgm:spPr/>
    </dgm:pt>
    <dgm:pt modelId="{71CE1FF9-80EF-4BC9-B5C0-F21FE56B3B51}" type="sibTrans" cxnId="{59FE2E6C-579C-4F03-A45E-5154D7D0D413}">
      <dgm:prSet/>
      <dgm:spPr/>
      <dgm:t>
        <a:bodyPr/>
        <a:lstStyle/>
        <a:p>
          <a:endParaRPr lang="en-US"/>
        </a:p>
      </dgm:t>
    </dgm:pt>
    <dgm:pt modelId="{68AFC300-7FE4-4BC8-A7F3-945E3B989648}" type="pres">
      <dgm:prSet presAssocID="{A4F0F9D4-0EA2-4B18-B3C8-581F6B868814}" presName="Name0" presStyleCnt="0">
        <dgm:presLayoutVars>
          <dgm:dir/>
          <dgm:animLvl val="lvl"/>
          <dgm:resizeHandles val="exact"/>
        </dgm:presLayoutVars>
      </dgm:prSet>
      <dgm:spPr/>
    </dgm:pt>
    <dgm:pt modelId="{5A411E9B-87E5-447A-B628-1BBAE2F4CE9B}" type="pres">
      <dgm:prSet presAssocID="{8DE67A83-E3F5-42C3-A491-C5BA7016B693}" presName="composite" presStyleCnt="0"/>
      <dgm:spPr/>
    </dgm:pt>
    <dgm:pt modelId="{BF28941A-68F3-4F94-9225-5116A674FCA9}" type="pres">
      <dgm:prSet presAssocID="{8DE67A83-E3F5-42C3-A491-C5BA7016B693}" presName="parTx" presStyleLbl="alignNode1" presStyleIdx="0" presStyleCnt="2">
        <dgm:presLayoutVars>
          <dgm:chMax val="0"/>
          <dgm:chPref val="0"/>
          <dgm:bulletEnabled val="1"/>
        </dgm:presLayoutVars>
      </dgm:prSet>
      <dgm:spPr/>
    </dgm:pt>
    <dgm:pt modelId="{B5D4CE23-7753-4448-B49F-FCD9318631DC}" type="pres">
      <dgm:prSet presAssocID="{8DE67A83-E3F5-42C3-A491-C5BA7016B693}" presName="desTx" presStyleLbl="alignAccFollowNode1" presStyleIdx="0" presStyleCnt="2">
        <dgm:presLayoutVars>
          <dgm:bulletEnabled val="1"/>
        </dgm:presLayoutVars>
      </dgm:prSet>
      <dgm:spPr/>
    </dgm:pt>
    <dgm:pt modelId="{CFBEF5B7-D971-48AB-BB62-DDE0FF951F34}" type="pres">
      <dgm:prSet presAssocID="{64675329-C2F3-4183-B4B2-B960B21BD889}" presName="space" presStyleCnt="0"/>
      <dgm:spPr/>
    </dgm:pt>
    <dgm:pt modelId="{408F571F-85FE-4741-87D1-B722869A85D4}" type="pres">
      <dgm:prSet presAssocID="{3D62D2F5-D7E0-4880-9088-1E049F730E94}" presName="composite" presStyleCnt="0"/>
      <dgm:spPr/>
    </dgm:pt>
    <dgm:pt modelId="{6C6D4D85-540D-47E2-ABDD-5C680BA8753C}" type="pres">
      <dgm:prSet presAssocID="{3D62D2F5-D7E0-4880-9088-1E049F730E94}" presName="parTx" presStyleLbl="alignNode1" presStyleIdx="1" presStyleCnt="2">
        <dgm:presLayoutVars>
          <dgm:chMax val="0"/>
          <dgm:chPref val="0"/>
          <dgm:bulletEnabled val="1"/>
        </dgm:presLayoutVars>
      </dgm:prSet>
      <dgm:spPr/>
    </dgm:pt>
    <dgm:pt modelId="{403356A1-5667-497F-A1E3-2ECC1EBED6FF}" type="pres">
      <dgm:prSet presAssocID="{3D62D2F5-D7E0-4880-9088-1E049F730E94}" presName="desTx" presStyleLbl="alignAccFollowNode1" presStyleIdx="1" presStyleCnt="2">
        <dgm:presLayoutVars>
          <dgm:bulletEnabled val="1"/>
        </dgm:presLayoutVars>
      </dgm:prSet>
      <dgm:spPr/>
    </dgm:pt>
  </dgm:ptLst>
  <dgm:cxnLst>
    <dgm:cxn modelId="{CC21C302-FC83-416C-8BB5-A2053EB6B7AF}" srcId="{8DE67A83-E3F5-42C3-A491-C5BA7016B693}" destId="{A064A86B-A8A2-4F05-A48B-A225D9711B19}" srcOrd="2" destOrd="0" parTransId="{E7A6A10F-D600-4E4D-A438-9A38D11CFBF4}" sibTransId="{AF0F7DA8-EB8F-40C1-9521-437AC7F0B06E}"/>
    <dgm:cxn modelId="{FDEB2722-C8BE-438F-B386-F6AEEA2137F4}" type="presOf" srcId="{DE23C8FA-2EE4-4154-941E-74B65A349DAB}" destId="{403356A1-5667-497F-A1E3-2ECC1EBED6FF}" srcOrd="0" destOrd="0" presId="urn:microsoft.com/office/officeart/2005/8/layout/hList1"/>
    <dgm:cxn modelId="{29712E27-7EC1-43EB-B1A3-2BEC22CEE134}" srcId="{A4F0F9D4-0EA2-4B18-B3C8-581F6B868814}" destId="{3D62D2F5-D7E0-4880-9088-1E049F730E94}" srcOrd="1" destOrd="0" parTransId="{DB6CE9AD-DA85-4163-B0C2-122DDE1D12E1}" sibTransId="{09C00774-41AF-4859-95A1-0759FBAEAF75}"/>
    <dgm:cxn modelId="{4C15AE27-B1C9-4DE9-AF04-5513F88299B8}" type="presOf" srcId="{CF8C3DB7-4D97-4703-85CC-F0AB26EF3545}" destId="{403356A1-5667-497F-A1E3-2ECC1EBED6FF}" srcOrd="0" destOrd="2" presId="urn:microsoft.com/office/officeart/2005/8/layout/hList1"/>
    <dgm:cxn modelId="{59C48C2B-FC43-4BF7-9356-F08747730EC4}" type="presOf" srcId="{A4F0F9D4-0EA2-4B18-B3C8-581F6B868814}" destId="{68AFC300-7FE4-4BC8-A7F3-945E3B989648}" srcOrd="0" destOrd="0" presId="urn:microsoft.com/office/officeart/2005/8/layout/hList1"/>
    <dgm:cxn modelId="{895A6D2F-BFDF-4F9C-826A-9DA3FB031C97}" type="presOf" srcId="{FE35227C-E331-4FD8-8741-A87397B45C92}" destId="{B5D4CE23-7753-4448-B49F-FCD9318631DC}" srcOrd="0" destOrd="0" presId="urn:microsoft.com/office/officeart/2005/8/layout/hList1"/>
    <dgm:cxn modelId="{4DD9A139-3F6F-4327-993D-45D20B3345B0}" type="presOf" srcId="{11E5592B-5828-41B0-B9B6-07BFF69DA9C4}" destId="{403356A1-5667-497F-A1E3-2ECC1EBED6FF}" srcOrd="0" destOrd="1" presId="urn:microsoft.com/office/officeart/2005/8/layout/hList1"/>
    <dgm:cxn modelId="{A2E2125B-FF00-4691-A576-920144EBA31B}" srcId="{8DE67A83-E3F5-42C3-A491-C5BA7016B693}" destId="{FE35227C-E331-4FD8-8741-A87397B45C92}" srcOrd="0" destOrd="0" parTransId="{F971F94A-AC5D-48BF-BAD0-0C4A8A8FE982}" sibTransId="{AEF610A7-587C-4985-9BB1-0C91E56E836C}"/>
    <dgm:cxn modelId="{59FE2E6C-579C-4F03-A45E-5154D7D0D413}" srcId="{3D62D2F5-D7E0-4880-9088-1E049F730E94}" destId="{CF8C3DB7-4D97-4703-85CC-F0AB26EF3545}" srcOrd="2" destOrd="0" parTransId="{8FCD8C37-4208-4CC5-A012-688017BC6A6A}" sibTransId="{71CE1FF9-80EF-4BC9-B5C0-F21FE56B3B51}"/>
    <dgm:cxn modelId="{55E38F52-BEFF-48BE-A3D1-7BF51811B21E}" srcId="{8DE67A83-E3F5-42C3-A491-C5BA7016B693}" destId="{628D49B9-5174-45AE-85CF-34938776844D}" srcOrd="1" destOrd="0" parTransId="{28AC36C0-21A3-4015-B80D-F89F5268EFC4}" sibTransId="{465616B3-4339-40F8-8B27-8B5CF0BF2E88}"/>
    <dgm:cxn modelId="{738E2556-00FE-4605-B283-E9BEEB7900B4}" srcId="{A4F0F9D4-0EA2-4B18-B3C8-581F6B868814}" destId="{8DE67A83-E3F5-42C3-A491-C5BA7016B693}" srcOrd="0" destOrd="0" parTransId="{200DF10F-EF75-4101-AEB5-7DCD84667CBE}" sibTransId="{64675329-C2F3-4183-B4B2-B960B21BD889}"/>
    <dgm:cxn modelId="{FA470F90-0A14-4916-ABBA-9B543FCF8B8D}" type="presOf" srcId="{5F79C414-FF77-4A4B-A158-4510A333FB31}" destId="{B5D4CE23-7753-4448-B49F-FCD9318631DC}" srcOrd="0" destOrd="3" presId="urn:microsoft.com/office/officeart/2005/8/layout/hList1"/>
    <dgm:cxn modelId="{356FC8A7-D9D0-4EF0-ABD9-1C63C1E54BE5}" type="presOf" srcId="{4B74B639-3B4B-4B4C-BE23-4150F5109D57}" destId="{B5D4CE23-7753-4448-B49F-FCD9318631DC}" srcOrd="0" destOrd="4" presId="urn:microsoft.com/office/officeart/2005/8/layout/hList1"/>
    <dgm:cxn modelId="{3BF4DCAF-E430-4EAE-ADD7-BBA3100DC4A4}" type="presOf" srcId="{A064A86B-A8A2-4F05-A48B-A225D9711B19}" destId="{B5D4CE23-7753-4448-B49F-FCD9318631DC}" srcOrd="0" destOrd="2" presId="urn:microsoft.com/office/officeart/2005/8/layout/hList1"/>
    <dgm:cxn modelId="{2293C8C1-8A27-4736-A86A-9CC659448E3F}" type="presOf" srcId="{8DE67A83-E3F5-42C3-A491-C5BA7016B693}" destId="{BF28941A-68F3-4F94-9225-5116A674FCA9}" srcOrd="0" destOrd="0" presId="urn:microsoft.com/office/officeart/2005/8/layout/hList1"/>
    <dgm:cxn modelId="{25BA04C6-B160-4D05-906E-A85B7EC29CE4}" srcId="{8DE67A83-E3F5-42C3-A491-C5BA7016B693}" destId="{4B74B639-3B4B-4B4C-BE23-4150F5109D57}" srcOrd="4" destOrd="0" parTransId="{706790DC-DD0F-4F56-9C1B-D8B804409186}" sibTransId="{3959B96F-9F72-4401-814A-1EC844E7AEDE}"/>
    <dgm:cxn modelId="{D4875FC6-FA7B-4FBC-A167-011931FD9A24}" srcId="{3D62D2F5-D7E0-4880-9088-1E049F730E94}" destId="{DE23C8FA-2EE4-4154-941E-74B65A349DAB}" srcOrd="0" destOrd="0" parTransId="{EB349EB7-6C3B-4186-9B2F-4D5AEDCE1CAF}" sibTransId="{D08B663B-298B-42C5-9E40-680FE9964DCF}"/>
    <dgm:cxn modelId="{BC0D05E0-6171-41A1-A893-E6B6BBA32293}" srcId="{3D62D2F5-D7E0-4880-9088-1E049F730E94}" destId="{11E5592B-5828-41B0-B9B6-07BFF69DA9C4}" srcOrd="1" destOrd="0" parTransId="{9C122DDF-B1B7-49DD-A0D3-4894C79749E2}" sibTransId="{926365C5-B126-403C-A817-85B02CB28CA2}"/>
    <dgm:cxn modelId="{C80503EE-C280-4BB3-917F-57D22C5A3AEF}" type="presOf" srcId="{3D62D2F5-D7E0-4880-9088-1E049F730E94}" destId="{6C6D4D85-540D-47E2-ABDD-5C680BA8753C}" srcOrd="0" destOrd="0" presId="urn:microsoft.com/office/officeart/2005/8/layout/hList1"/>
    <dgm:cxn modelId="{D07AF1FA-C2AD-4301-8366-933AB4E8F6DB}" srcId="{8DE67A83-E3F5-42C3-A491-C5BA7016B693}" destId="{5F79C414-FF77-4A4B-A158-4510A333FB31}" srcOrd="3" destOrd="0" parTransId="{9B08EB6D-925A-4810-A901-532759A7D882}" sibTransId="{1A19D5D5-7D61-40E0-93A7-73703168D261}"/>
    <dgm:cxn modelId="{9F249FFF-F00E-4F70-ABDD-79C20823456D}" type="presOf" srcId="{628D49B9-5174-45AE-85CF-34938776844D}" destId="{B5D4CE23-7753-4448-B49F-FCD9318631DC}" srcOrd="0" destOrd="1" presId="urn:microsoft.com/office/officeart/2005/8/layout/hList1"/>
    <dgm:cxn modelId="{AB9013E2-6367-4A2A-90EF-C7D8C52A4DC8}" type="presParOf" srcId="{68AFC300-7FE4-4BC8-A7F3-945E3B989648}" destId="{5A411E9B-87E5-447A-B628-1BBAE2F4CE9B}" srcOrd="0" destOrd="0" presId="urn:microsoft.com/office/officeart/2005/8/layout/hList1"/>
    <dgm:cxn modelId="{CFE3EDA1-F9F2-45CA-A746-1DBA39B36F56}" type="presParOf" srcId="{5A411E9B-87E5-447A-B628-1BBAE2F4CE9B}" destId="{BF28941A-68F3-4F94-9225-5116A674FCA9}" srcOrd="0" destOrd="0" presId="urn:microsoft.com/office/officeart/2005/8/layout/hList1"/>
    <dgm:cxn modelId="{3B459C0D-3089-46D1-8189-8DB122F578B9}" type="presParOf" srcId="{5A411E9B-87E5-447A-B628-1BBAE2F4CE9B}" destId="{B5D4CE23-7753-4448-B49F-FCD9318631DC}" srcOrd="1" destOrd="0" presId="urn:microsoft.com/office/officeart/2005/8/layout/hList1"/>
    <dgm:cxn modelId="{EFC654B5-A97D-472F-965B-502930BB3DA1}" type="presParOf" srcId="{68AFC300-7FE4-4BC8-A7F3-945E3B989648}" destId="{CFBEF5B7-D971-48AB-BB62-DDE0FF951F34}" srcOrd="1" destOrd="0" presId="urn:microsoft.com/office/officeart/2005/8/layout/hList1"/>
    <dgm:cxn modelId="{BFA76496-0DBF-4A56-81AC-7F596BD7A8AF}" type="presParOf" srcId="{68AFC300-7FE4-4BC8-A7F3-945E3B989648}" destId="{408F571F-85FE-4741-87D1-B722869A85D4}" srcOrd="2" destOrd="0" presId="urn:microsoft.com/office/officeart/2005/8/layout/hList1"/>
    <dgm:cxn modelId="{A9FCC1B3-2AB0-4C1F-AAC3-A0D39A397D09}" type="presParOf" srcId="{408F571F-85FE-4741-87D1-B722869A85D4}" destId="{6C6D4D85-540D-47E2-ABDD-5C680BA8753C}" srcOrd="0" destOrd="0" presId="urn:microsoft.com/office/officeart/2005/8/layout/hList1"/>
    <dgm:cxn modelId="{B2053775-B82C-40D9-9323-AB0D29D3919C}" type="presParOf" srcId="{408F571F-85FE-4741-87D1-B722869A85D4}" destId="{403356A1-5667-497F-A1E3-2ECC1EBED6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0F8E5-D800-4E7A-9B49-714789DE145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3EB7D70-6BA2-4B7A-A1CD-25D2FC7BEAE5}">
      <dgm:prSet/>
      <dgm:spPr/>
      <dgm:t>
        <a:bodyPr/>
        <a:lstStyle/>
        <a:p>
          <a:r>
            <a:rPr lang="en-US"/>
            <a:t>Most device issues are with devices that have never sent data.</a:t>
          </a:r>
        </a:p>
      </dgm:t>
    </dgm:pt>
    <dgm:pt modelId="{AB9D39AF-3A8C-48DD-A9C4-63991D353374}" type="parTrans" cxnId="{BD4C395A-CE38-418B-8225-29D194FAB2C4}">
      <dgm:prSet/>
      <dgm:spPr/>
      <dgm:t>
        <a:bodyPr/>
        <a:lstStyle/>
        <a:p>
          <a:endParaRPr lang="en-US"/>
        </a:p>
      </dgm:t>
    </dgm:pt>
    <dgm:pt modelId="{B4BE06C8-CEFE-431C-AF32-5EE06C327AC3}" type="sibTrans" cxnId="{BD4C395A-CE38-418B-8225-29D194FAB2C4}">
      <dgm:prSet/>
      <dgm:spPr/>
      <dgm:t>
        <a:bodyPr/>
        <a:lstStyle/>
        <a:p>
          <a:endParaRPr lang="en-US"/>
        </a:p>
      </dgm:t>
    </dgm:pt>
    <dgm:pt modelId="{6FF71504-BEB8-4CB6-87A8-1FAB25248460}">
      <dgm:prSet/>
      <dgm:spPr/>
      <dgm:t>
        <a:bodyPr/>
        <a:lstStyle/>
        <a:p>
          <a:r>
            <a:rPr lang="en-US"/>
            <a:t>But sometimes devices will send data that is known to be incorrect.</a:t>
          </a:r>
        </a:p>
      </dgm:t>
    </dgm:pt>
    <dgm:pt modelId="{8C851001-CEF0-4D2E-A1E0-63CF32DFA378}" type="parTrans" cxnId="{5209FB31-1662-4904-9F68-20E8BB359DA4}">
      <dgm:prSet/>
      <dgm:spPr/>
      <dgm:t>
        <a:bodyPr/>
        <a:lstStyle/>
        <a:p>
          <a:endParaRPr lang="en-US"/>
        </a:p>
      </dgm:t>
    </dgm:pt>
    <dgm:pt modelId="{E069D755-B6DB-43C3-B157-617AA9412F52}" type="sibTrans" cxnId="{5209FB31-1662-4904-9F68-20E8BB359DA4}">
      <dgm:prSet/>
      <dgm:spPr/>
      <dgm:t>
        <a:bodyPr/>
        <a:lstStyle/>
        <a:p>
          <a:endParaRPr lang="en-US"/>
        </a:p>
      </dgm:t>
    </dgm:pt>
    <dgm:pt modelId="{FEA90F32-E85F-4827-9E39-9BE785CB1B3B}">
      <dgm:prSet/>
      <dgm:spPr/>
      <dgm:t>
        <a:bodyPr/>
        <a:lstStyle/>
        <a:p>
          <a:r>
            <a:rPr lang="en-US"/>
            <a:t>Before replacing the device, check…</a:t>
          </a:r>
        </a:p>
      </dgm:t>
    </dgm:pt>
    <dgm:pt modelId="{9A9AD019-A8B8-4DB9-8536-0F76510D5CE0}" type="parTrans" cxnId="{5BF61061-7511-4AF0-85E9-31435A98750A}">
      <dgm:prSet/>
      <dgm:spPr/>
      <dgm:t>
        <a:bodyPr/>
        <a:lstStyle/>
        <a:p>
          <a:endParaRPr lang="en-US"/>
        </a:p>
      </dgm:t>
    </dgm:pt>
    <dgm:pt modelId="{D8DF4436-C0F8-4C96-A69D-4A6701278BBC}" type="sibTrans" cxnId="{5BF61061-7511-4AF0-85E9-31435A98750A}">
      <dgm:prSet/>
      <dgm:spPr/>
      <dgm:t>
        <a:bodyPr/>
        <a:lstStyle/>
        <a:p>
          <a:endParaRPr lang="en-US"/>
        </a:p>
      </dgm:t>
    </dgm:pt>
    <dgm:pt modelId="{72B1EFA6-9785-45EC-855C-7204917EC8EB}">
      <dgm:prSet/>
      <dgm:spPr/>
      <dgm:t>
        <a:bodyPr/>
        <a:lstStyle/>
        <a:p>
          <a:r>
            <a:rPr lang="en-US"/>
            <a:t>that there are cozies/socks over the sensor.</a:t>
          </a:r>
        </a:p>
      </dgm:t>
    </dgm:pt>
    <dgm:pt modelId="{8CA2BEC8-C712-4041-8C15-C7AECDB85C08}" type="parTrans" cxnId="{D575B123-7CF4-4F6A-8CC8-057AD3065D63}">
      <dgm:prSet/>
      <dgm:spPr/>
      <dgm:t>
        <a:bodyPr/>
        <a:lstStyle/>
        <a:p>
          <a:endParaRPr lang="en-US"/>
        </a:p>
      </dgm:t>
    </dgm:pt>
    <dgm:pt modelId="{B190D926-ED52-44EA-9A3D-6A3C0707A5E3}" type="sibTrans" cxnId="{D575B123-7CF4-4F6A-8CC8-057AD3065D63}">
      <dgm:prSet/>
      <dgm:spPr/>
      <dgm:t>
        <a:bodyPr/>
        <a:lstStyle/>
        <a:p>
          <a:endParaRPr lang="en-US"/>
        </a:p>
      </dgm:t>
    </dgm:pt>
    <dgm:pt modelId="{DFFF8B8F-EE87-4B52-8BD6-2C4CC365DBC5}">
      <dgm:prSet/>
      <dgm:spPr/>
      <dgm:t>
        <a:bodyPr/>
        <a:lstStyle/>
        <a:p>
          <a:r>
            <a:rPr lang="en-US"/>
            <a:t>that the sensor is properly attached.</a:t>
          </a:r>
        </a:p>
      </dgm:t>
    </dgm:pt>
    <dgm:pt modelId="{D5C1A79C-91AE-4D7B-9F27-542F07475509}" type="parTrans" cxnId="{B0F4D2D8-2954-43EA-A88A-72CFE34722F0}">
      <dgm:prSet/>
      <dgm:spPr/>
      <dgm:t>
        <a:bodyPr/>
        <a:lstStyle/>
        <a:p>
          <a:endParaRPr lang="en-US"/>
        </a:p>
      </dgm:t>
    </dgm:pt>
    <dgm:pt modelId="{C1D2CC94-6D7E-4A82-8FA9-1CD572990B30}" type="sibTrans" cxnId="{B0F4D2D8-2954-43EA-A88A-72CFE34722F0}">
      <dgm:prSet/>
      <dgm:spPr/>
      <dgm:t>
        <a:bodyPr/>
        <a:lstStyle/>
        <a:p>
          <a:endParaRPr lang="en-US"/>
        </a:p>
      </dgm:t>
    </dgm:pt>
    <dgm:pt modelId="{1E3A8243-4394-4BA1-AEDB-0A92AB4EC987}">
      <dgm:prSet/>
      <dgm:spPr/>
      <dgm:t>
        <a:bodyPr/>
        <a:lstStyle/>
        <a:p>
          <a:r>
            <a:rPr lang="en-US"/>
            <a:t>that the sensor has been replaced if necessary (example on next slide).</a:t>
          </a:r>
        </a:p>
      </dgm:t>
    </dgm:pt>
    <dgm:pt modelId="{4483C89A-908F-4BB8-9BD3-FEDDEE3A67A4}" type="parTrans" cxnId="{26B52C18-46FA-415E-8DE5-5E64ACA4B166}">
      <dgm:prSet/>
      <dgm:spPr/>
      <dgm:t>
        <a:bodyPr/>
        <a:lstStyle/>
        <a:p>
          <a:endParaRPr lang="en-US"/>
        </a:p>
      </dgm:t>
    </dgm:pt>
    <dgm:pt modelId="{30C91EEE-3DE9-4C1F-8AD6-012A2C6ACED0}" type="sibTrans" cxnId="{26B52C18-46FA-415E-8DE5-5E64ACA4B166}">
      <dgm:prSet/>
      <dgm:spPr/>
      <dgm:t>
        <a:bodyPr/>
        <a:lstStyle/>
        <a:p>
          <a:endParaRPr lang="en-US"/>
        </a:p>
      </dgm:t>
    </dgm:pt>
    <dgm:pt modelId="{A4ABB749-2FD1-4506-A718-61E777D893D1}">
      <dgm:prSet/>
      <dgm:spPr/>
      <dgm:t>
        <a:bodyPr/>
        <a:lstStyle/>
        <a:p>
          <a:r>
            <a:rPr lang="en-US"/>
            <a:t>that the patient is attached to the monitor. </a:t>
          </a:r>
        </a:p>
      </dgm:t>
    </dgm:pt>
    <dgm:pt modelId="{11327A05-7CC6-41AC-A0F1-D9D15719F62E}" type="parTrans" cxnId="{0DA5B0AB-463A-4381-882D-4D67401A155B}">
      <dgm:prSet/>
      <dgm:spPr/>
      <dgm:t>
        <a:bodyPr/>
        <a:lstStyle/>
        <a:p>
          <a:endParaRPr lang="en-US"/>
        </a:p>
      </dgm:t>
    </dgm:pt>
    <dgm:pt modelId="{AA9A5890-3D0E-4C63-B043-6AC91DDA7652}" type="sibTrans" cxnId="{0DA5B0AB-463A-4381-882D-4D67401A155B}">
      <dgm:prSet/>
      <dgm:spPr/>
      <dgm:t>
        <a:bodyPr/>
        <a:lstStyle/>
        <a:p>
          <a:endParaRPr lang="en-US"/>
        </a:p>
      </dgm:t>
    </dgm:pt>
    <dgm:pt modelId="{A75F2288-537D-42E5-832F-F21711D85B79}" type="pres">
      <dgm:prSet presAssocID="{E770F8E5-D800-4E7A-9B49-714789DE145F}" presName="linear" presStyleCnt="0">
        <dgm:presLayoutVars>
          <dgm:animLvl val="lvl"/>
          <dgm:resizeHandles val="exact"/>
        </dgm:presLayoutVars>
      </dgm:prSet>
      <dgm:spPr/>
    </dgm:pt>
    <dgm:pt modelId="{83BFD1FE-F7D4-4D21-92A5-5494D7FBD6CC}" type="pres">
      <dgm:prSet presAssocID="{83EB7D70-6BA2-4B7A-A1CD-25D2FC7BEAE5}" presName="parentText" presStyleLbl="node1" presStyleIdx="0" presStyleCnt="3">
        <dgm:presLayoutVars>
          <dgm:chMax val="0"/>
          <dgm:bulletEnabled val="1"/>
        </dgm:presLayoutVars>
      </dgm:prSet>
      <dgm:spPr/>
    </dgm:pt>
    <dgm:pt modelId="{6A9BE0B1-73F0-47A3-BC24-12B7EECA83CB}" type="pres">
      <dgm:prSet presAssocID="{B4BE06C8-CEFE-431C-AF32-5EE06C327AC3}" presName="spacer" presStyleCnt="0"/>
      <dgm:spPr/>
    </dgm:pt>
    <dgm:pt modelId="{4E84D859-8E32-4DFB-983E-42F8585F8704}" type="pres">
      <dgm:prSet presAssocID="{6FF71504-BEB8-4CB6-87A8-1FAB25248460}" presName="parentText" presStyleLbl="node1" presStyleIdx="1" presStyleCnt="3">
        <dgm:presLayoutVars>
          <dgm:chMax val="0"/>
          <dgm:bulletEnabled val="1"/>
        </dgm:presLayoutVars>
      </dgm:prSet>
      <dgm:spPr/>
    </dgm:pt>
    <dgm:pt modelId="{56D13601-20E2-4ECF-A619-D930F0700DBB}" type="pres">
      <dgm:prSet presAssocID="{E069D755-B6DB-43C3-B157-617AA9412F52}" presName="spacer" presStyleCnt="0"/>
      <dgm:spPr/>
    </dgm:pt>
    <dgm:pt modelId="{02828F2A-A6A5-4911-8B4D-F1442A9A4BE6}" type="pres">
      <dgm:prSet presAssocID="{FEA90F32-E85F-4827-9E39-9BE785CB1B3B}" presName="parentText" presStyleLbl="node1" presStyleIdx="2" presStyleCnt="3">
        <dgm:presLayoutVars>
          <dgm:chMax val="0"/>
          <dgm:bulletEnabled val="1"/>
        </dgm:presLayoutVars>
      </dgm:prSet>
      <dgm:spPr/>
    </dgm:pt>
    <dgm:pt modelId="{5A3AED44-4E34-4A97-9313-7AE56656DB3D}" type="pres">
      <dgm:prSet presAssocID="{FEA90F32-E85F-4827-9E39-9BE785CB1B3B}" presName="childText" presStyleLbl="revTx" presStyleIdx="0" presStyleCnt="1">
        <dgm:presLayoutVars>
          <dgm:bulletEnabled val="1"/>
        </dgm:presLayoutVars>
      </dgm:prSet>
      <dgm:spPr/>
    </dgm:pt>
  </dgm:ptLst>
  <dgm:cxnLst>
    <dgm:cxn modelId="{26B52C18-46FA-415E-8DE5-5E64ACA4B166}" srcId="{FEA90F32-E85F-4827-9E39-9BE785CB1B3B}" destId="{1E3A8243-4394-4BA1-AEDB-0A92AB4EC987}" srcOrd="2" destOrd="0" parTransId="{4483C89A-908F-4BB8-9BD3-FEDDEE3A67A4}" sibTransId="{30C91EEE-3DE9-4C1F-8AD6-012A2C6ACED0}"/>
    <dgm:cxn modelId="{D575B123-7CF4-4F6A-8CC8-057AD3065D63}" srcId="{FEA90F32-E85F-4827-9E39-9BE785CB1B3B}" destId="{72B1EFA6-9785-45EC-855C-7204917EC8EB}" srcOrd="0" destOrd="0" parTransId="{8CA2BEC8-C712-4041-8C15-C7AECDB85C08}" sibTransId="{B190D926-ED52-44EA-9A3D-6A3C0707A5E3}"/>
    <dgm:cxn modelId="{5209FB31-1662-4904-9F68-20E8BB359DA4}" srcId="{E770F8E5-D800-4E7A-9B49-714789DE145F}" destId="{6FF71504-BEB8-4CB6-87A8-1FAB25248460}" srcOrd="1" destOrd="0" parTransId="{8C851001-CEF0-4D2E-A1E0-63CF32DFA378}" sibTransId="{E069D755-B6DB-43C3-B157-617AA9412F52}"/>
    <dgm:cxn modelId="{1CE96A37-1133-4075-9E18-111755FD49A4}" type="presOf" srcId="{E770F8E5-D800-4E7A-9B49-714789DE145F}" destId="{A75F2288-537D-42E5-832F-F21711D85B79}" srcOrd="0" destOrd="0" presId="urn:microsoft.com/office/officeart/2005/8/layout/vList2"/>
    <dgm:cxn modelId="{5BF61061-7511-4AF0-85E9-31435A98750A}" srcId="{E770F8E5-D800-4E7A-9B49-714789DE145F}" destId="{FEA90F32-E85F-4827-9E39-9BE785CB1B3B}" srcOrd="2" destOrd="0" parTransId="{9A9AD019-A8B8-4DB9-8536-0F76510D5CE0}" sibTransId="{D8DF4436-C0F8-4C96-A69D-4A6701278BBC}"/>
    <dgm:cxn modelId="{DD0CC861-C337-4607-B1FB-F9F93621AA7A}" type="presOf" srcId="{6FF71504-BEB8-4CB6-87A8-1FAB25248460}" destId="{4E84D859-8E32-4DFB-983E-42F8585F8704}" srcOrd="0" destOrd="0" presId="urn:microsoft.com/office/officeart/2005/8/layout/vList2"/>
    <dgm:cxn modelId="{4C42EB71-657D-41A7-B1E1-A4311FA2EE7D}" type="presOf" srcId="{72B1EFA6-9785-45EC-855C-7204917EC8EB}" destId="{5A3AED44-4E34-4A97-9313-7AE56656DB3D}" srcOrd="0" destOrd="0" presId="urn:microsoft.com/office/officeart/2005/8/layout/vList2"/>
    <dgm:cxn modelId="{BD4C395A-CE38-418B-8225-29D194FAB2C4}" srcId="{E770F8E5-D800-4E7A-9B49-714789DE145F}" destId="{83EB7D70-6BA2-4B7A-A1CD-25D2FC7BEAE5}" srcOrd="0" destOrd="0" parTransId="{AB9D39AF-3A8C-48DD-A9C4-63991D353374}" sibTransId="{B4BE06C8-CEFE-431C-AF32-5EE06C327AC3}"/>
    <dgm:cxn modelId="{69AAEB8E-540F-456B-8CA3-E42E7BA85A79}" type="presOf" srcId="{83EB7D70-6BA2-4B7A-A1CD-25D2FC7BEAE5}" destId="{83BFD1FE-F7D4-4D21-92A5-5494D7FBD6CC}" srcOrd="0" destOrd="0" presId="urn:microsoft.com/office/officeart/2005/8/layout/vList2"/>
    <dgm:cxn modelId="{0DA5B0AB-463A-4381-882D-4D67401A155B}" srcId="{FEA90F32-E85F-4827-9E39-9BE785CB1B3B}" destId="{A4ABB749-2FD1-4506-A718-61E777D893D1}" srcOrd="3" destOrd="0" parTransId="{11327A05-7CC6-41AC-A0F1-D9D15719F62E}" sibTransId="{AA9A5890-3D0E-4C63-B043-6AC91DDA7652}"/>
    <dgm:cxn modelId="{EBAE60B6-E6B5-41F1-94E5-69174353F4FF}" type="presOf" srcId="{DFFF8B8F-EE87-4B52-8BD6-2C4CC365DBC5}" destId="{5A3AED44-4E34-4A97-9313-7AE56656DB3D}" srcOrd="0" destOrd="1" presId="urn:microsoft.com/office/officeart/2005/8/layout/vList2"/>
    <dgm:cxn modelId="{AD627BCD-F429-4FAA-A23F-FD1024EA0EF7}" type="presOf" srcId="{1E3A8243-4394-4BA1-AEDB-0A92AB4EC987}" destId="{5A3AED44-4E34-4A97-9313-7AE56656DB3D}" srcOrd="0" destOrd="2" presId="urn:microsoft.com/office/officeart/2005/8/layout/vList2"/>
    <dgm:cxn modelId="{398BC3D0-30CB-4FD0-8315-0D269BAE870E}" type="presOf" srcId="{FEA90F32-E85F-4827-9E39-9BE785CB1B3B}" destId="{02828F2A-A6A5-4911-8B4D-F1442A9A4BE6}" srcOrd="0" destOrd="0" presId="urn:microsoft.com/office/officeart/2005/8/layout/vList2"/>
    <dgm:cxn modelId="{B0F4D2D8-2954-43EA-A88A-72CFE34722F0}" srcId="{FEA90F32-E85F-4827-9E39-9BE785CB1B3B}" destId="{DFFF8B8F-EE87-4B52-8BD6-2C4CC365DBC5}" srcOrd="1" destOrd="0" parTransId="{D5C1A79C-91AE-4D7B-9F27-542F07475509}" sibTransId="{C1D2CC94-6D7E-4A82-8FA9-1CD572990B30}"/>
    <dgm:cxn modelId="{CA8FDDF0-BF96-4B48-B229-F4D5FD3556AE}" type="presOf" srcId="{A4ABB749-2FD1-4506-A718-61E777D893D1}" destId="{5A3AED44-4E34-4A97-9313-7AE56656DB3D}" srcOrd="0" destOrd="3" presId="urn:microsoft.com/office/officeart/2005/8/layout/vList2"/>
    <dgm:cxn modelId="{529DED75-2138-427A-924E-56B0FF0DDE06}" type="presParOf" srcId="{A75F2288-537D-42E5-832F-F21711D85B79}" destId="{83BFD1FE-F7D4-4D21-92A5-5494D7FBD6CC}" srcOrd="0" destOrd="0" presId="urn:microsoft.com/office/officeart/2005/8/layout/vList2"/>
    <dgm:cxn modelId="{786EC18A-882E-45E8-8097-4C1657D68838}" type="presParOf" srcId="{A75F2288-537D-42E5-832F-F21711D85B79}" destId="{6A9BE0B1-73F0-47A3-BC24-12B7EECA83CB}" srcOrd="1" destOrd="0" presId="urn:microsoft.com/office/officeart/2005/8/layout/vList2"/>
    <dgm:cxn modelId="{E0FD7F29-EBB9-4793-8BBF-1A768BED3062}" type="presParOf" srcId="{A75F2288-537D-42E5-832F-F21711D85B79}" destId="{4E84D859-8E32-4DFB-983E-42F8585F8704}" srcOrd="2" destOrd="0" presId="urn:microsoft.com/office/officeart/2005/8/layout/vList2"/>
    <dgm:cxn modelId="{BFEA1B6E-F497-4614-8A8C-FA00608145ED}" type="presParOf" srcId="{A75F2288-537D-42E5-832F-F21711D85B79}" destId="{56D13601-20E2-4ECF-A619-D930F0700DBB}" srcOrd="3" destOrd="0" presId="urn:microsoft.com/office/officeart/2005/8/layout/vList2"/>
    <dgm:cxn modelId="{37A1B38F-C86A-46A6-B322-947CDA4934AB}" type="presParOf" srcId="{A75F2288-537D-42E5-832F-F21711D85B79}" destId="{02828F2A-A6A5-4911-8B4D-F1442A9A4BE6}" srcOrd="4" destOrd="0" presId="urn:microsoft.com/office/officeart/2005/8/layout/vList2"/>
    <dgm:cxn modelId="{BF39B60A-3BAC-4D92-A268-4CA8DF133846}" type="presParOf" srcId="{A75F2288-537D-42E5-832F-F21711D85B79}" destId="{5A3AED44-4E34-4A97-9313-7AE56656DB3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02747-9E66-4273-8C7C-1E3FA5BEE8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5486A6-84A3-4FDE-833A-D8341CA4F36A}">
      <dgm:prSet/>
      <dgm:spPr/>
      <dgm:t>
        <a:bodyPr/>
        <a:lstStyle/>
        <a:p>
          <a:r>
            <a:rPr lang="en-US" dirty="0"/>
            <a:t>Their Ideas</a:t>
          </a:r>
        </a:p>
      </dgm:t>
    </dgm:pt>
    <dgm:pt modelId="{C466C4D7-658B-40E6-B6DC-47B3D71761C1}" type="parTrans" cxnId="{EEEC4C68-0D1E-43E2-BB50-B732A2B9F4D3}">
      <dgm:prSet/>
      <dgm:spPr/>
      <dgm:t>
        <a:bodyPr/>
        <a:lstStyle/>
        <a:p>
          <a:endParaRPr lang="en-US"/>
        </a:p>
      </dgm:t>
    </dgm:pt>
    <dgm:pt modelId="{D4C7FF03-4102-4EE6-A3A3-9BAD96B94814}" type="sibTrans" cxnId="{EEEC4C68-0D1E-43E2-BB50-B732A2B9F4D3}">
      <dgm:prSet/>
      <dgm:spPr/>
      <dgm:t>
        <a:bodyPr/>
        <a:lstStyle/>
        <a:p>
          <a:endParaRPr lang="en-US"/>
        </a:p>
      </dgm:t>
    </dgm:pt>
    <dgm:pt modelId="{D363D970-DDD8-4D03-BC17-7A896EB6804C}">
      <dgm:prSet/>
      <dgm:spPr/>
      <dgm:t>
        <a:bodyPr/>
        <a:lstStyle/>
        <a:p>
          <a:r>
            <a:rPr lang="en-US" dirty="0"/>
            <a:t>The creation of a “parent’s corner” on the RHO website.</a:t>
          </a:r>
        </a:p>
      </dgm:t>
    </dgm:pt>
    <dgm:pt modelId="{C3624A31-3F68-47A4-9433-F9B110BEB14A}" type="parTrans" cxnId="{795D27D2-7605-4964-82EC-033CC8D0D947}">
      <dgm:prSet/>
      <dgm:spPr/>
      <dgm:t>
        <a:bodyPr/>
        <a:lstStyle/>
        <a:p>
          <a:endParaRPr lang="en-US"/>
        </a:p>
      </dgm:t>
    </dgm:pt>
    <dgm:pt modelId="{4861ADEC-5792-4402-814B-8DE795DFDF75}" type="sibTrans" cxnId="{795D27D2-7605-4964-82EC-033CC8D0D947}">
      <dgm:prSet/>
      <dgm:spPr/>
      <dgm:t>
        <a:bodyPr/>
        <a:lstStyle/>
        <a:p>
          <a:endParaRPr lang="en-US"/>
        </a:p>
      </dgm:t>
    </dgm:pt>
    <dgm:pt modelId="{3CF168B3-68E7-49E1-9606-ACAA74426DBC}">
      <dgm:prSet/>
      <dgm:spPr/>
      <dgm:t>
        <a:bodyPr/>
        <a:lstStyle/>
        <a:p>
          <a:r>
            <a:rPr lang="en-US" dirty="0"/>
            <a:t>Asking graduating parents for advice/tips/tricks for new parents.</a:t>
          </a:r>
        </a:p>
      </dgm:t>
    </dgm:pt>
    <dgm:pt modelId="{1563BF44-6D4F-4955-85D9-0DB9790DFA89}" type="parTrans" cxnId="{41DBCB48-57F5-4394-A39F-6AEF468EFEAF}">
      <dgm:prSet/>
      <dgm:spPr/>
      <dgm:t>
        <a:bodyPr/>
        <a:lstStyle/>
        <a:p>
          <a:endParaRPr lang="en-US"/>
        </a:p>
      </dgm:t>
    </dgm:pt>
    <dgm:pt modelId="{9D1BFFD7-4BA2-4BB2-9510-0300BF8410EB}" type="sibTrans" cxnId="{41DBCB48-57F5-4394-A39F-6AEF468EFEAF}">
      <dgm:prSet/>
      <dgm:spPr/>
      <dgm:t>
        <a:bodyPr/>
        <a:lstStyle/>
        <a:p>
          <a:endParaRPr lang="en-US"/>
        </a:p>
      </dgm:t>
    </dgm:pt>
    <dgm:pt modelId="{8615D3EB-209C-4C91-8630-DFCE54B4E5F5}">
      <dgm:prSet/>
      <dgm:spPr/>
      <dgm:t>
        <a:bodyPr/>
        <a:lstStyle/>
        <a:p>
          <a:r>
            <a:rPr lang="en-US" dirty="0"/>
            <a:t>The ability to read general testimonial from parents who have graduated on their experience.</a:t>
          </a:r>
        </a:p>
      </dgm:t>
    </dgm:pt>
    <dgm:pt modelId="{7A359023-E8B2-4D5C-8FD9-E8F651B227BC}" type="parTrans" cxnId="{B42EA5C5-D290-4959-9072-09D99D55636A}">
      <dgm:prSet/>
      <dgm:spPr/>
      <dgm:t>
        <a:bodyPr/>
        <a:lstStyle/>
        <a:p>
          <a:endParaRPr lang="en-US"/>
        </a:p>
      </dgm:t>
    </dgm:pt>
    <dgm:pt modelId="{8DE17F9F-1A62-4059-B1B0-B35DEBB61CC0}" type="sibTrans" cxnId="{B42EA5C5-D290-4959-9072-09D99D55636A}">
      <dgm:prSet/>
      <dgm:spPr/>
      <dgm:t>
        <a:bodyPr/>
        <a:lstStyle/>
        <a:p>
          <a:endParaRPr lang="en-US"/>
        </a:p>
      </dgm:t>
    </dgm:pt>
    <dgm:pt modelId="{C89E6839-6CC1-494B-A55D-00025BC0A3BB}">
      <dgm:prSet/>
      <dgm:spPr/>
      <dgm:t>
        <a:bodyPr/>
        <a:lstStyle/>
        <a:p>
          <a:r>
            <a:rPr lang="en-US" dirty="0"/>
            <a:t>Our Ask</a:t>
          </a:r>
        </a:p>
      </dgm:t>
    </dgm:pt>
    <dgm:pt modelId="{EF2BF4B2-B2D8-46EE-8A40-B33690607E5D}" type="parTrans" cxnId="{CD78E84A-4B89-4631-8A64-13CF8C9A291C}">
      <dgm:prSet/>
      <dgm:spPr/>
      <dgm:t>
        <a:bodyPr/>
        <a:lstStyle/>
        <a:p>
          <a:endParaRPr lang="en-US"/>
        </a:p>
      </dgm:t>
    </dgm:pt>
    <dgm:pt modelId="{A6AF19C6-DA38-443D-A290-0A35A4CA81B9}" type="sibTrans" cxnId="{CD78E84A-4B89-4631-8A64-13CF8C9A291C}">
      <dgm:prSet/>
      <dgm:spPr/>
      <dgm:t>
        <a:bodyPr/>
        <a:lstStyle/>
        <a:p>
          <a:endParaRPr lang="en-US"/>
        </a:p>
      </dgm:t>
    </dgm:pt>
    <dgm:pt modelId="{49230B79-3DB3-4E47-8BF9-CAFBE0070D0F}">
      <dgm:prSet/>
      <dgm:spPr/>
      <dgm:t>
        <a:bodyPr/>
        <a:lstStyle/>
        <a:p>
          <a:r>
            <a:rPr lang="en-US" dirty="0"/>
            <a:t>Is this something you think parents at your sites would be interested in?</a:t>
          </a:r>
        </a:p>
      </dgm:t>
    </dgm:pt>
    <dgm:pt modelId="{4A839E1B-9652-42D0-B0DA-36AE8545523B}" type="parTrans" cxnId="{2FAAA309-AB65-4B0B-9F59-6B4D9DFD10DA}">
      <dgm:prSet/>
      <dgm:spPr/>
      <dgm:t>
        <a:bodyPr/>
        <a:lstStyle/>
        <a:p>
          <a:endParaRPr lang="en-US"/>
        </a:p>
      </dgm:t>
    </dgm:pt>
    <dgm:pt modelId="{9038FC7D-0AA2-4C6B-90A7-EF441779DC34}" type="sibTrans" cxnId="{2FAAA309-AB65-4B0B-9F59-6B4D9DFD10DA}">
      <dgm:prSet/>
      <dgm:spPr/>
      <dgm:t>
        <a:bodyPr/>
        <a:lstStyle/>
        <a:p>
          <a:endParaRPr lang="en-US"/>
        </a:p>
      </dgm:t>
    </dgm:pt>
    <dgm:pt modelId="{3CF19EED-BF00-4447-AD09-2BCD88BD1DAA}">
      <dgm:prSet/>
      <dgm:spPr/>
      <dgm:t>
        <a:bodyPr/>
        <a:lstStyle/>
        <a:p>
          <a:r>
            <a:rPr lang="en-US" dirty="0"/>
            <a:t>Thoughts on moderated vs unmoderated forums and ways to maintain validity?</a:t>
          </a:r>
        </a:p>
      </dgm:t>
    </dgm:pt>
    <dgm:pt modelId="{C4A4CF19-76DA-4F8B-8884-CF0E6BF430D2}" type="parTrans" cxnId="{CE0AA458-242B-4DB2-A2A7-2ABD24383CD4}">
      <dgm:prSet/>
      <dgm:spPr/>
      <dgm:t>
        <a:bodyPr/>
        <a:lstStyle/>
        <a:p>
          <a:endParaRPr lang="en-US"/>
        </a:p>
      </dgm:t>
    </dgm:pt>
    <dgm:pt modelId="{AB47F6B7-ACC5-48E6-8FA6-59BD8892CE34}" type="sibTrans" cxnId="{CE0AA458-242B-4DB2-A2A7-2ABD24383CD4}">
      <dgm:prSet/>
      <dgm:spPr/>
      <dgm:t>
        <a:bodyPr/>
        <a:lstStyle/>
        <a:p>
          <a:endParaRPr lang="en-US"/>
        </a:p>
      </dgm:t>
    </dgm:pt>
    <dgm:pt modelId="{3E7C95FB-D65B-4449-AF1F-120BABF3E45B}">
      <dgm:prSet/>
      <dgm:spPr/>
      <dgm:t>
        <a:bodyPr/>
        <a:lstStyle/>
        <a:p>
          <a:r>
            <a:rPr lang="en-US" dirty="0"/>
            <a:t>Any additional ideas you’d like to share?</a:t>
          </a:r>
        </a:p>
      </dgm:t>
    </dgm:pt>
    <dgm:pt modelId="{66667363-C5F3-4DE7-A838-92A70B7EBBF3}" type="parTrans" cxnId="{565FDAB2-6209-4FEF-B82D-88A188FC44EE}">
      <dgm:prSet/>
      <dgm:spPr/>
      <dgm:t>
        <a:bodyPr/>
        <a:lstStyle/>
        <a:p>
          <a:endParaRPr lang="en-US"/>
        </a:p>
      </dgm:t>
    </dgm:pt>
    <dgm:pt modelId="{0023A8DF-33B1-442B-A447-C8EADD60EFB4}" type="sibTrans" cxnId="{565FDAB2-6209-4FEF-B82D-88A188FC44EE}">
      <dgm:prSet/>
      <dgm:spPr/>
      <dgm:t>
        <a:bodyPr/>
        <a:lstStyle/>
        <a:p>
          <a:endParaRPr lang="en-US"/>
        </a:p>
      </dgm:t>
    </dgm:pt>
    <dgm:pt modelId="{D51F4934-B3AE-46C0-9B30-D4C39186295A}" type="pres">
      <dgm:prSet presAssocID="{D0902747-9E66-4273-8C7C-1E3FA5BEE869}" presName="linear" presStyleCnt="0">
        <dgm:presLayoutVars>
          <dgm:dir/>
          <dgm:animLvl val="lvl"/>
          <dgm:resizeHandles val="exact"/>
        </dgm:presLayoutVars>
      </dgm:prSet>
      <dgm:spPr/>
    </dgm:pt>
    <dgm:pt modelId="{1B67F98F-B6CD-45F7-86C0-FAD9EB4686FE}" type="pres">
      <dgm:prSet presAssocID="{1A5486A6-84A3-4FDE-833A-D8341CA4F36A}" presName="parentLin" presStyleCnt="0"/>
      <dgm:spPr/>
    </dgm:pt>
    <dgm:pt modelId="{223BA69C-6FF5-4FD7-97CC-EC38118F1C6C}" type="pres">
      <dgm:prSet presAssocID="{1A5486A6-84A3-4FDE-833A-D8341CA4F36A}" presName="parentLeftMargin" presStyleLbl="node1" presStyleIdx="0" presStyleCnt="2"/>
      <dgm:spPr/>
    </dgm:pt>
    <dgm:pt modelId="{9CB09CA5-F117-4D88-8306-C439FFFFF891}" type="pres">
      <dgm:prSet presAssocID="{1A5486A6-84A3-4FDE-833A-D8341CA4F36A}" presName="parentText" presStyleLbl="node1" presStyleIdx="0" presStyleCnt="2">
        <dgm:presLayoutVars>
          <dgm:chMax val="0"/>
          <dgm:bulletEnabled val="1"/>
        </dgm:presLayoutVars>
      </dgm:prSet>
      <dgm:spPr/>
    </dgm:pt>
    <dgm:pt modelId="{FE251FAC-07A3-495F-AC72-3897E3337A39}" type="pres">
      <dgm:prSet presAssocID="{1A5486A6-84A3-4FDE-833A-D8341CA4F36A}" presName="negativeSpace" presStyleCnt="0"/>
      <dgm:spPr/>
    </dgm:pt>
    <dgm:pt modelId="{4EDFC9D2-4342-4E76-A8A5-01DB62FD42CF}" type="pres">
      <dgm:prSet presAssocID="{1A5486A6-84A3-4FDE-833A-D8341CA4F36A}" presName="childText" presStyleLbl="conFgAcc1" presStyleIdx="0" presStyleCnt="2">
        <dgm:presLayoutVars>
          <dgm:bulletEnabled val="1"/>
        </dgm:presLayoutVars>
      </dgm:prSet>
      <dgm:spPr/>
    </dgm:pt>
    <dgm:pt modelId="{A3CBA82C-9932-4E25-962E-D289C4F031E7}" type="pres">
      <dgm:prSet presAssocID="{D4C7FF03-4102-4EE6-A3A3-9BAD96B94814}" presName="spaceBetweenRectangles" presStyleCnt="0"/>
      <dgm:spPr/>
    </dgm:pt>
    <dgm:pt modelId="{99303E1D-1D99-4B86-BD56-683C475E805D}" type="pres">
      <dgm:prSet presAssocID="{C89E6839-6CC1-494B-A55D-00025BC0A3BB}" presName="parentLin" presStyleCnt="0"/>
      <dgm:spPr/>
    </dgm:pt>
    <dgm:pt modelId="{91D302C9-F955-4A6E-BE18-58B88792537D}" type="pres">
      <dgm:prSet presAssocID="{C89E6839-6CC1-494B-A55D-00025BC0A3BB}" presName="parentLeftMargin" presStyleLbl="node1" presStyleIdx="0" presStyleCnt="2"/>
      <dgm:spPr/>
    </dgm:pt>
    <dgm:pt modelId="{A42664E2-F3EB-466F-B794-16D88D26B273}" type="pres">
      <dgm:prSet presAssocID="{C89E6839-6CC1-494B-A55D-00025BC0A3BB}" presName="parentText" presStyleLbl="node1" presStyleIdx="1" presStyleCnt="2">
        <dgm:presLayoutVars>
          <dgm:chMax val="0"/>
          <dgm:bulletEnabled val="1"/>
        </dgm:presLayoutVars>
      </dgm:prSet>
      <dgm:spPr/>
    </dgm:pt>
    <dgm:pt modelId="{367F4598-3BE6-472D-9D02-3654B741443C}" type="pres">
      <dgm:prSet presAssocID="{C89E6839-6CC1-494B-A55D-00025BC0A3BB}" presName="negativeSpace" presStyleCnt="0"/>
      <dgm:spPr/>
    </dgm:pt>
    <dgm:pt modelId="{7095CC55-D7F3-4BC9-897D-6534F5C85D88}" type="pres">
      <dgm:prSet presAssocID="{C89E6839-6CC1-494B-A55D-00025BC0A3BB}" presName="childText" presStyleLbl="conFgAcc1" presStyleIdx="1" presStyleCnt="2">
        <dgm:presLayoutVars>
          <dgm:bulletEnabled val="1"/>
        </dgm:presLayoutVars>
      </dgm:prSet>
      <dgm:spPr/>
    </dgm:pt>
  </dgm:ptLst>
  <dgm:cxnLst>
    <dgm:cxn modelId="{2FAAA309-AB65-4B0B-9F59-6B4D9DFD10DA}" srcId="{C89E6839-6CC1-494B-A55D-00025BC0A3BB}" destId="{49230B79-3DB3-4E47-8BF9-CAFBE0070D0F}" srcOrd="0" destOrd="0" parTransId="{4A839E1B-9652-42D0-B0DA-36AE8545523B}" sibTransId="{9038FC7D-0AA2-4C6B-90A7-EF441779DC34}"/>
    <dgm:cxn modelId="{A3DAE221-C09D-4C8C-BCAA-666F2B8BFCA0}" type="presOf" srcId="{1A5486A6-84A3-4FDE-833A-D8341CA4F36A}" destId="{9CB09CA5-F117-4D88-8306-C439FFFFF891}" srcOrd="1" destOrd="0" presId="urn:microsoft.com/office/officeart/2005/8/layout/list1"/>
    <dgm:cxn modelId="{8702FC34-68B4-47B5-8CE8-E48F4EA6F74F}" type="presOf" srcId="{8615D3EB-209C-4C91-8630-DFCE54B4E5F5}" destId="{4EDFC9D2-4342-4E76-A8A5-01DB62FD42CF}" srcOrd="0" destOrd="2" presId="urn:microsoft.com/office/officeart/2005/8/layout/list1"/>
    <dgm:cxn modelId="{F34C6339-1265-4F5C-8A76-17F27DA45378}" type="presOf" srcId="{3E7C95FB-D65B-4449-AF1F-120BABF3E45B}" destId="{7095CC55-D7F3-4BC9-897D-6534F5C85D88}" srcOrd="0" destOrd="2" presId="urn:microsoft.com/office/officeart/2005/8/layout/list1"/>
    <dgm:cxn modelId="{62C99542-11F5-4DF2-AE06-B70729DDB99B}" type="presOf" srcId="{3CF19EED-BF00-4447-AD09-2BCD88BD1DAA}" destId="{7095CC55-D7F3-4BC9-897D-6534F5C85D88}" srcOrd="0" destOrd="1" presId="urn:microsoft.com/office/officeart/2005/8/layout/list1"/>
    <dgm:cxn modelId="{EEEC4C68-0D1E-43E2-BB50-B732A2B9F4D3}" srcId="{D0902747-9E66-4273-8C7C-1E3FA5BEE869}" destId="{1A5486A6-84A3-4FDE-833A-D8341CA4F36A}" srcOrd="0" destOrd="0" parTransId="{C466C4D7-658B-40E6-B6DC-47B3D71761C1}" sibTransId="{D4C7FF03-4102-4EE6-A3A3-9BAD96B94814}"/>
    <dgm:cxn modelId="{41DBCB48-57F5-4394-A39F-6AEF468EFEAF}" srcId="{1A5486A6-84A3-4FDE-833A-D8341CA4F36A}" destId="{3CF168B3-68E7-49E1-9606-ACAA74426DBC}" srcOrd="1" destOrd="0" parTransId="{1563BF44-6D4F-4955-85D9-0DB9790DFA89}" sibTransId="{9D1BFFD7-4BA2-4BB2-9510-0300BF8410EB}"/>
    <dgm:cxn modelId="{CD78E84A-4B89-4631-8A64-13CF8C9A291C}" srcId="{D0902747-9E66-4273-8C7C-1E3FA5BEE869}" destId="{C89E6839-6CC1-494B-A55D-00025BC0A3BB}" srcOrd="1" destOrd="0" parTransId="{EF2BF4B2-B2D8-46EE-8A40-B33690607E5D}" sibTransId="{A6AF19C6-DA38-443D-A290-0A35A4CA81B9}"/>
    <dgm:cxn modelId="{BACC276D-F84F-47A3-99D2-D9C5DAB05F39}" type="presOf" srcId="{3CF168B3-68E7-49E1-9606-ACAA74426DBC}" destId="{4EDFC9D2-4342-4E76-A8A5-01DB62FD42CF}" srcOrd="0" destOrd="1" presId="urn:microsoft.com/office/officeart/2005/8/layout/list1"/>
    <dgm:cxn modelId="{CE0AA458-242B-4DB2-A2A7-2ABD24383CD4}" srcId="{C89E6839-6CC1-494B-A55D-00025BC0A3BB}" destId="{3CF19EED-BF00-4447-AD09-2BCD88BD1DAA}" srcOrd="1" destOrd="0" parTransId="{C4A4CF19-76DA-4F8B-8884-CF0E6BF430D2}" sibTransId="{AB47F6B7-ACC5-48E6-8FA6-59BD8892CE34}"/>
    <dgm:cxn modelId="{CB30F998-DA95-4432-87E4-82BD99C19135}" type="presOf" srcId="{C89E6839-6CC1-494B-A55D-00025BC0A3BB}" destId="{91D302C9-F955-4A6E-BE18-58B88792537D}" srcOrd="0" destOrd="0" presId="urn:microsoft.com/office/officeart/2005/8/layout/list1"/>
    <dgm:cxn modelId="{565FDAB2-6209-4FEF-B82D-88A188FC44EE}" srcId="{C89E6839-6CC1-494B-A55D-00025BC0A3BB}" destId="{3E7C95FB-D65B-4449-AF1F-120BABF3E45B}" srcOrd="2" destOrd="0" parTransId="{66667363-C5F3-4DE7-A838-92A70B7EBBF3}" sibTransId="{0023A8DF-33B1-442B-A447-C8EADD60EFB4}"/>
    <dgm:cxn modelId="{B42EA5C5-D290-4959-9072-09D99D55636A}" srcId="{1A5486A6-84A3-4FDE-833A-D8341CA4F36A}" destId="{8615D3EB-209C-4C91-8630-DFCE54B4E5F5}" srcOrd="2" destOrd="0" parTransId="{7A359023-E8B2-4D5C-8FD9-E8F651B227BC}" sibTransId="{8DE17F9F-1A62-4059-B1B0-B35DEBB61CC0}"/>
    <dgm:cxn modelId="{97A120D1-A212-4F87-8797-89D5D2CA67D4}" type="presOf" srcId="{D0902747-9E66-4273-8C7C-1E3FA5BEE869}" destId="{D51F4934-B3AE-46C0-9B30-D4C39186295A}" srcOrd="0" destOrd="0" presId="urn:microsoft.com/office/officeart/2005/8/layout/list1"/>
    <dgm:cxn modelId="{795D27D2-7605-4964-82EC-033CC8D0D947}" srcId="{1A5486A6-84A3-4FDE-833A-D8341CA4F36A}" destId="{D363D970-DDD8-4D03-BC17-7A896EB6804C}" srcOrd="0" destOrd="0" parTransId="{C3624A31-3F68-47A4-9433-F9B110BEB14A}" sibTransId="{4861ADEC-5792-4402-814B-8DE795DFDF75}"/>
    <dgm:cxn modelId="{B5353FD4-751A-4B70-9CF7-607B087DB519}" type="presOf" srcId="{49230B79-3DB3-4E47-8BF9-CAFBE0070D0F}" destId="{7095CC55-D7F3-4BC9-897D-6534F5C85D88}" srcOrd="0" destOrd="0" presId="urn:microsoft.com/office/officeart/2005/8/layout/list1"/>
    <dgm:cxn modelId="{822331EC-5627-4500-A60F-816C01FE0330}" type="presOf" srcId="{C89E6839-6CC1-494B-A55D-00025BC0A3BB}" destId="{A42664E2-F3EB-466F-B794-16D88D26B273}" srcOrd="1" destOrd="0" presId="urn:microsoft.com/office/officeart/2005/8/layout/list1"/>
    <dgm:cxn modelId="{AA80ACFC-459B-4E9F-B72D-B32DF61DF5A0}" type="presOf" srcId="{1A5486A6-84A3-4FDE-833A-D8341CA4F36A}" destId="{223BA69C-6FF5-4FD7-97CC-EC38118F1C6C}" srcOrd="0" destOrd="0" presId="urn:microsoft.com/office/officeart/2005/8/layout/list1"/>
    <dgm:cxn modelId="{873681FF-EA84-4D60-A83C-0199CC50A74C}" type="presOf" srcId="{D363D970-DDD8-4D03-BC17-7A896EB6804C}" destId="{4EDFC9D2-4342-4E76-A8A5-01DB62FD42CF}" srcOrd="0" destOrd="0" presId="urn:microsoft.com/office/officeart/2005/8/layout/list1"/>
    <dgm:cxn modelId="{800531D5-068D-4061-9959-2FA552FA3949}" type="presParOf" srcId="{D51F4934-B3AE-46C0-9B30-D4C39186295A}" destId="{1B67F98F-B6CD-45F7-86C0-FAD9EB4686FE}" srcOrd="0" destOrd="0" presId="urn:microsoft.com/office/officeart/2005/8/layout/list1"/>
    <dgm:cxn modelId="{763C253B-BE3F-4A90-BF0D-08D029A5EA69}" type="presParOf" srcId="{1B67F98F-B6CD-45F7-86C0-FAD9EB4686FE}" destId="{223BA69C-6FF5-4FD7-97CC-EC38118F1C6C}" srcOrd="0" destOrd="0" presId="urn:microsoft.com/office/officeart/2005/8/layout/list1"/>
    <dgm:cxn modelId="{15570E47-793A-401E-95A8-264BB8949DA0}" type="presParOf" srcId="{1B67F98F-B6CD-45F7-86C0-FAD9EB4686FE}" destId="{9CB09CA5-F117-4D88-8306-C439FFFFF891}" srcOrd="1" destOrd="0" presId="urn:microsoft.com/office/officeart/2005/8/layout/list1"/>
    <dgm:cxn modelId="{55FF4045-227F-45FE-A56E-A327DA2F9EE7}" type="presParOf" srcId="{D51F4934-B3AE-46C0-9B30-D4C39186295A}" destId="{FE251FAC-07A3-495F-AC72-3897E3337A39}" srcOrd="1" destOrd="0" presId="urn:microsoft.com/office/officeart/2005/8/layout/list1"/>
    <dgm:cxn modelId="{D68F4E59-4549-49EC-B4A2-2DE4848B2EC6}" type="presParOf" srcId="{D51F4934-B3AE-46C0-9B30-D4C39186295A}" destId="{4EDFC9D2-4342-4E76-A8A5-01DB62FD42CF}" srcOrd="2" destOrd="0" presId="urn:microsoft.com/office/officeart/2005/8/layout/list1"/>
    <dgm:cxn modelId="{84B90D35-3667-47A1-9583-9FC20F561FE3}" type="presParOf" srcId="{D51F4934-B3AE-46C0-9B30-D4C39186295A}" destId="{A3CBA82C-9932-4E25-962E-D289C4F031E7}" srcOrd="3" destOrd="0" presId="urn:microsoft.com/office/officeart/2005/8/layout/list1"/>
    <dgm:cxn modelId="{1414CEFA-0ABF-4A6B-9235-3F8B2E5F2EAB}" type="presParOf" srcId="{D51F4934-B3AE-46C0-9B30-D4C39186295A}" destId="{99303E1D-1D99-4B86-BD56-683C475E805D}" srcOrd="4" destOrd="0" presId="urn:microsoft.com/office/officeart/2005/8/layout/list1"/>
    <dgm:cxn modelId="{C99F039A-92B6-4FE0-98E5-B41396970121}" type="presParOf" srcId="{99303E1D-1D99-4B86-BD56-683C475E805D}" destId="{91D302C9-F955-4A6E-BE18-58B88792537D}" srcOrd="0" destOrd="0" presId="urn:microsoft.com/office/officeart/2005/8/layout/list1"/>
    <dgm:cxn modelId="{5A51E7AA-2601-42B9-96C1-A6D663486AD8}" type="presParOf" srcId="{99303E1D-1D99-4B86-BD56-683C475E805D}" destId="{A42664E2-F3EB-466F-B794-16D88D26B273}" srcOrd="1" destOrd="0" presId="urn:microsoft.com/office/officeart/2005/8/layout/list1"/>
    <dgm:cxn modelId="{A24EEAAC-0D1D-4CDA-BC86-3F29D3D9DDA2}" type="presParOf" srcId="{D51F4934-B3AE-46C0-9B30-D4C39186295A}" destId="{367F4598-3BE6-472D-9D02-3654B741443C}" srcOrd="5" destOrd="0" presId="urn:microsoft.com/office/officeart/2005/8/layout/list1"/>
    <dgm:cxn modelId="{6E80E2D6-3322-48CC-B095-F064769A79BC}" type="presParOf" srcId="{D51F4934-B3AE-46C0-9B30-D4C39186295A}" destId="{7095CC55-D7F3-4BC9-897D-6534F5C85D8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9313FE-64FA-4F8B-97C7-D03313713C3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18419221-C83A-4DCB-9241-AF32BEA160E0}">
      <dgm:prSet/>
      <dgm:spPr/>
      <dgm:t>
        <a:bodyPr/>
        <a:lstStyle/>
        <a:p>
          <a:r>
            <a:rPr lang="en-US" dirty="0"/>
            <a:t>Move away from telling parents this will always shorten O2 duration. </a:t>
          </a:r>
        </a:p>
      </dgm:t>
    </dgm:pt>
    <dgm:pt modelId="{8E7E410F-C2FF-49C8-8919-4651B5E16557}" type="parTrans" cxnId="{1AEB96BF-3F0D-410D-BDDB-BFC377845EED}">
      <dgm:prSet/>
      <dgm:spPr/>
      <dgm:t>
        <a:bodyPr/>
        <a:lstStyle/>
        <a:p>
          <a:endParaRPr lang="en-US"/>
        </a:p>
      </dgm:t>
    </dgm:pt>
    <dgm:pt modelId="{1372E468-00DD-47A5-BCFB-72FA8D342E6F}" type="sibTrans" cxnId="{1AEB96BF-3F0D-410D-BDDB-BFC377845EED}">
      <dgm:prSet/>
      <dgm:spPr/>
      <dgm:t>
        <a:bodyPr/>
        <a:lstStyle/>
        <a:p>
          <a:endParaRPr lang="en-US"/>
        </a:p>
      </dgm:t>
    </dgm:pt>
    <dgm:pt modelId="{8092A207-2E07-4DDB-A789-69673DF3DE24}">
      <dgm:prSet/>
      <dgm:spPr/>
      <dgm:t>
        <a:bodyPr/>
        <a:lstStyle/>
        <a:p>
          <a:r>
            <a:rPr lang="en-US" dirty="0"/>
            <a:t>Instead emphasize increased safety and other similar benefits during pitch.</a:t>
          </a:r>
        </a:p>
      </dgm:t>
    </dgm:pt>
    <dgm:pt modelId="{0E942593-F0DA-4169-8048-19E7C843F963}" type="parTrans" cxnId="{2FD221BA-4451-4001-BAAA-1D22082D0F63}">
      <dgm:prSet/>
      <dgm:spPr/>
      <dgm:t>
        <a:bodyPr/>
        <a:lstStyle/>
        <a:p>
          <a:endParaRPr lang="en-US"/>
        </a:p>
      </dgm:t>
    </dgm:pt>
    <dgm:pt modelId="{10C09CDD-452F-4E62-A818-309911C3DF30}" type="sibTrans" cxnId="{2FD221BA-4451-4001-BAAA-1D22082D0F63}">
      <dgm:prSet/>
      <dgm:spPr/>
      <dgm:t>
        <a:bodyPr/>
        <a:lstStyle/>
        <a:p>
          <a:endParaRPr lang="en-US"/>
        </a:p>
      </dgm:t>
    </dgm:pt>
    <dgm:pt modelId="{489EBC44-5787-48A7-BB32-46D950604FB7}">
      <dgm:prSet/>
      <dgm:spPr/>
      <dgm:t>
        <a:bodyPr/>
        <a:lstStyle/>
        <a:p>
          <a:r>
            <a:rPr lang="en-US" dirty="0"/>
            <a:t>Make clear from start that the journey will likely include increases of flow rate and similar events.</a:t>
          </a:r>
        </a:p>
      </dgm:t>
    </dgm:pt>
    <dgm:pt modelId="{768FE175-F23B-4703-9D9F-19F62BD2AA98}" type="parTrans" cxnId="{03ED7738-1373-411C-86B4-53A3FCE3D1BD}">
      <dgm:prSet/>
      <dgm:spPr/>
      <dgm:t>
        <a:bodyPr/>
        <a:lstStyle/>
        <a:p>
          <a:endParaRPr lang="en-US"/>
        </a:p>
      </dgm:t>
    </dgm:pt>
    <dgm:pt modelId="{1DC8AC17-B4C4-464D-97D1-089358E6BF27}" type="sibTrans" cxnId="{03ED7738-1373-411C-86B4-53A3FCE3D1BD}">
      <dgm:prSet/>
      <dgm:spPr/>
      <dgm:t>
        <a:bodyPr/>
        <a:lstStyle/>
        <a:p>
          <a:endParaRPr lang="en-US"/>
        </a:p>
      </dgm:t>
    </dgm:pt>
    <dgm:pt modelId="{E11900B2-6C8D-45AA-8401-183B4D714826}">
      <dgm:prSet/>
      <dgm:spPr/>
      <dgm:t>
        <a:bodyPr/>
        <a:lstStyle/>
        <a:p>
          <a:r>
            <a:rPr lang="en-US" dirty="0"/>
            <a:t>Be very upfront about what alternative options would be for the patients.</a:t>
          </a:r>
        </a:p>
      </dgm:t>
    </dgm:pt>
    <dgm:pt modelId="{D6F65FA4-AF1C-4C85-90E6-8A65DAAB16BC}" type="parTrans" cxnId="{442C959B-1CE9-4783-A574-400D826AEAA2}">
      <dgm:prSet/>
      <dgm:spPr/>
      <dgm:t>
        <a:bodyPr/>
        <a:lstStyle/>
        <a:p>
          <a:endParaRPr lang="en-US"/>
        </a:p>
      </dgm:t>
    </dgm:pt>
    <dgm:pt modelId="{3F5DBE5F-EA3A-4AAE-9EC6-3620AC8D262B}" type="sibTrans" cxnId="{442C959B-1CE9-4783-A574-400D826AEAA2}">
      <dgm:prSet/>
      <dgm:spPr/>
      <dgm:t>
        <a:bodyPr/>
        <a:lstStyle/>
        <a:p>
          <a:endParaRPr lang="en-US"/>
        </a:p>
      </dgm:t>
    </dgm:pt>
    <dgm:pt modelId="{A51FF139-6D4C-4FDB-92FB-64E72D64C990}">
      <dgm:prSet/>
      <dgm:spPr/>
      <dgm:t>
        <a:bodyPr/>
        <a:lstStyle/>
        <a:p>
          <a:r>
            <a:rPr lang="en-US" dirty="0"/>
            <a:t>Keep an open dialogue, i.e., if you notice repeated missed downloads maybe ask, “do you find this program is still working for you or would you rather try something else.”</a:t>
          </a:r>
        </a:p>
      </dgm:t>
    </dgm:pt>
    <dgm:pt modelId="{124E01BA-30CA-4FB0-BF62-73315D752184}" type="parTrans" cxnId="{971398BB-7633-450C-9C33-8217E1F6B4FE}">
      <dgm:prSet/>
      <dgm:spPr/>
      <dgm:t>
        <a:bodyPr/>
        <a:lstStyle/>
        <a:p>
          <a:endParaRPr lang="en-US"/>
        </a:p>
      </dgm:t>
    </dgm:pt>
    <dgm:pt modelId="{D4E07A95-BE97-4A3A-AC3E-4C13E03B52C4}" type="sibTrans" cxnId="{971398BB-7633-450C-9C33-8217E1F6B4FE}">
      <dgm:prSet/>
      <dgm:spPr/>
      <dgm:t>
        <a:bodyPr/>
        <a:lstStyle/>
        <a:p>
          <a:endParaRPr lang="en-US"/>
        </a:p>
      </dgm:t>
    </dgm:pt>
    <dgm:pt modelId="{09120371-FCEE-4877-B940-6DDFC2C67F50}" type="pres">
      <dgm:prSet presAssocID="{089313FE-64FA-4F8B-97C7-D03313713C3F}" presName="linear" presStyleCnt="0">
        <dgm:presLayoutVars>
          <dgm:animLvl val="lvl"/>
          <dgm:resizeHandles val="exact"/>
        </dgm:presLayoutVars>
      </dgm:prSet>
      <dgm:spPr/>
    </dgm:pt>
    <dgm:pt modelId="{1B68F06D-5B71-481F-85AB-C9B57C3048A1}" type="pres">
      <dgm:prSet presAssocID="{18419221-C83A-4DCB-9241-AF32BEA160E0}" presName="parentText" presStyleLbl="node1" presStyleIdx="0" presStyleCnt="3">
        <dgm:presLayoutVars>
          <dgm:chMax val="0"/>
          <dgm:bulletEnabled val="1"/>
        </dgm:presLayoutVars>
      </dgm:prSet>
      <dgm:spPr/>
    </dgm:pt>
    <dgm:pt modelId="{174B41C5-48DD-4162-8BB8-DDFFD2E210D4}" type="pres">
      <dgm:prSet presAssocID="{18419221-C83A-4DCB-9241-AF32BEA160E0}" presName="childText" presStyleLbl="revTx" presStyleIdx="0" presStyleCnt="2">
        <dgm:presLayoutVars>
          <dgm:bulletEnabled val="1"/>
        </dgm:presLayoutVars>
      </dgm:prSet>
      <dgm:spPr/>
    </dgm:pt>
    <dgm:pt modelId="{20F79D54-44E1-4B91-85FD-194D41938FA3}" type="pres">
      <dgm:prSet presAssocID="{489EBC44-5787-48A7-BB32-46D950604FB7}" presName="parentText" presStyleLbl="node1" presStyleIdx="1" presStyleCnt="3">
        <dgm:presLayoutVars>
          <dgm:chMax val="0"/>
          <dgm:bulletEnabled val="1"/>
        </dgm:presLayoutVars>
      </dgm:prSet>
      <dgm:spPr/>
    </dgm:pt>
    <dgm:pt modelId="{5C0629E3-11E8-4D7F-95EF-F44B88E32110}" type="pres">
      <dgm:prSet presAssocID="{1DC8AC17-B4C4-464D-97D1-089358E6BF27}" presName="spacer" presStyleCnt="0"/>
      <dgm:spPr/>
    </dgm:pt>
    <dgm:pt modelId="{848AD458-A304-473C-BEF4-A98CB5349250}" type="pres">
      <dgm:prSet presAssocID="{E11900B2-6C8D-45AA-8401-183B4D714826}" presName="parentText" presStyleLbl="node1" presStyleIdx="2" presStyleCnt="3">
        <dgm:presLayoutVars>
          <dgm:chMax val="0"/>
          <dgm:bulletEnabled val="1"/>
        </dgm:presLayoutVars>
      </dgm:prSet>
      <dgm:spPr/>
    </dgm:pt>
    <dgm:pt modelId="{7AF624DF-FDA1-4C14-AF0D-26CDA8541CF3}" type="pres">
      <dgm:prSet presAssocID="{E11900B2-6C8D-45AA-8401-183B4D714826}" presName="childText" presStyleLbl="revTx" presStyleIdx="1" presStyleCnt="2">
        <dgm:presLayoutVars>
          <dgm:bulletEnabled val="1"/>
        </dgm:presLayoutVars>
      </dgm:prSet>
      <dgm:spPr/>
    </dgm:pt>
  </dgm:ptLst>
  <dgm:cxnLst>
    <dgm:cxn modelId="{41E5491E-6544-4B62-A5B6-D223346BDA3D}" type="presOf" srcId="{18419221-C83A-4DCB-9241-AF32BEA160E0}" destId="{1B68F06D-5B71-481F-85AB-C9B57C3048A1}" srcOrd="0" destOrd="0" presId="urn:microsoft.com/office/officeart/2005/8/layout/vList2"/>
    <dgm:cxn modelId="{03ED7738-1373-411C-86B4-53A3FCE3D1BD}" srcId="{089313FE-64FA-4F8B-97C7-D03313713C3F}" destId="{489EBC44-5787-48A7-BB32-46D950604FB7}" srcOrd="1" destOrd="0" parTransId="{768FE175-F23B-4703-9D9F-19F62BD2AA98}" sibTransId="{1DC8AC17-B4C4-464D-97D1-089358E6BF27}"/>
    <dgm:cxn modelId="{B8FAA646-D2C9-4283-BC36-D963366FDE35}" type="presOf" srcId="{A51FF139-6D4C-4FDB-92FB-64E72D64C990}" destId="{7AF624DF-FDA1-4C14-AF0D-26CDA8541CF3}" srcOrd="0" destOrd="0" presId="urn:microsoft.com/office/officeart/2005/8/layout/vList2"/>
    <dgm:cxn modelId="{5AB8786E-A728-4DDD-95F5-74D0CA161781}" type="presOf" srcId="{089313FE-64FA-4F8B-97C7-D03313713C3F}" destId="{09120371-FCEE-4877-B940-6DDFC2C67F50}" srcOrd="0" destOrd="0" presId="urn:microsoft.com/office/officeart/2005/8/layout/vList2"/>
    <dgm:cxn modelId="{41303E96-0596-4137-BB64-F585BFE56EAD}" type="presOf" srcId="{8092A207-2E07-4DDB-A789-69673DF3DE24}" destId="{174B41C5-48DD-4162-8BB8-DDFFD2E210D4}" srcOrd="0" destOrd="0" presId="urn:microsoft.com/office/officeart/2005/8/layout/vList2"/>
    <dgm:cxn modelId="{442C959B-1CE9-4783-A574-400D826AEAA2}" srcId="{089313FE-64FA-4F8B-97C7-D03313713C3F}" destId="{E11900B2-6C8D-45AA-8401-183B4D714826}" srcOrd="2" destOrd="0" parTransId="{D6F65FA4-AF1C-4C85-90E6-8A65DAAB16BC}" sibTransId="{3F5DBE5F-EA3A-4AAE-9EC6-3620AC8D262B}"/>
    <dgm:cxn modelId="{74E11EB2-14F6-404E-9907-2712B1C5A8CC}" type="presOf" srcId="{489EBC44-5787-48A7-BB32-46D950604FB7}" destId="{20F79D54-44E1-4B91-85FD-194D41938FA3}" srcOrd="0" destOrd="0" presId="urn:microsoft.com/office/officeart/2005/8/layout/vList2"/>
    <dgm:cxn modelId="{2FD221BA-4451-4001-BAAA-1D22082D0F63}" srcId="{18419221-C83A-4DCB-9241-AF32BEA160E0}" destId="{8092A207-2E07-4DDB-A789-69673DF3DE24}" srcOrd="0" destOrd="0" parTransId="{0E942593-F0DA-4169-8048-19E7C843F963}" sibTransId="{10C09CDD-452F-4E62-A818-309911C3DF30}"/>
    <dgm:cxn modelId="{971398BB-7633-450C-9C33-8217E1F6B4FE}" srcId="{E11900B2-6C8D-45AA-8401-183B4D714826}" destId="{A51FF139-6D4C-4FDB-92FB-64E72D64C990}" srcOrd="0" destOrd="0" parTransId="{124E01BA-30CA-4FB0-BF62-73315D752184}" sibTransId="{D4E07A95-BE97-4A3A-AC3E-4C13E03B52C4}"/>
    <dgm:cxn modelId="{1AEB96BF-3F0D-410D-BDDB-BFC377845EED}" srcId="{089313FE-64FA-4F8B-97C7-D03313713C3F}" destId="{18419221-C83A-4DCB-9241-AF32BEA160E0}" srcOrd="0" destOrd="0" parTransId="{8E7E410F-C2FF-49C8-8919-4651B5E16557}" sibTransId="{1372E468-00DD-47A5-BCFB-72FA8D342E6F}"/>
    <dgm:cxn modelId="{F89F03C2-6776-4CD9-B7DA-AE17FE97A40C}" type="presOf" srcId="{E11900B2-6C8D-45AA-8401-183B4D714826}" destId="{848AD458-A304-473C-BEF4-A98CB5349250}" srcOrd="0" destOrd="0" presId="urn:microsoft.com/office/officeart/2005/8/layout/vList2"/>
    <dgm:cxn modelId="{BD6CE254-1027-4E81-BC89-E78026EAEA9A}" type="presParOf" srcId="{09120371-FCEE-4877-B940-6DDFC2C67F50}" destId="{1B68F06D-5B71-481F-85AB-C9B57C3048A1}" srcOrd="0" destOrd="0" presId="urn:microsoft.com/office/officeart/2005/8/layout/vList2"/>
    <dgm:cxn modelId="{4CE9D3E8-93A1-47CC-ACFE-22FAE50A7D31}" type="presParOf" srcId="{09120371-FCEE-4877-B940-6DDFC2C67F50}" destId="{174B41C5-48DD-4162-8BB8-DDFFD2E210D4}" srcOrd="1" destOrd="0" presId="urn:microsoft.com/office/officeart/2005/8/layout/vList2"/>
    <dgm:cxn modelId="{73010C70-C17E-4C36-8428-48B1E4DACD18}" type="presParOf" srcId="{09120371-FCEE-4877-B940-6DDFC2C67F50}" destId="{20F79D54-44E1-4B91-85FD-194D41938FA3}" srcOrd="2" destOrd="0" presId="urn:microsoft.com/office/officeart/2005/8/layout/vList2"/>
    <dgm:cxn modelId="{F7079C0F-8C46-45EB-9CFD-3C20A973219A}" type="presParOf" srcId="{09120371-FCEE-4877-B940-6DDFC2C67F50}" destId="{5C0629E3-11E8-4D7F-95EF-F44B88E32110}" srcOrd="3" destOrd="0" presId="urn:microsoft.com/office/officeart/2005/8/layout/vList2"/>
    <dgm:cxn modelId="{DDBBFCEC-06F4-4430-A00F-1B710DF57482}" type="presParOf" srcId="{09120371-FCEE-4877-B940-6DDFC2C67F50}" destId="{848AD458-A304-473C-BEF4-A98CB5349250}" srcOrd="4" destOrd="0" presId="urn:microsoft.com/office/officeart/2005/8/layout/vList2"/>
    <dgm:cxn modelId="{6FDB319F-7C2C-4314-BB6E-ADDAB53153EF}" type="presParOf" srcId="{09120371-FCEE-4877-B940-6DDFC2C67F50}" destId="{7AF624DF-FDA1-4C14-AF0D-26CDA8541CF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3D782A-7E4D-4D79-A532-BA0540207395}"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B14C65CB-FBB7-4417-9C08-0DAB0D7A5564}">
      <dgm:prSet/>
      <dgm:spPr/>
      <dgm:t>
        <a:bodyPr/>
        <a:lstStyle/>
        <a:p>
          <a:r>
            <a:rPr lang="en-US"/>
            <a:t>AE: Grades 1-3</a:t>
          </a:r>
        </a:p>
      </dgm:t>
    </dgm:pt>
    <dgm:pt modelId="{04176E6F-86EF-47E4-A924-7DC285BA459A}" type="parTrans" cxnId="{38B99BDB-4EEE-4427-9452-AD949BF0A193}">
      <dgm:prSet/>
      <dgm:spPr/>
      <dgm:t>
        <a:bodyPr/>
        <a:lstStyle/>
        <a:p>
          <a:endParaRPr lang="en-US"/>
        </a:p>
      </dgm:t>
    </dgm:pt>
    <dgm:pt modelId="{70A1A5BD-9FA5-4AEE-BD20-2EDB8D808DAB}" type="sibTrans" cxnId="{38B99BDB-4EEE-4427-9452-AD949BF0A193}">
      <dgm:prSet/>
      <dgm:spPr/>
      <dgm:t>
        <a:bodyPr/>
        <a:lstStyle/>
        <a:p>
          <a:endParaRPr lang="en-US"/>
        </a:p>
      </dgm:t>
    </dgm:pt>
    <dgm:pt modelId="{F58BB819-48E7-4CC0-888F-603AE5EAB6FA}">
      <dgm:prSet/>
      <dgm:spPr/>
      <dgm:t>
        <a:bodyPr/>
        <a:lstStyle/>
        <a:p>
          <a:r>
            <a:rPr lang="en-US"/>
            <a:t>1. Emergency Room Visit, No Intervention</a:t>
          </a:r>
        </a:p>
      </dgm:t>
    </dgm:pt>
    <dgm:pt modelId="{522F9FD2-4FAB-41B0-A8D8-2BC955E4D61F}" type="parTrans" cxnId="{38E428FF-B231-4061-B122-C2788E56432B}">
      <dgm:prSet/>
      <dgm:spPr/>
      <dgm:t>
        <a:bodyPr/>
        <a:lstStyle/>
        <a:p>
          <a:endParaRPr lang="en-US"/>
        </a:p>
      </dgm:t>
    </dgm:pt>
    <dgm:pt modelId="{889EBB07-2611-4AEC-94A9-87A665469DD2}" type="sibTrans" cxnId="{38E428FF-B231-4061-B122-C2788E56432B}">
      <dgm:prSet/>
      <dgm:spPr/>
      <dgm:t>
        <a:bodyPr/>
        <a:lstStyle/>
        <a:p>
          <a:endParaRPr lang="en-US"/>
        </a:p>
      </dgm:t>
    </dgm:pt>
    <dgm:pt modelId="{05105FAE-8F35-4815-9DC1-B39990CD5C9E}">
      <dgm:prSet/>
      <dgm:spPr/>
      <dgm:t>
        <a:bodyPr/>
        <a:lstStyle/>
        <a:p>
          <a:r>
            <a:rPr lang="en-US"/>
            <a:t>2. Emergency Room Visit, Intervention</a:t>
          </a:r>
        </a:p>
      </dgm:t>
    </dgm:pt>
    <dgm:pt modelId="{1F955255-BEBC-48A8-8F47-3CB8627110AF}" type="parTrans" cxnId="{F682C66C-D7E9-4AB6-AAFD-C7260DABD6C5}">
      <dgm:prSet/>
      <dgm:spPr/>
      <dgm:t>
        <a:bodyPr/>
        <a:lstStyle/>
        <a:p>
          <a:endParaRPr lang="en-US"/>
        </a:p>
      </dgm:t>
    </dgm:pt>
    <dgm:pt modelId="{A74D04C9-55DC-4D26-959C-2FD9EEC68802}" type="sibTrans" cxnId="{F682C66C-D7E9-4AB6-AAFD-C7260DABD6C5}">
      <dgm:prSet/>
      <dgm:spPr/>
      <dgm:t>
        <a:bodyPr/>
        <a:lstStyle/>
        <a:p>
          <a:endParaRPr lang="en-US"/>
        </a:p>
      </dgm:t>
    </dgm:pt>
    <dgm:pt modelId="{F9099916-F123-4AF0-9532-6FBEAB817403}">
      <dgm:prSet/>
      <dgm:spPr/>
      <dgm:t>
        <a:bodyPr/>
        <a:lstStyle/>
        <a:p>
          <a:r>
            <a:rPr lang="en-US"/>
            <a:t>3. Hospital Admission</a:t>
          </a:r>
        </a:p>
      </dgm:t>
    </dgm:pt>
    <dgm:pt modelId="{2521676F-BEAC-4F71-9A64-F77CDCCCE6F9}" type="parTrans" cxnId="{2556B9FA-0307-4CDC-A67F-FC2B58E440F5}">
      <dgm:prSet/>
      <dgm:spPr/>
      <dgm:t>
        <a:bodyPr/>
        <a:lstStyle/>
        <a:p>
          <a:endParaRPr lang="en-US"/>
        </a:p>
      </dgm:t>
    </dgm:pt>
    <dgm:pt modelId="{B6E2FDC2-31EF-432C-B3FE-6B368CC9D2AE}" type="sibTrans" cxnId="{2556B9FA-0307-4CDC-A67F-FC2B58E440F5}">
      <dgm:prSet/>
      <dgm:spPr/>
      <dgm:t>
        <a:bodyPr/>
        <a:lstStyle/>
        <a:p>
          <a:endParaRPr lang="en-US"/>
        </a:p>
      </dgm:t>
    </dgm:pt>
    <dgm:pt modelId="{AB5CEA9F-A85B-484E-AF2E-48166846A143}">
      <dgm:prSet/>
      <dgm:spPr/>
      <dgm:t>
        <a:bodyPr/>
        <a:lstStyle/>
        <a:p>
          <a:r>
            <a:rPr lang="en-US"/>
            <a:t>SAE: Grades 4-5</a:t>
          </a:r>
        </a:p>
      </dgm:t>
    </dgm:pt>
    <dgm:pt modelId="{69E9D007-4B09-425E-96DE-5FD6C9F3701D}" type="parTrans" cxnId="{BDD907FD-A05A-4C11-8F1A-0FF6A4530B6B}">
      <dgm:prSet/>
      <dgm:spPr/>
      <dgm:t>
        <a:bodyPr/>
        <a:lstStyle/>
        <a:p>
          <a:endParaRPr lang="en-US"/>
        </a:p>
      </dgm:t>
    </dgm:pt>
    <dgm:pt modelId="{13B4940F-3FC3-4B0C-BA9F-D1A76E7BE4A8}" type="sibTrans" cxnId="{BDD907FD-A05A-4C11-8F1A-0FF6A4530B6B}">
      <dgm:prSet/>
      <dgm:spPr/>
      <dgm:t>
        <a:bodyPr/>
        <a:lstStyle/>
        <a:p>
          <a:endParaRPr lang="en-US"/>
        </a:p>
      </dgm:t>
    </dgm:pt>
    <dgm:pt modelId="{772C7394-2A80-4F7F-9F1A-C2487584CC66}">
      <dgm:prSet/>
      <dgm:spPr/>
      <dgm:t>
        <a:bodyPr/>
        <a:lstStyle/>
        <a:p>
          <a:r>
            <a:rPr lang="en-US"/>
            <a:t>4. Intensive Care Admission (PICU/NICU) for Life Threatening Causes</a:t>
          </a:r>
        </a:p>
      </dgm:t>
    </dgm:pt>
    <dgm:pt modelId="{D7AB2AB8-8D38-49FD-A218-D7F4710EAB81}" type="parTrans" cxnId="{1F37E97C-D450-4C90-8516-B3E4D76FF0F4}">
      <dgm:prSet/>
      <dgm:spPr/>
      <dgm:t>
        <a:bodyPr/>
        <a:lstStyle/>
        <a:p>
          <a:endParaRPr lang="en-US"/>
        </a:p>
      </dgm:t>
    </dgm:pt>
    <dgm:pt modelId="{FEAAE860-EDDA-4877-A440-7A7330D1A3A2}" type="sibTrans" cxnId="{1F37E97C-D450-4C90-8516-B3E4D76FF0F4}">
      <dgm:prSet/>
      <dgm:spPr/>
      <dgm:t>
        <a:bodyPr/>
        <a:lstStyle/>
        <a:p>
          <a:endParaRPr lang="en-US"/>
        </a:p>
      </dgm:t>
    </dgm:pt>
    <dgm:pt modelId="{F047B410-D27D-4E34-8A8D-E02645882ABC}">
      <dgm:prSet/>
      <dgm:spPr/>
      <dgm:t>
        <a:bodyPr/>
        <a:lstStyle/>
        <a:p>
          <a:r>
            <a:rPr lang="en-US"/>
            <a:t>5. Death</a:t>
          </a:r>
        </a:p>
      </dgm:t>
    </dgm:pt>
    <dgm:pt modelId="{D71E9992-4D5D-464C-ACBC-124722866A81}" type="parTrans" cxnId="{BB881601-101E-4FC1-B729-39CFB5E572E4}">
      <dgm:prSet/>
      <dgm:spPr/>
      <dgm:t>
        <a:bodyPr/>
        <a:lstStyle/>
        <a:p>
          <a:endParaRPr lang="en-US"/>
        </a:p>
      </dgm:t>
    </dgm:pt>
    <dgm:pt modelId="{1DA3F0EF-1448-48C3-BB1B-363D77B07CA7}" type="sibTrans" cxnId="{BB881601-101E-4FC1-B729-39CFB5E572E4}">
      <dgm:prSet/>
      <dgm:spPr/>
      <dgm:t>
        <a:bodyPr/>
        <a:lstStyle/>
        <a:p>
          <a:endParaRPr lang="en-US"/>
        </a:p>
      </dgm:t>
    </dgm:pt>
    <dgm:pt modelId="{907CF469-DD69-4A9B-BCE8-8B5AEAE59420}">
      <dgm:prSet/>
      <dgm:spPr/>
      <dgm:t>
        <a:bodyPr/>
        <a:lstStyle/>
        <a:p>
          <a:r>
            <a:rPr lang="en-US"/>
            <a:t>If Admission to Any Form of ICU, Report as SAE</a:t>
          </a:r>
        </a:p>
      </dgm:t>
    </dgm:pt>
    <dgm:pt modelId="{C30950CF-C1C6-448F-939C-C49A3F357904}" type="parTrans" cxnId="{06B6F94C-7F9D-4AF8-851F-A545A4E89726}">
      <dgm:prSet/>
      <dgm:spPr/>
      <dgm:t>
        <a:bodyPr/>
        <a:lstStyle/>
        <a:p>
          <a:endParaRPr lang="en-US"/>
        </a:p>
      </dgm:t>
    </dgm:pt>
    <dgm:pt modelId="{A7A38C5E-AFD7-4A6B-A43B-D9BF77BF9EFF}" type="sibTrans" cxnId="{06B6F94C-7F9D-4AF8-851F-A545A4E89726}">
      <dgm:prSet/>
      <dgm:spPr/>
      <dgm:t>
        <a:bodyPr/>
        <a:lstStyle/>
        <a:p>
          <a:endParaRPr lang="en-US"/>
        </a:p>
      </dgm:t>
    </dgm:pt>
    <dgm:pt modelId="{FA385402-5E13-4C9B-ADFF-FCC5DA93FC49}" type="pres">
      <dgm:prSet presAssocID="{D13D782A-7E4D-4D79-A532-BA0540207395}" presName="linear" presStyleCnt="0">
        <dgm:presLayoutVars>
          <dgm:animLvl val="lvl"/>
          <dgm:resizeHandles val="exact"/>
        </dgm:presLayoutVars>
      </dgm:prSet>
      <dgm:spPr/>
    </dgm:pt>
    <dgm:pt modelId="{983FE9B2-0A70-4649-8376-85B8B91C36BF}" type="pres">
      <dgm:prSet presAssocID="{B14C65CB-FBB7-4417-9C08-0DAB0D7A5564}" presName="parentText" presStyleLbl="node1" presStyleIdx="0" presStyleCnt="3">
        <dgm:presLayoutVars>
          <dgm:chMax val="0"/>
          <dgm:bulletEnabled val="1"/>
        </dgm:presLayoutVars>
      </dgm:prSet>
      <dgm:spPr/>
    </dgm:pt>
    <dgm:pt modelId="{AE582961-FB10-4D3C-92FA-6DFD75DD5B29}" type="pres">
      <dgm:prSet presAssocID="{B14C65CB-FBB7-4417-9C08-0DAB0D7A5564}" presName="childText" presStyleLbl="revTx" presStyleIdx="0" presStyleCnt="2">
        <dgm:presLayoutVars>
          <dgm:bulletEnabled val="1"/>
        </dgm:presLayoutVars>
      </dgm:prSet>
      <dgm:spPr/>
    </dgm:pt>
    <dgm:pt modelId="{35BD3C68-D27B-4442-8AE4-260466301207}" type="pres">
      <dgm:prSet presAssocID="{AB5CEA9F-A85B-484E-AF2E-48166846A143}" presName="parentText" presStyleLbl="node1" presStyleIdx="1" presStyleCnt="3">
        <dgm:presLayoutVars>
          <dgm:chMax val="0"/>
          <dgm:bulletEnabled val="1"/>
        </dgm:presLayoutVars>
      </dgm:prSet>
      <dgm:spPr/>
    </dgm:pt>
    <dgm:pt modelId="{DFB44E12-FF93-47D9-B953-A53C8AA86256}" type="pres">
      <dgm:prSet presAssocID="{AB5CEA9F-A85B-484E-AF2E-48166846A143}" presName="childText" presStyleLbl="revTx" presStyleIdx="1" presStyleCnt="2">
        <dgm:presLayoutVars>
          <dgm:bulletEnabled val="1"/>
        </dgm:presLayoutVars>
      </dgm:prSet>
      <dgm:spPr/>
    </dgm:pt>
    <dgm:pt modelId="{F0982DD1-EE73-4037-A6C8-7929A9914FCE}" type="pres">
      <dgm:prSet presAssocID="{907CF469-DD69-4A9B-BCE8-8B5AEAE59420}" presName="parentText" presStyleLbl="node1" presStyleIdx="2" presStyleCnt="3">
        <dgm:presLayoutVars>
          <dgm:chMax val="0"/>
          <dgm:bulletEnabled val="1"/>
        </dgm:presLayoutVars>
      </dgm:prSet>
      <dgm:spPr/>
    </dgm:pt>
  </dgm:ptLst>
  <dgm:cxnLst>
    <dgm:cxn modelId="{BB881601-101E-4FC1-B729-39CFB5E572E4}" srcId="{AB5CEA9F-A85B-484E-AF2E-48166846A143}" destId="{F047B410-D27D-4E34-8A8D-E02645882ABC}" srcOrd="1" destOrd="0" parTransId="{D71E9992-4D5D-464C-ACBC-124722866A81}" sibTransId="{1DA3F0EF-1448-48C3-BB1B-363D77B07CA7}"/>
    <dgm:cxn modelId="{628EB82F-B957-45D2-A8B8-51FC6CD1D1AC}" type="presOf" srcId="{907CF469-DD69-4A9B-BCE8-8B5AEAE59420}" destId="{F0982DD1-EE73-4037-A6C8-7929A9914FCE}" srcOrd="0" destOrd="0" presId="urn:microsoft.com/office/officeart/2005/8/layout/vList2"/>
    <dgm:cxn modelId="{02B9275E-D9AF-4C65-ACF2-08155350C4DC}" type="presOf" srcId="{F047B410-D27D-4E34-8A8D-E02645882ABC}" destId="{DFB44E12-FF93-47D9-B953-A53C8AA86256}" srcOrd="0" destOrd="1" presId="urn:microsoft.com/office/officeart/2005/8/layout/vList2"/>
    <dgm:cxn modelId="{83456462-B323-42B7-8C6A-9342A7A616C0}" type="presOf" srcId="{772C7394-2A80-4F7F-9F1A-C2487584CC66}" destId="{DFB44E12-FF93-47D9-B953-A53C8AA86256}" srcOrd="0" destOrd="0" presId="urn:microsoft.com/office/officeart/2005/8/layout/vList2"/>
    <dgm:cxn modelId="{F682C66C-D7E9-4AB6-AAFD-C7260DABD6C5}" srcId="{B14C65CB-FBB7-4417-9C08-0DAB0D7A5564}" destId="{05105FAE-8F35-4815-9DC1-B39990CD5C9E}" srcOrd="1" destOrd="0" parTransId="{1F955255-BEBC-48A8-8F47-3CB8627110AF}" sibTransId="{A74D04C9-55DC-4D26-959C-2FD9EEC68802}"/>
    <dgm:cxn modelId="{06B6F94C-7F9D-4AF8-851F-A545A4E89726}" srcId="{D13D782A-7E4D-4D79-A532-BA0540207395}" destId="{907CF469-DD69-4A9B-BCE8-8B5AEAE59420}" srcOrd="2" destOrd="0" parTransId="{C30950CF-C1C6-448F-939C-C49A3F357904}" sibTransId="{A7A38C5E-AFD7-4A6B-A43B-D9BF77BF9EFF}"/>
    <dgm:cxn modelId="{1F37E97C-D450-4C90-8516-B3E4D76FF0F4}" srcId="{AB5CEA9F-A85B-484E-AF2E-48166846A143}" destId="{772C7394-2A80-4F7F-9F1A-C2487584CC66}" srcOrd="0" destOrd="0" parTransId="{D7AB2AB8-8D38-49FD-A218-D7F4710EAB81}" sibTransId="{FEAAE860-EDDA-4877-A440-7A7330D1A3A2}"/>
    <dgm:cxn modelId="{2B93DC87-A302-419B-8DC6-0DA4406B34D6}" type="presOf" srcId="{F9099916-F123-4AF0-9532-6FBEAB817403}" destId="{AE582961-FB10-4D3C-92FA-6DFD75DD5B29}" srcOrd="0" destOrd="2" presId="urn:microsoft.com/office/officeart/2005/8/layout/vList2"/>
    <dgm:cxn modelId="{2B7CCAA7-5C7B-4A7F-AFFA-E5DC0BA67CED}" type="presOf" srcId="{B14C65CB-FBB7-4417-9C08-0DAB0D7A5564}" destId="{983FE9B2-0A70-4649-8376-85B8B91C36BF}" srcOrd="0" destOrd="0" presId="urn:microsoft.com/office/officeart/2005/8/layout/vList2"/>
    <dgm:cxn modelId="{C84B34CC-BCC1-49C3-89DF-081DEB72882C}" type="presOf" srcId="{05105FAE-8F35-4815-9DC1-B39990CD5C9E}" destId="{AE582961-FB10-4D3C-92FA-6DFD75DD5B29}" srcOrd="0" destOrd="1" presId="urn:microsoft.com/office/officeart/2005/8/layout/vList2"/>
    <dgm:cxn modelId="{C39223D0-AB10-4969-9F89-1560D191538C}" type="presOf" srcId="{D13D782A-7E4D-4D79-A532-BA0540207395}" destId="{FA385402-5E13-4C9B-ADFF-FCC5DA93FC49}" srcOrd="0" destOrd="0" presId="urn:microsoft.com/office/officeart/2005/8/layout/vList2"/>
    <dgm:cxn modelId="{38B99BDB-4EEE-4427-9452-AD949BF0A193}" srcId="{D13D782A-7E4D-4D79-A532-BA0540207395}" destId="{B14C65CB-FBB7-4417-9C08-0DAB0D7A5564}" srcOrd="0" destOrd="0" parTransId="{04176E6F-86EF-47E4-A924-7DC285BA459A}" sibTransId="{70A1A5BD-9FA5-4AEE-BD20-2EDB8D808DAB}"/>
    <dgm:cxn modelId="{ECB721EA-9C05-45A2-817C-26AF63175913}" type="presOf" srcId="{AB5CEA9F-A85B-484E-AF2E-48166846A143}" destId="{35BD3C68-D27B-4442-8AE4-260466301207}" srcOrd="0" destOrd="0" presId="urn:microsoft.com/office/officeart/2005/8/layout/vList2"/>
    <dgm:cxn modelId="{42E853F4-015F-4126-B64B-C4BAB240477C}" type="presOf" srcId="{F58BB819-48E7-4CC0-888F-603AE5EAB6FA}" destId="{AE582961-FB10-4D3C-92FA-6DFD75DD5B29}" srcOrd="0" destOrd="0" presId="urn:microsoft.com/office/officeart/2005/8/layout/vList2"/>
    <dgm:cxn modelId="{2556B9FA-0307-4CDC-A67F-FC2B58E440F5}" srcId="{B14C65CB-FBB7-4417-9C08-0DAB0D7A5564}" destId="{F9099916-F123-4AF0-9532-6FBEAB817403}" srcOrd="2" destOrd="0" parTransId="{2521676F-BEAC-4F71-9A64-F77CDCCCE6F9}" sibTransId="{B6E2FDC2-31EF-432C-B3FE-6B368CC9D2AE}"/>
    <dgm:cxn modelId="{BDD907FD-A05A-4C11-8F1A-0FF6A4530B6B}" srcId="{D13D782A-7E4D-4D79-A532-BA0540207395}" destId="{AB5CEA9F-A85B-484E-AF2E-48166846A143}" srcOrd="1" destOrd="0" parTransId="{69E9D007-4B09-425E-96DE-5FD6C9F3701D}" sibTransId="{13B4940F-3FC3-4B0C-BA9F-D1A76E7BE4A8}"/>
    <dgm:cxn modelId="{38E428FF-B231-4061-B122-C2788E56432B}" srcId="{B14C65CB-FBB7-4417-9C08-0DAB0D7A5564}" destId="{F58BB819-48E7-4CC0-888F-603AE5EAB6FA}" srcOrd="0" destOrd="0" parTransId="{522F9FD2-4FAB-41B0-A8D8-2BC955E4D61F}" sibTransId="{889EBB07-2611-4AEC-94A9-87A665469DD2}"/>
    <dgm:cxn modelId="{0F1D26A6-B21E-4BD2-8772-72E044EE3599}" type="presParOf" srcId="{FA385402-5E13-4C9B-ADFF-FCC5DA93FC49}" destId="{983FE9B2-0A70-4649-8376-85B8B91C36BF}" srcOrd="0" destOrd="0" presId="urn:microsoft.com/office/officeart/2005/8/layout/vList2"/>
    <dgm:cxn modelId="{59F4E869-F2A1-4382-A597-D9352DA6A6F0}" type="presParOf" srcId="{FA385402-5E13-4C9B-ADFF-FCC5DA93FC49}" destId="{AE582961-FB10-4D3C-92FA-6DFD75DD5B29}" srcOrd="1" destOrd="0" presId="urn:microsoft.com/office/officeart/2005/8/layout/vList2"/>
    <dgm:cxn modelId="{7992C53E-5008-47A4-958B-D47EDE7DA495}" type="presParOf" srcId="{FA385402-5E13-4C9B-ADFF-FCC5DA93FC49}" destId="{35BD3C68-D27B-4442-8AE4-260466301207}" srcOrd="2" destOrd="0" presId="urn:microsoft.com/office/officeart/2005/8/layout/vList2"/>
    <dgm:cxn modelId="{A7BA09DF-0F33-40A2-B546-3BF8C3497826}" type="presParOf" srcId="{FA385402-5E13-4C9B-ADFF-FCC5DA93FC49}" destId="{DFB44E12-FF93-47D9-B953-A53C8AA86256}" srcOrd="3" destOrd="0" presId="urn:microsoft.com/office/officeart/2005/8/layout/vList2"/>
    <dgm:cxn modelId="{68D22995-7B80-4423-9161-2AA727F713F3}" type="presParOf" srcId="{FA385402-5E13-4C9B-ADFF-FCC5DA93FC49}" destId="{F0982DD1-EE73-4037-A6C8-7929A9914F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98F0E2-B434-4E47-9AAF-BAF27C35B40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6DDA96D9-CA81-49B6-B7BE-EDA8F16D7649}">
      <dgm:prSet/>
      <dgm:spPr/>
      <dgm:t>
        <a:bodyPr/>
        <a:lstStyle/>
        <a:p>
          <a:r>
            <a:rPr lang="en-US"/>
            <a:t>For Sites w/out IRB Approval:</a:t>
          </a:r>
        </a:p>
      </dgm:t>
    </dgm:pt>
    <dgm:pt modelId="{C05A7B6D-A976-4B75-A180-B49E476A46A0}" type="parTrans" cxnId="{A96D39DB-4EB3-4233-A2B4-0501C81CF596}">
      <dgm:prSet/>
      <dgm:spPr/>
      <dgm:t>
        <a:bodyPr/>
        <a:lstStyle/>
        <a:p>
          <a:endParaRPr lang="en-US"/>
        </a:p>
      </dgm:t>
    </dgm:pt>
    <dgm:pt modelId="{78794827-B895-41D1-BC6E-A3C739900164}" type="sibTrans" cxnId="{A96D39DB-4EB3-4233-A2B4-0501C81CF596}">
      <dgm:prSet/>
      <dgm:spPr/>
      <dgm:t>
        <a:bodyPr/>
        <a:lstStyle/>
        <a:p>
          <a:endParaRPr lang="en-US"/>
        </a:p>
      </dgm:t>
    </dgm:pt>
    <dgm:pt modelId="{314C26CC-8CF5-434E-819F-B6CCC6F5CACA}">
      <dgm:prSet/>
      <dgm:spPr/>
      <dgm:t>
        <a:bodyPr/>
        <a:lstStyle/>
        <a:p>
          <a:r>
            <a:rPr lang="en-US" dirty="0"/>
            <a:t>Instructions to submit to local IRBs sent out on 6/7</a:t>
          </a:r>
        </a:p>
      </dgm:t>
    </dgm:pt>
    <dgm:pt modelId="{C8734DA7-E610-4B06-8360-8332F73FFD15}" type="parTrans" cxnId="{8D5C98C5-E13B-47F3-9D83-FD407B8C8599}">
      <dgm:prSet/>
      <dgm:spPr/>
      <dgm:t>
        <a:bodyPr/>
        <a:lstStyle/>
        <a:p>
          <a:endParaRPr lang="en-US"/>
        </a:p>
      </dgm:t>
    </dgm:pt>
    <dgm:pt modelId="{5B244CDE-5B5A-453A-8424-C2D84C7888C1}" type="sibTrans" cxnId="{8D5C98C5-E13B-47F3-9D83-FD407B8C8599}">
      <dgm:prSet/>
      <dgm:spPr/>
      <dgm:t>
        <a:bodyPr/>
        <a:lstStyle/>
        <a:p>
          <a:endParaRPr lang="en-US"/>
        </a:p>
      </dgm:t>
    </dgm:pt>
    <dgm:pt modelId="{7C4B322D-6687-4055-AB54-576950CBCBC4}">
      <dgm:prSet/>
      <dgm:spPr/>
      <dgm:t>
        <a:bodyPr/>
        <a:lstStyle/>
        <a:p>
          <a:r>
            <a:rPr lang="en-US" dirty="0"/>
            <a:t>Please reach out to Heather and Katie with any questions/concerns/barriers </a:t>
          </a:r>
        </a:p>
      </dgm:t>
    </dgm:pt>
    <dgm:pt modelId="{FF5349C3-5DE1-4C00-9633-13773F7A1DAA}" type="parTrans" cxnId="{A18F184A-2B68-445E-8E18-AD0FDC696453}">
      <dgm:prSet/>
      <dgm:spPr/>
      <dgm:t>
        <a:bodyPr/>
        <a:lstStyle/>
        <a:p>
          <a:endParaRPr lang="en-US"/>
        </a:p>
      </dgm:t>
    </dgm:pt>
    <dgm:pt modelId="{29ACB624-F25E-43A1-8859-D8C2B82D7993}" type="sibTrans" cxnId="{A18F184A-2B68-445E-8E18-AD0FDC696453}">
      <dgm:prSet/>
      <dgm:spPr/>
      <dgm:t>
        <a:bodyPr/>
        <a:lstStyle/>
        <a:p>
          <a:endParaRPr lang="en-US"/>
        </a:p>
      </dgm:t>
    </dgm:pt>
    <dgm:pt modelId="{6F7C8F02-2649-48BB-8E9C-EF9CB3A6BAA9}">
      <dgm:prSet/>
      <dgm:spPr/>
      <dgm:t>
        <a:bodyPr/>
        <a:lstStyle/>
        <a:p>
          <a:r>
            <a:rPr lang="en-US"/>
            <a:t>For Sites w/ IRB Approval: </a:t>
          </a:r>
        </a:p>
      </dgm:t>
    </dgm:pt>
    <dgm:pt modelId="{B2AE66E2-A987-4DB6-AF59-8585E2B7D516}" type="parTrans" cxnId="{E0F952C6-3650-4E51-8D6D-F2686407BFAB}">
      <dgm:prSet/>
      <dgm:spPr/>
      <dgm:t>
        <a:bodyPr/>
        <a:lstStyle/>
        <a:p>
          <a:endParaRPr lang="en-US"/>
        </a:p>
      </dgm:t>
    </dgm:pt>
    <dgm:pt modelId="{1ADDA219-E01C-400E-B415-00696E5C6A09}" type="sibTrans" cxnId="{E0F952C6-3650-4E51-8D6D-F2686407BFAB}">
      <dgm:prSet/>
      <dgm:spPr/>
      <dgm:t>
        <a:bodyPr/>
        <a:lstStyle/>
        <a:p>
          <a:endParaRPr lang="en-US"/>
        </a:p>
      </dgm:t>
    </dgm:pt>
    <dgm:pt modelId="{8A59B722-EA7E-40B4-BDA5-4A1F03C55D2B}">
      <dgm:prSet/>
      <dgm:spPr/>
      <dgm:t>
        <a:bodyPr/>
        <a:lstStyle/>
        <a:p>
          <a:r>
            <a:rPr lang="en-US"/>
            <a:t>Please Send Survey Links At Initial Discharge and After HOT Weaning</a:t>
          </a:r>
        </a:p>
      </dgm:t>
    </dgm:pt>
    <dgm:pt modelId="{3C1E3210-DE4B-45F4-A8BF-54B00E1B07AE}" type="parTrans" cxnId="{91A91B1D-C23D-40B3-ACFA-5BF547836191}">
      <dgm:prSet/>
      <dgm:spPr/>
      <dgm:t>
        <a:bodyPr/>
        <a:lstStyle/>
        <a:p>
          <a:endParaRPr lang="en-US"/>
        </a:p>
      </dgm:t>
    </dgm:pt>
    <dgm:pt modelId="{52EE0B26-4FB6-4A02-B944-8E4AA3E4C652}" type="sibTrans" cxnId="{91A91B1D-C23D-40B3-ACFA-5BF547836191}">
      <dgm:prSet/>
      <dgm:spPr/>
      <dgm:t>
        <a:bodyPr/>
        <a:lstStyle/>
        <a:p>
          <a:endParaRPr lang="en-US"/>
        </a:p>
      </dgm:t>
    </dgm:pt>
    <dgm:pt modelId="{B8F5C375-D52C-44C6-A292-EC633D7B5EB3}">
      <dgm:prSet/>
      <dgm:spPr/>
      <dgm:t>
        <a:bodyPr/>
        <a:lstStyle/>
        <a:p>
          <a:r>
            <a:rPr lang="en-US" dirty="0"/>
            <a:t>Spanish Version Coming Very Soon! (waiting on IRB)</a:t>
          </a:r>
        </a:p>
      </dgm:t>
    </dgm:pt>
    <dgm:pt modelId="{DC7D9FCF-9FC6-4106-8BED-43778B556AF5}" type="parTrans" cxnId="{40360F9B-B1AB-4814-B0CD-AA8FD5C02543}">
      <dgm:prSet/>
      <dgm:spPr/>
      <dgm:t>
        <a:bodyPr/>
        <a:lstStyle/>
        <a:p>
          <a:endParaRPr lang="en-US"/>
        </a:p>
      </dgm:t>
    </dgm:pt>
    <dgm:pt modelId="{0964529B-481A-463E-819D-B80F53223AED}" type="sibTrans" cxnId="{40360F9B-B1AB-4814-B0CD-AA8FD5C02543}">
      <dgm:prSet/>
      <dgm:spPr/>
      <dgm:t>
        <a:bodyPr/>
        <a:lstStyle/>
        <a:p>
          <a:endParaRPr lang="en-US"/>
        </a:p>
      </dgm:t>
    </dgm:pt>
    <dgm:pt modelId="{921994AA-12DC-4008-BA0D-322BA89E4C92}" type="pres">
      <dgm:prSet presAssocID="{5298F0E2-B434-4E47-9AAF-BAF27C35B40C}" presName="Name0" presStyleCnt="0">
        <dgm:presLayoutVars>
          <dgm:dir/>
          <dgm:animLvl val="lvl"/>
          <dgm:resizeHandles val="exact"/>
        </dgm:presLayoutVars>
      </dgm:prSet>
      <dgm:spPr/>
    </dgm:pt>
    <dgm:pt modelId="{23635358-5668-47D7-A2A7-87E24D9430EF}" type="pres">
      <dgm:prSet presAssocID="{6DDA96D9-CA81-49B6-B7BE-EDA8F16D7649}" presName="linNode" presStyleCnt="0"/>
      <dgm:spPr/>
    </dgm:pt>
    <dgm:pt modelId="{112D032F-854B-4CFA-A9B2-30636BCB2EFA}" type="pres">
      <dgm:prSet presAssocID="{6DDA96D9-CA81-49B6-B7BE-EDA8F16D7649}" presName="parentText" presStyleLbl="node1" presStyleIdx="0" presStyleCnt="2">
        <dgm:presLayoutVars>
          <dgm:chMax val="1"/>
          <dgm:bulletEnabled val="1"/>
        </dgm:presLayoutVars>
      </dgm:prSet>
      <dgm:spPr/>
    </dgm:pt>
    <dgm:pt modelId="{B2A690C4-E495-4BFC-BD62-CE85921924C4}" type="pres">
      <dgm:prSet presAssocID="{6DDA96D9-CA81-49B6-B7BE-EDA8F16D7649}" presName="descendantText" presStyleLbl="alignAccFollowNode1" presStyleIdx="0" presStyleCnt="2">
        <dgm:presLayoutVars>
          <dgm:bulletEnabled val="1"/>
        </dgm:presLayoutVars>
      </dgm:prSet>
      <dgm:spPr/>
    </dgm:pt>
    <dgm:pt modelId="{BA1FB9CA-26E6-4FFD-BEB9-1F327AA0A432}" type="pres">
      <dgm:prSet presAssocID="{78794827-B895-41D1-BC6E-A3C739900164}" presName="sp" presStyleCnt="0"/>
      <dgm:spPr/>
    </dgm:pt>
    <dgm:pt modelId="{D457FE63-EF87-4492-A499-E01C834CEA8F}" type="pres">
      <dgm:prSet presAssocID="{6F7C8F02-2649-48BB-8E9C-EF9CB3A6BAA9}" presName="linNode" presStyleCnt="0"/>
      <dgm:spPr/>
    </dgm:pt>
    <dgm:pt modelId="{527AB7BF-1DF5-4C1C-9CDF-49F30861D0D9}" type="pres">
      <dgm:prSet presAssocID="{6F7C8F02-2649-48BB-8E9C-EF9CB3A6BAA9}" presName="parentText" presStyleLbl="node1" presStyleIdx="1" presStyleCnt="2">
        <dgm:presLayoutVars>
          <dgm:chMax val="1"/>
          <dgm:bulletEnabled val="1"/>
        </dgm:presLayoutVars>
      </dgm:prSet>
      <dgm:spPr/>
    </dgm:pt>
    <dgm:pt modelId="{C6E4C783-B20E-4DEF-991B-596298EBC3A3}" type="pres">
      <dgm:prSet presAssocID="{6F7C8F02-2649-48BB-8E9C-EF9CB3A6BAA9}" presName="descendantText" presStyleLbl="alignAccFollowNode1" presStyleIdx="1" presStyleCnt="2">
        <dgm:presLayoutVars>
          <dgm:bulletEnabled val="1"/>
        </dgm:presLayoutVars>
      </dgm:prSet>
      <dgm:spPr/>
    </dgm:pt>
  </dgm:ptLst>
  <dgm:cxnLst>
    <dgm:cxn modelId="{91A91B1D-C23D-40B3-ACFA-5BF547836191}" srcId="{6F7C8F02-2649-48BB-8E9C-EF9CB3A6BAA9}" destId="{8A59B722-EA7E-40B4-BDA5-4A1F03C55D2B}" srcOrd="0" destOrd="0" parTransId="{3C1E3210-DE4B-45F4-A8BF-54B00E1B07AE}" sibTransId="{52EE0B26-4FB6-4A02-B944-8E4AA3E4C652}"/>
    <dgm:cxn modelId="{9D6B3329-B410-4DA7-8695-4E5B41F14960}" type="presOf" srcId="{314C26CC-8CF5-434E-819F-B6CCC6F5CACA}" destId="{B2A690C4-E495-4BFC-BD62-CE85921924C4}" srcOrd="0" destOrd="0" presId="urn:microsoft.com/office/officeart/2005/8/layout/vList5"/>
    <dgm:cxn modelId="{1B330138-B450-4B3B-A6A5-4379774D80E5}" type="presOf" srcId="{B8F5C375-D52C-44C6-A292-EC633D7B5EB3}" destId="{C6E4C783-B20E-4DEF-991B-596298EBC3A3}" srcOrd="0" destOrd="1" presId="urn:microsoft.com/office/officeart/2005/8/layout/vList5"/>
    <dgm:cxn modelId="{A18F184A-2B68-445E-8E18-AD0FDC696453}" srcId="{6DDA96D9-CA81-49B6-B7BE-EDA8F16D7649}" destId="{7C4B322D-6687-4055-AB54-576950CBCBC4}" srcOrd="1" destOrd="0" parTransId="{FF5349C3-5DE1-4C00-9633-13773F7A1DAA}" sibTransId="{29ACB624-F25E-43A1-8859-D8C2B82D7993}"/>
    <dgm:cxn modelId="{5A52E082-2DA9-4599-8D27-A0D1C5A9DF10}" type="presOf" srcId="{5298F0E2-B434-4E47-9AAF-BAF27C35B40C}" destId="{921994AA-12DC-4008-BA0D-322BA89E4C92}" srcOrd="0" destOrd="0" presId="urn:microsoft.com/office/officeart/2005/8/layout/vList5"/>
    <dgm:cxn modelId="{40360F9B-B1AB-4814-B0CD-AA8FD5C02543}" srcId="{6F7C8F02-2649-48BB-8E9C-EF9CB3A6BAA9}" destId="{B8F5C375-D52C-44C6-A292-EC633D7B5EB3}" srcOrd="1" destOrd="0" parTransId="{DC7D9FCF-9FC6-4106-8BED-43778B556AF5}" sibTransId="{0964529B-481A-463E-819D-B80F53223AED}"/>
    <dgm:cxn modelId="{A27114A5-BD95-41A6-A1EF-ECD4163C498D}" type="presOf" srcId="{7C4B322D-6687-4055-AB54-576950CBCBC4}" destId="{B2A690C4-E495-4BFC-BD62-CE85921924C4}" srcOrd="0" destOrd="1" presId="urn:microsoft.com/office/officeart/2005/8/layout/vList5"/>
    <dgm:cxn modelId="{8D5C98C5-E13B-47F3-9D83-FD407B8C8599}" srcId="{6DDA96D9-CA81-49B6-B7BE-EDA8F16D7649}" destId="{314C26CC-8CF5-434E-819F-B6CCC6F5CACA}" srcOrd="0" destOrd="0" parTransId="{C8734DA7-E610-4B06-8360-8332F73FFD15}" sibTransId="{5B244CDE-5B5A-453A-8424-C2D84C7888C1}"/>
    <dgm:cxn modelId="{E0F952C6-3650-4E51-8D6D-F2686407BFAB}" srcId="{5298F0E2-B434-4E47-9AAF-BAF27C35B40C}" destId="{6F7C8F02-2649-48BB-8E9C-EF9CB3A6BAA9}" srcOrd="1" destOrd="0" parTransId="{B2AE66E2-A987-4DB6-AF59-8585E2B7D516}" sibTransId="{1ADDA219-E01C-400E-B415-00696E5C6A09}"/>
    <dgm:cxn modelId="{DA1229C8-874E-45B6-9BB5-4AC7C10C169B}" type="presOf" srcId="{6DDA96D9-CA81-49B6-B7BE-EDA8F16D7649}" destId="{112D032F-854B-4CFA-A9B2-30636BCB2EFA}" srcOrd="0" destOrd="0" presId="urn:microsoft.com/office/officeart/2005/8/layout/vList5"/>
    <dgm:cxn modelId="{35ED9ACA-BC87-4326-A297-39B54B55DA1B}" type="presOf" srcId="{8A59B722-EA7E-40B4-BDA5-4A1F03C55D2B}" destId="{C6E4C783-B20E-4DEF-991B-596298EBC3A3}" srcOrd="0" destOrd="0" presId="urn:microsoft.com/office/officeart/2005/8/layout/vList5"/>
    <dgm:cxn modelId="{A96D39DB-4EB3-4233-A2B4-0501C81CF596}" srcId="{5298F0E2-B434-4E47-9AAF-BAF27C35B40C}" destId="{6DDA96D9-CA81-49B6-B7BE-EDA8F16D7649}" srcOrd="0" destOrd="0" parTransId="{C05A7B6D-A976-4B75-A180-B49E476A46A0}" sibTransId="{78794827-B895-41D1-BC6E-A3C739900164}"/>
    <dgm:cxn modelId="{1E1881FD-724B-47E8-A188-634F940DD694}" type="presOf" srcId="{6F7C8F02-2649-48BB-8E9C-EF9CB3A6BAA9}" destId="{527AB7BF-1DF5-4C1C-9CDF-49F30861D0D9}" srcOrd="0" destOrd="0" presId="urn:microsoft.com/office/officeart/2005/8/layout/vList5"/>
    <dgm:cxn modelId="{9BD6D2A6-9EE7-4F22-9A67-4E4B90B384E6}" type="presParOf" srcId="{921994AA-12DC-4008-BA0D-322BA89E4C92}" destId="{23635358-5668-47D7-A2A7-87E24D9430EF}" srcOrd="0" destOrd="0" presId="urn:microsoft.com/office/officeart/2005/8/layout/vList5"/>
    <dgm:cxn modelId="{4ACCCEB0-260E-4AB8-B822-2F705F6C063B}" type="presParOf" srcId="{23635358-5668-47D7-A2A7-87E24D9430EF}" destId="{112D032F-854B-4CFA-A9B2-30636BCB2EFA}" srcOrd="0" destOrd="0" presId="urn:microsoft.com/office/officeart/2005/8/layout/vList5"/>
    <dgm:cxn modelId="{AD48DD89-25F1-4BF6-B6CF-BF2F65483813}" type="presParOf" srcId="{23635358-5668-47D7-A2A7-87E24D9430EF}" destId="{B2A690C4-E495-4BFC-BD62-CE85921924C4}" srcOrd="1" destOrd="0" presId="urn:microsoft.com/office/officeart/2005/8/layout/vList5"/>
    <dgm:cxn modelId="{5DDF71D0-730C-42E0-AF11-9493FFBCB52F}" type="presParOf" srcId="{921994AA-12DC-4008-BA0D-322BA89E4C92}" destId="{BA1FB9CA-26E6-4FFD-BEB9-1F327AA0A432}" srcOrd="1" destOrd="0" presId="urn:microsoft.com/office/officeart/2005/8/layout/vList5"/>
    <dgm:cxn modelId="{498F0C6F-C69A-4F9C-8E5D-9526F9E7399A}" type="presParOf" srcId="{921994AA-12DC-4008-BA0D-322BA89E4C92}" destId="{D457FE63-EF87-4492-A499-E01C834CEA8F}" srcOrd="2" destOrd="0" presId="urn:microsoft.com/office/officeart/2005/8/layout/vList5"/>
    <dgm:cxn modelId="{26B0750C-6DFD-447A-A699-AAD13E99740B}" type="presParOf" srcId="{D457FE63-EF87-4492-A499-E01C834CEA8F}" destId="{527AB7BF-1DF5-4C1C-9CDF-49F30861D0D9}" srcOrd="0" destOrd="0" presId="urn:microsoft.com/office/officeart/2005/8/layout/vList5"/>
    <dgm:cxn modelId="{7308688B-F0F5-4F61-80DF-23C043A0F643}" type="presParOf" srcId="{D457FE63-EF87-4492-A499-E01C834CEA8F}" destId="{C6E4C783-B20E-4DEF-991B-596298EBC3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8941A-68F3-4F94-9225-5116A674FCA9}">
      <dsp:nvSpPr>
        <dsp:cNvPr id="0" name=""/>
        <dsp:cNvSpPr/>
      </dsp:nvSpPr>
      <dsp:spPr>
        <a:xfrm>
          <a:off x="51" y="28095"/>
          <a:ext cx="4913783"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Causes</a:t>
          </a:r>
        </a:p>
      </dsp:txBody>
      <dsp:txXfrm>
        <a:off x="51" y="28095"/>
        <a:ext cx="4913783" cy="777600"/>
      </dsp:txXfrm>
    </dsp:sp>
    <dsp:sp modelId="{B5D4CE23-7753-4448-B49F-FCD9318631DC}">
      <dsp:nvSpPr>
        <dsp:cNvPr id="0" name=""/>
        <dsp:cNvSpPr/>
      </dsp:nvSpPr>
      <dsp:spPr>
        <a:xfrm>
          <a:off x="51" y="805695"/>
          <a:ext cx="4913783" cy="289048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u="sng" kern="1200"/>
            <a:t>Placement of the Sensor</a:t>
          </a:r>
          <a:endParaRPr lang="en-US" sz="2700" kern="1200"/>
        </a:p>
        <a:p>
          <a:pPr marL="228600" lvl="1" indent="-228600" algn="l" defTabSz="1200150">
            <a:lnSpc>
              <a:spcPct val="90000"/>
            </a:lnSpc>
            <a:spcBef>
              <a:spcPct val="0"/>
            </a:spcBef>
            <a:spcAft>
              <a:spcPct val="15000"/>
            </a:spcAft>
            <a:buChar char="•"/>
          </a:pPr>
          <a:r>
            <a:rPr lang="en-US" sz="2700" kern="1200"/>
            <a:t>Poor Perfusion (PI &lt; 1)</a:t>
          </a:r>
        </a:p>
        <a:p>
          <a:pPr marL="228600" lvl="1" indent="-228600" algn="l" defTabSz="1200150">
            <a:lnSpc>
              <a:spcPct val="90000"/>
            </a:lnSpc>
            <a:spcBef>
              <a:spcPct val="0"/>
            </a:spcBef>
            <a:spcAft>
              <a:spcPct val="15000"/>
            </a:spcAft>
            <a:buChar char="•"/>
          </a:pPr>
          <a:r>
            <a:rPr lang="en-US" sz="2700" kern="1200"/>
            <a:t>Hands/Feet are Cold</a:t>
          </a:r>
        </a:p>
        <a:p>
          <a:pPr marL="228600" lvl="1" indent="-228600" algn="l" defTabSz="1200150">
            <a:lnSpc>
              <a:spcPct val="90000"/>
            </a:lnSpc>
            <a:spcBef>
              <a:spcPct val="0"/>
            </a:spcBef>
            <a:spcAft>
              <a:spcPct val="15000"/>
            </a:spcAft>
            <a:buChar char="•"/>
          </a:pPr>
          <a:r>
            <a:rPr lang="en-US" sz="2700" kern="1200"/>
            <a:t>Motion (exacerbates other issues)</a:t>
          </a:r>
        </a:p>
        <a:p>
          <a:pPr marL="228600" lvl="1" indent="-228600" algn="l" defTabSz="1200150">
            <a:lnSpc>
              <a:spcPct val="90000"/>
            </a:lnSpc>
            <a:spcBef>
              <a:spcPct val="0"/>
            </a:spcBef>
            <a:spcAft>
              <a:spcPct val="15000"/>
            </a:spcAft>
            <a:buChar char="•"/>
          </a:pPr>
          <a:r>
            <a:rPr lang="en-US" sz="2700" kern="1200"/>
            <a:t>Cardiac Conditions</a:t>
          </a:r>
        </a:p>
      </dsp:txBody>
      <dsp:txXfrm>
        <a:off x="51" y="805695"/>
        <a:ext cx="4913783" cy="2890484"/>
      </dsp:txXfrm>
    </dsp:sp>
    <dsp:sp modelId="{6C6D4D85-540D-47E2-ABDD-5C680BA8753C}">
      <dsp:nvSpPr>
        <dsp:cNvPr id="0" name=""/>
        <dsp:cNvSpPr/>
      </dsp:nvSpPr>
      <dsp:spPr>
        <a:xfrm>
          <a:off x="5601764" y="28095"/>
          <a:ext cx="4913783"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Solves</a:t>
          </a:r>
        </a:p>
      </dsp:txBody>
      <dsp:txXfrm>
        <a:off x="5601764" y="28095"/>
        <a:ext cx="4913783" cy="777600"/>
      </dsp:txXfrm>
    </dsp:sp>
    <dsp:sp modelId="{403356A1-5667-497F-A1E3-2ECC1EBED6FF}">
      <dsp:nvSpPr>
        <dsp:cNvPr id="0" name=""/>
        <dsp:cNvSpPr/>
      </dsp:nvSpPr>
      <dsp:spPr>
        <a:xfrm>
          <a:off x="5601764" y="805695"/>
          <a:ext cx="4913783" cy="289048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Repeated Sensor Training</a:t>
          </a:r>
        </a:p>
        <a:p>
          <a:pPr marL="228600" lvl="1" indent="-228600" algn="l" defTabSz="1200150">
            <a:lnSpc>
              <a:spcPct val="90000"/>
            </a:lnSpc>
            <a:spcBef>
              <a:spcPct val="0"/>
            </a:spcBef>
            <a:spcAft>
              <a:spcPct val="15000"/>
            </a:spcAft>
            <a:buChar char="•"/>
          </a:pPr>
          <a:r>
            <a:rPr lang="en-US" sz="2700" kern="1200" dirty="0"/>
            <a:t>Cozies/Socks for Feet</a:t>
          </a:r>
        </a:p>
        <a:p>
          <a:pPr marL="228600" lvl="1" indent="-228600" algn="l" defTabSz="1200150">
            <a:lnSpc>
              <a:spcPct val="90000"/>
            </a:lnSpc>
            <a:spcBef>
              <a:spcPct val="0"/>
            </a:spcBef>
            <a:spcAft>
              <a:spcPct val="15000"/>
            </a:spcAft>
            <a:buChar char="•"/>
          </a:pPr>
          <a:r>
            <a:rPr lang="en-US" sz="2700" kern="1200" dirty="0"/>
            <a:t>Additional Ideas Welcome!</a:t>
          </a:r>
        </a:p>
      </dsp:txBody>
      <dsp:txXfrm>
        <a:off x="5601764" y="805695"/>
        <a:ext cx="4913783" cy="2890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D1FE-F7D4-4D21-92A5-5494D7FBD6CC}">
      <dsp:nvSpPr>
        <dsp:cNvPr id="0" name=""/>
        <dsp:cNvSpPr/>
      </dsp:nvSpPr>
      <dsp:spPr>
        <a:xfrm>
          <a:off x="0" y="20647"/>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Most device issues are with devices that have never sent data.</a:t>
          </a:r>
        </a:p>
      </dsp:txBody>
      <dsp:txXfrm>
        <a:off x="32784" y="53431"/>
        <a:ext cx="10450032" cy="606012"/>
      </dsp:txXfrm>
    </dsp:sp>
    <dsp:sp modelId="{4E84D859-8E32-4DFB-983E-42F8585F8704}">
      <dsp:nvSpPr>
        <dsp:cNvPr id="0" name=""/>
        <dsp:cNvSpPr/>
      </dsp:nvSpPr>
      <dsp:spPr>
        <a:xfrm>
          <a:off x="0" y="772867"/>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But sometimes devices will send data that is known to be incorrect.</a:t>
          </a:r>
        </a:p>
      </dsp:txBody>
      <dsp:txXfrm>
        <a:off x="32784" y="805651"/>
        <a:ext cx="10450032" cy="606012"/>
      </dsp:txXfrm>
    </dsp:sp>
    <dsp:sp modelId="{02828F2A-A6A5-4911-8B4D-F1442A9A4BE6}">
      <dsp:nvSpPr>
        <dsp:cNvPr id="0" name=""/>
        <dsp:cNvSpPr/>
      </dsp:nvSpPr>
      <dsp:spPr>
        <a:xfrm>
          <a:off x="0" y="1525087"/>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Before replacing the device, check…</a:t>
          </a:r>
        </a:p>
      </dsp:txBody>
      <dsp:txXfrm>
        <a:off x="32784" y="1557871"/>
        <a:ext cx="10450032" cy="606012"/>
      </dsp:txXfrm>
    </dsp:sp>
    <dsp:sp modelId="{5A3AED44-4E34-4A97-9313-7AE56656DB3D}">
      <dsp:nvSpPr>
        <dsp:cNvPr id="0" name=""/>
        <dsp:cNvSpPr/>
      </dsp:nvSpPr>
      <dsp:spPr>
        <a:xfrm>
          <a:off x="0" y="2196667"/>
          <a:ext cx="1051560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that there are cozies/socks over the sensor.</a:t>
          </a:r>
        </a:p>
        <a:p>
          <a:pPr marL="228600" lvl="1" indent="-228600" algn="l" defTabSz="977900">
            <a:lnSpc>
              <a:spcPct val="90000"/>
            </a:lnSpc>
            <a:spcBef>
              <a:spcPct val="0"/>
            </a:spcBef>
            <a:spcAft>
              <a:spcPct val="20000"/>
            </a:spcAft>
            <a:buChar char="•"/>
          </a:pPr>
          <a:r>
            <a:rPr lang="en-US" sz="2200" kern="1200"/>
            <a:t>that the sensor is properly attached.</a:t>
          </a:r>
        </a:p>
        <a:p>
          <a:pPr marL="228600" lvl="1" indent="-228600" algn="l" defTabSz="977900">
            <a:lnSpc>
              <a:spcPct val="90000"/>
            </a:lnSpc>
            <a:spcBef>
              <a:spcPct val="0"/>
            </a:spcBef>
            <a:spcAft>
              <a:spcPct val="20000"/>
            </a:spcAft>
            <a:buChar char="•"/>
          </a:pPr>
          <a:r>
            <a:rPr lang="en-US" sz="2200" kern="1200"/>
            <a:t>that the sensor has been replaced if necessary (example on next slide).</a:t>
          </a:r>
        </a:p>
        <a:p>
          <a:pPr marL="228600" lvl="1" indent="-228600" algn="l" defTabSz="977900">
            <a:lnSpc>
              <a:spcPct val="90000"/>
            </a:lnSpc>
            <a:spcBef>
              <a:spcPct val="0"/>
            </a:spcBef>
            <a:spcAft>
              <a:spcPct val="20000"/>
            </a:spcAft>
            <a:buChar char="•"/>
          </a:pPr>
          <a:r>
            <a:rPr lang="en-US" sz="2200" kern="1200"/>
            <a:t>that the patient is attached to the monitor. </a:t>
          </a:r>
        </a:p>
      </dsp:txBody>
      <dsp:txXfrm>
        <a:off x="0" y="2196667"/>
        <a:ext cx="10515600" cy="1506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FC9D2-4342-4E76-A8A5-01DB62FD42CF}">
      <dsp:nvSpPr>
        <dsp:cNvPr id="0" name=""/>
        <dsp:cNvSpPr/>
      </dsp:nvSpPr>
      <dsp:spPr>
        <a:xfrm>
          <a:off x="0" y="452737"/>
          <a:ext cx="10515600"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creation of a “parent’s corner” on the RHO website.</a:t>
          </a:r>
        </a:p>
        <a:p>
          <a:pPr marL="171450" lvl="1" indent="-171450" algn="l" defTabSz="800100">
            <a:lnSpc>
              <a:spcPct val="90000"/>
            </a:lnSpc>
            <a:spcBef>
              <a:spcPct val="0"/>
            </a:spcBef>
            <a:spcAft>
              <a:spcPct val="15000"/>
            </a:spcAft>
            <a:buChar char="•"/>
          </a:pPr>
          <a:r>
            <a:rPr lang="en-US" sz="1800" kern="1200" dirty="0"/>
            <a:t>Asking graduating parents for advice/tips/tricks for new parents.</a:t>
          </a:r>
        </a:p>
        <a:p>
          <a:pPr marL="171450" lvl="1" indent="-171450" algn="l" defTabSz="800100">
            <a:lnSpc>
              <a:spcPct val="90000"/>
            </a:lnSpc>
            <a:spcBef>
              <a:spcPct val="0"/>
            </a:spcBef>
            <a:spcAft>
              <a:spcPct val="15000"/>
            </a:spcAft>
            <a:buChar char="•"/>
          </a:pPr>
          <a:r>
            <a:rPr lang="en-US" sz="1800" kern="1200" dirty="0"/>
            <a:t>The ability to read general testimonial from parents who have graduated on their experience.</a:t>
          </a:r>
        </a:p>
      </dsp:txBody>
      <dsp:txXfrm>
        <a:off x="0" y="452737"/>
        <a:ext cx="10515600" cy="1360800"/>
      </dsp:txXfrm>
    </dsp:sp>
    <dsp:sp modelId="{9CB09CA5-F117-4D88-8306-C439FFFFF891}">
      <dsp:nvSpPr>
        <dsp:cNvPr id="0" name=""/>
        <dsp:cNvSpPr/>
      </dsp:nvSpPr>
      <dsp:spPr>
        <a:xfrm>
          <a:off x="525780" y="187057"/>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Their Ideas</a:t>
          </a:r>
        </a:p>
      </dsp:txBody>
      <dsp:txXfrm>
        <a:off x="551719" y="212996"/>
        <a:ext cx="7309042" cy="479482"/>
      </dsp:txXfrm>
    </dsp:sp>
    <dsp:sp modelId="{7095CC55-D7F3-4BC9-897D-6534F5C85D88}">
      <dsp:nvSpPr>
        <dsp:cNvPr id="0" name=""/>
        <dsp:cNvSpPr/>
      </dsp:nvSpPr>
      <dsp:spPr>
        <a:xfrm>
          <a:off x="0" y="2176417"/>
          <a:ext cx="10515600"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Is this something you think parents at your sites would be interested in?</a:t>
          </a:r>
        </a:p>
        <a:p>
          <a:pPr marL="171450" lvl="1" indent="-171450" algn="l" defTabSz="800100">
            <a:lnSpc>
              <a:spcPct val="90000"/>
            </a:lnSpc>
            <a:spcBef>
              <a:spcPct val="0"/>
            </a:spcBef>
            <a:spcAft>
              <a:spcPct val="15000"/>
            </a:spcAft>
            <a:buChar char="•"/>
          </a:pPr>
          <a:r>
            <a:rPr lang="en-US" sz="1800" kern="1200" dirty="0"/>
            <a:t>Thoughts on moderated vs unmoderated forums and ways to maintain validity?</a:t>
          </a:r>
        </a:p>
        <a:p>
          <a:pPr marL="171450" lvl="1" indent="-171450" algn="l" defTabSz="800100">
            <a:lnSpc>
              <a:spcPct val="90000"/>
            </a:lnSpc>
            <a:spcBef>
              <a:spcPct val="0"/>
            </a:spcBef>
            <a:spcAft>
              <a:spcPct val="15000"/>
            </a:spcAft>
            <a:buChar char="•"/>
          </a:pPr>
          <a:r>
            <a:rPr lang="en-US" sz="1800" kern="1200" dirty="0"/>
            <a:t>Any additional ideas you’d like to share?</a:t>
          </a:r>
        </a:p>
      </dsp:txBody>
      <dsp:txXfrm>
        <a:off x="0" y="2176417"/>
        <a:ext cx="10515600" cy="1360800"/>
      </dsp:txXfrm>
    </dsp:sp>
    <dsp:sp modelId="{A42664E2-F3EB-466F-B794-16D88D26B273}">
      <dsp:nvSpPr>
        <dsp:cNvPr id="0" name=""/>
        <dsp:cNvSpPr/>
      </dsp:nvSpPr>
      <dsp:spPr>
        <a:xfrm>
          <a:off x="525780" y="1910737"/>
          <a:ext cx="736092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Our Ask</a:t>
          </a:r>
        </a:p>
      </dsp:txBody>
      <dsp:txXfrm>
        <a:off x="551719" y="1936676"/>
        <a:ext cx="730904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F06D-5B71-481F-85AB-C9B57C3048A1}">
      <dsp:nvSpPr>
        <dsp:cNvPr id="0" name=""/>
        <dsp:cNvSpPr/>
      </dsp:nvSpPr>
      <dsp:spPr>
        <a:xfrm>
          <a:off x="0" y="69819"/>
          <a:ext cx="10515600" cy="873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Move away from telling parents this will always shorten O2 duration. </a:t>
          </a:r>
        </a:p>
      </dsp:txBody>
      <dsp:txXfrm>
        <a:off x="42663" y="112482"/>
        <a:ext cx="10430274" cy="788627"/>
      </dsp:txXfrm>
    </dsp:sp>
    <dsp:sp modelId="{174B41C5-48DD-4162-8BB8-DDFFD2E210D4}">
      <dsp:nvSpPr>
        <dsp:cNvPr id="0" name=""/>
        <dsp:cNvSpPr/>
      </dsp:nvSpPr>
      <dsp:spPr>
        <a:xfrm>
          <a:off x="0" y="943773"/>
          <a:ext cx="10515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Instead emphasize increased safety and other similar benefits during pitch.</a:t>
          </a:r>
        </a:p>
      </dsp:txBody>
      <dsp:txXfrm>
        <a:off x="0" y="943773"/>
        <a:ext cx="10515600" cy="364320"/>
      </dsp:txXfrm>
    </dsp:sp>
    <dsp:sp modelId="{20F79D54-44E1-4B91-85FD-194D41938FA3}">
      <dsp:nvSpPr>
        <dsp:cNvPr id="0" name=""/>
        <dsp:cNvSpPr/>
      </dsp:nvSpPr>
      <dsp:spPr>
        <a:xfrm>
          <a:off x="0" y="1308093"/>
          <a:ext cx="10515600" cy="873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Make clear from start that the journey will likely include increases of flow rate and similar events.</a:t>
          </a:r>
        </a:p>
      </dsp:txBody>
      <dsp:txXfrm>
        <a:off x="42663" y="1350756"/>
        <a:ext cx="10430274" cy="788627"/>
      </dsp:txXfrm>
    </dsp:sp>
    <dsp:sp modelId="{848AD458-A304-473C-BEF4-A98CB5349250}">
      <dsp:nvSpPr>
        <dsp:cNvPr id="0" name=""/>
        <dsp:cNvSpPr/>
      </dsp:nvSpPr>
      <dsp:spPr>
        <a:xfrm>
          <a:off x="0" y="2245406"/>
          <a:ext cx="10515600" cy="873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Be very upfront about what alternative options would be for the patients.</a:t>
          </a:r>
        </a:p>
      </dsp:txBody>
      <dsp:txXfrm>
        <a:off x="42663" y="2288069"/>
        <a:ext cx="10430274" cy="788627"/>
      </dsp:txXfrm>
    </dsp:sp>
    <dsp:sp modelId="{7AF624DF-FDA1-4C14-AF0D-26CDA8541CF3}">
      <dsp:nvSpPr>
        <dsp:cNvPr id="0" name=""/>
        <dsp:cNvSpPr/>
      </dsp:nvSpPr>
      <dsp:spPr>
        <a:xfrm>
          <a:off x="0" y="3119360"/>
          <a:ext cx="105156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Keep an open dialogue, i.e., if you notice repeated missed downloads maybe ask, “do you find this program is still working for you or would you rather try something else.”</a:t>
          </a:r>
        </a:p>
      </dsp:txBody>
      <dsp:txXfrm>
        <a:off x="0" y="3119360"/>
        <a:ext cx="10515600" cy="535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FE9B2-0A70-4649-8376-85B8B91C36BF}">
      <dsp:nvSpPr>
        <dsp:cNvPr id="0" name=""/>
        <dsp:cNvSpPr/>
      </dsp:nvSpPr>
      <dsp:spPr>
        <a:xfrm>
          <a:off x="0" y="52147"/>
          <a:ext cx="10515600" cy="62361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AE: Grades 1-3</a:t>
          </a:r>
        </a:p>
      </dsp:txBody>
      <dsp:txXfrm>
        <a:off x="30442" y="82589"/>
        <a:ext cx="10454716" cy="562726"/>
      </dsp:txXfrm>
    </dsp:sp>
    <dsp:sp modelId="{AE582961-FB10-4D3C-92FA-6DFD75DD5B29}">
      <dsp:nvSpPr>
        <dsp:cNvPr id="0" name=""/>
        <dsp:cNvSpPr/>
      </dsp:nvSpPr>
      <dsp:spPr>
        <a:xfrm>
          <a:off x="0" y="675757"/>
          <a:ext cx="105156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1. Emergency Room Visit, No Intervention</a:t>
          </a:r>
        </a:p>
        <a:p>
          <a:pPr marL="228600" lvl="1" indent="-228600" algn="l" defTabSz="889000">
            <a:lnSpc>
              <a:spcPct val="90000"/>
            </a:lnSpc>
            <a:spcBef>
              <a:spcPct val="0"/>
            </a:spcBef>
            <a:spcAft>
              <a:spcPct val="20000"/>
            </a:spcAft>
            <a:buChar char="•"/>
          </a:pPr>
          <a:r>
            <a:rPr lang="en-US" sz="2000" kern="1200"/>
            <a:t>2. Emergency Room Visit, Intervention</a:t>
          </a:r>
        </a:p>
        <a:p>
          <a:pPr marL="228600" lvl="1" indent="-228600" algn="l" defTabSz="889000">
            <a:lnSpc>
              <a:spcPct val="90000"/>
            </a:lnSpc>
            <a:spcBef>
              <a:spcPct val="0"/>
            </a:spcBef>
            <a:spcAft>
              <a:spcPct val="20000"/>
            </a:spcAft>
            <a:buChar char="•"/>
          </a:pPr>
          <a:r>
            <a:rPr lang="en-US" sz="2000" kern="1200"/>
            <a:t>3. Hospital Admission</a:t>
          </a:r>
        </a:p>
      </dsp:txBody>
      <dsp:txXfrm>
        <a:off x="0" y="675757"/>
        <a:ext cx="10515600" cy="1049490"/>
      </dsp:txXfrm>
    </dsp:sp>
    <dsp:sp modelId="{35BD3C68-D27B-4442-8AE4-260466301207}">
      <dsp:nvSpPr>
        <dsp:cNvPr id="0" name=""/>
        <dsp:cNvSpPr/>
      </dsp:nvSpPr>
      <dsp:spPr>
        <a:xfrm>
          <a:off x="0" y="1725247"/>
          <a:ext cx="10515600" cy="62361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SAE: Grades 4-5</a:t>
          </a:r>
        </a:p>
      </dsp:txBody>
      <dsp:txXfrm>
        <a:off x="30442" y="1755689"/>
        <a:ext cx="10454716" cy="562726"/>
      </dsp:txXfrm>
    </dsp:sp>
    <dsp:sp modelId="{DFB44E12-FF93-47D9-B953-A53C8AA86256}">
      <dsp:nvSpPr>
        <dsp:cNvPr id="0" name=""/>
        <dsp:cNvSpPr/>
      </dsp:nvSpPr>
      <dsp:spPr>
        <a:xfrm>
          <a:off x="0" y="2348857"/>
          <a:ext cx="105156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4. Intensive Care Admission (PICU/NICU) for Life Threatening Causes</a:t>
          </a:r>
        </a:p>
        <a:p>
          <a:pPr marL="228600" lvl="1" indent="-228600" algn="l" defTabSz="889000">
            <a:lnSpc>
              <a:spcPct val="90000"/>
            </a:lnSpc>
            <a:spcBef>
              <a:spcPct val="0"/>
            </a:spcBef>
            <a:spcAft>
              <a:spcPct val="20000"/>
            </a:spcAft>
            <a:buChar char="•"/>
          </a:pPr>
          <a:r>
            <a:rPr lang="en-US" sz="2000" kern="1200"/>
            <a:t>5. Death</a:t>
          </a:r>
        </a:p>
      </dsp:txBody>
      <dsp:txXfrm>
        <a:off x="0" y="2348857"/>
        <a:ext cx="10515600" cy="699660"/>
      </dsp:txXfrm>
    </dsp:sp>
    <dsp:sp modelId="{F0982DD1-EE73-4037-A6C8-7929A9914FCE}">
      <dsp:nvSpPr>
        <dsp:cNvPr id="0" name=""/>
        <dsp:cNvSpPr/>
      </dsp:nvSpPr>
      <dsp:spPr>
        <a:xfrm>
          <a:off x="0" y="3048517"/>
          <a:ext cx="10515600" cy="62361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Admission to Any Form of ICU, Report as SAE</a:t>
          </a:r>
        </a:p>
      </dsp:txBody>
      <dsp:txXfrm>
        <a:off x="30442" y="3078959"/>
        <a:ext cx="10454716" cy="562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90C4-E495-4BFC-BD62-CE85921924C4}">
      <dsp:nvSpPr>
        <dsp:cNvPr id="0" name=""/>
        <dsp:cNvSpPr/>
      </dsp:nvSpPr>
      <dsp:spPr>
        <a:xfrm rot="5400000">
          <a:off x="6423937" y="-2456608"/>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Instructions to submit to local IRBs sent out on 6/7</a:t>
          </a:r>
        </a:p>
        <a:p>
          <a:pPr marL="228600" lvl="1" indent="-228600" algn="l" defTabSz="1022350">
            <a:lnSpc>
              <a:spcPct val="90000"/>
            </a:lnSpc>
            <a:spcBef>
              <a:spcPct val="0"/>
            </a:spcBef>
            <a:spcAft>
              <a:spcPct val="15000"/>
            </a:spcAft>
            <a:buChar char="•"/>
          </a:pPr>
          <a:r>
            <a:rPr lang="en-US" sz="2300" kern="1200" dirty="0"/>
            <a:t>Please reach out to Heather and Katie with any questions/concerns/barriers </a:t>
          </a:r>
        </a:p>
      </dsp:txBody>
      <dsp:txXfrm rot="-5400000">
        <a:off x="3785615" y="252660"/>
        <a:ext cx="6659038" cy="1311448"/>
      </dsp:txXfrm>
    </dsp:sp>
    <dsp:sp modelId="{112D032F-854B-4CFA-A9B2-30636BCB2EFA}">
      <dsp:nvSpPr>
        <dsp:cNvPr id="0" name=""/>
        <dsp:cNvSpPr/>
      </dsp:nvSpPr>
      <dsp:spPr>
        <a:xfrm>
          <a:off x="0" y="45"/>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w/out IRB Approval:</a:t>
          </a:r>
        </a:p>
      </dsp:txBody>
      <dsp:txXfrm>
        <a:off x="88683" y="88728"/>
        <a:ext cx="3608250" cy="1639309"/>
      </dsp:txXfrm>
    </dsp:sp>
    <dsp:sp modelId="{C6E4C783-B20E-4DEF-991B-596298EBC3A3}">
      <dsp:nvSpPr>
        <dsp:cNvPr id="0" name=""/>
        <dsp:cNvSpPr/>
      </dsp:nvSpPr>
      <dsp:spPr>
        <a:xfrm rot="5400000">
          <a:off x="6423937" y="-549100"/>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Please Send Survey Links At Initial Discharge and After HOT Weaning</a:t>
          </a:r>
        </a:p>
        <a:p>
          <a:pPr marL="228600" lvl="1" indent="-228600" algn="l" defTabSz="1022350">
            <a:lnSpc>
              <a:spcPct val="90000"/>
            </a:lnSpc>
            <a:spcBef>
              <a:spcPct val="0"/>
            </a:spcBef>
            <a:spcAft>
              <a:spcPct val="15000"/>
            </a:spcAft>
            <a:buChar char="•"/>
          </a:pPr>
          <a:r>
            <a:rPr lang="en-US" sz="2300" kern="1200" dirty="0"/>
            <a:t>Spanish Version Coming Very Soon! (waiting on IRB)</a:t>
          </a:r>
        </a:p>
      </dsp:txBody>
      <dsp:txXfrm rot="-5400000">
        <a:off x="3785615" y="2160168"/>
        <a:ext cx="6659038" cy="1311448"/>
      </dsp:txXfrm>
    </dsp:sp>
    <dsp:sp modelId="{527AB7BF-1DF5-4C1C-9CDF-49F30861D0D9}">
      <dsp:nvSpPr>
        <dsp:cNvPr id="0" name=""/>
        <dsp:cNvSpPr/>
      </dsp:nvSpPr>
      <dsp:spPr>
        <a:xfrm>
          <a:off x="0" y="1907554"/>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 IRB Approval: </a:t>
          </a:r>
        </a:p>
      </dsp:txBody>
      <dsp:txXfrm>
        <a:off x="88683" y="1996237"/>
        <a:ext cx="3608250" cy="163930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0.21792</cdr:x>
      <cdr:y>0.90266</cdr:y>
    </cdr:from>
    <cdr:to>
      <cdr:x>0.39967</cdr:x>
      <cdr:y>0.92727</cdr:y>
    </cdr:to>
    <cdr:sp macro="" textlink="">
      <cdr:nvSpPr>
        <cdr:cNvPr id="9" name="TextBox 18">
          <a:extLst xmlns:a="http://schemas.openxmlformats.org/drawingml/2006/main">
            <a:ext uri="{FF2B5EF4-FFF2-40B4-BE49-F238E27FC236}">
              <a16:creationId xmlns:a16="http://schemas.microsoft.com/office/drawing/2014/main" id="{E91E2A33-A560-4EAD-88C4-A9A77B8B4E4F}"/>
            </a:ext>
          </a:extLst>
        </cdr:cNvPr>
        <cdr:cNvSpPr txBox="1"/>
      </cdr:nvSpPr>
      <cdr:spPr>
        <a:xfrm xmlns:a="http://schemas.openxmlformats.org/drawingml/2006/main">
          <a:off x="2656895" y="5897229"/>
          <a:ext cx="2215895" cy="1607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US" sz="1100" b="1" dirty="0">
            <a:solidFill>
              <a:sysClr val="windowText" lastClr="000000"/>
            </a:solidFill>
          </a:endParaRPr>
        </a:p>
      </cdr:txBody>
    </cdr:sp>
  </cdr:relSizeAnchor>
  <cdr:relSizeAnchor xmlns:cdr="http://schemas.openxmlformats.org/drawingml/2006/chartDrawing">
    <cdr:from>
      <cdr:x>0.14228</cdr:x>
      <cdr:y>0.38017</cdr:y>
    </cdr:from>
    <cdr:to>
      <cdr:x>0.16415</cdr:x>
      <cdr:y>0.41996</cdr:y>
    </cdr:to>
    <cdr:pic>
      <cdr:nvPicPr>
        <cdr:cNvPr id="4" name="Graphic 7" descr="Checkbox Checked with solid fill">
          <a:extLst xmlns:a="http://schemas.openxmlformats.org/drawingml/2006/main">
            <a:ext uri="{FF2B5EF4-FFF2-40B4-BE49-F238E27FC236}">
              <a16:creationId xmlns:a16="http://schemas.microsoft.com/office/drawing/2014/main" id="{1DD9C7D9-D9D4-4C00-B429-3E8F37F6A2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734651" y="2548072"/>
          <a:ext cx="266700" cy="266700"/>
        </a:xfrm>
        <a:prstGeom xmlns:a="http://schemas.openxmlformats.org/drawingml/2006/main" prst="rect">
          <a:avLst/>
        </a:prstGeom>
      </cdr:spPr>
    </cdr:pic>
  </cdr:relSizeAnchor>
  <cdr:relSizeAnchor xmlns:cdr="http://schemas.openxmlformats.org/drawingml/2006/chartDrawing">
    <cdr:from>
      <cdr:x>0.10837</cdr:x>
      <cdr:y>0.47279</cdr:y>
    </cdr:from>
    <cdr:to>
      <cdr:x>0.13025</cdr:x>
      <cdr:y>0.51258</cdr:y>
    </cdr:to>
    <cdr:pic>
      <cdr:nvPicPr>
        <cdr:cNvPr id="5" name="Graphic 12" descr="Checkbox Checked with solid fill">
          <a:extLst xmlns:a="http://schemas.openxmlformats.org/drawingml/2006/main">
            <a:ext uri="{FF2B5EF4-FFF2-40B4-BE49-F238E27FC236}">
              <a16:creationId xmlns:a16="http://schemas.microsoft.com/office/drawing/2014/main" id="{6AE4BF56-367A-4171-B8A0-52FEAFBDA66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21253" y="3168856"/>
          <a:ext cx="266700" cy="266700"/>
        </a:xfrm>
        <a:prstGeom xmlns:a="http://schemas.openxmlformats.org/drawingml/2006/main" prst="rect">
          <a:avLst/>
        </a:prstGeom>
      </cdr:spPr>
    </cdr:pic>
  </cdr:relSizeAnchor>
  <cdr:relSizeAnchor xmlns:cdr="http://schemas.openxmlformats.org/drawingml/2006/chartDrawing">
    <cdr:from>
      <cdr:x>0.10955</cdr:x>
      <cdr:y>0.89807</cdr:y>
    </cdr:from>
    <cdr:to>
      <cdr:x>0.13091</cdr:x>
      <cdr:y>0.93786</cdr:y>
    </cdr:to>
    <cdr:pic>
      <cdr:nvPicPr>
        <cdr:cNvPr id="6" name="Graphic 13" descr="Checkbox Checked with solid fill">
          <a:extLst xmlns:a="http://schemas.openxmlformats.org/drawingml/2006/main">
            <a:ext uri="{FF2B5EF4-FFF2-40B4-BE49-F238E27FC236}">
              <a16:creationId xmlns:a16="http://schemas.microsoft.com/office/drawing/2014/main" id="{5CC4421C-E56C-4781-A11C-50449E18B26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35654" y="6019283"/>
          <a:ext cx="260350" cy="266700"/>
        </a:xfrm>
        <a:prstGeom xmlns:a="http://schemas.openxmlformats.org/drawingml/2006/main" prst="rect">
          <a:avLst/>
        </a:prstGeom>
      </cdr:spPr>
    </cdr:pic>
  </cdr:relSizeAnchor>
  <cdr:relSizeAnchor xmlns:cdr="http://schemas.openxmlformats.org/drawingml/2006/chartDrawing">
    <cdr:from>
      <cdr:x>0.11368</cdr:x>
      <cdr:y>0.42518</cdr:y>
    </cdr:from>
    <cdr:to>
      <cdr:x>0.13556</cdr:x>
      <cdr:y>0.46497</cdr:y>
    </cdr:to>
    <cdr:pic>
      <cdr:nvPicPr>
        <cdr:cNvPr id="7" name="Graphic 12" descr="Checkbox Checked with solid fill">
          <a:extLst xmlns:a="http://schemas.openxmlformats.org/drawingml/2006/main">
            <a:ext uri="{FF2B5EF4-FFF2-40B4-BE49-F238E27FC236}">
              <a16:creationId xmlns:a16="http://schemas.microsoft.com/office/drawing/2014/main" id="{CF709C9E-78AF-4436-9F83-C90996A89B7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85937" y="2849792"/>
          <a:ext cx="266761" cy="266692"/>
        </a:xfrm>
        <a:prstGeom xmlns:a="http://schemas.openxmlformats.org/drawingml/2006/main" prst="rect">
          <a:avLst/>
        </a:prstGeom>
      </cdr:spPr>
    </cdr:pic>
  </cdr:relSizeAnchor>
  <cdr:relSizeAnchor xmlns:cdr="http://schemas.openxmlformats.org/drawingml/2006/chartDrawing">
    <cdr:from>
      <cdr:x>0.11785</cdr:x>
      <cdr:y>0.802</cdr:y>
    </cdr:from>
    <cdr:to>
      <cdr:x>0.13972</cdr:x>
      <cdr:y>0.84179</cdr:y>
    </cdr:to>
    <cdr:pic>
      <cdr:nvPicPr>
        <cdr:cNvPr id="2" name="Graphic 12" descr="Checkbox Checked with solid fill">
          <a:extLst xmlns:a="http://schemas.openxmlformats.org/drawingml/2006/main">
            <a:ext uri="{FF2B5EF4-FFF2-40B4-BE49-F238E27FC236}">
              <a16:creationId xmlns:a16="http://schemas.microsoft.com/office/drawing/2014/main" id="{C8FD144D-7069-46C8-86DE-F4FCD93E45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436798" y="5375363"/>
          <a:ext cx="266700" cy="266700"/>
        </a:xfrm>
        <a:prstGeom xmlns:a="http://schemas.openxmlformats.org/drawingml/2006/main" prst="rect">
          <a:avLst/>
        </a:prstGeom>
      </cdr:spPr>
    </cdr:pic>
  </cdr:relSizeAnchor>
  <cdr:relSizeAnchor xmlns:cdr="http://schemas.openxmlformats.org/drawingml/2006/chartDrawing">
    <cdr:from>
      <cdr:x>0.11922</cdr:x>
      <cdr:y>0.61267</cdr:y>
    </cdr:from>
    <cdr:to>
      <cdr:x>0.14109</cdr:x>
      <cdr:y>0.65246</cdr:y>
    </cdr:to>
    <cdr:pic>
      <cdr:nvPicPr>
        <cdr:cNvPr id="3" name="Graphic 12" descr="Checkbox Checked with solid fill">
          <a:extLst xmlns:a="http://schemas.openxmlformats.org/drawingml/2006/main">
            <a:ext uri="{FF2B5EF4-FFF2-40B4-BE49-F238E27FC236}">
              <a16:creationId xmlns:a16="http://schemas.microsoft.com/office/drawing/2014/main" id="{C8FD144D-7069-46C8-86DE-F4FCD93E45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453516" y="4106384"/>
          <a:ext cx="266700" cy="2667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0.87028</cdr:x>
      <cdr:y>0</cdr:y>
    </cdr:from>
    <cdr:to>
      <cdr:x>0.98526</cdr:x>
      <cdr:y>0.13555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10610492" y="0"/>
          <a:ext cx="1401836" cy="812698"/>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0.89871</cdr:x>
      <cdr:y>0.05635</cdr:y>
    </cdr:from>
    <cdr:to>
      <cdr:x>0.99403</cdr:x>
      <cdr:y>0.15163</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0957122" y="337830"/>
          <a:ext cx="1162141" cy="57125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16</a:t>
            </a:fld>
            <a:endParaRPr lang="en-US"/>
          </a:p>
        </p:txBody>
      </p:sp>
    </p:spTree>
    <p:extLst>
      <p:ext uri="{BB962C8B-B14F-4D97-AF65-F5344CB8AC3E}">
        <p14:creationId xmlns:p14="http://schemas.microsoft.com/office/powerpoint/2010/main" val="369387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18</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give advice/opinions here or to email us separately after the meeting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601A50-7381-E240-BB84-858C28C350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38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25</a:t>
            </a:fld>
            <a:endParaRPr lang="en-US"/>
          </a:p>
        </p:txBody>
      </p:sp>
    </p:spTree>
    <p:extLst>
      <p:ext uri="{BB962C8B-B14F-4D97-AF65-F5344CB8AC3E}">
        <p14:creationId xmlns:p14="http://schemas.microsoft.com/office/powerpoint/2010/main" val="428039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27</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9975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2408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February 2,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dirty="0">
                <a:solidFill>
                  <a:srgbClr val="22549C"/>
                </a:solidFill>
              </a:rPr>
              <a:t>Implementation Related Problems</a:t>
            </a:r>
          </a:p>
        </p:txBody>
      </p:sp>
      <p:pic>
        <p:nvPicPr>
          <p:cNvPr id="2" name="Picture 1">
            <a:extLst>
              <a:ext uri="{FF2B5EF4-FFF2-40B4-BE49-F238E27FC236}">
                <a16:creationId xmlns:a16="http://schemas.microsoft.com/office/drawing/2014/main" id="{FE23BA4A-2265-BDE8-B0AC-D904EB14CD65}"/>
              </a:ext>
            </a:extLst>
          </p:cNvPr>
          <p:cNvPicPr>
            <a:picLocks noChangeAspect="1"/>
          </p:cNvPicPr>
          <p:nvPr/>
        </p:nvPicPr>
        <p:blipFill rotWithShape="1">
          <a:blip r:embed="rId3"/>
          <a:srcRect l="1831" t="6499" r="6916" b="3126"/>
          <a:stretch/>
        </p:blipFill>
        <p:spPr>
          <a:xfrm>
            <a:off x="2410692" y="810491"/>
            <a:ext cx="7086599" cy="5380194"/>
          </a:xfrm>
          <a:prstGeom prst="rect">
            <a:avLst/>
          </a:prstGeom>
        </p:spPr>
      </p:pic>
    </p:spTree>
    <p:extLst>
      <p:ext uri="{BB962C8B-B14F-4D97-AF65-F5344CB8AC3E}">
        <p14:creationId xmlns:p14="http://schemas.microsoft.com/office/powerpoint/2010/main" val="417702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3566149097"/>
              </p:ext>
            </p:extLst>
          </p:nvPr>
        </p:nvGraphicFramePr>
        <p:xfrm>
          <a:off x="176644" y="0"/>
          <a:ext cx="11731337" cy="6141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E3A5B-A423-9428-DF97-83A67145CA1B}"/>
              </a:ext>
            </a:extLst>
          </p:cNvPr>
          <p:cNvPicPr>
            <a:picLocks noChangeAspect="1"/>
          </p:cNvPicPr>
          <p:nvPr/>
        </p:nvPicPr>
        <p:blipFill rotWithShape="1">
          <a:blip r:embed="rId3"/>
          <a:srcRect l="4684" t="7879" r="48469" b="18750"/>
          <a:stretch/>
        </p:blipFill>
        <p:spPr>
          <a:xfrm>
            <a:off x="2774373" y="2265872"/>
            <a:ext cx="4465308" cy="4610501"/>
          </a:xfrm>
          <a:prstGeom prst="rect">
            <a:avLst/>
          </a:prstGeom>
        </p:spPr>
      </p:pic>
      <p:pic>
        <p:nvPicPr>
          <p:cNvPr id="7" name="Picture 6">
            <a:extLst>
              <a:ext uri="{FF2B5EF4-FFF2-40B4-BE49-F238E27FC236}">
                <a16:creationId xmlns:a16="http://schemas.microsoft.com/office/drawing/2014/main" id="{2C027C2B-F376-1DBF-2CEF-351DCBD1F70E}"/>
              </a:ext>
            </a:extLst>
          </p:cNvPr>
          <p:cNvPicPr>
            <a:picLocks noChangeAspect="1"/>
          </p:cNvPicPr>
          <p:nvPr/>
        </p:nvPicPr>
        <p:blipFill rotWithShape="1">
          <a:blip r:embed="rId4"/>
          <a:srcRect l="4683" t="7879" r="48469" b="18750"/>
          <a:stretch/>
        </p:blipFill>
        <p:spPr>
          <a:xfrm>
            <a:off x="34497" y="941077"/>
            <a:ext cx="2892632" cy="2986688"/>
          </a:xfrm>
          <a:prstGeom prst="rect">
            <a:avLst/>
          </a:prstGeom>
        </p:spPr>
      </p:pic>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5"/>
          <a:srcRect l="981" r="1"/>
          <a:stretch/>
        </p:blipFill>
        <p:spPr>
          <a:xfrm>
            <a:off x="7239681" y="1217706"/>
            <a:ext cx="4744071" cy="5572125"/>
          </a:xfrm>
          <a:prstGeom prst="rect">
            <a:avLst/>
          </a:prstGeom>
        </p:spPr>
      </p:pic>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866914687"/>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3424</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1016</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539</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3472543" y="1536799"/>
            <a:ext cx="1689100" cy="307777"/>
          </a:xfrm>
          <a:prstGeom prst="rect">
            <a:avLst/>
          </a:prstGeom>
          <a:noFill/>
        </p:spPr>
        <p:txBody>
          <a:bodyPr wrap="square" rtlCol="0">
            <a:spAutoFit/>
          </a:bodyPr>
          <a:lstStyle/>
          <a:p>
            <a:r>
              <a:rPr lang="en-US" sz="1400" b="1" u="sng" dirty="0"/>
              <a:t>Last Months</a:t>
            </a:r>
          </a:p>
        </p:txBody>
      </p:sp>
    </p:spTree>
    <p:extLst>
      <p:ext uri="{BB962C8B-B14F-4D97-AF65-F5344CB8AC3E}">
        <p14:creationId xmlns:p14="http://schemas.microsoft.com/office/powerpoint/2010/main" val="143125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2" name="Chart 1">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3093864072"/>
              </p:ext>
            </p:extLst>
          </p:nvPr>
        </p:nvGraphicFramePr>
        <p:xfrm>
          <a:off x="72736" y="1"/>
          <a:ext cx="12119264" cy="6005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Oximeter Troubleshooting</a:t>
            </a:r>
          </a:p>
        </p:txBody>
      </p:sp>
    </p:spTree>
    <p:extLst>
      <p:ext uri="{BB962C8B-B14F-4D97-AF65-F5344CB8AC3E}">
        <p14:creationId xmlns:p14="http://schemas.microsoft.com/office/powerpoint/2010/main" val="82576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34AA-CD89-CCD5-72B1-3434BFC93DDA}"/>
              </a:ext>
            </a:extLst>
          </p:cNvPr>
          <p:cNvSpPr>
            <a:spLocks noGrp="1"/>
          </p:cNvSpPr>
          <p:nvPr>
            <p:ph type="title"/>
          </p:nvPr>
        </p:nvSpPr>
        <p:spPr>
          <a:xfrm>
            <a:off x="838200" y="365125"/>
            <a:ext cx="10515600" cy="1325563"/>
          </a:xfrm>
        </p:spPr>
        <p:txBody>
          <a:bodyPr anchor="ctr">
            <a:normAutofit/>
          </a:bodyPr>
          <a:lstStyle/>
          <a:p>
            <a:r>
              <a:rPr lang="en-US" dirty="0"/>
              <a:t>Follow-Up To Low-Quality Signal</a:t>
            </a:r>
          </a:p>
        </p:txBody>
      </p:sp>
      <p:graphicFrame>
        <p:nvGraphicFramePr>
          <p:cNvPr id="5" name="Content Placeholder 2">
            <a:extLst>
              <a:ext uri="{FF2B5EF4-FFF2-40B4-BE49-F238E27FC236}">
                <a16:creationId xmlns:a16="http://schemas.microsoft.com/office/drawing/2014/main" id="{8EE58FA9-4ACC-4470-2C95-BFD94FEC79EA}"/>
              </a:ext>
            </a:extLst>
          </p:cNvPr>
          <p:cNvGraphicFramePr>
            <a:graphicFrameLocks noGrp="1"/>
          </p:cNvGraphicFramePr>
          <p:nvPr>
            <p:ph idx="1"/>
            <p:extLst>
              <p:ext uri="{D42A27DB-BD31-4B8C-83A1-F6EECF244321}">
                <p14:modId xmlns:p14="http://schemas.microsoft.com/office/powerpoint/2010/main" val="327361353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868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AE76-ED41-876D-507B-4296BC3B5F11}"/>
              </a:ext>
            </a:extLst>
          </p:cNvPr>
          <p:cNvSpPr>
            <a:spLocks noGrp="1"/>
          </p:cNvSpPr>
          <p:nvPr>
            <p:ph type="title"/>
          </p:nvPr>
        </p:nvSpPr>
        <p:spPr/>
        <p:txBody>
          <a:bodyPr/>
          <a:lstStyle/>
          <a:p>
            <a:r>
              <a:rPr lang="en-US" dirty="0"/>
              <a:t>Troubleshooting Devices That Transmit Data</a:t>
            </a:r>
          </a:p>
        </p:txBody>
      </p:sp>
      <p:graphicFrame>
        <p:nvGraphicFramePr>
          <p:cNvPr id="4" name="Content Placeholder 3">
            <a:extLst>
              <a:ext uri="{FF2B5EF4-FFF2-40B4-BE49-F238E27FC236}">
                <a16:creationId xmlns:a16="http://schemas.microsoft.com/office/drawing/2014/main" id="{78C07B4B-64B1-3603-9763-993483E44EE0}"/>
              </a:ext>
            </a:extLst>
          </p:cNvPr>
          <p:cNvGraphicFramePr>
            <a:graphicFrameLocks noGrp="1"/>
          </p:cNvGraphicFramePr>
          <p:nvPr>
            <p:ph idx="1"/>
            <p:extLst>
              <p:ext uri="{D42A27DB-BD31-4B8C-83A1-F6EECF244321}">
                <p14:modId xmlns:p14="http://schemas.microsoft.com/office/powerpoint/2010/main" val="2421942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9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 Points</a:t>
            </a:r>
          </a:p>
        </p:txBody>
      </p:sp>
    </p:spTree>
    <p:extLst>
      <p:ext uri="{BB962C8B-B14F-4D97-AF65-F5344CB8AC3E}">
        <p14:creationId xmlns:p14="http://schemas.microsoft.com/office/powerpoint/2010/main" val="377233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6C5B-327C-29C7-33FC-981065D20205}"/>
              </a:ext>
            </a:extLst>
          </p:cNvPr>
          <p:cNvSpPr>
            <a:spLocks noGrp="1"/>
          </p:cNvSpPr>
          <p:nvPr>
            <p:ph type="title"/>
          </p:nvPr>
        </p:nvSpPr>
        <p:spPr>
          <a:xfrm>
            <a:off x="838200" y="365125"/>
            <a:ext cx="10515600" cy="1325563"/>
          </a:xfrm>
        </p:spPr>
        <p:txBody>
          <a:bodyPr anchor="ctr">
            <a:normAutofit/>
          </a:bodyPr>
          <a:lstStyle/>
          <a:p>
            <a:r>
              <a:rPr lang="en-US" dirty="0"/>
              <a:t>PAB Meeting – Forum Creation</a:t>
            </a:r>
          </a:p>
        </p:txBody>
      </p:sp>
      <p:graphicFrame>
        <p:nvGraphicFramePr>
          <p:cNvPr id="5" name="Content Placeholder 2">
            <a:extLst>
              <a:ext uri="{FF2B5EF4-FFF2-40B4-BE49-F238E27FC236}">
                <a16:creationId xmlns:a16="http://schemas.microsoft.com/office/drawing/2014/main" id="{D527D0C7-E4C8-BCF5-46CC-D3955D0EC5B3}"/>
              </a:ext>
            </a:extLst>
          </p:cNvPr>
          <p:cNvGraphicFramePr/>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172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7165-7B71-6568-79BD-64EFE475B02D}"/>
              </a:ext>
            </a:extLst>
          </p:cNvPr>
          <p:cNvSpPr>
            <a:spLocks noGrp="1"/>
          </p:cNvSpPr>
          <p:nvPr>
            <p:ph type="title"/>
          </p:nvPr>
        </p:nvSpPr>
        <p:spPr>
          <a:xfrm>
            <a:off x="838200" y="365125"/>
            <a:ext cx="10515600" cy="1325563"/>
          </a:xfrm>
        </p:spPr>
        <p:txBody>
          <a:bodyPr anchor="ctr">
            <a:normAutofit/>
          </a:bodyPr>
          <a:lstStyle/>
          <a:p>
            <a:r>
              <a:rPr lang="en-US" dirty="0"/>
              <a:t>PAB Meeting – Reframing Expectations </a:t>
            </a:r>
          </a:p>
        </p:txBody>
      </p:sp>
      <p:graphicFrame>
        <p:nvGraphicFramePr>
          <p:cNvPr id="7" name="Content Placeholder 2">
            <a:extLst>
              <a:ext uri="{FF2B5EF4-FFF2-40B4-BE49-F238E27FC236}">
                <a16:creationId xmlns:a16="http://schemas.microsoft.com/office/drawing/2014/main" id="{FBF541F6-C776-0119-141E-3AAE90A42AA8}"/>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68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D920-C60F-7BB9-3BCF-61B0B069BC0D}"/>
              </a:ext>
            </a:extLst>
          </p:cNvPr>
          <p:cNvSpPr>
            <a:spLocks noGrp="1"/>
          </p:cNvSpPr>
          <p:nvPr>
            <p:ph type="title"/>
          </p:nvPr>
        </p:nvSpPr>
        <p:spPr>
          <a:xfrm>
            <a:off x="838200" y="365125"/>
            <a:ext cx="10515600" cy="1325563"/>
          </a:xfrm>
        </p:spPr>
        <p:txBody>
          <a:bodyPr anchor="ctr">
            <a:normAutofit/>
          </a:bodyPr>
          <a:lstStyle/>
          <a:p>
            <a:r>
              <a:rPr lang="en-US" dirty="0"/>
              <a:t>SAE vs AE</a:t>
            </a:r>
          </a:p>
        </p:txBody>
      </p:sp>
      <p:graphicFrame>
        <p:nvGraphicFramePr>
          <p:cNvPr id="5" name="Content Placeholder 2">
            <a:extLst>
              <a:ext uri="{FF2B5EF4-FFF2-40B4-BE49-F238E27FC236}">
                <a16:creationId xmlns:a16="http://schemas.microsoft.com/office/drawing/2014/main" id="{6300A2C2-8B27-944F-5179-F0B5E01988D2}"/>
              </a:ext>
            </a:extLst>
          </p:cNvPr>
          <p:cNvGraphicFramePr/>
          <p:nvPr>
            <p:extLst>
              <p:ext uri="{D42A27DB-BD31-4B8C-83A1-F6EECF244321}">
                <p14:modId xmlns:p14="http://schemas.microsoft.com/office/powerpoint/2010/main" val="96162205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97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9C5-7699-2357-C1E5-593938D57BE7}"/>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5" name="Content Placeholder 2">
            <a:extLst>
              <a:ext uri="{FF2B5EF4-FFF2-40B4-BE49-F238E27FC236}">
                <a16:creationId xmlns:a16="http://schemas.microsoft.com/office/drawing/2014/main" id="{06E78546-BB15-2EF8-AE29-D759855C55E1}"/>
              </a:ext>
            </a:extLst>
          </p:cNvPr>
          <p:cNvGraphicFramePr>
            <a:graphicFrameLocks noGrp="1"/>
          </p:cNvGraphicFramePr>
          <p:nvPr>
            <p:ph idx="1"/>
            <p:extLst>
              <p:ext uri="{D42A27DB-BD31-4B8C-83A1-F6EECF244321}">
                <p14:modId xmlns:p14="http://schemas.microsoft.com/office/powerpoint/2010/main" val="6523105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76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ACB94A78-3071-4042-BDFD-D0F97279ACAD}"/>
              </a:ext>
            </a:extLst>
          </p:cNvPr>
          <p:cNvGraphicFramePr>
            <a:graphicFrameLocks/>
          </p:cNvGraphicFramePr>
          <p:nvPr>
            <p:extLst>
              <p:ext uri="{D42A27DB-BD31-4B8C-83A1-F6EECF244321}">
                <p14:modId xmlns:p14="http://schemas.microsoft.com/office/powerpoint/2010/main" val="3957993562"/>
              </p:ext>
            </p:extLst>
          </p:nvPr>
        </p:nvGraphicFramePr>
        <p:xfrm>
          <a:off x="0" y="155522"/>
          <a:ext cx="12192000" cy="6702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
            <a:extLst>
              <a:ext uri="{FF2B5EF4-FFF2-40B4-BE49-F238E27FC236}">
                <a16:creationId xmlns:a16="http://schemas.microsoft.com/office/drawing/2014/main" id="{AEE83792-81D0-4D9F-98FF-4AB0FD452EFB}"/>
              </a:ext>
            </a:extLst>
          </p:cNvPr>
          <p:cNvGraphicFramePr>
            <a:graphicFrameLocks noGrp="1"/>
          </p:cNvGraphicFramePr>
          <p:nvPr>
            <p:extLst>
              <p:ext uri="{D42A27DB-BD31-4B8C-83A1-F6EECF244321}">
                <p14:modId xmlns:p14="http://schemas.microsoft.com/office/powerpoint/2010/main" val="30870008"/>
              </p:ext>
            </p:extLst>
          </p:nvPr>
        </p:nvGraphicFramePr>
        <p:xfrm>
          <a:off x="464060" y="547342"/>
          <a:ext cx="3065444" cy="914400"/>
        </p:xfrm>
        <a:graphic>
          <a:graphicData uri="http://schemas.openxmlformats.org/drawingml/2006/table">
            <a:tbl>
              <a:tblPr firstRow="1" bandRow="1">
                <a:tableStyleId>{5940675A-B579-460E-94D1-54222C63F5DA}</a:tableStyleId>
              </a:tblPr>
              <a:tblGrid>
                <a:gridCol w="232093">
                  <a:extLst>
                    <a:ext uri="{9D8B030D-6E8A-4147-A177-3AD203B41FA5}">
                      <a16:colId xmlns:a16="http://schemas.microsoft.com/office/drawing/2014/main" val="3954881284"/>
                    </a:ext>
                  </a:extLst>
                </a:gridCol>
                <a:gridCol w="2833351">
                  <a:extLst>
                    <a:ext uri="{9D8B030D-6E8A-4147-A177-3AD203B41FA5}">
                      <a16:colId xmlns:a16="http://schemas.microsoft.com/office/drawing/2014/main" val="843391210"/>
                    </a:ext>
                  </a:extLst>
                </a:gridCol>
              </a:tblGrid>
              <a:tr h="165008">
                <a:tc>
                  <a:txBody>
                    <a:bodyPr/>
                    <a:lstStyle/>
                    <a:p>
                      <a:endParaRPr lang="en-US" sz="1400" dirty="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809968"/>
                  </a:ext>
                </a:extLst>
              </a:tr>
              <a:tr h="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Activated but not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81749595"/>
                  </a:ext>
                </a:extLst>
              </a:tr>
              <a:tr h="27962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Patient identified, not yet enrolled</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06137597"/>
                  </a:ext>
                </a:extLst>
              </a:tr>
            </a:tbl>
          </a:graphicData>
        </a:graphic>
      </p:graphicFrame>
      <p:pic>
        <p:nvPicPr>
          <p:cNvPr id="28" name="Graphic 7" descr="Checkbox Checked with solid fill">
            <a:extLst>
              <a:ext uri="{FF2B5EF4-FFF2-40B4-BE49-F238E27FC236}">
                <a16:creationId xmlns:a16="http://schemas.microsoft.com/office/drawing/2014/main" id="{1DD9C7D9-D9D4-4C00-B429-3E8F37F6A2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2432" y="2371716"/>
            <a:ext cx="266700" cy="266700"/>
          </a:xfrm>
          <a:prstGeom prst="rect">
            <a:avLst/>
          </a:prstGeom>
        </p:spPr>
      </p:pic>
      <p:pic>
        <p:nvPicPr>
          <p:cNvPr id="30" name="Graphic 12" descr="Checkbox Checked with solid fill">
            <a:extLst>
              <a:ext uri="{FF2B5EF4-FFF2-40B4-BE49-F238E27FC236}">
                <a16:creationId xmlns:a16="http://schemas.microsoft.com/office/drawing/2014/main" id="{6AE4BF56-367A-4171-B8A0-52FEAFBDA6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351" y="3946343"/>
            <a:ext cx="266700" cy="266700"/>
          </a:xfrm>
          <a:prstGeom prst="rect">
            <a:avLst/>
          </a:prstGeom>
        </p:spPr>
      </p:pic>
      <p:pic>
        <p:nvPicPr>
          <p:cNvPr id="31" name="Graphic 13" descr="Checkbox Checked with solid fill">
            <a:extLst>
              <a:ext uri="{FF2B5EF4-FFF2-40B4-BE49-F238E27FC236}">
                <a16:creationId xmlns:a16="http://schemas.microsoft.com/office/drawing/2014/main" id="{5CC4421C-E56C-4781-A11C-50449E18B2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615" y="5827378"/>
            <a:ext cx="260350" cy="266700"/>
          </a:xfrm>
          <a:prstGeom prst="rect">
            <a:avLst/>
          </a:prstGeom>
        </p:spPr>
      </p:pic>
      <p:pic>
        <p:nvPicPr>
          <p:cNvPr id="8" name="Graphic 7" descr="Checkbox Checked with solid fill">
            <a:extLst>
              <a:ext uri="{FF2B5EF4-FFF2-40B4-BE49-F238E27FC236}">
                <a16:creationId xmlns:a16="http://schemas.microsoft.com/office/drawing/2014/main" id="{61A98073-96E0-4331-9022-66537A0AEF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034" y="573100"/>
            <a:ext cx="266700" cy="266700"/>
          </a:xfrm>
          <a:prstGeom prst="rect">
            <a:avLst/>
          </a:prstGeom>
        </p:spPr>
      </p:pic>
      <p:pic>
        <p:nvPicPr>
          <p:cNvPr id="9" name="Graphic 9" descr="Checkbox Crossed with solid fill">
            <a:extLst>
              <a:ext uri="{FF2B5EF4-FFF2-40B4-BE49-F238E27FC236}">
                <a16:creationId xmlns:a16="http://schemas.microsoft.com/office/drawing/2014/main" id="{DCEBA085-F208-4808-BE39-F31219050E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819" y="865558"/>
            <a:ext cx="287794" cy="305460"/>
          </a:xfrm>
          <a:prstGeom prst="rect">
            <a:avLst/>
          </a:prstGeom>
        </p:spPr>
      </p:pic>
      <p:pic>
        <p:nvPicPr>
          <p:cNvPr id="10" name="Picture 9" descr="Question free icon">
            <a:extLst>
              <a:ext uri="{FF2B5EF4-FFF2-40B4-BE49-F238E27FC236}">
                <a16:creationId xmlns:a16="http://schemas.microsoft.com/office/drawing/2014/main" id="{170C1A15-F4B9-41E6-A7B8-AA7EA54913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235" y="1233470"/>
            <a:ext cx="146961" cy="1527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4" name="Graphic 7" descr="Checkbox Checked with solid fill">
            <a:extLst>
              <a:ext uri="{FF2B5EF4-FFF2-40B4-BE49-F238E27FC236}">
                <a16:creationId xmlns:a16="http://schemas.microsoft.com/office/drawing/2014/main" id="{A6047539-A722-4EBD-A68C-ED93C98D2B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5829" y="2049631"/>
            <a:ext cx="266700" cy="266700"/>
          </a:xfrm>
          <a:prstGeom prst="rect">
            <a:avLst/>
          </a:prstGeom>
        </p:spPr>
      </p:pic>
      <p:pic>
        <p:nvPicPr>
          <p:cNvPr id="15" name="Graphic 12" descr="Checkbox Checked with solid fill">
            <a:extLst>
              <a:ext uri="{FF2B5EF4-FFF2-40B4-BE49-F238E27FC236}">
                <a16:creationId xmlns:a16="http://schemas.microsoft.com/office/drawing/2014/main" id="{A8E899ED-A38A-4DA0-8F1B-480FA84F41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7333" y="3633951"/>
            <a:ext cx="266700" cy="266700"/>
          </a:xfrm>
          <a:prstGeom prst="rect">
            <a:avLst/>
          </a:prstGeom>
        </p:spPr>
      </p:pic>
      <p:pic>
        <p:nvPicPr>
          <p:cNvPr id="16" name="Graphic 12" descr="Checkbox Checked with solid fill">
            <a:extLst>
              <a:ext uri="{FF2B5EF4-FFF2-40B4-BE49-F238E27FC236}">
                <a16:creationId xmlns:a16="http://schemas.microsoft.com/office/drawing/2014/main" id="{C3119CA3-3219-4FC0-8CF6-2209D36BEF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5998" y="5213251"/>
            <a:ext cx="266700" cy="266700"/>
          </a:xfrm>
          <a:prstGeom prst="rect">
            <a:avLst/>
          </a:prstGeom>
        </p:spPr>
      </p:pic>
      <p:pic>
        <p:nvPicPr>
          <p:cNvPr id="18" name="Graphic 12" descr="Checkbox Checked with solid fill">
            <a:extLst>
              <a:ext uri="{FF2B5EF4-FFF2-40B4-BE49-F238E27FC236}">
                <a16:creationId xmlns:a16="http://schemas.microsoft.com/office/drawing/2014/main" id="{C8FD144D-7069-46C8-86DE-F4FCD93E45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2648" y="4562563"/>
            <a:ext cx="266700" cy="266700"/>
          </a:xfrm>
          <a:prstGeom prst="rect">
            <a:avLst/>
          </a:prstGeom>
        </p:spPr>
      </p:pic>
      <p:pic>
        <p:nvPicPr>
          <p:cNvPr id="5" name="Graphic 12" descr="Checkbox Checked with solid fill">
            <a:extLst>
              <a:ext uri="{FF2B5EF4-FFF2-40B4-BE49-F238E27FC236}">
                <a16:creationId xmlns:a16="http://schemas.microsoft.com/office/drawing/2014/main" id="{95BEAC5A-D323-2FBC-8417-7F7C452971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698" y="4908451"/>
            <a:ext cx="266700" cy="266700"/>
          </a:xfrm>
          <a:prstGeom prst="rect">
            <a:avLst/>
          </a:prstGeom>
        </p:spPr>
      </p:pic>
    </p:spTree>
    <p:extLst>
      <p:ext uri="{BB962C8B-B14F-4D97-AF65-F5344CB8AC3E}">
        <p14:creationId xmlns:p14="http://schemas.microsoft.com/office/powerpoint/2010/main" val="153783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73 ± 22</a:t>
            </a:r>
          </a:p>
        </p:txBody>
      </p:sp>
      <p:pic>
        <p:nvPicPr>
          <p:cNvPr id="20" name="Picture 19">
            <a:extLst>
              <a:ext uri="{FF2B5EF4-FFF2-40B4-BE49-F238E27FC236}">
                <a16:creationId xmlns:a16="http://schemas.microsoft.com/office/drawing/2014/main" id="{2F5E3DA9-262A-C3F0-01E5-E2E9A92A3BFC}"/>
              </a:ext>
            </a:extLst>
          </p:cNvPr>
          <p:cNvPicPr>
            <a:picLocks noChangeAspect="1"/>
          </p:cNvPicPr>
          <p:nvPr/>
        </p:nvPicPr>
        <p:blipFill rotWithShape="1">
          <a:blip r:embed="rId4"/>
          <a:srcRect l="1149" t="1212" r="887" b="1061"/>
          <a:stretch/>
        </p:blipFill>
        <p:spPr>
          <a:xfrm>
            <a:off x="4661852" y="245574"/>
            <a:ext cx="7408281" cy="5894243"/>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3D254CB-5890-F73C-517B-767DD9D79E3F}"/>
              </a:ext>
            </a:extLst>
          </p:cNvPr>
          <p:cNvGraphicFramePr>
            <a:graphicFrameLocks/>
          </p:cNvGraphicFramePr>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125756927"/>
              </p:ext>
            </p:extLst>
          </p:nvPr>
        </p:nvGraphicFramePr>
        <p:xfrm>
          <a:off x="327116" y="674446"/>
          <a:ext cx="11537768" cy="518713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effectLst/>
                        </a:rPr>
                        <a:t>Boston Children's</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7/8/2021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19.07</a:t>
                      </a:r>
                    </a:p>
                  </a:txBody>
                  <a:tcPr marL="0" marR="0" marT="0" marB="0" anchor="b"/>
                </a:tc>
                <a:tc>
                  <a:txBody>
                    <a:bodyPr/>
                    <a:lstStyle/>
                    <a:p>
                      <a:pPr algn="ctr" fontAlgn="b"/>
                      <a:r>
                        <a:rPr lang="en-US" sz="1400" u="none" strike="noStrike">
                          <a:effectLst/>
                        </a:rPr>
                        <a:t>40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3</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0.8</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16</a:t>
                      </a:r>
                    </a:p>
                  </a:txBody>
                  <a:tcPr marL="0" marR="0" marT="0" marB="0" anchor="b"/>
                </a:tc>
                <a:tc>
                  <a:txBody>
                    <a:bodyPr/>
                    <a:lstStyle/>
                    <a:p>
                      <a:pPr algn="ctr" fontAlgn="b"/>
                      <a:r>
                        <a:rPr lang="en-US" sz="1400" u="none" strike="noStrike" dirty="0">
                          <a:solidFill>
                            <a:sysClr val="windowText" lastClr="000000"/>
                          </a:solidFill>
                          <a:effectLst/>
                        </a:rPr>
                        <a:t>3</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96.11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68.26</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101.63</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72.76</a:t>
                      </a:r>
                    </a:p>
                  </a:txBody>
                  <a:tcPr marL="0" marR="0" marT="0" marB="0" anchor="b"/>
                </a:tc>
                <a:extLst>
                  <a:ext uri="{0D108BD9-81ED-4DB2-BD59-A6C34878D82A}">
                    <a16:rowId xmlns:a16="http://schemas.microsoft.com/office/drawing/2014/main" val="1105767336"/>
                  </a:ext>
                </a:extLst>
              </a:tr>
              <a:tr h="249892">
                <a:tc>
                  <a:txBody>
                    <a:bodyPr/>
                    <a:lstStyle/>
                    <a:p>
                      <a:pPr algn="ctr" fontAlgn="b"/>
                      <a:r>
                        <a:rPr lang="en-US" sz="1200" u="none" strike="noStrike" dirty="0">
                          <a:effectLst/>
                        </a:rPr>
                        <a:t>Dartmouth-Hitchcock</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1/1/2022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13.17</a:t>
                      </a:r>
                    </a:p>
                  </a:txBody>
                  <a:tcPr marL="0" marR="0" marT="0" marB="0" anchor="b"/>
                </a:tc>
                <a:tc>
                  <a:txBody>
                    <a:bodyPr/>
                    <a:lstStyle/>
                    <a:p>
                      <a:pPr algn="ctr" fontAlgn="b"/>
                      <a:r>
                        <a:rPr lang="en-US" sz="1400" u="none" strike="noStrike">
                          <a:effectLst/>
                        </a:rPr>
                        <a:t>20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1.7</a:t>
                      </a:r>
                    </a:p>
                  </a:txBody>
                  <a:tcPr marL="0" marR="0" marT="0" marB="0" anchor="b">
                    <a:noFill/>
                  </a:tcPr>
                </a:tc>
                <a:tc>
                  <a:txBody>
                    <a:bodyPr/>
                    <a:lstStyle/>
                    <a:p>
                      <a:pPr algn="ctr" fontAlgn="b"/>
                      <a:r>
                        <a:rPr lang="en-US" sz="1400" b="0" i="0" u="none" strike="noStrike">
                          <a:solidFill>
                            <a:schemeClr val="tx1"/>
                          </a:solidFill>
                          <a:effectLst/>
                          <a:latin typeface="Calibri" panose="020F0502020204030204" pitchFamily="34" charset="0"/>
                        </a:rPr>
                        <a:t>23</a:t>
                      </a:r>
                    </a:p>
                  </a:txBody>
                  <a:tcPr marL="0" marR="0" marT="0" marB="0" anchor="b"/>
                </a:tc>
                <a:tc>
                  <a:txBody>
                    <a:bodyPr/>
                    <a:lstStyle/>
                    <a:p>
                      <a:pPr algn="ctr" fontAlgn="b"/>
                      <a:r>
                        <a:rPr lang="en-US" sz="1400" u="none" strike="noStrike" dirty="0">
                          <a:solidFill>
                            <a:sysClr val="windowText" lastClr="000000"/>
                          </a:solidFill>
                          <a:effectLst/>
                        </a:rPr>
                        <a:t>1</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73.13</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77.37</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71.25</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73.72</a:t>
                      </a:r>
                    </a:p>
                  </a:txBody>
                  <a:tcPr marL="0" marR="0" marT="0" marB="0" anchor="b"/>
                </a:tc>
                <a:extLst>
                  <a:ext uri="{0D108BD9-81ED-4DB2-BD59-A6C34878D82A}">
                    <a16:rowId xmlns:a16="http://schemas.microsoft.com/office/drawing/2014/main" val="176033024"/>
                  </a:ext>
                </a:extLst>
              </a:tr>
              <a:tr h="381240">
                <a:tc>
                  <a:txBody>
                    <a:bodyPr/>
                    <a:lstStyle/>
                    <a:p>
                      <a:pPr algn="ctr" fontAlgn="b"/>
                      <a:r>
                        <a:rPr lang="en-US" sz="1200" u="none" strike="noStrike" dirty="0">
                          <a:effectLst/>
                        </a:rPr>
                        <a:t>Maria </a:t>
                      </a:r>
                      <a:r>
                        <a:rPr lang="en-US" sz="1200" u="none" strike="noStrike" dirty="0" err="1">
                          <a:effectLst/>
                        </a:rPr>
                        <a:t>Fareri</a:t>
                      </a:r>
                      <a:r>
                        <a:rPr lang="en-US" sz="1200" u="none" strike="noStrike" dirty="0">
                          <a:effectLst/>
                        </a:rPr>
                        <a:t>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11/18/2021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14.63</a:t>
                      </a:r>
                    </a:p>
                  </a:txBody>
                  <a:tcPr marL="0" marR="0" marT="0" marB="0" anchor="b"/>
                </a:tc>
                <a:tc>
                  <a:txBody>
                    <a:bodyPr/>
                    <a:lstStyle/>
                    <a:p>
                      <a:pPr algn="ctr" fontAlgn="b"/>
                      <a:r>
                        <a:rPr lang="en-US" sz="1400" u="none" strike="noStrike">
                          <a:effectLst/>
                        </a:rPr>
                        <a:t>14</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1</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0.1</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2</a:t>
                      </a:r>
                    </a:p>
                  </a:txBody>
                  <a:tcPr marL="0" marR="0" marT="0" marB="0" anchor="b"/>
                </a:tc>
                <a:tc>
                  <a:txBody>
                    <a:bodyPr/>
                    <a:lstStyle/>
                    <a:p>
                      <a:pPr algn="ctr" fontAlgn="b"/>
                      <a:r>
                        <a:rPr lang="en-US" sz="1400" u="none" strike="noStrike" dirty="0">
                          <a:solidFill>
                            <a:sysClr val="windowText" lastClr="000000"/>
                          </a:solidFill>
                          <a:effectLst/>
                        </a:rPr>
                        <a:t>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90.00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37.00</a:t>
                      </a:r>
                    </a:p>
                  </a:txBody>
                  <a:tcPr marL="0" marR="0" marT="0" marB="0" anchor="b"/>
                </a:tc>
                <a:tc>
                  <a:txBody>
                    <a:bodyPr/>
                    <a:lstStyle/>
                    <a:p>
                      <a:pPr algn="ctr" fontAlgn="b"/>
                      <a:r>
                        <a:rPr lang="en-US" sz="1400" u="none" strike="noStrike" dirty="0">
                          <a:solidFill>
                            <a:sysClr val="windowText" lastClr="000000"/>
                          </a:solidFill>
                          <a:effectLst/>
                        </a:rPr>
                        <a:t>90.00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ysClr val="windowText" lastClr="000000"/>
                          </a:solidFill>
                          <a:effectLst/>
                        </a:rPr>
                        <a:t>37.00</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8647532"/>
                  </a:ext>
                </a:extLst>
              </a:tr>
              <a:tr h="381240">
                <a:tc>
                  <a:txBody>
                    <a:bodyPr/>
                    <a:lstStyle/>
                    <a:p>
                      <a:pPr algn="ctr" fontAlgn="b"/>
                      <a:r>
                        <a:rPr lang="en-US" sz="1200" u="none" strike="noStrike" dirty="0">
                          <a:effectLst/>
                        </a:rPr>
                        <a:t>Massachusetts General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7/8/2021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19.07</a:t>
                      </a:r>
                    </a:p>
                  </a:txBody>
                  <a:tcPr marL="0" marR="0" marT="0" marB="0" anchor="b"/>
                </a:tc>
                <a:tc>
                  <a:txBody>
                    <a:bodyPr/>
                    <a:lstStyle/>
                    <a:p>
                      <a:pPr algn="ctr" fontAlgn="b"/>
                      <a:r>
                        <a:rPr lang="en-US" sz="1400" u="none" strike="noStrike">
                          <a:effectLst/>
                        </a:rPr>
                        <a:t>13</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1</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0.4</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8</a:t>
                      </a:r>
                    </a:p>
                  </a:txBody>
                  <a:tcPr marL="0" marR="0" marT="0" marB="0" anchor="b"/>
                </a:tc>
                <a:tc>
                  <a:txBody>
                    <a:bodyPr/>
                    <a:lstStyle/>
                    <a:p>
                      <a:pPr algn="ctr" fontAlgn="b"/>
                      <a:r>
                        <a:rPr lang="en-US" sz="1400" u="none" strike="noStrike" dirty="0">
                          <a:solidFill>
                            <a:sysClr val="windowText" lastClr="000000"/>
                          </a:solidFill>
                          <a:effectLst/>
                        </a:rPr>
                        <a:t>1</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92.83</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54.17</a:t>
                      </a:r>
                    </a:p>
                  </a:txBody>
                  <a:tcPr marL="0" marR="0" marT="0" marB="0" anchor="b"/>
                </a:tc>
                <a:tc>
                  <a:txBody>
                    <a:bodyPr/>
                    <a:lstStyle/>
                    <a:p>
                      <a:pPr algn="ctr" fontAlgn="b"/>
                      <a:r>
                        <a:rPr lang="en-US" sz="1400" u="none" strike="noStrike" dirty="0">
                          <a:solidFill>
                            <a:sysClr val="windowText" lastClr="000000"/>
                          </a:solidFill>
                          <a:effectLst/>
                        </a:rPr>
                        <a:t>112.00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ysClr val="windowText" lastClr="000000"/>
                          </a:solidFill>
                          <a:effectLst/>
                        </a:rPr>
                        <a:t>59.33</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41287519"/>
                  </a:ext>
                </a:extLst>
              </a:tr>
              <a:tr h="249892">
                <a:tc>
                  <a:txBody>
                    <a:bodyPr/>
                    <a:lstStyle/>
                    <a:p>
                      <a:pPr algn="ctr" fontAlgn="b"/>
                      <a:r>
                        <a:rPr lang="en-US" sz="1200" u="none" strike="noStrike">
                          <a:effectLst/>
                        </a:rPr>
                        <a:t>University of Maryland</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8/21/2021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17.60</a:t>
                      </a:r>
                    </a:p>
                  </a:txBody>
                  <a:tcPr marL="0" marR="0" marT="0" marB="0" anchor="b"/>
                </a:tc>
                <a:tc>
                  <a:txBody>
                    <a:bodyPr/>
                    <a:lstStyle/>
                    <a:p>
                      <a:pPr algn="ctr" fontAlgn="b"/>
                      <a:r>
                        <a:rPr lang="en-US" sz="1400" u="none" strike="noStrike">
                          <a:effectLst/>
                        </a:rPr>
                        <a:t>20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19</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7</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52.18</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35.73</a:t>
                      </a:r>
                    </a:p>
                  </a:txBody>
                  <a:tcPr marL="0" marR="0" marT="0" marB="0" anchor="b"/>
                </a:tc>
                <a:tc>
                  <a:txBody>
                    <a:bodyPr/>
                    <a:lstStyle/>
                    <a:p>
                      <a:pPr algn="ctr" fontAlgn="b"/>
                      <a:r>
                        <a:rPr lang="en-US" sz="1400" u="none" strike="noStrike" dirty="0">
                          <a:solidFill>
                            <a:sysClr val="windowText" lastClr="000000"/>
                          </a:solidFill>
                          <a:effectLst/>
                        </a:rPr>
                        <a:t>57.67</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ysClr val="windowText" lastClr="000000"/>
                          </a:solidFill>
                          <a:effectLst/>
                        </a:rPr>
                        <a:t>37.75</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2309223"/>
                  </a:ext>
                </a:extLst>
              </a:tr>
              <a:tr h="249892">
                <a:tc>
                  <a:txBody>
                    <a:bodyPr/>
                    <a:lstStyle/>
                    <a:p>
                      <a:pPr algn="ctr" fontAlgn="b"/>
                      <a:r>
                        <a:rPr lang="en-US" sz="1200" u="none" strike="noStrike" dirty="0">
                          <a:effectLst/>
                        </a:rPr>
                        <a:t>Vanderbilt</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4/28/2021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21.43</a:t>
                      </a:r>
                    </a:p>
                  </a:txBody>
                  <a:tcPr marL="0" marR="0" marT="0" marB="0" anchor="b"/>
                </a:tc>
                <a:tc>
                  <a:txBody>
                    <a:bodyPr/>
                    <a:lstStyle/>
                    <a:p>
                      <a:pPr algn="ctr" fontAlgn="b"/>
                      <a:r>
                        <a:rPr lang="en-US" sz="1400" u="none" strike="noStrike" dirty="0">
                          <a:effectLst/>
                        </a:rPr>
                        <a:t>70</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6</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0.1</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3</a:t>
                      </a:r>
                    </a:p>
                  </a:txBody>
                  <a:tcPr marL="0" marR="0" marT="0" marB="0" anchor="b"/>
                </a:tc>
                <a:tc>
                  <a:txBody>
                    <a:bodyPr/>
                    <a:lstStyle/>
                    <a:p>
                      <a:pPr algn="ctr" fontAlgn="b"/>
                      <a:r>
                        <a:rPr lang="en-US" sz="1400" u="none" strike="noStrike" dirty="0">
                          <a:solidFill>
                            <a:sysClr val="windowText" lastClr="000000"/>
                          </a:solidFill>
                          <a:effectLst/>
                        </a:rPr>
                        <a:t>2</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2287569"/>
                  </a:ext>
                </a:extLst>
              </a:tr>
              <a:tr h="249892">
                <a:tc>
                  <a:txBody>
                    <a:bodyPr/>
                    <a:lstStyle/>
                    <a:p>
                      <a:pPr algn="ctr" fontAlgn="b"/>
                      <a:r>
                        <a:rPr lang="en-US" sz="1200" u="none" strike="noStrike" dirty="0">
                          <a:effectLst/>
                        </a:rPr>
                        <a:t>Arkansas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10/20/2021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15.60</a:t>
                      </a:r>
                    </a:p>
                  </a:txBody>
                  <a:tcPr marL="0" marR="0" marT="0" marB="0" anchor="b"/>
                </a:tc>
                <a:tc>
                  <a:txBody>
                    <a:bodyPr/>
                    <a:lstStyle/>
                    <a:p>
                      <a:pPr algn="ctr" fontAlgn="b"/>
                      <a:r>
                        <a:rPr lang="en-US" sz="1400" u="none" strike="noStrike">
                          <a:effectLst/>
                        </a:rPr>
                        <a:t>48</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17</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5</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89.00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47.73</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98.00</a:t>
                      </a:r>
                    </a:p>
                  </a:txBody>
                  <a:tcPr marL="0" marR="0" marT="0" marB="0" anchor="b"/>
                </a:tc>
                <a:tc>
                  <a:txBody>
                    <a:bodyPr/>
                    <a:lstStyle/>
                    <a:p>
                      <a:pPr algn="ctr" fontAlgn="b"/>
                      <a:r>
                        <a:rPr lang="en-US" sz="1400" u="none" strike="noStrike" dirty="0">
                          <a:solidFill>
                            <a:sysClr val="windowText" lastClr="000000"/>
                          </a:solidFill>
                          <a:effectLst/>
                        </a:rPr>
                        <a:t>59.55</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2052516"/>
                  </a:ext>
                </a:extLst>
              </a:tr>
              <a:tr h="381240">
                <a:tc>
                  <a:txBody>
                    <a:bodyPr/>
                    <a:lstStyle/>
                    <a:p>
                      <a:pPr algn="ctr" fontAlgn="b"/>
                      <a:r>
                        <a:rPr lang="en-US" sz="1200" u="none" strike="noStrike" dirty="0">
                          <a:effectLst/>
                        </a:rPr>
                        <a:t>Children's Hospital of </a:t>
                      </a:r>
                      <a:r>
                        <a:rPr lang="en-US" sz="1200" u="none" strike="noStrike" dirty="0" err="1">
                          <a:effectLst/>
                        </a:rPr>
                        <a:t>Philidelphia</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5/26/2021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20.50</a:t>
                      </a:r>
                    </a:p>
                  </a:txBody>
                  <a:tcPr marL="0" marR="0" marT="0" marB="0" anchor="b"/>
                </a:tc>
                <a:tc>
                  <a:txBody>
                    <a:bodyPr/>
                    <a:lstStyle/>
                    <a:p>
                      <a:pPr algn="ctr" fontAlgn="b"/>
                      <a:r>
                        <a:rPr lang="en-US" sz="1400" u="none" strike="noStrike">
                          <a:effectLst/>
                        </a:rPr>
                        <a:t>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0.2</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51.00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27.90</a:t>
                      </a:r>
                    </a:p>
                  </a:txBody>
                  <a:tcPr marL="0" marR="0" marT="0" marB="0" anchor="b"/>
                </a:tc>
                <a:tc>
                  <a:txBody>
                    <a:bodyPr/>
                    <a:lstStyle/>
                    <a:p>
                      <a:pPr algn="ctr" fontAlgn="b"/>
                      <a:r>
                        <a:rPr lang="en-US" sz="1400" u="none" strike="noStrike" dirty="0">
                          <a:solidFill>
                            <a:sysClr val="windowText" lastClr="000000"/>
                          </a:solidFill>
                          <a:effectLst/>
                        </a:rPr>
                        <a:t>51.00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ysClr val="windowText" lastClr="000000"/>
                          </a:solidFill>
                          <a:effectLst/>
                        </a:rPr>
                        <a:t>27.36</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4486783"/>
                  </a:ext>
                </a:extLst>
              </a:tr>
              <a:tr h="249892">
                <a:tc>
                  <a:txBody>
                    <a:bodyPr/>
                    <a:lstStyle/>
                    <a:p>
                      <a:pPr algn="ctr" fontAlgn="b"/>
                      <a:r>
                        <a:rPr lang="en-US" sz="1200" u="none" strike="noStrike" dirty="0">
                          <a:effectLst/>
                        </a:rPr>
                        <a:t>Cincinnati Children's </a:t>
                      </a:r>
                      <a:r>
                        <a:rPr lang="en-US" sz="1200" u="none" strike="noStrike" dirty="0" err="1">
                          <a:effectLst/>
                        </a:rPr>
                        <a:t>Hopsital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9/21/2022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4.40</a:t>
                      </a:r>
                    </a:p>
                  </a:txBody>
                  <a:tcPr marL="0" marR="0" marT="0" marB="0" anchor="b"/>
                </a:tc>
                <a:tc>
                  <a:txBody>
                    <a:bodyPr/>
                    <a:lstStyle/>
                    <a:p>
                      <a:pPr algn="ctr" fontAlgn="b"/>
                      <a:r>
                        <a:rPr lang="en-US" sz="1400" u="none" strike="noStrike">
                          <a:effectLst/>
                        </a:rPr>
                        <a:t>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4</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5</a:t>
                      </a:r>
                    </a:p>
                  </a:txBody>
                  <a:tcPr marL="0" marR="0" marT="0" marB="0" anchor="b"/>
                </a:tc>
                <a:tc>
                  <a:txBody>
                    <a:bodyPr/>
                    <a:lstStyle/>
                    <a:p>
                      <a:pPr algn="ctr" fontAlgn="b"/>
                      <a:r>
                        <a:rPr lang="en-US" sz="1400" u="none" strike="noStrike" dirty="0">
                          <a:solidFill>
                            <a:sysClr val="windowText" lastClr="000000"/>
                          </a:solidFill>
                          <a:effectLst/>
                        </a:rPr>
                        <a:t>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0620474"/>
                  </a:ext>
                </a:extLst>
              </a:tr>
              <a:tr h="249892">
                <a:tc>
                  <a:txBody>
                    <a:bodyPr/>
                    <a:lstStyle/>
                    <a:p>
                      <a:pPr algn="ctr" fontAlgn="b"/>
                      <a:r>
                        <a:rPr lang="en-US" sz="1200" u="none" strike="noStrike" dirty="0">
                          <a:effectLst/>
                        </a:rPr>
                        <a:t>National Jewish Health</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8/24/2022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5.33</a:t>
                      </a:r>
                    </a:p>
                  </a:txBody>
                  <a:tcPr marL="0" marR="0" marT="0" marB="0" anchor="b"/>
                </a:tc>
                <a:tc>
                  <a:txBody>
                    <a:bodyPr/>
                    <a:lstStyle/>
                    <a:p>
                      <a:pPr algn="ctr" fontAlgn="b"/>
                      <a:r>
                        <a:rPr lang="en-US" sz="1400" u="none" strike="noStrike">
                          <a:effectLst/>
                        </a:rPr>
                        <a:t>250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21</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3.0</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16</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3</a:t>
                      </a: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1254641"/>
                  </a:ext>
                </a:extLst>
              </a:tr>
              <a:tr h="381240">
                <a:tc>
                  <a:txBody>
                    <a:bodyPr/>
                    <a:lstStyle/>
                    <a:p>
                      <a:pPr algn="ctr" fontAlgn="b"/>
                      <a:r>
                        <a:rPr lang="en-US" sz="1200" u="none" strike="noStrike">
                          <a:effectLst/>
                        </a:rPr>
                        <a:t>Nationwide Children's Hospital</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3/4/2022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11.10</a:t>
                      </a:r>
                    </a:p>
                  </a:txBody>
                  <a:tcPr marL="0" marR="0" marT="0" marB="0" anchor="b"/>
                </a:tc>
                <a:tc>
                  <a:txBody>
                    <a:bodyPr/>
                    <a:lstStyle/>
                    <a:p>
                      <a:pPr algn="ctr" fontAlgn="b"/>
                      <a:r>
                        <a:rPr lang="en-US" sz="1400" u="none" strike="noStrike" dirty="0">
                          <a:effectLst/>
                        </a:rPr>
                        <a:t>75</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3.6</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40</a:t>
                      </a:r>
                    </a:p>
                  </a:txBody>
                  <a:tcPr marL="0" marR="0" marT="0" marB="0" anchor="b"/>
                </a:tc>
                <a:tc>
                  <a:txBody>
                    <a:bodyPr/>
                    <a:lstStyle/>
                    <a:p>
                      <a:pPr algn="ctr" fontAlgn="b"/>
                      <a:r>
                        <a:rPr lang="en-US" sz="1400" u="none" strike="noStrike" dirty="0">
                          <a:solidFill>
                            <a:sysClr val="windowText" lastClr="000000"/>
                          </a:solidFill>
                          <a:effectLst/>
                        </a:rPr>
                        <a:t>8</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65.79</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58.33</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46.33</a:t>
                      </a:r>
                    </a:p>
                  </a:txBody>
                  <a:tcPr marL="0" marR="0" marT="0" marB="0" anchor="b"/>
                </a:tc>
                <a:tc>
                  <a:txBody>
                    <a:bodyPr/>
                    <a:lstStyle/>
                    <a:p>
                      <a:pPr algn="ctr" fontAlgn="b"/>
                      <a:r>
                        <a:rPr lang="en-US" sz="1400" u="none" strike="noStrike" dirty="0">
                          <a:solidFill>
                            <a:sysClr val="windowText" lastClr="000000"/>
                          </a:solidFill>
                          <a:effectLst/>
                        </a:rPr>
                        <a:t>38.86</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90465319"/>
                  </a:ext>
                </a:extLst>
              </a:tr>
              <a:tr h="381240">
                <a:tc>
                  <a:txBody>
                    <a:bodyPr/>
                    <a:lstStyle/>
                    <a:p>
                      <a:pPr algn="ctr" fontAlgn="b"/>
                      <a:r>
                        <a:rPr lang="en-US" sz="1200" u="none" strike="noStrike" dirty="0">
                          <a:effectLst/>
                        </a:rPr>
                        <a:t>Payton Manning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7/19/2022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6.53</a:t>
                      </a:r>
                    </a:p>
                  </a:txBody>
                  <a:tcPr marL="0" marR="0" marT="0" marB="0" anchor="b"/>
                </a:tc>
                <a:tc>
                  <a:txBody>
                    <a:bodyPr/>
                    <a:lstStyle/>
                    <a:p>
                      <a:pPr algn="ctr" fontAlgn="b"/>
                      <a:r>
                        <a:rPr lang="en-US" sz="1400" u="none" strike="noStrike">
                          <a:effectLst/>
                        </a:rPr>
                        <a:t>25</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1.2</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8</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3</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11.00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5.63</a:t>
                      </a:r>
                    </a:p>
                  </a:txBody>
                  <a:tcPr marL="0" marR="0" marT="0" marB="0" anchor="b"/>
                </a:tc>
                <a:tc>
                  <a:txBody>
                    <a:bodyPr/>
                    <a:lstStyle/>
                    <a:p>
                      <a:pPr algn="ctr" fontAlgn="b"/>
                      <a:r>
                        <a:rPr lang="en-US" sz="1400" u="none" strike="noStrike" dirty="0">
                          <a:solidFill>
                            <a:sysClr val="windowText" lastClr="000000"/>
                          </a:solidFill>
                          <a:effectLst/>
                        </a:rPr>
                        <a:t>11.00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ysClr val="windowText" lastClr="000000"/>
                          </a:solidFill>
                          <a:effectLst/>
                        </a:rPr>
                        <a:t>6.24</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32286796"/>
                  </a:ext>
                </a:extLst>
              </a:tr>
              <a:tr h="249892">
                <a:tc>
                  <a:txBody>
                    <a:bodyPr/>
                    <a:lstStyle/>
                    <a:p>
                      <a:pPr algn="ctr" fontAlgn="b"/>
                      <a:r>
                        <a:rPr lang="en-US" sz="1200" u="none" strike="noStrike" dirty="0">
                          <a:effectLst/>
                        </a:rPr>
                        <a:t>U. of California, San Diego</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11/10/2021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14.90</a:t>
                      </a:r>
                    </a:p>
                  </a:txBody>
                  <a:tcPr marL="0" marR="0" marT="0" marB="0" anchor="b"/>
                </a:tc>
                <a:tc>
                  <a:txBody>
                    <a:bodyPr/>
                    <a:lstStyle/>
                    <a:p>
                      <a:pPr algn="ctr" fontAlgn="b"/>
                      <a:r>
                        <a:rPr lang="en-US" sz="1400" u="none" strike="noStrike">
                          <a:effectLst/>
                        </a:rPr>
                        <a:t>65</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5</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0.5</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8</a:t>
                      </a:r>
                    </a:p>
                  </a:txBody>
                  <a:tcPr marL="0" marR="0" marT="0" marB="0" anchor="b"/>
                </a:tc>
                <a:tc>
                  <a:txBody>
                    <a:bodyPr/>
                    <a:lstStyle/>
                    <a:p>
                      <a:pPr algn="ctr" fontAlgn="b"/>
                      <a:r>
                        <a:rPr lang="en-US" sz="1400" b="0" u="none" strike="noStrike" dirty="0">
                          <a:solidFill>
                            <a:sysClr val="windowText" lastClr="000000"/>
                          </a:solidFill>
                          <a:effectLst/>
                        </a:rPr>
                        <a:t>2</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88.25</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70.74</a:t>
                      </a:r>
                    </a:p>
                  </a:txBody>
                  <a:tcPr marL="0" marR="0" marT="0" marB="0" anchor="b"/>
                </a:tc>
                <a:tc>
                  <a:txBody>
                    <a:bodyPr/>
                    <a:lstStyle/>
                    <a:p>
                      <a:pPr algn="ctr" fontAlgn="b"/>
                      <a:r>
                        <a:rPr lang="en-US" sz="1400" u="none" strike="noStrike" dirty="0">
                          <a:solidFill>
                            <a:sysClr val="windowText" lastClr="000000"/>
                          </a:solidFill>
                          <a:effectLst/>
                        </a:rPr>
                        <a:t>91.67</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ysClr val="windowText" lastClr="000000"/>
                          </a:solidFill>
                          <a:effectLst/>
                        </a:rPr>
                        <a:t>78.45</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90672074"/>
                  </a:ext>
                </a:extLst>
              </a:tr>
              <a:tr h="381240">
                <a:tc>
                  <a:txBody>
                    <a:bodyPr/>
                    <a:lstStyle/>
                    <a:p>
                      <a:pPr algn="ctr" fontAlgn="b"/>
                      <a:r>
                        <a:rPr lang="en-US" sz="1200" u="none" strike="noStrike" dirty="0">
                          <a:effectLst/>
                        </a:rPr>
                        <a:t>U. of Kentucky Children's Hospital </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11/21/2022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2.37</a:t>
                      </a:r>
                    </a:p>
                  </a:txBody>
                  <a:tcPr marL="0" marR="0" marT="0" marB="0" anchor="b"/>
                </a:tc>
                <a:tc>
                  <a:txBody>
                    <a:bodyPr/>
                    <a:lstStyle/>
                    <a:p>
                      <a:pPr algn="ctr" fontAlgn="b"/>
                      <a:r>
                        <a:rPr lang="en-US" sz="1400" u="none" strike="noStrike">
                          <a:effectLst/>
                        </a:rPr>
                        <a:t>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4</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0.0</a:t>
                      </a:r>
                    </a:p>
                  </a:txBody>
                  <a:tcPr marL="0" marR="0" marT="0" marB="0" anchor="b">
                    <a:solidFill>
                      <a:srgbClr val="FF5050"/>
                    </a:solidFill>
                  </a:tcPr>
                </a:tc>
                <a:tc>
                  <a:txBody>
                    <a:bodyPr/>
                    <a:lstStyle/>
                    <a:p>
                      <a:pPr algn="ctr" fontAlgn="b"/>
                      <a:r>
                        <a:rPr lang="en-US" sz="1400" b="0" i="0" u="none" strike="noStrike">
                          <a:solidFill>
                            <a:schemeClr val="tx1"/>
                          </a:solidFill>
                          <a:effectLst/>
                          <a:latin typeface="Calibri" panose="020F0502020204030204" pitchFamily="34" charset="0"/>
                        </a:rPr>
                        <a:t>0</a:t>
                      </a:r>
                    </a:p>
                  </a:txBody>
                  <a:tcPr marL="0" marR="0" marT="0" marB="0" anchor="b"/>
                </a:tc>
                <a:tc>
                  <a:txBody>
                    <a:bodyPr/>
                    <a:lstStyle/>
                    <a:p>
                      <a:pPr algn="ctr" fontAlgn="b"/>
                      <a:r>
                        <a:rPr lang="en-US" sz="1400" u="none" strike="noStrike" dirty="0">
                          <a:solidFill>
                            <a:sysClr val="windowText" lastClr="000000"/>
                          </a:solidFill>
                          <a:effectLst/>
                        </a:rPr>
                        <a:t>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55285626"/>
                  </a:ext>
                </a:extLst>
              </a:tr>
              <a:tr h="190620">
                <a:tc>
                  <a:txBody>
                    <a:bodyPr/>
                    <a:lstStyle/>
                    <a:p>
                      <a:pPr algn="ctr" fontAlgn="b"/>
                      <a:r>
                        <a:rPr lang="en-US" sz="1200" u="none" strike="noStrike" dirty="0">
                          <a:effectLst/>
                        </a:rPr>
                        <a:t>Total</a:t>
                      </a:r>
                      <a:endParaRPr lang="en-US" sz="12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169</a:t>
                      </a:r>
                    </a:p>
                  </a:txBody>
                  <a:tcPr marL="0" marR="0" marT="0" marB="0" anchor="b"/>
                </a:tc>
                <a:tc>
                  <a:txBody>
                    <a:bodyPr/>
                    <a:lstStyle/>
                    <a:p>
                      <a:pPr algn="ctr" fontAlgn="b"/>
                      <a:r>
                        <a:rPr lang="en-US" sz="1400" b="0" u="none" strike="noStrike" dirty="0">
                          <a:solidFill>
                            <a:srgbClr val="FFFFFF"/>
                          </a:solidFill>
                          <a:effectLst/>
                        </a:rPr>
                        <a:t>25</a:t>
                      </a:r>
                      <a:endParaRPr lang="en-US" sz="14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72.78</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22.12</a:t>
                      </a:r>
                    </a:p>
                  </a:txBody>
                  <a:tcPr marL="0" marR="0" marT="0" marB="0" anchor="b"/>
                </a:tc>
                <a:tc>
                  <a:txBody>
                    <a:bodyPr/>
                    <a:lstStyle/>
                    <a:p>
                      <a:pPr algn="ctr" fontAlgn="b"/>
                      <a:r>
                        <a:rPr lang="en-US" sz="1400" u="none" strike="noStrike" dirty="0">
                          <a:solidFill>
                            <a:sysClr val="windowText" lastClr="000000"/>
                          </a:solidFill>
                          <a:effectLst/>
                        </a:rPr>
                        <a:t>73.05</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u="none" strike="noStrike" dirty="0">
                          <a:solidFill>
                            <a:sysClr val="windowText" lastClr="000000"/>
                          </a:solidFill>
                          <a:effectLst/>
                        </a:rPr>
                        <a:t>23.78</a:t>
                      </a:r>
                      <a:endParaRPr lang="en-US" sz="1400" b="0" i="0" u="none" strike="noStrike" dirty="0">
                        <a:solidFill>
                          <a:sysClr val="windowText" lastClr="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408460749"/>
              </p:ext>
            </p:extLst>
          </p:nvPr>
        </p:nvGraphicFramePr>
        <p:xfrm>
          <a:off x="-114300" y="166253"/>
          <a:ext cx="12191999" cy="5995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EAECBB8-2E8F-24ED-358E-BC0611431383}"/>
              </a:ext>
            </a:extLst>
          </p:cNvPr>
          <p:cNvGraphicFramePr>
            <a:graphicFrameLocks/>
          </p:cNvGraphicFramePr>
          <p:nvPr>
            <p:extLst>
              <p:ext uri="{D42A27DB-BD31-4B8C-83A1-F6EECF244321}">
                <p14:modId xmlns:p14="http://schemas.microsoft.com/office/powerpoint/2010/main" val="606487996"/>
              </p:ext>
            </p:extLst>
          </p:nvPr>
        </p:nvGraphicFramePr>
        <p:xfrm>
          <a:off x="225552" y="237744"/>
          <a:ext cx="11740896" cy="590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96488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13647</TotalTime>
  <Words>1362</Words>
  <Application>Microsoft Office PowerPoint</Application>
  <PresentationFormat>Widescreen</PresentationFormat>
  <Paragraphs>380</Paragraphs>
  <Slides>27</Slides>
  <Notes>15</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PowerPoint Presentation</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Oximeter Troubleshooting</vt:lpstr>
      <vt:lpstr>Follow-Up To Low-Quality Signal</vt:lpstr>
      <vt:lpstr>Troubleshooting Devices That Transmit Data</vt:lpstr>
      <vt:lpstr>Importance of Changing Probes</vt:lpstr>
      <vt:lpstr>Discussion Points</vt:lpstr>
      <vt:lpstr>PAB Meeting – Forum Creation</vt:lpstr>
      <vt:lpstr>PAB Meeting – Reframing Expectations </vt:lpstr>
      <vt:lpstr>Reminders</vt:lpstr>
      <vt:lpstr>Reporting AEs</vt:lpstr>
      <vt:lpstr>SAE vs AE</vt:lpstr>
      <vt:lpstr>Family Engagement Survey</vt:lpstr>
      <vt:lpstr>RHO Program Website</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439</cp:revision>
  <dcterms:created xsi:type="dcterms:W3CDTF">2021-03-31T16:28:55Z</dcterms:created>
  <dcterms:modified xsi:type="dcterms:W3CDTF">2023-01-31T16:12:39Z</dcterms:modified>
</cp:coreProperties>
</file>