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9" r:id="rId2"/>
    <p:sldId id="897" r:id="rId3"/>
    <p:sldId id="256" r:id="rId4"/>
    <p:sldId id="896" r:id="rId5"/>
    <p:sldId id="1330" r:id="rId6"/>
    <p:sldId id="1440" r:id="rId7"/>
    <p:sldId id="1424" r:id="rId8"/>
    <p:sldId id="1425" r:id="rId9"/>
    <p:sldId id="878" r:id="rId10"/>
    <p:sldId id="895" r:id="rId11"/>
    <p:sldId id="1335" r:id="rId12"/>
    <p:sldId id="1307" r:id="rId13"/>
    <p:sldId id="1441" r:id="rId14"/>
    <p:sldId id="1464" r:id="rId15"/>
    <p:sldId id="1462" r:id="rId16"/>
    <p:sldId id="1461" r:id="rId17"/>
    <p:sldId id="1453" r:id="rId18"/>
    <p:sldId id="1466" r:id="rId19"/>
    <p:sldId id="1465" r:id="rId20"/>
    <p:sldId id="1443" r:id="rId21"/>
    <p:sldId id="1455" r:id="rId22"/>
    <p:sldId id="1460" r:id="rId23"/>
    <p:sldId id="1446" r:id="rId24"/>
    <p:sldId id="459" r:id="rId25"/>
    <p:sldId id="83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DD1"/>
    <a:srgbClr val="FF5050"/>
    <a:srgbClr val="F4B183"/>
    <a:srgbClr val="A9D18E"/>
    <a:srgbClr val="FCE8DA"/>
    <a:srgbClr val="E5F1DD"/>
    <a:srgbClr val="BC73F3"/>
    <a:srgbClr val="F5EAFD"/>
    <a:srgbClr val="5AA2AE"/>
    <a:srgbClr val="2254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autoAdjust="0"/>
    <p:restoredTop sz="89056" autoAdjust="0"/>
  </p:normalViewPr>
  <p:slideViewPr>
    <p:cSldViewPr snapToGrid="0">
      <p:cViewPr>
        <p:scale>
          <a:sx n="100" d="100"/>
          <a:sy n="100" d="100"/>
        </p:scale>
        <p:origin x="414" y="11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172.26.240.67\umms-research-pediatrics-rhein\Implementation%20Science%20Studies\Recorded%20Home%20Oximetry%20(RHO)\Data%20and%20Reporting\Data%20Analysis\Enrollment\RHO%20Enrollment%20Run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26.240.67\umms-research-pediatrics-rhein\Implementation%20Science%20Studies\Recorded%20Home%20Oximetry%20(RHO)\Data%20and%20Reporting\Monthly%20Site%20Reports\Monthly%20Reports%20Excels\4.%20Avg%20Home%20O2%20Duration%20(Februar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Duration%20for%20Control%20Infants\Duration%20for%20Control%20Infan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Problems%20Log\RHO%20Implementation%20Log%20of%20Problem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6.%20Compliance%20(Febru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Recorded Home Oximetry Program Implementation Trial Enrollment</a:t>
            </a:r>
          </a:p>
          <a:p>
            <a:pPr>
              <a:defRPr/>
            </a:pPr>
            <a:r>
              <a:rPr lang="en-US"/>
              <a:t>(Q3 2021 to Present)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Total!$B$1</c:f>
              <c:strCache>
                <c:ptCount val="1"/>
                <c:pt idx="0">
                  <c:v>Total</c:v>
                </c:pt>
              </c:strCache>
            </c:strRef>
          </c:tx>
          <c:spPr>
            <a:ln w="57150" cap="rnd" cmpd="sng" algn="ctr">
              <a:solidFill>
                <a:schemeClr val="accent3">
                  <a:lumMod val="75000"/>
                </a:schemeClr>
              </a:solidFill>
              <a:prstDash val="solid"/>
              <a:round/>
            </a:ln>
            <a:effectLst/>
          </c:spPr>
          <c:marker>
            <c:symbol val="square"/>
            <c:size val="6"/>
            <c:spPr>
              <a:solidFill>
                <a:schemeClr val="accent1"/>
              </a:solidFill>
              <a:ln w="57150" cap="flat" cmpd="sng" algn="ctr">
                <a:solidFill>
                  <a:schemeClr val="accent3">
                    <a:lumMod val="75000"/>
                  </a:schemeClr>
                </a:solidFill>
                <a:prstDash val="solid"/>
                <a:round/>
              </a:ln>
              <a:effectLst/>
            </c:spPr>
          </c:marker>
          <c:cat>
            <c:strRef>
              <c:f>Total!$A$2:$A$8</c:f>
              <c:strCache>
                <c:ptCount val="7"/>
                <c:pt idx="0">
                  <c:v>Q3 2021</c:v>
                </c:pt>
                <c:pt idx="1">
                  <c:v>Q4 2021</c:v>
                </c:pt>
                <c:pt idx="2">
                  <c:v>Q1 2022</c:v>
                </c:pt>
                <c:pt idx="3">
                  <c:v>Q2 2022</c:v>
                </c:pt>
                <c:pt idx="4">
                  <c:v>Q3 2022</c:v>
                </c:pt>
                <c:pt idx="5">
                  <c:v>Q4 2022</c:v>
                </c:pt>
                <c:pt idx="6">
                  <c:v>Q1 2023</c:v>
                </c:pt>
              </c:strCache>
            </c:strRef>
          </c:cat>
          <c:val>
            <c:numRef>
              <c:f>Total!$B$2:$B$8</c:f>
              <c:numCache>
                <c:formatCode>0.0</c:formatCode>
                <c:ptCount val="7"/>
                <c:pt idx="0">
                  <c:v>7</c:v>
                </c:pt>
                <c:pt idx="1">
                  <c:v>11</c:v>
                </c:pt>
                <c:pt idx="2">
                  <c:v>20</c:v>
                </c:pt>
                <c:pt idx="3">
                  <c:v>24</c:v>
                </c:pt>
                <c:pt idx="4">
                  <c:v>44</c:v>
                </c:pt>
                <c:pt idx="5">
                  <c:v>53</c:v>
                </c:pt>
                <c:pt idx="6">
                  <c:v>24</c:v>
                </c:pt>
              </c:numCache>
            </c:numRef>
          </c:val>
          <c:smooth val="0"/>
          <c:extLst>
            <c:ext xmlns:c16="http://schemas.microsoft.com/office/drawing/2014/chart" uri="{C3380CC4-5D6E-409C-BE32-E72D297353CC}">
              <c16:uniqueId val="{00000000-9EF3-4312-86E6-3D48E8C60852}"/>
            </c:ext>
          </c:extLst>
        </c:ser>
        <c:ser>
          <c:idx val="1"/>
          <c:order val="1"/>
          <c:tx>
            <c:strRef>
              <c:f>Total!$C$1</c:f>
              <c:strCache>
                <c:ptCount val="1"/>
                <c:pt idx="0">
                  <c:v>UCL</c:v>
                </c:pt>
              </c:strCache>
            </c:strRef>
          </c:tx>
          <c:spPr>
            <a:ln w="19050" cap="rnd" cmpd="sng" algn="ctr">
              <a:solidFill>
                <a:srgbClr val="FF0000"/>
              </a:solidFill>
              <a:prstDash val="lgDash"/>
              <a:round/>
            </a:ln>
            <a:effectLst/>
          </c:spPr>
          <c:marker>
            <c:symbol val="none"/>
          </c:marker>
          <c:dLbls>
            <c:dLbl>
              <c:idx val="1"/>
              <c:layout>
                <c:manualLayout>
                  <c:x val="6.9711912611292198E-2"/>
                  <c:y val="-2.021006339049262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UCL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EF3-4312-86E6-3D48E8C60852}"/>
                </c:ext>
              </c:extLst>
            </c:dLbl>
            <c:dLbl>
              <c:idx val="4"/>
              <c:layout>
                <c:manualLayout>
                  <c:x val="-6.7543849158628641E-2"/>
                  <c:y val="-2.7819319121400583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F3-4312-86E6-3D48E8C6085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Total!$A$2:$A$8</c:f>
              <c:strCache>
                <c:ptCount val="7"/>
                <c:pt idx="0">
                  <c:v>Q3 2021</c:v>
                </c:pt>
                <c:pt idx="1">
                  <c:v>Q4 2021</c:v>
                </c:pt>
                <c:pt idx="2">
                  <c:v>Q1 2022</c:v>
                </c:pt>
                <c:pt idx="3">
                  <c:v>Q2 2022</c:v>
                </c:pt>
                <c:pt idx="4">
                  <c:v>Q3 2022</c:v>
                </c:pt>
                <c:pt idx="5">
                  <c:v>Q4 2022</c:v>
                </c:pt>
                <c:pt idx="6">
                  <c:v>Q1 2023</c:v>
                </c:pt>
              </c:strCache>
            </c:strRef>
          </c:cat>
          <c:val>
            <c:numRef>
              <c:f>Total!$C$2:$C$8</c:f>
              <c:numCache>
                <c:formatCode>0.0</c:formatCode>
                <c:ptCount val="7"/>
                <c:pt idx="0">
                  <c:v>31.471999999999998</c:v>
                </c:pt>
                <c:pt idx="1">
                  <c:v>47.271999999999998</c:v>
                </c:pt>
                <c:pt idx="2">
                  <c:v>47.271999999999998</c:v>
                </c:pt>
                <c:pt idx="3">
                  <c:v>47.271999999999998</c:v>
                </c:pt>
                <c:pt idx="4">
                  <c:v>47.271999999999998</c:v>
                </c:pt>
                <c:pt idx="5">
                  <c:v>47.271999999999998</c:v>
                </c:pt>
                <c:pt idx="6">
                  <c:v>47.271999999999998</c:v>
                </c:pt>
              </c:numCache>
            </c:numRef>
          </c:val>
          <c:smooth val="0"/>
          <c:extLst>
            <c:ext xmlns:c16="http://schemas.microsoft.com/office/drawing/2014/chart" uri="{C3380CC4-5D6E-409C-BE32-E72D297353CC}">
              <c16:uniqueId val="{00000003-9EF3-4312-86E6-3D48E8C60852}"/>
            </c:ext>
          </c:extLst>
        </c:ser>
        <c:ser>
          <c:idx val="2"/>
          <c:order val="2"/>
          <c:tx>
            <c:strRef>
              <c:f>Total!$D$1</c:f>
              <c:strCache>
                <c:ptCount val="1"/>
                <c:pt idx="0">
                  <c:v> +2 Sigma</c:v>
                </c:pt>
              </c:strCache>
            </c:strRef>
          </c:tx>
          <c:spPr>
            <a:ln w="25400" cap="rnd" cmpd="sng" algn="ctr">
              <a:noFill/>
              <a:prstDash val="solid"/>
              <a:round/>
            </a:ln>
            <a:effectLst/>
          </c:spPr>
          <c:marker>
            <c:symbol val="none"/>
          </c:marker>
          <c:cat>
            <c:strRef>
              <c:f>Total!$A$2:$A$8</c:f>
              <c:strCache>
                <c:ptCount val="7"/>
                <c:pt idx="0">
                  <c:v>Q3 2021</c:v>
                </c:pt>
                <c:pt idx="1">
                  <c:v>Q4 2021</c:v>
                </c:pt>
                <c:pt idx="2">
                  <c:v>Q1 2022</c:v>
                </c:pt>
                <c:pt idx="3">
                  <c:v>Q2 2022</c:v>
                </c:pt>
                <c:pt idx="4">
                  <c:v>Q3 2022</c:v>
                </c:pt>
                <c:pt idx="5">
                  <c:v>Q4 2022</c:v>
                </c:pt>
                <c:pt idx="6">
                  <c:v>Q1 2023</c:v>
                </c:pt>
              </c:strCache>
            </c:strRef>
          </c:cat>
          <c:val>
            <c:numRef>
              <c:f>Total!$D$2:$D$7</c:f>
              <c:numCache>
                <c:formatCode>0.0</c:formatCode>
                <c:ptCount val="6"/>
                <c:pt idx="0">
                  <c:v>23.314666666666668</c:v>
                </c:pt>
                <c:pt idx="1">
                  <c:v>39.114666666666665</c:v>
                </c:pt>
                <c:pt idx="2">
                  <c:v>39.114666666666665</c:v>
                </c:pt>
                <c:pt idx="3">
                  <c:v>39.114666666666665</c:v>
                </c:pt>
                <c:pt idx="4">
                  <c:v>39.114666666666665</c:v>
                </c:pt>
                <c:pt idx="5">
                  <c:v>39.114666666666665</c:v>
                </c:pt>
              </c:numCache>
            </c:numRef>
          </c:val>
          <c:smooth val="0"/>
          <c:extLst>
            <c:ext xmlns:c16="http://schemas.microsoft.com/office/drawing/2014/chart" uri="{C3380CC4-5D6E-409C-BE32-E72D297353CC}">
              <c16:uniqueId val="{00000004-9EF3-4312-86E6-3D48E8C60852}"/>
            </c:ext>
          </c:extLst>
        </c:ser>
        <c:ser>
          <c:idx val="3"/>
          <c:order val="3"/>
          <c:tx>
            <c:strRef>
              <c:f>Total!$E$1</c:f>
              <c:strCache>
                <c:ptCount val="1"/>
                <c:pt idx="0">
                  <c:v> +1 Sigma</c:v>
                </c:pt>
              </c:strCache>
            </c:strRef>
          </c:tx>
          <c:spPr>
            <a:ln w="25400" cap="rnd" cmpd="sng" algn="ctr">
              <a:noFill/>
              <a:prstDash val="solid"/>
              <a:round/>
            </a:ln>
            <a:effectLst/>
          </c:spPr>
          <c:marker>
            <c:symbol val="none"/>
          </c:marker>
          <c:cat>
            <c:strRef>
              <c:f>Total!$A$2:$A$8</c:f>
              <c:strCache>
                <c:ptCount val="7"/>
                <c:pt idx="0">
                  <c:v>Q3 2021</c:v>
                </c:pt>
                <c:pt idx="1">
                  <c:v>Q4 2021</c:v>
                </c:pt>
                <c:pt idx="2">
                  <c:v>Q1 2022</c:v>
                </c:pt>
                <c:pt idx="3">
                  <c:v>Q2 2022</c:v>
                </c:pt>
                <c:pt idx="4">
                  <c:v>Q3 2022</c:v>
                </c:pt>
                <c:pt idx="5">
                  <c:v>Q4 2022</c:v>
                </c:pt>
                <c:pt idx="6">
                  <c:v>Q1 2023</c:v>
                </c:pt>
              </c:strCache>
            </c:strRef>
          </c:cat>
          <c:val>
            <c:numRef>
              <c:f>Total!$E$2:$E$7</c:f>
              <c:numCache>
                <c:formatCode>0.0</c:formatCode>
                <c:ptCount val="6"/>
                <c:pt idx="0">
                  <c:v>15.157333333333334</c:v>
                </c:pt>
                <c:pt idx="1">
                  <c:v>30.957333333333334</c:v>
                </c:pt>
                <c:pt idx="2">
                  <c:v>30.957333333333334</c:v>
                </c:pt>
                <c:pt idx="3">
                  <c:v>30.957333333333334</c:v>
                </c:pt>
                <c:pt idx="4">
                  <c:v>30.957333333333334</c:v>
                </c:pt>
                <c:pt idx="5">
                  <c:v>30.957333333333334</c:v>
                </c:pt>
              </c:numCache>
            </c:numRef>
          </c:val>
          <c:smooth val="0"/>
          <c:extLst>
            <c:ext xmlns:c16="http://schemas.microsoft.com/office/drawing/2014/chart" uri="{C3380CC4-5D6E-409C-BE32-E72D297353CC}">
              <c16:uniqueId val="{00000005-9EF3-4312-86E6-3D48E8C60852}"/>
            </c:ext>
          </c:extLst>
        </c:ser>
        <c:ser>
          <c:idx val="4"/>
          <c:order val="4"/>
          <c:tx>
            <c:strRef>
              <c:f>Total!$F$1</c:f>
              <c:strCache>
                <c:ptCount val="1"/>
                <c:pt idx="0">
                  <c:v>Average</c:v>
                </c:pt>
              </c:strCache>
            </c:strRef>
          </c:tx>
          <c:spPr>
            <a:ln w="38100" cap="rnd" cmpd="sng" algn="ctr">
              <a:solidFill>
                <a:schemeClr val="accent5"/>
              </a:solidFill>
              <a:prstDash val="dash"/>
              <a:round/>
            </a:ln>
            <a:effectLst/>
          </c:spPr>
          <c:marker>
            <c:symbol val="none"/>
          </c:marker>
          <c:dLbls>
            <c:dLbl>
              <c:idx val="1"/>
              <c:layout>
                <c:manualLayout>
                  <c:x val="7.1962007066536798E-2"/>
                  <c:y val="-2.528290054443135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EF3-4312-86E6-3D48E8C60852}"/>
                </c:ext>
              </c:extLst>
            </c:dLbl>
            <c:dLbl>
              <c:idx val="4"/>
              <c:layout>
                <c:manualLayout>
                  <c:x val="0.14396502963436408"/>
                  <c:y val="-2.2746481967462037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F3-4312-86E6-3D48E8C6085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Total!$A$2:$A$8</c:f>
              <c:strCache>
                <c:ptCount val="7"/>
                <c:pt idx="0">
                  <c:v>Q3 2021</c:v>
                </c:pt>
                <c:pt idx="1">
                  <c:v>Q4 2021</c:v>
                </c:pt>
                <c:pt idx="2">
                  <c:v>Q1 2022</c:v>
                </c:pt>
                <c:pt idx="3">
                  <c:v>Q2 2022</c:v>
                </c:pt>
                <c:pt idx="4">
                  <c:v>Q3 2022</c:v>
                </c:pt>
                <c:pt idx="5">
                  <c:v>Q4 2022</c:v>
                </c:pt>
                <c:pt idx="6">
                  <c:v>Q1 2023</c:v>
                </c:pt>
              </c:strCache>
            </c:strRef>
          </c:cat>
          <c:val>
            <c:numRef>
              <c:f>Total!$F$2:$F$8</c:f>
              <c:numCache>
                <c:formatCode>0.0</c:formatCode>
                <c:ptCount val="7"/>
                <c:pt idx="0">
                  <c:v>7</c:v>
                </c:pt>
                <c:pt idx="1">
                  <c:v>22.8</c:v>
                </c:pt>
                <c:pt idx="2">
                  <c:v>22.8</c:v>
                </c:pt>
                <c:pt idx="3">
                  <c:v>22.8</c:v>
                </c:pt>
                <c:pt idx="4">
                  <c:v>22.8</c:v>
                </c:pt>
                <c:pt idx="5">
                  <c:v>22.8</c:v>
                </c:pt>
                <c:pt idx="6">
                  <c:v>22.8</c:v>
                </c:pt>
              </c:numCache>
            </c:numRef>
          </c:val>
          <c:smooth val="0"/>
          <c:extLst>
            <c:ext xmlns:c16="http://schemas.microsoft.com/office/drawing/2014/chart" uri="{C3380CC4-5D6E-409C-BE32-E72D297353CC}">
              <c16:uniqueId val="{00000008-9EF3-4312-86E6-3D48E8C60852}"/>
            </c:ext>
          </c:extLst>
        </c:ser>
        <c:ser>
          <c:idx val="5"/>
          <c:order val="5"/>
          <c:tx>
            <c:strRef>
              <c:f>Total!$G$1</c:f>
              <c:strCache>
                <c:ptCount val="1"/>
                <c:pt idx="0">
                  <c:v> -1 Sigma</c:v>
                </c:pt>
              </c:strCache>
            </c:strRef>
          </c:tx>
          <c:spPr>
            <a:ln w="25400" cap="rnd" cmpd="sng" algn="ctr">
              <a:noFill/>
              <a:prstDash val="solid"/>
              <a:round/>
            </a:ln>
            <a:effectLst/>
          </c:spPr>
          <c:marker>
            <c:symbol val="none"/>
          </c:marker>
          <c:cat>
            <c:strRef>
              <c:f>Total!$A$2:$A$8</c:f>
              <c:strCache>
                <c:ptCount val="7"/>
                <c:pt idx="0">
                  <c:v>Q3 2021</c:v>
                </c:pt>
                <c:pt idx="1">
                  <c:v>Q4 2021</c:v>
                </c:pt>
                <c:pt idx="2">
                  <c:v>Q1 2022</c:v>
                </c:pt>
                <c:pt idx="3">
                  <c:v>Q2 2022</c:v>
                </c:pt>
                <c:pt idx="4">
                  <c:v>Q3 2022</c:v>
                </c:pt>
                <c:pt idx="5">
                  <c:v>Q4 2022</c:v>
                </c:pt>
                <c:pt idx="6">
                  <c:v>Q1 2023</c:v>
                </c:pt>
              </c:strCache>
            </c:strRef>
          </c:cat>
          <c:val>
            <c:numRef>
              <c:f>Total!$G$2:$G$7</c:f>
              <c:numCache>
                <c:formatCode>0.0</c:formatCode>
                <c:ptCount val="6"/>
                <c:pt idx="0">
                  <c:v>-1.1573333333333338</c:v>
                </c:pt>
                <c:pt idx="1">
                  <c:v>14.642666666666667</c:v>
                </c:pt>
                <c:pt idx="2">
                  <c:v>14.642666666666667</c:v>
                </c:pt>
                <c:pt idx="3">
                  <c:v>14.642666666666667</c:v>
                </c:pt>
                <c:pt idx="4">
                  <c:v>14.642666666666667</c:v>
                </c:pt>
                <c:pt idx="5">
                  <c:v>14.642666666666667</c:v>
                </c:pt>
              </c:numCache>
            </c:numRef>
          </c:val>
          <c:smooth val="0"/>
          <c:extLst>
            <c:ext xmlns:c16="http://schemas.microsoft.com/office/drawing/2014/chart" uri="{C3380CC4-5D6E-409C-BE32-E72D297353CC}">
              <c16:uniqueId val="{00000009-9EF3-4312-86E6-3D48E8C60852}"/>
            </c:ext>
          </c:extLst>
        </c:ser>
        <c:ser>
          <c:idx val="6"/>
          <c:order val="6"/>
          <c:tx>
            <c:strRef>
              <c:f>Total!$H$1</c:f>
              <c:strCache>
                <c:ptCount val="1"/>
                <c:pt idx="0">
                  <c:v> -2 Sigma</c:v>
                </c:pt>
              </c:strCache>
            </c:strRef>
          </c:tx>
          <c:spPr>
            <a:ln w="25400" cap="rnd" cmpd="sng" algn="ctr">
              <a:noFill/>
              <a:prstDash val="solid"/>
              <a:round/>
            </a:ln>
            <a:effectLst/>
          </c:spPr>
          <c:marker>
            <c:symbol val="none"/>
          </c:marker>
          <c:cat>
            <c:strRef>
              <c:f>Total!$A$2:$A$8</c:f>
              <c:strCache>
                <c:ptCount val="7"/>
                <c:pt idx="0">
                  <c:v>Q3 2021</c:v>
                </c:pt>
                <c:pt idx="1">
                  <c:v>Q4 2021</c:v>
                </c:pt>
                <c:pt idx="2">
                  <c:v>Q1 2022</c:v>
                </c:pt>
                <c:pt idx="3">
                  <c:v>Q2 2022</c:v>
                </c:pt>
                <c:pt idx="4">
                  <c:v>Q3 2022</c:v>
                </c:pt>
                <c:pt idx="5">
                  <c:v>Q4 2022</c:v>
                </c:pt>
                <c:pt idx="6">
                  <c:v>Q1 2023</c:v>
                </c:pt>
              </c:strCache>
            </c:strRef>
          </c:cat>
          <c:val>
            <c:numRef>
              <c:f>Total!$H$2:$H$7</c:f>
              <c:numCache>
                <c:formatCode>0.0</c:formatCode>
                <c:ptCount val="6"/>
                <c:pt idx="0">
                  <c:v>-9.3146666666666675</c:v>
                </c:pt>
                <c:pt idx="1">
                  <c:v>6.4853333333333332</c:v>
                </c:pt>
                <c:pt idx="2">
                  <c:v>6.4853333333333332</c:v>
                </c:pt>
                <c:pt idx="3">
                  <c:v>6.4853333333333332</c:v>
                </c:pt>
                <c:pt idx="4">
                  <c:v>6.4853333333333332</c:v>
                </c:pt>
                <c:pt idx="5">
                  <c:v>6.4853333333333332</c:v>
                </c:pt>
              </c:numCache>
            </c:numRef>
          </c:val>
          <c:smooth val="0"/>
          <c:extLst>
            <c:ext xmlns:c16="http://schemas.microsoft.com/office/drawing/2014/chart" uri="{C3380CC4-5D6E-409C-BE32-E72D297353CC}">
              <c16:uniqueId val="{0000000A-9EF3-4312-86E6-3D48E8C60852}"/>
            </c:ext>
          </c:extLst>
        </c:ser>
        <c:ser>
          <c:idx val="7"/>
          <c:order val="7"/>
          <c:tx>
            <c:strRef>
              <c:f>Total!$I$1</c:f>
              <c:strCache>
                <c:ptCount val="1"/>
                <c:pt idx="0">
                  <c:v>LCL</c:v>
                </c:pt>
              </c:strCache>
            </c:strRef>
          </c:tx>
          <c:spPr>
            <a:ln w="19050" cap="rnd" cmpd="sng" algn="ctr">
              <a:solidFill>
                <a:srgbClr val="FF0000"/>
              </a:solidFill>
              <a:prstDash val="lgDash"/>
              <a:round/>
            </a:ln>
            <a:effectLst/>
          </c:spPr>
          <c:marker>
            <c:symbol val="none"/>
          </c:marker>
          <c:dLbls>
            <c:dLbl>
              <c:idx val="1"/>
              <c:layout>
                <c:manualLayout>
                  <c:x val="6.9711912611292198E-2"/>
                  <c:y val="-2.274648196746213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LCL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9EF3-4312-86E6-3D48E8C60852}"/>
                </c:ext>
              </c:extLst>
            </c:dLbl>
            <c:dLbl>
              <c:idx val="4"/>
              <c:layout>
                <c:manualLayout>
                  <c:x val="-1.4666666512686024E-2"/>
                  <c:y val="-2.0209973669746115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F3-4312-86E6-3D48E8C6085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Total!$A$2:$A$8</c:f>
              <c:strCache>
                <c:ptCount val="7"/>
                <c:pt idx="0">
                  <c:v>Q3 2021</c:v>
                </c:pt>
                <c:pt idx="1">
                  <c:v>Q4 2021</c:v>
                </c:pt>
                <c:pt idx="2">
                  <c:v>Q1 2022</c:v>
                </c:pt>
                <c:pt idx="3">
                  <c:v>Q2 2022</c:v>
                </c:pt>
                <c:pt idx="4">
                  <c:v>Q3 2022</c:v>
                </c:pt>
                <c:pt idx="5">
                  <c:v>Q4 2022</c:v>
                </c:pt>
                <c:pt idx="6">
                  <c:v>Q1 2023</c:v>
                </c:pt>
              </c:strCache>
            </c:strRef>
          </c:cat>
          <c:val>
            <c:numRef>
              <c:f>Total!$I$2:$I$8</c:f>
              <c:numCache>
                <c:formatCode>0.0</c:formatCode>
                <c:ptCount val="7"/>
                <c:pt idx="0">
                  <c:v>-17.471999999999998</c:v>
                </c:pt>
                <c:pt idx="1">
                  <c:v>-1.671999999999997</c:v>
                </c:pt>
                <c:pt idx="2">
                  <c:v>-1.671999999999997</c:v>
                </c:pt>
                <c:pt idx="3">
                  <c:v>-1.671999999999997</c:v>
                </c:pt>
                <c:pt idx="4">
                  <c:v>-1.671999999999997</c:v>
                </c:pt>
                <c:pt idx="5">
                  <c:v>-1.671999999999997</c:v>
                </c:pt>
                <c:pt idx="6">
                  <c:v>-1.671999999999997</c:v>
                </c:pt>
              </c:numCache>
            </c:numRef>
          </c:val>
          <c:smooth val="0"/>
          <c:extLst>
            <c:ext xmlns:c16="http://schemas.microsoft.com/office/drawing/2014/chart" uri="{C3380CC4-5D6E-409C-BE32-E72D297353CC}">
              <c16:uniqueId val="{0000000D-9EF3-4312-86E6-3D48E8C60852}"/>
            </c:ext>
          </c:extLst>
        </c:ser>
        <c:ser>
          <c:idx val="8"/>
          <c:order val="8"/>
          <c:tx>
            <c:strRef>
              <c:f>Total!$T$1</c:f>
              <c:strCache>
                <c:ptCount val="1"/>
                <c:pt idx="0">
                  <c:v>Target Enrollment</c:v>
                </c:pt>
              </c:strCache>
            </c:strRef>
          </c:tx>
          <c:spPr>
            <a:ln w="38100" cap="rnd" cmpd="sng" algn="ctr">
              <a:solidFill>
                <a:schemeClr val="accent5"/>
              </a:solidFill>
              <a:prstDash val="solid"/>
              <a:round/>
            </a:ln>
            <a:effectLst/>
          </c:spPr>
          <c:marker>
            <c:symbol val="none"/>
          </c:marker>
          <c:dLbls>
            <c:dLbl>
              <c:idx val="1"/>
              <c:layout>
                <c:manualLayout>
                  <c:x val="0.5614132719252436"/>
                  <c:y val="-0.46861990868893122"/>
                </c:manualLayout>
              </c:layout>
              <c:tx>
                <c:rich>
                  <a:bodyPr/>
                  <a:lstStyle/>
                  <a:p>
                    <a:r>
                      <a:rPr lang="en-US"/>
                      <a:t>Target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EF3-4312-86E6-3D48E8C60852}"/>
                </c:ext>
              </c:extLst>
            </c:dLbl>
            <c:dLbl>
              <c:idx val="3"/>
              <c:layout>
                <c:manualLayout>
                  <c:x val="0.19577292294799581"/>
                  <c:y val="-0.19215028379927546"/>
                </c:manualLayout>
              </c:layout>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9EF3-4312-86E6-3D48E8C60852}"/>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Total!$A$2:$A$8</c:f>
              <c:strCache>
                <c:ptCount val="7"/>
                <c:pt idx="0">
                  <c:v>Q3 2021</c:v>
                </c:pt>
                <c:pt idx="1">
                  <c:v>Q4 2021</c:v>
                </c:pt>
                <c:pt idx="2">
                  <c:v>Q1 2022</c:v>
                </c:pt>
                <c:pt idx="3">
                  <c:v>Q2 2022</c:v>
                </c:pt>
                <c:pt idx="4">
                  <c:v>Q3 2022</c:v>
                </c:pt>
                <c:pt idx="5">
                  <c:v>Q4 2022</c:v>
                </c:pt>
                <c:pt idx="6">
                  <c:v>Q1 2023</c:v>
                </c:pt>
              </c:strCache>
            </c:strRef>
          </c:cat>
          <c:val>
            <c:numRef>
              <c:f>Total!$T$2:$T$8</c:f>
              <c:numCache>
                <c:formatCode>General</c:formatCode>
                <c:ptCount val="7"/>
                <c:pt idx="0">
                  <c:v>12</c:v>
                </c:pt>
                <c:pt idx="1">
                  <c:v>23</c:v>
                </c:pt>
                <c:pt idx="2">
                  <c:v>45</c:v>
                </c:pt>
                <c:pt idx="3">
                  <c:v>63</c:v>
                </c:pt>
                <c:pt idx="4">
                  <c:v>88</c:v>
                </c:pt>
                <c:pt idx="5">
                  <c:v>88</c:v>
                </c:pt>
                <c:pt idx="6">
                  <c:v>88</c:v>
                </c:pt>
              </c:numCache>
            </c:numRef>
          </c:val>
          <c:smooth val="0"/>
          <c:extLst>
            <c:ext xmlns:c16="http://schemas.microsoft.com/office/drawing/2014/chart" uri="{C3380CC4-5D6E-409C-BE32-E72D297353CC}">
              <c16:uniqueId val="{00000010-9EF3-4312-86E6-3D48E8C60852}"/>
            </c:ext>
          </c:extLst>
        </c:ser>
        <c:dLbls>
          <c:showLegendKey val="0"/>
          <c:showVal val="0"/>
          <c:showCatName val="0"/>
          <c:showSerName val="0"/>
          <c:showPercent val="0"/>
          <c:showBubbleSize val="0"/>
        </c:dLbls>
        <c:marker val="1"/>
        <c:smooth val="0"/>
        <c:axId val="471234656"/>
        <c:axId val="471230912"/>
      </c:lineChart>
      <c:catAx>
        <c:axId val="4712346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NICU Discharge Quarter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0912"/>
        <c:crossesAt val="-20"/>
        <c:auto val="0"/>
        <c:lblAlgn val="ctr"/>
        <c:lblOffset val="100"/>
        <c:noMultiLvlLbl val="0"/>
      </c:catAx>
      <c:valAx>
        <c:axId val="471230912"/>
        <c:scaling>
          <c:orientation val="minMax"/>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Participants</a:t>
                </a:r>
                <a:r>
                  <a:rPr lang="en-US" baseline="0"/>
                  <a:t> Followed by the RHO Program</a:t>
                </a:r>
                <a:endParaRPr lang="en-US"/>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4656"/>
        <c:crosses val="autoZero"/>
        <c:crossBetween val="midCat"/>
      </c:valAx>
      <c:spPr>
        <a:noFill/>
        <a:ln w="25400">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2000" dirty="0"/>
              <a:t>Implementation: Average Duration of Home Oxygen Therapy for Infants Followed by the RHO</a:t>
            </a:r>
            <a:r>
              <a:rPr lang="en-US" sz="2000" baseline="0" dirty="0"/>
              <a:t> Program Across All Implementation Sites</a:t>
            </a:r>
            <a:endParaRPr lang="en-US" sz="2000" dirty="0"/>
          </a:p>
        </c:rich>
      </c:tx>
      <c:overlay val="0"/>
    </c:title>
    <c:autoTitleDeleted val="0"/>
    <c:plotArea>
      <c:layout/>
      <c:lineChart>
        <c:grouping val="standard"/>
        <c:varyColors val="0"/>
        <c:ser>
          <c:idx val="0"/>
          <c:order val="0"/>
          <c:tx>
            <c:strRef>
              <c:f>'Avg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'Avg HOT Duration'!$A$2:$A$9</c:f>
              <c:strCache>
                <c:ptCount val="8"/>
                <c:pt idx="0">
                  <c:v>Q2 2021 (n=2)</c:v>
                </c:pt>
                <c:pt idx="1">
                  <c:v>Q3 2021 (n=5)</c:v>
                </c:pt>
                <c:pt idx="2">
                  <c:v>Q4 2021 (n=8)</c:v>
                </c:pt>
                <c:pt idx="3">
                  <c:v>Q1 2022 (n=11)</c:v>
                </c:pt>
                <c:pt idx="4">
                  <c:v>Q2 2022 (n=16)</c:v>
                </c:pt>
                <c:pt idx="5">
                  <c:v>Q3 2022 (n=23)</c:v>
                </c:pt>
                <c:pt idx="6">
                  <c:v>Q4 2022 (n=19)</c:v>
                </c:pt>
                <c:pt idx="7">
                  <c:v>Q1 2023 (n=3)</c:v>
                </c:pt>
              </c:strCache>
            </c:strRef>
          </c:cat>
          <c:val>
            <c:numRef>
              <c:f>'Avg HOT Duration'!$B$2:$B$9</c:f>
              <c:numCache>
                <c:formatCode>0.0</c:formatCode>
                <c:ptCount val="8"/>
                <c:pt idx="0">
                  <c:v>102</c:v>
                </c:pt>
                <c:pt idx="1">
                  <c:v>121.4</c:v>
                </c:pt>
                <c:pt idx="2">
                  <c:v>79.3</c:v>
                </c:pt>
                <c:pt idx="3">
                  <c:v>103</c:v>
                </c:pt>
                <c:pt idx="4">
                  <c:v>103.625</c:v>
                </c:pt>
                <c:pt idx="5">
                  <c:v>53.086956521739133</c:v>
                </c:pt>
                <c:pt idx="6">
                  <c:v>46.263157894736842</c:v>
                </c:pt>
                <c:pt idx="7">
                  <c:v>24.333333333333332</c:v>
                </c:pt>
              </c:numCache>
            </c:numRef>
          </c:val>
          <c:smooth val="0"/>
          <c:extLst>
            <c:ext xmlns:c16="http://schemas.microsoft.com/office/drawing/2014/chart" uri="{C3380CC4-5D6E-409C-BE32-E72D297353CC}">
              <c16:uniqueId val="{00000000-7682-4AB3-BAFA-890E632B9C2D}"/>
            </c:ext>
          </c:extLst>
        </c:ser>
        <c:ser>
          <c:idx val="1"/>
          <c:order val="1"/>
          <c:tx>
            <c:strRef>
              <c:f>'Avg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200">
                        <a:latin typeface="Century Gothic" panose="020B0502020202020204" pitchFamily="34" charset="0"/>
                      </a:defRPr>
                    </a:pPr>
                    <a:r>
                      <a:rPr lang="en-US" sz="12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682-4AB3-BAFA-890E632B9C2D}"/>
                </c:ext>
              </c:extLst>
            </c:dLbl>
            <c:dLbl>
              <c:idx val="3"/>
              <c:layout>
                <c:manualLayout>
                  <c:x val="-2.9090045198977423E-2"/>
                  <c:y val="-2.0186851376234369E-2"/>
                </c:manualLayout>
              </c:layout>
              <c:numFmt formatCode="0.00" sourceLinked="0"/>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82-4AB3-BAFA-890E632B9C2D}"/>
                </c:ext>
              </c:extLst>
            </c:dLbl>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Duration'!$A$2:$A$9</c:f>
              <c:strCache>
                <c:ptCount val="8"/>
                <c:pt idx="0">
                  <c:v>Q2 2021 (n=2)</c:v>
                </c:pt>
                <c:pt idx="1">
                  <c:v>Q3 2021 (n=5)</c:v>
                </c:pt>
                <c:pt idx="2">
                  <c:v>Q4 2021 (n=8)</c:v>
                </c:pt>
                <c:pt idx="3">
                  <c:v>Q1 2022 (n=11)</c:v>
                </c:pt>
                <c:pt idx="4">
                  <c:v>Q2 2022 (n=16)</c:v>
                </c:pt>
                <c:pt idx="5">
                  <c:v>Q3 2022 (n=23)</c:v>
                </c:pt>
                <c:pt idx="6">
                  <c:v>Q4 2022 (n=19)</c:v>
                </c:pt>
                <c:pt idx="7">
                  <c:v>Q1 2023 (n=3)</c:v>
                </c:pt>
              </c:strCache>
            </c:strRef>
          </c:cat>
          <c:val>
            <c:numRef>
              <c:f>'Avg HOT Duration'!$C$2:$C$9</c:f>
              <c:numCache>
                <c:formatCode>0.0</c:formatCode>
                <c:ptCount val="8"/>
                <c:pt idx="0">
                  <c:v>169.96929824561403</c:v>
                </c:pt>
                <c:pt idx="1">
                  <c:v>169.96929824561403</c:v>
                </c:pt>
                <c:pt idx="2">
                  <c:v>169.96929824561403</c:v>
                </c:pt>
                <c:pt idx="3">
                  <c:v>169.96929824561403</c:v>
                </c:pt>
                <c:pt idx="4">
                  <c:v>169.96929824561403</c:v>
                </c:pt>
                <c:pt idx="5">
                  <c:v>169.96929824561403</c:v>
                </c:pt>
                <c:pt idx="6">
                  <c:v>169.96929824561403</c:v>
                </c:pt>
                <c:pt idx="7">
                  <c:v>169.96929824561403</c:v>
                </c:pt>
              </c:numCache>
            </c:numRef>
          </c:val>
          <c:smooth val="0"/>
          <c:extLst>
            <c:ext xmlns:c16="http://schemas.microsoft.com/office/drawing/2014/chart" uri="{C3380CC4-5D6E-409C-BE32-E72D297353CC}">
              <c16:uniqueId val="{00000003-7682-4AB3-BAFA-890E632B9C2D}"/>
            </c:ext>
          </c:extLst>
        </c:ser>
        <c:ser>
          <c:idx val="2"/>
          <c:order val="2"/>
          <c:tx>
            <c:strRef>
              <c:f>'Avg HOT Duration'!$D$1</c:f>
              <c:strCache>
                <c:ptCount val="1"/>
                <c:pt idx="0">
                  <c:v> +2 Sigma</c:v>
                </c:pt>
              </c:strCache>
            </c:strRef>
          </c:tx>
          <c:spPr>
            <a:ln w="25400">
              <a:noFill/>
            </a:ln>
            <a:effectLst/>
          </c:spPr>
          <c:marker>
            <c:symbol val="none"/>
          </c:marker>
          <c:cat>
            <c:strRef>
              <c:f>'Avg HOT Duration'!$A$2:$A$9</c:f>
              <c:strCache>
                <c:ptCount val="8"/>
                <c:pt idx="0">
                  <c:v>Q2 2021 (n=2)</c:v>
                </c:pt>
                <c:pt idx="1">
                  <c:v>Q3 2021 (n=5)</c:v>
                </c:pt>
                <c:pt idx="2">
                  <c:v>Q4 2021 (n=8)</c:v>
                </c:pt>
                <c:pt idx="3">
                  <c:v>Q1 2022 (n=11)</c:v>
                </c:pt>
                <c:pt idx="4">
                  <c:v>Q2 2022 (n=16)</c:v>
                </c:pt>
                <c:pt idx="5">
                  <c:v>Q3 2022 (n=23)</c:v>
                </c:pt>
                <c:pt idx="6">
                  <c:v>Q4 2022 (n=19)</c:v>
                </c:pt>
                <c:pt idx="7">
                  <c:v>Q1 2023 (n=3)</c:v>
                </c:pt>
              </c:strCache>
            </c:strRef>
          </c:cat>
          <c:val>
            <c:numRef>
              <c:f>'Avg HOT Duration'!$D$2:$D$8</c:f>
              <c:numCache>
                <c:formatCode>0.0</c:formatCode>
                <c:ptCount val="7"/>
                <c:pt idx="0">
                  <c:v>146.9795321637427</c:v>
                </c:pt>
                <c:pt idx="1">
                  <c:v>146.9795321637427</c:v>
                </c:pt>
                <c:pt idx="2">
                  <c:v>146.9795321637427</c:v>
                </c:pt>
                <c:pt idx="3">
                  <c:v>146.9795321637427</c:v>
                </c:pt>
                <c:pt idx="4">
                  <c:v>146.9795321637427</c:v>
                </c:pt>
                <c:pt idx="5">
                  <c:v>146.9795321637427</c:v>
                </c:pt>
                <c:pt idx="6">
                  <c:v>146.9795321637427</c:v>
                </c:pt>
              </c:numCache>
            </c:numRef>
          </c:val>
          <c:smooth val="0"/>
          <c:extLst>
            <c:ext xmlns:c16="http://schemas.microsoft.com/office/drawing/2014/chart" uri="{C3380CC4-5D6E-409C-BE32-E72D297353CC}">
              <c16:uniqueId val="{00000004-7682-4AB3-BAFA-890E632B9C2D}"/>
            </c:ext>
          </c:extLst>
        </c:ser>
        <c:ser>
          <c:idx val="3"/>
          <c:order val="3"/>
          <c:tx>
            <c:strRef>
              <c:f>'Avg HOT Duration'!$E$1</c:f>
              <c:strCache>
                <c:ptCount val="1"/>
                <c:pt idx="0">
                  <c:v> +1 Sigma</c:v>
                </c:pt>
              </c:strCache>
            </c:strRef>
          </c:tx>
          <c:spPr>
            <a:ln w="25400">
              <a:noFill/>
            </a:ln>
            <a:effectLst/>
          </c:spPr>
          <c:marker>
            <c:symbol val="none"/>
          </c:marker>
          <c:cat>
            <c:strRef>
              <c:f>'Avg HOT Duration'!$A$2:$A$9</c:f>
              <c:strCache>
                <c:ptCount val="8"/>
                <c:pt idx="0">
                  <c:v>Q2 2021 (n=2)</c:v>
                </c:pt>
                <c:pt idx="1">
                  <c:v>Q3 2021 (n=5)</c:v>
                </c:pt>
                <c:pt idx="2">
                  <c:v>Q4 2021 (n=8)</c:v>
                </c:pt>
                <c:pt idx="3">
                  <c:v>Q1 2022 (n=11)</c:v>
                </c:pt>
                <c:pt idx="4">
                  <c:v>Q2 2022 (n=16)</c:v>
                </c:pt>
                <c:pt idx="5">
                  <c:v>Q3 2022 (n=23)</c:v>
                </c:pt>
                <c:pt idx="6">
                  <c:v>Q4 2022 (n=19)</c:v>
                </c:pt>
                <c:pt idx="7">
                  <c:v>Q1 2023 (n=3)</c:v>
                </c:pt>
              </c:strCache>
            </c:strRef>
          </c:cat>
          <c:val>
            <c:numRef>
              <c:f>'Avg HOT Duration'!$E$2:$E$8</c:f>
              <c:numCache>
                <c:formatCode>0.0</c:formatCode>
                <c:ptCount val="7"/>
                <c:pt idx="0">
                  <c:v>123.98976608187135</c:v>
                </c:pt>
                <c:pt idx="1">
                  <c:v>123.98976608187135</c:v>
                </c:pt>
                <c:pt idx="2">
                  <c:v>123.98976608187135</c:v>
                </c:pt>
                <c:pt idx="3">
                  <c:v>123.98976608187135</c:v>
                </c:pt>
                <c:pt idx="4">
                  <c:v>123.98976608187135</c:v>
                </c:pt>
                <c:pt idx="5">
                  <c:v>123.98976608187135</c:v>
                </c:pt>
                <c:pt idx="6">
                  <c:v>123.98976608187135</c:v>
                </c:pt>
              </c:numCache>
            </c:numRef>
          </c:val>
          <c:smooth val="0"/>
          <c:extLst>
            <c:ext xmlns:c16="http://schemas.microsoft.com/office/drawing/2014/chart" uri="{C3380CC4-5D6E-409C-BE32-E72D297353CC}">
              <c16:uniqueId val="{00000005-7682-4AB3-BAFA-890E632B9C2D}"/>
            </c:ext>
          </c:extLst>
        </c:ser>
        <c:ser>
          <c:idx val="4"/>
          <c:order val="4"/>
          <c:tx>
            <c:strRef>
              <c:f>'Avg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200">
                        <a:latin typeface="Century Gothic" panose="020B0502020202020204" pitchFamily="34" charset="0"/>
                      </a:defRPr>
                    </a:pPr>
                    <a:r>
                      <a:rPr lang="en-US" sz="12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682-4AB3-BAFA-890E632B9C2D}"/>
                </c:ext>
              </c:extLst>
            </c:dLbl>
            <c:dLbl>
              <c:idx val="3"/>
              <c:layout>
                <c:manualLayout>
                  <c:x val="0.32860415650741132"/>
                  <c:y val="-2.6015630306713101E-2"/>
                </c:manualLayout>
              </c:layout>
              <c:numFmt formatCode="0.00" sourceLinked="0"/>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82-4AB3-BAFA-890E632B9C2D}"/>
                </c:ext>
              </c:extLst>
            </c:dLbl>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Duration'!$A$2:$A$9</c:f>
              <c:strCache>
                <c:ptCount val="8"/>
                <c:pt idx="0">
                  <c:v>Q2 2021 (n=2)</c:v>
                </c:pt>
                <c:pt idx="1">
                  <c:v>Q3 2021 (n=5)</c:v>
                </c:pt>
                <c:pt idx="2">
                  <c:v>Q4 2021 (n=8)</c:v>
                </c:pt>
                <c:pt idx="3">
                  <c:v>Q1 2022 (n=11)</c:v>
                </c:pt>
                <c:pt idx="4">
                  <c:v>Q2 2022 (n=16)</c:v>
                </c:pt>
                <c:pt idx="5">
                  <c:v>Q3 2022 (n=23)</c:v>
                </c:pt>
                <c:pt idx="6">
                  <c:v>Q4 2022 (n=19)</c:v>
                </c:pt>
                <c:pt idx="7">
                  <c:v>Q1 2023 (n=3)</c:v>
                </c:pt>
              </c:strCache>
            </c:strRef>
          </c:cat>
          <c:val>
            <c:numRef>
              <c:f>'Avg HOT Duration'!$F$2:$F$9</c:f>
              <c:numCache>
                <c:formatCode>0.0</c:formatCode>
                <c:ptCount val="8"/>
                <c:pt idx="0">
                  <c:v>101</c:v>
                </c:pt>
                <c:pt idx="1">
                  <c:v>101</c:v>
                </c:pt>
                <c:pt idx="2">
                  <c:v>101</c:v>
                </c:pt>
                <c:pt idx="3">
                  <c:v>101</c:v>
                </c:pt>
                <c:pt idx="4">
                  <c:v>101</c:v>
                </c:pt>
                <c:pt idx="5">
                  <c:v>101</c:v>
                </c:pt>
                <c:pt idx="6">
                  <c:v>101</c:v>
                </c:pt>
                <c:pt idx="7">
                  <c:v>101</c:v>
                </c:pt>
              </c:numCache>
            </c:numRef>
          </c:val>
          <c:smooth val="0"/>
          <c:extLst>
            <c:ext xmlns:c16="http://schemas.microsoft.com/office/drawing/2014/chart" uri="{C3380CC4-5D6E-409C-BE32-E72D297353CC}">
              <c16:uniqueId val="{00000008-7682-4AB3-BAFA-890E632B9C2D}"/>
            </c:ext>
          </c:extLst>
        </c:ser>
        <c:ser>
          <c:idx val="5"/>
          <c:order val="5"/>
          <c:tx>
            <c:strRef>
              <c:f>'Avg HOT Duration'!$G$1</c:f>
              <c:strCache>
                <c:ptCount val="1"/>
                <c:pt idx="0">
                  <c:v> -1 Sigma</c:v>
                </c:pt>
              </c:strCache>
            </c:strRef>
          </c:tx>
          <c:spPr>
            <a:ln w="25400">
              <a:noFill/>
            </a:ln>
            <a:effectLst/>
          </c:spPr>
          <c:marker>
            <c:symbol val="none"/>
          </c:marker>
          <c:cat>
            <c:strRef>
              <c:f>'Avg HOT Duration'!$A$2:$A$9</c:f>
              <c:strCache>
                <c:ptCount val="8"/>
                <c:pt idx="0">
                  <c:v>Q2 2021 (n=2)</c:v>
                </c:pt>
                <c:pt idx="1">
                  <c:v>Q3 2021 (n=5)</c:v>
                </c:pt>
                <c:pt idx="2">
                  <c:v>Q4 2021 (n=8)</c:v>
                </c:pt>
                <c:pt idx="3">
                  <c:v>Q1 2022 (n=11)</c:v>
                </c:pt>
                <c:pt idx="4">
                  <c:v>Q2 2022 (n=16)</c:v>
                </c:pt>
                <c:pt idx="5">
                  <c:v>Q3 2022 (n=23)</c:v>
                </c:pt>
                <c:pt idx="6">
                  <c:v>Q4 2022 (n=19)</c:v>
                </c:pt>
                <c:pt idx="7">
                  <c:v>Q1 2023 (n=3)</c:v>
                </c:pt>
              </c:strCache>
            </c:strRef>
          </c:cat>
          <c:val>
            <c:numRef>
              <c:f>'Avg HOT Duration'!$G$2:$G$8</c:f>
              <c:numCache>
                <c:formatCode>0.0</c:formatCode>
                <c:ptCount val="7"/>
                <c:pt idx="0">
                  <c:v>78.010233918128648</c:v>
                </c:pt>
                <c:pt idx="1">
                  <c:v>78.010233918128648</c:v>
                </c:pt>
                <c:pt idx="2">
                  <c:v>78.010233918128648</c:v>
                </c:pt>
                <c:pt idx="3">
                  <c:v>78.010233918128648</c:v>
                </c:pt>
                <c:pt idx="4">
                  <c:v>78.010233918128648</c:v>
                </c:pt>
                <c:pt idx="5">
                  <c:v>78.010233918128648</c:v>
                </c:pt>
                <c:pt idx="6">
                  <c:v>78.010233918128648</c:v>
                </c:pt>
              </c:numCache>
            </c:numRef>
          </c:val>
          <c:smooth val="0"/>
          <c:extLst>
            <c:ext xmlns:c16="http://schemas.microsoft.com/office/drawing/2014/chart" uri="{C3380CC4-5D6E-409C-BE32-E72D297353CC}">
              <c16:uniqueId val="{00000009-7682-4AB3-BAFA-890E632B9C2D}"/>
            </c:ext>
          </c:extLst>
        </c:ser>
        <c:ser>
          <c:idx val="6"/>
          <c:order val="6"/>
          <c:tx>
            <c:strRef>
              <c:f>'Avg HOT Duration'!$H$1</c:f>
              <c:strCache>
                <c:ptCount val="1"/>
                <c:pt idx="0">
                  <c:v> -2 Sigma</c:v>
                </c:pt>
              </c:strCache>
            </c:strRef>
          </c:tx>
          <c:spPr>
            <a:ln w="25400">
              <a:noFill/>
            </a:ln>
            <a:effectLst/>
          </c:spPr>
          <c:marker>
            <c:symbol val="none"/>
          </c:marker>
          <c:cat>
            <c:strRef>
              <c:f>'Avg HOT Duration'!$A$2:$A$9</c:f>
              <c:strCache>
                <c:ptCount val="8"/>
                <c:pt idx="0">
                  <c:v>Q2 2021 (n=2)</c:v>
                </c:pt>
                <c:pt idx="1">
                  <c:v>Q3 2021 (n=5)</c:v>
                </c:pt>
                <c:pt idx="2">
                  <c:v>Q4 2021 (n=8)</c:v>
                </c:pt>
                <c:pt idx="3">
                  <c:v>Q1 2022 (n=11)</c:v>
                </c:pt>
                <c:pt idx="4">
                  <c:v>Q2 2022 (n=16)</c:v>
                </c:pt>
                <c:pt idx="5">
                  <c:v>Q3 2022 (n=23)</c:v>
                </c:pt>
                <c:pt idx="6">
                  <c:v>Q4 2022 (n=19)</c:v>
                </c:pt>
                <c:pt idx="7">
                  <c:v>Q1 2023 (n=3)</c:v>
                </c:pt>
              </c:strCache>
            </c:strRef>
          </c:cat>
          <c:val>
            <c:numRef>
              <c:f>'Avg HOT Duration'!$H$2:$H$8</c:f>
              <c:numCache>
                <c:formatCode>0.0</c:formatCode>
                <c:ptCount val="7"/>
                <c:pt idx="0">
                  <c:v>55.020467836257303</c:v>
                </c:pt>
                <c:pt idx="1">
                  <c:v>55.020467836257303</c:v>
                </c:pt>
                <c:pt idx="2">
                  <c:v>55.020467836257303</c:v>
                </c:pt>
                <c:pt idx="3">
                  <c:v>55.020467836257303</c:v>
                </c:pt>
                <c:pt idx="4">
                  <c:v>55.020467836257303</c:v>
                </c:pt>
                <c:pt idx="5">
                  <c:v>55.020467836257303</c:v>
                </c:pt>
                <c:pt idx="6">
                  <c:v>55.020467836257303</c:v>
                </c:pt>
              </c:numCache>
            </c:numRef>
          </c:val>
          <c:smooth val="0"/>
          <c:extLst>
            <c:ext xmlns:c16="http://schemas.microsoft.com/office/drawing/2014/chart" uri="{C3380CC4-5D6E-409C-BE32-E72D297353CC}">
              <c16:uniqueId val="{0000000A-7682-4AB3-BAFA-890E632B9C2D}"/>
            </c:ext>
          </c:extLst>
        </c:ser>
        <c:ser>
          <c:idx val="7"/>
          <c:order val="7"/>
          <c:tx>
            <c:strRef>
              <c:f>'Avg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200">
                        <a:latin typeface="Century Gothic" panose="020B0502020202020204" pitchFamily="34" charset="0"/>
                      </a:defRPr>
                    </a:pPr>
                    <a:r>
                      <a:rPr lang="en-US" sz="12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7682-4AB3-BAFA-890E632B9C2D}"/>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82-4AB3-BAFA-890E632B9C2D}"/>
                </c:ext>
              </c:extLst>
            </c:dLbl>
            <c:spPr>
              <a:noFill/>
              <a:ln>
                <a:noFill/>
              </a:ln>
              <a:effectLst/>
            </c:spPr>
            <c:txPr>
              <a:bodyPr wrap="square" lIns="38100" tIns="19050" rIns="38100" bIns="19050" anchor="ctr">
                <a:spAutoFit/>
              </a:bodyPr>
              <a:lstStyle/>
              <a:p>
                <a:pPr>
                  <a:defRPr sz="12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Duration'!$A$2:$A$9</c:f>
              <c:strCache>
                <c:ptCount val="8"/>
                <c:pt idx="0">
                  <c:v>Q2 2021 (n=2)</c:v>
                </c:pt>
                <c:pt idx="1">
                  <c:v>Q3 2021 (n=5)</c:v>
                </c:pt>
                <c:pt idx="2">
                  <c:v>Q4 2021 (n=8)</c:v>
                </c:pt>
                <c:pt idx="3">
                  <c:v>Q1 2022 (n=11)</c:v>
                </c:pt>
                <c:pt idx="4">
                  <c:v>Q2 2022 (n=16)</c:v>
                </c:pt>
                <c:pt idx="5">
                  <c:v>Q3 2022 (n=23)</c:v>
                </c:pt>
                <c:pt idx="6">
                  <c:v>Q4 2022 (n=19)</c:v>
                </c:pt>
                <c:pt idx="7">
                  <c:v>Q1 2023 (n=3)</c:v>
                </c:pt>
              </c:strCache>
            </c:strRef>
          </c:cat>
          <c:val>
            <c:numRef>
              <c:f>'Avg HOT Duration'!$I$2:$I$9</c:f>
              <c:numCache>
                <c:formatCode>0.0</c:formatCode>
                <c:ptCount val="8"/>
                <c:pt idx="0">
                  <c:v>32.030701754385959</c:v>
                </c:pt>
                <c:pt idx="1">
                  <c:v>32.030701754385959</c:v>
                </c:pt>
                <c:pt idx="2">
                  <c:v>32.030701754385959</c:v>
                </c:pt>
                <c:pt idx="3">
                  <c:v>32.030701754385959</c:v>
                </c:pt>
                <c:pt idx="4">
                  <c:v>32.030701754385959</c:v>
                </c:pt>
                <c:pt idx="5">
                  <c:v>32.030701754385959</c:v>
                </c:pt>
                <c:pt idx="6">
                  <c:v>32.030701754385959</c:v>
                </c:pt>
                <c:pt idx="7">
                  <c:v>32.030701754385959</c:v>
                </c:pt>
              </c:numCache>
            </c:numRef>
          </c:val>
          <c:smooth val="0"/>
          <c:extLst>
            <c:ext xmlns:c16="http://schemas.microsoft.com/office/drawing/2014/chart" uri="{C3380CC4-5D6E-409C-BE32-E72D297353CC}">
              <c16:uniqueId val="{0000000D-7682-4AB3-BAFA-890E632B9C2D}"/>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Control: Average Duration of Home Oxygen Therapy for Infants Not Followed by the RHO Program Across All Implementation Sites</a:t>
            </a:r>
          </a:p>
        </c:rich>
      </c:tx>
      <c:overlay val="0"/>
    </c:title>
    <c:autoTitleDeleted val="0"/>
    <c:plotArea>
      <c:layout/>
      <c:lineChart>
        <c:grouping val="standard"/>
        <c:varyColors val="0"/>
        <c:ser>
          <c:idx val="0"/>
          <c:order val="0"/>
          <c:tx>
            <c:strRef>
              <c:f>'Average HOT Duration '!$B$1</c:f>
              <c:strCache>
                <c:ptCount val="1"/>
                <c:pt idx="0">
                  <c:v>Average HOT Duration </c:v>
                </c:pt>
              </c:strCache>
            </c:strRef>
          </c:tx>
          <c:spPr>
            <a:ln w="38100">
              <a:solidFill>
                <a:srgbClr val="33CCCC"/>
              </a:solidFill>
              <a:prstDash val="solid"/>
            </a:ln>
            <a:effectLst/>
          </c:spPr>
          <c:marker>
            <c:symbol val="square"/>
            <c:size val="6"/>
            <c:spPr>
              <a:solidFill>
                <a:srgbClr val="000080"/>
              </a:solidFill>
              <a:ln w="38100">
                <a:solidFill>
                  <a:srgbClr val="33CCCC"/>
                </a:solidFill>
                <a:prstDash val="solid"/>
              </a:ln>
            </c:spPr>
          </c:marker>
          <c:cat>
            <c:strRef>
              <c:f>'Average HOT Duration '!$A$2:$A$5</c:f>
              <c:strCache>
                <c:ptCount val="4"/>
                <c:pt idx="0">
                  <c:v>Q3 2021 (n=1)</c:v>
                </c:pt>
                <c:pt idx="1">
                  <c:v>Q1 2022 (n=2)</c:v>
                </c:pt>
                <c:pt idx="2">
                  <c:v>Q2 2022 (n=9)</c:v>
                </c:pt>
                <c:pt idx="3">
                  <c:v>Q3 2022 (n=1)</c:v>
                </c:pt>
              </c:strCache>
            </c:strRef>
          </c:cat>
          <c:val>
            <c:numRef>
              <c:f>'Average HOT Duration '!$B$2:$B$5</c:f>
              <c:numCache>
                <c:formatCode>0.0</c:formatCode>
                <c:ptCount val="4"/>
                <c:pt idx="0">
                  <c:v>184</c:v>
                </c:pt>
                <c:pt idx="1">
                  <c:v>46.5</c:v>
                </c:pt>
                <c:pt idx="2">
                  <c:v>94.333333333333329</c:v>
                </c:pt>
                <c:pt idx="3">
                  <c:v>101</c:v>
                </c:pt>
              </c:numCache>
            </c:numRef>
          </c:val>
          <c:smooth val="0"/>
          <c:extLst>
            <c:ext xmlns:c16="http://schemas.microsoft.com/office/drawing/2014/chart" uri="{C3380CC4-5D6E-409C-BE32-E72D297353CC}">
              <c16:uniqueId val="{00000000-3144-4515-A5AF-2439817E130C}"/>
            </c:ext>
          </c:extLst>
        </c:ser>
        <c:ser>
          <c:idx val="1"/>
          <c:order val="1"/>
          <c:tx>
            <c:strRef>
              <c:f>'Average HOT Duration '!$C$1</c:f>
              <c:strCache>
                <c:ptCount val="1"/>
                <c:pt idx="0">
                  <c:v>UCL</c:v>
                </c:pt>
              </c:strCache>
            </c:strRef>
          </c:tx>
          <c:spPr>
            <a:ln w="12700">
              <a:solidFill>
                <a:srgbClr val="006699"/>
              </a:solidFill>
              <a:prstDash val="lgDash"/>
            </a:ln>
            <a:effectLst/>
          </c:spPr>
          <c:marker>
            <c:symbol val="none"/>
          </c:marker>
          <c:dLbls>
            <c:dLbl>
              <c:idx val="1"/>
              <c:layout>
                <c:manualLayout>
                  <c:x val="0.45327034665838112"/>
                  <c:y val="-2.4943694151234191E-2"/>
                </c:manualLayout>
              </c:layout>
              <c:tx>
                <c:rich>
                  <a:bodyPr/>
                  <a:lstStyle/>
                  <a:p>
                    <a:pPr>
                      <a:defRPr/>
                    </a:pPr>
                    <a:r>
                      <a:rPr lang="en-US" dirty="0"/>
                      <a:t>UCL 276.7</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'!$C$2:$C$5</c:f>
              <c:numCache>
                <c:formatCode>0.0</c:formatCode>
                <c:ptCount val="4"/>
                <c:pt idx="0">
                  <c:v>276.69833333333332</c:v>
                </c:pt>
                <c:pt idx="1">
                  <c:v>276.69833333333332</c:v>
                </c:pt>
                <c:pt idx="2">
                  <c:v>276.69833333333332</c:v>
                </c:pt>
                <c:pt idx="3">
                  <c:v>276.69833333333332</c:v>
                </c:pt>
              </c:numCache>
            </c:numRef>
          </c:val>
          <c:smooth val="0"/>
          <c:extLst>
            <c:ext xmlns:c16="http://schemas.microsoft.com/office/drawing/2014/chart" uri="{C3380CC4-5D6E-409C-BE32-E72D297353CC}">
              <c16:uniqueId val="{00000002-3144-4515-A5AF-2439817E130C}"/>
            </c:ext>
          </c:extLst>
        </c:ser>
        <c:ser>
          <c:idx val="2"/>
          <c:order val="2"/>
          <c:tx>
            <c:strRef>
              <c:f>'Average HOT Duration '!$D$1</c:f>
              <c:strCache>
                <c:ptCount val="1"/>
                <c:pt idx="0">
                  <c:v> +2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'!$D$2:$D$4</c:f>
              <c:numCache>
                <c:formatCode>0.0</c:formatCode>
                <c:ptCount val="3"/>
                <c:pt idx="0">
                  <c:v>219.95166666666665</c:v>
                </c:pt>
                <c:pt idx="1">
                  <c:v>219.95166666666665</c:v>
                </c:pt>
                <c:pt idx="2">
                  <c:v>219.95166666666665</c:v>
                </c:pt>
              </c:numCache>
            </c:numRef>
          </c:val>
          <c:smooth val="0"/>
          <c:extLst>
            <c:ext xmlns:c16="http://schemas.microsoft.com/office/drawing/2014/chart" uri="{C3380CC4-5D6E-409C-BE32-E72D297353CC}">
              <c16:uniqueId val="{00000003-3144-4515-A5AF-2439817E130C}"/>
            </c:ext>
          </c:extLst>
        </c:ser>
        <c:ser>
          <c:idx val="3"/>
          <c:order val="3"/>
          <c:tx>
            <c:strRef>
              <c:f>'Average HOT Duration '!$E$1</c:f>
              <c:strCache>
                <c:ptCount val="1"/>
                <c:pt idx="0">
                  <c:v> +1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'!$E$2:$E$4</c:f>
              <c:numCache>
                <c:formatCode>0.0</c:formatCode>
                <c:ptCount val="3"/>
                <c:pt idx="0">
                  <c:v>163.20499999999998</c:v>
                </c:pt>
                <c:pt idx="1">
                  <c:v>163.20499999999998</c:v>
                </c:pt>
                <c:pt idx="2">
                  <c:v>163.20499999999998</c:v>
                </c:pt>
              </c:numCache>
            </c:numRef>
          </c:val>
          <c:smooth val="0"/>
          <c:extLst>
            <c:ext xmlns:c16="http://schemas.microsoft.com/office/drawing/2014/chart" uri="{C3380CC4-5D6E-409C-BE32-E72D297353CC}">
              <c16:uniqueId val="{00000004-3144-4515-A5AF-2439817E130C}"/>
            </c:ext>
          </c:extLst>
        </c:ser>
        <c:ser>
          <c:idx val="4"/>
          <c:order val="4"/>
          <c:tx>
            <c:strRef>
              <c:f>'Average HOT Duration '!$F$1</c:f>
              <c:strCache>
                <c:ptCount val="1"/>
                <c:pt idx="0">
                  <c:v>Average</c:v>
                </c:pt>
              </c:strCache>
            </c:strRef>
          </c:tx>
          <c:spPr>
            <a:ln w="38100">
              <a:solidFill>
                <a:srgbClr val="CCCCFF"/>
              </a:solidFill>
              <a:prstDash val="sysDash"/>
            </a:ln>
            <a:effectLst/>
          </c:spPr>
          <c:marker>
            <c:symbol val="none"/>
          </c:marker>
          <c:dLbls>
            <c:dLbl>
              <c:idx val="1"/>
              <c:layout>
                <c:manualLayout>
                  <c:x val="0.44772427645510021"/>
                  <c:y val="-2.9243670935687149E-2"/>
                </c:manualLayout>
              </c:layout>
              <c:tx>
                <c:rich>
                  <a:bodyPr/>
                  <a:lstStyle/>
                  <a:p>
                    <a:pPr>
                      <a:defRPr/>
                    </a:pPr>
                    <a:r>
                      <a:rPr lang="en-US" dirty="0"/>
                      <a:t>CL  106.5</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'!$F$2:$F$5</c:f>
              <c:numCache>
                <c:formatCode>0.0</c:formatCode>
                <c:ptCount val="4"/>
                <c:pt idx="0">
                  <c:v>106.45833333333333</c:v>
                </c:pt>
                <c:pt idx="1">
                  <c:v>106.45833333333333</c:v>
                </c:pt>
                <c:pt idx="2">
                  <c:v>106.45833333333333</c:v>
                </c:pt>
                <c:pt idx="3">
                  <c:v>106.45833333333333</c:v>
                </c:pt>
              </c:numCache>
            </c:numRef>
          </c:val>
          <c:smooth val="0"/>
          <c:extLst>
            <c:ext xmlns:c16="http://schemas.microsoft.com/office/drawing/2014/chart" uri="{C3380CC4-5D6E-409C-BE32-E72D297353CC}">
              <c16:uniqueId val="{00000006-3144-4515-A5AF-2439817E130C}"/>
            </c:ext>
          </c:extLst>
        </c:ser>
        <c:ser>
          <c:idx val="5"/>
          <c:order val="5"/>
          <c:tx>
            <c:strRef>
              <c:f>'Average HOT Duration '!$G$1</c:f>
              <c:strCache>
                <c:ptCount val="1"/>
                <c:pt idx="0">
                  <c:v> -1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'!$G$2:$G$4</c:f>
              <c:numCache>
                <c:formatCode>0.0</c:formatCode>
                <c:ptCount val="3"/>
                <c:pt idx="0">
                  <c:v>49.711666666666659</c:v>
                </c:pt>
                <c:pt idx="1">
                  <c:v>49.711666666666659</c:v>
                </c:pt>
                <c:pt idx="2">
                  <c:v>49.711666666666659</c:v>
                </c:pt>
              </c:numCache>
            </c:numRef>
          </c:val>
          <c:smooth val="0"/>
          <c:extLst>
            <c:ext xmlns:c16="http://schemas.microsoft.com/office/drawing/2014/chart" uri="{C3380CC4-5D6E-409C-BE32-E72D297353CC}">
              <c16:uniqueId val="{00000007-3144-4515-A5AF-2439817E130C}"/>
            </c:ext>
          </c:extLst>
        </c:ser>
        <c:ser>
          <c:idx val="6"/>
          <c:order val="6"/>
          <c:tx>
            <c:strRef>
              <c:f>'Average HOT Duration '!$H$1</c:f>
              <c:strCache>
                <c:ptCount val="1"/>
                <c:pt idx="0">
                  <c:v> -2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'!$H$2:$H$4</c:f>
              <c:numCache>
                <c:formatCode>0.0</c:formatCode>
                <c:ptCount val="3"/>
                <c:pt idx="0">
                  <c:v>-7.0350000000000108</c:v>
                </c:pt>
                <c:pt idx="1">
                  <c:v>-7.0350000000000108</c:v>
                </c:pt>
                <c:pt idx="2">
                  <c:v>-7.0350000000000108</c:v>
                </c:pt>
              </c:numCache>
            </c:numRef>
          </c:val>
          <c:smooth val="0"/>
          <c:extLst>
            <c:ext xmlns:c16="http://schemas.microsoft.com/office/drawing/2014/chart" uri="{C3380CC4-5D6E-409C-BE32-E72D297353CC}">
              <c16:uniqueId val="{00000008-3144-4515-A5AF-2439817E130C}"/>
            </c:ext>
          </c:extLst>
        </c:ser>
        <c:ser>
          <c:idx val="7"/>
          <c:order val="7"/>
          <c:tx>
            <c:strRef>
              <c:f>'Average HOT Duration '!$I$1</c:f>
              <c:strCache>
                <c:ptCount val="1"/>
                <c:pt idx="0">
                  <c:v>LCL</c:v>
                </c:pt>
              </c:strCache>
            </c:strRef>
          </c:tx>
          <c:spPr>
            <a:ln w="12700">
              <a:solidFill>
                <a:srgbClr val="FF0000"/>
              </a:solidFill>
              <a:prstDash val="lgDash"/>
            </a:ln>
            <a:effectLst/>
          </c:spPr>
          <c:marker>
            <c:symbol val="none"/>
          </c:marker>
          <c:dLbls>
            <c:dLbl>
              <c:idx val="1"/>
              <c:layout>
                <c:manualLayout>
                  <c:x val="-2.9289059959548919E-2"/>
                  <c:y val="-4.0304626812478442E-2"/>
                </c:manualLayout>
              </c:layout>
              <c:numFmt formatCode="0.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'!$I$2:$I$4</c:f>
              <c:numCache>
                <c:formatCode>0.0</c:formatCode>
                <c:ptCount val="3"/>
                <c:pt idx="0">
                  <c:v>-63.78166666666668</c:v>
                </c:pt>
                <c:pt idx="1">
                  <c:v>-63.78166666666668</c:v>
                </c:pt>
                <c:pt idx="2">
                  <c:v>-63.78166666666668</c:v>
                </c:pt>
              </c:numCache>
            </c:numRef>
          </c:val>
          <c:smooth val="0"/>
          <c:extLst>
            <c:ext xmlns:c16="http://schemas.microsoft.com/office/drawing/2014/chart" uri="{C3380CC4-5D6E-409C-BE32-E72D297353CC}">
              <c16:uniqueId val="{0000000A-3144-4515-A5AF-2439817E130C}"/>
            </c:ext>
          </c:extLst>
        </c:ser>
        <c:dLbls>
          <c:showLegendKey val="0"/>
          <c:showVal val="0"/>
          <c:showCatName val="0"/>
          <c:showSerName val="0"/>
          <c:showPercent val="0"/>
          <c:showBubbleSize val="0"/>
        </c:dLbls>
        <c:marker val="1"/>
        <c:smooth val="0"/>
        <c:axId val="1542110160"/>
        <c:axId val="1542110576"/>
      </c:lineChart>
      <c:catAx>
        <c:axId val="1542110160"/>
        <c:scaling>
          <c:orientation val="minMax"/>
        </c:scaling>
        <c:delete val="0"/>
        <c:axPos val="b"/>
        <c:title>
          <c:tx>
            <c:rich>
              <a:bodyPr/>
              <a:lstStyle/>
              <a:p>
                <a:pPr>
                  <a:defRPr/>
                </a:pPr>
                <a:r>
                  <a:rPr lang="en-US"/>
                  <a:t>Discharge Quarter, (N=Total patients discharged in a quarter with known duration of HOT)</a:t>
                </a:r>
              </a:p>
            </c:rich>
          </c:tx>
          <c:overlay val="0"/>
        </c:title>
        <c:numFmt formatCode="General" sourceLinked="1"/>
        <c:majorTickMark val="out"/>
        <c:minorTickMark val="none"/>
        <c:tickLblPos val="nextTo"/>
        <c:crossAx val="1542110576"/>
        <c:crossesAt val="-150"/>
        <c:auto val="0"/>
        <c:lblAlgn val="ctr"/>
        <c:lblOffset val="100"/>
        <c:noMultiLvlLbl val="0"/>
      </c:catAx>
      <c:valAx>
        <c:axId val="1542110576"/>
        <c:scaling>
          <c:orientation val="minMax"/>
          <c:min val="0"/>
        </c:scaling>
        <c:delete val="0"/>
        <c:axPos val="l"/>
        <c:title>
          <c:tx>
            <c:rich>
              <a:bodyPr/>
              <a:lstStyle/>
              <a:p>
                <a:pPr>
                  <a:defRPr/>
                </a:pPr>
                <a:r>
                  <a:rPr lang="en-US"/>
                  <a:t>Average HOT Duration  (days) </a:t>
                </a:r>
              </a:p>
            </c:rich>
          </c:tx>
          <c:overlay val="0"/>
        </c:title>
        <c:numFmt formatCode="0.0" sourceLinked="1"/>
        <c:majorTickMark val="out"/>
        <c:minorTickMark val="none"/>
        <c:tickLblPos val="nextTo"/>
        <c:crossAx val="154211016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Recorded Home Oximetry Implementation Trial</a:t>
            </a:r>
            <a:r>
              <a:rPr lang="en-US" sz="2000" baseline="0"/>
              <a:t> Related Barriers and Problems</a:t>
            </a:r>
            <a:endParaRPr lang="en-US" sz="2000"/>
          </a:p>
        </c:rich>
      </c:tx>
      <c:layout>
        <c:manualLayout>
          <c:xMode val="edge"/>
          <c:yMode val="edge"/>
          <c:x val="0.14585262286100817"/>
          <c:y val="2.2576966121909296E-2"/>
        </c:manualLayout>
      </c:layout>
      <c:overlay val="0"/>
    </c:title>
    <c:autoTitleDeleted val="0"/>
    <c:plotArea>
      <c:layout>
        <c:manualLayout>
          <c:layoutTarget val="inner"/>
          <c:xMode val="edge"/>
          <c:yMode val="edge"/>
          <c:x val="9.6147393784928564E-2"/>
          <c:y val="0.17426642456469524"/>
          <c:w val="0.8550535237584459"/>
          <c:h val="0.680155696131023"/>
        </c:manualLayout>
      </c:layout>
      <c:lineChart>
        <c:grouping val="standard"/>
        <c:varyColors val="0"/>
        <c:ser>
          <c:idx val="0"/>
          <c:order val="0"/>
          <c:tx>
            <c:strRef>
              <c:f>'Problem Count c Chart'!$B$1</c:f>
              <c:strCache>
                <c:ptCount val="1"/>
                <c:pt idx="0">
                  <c:v>Problem Count</c:v>
                </c:pt>
              </c:strCache>
            </c:strRef>
          </c:tx>
          <c:spPr>
            <a:ln w="31750">
              <a:solidFill>
                <a:srgbClr val="864DAD"/>
              </a:solidFill>
              <a:prstDash val="solid"/>
            </a:ln>
            <a:effectLst/>
          </c:spPr>
          <c:marker>
            <c:symbol val="circle"/>
            <c:size val="6"/>
            <c:spPr>
              <a:solidFill>
                <a:srgbClr val="864DAD"/>
              </a:solidFill>
              <a:ln w="25400">
                <a:solidFill>
                  <a:srgbClr val="864DAD"/>
                </a:solidFill>
                <a:prstDash val="solid"/>
              </a:ln>
            </c:spPr>
          </c:marker>
          <c:cat>
            <c:numRef>
              <c:f>'Problem Count c Chart'!$A$2:$A$21</c:f>
              <c:numCache>
                <c:formatCode>mmm\-yy</c:formatCode>
                <c:ptCount val="20"/>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numCache>
            </c:numRef>
          </c:cat>
          <c:val>
            <c:numRef>
              <c:f>'Problem Count c Chart'!$B$2:$B$21</c:f>
              <c:numCache>
                <c:formatCode>General</c:formatCode>
                <c:ptCount val="20"/>
                <c:pt idx="0">
                  <c:v>1</c:v>
                </c:pt>
                <c:pt idx="1">
                  <c:v>6</c:v>
                </c:pt>
                <c:pt idx="2">
                  <c:v>2</c:v>
                </c:pt>
                <c:pt idx="3">
                  <c:v>1</c:v>
                </c:pt>
                <c:pt idx="4">
                  <c:v>6</c:v>
                </c:pt>
                <c:pt idx="5">
                  <c:v>4</c:v>
                </c:pt>
                <c:pt idx="6">
                  <c:v>5</c:v>
                </c:pt>
                <c:pt idx="7">
                  <c:v>8</c:v>
                </c:pt>
                <c:pt idx="8">
                  <c:v>5</c:v>
                </c:pt>
                <c:pt idx="9">
                  <c:v>6</c:v>
                </c:pt>
                <c:pt idx="10">
                  <c:v>9</c:v>
                </c:pt>
                <c:pt idx="11">
                  <c:v>13</c:v>
                </c:pt>
                <c:pt idx="12">
                  <c:v>3</c:v>
                </c:pt>
                <c:pt idx="13">
                  <c:v>5</c:v>
                </c:pt>
                <c:pt idx="14">
                  <c:v>6</c:v>
                </c:pt>
                <c:pt idx="15">
                  <c:v>13</c:v>
                </c:pt>
                <c:pt idx="16">
                  <c:v>3</c:v>
                </c:pt>
                <c:pt idx="17">
                  <c:v>3</c:v>
                </c:pt>
                <c:pt idx="18">
                  <c:v>7</c:v>
                </c:pt>
                <c:pt idx="19">
                  <c:v>6</c:v>
                </c:pt>
              </c:numCache>
            </c:numRef>
          </c:val>
          <c:smooth val="0"/>
          <c:extLst>
            <c:ext xmlns:c16="http://schemas.microsoft.com/office/drawing/2014/chart" uri="{C3380CC4-5D6E-409C-BE32-E72D297353CC}">
              <c16:uniqueId val="{00000000-D35D-44C8-9BD7-0A10A2E4CE8B}"/>
            </c:ext>
          </c:extLst>
        </c:ser>
        <c:ser>
          <c:idx val="1"/>
          <c:order val="1"/>
          <c:tx>
            <c:strRef>
              <c:f>'Problem Count c Chart'!$C$1</c:f>
              <c:strCache>
                <c:ptCount val="1"/>
                <c:pt idx="0">
                  <c:v>UCL</c:v>
                </c:pt>
              </c:strCache>
            </c:strRef>
          </c:tx>
          <c:spPr>
            <a:ln w="19050">
              <a:solidFill>
                <a:srgbClr val="7F8FA9"/>
              </a:solidFill>
              <a:prstDash val="solid"/>
            </a:ln>
            <a:effectLst/>
          </c:spPr>
          <c:marker>
            <c:symbol val="none"/>
          </c:marker>
          <c:dLbls>
            <c:dLbl>
              <c:idx val="1"/>
              <c:layout>
                <c:manualLayout>
                  <c:x val="0.53412191492559202"/>
                  <c:y val="-2.2974623350699899E-2"/>
                </c:manualLayout>
              </c:layout>
              <c:tx>
                <c:rich>
                  <a:bodyPr/>
                  <a:lstStyle/>
                  <a:p>
                    <a:pPr>
                      <a:defRPr/>
                    </a:pPr>
                    <a:r>
                      <a:rPr lang="en-US"/>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35D-44C8-9BD7-0A10A2E4CE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Chart'!$A$2:$A$21</c:f>
              <c:numCache>
                <c:formatCode>mmm\-yy</c:formatCode>
                <c:ptCount val="20"/>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numCache>
            </c:numRef>
          </c:cat>
          <c:val>
            <c:numRef>
              <c:f>'Problem Count c Chart'!$C$2:$C$21</c:f>
              <c:numCache>
                <c:formatCode>0.00</c:formatCode>
                <c:ptCount val="20"/>
                <c:pt idx="0">
                  <c:v>12.699295739719538</c:v>
                </c:pt>
                <c:pt idx="1">
                  <c:v>12.699295739719538</c:v>
                </c:pt>
                <c:pt idx="2">
                  <c:v>12.699295739719538</c:v>
                </c:pt>
                <c:pt idx="3">
                  <c:v>12.699295739719538</c:v>
                </c:pt>
                <c:pt idx="4">
                  <c:v>12.699295739719538</c:v>
                </c:pt>
                <c:pt idx="5">
                  <c:v>12.699295739719538</c:v>
                </c:pt>
                <c:pt idx="6">
                  <c:v>12.699295739719538</c:v>
                </c:pt>
                <c:pt idx="7">
                  <c:v>12.699295739719538</c:v>
                </c:pt>
                <c:pt idx="8">
                  <c:v>12.699295739719538</c:v>
                </c:pt>
                <c:pt idx="9">
                  <c:v>12.699295739719538</c:v>
                </c:pt>
                <c:pt idx="10">
                  <c:v>12.699295739719538</c:v>
                </c:pt>
                <c:pt idx="11">
                  <c:v>12.699295739719538</c:v>
                </c:pt>
                <c:pt idx="12">
                  <c:v>12.699295739719538</c:v>
                </c:pt>
                <c:pt idx="13">
                  <c:v>12.699295739719538</c:v>
                </c:pt>
                <c:pt idx="14">
                  <c:v>12.699295739719538</c:v>
                </c:pt>
                <c:pt idx="15">
                  <c:v>12.699295739719538</c:v>
                </c:pt>
                <c:pt idx="16">
                  <c:v>12.699295739719538</c:v>
                </c:pt>
                <c:pt idx="17">
                  <c:v>12.699295739719538</c:v>
                </c:pt>
                <c:pt idx="18">
                  <c:v>12.699295739719538</c:v>
                </c:pt>
                <c:pt idx="19">
                  <c:v>12.699295739719538</c:v>
                </c:pt>
              </c:numCache>
            </c:numRef>
          </c:val>
          <c:smooth val="0"/>
          <c:extLst>
            <c:ext xmlns:c16="http://schemas.microsoft.com/office/drawing/2014/chart" uri="{C3380CC4-5D6E-409C-BE32-E72D297353CC}">
              <c16:uniqueId val="{00000002-D35D-44C8-9BD7-0A10A2E4CE8B}"/>
            </c:ext>
          </c:extLst>
        </c:ser>
        <c:ser>
          <c:idx val="2"/>
          <c:order val="2"/>
          <c:tx>
            <c:strRef>
              <c:f>'Problem Count c Chart'!$D$1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numRef>
              <c:f>'Problem Count c Chart'!$A$2:$A$21</c:f>
              <c:numCache>
                <c:formatCode>mmm\-yy</c:formatCode>
                <c:ptCount val="20"/>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numCache>
            </c:numRef>
          </c:cat>
          <c:val>
            <c:numRef>
              <c:f>'Problem Count c Chart'!$D$2:$D$16</c:f>
              <c:numCache>
                <c:formatCode>0.00</c:formatCode>
                <c:ptCount val="15"/>
                <c:pt idx="0">
                  <c:v>10.332863826479691</c:v>
                </c:pt>
                <c:pt idx="1">
                  <c:v>10.332863826479691</c:v>
                </c:pt>
                <c:pt idx="2">
                  <c:v>10.332863826479691</c:v>
                </c:pt>
                <c:pt idx="3">
                  <c:v>10.332863826479691</c:v>
                </c:pt>
                <c:pt idx="4" formatCode="General">
                  <c:v>10.332863826479691</c:v>
                </c:pt>
                <c:pt idx="5" formatCode="General">
                  <c:v>10.332863826479691</c:v>
                </c:pt>
                <c:pt idx="6" formatCode="General">
                  <c:v>10.332863826479691</c:v>
                </c:pt>
                <c:pt idx="7" formatCode="General">
                  <c:v>10.332863826479691</c:v>
                </c:pt>
                <c:pt idx="8" formatCode="General">
                  <c:v>10.332863826479691</c:v>
                </c:pt>
                <c:pt idx="9" formatCode="General">
                  <c:v>10.332863826479691</c:v>
                </c:pt>
                <c:pt idx="10" formatCode="General">
                  <c:v>8.5952400000000004</c:v>
                </c:pt>
                <c:pt idx="11" formatCode="General">
                  <c:v>10.332863826479691</c:v>
                </c:pt>
                <c:pt idx="12" formatCode="General">
                  <c:v>10.332863826479691</c:v>
                </c:pt>
                <c:pt idx="13" formatCode="General">
                  <c:v>10.332863826479691</c:v>
                </c:pt>
                <c:pt idx="14" formatCode="General">
                  <c:v>10.332863826479691</c:v>
                </c:pt>
              </c:numCache>
            </c:numRef>
          </c:val>
          <c:smooth val="0"/>
          <c:extLst>
            <c:ext xmlns:c16="http://schemas.microsoft.com/office/drawing/2014/chart" uri="{C3380CC4-5D6E-409C-BE32-E72D297353CC}">
              <c16:uniqueId val="{00000003-D35D-44C8-9BD7-0A10A2E4CE8B}"/>
            </c:ext>
          </c:extLst>
        </c:ser>
        <c:ser>
          <c:idx val="3"/>
          <c:order val="3"/>
          <c:tx>
            <c:strRef>
              <c:f>'Problem Count c Chart'!$E$1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numRef>
              <c:f>'Problem Count c Chart'!$A$2:$A$21</c:f>
              <c:numCache>
                <c:formatCode>mmm\-yy</c:formatCode>
                <c:ptCount val="20"/>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numCache>
            </c:numRef>
          </c:cat>
          <c:val>
            <c:numRef>
              <c:f>'Problem Count c Chart'!$E$2:$E$16</c:f>
              <c:numCache>
                <c:formatCode>0.00</c:formatCode>
                <c:ptCount val="15"/>
                <c:pt idx="0">
                  <c:v>7.9664319132398465</c:v>
                </c:pt>
                <c:pt idx="1">
                  <c:v>7.9664319132398465</c:v>
                </c:pt>
                <c:pt idx="2">
                  <c:v>7.9664319132398465</c:v>
                </c:pt>
                <c:pt idx="3">
                  <c:v>7.9664319132398465</c:v>
                </c:pt>
                <c:pt idx="4" formatCode="General">
                  <c:v>7.9664319132398465</c:v>
                </c:pt>
                <c:pt idx="5" formatCode="General">
                  <c:v>7.9664319132398465</c:v>
                </c:pt>
                <c:pt idx="6" formatCode="General">
                  <c:v>7.9664319132398465</c:v>
                </c:pt>
                <c:pt idx="7" formatCode="General">
                  <c:v>7.9664319132398465</c:v>
                </c:pt>
                <c:pt idx="8" formatCode="General">
                  <c:v>7.9664319132398465</c:v>
                </c:pt>
                <c:pt idx="9" formatCode="General">
                  <c:v>7.9664319132398465</c:v>
                </c:pt>
                <c:pt idx="10" formatCode="General">
                  <c:v>6.4976200000000004</c:v>
                </c:pt>
                <c:pt idx="11" formatCode="General">
                  <c:v>7.9664319132398465</c:v>
                </c:pt>
                <c:pt idx="12" formatCode="General">
                  <c:v>7.9664319132398465</c:v>
                </c:pt>
                <c:pt idx="13" formatCode="General">
                  <c:v>7.9664319132398465</c:v>
                </c:pt>
                <c:pt idx="14" formatCode="General">
                  <c:v>7.9664319132398465</c:v>
                </c:pt>
              </c:numCache>
            </c:numRef>
          </c:val>
          <c:smooth val="0"/>
          <c:extLst>
            <c:ext xmlns:c16="http://schemas.microsoft.com/office/drawing/2014/chart" uri="{C3380CC4-5D6E-409C-BE32-E72D297353CC}">
              <c16:uniqueId val="{00000004-D35D-44C8-9BD7-0A10A2E4CE8B}"/>
            </c:ext>
          </c:extLst>
        </c:ser>
        <c:ser>
          <c:idx val="4"/>
          <c:order val="4"/>
          <c:tx>
            <c:strRef>
              <c:f>'Problem Count c Chart'!$F$1</c:f>
              <c:strCache>
                <c:ptCount val="1"/>
                <c:pt idx="0">
                  <c:v>Average</c:v>
                </c:pt>
              </c:strCache>
            </c:strRef>
          </c:tx>
          <c:spPr>
            <a:ln w="34925">
              <a:solidFill>
                <a:srgbClr val="5AA2AE"/>
              </a:solidFill>
              <a:prstDash val="sysDash"/>
            </a:ln>
            <a:effectLst/>
          </c:spPr>
          <c:marker>
            <c:symbol val="none"/>
          </c:marker>
          <c:dLbls>
            <c:dLbl>
              <c:idx val="1"/>
              <c:layout>
                <c:manualLayout>
                  <c:x val="0.5349941790992242"/>
                  <c:y val="-2.5461435901231639E-2"/>
                </c:manualLayout>
              </c:layout>
              <c:tx>
                <c:rich>
                  <a:bodyPr/>
                  <a:lstStyle/>
                  <a:p>
                    <a:pPr>
                      <a:defRPr/>
                    </a:pPr>
                    <a:r>
                      <a:rPr lang="en-US"/>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35D-44C8-9BD7-0A10A2E4CE8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Chart'!$A$2:$A$21</c:f>
              <c:numCache>
                <c:formatCode>mmm\-yy</c:formatCode>
                <c:ptCount val="20"/>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numCache>
            </c:numRef>
          </c:cat>
          <c:val>
            <c:numRef>
              <c:f>'Problem Count c Chart'!$F$2:$F$21</c:f>
              <c:numCache>
                <c:formatCode>0.00</c:formatCode>
                <c:ptCount val="20"/>
                <c:pt idx="0">
                  <c:v>5.6</c:v>
                </c:pt>
                <c:pt idx="1">
                  <c:v>5.6</c:v>
                </c:pt>
                <c:pt idx="2">
                  <c:v>5.6</c:v>
                </c:pt>
                <c:pt idx="3">
                  <c:v>5.6</c:v>
                </c:pt>
                <c:pt idx="4">
                  <c:v>5.6</c:v>
                </c:pt>
                <c:pt idx="5">
                  <c:v>5.6</c:v>
                </c:pt>
                <c:pt idx="6">
                  <c:v>5.6</c:v>
                </c:pt>
                <c:pt idx="7">
                  <c:v>5.6</c:v>
                </c:pt>
                <c:pt idx="8">
                  <c:v>5.6</c:v>
                </c:pt>
                <c:pt idx="9">
                  <c:v>5.6</c:v>
                </c:pt>
                <c:pt idx="10">
                  <c:v>5.6</c:v>
                </c:pt>
                <c:pt idx="11">
                  <c:v>5.6</c:v>
                </c:pt>
                <c:pt idx="12">
                  <c:v>5.6</c:v>
                </c:pt>
                <c:pt idx="13">
                  <c:v>5.6</c:v>
                </c:pt>
                <c:pt idx="14">
                  <c:v>5.6</c:v>
                </c:pt>
                <c:pt idx="15">
                  <c:v>5.6</c:v>
                </c:pt>
                <c:pt idx="16">
                  <c:v>5.6</c:v>
                </c:pt>
                <c:pt idx="17">
                  <c:v>5.6</c:v>
                </c:pt>
                <c:pt idx="18">
                  <c:v>5.6</c:v>
                </c:pt>
                <c:pt idx="19">
                  <c:v>5.6</c:v>
                </c:pt>
              </c:numCache>
            </c:numRef>
          </c:val>
          <c:smooth val="0"/>
          <c:extLst>
            <c:ext xmlns:c16="http://schemas.microsoft.com/office/drawing/2014/chart" uri="{C3380CC4-5D6E-409C-BE32-E72D297353CC}">
              <c16:uniqueId val="{00000006-D35D-44C8-9BD7-0A10A2E4CE8B}"/>
            </c:ext>
          </c:extLst>
        </c:ser>
        <c:ser>
          <c:idx val="5"/>
          <c:order val="5"/>
          <c:tx>
            <c:strRef>
              <c:f>'Problem Count c Chart'!$G$1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numRef>
              <c:f>'Problem Count c Chart'!$A$2:$A$21</c:f>
              <c:numCache>
                <c:formatCode>mmm\-yy</c:formatCode>
                <c:ptCount val="20"/>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numCache>
            </c:numRef>
          </c:cat>
          <c:val>
            <c:numRef>
              <c:f>'Problem Count c Chart'!$G$2:$G$16</c:f>
              <c:numCache>
                <c:formatCode>0.00</c:formatCode>
                <c:ptCount val="15"/>
                <c:pt idx="0">
                  <c:v>3.2335680867601533</c:v>
                </c:pt>
                <c:pt idx="1">
                  <c:v>3.2335680867601533</c:v>
                </c:pt>
                <c:pt idx="2">
                  <c:v>3.2335680867601533</c:v>
                </c:pt>
                <c:pt idx="3">
                  <c:v>3.2335680867601533</c:v>
                </c:pt>
                <c:pt idx="4" formatCode="General">
                  <c:v>3.2335680867601533</c:v>
                </c:pt>
                <c:pt idx="5" formatCode="General">
                  <c:v>3.2335680867601533</c:v>
                </c:pt>
                <c:pt idx="6" formatCode="General">
                  <c:v>3.2335680867601533</c:v>
                </c:pt>
                <c:pt idx="7" formatCode="General">
                  <c:v>3.2335680867601533</c:v>
                </c:pt>
                <c:pt idx="8" formatCode="General">
                  <c:v>3.2335680867601533</c:v>
                </c:pt>
                <c:pt idx="9" formatCode="General">
                  <c:v>3.2335680867601533</c:v>
                </c:pt>
                <c:pt idx="10" formatCode="General">
                  <c:v>3.2335680867601533</c:v>
                </c:pt>
                <c:pt idx="11" formatCode="General">
                  <c:v>3.2335680867601533</c:v>
                </c:pt>
                <c:pt idx="12" formatCode="General">
                  <c:v>3.2335680867601533</c:v>
                </c:pt>
                <c:pt idx="13" formatCode="General">
                  <c:v>3.2335680867601533</c:v>
                </c:pt>
                <c:pt idx="14" formatCode="General">
                  <c:v>3.2335680867601533</c:v>
                </c:pt>
              </c:numCache>
            </c:numRef>
          </c:val>
          <c:smooth val="0"/>
          <c:extLst>
            <c:ext xmlns:c16="http://schemas.microsoft.com/office/drawing/2014/chart" uri="{C3380CC4-5D6E-409C-BE32-E72D297353CC}">
              <c16:uniqueId val="{00000007-D35D-44C8-9BD7-0A10A2E4CE8B}"/>
            </c:ext>
          </c:extLst>
        </c:ser>
        <c:ser>
          <c:idx val="6"/>
          <c:order val="6"/>
          <c:tx>
            <c:strRef>
              <c:f>'Problem Count c Chart'!$H$1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numRef>
              <c:f>'Problem Count c Chart'!$A$2:$A$21</c:f>
              <c:numCache>
                <c:formatCode>mmm\-yy</c:formatCode>
                <c:ptCount val="20"/>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numCache>
            </c:numRef>
          </c:cat>
          <c:val>
            <c:numRef>
              <c:f>'Problem Count c Chart'!$H$2:$H$16</c:f>
              <c:numCache>
                <c:formatCode>0.00</c:formatCode>
                <c:ptCount val="15"/>
                <c:pt idx="0">
                  <c:v>0.86713617352030692</c:v>
                </c:pt>
                <c:pt idx="1">
                  <c:v>0.86713617352030692</c:v>
                </c:pt>
                <c:pt idx="2">
                  <c:v>0.86713617352030692</c:v>
                </c:pt>
                <c:pt idx="3">
                  <c:v>0.86713617352030692</c:v>
                </c:pt>
                <c:pt idx="4" formatCode="General">
                  <c:v>0.86713617352030692</c:v>
                </c:pt>
                <c:pt idx="5" formatCode="General">
                  <c:v>0.86713617352030692</c:v>
                </c:pt>
                <c:pt idx="6" formatCode="General">
                  <c:v>0.86713617352030692</c:v>
                </c:pt>
                <c:pt idx="7" formatCode="General">
                  <c:v>0.86713617352030692</c:v>
                </c:pt>
                <c:pt idx="8" formatCode="General">
                  <c:v>0.86713617352030692</c:v>
                </c:pt>
                <c:pt idx="9" formatCode="General">
                  <c:v>0.86713617352030692</c:v>
                </c:pt>
                <c:pt idx="10" formatCode="General">
                  <c:v>0.86713617352030692</c:v>
                </c:pt>
                <c:pt idx="11" formatCode="General">
                  <c:v>0.86713617352030692</c:v>
                </c:pt>
                <c:pt idx="12" formatCode="General">
                  <c:v>0.86713617352030692</c:v>
                </c:pt>
                <c:pt idx="13" formatCode="General">
                  <c:v>0.86713617352030692</c:v>
                </c:pt>
                <c:pt idx="14" formatCode="General">
                  <c:v>0.86713617352030692</c:v>
                </c:pt>
              </c:numCache>
            </c:numRef>
          </c:val>
          <c:smooth val="0"/>
          <c:extLst>
            <c:ext xmlns:c16="http://schemas.microsoft.com/office/drawing/2014/chart" uri="{C3380CC4-5D6E-409C-BE32-E72D297353CC}">
              <c16:uniqueId val="{00000008-D35D-44C8-9BD7-0A10A2E4CE8B}"/>
            </c:ext>
          </c:extLst>
        </c:ser>
        <c:ser>
          <c:idx val="7"/>
          <c:order val="7"/>
          <c:tx>
            <c:strRef>
              <c:f>'Problem Count c Chart'!$I$1</c:f>
              <c:strCache>
                <c:ptCount val="1"/>
                <c:pt idx="0">
                  <c:v>LCL</c:v>
                </c:pt>
              </c:strCache>
            </c:strRef>
          </c:tx>
          <c:spPr>
            <a:ln w="25400">
              <a:solidFill>
                <a:srgbClr val="7F8FA9"/>
              </a:solidFill>
              <a:prstDash val="sysDash"/>
            </a:ln>
            <a:effectLst/>
          </c:spPr>
          <c:marker>
            <c:symbol val="none"/>
          </c:marker>
          <c:cat>
            <c:numRef>
              <c:f>'Problem Count c Chart'!$A$2:$A$21</c:f>
              <c:numCache>
                <c:formatCode>mmm\-yy</c:formatCode>
                <c:ptCount val="20"/>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numCache>
            </c:numRef>
          </c:cat>
          <c:val>
            <c:numRef>
              <c:f>'Problem Count c Chart'!$I$2:$I$16</c:f>
              <c:numCache>
                <c:formatCode>0.00</c:formatCode>
                <c:ptCount val="15"/>
                <c:pt idx="0">
                  <c:v>0</c:v>
                </c:pt>
                <c:pt idx="1">
                  <c:v>0</c:v>
                </c:pt>
                <c:pt idx="2">
                  <c:v>0</c:v>
                </c:pt>
                <c:pt idx="3">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numCache>
            </c:numRef>
          </c:val>
          <c:smooth val="0"/>
          <c:extLst>
            <c:ext xmlns:c16="http://schemas.microsoft.com/office/drawing/2014/chart" uri="{C3380CC4-5D6E-409C-BE32-E72D297353CC}">
              <c16:uniqueId val="{00000009-D35D-44C8-9BD7-0A10A2E4CE8B}"/>
            </c:ext>
          </c:extLst>
        </c:ser>
        <c:dLbls>
          <c:showLegendKey val="0"/>
          <c:showVal val="0"/>
          <c:showCatName val="0"/>
          <c:showSerName val="0"/>
          <c:showPercent val="0"/>
          <c:showBubbleSize val="0"/>
        </c:dLbls>
        <c:marker val="1"/>
        <c:smooth val="0"/>
        <c:axId val="1611156495"/>
        <c:axId val="1611154415"/>
      </c:lineChart>
      <c:catAx>
        <c:axId val="1611156495"/>
        <c:scaling>
          <c:orientation val="minMax"/>
        </c:scaling>
        <c:delete val="0"/>
        <c:axPos val="b"/>
        <c:title>
          <c:tx>
            <c:rich>
              <a:bodyPr/>
              <a:lstStyle/>
              <a:p>
                <a:pPr>
                  <a:defRPr sz="1600"/>
                </a:pPr>
                <a:r>
                  <a:rPr lang="en-US" sz="1600"/>
                  <a:t>Implementation</a:t>
                </a:r>
                <a:r>
                  <a:rPr lang="en-US" sz="1600" baseline="0"/>
                  <a:t> </a:t>
                </a:r>
                <a:r>
                  <a:rPr lang="en-US" sz="1600"/>
                  <a:t>Month-Year</a:t>
                </a:r>
              </a:p>
            </c:rich>
          </c:tx>
          <c:layout>
            <c:manualLayout>
              <c:xMode val="edge"/>
              <c:yMode val="edge"/>
              <c:x val="0.42185117931010674"/>
              <c:y val="0.95143443833334129"/>
            </c:manualLayout>
          </c:layout>
          <c:overlay val="0"/>
        </c:title>
        <c:numFmt formatCode="mmm\-yy" sourceLinked="1"/>
        <c:majorTickMark val="out"/>
        <c:minorTickMark val="none"/>
        <c:tickLblPos val="nextTo"/>
        <c:txPr>
          <a:bodyPr/>
          <a:lstStyle/>
          <a:p>
            <a:pPr>
              <a:defRPr sz="1400"/>
            </a:pPr>
            <a:endParaRPr lang="en-US"/>
          </a:p>
        </c:txPr>
        <c:crossAx val="1611154415"/>
        <c:crosses val="autoZero"/>
        <c:auto val="0"/>
        <c:lblAlgn val="ctr"/>
        <c:lblOffset val="100"/>
        <c:noMultiLvlLbl val="0"/>
      </c:catAx>
      <c:valAx>
        <c:axId val="1611154415"/>
        <c:scaling>
          <c:orientation val="minMax"/>
        </c:scaling>
        <c:delete val="0"/>
        <c:axPos val="l"/>
        <c:title>
          <c:tx>
            <c:rich>
              <a:bodyPr/>
              <a:lstStyle/>
              <a:p>
                <a:pPr>
                  <a:defRPr sz="1600"/>
                </a:pPr>
                <a:r>
                  <a:rPr lang="en-US" sz="1600"/>
                  <a:t>Barrier or Problem Count</a:t>
                </a:r>
              </a:p>
            </c:rich>
          </c:tx>
          <c:overlay val="0"/>
        </c:title>
        <c:numFmt formatCode="General" sourceLinked="1"/>
        <c:majorTickMark val="out"/>
        <c:minorTickMark val="none"/>
        <c:tickLblPos val="nextTo"/>
        <c:crossAx val="161115649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400">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a:solidFill>
                  <a:srgbClr val="000000"/>
                </a:solidFill>
                <a:latin typeface=" +mn-lt"/>
              </a:defRPr>
            </a:pPr>
            <a:r>
              <a:rPr lang="en-US" sz="2000" b="1" i="0">
                <a:solidFill>
                  <a:srgbClr val="000000"/>
                </a:solidFill>
                <a:latin typeface=" +mn-lt"/>
              </a:rPr>
              <a:t>Percent Compliance with</a:t>
            </a:r>
            <a:r>
              <a:rPr lang="en-US" sz="2000" b="1" i="0" baseline="0">
                <a:solidFill>
                  <a:srgbClr val="000000"/>
                </a:solidFill>
                <a:latin typeface=" +mn-lt"/>
              </a:rPr>
              <a:t> the RHO Algorithm Across All Implementation Sites</a:t>
            </a:r>
            <a:endParaRPr lang="en-US" sz="2000" b="1" i="0">
              <a:solidFill>
                <a:srgbClr val="000000"/>
              </a:solidFill>
              <a:latin typeface=" +mn-lt"/>
            </a:endParaRPr>
          </a:p>
        </c:rich>
      </c:tx>
      <c:overlay val="0"/>
    </c:title>
    <c:autoTitleDeleted val="0"/>
    <c:plotArea>
      <c:layout/>
      <c:lineChart>
        <c:grouping val="standard"/>
        <c:varyColors val="0"/>
        <c:ser>
          <c:idx val="0"/>
          <c:order val="0"/>
          <c:tx>
            <c:strRef>
              <c:f>'Overall Quarterly Perce XmR '!$B$1</c:f>
              <c:strCache>
                <c:ptCount val="1"/>
                <c:pt idx="0">
                  <c:v>Percent Compliance</c:v>
                </c:pt>
              </c:strCache>
            </c:strRef>
          </c:tx>
          <c:spPr>
            <a:ln w="38100">
              <a:solidFill>
                <a:schemeClr val="accent5">
                  <a:lumMod val="75000"/>
                </a:schemeClr>
              </a:solidFill>
              <a:prstDash val="solid"/>
            </a:ln>
            <a:effectLst/>
          </c:spPr>
          <c:marker>
            <c:symbol val="circle"/>
            <c:size val="6"/>
            <c:spPr>
              <a:solidFill>
                <a:schemeClr val="accent5">
                  <a:lumMod val="75000"/>
                </a:schemeClr>
              </a:solidFill>
              <a:ln w="38100">
                <a:solidFill>
                  <a:schemeClr val="accent5">
                    <a:lumMod val="75000"/>
                  </a:schemeClr>
                </a:solidFill>
                <a:prstDash val="solid"/>
              </a:ln>
            </c:spPr>
          </c:marker>
          <c:cat>
            <c:strRef>
              <c:f>'Overall Quarterly Perce XmR '!$A$2:$A$8</c:f>
              <c:strCache>
                <c:ptCount val="7"/>
                <c:pt idx="0">
                  <c:v>Q3 2021 (n=131)</c:v>
                </c:pt>
                <c:pt idx="1">
                  <c:v>Q4 2021 (n=229)</c:v>
                </c:pt>
                <c:pt idx="2">
                  <c:v>Q1 2022 (n=369)</c:v>
                </c:pt>
                <c:pt idx="3">
                  <c:v>Q2 2022 (n=486)</c:v>
                </c:pt>
                <c:pt idx="4">
                  <c:v>Q3 2022 (n=569)</c:v>
                </c:pt>
                <c:pt idx="5">
                  <c:v>Q4 2022 (n=921)</c:v>
                </c:pt>
                <c:pt idx="6">
                  <c:v>Q1 2023 (n=506)</c:v>
                </c:pt>
              </c:strCache>
            </c:strRef>
          </c:cat>
          <c:val>
            <c:numRef>
              <c:f>'Overall Quarterly Perce XmR '!$B$2:$B$8</c:f>
              <c:numCache>
                <c:formatCode>0%</c:formatCode>
                <c:ptCount val="7"/>
                <c:pt idx="0">
                  <c:v>0.9007633587786259</c:v>
                </c:pt>
                <c:pt idx="1">
                  <c:v>0.92576419213973793</c:v>
                </c:pt>
                <c:pt idx="2">
                  <c:v>0.92140921409214094</c:v>
                </c:pt>
                <c:pt idx="3">
                  <c:v>0.84362139917695478</c:v>
                </c:pt>
                <c:pt idx="4">
                  <c:v>0.84885764499121263</c:v>
                </c:pt>
                <c:pt idx="5">
                  <c:v>0.89902280130293155</c:v>
                </c:pt>
                <c:pt idx="6">
                  <c:v>0.9189723320158103</c:v>
                </c:pt>
              </c:numCache>
            </c:numRef>
          </c:val>
          <c:smooth val="0"/>
          <c:extLst>
            <c:ext xmlns:c16="http://schemas.microsoft.com/office/drawing/2014/chart" uri="{C3380CC4-5D6E-409C-BE32-E72D297353CC}">
              <c16:uniqueId val="{00000000-10F2-4891-81C6-5D0B8E9E9C06}"/>
            </c:ext>
          </c:extLst>
        </c:ser>
        <c:ser>
          <c:idx val="1"/>
          <c:order val="1"/>
          <c:tx>
            <c:strRef>
              <c:f>'Overall Quarterly Perce XmR '!$C$1</c:f>
              <c:strCache>
                <c:ptCount val="1"/>
                <c:pt idx="0">
                  <c:v>UCL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75E-2"/>
                </c:manualLayout>
              </c:layout>
              <c:tx>
                <c:rich>
                  <a:bodyPr wrap="square" lIns="38100" tIns="19050" rIns="38100" bIns="19050" anchor="ctr">
                    <a:spAutoFit/>
                  </a:bodyPr>
                  <a:lstStyle/>
                  <a:p>
                    <a:pPr>
                      <a:defRPr sz="1600"/>
                    </a:pPr>
                    <a:r>
                      <a:rPr lang="en-US" sz="1600"/>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0F2-4891-81C6-5D0B8E9E9C06}"/>
                </c:ext>
              </c:extLst>
            </c:dLbl>
            <c:dLbl>
              <c:idx val="4"/>
              <c:layout>
                <c:manualLayout>
                  <c:x val="-1.4685990963836961E-2"/>
                  <c:y val="-2.0320855101582675E-2"/>
                </c:manualLayout>
              </c:layout>
              <c:tx>
                <c:rich>
                  <a:bodyPr wrap="square" lIns="38100" tIns="19050" rIns="38100" bIns="19050" anchor="ctr">
                    <a:spAutoFit/>
                  </a:bodyPr>
                  <a:lstStyle/>
                  <a:p>
                    <a:pPr>
                      <a:defRPr sz="1600"/>
                    </a:pPr>
                    <a:r>
                      <a:rPr lang="en-US" sz="1600"/>
                      <a:t>97.50%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0F2-4891-81C6-5D0B8E9E9C06}"/>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'!$A$2:$A$8</c:f>
              <c:strCache>
                <c:ptCount val="7"/>
                <c:pt idx="0">
                  <c:v>Q3 2021 (n=131)</c:v>
                </c:pt>
                <c:pt idx="1">
                  <c:v>Q4 2021 (n=229)</c:v>
                </c:pt>
                <c:pt idx="2">
                  <c:v>Q1 2022 (n=369)</c:v>
                </c:pt>
                <c:pt idx="3">
                  <c:v>Q2 2022 (n=486)</c:v>
                </c:pt>
                <c:pt idx="4">
                  <c:v>Q3 2022 (n=569)</c:v>
                </c:pt>
                <c:pt idx="5">
                  <c:v>Q4 2022 (n=921)</c:v>
                </c:pt>
                <c:pt idx="6">
                  <c:v>Q1 2023 (n=506)</c:v>
                </c:pt>
              </c:strCache>
            </c:strRef>
          </c:cat>
          <c:val>
            <c:numRef>
              <c:f>'Overall Quarterly Perce XmR '!$C$2:$C$8</c:f>
              <c:numCache>
                <c:formatCode>0.0%</c:formatCode>
                <c:ptCount val="7"/>
                <c:pt idx="0">
                  <c:v>0.97638039021559919</c:v>
                </c:pt>
                <c:pt idx="1">
                  <c:v>0.97638039021559919</c:v>
                </c:pt>
                <c:pt idx="2">
                  <c:v>0.97638039021559919</c:v>
                </c:pt>
                <c:pt idx="3">
                  <c:v>0.97638039021559919</c:v>
                </c:pt>
                <c:pt idx="4">
                  <c:v>0.97638039021559919</c:v>
                </c:pt>
                <c:pt idx="5">
                  <c:v>0.97638039021559919</c:v>
                </c:pt>
                <c:pt idx="6">
                  <c:v>0.97638039021559919</c:v>
                </c:pt>
              </c:numCache>
            </c:numRef>
          </c:val>
          <c:smooth val="0"/>
          <c:extLst>
            <c:ext xmlns:c16="http://schemas.microsoft.com/office/drawing/2014/chart" uri="{C3380CC4-5D6E-409C-BE32-E72D297353CC}">
              <c16:uniqueId val="{00000003-10F2-4891-81C6-5D0B8E9E9C06}"/>
            </c:ext>
          </c:extLst>
        </c:ser>
        <c:ser>
          <c:idx val="2"/>
          <c:order val="2"/>
          <c:tx>
            <c:strRef>
              <c:f>'Overall Quarterly Perce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Quarterly Perce XmR '!$A$2:$A$8</c:f>
              <c:strCache>
                <c:ptCount val="7"/>
                <c:pt idx="0">
                  <c:v>Q3 2021 (n=131)</c:v>
                </c:pt>
                <c:pt idx="1">
                  <c:v>Q4 2021 (n=229)</c:v>
                </c:pt>
                <c:pt idx="2">
                  <c:v>Q1 2022 (n=369)</c:v>
                </c:pt>
                <c:pt idx="3">
                  <c:v>Q2 2022 (n=486)</c:v>
                </c:pt>
                <c:pt idx="4">
                  <c:v>Q3 2022 (n=569)</c:v>
                </c:pt>
                <c:pt idx="5">
                  <c:v>Q4 2022 (n=921)</c:v>
                </c:pt>
                <c:pt idx="6">
                  <c:v>Q1 2023 (n=506)</c:v>
                </c:pt>
              </c:strCache>
            </c:strRef>
          </c:cat>
          <c:val>
            <c:numRef>
              <c:f>'Overall Quarterly Perce XmR '!$D$2:$D$7</c:f>
              <c:numCache>
                <c:formatCode>0.0000</c:formatCode>
                <c:ptCount val="6"/>
                <c:pt idx="0">
                  <c:v>0.94755573850382191</c:v>
                </c:pt>
                <c:pt idx="1">
                  <c:v>0.94755573850382191</c:v>
                </c:pt>
                <c:pt idx="2">
                  <c:v>0.94755573850382191</c:v>
                </c:pt>
                <c:pt idx="3">
                  <c:v>0.94755573850382191</c:v>
                </c:pt>
                <c:pt idx="4">
                  <c:v>0.94755573850382191</c:v>
                </c:pt>
                <c:pt idx="5">
                  <c:v>0.94755573850382191</c:v>
                </c:pt>
              </c:numCache>
            </c:numRef>
          </c:val>
          <c:smooth val="0"/>
          <c:extLst>
            <c:ext xmlns:c16="http://schemas.microsoft.com/office/drawing/2014/chart" uri="{C3380CC4-5D6E-409C-BE32-E72D297353CC}">
              <c16:uniqueId val="{00000004-10F2-4891-81C6-5D0B8E9E9C06}"/>
            </c:ext>
          </c:extLst>
        </c:ser>
        <c:ser>
          <c:idx val="3"/>
          <c:order val="3"/>
          <c:tx>
            <c:strRef>
              <c:f>'Overall Quarterly Perce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Quarterly Perce XmR '!$A$2:$A$8</c:f>
              <c:strCache>
                <c:ptCount val="7"/>
                <c:pt idx="0">
                  <c:v>Q3 2021 (n=131)</c:v>
                </c:pt>
                <c:pt idx="1">
                  <c:v>Q4 2021 (n=229)</c:v>
                </c:pt>
                <c:pt idx="2">
                  <c:v>Q1 2022 (n=369)</c:v>
                </c:pt>
                <c:pt idx="3">
                  <c:v>Q2 2022 (n=486)</c:v>
                </c:pt>
                <c:pt idx="4">
                  <c:v>Q3 2022 (n=569)</c:v>
                </c:pt>
                <c:pt idx="5">
                  <c:v>Q4 2022 (n=921)</c:v>
                </c:pt>
                <c:pt idx="6">
                  <c:v>Q1 2023 (n=506)</c:v>
                </c:pt>
              </c:strCache>
            </c:strRef>
          </c:cat>
          <c:val>
            <c:numRef>
              <c:f>'Overall Quarterly Perce XmR '!$E$2:$E$7</c:f>
              <c:numCache>
                <c:formatCode>0.0000</c:formatCode>
                <c:ptCount val="6"/>
                <c:pt idx="0">
                  <c:v>0.91873108679204463</c:v>
                </c:pt>
                <c:pt idx="1">
                  <c:v>0.91873108679204463</c:v>
                </c:pt>
                <c:pt idx="2">
                  <c:v>0.91873108679204463</c:v>
                </c:pt>
                <c:pt idx="3">
                  <c:v>0.91873108679204463</c:v>
                </c:pt>
                <c:pt idx="4">
                  <c:v>0.91873108679204463</c:v>
                </c:pt>
                <c:pt idx="5">
                  <c:v>0.91873108679204463</c:v>
                </c:pt>
              </c:numCache>
            </c:numRef>
          </c:val>
          <c:smooth val="0"/>
          <c:extLst>
            <c:ext xmlns:c16="http://schemas.microsoft.com/office/drawing/2014/chart" uri="{C3380CC4-5D6E-409C-BE32-E72D297353CC}">
              <c16:uniqueId val="{00000005-10F2-4891-81C6-5D0B8E9E9C06}"/>
            </c:ext>
          </c:extLst>
        </c:ser>
        <c:ser>
          <c:idx val="4"/>
          <c:order val="4"/>
          <c:tx>
            <c:strRef>
              <c:f>'Overall Quarterly Perce XmR '!$F$1</c:f>
              <c:strCache>
                <c:ptCount val="1"/>
                <c:pt idx="0">
                  <c:v>Average</c:v>
                </c:pt>
              </c:strCache>
            </c:strRef>
          </c:tx>
          <c:spPr>
            <a:ln w="19050">
              <a:solidFill>
                <a:schemeClr val="tx2">
                  <a:lumMod val="40000"/>
                  <a:lumOff val="60000"/>
                </a:schemeClr>
              </a:solidFill>
              <a:prstDash val="sysDash"/>
            </a:ln>
            <a:effectLst/>
          </c:spPr>
          <c:marker>
            <c:symbol val="none"/>
          </c:marker>
          <c:dLbls>
            <c:dLbl>
              <c:idx val="1"/>
              <c:layout>
                <c:manualLayout>
                  <c:x val="-1.4686049848248938E-2"/>
                  <c:y val="2.7827354913969087E-2"/>
                </c:manualLayout>
              </c:layout>
              <c:tx>
                <c:rich>
                  <a:bodyPr wrap="square" lIns="38100" tIns="19050" rIns="38100" bIns="19050" anchor="ctr">
                    <a:spAutoFit/>
                  </a:bodyPr>
                  <a:lstStyle/>
                  <a:p>
                    <a:pPr>
                      <a:defRPr sz="1600"/>
                    </a:pPr>
                    <a:r>
                      <a:rPr lang="en-US" sz="1600"/>
                      <a:t>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0F2-4891-81C6-5D0B8E9E9C06}"/>
                </c:ext>
              </c:extLst>
            </c:dLbl>
            <c:dLbl>
              <c:idx val="4"/>
              <c:layout>
                <c:manualLayout>
                  <c:x val="-1.6333544178014487E-2"/>
                  <c:y val="2.4123651210265384E-2"/>
                </c:manualLayout>
              </c:layout>
              <c:tx>
                <c:rich>
                  <a:bodyPr wrap="square" lIns="38100" tIns="19050" rIns="38100" bIns="19050" anchor="ctr">
                    <a:spAutoFit/>
                  </a:bodyPr>
                  <a:lstStyle/>
                  <a:p>
                    <a:pPr>
                      <a:defRPr sz="1600"/>
                    </a:pPr>
                    <a:r>
                      <a:rPr lang="en-US" sz="1600"/>
                      <a:t>89.00%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0F2-4891-81C6-5D0B8E9E9C06}"/>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'!$A$2:$A$8</c:f>
              <c:strCache>
                <c:ptCount val="7"/>
                <c:pt idx="0">
                  <c:v>Q3 2021 (n=131)</c:v>
                </c:pt>
                <c:pt idx="1">
                  <c:v>Q4 2021 (n=229)</c:v>
                </c:pt>
                <c:pt idx="2">
                  <c:v>Q1 2022 (n=369)</c:v>
                </c:pt>
                <c:pt idx="3">
                  <c:v>Q2 2022 (n=486)</c:v>
                </c:pt>
                <c:pt idx="4">
                  <c:v>Q3 2022 (n=569)</c:v>
                </c:pt>
                <c:pt idx="5">
                  <c:v>Q4 2022 (n=921)</c:v>
                </c:pt>
                <c:pt idx="6">
                  <c:v>Q1 2023 (n=506)</c:v>
                </c:pt>
              </c:strCache>
            </c:strRef>
          </c:cat>
          <c:val>
            <c:numRef>
              <c:f>'Overall Quarterly Perce XmR '!$F$2:$F$8</c:f>
              <c:numCache>
                <c:formatCode>0.0%</c:formatCode>
                <c:ptCount val="7"/>
                <c:pt idx="0">
                  <c:v>0.88990643508026734</c:v>
                </c:pt>
                <c:pt idx="1">
                  <c:v>0.88990643508026734</c:v>
                </c:pt>
                <c:pt idx="2">
                  <c:v>0.88990643508026734</c:v>
                </c:pt>
                <c:pt idx="3">
                  <c:v>0.88990643508026734</c:v>
                </c:pt>
                <c:pt idx="4">
                  <c:v>0.88990643508026734</c:v>
                </c:pt>
                <c:pt idx="5">
                  <c:v>0.88990643508026734</c:v>
                </c:pt>
                <c:pt idx="6">
                  <c:v>0.88990643508026734</c:v>
                </c:pt>
              </c:numCache>
            </c:numRef>
          </c:val>
          <c:smooth val="0"/>
          <c:extLst>
            <c:ext xmlns:c16="http://schemas.microsoft.com/office/drawing/2014/chart" uri="{C3380CC4-5D6E-409C-BE32-E72D297353CC}">
              <c16:uniqueId val="{00000008-10F2-4891-81C6-5D0B8E9E9C06}"/>
            </c:ext>
          </c:extLst>
        </c:ser>
        <c:ser>
          <c:idx val="5"/>
          <c:order val="5"/>
          <c:tx>
            <c:strRef>
              <c:f>'Overall Quarterly Perce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Quarterly Perce XmR '!$A$2:$A$8</c:f>
              <c:strCache>
                <c:ptCount val="7"/>
                <c:pt idx="0">
                  <c:v>Q3 2021 (n=131)</c:v>
                </c:pt>
                <c:pt idx="1">
                  <c:v>Q4 2021 (n=229)</c:v>
                </c:pt>
                <c:pt idx="2">
                  <c:v>Q1 2022 (n=369)</c:v>
                </c:pt>
                <c:pt idx="3">
                  <c:v>Q2 2022 (n=486)</c:v>
                </c:pt>
                <c:pt idx="4">
                  <c:v>Q3 2022 (n=569)</c:v>
                </c:pt>
                <c:pt idx="5">
                  <c:v>Q4 2022 (n=921)</c:v>
                </c:pt>
                <c:pt idx="6">
                  <c:v>Q1 2023 (n=506)</c:v>
                </c:pt>
              </c:strCache>
            </c:strRef>
          </c:cat>
          <c:val>
            <c:numRef>
              <c:f>'Overall Quarterly Perce XmR '!$G$2:$G$7</c:f>
              <c:numCache>
                <c:formatCode>0.0000</c:formatCode>
                <c:ptCount val="6"/>
                <c:pt idx="0">
                  <c:v>0.86108178336849006</c:v>
                </c:pt>
                <c:pt idx="1">
                  <c:v>0.86108178336849006</c:v>
                </c:pt>
                <c:pt idx="2">
                  <c:v>0.86108178336849006</c:v>
                </c:pt>
                <c:pt idx="3">
                  <c:v>0.86108178336849006</c:v>
                </c:pt>
                <c:pt idx="4">
                  <c:v>0.86108178336849006</c:v>
                </c:pt>
                <c:pt idx="5">
                  <c:v>0.86108178336849006</c:v>
                </c:pt>
              </c:numCache>
            </c:numRef>
          </c:val>
          <c:smooth val="0"/>
          <c:extLst>
            <c:ext xmlns:c16="http://schemas.microsoft.com/office/drawing/2014/chart" uri="{C3380CC4-5D6E-409C-BE32-E72D297353CC}">
              <c16:uniqueId val="{00000009-10F2-4891-81C6-5D0B8E9E9C06}"/>
            </c:ext>
          </c:extLst>
        </c:ser>
        <c:ser>
          <c:idx val="6"/>
          <c:order val="6"/>
          <c:tx>
            <c:strRef>
              <c:f>'Overall Quarterly Perce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Quarterly Perce XmR '!$A$2:$A$8</c:f>
              <c:strCache>
                <c:ptCount val="7"/>
                <c:pt idx="0">
                  <c:v>Q3 2021 (n=131)</c:v>
                </c:pt>
                <c:pt idx="1">
                  <c:v>Q4 2021 (n=229)</c:v>
                </c:pt>
                <c:pt idx="2">
                  <c:v>Q1 2022 (n=369)</c:v>
                </c:pt>
                <c:pt idx="3">
                  <c:v>Q2 2022 (n=486)</c:v>
                </c:pt>
                <c:pt idx="4">
                  <c:v>Q3 2022 (n=569)</c:v>
                </c:pt>
                <c:pt idx="5">
                  <c:v>Q4 2022 (n=921)</c:v>
                </c:pt>
                <c:pt idx="6">
                  <c:v>Q1 2023 (n=506)</c:v>
                </c:pt>
              </c:strCache>
            </c:strRef>
          </c:cat>
          <c:val>
            <c:numRef>
              <c:f>'Overall Quarterly Perce XmR '!$H$2:$H$7</c:f>
              <c:numCache>
                <c:formatCode>0.0000</c:formatCode>
                <c:ptCount val="6"/>
                <c:pt idx="0">
                  <c:v>0.83225713165671278</c:v>
                </c:pt>
                <c:pt idx="1">
                  <c:v>0.83225713165671278</c:v>
                </c:pt>
                <c:pt idx="2">
                  <c:v>0.83225713165671278</c:v>
                </c:pt>
                <c:pt idx="3">
                  <c:v>0.83225713165671278</c:v>
                </c:pt>
                <c:pt idx="4">
                  <c:v>0.83225713165671278</c:v>
                </c:pt>
                <c:pt idx="5">
                  <c:v>0.83225713165671278</c:v>
                </c:pt>
              </c:numCache>
            </c:numRef>
          </c:val>
          <c:smooth val="0"/>
          <c:extLst>
            <c:ext xmlns:c16="http://schemas.microsoft.com/office/drawing/2014/chart" uri="{C3380CC4-5D6E-409C-BE32-E72D297353CC}">
              <c16:uniqueId val="{0000000A-10F2-4891-81C6-5D0B8E9E9C06}"/>
            </c:ext>
          </c:extLst>
        </c:ser>
        <c:ser>
          <c:idx val="7"/>
          <c:order val="7"/>
          <c:tx>
            <c:strRef>
              <c:f>'Overall Quarterly Perce XmR '!$I$1</c:f>
              <c:strCache>
                <c:ptCount val="1"/>
                <c:pt idx="0">
                  <c:v>LCL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37E-2"/>
                </c:manualLayout>
              </c:layout>
              <c:tx>
                <c:rich>
                  <a:bodyPr wrap="square" lIns="38100" tIns="19050" rIns="38100" bIns="19050" anchor="ctr">
                    <a:spAutoFit/>
                  </a:bodyPr>
                  <a:lstStyle/>
                  <a:p>
                    <a:pPr>
                      <a:defRPr sz="1600"/>
                    </a:pPr>
                    <a:r>
                      <a:rPr lang="en-US" sz="1600"/>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0F2-4891-81C6-5D0B8E9E9C06}"/>
                </c:ext>
              </c:extLst>
            </c:dLbl>
            <c:dLbl>
              <c:idx val="4"/>
              <c:layout>
                <c:manualLayout>
                  <c:x val="-1.4685990963836961E-2"/>
                  <c:y val="-2.0320855101582637E-2"/>
                </c:manualLayout>
              </c:layout>
              <c:tx>
                <c:rich>
                  <a:bodyPr wrap="square" lIns="38100" tIns="19050" rIns="38100" bIns="19050" anchor="ctr">
                    <a:spAutoFit/>
                  </a:bodyPr>
                  <a:lstStyle/>
                  <a:p>
                    <a:pPr>
                      <a:defRPr sz="1600"/>
                    </a:pPr>
                    <a:r>
                      <a:rPr lang="en-US" sz="1600"/>
                      <a:t>80.50%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0F2-4891-81C6-5D0B8E9E9C06}"/>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'!$A$2:$A$8</c:f>
              <c:strCache>
                <c:ptCount val="7"/>
                <c:pt idx="0">
                  <c:v>Q3 2021 (n=131)</c:v>
                </c:pt>
                <c:pt idx="1">
                  <c:v>Q4 2021 (n=229)</c:v>
                </c:pt>
                <c:pt idx="2">
                  <c:v>Q1 2022 (n=369)</c:v>
                </c:pt>
                <c:pt idx="3">
                  <c:v>Q2 2022 (n=486)</c:v>
                </c:pt>
                <c:pt idx="4">
                  <c:v>Q3 2022 (n=569)</c:v>
                </c:pt>
                <c:pt idx="5">
                  <c:v>Q4 2022 (n=921)</c:v>
                </c:pt>
                <c:pt idx="6">
                  <c:v>Q1 2023 (n=506)</c:v>
                </c:pt>
              </c:strCache>
            </c:strRef>
          </c:cat>
          <c:val>
            <c:numRef>
              <c:f>'Overall Quarterly Perce XmR '!$I$2:$I$8</c:f>
              <c:numCache>
                <c:formatCode>0.0%</c:formatCode>
                <c:ptCount val="7"/>
                <c:pt idx="0">
                  <c:v>0.8034324799449355</c:v>
                </c:pt>
                <c:pt idx="1">
                  <c:v>0.8034324799449355</c:v>
                </c:pt>
                <c:pt idx="2">
                  <c:v>0.8034324799449355</c:v>
                </c:pt>
                <c:pt idx="3">
                  <c:v>0.8034324799449355</c:v>
                </c:pt>
                <c:pt idx="4">
                  <c:v>0.8034324799449355</c:v>
                </c:pt>
                <c:pt idx="5">
                  <c:v>0.8034324799449355</c:v>
                </c:pt>
                <c:pt idx="6">
                  <c:v>0.8034324799449355</c:v>
                </c:pt>
              </c:numCache>
            </c:numRef>
          </c:val>
          <c:smooth val="0"/>
          <c:extLst>
            <c:ext xmlns:c16="http://schemas.microsoft.com/office/drawing/2014/chart" uri="{C3380CC4-5D6E-409C-BE32-E72D297353CC}">
              <c16:uniqueId val="{0000000D-10F2-4891-81C6-5D0B8E9E9C06}"/>
            </c:ext>
          </c:extLst>
        </c:ser>
        <c:ser>
          <c:idx val="8"/>
          <c:order val="8"/>
          <c:spPr>
            <a:ln>
              <a:solidFill>
                <a:srgbClr val="7030A0"/>
              </a:solidFill>
            </a:ln>
          </c:spPr>
          <c:marker>
            <c:spPr>
              <a:solidFill>
                <a:srgbClr val="7030A0"/>
              </a:solidFill>
              <a:ln>
                <a:noFill/>
              </a:ln>
            </c:spPr>
          </c:marker>
          <c:cat>
            <c:strRef>
              <c:f>'Overall Quarterly Perce XmR '!$A$2:$A$8</c:f>
              <c:strCache>
                <c:ptCount val="7"/>
                <c:pt idx="0">
                  <c:v>Q3 2021 (n=131)</c:v>
                </c:pt>
                <c:pt idx="1">
                  <c:v>Q4 2021 (n=229)</c:v>
                </c:pt>
                <c:pt idx="2">
                  <c:v>Q1 2022 (n=369)</c:v>
                </c:pt>
                <c:pt idx="3">
                  <c:v>Q2 2022 (n=486)</c:v>
                </c:pt>
                <c:pt idx="4">
                  <c:v>Q3 2022 (n=569)</c:v>
                </c:pt>
                <c:pt idx="5">
                  <c:v>Q4 2022 (n=921)</c:v>
                </c:pt>
                <c:pt idx="6">
                  <c:v>Q1 2023 (n=506)</c:v>
                </c:pt>
              </c:strCache>
            </c:strRef>
          </c:cat>
          <c:val>
            <c:numRef>
              <c:f>'Overall Quarterly Perce XmR '!$T$2:$T$8</c:f>
              <c:numCache>
                <c:formatCode>0%</c:formatCode>
                <c:ptCount val="7"/>
                <c:pt idx="0">
                  <c:v>0.9</c:v>
                </c:pt>
                <c:pt idx="1">
                  <c:v>0.9</c:v>
                </c:pt>
                <c:pt idx="2">
                  <c:v>0.9</c:v>
                </c:pt>
                <c:pt idx="3">
                  <c:v>0.9</c:v>
                </c:pt>
                <c:pt idx="4">
                  <c:v>0.9</c:v>
                </c:pt>
                <c:pt idx="5">
                  <c:v>0.9</c:v>
                </c:pt>
                <c:pt idx="6">
                  <c:v>0.9</c:v>
                </c:pt>
              </c:numCache>
            </c:numRef>
          </c:val>
          <c:smooth val="0"/>
          <c:extLst>
            <c:ext xmlns:c16="http://schemas.microsoft.com/office/drawing/2014/chart" uri="{C3380CC4-5D6E-409C-BE32-E72D297353CC}">
              <c16:uniqueId val="{0000000E-10F2-4891-81C6-5D0B8E9E9C06}"/>
            </c:ext>
          </c:extLst>
        </c:ser>
        <c:dLbls>
          <c:showLegendKey val="0"/>
          <c:showVal val="0"/>
          <c:showCatName val="0"/>
          <c:showSerName val="0"/>
          <c:showPercent val="0"/>
          <c:showBubbleSize val="0"/>
        </c:dLbls>
        <c:marker val="1"/>
        <c:smooth val="0"/>
        <c:axId val="131626303"/>
        <c:axId val="131626719"/>
      </c:lineChart>
      <c:catAx>
        <c:axId val="131626303"/>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 +mn-lt"/>
                  </a:rPr>
                  <a:t>Report Quarter (N = Total Number of</a:t>
                </a:r>
                <a:r>
                  <a:rPr lang="en-US" sz="1600" b="1" i="0" baseline="0">
                    <a:solidFill>
                      <a:srgbClr val="000000"/>
                    </a:solidFill>
                    <a:latin typeface=" +mn-lt"/>
                  </a:rPr>
                  <a:t> Reports That Quarter)</a:t>
                </a:r>
                <a:endParaRPr lang="en-US" sz="1600" b="1" i="0">
                  <a:solidFill>
                    <a:srgbClr val="000000"/>
                  </a:solidFill>
                  <a:latin typeface=" +mn-lt"/>
                </a:endParaRPr>
              </a:p>
            </c:rich>
          </c:tx>
          <c:overlay val="0"/>
        </c:title>
        <c:numFmt formatCode="General" sourceLinked="1"/>
        <c:majorTickMark val="out"/>
        <c:minorTickMark val="none"/>
        <c:tickLblPos val="nextTo"/>
        <c:txPr>
          <a:bodyPr/>
          <a:lstStyle/>
          <a:p>
            <a:pPr>
              <a:defRPr sz="1600"/>
            </a:pPr>
            <a:endParaRPr lang="en-US"/>
          </a:p>
        </c:txPr>
        <c:crossAx val="131626719"/>
        <c:crosses val="autoZero"/>
        <c:auto val="0"/>
        <c:lblAlgn val="ctr"/>
        <c:lblOffset val="100"/>
        <c:noMultiLvlLbl val="0"/>
      </c:catAx>
      <c:valAx>
        <c:axId val="131626719"/>
        <c:scaling>
          <c:orientation val="minMax"/>
          <c:min val="0.70000000000000007"/>
        </c:scaling>
        <c:delete val="0"/>
        <c:axPos val="l"/>
        <c:title>
          <c:tx>
            <c:rich>
              <a:bodyPr/>
              <a:lstStyle/>
              <a:p>
                <a:pPr>
                  <a:defRPr sz="1600" b="1" i="0">
                    <a:solidFill>
                      <a:srgbClr val="000000"/>
                    </a:solidFill>
                    <a:latin typeface=" +mn-lt"/>
                  </a:defRPr>
                </a:pPr>
                <a:r>
                  <a:rPr lang="en-US" sz="1600" b="1" i="0">
                    <a:solidFill>
                      <a:srgbClr val="000000"/>
                    </a:solidFill>
                    <a:latin typeface=" +mn-lt"/>
                  </a:rPr>
                  <a:t>Percent Compliance</a:t>
                </a:r>
              </a:p>
            </c:rich>
          </c:tx>
          <c:overlay val="0"/>
        </c:title>
        <c:numFmt formatCode="0%" sourceLinked="1"/>
        <c:majorTickMark val="out"/>
        <c:minorTickMark val="none"/>
        <c:tickLblPos val="nextTo"/>
        <c:txPr>
          <a:bodyPr/>
          <a:lstStyle/>
          <a:p>
            <a:pPr>
              <a:defRPr sz="1600"/>
            </a:pPr>
            <a:endParaRPr lang="en-US"/>
          </a:p>
        </c:txPr>
        <c:crossAx val="131626303"/>
        <c:crosses val="autoZero"/>
        <c:crossBetween val="midCat"/>
        <c:majorUnit val="5.000000000000001E-2"/>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85EC69A-0BDC-4A10-9276-CBCC84D6B1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5A4317D-C65A-4D66-82E8-F0551EEAC598}">
      <dgm:prSet/>
      <dgm:spPr/>
      <dgm:t>
        <a:bodyPr/>
        <a:lstStyle/>
        <a:p>
          <a:r>
            <a:rPr lang="en-US" dirty="0"/>
            <a:t>Based on feedback we will be creating information packets to distribute to families as needed</a:t>
          </a:r>
        </a:p>
      </dgm:t>
    </dgm:pt>
    <dgm:pt modelId="{324B022B-1127-4F33-93BE-AAEE79306B83}" type="parTrans" cxnId="{D5FD92C0-4B24-4E45-941E-3E34C00CC14B}">
      <dgm:prSet/>
      <dgm:spPr/>
      <dgm:t>
        <a:bodyPr/>
        <a:lstStyle/>
        <a:p>
          <a:endParaRPr lang="en-US"/>
        </a:p>
      </dgm:t>
    </dgm:pt>
    <dgm:pt modelId="{A30F92ED-94B6-45F2-8CF7-834283E50572}" type="sibTrans" cxnId="{D5FD92C0-4B24-4E45-941E-3E34C00CC14B}">
      <dgm:prSet/>
      <dgm:spPr/>
      <dgm:t>
        <a:bodyPr/>
        <a:lstStyle/>
        <a:p>
          <a:endParaRPr lang="en-US"/>
        </a:p>
      </dgm:t>
    </dgm:pt>
    <dgm:pt modelId="{D1CC173B-6F59-4165-B7AA-737D9D46842F}">
      <dgm:prSet/>
      <dgm:spPr/>
      <dgm:t>
        <a:bodyPr/>
        <a:lstStyle/>
        <a:p>
          <a:r>
            <a:rPr lang="en-US"/>
            <a:t>We will be creating these with the help and feedback of our PAB</a:t>
          </a:r>
        </a:p>
      </dgm:t>
    </dgm:pt>
    <dgm:pt modelId="{4A5B4CBC-EB8B-4094-A8CB-956257A4DAF2}" type="parTrans" cxnId="{7CE0CDEE-48AF-472C-9DB1-567CCE5FA31D}">
      <dgm:prSet/>
      <dgm:spPr/>
      <dgm:t>
        <a:bodyPr/>
        <a:lstStyle/>
        <a:p>
          <a:endParaRPr lang="en-US"/>
        </a:p>
      </dgm:t>
    </dgm:pt>
    <dgm:pt modelId="{24FB2B48-377D-4129-B235-7C741EF186BA}" type="sibTrans" cxnId="{7CE0CDEE-48AF-472C-9DB1-567CCE5FA31D}">
      <dgm:prSet/>
      <dgm:spPr/>
      <dgm:t>
        <a:bodyPr/>
        <a:lstStyle/>
        <a:p>
          <a:endParaRPr lang="en-US"/>
        </a:p>
      </dgm:t>
    </dgm:pt>
    <dgm:pt modelId="{5C5B2231-AC44-4D7B-90D7-B877E5EF301C}">
      <dgm:prSet/>
      <dgm:spPr/>
      <dgm:t>
        <a:bodyPr/>
        <a:lstStyle/>
        <a:p>
          <a:r>
            <a:rPr lang="en-US" dirty="0"/>
            <a:t>It may be a couple of months to get everything set and ready for distribution</a:t>
          </a:r>
        </a:p>
      </dgm:t>
    </dgm:pt>
    <dgm:pt modelId="{33A8E073-5BD7-4BDF-A3CE-4383D0DCB9A4}" type="parTrans" cxnId="{732E2C22-E140-417F-B05C-72C500864C67}">
      <dgm:prSet/>
      <dgm:spPr/>
      <dgm:t>
        <a:bodyPr/>
        <a:lstStyle/>
        <a:p>
          <a:endParaRPr lang="en-US"/>
        </a:p>
      </dgm:t>
    </dgm:pt>
    <dgm:pt modelId="{C1440003-9668-4DB8-9FFB-C64351194E49}" type="sibTrans" cxnId="{732E2C22-E140-417F-B05C-72C500864C67}">
      <dgm:prSet/>
      <dgm:spPr/>
      <dgm:t>
        <a:bodyPr/>
        <a:lstStyle/>
        <a:p>
          <a:endParaRPr lang="en-US"/>
        </a:p>
      </dgm:t>
    </dgm:pt>
    <dgm:pt modelId="{C0D120E1-13A0-4B1E-9F84-C006B9EABE93}">
      <dgm:prSet/>
      <dgm:spPr/>
      <dgm:t>
        <a:bodyPr/>
        <a:lstStyle/>
        <a:p>
          <a:r>
            <a:rPr lang="en-US" dirty="0"/>
            <a:t>We can offer real-time information but not real-time support</a:t>
          </a:r>
        </a:p>
      </dgm:t>
    </dgm:pt>
    <dgm:pt modelId="{5006B62F-879D-4548-8345-BECAAE6BA7BE}" type="parTrans" cxnId="{100BFEF5-D284-47F5-AB5E-ABB27037EEF6}">
      <dgm:prSet/>
      <dgm:spPr/>
      <dgm:t>
        <a:bodyPr/>
        <a:lstStyle/>
        <a:p>
          <a:endParaRPr lang="en-US"/>
        </a:p>
      </dgm:t>
    </dgm:pt>
    <dgm:pt modelId="{46B99EA1-357E-42AE-A8CE-E083ACCB2D36}" type="sibTrans" cxnId="{100BFEF5-D284-47F5-AB5E-ABB27037EEF6}">
      <dgm:prSet/>
      <dgm:spPr/>
      <dgm:t>
        <a:bodyPr/>
        <a:lstStyle/>
        <a:p>
          <a:endParaRPr lang="en-US"/>
        </a:p>
      </dgm:t>
    </dgm:pt>
    <dgm:pt modelId="{63D66C8C-E233-4CB1-8B6F-75589724D6E8}" type="pres">
      <dgm:prSet presAssocID="{B85EC69A-0BDC-4A10-9276-CBCC84D6B10A}" presName="linear" presStyleCnt="0">
        <dgm:presLayoutVars>
          <dgm:animLvl val="lvl"/>
          <dgm:resizeHandles val="exact"/>
        </dgm:presLayoutVars>
      </dgm:prSet>
      <dgm:spPr/>
    </dgm:pt>
    <dgm:pt modelId="{D5C26BB1-F3D9-4468-8F64-135F3D2199E5}" type="pres">
      <dgm:prSet presAssocID="{B5A4317D-C65A-4D66-82E8-F0551EEAC598}" presName="parentText" presStyleLbl="node1" presStyleIdx="0" presStyleCnt="4">
        <dgm:presLayoutVars>
          <dgm:chMax val="0"/>
          <dgm:bulletEnabled val="1"/>
        </dgm:presLayoutVars>
      </dgm:prSet>
      <dgm:spPr/>
    </dgm:pt>
    <dgm:pt modelId="{7E5D52F0-4534-43A3-9E13-A589DBA5B981}" type="pres">
      <dgm:prSet presAssocID="{A30F92ED-94B6-45F2-8CF7-834283E50572}" presName="spacer" presStyleCnt="0"/>
      <dgm:spPr/>
    </dgm:pt>
    <dgm:pt modelId="{2E56698C-C8D8-4108-B462-065DB9BE95C7}" type="pres">
      <dgm:prSet presAssocID="{C0D120E1-13A0-4B1E-9F84-C006B9EABE93}" presName="parentText" presStyleLbl="node1" presStyleIdx="1" presStyleCnt="4">
        <dgm:presLayoutVars>
          <dgm:chMax val="0"/>
          <dgm:bulletEnabled val="1"/>
        </dgm:presLayoutVars>
      </dgm:prSet>
      <dgm:spPr/>
    </dgm:pt>
    <dgm:pt modelId="{B230C16A-DAC4-4611-80E2-5486E3CECB75}" type="pres">
      <dgm:prSet presAssocID="{46B99EA1-357E-42AE-A8CE-E083ACCB2D36}" presName="spacer" presStyleCnt="0"/>
      <dgm:spPr/>
    </dgm:pt>
    <dgm:pt modelId="{89ABBBC8-3E8E-4837-9B92-3E2FE0429DB5}" type="pres">
      <dgm:prSet presAssocID="{D1CC173B-6F59-4165-B7AA-737D9D46842F}" presName="parentText" presStyleLbl="node1" presStyleIdx="2" presStyleCnt="4">
        <dgm:presLayoutVars>
          <dgm:chMax val="0"/>
          <dgm:bulletEnabled val="1"/>
        </dgm:presLayoutVars>
      </dgm:prSet>
      <dgm:spPr/>
    </dgm:pt>
    <dgm:pt modelId="{5BA82DBE-A294-417A-97D4-98D63FF47D34}" type="pres">
      <dgm:prSet presAssocID="{24FB2B48-377D-4129-B235-7C741EF186BA}" presName="spacer" presStyleCnt="0"/>
      <dgm:spPr/>
    </dgm:pt>
    <dgm:pt modelId="{43EC0DF6-0841-4422-B39E-5DBBF4F752E7}" type="pres">
      <dgm:prSet presAssocID="{5C5B2231-AC44-4D7B-90D7-B877E5EF301C}" presName="parentText" presStyleLbl="node1" presStyleIdx="3" presStyleCnt="4">
        <dgm:presLayoutVars>
          <dgm:chMax val="0"/>
          <dgm:bulletEnabled val="1"/>
        </dgm:presLayoutVars>
      </dgm:prSet>
      <dgm:spPr/>
    </dgm:pt>
  </dgm:ptLst>
  <dgm:cxnLst>
    <dgm:cxn modelId="{732E2C22-E140-417F-B05C-72C500864C67}" srcId="{B85EC69A-0BDC-4A10-9276-CBCC84D6B10A}" destId="{5C5B2231-AC44-4D7B-90D7-B877E5EF301C}" srcOrd="3" destOrd="0" parTransId="{33A8E073-5BD7-4BDF-A3CE-4383D0DCB9A4}" sibTransId="{C1440003-9668-4DB8-9FFB-C64351194E49}"/>
    <dgm:cxn modelId="{6FB21940-309E-4330-B2E8-2622263DB22E}" type="presOf" srcId="{B5A4317D-C65A-4D66-82E8-F0551EEAC598}" destId="{D5C26BB1-F3D9-4468-8F64-135F3D2199E5}" srcOrd="0" destOrd="0" presId="urn:microsoft.com/office/officeart/2005/8/layout/vList2"/>
    <dgm:cxn modelId="{77E2CB6C-5C22-44F2-894E-505851744768}" type="presOf" srcId="{B85EC69A-0BDC-4A10-9276-CBCC84D6B10A}" destId="{63D66C8C-E233-4CB1-8B6F-75589724D6E8}" srcOrd="0" destOrd="0" presId="urn:microsoft.com/office/officeart/2005/8/layout/vList2"/>
    <dgm:cxn modelId="{898C3690-C062-4F64-BBAB-8C7C680C28C2}" type="presOf" srcId="{C0D120E1-13A0-4B1E-9F84-C006B9EABE93}" destId="{2E56698C-C8D8-4108-B462-065DB9BE95C7}" srcOrd="0" destOrd="0" presId="urn:microsoft.com/office/officeart/2005/8/layout/vList2"/>
    <dgm:cxn modelId="{D5FD92C0-4B24-4E45-941E-3E34C00CC14B}" srcId="{B85EC69A-0BDC-4A10-9276-CBCC84D6B10A}" destId="{B5A4317D-C65A-4D66-82E8-F0551EEAC598}" srcOrd="0" destOrd="0" parTransId="{324B022B-1127-4F33-93BE-AAEE79306B83}" sibTransId="{A30F92ED-94B6-45F2-8CF7-834283E50572}"/>
    <dgm:cxn modelId="{7CE0CDEE-48AF-472C-9DB1-567CCE5FA31D}" srcId="{B85EC69A-0BDC-4A10-9276-CBCC84D6B10A}" destId="{D1CC173B-6F59-4165-B7AA-737D9D46842F}" srcOrd="2" destOrd="0" parTransId="{4A5B4CBC-EB8B-4094-A8CB-956257A4DAF2}" sibTransId="{24FB2B48-377D-4129-B235-7C741EF186BA}"/>
    <dgm:cxn modelId="{96C666F3-E6A2-4450-B2E0-96EAB925C093}" type="presOf" srcId="{5C5B2231-AC44-4D7B-90D7-B877E5EF301C}" destId="{43EC0DF6-0841-4422-B39E-5DBBF4F752E7}" srcOrd="0" destOrd="0" presId="urn:microsoft.com/office/officeart/2005/8/layout/vList2"/>
    <dgm:cxn modelId="{100BFEF5-D284-47F5-AB5E-ABB27037EEF6}" srcId="{B85EC69A-0BDC-4A10-9276-CBCC84D6B10A}" destId="{C0D120E1-13A0-4B1E-9F84-C006B9EABE93}" srcOrd="1" destOrd="0" parTransId="{5006B62F-879D-4548-8345-BECAAE6BA7BE}" sibTransId="{46B99EA1-357E-42AE-A8CE-E083ACCB2D36}"/>
    <dgm:cxn modelId="{70AABDFD-0F8B-4656-95BC-6248DAB9B473}" type="presOf" srcId="{D1CC173B-6F59-4165-B7AA-737D9D46842F}" destId="{89ABBBC8-3E8E-4837-9B92-3E2FE0429DB5}" srcOrd="0" destOrd="0" presId="urn:microsoft.com/office/officeart/2005/8/layout/vList2"/>
    <dgm:cxn modelId="{4CC61D4D-9F90-44DA-85A3-ADAEF8EF9919}" type="presParOf" srcId="{63D66C8C-E233-4CB1-8B6F-75589724D6E8}" destId="{D5C26BB1-F3D9-4468-8F64-135F3D2199E5}" srcOrd="0" destOrd="0" presId="urn:microsoft.com/office/officeart/2005/8/layout/vList2"/>
    <dgm:cxn modelId="{AA09A980-AB8B-4778-B15B-1F2C165842A4}" type="presParOf" srcId="{63D66C8C-E233-4CB1-8B6F-75589724D6E8}" destId="{7E5D52F0-4534-43A3-9E13-A589DBA5B981}" srcOrd="1" destOrd="0" presId="urn:microsoft.com/office/officeart/2005/8/layout/vList2"/>
    <dgm:cxn modelId="{FD98084A-74DE-4152-8675-D3612CC2DAA2}" type="presParOf" srcId="{63D66C8C-E233-4CB1-8B6F-75589724D6E8}" destId="{2E56698C-C8D8-4108-B462-065DB9BE95C7}" srcOrd="2" destOrd="0" presId="urn:microsoft.com/office/officeart/2005/8/layout/vList2"/>
    <dgm:cxn modelId="{746E421D-F699-4E3E-B882-5814FF0225C8}" type="presParOf" srcId="{63D66C8C-E233-4CB1-8B6F-75589724D6E8}" destId="{B230C16A-DAC4-4611-80E2-5486E3CECB75}" srcOrd="3" destOrd="0" presId="urn:microsoft.com/office/officeart/2005/8/layout/vList2"/>
    <dgm:cxn modelId="{CC0BD229-2CFD-4342-B76C-31E198175F44}" type="presParOf" srcId="{63D66C8C-E233-4CB1-8B6F-75589724D6E8}" destId="{89ABBBC8-3E8E-4837-9B92-3E2FE0429DB5}" srcOrd="4" destOrd="0" presId="urn:microsoft.com/office/officeart/2005/8/layout/vList2"/>
    <dgm:cxn modelId="{05872E01-74BD-4BF7-8D74-0E21E8D6E051}" type="presParOf" srcId="{63D66C8C-E233-4CB1-8B6F-75589724D6E8}" destId="{5BA82DBE-A294-417A-97D4-98D63FF47D34}" srcOrd="5" destOrd="0" presId="urn:microsoft.com/office/officeart/2005/8/layout/vList2"/>
    <dgm:cxn modelId="{F26DBF5A-3779-4941-ABAD-4095F3380EE9}" type="presParOf" srcId="{63D66C8C-E233-4CB1-8B6F-75589724D6E8}" destId="{43EC0DF6-0841-4422-B39E-5DBBF4F752E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0F283-CF8E-4F07-A076-3BC69ED1EC02}" type="doc">
      <dgm:prSet loTypeId="urn:microsoft.com/office/officeart/2005/8/layout/list1" loCatId="list" qsTypeId="urn:microsoft.com/office/officeart/2005/8/quickstyle/simple2" qsCatId="simple" csTypeId="urn:microsoft.com/office/officeart/2005/8/colors/accent3_2" csCatId="accent3"/>
      <dgm:spPr/>
      <dgm:t>
        <a:bodyPr/>
        <a:lstStyle/>
        <a:p>
          <a:endParaRPr lang="en-US"/>
        </a:p>
      </dgm:t>
    </dgm:pt>
    <dgm:pt modelId="{D4B15963-B8C2-42E1-998C-237C2B00FA6B}">
      <dgm:prSet/>
      <dgm:spPr/>
      <dgm:t>
        <a:bodyPr/>
        <a:lstStyle/>
        <a:p>
          <a:r>
            <a:rPr lang="en-US"/>
            <a:t>Two RHO Presentations</a:t>
          </a:r>
        </a:p>
      </dgm:t>
    </dgm:pt>
    <dgm:pt modelId="{4649665E-6D53-434B-BD61-D01001695ADE}" type="parTrans" cxnId="{5B97FCE0-7186-4319-9710-E50465AB3BD4}">
      <dgm:prSet/>
      <dgm:spPr/>
      <dgm:t>
        <a:bodyPr/>
        <a:lstStyle/>
        <a:p>
          <a:endParaRPr lang="en-US"/>
        </a:p>
      </dgm:t>
    </dgm:pt>
    <dgm:pt modelId="{D9C44D44-BF24-43E0-829F-C0B68BBAE549}" type="sibTrans" cxnId="{5B97FCE0-7186-4319-9710-E50465AB3BD4}">
      <dgm:prSet/>
      <dgm:spPr/>
      <dgm:t>
        <a:bodyPr/>
        <a:lstStyle/>
        <a:p>
          <a:endParaRPr lang="en-US"/>
        </a:p>
      </dgm:t>
    </dgm:pt>
    <dgm:pt modelId="{8E0D0E28-3ADE-4326-91F7-4B9B01A48F24}">
      <dgm:prSet/>
      <dgm:spPr/>
      <dgm:t>
        <a:bodyPr/>
        <a:lstStyle/>
        <a:p>
          <a:r>
            <a:rPr lang="en-US"/>
            <a:t>Impact of Low-Quality SiQ on Algorithm Recommendations</a:t>
          </a:r>
        </a:p>
      </dgm:t>
    </dgm:pt>
    <dgm:pt modelId="{A7CCFF08-44D3-41DD-A5B1-0C6D14B51396}" type="parTrans" cxnId="{9018D115-AB74-41C8-9734-70F310D2721A}">
      <dgm:prSet/>
      <dgm:spPr/>
      <dgm:t>
        <a:bodyPr/>
        <a:lstStyle/>
        <a:p>
          <a:endParaRPr lang="en-US"/>
        </a:p>
      </dgm:t>
    </dgm:pt>
    <dgm:pt modelId="{40522342-05B3-4A9C-A351-1E9FDA5687C7}" type="sibTrans" cxnId="{9018D115-AB74-41C8-9734-70F310D2721A}">
      <dgm:prSet/>
      <dgm:spPr/>
      <dgm:t>
        <a:bodyPr/>
        <a:lstStyle/>
        <a:p>
          <a:endParaRPr lang="en-US"/>
        </a:p>
      </dgm:t>
    </dgm:pt>
    <dgm:pt modelId="{16AF3346-4EC1-4EE3-AD75-EEF91723B1B6}">
      <dgm:prSet/>
      <dgm:spPr/>
      <dgm:t>
        <a:bodyPr/>
        <a:lstStyle/>
        <a:p>
          <a:r>
            <a:rPr lang="en-US"/>
            <a:t>Impact of Compliance on HOT Duration</a:t>
          </a:r>
        </a:p>
      </dgm:t>
    </dgm:pt>
    <dgm:pt modelId="{5F809A41-6F73-4129-9D4F-837D4459D999}" type="parTrans" cxnId="{41F24883-ED66-4978-9B52-FBDD533B59B0}">
      <dgm:prSet/>
      <dgm:spPr/>
      <dgm:t>
        <a:bodyPr/>
        <a:lstStyle/>
        <a:p>
          <a:endParaRPr lang="en-US"/>
        </a:p>
      </dgm:t>
    </dgm:pt>
    <dgm:pt modelId="{861BF126-7353-483F-9498-68CB96AA75F8}" type="sibTrans" cxnId="{41F24883-ED66-4978-9B52-FBDD533B59B0}">
      <dgm:prSet/>
      <dgm:spPr/>
      <dgm:t>
        <a:bodyPr/>
        <a:lstStyle/>
        <a:p>
          <a:endParaRPr lang="en-US"/>
        </a:p>
      </dgm:t>
    </dgm:pt>
    <dgm:pt modelId="{0775305B-9902-4543-81C0-E37B2269700D}">
      <dgm:prSet/>
      <dgm:spPr/>
      <dgm:t>
        <a:bodyPr/>
        <a:lstStyle/>
        <a:p>
          <a:r>
            <a:rPr lang="en-US"/>
            <a:t>Come Say Hi!</a:t>
          </a:r>
        </a:p>
      </dgm:t>
    </dgm:pt>
    <dgm:pt modelId="{FEF0DE5F-2029-4511-93F1-61BE6E6C94A0}" type="parTrans" cxnId="{870A2E13-8CDB-4B0F-A7E0-DD42051122E8}">
      <dgm:prSet/>
      <dgm:spPr/>
      <dgm:t>
        <a:bodyPr/>
        <a:lstStyle/>
        <a:p>
          <a:endParaRPr lang="en-US"/>
        </a:p>
      </dgm:t>
    </dgm:pt>
    <dgm:pt modelId="{CF5A1742-0B98-4E11-BEC3-D670D4228528}" type="sibTrans" cxnId="{870A2E13-8CDB-4B0F-A7E0-DD42051122E8}">
      <dgm:prSet/>
      <dgm:spPr/>
      <dgm:t>
        <a:bodyPr/>
        <a:lstStyle/>
        <a:p>
          <a:endParaRPr lang="en-US"/>
        </a:p>
      </dgm:t>
    </dgm:pt>
    <dgm:pt modelId="{C6D7C336-F162-45E2-823E-17291F5F6F44}" type="pres">
      <dgm:prSet presAssocID="{8070F283-CF8E-4F07-A076-3BC69ED1EC02}" presName="linear" presStyleCnt="0">
        <dgm:presLayoutVars>
          <dgm:dir/>
          <dgm:animLvl val="lvl"/>
          <dgm:resizeHandles val="exact"/>
        </dgm:presLayoutVars>
      </dgm:prSet>
      <dgm:spPr/>
    </dgm:pt>
    <dgm:pt modelId="{C21C472F-63E8-4E91-9B0C-74BF0F28B49B}" type="pres">
      <dgm:prSet presAssocID="{D4B15963-B8C2-42E1-998C-237C2B00FA6B}" presName="parentLin" presStyleCnt="0"/>
      <dgm:spPr/>
    </dgm:pt>
    <dgm:pt modelId="{0D153BB3-5D13-4F67-9903-4B41E0D0614C}" type="pres">
      <dgm:prSet presAssocID="{D4B15963-B8C2-42E1-998C-237C2B00FA6B}" presName="parentLeftMargin" presStyleLbl="node1" presStyleIdx="0" presStyleCnt="2"/>
      <dgm:spPr/>
    </dgm:pt>
    <dgm:pt modelId="{EBFCBBBF-92FC-4475-AD7D-ADB556298312}" type="pres">
      <dgm:prSet presAssocID="{D4B15963-B8C2-42E1-998C-237C2B00FA6B}" presName="parentText" presStyleLbl="node1" presStyleIdx="0" presStyleCnt="2">
        <dgm:presLayoutVars>
          <dgm:chMax val="0"/>
          <dgm:bulletEnabled val="1"/>
        </dgm:presLayoutVars>
      </dgm:prSet>
      <dgm:spPr/>
    </dgm:pt>
    <dgm:pt modelId="{366F085C-35BF-4E19-89A4-B735E97C66E1}" type="pres">
      <dgm:prSet presAssocID="{D4B15963-B8C2-42E1-998C-237C2B00FA6B}" presName="negativeSpace" presStyleCnt="0"/>
      <dgm:spPr/>
    </dgm:pt>
    <dgm:pt modelId="{73241A48-152A-452F-B23E-C15DB1F4E01E}" type="pres">
      <dgm:prSet presAssocID="{D4B15963-B8C2-42E1-998C-237C2B00FA6B}" presName="childText" presStyleLbl="conFgAcc1" presStyleIdx="0" presStyleCnt="2">
        <dgm:presLayoutVars>
          <dgm:bulletEnabled val="1"/>
        </dgm:presLayoutVars>
      </dgm:prSet>
      <dgm:spPr/>
    </dgm:pt>
    <dgm:pt modelId="{5B5EAEB9-D041-4301-AC08-71091B588256}" type="pres">
      <dgm:prSet presAssocID="{D9C44D44-BF24-43E0-829F-C0B68BBAE549}" presName="spaceBetweenRectangles" presStyleCnt="0"/>
      <dgm:spPr/>
    </dgm:pt>
    <dgm:pt modelId="{B7E5C39E-187F-4320-AE05-AE380018033F}" type="pres">
      <dgm:prSet presAssocID="{0775305B-9902-4543-81C0-E37B2269700D}" presName="parentLin" presStyleCnt="0"/>
      <dgm:spPr/>
    </dgm:pt>
    <dgm:pt modelId="{7B7B9E49-5072-4EE2-8DBA-531DC251562F}" type="pres">
      <dgm:prSet presAssocID="{0775305B-9902-4543-81C0-E37B2269700D}" presName="parentLeftMargin" presStyleLbl="node1" presStyleIdx="0" presStyleCnt="2"/>
      <dgm:spPr/>
    </dgm:pt>
    <dgm:pt modelId="{B3BA1072-AB1F-407C-9207-B65A48959AA3}" type="pres">
      <dgm:prSet presAssocID="{0775305B-9902-4543-81C0-E37B2269700D}" presName="parentText" presStyleLbl="node1" presStyleIdx="1" presStyleCnt="2">
        <dgm:presLayoutVars>
          <dgm:chMax val="0"/>
          <dgm:bulletEnabled val="1"/>
        </dgm:presLayoutVars>
      </dgm:prSet>
      <dgm:spPr/>
    </dgm:pt>
    <dgm:pt modelId="{EC6B5446-8E34-4AE3-ABD4-95F0F72B4FAF}" type="pres">
      <dgm:prSet presAssocID="{0775305B-9902-4543-81C0-E37B2269700D}" presName="negativeSpace" presStyleCnt="0"/>
      <dgm:spPr/>
    </dgm:pt>
    <dgm:pt modelId="{9E1F3C05-5C87-4FCC-9FCC-CCB7CDB45EFB}" type="pres">
      <dgm:prSet presAssocID="{0775305B-9902-4543-81C0-E37B2269700D}" presName="childText" presStyleLbl="conFgAcc1" presStyleIdx="1" presStyleCnt="2">
        <dgm:presLayoutVars>
          <dgm:bulletEnabled val="1"/>
        </dgm:presLayoutVars>
      </dgm:prSet>
      <dgm:spPr/>
    </dgm:pt>
  </dgm:ptLst>
  <dgm:cxnLst>
    <dgm:cxn modelId="{870A2E13-8CDB-4B0F-A7E0-DD42051122E8}" srcId="{8070F283-CF8E-4F07-A076-3BC69ED1EC02}" destId="{0775305B-9902-4543-81C0-E37B2269700D}" srcOrd="1" destOrd="0" parTransId="{FEF0DE5F-2029-4511-93F1-61BE6E6C94A0}" sibTransId="{CF5A1742-0B98-4E11-BEC3-D670D4228528}"/>
    <dgm:cxn modelId="{9018D115-AB74-41C8-9734-70F310D2721A}" srcId="{D4B15963-B8C2-42E1-998C-237C2B00FA6B}" destId="{8E0D0E28-3ADE-4326-91F7-4B9B01A48F24}" srcOrd="0" destOrd="0" parTransId="{A7CCFF08-44D3-41DD-A5B1-0C6D14B51396}" sibTransId="{40522342-05B3-4A9C-A351-1E9FDA5687C7}"/>
    <dgm:cxn modelId="{04A58F2D-C2A4-427C-8AFD-A24DF1D2A08A}" type="presOf" srcId="{8E0D0E28-3ADE-4326-91F7-4B9B01A48F24}" destId="{73241A48-152A-452F-B23E-C15DB1F4E01E}" srcOrd="0" destOrd="0" presId="urn:microsoft.com/office/officeart/2005/8/layout/list1"/>
    <dgm:cxn modelId="{FD3A327E-7DB5-473B-B673-730687292D3F}" type="presOf" srcId="{8070F283-CF8E-4F07-A076-3BC69ED1EC02}" destId="{C6D7C336-F162-45E2-823E-17291F5F6F44}" srcOrd="0" destOrd="0" presId="urn:microsoft.com/office/officeart/2005/8/layout/list1"/>
    <dgm:cxn modelId="{41F24883-ED66-4978-9B52-FBDD533B59B0}" srcId="{D4B15963-B8C2-42E1-998C-237C2B00FA6B}" destId="{16AF3346-4EC1-4EE3-AD75-EEF91723B1B6}" srcOrd="1" destOrd="0" parTransId="{5F809A41-6F73-4129-9D4F-837D4459D999}" sibTransId="{861BF126-7353-483F-9498-68CB96AA75F8}"/>
    <dgm:cxn modelId="{9B72F3A1-E07D-42B8-B491-E7A92720DA72}" type="presOf" srcId="{0775305B-9902-4543-81C0-E37B2269700D}" destId="{B3BA1072-AB1F-407C-9207-B65A48959AA3}" srcOrd="1" destOrd="0" presId="urn:microsoft.com/office/officeart/2005/8/layout/list1"/>
    <dgm:cxn modelId="{46F2C4AD-6E67-4962-BD58-AAA609369AC7}" type="presOf" srcId="{D4B15963-B8C2-42E1-998C-237C2B00FA6B}" destId="{EBFCBBBF-92FC-4475-AD7D-ADB556298312}" srcOrd="1" destOrd="0" presId="urn:microsoft.com/office/officeart/2005/8/layout/list1"/>
    <dgm:cxn modelId="{58818EC9-5B27-44BB-821C-5BD427A6C609}" type="presOf" srcId="{D4B15963-B8C2-42E1-998C-237C2B00FA6B}" destId="{0D153BB3-5D13-4F67-9903-4B41E0D0614C}" srcOrd="0" destOrd="0" presId="urn:microsoft.com/office/officeart/2005/8/layout/list1"/>
    <dgm:cxn modelId="{5B97FCE0-7186-4319-9710-E50465AB3BD4}" srcId="{8070F283-CF8E-4F07-A076-3BC69ED1EC02}" destId="{D4B15963-B8C2-42E1-998C-237C2B00FA6B}" srcOrd="0" destOrd="0" parTransId="{4649665E-6D53-434B-BD61-D01001695ADE}" sibTransId="{D9C44D44-BF24-43E0-829F-C0B68BBAE549}"/>
    <dgm:cxn modelId="{087E55EB-E30E-4A20-A407-3EDDCED912DE}" type="presOf" srcId="{0775305B-9902-4543-81C0-E37B2269700D}" destId="{7B7B9E49-5072-4EE2-8DBA-531DC251562F}" srcOrd="0" destOrd="0" presId="urn:microsoft.com/office/officeart/2005/8/layout/list1"/>
    <dgm:cxn modelId="{61A580F9-BD6D-44CB-A8E2-9A01CF7E50E6}" type="presOf" srcId="{16AF3346-4EC1-4EE3-AD75-EEF91723B1B6}" destId="{73241A48-152A-452F-B23E-C15DB1F4E01E}" srcOrd="0" destOrd="1" presId="urn:microsoft.com/office/officeart/2005/8/layout/list1"/>
    <dgm:cxn modelId="{122D2D2D-18A5-43FA-8866-A7252402F9E0}" type="presParOf" srcId="{C6D7C336-F162-45E2-823E-17291F5F6F44}" destId="{C21C472F-63E8-4E91-9B0C-74BF0F28B49B}" srcOrd="0" destOrd="0" presId="urn:microsoft.com/office/officeart/2005/8/layout/list1"/>
    <dgm:cxn modelId="{E4A2D4C3-A792-4CAD-BDD0-893E4948B4A1}" type="presParOf" srcId="{C21C472F-63E8-4E91-9B0C-74BF0F28B49B}" destId="{0D153BB3-5D13-4F67-9903-4B41E0D0614C}" srcOrd="0" destOrd="0" presId="urn:microsoft.com/office/officeart/2005/8/layout/list1"/>
    <dgm:cxn modelId="{25962FDA-8DD9-4959-8DB2-38399F5265AF}" type="presParOf" srcId="{C21C472F-63E8-4E91-9B0C-74BF0F28B49B}" destId="{EBFCBBBF-92FC-4475-AD7D-ADB556298312}" srcOrd="1" destOrd="0" presId="urn:microsoft.com/office/officeart/2005/8/layout/list1"/>
    <dgm:cxn modelId="{73C2CAAB-5E88-4975-8DA2-85DF89A1EA96}" type="presParOf" srcId="{C6D7C336-F162-45E2-823E-17291F5F6F44}" destId="{366F085C-35BF-4E19-89A4-B735E97C66E1}" srcOrd="1" destOrd="0" presId="urn:microsoft.com/office/officeart/2005/8/layout/list1"/>
    <dgm:cxn modelId="{28930F8E-7914-48C4-B815-48A44ED4BD0B}" type="presParOf" srcId="{C6D7C336-F162-45E2-823E-17291F5F6F44}" destId="{73241A48-152A-452F-B23E-C15DB1F4E01E}" srcOrd="2" destOrd="0" presId="urn:microsoft.com/office/officeart/2005/8/layout/list1"/>
    <dgm:cxn modelId="{0B9D3BEE-7C07-456E-B99B-508BBA9E4C09}" type="presParOf" srcId="{C6D7C336-F162-45E2-823E-17291F5F6F44}" destId="{5B5EAEB9-D041-4301-AC08-71091B588256}" srcOrd="3" destOrd="0" presId="urn:microsoft.com/office/officeart/2005/8/layout/list1"/>
    <dgm:cxn modelId="{445B3CA8-14D9-4943-BBA3-CB70598AE85E}" type="presParOf" srcId="{C6D7C336-F162-45E2-823E-17291F5F6F44}" destId="{B7E5C39E-187F-4320-AE05-AE380018033F}" srcOrd="4" destOrd="0" presId="urn:microsoft.com/office/officeart/2005/8/layout/list1"/>
    <dgm:cxn modelId="{864EC435-C865-45E2-9937-B157A3040122}" type="presParOf" srcId="{B7E5C39E-187F-4320-AE05-AE380018033F}" destId="{7B7B9E49-5072-4EE2-8DBA-531DC251562F}" srcOrd="0" destOrd="0" presId="urn:microsoft.com/office/officeart/2005/8/layout/list1"/>
    <dgm:cxn modelId="{B6F0927D-6A76-42C6-8E6E-9C63D7421971}" type="presParOf" srcId="{B7E5C39E-187F-4320-AE05-AE380018033F}" destId="{B3BA1072-AB1F-407C-9207-B65A48959AA3}" srcOrd="1" destOrd="0" presId="urn:microsoft.com/office/officeart/2005/8/layout/list1"/>
    <dgm:cxn modelId="{03BD7BF8-D480-4A83-B300-7A046771DED1}" type="presParOf" srcId="{C6D7C336-F162-45E2-823E-17291F5F6F44}" destId="{EC6B5446-8E34-4AE3-ABD4-95F0F72B4FAF}" srcOrd="5" destOrd="0" presId="urn:microsoft.com/office/officeart/2005/8/layout/list1"/>
    <dgm:cxn modelId="{765AB0FA-2CEE-465D-AE6C-FEDEF6814C2C}" type="presParOf" srcId="{C6D7C336-F162-45E2-823E-17291F5F6F44}" destId="{9E1F3C05-5C87-4FCC-9FCC-CCB7CDB45EF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AECDED-605A-4B0E-969B-5707E3D18DB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0450B70-8758-45E4-B29C-34F31B4E9D63}">
      <dgm:prSet/>
      <dgm:spPr/>
      <dgm:t>
        <a:bodyPr/>
        <a:lstStyle/>
        <a:p>
          <a:pPr>
            <a:lnSpc>
              <a:spcPct val="100000"/>
            </a:lnSpc>
          </a:pPr>
          <a:r>
            <a:rPr lang="en-US" dirty="0"/>
            <a:t>We’ve heard feedback that for older babies, the twice weekly calls become a burden for both families and providers.</a:t>
          </a:r>
        </a:p>
      </dgm:t>
    </dgm:pt>
    <dgm:pt modelId="{725ADFCE-E930-4F30-A710-2E15A915BCE0}" type="parTrans" cxnId="{99697248-73A7-4A1C-8D71-633554895DFC}">
      <dgm:prSet/>
      <dgm:spPr/>
      <dgm:t>
        <a:bodyPr/>
        <a:lstStyle/>
        <a:p>
          <a:endParaRPr lang="en-US"/>
        </a:p>
      </dgm:t>
    </dgm:pt>
    <dgm:pt modelId="{10791345-18C3-409D-858F-686048D4103B}" type="sibTrans" cxnId="{99697248-73A7-4A1C-8D71-633554895DFC}">
      <dgm:prSet/>
      <dgm:spPr/>
      <dgm:t>
        <a:bodyPr/>
        <a:lstStyle/>
        <a:p>
          <a:endParaRPr lang="en-US"/>
        </a:p>
      </dgm:t>
    </dgm:pt>
    <dgm:pt modelId="{F2D721CF-8B17-4ADD-9810-DFBBEF16C2F0}">
      <dgm:prSet/>
      <dgm:spPr/>
      <dgm:t>
        <a:bodyPr/>
        <a:lstStyle/>
        <a:p>
          <a:pPr>
            <a:lnSpc>
              <a:spcPct val="100000"/>
            </a:lnSpc>
          </a:pPr>
          <a:r>
            <a:rPr lang="en-US" dirty="0"/>
            <a:t>Should we amend the protocol to allow for decreased communication past a certain age?</a:t>
          </a:r>
        </a:p>
      </dgm:t>
    </dgm:pt>
    <dgm:pt modelId="{838CB634-3465-4B57-8AC4-21E23D0D7233}" type="parTrans" cxnId="{206278CD-742E-4688-85BC-6327C7C4F9C6}">
      <dgm:prSet/>
      <dgm:spPr/>
      <dgm:t>
        <a:bodyPr/>
        <a:lstStyle/>
        <a:p>
          <a:endParaRPr lang="en-US"/>
        </a:p>
      </dgm:t>
    </dgm:pt>
    <dgm:pt modelId="{B48F5D9A-12C6-4ECA-99D0-D0ADE9717C7A}" type="sibTrans" cxnId="{206278CD-742E-4688-85BC-6327C7C4F9C6}">
      <dgm:prSet/>
      <dgm:spPr/>
      <dgm:t>
        <a:bodyPr/>
        <a:lstStyle/>
        <a:p>
          <a:endParaRPr lang="en-US"/>
        </a:p>
      </dgm:t>
    </dgm:pt>
    <dgm:pt modelId="{CA68E1AB-9451-46AB-9103-082AB3AEAC10}">
      <dgm:prSet/>
      <dgm:spPr/>
      <dgm:t>
        <a:bodyPr/>
        <a:lstStyle/>
        <a:p>
          <a:pPr>
            <a:lnSpc>
              <a:spcPct val="100000"/>
            </a:lnSpc>
          </a:pPr>
          <a:r>
            <a:rPr lang="en-US" dirty="0"/>
            <a:t>Decreased communication could include only calling if there is a change in algorithm recommendation or something else.</a:t>
          </a:r>
        </a:p>
      </dgm:t>
    </dgm:pt>
    <dgm:pt modelId="{FA64C8E5-4020-4EFA-82D9-F568A85AF109}" type="parTrans" cxnId="{5B21BDE0-8C07-44D4-AC22-6A3EB758A059}">
      <dgm:prSet/>
      <dgm:spPr/>
      <dgm:t>
        <a:bodyPr/>
        <a:lstStyle/>
        <a:p>
          <a:endParaRPr lang="en-US"/>
        </a:p>
      </dgm:t>
    </dgm:pt>
    <dgm:pt modelId="{63F12C81-3079-47AF-AD40-9326FCBEFDD4}" type="sibTrans" cxnId="{5B21BDE0-8C07-44D4-AC22-6A3EB758A059}">
      <dgm:prSet/>
      <dgm:spPr/>
      <dgm:t>
        <a:bodyPr/>
        <a:lstStyle/>
        <a:p>
          <a:endParaRPr lang="en-US"/>
        </a:p>
      </dgm:t>
    </dgm:pt>
    <dgm:pt modelId="{772DD063-1FE4-4993-BA32-F1BA71AD418B}">
      <dgm:prSet/>
      <dgm:spPr/>
      <dgm:t>
        <a:bodyPr/>
        <a:lstStyle/>
        <a:p>
          <a:pPr>
            <a:lnSpc>
              <a:spcPct val="100000"/>
            </a:lnSpc>
          </a:pPr>
          <a:r>
            <a:rPr lang="en-US" dirty="0"/>
            <a:t>We’d also like to remind sites that they can communicate with their patients through EMRs when the recommendation is a maintain as another way to minimize this burden.</a:t>
          </a:r>
        </a:p>
      </dgm:t>
    </dgm:pt>
    <dgm:pt modelId="{610D5C53-6AF6-4232-A0C0-E1098B65CF1E}" type="parTrans" cxnId="{ED296D69-840A-4C5B-8ACA-423A8EEE0DAC}">
      <dgm:prSet/>
      <dgm:spPr/>
      <dgm:t>
        <a:bodyPr/>
        <a:lstStyle/>
        <a:p>
          <a:endParaRPr lang="en-US"/>
        </a:p>
      </dgm:t>
    </dgm:pt>
    <dgm:pt modelId="{764EEC92-86C6-4B12-BBD5-2907523A069F}" type="sibTrans" cxnId="{ED296D69-840A-4C5B-8ACA-423A8EEE0DAC}">
      <dgm:prSet/>
      <dgm:spPr/>
      <dgm:t>
        <a:bodyPr/>
        <a:lstStyle/>
        <a:p>
          <a:endParaRPr lang="en-US"/>
        </a:p>
      </dgm:t>
    </dgm:pt>
    <dgm:pt modelId="{9C35870B-EC9F-44DC-8D55-7D7CD807D7DC}" type="pres">
      <dgm:prSet presAssocID="{04AECDED-605A-4B0E-969B-5707E3D18DB0}" presName="root" presStyleCnt="0">
        <dgm:presLayoutVars>
          <dgm:dir/>
          <dgm:resizeHandles val="exact"/>
        </dgm:presLayoutVars>
      </dgm:prSet>
      <dgm:spPr/>
    </dgm:pt>
    <dgm:pt modelId="{7D200E37-574B-4F98-A62C-0186D32F449E}" type="pres">
      <dgm:prSet presAssocID="{30450B70-8758-45E4-B29C-34F31B4E9D63}" presName="compNode" presStyleCnt="0"/>
      <dgm:spPr/>
    </dgm:pt>
    <dgm:pt modelId="{E53CE4E5-C39D-4F5A-85C0-E297F78423B0}" type="pres">
      <dgm:prSet presAssocID="{30450B70-8758-45E4-B29C-34F31B4E9D63}" presName="bgRect" presStyleLbl="bgShp" presStyleIdx="0" presStyleCnt="4"/>
      <dgm:spPr/>
    </dgm:pt>
    <dgm:pt modelId="{DEFD31C4-A8A5-4037-AF55-B478F0A97E45}" type="pres">
      <dgm:prSet presAssocID="{30450B70-8758-45E4-B29C-34F31B4E9D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5C2611B2-DCE6-491A-9709-3867E55FB482}" type="pres">
      <dgm:prSet presAssocID="{30450B70-8758-45E4-B29C-34F31B4E9D63}" presName="spaceRect" presStyleCnt="0"/>
      <dgm:spPr/>
    </dgm:pt>
    <dgm:pt modelId="{8A3FEB3C-CF1A-4863-8DB6-EF4F4250BA2B}" type="pres">
      <dgm:prSet presAssocID="{30450B70-8758-45E4-B29C-34F31B4E9D63}" presName="parTx" presStyleLbl="revTx" presStyleIdx="0" presStyleCnt="4">
        <dgm:presLayoutVars>
          <dgm:chMax val="0"/>
          <dgm:chPref val="0"/>
        </dgm:presLayoutVars>
      </dgm:prSet>
      <dgm:spPr/>
    </dgm:pt>
    <dgm:pt modelId="{06A14401-2EF9-4864-97F5-E587367A5CB4}" type="pres">
      <dgm:prSet presAssocID="{10791345-18C3-409D-858F-686048D4103B}" presName="sibTrans" presStyleCnt="0"/>
      <dgm:spPr/>
    </dgm:pt>
    <dgm:pt modelId="{1A05CC02-256A-4D7B-AEC3-6FD5904BACB2}" type="pres">
      <dgm:prSet presAssocID="{F2D721CF-8B17-4ADD-9810-DFBBEF16C2F0}" presName="compNode" presStyleCnt="0"/>
      <dgm:spPr/>
    </dgm:pt>
    <dgm:pt modelId="{5908AFB2-67C4-46A6-B813-4AB0DBED0EAC}" type="pres">
      <dgm:prSet presAssocID="{F2D721CF-8B17-4ADD-9810-DFBBEF16C2F0}" presName="bgRect" presStyleLbl="bgShp" presStyleIdx="1" presStyleCnt="4"/>
      <dgm:spPr/>
    </dgm:pt>
    <dgm:pt modelId="{5EADE10A-76DB-4E56-A3BB-A7B6DE6B8F34}" type="pres">
      <dgm:prSet presAssocID="{F2D721CF-8B17-4ADD-9810-DFBBEF16C2F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CE58E649-1D57-4461-92A1-A4F6EA4973DE}" type="pres">
      <dgm:prSet presAssocID="{F2D721CF-8B17-4ADD-9810-DFBBEF16C2F0}" presName="spaceRect" presStyleCnt="0"/>
      <dgm:spPr/>
    </dgm:pt>
    <dgm:pt modelId="{528C9AE7-239A-4C03-A3E4-38A4321EB2AE}" type="pres">
      <dgm:prSet presAssocID="{F2D721CF-8B17-4ADD-9810-DFBBEF16C2F0}" presName="parTx" presStyleLbl="revTx" presStyleIdx="1" presStyleCnt="4">
        <dgm:presLayoutVars>
          <dgm:chMax val="0"/>
          <dgm:chPref val="0"/>
        </dgm:presLayoutVars>
      </dgm:prSet>
      <dgm:spPr/>
    </dgm:pt>
    <dgm:pt modelId="{A7B78A98-565B-4135-8C1B-61901343FE31}" type="pres">
      <dgm:prSet presAssocID="{B48F5D9A-12C6-4ECA-99D0-D0ADE9717C7A}" presName="sibTrans" presStyleCnt="0"/>
      <dgm:spPr/>
    </dgm:pt>
    <dgm:pt modelId="{CF64A525-6C2B-42B8-ACA5-622ECC42C7E8}" type="pres">
      <dgm:prSet presAssocID="{CA68E1AB-9451-46AB-9103-082AB3AEAC10}" presName="compNode" presStyleCnt="0"/>
      <dgm:spPr/>
    </dgm:pt>
    <dgm:pt modelId="{887463ED-B664-4E8C-9AF7-A777E889F18D}" type="pres">
      <dgm:prSet presAssocID="{CA68E1AB-9451-46AB-9103-082AB3AEAC10}" presName="bgRect" presStyleLbl="bgShp" presStyleIdx="2" presStyleCnt="4"/>
      <dgm:spPr/>
    </dgm:pt>
    <dgm:pt modelId="{D4457AAA-FC65-4142-848E-874C8DD8FA86}" type="pres">
      <dgm:prSet presAssocID="{CA68E1AB-9451-46AB-9103-082AB3AEAC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l center"/>
        </a:ext>
      </dgm:extLst>
    </dgm:pt>
    <dgm:pt modelId="{78BC54E3-BA88-4BA0-BAB3-88C19703C8BC}" type="pres">
      <dgm:prSet presAssocID="{CA68E1AB-9451-46AB-9103-082AB3AEAC10}" presName="spaceRect" presStyleCnt="0"/>
      <dgm:spPr/>
    </dgm:pt>
    <dgm:pt modelId="{467CFFD7-60E9-4501-9755-66D4997A3273}" type="pres">
      <dgm:prSet presAssocID="{CA68E1AB-9451-46AB-9103-082AB3AEAC10}" presName="parTx" presStyleLbl="revTx" presStyleIdx="2" presStyleCnt="4">
        <dgm:presLayoutVars>
          <dgm:chMax val="0"/>
          <dgm:chPref val="0"/>
        </dgm:presLayoutVars>
      </dgm:prSet>
      <dgm:spPr/>
    </dgm:pt>
    <dgm:pt modelId="{81EA2C16-0BFD-444C-B182-690FBD0BB1F4}" type="pres">
      <dgm:prSet presAssocID="{63F12C81-3079-47AF-AD40-9326FCBEFDD4}" presName="sibTrans" presStyleCnt="0"/>
      <dgm:spPr/>
    </dgm:pt>
    <dgm:pt modelId="{CE47ED8D-7C33-45CF-8BE0-0B7F3EEBC005}" type="pres">
      <dgm:prSet presAssocID="{772DD063-1FE4-4993-BA32-F1BA71AD418B}" presName="compNode" presStyleCnt="0"/>
      <dgm:spPr/>
    </dgm:pt>
    <dgm:pt modelId="{6249C254-E788-4EB3-A716-242CF9D7EE19}" type="pres">
      <dgm:prSet presAssocID="{772DD063-1FE4-4993-BA32-F1BA71AD418B}" presName="bgRect" presStyleLbl="bgShp" presStyleIdx="3" presStyleCnt="4"/>
      <dgm:spPr/>
    </dgm:pt>
    <dgm:pt modelId="{A786E1D0-0567-4218-8F22-F6E1A1AAE9B4}" type="pres">
      <dgm:prSet presAssocID="{772DD063-1FE4-4993-BA32-F1BA71AD418B}" presName="iconRect" presStyleLbl="node1" presStyleIdx="3" presStyleCnt="4">
        <dgm:style>
          <a:lnRef idx="0">
            <a:scrgbClr r="0" g="0" b="0"/>
          </a:lnRef>
          <a:fillRef idx="0">
            <a:scrgbClr r="0" g="0" b="0"/>
          </a:fillRef>
          <a:effectRef idx="0">
            <a:scrgbClr r="0" g="0" b="0"/>
          </a:effectRef>
          <a:fontRef idx="minor">
            <a:schemeClr val="accent1"/>
          </a:fontRef>
        </dgm:style>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pt>
    <dgm:pt modelId="{C1127517-2D1F-4ACB-8898-4655769ADD3D}" type="pres">
      <dgm:prSet presAssocID="{772DD063-1FE4-4993-BA32-F1BA71AD418B}" presName="spaceRect" presStyleCnt="0"/>
      <dgm:spPr/>
    </dgm:pt>
    <dgm:pt modelId="{B8757C69-21B3-4CA0-B379-D26F4EFF539E}" type="pres">
      <dgm:prSet presAssocID="{772DD063-1FE4-4993-BA32-F1BA71AD418B}" presName="parTx" presStyleLbl="revTx" presStyleIdx="3" presStyleCnt="4">
        <dgm:presLayoutVars>
          <dgm:chMax val="0"/>
          <dgm:chPref val="0"/>
        </dgm:presLayoutVars>
      </dgm:prSet>
      <dgm:spPr/>
    </dgm:pt>
  </dgm:ptLst>
  <dgm:cxnLst>
    <dgm:cxn modelId="{99697248-73A7-4A1C-8D71-633554895DFC}" srcId="{04AECDED-605A-4B0E-969B-5707E3D18DB0}" destId="{30450B70-8758-45E4-B29C-34F31B4E9D63}" srcOrd="0" destOrd="0" parTransId="{725ADFCE-E930-4F30-A710-2E15A915BCE0}" sibTransId="{10791345-18C3-409D-858F-686048D4103B}"/>
    <dgm:cxn modelId="{ED296D69-840A-4C5B-8ACA-423A8EEE0DAC}" srcId="{04AECDED-605A-4B0E-969B-5707E3D18DB0}" destId="{772DD063-1FE4-4993-BA32-F1BA71AD418B}" srcOrd="3" destOrd="0" parTransId="{610D5C53-6AF6-4232-A0C0-E1098B65CF1E}" sibTransId="{764EEC92-86C6-4B12-BBD5-2907523A069F}"/>
    <dgm:cxn modelId="{AFEF3CAB-D635-487A-A169-F4DFD9641345}" type="presOf" srcId="{F2D721CF-8B17-4ADD-9810-DFBBEF16C2F0}" destId="{528C9AE7-239A-4C03-A3E4-38A4321EB2AE}" srcOrd="0" destOrd="0" presId="urn:microsoft.com/office/officeart/2018/2/layout/IconVerticalSolidList"/>
    <dgm:cxn modelId="{E1C7F3B1-5A79-4758-9792-E6A9BE5EA3A7}" type="presOf" srcId="{30450B70-8758-45E4-B29C-34F31B4E9D63}" destId="{8A3FEB3C-CF1A-4863-8DB6-EF4F4250BA2B}" srcOrd="0" destOrd="0" presId="urn:microsoft.com/office/officeart/2018/2/layout/IconVerticalSolidList"/>
    <dgm:cxn modelId="{A36508B3-0C6E-4208-8D67-31D07EF14C97}" type="presOf" srcId="{772DD063-1FE4-4993-BA32-F1BA71AD418B}" destId="{B8757C69-21B3-4CA0-B379-D26F4EFF539E}" srcOrd="0" destOrd="0" presId="urn:microsoft.com/office/officeart/2018/2/layout/IconVerticalSolidList"/>
    <dgm:cxn modelId="{206278CD-742E-4688-85BC-6327C7C4F9C6}" srcId="{04AECDED-605A-4B0E-969B-5707E3D18DB0}" destId="{F2D721CF-8B17-4ADD-9810-DFBBEF16C2F0}" srcOrd="1" destOrd="0" parTransId="{838CB634-3465-4B57-8AC4-21E23D0D7233}" sibTransId="{B48F5D9A-12C6-4ECA-99D0-D0ADE9717C7A}"/>
    <dgm:cxn modelId="{5B21BDE0-8C07-44D4-AC22-6A3EB758A059}" srcId="{04AECDED-605A-4B0E-969B-5707E3D18DB0}" destId="{CA68E1AB-9451-46AB-9103-082AB3AEAC10}" srcOrd="2" destOrd="0" parTransId="{FA64C8E5-4020-4EFA-82D9-F568A85AF109}" sibTransId="{63F12C81-3079-47AF-AD40-9326FCBEFDD4}"/>
    <dgm:cxn modelId="{52C148E1-F34D-441D-B91F-ACA430403DE2}" type="presOf" srcId="{CA68E1AB-9451-46AB-9103-082AB3AEAC10}" destId="{467CFFD7-60E9-4501-9755-66D4997A3273}" srcOrd="0" destOrd="0" presId="urn:microsoft.com/office/officeart/2018/2/layout/IconVerticalSolidList"/>
    <dgm:cxn modelId="{8C44A5F4-2E8F-4522-A9B3-1C60CF75E9F4}" type="presOf" srcId="{04AECDED-605A-4B0E-969B-5707E3D18DB0}" destId="{9C35870B-EC9F-44DC-8D55-7D7CD807D7DC}" srcOrd="0" destOrd="0" presId="urn:microsoft.com/office/officeart/2018/2/layout/IconVerticalSolidList"/>
    <dgm:cxn modelId="{7B0C6981-E34C-4C1F-A175-E2093B3B56AB}" type="presParOf" srcId="{9C35870B-EC9F-44DC-8D55-7D7CD807D7DC}" destId="{7D200E37-574B-4F98-A62C-0186D32F449E}" srcOrd="0" destOrd="0" presId="urn:microsoft.com/office/officeart/2018/2/layout/IconVerticalSolidList"/>
    <dgm:cxn modelId="{860A0158-5AC5-42B7-B2A5-AD3F5EC24446}" type="presParOf" srcId="{7D200E37-574B-4F98-A62C-0186D32F449E}" destId="{E53CE4E5-C39D-4F5A-85C0-E297F78423B0}" srcOrd="0" destOrd="0" presId="urn:microsoft.com/office/officeart/2018/2/layout/IconVerticalSolidList"/>
    <dgm:cxn modelId="{0FF89857-A958-4D02-802E-953B96C9FFA1}" type="presParOf" srcId="{7D200E37-574B-4F98-A62C-0186D32F449E}" destId="{DEFD31C4-A8A5-4037-AF55-B478F0A97E45}" srcOrd="1" destOrd="0" presId="urn:microsoft.com/office/officeart/2018/2/layout/IconVerticalSolidList"/>
    <dgm:cxn modelId="{C5AD4258-35FC-4A74-949D-521C5D81626D}" type="presParOf" srcId="{7D200E37-574B-4F98-A62C-0186D32F449E}" destId="{5C2611B2-DCE6-491A-9709-3867E55FB482}" srcOrd="2" destOrd="0" presId="urn:microsoft.com/office/officeart/2018/2/layout/IconVerticalSolidList"/>
    <dgm:cxn modelId="{CFA5CC44-6228-4295-8367-4D283B5ABA9A}" type="presParOf" srcId="{7D200E37-574B-4F98-A62C-0186D32F449E}" destId="{8A3FEB3C-CF1A-4863-8DB6-EF4F4250BA2B}" srcOrd="3" destOrd="0" presId="urn:microsoft.com/office/officeart/2018/2/layout/IconVerticalSolidList"/>
    <dgm:cxn modelId="{ED7CC87E-48C0-482F-8671-9E469AEC8DB1}" type="presParOf" srcId="{9C35870B-EC9F-44DC-8D55-7D7CD807D7DC}" destId="{06A14401-2EF9-4864-97F5-E587367A5CB4}" srcOrd="1" destOrd="0" presId="urn:microsoft.com/office/officeart/2018/2/layout/IconVerticalSolidList"/>
    <dgm:cxn modelId="{05E0AD5C-EFC6-4B43-9E06-876C6A610414}" type="presParOf" srcId="{9C35870B-EC9F-44DC-8D55-7D7CD807D7DC}" destId="{1A05CC02-256A-4D7B-AEC3-6FD5904BACB2}" srcOrd="2" destOrd="0" presId="urn:microsoft.com/office/officeart/2018/2/layout/IconVerticalSolidList"/>
    <dgm:cxn modelId="{8D65EA81-6786-43FD-BAD6-77AA05FE6A4E}" type="presParOf" srcId="{1A05CC02-256A-4D7B-AEC3-6FD5904BACB2}" destId="{5908AFB2-67C4-46A6-B813-4AB0DBED0EAC}" srcOrd="0" destOrd="0" presId="urn:microsoft.com/office/officeart/2018/2/layout/IconVerticalSolidList"/>
    <dgm:cxn modelId="{D5318087-D93F-4837-8109-84A54ED8C9E8}" type="presParOf" srcId="{1A05CC02-256A-4D7B-AEC3-6FD5904BACB2}" destId="{5EADE10A-76DB-4E56-A3BB-A7B6DE6B8F34}" srcOrd="1" destOrd="0" presId="urn:microsoft.com/office/officeart/2018/2/layout/IconVerticalSolidList"/>
    <dgm:cxn modelId="{7098B178-AE91-438D-A7A9-062DEDBFF0BC}" type="presParOf" srcId="{1A05CC02-256A-4D7B-AEC3-6FD5904BACB2}" destId="{CE58E649-1D57-4461-92A1-A4F6EA4973DE}" srcOrd="2" destOrd="0" presId="urn:microsoft.com/office/officeart/2018/2/layout/IconVerticalSolidList"/>
    <dgm:cxn modelId="{602C9962-5FCA-4638-805F-0802502E9F6C}" type="presParOf" srcId="{1A05CC02-256A-4D7B-AEC3-6FD5904BACB2}" destId="{528C9AE7-239A-4C03-A3E4-38A4321EB2AE}" srcOrd="3" destOrd="0" presId="urn:microsoft.com/office/officeart/2018/2/layout/IconVerticalSolidList"/>
    <dgm:cxn modelId="{BADDA357-39AF-4FFF-8FA6-503E1058EBCD}" type="presParOf" srcId="{9C35870B-EC9F-44DC-8D55-7D7CD807D7DC}" destId="{A7B78A98-565B-4135-8C1B-61901343FE31}" srcOrd="3" destOrd="0" presId="urn:microsoft.com/office/officeart/2018/2/layout/IconVerticalSolidList"/>
    <dgm:cxn modelId="{9BB1C82E-8924-47A8-9B07-D738CDDAB8F9}" type="presParOf" srcId="{9C35870B-EC9F-44DC-8D55-7D7CD807D7DC}" destId="{CF64A525-6C2B-42B8-ACA5-622ECC42C7E8}" srcOrd="4" destOrd="0" presId="urn:microsoft.com/office/officeart/2018/2/layout/IconVerticalSolidList"/>
    <dgm:cxn modelId="{F114D7AB-CA7F-49FE-8479-A6AD92E22ED8}" type="presParOf" srcId="{CF64A525-6C2B-42B8-ACA5-622ECC42C7E8}" destId="{887463ED-B664-4E8C-9AF7-A777E889F18D}" srcOrd="0" destOrd="0" presId="urn:microsoft.com/office/officeart/2018/2/layout/IconVerticalSolidList"/>
    <dgm:cxn modelId="{A3EB324A-2B1D-452C-B3BC-49DAEDCB988E}" type="presParOf" srcId="{CF64A525-6C2B-42B8-ACA5-622ECC42C7E8}" destId="{D4457AAA-FC65-4142-848E-874C8DD8FA86}" srcOrd="1" destOrd="0" presId="urn:microsoft.com/office/officeart/2018/2/layout/IconVerticalSolidList"/>
    <dgm:cxn modelId="{11596B16-BBFA-4144-992B-8614EB544DEC}" type="presParOf" srcId="{CF64A525-6C2B-42B8-ACA5-622ECC42C7E8}" destId="{78BC54E3-BA88-4BA0-BAB3-88C19703C8BC}" srcOrd="2" destOrd="0" presId="urn:microsoft.com/office/officeart/2018/2/layout/IconVerticalSolidList"/>
    <dgm:cxn modelId="{9C7941BB-218B-4018-A3BD-BBFD740B573E}" type="presParOf" srcId="{CF64A525-6C2B-42B8-ACA5-622ECC42C7E8}" destId="{467CFFD7-60E9-4501-9755-66D4997A3273}" srcOrd="3" destOrd="0" presId="urn:microsoft.com/office/officeart/2018/2/layout/IconVerticalSolidList"/>
    <dgm:cxn modelId="{E341206D-6B4B-443D-898F-08C5F42B58E5}" type="presParOf" srcId="{9C35870B-EC9F-44DC-8D55-7D7CD807D7DC}" destId="{81EA2C16-0BFD-444C-B182-690FBD0BB1F4}" srcOrd="5" destOrd="0" presId="urn:microsoft.com/office/officeart/2018/2/layout/IconVerticalSolidList"/>
    <dgm:cxn modelId="{34502FEE-B101-4B23-BD8B-CD842A3210E9}" type="presParOf" srcId="{9C35870B-EC9F-44DC-8D55-7D7CD807D7DC}" destId="{CE47ED8D-7C33-45CF-8BE0-0B7F3EEBC005}" srcOrd="6" destOrd="0" presId="urn:microsoft.com/office/officeart/2018/2/layout/IconVerticalSolidList"/>
    <dgm:cxn modelId="{4EE52AA3-F25E-4092-BC5A-58B35FDD09AD}" type="presParOf" srcId="{CE47ED8D-7C33-45CF-8BE0-0B7F3EEBC005}" destId="{6249C254-E788-4EB3-A716-242CF9D7EE19}" srcOrd="0" destOrd="0" presId="urn:microsoft.com/office/officeart/2018/2/layout/IconVerticalSolidList"/>
    <dgm:cxn modelId="{72F78D00-1D9A-40CE-BA2F-A2FD7F8FE3B9}" type="presParOf" srcId="{CE47ED8D-7C33-45CF-8BE0-0B7F3EEBC005}" destId="{A786E1D0-0567-4218-8F22-F6E1A1AAE9B4}" srcOrd="1" destOrd="0" presId="urn:microsoft.com/office/officeart/2018/2/layout/IconVerticalSolidList"/>
    <dgm:cxn modelId="{74DDF21F-ECDC-4A40-A439-BC707D1165A5}" type="presParOf" srcId="{CE47ED8D-7C33-45CF-8BE0-0B7F3EEBC005}" destId="{C1127517-2D1F-4ACB-8898-4655769ADD3D}" srcOrd="2" destOrd="0" presId="urn:microsoft.com/office/officeart/2018/2/layout/IconVerticalSolidList"/>
    <dgm:cxn modelId="{5D754FC8-901B-4506-8DA4-E44B8F7F1C68}" type="presParOf" srcId="{CE47ED8D-7C33-45CF-8BE0-0B7F3EEBC005}" destId="{B8757C69-21B3-4CA0-B379-D26F4EFF539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FA785F-C17F-4CC7-9B05-BF57CCA3C5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B365F5-1D02-41A4-884F-ABB532EF333D}">
      <dgm:prSet/>
      <dgm:spPr/>
      <dgm:t>
        <a:bodyPr/>
        <a:lstStyle/>
        <a:p>
          <a:r>
            <a:rPr lang="en-US" dirty="0"/>
            <a:t>To Confirm Safety, We Are Looking for All AE Data Until 6 Months Post-Wean</a:t>
          </a:r>
        </a:p>
      </dgm:t>
    </dgm:pt>
    <dgm:pt modelId="{83AB8149-14E3-460D-A02D-F8B58E7ADE02}" type="parTrans" cxnId="{359F536A-C9BD-4664-8636-577A8D5C1CBE}">
      <dgm:prSet/>
      <dgm:spPr/>
      <dgm:t>
        <a:bodyPr/>
        <a:lstStyle/>
        <a:p>
          <a:endParaRPr lang="en-US"/>
        </a:p>
      </dgm:t>
    </dgm:pt>
    <dgm:pt modelId="{F8A77FFF-73D6-44B8-8862-CC59C7A73D02}" type="sibTrans" cxnId="{359F536A-C9BD-4664-8636-577A8D5C1CBE}">
      <dgm:prSet/>
      <dgm:spPr/>
      <dgm:t>
        <a:bodyPr/>
        <a:lstStyle/>
        <a:p>
          <a:endParaRPr lang="en-US"/>
        </a:p>
      </dgm:t>
    </dgm:pt>
    <dgm:pt modelId="{2113CBB6-3AF3-4ADF-858D-36FA77A8EFF2}">
      <dgm:prSet/>
      <dgm:spPr/>
      <dgm:t>
        <a:bodyPr/>
        <a:lstStyle/>
        <a:p>
          <a:r>
            <a:rPr lang="en-US" dirty="0"/>
            <a:t>We Require This For All Babies On Program Including Controls</a:t>
          </a:r>
        </a:p>
      </dgm:t>
    </dgm:pt>
    <dgm:pt modelId="{BFCD4E75-0DFC-4990-A97D-1405B5C7B689}" type="parTrans" cxnId="{EA5CCE7B-2F69-4A6D-989E-D99E14E24BA3}">
      <dgm:prSet/>
      <dgm:spPr/>
      <dgm:t>
        <a:bodyPr/>
        <a:lstStyle/>
        <a:p>
          <a:endParaRPr lang="en-US"/>
        </a:p>
      </dgm:t>
    </dgm:pt>
    <dgm:pt modelId="{650BF5DB-3B83-4D96-ADA4-364C832C446B}" type="sibTrans" cxnId="{EA5CCE7B-2F69-4A6D-989E-D99E14E24BA3}">
      <dgm:prSet/>
      <dgm:spPr/>
      <dgm:t>
        <a:bodyPr/>
        <a:lstStyle/>
        <a:p>
          <a:endParaRPr lang="en-US"/>
        </a:p>
      </dgm:t>
    </dgm:pt>
    <dgm:pt modelId="{8FDF8595-4FCA-4278-ACD2-A4A713FC9121}">
      <dgm:prSet/>
      <dgm:spPr/>
      <dgm:t>
        <a:bodyPr/>
        <a:lstStyle/>
        <a:p>
          <a:r>
            <a:rPr lang="en-US" dirty="0"/>
            <a:t>The AE Form Is Available on </a:t>
          </a:r>
          <a:r>
            <a:rPr lang="en-US" dirty="0" err="1"/>
            <a:t>REDCap</a:t>
          </a:r>
          <a:r>
            <a:rPr lang="en-US" dirty="0"/>
            <a:t> (Katie Can Help w/ </a:t>
          </a:r>
          <a:r>
            <a:rPr lang="en-US" dirty="0" err="1"/>
            <a:t>REDCap</a:t>
          </a:r>
          <a:r>
            <a:rPr lang="en-US" dirty="0"/>
            <a:t> Access)</a:t>
          </a:r>
        </a:p>
      </dgm:t>
    </dgm:pt>
    <dgm:pt modelId="{B6CA869E-0E53-4CF1-B4DD-BF9D7D5F7765}" type="parTrans" cxnId="{C4DD46A3-8182-4D7F-B9B0-45D2AC1FE60E}">
      <dgm:prSet/>
      <dgm:spPr/>
      <dgm:t>
        <a:bodyPr/>
        <a:lstStyle/>
        <a:p>
          <a:endParaRPr lang="en-US"/>
        </a:p>
      </dgm:t>
    </dgm:pt>
    <dgm:pt modelId="{684D636E-9CDB-47E5-9DDC-DF3467F7C232}" type="sibTrans" cxnId="{C4DD46A3-8182-4D7F-B9B0-45D2AC1FE60E}">
      <dgm:prSet/>
      <dgm:spPr/>
      <dgm:t>
        <a:bodyPr/>
        <a:lstStyle/>
        <a:p>
          <a:endParaRPr lang="en-US"/>
        </a:p>
      </dgm:t>
    </dgm:pt>
    <dgm:pt modelId="{9160BB2E-4316-46A1-9BE1-388764CF66FD}" type="pres">
      <dgm:prSet presAssocID="{CAFA785F-C17F-4CC7-9B05-BF57CCA3C51D}" presName="root" presStyleCnt="0">
        <dgm:presLayoutVars>
          <dgm:dir/>
          <dgm:resizeHandles val="exact"/>
        </dgm:presLayoutVars>
      </dgm:prSet>
      <dgm:spPr/>
    </dgm:pt>
    <dgm:pt modelId="{0F65641D-DDBD-458A-A325-1765F3E04E0E}" type="pres">
      <dgm:prSet presAssocID="{27B365F5-1D02-41A4-884F-ABB532EF333D}" presName="compNode" presStyleCnt="0"/>
      <dgm:spPr/>
    </dgm:pt>
    <dgm:pt modelId="{53040669-C33A-4EE7-B929-E289D7BA50BB}" type="pres">
      <dgm:prSet presAssocID="{27B365F5-1D02-41A4-884F-ABB532EF333D}" presName="bgRect" presStyleLbl="bgShp" presStyleIdx="0" presStyleCnt="3"/>
      <dgm:spPr/>
    </dgm:pt>
    <dgm:pt modelId="{62B3344C-1AC0-4A7F-9DB5-560486EA7836}" type="pres">
      <dgm:prSet presAssocID="{27B365F5-1D02-41A4-884F-ABB532EF3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
        </a:ext>
      </dgm:extLst>
    </dgm:pt>
    <dgm:pt modelId="{6F0F7F08-2830-45B4-A303-625AF4F5F1EF}" type="pres">
      <dgm:prSet presAssocID="{27B365F5-1D02-41A4-884F-ABB532EF333D}" presName="spaceRect" presStyleCnt="0"/>
      <dgm:spPr/>
    </dgm:pt>
    <dgm:pt modelId="{65CA58E1-A00B-46B5-9744-240A1EA5BA78}" type="pres">
      <dgm:prSet presAssocID="{27B365F5-1D02-41A4-884F-ABB532EF333D}" presName="parTx" presStyleLbl="revTx" presStyleIdx="0" presStyleCnt="3">
        <dgm:presLayoutVars>
          <dgm:chMax val="0"/>
          <dgm:chPref val="0"/>
        </dgm:presLayoutVars>
      </dgm:prSet>
      <dgm:spPr/>
    </dgm:pt>
    <dgm:pt modelId="{AB403DF2-20E3-4B5F-A094-D149D7B23759}" type="pres">
      <dgm:prSet presAssocID="{F8A77FFF-73D6-44B8-8862-CC59C7A73D02}" presName="sibTrans" presStyleCnt="0"/>
      <dgm:spPr/>
    </dgm:pt>
    <dgm:pt modelId="{332E1DB4-83BF-4F36-82BD-BE1668AACC6E}" type="pres">
      <dgm:prSet presAssocID="{2113CBB6-3AF3-4ADF-858D-36FA77A8EFF2}" presName="compNode" presStyleCnt="0"/>
      <dgm:spPr/>
    </dgm:pt>
    <dgm:pt modelId="{2F55CC9E-18A9-4855-B623-B004E017ECB1}" type="pres">
      <dgm:prSet presAssocID="{2113CBB6-3AF3-4ADF-858D-36FA77A8EFF2}" presName="bgRect" presStyleLbl="bgShp" presStyleIdx="1" presStyleCnt="3"/>
      <dgm:spPr/>
    </dgm:pt>
    <dgm:pt modelId="{9A423110-9C42-46F8-A6A8-F0C21F6D4A27}" type="pres">
      <dgm:prSet presAssocID="{2113CBB6-3AF3-4ADF-858D-36FA77A8EF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54BEE154-A914-46F0-B5CB-7CF80832C2ED}" type="pres">
      <dgm:prSet presAssocID="{2113CBB6-3AF3-4ADF-858D-36FA77A8EFF2}" presName="spaceRect" presStyleCnt="0"/>
      <dgm:spPr/>
    </dgm:pt>
    <dgm:pt modelId="{29E8AB98-0F2A-429D-8272-A76BE86FED36}" type="pres">
      <dgm:prSet presAssocID="{2113CBB6-3AF3-4ADF-858D-36FA77A8EFF2}" presName="parTx" presStyleLbl="revTx" presStyleIdx="1" presStyleCnt="3">
        <dgm:presLayoutVars>
          <dgm:chMax val="0"/>
          <dgm:chPref val="0"/>
        </dgm:presLayoutVars>
      </dgm:prSet>
      <dgm:spPr/>
    </dgm:pt>
    <dgm:pt modelId="{7E80C3D1-593D-4836-9F3A-D117C525DD3E}" type="pres">
      <dgm:prSet presAssocID="{650BF5DB-3B83-4D96-ADA4-364C832C446B}" presName="sibTrans" presStyleCnt="0"/>
      <dgm:spPr/>
    </dgm:pt>
    <dgm:pt modelId="{8FA468B1-642C-4E9C-A6AC-10BB14C29B1B}" type="pres">
      <dgm:prSet presAssocID="{8FDF8595-4FCA-4278-ACD2-A4A713FC9121}" presName="compNode" presStyleCnt="0"/>
      <dgm:spPr/>
    </dgm:pt>
    <dgm:pt modelId="{E1E30A9E-6E18-49B7-A8B8-B2B6B474A5C8}" type="pres">
      <dgm:prSet presAssocID="{8FDF8595-4FCA-4278-ACD2-A4A713FC9121}" presName="bgRect" presStyleLbl="bgShp" presStyleIdx="2" presStyleCnt="3"/>
      <dgm:spPr/>
    </dgm:pt>
    <dgm:pt modelId="{2E82D173-5655-40EB-86FA-D2F8E303099C}" type="pres">
      <dgm:prSet presAssocID="{8FDF8595-4FCA-4278-ACD2-A4A713FC91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lipse"/>
        </a:ext>
      </dgm:extLst>
    </dgm:pt>
    <dgm:pt modelId="{2389A886-4F06-4BFE-965C-04FC550B52D3}" type="pres">
      <dgm:prSet presAssocID="{8FDF8595-4FCA-4278-ACD2-A4A713FC9121}" presName="spaceRect" presStyleCnt="0"/>
      <dgm:spPr/>
    </dgm:pt>
    <dgm:pt modelId="{AC1A68CC-A148-4722-B3DD-CC181CE470D5}" type="pres">
      <dgm:prSet presAssocID="{8FDF8595-4FCA-4278-ACD2-A4A713FC9121}" presName="parTx" presStyleLbl="revTx" presStyleIdx="2" presStyleCnt="3">
        <dgm:presLayoutVars>
          <dgm:chMax val="0"/>
          <dgm:chPref val="0"/>
        </dgm:presLayoutVars>
      </dgm:prSet>
      <dgm:spPr/>
    </dgm:pt>
  </dgm:ptLst>
  <dgm:cxnLst>
    <dgm:cxn modelId="{359F536A-C9BD-4664-8636-577A8D5C1CBE}" srcId="{CAFA785F-C17F-4CC7-9B05-BF57CCA3C51D}" destId="{27B365F5-1D02-41A4-884F-ABB532EF333D}" srcOrd="0" destOrd="0" parTransId="{83AB8149-14E3-460D-A02D-F8B58E7ADE02}" sibTransId="{F8A77FFF-73D6-44B8-8862-CC59C7A73D02}"/>
    <dgm:cxn modelId="{A370E074-73D5-46DC-8F3B-29370F452771}" type="presOf" srcId="{27B365F5-1D02-41A4-884F-ABB532EF333D}" destId="{65CA58E1-A00B-46B5-9744-240A1EA5BA78}" srcOrd="0" destOrd="0" presId="urn:microsoft.com/office/officeart/2018/2/layout/IconVerticalSolidList"/>
    <dgm:cxn modelId="{EA5CCE7B-2F69-4A6D-989E-D99E14E24BA3}" srcId="{CAFA785F-C17F-4CC7-9B05-BF57CCA3C51D}" destId="{2113CBB6-3AF3-4ADF-858D-36FA77A8EFF2}" srcOrd="1" destOrd="0" parTransId="{BFCD4E75-0DFC-4990-A97D-1405B5C7B689}" sibTransId="{650BF5DB-3B83-4D96-ADA4-364C832C446B}"/>
    <dgm:cxn modelId="{C4DD46A3-8182-4D7F-B9B0-45D2AC1FE60E}" srcId="{CAFA785F-C17F-4CC7-9B05-BF57CCA3C51D}" destId="{8FDF8595-4FCA-4278-ACD2-A4A713FC9121}" srcOrd="2" destOrd="0" parTransId="{B6CA869E-0E53-4CF1-B4DD-BF9D7D5F7765}" sibTransId="{684D636E-9CDB-47E5-9DDC-DF3467F7C232}"/>
    <dgm:cxn modelId="{764037E1-CD2D-482C-9E2B-93417BB162C3}" type="presOf" srcId="{CAFA785F-C17F-4CC7-9B05-BF57CCA3C51D}" destId="{9160BB2E-4316-46A1-9BE1-388764CF66FD}" srcOrd="0" destOrd="0" presId="urn:microsoft.com/office/officeart/2018/2/layout/IconVerticalSolidList"/>
    <dgm:cxn modelId="{9C347DE7-4D61-4EF6-A23E-8AE975E134BE}" type="presOf" srcId="{2113CBB6-3AF3-4ADF-858D-36FA77A8EFF2}" destId="{29E8AB98-0F2A-429D-8272-A76BE86FED36}" srcOrd="0" destOrd="0" presId="urn:microsoft.com/office/officeart/2018/2/layout/IconVerticalSolidList"/>
    <dgm:cxn modelId="{48DDFDED-FDC2-463D-84B6-4EB68B31828E}" type="presOf" srcId="{8FDF8595-4FCA-4278-ACD2-A4A713FC9121}" destId="{AC1A68CC-A148-4722-B3DD-CC181CE470D5}" srcOrd="0" destOrd="0" presId="urn:microsoft.com/office/officeart/2018/2/layout/IconVerticalSolidList"/>
    <dgm:cxn modelId="{33319D4A-3E9C-46E5-894B-3BD5785576E6}" type="presParOf" srcId="{9160BB2E-4316-46A1-9BE1-388764CF66FD}" destId="{0F65641D-DDBD-458A-A325-1765F3E04E0E}" srcOrd="0" destOrd="0" presId="urn:microsoft.com/office/officeart/2018/2/layout/IconVerticalSolidList"/>
    <dgm:cxn modelId="{2A777C57-B30B-4C6C-94B5-0AD03CF32772}" type="presParOf" srcId="{0F65641D-DDBD-458A-A325-1765F3E04E0E}" destId="{53040669-C33A-4EE7-B929-E289D7BA50BB}" srcOrd="0" destOrd="0" presId="urn:microsoft.com/office/officeart/2018/2/layout/IconVerticalSolidList"/>
    <dgm:cxn modelId="{C380C274-1F74-4FDD-9BCB-18F92E98EC27}" type="presParOf" srcId="{0F65641D-DDBD-458A-A325-1765F3E04E0E}" destId="{62B3344C-1AC0-4A7F-9DB5-560486EA7836}" srcOrd="1" destOrd="0" presId="urn:microsoft.com/office/officeart/2018/2/layout/IconVerticalSolidList"/>
    <dgm:cxn modelId="{E33B11BE-8D2C-41B7-B83B-D46A53EC644B}" type="presParOf" srcId="{0F65641D-DDBD-458A-A325-1765F3E04E0E}" destId="{6F0F7F08-2830-45B4-A303-625AF4F5F1EF}" srcOrd="2" destOrd="0" presId="urn:microsoft.com/office/officeart/2018/2/layout/IconVerticalSolidList"/>
    <dgm:cxn modelId="{76D8C0AF-538A-46FD-BB78-67CEEE7A94EF}" type="presParOf" srcId="{0F65641D-DDBD-458A-A325-1765F3E04E0E}" destId="{65CA58E1-A00B-46B5-9744-240A1EA5BA78}" srcOrd="3" destOrd="0" presId="urn:microsoft.com/office/officeart/2018/2/layout/IconVerticalSolidList"/>
    <dgm:cxn modelId="{13549766-547E-4610-9ABF-710404532B80}" type="presParOf" srcId="{9160BB2E-4316-46A1-9BE1-388764CF66FD}" destId="{AB403DF2-20E3-4B5F-A094-D149D7B23759}" srcOrd="1" destOrd="0" presId="urn:microsoft.com/office/officeart/2018/2/layout/IconVerticalSolidList"/>
    <dgm:cxn modelId="{15B2EFEC-D154-4839-9C6C-7F685DA14FF3}" type="presParOf" srcId="{9160BB2E-4316-46A1-9BE1-388764CF66FD}" destId="{332E1DB4-83BF-4F36-82BD-BE1668AACC6E}" srcOrd="2" destOrd="0" presId="urn:microsoft.com/office/officeart/2018/2/layout/IconVerticalSolidList"/>
    <dgm:cxn modelId="{EDEE6573-4D0F-4E67-B02E-361CDA86B8CD}" type="presParOf" srcId="{332E1DB4-83BF-4F36-82BD-BE1668AACC6E}" destId="{2F55CC9E-18A9-4855-B623-B004E017ECB1}" srcOrd="0" destOrd="0" presId="urn:microsoft.com/office/officeart/2018/2/layout/IconVerticalSolidList"/>
    <dgm:cxn modelId="{D25087F2-415E-440F-90A8-84A478FCF0C0}" type="presParOf" srcId="{332E1DB4-83BF-4F36-82BD-BE1668AACC6E}" destId="{9A423110-9C42-46F8-A6A8-F0C21F6D4A27}" srcOrd="1" destOrd="0" presId="urn:microsoft.com/office/officeart/2018/2/layout/IconVerticalSolidList"/>
    <dgm:cxn modelId="{87F51DEF-1F96-4BBB-9C0E-35F8DE638271}" type="presParOf" srcId="{332E1DB4-83BF-4F36-82BD-BE1668AACC6E}" destId="{54BEE154-A914-46F0-B5CB-7CF80832C2ED}" srcOrd="2" destOrd="0" presId="urn:microsoft.com/office/officeart/2018/2/layout/IconVerticalSolidList"/>
    <dgm:cxn modelId="{151993D3-A284-4449-BABB-98D1F4DCEA86}" type="presParOf" srcId="{332E1DB4-83BF-4F36-82BD-BE1668AACC6E}" destId="{29E8AB98-0F2A-429D-8272-A76BE86FED36}" srcOrd="3" destOrd="0" presId="urn:microsoft.com/office/officeart/2018/2/layout/IconVerticalSolidList"/>
    <dgm:cxn modelId="{FD64DA2A-C912-4B38-AE9F-442AAD833074}" type="presParOf" srcId="{9160BB2E-4316-46A1-9BE1-388764CF66FD}" destId="{7E80C3D1-593D-4836-9F3A-D117C525DD3E}" srcOrd="3" destOrd="0" presId="urn:microsoft.com/office/officeart/2018/2/layout/IconVerticalSolidList"/>
    <dgm:cxn modelId="{619E8822-5C7E-4DD7-91CF-D5319D5C305D}" type="presParOf" srcId="{9160BB2E-4316-46A1-9BE1-388764CF66FD}" destId="{8FA468B1-642C-4E9C-A6AC-10BB14C29B1B}" srcOrd="4" destOrd="0" presId="urn:microsoft.com/office/officeart/2018/2/layout/IconVerticalSolidList"/>
    <dgm:cxn modelId="{93948E84-24CE-4E28-975F-546EC57E2265}" type="presParOf" srcId="{8FA468B1-642C-4E9C-A6AC-10BB14C29B1B}" destId="{E1E30A9E-6E18-49B7-A8B8-B2B6B474A5C8}" srcOrd="0" destOrd="0" presId="urn:microsoft.com/office/officeart/2018/2/layout/IconVerticalSolidList"/>
    <dgm:cxn modelId="{B1EF3F8E-D515-4DC7-8E72-66666D2C9DF1}" type="presParOf" srcId="{8FA468B1-642C-4E9C-A6AC-10BB14C29B1B}" destId="{2E82D173-5655-40EB-86FA-D2F8E303099C}" srcOrd="1" destOrd="0" presId="urn:microsoft.com/office/officeart/2018/2/layout/IconVerticalSolidList"/>
    <dgm:cxn modelId="{7A261053-09C3-4F0F-9CE2-EB2B3B5DA471}" type="presParOf" srcId="{8FA468B1-642C-4E9C-A6AC-10BB14C29B1B}" destId="{2389A886-4F06-4BFE-965C-04FC550B52D3}" srcOrd="2" destOrd="0" presId="urn:microsoft.com/office/officeart/2018/2/layout/IconVerticalSolidList"/>
    <dgm:cxn modelId="{D3AA3F67-EC6B-4E80-8792-8E5CBC26B8CA}" type="presParOf" srcId="{8FA468B1-642C-4E9C-A6AC-10BB14C29B1B}" destId="{AC1A68CC-A148-4722-B3DD-CC181CE470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98F0E2-B434-4E47-9AAF-BAF27C35B40C}"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6DDA96D9-CA81-49B6-B7BE-EDA8F16D7649}">
      <dgm:prSet/>
      <dgm:spPr/>
      <dgm:t>
        <a:bodyPr/>
        <a:lstStyle/>
        <a:p>
          <a:r>
            <a:rPr lang="en-US"/>
            <a:t>For Sites w/out IRB Approval:</a:t>
          </a:r>
        </a:p>
      </dgm:t>
    </dgm:pt>
    <dgm:pt modelId="{C05A7B6D-A976-4B75-A180-B49E476A46A0}" type="parTrans" cxnId="{A96D39DB-4EB3-4233-A2B4-0501C81CF596}">
      <dgm:prSet/>
      <dgm:spPr/>
      <dgm:t>
        <a:bodyPr/>
        <a:lstStyle/>
        <a:p>
          <a:endParaRPr lang="en-US"/>
        </a:p>
      </dgm:t>
    </dgm:pt>
    <dgm:pt modelId="{78794827-B895-41D1-BC6E-A3C739900164}" type="sibTrans" cxnId="{A96D39DB-4EB3-4233-A2B4-0501C81CF596}">
      <dgm:prSet/>
      <dgm:spPr/>
      <dgm:t>
        <a:bodyPr/>
        <a:lstStyle/>
        <a:p>
          <a:endParaRPr lang="en-US"/>
        </a:p>
      </dgm:t>
    </dgm:pt>
    <dgm:pt modelId="{314C26CC-8CF5-434E-819F-B6CCC6F5CACA}">
      <dgm:prSet/>
      <dgm:spPr/>
      <dgm:t>
        <a:bodyPr/>
        <a:lstStyle/>
        <a:p>
          <a:r>
            <a:rPr lang="en-US" dirty="0"/>
            <a:t>Instructions to submit to local IRBs sent out on 6/7</a:t>
          </a:r>
        </a:p>
      </dgm:t>
    </dgm:pt>
    <dgm:pt modelId="{C8734DA7-E610-4B06-8360-8332F73FFD15}" type="parTrans" cxnId="{8D5C98C5-E13B-47F3-9D83-FD407B8C8599}">
      <dgm:prSet/>
      <dgm:spPr/>
      <dgm:t>
        <a:bodyPr/>
        <a:lstStyle/>
        <a:p>
          <a:endParaRPr lang="en-US"/>
        </a:p>
      </dgm:t>
    </dgm:pt>
    <dgm:pt modelId="{5B244CDE-5B5A-453A-8424-C2D84C7888C1}" type="sibTrans" cxnId="{8D5C98C5-E13B-47F3-9D83-FD407B8C8599}">
      <dgm:prSet/>
      <dgm:spPr/>
      <dgm:t>
        <a:bodyPr/>
        <a:lstStyle/>
        <a:p>
          <a:endParaRPr lang="en-US"/>
        </a:p>
      </dgm:t>
    </dgm:pt>
    <dgm:pt modelId="{7C4B322D-6687-4055-AB54-576950CBCBC4}">
      <dgm:prSet/>
      <dgm:spPr/>
      <dgm:t>
        <a:bodyPr/>
        <a:lstStyle/>
        <a:p>
          <a:r>
            <a:rPr lang="en-US" dirty="0"/>
            <a:t>Please reach out to Heather and Katie with any questions/concerns/barriers </a:t>
          </a:r>
        </a:p>
      </dgm:t>
    </dgm:pt>
    <dgm:pt modelId="{FF5349C3-5DE1-4C00-9633-13773F7A1DAA}" type="parTrans" cxnId="{A18F184A-2B68-445E-8E18-AD0FDC696453}">
      <dgm:prSet/>
      <dgm:spPr/>
      <dgm:t>
        <a:bodyPr/>
        <a:lstStyle/>
        <a:p>
          <a:endParaRPr lang="en-US"/>
        </a:p>
      </dgm:t>
    </dgm:pt>
    <dgm:pt modelId="{29ACB624-F25E-43A1-8859-D8C2B82D7993}" type="sibTrans" cxnId="{A18F184A-2B68-445E-8E18-AD0FDC696453}">
      <dgm:prSet/>
      <dgm:spPr/>
      <dgm:t>
        <a:bodyPr/>
        <a:lstStyle/>
        <a:p>
          <a:endParaRPr lang="en-US"/>
        </a:p>
      </dgm:t>
    </dgm:pt>
    <dgm:pt modelId="{6F7C8F02-2649-48BB-8E9C-EF9CB3A6BAA9}">
      <dgm:prSet/>
      <dgm:spPr/>
      <dgm:t>
        <a:bodyPr/>
        <a:lstStyle/>
        <a:p>
          <a:r>
            <a:rPr lang="en-US"/>
            <a:t>For Sites w/ IRB Approval: </a:t>
          </a:r>
        </a:p>
      </dgm:t>
    </dgm:pt>
    <dgm:pt modelId="{B2AE66E2-A987-4DB6-AF59-8585E2B7D516}" type="parTrans" cxnId="{E0F952C6-3650-4E51-8D6D-F2686407BFAB}">
      <dgm:prSet/>
      <dgm:spPr/>
      <dgm:t>
        <a:bodyPr/>
        <a:lstStyle/>
        <a:p>
          <a:endParaRPr lang="en-US"/>
        </a:p>
      </dgm:t>
    </dgm:pt>
    <dgm:pt modelId="{1ADDA219-E01C-400E-B415-00696E5C6A09}" type="sibTrans" cxnId="{E0F952C6-3650-4E51-8D6D-F2686407BFAB}">
      <dgm:prSet/>
      <dgm:spPr/>
      <dgm:t>
        <a:bodyPr/>
        <a:lstStyle/>
        <a:p>
          <a:endParaRPr lang="en-US"/>
        </a:p>
      </dgm:t>
    </dgm:pt>
    <dgm:pt modelId="{8A59B722-EA7E-40B4-BDA5-4A1F03C55D2B}">
      <dgm:prSet/>
      <dgm:spPr/>
      <dgm:t>
        <a:bodyPr/>
        <a:lstStyle/>
        <a:p>
          <a:r>
            <a:rPr lang="en-US"/>
            <a:t>Please Send Survey Links At Initial Discharge and After HOT Weaning</a:t>
          </a:r>
        </a:p>
      </dgm:t>
    </dgm:pt>
    <dgm:pt modelId="{3C1E3210-DE4B-45F4-A8BF-54B00E1B07AE}" type="parTrans" cxnId="{91A91B1D-C23D-40B3-ACFA-5BF547836191}">
      <dgm:prSet/>
      <dgm:spPr/>
      <dgm:t>
        <a:bodyPr/>
        <a:lstStyle/>
        <a:p>
          <a:endParaRPr lang="en-US"/>
        </a:p>
      </dgm:t>
    </dgm:pt>
    <dgm:pt modelId="{52EE0B26-4FB6-4A02-B944-8E4AA3E4C652}" type="sibTrans" cxnId="{91A91B1D-C23D-40B3-ACFA-5BF547836191}">
      <dgm:prSet/>
      <dgm:spPr/>
      <dgm:t>
        <a:bodyPr/>
        <a:lstStyle/>
        <a:p>
          <a:endParaRPr lang="en-US"/>
        </a:p>
      </dgm:t>
    </dgm:pt>
    <dgm:pt modelId="{B8F5C375-D52C-44C6-A292-EC633D7B5EB3}">
      <dgm:prSet/>
      <dgm:spPr/>
      <dgm:t>
        <a:bodyPr/>
        <a:lstStyle/>
        <a:p>
          <a:r>
            <a:rPr lang="en-US" dirty="0"/>
            <a:t>Spanish Version Coming Very Soon! (waiting on IRB)</a:t>
          </a:r>
        </a:p>
      </dgm:t>
    </dgm:pt>
    <dgm:pt modelId="{DC7D9FCF-9FC6-4106-8BED-43778B556AF5}" type="parTrans" cxnId="{40360F9B-B1AB-4814-B0CD-AA8FD5C02543}">
      <dgm:prSet/>
      <dgm:spPr/>
      <dgm:t>
        <a:bodyPr/>
        <a:lstStyle/>
        <a:p>
          <a:endParaRPr lang="en-US"/>
        </a:p>
      </dgm:t>
    </dgm:pt>
    <dgm:pt modelId="{0964529B-481A-463E-819D-B80F53223AED}" type="sibTrans" cxnId="{40360F9B-B1AB-4814-B0CD-AA8FD5C02543}">
      <dgm:prSet/>
      <dgm:spPr/>
      <dgm:t>
        <a:bodyPr/>
        <a:lstStyle/>
        <a:p>
          <a:endParaRPr lang="en-US"/>
        </a:p>
      </dgm:t>
    </dgm:pt>
    <dgm:pt modelId="{921994AA-12DC-4008-BA0D-322BA89E4C92}" type="pres">
      <dgm:prSet presAssocID="{5298F0E2-B434-4E47-9AAF-BAF27C35B40C}" presName="Name0" presStyleCnt="0">
        <dgm:presLayoutVars>
          <dgm:dir/>
          <dgm:animLvl val="lvl"/>
          <dgm:resizeHandles val="exact"/>
        </dgm:presLayoutVars>
      </dgm:prSet>
      <dgm:spPr/>
    </dgm:pt>
    <dgm:pt modelId="{23635358-5668-47D7-A2A7-87E24D9430EF}" type="pres">
      <dgm:prSet presAssocID="{6DDA96D9-CA81-49B6-B7BE-EDA8F16D7649}" presName="linNode" presStyleCnt="0"/>
      <dgm:spPr/>
    </dgm:pt>
    <dgm:pt modelId="{112D032F-854B-4CFA-A9B2-30636BCB2EFA}" type="pres">
      <dgm:prSet presAssocID="{6DDA96D9-CA81-49B6-B7BE-EDA8F16D7649}" presName="parentText" presStyleLbl="node1" presStyleIdx="0" presStyleCnt="2">
        <dgm:presLayoutVars>
          <dgm:chMax val="1"/>
          <dgm:bulletEnabled val="1"/>
        </dgm:presLayoutVars>
      </dgm:prSet>
      <dgm:spPr/>
    </dgm:pt>
    <dgm:pt modelId="{B2A690C4-E495-4BFC-BD62-CE85921924C4}" type="pres">
      <dgm:prSet presAssocID="{6DDA96D9-CA81-49B6-B7BE-EDA8F16D7649}" presName="descendantText" presStyleLbl="alignAccFollowNode1" presStyleIdx="0" presStyleCnt="2">
        <dgm:presLayoutVars>
          <dgm:bulletEnabled val="1"/>
        </dgm:presLayoutVars>
      </dgm:prSet>
      <dgm:spPr/>
    </dgm:pt>
    <dgm:pt modelId="{BA1FB9CA-26E6-4FFD-BEB9-1F327AA0A432}" type="pres">
      <dgm:prSet presAssocID="{78794827-B895-41D1-BC6E-A3C739900164}" presName="sp" presStyleCnt="0"/>
      <dgm:spPr/>
    </dgm:pt>
    <dgm:pt modelId="{D457FE63-EF87-4492-A499-E01C834CEA8F}" type="pres">
      <dgm:prSet presAssocID="{6F7C8F02-2649-48BB-8E9C-EF9CB3A6BAA9}" presName="linNode" presStyleCnt="0"/>
      <dgm:spPr/>
    </dgm:pt>
    <dgm:pt modelId="{527AB7BF-1DF5-4C1C-9CDF-49F30861D0D9}" type="pres">
      <dgm:prSet presAssocID="{6F7C8F02-2649-48BB-8E9C-EF9CB3A6BAA9}" presName="parentText" presStyleLbl="node1" presStyleIdx="1" presStyleCnt="2">
        <dgm:presLayoutVars>
          <dgm:chMax val="1"/>
          <dgm:bulletEnabled val="1"/>
        </dgm:presLayoutVars>
      </dgm:prSet>
      <dgm:spPr/>
    </dgm:pt>
    <dgm:pt modelId="{C6E4C783-B20E-4DEF-991B-596298EBC3A3}" type="pres">
      <dgm:prSet presAssocID="{6F7C8F02-2649-48BB-8E9C-EF9CB3A6BAA9}" presName="descendantText" presStyleLbl="alignAccFollowNode1" presStyleIdx="1" presStyleCnt="2">
        <dgm:presLayoutVars>
          <dgm:bulletEnabled val="1"/>
        </dgm:presLayoutVars>
      </dgm:prSet>
      <dgm:spPr/>
    </dgm:pt>
  </dgm:ptLst>
  <dgm:cxnLst>
    <dgm:cxn modelId="{91A91B1D-C23D-40B3-ACFA-5BF547836191}" srcId="{6F7C8F02-2649-48BB-8E9C-EF9CB3A6BAA9}" destId="{8A59B722-EA7E-40B4-BDA5-4A1F03C55D2B}" srcOrd="0" destOrd="0" parTransId="{3C1E3210-DE4B-45F4-A8BF-54B00E1B07AE}" sibTransId="{52EE0B26-4FB6-4A02-B944-8E4AA3E4C652}"/>
    <dgm:cxn modelId="{9D6B3329-B410-4DA7-8695-4E5B41F14960}" type="presOf" srcId="{314C26CC-8CF5-434E-819F-B6CCC6F5CACA}" destId="{B2A690C4-E495-4BFC-BD62-CE85921924C4}" srcOrd="0" destOrd="0" presId="urn:microsoft.com/office/officeart/2005/8/layout/vList5"/>
    <dgm:cxn modelId="{1B330138-B450-4B3B-A6A5-4379774D80E5}" type="presOf" srcId="{B8F5C375-D52C-44C6-A292-EC633D7B5EB3}" destId="{C6E4C783-B20E-4DEF-991B-596298EBC3A3}" srcOrd="0" destOrd="1" presId="urn:microsoft.com/office/officeart/2005/8/layout/vList5"/>
    <dgm:cxn modelId="{A18F184A-2B68-445E-8E18-AD0FDC696453}" srcId="{6DDA96D9-CA81-49B6-B7BE-EDA8F16D7649}" destId="{7C4B322D-6687-4055-AB54-576950CBCBC4}" srcOrd="1" destOrd="0" parTransId="{FF5349C3-5DE1-4C00-9633-13773F7A1DAA}" sibTransId="{29ACB624-F25E-43A1-8859-D8C2B82D7993}"/>
    <dgm:cxn modelId="{5A52E082-2DA9-4599-8D27-A0D1C5A9DF10}" type="presOf" srcId="{5298F0E2-B434-4E47-9AAF-BAF27C35B40C}" destId="{921994AA-12DC-4008-BA0D-322BA89E4C92}" srcOrd="0" destOrd="0" presId="urn:microsoft.com/office/officeart/2005/8/layout/vList5"/>
    <dgm:cxn modelId="{40360F9B-B1AB-4814-B0CD-AA8FD5C02543}" srcId="{6F7C8F02-2649-48BB-8E9C-EF9CB3A6BAA9}" destId="{B8F5C375-D52C-44C6-A292-EC633D7B5EB3}" srcOrd="1" destOrd="0" parTransId="{DC7D9FCF-9FC6-4106-8BED-43778B556AF5}" sibTransId="{0964529B-481A-463E-819D-B80F53223AED}"/>
    <dgm:cxn modelId="{A27114A5-BD95-41A6-A1EF-ECD4163C498D}" type="presOf" srcId="{7C4B322D-6687-4055-AB54-576950CBCBC4}" destId="{B2A690C4-E495-4BFC-BD62-CE85921924C4}" srcOrd="0" destOrd="1" presId="urn:microsoft.com/office/officeart/2005/8/layout/vList5"/>
    <dgm:cxn modelId="{8D5C98C5-E13B-47F3-9D83-FD407B8C8599}" srcId="{6DDA96D9-CA81-49B6-B7BE-EDA8F16D7649}" destId="{314C26CC-8CF5-434E-819F-B6CCC6F5CACA}" srcOrd="0" destOrd="0" parTransId="{C8734DA7-E610-4B06-8360-8332F73FFD15}" sibTransId="{5B244CDE-5B5A-453A-8424-C2D84C7888C1}"/>
    <dgm:cxn modelId="{E0F952C6-3650-4E51-8D6D-F2686407BFAB}" srcId="{5298F0E2-B434-4E47-9AAF-BAF27C35B40C}" destId="{6F7C8F02-2649-48BB-8E9C-EF9CB3A6BAA9}" srcOrd="1" destOrd="0" parTransId="{B2AE66E2-A987-4DB6-AF59-8585E2B7D516}" sibTransId="{1ADDA219-E01C-400E-B415-00696E5C6A09}"/>
    <dgm:cxn modelId="{DA1229C8-874E-45B6-9BB5-4AC7C10C169B}" type="presOf" srcId="{6DDA96D9-CA81-49B6-B7BE-EDA8F16D7649}" destId="{112D032F-854B-4CFA-A9B2-30636BCB2EFA}" srcOrd="0" destOrd="0" presId="urn:microsoft.com/office/officeart/2005/8/layout/vList5"/>
    <dgm:cxn modelId="{35ED9ACA-BC87-4326-A297-39B54B55DA1B}" type="presOf" srcId="{8A59B722-EA7E-40B4-BDA5-4A1F03C55D2B}" destId="{C6E4C783-B20E-4DEF-991B-596298EBC3A3}" srcOrd="0" destOrd="0" presId="urn:microsoft.com/office/officeart/2005/8/layout/vList5"/>
    <dgm:cxn modelId="{A96D39DB-4EB3-4233-A2B4-0501C81CF596}" srcId="{5298F0E2-B434-4E47-9AAF-BAF27C35B40C}" destId="{6DDA96D9-CA81-49B6-B7BE-EDA8F16D7649}" srcOrd="0" destOrd="0" parTransId="{C05A7B6D-A976-4B75-A180-B49E476A46A0}" sibTransId="{78794827-B895-41D1-BC6E-A3C739900164}"/>
    <dgm:cxn modelId="{1E1881FD-724B-47E8-A188-634F940DD694}" type="presOf" srcId="{6F7C8F02-2649-48BB-8E9C-EF9CB3A6BAA9}" destId="{527AB7BF-1DF5-4C1C-9CDF-49F30861D0D9}" srcOrd="0" destOrd="0" presId="urn:microsoft.com/office/officeart/2005/8/layout/vList5"/>
    <dgm:cxn modelId="{9BD6D2A6-9EE7-4F22-9A67-4E4B90B384E6}" type="presParOf" srcId="{921994AA-12DC-4008-BA0D-322BA89E4C92}" destId="{23635358-5668-47D7-A2A7-87E24D9430EF}" srcOrd="0" destOrd="0" presId="urn:microsoft.com/office/officeart/2005/8/layout/vList5"/>
    <dgm:cxn modelId="{4ACCCEB0-260E-4AB8-B822-2F705F6C063B}" type="presParOf" srcId="{23635358-5668-47D7-A2A7-87E24D9430EF}" destId="{112D032F-854B-4CFA-A9B2-30636BCB2EFA}" srcOrd="0" destOrd="0" presId="urn:microsoft.com/office/officeart/2005/8/layout/vList5"/>
    <dgm:cxn modelId="{AD48DD89-25F1-4BF6-B6CF-BF2F65483813}" type="presParOf" srcId="{23635358-5668-47D7-A2A7-87E24D9430EF}" destId="{B2A690C4-E495-4BFC-BD62-CE85921924C4}" srcOrd="1" destOrd="0" presId="urn:microsoft.com/office/officeart/2005/8/layout/vList5"/>
    <dgm:cxn modelId="{5DDF71D0-730C-42E0-AF11-9493FFBCB52F}" type="presParOf" srcId="{921994AA-12DC-4008-BA0D-322BA89E4C92}" destId="{BA1FB9CA-26E6-4FFD-BEB9-1F327AA0A432}" srcOrd="1" destOrd="0" presId="urn:microsoft.com/office/officeart/2005/8/layout/vList5"/>
    <dgm:cxn modelId="{498F0C6F-C69A-4F9C-8E5D-9526F9E7399A}" type="presParOf" srcId="{921994AA-12DC-4008-BA0D-322BA89E4C92}" destId="{D457FE63-EF87-4492-A499-E01C834CEA8F}" srcOrd="2" destOrd="0" presId="urn:microsoft.com/office/officeart/2005/8/layout/vList5"/>
    <dgm:cxn modelId="{26B0750C-6DFD-447A-A699-AAD13E99740B}" type="presParOf" srcId="{D457FE63-EF87-4492-A499-E01C834CEA8F}" destId="{527AB7BF-1DF5-4C1C-9CDF-49F30861D0D9}" srcOrd="0" destOrd="0" presId="urn:microsoft.com/office/officeart/2005/8/layout/vList5"/>
    <dgm:cxn modelId="{7308688B-F0F5-4F61-80DF-23C043A0F643}" type="presParOf" srcId="{D457FE63-EF87-4492-A499-E01C834CEA8F}" destId="{C6E4C783-B20E-4DEF-991B-596298EBC3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26BB1-F3D9-4468-8F64-135F3D2199E5}">
      <dsp:nvSpPr>
        <dsp:cNvPr id="0" name=""/>
        <dsp:cNvSpPr/>
      </dsp:nvSpPr>
      <dsp:spPr>
        <a:xfrm>
          <a:off x="0" y="16777"/>
          <a:ext cx="10515600" cy="875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Based on feedback we will be creating information packets to distribute to families as needed</a:t>
          </a:r>
        </a:p>
      </dsp:txBody>
      <dsp:txXfrm>
        <a:off x="42722" y="59499"/>
        <a:ext cx="10430156" cy="789716"/>
      </dsp:txXfrm>
    </dsp:sp>
    <dsp:sp modelId="{2E56698C-C8D8-4108-B462-065DB9BE95C7}">
      <dsp:nvSpPr>
        <dsp:cNvPr id="0" name=""/>
        <dsp:cNvSpPr/>
      </dsp:nvSpPr>
      <dsp:spPr>
        <a:xfrm>
          <a:off x="0" y="955297"/>
          <a:ext cx="10515600" cy="875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We can offer real-time information but not real-time support</a:t>
          </a:r>
        </a:p>
      </dsp:txBody>
      <dsp:txXfrm>
        <a:off x="42722" y="998019"/>
        <a:ext cx="10430156" cy="789716"/>
      </dsp:txXfrm>
    </dsp:sp>
    <dsp:sp modelId="{89ABBBC8-3E8E-4837-9B92-3E2FE0429DB5}">
      <dsp:nvSpPr>
        <dsp:cNvPr id="0" name=""/>
        <dsp:cNvSpPr/>
      </dsp:nvSpPr>
      <dsp:spPr>
        <a:xfrm>
          <a:off x="0" y="1893817"/>
          <a:ext cx="10515600" cy="875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We will be creating these with the help and feedback of our PAB</a:t>
          </a:r>
        </a:p>
      </dsp:txBody>
      <dsp:txXfrm>
        <a:off x="42722" y="1936539"/>
        <a:ext cx="10430156" cy="789716"/>
      </dsp:txXfrm>
    </dsp:sp>
    <dsp:sp modelId="{43EC0DF6-0841-4422-B39E-5DBBF4F752E7}">
      <dsp:nvSpPr>
        <dsp:cNvPr id="0" name=""/>
        <dsp:cNvSpPr/>
      </dsp:nvSpPr>
      <dsp:spPr>
        <a:xfrm>
          <a:off x="0" y="2832337"/>
          <a:ext cx="10515600" cy="875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It may be a couple of months to get everything set and ready for distribution</a:t>
          </a:r>
        </a:p>
      </dsp:txBody>
      <dsp:txXfrm>
        <a:off x="42722" y="2875059"/>
        <a:ext cx="10430156" cy="789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41A48-152A-452F-B23E-C15DB1F4E01E}">
      <dsp:nvSpPr>
        <dsp:cNvPr id="0" name=""/>
        <dsp:cNvSpPr/>
      </dsp:nvSpPr>
      <dsp:spPr>
        <a:xfrm>
          <a:off x="0" y="617887"/>
          <a:ext cx="10515600" cy="16317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83184" rIns="816127"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Impact of Low-Quality SiQ on Algorithm Recommendations</a:t>
          </a:r>
        </a:p>
        <a:p>
          <a:pPr marL="285750" lvl="1" indent="-285750" algn="l" defTabSz="1244600">
            <a:lnSpc>
              <a:spcPct val="90000"/>
            </a:lnSpc>
            <a:spcBef>
              <a:spcPct val="0"/>
            </a:spcBef>
            <a:spcAft>
              <a:spcPct val="15000"/>
            </a:spcAft>
            <a:buChar char="•"/>
          </a:pPr>
          <a:r>
            <a:rPr lang="en-US" sz="2800" kern="1200"/>
            <a:t>Impact of Compliance on HOT Duration</a:t>
          </a:r>
        </a:p>
      </dsp:txBody>
      <dsp:txXfrm>
        <a:off x="0" y="617887"/>
        <a:ext cx="10515600" cy="1631700"/>
      </dsp:txXfrm>
    </dsp:sp>
    <dsp:sp modelId="{EBFCBBBF-92FC-4475-AD7D-ADB556298312}">
      <dsp:nvSpPr>
        <dsp:cNvPr id="0" name=""/>
        <dsp:cNvSpPr/>
      </dsp:nvSpPr>
      <dsp:spPr>
        <a:xfrm>
          <a:off x="525780" y="204607"/>
          <a:ext cx="7360920" cy="8265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a:t>Two RHO Presentations</a:t>
          </a:r>
        </a:p>
      </dsp:txBody>
      <dsp:txXfrm>
        <a:off x="566129" y="244956"/>
        <a:ext cx="7280222" cy="745862"/>
      </dsp:txXfrm>
    </dsp:sp>
    <dsp:sp modelId="{9E1F3C05-5C87-4FCC-9FCC-CCB7CDB45EFB}">
      <dsp:nvSpPr>
        <dsp:cNvPr id="0" name=""/>
        <dsp:cNvSpPr/>
      </dsp:nvSpPr>
      <dsp:spPr>
        <a:xfrm>
          <a:off x="0" y="2814067"/>
          <a:ext cx="10515600" cy="705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BA1072-AB1F-407C-9207-B65A48959AA3}">
      <dsp:nvSpPr>
        <dsp:cNvPr id="0" name=""/>
        <dsp:cNvSpPr/>
      </dsp:nvSpPr>
      <dsp:spPr>
        <a:xfrm>
          <a:off x="525780" y="2400787"/>
          <a:ext cx="7360920" cy="8265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a:t>Come Say Hi!</a:t>
          </a:r>
        </a:p>
      </dsp:txBody>
      <dsp:txXfrm>
        <a:off x="566129" y="2441136"/>
        <a:ext cx="7280222"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CE4E5-C39D-4F5A-85C0-E297F78423B0}">
      <dsp:nvSpPr>
        <dsp:cNvPr id="0" name=""/>
        <dsp:cNvSpPr/>
      </dsp:nvSpPr>
      <dsp:spPr>
        <a:xfrm>
          <a:off x="0" y="1545"/>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D31C4-A8A5-4037-AF55-B478F0A97E45}">
      <dsp:nvSpPr>
        <dsp:cNvPr id="0" name=""/>
        <dsp:cNvSpPr/>
      </dsp:nvSpPr>
      <dsp:spPr>
        <a:xfrm>
          <a:off x="236980" y="177812"/>
          <a:ext cx="430873" cy="4308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3FEB3C-CF1A-4863-8DB6-EF4F4250BA2B}">
      <dsp:nvSpPr>
        <dsp:cNvPr id="0" name=""/>
        <dsp:cNvSpPr/>
      </dsp:nvSpPr>
      <dsp:spPr>
        <a:xfrm>
          <a:off x="904835" y="1545"/>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844550">
            <a:lnSpc>
              <a:spcPct val="100000"/>
            </a:lnSpc>
            <a:spcBef>
              <a:spcPct val="0"/>
            </a:spcBef>
            <a:spcAft>
              <a:spcPct val="35000"/>
            </a:spcAft>
            <a:buNone/>
          </a:pPr>
          <a:r>
            <a:rPr lang="en-US" sz="1900" kern="1200" dirty="0"/>
            <a:t>We’ve heard feedback that for older babies, the twice weekly calls become a burden for both families and providers.</a:t>
          </a:r>
        </a:p>
      </dsp:txBody>
      <dsp:txXfrm>
        <a:off x="904835" y="1545"/>
        <a:ext cx="9610764" cy="783407"/>
      </dsp:txXfrm>
    </dsp:sp>
    <dsp:sp modelId="{5908AFB2-67C4-46A6-B813-4AB0DBED0EAC}">
      <dsp:nvSpPr>
        <dsp:cNvPr id="0" name=""/>
        <dsp:cNvSpPr/>
      </dsp:nvSpPr>
      <dsp:spPr>
        <a:xfrm>
          <a:off x="0" y="980804"/>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DE10A-76DB-4E56-A3BB-A7B6DE6B8F34}">
      <dsp:nvSpPr>
        <dsp:cNvPr id="0" name=""/>
        <dsp:cNvSpPr/>
      </dsp:nvSpPr>
      <dsp:spPr>
        <a:xfrm>
          <a:off x="236980" y="1157071"/>
          <a:ext cx="430873" cy="4308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8C9AE7-239A-4C03-A3E4-38A4321EB2AE}">
      <dsp:nvSpPr>
        <dsp:cNvPr id="0" name=""/>
        <dsp:cNvSpPr/>
      </dsp:nvSpPr>
      <dsp:spPr>
        <a:xfrm>
          <a:off x="904835" y="980804"/>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844550">
            <a:lnSpc>
              <a:spcPct val="100000"/>
            </a:lnSpc>
            <a:spcBef>
              <a:spcPct val="0"/>
            </a:spcBef>
            <a:spcAft>
              <a:spcPct val="35000"/>
            </a:spcAft>
            <a:buNone/>
          </a:pPr>
          <a:r>
            <a:rPr lang="en-US" sz="1900" kern="1200" dirty="0"/>
            <a:t>Should we amend the protocol to allow for decreased communication past a certain age?</a:t>
          </a:r>
        </a:p>
      </dsp:txBody>
      <dsp:txXfrm>
        <a:off x="904835" y="980804"/>
        <a:ext cx="9610764" cy="783407"/>
      </dsp:txXfrm>
    </dsp:sp>
    <dsp:sp modelId="{887463ED-B664-4E8C-9AF7-A777E889F18D}">
      <dsp:nvSpPr>
        <dsp:cNvPr id="0" name=""/>
        <dsp:cNvSpPr/>
      </dsp:nvSpPr>
      <dsp:spPr>
        <a:xfrm>
          <a:off x="0" y="1960063"/>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457AAA-FC65-4142-848E-874C8DD8FA86}">
      <dsp:nvSpPr>
        <dsp:cNvPr id="0" name=""/>
        <dsp:cNvSpPr/>
      </dsp:nvSpPr>
      <dsp:spPr>
        <a:xfrm>
          <a:off x="236980" y="2136329"/>
          <a:ext cx="430873" cy="4308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7CFFD7-60E9-4501-9755-66D4997A3273}">
      <dsp:nvSpPr>
        <dsp:cNvPr id="0" name=""/>
        <dsp:cNvSpPr/>
      </dsp:nvSpPr>
      <dsp:spPr>
        <a:xfrm>
          <a:off x="904835" y="1960063"/>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844550">
            <a:lnSpc>
              <a:spcPct val="100000"/>
            </a:lnSpc>
            <a:spcBef>
              <a:spcPct val="0"/>
            </a:spcBef>
            <a:spcAft>
              <a:spcPct val="35000"/>
            </a:spcAft>
            <a:buNone/>
          </a:pPr>
          <a:r>
            <a:rPr lang="en-US" sz="1900" kern="1200" dirty="0"/>
            <a:t>Decreased communication could include only calling if there is a change in algorithm recommendation or something else.</a:t>
          </a:r>
        </a:p>
      </dsp:txBody>
      <dsp:txXfrm>
        <a:off x="904835" y="1960063"/>
        <a:ext cx="9610764" cy="783407"/>
      </dsp:txXfrm>
    </dsp:sp>
    <dsp:sp modelId="{6249C254-E788-4EB3-A716-242CF9D7EE19}">
      <dsp:nvSpPr>
        <dsp:cNvPr id="0" name=""/>
        <dsp:cNvSpPr/>
      </dsp:nvSpPr>
      <dsp:spPr>
        <a:xfrm>
          <a:off x="0" y="2939322"/>
          <a:ext cx="10515600" cy="78340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86E1D0-0567-4218-8F22-F6E1A1AAE9B4}">
      <dsp:nvSpPr>
        <dsp:cNvPr id="0" name=""/>
        <dsp:cNvSpPr/>
      </dsp:nvSpPr>
      <dsp:spPr>
        <a:xfrm>
          <a:off x="236980" y="3115588"/>
          <a:ext cx="430873" cy="43087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0">
          <a:scrgbClr r="0" g="0" b="0"/>
        </a:fillRef>
        <a:effectRef idx="0">
          <a:scrgbClr r="0" g="0" b="0"/>
        </a:effectRef>
        <a:fontRef idx="minor">
          <a:schemeClr val="accent1"/>
        </a:fontRef>
      </dsp:style>
    </dsp:sp>
    <dsp:sp modelId="{B8757C69-21B3-4CA0-B379-D26F4EFF539E}">
      <dsp:nvSpPr>
        <dsp:cNvPr id="0" name=""/>
        <dsp:cNvSpPr/>
      </dsp:nvSpPr>
      <dsp:spPr>
        <a:xfrm>
          <a:off x="904835" y="2939322"/>
          <a:ext cx="9610764" cy="78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11" tIns="82911" rIns="82911" bIns="82911" numCol="1" spcCol="1270" anchor="ctr" anchorCtr="0">
          <a:noAutofit/>
        </a:bodyPr>
        <a:lstStyle/>
        <a:p>
          <a:pPr marL="0" lvl="0" indent="0" algn="l" defTabSz="844550">
            <a:lnSpc>
              <a:spcPct val="100000"/>
            </a:lnSpc>
            <a:spcBef>
              <a:spcPct val="0"/>
            </a:spcBef>
            <a:spcAft>
              <a:spcPct val="35000"/>
            </a:spcAft>
            <a:buNone/>
          </a:pPr>
          <a:r>
            <a:rPr lang="en-US" sz="1900" kern="1200" dirty="0"/>
            <a:t>We’d also like to remind sites that they can communicate with their patients through EMRs when the recommendation is a maintain as another way to minimize this burden.</a:t>
          </a:r>
        </a:p>
      </dsp:txBody>
      <dsp:txXfrm>
        <a:off x="904835" y="2939322"/>
        <a:ext cx="9610764" cy="783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0669-C33A-4EE7-B929-E289D7BA50BB}">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3344C-1AC0-4A7F-9DB5-560486EA7836}">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58E1-A00B-46B5-9744-240A1EA5BA78}">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To Confirm Safety, We Are Looking for All AE Data Until 6 Months Post-Wean</a:t>
          </a:r>
        </a:p>
      </dsp:txBody>
      <dsp:txXfrm>
        <a:off x="1228710" y="454"/>
        <a:ext cx="9286889" cy="1063818"/>
      </dsp:txXfrm>
    </dsp:sp>
    <dsp:sp modelId="{2F55CC9E-18A9-4855-B623-B004E017ECB1}">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3110-9C42-46F8-A6A8-F0C21F6D4A27}">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8AB98-0F2A-429D-8272-A76BE86FED36}">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We Require This For All Babies On Program Including Controls</a:t>
          </a:r>
        </a:p>
      </dsp:txBody>
      <dsp:txXfrm>
        <a:off x="1228710" y="1330228"/>
        <a:ext cx="9286889" cy="1063818"/>
      </dsp:txXfrm>
    </dsp:sp>
    <dsp:sp modelId="{E1E30A9E-6E18-49B7-A8B8-B2B6B474A5C8}">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2D173-5655-40EB-86FA-D2F8E303099C}">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A68CC-A148-4722-B3DD-CC181CE470D5}">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The AE Form Is Available on </a:t>
          </a:r>
          <a:r>
            <a:rPr lang="en-US" sz="2500" kern="1200" dirty="0" err="1"/>
            <a:t>REDCap</a:t>
          </a:r>
          <a:r>
            <a:rPr lang="en-US" sz="2500" kern="1200" dirty="0"/>
            <a:t> (Katie Can Help w/ </a:t>
          </a:r>
          <a:r>
            <a:rPr lang="en-US" sz="2500" kern="1200" dirty="0" err="1"/>
            <a:t>REDCap</a:t>
          </a:r>
          <a:r>
            <a:rPr lang="en-US" sz="2500" kern="1200" dirty="0"/>
            <a:t> Access)</a:t>
          </a:r>
        </a:p>
      </dsp:txBody>
      <dsp:txXfrm>
        <a:off x="1228710" y="2660001"/>
        <a:ext cx="9286889" cy="10638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690C4-E495-4BFC-BD62-CE85921924C4}">
      <dsp:nvSpPr>
        <dsp:cNvPr id="0" name=""/>
        <dsp:cNvSpPr/>
      </dsp:nvSpPr>
      <dsp:spPr>
        <a:xfrm rot="5400000">
          <a:off x="6423937" y="-2456608"/>
          <a:ext cx="145334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Instructions to submit to local IRBs sent out on 6/7</a:t>
          </a:r>
        </a:p>
        <a:p>
          <a:pPr marL="228600" lvl="1" indent="-228600" algn="l" defTabSz="1022350">
            <a:lnSpc>
              <a:spcPct val="90000"/>
            </a:lnSpc>
            <a:spcBef>
              <a:spcPct val="0"/>
            </a:spcBef>
            <a:spcAft>
              <a:spcPct val="15000"/>
            </a:spcAft>
            <a:buChar char="•"/>
          </a:pPr>
          <a:r>
            <a:rPr lang="en-US" sz="2300" kern="1200" dirty="0"/>
            <a:t>Please reach out to Heather and Katie with any questions/concerns/barriers </a:t>
          </a:r>
        </a:p>
      </dsp:txBody>
      <dsp:txXfrm rot="-5400000">
        <a:off x="3785615" y="252660"/>
        <a:ext cx="6659038" cy="1311448"/>
      </dsp:txXfrm>
    </dsp:sp>
    <dsp:sp modelId="{112D032F-854B-4CFA-A9B2-30636BCB2EFA}">
      <dsp:nvSpPr>
        <dsp:cNvPr id="0" name=""/>
        <dsp:cNvSpPr/>
      </dsp:nvSpPr>
      <dsp:spPr>
        <a:xfrm>
          <a:off x="0" y="45"/>
          <a:ext cx="3785616" cy="1816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For Sites w/out IRB Approval:</a:t>
          </a:r>
        </a:p>
      </dsp:txBody>
      <dsp:txXfrm>
        <a:off x="88683" y="88728"/>
        <a:ext cx="3608250" cy="1639309"/>
      </dsp:txXfrm>
    </dsp:sp>
    <dsp:sp modelId="{C6E4C783-B20E-4DEF-991B-596298EBC3A3}">
      <dsp:nvSpPr>
        <dsp:cNvPr id="0" name=""/>
        <dsp:cNvSpPr/>
      </dsp:nvSpPr>
      <dsp:spPr>
        <a:xfrm rot="5400000">
          <a:off x="6423937" y="-549100"/>
          <a:ext cx="145334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Please Send Survey Links At Initial Discharge and After HOT Weaning</a:t>
          </a:r>
        </a:p>
        <a:p>
          <a:pPr marL="228600" lvl="1" indent="-228600" algn="l" defTabSz="1022350">
            <a:lnSpc>
              <a:spcPct val="90000"/>
            </a:lnSpc>
            <a:spcBef>
              <a:spcPct val="0"/>
            </a:spcBef>
            <a:spcAft>
              <a:spcPct val="15000"/>
            </a:spcAft>
            <a:buChar char="•"/>
          </a:pPr>
          <a:r>
            <a:rPr lang="en-US" sz="2300" kern="1200" dirty="0"/>
            <a:t>Spanish Version Coming Very Soon! (waiting on IRB)</a:t>
          </a:r>
        </a:p>
      </dsp:txBody>
      <dsp:txXfrm rot="-5400000">
        <a:off x="3785615" y="2160168"/>
        <a:ext cx="6659038" cy="1311448"/>
      </dsp:txXfrm>
    </dsp:sp>
    <dsp:sp modelId="{527AB7BF-1DF5-4C1C-9CDF-49F30861D0D9}">
      <dsp:nvSpPr>
        <dsp:cNvPr id="0" name=""/>
        <dsp:cNvSpPr/>
      </dsp:nvSpPr>
      <dsp:spPr>
        <a:xfrm>
          <a:off x="0" y="1907554"/>
          <a:ext cx="3785616" cy="1816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For Sites w/ IRB Approval: </a:t>
          </a:r>
        </a:p>
      </dsp:txBody>
      <dsp:txXfrm>
        <a:off x="88683" y="1996237"/>
        <a:ext cx="3608250" cy="1639309"/>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0.90246</cdr:x>
      <cdr:y>0.09131</cdr:y>
    </cdr:from>
    <cdr:to>
      <cdr:x>0.96406</cdr:x>
      <cdr:y>0.15348</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1002791" y="549660"/>
          <a:ext cx="751059" cy="37426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600" b="1">
              <a:effectLst/>
              <a:ea typeface="Meiryo" panose="020B0604030504040204" pitchFamily="34" charset="-128"/>
              <a:cs typeface="Arial" panose="020B0604020202020204" pitchFamily="34" charset="0"/>
            </a:rPr>
            <a:t> </a:t>
          </a:r>
          <a:endParaRPr lang="en-US" sz="1600">
            <a:effectLst/>
            <a:ea typeface="Meiryo" panose="020B0604030504040204" pitchFamily="34" charset="-128"/>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3/2/2023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14</a:t>
            </a:fld>
            <a:endParaRPr lang="en-US"/>
          </a:p>
        </p:txBody>
      </p:sp>
    </p:spTree>
    <p:extLst>
      <p:ext uri="{BB962C8B-B14F-4D97-AF65-F5344CB8AC3E}">
        <p14:creationId xmlns:p14="http://schemas.microsoft.com/office/powerpoint/2010/main" val="2488492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15</a:t>
            </a:fld>
            <a:endParaRPr lang="en-US"/>
          </a:p>
        </p:txBody>
      </p:sp>
    </p:spTree>
    <p:extLst>
      <p:ext uri="{BB962C8B-B14F-4D97-AF65-F5344CB8AC3E}">
        <p14:creationId xmlns:p14="http://schemas.microsoft.com/office/powerpoint/2010/main" val="224576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19</a:t>
            </a:fld>
            <a:endParaRPr lang="en-US"/>
          </a:p>
        </p:txBody>
      </p:sp>
    </p:spTree>
    <p:extLst>
      <p:ext uri="{BB962C8B-B14F-4D97-AF65-F5344CB8AC3E}">
        <p14:creationId xmlns:p14="http://schemas.microsoft.com/office/powerpoint/2010/main" val="385420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above spit-out it says that the baby in question </a:t>
            </a:r>
            <a:r>
              <a:rPr lang="en-US" dirty="0" err="1"/>
              <a:t>spen</a:t>
            </a:r>
            <a:r>
              <a:rPr lang="en-US" dirty="0"/>
              <a:t>…</a:t>
            </a:r>
          </a:p>
          <a:p>
            <a:r>
              <a:rPr lang="en-US" dirty="0"/>
              <a:t>822 Minutes Above 96% SpO2</a:t>
            </a:r>
          </a:p>
          <a:p>
            <a:r>
              <a:rPr lang="en-US" dirty="0"/>
              <a:t>65 Minutes Between 90-96% SpO2</a:t>
            </a:r>
          </a:p>
          <a:p>
            <a:r>
              <a:rPr lang="en-US" dirty="0"/>
              <a:t>826 Minutes Below 90% SpO2</a:t>
            </a:r>
          </a:p>
          <a:p>
            <a:endParaRPr lang="en-US" dirty="0"/>
          </a:p>
          <a:p>
            <a:r>
              <a:rPr lang="en-US" dirty="0"/>
              <a:t>The above information, logically does not make sense… if you see data like this CHANGE THE PROBE… we as coordinating site cannot make this recommendation as that would bias the data… all we can do is report on what the algorithm tells us, and it is up to individual sites to interpret that recommendation in the unique situation of each baby</a:t>
            </a:r>
          </a:p>
        </p:txBody>
      </p:sp>
      <p:sp>
        <p:nvSpPr>
          <p:cNvPr id="4" name="Slide Number Placeholder 3"/>
          <p:cNvSpPr>
            <a:spLocks noGrp="1"/>
          </p:cNvSpPr>
          <p:nvPr>
            <p:ph type="sldNum" sz="quarter" idx="5"/>
          </p:nvPr>
        </p:nvSpPr>
        <p:spPr/>
        <p:txBody>
          <a:bodyPr/>
          <a:lstStyle/>
          <a:p>
            <a:fld id="{30601A50-7381-E240-BB84-858C28C3500E}" type="slidenum">
              <a:rPr lang="en-US" smtClean="0"/>
              <a:t>21</a:t>
            </a:fld>
            <a:endParaRPr lang="en-US"/>
          </a:p>
        </p:txBody>
      </p:sp>
    </p:spTree>
    <p:extLst>
      <p:ext uri="{BB962C8B-B14F-4D97-AF65-F5344CB8AC3E}">
        <p14:creationId xmlns:p14="http://schemas.microsoft.com/office/powerpoint/2010/main" val="203569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23</a:t>
            </a:fld>
            <a:endParaRPr lang="en-US"/>
          </a:p>
        </p:txBody>
      </p:sp>
    </p:spTree>
    <p:extLst>
      <p:ext uri="{BB962C8B-B14F-4D97-AF65-F5344CB8AC3E}">
        <p14:creationId xmlns:p14="http://schemas.microsoft.com/office/powerpoint/2010/main" val="4280391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25</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Unchecked the goal to reach 66% as we have not fulfilled throughout the milestone period but are on our way</a:t>
            </a:r>
          </a:p>
        </p:txBody>
      </p:sp>
      <p:sp>
        <p:nvSpPr>
          <p:cNvPr id="4" name="Slide Number Placeholder 3"/>
          <p:cNvSpPr>
            <a:spLocks noGrp="1"/>
          </p:cNvSpPr>
          <p:nvPr>
            <p:ph type="sldNum" sz="quarter" idx="5"/>
          </p:nvPr>
        </p:nvSpPr>
        <p:spPr/>
        <p:txBody>
          <a:bodyPr/>
          <a:lstStyle/>
          <a:p>
            <a:fld id="{30601A50-7381-E240-BB84-858C28C3500E}" type="slidenum">
              <a:rPr lang="en-US" smtClean="0"/>
              <a:t>2</a:t>
            </a:fld>
            <a:endParaRPr lang="en-US"/>
          </a:p>
        </p:txBody>
      </p:sp>
    </p:spTree>
    <p:extLst>
      <p:ext uri="{BB962C8B-B14F-4D97-AF65-F5344CB8AC3E}">
        <p14:creationId xmlns:p14="http://schemas.microsoft.com/office/powerpoint/2010/main" val="378965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7</a:t>
            </a:fld>
            <a:endParaRPr lang="en-US"/>
          </a:p>
        </p:txBody>
      </p:sp>
    </p:spTree>
    <p:extLst>
      <p:ext uri="{BB962C8B-B14F-4D97-AF65-F5344CB8AC3E}">
        <p14:creationId xmlns:p14="http://schemas.microsoft.com/office/powerpoint/2010/main" val="402242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9</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10</a:t>
            </a:fld>
            <a:endParaRPr lang="en-US"/>
          </a:p>
        </p:txBody>
      </p:sp>
    </p:spTree>
    <p:extLst>
      <p:ext uri="{BB962C8B-B14F-4D97-AF65-F5344CB8AC3E}">
        <p14:creationId xmlns:p14="http://schemas.microsoft.com/office/powerpoint/2010/main" val="1495039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11</a:t>
            </a:fld>
            <a:endParaRPr lang="en-US"/>
          </a:p>
        </p:txBody>
      </p:sp>
    </p:spTree>
    <p:extLst>
      <p:ext uri="{BB962C8B-B14F-4D97-AF65-F5344CB8AC3E}">
        <p14:creationId xmlns:p14="http://schemas.microsoft.com/office/powerpoint/2010/main" val="24086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12</a:t>
            </a:fld>
            <a:endParaRPr lang="en-US"/>
          </a:p>
        </p:txBody>
      </p:sp>
    </p:spTree>
    <p:extLst>
      <p:ext uri="{BB962C8B-B14F-4D97-AF65-F5344CB8AC3E}">
        <p14:creationId xmlns:p14="http://schemas.microsoft.com/office/powerpoint/2010/main" val="180389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3/2/2023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3/2/2023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3/2/2023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March 2, 2023</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21347FF-F2DC-4202-B0C1-7EA5BB098931}"/>
              </a:ext>
            </a:extLst>
          </p:cNvPr>
          <p:cNvGraphicFramePr>
            <a:graphicFrameLocks/>
          </p:cNvGraphicFramePr>
          <p:nvPr>
            <p:extLst>
              <p:ext uri="{D42A27DB-BD31-4B8C-83A1-F6EECF244321}">
                <p14:modId xmlns:p14="http://schemas.microsoft.com/office/powerpoint/2010/main" val="3638524523"/>
              </p:ext>
            </p:extLst>
          </p:nvPr>
        </p:nvGraphicFramePr>
        <p:xfrm>
          <a:off x="-1" y="1"/>
          <a:ext cx="12192001" cy="58916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4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3E3A5B-A423-9428-DF97-83A67145CA1B}"/>
              </a:ext>
            </a:extLst>
          </p:cNvPr>
          <p:cNvPicPr>
            <a:picLocks noChangeAspect="1"/>
          </p:cNvPicPr>
          <p:nvPr/>
        </p:nvPicPr>
        <p:blipFill rotWithShape="1">
          <a:blip r:embed="rId3"/>
          <a:srcRect l="4684" t="7879" r="48469" b="18750"/>
          <a:stretch/>
        </p:blipFill>
        <p:spPr>
          <a:xfrm>
            <a:off x="34497" y="941077"/>
            <a:ext cx="2892632" cy="2986689"/>
          </a:xfrm>
          <a:prstGeom prst="rect">
            <a:avLst/>
          </a:prstGeom>
        </p:spPr>
      </p:pic>
      <p:sp>
        <p:nvSpPr>
          <p:cNvPr id="2" name="Title 1">
            <a:extLst>
              <a:ext uri="{FF2B5EF4-FFF2-40B4-BE49-F238E27FC236}">
                <a16:creationId xmlns:a16="http://schemas.microsoft.com/office/drawing/2014/main" id="{10F2A880-ABFD-8601-254E-8EF89AD84DFC}"/>
              </a:ext>
            </a:extLst>
          </p:cNvPr>
          <p:cNvSpPr>
            <a:spLocks noGrp="1"/>
          </p:cNvSpPr>
          <p:nvPr>
            <p:ph type="title"/>
          </p:nvPr>
        </p:nvSpPr>
        <p:spPr>
          <a:xfrm>
            <a:off x="208248" y="68169"/>
            <a:ext cx="10515600" cy="1325563"/>
          </a:xfrm>
        </p:spPr>
        <p:txBody>
          <a:bodyPr/>
          <a:lstStyle/>
          <a:p>
            <a:r>
              <a:rPr lang="en-US" dirty="0"/>
              <a:t>Deviation Types</a:t>
            </a:r>
          </a:p>
        </p:txBody>
      </p:sp>
      <p:pic>
        <p:nvPicPr>
          <p:cNvPr id="10" name="Picture 9">
            <a:extLst>
              <a:ext uri="{FF2B5EF4-FFF2-40B4-BE49-F238E27FC236}">
                <a16:creationId xmlns:a16="http://schemas.microsoft.com/office/drawing/2014/main" id="{8EF2245D-3BD4-72E1-4038-2C39FF683F24}"/>
              </a:ext>
            </a:extLst>
          </p:cNvPr>
          <p:cNvPicPr>
            <a:picLocks noChangeAspect="1"/>
          </p:cNvPicPr>
          <p:nvPr/>
        </p:nvPicPr>
        <p:blipFill rotWithShape="1">
          <a:blip r:embed="rId4"/>
          <a:srcRect l="981" r="1"/>
          <a:stretch/>
        </p:blipFill>
        <p:spPr>
          <a:xfrm>
            <a:off x="7239681" y="1217706"/>
            <a:ext cx="4744071" cy="5572125"/>
          </a:xfrm>
          <a:prstGeom prst="rect">
            <a:avLst/>
          </a:prstGeom>
        </p:spPr>
      </p:pic>
      <p:graphicFrame>
        <p:nvGraphicFramePr>
          <p:cNvPr id="11" name="Table 10">
            <a:extLst>
              <a:ext uri="{FF2B5EF4-FFF2-40B4-BE49-F238E27FC236}">
                <a16:creationId xmlns:a16="http://schemas.microsoft.com/office/drawing/2014/main" id="{85157577-79A1-A6A5-1F26-1D863419C7E8}"/>
              </a:ext>
            </a:extLst>
          </p:cNvPr>
          <p:cNvGraphicFramePr>
            <a:graphicFrameLocks noGrp="1"/>
          </p:cNvGraphicFramePr>
          <p:nvPr>
            <p:extLst>
              <p:ext uri="{D42A27DB-BD31-4B8C-83A1-F6EECF244321}">
                <p14:modId xmlns:p14="http://schemas.microsoft.com/office/powerpoint/2010/main" val="684789277"/>
              </p:ext>
            </p:extLst>
          </p:nvPr>
        </p:nvGraphicFramePr>
        <p:xfrm>
          <a:off x="4920343" y="143519"/>
          <a:ext cx="3233056" cy="998838"/>
        </p:xfrm>
        <a:graphic>
          <a:graphicData uri="http://schemas.openxmlformats.org/drawingml/2006/table">
            <a:tbl>
              <a:tblPr/>
              <a:tblGrid>
                <a:gridCol w="1183832">
                  <a:extLst>
                    <a:ext uri="{9D8B030D-6E8A-4147-A177-3AD203B41FA5}">
                      <a16:colId xmlns:a16="http://schemas.microsoft.com/office/drawing/2014/main" val="4110704691"/>
                    </a:ext>
                  </a:extLst>
                </a:gridCol>
                <a:gridCol w="1024612">
                  <a:extLst>
                    <a:ext uri="{9D8B030D-6E8A-4147-A177-3AD203B41FA5}">
                      <a16:colId xmlns:a16="http://schemas.microsoft.com/office/drawing/2014/main" val="184616883"/>
                    </a:ext>
                  </a:extLst>
                </a:gridCol>
                <a:gridCol w="1024612">
                  <a:extLst>
                    <a:ext uri="{9D8B030D-6E8A-4147-A177-3AD203B41FA5}">
                      <a16:colId xmlns:a16="http://schemas.microsoft.com/office/drawing/2014/main" val="4291743572"/>
                    </a:ext>
                  </a:extLst>
                </a:gridCol>
              </a:tblGrid>
              <a:tr h="775953">
                <a:tc>
                  <a:txBody>
                    <a:bodyPr/>
                    <a:lstStyle/>
                    <a:p>
                      <a:pPr algn="ctr" fontAlgn="b"/>
                      <a:r>
                        <a:rPr lang="en-US" sz="1200" b="1" i="0" u="none" strike="noStrike" dirty="0">
                          <a:solidFill>
                            <a:srgbClr val="FFFFFF"/>
                          </a:solidFill>
                          <a:effectLst/>
                          <a:latin typeface="Calibri" panose="020F0502020204030204" pitchFamily="34" charset="0"/>
                        </a:rPr>
                        <a:t>Total Reports</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 (excluding no data captured)</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extLst>
                  <a:ext uri="{0D108BD9-81ED-4DB2-BD59-A6C34878D82A}">
                    <a16:rowId xmlns:a16="http://schemas.microsoft.com/office/drawing/2014/main" val="3460921801"/>
                  </a:ext>
                </a:extLst>
              </a:tr>
              <a:tr h="134101">
                <a:tc>
                  <a:txBody>
                    <a:bodyPr/>
                    <a:lstStyle/>
                    <a:p>
                      <a:pPr algn="ctr" fontAlgn="b"/>
                      <a:r>
                        <a:rPr lang="en-US" sz="1400" b="0" i="0" u="none" strike="noStrike" dirty="0">
                          <a:solidFill>
                            <a:srgbClr val="000000"/>
                          </a:solidFill>
                          <a:effectLst/>
                          <a:latin typeface="Calibri" panose="020F0502020204030204" pitchFamily="34" charset="0"/>
                        </a:rPr>
                        <a:t>3777</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1138</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577</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extLst>
                  <a:ext uri="{0D108BD9-81ED-4DB2-BD59-A6C34878D82A}">
                    <a16:rowId xmlns:a16="http://schemas.microsoft.com/office/drawing/2014/main" val="884937412"/>
                  </a:ext>
                </a:extLst>
              </a:tr>
            </a:tbl>
          </a:graphicData>
        </a:graphic>
      </p:graphicFrame>
      <p:sp>
        <p:nvSpPr>
          <p:cNvPr id="6" name="TextBox 5">
            <a:extLst>
              <a:ext uri="{FF2B5EF4-FFF2-40B4-BE49-F238E27FC236}">
                <a16:creationId xmlns:a16="http://schemas.microsoft.com/office/drawing/2014/main" id="{0AB82019-3A2C-6CBF-FCB9-EDFE75EC58B6}"/>
              </a:ext>
            </a:extLst>
          </p:cNvPr>
          <p:cNvSpPr txBox="1"/>
          <p:nvPr/>
        </p:nvSpPr>
        <p:spPr>
          <a:xfrm>
            <a:off x="3472543" y="1536799"/>
            <a:ext cx="1689100" cy="307777"/>
          </a:xfrm>
          <a:prstGeom prst="rect">
            <a:avLst/>
          </a:prstGeom>
          <a:noFill/>
        </p:spPr>
        <p:txBody>
          <a:bodyPr wrap="square" rtlCol="0">
            <a:spAutoFit/>
          </a:bodyPr>
          <a:lstStyle/>
          <a:p>
            <a:r>
              <a:rPr lang="en-US" sz="1400" b="1" u="sng" dirty="0"/>
              <a:t>Last Months</a:t>
            </a:r>
          </a:p>
        </p:txBody>
      </p:sp>
      <p:pic>
        <p:nvPicPr>
          <p:cNvPr id="5" name="Picture 4">
            <a:extLst>
              <a:ext uri="{FF2B5EF4-FFF2-40B4-BE49-F238E27FC236}">
                <a16:creationId xmlns:a16="http://schemas.microsoft.com/office/drawing/2014/main" id="{26E1C310-9B8F-DF30-82F9-CB9F981B9620}"/>
              </a:ext>
            </a:extLst>
          </p:cNvPr>
          <p:cNvPicPr>
            <a:picLocks noChangeAspect="1"/>
          </p:cNvPicPr>
          <p:nvPr/>
        </p:nvPicPr>
        <p:blipFill rotWithShape="1">
          <a:blip r:embed="rId5"/>
          <a:srcRect l="4859" t="8195" r="48625" b="19306"/>
          <a:stretch/>
        </p:blipFill>
        <p:spPr>
          <a:xfrm>
            <a:off x="2873830" y="2088104"/>
            <a:ext cx="4575626" cy="4701727"/>
          </a:xfrm>
          <a:prstGeom prst="rect">
            <a:avLst/>
          </a:prstGeom>
        </p:spPr>
      </p:pic>
    </p:spTree>
    <p:extLst>
      <p:ext uri="{BB962C8B-B14F-4D97-AF65-F5344CB8AC3E}">
        <p14:creationId xmlns:p14="http://schemas.microsoft.com/office/powerpoint/2010/main" val="143125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D59B7171-3EB4-4D20-807A-7B157828B988}"/>
              </a:ext>
            </a:extLst>
          </p:cNvPr>
          <p:cNvSpPr txBox="1"/>
          <p:nvPr/>
        </p:nvSpPr>
        <p:spPr>
          <a:xfrm>
            <a:off x="10173665" y="672192"/>
            <a:ext cx="1004408" cy="276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latin typeface="Arial" panose="020B0604020202020204" pitchFamily="34" charset="0"/>
                <a:cs typeface="Arial" panose="020B0604020202020204" pitchFamily="34" charset="0"/>
              </a:rPr>
              <a:t>Goal</a:t>
            </a:r>
          </a:p>
        </p:txBody>
      </p:sp>
      <p:graphicFrame>
        <p:nvGraphicFramePr>
          <p:cNvPr id="3" name="Chart 2">
            <a:extLst>
              <a:ext uri="{FF2B5EF4-FFF2-40B4-BE49-F238E27FC236}">
                <a16:creationId xmlns:a16="http://schemas.microsoft.com/office/drawing/2014/main" id="{A1FE1E31-CB3A-D4D7-D593-D4663E8DC54B}"/>
              </a:ext>
            </a:extLst>
          </p:cNvPr>
          <p:cNvGraphicFramePr>
            <a:graphicFrameLocks/>
          </p:cNvGraphicFramePr>
          <p:nvPr>
            <p:extLst>
              <p:ext uri="{D42A27DB-BD31-4B8C-83A1-F6EECF244321}">
                <p14:modId xmlns:p14="http://schemas.microsoft.com/office/powerpoint/2010/main" val="1802119822"/>
              </p:ext>
            </p:extLst>
          </p:nvPr>
        </p:nvGraphicFramePr>
        <p:xfrm>
          <a:off x="0" y="0"/>
          <a:ext cx="12192000" cy="6185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09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Updates</a:t>
            </a:r>
          </a:p>
        </p:txBody>
      </p:sp>
    </p:spTree>
    <p:extLst>
      <p:ext uri="{BB962C8B-B14F-4D97-AF65-F5344CB8AC3E}">
        <p14:creationId xmlns:p14="http://schemas.microsoft.com/office/powerpoint/2010/main" val="275849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F8D71-D399-1420-E4B6-8CEB03F3FEEA}"/>
              </a:ext>
            </a:extLst>
          </p:cNvPr>
          <p:cNvSpPr>
            <a:spLocks noGrp="1"/>
          </p:cNvSpPr>
          <p:nvPr>
            <p:ph type="title"/>
          </p:nvPr>
        </p:nvSpPr>
        <p:spPr/>
        <p:txBody>
          <a:bodyPr/>
          <a:lstStyle/>
          <a:p>
            <a:r>
              <a:rPr lang="en-US" dirty="0"/>
              <a:t>Parent Forum </a:t>
            </a:r>
            <a:r>
              <a:rPr lang="en-US" dirty="0">
                <a:latin typeface="Calibri" panose="020F0502020204030204" pitchFamily="34" charset="0"/>
                <a:cs typeface="Calibri" panose="020F0502020204030204" pitchFamily="34" charset="0"/>
              </a:rPr>
              <a:t>→ </a:t>
            </a:r>
            <a:r>
              <a:rPr lang="en-US" dirty="0"/>
              <a:t>Parent Information Guide</a:t>
            </a:r>
          </a:p>
        </p:txBody>
      </p:sp>
      <p:graphicFrame>
        <p:nvGraphicFramePr>
          <p:cNvPr id="4" name="Content Placeholder 3">
            <a:extLst>
              <a:ext uri="{FF2B5EF4-FFF2-40B4-BE49-F238E27FC236}">
                <a16:creationId xmlns:a16="http://schemas.microsoft.com/office/drawing/2014/main" id="{B49FD824-9CEA-0CAA-6334-F71A3E0A59EF}"/>
              </a:ext>
            </a:extLst>
          </p:cNvPr>
          <p:cNvGraphicFramePr>
            <a:graphicFrameLocks noGrp="1"/>
          </p:cNvGraphicFramePr>
          <p:nvPr>
            <p:ph idx="1"/>
            <p:extLst>
              <p:ext uri="{D42A27DB-BD31-4B8C-83A1-F6EECF244321}">
                <p14:modId xmlns:p14="http://schemas.microsoft.com/office/powerpoint/2010/main" val="233085916"/>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005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2D0C-E355-06AF-E4D4-85E98D13413B}"/>
              </a:ext>
            </a:extLst>
          </p:cNvPr>
          <p:cNvSpPr>
            <a:spLocks noGrp="1"/>
          </p:cNvSpPr>
          <p:nvPr>
            <p:ph type="title"/>
          </p:nvPr>
        </p:nvSpPr>
        <p:spPr>
          <a:xfrm>
            <a:off x="838200" y="0"/>
            <a:ext cx="10515600" cy="1325563"/>
          </a:xfrm>
        </p:spPr>
        <p:txBody>
          <a:bodyPr/>
          <a:lstStyle/>
          <a:p>
            <a:r>
              <a:rPr lang="en-US" dirty="0"/>
              <a:t>Update on the New Algorithm</a:t>
            </a:r>
          </a:p>
        </p:txBody>
      </p:sp>
      <p:sp>
        <p:nvSpPr>
          <p:cNvPr id="3" name="Content Placeholder 2">
            <a:extLst>
              <a:ext uri="{FF2B5EF4-FFF2-40B4-BE49-F238E27FC236}">
                <a16:creationId xmlns:a16="http://schemas.microsoft.com/office/drawing/2014/main" id="{E62DE0D9-CD52-748D-C3FB-A0A8E6D8FEAD}"/>
              </a:ext>
            </a:extLst>
          </p:cNvPr>
          <p:cNvSpPr>
            <a:spLocks noGrp="1"/>
          </p:cNvSpPr>
          <p:nvPr>
            <p:ph idx="1"/>
          </p:nvPr>
        </p:nvSpPr>
        <p:spPr>
          <a:xfrm>
            <a:off x="838200" y="1344613"/>
            <a:ext cx="10515600" cy="2260819"/>
          </a:xfrm>
        </p:spPr>
        <p:txBody>
          <a:bodyPr>
            <a:normAutofit/>
          </a:bodyPr>
          <a:lstStyle/>
          <a:p>
            <a:r>
              <a:rPr lang="en-US" sz="2600" dirty="0"/>
              <a:t>We’ve now had the new algorithm for two full months</a:t>
            </a:r>
          </a:p>
          <a:p>
            <a:r>
              <a:rPr lang="en-US" sz="2600" dirty="0"/>
              <a:t>Feedback from sites has been positive </a:t>
            </a:r>
          </a:p>
          <a:p>
            <a:r>
              <a:rPr lang="en-US" sz="2600" dirty="0"/>
              <a:t>The below table is a comparison of wean/maintain/increase rates for the 4 weeks before and after the implementation of the updated algorithm  </a:t>
            </a:r>
          </a:p>
        </p:txBody>
      </p:sp>
      <p:graphicFrame>
        <p:nvGraphicFramePr>
          <p:cNvPr id="6" name="Table 4">
            <a:extLst>
              <a:ext uri="{FF2B5EF4-FFF2-40B4-BE49-F238E27FC236}">
                <a16:creationId xmlns:a16="http://schemas.microsoft.com/office/drawing/2014/main" id="{A2F931E4-EE74-0902-DFD2-DBCCB0DAFD8C}"/>
              </a:ext>
            </a:extLst>
          </p:cNvPr>
          <p:cNvGraphicFramePr>
            <a:graphicFrameLocks noGrp="1"/>
          </p:cNvGraphicFramePr>
          <p:nvPr>
            <p:extLst>
              <p:ext uri="{D42A27DB-BD31-4B8C-83A1-F6EECF244321}">
                <p14:modId xmlns:p14="http://schemas.microsoft.com/office/powerpoint/2010/main" val="1921254090"/>
              </p:ext>
            </p:extLst>
          </p:nvPr>
        </p:nvGraphicFramePr>
        <p:xfrm>
          <a:off x="2597135" y="3571579"/>
          <a:ext cx="6997730" cy="2298853"/>
        </p:xfrm>
        <a:graphic>
          <a:graphicData uri="http://schemas.openxmlformats.org/drawingml/2006/table">
            <a:tbl>
              <a:tblPr firstRow="1" bandRow="1">
                <a:tableStyleId>{72833802-FEF1-4C79-8D5D-14CF1EAF98D9}</a:tableStyleId>
              </a:tblPr>
              <a:tblGrid>
                <a:gridCol w="1711447">
                  <a:extLst>
                    <a:ext uri="{9D8B030D-6E8A-4147-A177-3AD203B41FA5}">
                      <a16:colId xmlns:a16="http://schemas.microsoft.com/office/drawing/2014/main" val="1044560278"/>
                    </a:ext>
                  </a:extLst>
                </a:gridCol>
                <a:gridCol w="1842959">
                  <a:extLst>
                    <a:ext uri="{9D8B030D-6E8A-4147-A177-3AD203B41FA5}">
                      <a16:colId xmlns:a16="http://schemas.microsoft.com/office/drawing/2014/main" val="1456235873"/>
                    </a:ext>
                  </a:extLst>
                </a:gridCol>
                <a:gridCol w="1842959">
                  <a:extLst>
                    <a:ext uri="{9D8B030D-6E8A-4147-A177-3AD203B41FA5}">
                      <a16:colId xmlns:a16="http://schemas.microsoft.com/office/drawing/2014/main" val="3575148898"/>
                    </a:ext>
                  </a:extLst>
                </a:gridCol>
                <a:gridCol w="1600365">
                  <a:extLst>
                    <a:ext uri="{9D8B030D-6E8A-4147-A177-3AD203B41FA5}">
                      <a16:colId xmlns:a16="http://schemas.microsoft.com/office/drawing/2014/main" val="3770544466"/>
                    </a:ext>
                  </a:extLst>
                </a:gridCol>
              </a:tblGrid>
              <a:tr h="834991">
                <a:tc>
                  <a:txBody>
                    <a:bodyPr/>
                    <a:lstStyle/>
                    <a:p>
                      <a:endParaRPr lang="en-US" sz="2000" dirty="0"/>
                    </a:p>
                  </a:txBody>
                  <a:tcPr marL="167640" marR="167640" marT="83820" marB="83820"/>
                </a:tc>
                <a:tc>
                  <a:txBody>
                    <a:bodyPr/>
                    <a:lstStyle/>
                    <a:p>
                      <a:pPr algn="l"/>
                      <a:r>
                        <a:rPr lang="en-US" sz="1800" dirty="0"/>
                        <a:t>Old Algorithm (n=265)</a:t>
                      </a:r>
                    </a:p>
                  </a:txBody>
                  <a:tcPr marL="167640" marR="167640" marT="83820" marB="83820" anchor="ctr"/>
                </a:tc>
                <a:tc>
                  <a:txBody>
                    <a:bodyPr/>
                    <a:lstStyle/>
                    <a:p>
                      <a:pPr algn="l"/>
                      <a:r>
                        <a:rPr lang="en-US" sz="1800" dirty="0"/>
                        <a:t>New Algorithm (n=331)</a:t>
                      </a:r>
                    </a:p>
                  </a:txBody>
                  <a:tcPr marL="167640" marR="167640" marT="83820" marB="83820" anchor="ctr"/>
                </a:tc>
                <a:tc>
                  <a:txBody>
                    <a:bodyPr/>
                    <a:lstStyle/>
                    <a:p>
                      <a:r>
                        <a:rPr lang="en-US" sz="1800" dirty="0"/>
                        <a:t>Change</a:t>
                      </a:r>
                    </a:p>
                  </a:txBody>
                  <a:tcPr marL="167640" marR="167640" marT="83820" marB="83820" anchor="ctr"/>
                </a:tc>
                <a:extLst>
                  <a:ext uri="{0D108BD9-81ED-4DB2-BD59-A6C34878D82A}">
                    <a16:rowId xmlns:a16="http://schemas.microsoft.com/office/drawing/2014/main" val="2472095835"/>
                  </a:ext>
                </a:extLst>
              </a:tr>
              <a:tr h="487954">
                <a:tc>
                  <a:txBody>
                    <a:bodyPr/>
                    <a:lstStyle/>
                    <a:p>
                      <a:r>
                        <a:rPr lang="en-US" sz="2000" dirty="0"/>
                        <a:t>Increase</a:t>
                      </a:r>
                    </a:p>
                  </a:txBody>
                  <a:tcPr marL="167640" marR="167640" marT="83820" marB="83820"/>
                </a:tc>
                <a:tc>
                  <a:txBody>
                    <a:bodyPr/>
                    <a:lstStyle/>
                    <a:p>
                      <a:r>
                        <a:rPr lang="en-US" sz="2000"/>
                        <a:t>30.1%</a:t>
                      </a:r>
                    </a:p>
                  </a:txBody>
                  <a:tcPr marL="167640" marR="167640" marT="83820" marB="83820"/>
                </a:tc>
                <a:tc>
                  <a:txBody>
                    <a:bodyPr/>
                    <a:lstStyle/>
                    <a:p>
                      <a:r>
                        <a:rPr lang="en-US" sz="2000"/>
                        <a:t>17.8%</a:t>
                      </a:r>
                    </a:p>
                  </a:txBody>
                  <a:tcPr marL="167640" marR="167640" marT="83820" marB="83820"/>
                </a:tc>
                <a:tc>
                  <a:txBody>
                    <a:bodyPr/>
                    <a:lstStyle/>
                    <a:p>
                      <a:r>
                        <a:rPr lang="en-US" sz="2000" dirty="0"/>
                        <a:t>-12.2%</a:t>
                      </a:r>
                    </a:p>
                  </a:txBody>
                  <a:tcPr marL="167640" marR="167640" marT="83820" marB="83820"/>
                </a:tc>
                <a:extLst>
                  <a:ext uri="{0D108BD9-81ED-4DB2-BD59-A6C34878D82A}">
                    <a16:rowId xmlns:a16="http://schemas.microsoft.com/office/drawing/2014/main" val="3535456403"/>
                  </a:ext>
                </a:extLst>
              </a:tr>
              <a:tr h="487954">
                <a:tc>
                  <a:txBody>
                    <a:bodyPr/>
                    <a:lstStyle/>
                    <a:p>
                      <a:r>
                        <a:rPr lang="en-US" sz="2000" dirty="0"/>
                        <a:t>Maintain</a:t>
                      </a:r>
                    </a:p>
                  </a:txBody>
                  <a:tcPr marL="167640" marR="167640" marT="83820" marB="83820"/>
                </a:tc>
                <a:tc>
                  <a:txBody>
                    <a:bodyPr/>
                    <a:lstStyle/>
                    <a:p>
                      <a:r>
                        <a:rPr lang="en-US" sz="2000"/>
                        <a:t>46.4%</a:t>
                      </a:r>
                    </a:p>
                  </a:txBody>
                  <a:tcPr marL="167640" marR="167640" marT="83820" marB="83820"/>
                </a:tc>
                <a:tc>
                  <a:txBody>
                    <a:bodyPr/>
                    <a:lstStyle/>
                    <a:p>
                      <a:r>
                        <a:rPr lang="en-US" sz="2000"/>
                        <a:t>50.7%</a:t>
                      </a:r>
                    </a:p>
                  </a:txBody>
                  <a:tcPr marL="167640" marR="167640" marT="83820" marB="83820"/>
                </a:tc>
                <a:tc>
                  <a:txBody>
                    <a:bodyPr/>
                    <a:lstStyle/>
                    <a:p>
                      <a:r>
                        <a:rPr lang="en-US" sz="2000" dirty="0"/>
                        <a:t>+4.2%</a:t>
                      </a:r>
                    </a:p>
                  </a:txBody>
                  <a:tcPr marL="167640" marR="167640" marT="83820" marB="83820"/>
                </a:tc>
                <a:extLst>
                  <a:ext uri="{0D108BD9-81ED-4DB2-BD59-A6C34878D82A}">
                    <a16:rowId xmlns:a16="http://schemas.microsoft.com/office/drawing/2014/main" val="2791235121"/>
                  </a:ext>
                </a:extLst>
              </a:tr>
              <a:tr h="487954">
                <a:tc>
                  <a:txBody>
                    <a:bodyPr/>
                    <a:lstStyle/>
                    <a:p>
                      <a:r>
                        <a:rPr lang="en-US" sz="2000" dirty="0"/>
                        <a:t>Wean</a:t>
                      </a:r>
                    </a:p>
                  </a:txBody>
                  <a:tcPr marL="167640" marR="167640" marT="83820" marB="83820"/>
                </a:tc>
                <a:tc>
                  <a:txBody>
                    <a:bodyPr/>
                    <a:lstStyle/>
                    <a:p>
                      <a:r>
                        <a:rPr lang="en-US" sz="2000" dirty="0"/>
                        <a:t>23.5%</a:t>
                      </a:r>
                    </a:p>
                  </a:txBody>
                  <a:tcPr marL="167640" marR="167640" marT="83820" marB="83820"/>
                </a:tc>
                <a:tc>
                  <a:txBody>
                    <a:bodyPr/>
                    <a:lstStyle/>
                    <a:p>
                      <a:r>
                        <a:rPr lang="en-US" sz="2000"/>
                        <a:t>31.5%</a:t>
                      </a:r>
                    </a:p>
                  </a:txBody>
                  <a:tcPr marL="167640" marR="167640" marT="83820" marB="83820"/>
                </a:tc>
                <a:tc>
                  <a:txBody>
                    <a:bodyPr/>
                    <a:lstStyle/>
                    <a:p>
                      <a:r>
                        <a:rPr lang="en-US" sz="2000" dirty="0"/>
                        <a:t>+8.0%</a:t>
                      </a:r>
                    </a:p>
                  </a:txBody>
                  <a:tcPr marL="167640" marR="167640" marT="83820" marB="83820"/>
                </a:tc>
                <a:extLst>
                  <a:ext uri="{0D108BD9-81ED-4DB2-BD59-A6C34878D82A}">
                    <a16:rowId xmlns:a16="http://schemas.microsoft.com/office/drawing/2014/main" val="2167251213"/>
                  </a:ext>
                </a:extLst>
              </a:tr>
            </a:tbl>
          </a:graphicData>
        </a:graphic>
      </p:graphicFrame>
      <p:sp>
        <p:nvSpPr>
          <p:cNvPr id="9" name="TextBox 8">
            <a:extLst>
              <a:ext uri="{FF2B5EF4-FFF2-40B4-BE49-F238E27FC236}">
                <a16:creationId xmlns:a16="http://schemas.microsoft.com/office/drawing/2014/main" id="{0F479262-3299-81B7-7BA2-E23E5CEEE24B}"/>
              </a:ext>
            </a:extLst>
          </p:cNvPr>
          <p:cNvSpPr txBox="1"/>
          <p:nvPr/>
        </p:nvSpPr>
        <p:spPr>
          <a:xfrm>
            <a:off x="2511410" y="5832398"/>
            <a:ext cx="1403365" cy="369332"/>
          </a:xfrm>
          <a:prstGeom prst="rect">
            <a:avLst/>
          </a:prstGeom>
          <a:noFill/>
        </p:spPr>
        <p:txBody>
          <a:bodyPr wrap="square" rtlCol="0">
            <a:spAutoFit/>
          </a:bodyPr>
          <a:lstStyle/>
          <a:p>
            <a:r>
              <a:rPr lang="en-US" dirty="0"/>
              <a:t>p = 0.001</a:t>
            </a:r>
          </a:p>
        </p:txBody>
      </p:sp>
    </p:spTree>
    <p:extLst>
      <p:ext uri="{BB962C8B-B14F-4D97-AF65-F5344CB8AC3E}">
        <p14:creationId xmlns:p14="http://schemas.microsoft.com/office/powerpoint/2010/main" val="177662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2067-02D7-2826-CE7E-313DED4DD079}"/>
              </a:ext>
            </a:extLst>
          </p:cNvPr>
          <p:cNvSpPr>
            <a:spLocks noGrp="1"/>
          </p:cNvSpPr>
          <p:nvPr>
            <p:ph type="title"/>
          </p:nvPr>
        </p:nvSpPr>
        <p:spPr>
          <a:xfrm>
            <a:off x="838200" y="365125"/>
            <a:ext cx="10515600" cy="1325563"/>
          </a:xfrm>
        </p:spPr>
        <p:txBody>
          <a:bodyPr anchor="ctr">
            <a:normAutofit/>
          </a:bodyPr>
          <a:lstStyle/>
          <a:p>
            <a:r>
              <a:rPr lang="en-US" dirty="0"/>
              <a:t>ESPR and PAS</a:t>
            </a:r>
          </a:p>
        </p:txBody>
      </p:sp>
      <p:graphicFrame>
        <p:nvGraphicFramePr>
          <p:cNvPr id="6" name="Content Placeholder 2">
            <a:extLst>
              <a:ext uri="{FF2B5EF4-FFF2-40B4-BE49-F238E27FC236}">
                <a16:creationId xmlns:a16="http://schemas.microsoft.com/office/drawing/2014/main" id="{8FD0F2A2-FF8E-F972-C697-732537F801A2}"/>
              </a:ext>
            </a:extLst>
          </p:cNvPr>
          <p:cNvGraphicFramePr>
            <a:graphicFrameLocks noGrp="1"/>
          </p:cNvGraphicFramePr>
          <p:nvPr>
            <p:ph idx="1"/>
            <p:extLst>
              <p:ext uri="{D42A27DB-BD31-4B8C-83A1-F6EECF244321}">
                <p14:modId xmlns:p14="http://schemas.microsoft.com/office/powerpoint/2010/main" val="3824892015"/>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5917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Discussion Points</a:t>
            </a:r>
          </a:p>
        </p:txBody>
      </p:sp>
    </p:spTree>
    <p:extLst>
      <p:ext uri="{BB962C8B-B14F-4D97-AF65-F5344CB8AC3E}">
        <p14:creationId xmlns:p14="http://schemas.microsoft.com/office/powerpoint/2010/main" val="3772339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25ED7-69AA-2A88-7AB7-207F11625468}"/>
              </a:ext>
            </a:extLst>
          </p:cNvPr>
          <p:cNvSpPr>
            <a:spLocks noGrp="1"/>
          </p:cNvSpPr>
          <p:nvPr>
            <p:ph type="ctrTitle"/>
          </p:nvPr>
        </p:nvSpPr>
        <p:spPr>
          <a:xfrm>
            <a:off x="1524000" y="1122363"/>
            <a:ext cx="9144000" cy="2387600"/>
          </a:xfrm>
        </p:spPr>
        <p:txBody>
          <a:bodyPr anchor="b">
            <a:normAutofit/>
          </a:bodyPr>
          <a:lstStyle/>
          <a:p>
            <a:r>
              <a:rPr lang="en-US" dirty="0"/>
              <a:t>Quick Poll</a:t>
            </a:r>
          </a:p>
        </p:txBody>
      </p:sp>
      <p:sp>
        <p:nvSpPr>
          <p:cNvPr id="3" name="Content Placeholder 2">
            <a:extLst>
              <a:ext uri="{FF2B5EF4-FFF2-40B4-BE49-F238E27FC236}">
                <a16:creationId xmlns:a16="http://schemas.microsoft.com/office/drawing/2014/main" id="{0AF587EA-E90D-7D9C-F4AB-A3DD1DE2D873}"/>
              </a:ext>
            </a:extLst>
          </p:cNvPr>
          <p:cNvSpPr>
            <a:spLocks noGrp="1"/>
          </p:cNvSpPr>
          <p:nvPr>
            <p:ph type="subTitle" idx="1"/>
          </p:nvPr>
        </p:nvSpPr>
        <p:spPr>
          <a:xfrm>
            <a:off x="1524000" y="3602038"/>
            <a:ext cx="9144000" cy="1655762"/>
          </a:xfrm>
        </p:spPr>
        <p:txBody>
          <a:bodyPr>
            <a:normAutofit/>
          </a:bodyPr>
          <a:lstStyle/>
          <a:p>
            <a:r>
              <a:rPr lang="en-US" dirty="0"/>
              <a:t>Which EMR does your site use? </a:t>
            </a:r>
          </a:p>
        </p:txBody>
      </p:sp>
    </p:spTree>
    <p:extLst>
      <p:ext uri="{BB962C8B-B14F-4D97-AF65-F5344CB8AC3E}">
        <p14:creationId xmlns:p14="http://schemas.microsoft.com/office/powerpoint/2010/main" val="1551039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76D67-0483-AC4F-E37C-97B9038E95C5}"/>
              </a:ext>
            </a:extLst>
          </p:cNvPr>
          <p:cNvSpPr>
            <a:spLocks noGrp="1"/>
          </p:cNvSpPr>
          <p:nvPr>
            <p:ph type="title"/>
          </p:nvPr>
        </p:nvSpPr>
        <p:spPr>
          <a:xfrm>
            <a:off x="838200" y="365125"/>
            <a:ext cx="10515600" cy="1325563"/>
          </a:xfrm>
        </p:spPr>
        <p:txBody>
          <a:bodyPr anchor="ctr">
            <a:normAutofit/>
          </a:bodyPr>
          <a:lstStyle/>
          <a:p>
            <a:r>
              <a:rPr lang="en-US" dirty="0"/>
              <a:t>Potential Protocol Change</a:t>
            </a:r>
          </a:p>
        </p:txBody>
      </p:sp>
      <p:graphicFrame>
        <p:nvGraphicFramePr>
          <p:cNvPr id="5" name="Content Placeholder 2">
            <a:extLst>
              <a:ext uri="{FF2B5EF4-FFF2-40B4-BE49-F238E27FC236}">
                <a16:creationId xmlns:a16="http://schemas.microsoft.com/office/drawing/2014/main" id="{17515FD4-055B-19CF-1D15-B1BBFB65410E}"/>
              </a:ext>
            </a:extLst>
          </p:cNvPr>
          <p:cNvGraphicFramePr>
            <a:graphicFrameLocks noGrp="1"/>
          </p:cNvGraphicFramePr>
          <p:nvPr>
            <p:ph idx="1"/>
            <p:extLst>
              <p:ext uri="{D42A27DB-BD31-4B8C-83A1-F6EECF244321}">
                <p14:modId xmlns:p14="http://schemas.microsoft.com/office/powerpoint/2010/main" val="3313344067"/>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10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2288" y="2108384"/>
            <a:ext cx="366384" cy="366384"/>
          </a:xfrm>
          <a:prstGeom prst="rect">
            <a:avLst/>
          </a:prstGeom>
        </p:spPr>
      </p:pic>
      <p:pic>
        <p:nvPicPr>
          <p:cNvPr id="9" name="Graphic 8" descr="Checkmark">
            <a:extLst>
              <a:ext uri="{FF2B5EF4-FFF2-40B4-BE49-F238E27FC236}">
                <a16:creationId xmlns:a16="http://schemas.microsoft.com/office/drawing/2014/main" id="{25E9B66C-C500-073D-6B86-ED2FDE2CBC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982" y="2108384"/>
            <a:ext cx="366384" cy="366384"/>
          </a:xfrm>
          <a:prstGeom prst="rect">
            <a:avLst/>
          </a:prstGeom>
        </p:spPr>
      </p:pic>
      <p:pic>
        <p:nvPicPr>
          <p:cNvPr id="10" name="Graphic 9" descr="Checkmark">
            <a:extLst>
              <a:ext uri="{FF2B5EF4-FFF2-40B4-BE49-F238E27FC236}">
                <a16:creationId xmlns:a16="http://schemas.microsoft.com/office/drawing/2014/main" id="{DB6863A3-DCF4-E243-A806-21DF144C68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6248" y="4984120"/>
            <a:ext cx="366384" cy="366384"/>
          </a:xfrm>
          <a:prstGeom prst="rect">
            <a:avLst/>
          </a:prstGeom>
        </p:spPr>
      </p:pic>
    </p:spTree>
    <p:extLst>
      <p:ext uri="{BB962C8B-B14F-4D97-AF65-F5344CB8AC3E}">
        <p14:creationId xmlns:p14="http://schemas.microsoft.com/office/powerpoint/2010/main" val="355181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Reminders</a:t>
            </a:r>
          </a:p>
        </p:txBody>
      </p:sp>
    </p:spTree>
    <p:extLst>
      <p:ext uri="{BB962C8B-B14F-4D97-AF65-F5344CB8AC3E}">
        <p14:creationId xmlns:p14="http://schemas.microsoft.com/office/powerpoint/2010/main" val="2512835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445E-43F5-1DE3-FB62-23D74DAC573C}"/>
              </a:ext>
            </a:extLst>
          </p:cNvPr>
          <p:cNvSpPr>
            <a:spLocks noGrp="1"/>
          </p:cNvSpPr>
          <p:nvPr>
            <p:ph type="title"/>
          </p:nvPr>
        </p:nvSpPr>
        <p:spPr>
          <a:xfrm>
            <a:off x="838200" y="365125"/>
            <a:ext cx="10515600" cy="1325563"/>
          </a:xfrm>
        </p:spPr>
        <p:txBody>
          <a:bodyPr anchor="ctr">
            <a:normAutofit/>
          </a:bodyPr>
          <a:lstStyle/>
          <a:p>
            <a:r>
              <a:rPr lang="en-US" dirty="0"/>
              <a:t>Importance of Changing Probes</a:t>
            </a:r>
          </a:p>
        </p:txBody>
      </p:sp>
      <p:graphicFrame>
        <p:nvGraphicFramePr>
          <p:cNvPr id="5" name="Table 4">
            <a:extLst>
              <a:ext uri="{FF2B5EF4-FFF2-40B4-BE49-F238E27FC236}">
                <a16:creationId xmlns:a16="http://schemas.microsoft.com/office/drawing/2014/main" id="{9449755F-4CEC-3E53-56B1-DD8FA74B57B9}"/>
              </a:ext>
            </a:extLst>
          </p:cNvPr>
          <p:cNvGraphicFramePr>
            <a:graphicFrameLocks noGrp="1"/>
          </p:cNvGraphicFramePr>
          <p:nvPr/>
        </p:nvGraphicFramePr>
        <p:xfrm>
          <a:off x="838200" y="2376190"/>
          <a:ext cx="10515609" cy="1209982"/>
        </p:xfrm>
        <a:graphic>
          <a:graphicData uri="http://schemas.openxmlformats.org/drawingml/2006/table">
            <a:tbl>
              <a:tblPr firstRow="1" bandRow="1"/>
              <a:tblGrid>
                <a:gridCol w="851508">
                  <a:extLst>
                    <a:ext uri="{9D8B030D-6E8A-4147-A177-3AD203B41FA5}">
                      <a16:colId xmlns:a16="http://schemas.microsoft.com/office/drawing/2014/main" val="270778145"/>
                    </a:ext>
                  </a:extLst>
                </a:gridCol>
                <a:gridCol w="758417">
                  <a:extLst>
                    <a:ext uri="{9D8B030D-6E8A-4147-A177-3AD203B41FA5}">
                      <a16:colId xmlns:a16="http://schemas.microsoft.com/office/drawing/2014/main" val="2138635282"/>
                    </a:ext>
                  </a:extLst>
                </a:gridCol>
                <a:gridCol w="871944">
                  <a:extLst>
                    <a:ext uri="{9D8B030D-6E8A-4147-A177-3AD203B41FA5}">
                      <a16:colId xmlns:a16="http://schemas.microsoft.com/office/drawing/2014/main" val="3421353885"/>
                    </a:ext>
                  </a:extLst>
                </a:gridCol>
                <a:gridCol w="901462">
                  <a:extLst>
                    <a:ext uri="{9D8B030D-6E8A-4147-A177-3AD203B41FA5}">
                      <a16:colId xmlns:a16="http://schemas.microsoft.com/office/drawing/2014/main" val="4151862034"/>
                    </a:ext>
                  </a:extLst>
                </a:gridCol>
                <a:gridCol w="762958">
                  <a:extLst>
                    <a:ext uri="{9D8B030D-6E8A-4147-A177-3AD203B41FA5}">
                      <a16:colId xmlns:a16="http://schemas.microsoft.com/office/drawing/2014/main" val="339799394"/>
                    </a:ext>
                  </a:extLst>
                </a:gridCol>
                <a:gridCol w="762958">
                  <a:extLst>
                    <a:ext uri="{9D8B030D-6E8A-4147-A177-3AD203B41FA5}">
                      <a16:colId xmlns:a16="http://schemas.microsoft.com/office/drawing/2014/main" val="289856060"/>
                    </a:ext>
                  </a:extLst>
                </a:gridCol>
                <a:gridCol w="851510">
                  <a:extLst>
                    <a:ext uri="{9D8B030D-6E8A-4147-A177-3AD203B41FA5}">
                      <a16:colId xmlns:a16="http://schemas.microsoft.com/office/drawing/2014/main" val="54360760"/>
                    </a:ext>
                  </a:extLst>
                </a:gridCol>
                <a:gridCol w="762958">
                  <a:extLst>
                    <a:ext uri="{9D8B030D-6E8A-4147-A177-3AD203B41FA5}">
                      <a16:colId xmlns:a16="http://schemas.microsoft.com/office/drawing/2014/main" val="2654723569"/>
                    </a:ext>
                  </a:extLst>
                </a:gridCol>
                <a:gridCol w="762958">
                  <a:extLst>
                    <a:ext uri="{9D8B030D-6E8A-4147-A177-3AD203B41FA5}">
                      <a16:colId xmlns:a16="http://schemas.microsoft.com/office/drawing/2014/main" val="2709648605"/>
                    </a:ext>
                  </a:extLst>
                </a:gridCol>
                <a:gridCol w="851510">
                  <a:extLst>
                    <a:ext uri="{9D8B030D-6E8A-4147-A177-3AD203B41FA5}">
                      <a16:colId xmlns:a16="http://schemas.microsoft.com/office/drawing/2014/main" val="2544434193"/>
                    </a:ext>
                  </a:extLst>
                </a:gridCol>
                <a:gridCol w="762958">
                  <a:extLst>
                    <a:ext uri="{9D8B030D-6E8A-4147-A177-3AD203B41FA5}">
                      <a16:colId xmlns:a16="http://schemas.microsoft.com/office/drawing/2014/main" val="1868671071"/>
                    </a:ext>
                  </a:extLst>
                </a:gridCol>
                <a:gridCol w="762958">
                  <a:extLst>
                    <a:ext uri="{9D8B030D-6E8A-4147-A177-3AD203B41FA5}">
                      <a16:colId xmlns:a16="http://schemas.microsoft.com/office/drawing/2014/main" val="770065801"/>
                    </a:ext>
                  </a:extLst>
                </a:gridCol>
                <a:gridCol w="851510">
                  <a:extLst>
                    <a:ext uri="{9D8B030D-6E8A-4147-A177-3AD203B41FA5}">
                      <a16:colId xmlns:a16="http://schemas.microsoft.com/office/drawing/2014/main" val="2310934912"/>
                    </a:ext>
                  </a:extLst>
                </a:gridCol>
              </a:tblGrid>
              <a:tr h="931949">
                <a:tc>
                  <a:txBody>
                    <a:bodyPr/>
                    <a:lstStyle/>
                    <a:p>
                      <a:pPr algn="l" fontAlgn="b"/>
                      <a:r>
                        <a:rPr lang="en-US" sz="1400" b="0" i="0" u="none" strike="noStrike">
                          <a:solidFill>
                            <a:srgbClr val="000000"/>
                          </a:solidFill>
                          <a:effectLst/>
                          <a:latin typeface="Calibri" panose="020F0502020204030204" pitchFamily="34" charset="0"/>
                        </a:rPr>
                        <a:t>Minutes Valid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Mean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Maximum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Seconds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2961501"/>
                  </a:ext>
                </a:extLst>
              </a:tr>
              <a:tr h="278033">
                <a:tc>
                  <a:txBody>
                    <a:bodyPr/>
                    <a:lstStyle/>
                    <a:p>
                      <a:pPr algn="r" fontAlgn="b"/>
                      <a:r>
                        <a:rPr lang="en-US" sz="1400" b="0" i="0" u="none" strike="noStrike">
                          <a:solidFill>
                            <a:srgbClr val="000000"/>
                          </a:solidFill>
                          <a:effectLst/>
                          <a:latin typeface="Calibri" panose="020F0502020204030204" pitchFamily="34" charset="0"/>
                        </a:rPr>
                        <a:t>1713.183</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97.8144</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53496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891.6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52.04347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49650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827.5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48.30189</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49581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826.35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48.23477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2751292"/>
                  </a:ext>
                </a:extLst>
              </a:tr>
            </a:tbl>
          </a:graphicData>
        </a:graphic>
      </p:graphicFrame>
      <p:graphicFrame>
        <p:nvGraphicFramePr>
          <p:cNvPr id="6" name="Table 6">
            <a:extLst>
              <a:ext uri="{FF2B5EF4-FFF2-40B4-BE49-F238E27FC236}">
                <a16:creationId xmlns:a16="http://schemas.microsoft.com/office/drawing/2014/main" id="{161C8877-CA7B-CCAF-DB9F-7A4A4E77115D}"/>
              </a:ext>
            </a:extLst>
          </p:cNvPr>
          <p:cNvGraphicFramePr>
            <a:graphicFrameLocks noGrp="1"/>
          </p:cNvGraphicFramePr>
          <p:nvPr/>
        </p:nvGraphicFramePr>
        <p:xfrm>
          <a:off x="2032000" y="427167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33251564"/>
                    </a:ext>
                  </a:extLst>
                </a:gridCol>
                <a:gridCol w="2709333">
                  <a:extLst>
                    <a:ext uri="{9D8B030D-6E8A-4147-A177-3AD203B41FA5}">
                      <a16:colId xmlns:a16="http://schemas.microsoft.com/office/drawing/2014/main" val="2487701218"/>
                    </a:ext>
                  </a:extLst>
                </a:gridCol>
                <a:gridCol w="2709333">
                  <a:extLst>
                    <a:ext uri="{9D8B030D-6E8A-4147-A177-3AD203B41FA5}">
                      <a16:colId xmlns:a16="http://schemas.microsoft.com/office/drawing/2014/main" val="3316645615"/>
                    </a:ext>
                  </a:extLst>
                </a:gridCol>
              </a:tblGrid>
              <a:tr h="370840">
                <a:tc>
                  <a:txBody>
                    <a:bodyPr/>
                    <a:lstStyle/>
                    <a:p>
                      <a:r>
                        <a:rPr lang="en-US" dirty="0"/>
                        <a:t>SpO2 &gt; 96% </a:t>
                      </a:r>
                    </a:p>
                  </a:txBody>
                  <a:tcPr/>
                </a:tc>
                <a:tc>
                  <a:txBody>
                    <a:bodyPr/>
                    <a:lstStyle/>
                    <a:p>
                      <a:r>
                        <a:rPr lang="en-US" dirty="0"/>
                        <a:t>90% - 96% SpO2</a:t>
                      </a:r>
                    </a:p>
                  </a:txBody>
                  <a:tcPr/>
                </a:tc>
                <a:tc>
                  <a:txBody>
                    <a:bodyPr/>
                    <a:lstStyle/>
                    <a:p>
                      <a:r>
                        <a:rPr lang="en-US" dirty="0"/>
                        <a:t>SpO2 &lt; 90% </a:t>
                      </a:r>
                    </a:p>
                  </a:txBody>
                  <a:tcPr/>
                </a:tc>
                <a:extLst>
                  <a:ext uri="{0D108BD9-81ED-4DB2-BD59-A6C34878D82A}">
                    <a16:rowId xmlns:a16="http://schemas.microsoft.com/office/drawing/2014/main" val="1900495882"/>
                  </a:ext>
                </a:extLst>
              </a:tr>
              <a:tr h="370840">
                <a:tc>
                  <a:txBody>
                    <a:bodyPr/>
                    <a:lstStyle/>
                    <a:p>
                      <a:r>
                        <a:rPr lang="en-US" dirty="0"/>
                        <a:t>822 Minutes</a:t>
                      </a:r>
                    </a:p>
                  </a:txBody>
                  <a:tcPr/>
                </a:tc>
                <a:tc>
                  <a:txBody>
                    <a:bodyPr/>
                    <a:lstStyle/>
                    <a:p>
                      <a:r>
                        <a:rPr lang="en-US" dirty="0"/>
                        <a:t>65 Minutes</a:t>
                      </a:r>
                    </a:p>
                  </a:txBody>
                  <a:tcPr/>
                </a:tc>
                <a:tc>
                  <a:txBody>
                    <a:bodyPr/>
                    <a:lstStyle/>
                    <a:p>
                      <a:r>
                        <a:rPr lang="en-US" dirty="0"/>
                        <a:t>826 Minutes</a:t>
                      </a:r>
                    </a:p>
                  </a:txBody>
                  <a:tcPr/>
                </a:tc>
                <a:extLst>
                  <a:ext uri="{0D108BD9-81ED-4DB2-BD59-A6C34878D82A}">
                    <a16:rowId xmlns:a16="http://schemas.microsoft.com/office/drawing/2014/main" val="323378505"/>
                  </a:ext>
                </a:extLst>
              </a:tr>
            </a:tbl>
          </a:graphicData>
        </a:graphic>
      </p:graphicFrame>
    </p:spTree>
    <p:extLst>
      <p:ext uri="{BB962C8B-B14F-4D97-AF65-F5344CB8AC3E}">
        <p14:creationId xmlns:p14="http://schemas.microsoft.com/office/powerpoint/2010/main" val="4130326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270-C793-7C37-F0B2-3252A546F93C}"/>
              </a:ext>
            </a:extLst>
          </p:cNvPr>
          <p:cNvSpPr>
            <a:spLocks noGrp="1"/>
          </p:cNvSpPr>
          <p:nvPr>
            <p:ph type="title"/>
          </p:nvPr>
        </p:nvSpPr>
        <p:spPr>
          <a:xfrm>
            <a:off x="838200" y="365125"/>
            <a:ext cx="10515600" cy="1325563"/>
          </a:xfrm>
        </p:spPr>
        <p:txBody>
          <a:bodyPr anchor="ctr">
            <a:normAutofit/>
          </a:bodyPr>
          <a:lstStyle/>
          <a:p>
            <a:r>
              <a:rPr lang="en-US" dirty="0"/>
              <a:t>Reporting AEs</a:t>
            </a:r>
          </a:p>
        </p:txBody>
      </p:sp>
      <p:graphicFrame>
        <p:nvGraphicFramePr>
          <p:cNvPr id="5" name="Content Placeholder 2">
            <a:extLst>
              <a:ext uri="{FF2B5EF4-FFF2-40B4-BE49-F238E27FC236}">
                <a16:creationId xmlns:a16="http://schemas.microsoft.com/office/drawing/2014/main" id="{FF889217-23CB-88C0-BFE9-E1AAEC7A78BA}"/>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66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59C5-7699-2357-C1E5-593938D57BE7}"/>
              </a:ext>
            </a:extLst>
          </p:cNvPr>
          <p:cNvSpPr>
            <a:spLocks noGrp="1"/>
          </p:cNvSpPr>
          <p:nvPr>
            <p:ph type="title"/>
          </p:nvPr>
        </p:nvSpPr>
        <p:spPr>
          <a:xfrm>
            <a:off x="838200" y="365125"/>
            <a:ext cx="10515600" cy="1325563"/>
          </a:xfrm>
        </p:spPr>
        <p:txBody>
          <a:bodyPr anchor="ctr">
            <a:normAutofit/>
          </a:bodyPr>
          <a:lstStyle/>
          <a:p>
            <a:r>
              <a:rPr lang="en-US" dirty="0"/>
              <a:t>Family Engagement Survey</a:t>
            </a:r>
          </a:p>
        </p:txBody>
      </p:sp>
      <p:graphicFrame>
        <p:nvGraphicFramePr>
          <p:cNvPr id="5" name="Content Placeholder 2">
            <a:extLst>
              <a:ext uri="{FF2B5EF4-FFF2-40B4-BE49-F238E27FC236}">
                <a16:creationId xmlns:a16="http://schemas.microsoft.com/office/drawing/2014/main" id="{06E78546-BB15-2EF8-AE29-D759855C55E1}"/>
              </a:ext>
            </a:extLst>
          </p:cNvPr>
          <p:cNvGraphicFramePr>
            <a:graphicFrameLocks noGrp="1"/>
          </p:cNvGraphicFramePr>
          <p:nvPr>
            <p:ph idx="1"/>
            <p:extLst>
              <p:ext uri="{D42A27DB-BD31-4B8C-83A1-F6EECF244321}">
                <p14:modId xmlns:p14="http://schemas.microsoft.com/office/powerpoint/2010/main" val="65231051"/>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766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430734" y="32450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457722" y="1825625"/>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r>
              <a:rPr lang="en-US" dirty="0"/>
              <a:t>Are there any suggestions and/or feedback on the progress of the program that you would like to share with the team at this time? </a:t>
            </a:r>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368802" cy="2685024"/>
          </a:xfrm>
        </p:spPr>
        <p:txBody>
          <a:bodyPr>
            <a:normAutofit/>
          </a:bodyPr>
          <a:lstStyle/>
          <a:p>
            <a:r>
              <a:rPr lang="en-US" dirty="0">
                <a:solidFill>
                  <a:srgbClr val="22549C"/>
                </a:solidFill>
              </a:rPr>
              <a:t>RHO Implementation Trial Consort Diagram</a:t>
            </a:r>
          </a:p>
        </p:txBody>
      </p:sp>
      <p:sp>
        <p:nvSpPr>
          <p:cNvPr id="8" name="TextBox 7">
            <a:extLst>
              <a:ext uri="{FF2B5EF4-FFF2-40B4-BE49-F238E27FC236}">
                <a16:creationId xmlns:a16="http://schemas.microsoft.com/office/drawing/2014/main" id="{E37B7723-EDA1-4096-81A3-9DAD09BB471A}"/>
              </a:ext>
            </a:extLst>
          </p:cNvPr>
          <p:cNvSpPr txBox="1"/>
          <p:nvPr/>
        </p:nvSpPr>
        <p:spPr>
          <a:xfrm>
            <a:off x="1074234" y="4499499"/>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73 ± 63</a:t>
            </a:r>
          </a:p>
        </p:txBody>
      </p:sp>
      <p:pic>
        <p:nvPicPr>
          <p:cNvPr id="21" name="Picture 20">
            <a:extLst>
              <a:ext uri="{FF2B5EF4-FFF2-40B4-BE49-F238E27FC236}">
                <a16:creationId xmlns:a16="http://schemas.microsoft.com/office/drawing/2014/main" id="{0D26C730-B2FD-D51B-E15A-8C9A8AA178D0}"/>
              </a:ext>
            </a:extLst>
          </p:cNvPr>
          <p:cNvPicPr>
            <a:picLocks noChangeAspect="1"/>
          </p:cNvPicPr>
          <p:nvPr/>
        </p:nvPicPr>
        <p:blipFill rotWithShape="1">
          <a:blip r:embed="rId3"/>
          <a:srcRect l="6909" t="2361" r="5802" b="2778"/>
          <a:stretch/>
        </p:blipFill>
        <p:spPr>
          <a:xfrm>
            <a:off x="4661852" y="419100"/>
            <a:ext cx="6813372" cy="5905500"/>
          </a:xfrm>
          <a:prstGeom prst="rect">
            <a:avLst/>
          </a:prstGeom>
        </p:spPr>
      </p:pic>
    </p:spTree>
    <p:extLst>
      <p:ext uri="{BB962C8B-B14F-4D97-AF65-F5344CB8AC3E}">
        <p14:creationId xmlns:p14="http://schemas.microsoft.com/office/powerpoint/2010/main" val="162569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7EB31FCD-E664-42BE-9584-02DCA1E0E960}"/>
              </a:ext>
            </a:extLst>
          </p:cNvPr>
          <p:cNvSpPr txBox="1"/>
          <p:nvPr/>
        </p:nvSpPr>
        <p:spPr>
          <a:xfrm>
            <a:off x="10943946" y="672986"/>
            <a:ext cx="755417" cy="3385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Arrow: Up 5">
            <a:extLst>
              <a:ext uri="{FF2B5EF4-FFF2-40B4-BE49-F238E27FC236}">
                <a16:creationId xmlns:a16="http://schemas.microsoft.com/office/drawing/2014/main" id="{141451D3-8BC6-14AA-38D6-19CDCF61E515}"/>
              </a:ext>
            </a:extLst>
          </p:cNvPr>
          <p:cNvSpPr/>
          <p:nvPr/>
        </p:nvSpPr>
        <p:spPr>
          <a:xfrm>
            <a:off x="10084526" y="266666"/>
            <a:ext cx="1345474" cy="6588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C3D254CB-5890-F73C-517B-767DD9D79E3F}"/>
              </a:ext>
            </a:extLst>
          </p:cNvPr>
          <p:cNvGraphicFramePr>
            <a:graphicFrameLocks/>
          </p:cNvGraphicFramePr>
          <p:nvPr/>
        </p:nvGraphicFramePr>
        <p:xfrm>
          <a:off x="451792" y="925470"/>
          <a:ext cx="11288415" cy="5007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24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084D-11B8-45DA-BDFE-2C5077C5ECE3}"/>
              </a:ext>
            </a:extLst>
          </p:cNvPr>
          <p:cNvSpPr>
            <a:spLocks noGrp="1"/>
          </p:cNvSpPr>
          <p:nvPr>
            <p:ph type="title"/>
          </p:nvPr>
        </p:nvSpPr>
        <p:spPr>
          <a:xfrm>
            <a:off x="622300" y="7938"/>
            <a:ext cx="10515600" cy="836326"/>
          </a:xfrm>
        </p:spPr>
        <p:txBody>
          <a:bodyPr anchor="ctr">
            <a:normAutofit/>
          </a:bodyPr>
          <a:lstStyle/>
          <a:p>
            <a:r>
              <a:rPr lang="en-US" dirty="0"/>
              <a:t>Enrollment by Site</a:t>
            </a:r>
          </a:p>
        </p:txBody>
      </p:sp>
      <p:graphicFrame>
        <p:nvGraphicFramePr>
          <p:cNvPr id="4" name="Table 3">
            <a:extLst>
              <a:ext uri="{FF2B5EF4-FFF2-40B4-BE49-F238E27FC236}">
                <a16:creationId xmlns:a16="http://schemas.microsoft.com/office/drawing/2014/main" id="{D09ED56F-B4F2-FAAC-89FA-3932C307A599}"/>
              </a:ext>
            </a:extLst>
          </p:cNvPr>
          <p:cNvGraphicFramePr>
            <a:graphicFrameLocks noGrp="1"/>
          </p:cNvGraphicFramePr>
          <p:nvPr>
            <p:extLst>
              <p:ext uri="{D42A27DB-BD31-4B8C-83A1-F6EECF244321}">
                <p14:modId xmlns:p14="http://schemas.microsoft.com/office/powerpoint/2010/main" val="2926330901"/>
              </p:ext>
            </p:extLst>
          </p:nvPr>
        </p:nvGraphicFramePr>
        <p:xfrm>
          <a:off x="327116" y="674446"/>
          <a:ext cx="11537768" cy="5187139"/>
        </p:xfrm>
        <a:graphic>
          <a:graphicData uri="http://schemas.openxmlformats.org/drawingml/2006/table">
            <a:tbl>
              <a:tblPr>
                <a:tableStyleId>{E8B1032C-EA38-4F05-BA0D-38AFFFC7BED3}</a:tableStyleId>
              </a:tblPr>
              <a:tblGrid>
                <a:gridCol w="2039114">
                  <a:extLst>
                    <a:ext uri="{9D8B030D-6E8A-4147-A177-3AD203B41FA5}">
                      <a16:colId xmlns:a16="http://schemas.microsoft.com/office/drawing/2014/main" val="4263369259"/>
                    </a:ext>
                  </a:extLst>
                </a:gridCol>
                <a:gridCol w="923068">
                  <a:extLst>
                    <a:ext uri="{9D8B030D-6E8A-4147-A177-3AD203B41FA5}">
                      <a16:colId xmlns:a16="http://schemas.microsoft.com/office/drawing/2014/main" val="3117110235"/>
                    </a:ext>
                  </a:extLst>
                </a:gridCol>
                <a:gridCol w="1165681">
                  <a:extLst>
                    <a:ext uri="{9D8B030D-6E8A-4147-A177-3AD203B41FA5}">
                      <a16:colId xmlns:a16="http://schemas.microsoft.com/office/drawing/2014/main" val="766057045"/>
                    </a:ext>
                  </a:extLst>
                </a:gridCol>
                <a:gridCol w="632788">
                  <a:extLst>
                    <a:ext uri="{9D8B030D-6E8A-4147-A177-3AD203B41FA5}">
                      <a16:colId xmlns:a16="http://schemas.microsoft.com/office/drawing/2014/main" val="3727103113"/>
                    </a:ext>
                  </a:extLst>
                </a:gridCol>
                <a:gridCol w="721311">
                  <a:extLst>
                    <a:ext uri="{9D8B030D-6E8A-4147-A177-3AD203B41FA5}">
                      <a16:colId xmlns:a16="http://schemas.microsoft.com/office/drawing/2014/main" val="476835133"/>
                    </a:ext>
                  </a:extLst>
                </a:gridCol>
                <a:gridCol w="721311">
                  <a:extLst>
                    <a:ext uri="{9D8B030D-6E8A-4147-A177-3AD203B41FA5}">
                      <a16:colId xmlns:a16="http://schemas.microsoft.com/office/drawing/2014/main" val="1094621753"/>
                    </a:ext>
                  </a:extLst>
                </a:gridCol>
                <a:gridCol w="756575">
                  <a:extLst>
                    <a:ext uri="{9D8B030D-6E8A-4147-A177-3AD203B41FA5}">
                      <a16:colId xmlns:a16="http://schemas.microsoft.com/office/drawing/2014/main" val="2281782717"/>
                    </a:ext>
                  </a:extLst>
                </a:gridCol>
                <a:gridCol w="884808">
                  <a:extLst>
                    <a:ext uri="{9D8B030D-6E8A-4147-A177-3AD203B41FA5}">
                      <a16:colId xmlns:a16="http://schemas.microsoft.com/office/drawing/2014/main" val="730890675"/>
                    </a:ext>
                  </a:extLst>
                </a:gridCol>
                <a:gridCol w="1320800">
                  <a:extLst>
                    <a:ext uri="{9D8B030D-6E8A-4147-A177-3AD203B41FA5}">
                      <a16:colId xmlns:a16="http://schemas.microsoft.com/office/drawing/2014/main" val="2790865097"/>
                    </a:ext>
                  </a:extLst>
                </a:gridCol>
                <a:gridCol w="1051512">
                  <a:extLst>
                    <a:ext uri="{9D8B030D-6E8A-4147-A177-3AD203B41FA5}">
                      <a16:colId xmlns:a16="http://schemas.microsoft.com/office/drawing/2014/main" val="1254699466"/>
                    </a:ext>
                  </a:extLst>
                </a:gridCol>
                <a:gridCol w="705282">
                  <a:extLst>
                    <a:ext uri="{9D8B030D-6E8A-4147-A177-3AD203B41FA5}">
                      <a16:colId xmlns:a16="http://schemas.microsoft.com/office/drawing/2014/main" val="269377135"/>
                    </a:ext>
                  </a:extLst>
                </a:gridCol>
                <a:gridCol w="615518">
                  <a:extLst>
                    <a:ext uri="{9D8B030D-6E8A-4147-A177-3AD203B41FA5}">
                      <a16:colId xmlns:a16="http://schemas.microsoft.com/office/drawing/2014/main" val="1510548777"/>
                    </a:ext>
                  </a:extLst>
                </a:gridCol>
              </a:tblGrid>
              <a:tr h="687203">
                <a:tc>
                  <a:txBody>
                    <a:bodyPr/>
                    <a:lstStyle/>
                    <a:p>
                      <a:pPr algn="ctr" fontAlgn="ctr"/>
                      <a:r>
                        <a:rPr lang="en-US" sz="1300" b="1" u="none" strike="noStrike" dirty="0">
                          <a:effectLst/>
                        </a:rPr>
                        <a:t>Site Name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1st Patient Enrolled</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Duration of Implementation </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Estimate Per Year</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Estimate Per Month</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Current Per Month</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Followed</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Withdrawn</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Weaned from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Active on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Average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SD</a:t>
                      </a:r>
                      <a:endParaRPr lang="en-US" sz="1300" b="1"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575569041"/>
                  </a:ext>
                </a:extLst>
              </a:tr>
              <a:tr h="249892">
                <a:tc>
                  <a:txBody>
                    <a:bodyPr/>
                    <a:lstStyle/>
                    <a:p>
                      <a:pPr algn="ctr" fontAlgn="b"/>
                      <a:r>
                        <a:rPr lang="en-US" sz="1200" u="none" strike="noStrike" dirty="0">
                          <a:effectLst/>
                        </a:rPr>
                        <a:t>Boston Children's</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7/8/2021</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19.07</a:t>
                      </a:r>
                    </a:p>
                  </a:txBody>
                  <a:tcPr marL="0" marR="0" marT="0" marB="0" anchor="b"/>
                </a:tc>
                <a:tc>
                  <a:txBody>
                    <a:bodyPr/>
                    <a:lstStyle/>
                    <a:p>
                      <a:pPr algn="ctr" fontAlgn="b"/>
                      <a:r>
                        <a:rPr lang="en-US" sz="1400" u="none" strike="noStrike">
                          <a:effectLst/>
                        </a:rPr>
                        <a:t>40</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3</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0.8</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16</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5</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10</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87.50</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67.81</a:t>
                      </a:r>
                    </a:p>
                  </a:txBody>
                  <a:tcPr marL="0" marR="0" marT="0" marB="0" anchor="b"/>
                </a:tc>
                <a:extLst>
                  <a:ext uri="{0D108BD9-81ED-4DB2-BD59-A6C34878D82A}">
                    <a16:rowId xmlns:a16="http://schemas.microsoft.com/office/drawing/2014/main" val="1105767336"/>
                  </a:ext>
                </a:extLst>
              </a:tr>
              <a:tr h="249892">
                <a:tc>
                  <a:txBody>
                    <a:bodyPr/>
                    <a:lstStyle/>
                    <a:p>
                      <a:pPr algn="ctr" fontAlgn="b"/>
                      <a:r>
                        <a:rPr lang="en-US" sz="1200" u="none" strike="noStrike" dirty="0">
                          <a:effectLst/>
                        </a:rPr>
                        <a:t>Dartmouth-Hitchcock</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1/1/2022</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13.17</a:t>
                      </a:r>
                    </a:p>
                  </a:txBody>
                  <a:tcPr marL="0" marR="0" marT="0" marB="0" anchor="b"/>
                </a:tc>
                <a:tc>
                  <a:txBody>
                    <a:bodyPr/>
                    <a:lstStyle/>
                    <a:p>
                      <a:pPr algn="ctr" fontAlgn="b"/>
                      <a:r>
                        <a:rPr lang="en-US" sz="1400" u="none" strike="noStrike">
                          <a:effectLst/>
                        </a:rPr>
                        <a:t>20</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2</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1.6</a:t>
                      </a:r>
                    </a:p>
                  </a:txBody>
                  <a:tcPr marL="0" marR="0" marT="0" marB="0" anchor="b">
                    <a:noFill/>
                  </a:tcPr>
                </a:tc>
                <a:tc>
                  <a:txBody>
                    <a:bodyPr/>
                    <a:lstStyle/>
                    <a:p>
                      <a:pPr algn="ctr" fontAlgn="b"/>
                      <a:r>
                        <a:rPr lang="en-US" sz="1400" b="0" i="0" u="none" strike="noStrike" dirty="0">
                          <a:solidFill>
                            <a:schemeClr val="tx1"/>
                          </a:solidFill>
                          <a:effectLst/>
                          <a:latin typeface="Calibri" panose="020F0502020204030204" pitchFamily="34" charset="0"/>
                        </a:rPr>
                        <a:t>23</a:t>
                      </a:r>
                    </a:p>
                  </a:txBody>
                  <a:tcPr marL="0" marR="0" marT="0" marB="0" anchor="b"/>
                </a:tc>
                <a:tc>
                  <a:txBody>
                    <a:bodyPr/>
                    <a:lstStyle/>
                    <a:p>
                      <a:pPr algn="ctr" fontAlgn="b"/>
                      <a:r>
                        <a:rPr lang="en-US" sz="1400" u="none" strike="noStrike" dirty="0">
                          <a:solidFill>
                            <a:sysClr val="windowText" lastClr="000000"/>
                          </a:solidFill>
                          <a:effectLst/>
                        </a:rPr>
                        <a:t>1</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16</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6</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73.13</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77.37</a:t>
                      </a:r>
                    </a:p>
                  </a:txBody>
                  <a:tcPr marL="0" marR="0" marT="0" marB="0" anchor="b"/>
                </a:tc>
                <a:extLst>
                  <a:ext uri="{0D108BD9-81ED-4DB2-BD59-A6C34878D82A}">
                    <a16:rowId xmlns:a16="http://schemas.microsoft.com/office/drawing/2014/main" val="176033024"/>
                  </a:ext>
                </a:extLst>
              </a:tr>
              <a:tr h="381240">
                <a:tc>
                  <a:txBody>
                    <a:bodyPr/>
                    <a:lstStyle/>
                    <a:p>
                      <a:pPr algn="ctr" fontAlgn="b"/>
                      <a:r>
                        <a:rPr lang="en-US" sz="1200" u="none" strike="noStrike" dirty="0">
                          <a:effectLst/>
                        </a:rPr>
                        <a:t>Maria </a:t>
                      </a:r>
                      <a:r>
                        <a:rPr lang="en-US" sz="1200" u="none" strike="noStrike" dirty="0" err="1">
                          <a:effectLst/>
                        </a:rPr>
                        <a:t>Fareri</a:t>
                      </a:r>
                      <a:r>
                        <a:rPr lang="en-US" sz="1200" u="none" strike="noStrike" dirty="0">
                          <a:effectLst/>
                        </a:rPr>
                        <a:t>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11/18/2021</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14.63</a:t>
                      </a:r>
                    </a:p>
                  </a:txBody>
                  <a:tcPr marL="0" marR="0" marT="0" marB="0" anchor="b"/>
                </a:tc>
                <a:tc>
                  <a:txBody>
                    <a:bodyPr/>
                    <a:lstStyle/>
                    <a:p>
                      <a:pPr algn="ctr" fontAlgn="b"/>
                      <a:r>
                        <a:rPr lang="en-US" sz="1400" u="none" strike="noStrike">
                          <a:effectLst/>
                        </a:rPr>
                        <a:t>14</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1</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0.1</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2</a:t>
                      </a:r>
                    </a:p>
                  </a:txBody>
                  <a:tcPr marL="0" marR="0" marT="0" marB="0" anchor="b"/>
                </a:tc>
                <a:tc>
                  <a:txBody>
                    <a:bodyPr/>
                    <a:lstStyle/>
                    <a:p>
                      <a:pPr algn="ctr" fontAlgn="b"/>
                      <a:r>
                        <a:rPr lang="en-US" sz="1400" u="none" strike="noStrike" dirty="0">
                          <a:solidFill>
                            <a:sysClr val="windowText" lastClr="000000"/>
                          </a:solidFill>
                          <a:effectLst/>
                        </a:rPr>
                        <a:t>0</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2</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0</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90.00</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37.00</a:t>
                      </a:r>
                    </a:p>
                  </a:txBody>
                  <a:tcPr marL="0" marR="0" marT="0" marB="0" anchor="b"/>
                </a:tc>
                <a:extLst>
                  <a:ext uri="{0D108BD9-81ED-4DB2-BD59-A6C34878D82A}">
                    <a16:rowId xmlns:a16="http://schemas.microsoft.com/office/drawing/2014/main" val="2138647532"/>
                  </a:ext>
                </a:extLst>
              </a:tr>
              <a:tr h="381240">
                <a:tc>
                  <a:txBody>
                    <a:bodyPr/>
                    <a:lstStyle/>
                    <a:p>
                      <a:pPr algn="ctr" fontAlgn="b"/>
                      <a:r>
                        <a:rPr lang="en-US" sz="1200" u="none" strike="noStrike" dirty="0">
                          <a:effectLst/>
                        </a:rPr>
                        <a:t>Massachusetts General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7/8/2021</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19.07</a:t>
                      </a:r>
                    </a:p>
                  </a:txBody>
                  <a:tcPr marL="0" marR="0" marT="0" marB="0" anchor="b"/>
                </a:tc>
                <a:tc>
                  <a:txBody>
                    <a:bodyPr/>
                    <a:lstStyle/>
                    <a:p>
                      <a:pPr algn="ctr" fontAlgn="b"/>
                      <a:r>
                        <a:rPr lang="en-US" sz="1400" u="none" strike="noStrike">
                          <a:effectLst/>
                        </a:rPr>
                        <a:t>13</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1</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0.5</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10</a:t>
                      </a:r>
                    </a:p>
                  </a:txBody>
                  <a:tcPr marL="0" marR="0" marT="0" marB="0" anchor="b"/>
                </a:tc>
                <a:tc>
                  <a:txBody>
                    <a:bodyPr/>
                    <a:lstStyle/>
                    <a:p>
                      <a:pPr algn="ctr" fontAlgn="b"/>
                      <a:r>
                        <a:rPr lang="en-US" sz="1400" u="none" strike="noStrike" dirty="0">
                          <a:solidFill>
                            <a:sysClr val="windowText" lastClr="000000"/>
                          </a:solidFill>
                          <a:effectLst/>
                        </a:rPr>
                        <a:t>1</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7</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2</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89.14</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52.73</a:t>
                      </a:r>
                    </a:p>
                  </a:txBody>
                  <a:tcPr marL="0" marR="0" marT="0" marB="0" anchor="b"/>
                </a:tc>
                <a:extLst>
                  <a:ext uri="{0D108BD9-81ED-4DB2-BD59-A6C34878D82A}">
                    <a16:rowId xmlns:a16="http://schemas.microsoft.com/office/drawing/2014/main" val="3641287519"/>
                  </a:ext>
                </a:extLst>
              </a:tr>
              <a:tr h="249892">
                <a:tc>
                  <a:txBody>
                    <a:bodyPr/>
                    <a:lstStyle/>
                    <a:p>
                      <a:pPr algn="ctr" fontAlgn="b"/>
                      <a:r>
                        <a:rPr lang="en-US" sz="1200" u="none" strike="noStrike">
                          <a:effectLst/>
                        </a:rPr>
                        <a:t>University of Maryland</a:t>
                      </a:r>
                      <a:endParaRPr lang="en-US" sz="12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8/21/2021</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17.60</a:t>
                      </a:r>
                    </a:p>
                  </a:txBody>
                  <a:tcPr marL="0" marR="0" marT="0" marB="0" anchor="b"/>
                </a:tc>
                <a:tc>
                  <a:txBody>
                    <a:bodyPr/>
                    <a:lstStyle/>
                    <a:p>
                      <a:pPr algn="ctr" fontAlgn="b"/>
                      <a:r>
                        <a:rPr lang="en-US" sz="1400" u="none" strike="noStrike">
                          <a:effectLst/>
                        </a:rPr>
                        <a:t>20</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2</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1.1</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20</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7</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11</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2</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52.18</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35.45</a:t>
                      </a:r>
                    </a:p>
                  </a:txBody>
                  <a:tcPr marL="0" marR="0" marT="0" marB="0" anchor="b"/>
                </a:tc>
                <a:extLst>
                  <a:ext uri="{0D108BD9-81ED-4DB2-BD59-A6C34878D82A}">
                    <a16:rowId xmlns:a16="http://schemas.microsoft.com/office/drawing/2014/main" val="632309223"/>
                  </a:ext>
                </a:extLst>
              </a:tr>
              <a:tr h="249892">
                <a:tc>
                  <a:txBody>
                    <a:bodyPr/>
                    <a:lstStyle/>
                    <a:p>
                      <a:pPr algn="ctr" fontAlgn="b"/>
                      <a:r>
                        <a:rPr lang="en-US" sz="1200" u="none" strike="noStrike" dirty="0">
                          <a:effectLst/>
                        </a:rPr>
                        <a:t>Vanderbilt</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4/28/2021</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21.43</a:t>
                      </a:r>
                    </a:p>
                  </a:txBody>
                  <a:tcPr marL="0" marR="0" marT="0" marB="0" anchor="b"/>
                </a:tc>
                <a:tc>
                  <a:txBody>
                    <a:bodyPr/>
                    <a:lstStyle/>
                    <a:p>
                      <a:pPr algn="ctr" fontAlgn="b"/>
                      <a:r>
                        <a:rPr lang="en-US" sz="1400" u="none" strike="noStrike" dirty="0">
                          <a:effectLst/>
                        </a:rPr>
                        <a:t>70</a:t>
                      </a:r>
                      <a:endParaRPr lang="en-US" sz="14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6</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0.1</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3</a:t>
                      </a:r>
                    </a:p>
                  </a:txBody>
                  <a:tcPr marL="0" marR="0" marT="0" marB="0" anchor="b"/>
                </a:tc>
                <a:tc>
                  <a:txBody>
                    <a:bodyPr/>
                    <a:lstStyle/>
                    <a:p>
                      <a:pPr algn="ctr" fontAlgn="b"/>
                      <a:r>
                        <a:rPr lang="en-US" sz="1400" u="none" strike="noStrike" dirty="0">
                          <a:solidFill>
                            <a:sysClr val="windowText" lastClr="000000"/>
                          </a:solidFill>
                          <a:effectLst/>
                        </a:rPr>
                        <a:t>2</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a:t>
                      </a:r>
                    </a:p>
                  </a:txBody>
                  <a:tcPr marL="0" marR="0" marT="0" marB="0" anchor="b"/>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14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1932287569"/>
                  </a:ext>
                </a:extLst>
              </a:tr>
              <a:tr h="249892">
                <a:tc>
                  <a:txBody>
                    <a:bodyPr/>
                    <a:lstStyle/>
                    <a:p>
                      <a:pPr algn="ctr" fontAlgn="b"/>
                      <a:r>
                        <a:rPr lang="en-US" sz="1200" u="none" strike="noStrike" dirty="0">
                          <a:effectLst/>
                        </a:rPr>
                        <a:t>Arkansas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10/20/2021</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15.60</a:t>
                      </a:r>
                    </a:p>
                  </a:txBody>
                  <a:tcPr marL="0" marR="0" marT="0" marB="0" anchor="b"/>
                </a:tc>
                <a:tc>
                  <a:txBody>
                    <a:bodyPr/>
                    <a:lstStyle/>
                    <a:p>
                      <a:pPr algn="ctr" fontAlgn="b"/>
                      <a:r>
                        <a:rPr lang="en-US" sz="1400" u="none" strike="noStrike">
                          <a:effectLst/>
                        </a:rPr>
                        <a:t>48</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4</a:t>
                      </a:r>
                      <a:endParaRPr lang="en-US" sz="14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1.4</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23</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6</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7</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10</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77.86</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43.09</a:t>
                      </a:r>
                    </a:p>
                  </a:txBody>
                  <a:tcPr marL="0" marR="0" marT="0" marB="0" anchor="b"/>
                </a:tc>
                <a:extLst>
                  <a:ext uri="{0D108BD9-81ED-4DB2-BD59-A6C34878D82A}">
                    <a16:rowId xmlns:a16="http://schemas.microsoft.com/office/drawing/2014/main" val="3822052516"/>
                  </a:ext>
                </a:extLst>
              </a:tr>
              <a:tr h="381240">
                <a:tc>
                  <a:txBody>
                    <a:bodyPr/>
                    <a:lstStyle/>
                    <a:p>
                      <a:pPr algn="ctr" fontAlgn="b"/>
                      <a:r>
                        <a:rPr lang="en-US" sz="1200" u="none" strike="noStrike" dirty="0">
                          <a:effectLst/>
                        </a:rPr>
                        <a:t>Children's Hospital of </a:t>
                      </a:r>
                      <a:r>
                        <a:rPr lang="en-US" sz="1200" u="none" strike="noStrike" dirty="0" err="1">
                          <a:effectLst/>
                        </a:rPr>
                        <a:t>Philidelphia</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5/26/2021</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20.50</a:t>
                      </a:r>
                    </a:p>
                  </a:txBody>
                  <a:tcPr marL="0" marR="0" marT="0" marB="0" anchor="b"/>
                </a:tc>
                <a:tc>
                  <a:txBody>
                    <a:bodyPr/>
                    <a:lstStyle/>
                    <a:p>
                      <a:pPr algn="ctr" fontAlgn="b"/>
                      <a:r>
                        <a:rPr lang="en-US" sz="1400" u="none" strike="noStrike">
                          <a:effectLst/>
                        </a:rPr>
                        <a:t>50</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4</a:t>
                      </a:r>
                      <a:endParaRPr lang="en-US" sz="14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0.2</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4</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1</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2</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51.00</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27.90</a:t>
                      </a:r>
                    </a:p>
                  </a:txBody>
                  <a:tcPr marL="0" marR="0" marT="0" marB="0" anchor="b"/>
                </a:tc>
                <a:extLst>
                  <a:ext uri="{0D108BD9-81ED-4DB2-BD59-A6C34878D82A}">
                    <a16:rowId xmlns:a16="http://schemas.microsoft.com/office/drawing/2014/main" val="1574486783"/>
                  </a:ext>
                </a:extLst>
              </a:tr>
              <a:tr h="249892">
                <a:tc>
                  <a:txBody>
                    <a:bodyPr/>
                    <a:lstStyle/>
                    <a:p>
                      <a:pPr algn="ctr" fontAlgn="b"/>
                      <a:r>
                        <a:rPr lang="en-US" sz="1200" u="none" strike="noStrike" dirty="0">
                          <a:effectLst/>
                        </a:rPr>
                        <a:t>Cincinnati Children's </a:t>
                      </a:r>
                      <a:r>
                        <a:rPr lang="en-US" sz="1200" u="none" strike="noStrike" dirty="0" err="1">
                          <a:effectLst/>
                        </a:rPr>
                        <a:t>Hopsital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9/21/2022</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4.40</a:t>
                      </a:r>
                    </a:p>
                  </a:txBody>
                  <a:tcPr marL="0" marR="0" marT="0" marB="0" anchor="b"/>
                </a:tc>
                <a:tc>
                  <a:txBody>
                    <a:bodyPr/>
                    <a:lstStyle/>
                    <a:p>
                      <a:pPr algn="ctr" fontAlgn="b"/>
                      <a:r>
                        <a:rPr lang="en-US" sz="1400" u="none" strike="noStrike">
                          <a:effectLst/>
                        </a:rPr>
                        <a:t>50</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4</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1.5</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8</a:t>
                      </a:r>
                    </a:p>
                  </a:txBody>
                  <a:tcPr marL="0" marR="0" marT="0" marB="0" anchor="b"/>
                </a:tc>
                <a:tc>
                  <a:txBody>
                    <a:bodyPr/>
                    <a:lstStyle/>
                    <a:p>
                      <a:pPr algn="ctr" fontAlgn="b"/>
                      <a:r>
                        <a:rPr lang="en-US" sz="1400" u="none" strike="noStrike" dirty="0">
                          <a:solidFill>
                            <a:sysClr val="windowText" lastClr="000000"/>
                          </a:solidFill>
                          <a:effectLst/>
                        </a:rPr>
                        <a:t>0</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7</a:t>
                      </a:r>
                    </a:p>
                  </a:txBody>
                  <a:tcPr marL="0" marR="0" marT="0" marB="0" anchor="b"/>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14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430620474"/>
                  </a:ext>
                </a:extLst>
              </a:tr>
              <a:tr h="249892">
                <a:tc>
                  <a:txBody>
                    <a:bodyPr/>
                    <a:lstStyle/>
                    <a:p>
                      <a:pPr algn="ctr" fontAlgn="b"/>
                      <a:r>
                        <a:rPr lang="en-US" sz="1200" u="none" strike="noStrike" dirty="0">
                          <a:effectLst/>
                        </a:rPr>
                        <a:t>National Jewish Health</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8/24/2022</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5.33</a:t>
                      </a:r>
                    </a:p>
                  </a:txBody>
                  <a:tcPr marL="0" marR="0" marT="0" marB="0" anchor="b"/>
                </a:tc>
                <a:tc>
                  <a:txBody>
                    <a:bodyPr/>
                    <a:lstStyle/>
                    <a:p>
                      <a:pPr algn="ctr" fontAlgn="b"/>
                      <a:r>
                        <a:rPr lang="en-US" sz="1400" u="none" strike="noStrike">
                          <a:effectLst/>
                        </a:rPr>
                        <a:t>250</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21</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2.6</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16</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3</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3</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10</a:t>
                      </a:r>
                    </a:p>
                  </a:txBody>
                  <a:tcPr marL="0" marR="0" marT="0" marB="0" anchor="b"/>
                </a:tc>
                <a:tc>
                  <a:txBody>
                    <a:bodyPr/>
                    <a:lstStyle/>
                    <a:p>
                      <a:pPr algn="ctr" fontAlgn="b"/>
                      <a:endParaRPr lang="en-US" sz="14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1400" b="0" i="0" u="none" strike="noStrike">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3491254641"/>
                  </a:ext>
                </a:extLst>
              </a:tr>
              <a:tr h="381240">
                <a:tc>
                  <a:txBody>
                    <a:bodyPr/>
                    <a:lstStyle/>
                    <a:p>
                      <a:pPr algn="ctr" fontAlgn="b"/>
                      <a:r>
                        <a:rPr lang="en-US" sz="1200" u="none" strike="noStrike">
                          <a:effectLst/>
                        </a:rPr>
                        <a:t>Nationwide Children's Hospital</a:t>
                      </a:r>
                      <a:endParaRPr lang="en-US" sz="12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3/4/2022</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11.10</a:t>
                      </a:r>
                    </a:p>
                  </a:txBody>
                  <a:tcPr marL="0" marR="0" marT="0" marB="0" anchor="b"/>
                </a:tc>
                <a:tc>
                  <a:txBody>
                    <a:bodyPr/>
                    <a:lstStyle/>
                    <a:p>
                      <a:pPr algn="ctr" fontAlgn="b"/>
                      <a:r>
                        <a:rPr lang="en-US" sz="1400" u="none" strike="noStrike" dirty="0">
                          <a:effectLst/>
                        </a:rPr>
                        <a:t>75</a:t>
                      </a:r>
                      <a:endParaRPr lang="en-US" sz="14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6</a:t>
                      </a:r>
                      <a:endParaRPr lang="en-US" sz="14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3.5</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42</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9</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21</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12</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65.43</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57.52</a:t>
                      </a:r>
                    </a:p>
                  </a:txBody>
                  <a:tcPr marL="0" marR="0" marT="0" marB="0" anchor="b"/>
                </a:tc>
                <a:extLst>
                  <a:ext uri="{0D108BD9-81ED-4DB2-BD59-A6C34878D82A}">
                    <a16:rowId xmlns:a16="http://schemas.microsoft.com/office/drawing/2014/main" val="2690465319"/>
                  </a:ext>
                </a:extLst>
              </a:tr>
              <a:tr h="381240">
                <a:tc>
                  <a:txBody>
                    <a:bodyPr/>
                    <a:lstStyle/>
                    <a:p>
                      <a:pPr algn="ctr" fontAlgn="b"/>
                      <a:r>
                        <a:rPr lang="en-US" sz="1200" u="none" strike="noStrike" dirty="0">
                          <a:effectLst/>
                        </a:rPr>
                        <a:t>Payton Manning Children's Hospital</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7/19/2022</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6.53</a:t>
                      </a:r>
                    </a:p>
                  </a:txBody>
                  <a:tcPr marL="0" marR="0" marT="0" marB="0" anchor="b"/>
                </a:tc>
                <a:tc>
                  <a:txBody>
                    <a:bodyPr/>
                    <a:lstStyle/>
                    <a:p>
                      <a:pPr algn="ctr" fontAlgn="b"/>
                      <a:r>
                        <a:rPr lang="en-US" sz="1400" u="none" strike="noStrike">
                          <a:effectLst/>
                        </a:rPr>
                        <a:t>25</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2</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1.2</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9</a:t>
                      </a:r>
                    </a:p>
                  </a:txBody>
                  <a:tcPr marL="0" marR="0" marT="0" marB="0" anchor="b"/>
                </a:tc>
                <a:tc>
                  <a:txBody>
                    <a:bodyPr/>
                    <a:lstStyle/>
                    <a:p>
                      <a:pPr algn="ctr" fontAlgn="b"/>
                      <a:r>
                        <a:rPr lang="en-US" sz="1400" b="0" i="0" u="none" strike="noStrike" dirty="0">
                          <a:solidFill>
                            <a:sysClr val="windowText" lastClr="000000"/>
                          </a:solidFill>
                          <a:effectLst/>
                          <a:latin typeface="Calibri" panose="020F0502020204030204" pitchFamily="34" charset="0"/>
                        </a:rPr>
                        <a:t>3</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4</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2</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37.75</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26.69</a:t>
                      </a:r>
                    </a:p>
                  </a:txBody>
                  <a:tcPr marL="0" marR="0" marT="0" marB="0" anchor="b"/>
                </a:tc>
                <a:extLst>
                  <a:ext uri="{0D108BD9-81ED-4DB2-BD59-A6C34878D82A}">
                    <a16:rowId xmlns:a16="http://schemas.microsoft.com/office/drawing/2014/main" val="832286796"/>
                  </a:ext>
                </a:extLst>
              </a:tr>
              <a:tr h="249892">
                <a:tc>
                  <a:txBody>
                    <a:bodyPr/>
                    <a:lstStyle/>
                    <a:p>
                      <a:pPr algn="ctr" fontAlgn="b"/>
                      <a:r>
                        <a:rPr lang="en-US" sz="1200" u="none" strike="noStrike" dirty="0">
                          <a:effectLst/>
                        </a:rPr>
                        <a:t>U. of California, San Diego</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11/10/2021</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14.90</a:t>
                      </a:r>
                    </a:p>
                  </a:txBody>
                  <a:tcPr marL="0" marR="0" marT="0" marB="0" anchor="b"/>
                </a:tc>
                <a:tc>
                  <a:txBody>
                    <a:bodyPr/>
                    <a:lstStyle/>
                    <a:p>
                      <a:pPr algn="ctr" fontAlgn="b"/>
                      <a:r>
                        <a:rPr lang="en-US" sz="1400" u="none" strike="noStrike">
                          <a:effectLst/>
                        </a:rPr>
                        <a:t>65</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5</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0.5</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8</a:t>
                      </a:r>
                    </a:p>
                  </a:txBody>
                  <a:tcPr marL="0" marR="0" marT="0" marB="0" anchor="b"/>
                </a:tc>
                <a:tc>
                  <a:txBody>
                    <a:bodyPr/>
                    <a:lstStyle/>
                    <a:p>
                      <a:pPr algn="ctr" fontAlgn="b"/>
                      <a:r>
                        <a:rPr lang="en-US" sz="1400" b="0" u="none" strike="noStrike" dirty="0">
                          <a:solidFill>
                            <a:sysClr val="windowText" lastClr="000000"/>
                          </a:solidFill>
                          <a:effectLst/>
                        </a:rPr>
                        <a:t>2</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4</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2</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88.25</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70.74</a:t>
                      </a:r>
                    </a:p>
                  </a:txBody>
                  <a:tcPr marL="0" marR="0" marT="0" marB="0" anchor="b"/>
                </a:tc>
                <a:extLst>
                  <a:ext uri="{0D108BD9-81ED-4DB2-BD59-A6C34878D82A}">
                    <a16:rowId xmlns:a16="http://schemas.microsoft.com/office/drawing/2014/main" val="1090672074"/>
                  </a:ext>
                </a:extLst>
              </a:tr>
              <a:tr h="381240">
                <a:tc>
                  <a:txBody>
                    <a:bodyPr/>
                    <a:lstStyle/>
                    <a:p>
                      <a:pPr algn="ctr" fontAlgn="b"/>
                      <a:r>
                        <a:rPr lang="en-US" sz="1200" u="none" strike="noStrike" dirty="0">
                          <a:effectLst/>
                        </a:rPr>
                        <a:t>U. of Kentucky Children's Hospital </a:t>
                      </a:r>
                      <a:endParaRPr lang="en-US" sz="1200" b="0" i="0" u="none" strike="noStrike" dirty="0">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11/21/2022</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2.37</a:t>
                      </a:r>
                    </a:p>
                  </a:txBody>
                  <a:tcPr marL="0" marR="0" marT="0" marB="0" anchor="b"/>
                </a:tc>
                <a:tc>
                  <a:txBody>
                    <a:bodyPr/>
                    <a:lstStyle/>
                    <a:p>
                      <a:pPr algn="ctr" fontAlgn="b"/>
                      <a:r>
                        <a:rPr lang="en-US" sz="1400" u="none" strike="noStrike">
                          <a:effectLst/>
                        </a:rPr>
                        <a:t>50</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4</a:t>
                      </a:r>
                      <a:endParaRPr lang="en-US" sz="1400" b="0" i="0" u="none" strike="noStrike">
                        <a:solidFill>
                          <a:srgbClr val="305496"/>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0.0</a:t>
                      </a:r>
                    </a:p>
                  </a:txBody>
                  <a:tcPr marL="0" marR="0" marT="0" marB="0" anchor="b">
                    <a:solidFill>
                      <a:srgbClr val="FF5050"/>
                    </a:solidFill>
                  </a:tcPr>
                </a:tc>
                <a:tc>
                  <a:txBody>
                    <a:bodyPr/>
                    <a:lstStyle/>
                    <a:p>
                      <a:pPr algn="ctr" fontAlgn="b"/>
                      <a:r>
                        <a:rPr lang="en-US" sz="1400" b="0" i="0" u="none" strike="noStrike" dirty="0">
                          <a:solidFill>
                            <a:schemeClr val="tx1"/>
                          </a:solidFill>
                          <a:effectLst/>
                          <a:latin typeface="Calibri" panose="020F0502020204030204" pitchFamily="34" charset="0"/>
                        </a:rPr>
                        <a:t>0</a:t>
                      </a:r>
                    </a:p>
                  </a:txBody>
                  <a:tcPr marL="0" marR="0" marT="0" marB="0" anchor="b"/>
                </a:tc>
                <a:tc>
                  <a:txBody>
                    <a:bodyPr/>
                    <a:lstStyle/>
                    <a:p>
                      <a:pPr algn="ctr" fontAlgn="b"/>
                      <a:r>
                        <a:rPr lang="en-US" sz="1400" u="none" strike="noStrike" dirty="0">
                          <a:solidFill>
                            <a:sysClr val="windowText" lastClr="000000"/>
                          </a:solidFill>
                          <a:effectLst/>
                        </a:rPr>
                        <a:t>0</a:t>
                      </a:r>
                      <a:endParaRPr lang="en-US" sz="1400" b="0" i="0" u="none" strike="noStrike" dirty="0">
                        <a:solidFill>
                          <a:sysClr val="windowText" lastClr="000000"/>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0</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0</a:t>
                      </a:r>
                    </a:p>
                  </a:txBody>
                  <a:tcPr marL="0" marR="0" marT="0" marB="0" anchor="b"/>
                </a:tc>
                <a:tc>
                  <a:txBody>
                    <a:bodyPr/>
                    <a:lstStyle/>
                    <a:p>
                      <a:pPr algn="ctr" fontAlgn="b"/>
                      <a:endParaRPr lang="en-US" sz="1400" b="0" i="0" u="none" strike="noStrike">
                        <a:solidFill>
                          <a:schemeClr val="tx1"/>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0" marR="0" marT="0" marB="0" anchor="b"/>
                </a:tc>
                <a:extLst>
                  <a:ext uri="{0D108BD9-81ED-4DB2-BD59-A6C34878D82A}">
                    <a16:rowId xmlns:a16="http://schemas.microsoft.com/office/drawing/2014/main" val="4155285626"/>
                  </a:ext>
                </a:extLst>
              </a:tr>
              <a:tr h="190620">
                <a:tc>
                  <a:txBody>
                    <a:bodyPr/>
                    <a:lstStyle/>
                    <a:p>
                      <a:pPr algn="ctr" fontAlgn="b"/>
                      <a:r>
                        <a:rPr lang="en-US" sz="1200" u="none" strike="noStrike" dirty="0">
                          <a:effectLst/>
                        </a:rPr>
                        <a:t>Total</a:t>
                      </a:r>
                      <a:endParaRPr lang="en-US" sz="1200" b="0"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 </a:t>
                      </a:r>
                      <a:endParaRPr lang="en-US" sz="1400" b="0"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 </a:t>
                      </a:r>
                      <a:endParaRPr lang="en-US" sz="1400" b="0" i="0" u="none" strike="noStrike">
                        <a:solidFill>
                          <a:srgbClr val="FFFFFF"/>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 </a:t>
                      </a:r>
                      <a:endParaRPr lang="en-US" sz="1400" b="0" i="0" u="none" strike="noStrike">
                        <a:solidFill>
                          <a:srgbClr val="FFFFFF"/>
                        </a:solidFill>
                        <a:effectLst/>
                        <a:latin typeface="Calibri" panose="020F0502020204030204" pitchFamily="34" charset="0"/>
                      </a:endParaRPr>
                    </a:p>
                  </a:txBody>
                  <a:tcPr marL="0" marR="0" marT="0" marB="0" anchor="b"/>
                </a:tc>
                <a:tc>
                  <a:txBody>
                    <a:bodyPr/>
                    <a:lstStyle/>
                    <a:p>
                      <a:pPr algn="ctr" fontAlgn="b"/>
                      <a:r>
                        <a:rPr lang="en-US" sz="1400" u="none" strike="noStrike">
                          <a:effectLst/>
                        </a:rPr>
                        <a:t> </a:t>
                      </a:r>
                      <a:endParaRPr lang="en-US" sz="1400" b="0" i="0" u="none" strike="noStrike">
                        <a:solidFill>
                          <a:srgbClr val="FFFFFF"/>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 </a:t>
                      </a:r>
                      <a:endParaRPr lang="en-US" sz="1400" b="0"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169</a:t>
                      </a:r>
                    </a:p>
                  </a:txBody>
                  <a:tcPr marL="0" marR="0" marT="0" marB="0" anchor="b"/>
                </a:tc>
                <a:tc>
                  <a:txBody>
                    <a:bodyPr/>
                    <a:lstStyle/>
                    <a:p>
                      <a:pPr algn="ctr" fontAlgn="b"/>
                      <a:r>
                        <a:rPr lang="en-US" sz="1400" b="0" u="none" strike="noStrike" dirty="0">
                          <a:solidFill>
                            <a:srgbClr val="FFFFFF"/>
                          </a:solidFill>
                          <a:effectLst/>
                        </a:rPr>
                        <a:t>25</a:t>
                      </a:r>
                      <a:endParaRPr lang="en-US" sz="1400" b="0" i="0" u="none" strike="noStrike" dirty="0">
                        <a:solidFill>
                          <a:srgbClr val="FFFFFF"/>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88</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56</a:t>
                      </a:r>
                    </a:p>
                  </a:txBody>
                  <a:tcPr marL="0" marR="0" marT="0" marB="0" anchor="b"/>
                </a:tc>
                <a:tc>
                  <a:txBody>
                    <a:bodyPr/>
                    <a:lstStyle/>
                    <a:p>
                      <a:pPr algn="ctr" fontAlgn="b"/>
                      <a:r>
                        <a:rPr lang="en-US" sz="1400" b="0" i="0" u="none" strike="noStrike">
                          <a:solidFill>
                            <a:schemeClr val="tx1"/>
                          </a:solidFill>
                          <a:effectLst/>
                          <a:latin typeface="Calibri" panose="020F0502020204030204" pitchFamily="34" charset="0"/>
                        </a:rPr>
                        <a:t>72.64</a:t>
                      </a:r>
                    </a:p>
                  </a:txBody>
                  <a:tcPr marL="0" marR="0" marT="0" marB="0" anchor="b"/>
                </a:tc>
                <a:tc>
                  <a:txBody>
                    <a:bodyPr/>
                    <a:lstStyle/>
                    <a:p>
                      <a:pPr algn="ctr" fontAlgn="b"/>
                      <a:r>
                        <a:rPr lang="en-US" sz="1400" b="0" i="0" u="none" strike="noStrike" dirty="0">
                          <a:solidFill>
                            <a:schemeClr val="tx1"/>
                          </a:solidFill>
                          <a:effectLst/>
                          <a:latin typeface="Calibri" panose="020F0502020204030204" pitchFamily="34" charset="0"/>
                        </a:rPr>
                        <a:t>62.74</a:t>
                      </a:r>
                    </a:p>
                  </a:txBody>
                  <a:tcPr marL="0" marR="0" marT="0" marB="0" anchor="b"/>
                </a:tc>
                <a:extLst>
                  <a:ext uri="{0D108BD9-81ED-4DB2-BD59-A6C34878D82A}">
                    <a16:rowId xmlns:a16="http://schemas.microsoft.com/office/drawing/2014/main" val="1723834469"/>
                  </a:ext>
                </a:extLst>
              </a:tr>
            </a:tbl>
          </a:graphicData>
        </a:graphic>
      </p:graphicFrame>
    </p:spTree>
    <p:extLst>
      <p:ext uri="{BB962C8B-B14F-4D97-AF65-F5344CB8AC3E}">
        <p14:creationId xmlns:p14="http://schemas.microsoft.com/office/powerpoint/2010/main" val="336455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886F-585D-82DF-6E17-48DBCC7AE0FA}"/>
              </a:ext>
            </a:extLst>
          </p:cNvPr>
          <p:cNvSpPr>
            <a:spLocks noGrp="1"/>
          </p:cNvSpPr>
          <p:nvPr>
            <p:ph type="ctrTitle"/>
          </p:nvPr>
        </p:nvSpPr>
        <p:spPr/>
        <p:txBody>
          <a:bodyPr/>
          <a:lstStyle/>
          <a:p>
            <a:r>
              <a:rPr lang="en-US" dirty="0"/>
              <a:t>Implementation Trial Outcomes</a:t>
            </a:r>
          </a:p>
        </p:txBody>
      </p:sp>
    </p:spTree>
    <p:extLst>
      <p:ext uri="{BB962C8B-B14F-4D97-AF65-F5344CB8AC3E}">
        <p14:creationId xmlns:p14="http://schemas.microsoft.com/office/powerpoint/2010/main" val="126577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866942141"/>
              </p:ext>
            </p:extLst>
          </p:nvPr>
        </p:nvGraphicFramePr>
        <p:xfrm>
          <a:off x="0" y="0"/>
          <a:ext cx="12191999" cy="601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53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EAECBB8-2E8F-24ED-358E-BC0611431383}"/>
              </a:ext>
            </a:extLst>
          </p:cNvPr>
          <p:cNvGraphicFramePr>
            <a:graphicFrameLocks/>
          </p:cNvGraphicFramePr>
          <p:nvPr>
            <p:extLst>
              <p:ext uri="{D42A27DB-BD31-4B8C-83A1-F6EECF244321}">
                <p14:modId xmlns:p14="http://schemas.microsoft.com/office/powerpoint/2010/main" val="606487996"/>
              </p:ext>
            </p:extLst>
          </p:nvPr>
        </p:nvGraphicFramePr>
        <p:xfrm>
          <a:off x="225552" y="237744"/>
          <a:ext cx="11740896" cy="5907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396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975294" y="21708"/>
            <a:ext cx="9593424" cy="1092182"/>
          </a:xfrm>
        </p:spPr>
        <p:txBody>
          <a:bodyPr anchor="ctr">
            <a:normAutofit/>
          </a:bodyPr>
          <a:lstStyle/>
          <a:p>
            <a:pPr algn="ctr"/>
            <a:r>
              <a:rPr lang="en-US">
                <a:solidFill>
                  <a:srgbClr val="22549C"/>
                </a:solidFill>
              </a:rPr>
              <a:t>Implementation Related Problems</a:t>
            </a:r>
            <a:endParaRPr lang="en-US" dirty="0">
              <a:solidFill>
                <a:srgbClr val="22549C"/>
              </a:solidFill>
            </a:endParaRPr>
          </a:p>
        </p:txBody>
      </p:sp>
      <p:pic>
        <p:nvPicPr>
          <p:cNvPr id="3" name="Picture 2">
            <a:extLst>
              <a:ext uri="{FF2B5EF4-FFF2-40B4-BE49-F238E27FC236}">
                <a16:creationId xmlns:a16="http://schemas.microsoft.com/office/drawing/2014/main" id="{F4A1A34C-EDC9-997F-DFC9-97054645787F}"/>
              </a:ext>
            </a:extLst>
          </p:cNvPr>
          <p:cNvPicPr>
            <a:picLocks noChangeAspect="1"/>
          </p:cNvPicPr>
          <p:nvPr/>
        </p:nvPicPr>
        <p:blipFill rotWithShape="1">
          <a:blip r:embed="rId3"/>
          <a:srcRect l="1702" t="6330" r="7044" b="3295"/>
          <a:stretch/>
        </p:blipFill>
        <p:spPr>
          <a:xfrm>
            <a:off x="2026228" y="800100"/>
            <a:ext cx="7130683" cy="5413663"/>
          </a:xfrm>
          <a:prstGeom prst="rect">
            <a:avLst/>
          </a:prstGeom>
        </p:spPr>
      </p:pic>
    </p:spTree>
    <p:extLst>
      <p:ext uri="{BB962C8B-B14F-4D97-AF65-F5344CB8AC3E}">
        <p14:creationId xmlns:p14="http://schemas.microsoft.com/office/powerpoint/2010/main" val="417702547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15016</TotalTime>
  <Words>1241</Words>
  <Application>Microsoft Office PowerPoint</Application>
  <PresentationFormat>Widescreen</PresentationFormat>
  <Paragraphs>375</Paragraphs>
  <Slides>25</Slides>
  <Notes>15</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 +mn-lt</vt:lpstr>
      <vt:lpstr>Apple Braille</vt:lpstr>
      <vt:lpstr>Arial</vt:lpstr>
      <vt:lpstr>Calibri</vt:lpstr>
      <vt:lpstr>Calibri Light</vt:lpstr>
      <vt:lpstr>Century Gothic</vt:lpstr>
      <vt:lpstr>1_Office Theme</vt:lpstr>
      <vt:lpstr>The Recorded Home Oximetry (RHO) Program  Monthly Investigator Meeting</vt:lpstr>
      <vt:lpstr>RHO Program Implementation Timeline</vt:lpstr>
      <vt:lpstr>RHO Implementation Trial Consort Diagram</vt:lpstr>
      <vt:lpstr>PowerPoint Presentation</vt:lpstr>
      <vt:lpstr>Enrollment by Site</vt:lpstr>
      <vt:lpstr>Implementation Trial Outcomes</vt:lpstr>
      <vt:lpstr>PowerPoint Presentation</vt:lpstr>
      <vt:lpstr>PowerPoint Presentation</vt:lpstr>
      <vt:lpstr>Implementation Related Problems</vt:lpstr>
      <vt:lpstr>PowerPoint Presentation</vt:lpstr>
      <vt:lpstr>Deviation Types</vt:lpstr>
      <vt:lpstr>PowerPoint Presentation</vt:lpstr>
      <vt:lpstr>Updates</vt:lpstr>
      <vt:lpstr>Parent Forum → Parent Information Guide</vt:lpstr>
      <vt:lpstr>Update on the New Algorithm</vt:lpstr>
      <vt:lpstr>ESPR and PAS</vt:lpstr>
      <vt:lpstr>Discussion Points</vt:lpstr>
      <vt:lpstr>Quick Poll</vt:lpstr>
      <vt:lpstr>Potential Protocol Change</vt:lpstr>
      <vt:lpstr>Reminders</vt:lpstr>
      <vt:lpstr>Importance of Changing Probes</vt:lpstr>
      <vt:lpstr>Reporting AEs</vt:lpstr>
      <vt:lpstr>Family Engagement Survey</vt:lpstr>
      <vt:lpstr>RHO Program Website</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Edeburn, Katherine R</cp:lastModifiedBy>
  <cp:revision>451</cp:revision>
  <dcterms:created xsi:type="dcterms:W3CDTF">2021-03-31T16:28:55Z</dcterms:created>
  <dcterms:modified xsi:type="dcterms:W3CDTF">2023-03-02T18:44:17Z</dcterms:modified>
</cp:coreProperties>
</file>