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9" r:id="rId2"/>
    <p:sldId id="897" r:id="rId3"/>
    <p:sldId id="256" r:id="rId4"/>
    <p:sldId id="896" r:id="rId5"/>
    <p:sldId id="1491" r:id="rId6"/>
    <p:sldId id="1330" r:id="rId7"/>
    <p:sldId id="1440" r:id="rId8"/>
    <p:sldId id="1424" r:id="rId9"/>
    <p:sldId id="461" r:id="rId10"/>
    <p:sldId id="462" r:id="rId11"/>
    <p:sldId id="1425" r:id="rId12"/>
    <p:sldId id="878" r:id="rId13"/>
    <p:sldId id="895" r:id="rId14"/>
    <p:sldId id="1335" r:id="rId15"/>
    <p:sldId id="1307" r:id="rId16"/>
    <p:sldId id="1441" r:id="rId17"/>
    <p:sldId id="1486" r:id="rId18"/>
    <p:sldId id="1492" r:id="rId19"/>
    <p:sldId id="1494" r:id="rId20"/>
    <p:sldId id="1493" r:id="rId21"/>
    <p:sldId id="1495" r:id="rId22"/>
    <p:sldId id="1474" r:id="rId23"/>
    <p:sldId id="1443" r:id="rId24"/>
    <p:sldId id="1483" r:id="rId25"/>
    <p:sldId id="831" r:id="rId26"/>
    <p:sldId id="1488" r:id="rId27"/>
    <p:sldId id="1461" r:id="rId28"/>
    <p:sldId id="1475" r:id="rId29"/>
    <p:sldId id="1460" r:id="rId30"/>
    <p:sldId id="1455" r:id="rId31"/>
    <p:sldId id="4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1F3"/>
    <a:srgbClr val="FF5050"/>
    <a:srgbClr val="FFC000"/>
    <a:srgbClr val="ED7D31"/>
    <a:srgbClr val="B4B4B4"/>
    <a:srgbClr val="629DD1"/>
    <a:srgbClr val="F4B183"/>
    <a:srgbClr val="A9D18E"/>
    <a:srgbClr val="FCE8DA"/>
    <a:srgbClr val="E5F1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2" autoAdjust="0"/>
    <p:restoredTop sz="96253" autoAdjust="0"/>
  </p:normalViewPr>
  <p:slideViewPr>
    <p:cSldViewPr snapToGrid="0">
      <p:cViewPr varScale="1">
        <p:scale>
          <a:sx n="107" d="100"/>
          <a:sy n="107" d="100"/>
        </p:scale>
        <p:origin x="942" y="11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February).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26.240.67\umms-research-pediatrics-rhein\Implementation%20Science%20Studies\Recorded%20Home%20Oximetry%20(RHO)\Data%20and%20Reporting\Data%20Analysis\Percentage%20Enrolled\Percentage%20Enroll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Februa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Control%20Data\Control%20Data%20(Februar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Februar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umassmed-my.sharepoint.com/personal/katherine_edeburn_umassmed_edu/Documents/Documents/Control%20AE%20SP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umassmed-my.sharepoint.com/personal/katherine_edeburn_umassmed_edu/Documents/Documents/Control%20AE%20SPR.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umassmed-my.sharepoint.com/personal/katherine_edeburn_umassmed_edu/Documents/Documents/Control%20Childre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a:solidFill>
                  <a:srgbClr val="000000"/>
                </a:solidFill>
                <a:latin typeface=" +mn-lt"/>
              </a:defRPr>
            </a:pPr>
            <a:r>
              <a:rPr lang="en-US" sz="2800" b="1" i="0" dirty="0">
                <a:solidFill>
                  <a:srgbClr val="000000"/>
                </a:solidFill>
                <a:latin typeface=" +mn-lt"/>
              </a:rPr>
              <a:t>Recorded Home Oximetry Program Implementation Trial Enrollment (H2 2021</a:t>
            </a:r>
            <a:r>
              <a:rPr lang="en-US" sz="2800" b="1" i="0" baseline="0" dirty="0">
                <a:solidFill>
                  <a:srgbClr val="000000"/>
                </a:solidFill>
                <a:latin typeface=" +mn-lt"/>
              </a:rPr>
              <a:t> to Present)</a:t>
            </a:r>
            <a:endParaRPr lang="en-US" sz="2800" b="1" i="0" dirty="0">
              <a:solidFill>
                <a:srgbClr val="000000"/>
              </a:solidFill>
              <a:latin typeface=" +mn-lt"/>
            </a:endParaRPr>
          </a:p>
        </c:rich>
      </c:tx>
      <c:overlay val="0"/>
    </c:title>
    <c:autoTitleDeleted val="0"/>
    <c:plotArea>
      <c:layout/>
      <c:lineChart>
        <c:grouping val="standard"/>
        <c:varyColors val="0"/>
        <c:ser>
          <c:idx val="0"/>
          <c:order val="0"/>
          <c:tx>
            <c:strRef>
              <c:f>Halfs!$B$1</c:f>
              <c:strCache>
                <c:ptCount val="1"/>
                <c:pt idx="0">
                  <c:v>Total</c:v>
                </c:pt>
              </c:strCache>
            </c:strRef>
          </c:tx>
          <c:spPr>
            <a:ln w="38100">
              <a:solidFill>
                <a:srgbClr val="000080"/>
              </a:solidFill>
              <a:prstDash val="solid"/>
            </a:ln>
            <a:effectLst/>
          </c:spPr>
          <c:marker>
            <c:symbol val="circle"/>
            <c:size val="6"/>
            <c:spPr>
              <a:solidFill>
                <a:srgbClr val="000080"/>
              </a:solidFill>
              <a:ln w="38100">
                <a:solidFill>
                  <a:srgbClr val="000080"/>
                </a:solidFill>
                <a:prstDash val="solid"/>
              </a:ln>
            </c:spPr>
          </c:marker>
          <c:cat>
            <c:strRef>
              <c:f>Halfs!$A$2:$A$7</c:f>
              <c:strCache>
                <c:ptCount val="6"/>
                <c:pt idx="0">
                  <c:v>H2 2021</c:v>
                </c:pt>
                <c:pt idx="1">
                  <c:v>H1 2022</c:v>
                </c:pt>
                <c:pt idx="2">
                  <c:v>H2 2022</c:v>
                </c:pt>
                <c:pt idx="3">
                  <c:v>H1 2023</c:v>
                </c:pt>
                <c:pt idx="4">
                  <c:v>H2 2023</c:v>
                </c:pt>
                <c:pt idx="5">
                  <c:v>H1 2024</c:v>
                </c:pt>
              </c:strCache>
            </c:strRef>
          </c:cat>
          <c:val>
            <c:numRef>
              <c:f>Halfs!$B$2:$B$7</c:f>
              <c:numCache>
                <c:formatCode>0.0</c:formatCode>
                <c:ptCount val="6"/>
                <c:pt idx="0">
                  <c:v>18</c:v>
                </c:pt>
                <c:pt idx="1">
                  <c:v>43</c:v>
                </c:pt>
                <c:pt idx="2">
                  <c:v>98</c:v>
                </c:pt>
                <c:pt idx="3">
                  <c:v>77</c:v>
                </c:pt>
                <c:pt idx="4">
                  <c:v>92</c:v>
                </c:pt>
                <c:pt idx="5">
                  <c:v>13</c:v>
                </c:pt>
              </c:numCache>
            </c:numRef>
          </c:val>
          <c:smooth val="0"/>
          <c:extLst>
            <c:ext xmlns:c16="http://schemas.microsoft.com/office/drawing/2014/chart" uri="{C3380CC4-5D6E-409C-BE32-E72D297353CC}">
              <c16:uniqueId val="{00000000-55B4-4C57-90AF-9374D7D68F4B}"/>
            </c:ext>
          </c:extLst>
        </c:ser>
        <c:ser>
          <c:idx val="1"/>
          <c:order val="1"/>
          <c:tx>
            <c:strRef>
              <c:f>Halfs!$C$1</c:f>
              <c:strCache>
                <c:ptCount val="1"/>
                <c:pt idx="0">
                  <c:v>UCL</c:v>
                </c:pt>
              </c:strCache>
            </c:strRef>
          </c:tx>
          <c:spPr>
            <a:ln w="19050">
              <a:solidFill>
                <a:srgbClr val="FF0000"/>
              </a:solidFill>
              <a:prstDash val="dash"/>
            </a:ln>
            <a:effectLst/>
          </c:spPr>
          <c:marker>
            <c:symbol val="none"/>
          </c:marker>
          <c:dLbls>
            <c:dLbl>
              <c:idx val="1"/>
              <c:layout>
                <c:manualLayout>
                  <c:x val="0.50015756233595787"/>
                  <c:y val="-0.17932589632390425"/>
                </c:manualLayout>
              </c:layout>
              <c:tx>
                <c:rich>
                  <a:bodyPr wrap="square" lIns="38100" tIns="19050" rIns="38100" bIns="19050" anchor="ctr">
                    <a:spAutoFit/>
                  </a:bodyPr>
                  <a:lstStyle/>
                  <a:p>
                    <a:pPr>
                      <a:defRPr sz="1600"/>
                    </a:pPr>
                    <a:r>
                      <a:rPr lang="en-US" sz="1600"/>
                      <a:t>UCL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5B4-4C57-90AF-9374D7D68F4B}"/>
                </c:ext>
              </c:extLst>
            </c:dLbl>
            <c:dLbl>
              <c:idx val="4"/>
              <c:layout>
                <c:manualLayout>
                  <c:x val="2.3490895669291186E-2"/>
                  <c:y val="-2.158702010812269E-2"/>
                </c:manualLayout>
              </c:layout>
              <c:numFmt formatCode="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B4-4C57-90AF-9374D7D68F4B}"/>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Halfs!$A$2:$A$7</c:f>
              <c:strCache>
                <c:ptCount val="6"/>
                <c:pt idx="0">
                  <c:v>H2 2021</c:v>
                </c:pt>
                <c:pt idx="1">
                  <c:v>H1 2022</c:v>
                </c:pt>
                <c:pt idx="2">
                  <c:v>H2 2022</c:v>
                </c:pt>
                <c:pt idx="3">
                  <c:v>H1 2023</c:v>
                </c:pt>
                <c:pt idx="4">
                  <c:v>H2 2023</c:v>
                </c:pt>
                <c:pt idx="5">
                  <c:v>H1 2024</c:v>
                </c:pt>
              </c:strCache>
            </c:strRef>
          </c:cat>
          <c:val>
            <c:numRef>
              <c:f>Halfs!$C$2:$C$7</c:f>
              <c:numCache>
                <c:formatCode>0.0</c:formatCode>
                <c:ptCount val="6"/>
                <c:pt idx="0">
                  <c:v>134.24</c:v>
                </c:pt>
                <c:pt idx="1">
                  <c:v>134.24</c:v>
                </c:pt>
                <c:pt idx="2">
                  <c:v>192.74</c:v>
                </c:pt>
                <c:pt idx="3">
                  <c:v>192.74</c:v>
                </c:pt>
                <c:pt idx="4">
                  <c:v>192.74</c:v>
                </c:pt>
                <c:pt idx="5">
                  <c:v>192.74</c:v>
                </c:pt>
              </c:numCache>
            </c:numRef>
          </c:val>
          <c:smooth val="0"/>
          <c:extLst>
            <c:ext xmlns:c16="http://schemas.microsoft.com/office/drawing/2014/chart" uri="{C3380CC4-5D6E-409C-BE32-E72D297353CC}">
              <c16:uniqueId val="{00000003-55B4-4C57-90AF-9374D7D68F4B}"/>
            </c:ext>
          </c:extLst>
        </c:ser>
        <c:ser>
          <c:idx val="2"/>
          <c:order val="2"/>
          <c:tx>
            <c:strRef>
              <c:f>Halfs!$D$1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Halfs!$A$2:$A$7</c:f>
              <c:strCache>
                <c:ptCount val="6"/>
                <c:pt idx="0">
                  <c:v>H2 2021</c:v>
                </c:pt>
                <c:pt idx="1">
                  <c:v>H1 2022</c:v>
                </c:pt>
                <c:pt idx="2">
                  <c:v>H2 2022</c:v>
                </c:pt>
                <c:pt idx="3">
                  <c:v>H1 2023</c:v>
                </c:pt>
                <c:pt idx="4">
                  <c:v>H2 2023</c:v>
                </c:pt>
                <c:pt idx="5">
                  <c:v>H1 2024</c:v>
                </c:pt>
              </c:strCache>
            </c:strRef>
          </c:cat>
          <c:val>
            <c:numRef>
              <c:f>Halfs!$D$2:$D$7</c:f>
              <c:numCache>
                <c:formatCode>0.0</c:formatCode>
                <c:ptCount val="6"/>
                <c:pt idx="0">
                  <c:v>99.66</c:v>
                </c:pt>
                <c:pt idx="1">
                  <c:v>99.66</c:v>
                </c:pt>
                <c:pt idx="2">
                  <c:v>158.16</c:v>
                </c:pt>
                <c:pt idx="3">
                  <c:v>158.16</c:v>
                </c:pt>
                <c:pt idx="4">
                  <c:v>158.16</c:v>
                </c:pt>
                <c:pt idx="5">
                  <c:v>158.16</c:v>
                </c:pt>
              </c:numCache>
            </c:numRef>
          </c:val>
          <c:smooth val="0"/>
          <c:extLst>
            <c:ext xmlns:c16="http://schemas.microsoft.com/office/drawing/2014/chart" uri="{C3380CC4-5D6E-409C-BE32-E72D297353CC}">
              <c16:uniqueId val="{00000004-55B4-4C57-90AF-9374D7D68F4B}"/>
            </c:ext>
          </c:extLst>
        </c:ser>
        <c:ser>
          <c:idx val="3"/>
          <c:order val="3"/>
          <c:tx>
            <c:strRef>
              <c:f>Halfs!$E$1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Halfs!$A$2:$A$7</c:f>
              <c:strCache>
                <c:ptCount val="6"/>
                <c:pt idx="0">
                  <c:v>H2 2021</c:v>
                </c:pt>
                <c:pt idx="1">
                  <c:v>H1 2022</c:v>
                </c:pt>
                <c:pt idx="2">
                  <c:v>H2 2022</c:v>
                </c:pt>
                <c:pt idx="3">
                  <c:v>H1 2023</c:v>
                </c:pt>
                <c:pt idx="4">
                  <c:v>H2 2023</c:v>
                </c:pt>
                <c:pt idx="5">
                  <c:v>H1 2024</c:v>
                </c:pt>
              </c:strCache>
            </c:strRef>
          </c:cat>
          <c:val>
            <c:numRef>
              <c:f>Halfs!$E$2:$E$7</c:f>
              <c:numCache>
                <c:formatCode>0.0</c:formatCode>
                <c:ptCount val="6"/>
                <c:pt idx="0">
                  <c:v>65.08</c:v>
                </c:pt>
                <c:pt idx="1">
                  <c:v>65.08</c:v>
                </c:pt>
                <c:pt idx="2">
                  <c:v>123.58</c:v>
                </c:pt>
                <c:pt idx="3">
                  <c:v>123.58</c:v>
                </c:pt>
                <c:pt idx="4">
                  <c:v>123.58</c:v>
                </c:pt>
                <c:pt idx="5">
                  <c:v>123.58</c:v>
                </c:pt>
              </c:numCache>
            </c:numRef>
          </c:val>
          <c:smooth val="0"/>
          <c:extLst>
            <c:ext xmlns:c16="http://schemas.microsoft.com/office/drawing/2014/chart" uri="{C3380CC4-5D6E-409C-BE32-E72D297353CC}">
              <c16:uniqueId val="{00000005-55B4-4C57-90AF-9374D7D68F4B}"/>
            </c:ext>
          </c:extLst>
        </c:ser>
        <c:ser>
          <c:idx val="4"/>
          <c:order val="4"/>
          <c:tx>
            <c:strRef>
              <c:f>Halfs!$F$1</c:f>
              <c:strCache>
                <c:ptCount val="1"/>
                <c:pt idx="0">
                  <c:v>Average</c:v>
                </c:pt>
              </c:strCache>
            </c:strRef>
          </c:tx>
          <c:spPr>
            <a:ln w="19050">
              <a:solidFill>
                <a:srgbClr val="009999"/>
              </a:solidFill>
              <a:prstDash val="solid"/>
            </a:ln>
            <a:effectLst/>
          </c:spPr>
          <c:marker>
            <c:symbol val="none"/>
          </c:marker>
          <c:dLbls>
            <c:dLbl>
              <c:idx val="1"/>
              <c:layout>
                <c:manualLayout>
                  <c:x val="0.27661589566929135"/>
                  <c:y val="-0.18264828222673091"/>
                </c:manualLayout>
              </c:layout>
              <c:tx>
                <c:rich>
                  <a:bodyPr wrap="square" lIns="38100" tIns="19050" rIns="38100" bIns="19050" anchor="ctr">
                    <a:spAutoFit/>
                  </a:bodyPr>
                  <a:lstStyle/>
                  <a:p>
                    <a:pPr>
                      <a:defRPr sz="1600"/>
                    </a:pPr>
                    <a:r>
                      <a:rPr lang="en-US" sz="1600"/>
                      <a:t>Average</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5B4-4C57-90AF-9374D7D68F4B}"/>
                </c:ext>
              </c:extLst>
            </c:dLbl>
            <c:dLbl>
              <c:idx val="4"/>
              <c:layout>
                <c:manualLayout>
                  <c:x val="-0.17088410433070866"/>
                  <c:y val="-2.4274807506467651E-2"/>
                </c:manualLayout>
              </c:layout>
              <c:numFmt formatCode="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B4-4C57-90AF-9374D7D68F4B}"/>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Halfs!$A$2:$A$7</c:f>
              <c:strCache>
                <c:ptCount val="6"/>
                <c:pt idx="0">
                  <c:v>H2 2021</c:v>
                </c:pt>
                <c:pt idx="1">
                  <c:v>H1 2022</c:v>
                </c:pt>
                <c:pt idx="2">
                  <c:v>H2 2022</c:v>
                </c:pt>
                <c:pt idx="3">
                  <c:v>H1 2023</c:v>
                </c:pt>
                <c:pt idx="4">
                  <c:v>H2 2023</c:v>
                </c:pt>
                <c:pt idx="5">
                  <c:v>H1 2024</c:v>
                </c:pt>
              </c:strCache>
            </c:strRef>
          </c:cat>
          <c:val>
            <c:numRef>
              <c:f>Halfs!$F$2:$F$7</c:f>
              <c:numCache>
                <c:formatCode>0.0</c:formatCode>
                <c:ptCount val="6"/>
                <c:pt idx="0">
                  <c:v>30.5</c:v>
                </c:pt>
                <c:pt idx="1">
                  <c:v>30.5</c:v>
                </c:pt>
                <c:pt idx="2">
                  <c:v>89</c:v>
                </c:pt>
                <c:pt idx="3">
                  <c:v>89</c:v>
                </c:pt>
                <c:pt idx="4">
                  <c:v>89</c:v>
                </c:pt>
                <c:pt idx="5">
                  <c:v>89</c:v>
                </c:pt>
              </c:numCache>
            </c:numRef>
          </c:val>
          <c:smooth val="0"/>
          <c:extLst>
            <c:ext xmlns:c16="http://schemas.microsoft.com/office/drawing/2014/chart" uri="{C3380CC4-5D6E-409C-BE32-E72D297353CC}">
              <c16:uniqueId val="{00000008-55B4-4C57-90AF-9374D7D68F4B}"/>
            </c:ext>
          </c:extLst>
        </c:ser>
        <c:ser>
          <c:idx val="5"/>
          <c:order val="5"/>
          <c:tx>
            <c:strRef>
              <c:f>Halfs!$G$1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Halfs!$A$2:$A$7</c:f>
              <c:strCache>
                <c:ptCount val="6"/>
                <c:pt idx="0">
                  <c:v>H2 2021</c:v>
                </c:pt>
                <c:pt idx="1">
                  <c:v>H1 2022</c:v>
                </c:pt>
                <c:pt idx="2">
                  <c:v>H2 2022</c:v>
                </c:pt>
                <c:pt idx="3">
                  <c:v>H1 2023</c:v>
                </c:pt>
                <c:pt idx="4">
                  <c:v>H2 2023</c:v>
                </c:pt>
                <c:pt idx="5">
                  <c:v>H1 2024</c:v>
                </c:pt>
              </c:strCache>
            </c:strRef>
          </c:cat>
          <c:val>
            <c:numRef>
              <c:f>Halfs!$G$2:$G$7</c:f>
              <c:numCache>
                <c:formatCode>0.0</c:formatCode>
                <c:ptCount val="6"/>
                <c:pt idx="0">
                  <c:v>-4.0799999999999983</c:v>
                </c:pt>
                <c:pt idx="1">
                  <c:v>-4.0799999999999983</c:v>
                </c:pt>
                <c:pt idx="2">
                  <c:v>54.42</c:v>
                </c:pt>
                <c:pt idx="3">
                  <c:v>54.42</c:v>
                </c:pt>
                <c:pt idx="4">
                  <c:v>54.42</c:v>
                </c:pt>
                <c:pt idx="5">
                  <c:v>54.42</c:v>
                </c:pt>
              </c:numCache>
            </c:numRef>
          </c:val>
          <c:smooth val="0"/>
          <c:extLst>
            <c:ext xmlns:c16="http://schemas.microsoft.com/office/drawing/2014/chart" uri="{C3380CC4-5D6E-409C-BE32-E72D297353CC}">
              <c16:uniqueId val="{00000009-55B4-4C57-90AF-9374D7D68F4B}"/>
            </c:ext>
          </c:extLst>
        </c:ser>
        <c:ser>
          <c:idx val="6"/>
          <c:order val="6"/>
          <c:tx>
            <c:strRef>
              <c:f>Halfs!$H$1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Halfs!$A$2:$A$7</c:f>
              <c:strCache>
                <c:ptCount val="6"/>
                <c:pt idx="0">
                  <c:v>H2 2021</c:v>
                </c:pt>
                <c:pt idx="1">
                  <c:v>H1 2022</c:v>
                </c:pt>
                <c:pt idx="2">
                  <c:v>H2 2022</c:v>
                </c:pt>
                <c:pt idx="3">
                  <c:v>H1 2023</c:v>
                </c:pt>
                <c:pt idx="4">
                  <c:v>H2 2023</c:v>
                </c:pt>
                <c:pt idx="5">
                  <c:v>H1 2024</c:v>
                </c:pt>
              </c:strCache>
            </c:strRef>
          </c:cat>
          <c:val>
            <c:numRef>
              <c:f>Halfs!$H$2:$H$7</c:f>
              <c:numCache>
                <c:formatCode>0.0</c:formatCode>
                <c:ptCount val="6"/>
                <c:pt idx="0">
                  <c:v>-38.659999999999997</c:v>
                </c:pt>
                <c:pt idx="1">
                  <c:v>-38.659999999999997</c:v>
                </c:pt>
                <c:pt idx="2">
                  <c:v>19.840000000000003</c:v>
                </c:pt>
                <c:pt idx="3">
                  <c:v>19.840000000000003</c:v>
                </c:pt>
                <c:pt idx="4">
                  <c:v>19.840000000000003</c:v>
                </c:pt>
                <c:pt idx="5">
                  <c:v>19.840000000000003</c:v>
                </c:pt>
              </c:numCache>
            </c:numRef>
          </c:val>
          <c:smooth val="0"/>
          <c:extLst>
            <c:ext xmlns:c16="http://schemas.microsoft.com/office/drawing/2014/chart" uri="{C3380CC4-5D6E-409C-BE32-E72D297353CC}">
              <c16:uniqueId val="{0000000A-55B4-4C57-90AF-9374D7D68F4B}"/>
            </c:ext>
          </c:extLst>
        </c:ser>
        <c:ser>
          <c:idx val="7"/>
          <c:order val="7"/>
          <c:tx>
            <c:strRef>
              <c:f>Halfs!$I$1</c:f>
              <c:strCache>
                <c:ptCount val="1"/>
                <c:pt idx="0">
                  <c:v>LCL</c:v>
                </c:pt>
              </c:strCache>
            </c:strRef>
          </c:tx>
          <c:spPr>
            <a:ln w="12700">
              <a:solidFill>
                <a:srgbClr val="FF0000"/>
              </a:solidFill>
              <a:prstDash val="dash"/>
            </a:ln>
            <a:effectLst/>
          </c:spPr>
          <c:marker>
            <c:symbol val="none"/>
          </c:marker>
          <c:dLbls>
            <c:dLbl>
              <c:idx val="1"/>
              <c:layout>
                <c:manualLayout>
                  <c:x val="-1.4634146903558605E-2"/>
                  <c:y val="-2.0168068294478571E-2"/>
                </c:manualLayout>
              </c:layout>
              <c:tx>
                <c:rich>
                  <a:bodyPr wrap="square" lIns="38100" tIns="19050" rIns="38100" bIns="19050" anchor="ctr">
                    <a:spAutoFit/>
                  </a:bodyPr>
                  <a:lstStyle/>
                  <a:p>
                    <a:pPr>
                      <a:defRPr/>
                    </a:pPr>
                    <a:r>
                      <a:rPr lang="en-US"/>
                      <a:t>LCL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5B4-4C57-90AF-9374D7D68F4B}"/>
                </c:ext>
              </c:extLst>
            </c:dLbl>
            <c:dLbl>
              <c:idx val="4"/>
              <c:layout>
                <c:manualLayout>
                  <c:x val="-1.4634146903558659E-2"/>
                  <c:y val="-2.0168068294478571E-2"/>
                </c:manualLayout>
              </c:layout>
              <c:numFmt formatCode="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B4-4C57-90AF-9374D7D68F4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Halfs!$A$2:$A$7</c:f>
              <c:strCache>
                <c:ptCount val="6"/>
                <c:pt idx="0">
                  <c:v>H2 2021</c:v>
                </c:pt>
                <c:pt idx="1">
                  <c:v>H1 2022</c:v>
                </c:pt>
                <c:pt idx="2">
                  <c:v>H2 2022</c:v>
                </c:pt>
                <c:pt idx="3">
                  <c:v>H1 2023</c:v>
                </c:pt>
                <c:pt idx="4">
                  <c:v>H2 2023</c:v>
                </c:pt>
                <c:pt idx="5">
                  <c:v>H1 2024</c:v>
                </c:pt>
              </c:strCache>
            </c:strRef>
          </c:cat>
          <c:val>
            <c:numRef>
              <c:f>Halfs!$I$2:$I$7</c:f>
              <c:numCache>
                <c:formatCode>0.0</c:formatCode>
                <c:ptCount val="6"/>
                <c:pt idx="0">
                  <c:v>-73.240000000000009</c:v>
                </c:pt>
                <c:pt idx="1">
                  <c:v>-73.240000000000009</c:v>
                </c:pt>
                <c:pt idx="2">
                  <c:v>-14.740000000000009</c:v>
                </c:pt>
                <c:pt idx="3">
                  <c:v>-14.740000000000009</c:v>
                </c:pt>
                <c:pt idx="4">
                  <c:v>-14.740000000000009</c:v>
                </c:pt>
                <c:pt idx="5">
                  <c:v>-14.740000000000009</c:v>
                </c:pt>
              </c:numCache>
            </c:numRef>
          </c:val>
          <c:smooth val="0"/>
          <c:extLst>
            <c:ext xmlns:c16="http://schemas.microsoft.com/office/drawing/2014/chart" uri="{C3380CC4-5D6E-409C-BE32-E72D297353CC}">
              <c16:uniqueId val="{0000000D-55B4-4C57-90AF-9374D7D68F4B}"/>
            </c:ext>
          </c:extLst>
        </c:ser>
        <c:ser>
          <c:idx val="8"/>
          <c:order val="8"/>
          <c:tx>
            <c:v>Target Enrollment</c:v>
          </c:tx>
          <c:val>
            <c:numRef>
              <c:f>Halfs!$V$2:$V$7</c:f>
              <c:numCache>
                <c:formatCode>General</c:formatCode>
                <c:ptCount val="6"/>
                <c:pt idx="0">
                  <c:v>35</c:v>
                </c:pt>
                <c:pt idx="1">
                  <c:v>108</c:v>
                </c:pt>
                <c:pt idx="2">
                  <c:v>176</c:v>
                </c:pt>
                <c:pt idx="3">
                  <c:v>176</c:v>
                </c:pt>
                <c:pt idx="4">
                  <c:v>176</c:v>
                </c:pt>
                <c:pt idx="5">
                  <c:v>176</c:v>
                </c:pt>
              </c:numCache>
            </c:numRef>
          </c:val>
          <c:smooth val="0"/>
          <c:extLst>
            <c:ext xmlns:c16="http://schemas.microsoft.com/office/drawing/2014/chart" uri="{C3380CC4-5D6E-409C-BE32-E72D297353CC}">
              <c16:uniqueId val="{0000000E-55B4-4C57-90AF-9374D7D68F4B}"/>
            </c:ext>
          </c:extLst>
        </c:ser>
        <c:ser>
          <c:idx val="9"/>
          <c:order val="9"/>
          <c:tx>
            <c:v>Target Enrollment</c:v>
          </c:tx>
          <c:spPr>
            <a:ln w="28575"/>
          </c:spPr>
          <c:marker>
            <c:spPr>
              <a:ln w="28575"/>
            </c:spPr>
          </c:marker>
          <c:dLbls>
            <c:dLbl>
              <c:idx val="0"/>
              <c:delete val="1"/>
              <c:extLst>
                <c:ext xmlns:c15="http://schemas.microsoft.com/office/drawing/2012/chart" uri="{CE6537A1-D6FC-4f65-9D91-7224C49458BB}"/>
                <c:ext xmlns:c16="http://schemas.microsoft.com/office/drawing/2014/chart" uri="{C3380CC4-5D6E-409C-BE32-E72D297353CC}">
                  <c16:uniqueId val="{0000000F-55B4-4C57-90AF-9374D7D68F4B}"/>
                </c:ext>
              </c:extLst>
            </c:dLbl>
            <c:dLbl>
              <c:idx val="1"/>
              <c:delete val="1"/>
              <c:extLst>
                <c:ext xmlns:c15="http://schemas.microsoft.com/office/drawing/2012/chart" uri="{CE6537A1-D6FC-4f65-9D91-7224C49458BB}"/>
                <c:ext xmlns:c16="http://schemas.microsoft.com/office/drawing/2014/chart" uri="{C3380CC4-5D6E-409C-BE32-E72D297353CC}">
                  <c16:uniqueId val="{00000010-55B4-4C57-90AF-9374D7D68F4B}"/>
                </c:ext>
              </c:extLst>
            </c:dLbl>
            <c:dLbl>
              <c:idx val="2"/>
              <c:delete val="1"/>
              <c:extLst>
                <c:ext xmlns:c15="http://schemas.microsoft.com/office/drawing/2012/chart" uri="{CE6537A1-D6FC-4f65-9D91-7224C49458BB}"/>
                <c:ext xmlns:c16="http://schemas.microsoft.com/office/drawing/2014/chart" uri="{C3380CC4-5D6E-409C-BE32-E72D297353CC}">
                  <c16:uniqueId val="{00000011-55B4-4C57-90AF-9374D7D68F4B}"/>
                </c:ext>
              </c:extLst>
            </c:dLbl>
            <c:dLbl>
              <c:idx val="3"/>
              <c:layout>
                <c:manualLayout>
                  <c:x val="-7.9583333333333395E-2"/>
                  <c:y val="2.4243082495049067E-2"/>
                </c:manualLayout>
              </c:layout>
              <c:tx>
                <c:rich>
                  <a:bodyPr/>
                  <a:lstStyle/>
                  <a:p>
                    <a:r>
                      <a:rPr lang="en-US" dirty="0"/>
                      <a:t>Target Enrollment </a:t>
                    </a:r>
                    <a:r>
                      <a:rPr lang="en-US" baseline="0" dirty="0"/>
                      <a:t> </a:t>
                    </a:r>
                    <a:r>
                      <a:rPr lang="en-US" dirty="0"/>
                      <a:t>176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5B4-4C57-90AF-9374D7D68F4B}"/>
                </c:ext>
              </c:extLst>
            </c:dLbl>
            <c:dLbl>
              <c:idx val="4"/>
              <c:delete val="1"/>
              <c:extLst>
                <c:ext xmlns:c15="http://schemas.microsoft.com/office/drawing/2012/chart" uri="{CE6537A1-D6FC-4f65-9D91-7224C49458BB}"/>
                <c:ext xmlns:c16="http://schemas.microsoft.com/office/drawing/2014/chart" uri="{C3380CC4-5D6E-409C-BE32-E72D297353CC}">
                  <c16:uniqueId val="{00000013-55B4-4C57-90AF-9374D7D68F4B}"/>
                </c:ext>
              </c:extLst>
            </c:dLbl>
            <c:dLbl>
              <c:idx val="5"/>
              <c:delete val="1"/>
              <c:extLst>
                <c:ext xmlns:c15="http://schemas.microsoft.com/office/drawing/2012/chart" uri="{CE6537A1-D6FC-4f65-9D91-7224C49458BB}"/>
                <c:ext xmlns:c16="http://schemas.microsoft.com/office/drawing/2014/chart" uri="{C3380CC4-5D6E-409C-BE32-E72D297353CC}">
                  <c16:uniqueId val="{00000014-55B4-4C57-90AF-9374D7D68F4B}"/>
                </c:ext>
              </c:extLst>
            </c:dLbl>
            <c:spPr>
              <a:noFill/>
              <a:ln>
                <a:noFill/>
              </a:ln>
              <a:effectLst/>
            </c:spPr>
            <c:txPr>
              <a:bodyPr wrap="square" lIns="38100" tIns="19050" rIns="38100" bIns="19050" anchor="ctr">
                <a:spAutoFit/>
              </a:bodyPr>
              <a:lstStyle/>
              <a:p>
                <a:pPr>
                  <a:defRPr sz="16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Halfs!$V$2:$V$7</c:f>
              <c:numCache>
                <c:formatCode>General</c:formatCode>
                <c:ptCount val="6"/>
                <c:pt idx="0">
                  <c:v>35</c:v>
                </c:pt>
                <c:pt idx="1">
                  <c:v>108</c:v>
                </c:pt>
                <c:pt idx="2">
                  <c:v>176</c:v>
                </c:pt>
                <c:pt idx="3">
                  <c:v>176</c:v>
                </c:pt>
                <c:pt idx="4">
                  <c:v>176</c:v>
                </c:pt>
                <c:pt idx="5">
                  <c:v>176</c:v>
                </c:pt>
              </c:numCache>
            </c:numRef>
          </c:val>
          <c:smooth val="0"/>
          <c:extLst>
            <c:ext xmlns:c16="http://schemas.microsoft.com/office/drawing/2014/chart" uri="{C3380CC4-5D6E-409C-BE32-E72D297353CC}">
              <c16:uniqueId val="{00000015-55B4-4C57-90AF-9374D7D68F4B}"/>
            </c:ext>
          </c:extLst>
        </c:ser>
        <c:dLbls>
          <c:showLegendKey val="0"/>
          <c:showVal val="0"/>
          <c:showCatName val="0"/>
          <c:showSerName val="0"/>
          <c:showPercent val="0"/>
          <c:showBubbleSize val="0"/>
        </c:dLbls>
        <c:marker val="1"/>
        <c:smooth val="0"/>
        <c:axId val="109997744"/>
        <c:axId val="132330704"/>
      </c:lineChart>
      <c:catAx>
        <c:axId val="109997744"/>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Discharge Half</a:t>
                </a:r>
              </a:p>
            </c:rich>
          </c:tx>
          <c:overlay val="0"/>
        </c:title>
        <c:numFmt formatCode="General" sourceLinked="1"/>
        <c:majorTickMark val="out"/>
        <c:minorTickMark val="none"/>
        <c:tickLblPos val="nextTo"/>
        <c:txPr>
          <a:bodyPr/>
          <a:lstStyle/>
          <a:p>
            <a:pPr>
              <a:defRPr sz="1600"/>
            </a:pPr>
            <a:endParaRPr lang="en-US"/>
          </a:p>
        </c:txPr>
        <c:crossAx val="132330704"/>
        <c:crossesAt val="-100"/>
        <c:auto val="0"/>
        <c:lblAlgn val="ctr"/>
        <c:lblOffset val="100"/>
        <c:noMultiLvlLbl val="0"/>
      </c:catAx>
      <c:valAx>
        <c:axId val="132330704"/>
        <c:scaling>
          <c:orientation val="minMax"/>
          <c:min val="0"/>
        </c:scaling>
        <c:delete val="0"/>
        <c:axPos val="l"/>
        <c:title>
          <c:tx>
            <c:rich>
              <a:bodyPr/>
              <a:lstStyle/>
              <a:p>
                <a:pPr>
                  <a:defRPr sz="1600" b="1" i="0">
                    <a:solidFill>
                      <a:srgbClr val="000000"/>
                    </a:solidFill>
                    <a:latin typeface=" +mn-lt"/>
                  </a:defRPr>
                </a:pPr>
                <a:r>
                  <a:rPr lang="en-US" sz="1600" b="1" i="0">
                    <a:solidFill>
                      <a:srgbClr val="000000"/>
                    </a:solidFill>
                    <a:latin typeface=" +mn-lt"/>
                  </a:rPr>
                  <a:t>Participants Enrolled</a:t>
                </a:r>
              </a:p>
            </c:rich>
          </c:tx>
          <c:overlay val="0"/>
        </c:title>
        <c:numFmt formatCode="0.0" sourceLinked="1"/>
        <c:majorTickMark val="out"/>
        <c:minorTickMark val="none"/>
        <c:tickLblPos val="nextTo"/>
        <c:txPr>
          <a:bodyPr/>
          <a:lstStyle/>
          <a:p>
            <a:pPr>
              <a:defRPr sz="1600"/>
            </a:pPr>
            <a:endParaRPr lang="en-US"/>
          </a:p>
        </c:txPr>
        <c:crossAx val="10999774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a:solidFill>
                  <a:srgbClr val="000000"/>
                </a:solidFill>
                <a:latin typeface=" +mn-lt"/>
              </a:defRPr>
            </a:pPr>
            <a:r>
              <a:rPr lang="en-US" sz="2400" b="1" i="0" u="none" strike="noStrike" kern="1200" baseline="0">
                <a:solidFill>
                  <a:sysClr val="windowText" lastClr="000000"/>
                </a:solidFill>
                <a:latin typeface=" +mn-lt"/>
              </a:rPr>
              <a:t>Percent Compliance with the RHO Algorithm Across All Implementation Sites</a:t>
            </a:r>
          </a:p>
        </c:rich>
      </c:tx>
      <c:overlay val="0"/>
    </c:title>
    <c:autoTitleDeleted val="0"/>
    <c:plotArea>
      <c:layout/>
      <c:lineChart>
        <c:grouping val="standard"/>
        <c:varyColors val="0"/>
        <c:ser>
          <c:idx val="0"/>
          <c:order val="0"/>
          <c:tx>
            <c:strRef>
              <c:f>'Overall Compliance H'!$B$1</c:f>
              <c:strCache>
                <c:ptCount val="1"/>
                <c:pt idx="0">
                  <c:v>Percent Compliance</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cat>
            <c:strRef>
              <c:f>'Overall Compliance H'!$A$2:$A$7</c:f>
              <c:strCache>
                <c:ptCount val="6"/>
                <c:pt idx="0">
                  <c:v>H2 2021 (n=360)</c:v>
                </c:pt>
                <c:pt idx="1">
                  <c:v>H1 2022 (n=856)</c:v>
                </c:pt>
                <c:pt idx="2">
                  <c:v>H2 2022 (n=1490)</c:v>
                </c:pt>
                <c:pt idx="3">
                  <c:v>H1 2023 (n=2316)</c:v>
                </c:pt>
                <c:pt idx="4">
                  <c:v>H2 2023 (n=1801)</c:v>
                </c:pt>
                <c:pt idx="5">
                  <c:v>H1 2024 (n=427)</c:v>
                </c:pt>
              </c:strCache>
            </c:strRef>
          </c:cat>
          <c:val>
            <c:numRef>
              <c:f>'Overall Compliance H'!$B$2:$B$7</c:f>
              <c:numCache>
                <c:formatCode>0%</c:formatCode>
                <c:ptCount val="6"/>
                <c:pt idx="0">
                  <c:v>0.9194444444444444</c:v>
                </c:pt>
                <c:pt idx="1">
                  <c:v>0.87733644859813087</c:v>
                </c:pt>
                <c:pt idx="2">
                  <c:v>0.88456375838926171</c:v>
                </c:pt>
                <c:pt idx="3">
                  <c:v>0.9214162348877375</c:v>
                </c:pt>
                <c:pt idx="4">
                  <c:v>0.92059966685174899</c:v>
                </c:pt>
                <c:pt idx="5">
                  <c:v>0.9320843091334895</c:v>
                </c:pt>
              </c:numCache>
            </c:numRef>
          </c:val>
          <c:smooth val="0"/>
          <c:extLst>
            <c:ext xmlns:c16="http://schemas.microsoft.com/office/drawing/2014/chart" uri="{C3380CC4-5D6E-409C-BE32-E72D297353CC}">
              <c16:uniqueId val="{00000000-F427-4F18-BBB8-296875F305E5}"/>
            </c:ext>
          </c:extLst>
        </c:ser>
        <c:ser>
          <c:idx val="1"/>
          <c:order val="1"/>
          <c:tx>
            <c:strRef>
              <c:f>'Overall Compliance H'!$C$1</c:f>
              <c:strCache>
                <c:ptCount val="1"/>
                <c:pt idx="0">
                  <c:v>UCL</c:v>
                </c:pt>
              </c:strCache>
            </c:strRef>
          </c:tx>
          <c:spPr>
            <a:ln w="19050">
              <a:solidFill>
                <a:srgbClr val="FF0000"/>
              </a:solidFill>
              <a:prstDash val="dash"/>
            </a:ln>
            <a:effectLst/>
          </c:spPr>
          <c:marker>
            <c:symbol val="none"/>
          </c:marker>
          <c:dLbls>
            <c:dLbl>
              <c:idx val="1"/>
              <c:layout>
                <c:manualLayout>
                  <c:x val="-1.4634146903558552E-2"/>
                  <c:y val="-2.0168068294478553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427-4F18-BBB8-296875F305E5}"/>
                </c:ext>
              </c:extLst>
            </c:dLbl>
            <c:dLbl>
              <c:idx val="4"/>
              <c:layout>
                <c:manualLayout>
                  <c:x val="-1.4634146903558552E-2"/>
                  <c:y val="-2.0168068294478553E-2"/>
                </c:manualLayout>
              </c:layout>
              <c:numFmt formatCode="0.0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27-4F18-BBB8-296875F305E5}"/>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Compliance H'!$A$2:$A$7</c:f>
              <c:strCache>
                <c:ptCount val="6"/>
                <c:pt idx="0">
                  <c:v>H2 2021 (n=360)</c:v>
                </c:pt>
                <c:pt idx="1">
                  <c:v>H1 2022 (n=856)</c:v>
                </c:pt>
                <c:pt idx="2">
                  <c:v>H2 2022 (n=1490)</c:v>
                </c:pt>
                <c:pt idx="3">
                  <c:v>H1 2023 (n=2316)</c:v>
                </c:pt>
                <c:pt idx="4">
                  <c:v>H2 2023 (n=1801)</c:v>
                </c:pt>
                <c:pt idx="5">
                  <c:v>H1 2024 (n=427)</c:v>
                </c:pt>
              </c:strCache>
            </c:strRef>
          </c:cat>
          <c:val>
            <c:numRef>
              <c:f>'Overall Compliance H'!$C$2:$C$7</c:f>
              <c:numCache>
                <c:formatCode>0%</c:formatCode>
                <c:ptCount val="6"/>
                <c:pt idx="0">
                  <c:v>0.95078659050662895</c:v>
                </c:pt>
                <c:pt idx="1">
                  <c:v>0.95078659050662895</c:v>
                </c:pt>
                <c:pt idx="2">
                  <c:v>0.95078659050662895</c:v>
                </c:pt>
                <c:pt idx="3">
                  <c:v>0.95078659050662895</c:v>
                </c:pt>
                <c:pt idx="4">
                  <c:v>0.95078659050662895</c:v>
                </c:pt>
                <c:pt idx="5">
                  <c:v>0.95078659050662895</c:v>
                </c:pt>
              </c:numCache>
            </c:numRef>
          </c:val>
          <c:smooth val="0"/>
          <c:extLst>
            <c:ext xmlns:c16="http://schemas.microsoft.com/office/drawing/2014/chart" uri="{C3380CC4-5D6E-409C-BE32-E72D297353CC}">
              <c16:uniqueId val="{00000003-F427-4F18-BBB8-296875F305E5}"/>
            </c:ext>
          </c:extLst>
        </c:ser>
        <c:ser>
          <c:idx val="2"/>
          <c:order val="2"/>
          <c:tx>
            <c:strRef>
              <c:f>'Overall Compliance H'!$D$1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Compliance H'!$A$2:$A$7</c:f>
              <c:strCache>
                <c:ptCount val="6"/>
                <c:pt idx="0">
                  <c:v>H2 2021 (n=360)</c:v>
                </c:pt>
                <c:pt idx="1">
                  <c:v>H1 2022 (n=856)</c:v>
                </c:pt>
                <c:pt idx="2">
                  <c:v>H2 2022 (n=1490)</c:v>
                </c:pt>
                <c:pt idx="3">
                  <c:v>H1 2023 (n=2316)</c:v>
                </c:pt>
                <c:pt idx="4">
                  <c:v>H2 2023 (n=1801)</c:v>
                </c:pt>
                <c:pt idx="5">
                  <c:v>H1 2024 (n=427)</c:v>
                </c:pt>
              </c:strCache>
            </c:strRef>
          </c:cat>
          <c:val>
            <c:numRef>
              <c:f>'Overall Compliance H'!$D$2:$D$7</c:f>
              <c:numCache>
                <c:formatCode>0%</c:formatCode>
                <c:ptCount val="6"/>
                <c:pt idx="0">
                  <c:v>0.93332120917818184</c:v>
                </c:pt>
                <c:pt idx="1">
                  <c:v>0.93332120917818184</c:v>
                </c:pt>
                <c:pt idx="2">
                  <c:v>0.93332120917818184</c:v>
                </c:pt>
                <c:pt idx="3">
                  <c:v>0.93332120917818184</c:v>
                </c:pt>
                <c:pt idx="4">
                  <c:v>0.93332120917818184</c:v>
                </c:pt>
                <c:pt idx="5">
                  <c:v>0.93332120917818184</c:v>
                </c:pt>
              </c:numCache>
            </c:numRef>
          </c:val>
          <c:smooth val="0"/>
          <c:extLst>
            <c:ext xmlns:c16="http://schemas.microsoft.com/office/drawing/2014/chart" uri="{C3380CC4-5D6E-409C-BE32-E72D297353CC}">
              <c16:uniqueId val="{00000004-F427-4F18-BBB8-296875F305E5}"/>
            </c:ext>
          </c:extLst>
        </c:ser>
        <c:ser>
          <c:idx val="3"/>
          <c:order val="3"/>
          <c:tx>
            <c:strRef>
              <c:f>'Overall Compliance H'!$E$1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Compliance H'!$A$2:$A$7</c:f>
              <c:strCache>
                <c:ptCount val="6"/>
                <c:pt idx="0">
                  <c:v>H2 2021 (n=360)</c:v>
                </c:pt>
                <c:pt idx="1">
                  <c:v>H1 2022 (n=856)</c:v>
                </c:pt>
                <c:pt idx="2">
                  <c:v>H2 2022 (n=1490)</c:v>
                </c:pt>
                <c:pt idx="3">
                  <c:v>H1 2023 (n=2316)</c:v>
                </c:pt>
                <c:pt idx="4">
                  <c:v>H2 2023 (n=1801)</c:v>
                </c:pt>
                <c:pt idx="5">
                  <c:v>H1 2024 (n=427)</c:v>
                </c:pt>
              </c:strCache>
            </c:strRef>
          </c:cat>
          <c:val>
            <c:numRef>
              <c:f>'Overall Compliance H'!$E$2:$E$7</c:f>
              <c:numCache>
                <c:formatCode>0%</c:formatCode>
                <c:ptCount val="6"/>
                <c:pt idx="0">
                  <c:v>0.91585582784973474</c:v>
                </c:pt>
                <c:pt idx="1">
                  <c:v>0.91585582784973474</c:v>
                </c:pt>
                <c:pt idx="2">
                  <c:v>0.91585582784973474</c:v>
                </c:pt>
                <c:pt idx="3">
                  <c:v>0.91585582784973474</c:v>
                </c:pt>
                <c:pt idx="4">
                  <c:v>0.91585582784973474</c:v>
                </c:pt>
                <c:pt idx="5">
                  <c:v>0.91585582784973474</c:v>
                </c:pt>
              </c:numCache>
            </c:numRef>
          </c:val>
          <c:smooth val="0"/>
          <c:extLst>
            <c:ext xmlns:c16="http://schemas.microsoft.com/office/drawing/2014/chart" uri="{C3380CC4-5D6E-409C-BE32-E72D297353CC}">
              <c16:uniqueId val="{00000005-F427-4F18-BBB8-296875F305E5}"/>
            </c:ext>
          </c:extLst>
        </c:ser>
        <c:ser>
          <c:idx val="4"/>
          <c:order val="4"/>
          <c:tx>
            <c:strRef>
              <c:f>'Overall Compliance H'!$F$1</c:f>
              <c:strCache>
                <c:ptCount val="1"/>
                <c:pt idx="0">
                  <c:v>Average</c:v>
                </c:pt>
              </c:strCache>
            </c:strRef>
          </c:tx>
          <c:spPr>
            <a:ln w="19050">
              <a:solidFill>
                <a:srgbClr val="009999"/>
              </a:solidFill>
              <a:prstDash val="solid"/>
            </a:ln>
            <a:effectLst/>
          </c:spPr>
          <c:marker>
            <c:symbol val="none"/>
          </c:marker>
          <c:dLbls>
            <c:dLbl>
              <c:idx val="1"/>
              <c:layout>
                <c:manualLayout>
                  <c:x val="-1.6300787401574833E-2"/>
                  <c:y val="2.9095100568749255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427-4F18-BBB8-296875F305E5}"/>
                </c:ext>
              </c:extLst>
            </c:dLbl>
            <c:dLbl>
              <c:idx val="4"/>
              <c:layout>
                <c:manualLayout>
                  <c:x val="-1.296745406824147E-2"/>
                  <c:y val="2.5305627010173921E-2"/>
                </c:manualLayout>
              </c:layout>
              <c:numFmt formatCode="0.0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27-4F18-BBB8-296875F305E5}"/>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Compliance H'!$A$2:$A$7</c:f>
              <c:strCache>
                <c:ptCount val="6"/>
                <c:pt idx="0">
                  <c:v>H2 2021 (n=360)</c:v>
                </c:pt>
                <c:pt idx="1">
                  <c:v>H1 2022 (n=856)</c:v>
                </c:pt>
                <c:pt idx="2">
                  <c:v>H2 2022 (n=1490)</c:v>
                </c:pt>
                <c:pt idx="3">
                  <c:v>H1 2023 (n=2316)</c:v>
                </c:pt>
                <c:pt idx="4">
                  <c:v>H2 2023 (n=1801)</c:v>
                </c:pt>
                <c:pt idx="5">
                  <c:v>H1 2024 (n=427)</c:v>
                </c:pt>
              </c:strCache>
            </c:strRef>
          </c:cat>
          <c:val>
            <c:numRef>
              <c:f>'Overall Compliance H'!$F$2:$F$7</c:f>
              <c:numCache>
                <c:formatCode>0%</c:formatCode>
                <c:ptCount val="6"/>
                <c:pt idx="0">
                  <c:v>0.89839044652128763</c:v>
                </c:pt>
                <c:pt idx="1">
                  <c:v>0.89839044652128763</c:v>
                </c:pt>
                <c:pt idx="2">
                  <c:v>0.89839044652128763</c:v>
                </c:pt>
                <c:pt idx="3">
                  <c:v>0.89839044652128763</c:v>
                </c:pt>
                <c:pt idx="4">
                  <c:v>0.89839044652128763</c:v>
                </c:pt>
                <c:pt idx="5">
                  <c:v>0.89839044652128763</c:v>
                </c:pt>
              </c:numCache>
            </c:numRef>
          </c:val>
          <c:smooth val="0"/>
          <c:extLst>
            <c:ext xmlns:c16="http://schemas.microsoft.com/office/drawing/2014/chart" uri="{C3380CC4-5D6E-409C-BE32-E72D297353CC}">
              <c16:uniqueId val="{00000008-F427-4F18-BBB8-296875F305E5}"/>
            </c:ext>
          </c:extLst>
        </c:ser>
        <c:ser>
          <c:idx val="5"/>
          <c:order val="5"/>
          <c:tx>
            <c:strRef>
              <c:f>'Overall Compliance H'!$G$1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Compliance H'!$A$2:$A$7</c:f>
              <c:strCache>
                <c:ptCount val="6"/>
                <c:pt idx="0">
                  <c:v>H2 2021 (n=360)</c:v>
                </c:pt>
                <c:pt idx="1">
                  <c:v>H1 2022 (n=856)</c:v>
                </c:pt>
                <c:pt idx="2">
                  <c:v>H2 2022 (n=1490)</c:v>
                </c:pt>
                <c:pt idx="3">
                  <c:v>H1 2023 (n=2316)</c:v>
                </c:pt>
                <c:pt idx="4">
                  <c:v>H2 2023 (n=1801)</c:v>
                </c:pt>
                <c:pt idx="5">
                  <c:v>H1 2024 (n=427)</c:v>
                </c:pt>
              </c:strCache>
            </c:strRef>
          </c:cat>
          <c:val>
            <c:numRef>
              <c:f>'Overall Compliance H'!$G$2:$G$7</c:f>
              <c:numCache>
                <c:formatCode>0%</c:formatCode>
                <c:ptCount val="6"/>
                <c:pt idx="0">
                  <c:v>0.88092506519284053</c:v>
                </c:pt>
                <c:pt idx="1">
                  <c:v>0.88092506519284053</c:v>
                </c:pt>
                <c:pt idx="2">
                  <c:v>0.88092506519284053</c:v>
                </c:pt>
                <c:pt idx="3">
                  <c:v>0.88092506519284053</c:v>
                </c:pt>
                <c:pt idx="4">
                  <c:v>0.88092506519284053</c:v>
                </c:pt>
                <c:pt idx="5">
                  <c:v>0.88092506519284053</c:v>
                </c:pt>
              </c:numCache>
            </c:numRef>
          </c:val>
          <c:smooth val="0"/>
          <c:extLst>
            <c:ext xmlns:c16="http://schemas.microsoft.com/office/drawing/2014/chart" uri="{C3380CC4-5D6E-409C-BE32-E72D297353CC}">
              <c16:uniqueId val="{00000009-F427-4F18-BBB8-296875F305E5}"/>
            </c:ext>
          </c:extLst>
        </c:ser>
        <c:ser>
          <c:idx val="6"/>
          <c:order val="6"/>
          <c:tx>
            <c:strRef>
              <c:f>'Overall Compliance H'!$H$1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Compliance H'!$A$2:$A$7</c:f>
              <c:strCache>
                <c:ptCount val="6"/>
                <c:pt idx="0">
                  <c:v>H2 2021 (n=360)</c:v>
                </c:pt>
                <c:pt idx="1">
                  <c:v>H1 2022 (n=856)</c:v>
                </c:pt>
                <c:pt idx="2">
                  <c:v>H2 2022 (n=1490)</c:v>
                </c:pt>
                <c:pt idx="3">
                  <c:v>H1 2023 (n=2316)</c:v>
                </c:pt>
                <c:pt idx="4">
                  <c:v>H2 2023 (n=1801)</c:v>
                </c:pt>
                <c:pt idx="5">
                  <c:v>H1 2024 (n=427)</c:v>
                </c:pt>
              </c:strCache>
            </c:strRef>
          </c:cat>
          <c:val>
            <c:numRef>
              <c:f>'Overall Compliance H'!$H$2:$H$7</c:f>
              <c:numCache>
                <c:formatCode>0%</c:formatCode>
                <c:ptCount val="6"/>
                <c:pt idx="0">
                  <c:v>0.86345968386439342</c:v>
                </c:pt>
                <c:pt idx="1">
                  <c:v>0.86345968386439342</c:v>
                </c:pt>
                <c:pt idx="2">
                  <c:v>0.86345968386439342</c:v>
                </c:pt>
                <c:pt idx="3">
                  <c:v>0.86345968386439342</c:v>
                </c:pt>
                <c:pt idx="4">
                  <c:v>0.86345968386439342</c:v>
                </c:pt>
                <c:pt idx="5">
                  <c:v>0.86345968386439342</c:v>
                </c:pt>
              </c:numCache>
            </c:numRef>
          </c:val>
          <c:smooth val="0"/>
          <c:extLst>
            <c:ext xmlns:c16="http://schemas.microsoft.com/office/drawing/2014/chart" uri="{C3380CC4-5D6E-409C-BE32-E72D297353CC}">
              <c16:uniqueId val="{0000000A-F427-4F18-BBB8-296875F305E5}"/>
            </c:ext>
          </c:extLst>
        </c:ser>
        <c:ser>
          <c:idx val="7"/>
          <c:order val="7"/>
          <c:tx>
            <c:strRef>
              <c:f>'Overall Compliance H'!$I$1</c:f>
              <c:strCache>
                <c:ptCount val="1"/>
                <c:pt idx="0">
                  <c:v>LCL</c:v>
                </c:pt>
              </c:strCache>
            </c:strRef>
          </c:tx>
          <c:spPr>
            <a:ln w="19050">
              <a:solidFill>
                <a:srgbClr val="FF0000"/>
              </a:solidFill>
              <a:prstDash val="dash"/>
            </a:ln>
            <a:effectLst/>
          </c:spPr>
          <c:marker>
            <c:symbol val="none"/>
          </c:marker>
          <c:dLbls>
            <c:dLbl>
              <c:idx val="1"/>
              <c:layout>
                <c:manualLayout>
                  <c:x val="-1.4634146903558552E-2"/>
                  <c:y val="-2.0168068294478644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427-4F18-BBB8-296875F305E5}"/>
                </c:ext>
              </c:extLst>
            </c:dLbl>
            <c:dLbl>
              <c:idx val="4"/>
              <c:layout>
                <c:manualLayout>
                  <c:x val="-1.4634146903558552E-2"/>
                  <c:y val="-2.0168068294478644E-2"/>
                </c:manualLayout>
              </c:layout>
              <c:numFmt formatCode="0.0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427-4F18-BBB8-296875F305E5}"/>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Compliance H'!$A$2:$A$7</c:f>
              <c:strCache>
                <c:ptCount val="6"/>
                <c:pt idx="0">
                  <c:v>H2 2021 (n=360)</c:v>
                </c:pt>
                <c:pt idx="1">
                  <c:v>H1 2022 (n=856)</c:v>
                </c:pt>
                <c:pt idx="2">
                  <c:v>H2 2022 (n=1490)</c:v>
                </c:pt>
                <c:pt idx="3">
                  <c:v>H1 2023 (n=2316)</c:v>
                </c:pt>
                <c:pt idx="4">
                  <c:v>H2 2023 (n=1801)</c:v>
                </c:pt>
                <c:pt idx="5">
                  <c:v>H1 2024 (n=427)</c:v>
                </c:pt>
              </c:strCache>
            </c:strRef>
          </c:cat>
          <c:val>
            <c:numRef>
              <c:f>'Overall Compliance H'!$I$2:$I$7</c:f>
              <c:numCache>
                <c:formatCode>0%</c:formatCode>
                <c:ptCount val="6"/>
                <c:pt idx="0">
                  <c:v>0.84599430253594632</c:v>
                </c:pt>
                <c:pt idx="1">
                  <c:v>0.84599430253594632</c:v>
                </c:pt>
                <c:pt idx="2">
                  <c:v>0.84599430253594632</c:v>
                </c:pt>
                <c:pt idx="3">
                  <c:v>0.84599430253594632</c:v>
                </c:pt>
                <c:pt idx="4">
                  <c:v>0.84599430253594632</c:v>
                </c:pt>
                <c:pt idx="5">
                  <c:v>0.84599430253594632</c:v>
                </c:pt>
              </c:numCache>
            </c:numRef>
          </c:val>
          <c:smooth val="0"/>
          <c:extLst>
            <c:ext xmlns:c16="http://schemas.microsoft.com/office/drawing/2014/chart" uri="{C3380CC4-5D6E-409C-BE32-E72D297353CC}">
              <c16:uniqueId val="{0000000D-F427-4F18-BBB8-296875F305E5}"/>
            </c:ext>
          </c:extLst>
        </c:ser>
        <c:ser>
          <c:idx val="8"/>
          <c:order val="8"/>
          <c:tx>
            <c:v>Goal</c:v>
          </c:tx>
          <c:spPr>
            <a:ln w="28575"/>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E-F427-4F18-BBB8-296875F305E5}"/>
                </c:ext>
              </c:extLst>
            </c:dLbl>
            <c:dLbl>
              <c:idx val="1"/>
              <c:layout>
                <c:manualLayout>
                  <c:x val="-7.6666666666666661E-2"/>
                  <c:y val="-3.0315788468602122E-2"/>
                </c:manualLayout>
              </c:layout>
              <c:tx>
                <c:rich>
                  <a:bodyPr/>
                  <a:lstStyle/>
                  <a:p>
                    <a:r>
                      <a:rPr lang="en-US"/>
                      <a:t>Goal 90%</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427-4F18-BBB8-296875F305E5}"/>
                </c:ext>
              </c:extLst>
            </c:dLbl>
            <c:dLbl>
              <c:idx val="2"/>
              <c:delete val="1"/>
              <c:extLst>
                <c:ext xmlns:c15="http://schemas.microsoft.com/office/drawing/2012/chart" uri="{CE6537A1-D6FC-4f65-9D91-7224C49458BB}"/>
                <c:ext xmlns:c16="http://schemas.microsoft.com/office/drawing/2014/chart" uri="{C3380CC4-5D6E-409C-BE32-E72D297353CC}">
                  <c16:uniqueId val="{00000010-F427-4F18-BBB8-296875F305E5}"/>
                </c:ext>
              </c:extLst>
            </c:dLbl>
            <c:dLbl>
              <c:idx val="3"/>
              <c:delete val="1"/>
              <c:extLst>
                <c:ext xmlns:c15="http://schemas.microsoft.com/office/drawing/2012/chart" uri="{CE6537A1-D6FC-4f65-9D91-7224C49458BB}"/>
                <c:ext xmlns:c16="http://schemas.microsoft.com/office/drawing/2014/chart" uri="{C3380CC4-5D6E-409C-BE32-E72D297353CC}">
                  <c16:uniqueId val="{00000011-F427-4F18-BBB8-296875F305E5}"/>
                </c:ext>
              </c:extLst>
            </c:dLbl>
            <c:dLbl>
              <c:idx val="4"/>
              <c:delete val="1"/>
              <c:extLst>
                <c:ext xmlns:c15="http://schemas.microsoft.com/office/drawing/2012/chart" uri="{CE6537A1-D6FC-4f65-9D91-7224C49458BB}"/>
                <c:ext xmlns:c16="http://schemas.microsoft.com/office/drawing/2014/chart" uri="{C3380CC4-5D6E-409C-BE32-E72D297353CC}">
                  <c16:uniqueId val="{00000012-F427-4F18-BBB8-296875F305E5}"/>
                </c:ext>
              </c:extLst>
            </c:dLbl>
            <c:dLbl>
              <c:idx val="5"/>
              <c:delete val="1"/>
              <c:extLst>
                <c:ext xmlns:c15="http://schemas.microsoft.com/office/drawing/2012/chart" uri="{CE6537A1-D6FC-4f65-9D91-7224C49458BB}"/>
                <c:ext xmlns:c16="http://schemas.microsoft.com/office/drawing/2014/chart" uri="{C3380CC4-5D6E-409C-BE32-E72D297353CC}">
                  <c16:uniqueId val="{00000013-F427-4F18-BBB8-296875F305E5}"/>
                </c:ext>
              </c:extLst>
            </c:dLbl>
            <c:spPr>
              <a:noFill/>
              <a:ln>
                <a:noFill/>
              </a:ln>
              <a:effectLst/>
            </c:spPr>
            <c:txPr>
              <a:bodyPr wrap="square" lIns="38100" tIns="19050" rIns="38100" bIns="19050" anchor="ctr">
                <a:spAutoFit/>
              </a:bodyPr>
              <a:lstStyle/>
              <a:p>
                <a:pPr>
                  <a:defRPr sz="1600">
                    <a:solidFill>
                      <a:schemeClr val="dk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val>
            <c:numRef>
              <c:f>'Overall Compliance H'!$S$2:$S$7</c:f>
              <c:numCache>
                <c:formatCode>0%</c:formatCode>
                <c:ptCount val="6"/>
                <c:pt idx="0">
                  <c:v>0.9</c:v>
                </c:pt>
                <c:pt idx="1">
                  <c:v>0.9</c:v>
                </c:pt>
                <c:pt idx="2">
                  <c:v>0.9</c:v>
                </c:pt>
                <c:pt idx="3">
                  <c:v>0.9</c:v>
                </c:pt>
                <c:pt idx="4">
                  <c:v>0.9</c:v>
                </c:pt>
                <c:pt idx="5">
                  <c:v>0.9</c:v>
                </c:pt>
              </c:numCache>
            </c:numRef>
          </c:val>
          <c:smooth val="0"/>
          <c:extLst>
            <c:ext xmlns:c16="http://schemas.microsoft.com/office/drawing/2014/chart" uri="{C3380CC4-5D6E-409C-BE32-E72D297353CC}">
              <c16:uniqueId val="{00000014-F427-4F18-BBB8-296875F305E5}"/>
            </c:ext>
          </c:extLst>
        </c:ser>
        <c:dLbls>
          <c:showLegendKey val="0"/>
          <c:showVal val="0"/>
          <c:showCatName val="0"/>
          <c:showSerName val="0"/>
          <c:showPercent val="0"/>
          <c:showBubbleSize val="0"/>
        </c:dLbls>
        <c:marker val="1"/>
        <c:smooth val="0"/>
        <c:axId val="799616175"/>
        <c:axId val="490210624"/>
      </c:lineChart>
      <c:catAx>
        <c:axId val="799616175"/>
        <c:scaling>
          <c:orientation val="minMax"/>
        </c:scaling>
        <c:delete val="0"/>
        <c:axPos val="b"/>
        <c:title>
          <c:tx>
            <c:rich>
              <a:bodyPr/>
              <a:lstStyle/>
              <a:p>
                <a:pPr>
                  <a:defRPr sz="2000" b="1" i="0">
                    <a:solidFill>
                      <a:srgbClr val="000000"/>
                    </a:solidFill>
                    <a:latin typeface=" +mn-lt"/>
                  </a:defRPr>
                </a:pPr>
                <a:r>
                  <a:rPr lang="en-US" sz="2000" b="1" i="0" dirty="0">
                    <a:solidFill>
                      <a:srgbClr val="000000"/>
                    </a:solidFill>
                    <a:latin typeface=" +mn-lt"/>
                  </a:rPr>
                  <a:t>Reporting Period</a:t>
                </a:r>
              </a:p>
            </c:rich>
          </c:tx>
          <c:overlay val="0"/>
        </c:title>
        <c:numFmt formatCode="General" sourceLinked="1"/>
        <c:majorTickMark val="out"/>
        <c:minorTickMark val="none"/>
        <c:tickLblPos val="nextTo"/>
        <c:txPr>
          <a:bodyPr/>
          <a:lstStyle/>
          <a:p>
            <a:pPr>
              <a:defRPr sz="1600"/>
            </a:pPr>
            <a:endParaRPr lang="en-US"/>
          </a:p>
        </c:txPr>
        <c:crossAx val="490210624"/>
        <c:crosses val="autoZero"/>
        <c:auto val="0"/>
        <c:lblAlgn val="ctr"/>
        <c:lblOffset val="100"/>
        <c:noMultiLvlLbl val="0"/>
      </c:catAx>
      <c:valAx>
        <c:axId val="490210624"/>
        <c:scaling>
          <c:orientation val="minMax"/>
          <c:min val="0.84000000000000008"/>
        </c:scaling>
        <c:delete val="0"/>
        <c:axPos val="l"/>
        <c:title>
          <c:tx>
            <c:rich>
              <a:bodyPr/>
              <a:lstStyle/>
              <a:p>
                <a:pPr>
                  <a:defRPr sz="2000" b="1" i="0">
                    <a:solidFill>
                      <a:srgbClr val="000000"/>
                    </a:solidFill>
                    <a:latin typeface=" +mn-lt"/>
                  </a:defRPr>
                </a:pPr>
                <a:r>
                  <a:rPr lang="en-US" sz="2000" b="1" i="0" dirty="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79961617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a:solidFill>
                  <a:srgbClr val="000000"/>
                </a:solidFill>
                <a:latin typeface=" +mn-lt"/>
              </a:defRPr>
            </a:pPr>
            <a:r>
              <a:rPr lang="en-US" sz="2800" b="1" i="0" dirty="0">
                <a:solidFill>
                  <a:srgbClr val="000000"/>
                </a:solidFill>
                <a:latin typeface=" +mn-lt"/>
              </a:rPr>
              <a:t>Percentage of Eligible</a:t>
            </a:r>
            <a:r>
              <a:rPr lang="en-US" sz="2800" b="1" i="0" baseline="0" dirty="0">
                <a:solidFill>
                  <a:srgbClr val="000000"/>
                </a:solidFill>
                <a:latin typeface=" +mn-lt"/>
              </a:rPr>
              <a:t> Subjects Missed</a:t>
            </a:r>
            <a:endParaRPr lang="en-US" sz="2800" b="1" i="0" dirty="0">
              <a:solidFill>
                <a:srgbClr val="000000"/>
              </a:solidFill>
              <a:latin typeface=" +mn-lt"/>
            </a:endParaRPr>
          </a:p>
        </c:rich>
      </c:tx>
      <c:overlay val="0"/>
    </c:title>
    <c:autoTitleDeleted val="0"/>
    <c:plotArea>
      <c:layout/>
      <c:lineChart>
        <c:grouping val="standard"/>
        <c:varyColors val="0"/>
        <c:ser>
          <c:idx val="0"/>
          <c:order val="0"/>
          <c:tx>
            <c:strRef>
              <c:f>'Raw Data XmR '!$B$1</c:f>
              <c:strCache>
                <c:ptCount val="1"/>
                <c:pt idx="0">
                  <c:v>Data1</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cat>
            <c:strRef>
              <c:f>'Raw Data XmR '!$A$2:$A$7</c:f>
              <c:strCache>
                <c:ptCount val="6"/>
                <c:pt idx="0">
                  <c:v>H2 2021 (n=26)</c:v>
                </c:pt>
                <c:pt idx="1">
                  <c:v>H1 2022 (n=58)</c:v>
                </c:pt>
                <c:pt idx="2">
                  <c:v>H2 2022 (n=123)</c:v>
                </c:pt>
                <c:pt idx="3">
                  <c:v>H1 2023 (n=86)</c:v>
                </c:pt>
                <c:pt idx="4">
                  <c:v>H2 2023 (n=88)</c:v>
                </c:pt>
                <c:pt idx="5">
                  <c:v>H1 2024 (n=16)</c:v>
                </c:pt>
              </c:strCache>
            </c:strRef>
          </c:cat>
          <c:val>
            <c:numRef>
              <c:f>'Raw Data XmR '!$B$2:$B$7</c:f>
              <c:numCache>
                <c:formatCode>0</c:formatCode>
                <c:ptCount val="6"/>
                <c:pt idx="0">
                  <c:v>26.923076923076923</c:v>
                </c:pt>
                <c:pt idx="1">
                  <c:v>27.586206896551722</c:v>
                </c:pt>
                <c:pt idx="2">
                  <c:v>13.821138211382115</c:v>
                </c:pt>
                <c:pt idx="3">
                  <c:v>8.1395348837209305</c:v>
                </c:pt>
                <c:pt idx="4">
                  <c:v>10.227272727272728</c:v>
                </c:pt>
                <c:pt idx="5">
                  <c:v>18.75</c:v>
                </c:pt>
              </c:numCache>
            </c:numRef>
          </c:val>
          <c:smooth val="0"/>
          <c:extLst>
            <c:ext xmlns:c16="http://schemas.microsoft.com/office/drawing/2014/chart" uri="{C3380CC4-5D6E-409C-BE32-E72D297353CC}">
              <c16:uniqueId val="{00000000-992C-4444-A023-0E242D861A01}"/>
            </c:ext>
          </c:extLst>
        </c:ser>
        <c:ser>
          <c:idx val="1"/>
          <c:order val="1"/>
          <c:tx>
            <c:strRef>
              <c:f>'Raw Data XmR '!$C$1</c:f>
              <c:strCache>
                <c:ptCount val="1"/>
                <c:pt idx="0">
                  <c:v>UCL</c:v>
                </c:pt>
              </c:strCache>
            </c:strRef>
          </c:tx>
          <c:spPr>
            <a:ln w="19050">
              <a:solidFill>
                <a:srgbClr val="FF0000"/>
              </a:solidFill>
              <a:prstDash val="dash"/>
            </a:ln>
            <a:effectLst/>
          </c:spPr>
          <c:marker>
            <c:symbol val="none"/>
          </c:marker>
          <c:dLbls>
            <c:dLbl>
              <c:idx val="1"/>
              <c:layout>
                <c:manualLayout>
                  <c:x val="-1.4634146903558605E-2"/>
                  <c:y val="-2.0168068294478609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92C-4444-A023-0E242D861A01}"/>
                </c:ext>
              </c:extLst>
            </c:dLbl>
            <c:dLbl>
              <c:idx val="4"/>
              <c:layout>
                <c:manualLayout>
                  <c:x val="-1.4634146903558552E-2"/>
                  <c:y val="-2.0168068294478609E-2"/>
                </c:manualLayout>
              </c:layout>
              <c:numFmt formatCode="0.0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2C-4444-A023-0E242D861A01}"/>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'Raw Data XmR '!$A$2:$A$7</c:f>
              <c:strCache>
                <c:ptCount val="6"/>
                <c:pt idx="0">
                  <c:v>H2 2021 (n=26)</c:v>
                </c:pt>
                <c:pt idx="1">
                  <c:v>H1 2022 (n=58)</c:v>
                </c:pt>
                <c:pt idx="2">
                  <c:v>H2 2022 (n=123)</c:v>
                </c:pt>
                <c:pt idx="3">
                  <c:v>H1 2023 (n=86)</c:v>
                </c:pt>
                <c:pt idx="4">
                  <c:v>H2 2023 (n=88)</c:v>
                </c:pt>
                <c:pt idx="5">
                  <c:v>H1 2024 (n=16)</c:v>
                </c:pt>
              </c:strCache>
            </c:strRef>
          </c:cat>
          <c:val>
            <c:numRef>
              <c:f>'Raw Data XmR '!$C$2:$C$7</c:f>
              <c:numCache>
                <c:formatCode>0</c:formatCode>
                <c:ptCount val="6"/>
                <c:pt idx="0">
                  <c:v>33.917720372242442</c:v>
                </c:pt>
                <c:pt idx="1">
                  <c:v>33.917720372242442</c:v>
                </c:pt>
                <c:pt idx="2">
                  <c:v>33.917720372242442</c:v>
                </c:pt>
                <c:pt idx="3">
                  <c:v>33.917720372242442</c:v>
                </c:pt>
                <c:pt idx="4">
                  <c:v>33.917720372242442</c:v>
                </c:pt>
                <c:pt idx="5">
                  <c:v>33.917720372242442</c:v>
                </c:pt>
              </c:numCache>
            </c:numRef>
          </c:val>
          <c:smooth val="0"/>
          <c:extLst>
            <c:ext xmlns:c16="http://schemas.microsoft.com/office/drawing/2014/chart" uri="{C3380CC4-5D6E-409C-BE32-E72D297353CC}">
              <c16:uniqueId val="{00000003-992C-4444-A023-0E242D861A01}"/>
            </c:ext>
          </c:extLst>
        </c:ser>
        <c:ser>
          <c:idx val="2"/>
          <c:order val="2"/>
          <c:tx>
            <c:strRef>
              <c:f>'Raw Data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'Raw Data XmR '!$A$2:$A$7</c:f>
              <c:strCache>
                <c:ptCount val="6"/>
                <c:pt idx="0">
                  <c:v>H2 2021 (n=26)</c:v>
                </c:pt>
                <c:pt idx="1">
                  <c:v>H1 2022 (n=58)</c:v>
                </c:pt>
                <c:pt idx="2">
                  <c:v>H2 2022 (n=123)</c:v>
                </c:pt>
                <c:pt idx="3">
                  <c:v>H1 2023 (n=86)</c:v>
                </c:pt>
                <c:pt idx="4">
                  <c:v>H2 2023 (n=88)</c:v>
                </c:pt>
                <c:pt idx="5">
                  <c:v>H1 2024 (n=16)</c:v>
                </c:pt>
              </c:strCache>
            </c:strRef>
          </c:cat>
          <c:val>
            <c:numRef>
              <c:f>'Raw Data XmR '!$D$2:$D$7</c:f>
              <c:numCache>
                <c:formatCode>0</c:formatCode>
                <c:ptCount val="6"/>
                <c:pt idx="0">
                  <c:v>28.469993006050764</c:v>
                </c:pt>
                <c:pt idx="1">
                  <c:v>28.469993006050764</c:v>
                </c:pt>
                <c:pt idx="2">
                  <c:v>28.469993006050764</c:v>
                </c:pt>
                <c:pt idx="3">
                  <c:v>28.469993006050764</c:v>
                </c:pt>
                <c:pt idx="4">
                  <c:v>28.469993006050764</c:v>
                </c:pt>
                <c:pt idx="5">
                  <c:v>28.469993006050764</c:v>
                </c:pt>
              </c:numCache>
            </c:numRef>
          </c:val>
          <c:smooth val="0"/>
          <c:extLst>
            <c:ext xmlns:c16="http://schemas.microsoft.com/office/drawing/2014/chart" uri="{C3380CC4-5D6E-409C-BE32-E72D297353CC}">
              <c16:uniqueId val="{00000004-992C-4444-A023-0E242D861A01}"/>
            </c:ext>
          </c:extLst>
        </c:ser>
        <c:ser>
          <c:idx val="3"/>
          <c:order val="3"/>
          <c:tx>
            <c:strRef>
              <c:f>'Raw Data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'Raw Data XmR '!$A$2:$A$7</c:f>
              <c:strCache>
                <c:ptCount val="6"/>
                <c:pt idx="0">
                  <c:v>H2 2021 (n=26)</c:v>
                </c:pt>
                <c:pt idx="1">
                  <c:v>H1 2022 (n=58)</c:v>
                </c:pt>
                <c:pt idx="2">
                  <c:v>H2 2022 (n=123)</c:v>
                </c:pt>
                <c:pt idx="3">
                  <c:v>H1 2023 (n=86)</c:v>
                </c:pt>
                <c:pt idx="4">
                  <c:v>H2 2023 (n=88)</c:v>
                </c:pt>
                <c:pt idx="5">
                  <c:v>H1 2024 (n=16)</c:v>
                </c:pt>
              </c:strCache>
            </c:strRef>
          </c:cat>
          <c:val>
            <c:numRef>
              <c:f>'Raw Data XmR '!$E$2:$E$7</c:f>
              <c:numCache>
                <c:formatCode>0</c:formatCode>
                <c:ptCount val="6"/>
                <c:pt idx="0">
                  <c:v>23.022265639859086</c:v>
                </c:pt>
                <c:pt idx="1">
                  <c:v>23.022265639859086</c:v>
                </c:pt>
                <c:pt idx="2">
                  <c:v>23.022265639859086</c:v>
                </c:pt>
                <c:pt idx="3">
                  <c:v>23.022265639859086</c:v>
                </c:pt>
                <c:pt idx="4">
                  <c:v>23.022265639859086</c:v>
                </c:pt>
                <c:pt idx="5">
                  <c:v>23.022265639859086</c:v>
                </c:pt>
              </c:numCache>
            </c:numRef>
          </c:val>
          <c:smooth val="0"/>
          <c:extLst>
            <c:ext xmlns:c16="http://schemas.microsoft.com/office/drawing/2014/chart" uri="{C3380CC4-5D6E-409C-BE32-E72D297353CC}">
              <c16:uniqueId val="{00000005-992C-4444-A023-0E242D861A01}"/>
            </c:ext>
          </c:extLst>
        </c:ser>
        <c:ser>
          <c:idx val="4"/>
          <c:order val="4"/>
          <c:tx>
            <c:strRef>
              <c:f>'Raw Data XmR '!$F$1</c:f>
              <c:strCache>
                <c:ptCount val="1"/>
                <c:pt idx="0">
                  <c:v>Average</c:v>
                </c:pt>
              </c:strCache>
            </c:strRef>
          </c:tx>
          <c:spPr>
            <a:ln w="19050">
              <a:solidFill>
                <a:srgbClr val="009999"/>
              </a:solidFill>
              <a:prstDash val="solid"/>
            </a:ln>
            <a:effectLst/>
          </c:spPr>
          <c:marker>
            <c:symbol val="none"/>
          </c:marker>
          <c:dLbls>
            <c:dLbl>
              <c:idx val="1"/>
              <c:layout>
                <c:manualLayout>
                  <c:x val="-1.4634146903558605E-2"/>
                  <c:y val="-2.0168068294478571E-2"/>
                </c:manualLayout>
              </c:layout>
              <c:tx>
                <c:rich>
                  <a:bodyPr wrap="square" lIns="38100" tIns="19050" rIns="38100" bIns="19050" anchor="ctr">
                    <a:spAutoFit/>
                  </a:bodyPr>
                  <a:lstStyle/>
                  <a:p>
                    <a:pPr>
                      <a:defRPr sz="1600"/>
                    </a:pPr>
                    <a:r>
                      <a:rPr lang="en-US" sz="1600"/>
                      <a:t>Average</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92C-4444-A023-0E242D861A01}"/>
                </c:ext>
              </c:extLst>
            </c:dLbl>
            <c:dLbl>
              <c:idx val="4"/>
              <c:layout>
                <c:manualLayout>
                  <c:x val="-1.4634146903558552E-2"/>
                  <c:y val="-2.0168068294478571E-2"/>
                </c:manualLayout>
              </c:layout>
              <c:numFmt formatCode="0.0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2C-4444-A023-0E242D861A01}"/>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'Raw Data XmR '!$A$2:$A$7</c:f>
              <c:strCache>
                <c:ptCount val="6"/>
                <c:pt idx="0">
                  <c:v>H2 2021 (n=26)</c:v>
                </c:pt>
                <c:pt idx="1">
                  <c:v>H1 2022 (n=58)</c:v>
                </c:pt>
                <c:pt idx="2">
                  <c:v>H2 2022 (n=123)</c:v>
                </c:pt>
                <c:pt idx="3">
                  <c:v>H1 2023 (n=86)</c:v>
                </c:pt>
                <c:pt idx="4">
                  <c:v>H2 2023 (n=88)</c:v>
                </c:pt>
                <c:pt idx="5">
                  <c:v>H1 2024 (n=16)</c:v>
                </c:pt>
              </c:strCache>
            </c:strRef>
          </c:cat>
          <c:val>
            <c:numRef>
              <c:f>'Raw Data XmR '!$F$2:$F$7</c:f>
              <c:numCache>
                <c:formatCode>0</c:formatCode>
                <c:ptCount val="6"/>
                <c:pt idx="0">
                  <c:v>17.574538273667404</c:v>
                </c:pt>
                <c:pt idx="1">
                  <c:v>17.574538273667404</c:v>
                </c:pt>
                <c:pt idx="2">
                  <c:v>17.574538273667404</c:v>
                </c:pt>
                <c:pt idx="3">
                  <c:v>17.574538273667404</c:v>
                </c:pt>
                <c:pt idx="4">
                  <c:v>17.574538273667404</c:v>
                </c:pt>
                <c:pt idx="5">
                  <c:v>17.574538273667404</c:v>
                </c:pt>
              </c:numCache>
            </c:numRef>
          </c:val>
          <c:smooth val="0"/>
          <c:extLst>
            <c:ext xmlns:c16="http://schemas.microsoft.com/office/drawing/2014/chart" uri="{C3380CC4-5D6E-409C-BE32-E72D297353CC}">
              <c16:uniqueId val="{00000008-992C-4444-A023-0E242D861A01}"/>
            </c:ext>
          </c:extLst>
        </c:ser>
        <c:ser>
          <c:idx val="5"/>
          <c:order val="5"/>
          <c:tx>
            <c:strRef>
              <c:f>'Raw Data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'Raw Data XmR '!$A$2:$A$7</c:f>
              <c:strCache>
                <c:ptCount val="6"/>
                <c:pt idx="0">
                  <c:v>H2 2021 (n=26)</c:v>
                </c:pt>
                <c:pt idx="1">
                  <c:v>H1 2022 (n=58)</c:v>
                </c:pt>
                <c:pt idx="2">
                  <c:v>H2 2022 (n=123)</c:v>
                </c:pt>
                <c:pt idx="3">
                  <c:v>H1 2023 (n=86)</c:v>
                </c:pt>
                <c:pt idx="4">
                  <c:v>H2 2023 (n=88)</c:v>
                </c:pt>
                <c:pt idx="5">
                  <c:v>H1 2024 (n=16)</c:v>
                </c:pt>
              </c:strCache>
            </c:strRef>
          </c:cat>
          <c:val>
            <c:numRef>
              <c:f>'Raw Data XmR '!$G$2:$G$7</c:f>
              <c:numCache>
                <c:formatCode>0</c:formatCode>
                <c:ptCount val="6"/>
                <c:pt idx="0">
                  <c:v>12.126810907475722</c:v>
                </c:pt>
                <c:pt idx="1">
                  <c:v>12.126810907475722</c:v>
                </c:pt>
                <c:pt idx="2">
                  <c:v>12.126810907475722</c:v>
                </c:pt>
                <c:pt idx="3">
                  <c:v>12.126810907475722</c:v>
                </c:pt>
                <c:pt idx="4">
                  <c:v>12.126810907475722</c:v>
                </c:pt>
                <c:pt idx="5">
                  <c:v>12.126810907475722</c:v>
                </c:pt>
              </c:numCache>
            </c:numRef>
          </c:val>
          <c:smooth val="0"/>
          <c:extLst>
            <c:ext xmlns:c16="http://schemas.microsoft.com/office/drawing/2014/chart" uri="{C3380CC4-5D6E-409C-BE32-E72D297353CC}">
              <c16:uniqueId val="{00000009-992C-4444-A023-0E242D861A01}"/>
            </c:ext>
          </c:extLst>
        </c:ser>
        <c:ser>
          <c:idx val="6"/>
          <c:order val="6"/>
          <c:tx>
            <c:strRef>
              <c:f>'Raw Data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'Raw Data XmR '!$A$2:$A$7</c:f>
              <c:strCache>
                <c:ptCount val="6"/>
                <c:pt idx="0">
                  <c:v>H2 2021 (n=26)</c:v>
                </c:pt>
                <c:pt idx="1">
                  <c:v>H1 2022 (n=58)</c:v>
                </c:pt>
                <c:pt idx="2">
                  <c:v>H2 2022 (n=123)</c:v>
                </c:pt>
                <c:pt idx="3">
                  <c:v>H1 2023 (n=86)</c:v>
                </c:pt>
                <c:pt idx="4">
                  <c:v>H2 2023 (n=88)</c:v>
                </c:pt>
                <c:pt idx="5">
                  <c:v>H1 2024 (n=16)</c:v>
                </c:pt>
              </c:strCache>
            </c:strRef>
          </c:cat>
          <c:val>
            <c:numRef>
              <c:f>'Raw Data XmR '!$H$2:$H$7</c:f>
              <c:numCache>
                <c:formatCode>0</c:formatCode>
                <c:ptCount val="6"/>
                <c:pt idx="0">
                  <c:v>6.6790835412840419</c:v>
                </c:pt>
                <c:pt idx="1">
                  <c:v>6.6790835412840419</c:v>
                </c:pt>
                <c:pt idx="2">
                  <c:v>6.6790835412840419</c:v>
                </c:pt>
                <c:pt idx="3">
                  <c:v>6.6790835412840419</c:v>
                </c:pt>
                <c:pt idx="4">
                  <c:v>6.6790835412840419</c:v>
                </c:pt>
                <c:pt idx="5">
                  <c:v>6.6790835412840419</c:v>
                </c:pt>
              </c:numCache>
            </c:numRef>
          </c:val>
          <c:smooth val="0"/>
          <c:extLst>
            <c:ext xmlns:c16="http://schemas.microsoft.com/office/drawing/2014/chart" uri="{C3380CC4-5D6E-409C-BE32-E72D297353CC}">
              <c16:uniqueId val="{0000000A-992C-4444-A023-0E242D861A01}"/>
            </c:ext>
          </c:extLst>
        </c:ser>
        <c:ser>
          <c:idx val="7"/>
          <c:order val="7"/>
          <c:tx>
            <c:strRef>
              <c:f>'Raw Data XmR '!$I$1</c:f>
              <c:strCache>
                <c:ptCount val="1"/>
                <c:pt idx="0">
                  <c:v>LCL</c:v>
                </c:pt>
              </c:strCache>
            </c:strRef>
          </c:tx>
          <c:spPr>
            <a:ln w="19050">
              <a:solidFill>
                <a:srgbClr val="FF0000"/>
              </a:solidFill>
              <a:prstDash val="dash"/>
            </a:ln>
            <a:effectLst/>
          </c:spPr>
          <c:marker>
            <c:symbol val="none"/>
          </c:marker>
          <c:dLbls>
            <c:dLbl>
              <c:idx val="1"/>
              <c:layout>
                <c:manualLayout>
                  <c:x val="-1.4634146903558605E-2"/>
                  <c:y val="-2.0168068294478571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92C-4444-A023-0E242D861A01}"/>
                </c:ext>
              </c:extLst>
            </c:dLbl>
            <c:dLbl>
              <c:idx val="4"/>
              <c:layout>
                <c:manualLayout>
                  <c:x val="-1.4634146903558552E-2"/>
                  <c:y val="-2.0168068294478571E-2"/>
                </c:manualLayout>
              </c:layout>
              <c:numFmt formatCode="0.0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92C-4444-A023-0E242D861A01}"/>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'Raw Data XmR '!$A$2:$A$7</c:f>
              <c:strCache>
                <c:ptCount val="6"/>
                <c:pt idx="0">
                  <c:v>H2 2021 (n=26)</c:v>
                </c:pt>
                <c:pt idx="1">
                  <c:v>H1 2022 (n=58)</c:v>
                </c:pt>
                <c:pt idx="2">
                  <c:v>H2 2022 (n=123)</c:v>
                </c:pt>
                <c:pt idx="3">
                  <c:v>H1 2023 (n=86)</c:v>
                </c:pt>
                <c:pt idx="4">
                  <c:v>H2 2023 (n=88)</c:v>
                </c:pt>
                <c:pt idx="5">
                  <c:v>H1 2024 (n=16)</c:v>
                </c:pt>
              </c:strCache>
            </c:strRef>
          </c:cat>
          <c:val>
            <c:numRef>
              <c:f>'Raw Data XmR '!$I$2:$I$7</c:f>
              <c:numCache>
                <c:formatCode>0</c:formatCode>
                <c:ptCount val="6"/>
                <c:pt idx="0">
                  <c:v>1.2313561750923618</c:v>
                </c:pt>
                <c:pt idx="1">
                  <c:v>1.2313561750923618</c:v>
                </c:pt>
                <c:pt idx="2">
                  <c:v>1.2313561750923618</c:v>
                </c:pt>
                <c:pt idx="3">
                  <c:v>1.2313561750923618</c:v>
                </c:pt>
                <c:pt idx="4">
                  <c:v>1.2313561750923618</c:v>
                </c:pt>
                <c:pt idx="5">
                  <c:v>1.2313561750923618</c:v>
                </c:pt>
              </c:numCache>
            </c:numRef>
          </c:val>
          <c:smooth val="0"/>
          <c:extLst>
            <c:ext xmlns:c16="http://schemas.microsoft.com/office/drawing/2014/chart" uri="{C3380CC4-5D6E-409C-BE32-E72D297353CC}">
              <c16:uniqueId val="{0000000D-992C-4444-A023-0E242D861A01}"/>
            </c:ext>
          </c:extLst>
        </c:ser>
        <c:dLbls>
          <c:showLegendKey val="0"/>
          <c:showVal val="0"/>
          <c:showCatName val="0"/>
          <c:showSerName val="0"/>
          <c:showPercent val="0"/>
          <c:showBubbleSize val="0"/>
        </c:dLbls>
        <c:marker val="1"/>
        <c:smooth val="0"/>
        <c:axId val="1129280927"/>
        <c:axId val="1326586927"/>
      </c:lineChart>
      <c:catAx>
        <c:axId val="1129280927"/>
        <c:scaling>
          <c:orientation val="minMax"/>
        </c:scaling>
        <c:delete val="0"/>
        <c:axPos val="b"/>
        <c:title>
          <c:tx>
            <c:rich>
              <a:bodyPr/>
              <a:lstStyle/>
              <a:p>
                <a:pPr>
                  <a:defRPr sz="1600" b="1" i="0">
                    <a:solidFill>
                      <a:srgbClr val="000000"/>
                    </a:solidFill>
                    <a:latin typeface=" +mn-lt"/>
                  </a:defRPr>
                </a:pPr>
                <a:r>
                  <a:rPr lang="en-US" sz="1600" b="1" i="0" dirty="0">
                    <a:solidFill>
                      <a:srgbClr val="000000"/>
                    </a:solidFill>
                    <a:latin typeface=" +mn-lt"/>
                  </a:rPr>
                  <a:t>Discharge Period (n</a:t>
                </a:r>
                <a:r>
                  <a:rPr lang="en-US" sz="1600" b="1" i="0" baseline="0" dirty="0">
                    <a:solidFill>
                      <a:srgbClr val="000000"/>
                    </a:solidFill>
                    <a:latin typeface=" +mn-lt"/>
                  </a:rPr>
                  <a:t> all eligible subjects in </a:t>
                </a:r>
                <a:r>
                  <a:rPr lang="en-US" sz="1600" b="1" i="0" baseline="0" dirty="0" err="1">
                    <a:solidFill>
                      <a:srgbClr val="000000"/>
                    </a:solidFill>
                    <a:latin typeface=" +mn-lt"/>
                  </a:rPr>
                  <a:t>REDCap</a:t>
                </a:r>
                <a:r>
                  <a:rPr lang="en-US" sz="1600" b="1" i="0" baseline="0" dirty="0">
                    <a:solidFill>
                      <a:srgbClr val="000000"/>
                    </a:solidFill>
                    <a:latin typeface=" +mn-lt"/>
                  </a:rPr>
                  <a:t>)</a:t>
                </a:r>
                <a:endParaRPr lang="en-US" sz="1600" b="1" i="0" dirty="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26586927"/>
        <c:crosses val="autoZero"/>
        <c:auto val="0"/>
        <c:lblAlgn val="ctr"/>
        <c:lblOffset val="100"/>
        <c:noMultiLvlLbl val="0"/>
      </c:catAx>
      <c:valAx>
        <c:axId val="1326586927"/>
        <c:scaling>
          <c:orientation val="minMax"/>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of Eligible Subjects</a:t>
                </a:r>
                <a:r>
                  <a:rPr lang="en-US" sz="1600" b="1" i="0" baseline="0">
                    <a:solidFill>
                      <a:srgbClr val="000000"/>
                    </a:solidFill>
                    <a:latin typeface=" +mn-lt"/>
                  </a:rPr>
                  <a:t> Missed (%)</a:t>
                </a:r>
                <a:endParaRPr lang="en-US" sz="1600" b="1" i="0">
                  <a:solidFill>
                    <a:srgbClr val="000000"/>
                  </a:solidFill>
                  <a:latin typeface=" +mn-lt"/>
                </a:endParaRPr>
              </a:p>
            </c:rich>
          </c:tx>
          <c:overlay val="0"/>
        </c:title>
        <c:numFmt formatCode="0" sourceLinked="1"/>
        <c:majorTickMark val="out"/>
        <c:minorTickMark val="none"/>
        <c:tickLblPos val="nextTo"/>
        <c:txPr>
          <a:bodyPr/>
          <a:lstStyle/>
          <a:p>
            <a:pPr>
              <a:defRPr sz="1600"/>
            </a:pPr>
            <a:endParaRPr lang="en-US"/>
          </a:p>
        </c:txPr>
        <c:crossAx val="1129280927"/>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a:solidFill>
                  <a:srgbClr val="000000"/>
                </a:solidFill>
                <a:latin typeface=" +mn-lt"/>
              </a:defRPr>
            </a:pPr>
            <a:r>
              <a:rPr lang="en-US" sz="1800" b="1" i="0" u="none" strike="noStrike" kern="1200" baseline="0">
                <a:solidFill>
                  <a:sysClr val="windowText" lastClr="000000"/>
                </a:solidFill>
                <a:latin typeface="Century Gothic" panose="020B0502020202020204" pitchFamily="34" charset="0"/>
              </a:rPr>
              <a:t>Implementation: Average Duration of Home Oxygen Therapy for Infants Followed by the RHO Program Across All Implementation Sites</a:t>
            </a:r>
          </a:p>
        </c:rich>
      </c:tx>
      <c:overlay val="0"/>
    </c:title>
    <c:autoTitleDeleted val="0"/>
    <c:plotArea>
      <c:layout/>
      <c:lineChart>
        <c:grouping val="standard"/>
        <c:varyColors val="0"/>
        <c:ser>
          <c:idx val="0"/>
          <c:order val="0"/>
          <c:tx>
            <c:strRef>
              <c:f>'Avg HOT Duration H'!$B$1</c:f>
              <c:strCache>
                <c:ptCount val="1"/>
                <c:pt idx="0">
                  <c:v>Avg HOT Duration</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H'!$B$2:$B$8</c:f>
              <c:numCache>
                <c:formatCode>0</c:formatCode>
                <c:ptCount val="7"/>
                <c:pt idx="0">
                  <c:v>102</c:v>
                </c:pt>
                <c:pt idx="1">
                  <c:v>93.4</c:v>
                </c:pt>
                <c:pt idx="2">
                  <c:v>101.88461538461539</c:v>
                </c:pt>
                <c:pt idx="3">
                  <c:v>84.85</c:v>
                </c:pt>
                <c:pt idx="4">
                  <c:v>65.804347826086953</c:v>
                </c:pt>
                <c:pt idx="5">
                  <c:v>53.351351351351354</c:v>
                </c:pt>
                <c:pt idx="6">
                  <c:v>34.799999999999997</c:v>
                </c:pt>
              </c:numCache>
            </c:numRef>
          </c:val>
          <c:smooth val="0"/>
          <c:extLst>
            <c:ext xmlns:c16="http://schemas.microsoft.com/office/drawing/2014/chart" uri="{C3380CC4-5D6E-409C-BE32-E72D297353CC}">
              <c16:uniqueId val="{00000000-BEEF-4C07-BDC6-D482A98C8E9A}"/>
            </c:ext>
          </c:extLst>
        </c:ser>
        <c:ser>
          <c:idx val="1"/>
          <c:order val="1"/>
          <c:tx>
            <c:strRef>
              <c:f>'Avg HOT Duration H'!$C$1</c:f>
              <c:strCache>
                <c:ptCount val="1"/>
                <c:pt idx="0">
                  <c:v>UCL</c:v>
                </c:pt>
              </c:strCache>
            </c:strRef>
          </c:tx>
          <c:spPr>
            <a:ln w="19050">
              <a:solidFill>
                <a:srgbClr val="FF0000"/>
              </a:solidFill>
              <a:prstDash val="dash"/>
            </a:ln>
            <a:effectLst/>
          </c:spPr>
          <c:marker>
            <c:symbol val="none"/>
          </c:marker>
          <c:dLbls>
            <c:dLbl>
              <c:idx val="1"/>
              <c:layout>
                <c:manualLayout>
                  <c:x val="-1.4642731757260403E-2"/>
                  <c:y val="-2.0184377133166845E-2"/>
                </c:manualLayout>
              </c:layout>
              <c:tx>
                <c:rich>
                  <a:bodyPr wrap="square" lIns="38100" tIns="19050" rIns="38100" bIns="19050" anchor="ctr">
                    <a:spAutoFit/>
                  </a:bodyPr>
                  <a:lstStyle/>
                  <a:p>
                    <a:pPr>
                      <a:defRPr sz="1600"/>
                    </a:pPr>
                    <a:r>
                      <a:rPr lang="en-US" sz="1600"/>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EEF-4C07-BDC6-D482A98C8E9A}"/>
                </c:ext>
              </c:extLst>
            </c:dLbl>
            <c:dLbl>
              <c:idx val="4"/>
              <c:layout>
                <c:manualLayout>
                  <c:x val="-0.40526771653543309"/>
                  <c:y val="-2.0184438908209378E-2"/>
                </c:manualLayout>
              </c:layout>
              <c:numFmt formatCode="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EF-4C07-BDC6-D482A98C8E9A}"/>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H'!$C$2:$C$8</c:f>
              <c:numCache>
                <c:formatCode>0</c:formatCode>
                <c:ptCount val="7"/>
                <c:pt idx="0">
                  <c:v>132.60871185031186</c:v>
                </c:pt>
                <c:pt idx="1">
                  <c:v>132.60871185031186</c:v>
                </c:pt>
                <c:pt idx="2">
                  <c:v>132.60871185031186</c:v>
                </c:pt>
                <c:pt idx="3">
                  <c:v>132.60871185031186</c:v>
                </c:pt>
                <c:pt idx="4">
                  <c:v>132.60871185031186</c:v>
                </c:pt>
                <c:pt idx="5">
                  <c:v>132.60871185031186</c:v>
                </c:pt>
                <c:pt idx="6">
                  <c:v>132.60871185031186</c:v>
                </c:pt>
              </c:numCache>
            </c:numRef>
          </c:val>
          <c:smooth val="0"/>
          <c:extLst>
            <c:ext xmlns:c16="http://schemas.microsoft.com/office/drawing/2014/chart" uri="{C3380CC4-5D6E-409C-BE32-E72D297353CC}">
              <c16:uniqueId val="{00000003-BEEF-4C07-BDC6-D482A98C8E9A}"/>
            </c:ext>
          </c:extLst>
        </c:ser>
        <c:ser>
          <c:idx val="2"/>
          <c:order val="2"/>
          <c:tx>
            <c:strRef>
              <c:f>'Avg HOT Duration H'!$D$1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H'!$D$2:$D$7</c:f>
              <c:numCache>
                <c:formatCode>0</c:formatCode>
                <c:ptCount val="6"/>
                <c:pt idx="0">
                  <c:v>120.97247456687457</c:v>
                </c:pt>
                <c:pt idx="1">
                  <c:v>120.97247456687457</c:v>
                </c:pt>
                <c:pt idx="2">
                  <c:v>120.97247456687457</c:v>
                </c:pt>
                <c:pt idx="3">
                  <c:v>120.97247456687457</c:v>
                </c:pt>
                <c:pt idx="4">
                  <c:v>120.97247456687457</c:v>
                </c:pt>
                <c:pt idx="5">
                  <c:v>120.97247456687457</c:v>
                </c:pt>
              </c:numCache>
            </c:numRef>
          </c:val>
          <c:smooth val="0"/>
          <c:extLst>
            <c:ext xmlns:c16="http://schemas.microsoft.com/office/drawing/2014/chart" uri="{C3380CC4-5D6E-409C-BE32-E72D297353CC}">
              <c16:uniqueId val="{00000004-BEEF-4C07-BDC6-D482A98C8E9A}"/>
            </c:ext>
          </c:extLst>
        </c:ser>
        <c:ser>
          <c:idx val="3"/>
          <c:order val="3"/>
          <c:tx>
            <c:strRef>
              <c:f>'Avg HOT Duration H'!$E$1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H'!$E$2:$E$7</c:f>
              <c:numCache>
                <c:formatCode>0</c:formatCode>
                <c:ptCount val="6"/>
                <c:pt idx="0">
                  <c:v>109.33623728343728</c:v>
                </c:pt>
                <c:pt idx="1">
                  <c:v>109.33623728343728</c:v>
                </c:pt>
                <c:pt idx="2">
                  <c:v>109.33623728343728</c:v>
                </c:pt>
                <c:pt idx="3">
                  <c:v>109.33623728343728</c:v>
                </c:pt>
                <c:pt idx="4">
                  <c:v>109.33623728343728</c:v>
                </c:pt>
                <c:pt idx="5">
                  <c:v>109.33623728343728</c:v>
                </c:pt>
              </c:numCache>
            </c:numRef>
          </c:val>
          <c:smooth val="0"/>
          <c:extLst>
            <c:ext xmlns:c16="http://schemas.microsoft.com/office/drawing/2014/chart" uri="{C3380CC4-5D6E-409C-BE32-E72D297353CC}">
              <c16:uniqueId val="{00000005-BEEF-4C07-BDC6-D482A98C8E9A}"/>
            </c:ext>
          </c:extLst>
        </c:ser>
        <c:ser>
          <c:idx val="4"/>
          <c:order val="4"/>
          <c:tx>
            <c:strRef>
              <c:f>'Avg HOT Duration H'!$F$1</c:f>
              <c:strCache>
                <c:ptCount val="1"/>
                <c:pt idx="0">
                  <c:v>Average</c:v>
                </c:pt>
              </c:strCache>
            </c:strRef>
          </c:tx>
          <c:spPr>
            <a:ln w="19050">
              <a:solidFill>
                <a:srgbClr val="009999"/>
              </a:solidFill>
              <a:prstDash val="solid"/>
            </a:ln>
            <a:effectLst/>
          </c:spPr>
          <c:marker>
            <c:symbol val="none"/>
          </c:marker>
          <c:dLbls>
            <c:dLbl>
              <c:idx val="1"/>
              <c:layout>
                <c:manualLayout>
                  <c:x val="-5.4226049868766404E-2"/>
                  <c:y val="-2.0184438908209416E-2"/>
                </c:manualLayout>
              </c:layout>
              <c:tx>
                <c:rich>
                  <a:bodyPr wrap="square" lIns="38100" tIns="19050" rIns="38100" bIns="19050" anchor="ctr">
                    <a:spAutoFit/>
                  </a:bodyPr>
                  <a:lstStyle/>
                  <a:p>
                    <a:pPr>
                      <a:defRPr sz="1600"/>
                    </a:pPr>
                    <a:r>
                      <a:rPr lang="en-US" sz="1600"/>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EEF-4C07-BDC6-D482A98C8E9A}"/>
                </c:ext>
              </c:extLst>
            </c:dLbl>
            <c:dLbl>
              <c:idx val="4"/>
              <c:layout>
                <c:manualLayout>
                  <c:x val="-0.45630938320209974"/>
                  <c:y val="-2.224955108201316E-2"/>
                </c:manualLayout>
              </c:layout>
              <c:numFmt formatCode="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EF-4C07-BDC6-D482A98C8E9A}"/>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H'!$F$2:$F$8</c:f>
              <c:numCache>
                <c:formatCode>0</c:formatCode>
                <c:ptCount val="7"/>
                <c:pt idx="0">
                  <c:v>97.7</c:v>
                </c:pt>
                <c:pt idx="1">
                  <c:v>97.7</c:v>
                </c:pt>
                <c:pt idx="2">
                  <c:v>97.7</c:v>
                </c:pt>
                <c:pt idx="3">
                  <c:v>97.7</c:v>
                </c:pt>
                <c:pt idx="4">
                  <c:v>97.7</c:v>
                </c:pt>
                <c:pt idx="5">
                  <c:v>97.7</c:v>
                </c:pt>
                <c:pt idx="6">
                  <c:v>97.7</c:v>
                </c:pt>
              </c:numCache>
            </c:numRef>
          </c:val>
          <c:smooth val="0"/>
          <c:extLst>
            <c:ext xmlns:c16="http://schemas.microsoft.com/office/drawing/2014/chart" uri="{C3380CC4-5D6E-409C-BE32-E72D297353CC}">
              <c16:uniqueId val="{00000008-BEEF-4C07-BDC6-D482A98C8E9A}"/>
            </c:ext>
          </c:extLst>
        </c:ser>
        <c:ser>
          <c:idx val="5"/>
          <c:order val="5"/>
          <c:tx>
            <c:strRef>
              <c:f>'Avg HOT Duration H'!$G$1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H'!$G$2:$G$7</c:f>
              <c:numCache>
                <c:formatCode>0</c:formatCode>
                <c:ptCount val="6"/>
                <c:pt idx="0">
                  <c:v>86.063762716562721</c:v>
                </c:pt>
                <c:pt idx="1">
                  <c:v>86.063762716562721</c:v>
                </c:pt>
                <c:pt idx="2">
                  <c:v>86.063762716562721</c:v>
                </c:pt>
                <c:pt idx="3">
                  <c:v>86.063762716562721</c:v>
                </c:pt>
                <c:pt idx="4">
                  <c:v>86.063762716562721</c:v>
                </c:pt>
                <c:pt idx="5">
                  <c:v>86.063762716562721</c:v>
                </c:pt>
              </c:numCache>
            </c:numRef>
          </c:val>
          <c:smooth val="0"/>
          <c:extLst>
            <c:ext xmlns:c16="http://schemas.microsoft.com/office/drawing/2014/chart" uri="{C3380CC4-5D6E-409C-BE32-E72D297353CC}">
              <c16:uniqueId val="{00000009-BEEF-4C07-BDC6-D482A98C8E9A}"/>
            </c:ext>
          </c:extLst>
        </c:ser>
        <c:ser>
          <c:idx val="6"/>
          <c:order val="6"/>
          <c:tx>
            <c:strRef>
              <c:f>'Avg HOT Duration H'!$H$1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H'!$H$2:$H$7</c:f>
              <c:numCache>
                <c:formatCode>0</c:formatCode>
                <c:ptCount val="6"/>
                <c:pt idx="0">
                  <c:v>74.427525433125439</c:v>
                </c:pt>
                <c:pt idx="1">
                  <c:v>74.427525433125439</c:v>
                </c:pt>
                <c:pt idx="2">
                  <c:v>74.427525433125439</c:v>
                </c:pt>
                <c:pt idx="3">
                  <c:v>74.427525433125439</c:v>
                </c:pt>
                <c:pt idx="4">
                  <c:v>74.427525433125439</c:v>
                </c:pt>
                <c:pt idx="5">
                  <c:v>74.427525433125439</c:v>
                </c:pt>
              </c:numCache>
            </c:numRef>
          </c:val>
          <c:smooth val="0"/>
          <c:extLst>
            <c:ext xmlns:c16="http://schemas.microsoft.com/office/drawing/2014/chart" uri="{C3380CC4-5D6E-409C-BE32-E72D297353CC}">
              <c16:uniqueId val="{0000000A-BEEF-4C07-BDC6-D482A98C8E9A}"/>
            </c:ext>
          </c:extLst>
        </c:ser>
        <c:ser>
          <c:idx val="7"/>
          <c:order val="7"/>
          <c:tx>
            <c:strRef>
              <c:f>'Avg HOT Duration H'!$I$1</c:f>
              <c:strCache>
                <c:ptCount val="1"/>
                <c:pt idx="0">
                  <c:v>LCL</c:v>
                </c:pt>
              </c:strCache>
            </c:strRef>
          </c:tx>
          <c:spPr>
            <a:ln w="19050">
              <a:solidFill>
                <a:srgbClr val="FF0000"/>
              </a:solidFill>
              <a:prstDash val="dash"/>
            </a:ln>
            <a:effectLst/>
          </c:spPr>
          <c:marker>
            <c:symbol val="none"/>
          </c:marker>
          <c:dLbls>
            <c:dLbl>
              <c:idx val="1"/>
              <c:layout>
                <c:manualLayout>
                  <c:x val="-1.4642731757260403E-2"/>
                  <c:y val="-2.0184377133166825E-2"/>
                </c:manualLayout>
              </c:layout>
              <c:tx>
                <c:rich>
                  <a:bodyPr wrap="square" lIns="38100" tIns="19050" rIns="38100" bIns="19050" anchor="ctr">
                    <a:spAutoFit/>
                  </a:bodyPr>
                  <a:lstStyle/>
                  <a:p>
                    <a:pPr>
                      <a:defRPr sz="1600"/>
                    </a:pPr>
                    <a:r>
                      <a:rPr lang="en-US" sz="1600"/>
                      <a:t>LCL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EEF-4C07-BDC6-D482A98C8E9A}"/>
                </c:ext>
              </c:extLst>
            </c:dLbl>
            <c:dLbl>
              <c:idx val="4"/>
              <c:layout>
                <c:manualLayout>
                  <c:x val="-0.40797613188976378"/>
                  <c:y val="-2.1544486012279776E-2"/>
                </c:manualLayout>
              </c:layout>
              <c:numFmt formatCode="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EF-4C07-BDC6-D482A98C8E9A}"/>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H'!$I$2:$I$8</c:f>
              <c:numCache>
                <c:formatCode>0</c:formatCode>
                <c:ptCount val="7"/>
                <c:pt idx="0">
                  <c:v>62.791288149688157</c:v>
                </c:pt>
                <c:pt idx="1">
                  <c:v>62.791288149688157</c:v>
                </c:pt>
                <c:pt idx="2">
                  <c:v>62.791288149688157</c:v>
                </c:pt>
                <c:pt idx="3">
                  <c:v>62.791288149688157</c:v>
                </c:pt>
                <c:pt idx="4">
                  <c:v>62.791288149688157</c:v>
                </c:pt>
                <c:pt idx="5">
                  <c:v>62.791288149688157</c:v>
                </c:pt>
                <c:pt idx="6">
                  <c:v>62.791288149688157</c:v>
                </c:pt>
              </c:numCache>
            </c:numRef>
          </c:val>
          <c:smooth val="0"/>
          <c:extLst>
            <c:ext xmlns:c16="http://schemas.microsoft.com/office/drawing/2014/chart" uri="{C3380CC4-5D6E-409C-BE32-E72D297353CC}">
              <c16:uniqueId val="{0000000D-BEEF-4C07-BDC6-D482A98C8E9A}"/>
            </c:ext>
          </c:extLst>
        </c:ser>
        <c:dLbls>
          <c:showLegendKey val="0"/>
          <c:showVal val="0"/>
          <c:showCatName val="0"/>
          <c:showSerName val="0"/>
          <c:showPercent val="0"/>
          <c:showBubbleSize val="0"/>
        </c:dLbls>
        <c:marker val="1"/>
        <c:smooth val="0"/>
        <c:axId val="729386880"/>
        <c:axId val="555780016"/>
      </c:lineChart>
      <c:catAx>
        <c:axId val="729386880"/>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Century Gothic" panose="020B0502020202020204" pitchFamily="34" charset="0"/>
                  </a:rPr>
                  <a:t>DC Period</a:t>
                </a:r>
              </a:p>
            </c:rich>
          </c:tx>
          <c:overlay val="0"/>
        </c:title>
        <c:numFmt formatCode="General" sourceLinked="1"/>
        <c:majorTickMark val="out"/>
        <c:minorTickMark val="none"/>
        <c:tickLblPos val="nextTo"/>
        <c:txPr>
          <a:bodyPr/>
          <a:lstStyle/>
          <a:p>
            <a:pPr>
              <a:defRPr sz="1600"/>
            </a:pPr>
            <a:endParaRPr lang="en-US"/>
          </a:p>
        </c:txPr>
        <c:crossAx val="555780016"/>
        <c:crosses val="autoZero"/>
        <c:auto val="0"/>
        <c:lblAlgn val="ctr"/>
        <c:lblOffset val="100"/>
        <c:noMultiLvlLbl val="0"/>
      </c:catAx>
      <c:valAx>
        <c:axId val="555780016"/>
        <c:scaling>
          <c:orientation val="minMax"/>
          <c:min val="33.200000000000003"/>
        </c:scaling>
        <c:delete val="0"/>
        <c:axPos val="l"/>
        <c:title>
          <c:tx>
            <c:rich>
              <a:bodyPr/>
              <a:lstStyle/>
              <a:p>
                <a:pPr>
                  <a:defRPr sz="1600" b="1" i="0">
                    <a:solidFill>
                      <a:srgbClr val="000000"/>
                    </a:solidFill>
                    <a:latin typeface=" +mn-lt"/>
                  </a:defRPr>
                </a:pPr>
                <a:r>
                  <a:rPr lang="en-US" sz="1600" b="1" i="0" u="none" strike="noStrike" kern="1200" baseline="0">
                    <a:solidFill>
                      <a:srgbClr val="000000"/>
                    </a:solidFill>
                    <a:latin typeface="Century Gothic" panose="020B0502020202020204" pitchFamily="34" charset="0"/>
                  </a:rPr>
                  <a:t>Average Home Oxygen Duration (days)</a:t>
                </a:r>
                <a:endParaRPr lang="en-US" sz="1600" b="1" i="0">
                  <a:solidFill>
                    <a:srgbClr val="000000"/>
                  </a:solidFill>
                  <a:latin typeface="Century Gothic" panose="020B0502020202020204" pitchFamily="34" charset="0"/>
                </a:endParaRPr>
              </a:p>
            </c:rich>
          </c:tx>
          <c:layout>
            <c:manualLayout>
              <c:xMode val="edge"/>
              <c:yMode val="edge"/>
              <c:x val="0.01"/>
              <c:y val="0.14382950622663987"/>
            </c:manualLayout>
          </c:layout>
          <c:overlay val="0"/>
        </c:title>
        <c:numFmt formatCode="0" sourceLinked="1"/>
        <c:majorTickMark val="out"/>
        <c:minorTickMark val="none"/>
        <c:tickLblPos val="nextTo"/>
        <c:txPr>
          <a:bodyPr/>
          <a:lstStyle/>
          <a:p>
            <a:pPr>
              <a:defRPr sz="1600"/>
            </a:pPr>
            <a:endParaRPr lang="en-US"/>
          </a:p>
        </c:txPr>
        <c:crossAx val="72938688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80" b="1" i="0" u="none" strike="noStrike" kern="1200" baseline="0" dirty="0">
                <a:solidFill>
                  <a:prstClr val="black"/>
                </a:solidFill>
              </a:rPr>
              <a:t>Non-RHO Exposed: Average Duration of Home Oxygen Therapy for Infants Not Followed by the RHO Program</a:t>
            </a:r>
          </a:p>
          <a:p>
            <a:pPr>
              <a:defRPr/>
            </a:pPr>
            <a:r>
              <a:rPr lang="en-US" sz="1680" b="1" i="0" u="none" strike="noStrike" kern="1200" baseline="0" dirty="0">
                <a:solidFill>
                  <a:prstClr val="black"/>
                </a:solidFill>
              </a:rPr>
              <a:t>(All Sites)</a:t>
            </a:r>
          </a:p>
        </c:rich>
      </c:tx>
      <c:overlay val="0"/>
    </c:title>
    <c:autoTitleDeleted val="0"/>
    <c:plotArea>
      <c:layout/>
      <c:lineChart>
        <c:grouping val="standard"/>
        <c:varyColors val="0"/>
        <c:ser>
          <c:idx val="0"/>
          <c:order val="0"/>
          <c:tx>
            <c:strRef>
              <c:f>'Overall Control'!$B$1</c:f>
              <c:strCache>
                <c:ptCount val="1"/>
                <c:pt idx="0">
                  <c:v>Avg HOT Duration</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dLbls>
            <c:dLbl>
              <c:idx val="0"/>
              <c:layout>
                <c:manualLayout>
                  <c:x val="-8.4083520880220055E-3"/>
                  <c:y val="-5.0379702537182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AA-4353-8BFB-1C7BFC8D8598}"/>
                </c:ext>
              </c:extLst>
            </c:dLbl>
            <c:dLbl>
              <c:idx val="3"/>
              <c:layout>
                <c:manualLayout>
                  <c:x val="-1.4659914978744686E-2"/>
                  <c:y val="-2.8157480314960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AA-4353-8BFB-1C7BFC8D8598}"/>
                </c:ext>
              </c:extLst>
            </c:dLbl>
            <c:dLbl>
              <c:idx val="5"/>
              <c:layout>
                <c:manualLayout>
                  <c:x val="-1.4659914978744686E-2"/>
                  <c:y val="-3.1861184018664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AA-4353-8BFB-1C7BFC8D8598}"/>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Control'!$B$2:$B$7</c:f>
              <c:numCache>
                <c:formatCode>0.000</c:formatCode>
                <c:ptCount val="6"/>
                <c:pt idx="0">
                  <c:v>43</c:v>
                </c:pt>
                <c:pt idx="1">
                  <c:v>234</c:v>
                </c:pt>
                <c:pt idx="2">
                  <c:v>115.46666666666667</c:v>
                </c:pt>
                <c:pt idx="3">
                  <c:v>76.461538461538467</c:v>
                </c:pt>
                <c:pt idx="4">
                  <c:v>82.555555555555557</c:v>
                </c:pt>
                <c:pt idx="5">
                  <c:v>74.75</c:v>
                </c:pt>
              </c:numCache>
            </c:numRef>
          </c:val>
          <c:smooth val="0"/>
          <c:extLst>
            <c:ext xmlns:c16="http://schemas.microsoft.com/office/drawing/2014/chart" uri="{C3380CC4-5D6E-409C-BE32-E72D297353CC}">
              <c16:uniqueId val="{00000000-080F-45DD-AACA-D2A3F4E55A8B}"/>
            </c:ext>
          </c:extLst>
        </c:ser>
        <c:ser>
          <c:idx val="1"/>
          <c:order val="1"/>
          <c:tx>
            <c:strRef>
              <c:f>'Overall Control'!$C$1</c:f>
              <c:strCache>
                <c:ptCount val="1"/>
                <c:pt idx="0">
                  <c:v>UCL</c:v>
                </c:pt>
              </c:strCache>
            </c:strRef>
          </c:tx>
          <c:spPr>
            <a:ln w="12700">
              <a:solidFill>
                <a:srgbClr val="FF0000"/>
              </a:solidFill>
              <a:prstDash val="dash"/>
            </a:ln>
            <a:effectLst/>
          </c:spPr>
          <c:marker>
            <c:symbol val="none"/>
          </c:marker>
          <c:dLbls>
            <c:dLbl>
              <c:idx val="1"/>
              <c:layout>
                <c:manualLayout>
                  <c:x val="0.70116118268412242"/>
                  <c:y val="-2.7591717701953955E-2"/>
                </c:manualLayout>
              </c:layout>
              <c:tx>
                <c:rich>
                  <a:bodyPr/>
                  <a:lstStyle/>
                  <a:p>
                    <a:r>
                      <a:rPr lang="en-US" dirty="0"/>
                      <a:t>UCL  297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0F-45DD-AACA-D2A3F4E55A8B}"/>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Control'!$C$2:$C$8</c:f>
              <c:numCache>
                <c:formatCode>0.000</c:formatCode>
                <c:ptCount val="7"/>
                <c:pt idx="0">
                  <c:v>297.18932763532757</c:v>
                </c:pt>
                <c:pt idx="1">
                  <c:v>297.18932763532757</c:v>
                </c:pt>
                <c:pt idx="2">
                  <c:v>297.18932763532757</c:v>
                </c:pt>
                <c:pt idx="3">
                  <c:v>297.18932763532757</c:v>
                </c:pt>
                <c:pt idx="4">
                  <c:v>297.18932763532757</c:v>
                </c:pt>
                <c:pt idx="5">
                  <c:v>297.18932763532757</c:v>
                </c:pt>
                <c:pt idx="6">
                  <c:v>297.18932763532757</c:v>
                </c:pt>
              </c:numCache>
            </c:numRef>
          </c:val>
          <c:smooth val="0"/>
          <c:extLst>
            <c:ext xmlns:c16="http://schemas.microsoft.com/office/drawing/2014/chart" uri="{C3380CC4-5D6E-409C-BE32-E72D297353CC}">
              <c16:uniqueId val="{00000003-080F-45DD-AACA-D2A3F4E55A8B}"/>
            </c:ext>
          </c:extLst>
        </c:ser>
        <c:ser>
          <c:idx val="2"/>
          <c:order val="2"/>
          <c:tx>
            <c:strRef>
              <c:f>'Overall Control'!$D$1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Control'!$D$2:$D$7</c:f>
              <c:numCache>
                <c:formatCode>0.000</c:formatCode>
                <c:ptCount val="6"/>
                <c:pt idx="0">
                  <c:v>232.91698290598288</c:v>
                </c:pt>
                <c:pt idx="1">
                  <c:v>232.91698290598288</c:v>
                </c:pt>
                <c:pt idx="2">
                  <c:v>232.91698290598288</c:v>
                </c:pt>
                <c:pt idx="3">
                  <c:v>232.91698290598288</c:v>
                </c:pt>
                <c:pt idx="4">
                  <c:v>232.91698290598288</c:v>
                </c:pt>
                <c:pt idx="5">
                  <c:v>232.91698290598288</c:v>
                </c:pt>
              </c:numCache>
            </c:numRef>
          </c:val>
          <c:smooth val="0"/>
          <c:extLst>
            <c:ext xmlns:c16="http://schemas.microsoft.com/office/drawing/2014/chart" uri="{C3380CC4-5D6E-409C-BE32-E72D297353CC}">
              <c16:uniqueId val="{00000004-080F-45DD-AACA-D2A3F4E55A8B}"/>
            </c:ext>
          </c:extLst>
        </c:ser>
        <c:ser>
          <c:idx val="3"/>
          <c:order val="3"/>
          <c:tx>
            <c:strRef>
              <c:f>'Overall Control'!$E$1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Control'!$E$2:$E$7</c:f>
              <c:numCache>
                <c:formatCode>0.000</c:formatCode>
                <c:ptCount val="6"/>
                <c:pt idx="0">
                  <c:v>168.64463817663815</c:v>
                </c:pt>
                <c:pt idx="1">
                  <c:v>168.64463817663815</c:v>
                </c:pt>
                <c:pt idx="2">
                  <c:v>168.64463817663815</c:v>
                </c:pt>
                <c:pt idx="3">
                  <c:v>168.64463817663815</c:v>
                </c:pt>
                <c:pt idx="4">
                  <c:v>168.64463817663815</c:v>
                </c:pt>
                <c:pt idx="5">
                  <c:v>168.64463817663815</c:v>
                </c:pt>
              </c:numCache>
            </c:numRef>
          </c:val>
          <c:smooth val="0"/>
          <c:extLst>
            <c:ext xmlns:c16="http://schemas.microsoft.com/office/drawing/2014/chart" uri="{C3380CC4-5D6E-409C-BE32-E72D297353CC}">
              <c16:uniqueId val="{00000005-080F-45DD-AACA-D2A3F4E55A8B}"/>
            </c:ext>
          </c:extLst>
        </c:ser>
        <c:ser>
          <c:idx val="4"/>
          <c:order val="4"/>
          <c:tx>
            <c:strRef>
              <c:f>'Overall Control'!$F$1</c:f>
              <c:strCache>
                <c:ptCount val="1"/>
                <c:pt idx="0">
                  <c:v>Average</c:v>
                </c:pt>
              </c:strCache>
            </c:strRef>
          </c:tx>
          <c:spPr>
            <a:ln w="12700">
              <a:solidFill>
                <a:srgbClr val="009999"/>
              </a:solidFill>
              <a:prstDash val="solid"/>
            </a:ln>
            <a:effectLst/>
          </c:spPr>
          <c:marker>
            <c:symbol val="none"/>
          </c:marker>
          <c:dLbls>
            <c:dLbl>
              <c:idx val="1"/>
              <c:layout>
                <c:manualLayout>
                  <c:x val="0.68449034830886202"/>
                  <c:y val="-2.7591717701954059E-2"/>
                </c:manualLayout>
              </c:layout>
              <c:tx>
                <c:rich>
                  <a:bodyPr/>
                  <a:lstStyle/>
                  <a:p>
                    <a:r>
                      <a:rPr lang="en-US" dirty="0"/>
                      <a:t>Average  106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80F-45DD-AACA-D2A3F4E55A8B}"/>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Control'!$F$2:$F$8</c:f>
              <c:numCache>
                <c:formatCode>0.000</c:formatCode>
                <c:ptCount val="7"/>
                <c:pt idx="0">
                  <c:v>104.37229344729344</c:v>
                </c:pt>
                <c:pt idx="1">
                  <c:v>104.37229344729344</c:v>
                </c:pt>
                <c:pt idx="2">
                  <c:v>104.37229344729344</c:v>
                </c:pt>
                <c:pt idx="3">
                  <c:v>104.37229344729344</c:v>
                </c:pt>
                <c:pt idx="4">
                  <c:v>104.37229344729344</c:v>
                </c:pt>
                <c:pt idx="5">
                  <c:v>104.37229344729344</c:v>
                </c:pt>
                <c:pt idx="6">
                  <c:v>104.37229344729344</c:v>
                </c:pt>
              </c:numCache>
            </c:numRef>
          </c:val>
          <c:smooth val="0"/>
          <c:extLst>
            <c:ext xmlns:c16="http://schemas.microsoft.com/office/drawing/2014/chart" uri="{C3380CC4-5D6E-409C-BE32-E72D297353CC}">
              <c16:uniqueId val="{00000008-080F-45DD-AACA-D2A3F4E55A8B}"/>
            </c:ext>
          </c:extLst>
        </c:ser>
        <c:ser>
          <c:idx val="5"/>
          <c:order val="5"/>
          <c:tx>
            <c:strRef>
              <c:f>'Overall Control'!$G$1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Control'!$G$2:$G$7</c:f>
              <c:numCache>
                <c:formatCode>0.000</c:formatCode>
                <c:ptCount val="6"/>
                <c:pt idx="0">
                  <c:v>40.099948717948735</c:v>
                </c:pt>
                <c:pt idx="1">
                  <c:v>40.099948717948735</c:v>
                </c:pt>
                <c:pt idx="2">
                  <c:v>40.099948717948735</c:v>
                </c:pt>
                <c:pt idx="3">
                  <c:v>40.099948717948735</c:v>
                </c:pt>
                <c:pt idx="4">
                  <c:v>40.099948717948735</c:v>
                </c:pt>
                <c:pt idx="5">
                  <c:v>40.099948717948735</c:v>
                </c:pt>
              </c:numCache>
            </c:numRef>
          </c:val>
          <c:smooth val="0"/>
          <c:extLst>
            <c:ext xmlns:c16="http://schemas.microsoft.com/office/drawing/2014/chart" uri="{C3380CC4-5D6E-409C-BE32-E72D297353CC}">
              <c16:uniqueId val="{00000009-080F-45DD-AACA-D2A3F4E55A8B}"/>
            </c:ext>
          </c:extLst>
        </c:ser>
        <c:ser>
          <c:idx val="6"/>
          <c:order val="6"/>
          <c:tx>
            <c:strRef>
              <c:f>'Overall Control'!$H$1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Control'!$H$2:$H$7</c:f>
              <c:numCache>
                <c:formatCode>0.000</c:formatCode>
                <c:ptCount val="6"/>
                <c:pt idx="0">
                  <c:v>-24.172396011395975</c:v>
                </c:pt>
                <c:pt idx="1">
                  <c:v>-24.172396011395975</c:v>
                </c:pt>
                <c:pt idx="2">
                  <c:v>-24.172396011395975</c:v>
                </c:pt>
                <c:pt idx="3">
                  <c:v>-24.172396011395975</c:v>
                </c:pt>
                <c:pt idx="4">
                  <c:v>-24.172396011395975</c:v>
                </c:pt>
                <c:pt idx="5">
                  <c:v>-24.172396011395975</c:v>
                </c:pt>
              </c:numCache>
            </c:numRef>
          </c:val>
          <c:smooth val="0"/>
          <c:extLst>
            <c:ext xmlns:c16="http://schemas.microsoft.com/office/drawing/2014/chart" uri="{C3380CC4-5D6E-409C-BE32-E72D297353CC}">
              <c16:uniqueId val="{0000000A-080F-45DD-AACA-D2A3F4E55A8B}"/>
            </c:ext>
          </c:extLst>
        </c:ser>
        <c:ser>
          <c:idx val="7"/>
          <c:order val="7"/>
          <c:tx>
            <c:strRef>
              <c:f>'Overall Control'!$I$1</c:f>
              <c:strCache>
                <c:ptCount val="1"/>
                <c:pt idx="0">
                  <c:v>LCL</c:v>
                </c:pt>
              </c:strCache>
            </c:strRef>
          </c:tx>
          <c:spPr>
            <a:ln w="12700">
              <a:solidFill>
                <a:srgbClr val="FF0000"/>
              </a:solidFill>
              <a:prstDash val="dash"/>
            </a:ln>
            <a:effectLst/>
          </c:spPr>
          <c:marker>
            <c:symbol val="none"/>
          </c:marker>
          <c:dLbls>
            <c:dLbl>
              <c:idx val="1"/>
              <c:layout>
                <c:manualLayout>
                  <c:x val="-1.4642731757260403E-2"/>
                  <c:y val="-2.0184377133166825E-2"/>
                </c:manualLayout>
              </c:layout>
              <c:tx>
                <c:rich>
                  <a:bodyPr/>
                  <a:lstStyle/>
                  <a:p>
                    <a:pPr>
                      <a:defRPr/>
                    </a:pPr>
                    <a:r>
                      <a:rPr lang="en-US"/>
                      <a:t>LCL</a:t>
                    </a:r>
                  </a:p>
                </c:rich>
              </c:tx>
              <c:numFmt formatCode="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80F-45DD-AACA-D2A3F4E55A8B}"/>
                </c:ext>
              </c:extLst>
            </c:dLbl>
            <c:dLbl>
              <c:idx val="4"/>
              <c:layout>
                <c:manualLayout>
                  <c:x val="-1.4642731757260403E-2"/>
                  <c:y val="-2.0184377133166825E-2"/>
                </c:manualLayout>
              </c:layout>
              <c:numFmt formatCode="0.0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0F-45DD-AACA-D2A3F4E55A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Control'!$I$2:$I$7</c:f>
              <c:numCache>
                <c:formatCode>0.000</c:formatCode>
                <c:ptCount val="6"/>
                <c:pt idx="0">
                  <c:v>-88.444740740740698</c:v>
                </c:pt>
                <c:pt idx="1">
                  <c:v>-88.444740740740698</c:v>
                </c:pt>
                <c:pt idx="2">
                  <c:v>-88.444740740740698</c:v>
                </c:pt>
                <c:pt idx="3">
                  <c:v>-88.444740740740698</c:v>
                </c:pt>
                <c:pt idx="4">
                  <c:v>-88.444740740740698</c:v>
                </c:pt>
                <c:pt idx="5">
                  <c:v>-88.444740740740698</c:v>
                </c:pt>
              </c:numCache>
            </c:numRef>
          </c:val>
          <c:smooth val="0"/>
          <c:extLst>
            <c:ext xmlns:c16="http://schemas.microsoft.com/office/drawing/2014/chart" uri="{C3380CC4-5D6E-409C-BE32-E72D297353CC}">
              <c16:uniqueId val="{0000000D-080F-45DD-AACA-D2A3F4E55A8B}"/>
            </c:ext>
          </c:extLst>
        </c:ser>
        <c:dLbls>
          <c:showLegendKey val="0"/>
          <c:showVal val="0"/>
          <c:showCatName val="0"/>
          <c:showSerName val="0"/>
          <c:showPercent val="0"/>
          <c:showBubbleSize val="0"/>
        </c:dLbls>
        <c:marker val="1"/>
        <c:smooth val="0"/>
        <c:axId val="1113246960"/>
        <c:axId val="753913008"/>
      </c:lineChart>
      <c:catAx>
        <c:axId val="1113246960"/>
        <c:scaling>
          <c:orientation val="minMax"/>
        </c:scaling>
        <c:delete val="0"/>
        <c:axPos val="b"/>
        <c:title>
          <c:tx>
            <c:rich>
              <a:bodyPr/>
              <a:lstStyle/>
              <a:p>
                <a:pPr>
                  <a:defRPr sz="1200"/>
                </a:pPr>
                <a:r>
                  <a:rPr lang="en-US" sz="1200"/>
                  <a:t>DC Period</a:t>
                </a:r>
              </a:p>
            </c:rich>
          </c:tx>
          <c:overlay val="0"/>
        </c:title>
        <c:numFmt formatCode="General" sourceLinked="1"/>
        <c:majorTickMark val="out"/>
        <c:minorTickMark val="none"/>
        <c:tickLblPos val="nextTo"/>
        <c:crossAx val="753913008"/>
        <c:crossesAt val="-150"/>
        <c:auto val="0"/>
        <c:lblAlgn val="ctr"/>
        <c:lblOffset val="100"/>
        <c:noMultiLvlLbl val="0"/>
      </c:catAx>
      <c:valAx>
        <c:axId val="753913008"/>
        <c:scaling>
          <c:orientation val="minMax"/>
          <c:min val="0"/>
        </c:scaling>
        <c:delete val="0"/>
        <c:axPos val="l"/>
        <c:title>
          <c:tx>
            <c:rich>
              <a:bodyPr/>
              <a:lstStyle/>
              <a:p>
                <a:pPr>
                  <a:defRPr sz="1200"/>
                </a:pPr>
                <a:r>
                  <a:rPr lang="en-US" sz="1200"/>
                  <a:t>Average Home Oxygen Duration (days)</a:t>
                </a:r>
              </a:p>
            </c:rich>
          </c:tx>
          <c:layout>
            <c:manualLayout>
              <c:xMode val="edge"/>
              <c:yMode val="edge"/>
              <c:x val="7.2934900391764604E-3"/>
              <c:y val="0.15597229512977545"/>
            </c:manualLayout>
          </c:layout>
          <c:overlay val="0"/>
        </c:title>
        <c:numFmt formatCode="0" sourceLinked="0"/>
        <c:majorTickMark val="out"/>
        <c:minorTickMark val="none"/>
        <c:tickLblPos val="nextTo"/>
        <c:crossAx val="111324696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80" dirty="0"/>
              <a:t>RHO</a:t>
            </a:r>
            <a:r>
              <a:rPr lang="en-US" sz="1680" baseline="0" dirty="0"/>
              <a:t> Program</a:t>
            </a:r>
            <a:r>
              <a:rPr lang="en-US" sz="1680" dirty="0"/>
              <a:t>: Average Duration of Home Oxygen Therapy for Infants Followed by the RHO Program</a:t>
            </a:r>
          </a:p>
          <a:p>
            <a:pPr>
              <a:defRPr/>
            </a:pPr>
            <a:r>
              <a:rPr lang="en-US" sz="1680" dirty="0"/>
              <a:t>(All Sites)</a:t>
            </a:r>
          </a:p>
        </c:rich>
      </c:tx>
      <c:layout>
        <c:manualLayout>
          <c:xMode val="edge"/>
          <c:yMode val="edge"/>
          <c:x val="0.12017325197441092"/>
          <c:y val="3.7037037037037035E-2"/>
        </c:manualLayout>
      </c:layout>
      <c:overlay val="0"/>
    </c:title>
    <c:autoTitleDeleted val="0"/>
    <c:plotArea>
      <c:layout/>
      <c:lineChart>
        <c:grouping val="standard"/>
        <c:varyColors val="0"/>
        <c:ser>
          <c:idx val="0"/>
          <c:order val="0"/>
          <c:tx>
            <c:strRef>
              <c:f>'Avg HOT Duration H'!$B$1</c:f>
              <c:strCache>
                <c:ptCount val="1"/>
                <c:pt idx="0">
                  <c:v>Avg HOT Duration</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dLbls>
            <c:dLbl>
              <c:idx val="0"/>
              <c:layout>
                <c:manualLayout>
                  <c:x val="-5.8400426878373133E-3"/>
                  <c:y val="-5.0379702537182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F1-4B19-8083-1438B594FD57}"/>
                </c:ext>
              </c:extLst>
            </c:dLbl>
            <c:dLbl>
              <c:idx val="3"/>
              <c:layout>
                <c:manualLayout>
                  <c:x val="-1.4659914978744686E-2"/>
                  <c:y val="4.5916593759113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F1-4B19-8083-1438B594FD57}"/>
                </c:ext>
              </c:extLst>
            </c:dLbl>
            <c:dLbl>
              <c:idx val="5"/>
              <c:layout>
                <c:manualLayout>
                  <c:x val="-1.4659914978744686E-2"/>
                  <c:y val="-5.77871099445902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F1-4B19-8083-1438B594FD57}"/>
                </c:ext>
              </c:extLst>
            </c:dLbl>
            <c:dLbl>
              <c:idx val="6"/>
              <c:layout>
                <c:manualLayout>
                  <c:x val="-2.7163040760190049E-2"/>
                  <c:y val="2.73980752405947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F1-4B19-8083-1438B594FD57}"/>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H'!$B$2:$B$8</c:f>
              <c:numCache>
                <c:formatCode>0</c:formatCode>
                <c:ptCount val="7"/>
                <c:pt idx="0">
                  <c:v>102</c:v>
                </c:pt>
                <c:pt idx="1">
                  <c:v>93.4</c:v>
                </c:pt>
                <c:pt idx="2">
                  <c:v>101.88461538461539</c:v>
                </c:pt>
                <c:pt idx="3">
                  <c:v>84.85</c:v>
                </c:pt>
                <c:pt idx="4">
                  <c:v>65.804347826086953</c:v>
                </c:pt>
                <c:pt idx="5">
                  <c:v>53.351351351351354</c:v>
                </c:pt>
                <c:pt idx="6">
                  <c:v>34.799999999999997</c:v>
                </c:pt>
              </c:numCache>
            </c:numRef>
          </c:val>
          <c:smooth val="0"/>
          <c:extLst>
            <c:ext xmlns:c16="http://schemas.microsoft.com/office/drawing/2014/chart" uri="{C3380CC4-5D6E-409C-BE32-E72D297353CC}">
              <c16:uniqueId val="{00000000-9268-48DC-999D-864F17A02B38}"/>
            </c:ext>
          </c:extLst>
        </c:ser>
        <c:ser>
          <c:idx val="1"/>
          <c:order val="1"/>
          <c:tx>
            <c:strRef>
              <c:f>'Avg HOT Duration H'!$C$1</c:f>
              <c:strCache>
                <c:ptCount val="1"/>
                <c:pt idx="0">
                  <c:v>UCL</c:v>
                </c:pt>
              </c:strCache>
            </c:strRef>
          </c:tx>
          <c:spPr>
            <a:ln w="12700">
              <a:solidFill>
                <a:srgbClr val="FF0000"/>
              </a:solidFill>
              <a:prstDash val="dash"/>
            </a:ln>
            <a:effectLst/>
          </c:spPr>
          <c:marker>
            <c:symbol val="none"/>
          </c:marker>
          <c:dLbls>
            <c:dLbl>
              <c:idx val="1"/>
              <c:layout>
                <c:manualLayout>
                  <c:x val="0.70220310983257628"/>
                  <c:y val="-2.7591717701953924E-2"/>
                </c:manualLayout>
              </c:layout>
              <c:tx>
                <c:rich>
                  <a:bodyPr/>
                  <a:lstStyle/>
                  <a:p>
                    <a:r>
                      <a:rPr lang="en-US" dirty="0"/>
                      <a:t>UCL  111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268-48DC-999D-864F17A02B38}"/>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H'!$C$2:$C$8</c:f>
              <c:numCache>
                <c:formatCode>0</c:formatCode>
                <c:ptCount val="7"/>
                <c:pt idx="0">
                  <c:v>111.4930425020338</c:v>
                </c:pt>
                <c:pt idx="1">
                  <c:v>111.4930425020338</c:v>
                </c:pt>
                <c:pt idx="2">
                  <c:v>111.4930425020338</c:v>
                </c:pt>
                <c:pt idx="3">
                  <c:v>111.4930425020338</c:v>
                </c:pt>
                <c:pt idx="4">
                  <c:v>111.4930425020338</c:v>
                </c:pt>
                <c:pt idx="5">
                  <c:v>111.4930425020338</c:v>
                </c:pt>
                <c:pt idx="6">
                  <c:v>111.4930425020338</c:v>
                </c:pt>
              </c:numCache>
            </c:numRef>
          </c:val>
          <c:smooth val="0"/>
          <c:extLst>
            <c:ext xmlns:c16="http://schemas.microsoft.com/office/drawing/2014/chart" uri="{C3380CC4-5D6E-409C-BE32-E72D297353CC}">
              <c16:uniqueId val="{00000003-9268-48DC-999D-864F17A02B38}"/>
            </c:ext>
          </c:extLst>
        </c:ser>
        <c:ser>
          <c:idx val="2"/>
          <c:order val="2"/>
          <c:tx>
            <c:strRef>
              <c:f>'Avg HOT Duration H'!$D$1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H'!$D$2:$D$7</c:f>
              <c:numCache>
                <c:formatCode>0</c:formatCode>
                <c:ptCount val="6"/>
                <c:pt idx="0">
                  <c:v>99.85680521859652</c:v>
                </c:pt>
                <c:pt idx="1">
                  <c:v>99.85680521859652</c:v>
                </c:pt>
                <c:pt idx="2">
                  <c:v>99.85680521859652</c:v>
                </c:pt>
                <c:pt idx="3">
                  <c:v>99.85680521859652</c:v>
                </c:pt>
                <c:pt idx="4">
                  <c:v>99.85680521859652</c:v>
                </c:pt>
                <c:pt idx="5">
                  <c:v>99.85680521859652</c:v>
                </c:pt>
              </c:numCache>
            </c:numRef>
          </c:val>
          <c:smooth val="0"/>
          <c:extLst>
            <c:ext xmlns:c16="http://schemas.microsoft.com/office/drawing/2014/chart" uri="{C3380CC4-5D6E-409C-BE32-E72D297353CC}">
              <c16:uniqueId val="{00000004-9268-48DC-999D-864F17A02B38}"/>
            </c:ext>
          </c:extLst>
        </c:ser>
        <c:ser>
          <c:idx val="3"/>
          <c:order val="3"/>
          <c:tx>
            <c:strRef>
              <c:f>'Avg HOT Duration H'!$E$1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H'!$E$2:$E$7</c:f>
              <c:numCache>
                <c:formatCode>0</c:formatCode>
                <c:ptCount val="6"/>
                <c:pt idx="0">
                  <c:v>88.220567935159238</c:v>
                </c:pt>
                <c:pt idx="1">
                  <c:v>88.220567935159238</c:v>
                </c:pt>
                <c:pt idx="2">
                  <c:v>88.220567935159238</c:v>
                </c:pt>
                <c:pt idx="3">
                  <c:v>88.220567935159238</c:v>
                </c:pt>
                <c:pt idx="4">
                  <c:v>88.220567935159238</c:v>
                </c:pt>
                <c:pt idx="5">
                  <c:v>88.220567935159238</c:v>
                </c:pt>
              </c:numCache>
            </c:numRef>
          </c:val>
          <c:smooth val="0"/>
          <c:extLst>
            <c:ext xmlns:c16="http://schemas.microsoft.com/office/drawing/2014/chart" uri="{C3380CC4-5D6E-409C-BE32-E72D297353CC}">
              <c16:uniqueId val="{00000005-9268-48DC-999D-864F17A02B38}"/>
            </c:ext>
          </c:extLst>
        </c:ser>
        <c:ser>
          <c:idx val="4"/>
          <c:order val="4"/>
          <c:tx>
            <c:strRef>
              <c:f>'Avg HOT Duration H'!$F$1</c:f>
              <c:strCache>
                <c:ptCount val="1"/>
                <c:pt idx="0">
                  <c:v>Average</c:v>
                </c:pt>
              </c:strCache>
            </c:strRef>
          </c:tx>
          <c:spPr>
            <a:ln w="12700">
              <a:solidFill>
                <a:srgbClr val="009999"/>
              </a:solidFill>
              <a:prstDash val="solid"/>
            </a:ln>
            <a:effectLst/>
          </c:spPr>
          <c:marker>
            <c:symbol val="none"/>
          </c:marker>
          <c:dLbls>
            <c:dLbl>
              <c:idx val="1"/>
              <c:layout>
                <c:manualLayout>
                  <c:x val="0.68761612975422348"/>
                  <c:y val="-2.7591717701953924E-2"/>
                </c:manualLayout>
              </c:layout>
              <c:tx>
                <c:rich>
                  <a:bodyPr/>
                  <a:lstStyle/>
                  <a:p>
                    <a:pPr>
                      <a:defRPr/>
                    </a:pPr>
                    <a:r>
                      <a:rPr lang="en-US" dirty="0"/>
                      <a:t>Average  77</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268-48DC-999D-864F17A02B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H'!$F$2:$F$8</c:f>
              <c:numCache>
                <c:formatCode>0</c:formatCode>
                <c:ptCount val="7"/>
                <c:pt idx="0">
                  <c:v>76.584330651721956</c:v>
                </c:pt>
                <c:pt idx="1">
                  <c:v>76.584330651721956</c:v>
                </c:pt>
                <c:pt idx="2">
                  <c:v>76.584330651721956</c:v>
                </c:pt>
                <c:pt idx="3">
                  <c:v>76.584330651721956</c:v>
                </c:pt>
                <c:pt idx="4">
                  <c:v>76.584330651721956</c:v>
                </c:pt>
                <c:pt idx="5">
                  <c:v>76.584330651721956</c:v>
                </c:pt>
                <c:pt idx="6">
                  <c:v>76.584330651721956</c:v>
                </c:pt>
              </c:numCache>
            </c:numRef>
          </c:val>
          <c:smooth val="0"/>
          <c:extLst>
            <c:ext xmlns:c16="http://schemas.microsoft.com/office/drawing/2014/chart" uri="{C3380CC4-5D6E-409C-BE32-E72D297353CC}">
              <c16:uniqueId val="{00000008-9268-48DC-999D-864F17A02B38}"/>
            </c:ext>
          </c:extLst>
        </c:ser>
        <c:ser>
          <c:idx val="5"/>
          <c:order val="5"/>
          <c:tx>
            <c:strRef>
              <c:f>'Avg HOT Duration H'!$G$1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H'!$G$2:$G$7</c:f>
              <c:numCache>
                <c:formatCode>0</c:formatCode>
                <c:ptCount val="6"/>
                <c:pt idx="0">
                  <c:v>64.948093368284674</c:v>
                </c:pt>
                <c:pt idx="1">
                  <c:v>64.948093368284674</c:v>
                </c:pt>
                <c:pt idx="2">
                  <c:v>64.948093368284674</c:v>
                </c:pt>
                <c:pt idx="3">
                  <c:v>64.948093368284674</c:v>
                </c:pt>
                <c:pt idx="4">
                  <c:v>64.948093368284674</c:v>
                </c:pt>
                <c:pt idx="5">
                  <c:v>64.948093368284674</c:v>
                </c:pt>
              </c:numCache>
            </c:numRef>
          </c:val>
          <c:smooth val="0"/>
          <c:extLst>
            <c:ext xmlns:c16="http://schemas.microsoft.com/office/drawing/2014/chart" uri="{C3380CC4-5D6E-409C-BE32-E72D297353CC}">
              <c16:uniqueId val="{00000009-9268-48DC-999D-864F17A02B38}"/>
            </c:ext>
          </c:extLst>
        </c:ser>
        <c:ser>
          <c:idx val="6"/>
          <c:order val="6"/>
          <c:tx>
            <c:strRef>
              <c:f>'Avg HOT Duration H'!$H$1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H'!$H$2:$H$7</c:f>
              <c:numCache>
                <c:formatCode>0</c:formatCode>
                <c:ptCount val="6"/>
                <c:pt idx="0">
                  <c:v>53.311856084847392</c:v>
                </c:pt>
                <c:pt idx="1">
                  <c:v>53.311856084847392</c:v>
                </c:pt>
                <c:pt idx="2">
                  <c:v>53.311856084847392</c:v>
                </c:pt>
                <c:pt idx="3">
                  <c:v>53.311856084847392</c:v>
                </c:pt>
                <c:pt idx="4">
                  <c:v>53.311856084847392</c:v>
                </c:pt>
                <c:pt idx="5">
                  <c:v>53.311856084847392</c:v>
                </c:pt>
              </c:numCache>
            </c:numRef>
          </c:val>
          <c:smooth val="0"/>
          <c:extLst>
            <c:ext xmlns:c16="http://schemas.microsoft.com/office/drawing/2014/chart" uri="{C3380CC4-5D6E-409C-BE32-E72D297353CC}">
              <c16:uniqueId val="{0000000A-9268-48DC-999D-864F17A02B38}"/>
            </c:ext>
          </c:extLst>
        </c:ser>
        <c:ser>
          <c:idx val="7"/>
          <c:order val="7"/>
          <c:tx>
            <c:strRef>
              <c:f>'Avg HOT Duration H'!$I$1</c:f>
              <c:strCache>
                <c:ptCount val="1"/>
                <c:pt idx="0">
                  <c:v>LCL</c:v>
                </c:pt>
              </c:strCache>
            </c:strRef>
          </c:tx>
          <c:spPr>
            <a:ln w="12700">
              <a:solidFill>
                <a:srgbClr val="FF0000"/>
              </a:solidFill>
              <a:prstDash val="dash"/>
            </a:ln>
            <a:effectLst/>
          </c:spPr>
          <c:marker>
            <c:symbol val="none"/>
          </c:marker>
          <c:dLbls>
            <c:dLbl>
              <c:idx val="1"/>
              <c:layout>
                <c:manualLayout>
                  <c:x val="0.70741274557484513"/>
                  <c:y val="-2.7591717701953924E-2"/>
                </c:manualLayout>
              </c:layout>
              <c:tx>
                <c:rich>
                  <a:bodyPr/>
                  <a:lstStyle/>
                  <a:p>
                    <a:pPr>
                      <a:defRPr/>
                    </a:pPr>
                    <a:r>
                      <a:rPr lang="en-US" dirty="0"/>
                      <a:t>LCL  42</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268-48DC-999D-864F17A02B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(n=46)</c:v>
                </c:pt>
                <c:pt idx="5">
                  <c:v>H2 2023 (n=37)</c:v>
                </c:pt>
                <c:pt idx="6">
                  <c:v>H1 2024 (n=5)</c:v>
                </c:pt>
              </c:strCache>
            </c:strRef>
          </c:cat>
          <c:val>
            <c:numRef>
              <c:f>'Avg HOT Duration H'!$I$2:$I$8</c:f>
              <c:numCache>
                <c:formatCode>0</c:formatCode>
                <c:ptCount val="7"/>
                <c:pt idx="0">
                  <c:v>41.67561880141011</c:v>
                </c:pt>
                <c:pt idx="1">
                  <c:v>41.67561880141011</c:v>
                </c:pt>
                <c:pt idx="2">
                  <c:v>41.67561880141011</c:v>
                </c:pt>
                <c:pt idx="3">
                  <c:v>41.67561880141011</c:v>
                </c:pt>
                <c:pt idx="4">
                  <c:v>41.67561880141011</c:v>
                </c:pt>
                <c:pt idx="5">
                  <c:v>41.67561880141011</c:v>
                </c:pt>
                <c:pt idx="6">
                  <c:v>41.67561880141011</c:v>
                </c:pt>
              </c:numCache>
            </c:numRef>
          </c:val>
          <c:smooth val="0"/>
          <c:extLst>
            <c:ext xmlns:c16="http://schemas.microsoft.com/office/drawing/2014/chart" uri="{C3380CC4-5D6E-409C-BE32-E72D297353CC}">
              <c16:uniqueId val="{0000000D-9268-48DC-999D-864F17A02B38}"/>
            </c:ext>
          </c:extLst>
        </c:ser>
        <c:dLbls>
          <c:showLegendKey val="0"/>
          <c:showVal val="0"/>
          <c:showCatName val="0"/>
          <c:showSerName val="0"/>
          <c:showPercent val="0"/>
          <c:showBubbleSize val="0"/>
        </c:dLbls>
        <c:marker val="1"/>
        <c:smooth val="0"/>
        <c:axId val="729386880"/>
        <c:axId val="555780016"/>
      </c:lineChart>
      <c:catAx>
        <c:axId val="729386880"/>
        <c:scaling>
          <c:orientation val="minMax"/>
        </c:scaling>
        <c:delete val="0"/>
        <c:axPos val="b"/>
        <c:title>
          <c:tx>
            <c:rich>
              <a:bodyPr/>
              <a:lstStyle/>
              <a:p>
                <a:pPr>
                  <a:defRPr sz="1200"/>
                </a:pPr>
                <a:r>
                  <a:rPr lang="en-US" sz="1200"/>
                  <a:t>DC Period</a:t>
                </a:r>
              </a:p>
            </c:rich>
          </c:tx>
          <c:overlay val="0"/>
        </c:title>
        <c:numFmt formatCode="General" sourceLinked="1"/>
        <c:majorTickMark val="out"/>
        <c:minorTickMark val="none"/>
        <c:tickLblPos val="nextTo"/>
        <c:crossAx val="555780016"/>
        <c:crosses val="autoZero"/>
        <c:auto val="0"/>
        <c:lblAlgn val="ctr"/>
        <c:lblOffset val="100"/>
        <c:noMultiLvlLbl val="0"/>
      </c:catAx>
      <c:valAx>
        <c:axId val="555780016"/>
        <c:scaling>
          <c:orientation val="minMax"/>
          <c:max val="350"/>
          <c:min val="0"/>
        </c:scaling>
        <c:delete val="0"/>
        <c:axPos val="l"/>
        <c:title>
          <c:tx>
            <c:rich>
              <a:bodyPr/>
              <a:lstStyle/>
              <a:p>
                <a:pPr>
                  <a:defRPr sz="1200"/>
                </a:pPr>
                <a:r>
                  <a:rPr lang="en-US" sz="1200"/>
                  <a:t>Average Home Oxygen Duration (days)</a:t>
                </a:r>
              </a:p>
            </c:rich>
          </c:tx>
          <c:layout>
            <c:manualLayout>
              <c:xMode val="edge"/>
              <c:yMode val="edge"/>
              <c:x val="5.8323307861085994E-3"/>
              <c:y val="0.1438293963254593"/>
            </c:manualLayout>
          </c:layout>
          <c:overlay val="0"/>
        </c:title>
        <c:numFmt formatCode="0" sourceLinked="1"/>
        <c:majorTickMark val="out"/>
        <c:minorTickMark val="none"/>
        <c:tickLblPos val="nextTo"/>
        <c:crossAx val="72938688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RHO Non-Exposed: Average Respiratory Related Adverse Events While Weaning from Home Oxygen</a:t>
            </a:r>
          </a:p>
        </c:rich>
      </c:tx>
      <c:overlay val="0"/>
    </c:title>
    <c:autoTitleDeleted val="0"/>
    <c:plotArea>
      <c:layout/>
      <c:lineChart>
        <c:grouping val="standard"/>
        <c:varyColors val="0"/>
        <c:ser>
          <c:idx val="0"/>
          <c:order val="0"/>
          <c:tx>
            <c:strRef>
              <c:f>'[Control AE SPR.xlsx]Control Only'!$B$1</c:f>
              <c:strCache>
                <c:ptCount val="1"/>
                <c:pt idx="0">
                  <c:v>AE Rate</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dLbls>
            <c:dLbl>
              <c:idx val="0"/>
              <c:layout>
                <c:manualLayout>
                  <c:x val="-7.155414181629397E-3"/>
                  <c:y val="-4.297229512977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8B-44DB-9750-FF4D62F22939}"/>
                </c:ext>
              </c:extLst>
            </c:dLbl>
            <c:numFmt formatCode="#,##0.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Only'!$B$2:$B$7</c:f>
              <c:numCache>
                <c:formatCode>0.0000</c:formatCode>
                <c:ptCount val="6"/>
                <c:pt idx="0">
                  <c:v>0</c:v>
                </c:pt>
                <c:pt idx="1">
                  <c:v>0.375</c:v>
                </c:pt>
                <c:pt idx="2">
                  <c:v>1</c:v>
                </c:pt>
                <c:pt idx="3">
                  <c:v>0.55555555555555558</c:v>
                </c:pt>
                <c:pt idx="4">
                  <c:v>1</c:v>
                </c:pt>
              </c:numCache>
            </c:numRef>
          </c:val>
          <c:smooth val="0"/>
          <c:extLst>
            <c:ext xmlns:c16="http://schemas.microsoft.com/office/drawing/2014/chart" uri="{C3380CC4-5D6E-409C-BE32-E72D297353CC}">
              <c16:uniqueId val="{00000000-5B6D-4116-B323-2C8AF0BC4562}"/>
            </c:ext>
          </c:extLst>
        </c:ser>
        <c:ser>
          <c:idx val="1"/>
          <c:order val="1"/>
          <c:tx>
            <c:strRef>
              <c:f>'[Control AE SPR.xlsx]Control Only'!$C$1</c:f>
              <c:strCache>
                <c:ptCount val="1"/>
                <c:pt idx="0">
                  <c:v>UCL</c:v>
                </c:pt>
              </c:strCache>
            </c:strRef>
          </c:tx>
          <c:spPr>
            <a:ln w="12700">
              <a:solidFill>
                <a:srgbClr val="FF0000"/>
              </a:solidFill>
              <a:prstDash val="dash"/>
            </a:ln>
            <a:effectLst/>
          </c:spPr>
          <c:marker>
            <c:symbol val="none"/>
          </c:marker>
          <c:dLbls>
            <c:dLbl>
              <c:idx val="1"/>
              <c:layout>
                <c:manualLayout>
                  <c:x val="0.66782812829191551"/>
                  <c:y val="-2.7575386410032078E-2"/>
                </c:manualLayout>
              </c:layout>
              <c:tx>
                <c:rich>
                  <a:bodyPr/>
                  <a:lstStyle/>
                  <a:p>
                    <a:pPr>
                      <a:defRPr/>
                    </a:pPr>
                    <a:r>
                      <a:rPr lang="en-US" dirty="0"/>
                      <a:t>UCL  1.84</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B6D-4116-B323-2C8AF0BC45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Only'!$C$2:$C$7</c:f>
              <c:numCache>
                <c:formatCode>0.0000</c:formatCode>
                <c:ptCount val="6"/>
                <c:pt idx="0">
                  <c:v>1.8422222222222222</c:v>
                </c:pt>
                <c:pt idx="1">
                  <c:v>1.8422222222222222</c:v>
                </c:pt>
                <c:pt idx="2">
                  <c:v>1.8422222222222222</c:v>
                </c:pt>
                <c:pt idx="3">
                  <c:v>1.8422222222222222</c:v>
                </c:pt>
                <c:pt idx="4">
                  <c:v>1.8422222222222222</c:v>
                </c:pt>
                <c:pt idx="5">
                  <c:v>1.8422222222222222</c:v>
                </c:pt>
              </c:numCache>
            </c:numRef>
          </c:val>
          <c:smooth val="0"/>
          <c:extLst>
            <c:ext xmlns:c16="http://schemas.microsoft.com/office/drawing/2014/chart" uri="{C3380CC4-5D6E-409C-BE32-E72D297353CC}">
              <c16:uniqueId val="{00000003-5B6D-4116-B323-2C8AF0BC4562}"/>
            </c:ext>
          </c:extLst>
        </c:ser>
        <c:ser>
          <c:idx val="2"/>
          <c:order val="2"/>
          <c:tx>
            <c:strRef>
              <c:f>'[Control AE SPR.xlsx]Control Only'!$D$1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A5A5A5">
                      <a:shade val="76000"/>
                    </a:srgbClr>
                  </a:solidFill>
                  <a:prstDash val="solid"/>
                  <a:round/>
                </a14:hiddenLine>
              </a:ext>
            </a:extLst>
          </c:spPr>
          <c:marker>
            <c:symbol val="none"/>
          </c:marker>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Only'!$D$2:$D$7</c:f>
              <c:numCache>
                <c:formatCode>0.0000</c:formatCode>
                <c:ptCount val="6"/>
                <c:pt idx="0">
                  <c:v>1.4235185185185184</c:v>
                </c:pt>
                <c:pt idx="1">
                  <c:v>1.4235185185185184</c:v>
                </c:pt>
                <c:pt idx="2">
                  <c:v>1.4235185185185184</c:v>
                </c:pt>
                <c:pt idx="3">
                  <c:v>1.4235185185185184</c:v>
                </c:pt>
                <c:pt idx="4">
                  <c:v>1.4235185185185184</c:v>
                </c:pt>
                <c:pt idx="5">
                  <c:v>1.4235185185185184</c:v>
                </c:pt>
              </c:numCache>
            </c:numRef>
          </c:val>
          <c:smooth val="0"/>
          <c:extLst>
            <c:ext xmlns:c16="http://schemas.microsoft.com/office/drawing/2014/chart" uri="{C3380CC4-5D6E-409C-BE32-E72D297353CC}">
              <c16:uniqueId val="{00000004-5B6D-4116-B323-2C8AF0BC4562}"/>
            </c:ext>
          </c:extLst>
        </c:ser>
        <c:ser>
          <c:idx val="3"/>
          <c:order val="3"/>
          <c:tx>
            <c:strRef>
              <c:f>'[Control AE SPR.xlsx]Control Only'!$E$1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FFC000">
                      <a:shade val="76000"/>
                    </a:srgbClr>
                  </a:solidFill>
                  <a:prstDash val="solid"/>
                  <a:round/>
                </a14:hiddenLine>
              </a:ext>
            </a:extLst>
          </c:spPr>
          <c:marker>
            <c:symbol val="none"/>
          </c:marker>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Only'!$E$2:$E$7</c:f>
              <c:numCache>
                <c:formatCode>0.0000</c:formatCode>
                <c:ptCount val="6"/>
                <c:pt idx="0">
                  <c:v>1.0048148148148148</c:v>
                </c:pt>
                <c:pt idx="1">
                  <c:v>1.0048148148148148</c:v>
                </c:pt>
                <c:pt idx="2">
                  <c:v>1.0048148148148148</c:v>
                </c:pt>
                <c:pt idx="3">
                  <c:v>1.0048148148148148</c:v>
                </c:pt>
                <c:pt idx="4">
                  <c:v>1.0048148148148148</c:v>
                </c:pt>
                <c:pt idx="5">
                  <c:v>1.0048148148148148</c:v>
                </c:pt>
              </c:numCache>
            </c:numRef>
          </c:val>
          <c:smooth val="0"/>
          <c:extLst>
            <c:ext xmlns:c16="http://schemas.microsoft.com/office/drawing/2014/chart" uri="{C3380CC4-5D6E-409C-BE32-E72D297353CC}">
              <c16:uniqueId val="{00000005-5B6D-4116-B323-2C8AF0BC4562}"/>
            </c:ext>
          </c:extLst>
        </c:ser>
        <c:ser>
          <c:idx val="4"/>
          <c:order val="4"/>
          <c:tx>
            <c:strRef>
              <c:f>'[Control AE SPR.xlsx]Control Only'!$F$1</c:f>
              <c:strCache>
                <c:ptCount val="1"/>
                <c:pt idx="0">
                  <c:v>Average</c:v>
                </c:pt>
              </c:strCache>
            </c:strRef>
          </c:tx>
          <c:spPr>
            <a:ln w="12700">
              <a:solidFill>
                <a:srgbClr val="009999"/>
              </a:solidFill>
              <a:prstDash val="solid"/>
            </a:ln>
            <a:effectLst/>
          </c:spPr>
          <c:marker>
            <c:symbol val="none"/>
          </c:marker>
          <c:dLbls>
            <c:dLbl>
              <c:idx val="1"/>
              <c:layout>
                <c:manualLayout>
                  <c:x val="0.651157293916655"/>
                  <c:y val="-2.7575386410032012E-2"/>
                </c:manualLayout>
              </c:layout>
              <c:tx>
                <c:rich>
                  <a:bodyPr/>
                  <a:lstStyle/>
                  <a:p>
                    <a:pPr>
                      <a:defRPr/>
                    </a:pPr>
                    <a:r>
                      <a:rPr lang="en-US" dirty="0"/>
                      <a:t>Average</a:t>
                    </a:r>
                    <a:r>
                      <a:rPr lang="en-US" baseline="0" dirty="0"/>
                      <a:t>  0.59</a:t>
                    </a:r>
                    <a:endParaRPr lang="en-US" dirty="0"/>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B6D-4116-B323-2C8AF0BC45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Only'!$F$2:$F$7</c:f>
              <c:numCache>
                <c:formatCode>0.0000</c:formatCode>
                <c:ptCount val="6"/>
                <c:pt idx="0">
                  <c:v>0.58611111111111103</c:v>
                </c:pt>
                <c:pt idx="1">
                  <c:v>0.58611111111111103</c:v>
                </c:pt>
                <c:pt idx="2">
                  <c:v>0.58611111111111103</c:v>
                </c:pt>
                <c:pt idx="3">
                  <c:v>0.58611111111111103</c:v>
                </c:pt>
                <c:pt idx="4">
                  <c:v>0.58611111111111103</c:v>
                </c:pt>
                <c:pt idx="5">
                  <c:v>0.58611111111111103</c:v>
                </c:pt>
              </c:numCache>
            </c:numRef>
          </c:val>
          <c:smooth val="0"/>
          <c:extLst>
            <c:ext xmlns:c16="http://schemas.microsoft.com/office/drawing/2014/chart" uri="{C3380CC4-5D6E-409C-BE32-E72D297353CC}">
              <c16:uniqueId val="{00000008-5B6D-4116-B323-2C8AF0BC4562}"/>
            </c:ext>
          </c:extLst>
        </c:ser>
        <c:ser>
          <c:idx val="5"/>
          <c:order val="5"/>
          <c:tx>
            <c:strRef>
              <c:f>'[Control AE SPR.xlsx]Control Only'!$G$1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0AD47">
                      <a:shade val="76000"/>
                    </a:srgbClr>
                  </a:solidFill>
                  <a:prstDash val="solid"/>
                  <a:round/>
                </a14:hiddenLine>
              </a:ext>
            </a:extLst>
          </c:spPr>
          <c:marker>
            <c:symbol val="none"/>
          </c:marker>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Only'!$G$2:$G$7</c:f>
              <c:numCache>
                <c:formatCode>0.0000</c:formatCode>
                <c:ptCount val="6"/>
                <c:pt idx="0">
                  <c:v>0.16740740740740734</c:v>
                </c:pt>
                <c:pt idx="1">
                  <c:v>0.16740740740740734</c:v>
                </c:pt>
                <c:pt idx="2">
                  <c:v>0.16740740740740734</c:v>
                </c:pt>
                <c:pt idx="3">
                  <c:v>0.16740740740740734</c:v>
                </c:pt>
                <c:pt idx="4">
                  <c:v>0.16740740740740734</c:v>
                </c:pt>
                <c:pt idx="5">
                  <c:v>0.16740740740740734</c:v>
                </c:pt>
              </c:numCache>
            </c:numRef>
          </c:val>
          <c:smooth val="0"/>
          <c:extLst>
            <c:ext xmlns:c16="http://schemas.microsoft.com/office/drawing/2014/chart" uri="{C3380CC4-5D6E-409C-BE32-E72D297353CC}">
              <c16:uniqueId val="{00000009-5B6D-4116-B323-2C8AF0BC4562}"/>
            </c:ext>
          </c:extLst>
        </c:ser>
        <c:ser>
          <c:idx val="6"/>
          <c:order val="6"/>
          <c:tx>
            <c:strRef>
              <c:f>'[Control AE SPR.xlsx]Control Only'!$H$1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472C4">
                      <a:tint val="77000"/>
                    </a:srgbClr>
                  </a:solidFill>
                  <a:prstDash val="solid"/>
                  <a:round/>
                </a14:hiddenLine>
              </a:ext>
            </a:extLst>
          </c:spPr>
          <c:marker>
            <c:symbol val="none"/>
          </c:marker>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Only'!$H$2:$H$7</c:f>
              <c:numCache>
                <c:formatCode>0.0000</c:formatCode>
                <c:ptCount val="6"/>
                <c:pt idx="0">
                  <c:v>-0.25129629629629635</c:v>
                </c:pt>
                <c:pt idx="1">
                  <c:v>-0.25129629629629635</c:v>
                </c:pt>
                <c:pt idx="2">
                  <c:v>-0.25129629629629635</c:v>
                </c:pt>
                <c:pt idx="3">
                  <c:v>-0.25129629629629635</c:v>
                </c:pt>
                <c:pt idx="4">
                  <c:v>-0.25129629629629635</c:v>
                </c:pt>
                <c:pt idx="5">
                  <c:v>-0.25129629629629635</c:v>
                </c:pt>
              </c:numCache>
            </c:numRef>
          </c:val>
          <c:smooth val="0"/>
          <c:extLst>
            <c:ext xmlns:c16="http://schemas.microsoft.com/office/drawing/2014/chart" uri="{C3380CC4-5D6E-409C-BE32-E72D297353CC}">
              <c16:uniqueId val="{0000000A-5B6D-4116-B323-2C8AF0BC4562}"/>
            </c:ext>
          </c:extLst>
        </c:ser>
        <c:ser>
          <c:idx val="7"/>
          <c:order val="7"/>
          <c:tx>
            <c:strRef>
              <c:f>'[Control AE SPR.xlsx]Control Only'!$I$1</c:f>
              <c:strCache>
                <c:ptCount val="1"/>
                <c:pt idx="0">
                  <c:v>LCL</c:v>
                </c:pt>
              </c:strCache>
            </c:strRef>
          </c:tx>
          <c:spPr>
            <a:ln w="12700">
              <a:solidFill>
                <a:srgbClr val="FF0000"/>
              </a:solidFill>
              <a:prstDash val="dash"/>
            </a:ln>
            <a:effectLst/>
          </c:spPr>
          <c:marker>
            <c:symbol val="none"/>
          </c:marker>
          <c:dLbls>
            <c:dLbl>
              <c:idx val="1"/>
              <c:layout>
                <c:manualLayout>
                  <c:x val="-1.4634146903558552E-2"/>
                  <c:y val="-2.016806829447872E-2"/>
                </c:manualLayout>
              </c:layout>
              <c:tx>
                <c:rich>
                  <a:bodyPr/>
                  <a:lstStyle/>
                  <a:p>
                    <a:pPr>
                      <a:defRPr/>
                    </a:pPr>
                    <a:r>
                      <a:rPr lang="en-US"/>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B6D-4116-B323-2C8AF0BC4562}"/>
                </c:ext>
              </c:extLst>
            </c:dLbl>
            <c:dLbl>
              <c:idx val="5"/>
              <c:layout>
                <c:manualLayout>
                  <c:x val="-1.4634146903558552E-2"/>
                  <c:y val="-2.016806829447872E-2"/>
                </c:manualLayout>
              </c:layout>
              <c:numFmt formatCode="0.00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B6D-4116-B323-2C8AF0BC45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Only'!$I$2:$I$7</c:f>
              <c:numCache>
                <c:formatCode>0.0000</c:formatCode>
                <c:ptCount val="6"/>
                <c:pt idx="0">
                  <c:v>-0.67000000000000015</c:v>
                </c:pt>
                <c:pt idx="1">
                  <c:v>-0.67000000000000015</c:v>
                </c:pt>
                <c:pt idx="2">
                  <c:v>-0.67000000000000015</c:v>
                </c:pt>
                <c:pt idx="3">
                  <c:v>-0.67000000000000015</c:v>
                </c:pt>
                <c:pt idx="4">
                  <c:v>-0.67000000000000015</c:v>
                </c:pt>
                <c:pt idx="5">
                  <c:v>-0.67000000000000015</c:v>
                </c:pt>
              </c:numCache>
            </c:numRef>
          </c:val>
          <c:smooth val="0"/>
          <c:extLst>
            <c:ext xmlns:c16="http://schemas.microsoft.com/office/drawing/2014/chart" uri="{C3380CC4-5D6E-409C-BE32-E72D297353CC}">
              <c16:uniqueId val="{0000000D-5B6D-4116-B323-2C8AF0BC4562}"/>
            </c:ext>
          </c:extLst>
        </c:ser>
        <c:dLbls>
          <c:showLegendKey val="0"/>
          <c:showVal val="0"/>
          <c:showCatName val="0"/>
          <c:showSerName val="0"/>
          <c:showPercent val="0"/>
          <c:showBubbleSize val="0"/>
        </c:dLbls>
        <c:marker val="1"/>
        <c:smooth val="0"/>
        <c:axId val="1205969040"/>
        <c:axId val="1110969264"/>
      </c:lineChart>
      <c:catAx>
        <c:axId val="1205969040"/>
        <c:scaling>
          <c:orientation val="minMax"/>
        </c:scaling>
        <c:delete val="0"/>
        <c:axPos val="b"/>
        <c:title>
          <c:tx>
            <c:rich>
              <a:bodyPr/>
              <a:lstStyle/>
              <a:p>
                <a:pPr>
                  <a:defRPr/>
                </a:pPr>
                <a:r>
                  <a:rPr lang="en-US" dirty="0"/>
                  <a:t>DC Period</a:t>
                </a:r>
              </a:p>
            </c:rich>
          </c:tx>
          <c:overlay val="0"/>
        </c:title>
        <c:numFmt formatCode="General" sourceLinked="1"/>
        <c:majorTickMark val="out"/>
        <c:minorTickMark val="none"/>
        <c:tickLblPos val="nextTo"/>
        <c:txPr>
          <a:bodyPr/>
          <a:lstStyle/>
          <a:p>
            <a:pPr>
              <a:defRPr sz="1200"/>
            </a:pPr>
            <a:endParaRPr lang="en-US"/>
          </a:p>
        </c:txPr>
        <c:crossAx val="1110969264"/>
        <c:crossesAt val="-1"/>
        <c:auto val="0"/>
        <c:lblAlgn val="ctr"/>
        <c:lblOffset val="100"/>
        <c:noMultiLvlLbl val="0"/>
      </c:catAx>
      <c:valAx>
        <c:axId val="1110969264"/>
        <c:scaling>
          <c:orientation val="minMax"/>
          <c:min val="0"/>
        </c:scaling>
        <c:delete val="0"/>
        <c:axPos val="l"/>
        <c:title>
          <c:tx>
            <c:rich>
              <a:bodyPr/>
              <a:lstStyle/>
              <a:p>
                <a:pPr>
                  <a:defRPr sz="1200"/>
                </a:pPr>
                <a:r>
                  <a:rPr lang="en-US" sz="1200"/>
                  <a:t>Average Respiratory Related AEs</a:t>
                </a:r>
              </a:p>
            </c:rich>
          </c:tx>
          <c:overlay val="0"/>
        </c:title>
        <c:numFmt formatCode="0.0" sourceLinked="0"/>
        <c:majorTickMark val="out"/>
        <c:minorTickMark val="none"/>
        <c:tickLblPos val="nextTo"/>
        <c:crossAx val="120596904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RHO Program: Average Respiratory Related Adverse Events While Weaning from Home Oxygen</a:t>
            </a:r>
          </a:p>
        </c:rich>
      </c:tx>
      <c:overlay val="0"/>
    </c:title>
    <c:autoTitleDeleted val="0"/>
    <c:plotArea>
      <c:layout/>
      <c:lineChart>
        <c:grouping val="standard"/>
        <c:varyColors val="0"/>
        <c:ser>
          <c:idx val="0"/>
          <c:order val="0"/>
          <c:tx>
            <c:strRef>
              <c:f>'[Control AE SPR.xlsx]RHO Only'!$B$1</c:f>
              <c:strCache>
                <c:ptCount val="1"/>
                <c:pt idx="0">
                  <c:v>AE Rate</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dLbls>
            <c:dLbl>
              <c:idx val="0"/>
              <c:layout>
                <c:manualLayout>
                  <c:x val="-6.1134870331756167E-3"/>
                  <c:y val="-4.667599883347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22-4271-B4B9-DF486070C999}"/>
                </c:ext>
              </c:extLst>
            </c:dLbl>
            <c:dLbl>
              <c:idx val="5"/>
              <c:layout>
                <c:manualLayout>
                  <c:x val="-1.8616612814620979E-2"/>
                  <c:y val="-3.5564887722368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22-4271-B4B9-DF486070C999}"/>
                </c:ext>
              </c:extLst>
            </c:dLbl>
            <c:numFmt formatCode="#,##0.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Only'!$B$2:$B$7</c:f>
              <c:numCache>
                <c:formatCode>0.0000</c:formatCode>
                <c:ptCount val="6"/>
                <c:pt idx="0">
                  <c:v>0.15384615384615385</c:v>
                </c:pt>
                <c:pt idx="1">
                  <c:v>0.32758620689655171</c:v>
                </c:pt>
                <c:pt idx="2">
                  <c:v>0.22764227642276422</c:v>
                </c:pt>
                <c:pt idx="3">
                  <c:v>0.30588235294117649</c:v>
                </c:pt>
                <c:pt idx="4">
                  <c:v>9.6385542168674704E-2</c:v>
                </c:pt>
                <c:pt idx="5">
                  <c:v>0</c:v>
                </c:pt>
              </c:numCache>
            </c:numRef>
          </c:val>
          <c:smooth val="0"/>
          <c:extLst>
            <c:ext xmlns:c16="http://schemas.microsoft.com/office/drawing/2014/chart" uri="{C3380CC4-5D6E-409C-BE32-E72D297353CC}">
              <c16:uniqueId val="{00000000-95C5-4770-9EE7-DABEAFE76C31}"/>
            </c:ext>
          </c:extLst>
        </c:ser>
        <c:ser>
          <c:idx val="1"/>
          <c:order val="1"/>
          <c:tx>
            <c:strRef>
              <c:f>'[Control AE SPR.xlsx]RHO Only'!$C$1</c:f>
              <c:strCache>
                <c:ptCount val="1"/>
                <c:pt idx="0">
                  <c:v>UCL</c:v>
                </c:pt>
              </c:strCache>
            </c:strRef>
          </c:tx>
          <c:spPr>
            <a:ln w="12700">
              <a:solidFill>
                <a:srgbClr val="FF0000"/>
              </a:solidFill>
              <a:prstDash val="dash"/>
            </a:ln>
            <a:effectLst/>
          </c:spPr>
          <c:marker>
            <c:symbol val="none"/>
          </c:marker>
          <c:dLbls>
            <c:dLbl>
              <c:idx val="1"/>
              <c:layout>
                <c:manualLayout>
                  <c:x val="0.66574427399500791"/>
                  <c:y val="-2.3871682706328376E-2"/>
                </c:manualLayout>
              </c:layout>
              <c:tx>
                <c:rich>
                  <a:bodyPr/>
                  <a:lstStyle/>
                  <a:p>
                    <a:pPr>
                      <a:defRPr/>
                    </a:pPr>
                    <a:r>
                      <a:rPr lang="en-US"/>
                      <a:t>UCL  0.54</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5C5-4770-9EE7-DABEAFE76C3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Only'!$C$2:$C$7</c:f>
              <c:numCache>
                <c:formatCode>0.0000</c:formatCode>
                <c:ptCount val="6"/>
                <c:pt idx="0">
                  <c:v>0.53517676708658801</c:v>
                </c:pt>
                <c:pt idx="1">
                  <c:v>0.53517676708658801</c:v>
                </c:pt>
                <c:pt idx="2">
                  <c:v>0.53517676708658801</c:v>
                </c:pt>
                <c:pt idx="3">
                  <c:v>0.53517676708658801</c:v>
                </c:pt>
                <c:pt idx="4">
                  <c:v>0.53517676708658801</c:v>
                </c:pt>
                <c:pt idx="5">
                  <c:v>0.53517676708658801</c:v>
                </c:pt>
              </c:numCache>
            </c:numRef>
          </c:val>
          <c:smooth val="0"/>
          <c:extLst>
            <c:ext xmlns:c16="http://schemas.microsoft.com/office/drawing/2014/chart" uri="{C3380CC4-5D6E-409C-BE32-E72D297353CC}">
              <c16:uniqueId val="{00000003-95C5-4770-9EE7-DABEAFE76C31}"/>
            </c:ext>
          </c:extLst>
        </c:ser>
        <c:ser>
          <c:idx val="2"/>
          <c:order val="2"/>
          <c:tx>
            <c:strRef>
              <c:f>'[Control AE SPR.xlsx]RHO Only'!$D$1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A5A5A5">
                      <a:shade val="76000"/>
                    </a:srgbClr>
                  </a:solidFill>
                  <a:prstDash val="solid"/>
                  <a:round/>
                </a14:hiddenLine>
              </a:ext>
            </a:extLst>
          </c:spPr>
          <c:marker>
            <c:symbol val="none"/>
          </c:marker>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Only'!$D$2:$D$7</c:f>
              <c:numCache>
                <c:formatCode>0.0000</c:formatCode>
                <c:ptCount val="6"/>
                <c:pt idx="0">
                  <c:v>0.41852576318413204</c:v>
                </c:pt>
                <c:pt idx="1">
                  <c:v>0.41852576318413204</c:v>
                </c:pt>
                <c:pt idx="2">
                  <c:v>0.41852576318413204</c:v>
                </c:pt>
                <c:pt idx="3">
                  <c:v>0.41852576318413204</c:v>
                </c:pt>
                <c:pt idx="4">
                  <c:v>0.41852576318413204</c:v>
                </c:pt>
                <c:pt idx="5">
                  <c:v>0.41852576318413204</c:v>
                </c:pt>
              </c:numCache>
            </c:numRef>
          </c:val>
          <c:smooth val="0"/>
          <c:extLst>
            <c:ext xmlns:c16="http://schemas.microsoft.com/office/drawing/2014/chart" uri="{C3380CC4-5D6E-409C-BE32-E72D297353CC}">
              <c16:uniqueId val="{00000004-95C5-4770-9EE7-DABEAFE76C31}"/>
            </c:ext>
          </c:extLst>
        </c:ser>
        <c:ser>
          <c:idx val="3"/>
          <c:order val="3"/>
          <c:tx>
            <c:strRef>
              <c:f>'[Control AE SPR.xlsx]RHO Only'!$E$1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FFC000">
                      <a:shade val="76000"/>
                    </a:srgbClr>
                  </a:solidFill>
                  <a:prstDash val="solid"/>
                  <a:round/>
                </a14:hiddenLine>
              </a:ext>
            </a:extLst>
          </c:spPr>
          <c:marker>
            <c:symbol val="none"/>
          </c:marker>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Only'!$E$2:$E$7</c:f>
              <c:numCache>
                <c:formatCode>0.0000</c:formatCode>
                <c:ptCount val="6"/>
                <c:pt idx="0">
                  <c:v>0.30187475928167612</c:v>
                </c:pt>
                <c:pt idx="1">
                  <c:v>0.30187475928167612</c:v>
                </c:pt>
                <c:pt idx="2">
                  <c:v>0.30187475928167612</c:v>
                </c:pt>
                <c:pt idx="3">
                  <c:v>0.30187475928167612</c:v>
                </c:pt>
                <c:pt idx="4">
                  <c:v>0.30187475928167612</c:v>
                </c:pt>
                <c:pt idx="5">
                  <c:v>0.30187475928167612</c:v>
                </c:pt>
              </c:numCache>
            </c:numRef>
          </c:val>
          <c:smooth val="0"/>
          <c:extLst>
            <c:ext xmlns:c16="http://schemas.microsoft.com/office/drawing/2014/chart" uri="{C3380CC4-5D6E-409C-BE32-E72D297353CC}">
              <c16:uniqueId val="{00000005-95C5-4770-9EE7-DABEAFE76C31}"/>
            </c:ext>
          </c:extLst>
        </c:ser>
        <c:ser>
          <c:idx val="4"/>
          <c:order val="4"/>
          <c:tx>
            <c:strRef>
              <c:f>'[Control AE SPR.xlsx]RHO Only'!$F$1</c:f>
              <c:strCache>
                <c:ptCount val="1"/>
                <c:pt idx="0">
                  <c:v>Average</c:v>
                </c:pt>
              </c:strCache>
            </c:strRef>
          </c:tx>
          <c:spPr>
            <a:ln w="12700">
              <a:solidFill>
                <a:srgbClr val="009999"/>
              </a:solidFill>
              <a:prstDash val="solid"/>
            </a:ln>
            <a:effectLst/>
          </c:spPr>
          <c:marker>
            <c:symbol val="none"/>
          </c:marker>
          <c:dLbls>
            <c:dLbl>
              <c:idx val="1"/>
              <c:layout>
                <c:manualLayout>
                  <c:x val="0.64803151247129365"/>
                  <c:y val="-2.7575386410032078E-2"/>
                </c:manualLayout>
              </c:layout>
              <c:tx>
                <c:rich>
                  <a:bodyPr/>
                  <a:lstStyle/>
                  <a:p>
                    <a:pPr>
                      <a:defRPr/>
                    </a:pPr>
                    <a:r>
                      <a:rPr lang="en-US"/>
                      <a:t>Average  0.19</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5C5-4770-9EE7-DABEAFE76C3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Only'!$F$2:$F$7</c:f>
              <c:numCache>
                <c:formatCode>0.0000</c:formatCode>
                <c:ptCount val="6"/>
                <c:pt idx="0">
                  <c:v>0.18522375537922017</c:v>
                </c:pt>
                <c:pt idx="1">
                  <c:v>0.18522375537922017</c:v>
                </c:pt>
                <c:pt idx="2">
                  <c:v>0.18522375537922017</c:v>
                </c:pt>
                <c:pt idx="3">
                  <c:v>0.18522375537922017</c:v>
                </c:pt>
                <c:pt idx="4">
                  <c:v>0.18522375537922017</c:v>
                </c:pt>
                <c:pt idx="5">
                  <c:v>0.18522375537922017</c:v>
                </c:pt>
              </c:numCache>
            </c:numRef>
          </c:val>
          <c:smooth val="0"/>
          <c:extLst>
            <c:ext xmlns:c16="http://schemas.microsoft.com/office/drawing/2014/chart" uri="{C3380CC4-5D6E-409C-BE32-E72D297353CC}">
              <c16:uniqueId val="{00000008-95C5-4770-9EE7-DABEAFE76C31}"/>
            </c:ext>
          </c:extLst>
        </c:ser>
        <c:ser>
          <c:idx val="5"/>
          <c:order val="5"/>
          <c:tx>
            <c:strRef>
              <c:f>'[Control AE SPR.xlsx]RHO Only'!$G$1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0AD47">
                      <a:shade val="76000"/>
                    </a:srgbClr>
                  </a:solidFill>
                  <a:prstDash val="solid"/>
                  <a:round/>
                </a14:hiddenLine>
              </a:ext>
            </a:extLst>
          </c:spPr>
          <c:marker>
            <c:symbol val="none"/>
          </c:marker>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Only'!$G$2:$G$7</c:f>
              <c:numCache>
                <c:formatCode>0.0000</c:formatCode>
                <c:ptCount val="6"/>
                <c:pt idx="0">
                  <c:v>6.8572751476764227E-2</c:v>
                </c:pt>
                <c:pt idx="1">
                  <c:v>6.8572751476764227E-2</c:v>
                </c:pt>
                <c:pt idx="2">
                  <c:v>6.8572751476764227E-2</c:v>
                </c:pt>
                <c:pt idx="3">
                  <c:v>6.8572751476764227E-2</c:v>
                </c:pt>
                <c:pt idx="4">
                  <c:v>6.8572751476764227E-2</c:v>
                </c:pt>
                <c:pt idx="5">
                  <c:v>6.8572751476764227E-2</c:v>
                </c:pt>
              </c:numCache>
            </c:numRef>
          </c:val>
          <c:smooth val="0"/>
          <c:extLst>
            <c:ext xmlns:c16="http://schemas.microsoft.com/office/drawing/2014/chart" uri="{C3380CC4-5D6E-409C-BE32-E72D297353CC}">
              <c16:uniqueId val="{00000009-95C5-4770-9EE7-DABEAFE76C31}"/>
            </c:ext>
          </c:extLst>
        </c:ser>
        <c:ser>
          <c:idx val="6"/>
          <c:order val="6"/>
          <c:tx>
            <c:strRef>
              <c:f>'[Control AE SPR.xlsx]RHO Only'!$H$1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472C4">
                      <a:tint val="77000"/>
                    </a:srgbClr>
                  </a:solidFill>
                  <a:prstDash val="solid"/>
                  <a:round/>
                </a14:hiddenLine>
              </a:ext>
            </a:extLst>
          </c:spPr>
          <c:marker>
            <c:symbol val="none"/>
          </c:marker>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Only'!$H$2:$H$7</c:f>
              <c:numCache>
                <c:formatCode>0.0000</c:formatCode>
                <c:ptCount val="6"/>
                <c:pt idx="0">
                  <c:v>-4.807825242569172E-2</c:v>
                </c:pt>
                <c:pt idx="1">
                  <c:v>-4.807825242569172E-2</c:v>
                </c:pt>
                <c:pt idx="2">
                  <c:v>-4.807825242569172E-2</c:v>
                </c:pt>
                <c:pt idx="3">
                  <c:v>-4.807825242569172E-2</c:v>
                </c:pt>
                <c:pt idx="4">
                  <c:v>-4.807825242569172E-2</c:v>
                </c:pt>
                <c:pt idx="5">
                  <c:v>-4.807825242569172E-2</c:v>
                </c:pt>
              </c:numCache>
            </c:numRef>
          </c:val>
          <c:smooth val="0"/>
          <c:extLst>
            <c:ext xmlns:c16="http://schemas.microsoft.com/office/drawing/2014/chart" uri="{C3380CC4-5D6E-409C-BE32-E72D297353CC}">
              <c16:uniqueId val="{0000000A-95C5-4770-9EE7-DABEAFE76C31}"/>
            </c:ext>
          </c:extLst>
        </c:ser>
        <c:ser>
          <c:idx val="7"/>
          <c:order val="7"/>
          <c:tx>
            <c:strRef>
              <c:f>'[Control AE SPR.xlsx]RHO Only'!$I$1</c:f>
              <c:strCache>
                <c:ptCount val="1"/>
                <c:pt idx="0">
                  <c:v>LCL</c:v>
                </c:pt>
              </c:strCache>
            </c:strRef>
          </c:tx>
          <c:spPr>
            <a:ln w="12700">
              <a:solidFill>
                <a:srgbClr val="FF0000"/>
              </a:solidFill>
              <a:prstDash val="dash"/>
            </a:ln>
            <a:effectLst/>
          </c:spPr>
          <c:marker>
            <c:symbol val="none"/>
          </c:marker>
          <c:dLbls>
            <c:dLbl>
              <c:idx val="1"/>
              <c:layout>
                <c:manualLayout>
                  <c:x val="-1.4634146903558552E-2"/>
                  <c:y val="-2.0168068294478571E-2"/>
                </c:manualLayout>
              </c:layout>
              <c:tx>
                <c:rich>
                  <a:bodyPr/>
                  <a:lstStyle/>
                  <a:p>
                    <a:pPr>
                      <a:defRPr/>
                    </a:pPr>
                    <a:r>
                      <a:rPr lang="en-US"/>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5C5-4770-9EE7-DABEAFE76C31}"/>
                </c:ext>
              </c:extLst>
            </c:dLbl>
            <c:dLbl>
              <c:idx val="4"/>
              <c:layout>
                <c:manualLayout>
                  <c:x val="-1.4634146903558552E-2"/>
                  <c:y val="-2.0168068294478571E-2"/>
                </c:manualLayout>
              </c:layout>
              <c:numFmt formatCode="0.00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C5-4770-9EE7-DABEAFE76C3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Only'!$I$2:$I$7</c:f>
              <c:numCache>
                <c:formatCode>0.0000</c:formatCode>
                <c:ptCount val="6"/>
                <c:pt idx="0">
                  <c:v>-0.16472925632814764</c:v>
                </c:pt>
                <c:pt idx="1">
                  <c:v>-0.16472925632814764</c:v>
                </c:pt>
                <c:pt idx="2">
                  <c:v>-0.16472925632814764</c:v>
                </c:pt>
                <c:pt idx="3">
                  <c:v>-0.16472925632814764</c:v>
                </c:pt>
                <c:pt idx="4">
                  <c:v>-0.16472925632814764</c:v>
                </c:pt>
                <c:pt idx="5">
                  <c:v>-0.16472925632814764</c:v>
                </c:pt>
              </c:numCache>
            </c:numRef>
          </c:val>
          <c:smooth val="0"/>
          <c:extLst>
            <c:ext xmlns:c16="http://schemas.microsoft.com/office/drawing/2014/chart" uri="{C3380CC4-5D6E-409C-BE32-E72D297353CC}">
              <c16:uniqueId val="{0000000D-95C5-4770-9EE7-DABEAFE76C31}"/>
            </c:ext>
          </c:extLst>
        </c:ser>
        <c:dLbls>
          <c:showLegendKey val="0"/>
          <c:showVal val="0"/>
          <c:showCatName val="0"/>
          <c:showSerName val="0"/>
          <c:showPercent val="0"/>
          <c:showBubbleSize val="0"/>
        </c:dLbls>
        <c:marker val="1"/>
        <c:smooth val="0"/>
        <c:axId val="1195056256"/>
        <c:axId val="735515936"/>
      </c:lineChart>
      <c:catAx>
        <c:axId val="1195056256"/>
        <c:scaling>
          <c:orientation val="minMax"/>
        </c:scaling>
        <c:delete val="0"/>
        <c:axPos val="b"/>
        <c:title>
          <c:tx>
            <c:rich>
              <a:bodyPr/>
              <a:lstStyle/>
              <a:p>
                <a:pPr>
                  <a:defRPr/>
                </a:pPr>
                <a:r>
                  <a:rPr lang="en-US"/>
                  <a:t>DC Period</a:t>
                </a:r>
              </a:p>
            </c:rich>
          </c:tx>
          <c:overlay val="0"/>
        </c:title>
        <c:numFmt formatCode="General" sourceLinked="1"/>
        <c:majorTickMark val="out"/>
        <c:minorTickMark val="none"/>
        <c:tickLblPos val="nextTo"/>
        <c:txPr>
          <a:bodyPr/>
          <a:lstStyle/>
          <a:p>
            <a:pPr>
              <a:defRPr sz="1200"/>
            </a:pPr>
            <a:endParaRPr lang="en-US"/>
          </a:p>
        </c:txPr>
        <c:crossAx val="735515936"/>
        <c:crossesAt val="-0.2"/>
        <c:auto val="0"/>
        <c:lblAlgn val="ctr"/>
        <c:lblOffset val="100"/>
        <c:noMultiLvlLbl val="0"/>
      </c:catAx>
      <c:valAx>
        <c:axId val="735515936"/>
        <c:scaling>
          <c:orientation val="minMax"/>
          <c:max val="2"/>
          <c:min val="0"/>
        </c:scaling>
        <c:delete val="0"/>
        <c:axPos val="l"/>
        <c:title>
          <c:tx>
            <c:rich>
              <a:bodyPr/>
              <a:lstStyle/>
              <a:p>
                <a:pPr>
                  <a:defRPr/>
                </a:pPr>
                <a:r>
                  <a:rPr lang="en-US"/>
                  <a:t>Average Respiratory Related AEs</a:t>
                </a:r>
              </a:p>
            </c:rich>
          </c:tx>
          <c:overlay val="0"/>
        </c:title>
        <c:numFmt formatCode="0.0" sourceLinked="0"/>
        <c:majorTickMark val="out"/>
        <c:minorTickMark val="none"/>
        <c:tickLblPos val="nextTo"/>
        <c:crossAx val="1195056256"/>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Control: Average Duration of Home Oxygen Therapy for Infants NOT Followed by the RHO</a:t>
            </a:r>
            <a:r>
              <a:rPr lang="en-US" sz="1600" baseline="0"/>
              <a:t> Program Across All Implementation Sites</a:t>
            </a:r>
            <a:endParaRPr lang="en-US" sz="1600"/>
          </a:p>
        </c:rich>
      </c:tx>
      <c:overlay val="0"/>
    </c:title>
    <c:autoTitleDeleted val="0"/>
    <c:plotArea>
      <c:layout/>
      <c:lineChart>
        <c:grouping val="standard"/>
        <c:varyColors val="0"/>
        <c:ser>
          <c:idx val="0"/>
          <c:order val="0"/>
          <c:tx>
            <c:v>Control</c:v>
          </c:tx>
          <c:spPr>
            <a:ln w="38100">
              <a:solidFill>
                <a:schemeClr val="accent5"/>
              </a:solidFill>
              <a:prstDash val="solid"/>
            </a:ln>
            <a:effectLst/>
          </c:spPr>
          <c:marker>
            <c:symbol val="diamond"/>
            <c:size val="9"/>
            <c:spPr>
              <a:solidFill>
                <a:schemeClr val="accent5"/>
              </a:solidFill>
              <a:ln>
                <a:solidFill>
                  <a:schemeClr val="accent5"/>
                </a:solidFill>
              </a:ln>
            </c:spPr>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Duration'!$B$2:$B$11</c:f>
              <c:numCache>
                <c:formatCode>0.0</c:formatCode>
                <c:ptCount val="10"/>
                <c:pt idx="0">
                  <c:v>262.5</c:v>
                </c:pt>
                <c:pt idx="1">
                  <c:v>226.28571428571428</c:v>
                </c:pt>
                <c:pt idx="2">
                  <c:v>99.222222222222229</c:v>
                </c:pt>
                <c:pt idx="3">
                  <c:v>120.69230769230769</c:v>
                </c:pt>
                <c:pt idx="4">
                  <c:v>120.90909090909091</c:v>
                </c:pt>
                <c:pt idx="5">
                  <c:v>127.78571428571429</c:v>
                </c:pt>
                <c:pt idx="6">
                  <c:v>102.25</c:v>
                </c:pt>
                <c:pt idx="7">
                  <c:v>66.8</c:v>
                </c:pt>
                <c:pt idx="8">
                  <c:v>64.400000000000006</c:v>
                </c:pt>
                <c:pt idx="9">
                  <c:v>26</c:v>
                </c:pt>
              </c:numCache>
            </c:numRef>
          </c:val>
          <c:smooth val="0"/>
          <c:extLst>
            <c:ext xmlns:c16="http://schemas.microsoft.com/office/drawing/2014/chart" uri="{C3380CC4-5D6E-409C-BE32-E72D297353CC}">
              <c16:uniqueId val="{0000000A-93AE-48E1-A273-D7635C70921F}"/>
            </c:ext>
          </c:extLst>
        </c:ser>
        <c:ser>
          <c:idx val="1"/>
          <c:order val="1"/>
          <c:tx>
            <c:strRef>
              <c:f>'[Control Children.xlsx]Avg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9.4899852362204731E-2"/>
                  <c:y val="-2.3101217263989945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3AE-48E1-A273-D7635C70921F}"/>
                </c:ext>
              </c:extLst>
            </c:dLbl>
            <c:dLbl>
              <c:idx val="3"/>
              <c:layout>
                <c:manualLayout>
                  <c:x val="-0.17075672572178482"/>
                  <c:y val="-2.41396997878215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3AE-48E1-A273-D7635C70921F}"/>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Duration'!$C$2:$C$11</c:f>
              <c:numCache>
                <c:formatCode>0.0</c:formatCode>
                <c:ptCount val="10"/>
                <c:pt idx="0">
                  <c:v>201.9943263680764</c:v>
                </c:pt>
                <c:pt idx="1">
                  <c:v>201.9943263680764</c:v>
                </c:pt>
                <c:pt idx="2">
                  <c:v>201.9943263680764</c:v>
                </c:pt>
                <c:pt idx="3">
                  <c:v>201.9943263680764</c:v>
                </c:pt>
                <c:pt idx="4">
                  <c:v>201.9943263680764</c:v>
                </c:pt>
                <c:pt idx="5">
                  <c:v>201.9943263680764</c:v>
                </c:pt>
                <c:pt idx="6">
                  <c:v>201.9943263680764</c:v>
                </c:pt>
                <c:pt idx="7">
                  <c:v>201.9943263680764</c:v>
                </c:pt>
                <c:pt idx="8">
                  <c:v>201.9943263680764</c:v>
                </c:pt>
                <c:pt idx="9">
                  <c:v>201.9943263680764</c:v>
                </c:pt>
              </c:numCache>
            </c:numRef>
          </c:val>
          <c:smooth val="0"/>
          <c:extLst>
            <c:ext xmlns:c16="http://schemas.microsoft.com/office/drawing/2014/chart" uri="{C3380CC4-5D6E-409C-BE32-E72D297353CC}">
              <c16:uniqueId val="{0000000D-93AE-48E1-A273-D7635C70921F}"/>
            </c:ext>
          </c:extLst>
        </c:ser>
        <c:ser>
          <c:idx val="2"/>
          <c:order val="2"/>
          <c:tx>
            <c:strRef>
              <c:f>'[Control Children.xlsx]Avg HOT Duration'!$D$1</c:f>
              <c:strCache>
                <c:ptCount val="1"/>
                <c:pt idx="0">
                  <c:v> +2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Duration'!$D$2:$D$8</c:f>
              <c:numCache>
                <c:formatCode>0.0</c:formatCode>
                <c:ptCount val="7"/>
                <c:pt idx="0">
                  <c:v>175.2243858918859</c:v>
                </c:pt>
                <c:pt idx="1">
                  <c:v>175.2243858918859</c:v>
                </c:pt>
                <c:pt idx="2">
                  <c:v>175.2243858918859</c:v>
                </c:pt>
                <c:pt idx="3">
                  <c:v>175.2243858918859</c:v>
                </c:pt>
                <c:pt idx="4">
                  <c:v>175.2243858918859</c:v>
                </c:pt>
                <c:pt idx="5">
                  <c:v>175.2243858918859</c:v>
                </c:pt>
                <c:pt idx="6">
                  <c:v>175.2243858918859</c:v>
                </c:pt>
              </c:numCache>
            </c:numRef>
          </c:val>
          <c:smooth val="0"/>
          <c:extLst>
            <c:ext xmlns:c16="http://schemas.microsoft.com/office/drawing/2014/chart" uri="{C3380CC4-5D6E-409C-BE32-E72D297353CC}">
              <c16:uniqueId val="{0000000E-93AE-48E1-A273-D7635C70921F}"/>
            </c:ext>
          </c:extLst>
        </c:ser>
        <c:ser>
          <c:idx val="3"/>
          <c:order val="3"/>
          <c:tx>
            <c:strRef>
              <c:f>'[Control Children.xlsx]Avg HOT Duration'!$E$1</c:f>
              <c:strCache>
                <c:ptCount val="1"/>
                <c:pt idx="0">
                  <c:v> +1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Duration'!$E$2:$E$8</c:f>
              <c:numCache>
                <c:formatCode>0.0</c:formatCode>
                <c:ptCount val="7"/>
                <c:pt idx="0">
                  <c:v>148.45444541569543</c:v>
                </c:pt>
                <c:pt idx="1">
                  <c:v>148.45444541569543</c:v>
                </c:pt>
                <c:pt idx="2">
                  <c:v>148.45444541569543</c:v>
                </c:pt>
                <c:pt idx="3">
                  <c:v>148.45444541569543</c:v>
                </c:pt>
                <c:pt idx="4">
                  <c:v>148.45444541569543</c:v>
                </c:pt>
                <c:pt idx="5">
                  <c:v>148.45444541569543</c:v>
                </c:pt>
                <c:pt idx="6">
                  <c:v>148.45444541569543</c:v>
                </c:pt>
              </c:numCache>
            </c:numRef>
          </c:val>
          <c:smooth val="0"/>
          <c:extLst>
            <c:ext xmlns:c16="http://schemas.microsoft.com/office/drawing/2014/chart" uri="{C3380CC4-5D6E-409C-BE32-E72D297353CC}">
              <c16:uniqueId val="{0000000F-93AE-48E1-A273-D7635C70921F}"/>
            </c:ext>
          </c:extLst>
        </c:ser>
        <c:ser>
          <c:idx val="4"/>
          <c:order val="4"/>
          <c:tx>
            <c:strRef>
              <c:f>'[Control Children.xlsx]Avg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9.4043061023622046E-2"/>
                  <c:y val="-2.2062734740158456E-2"/>
                </c:manualLayout>
              </c:layout>
              <c:tx>
                <c:rich>
                  <a:bodyPr wrap="square" lIns="38100" tIns="19050" rIns="38100" bIns="19050" anchor="ctr">
                    <a:spAutoFit/>
                  </a:bodyPr>
                  <a:lstStyle/>
                  <a:p>
                    <a:pPr>
                      <a:defRPr sz="1400">
                        <a:latin typeface="Century Gothic" panose="020B0502020202020204" pitchFamily="34" charset="0"/>
                      </a:defRPr>
                    </a:pPr>
                    <a:r>
                      <a:rPr lang="en-US" sz="14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3AE-48E1-A273-D7635C70921F}"/>
                </c:ext>
              </c:extLst>
            </c:dLbl>
            <c:dLbl>
              <c:idx val="3"/>
              <c:layout>
                <c:manualLayout>
                  <c:x val="-0.23702083333333332"/>
                  <c:y val="-2.2062734740158456E-2"/>
                </c:manualLayout>
              </c:layout>
              <c:numFmt formatCode="0.00" sourceLinked="0"/>
              <c:spPr>
                <a:noFill/>
                <a:ln>
                  <a:noFill/>
                </a:ln>
                <a:effectLst/>
              </c:spPr>
              <c:txPr>
                <a:bodyPr wrap="square" lIns="38100" tIns="19050" rIns="38100" bIns="19050" anchor="ctr">
                  <a:spAutoFit/>
                </a:bodyPr>
                <a:lstStyle/>
                <a:p>
                  <a:pPr>
                    <a:defRPr sz="14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3AE-48E1-A273-D7635C70921F}"/>
                </c:ext>
              </c:extLst>
            </c:dLbl>
            <c:spPr>
              <a:noFill/>
              <a:ln>
                <a:noFill/>
              </a:ln>
              <a:effectLst/>
            </c:spPr>
            <c:txPr>
              <a:bodyPr wrap="square" lIns="38100" tIns="19050" rIns="38100" bIns="19050" anchor="ctr">
                <a:spAutoFit/>
              </a:bodyPr>
              <a:lstStyle/>
              <a:p>
                <a:pPr>
                  <a:defRPr sz="14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Duration'!$F$2:$F$11</c:f>
              <c:numCache>
                <c:formatCode>0.0</c:formatCode>
                <c:ptCount val="10"/>
                <c:pt idx="0">
                  <c:v>121.68450493950495</c:v>
                </c:pt>
                <c:pt idx="1">
                  <c:v>121.68450493950495</c:v>
                </c:pt>
                <c:pt idx="2">
                  <c:v>121.68450493950495</c:v>
                </c:pt>
                <c:pt idx="3">
                  <c:v>121.68450493950495</c:v>
                </c:pt>
                <c:pt idx="4">
                  <c:v>121.68450493950495</c:v>
                </c:pt>
                <c:pt idx="5">
                  <c:v>121.68450493950495</c:v>
                </c:pt>
                <c:pt idx="6">
                  <c:v>121.68450493950495</c:v>
                </c:pt>
                <c:pt idx="7">
                  <c:v>121.68450493950495</c:v>
                </c:pt>
                <c:pt idx="8">
                  <c:v>121.68450493950495</c:v>
                </c:pt>
                <c:pt idx="9">
                  <c:v>121.68450493950495</c:v>
                </c:pt>
              </c:numCache>
            </c:numRef>
          </c:val>
          <c:smooth val="0"/>
          <c:extLst>
            <c:ext xmlns:c16="http://schemas.microsoft.com/office/drawing/2014/chart" uri="{C3380CC4-5D6E-409C-BE32-E72D297353CC}">
              <c16:uniqueId val="{00000012-93AE-48E1-A273-D7635C70921F}"/>
            </c:ext>
          </c:extLst>
        </c:ser>
        <c:ser>
          <c:idx val="5"/>
          <c:order val="5"/>
          <c:tx>
            <c:strRef>
              <c:f>'[Control Children.xlsx]Avg HOT Duration'!$G$1</c:f>
              <c:strCache>
                <c:ptCount val="1"/>
                <c:pt idx="0">
                  <c:v> -1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Duration'!$G$2:$G$8</c:f>
              <c:numCache>
                <c:formatCode>0.0</c:formatCode>
                <c:ptCount val="7"/>
                <c:pt idx="0">
                  <c:v>94.914564463314463</c:v>
                </c:pt>
                <c:pt idx="1">
                  <c:v>94.914564463314463</c:v>
                </c:pt>
                <c:pt idx="2">
                  <c:v>94.914564463314463</c:v>
                </c:pt>
                <c:pt idx="3">
                  <c:v>94.914564463314463</c:v>
                </c:pt>
                <c:pt idx="4">
                  <c:v>94.914564463314463</c:v>
                </c:pt>
                <c:pt idx="5">
                  <c:v>94.914564463314463</c:v>
                </c:pt>
                <c:pt idx="6">
                  <c:v>94.914564463314463</c:v>
                </c:pt>
              </c:numCache>
            </c:numRef>
          </c:val>
          <c:smooth val="0"/>
          <c:extLst>
            <c:ext xmlns:c16="http://schemas.microsoft.com/office/drawing/2014/chart" uri="{C3380CC4-5D6E-409C-BE32-E72D297353CC}">
              <c16:uniqueId val="{00000013-93AE-48E1-A273-D7635C70921F}"/>
            </c:ext>
          </c:extLst>
        </c:ser>
        <c:ser>
          <c:idx val="6"/>
          <c:order val="6"/>
          <c:tx>
            <c:strRef>
              <c:f>'[Control Children.xlsx]Avg HOT Duration'!$H$1</c:f>
              <c:strCache>
                <c:ptCount val="1"/>
                <c:pt idx="0">
                  <c:v> -2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Duration'!$H$2:$H$8</c:f>
              <c:numCache>
                <c:formatCode>0.0</c:formatCode>
                <c:ptCount val="7"/>
                <c:pt idx="0">
                  <c:v>68.144623987123978</c:v>
                </c:pt>
                <c:pt idx="1">
                  <c:v>68.144623987123978</c:v>
                </c:pt>
                <c:pt idx="2">
                  <c:v>68.144623987123978</c:v>
                </c:pt>
                <c:pt idx="3">
                  <c:v>68.144623987123978</c:v>
                </c:pt>
                <c:pt idx="4">
                  <c:v>68.144623987123978</c:v>
                </c:pt>
                <c:pt idx="5">
                  <c:v>68.144623987123978</c:v>
                </c:pt>
                <c:pt idx="6">
                  <c:v>68.144623987123978</c:v>
                </c:pt>
              </c:numCache>
            </c:numRef>
          </c:val>
          <c:smooth val="0"/>
          <c:extLst>
            <c:ext xmlns:c16="http://schemas.microsoft.com/office/drawing/2014/chart" uri="{C3380CC4-5D6E-409C-BE32-E72D297353CC}">
              <c16:uniqueId val="{00000014-93AE-48E1-A273-D7635C70921F}"/>
            </c:ext>
          </c:extLst>
        </c:ser>
        <c:ser>
          <c:idx val="7"/>
          <c:order val="7"/>
          <c:tx>
            <c:strRef>
              <c:f>'[Control Children.xlsx]Avg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9.3563730314960625E-2"/>
                  <c:y val="-2.4977115412089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3AE-48E1-A273-D7635C70921F}"/>
                </c:ext>
              </c:extLst>
            </c:dLbl>
            <c:dLbl>
              <c:idx val="3"/>
              <c:layout>
                <c:manualLayout>
                  <c:x val="-0.23325672572178477"/>
                  <c:y val="-2.611613138570265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3AE-48E1-A273-D7635C70921F}"/>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Duration'!$I$2:$I$11</c:f>
              <c:numCache>
                <c:formatCode>0.0</c:formatCode>
                <c:ptCount val="10"/>
                <c:pt idx="0">
                  <c:v>41.374683510933494</c:v>
                </c:pt>
                <c:pt idx="1">
                  <c:v>41.374683510933494</c:v>
                </c:pt>
                <c:pt idx="2">
                  <c:v>41.374683510933494</c:v>
                </c:pt>
                <c:pt idx="3">
                  <c:v>41.374683510933494</c:v>
                </c:pt>
                <c:pt idx="4">
                  <c:v>41.374683510933494</c:v>
                </c:pt>
                <c:pt idx="5">
                  <c:v>41.374683510933494</c:v>
                </c:pt>
                <c:pt idx="6">
                  <c:v>41.374683510933494</c:v>
                </c:pt>
                <c:pt idx="7">
                  <c:v>41.374683510933494</c:v>
                </c:pt>
                <c:pt idx="8">
                  <c:v>41.374683510933494</c:v>
                </c:pt>
                <c:pt idx="9">
                  <c:v>41.374683510933494</c:v>
                </c:pt>
              </c:numCache>
            </c:numRef>
          </c:val>
          <c:smooth val="0"/>
          <c:extLst>
            <c:ext xmlns:c16="http://schemas.microsoft.com/office/drawing/2014/chart" uri="{C3380CC4-5D6E-409C-BE32-E72D297353CC}">
              <c16:uniqueId val="{00000017-93AE-48E1-A273-D7635C70921F}"/>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a:solidFill>
                  <a:srgbClr val="000000"/>
                </a:solidFill>
                <a:latin typeface=" +mn-lt"/>
              </a:defRPr>
            </a:pPr>
            <a:r>
              <a:rPr lang="en-US" sz="2400" b="1" i="0" u="none" strike="noStrike" kern="1200" baseline="0">
                <a:solidFill>
                  <a:sysClr val="windowText" lastClr="000000"/>
                </a:solidFill>
              </a:rPr>
              <a:t>Recorded Home Oximetry Implementation Trial Related Barriers and Problems</a:t>
            </a:r>
          </a:p>
        </c:rich>
      </c:tx>
      <c:overlay val="0"/>
    </c:title>
    <c:autoTitleDeleted val="0"/>
    <c:plotArea>
      <c:layout/>
      <c:lineChart>
        <c:grouping val="standard"/>
        <c:varyColors val="0"/>
        <c:ser>
          <c:idx val="0"/>
          <c:order val="0"/>
          <c:tx>
            <c:strRef>
              <c:f>'Problem Chart Half'!$B$1</c:f>
              <c:strCache>
                <c:ptCount val="1"/>
                <c:pt idx="0">
                  <c:v>Problem Count</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cat>
            <c:strRef>
              <c:f>'Problem Chart Half'!$A$2:$A$7</c:f>
              <c:strCache>
                <c:ptCount val="6"/>
                <c:pt idx="0">
                  <c:v>H2 2021</c:v>
                </c:pt>
                <c:pt idx="1">
                  <c:v>H1 2022</c:v>
                </c:pt>
                <c:pt idx="2">
                  <c:v>H2 2022</c:v>
                </c:pt>
                <c:pt idx="3">
                  <c:v>H1 2023</c:v>
                </c:pt>
                <c:pt idx="4">
                  <c:v>H2 2023</c:v>
                </c:pt>
                <c:pt idx="5">
                  <c:v>H1 2024</c:v>
                </c:pt>
              </c:strCache>
            </c:strRef>
          </c:cat>
          <c:val>
            <c:numRef>
              <c:f>'Problem Chart Half'!$B$2:$B$7</c:f>
              <c:numCache>
                <c:formatCode>0.0</c:formatCode>
                <c:ptCount val="6"/>
                <c:pt idx="0">
                  <c:v>20</c:v>
                </c:pt>
                <c:pt idx="1">
                  <c:v>46</c:v>
                </c:pt>
                <c:pt idx="2">
                  <c:v>32</c:v>
                </c:pt>
                <c:pt idx="3">
                  <c:v>34</c:v>
                </c:pt>
                <c:pt idx="4">
                  <c:v>30</c:v>
                </c:pt>
                <c:pt idx="5">
                  <c:v>2</c:v>
                </c:pt>
              </c:numCache>
            </c:numRef>
          </c:val>
          <c:smooth val="0"/>
          <c:extLst>
            <c:ext xmlns:c16="http://schemas.microsoft.com/office/drawing/2014/chart" uri="{C3380CC4-5D6E-409C-BE32-E72D297353CC}">
              <c16:uniqueId val="{00000000-26C6-42F2-89F0-4AE32F5DDC9F}"/>
            </c:ext>
          </c:extLst>
        </c:ser>
        <c:ser>
          <c:idx val="1"/>
          <c:order val="1"/>
          <c:tx>
            <c:strRef>
              <c:f>'Problem Chart Half'!$C$1</c:f>
              <c:strCache>
                <c:ptCount val="1"/>
                <c:pt idx="0">
                  <c:v>UCL</c:v>
                </c:pt>
              </c:strCache>
            </c:strRef>
          </c:tx>
          <c:spPr>
            <a:ln w="19050">
              <a:solidFill>
                <a:srgbClr val="FF0000"/>
              </a:solidFill>
              <a:prstDash val="dash"/>
            </a:ln>
            <a:effectLst/>
          </c:spPr>
          <c:marker>
            <c:symbol val="none"/>
          </c:marker>
          <c:dLbls>
            <c:dLbl>
              <c:idx val="1"/>
              <c:layout>
                <c:manualLayout>
                  <c:x val="-1.4634146903558605E-2"/>
                  <c:y val="-2.0168068294478588E-2"/>
                </c:manualLayout>
              </c:layout>
              <c:tx>
                <c:rich>
                  <a:bodyPr wrap="square" lIns="38100" tIns="19050" rIns="38100" bIns="19050" anchor="ctr">
                    <a:spAutoFit/>
                  </a:bodyPr>
                  <a:lstStyle/>
                  <a:p>
                    <a:pPr>
                      <a:defRPr sz="1600"/>
                    </a:pPr>
                    <a:r>
                      <a:rPr lang="en-US" sz="1600"/>
                      <a:t>UCL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6C6-42F2-89F0-4AE32F5DDC9F}"/>
                </c:ext>
              </c:extLst>
            </c:dLbl>
            <c:dLbl>
              <c:idx val="4"/>
              <c:layout>
                <c:manualLayout>
                  <c:x val="-1.4634146903558444E-2"/>
                  <c:y val="-2.0168068294478588E-2"/>
                </c:manualLayout>
              </c:layout>
              <c:numFmt formatCode="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C6-42F2-89F0-4AE32F5DDC9F}"/>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Half'!$A$2:$A$7</c:f>
              <c:strCache>
                <c:ptCount val="6"/>
                <c:pt idx="0">
                  <c:v>H2 2021</c:v>
                </c:pt>
                <c:pt idx="1">
                  <c:v>H1 2022</c:v>
                </c:pt>
                <c:pt idx="2">
                  <c:v>H2 2022</c:v>
                </c:pt>
                <c:pt idx="3">
                  <c:v>H1 2023</c:v>
                </c:pt>
                <c:pt idx="4">
                  <c:v>H2 2023</c:v>
                </c:pt>
                <c:pt idx="5">
                  <c:v>H1 2024</c:v>
                </c:pt>
              </c:strCache>
            </c:strRef>
          </c:cat>
          <c:val>
            <c:numRef>
              <c:f>'Problem Chart Half'!$C$2:$C$7</c:f>
              <c:numCache>
                <c:formatCode>0.0</c:formatCode>
                <c:ptCount val="6"/>
                <c:pt idx="0">
                  <c:v>72.367999999999995</c:v>
                </c:pt>
                <c:pt idx="1">
                  <c:v>72.367999999999995</c:v>
                </c:pt>
                <c:pt idx="2">
                  <c:v>72.367999999999995</c:v>
                </c:pt>
                <c:pt idx="3">
                  <c:v>72.367999999999995</c:v>
                </c:pt>
                <c:pt idx="4">
                  <c:v>72.367999999999995</c:v>
                </c:pt>
                <c:pt idx="5">
                  <c:v>72.367999999999995</c:v>
                </c:pt>
              </c:numCache>
            </c:numRef>
          </c:val>
          <c:smooth val="0"/>
          <c:extLst>
            <c:ext xmlns:c16="http://schemas.microsoft.com/office/drawing/2014/chart" uri="{C3380CC4-5D6E-409C-BE32-E72D297353CC}">
              <c16:uniqueId val="{00000003-26C6-42F2-89F0-4AE32F5DDC9F}"/>
            </c:ext>
          </c:extLst>
        </c:ser>
        <c:ser>
          <c:idx val="2"/>
          <c:order val="2"/>
          <c:tx>
            <c:strRef>
              <c:f>'Problem Chart Half'!$D$1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'Problem Chart Half'!$A$2:$A$7</c:f>
              <c:strCache>
                <c:ptCount val="6"/>
                <c:pt idx="0">
                  <c:v>H2 2021</c:v>
                </c:pt>
                <c:pt idx="1">
                  <c:v>H1 2022</c:v>
                </c:pt>
                <c:pt idx="2">
                  <c:v>H2 2022</c:v>
                </c:pt>
                <c:pt idx="3">
                  <c:v>H1 2023</c:v>
                </c:pt>
                <c:pt idx="4">
                  <c:v>H2 2023</c:v>
                </c:pt>
                <c:pt idx="5">
                  <c:v>H1 2024</c:v>
                </c:pt>
              </c:strCache>
            </c:strRef>
          </c:cat>
          <c:val>
            <c:numRef>
              <c:f>'Problem Chart Half'!$D$2:$D$7</c:f>
              <c:numCache>
                <c:formatCode>0.0</c:formatCode>
                <c:ptCount val="6"/>
                <c:pt idx="0">
                  <c:v>59.245333333333335</c:v>
                </c:pt>
                <c:pt idx="1">
                  <c:v>59.245333333333335</c:v>
                </c:pt>
                <c:pt idx="2">
                  <c:v>59.245333333333335</c:v>
                </c:pt>
                <c:pt idx="3">
                  <c:v>59.245333333333335</c:v>
                </c:pt>
                <c:pt idx="4">
                  <c:v>59.245333333333335</c:v>
                </c:pt>
                <c:pt idx="5">
                  <c:v>59.245333333333335</c:v>
                </c:pt>
              </c:numCache>
            </c:numRef>
          </c:val>
          <c:smooth val="0"/>
          <c:extLst>
            <c:ext xmlns:c16="http://schemas.microsoft.com/office/drawing/2014/chart" uri="{C3380CC4-5D6E-409C-BE32-E72D297353CC}">
              <c16:uniqueId val="{00000004-26C6-42F2-89F0-4AE32F5DDC9F}"/>
            </c:ext>
          </c:extLst>
        </c:ser>
        <c:ser>
          <c:idx val="3"/>
          <c:order val="3"/>
          <c:tx>
            <c:strRef>
              <c:f>'Problem Chart Half'!$E$1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'Problem Chart Half'!$A$2:$A$7</c:f>
              <c:strCache>
                <c:ptCount val="6"/>
                <c:pt idx="0">
                  <c:v>H2 2021</c:v>
                </c:pt>
                <c:pt idx="1">
                  <c:v>H1 2022</c:v>
                </c:pt>
                <c:pt idx="2">
                  <c:v>H2 2022</c:v>
                </c:pt>
                <c:pt idx="3">
                  <c:v>H1 2023</c:v>
                </c:pt>
                <c:pt idx="4">
                  <c:v>H2 2023</c:v>
                </c:pt>
                <c:pt idx="5">
                  <c:v>H1 2024</c:v>
                </c:pt>
              </c:strCache>
            </c:strRef>
          </c:cat>
          <c:val>
            <c:numRef>
              <c:f>'Problem Chart Half'!$E$2:$E$7</c:f>
              <c:numCache>
                <c:formatCode>0.0</c:formatCode>
                <c:ptCount val="6"/>
                <c:pt idx="0">
                  <c:v>46.122666666666667</c:v>
                </c:pt>
                <c:pt idx="1">
                  <c:v>46.122666666666667</c:v>
                </c:pt>
                <c:pt idx="2">
                  <c:v>46.122666666666667</c:v>
                </c:pt>
                <c:pt idx="3">
                  <c:v>46.122666666666667</c:v>
                </c:pt>
                <c:pt idx="4">
                  <c:v>46.122666666666667</c:v>
                </c:pt>
                <c:pt idx="5">
                  <c:v>46.122666666666667</c:v>
                </c:pt>
              </c:numCache>
            </c:numRef>
          </c:val>
          <c:smooth val="0"/>
          <c:extLst>
            <c:ext xmlns:c16="http://schemas.microsoft.com/office/drawing/2014/chart" uri="{C3380CC4-5D6E-409C-BE32-E72D297353CC}">
              <c16:uniqueId val="{00000005-26C6-42F2-89F0-4AE32F5DDC9F}"/>
            </c:ext>
          </c:extLst>
        </c:ser>
        <c:ser>
          <c:idx val="4"/>
          <c:order val="4"/>
          <c:tx>
            <c:strRef>
              <c:f>'Problem Chart Half'!$F$1</c:f>
              <c:strCache>
                <c:ptCount val="1"/>
                <c:pt idx="0">
                  <c:v>Average</c:v>
                </c:pt>
              </c:strCache>
            </c:strRef>
          </c:tx>
          <c:spPr>
            <a:ln w="19050">
              <a:solidFill>
                <a:srgbClr val="009999"/>
              </a:solidFill>
              <a:prstDash val="solid"/>
            </a:ln>
            <a:effectLst/>
          </c:spPr>
          <c:marker>
            <c:symbol val="none"/>
          </c:marker>
          <c:dLbls>
            <c:dLbl>
              <c:idx val="1"/>
              <c:layout>
                <c:manualLayout>
                  <c:x val="-1.4634146903558605E-2"/>
                  <c:y val="-2.0168068294478498E-2"/>
                </c:manualLayout>
              </c:layout>
              <c:tx>
                <c:rich>
                  <a:bodyPr wrap="square" lIns="38100" tIns="19050" rIns="38100" bIns="19050" anchor="ctr">
                    <a:spAutoFit/>
                  </a:bodyPr>
                  <a:lstStyle/>
                  <a:p>
                    <a:pPr>
                      <a:defRPr sz="1600"/>
                    </a:pPr>
                    <a:r>
                      <a:rPr lang="en-US" sz="1600"/>
                      <a:t>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6C6-42F2-89F0-4AE32F5DDC9F}"/>
                </c:ext>
              </c:extLst>
            </c:dLbl>
            <c:dLbl>
              <c:idx val="4"/>
              <c:layout>
                <c:manualLayout>
                  <c:x val="2.2032545931758407E-2"/>
                  <c:y val="-2.0168055692729194E-2"/>
                </c:manualLayout>
              </c:layout>
              <c:numFmt formatCode="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C6-42F2-89F0-4AE32F5DDC9F}"/>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Half'!$A$2:$A$7</c:f>
              <c:strCache>
                <c:ptCount val="6"/>
                <c:pt idx="0">
                  <c:v>H2 2021</c:v>
                </c:pt>
                <c:pt idx="1">
                  <c:v>H1 2022</c:v>
                </c:pt>
                <c:pt idx="2">
                  <c:v>H2 2022</c:v>
                </c:pt>
                <c:pt idx="3">
                  <c:v>H1 2023</c:v>
                </c:pt>
                <c:pt idx="4">
                  <c:v>H2 2023</c:v>
                </c:pt>
                <c:pt idx="5">
                  <c:v>H1 2024</c:v>
                </c:pt>
              </c:strCache>
            </c:strRef>
          </c:cat>
          <c:val>
            <c:numRef>
              <c:f>'Problem Chart Half'!$F$2:$F$7</c:f>
              <c:numCache>
                <c:formatCode>0.0</c:formatCode>
                <c:ptCount val="6"/>
                <c:pt idx="0">
                  <c:v>33</c:v>
                </c:pt>
                <c:pt idx="1">
                  <c:v>33</c:v>
                </c:pt>
                <c:pt idx="2">
                  <c:v>33</c:v>
                </c:pt>
                <c:pt idx="3">
                  <c:v>33</c:v>
                </c:pt>
                <c:pt idx="4">
                  <c:v>33</c:v>
                </c:pt>
                <c:pt idx="5">
                  <c:v>33</c:v>
                </c:pt>
              </c:numCache>
            </c:numRef>
          </c:val>
          <c:smooth val="0"/>
          <c:extLst>
            <c:ext xmlns:c16="http://schemas.microsoft.com/office/drawing/2014/chart" uri="{C3380CC4-5D6E-409C-BE32-E72D297353CC}">
              <c16:uniqueId val="{00000008-26C6-42F2-89F0-4AE32F5DDC9F}"/>
            </c:ext>
          </c:extLst>
        </c:ser>
        <c:ser>
          <c:idx val="5"/>
          <c:order val="5"/>
          <c:tx>
            <c:strRef>
              <c:f>'Problem Chart Half'!$G$1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'Problem Chart Half'!$A$2:$A$7</c:f>
              <c:strCache>
                <c:ptCount val="6"/>
                <c:pt idx="0">
                  <c:v>H2 2021</c:v>
                </c:pt>
                <c:pt idx="1">
                  <c:v>H1 2022</c:v>
                </c:pt>
                <c:pt idx="2">
                  <c:v>H2 2022</c:v>
                </c:pt>
                <c:pt idx="3">
                  <c:v>H1 2023</c:v>
                </c:pt>
                <c:pt idx="4">
                  <c:v>H2 2023</c:v>
                </c:pt>
                <c:pt idx="5">
                  <c:v>H1 2024</c:v>
                </c:pt>
              </c:strCache>
            </c:strRef>
          </c:cat>
          <c:val>
            <c:numRef>
              <c:f>'Problem Chart Half'!$G$2:$G$7</c:f>
              <c:numCache>
                <c:formatCode>0.0</c:formatCode>
                <c:ptCount val="6"/>
                <c:pt idx="0">
                  <c:v>19.877333333333333</c:v>
                </c:pt>
                <c:pt idx="1">
                  <c:v>19.877333333333333</c:v>
                </c:pt>
                <c:pt idx="2">
                  <c:v>19.877333333333333</c:v>
                </c:pt>
                <c:pt idx="3">
                  <c:v>19.877333333333333</c:v>
                </c:pt>
                <c:pt idx="4">
                  <c:v>19.877333333333333</c:v>
                </c:pt>
                <c:pt idx="5">
                  <c:v>19.877333333333333</c:v>
                </c:pt>
              </c:numCache>
            </c:numRef>
          </c:val>
          <c:smooth val="0"/>
          <c:extLst>
            <c:ext xmlns:c16="http://schemas.microsoft.com/office/drawing/2014/chart" uri="{C3380CC4-5D6E-409C-BE32-E72D297353CC}">
              <c16:uniqueId val="{00000009-26C6-42F2-89F0-4AE32F5DDC9F}"/>
            </c:ext>
          </c:extLst>
        </c:ser>
        <c:ser>
          <c:idx val="6"/>
          <c:order val="6"/>
          <c:tx>
            <c:strRef>
              <c:f>'Problem Chart Half'!$H$1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'Problem Chart Half'!$A$2:$A$7</c:f>
              <c:strCache>
                <c:ptCount val="6"/>
                <c:pt idx="0">
                  <c:v>H2 2021</c:v>
                </c:pt>
                <c:pt idx="1">
                  <c:v>H1 2022</c:v>
                </c:pt>
                <c:pt idx="2">
                  <c:v>H2 2022</c:v>
                </c:pt>
                <c:pt idx="3">
                  <c:v>H1 2023</c:v>
                </c:pt>
                <c:pt idx="4">
                  <c:v>H2 2023</c:v>
                </c:pt>
                <c:pt idx="5">
                  <c:v>H1 2024</c:v>
                </c:pt>
              </c:strCache>
            </c:strRef>
          </c:cat>
          <c:val>
            <c:numRef>
              <c:f>'Problem Chart Half'!$H$2:$H$7</c:f>
              <c:numCache>
                <c:formatCode>0.0</c:formatCode>
                <c:ptCount val="6"/>
                <c:pt idx="0">
                  <c:v>6.7546666666666653</c:v>
                </c:pt>
                <c:pt idx="1">
                  <c:v>6.7546666666666653</c:v>
                </c:pt>
                <c:pt idx="2">
                  <c:v>6.7546666666666653</c:v>
                </c:pt>
                <c:pt idx="3">
                  <c:v>6.7546666666666653</c:v>
                </c:pt>
                <c:pt idx="4">
                  <c:v>6.7546666666666653</c:v>
                </c:pt>
                <c:pt idx="5">
                  <c:v>6.7546666666666653</c:v>
                </c:pt>
              </c:numCache>
            </c:numRef>
          </c:val>
          <c:smooth val="0"/>
          <c:extLst>
            <c:ext xmlns:c16="http://schemas.microsoft.com/office/drawing/2014/chart" uri="{C3380CC4-5D6E-409C-BE32-E72D297353CC}">
              <c16:uniqueId val="{0000000A-26C6-42F2-89F0-4AE32F5DDC9F}"/>
            </c:ext>
          </c:extLst>
        </c:ser>
        <c:ser>
          <c:idx val="7"/>
          <c:order val="7"/>
          <c:tx>
            <c:strRef>
              <c:f>'Problem Chart Half'!$I$1</c:f>
              <c:strCache>
                <c:ptCount val="1"/>
                <c:pt idx="0">
                  <c:v>LCL</c:v>
                </c:pt>
              </c:strCache>
            </c:strRef>
          </c:tx>
          <c:spPr>
            <a:ln w="12700">
              <a:solidFill>
                <a:srgbClr val="FF0000"/>
              </a:solidFill>
              <a:prstDash val="dash"/>
            </a:ln>
            <a:effectLst/>
          </c:spPr>
          <c:marker>
            <c:symbol val="none"/>
          </c:marker>
          <c:dLbls>
            <c:dLbl>
              <c:idx val="1"/>
              <c:layout>
                <c:manualLayout>
                  <c:x val="-1.4634146903558605E-2"/>
                  <c:y val="-2.0168068294478571E-2"/>
                </c:manualLayout>
              </c:layout>
              <c:tx>
                <c:rich>
                  <a:bodyPr wrap="square" lIns="38100" tIns="19050" rIns="38100" bIns="19050" anchor="ctr">
                    <a:spAutoFit/>
                  </a:bodyPr>
                  <a:lstStyle/>
                  <a:p>
                    <a:pPr>
                      <a:defRPr/>
                    </a:pPr>
                    <a:r>
                      <a:rPr lang="en-US"/>
                      <a:t>LCL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6C6-42F2-89F0-4AE32F5DDC9F}"/>
                </c:ext>
              </c:extLst>
            </c:dLbl>
            <c:dLbl>
              <c:idx val="4"/>
              <c:layout>
                <c:manualLayout>
                  <c:x val="-1.4634146903558444E-2"/>
                  <c:y val="-2.0168068294478571E-2"/>
                </c:manualLayout>
              </c:layout>
              <c:numFmt formatCode="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6C6-42F2-89F0-4AE32F5DDC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Half'!$A$2:$A$7</c:f>
              <c:strCache>
                <c:ptCount val="6"/>
                <c:pt idx="0">
                  <c:v>H2 2021</c:v>
                </c:pt>
                <c:pt idx="1">
                  <c:v>H1 2022</c:v>
                </c:pt>
                <c:pt idx="2">
                  <c:v>H2 2022</c:v>
                </c:pt>
                <c:pt idx="3">
                  <c:v>H1 2023</c:v>
                </c:pt>
                <c:pt idx="4">
                  <c:v>H2 2023</c:v>
                </c:pt>
                <c:pt idx="5">
                  <c:v>H1 2024</c:v>
                </c:pt>
              </c:strCache>
            </c:strRef>
          </c:cat>
          <c:val>
            <c:numRef>
              <c:f>'Problem Chart Half'!$I$2:$I$7</c:f>
              <c:numCache>
                <c:formatCode>0.0</c:formatCode>
                <c:ptCount val="6"/>
                <c:pt idx="0">
                  <c:v>-6.3680000000000021</c:v>
                </c:pt>
                <c:pt idx="1">
                  <c:v>-6.3680000000000021</c:v>
                </c:pt>
                <c:pt idx="2">
                  <c:v>-6.3680000000000021</c:v>
                </c:pt>
                <c:pt idx="3">
                  <c:v>-6.3680000000000021</c:v>
                </c:pt>
                <c:pt idx="4">
                  <c:v>-6.3680000000000021</c:v>
                </c:pt>
                <c:pt idx="5">
                  <c:v>-6.3680000000000021</c:v>
                </c:pt>
              </c:numCache>
            </c:numRef>
          </c:val>
          <c:smooth val="0"/>
          <c:extLst>
            <c:ext xmlns:c16="http://schemas.microsoft.com/office/drawing/2014/chart" uri="{C3380CC4-5D6E-409C-BE32-E72D297353CC}">
              <c16:uniqueId val="{0000000D-26C6-42F2-89F0-4AE32F5DDC9F}"/>
            </c:ext>
          </c:extLst>
        </c:ser>
        <c:dLbls>
          <c:showLegendKey val="0"/>
          <c:showVal val="0"/>
          <c:showCatName val="0"/>
          <c:showSerName val="0"/>
          <c:showPercent val="0"/>
          <c:showBubbleSize val="0"/>
        </c:dLbls>
        <c:marker val="1"/>
        <c:smooth val="0"/>
        <c:axId val="2113568128"/>
        <c:axId val="113840480"/>
      </c:lineChart>
      <c:catAx>
        <c:axId val="2113568128"/>
        <c:scaling>
          <c:orientation val="minMax"/>
        </c:scaling>
        <c:delete val="0"/>
        <c:axPos val="b"/>
        <c:numFmt formatCode="General" sourceLinked="1"/>
        <c:majorTickMark val="out"/>
        <c:minorTickMark val="none"/>
        <c:tickLblPos val="nextTo"/>
        <c:txPr>
          <a:bodyPr/>
          <a:lstStyle/>
          <a:p>
            <a:pPr>
              <a:defRPr sz="1600"/>
            </a:pPr>
            <a:endParaRPr lang="en-US"/>
          </a:p>
        </c:txPr>
        <c:crossAx val="113840480"/>
        <c:crossesAt val="-20"/>
        <c:auto val="0"/>
        <c:lblAlgn val="ctr"/>
        <c:lblOffset val="100"/>
        <c:noMultiLvlLbl val="0"/>
      </c:catAx>
      <c:valAx>
        <c:axId val="113840480"/>
        <c:scaling>
          <c:orientation val="minMax"/>
          <c:min val="0"/>
        </c:scaling>
        <c:delete val="0"/>
        <c:axPos val="l"/>
        <c:title>
          <c:tx>
            <c:rich>
              <a:bodyPr/>
              <a:lstStyle/>
              <a:p>
                <a:pPr>
                  <a:defRPr sz="2400" b="1" i="0">
                    <a:solidFill>
                      <a:srgbClr val="000000"/>
                    </a:solidFill>
                    <a:latin typeface=" +mn-lt"/>
                  </a:defRPr>
                </a:pPr>
                <a:r>
                  <a:rPr lang="en-US" sz="2400" b="1" i="0">
                    <a:solidFill>
                      <a:srgbClr val="000000"/>
                    </a:solidFill>
                    <a:latin typeface=" +mn-lt"/>
                  </a:rPr>
                  <a:t>Problem Count</a:t>
                </a:r>
              </a:p>
            </c:rich>
          </c:tx>
          <c:overlay val="0"/>
        </c:title>
        <c:numFmt formatCode="0.0" sourceLinked="1"/>
        <c:majorTickMark val="out"/>
        <c:minorTickMark val="none"/>
        <c:tickLblPos val="nextTo"/>
        <c:txPr>
          <a:bodyPr/>
          <a:lstStyle/>
          <a:p>
            <a:pPr>
              <a:defRPr sz="1600"/>
            </a:pPr>
            <a:endParaRPr lang="en-US"/>
          </a:p>
        </c:txPr>
        <c:crossAx val="2113568128"/>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8.svg"/></Relationships>
</file>

<file path=ppt/diagrams/_rels/data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B410E82-F36F-46A0-AEE5-51F49C5C7D0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CC572AA7-7616-4C1F-AD38-88BACF9FB44E}">
      <dgm:prSet/>
      <dgm:spPr/>
      <dgm:t>
        <a:bodyPr/>
        <a:lstStyle/>
        <a:p>
          <a:r>
            <a:rPr lang="en-US" dirty="0"/>
            <a:t>New Variables</a:t>
          </a:r>
        </a:p>
      </dgm:t>
    </dgm:pt>
    <dgm:pt modelId="{82165C26-83C4-4C13-83EE-FEEF17C574C4}" type="parTrans" cxnId="{806A4367-AB4D-4D99-A044-26F42AE97BB4}">
      <dgm:prSet/>
      <dgm:spPr/>
      <dgm:t>
        <a:bodyPr/>
        <a:lstStyle/>
        <a:p>
          <a:endParaRPr lang="en-US"/>
        </a:p>
      </dgm:t>
    </dgm:pt>
    <dgm:pt modelId="{AC571976-2A99-4656-9836-A06195242C52}" type="sibTrans" cxnId="{806A4367-AB4D-4D99-A044-26F42AE97BB4}">
      <dgm:prSet/>
      <dgm:spPr/>
      <dgm:t>
        <a:bodyPr/>
        <a:lstStyle/>
        <a:p>
          <a:endParaRPr lang="en-US"/>
        </a:p>
      </dgm:t>
    </dgm:pt>
    <dgm:pt modelId="{7EEFE3F6-E541-4103-A3D4-BCCF046543F8}">
      <dgm:prSet/>
      <dgm:spPr/>
      <dgm:t>
        <a:bodyPr/>
        <a:lstStyle/>
        <a:p>
          <a:r>
            <a:rPr lang="en-US" dirty="0"/>
            <a:t>COI</a:t>
          </a:r>
        </a:p>
      </dgm:t>
    </dgm:pt>
    <dgm:pt modelId="{2478B5CE-F501-4EC9-B0A8-3F7285A26512}" type="parTrans" cxnId="{4E530615-792C-4EFD-9459-2F49EDF53706}">
      <dgm:prSet/>
      <dgm:spPr/>
      <dgm:t>
        <a:bodyPr/>
        <a:lstStyle/>
        <a:p>
          <a:endParaRPr lang="en-US"/>
        </a:p>
      </dgm:t>
    </dgm:pt>
    <dgm:pt modelId="{6FD85A0D-5B81-4E49-A7D7-515AA6FBC88C}" type="sibTrans" cxnId="{4E530615-792C-4EFD-9459-2F49EDF53706}">
      <dgm:prSet/>
      <dgm:spPr/>
      <dgm:t>
        <a:bodyPr/>
        <a:lstStyle/>
        <a:p>
          <a:endParaRPr lang="en-US"/>
        </a:p>
      </dgm:t>
    </dgm:pt>
    <dgm:pt modelId="{A0F36523-A046-4C9E-B22C-6616FD4A6B76}">
      <dgm:prSet/>
      <dgm:spPr/>
      <dgm:t>
        <a:bodyPr/>
        <a:lstStyle/>
        <a:p>
          <a:r>
            <a:rPr lang="en-US"/>
            <a:t>Growth/Nutrition</a:t>
          </a:r>
        </a:p>
      </dgm:t>
    </dgm:pt>
    <dgm:pt modelId="{F1AB9567-21B6-46CA-AAEC-917E02E6792F}" type="parTrans" cxnId="{4000E7B8-969F-488E-A3E8-A236B95A8C24}">
      <dgm:prSet/>
      <dgm:spPr/>
      <dgm:t>
        <a:bodyPr/>
        <a:lstStyle/>
        <a:p>
          <a:endParaRPr lang="en-US"/>
        </a:p>
      </dgm:t>
    </dgm:pt>
    <dgm:pt modelId="{1C2743C2-106D-423F-8AFC-D13C4B65B61A}" type="sibTrans" cxnId="{4000E7B8-969F-488E-A3E8-A236B95A8C24}">
      <dgm:prSet/>
      <dgm:spPr/>
      <dgm:t>
        <a:bodyPr/>
        <a:lstStyle/>
        <a:p>
          <a:endParaRPr lang="en-US"/>
        </a:p>
      </dgm:t>
    </dgm:pt>
    <dgm:pt modelId="{A0F2F01E-F5DD-4F13-A38C-8C4A43CA57C0}">
      <dgm:prSet/>
      <dgm:spPr/>
      <dgm:t>
        <a:bodyPr/>
        <a:lstStyle/>
        <a:p>
          <a:r>
            <a:rPr lang="en-US" dirty="0"/>
            <a:t>Pulmonary Medications</a:t>
          </a:r>
        </a:p>
      </dgm:t>
    </dgm:pt>
    <dgm:pt modelId="{A157E415-FF52-43DC-94FA-C0202BE98FDF}" type="parTrans" cxnId="{2001AC4C-7148-48A1-8A07-3295548FD001}">
      <dgm:prSet/>
      <dgm:spPr/>
      <dgm:t>
        <a:bodyPr/>
        <a:lstStyle/>
        <a:p>
          <a:endParaRPr lang="en-US"/>
        </a:p>
      </dgm:t>
    </dgm:pt>
    <dgm:pt modelId="{7349097E-C603-4FF3-878D-136321DD820C}" type="sibTrans" cxnId="{2001AC4C-7148-48A1-8A07-3295548FD001}">
      <dgm:prSet/>
      <dgm:spPr/>
      <dgm:t>
        <a:bodyPr/>
        <a:lstStyle/>
        <a:p>
          <a:endParaRPr lang="en-US"/>
        </a:p>
      </dgm:t>
    </dgm:pt>
    <dgm:pt modelId="{AB846B0F-BCB5-4900-8717-DB6DA33E860B}">
      <dgm:prSet/>
      <dgm:spPr/>
      <dgm:t>
        <a:bodyPr/>
        <a:lstStyle/>
        <a:p>
          <a:r>
            <a:rPr lang="en-US" dirty="0" err="1"/>
            <a:t>REDCap</a:t>
          </a:r>
          <a:r>
            <a:rPr lang="en-US" dirty="0"/>
            <a:t> Forms Are Out!</a:t>
          </a:r>
        </a:p>
      </dgm:t>
    </dgm:pt>
    <dgm:pt modelId="{4F9C8B91-80B6-4A5B-A7A7-F47B56149FAA}" type="parTrans" cxnId="{F34FB1C6-9067-462D-94B4-2DB9F04DC55C}">
      <dgm:prSet/>
      <dgm:spPr/>
      <dgm:t>
        <a:bodyPr/>
        <a:lstStyle/>
        <a:p>
          <a:endParaRPr lang="en-US"/>
        </a:p>
      </dgm:t>
    </dgm:pt>
    <dgm:pt modelId="{4CA17BAD-5CF3-4D9A-839A-8D0C52521238}" type="sibTrans" cxnId="{F34FB1C6-9067-462D-94B4-2DB9F04DC55C}">
      <dgm:prSet/>
      <dgm:spPr/>
      <dgm:t>
        <a:bodyPr/>
        <a:lstStyle/>
        <a:p>
          <a:endParaRPr lang="en-US"/>
        </a:p>
      </dgm:t>
    </dgm:pt>
    <dgm:pt modelId="{1BBDCF2D-AE5A-49FA-9350-2CECC2978387}">
      <dgm:prSet/>
      <dgm:spPr/>
      <dgm:t>
        <a:bodyPr/>
        <a:lstStyle/>
        <a:p>
          <a:r>
            <a:rPr lang="en-US" dirty="0"/>
            <a:t>Contact Heather/Katie w/ Questions</a:t>
          </a:r>
        </a:p>
      </dgm:t>
    </dgm:pt>
    <dgm:pt modelId="{F6520CA5-D500-4E0D-95F4-9B8B75D8A710}" type="parTrans" cxnId="{4748FF1E-D268-40B2-817E-347C198DFFA4}">
      <dgm:prSet/>
      <dgm:spPr/>
      <dgm:t>
        <a:bodyPr/>
        <a:lstStyle/>
        <a:p>
          <a:endParaRPr lang="en-US"/>
        </a:p>
      </dgm:t>
    </dgm:pt>
    <dgm:pt modelId="{9A256CA8-1E7A-4F6B-B889-63D9C67CCF37}" type="sibTrans" cxnId="{4748FF1E-D268-40B2-817E-347C198DFFA4}">
      <dgm:prSet/>
      <dgm:spPr/>
      <dgm:t>
        <a:bodyPr/>
        <a:lstStyle/>
        <a:p>
          <a:endParaRPr lang="en-US"/>
        </a:p>
      </dgm:t>
    </dgm:pt>
    <dgm:pt modelId="{981E3E12-C4BA-4A9B-82B4-313A78AF8F6E}">
      <dgm:prSet/>
      <dgm:spPr/>
      <dgm:t>
        <a:bodyPr/>
        <a:lstStyle/>
        <a:p>
          <a:r>
            <a:rPr lang="en-US" dirty="0"/>
            <a:t>Examples on Next Slides</a:t>
          </a:r>
        </a:p>
      </dgm:t>
    </dgm:pt>
    <dgm:pt modelId="{2EEFE53A-0A85-4F33-84AC-ADB6BE9E0E92}" type="parTrans" cxnId="{616104B4-C91D-47DB-BF34-5E28FD5DC24E}">
      <dgm:prSet/>
      <dgm:spPr/>
      <dgm:t>
        <a:bodyPr/>
        <a:lstStyle/>
        <a:p>
          <a:endParaRPr lang="en-US"/>
        </a:p>
      </dgm:t>
    </dgm:pt>
    <dgm:pt modelId="{96B3B70D-AE8A-4D37-9C71-120A9CF19639}" type="sibTrans" cxnId="{616104B4-C91D-47DB-BF34-5E28FD5DC24E}">
      <dgm:prSet/>
      <dgm:spPr/>
      <dgm:t>
        <a:bodyPr/>
        <a:lstStyle/>
        <a:p>
          <a:endParaRPr lang="en-US"/>
        </a:p>
      </dgm:t>
    </dgm:pt>
    <dgm:pt modelId="{4E9F9669-0E7F-4396-A53D-8EAD48C24DB9}" type="pres">
      <dgm:prSet presAssocID="{3B410E82-F36F-46A0-AEE5-51F49C5C7D00}" presName="linear" presStyleCnt="0">
        <dgm:presLayoutVars>
          <dgm:dir/>
          <dgm:animLvl val="lvl"/>
          <dgm:resizeHandles val="exact"/>
        </dgm:presLayoutVars>
      </dgm:prSet>
      <dgm:spPr/>
    </dgm:pt>
    <dgm:pt modelId="{854C0C34-4E10-4EB5-B543-9D0642370285}" type="pres">
      <dgm:prSet presAssocID="{CC572AA7-7616-4C1F-AD38-88BACF9FB44E}" presName="parentLin" presStyleCnt="0"/>
      <dgm:spPr/>
    </dgm:pt>
    <dgm:pt modelId="{1809FF99-B720-4FE9-963D-3FF73D2BBCA0}" type="pres">
      <dgm:prSet presAssocID="{CC572AA7-7616-4C1F-AD38-88BACF9FB44E}" presName="parentLeftMargin" presStyleLbl="node1" presStyleIdx="0" presStyleCnt="3"/>
      <dgm:spPr/>
    </dgm:pt>
    <dgm:pt modelId="{84FBF640-853A-457B-BB81-DC033B6CA058}" type="pres">
      <dgm:prSet presAssocID="{CC572AA7-7616-4C1F-AD38-88BACF9FB44E}" presName="parentText" presStyleLbl="node1" presStyleIdx="0" presStyleCnt="3">
        <dgm:presLayoutVars>
          <dgm:chMax val="0"/>
          <dgm:bulletEnabled val="1"/>
        </dgm:presLayoutVars>
      </dgm:prSet>
      <dgm:spPr/>
    </dgm:pt>
    <dgm:pt modelId="{E5AB62FE-A93B-4B66-B4DC-EC1254E6AAA7}" type="pres">
      <dgm:prSet presAssocID="{CC572AA7-7616-4C1F-AD38-88BACF9FB44E}" presName="negativeSpace" presStyleCnt="0"/>
      <dgm:spPr/>
    </dgm:pt>
    <dgm:pt modelId="{7F78D799-B0CD-4CD8-BCE1-6D4060BF01F9}" type="pres">
      <dgm:prSet presAssocID="{CC572AA7-7616-4C1F-AD38-88BACF9FB44E}" presName="childText" presStyleLbl="conFgAcc1" presStyleIdx="0" presStyleCnt="3">
        <dgm:presLayoutVars>
          <dgm:bulletEnabled val="1"/>
        </dgm:presLayoutVars>
      </dgm:prSet>
      <dgm:spPr/>
    </dgm:pt>
    <dgm:pt modelId="{4A590D4D-D620-4915-8E31-C29F78B7EED7}" type="pres">
      <dgm:prSet presAssocID="{AC571976-2A99-4656-9836-A06195242C52}" presName="spaceBetweenRectangles" presStyleCnt="0"/>
      <dgm:spPr/>
    </dgm:pt>
    <dgm:pt modelId="{7B54C451-34C0-439B-8874-D55253C7EFC8}" type="pres">
      <dgm:prSet presAssocID="{AB846B0F-BCB5-4900-8717-DB6DA33E860B}" presName="parentLin" presStyleCnt="0"/>
      <dgm:spPr/>
    </dgm:pt>
    <dgm:pt modelId="{10B34B2F-EE61-4A28-A8E8-17F432D28E47}" type="pres">
      <dgm:prSet presAssocID="{AB846B0F-BCB5-4900-8717-DB6DA33E860B}" presName="parentLeftMargin" presStyleLbl="node1" presStyleIdx="0" presStyleCnt="3"/>
      <dgm:spPr/>
    </dgm:pt>
    <dgm:pt modelId="{0BA5FB7A-28BE-45F0-AB64-B078DF236D72}" type="pres">
      <dgm:prSet presAssocID="{AB846B0F-BCB5-4900-8717-DB6DA33E860B}" presName="parentText" presStyleLbl="node1" presStyleIdx="1" presStyleCnt="3">
        <dgm:presLayoutVars>
          <dgm:chMax val="0"/>
          <dgm:bulletEnabled val="1"/>
        </dgm:presLayoutVars>
      </dgm:prSet>
      <dgm:spPr/>
    </dgm:pt>
    <dgm:pt modelId="{F29720A0-41C8-41AF-990A-439FED155442}" type="pres">
      <dgm:prSet presAssocID="{AB846B0F-BCB5-4900-8717-DB6DA33E860B}" presName="negativeSpace" presStyleCnt="0"/>
      <dgm:spPr/>
    </dgm:pt>
    <dgm:pt modelId="{69345BC1-325B-4280-BD2A-119B83588A68}" type="pres">
      <dgm:prSet presAssocID="{AB846B0F-BCB5-4900-8717-DB6DA33E860B}" presName="childText" presStyleLbl="conFgAcc1" presStyleIdx="1" presStyleCnt="3">
        <dgm:presLayoutVars>
          <dgm:bulletEnabled val="1"/>
        </dgm:presLayoutVars>
      </dgm:prSet>
      <dgm:spPr/>
    </dgm:pt>
    <dgm:pt modelId="{7C67E0C5-02A5-4CF6-BEB3-F1EB93DD2F81}" type="pres">
      <dgm:prSet presAssocID="{4CA17BAD-5CF3-4D9A-839A-8D0C52521238}" presName="spaceBetweenRectangles" presStyleCnt="0"/>
      <dgm:spPr/>
    </dgm:pt>
    <dgm:pt modelId="{33CC78C7-E331-4D4D-86B6-967C3847F68F}" type="pres">
      <dgm:prSet presAssocID="{1BBDCF2D-AE5A-49FA-9350-2CECC2978387}" presName="parentLin" presStyleCnt="0"/>
      <dgm:spPr/>
    </dgm:pt>
    <dgm:pt modelId="{4B5BC60C-7199-4537-A077-6A1AC91D6710}" type="pres">
      <dgm:prSet presAssocID="{1BBDCF2D-AE5A-49FA-9350-2CECC2978387}" presName="parentLeftMargin" presStyleLbl="node1" presStyleIdx="1" presStyleCnt="3"/>
      <dgm:spPr/>
    </dgm:pt>
    <dgm:pt modelId="{5BAF491E-63A5-4F9F-8019-4249D9DFE2D5}" type="pres">
      <dgm:prSet presAssocID="{1BBDCF2D-AE5A-49FA-9350-2CECC2978387}" presName="parentText" presStyleLbl="node1" presStyleIdx="2" presStyleCnt="3">
        <dgm:presLayoutVars>
          <dgm:chMax val="0"/>
          <dgm:bulletEnabled val="1"/>
        </dgm:presLayoutVars>
      </dgm:prSet>
      <dgm:spPr/>
    </dgm:pt>
    <dgm:pt modelId="{2188CF28-2CD5-404E-9512-FF9EE1DD13D8}" type="pres">
      <dgm:prSet presAssocID="{1BBDCF2D-AE5A-49FA-9350-2CECC2978387}" presName="negativeSpace" presStyleCnt="0"/>
      <dgm:spPr/>
    </dgm:pt>
    <dgm:pt modelId="{8D14FA61-A1DB-4181-BCA0-53ED97F718E1}" type="pres">
      <dgm:prSet presAssocID="{1BBDCF2D-AE5A-49FA-9350-2CECC2978387}" presName="childText" presStyleLbl="conFgAcc1" presStyleIdx="2" presStyleCnt="3">
        <dgm:presLayoutVars>
          <dgm:bulletEnabled val="1"/>
        </dgm:presLayoutVars>
      </dgm:prSet>
      <dgm:spPr/>
    </dgm:pt>
  </dgm:ptLst>
  <dgm:cxnLst>
    <dgm:cxn modelId="{B16CAD0B-22CE-49BD-A87F-80899B767A2A}" type="presOf" srcId="{A0F36523-A046-4C9E-B22C-6616FD4A6B76}" destId="{7F78D799-B0CD-4CD8-BCE1-6D4060BF01F9}" srcOrd="0" destOrd="1" presId="urn:microsoft.com/office/officeart/2005/8/layout/list1"/>
    <dgm:cxn modelId="{54431A0D-4780-4C6F-8EBA-554D93CA9C31}" type="presOf" srcId="{AB846B0F-BCB5-4900-8717-DB6DA33E860B}" destId="{0BA5FB7A-28BE-45F0-AB64-B078DF236D72}" srcOrd="1" destOrd="0" presId="urn:microsoft.com/office/officeart/2005/8/layout/list1"/>
    <dgm:cxn modelId="{1749560E-1097-4626-A86C-D1F4486A4679}" type="presOf" srcId="{AB846B0F-BCB5-4900-8717-DB6DA33E860B}" destId="{10B34B2F-EE61-4A28-A8E8-17F432D28E47}" srcOrd="0" destOrd="0" presId="urn:microsoft.com/office/officeart/2005/8/layout/list1"/>
    <dgm:cxn modelId="{4E530615-792C-4EFD-9459-2F49EDF53706}" srcId="{CC572AA7-7616-4C1F-AD38-88BACF9FB44E}" destId="{7EEFE3F6-E541-4103-A3D4-BCCF046543F8}" srcOrd="0" destOrd="0" parTransId="{2478B5CE-F501-4EC9-B0A8-3F7285A26512}" sibTransId="{6FD85A0D-5B81-4E49-A7D7-515AA6FBC88C}"/>
    <dgm:cxn modelId="{4748FF1E-D268-40B2-817E-347C198DFFA4}" srcId="{3B410E82-F36F-46A0-AEE5-51F49C5C7D00}" destId="{1BBDCF2D-AE5A-49FA-9350-2CECC2978387}" srcOrd="2" destOrd="0" parTransId="{F6520CA5-D500-4E0D-95F4-9B8B75D8A710}" sibTransId="{9A256CA8-1E7A-4F6B-B889-63D9C67CCF37}"/>
    <dgm:cxn modelId="{E30DB221-EBB3-4BB0-A73A-A3B5AD27B51A}" type="presOf" srcId="{7EEFE3F6-E541-4103-A3D4-BCCF046543F8}" destId="{7F78D799-B0CD-4CD8-BCE1-6D4060BF01F9}" srcOrd="0" destOrd="0" presId="urn:microsoft.com/office/officeart/2005/8/layout/list1"/>
    <dgm:cxn modelId="{3FC7D830-7BA2-45DA-AC0A-83A8A671DC81}" type="presOf" srcId="{1BBDCF2D-AE5A-49FA-9350-2CECC2978387}" destId="{4B5BC60C-7199-4537-A077-6A1AC91D6710}" srcOrd="0" destOrd="0" presId="urn:microsoft.com/office/officeart/2005/8/layout/list1"/>
    <dgm:cxn modelId="{806A4367-AB4D-4D99-A044-26F42AE97BB4}" srcId="{3B410E82-F36F-46A0-AEE5-51F49C5C7D00}" destId="{CC572AA7-7616-4C1F-AD38-88BACF9FB44E}" srcOrd="0" destOrd="0" parTransId="{82165C26-83C4-4C13-83EE-FEEF17C574C4}" sibTransId="{AC571976-2A99-4656-9836-A06195242C52}"/>
    <dgm:cxn modelId="{2001AC4C-7148-48A1-8A07-3295548FD001}" srcId="{CC572AA7-7616-4C1F-AD38-88BACF9FB44E}" destId="{A0F2F01E-F5DD-4F13-A38C-8C4A43CA57C0}" srcOrd="2" destOrd="0" parTransId="{A157E415-FF52-43DC-94FA-C0202BE98FDF}" sibTransId="{7349097E-C603-4FF3-878D-136321DD820C}"/>
    <dgm:cxn modelId="{1F8DEBA3-745F-48C9-A9F9-9613810FA32A}" type="presOf" srcId="{CC572AA7-7616-4C1F-AD38-88BACF9FB44E}" destId="{1809FF99-B720-4FE9-963D-3FF73D2BBCA0}" srcOrd="0" destOrd="0" presId="urn:microsoft.com/office/officeart/2005/8/layout/list1"/>
    <dgm:cxn modelId="{E33362A5-6EF1-4FEE-8A56-AE04AF65FF80}" type="presOf" srcId="{CC572AA7-7616-4C1F-AD38-88BACF9FB44E}" destId="{84FBF640-853A-457B-BB81-DC033B6CA058}" srcOrd="1" destOrd="0" presId="urn:microsoft.com/office/officeart/2005/8/layout/list1"/>
    <dgm:cxn modelId="{616104B4-C91D-47DB-BF34-5E28FD5DC24E}" srcId="{AB846B0F-BCB5-4900-8717-DB6DA33E860B}" destId="{981E3E12-C4BA-4A9B-82B4-313A78AF8F6E}" srcOrd="0" destOrd="0" parTransId="{2EEFE53A-0A85-4F33-84AC-ADB6BE9E0E92}" sibTransId="{96B3B70D-AE8A-4D37-9C71-120A9CF19639}"/>
    <dgm:cxn modelId="{4000E7B8-969F-488E-A3E8-A236B95A8C24}" srcId="{CC572AA7-7616-4C1F-AD38-88BACF9FB44E}" destId="{A0F36523-A046-4C9E-B22C-6616FD4A6B76}" srcOrd="1" destOrd="0" parTransId="{F1AB9567-21B6-46CA-AAEC-917E02E6792F}" sibTransId="{1C2743C2-106D-423F-8AFC-D13C4B65B61A}"/>
    <dgm:cxn modelId="{F34FB1C6-9067-462D-94B4-2DB9F04DC55C}" srcId="{3B410E82-F36F-46A0-AEE5-51F49C5C7D00}" destId="{AB846B0F-BCB5-4900-8717-DB6DA33E860B}" srcOrd="1" destOrd="0" parTransId="{4F9C8B91-80B6-4A5B-A7A7-F47B56149FAA}" sibTransId="{4CA17BAD-5CF3-4D9A-839A-8D0C52521238}"/>
    <dgm:cxn modelId="{6A51BCC6-A270-4EF5-85B6-14F6A167A44E}" type="presOf" srcId="{981E3E12-C4BA-4A9B-82B4-313A78AF8F6E}" destId="{69345BC1-325B-4280-BD2A-119B83588A68}" srcOrd="0" destOrd="0" presId="urn:microsoft.com/office/officeart/2005/8/layout/list1"/>
    <dgm:cxn modelId="{4ABF9EC9-B455-4C56-819D-3ED49BD320EB}" type="presOf" srcId="{1BBDCF2D-AE5A-49FA-9350-2CECC2978387}" destId="{5BAF491E-63A5-4F9F-8019-4249D9DFE2D5}" srcOrd="1" destOrd="0" presId="urn:microsoft.com/office/officeart/2005/8/layout/list1"/>
    <dgm:cxn modelId="{A4B97DCD-C4F9-45BB-A5CE-852F36FD8B1B}" type="presOf" srcId="{A0F2F01E-F5DD-4F13-A38C-8C4A43CA57C0}" destId="{7F78D799-B0CD-4CD8-BCE1-6D4060BF01F9}" srcOrd="0" destOrd="2" presId="urn:microsoft.com/office/officeart/2005/8/layout/list1"/>
    <dgm:cxn modelId="{85C8A5D1-AD60-4D63-8E8A-D68F0D9AEC39}" type="presOf" srcId="{3B410E82-F36F-46A0-AEE5-51F49C5C7D00}" destId="{4E9F9669-0E7F-4396-A53D-8EAD48C24DB9}" srcOrd="0" destOrd="0" presId="urn:microsoft.com/office/officeart/2005/8/layout/list1"/>
    <dgm:cxn modelId="{C994995C-D520-4EEB-B794-1A95C81B56B3}" type="presParOf" srcId="{4E9F9669-0E7F-4396-A53D-8EAD48C24DB9}" destId="{854C0C34-4E10-4EB5-B543-9D0642370285}" srcOrd="0" destOrd="0" presId="urn:microsoft.com/office/officeart/2005/8/layout/list1"/>
    <dgm:cxn modelId="{8E410C42-7C11-4580-A1CD-D47C3D5689C3}" type="presParOf" srcId="{854C0C34-4E10-4EB5-B543-9D0642370285}" destId="{1809FF99-B720-4FE9-963D-3FF73D2BBCA0}" srcOrd="0" destOrd="0" presId="urn:microsoft.com/office/officeart/2005/8/layout/list1"/>
    <dgm:cxn modelId="{DFEEACEF-C90B-4BDB-B365-A051CCC50B84}" type="presParOf" srcId="{854C0C34-4E10-4EB5-B543-9D0642370285}" destId="{84FBF640-853A-457B-BB81-DC033B6CA058}" srcOrd="1" destOrd="0" presId="urn:microsoft.com/office/officeart/2005/8/layout/list1"/>
    <dgm:cxn modelId="{C43B21C2-E79B-43D0-8E41-03C696EC80EE}" type="presParOf" srcId="{4E9F9669-0E7F-4396-A53D-8EAD48C24DB9}" destId="{E5AB62FE-A93B-4B66-B4DC-EC1254E6AAA7}" srcOrd="1" destOrd="0" presId="urn:microsoft.com/office/officeart/2005/8/layout/list1"/>
    <dgm:cxn modelId="{E6DB1EFB-2FD2-4753-9E7C-E7FED9D73A82}" type="presParOf" srcId="{4E9F9669-0E7F-4396-A53D-8EAD48C24DB9}" destId="{7F78D799-B0CD-4CD8-BCE1-6D4060BF01F9}" srcOrd="2" destOrd="0" presId="urn:microsoft.com/office/officeart/2005/8/layout/list1"/>
    <dgm:cxn modelId="{A96A8CC3-0D42-4B93-862B-EADE96174255}" type="presParOf" srcId="{4E9F9669-0E7F-4396-A53D-8EAD48C24DB9}" destId="{4A590D4D-D620-4915-8E31-C29F78B7EED7}" srcOrd="3" destOrd="0" presId="urn:microsoft.com/office/officeart/2005/8/layout/list1"/>
    <dgm:cxn modelId="{D7316B33-35DD-4716-A922-8590693A9CFD}" type="presParOf" srcId="{4E9F9669-0E7F-4396-A53D-8EAD48C24DB9}" destId="{7B54C451-34C0-439B-8874-D55253C7EFC8}" srcOrd="4" destOrd="0" presId="urn:microsoft.com/office/officeart/2005/8/layout/list1"/>
    <dgm:cxn modelId="{C9D93909-17EF-41CE-B1A9-BEB463E66E7F}" type="presParOf" srcId="{7B54C451-34C0-439B-8874-D55253C7EFC8}" destId="{10B34B2F-EE61-4A28-A8E8-17F432D28E47}" srcOrd="0" destOrd="0" presId="urn:microsoft.com/office/officeart/2005/8/layout/list1"/>
    <dgm:cxn modelId="{C585E742-875A-41AF-90C8-637564A4BAC7}" type="presParOf" srcId="{7B54C451-34C0-439B-8874-D55253C7EFC8}" destId="{0BA5FB7A-28BE-45F0-AB64-B078DF236D72}" srcOrd="1" destOrd="0" presId="urn:microsoft.com/office/officeart/2005/8/layout/list1"/>
    <dgm:cxn modelId="{B5D516A0-A727-4FB2-A219-D308AF4C167B}" type="presParOf" srcId="{4E9F9669-0E7F-4396-A53D-8EAD48C24DB9}" destId="{F29720A0-41C8-41AF-990A-439FED155442}" srcOrd="5" destOrd="0" presId="urn:microsoft.com/office/officeart/2005/8/layout/list1"/>
    <dgm:cxn modelId="{A3F9F671-9A08-45FF-B47D-4A3815B0AEC2}" type="presParOf" srcId="{4E9F9669-0E7F-4396-A53D-8EAD48C24DB9}" destId="{69345BC1-325B-4280-BD2A-119B83588A68}" srcOrd="6" destOrd="0" presId="urn:microsoft.com/office/officeart/2005/8/layout/list1"/>
    <dgm:cxn modelId="{F90AAA73-26AB-41D5-AAB6-BDCDAEE9B647}" type="presParOf" srcId="{4E9F9669-0E7F-4396-A53D-8EAD48C24DB9}" destId="{7C67E0C5-02A5-4CF6-BEB3-F1EB93DD2F81}" srcOrd="7" destOrd="0" presId="urn:microsoft.com/office/officeart/2005/8/layout/list1"/>
    <dgm:cxn modelId="{8DE89334-CB71-46FE-BF73-ED2F1966D203}" type="presParOf" srcId="{4E9F9669-0E7F-4396-A53D-8EAD48C24DB9}" destId="{33CC78C7-E331-4D4D-86B6-967C3847F68F}" srcOrd="8" destOrd="0" presId="urn:microsoft.com/office/officeart/2005/8/layout/list1"/>
    <dgm:cxn modelId="{67E34FD7-98C5-474F-804B-BF7454F261A0}" type="presParOf" srcId="{33CC78C7-E331-4D4D-86B6-967C3847F68F}" destId="{4B5BC60C-7199-4537-A077-6A1AC91D6710}" srcOrd="0" destOrd="0" presId="urn:microsoft.com/office/officeart/2005/8/layout/list1"/>
    <dgm:cxn modelId="{817B70B5-A1A5-49C2-BB16-BE0E6F93EF74}" type="presParOf" srcId="{33CC78C7-E331-4D4D-86B6-967C3847F68F}" destId="{5BAF491E-63A5-4F9F-8019-4249D9DFE2D5}" srcOrd="1" destOrd="0" presId="urn:microsoft.com/office/officeart/2005/8/layout/list1"/>
    <dgm:cxn modelId="{92E7ABAF-428F-442C-9908-24ADAECFF46F}" type="presParOf" srcId="{4E9F9669-0E7F-4396-A53D-8EAD48C24DB9}" destId="{2188CF28-2CD5-404E-9512-FF9EE1DD13D8}" srcOrd="9" destOrd="0" presId="urn:microsoft.com/office/officeart/2005/8/layout/list1"/>
    <dgm:cxn modelId="{46A3C4AF-4ED1-408D-873D-1CF481F620D2}" type="presParOf" srcId="{4E9F9669-0E7F-4396-A53D-8EAD48C24DB9}" destId="{8D14FA61-A1DB-4181-BCA0-53ED97F718E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9ED5D1-2546-4278-BFBB-A67C9343EB4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8FA9615-C6A4-40F5-A4B2-85AE8A965A2B}">
      <dgm:prSet/>
      <dgm:spPr/>
      <dgm:t>
        <a:bodyPr/>
        <a:lstStyle/>
        <a:p>
          <a:r>
            <a:rPr lang="en-US"/>
            <a:t>Coming out in March</a:t>
          </a:r>
        </a:p>
      </dgm:t>
    </dgm:pt>
    <dgm:pt modelId="{EA8C6BD1-E106-42B9-AE8E-93117E5EF851}" type="parTrans" cxnId="{A98B40C3-0E5F-42DC-B6BF-42219D1D4CB6}">
      <dgm:prSet/>
      <dgm:spPr/>
      <dgm:t>
        <a:bodyPr/>
        <a:lstStyle/>
        <a:p>
          <a:endParaRPr lang="en-US"/>
        </a:p>
      </dgm:t>
    </dgm:pt>
    <dgm:pt modelId="{A553BFA7-E416-4AED-A5BD-B252F375F570}" type="sibTrans" cxnId="{A98B40C3-0E5F-42DC-B6BF-42219D1D4CB6}">
      <dgm:prSet/>
      <dgm:spPr/>
      <dgm:t>
        <a:bodyPr/>
        <a:lstStyle/>
        <a:p>
          <a:endParaRPr lang="en-US"/>
        </a:p>
      </dgm:t>
    </dgm:pt>
    <dgm:pt modelId="{904CC747-D784-4EBC-99AB-28EFA464BFE8}">
      <dgm:prSet/>
      <dgm:spPr/>
      <dgm:t>
        <a:bodyPr/>
        <a:lstStyle/>
        <a:p>
          <a:r>
            <a:rPr lang="en-US"/>
            <a:t>Necessary to know how best to continue RHO after study ends</a:t>
          </a:r>
        </a:p>
      </dgm:t>
    </dgm:pt>
    <dgm:pt modelId="{A04F9BD7-0F23-457C-95FA-AAC4CA6ADCC4}" type="parTrans" cxnId="{B3EB432C-7F6C-44CE-8571-5B90849093C3}">
      <dgm:prSet/>
      <dgm:spPr/>
      <dgm:t>
        <a:bodyPr/>
        <a:lstStyle/>
        <a:p>
          <a:endParaRPr lang="en-US"/>
        </a:p>
      </dgm:t>
    </dgm:pt>
    <dgm:pt modelId="{E8F01FB7-DDB4-440E-BA0B-F1EB7B82719A}" type="sibTrans" cxnId="{B3EB432C-7F6C-44CE-8571-5B90849093C3}">
      <dgm:prSet/>
      <dgm:spPr/>
      <dgm:t>
        <a:bodyPr/>
        <a:lstStyle/>
        <a:p>
          <a:endParaRPr lang="en-US"/>
        </a:p>
      </dgm:t>
    </dgm:pt>
    <dgm:pt modelId="{A2869384-2961-4A88-A3F0-D1E59E2608B8}">
      <dgm:prSet/>
      <dgm:spPr/>
      <dgm:t>
        <a:bodyPr/>
        <a:lstStyle/>
        <a:p>
          <a:r>
            <a:rPr lang="en-US"/>
            <a:t>Questions about volume, start-up costs, and operating costs at your site</a:t>
          </a:r>
        </a:p>
      </dgm:t>
    </dgm:pt>
    <dgm:pt modelId="{EC691742-B1BA-4178-ADDF-1601B3F3CCC4}" type="parTrans" cxnId="{5848993E-A325-4BF9-A4A9-964CAA9A8CB4}">
      <dgm:prSet/>
      <dgm:spPr/>
      <dgm:t>
        <a:bodyPr/>
        <a:lstStyle/>
        <a:p>
          <a:endParaRPr lang="en-US"/>
        </a:p>
      </dgm:t>
    </dgm:pt>
    <dgm:pt modelId="{2BEDAEDB-1D1A-4F17-ADD4-56D51746DDE4}" type="sibTrans" cxnId="{5848993E-A325-4BF9-A4A9-964CAA9A8CB4}">
      <dgm:prSet/>
      <dgm:spPr/>
      <dgm:t>
        <a:bodyPr/>
        <a:lstStyle/>
        <a:p>
          <a:endParaRPr lang="en-US"/>
        </a:p>
      </dgm:t>
    </dgm:pt>
    <dgm:pt modelId="{64D91E6E-BFDF-46D6-A0FC-29FFD8C22791}">
      <dgm:prSet/>
      <dgm:spPr/>
      <dgm:t>
        <a:bodyPr/>
        <a:lstStyle/>
        <a:p>
          <a:r>
            <a:rPr lang="en-US"/>
            <a:t>Should be filled out with/by someone knowledgeable about the budget at your site</a:t>
          </a:r>
        </a:p>
      </dgm:t>
    </dgm:pt>
    <dgm:pt modelId="{34EA61C1-DA85-48C4-B71D-319C2789BF92}" type="parTrans" cxnId="{D5AE0260-93F1-480A-A98F-81D830D7749D}">
      <dgm:prSet/>
      <dgm:spPr/>
      <dgm:t>
        <a:bodyPr/>
        <a:lstStyle/>
        <a:p>
          <a:endParaRPr lang="en-US"/>
        </a:p>
      </dgm:t>
    </dgm:pt>
    <dgm:pt modelId="{AA7725C0-468E-4D7E-9E0A-770C96C57560}" type="sibTrans" cxnId="{D5AE0260-93F1-480A-A98F-81D830D7749D}">
      <dgm:prSet/>
      <dgm:spPr/>
      <dgm:t>
        <a:bodyPr/>
        <a:lstStyle/>
        <a:p>
          <a:endParaRPr lang="en-US"/>
        </a:p>
      </dgm:t>
    </dgm:pt>
    <dgm:pt modelId="{DA0FD7E9-42A8-437F-A0E4-687C69BD8B75}" type="pres">
      <dgm:prSet presAssocID="{A09ED5D1-2546-4278-BFBB-A67C9343EB4A}" presName="root" presStyleCnt="0">
        <dgm:presLayoutVars>
          <dgm:dir/>
          <dgm:resizeHandles val="exact"/>
        </dgm:presLayoutVars>
      </dgm:prSet>
      <dgm:spPr/>
    </dgm:pt>
    <dgm:pt modelId="{E22FCDDE-4B31-48DB-B973-D54713D7D29F}" type="pres">
      <dgm:prSet presAssocID="{78FA9615-C6A4-40F5-A4B2-85AE8A965A2B}" presName="compNode" presStyleCnt="0"/>
      <dgm:spPr/>
    </dgm:pt>
    <dgm:pt modelId="{0AC68827-4B64-4824-AF76-60D79F43AFCA}" type="pres">
      <dgm:prSet presAssocID="{78FA9615-C6A4-40F5-A4B2-85AE8A965A2B}" presName="bgRect" presStyleLbl="bgShp" presStyleIdx="0" presStyleCnt="4"/>
      <dgm:spPr/>
    </dgm:pt>
    <dgm:pt modelId="{F2F908BB-8B4B-4610-8294-842312DA1587}" type="pres">
      <dgm:prSet presAssocID="{78FA9615-C6A4-40F5-A4B2-85AE8A965A2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C294290-7A68-4A20-85C2-3FE41546832C}" type="pres">
      <dgm:prSet presAssocID="{78FA9615-C6A4-40F5-A4B2-85AE8A965A2B}" presName="spaceRect" presStyleCnt="0"/>
      <dgm:spPr/>
    </dgm:pt>
    <dgm:pt modelId="{FA8C1742-6402-4A18-A6BB-B4D9CBE236C9}" type="pres">
      <dgm:prSet presAssocID="{78FA9615-C6A4-40F5-A4B2-85AE8A965A2B}" presName="parTx" presStyleLbl="revTx" presStyleIdx="0" presStyleCnt="4">
        <dgm:presLayoutVars>
          <dgm:chMax val="0"/>
          <dgm:chPref val="0"/>
        </dgm:presLayoutVars>
      </dgm:prSet>
      <dgm:spPr/>
    </dgm:pt>
    <dgm:pt modelId="{7C1ECDE7-8409-4A57-84AB-7587371AB28D}" type="pres">
      <dgm:prSet presAssocID="{A553BFA7-E416-4AED-A5BD-B252F375F570}" presName="sibTrans" presStyleCnt="0"/>
      <dgm:spPr/>
    </dgm:pt>
    <dgm:pt modelId="{859BD6F1-229B-43F0-A72B-4C0E63699F60}" type="pres">
      <dgm:prSet presAssocID="{904CC747-D784-4EBC-99AB-28EFA464BFE8}" presName="compNode" presStyleCnt="0"/>
      <dgm:spPr/>
    </dgm:pt>
    <dgm:pt modelId="{01F0A3C6-77EC-4B91-929B-DC1ACC288248}" type="pres">
      <dgm:prSet presAssocID="{904CC747-D784-4EBC-99AB-28EFA464BFE8}" presName="bgRect" presStyleLbl="bgShp" presStyleIdx="1" presStyleCnt="4"/>
      <dgm:spPr/>
    </dgm:pt>
    <dgm:pt modelId="{31BE13F0-7A48-44FD-A764-DB04EA6E93EC}" type="pres">
      <dgm:prSet presAssocID="{904CC747-D784-4EBC-99AB-28EFA464BF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2858009-76C9-4B78-92DA-87606BEDF17A}" type="pres">
      <dgm:prSet presAssocID="{904CC747-D784-4EBC-99AB-28EFA464BFE8}" presName="spaceRect" presStyleCnt="0"/>
      <dgm:spPr/>
    </dgm:pt>
    <dgm:pt modelId="{8436BB63-8D0F-4E84-97E1-EC9FFE7DBA8B}" type="pres">
      <dgm:prSet presAssocID="{904CC747-D784-4EBC-99AB-28EFA464BFE8}" presName="parTx" presStyleLbl="revTx" presStyleIdx="1" presStyleCnt="4">
        <dgm:presLayoutVars>
          <dgm:chMax val="0"/>
          <dgm:chPref val="0"/>
        </dgm:presLayoutVars>
      </dgm:prSet>
      <dgm:spPr/>
    </dgm:pt>
    <dgm:pt modelId="{7BFC7C15-8F5D-4FF9-A194-6BC92667EAF1}" type="pres">
      <dgm:prSet presAssocID="{E8F01FB7-DDB4-440E-BA0B-F1EB7B82719A}" presName="sibTrans" presStyleCnt="0"/>
      <dgm:spPr/>
    </dgm:pt>
    <dgm:pt modelId="{CB84743E-A009-4F6D-A886-C2E384D12C9F}" type="pres">
      <dgm:prSet presAssocID="{A2869384-2961-4A88-A3F0-D1E59E2608B8}" presName="compNode" presStyleCnt="0"/>
      <dgm:spPr/>
    </dgm:pt>
    <dgm:pt modelId="{53C51678-3D41-4A91-9FCD-126EB4A90A64}" type="pres">
      <dgm:prSet presAssocID="{A2869384-2961-4A88-A3F0-D1E59E2608B8}" presName="bgRect" presStyleLbl="bgShp" presStyleIdx="2" presStyleCnt="4"/>
      <dgm:spPr/>
    </dgm:pt>
    <dgm:pt modelId="{DE5DABD3-F358-4882-9CFE-B3311474DCCE}" type="pres">
      <dgm:prSet presAssocID="{A2869384-2961-4A88-A3F0-D1E59E2608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24FC0CDD-010E-4D43-AF22-43E72CDDD730}" type="pres">
      <dgm:prSet presAssocID="{A2869384-2961-4A88-A3F0-D1E59E2608B8}" presName="spaceRect" presStyleCnt="0"/>
      <dgm:spPr/>
    </dgm:pt>
    <dgm:pt modelId="{DA7FDFEF-BAEC-4196-9741-BE3567231A3C}" type="pres">
      <dgm:prSet presAssocID="{A2869384-2961-4A88-A3F0-D1E59E2608B8}" presName="parTx" presStyleLbl="revTx" presStyleIdx="2" presStyleCnt="4">
        <dgm:presLayoutVars>
          <dgm:chMax val="0"/>
          <dgm:chPref val="0"/>
        </dgm:presLayoutVars>
      </dgm:prSet>
      <dgm:spPr/>
    </dgm:pt>
    <dgm:pt modelId="{BA6A6AB0-ECBE-4AFF-BA07-9BF010CD2A75}" type="pres">
      <dgm:prSet presAssocID="{2BEDAEDB-1D1A-4F17-ADD4-56D51746DDE4}" presName="sibTrans" presStyleCnt="0"/>
      <dgm:spPr/>
    </dgm:pt>
    <dgm:pt modelId="{0274CB9B-DE6F-4522-B7DC-BDDA32CCF88C}" type="pres">
      <dgm:prSet presAssocID="{64D91E6E-BFDF-46D6-A0FC-29FFD8C22791}" presName="compNode" presStyleCnt="0"/>
      <dgm:spPr/>
    </dgm:pt>
    <dgm:pt modelId="{199A6D91-419E-4F0E-81AB-D900BAEAF630}" type="pres">
      <dgm:prSet presAssocID="{64D91E6E-BFDF-46D6-A0FC-29FFD8C22791}" presName="bgRect" presStyleLbl="bgShp" presStyleIdx="3" presStyleCnt="4"/>
      <dgm:spPr/>
    </dgm:pt>
    <dgm:pt modelId="{C0D657B2-9A5D-4EBD-A5B7-A7B11E4981C2}" type="pres">
      <dgm:prSet presAssocID="{64D91E6E-BFDF-46D6-A0FC-29FFD8C2279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125855B6-510D-4B31-B932-C68DB41D6EC0}" type="pres">
      <dgm:prSet presAssocID="{64D91E6E-BFDF-46D6-A0FC-29FFD8C22791}" presName="spaceRect" presStyleCnt="0"/>
      <dgm:spPr/>
    </dgm:pt>
    <dgm:pt modelId="{446EE2B0-593F-4EDB-8171-2050B1B9F678}" type="pres">
      <dgm:prSet presAssocID="{64D91E6E-BFDF-46D6-A0FC-29FFD8C22791}" presName="parTx" presStyleLbl="revTx" presStyleIdx="3" presStyleCnt="4">
        <dgm:presLayoutVars>
          <dgm:chMax val="0"/>
          <dgm:chPref val="0"/>
        </dgm:presLayoutVars>
      </dgm:prSet>
      <dgm:spPr/>
    </dgm:pt>
  </dgm:ptLst>
  <dgm:cxnLst>
    <dgm:cxn modelId="{B3EB432C-7F6C-44CE-8571-5B90849093C3}" srcId="{A09ED5D1-2546-4278-BFBB-A67C9343EB4A}" destId="{904CC747-D784-4EBC-99AB-28EFA464BFE8}" srcOrd="1" destOrd="0" parTransId="{A04F9BD7-0F23-457C-95FA-AAC4CA6ADCC4}" sibTransId="{E8F01FB7-DDB4-440E-BA0B-F1EB7B82719A}"/>
    <dgm:cxn modelId="{5848993E-A325-4BF9-A4A9-964CAA9A8CB4}" srcId="{A09ED5D1-2546-4278-BFBB-A67C9343EB4A}" destId="{A2869384-2961-4A88-A3F0-D1E59E2608B8}" srcOrd="2" destOrd="0" parTransId="{EC691742-B1BA-4178-ADDF-1601B3F3CCC4}" sibTransId="{2BEDAEDB-1D1A-4F17-ADD4-56D51746DDE4}"/>
    <dgm:cxn modelId="{D5AE0260-93F1-480A-A98F-81D830D7749D}" srcId="{A09ED5D1-2546-4278-BFBB-A67C9343EB4A}" destId="{64D91E6E-BFDF-46D6-A0FC-29FFD8C22791}" srcOrd="3" destOrd="0" parTransId="{34EA61C1-DA85-48C4-B71D-319C2789BF92}" sibTransId="{AA7725C0-468E-4D7E-9E0A-770C96C57560}"/>
    <dgm:cxn modelId="{4CDC677E-AC34-429B-AE0E-99EA07FF1535}" type="presOf" srcId="{64D91E6E-BFDF-46D6-A0FC-29FFD8C22791}" destId="{446EE2B0-593F-4EDB-8171-2050B1B9F678}" srcOrd="0" destOrd="0" presId="urn:microsoft.com/office/officeart/2018/2/layout/IconVerticalSolidList"/>
    <dgm:cxn modelId="{F6F1659B-6CE6-4095-9A31-EEF257A7F529}" type="presOf" srcId="{78FA9615-C6A4-40F5-A4B2-85AE8A965A2B}" destId="{FA8C1742-6402-4A18-A6BB-B4D9CBE236C9}" srcOrd="0" destOrd="0" presId="urn:microsoft.com/office/officeart/2018/2/layout/IconVerticalSolidList"/>
    <dgm:cxn modelId="{9DCE36A3-7EE8-4160-AEDF-3DBB2A9A9B5D}" type="presOf" srcId="{904CC747-D784-4EBC-99AB-28EFA464BFE8}" destId="{8436BB63-8D0F-4E84-97E1-EC9FFE7DBA8B}" srcOrd="0" destOrd="0" presId="urn:microsoft.com/office/officeart/2018/2/layout/IconVerticalSolidList"/>
    <dgm:cxn modelId="{5963B2B5-E38D-433E-8283-762EB5711989}" type="presOf" srcId="{A2869384-2961-4A88-A3F0-D1E59E2608B8}" destId="{DA7FDFEF-BAEC-4196-9741-BE3567231A3C}" srcOrd="0" destOrd="0" presId="urn:microsoft.com/office/officeart/2018/2/layout/IconVerticalSolidList"/>
    <dgm:cxn modelId="{A98B40C3-0E5F-42DC-B6BF-42219D1D4CB6}" srcId="{A09ED5D1-2546-4278-BFBB-A67C9343EB4A}" destId="{78FA9615-C6A4-40F5-A4B2-85AE8A965A2B}" srcOrd="0" destOrd="0" parTransId="{EA8C6BD1-E106-42B9-AE8E-93117E5EF851}" sibTransId="{A553BFA7-E416-4AED-A5BD-B252F375F570}"/>
    <dgm:cxn modelId="{685057EF-1160-49B9-8052-12F47F16BF90}" type="presOf" srcId="{A09ED5D1-2546-4278-BFBB-A67C9343EB4A}" destId="{DA0FD7E9-42A8-437F-A0E4-687C69BD8B75}" srcOrd="0" destOrd="0" presId="urn:microsoft.com/office/officeart/2018/2/layout/IconVerticalSolidList"/>
    <dgm:cxn modelId="{6A79CF0E-24A2-4EF6-B4EF-827C15ACF3DC}" type="presParOf" srcId="{DA0FD7E9-42A8-437F-A0E4-687C69BD8B75}" destId="{E22FCDDE-4B31-48DB-B973-D54713D7D29F}" srcOrd="0" destOrd="0" presId="urn:microsoft.com/office/officeart/2018/2/layout/IconVerticalSolidList"/>
    <dgm:cxn modelId="{F67C15EB-5264-43D0-958C-AF392DD5D9C6}" type="presParOf" srcId="{E22FCDDE-4B31-48DB-B973-D54713D7D29F}" destId="{0AC68827-4B64-4824-AF76-60D79F43AFCA}" srcOrd="0" destOrd="0" presId="urn:microsoft.com/office/officeart/2018/2/layout/IconVerticalSolidList"/>
    <dgm:cxn modelId="{7C8C46AC-D7D1-43A0-9819-970860900134}" type="presParOf" srcId="{E22FCDDE-4B31-48DB-B973-D54713D7D29F}" destId="{F2F908BB-8B4B-4610-8294-842312DA1587}" srcOrd="1" destOrd="0" presId="urn:microsoft.com/office/officeart/2018/2/layout/IconVerticalSolidList"/>
    <dgm:cxn modelId="{5D924EFB-4B08-4E14-8DC2-43ABB15D2019}" type="presParOf" srcId="{E22FCDDE-4B31-48DB-B973-D54713D7D29F}" destId="{9C294290-7A68-4A20-85C2-3FE41546832C}" srcOrd="2" destOrd="0" presId="urn:microsoft.com/office/officeart/2018/2/layout/IconVerticalSolidList"/>
    <dgm:cxn modelId="{3379CBEC-A8D6-4E4E-BFFD-8F5EE5DC4271}" type="presParOf" srcId="{E22FCDDE-4B31-48DB-B973-D54713D7D29F}" destId="{FA8C1742-6402-4A18-A6BB-B4D9CBE236C9}" srcOrd="3" destOrd="0" presId="urn:microsoft.com/office/officeart/2018/2/layout/IconVerticalSolidList"/>
    <dgm:cxn modelId="{122C83CB-CB4A-425E-9C33-CE6B86B0AE75}" type="presParOf" srcId="{DA0FD7E9-42A8-437F-A0E4-687C69BD8B75}" destId="{7C1ECDE7-8409-4A57-84AB-7587371AB28D}" srcOrd="1" destOrd="0" presId="urn:microsoft.com/office/officeart/2018/2/layout/IconVerticalSolidList"/>
    <dgm:cxn modelId="{D10A9CD5-4DC8-4767-9EF6-728DE9100E97}" type="presParOf" srcId="{DA0FD7E9-42A8-437F-A0E4-687C69BD8B75}" destId="{859BD6F1-229B-43F0-A72B-4C0E63699F60}" srcOrd="2" destOrd="0" presId="urn:microsoft.com/office/officeart/2018/2/layout/IconVerticalSolidList"/>
    <dgm:cxn modelId="{4AD7050A-5557-4B3E-9492-40E03030405D}" type="presParOf" srcId="{859BD6F1-229B-43F0-A72B-4C0E63699F60}" destId="{01F0A3C6-77EC-4B91-929B-DC1ACC288248}" srcOrd="0" destOrd="0" presId="urn:microsoft.com/office/officeart/2018/2/layout/IconVerticalSolidList"/>
    <dgm:cxn modelId="{1779CAB9-B93F-4C35-A32C-AAE29B3FE49C}" type="presParOf" srcId="{859BD6F1-229B-43F0-A72B-4C0E63699F60}" destId="{31BE13F0-7A48-44FD-A764-DB04EA6E93EC}" srcOrd="1" destOrd="0" presId="urn:microsoft.com/office/officeart/2018/2/layout/IconVerticalSolidList"/>
    <dgm:cxn modelId="{D34761DA-9932-4198-B30F-1A1FAE45DDC2}" type="presParOf" srcId="{859BD6F1-229B-43F0-A72B-4C0E63699F60}" destId="{C2858009-76C9-4B78-92DA-87606BEDF17A}" srcOrd="2" destOrd="0" presId="urn:microsoft.com/office/officeart/2018/2/layout/IconVerticalSolidList"/>
    <dgm:cxn modelId="{E6982C2F-8DE0-403D-9C02-9C149B4AFC51}" type="presParOf" srcId="{859BD6F1-229B-43F0-A72B-4C0E63699F60}" destId="{8436BB63-8D0F-4E84-97E1-EC9FFE7DBA8B}" srcOrd="3" destOrd="0" presId="urn:microsoft.com/office/officeart/2018/2/layout/IconVerticalSolidList"/>
    <dgm:cxn modelId="{CB99CD70-BA18-4B9E-8384-313D8BCDD447}" type="presParOf" srcId="{DA0FD7E9-42A8-437F-A0E4-687C69BD8B75}" destId="{7BFC7C15-8F5D-4FF9-A194-6BC92667EAF1}" srcOrd="3" destOrd="0" presId="urn:microsoft.com/office/officeart/2018/2/layout/IconVerticalSolidList"/>
    <dgm:cxn modelId="{A541D653-48AE-41E6-AEDC-564915549A58}" type="presParOf" srcId="{DA0FD7E9-42A8-437F-A0E4-687C69BD8B75}" destId="{CB84743E-A009-4F6D-A886-C2E384D12C9F}" srcOrd="4" destOrd="0" presId="urn:microsoft.com/office/officeart/2018/2/layout/IconVerticalSolidList"/>
    <dgm:cxn modelId="{C6E5D0DF-9E43-4EDB-98BC-F8D1C02D5B32}" type="presParOf" srcId="{CB84743E-A009-4F6D-A886-C2E384D12C9F}" destId="{53C51678-3D41-4A91-9FCD-126EB4A90A64}" srcOrd="0" destOrd="0" presId="urn:microsoft.com/office/officeart/2018/2/layout/IconVerticalSolidList"/>
    <dgm:cxn modelId="{3E837834-6DE7-4817-AED8-F87CB7B79647}" type="presParOf" srcId="{CB84743E-A009-4F6D-A886-C2E384D12C9F}" destId="{DE5DABD3-F358-4882-9CFE-B3311474DCCE}" srcOrd="1" destOrd="0" presId="urn:microsoft.com/office/officeart/2018/2/layout/IconVerticalSolidList"/>
    <dgm:cxn modelId="{9D85E5C5-7836-418F-A436-A153C48F3CCD}" type="presParOf" srcId="{CB84743E-A009-4F6D-A886-C2E384D12C9F}" destId="{24FC0CDD-010E-4D43-AF22-43E72CDDD730}" srcOrd="2" destOrd="0" presId="urn:microsoft.com/office/officeart/2018/2/layout/IconVerticalSolidList"/>
    <dgm:cxn modelId="{DD6A1602-54DD-4D7C-85F1-0B20A04F0D4D}" type="presParOf" srcId="{CB84743E-A009-4F6D-A886-C2E384D12C9F}" destId="{DA7FDFEF-BAEC-4196-9741-BE3567231A3C}" srcOrd="3" destOrd="0" presId="urn:microsoft.com/office/officeart/2018/2/layout/IconVerticalSolidList"/>
    <dgm:cxn modelId="{00617D33-EA83-4976-90B9-5735CA0F1C8D}" type="presParOf" srcId="{DA0FD7E9-42A8-437F-A0E4-687C69BD8B75}" destId="{BA6A6AB0-ECBE-4AFF-BA07-9BF010CD2A75}" srcOrd="5" destOrd="0" presId="urn:microsoft.com/office/officeart/2018/2/layout/IconVerticalSolidList"/>
    <dgm:cxn modelId="{47C8532D-373B-49AB-877A-C67EB2C54C32}" type="presParOf" srcId="{DA0FD7E9-42A8-437F-A0E4-687C69BD8B75}" destId="{0274CB9B-DE6F-4522-B7DC-BDDA32CCF88C}" srcOrd="6" destOrd="0" presId="urn:microsoft.com/office/officeart/2018/2/layout/IconVerticalSolidList"/>
    <dgm:cxn modelId="{66113A6E-9E5F-4E98-B46D-38C80E434B28}" type="presParOf" srcId="{0274CB9B-DE6F-4522-B7DC-BDDA32CCF88C}" destId="{199A6D91-419E-4F0E-81AB-D900BAEAF630}" srcOrd="0" destOrd="0" presId="urn:microsoft.com/office/officeart/2018/2/layout/IconVerticalSolidList"/>
    <dgm:cxn modelId="{3C11BB1F-8458-4369-9314-C9E4AB75786E}" type="presParOf" srcId="{0274CB9B-DE6F-4522-B7DC-BDDA32CCF88C}" destId="{C0D657B2-9A5D-4EBD-A5B7-A7B11E4981C2}" srcOrd="1" destOrd="0" presId="urn:microsoft.com/office/officeart/2018/2/layout/IconVerticalSolidList"/>
    <dgm:cxn modelId="{DDB3B952-C871-458C-BF68-6C934345B276}" type="presParOf" srcId="{0274CB9B-DE6F-4522-B7DC-BDDA32CCF88C}" destId="{125855B6-510D-4B31-B932-C68DB41D6EC0}" srcOrd="2" destOrd="0" presId="urn:microsoft.com/office/officeart/2018/2/layout/IconVerticalSolidList"/>
    <dgm:cxn modelId="{0C282618-75DD-44A3-B6A9-D6B46164AC23}" type="presParOf" srcId="{0274CB9B-DE6F-4522-B7DC-BDDA32CCF88C}" destId="{446EE2B0-593F-4EDB-8171-2050B1B9F67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956BD3-58DB-4D65-B0C0-E027AEBC134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F7100A-B0E0-42A7-AE0E-8C5F9657C7B0}">
      <dgm:prSet/>
      <dgm:spPr/>
      <dgm:t>
        <a:bodyPr/>
        <a:lstStyle/>
        <a:p>
          <a:r>
            <a:rPr lang="en-US"/>
            <a:t>Reminder for all sites that have IRB approval that survey links should be sent to all families enrolled </a:t>
          </a:r>
        </a:p>
      </dgm:t>
    </dgm:pt>
    <dgm:pt modelId="{57C233CC-8088-48A7-939F-220B5E08302E}" type="parTrans" cxnId="{4A66403C-E4A2-4AA4-AFF1-B14ECFBFFE03}">
      <dgm:prSet/>
      <dgm:spPr/>
      <dgm:t>
        <a:bodyPr/>
        <a:lstStyle/>
        <a:p>
          <a:endParaRPr lang="en-US"/>
        </a:p>
      </dgm:t>
    </dgm:pt>
    <dgm:pt modelId="{9C97030F-0555-4270-82A3-F967DF16D02E}" type="sibTrans" cxnId="{4A66403C-E4A2-4AA4-AFF1-B14ECFBFFE03}">
      <dgm:prSet/>
      <dgm:spPr/>
      <dgm:t>
        <a:bodyPr/>
        <a:lstStyle/>
        <a:p>
          <a:endParaRPr lang="en-US"/>
        </a:p>
      </dgm:t>
    </dgm:pt>
    <dgm:pt modelId="{47626339-5E33-47C5-9E24-18749383FD2D}">
      <dgm:prSet/>
      <dgm:spPr/>
      <dgm:t>
        <a:bodyPr/>
        <a:lstStyle/>
        <a:p>
          <a:r>
            <a:rPr lang="en-US"/>
            <a:t>Defined project milestone</a:t>
          </a:r>
        </a:p>
      </dgm:t>
    </dgm:pt>
    <dgm:pt modelId="{D62394D0-6DF2-4186-B22D-8FC901BAE5CA}" type="parTrans" cxnId="{0DA12EB1-E90B-4B22-BBBE-B49BDB3AAC4A}">
      <dgm:prSet/>
      <dgm:spPr/>
      <dgm:t>
        <a:bodyPr/>
        <a:lstStyle/>
        <a:p>
          <a:endParaRPr lang="en-US"/>
        </a:p>
      </dgm:t>
    </dgm:pt>
    <dgm:pt modelId="{B126860A-4178-4E5D-B349-9321C1B7156E}" type="sibTrans" cxnId="{0DA12EB1-E90B-4B22-BBBE-B49BDB3AAC4A}">
      <dgm:prSet/>
      <dgm:spPr/>
      <dgm:t>
        <a:bodyPr/>
        <a:lstStyle/>
        <a:p>
          <a:endParaRPr lang="en-US"/>
        </a:p>
      </dgm:t>
    </dgm:pt>
    <dgm:pt modelId="{299E94E5-4AA4-4CD3-9FC4-E505DBBA3E99}">
      <dgm:prSet/>
      <dgm:spPr/>
      <dgm:t>
        <a:bodyPr/>
        <a:lstStyle/>
        <a:p>
          <a:r>
            <a:rPr lang="en-US" b="1" dirty="0">
              <a:solidFill>
                <a:srgbClr val="FF0000"/>
              </a:solidFill>
            </a:rPr>
            <a:t>Severely</a:t>
          </a:r>
          <a:r>
            <a:rPr lang="en-US" dirty="0"/>
            <a:t> behind enrollment schedule (0.01% response rate) </a:t>
          </a:r>
        </a:p>
      </dgm:t>
    </dgm:pt>
    <dgm:pt modelId="{741AB6AE-67BF-430B-83D0-1AB685CD87EA}" type="parTrans" cxnId="{96B701BC-2BC8-421E-8A16-305E2580F5A2}">
      <dgm:prSet/>
      <dgm:spPr/>
      <dgm:t>
        <a:bodyPr/>
        <a:lstStyle/>
        <a:p>
          <a:endParaRPr lang="en-US"/>
        </a:p>
      </dgm:t>
    </dgm:pt>
    <dgm:pt modelId="{F6FAEFB4-A387-4FE4-9E47-FC67A73B061E}" type="sibTrans" cxnId="{96B701BC-2BC8-421E-8A16-305E2580F5A2}">
      <dgm:prSet/>
      <dgm:spPr/>
      <dgm:t>
        <a:bodyPr/>
        <a:lstStyle/>
        <a:p>
          <a:endParaRPr lang="en-US"/>
        </a:p>
      </dgm:t>
    </dgm:pt>
    <dgm:pt modelId="{3B141459-9838-45A2-8262-055C2F0DDD80}" type="pres">
      <dgm:prSet presAssocID="{90956BD3-58DB-4D65-B0C0-E027AEBC134B}" presName="root" presStyleCnt="0">
        <dgm:presLayoutVars>
          <dgm:dir/>
          <dgm:resizeHandles val="exact"/>
        </dgm:presLayoutVars>
      </dgm:prSet>
      <dgm:spPr/>
    </dgm:pt>
    <dgm:pt modelId="{6F136C2A-BE99-4D40-8B58-756598078D5E}" type="pres">
      <dgm:prSet presAssocID="{F1F7100A-B0E0-42A7-AE0E-8C5F9657C7B0}" presName="compNode" presStyleCnt="0"/>
      <dgm:spPr/>
    </dgm:pt>
    <dgm:pt modelId="{4298BF53-7CAF-42C8-9F4E-8067659CC5CF}" type="pres">
      <dgm:prSet presAssocID="{F1F7100A-B0E0-42A7-AE0E-8C5F9657C7B0}" presName="bgRect" presStyleLbl="bgShp" presStyleIdx="0" presStyleCnt="3"/>
      <dgm:spPr/>
    </dgm:pt>
    <dgm:pt modelId="{5B34C6EB-8807-4952-97D1-FA24645CA75A}" type="pres">
      <dgm:prSet presAssocID="{F1F7100A-B0E0-42A7-AE0E-8C5F9657C7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F735F6C5-2114-4543-9DA7-C6F6F81AAD91}" type="pres">
      <dgm:prSet presAssocID="{F1F7100A-B0E0-42A7-AE0E-8C5F9657C7B0}" presName="spaceRect" presStyleCnt="0"/>
      <dgm:spPr/>
    </dgm:pt>
    <dgm:pt modelId="{33A769D2-B38B-43C8-B049-FBB20FA42F4F}" type="pres">
      <dgm:prSet presAssocID="{F1F7100A-B0E0-42A7-AE0E-8C5F9657C7B0}" presName="parTx" presStyleLbl="revTx" presStyleIdx="0" presStyleCnt="3">
        <dgm:presLayoutVars>
          <dgm:chMax val="0"/>
          <dgm:chPref val="0"/>
        </dgm:presLayoutVars>
      </dgm:prSet>
      <dgm:spPr/>
    </dgm:pt>
    <dgm:pt modelId="{4A62D7EE-E0F3-48F8-8899-B66883B391F1}" type="pres">
      <dgm:prSet presAssocID="{9C97030F-0555-4270-82A3-F967DF16D02E}" presName="sibTrans" presStyleCnt="0"/>
      <dgm:spPr/>
    </dgm:pt>
    <dgm:pt modelId="{1541E160-2738-49CD-8D50-239C92A791ED}" type="pres">
      <dgm:prSet presAssocID="{47626339-5E33-47C5-9E24-18749383FD2D}" presName="compNode" presStyleCnt="0"/>
      <dgm:spPr/>
    </dgm:pt>
    <dgm:pt modelId="{E63F2840-6C96-4AE0-BD45-69569CC49A53}" type="pres">
      <dgm:prSet presAssocID="{47626339-5E33-47C5-9E24-18749383FD2D}" presName="bgRect" presStyleLbl="bgShp" presStyleIdx="1" presStyleCnt="3"/>
      <dgm:spPr/>
    </dgm:pt>
    <dgm:pt modelId="{B2AF073B-F441-4AA4-BB4D-B54C1ACA3629}" type="pres">
      <dgm:prSet presAssocID="{47626339-5E33-47C5-9E24-18749383FD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724D3A3-860D-4395-9E08-CA905F42CC82}" type="pres">
      <dgm:prSet presAssocID="{47626339-5E33-47C5-9E24-18749383FD2D}" presName="spaceRect" presStyleCnt="0"/>
      <dgm:spPr/>
    </dgm:pt>
    <dgm:pt modelId="{61E9D187-2828-46BC-A78E-4ED5EC515AA5}" type="pres">
      <dgm:prSet presAssocID="{47626339-5E33-47C5-9E24-18749383FD2D}" presName="parTx" presStyleLbl="revTx" presStyleIdx="1" presStyleCnt="3">
        <dgm:presLayoutVars>
          <dgm:chMax val="0"/>
          <dgm:chPref val="0"/>
        </dgm:presLayoutVars>
      </dgm:prSet>
      <dgm:spPr/>
    </dgm:pt>
    <dgm:pt modelId="{E8CA5DB2-388B-44B6-86F4-509331C5A58D}" type="pres">
      <dgm:prSet presAssocID="{B126860A-4178-4E5D-B349-9321C1B7156E}" presName="sibTrans" presStyleCnt="0"/>
      <dgm:spPr/>
    </dgm:pt>
    <dgm:pt modelId="{9C6B4D00-D8DB-42E9-8D7D-F0C095229CF9}" type="pres">
      <dgm:prSet presAssocID="{299E94E5-4AA4-4CD3-9FC4-E505DBBA3E99}" presName="compNode" presStyleCnt="0"/>
      <dgm:spPr/>
    </dgm:pt>
    <dgm:pt modelId="{042C02D4-AA17-4310-9D72-C22F09A38AAD}" type="pres">
      <dgm:prSet presAssocID="{299E94E5-4AA4-4CD3-9FC4-E505DBBA3E99}" presName="bgRect" presStyleLbl="bgShp" presStyleIdx="2" presStyleCnt="3"/>
      <dgm:spPr/>
    </dgm:pt>
    <dgm:pt modelId="{C5B65B93-46C6-4456-9D41-2433B88C5EC4}" type="pres">
      <dgm:prSet presAssocID="{299E94E5-4AA4-4CD3-9FC4-E505DBBA3E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7B6276EE-D976-4B70-B68D-2B7EC0659595}" type="pres">
      <dgm:prSet presAssocID="{299E94E5-4AA4-4CD3-9FC4-E505DBBA3E99}" presName="spaceRect" presStyleCnt="0"/>
      <dgm:spPr/>
    </dgm:pt>
    <dgm:pt modelId="{85D31A9A-925E-4883-B41D-393766D092CC}" type="pres">
      <dgm:prSet presAssocID="{299E94E5-4AA4-4CD3-9FC4-E505DBBA3E99}" presName="parTx" presStyleLbl="revTx" presStyleIdx="2" presStyleCnt="3">
        <dgm:presLayoutVars>
          <dgm:chMax val="0"/>
          <dgm:chPref val="0"/>
        </dgm:presLayoutVars>
      </dgm:prSet>
      <dgm:spPr/>
    </dgm:pt>
  </dgm:ptLst>
  <dgm:cxnLst>
    <dgm:cxn modelId="{F981B421-7B70-434A-B9E2-7A15A72EA1FF}" type="presOf" srcId="{90956BD3-58DB-4D65-B0C0-E027AEBC134B}" destId="{3B141459-9838-45A2-8262-055C2F0DDD80}" srcOrd="0" destOrd="0" presId="urn:microsoft.com/office/officeart/2018/2/layout/IconVerticalSolidList"/>
    <dgm:cxn modelId="{B4218834-2F4F-4740-A45E-8E92C5ADE70F}" type="presOf" srcId="{47626339-5E33-47C5-9E24-18749383FD2D}" destId="{61E9D187-2828-46BC-A78E-4ED5EC515AA5}" srcOrd="0" destOrd="0" presId="urn:microsoft.com/office/officeart/2018/2/layout/IconVerticalSolidList"/>
    <dgm:cxn modelId="{4A66403C-E4A2-4AA4-AFF1-B14ECFBFFE03}" srcId="{90956BD3-58DB-4D65-B0C0-E027AEBC134B}" destId="{F1F7100A-B0E0-42A7-AE0E-8C5F9657C7B0}" srcOrd="0" destOrd="0" parTransId="{57C233CC-8088-48A7-939F-220B5E08302E}" sibTransId="{9C97030F-0555-4270-82A3-F967DF16D02E}"/>
    <dgm:cxn modelId="{CD2E437E-E137-4867-B51A-0CC1F4EF0711}" type="presOf" srcId="{299E94E5-4AA4-4CD3-9FC4-E505DBBA3E99}" destId="{85D31A9A-925E-4883-B41D-393766D092CC}" srcOrd="0" destOrd="0" presId="urn:microsoft.com/office/officeart/2018/2/layout/IconVerticalSolidList"/>
    <dgm:cxn modelId="{FC395187-76D2-4788-8454-704190049EAF}" type="presOf" srcId="{F1F7100A-B0E0-42A7-AE0E-8C5F9657C7B0}" destId="{33A769D2-B38B-43C8-B049-FBB20FA42F4F}" srcOrd="0" destOrd="0" presId="urn:microsoft.com/office/officeart/2018/2/layout/IconVerticalSolidList"/>
    <dgm:cxn modelId="{0DA12EB1-E90B-4B22-BBBE-B49BDB3AAC4A}" srcId="{90956BD3-58DB-4D65-B0C0-E027AEBC134B}" destId="{47626339-5E33-47C5-9E24-18749383FD2D}" srcOrd="1" destOrd="0" parTransId="{D62394D0-6DF2-4186-B22D-8FC901BAE5CA}" sibTransId="{B126860A-4178-4E5D-B349-9321C1B7156E}"/>
    <dgm:cxn modelId="{96B701BC-2BC8-421E-8A16-305E2580F5A2}" srcId="{90956BD3-58DB-4D65-B0C0-E027AEBC134B}" destId="{299E94E5-4AA4-4CD3-9FC4-E505DBBA3E99}" srcOrd="2" destOrd="0" parTransId="{741AB6AE-67BF-430B-83D0-1AB685CD87EA}" sibTransId="{F6FAEFB4-A387-4FE4-9E47-FC67A73B061E}"/>
    <dgm:cxn modelId="{2AA28DF1-E6D3-468D-884D-B3EBBBFA0D54}" type="presParOf" srcId="{3B141459-9838-45A2-8262-055C2F0DDD80}" destId="{6F136C2A-BE99-4D40-8B58-756598078D5E}" srcOrd="0" destOrd="0" presId="urn:microsoft.com/office/officeart/2018/2/layout/IconVerticalSolidList"/>
    <dgm:cxn modelId="{C964DB95-CBD1-4E02-9575-821E89430584}" type="presParOf" srcId="{6F136C2A-BE99-4D40-8B58-756598078D5E}" destId="{4298BF53-7CAF-42C8-9F4E-8067659CC5CF}" srcOrd="0" destOrd="0" presId="urn:microsoft.com/office/officeart/2018/2/layout/IconVerticalSolidList"/>
    <dgm:cxn modelId="{07EC9DAA-E2BC-48EC-8414-54B74C8A05DB}" type="presParOf" srcId="{6F136C2A-BE99-4D40-8B58-756598078D5E}" destId="{5B34C6EB-8807-4952-97D1-FA24645CA75A}" srcOrd="1" destOrd="0" presId="urn:microsoft.com/office/officeart/2018/2/layout/IconVerticalSolidList"/>
    <dgm:cxn modelId="{9D30E44C-4ACE-4FBD-928B-2859DAF095BC}" type="presParOf" srcId="{6F136C2A-BE99-4D40-8B58-756598078D5E}" destId="{F735F6C5-2114-4543-9DA7-C6F6F81AAD91}" srcOrd="2" destOrd="0" presId="urn:microsoft.com/office/officeart/2018/2/layout/IconVerticalSolidList"/>
    <dgm:cxn modelId="{0EC83B0C-A066-4909-BD66-B47A7FDC81C3}" type="presParOf" srcId="{6F136C2A-BE99-4D40-8B58-756598078D5E}" destId="{33A769D2-B38B-43C8-B049-FBB20FA42F4F}" srcOrd="3" destOrd="0" presId="urn:microsoft.com/office/officeart/2018/2/layout/IconVerticalSolidList"/>
    <dgm:cxn modelId="{466890A6-3A4C-4538-99D1-3966B95FDDA7}" type="presParOf" srcId="{3B141459-9838-45A2-8262-055C2F0DDD80}" destId="{4A62D7EE-E0F3-48F8-8899-B66883B391F1}" srcOrd="1" destOrd="0" presId="urn:microsoft.com/office/officeart/2018/2/layout/IconVerticalSolidList"/>
    <dgm:cxn modelId="{804BD99D-8226-468B-82AA-28B526868604}" type="presParOf" srcId="{3B141459-9838-45A2-8262-055C2F0DDD80}" destId="{1541E160-2738-49CD-8D50-239C92A791ED}" srcOrd="2" destOrd="0" presId="urn:microsoft.com/office/officeart/2018/2/layout/IconVerticalSolidList"/>
    <dgm:cxn modelId="{C606A005-4C4B-40C7-8BA5-9974BF53CCA3}" type="presParOf" srcId="{1541E160-2738-49CD-8D50-239C92A791ED}" destId="{E63F2840-6C96-4AE0-BD45-69569CC49A53}" srcOrd="0" destOrd="0" presId="urn:microsoft.com/office/officeart/2018/2/layout/IconVerticalSolidList"/>
    <dgm:cxn modelId="{4B898073-08F5-4384-BAEE-BA13AF8CDEA5}" type="presParOf" srcId="{1541E160-2738-49CD-8D50-239C92A791ED}" destId="{B2AF073B-F441-4AA4-BB4D-B54C1ACA3629}" srcOrd="1" destOrd="0" presId="urn:microsoft.com/office/officeart/2018/2/layout/IconVerticalSolidList"/>
    <dgm:cxn modelId="{998B3FCD-5D1E-4E7C-B541-E2711DC09F7A}" type="presParOf" srcId="{1541E160-2738-49CD-8D50-239C92A791ED}" destId="{6724D3A3-860D-4395-9E08-CA905F42CC82}" srcOrd="2" destOrd="0" presId="urn:microsoft.com/office/officeart/2018/2/layout/IconVerticalSolidList"/>
    <dgm:cxn modelId="{5EA4BCE1-2A3E-458E-9569-B59BD132DB33}" type="presParOf" srcId="{1541E160-2738-49CD-8D50-239C92A791ED}" destId="{61E9D187-2828-46BC-A78E-4ED5EC515AA5}" srcOrd="3" destOrd="0" presId="urn:microsoft.com/office/officeart/2018/2/layout/IconVerticalSolidList"/>
    <dgm:cxn modelId="{93B6B2D2-A076-4D33-9773-F34D14D6A328}" type="presParOf" srcId="{3B141459-9838-45A2-8262-055C2F0DDD80}" destId="{E8CA5DB2-388B-44B6-86F4-509331C5A58D}" srcOrd="3" destOrd="0" presId="urn:microsoft.com/office/officeart/2018/2/layout/IconVerticalSolidList"/>
    <dgm:cxn modelId="{47306B30-A526-4549-BF1D-7B7F1A0032EC}" type="presParOf" srcId="{3B141459-9838-45A2-8262-055C2F0DDD80}" destId="{9C6B4D00-D8DB-42E9-8D7D-F0C095229CF9}" srcOrd="4" destOrd="0" presId="urn:microsoft.com/office/officeart/2018/2/layout/IconVerticalSolidList"/>
    <dgm:cxn modelId="{4BE973EA-2F9D-4995-90A2-276976FF8854}" type="presParOf" srcId="{9C6B4D00-D8DB-42E9-8D7D-F0C095229CF9}" destId="{042C02D4-AA17-4310-9D72-C22F09A38AAD}" srcOrd="0" destOrd="0" presId="urn:microsoft.com/office/officeart/2018/2/layout/IconVerticalSolidList"/>
    <dgm:cxn modelId="{EBC5E4E1-05C8-4847-83BD-31C768D25328}" type="presParOf" srcId="{9C6B4D00-D8DB-42E9-8D7D-F0C095229CF9}" destId="{C5B65B93-46C6-4456-9D41-2433B88C5EC4}" srcOrd="1" destOrd="0" presId="urn:microsoft.com/office/officeart/2018/2/layout/IconVerticalSolidList"/>
    <dgm:cxn modelId="{591D328A-F82C-4116-A38D-8EF9D277E096}" type="presParOf" srcId="{9C6B4D00-D8DB-42E9-8D7D-F0C095229CF9}" destId="{7B6276EE-D976-4B70-B68D-2B7EC0659595}" srcOrd="2" destOrd="0" presId="urn:microsoft.com/office/officeart/2018/2/layout/IconVerticalSolidList"/>
    <dgm:cxn modelId="{8BABDABF-F610-4C30-BE92-C5E23F37A8C4}" type="presParOf" srcId="{9C6B4D00-D8DB-42E9-8D7D-F0C095229CF9}" destId="{85D31A9A-925E-4883-B41D-393766D092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192A43-558C-48E0-8C99-AFCE379FBCEB}"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1B5A5F63-EA7C-478F-AE3F-BF68013814D0}">
      <dgm:prSet/>
      <dgm:spPr/>
      <dgm:t>
        <a:bodyPr/>
        <a:lstStyle/>
        <a:p>
          <a:r>
            <a:rPr lang="en-US"/>
            <a:t>Control Infant REDCap Forms</a:t>
          </a:r>
        </a:p>
      </dgm:t>
    </dgm:pt>
    <dgm:pt modelId="{B738611F-1A2B-4ABB-8FDD-60A7DDBD5BBE}" type="parTrans" cxnId="{E8B39937-9281-4C70-90EE-A7118804671D}">
      <dgm:prSet/>
      <dgm:spPr/>
      <dgm:t>
        <a:bodyPr/>
        <a:lstStyle/>
        <a:p>
          <a:endParaRPr lang="en-US"/>
        </a:p>
      </dgm:t>
    </dgm:pt>
    <dgm:pt modelId="{213EE3D9-FBBD-476A-9F7B-1D76E5EB819C}" type="sibTrans" cxnId="{E8B39937-9281-4C70-90EE-A7118804671D}">
      <dgm:prSet/>
      <dgm:spPr/>
      <dgm:t>
        <a:bodyPr/>
        <a:lstStyle/>
        <a:p>
          <a:endParaRPr lang="en-US"/>
        </a:p>
      </dgm:t>
    </dgm:pt>
    <dgm:pt modelId="{B59A23F1-12BB-4135-A680-10150CBBAEB7}">
      <dgm:prSet/>
      <dgm:spPr/>
      <dgm:t>
        <a:bodyPr/>
        <a:lstStyle/>
        <a:p>
          <a:r>
            <a:rPr lang="en-US"/>
            <a:t>Screening</a:t>
          </a:r>
        </a:p>
      </dgm:t>
    </dgm:pt>
    <dgm:pt modelId="{55C0AEC2-24FE-443B-AB1C-0A2EED511DD2}" type="parTrans" cxnId="{FD9A5777-DB0E-44B1-BF71-28A6B11686B4}">
      <dgm:prSet/>
      <dgm:spPr/>
      <dgm:t>
        <a:bodyPr/>
        <a:lstStyle/>
        <a:p>
          <a:endParaRPr lang="en-US"/>
        </a:p>
      </dgm:t>
    </dgm:pt>
    <dgm:pt modelId="{B75BD890-4031-419A-A8F2-5D65922DA7A5}" type="sibTrans" cxnId="{FD9A5777-DB0E-44B1-BF71-28A6B11686B4}">
      <dgm:prSet/>
      <dgm:spPr/>
      <dgm:t>
        <a:bodyPr/>
        <a:lstStyle/>
        <a:p>
          <a:endParaRPr lang="en-US"/>
        </a:p>
      </dgm:t>
    </dgm:pt>
    <dgm:pt modelId="{7E9077CF-2DFD-4E34-AA85-984617C0CA55}">
      <dgm:prSet/>
      <dgm:spPr/>
      <dgm:t>
        <a:bodyPr/>
        <a:lstStyle/>
        <a:p>
          <a:r>
            <a:rPr lang="en-US"/>
            <a:t>Demographics</a:t>
          </a:r>
        </a:p>
      </dgm:t>
    </dgm:pt>
    <dgm:pt modelId="{541AC14D-4F0F-41D6-BE83-8A2E8B5E742F}" type="parTrans" cxnId="{4F9AB46E-86B5-464E-B68D-5D58DECBA253}">
      <dgm:prSet/>
      <dgm:spPr/>
      <dgm:t>
        <a:bodyPr/>
        <a:lstStyle/>
        <a:p>
          <a:endParaRPr lang="en-US"/>
        </a:p>
      </dgm:t>
    </dgm:pt>
    <dgm:pt modelId="{3140FB82-38F5-4671-93EF-FF4517140B3F}" type="sibTrans" cxnId="{4F9AB46E-86B5-464E-B68D-5D58DECBA253}">
      <dgm:prSet/>
      <dgm:spPr/>
      <dgm:t>
        <a:bodyPr/>
        <a:lstStyle/>
        <a:p>
          <a:endParaRPr lang="en-US"/>
        </a:p>
      </dgm:t>
    </dgm:pt>
    <dgm:pt modelId="{FD1A32EB-2A16-476E-9044-6987FE682BEC}">
      <dgm:prSet/>
      <dgm:spPr/>
      <dgm:t>
        <a:bodyPr/>
        <a:lstStyle/>
        <a:p>
          <a:r>
            <a:rPr lang="en-US"/>
            <a:t>AEs</a:t>
          </a:r>
        </a:p>
      </dgm:t>
    </dgm:pt>
    <dgm:pt modelId="{4E314E84-ECE1-447D-AA64-0B8052AD5BC3}" type="parTrans" cxnId="{7A6BDE58-E19A-46F8-9776-1B9C5071AC3C}">
      <dgm:prSet/>
      <dgm:spPr/>
      <dgm:t>
        <a:bodyPr/>
        <a:lstStyle/>
        <a:p>
          <a:endParaRPr lang="en-US"/>
        </a:p>
      </dgm:t>
    </dgm:pt>
    <dgm:pt modelId="{D4D8E268-9EB5-442D-A2E1-3FBA05D6506E}" type="sibTrans" cxnId="{7A6BDE58-E19A-46F8-9776-1B9C5071AC3C}">
      <dgm:prSet/>
      <dgm:spPr/>
      <dgm:t>
        <a:bodyPr/>
        <a:lstStyle/>
        <a:p>
          <a:endParaRPr lang="en-US"/>
        </a:p>
      </dgm:t>
    </dgm:pt>
    <dgm:pt modelId="{70D7CCD0-7F08-45E1-A273-C4B981437763}">
      <dgm:prSet/>
      <dgm:spPr/>
      <dgm:t>
        <a:bodyPr/>
        <a:lstStyle/>
        <a:p>
          <a:r>
            <a:rPr lang="en-US"/>
            <a:t>Implementation Discharge</a:t>
          </a:r>
        </a:p>
      </dgm:t>
    </dgm:pt>
    <dgm:pt modelId="{D3ABBF64-0D12-481D-B05B-27991526EF98}" type="parTrans" cxnId="{A5E6F29A-09DE-4DAF-B89D-73B5AD9A2635}">
      <dgm:prSet/>
      <dgm:spPr/>
      <dgm:t>
        <a:bodyPr/>
        <a:lstStyle/>
        <a:p>
          <a:endParaRPr lang="en-US"/>
        </a:p>
      </dgm:t>
    </dgm:pt>
    <dgm:pt modelId="{B0246599-D17B-4993-9658-D120AABF4CAD}" type="sibTrans" cxnId="{A5E6F29A-09DE-4DAF-B89D-73B5AD9A2635}">
      <dgm:prSet/>
      <dgm:spPr/>
      <dgm:t>
        <a:bodyPr/>
        <a:lstStyle/>
        <a:p>
          <a:endParaRPr lang="en-US"/>
        </a:p>
      </dgm:t>
    </dgm:pt>
    <dgm:pt modelId="{E7D028FE-5DA4-46A6-A9C9-70808DA1F458}">
      <dgm:prSet/>
      <dgm:spPr/>
      <dgm:t>
        <a:bodyPr/>
        <a:lstStyle/>
        <a:p>
          <a:r>
            <a:rPr lang="en-US" dirty="0"/>
            <a:t>6 Months Post-Wean = Forms Complete</a:t>
          </a:r>
        </a:p>
      </dgm:t>
    </dgm:pt>
    <dgm:pt modelId="{2C14CD5C-AC9D-4B07-B38D-684243459CF3}" type="parTrans" cxnId="{2FE0A5A5-7A7A-465E-9D4D-64C1F4796046}">
      <dgm:prSet/>
      <dgm:spPr/>
      <dgm:t>
        <a:bodyPr/>
        <a:lstStyle/>
        <a:p>
          <a:endParaRPr lang="en-US"/>
        </a:p>
      </dgm:t>
    </dgm:pt>
    <dgm:pt modelId="{6A773129-9A82-4389-85C9-A97370FD1C3A}" type="sibTrans" cxnId="{2FE0A5A5-7A7A-465E-9D4D-64C1F4796046}">
      <dgm:prSet/>
      <dgm:spPr/>
      <dgm:t>
        <a:bodyPr/>
        <a:lstStyle/>
        <a:p>
          <a:endParaRPr lang="en-US"/>
        </a:p>
      </dgm:t>
    </dgm:pt>
    <dgm:pt modelId="{ED1AE280-F216-409D-AD51-E8AAA5C20099}">
      <dgm:prSet/>
      <dgm:spPr/>
      <dgm:t>
        <a:bodyPr/>
        <a:lstStyle/>
        <a:p>
          <a:r>
            <a:rPr lang="en-US"/>
            <a:t>Controls Needed for Further Analysis </a:t>
          </a:r>
        </a:p>
      </dgm:t>
    </dgm:pt>
    <dgm:pt modelId="{452814BD-E087-4C81-AE10-C5E7C6BB582E}" type="parTrans" cxnId="{EE37E8D4-64F6-4BE4-89CB-C3FA37B984F3}">
      <dgm:prSet/>
      <dgm:spPr/>
      <dgm:t>
        <a:bodyPr/>
        <a:lstStyle/>
        <a:p>
          <a:endParaRPr lang="en-US"/>
        </a:p>
      </dgm:t>
    </dgm:pt>
    <dgm:pt modelId="{E56497C9-1A25-43A4-82B0-69B16F7EE25D}" type="sibTrans" cxnId="{EE37E8D4-64F6-4BE4-89CB-C3FA37B984F3}">
      <dgm:prSet/>
      <dgm:spPr/>
      <dgm:t>
        <a:bodyPr/>
        <a:lstStyle/>
        <a:p>
          <a:endParaRPr lang="en-US"/>
        </a:p>
      </dgm:t>
    </dgm:pt>
    <dgm:pt modelId="{530C7745-AD93-4A67-BECC-EDDB1F451AC9}" type="pres">
      <dgm:prSet presAssocID="{15192A43-558C-48E0-8C99-AFCE379FBCEB}" presName="Name0" presStyleCnt="0">
        <dgm:presLayoutVars>
          <dgm:dir/>
          <dgm:animLvl val="lvl"/>
          <dgm:resizeHandles val="exact"/>
        </dgm:presLayoutVars>
      </dgm:prSet>
      <dgm:spPr/>
    </dgm:pt>
    <dgm:pt modelId="{644E0ECE-B78A-4859-8D84-9815AA39FB8F}" type="pres">
      <dgm:prSet presAssocID="{ED1AE280-F216-409D-AD51-E8AAA5C20099}" presName="boxAndChildren" presStyleCnt="0"/>
      <dgm:spPr/>
    </dgm:pt>
    <dgm:pt modelId="{3AC6EEFB-72BF-4C2F-BC09-316AF514A41A}" type="pres">
      <dgm:prSet presAssocID="{ED1AE280-F216-409D-AD51-E8AAA5C20099}" presName="parentTextBox" presStyleLbl="node1" presStyleIdx="0" presStyleCnt="3"/>
      <dgm:spPr/>
    </dgm:pt>
    <dgm:pt modelId="{16AFA204-6003-4D82-88CA-1A8422B134F9}" type="pres">
      <dgm:prSet presAssocID="{6A773129-9A82-4389-85C9-A97370FD1C3A}" presName="sp" presStyleCnt="0"/>
      <dgm:spPr/>
    </dgm:pt>
    <dgm:pt modelId="{3050B65B-F91C-407E-AB00-05A282BE1AD0}" type="pres">
      <dgm:prSet presAssocID="{E7D028FE-5DA4-46A6-A9C9-70808DA1F458}" presName="arrowAndChildren" presStyleCnt="0"/>
      <dgm:spPr/>
    </dgm:pt>
    <dgm:pt modelId="{3FEB700C-738A-4E77-B753-E2E84B75160B}" type="pres">
      <dgm:prSet presAssocID="{E7D028FE-5DA4-46A6-A9C9-70808DA1F458}" presName="parentTextArrow" presStyleLbl="node1" presStyleIdx="1" presStyleCnt="3"/>
      <dgm:spPr/>
    </dgm:pt>
    <dgm:pt modelId="{D02A225D-D175-4302-AA4A-574210355F7A}" type="pres">
      <dgm:prSet presAssocID="{213EE3D9-FBBD-476A-9F7B-1D76E5EB819C}" presName="sp" presStyleCnt="0"/>
      <dgm:spPr/>
    </dgm:pt>
    <dgm:pt modelId="{434BF487-84B6-4335-B9D4-9658A4760848}" type="pres">
      <dgm:prSet presAssocID="{1B5A5F63-EA7C-478F-AE3F-BF68013814D0}" presName="arrowAndChildren" presStyleCnt="0"/>
      <dgm:spPr/>
    </dgm:pt>
    <dgm:pt modelId="{7FDF0627-F2AD-40BD-A110-DA07AD129233}" type="pres">
      <dgm:prSet presAssocID="{1B5A5F63-EA7C-478F-AE3F-BF68013814D0}" presName="parentTextArrow" presStyleLbl="node1" presStyleIdx="1" presStyleCnt="3"/>
      <dgm:spPr/>
    </dgm:pt>
    <dgm:pt modelId="{CEFDCABB-EC52-499A-8C1D-6DC2B31D6CCE}" type="pres">
      <dgm:prSet presAssocID="{1B5A5F63-EA7C-478F-AE3F-BF68013814D0}" presName="arrow" presStyleLbl="node1" presStyleIdx="2" presStyleCnt="3"/>
      <dgm:spPr/>
    </dgm:pt>
    <dgm:pt modelId="{A665FCF8-2227-457F-A37C-E37D49911747}" type="pres">
      <dgm:prSet presAssocID="{1B5A5F63-EA7C-478F-AE3F-BF68013814D0}" presName="descendantArrow" presStyleCnt="0"/>
      <dgm:spPr/>
    </dgm:pt>
    <dgm:pt modelId="{3E477A0A-B554-4F78-A736-8A1EC592C494}" type="pres">
      <dgm:prSet presAssocID="{B59A23F1-12BB-4135-A680-10150CBBAEB7}" presName="childTextArrow" presStyleLbl="fgAccFollowNode1" presStyleIdx="0" presStyleCnt="4">
        <dgm:presLayoutVars>
          <dgm:bulletEnabled val="1"/>
        </dgm:presLayoutVars>
      </dgm:prSet>
      <dgm:spPr/>
    </dgm:pt>
    <dgm:pt modelId="{7359A69C-DE28-4D4F-BBCC-2C1B12D851DD}" type="pres">
      <dgm:prSet presAssocID="{7E9077CF-2DFD-4E34-AA85-984617C0CA55}" presName="childTextArrow" presStyleLbl="fgAccFollowNode1" presStyleIdx="1" presStyleCnt="4">
        <dgm:presLayoutVars>
          <dgm:bulletEnabled val="1"/>
        </dgm:presLayoutVars>
      </dgm:prSet>
      <dgm:spPr/>
    </dgm:pt>
    <dgm:pt modelId="{AE6E40DF-F015-472C-B116-EAB1416ABEEE}" type="pres">
      <dgm:prSet presAssocID="{FD1A32EB-2A16-476E-9044-6987FE682BEC}" presName="childTextArrow" presStyleLbl="fgAccFollowNode1" presStyleIdx="2" presStyleCnt="4">
        <dgm:presLayoutVars>
          <dgm:bulletEnabled val="1"/>
        </dgm:presLayoutVars>
      </dgm:prSet>
      <dgm:spPr/>
    </dgm:pt>
    <dgm:pt modelId="{34A154B0-540E-47A7-8D56-5A7D34600735}" type="pres">
      <dgm:prSet presAssocID="{70D7CCD0-7F08-45E1-A273-C4B981437763}" presName="childTextArrow" presStyleLbl="fgAccFollowNode1" presStyleIdx="3" presStyleCnt="4">
        <dgm:presLayoutVars>
          <dgm:bulletEnabled val="1"/>
        </dgm:presLayoutVars>
      </dgm:prSet>
      <dgm:spPr/>
    </dgm:pt>
  </dgm:ptLst>
  <dgm:cxnLst>
    <dgm:cxn modelId="{EE47D507-E4B3-493B-AFE5-1F57B3BF83D4}" type="presOf" srcId="{15192A43-558C-48E0-8C99-AFCE379FBCEB}" destId="{530C7745-AD93-4A67-BECC-EDDB1F451AC9}" srcOrd="0" destOrd="0" presId="urn:microsoft.com/office/officeart/2005/8/layout/process4"/>
    <dgm:cxn modelId="{BDF6FD22-CE80-444A-B623-C41138F966A4}" type="presOf" srcId="{70D7CCD0-7F08-45E1-A273-C4B981437763}" destId="{34A154B0-540E-47A7-8D56-5A7D34600735}" srcOrd="0" destOrd="0" presId="urn:microsoft.com/office/officeart/2005/8/layout/process4"/>
    <dgm:cxn modelId="{E8B39937-9281-4C70-90EE-A7118804671D}" srcId="{15192A43-558C-48E0-8C99-AFCE379FBCEB}" destId="{1B5A5F63-EA7C-478F-AE3F-BF68013814D0}" srcOrd="0" destOrd="0" parTransId="{B738611F-1A2B-4ABB-8FDD-60A7DDBD5BBE}" sibTransId="{213EE3D9-FBBD-476A-9F7B-1D76E5EB819C}"/>
    <dgm:cxn modelId="{04EAD748-B358-4FD5-9666-604233F14BC5}" type="presOf" srcId="{7E9077CF-2DFD-4E34-AA85-984617C0CA55}" destId="{7359A69C-DE28-4D4F-BBCC-2C1B12D851DD}" srcOrd="0" destOrd="0" presId="urn:microsoft.com/office/officeart/2005/8/layout/process4"/>
    <dgm:cxn modelId="{4F9AB46E-86B5-464E-B68D-5D58DECBA253}" srcId="{1B5A5F63-EA7C-478F-AE3F-BF68013814D0}" destId="{7E9077CF-2DFD-4E34-AA85-984617C0CA55}" srcOrd="1" destOrd="0" parTransId="{541AC14D-4F0F-41D6-BE83-8A2E8B5E742F}" sibTransId="{3140FB82-38F5-4671-93EF-FF4517140B3F}"/>
    <dgm:cxn modelId="{A2AB6C70-6886-4A54-9F5E-7F706580D342}" type="presOf" srcId="{1B5A5F63-EA7C-478F-AE3F-BF68013814D0}" destId="{CEFDCABB-EC52-499A-8C1D-6DC2B31D6CCE}" srcOrd="1" destOrd="0" presId="urn:microsoft.com/office/officeart/2005/8/layout/process4"/>
    <dgm:cxn modelId="{5C74E456-7E64-49C4-9ABB-98698A5A8996}" type="presOf" srcId="{1B5A5F63-EA7C-478F-AE3F-BF68013814D0}" destId="{7FDF0627-F2AD-40BD-A110-DA07AD129233}" srcOrd="0" destOrd="0" presId="urn:microsoft.com/office/officeart/2005/8/layout/process4"/>
    <dgm:cxn modelId="{1CB22C57-E586-44C1-8B56-636AA78BAF14}" type="presOf" srcId="{E7D028FE-5DA4-46A6-A9C9-70808DA1F458}" destId="{3FEB700C-738A-4E77-B753-E2E84B75160B}" srcOrd="0" destOrd="0" presId="urn:microsoft.com/office/officeart/2005/8/layout/process4"/>
    <dgm:cxn modelId="{FD9A5777-DB0E-44B1-BF71-28A6B11686B4}" srcId="{1B5A5F63-EA7C-478F-AE3F-BF68013814D0}" destId="{B59A23F1-12BB-4135-A680-10150CBBAEB7}" srcOrd="0" destOrd="0" parTransId="{55C0AEC2-24FE-443B-AB1C-0A2EED511DD2}" sibTransId="{B75BD890-4031-419A-A8F2-5D65922DA7A5}"/>
    <dgm:cxn modelId="{5462B177-1564-428E-A1F5-CFECF750317A}" type="presOf" srcId="{B59A23F1-12BB-4135-A680-10150CBBAEB7}" destId="{3E477A0A-B554-4F78-A736-8A1EC592C494}" srcOrd="0" destOrd="0" presId="urn:microsoft.com/office/officeart/2005/8/layout/process4"/>
    <dgm:cxn modelId="{7A6BDE58-E19A-46F8-9776-1B9C5071AC3C}" srcId="{1B5A5F63-EA7C-478F-AE3F-BF68013814D0}" destId="{FD1A32EB-2A16-476E-9044-6987FE682BEC}" srcOrd="2" destOrd="0" parTransId="{4E314E84-ECE1-447D-AA64-0B8052AD5BC3}" sibTransId="{D4D8E268-9EB5-442D-A2E1-3FBA05D6506E}"/>
    <dgm:cxn modelId="{853F9993-2846-41AE-882C-54AE0F117722}" type="presOf" srcId="{ED1AE280-F216-409D-AD51-E8AAA5C20099}" destId="{3AC6EEFB-72BF-4C2F-BC09-316AF514A41A}" srcOrd="0" destOrd="0" presId="urn:microsoft.com/office/officeart/2005/8/layout/process4"/>
    <dgm:cxn modelId="{A5E6F29A-09DE-4DAF-B89D-73B5AD9A2635}" srcId="{1B5A5F63-EA7C-478F-AE3F-BF68013814D0}" destId="{70D7CCD0-7F08-45E1-A273-C4B981437763}" srcOrd="3" destOrd="0" parTransId="{D3ABBF64-0D12-481D-B05B-27991526EF98}" sibTransId="{B0246599-D17B-4993-9658-D120AABF4CAD}"/>
    <dgm:cxn modelId="{2FE0A5A5-7A7A-465E-9D4D-64C1F4796046}" srcId="{15192A43-558C-48E0-8C99-AFCE379FBCEB}" destId="{E7D028FE-5DA4-46A6-A9C9-70808DA1F458}" srcOrd="1" destOrd="0" parTransId="{2C14CD5C-AC9D-4B07-B38D-684243459CF3}" sibTransId="{6A773129-9A82-4389-85C9-A97370FD1C3A}"/>
    <dgm:cxn modelId="{EE37E8D4-64F6-4BE4-89CB-C3FA37B984F3}" srcId="{15192A43-558C-48E0-8C99-AFCE379FBCEB}" destId="{ED1AE280-F216-409D-AD51-E8AAA5C20099}" srcOrd="2" destOrd="0" parTransId="{452814BD-E087-4C81-AE10-C5E7C6BB582E}" sibTransId="{E56497C9-1A25-43A4-82B0-69B16F7EE25D}"/>
    <dgm:cxn modelId="{5382BAD6-3FFB-4A47-AFD1-CBB029686472}" type="presOf" srcId="{FD1A32EB-2A16-476E-9044-6987FE682BEC}" destId="{AE6E40DF-F015-472C-B116-EAB1416ABEEE}" srcOrd="0" destOrd="0" presId="urn:microsoft.com/office/officeart/2005/8/layout/process4"/>
    <dgm:cxn modelId="{24D52425-CAD8-46F4-B64F-AF294E9F5AB8}" type="presParOf" srcId="{530C7745-AD93-4A67-BECC-EDDB1F451AC9}" destId="{644E0ECE-B78A-4859-8D84-9815AA39FB8F}" srcOrd="0" destOrd="0" presId="urn:microsoft.com/office/officeart/2005/8/layout/process4"/>
    <dgm:cxn modelId="{F47A6388-1F75-4BD2-86CC-7C1C932E36B9}" type="presParOf" srcId="{644E0ECE-B78A-4859-8D84-9815AA39FB8F}" destId="{3AC6EEFB-72BF-4C2F-BC09-316AF514A41A}" srcOrd="0" destOrd="0" presId="urn:microsoft.com/office/officeart/2005/8/layout/process4"/>
    <dgm:cxn modelId="{A37BA12A-F292-4DEF-A53D-CEFF91BD6A46}" type="presParOf" srcId="{530C7745-AD93-4A67-BECC-EDDB1F451AC9}" destId="{16AFA204-6003-4D82-88CA-1A8422B134F9}" srcOrd="1" destOrd="0" presId="urn:microsoft.com/office/officeart/2005/8/layout/process4"/>
    <dgm:cxn modelId="{571873AB-24C1-463D-B0E4-1EA0CEB864F6}" type="presParOf" srcId="{530C7745-AD93-4A67-BECC-EDDB1F451AC9}" destId="{3050B65B-F91C-407E-AB00-05A282BE1AD0}" srcOrd="2" destOrd="0" presId="urn:microsoft.com/office/officeart/2005/8/layout/process4"/>
    <dgm:cxn modelId="{9E7CCB71-34BC-409F-8EA4-50B98C78138F}" type="presParOf" srcId="{3050B65B-F91C-407E-AB00-05A282BE1AD0}" destId="{3FEB700C-738A-4E77-B753-E2E84B75160B}" srcOrd="0" destOrd="0" presId="urn:microsoft.com/office/officeart/2005/8/layout/process4"/>
    <dgm:cxn modelId="{B672611A-D751-4349-B454-8B1CEF82D679}" type="presParOf" srcId="{530C7745-AD93-4A67-BECC-EDDB1F451AC9}" destId="{D02A225D-D175-4302-AA4A-574210355F7A}" srcOrd="3" destOrd="0" presId="urn:microsoft.com/office/officeart/2005/8/layout/process4"/>
    <dgm:cxn modelId="{41E75F2B-278B-46E2-B03D-B551607B148D}" type="presParOf" srcId="{530C7745-AD93-4A67-BECC-EDDB1F451AC9}" destId="{434BF487-84B6-4335-B9D4-9658A4760848}" srcOrd="4" destOrd="0" presId="urn:microsoft.com/office/officeart/2005/8/layout/process4"/>
    <dgm:cxn modelId="{73D5D290-0959-4767-864A-18C11E0A6B61}" type="presParOf" srcId="{434BF487-84B6-4335-B9D4-9658A4760848}" destId="{7FDF0627-F2AD-40BD-A110-DA07AD129233}" srcOrd="0" destOrd="0" presId="urn:microsoft.com/office/officeart/2005/8/layout/process4"/>
    <dgm:cxn modelId="{0D87AF44-99EB-4930-8AAA-43BD92109E9E}" type="presParOf" srcId="{434BF487-84B6-4335-B9D4-9658A4760848}" destId="{CEFDCABB-EC52-499A-8C1D-6DC2B31D6CCE}" srcOrd="1" destOrd="0" presId="urn:microsoft.com/office/officeart/2005/8/layout/process4"/>
    <dgm:cxn modelId="{F7672C27-F1CA-495D-81C9-49A6611260D6}" type="presParOf" srcId="{434BF487-84B6-4335-B9D4-9658A4760848}" destId="{A665FCF8-2227-457F-A37C-E37D49911747}" srcOrd="2" destOrd="0" presId="urn:microsoft.com/office/officeart/2005/8/layout/process4"/>
    <dgm:cxn modelId="{162C6F53-5F4F-4868-95C3-D519AA94B9F3}" type="presParOf" srcId="{A665FCF8-2227-457F-A37C-E37D49911747}" destId="{3E477A0A-B554-4F78-A736-8A1EC592C494}" srcOrd="0" destOrd="0" presId="urn:microsoft.com/office/officeart/2005/8/layout/process4"/>
    <dgm:cxn modelId="{A5835B47-B8B1-4FB2-A686-901ADC7F6219}" type="presParOf" srcId="{A665FCF8-2227-457F-A37C-E37D49911747}" destId="{7359A69C-DE28-4D4F-BBCC-2C1B12D851DD}" srcOrd="1" destOrd="0" presId="urn:microsoft.com/office/officeart/2005/8/layout/process4"/>
    <dgm:cxn modelId="{DFD05B9D-6920-4910-B73D-0EF35C1FC53C}" type="presParOf" srcId="{A665FCF8-2227-457F-A37C-E37D49911747}" destId="{AE6E40DF-F015-472C-B116-EAB1416ABEEE}" srcOrd="2" destOrd="0" presId="urn:microsoft.com/office/officeart/2005/8/layout/process4"/>
    <dgm:cxn modelId="{A17BD90F-08C9-4609-B65F-B95CC71539B0}" type="presParOf" srcId="{A665FCF8-2227-457F-A37C-E37D49911747}" destId="{34A154B0-540E-47A7-8D56-5A7D3460073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8D799-B0CD-4CD8-BCE1-6D4060BF01F9}">
      <dsp:nvSpPr>
        <dsp:cNvPr id="0" name=""/>
        <dsp:cNvSpPr/>
      </dsp:nvSpPr>
      <dsp:spPr>
        <a:xfrm>
          <a:off x="0" y="342172"/>
          <a:ext cx="10515600"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COI</a:t>
          </a:r>
        </a:p>
        <a:p>
          <a:pPr marL="171450" lvl="1" indent="-171450" algn="l" defTabSz="800100">
            <a:lnSpc>
              <a:spcPct val="90000"/>
            </a:lnSpc>
            <a:spcBef>
              <a:spcPct val="0"/>
            </a:spcBef>
            <a:spcAft>
              <a:spcPct val="15000"/>
            </a:spcAft>
            <a:buChar char="•"/>
          </a:pPr>
          <a:r>
            <a:rPr lang="en-US" sz="1800" kern="1200"/>
            <a:t>Growth/Nutrition</a:t>
          </a:r>
        </a:p>
        <a:p>
          <a:pPr marL="171450" lvl="1" indent="-171450" algn="l" defTabSz="800100">
            <a:lnSpc>
              <a:spcPct val="90000"/>
            </a:lnSpc>
            <a:spcBef>
              <a:spcPct val="0"/>
            </a:spcBef>
            <a:spcAft>
              <a:spcPct val="15000"/>
            </a:spcAft>
            <a:buChar char="•"/>
          </a:pPr>
          <a:r>
            <a:rPr lang="en-US" sz="1800" kern="1200" dirty="0"/>
            <a:t>Pulmonary Medications</a:t>
          </a:r>
        </a:p>
      </dsp:txBody>
      <dsp:txXfrm>
        <a:off x="0" y="342172"/>
        <a:ext cx="10515600" cy="1360800"/>
      </dsp:txXfrm>
    </dsp:sp>
    <dsp:sp modelId="{84FBF640-853A-457B-BB81-DC033B6CA058}">
      <dsp:nvSpPr>
        <dsp:cNvPr id="0" name=""/>
        <dsp:cNvSpPr/>
      </dsp:nvSpPr>
      <dsp:spPr>
        <a:xfrm>
          <a:off x="525780" y="76492"/>
          <a:ext cx="7360920"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New Variables</a:t>
          </a:r>
        </a:p>
      </dsp:txBody>
      <dsp:txXfrm>
        <a:off x="551719" y="102431"/>
        <a:ext cx="7309042" cy="479482"/>
      </dsp:txXfrm>
    </dsp:sp>
    <dsp:sp modelId="{69345BC1-325B-4280-BD2A-119B83588A68}">
      <dsp:nvSpPr>
        <dsp:cNvPr id="0" name=""/>
        <dsp:cNvSpPr/>
      </dsp:nvSpPr>
      <dsp:spPr>
        <a:xfrm>
          <a:off x="0" y="2065852"/>
          <a:ext cx="10515600" cy="765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Examples on Next Slides</a:t>
          </a:r>
        </a:p>
      </dsp:txBody>
      <dsp:txXfrm>
        <a:off x="0" y="2065852"/>
        <a:ext cx="10515600" cy="765450"/>
      </dsp:txXfrm>
    </dsp:sp>
    <dsp:sp modelId="{0BA5FB7A-28BE-45F0-AB64-B078DF236D72}">
      <dsp:nvSpPr>
        <dsp:cNvPr id="0" name=""/>
        <dsp:cNvSpPr/>
      </dsp:nvSpPr>
      <dsp:spPr>
        <a:xfrm>
          <a:off x="525780" y="1800172"/>
          <a:ext cx="7360920"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err="1"/>
            <a:t>REDCap</a:t>
          </a:r>
          <a:r>
            <a:rPr lang="en-US" sz="1800" kern="1200" dirty="0"/>
            <a:t> Forms Are Out!</a:t>
          </a:r>
        </a:p>
      </dsp:txBody>
      <dsp:txXfrm>
        <a:off x="551719" y="1826111"/>
        <a:ext cx="7309042" cy="479482"/>
      </dsp:txXfrm>
    </dsp:sp>
    <dsp:sp modelId="{8D14FA61-A1DB-4181-BCA0-53ED97F718E1}">
      <dsp:nvSpPr>
        <dsp:cNvPr id="0" name=""/>
        <dsp:cNvSpPr/>
      </dsp:nvSpPr>
      <dsp:spPr>
        <a:xfrm>
          <a:off x="0" y="3194182"/>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AF491E-63A5-4F9F-8019-4249D9DFE2D5}">
      <dsp:nvSpPr>
        <dsp:cNvPr id="0" name=""/>
        <dsp:cNvSpPr/>
      </dsp:nvSpPr>
      <dsp:spPr>
        <a:xfrm>
          <a:off x="525780" y="2928502"/>
          <a:ext cx="7360920"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Contact Heather/Katie w/ Questions</a:t>
          </a:r>
        </a:p>
      </dsp:txBody>
      <dsp:txXfrm>
        <a:off x="551719" y="2954441"/>
        <a:ext cx="730904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68827-4B64-4824-AF76-60D79F43AFCA}">
      <dsp:nvSpPr>
        <dsp:cNvPr id="0" name=""/>
        <dsp:cNvSpPr/>
      </dsp:nvSpPr>
      <dsp:spPr>
        <a:xfrm>
          <a:off x="0" y="1545"/>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908BB-8B4B-4610-8294-842312DA1587}">
      <dsp:nvSpPr>
        <dsp:cNvPr id="0" name=""/>
        <dsp:cNvSpPr/>
      </dsp:nvSpPr>
      <dsp:spPr>
        <a:xfrm>
          <a:off x="236980" y="177812"/>
          <a:ext cx="430873" cy="4308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8C1742-6402-4A18-A6BB-B4D9CBE236C9}">
      <dsp:nvSpPr>
        <dsp:cNvPr id="0" name=""/>
        <dsp:cNvSpPr/>
      </dsp:nvSpPr>
      <dsp:spPr>
        <a:xfrm>
          <a:off x="904835" y="1545"/>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977900">
            <a:lnSpc>
              <a:spcPct val="90000"/>
            </a:lnSpc>
            <a:spcBef>
              <a:spcPct val="0"/>
            </a:spcBef>
            <a:spcAft>
              <a:spcPct val="35000"/>
            </a:spcAft>
            <a:buNone/>
          </a:pPr>
          <a:r>
            <a:rPr lang="en-US" sz="2200" kern="1200"/>
            <a:t>Coming out in March</a:t>
          </a:r>
        </a:p>
      </dsp:txBody>
      <dsp:txXfrm>
        <a:off x="904835" y="1545"/>
        <a:ext cx="9610764" cy="783407"/>
      </dsp:txXfrm>
    </dsp:sp>
    <dsp:sp modelId="{01F0A3C6-77EC-4B91-929B-DC1ACC288248}">
      <dsp:nvSpPr>
        <dsp:cNvPr id="0" name=""/>
        <dsp:cNvSpPr/>
      </dsp:nvSpPr>
      <dsp:spPr>
        <a:xfrm>
          <a:off x="0" y="980804"/>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BE13F0-7A48-44FD-A764-DB04EA6E93EC}">
      <dsp:nvSpPr>
        <dsp:cNvPr id="0" name=""/>
        <dsp:cNvSpPr/>
      </dsp:nvSpPr>
      <dsp:spPr>
        <a:xfrm>
          <a:off x="236980" y="1157071"/>
          <a:ext cx="430873" cy="4308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36BB63-8D0F-4E84-97E1-EC9FFE7DBA8B}">
      <dsp:nvSpPr>
        <dsp:cNvPr id="0" name=""/>
        <dsp:cNvSpPr/>
      </dsp:nvSpPr>
      <dsp:spPr>
        <a:xfrm>
          <a:off x="904835" y="980804"/>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977900">
            <a:lnSpc>
              <a:spcPct val="90000"/>
            </a:lnSpc>
            <a:spcBef>
              <a:spcPct val="0"/>
            </a:spcBef>
            <a:spcAft>
              <a:spcPct val="35000"/>
            </a:spcAft>
            <a:buNone/>
          </a:pPr>
          <a:r>
            <a:rPr lang="en-US" sz="2200" kern="1200"/>
            <a:t>Necessary to know how best to continue RHO after study ends</a:t>
          </a:r>
        </a:p>
      </dsp:txBody>
      <dsp:txXfrm>
        <a:off x="904835" y="980804"/>
        <a:ext cx="9610764" cy="783407"/>
      </dsp:txXfrm>
    </dsp:sp>
    <dsp:sp modelId="{53C51678-3D41-4A91-9FCD-126EB4A90A64}">
      <dsp:nvSpPr>
        <dsp:cNvPr id="0" name=""/>
        <dsp:cNvSpPr/>
      </dsp:nvSpPr>
      <dsp:spPr>
        <a:xfrm>
          <a:off x="0" y="1960063"/>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DABD3-F358-4882-9CFE-B3311474DCCE}">
      <dsp:nvSpPr>
        <dsp:cNvPr id="0" name=""/>
        <dsp:cNvSpPr/>
      </dsp:nvSpPr>
      <dsp:spPr>
        <a:xfrm>
          <a:off x="236980" y="2136329"/>
          <a:ext cx="430873" cy="4308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7FDFEF-BAEC-4196-9741-BE3567231A3C}">
      <dsp:nvSpPr>
        <dsp:cNvPr id="0" name=""/>
        <dsp:cNvSpPr/>
      </dsp:nvSpPr>
      <dsp:spPr>
        <a:xfrm>
          <a:off x="904835" y="1960063"/>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977900">
            <a:lnSpc>
              <a:spcPct val="90000"/>
            </a:lnSpc>
            <a:spcBef>
              <a:spcPct val="0"/>
            </a:spcBef>
            <a:spcAft>
              <a:spcPct val="35000"/>
            </a:spcAft>
            <a:buNone/>
          </a:pPr>
          <a:r>
            <a:rPr lang="en-US" sz="2200" kern="1200"/>
            <a:t>Questions about volume, start-up costs, and operating costs at your site</a:t>
          </a:r>
        </a:p>
      </dsp:txBody>
      <dsp:txXfrm>
        <a:off x="904835" y="1960063"/>
        <a:ext cx="9610764" cy="783407"/>
      </dsp:txXfrm>
    </dsp:sp>
    <dsp:sp modelId="{199A6D91-419E-4F0E-81AB-D900BAEAF630}">
      <dsp:nvSpPr>
        <dsp:cNvPr id="0" name=""/>
        <dsp:cNvSpPr/>
      </dsp:nvSpPr>
      <dsp:spPr>
        <a:xfrm>
          <a:off x="0" y="2939322"/>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657B2-9A5D-4EBD-A5B7-A7B11E4981C2}">
      <dsp:nvSpPr>
        <dsp:cNvPr id="0" name=""/>
        <dsp:cNvSpPr/>
      </dsp:nvSpPr>
      <dsp:spPr>
        <a:xfrm>
          <a:off x="236980" y="3115588"/>
          <a:ext cx="430873" cy="4308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6EE2B0-593F-4EDB-8171-2050B1B9F678}">
      <dsp:nvSpPr>
        <dsp:cNvPr id="0" name=""/>
        <dsp:cNvSpPr/>
      </dsp:nvSpPr>
      <dsp:spPr>
        <a:xfrm>
          <a:off x="904835" y="2939322"/>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977900">
            <a:lnSpc>
              <a:spcPct val="90000"/>
            </a:lnSpc>
            <a:spcBef>
              <a:spcPct val="0"/>
            </a:spcBef>
            <a:spcAft>
              <a:spcPct val="35000"/>
            </a:spcAft>
            <a:buNone/>
          </a:pPr>
          <a:r>
            <a:rPr lang="en-US" sz="2200" kern="1200"/>
            <a:t>Should be filled out with/by someone knowledgeable about the budget at your site</a:t>
          </a:r>
        </a:p>
      </dsp:txBody>
      <dsp:txXfrm>
        <a:off x="904835" y="2939322"/>
        <a:ext cx="9610764" cy="783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8BF53-7CAF-42C8-9F4E-8067659CC5CF}">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4C6EB-8807-4952-97D1-FA24645CA75A}">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A769D2-B38B-43C8-B049-FBB20FA42F4F}">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Reminder for all sites that have IRB approval that survey links should be sent to all families enrolled </a:t>
          </a:r>
        </a:p>
      </dsp:txBody>
      <dsp:txXfrm>
        <a:off x="1228710" y="454"/>
        <a:ext cx="9286889" cy="1063818"/>
      </dsp:txXfrm>
    </dsp:sp>
    <dsp:sp modelId="{E63F2840-6C96-4AE0-BD45-69569CC49A53}">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F073B-F441-4AA4-BB4D-B54C1ACA3629}">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9D187-2828-46BC-A78E-4ED5EC515AA5}">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Defined project milestone</a:t>
          </a:r>
        </a:p>
      </dsp:txBody>
      <dsp:txXfrm>
        <a:off x="1228710" y="1330228"/>
        <a:ext cx="9286889" cy="1063818"/>
      </dsp:txXfrm>
    </dsp:sp>
    <dsp:sp modelId="{042C02D4-AA17-4310-9D72-C22F09A38AAD}">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65B93-46C6-4456-9D41-2433B88C5EC4}">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D31A9A-925E-4883-B41D-393766D092CC}">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rgbClr val="FF0000"/>
              </a:solidFill>
            </a:rPr>
            <a:t>Severely</a:t>
          </a:r>
          <a:r>
            <a:rPr lang="en-US" sz="2500" kern="1200" dirty="0"/>
            <a:t> behind enrollment schedule (0.01% response rate) </a:t>
          </a:r>
        </a:p>
      </dsp:txBody>
      <dsp:txXfrm>
        <a:off x="1228710" y="2660001"/>
        <a:ext cx="9286889" cy="10638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EEFB-72BF-4C2F-BC09-316AF514A41A}">
      <dsp:nvSpPr>
        <dsp:cNvPr id="0" name=""/>
        <dsp:cNvSpPr/>
      </dsp:nvSpPr>
      <dsp:spPr>
        <a:xfrm>
          <a:off x="0" y="2803458"/>
          <a:ext cx="10515600" cy="920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Controls Needed for Further Analysis </a:t>
          </a:r>
        </a:p>
      </dsp:txBody>
      <dsp:txXfrm>
        <a:off x="0" y="2803458"/>
        <a:ext cx="10515600" cy="920157"/>
      </dsp:txXfrm>
    </dsp:sp>
    <dsp:sp modelId="{3FEB700C-738A-4E77-B753-E2E84B75160B}">
      <dsp:nvSpPr>
        <dsp:cNvPr id="0" name=""/>
        <dsp:cNvSpPr/>
      </dsp:nvSpPr>
      <dsp:spPr>
        <a:xfrm rot="10800000">
          <a:off x="0" y="14020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6 Months Post-Wean = Forms Complete</a:t>
          </a:r>
        </a:p>
      </dsp:txBody>
      <dsp:txXfrm rot="10800000">
        <a:off x="0" y="1402058"/>
        <a:ext cx="10515600" cy="919556"/>
      </dsp:txXfrm>
    </dsp:sp>
    <dsp:sp modelId="{CEFDCABB-EC52-499A-8C1D-6DC2B31D6CCE}">
      <dsp:nvSpPr>
        <dsp:cNvPr id="0" name=""/>
        <dsp:cNvSpPr/>
      </dsp:nvSpPr>
      <dsp:spPr>
        <a:xfrm rot="10800000">
          <a:off x="0" y="6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 Infant REDCap Forms</a:t>
          </a:r>
        </a:p>
      </dsp:txBody>
      <dsp:txXfrm rot="-10800000">
        <a:off x="0" y="658"/>
        <a:ext cx="10515600" cy="496736"/>
      </dsp:txXfrm>
    </dsp:sp>
    <dsp:sp modelId="{3E477A0A-B554-4F78-A736-8A1EC592C494}">
      <dsp:nvSpPr>
        <dsp:cNvPr id="0" name=""/>
        <dsp:cNvSpPr/>
      </dsp:nvSpPr>
      <dsp:spPr>
        <a:xfrm>
          <a:off x="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Screening</a:t>
          </a:r>
        </a:p>
      </dsp:txBody>
      <dsp:txXfrm>
        <a:off x="0" y="497394"/>
        <a:ext cx="2628899" cy="423145"/>
      </dsp:txXfrm>
    </dsp:sp>
    <dsp:sp modelId="{7359A69C-DE28-4D4F-BBCC-2C1B12D851DD}">
      <dsp:nvSpPr>
        <dsp:cNvPr id="0" name=""/>
        <dsp:cNvSpPr/>
      </dsp:nvSpPr>
      <dsp:spPr>
        <a:xfrm>
          <a:off x="26289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Demographics</a:t>
          </a:r>
        </a:p>
      </dsp:txBody>
      <dsp:txXfrm>
        <a:off x="2628900" y="497394"/>
        <a:ext cx="2628899" cy="423145"/>
      </dsp:txXfrm>
    </dsp:sp>
    <dsp:sp modelId="{AE6E40DF-F015-472C-B116-EAB1416ABEEE}">
      <dsp:nvSpPr>
        <dsp:cNvPr id="0" name=""/>
        <dsp:cNvSpPr/>
      </dsp:nvSpPr>
      <dsp:spPr>
        <a:xfrm>
          <a:off x="52578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AEs</a:t>
          </a:r>
        </a:p>
      </dsp:txBody>
      <dsp:txXfrm>
        <a:off x="5257800" y="497394"/>
        <a:ext cx="2628899" cy="423145"/>
      </dsp:txXfrm>
    </dsp:sp>
    <dsp:sp modelId="{34A154B0-540E-47A7-8D56-5A7D34600735}">
      <dsp:nvSpPr>
        <dsp:cNvPr id="0" name=""/>
        <dsp:cNvSpPr/>
      </dsp:nvSpPr>
      <dsp:spPr>
        <a:xfrm>
          <a:off x="78867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Implementation Discharge</a:t>
          </a:r>
        </a:p>
      </dsp:txBody>
      <dsp:txXfrm>
        <a:off x="7886700" y="497394"/>
        <a:ext cx="2628899" cy="423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0.86072</cdr:x>
      <cdr:y>0.03675</cdr:y>
    </cdr:from>
    <cdr:to>
      <cdr:x>0.94517</cdr:x>
      <cdr:y>0.16509</cdr:y>
    </cdr:to>
    <cdr:sp macro="" textlink="">
      <cdr:nvSpPr>
        <cdr:cNvPr id="2" name="Arrow: Up 1">
          <a:extLst xmlns:a="http://schemas.openxmlformats.org/drawingml/2006/main">
            <a:ext uri="{FF2B5EF4-FFF2-40B4-BE49-F238E27FC236}">
              <a16:creationId xmlns:a16="http://schemas.microsoft.com/office/drawing/2014/main" id="{141451D3-8BC6-14AA-38D6-19CDCF61E515}"/>
            </a:ext>
          </a:extLst>
        </cdr:cNvPr>
        <cdr:cNvSpPr/>
      </cdr:nvSpPr>
      <cdr:spPr>
        <a:xfrm xmlns:a="http://schemas.openxmlformats.org/drawingml/2006/main" rot="10800000">
          <a:off x="10493896" y="219745"/>
          <a:ext cx="1029621" cy="76739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0.90209</cdr:x>
      <cdr:y>0.10783</cdr:y>
    </cdr:from>
    <cdr:to>
      <cdr:x>0.9625</cdr:x>
      <cdr:y>0.20311</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0998310" y="692905"/>
          <a:ext cx="736490" cy="61224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14</a:t>
            </a:fld>
            <a:endParaRPr lang="en-US"/>
          </a:p>
        </p:txBody>
      </p:sp>
    </p:spTree>
    <p:extLst>
      <p:ext uri="{BB962C8B-B14F-4D97-AF65-F5344CB8AC3E}">
        <p14:creationId xmlns:p14="http://schemas.microsoft.com/office/powerpoint/2010/main" val="24086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15</a:t>
            </a:fld>
            <a:endParaRPr lang="en-US"/>
          </a:p>
        </p:txBody>
      </p:sp>
    </p:spTree>
    <p:extLst>
      <p:ext uri="{BB962C8B-B14F-4D97-AF65-F5344CB8AC3E}">
        <p14:creationId xmlns:p14="http://schemas.microsoft.com/office/powerpoint/2010/main" val="180389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25</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27</a:t>
            </a:fld>
            <a:endParaRPr lang="en-US"/>
          </a:p>
        </p:txBody>
      </p:sp>
    </p:spTree>
    <p:extLst>
      <p:ext uri="{BB962C8B-B14F-4D97-AF65-F5344CB8AC3E}">
        <p14:creationId xmlns:p14="http://schemas.microsoft.com/office/powerpoint/2010/main" val="303457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30</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4 enrollments in December</a:t>
            </a:r>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6</a:t>
            </a:fld>
            <a:endParaRPr lang="en-US"/>
          </a:p>
        </p:txBody>
      </p:sp>
    </p:spTree>
    <p:extLst>
      <p:ext uri="{BB962C8B-B14F-4D97-AF65-F5344CB8AC3E}">
        <p14:creationId xmlns:p14="http://schemas.microsoft.com/office/powerpoint/2010/main" val="337255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8</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16914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13</a:t>
            </a:fld>
            <a:endParaRPr lang="en-US"/>
          </a:p>
        </p:txBody>
      </p:sp>
    </p:spTree>
    <p:extLst>
      <p:ext uri="{BB962C8B-B14F-4D97-AF65-F5344CB8AC3E}">
        <p14:creationId xmlns:p14="http://schemas.microsoft.com/office/powerpoint/2010/main" val="149503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March 7</a:t>
            </a:r>
            <a:r>
              <a:rPr lang="en-US" b="1" baseline="30000" dirty="0">
                <a:solidFill>
                  <a:schemeClr val="accent3">
                    <a:lumMod val="50000"/>
                  </a:schemeClr>
                </a:solidFill>
              </a:rPr>
              <a:t>th</a:t>
            </a:r>
            <a:r>
              <a:rPr lang="en-US" b="1" dirty="0">
                <a:solidFill>
                  <a:schemeClr val="accent3">
                    <a:lumMod val="50000"/>
                  </a:schemeClr>
                </a:solidFill>
              </a:rPr>
              <a:t>, 2024</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F573C-15EA-07E7-3448-42F929E3DA6B}"/>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AFEC3A3-CCE5-D96D-8575-2EAD4AA93DE4}"/>
              </a:ext>
            </a:extLst>
          </p:cNvPr>
          <p:cNvGraphicFramePr>
            <a:graphicFrameLocks/>
          </p:cNvGraphicFramePr>
          <p:nvPr>
            <p:extLst>
              <p:ext uri="{D42A27DB-BD31-4B8C-83A1-F6EECF244321}">
                <p14:modId xmlns:p14="http://schemas.microsoft.com/office/powerpoint/2010/main" val="1730284891"/>
              </p:ext>
            </p:extLst>
          </p:nvPr>
        </p:nvGraphicFramePr>
        <p:xfrm>
          <a:off x="3048" y="3429000"/>
          <a:ext cx="12188952"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F3E74C7-CAFC-CA7C-AAD8-08EC84C8A8C4}"/>
              </a:ext>
            </a:extLst>
          </p:cNvPr>
          <p:cNvGraphicFramePr>
            <a:graphicFrameLocks/>
          </p:cNvGraphicFramePr>
          <p:nvPr>
            <p:extLst>
              <p:ext uri="{D42A27DB-BD31-4B8C-83A1-F6EECF244321}">
                <p14:modId xmlns:p14="http://schemas.microsoft.com/office/powerpoint/2010/main" val="448418681"/>
              </p:ext>
            </p:extLst>
          </p:nvPr>
        </p:nvGraphicFramePr>
        <p:xfrm>
          <a:off x="0" y="-1"/>
          <a:ext cx="12188952"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56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F72AA7-7FD8-1D8F-2981-8498688F6593}"/>
              </a:ext>
            </a:extLst>
          </p:cNvPr>
          <p:cNvSpPr txBox="1"/>
          <p:nvPr/>
        </p:nvSpPr>
        <p:spPr>
          <a:xfrm>
            <a:off x="7619413" y="928838"/>
            <a:ext cx="2701537" cy="830997"/>
          </a:xfrm>
          <a:prstGeom prst="rect">
            <a:avLst/>
          </a:prstGeom>
          <a:solidFill>
            <a:schemeClr val="tx2">
              <a:lumMod val="20000"/>
              <a:lumOff val="80000"/>
            </a:schemeClr>
          </a:solidFill>
        </p:spPr>
        <p:txBody>
          <a:bodyPr wrap="square" rtlCol="0">
            <a:spAutoFit/>
          </a:bodyPr>
          <a:lstStyle/>
          <a:p>
            <a:pPr algn="ctr"/>
            <a:r>
              <a:rPr lang="en-US" sz="1600" b="1" u="sng" dirty="0"/>
              <a:t>Average Control HOT Duration: </a:t>
            </a:r>
          </a:p>
          <a:p>
            <a:pPr algn="ctr"/>
            <a:r>
              <a:rPr lang="en-US" sz="1600" dirty="0"/>
              <a:t>123 ± 97</a:t>
            </a:r>
          </a:p>
        </p:txBody>
      </p:sp>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3678197874"/>
              </p:ext>
            </p:extLst>
          </p:nvPr>
        </p:nvGraphicFramePr>
        <p:xfrm>
          <a:off x="0" y="-70189"/>
          <a:ext cx="12192000" cy="6425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396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57365" y="-148621"/>
            <a:ext cx="9593424" cy="1092182"/>
          </a:xfrm>
        </p:spPr>
        <p:txBody>
          <a:bodyPr anchor="ctr">
            <a:normAutofit/>
          </a:bodyPr>
          <a:lstStyle/>
          <a:p>
            <a:pPr algn="ctr"/>
            <a:r>
              <a:rPr lang="en-US" dirty="0">
                <a:solidFill>
                  <a:srgbClr val="22549C"/>
                </a:solidFill>
              </a:rPr>
              <a:t>Implementation Related Problems</a:t>
            </a:r>
          </a:p>
        </p:txBody>
      </p:sp>
      <p:pic>
        <p:nvPicPr>
          <p:cNvPr id="2" name="Picture 1">
            <a:extLst>
              <a:ext uri="{FF2B5EF4-FFF2-40B4-BE49-F238E27FC236}">
                <a16:creationId xmlns:a16="http://schemas.microsoft.com/office/drawing/2014/main" id="{14714622-424F-42D2-6D3A-FD2FE299CDF9}"/>
              </a:ext>
            </a:extLst>
          </p:cNvPr>
          <p:cNvPicPr>
            <a:picLocks noChangeAspect="1"/>
          </p:cNvPicPr>
          <p:nvPr/>
        </p:nvPicPr>
        <p:blipFill rotWithShape="1">
          <a:blip r:embed="rId3"/>
          <a:srcRect l="1826" t="7014" r="7179" b="3378"/>
          <a:stretch/>
        </p:blipFill>
        <p:spPr>
          <a:xfrm>
            <a:off x="2043953" y="823522"/>
            <a:ext cx="7109011" cy="5366607"/>
          </a:xfrm>
          <a:prstGeom prst="rect">
            <a:avLst/>
          </a:prstGeom>
        </p:spPr>
      </p:pic>
    </p:spTree>
    <p:extLst>
      <p:ext uri="{BB962C8B-B14F-4D97-AF65-F5344CB8AC3E}">
        <p14:creationId xmlns:p14="http://schemas.microsoft.com/office/powerpoint/2010/main" val="417702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9A6F25-718D-A339-6E9F-BB8D50DDF959}"/>
              </a:ext>
            </a:extLst>
          </p:cNvPr>
          <p:cNvSpPr txBox="1"/>
          <p:nvPr/>
        </p:nvSpPr>
        <p:spPr>
          <a:xfrm>
            <a:off x="4348722" y="5848928"/>
            <a:ext cx="4124325" cy="461665"/>
          </a:xfrm>
          <a:prstGeom prst="rect">
            <a:avLst/>
          </a:prstGeom>
          <a:noFill/>
        </p:spPr>
        <p:txBody>
          <a:bodyPr wrap="square" rtlCol="0">
            <a:spAutoFit/>
          </a:bodyPr>
          <a:lstStyle/>
          <a:p>
            <a:r>
              <a:rPr lang="en-US" sz="2400" b="1" dirty="0"/>
              <a:t>Implementation Quarter-Year</a:t>
            </a:r>
          </a:p>
        </p:txBody>
      </p:sp>
      <p:sp>
        <p:nvSpPr>
          <p:cNvPr id="6" name="Arrow: Up 5">
            <a:extLst>
              <a:ext uri="{FF2B5EF4-FFF2-40B4-BE49-F238E27FC236}">
                <a16:creationId xmlns:a16="http://schemas.microsoft.com/office/drawing/2014/main" id="{84AE8EAD-0D3B-4373-E18A-ADE473D32174}"/>
              </a:ext>
            </a:extLst>
          </p:cNvPr>
          <p:cNvSpPr/>
          <p:nvPr/>
        </p:nvSpPr>
        <p:spPr>
          <a:xfrm rot="10800000">
            <a:off x="10609819" y="483498"/>
            <a:ext cx="1345474" cy="10511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2C7EEE6A-CF90-DAC2-6779-B8895F2A8790}"/>
              </a:ext>
            </a:extLst>
          </p:cNvPr>
          <p:cNvGraphicFramePr>
            <a:graphicFrameLocks/>
          </p:cNvGraphicFramePr>
          <p:nvPr>
            <p:extLst>
              <p:ext uri="{D42A27DB-BD31-4B8C-83A1-F6EECF244321}">
                <p14:modId xmlns:p14="http://schemas.microsoft.com/office/powerpoint/2010/main" val="3951818473"/>
              </p:ext>
            </p:extLst>
          </p:nvPr>
        </p:nvGraphicFramePr>
        <p:xfrm>
          <a:off x="0" y="1"/>
          <a:ext cx="12192000" cy="5848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49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6060"/>
            <a:ext cx="10515600" cy="1325563"/>
          </a:xfrm>
        </p:spPr>
        <p:txBody>
          <a:bodyPr/>
          <a:lstStyle/>
          <a:p>
            <a:r>
              <a:rPr lang="en-US" dirty="0"/>
              <a:t>Deviation Types</a:t>
            </a:r>
          </a:p>
        </p:txBody>
      </p:sp>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2492074683"/>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8058</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2644</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1528</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sp>
        <p:nvSpPr>
          <p:cNvPr id="6" name="TextBox 5">
            <a:extLst>
              <a:ext uri="{FF2B5EF4-FFF2-40B4-BE49-F238E27FC236}">
                <a16:creationId xmlns:a16="http://schemas.microsoft.com/office/drawing/2014/main" id="{0AB82019-3A2C-6CBF-FCB9-EDFE75EC58B6}"/>
              </a:ext>
            </a:extLst>
          </p:cNvPr>
          <p:cNvSpPr txBox="1"/>
          <p:nvPr/>
        </p:nvSpPr>
        <p:spPr>
          <a:xfrm>
            <a:off x="1505344" y="834580"/>
            <a:ext cx="1689100" cy="307777"/>
          </a:xfrm>
          <a:prstGeom prst="rect">
            <a:avLst/>
          </a:prstGeom>
          <a:noFill/>
        </p:spPr>
        <p:txBody>
          <a:bodyPr wrap="square" rtlCol="0">
            <a:spAutoFit/>
          </a:bodyPr>
          <a:lstStyle/>
          <a:p>
            <a:r>
              <a:rPr lang="en-US" sz="1400" b="1" u="sng" dirty="0"/>
              <a:t>Total</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3"/>
          <a:srcRect l="6415" r="1"/>
          <a:stretch/>
        </p:blipFill>
        <p:spPr>
          <a:xfrm>
            <a:off x="7500026" y="1217706"/>
            <a:ext cx="4483726" cy="5572125"/>
          </a:xfrm>
          <a:prstGeom prst="rect">
            <a:avLst/>
          </a:prstGeom>
        </p:spPr>
      </p:pic>
      <p:sp>
        <p:nvSpPr>
          <p:cNvPr id="7" name="TextBox 6">
            <a:extLst>
              <a:ext uri="{FF2B5EF4-FFF2-40B4-BE49-F238E27FC236}">
                <a16:creationId xmlns:a16="http://schemas.microsoft.com/office/drawing/2014/main" id="{B9B81E02-5E51-ED3B-A05B-9425246E944F}"/>
              </a:ext>
            </a:extLst>
          </p:cNvPr>
          <p:cNvSpPr txBox="1"/>
          <p:nvPr/>
        </p:nvSpPr>
        <p:spPr>
          <a:xfrm>
            <a:off x="4847771" y="2337354"/>
            <a:ext cx="1689100" cy="307777"/>
          </a:xfrm>
          <a:prstGeom prst="rect">
            <a:avLst/>
          </a:prstGeom>
          <a:noFill/>
        </p:spPr>
        <p:txBody>
          <a:bodyPr wrap="square" rtlCol="0">
            <a:spAutoFit/>
          </a:bodyPr>
          <a:lstStyle/>
          <a:p>
            <a:r>
              <a:rPr lang="en-US" sz="1400" b="1" u="sng" dirty="0"/>
              <a:t>Last Month</a:t>
            </a:r>
          </a:p>
        </p:txBody>
      </p:sp>
      <p:pic>
        <p:nvPicPr>
          <p:cNvPr id="3" name="Picture 2">
            <a:extLst>
              <a:ext uri="{FF2B5EF4-FFF2-40B4-BE49-F238E27FC236}">
                <a16:creationId xmlns:a16="http://schemas.microsoft.com/office/drawing/2014/main" id="{7498F4E8-5C66-AADE-72C5-F8D000113ABC}"/>
              </a:ext>
            </a:extLst>
          </p:cNvPr>
          <p:cNvPicPr>
            <a:picLocks noChangeAspect="1"/>
          </p:cNvPicPr>
          <p:nvPr/>
        </p:nvPicPr>
        <p:blipFill rotWithShape="1">
          <a:blip r:embed="rId4"/>
          <a:srcRect l="1005" t="10833" r="46622" b="19584"/>
          <a:stretch/>
        </p:blipFill>
        <p:spPr>
          <a:xfrm>
            <a:off x="0" y="1142357"/>
            <a:ext cx="3318579" cy="3200400"/>
          </a:xfrm>
          <a:prstGeom prst="rect">
            <a:avLst/>
          </a:prstGeom>
        </p:spPr>
      </p:pic>
      <p:pic>
        <p:nvPicPr>
          <p:cNvPr id="8" name="Content Placeholder 4">
            <a:extLst>
              <a:ext uri="{FF2B5EF4-FFF2-40B4-BE49-F238E27FC236}">
                <a16:creationId xmlns:a16="http://schemas.microsoft.com/office/drawing/2014/main" id="{978888D9-F805-B592-68D8-2F1BB2F3ABCA}"/>
              </a:ext>
            </a:extLst>
          </p:cNvPr>
          <p:cNvPicPr>
            <a:picLocks noGrp="1" noChangeAspect="1"/>
          </p:cNvPicPr>
          <p:nvPr>
            <p:ph idx="1"/>
          </p:nvPr>
        </p:nvPicPr>
        <p:blipFill rotWithShape="1">
          <a:blip r:embed="rId5"/>
          <a:srcRect l="2367" t="10735" r="46690" b="19451"/>
          <a:stretch/>
        </p:blipFill>
        <p:spPr>
          <a:xfrm>
            <a:off x="3381992" y="2645131"/>
            <a:ext cx="4118034" cy="4096512"/>
          </a:xfrm>
          <a:prstGeom prst="rect">
            <a:avLst/>
          </a:prstGeom>
        </p:spPr>
      </p:pic>
    </p:spTree>
    <p:extLst>
      <p:ext uri="{BB962C8B-B14F-4D97-AF65-F5344CB8AC3E}">
        <p14:creationId xmlns:p14="http://schemas.microsoft.com/office/powerpoint/2010/main" val="143125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3" name="Chart 2">
            <a:extLst>
              <a:ext uri="{FF2B5EF4-FFF2-40B4-BE49-F238E27FC236}">
                <a16:creationId xmlns:a16="http://schemas.microsoft.com/office/drawing/2014/main" id="{14AFC9CF-51B5-E4A0-43B5-B542F3B1490F}"/>
              </a:ext>
            </a:extLst>
          </p:cNvPr>
          <p:cNvGraphicFramePr>
            <a:graphicFrameLocks/>
          </p:cNvGraphicFramePr>
          <p:nvPr>
            <p:extLst>
              <p:ext uri="{D42A27DB-BD31-4B8C-83A1-F6EECF244321}">
                <p14:modId xmlns:p14="http://schemas.microsoft.com/office/powerpoint/2010/main" val="266258064"/>
              </p:ext>
            </p:extLst>
          </p:nvPr>
        </p:nvGraphicFramePr>
        <p:xfrm>
          <a:off x="0" y="1"/>
          <a:ext cx="12192000" cy="5982510"/>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Up 3">
            <a:extLst>
              <a:ext uri="{FF2B5EF4-FFF2-40B4-BE49-F238E27FC236}">
                <a16:creationId xmlns:a16="http://schemas.microsoft.com/office/drawing/2014/main" id="{37747D38-47BD-DB93-531F-0BBA06967C9C}"/>
              </a:ext>
            </a:extLst>
          </p:cNvPr>
          <p:cNvSpPr/>
          <p:nvPr/>
        </p:nvSpPr>
        <p:spPr>
          <a:xfrm>
            <a:off x="10675869" y="146619"/>
            <a:ext cx="1345474" cy="10511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09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549D-254A-D9AA-1546-A0369F72C23A}"/>
              </a:ext>
            </a:extLst>
          </p:cNvPr>
          <p:cNvSpPr>
            <a:spLocks noGrp="1"/>
          </p:cNvSpPr>
          <p:nvPr>
            <p:ph type="title"/>
          </p:nvPr>
        </p:nvSpPr>
        <p:spPr>
          <a:xfrm>
            <a:off x="838200" y="365125"/>
            <a:ext cx="10515600" cy="1325563"/>
          </a:xfrm>
        </p:spPr>
        <p:txBody>
          <a:bodyPr anchor="ctr">
            <a:normAutofit/>
          </a:bodyPr>
          <a:lstStyle/>
          <a:p>
            <a:r>
              <a:rPr lang="en-US" dirty="0"/>
              <a:t>New Variables (Not Mandatory)</a:t>
            </a:r>
          </a:p>
        </p:txBody>
      </p:sp>
      <p:graphicFrame>
        <p:nvGraphicFramePr>
          <p:cNvPr id="5" name="Content Placeholder 2">
            <a:extLst>
              <a:ext uri="{FF2B5EF4-FFF2-40B4-BE49-F238E27FC236}">
                <a16:creationId xmlns:a16="http://schemas.microsoft.com/office/drawing/2014/main" id="{96E1A216-3DB0-FE36-1609-3ADAC6F5DE59}"/>
              </a:ext>
            </a:extLst>
          </p:cNvPr>
          <p:cNvGraphicFramePr>
            <a:graphicFrameLocks noGrp="1"/>
          </p:cNvGraphicFramePr>
          <p:nvPr>
            <p:ph idx="1"/>
            <p:extLst>
              <p:ext uri="{D42A27DB-BD31-4B8C-83A1-F6EECF244321}">
                <p14:modId xmlns:p14="http://schemas.microsoft.com/office/powerpoint/2010/main" val="2176847378"/>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41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A0EB-3C43-8965-2F98-575F4AB5B436}"/>
              </a:ext>
            </a:extLst>
          </p:cNvPr>
          <p:cNvSpPr>
            <a:spLocks noGrp="1"/>
          </p:cNvSpPr>
          <p:nvPr>
            <p:ph type="title"/>
          </p:nvPr>
        </p:nvSpPr>
        <p:spPr>
          <a:xfrm>
            <a:off x="839788" y="457200"/>
            <a:ext cx="3932237" cy="1600200"/>
          </a:xfrm>
        </p:spPr>
        <p:txBody>
          <a:bodyPr anchor="b">
            <a:normAutofit/>
          </a:bodyPr>
          <a:lstStyle/>
          <a:p>
            <a:r>
              <a:rPr lang="en-US" dirty="0"/>
              <a:t>Additional Variable Forms</a:t>
            </a:r>
          </a:p>
        </p:txBody>
      </p:sp>
      <p:pic>
        <p:nvPicPr>
          <p:cNvPr id="5" name="Picture 4">
            <a:extLst>
              <a:ext uri="{FF2B5EF4-FFF2-40B4-BE49-F238E27FC236}">
                <a16:creationId xmlns:a16="http://schemas.microsoft.com/office/drawing/2014/main" id="{63A66B72-FF7A-6CBE-8A70-AD1A9BAA58C5}"/>
              </a:ext>
            </a:extLst>
          </p:cNvPr>
          <p:cNvPicPr>
            <a:picLocks noChangeAspect="1"/>
          </p:cNvPicPr>
          <p:nvPr/>
        </p:nvPicPr>
        <p:blipFill>
          <a:blip r:embed="rId2"/>
          <a:stretch>
            <a:fillRect/>
          </a:stretch>
        </p:blipFill>
        <p:spPr>
          <a:xfrm>
            <a:off x="5468354" y="987425"/>
            <a:ext cx="5601867" cy="4873625"/>
          </a:xfrm>
          <a:prstGeom prst="rect">
            <a:avLst/>
          </a:prstGeom>
          <a:noFill/>
        </p:spPr>
      </p:pic>
      <p:sp>
        <p:nvSpPr>
          <p:cNvPr id="10" name="Text Placeholder 3">
            <a:extLst>
              <a:ext uri="{FF2B5EF4-FFF2-40B4-BE49-F238E27FC236}">
                <a16:creationId xmlns:a16="http://schemas.microsoft.com/office/drawing/2014/main" id="{8C8D54A4-2709-6A88-F20A-00DB44865070}"/>
              </a:ext>
            </a:extLst>
          </p:cNvPr>
          <p:cNvSpPr>
            <a:spLocks noGrp="1"/>
          </p:cNvSpPr>
          <p:nvPr>
            <p:ph type="body" sz="half" idx="2"/>
          </p:nvPr>
        </p:nvSpPr>
        <p:spPr>
          <a:xfrm>
            <a:off x="839788" y="2057400"/>
            <a:ext cx="3932237" cy="3811588"/>
          </a:xfrm>
        </p:spPr>
        <p:txBody>
          <a:bodyPr/>
          <a:lstStyle/>
          <a:p>
            <a:endParaRPr lang="en-US" dirty="0"/>
          </a:p>
        </p:txBody>
      </p:sp>
    </p:spTree>
    <p:extLst>
      <p:ext uri="{BB962C8B-B14F-4D97-AF65-F5344CB8AC3E}">
        <p14:creationId xmlns:p14="http://schemas.microsoft.com/office/powerpoint/2010/main" val="375917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AC11-C48A-033B-B5DB-9655D4EB7B99}"/>
              </a:ext>
            </a:extLst>
          </p:cNvPr>
          <p:cNvSpPr>
            <a:spLocks noGrp="1"/>
          </p:cNvSpPr>
          <p:nvPr>
            <p:ph type="title"/>
          </p:nvPr>
        </p:nvSpPr>
        <p:spPr/>
        <p:txBody>
          <a:bodyPr/>
          <a:lstStyle/>
          <a:p>
            <a:r>
              <a:rPr lang="en-US" dirty="0"/>
              <a:t>Growth Forms</a:t>
            </a:r>
          </a:p>
        </p:txBody>
      </p:sp>
      <p:pic>
        <p:nvPicPr>
          <p:cNvPr id="7" name="Picture 6">
            <a:extLst>
              <a:ext uri="{FF2B5EF4-FFF2-40B4-BE49-F238E27FC236}">
                <a16:creationId xmlns:a16="http://schemas.microsoft.com/office/drawing/2014/main" id="{9F0448B5-1428-9594-B5F8-41D006D21963}"/>
              </a:ext>
            </a:extLst>
          </p:cNvPr>
          <p:cNvPicPr>
            <a:picLocks noChangeAspect="1"/>
          </p:cNvPicPr>
          <p:nvPr/>
        </p:nvPicPr>
        <p:blipFill>
          <a:blip r:embed="rId2"/>
          <a:stretch>
            <a:fillRect/>
          </a:stretch>
        </p:blipFill>
        <p:spPr>
          <a:xfrm>
            <a:off x="0" y="1524000"/>
            <a:ext cx="6252601" cy="5334000"/>
          </a:xfrm>
          <a:prstGeom prst="rect">
            <a:avLst/>
          </a:prstGeom>
        </p:spPr>
      </p:pic>
      <p:pic>
        <p:nvPicPr>
          <p:cNvPr id="13" name="Picture 12">
            <a:extLst>
              <a:ext uri="{FF2B5EF4-FFF2-40B4-BE49-F238E27FC236}">
                <a16:creationId xmlns:a16="http://schemas.microsoft.com/office/drawing/2014/main" id="{64A12709-BDB5-AA80-5D50-3F0783F30758}"/>
              </a:ext>
            </a:extLst>
          </p:cNvPr>
          <p:cNvPicPr>
            <a:picLocks noChangeAspect="1"/>
          </p:cNvPicPr>
          <p:nvPr/>
        </p:nvPicPr>
        <p:blipFill>
          <a:blip r:embed="rId3"/>
          <a:stretch>
            <a:fillRect/>
          </a:stretch>
        </p:blipFill>
        <p:spPr>
          <a:xfrm>
            <a:off x="6463554" y="1647825"/>
            <a:ext cx="5728446" cy="5210175"/>
          </a:xfrm>
          <a:prstGeom prst="rect">
            <a:avLst/>
          </a:prstGeom>
        </p:spPr>
      </p:pic>
    </p:spTree>
    <p:extLst>
      <p:ext uri="{BB962C8B-B14F-4D97-AF65-F5344CB8AC3E}">
        <p14:creationId xmlns:p14="http://schemas.microsoft.com/office/powerpoint/2010/main" val="271017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pic>
        <p:nvPicPr>
          <p:cNvPr id="10" name="Graphic 9" descr="Checkmark">
            <a:extLst>
              <a:ext uri="{FF2B5EF4-FFF2-40B4-BE49-F238E27FC236}">
                <a16:creationId xmlns:a16="http://schemas.microsoft.com/office/drawing/2014/main" id="{DB6863A3-DCF4-E243-A806-21DF144C6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6248" y="4984120"/>
            <a:ext cx="366384" cy="366384"/>
          </a:xfrm>
          <a:prstGeom prst="rect">
            <a:avLst/>
          </a:prstGeom>
        </p:spPr>
      </p:pic>
      <p:sp>
        <p:nvSpPr>
          <p:cNvPr id="3" name="Multiply 2">
            <a:extLst>
              <a:ext uri="{FF2B5EF4-FFF2-40B4-BE49-F238E27FC236}">
                <a16:creationId xmlns:a16="http://schemas.microsoft.com/office/drawing/2014/main" id="{BB2FB585-1FE5-5741-AD2B-3DA704B74BC5}"/>
              </a:ext>
            </a:extLst>
          </p:cNvPr>
          <p:cNvSpPr/>
          <p:nvPr/>
        </p:nvSpPr>
        <p:spPr>
          <a:xfrm>
            <a:off x="11207578" y="2048308"/>
            <a:ext cx="510289" cy="4865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3482BC9-28A6-BA6B-683A-5B3454550543}"/>
              </a:ext>
            </a:extLst>
          </p:cNvPr>
          <p:cNvSpPr>
            <a:spLocks noGrp="1"/>
          </p:cNvSpPr>
          <p:nvPr>
            <p:ph type="title"/>
          </p:nvPr>
        </p:nvSpPr>
        <p:spPr>
          <a:xfrm>
            <a:off x="839788" y="457200"/>
            <a:ext cx="3932237" cy="1600200"/>
          </a:xfrm>
        </p:spPr>
        <p:txBody>
          <a:bodyPr/>
          <a:lstStyle/>
          <a:p>
            <a:r>
              <a:rPr lang="en-US" dirty="0"/>
              <a:t>Medication Forms</a:t>
            </a:r>
          </a:p>
        </p:txBody>
      </p:sp>
      <p:pic>
        <p:nvPicPr>
          <p:cNvPr id="5" name="Picture 4">
            <a:extLst>
              <a:ext uri="{FF2B5EF4-FFF2-40B4-BE49-F238E27FC236}">
                <a16:creationId xmlns:a16="http://schemas.microsoft.com/office/drawing/2014/main" id="{4C9934E1-8F0B-B560-D2FD-1D6EFE7825E9}"/>
              </a:ext>
            </a:extLst>
          </p:cNvPr>
          <p:cNvPicPr>
            <a:picLocks noChangeAspect="1"/>
          </p:cNvPicPr>
          <p:nvPr/>
        </p:nvPicPr>
        <p:blipFill>
          <a:blip r:embed="rId2"/>
          <a:stretch>
            <a:fillRect/>
          </a:stretch>
        </p:blipFill>
        <p:spPr>
          <a:xfrm>
            <a:off x="6427695" y="58360"/>
            <a:ext cx="5471770" cy="6726056"/>
          </a:xfrm>
          <a:prstGeom prst="rect">
            <a:avLst/>
          </a:prstGeom>
          <a:noFill/>
        </p:spPr>
      </p:pic>
      <p:sp>
        <p:nvSpPr>
          <p:cNvPr id="12" name="Text Placeholder 3">
            <a:extLst>
              <a:ext uri="{FF2B5EF4-FFF2-40B4-BE49-F238E27FC236}">
                <a16:creationId xmlns:a16="http://schemas.microsoft.com/office/drawing/2014/main" id="{8C4B606D-FB3B-B08B-4016-65C5DC6AC486}"/>
              </a:ext>
            </a:extLst>
          </p:cNvPr>
          <p:cNvSpPr>
            <a:spLocks noGrp="1"/>
          </p:cNvSpPr>
          <p:nvPr>
            <p:ph type="body" sz="half" idx="2"/>
          </p:nvPr>
        </p:nvSpPr>
        <p:spPr>
          <a:xfrm>
            <a:off x="839788" y="2057400"/>
            <a:ext cx="3932237" cy="3811588"/>
          </a:xfrm>
        </p:spPr>
        <p:txBody>
          <a:bodyPr/>
          <a:lstStyle/>
          <a:p>
            <a:endParaRPr lang="en-US"/>
          </a:p>
        </p:txBody>
      </p:sp>
    </p:spTree>
    <p:extLst>
      <p:ext uri="{BB962C8B-B14F-4D97-AF65-F5344CB8AC3E}">
        <p14:creationId xmlns:p14="http://schemas.microsoft.com/office/powerpoint/2010/main" val="191984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F9EEFB-0456-A0DD-1D9E-6861C339AADC}"/>
              </a:ext>
            </a:extLst>
          </p:cNvPr>
          <p:cNvSpPr>
            <a:spLocks noGrp="1"/>
          </p:cNvSpPr>
          <p:nvPr>
            <p:ph type="title"/>
          </p:nvPr>
        </p:nvSpPr>
        <p:spPr>
          <a:xfrm>
            <a:off x="838200" y="365125"/>
            <a:ext cx="10515600" cy="1325563"/>
          </a:xfrm>
        </p:spPr>
        <p:txBody>
          <a:bodyPr anchor="ctr">
            <a:normAutofit/>
          </a:bodyPr>
          <a:lstStyle/>
          <a:p>
            <a:r>
              <a:rPr lang="en-US" dirty="0"/>
              <a:t>Quantitative Cost Analysis Surveys</a:t>
            </a:r>
          </a:p>
        </p:txBody>
      </p:sp>
      <p:graphicFrame>
        <p:nvGraphicFramePr>
          <p:cNvPr id="10" name="Content Placeholder 7">
            <a:extLst>
              <a:ext uri="{FF2B5EF4-FFF2-40B4-BE49-F238E27FC236}">
                <a16:creationId xmlns:a16="http://schemas.microsoft.com/office/drawing/2014/main" id="{4E2DC7B1-33F5-BE5E-EF98-64403DED9680}"/>
              </a:ext>
            </a:extLst>
          </p:cNvPr>
          <p:cNvGraphicFramePr>
            <a:graphicFrameLocks noGrp="1"/>
          </p:cNvGraphicFramePr>
          <p:nvPr>
            <p:ph idx="1"/>
            <p:extLst>
              <p:ext uri="{D42A27DB-BD31-4B8C-83A1-F6EECF244321}">
                <p14:modId xmlns:p14="http://schemas.microsoft.com/office/powerpoint/2010/main" val="2194889059"/>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43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2945964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D0BB-4239-BF41-9A80-180F336C5E55}"/>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6" name="Content Placeholder 2">
            <a:extLst>
              <a:ext uri="{FF2B5EF4-FFF2-40B4-BE49-F238E27FC236}">
                <a16:creationId xmlns:a16="http://schemas.microsoft.com/office/drawing/2014/main" id="{D8348541-EC32-65FA-5664-804E09B3A6B6}"/>
              </a:ext>
            </a:extLst>
          </p:cNvPr>
          <p:cNvGraphicFramePr>
            <a:graphicFrameLocks noGrp="1"/>
          </p:cNvGraphicFramePr>
          <p:nvPr>
            <p:ph idx="1"/>
            <p:extLst>
              <p:ext uri="{D42A27DB-BD31-4B8C-83A1-F6EECF244321}">
                <p14:modId xmlns:p14="http://schemas.microsoft.com/office/powerpoint/2010/main" val="766824272"/>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35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F1C1-68B3-905E-E4CE-3B9C0976E899}"/>
              </a:ext>
            </a:extLst>
          </p:cNvPr>
          <p:cNvSpPr>
            <a:spLocks noGrp="1"/>
          </p:cNvSpPr>
          <p:nvPr>
            <p:ph type="title"/>
          </p:nvPr>
        </p:nvSpPr>
        <p:spPr/>
        <p:txBody>
          <a:bodyPr/>
          <a:lstStyle/>
          <a:p>
            <a:r>
              <a:rPr lang="en-US" dirty="0"/>
              <a:t>Consenting Reminders</a:t>
            </a:r>
          </a:p>
        </p:txBody>
      </p:sp>
      <p:sp>
        <p:nvSpPr>
          <p:cNvPr id="3" name="Content Placeholder 2">
            <a:extLst>
              <a:ext uri="{FF2B5EF4-FFF2-40B4-BE49-F238E27FC236}">
                <a16:creationId xmlns:a16="http://schemas.microsoft.com/office/drawing/2014/main" id="{86CCB277-C5AC-3EB5-32CF-7BD0DAECE508}"/>
              </a:ext>
            </a:extLst>
          </p:cNvPr>
          <p:cNvSpPr>
            <a:spLocks noGrp="1"/>
          </p:cNvSpPr>
          <p:nvPr>
            <p:ph idx="1"/>
          </p:nvPr>
        </p:nvSpPr>
        <p:spPr/>
        <p:txBody>
          <a:bodyPr/>
          <a:lstStyle/>
          <a:p>
            <a:r>
              <a:rPr lang="en-US" dirty="0"/>
              <a:t>OKAY to consent at first pulmonary follow-up if missed at NICU discharge. </a:t>
            </a:r>
          </a:p>
          <a:p>
            <a:r>
              <a:rPr lang="en-US" dirty="0"/>
              <a:t>Consent is for SHARING data not </a:t>
            </a:r>
            <a:r>
              <a:rPr lang="en-US" u="sng" dirty="0"/>
              <a:t>USING</a:t>
            </a:r>
            <a:r>
              <a:rPr lang="en-US" dirty="0"/>
              <a:t> program. </a:t>
            </a:r>
          </a:p>
          <a:p>
            <a:r>
              <a:rPr lang="en-US" dirty="0"/>
              <a:t>If RHO not feasible, please still present fact sheet and ask for permission to use data as control.</a:t>
            </a:r>
          </a:p>
        </p:txBody>
      </p:sp>
    </p:spTree>
    <p:extLst>
      <p:ext uri="{BB962C8B-B14F-4D97-AF65-F5344CB8AC3E}">
        <p14:creationId xmlns:p14="http://schemas.microsoft.com/office/powerpoint/2010/main" val="984060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C44-30DD-07E4-8822-87861FCC8701}"/>
              </a:ext>
            </a:extLst>
          </p:cNvPr>
          <p:cNvSpPr>
            <a:spLocks noGrp="1"/>
          </p:cNvSpPr>
          <p:nvPr>
            <p:ph type="title"/>
          </p:nvPr>
        </p:nvSpPr>
        <p:spPr>
          <a:xfrm>
            <a:off x="771525" y="314468"/>
            <a:ext cx="10515600" cy="1325563"/>
          </a:xfrm>
          <a:prstGeom prst="wedgeRectCallout">
            <a:avLst/>
          </a:prstGeom>
        </p:spPr>
        <p:txBody>
          <a:bodyPr anchor="ctr">
            <a:normAutofit/>
          </a:bodyPr>
          <a:lstStyle/>
          <a:p>
            <a:r>
              <a:rPr lang="en-US" dirty="0"/>
              <a:t>Controls</a:t>
            </a:r>
          </a:p>
        </p:txBody>
      </p:sp>
      <p:graphicFrame>
        <p:nvGraphicFramePr>
          <p:cNvPr id="5" name="Content Placeholder 2">
            <a:extLst>
              <a:ext uri="{FF2B5EF4-FFF2-40B4-BE49-F238E27FC236}">
                <a16:creationId xmlns:a16="http://schemas.microsoft.com/office/drawing/2014/main" id="{7D2BDEA1-A94B-CCC2-F19F-FA1A62339602}"/>
              </a:ext>
            </a:extLst>
          </p:cNvPr>
          <p:cNvGraphicFramePr>
            <a:graphicFrameLocks noGrp="1"/>
          </p:cNvGraphicFramePr>
          <p:nvPr>
            <p:ph idx="1"/>
            <p:extLst>
              <p:ext uri="{D42A27DB-BD31-4B8C-83A1-F6EECF244321}">
                <p14:modId xmlns:p14="http://schemas.microsoft.com/office/powerpoint/2010/main" val="3212751604"/>
              </p:ext>
            </p:extLst>
          </p:nvPr>
        </p:nvGraphicFramePr>
        <p:xfrm>
          <a:off x="771525" y="1976294"/>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F1E37A71-4221-6768-9C82-945F84D798F3}"/>
              </a:ext>
            </a:extLst>
          </p:cNvPr>
          <p:cNvSpPr/>
          <p:nvPr/>
        </p:nvSpPr>
        <p:spPr>
          <a:xfrm>
            <a:off x="6610350" y="314468"/>
            <a:ext cx="4676775" cy="132556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Reminder: subjects withdrawn are still counted as controls if possible</a:t>
            </a:r>
          </a:p>
        </p:txBody>
      </p:sp>
    </p:spTree>
    <p:extLst>
      <p:ext uri="{BB962C8B-B14F-4D97-AF65-F5344CB8AC3E}">
        <p14:creationId xmlns:p14="http://schemas.microsoft.com/office/powerpoint/2010/main" val="396351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2427-ACCC-5DA5-49B0-09F26F959CC6}"/>
              </a:ext>
            </a:extLst>
          </p:cNvPr>
          <p:cNvSpPr>
            <a:spLocks noGrp="1"/>
          </p:cNvSpPr>
          <p:nvPr>
            <p:ph type="title"/>
          </p:nvPr>
        </p:nvSpPr>
        <p:spPr/>
        <p:txBody>
          <a:bodyPr/>
          <a:lstStyle/>
          <a:p>
            <a:r>
              <a:rPr lang="en-US" dirty="0"/>
              <a:t>Contacting Patients Through the EMR</a:t>
            </a:r>
          </a:p>
        </p:txBody>
      </p:sp>
      <p:sp>
        <p:nvSpPr>
          <p:cNvPr id="3" name="Content Placeholder 2">
            <a:extLst>
              <a:ext uri="{FF2B5EF4-FFF2-40B4-BE49-F238E27FC236}">
                <a16:creationId xmlns:a16="http://schemas.microsoft.com/office/drawing/2014/main" id="{7E90DD36-0A4F-DB41-6A74-EA0CB3CA4027}"/>
              </a:ext>
            </a:extLst>
          </p:cNvPr>
          <p:cNvSpPr>
            <a:spLocks noGrp="1"/>
          </p:cNvSpPr>
          <p:nvPr>
            <p:ph idx="1"/>
          </p:nvPr>
        </p:nvSpPr>
        <p:spPr/>
        <p:txBody>
          <a:bodyPr/>
          <a:lstStyle/>
          <a:p>
            <a:r>
              <a:rPr lang="en-US" dirty="0"/>
              <a:t>If the RHO recommendation is a maintain, you can contact patients using your EMR instead of a phone call if you prefer. </a:t>
            </a:r>
          </a:p>
        </p:txBody>
      </p:sp>
    </p:spTree>
    <p:extLst>
      <p:ext uri="{BB962C8B-B14F-4D97-AF65-F5344CB8AC3E}">
        <p14:creationId xmlns:p14="http://schemas.microsoft.com/office/powerpoint/2010/main" val="1500140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76 ± 62</a:t>
            </a:r>
          </a:p>
        </p:txBody>
      </p:sp>
      <p:pic>
        <p:nvPicPr>
          <p:cNvPr id="3" name="Picture 2">
            <a:extLst>
              <a:ext uri="{FF2B5EF4-FFF2-40B4-BE49-F238E27FC236}">
                <a16:creationId xmlns:a16="http://schemas.microsoft.com/office/drawing/2014/main" id="{7B476D87-FC0A-6FAD-F415-577A6D9E76CC}"/>
              </a:ext>
            </a:extLst>
          </p:cNvPr>
          <p:cNvPicPr>
            <a:picLocks noChangeAspect="1"/>
          </p:cNvPicPr>
          <p:nvPr/>
        </p:nvPicPr>
        <p:blipFill rotWithShape="1">
          <a:blip r:embed="rId3"/>
          <a:srcRect l="7175" t="2353" r="6182" b="2614"/>
          <a:stretch/>
        </p:blipFill>
        <p:spPr>
          <a:xfrm>
            <a:off x="5130800" y="164462"/>
            <a:ext cx="6472517" cy="5994292"/>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Chart 3">
            <a:extLst>
              <a:ext uri="{FF2B5EF4-FFF2-40B4-BE49-F238E27FC236}">
                <a16:creationId xmlns:a16="http://schemas.microsoft.com/office/drawing/2014/main" id="{0C17CC59-7A77-8E7A-214C-CEC29C5ED848}"/>
              </a:ext>
            </a:extLst>
          </p:cNvPr>
          <p:cNvGraphicFramePr>
            <a:graphicFrameLocks/>
          </p:cNvGraphicFramePr>
          <p:nvPr>
            <p:extLst>
              <p:ext uri="{D42A27DB-BD31-4B8C-83A1-F6EECF244321}">
                <p14:modId xmlns:p14="http://schemas.microsoft.com/office/powerpoint/2010/main" val="3807446613"/>
              </p:ext>
            </p:extLst>
          </p:nvPr>
        </p:nvGraphicFramePr>
        <p:xfrm>
          <a:off x="0" y="0"/>
          <a:ext cx="12192000" cy="6185013"/>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Up 5">
            <a:extLst>
              <a:ext uri="{FF2B5EF4-FFF2-40B4-BE49-F238E27FC236}">
                <a16:creationId xmlns:a16="http://schemas.microsoft.com/office/drawing/2014/main" id="{141451D3-8BC6-14AA-38D6-19CDCF61E515}"/>
              </a:ext>
            </a:extLst>
          </p:cNvPr>
          <p:cNvSpPr/>
          <p:nvPr/>
        </p:nvSpPr>
        <p:spPr>
          <a:xfrm>
            <a:off x="10785764" y="147413"/>
            <a:ext cx="1101436" cy="7669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24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7EA6E8D-828F-7441-1500-4B95249C1C3D}"/>
              </a:ext>
            </a:extLst>
          </p:cNvPr>
          <p:cNvGraphicFramePr>
            <a:graphicFrameLocks/>
          </p:cNvGraphicFramePr>
          <p:nvPr>
            <p:extLst>
              <p:ext uri="{D42A27DB-BD31-4B8C-83A1-F6EECF244321}">
                <p14:modId xmlns:p14="http://schemas.microsoft.com/office/powerpoint/2010/main" val="3458013631"/>
              </p:ext>
            </p:extLst>
          </p:nvPr>
        </p:nvGraphicFramePr>
        <p:xfrm>
          <a:off x="0" y="1"/>
          <a:ext cx="12191999" cy="59794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059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3595072447"/>
              </p:ext>
            </p:extLst>
          </p:nvPr>
        </p:nvGraphicFramePr>
        <p:xfrm>
          <a:off x="327116" y="674446"/>
          <a:ext cx="11537768" cy="516439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solidFill>
                            <a:schemeClr val="tx1"/>
                          </a:solidFill>
                          <a:effectLst/>
                        </a:rPr>
                        <a:t>Site Name</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1st Patient Enrolled</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Duration of Implementation </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Estimate Per Year</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Estimate Per Month</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Current Per Month</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Followed</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Withdrawn</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Weaned from HOT</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Active on HOT</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Average</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SD</a:t>
                      </a:r>
                      <a:endParaRPr lang="en-US" sz="13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b="0" u="none" strike="noStrike" dirty="0">
                          <a:solidFill>
                            <a:schemeClr val="tx1"/>
                          </a:solidFill>
                          <a:effectLst/>
                        </a:rPr>
                        <a:t>Boston Children's</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chemeClr val="tx1"/>
                          </a:solidFill>
                          <a:effectLst/>
                          <a:latin typeface="+mn-lt"/>
                        </a:rPr>
                        <a:t>7/8/2021</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32.23</a:t>
                      </a:r>
                    </a:p>
                  </a:txBody>
                  <a:tcPr marL="0" marR="0" marT="0" marB="0" anchor="b"/>
                </a:tc>
                <a:tc>
                  <a:txBody>
                    <a:bodyPr/>
                    <a:lstStyle/>
                    <a:p>
                      <a:pPr algn="ctr" fontAlgn="b"/>
                      <a:r>
                        <a:rPr lang="en-US" sz="1100" b="0" i="0" u="none" strike="noStrike">
                          <a:solidFill>
                            <a:schemeClr val="tx1"/>
                          </a:solidFill>
                          <a:effectLst/>
                          <a:latin typeface="+mn-lt"/>
                        </a:rPr>
                        <a:t>40</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1.0</a:t>
                      </a:r>
                    </a:p>
                  </a:txBody>
                  <a:tcPr marL="0" marR="0" marT="0" marB="0" anchor="b">
                    <a:solidFill>
                      <a:srgbClr val="FF5050"/>
                    </a:solidFill>
                  </a:tcPr>
                </a:tc>
                <a:tc>
                  <a:txBody>
                    <a:bodyPr/>
                    <a:lstStyle/>
                    <a:p>
                      <a:pPr algn="r" fontAlgn="b"/>
                      <a:r>
                        <a:rPr lang="en-US" sz="1100" b="0" i="0" u="none" strike="noStrike">
                          <a:solidFill>
                            <a:schemeClr val="tx1"/>
                          </a:solidFill>
                          <a:effectLst/>
                          <a:latin typeface="Calibri" panose="020F0502020204030204" pitchFamily="34" charset="0"/>
                        </a:rPr>
                        <a:t>32</a:t>
                      </a:r>
                    </a:p>
                  </a:txBody>
                  <a:tcPr marL="0" marR="0" marT="0" marB="0" anchor="b"/>
                </a:tc>
                <a:tc>
                  <a:txBody>
                    <a:bodyPr/>
                    <a:lstStyle/>
                    <a:p>
                      <a:pPr algn="ctr" fontAlgn="b"/>
                      <a:r>
                        <a:rPr lang="en-US" sz="1100" b="0" i="0" u="none" strike="noStrike" dirty="0">
                          <a:solidFill>
                            <a:schemeClr val="tx1"/>
                          </a:solidFill>
                          <a:effectLst/>
                          <a:latin typeface="+mn-lt"/>
                        </a:rPr>
                        <a:t>10</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18</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4</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67.56</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51.63</a:t>
                      </a:r>
                    </a:p>
                  </a:txBody>
                  <a:tcPr marL="0" marR="0" marT="0" marB="0" anchor="b"/>
                </a:tc>
                <a:extLst>
                  <a:ext uri="{0D108BD9-81ED-4DB2-BD59-A6C34878D82A}">
                    <a16:rowId xmlns:a16="http://schemas.microsoft.com/office/drawing/2014/main" val="1105767336"/>
                  </a:ext>
                </a:extLst>
              </a:tr>
              <a:tr h="249892">
                <a:tc>
                  <a:txBody>
                    <a:bodyPr/>
                    <a:lstStyle/>
                    <a:p>
                      <a:pPr algn="ctr" fontAlgn="b"/>
                      <a:r>
                        <a:rPr lang="en-US" sz="1200" b="0" u="none" strike="noStrike" dirty="0">
                          <a:solidFill>
                            <a:schemeClr val="tx1"/>
                          </a:solidFill>
                          <a:effectLst/>
                        </a:rPr>
                        <a:t>Dartmouth-Hitchcock</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chemeClr val="tx1"/>
                          </a:solidFill>
                          <a:effectLst/>
                          <a:latin typeface="+mn-lt"/>
                        </a:rPr>
                        <a:t>1/1/2022</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26.33</a:t>
                      </a:r>
                    </a:p>
                  </a:txBody>
                  <a:tcPr marL="0" marR="0" marT="0" marB="0" anchor="b"/>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1.1</a:t>
                      </a:r>
                    </a:p>
                  </a:txBody>
                  <a:tcPr marL="0" marR="0" marT="0" marB="0" anchor="b">
                    <a:noFill/>
                  </a:tcPr>
                </a:tc>
                <a:tc>
                  <a:txBody>
                    <a:bodyPr/>
                    <a:lstStyle/>
                    <a:p>
                      <a:pPr algn="r" fontAlgn="b"/>
                      <a:r>
                        <a:rPr lang="en-US" sz="1100" b="0" i="0" u="none" strike="noStrike">
                          <a:solidFill>
                            <a:schemeClr val="tx1"/>
                          </a:solidFill>
                          <a:effectLst/>
                          <a:latin typeface="Calibri" panose="020F0502020204030204" pitchFamily="34" charset="0"/>
                        </a:rPr>
                        <a:t>29</a:t>
                      </a:r>
                    </a:p>
                  </a:txBody>
                  <a:tcPr marL="0" marR="0" marT="0" marB="0" anchor="b"/>
                </a:tc>
                <a:tc>
                  <a:txBody>
                    <a:bodyPr/>
                    <a:lstStyle/>
                    <a:p>
                      <a:pPr algn="ctr" fontAlgn="b"/>
                      <a:r>
                        <a:rPr lang="en-US" sz="1100" b="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27</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81.19</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85.29</a:t>
                      </a:r>
                    </a:p>
                  </a:txBody>
                  <a:tcPr marL="0" marR="0" marT="0" marB="0" anchor="b"/>
                </a:tc>
                <a:extLst>
                  <a:ext uri="{0D108BD9-81ED-4DB2-BD59-A6C34878D82A}">
                    <a16:rowId xmlns:a16="http://schemas.microsoft.com/office/drawing/2014/main" val="176033024"/>
                  </a:ext>
                </a:extLst>
              </a:tr>
              <a:tr h="381240">
                <a:tc>
                  <a:txBody>
                    <a:bodyPr/>
                    <a:lstStyle/>
                    <a:p>
                      <a:pPr algn="ctr" fontAlgn="b"/>
                      <a:r>
                        <a:rPr lang="en-US" sz="1200" b="0" u="none" strike="noStrike" dirty="0">
                          <a:solidFill>
                            <a:schemeClr val="tx1"/>
                          </a:solidFill>
                          <a:effectLst/>
                        </a:rPr>
                        <a:t>Maria </a:t>
                      </a:r>
                      <a:r>
                        <a:rPr lang="en-US" sz="1200" b="0" u="none" strike="noStrike" dirty="0" err="1">
                          <a:solidFill>
                            <a:schemeClr val="tx1"/>
                          </a:solidFill>
                          <a:effectLst/>
                        </a:rPr>
                        <a:t>Fareri</a:t>
                      </a:r>
                      <a:r>
                        <a:rPr lang="en-US" sz="1200" b="0" u="none" strike="noStrike" dirty="0">
                          <a:solidFill>
                            <a:schemeClr val="tx1"/>
                          </a:solidFill>
                          <a:effectLst/>
                        </a:rPr>
                        <a:t>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11/18/2021</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27.80</a:t>
                      </a:r>
                    </a:p>
                  </a:txBody>
                  <a:tcPr marL="0" marR="0" marT="0" marB="0" anchor="b"/>
                </a:tc>
                <a:tc>
                  <a:txBody>
                    <a:bodyPr/>
                    <a:lstStyle/>
                    <a:p>
                      <a:pPr algn="ctr" fontAlgn="b"/>
                      <a:r>
                        <a:rPr lang="en-US" sz="1100" b="0" i="0" u="none" strike="noStrike" dirty="0">
                          <a:solidFill>
                            <a:schemeClr val="tx1"/>
                          </a:solidFill>
                          <a:effectLst/>
                          <a:latin typeface="+mn-lt"/>
                        </a:rPr>
                        <a:t>14</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0.4</a:t>
                      </a:r>
                    </a:p>
                  </a:txBody>
                  <a:tcPr marL="0" marR="0" marT="0" marB="0" anchor="b">
                    <a:solidFill>
                      <a:srgbClr val="FF5050"/>
                    </a:solidFill>
                  </a:tcPr>
                </a:tc>
                <a:tc>
                  <a:txBody>
                    <a:bodyPr/>
                    <a:lstStyle/>
                    <a:p>
                      <a:pPr algn="r" fontAlgn="b"/>
                      <a:r>
                        <a:rPr lang="en-US" sz="1100" b="0" i="0" u="none" strike="noStrike">
                          <a:solidFill>
                            <a:schemeClr val="tx1"/>
                          </a:solidFill>
                          <a:effectLst/>
                          <a:latin typeface="Calibri" panose="020F0502020204030204" pitchFamily="34" charset="0"/>
                        </a:rPr>
                        <a:t>12</a:t>
                      </a:r>
                    </a:p>
                  </a:txBody>
                  <a:tcPr marL="0" marR="0" marT="0" marB="0" anchor="b"/>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6</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76.50</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44.22</a:t>
                      </a:r>
                    </a:p>
                  </a:txBody>
                  <a:tcPr marL="0" marR="0" marT="0" marB="0" anchor="b"/>
                </a:tc>
                <a:extLst>
                  <a:ext uri="{0D108BD9-81ED-4DB2-BD59-A6C34878D82A}">
                    <a16:rowId xmlns:a16="http://schemas.microsoft.com/office/drawing/2014/main" val="2138647532"/>
                  </a:ext>
                </a:extLst>
              </a:tr>
              <a:tr h="381240">
                <a:tc>
                  <a:txBody>
                    <a:bodyPr/>
                    <a:lstStyle/>
                    <a:p>
                      <a:pPr algn="ctr" fontAlgn="b"/>
                      <a:r>
                        <a:rPr lang="en-US" sz="1200" b="0" u="none" strike="noStrike" dirty="0">
                          <a:solidFill>
                            <a:schemeClr val="tx1"/>
                          </a:solidFill>
                          <a:effectLst/>
                        </a:rPr>
                        <a:t>Massachusetts General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7/8/2021</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32.23</a:t>
                      </a:r>
                    </a:p>
                  </a:txBody>
                  <a:tcPr marL="0" marR="0" marT="0" marB="0" anchor="b"/>
                </a:tc>
                <a:tc>
                  <a:txBody>
                    <a:bodyPr/>
                    <a:lstStyle/>
                    <a:p>
                      <a:pPr algn="ctr" fontAlgn="b"/>
                      <a:r>
                        <a:rPr lang="en-US" sz="1100" b="0" i="0" u="none" strike="noStrike" dirty="0">
                          <a:solidFill>
                            <a:schemeClr val="tx1"/>
                          </a:solidFill>
                          <a:effectLst/>
                          <a:latin typeface="+mn-lt"/>
                        </a:rPr>
                        <a:t>13</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0.4</a:t>
                      </a:r>
                    </a:p>
                  </a:txBody>
                  <a:tcPr marL="0" marR="0" marT="0" marB="0" anchor="b">
                    <a:solidFill>
                      <a:srgbClr val="FF5050"/>
                    </a:solidFill>
                  </a:tcPr>
                </a:tc>
                <a:tc>
                  <a:txBody>
                    <a:bodyPr/>
                    <a:lstStyle/>
                    <a:p>
                      <a:pPr algn="r" fontAlgn="b"/>
                      <a:r>
                        <a:rPr lang="en-US" sz="1100" b="0" i="0" u="none" strike="noStrike">
                          <a:solidFill>
                            <a:schemeClr val="tx1"/>
                          </a:solidFill>
                          <a:effectLst/>
                          <a:latin typeface="Calibri" panose="020F0502020204030204" pitchFamily="34" charset="0"/>
                        </a:rPr>
                        <a:t>12</a:t>
                      </a:r>
                    </a:p>
                  </a:txBody>
                  <a:tcPr marL="0" marR="0" marT="0" marB="0" anchor="b"/>
                </a:tc>
                <a:tc>
                  <a:txBody>
                    <a:bodyPr/>
                    <a:lstStyle/>
                    <a:p>
                      <a:pPr algn="ctr" fontAlgn="b"/>
                      <a:r>
                        <a:rPr lang="en-US" sz="1100" b="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10</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80.60</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49.31</a:t>
                      </a:r>
                    </a:p>
                  </a:txBody>
                  <a:tcPr marL="0" marR="0" marT="0" marB="0" anchor="b"/>
                </a:tc>
                <a:extLst>
                  <a:ext uri="{0D108BD9-81ED-4DB2-BD59-A6C34878D82A}">
                    <a16:rowId xmlns:a16="http://schemas.microsoft.com/office/drawing/2014/main" val="3641287519"/>
                  </a:ext>
                </a:extLst>
              </a:tr>
              <a:tr h="249892">
                <a:tc>
                  <a:txBody>
                    <a:bodyPr/>
                    <a:lstStyle/>
                    <a:p>
                      <a:pPr algn="ctr" fontAlgn="b"/>
                      <a:r>
                        <a:rPr lang="en-US" sz="1200" b="0" u="none" strike="noStrike">
                          <a:solidFill>
                            <a:schemeClr val="tx1"/>
                          </a:solidFill>
                          <a:effectLst/>
                        </a:rPr>
                        <a:t>University of Maryland</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8/21/2021</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30.77</a:t>
                      </a:r>
                    </a:p>
                  </a:txBody>
                  <a:tcPr marL="0" marR="0" marT="0" marB="0" anchor="b"/>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1.7</a:t>
                      </a:r>
                    </a:p>
                  </a:txBody>
                  <a:tcPr marL="0" marR="0" marT="0" marB="0" anchor="b">
                    <a:noFill/>
                  </a:tcPr>
                </a:tc>
                <a:tc>
                  <a:txBody>
                    <a:bodyPr/>
                    <a:lstStyle/>
                    <a:p>
                      <a:pPr algn="r" fontAlgn="b"/>
                      <a:r>
                        <a:rPr lang="en-US" sz="1100" b="0" i="0" u="none" strike="noStrike">
                          <a:solidFill>
                            <a:schemeClr val="tx1"/>
                          </a:solidFill>
                          <a:effectLst/>
                          <a:latin typeface="Calibri" panose="020F0502020204030204" pitchFamily="34" charset="0"/>
                        </a:rPr>
                        <a:t>51</a:t>
                      </a:r>
                    </a:p>
                  </a:txBody>
                  <a:tcPr marL="0" marR="0" marT="0" marB="0" anchor="b"/>
                </a:tc>
                <a:tc>
                  <a:txBody>
                    <a:bodyPr/>
                    <a:lstStyle/>
                    <a:p>
                      <a:pPr algn="ctr" fontAlgn="b"/>
                      <a:r>
                        <a:rPr lang="en-US" sz="1100" b="0" i="0" u="none" strike="noStrike" dirty="0">
                          <a:solidFill>
                            <a:schemeClr val="tx1"/>
                          </a:solidFill>
                          <a:effectLst/>
                          <a:latin typeface="+mn-lt"/>
                        </a:rPr>
                        <a:t>18</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2</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49.87</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36.18</a:t>
                      </a:r>
                    </a:p>
                  </a:txBody>
                  <a:tcPr marL="0" marR="0" marT="0" marB="0" anchor="b"/>
                </a:tc>
                <a:extLst>
                  <a:ext uri="{0D108BD9-81ED-4DB2-BD59-A6C34878D82A}">
                    <a16:rowId xmlns:a16="http://schemas.microsoft.com/office/drawing/2014/main" val="632309223"/>
                  </a:ext>
                </a:extLst>
              </a:tr>
              <a:tr h="249892">
                <a:tc>
                  <a:txBody>
                    <a:bodyPr/>
                    <a:lstStyle/>
                    <a:p>
                      <a:pPr algn="ctr" fontAlgn="b"/>
                      <a:r>
                        <a:rPr lang="en-US" sz="1200" b="0" u="none" strike="noStrike" dirty="0">
                          <a:solidFill>
                            <a:schemeClr val="tx1"/>
                          </a:solidFill>
                          <a:effectLst/>
                        </a:rPr>
                        <a:t>Vanderbilt</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4/28/2021</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34.60</a:t>
                      </a:r>
                    </a:p>
                  </a:txBody>
                  <a:tcPr marL="0" marR="0" marT="0" marB="0" anchor="b"/>
                </a:tc>
                <a:tc>
                  <a:txBody>
                    <a:bodyPr/>
                    <a:lstStyle/>
                    <a:p>
                      <a:pPr algn="ctr" fontAlgn="b"/>
                      <a:r>
                        <a:rPr lang="en-US" sz="1100" b="0" i="0" u="none" strike="noStrike">
                          <a:solidFill>
                            <a:schemeClr val="tx1"/>
                          </a:solidFill>
                          <a:effectLst/>
                          <a:latin typeface="+mn-lt"/>
                        </a:rPr>
                        <a:t>70</a:t>
                      </a:r>
                    </a:p>
                  </a:txBody>
                  <a:tcPr marL="0" marR="0" marT="0" marB="0" anchor="ctr"/>
                </a:tc>
                <a:tc>
                  <a:txBody>
                    <a:bodyPr/>
                    <a:lstStyle/>
                    <a:p>
                      <a:pPr algn="ctr" fontAlgn="b"/>
                      <a:r>
                        <a:rPr lang="en-US" sz="1100" b="0" i="0" u="none" strike="noStrike" dirty="0">
                          <a:solidFill>
                            <a:schemeClr val="tx1"/>
                          </a:solidFill>
                          <a:effectLst/>
                          <a:latin typeface="+mn-lt"/>
                        </a:rPr>
                        <a:t>6</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0.2</a:t>
                      </a:r>
                    </a:p>
                  </a:txBody>
                  <a:tcPr marL="0" marR="0" marT="0" marB="0" anchor="b">
                    <a:solidFill>
                      <a:srgbClr val="FF5050"/>
                    </a:solidFill>
                  </a:tcPr>
                </a:tc>
                <a:tc>
                  <a:txBody>
                    <a:bodyPr/>
                    <a:lstStyle/>
                    <a:p>
                      <a:pPr algn="r" fontAlgn="b"/>
                      <a:r>
                        <a:rPr lang="en-US" sz="1100" b="0" i="0" u="none" strike="noStrike">
                          <a:solidFill>
                            <a:schemeClr val="tx1"/>
                          </a:solidFill>
                          <a:effectLst/>
                          <a:latin typeface="Calibri" panose="020F0502020204030204" pitchFamily="34" charset="0"/>
                        </a:rPr>
                        <a:t>6</a:t>
                      </a:r>
                    </a:p>
                  </a:txBody>
                  <a:tcPr marL="0" marR="0" marT="0" marB="0" anchor="b"/>
                </a:tc>
                <a:tc>
                  <a:txBody>
                    <a:bodyPr/>
                    <a:lstStyle/>
                    <a:p>
                      <a:pPr algn="ctr" fontAlgn="b"/>
                      <a:r>
                        <a:rPr lang="en-US" sz="1100" b="0" i="0" u="none" strike="noStrike" dirty="0">
                          <a:solidFill>
                            <a:schemeClr val="tx1"/>
                          </a:solidFill>
                          <a:effectLst/>
                          <a:latin typeface="+mn-lt"/>
                        </a:rPr>
                        <a:t>6</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0</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0</a:t>
                      </a:r>
                    </a:p>
                  </a:txBody>
                  <a:tcPr marL="0" marR="0" marT="0" marB="0" anchor="b"/>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932287569"/>
                  </a:ext>
                </a:extLst>
              </a:tr>
              <a:tr h="249892">
                <a:tc>
                  <a:txBody>
                    <a:bodyPr/>
                    <a:lstStyle/>
                    <a:p>
                      <a:pPr algn="ctr" fontAlgn="b"/>
                      <a:r>
                        <a:rPr lang="en-US" sz="1200" b="0" u="none" strike="noStrike" dirty="0">
                          <a:solidFill>
                            <a:schemeClr val="tx1"/>
                          </a:solidFill>
                          <a:effectLst/>
                        </a:rPr>
                        <a:t>Arkansas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10/20/2021</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28.77</a:t>
                      </a:r>
                    </a:p>
                  </a:txBody>
                  <a:tcPr marL="0" marR="0" marT="0" marB="0" anchor="b"/>
                </a:tc>
                <a:tc>
                  <a:txBody>
                    <a:bodyPr/>
                    <a:lstStyle/>
                    <a:p>
                      <a:pPr algn="ctr" fontAlgn="b"/>
                      <a:r>
                        <a:rPr lang="en-US" sz="1100" b="0" i="0" u="none" strike="noStrike">
                          <a:solidFill>
                            <a:schemeClr val="tx1"/>
                          </a:solidFill>
                          <a:effectLst/>
                          <a:latin typeface="+mn-lt"/>
                        </a:rPr>
                        <a:t>48</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1.2</a:t>
                      </a:r>
                    </a:p>
                  </a:txBody>
                  <a:tcPr marL="0" marR="0" marT="0" marB="0" anchor="b">
                    <a:solidFill>
                      <a:srgbClr val="FF5050"/>
                    </a:solidFill>
                  </a:tcPr>
                </a:tc>
                <a:tc>
                  <a:txBody>
                    <a:bodyPr/>
                    <a:lstStyle/>
                    <a:p>
                      <a:pPr algn="r" fontAlgn="b"/>
                      <a:r>
                        <a:rPr lang="en-US" sz="1100" b="0" i="0" u="none" strike="noStrike">
                          <a:solidFill>
                            <a:schemeClr val="tx1"/>
                          </a:solidFill>
                          <a:effectLst/>
                          <a:latin typeface="Calibri" panose="020F0502020204030204" pitchFamily="34" charset="0"/>
                        </a:rPr>
                        <a:t>35</a:t>
                      </a:r>
                    </a:p>
                  </a:txBody>
                  <a:tcPr marL="0" marR="0" marT="0" marB="0" anchor="b"/>
                </a:tc>
                <a:tc>
                  <a:txBody>
                    <a:bodyPr/>
                    <a:lstStyle/>
                    <a:p>
                      <a:pPr algn="ctr" fontAlgn="b"/>
                      <a:r>
                        <a:rPr lang="en-US" sz="1100" b="0" i="0" u="none" strike="noStrike" dirty="0">
                          <a:solidFill>
                            <a:schemeClr val="tx1"/>
                          </a:solidFill>
                          <a:effectLst/>
                          <a:latin typeface="+mn-lt"/>
                        </a:rPr>
                        <a:t>13</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20</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2</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102.25</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64.33</a:t>
                      </a:r>
                    </a:p>
                  </a:txBody>
                  <a:tcPr marL="0" marR="0" marT="0" marB="0" anchor="b"/>
                </a:tc>
                <a:extLst>
                  <a:ext uri="{0D108BD9-81ED-4DB2-BD59-A6C34878D82A}">
                    <a16:rowId xmlns:a16="http://schemas.microsoft.com/office/drawing/2014/main" val="3822052516"/>
                  </a:ext>
                </a:extLst>
              </a:tr>
              <a:tr h="381240">
                <a:tc>
                  <a:txBody>
                    <a:bodyPr/>
                    <a:lstStyle/>
                    <a:p>
                      <a:pPr algn="ctr" fontAlgn="b"/>
                      <a:r>
                        <a:rPr lang="en-US" sz="1200" b="0" u="none" strike="noStrike" dirty="0">
                          <a:solidFill>
                            <a:schemeClr val="tx1"/>
                          </a:solidFill>
                          <a:effectLst/>
                        </a:rPr>
                        <a:t>Children's Hospital of Philadelphia</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5/26/2021</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33.67</a:t>
                      </a:r>
                    </a:p>
                  </a:txBody>
                  <a:tcPr marL="0" marR="0" marT="0" marB="0" anchor="b"/>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0.1</a:t>
                      </a:r>
                    </a:p>
                  </a:txBody>
                  <a:tcPr marL="0" marR="0" marT="0" marB="0" anchor="b">
                    <a:solidFill>
                      <a:srgbClr val="FF5050"/>
                    </a:solidFill>
                  </a:tcPr>
                </a:tc>
                <a:tc>
                  <a:txBody>
                    <a:bodyPr/>
                    <a:lstStyle/>
                    <a:p>
                      <a:pPr algn="r" fontAlgn="b"/>
                      <a:r>
                        <a:rPr lang="en-US" sz="1100" b="0" i="0" u="none" strike="noStrike" dirty="0">
                          <a:solidFill>
                            <a:schemeClr val="tx1"/>
                          </a:solidFill>
                          <a:effectLst/>
                          <a:latin typeface="Calibri" panose="020F0502020204030204" pitchFamily="34" charset="0"/>
                        </a:rPr>
                        <a:t>4</a:t>
                      </a:r>
                    </a:p>
                  </a:txBody>
                  <a:tcPr marL="0" marR="0" marT="0" marB="0" anchor="b"/>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3</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0</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105.33</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77.86</a:t>
                      </a:r>
                    </a:p>
                  </a:txBody>
                  <a:tcPr marL="0" marR="0" marT="0" marB="0" anchor="b"/>
                </a:tc>
                <a:extLst>
                  <a:ext uri="{0D108BD9-81ED-4DB2-BD59-A6C34878D82A}">
                    <a16:rowId xmlns:a16="http://schemas.microsoft.com/office/drawing/2014/main" val="1574486783"/>
                  </a:ext>
                </a:extLst>
              </a:tr>
              <a:tr h="249892">
                <a:tc>
                  <a:txBody>
                    <a:bodyPr/>
                    <a:lstStyle/>
                    <a:p>
                      <a:pPr algn="ctr" fontAlgn="b"/>
                      <a:r>
                        <a:rPr lang="en-US" sz="1200" b="0" u="none" strike="noStrike" dirty="0">
                          <a:solidFill>
                            <a:schemeClr val="tx1"/>
                          </a:solidFill>
                          <a:effectLst/>
                        </a:rPr>
                        <a:t>Cincinnati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9/21/2022</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17.57</a:t>
                      </a:r>
                    </a:p>
                  </a:txBody>
                  <a:tcPr marL="0" marR="0" marT="0" marB="0" anchor="b"/>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1.8</a:t>
                      </a:r>
                    </a:p>
                  </a:txBody>
                  <a:tcPr marL="0" marR="0" marT="0" marB="0" anchor="b">
                    <a:solidFill>
                      <a:srgbClr val="FF5050"/>
                    </a:solidFill>
                  </a:tcPr>
                </a:tc>
                <a:tc>
                  <a:txBody>
                    <a:bodyPr/>
                    <a:lstStyle/>
                    <a:p>
                      <a:pPr algn="r" fontAlgn="b"/>
                      <a:r>
                        <a:rPr lang="en-US" sz="1100" b="0" i="0" u="none" strike="noStrike">
                          <a:solidFill>
                            <a:schemeClr val="tx1"/>
                          </a:solidFill>
                          <a:effectLst/>
                          <a:latin typeface="Calibri" panose="020F0502020204030204" pitchFamily="34" charset="0"/>
                        </a:rPr>
                        <a:t>32</a:t>
                      </a:r>
                    </a:p>
                  </a:txBody>
                  <a:tcPr marL="0" marR="0" marT="0" marB="0" anchor="b"/>
                </a:tc>
                <a:tc>
                  <a:txBody>
                    <a:bodyPr/>
                    <a:lstStyle/>
                    <a:p>
                      <a:pPr algn="ctr" fontAlgn="b"/>
                      <a:r>
                        <a:rPr lang="en-US" sz="1100" b="0" i="0" u="none" strike="noStrike" dirty="0">
                          <a:solidFill>
                            <a:schemeClr val="tx1"/>
                          </a:solidFill>
                          <a:effectLst/>
                          <a:latin typeface="+mn-lt"/>
                        </a:rPr>
                        <a:t>8</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20</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4</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58.70</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42.93</a:t>
                      </a:r>
                    </a:p>
                  </a:txBody>
                  <a:tcPr marL="0" marR="0" marT="0" marB="0" anchor="b"/>
                </a:tc>
                <a:extLst>
                  <a:ext uri="{0D108BD9-81ED-4DB2-BD59-A6C34878D82A}">
                    <a16:rowId xmlns:a16="http://schemas.microsoft.com/office/drawing/2014/main" val="430620474"/>
                  </a:ext>
                </a:extLst>
              </a:tr>
              <a:tr h="249892">
                <a:tc>
                  <a:txBody>
                    <a:bodyPr/>
                    <a:lstStyle/>
                    <a:p>
                      <a:pPr algn="ctr" fontAlgn="b"/>
                      <a:r>
                        <a:rPr lang="en-US" sz="1200" b="0" u="none" strike="noStrike" dirty="0">
                          <a:solidFill>
                            <a:schemeClr val="tx1"/>
                          </a:solidFill>
                          <a:effectLst/>
                        </a:rPr>
                        <a:t>National Jewish Health</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8/24/2022</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18.50</a:t>
                      </a:r>
                    </a:p>
                  </a:txBody>
                  <a:tcPr marL="0" marR="0" marT="0" marB="0" anchor="b"/>
                </a:tc>
                <a:tc>
                  <a:txBody>
                    <a:bodyPr/>
                    <a:lstStyle/>
                    <a:p>
                      <a:pPr algn="ctr" fontAlgn="b"/>
                      <a:r>
                        <a:rPr lang="en-US" sz="1100" b="0" i="0" u="none" strike="noStrike">
                          <a:solidFill>
                            <a:schemeClr val="tx1"/>
                          </a:solidFill>
                          <a:effectLst/>
                          <a:latin typeface="+mn-lt"/>
                        </a:rPr>
                        <a:t>250</a:t>
                      </a:r>
                    </a:p>
                  </a:txBody>
                  <a:tcPr marL="0" marR="0" marT="0" marB="0" anchor="ctr"/>
                </a:tc>
                <a:tc>
                  <a:txBody>
                    <a:bodyPr/>
                    <a:lstStyle/>
                    <a:p>
                      <a:pPr algn="ctr" fontAlgn="b"/>
                      <a:r>
                        <a:rPr lang="en-US" sz="1100" b="0" i="0" u="none" strike="noStrike">
                          <a:solidFill>
                            <a:schemeClr val="tx1"/>
                          </a:solidFill>
                          <a:effectLst/>
                          <a:latin typeface="+mn-lt"/>
                        </a:rPr>
                        <a:t>21</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1.6</a:t>
                      </a:r>
                    </a:p>
                  </a:txBody>
                  <a:tcPr marL="0" marR="0" marT="0" marB="0" anchor="b">
                    <a:solidFill>
                      <a:srgbClr val="FF5050"/>
                    </a:solidFill>
                  </a:tcPr>
                </a:tc>
                <a:tc>
                  <a:txBody>
                    <a:bodyPr/>
                    <a:lstStyle/>
                    <a:p>
                      <a:pPr algn="r" fontAlgn="b"/>
                      <a:r>
                        <a:rPr lang="en-US" sz="1100" b="0" i="0" u="none" strike="noStrike">
                          <a:solidFill>
                            <a:schemeClr val="tx1"/>
                          </a:solidFill>
                          <a:effectLst/>
                          <a:latin typeface="Calibri" panose="020F0502020204030204" pitchFamily="34" charset="0"/>
                        </a:rPr>
                        <a:t>29</a:t>
                      </a:r>
                    </a:p>
                  </a:txBody>
                  <a:tcPr marL="0" marR="0" marT="0" marB="0" anchor="b"/>
                </a:tc>
                <a:tc>
                  <a:txBody>
                    <a:bodyPr/>
                    <a:lstStyle/>
                    <a:p>
                      <a:pPr algn="ctr" fontAlgn="b"/>
                      <a:r>
                        <a:rPr lang="en-US" sz="1100" b="0" i="0" u="none" strike="noStrike" dirty="0">
                          <a:solidFill>
                            <a:schemeClr val="tx1"/>
                          </a:solidFill>
                          <a:effectLst/>
                          <a:latin typeface="+mn-lt"/>
                        </a:rPr>
                        <a:t>18</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6</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5</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165.17</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76.25</a:t>
                      </a:r>
                    </a:p>
                  </a:txBody>
                  <a:tcPr marL="0" marR="0" marT="0" marB="0" anchor="b"/>
                </a:tc>
                <a:extLst>
                  <a:ext uri="{0D108BD9-81ED-4DB2-BD59-A6C34878D82A}">
                    <a16:rowId xmlns:a16="http://schemas.microsoft.com/office/drawing/2014/main" val="3491254641"/>
                  </a:ext>
                </a:extLst>
              </a:tr>
              <a:tr h="381240">
                <a:tc>
                  <a:txBody>
                    <a:bodyPr/>
                    <a:lstStyle/>
                    <a:p>
                      <a:pPr algn="ctr" fontAlgn="b"/>
                      <a:r>
                        <a:rPr lang="en-US" sz="1200" b="0" u="none" strike="noStrike">
                          <a:solidFill>
                            <a:schemeClr val="tx1"/>
                          </a:solidFill>
                          <a:effectLst/>
                        </a:rPr>
                        <a:t>Nationwide Children's Hospital</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3/4/2022</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24.27</a:t>
                      </a:r>
                    </a:p>
                  </a:txBody>
                  <a:tcPr marL="0" marR="0" marT="0" marB="0" anchor="b"/>
                </a:tc>
                <a:tc>
                  <a:txBody>
                    <a:bodyPr/>
                    <a:lstStyle/>
                    <a:p>
                      <a:pPr algn="ctr" fontAlgn="b"/>
                      <a:r>
                        <a:rPr lang="en-US" sz="1100" b="0" i="0" u="none" strike="noStrike">
                          <a:solidFill>
                            <a:schemeClr val="tx1"/>
                          </a:solidFill>
                          <a:effectLst/>
                          <a:latin typeface="+mn-lt"/>
                        </a:rPr>
                        <a:t>75</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2.5</a:t>
                      </a:r>
                    </a:p>
                  </a:txBody>
                  <a:tcPr marL="0" marR="0" marT="0" marB="0" anchor="b">
                    <a:solidFill>
                      <a:srgbClr val="FF5050"/>
                    </a:solidFill>
                  </a:tcPr>
                </a:tc>
                <a:tc>
                  <a:txBody>
                    <a:bodyPr/>
                    <a:lstStyle/>
                    <a:p>
                      <a:pPr algn="r" fontAlgn="b"/>
                      <a:r>
                        <a:rPr lang="en-US" sz="1100" b="0" i="0" u="none" strike="noStrike">
                          <a:solidFill>
                            <a:schemeClr val="tx1"/>
                          </a:solidFill>
                          <a:effectLst/>
                          <a:latin typeface="Calibri" panose="020F0502020204030204" pitchFamily="34" charset="0"/>
                        </a:rPr>
                        <a:t>61</a:t>
                      </a:r>
                    </a:p>
                  </a:txBody>
                  <a:tcPr marL="0" marR="0" marT="0" marB="0" anchor="b"/>
                </a:tc>
                <a:tc>
                  <a:txBody>
                    <a:bodyPr/>
                    <a:lstStyle/>
                    <a:p>
                      <a:pPr algn="ctr" fontAlgn="b"/>
                      <a:r>
                        <a:rPr lang="en-US" sz="1100" b="0" i="0" u="none" strike="noStrike" dirty="0">
                          <a:solidFill>
                            <a:schemeClr val="tx1"/>
                          </a:solidFill>
                          <a:effectLst/>
                          <a:latin typeface="+mn-lt"/>
                        </a:rPr>
                        <a:t>24</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35</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2</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74.80</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58.10</a:t>
                      </a:r>
                    </a:p>
                  </a:txBody>
                  <a:tcPr marL="0" marR="0" marT="0" marB="0" anchor="b"/>
                </a:tc>
                <a:extLst>
                  <a:ext uri="{0D108BD9-81ED-4DB2-BD59-A6C34878D82A}">
                    <a16:rowId xmlns:a16="http://schemas.microsoft.com/office/drawing/2014/main" val="2690465319"/>
                  </a:ext>
                </a:extLst>
              </a:tr>
              <a:tr h="381240">
                <a:tc>
                  <a:txBody>
                    <a:bodyPr/>
                    <a:lstStyle/>
                    <a:p>
                      <a:pPr algn="ctr" fontAlgn="b"/>
                      <a:r>
                        <a:rPr lang="en-US" sz="1200" b="0" u="none" strike="noStrike" dirty="0">
                          <a:solidFill>
                            <a:schemeClr val="tx1"/>
                          </a:solidFill>
                          <a:effectLst/>
                        </a:rPr>
                        <a:t>Payton Manning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7/19/2022</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19.70</a:t>
                      </a:r>
                    </a:p>
                  </a:txBody>
                  <a:tcPr marL="0" marR="0" marT="0" marB="0" anchor="b"/>
                </a:tc>
                <a:tc>
                  <a:txBody>
                    <a:bodyPr/>
                    <a:lstStyle/>
                    <a:p>
                      <a:pPr algn="ctr" fontAlgn="b"/>
                      <a:r>
                        <a:rPr lang="en-US" sz="1100" b="0" i="0" u="none" strike="noStrike">
                          <a:solidFill>
                            <a:schemeClr val="tx1"/>
                          </a:solidFill>
                          <a:effectLst/>
                          <a:latin typeface="+mn-lt"/>
                        </a:rPr>
                        <a:t>25</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0.8</a:t>
                      </a:r>
                    </a:p>
                  </a:txBody>
                  <a:tcPr marL="0" marR="0" marT="0" marB="0" anchor="b">
                    <a:solidFill>
                      <a:srgbClr val="FF5050"/>
                    </a:solidFill>
                  </a:tcPr>
                </a:tc>
                <a:tc>
                  <a:txBody>
                    <a:bodyPr/>
                    <a:lstStyle/>
                    <a:p>
                      <a:pPr algn="r" fontAlgn="b"/>
                      <a:r>
                        <a:rPr lang="en-US" sz="1100" b="0" i="0" u="none" strike="noStrike">
                          <a:solidFill>
                            <a:schemeClr val="tx1"/>
                          </a:solidFill>
                          <a:effectLst/>
                          <a:latin typeface="Calibri" panose="020F0502020204030204" pitchFamily="34" charset="0"/>
                        </a:rPr>
                        <a:t>15</a:t>
                      </a:r>
                    </a:p>
                  </a:txBody>
                  <a:tcPr marL="0" marR="0" marT="0" marB="0" anchor="b"/>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9</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67.11</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63.89</a:t>
                      </a:r>
                    </a:p>
                  </a:txBody>
                  <a:tcPr marL="0" marR="0" marT="0" marB="0" anchor="b"/>
                </a:tc>
                <a:extLst>
                  <a:ext uri="{0D108BD9-81ED-4DB2-BD59-A6C34878D82A}">
                    <a16:rowId xmlns:a16="http://schemas.microsoft.com/office/drawing/2014/main" val="832286796"/>
                  </a:ext>
                </a:extLst>
              </a:tr>
              <a:tr h="249892">
                <a:tc>
                  <a:txBody>
                    <a:bodyPr/>
                    <a:lstStyle/>
                    <a:p>
                      <a:pPr algn="ctr" fontAlgn="b"/>
                      <a:r>
                        <a:rPr lang="en-US" sz="1200" b="0" u="none" strike="noStrike" dirty="0">
                          <a:solidFill>
                            <a:schemeClr val="tx1"/>
                          </a:solidFill>
                          <a:effectLst/>
                        </a:rPr>
                        <a:t>U. of California, San Diego</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11/10/2021</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28.07</a:t>
                      </a:r>
                    </a:p>
                  </a:txBody>
                  <a:tcPr marL="0" marR="0" marT="0" marB="0" anchor="b"/>
                </a:tc>
                <a:tc>
                  <a:txBody>
                    <a:bodyPr/>
                    <a:lstStyle/>
                    <a:p>
                      <a:pPr algn="ctr" fontAlgn="b"/>
                      <a:r>
                        <a:rPr lang="en-US" sz="1100" b="0" i="0" u="none" strike="noStrike">
                          <a:solidFill>
                            <a:schemeClr val="tx1"/>
                          </a:solidFill>
                          <a:effectLst/>
                          <a:latin typeface="+mn-lt"/>
                        </a:rPr>
                        <a:t>65</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0.4</a:t>
                      </a:r>
                    </a:p>
                  </a:txBody>
                  <a:tcPr marL="0" marR="0" marT="0" marB="0" anchor="b">
                    <a:solidFill>
                      <a:srgbClr val="FF5050"/>
                    </a:solidFill>
                  </a:tcPr>
                </a:tc>
                <a:tc>
                  <a:txBody>
                    <a:bodyPr/>
                    <a:lstStyle/>
                    <a:p>
                      <a:pPr algn="r" fontAlgn="b"/>
                      <a:r>
                        <a:rPr lang="en-US" sz="1100" b="0" i="0" u="none" strike="noStrike">
                          <a:solidFill>
                            <a:schemeClr val="tx1"/>
                          </a:solidFill>
                          <a:effectLst/>
                          <a:latin typeface="Calibri" panose="020F0502020204030204" pitchFamily="34" charset="0"/>
                        </a:rPr>
                        <a:t>11</a:t>
                      </a:r>
                    </a:p>
                  </a:txBody>
                  <a:tcPr marL="0" marR="0" marT="0" marB="0" anchor="b"/>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7</a:t>
                      </a:r>
                    </a:p>
                  </a:txBody>
                  <a:tcPr marL="0" marR="0" marT="0" marB="0" anchor="b"/>
                </a:tc>
                <a:tc>
                  <a:txBody>
                    <a:bodyPr/>
                    <a:lstStyle/>
                    <a:p>
                      <a:pPr algn="r" fontAlgn="b"/>
                      <a:r>
                        <a:rPr lang="en-US" sz="1100" b="0" i="0" u="none" strike="noStrike" dirty="0">
                          <a:solidFill>
                            <a:schemeClr val="tx1"/>
                          </a:solidFill>
                          <a:effectLst/>
                          <a:latin typeface="Calibri" panose="020F0502020204030204" pitchFamily="34" charset="0"/>
                        </a:rPr>
                        <a:t>0</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89.00</a:t>
                      </a:r>
                    </a:p>
                  </a:txBody>
                  <a:tcPr marL="0" marR="0" marT="0" marB="0" anchor="b"/>
                </a:tc>
                <a:tc>
                  <a:txBody>
                    <a:bodyPr/>
                    <a:lstStyle/>
                    <a:p>
                      <a:pPr algn="r" fontAlgn="b"/>
                      <a:r>
                        <a:rPr lang="en-US" sz="1100" b="0" i="0" u="none" strike="noStrike">
                          <a:solidFill>
                            <a:schemeClr val="tx1"/>
                          </a:solidFill>
                          <a:effectLst/>
                          <a:latin typeface="Calibri" panose="020F0502020204030204" pitchFamily="34" charset="0"/>
                        </a:rPr>
                        <a:t>69.20</a:t>
                      </a:r>
                    </a:p>
                  </a:txBody>
                  <a:tcPr marL="0" marR="0" marT="0" marB="0" anchor="b"/>
                </a:tc>
                <a:extLst>
                  <a:ext uri="{0D108BD9-81ED-4DB2-BD59-A6C34878D82A}">
                    <a16:rowId xmlns:a16="http://schemas.microsoft.com/office/drawing/2014/main" val="1090672074"/>
                  </a:ext>
                </a:extLst>
              </a:tr>
              <a:tr h="381240">
                <a:tc>
                  <a:txBody>
                    <a:bodyPr/>
                    <a:lstStyle/>
                    <a:p>
                      <a:pPr algn="ctr" fontAlgn="b"/>
                      <a:r>
                        <a:rPr lang="en-US" sz="1200" b="0" u="none" strike="noStrike" dirty="0">
                          <a:solidFill>
                            <a:schemeClr val="tx1"/>
                          </a:solidFill>
                          <a:effectLst/>
                        </a:rPr>
                        <a:t>U. of Kentucky Children's Hospital </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11/21/2022</a:t>
                      </a:r>
                    </a:p>
                  </a:txBody>
                  <a:tcPr marL="0" marR="0" marT="0" marB="0" anchor="ctr"/>
                </a:tc>
                <a:tc>
                  <a:txBody>
                    <a:bodyPr/>
                    <a:lstStyle/>
                    <a:p>
                      <a:pPr algn="r" fontAlgn="b"/>
                      <a:r>
                        <a:rPr lang="en-US" sz="1100" b="0" i="0" u="none" strike="noStrike" dirty="0">
                          <a:solidFill>
                            <a:schemeClr val="tx1"/>
                          </a:solidFill>
                          <a:effectLst/>
                          <a:latin typeface="Calibri" panose="020F0502020204030204" pitchFamily="34" charset="0"/>
                        </a:rPr>
                        <a:t>15.53</a:t>
                      </a:r>
                    </a:p>
                  </a:txBody>
                  <a:tcPr marL="0" marR="0" marT="0" marB="0" anchor="b"/>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0.0</a:t>
                      </a:r>
                    </a:p>
                  </a:txBody>
                  <a:tcPr marL="0" marR="0" marT="0" marB="0" anchor="b">
                    <a:solidFill>
                      <a:srgbClr val="FF5050"/>
                    </a:solidFill>
                  </a:tcPr>
                </a:tc>
                <a:tc>
                  <a:txBody>
                    <a:bodyPr/>
                    <a:lstStyle/>
                    <a:p>
                      <a:pPr algn="r" fontAlgn="b"/>
                      <a:r>
                        <a:rPr lang="en-US" sz="1100" b="0" i="0" u="none" strike="noStrike">
                          <a:solidFill>
                            <a:schemeClr val="tx1"/>
                          </a:solidFill>
                          <a:effectLst/>
                          <a:latin typeface="Calibri" panose="020F0502020204030204" pitchFamily="34" charset="0"/>
                        </a:rPr>
                        <a:t>0</a:t>
                      </a:r>
                    </a:p>
                  </a:txBody>
                  <a:tcPr marL="0" marR="0" marT="0" marB="0" anchor="b"/>
                </a:tc>
                <a:tc>
                  <a:txBody>
                    <a:bodyPr/>
                    <a:lstStyle/>
                    <a:p>
                      <a:pPr algn="ctr" fontAlgn="b"/>
                      <a:r>
                        <a:rPr lang="en-US" sz="1100" b="0" u="none" strike="noStrike" dirty="0">
                          <a:solidFill>
                            <a:schemeClr val="tx1"/>
                          </a:solidFill>
                          <a:effectLst/>
                          <a:latin typeface="+mn-lt"/>
                        </a:rPr>
                        <a:t>0</a:t>
                      </a:r>
                      <a:endParaRPr lang="en-US" sz="1100" b="0" i="0" u="none" strike="noStrike" dirty="0">
                        <a:solidFill>
                          <a:schemeClr val="tx1"/>
                        </a:solidFill>
                        <a:effectLst/>
                        <a:latin typeface="+mn-lt"/>
                      </a:endParaRPr>
                    </a:p>
                  </a:txBody>
                  <a:tcPr marL="0" marR="0" marT="0" marB="0" anchor="ctr"/>
                </a:tc>
                <a:tc>
                  <a:txBody>
                    <a:bodyPr/>
                    <a:lstStyle/>
                    <a:p>
                      <a:pPr algn="r" fontAlgn="b"/>
                      <a:r>
                        <a:rPr lang="en-US" sz="1100" b="0" i="0" u="none" strike="noStrike">
                          <a:solidFill>
                            <a:schemeClr val="tx1"/>
                          </a:solidFill>
                          <a:effectLst/>
                          <a:latin typeface="Calibri" panose="020F0502020204030204" pitchFamily="34" charset="0"/>
                        </a:rPr>
                        <a:t>0</a:t>
                      </a:r>
                    </a:p>
                  </a:txBody>
                  <a:tcPr marL="0" marR="0" marT="0" marB="0" anchor="b"/>
                </a:tc>
                <a:tc>
                  <a:txBody>
                    <a:bodyPr/>
                    <a:lstStyle/>
                    <a:p>
                      <a:pPr algn="r" fontAlgn="b"/>
                      <a:r>
                        <a:rPr lang="en-US" sz="1100" b="0" i="0" u="none" strike="noStrike" dirty="0">
                          <a:solidFill>
                            <a:schemeClr val="tx1"/>
                          </a:solidFill>
                          <a:effectLst/>
                          <a:latin typeface="Calibri" panose="020F0502020204030204" pitchFamily="34" charset="0"/>
                        </a:rPr>
                        <a:t>0</a:t>
                      </a:r>
                    </a:p>
                  </a:txBody>
                  <a:tcPr marL="0" marR="0" marT="0" marB="0" anchor="b"/>
                </a:tc>
                <a:tc>
                  <a:txBody>
                    <a:bodyPr/>
                    <a:lstStyle/>
                    <a:p>
                      <a:pPr algn="l" fontAlgn="b"/>
                      <a:endParaRPr lang="en-US" sz="1100" b="0" i="0" u="none" strike="noStrike" dirty="0">
                        <a:solidFill>
                          <a:schemeClr val="tx1"/>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155285626"/>
                  </a:ext>
                </a:extLst>
              </a:tr>
              <a:tr h="190620">
                <a:tc>
                  <a:txBody>
                    <a:bodyPr/>
                    <a:lstStyle/>
                    <a:p>
                      <a:pPr algn="ctr" fontAlgn="b"/>
                      <a:r>
                        <a:rPr lang="en-US" sz="1200" b="1" u="none" strike="noStrike" dirty="0">
                          <a:solidFill>
                            <a:schemeClr val="tx1"/>
                          </a:solidFill>
                          <a:effectLst/>
                        </a:rPr>
                        <a:t>Total</a:t>
                      </a:r>
                      <a:endParaRPr lang="en-US" sz="12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1" u="none" strike="noStrike" dirty="0">
                          <a:solidFill>
                            <a:schemeClr val="tx1"/>
                          </a:solidFill>
                          <a:effectLst/>
                          <a:latin typeface="+mn-lt"/>
                        </a:rPr>
                        <a:t> </a:t>
                      </a:r>
                      <a:endParaRPr lang="en-US" sz="1100" b="1" i="0" u="none" strike="noStrike" dirty="0">
                        <a:solidFill>
                          <a:schemeClr val="tx1"/>
                        </a:solidFill>
                        <a:effectLst/>
                        <a:latin typeface="+mn-lt"/>
                      </a:endParaRPr>
                    </a:p>
                  </a:txBody>
                  <a:tcPr marL="0" marR="0" marT="0" marB="0" anchor="ctr"/>
                </a:tc>
                <a:tc>
                  <a:txBody>
                    <a:bodyPr/>
                    <a:lstStyle/>
                    <a:p>
                      <a:pPr algn="ctr" fontAlgn="b"/>
                      <a:r>
                        <a:rPr lang="en-US" sz="1100" b="1" i="0" u="none" strike="noStrike" dirty="0">
                          <a:solidFill>
                            <a:schemeClr val="tx1"/>
                          </a:solidFill>
                          <a:effectLst/>
                          <a:latin typeface="+mn-lt"/>
                        </a:rPr>
                        <a:t> </a:t>
                      </a:r>
                    </a:p>
                  </a:txBody>
                  <a:tcPr marL="0" marR="0" marT="0" marB="0" anchor="ctr"/>
                </a:tc>
                <a:tc>
                  <a:txBody>
                    <a:bodyPr/>
                    <a:lstStyle/>
                    <a:p>
                      <a:pPr algn="ctr" fontAlgn="b"/>
                      <a:r>
                        <a:rPr lang="en-US" sz="1100" b="1" i="0" u="none" strike="noStrike" dirty="0">
                          <a:solidFill>
                            <a:schemeClr val="tx1"/>
                          </a:solidFill>
                          <a:effectLst/>
                          <a:latin typeface="+mn-lt"/>
                        </a:rPr>
                        <a:t>790</a:t>
                      </a:r>
                    </a:p>
                  </a:txBody>
                  <a:tcPr marL="0" marR="0" marT="0" marB="0" anchor="ctr"/>
                </a:tc>
                <a:tc>
                  <a:txBody>
                    <a:bodyPr/>
                    <a:lstStyle/>
                    <a:p>
                      <a:pPr algn="ctr" fontAlgn="b"/>
                      <a:r>
                        <a:rPr lang="en-US" sz="1100" b="1" i="0" u="none" strike="noStrike" dirty="0">
                          <a:solidFill>
                            <a:schemeClr val="tx1"/>
                          </a:solidFill>
                          <a:effectLst/>
                          <a:latin typeface="+mn-lt"/>
                        </a:rPr>
                        <a:t>66</a:t>
                      </a:r>
                    </a:p>
                  </a:txBody>
                  <a:tcPr marL="0" marR="0" marT="0" marB="0" anchor="ctr"/>
                </a:tc>
                <a:tc>
                  <a:txBody>
                    <a:bodyPr/>
                    <a:lstStyle/>
                    <a:p>
                      <a:pPr algn="r" fontAlgn="b"/>
                      <a:r>
                        <a:rPr lang="en-US" sz="1100" b="1" i="0" u="none" strike="noStrike">
                          <a:solidFill>
                            <a:schemeClr val="tx1"/>
                          </a:solidFill>
                          <a:effectLst/>
                          <a:latin typeface="Calibri" panose="020F0502020204030204" pitchFamily="34" charset="0"/>
                        </a:rPr>
                        <a:t>13</a:t>
                      </a:r>
                    </a:p>
                  </a:txBody>
                  <a:tcPr marL="0" marR="0" marT="0" marB="0" anchor="b"/>
                </a:tc>
                <a:tc>
                  <a:txBody>
                    <a:bodyPr/>
                    <a:lstStyle/>
                    <a:p>
                      <a:pPr algn="r" fontAlgn="b"/>
                      <a:r>
                        <a:rPr lang="en-US" sz="1100" b="1" i="0" u="none" strike="noStrike" dirty="0">
                          <a:solidFill>
                            <a:schemeClr val="tx1"/>
                          </a:solidFill>
                          <a:effectLst/>
                          <a:latin typeface="Calibri" panose="020F0502020204030204" pitchFamily="34" charset="0"/>
                        </a:rPr>
                        <a:t>329</a:t>
                      </a:r>
                    </a:p>
                  </a:txBody>
                  <a:tcPr marL="0" marR="0" marT="0" marB="0" anchor="b"/>
                </a:tc>
                <a:tc>
                  <a:txBody>
                    <a:bodyPr/>
                    <a:lstStyle/>
                    <a:p>
                      <a:pPr algn="ctr" fontAlgn="b"/>
                      <a:r>
                        <a:rPr lang="en-US" sz="1100" b="1" i="0" u="none" strike="noStrike" dirty="0">
                          <a:solidFill>
                            <a:schemeClr val="tx1"/>
                          </a:solidFill>
                          <a:effectLst/>
                          <a:latin typeface="+mn-lt"/>
                        </a:rPr>
                        <a:t>114</a:t>
                      </a:r>
                    </a:p>
                  </a:txBody>
                  <a:tcPr marL="0" marR="0" marT="0" marB="0" anchor="ctr"/>
                </a:tc>
                <a:tc>
                  <a:txBody>
                    <a:bodyPr/>
                    <a:lstStyle/>
                    <a:p>
                      <a:pPr algn="r" fontAlgn="b"/>
                      <a:r>
                        <a:rPr lang="en-US" sz="1100" b="1" i="0" u="none" strike="noStrike" dirty="0">
                          <a:solidFill>
                            <a:schemeClr val="tx1"/>
                          </a:solidFill>
                          <a:effectLst/>
                          <a:latin typeface="Calibri" panose="020F0502020204030204" pitchFamily="34" charset="0"/>
                        </a:rPr>
                        <a:t>192</a:t>
                      </a:r>
                    </a:p>
                  </a:txBody>
                  <a:tcPr marL="0" marR="0" marT="0" marB="0" anchor="b"/>
                </a:tc>
                <a:tc>
                  <a:txBody>
                    <a:bodyPr/>
                    <a:lstStyle/>
                    <a:p>
                      <a:pPr algn="r" fontAlgn="b"/>
                      <a:r>
                        <a:rPr lang="en-US" sz="1100" b="1" i="0" u="none" strike="noStrike" dirty="0">
                          <a:solidFill>
                            <a:schemeClr val="tx1"/>
                          </a:solidFill>
                          <a:effectLst/>
                          <a:latin typeface="Calibri" panose="020F0502020204030204" pitchFamily="34" charset="0"/>
                        </a:rPr>
                        <a:t>23</a:t>
                      </a:r>
                    </a:p>
                  </a:txBody>
                  <a:tcPr marL="0" marR="0" marT="0" marB="0" anchor="b"/>
                </a:tc>
                <a:tc>
                  <a:txBody>
                    <a:bodyPr/>
                    <a:lstStyle/>
                    <a:p>
                      <a:pPr algn="r" fontAlgn="b"/>
                      <a:r>
                        <a:rPr lang="en-US" sz="1100" b="1" i="0" u="none" strike="noStrike" dirty="0">
                          <a:solidFill>
                            <a:schemeClr val="tx1"/>
                          </a:solidFill>
                          <a:effectLst/>
                          <a:latin typeface="Calibri" panose="020F0502020204030204" pitchFamily="34" charset="0"/>
                        </a:rPr>
                        <a:t>75.99</a:t>
                      </a:r>
                    </a:p>
                  </a:txBody>
                  <a:tcPr marL="0" marR="0" marT="0" marB="0" anchor="b"/>
                </a:tc>
                <a:tc>
                  <a:txBody>
                    <a:bodyPr/>
                    <a:lstStyle/>
                    <a:p>
                      <a:pPr algn="r" fontAlgn="b"/>
                      <a:r>
                        <a:rPr lang="en-US" sz="1100" b="1" i="0" u="none" strike="noStrike" dirty="0">
                          <a:solidFill>
                            <a:schemeClr val="tx1"/>
                          </a:solidFill>
                          <a:effectLst/>
                          <a:latin typeface="Calibri" panose="020F0502020204030204" pitchFamily="34" charset="0"/>
                        </a:rPr>
                        <a:t>62.39</a:t>
                      </a:r>
                    </a:p>
                  </a:txBody>
                  <a:tcPr marL="0" marR="0" marT="0" marB="0" anchor="b"/>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6A9B8A-9F23-0EE4-0E9C-E7D30F2A1FC5}"/>
              </a:ext>
            </a:extLst>
          </p:cNvPr>
          <p:cNvSpPr txBox="1"/>
          <p:nvPr/>
        </p:nvSpPr>
        <p:spPr>
          <a:xfrm>
            <a:off x="7619413" y="928838"/>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76 ± 62</a:t>
            </a:r>
          </a:p>
        </p:txBody>
      </p:sp>
      <p:graphicFrame>
        <p:nvGraphicFramePr>
          <p:cNvPr id="2" name="Chart 1">
            <a:extLst>
              <a:ext uri="{FF2B5EF4-FFF2-40B4-BE49-F238E27FC236}">
                <a16:creationId xmlns:a16="http://schemas.microsoft.com/office/drawing/2014/main" id="{D1FD428F-35B1-0823-B656-2A41341EE7C5}"/>
              </a:ext>
            </a:extLst>
          </p:cNvPr>
          <p:cNvGraphicFramePr>
            <a:graphicFrameLocks/>
          </p:cNvGraphicFramePr>
          <p:nvPr>
            <p:extLst>
              <p:ext uri="{D42A27DB-BD31-4B8C-83A1-F6EECF244321}">
                <p14:modId xmlns:p14="http://schemas.microsoft.com/office/powerpoint/2010/main" val="3090329184"/>
              </p:ext>
            </p:extLst>
          </p:nvPr>
        </p:nvGraphicFramePr>
        <p:xfrm>
          <a:off x="0" y="0"/>
          <a:ext cx="12192000" cy="6149787"/>
        </p:xfrm>
        <a:graphic>
          <a:graphicData uri="http://schemas.openxmlformats.org/drawingml/2006/chart">
            <c:chart xmlns:c="http://schemas.openxmlformats.org/drawingml/2006/chart" xmlns:r="http://schemas.openxmlformats.org/officeDocument/2006/relationships" r:id="rId3"/>
          </a:graphicData>
        </a:graphic>
      </p:graphicFrame>
      <p:sp>
        <p:nvSpPr>
          <p:cNvPr id="3" name="Arrow: Up 2">
            <a:extLst>
              <a:ext uri="{FF2B5EF4-FFF2-40B4-BE49-F238E27FC236}">
                <a16:creationId xmlns:a16="http://schemas.microsoft.com/office/drawing/2014/main" id="{C0410FB5-87D7-FA0D-4EA2-67926BC8990E}"/>
              </a:ext>
            </a:extLst>
          </p:cNvPr>
          <p:cNvSpPr/>
          <p:nvPr/>
        </p:nvSpPr>
        <p:spPr>
          <a:xfrm rot="10800000">
            <a:off x="10638863" y="473707"/>
            <a:ext cx="1362635" cy="1039906"/>
          </a:xfrm>
          <a:prstGeom prst="upArrow">
            <a:avLst/>
          </a:prstGeom>
          <a:solidFill>
            <a:srgbClr val="D5D1F3"/>
          </a:solidFill>
          <a:ln>
            <a:solidFill>
              <a:srgbClr val="D5D1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ysClr val="windowText" lastClr="000000"/>
              </a:solidFill>
            </a:endParaRPr>
          </a:p>
        </p:txBody>
      </p:sp>
      <p:sp>
        <p:nvSpPr>
          <p:cNvPr id="5" name="TextBox 4">
            <a:extLst>
              <a:ext uri="{FF2B5EF4-FFF2-40B4-BE49-F238E27FC236}">
                <a16:creationId xmlns:a16="http://schemas.microsoft.com/office/drawing/2014/main" id="{42E9A03A-BFEB-C25B-9E48-739D032BD834}"/>
              </a:ext>
            </a:extLst>
          </p:cNvPr>
          <p:cNvSpPr txBox="1"/>
          <p:nvPr/>
        </p:nvSpPr>
        <p:spPr>
          <a:xfrm>
            <a:off x="11014261" y="808994"/>
            <a:ext cx="721659" cy="369332"/>
          </a:xfrm>
          <a:prstGeom prst="rect">
            <a:avLst/>
          </a:prstGeom>
          <a:noFill/>
        </p:spPr>
        <p:txBody>
          <a:bodyPr wrap="square" rtlCol="0">
            <a:spAutoFit/>
          </a:bodyPr>
          <a:lstStyle/>
          <a:p>
            <a:r>
              <a:rPr lang="en-US" b="1" dirty="0"/>
              <a:t>Goal</a:t>
            </a:r>
          </a:p>
        </p:txBody>
      </p:sp>
    </p:spTree>
    <p:extLst>
      <p:ext uri="{BB962C8B-B14F-4D97-AF65-F5344CB8AC3E}">
        <p14:creationId xmlns:p14="http://schemas.microsoft.com/office/powerpoint/2010/main" val="116053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92473-2A5A-4387-B047-517E24B92BA4}"/>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27272A1-8D1B-0F24-4F16-120A12E45198}"/>
              </a:ext>
            </a:extLst>
          </p:cNvPr>
          <p:cNvGraphicFramePr>
            <a:graphicFrameLocks/>
          </p:cNvGraphicFramePr>
          <p:nvPr>
            <p:extLst>
              <p:ext uri="{D42A27DB-BD31-4B8C-83A1-F6EECF244321}">
                <p14:modId xmlns:p14="http://schemas.microsoft.com/office/powerpoint/2010/main" val="1813855960"/>
              </p:ext>
            </p:extLst>
          </p:nvPr>
        </p:nvGraphicFramePr>
        <p:xfrm>
          <a:off x="0" y="3428998"/>
          <a:ext cx="12188952"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D1FD428F-35B1-0823-B656-2A41341EE7C5}"/>
              </a:ext>
            </a:extLst>
          </p:cNvPr>
          <p:cNvGraphicFramePr>
            <a:graphicFrameLocks/>
          </p:cNvGraphicFramePr>
          <p:nvPr>
            <p:extLst>
              <p:ext uri="{D42A27DB-BD31-4B8C-83A1-F6EECF244321}">
                <p14:modId xmlns:p14="http://schemas.microsoft.com/office/powerpoint/2010/main" val="945376653"/>
              </p:ext>
            </p:extLst>
          </p:nvPr>
        </p:nvGraphicFramePr>
        <p:xfrm>
          <a:off x="0" y="-1"/>
          <a:ext cx="12188952"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225189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22718</TotalTime>
  <Words>1260</Words>
  <Application>Microsoft Office PowerPoint</Application>
  <PresentationFormat>Widescreen</PresentationFormat>
  <Paragraphs>400</Paragraphs>
  <Slides>31</Slides>
  <Notes>14</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Meiryo</vt:lpstr>
      <vt:lpstr> +mn-lt</vt:lpstr>
      <vt:lpstr>Apple Braille</vt:lpstr>
      <vt:lpstr>Arial</vt:lpstr>
      <vt:lpstr>Calibri</vt:lpstr>
      <vt:lpstr>Calibri Light</vt:lpstr>
      <vt:lpstr>Century Gothic</vt:lpstr>
      <vt:lpstr>1_Office Theme</vt:lpstr>
      <vt:lpstr>The Recorded Home Oximetry (RHO) Program  Monthly Investigator Meeting</vt:lpstr>
      <vt:lpstr>RHO Program Implementation Timeline</vt:lpstr>
      <vt:lpstr>RHO Implementation Trial Consort Diagram</vt:lpstr>
      <vt:lpstr>PowerPoint Presentation</vt:lpstr>
      <vt:lpstr>PowerPoint Presentation</vt:lpstr>
      <vt:lpstr>Enrollment by Site</vt:lpstr>
      <vt:lpstr>Implementation Trial Outcomes</vt:lpstr>
      <vt:lpstr>PowerPoint Presentation</vt:lpstr>
      <vt:lpstr>PowerPoint Presentation</vt:lpstr>
      <vt:lpstr>PowerPoint Presentation</vt:lpstr>
      <vt:lpstr>PowerPoint Presentation</vt:lpstr>
      <vt:lpstr>Implementation Related Problems</vt:lpstr>
      <vt:lpstr>PowerPoint Presentation</vt:lpstr>
      <vt:lpstr>Deviation Types</vt:lpstr>
      <vt:lpstr>PowerPoint Presentation</vt:lpstr>
      <vt:lpstr>Updates</vt:lpstr>
      <vt:lpstr>New Variables (Not Mandatory)</vt:lpstr>
      <vt:lpstr>Additional Variable Forms</vt:lpstr>
      <vt:lpstr>Growth Forms</vt:lpstr>
      <vt:lpstr>Medication Forms</vt:lpstr>
      <vt:lpstr>Quantitative Cost Analysis Surveys</vt:lpstr>
      <vt:lpstr>Discussion</vt:lpstr>
      <vt:lpstr>Reminders</vt:lpstr>
      <vt:lpstr>Family Engagement Survey</vt:lpstr>
      <vt:lpstr>Closing Thoughts</vt:lpstr>
      <vt:lpstr>Consenting Reminders</vt:lpstr>
      <vt:lpstr>Controls</vt:lpstr>
      <vt:lpstr>Contacting Patients Through the EMR</vt:lpstr>
      <vt:lpstr>Reporting AEs</vt:lpstr>
      <vt:lpstr>Importance of Changing Probes</vt:lpstr>
      <vt:lpstr>RHO Program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587</cp:revision>
  <dcterms:created xsi:type="dcterms:W3CDTF">2021-03-31T16:28:55Z</dcterms:created>
  <dcterms:modified xsi:type="dcterms:W3CDTF">2024-03-07T16:25:56Z</dcterms:modified>
</cp:coreProperties>
</file>